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embeddedFontLst>
    <p:embeddedFont>
      <p:font typeface="Calibri" panose="020F0502020204030204" pitchFamily="34" charset="0"/>
      <p:regular r:id="rId30"/>
      <p:bold r:id="rId31"/>
      <p:italic r:id="rId32"/>
      <p:boldItalic r:id="rId33"/>
    </p:embeddedFont>
    <p:embeddedFont>
      <p:font typeface="Open Sans" panose="020B0606030504020204" pitchFamily="34" charset="0"/>
      <p:regular r:id="rId34"/>
      <p:bold r:id="rId35"/>
      <p:italic r:id="rId36"/>
      <p:boldItalic r:id="rId37"/>
    </p:embeddedFont>
    <p:embeddedFont>
      <p:font typeface="Open Sans ExtraBold" panose="020B0606030504020204" pitchFamily="34" charset="0"/>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modifyVerifier cryptProviderType="rsaAES" cryptAlgorithmClass="hash" cryptAlgorithmType="typeAny" cryptAlgorithmSid="14" spinCount="100000" saltData="MiePNTzIpMJE59mYOvrb5A==" hashData="2ZT/IIfXPNSNz/T/2XxDPi+DKc/cGd327JOwNOO2f2Mid37rssjtUmvIOby+pnxxhS1FEoPpYPjrXuuxqvnObQ=="/>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1" roundtripDataSignature="AMtx7milsuTFfR/GisAcvHhqn79L8t8fJ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693"/>
  </p:normalViewPr>
  <p:slideViewPr>
    <p:cSldViewPr snapToGrid="0">
      <p:cViewPr varScale="1">
        <p:scale>
          <a:sx n="118" d="100"/>
          <a:sy n="118" d="100"/>
        </p:scale>
        <p:origin x="600"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20" Type="http://schemas.openxmlformats.org/officeDocument/2006/relationships/slide" Target="slides/slide19.xml"/><Relationship Id="rId41"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ZA"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 name="Google Shape;8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ZA"/>
              <a:t>En los modelos de sistemas energéticos, las emisiones pueden depender del combustible o de la tecnología. Las emisiones de dióxido de carbono suelen modelizarse como emisiones dependientes del combustible, lo que significa que las emisiones pueden estimarse con bastante precisión en función de la cantidad total de combustibles quemados y del contenido medio de carbono de esos combustibles. Por el contrario, en el caso de algunos contaminantes, como los óxidos nitrosos, las emisiones liberadas dependen de la tecnología de combustión utilizada y varían con las diferentes condiciones de funcionamiento entre las instalaciones. Estas emisiones dependen de la tecnología. </a:t>
            </a:r>
            <a:endParaRPr/>
          </a:p>
        </p:txBody>
      </p:sp>
      <p:sp>
        <p:nvSpPr>
          <p:cNvPr id="208" name="Google Shape;208;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ZA"/>
              <a:t>Las emisiones dependientes del combustible y de la tecnología se contabilizan en OSeMOSYS utilizando los mismos parámetros pero en diferentes partes del Sistema Energético de Referencia. Como se muestra en este diagrama, las emisiones dependientes del combustible se contabilizan en el nivel de suministro de energía primaria, con factores de emisión asignados a las tecnologías de suministro de energía primaria, como la extracción de carbón. En cambio, las emisiones dependientes de la tecnología se contabilizan dentro de las tecnologías correspondientes. Por ejemplo, si representáramos las emisiones de óxidos nitrosos específicas de la tecnología de las centrales eléctricas, asignaríamos factores de emisión a cada tecnología de las centrales eléctricas que produce óxidos nitrosos. A continuación discutiremos los factores de emisión y los parámetros utilizados para representar las emisiones en OSeMOSYS con más detalle. </a:t>
            </a:r>
            <a:endParaRPr/>
          </a:p>
        </p:txBody>
      </p:sp>
      <p:sp>
        <p:nvSpPr>
          <p:cNvPr id="221" name="Google Shape;221;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ZA"/>
              <a:t>Esta diapositiva muestra los parámetros utilizados para la representación de las emisiones en OSeMOSYS. Para considerar las emisiones, debemos utilizar el parámetro de relación de actividad de emissiones. Esto define la tasa de emisión de un contaminante por cada tecnología en millones de toneladas por petajulio o gigavatio / hora de energía. Si estamos considerando una emisión dependiente del combustible, como el dióxido de carbono, la relación de actividad de emisiones se definirá para las tecnologías de suministro de energía primaria. Por ejemplo, la Relación de Actividad de Emisión para el dióxido de carbono para la tecnología de extracción de carbón se establecería igual al millón de toneladas de dióxido de carbono liberado por la quema de 1 petajulio de carbón en función de su contenido de carbono. Alternativamente, para las emisiones dependientes de la tecnología, la Relación de Actividad de las Emisiones se define para las tecnologías que utilizan el combustible, como las centrales eléctricas. En los ejercicios prácticos veremos ejemplos en los que se utilizan estos parámetros. También pueden ser útiles otros parámetros opcionales. En primer lugar, podemos utilizar el parámetro Penalización de las emisiones para definir un coste por unidad de emisión, por ejemplo, para evaluar los efectos de políticas como los impuestos sobre el carbono. En segundo lugar, podemos utilizar los parámetros de Emisiones Exógenas Anuales y del Periodo del Modelo para definir el nivel de emisiones no capturadas por el sistema considerado pero que deben ser contabilizadas a lo largo del año y del periodo del modelo respectivamente. Esto podría incluir las emisiones de los sectores no modelados. Por último, los Límites de Emisiones Anuales y el Periodo del Modelo establecen los límites superiores de las emisiones totales de un contaminante a lo largo del año o del periodo del modelo. Estos límites son útiles para crear escenarios acordes con los objetivos climáticos.   </a:t>
            </a:r>
            <a:endParaRPr/>
          </a:p>
        </p:txBody>
      </p:sp>
      <p:sp>
        <p:nvSpPr>
          <p:cNvPr id="234" name="Google Shape;234;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ZA"/>
              <a:t>Esta diapositiva muestra algunos ejemplos de datos de factores de emisión de dióxido de carbono para diferentes combustibles fósiles. Este es el tipo de datos que usaríamos para definir la Relación de Actividad de Emisión en OSeMOSYS. En este caso usaríamos los factores de emisión para definir la Relación de Actividad de Emisión para el dióxido de carbono para las tecnologías que producen los combustibles listados, como la tecnología de extracción de carbón o la tecnología de importación de carbón. Si observamos los datos en sí, podemos ver que el carbón tiene el factor de emisión más alto de los combustibles enumerados, mientras que el petróleo y los productos petrolíferos tienen valores ligeramente inferiores y el gas natural el más bajo. Esta es una de las razones por las que las centrales eléctricas de carbón suelen considerarse las más controvertidas a la luz de los objetivos del cambio climático, ya que el carbón tiene un contenido de carbono muy elevado. </a:t>
            </a:r>
            <a:endParaRPr/>
          </a:p>
        </p:txBody>
      </p:sp>
      <p:sp>
        <p:nvSpPr>
          <p:cNvPr id="247" name="Google Shape;247;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9" name="Google Shape;25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ZA"/>
              <a:t>A continuación veremos el concepto de Margen de Reserva en los sistemas energéticos. El Margen de Reserva se define como el exceso de capacidad de suministro planificado que se instala en comparación con la carga máxima, en unidades de capacidad como megavatios o gigavatios. El objetivo de contar con un margen de reserva es garantizar que siempre se pueda suministrar suficiente energía para satisfacer la demanda, incluso si ésta es inesperadamente alta o el suministro es inesperadamente bajo. Estos sucesos pueden ocurrir, por ejemplo, por una repentina falta de generación renovable debido a las condiciones meteorológicas o a la rotura de una central eléctrica. Esto significa que es importante tener en cuenta el margen de reserva en la planificación energética a largo plazo. </a:t>
            </a:r>
            <a:endParaRPr/>
          </a:p>
        </p:txBody>
      </p:sp>
      <p:sp>
        <p:nvSpPr>
          <p:cNvPr id="268" name="Google Shape;268;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ZA"/>
              <a:t>Esta diapositiva muestra cómo se define matemáticamente el margen de reserva. Podemos calcular el margen de reserva disponible para un sistema eléctrico determinado tomando la capacidad total de generación en megavatios y restando la demanda máxima prevista en megavatios. Esto nos da la cantidad de capacidad de generación extra disponible en comparación con la demanda máxima prevista. El margen de reserva suele determinarse como un porcentaje de la demanda máxima prevista, que podemos calcular como se muestra en esta diapositiva. Primero calculamos el margen de reserva disponible en megavatios y luego lo dividimos por la demanda máxima prevista en megavatios y lo multiplicamos por cien para obtener un porcentaje. En la planificación del sistema energético a largo plazo, solemos intentar mantener el margen de reserva en un determinado porcentaje de la demanda máxima prevista, siendo un valor típico el 15%. </a:t>
            </a:r>
            <a:endParaRPr/>
          </a:p>
        </p:txBody>
      </p:sp>
      <p:sp>
        <p:nvSpPr>
          <p:cNvPr id="281" name="Google Shape;281;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ZA"/>
              <a:t>El margen de reserva es un elemento muy importante de los sistemas eléctricos, ya que contribuye a garantizar la fiabilidad del suministro eléctrico. Disponer de un margen de reserva significa que se puede seguir suministrando suficiente energía a los consumidores aunque se produzca una escasez inesperada de suministro. Esto puede ocurrir como resultado de las condiciones meteorológicas, lo que significa que la generación renovable es menor de lo esperado, o si hay un pico inesperado en la demanda. Por tanto, es importante tener en cuenta el margen de reserva en la planificación a largo plazo para garantizar la fiabilidad del suministro a los consumidores y evitar los efectos negativos de los apagones. Sin embargo, la planificación y el mantenimiento de una capacidad de margen de reserva suficiente plantean retos. En primer lugar, la planificación del margen de reserva futuro requiere una estimación de la demanda futura, que puede ser difícil de predecir, ya que la demanda depende de muchos factores, como el crecimiento de la población y la actividad industrial. En segundo lugar, la puesta en marcha de nuevas centrales eléctricas puede llevar varios años. Además, puede haber retrasos en este proceso, lo que significa que la oferta disponible puede ser inferior a la prevista y el margen de reserva puede ser insuficiente. </a:t>
            </a:r>
            <a:endParaRPr/>
          </a:p>
        </p:txBody>
      </p:sp>
      <p:sp>
        <p:nvSpPr>
          <p:cNvPr id="294" name="Google Shape;294;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ZA"/>
              <a:t>No todas las tecnologías pueden contribuir por igual al margen de reserva. Esto se debe a que las diferentes tecnologías tienen diferentes características de rendimiento y niveles de control. Cuando se habla de margen de reserva, es útil agrupar las tecnologías en dos grupos: generación despachable y generación no despachable. Las tecnologías despachables son las que pueden encenderse o apagarse y controlarse para producir una determinada cantidad de electricidad en función de la demanda y las necesidades de la red eléctrica. Ejemplos de tecnologías despachables son las centrales eléctricas de gas y carbón y las tecnologías de almacenamiento, como las baterías. Estas tecnologías suelen contribuir hasta el 100% de su capacidad al margen de reserva. Por el contrario, las tecnologías no despachables son aquellas cuya producción depende de factores incontrolables como el clima. Por ejemplo, la cantidad de electricidad que puede producir una turbina eólica en un momento dado depende de las condiciones de velocidad del viento en ese momento, y la turbina no puede ser controlada para producir más electricidad si la velocidad del viento no es suficiente. Las tecnologías no despachables pueden contribuir mucho menos al margen de reserva. </a:t>
            </a:r>
            <a:endParaRPr/>
          </a:p>
        </p:txBody>
      </p:sp>
      <p:sp>
        <p:nvSpPr>
          <p:cNvPr id="312" name="Google Shape;312;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Google Shape;328;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ZA"/>
              <a:t>La figura de la derecha de esta diapositiva muestra la electricidad generada por las tecnologías eólica y solar en Alemania para cada mes de 2014. Podemos ver que la cantidad de generación de cada tecnología varía significativamente a lo largo del año. Además, como hemos aprendido en las conferencias anteriores, la cantidad generada también varía con cada mes y dentro de cada día. Toda esta variabilidad explica por qué las tecnologías eólica y solar fotovoltaica se consideran no despachables y no pueden contribuir al Margen de Reserva del mismo modo que las tecnologías despachables, como las centrales de carbón. La medida en que una tecnología puede contribuir al margen de reserva se mide mediante el parámetro de crédito de capacidad, que es el porcentaje de la capacidad total que puede contribuir al margen de reserva. El crédito de capacidad para una tecnología despachable, como una central de carbón, puede ser de hasta el 100%, mientras que para una tecnología no despachable, como la eólica, puede ser de entre el 0 y el 20%, dependiendo de la disponibilidad de recursos y de las características del país. </a:t>
            </a:r>
            <a:endParaRPr/>
          </a:p>
        </p:txBody>
      </p:sp>
      <p:sp>
        <p:nvSpPr>
          <p:cNvPr id="329" name="Google Shape;329;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ZA" b="1"/>
              <a:t>Al final de esta conferencia, serás capaz de:</a:t>
            </a:r>
            <a:endParaRPr/>
          </a:p>
          <a:p>
            <a:pPr marL="171450" lvl="0" indent="-171450" algn="l" rtl="0">
              <a:spcBef>
                <a:spcPts val="1000"/>
              </a:spcBef>
              <a:spcAft>
                <a:spcPts val="0"/>
              </a:spcAft>
              <a:buClr>
                <a:schemeClr val="dk1"/>
              </a:buClr>
              <a:buSzPts val="1200"/>
              <a:buFont typeface="Arial"/>
              <a:buChar char="•"/>
            </a:pPr>
            <a:r>
              <a:rPr lang="en-ZA"/>
              <a:t>Conozca la importancia de la contabilidad de las emisiones y la naturaleza antropogénica del cambio climático</a:t>
            </a:r>
            <a:endParaRPr/>
          </a:p>
          <a:p>
            <a:pPr marL="171450" lvl="0" indent="-171450" algn="l" rtl="0">
              <a:spcBef>
                <a:spcPts val="1000"/>
              </a:spcBef>
              <a:spcAft>
                <a:spcPts val="0"/>
              </a:spcAft>
              <a:buClr>
                <a:schemeClr val="dk1"/>
              </a:buClr>
              <a:buSzPts val="1200"/>
              <a:buFont typeface="Arial"/>
              <a:buChar char="•"/>
            </a:pPr>
            <a:r>
              <a:rPr lang="en-ZA"/>
              <a:t>Aprender a representar las emisiones y a limitar los niveles de emisión en OSeMOSYS de acuerdo con los objetivos climáticos</a:t>
            </a:r>
            <a:endParaRPr/>
          </a:p>
          <a:p>
            <a:pPr marL="171450" lvl="0" indent="-171450" algn="l" rtl="0">
              <a:spcBef>
                <a:spcPts val="1000"/>
              </a:spcBef>
              <a:spcAft>
                <a:spcPts val="0"/>
              </a:spcAft>
              <a:buClr>
                <a:schemeClr val="dk1"/>
              </a:buClr>
              <a:buSzPts val="1200"/>
              <a:buFont typeface="Arial"/>
              <a:buChar char="•"/>
            </a:pPr>
            <a:r>
              <a:rPr lang="en-ZA"/>
              <a:t>Comprender la importancia del margen de reserva en el sistema energético</a:t>
            </a:r>
            <a:endParaRPr/>
          </a:p>
          <a:p>
            <a:pPr marL="171450" lvl="0" indent="-171450" algn="l" rtl="0">
              <a:spcBef>
                <a:spcPts val="1000"/>
              </a:spcBef>
              <a:spcAft>
                <a:spcPts val="0"/>
              </a:spcAft>
              <a:buClr>
                <a:schemeClr val="dk1"/>
              </a:buClr>
              <a:buSzPts val="1200"/>
              <a:buFont typeface="Arial"/>
              <a:buChar char="•"/>
            </a:pPr>
            <a:r>
              <a:rPr lang="en-ZA"/>
              <a:t>Aprender a representar el margen de reserva en OSeMOSYS</a:t>
            </a:r>
            <a:endParaRPr/>
          </a:p>
        </p:txBody>
      </p:sp>
      <p:sp>
        <p:nvSpPr>
          <p:cNvPr id="99" name="Google Shape;9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1" name="Google Shape;341;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ZA"/>
              <a:t>Ahora hemos aprendido que el margen de reserva es importante para mejorar la fiabilidad del suministro eléctrico. Por lo tanto, es importante que podamos considerar el margen de reserva en los modelos de sistemas energéticos como OSeMOSYS. En tales modelos, utilizamos parámetros específicos para definir el margen de reserva, que generalmente se establece como un porcentaje de la demanda en cada año. En la siguiente diapositiva veremos los parámetros utilizados en OSeMOSYS. El margen de reserva varía según el país, ya que los operadores de los sistemas eléctricos establecen diferentes objetivos en función de las características específicas del país y del sistema energético. Por ejemplo, si un país se enfrenta a graves problemas de fiabilidad o depende mucho de la generación de energía renovable variable, como la solar fotovoltaica, puede optar por establecer un margen de reserva más alto para aumentar la fiabilidad. </a:t>
            </a:r>
            <a:endParaRPr/>
          </a:p>
        </p:txBody>
      </p:sp>
      <p:sp>
        <p:nvSpPr>
          <p:cNvPr id="350" name="Google Shape;350;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ZA"/>
              <a:t>Esta diapositiva muestra los tres parámetros utilizados para representar el margen de reserva en OSeMOSYS. No se preocupe si parecen confusos, practicaremos su uso en las siguientes diapositivas. El primer parámetro utilizado es Etiqueta de Margen de Reserva Combustible: se usa para etiquetar los combustibles a los que se aplica el margen de reserva. Si el margen de reserva se aplica al combustible, este parámetro tiene un valor de 1, de lo contrario tiene un valor de 0, por ejemplo, si queremos aplicar el margen de reserva a la electricidad, pero no al petróleo, pondríamos el parámetro Etiqueta Margen de Reserva Combustible a 1 para la electricidad y a 0 para el petróleo. Del mismo modo, tenemos el parámetro de Etiqueta de Margen de Reserva Tecnológica, que se utiliza para etiquetar las tecnologías que pueden contribuir al margen de reserva. Por ejemplo, si una central de carbón puede contribuir al margen de reserva, pero una central eólica no, pondríamos el parámetro Etiqueta de Margen de Reserva como 1 para la central de carbón y 0 para la central eólica. Por último, el parámetro Margen de reserva se utiliza para indicar el nivel mínimo de margen de reserva requerido para las materias primas etiquetadas mediante el parámetro Etiqueta de margen de reserva Combustible. </a:t>
            </a:r>
            <a:endParaRPr/>
          </a:p>
        </p:txBody>
      </p:sp>
      <p:sp>
        <p:nvSpPr>
          <p:cNvPr id="362" name="Google Shape;362;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Google Shape;374;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ZA"/>
              <a:t>Veamos cómo utilizar los parámetros del margen de reserva en un ejemplo. El primer paso es decidir el nivel de margen de reserva necesario. En este caso queremos que el margen de reserva sea igual al 20% de la demanda en todos los años modelados. El siguiente paso es traducir esto al parámetro de Margen de Reserva en OSeMOSYS. Un margen de reserva del 20% se representa estableciendo el parámetro Margen de Reserva a un valor de 1.2. El parámetro Margen de Reserva tiene un valor de 1 si no se requiere un margen de reserva. Si, por ejemplo, quisiéramos fijar el margen de reserva en un 40% de la demanda, el parámetro Margen de Reserva tendría un valor de 1,4. En las próximas diapositivas ampliaremos este ejemplo para utilizar los parámetros de la etiqueta Margen de reserva. </a:t>
            </a:r>
            <a:endParaRPr/>
          </a:p>
        </p:txBody>
      </p:sp>
      <p:sp>
        <p:nvSpPr>
          <p:cNvPr id="375" name="Google Shape;375;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6" name="Google Shape;386;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ZA"/>
              <a:t>El siguiente paso es definir a qué combustibles se aplicará el margen de reserva. Para ello se utiliza el parámetro Etiqueta de Margen de Reserva Combustible. En nuestro ejemplo, digamos que el margen de reserva se aplicará a la electricidad después de la distribución, o E.L.C. 003 utilizando la convención de nomenclatura genérica, como se destaca en este Sistema de Energía de Referencia. Para representar esto en OSeMOSYS, daríamos al parámetro Etiqueta Margen de Reserva Combustible un valor de 1 para la electricidad después de la distribución y un valor de 0 para todos los demás combustibles, ya que el margen de reserva no se aplica a ellos. </a:t>
            </a:r>
            <a:endParaRPr/>
          </a:p>
        </p:txBody>
      </p:sp>
      <p:sp>
        <p:nvSpPr>
          <p:cNvPr id="387" name="Google Shape;387;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9" name="Google Shape;399;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ZA"/>
              <a:t>Por último, tenemos que definir qué tecnologías pueden contribuir a este margen de reserva. Para ello se utiliza el parámetro de </a:t>
            </a:r>
            <a:r>
              <a:rPr lang="en-ZA" sz="1200" b="1">
                <a:solidFill>
                  <a:srgbClr val="000000"/>
                </a:solidFill>
                <a:latin typeface="Open Sans"/>
                <a:ea typeface="Open Sans"/>
                <a:cs typeface="Open Sans"/>
                <a:sym typeface="Open Sans"/>
              </a:rPr>
              <a:t>Margen de etiqueta de reserva tecnológica</a:t>
            </a:r>
            <a:r>
              <a:rPr lang="en-ZA"/>
              <a:t>. En primer lugar, dividiremos las tecnologías de nuestro sistema energético de referencia en tecnologías despachables y no despachables. Entonces diremos que las tecnologías despachables pueden contribuir al margen de reserva, mientras que las tecnologías no despachables no pueden hacerlo. Esto significa que la tecnología de la etiqueta de margen de reserva tendrá un valor de 1 para todas las tecnologías despachables de nuestro sistema, y un valor de 0 para todas las demás tecnologías. Pondremos todos estos pasos juntos para implementar el margen de reserva en un modelo real en ejercicios prácticos. </a:t>
            </a:r>
            <a:endParaRPr/>
          </a:p>
        </p:txBody>
      </p:sp>
      <p:sp>
        <p:nvSpPr>
          <p:cNvPr id="400" name="Google Shape;400;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2" name="Google Shape;412;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0" name="Google Shape;420;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ZA"/>
              <a:t>El cambio climático se considera más a menudo como el aumento de las temperaturas globales desde el siglo XX, que se muestra en esta figura. El calentamiento global tiene múltiples impactos que también son elementos del cambio climático, como el aumento del nivel del mar, la pérdida de masa de hielo, la acidificación de los océanos, los cambios en la vida animal y vegetal y las condiciones meteorológicas extremas. Aunque históricamente ha habido una variabilidad natural del clima, los cambios que se han producido desde el siglo XX no pueden explicarse sólo por ésta y se atribuyen directa o indirectamente a las actividades humanas que han alterado la composición de la atmósfera, además de la variabilidad natural del clima. Estas actividades humanas se conocen como causas antropogénicas del cambio climático, de las que hablaremos a continuación. </a:t>
            </a:r>
            <a:endParaRPr/>
          </a:p>
        </p:txBody>
      </p:sp>
      <p:sp>
        <p:nvSpPr>
          <p:cNvPr id="114" name="Google Shape;11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ZA"/>
              <a:t>Se cree que las actividades humanas provocan el cambio climático a través del efecto invernadero. En este caso, el calor que irradia naturalmente la tierra queda atrapado en la atmósfera debido a la presencia de gases de efecto invernadero. Este calor atrapado provoca el calentamiento global y el cambio climático. Los gases de efecto invernadero se producen de forma natural; sin embargo, las actividades humanas han aumentado enormemente la concentración de gases de efecto invernadero en la atmósfera y, por tanto, han amplificado el efecto invernadero y han provocado el calentamiento global. Los gases de efecto invernadero incluyen el dióxido de carbono, el metano y los óxidos nitrosos, y las concentraciones de todos estos gases han aumentado considerablemente desde la era preindustrial. La capacidad de un gas de efecto invernadero u otro agente para contribuir al cambio climático se mide utilizando el concepto de Forzamiento Radiativo. Un forzamiento radiativo positivo indica que el gas o agente acaba provocando un calentamiento global, y los valores más altos significan un efecto mayor. En este gráfico podemos ver que los gases de efecto invernadero que hemos mencionado tienen un valor de forzamiento radiativo positivo y, por tanto, contribuyen al cambio climático. A continuación veremos qué actividades humanas han provocado el aumento de las concentraciones de estos gases de efecto invernadero. El dióxido de carbono tiene un gran forzamiento radiativo y es el gas dominante entre las emisiones antropogénicas, lo que significa que es el gas de efecto invernadero en el que se centran muchos análisis. </a:t>
            </a:r>
            <a:endParaRPr/>
          </a:p>
        </p:txBody>
      </p:sp>
      <p:sp>
        <p:nvSpPr>
          <p:cNvPr id="128" name="Google Shape;12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ZA"/>
              <a:t>Esta diapositiva presenta los vínculos entre las actividades humanas, el calentamiento global y los efectos del cambio climático. Varias actividades humanas, en múltiples sectores, son responsables de la emisión de gases de efecto invernadero. La mayoría de estas actividades están relacionadas con la quema de combustibles fósiles, incluyendo la electricidad, la producción de calor, la cocina y el transporte. La recuperación, el procesamiento y la distribución de los combustibles fósiles antes de su uso también son responsables de la emisión de gases de efecto invernadero. Otras actividades que generan niveles significativos de emisiones de gases de efecto invernadero son los procesos industriales y la agricultura, la silvicultura y el cambio de uso del suelo.</a:t>
            </a:r>
            <a:endParaRPr/>
          </a:p>
        </p:txBody>
      </p:sp>
      <p:sp>
        <p:nvSpPr>
          <p:cNvPr id="142" name="Google Shape;142;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ZA"/>
              <a:t>En este gráfico podemos ver claramente que algunos países emiten más dióxido de carbono que otros, ya que sólo las emisiones de China, Estados Unidos y la Unión Europea superan las emisiones que otros países. Los países más desarrollados son los responsables de la mayor parte de las emisiones, por lo que tienen gran parte de la responsabilidad de mitigar el cambio climático. Aunque muchos países en desarrollo están adoptando medidas para descarbonizar sus economías, es poco probable que lo hagan al ritmo necesario para evitar un peligroso calentamiento global. Sin embargo, el cambio climático es un problema global con impactos globales, y hay oportunidades para que todos los países desempeñen un papel en su mitigación. A menudo se piensa que los países en desarrollo deben elegir entre el desarrollo económico y la protección del medio ambiente, pero existe la oportunidad de evitar los errores cometidos por los países desarrollados y, en su lugar, perseguir un crecimiento económico sostenible y bajo en carbono. El coste de las tecnologías de energía renovable está disminuyendo rápidamente, por lo que los países en desarrollo podrían apoyar el crecimiento con sistemas energéticos asequibles con bajas emisiones de carbono. Es importante destacar que una pequeña parte de la generación fósil podría desempeñar un papel en los países en desarrollo para estabilizar el sistema y permitir la incorporación de energías renovables variables, especialmente porque los países en desarrollo han tenido históricamente bajas emisiones. Esto puede imaginarse como un paso intermedio, en el que se utilizan pequeñas cuotas de combustibles fósiles para sostener el sistema mientras se incrementan las cuotas de renovables, tras lo cual el sistema se convertiría idealmente en 100% renovable para cumplir los objetivos del cambio climático. OSeMOSYS es útil para evaluar las implicaciones de costes y emisiones de estos escenarios para apoyar la elaboración de políticas.  </a:t>
            </a:r>
            <a:endParaRPr/>
          </a:p>
        </p:txBody>
      </p:sp>
      <p:sp>
        <p:nvSpPr>
          <p:cNvPr id="156" name="Google Shape;15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ZA"/>
              <a:t>Esta diapositiva muestra algunos de los impactos más graves asociados al cambio climático, que afectarán a la vida humana, animal y vegetal. Se espera que el aumento de la temperatura global y del nivel del mar provoque que algunas zonas se vuelvan inhabitables, lo que provocará el desplazamiento de comunidades y la migración masiva. Los cambios en nuestras temperaturas y océanos están afectando a las especies animales y vegetales, provocando una reducción de la biodiversidad, extinciones y cambios en las estrategias de vida. El cambio climático también tiene repercusiones en la salud humana, por ejemplo, debido al aumento de las temperaturas en las ciudades o a la reducción de los rendimientos agrícolas que amenazan el suministro de alimentos. Los fenómenos meteorológicos extremos, como las inundaciones y los huracanes, son cada vez más frecuentes a medida que aumentan las temperaturas y el nivel del mar, lo que pone en peligro vidas e infraestructuras. En conjunto, todos estos impactos significan que el cambio climático tiene enormes consecuencias económicas, especialmente en el sur global. Por ejemplo, este gráfico muestra que se prevé que el PIB de África, Asia y Sudamérica sea hasta un 4% menor en un escenario con 2 grados de calentamiento en relación con un escenario sin calentamiento adicional. Todos estos impactos son motivo para una rápida y amplia actuación sobre el cambio climático, siendo la transformación de los sistemas energéticos mundiales un paso clave debido a las emisiones que producen actualmente. </a:t>
            </a:r>
            <a:endParaRPr/>
          </a:p>
        </p:txBody>
      </p:sp>
      <p:sp>
        <p:nvSpPr>
          <p:cNvPr id="169" name="Google Shape;16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ZA"/>
              <a:t>Para tratar de mitigar el cambio climático y evitar las graves consecuencias que acabamos de conocer, los representantes de 195 países reunidos en la "COP" 21 de París acordaron el objetivo a largo plazo de limitar el aumento de la temperatura media mundial muy por debajo de los 2 grados centígrados con respecto a los niveles preindustriales. Para alcanzar este objetivo será necesaria una transición mundial hacia una economía con bajas emisiones de carbono. El sector energético desempeñará un papel crucial en este sentido, ya que históricamente ha sido responsable de una gran parte de todas las emisiones antropogénicas de gases de efecto invernadero. Además, es importante reducir las emisiones de otros contaminantes, como los óxidos nitrosos, que también tienen repercusiones en la salud pública y el medio ambiente. La modelización de los sistemas energéticos mediante herramientas como OSeMOSYS puede contribuir a la transformación de los sistemas energéticos al proporcionar información sobre las implicaciones de los distintos escenarios. Para que podamos utilizar la modelización en apoyo de la elaboración de políticas acordes con los objetivos del cambio climático, es fundamental que podamos representar las emisiones en OSeMOSYS. </a:t>
            </a:r>
            <a:endParaRPr/>
          </a:p>
        </p:txBody>
      </p:sp>
      <p:sp>
        <p:nvSpPr>
          <p:cNvPr id="195" name="Google Shape;195;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ZA"/>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9"/>
          <p:cNvSpPr txBox="1"/>
          <p:nvPr/>
        </p:nvSpPr>
        <p:spPr>
          <a:xfrm>
            <a:off x="11701849" y="6455804"/>
            <a:ext cx="45308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ZA" sz="1400" b="1" i="0" u="none" strike="noStrike" cap="none">
                <a:solidFill>
                  <a:schemeClr val="lt1"/>
                </a:solidFill>
                <a:latin typeface="Open Sans ExtraBold"/>
                <a:ea typeface="Open Sans ExtraBold"/>
                <a:cs typeface="Open Sans ExtraBold"/>
                <a:sym typeface="Open Sans ExtraBold"/>
              </a:rPr>
              <a:t>‹#›</a:t>
            </a:fld>
            <a:endParaRPr sz="1400" b="1" i="0" u="none" strike="noStrike" cap="none">
              <a:solidFill>
                <a:schemeClr val="lt1"/>
              </a:solidFill>
              <a:latin typeface="Open Sans ExtraBold"/>
              <a:ea typeface="Open Sans ExtraBold"/>
              <a:cs typeface="Open Sans ExtraBold"/>
              <a:sym typeface="Open Sans ExtraBold"/>
            </a:endParaRPr>
          </a:p>
        </p:txBody>
      </p:sp>
      <p:sp>
        <p:nvSpPr>
          <p:cNvPr id="21" name="Google Shape;21;p29"/>
          <p:cNvSpPr txBox="1"/>
          <p:nvPr/>
        </p:nvSpPr>
        <p:spPr>
          <a:xfrm>
            <a:off x="11798644" y="6492875"/>
            <a:ext cx="393356"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ZA"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3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3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3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0"/>
          <p:cNvSpPr txBox="1">
            <a:spLocks noGrp="1"/>
          </p:cNvSpPr>
          <p:nvPr>
            <p:ph type="sldNum" idx="12"/>
          </p:nvPr>
        </p:nvSpPr>
        <p:spPr>
          <a:xfrm>
            <a:off x="11786286" y="6497852"/>
            <a:ext cx="40571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3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3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1" name="Google Shape;31;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3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3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3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 name="Google Shape;44;p3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3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6" name="Google Shape;46;p3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3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3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2" name="Google Shape;62;p3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3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37"/>
          <p:cNvSpPr>
            <a:spLocks noGrp="1"/>
          </p:cNvSpPr>
          <p:nvPr>
            <p:ph type="pic" idx="2"/>
          </p:nvPr>
        </p:nvSpPr>
        <p:spPr>
          <a:xfrm>
            <a:off x="5183188" y="987425"/>
            <a:ext cx="6172200" cy="4873625"/>
          </a:xfrm>
          <a:prstGeom prst="rect">
            <a:avLst/>
          </a:prstGeom>
          <a:noFill/>
          <a:ln>
            <a:noFill/>
          </a:ln>
        </p:spPr>
      </p:sp>
      <p:sp>
        <p:nvSpPr>
          <p:cNvPr id="69" name="Google Shape;69;p3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Z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ZA"/>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doi.org/10.5281/zenodo.4585676"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doi.org/10.5281/zenodo.4585676" TargetMode="External"/><Relationship Id="rId5" Type="http://schemas.openxmlformats.org/officeDocument/2006/relationships/image" Target="../media/image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doi.org/10.5281/zenodo.4585676" TargetMode="Externa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www.ipcc-nggip.iges.or.jp/EFDB/find_ef.php"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hyperlink" Target="https://www.ipcc-nggip.iges.or.jp/EFDB/find_ef.php" TargetMode="External"/><Relationship Id="rId4" Type="http://schemas.openxmlformats.org/officeDocument/2006/relationships/hyperlink" Target="http://doi.org/10.5281/zenodo.4585676"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doi.org/10.5281/zenodo.4585676" TargetMode="Externa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doi.org/10.5281/zenodo.4585676" TargetMode="Externa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hyperlink" Target="http://doi.org/10.5281/zenodo.4585676" TargetMode="External"/><Relationship Id="rId3" Type="http://schemas.openxmlformats.org/officeDocument/2006/relationships/image" Target="../media/image4.jpg"/><Relationship Id="rId7"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8" Type="http://schemas.openxmlformats.org/officeDocument/2006/relationships/hyperlink" Target="http://doi.org/10.5281/zenodo.4585676" TargetMode="External"/><Relationship Id="rId3" Type="http://schemas.openxmlformats.org/officeDocument/2006/relationships/image" Target="../media/image4.jpg"/><Relationship Id="rId7"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hyperlink" Target="http://doi.org/10.5281/zenodo.4585673"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doi.org/10.5281/zenodo.4585673"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hyperlink" Target="http://doi.org/10.5281/zenodo.4585673"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www.google.com/"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4.jpg"/><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doi.org/10.5281/zenodo.4585597" TargetMode="External"/><Relationship Id="rId5" Type="http://schemas.openxmlformats.org/officeDocument/2006/relationships/hyperlink" Target="https://creativecommons.org/licenses/by-sa/4.0/" TargetMode="External"/><Relationship Id="rId4" Type="http://schemas.openxmlformats.org/officeDocument/2006/relationships/hyperlink" Target="https://commons.wikimedia.org/w/index.php?curid=87410053"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jpg"/><Relationship Id="rId7" Type="http://schemas.openxmlformats.org/officeDocument/2006/relationships/hyperlink" Target="http://doi.org/10.5281/zenodo.4585597"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creativecommons.org/licenses/by-sa/4.0/" TargetMode="External"/><Relationship Id="rId4" Type="http://schemas.openxmlformats.org/officeDocument/2006/relationships/hyperlink" Target="https://commons.wikimedia.org/w/index.php?curid=81034563"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doi.org/10.5281/zenodo.4585597" TargetMode="External"/><Relationship Id="rId3" Type="http://schemas.openxmlformats.org/officeDocument/2006/relationships/image" Target="../media/image4.jpg"/><Relationship Id="rId7"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creativecommons.org/licenses/by-sa/4.0/" TargetMode="External"/><Relationship Id="rId5" Type="http://schemas.openxmlformats.org/officeDocument/2006/relationships/hyperlink" Target="https://commons.wikimedia.org/w/index.php?curid=85514945" TargetMode="Externa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creativecommons.org/licenses/by-sa/4.0/" TargetMode="External"/><Relationship Id="rId4" Type="http://schemas.openxmlformats.org/officeDocument/2006/relationships/hyperlink" Target="https://commons.wikimedia.org/w/index.php?curid=80085343"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doi.org/10.5281/zenodo.4585597" TargetMode="External"/><Relationship Id="rId3" Type="http://schemas.openxmlformats.org/officeDocument/2006/relationships/image" Target="../media/image4.jpg"/><Relationship Id="rId7"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creativecommons.org/licenses/by/3.0/" TargetMode="External"/><Relationship Id="rId5" Type="http://schemas.openxmlformats.org/officeDocument/2006/relationships/hyperlink" Target="https://ourworldindata.org/grapher/econimpact2c" TargetMode="Externa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http://doi.org/10.5281/zenodo.4585597"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creativecommons.org/licenses/by/3.0/" TargetMode="External"/><Relationship Id="rId4" Type="http://schemas.openxmlformats.org/officeDocument/2006/relationships/hyperlink" Target="https://ourworldindata.org/grapher/co-emissions-by-secto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Google Shape;90;p1" descr="A picture containing website&#10;&#10;Description automatically generated"/>
          <p:cNvPicPr preferRelativeResize="0"/>
          <p:nvPr/>
        </p:nvPicPr>
        <p:blipFill rotWithShape="1">
          <a:blip r:embed="rId3">
            <a:alphaModFix/>
          </a:blip>
          <a:srcRect/>
          <a:stretch/>
        </p:blipFill>
        <p:spPr>
          <a:xfrm>
            <a:off x="0" y="0"/>
            <a:ext cx="12192000" cy="6866890"/>
          </a:xfrm>
          <a:prstGeom prst="rect">
            <a:avLst/>
          </a:prstGeom>
          <a:noFill/>
          <a:ln>
            <a:noFill/>
          </a:ln>
        </p:spPr>
      </p:pic>
      <p:sp>
        <p:nvSpPr>
          <p:cNvPr id="91" name="Google Shape;91;p1"/>
          <p:cNvSpPr txBox="1"/>
          <p:nvPr/>
        </p:nvSpPr>
        <p:spPr>
          <a:xfrm>
            <a:off x="8832600" y="6161821"/>
            <a:ext cx="296696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ZA" sz="1400" b="1" i="0" u="none" strike="noStrike" cap="none">
                <a:solidFill>
                  <a:schemeClr val="lt1"/>
                </a:solidFill>
                <a:latin typeface="Open Sans"/>
                <a:ea typeface="Open Sans"/>
                <a:cs typeface="Open Sans"/>
                <a:sym typeface="Open Sans"/>
              </a:rPr>
              <a:t>Versión 1.0</a:t>
            </a:r>
            <a:endParaRPr sz="1050" b="0" i="0" u="none" strike="noStrike" cap="none">
              <a:solidFill>
                <a:schemeClr val="lt1"/>
              </a:solidFill>
              <a:latin typeface="Open Sans"/>
              <a:ea typeface="Open Sans"/>
              <a:cs typeface="Open Sans"/>
              <a:sym typeface="Open Sans"/>
            </a:endParaRPr>
          </a:p>
        </p:txBody>
      </p:sp>
      <p:sp>
        <p:nvSpPr>
          <p:cNvPr id="92" name="Google Shape;92;p1"/>
          <p:cNvSpPr txBox="1"/>
          <p:nvPr/>
        </p:nvSpPr>
        <p:spPr>
          <a:xfrm>
            <a:off x="363682" y="3333858"/>
            <a:ext cx="4540038" cy="646331"/>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ZA" sz="1800" b="1" i="0" u="none" strike="noStrike" cap="none">
                <a:solidFill>
                  <a:schemeClr val="dk1"/>
                </a:solidFill>
                <a:latin typeface="Open Sans ExtraBold"/>
                <a:ea typeface="Open Sans ExtraBold"/>
                <a:cs typeface="Open Sans ExtraBold"/>
                <a:sym typeface="Open Sans ExtraBold"/>
              </a:rPr>
              <a:t>Energía y </a:t>
            </a:r>
            <a:br>
              <a:rPr lang="en-ZA" sz="1800" b="1" i="0" u="none" strike="noStrike" cap="none">
                <a:solidFill>
                  <a:schemeClr val="dk1"/>
                </a:solidFill>
                <a:latin typeface="Open Sans ExtraBold"/>
                <a:ea typeface="Open Sans ExtraBold"/>
                <a:cs typeface="Open Sans ExtraBold"/>
                <a:sym typeface="Open Sans ExtraBold"/>
              </a:rPr>
            </a:br>
            <a:r>
              <a:rPr lang="en-ZA" sz="1800" b="1" i="0" u="none" strike="noStrike" cap="none">
                <a:solidFill>
                  <a:schemeClr val="dk1"/>
                </a:solidFill>
                <a:latin typeface="Open Sans ExtraBold"/>
                <a:ea typeface="Open Sans ExtraBold"/>
                <a:cs typeface="Open Sans ExtraBold"/>
                <a:sym typeface="Open Sans ExtraBold"/>
              </a:rPr>
              <a:t>Modelización de la flexibilidad</a:t>
            </a:r>
            <a:endParaRPr/>
          </a:p>
        </p:txBody>
      </p:sp>
      <p:sp>
        <p:nvSpPr>
          <p:cNvPr id="93" name="Google Shape;93;p1"/>
          <p:cNvSpPr txBox="1"/>
          <p:nvPr/>
        </p:nvSpPr>
        <p:spPr>
          <a:xfrm>
            <a:off x="403517" y="3903246"/>
            <a:ext cx="7867500" cy="2555100"/>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ZA" sz="4000" b="1">
                <a:solidFill>
                  <a:schemeClr val="lt1"/>
                </a:solidFill>
                <a:latin typeface="Open Sans ExtraBold"/>
                <a:ea typeface="Open Sans ExtraBold"/>
                <a:cs typeface="Open Sans ExtraBold"/>
                <a:sym typeface="Open Sans ExtraBold"/>
              </a:rPr>
              <a:t>Lectura 9 </a:t>
            </a:r>
            <a:br>
              <a:rPr lang="en-ZA" sz="4000" b="1">
                <a:solidFill>
                  <a:schemeClr val="dk1"/>
                </a:solidFill>
                <a:latin typeface="Open Sans ExtraBold"/>
                <a:ea typeface="Open Sans ExtraBold"/>
                <a:cs typeface="Open Sans ExtraBold"/>
                <a:sym typeface="Open Sans ExtraBold"/>
              </a:rPr>
            </a:br>
            <a:r>
              <a:rPr lang="en-ZA" sz="4000" b="1">
                <a:solidFill>
                  <a:srgbClr val="000000"/>
                </a:solidFill>
                <a:latin typeface="Open Sans ExtraBold"/>
                <a:ea typeface="Open Sans ExtraBold"/>
                <a:cs typeface="Open Sans ExtraBold"/>
                <a:sym typeface="Open Sans ExtraBold"/>
              </a:rPr>
              <a:t>EMISIONES Y REPRESENTACIÓN DE LA  CAPACIDAD DE RESERVA</a:t>
            </a:r>
            <a:endParaRPr sz="4000" b="1">
              <a:solidFill>
                <a:srgbClr val="000000"/>
              </a:solidFill>
              <a:latin typeface="Open Sans ExtraBold"/>
              <a:ea typeface="Open Sans ExtraBold"/>
              <a:cs typeface="Open Sans ExtraBold"/>
              <a:sym typeface="Open Sans ExtraBold"/>
            </a:endParaRPr>
          </a:p>
        </p:txBody>
      </p:sp>
      <p:sp>
        <p:nvSpPr>
          <p:cNvPr id="94" name="Google Shape;94;p1"/>
          <p:cNvSpPr/>
          <p:nvPr/>
        </p:nvSpPr>
        <p:spPr>
          <a:xfrm>
            <a:off x="4781122" y="4071812"/>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5" name="Google Shape;95;p1" descr="Track2_Lecture9_Slide1.mp3"/>
          <p:cNvPicPr preferRelativeResize="0"/>
          <p:nvPr/>
        </p:nvPicPr>
        <p:blipFill rotWithShape="1">
          <a:blip r:embed="rId4">
            <a:alphaModFix/>
          </a:blip>
          <a:srcRect/>
          <a:stretch/>
        </p:blipFill>
        <p:spPr>
          <a:xfrm>
            <a:off x="4798170" y="4148755"/>
            <a:ext cx="812800" cy="8128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50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0" name="Google Shape;210;p10"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11" name="Google Shape;211;p10"/>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ZA" sz="1400" b="1">
                <a:solidFill>
                  <a:schemeClr val="lt1"/>
                </a:solidFill>
                <a:latin typeface="Open Sans ExtraBold"/>
                <a:ea typeface="Open Sans ExtraBold"/>
                <a:cs typeface="Open Sans ExtraBold"/>
                <a:sym typeface="Open Sans ExtraBold"/>
              </a:rPr>
              <a:t>10</a:t>
            </a:fld>
            <a:endParaRPr sz="1400" b="1">
              <a:solidFill>
                <a:schemeClr val="lt1"/>
              </a:solidFill>
              <a:latin typeface="Open Sans ExtraBold"/>
              <a:ea typeface="Open Sans ExtraBold"/>
              <a:cs typeface="Open Sans ExtraBold"/>
              <a:sym typeface="Open Sans ExtraBold"/>
            </a:endParaRPr>
          </a:p>
        </p:txBody>
      </p:sp>
      <p:sp>
        <p:nvSpPr>
          <p:cNvPr id="212" name="Google Shape;212;p10"/>
          <p:cNvSpPr/>
          <p:nvPr/>
        </p:nvSpPr>
        <p:spPr>
          <a:xfrm>
            <a:off x="887215" y="1411390"/>
            <a:ext cx="9854357"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2000" b="1">
                <a:solidFill>
                  <a:srgbClr val="9CC2E5"/>
                </a:solidFill>
                <a:latin typeface="Open Sans"/>
                <a:ea typeface="Open Sans"/>
                <a:cs typeface="Open Sans"/>
                <a:sym typeface="Open Sans"/>
              </a:rPr>
              <a:t>9.2.2 Introducción a la representación de las emisiones en los modelos de sistemas energéticos  </a:t>
            </a:r>
            <a:endParaRPr/>
          </a:p>
        </p:txBody>
      </p:sp>
      <p:sp>
        <p:nvSpPr>
          <p:cNvPr id="213" name="Google Shape;213;p10"/>
          <p:cNvSpPr txBox="1"/>
          <p:nvPr/>
        </p:nvSpPr>
        <p:spPr>
          <a:xfrm>
            <a:off x="896740" y="2372"/>
            <a:ext cx="8794608" cy="1397649"/>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9.2 Representación de las emisiones</a:t>
            </a:r>
            <a:endParaRPr sz="4400">
              <a:solidFill>
                <a:schemeClr val="dk1"/>
              </a:solidFill>
              <a:latin typeface="Open Sans"/>
              <a:ea typeface="Open Sans"/>
              <a:cs typeface="Open Sans"/>
              <a:sym typeface="Open Sans"/>
            </a:endParaRPr>
          </a:p>
        </p:txBody>
      </p:sp>
      <p:sp>
        <p:nvSpPr>
          <p:cNvPr id="214" name="Google Shape;214;p10"/>
          <p:cNvSpPr/>
          <p:nvPr/>
        </p:nvSpPr>
        <p:spPr>
          <a:xfrm>
            <a:off x="901592" y="1928974"/>
            <a:ext cx="9839980" cy="440120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ZA" sz="2000" b="1">
                <a:solidFill>
                  <a:schemeClr val="dk1"/>
                </a:solidFill>
                <a:latin typeface="Open Sans"/>
                <a:ea typeface="Open Sans"/>
                <a:cs typeface="Open Sans"/>
                <a:sym typeface="Open Sans"/>
              </a:rPr>
              <a:t>Emisiones dependientes del combustible:</a:t>
            </a:r>
            <a:endParaRPr/>
          </a:p>
          <a:p>
            <a:pPr marL="342900" marR="0" lvl="0" indent="-342900" algn="just" rtl="0">
              <a:spcBef>
                <a:spcPts val="1200"/>
              </a:spcBef>
              <a:spcAft>
                <a:spcPts val="0"/>
              </a:spcAft>
              <a:buClr>
                <a:srgbClr val="000000"/>
              </a:buClr>
              <a:buSzPts val="2000"/>
              <a:buFont typeface="Arial"/>
              <a:buChar char="•"/>
            </a:pPr>
            <a:r>
              <a:rPr lang="en-ZA" sz="2000">
                <a:solidFill>
                  <a:srgbClr val="000000"/>
                </a:solidFill>
                <a:latin typeface="Open Sans"/>
                <a:ea typeface="Open Sans"/>
                <a:cs typeface="Open Sans"/>
                <a:sym typeface="Open Sans"/>
              </a:rPr>
              <a:t>Emisiones que pueden estimarse con bastante precisión en función de la cantidad total de combustibles quemados y del contenido medio de carbono de los mismos </a:t>
            </a:r>
            <a:endParaRPr/>
          </a:p>
          <a:p>
            <a:pPr marL="342900" marR="0" lvl="0" indent="-342900" algn="just" rtl="0">
              <a:spcBef>
                <a:spcPts val="1200"/>
              </a:spcBef>
              <a:spcAft>
                <a:spcPts val="0"/>
              </a:spcAft>
              <a:buClr>
                <a:srgbClr val="000000"/>
              </a:buClr>
              <a:buSzPts val="2000"/>
              <a:buFont typeface="Arial"/>
              <a:buChar char="•"/>
            </a:pPr>
            <a:r>
              <a:rPr lang="en-ZA" sz="2000">
                <a:solidFill>
                  <a:srgbClr val="000000"/>
                </a:solidFill>
                <a:latin typeface="Open Sans"/>
                <a:ea typeface="Open Sans"/>
                <a:cs typeface="Open Sans"/>
                <a:sym typeface="Open Sans"/>
              </a:rPr>
              <a:t>Por ejemplo, el dióxido de carbono</a:t>
            </a:r>
            <a:endParaRPr/>
          </a:p>
          <a:p>
            <a:pPr marL="342900" marR="0" lvl="0" indent="-215900" algn="just" rtl="0">
              <a:spcBef>
                <a:spcPts val="1200"/>
              </a:spcBef>
              <a:spcAft>
                <a:spcPts val="0"/>
              </a:spcAft>
              <a:buClr>
                <a:schemeClr val="dk1"/>
              </a:buClr>
              <a:buSzPts val="2000"/>
              <a:buFont typeface="Arial"/>
              <a:buNone/>
            </a:pPr>
            <a:endParaRPr sz="2000">
              <a:solidFill>
                <a:srgbClr val="000000"/>
              </a:solidFill>
              <a:latin typeface="Open Sans"/>
              <a:ea typeface="Open Sans"/>
              <a:cs typeface="Open Sans"/>
              <a:sym typeface="Open Sans"/>
            </a:endParaRPr>
          </a:p>
          <a:p>
            <a:pPr marL="0" marR="0" lvl="0" indent="0" algn="just" rtl="0">
              <a:spcBef>
                <a:spcPts val="1200"/>
              </a:spcBef>
              <a:spcAft>
                <a:spcPts val="0"/>
              </a:spcAft>
              <a:buNone/>
            </a:pPr>
            <a:r>
              <a:rPr lang="en-ZA" sz="2000" b="1">
                <a:solidFill>
                  <a:srgbClr val="000000"/>
                </a:solidFill>
                <a:latin typeface="Open Sans"/>
                <a:ea typeface="Open Sans"/>
                <a:cs typeface="Open Sans"/>
                <a:sym typeface="Open Sans"/>
              </a:rPr>
              <a:t>Emisiones dependientes de la tecnología</a:t>
            </a:r>
            <a:endParaRPr/>
          </a:p>
          <a:p>
            <a:pPr marL="342900" marR="0" lvl="0" indent="-342900" algn="just" rtl="0">
              <a:spcBef>
                <a:spcPts val="1200"/>
              </a:spcBef>
              <a:spcAft>
                <a:spcPts val="0"/>
              </a:spcAft>
              <a:buClr>
                <a:srgbClr val="000000"/>
              </a:buClr>
              <a:buSzPts val="2000"/>
              <a:buFont typeface="Arial"/>
              <a:buChar char="•"/>
            </a:pPr>
            <a:r>
              <a:rPr lang="en-ZA" sz="2000">
                <a:solidFill>
                  <a:srgbClr val="000000"/>
                </a:solidFill>
                <a:latin typeface="Open Sans"/>
                <a:ea typeface="Open Sans"/>
                <a:cs typeface="Open Sans"/>
                <a:sym typeface="Open Sans"/>
              </a:rPr>
              <a:t>Las emisiones dependen en gran medida de la tecnología de combustión y de las condiciones de funcionamiento utilizadas, como el tipo específico de central eléctrica</a:t>
            </a:r>
            <a:endParaRPr/>
          </a:p>
          <a:p>
            <a:pPr marL="342900" marR="0" lvl="0" indent="-342900" algn="just" rtl="0">
              <a:spcBef>
                <a:spcPts val="1200"/>
              </a:spcBef>
              <a:spcAft>
                <a:spcPts val="0"/>
              </a:spcAft>
              <a:buClr>
                <a:srgbClr val="000000"/>
              </a:buClr>
              <a:buSzPts val="2000"/>
              <a:buFont typeface="Arial"/>
              <a:buChar char="•"/>
            </a:pPr>
            <a:r>
              <a:rPr lang="en-ZA" sz="2000">
                <a:solidFill>
                  <a:srgbClr val="000000"/>
                </a:solidFill>
                <a:latin typeface="Open Sans"/>
                <a:ea typeface="Open Sans"/>
                <a:cs typeface="Open Sans"/>
                <a:sym typeface="Open Sans"/>
              </a:rPr>
              <a:t>Por ejemplo, los óxidos nitrosos </a:t>
            </a:r>
            <a:endParaRPr/>
          </a:p>
        </p:txBody>
      </p:sp>
      <p:sp>
        <p:nvSpPr>
          <p:cNvPr id="215" name="Google Shape;215;p10"/>
          <p:cNvSpPr/>
          <p:nvPr/>
        </p:nvSpPr>
        <p:spPr>
          <a:xfrm>
            <a:off x="9786996" y="6163202"/>
            <a:ext cx="2405004"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000">
                <a:solidFill>
                  <a:schemeClr val="dk1"/>
                </a:solidFill>
                <a:latin typeface="Open Sans"/>
                <a:ea typeface="Open Sans"/>
                <a:cs typeface="Open Sans"/>
                <a:sym typeface="Open Sans"/>
              </a:rPr>
              <a:t>(Conceptos: </a:t>
            </a:r>
            <a:r>
              <a:rPr lang="en-ZA" sz="100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Taliotis et al. (2018)</a:t>
            </a:r>
            <a:r>
              <a:rPr lang="en-ZA" sz="1000">
                <a:solidFill>
                  <a:schemeClr val="dk1"/>
                </a:solidFill>
                <a:latin typeface="Open Sans"/>
                <a:ea typeface="Open Sans"/>
                <a:cs typeface="Open Sans"/>
                <a:sym typeface="Open Sans"/>
              </a:rPr>
              <a:t>)</a:t>
            </a:r>
            <a:endParaRPr sz="1000" b="1">
              <a:solidFill>
                <a:srgbClr val="9CC2E5"/>
              </a:solidFill>
              <a:latin typeface="Open Sans"/>
              <a:ea typeface="Open Sans"/>
              <a:cs typeface="Open Sans"/>
              <a:sym typeface="Open Sans"/>
            </a:endParaRPr>
          </a:p>
        </p:txBody>
      </p:sp>
      <p:sp>
        <p:nvSpPr>
          <p:cNvPr id="216" name="Google Shape;216;p10"/>
          <p:cNvSpPr/>
          <p:nvPr/>
        </p:nvSpPr>
        <p:spPr>
          <a:xfrm>
            <a:off x="8735818" y="317217"/>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7" name="Google Shape;217;p10" descr="Track2_Lecture9_Slide10.mp3"/>
          <p:cNvPicPr preferRelativeResize="0"/>
          <p:nvPr/>
        </p:nvPicPr>
        <p:blipFill rotWithShape="1">
          <a:blip r:embed="rId5">
            <a:alphaModFix/>
          </a:blip>
          <a:srcRect/>
          <a:stretch/>
        </p:blipFill>
        <p:spPr>
          <a:xfrm>
            <a:off x="8807183" y="388582"/>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7"/>
                                        </p:tgtEl>
                                        <p:attrNameLst>
                                          <p:attrName>style.visibility</p:attrName>
                                        </p:attrNameLst>
                                      </p:cBhvr>
                                      <p:to>
                                        <p:strVal val="visible"/>
                                      </p:to>
                                    </p:set>
                                    <p:animEffect transition="in" filter="fade">
                                      <p:cBhvr>
                                        <p:cTn id="7" dur="5000"/>
                                        <p:tgtEl>
                                          <p:spTgt spid="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223" name="Google Shape;223;p11"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24" name="Google Shape;224;p11"/>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ZA" sz="1400" b="1">
                <a:solidFill>
                  <a:schemeClr val="lt1"/>
                </a:solidFill>
                <a:latin typeface="Open Sans ExtraBold"/>
                <a:ea typeface="Open Sans ExtraBold"/>
                <a:cs typeface="Open Sans ExtraBold"/>
                <a:sym typeface="Open Sans ExtraBold"/>
              </a:rPr>
              <a:t>11</a:t>
            </a:fld>
            <a:endParaRPr sz="1400" b="1">
              <a:solidFill>
                <a:schemeClr val="lt1"/>
              </a:solidFill>
              <a:latin typeface="Open Sans ExtraBold"/>
              <a:ea typeface="Open Sans ExtraBold"/>
              <a:cs typeface="Open Sans ExtraBold"/>
              <a:sym typeface="Open Sans ExtraBold"/>
            </a:endParaRPr>
          </a:p>
        </p:txBody>
      </p:sp>
      <p:sp>
        <p:nvSpPr>
          <p:cNvPr id="225" name="Google Shape;225;p11"/>
          <p:cNvSpPr/>
          <p:nvPr/>
        </p:nvSpPr>
        <p:spPr>
          <a:xfrm>
            <a:off x="887214" y="1411390"/>
            <a:ext cx="9129621" cy="4050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2000" b="1">
                <a:solidFill>
                  <a:srgbClr val="9CC2E5"/>
                </a:solidFill>
                <a:latin typeface="Open Sans"/>
                <a:ea typeface="Open Sans"/>
                <a:cs typeface="Open Sans"/>
                <a:sym typeface="Open Sans"/>
              </a:rPr>
              <a:t>9.2.3 Representación de las emisiones en OSeMOSYS</a:t>
            </a:r>
            <a:endParaRPr sz="2000" b="1">
              <a:solidFill>
                <a:srgbClr val="9CC2E5"/>
              </a:solidFill>
              <a:latin typeface="Open Sans"/>
              <a:ea typeface="Open Sans"/>
              <a:cs typeface="Open Sans"/>
              <a:sym typeface="Open Sans"/>
            </a:endParaRPr>
          </a:p>
        </p:txBody>
      </p:sp>
      <p:sp>
        <p:nvSpPr>
          <p:cNvPr id="226" name="Google Shape;226;p11"/>
          <p:cNvSpPr txBox="1"/>
          <p:nvPr/>
        </p:nvSpPr>
        <p:spPr>
          <a:xfrm>
            <a:off x="896740" y="2372"/>
            <a:ext cx="7762351" cy="1397649"/>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9.2 Representación de las emisiones</a:t>
            </a:r>
            <a:endParaRPr sz="4400">
              <a:solidFill>
                <a:schemeClr val="dk1"/>
              </a:solidFill>
              <a:latin typeface="Open Sans"/>
              <a:ea typeface="Open Sans"/>
              <a:cs typeface="Open Sans"/>
              <a:sym typeface="Open Sans"/>
            </a:endParaRPr>
          </a:p>
        </p:txBody>
      </p:sp>
      <p:pic>
        <p:nvPicPr>
          <p:cNvPr id="227" name="Google Shape;227;p11" descr="Diagram, schematic&#10;&#10;Description automatically generated"/>
          <p:cNvPicPr preferRelativeResize="0"/>
          <p:nvPr/>
        </p:nvPicPr>
        <p:blipFill rotWithShape="1">
          <a:blip r:embed="rId4">
            <a:alphaModFix/>
          </a:blip>
          <a:srcRect t="1997" r="158" b="1916"/>
          <a:stretch/>
        </p:blipFill>
        <p:spPr>
          <a:xfrm>
            <a:off x="1302589" y="1816434"/>
            <a:ext cx="8997363" cy="4335321"/>
          </a:xfrm>
          <a:prstGeom prst="rect">
            <a:avLst/>
          </a:prstGeom>
          <a:noFill/>
          <a:ln>
            <a:noFill/>
          </a:ln>
        </p:spPr>
      </p:pic>
      <p:sp>
        <p:nvSpPr>
          <p:cNvPr id="228" name="Google Shape;228;p11"/>
          <p:cNvSpPr/>
          <p:nvPr/>
        </p:nvSpPr>
        <p:spPr>
          <a:xfrm>
            <a:off x="8880028" y="154659"/>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29" name="Google Shape;229;p11" descr="Track2_Lecture9_Slide11.mp3"/>
          <p:cNvPicPr preferRelativeResize="0"/>
          <p:nvPr/>
        </p:nvPicPr>
        <p:blipFill rotWithShape="1">
          <a:blip r:embed="rId5">
            <a:alphaModFix/>
          </a:blip>
          <a:srcRect/>
          <a:stretch/>
        </p:blipFill>
        <p:spPr>
          <a:xfrm>
            <a:off x="8951393" y="245852"/>
            <a:ext cx="812800" cy="812800"/>
          </a:xfrm>
          <a:prstGeom prst="rect">
            <a:avLst/>
          </a:prstGeom>
          <a:noFill/>
          <a:ln>
            <a:noFill/>
          </a:ln>
        </p:spPr>
      </p:pic>
      <p:sp>
        <p:nvSpPr>
          <p:cNvPr id="230" name="Google Shape;230;p11"/>
          <p:cNvSpPr/>
          <p:nvPr/>
        </p:nvSpPr>
        <p:spPr>
          <a:xfrm>
            <a:off x="9786996" y="6163202"/>
            <a:ext cx="2405004"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000">
                <a:solidFill>
                  <a:schemeClr val="dk1"/>
                </a:solidFill>
                <a:latin typeface="Open Sans"/>
                <a:ea typeface="Open Sans"/>
                <a:cs typeface="Open Sans"/>
                <a:sym typeface="Open Sans"/>
              </a:rPr>
              <a:t>(Conceptos: </a:t>
            </a:r>
            <a:r>
              <a:rPr lang="en-ZA" sz="1000" u="sng">
                <a:solidFill>
                  <a:schemeClr val="dk1"/>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Taliotis et al. (2018)</a:t>
            </a:r>
            <a:r>
              <a:rPr lang="en-ZA" sz="1000">
                <a:solidFill>
                  <a:schemeClr val="dk1"/>
                </a:solidFill>
                <a:latin typeface="Open Sans"/>
                <a:ea typeface="Open Sans"/>
                <a:cs typeface="Open Sans"/>
                <a:sym typeface="Open Sans"/>
              </a:rPr>
              <a:t>)</a:t>
            </a:r>
            <a:endParaRPr sz="1000" b="1">
              <a:solidFill>
                <a:srgbClr val="9CC2E5"/>
              </a:solidFill>
              <a:latin typeface="Open Sans"/>
              <a:ea typeface="Open Sans"/>
              <a:cs typeface="Open Sans"/>
              <a:sym typeface="Open Sans"/>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9"/>
                                        </p:tgtEl>
                                        <p:attrNameLst>
                                          <p:attrName>style.visibility</p:attrName>
                                        </p:attrNameLst>
                                      </p:cBhvr>
                                      <p:to>
                                        <p:strVal val="visible"/>
                                      </p:to>
                                    </p:set>
                                    <p:animEffect transition="in" filter="fade">
                                      <p:cBhvr>
                                        <p:cTn id="7" dur="5000"/>
                                        <p:tgtEl>
                                          <p:spTgt spid="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236" name="Google Shape;236;p12"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37" name="Google Shape;237;p12"/>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ZA" sz="1400" b="1">
                <a:solidFill>
                  <a:schemeClr val="lt1"/>
                </a:solidFill>
                <a:latin typeface="Open Sans ExtraBold"/>
                <a:ea typeface="Open Sans ExtraBold"/>
                <a:cs typeface="Open Sans ExtraBold"/>
                <a:sym typeface="Open Sans ExtraBold"/>
              </a:rPr>
              <a:t>12</a:t>
            </a:fld>
            <a:endParaRPr sz="1400" b="1">
              <a:solidFill>
                <a:schemeClr val="lt1"/>
              </a:solidFill>
              <a:latin typeface="Open Sans ExtraBold"/>
              <a:ea typeface="Open Sans ExtraBold"/>
              <a:cs typeface="Open Sans ExtraBold"/>
              <a:sym typeface="Open Sans ExtraBold"/>
            </a:endParaRPr>
          </a:p>
        </p:txBody>
      </p:sp>
      <p:sp>
        <p:nvSpPr>
          <p:cNvPr id="238" name="Google Shape;238;p12"/>
          <p:cNvSpPr/>
          <p:nvPr/>
        </p:nvSpPr>
        <p:spPr>
          <a:xfrm>
            <a:off x="887215" y="1230873"/>
            <a:ext cx="9495957"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2000" b="1">
                <a:solidFill>
                  <a:srgbClr val="9CC2E5"/>
                </a:solidFill>
                <a:latin typeface="Open Sans"/>
                <a:ea typeface="Open Sans"/>
                <a:cs typeface="Open Sans"/>
                <a:sym typeface="Open Sans"/>
              </a:rPr>
              <a:t>9.2.4 Parámetros importantes para la representación de las emisiones en OSeMOSYS</a:t>
            </a:r>
            <a:endParaRPr sz="2000" b="1">
              <a:solidFill>
                <a:srgbClr val="9CC2E5"/>
              </a:solidFill>
              <a:latin typeface="Open Sans"/>
              <a:ea typeface="Open Sans"/>
              <a:cs typeface="Open Sans"/>
              <a:sym typeface="Open Sans"/>
            </a:endParaRPr>
          </a:p>
        </p:txBody>
      </p:sp>
      <p:sp>
        <p:nvSpPr>
          <p:cNvPr id="239" name="Google Shape;239;p12"/>
          <p:cNvSpPr txBox="1"/>
          <p:nvPr/>
        </p:nvSpPr>
        <p:spPr>
          <a:xfrm>
            <a:off x="887215" y="386008"/>
            <a:ext cx="9909805" cy="8128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9.2 Representación de las emisiones</a:t>
            </a:r>
            <a:endParaRPr sz="4400">
              <a:solidFill>
                <a:schemeClr val="dk1"/>
              </a:solidFill>
              <a:latin typeface="Open Sans"/>
              <a:ea typeface="Open Sans"/>
              <a:cs typeface="Open Sans"/>
              <a:sym typeface="Open Sans"/>
            </a:endParaRPr>
          </a:p>
        </p:txBody>
      </p:sp>
      <p:sp>
        <p:nvSpPr>
          <p:cNvPr id="240" name="Google Shape;240;p12"/>
          <p:cNvSpPr/>
          <p:nvPr/>
        </p:nvSpPr>
        <p:spPr>
          <a:xfrm>
            <a:off x="337406" y="2081210"/>
            <a:ext cx="11203509" cy="4247317"/>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Clr>
                <a:srgbClr val="000000"/>
              </a:buClr>
              <a:buSzPts val="2000"/>
              <a:buFont typeface="Arial"/>
              <a:buChar char="•"/>
            </a:pPr>
            <a:r>
              <a:rPr lang="en-ZA" sz="2000" b="1">
                <a:solidFill>
                  <a:srgbClr val="000000"/>
                </a:solidFill>
                <a:latin typeface="Open Sans"/>
                <a:ea typeface="Open Sans"/>
                <a:cs typeface="Open Sans"/>
                <a:sym typeface="Open Sans"/>
              </a:rPr>
              <a:t>Relación de actividad de emisiones [kg/GJ]: </a:t>
            </a:r>
            <a:r>
              <a:rPr lang="en-ZA" sz="2000">
                <a:solidFill>
                  <a:srgbClr val="000000"/>
                </a:solidFill>
                <a:latin typeface="Open Sans"/>
                <a:ea typeface="Open Sans"/>
                <a:cs typeface="Open Sans"/>
                <a:sym typeface="Open Sans"/>
              </a:rPr>
              <a:t>define el índice de emisión de cada tecnología</a:t>
            </a:r>
            <a:endParaRPr/>
          </a:p>
          <a:p>
            <a:pPr marL="342900" marR="0" lvl="0" indent="-342900" algn="just" rtl="0">
              <a:spcBef>
                <a:spcPts val="1200"/>
              </a:spcBef>
              <a:spcAft>
                <a:spcPts val="0"/>
              </a:spcAft>
              <a:buClr>
                <a:srgbClr val="000000"/>
              </a:buClr>
              <a:buSzPts val="2000"/>
              <a:buFont typeface="Arial"/>
              <a:buChar char="•"/>
            </a:pPr>
            <a:r>
              <a:rPr lang="en-ZA" sz="2000" b="1">
                <a:solidFill>
                  <a:srgbClr val="000000"/>
                </a:solidFill>
                <a:latin typeface="Open Sans"/>
                <a:ea typeface="Open Sans"/>
                <a:cs typeface="Open Sans"/>
                <a:sym typeface="Open Sans"/>
              </a:rPr>
              <a:t>Penalización por emisiones [$/kg]: </a:t>
            </a:r>
            <a:r>
              <a:rPr lang="en-ZA" sz="2000">
                <a:solidFill>
                  <a:srgbClr val="000000"/>
                </a:solidFill>
                <a:latin typeface="Open Sans"/>
                <a:ea typeface="Open Sans"/>
                <a:cs typeface="Open Sans"/>
                <a:sym typeface="Open Sans"/>
              </a:rPr>
              <a:t>se</a:t>
            </a:r>
            <a:r>
              <a:rPr lang="en-ZA" sz="2000" b="1">
                <a:solidFill>
                  <a:srgbClr val="000000"/>
                </a:solidFill>
                <a:latin typeface="Open Sans"/>
                <a:ea typeface="Open Sans"/>
                <a:cs typeface="Open Sans"/>
                <a:sym typeface="Open Sans"/>
              </a:rPr>
              <a:t> </a:t>
            </a:r>
            <a:r>
              <a:rPr lang="en-ZA" sz="2000">
                <a:solidFill>
                  <a:srgbClr val="000000"/>
                </a:solidFill>
                <a:latin typeface="Open Sans"/>
                <a:ea typeface="Open Sans"/>
                <a:cs typeface="Open Sans"/>
                <a:sym typeface="Open Sans"/>
              </a:rPr>
              <a:t>utiliza para definir costos por unidad de emisión</a:t>
            </a:r>
            <a:endParaRPr/>
          </a:p>
          <a:p>
            <a:pPr marL="342900" marR="0" lvl="0" indent="-342900" algn="just" rtl="0">
              <a:spcBef>
                <a:spcPts val="1200"/>
              </a:spcBef>
              <a:spcAft>
                <a:spcPts val="0"/>
              </a:spcAft>
              <a:buClr>
                <a:srgbClr val="000000"/>
              </a:buClr>
              <a:buSzPts val="2000"/>
              <a:buFont typeface="Arial"/>
              <a:buChar char="•"/>
            </a:pPr>
            <a:r>
              <a:rPr lang="en-ZA" sz="2000" b="1">
                <a:solidFill>
                  <a:srgbClr val="000000"/>
                </a:solidFill>
                <a:latin typeface="Open Sans"/>
                <a:ea typeface="Open Sans"/>
                <a:cs typeface="Open Sans"/>
                <a:sym typeface="Open Sans"/>
              </a:rPr>
              <a:t>Emisiones anuales de exógeno [kg]: </a:t>
            </a:r>
            <a:r>
              <a:rPr lang="en-ZA" sz="2000">
                <a:solidFill>
                  <a:srgbClr val="000000"/>
                </a:solidFill>
                <a:latin typeface="Open Sans"/>
                <a:ea typeface="Open Sans"/>
                <a:cs typeface="Open Sans"/>
                <a:sym typeface="Open Sans"/>
              </a:rPr>
              <a:t>define el nivel anual de emisiones no capturadas por el sistema modelado pero que deben ser contabilizadas</a:t>
            </a:r>
            <a:endParaRPr/>
          </a:p>
          <a:p>
            <a:pPr marL="342900" marR="0" lvl="0" indent="-342900" algn="just" rtl="0">
              <a:spcBef>
                <a:spcPts val="1200"/>
              </a:spcBef>
              <a:spcAft>
                <a:spcPts val="0"/>
              </a:spcAft>
              <a:buClr>
                <a:srgbClr val="000000"/>
              </a:buClr>
              <a:buSzPts val="2000"/>
              <a:buFont typeface="Arial"/>
              <a:buChar char="•"/>
            </a:pPr>
            <a:r>
              <a:rPr lang="en-ZA" sz="2000" b="1">
                <a:solidFill>
                  <a:srgbClr val="000000"/>
                </a:solidFill>
                <a:latin typeface="Open Sans"/>
                <a:ea typeface="Open Sans"/>
                <a:cs typeface="Open Sans"/>
                <a:sym typeface="Open Sans"/>
              </a:rPr>
              <a:t>Limite de emisiones anuales [kg]: </a:t>
            </a:r>
            <a:r>
              <a:rPr lang="en-ZA" sz="2000">
                <a:solidFill>
                  <a:srgbClr val="000000"/>
                </a:solidFill>
                <a:latin typeface="Open Sans"/>
                <a:ea typeface="Open Sans"/>
                <a:cs typeface="Open Sans"/>
                <a:sym typeface="Open Sans"/>
              </a:rPr>
              <a:t>establece un límite máximo anual de las emisiones totales anuales de un determinado contaminante</a:t>
            </a:r>
            <a:endParaRPr/>
          </a:p>
          <a:p>
            <a:pPr marL="342900" marR="0" lvl="0" indent="-342900" algn="just" rtl="0">
              <a:spcBef>
                <a:spcPts val="1200"/>
              </a:spcBef>
              <a:spcAft>
                <a:spcPts val="0"/>
              </a:spcAft>
              <a:buClr>
                <a:srgbClr val="000000"/>
              </a:buClr>
              <a:buSzPts val="2000"/>
              <a:buFont typeface="Arial"/>
              <a:buChar char="•"/>
            </a:pPr>
            <a:r>
              <a:rPr lang="en-ZA" sz="2000" b="1">
                <a:solidFill>
                  <a:srgbClr val="000000"/>
                </a:solidFill>
                <a:latin typeface="Open Sans"/>
                <a:ea typeface="Open Sans"/>
                <a:cs typeface="Open Sans"/>
                <a:sym typeface="Open Sans"/>
              </a:rPr>
              <a:t>Modelo Periódico de emisión exógena [kg]: </a:t>
            </a:r>
            <a:r>
              <a:rPr lang="en-ZA" sz="2000">
                <a:solidFill>
                  <a:srgbClr val="000000"/>
                </a:solidFill>
                <a:latin typeface="Open Sans"/>
                <a:ea typeface="Open Sans"/>
                <a:cs typeface="Open Sans"/>
                <a:sym typeface="Open Sans"/>
              </a:rPr>
              <a:t>define el nivel del periodo del modelo de las emisiones no capturadas por el sistema modelado pero que deben ser contabilizadas</a:t>
            </a:r>
            <a:endParaRPr/>
          </a:p>
          <a:p>
            <a:pPr marL="342900" marR="0" lvl="0" indent="-342900" algn="just" rtl="0">
              <a:spcBef>
                <a:spcPts val="1200"/>
              </a:spcBef>
              <a:spcAft>
                <a:spcPts val="0"/>
              </a:spcAft>
              <a:buClr>
                <a:srgbClr val="000000"/>
              </a:buClr>
              <a:buSzPts val="2000"/>
              <a:buFont typeface="Arial"/>
              <a:buChar char="•"/>
            </a:pPr>
            <a:r>
              <a:rPr lang="en-ZA" sz="2000" b="1">
                <a:solidFill>
                  <a:srgbClr val="000000"/>
                </a:solidFill>
                <a:latin typeface="Open Sans"/>
                <a:ea typeface="Open Sans"/>
                <a:cs typeface="Open Sans"/>
                <a:sym typeface="Open Sans"/>
              </a:rPr>
              <a:t>Modelo periódico de emisiones limites [kg]: </a:t>
            </a:r>
            <a:r>
              <a:rPr lang="en-ZA" sz="2000">
                <a:solidFill>
                  <a:srgbClr val="000000"/>
                </a:solidFill>
                <a:latin typeface="Open Sans"/>
                <a:ea typeface="Open Sans"/>
                <a:cs typeface="Open Sans"/>
                <a:sym typeface="Open Sans"/>
              </a:rPr>
              <a:t>establece un límite superior para las emisiones totales del periodo del modelo de un contaminante concreto</a:t>
            </a:r>
            <a:endParaRPr/>
          </a:p>
        </p:txBody>
      </p:sp>
      <p:sp>
        <p:nvSpPr>
          <p:cNvPr id="241" name="Google Shape;241;p12"/>
          <p:cNvSpPr/>
          <p:nvPr/>
        </p:nvSpPr>
        <p:spPr>
          <a:xfrm>
            <a:off x="10585385" y="314643"/>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42" name="Google Shape;242;p12" descr="Track2_Lecture9_Slide12.mp3"/>
          <p:cNvPicPr preferRelativeResize="0"/>
          <p:nvPr/>
        </p:nvPicPr>
        <p:blipFill rotWithShape="1">
          <a:blip r:embed="rId4">
            <a:alphaModFix/>
          </a:blip>
          <a:srcRect/>
          <a:stretch/>
        </p:blipFill>
        <p:spPr>
          <a:xfrm>
            <a:off x="10656750" y="386008"/>
            <a:ext cx="812800" cy="812800"/>
          </a:xfrm>
          <a:prstGeom prst="rect">
            <a:avLst/>
          </a:prstGeom>
          <a:noFill/>
          <a:ln>
            <a:noFill/>
          </a:ln>
        </p:spPr>
      </p:pic>
      <p:sp>
        <p:nvSpPr>
          <p:cNvPr id="243" name="Google Shape;243;p12"/>
          <p:cNvSpPr/>
          <p:nvPr/>
        </p:nvSpPr>
        <p:spPr>
          <a:xfrm>
            <a:off x="567958" y="6524351"/>
            <a:ext cx="2405004"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000">
                <a:solidFill>
                  <a:schemeClr val="dk1"/>
                </a:solidFill>
                <a:latin typeface="Open Sans"/>
                <a:ea typeface="Open Sans"/>
                <a:cs typeface="Open Sans"/>
                <a:sym typeface="Open Sans"/>
              </a:rPr>
              <a:t>(Conceptos: </a:t>
            </a:r>
            <a:r>
              <a:rPr lang="en-ZA" sz="1000" u="sng">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Taliotis et al. (2018)</a:t>
            </a:r>
            <a:r>
              <a:rPr lang="en-ZA" sz="1000">
                <a:solidFill>
                  <a:schemeClr val="dk1"/>
                </a:solidFill>
                <a:latin typeface="Open Sans"/>
                <a:ea typeface="Open Sans"/>
                <a:cs typeface="Open Sans"/>
                <a:sym typeface="Open Sans"/>
              </a:rPr>
              <a:t>)</a:t>
            </a:r>
            <a:endParaRPr sz="1000" b="1">
              <a:solidFill>
                <a:srgbClr val="9CC2E5"/>
              </a:solidFill>
              <a:latin typeface="Open Sans"/>
              <a:ea typeface="Open Sans"/>
              <a:cs typeface="Open Sans"/>
              <a:sym typeface="Open Sans"/>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2"/>
                                        </p:tgtEl>
                                        <p:attrNameLst>
                                          <p:attrName>style.visibility</p:attrName>
                                        </p:attrNameLst>
                                      </p:cBhvr>
                                      <p:to>
                                        <p:strVal val="visible"/>
                                      </p:to>
                                    </p:set>
                                    <p:animEffect transition="in" filter="fade">
                                      <p:cBhvr>
                                        <p:cTn id="7" dur="5000"/>
                                        <p:tgtEl>
                                          <p:spTgt spid="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249" name="Google Shape;249;p13"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50" name="Google Shape;250;p13"/>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ZA" sz="1400" b="1">
                <a:solidFill>
                  <a:schemeClr val="lt1"/>
                </a:solidFill>
                <a:latin typeface="Open Sans ExtraBold"/>
                <a:ea typeface="Open Sans ExtraBold"/>
                <a:cs typeface="Open Sans ExtraBold"/>
                <a:sym typeface="Open Sans ExtraBold"/>
              </a:rPr>
              <a:t>13</a:t>
            </a:fld>
            <a:endParaRPr sz="1400" b="1">
              <a:solidFill>
                <a:schemeClr val="lt1"/>
              </a:solidFill>
              <a:latin typeface="Open Sans ExtraBold"/>
              <a:ea typeface="Open Sans ExtraBold"/>
              <a:cs typeface="Open Sans ExtraBold"/>
              <a:sym typeface="Open Sans ExtraBold"/>
            </a:endParaRPr>
          </a:p>
        </p:txBody>
      </p:sp>
      <p:sp>
        <p:nvSpPr>
          <p:cNvPr id="251" name="Google Shape;251;p13"/>
          <p:cNvSpPr/>
          <p:nvPr/>
        </p:nvSpPr>
        <p:spPr>
          <a:xfrm>
            <a:off x="887215" y="1411390"/>
            <a:ext cx="9064636"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2000" b="1">
                <a:solidFill>
                  <a:srgbClr val="9CC2E5"/>
                </a:solidFill>
                <a:latin typeface="Open Sans"/>
                <a:ea typeface="Open Sans"/>
                <a:cs typeface="Open Sans"/>
                <a:sym typeface="Open Sans"/>
              </a:rPr>
              <a:t>9.2.5 Ejemplos de factores de emisión</a:t>
            </a:r>
            <a:endParaRPr/>
          </a:p>
        </p:txBody>
      </p:sp>
      <p:sp>
        <p:nvSpPr>
          <p:cNvPr id="252" name="Google Shape;252;p13"/>
          <p:cNvSpPr txBox="1"/>
          <p:nvPr/>
        </p:nvSpPr>
        <p:spPr>
          <a:xfrm>
            <a:off x="896740" y="2372"/>
            <a:ext cx="8136424" cy="1397649"/>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9.2 Representación de las emisiones</a:t>
            </a:r>
            <a:endParaRPr sz="4400">
              <a:solidFill>
                <a:schemeClr val="dk1"/>
              </a:solidFill>
              <a:latin typeface="Open Sans"/>
              <a:ea typeface="Open Sans"/>
              <a:cs typeface="Open Sans"/>
              <a:sym typeface="Open Sans"/>
            </a:endParaRPr>
          </a:p>
        </p:txBody>
      </p:sp>
      <p:sp>
        <p:nvSpPr>
          <p:cNvPr id="253" name="Google Shape;253;p13"/>
          <p:cNvSpPr/>
          <p:nvPr/>
        </p:nvSpPr>
        <p:spPr>
          <a:xfrm>
            <a:off x="901592" y="1928974"/>
            <a:ext cx="10171693" cy="270843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2000">
                <a:solidFill>
                  <a:srgbClr val="000000"/>
                </a:solidFill>
                <a:latin typeface="Open Sans"/>
                <a:ea typeface="Open Sans"/>
                <a:cs typeface="Open Sans"/>
                <a:sym typeface="Open Sans"/>
              </a:rPr>
              <a:t>Ejemplo de factores de emisión de CO</a:t>
            </a:r>
            <a:r>
              <a:rPr lang="en-ZA" sz="2000" baseline="-25000">
                <a:solidFill>
                  <a:srgbClr val="000000"/>
                </a:solidFill>
                <a:latin typeface="Open Sans"/>
                <a:ea typeface="Open Sans"/>
                <a:cs typeface="Open Sans"/>
                <a:sym typeface="Open Sans"/>
              </a:rPr>
              <a:t>2</a:t>
            </a:r>
            <a:r>
              <a:rPr lang="en-ZA" sz="2000">
                <a:solidFill>
                  <a:srgbClr val="000000"/>
                </a:solidFill>
                <a:latin typeface="Open Sans"/>
                <a:ea typeface="Open Sans"/>
                <a:cs typeface="Open Sans"/>
                <a:sym typeface="Open Sans"/>
              </a:rPr>
              <a:t> :</a:t>
            </a:r>
            <a:endParaRPr/>
          </a:p>
          <a:p>
            <a:pPr marL="342900" marR="0" lvl="0" indent="-342900" algn="l" rtl="0">
              <a:spcBef>
                <a:spcPts val="1200"/>
              </a:spcBef>
              <a:spcAft>
                <a:spcPts val="0"/>
              </a:spcAft>
              <a:buClr>
                <a:srgbClr val="000000"/>
              </a:buClr>
              <a:buSzPts val="2000"/>
              <a:buFont typeface="Arial"/>
              <a:buChar char="•"/>
            </a:pPr>
            <a:r>
              <a:rPr lang="en-ZA" sz="2000">
                <a:solidFill>
                  <a:srgbClr val="000000"/>
                </a:solidFill>
                <a:latin typeface="Open Sans"/>
                <a:ea typeface="Open Sans"/>
                <a:cs typeface="Open Sans"/>
                <a:sym typeface="Open Sans"/>
              </a:rPr>
              <a:t>Petróleo crudo: 73,3 kg/GJ</a:t>
            </a:r>
            <a:endParaRPr/>
          </a:p>
          <a:p>
            <a:pPr marL="342900" marR="0" lvl="0" indent="-342900" algn="l" rtl="0">
              <a:spcBef>
                <a:spcPts val="1200"/>
              </a:spcBef>
              <a:spcAft>
                <a:spcPts val="0"/>
              </a:spcAft>
              <a:buClr>
                <a:srgbClr val="000000"/>
              </a:buClr>
              <a:buSzPts val="2000"/>
              <a:buFont typeface="Arial"/>
              <a:buChar char="•"/>
            </a:pPr>
            <a:r>
              <a:rPr lang="en-ZA" sz="2000">
                <a:solidFill>
                  <a:srgbClr val="000000"/>
                </a:solidFill>
                <a:latin typeface="Open Sans"/>
                <a:ea typeface="Open Sans"/>
                <a:cs typeface="Open Sans"/>
                <a:sym typeface="Open Sans"/>
              </a:rPr>
              <a:t>Carbón: 94,6 kg/GJ</a:t>
            </a:r>
            <a:endParaRPr/>
          </a:p>
          <a:p>
            <a:pPr marL="342900" marR="0" lvl="0" indent="-342900" algn="l" rtl="0">
              <a:spcBef>
                <a:spcPts val="1200"/>
              </a:spcBef>
              <a:spcAft>
                <a:spcPts val="0"/>
              </a:spcAft>
              <a:buClr>
                <a:srgbClr val="000000"/>
              </a:buClr>
              <a:buSzPts val="2000"/>
              <a:buFont typeface="Arial"/>
              <a:buChar char="•"/>
            </a:pPr>
            <a:r>
              <a:rPr lang="en-ZA" sz="2000">
                <a:solidFill>
                  <a:srgbClr val="000000"/>
                </a:solidFill>
                <a:latin typeface="Open Sans"/>
                <a:ea typeface="Open Sans"/>
                <a:cs typeface="Open Sans"/>
                <a:sym typeface="Open Sans"/>
              </a:rPr>
              <a:t>Gas natural: 56,1 kg/GJ</a:t>
            </a:r>
            <a:endParaRPr/>
          </a:p>
          <a:p>
            <a:pPr marL="342900" marR="0" lvl="0" indent="-342900" algn="l" rtl="0">
              <a:spcBef>
                <a:spcPts val="1200"/>
              </a:spcBef>
              <a:spcAft>
                <a:spcPts val="0"/>
              </a:spcAft>
              <a:buClr>
                <a:srgbClr val="000000"/>
              </a:buClr>
              <a:buSzPts val="2000"/>
              <a:buFont typeface="Arial"/>
              <a:buChar char="•"/>
            </a:pPr>
            <a:r>
              <a:rPr lang="en-ZA" sz="2000">
                <a:solidFill>
                  <a:srgbClr val="000000"/>
                </a:solidFill>
                <a:latin typeface="Open Sans"/>
                <a:ea typeface="Open Sans"/>
                <a:cs typeface="Open Sans"/>
                <a:sym typeface="Open Sans"/>
              </a:rPr>
              <a:t>Combustible pesado: 77,4 kg/GJ</a:t>
            </a:r>
            <a:endParaRPr/>
          </a:p>
          <a:p>
            <a:pPr marL="342900" marR="0" lvl="0" indent="-342900" algn="l" rtl="0">
              <a:spcBef>
                <a:spcPts val="1200"/>
              </a:spcBef>
              <a:spcAft>
                <a:spcPts val="0"/>
              </a:spcAft>
              <a:buClr>
                <a:srgbClr val="000000"/>
              </a:buClr>
              <a:buSzPts val="2000"/>
              <a:buFont typeface="Arial"/>
              <a:buChar char="•"/>
            </a:pPr>
            <a:r>
              <a:rPr lang="en-ZA" sz="2000">
                <a:solidFill>
                  <a:srgbClr val="000000"/>
                </a:solidFill>
                <a:latin typeface="Open Sans"/>
                <a:ea typeface="Open Sans"/>
                <a:cs typeface="Open Sans"/>
                <a:sym typeface="Open Sans"/>
              </a:rPr>
              <a:t>Combustible ligero: 79,3kg/GJ</a:t>
            </a:r>
            <a:endParaRPr/>
          </a:p>
        </p:txBody>
      </p:sp>
      <p:sp>
        <p:nvSpPr>
          <p:cNvPr id="254" name="Google Shape;254;p13"/>
          <p:cNvSpPr/>
          <p:nvPr/>
        </p:nvSpPr>
        <p:spPr>
          <a:xfrm>
            <a:off x="896740" y="4823143"/>
            <a:ext cx="1418978"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000">
                <a:solidFill>
                  <a:srgbClr val="000000"/>
                </a:solidFill>
                <a:latin typeface="Open Sans"/>
                <a:ea typeface="Open Sans"/>
                <a:cs typeface="Open Sans"/>
                <a:sym typeface="Open Sans"/>
              </a:rPr>
              <a:t>(Fuente: </a:t>
            </a:r>
            <a:r>
              <a:rPr lang="en-ZA" sz="1000" u="sng">
                <a:solidFill>
                  <a:srgbClr val="000000"/>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IPCC (2006)</a:t>
            </a:r>
            <a:r>
              <a:rPr lang="en-ZA" sz="1000">
                <a:solidFill>
                  <a:srgbClr val="000000"/>
                </a:solidFill>
                <a:latin typeface="Open Sans"/>
                <a:ea typeface="Open Sans"/>
                <a:cs typeface="Open Sans"/>
                <a:sym typeface="Open Sans"/>
              </a:rPr>
              <a:t>)</a:t>
            </a:r>
            <a:endParaRPr/>
          </a:p>
        </p:txBody>
      </p:sp>
      <p:sp>
        <p:nvSpPr>
          <p:cNvPr id="255" name="Google Shape;255;p13"/>
          <p:cNvSpPr/>
          <p:nvPr/>
        </p:nvSpPr>
        <p:spPr>
          <a:xfrm>
            <a:off x="8708291" y="236399"/>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56" name="Google Shape;256;p13" descr="Track2_Lecture9_Slide13.mp3"/>
          <p:cNvPicPr preferRelativeResize="0"/>
          <p:nvPr/>
        </p:nvPicPr>
        <p:blipFill rotWithShape="1">
          <a:blip r:embed="rId5">
            <a:alphaModFix/>
          </a:blip>
          <a:srcRect/>
          <a:stretch/>
        </p:blipFill>
        <p:spPr>
          <a:xfrm>
            <a:off x="8807183" y="299295"/>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fade">
                                      <p:cBhvr>
                                        <p:cTn id="7" dur="5000"/>
                                        <p:tgtEl>
                                          <p:spTgt spid="2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pic>
        <p:nvPicPr>
          <p:cNvPr id="261" name="Google Shape;261;p14"/>
          <p:cNvPicPr preferRelativeResize="0"/>
          <p:nvPr/>
        </p:nvPicPr>
        <p:blipFill rotWithShape="1">
          <a:blip r:embed="rId3">
            <a:alphaModFix/>
          </a:blip>
          <a:srcRect/>
          <a:stretch/>
        </p:blipFill>
        <p:spPr>
          <a:xfrm>
            <a:off x="0" y="679"/>
            <a:ext cx="12192000" cy="6858000"/>
          </a:xfrm>
          <a:prstGeom prst="rect">
            <a:avLst/>
          </a:prstGeom>
          <a:noFill/>
          <a:ln>
            <a:noFill/>
          </a:ln>
        </p:spPr>
      </p:pic>
      <p:sp>
        <p:nvSpPr>
          <p:cNvPr id="262" name="Google Shape;262;p14"/>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ZA" sz="1400" b="1">
                <a:solidFill>
                  <a:schemeClr val="lt1"/>
                </a:solidFill>
                <a:latin typeface="Open Sans ExtraBold"/>
                <a:ea typeface="Open Sans ExtraBold"/>
                <a:cs typeface="Open Sans ExtraBold"/>
                <a:sym typeface="Open Sans ExtraBold"/>
              </a:rPr>
              <a:t>14</a:t>
            </a:fld>
            <a:endParaRPr sz="1400" b="1">
              <a:solidFill>
                <a:schemeClr val="lt1"/>
              </a:solidFill>
              <a:latin typeface="Open Sans ExtraBold"/>
              <a:ea typeface="Open Sans ExtraBold"/>
              <a:cs typeface="Open Sans ExtraBold"/>
              <a:sym typeface="Open Sans ExtraBold"/>
            </a:endParaRPr>
          </a:p>
        </p:txBody>
      </p:sp>
      <p:sp>
        <p:nvSpPr>
          <p:cNvPr id="263" name="Google Shape;263;p14"/>
          <p:cNvSpPr txBox="1"/>
          <p:nvPr/>
        </p:nvSpPr>
        <p:spPr>
          <a:xfrm>
            <a:off x="887215" y="8748"/>
            <a:ext cx="765130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Conferencia 9.2 Referencias</a:t>
            </a:r>
            <a:endParaRPr/>
          </a:p>
        </p:txBody>
      </p:sp>
      <p:sp>
        <p:nvSpPr>
          <p:cNvPr id="264" name="Google Shape;264;p14"/>
          <p:cNvSpPr txBox="1"/>
          <p:nvPr/>
        </p:nvSpPr>
        <p:spPr>
          <a:xfrm>
            <a:off x="929195" y="1494761"/>
            <a:ext cx="6663095" cy="2308324"/>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Clr>
                <a:schemeClr val="dk1"/>
              </a:buClr>
              <a:buSzPts val="1800"/>
              <a:buFont typeface="Open Sans"/>
              <a:buAutoNum type="arabicPeriod"/>
            </a:pPr>
            <a:r>
              <a:rPr lang="en-ZA" sz="1800">
                <a:solidFill>
                  <a:schemeClr val="dk1"/>
                </a:solidFill>
                <a:latin typeface="Open Sans"/>
                <a:ea typeface="Open Sans"/>
                <a:cs typeface="Open Sans"/>
                <a:sym typeface="Open Sans"/>
              </a:rPr>
              <a:t>Taliotis, Constantinos, Gardumi, Francesco, Shivakumar, Abhishek, Sridharan, Vignesh, Ramos, Eunice, Beltramo, Agnese, ... Howells, Mark. (2018, diciembre). Representación de las emisiones en OSeMOSYS. Zenodo. </a:t>
            </a:r>
            <a:r>
              <a:rPr lang="en-ZA" sz="180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http://doi.</a:t>
            </a:r>
            <a:r>
              <a:rPr lang="en-ZA" sz="1800">
                <a:solidFill>
                  <a:schemeClr val="dk1"/>
                </a:solidFill>
                <a:latin typeface="Open Sans"/>
                <a:ea typeface="Open Sans"/>
                <a:cs typeface="Open Sans"/>
                <a:sym typeface="Open Sans"/>
              </a:rPr>
              <a:t>org/10.5281/zenodo.4585676 </a:t>
            </a:r>
            <a:endParaRPr/>
          </a:p>
          <a:p>
            <a:pPr marL="342900" marR="0" lvl="0" indent="-342900" algn="just" rtl="0">
              <a:spcBef>
                <a:spcPts val="0"/>
              </a:spcBef>
              <a:spcAft>
                <a:spcPts val="0"/>
              </a:spcAft>
              <a:buClr>
                <a:schemeClr val="dk1"/>
              </a:buClr>
              <a:buSzPts val="1800"/>
              <a:buFont typeface="Open Sans"/>
              <a:buAutoNum type="arabicPeriod"/>
            </a:pPr>
            <a:r>
              <a:rPr lang="en-ZA" sz="1800">
                <a:solidFill>
                  <a:schemeClr val="dk1"/>
                </a:solidFill>
                <a:latin typeface="Open Sans"/>
                <a:ea typeface="Open Sans"/>
                <a:cs typeface="Open Sans"/>
                <a:sym typeface="Open Sans"/>
              </a:rPr>
              <a:t>IPCC (2006) Guidelines for National Greenhouse Gas Inventories, Volume 2: Energy, Table 1.3; disponible en: </a:t>
            </a:r>
            <a:r>
              <a:rPr lang="en-ZA" sz="1800" u="sng">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https:</a:t>
            </a:r>
            <a:r>
              <a:rPr lang="en-ZA" sz="1800">
                <a:solidFill>
                  <a:schemeClr val="dk1"/>
                </a:solidFill>
                <a:latin typeface="Open Sans"/>
                <a:ea typeface="Open Sans"/>
                <a:cs typeface="Open Sans"/>
                <a:sym typeface="Open Sans"/>
              </a:rPr>
              <a:t>//www.ipcc-nggip.iges.or.jp/EFDB/find_ef.php </a:t>
            </a:r>
            <a:endParaRPr/>
          </a:p>
        </p:txBody>
      </p:sp>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pic>
        <p:nvPicPr>
          <p:cNvPr id="270" name="Google Shape;270;p15"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71" name="Google Shape;271;p15"/>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ZA" sz="1400" b="1">
                <a:solidFill>
                  <a:schemeClr val="lt1"/>
                </a:solidFill>
                <a:latin typeface="Open Sans ExtraBold"/>
                <a:ea typeface="Open Sans ExtraBold"/>
                <a:cs typeface="Open Sans ExtraBold"/>
                <a:sym typeface="Open Sans ExtraBold"/>
              </a:rPr>
              <a:t>15</a:t>
            </a:fld>
            <a:endParaRPr sz="1400" b="1">
              <a:solidFill>
                <a:schemeClr val="lt1"/>
              </a:solidFill>
              <a:latin typeface="Open Sans ExtraBold"/>
              <a:ea typeface="Open Sans ExtraBold"/>
              <a:cs typeface="Open Sans ExtraBold"/>
              <a:sym typeface="Open Sans ExtraBold"/>
            </a:endParaRPr>
          </a:p>
        </p:txBody>
      </p:sp>
      <p:sp>
        <p:nvSpPr>
          <p:cNvPr id="272" name="Google Shape;272;p15"/>
          <p:cNvSpPr/>
          <p:nvPr/>
        </p:nvSpPr>
        <p:spPr>
          <a:xfrm>
            <a:off x="887215" y="1411390"/>
            <a:ext cx="6217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2000" b="1">
                <a:solidFill>
                  <a:srgbClr val="9CC2E5"/>
                </a:solidFill>
                <a:latin typeface="Open Sans"/>
                <a:ea typeface="Open Sans"/>
                <a:cs typeface="Open Sans"/>
                <a:sym typeface="Open Sans"/>
              </a:rPr>
              <a:t>9.3.1 Introducción del margen de reserva</a:t>
            </a:r>
            <a:endParaRPr/>
          </a:p>
        </p:txBody>
      </p:sp>
      <p:sp>
        <p:nvSpPr>
          <p:cNvPr id="273" name="Google Shape;273;p15"/>
          <p:cNvSpPr txBox="1"/>
          <p:nvPr/>
        </p:nvSpPr>
        <p:spPr>
          <a:xfrm>
            <a:off x="896740" y="2373"/>
            <a:ext cx="7693327" cy="1323818"/>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9.3 Importancia del margen de reserva</a:t>
            </a:r>
            <a:endParaRPr sz="4400">
              <a:solidFill>
                <a:schemeClr val="dk1"/>
              </a:solidFill>
              <a:latin typeface="Open Sans"/>
              <a:ea typeface="Open Sans"/>
              <a:cs typeface="Open Sans"/>
              <a:sym typeface="Open Sans"/>
            </a:endParaRPr>
          </a:p>
        </p:txBody>
      </p:sp>
      <p:sp>
        <p:nvSpPr>
          <p:cNvPr id="274" name="Google Shape;274;p15"/>
          <p:cNvSpPr/>
          <p:nvPr/>
        </p:nvSpPr>
        <p:spPr>
          <a:xfrm>
            <a:off x="887215" y="2072747"/>
            <a:ext cx="10171693" cy="1477328"/>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000000"/>
              </a:buClr>
              <a:buSzPts val="2000"/>
              <a:buFont typeface="Arial"/>
              <a:buChar char="•"/>
            </a:pPr>
            <a:r>
              <a:rPr lang="en-ZA" sz="2000" b="1">
                <a:solidFill>
                  <a:srgbClr val="000000"/>
                </a:solidFill>
                <a:latin typeface="Open Sans"/>
                <a:ea typeface="Open Sans"/>
                <a:cs typeface="Open Sans"/>
                <a:sym typeface="Open Sans"/>
              </a:rPr>
              <a:t>Margen de reserva: </a:t>
            </a:r>
            <a:r>
              <a:rPr lang="en-ZA" sz="2000">
                <a:solidFill>
                  <a:srgbClr val="000000"/>
                </a:solidFill>
                <a:latin typeface="Open Sans"/>
                <a:ea typeface="Open Sans"/>
                <a:cs typeface="Open Sans"/>
                <a:sym typeface="Open Sans"/>
              </a:rPr>
              <a:t>exceso de capacidad de suministro previsto que se instala en comparación con la carga máxima (en MW o GW)</a:t>
            </a:r>
            <a:endParaRPr sz="1800">
              <a:solidFill>
                <a:schemeClr val="dk1"/>
              </a:solidFill>
              <a:latin typeface="Calibri"/>
              <a:ea typeface="Calibri"/>
              <a:cs typeface="Calibri"/>
              <a:sym typeface="Calibri"/>
            </a:endParaRPr>
          </a:p>
          <a:p>
            <a:pPr marL="342900" marR="0" lvl="0" indent="-342900" algn="l" rtl="0">
              <a:spcBef>
                <a:spcPts val="1200"/>
              </a:spcBef>
              <a:spcAft>
                <a:spcPts val="0"/>
              </a:spcAft>
              <a:buClr>
                <a:srgbClr val="000000"/>
              </a:buClr>
              <a:buSzPts val="2000"/>
              <a:buFont typeface="Arial"/>
              <a:buChar char="•"/>
            </a:pPr>
            <a:r>
              <a:rPr lang="en-ZA" sz="2000">
                <a:solidFill>
                  <a:srgbClr val="000000"/>
                </a:solidFill>
                <a:latin typeface="Open Sans"/>
                <a:ea typeface="Open Sans"/>
                <a:cs typeface="Open Sans"/>
                <a:sym typeface="Open Sans"/>
              </a:rPr>
              <a:t>Esto ayuda a evitar la escasez de suministro eléctrico debido a picos de demanda imprevistos o a la falta repentina de suministro renovable</a:t>
            </a:r>
            <a:endParaRPr/>
          </a:p>
        </p:txBody>
      </p:sp>
      <p:sp>
        <p:nvSpPr>
          <p:cNvPr id="275" name="Google Shape;275;p15"/>
          <p:cNvSpPr/>
          <p:nvPr/>
        </p:nvSpPr>
        <p:spPr>
          <a:xfrm>
            <a:off x="8762193" y="370660"/>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76" name="Google Shape;276;p15" descr="Track2_Lecture9_Slide15.mp3"/>
          <p:cNvPicPr preferRelativeResize="0"/>
          <p:nvPr/>
        </p:nvPicPr>
        <p:blipFill rotWithShape="1">
          <a:blip r:embed="rId4">
            <a:alphaModFix/>
          </a:blip>
          <a:srcRect/>
          <a:stretch/>
        </p:blipFill>
        <p:spPr>
          <a:xfrm>
            <a:off x="8833558" y="442025"/>
            <a:ext cx="812800" cy="812800"/>
          </a:xfrm>
          <a:prstGeom prst="rect">
            <a:avLst/>
          </a:prstGeom>
          <a:noFill/>
          <a:ln>
            <a:noFill/>
          </a:ln>
        </p:spPr>
      </p:pic>
      <p:sp>
        <p:nvSpPr>
          <p:cNvPr id="277" name="Google Shape;277;p15"/>
          <p:cNvSpPr/>
          <p:nvPr/>
        </p:nvSpPr>
        <p:spPr>
          <a:xfrm>
            <a:off x="9786996" y="6163202"/>
            <a:ext cx="2405004"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000">
                <a:solidFill>
                  <a:schemeClr val="dk1"/>
                </a:solidFill>
                <a:latin typeface="Open Sans"/>
                <a:ea typeface="Open Sans"/>
                <a:cs typeface="Open Sans"/>
                <a:sym typeface="Open Sans"/>
              </a:rPr>
              <a:t>(Conceptos: </a:t>
            </a:r>
            <a:r>
              <a:rPr lang="en-ZA" sz="1000" u="sng">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Taliotis et al. (2018)</a:t>
            </a:r>
            <a:r>
              <a:rPr lang="en-ZA" sz="1000">
                <a:solidFill>
                  <a:schemeClr val="dk1"/>
                </a:solidFill>
                <a:latin typeface="Open Sans"/>
                <a:ea typeface="Open Sans"/>
                <a:cs typeface="Open Sans"/>
                <a:sym typeface="Open Sans"/>
              </a:rPr>
              <a:t>)</a:t>
            </a:r>
            <a:endParaRPr sz="1000" b="1">
              <a:solidFill>
                <a:srgbClr val="9CC2E5"/>
              </a:solidFill>
              <a:latin typeface="Open Sans"/>
              <a:ea typeface="Open Sans"/>
              <a:cs typeface="Open Sans"/>
              <a:sym typeface="Open Sans"/>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6"/>
                                        </p:tgtEl>
                                        <p:attrNameLst>
                                          <p:attrName>style.visibility</p:attrName>
                                        </p:attrNameLst>
                                      </p:cBhvr>
                                      <p:to>
                                        <p:strVal val="visible"/>
                                      </p:to>
                                    </p:set>
                                    <p:animEffect transition="in" filter="fade">
                                      <p:cBhvr>
                                        <p:cTn id="7" dur="5000"/>
                                        <p:tgtEl>
                                          <p:spTgt spid="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pic>
        <p:nvPicPr>
          <p:cNvPr id="283" name="Google Shape;283;p16"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84" name="Google Shape;284;p16"/>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ZA" sz="1400" b="1">
                <a:solidFill>
                  <a:schemeClr val="lt1"/>
                </a:solidFill>
                <a:latin typeface="Open Sans ExtraBold"/>
                <a:ea typeface="Open Sans ExtraBold"/>
                <a:cs typeface="Open Sans ExtraBold"/>
                <a:sym typeface="Open Sans ExtraBold"/>
              </a:rPr>
              <a:t>16</a:t>
            </a:fld>
            <a:endParaRPr sz="1400" b="1">
              <a:solidFill>
                <a:schemeClr val="lt1"/>
              </a:solidFill>
              <a:latin typeface="Open Sans ExtraBold"/>
              <a:ea typeface="Open Sans ExtraBold"/>
              <a:cs typeface="Open Sans ExtraBold"/>
              <a:sym typeface="Open Sans ExtraBold"/>
            </a:endParaRPr>
          </a:p>
        </p:txBody>
      </p:sp>
      <p:sp>
        <p:nvSpPr>
          <p:cNvPr id="285" name="Google Shape;285;p16"/>
          <p:cNvSpPr/>
          <p:nvPr/>
        </p:nvSpPr>
        <p:spPr>
          <a:xfrm>
            <a:off x="887215" y="1397013"/>
            <a:ext cx="8547052"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2000" b="1">
                <a:solidFill>
                  <a:srgbClr val="9CC2E5"/>
                </a:solidFill>
                <a:latin typeface="Open Sans"/>
                <a:ea typeface="Open Sans"/>
                <a:cs typeface="Open Sans"/>
                <a:sym typeface="Open Sans"/>
              </a:rPr>
              <a:t>9.3.2 Definición matemática del margen de reserva</a:t>
            </a:r>
            <a:endParaRPr/>
          </a:p>
        </p:txBody>
      </p:sp>
      <p:sp>
        <p:nvSpPr>
          <p:cNvPr id="286" name="Google Shape;286;p16"/>
          <p:cNvSpPr txBox="1"/>
          <p:nvPr/>
        </p:nvSpPr>
        <p:spPr>
          <a:xfrm>
            <a:off x="896741" y="302657"/>
            <a:ext cx="8131126" cy="1097364"/>
          </a:xfrm>
          <a:prstGeom prst="rect">
            <a:avLst/>
          </a:prstGeom>
          <a:noFill/>
          <a:ln>
            <a:noFill/>
          </a:ln>
        </p:spPr>
        <p:txBody>
          <a:bodyPr spcFirstLastPara="1" wrap="square" lIns="91425" tIns="45700" rIns="91425" bIns="45700" anchor="b" anchorCtr="0">
            <a:normAutofit fontScale="92500" lnSpcReduction="20000"/>
          </a:bodyPr>
          <a:lstStyle/>
          <a:p>
            <a:pPr marL="0" marR="0" lvl="0" indent="0" algn="l" rtl="0">
              <a:lnSpc>
                <a:spcPct val="90000"/>
              </a:lnSpc>
              <a:spcBef>
                <a:spcPts val="0"/>
              </a:spcBef>
              <a:spcAft>
                <a:spcPts val="0"/>
              </a:spcAft>
              <a:buClr>
                <a:schemeClr val="dk1"/>
              </a:buClr>
              <a:buSzPct val="100000"/>
              <a:buFont typeface="Open Sans"/>
              <a:buNone/>
            </a:pPr>
            <a:r>
              <a:rPr lang="en-ZA" sz="4400">
                <a:solidFill>
                  <a:schemeClr val="dk1"/>
                </a:solidFill>
                <a:latin typeface="Open Sans"/>
                <a:ea typeface="Open Sans"/>
                <a:cs typeface="Open Sans"/>
                <a:sym typeface="Open Sans"/>
              </a:rPr>
              <a:t>9.3 Importancia del margen de reserva</a:t>
            </a:r>
            <a:endParaRPr sz="4400">
              <a:solidFill>
                <a:schemeClr val="dk1"/>
              </a:solidFill>
              <a:latin typeface="Open Sans"/>
              <a:ea typeface="Open Sans"/>
              <a:cs typeface="Open Sans"/>
              <a:sym typeface="Open Sans"/>
            </a:endParaRPr>
          </a:p>
        </p:txBody>
      </p:sp>
      <p:sp>
        <p:nvSpPr>
          <p:cNvPr id="287" name="Google Shape;287;p16"/>
          <p:cNvSpPr/>
          <p:nvPr/>
        </p:nvSpPr>
        <p:spPr>
          <a:xfrm>
            <a:off x="9027867" y="302657"/>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88" name="Google Shape;288;p16" descr="Track2_Lecture9_Slide16.mp3"/>
          <p:cNvPicPr preferRelativeResize="0"/>
          <p:nvPr/>
        </p:nvPicPr>
        <p:blipFill rotWithShape="1">
          <a:blip r:embed="rId4">
            <a:alphaModFix/>
          </a:blip>
          <a:srcRect/>
          <a:stretch/>
        </p:blipFill>
        <p:spPr>
          <a:xfrm>
            <a:off x="9027867" y="306445"/>
            <a:ext cx="812800" cy="812800"/>
          </a:xfrm>
          <a:prstGeom prst="rect">
            <a:avLst/>
          </a:prstGeom>
          <a:noFill/>
          <a:ln>
            <a:noFill/>
          </a:ln>
        </p:spPr>
      </p:pic>
      <p:sp>
        <p:nvSpPr>
          <p:cNvPr id="289" name="Google Shape;289;p16"/>
          <p:cNvSpPr/>
          <p:nvPr/>
        </p:nvSpPr>
        <p:spPr>
          <a:xfrm>
            <a:off x="9786996" y="6163202"/>
            <a:ext cx="2405004"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000">
                <a:solidFill>
                  <a:schemeClr val="dk1"/>
                </a:solidFill>
                <a:latin typeface="Open Sans"/>
                <a:ea typeface="Open Sans"/>
                <a:cs typeface="Open Sans"/>
                <a:sym typeface="Open Sans"/>
              </a:rPr>
              <a:t>(Conceptos: </a:t>
            </a:r>
            <a:r>
              <a:rPr lang="en-ZA" sz="1000" u="sng">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Taliotis et al. (2018)</a:t>
            </a:r>
            <a:r>
              <a:rPr lang="en-ZA" sz="1000">
                <a:solidFill>
                  <a:schemeClr val="dk1"/>
                </a:solidFill>
                <a:latin typeface="Open Sans"/>
                <a:ea typeface="Open Sans"/>
                <a:cs typeface="Open Sans"/>
                <a:sym typeface="Open Sans"/>
              </a:rPr>
              <a:t>)</a:t>
            </a:r>
            <a:endParaRPr sz="1000" b="1">
              <a:solidFill>
                <a:srgbClr val="9CC2E5"/>
              </a:solidFill>
              <a:latin typeface="Open Sans"/>
              <a:ea typeface="Open Sans"/>
              <a:cs typeface="Open Sans"/>
              <a:sym typeface="Open Sans"/>
            </a:endParaRPr>
          </a:p>
        </p:txBody>
      </p:sp>
      <p:sp>
        <p:nvSpPr>
          <p:cNvPr id="290" name="Google Shape;290;p16"/>
          <p:cNvSpPr/>
          <p:nvPr/>
        </p:nvSpPr>
        <p:spPr>
          <a:xfrm>
            <a:off x="2385965" y="2200274"/>
            <a:ext cx="7401031" cy="2860604"/>
          </a:xfrm>
          <a:prstGeom prst="rect">
            <a:avLst/>
          </a:pr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ZA" sz="1800">
                <a:latin typeface="Calibri"/>
                <a:ea typeface="Calibri"/>
                <a:cs typeface="Calibri"/>
                <a:sym typeface="Calibri"/>
              </a:rPr>
              <a:t> </a:t>
            </a:r>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8"/>
                                        </p:tgtEl>
                                        <p:attrNameLst>
                                          <p:attrName>style.visibility</p:attrName>
                                        </p:attrNameLst>
                                      </p:cBhvr>
                                      <p:to>
                                        <p:strVal val="visible"/>
                                      </p:to>
                                    </p:set>
                                    <p:animEffect transition="in" filter="fade">
                                      <p:cBhvr>
                                        <p:cTn id="7" dur="5000"/>
                                        <p:tgtEl>
                                          <p:spTgt spid="2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pic>
        <p:nvPicPr>
          <p:cNvPr id="296" name="Google Shape;296;p17"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97" name="Google Shape;297;p17"/>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ZA" sz="1400" b="1">
                <a:solidFill>
                  <a:schemeClr val="lt1"/>
                </a:solidFill>
                <a:latin typeface="Open Sans ExtraBold"/>
                <a:ea typeface="Open Sans ExtraBold"/>
                <a:cs typeface="Open Sans ExtraBold"/>
                <a:sym typeface="Open Sans ExtraBold"/>
              </a:rPr>
              <a:t>17</a:t>
            </a:fld>
            <a:endParaRPr sz="1400" b="1">
              <a:solidFill>
                <a:schemeClr val="lt1"/>
              </a:solidFill>
              <a:latin typeface="Open Sans ExtraBold"/>
              <a:ea typeface="Open Sans ExtraBold"/>
              <a:cs typeface="Open Sans ExtraBold"/>
              <a:sym typeface="Open Sans ExtraBold"/>
            </a:endParaRPr>
          </a:p>
        </p:txBody>
      </p:sp>
      <p:sp>
        <p:nvSpPr>
          <p:cNvPr id="298" name="Google Shape;298;p17"/>
          <p:cNvSpPr/>
          <p:nvPr/>
        </p:nvSpPr>
        <p:spPr>
          <a:xfrm>
            <a:off x="887215" y="1411390"/>
            <a:ext cx="6217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2000" b="1">
                <a:solidFill>
                  <a:srgbClr val="9CC2E5"/>
                </a:solidFill>
                <a:latin typeface="Open Sans"/>
                <a:ea typeface="Open Sans"/>
                <a:cs typeface="Open Sans"/>
                <a:sym typeface="Open Sans"/>
              </a:rPr>
              <a:t>9.3.3 Importancia del margen de reserva</a:t>
            </a:r>
            <a:endParaRPr/>
          </a:p>
        </p:txBody>
      </p:sp>
      <p:sp>
        <p:nvSpPr>
          <p:cNvPr id="299" name="Google Shape;299;p17"/>
          <p:cNvSpPr txBox="1"/>
          <p:nvPr/>
        </p:nvSpPr>
        <p:spPr>
          <a:xfrm>
            <a:off x="896740" y="2372"/>
            <a:ext cx="7609951" cy="1397649"/>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9.3 Importancia del margen de reserva</a:t>
            </a:r>
            <a:endParaRPr sz="4400">
              <a:solidFill>
                <a:schemeClr val="dk1"/>
              </a:solidFill>
              <a:latin typeface="Open Sans"/>
              <a:ea typeface="Open Sans"/>
              <a:cs typeface="Open Sans"/>
              <a:sym typeface="Open Sans"/>
            </a:endParaRPr>
          </a:p>
        </p:txBody>
      </p:sp>
      <p:pic>
        <p:nvPicPr>
          <p:cNvPr id="300" name="Google Shape;300;p17" descr="Tick with solid fill"/>
          <p:cNvPicPr preferRelativeResize="0"/>
          <p:nvPr/>
        </p:nvPicPr>
        <p:blipFill rotWithShape="1">
          <a:blip r:embed="rId4">
            <a:alphaModFix/>
          </a:blip>
          <a:srcRect/>
          <a:stretch/>
        </p:blipFill>
        <p:spPr>
          <a:xfrm>
            <a:off x="994913" y="2051649"/>
            <a:ext cx="914400" cy="914400"/>
          </a:xfrm>
          <a:prstGeom prst="rect">
            <a:avLst/>
          </a:prstGeom>
          <a:noFill/>
          <a:ln>
            <a:noFill/>
          </a:ln>
        </p:spPr>
      </p:pic>
      <p:pic>
        <p:nvPicPr>
          <p:cNvPr id="301" name="Google Shape;301;p17" descr="Upward trend with solid fill"/>
          <p:cNvPicPr preferRelativeResize="0"/>
          <p:nvPr/>
        </p:nvPicPr>
        <p:blipFill rotWithShape="1">
          <a:blip r:embed="rId5">
            <a:alphaModFix/>
          </a:blip>
          <a:srcRect/>
          <a:stretch/>
        </p:blipFill>
        <p:spPr>
          <a:xfrm>
            <a:off x="993116" y="4896569"/>
            <a:ext cx="914400" cy="914400"/>
          </a:xfrm>
          <a:prstGeom prst="rect">
            <a:avLst/>
          </a:prstGeom>
          <a:noFill/>
          <a:ln>
            <a:noFill/>
          </a:ln>
        </p:spPr>
      </p:pic>
      <p:pic>
        <p:nvPicPr>
          <p:cNvPr id="302" name="Google Shape;302;p17" descr="Cloud with solid fill"/>
          <p:cNvPicPr preferRelativeResize="0"/>
          <p:nvPr/>
        </p:nvPicPr>
        <p:blipFill rotWithShape="1">
          <a:blip r:embed="rId6">
            <a:alphaModFix/>
          </a:blip>
          <a:srcRect/>
          <a:stretch/>
        </p:blipFill>
        <p:spPr>
          <a:xfrm>
            <a:off x="994913" y="3503762"/>
            <a:ext cx="914400" cy="914400"/>
          </a:xfrm>
          <a:prstGeom prst="rect">
            <a:avLst/>
          </a:prstGeom>
          <a:noFill/>
          <a:ln>
            <a:noFill/>
          </a:ln>
        </p:spPr>
      </p:pic>
      <p:sp>
        <p:nvSpPr>
          <p:cNvPr id="303" name="Google Shape;303;p17"/>
          <p:cNvSpPr/>
          <p:nvPr/>
        </p:nvSpPr>
        <p:spPr>
          <a:xfrm>
            <a:off x="2209932" y="2159011"/>
            <a:ext cx="8690826" cy="70788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ZA" sz="2000">
                <a:solidFill>
                  <a:srgbClr val="000000"/>
                </a:solidFill>
                <a:latin typeface="Open Sans"/>
                <a:ea typeface="Open Sans"/>
                <a:cs typeface="Open Sans"/>
                <a:sym typeface="Open Sans"/>
              </a:rPr>
              <a:t>El margen de reserva es importante porque ayuda a garantizar la fiabilidad al evitar la escasez de suministro eléctrico </a:t>
            </a:r>
            <a:endParaRPr/>
          </a:p>
        </p:txBody>
      </p:sp>
      <p:sp>
        <p:nvSpPr>
          <p:cNvPr id="304" name="Google Shape;304;p17"/>
          <p:cNvSpPr/>
          <p:nvPr/>
        </p:nvSpPr>
        <p:spPr>
          <a:xfrm>
            <a:off x="2118073" y="3199185"/>
            <a:ext cx="8951709" cy="134358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ZA" sz="2000">
                <a:solidFill>
                  <a:srgbClr val="000000"/>
                </a:solidFill>
                <a:latin typeface="Open Sans"/>
                <a:ea typeface="Open Sans"/>
                <a:cs typeface="Open Sans"/>
                <a:sym typeface="Open Sans"/>
              </a:rPr>
              <a:t>El margen de reserva puede proteger contra los problemas de suministro causados por la indisponibilidad de la generación renovable, por ejemplo, debido a las condiciones meteorológicas o a una demanda inesperadamente alta</a:t>
            </a:r>
            <a:endParaRPr sz="2000">
              <a:solidFill>
                <a:srgbClr val="000000"/>
              </a:solidFill>
              <a:latin typeface="Open Sans"/>
              <a:ea typeface="Open Sans"/>
              <a:cs typeface="Open Sans"/>
              <a:sym typeface="Open Sans"/>
            </a:endParaRPr>
          </a:p>
        </p:txBody>
      </p:sp>
      <p:sp>
        <p:nvSpPr>
          <p:cNvPr id="305" name="Google Shape;305;p17"/>
          <p:cNvSpPr/>
          <p:nvPr/>
        </p:nvSpPr>
        <p:spPr>
          <a:xfrm>
            <a:off x="2209932" y="4991350"/>
            <a:ext cx="9194033" cy="101566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ZA" sz="2000">
                <a:solidFill>
                  <a:srgbClr val="000000"/>
                </a:solidFill>
                <a:latin typeface="Open Sans"/>
                <a:ea typeface="Open Sans"/>
                <a:cs typeface="Open Sans"/>
                <a:sym typeface="Open Sans"/>
              </a:rPr>
              <a:t>Sin embargo, no siempre se puede garantizar la fiabilidad, porque es difícil proyectar con precisión la demanda futura y puede haber retrasos en la construcción de nuevas capacidades </a:t>
            </a:r>
            <a:endParaRPr/>
          </a:p>
        </p:txBody>
      </p:sp>
      <p:sp>
        <p:nvSpPr>
          <p:cNvPr id="306" name="Google Shape;306;p17"/>
          <p:cNvSpPr/>
          <p:nvPr/>
        </p:nvSpPr>
        <p:spPr>
          <a:xfrm>
            <a:off x="9082530" y="438587"/>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07" name="Google Shape;307;p17" descr="Track2_Lecture9_Slide17.mp3"/>
          <p:cNvPicPr preferRelativeResize="0"/>
          <p:nvPr/>
        </p:nvPicPr>
        <p:blipFill rotWithShape="1">
          <a:blip r:embed="rId7">
            <a:alphaModFix/>
          </a:blip>
          <a:srcRect/>
          <a:stretch/>
        </p:blipFill>
        <p:spPr>
          <a:xfrm>
            <a:off x="9153895" y="448577"/>
            <a:ext cx="812800" cy="812800"/>
          </a:xfrm>
          <a:prstGeom prst="rect">
            <a:avLst/>
          </a:prstGeom>
          <a:noFill/>
          <a:ln>
            <a:noFill/>
          </a:ln>
        </p:spPr>
      </p:pic>
      <p:sp>
        <p:nvSpPr>
          <p:cNvPr id="308" name="Google Shape;308;p17"/>
          <p:cNvSpPr/>
          <p:nvPr/>
        </p:nvSpPr>
        <p:spPr>
          <a:xfrm>
            <a:off x="9786996" y="6163202"/>
            <a:ext cx="2405004"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000">
                <a:solidFill>
                  <a:schemeClr val="dk1"/>
                </a:solidFill>
                <a:latin typeface="Open Sans"/>
                <a:ea typeface="Open Sans"/>
                <a:cs typeface="Open Sans"/>
                <a:sym typeface="Open Sans"/>
              </a:rPr>
              <a:t>(Conceptos: </a:t>
            </a:r>
            <a:r>
              <a:rPr lang="en-ZA" sz="1000" u="sng">
                <a:solidFill>
                  <a:schemeClr val="dk1"/>
                </a:solidFill>
                <a:latin typeface="Open Sans"/>
                <a:ea typeface="Open Sans"/>
                <a:cs typeface="Open Sans"/>
                <a:sym typeface="Open Sans"/>
                <a:hlinkClick r:id="rId8">
                  <a:extLst>
                    <a:ext uri="{A12FA001-AC4F-418D-AE19-62706E023703}">
                      <ahyp:hlinkClr xmlns:ahyp="http://schemas.microsoft.com/office/drawing/2018/hyperlinkcolor" val="tx"/>
                    </a:ext>
                  </a:extLst>
                </a:hlinkClick>
              </a:rPr>
              <a:t>Taliotis et al. (2018)</a:t>
            </a:r>
            <a:r>
              <a:rPr lang="en-ZA" sz="1000">
                <a:solidFill>
                  <a:schemeClr val="dk1"/>
                </a:solidFill>
                <a:latin typeface="Open Sans"/>
                <a:ea typeface="Open Sans"/>
                <a:cs typeface="Open Sans"/>
                <a:sym typeface="Open Sans"/>
              </a:rPr>
              <a:t>)</a:t>
            </a:r>
            <a:endParaRPr sz="1000" b="1">
              <a:solidFill>
                <a:srgbClr val="9CC2E5"/>
              </a:solidFill>
              <a:latin typeface="Open Sans"/>
              <a:ea typeface="Open Sans"/>
              <a:cs typeface="Open Sans"/>
              <a:sym typeface="Open Sans"/>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
                                        </p:tgtEl>
                                        <p:attrNameLst>
                                          <p:attrName>style.visibility</p:attrName>
                                        </p:attrNameLst>
                                      </p:cBhvr>
                                      <p:to>
                                        <p:strVal val="visible"/>
                                      </p:to>
                                    </p:set>
                                    <p:animEffect transition="in" filter="fade">
                                      <p:cBhvr>
                                        <p:cTn id="7" dur="5000"/>
                                        <p:tgtEl>
                                          <p:spTgt spid="3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pic>
        <p:nvPicPr>
          <p:cNvPr id="314" name="Google Shape;314;p18"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15" name="Google Shape;315;p18"/>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ZA" sz="1400" b="1">
                <a:solidFill>
                  <a:schemeClr val="lt1"/>
                </a:solidFill>
                <a:latin typeface="Open Sans ExtraBold"/>
                <a:ea typeface="Open Sans ExtraBold"/>
                <a:cs typeface="Open Sans ExtraBold"/>
                <a:sym typeface="Open Sans ExtraBold"/>
              </a:rPr>
              <a:t>18</a:t>
            </a:fld>
            <a:endParaRPr sz="1400" b="1">
              <a:solidFill>
                <a:schemeClr val="lt1"/>
              </a:solidFill>
              <a:latin typeface="Open Sans ExtraBold"/>
              <a:ea typeface="Open Sans ExtraBold"/>
              <a:cs typeface="Open Sans ExtraBold"/>
              <a:sym typeface="Open Sans ExtraBold"/>
            </a:endParaRPr>
          </a:p>
        </p:txBody>
      </p:sp>
      <p:sp>
        <p:nvSpPr>
          <p:cNvPr id="316" name="Google Shape;316;p18"/>
          <p:cNvSpPr/>
          <p:nvPr/>
        </p:nvSpPr>
        <p:spPr>
          <a:xfrm>
            <a:off x="887215" y="1411390"/>
            <a:ext cx="8733957"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2000" b="1">
                <a:solidFill>
                  <a:srgbClr val="9CC2E5"/>
                </a:solidFill>
                <a:latin typeface="Open Sans"/>
                <a:ea typeface="Open Sans"/>
                <a:cs typeface="Open Sans"/>
                <a:sym typeface="Open Sans"/>
              </a:rPr>
              <a:t>9.3.4 ¿Qué tecnologías pueden contribuir al margen de reserva?</a:t>
            </a:r>
            <a:endParaRPr/>
          </a:p>
        </p:txBody>
      </p:sp>
      <p:sp>
        <p:nvSpPr>
          <p:cNvPr id="317" name="Google Shape;317;p18"/>
          <p:cNvSpPr txBox="1"/>
          <p:nvPr/>
        </p:nvSpPr>
        <p:spPr>
          <a:xfrm>
            <a:off x="896740" y="2372"/>
            <a:ext cx="8006091" cy="1397649"/>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9.3 Importancia del margen de reserva</a:t>
            </a:r>
            <a:endParaRPr sz="4400">
              <a:solidFill>
                <a:schemeClr val="dk1"/>
              </a:solidFill>
              <a:latin typeface="Open Sans"/>
              <a:ea typeface="Open Sans"/>
              <a:cs typeface="Open Sans"/>
              <a:sym typeface="Open Sans"/>
            </a:endParaRPr>
          </a:p>
        </p:txBody>
      </p:sp>
      <p:pic>
        <p:nvPicPr>
          <p:cNvPr id="318" name="Google Shape;318;p18" descr="A picture containing sky, outdoor, outdoor object, cloudy&#10;&#10;Description automatically generated"/>
          <p:cNvPicPr preferRelativeResize="0"/>
          <p:nvPr/>
        </p:nvPicPr>
        <p:blipFill rotWithShape="1">
          <a:blip r:embed="rId4">
            <a:alphaModFix/>
          </a:blip>
          <a:srcRect/>
          <a:stretch/>
        </p:blipFill>
        <p:spPr>
          <a:xfrm>
            <a:off x="5126966" y="2989768"/>
            <a:ext cx="2843841" cy="1827371"/>
          </a:xfrm>
          <a:prstGeom prst="rect">
            <a:avLst/>
          </a:prstGeom>
          <a:noFill/>
          <a:ln>
            <a:noFill/>
          </a:ln>
        </p:spPr>
      </p:pic>
      <p:pic>
        <p:nvPicPr>
          <p:cNvPr id="319" name="Google Shape;319;p18" descr="A picture containing solar cell, outdoor, outdoor object, blue&#10;&#10;Description automatically generated"/>
          <p:cNvPicPr preferRelativeResize="0"/>
          <p:nvPr/>
        </p:nvPicPr>
        <p:blipFill rotWithShape="1">
          <a:blip r:embed="rId5">
            <a:alphaModFix/>
          </a:blip>
          <a:srcRect/>
          <a:stretch/>
        </p:blipFill>
        <p:spPr>
          <a:xfrm>
            <a:off x="8088701" y="2987624"/>
            <a:ext cx="2743200" cy="1831657"/>
          </a:xfrm>
          <a:prstGeom prst="rect">
            <a:avLst/>
          </a:prstGeom>
          <a:noFill/>
          <a:ln>
            <a:noFill/>
          </a:ln>
        </p:spPr>
      </p:pic>
      <p:pic>
        <p:nvPicPr>
          <p:cNvPr id="320" name="Google Shape;320;p18" descr="A picture containing building, outdoor&#10;&#10;Description automatically generated"/>
          <p:cNvPicPr preferRelativeResize="0"/>
          <p:nvPr/>
        </p:nvPicPr>
        <p:blipFill rotWithShape="1">
          <a:blip r:embed="rId6">
            <a:alphaModFix/>
          </a:blip>
          <a:srcRect/>
          <a:stretch/>
        </p:blipFill>
        <p:spPr>
          <a:xfrm>
            <a:off x="1130061" y="2989767"/>
            <a:ext cx="2743200" cy="1827371"/>
          </a:xfrm>
          <a:prstGeom prst="rect">
            <a:avLst/>
          </a:prstGeom>
          <a:noFill/>
          <a:ln>
            <a:noFill/>
          </a:ln>
        </p:spPr>
      </p:pic>
      <p:sp>
        <p:nvSpPr>
          <p:cNvPr id="321" name="Google Shape;321;p18"/>
          <p:cNvSpPr/>
          <p:nvPr/>
        </p:nvSpPr>
        <p:spPr>
          <a:xfrm>
            <a:off x="887214" y="2504067"/>
            <a:ext cx="347184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2000" b="1">
                <a:solidFill>
                  <a:srgbClr val="000000"/>
                </a:solidFill>
                <a:latin typeface="Open Sans"/>
                <a:ea typeface="Open Sans"/>
                <a:cs typeface="Open Sans"/>
                <a:sym typeface="Open Sans"/>
              </a:rPr>
              <a:t>Generación despachable</a:t>
            </a:r>
            <a:endParaRPr/>
          </a:p>
        </p:txBody>
      </p:sp>
      <p:sp>
        <p:nvSpPr>
          <p:cNvPr id="322" name="Google Shape;322;p18"/>
          <p:cNvSpPr/>
          <p:nvPr/>
        </p:nvSpPr>
        <p:spPr>
          <a:xfrm>
            <a:off x="6091817" y="2504066"/>
            <a:ext cx="4003806"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2000" b="1">
                <a:solidFill>
                  <a:srgbClr val="000000"/>
                </a:solidFill>
                <a:latin typeface="Open Sans"/>
                <a:ea typeface="Open Sans"/>
                <a:cs typeface="Open Sans"/>
                <a:sym typeface="Open Sans"/>
              </a:rPr>
              <a:t>Generación no despachable</a:t>
            </a:r>
            <a:endParaRPr/>
          </a:p>
        </p:txBody>
      </p:sp>
      <p:sp>
        <p:nvSpPr>
          <p:cNvPr id="323" name="Google Shape;323;p18"/>
          <p:cNvSpPr/>
          <p:nvPr/>
        </p:nvSpPr>
        <p:spPr>
          <a:xfrm>
            <a:off x="8902831" y="296503"/>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24" name="Google Shape;324;p18" descr="Track2_Lecture9_Slide18.mp3"/>
          <p:cNvPicPr preferRelativeResize="0"/>
          <p:nvPr/>
        </p:nvPicPr>
        <p:blipFill rotWithShape="1">
          <a:blip r:embed="rId7">
            <a:alphaModFix/>
          </a:blip>
          <a:srcRect/>
          <a:stretch/>
        </p:blipFill>
        <p:spPr>
          <a:xfrm>
            <a:off x="8974196" y="294796"/>
            <a:ext cx="812800" cy="812800"/>
          </a:xfrm>
          <a:prstGeom prst="rect">
            <a:avLst/>
          </a:prstGeom>
          <a:noFill/>
          <a:ln>
            <a:noFill/>
          </a:ln>
        </p:spPr>
      </p:pic>
      <p:sp>
        <p:nvSpPr>
          <p:cNvPr id="325" name="Google Shape;325;p18"/>
          <p:cNvSpPr/>
          <p:nvPr/>
        </p:nvSpPr>
        <p:spPr>
          <a:xfrm>
            <a:off x="9786996" y="6163202"/>
            <a:ext cx="2405004"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000">
                <a:solidFill>
                  <a:schemeClr val="dk1"/>
                </a:solidFill>
                <a:latin typeface="Open Sans"/>
                <a:ea typeface="Open Sans"/>
                <a:cs typeface="Open Sans"/>
                <a:sym typeface="Open Sans"/>
              </a:rPr>
              <a:t>(Conceptos: </a:t>
            </a:r>
            <a:r>
              <a:rPr lang="en-ZA" sz="1000" u="sng">
                <a:solidFill>
                  <a:schemeClr val="dk1"/>
                </a:solidFill>
                <a:latin typeface="Open Sans"/>
                <a:ea typeface="Open Sans"/>
                <a:cs typeface="Open Sans"/>
                <a:sym typeface="Open Sans"/>
                <a:hlinkClick r:id="rId8">
                  <a:extLst>
                    <a:ext uri="{A12FA001-AC4F-418D-AE19-62706E023703}">
                      <ahyp:hlinkClr xmlns:ahyp="http://schemas.microsoft.com/office/drawing/2018/hyperlinkcolor" val="tx"/>
                    </a:ext>
                  </a:extLst>
                </a:hlinkClick>
              </a:rPr>
              <a:t>Taliotis et al. (2018)</a:t>
            </a:r>
            <a:r>
              <a:rPr lang="en-ZA" sz="1000">
                <a:solidFill>
                  <a:schemeClr val="dk1"/>
                </a:solidFill>
                <a:latin typeface="Open Sans"/>
                <a:ea typeface="Open Sans"/>
                <a:cs typeface="Open Sans"/>
                <a:sym typeface="Open Sans"/>
              </a:rPr>
              <a:t>)</a:t>
            </a:r>
            <a:endParaRPr sz="1000" b="1">
              <a:solidFill>
                <a:srgbClr val="9CC2E5"/>
              </a:solidFill>
              <a:latin typeface="Open Sans"/>
              <a:ea typeface="Open Sans"/>
              <a:cs typeface="Open Sans"/>
              <a:sym typeface="Open Sans"/>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fade">
                                      <p:cBhvr>
                                        <p:cTn id="7" dur="5000"/>
                                        <p:tgtEl>
                                          <p:spTgt spid="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pic>
        <p:nvPicPr>
          <p:cNvPr id="331" name="Google Shape;331;p19"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32" name="Google Shape;332;p19"/>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ZA" sz="1400" b="1">
                <a:solidFill>
                  <a:schemeClr val="lt1"/>
                </a:solidFill>
                <a:latin typeface="Open Sans ExtraBold"/>
                <a:ea typeface="Open Sans ExtraBold"/>
                <a:cs typeface="Open Sans ExtraBold"/>
                <a:sym typeface="Open Sans ExtraBold"/>
              </a:rPr>
              <a:t>19</a:t>
            </a:fld>
            <a:endParaRPr sz="1400" b="1">
              <a:solidFill>
                <a:schemeClr val="lt1"/>
              </a:solidFill>
              <a:latin typeface="Open Sans ExtraBold"/>
              <a:ea typeface="Open Sans ExtraBold"/>
              <a:cs typeface="Open Sans ExtraBold"/>
              <a:sym typeface="Open Sans ExtraBold"/>
            </a:endParaRPr>
          </a:p>
        </p:txBody>
      </p:sp>
      <p:sp>
        <p:nvSpPr>
          <p:cNvPr id="333" name="Google Shape;333;p19"/>
          <p:cNvSpPr/>
          <p:nvPr/>
        </p:nvSpPr>
        <p:spPr>
          <a:xfrm>
            <a:off x="887214" y="1411390"/>
            <a:ext cx="9284911"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2000" b="1">
                <a:solidFill>
                  <a:srgbClr val="9CC2E5"/>
                </a:solidFill>
                <a:latin typeface="Open Sans"/>
                <a:ea typeface="Open Sans"/>
                <a:cs typeface="Open Sans"/>
                <a:sym typeface="Open Sans"/>
              </a:rPr>
              <a:t>9.3.5 Créditos de capacidad y energías renovables variables</a:t>
            </a:r>
            <a:endParaRPr/>
          </a:p>
        </p:txBody>
      </p:sp>
      <p:sp>
        <p:nvSpPr>
          <p:cNvPr id="334" name="Google Shape;334;p19"/>
          <p:cNvSpPr txBox="1"/>
          <p:nvPr/>
        </p:nvSpPr>
        <p:spPr>
          <a:xfrm>
            <a:off x="896741" y="2372"/>
            <a:ext cx="7817768" cy="1397649"/>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9.3 Importancia del margen de reserva</a:t>
            </a:r>
            <a:endParaRPr sz="4400">
              <a:solidFill>
                <a:schemeClr val="dk1"/>
              </a:solidFill>
              <a:latin typeface="Open Sans"/>
              <a:ea typeface="Open Sans"/>
              <a:cs typeface="Open Sans"/>
              <a:sym typeface="Open Sans"/>
            </a:endParaRPr>
          </a:p>
        </p:txBody>
      </p:sp>
      <p:sp>
        <p:nvSpPr>
          <p:cNvPr id="335" name="Google Shape;335;p19"/>
          <p:cNvSpPr/>
          <p:nvPr/>
        </p:nvSpPr>
        <p:spPr>
          <a:xfrm>
            <a:off x="887214" y="2058370"/>
            <a:ext cx="4238967" cy="1323439"/>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000000"/>
              </a:buClr>
              <a:buSzPts val="2000"/>
              <a:buFont typeface="Arial"/>
              <a:buChar char="•"/>
            </a:pPr>
            <a:r>
              <a:rPr lang="en-ZA" sz="2000" b="1">
                <a:solidFill>
                  <a:srgbClr val="000000"/>
                </a:solidFill>
                <a:latin typeface="Open Sans"/>
                <a:ea typeface="Open Sans"/>
                <a:cs typeface="Open Sans"/>
                <a:sym typeface="Open Sans"/>
              </a:rPr>
              <a:t>Créditos de capacidad: </a:t>
            </a:r>
            <a:r>
              <a:rPr lang="en-ZA" sz="2000">
                <a:solidFill>
                  <a:srgbClr val="000000"/>
                </a:solidFill>
                <a:latin typeface="Open Sans"/>
                <a:ea typeface="Open Sans"/>
                <a:cs typeface="Open Sans"/>
                <a:sym typeface="Open Sans"/>
              </a:rPr>
              <a:t>miden en qué medida cada tecnología puede contribuir al margen de reserva</a:t>
            </a:r>
            <a:endParaRPr/>
          </a:p>
        </p:txBody>
      </p:sp>
      <p:sp>
        <p:nvSpPr>
          <p:cNvPr id="336" name="Google Shape;336;p19"/>
          <p:cNvSpPr/>
          <p:nvPr/>
        </p:nvSpPr>
        <p:spPr>
          <a:xfrm>
            <a:off x="9287961" y="299295"/>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37" name="Google Shape;337;p19" descr="Track2_Lecture9_Slide19.mp3"/>
          <p:cNvPicPr preferRelativeResize="0"/>
          <p:nvPr/>
        </p:nvPicPr>
        <p:blipFill rotWithShape="1">
          <a:blip r:embed="rId4">
            <a:alphaModFix/>
          </a:blip>
          <a:srcRect/>
          <a:stretch/>
        </p:blipFill>
        <p:spPr>
          <a:xfrm>
            <a:off x="9359326" y="370660"/>
            <a:ext cx="812800" cy="812800"/>
          </a:xfrm>
          <a:prstGeom prst="rect">
            <a:avLst/>
          </a:prstGeom>
          <a:noFill/>
          <a:ln>
            <a:noFill/>
          </a:ln>
        </p:spPr>
      </p:pic>
      <p:pic>
        <p:nvPicPr>
          <p:cNvPr id="338" name="Google Shape;338;p19"/>
          <p:cNvPicPr preferRelativeResize="0"/>
          <p:nvPr/>
        </p:nvPicPr>
        <p:blipFill rotWithShape="1">
          <a:blip r:embed="rId5">
            <a:alphaModFix/>
          </a:blip>
          <a:srcRect/>
          <a:stretch/>
        </p:blipFill>
        <p:spPr>
          <a:xfrm>
            <a:off x="5409969" y="1968065"/>
            <a:ext cx="6074926" cy="4357052"/>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7"/>
                                        </p:tgtEl>
                                        <p:attrNameLst>
                                          <p:attrName>style.visibility</p:attrName>
                                        </p:attrNameLst>
                                      </p:cBhvr>
                                      <p:to>
                                        <p:strVal val="visible"/>
                                      </p:to>
                                    </p:set>
                                    <p:animEffect transition="in" filter="fade">
                                      <p:cBhvr>
                                        <p:cTn id="7" dur="5000"/>
                                        <p:tgtEl>
                                          <p:spTgt spid="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txBox="1"/>
          <p:nvPr/>
        </p:nvSpPr>
        <p:spPr>
          <a:xfrm>
            <a:off x="747853" y="4067268"/>
            <a:ext cx="8050696" cy="369332"/>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ZA" sz="1800" b="1">
                <a:solidFill>
                  <a:schemeClr val="lt1"/>
                </a:solidFill>
                <a:latin typeface="Open Sans ExtraBold"/>
                <a:ea typeface="Open Sans ExtraBold"/>
                <a:cs typeface="Open Sans ExtraBold"/>
                <a:sym typeface="Open Sans ExtraBold"/>
              </a:rPr>
              <a:t>Nombre del curso</a:t>
            </a:r>
            <a:endParaRPr sz="1800" b="1">
              <a:solidFill>
                <a:schemeClr val="lt1"/>
              </a:solidFill>
              <a:latin typeface="Open Sans ExtraBold"/>
              <a:ea typeface="Open Sans ExtraBold"/>
              <a:cs typeface="Open Sans ExtraBold"/>
              <a:sym typeface="Open Sans ExtraBold"/>
            </a:endParaRPr>
          </a:p>
        </p:txBody>
      </p:sp>
      <p:sp>
        <p:nvSpPr>
          <p:cNvPr id="102" name="Google Shape;102;p2"/>
          <p:cNvSpPr txBox="1"/>
          <p:nvPr/>
        </p:nvSpPr>
        <p:spPr>
          <a:xfrm>
            <a:off x="735496" y="4391402"/>
            <a:ext cx="5801228" cy="1323439"/>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ZA" sz="4000" b="1">
                <a:solidFill>
                  <a:schemeClr val="dk1"/>
                </a:solidFill>
                <a:latin typeface="Open Sans ExtraBold"/>
                <a:ea typeface="Open Sans ExtraBold"/>
                <a:cs typeface="Open Sans ExtraBold"/>
                <a:sym typeface="Open Sans ExtraBold"/>
              </a:rPr>
              <a:t>NÚMERO Y NOMBRE DE LA MINI CONFERENCIA</a:t>
            </a:r>
            <a:endParaRPr sz="8800" b="1">
              <a:solidFill>
                <a:schemeClr val="dk1"/>
              </a:solidFill>
              <a:latin typeface="Open Sans ExtraBold"/>
              <a:ea typeface="Open Sans ExtraBold"/>
              <a:cs typeface="Open Sans ExtraBold"/>
              <a:sym typeface="Open Sans ExtraBold"/>
            </a:endParaRPr>
          </a:p>
        </p:txBody>
      </p:sp>
      <p:sp>
        <p:nvSpPr>
          <p:cNvPr id="103" name="Google Shape;103;p2"/>
          <p:cNvSpPr txBox="1"/>
          <p:nvPr/>
        </p:nvSpPr>
        <p:spPr>
          <a:xfrm>
            <a:off x="735496" y="5628342"/>
            <a:ext cx="8050696" cy="523220"/>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ZA" sz="2800" b="1" i="1">
                <a:solidFill>
                  <a:schemeClr val="lt1"/>
                </a:solidFill>
                <a:latin typeface="Open Sans"/>
                <a:ea typeface="Open Sans"/>
                <a:cs typeface="Open Sans"/>
                <a:sym typeface="Open Sans"/>
              </a:rPr>
              <a:t>Mini conferencia Objetivo de aprendizaje</a:t>
            </a:r>
            <a:endParaRPr sz="2800" b="1" i="1">
              <a:solidFill>
                <a:schemeClr val="lt1"/>
              </a:solidFill>
              <a:latin typeface="Open Sans"/>
              <a:ea typeface="Open Sans"/>
              <a:cs typeface="Open Sans"/>
              <a:sym typeface="Open Sans"/>
            </a:endParaRPr>
          </a:p>
        </p:txBody>
      </p:sp>
      <p:pic>
        <p:nvPicPr>
          <p:cNvPr id="104" name="Google Shape;104;p2"/>
          <p:cNvPicPr preferRelativeResize="0"/>
          <p:nvPr/>
        </p:nvPicPr>
        <p:blipFill rotWithShape="1">
          <a:blip r:embed="rId3">
            <a:alphaModFix/>
          </a:blip>
          <a:srcRect/>
          <a:stretch/>
        </p:blipFill>
        <p:spPr>
          <a:xfrm>
            <a:off x="0" y="679"/>
            <a:ext cx="12192000" cy="6858000"/>
          </a:xfrm>
          <a:prstGeom prst="rect">
            <a:avLst/>
          </a:prstGeom>
          <a:noFill/>
          <a:ln>
            <a:noFill/>
          </a:ln>
        </p:spPr>
      </p:pic>
      <p:sp>
        <p:nvSpPr>
          <p:cNvPr id="105" name="Google Shape;105;p2"/>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ZA" sz="1400" b="1">
                <a:solidFill>
                  <a:schemeClr val="lt1"/>
                </a:solidFill>
                <a:latin typeface="Open Sans ExtraBold"/>
                <a:ea typeface="Open Sans ExtraBold"/>
                <a:cs typeface="Open Sans ExtraBold"/>
                <a:sym typeface="Open Sans ExtraBold"/>
              </a:rPr>
              <a:t>2</a:t>
            </a:fld>
            <a:endParaRPr sz="1400" b="1">
              <a:solidFill>
                <a:schemeClr val="lt1"/>
              </a:solidFill>
              <a:latin typeface="Open Sans ExtraBold"/>
              <a:ea typeface="Open Sans ExtraBold"/>
              <a:cs typeface="Open Sans ExtraBold"/>
              <a:sym typeface="Open Sans ExtraBold"/>
            </a:endParaRPr>
          </a:p>
        </p:txBody>
      </p:sp>
      <p:sp>
        <p:nvSpPr>
          <p:cNvPr id="106" name="Google Shape;106;p2"/>
          <p:cNvSpPr/>
          <p:nvPr/>
        </p:nvSpPr>
        <p:spPr>
          <a:xfrm>
            <a:off x="887215" y="1820940"/>
            <a:ext cx="6217920"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1">
              <a:solidFill>
                <a:schemeClr val="dk1"/>
              </a:solidFill>
              <a:latin typeface="Open Sans"/>
              <a:ea typeface="Open Sans"/>
              <a:cs typeface="Open Sans"/>
              <a:sym typeface="Open Sans"/>
            </a:endParaRPr>
          </a:p>
          <a:p>
            <a:pPr marL="0" marR="0" lvl="0" indent="0" algn="l" rtl="0">
              <a:spcBef>
                <a:spcPts val="1200"/>
              </a:spcBef>
              <a:spcAft>
                <a:spcPts val="0"/>
              </a:spcAft>
              <a:buNone/>
            </a:pPr>
            <a:br>
              <a:rPr lang="en-ZA"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
        <p:nvSpPr>
          <p:cNvPr id="107" name="Google Shape;107;p2"/>
          <p:cNvSpPr txBox="1"/>
          <p:nvPr/>
        </p:nvSpPr>
        <p:spPr>
          <a:xfrm>
            <a:off x="835429" y="46372"/>
            <a:ext cx="7651304" cy="1361676"/>
          </a:xfrm>
          <a:prstGeom prst="rect">
            <a:avLst/>
          </a:prstGeom>
          <a:noFill/>
          <a:ln>
            <a:noFill/>
          </a:ln>
        </p:spPr>
        <p:txBody>
          <a:bodyPr spcFirstLastPara="1" wrap="square" lIns="91425" tIns="45700" rIns="91425" bIns="45700" anchor="b" anchorCtr="0">
            <a:normAutofit/>
          </a:bodyPr>
          <a:lstStyle/>
          <a:p>
            <a:pPr marL="0" marR="0" lvl="0" indent="0" algn="l" rtl="0">
              <a:spcBef>
                <a:spcPts val="0"/>
              </a:spcBef>
              <a:spcAft>
                <a:spcPts val="0"/>
              </a:spcAft>
              <a:buNone/>
            </a:pPr>
            <a:r>
              <a:rPr lang="en-ZA" sz="4400">
                <a:solidFill>
                  <a:schemeClr val="dk1"/>
                </a:solidFill>
                <a:latin typeface="Open Sans"/>
                <a:ea typeface="Open Sans"/>
                <a:cs typeface="Open Sans"/>
                <a:sym typeface="Open Sans"/>
              </a:rPr>
              <a:t>Resultados del aprendizaje</a:t>
            </a:r>
            <a:endParaRPr/>
          </a:p>
        </p:txBody>
      </p:sp>
      <p:sp>
        <p:nvSpPr>
          <p:cNvPr id="108" name="Google Shape;108;p2"/>
          <p:cNvSpPr txBox="1"/>
          <p:nvPr/>
        </p:nvSpPr>
        <p:spPr>
          <a:xfrm>
            <a:off x="884071" y="1405955"/>
            <a:ext cx="8050696" cy="3795071"/>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None/>
            </a:pPr>
            <a:r>
              <a:rPr lang="en-ZA" sz="2000" b="1">
                <a:solidFill>
                  <a:srgbClr val="9CC2E5"/>
                </a:solidFill>
                <a:latin typeface="Open Sans"/>
                <a:ea typeface="Open Sans"/>
                <a:cs typeface="Open Sans"/>
                <a:sym typeface="Open Sans"/>
              </a:rPr>
              <a:t>Al final de esta conferencia, serás capaz de:</a:t>
            </a:r>
            <a:endParaRPr sz="2000" b="1">
              <a:solidFill>
                <a:srgbClr val="9CC2E5"/>
              </a:solidFill>
              <a:latin typeface="Open Sans"/>
              <a:ea typeface="Open Sans"/>
              <a:cs typeface="Open Sans"/>
              <a:sym typeface="Open Sans"/>
            </a:endParaRPr>
          </a:p>
          <a:p>
            <a:pPr marL="0" marR="0" lvl="0" indent="0" algn="l" rtl="0">
              <a:spcBef>
                <a:spcPts val="1000"/>
              </a:spcBef>
              <a:spcAft>
                <a:spcPts val="0"/>
              </a:spcAft>
              <a:buNone/>
            </a:pPr>
            <a:r>
              <a:rPr lang="en-ZA" sz="2000">
                <a:solidFill>
                  <a:schemeClr val="dk1"/>
                </a:solidFill>
                <a:latin typeface="Open Sans"/>
                <a:ea typeface="Open Sans"/>
                <a:cs typeface="Open Sans"/>
                <a:sym typeface="Open Sans"/>
              </a:rPr>
              <a:t>ILO1 : Aprender la importancia de la contabilidad de las emisiones y la naturaleza antropogénica del cambio climático</a:t>
            </a:r>
            <a:endParaRPr/>
          </a:p>
          <a:p>
            <a:pPr marL="0" marR="0" lvl="0" indent="0" algn="l" rtl="0">
              <a:spcBef>
                <a:spcPts val="1000"/>
              </a:spcBef>
              <a:spcAft>
                <a:spcPts val="0"/>
              </a:spcAft>
              <a:buNone/>
            </a:pPr>
            <a:r>
              <a:rPr lang="en-ZA" sz="2000">
                <a:solidFill>
                  <a:schemeClr val="dk1"/>
                </a:solidFill>
                <a:latin typeface="Open Sans"/>
                <a:ea typeface="Open Sans"/>
                <a:cs typeface="Open Sans"/>
                <a:sym typeface="Open Sans"/>
              </a:rPr>
              <a:t>IOL2: Aprender a representar las emisiones y a limitar los niveles de emisión en OSeMOSYS de acuerdo con los objetivos climáticos</a:t>
            </a:r>
            <a:endParaRPr/>
          </a:p>
          <a:p>
            <a:pPr marL="0" marR="0" lvl="0" indent="0" algn="l" rtl="0">
              <a:spcBef>
                <a:spcPts val="1000"/>
              </a:spcBef>
              <a:spcAft>
                <a:spcPts val="0"/>
              </a:spcAft>
              <a:buNone/>
            </a:pPr>
            <a:r>
              <a:rPr lang="en-ZA" sz="2000">
                <a:solidFill>
                  <a:schemeClr val="dk1"/>
                </a:solidFill>
                <a:latin typeface="Open Sans"/>
                <a:ea typeface="Open Sans"/>
                <a:cs typeface="Open Sans"/>
                <a:sym typeface="Open Sans"/>
              </a:rPr>
              <a:t>IOL3: Comprender la importancia del margen de reserva en el sistema energético</a:t>
            </a:r>
            <a:endParaRPr/>
          </a:p>
          <a:p>
            <a:pPr marL="0" marR="0" lvl="0" indent="0" algn="l" rtl="0">
              <a:spcBef>
                <a:spcPts val="1000"/>
              </a:spcBef>
              <a:spcAft>
                <a:spcPts val="0"/>
              </a:spcAft>
              <a:buNone/>
            </a:pPr>
            <a:r>
              <a:rPr lang="en-ZA" sz="2000">
                <a:solidFill>
                  <a:schemeClr val="dk1"/>
                </a:solidFill>
                <a:latin typeface="Open Sans"/>
                <a:ea typeface="Open Sans"/>
                <a:cs typeface="Open Sans"/>
                <a:sym typeface="Open Sans"/>
              </a:rPr>
              <a:t>IOL4: Aprender a representar el margen de reserva en OSeMOSYS</a:t>
            </a:r>
            <a:endParaRPr sz="2000">
              <a:solidFill>
                <a:schemeClr val="dk1"/>
              </a:solidFill>
              <a:latin typeface="Open Sans"/>
              <a:ea typeface="Open Sans"/>
              <a:cs typeface="Open Sans"/>
              <a:sym typeface="Open Sans"/>
            </a:endParaRPr>
          </a:p>
        </p:txBody>
      </p:sp>
      <p:sp>
        <p:nvSpPr>
          <p:cNvPr id="109" name="Google Shape;109;p2"/>
          <p:cNvSpPr/>
          <p:nvPr/>
        </p:nvSpPr>
        <p:spPr>
          <a:xfrm>
            <a:off x="8359989" y="689659"/>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10" name="Google Shape;110;p2" descr="Track2_Lecture9_Slide2.mp3"/>
          <p:cNvPicPr preferRelativeResize="0"/>
          <p:nvPr/>
        </p:nvPicPr>
        <p:blipFill rotWithShape="1">
          <a:blip r:embed="rId4">
            <a:alphaModFix/>
          </a:blip>
          <a:srcRect/>
          <a:stretch/>
        </p:blipFill>
        <p:spPr>
          <a:xfrm>
            <a:off x="8393503" y="758620"/>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fade">
                                      <p:cBhvr>
                                        <p:cTn id="7" dur="50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pic>
        <p:nvPicPr>
          <p:cNvPr id="343" name="Google Shape;343;p20"/>
          <p:cNvPicPr preferRelativeResize="0"/>
          <p:nvPr/>
        </p:nvPicPr>
        <p:blipFill rotWithShape="1">
          <a:blip r:embed="rId3">
            <a:alphaModFix/>
          </a:blip>
          <a:srcRect/>
          <a:stretch/>
        </p:blipFill>
        <p:spPr>
          <a:xfrm>
            <a:off x="0" y="679"/>
            <a:ext cx="12192000" cy="6858000"/>
          </a:xfrm>
          <a:prstGeom prst="rect">
            <a:avLst/>
          </a:prstGeom>
          <a:noFill/>
          <a:ln>
            <a:noFill/>
          </a:ln>
        </p:spPr>
      </p:pic>
      <p:sp>
        <p:nvSpPr>
          <p:cNvPr id="344" name="Google Shape;344;p20"/>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ZA" sz="1400" b="1">
                <a:solidFill>
                  <a:schemeClr val="lt1"/>
                </a:solidFill>
                <a:latin typeface="Open Sans ExtraBold"/>
                <a:ea typeface="Open Sans ExtraBold"/>
                <a:cs typeface="Open Sans ExtraBold"/>
                <a:sym typeface="Open Sans ExtraBold"/>
              </a:rPr>
              <a:t>20</a:t>
            </a:fld>
            <a:endParaRPr sz="1400" b="1">
              <a:solidFill>
                <a:schemeClr val="lt1"/>
              </a:solidFill>
              <a:latin typeface="Open Sans ExtraBold"/>
              <a:ea typeface="Open Sans ExtraBold"/>
              <a:cs typeface="Open Sans ExtraBold"/>
              <a:sym typeface="Open Sans ExtraBold"/>
            </a:endParaRPr>
          </a:p>
        </p:txBody>
      </p:sp>
      <p:sp>
        <p:nvSpPr>
          <p:cNvPr id="345" name="Google Shape;345;p20"/>
          <p:cNvSpPr txBox="1"/>
          <p:nvPr/>
        </p:nvSpPr>
        <p:spPr>
          <a:xfrm>
            <a:off x="887215" y="8748"/>
            <a:ext cx="765130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Conferencia 9.3 Referencias</a:t>
            </a:r>
            <a:endParaRPr/>
          </a:p>
        </p:txBody>
      </p:sp>
      <p:sp>
        <p:nvSpPr>
          <p:cNvPr id="346" name="Google Shape;346;p20"/>
          <p:cNvSpPr txBox="1"/>
          <p:nvPr/>
        </p:nvSpPr>
        <p:spPr>
          <a:xfrm>
            <a:off x="929196" y="1494761"/>
            <a:ext cx="5302928" cy="2031325"/>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Clr>
                <a:schemeClr val="dk1"/>
              </a:buClr>
              <a:buSzPts val="1800"/>
              <a:buFont typeface="Open Sans"/>
              <a:buAutoNum type="arabicPeriod"/>
            </a:pPr>
            <a:r>
              <a:rPr lang="en-ZA" sz="1800">
                <a:solidFill>
                  <a:schemeClr val="dk1"/>
                </a:solidFill>
                <a:latin typeface="Open Sans"/>
                <a:ea typeface="Open Sans"/>
                <a:cs typeface="Open Sans"/>
                <a:sym typeface="Open Sans"/>
              </a:rPr>
              <a:t>Taliotis, Constantinos, Gardumi, Francesco, Shivakumar, Abhishek, Sridharan, Vignesh, Ramos, Eunice, Beltramo, Agnese, ... Howells, Mark. (2018, diciembre). Implementación de la reserva de capacidad en OSeMOSYS. Zenodo. </a:t>
            </a:r>
            <a:r>
              <a:rPr lang="en-ZA" sz="180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http://doi.</a:t>
            </a:r>
            <a:r>
              <a:rPr lang="en-ZA" sz="1800">
                <a:solidFill>
                  <a:schemeClr val="dk1"/>
                </a:solidFill>
                <a:latin typeface="Open Sans"/>
                <a:ea typeface="Open Sans"/>
                <a:cs typeface="Open Sans"/>
                <a:sym typeface="Open Sans"/>
              </a:rPr>
              <a:t>org/10.5281/zenodo.4585673 </a:t>
            </a:r>
            <a:endParaRPr/>
          </a:p>
        </p:txBody>
      </p:sp>
    </p:spTree>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pic>
        <p:nvPicPr>
          <p:cNvPr id="352" name="Google Shape;352;p21"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53" name="Google Shape;353;p21"/>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ZA" sz="1400" b="1">
                <a:solidFill>
                  <a:schemeClr val="lt1"/>
                </a:solidFill>
                <a:latin typeface="Open Sans ExtraBold"/>
                <a:ea typeface="Open Sans ExtraBold"/>
                <a:cs typeface="Open Sans ExtraBold"/>
                <a:sym typeface="Open Sans ExtraBold"/>
              </a:rPr>
              <a:t>21</a:t>
            </a:fld>
            <a:endParaRPr sz="1400" b="1">
              <a:solidFill>
                <a:schemeClr val="lt1"/>
              </a:solidFill>
              <a:latin typeface="Open Sans ExtraBold"/>
              <a:ea typeface="Open Sans ExtraBold"/>
              <a:cs typeface="Open Sans ExtraBold"/>
              <a:sym typeface="Open Sans ExtraBold"/>
            </a:endParaRPr>
          </a:p>
        </p:txBody>
      </p:sp>
      <p:sp>
        <p:nvSpPr>
          <p:cNvPr id="354" name="Google Shape;354;p21"/>
          <p:cNvSpPr/>
          <p:nvPr/>
        </p:nvSpPr>
        <p:spPr>
          <a:xfrm>
            <a:off x="887215" y="1411390"/>
            <a:ext cx="9769127"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2000" b="1">
                <a:solidFill>
                  <a:srgbClr val="9CC2E5"/>
                </a:solidFill>
                <a:latin typeface="Open Sans"/>
                <a:ea typeface="Open Sans"/>
                <a:cs typeface="Open Sans"/>
                <a:sym typeface="Open Sans"/>
              </a:rPr>
              <a:t>9.4.1 Definición del margen de reserva exigido</a:t>
            </a:r>
            <a:endParaRPr/>
          </a:p>
        </p:txBody>
      </p:sp>
      <p:sp>
        <p:nvSpPr>
          <p:cNvPr id="355" name="Google Shape;355;p21"/>
          <p:cNvSpPr txBox="1"/>
          <p:nvPr/>
        </p:nvSpPr>
        <p:spPr>
          <a:xfrm>
            <a:off x="896740" y="2372"/>
            <a:ext cx="6820241" cy="1397649"/>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9.4 Margen de reserva en OSeMOSYS  </a:t>
            </a:r>
            <a:endParaRPr/>
          </a:p>
        </p:txBody>
      </p:sp>
      <p:sp>
        <p:nvSpPr>
          <p:cNvPr id="356" name="Google Shape;356;p21"/>
          <p:cNvSpPr/>
          <p:nvPr/>
        </p:nvSpPr>
        <p:spPr>
          <a:xfrm>
            <a:off x="887215" y="2058370"/>
            <a:ext cx="9434421" cy="2554545"/>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Clr>
                <a:srgbClr val="000000"/>
              </a:buClr>
              <a:buSzPts val="2000"/>
              <a:buFont typeface="Arial"/>
              <a:buChar char="•"/>
            </a:pPr>
            <a:r>
              <a:rPr lang="en-ZA" sz="2000">
                <a:solidFill>
                  <a:srgbClr val="000000"/>
                </a:solidFill>
                <a:latin typeface="Open Sans"/>
                <a:ea typeface="Open Sans"/>
                <a:cs typeface="Open Sans"/>
                <a:sym typeface="Open Sans"/>
              </a:rPr>
              <a:t>Es importante tener en cuenta el margen de reserva en los modelos de sistemas energéticos para poder entender las inversiones que podrían ser necesarias para garantizar la fiabilidad</a:t>
            </a:r>
            <a:endParaRPr/>
          </a:p>
          <a:p>
            <a:pPr marL="342900" marR="0" lvl="0" indent="-342900" algn="just" rtl="0">
              <a:spcBef>
                <a:spcPts val="1200"/>
              </a:spcBef>
              <a:spcAft>
                <a:spcPts val="0"/>
              </a:spcAft>
              <a:buClr>
                <a:srgbClr val="000000"/>
              </a:buClr>
              <a:buSzPts val="2000"/>
              <a:buFont typeface="Arial"/>
              <a:buChar char="•"/>
            </a:pPr>
            <a:r>
              <a:rPr lang="en-ZA" sz="2000">
                <a:solidFill>
                  <a:srgbClr val="000000"/>
                </a:solidFill>
                <a:latin typeface="Open Sans"/>
                <a:ea typeface="Open Sans"/>
                <a:cs typeface="Open Sans"/>
                <a:sym typeface="Open Sans"/>
              </a:rPr>
              <a:t>En los modelos, el margen de reserva suele fijarse como un porcentaje de la demanda en cada año</a:t>
            </a:r>
            <a:endParaRPr/>
          </a:p>
          <a:p>
            <a:pPr marL="342900" marR="0" lvl="0" indent="-342900" algn="just" rtl="0">
              <a:spcBef>
                <a:spcPts val="1200"/>
              </a:spcBef>
              <a:spcAft>
                <a:spcPts val="0"/>
              </a:spcAft>
              <a:buClr>
                <a:srgbClr val="000000"/>
              </a:buClr>
              <a:buSzPts val="2000"/>
              <a:buFont typeface="Arial"/>
              <a:buChar char="•"/>
            </a:pPr>
            <a:r>
              <a:rPr lang="en-ZA" sz="2000">
                <a:solidFill>
                  <a:srgbClr val="000000"/>
                </a:solidFill>
                <a:latin typeface="Open Sans"/>
                <a:ea typeface="Open Sans"/>
                <a:cs typeface="Open Sans"/>
                <a:sym typeface="Open Sans"/>
              </a:rPr>
              <a:t>El margen de reserva necesario varía según el país y depende de la capacidad de suministro de electricidad existente</a:t>
            </a:r>
            <a:endParaRPr/>
          </a:p>
        </p:txBody>
      </p:sp>
      <p:sp>
        <p:nvSpPr>
          <p:cNvPr id="357" name="Google Shape;357;p21"/>
          <p:cNvSpPr/>
          <p:nvPr/>
        </p:nvSpPr>
        <p:spPr>
          <a:xfrm>
            <a:off x="8417491" y="182028"/>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58" name="Google Shape;358;p21" descr="Track2_Lecture9_Slide21.mp3"/>
          <p:cNvPicPr preferRelativeResize="0"/>
          <p:nvPr/>
        </p:nvPicPr>
        <p:blipFill rotWithShape="1">
          <a:blip r:embed="rId4">
            <a:alphaModFix/>
          </a:blip>
          <a:srcRect/>
          <a:stretch/>
        </p:blipFill>
        <p:spPr>
          <a:xfrm>
            <a:off x="8417491" y="253393"/>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8"/>
                                        </p:tgtEl>
                                        <p:attrNameLst>
                                          <p:attrName>style.visibility</p:attrName>
                                        </p:attrNameLst>
                                      </p:cBhvr>
                                      <p:to>
                                        <p:strVal val="visible"/>
                                      </p:to>
                                    </p:set>
                                    <p:animEffect transition="in" filter="fade">
                                      <p:cBhvr>
                                        <p:cTn id="7" dur="5000"/>
                                        <p:tgtEl>
                                          <p:spTgt spid="3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pic>
        <p:nvPicPr>
          <p:cNvPr id="364" name="Google Shape;364;p22"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65" name="Google Shape;365;p22"/>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ZA" sz="1400" b="1">
                <a:solidFill>
                  <a:schemeClr val="lt1"/>
                </a:solidFill>
                <a:latin typeface="Open Sans ExtraBold"/>
                <a:ea typeface="Open Sans ExtraBold"/>
                <a:cs typeface="Open Sans ExtraBold"/>
                <a:sym typeface="Open Sans ExtraBold"/>
              </a:rPr>
              <a:t>22</a:t>
            </a:fld>
            <a:endParaRPr sz="1400" b="1">
              <a:solidFill>
                <a:schemeClr val="lt1"/>
              </a:solidFill>
              <a:latin typeface="Open Sans ExtraBold"/>
              <a:ea typeface="Open Sans ExtraBold"/>
              <a:cs typeface="Open Sans ExtraBold"/>
              <a:sym typeface="Open Sans ExtraBold"/>
            </a:endParaRPr>
          </a:p>
        </p:txBody>
      </p:sp>
      <p:sp>
        <p:nvSpPr>
          <p:cNvPr id="366" name="Google Shape;366;p22"/>
          <p:cNvSpPr/>
          <p:nvPr/>
        </p:nvSpPr>
        <p:spPr>
          <a:xfrm>
            <a:off x="887215" y="1398475"/>
            <a:ext cx="9924597"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2000" b="1">
                <a:solidFill>
                  <a:srgbClr val="9CC2E5"/>
                </a:solidFill>
                <a:latin typeface="Open Sans"/>
                <a:ea typeface="Open Sans"/>
                <a:cs typeface="Open Sans"/>
                <a:sym typeface="Open Sans"/>
              </a:rPr>
              <a:t>9.4.2 Parámetros utilizados al representar el margen de reserva en OSeMOSYS </a:t>
            </a:r>
            <a:endParaRPr/>
          </a:p>
        </p:txBody>
      </p:sp>
      <p:sp>
        <p:nvSpPr>
          <p:cNvPr id="367" name="Google Shape;367;p22"/>
          <p:cNvSpPr txBox="1"/>
          <p:nvPr/>
        </p:nvSpPr>
        <p:spPr>
          <a:xfrm>
            <a:off x="896740" y="2372"/>
            <a:ext cx="6667841" cy="1397649"/>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9.4 Margen de reserva en OSeMOSYS  </a:t>
            </a:r>
            <a:endParaRPr/>
          </a:p>
        </p:txBody>
      </p:sp>
      <p:sp>
        <p:nvSpPr>
          <p:cNvPr id="368" name="Google Shape;368;p22"/>
          <p:cNvSpPr/>
          <p:nvPr/>
        </p:nvSpPr>
        <p:spPr>
          <a:xfrm>
            <a:off x="887215" y="2058370"/>
            <a:ext cx="9309051" cy="3170099"/>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Clr>
                <a:srgbClr val="000000"/>
              </a:buClr>
              <a:buSzPts val="2000"/>
              <a:buFont typeface="Arial"/>
              <a:buChar char="•"/>
            </a:pPr>
            <a:r>
              <a:rPr lang="en-ZA" sz="2000" b="1">
                <a:solidFill>
                  <a:srgbClr val="000000"/>
                </a:solidFill>
                <a:latin typeface="Open Sans"/>
                <a:ea typeface="Open Sans"/>
                <a:cs typeface="Open Sans"/>
                <a:sym typeface="Open Sans"/>
              </a:rPr>
              <a:t>Matriz de etiqueta de margen de reserva: </a:t>
            </a:r>
            <a:r>
              <a:rPr lang="en-ZA" sz="2000">
                <a:solidFill>
                  <a:srgbClr val="000000"/>
                </a:solidFill>
                <a:latin typeface="Open Sans"/>
                <a:ea typeface="Open Sans"/>
                <a:cs typeface="Open Sans"/>
                <a:sym typeface="Open Sans"/>
              </a:rPr>
              <a:t>se utiliza para etiquetar los combustibles que requieren un margen de reserva - tiene un valor de 1 si el margen de reserva se aplica al combustible y es 0 en caso contrario</a:t>
            </a:r>
            <a:endParaRPr/>
          </a:p>
          <a:p>
            <a:pPr marL="342900" marR="0" lvl="0" indent="-342900" algn="just" rtl="0">
              <a:spcBef>
                <a:spcPts val="1200"/>
              </a:spcBef>
              <a:spcAft>
                <a:spcPts val="0"/>
              </a:spcAft>
              <a:buClr>
                <a:srgbClr val="000000"/>
              </a:buClr>
              <a:buSzPts val="2000"/>
              <a:buFont typeface="Arial"/>
              <a:buChar char="•"/>
            </a:pPr>
            <a:r>
              <a:rPr lang="en-ZA" sz="2000" b="1">
                <a:solidFill>
                  <a:srgbClr val="000000"/>
                </a:solidFill>
                <a:latin typeface="Open Sans"/>
                <a:ea typeface="Open Sans"/>
                <a:cs typeface="Open Sans"/>
                <a:sym typeface="Open Sans"/>
              </a:rPr>
              <a:t>Margen de etiqueta de reserva tecnológica</a:t>
            </a:r>
            <a:r>
              <a:rPr lang="en-ZA" sz="2000">
                <a:solidFill>
                  <a:srgbClr val="000000"/>
                </a:solidFill>
                <a:latin typeface="Open Sans"/>
                <a:ea typeface="Open Sans"/>
                <a:cs typeface="Open Sans"/>
                <a:sym typeface="Open Sans"/>
              </a:rPr>
              <a:t>: se utiliza para etiquetar las tecnologías que pueden contribuir al margen de reserva - tiene un valor de 1 si la tecnología puede contribuir y es 0 en caso contrario</a:t>
            </a:r>
            <a:endParaRPr/>
          </a:p>
          <a:p>
            <a:pPr marL="342900" marR="0" lvl="0" indent="-342900" algn="just" rtl="0">
              <a:spcBef>
                <a:spcPts val="1200"/>
              </a:spcBef>
              <a:spcAft>
                <a:spcPts val="0"/>
              </a:spcAft>
              <a:buClr>
                <a:srgbClr val="000000"/>
              </a:buClr>
              <a:buSzPts val="2000"/>
              <a:buFont typeface="Arial"/>
              <a:buChar char="•"/>
            </a:pPr>
            <a:r>
              <a:rPr lang="en-ZA" sz="2000" b="1">
                <a:solidFill>
                  <a:srgbClr val="000000"/>
                </a:solidFill>
                <a:latin typeface="Open Sans"/>
                <a:ea typeface="Open Sans"/>
                <a:cs typeface="Open Sans"/>
                <a:sym typeface="Open Sans"/>
              </a:rPr>
              <a:t>Margen de reserva: </a:t>
            </a:r>
            <a:r>
              <a:rPr lang="en-ZA" sz="2000">
                <a:solidFill>
                  <a:srgbClr val="000000"/>
                </a:solidFill>
                <a:latin typeface="Open Sans"/>
                <a:ea typeface="Open Sans"/>
                <a:cs typeface="Open Sans"/>
                <a:sym typeface="Open Sans"/>
              </a:rPr>
              <a:t>indica el nivel mínimo de margen de reserva requerido para todas las mercancías etiquetadas mediante el parámetro ReserveMarginTagFuel</a:t>
            </a:r>
            <a:endParaRPr/>
          </a:p>
        </p:txBody>
      </p:sp>
      <p:sp>
        <p:nvSpPr>
          <p:cNvPr id="369" name="Google Shape;369;p22"/>
          <p:cNvSpPr/>
          <p:nvPr/>
        </p:nvSpPr>
        <p:spPr>
          <a:xfrm>
            <a:off x="9628386" y="6155927"/>
            <a:ext cx="6217920"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100">
                <a:solidFill>
                  <a:schemeClr val="dk1"/>
                </a:solidFill>
                <a:latin typeface="Open Sans"/>
                <a:ea typeface="Open Sans"/>
                <a:cs typeface="Open Sans"/>
                <a:sym typeface="Open Sans"/>
              </a:rPr>
              <a:t>(Conceptos: </a:t>
            </a:r>
            <a:r>
              <a:rPr lang="en-ZA" sz="110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Taliotis et al. (2018)</a:t>
            </a:r>
            <a:r>
              <a:rPr lang="en-ZA" sz="1100">
                <a:solidFill>
                  <a:schemeClr val="dk1"/>
                </a:solidFill>
                <a:latin typeface="Open Sans"/>
                <a:ea typeface="Open Sans"/>
                <a:cs typeface="Open Sans"/>
                <a:sym typeface="Open Sans"/>
              </a:rPr>
              <a:t>)</a:t>
            </a:r>
            <a:endParaRPr sz="2000" b="1">
              <a:solidFill>
                <a:srgbClr val="9CC2E5"/>
              </a:solidFill>
              <a:latin typeface="Open Sans"/>
              <a:ea typeface="Open Sans"/>
              <a:cs typeface="Open Sans"/>
              <a:sym typeface="Open Sans"/>
            </a:endParaRPr>
          </a:p>
        </p:txBody>
      </p:sp>
      <p:sp>
        <p:nvSpPr>
          <p:cNvPr id="370" name="Google Shape;370;p22"/>
          <p:cNvSpPr/>
          <p:nvPr/>
        </p:nvSpPr>
        <p:spPr>
          <a:xfrm>
            <a:off x="7282437" y="254014"/>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71" name="Google Shape;371;p22" descr="Track2_Lecture9_Slide22.mp3"/>
          <p:cNvPicPr preferRelativeResize="0"/>
          <p:nvPr/>
        </p:nvPicPr>
        <p:blipFill rotWithShape="1">
          <a:blip r:embed="rId5">
            <a:alphaModFix/>
          </a:blip>
          <a:srcRect/>
          <a:stretch/>
        </p:blipFill>
        <p:spPr>
          <a:xfrm>
            <a:off x="7310147" y="292838"/>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1"/>
                                        </p:tgtEl>
                                        <p:attrNameLst>
                                          <p:attrName>style.visibility</p:attrName>
                                        </p:attrNameLst>
                                      </p:cBhvr>
                                      <p:to>
                                        <p:strVal val="visible"/>
                                      </p:to>
                                    </p:set>
                                    <p:animEffect transition="in" filter="fade">
                                      <p:cBhvr>
                                        <p:cTn id="7" dur="5000"/>
                                        <p:tgtEl>
                                          <p:spTgt spid="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pic>
        <p:nvPicPr>
          <p:cNvPr id="377" name="Google Shape;377;p23"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78" name="Google Shape;378;p23"/>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ZA" sz="1400" b="1">
                <a:solidFill>
                  <a:schemeClr val="lt1"/>
                </a:solidFill>
                <a:latin typeface="Open Sans ExtraBold"/>
                <a:ea typeface="Open Sans ExtraBold"/>
                <a:cs typeface="Open Sans ExtraBold"/>
                <a:sym typeface="Open Sans ExtraBold"/>
              </a:rPr>
              <a:t>23</a:t>
            </a:fld>
            <a:endParaRPr sz="1400" b="1">
              <a:solidFill>
                <a:schemeClr val="lt1"/>
              </a:solidFill>
              <a:latin typeface="Open Sans ExtraBold"/>
              <a:ea typeface="Open Sans ExtraBold"/>
              <a:cs typeface="Open Sans ExtraBold"/>
              <a:sym typeface="Open Sans ExtraBold"/>
            </a:endParaRPr>
          </a:p>
        </p:txBody>
      </p:sp>
      <p:sp>
        <p:nvSpPr>
          <p:cNvPr id="379" name="Google Shape;379;p23"/>
          <p:cNvSpPr/>
          <p:nvPr/>
        </p:nvSpPr>
        <p:spPr>
          <a:xfrm>
            <a:off x="887215" y="1398475"/>
            <a:ext cx="843689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2000" b="1">
                <a:solidFill>
                  <a:srgbClr val="9CC2E5"/>
                </a:solidFill>
                <a:latin typeface="Open Sans"/>
                <a:ea typeface="Open Sans"/>
                <a:cs typeface="Open Sans"/>
                <a:sym typeface="Open Sans"/>
              </a:rPr>
              <a:t>9.4.3 Ejemplo de representación del margen de reserva Parte 1</a:t>
            </a:r>
            <a:endParaRPr/>
          </a:p>
        </p:txBody>
      </p:sp>
      <p:sp>
        <p:nvSpPr>
          <p:cNvPr id="380" name="Google Shape;380;p23"/>
          <p:cNvSpPr txBox="1"/>
          <p:nvPr/>
        </p:nvSpPr>
        <p:spPr>
          <a:xfrm>
            <a:off x="896740" y="2372"/>
            <a:ext cx="7012069" cy="1397649"/>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9.4 Margen de reserva en OSeMOSYS  </a:t>
            </a:r>
            <a:endParaRPr/>
          </a:p>
        </p:txBody>
      </p:sp>
      <p:sp>
        <p:nvSpPr>
          <p:cNvPr id="381" name="Google Shape;381;p23"/>
          <p:cNvSpPr/>
          <p:nvPr/>
        </p:nvSpPr>
        <p:spPr>
          <a:xfrm>
            <a:off x="887215" y="2058370"/>
            <a:ext cx="9226603" cy="34778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ZA" sz="2000" b="1">
                <a:solidFill>
                  <a:srgbClr val="C00000"/>
                </a:solidFill>
                <a:latin typeface="Open Sans"/>
                <a:ea typeface="Open Sans"/>
                <a:cs typeface="Open Sans"/>
                <a:sym typeface="Open Sans"/>
              </a:rPr>
              <a:t>Paso 1: Definir el margen de reserva requerido</a:t>
            </a:r>
            <a:endParaRPr/>
          </a:p>
          <a:p>
            <a:pPr marL="457200" marR="0" lvl="1" indent="0" algn="just" rtl="0">
              <a:spcBef>
                <a:spcPts val="1200"/>
              </a:spcBef>
              <a:spcAft>
                <a:spcPts val="0"/>
              </a:spcAft>
              <a:buNone/>
            </a:pPr>
            <a:r>
              <a:rPr lang="en-ZA" sz="2000" b="0" i="0" u="none" strike="noStrike" cap="none">
                <a:solidFill>
                  <a:srgbClr val="000000"/>
                </a:solidFill>
                <a:latin typeface="Open Sans"/>
                <a:ea typeface="Open Sans"/>
                <a:cs typeface="Open Sans"/>
                <a:sym typeface="Open Sans"/>
              </a:rPr>
              <a:t>En nuestro ejemplo, exigiremos que el margen de reserva sea del </a:t>
            </a:r>
            <a:r>
              <a:rPr lang="en-ZA" sz="2000" b="1" i="0" u="none" strike="noStrike" cap="none">
                <a:solidFill>
                  <a:srgbClr val="C00000"/>
                </a:solidFill>
                <a:latin typeface="Open Sans"/>
                <a:ea typeface="Open Sans"/>
                <a:cs typeface="Open Sans"/>
                <a:sym typeface="Open Sans"/>
              </a:rPr>
              <a:t>20% </a:t>
            </a:r>
            <a:r>
              <a:rPr lang="en-ZA" sz="2000" b="0" i="0" u="none" strike="noStrike" cap="none">
                <a:solidFill>
                  <a:srgbClr val="000000"/>
                </a:solidFill>
                <a:latin typeface="Open Sans"/>
                <a:ea typeface="Open Sans"/>
                <a:cs typeface="Open Sans"/>
                <a:sym typeface="Open Sans"/>
              </a:rPr>
              <a:t>de la demanda en todos los años del modelo</a:t>
            </a:r>
            <a:endParaRPr/>
          </a:p>
          <a:p>
            <a:pPr marL="457200" marR="0" lvl="1" indent="0" algn="just" rtl="0">
              <a:spcBef>
                <a:spcPts val="1200"/>
              </a:spcBef>
              <a:spcAft>
                <a:spcPts val="0"/>
              </a:spcAft>
              <a:buNone/>
            </a:pPr>
            <a:endParaRPr sz="2000" b="0" i="0" u="none" strike="noStrike" cap="none">
              <a:solidFill>
                <a:srgbClr val="000000"/>
              </a:solidFill>
              <a:latin typeface="Open Sans"/>
              <a:ea typeface="Open Sans"/>
              <a:cs typeface="Open Sans"/>
              <a:sym typeface="Open Sans"/>
            </a:endParaRPr>
          </a:p>
          <a:p>
            <a:pPr marL="0" marR="0" lvl="0" indent="0" algn="just" rtl="0">
              <a:spcBef>
                <a:spcPts val="1200"/>
              </a:spcBef>
              <a:spcAft>
                <a:spcPts val="0"/>
              </a:spcAft>
              <a:buNone/>
            </a:pPr>
            <a:r>
              <a:rPr lang="en-ZA" sz="2000" b="1">
                <a:solidFill>
                  <a:srgbClr val="002060"/>
                </a:solidFill>
                <a:latin typeface="Open Sans"/>
                <a:ea typeface="Open Sans"/>
                <a:cs typeface="Open Sans"/>
                <a:sym typeface="Open Sans"/>
              </a:rPr>
              <a:t>Paso 2: Utilice el parámetro de Margen de reserva para definirlo en OSeMOSYS</a:t>
            </a:r>
            <a:endParaRPr/>
          </a:p>
          <a:p>
            <a:pPr marL="457200" marR="0" lvl="1" indent="0" algn="just" rtl="0">
              <a:spcBef>
                <a:spcPts val="1200"/>
              </a:spcBef>
              <a:spcAft>
                <a:spcPts val="0"/>
              </a:spcAft>
              <a:buNone/>
            </a:pPr>
            <a:r>
              <a:rPr lang="en-ZA" sz="2000" b="0" i="0" u="none" strike="noStrike" cap="none">
                <a:solidFill>
                  <a:srgbClr val="002060"/>
                </a:solidFill>
                <a:latin typeface="Open Sans"/>
                <a:ea typeface="Open Sans"/>
                <a:cs typeface="Open Sans"/>
                <a:sym typeface="Open Sans"/>
              </a:rPr>
              <a:t>Si queremos exigir que el margen de reserva sea del </a:t>
            </a:r>
            <a:r>
              <a:rPr lang="en-ZA" sz="2000" b="1" i="0" u="none" strike="noStrike" cap="none">
                <a:solidFill>
                  <a:srgbClr val="C00000"/>
                </a:solidFill>
                <a:latin typeface="Open Sans"/>
                <a:ea typeface="Open Sans"/>
                <a:cs typeface="Open Sans"/>
                <a:sym typeface="Open Sans"/>
              </a:rPr>
              <a:t>20% </a:t>
            </a:r>
            <a:r>
              <a:rPr lang="en-ZA" sz="2000" b="0" i="0" u="none" strike="noStrike" cap="none">
                <a:solidFill>
                  <a:srgbClr val="002060"/>
                </a:solidFill>
                <a:latin typeface="Open Sans"/>
                <a:ea typeface="Open Sans"/>
                <a:cs typeface="Open Sans"/>
                <a:sym typeface="Open Sans"/>
              </a:rPr>
              <a:t>de la demanda en todos los años, el parámetro de margen de reserva tendrá un valor de </a:t>
            </a:r>
            <a:r>
              <a:rPr lang="en-ZA" sz="2000" b="1" i="0" u="none" strike="noStrike" cap="none">
                <a:solidFill>
                  <a:srgbClr val="002060"/>
                </a:solidFill>
                <a:latin typeface="Open Sans"/>
                <a:ea typeface="Open Sans"/>
                <a:cs typeface="Open Sans"/>
                <a:sym typeface="Open Sans"/>
              </a:rPr>
              <a:t>1,2 </a:t>
            </a:r>
            <a:r>
              <a:rPr lang="en-ZA" sz="2000" b="0" i="0" u="none" strike="noStrike" cap="none">
                <a:solidFill>
                  <a:srgbClr val="002060"/>
                </a:solidFill>
                <a:latin typeface="Open Sans"/>
                <a:ea typeface="Open Sans"/>
                <a:cs typeface="Open Sans"/>
                <a:sym typeface="Open Sans"/>
              </a:rPr>
              <a:t>en todos los años</a:t>
            </a:r>
            <a:endParaRPr sz="2000" b="1" i="0" u="none" strike="noStrike" cap="none">
              <a:solidFill>
                <a:srgbClr val="002060"/>
              </a:solidFill>
              <a:latin typeface="Open Sans"/>
              <a:ea typeface="Open Sans"/>
              <a:cs typeface="Open Sans"/>
              <a:sym typeface="Open Sans"/>
            </a:endParaRPr>
          </a:p>
        </p:txBody>
      </p:sp>
      <p:sp>
        <p:nvSpPr>
          <p:cNvPr id="382" name="Google Shape;382;p23"/>
          <p:cNvSpPr/>
          <p:nvPr/>
        </p:nvSpPr>
        <p:spPr>
          <a:xfrm>
            <a:off x="7980174" y="299295"/>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83" name="Google Shape;383;p23" descr="Track2_Lecture9_Slide23.mp3"/>
          <p:cNvPicPr preferRelativeResize="0"/>
          <p:nvPr/>
        </p:nvPicPr>
        <p:blipFill rotWithShape="1">
          <a:blip r:embed="rId4">
            <a:alphaModFix/>
          </a:blip>
          <a:srcRect/>
          <a:stretch/>
        </p:blipFill>
        <p:spPr>
          <a:xfrm>
            <a:off x="8051539" y="370660"/>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3"/>
                                        </p:tgtEl>
                                        <p:attrNameLst>
                                          <p:attrName>style.visibility</p:attrName>
                                        </p:attrNameLst>
                                      </p:cBhvr>
                                      <p:to>
                                        <p:strVal val="visible"/>
                                      </p:to>
                                    </p:set>
                                    <p:animEffect transition="in" filter="fade">
                                      <p:cBhvr>
                                        <p:cTn id="7" dur="50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pic>
        <p:nvPicPr>
          <p:cNvPr id="389" name="Google Shape;389;p24"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90" name="Google Shape;390;p24"/>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ZA" sz="1400" b="1">
                <a:solidFill>
                  <a:schemeClr val="lt1"/>
                </a:solidFill>
                <a:latin typeface="Open Sans ExtraBold"/>
                <a:ea typeface="Open Sans ExtraBold"/>
                <a:cs typeface="Open Sans ExtraBold"/>
                <a:sym typeface="Open Sans ExtraBold"/>
              </a:rPr>
              <a:t>24</a:t>
            </a:fld>
            <a:endParaRPr sz="1400" b="1">
              <a:solidFill>
                <a:schemeClr val="lt1"/>
              </a:solidFill>
              <a:latin typeface="Open Sans ExtraBold"/>
              <a:ea typeface="Open Sans ExtraBold"/>
              <a:cs typeface="Open Sans ExtraBold"/>
              <a:sym typeface="Open Sans ExtraBold"/>
            </a:endParaRPr>
          </a:p>
        </p:txBody>
      </p:sp>
      <p:sp>
        <p:nvSpPr>
          <p:cNvPr id="391" name="Google Shape;391;p24"/>
          <p:cNvSpPr/>
          <p:nvPr/>
        </p:nvSpPr>
        <p:spPr>
          <a:xfrm>
            <a:off x="869859" y="1202645"/>
            <a:ext cx="9295876"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2000" b="1">
                <a:solidFill>
                  <a:srgbClr val="9CC2E5"/>
                </a:solidFill>
                <a:latin typeface="Open Sans"/>
                <a:ea typeface="Open Sans"/>
                <a:cs typeface="Open Sans"/>
                <a:sym typeface="Open Sans"/>
              </a:rPr>
              <a:t>9.4.4 Ejemplo de representación del margen de reserva Parte 2</a:t>
            </a:r>
            <a:endParaRPr/>
          </a:p>
        </p:txBody>
      </p:sp>
      <p:sp>
        <p:nvSpPr>
          <p:cNvPr id="392" name="Google Shape;392;p24"/>
          <p:cNvSpPr txBox="1"/>
          <p:nvPr/>
        </p:nvSpPr>
        <p:spPr>
          <a:xfrm>
            <a:off x="448370" y="389845"/>
            <a:ext cx="10173566" cy="8128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9.4 Margen de reserva en OSeMOSYS  </a:t>
            </a:r>
            <a:endParaRPr/>
          </a:p>
        </p:txBody>
      </p:sp>
      <p:sp>
        <p:nvSpPr>
          <p:cNvPr id="393" name="Google Shape;393;p24"/>
          <p:cNvSpPr/>
          <p:nvPr/>
        </p:nvSpPr>
        <p:spPr>
          <a:xfrm>
            <a:off x="869859" y="1663512"/>
            <a:ext cx="10200447"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2000" b="1">
                <a:solidFill>
                  <a:schemeClr val="accent1"/>
                </a:solidFill>
                <a:latin typeface="Open Sans"/>
                <a:ea typeface="Open Sans"/>
                <a:cs typeface="Open Sans"/>
                <a:sym typeface="Open Sans"/>
              </a:rPr>
              <a:t>Paso 3: Utilice ReserveMarginTagFuel para seleccionar a qué combustible se aplica el margen de reserva</a:t>
            </a:r>
            <a:endParaRPr sz="1800">
              <a:solidFill>
                <a:schemeClr val="accent1"/>
              </a:solidFill>
              <a:latin typeface="Calibri"/>
              <a:ea typeface="Calibri"/>
              <a:cs typeface="Calibri"/>
              <a:sym typeface="Calibri"/>
            </a:endParaRPr>
          </a:p>
        </p:txBody>
      </p:sp>
      <p:pic>
        <p:nvPicPr>
          <p:cNvPr id="394" name="Google Shape;394;p24" descr="Diagram, schematic&#10;&#10;Description automatically generated"/>
          <p:cNvPicPr preferRelativeResize="0"/>
          <p:nvPr/>
        </p:nvPicPr>
        <p:blipFill rotWithShape="1">
          <a:blip r:embed="rId4">
            <a:alphaModFix/>
          </a:blip>
          <a:srcRect/>
          <a:stretch/>
        </p:blipFill>
        <p:spPr>
          <a:xfrm>
            <a:off x="1905220" y="2328300"/>
            <a:ext cx="8758686" cy="4033590"/>
          </a:xfrm>
          <a:prstGeom prst="rect">
            <a:avLst/>
          </a:prstGeom>
          <a:noFill/>
          <a:ln>
            <a:noFill/>
          </a:ln>
        </p:spPr>
      </p:pic>
      <p:sp>
        <p:nvSpPr>
          <p:cNvPr id="395" name="Google Shape;395;p24"/>
          <p:cNvSpPr/>
          <p:nvPr/>
        </p:nvSpPr>
        <p:spPr>
          <a:xfrm>
            <a:off x="10592541" y="407139"/>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96" name="Google Shape;396;p24" descr="Track2_Lecture9_Slide24.mp3"/>
          <p:cNvPicPr preferRelativeResize="0"/>
          <p:nvPr/>
        </p:nvPicPr>
        <p:blipFill rotWithShape="1">
          <a:blip r:embed="rId5">
            <a:alphaModFix/>
          </a:blip>
          <a:srcRect/>
          <a:stretch/>
        </p:blipFill>
        <p:spPr>
          <a:xfrm>
            <a:off x="10663906" y="496110"/>
            <a:ext cx="812800" cy="812800"/>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6"/>
                                        </p:tgtEl>
                                        <p:attrNameLst>
                                          <p:attrName>style.visibility</p:attrName>
                                        </p:attrNameLst>
                                      </p:cBhvr>
                                      <p:to>
                                        <p:strVal val="visible"/>
                                      </p:to>
                                    </p:set>
                                    <p:animEffect transition="in" filter="fade">
                                      <p:cBhvr>
                                        <p:cTn id="7" dur="5000"/>
                                        <p:tgtEl>
                                          <p:spTgt spid="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pic>
        <p:nvPicPr>
          <p:cNvPr id="402" name="Google Shape;402;p25"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403" name="Google Shape;403;p25"/>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ZA" sz="1400" b="1">
                <a:solidFill>
                  <a:schemeClr val="lt1"/>
                </a:solidFill>
                <a:latin typeface="Open Sans ExtraBold"/>
                <a:ea typeface="Open Sans ExtraBold"/>
                <a:cs typeface="Open Sans ExtraBold"/>
                <a:sym typeface="Open Sans ExtraBold"/>
              </a:rPr>
              <a:t>25</a:t>
            </a:fld>
            <a:endParaRPr sz="1400" b="1">
              <a:solidFill>
                <a:schemeClr val="lt1"/>
              </a:solidFill>
              <a:latin typeface="Open Sans ExtraBold"/>
              <a:ea typeface="Open Sans ExtraBold"/>
              <a:cs typeface="Open Sans ExtraBold"/>
              <a:sym typeface="Open Sans ExtraBold"/>
            </a:endParaRPr>
          </a:p>
        </p:txBody>
      </p:sp>
      <p:sp>
        <p:nvSpPr>
          <p:cNvPr id="404" name="Google Shape;404;p25"/>
          <p:cNvSpPr/>
          <p:nvPr/>
        </p:nvSpPr>
        <p:spPr>
          <a:xfrm>
            <a:off x="887215" y="1398475"/>
            <a:ext cx="9475985"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2000" b="1">
                <a:solidFill>
                  <a:srgbClr val="9CC2E5"/>
                </a:solidFill>
                <a:latin typeface="Open Sans"/>
                <a:ea typeface="Open Sans"/>
                <a:cs typeface="Open Sans"/>
                <a:sym typeface="Open Sans"/>
              </a:rPr>
              <a:t>9.4.5 Ejemplo de representación del margen de reserva Parte 3</a:t>
            </a:r>
            <a:endParaRPr/>
          </a:p>
        </p:txBody>
      </p:sp>
      <p:sp>
        <p:nvSpPr>
          <p:cNvPr id="405" name="Google Shape;405;p25"/>
          <p:cNvSpPr txBox="1"/>
          <p:nvPr/>
        </p:nvSpPr>
        <p:spPr>
          <a:xfrm>
            <a:off x="896740" y="2372"/>
            <a:ext cx="7554533" cy="1397649"/>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9.4 Margen de reserva en OSeMOSYS  </a:t>
            </a:r>
            <a:endParaRPr/>
          </a:p>
        </p:txBody>
      </p:sp>
      <p:sp>
        <p:nvSpPr>
          <p:cNvPr id="406" name="Google Shape;406;p25"/>
          <p:cNvSpPr/>
          <p:nvPr/>
        </p:nvSpPr>
        <p:spPr>
          <a:xfrm>
            <a:off x="872838" y="1914597"/>
            <a:ext cx="10224653" cy="116955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2000" b="1">
                <a:solidFill>
                  <a:srgbClr val="7030A0"/>
                </a:solidFill>
                <a:latin typeface="Open Sans"/>
                <a:ea typeface="Open Sans"/>
                <a:cs typeface="Open Sans"/>
                <a:sym typeface="Open Sans"/>
              </a:rPr>
              <a:t>Paso 4: Utilizar un Margen de etiqueta de reserva tecnológica para seleccionar qué tecnologías pueden contribuir al margen de reserva</a:t>
            </a:r>
            <a:endParaRPr/>
          </a:p>
          <a:p>
            <a:pPr marL="457200" marR="0" lvl="1" indent="0" algn="l" rtl="0">
              <a:spcBef>
                <a:spcPts val="1200"/>
              </a:spcBef>
              <a:spcAft>
                <a:spcPts val="0"/>
              </a:spcAft>
              <a:buNone/>
            </a:pPr>
            <a:endParaRPr sz="2000" b="0" i="0" u="none" strike="noStrike" cap="none">
              <a:solidFill>
                <a:srgbClr val="000000"/>
              </a:solidFill>
              <a:latin typeface="Open Sans"/>
              <a:ea typeface="Open Sans"/>
              <a:cs typeface="Open Sans"/>
              <a:sym typeface="Open Sans"/>
            </a:endParaRPr>
          </a:p>
        </p:txBody>
      </p:sp>
      <p:sp>
        <p:nvSpPr>
          <p:cNvPr id="407" name="Google Shape;407;p25"/>
          <p:cNvSpPr/>
          <p:nvPr/>
        </p:nvSpPr>
        <p:spPr>
          <a:xfrm>
            <a:off x="9203948" y="53902"/>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08" name="Google Shape;408;p25" descr="Track2_Lecture9_Slide25.mp3"/>
          <p:cNvPicPr preferRelativeResize="0"/>
          <p:nvPr/>
        </p:nvPicPr>
        <p:blipFill rotWithShape="1">
          <a:blip r:embed="rId4">
            <a:alphaModFix/>
          </a:blip>
          <a:srcRect/>
          <a:stretch/>
        </p:blipFill>
        <p:spPr>
          <a:xfrm>
            <a:off x="9280019" y="144498"/>
            <a:ext cx="812800" cy="812800"/>
          </a:xfrm>
          <a:prstGeom prst="rect">
            <a:avLst/>
          </a:prstGeom>
          <a:noFill/>
          <a:ln>
            <a:noFill/>
          </a:ln>
        </p:spPr>
      </p:pic>
      <p:pic>
        <p:nvPicPr>
          <p:cNvPr id="409" name="Google Shape;409;p25"/>
          <p:cNvPicPr preferRelativeResize="0"/>
          <p:nvPr/>
        </p:nvPicPr>
        <p:blipFill rotWithShape="1">
          <a:blip r:embed="rId5">
            <a:alphaModFix/>
          </a:blip>
          <a:srcRect/>
          <a:stretch/>
        </p:blipFill>
        <p:spPr>
          <a:xfrm>
            <a:off x="2072595" y="2796124"/>
            <a:ext cx="8020224" cy="3064205"/>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8"/>
                                        </p:tgtEl>
                                        <p:attrNameLst>
                                          <p:attrName>style.visibility</p:attrName>
                                        </p:attrNameLst>
                                      </p:cBhvr>
                                      <p:to>
                                        <p:strVal val="visible"/>
                                      </p:to>
                                    </p:set>
                                    <p:animEffect transition="in" filter="fade">
                                      <p:cBhvr>
                                        <p:cTn id="7" dur="5000"/>
                                        <p:tgtEl>
                                          <p:spTgt spid="4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pic>
        <p:nvPicPr>
          <p:cNvPr id="414" name="Google Shape;414;p26"/>
          <p:cNvPicPr preferRelativeResize="0"/>
          <p:nvPr/>
        </p:nvPicPr>
        <p:blipFill rotWithShape="1">
          <a:blip r:embed="rId3">
            <a:alphaModFix/>
          </a:blip>
          <a:srcRect/>
          <a:stretch/>
        </p:blipFill>
        <p:spPr>
          <a:xfrm>
            <a:off x="0" y="679"/>
            <a:ext cx="12192000" cy="6858000"/>
          </a:xfrm>
          <a:prstGeom prst="rect">
            <a:avLst/>
          </a:prstGeom>
          <a:noFill/>
          <a:ln>
            <a:noFill/>
          </a:ln>
        </p:spPr>
      </p:pic>
      <p:sp>
        <p:nvSpPr>
          <p:cNvPr id="415" name="Google Shape;415;p26"/>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ZA" sz="1400" b="1">
                <a:solidFill>
                  <a:schemeClr val="lt1"/>
                </a:solidFill>
                <a:latin typeface="Open Sans ExtraBold"/>
                <a:ea typeface="Open Sans ExtraBold"/>
                <a:cs typeface="Open Sans ExtraBold"/>
                <a:sym typeface="Open Sans ExtraBold"/>
              </a:rPr>
              <a:t>26</a:t>
            </a:fld>
            <a:endParaRPr sz="1400" b="1">
              <a:solidFill>
                <a:schemeClr val="lt1"/>
              </a:solidFill>
              <a:latin typeface="Open Sans ExtraBold"/>
              <a:ea typeface="Open Sans ExtraBold"/>
              <a:cs typeface="Open Sans ExtraBold"/>
              <a:sym typeface="Open Sans ExtraBold"/>
            </a:endParaRPr>
          </a:p>
        </p:txBody>
      </p:sp>
      <p:sp>
        <p:nvSpPr>
          <p:cNvPr id="416" name="Google Shape;416;p26"/>
          <p:cNvSpPr txBox="1"/>
          <p:nvPr/>
        </p:nvSpPr>
        <p:spPr>
          <a:xfrm>
            <a:off x="887215" y="8748"/>
            <a:ext cx="765130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Conferencia 9.4 Referencias</a:t>
            </a:r>
            <a:endParaRPr sz="4400">
              <a:solidFill>
                <a:schemeClr val="dk1"/>
              </a:solidFill>
              <a:latin typeface="Open Sans"/>
              <a:ea typeface="Open Sans"/>
              <a:cs typeface="Open Sans"/>
              <a:sym typeface="Open Sans"/>
            </a:endParaRPr>
          </a:p>
        </p:txBody>
      </p:sp>
      <p:sp>
        <p:nvSpPr>
          <p:cNvPr id="417" name="Google Shape;417;p26"/>
          <p:cNvSpPr txBox="1"/>
          <p:nvPr/>
        </p:nvSpPr>
        <p:spPr>
          <a:xfrm>
            <a:off x="929195" y="1494761"/>
            <a:ext cx="6302877" cy="1754326"/>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Clr>
                <a:schemeClr val="dk1"/>
              </a:buClr>
              <a:buSzPts val="1800"/>
              <a:buFont typeface="Open Sans"/>
              <a:buAutoNum type="arabicPeriod"/>
            </a:pPr>
            <a:r>
              <a:rPr lang="en-ZA" sz="1800">
                <a:solidFill>
                  <a:schemeClr val="dk1"/>
                </a:solidFill>
                <a:latin typeface="Open Sans"/>
                <a:ea typeface="Open Sans"/>
                <a:cs typeface="Open Sans"/>
                <a:sym typeface="Open Sans"/>
              </a:rPr>
              <a:t>Taliotis, Constantinos, Gardumi, Francesco, Shivakumar, Abhishek, Sridharan, Vignesh, Ramos, Eunice, Beltramo, Agnese, … Howells, Mark. (2018, December). Implementing capacity reserve in OSeMOSYS. Zenodo. </a:t>
            </a:r>
            <a:r>
              <a:rPr lang="en-ZA" sz="180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http://doi.org/10.5281/zenodo.4585673</a:t>
            </a:r>
            <a:r>
              <a:rPr lang="en-ZA" sz="1800">
                <a:solidFill>
                  <a:schemeClr val="dk1"/>
                </a:solidFill>
                <a:latin typeface="Open Sans"/>
                <a:ea typeface="Open Sans"/>
                <a:cs typeface="Open Sans"/>
                <a:sym typeface="Open Sans"/>
              </a:rPr>
              <a:t> </a:t>
            </a:r>
            <a:endParaRPr/>
          </a:p>
        </p:txBody>
      </p:sp>
    </p:spTree>
  </p:cSld>
  <p:clrMapOvr>
    <a:masterClrMapping/>
  </p:clrMapOvr>
  <p:transition spd="slow">
    <p:pu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pic>
        <p:nvPicPr>
          <p:cNvPr id="422" name="Google Shape;422;p27" descr="Graphical user interface, website&#10;&#10;Description automatically generated"/>
          <p:cNvPicPr preferRelativeResize="0"/>
          <p:nvPr/>
        </p:nvPicPr>
        <p:blipFill rotWithShape="1">
          <a:blip r:embed="rId3">
            <a:alphaModFix/>
          </a:blip>
          <a:srcRect/>
          <a:stretch/>
        </p:blipFill>
        <p:spPr>
          <a:xfrm>
            <a:off x="-5751" y="-2336"/>
            <a:ext cx="12275388" cy="6920182"/>
          </a:xfrm>
          <a:prstGeom prst="rect">
            <a:avLst/>
          </a:prstGeom>
          <a:noFill/>
          <a:ln>
            <a:noFill/>
          </a:ln>
        </p:spPr>
      </p:pic>
      <p:sp>
        <p:nvSpPr>
          <p:cNvPr id="423" name="Google Shape;423;p27"/>
          <p:cNvSpPr txBox="1"/>
          <p:nvPr/>
        </p:nvSpPr>
        <p:spPr>
          <a:xfrm>
            <a:off x="8961864" y="4882376"/>
            <a:ext cx="2836126" cy="9541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ZA" sz="800">
                <a:solidFill>
                  <a:schemeClr val="lt1"/>
                </a:solidFill>
                <a:latin typeface="Open Sans"/>
                <a:ea typeface="Open Sans"/>
                <a:cs typeface="Open Sans"/>
                <a:sym typeface="Open Sans"/>
              </a:rPr>
              <a:t>Please use the following citation: Allington L., Cannone C., Hoseinpoori P., Kell A., Taibi E., Fernandez C. </a:t>
            </a:r>
            <a:endParaRPr sz="800">
              <a:solidFill>
                <a:schemeClr val="lt1"/>
              </a:solidFill>
              <a:latin typeface="Open Sans"/>
              <a:ea typeface="Open Sans"/>
              <a:cs typeface="Open Sans"/>
              <a:sym typeface="Open Sans"/>
            </a:endParaRPr>
          </a:p>
          <a:p>
            <a:pPr marL="0" marR="0" lvl="0" indent="0" algn="ctr" rtl="0">
              <a:spcBef>
                <a:spcPts val="0"/>
              </a:spcBef>
              <a:spcAft>
                <a:spcPts val="0"/>
              </a:spcAft>
              <a:buNone/>
            </a:pPr>
            <a:r>
              <a:rPr lang="en-ZA" sz="800">
                <a:solidFill>
                  <a:schemeClr val="lt1"/>
                </a:solidFill>
                <a:latin typeface="Open Sans"/>
                <a:ea typeface="Open Sans"/>
                <a:cs typeface="Open Sans"/>
                <a:sym typeface="Open Sans"/>
              </a:rPr>
              <a:t>Hawkes A., Howells M., 2021. Lecture 9: Energy and Flexibility Modelling. Release Version 1.0. [online presentation]. Climate Compatible Growth Programme and the International Renewable Energy Agency</a:t>
            </a:r>
            <a:endParaRPr sz="800">
              <a:solidFill>
                <a:schemeClr val="lt1"/>
              </a:solidFill>
              <a:latin typeface="Open Sans"/>
              <a:ea typeface="Open Sans"/>
              <a:cs typeface="Open Sans"/>
              <a:sym typeface="Open Sans"/>
            </a:endParaRPr>
          </a:p>
          <a:p>
            <a:pPr marL="0" marR="0" lvl="0" indent="0" algn="ctr" rtl="0">
              <a:spcBef>
                <a:spcPts val="0"/>
              </a:spcBef>
              <a:spcAft>
                <a:spcPts val="0"/>
              </a:spcAft>
              <a:buNone/>
            </a:pPr>
            <a:endParaRPr sz="800">
              <a:solidFill>
                <a:schemeClr val="lt1"/>
              </a:solidFill>
              <a:latin typeface="Open Sans"/>
              <a:ea typeface="Open Sans"/>
              <a:cs typeface="Open Sans"/>
              <a:sym typeface="Open Sans"/>
            </a:endParaRPr>
          </a:p>
        </p:txBody>
      </p:sp>
      <p:sp>
        <p:nvSpPr>
          <p:cNvPr id="424" name="Google Shape;424;p27"/>
          <p:cNvSpPr txBox="1"/>
          <p:nvPr/>
        </p:nvSpPr>
        <p:spPr>
          <a:xfrm>
            <a:off x="9919335" y="5886097"/>
            <a:ext cx="1866900" cy="584775"/>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ZA" sz="800">
                <a:solidFill>
                  <a:schemeClr val="lt1"/>
                </a:solidFill>
                <a:latin typeface="Open Sans"/>
                <a:ea typeface="Open Sans"/>
                <a:cs typeface="Open Sans"/>
                <a:sym typeface="Open Sans"/>
              </a:rPr>
              <a:t>CCG courses (this will take </a:t>
            </a:r>
            <a:br>
              <a:rPr lang="en-ZA" sz="800">
                <a:solidFill>
                  <a:schemeClr val="lt1"/>
                </a:solidFill>
                <a:latin typeface="Open Sans"/>
                <a:ea typeface="Open Sans"/>
                <a:cs typeface="Open Sans"/>
                <a:sym typeface="Open Sans"/>
              </a:rPr>
            </a:br>
            <a:r>
              <a:rPr lang="en-ZA" sz="800">
                <a:solidFill>
                  <a:schemeClr val="lt1"/>
                </a:solidFill>
                <a:latin typeface="Open Sans"/>
                <a:ea typeface="Open Sans"/>
                <a:cs typeface="Open Sans"/>
                <a:sym typeface="Open Sans"/>
              </a:rPr>
              <a:t>you to the website link http://www.ClimateCompatibleGrowth.com/teachingmaterials)</a:t>
            </a:r>
            <a:endParaRPr sz="800">
              <a:solidFill>
                <a:schemeClr val="lt1"/>
              </a:solidFill>
              <a:latin typeface="Open Sans"/>
              <a:ea typeface="Open Sans"/>
              <a:cs typeface="Open Sans"/>
              <a:sym typeface="Open Sans"/>
            </a:endParaRPr>
          </a:p>
        </p:txBody>
      </p:sp>
      <p:grpSp>
        <p:nvGrpSpPr>
          <p:cNvPr id="425" name="Google Shape;425;p27"/>
          <p:cNvGrpSpPr/>
          <p:nvPr/>
        </p:nvGrpSpPr>
        <p:grpSpPr>
          <a:xfrm>
            <a:off x="3339465" y="4126495"/>
            <a:ext cx="1877504" cy="558800"/>
            <a:chOff x="929196" y="5461000"/>
            <a:chExt cx="1877504" cy="558800"/>
          </a:xfrm>
        </p:grpSpPr>
        <p:sp>
          <p:nvSpPr>
            <p:cNvPr id="426" name="Google Shape;426;p27">
              <a:hlinkClick r:id="rId4"/>
            </p:cNvPr>
            <p:cNvSpPr/>
            <p:nvPr/>
          </p:nvSpPr>
          <p:spPr>
            <a:xfrm>
              <a:off x="929196" y="5461000"/>
              <a:ext cx="1877504" cy="5588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7" name="Google Shape;427;p27"/>
            <p:cNvSpPr txBox="1"/>
            <p:nvPr/>
          </p:nvSpPr>
          <p:spPr>
            <a:xfrm>
              <a:off x="951053" y="5551169"/>
              <a:ext cx="179214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ZA" sz="1800">
                  <a:solidFill>
                    <a:schemeClr val="lt1"/>
                  </a:solidFill>
                  <a:latin typeface="Calibri"/>
                  <a:ea typeface="Calibri"/>
                  <a:cs typeface="Calibri"/>
                  <a:sym typeface="Calibri"/>
                </a:rPr>
                <a:t>Hacer Quiz</a:t>
              </a:r>
              <a:endParaRPr/>
            </a:p>
          </p:txBody>
        </p:sp>
      </p:gr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3" descr="Graphical user interface, text&#10;&#10;Description automatically generated"/>
          <p:cNvPicPr preferRelativeResize="0"/>
          <p:nvPr/>
        </p:nvPicPr>
        <p:blipFill rotWithShape="1">
          <a:blip r:embed="rId3">
            <a:alphaModFix/>
          </a:blip>
          <a:srcRect/>
          <a:stretch/>
        </p:blipFill>
        <p:spPr>
          <a:xfrm>
            <a:off x="-3565" y="-1605"/>
            <a:ext cx="12192000" cy="6858000"/>
          </a:xfrm>
          <a:prstGeom prst="rect">
            <a:avLst/>
          </a:prstGeom>
          <a:noFill/>
          <a:ln>
            <a:noFill/>
          </a:ln>
        </p:spPr>
      </p:pic>
      <p:sp>
        <p:nvSpPr>
          <p:cNvPr id="117" name="Google Shape;117;p3"/>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ZA" sz="1400" b="1">
                <a:solidFill>
                  <a:schemeClr val="lt1"/>
                </a:solidFill>
                <a:latin typeface="Open Sans ExtraBold"/>
                <a:ea typeface="Open Sans ExtraBold"/>
                <a:cs typeface="Open Sans ExtraBold"/>
                <a:sym typeface="Open Sans ExtraBold"/>
              </a:rPr>
              <a:t>3</a:t>
            </a:fld>
            <a:endParaRPr sz="1400" b="1">
              <a:solidFill>
                <a:schemeClr val="lt1"/>
              </a:solidFill>
              <a:latin typeface="Open Sans ExtraBold"/>
              <a:ea typeface="Open Sans ExtraBold"/>
              <a:cs typeface="Open Sans ExtraBold"/>
              <a:sym typeface="Open Sans ExtraBold"/>
            </a:endParaRPr>
          </a:p>
        </p:txBody>
      </p:sp>
      <p:sp>
        <p:nvSpPr>
          <p:cNvPr id="118" name="Google Shape;118;p3"/>
          <p:cNvSpPr/>
          <p:nvPr/>
        </p:nvSpPr>
        <p:spPr>
          <a:xfrm>
            <a:off x="887215" y="1411390"/>
            <a:ext cx="6217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2000" b="1">
                <a:solidFill>
                  <a:srgbClr val="9CC2E5"/>
                </a:solidFill>
                <a:latin typeface="Open Sans"/>
                <a:ea typeface="Open Sans"/>
                <a:cs typeface="Open Sans"/>
                <a:sym typeface="Open Sans"/>
              </a:rPr>
              <a:t>9.1.1 ¿Qué es el cambio climático?</a:t>
            </a:r>
            <a:endParaRPr/>
          </a:p>
        </p:txBody>
      </p:sp>
      <p:sp>
        <p:nvSpPr>
          <p:cNvPr id="119" name="Google Shape;119;p3"/>
          <p:cNvSpPr/>
          <p:nvPr/>
        </p:nvSpPr>
        <p:spPr>
          <a:xfrm>
            <a:off x="844547" y="168167"/>
            <a:ext cx="6596777"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4000">
                <a:solidFill>
                  <a:schemeClr val="dk1"/>
                </a:solidFill>
                <a:latin typeface="Open Sans"/>
                <a:ea typeface="Open Sans"/>
                <a:cs typeface="Open Sans"/>
                <a:sym typeface="Open Sans"/>
              </a:rPr>
              <a:t>9.1 Causas antropogénicas del cambio climático</a:t>
            </a:r>
            <a:endParaRPr sz="2000" b="1">
              <a:solidFill>
                <a:schemeClr val="dk1"/>
              </a:solidFill>
              <a:latin typeface="Open Sans"/>
              <a:ea typeface="Open Sans"/>
              <a:cs typeface="Open Sans"/>
              <a:sym typeface="Open Sans"/>
            </a:endParaRPr>
          </a:p>
        </p:txBody>
      </p:sp>
      <p:sp>
        <p:nvSpPr>
          <p:cNvPr id="120" name="Google Shape;120;p3"/>
          <p:cNvSpPr/>
          <p:nvPr/>
        </p:nvSpPr>
        <p:spPr>
          <a:xfrm>
            <a:off x="4142934" y="6155991"/>
            <a:ext cx="3172265"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000">
                <a:solidFill>
                  <a:schemeClr val="dk1"/>
                </a:solidFill>
                <a:latin typeface="Open Sans"/>
                <a:ea typeface="Open Sans"/>
                <a:cs typeface="Open Sans"/>
                <a:sym typeface="Open Sans"/>
              </a:rPr>
              <a:t>(Efbrazil, </a:t>
            </a:r>
            <a:r>
              <a:rPr lang="en-ZA" sz="100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imagen</a:t>
            </a:r>
            <a:r>
              <a:rPr lang="en-ZA" sz="1000">
                <a:solidFill>
                  <a:schemeClr val="dk1"/>
                </a:solidFill>
                <a:latin typeface="Open Sans"/>
                <a:ea typeface="Open Sans"/>
                <a:cs typeface="Open Sans"/>
                <a:sym typeface="Open Sans"/>
              </a:rPr>
              <a:t>, licencia: </a:t>
            </a:r>
            <a:r>
              <a:rPr lang="en-ZA" sz="1000" u="sng">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CC BY-SA 4.0</a:t>
            </a:r>
            <a:r>
              <a:rPr lang="en-ZA" sz="1000">
                <a:solidFill>
                  <a:schemeClr val="dk1"/>
                </a:solidFill>
                <a:latin typeface="Open Sans"/>
                <a:ea typeface="Open Sans"/>
                <a:cs typeface="Open Sans"/>
                <a:sym typeface="Open Sans"/>
              </a:rPr>
              <a:t>)</a:t>
            </a:r>
            <a:endParaRPr sz="1000" b="1">
              <a:solidFill>
                <a:srgbClr val="9CC2E5"/>
              </a:solidFill>
              <a:latin typeface="Open Sans"/>
              <a:ea typeface="Open Sans"/>
              <a:cs typeface="Open Sans"/>
              <a:sym typeface="Open Sans"/>
            </a:endParaRPr>
          </a:p>
        </p:txBody>
      </p:sp>
      <p:sp>
        <p:nvSpPr>
          <p:cNvPr id="121" name="Google Shape;121;p3"/>
          <p:cNvSpPr/>
          <p:nvPr/>
        </p:nvSpPr>
        <p:spPr>
          <a:xfrm>
            <a:off x="10007443" y="6139850"/>
            <a:ext cx="2623440"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000">
                <a:solidFill>
                  <a:schemeClr val="dk1"/>
                </a:solidFill>
                <a:latin typeface="Open Sans"/>
                <a:ea typeface="Open Sans"/>
                <a:cs typeface="Open Sans"/>
                <a:sym typeface="Open Sans"/>
              </a:rPr>
              <a:t>(Conceptos: </a:t>
            </a:r>
            <a:r>
              <a:rPr lang="en-ZA" sz="1000" u="sng">
                <a:solidFill>
                  <a:schemeClr val="dk1"/>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Usher, W. (2021)</a:t>
            </a:r>
            <a:r>
              <a:rPr lang="en-ZA" sz="1000">
                <a:solidFill>
                  <a:schemeClr val="dk1"/>
                </a:solidFill>
                <a:latin typeface="Open Sans"/>
                <a:ea typeface="Open Sans"/>
                <a:cs typeface="Open Sans"/>
                <a:sym typeface="Open Sans"/>
              </a:rPr>
              <a:t>)</a:t>
            </a:r>
            <a:endParaRPr sz="1000" b="1">
              <a:solidFill>
                <a:srgbClr val="9CC2E5"/>
              </a:solidFill>
              <a:latin typeface="Open Sans"/>
              <a:ea typeface="Open Sans"/>
              <a:cs typeface="Open Sans"/>
              <a:sym typeface="Open Sans"/>
            </a:endParaRPr>
          </a:p>
        </p:txBody>
      </p:sp>
      <p:sp>
        <p:nvSpPr>
          <p:cNvPr id="122" name="Google Shape;122;p3"/>
          <p:cNvSpPr/>
          <p:nvPr/>
        </p:nvSpPr>
        <p:spPr>
          <a:xfrm>
            <a:off x="7441324" y="455860"/>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3" name="Google Shape;123;p3" descr="Track2_Lecture9_Slide3.mp3"/>
          <p:cNvPicPr preferRelativeResize="0"/>
          <p:nvPr/>
        </p:nvPicPr>
        <p:blipFill rotWithShape="1">
          <a:blip r:embed="rId7">
            <a:alphaModFix/>
          </a:blip>
          <a:srcRect/>
          <a:stretch/>
        </p:blipFill>
        <p:spPr>
          <a:xfrm>
            <a:off x="7512689" y="527225"/>
            <a:ext cx="812800" cy="812800"/>
          </a:xfrm>
          <a:prstGeom prst="rect">
            <a:avLst/>
          </a:prstGeom>
          <a:noFill/>
          <a:ln>
            <a:noFill/>
          </a:ln>
        </p:spPr>
      </p:pic>
      <p:pic>
        <p:nvPicPr>
          <p:cNvPr id="124" name="Google Shape;124;p3"/>
          <p:cNvPicPr preferRelativeResize="0"/>
          <p:nvPr/>
        </p:nvPicPr>
        <p:blipFill rotWithShape="1">
          <a:blip r:embed="rId8">
            <a:alphaModFix/>
          </a:blip>
          <a:srcRect l="1722" t="4709"/>
          <a:stretch/>
        </p:blipFill>
        <p:spPr>
          <a:xfrm>
            <a:off x="2895599" y="1868854"/>
            <a:ext cx="5429889" cy="4197639"/>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fade">
                                      <p:cBhvr>
                                        <p:cTn id="7" dur="50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4"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31" name="Google Shape;131;p4"/>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ZA" sz="1400" b="1">
                <a:solidFill>
                  <a:schemeClr val="lt1"/>
                </a:solidFill>
                <a:latin typeface="Open Sans ExtraBold"/>
                <a:ea typeface="Open Sans ExtraBold"/>
                <a:cs typeface="Open Sans ExtraBold"/>
                <a:sym typeface="Open Sans ExtraBold"/>
              </a:rPr>
              <a:t>4</a:t>
            </a:fld>
            <a:endParaRPr sz="1400" b="1">
              <a:solidFill>
                <a:schemeClr val="lt1"/>
              </a:solidFill>
              <a:latin typeface="Open Sans ExtraBold"/>
              <a:ea typeface="Open Sans ExtraBold"/>
              <a:cs typeface="Open Sans ExtraBold"/>
              <a:sym typeface="Open Sans ExtraBold"/>
            </a:endParaRPr>
          </a:p>
        </p:txBody>
      </p:sp>
      <p:sp>
        <p:nvSpPr>
          <p:cNvPr id="132" name="Google Shape;132;p4"/>
          <p:cNvSpPr/>
          <p:nvPr/>
        </p:nvSpPr>
        <p:spPr>
          <a:xfrm>
            <a:off x="887215" y="1411390"/>
            <a:ext cx="7209957"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2000" b="1">
                <a:solidFill>
                  <a:srgbClr val="9CC2E5"/>
                </a:solidFill>
                <a:latin typeface="Open Sans"/>
                <a:ea typeface="Open Sans"/>
                <a:cs typeface="Open Sans"/>
                <a:sym typeface="Open Sans"/>
              </a:rPr>
              <a:t>9.1.2 El calentamiento global y el efecto invernadero </a:t>
            </a:r>
            <a:endParaRPr/>
          </a:p>
        </p:txBody>
      </p:sp>
      <p:sp>
        <p:nvSpPr>
          <p:cNvPr id="133" name="Google Shape;133;p4"/>
          <p:cNvSpPr/>
          <p:nvPr/>
        </p:nvSpPr>
        <p:spPr>
          <a:xfrm>
            <a:off x="8283447" y="5667921"/>
            <a:ext cx="4265629"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000">
                <a:solidFill>
                  <a:schemeClr val="dk1"/>
                </a:solidFill>
                <a:latin typeface="Open Sans"/>
                <a:ea typeface="Open Sans"/>
                <a:cs typeface="Open Sans"/>
                <a:sym typeface="Open Sans"/>
              </a:rPr>
              <a:t>(Femke Nijsse &amp; Eric Fisk, </a:t>
            </a:r>
            <a:r>
              <a:rPr lang="en-ZA" sz="100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imagen</a:t>
            </a:r>
            <a:r>
              <a:rPr lang="en-ZA" sz="1000">
                <a:solidFill>
                  <a:schemeClr val="dk1"/>
                </a:solidFill>
                <a:latin typeface="Open Sans"/>
                <a:ea typeface="Open Sans"/>
                <a:cs typeface="Open Sans"/>
                <a:sym typeface="Open Sans"/>
              </a:rPr>
              <a:t>, licencia: </a:t>
            </a:r>
            <a:r>
              <a:rPr lang="en-ZA" sz="1000" u="sng">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CC BY-SA 4.0</a:t>
            </a:r>
            <a:r>
              <a:rPr lang="en-ZA" sz="1000">
                <a:solidFill>
                  <a:schemeClr val="dk1"/>
                </a:solidFill>
                <a:latin typeface="Open Sans"/>
                <a:ea typeface="Open Sans"/>
                <a:cs typeface="Open Sans"/>
                <a:sym typeface="Open Sans"/>
              </a:rPr>
              <a:t>)</a:t>
            </a:r>
            <a:endParaRPr sz="1000" b="1">
              <a:solidFill>
                <a:srgbClr val="9CC2E5"/>
              </a:solidFill>
              <a:latin typeface="Open Sans"/>
              <a:ea typeface="Open Sans"/>
              <a:cs typeface="Open Sans"/>
              <a:sym typeface="Open Sans"/>
            </a:endParaRPr>
          </a:p>
        </p:txBody>
      </p:sp>
      <p:sp>
        <p:nvSpPr>
          <p:cNvPr id="134" name="Google Shape;134;p4"/>
          <p:cNvSpPr/>
          <p:nvPr/>
        </p:nvSpPr>
        <p:spPr>
          <a:xfrm>
            <a:off x="844548" y="27710"/>
            <a:ext cx="6554734" cy="137437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4000">
                <a:solidFill>
                  <a:schemeClr val="dk1"/>
                </a:solidFill>
                <a:latin typeface="Open Sans"/>
                <a:ea typeface="Open Sans"/>
                <a:cs typeface="Open Sans"/>
                <a:sym typeface="Open Sans"/>
              </a:rPr>
              <a:t>9.1 Causas antropogénicas del cambio climático</a:t>
            </a:r>
            <a:endParaRPr sz="2000" b="1">
              <a:solidFill>
                <a:schemeClr val="dk1"/>
              </a:solidFill>
              <a:latin typeface="Open Sans"/>
              <a:ea typeface="Open Sans"/>
              <a:cs typeface="Open Sans"/>
              <a:sym typeface="Open Sans"/>
            </a:endParaRPr>
          </a:p>
        </p:txBody>
      </p:sp>
      <p:sp>
        <p:nvSpPr>
          <p:cNvPr id="135" name="Google Shape;135;p4"/>
          <p:cNvSpPr/>
          <p:nvPr/>
        </p:nvSpPr>
        <p:spPr>
          <a:xfrm>
            <a:off x="7399282" y="209422"/>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36" name="Google Shape;136;p4" descr="Track2_Lecture9_Slide4.mp3"/>
          <p:cNvPicPr preferRelativeResize="0"/>
          <p:nvPr/>
        </p:nvPicPr>
        <p:blipFill rotWithShape="1">
          <a:blip r:embed="rId6">
            <a:alphaModFix/>
          </a:blip>
          <a:srcRect/>
          <a:stretch/>
        </p:blipFill>
        <p:spPr>
          <a:xfrm>
            <a:off x="7470647" y="278393"/>
            <a:ext cx="812800" cy="812800"/>
          </a:xfrm>
          <a:prstGeom prst="rect">
            <a:avLst/>
          </a:prstGeom>
          <a:noFill/>
          <a:ln>
            <a:noFill/>
          </a:ln>
        </p:spPr>
      </p:pic>
      <p:sp>
        <p:nvSpPr>
          <p:cNvPr id="137" name="Google Shape;137;p4"/>
          <p:cNvSpPr/>
          <p:nvPr/>
        </p:nvSpPr>
        <p:spPr>
          <a:xfrm>
            <a:off x="8354812" y="6139849"/>
            <a:ext cx="2623440"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000">
                <a:solidFill>
                  <a:schemeClr val="dk1"/>
                </a:solidFill>
                <a:latin typeface="Open Sans"/>
                <a:ea typeface="Open Sans"/>
                <a:cs typeface="Open Sans"/>
                <a:sym typeface="Open Sans"/>
              </a:rPr>
              <a:t>(Conceptos: </a:t>
            </a:r>
            <a:r>
              <a:rPr lang="en-ZA" sz="1000" u="sng">
                <a:solidFill>
                  <a:schemeClr val="dk1"/>
                </a:solidFill>
                <a:latin typeface="Open Sans"/>
                <a:ea typeface="Open Sans"/>
                <a:cs typeface="Open Sans"/>
                <a:sym typeface="Open Sans"/>
                <a:hlinkClick r:id="rId7">
                  <a:extLst>
                    <a:ext uri="{A12FA001-AC4F-418D-AE19-62706E023703}">
                      <ahyp:hlinkClr xmlns:ahyp="http://schemas.microsoft.com/office/drawing/2018/hyperlinkcolor" val="tx"/>
                    </a:ext>
                  </a:extLst>
                </a:hlinkClick>
              </a:rPr>
              <a:t>Usher, W. (2021)</a:t>
            </a:r>
            <a:r>
              <a:rPr lang="en-ZA" sz="1000">
                <a:solidFill>
                  <a:schemeClr val="dk1"/>
                </a:solidFill>
                <a:latin typeface="Open Sans"/>
                <a:ea typeface="Open Sans"/>
                <a:cs typeface="Open Sans"/>
                <a:sym typeface="Open Sans"/>
              </a:rPr>
              <a:t>)</a:t>
            </a:r>
            <a:endParaRPr sz="1000" b="1">
              <a:solidFill>
                <a:srgbClr val="9CC2E5"/>
              </a:solidFill>
              <a:latin typeface="Open Sans"/>
              <a:ea typeface="Open Sans"/>
              <a:cs typeface="Open Sans"/>
              <a:sym typeface="Open Sans"/>
            </a:endParaRPr>
          </a:p>
        </p:txBody>
      </p:sp>
      <p:pic>
        <p:nvPicPr>
          <p:cNvPr id="138" name="Google Shape;138;p4"/>
          <p:cNvPicPr preferRelativeResize="0"/>
          <p:nvPr/>
        </p:nvPicPr>
        <p:blipFill rotWithShape="1">
          <a:blip r:embed="rId8">
            <a:alphaModFix/>
          </a:blip>
          <a:srcRect/>
          <a:stretch/>
        </p:blipFill>
        <p:spPr>
          <a:xfrm>
            <a:off x="2207419" y="1774812"/>
            <a:ext cx="5718952" cy="4473328"/>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6"/>
                                        </p:tgtEl>
                                        <p:attrNameLst>
                                          <p:attrName>style.visibility</p:attrName>
                                        </p:attrNameLst>
                                      </p:cBhvr>
                                      <p:to>
                                        <p:strVal val="visible"/>
                                      </p:to>
                                    </p:set>
                                    <p:animEffect transition="in" filter="fade">
                                      <p:cBhvr>
                                        <p:cTn id="7" dur="50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144" name="Google Shape;144;p5" descr="Graphical user interface, text&#10;&#10;Description automatically generated"/>
          <p:cNvPicPr preferRelativeResize="0"/>
          <p:nvPr/>
        </p:nvPicPr>
        <p:blipFill rotWithShape="1">
          <a:blip r:embed="rId3">
            <a:alphaModFix/>
          </a:blip>
          <a:srcRect/>
          <a:stretch/>
        </p:blipFill>
        <p:spPr>
          <a:xfrm>
            <a:off x="-3565" y="-1605"/>
            <a:ext cx="12192000" cy="6858000"/>
          </a:xfrm>
          <a:prstGeom prst="rect">
            <a:avLst/>
          </a:prstGeom>
          <a:noFill/>
          <a:ln>
            <a:noFill/>
          </a:ln>
        </p:spPr>
      </p:pic>
      <p:sp>
        <p:nvSpPr>
          <p:cNvPr id="145" name="Google Shape;145;p5"/>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ZA" sz="1400" b="1">
                <a:solidFill>
                  <a:schemeClr val="lt1"/>
                </a:solidFill>
                <a:latin typeface="Open Sans ExtraBold"/>
                <a:ea typeface="Open Sans ExtraBold"/>
                <a:cs typeface="Open Sans ExtraBold"/>
                <a:sym typeface="Open Sans ExtraBold"/>
              </a:rPr>
              <a:t>5</a:t>
            </a:fld>
            <a:endParaRPr sz="1400" b="1">
              <a:solidFill>
                <a:schemeClr val="lt1"/>
              </a:solidFill>
              <a:latin typeface="Open Sans ExtraBold"/>
              <a:ea typeface="Open Sans ExtraBold"/>
              <a:cs typeface="Open Sans ExtraBold"/>
              <a:sym typeface="Open Sans ExtraBold"/>
            </a:endParaRPr>
          </a:p>
        </p:txBody>
      </p:sp>
      <p:sp>
        <p:nvSpPr>
          <p:cNvPr id="146" name="Google Shape;146;p5"/>
          <p:cNvSpPr/>
          <p:nvPr/>
        </p:nvSpPr>
        <p:spPr>
          <a:xfrm>
            <a:off x="887215" y="1411390"/>
            <a:ext cx="1022413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2000" b="1">
                <a:solidFill>
                  <a:srgbClr val="9CC2E5"/>
                </a:solidFill>
                <a:latin typeface="Open Sans"/>
                <a:ea typeface="Open Sans"/>
                <a:cs typeface="Open Sans"/>
                <a:sym typeface="Open Sans"/>
              </a:rPr>
              <a:t>9.1.3 Introducción a las causas antropogénicas del cambio climático</a:t>
            </a:r>
            <a:endParaRPr/>
          </a:p>
        </p:txBody>
      </p:sp>
      <p:pic>
        <p:nvPicPr>
          <p:cNvPr id="147" name="Google Shape;147;p5" descr="Diagram&#10;&#10;Description automatically generated"/>
          <p:cNvPicPr preferRelativeResize="0"/>
          <p:nvPr/>
        </p:nvPicPr>
        <p:blipFill rotWithShape="1">
          <a:blip r:embed="rId4">
            <a:alphaModFix/>
          </a:blip>
          <a:srcRect/>
          <a:stretch/>
        </p:blipFill>
        <p:spPr>
          <a:xfrm>
            <a:off x="2740325" y="1816964"/>
            <a:ext cx="6725728" cy="4359884"/>
          </a:xfrm>
          <a:prstGeom prst="rect">
            <a:avLst/>
          </a:prstGeom>
          <a:noFill/>
          <a:ln>
            <a:noFill/>
          </a:ln>
        </p:spPr>
      </p:pic>
      <p:sp>
        <p:nvSpPr>
          <p:cNvPr id="148" name="Google Shape;148;p5"/>
          <p:cNvSpPr/>
          <p:nvPr/>
        </p:nvSpPr>
        <p:spPr>
          <a:xfrm>
            <a:off x="4682243" y="6141390"/>
            <a:ext cx="2560952"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000">
                <a:solidFill>
                  <a:schemeClr val="dk1"/>
                </a:solidFill>
                <a:latin typeface="Open Sans"/>
                <a:ea typeface="Open Sans"/>
                <a:cs typeface="Open Sans"/>
                <a:sym typeface="Open Sans"/>
              </a:rPr>
              <a:t>(RCraig09, </a:t>
            </a:r>
            <a:r>
              <a:rPr lang="en-ZA" sz="1000" u="sng">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imagen</a:t>
            </a:r>
            <a:r>
              <a:rPr lang="en-ZA" sz="1000">
                <a:solidFill>
                  <a:schemeClr val="dk1"/>
                </a:solidFill>
                <a:latin typeface="Open Sans"/>
                <a:ea typeface="Open Sans"/>
                <a:cs typeface="Open Sans"/>
                <a:sym typeface="Open Sans"/>
              </a:rPr>
              <a:t>, licencia: </a:t>
            </a:r>
            <a:r>
              <a:rPr lang="en-ZA" sz="1000" u="sng">
                <a:solidFill>
                  <a:schemeClr val="dk1"/>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CC BY-SA 4.0</a:t>
            </a:r>
            <a:r>
              <a:rPr lang="en-ZA" sz="1000">
                <a:solidFill>
                  <a:schemeClr val="dk1"/>
                </a:solidFill>
                <a:latin typeface="Open Sans"/>
                <a:ea typeface="Open Sans"/>
                <a:cs typeface="Open Sans"/>
                <a:sym typeface="Open Sans"/>
              </a:rPr>
              <a:t>)</a:t>
            </a:r>
            <a:endParaRPr sz="1000" b="1">
              <a:solidFill>
                <a:srgbClr val="9CC2E5"/>
              </a:solidFill>
              <a:latin typeface="Open Sans"/>
              <a:ea typeface="Open Sans"/>
              <a:cs typeface="Open Sans"/>
              <a:sym typeface="Open Sans"/>
            </a:endParaRPr>
          </a:p>
        </p:txBody>
      </p:sp>
      <p:sp>
        <p:nvSpPr>
          <p:cNvPr id="149" name="Google Shape;149;p5"/>
          <p:cNvSpPr/>
          <p:nvPr/>
        </p:nvSpPr>
        <p:spPr>
          <a:xfrm>
            <a:off x="844547" y="0"/>
            <a:ext cx="6544225" cy="137437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4000">
                <a:solidFill>
                  <a:schemeClr val="dk1"/>
                </a:solidFill>
                <a:latin typeface="Open Sans"/>
                <a:ea typeface="Open Sans"/>
                <a:cs typeface="Open Sans"/>
                <a:sym typeface="Open Sans"/>
              </a:rPr>
              <a:t>9.1 Causas antropogénicas del cambio climático</a:t>
            </a:r>
            <a:endParaRPr sz="2000" b="1">
              <a:solidFill>
                <a:schemeClr val="dk1"/>
              </a:solidFill>
              <a:latin typeface="Open Sans"/>
              <a:ea typeface="Open Sans"/>
              <a:cs typeface="Open Sans"/>
              <a:sym typeface="Open Sans"/>
            </a:endParaRPr>
          </a:p>
        </p:txBody>
      </p:sp>
      <p:sp>
        <p:nvSpPr>
          <p:cNvPr id="150" name="Google Shape;150;p5"/>
          <p:cNvSpPr/>
          <p:nvPr/>
        </p:nvSpPr>
        <p:spPr>
          <a:xfrm>
            <a:off x="7399282" y="209422"/>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51" name="Google Shape;151;p5" descr="Track2_Lecture9_Slide5.mp3"/>
          <p:cNvPicPr preferRelativeResize="0"/>
          <p:nvPr/>
        </p:nvPicPr>
        <p:blipFill rotWithShape="1">
          <a:blip r:embed="rId7">
            <a:alphaModFix/>
          </a:blip>
          <a:srcRect/>
          <a:stretch/>
        </p:blipFill>
        <p:spPr>
          <a:xfrm>
            <a:off x="7470647" y="274752"/>
            <a:ext cx="812800" cy="812800"/>
          </a:xfrm>
          <a:prstGeom prst="rect">
            <a:avLst/>
          </a:prstGeom>
          <a:noFill/>
          <a:ln>
            <a:noFill/>
          </a:ln>
        </p:spPr>
      </p:pic>
      <p:sp>
        <p:nvSpPr>
          <p:cNvPr id="152" name="Google Shape;152;p5"/>
          <p:cNvSpPr/>
          <p:nvPr/>
        </p:nvSpPr>
        <p:spPr>
          <a:xfrm>
            <a:off x="10007443" y="6139850"/>
            <a:ext cx="2623440"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000">
                <a:solidFill>
                  <a:schemeClr val="dk1"/>
                </a:solidFill>
                <a:latin typeface="Open Sans"/>
                <a:ea typeface="Open Sans"/>
                <a:cs typeface="Open Sans"/>
                <a:sym typeface="Open Sans"/>
              </a:rPr>
              <a:t>(Conceptos: </a:t>
            </a:r>
            <a:r>
              <a:rPr lang="en-ZA" sz="1000" u="sng">
                <a:solidFill>
                  <a:schemeClr val="dk1"/>
                </a:solidFill>
                <a:latin typeface="Open Sans"/>
                <a:ea typeface="Open Sans"/>
                <a:cs typeface="Open Sans"/>
                <a:sym typeface="Open Sans"/>
                <a:hlinkClick r:id="rId8">
                  <a:extLst>
                    <a:ext uri="{A12FA001-AC4F-418D-AE19-62706E023703}">
                      <ahyp:hlinkClr xmlns:ahyp="http://schemas.microsoft.com/office/drawing/2018/hyperlinkcolor" val="tx"/>
                    </a:ext>
                  </a:extLst>
                </a:hlinkClick>
              </a:rPr>
              <a:t>Usher, W. (2021)</a:t>
            </a:r>
            <a:r>
              <a:rPr lang="en-ZA" sz="1000">
                <a:solidFill>
                  <a:schemeClr val="dk1"/>
                </a:solidFill>
                <a:latin typeface="Open Sans"/>
                <a:ea typeface="Open Sans"/>
                <a:cs typeface="Open Sans"/>
                <a:sym typeface="Open Sans"/>
              </a:rPr>
              <a:t>)</a:t>
            </a:r>
            <a:endParaRPr sz="1000" b="1">
              <a:solidFill>
                <a:srgbClr val="9CC2E5"/>
              </a:solidFill>
              <a:latin typeface="Open Sans"/>
              <a:ea typeface="Open Sans"/>
              <a:cs typeface="Open Sans"/>
              <a:sym typeface="Open Sans"/>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fade">
                                      <p:cBhvr>
                                        <p:cTn id="7" dur="50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p6" descr="Graphical user interface, text&#10;&#10;Description automatically generated"/>
          <p:cNvPicPr preferRelativeResize="0"/>
          <p:nvPr/>
        </p:nvPicPr>
        <p:blipFill rotWithShape="1">
          <a:blip r:embed="rId3">
            <a:alphaModFix/>
          </a:blip>
          <a:srcRect/>
          <a:stretch/>
        </p:blipFill>
        <p:spPr>
          <a:xfrm>
            <a:off x="-1" y="0"/>
            <a:ext cx="12192000" cy="6858000"/>
          </a:xfrm>
          <a:prstGeom prst="rect">
            <a:avLst/>
          </a:prstGeom>
          <a:noFill/>
          <a:ln>
            <a:noFill/>
          </a:ln>
        </p:spPr>
      </p:pic>
      <p:sp>
        <p:nvSpPr>
          <p:cNvPr id="159" name="Google Shape;159;p6"/>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ZA" sz="1400" b="1">
                <a:solidFill>
                  <a:schemeClr val="lt1"/>
                </a:solidFill>
                <a:latin typeface="Open Sans ExtraBold"/>
                <a:ea typeface="Open Sans ExtraBold"/>
                <a:cs typeface="Open Sans ExtraBold"/>
                <a:sym typeface="Open Sans ExtraBold"/>
              </a:rPr>
              <a:t>6</a:t>
            </a:fld>
            <a:endParaRPr sz="1400" b="1">
              <a:solidFill>
                <a:schemeClr val="lt1"/>
              </a:solidFill>
              <a:latin typeface="Open Sans ExtraBold"/>
              <a:ea typeface="Open Sans ExtraBold"/>
              <a:cs typeface="Open Sans ExtraBold"/>
              <a:sym typeface="Open Sans ExtraBold"/>
            </a:endParaRPr>
          </a:p>
        </p:txBody>
      </p:sp>
      <p:sp>
        <p:nvSpPr>
          <p:cNvPr id="160" name="Google Shape;160;p6"/>
          <p:cNvSpPr/>
          <p:nvPr/>
        </p:nvSpPr>
        <p:spPr>
          <a:xfrm>
            <a:off x="887215" y="1411390"/>
            <a:ext cx="6217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2000" b="1">
                <a:solidFill>
                  <a:srgbClr val="9CC2E5"/>
                </a:solidFill>
                <a:latin typeface="Open Sans"/>
                <a:ea typeface="Open Sans"/>
                <a:cs typeface="Open Sans"/>
                <a:sym typeface="Open Sans"/>
              </a:rPr>
              <a:t>9.1.4 Emisiones de dióxido de carbono por país</a:t>
            </a:r>
            <a:endParaRPr/>
          </a:p>
        </p:txBody>
      </p:sp>
      <p:sp>
        <p:nvSpPr>
          <p:cNvPr id="161" name="Google Shape;161;p6"/>
          <p:cNvSpPr/>
          <p:nvPr/>
        </p:nvSpPr>
        <p:spPr>
          <a:xfrm>
            <a:off x="3793040" y="6042194"/>
            <a:ext cx="3826960"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000">
                <a:solidFill>
                  <a:schemeClr val="dk1"/>
                </a:solidFill>
                <a:latin typeface="Open Sans"/>
                <a:ea typeface="Open Sans"/>
                <a:cs typeface="Open Sans"/>
                <a:sym typeface="Open Sans"/>
              </a:rPr>
              <a:t>(Tomastvivlaren, </a:t>
            </a:r>
            <a:r>
              <a:rPr lang="en-ZA" sz="100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imagen</a:t>
            </a:r>
            <a:r>
              <a:rPr lang="en-ZA" sz="1000">
                <a:solidFill>
                  <a:schemeClr val="dk1"/>
                </a:solidFill>
                <a:latin typeface="Open Sans"/>
                <a:ea typeface="Open Sans"/>
                <a:cs typeface="Open Sans"/>
                <a:sym typeface="Open Sans"/>
              </a:rPr>
              <a:t>, licencia: </a:t>
            </a:r>
            <a:r>
              <a:rPr lang="en-ZA" sz="1000" u="sng">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CC BY-SA 4.0</a:t>
            </a:r>
            <a:r>
              <a:rPr lang="en-ZA" sz="1000">
                <a:solidFill>
                  <a:schemeClr val="dk1"/>
                </a:solidFill>
                <a:latin typeface="Open Sans"/>
                <a:ea typeface="Open Sans"/>
                <a:cs typeface="Open Sans"/>
                <a:sym typeface="Open Sans"/>
              </a:rPr>
              <a:t>)</a:t>
            </a:r>
            <a:endParaRPr sz="1000" b="1">
              <a:solidFill>
                <a:srgbClr val="9CC2E5"/>
              </a:solidFill>
              <a:latin typeface="Open Sans"/>
              <a:ea typeface="Open Sans"/>
              <a:cs typeface="Open Sans"/>
              <a:sym typeface="Open Sans"/>
            </a:endParaRPr>
          </a:p>
        </p:txBody>
      </p:sp>
      <p:sp>
        <p:nvSpPr>
          <p:cNvPr id="162" name="Google Shape;162;p6"/>
          <p:cNvSpPr/>
          <p:nvPr/>
        </p:nvSpPr>
        <p:spPr>
          <a:xfrm>
            <a:off x="844547" y="0"/>
            <a:ext cx="6523205" cy="137437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4000">
                <a:solidFill>
                  <a:schemeClr val="dk1"/>
                </a:solidFill>
                <a:latin typeface="Open Sans"/>
                <a:ea typeface="Open Sans"/>
                <a:cs typeface="Open Sans"/>
                <a:sym typeface="Open Sans"/>
              </a:rPr>
              <a:t>9.1 Causas antropogénicas del cambio climático</a:t>
            </a:r>
            <a:endParaRPr sz="2000" b="1">
              <a:solidFill>
                <a:schemeClr val="dk1"/>
              </a:solidFill>
              <a:latin typeface="Open Sans"/>
              <a:ea typeface="Open Sans"/>
              <a:cs typeface="Open Sans"/>
              <a:sym typeface="Open Sans"/>
            </a:endParaRPr>
          </a:p>
        </p:txBody>
      </p:sp>
      <p:sp>
        <p:nvSpPr>
          <p:cNvPr id="163" name="Google Shape;163;p6"/>
          <p:cNvSpPr/>
          <p:nvPr/>
        </p:nvSpPr>
        <p:spPr>
          <a:xfrm>
            <a:off x="7399282" y="209422"/>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4" name="Google Shape;164;p6" descr="Track2_Lecture9_Slide6.mp3"/>
          <p:cNvPicPr preferRelativeResize="0"/>
          <p:nvPr/>
        </p:nvPicPr>
        <p:blipFill rotWithShape="1">
          <a:blip r:embed="rId6">
            <a:alphaModFix/>
          </a:blip>
          <a:srcRect/>
          <a:stretch/>
        </p:blipFill>
        <p:spPr>
          <a:xfrm>
            <a:off x="7470647" y="280787"/>
            <a:ext cx="812800" cy="812800"/>
          </a:xfrm>
          <a:prstGeom prst="rect">
            <a:avLst/>
          </a:prstGeom>
          <a:noFill/>
          <a:ln>
            <a:noFill/>
          </a:ln>
        </p:spPr>
      </p:pic>
      <p:pic>
        <p:nvPicPr>
          <p:cNvPr id="165" name="Google Shape;165;p6"/>
          <p:cNvPicPr preferRelativeResize="0"/>
          <p:nvPr/>
        </p:nvPicPr>
        <p:blipFill rotWithShape="1">
          <a:blip r:embed="rId7">
            <a:alphaModFix/>
          </a:blip>
          <a:srcRect/>
          <a:stretch/>
        </p:blipFill>
        <p:spPr>
          <a:xfrm>
            <a:off x="1937635" y="1811500"/>
            <a:ext cx="7525020" cy="4201084"/>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fade">
                                      <p:cBhvr>
                                        <p:cTn id="7" dur="5000"/>
                                        <p:tgtEl>
                                          <p:spTgt spid="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1" name="Google Shape;171;p7" descr="Graphical user interface, text&#10;&#10;Description automatically generated"/>
          <p:cNvPicPr preferRelativeResize="0"/>
          <p:nvPr/>
        </p:nvPicPr>
        <p:blipFill rotWithShape="1">
          <a:blip r:embed="rId3">
            <a:alphaModFix/>
          </a:blip>
          <a:srcRect/>
          <a:stretch/>
        </p:blipFill>
        <p:spPr>
          <a:xfrm>
            <a:off x="-4183" y="0"/>
            <a:ext cx="12192000" cy="6858000"/>
          </a:xfrm>
          <a:prstGeom prst="rect">
            <a:avLst/>
          </a:prstGeom>
          <a:noFill/>
          <a:ln>
            <a:noFill/>
          </a:ln>
        </p:spPr>
      </p:pic>
      <p:sp>
        <p:nvSpPr>
          <p:cNvPr id="172" name="Google Shape;172;p7"/>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ZA" sz="1400" b="1">
                <a:solidFill>
                  <a:schemeClr val="lt1"/>
                </a:solidFill>
                <a:latin typeface="Open Sans ExtraBold"/>
                <a:ea typeface="Open Sans ExtraBold"/>
                <a:cs typeface="Open Sans ExtraBold"/>
                <a:sym typeface="Open Sans ExtraBold"/>
              </a:rPr>
              <a:t>7</a:t>
            </a:fld>
            <a:endParaRPr sz="1400" b="1">
              <a:solidFill>
                <a:schemeClr val="lt1"/>
              </a:solidFill>
              <a:latin typeface="Open Sans ExtraBold"/>
              <a:ea typeface="Open Sans ExtraBold"/>
              <a:cs typeface="Open Sans ExtraBold"/>
              <a:sym typeface="Open Sans ExtraBold"/>
            </a:endParaRPr>
          </a:p>
        </p:txBody>
      </p:sp>
      <p:sp>
        <p:nvSpPr>
          <p:cNvPr id="173" name="Google Shape;173;p7"/>
          <p:cNvSpPr/>
          <p:nvPr/>
        </p:nvSpPr>
        <p:spPr>
          <a:xfrm>
            <a:off x="887215" y="1411390"/>
            <a:ext cx="6217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2000" b="1">
                <a:solidFill>
                  <a:srgbClr val="9CC2E5"/>
                </a:solidFill>
                <a:latin typeface="Open Sans"/>
                <a:ea typeface="Open Sans"/>
                <a:cs typeface="Open Sans"/>
                <a:sym typeface="Open Sans"/>
              </a:rPr>
              <a:t>9.1.5 Efectos del cambio climático </a:t>
            </a:r>
            <a:endParaRPr/>
          </a:p>
        </p:txBody>
      </p:sp>
      <p:pic>
        <p:nvPicPr>
          <p:cNvPr id="174" name="Google Shape;174;p7"/>
          <p:cNvPicPr preferRelativeResize="0"/>
          <p:nvPr/>
        </p:nvPicPr>
        <p:blipFill rotWithShape="1">
          <a:blip r:embed="rId4">
            <a:alphaModFix/>
          </a:blip>
          <a:srcRect/>
          <a:stretch/>
        </p:blipFill>
        <p:spPr>
          <a:xfrm>
            <a:off x="5680364" y="1497140"/>
            <a:ext cx="6095630" cy="4328758"/>
          </a:xfrm>
          <a:prstGeom prst="rect">
            <a:avLst/>
          </a:prstGeom>
          <a:noFill/>
          <a:ln>
            <a:noFill/>
          </a:ln>
        </p:spPr>
      </p:pic>
      <p:sp>
        <p:nvSpPr>
          <p:cNvPr id="175" name="Google Shape;175;p7"/>
          <p:cNvSpPr/>
          <p:nvPr/>
        </p:nvSpPr>
        <p:spPr>
          <a:xfrm>
            <a:off x="6698395" y="5894330"/>
            <a:ext cx="4509931"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000">
                <a:solidFill>
                  <a:schemeClr val="dk1"/>
                </a:solidFill>
                <a:latin typeface="Open Sans"/>
                <a:ea typeface="Open Sans"/>
                <a:cs typeface="Open Sans"/>
                <a:sym typeface="Open Sans"/>
              </a:rPr>
              <a:t>(Nuestro mundo en datos, </a:t>
            </a:r>
            <a:r>
              <a:rPr lang="en-ZA" sz="1000" u="sng">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imagen</a:t>
            </a:r>
            <a:r>
              <a:rPr lang="en-ZA" sz="1000">
                <a:solidFill>
                  <a:schemeClr val="dk1"/>
                </a:solidFill>
                <a:latin typeface="Open Sans"/>
                <a:ea typeface="Open Sans"/>
                <a:cs typeface="Open Sans"/>
                <a:sym typeface="Open Sans"/>
              </a:rPr>
              <a:t>, licencia: </a:t>
            </a:r>
            <a:r>
              <a:rPr lang="en-ZA" sz="1000" u="sng">
                <a:solidFill>
                  <a:schemeClr val="dk1"/>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CC BY 3.0</a:t>
            </a:r>
            <a:r>
              <a:rPr lang="en-ZA" sz="1000">
                <a:solidFill>
                  <a:schemeClr val="dk1"/>
                </a:solidFill>
                <a:latin typeface="Open Sans"/>
                <a:ea typeface="Open Sans"/>
                <a:cs typeface="Open Sans"/>
                <a:sym typeface="Open Sans"/>
              </a:rPr>
              <a:t>)</a:t>
            </a:r>
            <a:endParaRPr sz="1000" b="1">
              <a:solidFill>
                <a:srgbClr val="9CC2E5"/>
              </a:solidFill>
              <a:latin typeface="Open Sans"/>
              <a:ea typeface="Open Sans"/>
              <a:cs typeface="Open Sans"/>
              <a:sym typeface="Open Sans"/>
            </a:endParaRPr>
          </a:p>
        </p:txBody>
      </p:sp>
      <p:sp>
        <p:nvSpPr>
          <p:cNvPr id="176" name="Google Shape;176;p7"/>
          <p:cNvSpPr/>
          <p:nvPr/>
        </p:nvSpPr>
        <p:spPr>
          <a:xfrm>
            <a:off x="416006" y="2002817"/>
            <a:ext cx="5388895" cy="3631763"/>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000"/>
              <a:buFont typeface="Arial"/>
              <a:buChar char="•"/>
            </a:pPr>
            <a:r>
              <a:rPr lang="en-ZA" sz="2000">
                <a:solidFill>
                  <a:schemeClr val="dk1"/>
                </a:solidFill>
                <a:latin typeface="Open Sans"/>
                <a:ea typeface="Open Sans"/>
                <a:cs typeface="Open Sans"/>
                <a:sym typeface="Open Sans"/>
              </a:rPr>
              <a:t>Aumento de la temperatura mundial</a:t>
            </a:r>
            <a:endParaRPr sz="2000" b="1">
              <a:solidFill>
                <a:schemeClr val="dk1"/>
              </a:solidFill>
              <a:latin typeface="Open Sans"/>
              <a:ea typeface="Open Sans"/>
              <a:cs typeface="Open Sans"/>
              <a:sym typeface="Open Sans"/>
            </a:endParaRPr>
          </a:p>
          <a:p>
            <a:pPr marL="342900" marR="0" lvl="0" indent="-342900" algn="l" rtl="0">
              <a:spcBef>
                <a:spcPts val="1200"/>
              </a:spcBef>
              <a:spcAft>
                <a:spcPts val="0"/>
              </a:spcAft>
              <a:buClr>
                <a:schemeClr val="dk1"/>
              </a:buClr>
              <a:buSzPts val="2000"/>
              <a:buFont typeface="Arial"/>
              <a:buChar char="•"/>
            </a:pPr>
            <a:r>
              <a:rPr lang="en-ZA" sz="2000">
                <a:solidFill>
                  <a:schemeClr val="dk1"/>
                </a:solidFill>
                <a:latin typeface="Open Sans"/>
                <a:ea typeface="Open Sans"/>
                <a:cs typeface="Open Sans"/>
                <a:sym typeface="Open Sans"/>
              </a:rPr>
              <a:t>Aumento del nivel del mar</a:t>
            </a:r>
            <a:endParaRPr/>
          </a:p>
          <a:p>
            <a:pPr marL="342900" marR="0" lvl="0" indent="-342900" algn="l" rtl="0">
              <a:spcBef>
                <a:spcPts val="1200"/>
              </a:spcBef>
              <a:spcAft>
                <a:spcPts val="0"/>
              </a:spcAft>
              <a:buClr>
                <a:schemeClr val="dk1"/>
              </a:buClr>
              <a:buSzPts val="2000"/>
              <a:buFont typeface="Arial"/>
              <a:buChar char="•"/>
            </a:pPr>
            <a:r>
              <a:rPr lang="en-ZA" sz="2000">
                <a:solidFill>
                  <a:schemeClr val="dk1"/>
                </a:solidFill>
                <a:latin typeface="Open Sans"/>
                <a:ea typeface="Open Sans"/>
                <a:cs typeface="Open Sans"/>
                <a:sym typeface="Open Sans"/>
              </a:rPr>
              <a:t>Acidificación de los océanos</a:t>
            </a:r>
            <a:endParaRPr/>
          </a:p>
          <a:p>
            <a:pPr marL="342900" marR="0" lvl="0" indent="-342900" algn="l" rtl="0">
              <a:spcBef>
                <a:spcPts val="1200"/>
              </a:spcBef>
              <a:spcAft>
                <a:spcPts val="0"/>
              </a:spcAft>
              <a:buClr>
                <a:schemeClr val="dk1"/>
              </a:buClr>
              <a:buSzPts val="2000"/>
              <a:buFont typeface="Arial"/>
              <a:buChar char="•"/>
            </a:pPr>
            <a:r>
              <a:rPr lang="en-ZA" sz="2000">
                <a:solidFill>
                  <a:schemeClr val="dk1"/>
                </a:solidFill>
                <a:latin typeface="Open Sans"/>
                <a:ea typeface="Open Sans"/>
                <a:cs typeface="Open Sans"/>
                <a:sym typeface="Open Sans"/>
              </a:rPr>
              <a:t>Fenómenos meteorológicos extremos</a:t>
            </a:r>
            <a:endParaRPr/>
          </a:p>
          <a:p>
            <a:pPr marL="342900" marR="0" lvl="0" indent="-342900" algn="l" rtl="0">
              <a:spcBef>
                <a:spcPts val="1200"/>
              </a:spcBef>
              <a:spcAft>
                <a:spcPts val="0"/>
              </a:spcAft>
              <a:buClr>
                <a:schemeClr val="dk1"/>
              </a:buClr>
              <a:buSzPts val="2000"/>
              <a:buFont typeface="Arial"/>
              <a:buChar char="•"/>
            </a:pPr>
            <a:r>
              <a:rPr lang="en-ZA" sz="2000">
                <a:solidFill>
                  <a:schemeClr val="dk1"/>
                </a:solidFill>
                <a:latin typeface="Open Sans"/>
                <a:ea typeface="Open Sans"/>
                <a:cs typeface="Open Sans"/>
                <a:sym typeface="Open Sans"/>
              </a:rPr>
              <a:t>Reducción de la biodiversidad</a:t>
            </a:r>
            <a:endParaRPr/>
          </a:p>
          <a:p>
            <a:pPr marL="342900" marR="0" lvl="0" indent="-342900" algn="l" rtl="0">
              <a:spcBef>
                <a:spcPts val="1200"/>
              </a:spcBef>
              <a:spcAft>
                <a:spcPts val="0"/>
              </a:spcAft>
              <a:buClr>
                <a:schemeClr val="dk1"/>
              </a:buClr>
              <a:buSzPts val="2000"/>
              <a:buFont typeface="Arial"/>
              <a:buChar char="•"/>
            </a:pPr>
            <a:r>
              <a:rPr lang="en-ZA" sz="2000">
                <a:solidFill>
                  <a:schemeClr val="dk1"/>
                </a:solidFill>
                <a:latin typeface="Open Sans"/>
                <a:ea typeface="Open Sans"/>
                <a:cs typeface="Open Sans"/>
                <a:sym typeface="Open Sans"/>
              </a:rPr>
              <a:t>Impacto en la salud humana</a:t>
            </a:r>
            <a:endParaRPr/>
          </a:p>
          <a:p>
            <a:pPr marL="342900" marR="0" lvl="0" indent="-342900" algn="l" rtl="0">
              <a:spcBef>
                <a:spcPts val="1200"/>
              </a:spcBef>
              <a:spcAft>
                <a:spcPts val="0"/>
              </a:spcAft>
              <a:buClr>
                <a:schemeClr val="dk1"/>
              </a:buClr>
              <a:buSzPts val="2000"/>
              <a:buFont typeface="Arial"/>
              <a:buChar char="•"/>
            </a:pPr>
            <a:r>
              <a:rPr lang="en-ZA" sz="2000">
                <a:solidFill>
                  <a:schemeClr val="dk1"/>
                </a:solidFill>
                <a:latin typeface="Open Sans"/>
                <a:ea typeface="Open Sans"/>
                <a:cs typeface="Open Sans"/>
                <a:sym typeface="Open Sans"/>
              </a:rPr>
              <a:t>Reducción de los rendimientos agrícolas</a:t>
            </a:r>
            <a:endParaRPr/>
          </a:p>
          <a:p>
            <a:pPr marL="342900" marR="0" lvl="0" indent="-342900" algn="l" rtl="0">
              <a:spcBef>
                <a:spcPts val="1200"/>
              </a:spcBef>
              <a:spcAft>
                <a:spcPts val="0"/>
              </a:spcAft>
              <a:buClr>
                <a:schemeClr val="dk1"/>
              </a:buClr>
              <a:buSzPts val="2000"/>
              <a:buFont typeface="Arial"/>
              <a:buChar char="•"/>
            </a:pPr>
            <a:r>
              <a:rPr lang="en-ZA" sz="2000">
                <a:solidFill>
                  <a:schemeClr val="dk1"/>
                </a:solidFill>
                <a:latin typeface="Open Sans"/>
                <a:ea typeface="Open Sans"/>
                <a:cs typeface="Open Sans"/>
                <a:sym typeface="Open Sans"/>
              </a:rPr>
              <a:t>Consecuencias económicas </a:t>
            </a:r>
            <a:endParaRPr/>
          </a:p>
        </p:txBody>
      </p:sp>
      <p:sp>
        <p:nvSpPr>
          <p:cNvPr id="177" name="Google Shape;177;p7"/>
          <p:cNvSpPr/>
          <p:nvPr/>
        </p:nvSpPr>
        <p:spPr>
          <a:xfrm>
            <a:off x="844548" y="0"/>
            <a:ext cx="6553198" cy="137437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4000">
                <a:solidFill>
                  <a:schemeClr val="dk1"/>
                </a:solidFill>
                <a:latin typeface="Open Sans"/>
                <a:ea typeface="Open Sans"/>
                <a:cs typeface="Open Sans"/>
                <a:sym typeface="Open Sans"/>
              </a:rPr>
              <a:t>9.1 Causas antropogénicas del cambio climático</a:t>
            </a:r>
            <a:endParaRPr sz="2000" b="1">
              <a:solidFill>
                <a:schemeClr val="dk1"/>
              </a:solidFill>
              <a:latin typeface="Open Sans"/>
              <a:ea typeface="Open Sans"/>
              <a:cs typeface="Open Sans"/>
              <a:sym typeface="Open Sans"/>
            </a:endParaRPr>
          </a:p>
        </p:txBody>
      </p:sp>
      <p:sp>
        <p:nvSpPr>
          <p:cNvPr id="178" name="Google Shape;178;p7"/>
          <p:cNvSpPr/>
          <p:nvPr/>
        </p:nvSpPr>
        <p:spPr>
          <a:xfrm>
            <a:off x="7399282" y="209422"/>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9" name="Google Shape;179;p7" descr="Track2_Lecture9_Slide7.mp3"/>
          <p:cNvPicPr preferRelativeResize="0"/>
          <p:nvPr/>
        </p:nvPicPr>
        <p:blipFill rotWithShape="1">
          <a:blip r:embed="rId7">
            <a:alphaModFix/>
          </a:blip>
          <a:srcRect/>
          <a:stretch/>
        </p:blipFill>
        <p:spPr>
          <a:xfrm>
            <a:off x="7475242" y="280787"/>
            <a:ext cx="812800" cy="812800"/>
          </a:xfrm>
          <a:prstGeom prst="rect">
            <a:avLst/>
          </a:prstGeom>
          <a:noFill/>
          <a:ln>
            <a:noFill/>
          </a:ln>
        </p:spPr>
      </p:pic>
      <p:sp>
        <p:nvSpPr>
          <p:cNvPr id="180" name="Google Shape;180;p7"/>
          <p:cNvSpPr/>
          <p:nvPr/>
        </p:nvSpPr>
        <p:spPr>
          <a:xfrm>
            <a:off x="723666" y="5875946"/>
            <a:ext cx="2623440"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000">
                <a:solidFill>
                  <a:schemeClr val="dk1"/>
                </a:solidFill>
                <a:latin typeface="Open Sans"/>
                <a:ea typeface="Open Sans"/>
                <a:cs typeface="Open Sans"/>
                <a:sym typeface="Open Sans"/>
              </a:rPr>
              <a:t>(Conceptos: </a:t>
            </a:r>
            <a:r>
              <a:rPr lang="en-ZA" sz="1000" u="sng">
                <a:solidFill>
                  <a:schemeClr val="dk1"/>
                </a:solidFill>
                <a:latin typeface="Open Sans"/>
                <a:ea typeface="Open Sans"/>
                <a:cs typeface="Open Sans"/>
                <a:sym typeface="Open Sans"/>
                <a:hlinkClick r:id="rId8">
                  <a:extLst>
                    <a:ext uri="{A12FA001-AC4F-418D-AE19-62706E023703}">
                      <ahyp:hlinkClr xmlns:ahyp="http://schemas.microsoft.com/office/drawing/2018/hyperlinkcolor" val="tx"/>
                    </a:ext>
                  </a:extLst>
                </a:hlinkClick>
              </a:rPr>
              <a:t>Usher, W. (2021)</a:t>
            </a:r>
            <a:r>
              <a:rPr lang="en-ZA" sz="1000">
                <a:solidFill>
                  <a:schemeClr val="dk1"/>
                </a:solidFill>
                <a:latin typeface="Open Sans"/>
                <a:ea typeface="Open Sans"/>
                <a:cs typeface="Open Sans"/>
                <a:sym typeface="Open Sans"/>
              </a:rPr>
              <a:t>)</a:t>
            </a:r>
            <a:endParaRPr sz="1000" b="1">
              <a:solidFill>
                <a:srgbClr val="9CC2E5"/>
              </a:solidFill>
              <a:latin typeface="Open Sans"/>
              <a:ea typeface="Open Sans"/>
              <a:cs typeface="Open Sans"/>
              <a:sym typeface="Open Sans"/>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fade">
                                      <p:cBhvr>
                                        <p:cTn id="7" dur="500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8"/>
          <p:cNvSpPr txBox="1"/>
          <p:nvPr/>
        </p:nvSpPr>
        <p:spPr>
          <a:xfrm>
            <a:off x="747853" y="4067268"/>
            <a:ext cx="8050696" cy="369332"/>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ZA" sz="1800" b="1">
                <a:solidFill>
                  <a:schemeClr val="lt1"/>
                </a:solidFill>
                <a:latin typeface="Open Sans ExtraBold"/>
                <a:ea typeface="Open Sans ExtraBold"/>
                <a:cs typeface="Open Sans ExtraBold"/>
                <a:sym typeface="Open Sans ExtraBold"/>
              </a:rPr>
              <a:t>Nombre del curso</a:t>
            </a:r>
            <a:endParaRPr sz="1800" b="1">
              <a:solidFill>
                <a:schemeClr val="lt1"/>
              </a:solidFill>
              <a:latin typeface="Open Sans ExtraBold"/>
              <a:ea typeface="Open Sans ExtraBold"/>
              <a:cs typeface="Open Sans ExtraBold"/>
              <a:sym typeface="Open Sans ExtraBold"/>
            </a:endParaRPr>
          </a:p>
        </p:txBody>
      </p:sp>
      <p:sp>
        <p:nvSpPr>
          <p:cNvPr id="186" name="Google Shape;186;p8"/>
          <p:cNvSpPr txBox="1"/>
          <p:nvPr/>
        </p:nvSpPr>
        <p:spPr>
          <a:xfrm>
            <a:off x="735496" y="4391402"/>
            <a:ext cx="5801228" cy="1323439"/>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ZA" sz="4000" b="1">
                <a:solidFill>
                  <a:schemeClr val="dk1"/>
                </a:solidFill>
                <a:latin typeface="Open Sans ExtraBold"/>
                <a:ea typeface="Open Sans ExtraBold"/>
                <a:cs typeface="Open Sans ExtraBold"/>
                <a:sym typeface="Open Sans ExtraBold"/>
              </a:rPr>
              <a:t>NÚMERO Y NOMBRE DE LA MINI CONFERENCIA</a:t>
            </a:r>
            <a:endParaRPr sz="8800" b="1">
              <a:solidFill>
                <a:schemeClr val="dk1"/>
              </a:solidFill>
              <a:latin typeface="Open Sans ExtraBold"/>
              <a:ea typeface="Open Sans ExtraBold"/>
              <a:cs typeface="Open Sans ExtraBold"/>
              <a:sym typeface="Open Sans ExtraBold"/>
            </a:endParaRPr>
          </a:p>
        </p:txBody>
      </p:sp>
      <p:sp>
        <p:nvSpPr>
          <p:cNvPr id="187" name="Google Shape;187;p8"/>
          <p:cNvSpPr txBox="1"/>
          <p:nvPr/>
        </p:nvSpPr>
        <p:spPr>
          <a:xfrm>
            <a:off x="735496" y="5628342"/>
            <a:ext cx="8050696" cy="523220"/>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ZA" sz="2800" b="1" i="1">
                <a:solidFill>
                  <a:schemeClr val="lt1"/>
                </a:solidFill>
                <a:latin typeface="Open Sans"/>
                <a:ea typeface="Open Sans"/>
                <a:cs typeface="Open Sans"/>
                <a:sym typeface="Open Sans"/>
              </a:rPr>
              <a:t>Mini conferencia Objetivo de aprendizaje</a:t>
            </a:r>
            <a:endParaRPr sz="2800" b="1" i="1">
              <a:solidFill>
                <a:schemeClr val="lt1"/>
              </a:solidFill>
              <a:latin typeface="Open Sans"/>
              <a:ea typeface="Open Sans"/>
              <a:cs typeface="Open Sans"/>
              <a:sym typeface="Open Sans"/>
            </a:endParaRPr>
          </a:p>
        </p:txBody>
      </p:sp>
      <p:pic>
        <p:nvPicPr>
          <p:cNvPr id="188" name="Google Shape;188;p8"/>
          <p:cNvPicPr preferRelativeResize="0"/>
          <p:nvPr/>
        </p:nvPicPr>
        <p:blipFill rotWithShape="1">
          <a:blip r:embed="rId3">
            <a:alphaModFix/>
          </a:blip>
          <a:srcRect/>
          <a:stretch/>
        </p:blipFill>
        <p:spPr>
          <a:xfrm>
            <a:off x="0" y="679"/>
            <a:ext cx="12192000" cy="6858000"/>
          </a:xfrm>
          <a:prstGeom prst="rect">
            <a:avLst/>
          </a:prstGeom>
          <a:noFill/>
          <a:ln>
            <a:noFill/>
          </a:ln>
        </p:spPr>
      </p:pic>
      <p:sp>
        <p:nvSpPr>
          <p:cNvPr id="189" name="Google Shape;189;p8"/>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ZA" sz="1400" b="1">
                <a:solidFill>
                  <a:schemeClr val="lt1"/>
                </a:solidFill>
                <a:latin typeface="Open Sans ExtraBold"/>
                <a:ea typeface="Open Sans ExtraBold"/>
                <a:cs typeface="Open Sans ExtraBold"/>
                <a:sym typeface="Open Sans ExtraBold"/>
              </a:rPr>
              <a:t>8</a:t>
            </a:fld>
            <a:endParaRPr sz="1400" b="1">
              <a:solidFill>
                <a:schemeClr val="lt1"/>
              </a:solidFill>
              <a:latin typeface="Open Sans ExtraBold"/>
              <a:ea typeface="Open Sans ExtraBold"/>
              <a:cs typeface="Open Sans ExtraBold"/>
              <a:sym typeface="Open Sans ExtraBold"/>
            </a:endParaRPr>
          </a:p>
        </p:txBody>
      </p:sp>
      <p:sp>
        <p:nvSpPr>
          <p:cNvPr id="190" name="Google Shape;190;p8"/>
          <p:cNvSpPr txBox="1"/>
          <p:nvPr/>
        </p:nvSpPr>
        <p:spPr>
          <a:xfrm>
            <a:off x="887215" y="8748"/>
            <a:ext cx="765130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Conferencia 9.1 Referencias</a:t>
            </a:r>
            <a:endParaRPr/>
          </a:p>
        </p:txBody>
      </p:sp>
      <p:sp>
        <p:nvSpPr>
          <p:cNvPr id="191" name="Google Shape;191;p8"/>
          <p:cNvSpPr txBox="1"/>
          <p:nvPr/>
        </p:nvSpPr>
        <p:spPr>
          <a:xfrm>
            <a:off x="929196" y="1494761"/>
            <a:ext cx="5607528" cy="923330"/>
          </a:xfrm>
          <a:prstGeom prst="rect">
            <a:avLst/>
          </a:prstGeom>
          <a:noFill/>
          <a:ln>
            <a:noFill/>
          </a:ln>
        </p:spPr>
        <p:txBody>
          <a:bodyPr spcFirstLastPara="1" wrap="square" lIns="91425" tIns="45700" rIns="91425" bIns="45700" anchor="t" anchorCtr="0">
            <a:spAutoFit/>
          </a:bodyPr>
          <a:lstStyle/>
          <a:p>
            <a:pPr marL="342900" marR="0" lvl="0" indent="-342900" algn="just" rtl="0">
              <a:spcBef>
                <a:spcPts val="0"/>
              </a:spcBef>
              <a:spcAft>
                <a:spcPts val="0"/>
              </a:spcAft>
              <a:buClr>
                <a:schemeClr val="dk1"/>
              </a:buClr>
              <a:buSzPts val="1800"/>
              <a:buFont typeface="Open Sans"/>
              <a:buAutoNum type="arabicPeriod"/>
            </a:pPr>
            <a:r>
              <a:rPr lang="en-ZA" sz="1800">
                <a:solidFill>
                  <a:schemeClr val="dk1"/>
                </a:solidFill>
                <a:latin typeface="Open Sans"/>
                <a:ea typeface="Open Sans"/>
                <a:cs typeface="Open Sans"/>
                <a:sym typeface="Open Sans"/>
              </a:rPr>
              <a:t>Usher, William. (2021, marzo). Climate Change: Mitigación - Adaptación (Versión 1). Zenodo. </a:t>
            </a:r>
            <a:r>
              <a:rPr lang="en-ZA" sz="180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http://doi.</a:t>
            </a:r>
            <a:r>
              <a:rPr lang="en-ZA" sz="1800">
                <a:solidFill>
                  <a:schemeClr val="dk1"/>
                </a:solidFill>
                <a:latin typeface="Open Sans"/>
                <a:ea typeface="Open Sans"/>
                <a:cs typeface="Open Sans"/>
                <a:sym typeface="Open Sans"/>
              </a:rPr>
              <a:t>org/10.5281/zenodo.4585597 </a:t>
            </a:r>
            <a:endParaRPr/>
          </a:p>
        </p:txBody>
      </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Google Shape;197;p9" descr="Graphical user interface, text&#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98" name="Google Shape;198;p9"/>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ZA" sz="1400" b="1">
                <a:solidFill>
                  <a:schemeClr val="lt1"/>
                </a:solidFill>
                <a:latin typeface="Open Sans ExtraBold"/>
                <a:ea typeface="Open Sans ExtraBold"/>
                <a:cs typeface="Open Sans ExtraBold"/>
                <a:sym typeface="Open Sans ExtraBold"/>
              </a:rPr>
              <a:t>9</a:t>
            </a:fld>
            <a:endParaRPr sz="1400" b="1">
              <a:solidFill>
                <a:schemeClr val="lt1"/>
              </a:solidFill>
              <a:latin typeface="Open Sans ExtraBold"/>
              <a:ea typeface="Open Sans ExtraBold"/>
              <a:cs typeface="Open Sans ExtraBold"/>
              <a:sym typeface="Open Sans ExtraBold"/>
            </a:endParaRPr>
          </a:p>
        </p:txBody>
      </p:sp>
      <p:sp>
        <p:nvSpPr>
          <p:cNvPr id="199" name="Google Shape;199;p9"/>
          <p:cNvSpPr/>
          <p:nvPr/>
        </p:nvSpPr>
        <p:spPr>
          <a:xfrm>
            <a:off x="887215" y="1411390"/>
            <a:ext cx="9740372"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2000" b="1">
                <a:solidFill>
                  <a:srgbClr val="9CC2E5"/>
                </a:solidFill>
                <a:latin typeface="Open Sans"/>
                <a:ea typeface="Open Sans"/>
                <a:cs typeface="Open Sans"/>
                <a:sym typeface="Open Sans"/>
              </a:rPr>
              <a:t>9.2.1 La necesidad de representar las emisiones en los modelos de sistemas energéticos</a:t>
            </a:r>
            <a:endParaRPr/>
          </a:p>
        </p:txBody>
      </p:sp>
      <p:sp>
        <p:nvSpPr>
          <p:cNvPr id="200" name="Google Shape;200;p9"/>
          <p:cNvSpPr txBox="1"/>
          <p:nvPr/>
        </p:nvSpPr>
        <p:spPr>
          <a:xfrm>
            <a:off x="896740" y="2372"/>
            <a:ext cx="6502543" cy="1397649"/>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ZA" sz="4400">
                <a:solidFill>
                  <a:schemeClr val="dk1"/>
                </a:solidFill>
                <a:latin typeface="Open Sans"/>
                <a:ea typeface="Open Sans"/>
                <a:cs typeface="Open Sans"/>
                <a:sym typeface="Open Sans"/>
              </a:rPr>
              <a:t>9.2 Representación de las emisiones</a:t>
            </a:r>
            <a:endParaRPr sz="4400">
              <a:solidFill>
                <a:schemeClr val="dk1"/>
              </a:solidFill>
              <a:latin typeface="Open Sans"/>
              <a:ea typeface="Open Sans"/>
              <a:cs typeface="Open Sans"/>
              <a:sym typeface="Open Sans"/>
            </a:endParaRPr>
          </a:p>
        </p:txBody>
      </p:sp>
      <p:sp>
        <p:nvSpPr>
          <p:cNvPr id="201" name="Google Shape;201;p9"/>
          <p:cNvSpPr/>
          <p:nvPr/>
        </p:nvSpPr>
        <p:spPr>
          <a:xfrm>
            <a:off x="3143215" y="6114378"/>
            <a:ext cx="3742494"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ZA" sz="1000">
                <a:solidFill>
                  <a:schemeClr val="dk1"/>
                </a:solidFill>
                <a:latin typeface="Open Sans"/>
                <a:ea typeface="Open Sans"/>
                <a:cs typeface="Open Sans"/>
                <a:sym typeface="Open Sans"/>
              </a:rPr>
              <a:t>(Nuestro mundo en datos, </a:t>
            </a:r>
            <a:r>
              <a:rPr lang="en-ZA" sz="100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imagen</a:t>
            </a:r>
            <a:r>
              <a:rPr lang="en-ZA" sz="1000">
                <a:solidFill>
                  <a:schemeClr val="dk1"/>
                </a:solidFill>
                <a:latin typeface="Open Sans"/>
                <a:ea typeface="Open Sans"/>
                <a:cs typeface="Open Sans"/>
                <a:sym typeface="Open Sans"/>
              </a:rPr>
              <a:t>, licencia: </a:t>
            </a:r>
            <a:r>
              <a:rPr lang="en-ZA" sz="1000" u="sng">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CC BY 3.0</a:t>
            </a:r>
            <a:r>
              <a:rPr lang="en-ZA" sz="1000">
                <a:solidFill>
                  <a:schemeClr val="dk1"/>
                </a:solidFill>
                <a:latin typeface="Open Sans"/>
                <a:ea typeface="Open Sans"/>
                <a:cs typeface="Open Sans"/>
                <a:sym typeface="Open Sans"/>
              </a:rPr>
              <a:t>)</a:t>
            </a:r>
            <a:endParaRPr sz="1000" b="1">
              <a:solidFill>
                <a:srgbClr val="9CC2E5"/>
              </a:solidFill>
              <a:latin typeface="Open Sans"/>
              <a:ea typeface="Open Sans"/>
              <a:cs typeface="Open Sans"/>
              <a:sym typeface="Open Sans"/>
            </a:endParaRPr>
          </a:p>
        </p:txBody>
      </p:sp>
      <p:sp>
        <p:nvSpPr>
          <p:cNvPr id="202" name="Google Shape;202;p9"/>
          <p:cNvSpPr/>
          <p:nvPr/>
        </p:nvSpPr>
        <p:spPr>
          <a:xfrm>
            <a:off x="7189358" y="346825"/>
            <a:ext cx="955530" cy="95553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3" name="Google Shape;203;p9" descr="Track2_Lecture9_Slide9.mp3"/>
          <p:cNvPicPr preferRelativeResize="0"/>
          <p:nvPr/>
        </p:nvPicPr>
        <p:blipFill rotWithShape="1">
          <a:blip r:embed="rId6">
            <a:alphaModFix/>
          </a:blip>
          <a:srcRect/>
          <a:stretch/>
        </p:blipFill>
        <p:spPr>
          <a:xfrm>
            <a:off x="7276783" y="380520"/>
            <a:ext cx="812800" cy="812800"/>
          </a:xfrm>
          <a:prstGeom prst="rect">
            <a:avLst/>
          </a:prstGeom>
          <a:noFill/>
          <a:ln>
            <a:noFill/>
          </a:ln>
        </p:spPr>
      </p:pic>
      <p:pic>
        <p:nvPicPr>
          <p:cNvPr id="204" name="Google Shape;204;p9"/>
          <p:cNvPicPr preferRelativeResize="0"/>
          <p:nvPr/>
        </p:nvPicPr>
        <p:blipFill rotWithShape="1">
          <a:blip r:embed="rId7">
            <a:alphaModFix/>
          </a:blip>
          <a:srcRect/>
          <a:stretch/>
        </p:blipFill>
        <p:spPr>
          <a:xfrm>
            <a:off x="2892107" y="1811499"/>
            <a:ext cx="5060401" cy="4269997"/>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fade">
                                      <p:cBhvr>
                                        <p:cTn id="7" dur="5000"/>
                                        <p:tgtEl>
                                          <p:spTgt spid="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5586</Words>
  <Application>Microsoft Macintosh PowerPoint</Application>
  <PresentationFormat>Widescreen</PresentationFormat>
  <Paragraphs>210</Paragraphs>
  <Slides>27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Open Sans</vt:lpstr>
      <vt:lpstr>Open Sans ExtraBold</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Sarel Greyling</dc:creator>
  <cp:lastModifiedBy>Rudolf Yeganyan</cp:lastModifiedBy>
  <cp:revision>1</cp:revision>
  <dcterms:created xsi:type="dcterms:W3CDTF">2021-02-10T16:48:02Z</dcterms:created>
  <dcterms:modified xsi:type="dcterms:W3CDTF">2022-11-08T13:22:54Z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ies>
</file>