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11" r:id="rId5"/>
    <p:sldId id="612" r:id="rId6"/>
    <p:sldId id="613" r:id="rId7"/>
    <p:sldId id="614" r:id="rId8"/>
    <p:sldId id="615" r:id="rId9"/>
    <p:sldId id="616" r:id="rId10"/>
    <p:sldId id="617" r:id="rId11"/>
    <p:sldId id="618" r:id="rId12"/>
    <p:sldId id="619" r:id="rId13"/>
    <p:sldId id="620" r:id="rId14"/>
    <p:sldId id="621" r:id="rId15"/>
    <p:sldId id="622" r:id="rId16"/>
    <p:sldId id="623" r:id="rId17"/>
    <p:sldId id="624" r:id="rId18"/>
    <p:sldId id="652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0489F9-C57C-2476-FBE9-C887B7C3B89B}" v="4" dt="2026-02-09T14:09:13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7336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648" y="184"/>
      </p:cViewPr>
      <p:guideLst/>
    </p:cSldViewPr>
  </p:slideViewPr>
  <p:outlineViewPr>
    <p:cViewPr>
      <p:scale>
        <a:sx n="33" d="100"/>
        <a:sy n="33" d="100"/>
      </p:scale>
      <p:origin x="0" y="-152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310489F9-C57C-2476-FBE9-C887B7C3B89B}"/>
    <pc:docChg chg="modSld">
      <pc:chgData name="Alexander Deliukov" userId="S::alexander_think-e.be#ext#@flux50.onmicrosoft.com::bee075c1-faac-4166-8fcb-7b2057bad6f6" providerId="AD" clId="Web-{310489F9-C57C-2476-FBE9-C887B7C3B89B}" dt="2026-02-09T14:09:13.126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310489F9-C57C-2476-FBE9-C887B7C3B89B}" dt="2026-02-09T14:09:13.126" v="2" actId="14100"/>
        <pc:sldMkLst>
          <pc:docMk/>
          <pc:sldMk cId="3907640188" sldId="611"/>
        </pc:sldMkLst>
        <pc:picChg chg="add mod">
          <ac:chgData name="Alexander Deliukov" userId="S::alexander_think-e.be#ext#@flux50.onmicrosoft.com::bee075c1-faac-4166-8fcb-7b2057bad6f6" providerId="AD" clId="Web-{310489F9-C57C-2476-FBE9-C887B7C3B89B}" dt="2026-02-09T14:09:13.126" v="2" actId="14100"/>
          <ac:picMkLst>
            <pc:docMk/>
            <pc:sldMk cId="3907640188" sldId="611"/>
            <ac:picMk id="4" creationId="{3F7F6E70-5963-835D-5578-DBF15AF86546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addSld delSld modSld">
      <pc:chgData name="Alexander Deliukov" userId="d5fda0f2-1d08-4016-b7e9-bb882f168707" providerId="ADAL" clId="{FE9DFF45-01DC-45CC-A80A-B50597210401}" dt="2026-01-27T13:11:17.756" v="39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13:09:32.698" v="22" actId="21"/>
        <pc:sldMkLst>
          <pc:docMk/>
          <pc:sldMk cId="3907640188" sldId="611"/>
        </pc:sldMkLst>
        <pc:spChg chg="mod">
          <ac:chgData name="Alexander Deliukov" userId="d5fda0f2-1d08-4016-b7e9-bb882f168707" providerId="ADAL" clId="{FE9DFF45-01DC-45CC-A80A-B50597210401}" dt="2026-01-27T13:09:32.698" v="22" actId="21"/>
          <ac:spMkLst>
            <pc:docMk/>
            <pc:sldMk cId="3907640188" sldId="611"/>
            <ac:spMk id="2" creationId="{133E8DB0-EB98-177F-99E4-65D4FC080D88}"/>
          </ac:spMkLst>
        </pc:spChg>
      </pc:sldChg>
      <pc:sldChg chg="modSp mod">
        <pc:chgData name="Alexander Deliukov" userId="d5fda0f2-1d08-4016-b7e9-bb882f168707" providerId="ADAL" clId="{FE9DFF45-01DC-45CC-A80A-B50597210401}" dt="2026-01-27T13:09:13.413" v="15" actId="20577"/>
        <pc:sldMkLst>
          <pc:docMk/>
          <pc:sldMk cId="3923979759" sldId="612"/>
        </pc:sldMkLst>
        <pc:spChg chg="mod">
          <ac:chgData name="Alexander Deliukov" userId="d5fda0f2-1d08-4016-b7e9-bb882f168707" providerId="ADAL" clId="{FE9DFF45-01DC-45CC-A80A-B50597210401}" dt="2026-01-27T13:09:13.413" v="15" actId="20577"/>
          <ac:spMkLst>
            <pc:docMk/>
            <pc:sldMk cId="3923979759" sldId="612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3:08:15.923" v="8" actId="14100"/>
          <ac:spMkLst>
            <pc:docMk/>
            <pc:sldMk cId="3923979759" sldId="612"/>
            <ac:spMk id="4" creationId="{2F73B0FE-B34B-98B3-BD05-405A9DA008AC}"/>
          </ac:spMkLst>
        </pc:spChg>
      </pc:sldChg>
      <pc:sldChg chg="modSp">
        <pc:chgData name="Alexander Deliukov" userId="d5fda0f2-1d08-4016-b7e9-bb882f168707" providerId="ADAL" clId="{FE9DFF45-01DC-45CC-A80A-B50597210401}" dt="2026-01-27T13:08:53.233" v="13" actId="20577"/>
        <pc:sldMkLst>
          <pc:docMk/>
          <pc:sldMk cId="2549985706" sldId="613"/>
        </pc:sldMkLst>
        <pc:spChg chg="mod">
          <ac:chgData name="Alexander Deliukov" userId="d5fda0f2-1d08-4016-b7e9-bb882f168707" providerId="ADAL" clId="{FE9DFF45-01DC-45CC-A80A-B50597210401}" dt="2026-01-27T13:08:53.233" v="13" actId="20577"/>
          <ac:spMkLst>
            <pc:docMk/>
            <pc:sldMk cId="2549985706" sldId="613"/>
            <ac:spMk id="2" creationId="{4D366B55-7ACA-91FD-62DA-6FBF6BEC8E01}"/>
          </ac:spMkLst>
        </pc:spChg>
      </pc:sldChg>
      <pc:sldChg chg="delSp modSp mod">
        <pc:chgData name="Alexander Deliukov" userId="d5fda0f2-1d08-4016-b7e9-bb882f168707" providerId="ADAL" clId="{FE9DFF45-01DC-45CC-A80A-B50597210401}" dt="2026-01-27T13:10:23.535" v="34" actId="478"/>
        <pc:sldMkLst>
          <pc:docMk/>
          <pc:sldMk cId="2460397813" sldId="616"/>
        </pc:sldMkLst>
        <pc:spChg chg="mod">
          <ac:chgData name="Alexander Deliukov" userId="d5fda0f2-1d08-4016-b7e9-bb882f168707" providerId="ADAL" clId="{FE9DFF45-01DC-45CC-A80A-B50597210401}" dt="2026-01-27T13:10:18.122" v="33" actId="6549"/>
          <ac:spMkLst>
            <pc:docMk/>
            <pc:sldMk cId="2460397813" sldId="616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3:10:29.413" v="35" actId="948"/>
        <pc:sldMkLst>
          <pc:docMk/>
          <pc:sldMk cId="466480708" sldId="617"/>
        </pc:sldMkLst>
        <pc:spChg chg="mod">
          <ac:chgData name="Alexander Deliukov" userId="d5fda0f2-1d08-4016-b7e9-bb882f168707" providerId="ADAL" clId="{FE9DFF45-01DC-45CC-A80A-B50597210401}" dt="2026-01-27T13:10:29.413" v="35" actId="948"/>
          <ac:spMkLst>
            <pc:docMk/>
            <pc:sldMk cId="466480708" sldId="617"/>
            <ac:spMk id="2" creationId="{E2B74216-A47B-ED1F-6C4D-C3FC780E6228}"/>
          </ac:spMkLst>
        </pc:spChg>
      </pc:sldChg>
      <pc:sldChg chg="modSp">
        <pc:chgData name="Alexander Deliukov" userId="d5fda0f2-1d08-4016-b7e9-bb882f168707" providerId="ADAL" clId="{FE9DFF45-01DC-45CC-A80A-B50597210401}" dt="2026-01-27T13:11:04.934" v="36" actId="404"/>
        <pc:sldMkLst>
          <pc:docMk/>
          <pc:sldMk cId="2251049058" sldId="620"/>
        </pc:sldMkLst>
        <pc:spChg chg="mod">
          <ac:chgData name="Alexander Deliukov" userId="d5fda0f2-1d08-4016-b7e9-bb882f168707" providerId="ADAL" clId="{FE9DFF45-01DC-45CC-A80A-B50597210401}" dt="2026-01-27T13:11:04.934" v="36" actId="404"/>
          <ac:spMkLst>
            <pc:docMk/>
            <pc:sldMk cId="2251049058" sldId="620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7T13:11:12.094" v="37" actId="404"/>
        <pc:sldMkLst>
          <pc:docMk/>
          <pc:sldMk cId="3526500076" sldId="622"/>
        </pc:sldMkLst>
        <pc:spChg chg="mod">
          <ac:chgData name="Alexander Deliukov" userId="d5fda0f2-1d08-4016-b7e9-bb882f168707" providerId="ADAL" clId="{FE9DFF45-01DC-45CC-A80A-B50597210401}" dt="2026-01-27T13:11:12.094" v="37" actId="404"/>
          <ac:spMkLst>
            <pc:docMk/>
            <pc:sldMk cId="3526500076" sldId="622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3:11:17.756" v="39" actId="404"/>
        <pc:sldMkLst>
          <pc:docMk/>
          <pc:sldMk cId="2317735843" sldId="623"/>
        </pc:sldMkLst>
        <pc:spChg chg="mod">
          <ac:chgData name="Alexander Deliukov" userId="d5fda0f2-1d08-4016-b7e9-bb882f168707" providerId="ADAL" clId="{FE9DFF45-01DC-45CC-A80A-B50597210401}" dt="2026-01-27T13:11:17.756" v="39" actId="404"/>
          <ac:spMkLst>
            <pc:docMk/>
            <pc:sldMk cId="2317735843" sldId="62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3:11:17.756" v="39" actId="404"/>
          <ac:spMkLst>
            <pc:docMk/>
            <pc:sldMk cId="2317735843" sldId="62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3:11:17.756" v="39" actId="404"/>
          <ac:spMkLst>
            <pc:docMk/>
            <pc:sldMk cId="2317735843" sldId="623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13:11:17.756" v="39" actId="404"/>
          <ac:spMkLst>
            <pc:docMk/>
            <pc:sldMk cId="2317735843" sldId="62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13:09:39.662" v="24" actId="20577"/>
        <pc:sldMkLst>
          <pc:docMk/>
          <pc:sldMk cId="3274696126" sldId="624"/>
        </pc:sldMkLst>
        <pc:spChg chg="mod">
          <ac:chgData name="Alexander Deliukov" userId="d5fda0f2-1d08-4016-b7e9-bb882f168707" providerId="ADAL" clId="{FE9DFF45-01DC-45CC-A80A-B50597210401}" dt="2026-01-27T13:09:39.662" v="24" actId="20577"/>
          <ac:spMkLst>
            <pc:docMk/>
            <pc:sldMk cId="3274696126" sldId="624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2026. 3. 14.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Energia-mítoszok leleplezése!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támogatását élvezi,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9196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A megújuló energiaforrások (pl. nap- és szélenergia) megbízhatatlanok?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  <a:cs typeface="Calibri"/>
              </a:rPr>
              <a:t>2024-ben az EU-ban fogyasztott energia több mint 25%-a megújuló forrásokból </a:t>
            </a:r>
            <a:r>
              <a:rPr lang="en-US" sz="1200" dirty="0">
                <a:ea typeface="Calibri"/>
                <a:cs typeface="Calibri"/>
              </a:rPr>
              <a:t>(</a:t>
            </a:r>
            <a:r>
              <a:rPr lang="en-US" sz="1200" dirty="0">
                <a:ea typeface="Calibri"/>
                <a:cs typeface="Calibri"/>
                <a:hlinkClick r:id="rId3"/>
              </a:rPr>
              <a:t>Európai Környezetvédelmi Ügynökség</a:t>
            </a:r>
            <a:r>
              <a:rPr lang="en-US" sz="1200" dirty="0">
                <a:ea typeface="Calibri"/>
                <a:cs typeface="Calibri"/>
              </a:rPr>
              <a:t>) </a:t>
            </a:r>
            <a:r>
              <a:rPr lang="en-US" sz="1200" b="1" dirty="0">
                <a:ea typeface="Calibri"/>
                <a:cs typeface="Calibri"/>
              </a:rPr>
              <a:t>származott</a:t>
            </a:r>
            <a:r>
              <a:rPr lang="en-US" sz="1200" dirty="0">
                <a:ea typeface="Calibri"/>
                <a:cs typeface="Calibri"/>
              </a:rPr>
              <a:t>, például nap-, szél- és hőszivattyúkból.</a:t>
            </a:r>
            <a:endParaRPr lang="en-GB" sz="12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tx1"/>
                </a:solidFill>
              </a:rPr>
              <a:t>A modern technológiák egyre jobban </a:t>
            </a:r>
            <a:r>
              <a:rPr lang="en-GB" sz="1200" b="1" noProof="0" dirty="0">
                <a:solidFill>
                  <a:schemeClr val="tx1"/>
                </a:solidFill>
              </a:rPr>
              <a:t>kezelik </a:t>
            </a:r>
            <a:r>
              <a:rPr lang="en-GB" sz="1200" noProof="0" dirty="0">
                <a:solidFill>
                  <a:schemeClr val="tx1"/>
                </a:solidFill>
              </a:rPr>
              <a:t>a nap- és szélenergia </a:t>
            </a:r>
            <a:r>
              <a:rPr lang="en-GB" sz="1200" b="1" noProof="0" dirty="0">
                <a:solidFill>
                  <a:schemeClr val="tx1"/>
                </a:solidFill>
              </a:rPr>
              <a:t>időjárási változékonyságát</a:t>
            </a:r>
            <a:r>
              <a:rPr lang="en-GB" sz="1200" noProof="0" dirty="0">
                <a:solidFill>
                  <a:schemeClr val="tx1"/>
                </a:solidFill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A fejlett előrejelzések </a:t>
            </a:r>
            <a:r>
              <a:rPr lang="en-GB" sz="1200" noProof="0" dirty="0">
                <a:solidFill>
                  <a:schemeClr val="tx1"/>
                </a:solidFill>
              </a:rPr>
              <a:t>meghatározzák a megújuló energia termelését, </a:t>
            </a:r>
            <a:r>
              <a:rPr lang="en-GB" sz="1200" b="1" noProof="0" dirty="0">
                <a:solidFill>
                  <a:schemeClr val="tx1"/>
                </a:solidFill>
              </a:rPr>
              <a:t>a tárolórendszerek </a:t>
            </a:r>
            <a:r>
              <a:rPr lang="en-GB" sz="1200" noProof="0" dirty="0">
                <a:solidFill>
                  <a:schemeClr val="tx1"/>
                </a:solidFill>
              </a:rPr>
              <a:t>(akkumulátorok, szivattyúzott vízerőművek) pedig stabilizálják a hálózatot.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8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chemeClr val="tx1"/>
                </a:solidFill>
              </a:rPr>
              <a:t>A dinamikus árképzés </a:t>
            </a:r>
            <a:r>
              <a:rPr lang="en-GB" sz="1200" noProof="0" dirty="0">
                <a:solidFill>
                  <a:schemeClr val="tx1"/>
                </a:solidFill>
              </a:rPr>
              <a:t>– amelynek során az energia ára a kereslet és a kínálat függvényében változik – szintén hozzájárul a hálózat egyensúlyának fenntartásához.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https://www.eea.europa.eu/en/analysis/indicators/share-of-energy-consumption-from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6365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Az elektromos járművek környezetbarátak, még akkor is, ha fosszilis tüzelőanyaggal termelt árammal töltik őket?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779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Az elektromos járművek környezetbarátak, még akkor is, ha fosszilis tüzelőanyaggal termelt villamos energiával töltik őket?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A</a:t>
            </a:r>
            <a:r>
              <a:rPr lang="en-US" sz="1200" b="1" dirty="0">
                <a:ea typeface="Calibri"/>
                <a:cs typeface="Calibri"/>
              </a:rPr>
              <a:t> megújuló energiaforrásokkal működő elektromos járművek (EV) </a:t>
            </a:r>
            <a:r>
              <a:rPr lang="en-US" sz="1200" dirty="0">
                <a:ea typeface="Calibri"/>
                <a:cs typeface="Calibri"/>
              </a:rPr>
              <a:t>környezetbarát alternatívát jelentenek a benzin- vagy dízelüzemű autókhoz képest. Azonban az autózás csökkentése, az aktív közlekedés (pl. gyaloglás vagy kerékpározás) és a tömegközlekedés használata még környezetbarátabb közlekedési lehetőségeket jelentenek.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/>
              <a:t>Az elektromos járművek gyártása energiaigényesebb, mint a fosszilis tüzelőanyaggal működő autók gyártása. </a:t>
            </a:r>
            <a:r>
              <a:rPr lang="en-US" sz="1200" b="1" dirty="0"/>
              <a:t>Az elektromos járművek</a:t>
            </a:r>
            <a:r>
              <a:rPr lang="en-US" sz="1200" dirty="0"/>
              <a:t> azonban </a:t>
            </a:r>
            <a:r>
              <a:rPr lang="en-US" sz="1200" b="1" dirty="0"/>
              <a:t>összességében környezetbarátabbak</a:t>
            </a:r>
            <a:r>
              <a:rPr lang="en-US" sz="1200" dirty="0"/>
              <a:t>, gyorsan csökkenthetik „szén-dioxid-adósságukat”, és kevesebb károsanyagot bocsátanak ki kilométerenként (</a:t>
            </a:r>
            <a:r>
              <a:rPr lang="en-US" sz="1200" dirty="0">
                <a:hlinkClick r:id="rId3"/>
              </a:rPr>
              <a:t>The Guardian</a:t>
            </a:r>
            <a:r>
              <a:rPr lang="en-US" sz="12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3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b="1" dirty="0">
                <a:ea typeface="Calibri"/>
              </a:rPr>
              <a:t>Az elektromos járművek nem bocsátanak ki kipufogógázokat</a:t>
            </a:r>
            <a:r>
              <a:rPr lang="en-US" sz="1200" dirty="0">
                <a:ea typeface="Calibri"/>
              </a:rPr>
              <a:t>, így javítják a városi levegő minőségét és csökkentik a szennyezést. </a:t>
            </a:r>
          </a:p>
          <a:p>
            <a:endParaRPr lang="en-GB" dirty="0"/>
          </a:p>
          <a:p>
            <a:r>
              <a:rPr lang="en-GB" dirty="0"/>
              <a:t>https://www.theguardian.com/business/2023/dec/23/do-electric-cars-really-produce-fewer-carbon-emissions-than-petrol-or-diesel-vehicles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136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az energiával kapcsolatos tévhitekről,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Nézze meg az Every1 30 perces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digitális energia alapismeretek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tanfolyamát a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keresletoldali válaszról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algn="ctr"/>
            <a:r>
              <a:rPr lang="en-US" altLang="ko-KR" sz="1200" dirty="0">
                <a:solidFill>
                  <a:srgbClr val="373737"/>
                </a:solidFill>
              </a:rPr>
              <a:t>Vessen egy alapos pillantást az Every1 diavetítésére, amely bemutatja </a:t>
            </a:r>
          </a:p>
          <a:p>
            <a:pPr algn="ctr"/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a klímaváltozás megújuló energiára gyakorolt hatását</a:t>
            </a: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az Energy Monitor cikkét: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A megújuló energia technológiákkal kapcsolatos mítoszok eloszlatása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az Energy Saving Trust cikkét: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Debunking Solar Myths (A napenergia-mítoszok cáfolata)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r>
              <a:rPr lang="en-GB" dirty="0"/>
              <a:t>https://www.open.edu/openlearncreate/course/view.php?id=12040</a:t>
            </a:r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341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dirty="0"/>
              <a:t>Ez a diavetítés, melynek címe </a:t>
            </a:r>
            <a:r>
              <a:rPr lang="en-GB" i="1" dirty="0"/>
              <a:t>„Energia mítoszok lebontva! Tény vagy kitaláció”, </a:t>
            </a:r>
            <a:r>
              <a:rPr lang="en-GB" dirty="0"/>
              <a:t>az Every1 projekt keretében készült, és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(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Bekapcsolt villanykörték) – </a:t>
            </a:r>
            <a:r>
              <a:rPr lang="en-US" sz="12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Miedema, Pexels.com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Papír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Macbook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mellett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Intelligens mérők: </a:t>
            </a:r>
            <a:r>
              <a:rPr lang="en-GB" dirty="0" err="1">
                <a:hlinkClick r:id="rId6"/>
              </a:rPr>
              <a:t>Vorarlberger </a:t>
            </a:r>
            <a:r>
              <a:rPr lang="en-GB" dirty="0">
                <a:hlinkClick r:id="rId6"/>
              </a:rPr>
              <a:t>Kraftwerke-Energy meter (electro)-smart meter-02ASD</a:t>
            </a:r>
            <a:r>
              <a:rPr lang="en-GB" dirty="0"/>
              <a:t>, </a:t>
            </a:r>
            <a:r>
              <a:rPr lang="en-GB" dirty="0" err="1"/>
              <a:t>Asurnipal</a:t>
            </a:r>
            <a:r>
              <a:rPr lang="en-GB" dirty="0"/>
              <a:t>,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Térfűtők: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Térfűtő 2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Megújuló energiaforrások: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Barna téglaház napelemekkel a tetőn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Elektromos járművek: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Fehér és fekete autó fehér épület előtt nappal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Madubuike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BE" dirty="0"/>
              <a:t>https://unsplash.com/photos/brown-brick-house-with-solar-panels-on-roof-9CalgkSRZb8</a:t>
            </a:r>
            <a:endParaRPr lang="en-GB" dirty="0"/>
          </a:p>
          <a:p>
            <a:r>
              <a:rPr lang="en-BE" dirty="0"/>
              <a:t>https://unsplash.com/photos/white-and-black-car-in-front-of-white-building-during-daytime-N2Td7KpIvYc</a:t>
            </a:r>
            <a:endParaRPr lang="en-GB" dirty="0"/>
          </a:p>
          <a:p>
            <a:r>
              <a:rPr lang="en-BE" dirty="0"/>
              <a:t>https://unsplash.com/license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8AC58-F6C4-B28B-59E2-618598A46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F111AB-F314-D2B4-F072-5497C5A6D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27D0DF-74F2-3800-52C0-9E2771605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32357A-C624-6A39-B04D-B719E78F9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8447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energia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gyártásával és fogyasztásával kapcsolatban </a:t>
            </a: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gyakoriak. Ebben a diavetítésben 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négy gyakran feltett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kérdést vizsgálunk meg a digitális energiával kapcsolatban.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Ezeknek a kérdéseknek a vizsgálatával jobban megérthetjük az energia digitalizálását, és tájékozottabb döntéseket hozhatunk az energiafelhasználásról. </a:t>
            </a:r>
          </a:p>
          <a:p>
            <a:pPr latinLnBrk="0"/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857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Felfedező utazásunk egy kérdéssel kezdődik. Mielőtt továbbhaladna a válaszokhoz, szánjon egy pillanatot minden egyes kérdés átgondolására.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A kérdéseket egymás után is végigmeheted. Vagy kiválaszthatod a menüből azt a kérdést, amelyet először szeretnél megvizsgálni.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23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Négy gyakori kérdés a digitális energiáról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Az intelligens mérőórák hatékonyan védik a felhasználók magánéletét?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Mi energiahatékonyabb: a helyiségfűtés vagy a központi fűtés?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 megújuló energiaforrások (pl. nap- és szélenergia) megbízhatatlanok?</a:t>
            </a:r>
            <a:endParaRPr lang="en-US" sz="12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Az elektromos járművek környezetbarátak, még akkor is, ha fosszilis tüzelőanyaggal termelt árammal töltik őket?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51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Az intelligens mérőórák hatékonyan védik a felhasználók magánéletét?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057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Az intelligens mérőórák hatékonyan védik a felhasználók magánéletét?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rtl="0" latinLnBrk="0">
              <a:buNone/>
            </a:pPr>
            <a:endParaRPr lang="en-GB" sz="3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3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Az intelligens mérőórák csak alapvető energiafogyasztási adatokat gyűjtenek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, például az energiafogyasztást, nem pedig konkrét készülékek használatát, hang-, video- vagy </a:t>
            </a:r>
            <a:r>
              <a:rPr lang="en-GB" sz="1200" dirty="0">
                <a:ea typeface="Calibri"/>
              </a:rPr>
              <a:t>személyes adatokat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Szigorú szabályozások és adatvédelmi intézkedések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(pl. GDPR, villamosenergia-irányelv, villamosenergia-szabályozás) védik a fogyasztók magánéletét.</a:t>
            </a:r>
          </a:p>
          <a:p>
            <a:pPr latinLnBrk="0"/>
            <a:endParaRPr lang="en-GB" sz="8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chemeClr val="tx1"/>
                </a:solidFill>
                <a:ea typeface="Calibri"/>
              </a:rPr>
              <a:t>A közüzemi vállalatok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az intelligens mérőórák adatait </a:t>
            </a:r>
            <a:r>
              <a:rPr lang="en-GB" sz="1200" noProof="0" dirty="0">
                <a:solidFill>
                  <a:schemeClr val="tx1"/>
                </a:solidFill>
                <a:ea typeface="Calibri"/>
              </a:rPr>
              <a:t>kizárólag </a:t>
            </a:r>
            <a:r>
              <a:rPr lang="en-GB" sz="1200" b="1" noProof="0" dirty="0">
                <a:solidFill>
                  <a:schemeClr val="tx1"/>
                </a:solidFill>
                <a:ea typeface="Calibri"/>
              </a:rPr>
              <a:t>számlázási és hálózatkezelési célokra használhatják, az adatmegosztás pedig korlátozott.</a:t>
            </a:r>
          </a:p>
          <a:p>
            <a:pPr latinLnBrk="0"/>
            <a:endParaRPr lang="en-GB" sz="8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1200" b="1" dirty="0"/>
              <a:t>További információk </a:t>
            </a:r>
            <a:r>
              <a:rPr lang="en-GB" sz="1200" dirty="0"/>
              <a:t>az Every1 diavetítésében: </a:t>
            </a:r>
            <a:r>
              <a:rPr lang="en-GB" sz="1200" i="1" dirty="0">
                <a:hlinkClick r:id="rId3"/>
              </a:rPr>
              <a:t>A kiberbiztonsággal kapcsolatos digitális energia-mítoszok… leleplezve! </a:t>
            </a:r>
            <a:endParaRPr lang="en-GB" sz="1200" noProof="0" dirty="0">
              <a:solidFill>
                <a:srgbClr val="000066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3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200" i="1" dirty="0">
                <a:solidFill>
                  <a:schemeClr val="accent2"/>
                </a:solidFill>
              </a:rPr>
              <a:t>Mi energiahatékonyabb: </a:t>
            </a:r>
          </a:p>
          <a:p>
            <a:pPr algn="ctr"/>
            <a:r>
              <a:rPr lang="en-US" sz="1200" i="1" dirty="0">
                <a:solidFill>
                  <a:schemeClr val="accent2"/>
                </a:solidFill>
              </a:rPr>
              <a:t>a helyiségfűtés vagy a központi fűtés?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57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Mi energiahatékonyabb: a helyiségfűtés vagy a központi fűtés?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A helyiségfűtő készülékek kevésbé hatékonyak, mint a központi fűtés, ha otthonának nagy területeit kell fűteni. </a:t>
            </a:r>
          </a:p>
          <a:p>
            <a:pPr marL="457200" indent="-457200" latinLnBrk="0">
              <a:buChar char="•"/>
            </a:pPr>
            <a:endParaRPr lang="en-US" sz="1200" b="1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 helyiségfűtő készülékek leginkább kis, jól szigetelt helyiségek rövid ideig tartó fűtésére alkalmasak.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Ha a helyiségfűtőket használja fő fűtési forrásként, az a központi fűtéshez képest magasabb energiaszámlákat eredményezhet.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További információk a </a:t>
            </a:r>
            <a:r>
              <a:rPr lang="en-US" sz="1200" b="1" dirty="0">
                <a:solidFill>
                  <a:srgbClr val="2B2C30"/>
                </a:solidFill>
              </a:rPr>
              <a:t>Fenntartható Energia Központ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szobafűtő készülékekről szóló </a:t>
            </a:r>
            <a:r>
              <a:rPr lang="en-US" sz="1200" dirty="0">
                <a:solidFill>
                  <a:srgbClr val="2B2C30"/>
                </a:solidFill>
              </a:rPr>
              <a:t>útmutatójában találhatók.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https://www.flickr.com/photos/vespaholic/14495979919/</a:t>
            </a:r>
          </a:p>
          <a:p>
            <a:r>
              <a:rPr lang="en-GB" dirty="0"/>
              <a:t>https://www.cse.org.uk/advice/room-heaters/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386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A megújuló energiaforrások 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(pl. nap- és szélenergia) megbízhatatlanok?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967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CEDA1B-93CA-8EDF-3421-7A6449CBC6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49E787-0A85-3F3F-715B-84DDA3AB4E69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n/analysis/indicators/share-of-energy-consumption-fr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business/2023/dec/23/do-electric-cars-really-produce-fewer-carbon-emissions-than-petrol-or-diesel-vehicl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204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ergysavingtrust.org.uk/myths-about-solar/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www.open.edu/openlearncreate/course/view.php?id=17128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/2.0/deed.en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www.flickr.com/photos/vespaholic/144959799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Vorarlberger_Kraftwerke-Energy_meter_(electro)-smart_meter-02ASD.jpg" TargetMode="External"/><Relationship Id="rId11" Type="http://schemas.openxmlformats.org/officeDocument/2006/relationships/hyperlink" Target="https://unsplash.com/photos/white-and-black-car-in-front-of-white-building-during-daytime-N2Td7KpIvYc" TargetMode="External"/><Relationship Id="rId5" Type="http://schemas.openxmlformats.org/officeDocument/2006/relationships/hyperlink" Target="https://www.pexels.com/photo/paper-beside-macbook-669623/" TargetMode="External"/><Relationship Id="rId10" Type="http://schemas.openxmlformats.org/officeDocument/2006/relationships/hyperlink" Target="https://unsplash.com/license" TargetMode="External"/><Relationship Id="rId4" Type="http://schemas.openxmlformats.org/officeDocument/2006/relationships/hyperlink" Target="https://www.pexels.com/photo/lightbulbs-turned-on-2166753/" TargetMode="External"/><Relationship Id="rId9" Type="http://schemas.openxmlformats.org/officeDocument/2006/relationships/hyperlink" Target="https://unsplash.com/photos/brown-brick-house-with-solar-panels-on-roof-9CalgkSRZb8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se.org.uk/advice/room-heater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E8DB0-EB98-177F-99E4-65D4FC080D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77838" y="2024558"/>
            <a:ext cx="6829246" cy="462488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7200" kern="1200" noProof="1">
                <a:solidFill>
                  <a:schemeClr val="tx1"/>
                </a:solidFill>
                <a:effectLst/>
              </a:rPr>
              <a:t>Energia-mítoszok leleplezve!</a:t>
            </a:r>
            <a:endParaRPr lang="hu-HU" sz="7200" noProof="1">
              <a:effectLst/>
            </a:endParaRPr>
          </a:p>
          <a:p>
            <a:endParaRPr lang="hu-HU" sz="7200" noProof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784FCDA1-3E46-BD40-D868-F5E321B54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8455" y="1628384"/>
            <a:ext cx="4513545" cy="36904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6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DCCFE-7BA7-D5B4-88B9-EC2785D1BA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9620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 megújuló energiaforrások (pl. nap- és szélenergia) megbízhatatlanok?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3369501" y="2303290"/>
            <a:ext cx="8445016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  <a:cs typeface="Calibri"/>
              </a:rPr>
              <a:t>2024-ben az EU-ban felhasznált energia több mint 25%-a megújuló forrásokból származott </a:t>
            </a:r>
            <a:r>
              <a:rPr lang="en-US" sz="2000" dirty="0">
                <a:ea typeface="Calibri"/>
                <a:cs typeface="Calibri"/>
              </a:rPr>
              <a:t>(</a:t>
            </a:r>
            <a:r>
              <a:rPr lang="en-US" sz="2000" dirty="0">
                <a:ea typeface="Calibri"/>
                <a:cs typeface="Calibri"/>
                <a:hlinkClick r:id="rId3"/>
              </a:rPr>
              <a:t>Európai Környezetvédelmi Ügynökség</a:t>
            </a:r>
            <a:r>
              <a:rPr lang="en-US" sz="2000" dirty="0">
                <a:ea typeface="Calibri"/>
                <a:cs typeface="Calibri"/>
              </a:rPr>
              <a:t>), például napenergia, szélenergia és hőszivattyúk.</a:t>
            </a:r>
            <a:endParaRPr lang="en-GB" sz="20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chemeClr val="tx1"/>
                </a:solidFill>
              </a:rPr>
              <a:t>A modern technológiák egyre inkább </a:t>
            </a:r>
            <a:r>
              <a:rPr lang="en-GB" sz="2000" b="1" noProof="0" dirty="0">
                <a:solidFill>
                  <a:schemeClr val="tx1"/>
                </a:solidFill>
              </a:rPr>
              <a:t>kezelik </a:t>
            </a:r>
            <a:r>
              <a:rPr lang="en-GB" sz="2000" noProof="0" dirty="0">
                <a:solidFill>
                  <a:schemeClr val="tx1"/>
                </a:solidFill>
              </a:rPr>
              <a:t>a nap- és szélenergia </a:t>
            </a:r>
            <a:r>
              <a:rPr lang="en-GB" sz="2000" b="1" noProof="0" dirty="0">
                <a:solidFill>
                  <a:schemeClr val="tx1"/>
                </a:solidFill>
              </a:rPr>
              <a:t>időjárási változékonyságát</a:t>
            </a:r>
            <a:r>
              <a:rPr lang="en-GB" sz="2000" noProof="0" dirty="0">
                <a:solidFill>
                  <a:schemeClr val="tx1"/>
                </a:solidFill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A fejlett előrejelzések </a:t>
            </a:r>
            <a:r>
              <a:rPr lang="en-GB" sz="2000" noProof="0" dirty="0">
                <a:solidFill>
                  <a:schemeClr val="tx1"/>
                </a:solidFill>
              </a:rPr>
              <a:t>meghatározzák a megújuló energia termelését, </a:t>
            </a:r>
            <a:r>
              <a:rPr lang="en-GB" sz="2000" b="1" noProof="0" dirty="0">
                <a:solidFill>
                  <a:schemeClr val="tx1"/>
                </a:solidFill>
              </a:rPr>
              <a:t>a tárolórendszerek </a:t>
            </a:r>
            <a:r>
              <a:rPr lang="en-GB" sz="2000" noProof="0" dirty="0">
                <a:solidFill>
                  <a:schemeClr val="tx1"/>
                </a:solidFill>
              </a:rPr>
              <a:t>(akkumulátorok, szivattyúzott vízerőművek) pedig stabilizálják a hálózatot.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100" b="1" noProof="0" dirty="0">
              <a:solidFill>
                <a:schemeClr val="tx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tx1"/>
                </a:solidFill>
              </a:rPr>
              <a:t>A dinamikus árképzés </a:t>
            </a:r>
            <a:r>
              <a:rPr lang="en-GB" sz="2000" noProof="0" dirty="0">
                <a:solidFill>
                  <a:schemeClr val="tx1"/>
                </a:solidFill>
              </a:rPr>
              <a:t>– amelynek során az energia ára a kereslet és a kínálat függvényében változik – szintén hozzájárul a hálózat egyensúlyának fenntartásához. </a:t>
            </a:r>
          </a:p>
          <a:p>
            <a:pPr latinLnBrk="0"/>
            <a:endParaRPr lang="en-GB" sz="2000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FCEBA3-F055-F802-3702-AF06DC383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303290"/>
            <a:ext cx="2755999" cy="41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4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6DE6A-7F58-5188-395D-DA9BF8E282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5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Az elektromos járművek környezetbarátak, még akkor is, ha fosszilis tüzelőanyaggal termelt árammal töltik őket? - Bevezetés</a:t>
            </a:r>
            <a:endParaRPr lang="hu-HU" sz="2800" b="1" i="0" noProof="1">
              <a:solidFill>
                <a:schemeClr val="bg1"/>
              </a:solidFill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Az elektromos járművek környezetbarátak, még akkor is, ha fosszilis tüzelőanyaggal termelt árammal töltik őket?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789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1F338-2995-5575-8032-C6B6ADEC62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52187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Az elektromos járművek környezetbarátak akkor is, ha fosszilis tüzelőanyaggal termelt villamos energiával töltik őket?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2797428" y="2153198"/>
            <a:ext cx="925673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Calibri"/>
                <a:cs typeface="Calibri"/>
              </a:rPr>
              <a:t>A</a:t>
            </a:r>
            <a:r>
              <a:rPr lang="en-US" sz="2000" b="1" dirty="0">
                <a:ea typeface="Calibri"/>
                <a:cs typeface="Calibri"/>
              </a:rPr>
              <a:t> megújuló energiaforrásokkal működő elektromos járművek (EV) </a:t>
            </a:r>
            <a:r>
              <a:rPr lang="en-US" sz="2000" dirty="0">
                <a:ea typeface="Calibri"/>
                <a:cs typeface="Calibri"/>
              </a:rPr>
              <a:t>környezetbarát alternatívát jelentenek a benzin- vagy dízelüzemű autókhoz képest. Azonban az autózás csökkentése, az aktív közlekedés (pl. gyaloglás vagy kerékpározás) és a tömegközlekedés használata még környezetbarátabb közlekedési lehetőségeket jelentenek.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/>
              <a:t>Az elektromos járművek gyártása energiaigényesebb, mint a fosszilis tüzelőanyaggal működő autók gyártása. </a:t>
            </a:r>
            <a:r>
              <a:rPr lang="en-US" sz="2000" b="1" dirty="0"/>
              <a:t>Az elektromos járművek</a:t>
            </a:r>
            <a:r>
              <a:rPr lang="en-US" sz="2000" dirty="0"/>
              <a:t> azonban </a:t>
            </a:r>
            <a:r>
              <a:rPr lang="en-US" sz="2000" b="1" dirty="0"/>
              <a:t>összességében környezetbarátabbak</a:t>
            </a:r>
            <a:r>
              <a:rPr lang="en-US" sz="2000" dirty="0"/>
              <a:t>, gyorsan csökkenthetik „szén-dioxid-adósságukat”, és kevesebb károsanyagot bocsátanak ki kilométerenként (</a:t>
            </a:r>
            <a:r>
              <a:rPr lang="en-US" sz="2000" dirty="0">
                <a:hlinkClick r:id="rId3"/>
              </a:rPr>
              <a:t>The Guardian</a:t>
            </a:r>
            <a:r>
              <a:rPr lang="en-US" sz="2000" dirty="0"/>
              <a:t>).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US" sz="700" b="1" dirty="0">
              <a:ea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/>
              </a:rPr>
              <a:t>Az elektromos járművek nem bocsátanak ki kipufogógázokat</a:t>
            </a:r>
            <a:r>
              <a:rPr lang="en-US" sz="2000" dirty="0">
                <a:ea typeface="Calibri"/>
              </a:rPr>
              <a:t>, így javítják a városi levegő minőségét és csökkentik a szennyezést.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715287-DB77-61BF-0E6D-73518F647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82" y="2659732"/>
            <a:ext cx="2305570" cy="34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AA0BCC-51A1-C14A-389C-C853281B4E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65370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Következő lépések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Ha többet szeretne megtudni az energiával kapcsolatos mítoszokról, a következő források lehetnek hasznosak: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18615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Tekintse meg az Every1 30 perces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„Digital Energy Essentials”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tanfolyamát a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3"/>
              </a:rPr>
              <a:t>keresletoldali válaszról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246413"/>
            <a:ext cx="2364667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Vessen egy alapos pillantást az Every1 diavetítésére, amely bemutatja </a:t>
            </a:r>
          </a:p>
          <a:p>
            <a:pPr algn="ctr"/>
            <a:r>
              <a:rPr lang="en-US" altLang="ko-KR" dirty="0">
                <a:solidFill>
                  <a:srgbClr val="373737"/>
                </a:solidFill>
                <a:hlinkClick r:id="rId4"/>
              </a:rPr>
              <a:t>a klímaváltozás megújuló energiára gyakorolt hatását</a:t>
            </a:r>
            <a:endParaRPr lang="ko-KR" altLang="en-US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Olvassa el az Energy Monitor cikkét, amely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eloszlatja a megújuló energia technológiákkal kapcsolatos mítoszokat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Olvassa el az Energy Saving Trust cikkét: </a:t>
            </a:r>
            <a:r>
              <a:rPr lang="en-US" altLang="ko-KR" i="1" dirty="0">
                <a:solidFill>
                  <a:srgbClr val="373737"/>
                </a:solidFill>
                <a:hlinkClick r:id="rId6"/>
              </a:rPr>
              <a:t>Debunking Solar Myths (A napenergia-mítoszok cáfolata)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735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1247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Ez a diavetítés, melynek </a:t>
            </a:r>
            <a:r>
              <a:rPr lang="en-GB" dirty="0" err="1"/>
              <a:t>címe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en-US" dirty="0"/>
              <a:t>Energia-</a:t>
            </a:r>
            <a:r>
              <a:rPr lang="en-US" dirty="0" err="1"/>
              <a:t>mítoszok</a:t>
            </a:r>
            <a:r>
              <a:rPr lang="en-US" dirty="0"/>
              <a:t> </a:t>
            </a:r>
            <a:r>
              <a:rPr lang="en-US" dirty="0" err="1"/>
              <a:t>leleplezve</a:t>
            </a:r>
            <a:r>
              <a:rPr lang="en-US" dirty="0"/>
              <a:t>!</a:t>
            </a:r>
            <a:r>
              <a:rPr lang="en-GB" i="1" dirty="0"/>
              <a:t>”, </a:t>
            </a:r>
            <a:r>
              <a:rPr lang="en-GB" dirty="0"/>
              <a:t>az Every1 projekt keretében készült, és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Lightbulbs Turned on (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Bekapcsolt villanykörték) – </a:t>
            </a:r>
            <a:r>
              <a:rPr lang="en-US" sz="1800" b="0" i="0" u="sng" strike="noStrike" cap="none" dirty="0">
                <a:solidFill>
                  <a:srgbClr val="000000"/>
                </a:solidFill>
                <a:ea typeface="Public Sans"/>
                <a:cs typeface="Public Sans"/>
                <a:sym typeface="Public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Jochem Miedema, Pexels.com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Papír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Macbook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mellett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Intelligens mérők: </a:t>
            </a:r>
            <a:r>
              <a:rPr lang="en-GB" dirty="0">
                <a:hlinkClick r:id="rId6"/>
              </a:rPr>
              <a:t>Vorarlberger Kraftwerke-Energy meter (electro)-smart meter-02ASD</a:t>
            </a:r>
            <a:r>
              <a:rPr lang="en-GB" dirty="0"/>
              <a:t>, </a:t>
            </a:r>
            <a:r>
              <a:rPr lang="en-GB" dirty="0" err="1"/>
              <a:t>Asurnipal</a:t>
            </a:r>
            <a:r>
              <a:rPr lang="en-GB" dirty="0"/>
              <a:t>, </a:t>
            </a:r>
            <a:r>
              <a:rPr lang="en-GB" dirty="0">
                <a:hlinkClick r:id="rId3"/>
              </a:rPr>
              <a:t>CC BY-SA 4.0 </a:t>
            </a:r>
            <a:r>
              <a:rPr lang="en-GB" dirty="0"/>
              <a:t>licenc alatt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Térfűtők: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Térfűtő 2,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Eric Farrow (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vespaholic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) által készített,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BY-NC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Megújuló energiaforrások: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9"/>
              </a:rPr>
              <a:t>Barna téglaház napelemekkel a tetőn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Vivint Solar,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Elektromos járművek: </a:t>
            </a:r>
            <a:r>
              <a:rPr lang="en-US" i="1" dirty="0">
                <a:solidFill>
                  <a:srgbClr val="111111"/>
                </a:solidFill>
                <a:sym typeface="Public Sans"/>
                <a:hlinkClick r:id="rId11"/>
              </a:rPr>
              <a:t>Fehér és fekete autó fehér épület előtt nappal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Precious Madubuike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Unsplash 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A3F027-3E19-82AE-7A54-488E35E154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59648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2746961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25135-52B1-579F-1FA2-243339E85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AA32D-09BF-B114-9B93-5727AAE72E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Köszönöm!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857028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73911" y="834481"/>
            <a:ext cx="69443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Az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energia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dirty="0" err="1"/>
              <a:t>termelésével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és fogyasztásával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kapcsolatban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gyakoriak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GB" sz="3200" dirty="0"/>
              <a:t>a </a:t>
            </a:r>
            <a:r>
              <a:rPr lang="en-GB" sz="3200" dirty="0" err="1"/>
              <a:t>tévhitek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. Ebben a diavetítésben </a:t>
            </a:r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négy gyakran feltett </a:t>
            </a:r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kérdést vizsgálunk meg a digitális energiával kapcsolatban. </a:t>
            </a:r>
          </a:p>
          <a:p>
            <a:pPr latinLnBrk="0"/>
            <a:endParaRPr lang="en-GB" sz="3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3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Ezeknek a kérdéseknek a vizsgálatával jobban megérthetjük az energia digitalizálását, és tájékozottabb döntéseket hozhatunk az energiafelhasználásról. </a:t>
            </a:r>
          </a:p>
          <a:p>
            <a:pPr latinLnBrk="0"/>
            <a:endParaRPr lang="en-GB" sz="32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73B0FE-B34B-98B3-BD05-405A9DA008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8828" y="456825"/>
            <a:ext cx="2277292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800" b="1" kern="1200" noProof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Bevezetés</a:t>
            </a:r>
            <a:r>
              <a:rPr lang="hu-HU" sz="4400" b="1" kern="1200" noProof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392397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3911" y="834481"/>
            <a:ext cx="694436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Felfedező utazásunk egy kérdéssel kezdődik. Kérjük, szánjon egy pillanatot minden egyes kérdés átgondolására, mielőtt továbbhaladna a válaszokhoz.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A kérdéseket egymás után is </a:t>
            </a:r>
            <a:r>
              <a:rPr lang="en-GB" sz="3200" dirty="0" err="1"/>
              <a:t>végigmeheti</a:t>
            </a:r>
            <a:r>
              <a:rPr lang="en-GB" sz="3200" dirty="0">
                <a:solidFill>
                  <a:srgbClr val="2B2C30"/>
                </a:solidFill>
                <a:sym typeface="Public Sans"/>
              </a:rPr>
              <a:t>. </a:t>
            </a:r>
            <a:r>
              <a:rPr lang="en-GB" sz="3200" dirty="0" err="1"/>
              <a:t>Vagy</a:t>
            </a:r>
            <a:r>
              <a:rPr lang="en-GB" sz="3200" dirty="0"/>
              <a:t> </a:t>
            </a:r>
            <a:r>
              <a:rPr lang="en-GB" sz="3200" dirty="0" err="1"/>
              <a:t>kiválaszthatja</a:t>
            </a:r>
            <a:r>
              <a:rPr lang="en-GB" sz="3200" dirty="0"/>
              <a:t> a </a:t>
            </a:r>
            <a:r>
              <a:rPr lang="en-GB" sz="3200" dirty="0" err="1"/>
              <a:t>menüből</a:t>
            </a:r>
            <a:r>
              <a:rPr lang="en-GB" sz="3200" dirty="0"/>
              <a:t> </a:t>
            </a:r>
            <a:r>
              <a:rPr lang="en-GB" sz="3200" dirty="0" err="1"/>
              <a:t>azt</a:t>
            </a:r>
            <a:r>
              <a:rPr lang="en-GB" sz="3200" dirty="0"/>
              <a:t> a </a:t>
            </a:r>
            <a:r>
              <a:rPr lang="en-GB" sz="3200" dirty="0" err="1"/>
              <a:t>kérdést</a:t>
            </a:r>
            <a:r>
              <a:rPr lang="en-GB" sz="3200" dirty="0"/>
              <a:t>, </a:t>
            </a:r>
            <a:r>
              <a:rPr lang="en-GB" sz="3200" dirty="0" err="1"/>
              <a:t>amelyet</a:t>
            </a:r>
            <a:r>
              <a:rPr lang="en-GB" sz="3200" dirty="0"/>
              <a:t> </a:t>
            </a:r>
            <a:r>
              <a:rPr lang="en-GB" sz="3200" dirty="0" err="1"/>
              <a:t>először</a:t>
            </a:r>
            <a:r>
              <a:rPr lang="en-GB" sz="3200" dirty="0"/>
              <a:t> </a:t>
            </a:r>
            <a:r>
              <a:rPr lang="en-GB" sz="3200" dirty="0" err="1"/>
              <a:t>szeretne</a:t>
            </a:r>
            <a:r>
              <a:rPr lang="en-GB" sz="3200" dirty="0"/>
              <a:t> </a:t>
            </a:r>
            <a:r>
              <a:rPr lang="en-GB" sz="3200" dirty="0" err="1"/>
              <a:t>megvizsgálni</a:t>
            </a:r>
            <a:r>
              <a:rPr lang="en-GB" sz="3200" dirty="0"/>
              <a:t>.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06FFFC-71D2-A55D-11F9-2F6587CA83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3722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Ez </a:t>
            </a:r>
            <a:r>
              <a:rPr lang="hu-HU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 prezentáció </a:t>
            </a:r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</a:t>
            </a:r>
            <a:endParaRPr lang="hu-HU" noProof="1">
              <a:effectLst/>
            </a:endParaRPr>
          </a:p>
          <a:p>
            <a:endParaRPr lang="hu-HU" noProof="1"/>
          </a:p>
        </p:txBody>
      </p:sp>
    </p:spTree>
    <p:extLst>
      <p:ext uri="{BB962C8B-B14F-4D97-AF65-F5344CB8AC3E}">
        <p14:creationId xmlns:p14="http://schemas.microsoft.com/office/powerpoint/2010/main" val="254998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D9DC52-5167-803B-CC1E-0EB909FC99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Négy gyakori kérdés a digitális energiáról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662586"/>
            <a:ext cx="114237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Az intelligens mérőórák hatékonyan védik a felhasználók magánéletét?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Mi energiahatékonyabb: a helyiségfűtés vagy a központi fűtés?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 megújuló energiaforrások (pl. nap- és szélenergia) megbízhatatlanok?</a:t>
            </a:r>
            <a:endParaRPr lang="en-US" sz="2400" b="1" dirty="0">
              <a:solidFill>
                <a:schemeClr val="bg1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Az elektromos járművek környezetbarátak, még akkor is, ha fosszilis tüzelőanyaggal termelt árammal töltik őket?</a:t>
            </a:r>
          </a:p>
        </p:txBody>
      </p:sp>
    </p:spTree>
    <p:extLst>
      <p:ext uri="{BB962C8B-B14F-4D97-AF65-F5344CB8AC3E}">
        <p14:creationId xmlns:p14="http://schemas.microsoft.com/office/powerpoint/2010/main" val="216269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706B-801C-7CE9-2FD2-896890F5709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Az intelligens mérőórák hatékonyan védik a felhasználók magánéletét?  - Bevezetés</a:t>
            </a:r>
            <a:endParaRPr lang="hu-HU" sz="2800" b="1" i="0" noProof="1">
              <a:solidFill>
                <a:schemeClr val="bg1"/>
              </a:solidFill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972855" y="3194137"/>
            <a:ext cx="10246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Az intelligens mérőórák hatékonyan védik a felhasználók magánéletét?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888496" y="2256824"/>
            <a:ext cx="900621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 latinLnBrk="0">
              <a:buNone/>
            </a:pPr>
            <a:endParaRPr lang="en-GB" sz="700" noProof="0" dirty="0">
              <a:solidFill>
                <a:schemeClr val="accent2"/>
              </a:solidFill>
              <a:ea typeface="Public Sans"/>
              <a:cs typeface="Public Sans"/>
              <a:sym typeface="Public Sans"/>
            </a:endParaRPr>
          </a:p>
          <a:p>
            <a:pPr marL="457200" indent="-457200" latinLnBrk="0">
              <a:buChar char="•"/>
            </a:pPr>
            <a:endParaRPr lang="en-GB" sz="7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Az intelligens mérőórák csak alapvető energiafogyasztási adatokat gyűjtenek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, például az energiafogyasztást, nem pedig konkrét készülékek használatát, hang-, video- vagy </a:t>
            </a:r>
            <a:r>
              <a:rPr lang="en-GB" sz="2000" dirty="0">
                <a:ea typeface="Calibri"/>
              </a:rPr>
              <a:t>személyes adatokat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Szigorú szabályozások és adatvédelmi intézkedések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(pl. GDPR, villamosenergia-irányelv, villamosenergia-szabályozás) védik a fogyasztók magánéletét.</a:t>
            </a:r>
          </a:p>
          <a:p>
            <a:pPr latinLnBrk="0"/>
            <a:endParaRPr lang="en-GB" sz="1100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noProof="0" dirty="0">
                <a:solidFill>
                  <a:schemeClr val="tx1"/>
                </a:solidFill>
                <a:ea typeface="Calibri"/>
              </a:rPr>
              <a:t>A közüzemi vállalatok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az intelligens mérőórák adatait </a:t>
            </a:r>
            <a:r>
              <a:rPr lang="en-GB" sz="2000" noProof="0" dirty="0">
                <a:solidFill>
                  <a:schemeClr val="tx1"/>
                </a:solidFill>
                <a:ea typeface="Calibri"/>
              </a:rPr>
              <a:t>kizárólag </a:t>
            </a:r>
            <a:r>
              <a:rPr lang="en-GB" sz="2000" b="1" noProof="0" dirty="0">
                <a:solidFill>
                  <a:schemeClr val="tx1"/>
                </a:solidFill>
                <a:ea typeface="Calibri"/>
              </a:rPr>
              <a:t>számlázási és hálózatkezelési célokra használhatják, az adatmegosztás pedig korlátozott.</a:t>
            </a:r>
          </a:p>
          <a:p>
            <a:pPr latinLnBrk="0"/>
            <a:endParaRPr lang="en-GB" sz="1100" b="1" noProof="0" dirty="0">
              <a:solidFill>
                <a:schemeClr val="tx1"/>
              </a:solidFill>
              <a:ea typeface="Calibri"/>
            </a:endParaRPr>
          </a:p>
          <a:p>
            <a:pPr marL="457200" indent="-457200" latinLnBrk="0">
              <a:buChar char="•"/>
            </a:pPr>
            <a:r>
              <a:rPr lang="en-GB" sz="2000" b="1" dirty="0"/>
              <a:t>További információk </a:t>
            </a:r>
            <a:r>
              <a:rPr lang="en-GB" sz="2000" dirty="0"/>
              <a:t>az Every1 diavetítésében: </a:t>
            </a:r>
            <a:r>
              <a:rPr lang="en-GB" sz="2000" i="1" dirty="0" err="1">
                <a:hlinkClick r:id="rId3"/>
              </a:rPr>
              <a:t>Kiberbiztonsági</a:t>
            </a:r>
            <a:r>
              <a:rPr lang="en-GB" sz="2000" i="1" dirty="0">
                <a:hlinkClick r:id="rId3"/>
              </a:rPr>
              <a:t>, </a:t>
            </a:r>
            <a:r>
              <a:rPr lang="en-GB" sz="2000" i="1" dirty="0" err="1">
                <a:hlinkClick r:id="rId3"/>
              </a:rPr>
              <a:t>digitális</a:t>
            </a:r>
            <a:r>
              <a:rPr lang="en-GB" sz="2000" i="1" dirty="0">
                <a:hlinkClick r:id="rId3"/>
              </a:rPr>
              <a:t> </a:t>
            </a:r>
            <a:r>
              <a:rPr lang="en-GB" sz="2000" i="1" dirty="0" err="1">
                <a:hlinkClick r:id="rId3"/>
              </a:rPr>
              <a:t>energiával</a:t>
            </a:r>
            <a:r>
              <a:rPr lang="en-GB" sz="2000" i="1" dirty="0">
                <a:hlinkClick r:id="rId3"/>
              </a:rPr>
              <a:t> </a:t>
            </a:r>
            <a:r>
              <a:rPr lang="en-GB" sz="2000" i="1" dirty="0" err="1">
                <a:hlinkClick r:id="rId3"/>
              </a:rPr>
              <a:t>kapcsolatos</a:t>
            </a:r>
            <a:r>
              <a:rPr lang="en-GB" sz="2000" i="1" dirty="0">
                <a:hlinkClick r:id="rId3"/>
              </a:rPr>
              <a:t> </a:t>
            </a:r>
            <a:r>
              <a:rPr lang="en-GB" sz="2000" i="1" dirty="0" err="1">
                <a:hlinkClick r:id="rId3"/>
              </a:rPr>
              <a:t>mítoszok</a:t>
            </a:r>
            <a:r>
              <a:rPr lang="en-GB" sz="2000" i="1" dirty="0">
                <a:hlinkClick r:id="rId3"/>
              </a:rPr>
              <a:t>… </a:t>
            </a:r>
            <a:r>
              <a:rPr lang="en-GB" sz="2000" i="1" dirty="0" err="1">
                <a:hlinkClick r:id="rId3"/>
              </a:rPr>
              <a:t>leleplezve</a:t>
            </a:r>
            <a:r>
              <a:rPr lang="en-GB" sz="2000" i="1" dirty="0">
                <a:hlinkClick r:id="rId3"/>
              </a:rPr>
              <a:t>! </a:t>
            </a:r>
            <a:endParaRPr lang="en-GB" sz="2000" noProof="0" dirty="0">
              <a:solidFill>
                <a:srgbClr val="000066"/>
              </a:solidFill>
              <a:ea typeface="Calibri"/>
              <a:cs typeface="Calibri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0E6B48-9871-BD63-E55B-7FA469CC2F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482" y="596486"/>
            <a:ext cx="11437035" cy="6395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Az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intelligens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mérőórák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hatékonyan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védik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a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felhasználók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magánéletét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ublic Sans"/>
                <a:ea typeface="Public Sans"/>
                <a:cs typeface="Public Sans"/>
                <a:sym typeface="Public Sans"/>
              </a:rPr>
              <a:t>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smart meter.">
            <a:extLst>
              <a:ext uri="{FF2B5EF4-FFF2-40B4-BE49-F238E27FC236}">
                <a16:creationId xmlns:a16="http://schemas.microsoft.com/office/drawing/2014/main" id="{7BA60DC5-30EE-2406-2A45-AB7C90E64A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19" y="2256824"/>
            <a:ext cx="2648486" cy="430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74216-A47B-ED1F-6C4D-C3FC780E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5060" y="822325"/>
            <a:ext cx="1197694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 a hatékonyabb energiafelhasználás szempontjából: helyiségfűtés vagy központi fűtés? - Bevezetés</a:t>
            </a:r>
            <a:endParaRPr lang="hu-HU" sz="2800" b="1" i="0" noProof="1">
              <a:solidFill>
                <a:schemeClr val="bg1"/>
              </a:solidFill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i="1" dirty="0">
                <a:solidFill>
                  <a:schemeClr val="accent2"/>
                </a:solidFill>
              </a:rPr>
              <a:t>Mi energiahatékonyabb: </a:t>
            </a:r>
          </a:p>
          <a:p>
            <a:pPr algn="ctr"/>
            <a:r>
              <a:rPr lang="en-US" sz="4800" i="1" dirty="0">
                <a:solidFill>
                  <a:schemeClr val="accent2"/>
                </a:solidFill>
              </a:rPr>
              <a:t>a helyiségfűtés vagy a központi fűtés?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0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FA70-4F23-79A2-BC5C-F3213EFE2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099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 energiahatékonyabb: a helyiségfűtő készülékek vagy a központi fűtés?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910164" y="2251226"/>
            <a:ext cx="76746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/>
              <a:t>A helyiségfűtő készülékek kevésbé hatékonyak, mint a központi fűtés, ha otthonának nagy területeit kell fűteni. </a:t>
            </a:r>
          </a:p>
          <a:p>
            <a:pPr marL="457200" indent="-457200" latinLnBrk="0">
              <a:buChar char="•"/>
            </a:pPr>
            <a:endParaRPr lang="en-US" sz="2400" dirty="0"/>
          </a:p>
          <a:p>
            <a:pPr marL="457200" indent="-457200" latinLnBrk="0">
              <a:buChar char="•"/>
            </a:pPr>
            <a:r>
              <a:rPr lang="en-US" sz="2400" dirty="0"/>
              <a:t>A helyiségfűtő készülékek leginkább kis, jól szigetelt helyiségek rövid ideig tartó fűtésére alkalmasak. </a:t>
            </a:r>
          </a:p>
          <a:p>
            <a:pPr marL="457200" indent="-457200" latinLnBrk="0">
              <a:buChar char="•"/>
            </a:pPr>
            <a:endParaRPr lang="en-US" sz="2400" dirty="0"/>
          </a:p>
          <a:p>
            <a:pPr marL="457200" indent="-457200" latinLnBrk="0">
              <a:buChar char="•"/>
            </a:pPr>
            <a:r>
              <a:rPr lang="en-US" sz="2400" dirty="0"/>
              <a:t>Ha a helyiségfűtőket használja fő fűtési forrásként, az a központi fűtéshez képest magasabb energiaszámlákat eredményezhet.</a:t>
            </a:r>
          </a:p>
          <a:p>
            <a:pPr marL="457200" indent="-457200" latinLnBrk="0">
              <a:buChar char="•"/>
            </a:pPr>
            <a:endParaRPr lang="en-US" sz="2400" dirty="0"/>
          </a:p>
          <a:p>
            <a:pPr marL="457200" indent="-457200" latinLnBrk="0">
              <a:buChar char="•"/>
            </a:pPr>
            <a:r>
              <a:rPr lang="en-US" sz="2400" dirty="0"/>
              <a:t>További információkat a Fenntartható Energia Központ </a:t>
            </a:r>
            <a:r>
              <a:rPr lang="en-US" sz="2400" dirty="0">
                <a:hlinkClick r:id="rId3"/>
              </a:rPr>
              <a:t>szobafűtő készülékekről szóló</a:t>
            </a:r>
            <a:r>
              <a:rPr lang="en-US" sz="2400" dirty="0"/>
              <a:t> útmutatójában talál.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E5CE0B-BEED-879A-8A43-920EA8704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9" y="2251226"/>
            <a:ext cx="2827876" cy="424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365C6-3129-9F90-5393-119434D0CB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8383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i="0" kern="1200" noProof="1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A megújuló energiaforrások megbízhatatlanok? - Bevezetés</a:t>
            </a:r>
            <a:endParaRPr lang="hu-HU" sz="2800" b="1" i="0" noProof="1">
              <a:solidFill>
                <a:schemeClr val="bg1"/>
              </a:solidFill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A megújuló energiaforrások </a:t>
            </a:r>
          </a:p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(pl. nap- és szélenergia) megbízhatatlanok?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0988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0BEEC-F513-4E8F-AF29-5694B2F78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1828</Words>
  <Application>Microsoft Macintosh PowerPoint</Application>
  <PresentationFormat>Widescreen</PresentationFormat>
  <Paragraphs>193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맑은 고딕</vt:lpstr>
      <vt:lpstr>Arial</vt:lpstr>
      <vt:lpstr>Calibri</vt:lpstr>
      <vt:lpstr>Public Sans</vt:lpstr>
      <vt:lpstr>Every1 slide master</vt:lpstr>
      <vt:lpstr>Energia-mítoszok leleplezve! </vt:lpstr>
      <vt:lpstr>Bevezetés  </vt:lpstr>
      <vt:lpstr>Ez a prezentáció   </vt:lpstr>
      <vt:lpstr>Négy gyakori kérdés a digitális energiáról  </vt:lpstr>
      <vt:lpstr>Az intelligens mérőórák hatékonyan védik a felhasználók magánéletét?  - Bevezetés </vt:lpstr>
      <vt:lpstr>Az intelligens mérőórák hatékonyan védik a felhasználók magánéletét? </vt:lpstr>
      <vt:lpstr>Mi a hatékonyabb energiafelhasználás szempontjából: helyiségfűtés vagy központi fűtés? - Bevezetés </vt:lpstr>
      <vt:lpstr>Mi energiahatékonyabb: a helyiségfűtő készülékek vagy a központi fűtés? </vt:lpstr>
      <vt:lpstr>A megújuló energiaforrások megbízhatatlanok? - Bevezetés </vt:lpstr>
      <vt:lpstr>A megújuló energiaforrások (pl. nap- és szélenergia) megbízhatatlanok? </vt:lpstr>
      <vt:lpstr>Az elektromos járművek környezetbarátak, még akkor is, ha fosszilis tüzelőanyaggal termelt árammal töltik őket? - Bevezetés </vt:lpstr>
      <vt:lpstr>Az elektromos járművek környezetbarátak akkor is, ha fosszilis tüzelőanyaggal termelt villamos energiával töltik őket? </vt:lpstr>
      <vt:lpstr>Következő lépések </vt:lpstr>
      <vt:lpstr>Köszönetnyilvánítás </vt:lpstr>
      <vt:lpstr>Köszönöm!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2026-03-14T07:40:29Z</dcterms:modified>
  <cp:category/>
</cp:coreProperties>
</file>