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611" r:id="rId5"/>
    <p:sldId id="612" r:id="rId6"/>
    <p:sldId id="613" r:id="rId7"/>
    <p:sldId id="614" r:id="rId8"/>
    <p:sldId id="615" r:id="rId9"/>
    <p:sldId id="616" r:id="rId10"/>
    <p:sldId id="617" r:id="rId11"/>
    <p:sldId id="618" r:id="rId12"/>
    <p:sldId id="619" r:id="rId13"/>
    <p:sldId id="620" r:id="rId14"/>
    <p:sldId id="621" r:id="rId15"/>
    <p:sldId id="622" r:id="rId16"/>
    <p:sldId id="623" r:id="rId17"/>
    <p:sldId id="624" r:id="rId18"/>
    <p:sldId id="652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B3F7DB-7419-9C79-D4D1-5F5117578549}" name="Claudia Winkler" initials="CW" userId="S::claudia.winkler_joanneum.at#ext#@flux50.onmicrosoft.com::52be4535-67a9-4335-aabe-f2d5892662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F4C04F"/>
    <a:srgbClr val="EDEDED"/>
    <a:srgbClr val="D8B05A"/>
    <a:srgbClr val="F8F8F8"/>
    <a:srgbClr val="59BDAA"/>
    <a:srgbClr val="FEE880"/>
    <a:srgbClr val="FCE501"/>
    <a:srgbClr val="F1E400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0489F9-C57C-2476-FBE9-C887B7C3B89B}" v="4" dt="2026-02-09T14:09:13.1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7336" autoAdjust="0"/>
    <p:restoredTop sz="86422" autoAdjust="0"/>
  </p:normalViewPr>
  <p:slideViewPr>
    <p:cSldViewPr snapToGrid="0">
      <p:cViewPr varScale="1">
        <p:scale>
          <a:sx n="92" d="100"/>
          <a:sy n="92" d="100"/>
        </p:scale>
        <p:origin x="648" y="184"/>
      </p:cViewPr>
      <p:guideLst/>
    </p:cSldViewPr>
  </p:slideViewPr>
  <p:outlineViewPr>
    <p:cViewPr>
      <p:scale>
        <a:sx n="33" d="100"/>
        <a:sy n="33" d="100"/>
      </p:scale>
      <p:origin x="0" y="-152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Deliukov" userId="S::alexander_think-e.be#ext#@flux50.onmicrosoft.com::bee075c1-faac-4166-8fcb-7b2057bad6f6" providerId="AD" clId="Web-{310489F9-C57C-2476-FBE9-C887B7C3B89B}"/>
    <pc:docChg chg="modSld">
      <pc:chgData name="Alexander Deliukov" userId="S::alexander_think-e.be#ext#@flux50.onmicrosoft.com::bee075c1-faac-4166-8fcb-7b2057bad6f6" providerId="AD" clId="Web-{310489F9-C57C-2476-FBE9-C887B7C3B89B}" dt="2026-02-09T14:09:13.126" v="2" actId="14100"/>
      <pc:docMkLst>
        <pc:docMk/>
      </pc:docMkLst>
      <pc:sldChg chg="addSp modSp">
        <pc:chgData name="Alexander Deliukov" userId="S::alexander_think-e.be#ext#@flux50.onmicrosoft.com::bee075c1-faac-4166-8fcb-7b2057bad6f6" providerId="AD" clId="Web-{310489F9-C57C-2476-FBE9-C887B7C3B89B}" dt="2026-02-09T14:09:13.126" v="2" actId="14100"/>
        <pc:sldMkLst>
          <pc:docMk/>
          <pc:sldMk cId="3907640188" sldId="611"/>
        </pc:sldMkLst>
        <pc:picChg chg="add mod">
          <ac:chgData name="Alexander Deliukov" userId="S::alexander_think-e.be#ext#@flux50.onmicrosoft.com::bee075c1-faac-4166-8fcb-7b2057bad6f6" providerId="AD" clId="Web-{310489F9-C57C-2476-FBE9-C887B7C3B89B}" dt="2026-02-09T14:09:13.126" v="2" actId="14100"/>
          <ac:picMkLst>
            <pc:docMk/>
            <pc:sldMk cId="3907640188" sldId="611"/>
            <ac:picMk id="4" creationId="{3F7F6E70-5963-835D-5578-DBF15AF86546}"/>
          </ac:picMkLst>
        </pc:picChg>
      </pc:sldChg>
    </pc:docChg>
  </pc:docChgLst>
  <pc:docChgLst>
    <pc:chgData name="Alexander Deliukov" userId="d5fda0f2-1d08-4016-b7e9-bb882f168707" providerId="ADAL" clId="{FE9DFF45-01DC-45CC-A80A-B50597210401}"/>
    <pc:docChg chg="undo custSel addSld delSld modSld">
      <pc:chgData name="Alexander Deliukov" userId="d5fda0f2-1d08-4016-b7e9-bb882f168707" providerId="ADAL" clId="{FE9DFF45-01DC-45CC-A80A-B50597210401}" dt="2026-01-27T13:11:17.756" v="39" actId="404"/>
      <pc:docMkLst>
        <pc:docMk/>
      </pc:docMkLst>
      <pc:sldChg chg="modSp mod">
        <pc:chgData name="Alexander Deliukov" userId="d5fda0f2-1d08-4016-b7e9-bb882f168707" providerId="ADAL" clId="{FE9DFF45-01DC-45CC-A80A-B50597210401}" dt="2026-01-27T13:09:32.698" v="22" actId="21"/>
        <pc:sldMkLst>
          <pc:docMk/>
          <pc:sldMk cId="3907640188" sldId="611"/>
        </pc:sldMkLst>
        <pc:spChg chg="mod">
          <ac:chgData name="Alexander Deliukov" userId="d5fda0f2-1d08-4016-b7e9-bb882f168707" providerId="ADAL" clId="{FE9DFF45-01DC-45CC-A80A-B50597210401}" dt="2026-01-27T13:09:32.698" v="22" actId="21"/>
          <ac:spMkLst>
            <pc:docMk/>
            <pc:sldMk cId="3907640188" sldId="611"/>
            <ac:spMk id="2" creationId="{133E8DB0-EB98-177F-99E4-65D4FC080D88}"/>
          </ac:spMkLst>
        </pc:spChg>
      </pc:sldChg>
      <pc:sldChg chg="modSp mod">
        <pc:chgData name="Alexander Deliukov" userId="d5fda0f2-1d08-4016-b7e9-bb882f168707" providerId="ADAL" clId="{FE9DFF45-01DC-45CC-A80A-B50597210401}" dt="2026-01-27T13:09:13.413" v="15" actId="20577"/>
        <pc:sldMkLst>
          <pc:docMk/>
          <pc:sldMk cId="3923979759" sldId="612"/>
        </pc:sldMkLst>
        <pc:spChg chg="mod">
          <ac:chgData name="Alexander Deliukov" userId="d5fda0f2-1d08-4016-b7e9-bb882f168707" providerId="ADAL" clId="{FE9DFF45-01DC-45CC-A80A-B50597210401}" dt="2026-01-27T13:09:13.413" v="15" actId="20577"/>
          <ac:spMkLst>
            <pc:docMk/>
            <pc:sldMk cId="3923979759" sldId="612"/>
            <ac:spMk id="2" creationId="{0FE65402-2D24-4C0B-3A9B-70B199ADCEA8}"/>
          </ac:spMkLst>
        </pc:spChg>
        <pc:spChg chg="mod">
          <ac:chgData name="Alexander Deliukov" userId="d5fda0f2-1d08-4016-b7e9-bb882f168707" providerId="ADAL" clId="{FE9DFF45-01DC-45CC-A80A-B50597210401}" dt="2026-01-27T13:08:15.923" v="8" actId="14100"/>
          <ac:spMkLst>
            <pc:docMk/>
            <pc:sldMk cId="3923979759" sldId="612"/>
            <ac:spMk id="4" creationId="{2F73B0FE-B34B-98B3-BD05-405A9DA008AC}"/>
          </ac:spMkLst>
        </pc:spChg>
      </pc:sldChg>
      <pc:sldChg chg="modSp">
        <pc:chgData name="Alexander Deliukov" userId="d5fda0f2-1d08-4016-b7e9-bb882f168707" providerId="ADAL" clId="{FE9DFF45-01DC-45CC-A80A-B50597210401}" dt="2026-01-27T13:08:53.233" v="13" actId="20577"/>
        <pc:sldMkLst>
          <pc:docMk/>
          <pc:sldMk cId="2549985706" sldId="613"/>
        </pc:sldMkLst>
        <pc:spChg chg="mod">
          <ac:chgData name="Alexander Deliukov" userId="d5fda0f2-1d08-4016-b7e9-bb882f168707" providerId="ADAL" clId="{FE9DFF45-01DC-45CC-A80A-B50597210401}" dt="2026-01-27T13:08:53.233" v="13" actId="20577"/>
          <ac:spMkLst>
            <pc:docMk/>
            <pc:sldMk cId="2549985706" sldId="613"/>
            <ac:spMk id="2" creationId="{4D366B55-7ACA-91FD-62DA-6FBF6BEC8E01}"/>
          </ac:spMkLst>
        </pc:spChg>
      </pc:sldChg>
      <pc:sldChg chg="delSp modSp mod">
        <pc:chgData name="Alexander Deliukov" userId="d5fda0f2-1d08-4016-b7e9-bb882f168707" providerId="ADAL" clId="{FE9DFF45-01DC-45CC-A80A-B50597210401}" dt="2026-01-27T13:10:23.535" v="34" actId="478"/>
        <pc:sldMkLst>
          <pc:docMk/>
          <pc:sldMk cId="2460397813" sldId="616"/>
        </pc:sldMkLst>
        <pc:spChg chg="mod">
          <ac:chgData name="Alexander Deliukov" userId="d5fda0f2-1d08-4016-b7e9-bb882f168707" providerId="ADAL" clId="{FE9DFF45-01DC-45CC-A80A-B50597210401}" dt="2026-01-27T13:10:18.122" v="33" actId="6549"/>
          <ac:spMkLst>
            <pc:docMk/>
            <pc:sldMk cId="2460397813" sldId="616"/>
            <ac:spMk id="4" creationId="{B86F7BA3-B558-E7EE-49BC-1EDCDFCA81CE}"/>
          </ac:spMkLst>
        </pc:spChg>
      </pc:sldChg>
      <pc:sldChg chg="modSp mod">
        <pc:chgData name="Alexander Deliukov" userId="d5fda0f2-1d08-4016-b7e9-bb882f168707" providerId="ADAL" clId="{FE9DFF45-01DC-45CC-A80A-B50597210401}" dt="2026-01-27T13:10:29.413" v="35" actId="948"/>
        <pc:sldMkLst>
          <pc:docMk/>
          <pc:sldMk cId="466480708" sldId="617"/>
        </pc:sldMkLst>
        <pc:spChg chg="mod">
          <ac:chgData name="Alexander Deliukov" userId="d5fda0f2-1d08-4016-b7e9-bb882f168707" providerId="ADAL" clId="{FE9DFF45-01DC-45CC-A80A-B50597210401}" dt="2026-01-27T13:10:29.413" v="35" actId="948"/>
          <ac:spMkLst>
            <pc:docMk/>
            <pc:sldMk cId="466480708" sldId="617"/>
            <ac:spMk id="2" creationId="{E2B74216-A47B-ED1F-6C4D-C3FC780E6228}"/>
          </ac:spMkLst>
        </pc:spChg>
      </pc:sldChg>
      <pc:sldChg chg="modSp">
        <pc:chgData name="Alexander Deliukov" userId="d5fda0f2-1d08-4016-b7e9-bb882f168707" providerId="ADAL" clId="{FE9DFF45-01DC-45CC-A80A-B50597210401}" dt="2026-01-27T13:11:04.934" v="36" actId="404"/>
        <pc:sldMkLst>
          <pc:docMk/>
          <pc:sldMk cId="2251049058" sldId="620"/>
        </pc:sldMkLst>
        <pc:spChg chg="mod">
          <ac:chgData name="Alexander Deliukov" userId="d5fda0f2-1d08-4016-b7e9-bb882f168707" providerId="ADAL" clId="{FE9DFF45-01DC-45CC-A80A-B50597210401}" dt="2026-01-27T13:11:04.934" v="36" actId="404"/>
          <ac:spMkLst>
            <pc:docMk/>
            <pc:sldMk cId="2251049058" sldId="620"/>
            <ac:spMk id="4" creationId="{C48B4B3E-49EA-5666-7C14-9015697F413B}"/>
          </ac:spMkLst>
        </pc:spChg>
      </pc:sldChg>
      <pc:sldChg chg="modSp">
        <pc:chgData name="Alexander Deliukov" userId="d5fda0f2-1d08-4016-b7e9-bb882f168707" providerId="ADAL" clId="{FE9DFF45-01DC-45CC-A80A-B50597210401}" dt="2026-01-27T13:11:12.094" v="37" actId="404"/>
        <pc:sldMkLst>
          <pc:docMk/>
          <pc:sldMk cId="3526500076" sldId="622"/>
        </pc:sldMkLst>
        <pc:spChg chg="mod">
          <ac:chgData name="Alexander Deliukov" userId="d5fda0f2-1d08-4016-b7e9-bb882f168707" providerId="ADAL" clId="{FE9DFF45-01DC-45CC-A80A-B50597210401}" dt="2026-01-27T13:11:12.094" v="37" actId="404"/>
          <ac:spMkLst>
            <pc:docMk/>
            <pc:sldMk cId="3526500076" sldId="622"/>
            <ac:spMk id="4" creationId="{92FE9A94-DCC1-E1C5-4D79-C962BC490CDE}"/>
          </ac:spMkLst>
        </pc:spChg>
      </pc:sldChg>
      <pc:sldChg chg="modSp mod">
        <pc:chgData name="Alexander Deliukov" userId="d5fda0f2-1d08-4016-b7e9-bb882f168707" providerId="ADAL" clId="{FE9DFF45-01DC-45CC-A80A-B50597210401}" dt="2026-01-27T13:11:17.756" v="39" actId="404"/>
        <pc:sldMkLst>
          <pc:docMk/>
          <pc:sldMk cId="2317735843" sldId="623"/>
        </pc:sldMkLst>
        <pc:spChg chg="mod">
          <ac:chgData name="Alexander Deliukov" userId="d5fda0f2-1d08-4016-b7e9-bb882f168707" providerId="ADAL" clId="{FE9DFF45-01DC-45CC-A80A-B50597210401}" dt="2026-01-27T13:11:17.756" v="39" actId="404"/>
          <ac:spMkLst>
            <pc:docMk/>
            <pc:sldMk cId="2317735843" sldId="623"/>
            <ac:spMk id="29" creationId="{4ECDE187-04E2-45C2-AB71-3163282F7484}"/>
          </ac:spMkLst>
        </pc:spChg>
        <pc:spChg chg="mod">
          <ac:chgData name="Alexander Deliukov" userId="d5fda0f2-1d08-4016-b7e9-bb882f168707" providerId="ADAL" clId="{FE9DFF45-01DC-45CC-A80A-B50597210401}" dt="2026-01-27T13:11:17.756" v="39" actId="404"/>
          <ac:spMkLst>
            <pc:docMk/>
            <pc:sldMk cId="2317735843" sldId="623"/>
            <ac:spMk id="41" creationId="{D9C87595-16A2-4A0F-9DBB-4AF40FA3BA2C}"/>
          </ac:spMkLst>
        </pc:spChg>
        <pc:spChg chg="mod">
          <ac:chgData name="Alexander Deliukov" userId="d5fda0f2-1d08-4016-b7e9-bb882f168707" providerId="ADAL" clId="{FE9DFF45-01DC-45CC-A80A-B50597210401}" dt="2026-01-27T13:11:17.756" v="39" actId="404"/>
          <ac:spMkLst>
            <pc:docMk/>
            <pc:sldMk cId="2317735843" sldId="623"/>
            <ac:spMk id="49" creationId="{E8F01505-D47E-4B07-82B8-EC043F5EC813}"/>
          </ac:spMkLst>
        </pc:spChg>
        <pc:spChg chg="mod">
          <ac:chgData name="Alexander Deliukov" userId="d5fda0f2-1d08-4016-b7e9-bb882f168707" providerId="ADAL" clId="{FE9DFF45-01DC-45CC-A80A-B50597210401}" dt="2026-01-27T13:11:17.756" v="39" actId="404"/>
          <ac:spMkLst>
            <pc:docMk/>
            <pc:sldMk cId="2317735843" sldId="623"/>
            <ac:spMk id="60" creationId="{DB6D982A-54DA-4FCC-9383-F91FC1E1D9CE}"/>
          </ac:spMkLst>
        </pc:spChg>
      </pc:sldChg>
      <pc:sldChg chg="modSp mod">
        <pc:chgData name="Alexander Deliukov" userId="d5fda0f2-1d08-4016-b7e9-bb882f168707" providerId="ADAL" clId="{FE9DFF45-01DC-45CC-A80A-B50597210401}" dt="2026-01-27T13:09:39.662" v="24" actId="20577"/>
        <pc:sldMkLst>
          <pc:docMk/>
          <pc:sldMk cId="3274696126" sldId="624"/>
        </pc:sldMkLst>
        <pc:spChg chg="mod">
          <ac:chgData name="Alexander Deliukov" userId="d5fda0f2-1d08-4016-b7e9-bb882f168707" providerId="ADAL" clId="{FE9DFF45-01DC-45CC-A80A-B50597210401}" dt="2026-01-27T13:09:39.662" v="24" actId="20577"/>
          <ac:spMkLst>
            <pc:docMk/>
            <pc:sldMk cId="3274696126" sldId="624"/>
            <ac:spMk id="4" creationId="{B6E2F0C4-3708-062E-837B-49F21B8E51C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2026. 3. 14.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Mester szövegstílus szerkesztése</a:t>
            </a:r>
          </a:p>
          <a:p>
            <a:pPr lvl="1"/>
            <a:r>
              <a:rPr lang="ko-KR" altLang="en-US"/>
              <a:t>Második szint</a:t>
            </a:r>
          </a:p>
          <a:p>
            <a:pPr lvl="2"/>
            <a:r>
              <a:rPr lang="ko-KR" altLang="en-US"/>
              <a:t>Harmadik szint</a:t>
            </a:r>
          </a:p>
          <a:p>
            <a:pPr lvl="3"/>
            <a:r>
              <a:rPr lang="ko-KR" altLang="en-US"/>
              <a:t>Negyedik szint</a:t>
            </a:r>
          </a:p>
          <a:p>
            <a:pPr lvl="4"/>
            <a:r>
              <a:rPr lang="ko-KR" altLang="en-US"/>
              <a:t>Ötödik szint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8b75d0b6e56042db759308de25b428c2%7C0e2ed45596af4100bed3a8e5fd981685%7C0%7C0%7C638989652911880494%7CUnknown%7CTWFpbGZsb3d8eyJFbXB0eU1hcGkiOnRydWUsIlYiOiIwLjAuMDAwMCIsIlAiOiJXaW4zMiIsIkFOIjoiTWFpbCIsIldUIjoyfQ%3D%3D%7C0%7C%7C%7C&amp;sdata=%2FITZkt%2BIetR6zgRVbzpDpm%2Fe6Dlg1L5kh3Mm8lyobao%3D&amp;reserve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a.europa.eu/en/analysis/indicators/share-of-energy-consumption-from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business/2023/dec/23/do-electric-cars-really-produce-fewer-carbon-emissions-than-petrol-or-diesel-vehicle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2040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ergysavingtrust.org.uk/myths-about-solar/" TargetMode="External"/><Relationship Id="rId5" Type="http://schemas.openxmlformats.org/officeDocument/2006/relationships/hyperlink" Target="https://www.energymonitor.ai/opinion/opinion-dispelling-myths-around-renewable-energy-technologies/?cf-view" TargetMode="External"/><Relationship Id="rId4" Type="http://schemas.openxmlformats.org/officeDocument/2006/relationships/hyperlink" Target="https://www.open.edu/openlearncreate/course/view.php?id=17128" TargetMode="Externa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2.0/deed.en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www.flickr.com/photos/vespaholic/14495979919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ommons.wikimedia.org/wiki/File:Vorarlberger_Kraftwerke-Energy_meter_(electro)-smart_meter-02ASD.jpg" TargetMode="External"/><Relationship Id="rId11" Type="http://schemas.openxmlformats.org/officeDocument/2006/relationships/hyperlink" Target="https://unsplash.com/photos/white-and-black-car-in-front-of-white-building-during-daytime-N2Td7KpIvYc" TargetMode="External"/><Relationship Id="rId5" Type="http://schemas.openxmlformats.org/officeDocument/2006/relationships/hyperlink" Target="https://www.pexels.com/photo/paper-beside-macbook-669623/" TargetMode="External"/><Relationship Id="rId10" Type="http://schemas.openxmlformats.org/officeDocument/2006/relationships/hyperlink" Target="https://unsplash.com/license" TargetMode="External"/><Relationship Id="rId4" Type="http://schemas.openxmlformats.org/officeDocument/2006/relationships/hyperlink" Target="https://www.pexels.com/photo/lightbulbs-turned-on-2166753/" TargetMode="External"/><Relationship Id="rId9" Type="http://schemas.openxmlformats.org/officeDocument/2006/relationships/hyperlink" Target="https://unsplash.com/photos/brown-brick-house-with-solar-panels-on-roof-9CalgkSRZb8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7128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e.org.uk/advice/room-heater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Energia-mítoszok leleplezése!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 a projekt az Európai Unió Horizont kutatási és innovációs programjának (2021–2027) támogatását élvezi, a 101075596 számú támogatási megállapodás keretében. A jelen anyag tartalmáért kizárólag az Every1 projekt felelős, és az nem feltétlenül tükrözi az Európai Unió véleményét. A prezentáció 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CC BY-SA 4.0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licenc alatt áll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hacsak másképp nem jelezzük.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9196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A megújuló energiaforrások (pl. nap- és szélenergia) megbízhatatlanok?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1200" b="1" dirty="0">
                <a:ea typeface="Calibri"/>
                <a:cs typeface="Calibri"/>
              </a:rPr>
              <a:t>2024-ben az EU-ban fogyasztott energia több mint 25%-a megújuló forrásokból </a:t>
            </a:r>
            <a:r>
              <a:rPr lang="en-US" sz="1200" dirty="0">
                <a:ea typeface="Calibri"/>
                <a:cs typeface="Calibri"/>
              </a:rPr>
              <a:t>(</a:t>
            </a:r>
            <a:r>
              <a:rPr lang="en-US" sz="1200" dirty="0">
                <a:ea typeface="Calibri"/>
                <a:cs typeface="Calibri"/>
                <a:hlinkClick r:id="rId3"/>
              </a:rPr>
              <a:t>Európai Környezetvédelmi Ügynökség</a:t>
            </a:r>
            <a:r>
              <a:rPr lang="en-US" sz="1200" dirty="0">
                <a:ea typeface="Calibri"/>
                <a:cs typeface="Calibri"/>
              </a:rPr>
              <a:t>) </a:t>
            </a:r>
            <a:r>
              <a:rPr lang="en-US" sz="1200" b="1" dirty="0">
                <a:ea typeface="Calibri"/>
                <a:cs typeface="Calibri"/>
              </a:rPr>
              <a:t>származott</a:t>
            </a:r>
            <a:r>
              <a:rPr lang="en-US" sz="1200" dirty="0">
                <a:ea typeface="Calibri"/>
                <a:cs typeface="Calibri"/>
              </a:rPr>
              <a:t>, például nap-, szél- és hőszivattyúkból.</a:t>
            </a:r>
            <a:endParaRPr lang="en-GB" sz="1200" noProof="0" dirty="0">
              <a:solidFill>
                <a:schemeClr val="accent2"/>
              </a:solidFill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800" noProof="0" dirty="0">
              <a:solidFill>
                <a:schemeClr val="tx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</a:rPr>
              <a:t>A modern technológiák egyre jobban </a:t>
            </a:r>
            <a:r>
              <a:rPr lang="en-GB" sz="1200" b="1" noProof="0" dirty="0">
                <a:solidFill>
                  <a:schemeClr val="tx1"/>
                </a:solidFill>
              </a:rPr>
              <a:t>kezelik </a:t>
            </a:r>
            <a:r>
              <a:rPr lang="en-GB" sz="1200" noProof="0" dirty="0">
                <a:solidFill>
                  <a:schemeClr val="tx1"/>
                </a:solidFill>
              </a:rPr>
              <a:t>a nap- és szélenergia </a:t>
            </a:r>
            <a:r>
              <a:rPr lang="en-GB" sz="1200" b="1" noProof="0" dirty="0">
                <a:solidFill>
                  <a:schemeClr val="tx1"/>
                </a:solidFill>
              </a:rPr>
              <a:t>időjárási változékonyságát</a:t>
            </a:r>
            <a:r>
              <a:rPr lang="en-GB" sz="1200" noProof="0" dirty="0">
                <a:solidFill>
                  <a:schemeClr val="tx1"/>
                </a:solidFill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800" b="1" noProof="0" dirty="0">
              <a:solidFill>
                <a:schemeClr val="tx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chemeClr val="tx1"/>
                </a:solidFill>
              </a:rPr>
              <a:t>A fejlett előrejelzések </a:t>
            </a:r>
            <a:r>
              <a:rPr lang="en-GB" sz="1200" noProof="0" dirty="0">
                <a:solidFill>
                  <a:schemeClr val="tx1"/>
                </a:solidFill>
              </a:rPr>
              <a:t>meghatározzák a megújuló energia termelését, </a:t>
            </a:r>
            <a:r>
              <a:rPr lang="en-GB" sz="1200" b="1" noProof="0" dirty="0">
                <a:solidFill>
                  <a:schemeClr val="tx1"/>
                </a:solidFill>
              </a:rPr>
              <a:t>a tárolórendszerek </a:t>
            </a:r>
            <a:r>
              <a:rPr lang="en-GB" sz="1200" noProof="0" dirty="0">
                <a:solidFill>
                  <a:schemeClr val="tx1"/>
                </a:solidFill>
              </a:rPr>
              <a:t>(akkumulátorok, szivattyúzott vízerőművek) pedig stabilizálják a hálózatot.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800" b="1" noProof="0" dirty="0">
              <a:solidFill>
                <a:schemeClr val="tx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chemeClr val="tx1"/>
                </a:solidFill>
              </a:rPr>
              <a:t>A dinamikus árképzés </a:t>
            </a:r>
            <a:r>
              <a:rPr lang="en-GB" sz="1200" noProof="0" dirty="0">
                <a:solidFill>
                  <a:schemeClr val="tx1"/>
                </a:solidFill>
              </a:rPr>
              <a:t>– amelynek során az energia ára a kereslet és a kínálat függvényében változik – szintén hozzájárul a hálózat egyensúlyának fenntartásához. </a:t>
            </a:r>
          </a:p>
          <a:p>
            <a:pPr latinLnBrk="0"/>
            <a:endParaRPr lang="en-GB" sz="1200" noProof="0" dirty="0">
              <a:solidFill>
                <a:srgbClr val="000066"/>
              </a:solidFill>
              <a:ea typeface="Public Sans"/>
              <a:cs typeface="Public San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https://www.eea.europa.eu/en/analysis/indicators/share-of-energy-consumption-from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365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Az elektromos járművek környezetbarátak, még akkor is, ha fosszilis tüzelőanyaggal termelt árammal töltik őket?</a:t>
            </a:r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5577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Az elektromos járművek környezetbarátak, még akkor is, ha fosszilis tüzelőanyaggal termelt villamos energiával töltik őket?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Calibri"/>
                <a:cs typeface="Calibri"/>
              </a:rPr>
              <a:t>A</a:t>
            </a:r>
            <a:r>
              <a:rPr lang="en-US" sz="1200" b="1" dirty="0">
                <a:ea typeface="Calibri"/>
                <a:cs typeface="Calibri"/>
              </a:rPr>
              <a:t> megújuló energiaforrásokkal működő elektromos járművek (EV) </a:t>
            </a:r>
            <a:r>
              <a:rPr lang="en-US" sz="1200" dirty="0">
                <a:ea typeface="Calibri"/>
                <a:cs typeface="Calibri"/>
              </a:rPr>
              <a:t>környezetbarát alternatívát jelentenek a benzin- vagy dízelüzemű autókhoz képest. Azonban az autózás csökkentése, az aktív közlekedés (pl. gyaloglás vagy kerékpározás) és a tömegközlekedés használata még környezetbarátabb közlekedési lehetőségeket jelentenek.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US" sz="3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/>
              <a:t>Az elektromos járművek gyártása energiaigényesebb, mint a fosszilis tüzelőanyaggal működő autók gyártása. </a:t>
            </a:r>
            <a:r>
              <a:rPr lang="en-US" sz="1200" b="1" dirty="0"/>
              <a:t>Az elektromos járművek</a:t>
            </a:r>
            <a:r>
              <a:rPr lang="en-US" sz="1200" dirty="0"/>
              <a:t> azonban </a:t>
            </a:r>
            <a:r>
              <a:rPr lang="en-US" sz="1200" b="1" dirty="0"/>
              <a:t>összességében környezetbarátabbak</a:t>
            </a:r>
            <a:r>
              <a:rPr lang="en-US" sz="1200" dirty="0"/>
              <a:t>, gyorsan csökkenthetik „szén-dioxid-adósságukat”, és kevesebb károsanyagot bocsátanak ki kilométerenként (</a:t>
            </a:r>
            <a:r>
              <a:rPr lang="en-US" sz="1200" dirty="0">
                <a:hlinkClick r:id="rId3"/>
              </a:rPr>
              <a:t>The Guardian</a:t>
            </a:r>
            <a:r>
              <a:rPr lang="en-US" sz="1200" dirty="0"/>
              <a:t>).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US" sz="300" b="1" dirty="0">
              <a:ea typeface="Calibri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b="1" dirty="0">
                <a:ea typeface="Calibri"/>
              </a:rPr>
              <a:t>Az elektromos járművek nem bocsátanak ki kipufogógázokat</a:t>
            </a:r>
            <a:r>
              <a:rPr lang="en-US" sz="1200" dirty="0">
                <a:ea typeface="Calibri"/>
              </a:rPr>
              <a:t>, így javítják a városi levegő minőségét és csökkentik a szennyezést. </a:t>
            </a:r>
          </a:p>
          <a:p>
            <a:endParaRPr lang="en-GB" dirty="0"/>
          </a:p>
          <a:p>
            <a:r>
              <a:rPr lang="en-GB" dirty="0"/>
              <a:t>https://www.theguardian.com/business/2023/dec/23/do-electric-cars-really-produce-fewer-carbon-emissions-than-petrol-or-diesel-vehicles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6136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Következő lépések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Ha többet szeretne megtudni az energiával kapcsolatos tévhitekről, az alábbi források hasznosak lehetnek: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 Nézze meg az Every1 30 perces 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</a:rPr>
              <a:t>digitális energia alapismeretek </a:t>
            </a: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tanfolyamát a </a:t>
            </a:r>
            <a:r>
              <a:rPr lang="en-US" altLang="ko-KR" sz="1200" dirty="0">
                <a:solidFill>
                  <a:srgbClr val="373737"/>
                </a:solidFill>
                <a:ea typeface="맑은 고딕"/>
                <a:hlinkClick r:id="rId3"/>
              </a:rPr>
              <a:t>keresletoldali válaszról</a:t>
            </a:r>
            <a:endParaRPr lang="ko-KR" altLang="en-US" sz="1200" dirty="0">
              <a:solidFill>
                <a:srgbClr val="373737"/>
              </a:solidFill>
              <a:ea typeface="맑은 고딕"/>
            </a:endParaRPr>
          </a:p>
          <a:p>
            <a:pPr algn="ctr"/>
            <a:r>
              <a:rPr lang="en-US" altLang="ko-KR" sz="1200" dirty="0">
                <a:solidFill>
                  <a:srgbClr val="373737"/>
                </a:solidFill>
              </a:rPr>
              <a:t>Vessen egy alapos pillantást az Every1 diavetítésére, amely bemutatja </a:t>
            </a:r>
          </a:p>
          <a:p>
            <a:pPr algn="ctr"/>
            <a:r>
              <a:rPr lang="en-US" altLang="ko-KR" sz="1200" dirty="0">
                <a:solidFill>
                  <a:srgbClr val="373737"/>
                </a:solidFill>
                <a:hlinkClick r:id="rId4"/>
              </a:rPr>
              <a:t>a klímaváltozás megújuló energiára gyakorolt hatását</a:t>
            </a:r>
            <a:endParaRPr lang="en-GB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Olvassa el az Energy Monitor cikkét: </a:t>
            </a:r>
            <a:r>
              <a:rPr lang="en-US" altLang="ko-KR" sz="1200" i="1" dirty="0">
                <a:solidFill>
                  <a:srgbClr val="373737"/>
                </a:solidFill>
                <a:hlinkClick r:id="rId5"/>
              </a:rPr>
              <a:t>A megújuló energia technológiákkal kapcsolatos mítoszok eloszlatása</a:t>
            </a:r>
            <a:endParaRPr lang="ko-KR" altLang="en-US" sz="1200" i="1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Olvassa el az Energy Saving Trust cikkét: </a:t>
            </a:r>
            <a:r>
              <a:rPr lang="en-US" altLang="ko-KR" sz="1200" i="1" dirty="0">
                <a:solidFill>
                  <a:srgbClr val="373737"/>
                </a:solidFill>
                <a:hlinkClick r:id="rId6"/>
              </a:rPr>
              <a:t>Debunking Solar Myths (A napenergia-mítoszok cáfolata)</a:t>
            </a:r>
            <a:endParaRPr lang="ko-KR" altLang="en-US" sz="1200" dirty="0">
              <a:solidFill>
                <a:srgbClr val="373737"/>
              </a:solidFill>
            </a:endParaRPr>
          </a:p>
          <a:p>
            <a:endParaRPr lang="en-GB" dirty="0"/>
          </a:p>
          <a:p>
            <a:r>
              <a:rPr lang="en-GB" dirty="0"/>
              <a:t>https://www.open.edu/openlearncreate/course/view.php?id=12040</a:t>
            </a:r>
          </a:p>
          <a:p>
            <a:r>
              <a:rPr lang="en-GB" dirty="0"/>
              <a:t>https://www.open.edu/openlearncreate/course/view.php?id=17128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341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Köszönetnyilvánítás</a:t>
            </a:r>
          </a:p>
          <a:p>
            <a:pPr latinLnBrk="0"/>
            <a:r>
              <a:rPr lang="en-GB" dirty="0"/>
              <a:t>Ez a diavetítés, melynek címe </a:t>
            </a:r>
            <a:r>
              <a:rPr lang="en-GB" i="1" dirty="0"/>
              <a:t>„Energia mítoszok lebontva! Tény vagy kitaláció”, </a:t>
            </a:r>
            <a:r>
              <a:rPr lang="en-GB" dirty="0"/>
              <a:t>az Every1 projekt keretében készült, és </a:t>
            </a:r>
            <a:r>
              <a:rPr lang="en-GB" dirty="0">
                <a:hlinkClick r:id="rId3"/>
              </a:rPr>
              <a:t>CC BY-SA 4.0 </a:t>
            </a:r>
            <a:r>
              <a:rPr lang="en-GB" dirty="0"/>
              <a:t>licenc alatt áll, hacsak másképp nem jelezzük.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A prezentációban a következő képek szerepelnek: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Borítókép: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Lightbulbs Turned on (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Bekapcsolt villanykörték) – </a:t>
            </a:r>
            <a:r>
              <a:rPr lang="en-US" sz="1200" b="0" i="0" u="sng" strike="noStrike" cap="none" dirty="0">
                <a:solidFill>
                  <a:srgbClr val="000000"/>
                </a:solidFill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Jochem Miedema, Pexels.com</a:t>
            </a:r>
            <a:endParaRPr lang="en-US" sz="1200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Bevezető szöveg kép: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Papír </a:t>
            </a:r>
            <a:r>
              <a:rPr lang="en-US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 Macbook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mellett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</a:t>
            </a:r>
            <a:r>
              <a:rPr lang="en-US" sz="12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Lukas, Pexels.com</a:t>
            </a:r>
            <a:endParaRPr lang="en-US" sz="1200" u="sng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Intelligens mérők: </a:t>
            </a:r>
            <a:r>
              <a:rPr lang="en-GB" dirty="0" err="1">
                <a:hlinkClick r:id="rId6"/>
              </a:rPr>
              <a:t>Vorarlberger </a:t>
            </a:r>
            <a:r>
              <a:rPr lang="en-GB" dirty="0">
                <a:hlinkClick r:id="rId6"/>
              </a:rPr>
              <a:t>Kraftwerke-Energy meter (electro)-smart meter-02ASD</a:t>
            </a:r>
            <a:r>
              <a:rPr lang="en-GB" dirty="0"/>
              <a:t>, </a:t>
            </a:r>
            <a:r>
              <a:rPr lang="en-GB" dirty="0" err="1"/>
              <a:t>Asurnipal</a:t>
            </a:r>
            <a:r>
              <a:rPr lang="en-GB" dirty="0"/>
              <a:t>, </a:t>
            </a:r>
            <a:r>
              <a:rPr lang="en-GB" dirty="0">
                <a:hlinkClick r:id="rId3"/>
              </a:rPr>
              <a:t>CC BY-SA 4.0 </a:t>
            </a:r>
            <a:r>
              <a:rPr lang="en-GB" dirty="0"/>
              <a:t>licenc alatt</a:t>
            </a:r>
            <a:endParaRPr lang="en-US" sz="1200" u="sng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Térfűtők: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Térfűtő 2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Eric Farrow (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vespaholic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)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CC BY-NC 2.0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 alatt.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Megújuló energiaforrások: </a:t>
            </a:r>
            <a:r>
              <a:rPr lang="en-US" i="1" dirty="0">
                <a:solidFill>
                  <a:srgbClr val="111111"/>
                </a:solidFill>
                <a:sym typeface="Public Sans"/>
                <a:hlinkClick r:id="rId9"/>
              </a:rPr>
              <a:t>Barna téglaház napelemekkel a tetőn</a:t>
            </a:r>
            <a:r>
              <a:rPr lang="en-US" dirty="0">
                <a:solidFill>
                  <a:schemeClr val="dk1"/>
                </a:solidFill>
                <a:cs typeface="Public Sans"/>
                <a:sym typeface="Public Sans"/>
              </a:rPr>
              <a:t>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Vivint Solar,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Unsplash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licenc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Elektromos járművek: </a:t>
            </a:r>
            <a:r>
              <a:rPr lang="en-US" i="1" dirty="0">
                <a:solidFill>
                  <a:srgbClr val="111111"/>
                </a:solidFill>
                <a:sym typeface="Public Sans"/>
                <a:hlinkClick r:id="rId11"/>
              </a:rPr>
              <a:t>Fehér és fekete autó fehér épület előtt nappal</a:t>
            </a:r>
            <a:r>
              <a:rPr lang="en-US" dirty="0">
                <a:solidFill>
                  <a:schemeClr val="dk1"/>
                </a:solidFill>
                <a:cs typeface="Public Sans"/>
                <a:sym typeface="Public Sans"/>
              </a:rPr>
              <a:t>,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Precious </a:t>
            </a:r>
            <a:r>
              <a:rPr lang="en-US" sz="120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Madubuike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Unsplash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licenc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latinLnBrk="0"/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BE" dirty="0"/>
              <a:t>https://unsplash.com/photos/brown-brick-house-with-solar-panels-on-roof-9CalgkSRZb8</a:t>
            </a:r>
            <a:endParaRPr lang="en-GB" dirty="0"/>
          </a:p>
          <a:p>
            <a:r>
              <a:rPr lang="en-BE" dirty="0"/>
              <a:t>https://unsplash.com/photos/white-and-black-car-in-front-of-white-building-during-daytime-N2Td7KpIvYc</a:t>
            </a:r>
            <a:endParaRPr lang="en-GB" dirty="0"/>
          </a:p>
          <a:p>
            <a:r>
              <a:rPr lang="en-BE" dirty="0"/>
              <a:t>https://unsplash.com/license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35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8AC58-F6C4-B28B-59E2-618598A46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F111AB-F314-D2B4-F072-5497C5A6DD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27D0DF-74F2-3800-52C0-9E2771605E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chemeClr val="bg1"/>
                </a:solidFill>
              </a:rPr>
              <a:t>Köszönöm!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2357A-C624-6A39-B04D-B719E78F93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8447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Az energia </a:t>
            </a: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gyártásával és fogyasztásával kapcsolatban </a:t>
            </a: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gyakoriak. Ebben a diavetítésben 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négy gyakran feltett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kérdést vizsgálunk meg a digitális energiával kapcsolatban. </a:t>
            </a:r>
          </a:p>
          <a:p>
            <a:pPr latinLnBrk="0"/>
            <a:endParaRPr lang="en-GB" sz="12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Ezeknek a kérdéseknek a vizsgálatával jobban megérthetjük az energia digitalizálását, és tájékozottabb döntéseket hozhatunk az energiafelhasználásról. </a:t>
            </a:r>
          </a:p>
          <a:p>
            <a:pPr latinLnBrk="0"/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857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Felfedező utazásunk egy kérdéssel kezdődik. Mielőtt továbbhaladna a válaszokhoz, szánjon egy pillanatot minden egyes kérdés átgondolására. </a:t>
            </a:r>
          </a:p>
          <a:p>
            <a:pPr latinLnBrk="0"/>
            <a:endParaRPr lang="en-GB" sz="12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sym typeface="Public Sans"/>
              </a:rPr>
              <a:t>A kérdéseket egymás után is végigmeheted. Vagy kiválaszthatod a menüből azt a kérdést, amelyet először szeretnél megvizsgálni. 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023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Public Sans"/>
              </a:rPr>
              <a:t>Négy gyakori kérdés a digitális energiáról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Az intelligens mérőórák hatékonyan védik a felhasználók magánéletét?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Mi energiahatékonyabb: a helyiségfűtés vagy a központi fűtés?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A megújuló energiaforrások (pl. nap- és szélenergia) megbízhatatlanok?</a:t>
            </a:r>
            <a:endParaRPr lang="en-US" sz="1200" b="1" dirty="0">
              <a:solidFill>
                <a:schemeClr val="bg1"/>
              </a:solidFill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Az elektromos járművek környezetbarátak, még akkor is, ha fosszilis tüzelőanyaggal termelt árammal töltik őket?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3651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Az intelligens mérőórák hatékonyan védik a felhasználók magánéletét? 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0577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Az intelligens mérőórák hatékonyan védik a felhasználók magánéletét? </a:t>
            </a:r>
            <a:endParaRPr lang="en-US" sz="1050" dirty="0">
              <a:solidFill>
                <a:schemeClr val="bg1"/>
              </a:solidFill>
            </a:endParaRPr>
          </a:p>
          <a:p>
            <a:pPr marL="0" marR="0" lvl="0" indent="0" algn="l" rtl="0" latinLnBrk="0">
              <a:buNone/>
            </a:pPr>
            <a:endParaRPr lang="en-GB" sz="300" noProof="0" dirty="0">
              <a:solidFill>
                <a:schemeClr val="accent2"/>
              </a:solidFill>
              <a:ea typeface="Public Sans"/>
              <a:cs typeface="Public Sans"/>
              <a:sym typeface="Public Sans"/>
            </a:endParaRPr>
          </a:p>
          <a:p>
            <a:pPr marL="457200" indent="-457200" latinLnBrk="0">
              <a:buChar char="•"/>
            </a:pPr>
            <a:endParaRPr lang="en-GB" sz="300" b="1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1200" b="1" noProof="0" dirty="0">
                <a:solidFill>
                  <a:schemeClr val="tx1"/>
                </a:solidFill>
                <a:ea typeface="Calibri"/>
              </a:rPr>
              <a:t>Az intelligens mérőórák csak alapvető energiafogyasztási adatokat gyűjtenek</a:t>
            </a:r>
            <a:r>
              <a:rPr lang="en-GB" sz="1200" noProof="0" dirty="0">
                <a:solidFill>
                  <a:schemeClr val="tx1"/>
                </a:solidFill>
                <a:ea typeface="Calibri"/>
              </a:rPr>
              <a:t>, például az energiafogyasztást, nem pedig konkrét készülékek használatát, hang-, video- vagy </a:t>
            </a:r>
            <a:r>
              <a:rPr lang="en-GB" sz="1200" dirty="0">
                <a:ea typeface="Calibri"/>
              </a:rPr>
              <a:t>személyes adatokat</a:t>
            </a:r>
            <a:r>
              <a:rPr lang="en-GB" sz="1200" noProof="0" dirty="0">
                <a:solidFill>
                  <a:schemeClr val="tx1"/>
                </a:solidFill>
                <a:ea typeface="Calibri"/>
              </a:rPr>
              <a:t>.</a:t>
            </a:r>
          </a:p>
          <a:p>
            <a:pPr latinLnBrk="0"/>
            <a:endParaRPr lang="en-GB" sz="800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1200" b="1" noProof="0" dirty="0">
                <a:solidFill>
                  <a:schemeClr val="tx1"/>
                </a:solidFill>
                <a:ea typeface="Calibri"/>
              </a:rPr>
              <a:t>Szigorú szabályozások és adatvédelmi intézkedések </a:t>
            </a:r>
            <a:r>
              <a:rPr lang="en-GB" sz="1200" noProof="0" dirty="0">
                <a:solidFill>
                  <a:schemeClr val="tx1"/>
                </a:solidFill>
                <a:ea typeface="Calibri"/>
              </a:rPr>
              <a:t>(pl. GDPR, villamosenergia-irányelv, villamosenergia-szabályozás) védik a fogyasztók magánéletét.</a:t>
            </a:r>
          </a:p>
          <a:p>
            <a:pPr latinLnBrk="0"/>
            <a:endParaRPr lang="en-GB" sz="800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1200" noProof="0" dirty="0">
                <a:solidFill>
                  <a:schemeClr val="tx1"/>
                </a:solidFill>
                <a:ea typeface="Calibri"/>
              </a:rPr>
              <a:t>A közüzemi vállalatok </a:t>
            </a:r>
            <a:r>
              <a:rPr lang="en-GB" sz="1200" b="1" noProof="0" dirty="0">
                <a:solidFill>
                  <a:schemeClr val="tx1"/>
                </a:solidFill>
                <a:ea typeface="Calibri"/>
              </a:rPr>
              <a:t>az intelligens mérőórák adatait </a:t>
            </a:r>
            <a:r>
              <a:rPr lang="en-GB" sz="1200" noProof="0" dirty="0">
                <a:solidFill>
                  <a:schemeClr val="tx1"/>
                </a:solidFill>
                <a:ea typeface="Calibri"/>
              </a:rPr>
              <a:t>kizárólag </a:t>
            </a:r>
            <a:r>
              <a:rPr lang="en-GB" sz="1200" b="1" noProof="0" dirty="0">
                <a:solidFill>
                  <a:schemeClr val="tx1"/>
                </a:solidFill>
                <a:ea typeface="Calibri"/>
              </a:rPr>
              <a:t>számlázási és hálózatkezelési célokra használhatják, az adatmegosztás pedig korlátozott.</a:t>
            </a:r>
          </a:p>
          <a:p>
            <a:pPr latinLnBrk="0"/>
            <a:endParaRPr lang="en-GB" sz="800" b="1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1200" b="1" dirty="0"/>
              <a:t>További információk </a:t>
            </a:r>
            <a:r>
              <a:rPr lang="en-GB" sz="1200" dirty="0"/>
              <a:t>az Every1 diavetítésében: </a:t>
            </a:r>
            <a:r>
              <a:rPr lang="en-GB" sz="1200" i="1" dirty="0">
                <a:hlinkClick r:id="rId3"/>
              </a:rPr>
              <a:t>A kiberbiztonsággal kapcsolatos digitális energia-mítoszok… leleplezve! </a:t>
            </a:r>
            <a:endParaRPr lang="en-GB" sz="1200" noProof="0" dirty="0">
              <a:solidFill>
                <a:srgbClr val="000066"/>
              </a:solidFill>
              <a:ea typeface="Calibri"/>
              <a:cs typeface="Calibri"/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https://www.open.edu/openlearncreate/course/view.php?id=17128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5232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i="1" dirty="0">
                <a:solidFill>
                  <a:schemeClr val="accent2"/>
                </a:solidFill>
              </a:rPr>
              <a:t>Mi energiahatékonyabb: </a:t>
            </a:r>
          </a:p>
          <a:p>
            <a:pPr algn="ctr"/>
            <a:r>
              <a:rPr lang="en-US" sz="1200" i="1" dirty="0">
                <a:solidFill>
                  <a:schemeClr val="accent2"/>
                </a:solidFill>
              </a:rPr>
              <a:t>a helyiségfűtés vagy a központi fűtés?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6577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sym typeface="Public Sans"/>
              </a:rPr>
              <a:t>Mi energiahatékonyabb: a helyiségfűtés vagy a központi fűtés?</a:t>
            </a:r>
            <a:endParaRPr lang="en-US" sz="1050" dirty="0">
              <a:solidFill>
                <a:schemeClr val="bg1"/>
              </a:solidFill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</a:rPr>
              <a:t>A helyiségfűtő készülékek kevésbé hatékonyak, mint a központi fűtés, ha otthonának nagy területeit kell fűteni. </a:t>
            </a:r>
          </a:p>
          <a:p>
            <a:pPr marL="457200" indent="-457200" latinLnBrk="0">
              <a:buChar char="•"/>
            </a:pPr>
            <a:endParaRPr lang="en-US" sz="1200" b="1" dirty="0">
              <a:solidFill>
                <a:srgbClr val="2B2C30"/>
              </a:solidFill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A helyiségfűtő készülékek leginkább kis, jól szigetelt helyiségek rövid ideig tartó fűtésére alkalmasak. </a:t>
            </a:r>
          </a:p>
          <a:p>
            <a:pPr marL="457200" indent="-457200" latinLnBrk="0">
              <a:buChar char="•"/>
            </a:pPr>
            <a:endParaRPr lang="en-US" sz="1200" dirty="0">
              <a:solidFill>
                <a:srgbClr val="2B2C30"/>
              </a:solidFill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Ha a helyiségfűtőket használja fő fűtési forrásként, az a központi fűtéshez képest magasabb energiaszámlákat eredményezhet.</a:t>
            </a:r>
          </a:p>
          <a:p>
            <a:pPr marL="457200" indent="-457200" latinLnBrk="0">
              <a:buChar char="•"/>
            </a:pPr>
            <a:endParaRPr lang="en-US" sz="1200" dirty="0">
              <a:solidFill>
                <a:srgbClr val="2B2C30"/>
              </a:solidFill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További információk a </a:t>
            </a:r>
            <a:r>
              <a:rPr lang="en-US" sz="1200" b="1" dirty="0">
                <a:solidFill>
                  <a:srgbClr val="2B2C30"/>
                </a:solidFill>
              </a:rPr>
              <a:t>Fenntartható Energia Központ </a:t>
            </a:r>
            <a:r>
              <a:rPr lang="en-US" sz="1200" dirty="0">
                <a:solidFill>
                  <a:srgbClr val="2B2C30"/>
                </a:solidFill>
                <a:hlinkClick r:id="rId3"/>
              </a:rPr>
              <a:t>szobafűtő készülékekről szóló </a:t>
            </a:r>
            <a:r>
              <a:rPr lang="en-US" sz="1200" dirty="0">
                <a:solidFill>
                  <a:srgbClr val="2B2C30"/>
                </a:solidFill>
              </a:rPr>
              <a:t>útmutatójában találhatók. </a:t>
            </a:r>
            <a:endParaRPr lang="en-US" sz="1200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https://www.flickr.com/photos/vespaholic/14495979919/</a:t>
            </a:r>
          </a:p>
          <a:p>
            <a:r>
              <a:rPr lang="en-GB" dirty="0"/>
              <a:t>https://www.cse.org.uk/advice/room-heaters/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3860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A megújuló energiaforrások </a:t>
            </a: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(pl. nap- és szélenergia) megbízhatatlanok?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967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6968694B-CBC0-4CFA-92E7-007B856E5C2E}"/>
              </a:ext>
            </a:extLst>
          </p:cNvPr>
          <p:cNvSpPr/>
          <p:nvPr userDrawn="1"/>
        </p:nvSpPr>
        <p:spPr>
          <a:xfrm>
            <a:off x="7678057" y="1"/>
            <a:ext cx="4513943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FF8FAC-CA3D-D985-2D00-066557977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3029" y="6210794"/>
            <a:ext cx="377098" cy="391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CEDA1B-93CA-8EDF-3421-7A6449CBC6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8" y="6210794"/>
            <a:ext cx="2098431" cy="439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49E787-0A85-3F3F-715B-84DDA3AB4E69}"/>
              </a:ext>
            </a:extLst>
          </p:cNvPr>
          <p:cNvSpPr txBox="1"/>
          <p:nvPr userDrawn="1"/>
        </p:nvSpPr>
        <p:spPr>
          <a:xfrm>
            <a:off x="2241449" y="6072366"/>
            <a:ext cx="5343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hu-HU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 a projekt az Európai Unió Horizont kutatási és innovációs programjának (2021–2027) támogatásában részesült, a 101075596 számú támogatási megállapodás keretében. A jelen anyag tartalmáért kizárólag az Every1 projekt felelős, és az nem feltétlenül tükrözi az Európai Unió véleményét. A prezentáció </a:t>
            </a:r>
            <a:r>
              <a:rPr lang="hu-HU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Original URL: https://creativecommons.org/licenses/by-sa/4.0/deed.en. Click or tap if you trust this link."/>
              </a:rPr>
              <a:t>CC BY-SA 4.0 </a:t>
            </a:r>
            <a:r>
              <a:rPr lang="hu-HU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licenc alatt áll</a:t>
            </a:r>
            <a:r>
              <a:rPr lang="hu-HU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Original URL: https://creativecommons.org/licenses/by-sa/4.0/deed.en. Click or tap if you trust this link."/>
              </a:rPr>
              <a:t>, </a:t>
            </a:r>
            <a:r>
              <a:rPr lang="hu-HU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hacsak másképp nem jelezzük. </a:t>
            </a:r>
            <a:endParaRPr lang="hu-HU" sz="1000" noProof="1"/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53AAD2-4525-46D4-8AD1-5B650C307416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55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7D69E15-8DEB-4A6D-B2E4-0E1069D88945}"/>
              </a:ext>
            </a:extLst>
          </p:cNvPr>
          <p:cNvSpPr/>
          <p:nvPr userDrawn="1"/>
        </p:nvSpPr>
        <p:spPr>
          <a:xfrm>
            <a:off x="0" y="0"/>
            <a:ext cx="12192000" cy="194936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65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1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328BE74-3A9A-407A-80A7-F26E850A55BA}"/>
              </a:ext>
            </a:extLst>
          </p:cNvPr>
          <p:cNvSpPr/>
          <p:nvPr userDrawn="1"/>
        </p:nvSpPr>
        <p:spPr>
          <a:xfrm>
            <a:off x="487680" y="457200"/>
            <a:ext cx="11216640" cy="59436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00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99A7B0B-43CF-4ACA-B61B-AC7F27070D01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3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BD2F4-2B9E-45E4-DE4F-FE14DB8557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99503" y="6159639"/>
            <a:ext cx="482322" cy="4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90" r:id="rId3"/>
    <p:sldLayoutId id="2147483692" r:id="rId4"/>
    <p:sldLayoutId id="2147483693" r:id="rId5"/>
    <p:sldLayoutId id="214748368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a.europa.eu/en/analysis/indicators/share-of-energy-consumption-fr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business/2023/dec/23/do-electric-cars-really-produce-fewer-carbon-emissions-than-petrol-or-diesel-vehicl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204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nergysavingtrust.org.uk/myths-about-solar/" TargetMode="External"/><Relationship Id="rId5" Type="http://schemas.openxmlformats.org/officeDocument/2006/relationships/hyperlink" Target="https://www.energymonitor.ai/opinion/opinion-dispelling-myths-around-renewable-energy-technologies/?cf-view" TargetMode="External"/><Relationship Id="rId4" Type="http://schemas.openxmlformats.org/officeDocument/2006/relationships/hyperlink" Target="https://www.open.edu/openlearncreate/course/view.php?id=17128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2.0/deed.en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www.flickr.com/photos/vespaholic/14495979919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Vorarlberger_Kraftwerke-Energy_meter_(electro)-smart_meter-02ASD.jpg" TargetMode="External"/><Relationship Id="rId11" Type="http://schemas.openxmlformats.org/officeDocument/2006/relationships/hyperlink" Target="https://unsplash.com/photos/white-and-black-car-in-front-of-white-building-during-daytime-N2Td7KpIvYc" TargetMode="External"/><Relationship Id="rId5" Type="http://schemas.openxmlformats.org/officeDocument/2006/relationships/hyperlink" Target="https://www.pexels.com/photo/paper-beside-macbook-669623/" TargetMode="External"/><Relationship Id="rId10" Type="http://schemas.openxmlformats.org/officeDocument/2006/relationships/hyperlink" Target="https://unsplash.com/license" TargetMode="External"/><Relationship Id="rId4" Type="http://schemas.openxmlformats.org/officeDocument/2006/relationships/hyperlink" Target="https://www.pexels.com/photo/lightbulbs-turned-on-2166753/" TargetMode="External"/><Relationship Id="rId9" Type="http://schemas.openxmlformats.org/officeDocument/2006/relationships/hyperlink" Target="https://unsplash.com/photos/brown-brick-house-with-solar-panels-on-roof-9CalgkSRZb8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712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e.org.uk/advice/room-heater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E8DB0-EB98-177F-99E4-65D4FC080D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7838" y="2024558"/>
            <a:ext cx="6829246" cy="462488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7200" kern="1200" noProof="1">
                <a:solidFill>
                  <a:schemeClr val="tx1"/>
                </a:solidFill>
                <a:effectLst/>
              </a:rPr>
              <a:t>Energia-mítoszok leleplezve!</a:t>
            </a:r>
            <a:endParaRPr lang="hu-HU" sz="7200" noProof="1">
              <a:effectLst/>
            </a:endParaRPr>
          </a:p>
          <a:p>
            <a:endParaRPr lang="hu-HU" sz="7200" noProof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EE2B6D-35E4-4C91-CC80-BAA946F23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48" y="420576"/>
            <a:ext cx="2547257" cy="836349"/>
          </a:xfrm>
          <a:prstGeom prst="rect">
            <a:avLst/>
          </a:prstGeom>
        </p:spPr>
      </p:pic>
      <p:pic>
        <p:nvPicPr>
          <p:cNvPr id="5" name="Google Shape;89;p1">
            <a:extLst>
              <a:ext uri="{FF2B5EF4-FFF2-40B4-BE49-F238E27FC236}">
                <a16:creationId xmlns:a16="http://schemas.microsoft.com/office/drawing/2014/main" id="{784FCDA1-3E46-BD40-D868-F5E321B54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78455" y="1628384"/>
            <a:ext cx="4513545" cy="3690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7640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94D80-25C1-4CFD-EC45-A3D4E808E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9DCCFE-7BA7-D5B4-88B9-EC2785D1BA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3880" y="796200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A megújuló energiaforrások (pl. nap- és szélenergia) megbízhatatlanok?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B4B3E-49EA-5666-7C14-9015697F413B}"/>
              </a:ext>
            </a:extLst>
          </p:cNvPr>
          <p:cNvSpPr txBox="1"/>
          <p:nvPr/>
        </p:nvSpPr>
        <p:spPr>
          <a:xfrm>
            <a:off x="3369501" y="2303290"/>
            <a:ext cx="8445016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2000" b="1" dirty="0">
                <a:ea typeface="Calibri"/>
                <a:cs typeface="Calibri"/>
              </a:rPr>
              <a:t>2024-ben az EU-ban felhasznált energia több mint 25%-a megújuló forrásokból származott </a:t>
            </a:r>
            <a:r>
              <a:rPr lang="en-US" sz="2000" dirty="0">
                <a:ea typeface="Calibri"/>
                <a:cs typeface="Calibri"/>
              </a:rPr>
              <a:t>(</a:t>
            </a:r>
            <a:r>
              <a:rPr lang="en-US" sz="2000" dirty="0">
                <a:ea typeface="Calibri"/>
                <a:cs typeface="Calibri"/>
                <a:hlinkClick r:id="rId3"/>
              </a:rPr>
              <a:t>Európai Környezetvédelmi Ügynökség</a:t>
            </a:r>
            <a:r>
              <a:rPr lang="en-US" sz="2000" dirty="0">
                <a:ea typeface="Calibri"/>
                <a:cs typeface="Calibri"/>
              </a:rPr>
              <a:t>), például napenergia, szélenergia és hőszivattyúk.</a:t>
            </a:r>
            <a:endParaRPr lang="en-GB" sz="2000" noProof="0" dirty="0">
              <a:solidFill>
                <a:schemeClr val="accent2"/>
              </a:solidFill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1100" noProof="0" dirty="0">
              <a:solidFill>
                <a:schemeClr val="tx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noProof="0" dirty="0">
                <a:solidFill>
                  <a:schemeClr val="tx1"/>
                </a:solidFill>
              </a:rPr>
              <a:t>A modern technológiák egyre inkább </a:t>
            </a:r>
            <a:r>
              <a:rPr lang="en-GB" sz="2000" b="1" noProof="0" dirty="0">
                <a:solidFill>
                  <a:schemeClr val="tx1"/>
                </a:solidFill>
              </a:rPr>
              <a:t>kezelik </a:t>
            </a:r>
            <a:r>
              <a:rPr lang="en-GB" sz="2000" noProof="0" dirty="0">
                <a:solidFill>
                  <a:schemeClr val="tx1"/>
                </a:solidFill>
              </a:rPr>
              <a:t>a nap- és szélenergia </a:t>
            </a:r>
            <a:r>
              <a:rPr lang="en-GB" sz="2000" b="1" noProof="0" dirty="0">
                <a:solidFill>
                  <a:schemeClr val="tx1"/>
                </a:solidFill>
              </a:rPr>
              <a:t>időjárási változékonyságát</a:t>
            </a:r>
            <a:r>
              <a:rPr lang="en-GB" sz="2000" noProof="0" dirty="0">
                <a:solidFill>
                  <a:schemeClr val="tx1"/>
                </a:solidFill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1100" b="1" noProof="0" dirty="0">
              <a:solidFill>
                <a:schemeClr val="tx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chemeClr val="tx1"/>
                </a:solidFill>
              </a:rPr>
              <a:t>A fejlett előrejelzések </a:t>
            </a:r>
            <a:r>
              <a:rPr lang="en-GB" sz="2000" noProof="0" dirty="0">
                <a:solidFill>
                  <a:schemeClr val="tx1"/>
                </a:solidFill>
              </a:rPr>
              <a:t>meghatározzák a megújuló energia termelését, </a:t>
            </a:r>
            <a:r>
              <a:rPr lang="en-GB" sz="2000" b="1" noProof="0" dirty="0">
                <a:solidFill>
                  <a:schemeClr val="tx1"/>
                </a:solidFill>
              </a:rPr>
              <a:t>a tárolórendszerek </a:t>
            </a:r>
            <a:r>
              <a:rPr lang="en-GB" sz="2000" noProof="0" dirty="0">
                <a:solidFill>
                  <a:schemeClr val="tx1"/>
                </a:solidFill>
              </a:rPr>
              <a:t>(akkumulátorok, szivattyúzott vízerőművek) pedig stabilizálják a hálózatot.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1100" b="1" noProof="0" dirty="0">
              <a:solidFill>
                <a:schemeClr val="tx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chemeClr val="tx1"/>
                </a:solidFill>
              </a:rPr>
              <a:t>A dinamikus árképzés </a:t>
            </a:r>
            <a:r>
              <a:rPr lang="en-GB" sz="2000" noProof="0" dirty="0">
                <a:solidFill>
                  <a:schemeClr val="tx1"/>
                </a:solidFill>
              </a:rPr>
              <a:t>– amelynek során az energia ára a kereslet és a kínálat függvényében változik – szintén hozzájárul a hálózat egyensúlyának fenntartásához. </a:t>
            </a:r>
          </a:p>
          <a:p>
            <a:pPr latinLnBrk="0"/>
            <a:endParaRPr lang="en-GB" sz="2000" noProof="0" dirty="0">
              <a:solidFill>
                <a:srgbClr val="000066"/>
              </a:solidFill>
              <a:ea typeface="Public Sans"/>
              <a:cs typeface="Public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FCEBA3-F055-F802-3702-AF06DC383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82" y="2303290"/>
            <a:ext cx="2755999" cy="413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4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3927-D115-407C-E584-86BC989C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6DE6A-7F58-5188-395D-DA9BF8E282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9195" y="67863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i="0" kern="1200" noProof="1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Az elektromos járművek környezetbarátak, még akkor is, ha fosszilis tüzelőanyaggal termelt árammal töltik őket? - Bevezetés</a:t>
            </a:r>
            <a:endParaRPr lang="hu-HU" sz="2800" b="1" i="0" noProof="1">
              <a:solidFill>
                <a:schemeClr val="bg1"/>
              </a:solidFill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8E889-170D-661A-C4C9-37B6BB6336A3}"/>
              </a:ext>
            </a:extLst>
          </p:cNvPr>
          <p:cNvSpPr txBox="1"/>
          <p:nvPr/>
        </p:nvSpPr>
        <p:spPr>
          <a:xfrm>
            <a:off x="885171" y="2868460"/>
            <a:ext cx="104216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400" i="1" dirty="0">
                <a:solidFill>
                  <a:schemeClr val="accent5"/>
                </a:solidFill>
              </a:rPr>
              <a:t>Az elektromos járművek környezetbarátak, még akkor is, ha fosszilis tüzelőanyaggal termelt árammal töltik őket?</a:t>
            </a:r>
            <a:endParaRPr lang="en-GB" sz="44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89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2BB5-58B6-278B-E025-E6AA0528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1F338-2995-5575-8032-C6B6ADEC62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943" y="521879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Az elektromos járművek környezetbarátak akkor is, ha fosszilis tüzelőanyaggal termelt villamos energiával töltik őket?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E9A94-DCC1-E1C5-4D79-C962BC490CDE}"/>
              </a:ext>
            </a:extLst>
          </p:cNvPr>
          <p:cNvSpPr txBox="1"/>
          <p:nvPr/>
        </p:nvSpPr>
        <p:spPr>
          <a:xfrm>
            <a:off x="2797428" y="2153198"/>
            <a:ext cx="925673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ea typeface="Calibri"/>
                <a:cs typeface="Calibri"/>
              </a:rPr>
              <a:t>A</a:t>
            </a:r>
            <a:r>
              <a:rPr lang="en-US" sz="2000" b="1" dirty="0">
                <a:ea typeface="Calibri"/>
                <a:cs typeface="Calibri"/>
              </a:rPr>
              <a:t> megújuló energiaforrásokkal működő elektromos járművek (EV) </a:t>
            </a:r>
            <a:r>
              <a:rPr lang="en-US" sz="2000" dirty="0">
                <a:ea typeface="Calibri"/>
                <a:cs typeface="Calibri"/>
              </a:rPr>
              <a:t>környezetbarát alternatívát jelentenek a benzin- vagy dízelüzemű autókhoz képest. Azonban az autózás csökkentése, az aktív közlekedés (pl. gyaloglás vagy kerékpározás) és a tömegközlekedés használata még környezetbarátabb közlekedési lehetőségeket jelentenek.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/>
              <a:t>Az elektromos járművek gyártása energiaigényesebb, mint a fosszilis tüzelőanyaggal működő autók gyártása. </a:t>
            </a:r>
            <a:r>
              <a:rPr lang="en-US" sz="2000" b="1" dirty="0"/>
              <a:t>Az elektromos járművek</a:t>
            </a:r>
            <a:r>
              <a:rPr lang="en-US" sz="2000" dirty="0"/>
              <a:t> azonban </a:t>
            </a:r>
            <a:r>
              <a:rPr lang="en-US" sz="2000" b="1" dirty="0"/>
              <a:t>összességében környezetbarátabbak</a:t>
            </a:r>
            <a:r>
              <a:rPr lang="en-US" sz="2000" dirty="0"/>
              <a:t>, gyorsan csökkenthetik „szén-dioxid-adósságukat”, és kevesebb károsanyagot bocsátanak ki kilométerenként (</a:t>
            </a:r>
            <a:r>
              <a:rPr lang="en-US" sz="2000" dirty="0">
                <a:hlinkClick r:id="rId3"/>
              </a:rPr>
              <a:t>The Guardian</a:t>
            </a:r>
            <a:r>
              <a:rPr lang="en-US" sz="2000" dirty="0"/>
              <a:t>).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US" sz="700" b="1" dirty="0">
              <a:ea typeface="Calibri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b="1" dirty="0">
                <a:ea typeface="Calibri"/>
              </a:rPr>
              <a:t>Az elektromos járművek nem bocsátanak ki kipufogógázokat</a:t>
            </a:r>
            <a:r>
              <a:rPr lang="en-US" sz="2000" dirty="0">
                <a:ea typeface="Calibri"/>
              </a:rPr>
              <a:t>, így javítják a városi levegő minőségét és csökkentik a szennyezést.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715287-DB77-61BF-0E6D-73518F647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82" y="2659732"/>
            <a:ext cx="2305570" cy="34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0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D8C4E46F-1B05-476B-90D3-800B8F06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54E5D47-4CA2-42D3-88F2-36300092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AA0BCC-51A1-C14A-389C-C853281B4E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6139" y="653701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hu-HU" sz="2800" kern="1200" noProof="1">
                <a:solidFill>
                  <a:srgbClr val="0E3AF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Következő lépések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C1423C-2E75-48AE-A98F-626668954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5EDEE-0D89-AE70-0953-34055524EF0D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Ha többet szeretne megtudni az energiával kapcsolatos mítoszokról, a következő források lehetnek hasznosak: 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D01B13-396A-4A4F-8EA6-968460F8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C42074F-0750-4FD2-8807-D7FBE2B0EA4D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64822C-C010-4224-BC0B-E7C41C5EB6A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8A61F9F-621E-4119-801E-4C5936CAB216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DBB9BC-07EE-46AC-8758-87D3A16759EA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A07292B-02E8-4BAA-BC44-60528F7C3EF0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77F8A80-C421-46CC-B4C9-0528FE07E9FE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4DD1AD9-583D-4367-A3C5-55A5C0766C8C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95811B-B365-4F32-93F0-776B8143B392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ECDE187-04E2-45C2-AB71-3163282F7484}"/>
              </a:ext>
            </a:extLst>
          </p:cNvPr>
          <p:cNvSpPr txBox="1"/>
          <p:nvPr/>
        </p:nvSpPr>
        <p:spPr>
          <a:xfrm>
            <a:off x="1017740" y="3518615"/>
            <a:ext cx="2175491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  <a:ea typeface="맑은 고딕"/>
              </a:rPr>
              <a:t> Tekintse meg az Every1 30 perces </a:t>
            </a:r>
            <a:r>
              <a:rPr lang="en-US" altLang="ko-KR" i="1" dirty="0">
                <a:solidFill>
                  <a:srgbClr val="373737"/>
                </a:solidFill>
                <a:ea typeface="맑은 고딕"/>
              </a:rPr>
              <a:t>„Digital Energy Essentials” </a:t>
            </a:r>
            <a:r>
              <a:rPr lang="en-US" altLang="ko-KR" dirty="0">
                <a:solidFill>
                  <a:srgbClr val="373737"/>
                </a:solidFill>
                <a:ea typeface="맑은 고딕"/>
              </a:rPr>
              <a:t>tanfolyamát a </a:t>
            </a:r>
            <a:r>
              <a:rPr lang="en-US" altLang="ko-KR" dirty="0">
                <a:solidFill>
                  <a:srgbClr val="373737"/>
                </a:solidFill>
                <a:ea typeface="맑은 고딕"/>
                <a:hlinkClick r:id="rId3"/>
              </a:rPr>
              <a:t>keresletoldali válaszról</a:t>
            </a:r>
            <a:endParaRPr lang="ko-KR" altLang="en-US" dirty="0">
              <a:solidFill>
                <a:srgbClr val="373737"/>
              </a:solidFill>
              <a:ea typeface="맑은 고딕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AA80F0D-EBB3-4C6C-AADE-CFFA66F1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B5A7904-CAC3-45AF-AD1B-B88536EFABA4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7FD3683-124B-4FC8-BC8A-82E8EDA88594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A91A445-0E3B-4298-8F85-60E5F18D4600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0C46BB7-2B24-4F61-B68C-D6C6C84CAE81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1CACC48-9DB5-4E01-9F86-D656492A4064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F68F072-6072-44B5-962D-CD5C2BCA3F02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2BDE4CF-280A-4584-8667-43095FCB7679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3D891F-4EAA-4258-8585-3FD65753E409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C87595-16A2-4A0F-9DBB-4AF40FA3BA2C}"/>
              </a:ext>
            </a:extLst>
          </p:cNvPr>
          <p:cNvSpPr txBox="1"/>
          <p:nvPr/>
        </p:nvSpPr>
        <p:spPr>
          <a:xfrm>
            <a:off x="3607495" y="3246413"/>
            <a:ext cx="2364667" cy="203132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</a:rPr>
              <a:t>Vessen egy alapos pillantást az Every1 diavetítésére, amely bemutatja </a:t>
            </a:r>
          </a:p>
          <a:p>
            <a:pPr algn="ctr"/>
            <a:r>
              <a:rPr lang="en-US" altLang="ko-KR" dirty="0">
                <a:solidFill>
                  <a:srgbClr val="373737"/>
                </a:solidFill>
                <a:hlinkClick r:id="rId4"/>
              </a:rPr>
              <a:t>a klímaváltozás megújuló energiára gyakorolt hatását</a:t>
            </a:r>
            <a:endParaRPr lang="ko-KR" altLang="en-US" dirty="0">
              <a:solidFill>
                <a:srgbClr val="373737"/>
              </a:solidFill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A90AFA9-BBC6-4A1F-852A-2034796C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BDCFC98-590A-4D8E-A462-BAE1BE13ACC2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F5FBB8A-E465-44D4-B8D1-F10F2F7522EE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2B08763-62DC-4077-9578-8D7722FB6B96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E0A40E80-BEFD-48A6-84AE-6697C6935653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8F01505-D47E-4B07-82B8-EC043F5EC813}"/>
              </a:ext>
            </a:extLst>
          </p:cNvPr>
          <p:cNvSpPr txBox="1"/>
          <p:nvPr/>
        </p:nvSpPr>
        <p:spPr>
          <a:xfrm>
            <a:off x="6270165" y="3504565"/>
            <a:ext cx="2338969" cy="175432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</a:rPr>
              <a:t>Olvassa el az Energy Monitor cikkét, amely </a:t>
            </a:r>
            <a:r>
              <a:rPr lang="en-US" altLang="ko-KR" i="1" dirty="0">
                <a:solidFill>
                  <a:srgbClr val="373737"/>
                </a:solidFill>
                <a:hlinkClick r:id="rId5"/>
              </a:rPr>
              <a:t>eloszlatja a megújuló energia technológiákkal kapcsolatos mítoszokat</a:t>
            </a:r>
            <a:endParaRPr lang="ko-KR" altLang="en-US" i="1" dirty="0">
              <a:solidFill>
                <a:srgbClr val="373737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7655039-CC5E-4A6C-B955-BA8E42F2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6984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FBB8CB-27AD-447B-BBCA-ED5A88C1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D27B5B0-8EA5-4314-8D40-901A71EC91C2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ADF8768-6762-4083-BD0C-23C359F0C680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DF82C772-CBA9-4C34-A2F6-4913D95D0A8B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B3C32CE-37D2-4FD8-B7EA-222700C3C02A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00B855A-7C5F-48DF-84E9-802AD90D1BF6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210DBF81-707D-4B03-A053-6E220B52166B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DA4C86D-A84A-43D2-9577-9E3AAB8FEC1C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B6D982A-54DA-4FCC-9383-F91FC1E1D9CE}"/>
              </a:ext>
            </a:extLst>
          </p:cNvPr>
          <p:cNvSpPr txBox="1"/>
          <p:nvPr/>
        </p:nvSpPr>
        <p:spPr>
          <a:xfrm>
            <a:off x="9102884" y="3798409"/>
            <a:ext cx="2071376" cy="175432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</a:rPr>
              <a:t>Olvassa el az Energy Saving Trust cikkét: </a:t>
            </a:r>
            <a:r>
              <a:rPr lang="en-US" altLang="ko-KR" i="1" dirty="0">
                <a:solidFill>
                  <a:srgbClr val="373737"/>
                </a:solidFill>
                <a:hlinkClick r:id="rId6"/>
              </a:rPr>
              <a:t>Debunking Solar Myths (A napenergia-mítoszok cáfolata)</a:t>
            </a:r>
            <a:endParaRPr lang="ko-KR" altLang="en-US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35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2F0C4-3708-062E-837B-49F21B8E51C4}"/>
              </a:ext>
            </a:extLst>
          </p:cNvPr>
          <p:cNvSpPr txBox="1"/>
          <p:nvPr/>
        </p:nvSpPr>
        <p:spPr>
          <a:xfrm>
            <a:off x="4258848" y="596486"/>
            <a:ext cx="7628351" cy="6124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dirty="0"/>
              <a:t>Ez a diavetítés, melynek </a:t>
            </a:r>
            <a:r>
              <a:rPr lang="en-GB" dirty="0" err="1"/>
              <a:t>címe</a:t>
            </a:r>
            <a:r>
              <a:rPr lang="en-GB" dirty="0"/>
              <a:t> </a:t>
            </a:r>
            <a:r>
              <a:rPr lang="en-GB" i="1" dirty="0"/>
              <a:t>„</a:t>
            </a:r>
            <a:r>
              <a:rPr lang="en-US" dirty="0"/>
              <a:t>Energia-</a:t>
            </a:r>
            <a:r>
              <a:rPr lang="en-US" dirty="0" err="1"/>
              <a:t>mítoszok</a:t>
            </a:r>
            <a:r>
              <a:rPr lang="en-US" dirty="0"/>
              <a:t> </a:t>
            </a:r>
            <a:r>
              <a:rPr lang="en-US" dirty="0" err="1"/>
              <a:t>leleplezve</a:t>
            </a:r>
            <a:r>
              <a:rPr lang="en-US" dirty="0"/>
              <a:t>!</a:t>
            </a:r>
            <a:r>
              <a:rPr lang="en-GB" i="1" dirty="0"/>
              <a:t>”, </a:t>
            </a:r>
            <a:r>
              <a:rPr lang="en-GB" dirty="0"/>
              <a:t>az Every1 projekt keretében készült, és </a:t>
            </a:r>
            <a:r>
              <a:rPr lang="en-GB" dirty="0">
                <a:hlinkClick r:id="rId3"/>
              </a:rPr>
              <a:t>CC BY-SA 4.0 </a:t>
            </a:r>
            <a:r>
              <a:rPr lang="en-GB" dirty="0"/>
              <a:t>licenc alatt áll, hacsak másképp nem jelezzük.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A prezentációban a következő képek szerepelnek: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Borítókép: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Lightbulbs Turned on (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Bekapcsolt villanykörték) – </a:t>
            </a:r>
            <a:r>
              <a:rPr lang="en-US" sz="1800" b="0" i="0" u="sng" strike="noStrike" cap="none" dirty="0">
                <a:solidFill>
                  <a:srgbClr val="000000"/>
                </a:solidFill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Jochem Miedema, Pexels.com</a:t>
            </a:r>
            <a:endParaRPr lang="en-US" sz="1800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Bevezető szöveg kép: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Papír </a:t>
            </a:r>
            <a:r>
              <a:rPr lang="en-US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 Macbook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mellett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</a:t>
            </a:r>
            <a:r>
              <a:rPr lang="en-US" sz="18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Lukas, Pexels.com</a:t>
            </a:r>
            <a:endParaRPr lang="en-US" sz="1800" u="sng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Intelligens mérők: </a:t>
            </a:r>
            <a:r>
              <a:rPr lang="en-GB" dirty="0">
                <a:hlinkClick r:id="rId6"/>
              </a:rPr>
              <a:t>Vorarlberger Kraftwerke-Energy meter (electro)-smart meter-02ASD</a:t>
            </a:r>
            <a:r>
              <a:rPr lang="en-GB" dirty="0"/>
              <a:t>, </a:t>
            </a:r>
            <a:r>
              <a:rPr lang="en-GB" dirty="0" err="1"/>
              <a:t>Asurnipal</a:t>
            </a:r>
            <a:r>
              <a:rPr lang="en-GB" dirty="0"/>
              <a:t>, </a:t>
            </a:r>
            <a:r>
              <a:rPr lang="en-GB" dirty="0">
                <a:hlinkClick r:id="rId3"/>
              </a:rPr>
              <a:t>CC BY-SA 4.0 </a:t>
            </a:r>
            <a:r>
              <a:rPr lang="en-GB" dirty="0"/>
              <a:t>licenc alatt</a:t>
            </a:r>
            <a:endParaRPr lang="en-US" sz="1800" u="sng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Térfűtők: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Térfűtő 2,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Eric Farrow (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vespaholic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) által készített,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CC BY-NC 2.0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 alatt.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Megújuló energiaforrások: </a:t>
            </a:r>
            <a:r>
              <a:rPr lang="en-US" i="1" dirty="0">
                <a:solidFill>
                  <a:srgbClr val="111111"/>
                </a:solidFill>
                <a:sym typeface="Public Sans"/>
                <a:hlinkClick r:id="rId9"/>
              </a:rPr>
              <a:t>Barna téglaház napelemekkel a tetőn</a:t>
            </a:r>
            <a:r>
              <a:rPr lang="en-US" dirty="0">
                <a:solidFill>
                  <a:schemeClr val="dk1"/>
                </a:solidFill>
                <a:cs typeface="Public Sans"/>
                <a:sym typeface="Public Sans"/>
              </a:rPr>
              <a:t>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Vivint Solar,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Unsplash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licenc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Elektromos járművek: </a:t>
            </a:r>
            <a:r>
              <a:rPr lang="en-US" i="1" dirty="0">
                <a:solidFill>
                  <a:srgbClr val="111111"/>
                </a:solidFill>
                <a:sym typeface="Public Sans"/>
                <a:hlinkClick r:id="rId11"/>
              </a:rPr>
              <a:t>Fehér és fekete autó fehér épület előtt nappal</a:t>
            </a:r>
            <a:r>
              <a:rPr lang="en-US" dirty="0">
                <a:solidFill>
                  <a:schemeClr val="dk1"/>
                </a:solidFill>
                <a:cs typeface="Public Sans"/>
                <a:sym typeface="Public Sans"/>
              </a:rPr>
              <a:t>,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Precious Madubuike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Unsplash licenc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latinLnBrk="0"/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A3F027-3E19-82AE-7A54-488E35E154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566" y="596486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hu-HU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Köszönetnyilvánítás</a:t>
            </a:r>
            <a:endParaRPr lang="hu-HU" noProof="1">
              <a:effectLst/>
            </a:endParaRPr>
          </a:p>
          <a:p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3274696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25135-52B1-579F-1FA2-243339E85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AA32D-09BF-B114-9B93-5727AAE72E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6532" y="2624999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hu-HU" sz="6000" b="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+mn-cs"/>
              </a:rPr>
              <a:t>Köszönöm!</a:t>
            </a:r>
            <a:endParaRPr lang="hu-HU" noProof="1">
              <a:effectLst/>
            </a:endParaRPr>
          </a:p>
          <a:p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385702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E65402-2D24-4C0B-3A9B-70B199ADCEA8}"/>
              </a:ext>
            </a:extLst>
          </p:cNvPr>
          <p:cNvSpPr txBox="1"/>
          <p:nvPr/>
        </p:nvSpPr>
        <p:spPr>
          <a:xfrm>
            <a:off x="4673911" y="834481"/>
            <a:ext cx="694436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3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Az </a:t>
            </a:r>
            <a:r>
              <a:rPr lang="en-GB" sz="3200" noProof="0" dirty="0" err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energia</a:t>
            </a:r>
            <a:r>
              <a:rPr lang="en-GB" sz="3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 </a:t>
            </a:r>
            <a:r>
              <a:rPr lang="en-GB" sz="3200" dirty="0" err="1"/>
              <a:t>termelésével</a:t>
            </a:r>
            <a:r>
              <a:rPr lang="en-GB" sz="3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 és fogyasztásával </a:t>
            </a:r>
            <a:r>
              <a:rPr lang="en-GB" sz="3200" noProof="0" dirty="0" err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kapcsolatban</a:t>
            </a:r>
            <a:r>
              <a:rPr lang="en-GB" sz="3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 </a:t>
            </a:r>
            <a:r>
              <a:rPr lang="en-GB" sz="3200" noProof="0" dirty="0" err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gyakoriak</a:t>
            </a:r>
            <a:r>
              <a:rPr lang="en-GB" sz="3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 </a:t>
            </a:r>
            <a:r>
              <a:rPr lang="en-GB" sz="3200" dirty="0"/>
              <a:t>a </a:t>
            </a:r>
            <a:r>
              <a:rPr lang="en-GB" sz="3200" dirty="0" err="1"/>
              <a:t>tévhitek</a:t>
            </a:r>
            <a:r>
              <a:rPr lang="en-GB" sz="3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. Ebben a diavetítésben </a:t>
            </a:r>
            <a:r>
              <a:rPr lang="en-GB" sz="3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négy gyakran feltett </a:t>
            </a:r>
            <a:r>
              <a:rPr lang="en-GB" sz="3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kérdést vizsgálunk meg a digitális energiával kapcsolatban. </a:t>
            </a:r>
          </a:p>
          <a:p>
            <a:pPr latinLnBrk="0"/>
            <a:endParaRPr lang="en-GB" sz="32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3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Ezeknek a kérdéseknek a vizsgálatával jobban megérthetjük az energia digitalizálását, és tájékozottabb döntéseket hozhatunk az energiafelhasználásról. </a:t>
            </a:r>
          </a:p>
          <a:p>
            <a:pPr latinLnBrk="0"/>
            <a:endParaRPr lang="en-GB" sz="3200" noProof="0" dirty="0"/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E0824120-B2DC-DB41-8E97-86CAA2E28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F73B0FE-B34B-98B3-BD05-405A9DA008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8828" y="456825"/>
            <a:ext cx="2277292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b="1" kern="1200" noProof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Bevezetés</a:t>
            </a:r>
            <a:r>
              <a:rPr lang="hu-HU" sz="4400" b="1" kern="1200" noProof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endParaRPr lang="hu-HU" noProof="1">
              <a:effectLst/>
            </a:endParaRPr>
          </a:p>
          <a:p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392397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65D3-66A4-7667-AC58-4749B4B19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366B55-7ACA-91FD-62DA-6FBF6BEC8E01}"/>
              </a:ext>
            </a:extLst>
          </p:cNvPr>
          <p:cNvSpPr txBox="1"/>
          <p:nvPr/>
        </p:nvSpPr>
        <p:spPr>
          <a:xfrm>
            <a:off x="4673911" y="834481"/>
            <a:ext cx="69443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3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Felfedező utazásunk egy kérdéssel kezdődik. Kérjük, szánjon egy pillanatot minden egyes kérdés átgondolására, mielőtt továbbhaladna a válaszokhoz. </a:t>
            </a:r>
          </a:p>
          <a:p>
            <a:pPr latinLnBrk="0"/>
            <a:endParaRPr lang="en-GB" sz="32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3200" dirty="0">
                <a:solidFill>
                  <a:srgbClr val="2B2C30"/>
                </a:solidFill>
                <a:sym typeface="Public Sans"/>
              </a:rPr>
              <a:t>A kérdéseket egymás után is </a:t>
            </a:r>
            <a:r>
              <a:rPr lang="en-GB" sz="3200" dirty="0" err="1"/>
              <a:t>végigmeheti</a:t>
            </a:r>
            <a:r>
              <a:rPr lang="en-GB" sz="3200" dirty="0">
                <a:solidFill>
                  <a:srgbClr val="2B2C30"/>
                </a:solidFill>
                <a:sym typeface="Public Sans"/>
              </a:rPr>
              <a:t>. </a:t>
            </a:r>
            <a:r>
              <a:rPr lang="en-GB" sz="3200" dirty="0" err="1"/>
              <a:t>Vagy</a:t>
            </a:r>
            <a:r>
              <a:rPr lang="en-GB" sz="3200" dirty="0"/>
              <a:t> </a:t>
            </a:r>
            <a:r>
              <a:rPr lang="en-GB" sz="3200" dirty="0" err="1"/>
              <a:t>kiválaszthatja</a:t>
            </a:r>
            <a:r>
              <a:rPr lang="en-GB" sz="3200" dirty="0"/>
              <a:t> a </a:t>
            </a:r>
            <a:r>
              <a:rPr lang="en-GB" sz="3200" dirty="0" err="1"/>
              <a:t>menüből</a:t>
            </a:r>
            <a:r>
              <a:rPr lang="en-GB" sz="3200" dirty="0"/>
              <a:t> </a:t>
            </a:r>
            <a:r>
              <a:rPr lang="en-GB" sz="3200" dirty="0" err="1"/>
              <a:t>azt</a:t>
            </a:r>
            <a:r>
              <a:rPr lang="en-GB" sz="3200" dirty="0"/>
              <a:t> a </a:t>
            </a:r>
            <a:r>
              <a:rPr lang="en-GB" sz="3200" dirty="0" err="1"/>
              <a:t>kérdést</a:t>
            </a:r>
            <a:r>
              <a:rPr lang="en-GB" sz="3200" dirty="0"/>
              <a:t>, </a:t>
            </a:r>
            <a:r>
              <a:rPr lang="en-GB" sz="3200" dirty="0" err="1"/>
              <a:t>amelyet</a:t>
            </a:r>
            <a:r>
              <a:rPr lang="en-GB" sz="3200" dirty="0"/>
              <a:t> </a:t>
            </a:r>
            <a:r>
              <a:rPr lang="en-GB" sz="3200" dirty="0" err="1"/>
              <a:t>először</a:t>
            </a:r>
            <a:r>
              <a:rPr lang="en-GB" sz="3200" dirty="0"/>
              <a:t> </a:t>
            </a:r>
            <a:r>
              <a:rPr lang="en-GB" sz="3200" dirty="0" err="1"/>
              <a:t>szeretne</a:t>
            </a:r>
            <a:r>
              <a:rPr lang="en-GB" sz="3200" dirty="0"/>
              <a:t> </a:t>
            </a:r>
            <a:r>
              <a:rPr lang="en-GB" sz="3200" dirty="0" err="1"/>
              <a:t>megvizsgálni</a:t>
            </a:r>
            <a:r>
              <a:rPr lang="en-GB" sz="3200" dirty="0"/>
              <a:t>.</a:t>
            </a:r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46CBB049-FC30-E97A-C61F-2DF4AC28F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A06FFFC-71D2-A55D-11F9-2F6587CA83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722" y="69169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Ez </a:t>
            </a:r>
            <a:r>
              <a:rPr lang="hu-HU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 prezentáció </a:t>
            </a:r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lang="hu-HU" noProof="1">
              <a:effectLst/>
            </a:endParaRPr>
          </a:p>
          <a:p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254998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D9DC52-5167-803B-CC1E-0EB909FC99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7755" y="80926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Négy gyakori kérdés a digitális energiáról 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3318B-F51A-DE9B-4143-B6140E6B757E}"/>
              </a:ext>
            </a:extLst>
          </p:cNvPr>
          <p:cNvSpPr txBox="1"/>
          <p:nvPr/>
        </p:nvSpPr>
        <p:spPr>
          <a:xfrm>
            <a:off x="384130" y="2662586"/>
            <a:ext cx="114237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endParaRPr lang="en-US" sz="24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Az intelligens mérőórák hatékonyan védik a felhasználók magánéletét?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Mi energiahatékonyabb: a helyiségfűtés vagy a központi fűtés?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A megújuló energiaforrások (pl. nap- és szélenergia) megbízhatatlanok?</a:t>
            </a:r>
            <a:endParaRPr lang="en-US" sz="2400" b="1" dirty="0">
              <a:solidFill>
                <a:schemeClr val="bg1"/>
              </a:solidFill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Az elektromos járművek környezetbarátak, még akkor is, ha fosszilis tüzelőanyaggal termelt árammal töltik őket?</a:t>
            </a:r>
          </a:p>
        </p:txBody>
      </p:sp>
    </p:spTree>
    <p:extLst>
      <p:ext uri="{BB962C8B-B14F-4D97-AF65-F5344CB8AC3E}">
        <p14:creationId xmlns:p14="http://schemas.microsoft.com/office/powerpoint/2010/main" val="2162695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0B598-3C59-58D5-BCCF-5F94FB98C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5706B-801C-7CE9-2FD2-896890F570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83538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i="0" kern="1200" noProof="1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Az intelligens mérőórák hatékonyan védik a felhasználók magánéletét?  - Bevezetés</a:t>
            </a:r>
            <a:endParaRPr lang="hu-HU" sz="2800" b="1" i="0" noProof="1">
              <a:solidFill>
                <a:schemeClr val="bg1"/>
              </a:solidFill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C321A-ECC1-6F77-28D3-B93794C698A1}"/>
              </a:ext>
            </a:extLst>
          </p:cNvPr>
          <p:cNvSpPr txBox="1"/>
          <p:nvPr/>
        </p:nvSpPr>
        <p:spPr>
          <a:xfrm>
            <a:off x="972855" y="3194137"/>
            <a:ext cx="10246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Az intelligens mérőórák hatékonyan védik a felhasználók magánéletét? 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81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8971A-92A2-1549-E68D-21610F539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6F7BA3-B558-E7EE-49BC-1EDCDFCA81CE}"/>
              </a:ext>
            </a:extLst>
          </p:cNvPr>
          <p:cNvSpPr txBox="1"/>
          <p:nvPr/>
        </p:nvSpPr>
        <p:spPr>
          <a:xfrm>
            <a:off x="2888496" y="2256824"/>
            <a:ext cx="900621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 latinLnBrk="0">
              <a:buNone/>
            </a:pPr>
            <a:endParaRPr lang="en-GB" sz="700" noProof="0" dirty="0">
              <a:solidFill>
                <a:schemeClr val="accent2"/>
              </a:solidFill>
              <a:ea typeface="Public Sans"/>
              <a:cs typeface="Public Sans"/>
              <a:sym typeface="Public Sans"/>
            </a:endParaRPr>
          </a:p>
          <a:p>
            <a:pPr marL="457200" indent="-457200" latinLnBrk="0">
              <a:buChar char="•"/>
            </a:pPr>
            <a:endParaRPr lang="en-GB" sz="700" b="1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2000" b="1" noProof="0" dirty="0">
                <a:solidFill>
                  <a:schemeClr val="tx1"/>
                </a:solidFill>
                <a:ea typeface="Calibri"/>
              </a:rPr>
              <a:t>Az intelligens mérőórák csak alapvető energiafogyasztási adatokat gyűjtenek</a:t>
            </a:r>
            <a:r>
              <a:rPr lang="en-GB" sz="2000" noProof="0" dirty="0">
                <a:solidFill>
                  <a:schemeClr val="tx1"/>
                </a:solidFill>
                <a:ea typeface="Calibri"/>
              </a:rPr>
              <a:t>, például az energiafogyasztást, nem pedig konkrét készülékek használatát, hang-, video- vagy </a:t>
            </a:r>
            <a:r>
              <a:rPr lang="en-GB" sz="2000" dirty="0">
                <a:ea typeface="Calibri"/>
              </a:rPr>
              <a:t>személyes adatokat</a:t>
            </a:r>
            <a:r>
              <a:rPr lang="en-GB" sz="2000" noProof="0" dirty="0">
                <a:solidFill>
                  <a:schemeClr val="tx1"/>
                </a:solidFill>
                <a:ea typeface="Calibri"/>
              </a:rPr>
              <a:t>.</a:t>
            </a:r>
          </a:p>
          <a:p>
            <a:pPr latinLnBrk="0"/>
            <a:endParaRPr lang="en-GB" sz="1100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2000" b="1" noProof="0" dirty="0">
                <a:solidFill>
                  <a:schemeClr val="tx1"/>
                </a:solidFill>
                <a:ea typeface="Calibri"/>
              </a:rPr>
              <a:t>Szigorú szabályozások és adatvédelmi intézkedések </a:t>
            </a:r>
            <a:r>
              <a:rPr lang="en-GB" sz="2000" noProof="0" dirty="0">
                <a:solidFill>
                  <a:schemeClr val="tx1"/>
                </a:solidFill>
                <a:ea typeface="Calibri"/>
              </a:rPr>
              <a:t>(pl. GDPR, villamosenergia-irányelv, villamosenergia-szabályozás) védik a fogyasztók magánéletét.</a:t>
            </a:r>
          </a:p>
          <a:p>
            <a:pPr latinLnBrk="0"/>
            <a:endParaRPr lang="en-GB" sz="1100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2000" noProof="0" dirty="0">
                <a:solidFill>
                  <a:schemeClr val="tx1"/>
                </a:solidFill>
                <a:ea typeface="Calibri"/>
              </a:rPr>
              <a:t>A közüzemi vállalatok </a:t>
            </a:r>
            <a:r>
              <a:rPr lang="en-GB" sz="2000" b="1" noProof="0" dirty="0">
                <a:solidFill>
                  <a:schemeClr val="tx1"/>
                </a:solidFill>
                <a:ea typeface="Calibri"/>
              </a:rPr>
              <a:t>az intelligens mérőórák adatait </a:t>
            </a:r>
            <a:r>
              <a:rPr lang="en-GB" sz="2000" noProof="0" dirty="0">
                <a:solidFill>
                  <a:schemeClr val="tx1"/>
                </a:solidFill>
                <a:ea typeface="Calibri"/>
              </a:rPr>
              <a:t>kizárólag </a:t>
            </a:r>
            <a:r>
              <a:rPr lang="en-GB" sz="2000" b="1" noProof="0" dirty="0">
                <a:solidFill>
                  <a:schemeClr val="tx1"/>
                </a:solidFill>
                <a:ea typeface="Calibri"/>
              </a:rPr>
              <a:t>számlázási és hálózatkezelési célokra használhatják, az adatmegosztás pedig korlátozott.</a:t>
            </a:r>
          </a:p>
          <a:p>
            <a:pPr latinLnBrk="0"/>
            <a:endParaRPr lang="en-GB" sz="1100" b="1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2000" b="1" dirty="0"/>
              <a:t>További információk </a:t>
            </a:r>
            <a:r>
              <a:rPr lang="en-GB" sz="2000" dirty="0"/>
              <a:t>az Every1 diavetítésében: </a:t>
            </a:r>
            <a:r>
              <a:rPr lang="en-GB" sz="2000" i="1" dirty="0" err="1">
                <a:hlinkClick r:id="rId3"/>
              </a:rPr>
              <a:t>Kiberbiztonsági</a:t>
            </a:r>
            <a:r>
              <a:rPr lang="en-GB" sz="2000" i="1" dirty="0">
                <a:hlinkClick r:id="rId3"/>
              </a:rPr>
              <a:t>, </a:t>
            </a:r>
            <a:r>
              <a:rPr lang="en-GB" sz="2000" i="1" dirty="0" err="1">
                <a:hlinkClick r:id="rId3"/>
              </a:rPr>
              <a:t>digitális</a:t>
            </a:r>
            <a:r>
              <a:rPr lang="en-GB" sz="2000" i="1" dirty="0">
                <a:hlinkClick r:id="rId3"/>
              </a:rPr>
              <a:t> </a:t>
            </a:r>
            <a:r>
              <a:rPr lang="en-GB" sz="2000" i="1" dirty="0" err="1">
                <a:hlinkClick r:id="rId3"/>
              </a:rPr>
              <a:t>energiával</a:t>
            </a:r>
            <a:r>
              <a:rPr lang="en-GB" sz="2000" i="1" dirty="0">
                <a:hlinkClick r:id="rId3"/>
              </a:rPr>
              <a:t> </a:t>
            </a:r>
            <a:r>
              <a:rPr lang="en-GB" sz="2000" i="1" dirty="0" err="1">
                <a:hlinkClick r:id="rId3"/>
              </a:rPr>
              <a:t>kapcsolatos</a:t>
            </a:r>
            <a:r>
              <a:rPr lang="en-GB" sz="2000" i="1" dirty="0">
                <a:hlinkClick r:id="rId3"/>
              </a:rPr>
              <a:t> </a:t>
            </a:r>
            <a:r>
              <a:rPr lang="en-GB" sz="2000" i="1" dirty="0" err="1">
                <a:hlinkClick r:id="rId3"/>
              </a:rPr>
              <a:t>mítoszok</a:t>
            </a:r>
            <a:r>
              <a:rPr lang="en-GB" sz="2000" i="1" dirty="0">
                <a:hlinkClick r:id="rId3"/>
              </a:rPr>
              <a:t>… </a:t>
            </a:r>
            <a:r>
              <a:rPr lang="en-GB" sz="2000" i="1" dirty="0" err="1">
                <a:hlinkClick r:id="rId3"/>
              </a:rPr>
              <a:t>leleplezve</a:t>
            </a:r>
            <a:r>
              <a:rPr lang="en-GB" sz="2000" i="1" dirty="0">
                <a:hlinkClick r:id="rId3"/>
              </a:rPr>
              <a:t>! </a:t>
            </a:r>
            <a:endParaRPr lang="en-GB" sz="2000" noProof="0" dirty="0">
              <a:solidFill>
                <a:srgbClr val="000066"/>
              </a:solidFill>
              <a:ea typeface="Calibri"/>
              <a:cs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50E6B48-9871-BD63-E55B-7FA469CC2F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7482" y="596486"/>
            <a:ext cx="11437035" cy="6395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Az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intelligens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mérőórák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hatékonyan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védik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 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felhasználók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magánéletét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?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A smart meter.">
            <a:extLst>
              <a:ext uri="{FF2B5EF4-FFF2-40B4-BE49-F238E27FC236}">
                <a16:creationId xmlns:a16="http://schemas.microsoft.com/office/drawing/2014/main" id="{7BA60DC5-30EE-2406-2A45-AB7C90E64A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9" y="2256824"/>
            <a:ext cx="2648486" cy="430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9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7F9A5-B6BE-2DCD-6B42-42A3DD8C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74216-A47B-ED1F-6C4D-C3FC780E62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5060" y="822325"/>
            <a:ext cx="1197694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i="0" kern="1200" noProof="1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Mi a hatékonyabb energiafelhasználás szempontjából: helyiségfűtés vagy központi fűtés? - Bevezetés</a:t>
            </a:r>
            <a:endParaRPr lang="hu-HU" sz="2800" b="1" i="0" noProof="1">
              <a:solidFill>
                <a:schemeClr val="bg1"/>
              </a:solidFill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0F597-7B51-9EB6-1253-74AAF241D19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solidFill>
                  <a:schemeClr val="accent2"/>
                </a:solidFill>
              </a:rPr>
              <a:t>Mi energiahatékonyabb: </a:t>
            </a:r>
          </a:p>
          <a:p>
            <a:pPr algn="ctr"/>
            <a:r>
              <a:rPr lang="en-US" sz="4800" i="1" dirty="0">
                <a:solidFill>
                  <a:schemeClr val="accent2"/>
                </a:solidFill>
              </a:rPr>
              <a:t>a helyiségfűtés vagy a központi fűtés?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80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A0FC-3697-BA58-3181-7ABAA11B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1FA70-4F23-79A2-BC5C-F3213EFE2F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9099" y="74394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Mi energiahatékonyabb: a helyiségfűtő készülékek vagy a központi fűtés?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9D6D4-ADBC-D7EB-E231-9A2E3FFD7EF4}"/>
              </a:ext>
            </a:extLst>
          </p:cNvPr>
          <p:cNvSpPr txBox="1"/>
          <p:nvPr/>
        </p:nvSpPr>
        <p:spPr>
          <a:xfrm>
            <a:off x="3910164" y="2251226"/>
            <a:ext cx="76746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400" dirty="0"/>
              <a:t>A helyiségfűtő készülékek kevésbé hatékonyak, mint a központi fűtés, ha otthonának nagy területeit kell fűteni. </a:t>
            </a:r>
          </a:p>
          <a:p>
            <a:pPr marL="457200" indent="-457200" latinLnBrk="0">
              <a:buChar char="•"/>
            </a:pPr>
            <a:endParaRPr lang="en-US" sz="2400" dirty="0"/>
          </a:p>
          <a:p>
            <a:pPr marL="457200" indent="-457200" latinLnBrk="0">
              <a:buChar char="•"/>
            </a:pPr>
            <a:r>
              <a:rPr lang="en-US" sz="2400" dirty="0"/>
              <a:t>A helyiségfűtő készülékek leginkább kis, jól szigetelt helyiségek rövid ideig tartó fűtésére alkalmasak. </a:t>
            </a:r>
          </a:p>
          <a:p>
            <a:pPr marL="457200" indent="-457200" latinLnBrk="0">
              <a:buChar char="•"/>
            </a:pPr>
            <a:endParaRPr lang="en-US" sz="2400" dirty="0"/>
          </a:p>
          <a:p>
            <a:pPr marL="457200" indent="-457200" latinLnBrk="0">
              <a:buChar char="•"/>
            </a:pPr>
            <a:r>
              <a:rPr lang="en-US" sz="2400" dirty="0"/>
              <a:t>Ha a helyiségfűtőket használja fő fűtési forrásként, az a központi fűtéshez képest magasabb energiaszámlákat eredményezhet.</a:t>
            </a:r>
          </a:p>
          <a:p>
            <a:pPr marL="457200" indent="-457200" latinLnBrk="0">
              <a:buChar char="•"/>
            </a:pPr>
            <a:endParaRPr lang="en-US" sz="2400" dirty="0"/>
          </a:p>
          <a:p>
            <a:pPr marL="457200" indent="-457200" latinLnBrk="0">
              <a:buChar char="•"/>
            </a:pPr>
            <a:r>
              <a:rPr lang="en-US" sz="2400" dirty="0"/>
              <a:t>További információkat a Fenntartható Energia Központ </a:t>
            </a:r>
            <a:r>
              <a:rPr lang="en-US" sz="2400" dirty="0">
                <a:hlinkClick r:id="rId3"/>
              </a:rPr>
              <a:t>szobafűtő készülékekről szóló</a:t>
            </a:r>
            <a:r>
              <a:rPr lang="en-US" sz="2400" dirty="0"/>
              <a:t> útmutatójában talál.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E5CE0B-BEED-879A-8A43-920EA8704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9" y="2251226"/>
            <a:ext cx="2827876" cy="424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2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EB5A1-B4A9-64BD-61B2-652C301C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65C6-3129-9F90-5393-119434D0CB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8383" y="86151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i="0" kern="1200" noProof="1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 megújuló energiaforrások megbízhatatlanok? - Bevezetés</a:t>
            </a:r>
            <a:endParaRPr lang="hu-HU" sz="2800" b="1" i="0" noProof="1">
              <a:solidFill>
                <a:schemeClr val="bg1"/>
              </a:solidFill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7BFF2-33C6-968B-4039-27829257A520}"/>
              </a:ext>
            </a:extLst>
          </p:cNvPr>
          <p:cNvSpPr txBox="1"/>
          <p:nvPr/>
        </p:nvSpPr>
        <p:spPr>
          <a:xfrm>
            <a:off x="1490597" y="3181611"/>
            <a:ext cx="9594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A megújuló energiaforrások </a:t>
            </a:r>
          </a:p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(pl. nap- és szélenergia) megbízhatatlanok?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98846"/>
      </p:ext>
    </p:extLst>
  </p:cSld>
  <p:clrMapOvr>
    <a:masterClrMapping/>
  </p:clrMapOvr>
</p:sld>
</file>

<file path=ppt/theme/theme1.xml><?xml version="1.0" encoding="utf-8"?>
<a:theme xmlns:a="http://schemas.openxmlformats.org/drawingml/2006/main" name="Every1 slide master">
  <a:themeElements>
    <a:clrScheme name="0E3AF0">
      <a:dk1>
        <a:srgbClr val="231F20"/>
      </a:dk1>
      <a:lt1>
        <a:srgbClr val="FFFFFF"/>
      </a:lt1>
      <a:dk2>
        <a:srgbClr val="0E3AF0"/>
      </a:dk2>
      <a:lt2>
        <a:srgbClr val="D3D3D3"/>
      </a:lt2>
      <a:accent1>
        <a:srgbClr val="BDF03A"/>
      </a:accent1>
      <a:accent2>
        <a:srgbClr val="0E3AF0"/>
      </a:accent2>
      <a:accent3>
        <a:srgbClr val="A5A5A5"/>
      </a:accent3>
      <a:accent4>
        <a:srgbClr val="808080"/>
      </a:accent4>
      <a:accent5>
        <a:srgbClr val="0E3A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800" dirty="0" smtClean="0">
            <a:solidFill>
              <a:srgbClr val="1A194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0EDCDBA201B409A2395B9861151A1" ma:contentTypeVersion="15" ma:contentTypeDescription="Een nieuw document maken." ma:contentTypeScope="" ma:versionID="50c7f522389424b49c6918a8f642ccca">
  <xsd:schema xmlns:xsd="http://www.w3.org/2001/XMLSchema" xmlns:xs="http://www.w3.org/2001/XMLSchema" xmlns:p="http://schemas.microsoft.com/office/2006/metadata/properties" xmlns:ns2="c67c0ac7-78b5-4864-aca3-db9996adcf66" xmlns:ns3="59c2b11d-9272-4eed-95ac-95725493c81f" targetNamespace="http://schemas.microsoft.com/office/2006/metadata/properties" ma:root="true" ma:fieldsID="bb5fd8cc14943147fc1cd49a2979817f" ns2:_="" ns3:_="">
    <xsd:import namespace="c67c0ac7-78b5-4864-aca3-db9996adcf66"/>
    <xsd:import namespace="59c2b11d-9272-4eed-95ac-95725493c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0ac7-78b5-4864-aca3-db9996adc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9249fec-8619-4602-8705-1823ced1a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2b11d-9272-4eed-95ac-95725493c8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8e361e-f706-48d1-9f52-00535f2db59c}" ma:internalName="TaxCatchAll" ma:showField="CatchAllData" ma:web="59c2b11d-9272-4eed-95ac-95725493c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c2b11d-9272-4eed-95ac-95725493c81f" xsi:nil="true"/>
    <lcf76f155ced4ddcb4097134ff3c332f xmlns="c67c0ac7-78b5-4864-aca3-db9996adcf6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80BEEC-F513-4E8F-AF29-5694B2F78A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0ac7-78b5-4864-aca3-db9996adcf66"/>
    <ds:schemaRef ds:uri="59c2b11d-9272-4eed-95ac-95725493c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CA0DD0-504F-4EB9-B60E-59D0E157F7B9}">
  <ds:schemaRefs>
    <ds:schemaRef ds:uri="577805d4-8e47-4788-b8ec-5b1290b6ebfb"/>
    <ds:schemaRef ds:uri="59c2b11d-9272-4eed-95ac-95725493c81f"/>
    <ds:schemaRef ds:uri="75a85b04-3e87-4e6d-8e61-343b36998706"/>
    <ds:schemaRef ds:uri="c67c0ac7-78b5-4864-aca3-db9996adcf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45ef3b6-e1f8-4ba6-89ba-26b48c006428"/>
    <ds:schemaRef ds:uri="7b26517a-e12b-4b49-bcfd-51642f3fdde0"/>
  </ds:schemaRefs>
</ds:datastoreItem>
</file>

<file path=customXml/itemProps3.xml><?xml version="1.0" encoding="utf-8"?>
<ds:datastoreItem xmlns:ds="http://schemas.openxmlformats.org/officeDocument/2006/customXml" ds:itemID="{8E3774D8-BCA8-4A02-93E0-3307429344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1828</Words>
  <Application>Microsoft Macintosh PowerPoint</Application>
  <PresentationFormat>Widescreen</PresentationFormat>
  <Paragraphs>193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맑은 고딕</vt:lpstr>
      <vt:lpstr>Arial</vt:lpstr>
      <vt:lpstr>Calibri</vt:lpstr>
      <vt:lpstr>Public Sans</vt:lpstr>
      <vt:lpstr>Every1 slide master</vt:lpstr>
      <vt:lpstr>Energia-mítoszok leleplezve! </vt:lpstr>
      <vt:lpstr>Bevezetés  </vt:lpstr>
      <vt:lpstr>Ez a prezentáció   </vt:lpstr>
      <vt:lpstr>Négy gyakori kérdés a digitális energiáról  </vt:lpstr>
      <vt:lpstr>Az intelligens mérőórák hatékonyan védik a felhasználók magánéletét?  - Bevezetés </vt:lpstr>
      <vt:lpstr>Az intelligens mérőórák hatékonyan védik a felhasználók magánéletét? </vt:lpstr>
      <vt:lpstr>Mi a hatékonyabb energiafelhasználás szempontjából: helyiségfűtés vagy központi fűtés? - Bevezetés </vt:lpstr>
      <vt:lpstr>Mi energiahatékonyabb: a helyiségfűtő készülékek vagy a központi fűtés? </vt:lpstr>
      <vt:lpstr>A megújuló energiaforrások megbízhatatlanok? - Bevezetés </vt:lpstr>
      <vt:lpstr>A megújuló energiaforrások (pl. nap- és szélenergia) megbízhatatlanok? </vt:lpstr>
      <vt:lpstr>Az elektromos járművek környezetbarátak, még akkor is, ha fosszilis tüzelőanyaggal termelt árammal töltik őket? - Bevezetés </vt:lpstr>
      <vt:lpstr>Az elektromos járművek környezetbarátak akkor is, ha fosszilis tüzelőanyaggal termelt villamos energiával töltik őket? </vt:lpstr>
      <vt:lpstr>Következő lépések </vt:lpstr>
      <vt:lpstr>Köszönetnyilvánítás </vt:lpstr>
      <vt:lpstr>Köszönöm!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Beck.Pitt</cp:lastModifiedBy>
  <cp:revision>49</cp:revision>
  <cp:lastPrinted>2025-03-21T11:31:47Z</cp:lastPrinted>
  <dcterms:created xsi:type="dcterms:W3CDTF">2019-04-06T05:20:47Z</dcterms:created>
  <dcterms:modified xsi:type="dcterms:W3CDTF">2026-03-14T07:40:29Z</dcterms:modified>
  <cp:category/>
</cp:coreProperties>
</file>