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sldIdLst>
    <p:sldId id="256" r:id="rId6"/>
    <p:sldId id="272" r:id="rId7"/>
    <p:sldId id="281" r:id="rId8"/>
    <p:sldId id="280" r:id="rId9"/>
    <p:sldId id="285" r:id="rId10"/>
    <p:sldId id="290" r:id="rId11"/>
    <p:sldId id="286" r:id="rId12"/>
    <p:sldId id="291" r:id="rId13"/>
    <p:sldId id="276" r:id="rId14"/>
    <p:sldId id="260" r:id="rId15"/>
    <p:sldId id="261" r:id="rId16"/>
    <p:sldId id="292" r:id="rId17"/>
    <p:sldId id="287" r:id="rId18"/>
    <p:sldId id="29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4AB6DF-DCDD-4877-A81F-741437972757}" v="14" dt="2021-05-18T15:32:15.533"/>
    <p1510:client id="{8342BEC3-FBEC-4EBC-89F9-830DFF7D2C87}" v="48" dt="2021-05-18T15:29:36.8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nnett, Jonathan (Myanmar)" userId="S::jonathan.bennett@britishcouncil.org::1c2b46cc-a975-481c-8f24-734dd48a8fff" providerId="AD" clId="Web-{8342BEC3-FBEC-4EBC-89F9-830DFF7D2C87}"/>
    <pc:docChg chg="addSld delSld modSld sldOrd">
      <pc:chgData name="Bennett, Jonathan (Myanmar)" userId="S::jonathan.bennett@britishcouncil.org::1c2b46cc-a975-481c-8f24-734dd48a8fff" providerId="AD" clId="Web-{8342BEC3-FBEC-4EBC-89F9-830DFF7D2C87}" dt="2021-05-18T15:29:36.887" v="30"/>
      <pc:docMkLst>
        <pc:docMk/>
      </pc:docMkLst>
      <pc:sldChg chg="modSp">
        <pc:chgData name="Bennett, Jonathan (Myanmar)" userId="S::jonathan.bennett@britishcouncil.org::1c2b46cc-a975-481c-8f24-734dd48a8fff" providerId="AD" clId="Web-{8342BEC3-FBEC-4EBC-89F9-830DFF7D2C87}" dt="2021-05-18T15:28:42.324" v="8" actId="20577"/>
        <pc:sldMkLst>
          <pc:docMk/>
          <pc:sldMk cId="2033158621" sldId="276"/>
        </pc:sldMkLst>
        <pc:spChg chg="mod">
          <ac:chgData name="Bennett, Jonathan (Myanmar)" userId="S::jonathan.bennett@britishcouncil.org::1c2b46cc-a975-481c-8f24-734dd48a8fff" providerId="AD" clId="Web-{8342BEC3-FBEC-4EBC-89F9-830DFF7D2C87}" dt="2021-05-18T15:28:42.324" v="8" actId="20577"/>
          <ac:spMkLst>
            <pc:docMk/>
            <pc:sldMk cId="2033158621" sldId="276"/>
            <ac:spMk id="3" creationId="{57738B81-ED0A-4222-A216-A57D3B85B96B}"/>
          </ac:spMkLst>
        </pc:spChg>
      </pc:sldChg>
      <pc:sldChg chg="modSp add del ord replId">
        <pc:chgData name="Bennett, Jonathan (Myanmar)" userId="S::jonathan.bennett@britishcouncil.org::1c2b46cc-a975-481c-8f24-734dd48a8fff" providerId="AD" clId="Web-{8342BEC3-FBEC-4EBC-89F9-830DFF7D2C87}" dt="2021-05-18T15:29:36.887" v="30"/>
        <pc:sldMkLst>
          <pc:docMk/>
          <pc:sldMk cId="1839107018" sldId="295"/>
        </pc:sldMkLst>
        <pc:spChg chg="mod">
          <ac:chgData name="Bennett, Jonathan (Myanmar)" userId="S::jonathan.bennett@britishcouncil.org::1c2b46cc-a975-481c-8f24-734dd48a8fff" providerId="AD" clId="Web-{8342BEC3-FBEC-4EBC-89F9-830DFF7D2C87}" dt="2021-05-18T15:29:25.465" v="29" actId="20577"/>
          <ac:spMkLst>
            <pc:docMk/>
            <pc:sldMk cId="1839107018" sldId="295"/>
            <ac:spMk id="2" creationId="{22DB163D-A942-4A75-93B7-C14101F48C63}"/>
          </ac:spMkLst>
        </pc:spChg>
        <pc:spChg chg="mod">
          <ac:chgData name="Bennett, Jonathan (Myanmar)" userId="S::jonathan.bennett@britishcouncil.org::1c2b46cc-a975-481c-8f24-734dd48a8fff" providerId="AD" clId="Web-{8342BEC3-FBEC-4EBC-89F9-830DFF7D2C87}" dt="2021-05-18T15:28:48.480" v="16" actId="20577"/>
          <ac:spMkLst>
            <pc:docMk/>
            <pc:sldMk cId="1839107018" sldId="295"/>
            <ac:spMk id="3" creationId="{D988613D-5435-453F-847B-6FBCFFBBBF31}"/>
          </ac:spMkLst>
        </pc:spChg>
      </pc:sldChg>
    </pc:docChg>
  </pc:docChgLst>
  <pc:docChgLst>
    <pc:chgData name="Bennett, Jonathan (Myanmar)" userId="S::jonathan.bennett@britishcouncil.org::1c2b46cc-a975-481c-8f24-734dd48a8fff" providerId="AD" clId="Web-{124AB6DF-DCDD-4877-A81F-741437972757}"/>
    <pc:docChg chg="modSld">
      <pc:chgData name="Bennett, Jonathan (Myanmar)" userId="S::jonathan.bennett@britishcouncil.org::1c2b46cc-a975-481c-8f24-734dd48a8fff" providerId="AD" clId="Web-{124AB6DF-DCDD-4877-A81F-741437972757}" dt="2021-05-18T15:32:15.533" v="6" actId="20577"/>
      <pc:docMkLst>
        <pc:docMk/>
      </pc:docMkLst>
      <pc:sldChg chg="modSp">
        <pc:chgData name="Bennett, Jonathan (Myanmar)" userId="S::jonathan.bennett@britishcouncil.org::1c2b46cc-a975-481c-8f24-734dd48a8fff" providerId="AD" clId="Web-{124AB6DF-DCDD-4877-A81F-741437972757}" dt="2021-05-18T15:32:15.533" v="6" actId="20577"/>
        <pc:sldMkLst>
          <pc:docMk/>
          <pc:sldMk cId="3347993057" sldId="285"/>
        </pc:sldMkLst>
        <pc:spChg chg="mod">
          <ac:chgData name="Bennett, Jonathan (Myanmar)" userId="S::jonathan.bennett@britishcouncil.org::1c2b46cc-a975-481c-8f24-734dd48a8fff" providerId="AD" clId="Web-{124AB6DF-DCDD-4877-A81F-741437972757}" dt="2021-05-18T15:32:15.533" v="6" actId="20577"/>
          <ac:spMkLst>
            <pc:docMk/>
            <pc:sldMk cId="3347993057" sldId="285"/>
            <ac:spMk id="3" creationId="{D988613D-5435-453F-847B-6FBCFFBBBF3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964AD2-AF0B-4246-9BB4-F050448AB4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B09C2A-4686-44CC-BB20-E18BF97550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3D847F-A21D-48DC-9E68-07B8A2EA4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070FC-5841-463E-8F44-DBD4268C4C8E}" type="datetimeFigureOut">
              <a:rPr lang="en-GB" smtClean="0"/>
              <a:t>18/05/2021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78BBCB-FF69-4BDD-B9A4-C57424304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830893-4063-4F7B-B96E-7C81A4292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D16FA-2D6F-42F7-98B3-F47426B913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5905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42E3D-4615-44C6-BF29-15762B362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E5DE64-126F-4EBE-8CE7-C8CFE2BAAC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DFF8D6-2DA3-4203-842B-D94BF00AE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070FC-5841-463E-8F44-DBD4268C4C8E}" type="datetimeFigureOut">
              <a:rPr lang="en-GB" smtClean="0"/>
              <a:t>18/05/2021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8D5BE2-C997-45E6-A35B-8A867317B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ADCF3F-9281-4225-838B-3250FB96D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D16FA-2D6F-42F7-98B3-F47426B913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8387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B64647-B4DA-4E33-B8F1-C90CF1F65F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E7C85F-3EF6-4826-889B-CF4549CA26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FA6A21-5CDC-4AB8-92C6-7E51CD8CF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070FC-5841-463E-8F44-DBD4268C4C8E}" type="datetimeFigureOut">
              <a:rPr lang="en-GB" smtClean="0"/>
              <a:t>18/05/2021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C2665B-BD88-4A4A-A767-679210118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049010-86ED-4E0F-A988-AC9674B08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D16FA-2D6F-42F7-98B3-F47426B913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55254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A picture containing drawing&#10;&#10;Description automatically generated">
            <a:extLst>
              <a:ext uri="{FF2B5EF4-FFF2-40B4-BE49-F238E27FC236}">
                <a16:creationId xmlns:a16="http://schemas.microsoft.com/office/drawing/2014/main" id="{A53E2ADF-473E-4DA7-AF9C-423E023C7FC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430" y="4086603"/>
            <a:ext cx="2743200" cy="2771397"/>
          </a:xfrm>
          <a:prstGeom prst="rect">
            <a:avLst/>
          </a:prstGeom>
        </p:spPr>
      </p:pic>
      <p:pic>
        <p:nvPicPr>
          <p:cNvPr id="15" name="Picture 14" descr="A close up of a logo&#10;&#10;Description automatically generated">
            <a:extLst>
              <a:ext uri="{FF2B5EF4-FFF2-40B4-BE49-F238E27FC236}">
                <a16:creationId xmlns:a16="http://schemas.microsoft.com/office/drawing/2014/main" id="{354C8420-F3C4-4AD7-9F4C-54151C5B91E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4145" y="0"/>
            <a:ext cx="2637855" cy="26683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0D8384D-DD9E-4F4F-8530-D8DD96B211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9770" y="289092"/>
            <a:ext cx="9144000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1FD934-18FC-48E4-A957-CC87A942C8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48939" y="277915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7A7015-B78C-4322-BDC2-1AD85A0A458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64170" y="6019898"/>
            <a:ext cx="2570329" cy="365125"/>
          </a:xfrm>
        </p:spPr>
        <p:txBody>
          <a:bodyPr/>
          <a:lstStyle/>
          <a:p>
            <a:fld id="{60F24D0B-8C35-4C37-8895-78F4822E62D5}" type="datetimeFigureOut">
              <a:rPr lang="en-GB" smtClean="0"/>
              <a:t>18/05/2021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81DA80-937D-4BC5-AA42-8545060AE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4370" y="6018090"/>
            <a:ext cx="4114800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9C8654-1E1F-42DD-8326-C61011412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35A9DC7-EF79-4552-AB76-9C979E5C8BDD}"/>
              </a:ext>
            </a:extLst>
          </p:cNvPr>
          <p:cNvGrpSpPr/>
          <p:nvPr userDrawn="1"/>
        </p:nvGrpSpPr>
        <p:grpSpPr>
          <a:xfrm>
            <a:off x="-107301" y="176528"/>
            <a:ext cx="12299301" cy="6897920"/>
            <a:chOff x="-232593" y="-188800"/>
            <a:chExt cx="9384213" cy="5489733"/>
          </a:xfrm>
        </p:grpSpPr>
        <p:pic>
          <p:nvPicPr>
            <p:cNvPr id="8" name="Picture 5">
              <a:extLst>
                <a:ext uri="{FF2B5EF4-FFF2-40B4-BE49-F238E27FC236}">
                  <a16:creationId xmlns:a16="http://schemas.microsoft.com/office/drawing/2014/main" id="{1D25077C-2315-4E29-B599-6C5678449D3D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9800" y="2177269"/>
              <a:ext cx="3131820" cy="2946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6B5A57D0-EDAD-45E2-BC94-5343F5A14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52600" y="4833800"/>
              <a:ext cx="4191000" cy="292891"/>
            </a:xfrm>
            <a:prstGeom prst="rect">
              <a:avLst/>
            </a:prstGeom>
          </p:spPr>
        </p:pic>
        <p:pic>
          <p:nvPicPr>
            <p:cNvPr id="10" name="Picture 9" descr="A close up of a logo&#10;&#10;Description automatically generated">
              <a:extLst>
                <a:ext uri="{FF2B5EF4-FFF2-40B4-BE49-F238E27FC236}">
                  <a16:creationId xmlns:a16="http://schemas.microsoft.com/office/drawing/2014/main" id="{46AFD2F7-DB16-4BF9-BCC3-4B2F4206ED2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44534" y="-188800"/>
              <a:ext cx="533400" cy="564599"/>
            </a:xfrm>
            <a:prstGeom prst="rect">
              <a:avLst/>
            </a:prstGeom>
          </p:spPr>
        </p:pic>
        <p:sp>
          <p:nvSpPr>
            <p:cNvPr id="11" name="Text Box 7">
              <a:extLst>
                <a:ext uri="{FF2B5EF4-FFF2-40B4-BE49-F238E27FC236}">
                  <a16:creationId xmlns:a16="http://schemas.microsoft.com/office/drawing/2014/main" id="{D475F83A-EF2E-42A7-9CE2-3DB4CA4628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07855" y="-186046"/>
              <a:ext cx="853478" cy="2795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GB" sz="1100" b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Funded by:</a:t>
              </a:r>
              <a:endParaRPr lang="en-GB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2" name="Picture 11" descr="A close up of a logo&#10;&#10;Description automatically generated">
              <a:extLst>
                <a:ext uri="{FF2B5EF4-FFF2-40B4-BE49-F238E27FC236}">
                  <a16:creationId xmlns:a16="http://schemas.microsoft.com/office/drawing/2014/main" id="{C0329F0B-7C74-4FBB-A8FA-9D6BE4780F0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32593" y="4157933"/>
              <a:ext cx="1143000" cy="1143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583111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dobe Kaiti Std R" pitchFamily="18" charset="-128"/>
                <a:ea typeface="Adobe Kaiti Std R" pitchFamily="18" charset="-128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dobe Kaiti Std R" pitchFamily="18" charset="-128"/>
                <a:ea typeface="Adobe Kaiti Std R" pitchFamily="18" charset="-128"/>
              </a:defRPr>
            </a:lvl1pPr>
            <a:lvl2pPr>
              <a:defRPr>
                <a:latin typeface="Adobe Kaiti Std R" pitchFamily="18" charset="-128"/>
                <a:ea typeface="Adobe Kaiti Std R" pitchFamily="18" charset="-128"/>
              </a:defRPr>
            </a:lvl2pPr>
            <a:lvl3pPr>
              <a:defRPr>
                <a:latin typeface="Adobe Kaiti Std R" pitchFamily="18" charset="-128"/>
                <a:ea typeface="Adobe Kaiti Std R" pitchFamily="18" charset="-128"/>
              </a:defRPr>
            </a:lvl3pPr>
            <a:lvl4pPr>
              <a:defRPr>
                <a:latin typeface="Adobe Kaiti Std R" pitchFamily="18" charset="-128"/>
                <a:ea typeface="Adobe Kaiti Std R" pitchFamily="18" charset="-128"/>
              </a:defRPr>
            </a:lvl4pPr>
            <a:lvl5pPr>
              <a:defRPr>
                <a:latin typeface="Adobe Kaiti Std R" pitchFamily="18" charset="-128"/>
                <a:ea typeface="Adobe Kaiti Std R" pitchFamily="18" charset="-128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38A88-5B97-41EE-B129-2D4EBEC3E2C7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ECCE8-CD04-4158-86EA-2ED06E688D22}" type="slidenum">
              <a:rPr lang="en-US" smtClean="0"/>
              <a:t>‹#›</a:t>
            </a:fld>
            <a:endParaRPr lang="en-US"/>
          </a:p>
        </p:txBody>
      </p:sp>
      <p:pic>
        <p:nvPicPr>
          <p:cNvPr id="2050" name="Picture 2" descr="D:\JOB\British Council\TREE\template\NewTemplate\PowerPoint Template_FA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541"/>
            <a:ext cx="12192000" cy="6875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32315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11919-D54D-445E-AF8D-F63E78450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E2A0D-BB05-4D84-B8AE-0C291CDDDE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B9B084-06CE-4A5E-96A2-3A0F63A84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18/05/2021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8187F4-F991-4706-A873-1F1FEE603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602EA0-8B7E-4D69-ADE3-3CCA159A4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7890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4D441-0F9F-44C8-80D3-FCF2834FB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316469-5FBD-4673-98D3-EF45D7A0AC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64C6F1-F2BE-4846-B5A9-4F36801B0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18/05/2021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4C30DC-F0D7-44D3-8188-F8C0EA627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4EB9CB-98D1-49EA-AEFC-7099CA7F0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70776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66090-B1BE-49D2-BA1D-061B4A574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9DE2A-577C-4E09-BB12-B6B05DC367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D6E129-0064-4AFA-A1F7-C086E1BF51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B872A2-84E8-4BEA-BABC-4CFC52C86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18/05/2021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57AB9B-7CA3-4EE4-8089-E116AEC45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5FB988-C59B-443B-B469-3C33D9172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09956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51FA31-8F5F-4AE6-AFAE-D213D04D0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5C78AE-769C-4AEF-B73D-87575A6E62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E1BB4A-00AB-4EBE-9C6D-6FF13EB5FD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A02CD5-A81B-4B59-AB36-FBCF25713A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DFDB1B-2B42-42EE-A455-234309995A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0A5143-722A-4A21-B251-EB7528DF9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18/05/2021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A43845-1EFD-4B76-8611-6D188C9DB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FEE79C-82FF-4D09-B45B-EF98D134B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0308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FE4D2-A39B-404F-A614-3A9563E48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DC2D0A-83AB-46B1-A564-5577A5135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18/05/2021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DAA7C4-0B45-461E-9A00-01E519D1B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F83951-FB7C-4948-8BCA-E6934590F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31799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CEFA4E-F8BE-4820-A841-AA3215DB0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18/05/2021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F02813-7FFC-4AB6-B67A-5E7D4B521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D6790F-8239-45AB-80C1-E7FCBEF64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4323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09DC8-5A8F-4B31-8148-2418F40DE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BFCF0-537F-4C91-A0DC-456C1AB3D8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01EF86-C3A3-4C2F-B7DA-40E50336D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070FC-5841-463E-8F44-DBD4268C4C8E}" type="datetimeFigureOut">
              <a:rPr lang="en-GB" smtClean="0"/>
              <a:t>18/05/2021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248AE5-A45A-4651-ACFF-675393465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290FFB-709D-43F4-88D3-52A24B22A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D16FA-2D6F-42F7-98B3-F47426B913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74159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9B4162-2845-42ED-9CAD-A8AAF0F545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BA11CB-79EC-4730-9AB7-90B21B48CA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4F9DDE-EDDE-4752-9E18-717BD59CBE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7170B1-C9AE-4A07-B407-8E3838B06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18/05/2021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5DDEB0-6151-4494-9CE7-E4B4D2C04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D18D4C-DAE2-4015-88D2-0C2121F81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06489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23221-199C-4F5A-8C26-7ED5ECEE52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63315A-7F4B-41C5-B4F5-90D855B9FE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3DDDD4-28AF-4D3F-A335-1F4EB9E2A7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A43688-BC21-4715-AF72-6384D6112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18/05/2021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36027F-5EB0-4818-B5EB-7E2F4BCD9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D0FB21-8A61-427B-93AB-C692A54E7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2392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45951D-0F06-4754-ADD7-CFC618DA6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6A574A-6EE1-41D2-98D8-E888D86770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77F473-BE0F-4396-8F57-02DBCA7FD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18/05/2021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16F187-4517-4293-885B-B796AD0B5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B99528-2F69-4B86-BA21-21BE1D6F2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178898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FE8183-4F0F-481C-8758-D46C7E2972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00937E-C70B-4BB7-BD2E-3B060ACCD1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D165E1-A48F-49C0-B0D9-56BFBBB78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18/05/2021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C5B356-95E4-41F7-AC33-D27421A06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FBD91A-E741-4600-97F9-8F453ED5D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4965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55E01D-6FA4-4CA4-882E-BE1C3356AD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EECD58-65C9-46E7-AA5B-15ABE84506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65F547-32BC-46C8-948E-B869A31D5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070FC-5841-463E-8F44-DBD4268C4C8E}" type="datetimeFigureOut">
              <a:rPr lang="en-GB" smtClean="0"/>
              <a:t>18/05/2021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0F7B19-7F8F-48DE-9219-A951F3444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EC5068-380B-402D-ADC7-175A208DC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D16FA-2D6F-42F7-98B3-F47426B913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7982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0037B-AEB4-41BD-BB3B-DDC771AF20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2CD998-6A43-41DE-8075-0F40005B44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25A9ED-6AB5-4579-B16F-E7C4FEC2A7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D9E368-33B0-450A-9D82-24FEF04D7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070FC-5841-463E-8F44-DBD4268C4C8E}" type="datetimeFigureOut">
              <a:rPr lang="en-GB" smtClean="0"/>
              <a:t>18/05/2021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E3C5E9-CFD8-4383-82C9-2327C9933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958C0E-6E3B-46D4-AF4B-750982983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D16FA-2D6F-42F7-98B3-F47426B913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3224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E81E1A-72E7-4148-98E6-A77E1B47C8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4A941D-43D4-4050-B932-6C2AC73B5D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0E398E-7A26-4B8F-85E4-3BD1765B0A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85762F-58AC-41EF-B4BB-D9C742A5D9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F99787-7C90-460C-8349-46BF42C7A0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694C07-4C03-4BC9-9E28-EF0481180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070FC-5841-463E-8F44-DBD4268C4C8E}" type="datetimeFigureOut">
              <a:rPr lang="en-GB" smtClean="0"/>
              <a:t>18/05/2021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8E4CDD-43BA-4AD5-B0B1-9F5FC003F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7B30C8-4292-4916-AF71-B3A2F8D04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D16FA-2D6F-42F7-98B3-F47426B913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6382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AC50A-F36A-44B7-B465-55A28F9F6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C2B5E6-E513-4EE2-8AC8-680459E42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070FC-5841-463E-8F44-DBD4268C4C8E}" type="datetimeFigureOut">
              <a:rPr lang="en-GB" smtClean="0"/>
              <a:t>18/05/2021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5DEF3E-5F13-4C6D-8BB0-CAC48AFDA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909AE4-1621-4966-84E6-B4EA48CE2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D16FA-2D6F-42F7-98B3-F47426B913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7123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69350F-884A-4261-BABF-E0190A9AA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070FC-5841-463E-8F44-DBD4268C4C8E}" type="datetimeFigureOut">
              <a:rPr lang="en-GB" smtClean="0"/>
              <a:t>18/05/2021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3ACAFE-EEE8-4A27-B2C7-351F9D376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8CEF37-5864-47D6-B564-FC40C740C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D16FA-2D6F-42F7-98B3-F47426B913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3109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8368B-E0FF-466B-BEC4-ACDF32500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D976F5-4F97-477F-8DA6-D13D780DF7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4BF7CE-6BC9-447E-AEC0-3AE7EA5E2A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DE86F5-09C0-4260-BA42-7540B43D0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070FC-5841-463E-8F44-DBD4268C4C8E}" type="datetimeFigureOut">
              <a:rPr lang="en-GB" smtClean="0"/>
              <a:t>18/05/2021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058194-B051-4F49-BAC6-453EE9D8F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5EB165-F891-47E1-BD64-5D6456B4F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D16FA-2D6F-42F7-98B3-F47426B913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3569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0BA4D-3DD4-4F50-BC9A-DEB6B7030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A44799-EFFF-4D60-A6BB-0C8A26DC21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5FF42F-B68B-4962-A00E-6CC1F2A018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81D4E0-8B9A-43FF-BD6A-31E97CAA4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070FC-5841-463E-8F44-DBD4268C4C8E}" type="datetimeFigureOut">
              <a:rPr lang="en-GB" smtClean="0"/>
              <a:t>18/05/2021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C4DA33-A84C-4B01-88E4-6D451A623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215034-CA3C-460A-8A35-047F4677D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D16FA-2D6F-42F7-98B3-F47426B913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7856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7F4C66-942A-413C-A35E-17CE11E100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CCE7E3-A377-4736-A915-6E90F71F3F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9F39BC-19C8-4AA9-817A-4223E45B9F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F070FC-5841-463E-8F44-DBD4268C4C8E}" type="datetimeFigureOut">
              <a:rPr lang="en-GB" smtClean="0"/>
              <a:t>18/05/2021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AC589E-C3BE-4DC9-AFF5-ABA4C82CD1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8E354C-2CC0-47BD-BA7A-90E76B2BC0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ED16FA-2D6F-42F7-98B3-F47426B913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7973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EE57F1-2E6F-4AF5-8438-FAE18A0E6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6CCA10-D5EF-4AC8-8BCE-CAA2760309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8BF725-9856-48B6-BE22-1F67755B99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fld id="{60F24D0B-8C35-4C37-8895-78F4822E62D5}" type="datetimeFigureOut">
              <a:rPr lang="en-GB" smtClean="0"/>
              <a:pPr/>
              <a:t>18/05/2021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18E479-9CAC-41F4-AFAC-3AC6FF8A6A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96F948-5663-4536-A206-7DE8C81743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fld id="{D789C580-C195-4E0E-862B-B6949D7BE13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6420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vimeo.com/showcase/8169732/video/396435735" TargetMode="Externa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vimeo.com/showcase/8169732/video/396435735" TargetMode="Externa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vimeo.com/showcase/8169732/video/396435735" TargetMode="Externa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vimeo.com/showcase/8169732/video/396435735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6" name="Rectangle 53">
            <a:extLst>
              <a:ext uri="{FF2B5EF4-FFF2-40B4-BE49-F238E27FC236}">
                <a16:creationId xmlns:a16="http://schemas.microsoft.com/office/drawing/2014/main" id="{6BDBA639-2A71-4A60-A71A-FF1836F54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grpSp>
        <p:nvGrpSpPr>
          <p:cNvPr id="78" name="Group 55">
            <a:extLst>
              <a:ext uri="{FF2B5EF4-FFF2-40B4-BE49-F238E27FC236}">
                <a16:creationId xmlns:a16="http://schemas.microsoft.com/office/drawing/2014/main" id="{5E208A8B-5EBD-4532-BE72-26414FA7C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57" name="Freeform 5">
              <a:extLst>
                <a:ext uri="{FF2B5EF4-FFF2-40B4-BE49-F238E27FC236}">
                  <a16:creationId xmlns:a16="http://schemas.microsoft.com/office/drawing/2014/main" id="{15D09196-B338-4AB5-A71B-CFD5FFCA62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6">
              <a:extLst>
                <a:ext uri="{FF2B5EF4-FFF2-40B4-BE49-F238E27FC236}">
                  <a16:creationId xmlns:a16="http://schemas.microsoft.com/office/drawing/2014/main" id="{F50B4463-128A-4677-A285-C017E6C543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7">
              <a:extLst>
                <a:ext uri="{FF2B5EF4-FFF2-40B4-BE49-F238E27FC236}">
                  <a16:creationId xmlns:a16="http://schemas.microsoft.com/office/drawing/2014/main" id="{1D9B95CD-F023-4DFA-9678-1E02713F74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>
              <a:extLst>
                <a:ext uri="{FF2B5EF4-FFF2-40B4-BE49-F238E27FC236}">
                  <a16:creationId xmlns:a16="http://schemas.microsoft.com/office/drawing/2014/main" id="{1DDF47A8-BE7B-43F3-A500-F5A4656D83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1" name="Freeform 9">
              <a:extLst>
                <a:ext uri="{FF2B5EF4-FFF2-40B4-BE49-F238E27FC236}">
                  <a16:creationId xmlns:a16="http://schemas.microsoft.com/office/drawing/2014/main" id="{2DD394DE-76FB-42F8-85F2-FD436F423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0">
              <a:extLst>
                <a:ext uri="{FF2B5EF4-FFF2-40B4-BE49-F238E27FC236}">
                  <a16:creationId xmlns:a16="http://schemas.microsoft.com/office/drawing/2014/main" id="{B95F2EFB-87E6-4400-AAF3-7EB8B4F156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3" name="Freeform 11">
              <a:extLst>
                <a:ext uri="{FF2B5EF4-FFF2-40B4-BE49-F238E27FC236}">
                  <a16:creationId xmlns:a16="http://schemas.microsoft.com/office/drawing/2014/main" id="{1D463476-2BC7-418C-9D6F-51444B11A7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4" name="Freeform 12">
              <a:extLst>
                <a:ext uri="{FF2B5EF4-FFF2-40B4-BE49-F238E27FC236}">
                  <a16:creationId xmlns:a16="http://schemas.microsoft.com/office/drawing/2014/main" id="{24011122-2495-478A-81BF-ABBDEA1DA8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5" name="Freeform 13">
              <a:extLst>
                <a:ext uri="{FF2B5EF4-FFF2-40B4-BE49-F238E27FC236}">
                  <a16:creationId xmlns:a16="http://schemas.microsoft.com/office/drawing/2014/main" id="{C79E87C5-E5B3-476B-B539-FC9CF4A33B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6" name="Freeform 14">
              <a:extLst>
                <a:ext uri="{FF2B5EF4-FFF2-40B4-BE49-F238E27FC236}">
                  <a16:creationId xmlns:a16="http://schemas.microsoft.com/office/drawing/2014/main" id="{956029CA-2B38-434D-9044-5FF3A1ECD1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7" name="Freeform 15">
              <a:extLst>
                <a:ext uri="{FF2B5EF4-FFF2-40B4-BE49-F238E27FC236}">
                  <a16:creationId xmlns:a16="http://schemas.microsoft.com/office/drawing/2014/main" id="{9514CFB6-E8DB-43DC-B1CD-9CC2D4B276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8" name="Freeform 16">
              <a:extLst>
                <a:ext uri="{FF2B5EF4-FFF2-40B4-BE49-F238E27FC236}">
                  <a16:creationId xmlns:a16="http://schemas.microsoft.com/office/drawing/2014/main" id="{BD8C1FC8-E550-45BE-9F30-822BAB3781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9" name="Freeform 17">
              <a:extLst>
                <a:ext uri="{FF2B5EF4-FFF2-40B4-BE49-F238E27FC236}">
                  <a16:creationId xmlns:a16="http://schemas.microsoft.com/office/drawing/2014/main" id="{D1646B5D-A7B7-41EC-9591-0E0C0F4F94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0" name="Freeform 18">
              <a:extLst>
                <a:ext uri="{FF2B5EF4-FFF2-40B4-BE49-F238E27FC236}">
                  <a16:creationId xmlns:a16="http://schemas.microsoft.com/office/drawing/2014/main" id="{E2118E93-481E-4843-987E-378187AA37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1" name="Freeform 19">
              <a:extLst>
                <a:ext uri="{FF2B5EF4-FFF2-40B4-BE49-F238E27FC236}">
                  <a16:creationId xmlns:a16="http://schemas.microsoft.com/office/drawing/2014/main" id="{77038464-F4E2-47EC-A87F-18469191E3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2" name="Freeform 20">
              <a:extLst>
                <a:ext uri="{FF2B5EF4-FFF2-40B4-BE49-F238E27FC236}">
                  <a16:creationId xmlns:a16="http://schemas.microsoft.com/office/drawing/2014/main" id="{FB3BBEB1-E146-408F-95B7-EE2F269DE1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3" name="Freeform 21">
              <a:extLst>
                <a:ext uri="{FF2B5EF4-FFF2-40B4-BE49-F238E27FC236}">
                  <a16:creationId xmlns:a16="http://schemas.microsoft.com/office/drawing/2014/main" id="{C765B285-56EC-47FC-B116-274EBBD61A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4" name="Freeform 22">
              <a:extLst>
                <a:ext uri="{FF2B5EF4-FFF2-40B4-BE49-F238E27FC236}">
                  <a16:creationId xmlns:a16="http://schemas.microsoft.com/office/drawing/2014/main" id="{CB4A6191-6913-42EA-905E-8A174AE2C9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5" name="Freeform 23">
              <a:extLst>
                <a:ext uri="{FF2B5EF4-FFF2-40B4-BE49-F238E27FC236}">
                  <a16:creationId xmlns:a16="http://schemas.microsoft.com/office/drawing/2014/main" id="{8ADEEF92-F481-475A-845C-5E940F0D55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77" name="Freeform: Shape 76">
            <a:extLst>
              <a:ext uri="{FF2B5EF4-FFF2-40B4-BE49-F238E27FC236}">
                <a16:creationId xmlns:a16="http://schemas.microsoft.com/office/drawing/2014/main" id="{D9C506D7-84CB-4057-A44A-465313E785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31529">
            <a:off x="2173916" y="2448612"/>
            <a:ext cx="4418757" cy="4259609"/>
          </a:xfrm>
          <a:custGeom>
            <a:avLst/>
            <a:gdLst>
              <a:gd name="connsiteX0" fmla="*/ 404107 w 4507111"/>
              <a:gd name="connsiteY0" fmla="*/ 0 h 4344781"/>
              <a:gd name="connsiteX1" fmla="*/ 371857 w 4507111"/>
              <a:gd name="connsiteY1" fmla="*/ 117359 h 4344781"/>
              <a:gd name="connsiteX2" fmla="*/ 307833 w 4507111"/>
              <a:gd name="connsiteY2" fmla="*/ 632970 h 4344781"/>
              <a:gd name="connsiteX3" fmla="*/ 3569418 w 4507111"/>
              <a:gd name="connsiteY3" fmla="*/ 4141149 h 4344781"/>
              <a:gd name="connsiteX4" fmla="*/ 4440861 w 4507111"/>
              <a:gd name="connsiteY4" fmla="*/ 4332480 h 4344781"/>
              <a:gd name="connsiteX5" fmla="*/ 4507111 w 4507111"/>
              <a:gd name="connsiteY5" fmla="*/ 4341752 h 4344781"/>
              <a:gd name="connsiteX6" fmla="*/ 4296045 w 4507111"/>
              <a:gd name="connsiteY6" fmla="*/ 4344781 h 4344781"/>
              <a:gd name="connsiteX7" fmla="*/ 3749565 w 4507111"/>
              <a:gd name="connsiteY7" fmla="*/ 4321853 h 4344781"/>
              <a:gd name="connsiteX8" fmla="*/ 36764 w 4507111"/>
              <a:gd name="connsiteY8" fmla="*/ 1629794 h 4344781"/>
              <a:gd name="connsiteX9" fmla="*/ 300069 w 4507111"/>
              <a:gd name="connsiteY9" fmla="*/ 144750 h 434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7111" h="4344781">
                <a:moveTo>
                  <a:pt x="404107" y="0"/>
                </a:moveTo>
                <a:lnTo>
                  <a:pt x="371857" y="117359"/>
                </a:lnTo>
                <a:cubicBezTo>
                  <a:pt x="333827" y="278567"/>
                  <a:pt x="311875" y="450459"/>
                  <a:pt x="307833" y="632970"/>
                </a:cubicBezTo>
                <a:cubicBezTo>
                  <a:pt x="264711" y="2579752"/>
                  <a:pt x="2253987" y="3769243"/>
                  <a:pt x="3569418" y="4141149"/>
                </a:cubicBezTo>
                <a:cubicBezTo>
                  <a:pt x="3816061" y="4210881"/>
                  <a:pt x="4114807" y="4279754"/>
                  <a:pt x="4440861" y="4332480"/>
                </a:cubicBezTo>
                <a:lnTo>
                  <a:pt x="4507111" y="4341752"/>
                </a:lnTo>
                <a:lnTo>
                  <a:pt x="4296045" y="4344781"/>
                </a:lnTo>
                <a:cubicBezTo>
                  <a:pt x="4097363" y="4343711"/>
                  <a:pt x="3912623" y="4335104"/>
                  <a:pt x="3749565" y="4321853"/>
                </a:cubicBezTo>
                <a:cubicBezTo>
                  <a:pt x="2445102" y="4215850"/>
                  <a:pt x="356405" y="3466499"/>
                  <a:pt x="36764" y="1629794"/>
                </a:cubicBezTo>
                <a:cubicBezTo>
                  <a:pt x="-63123" y="1055823"/>
                  <a:pt x="45741" y="555869"/>
                  <a:pt x="300069" y="144750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sp>
        <p:nvSpPr>
          <p:cNvPr id="79" name="Oval 32">
            <a:extLst>
              <a:ext uri="{FF2B5EF4-FFF2-40B4-BE49-F238E27FC236}">
                <a16:creationId xmlns:a16="http://schemas.microsoft.com/office/drawing/2014/main" id="{7842FC68-61FD-4700-8A22-BB8B071884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54579" y="691977"/>
            <a:ext cx="7761923" cy="5343064"/>
          </a:xfrm>
          <a:custGeom>
            <a:avLst/>
            <a:gdLst>
              <a:gd name="connsiteX0" fmla="*/ 0 w 6428838"/>
              <a:gd name="connsiteY0" fmla="*/ 2579031 h 5158062"/>
              <a:gd name="connsiteX1" fmla="*/ 3214419 w 6428838"/>
              <a:gd name="connsiteY1" fmla="*/ 0 h 5158062"/>
              <a:gd name="connsiteX2" fmla="*/ 6428838 w 6428838"/>
              <a:gd name="connsiteY2" fmla="*/ 2579031 h 5158062"/>
              <a:gd name="connsiteX3" fmla="*/ 3214419 w 6428838"/>
              <a:gd name="connsiteY3" fmla="*/ 5158062 h 5158062"/>
              <a:gd name="connsiteX4" fmla="*/ 0 w 6428838"/>
              <a:gd name="connsiteY4" fmla="*/ 2579031 h 5158062"/>
              <a:gd name="connsiteX0" fmla="*/ 3321 w 6432159"/>
              <a:gd name="connsiteY0" fmla="*/ 2647125 h 5226156"/>
              <a:gd name="connsiteX1" fmla="*/ 2789723 w 6432159"/>
              <a:gd name="connsiteY1" fmla="*/ 0 h 5226156"/>
              <a:gd name="connsiteX2" fmla="*/ 6432159 w 6432159"/>
              <a:gd name="connsiteY2" fmla="*/ 2647125 h 5226156"/>
              <a:gd name="connsiteX3" fmla="*/ 3217740 w 6432159"/>
              <a:gd name="connsiteY3" fmla="*/ 5226156 h 5226156"/>
              <a:gd name="connsiteX4" fmla="*/ 3321 w 6432159"/>
              <a:gd name="connsiteY4" fmla="*/ 2647125 h 5226156"/>
              <a:gd name="connsiteX0" fmla="*/ 1953 w 6566979"/>
              <a:gd name="connsiteY0" fmla="*/ 2695803 h 5226224"/>
              <a:gd name="connsiteX1" fmla="*/ 2924543 w 6566979"/>
              <a:gd name="connsiteY1" fmla="*/ 39 h 5226224"/>
              <a:gd name="connsiteX2" fmla="*/ 6566979 w 6566979"/>
              <a:gd name="connsiteY2" fmla="*/ 2647164 h 5226224"/>
              <a:gd name="connsiteX3" fmla="*/ 3352560 w 6566979"/>
              <a:gd name="connsiteY3" fmla="*/ 5226195 h 5226224"/>
              <a:gd name="connsiteX4" fmla="*/ 1953 w 6566979"/>
              <a:gd name="connsiteY4" fmla="*/ 2695803 h 5226224"/>
              <a:gd name="connsiteX0" fmla="*/ 8982 w 6574008"/>
              <a:gd name="connsiteY0" fmla="*/ 2695803 h 5226313"/>
              <a:gd name="connsiteX1" fmla="*/ 2931572 w 6574008"/>
              <a:gd name="connsiteY1" fmla="*/ 39 h 5226313"/>
              <a:gd name="connsiteX2" fmla="*/ 6574008 w 6574008"/>
              <a:gd name="connsiteY2" fmla="*/ 2647164 h 5226313"/>
              <a:gd name="connsiteX3" fmla="*/ 3359589 w 6574008"/>
              <a:gd name="connsiteY3" fmla="*/ 5226195 h 5226313"/>
              <a:gd name="connsiteX4" fmla="*/ 8982 w 6574008"/>
              <a:gd name="connsiteY4" fmla="*/ 2695803 h 5226313"/>
              <a:gd name="connsiteX0" fmla="*/ 11929 w 6576955"/>
              <a:gd name="connsiteY0" fmla="*/ 2695953 h 5226463"/>
              <a:gd name="connsiteX1" fmla="*/ 2934519 w 6576955"/>
              <a:gd name="connsiteY1" fmla="*/ 189 h 5226463"/>
              <a:gd name="connsiteX2" fmla="*/ 6576955 w 6576955"/>
              <a:gd name="connsiteY2" fmla="*/ 2647314 h 5226463"/>
              <a:gd name="connsiteX3" fmla="*/ 3362536 w 6576955"/>
              <a:gd name="connsiteY3" fmla="*/ 5226345 h 5226463"/>
              <a:gd name="connsiteX4" fmla="*/ 11929 w 6576955"/>
              <a:gd name="connsiteY4" fmla="*/ 2695953 h 5226463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92159"/>
              <a:gd name="connsiteX1" fmla="*/ 2931852 w 6963394"/>
              <a:gd name="connsiteY1" fmla="*/ 10033 h 5292159"/>
              <a:gd name="connsiteX2" fmla="*/ 6963394 w 6963394"/>
              <a:gd name="connsiteY2" fmla="*/ 3318639 h 5292159"/>
              <a:gd name="connsiteX3" fmla="*/ 3359869 w 6963394"/>
              <a:gd name="connsiteY3" fmla="*/ 5236189 h 5292159"/>
              <a:gd name="connsiteX4" fmla="*/ 9262 w 6963394"/>
              <a:gd name="connsiteY4" fmla="*/ 2705797 h 5292159"/>
              <a:gd name="connsiteX0" fmla="*/ 9262 w 6963394"/>
              <a:gd name="connsiteY0" fmla="*/ 2705797 h 5259961"/>
              <a:gd name="connsiteX1" fmla="*/ 2931852 w 6963394"/>
              <a:gd name="connsiteY1" fmla="*/ 10033 h 5259961"/>
              <a:gd name="connsiteX2" fmla="*/ 6963394 w 6963394"/>
              <a:gd name="connsiteY2" fmla="*/ 3318639 h 5259961"/>
              <a:gd name="connsiteX3" fmla="*/ 3359869 w 6963394"/>
              <a:gd name="connsiteY3" fmla="*/ 5236189 h 5259961"/>
              <a:gd name="connsiteX4" fmla="*/ 9262 w 6963394"/>
              <a:gd name="connsiteY4" fmla="*/ 2705797 h 5259961"/>
              <a:gd name="connsiteX0" fmla="*/ 9557 w 7352795"/>
              <a:gd name="connsiteY0" fmla="*/ 2707501 h 5252013"/>
              <a:gd name="connsiteX1" fmla="*/ 2932147 w 7352795"/>
              <a:gd name="connsiteY1" fmla="*/ 11737 h 5252013"/>
              <a:gd name="connsiteX2" fmla="*/ 7352795 w 7352795"/>
              <a:gd name="connsiteY2" fmla="*/ 3378709 h 5252013"/>
              <a:gd name="connsiteX3" fmla="*/ 3360164 w 7352795"/>
              <a:gd name="connsiteY3" fmla="*/ 5237893 h 5252013"/>
              <a:gd name="connsiteX4" fmla="*/ 9557 w 7352795"/>
              <a:gd name="connsiteY4" fmla="*/ 2707501 h 5252013"/>
              <a:gd name="connsiteX0" fmla="*/ 8078 w 7789061"/>
              <a:gd name="connsiteY0" fmla="*/ 2744796 h 5249051"/>
              <a:gd name="connsiteX1" fmla="*/ 3368413 w 7789061"/>
              <a:gd name="connsiteY1" fmla="*/ 10121 h 5249051"/>
              <a:gd name="connsiteX2" fmla="*/ 7789061 w 7789061"/>
              <a:gd name="connsiteY2" fmla="*/ 3377093 h 5249051"/>
              <a:gd name="connsiteX3" fmla="*/ 3796430 w 7789061"/>
              <a:gd name="connsiteY3" fmla="*/ 5236277 h 5249051"/>
              <a:gd name="connsiteX4" fmla="*/ 8078 w 7789061"/>
              <a:gd name="connsiteY4" fmla="*/ 2744796 h 5249051"/>
              <a:gd name="connsiteX0" fmla="*/ 8078 w 7789061"/>
              <a:gd name="connsiteY0" fmla="*/ 2744796 h 5271741"/>
              <a:gd name="connsiteX1" fmla="*/ 3368413 w 7789061"/>
              <a:gd name="connsiteY1" fmla="*/ 10121 h 5271741"/>
              <a:gd name="connsiteX2" fmla="*/ 7789061 w 7789061"/>
              <a:gd name="connsiteY2" fmla="*/ 3377093 h 5271741"/>
              <a:gd name="connsiteX3" fmla="*/ 3796430 w 7789061"/>
              <a:gd name="connsiteY3" fmla="*/ 5236277 h 5271741"/>
              <a:gd name="connsiteX4" fmla="*/ 8078 w 7789061"/>
              <a:gd name="connsiteY4" fmla="*/ 2744796 h 5271741"/>
              <a:gd name="connsiteX0" fmla="*/ 1055 w 7782038"/>
              <a:gd name="connsiteY0" fmla="*/ 2738806 h 5438018"/>
              <a:gd name="connsiteX1" fmla="*/ 3361390 w 7782038"/>
              <a:gd name="connsiteY1" fmla="*/ 4131 h 5438018"/>
              <a:gd name="connsiteX2" fmla="*/ 7782038 w 7782038"/>
              <a:gd name="connsiteY2" fmla="*/ 3371103 h 5438018"/>
              <a:gd name="connsiteX3" fmla="*/ 3692130 w 7782038"/>
              <a:gd name="connsiteY3" fmla="*/ 5415113 h 5438018"/>
              <a:gd name="connsiteX4" fmla="*/ 1055 w 7782038"/>
              <a:gd name="connsiteY4" fmla="*/ 2738806 h 5438018"/>
              <a:gd name="connsiteX0" fmla="*/ 28883 w 7809866"/>
              <a:gd name="connsiteY0" fmla="*/ 2742147 h 5441359"/>
              <a:gd name="connsiteX1" fmla="*/ 3389218 w 7809866"/>
              <a:gd name="connsiteY1" fmla="*/ 7472 h 5441359"/>
              <a:gd name="connsiteX2" fmla="*/ 7809866 w 7809866"/>
              <a:gd name="connsiteY2" fmla="*/ 3374444 h 5441359"/>
              <a:gd name="connsiteX3" fmla="*/ 3719958 w 7809866"/>
              <a:gd name="connsiteY3" fmla="*/ 5418454 h 5441359"/>
              <a:gd name="connsiteX4" fmla="*/ 28883 w 7809866"/>
              <a:gd name="connsiteY4" fmla="*/ 2742147 h 5441359"/>
              <a:gd name="connsiteX0" fmla="*/ 36549 w 7817532"/>
              <a:gd name="connsiteY0" fmla="*/ 2751085 h 5450297"/>
              <a:gd name="connsiteX1" fmla="*/ 3396884 w 7817532"/>
              <a:gd name="connsiteY1" fmla="*/ 16410 h 5450297"/>
              <a:gd name="connsiteX2" fmla="*/ 7817532 w 7817532"/>
              <a:gd name="connsiteY2" fmla="*/ 3383382 h 5450297"/>
              <a:gd name="connsiteX3" fmla="*/ 3727624 w 7817532"/>
              <a:gd name="connsiteY3" fmla="*/ 5427392 h 5450297"/>
              <a:gd name="connsiteX4" fmla="*/ 36549 w 7817532"/>
              <a:gd name="connsiteY4" fmla="*/ 2751085 h 5450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17532" h="5450297">
                <a:moveTo>
                  <a:pt x="36549" y="2751085"/>
                </a:moveTo>
                <a:cubicBezTo>
                  <a:pt x="-281221" y="925127"/>
                  <a:pt x="1526121" y="-147339"/>
                  <a:pt x="3396884" y="16410"/>
                </a:cubicBezTo>
                <a:cubicBezTo>
                  <a:pt x="5267647" y="180159"/>
                  <a:pt x="7817532" y="1453184"/>
                  <a:pt x="7817532" y="3383382"/>
                </a:cubicBezTo>
                <a:cubicBezTo>
                  <a:pt x="7700800" y="5342763"/>
                  <a:pt x="5024455" y="5532775"/>
                  <a:pt x="3727624" y="5427392"/>
                </a:cubicBezTo>
                <a:cubicBezTo>
                  <a:pt x="2430794" y="5322009"/>
                  <a:pt x="354319" y="4577043"/>
                  <a:pt x="36549" y="2751085"/>
                </a:cubicBezTo>
                <a:close/>
              </a:path>
            </a:pathLst>
          </a:custGeom>
          <a:solidFill>
            <a:schemeClr val="accent6"/>
          </a:solidFill>
          <a:ln w="152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AB0443B-5B9F-4AAE-A7E5-7BE4CB13F1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16277" y="2061838"/>
            <a:ext cx="6959446" cy="1662475"/>
          </a:xfrm>
        </p:spPr>
        <p:txBody>
          <a:bodyPr>
            <a:normAutofit/>
          </a:bodyPr>
          <a:lstStyle/>
          <a:p>
            <a:r>
              <a:rPr lang="en-US" sz="4800" b="1"/>
              <a:t>Young Carer</a:t>
            </a:r>
            <a:endParaRPr lang="en-GB" sz="4800" b="1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CAABB2-0737-46F2-B47F-D36B3B406D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88938" y="3783690"/>
            <a:ext cx="5414125" cy="1196717"/>
          </a:xfrm>
        </p:spPr>
        <p:txBody>
          <a:bodyPr>
            <a:normAutofit/>
          </a:bodyPr>
          <a:lstStyle/>
          <a:p>
            <a:r>
              <a:rPr lang="en-US" sz="3200"/>
              <a:t>Video &amp; Activities</a:t>
            </a:r>
            <a:endParaRPr lang="en-GB" sz="3200"/>
          </a:p>
        </p:txBody>
      </p:sp>
    </p:spTree>
    <p:extLst>
      <p:ext uri="{BB962C8B-B14F-4D97-AF65-F5344CB8AC3E}">
        <p14:creationId xmlns:p14="http://schemas.microsoft.com/office/powerpoint/2010/main" val="4766792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9FA2465-0A82-4EF4-AE84-24F55D796F18}"/>
              </a:ext>
            </a:extLst>
          </p:cNvPr>
          <p:cNvSpPr txBox="1"/>
          <p:nvPr/>
        </p:nvSpPr>
        <p:spPr>
          <a:xfrm>
            <a:off x="2411896" y="689113"/>
            <a:ext cx="9183755" cy="6647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400">
                <a:solidFill>
                  <a:srgbClr val="FF0000"/>
                </a:solidFill>
              </a:rPr>
              <a:t>Watch again – with/without closed captions</a:t>
            </a:r>
          </a:p>
          <a:p>
            <a:pPr marL="457200" indent="-457200">
              <a:buAutoNum type="arabicPeriod"/>
            </a:pPr>
            <a:endParaRPr lang="en-US" sz="2400">
              <a:solidFill>
                <a:srgbClr val="FF0000"/>
              </a:solidFill>
            </a:endParaRPr>
          </a:p>
          <a:p>
            <a:pPr marL="457200" indent="-457200">
              <a:buAutoNum type="arabicPeriod"/>
            </a:pPr>
            <a:endParaRPr lang="en-US" sz="2400">
              <a:solidFill>
                <a:srgbClr val="FF0000"/>
              </a:solidFill>
            </a:endParaRPr>
          </a:p>
          <a:p>
            <a:endParaRPr lang="en-US" sz="2400"/>
          </a:p>
          <a:p>
            <a:r>
              <a:rPr lang="en-US" sz="2400"/>
              <a:t>Look at Questions and Answers – see next slide </a:t>
            </a:r>
          </a:p>
          <a:p>
            <a:endParaRPr lang="en-US" sz="2400"/>
          </a:p>
          <a:p>
            <a:endParaRPr lang="en-US" sz="2400"/>
          </a:p>
          <a:p>
            <a:r>
              <a:rPr lang="en-US" sz="2400"/>
              <a:t>2. Discuss answers in breakout rooms. </a:t>
            </a:r>
          </a:p>
          <a:p>
            <a:endParaRPr lang="en-US" sz="2400"/>
          </a:p>
          <a:p>
            <a:endParaRPr lang="en-US" sz="2400"/>
          </a:p>
          <a:p>
            <a:r>
              <a:rPr lang="en-US" sz="2400"/>
              <a:t>3. Check answers to the questions about the story </a:t>
            </a:r>
          </a:p>
          <a:p>
            <a:endParaRPr lang="en-US" sz="2400"/>
          </a:p>
          <a:p>
            <a:endParaRPr lang="en-US" sz="2400"/>
          </a:p>
          <a:p>
            <a:r>
              <a:rPr lang="en-US" sz="2400">
                <a:solidFill>
                  <a:srgbClr val="FF0000"/>
                </a:solidFill>
              </a:rPr>
              <a:t>4. </a:t>
            </a:r>
            <a:r>
              <a:rPr lang="en-US" sz="2400"/>
              <a:t>Students annotate yes/no answers – tick/cross </a:t>
            </a:r>
          </a:p>
          <a:p>
            <a:endParaRPr lang="en-US" sz="2400"/>
          </a:p>
          <a:p>
            <a:endParaRPr lang="en-US" sz="2400"/>
          </a:p>
          <a:p>
            <a:endParaRPr lang="en-US" sz="2400"/>
          </a:p>
          <a:p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0928B28-2C2A-431C-805B-6FDB8CFF8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617" y="365125"/>
            <a:ext cx="10638183" cy="1556440"/>
          </a:xfrm>
        </p:spPr>
        <p:txBody>
          <a:bodyPr>
            <a:normAutofit fontScale="90000"/>
          </a:bodyPr>
          <a:lstStyle/>
          <a:p>
            <a:br>
              <a:rPr lang="en-GB"/>
            </a:br>
            <a:br>
              <a:rPr lang="en-GB"/>
            </a:br>
            <a:r>
              <a:rPr lang="en-GB">
                <a:hlinkClick r:id="rId2"/>
              </a:rPr>
              <a:t>Watch again – with/without closed captions </a:t>
            </a:r>
            <a:br>
              <a:rPr lang="en-GB"/>
            </a:b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B624C3-C6A7-43F3-99D6-D00AD552D5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7549"/>
            <a:ext cx="10515600" cy="4351338"/>
          </a:xfrm>
        </p:spPr>
        <p:txBody>
          <a:bodyPr/>
          <a:lstStyle/>
          <a:p>
            <a:endParaRPr lang="en-GB"/>
          </a:p>
          <a:p>
            <a:pPr marL="0" indent="0">
              <a:buNone/>
            </a:pPr>
            <a:r>
              <a:rPr lang="en-GB">
                <a:latin typeface="+mn-lt"/>
              </a:rPr>
              <a:t>                     </a:t>
            </a:r>
          </a:p>
          <a:p>
            <a:pPr marL="0" indent="0">
              <a:buNone/>
            </a:pPr>
            <a:r>
              <a:rPr lang="en-GB">
                <a:latin typeface="+mn-lt"/>
              </a:rPr>
              <a:t>                                                                                           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3115294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E7BD5-13A5-4958-99C1-7D6AEC023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32523"/>
            <a:ext cx="12192000" cy="1046920"/>
          </a:xfrm>
        </p:spPr>
        <p:txBody>
          <a:bodyPr anchor="b">
            <a:noAutofit/>
          </a:bodyPr>
          <a:lstStyle/>
          <a:p>
            <a:pPr algn="r"/>
            <a:r>
              <a:rPr lang="en-US" sz="4000"/>
              <a:t>Questions and Answers-  in breakout rooms		</a:t>
            </a:r>
            <a:endParaRPr lang="en-GB" sz="40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4DDF45-0938-4BBF-9C8A-D10040DD78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1478"/>
            <a:ext cx="10515600" cy="4785485"/>
          </a:xfrm>
        </p:spPr>
        <p:txBody>
          <a:bodyPr anchor="ctr">
            <a:normAutofit fontScale="70000" lnSpcReduction="20000"/>
          </a:bodyPr>
          <a:lstStyle/>
          <a:p>
            <a:pPr marL="0" indent="0">
              <a:buNone/>
            </a:pPr>
            <a:endParaRPr lang="en-US" sz="2400"/>
          </a:p>
          <a:p>
            <a:endParaRPr lang="en-US" sz="2400"/>
          </a:p>
          <a:p>
            <a:r>
              <a:rPr lang="en-US" sz="3400">
                <a:latin typeface="+mn-lt"/>
              </a:rPr>
              <a:t>1. Are the family in London or in Myanmar ?</a:t>
            </a:r>
          </a:p>
          <a:p>
            <a:r>
              <a:rPr lang="en-US" sz="3400">
                <a:latin typeface="+mn-lt"/>
              </a:rPr>
              <a:t>2. Who is Vivek ? </a:t>
            </a:r>
          </a:p>
          <a:p>
            <a:r>
              <a:rPr lang="en-US" sz="3400">
                <a:latin typeface="+mn-lt"/>
              </a:rPr>
              <a:t> 	Is Vivek a man or a woman ?          Is Vivek old or young ?</a:t>
            </a:r>
          </a:p>
          <a:p>
            <a:r>
              <a:rPr lang="en-US" sz="3400">
                <a:latin typeface="+mn-lt"/>
              </a:rPr>
              <a:t>3. Who is Kapila ? </a:t>
            </a:r>
          </a:p>
          <a:p>
            <a:pPr lvl="1"/>
            <a:r>
              <a:rPr lang="en-US" sz="3400">
                <a:latin typeface="+mn-lt"/>
              </a:rPr>
              <a:t>Is Kapila a man or a woman ?            Is Kapila 48 or 84 ?</a:t>
            </a:r>
          </a:p>
          <a:p>
            <a:r>
              <a:rPr lang="en-US" sz="3400">
                <a:latin typeface="+mn-lt"/>
              </a:rPr>
              <a:t>4. Who does Kapila live with ?</a:t>
            </a:r>
          </a:p>
          <a:p>
            <a:r>
              <a:rPr lang="en-US" sz="3400">
                <a:latin typeface="+mn-lt"/>
              </a:rPr>
              <a:t>5. How does Vivek make chai ? </a:t>
            </a:r>
          </a:p>
          <a:p>
            <a:r>
              <a:rPr lang="en-US" sz="3400">
                <a:latin typeface="+mn-lt"/>
              </a:rPr>
              <a:t>6. Do they go to a singing class or a dance class ?</a:t>
            </a:r>
          </a:p>
          <a:p>
            <a:r>
              <a:rPr lang="en-US" sz="3400">
                <a:latin typeface="+mn-lt"/>
              </a:rPr>
              <a:t>Does Vivek or Kapila dance ?</a:t>
            </a:r>
          </a:p>
          <a:p>
            <a:r>
              <a:rPr lang="en-US" sz="3400">
                <a:latin typeface="+mn-lt"/>
              </a:rPr>
              <a:t>7. What do they do after the class ?</a:t>
            </a:r>
          </a:p>
          <a:p>
            <a:r>
              <a:rPr lang="en-US" sz="3400">
                <a:latin typeface="+mn-lt"/>
              </a:rPr>
              <a:t>8. Is Vivek a full-time or part-time carer?</a:t>
            </a:r>
          </a:p>
          <a:p>
            <a:endParaRPr lang="en-US" sz="3400">
              <a:latin typeface="+mn-lt"/>
            </a:endParaRPr>
          </a:p>
          <a:p>
            <a:endParaRPr lang="en-US" sz="2000"/>
          </a:p>
          <a:p>
            <a:endParaRPr lang="en-US" sz="2000"/>
          </a:p>
          <a:p>
            <a:endParaRPr lang="en-GB" sz="2000"/>
          </a:p>
        </p:txBody>
      </p:sp>
    </p:spTree>
    <p:extLst>
      <p:ext uri="{BB962C8B-B14F-4D97-AF65-F5344CB8AC3E}">
        <p14:creationId xmlns:p14="http://schemas.microsoft.com/office/powerpoint/2010/main" val="35492886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AD7F6-7255-4977-B177-662EA7BC4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+mn-lt"/>
              </a:rPr>
              <a:t>Carers</a:t>
            </a:r>
            <a:r>
              <a:rPr lang="en-GB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B6405B-D862-44BD-9AA5-BBDBB258A4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285461"/>
            <a:ext cx="11088757" cy="489150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>
                <a:latin typeface="+mn-lt"/>
              </a:rPr>
              <a:t>1. Carers – some carers look after people who are in their family – for example ?</a:t>
            </a:r>
          </a:p>
          <a:p>
            <a:pPr marL="457200" indent="-457200">
              <a:buFont typeface="+mj-lt"/>
              <a:buAutoNum type="arabicPeriod"/>
            </a:pPr>
            <a:endParaRPr lang="en-US">
              <a:latin typeface="+mn-lt"/>
            </a:endParaRPr>
          </a:p>
          <a:p>
            <a:pPr marL="0" indent="0">
              <a:buNone/>
            </a:pPr>
            <a:r>
              <a:rPr lang="en-US">
                <a:latin typeface="+mn-lt"/>
              </a:rPr>
              <a:t>2. Some carers go to work and are paid to look after people -  for example ?</a:t>
            </a:r>
          </a:p>
          <a:p>
            <a:pPr marL="0" indent="0">
              <a:buNone/>
            </a:pPr>
            <a:endParaRPr lang="en-US">
              <a:latin typeface="+mn-lt"/>
            </a:endParaRPr>
          </a:p>
          <a:p>
            <a:pPr marL="0" indent="0">
              <a:buNone/>
            </a:pPr>
            <a:r>
              <a:rPr lang="en-US">
                <a:latin typeface="+mn-lt"/>
              </a:rPr>
              <a:t>3. Who needs care ? </a:t>
            </a:r>
          </a:p>
          <a:p>
            <a:pPr marL="0" indent="0">
              <a:buNone/>
            </a:pPr>
            <a:endParaRPr lang="en-US">
              <a:latin typeface="+mn-lt"/>
            </a:endParaRPr>
          </a:p>
          <a:p>
            <a:pPr marL="0" indent="0">
              <a:buNone/>
            </a:pPr>
            <a:r>
              <a:rPr lang="en-US">
                <a:latin typeface="+mn-lt"/>
              </a:rPr>
              <a:t>4. Who gives care ?</a:t>
            </a:r>
          </a:p>
          <a:p>
            <a:pPr marL="457200" indent="-457200">
              <a:buFont typeface="+mj-lt"/>
              <a:buAutoNum type="arabicPeriod"/>
            </a:pPr>
            <a:endParaRPr lang="en-US">
              <a:latin typeface="+mn-lt"/>
            </a:endParaRPr>
          </a:p>
          <a:p>
            <a:pPr marL="0" indent="0">
              <a:buNone/>
            </a:pPr>
            <a:r>
              <a:rPr lang="en-US">
                <a:latin typeface="+mn-lt"/>
              </a:rPr>
              <a:t>5. UK/Myanmar- what are the similarities? What are the differences ?</a:t>
            </a:r>
          </a:p>
          <a:p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04928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B163D-A942-4A75-93B7-C14101F48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903226" cy="1325563"/>
          </a:xfrm>
        </p:spPr>
        <p:txBody>
          <a:bodyPr>
            <a:normAutofit fontScale="90000"/>
          </a:bodyPr>
          <a:lstStyle/>
          <a:p>
            <a:br>
              <a:rPr lang="en-GB">
                <a:solidFill>
                  <a:srgbClr val="FF0000"/>
                </a:solidFill>
                <a:latin typeface="+mn-lt"/>
              </a:rPr>
            </a:br>
            <a:r>
              <a:rPr lang="en-GB" sz="4000">
                <a:solidFill>
                  <a:srgbClr val="FF0000"/>
                </a:solidFill>
                <a:latin typeface="+mn-lt"/>
              </a:rPr>
              <a:t>Gap</a:t>
            </a:r>
            <a:r>
              <a:rPr lang="en-GB" sz="3100">
                <a:solidFill>
                  <a:srgbClr val="FF0000"/>
                </a:solidFill>
                <a:latin typeface="+mn-lt"/>
              </a:rPr>
              <a:t>-</a:t>
            </a:r>
            <a:r>
              <a:rPr lang="en-GB">
                <a:solidFill>
                  <a:srgbClr val="FF0000"/>
                </a:solidFill>
                <a:latin typeface="+mn-lt"/>
              </a:rPr>
              <a:t> fill exercise -  </a:t>
            </a:r>
            <a:r>
              <a:rPr lang="en-US">
                <a:latin typeface="+mn-lt"/>
              </a:rPr>
              <a:t>Finish the clips from the video:  </a:t>
            </a:r>
            <a:br>
              <a:rPr lang="en-US"/>
            </a:br>
            <a:endParaRPr lang="en-GB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8613D-5435-453F-847B-6FBCFFBBBF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7164" y="1550504"/>
            <a:ext cx="10734262" cy="4626459"/>
          </a:xfrm>
        </p:spPr>
        <p:txBody>
          <a:bodyPr>
            <a:normAutofit/>
          </a:bodyPr>
          <a:lstStyle/>
          <a:p>
            <a:r>
              <a:rPr lang="en-US">
                <a:latin typeface="+mn-lt"/>
              </a:rPr>
              <a:t>1. I can make traditional ……..</a:t>
            </a:r>
          </a:p>
          <a:p>
            <a:endParaRPr lang="en-US">
              <a:latin typeface="+mn-lt"/>
            </a:endParaRPr>
          </a:p>
          <a:p>
            <a:r>
              <a:rPr lang="en-US">
                <a:latin typeface="+mn-lt"/>
              </a:rPr>
              <a:t>2. ……………. just like my grandmother taught me</a:t>
            </a:r>
          </a:p>
          <a:p>
            <a:endParaRPr lang="en-US">
              <a:latin typeface="+mn-lt"/>
            </a:endParaRPr>
          </a:p>
          <a:p>
            <a:r>
              <a:rPr lang="en-US">
                <a:latin typeface="+mn-lt"/>
              </a:rPr>
              <a:t>3. This week I am learning………………</a:t>
            </a:r>
          </a:p>
          <a:p>
            <a:endParaRPr lang="en-US">
              <a:latin typeface="+mn-lt"/>
            </a:endParaRPr>
          </a:p>
          <a:p>
            <a:r>
              <a:rPr lang="en-US">
                <a:latin typeface="+mn-lt"/>
              </a:rPr>
              <a:t>4. Why ? It’s ………………………….. And gives me a chance to…………………..</a:t>
            </a:r>
          </a:p>
          <a:p>
            <a:endParaRPr lang="en-US">
              <a:latin typeface="+mn-lt"/>
            </a:endParaRPr>
          </a:p>
          <a:p>
            <a:r>
              <a:rPr lang="en-US">
                <a:latin typeface="+mn-lt"/>
              </a:rPr>
              <a:t>5. They can share ………………………………………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31139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B163D-A942-4A75-93B7-C14101F48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903226" cy="1185379"/>
          </a:xfrm>
        </p:spPr>
        <p:txBody>
          <a:bodyPr>
            <a:normAutofit fontScale="90000"/>
          </a:bodyPr>
          <a:lstStyle/>
          <a:p>
            <a:br>
              <a:rPr lang="en-GB">
                <a:solidFill>
                  <a:srgbClr val="FF0000"/>
                </a:solidFill>
                <a:latin typeface="+mn-lt"/>
              </a:rPr>
            </a:br>
            <a:br>
              <a:rPr lang="en-GB">
                <a:solidFill>
                  <a:srgbClr val="FF0000"/>
                </a:solidFill>
                <a:latin typeface="+mn-lt"/>
              </a:rPr>
            </a:br>
            <a:r>
              <a:rPr lang="en-US">
                <a:solidFill>
                  <a:srgbClr val="FF0000"/>
                </a:solidFill>
              </a:rPr>
              <a:t>Make your own examples using these phrases</a:t>
            </a:r>
            <a:br>
              <a:rPr lang="en-US">
                <a:solidFill>
                  <a:srgbClr val="FF0000"/>
                </a:solidFill>
              </a:rPr>
            </a:br>
            <a:r>
              <a:rPr lang="en-US">
                <a:latin typeface="+mn-lt"/>
              </a:rPr>
              <a:t>  </a:t>
            </a:r>
            <a:br>
              <a:rPr lang="en-US"/>
            </a:br>
            <a:endParaRPr lang="en-GB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8613D-5435-453F-847B-6FBCFFBBBF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7164" y="1550504"/>
            <a:ext cx="10588488" cy="4626459"/>
          </a:xfrm>
        </p:spPr>
        <p:txBody>
          <a:bodyPr>
            <a:normAutofit/>
          </a:bodyPr>
          <a:lstStyle/>
          <a:p>
            <a:r>
              <a:rPr lang="en-US">
                <a:latin typeface="+mn-lt"/>
              </a:rPr>
              <a:t>1. I can make traditional ……..</a:t>
            </a:r>
          </a:p>
          <a:p>
            <a:endParaRPr lang="en-US">
              <a:latin typeface="+mn-lt"/>
            </a:endParaRPr>
          </a:p>
          <a:p>
            <a:r>
              <a:rPr lang="en-US">
                <a:latin typeface="+mn-lt"/>
              </a:rPr>
              <a:t>2. ……………. just like my grandmother taught me</a:t>
            </a:r>
          </a:p>
          <a:p>
            <a:endParaRPr lang="en-US">
              <a:latin typeface="+mn-lt"/>
            </a:endParaRPr>
          </a:p>
          <a:p>
            <a:r>
              <a:rPr lang="en-US">
                <a:latin typeface="+mn-lt"/>
              </a:rPr>
              <a:t>3. This week I am learning………………</a:t>
            </a:r>
          </a:p>
          <a:p>
            <a:endParaRPr lang="en-US">
              <a:latin typeface="+mn-lt"/>
            </a:endParaRPr>
          </a:p>
          <a:p>
            <a:r>
              <a:rPr lang="en-US">
                <a:latin typeface="+mn-lt"/>
              </a:rPr>
              <a:t>4. Why ? It’s ………………………….. And gives me a chance to…………………..</a:t>
            </a:r>
          </a:p>
          <a:p>
            <a:endParaRPr lang="en-US">
              <a:latin typeface="+mn-lt"/>
            </a:endParaRPr>
          </a:p>
          <a:p>
            <a:r>
              <a:rPr lang="en-US">
                <a:latin typeface="+mn-lt"/>
              </a:rPr>
              <a:t>5. They can share ………………………………………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3019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570AA-34E8-41E0-ACE2-19548E56D1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Video Link – Young Carer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38B81-ED0A-4222-A216-A57D3B85B96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>
                <a:hlinkClick r:id="rId2"/>
              </a:rPr>
              <a:t>https://vimeo.com/showcase/8169732/video/396435735</a:t>
            </a:r>
            <a:endParaRPr lang="en-GB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6075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B163D-A942-4A75-93B7-C14101F48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Video - Young Carer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8613D-5435-453F-847B-6FBCFFBBBF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>
                <a:solidFill>
                  <a:srgbClr val="FF0000"/>
                </a:solidFill>
              </a:rPr>
              <a:t>Before watching  the video</a:t>
            </a:r>
            <a:r>
              <a:rPr lang="en-US" sz="3600"/>
              <a:t>:</a:t>
            </a:r>
          </a:p>
          <a:p>
            <a:endParaRPr lang="en-US"/>
          </a:p>
          <a:p>
            <a:r>
              <a:rPr lang="en-US"/>
              <a:t>What does ‘carer’ mean ? </a:t>
            </a:r>
          </a:p>
          <a:p>
            <a:pPr marL="0" indent="0">
              <a:buNone/>
            </a:pPr>
            <a:endParaRPr lang="en-US"/>
          </a:p>
          <a:p>
            <a:r>
              <a:rPr lang="en-US"/>
              <a:t>What does a carer usually do ?</a:t>
            </a:r>
          </a:p>
          <a:p>
            <a:endParaRPr lang="en-US"/>
          </a:p>
          <a:p>
            <a:r>
              <a:rPr lang="en-US"/>
              <a:t>For  example:  cook meals for another person who needs help.</a:t>
            </a:r>
            <a:endParaRPr lang="en-GB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5847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B163D-A942-4A75-93B7-C14101F48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57658"/>
          </a:xfrm>
        </p:spPr>
        <p:txBody>
          <a:bodyPr/>
          <a:lstStyle/>
          <a:p>
            <a:r>
              <a:rPr lang="en-GB"/>
              <a:t>Young Carer –Video Link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8613D-5435-453F-847B-6FBCFFBBBF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>
                <a:solidFill>
                  <a:srgbClr val="FF0000"/>
                </a:solidFill>
                <a:latin typeface="Calibri" panose="020F0502020204030204"/>
              </a:rPr>
              <a:t>Watch Video – Young Carer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>
              <a:solidFill>
                <a:prstClr val="black"/>
              </a:solidFill>
              <a:latin typeface="Calibri" panose="020F0502020204030204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>
                <a:solidFill>
                  <a:prstClr val="black"/>
                </a:solidFill>
                <a:latin typeface="Calibri" panose="020F0502020204030204"/>
              </a:rPr>
              <a:t>Watch the video: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>
              <a:solidFill>
                <a:prstClr val="black"/>
              </a:solidFill>
              <a:latin typeface="Calibri" panose="020F0502020204030204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GB">
                <a:solidFill>
                  <a:prstClr val="black"/>
                </a:solidFill>
                <a:latin typeface="Calibri" panose="020F0502020204030204"/>
                <a:hlinkClick r:id="rId2"/>
              </a:rPr>
              <a:t>https://vimeo.com/showcase/8169732/video/396435735</a:t>
            </a:r>
            <a:endParaRPr lang="en-GB">
              <a:solidFill>
                <a:prstClr val="black"/>
              </a:solidFill>
              <a:latin typeface="Calibri" panose="020F0502020204030204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>
              <a:solidFill>
                <a:prstClr val="black"/>
              </a:solidFill>
              <a:latin typeface="Calibri" panose="020F0502020204030204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>
              <a:solidFill>
                <a:prstClr val="black"/>
              </a:solidFill>
              <a:latin typeface="Calibri" panose="020F0502020204030204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>
                <a:solidFill>
                  <a:prstClr val="black"/>
                </a:solidFill>
                <a:latin typeface="Calibri" panose="020F0502020204030204"/>
              </a:rPr>
              <a:t>with / without closed captions – depending on the needs of the group</a:t>
            </a:r>
            <a:endParaRPr lang="en-GB">
              <a:solidFill>
                <a:prstClr val="black"/>
              </a:solidFill>
              <a:latin typeface="Calibri" panose="020F0502020204030204"/>
            </a:endParaRP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4007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B163D-A942-4A75-93B7-C14101F48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/>
              <a:t>Vocabulary in Video </a:t>
            </a:r>
            <a:r>
              <a:rPr lang="en-US" sz="2800">
                <a:solidFill>
                  <a:srgbClr val="FF0000"/>
                </a:solidFill>
              </a:rPr>
              <a:t>–  Young Carer</a:t>
            </a:r>
            <a:br>
              <a:rPr lang="en-US" sz="2800">
                <a:solidFill>
                  <a:srgbClr val="FF0000"/>
                </a:solidFill>
              </a:rPr>
            </a:br>
            <a:br>
              <a:rPr lang="en-US">
                <a:solidFill>
                  <a:srgbClr val="FF0000"/>
                </a:solidFill>
              </a:rPr>
            </a:br>
            <a:r>
              <a:rPr lang="en-US" sz="3100"/>
              <a:t>Match the word with the meaning – </a:t>
            </a:r>
            <a:r>
              <a:rPr lang="en-US" sz="3100">
                <a:solidFill>
                  <a:srgbClr val="FF0000"/>
                </a:solidFill>
              </a:rPr>
              <a:t>Annotate !</a:t>
            </a:r>
            <a:endParaRPr lang="en-GB" sz="31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8613D-5435-453F-847B-6FBCFFBBBF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62500" lnSpcReduction="20000"/>
          </a:bodyPr>
          <a:lstStyle/>
          <a:p>
            <a:pPr marL="0" indent="0">
              <a:buNone/>
            </a:pPr>
            <a:endParaRPr lang="en-GB"/>
          </a:p>
          <a:p>
            <a:endParaRPr lang="en-US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4400">
                <a:solidFill>
                  <a:srgbClr val="FF0000"/>
                </a:solidFill>
                <a:ea typeface="Adobe Kaiti Std R"/>
              </a:rPr>
              <a:t>Deaf 			</a:t>
            </a:r>
            <a:endParaRPr lang="en-GB" sz="4400">
              <a:solidFill>
                <a:prstClr val="black"/>
              </a:solidFill>
              <a:latin typeface="Calibri" panose="020F0502020204030204"/>
              <a:ea typeface="Adobe Kaiti Std R"/>
              <a:cs typeface="Calibri" panose="020F0502020204030204"/>
            </a:endParaRPr>
          </a:p>
          <a:p>
            <a:pPr marL="0" indent="0">
              <a:buNone/>
            </a:pPr>
            <a:endParaRPr lang="en-GB" sz="4400"/>
          </a:p>
          <a:p>
            <a:r>
              <a:rPr lang="en-US" sz="4400">
                <a:solidFill>
                  <a:srgbClr val="FF0000"/>
                </a:solidFill>
              </a:rPr>
              <a:t>Chai</a:t>
            </a:r>
          </a:p>
          <a:p>
            <a:endParaRPr lang="en-US" sz="4400">
              <a:solidFill>
                <a:srgbClr val="FF0000"/>
              </a:solidFill>
            </a:endParaRPr>
          </a:p>
          <a:p>
            <a:r>
              <a:rPr lang="en-US" sz="4400">
                <a:solidFill>
                  <a:srgbClr val="FF0000"/>
                </a:solidFill>
              </a:rPr>
              <a:t>Hilarious</a:t>
            </a:r>
          </a:p>
          <a:p>
            <a:endParaRPr lang="en-US" sz="4400">
              <a:solidFill>
                <a:srgbClr val="FF0000"/>
              </a:solidFill>
            </a:endParaRPr>
          </a:p>
          <a:p>
            <a:r>
              <a:rPr lang="en-US" sz="4400">
                <a:solidFill>
                  <a:srgbClr val="FF0000"/>
                </a:solidFill>
              </a:rPr>
              <a:t>Bollywood</a:t>
            </a:r>
          </a:p>
          <a:p>
            <a:endParaRPr lang="en-US" sz="4400">
              <a:solidFill>
                <a:srgbClr val="FF0000"/>
              </a:solidFill>
            </a:endParaRPr>
          </a:p>
          <a:p>
            <a:r>
              <a:rPr lang="en-US" sz="4400">
                <a:solidFill>
                  <a:srgbClr val="FF0000"/>
                </a:solidFill>
              </a:rPr>
              <a:t>Grandparents </a:t>
            </a:r>
            <a:r>
              <a:rPr lang="en-GB" sz="4400"/>
              <a:t> </a:t>
            </a:r>
          </a:p>
          <a:p>
            <a:endParaRPr lang="en-US">
              <a:solidFill>
                <a:srgbClr val="FF0000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3954F0-8AFE-4E3D-A71F-C9EB24BAFD49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5314122" y="1825625"/>
            <a:ext cx="6877878" cy="4351338"/>
          </a:xfrm>
        </p:spPr>
        <p:txBody>
          <a:bodyPr>
            <a:normAutofit fontScale="55000" lnSpcReduction="20000"/>
          </a:bodyPr>
          <a:lstStyle/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n-US" sz="4400">
              <a:solidFill>
                <a:prstClr val="black"/>
              </a:solidFill>
            </a:endParaRPr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400">
                <a:solidFill>
                  <a:prstClr val="black"/>
                </a:solidFill>
              </a:rPr>
              <a:t>Grandmother and grandfather</a:t>
            </a:r>
          </a:p>
          <a:p>
            <a:pPr marL="3657600" lvl="8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4400">
              <a:solidFill>
                <a:prstClr val="black"/>
              </a:solidFill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4400">
              <a:solidFill>
                <a:prstClr val="black"/>
              </a:solidFill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4400">
                <a:solidFill>
                  <a:prstClr val="black"/>
                </a:solidFill>
              </a:rPr>
              <a:t>Film industry =  mix of Bombay + Hollywood 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4400">
              <a:solidFill>
                <a:prstClr val="black"/>
              </a:solidFill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4400">
              <a:solidFill>
                <a:prstClr val="black"/>
              </a:solidFill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400">
                <a:solidFill>
                  <a:prstClr val="black"/>
                </a:solidFill>
              </a:rPr>
              <a:t>Very  funny 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4400">
              <a:solidFill>
                <a:prstClr val="black"/>
              </a:solidFill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4400">
              <a:solidFill>
                <a:prstClr val="black"/>
              </a:solidFill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4400">
                <a:solidFill>
                  <a:prstClr val="black"/>
                </a:solidFill>
              </a:rPr>
              <a:t>Indian- style Tea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440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en-GB" sz="3800"/>
              <a:t>        </a:t>
            </a:r>
            <a:r>
              <a:rPr lang="en-GB" sz="4400"/>
              <a:t>Cannot</a:t>
            </a:r>
            <a:r>
              <a:rPr lang="en-GB" sz="3800"/>
              <a:t> hear</a:t>
            </a:r>
          </a:p>
        </p:txBody>
      </p:sp>
    </p:spTree>
    <p:extLst>
      <p:ext uri="{BB962C8B-B14F-4D97-AF65-F5344CB8AC3E}">
        <p14:creationId xmlns:p14="http://schemas.microsoft.com/office/powerpoint/2010/main" val="3347993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35CB7E8-0286-429C-B94B-820D69388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Vocabulary in Video – </a:t>
            </a:r>
            <a:r>
              <a:rPr lang="en-US">
                <a:solidFill>
                  <a:srgbClr val="FF0000"/>
                </a:solidFill>
              </a:rPr>
              <a:t>ANSWERS</a:t>
            </a:r>
            <a:r>
              <a:rPr lang="en-US"/>
              <a:t> </a:t>
            </a:r>
            <a:br>
              <a:rPr lang="en-US"/>
            </a:br>
            <a:endParaRPr lang="en-GB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9EBDA7D-06E7-4BC8-81B1-D5F1BACA11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>
                <a:solidFill>
                  <a:srgbClr val="FF0000"/>
                </a:solidFill>
              </a:rPr>
              <a:t>Deaf </a:t>
            </a:r>
          </a:p>
          <a:p>
            <a:endParaRPr lang="en-US">
              <a:solidFill>
                <a:srgbClr val="FF0000"/>
              </a:solidFill>
            </a:endParaRPr>
          </a:p>
          <a:p>
            <a:r>
              <a:rPr lang="en-US">
                <a:solidFill>
                  <a:srgbClr val="FF0000"/>
                </a:solidFill>
              </a:rPr>
              <a:t>Chai</a:t>
            </a:r>
          </a:p>
          <a:p>
            <a:endParaRPr lang="en-US">
              <a:solidFill>
                <a:srgbClr val="FF0000"/>
              </a:solidFill>
            </a:endParaRPr>
          </a:p>
          <a:p>
            <a:r>
              <a:rPr lang="en-US">
                <a:solidFill>
                  <a:srgbClr val="FF0000"/>
                </a:solidFill>
              </a:rPr>
              <a:t>Hilarious</a:t>
            </a:r>
          </a:p>
          <a:p>
            <a:endParaRPr lang="en-US">
              <a:solidFill>
                <a:srgbClr val="FF0000"/>
              </a:solidFill>
            </a:endParaRPr>
          </a:p>
          <a:p>
            <a:r>
              <a:rPr lang="en-US">
                <a:solidFill>
                  <a:srgbClr val="FF0000"/>
                </a:solidFill>
              </a:rPr>
              <a:t>Bollywood</a:t>
            </a:r>
          </a:p>
          <a:p>
            <a:endParaRPr lang="en-US">
              <a:solidFill>
                <a:srgbClr val="FF0000"/>
              </a:solidFill>
            </a:endParaRPr>
          </a:p>
          <a:p>
            <a:r>
              <a:rPr lang="en-US">
                <a:solidFill>
                  <a:srgbClr val="FF0000"/>
                </a:solidFill>
              </a:rPr>
              <a:t>Grandparents </a:t>
            </a:r>
          </a:p>
          <a:p>
            <a:endParaRPr lang="en-GB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03785C-76D3-42A2-9184-9F09FA5B23E3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7010400" y="1825625"/>
            <a:ext cx="5181600" cy="4351338"/>
          </a:xfrm>
        </p:spPr>
        <p:txBody>
          <a:bodyPr>
            <a:normAutofit fontScale="92500" lnSpcReduction="10000"/>
          </a:bodyPr>
          <a:lstStyle/>
          <a:p>
            <a:r>
              <a:rPr lang="en-US"/>
              <a:t>Cannot hear </a:t>
            </a:r>
          </a:p>
          <a:p>
            <a:endParaRPr lang="en-GB"/>
          </a:p>
          <a:p>
            <a:r>
              <a:rPr lang="en-GB"/>
              <a:t>Indian- style Tea</a:t>
            </a:r>
          </a:p>
          <a:p>
            <a:endParaRPr lang="en-US"/>
          </a:p>
          <a:p>
            <a:r>
              <a:rPr lang="en-US"/>
              <a:t>Very  funny </a:t>
            </a:r>
          </a:p>
          <a:p>
            <a:endParaRPr lang="en-US"/>
          </a:p>
          <a:p>
            <a:r>
              <a:rPr lang="en-GB"/>
              <a:t>Film industry =  mix of Bombay + Hollywood</a:t>
            </a:r>
          </a:p>
          <a:p>
            <a:endParaRPr lang="en-GB"/>
          </a:p>
          <a:p>
            <a:r>
              <a:rPr lang="en-GB"/>
              <a:t>Grandmother &amp; grandfather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58465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B163D-A942-4A75-93B7-C14101F48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>
                <a:solidFill>
                  <a:srgbClr val="FF0000"/>
                </a:solidFill>
              </a:rPr>
              <a:t>Order the story – what happens next 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8613D-5435-453F-847B-6FBCFFBBBF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983"/>
            <a:ext cx="10515600" cy="4758980"/>
          </a:xfrm>
        </p:spPr>
        <p:txBody>
          <a:bodyPr>
            <a:normAutofit fontScale="77500" lnSpcReduction="20000"/>
          </a:bodyPr>
          <a:lstStyle/>
          <a:p>
            <a:r>
              <a:rPr lang="en-US">
                <a:solidFill>
                  <a:schemeClr val="accent1"/>
                </a:solidFill>
              </a:rPr>
              <a:t>Vivek Arrives</a:t>
            </a:r>
          </a:p>
          <a:p>
            <a:endParaRPr lang="en-US"/>
          </a:p>
          <a:p>
            <a:r>
              <a:rPr lang="en-US"/>
              <a:t>They go to the dance class </a:t>
            </a:r>
          </a:p>
          <a:p>
            <a:endParaRPr lang="en-US"/>
          </a:p>
          <a:p>
            <a:r>
              <a:rPr lang="en-US"/>
              <a:t>They have lunch</a:t>
            </a:r>
          </a:p>
          <a:p>
            <a:endParaRPr lang="en-US"/>
          </a:p>
          <a:p>
            <a:r>
              <a:rPr lang="en-US"/>
              <a:t>They are ready to go out</a:t>
            </a:r>
          </a:p>
          <a:p>
            <a:endParaRPr lang="en-US"/>
          </a:p>
          <a:p>
            <a:r>
              <a:rPr lang="en-US"/>
              <a:t>Vivek sees his granny</a:t>
            </a:r>
          </a:p>
          <a:p>
            <a:endParaRPr lang="en-US"/>
          </a:p>
          <a:p>
            <a:r>
              <a:rPr lang="en-US"/>
              <a:t>Vivek makes chai</a:t>
            </a:r>
          </a:p>
          <a:p>
            <a:endParaRPr lang="en-US"/>
          </a:p>
          <a:p>
            <a:r>
              <a:rPr lang="en-US">
                <a:solidFill>
                  <a:schemeClr val="accent1"/>
                </a:solidFill>
              </a:rPr>
              <a:t>Vivek says goodbye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38067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5777EC-E8BC-4B23-B3BD-5058F95FB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5292"/>
          </a:xfrm>
        </p:spPr>
        <p:txBody>
          <a:bodyPr>
            <a:normAutofit fontScale="90000"/>
          </a:bodyPr>
          <a:lstStyle/>
          <a:p>
            <a:r>
              <a:rPr lang="en-US">
                <a:latin typeface="+mn-lt"/>
              </a:rPr>
              <a:t>Order  the story   - </a:t>
            </a:r>
            <a:r>
              <a:rPr lang="en-US" sz="4800">
                <a:solidFill>
                  <a:srgbClr val="FF0000"/>
                </a:solidFill>
                <a:latin typeface="+mn-lt"/>
              </a:rPr>
              <a:t>Answers</a:t>
            </a:r>
            <a:r>
              <a:rPr lang="en-US">
                <a:latin typeface="+mn-lt"/>
              </a:rPr>
              <a:t>:</a:t>
            </a:r>
            <a:br>
              <a:rPr lang="en-US">
                <a:latin typeface="+mn-lt"/>
              </a:rPr>
            </a:br>
            <a:endParaRPr lang="en-GB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9746AA-99BB-4EE3-964B-CA1976FD95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9774" y="1020417"/>
            <a:ext cx="9684026" cy="5472458"/>
          </a:xfrm>
        </p:spPr>
        <p:txBody>
          <a:bodyPr>
            <a:noAutofit/>
          </a:bodyPr>
          <a:lstStyle/>
          <a:p>
            <a:r>
              <a:rPr lang="en-US" sz="2200">
                <a:solidFill>
                  <a:schemeClr val="accent1"/>
                </a:solidFill>
                <a:latin typeface="+mn-lt"/>
              </a:rPr>
              <a:t>Vivek Arrives</a:t>
            </a:r>
          </a:p>
          <a:p>
            <a:endParaRPr lang="en-US" sz="2200">
              <a:latin typeface="+mn-lt"/>
            </a:endParaRPr>
          </a:p>
          <a:p>
            <a:r>
              <a:rPr lang="en-US" sz="2200">
                <a:latin typeface="+mn-lt"/>
              </a:rPr>
              <a:t>Vivek sees his granny</a:t>
            </a:r>
          </a:p>
          <a:p>
            <a:endParaRPr lang="en-US" sz="2200">
              <a:latin typeface="+mn-lt"/>
            </a:endParaRPr>
          </a:p>
          <a:p>
            <a:r>
              <a:rPr lang="en-US" sz="2200">
                <a:latin typeface="+mn-lt"/>
              </a:rPr>
              <a:t>Vivek makes chai</a:t>
            </a:r>
          </a:p>
          <a:p>
            <a:endParaRPr lang="en-US" sz="2200">
              <a:latin typeface="+mn-lt"/>
            </a:endParaRPr>
          </a:p>
          <a:p>
            <a:r>
              <a:rPr lang="en-US" sz="2200">
                <a:latin typeface="+mn-lt"/>
              </a:rPr>
              <a:t>They are ready to go out</a:t>
            </a:r>
          </a:p>
          <a:p>
            <a:endParaRPr lang="en-US" sz="2200">
              <a:latin typeface="+mn-lt"/>
            </a:endParaRPr>
          </a:p>
          <a:p>
            <a:r>
              <a:rPr lang="en-US" sz="2200">
                <a:latin typeface="+mn-lt"/>
              </a:rPr>
              <a:t>They go to the dance class </a:t>
            </a:r>
          </a:p>
          <a:p>
            <a:endParaRPr lang="en-US" sz="2200">
              <a:latin typeface="+mn-lt"/>
            </a:endParaRPr>
          </a:p>
          <a:p>
            <a:r>
              <a:rPr lang="en-US" sz="2200">
                <a:latin typeface="+mn-lt"/>
              </a:rPr>
              <a:t>They have lunch</a:t>
            </a:r>
          </a:p>
          <a:p>
            <a:r>
              <a:rPr lang="en-US" sz="2200">
                <a:solidFill>
                  <a:schemeClr val="accent1"/>
                </a:solidFill>
                <a:latin typeface="+mn-lt"/>
              </a:rPr>
              <a:t>Vivek says goodbye</a:t>
            </a:r>
          </a:p>
          <a:p>
            <a:endParaRPr lang="en-GB" sz="2000"/>
          </a:p>
        </p:txBody>
      </p:sp>
    </p:spTree>
    <p:extLst>
      <p:ext uri="{BB962C8B-B14F-4D97-AF65-F5344CB8AC3E}">
        <p14:creationId xmlns:p14="http://schemas.microsoft.com/office/powerpoint/2010/main" val="24561988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570AA-34E8-41E0-ACE2-19548E56D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GB"/>
            </a:br>
            <a:br>
              <a:rPr lang="en-GB"/>
            </a:b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38B81-ED0A-4222-A216-A57D3B85B9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>
                <a:hlinkClick r:id="rId2"/>
              </a:rPr>
              <a:t>Watch again – with/without closed captions </a:t>
            </a:r>
          </a:p>
          <a:p>
            <a:pPr marL="0" indent="0">
              <a:buNone/>
            </a:pPr>
            <a:endParaRPr lang="en-GB">
              <a:hlinkClick r:id="rId2"/>
            </a:endParaRPr>
          </a:p>
          <a:p>
            <a:r>
              <a:rPr lang="en-GB"/>
              <a:t>Video – Young Carer</a:t>
            </a:r>
          </a:p>
          <a:p>
            <a:pPr marL="0" indent="0">
              <a:buNone/>
            </a:pPr>
            <a:endParaRPr lang="en-GB">
              <a:hlinkClick r:id="rId2"/>
            </a:endParaRPr>
          </a:p>
          <a:p>
            <a:r>
              <a:rPr lang="en-GB">
                <a:hlinkClick r:id="rId2"/>
              </a:rPr>
              <a:t>https://vimeo.com/showcase/8169732/video/396435735</a:t>
            </a:r>
            <a:endParaRPr lang="en-GB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3158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BBA6E0D0580B499C4F0BCC264DE0E2" ma:contentTypeVersion="12" ma:contentTypeDescription="Create a new document." ma:contentTypeScope="" ma:versionID="7c2f208282779d579a6ab6d1b584d4e1">
  <xsd:schema xmlns:xsd="http://www.w3.org/2001/XMLSchema" xmlns:xs="http://www.w3.org/2001/XMLSchema" xmlns:p="http://schemas.microsoft.com/office/2006/metadata/properties" xmlns:ns2="fd4bc9ef-c111-460f-808e-4de0462dc25a" xmlns:ns3="61ceb53a-92cc-40c1-a438-9322f3340fc8" targetNamespace="http://schemas.microsoft.com/office/2006/metadata/properties" ma:root="true" ma:fieldsID="90271c73fdeba9917f95ca19f9b69583" ns2:_="" ns3:_="">
    <xsd:import namespace="fd4bc9ef-c111-460f-808e-4de0462dc25a"/>
    <xsd:import namespace="61ceb53a-92cc-40c1-a438-9322f3340fc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4bc9ef-c111-460f-808e-4de0462dc25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ceb53a-92cc-40c1-a438-9322f3340fc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CE30F76-5A51-4C8A-AA28-420E6BAE8FA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E1B35ED-7A03-4BFA-92B7-C722EF094C94}">
  <ds:schemaRefs>
    <ds:schemaRef ds:uri="61ceb53a-92cc-40c1-a438-9322f3340fc8"/>
    <ds:schemaRef ds:uri="fd4bc9ef-c111-460f-808e-4de0462dc25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8CEEF664-D67C-4390-8CB0-ABCCC4726601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14</Slides>
  <Notes>0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Office Theme</vt:lpstr>
      <vt:lpstr>1_Office Theme</vt:lpstr>
      <vt:lpstr>Young Carer</vt:lpstr>
      <vt:lpstr>Video Link – Young Carer</vt:lpstr>
      <vt:lpstr>Video - Young Carer </vt:lpstr>
      <vt:lpstr>Young Carer –Video Link</vt:lpstr>
      <vt:lpstr>Vocabulary in Video –  Young Carer  Match the word with the meaning – Annotate !</vt:lpstr>
      <vt:lpstr>Vocabulary in Video – ANSWERS  </vt:lpstr>
      <vt:lpstr>Order the story – what happens next ?</vt:lpstr>
      <vt:lpstr>Order  the story   - Answers: </vt:lpstr>
      <vt:lpstr>  </vt:lpstr>
      <vt:lpstr>  Watch again – with/without closed captions  </vt:lpstr>
      <vt:lpstr>Questions and Answers-  in breakout rooms  </vt:lpstr>
      <vt:lpstr>Carers </vt:lpstr>
      <vt:lpstr> Gap- fill exercise -  Finish the clips from the video:   </vt:lpstr>
      <vt:lpstr>  Make your own examples using these phrases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Young Carer</dc:title>
  <dc:creator>Knowlson, Felicity (Myanmar)</dc:creator>
  <cp:revision>1</cp:revision>
  <dcterms:created xsi:type="dcterms:W3CDTF">2021-03-24T14:56:03Z</dcterms:created>
  <dcterms:modified xsi:type="dcterms:W3CDTF">2021-05-18T15:32:55Z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0x010100B4BBA6E0D0580B499C4F0BCC264DE0E2</vt:lpwstr>
  </property>
</Properties>
</file>