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embeddedFontLst>
    <p:embeddedFont>
      <p:font typeface="Open Sans ExtraBold"/>
      <p:bold r:id="rId30"/>
      <p:boldItalic r:id="rId31"/>
    </p:embeddedFont>
    <p:embeddedFont>
      <p:font typeface="Open Sans Light"/>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0" roundtripDataSignature="AMtx7mjmBQKc12IT7w4Ol9YXyrUGPld7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E90CA12-60D0-4472-9541-20355581D410}">
  <a:tblStyle styleId="{DE90CA12-60D0-4472-9541-20355581D41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0FB34BC-3B8B-41E1-A17C-17A184633AD8}"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ExtraBold-boldItalic.fntdata"/><Relationship Id="rId30" Type="http://schemas.openxmlformats.org/officeDocument/2006/relationships/font" Target="fonts/OpenSansExtraBold-bold.fntdata"/><Relationship Id="rId11" Type="http://schemas.openxmlformats.org/officeDocument/2006/relationships/slide" Target="slides/slide5.xml"/><Relationship Id="rId33" Type="http://schemas.openxmlformats.org/officeDocument/2006/relationships/font" Target="fonts/OpenSansLight-bold.fntdata"/><Relationship Id="rId10" Type="http://schemas.openxmlformats.org/officeDocument/2006/relationships/slide" Target="slides/slide4.xml"/><Relationship Id="rId32" Type="http://schemas.openxmlformats.org/officeDocument/2006/relationships/font" Target="fonts/OpenSansLight-regular.fntdata"/><Relationship Id="rId13" Type="http://schemas.openxmlformats.org/officeDocument/2006/relationships/slide" Target="slides/slide7.xml"/><Relationship Id="rId35" Type="http://schemas.openxmlformats.org/officeDocument/2006/relationships/font" Target="fonts/OpenSansLight-boldItalic.fntdata"/><Relationship Id="rId12" Type="http://schemas.openxmlformats.org/officeDocument/2006/relationships/slide" Target="slides/slide6.xml"/><Relationship Id="rId34" Type="http://schemas.openxmlformats.org/officeDocument/2006/relationships/font" Target="fonts/OpenSansLight-italic.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1pPr>
            <a:lvl2pPr indent="-228600" lvl="1" marL="9144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2pPr>
            <a:lvl3pPr indent="-228600" lvl="2" marL="13716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3pPr>
            <a:lvl4pPr indent="-228600" lvl="3" marL="18288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4pPr>
            <a:lvl5pPr indent="-228600" lvl="4" marL="22860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 name="Google Shape;11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Lecture 6, introduction to MAED-D.</a:t>
            </a:r>
            <a:endParaRPr/>
          </a:p>
        </p:txBody>
      </p:sp>
      <p:sp>
        <p:nvSpPr>
          <p:cNvPr id="117" name="Google Shape;1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In the household sector, the factor that determines the evolution of energy consumption is the number of dwellings. This is the most natural and obvious factor to be selected as a driving parameter. </a:t>
            </a:r>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The choice of driving parameter is a trade-off between providing enough detail to infer total energy demand, while limiting data requirements, which require significant time and money. At one extreme, the global population is a widely available indicator but does not provide enough detail in terms of the related energy demand, which is largely driven by space heating and cooling. On the other hand, listing the energy consumption of each appliance in each dwelling in a country would provide more detail in terms of the resulting energy demand, but would be expensive and challenging to collect such data at a country-scale. The number of dwellings is selected as an effective alternative. While there is significant variance between the dwellings within a country, this allows for a relevant estimation of the total energy use at the scale of a country. </a:t>
            </a:r>
            <a:endParaRPr/>
          </a:p>
        </p:txBody>
      </p:sp>
      <p:sp>
        <p:nvSpPr>
          <p:cNvPr id="259" name="Google Shape;25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In the service sector, the selection of driving parameter is more complicated. This sector combines rather different activities, so practically, the only option for selecting a driving parameter is the value added. But at the same time, energy consumption, for such end-uses as space heating and cooling, is not defined by economic activity of the sector. The number of square metres of service sector floor area is selected as the driving parameter for these two end-uses and the Value Added for any other end-use.</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t>Once again, while there is significant variance between the energy use per value added in all companies, this provides a relevant indicator for inferring the total energy demand at the scale of a country. </a:t>
            </a:r>
            <a:endParaRPr/>
          </a:p>
        </p:txBody>
      </p:sp>
      <p:sp>
        <p:nvSpPr>
          <p:cNvPr id="271" name="Google Shape;27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For the purpose of G.D.P. accounting, in MAED the whole economy is broken down into 6 large sectors. Manufacturing, Agriculture, Construction, Mining, Service, and Energy.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For the purpose of energy accounting, two sectors are added to the previous 6. The household sector, which does not directly contribute to G.D.P. generation. And the transport sector, which usually contributes to the G.D.P. as part of the Service sector. </a:t>
            </a:r>
            <a:endParaRPr/>
          </a:p>
          <a:p>
            <a:pPr indent="0" lvl="0" marL="0" rtl="0" algn="l">
              <a:spcBef>
                <a:spcPts val="360"/>
              </a:spcBef>
              <a:spcAft>
                <a:spcPts val="0"/>
              </a:spcAft>
              <a:buNone/>
            </a:pPr>
            <a:r>
              <a:rPr lang="en-GB">
                <a:latin typeface="Open Sans"/>
                <a:ea typeface="Open Sans"/>
                <a:cs typeface="Open Sans"/>
                <a:sym typeface="Open Sans"/>
              </a:rPr>
              <a:t>The energy consumed in the energy sector is considered self-consumption and not included in the balance of total final energy demand. This consumption is considered in the supply side of the energy system.</a:t>
            </a:r>
            <a:endParaRPr/>
          </a:p>
          <a:p>
            <a:pPr indent="0" lvl="0" marL="0" rtl="0" algn="l">
              <a:spcBef>
                <a:spcPts val="360"/>
              </a:spcBef>
              <a:spcAft>
                <a:spcPts val="0"/>
              </a:spcAft>
              <a:buNone/>
            </a:pPr>
            <a:r>
              <a:rPr lang="en-GB">
                <a:latin typeface="Open Sans"/>
                <a:ea typeface="Open Sans"/>
                <a:cs typeface="Open Sans"/>
                <a:sym typeface="Open Sans"/>
              </a:rPr>
              <a:t>The contribution of each sector to the total G.D.P. (so the Value Added (V.A.) of that specific sector) can be calculated as a fraction of the total GDP value. </a:t>
            </a:r>
            <a:endParaRPr/>
          </a:p>
          <a:p>
            <a:pPr indent="0" lvl="0" marL="0" rtl="0" algn="l">
              <a:spcBef>
                <a:spcPts val="360"/>
              </a:spcBef>
              <a:spcAft>
                <a:spcPts val="0"/>
              </a:spcAft>
              <a:buNone/>
            </a:pPr>
            <a:r>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Each of the sectors could be broken further down. For example, in this slide, the manufacturing sector is disaggregated into 4 subsectors. Those subsectors too could be further divided into end-use categories and individual activities. It is important for the MAED user to consider the level of detail they will consider to account for energy demand.</a:t>
            </a:r>
            <a:endParaRPr>
              <a:latin typeface="Open Sans"/>
              <a:ea typeface="Open Sans"/>
              <a:cs typeface="Open Sans"/>
              <a:sym typeface="Open Sans"/>
            </a:endParaRPr>
          </a:p>
        </p:txBody>
      </p:sp>
      <p:sp>
        <p:nvSpPr>
          <p:cNvPr id="283" name="Google Shape;28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In the MAED model, energy demand is disaggregated into a large number of end-use categories. To do so, activities are combined into homogenous groups. These end-use categories are selected by the user considering the data available and the objectives of the analysis. While providing more detail helps paint a more accurate picture, listing all energy-consuming activities in a country is not an effective or possible solution. Therefore, in the MAED model, individual activities are grouped in end-uses, with some flexibility for the modeller as to which level of detail is most adequate.</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 </a:t>
            </a:r>
            <a:endParaRPr/>
          </a:p>
        </p:txBody>
      </p:sp>
      <p:sp>
        <p:nvSpPr>
          <p:cNvPr id="320" name="Google Shape;32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There are several principles for grouping end-user activities into these kind of groups. For instance, by similar activity, like production of agricultural product. By similar pattern of energy consumption, such as cooking in the service sector. By similar socio-economic or cultural characteristics, like the use of electrical appliances in urban households. By similar energy carriers, like motor fuels in transportation. Another criterion for grouping end-uses is the driving factor. If the driving factor is the same, they could be considered as a group. </a:t>
            </a:r>
            <a:endParaRPr>
              <a:latin typeface="Open Sans"/>
              <a:ea typeface="Open Sans"/>
              <a:cs typeface="Open Sans"/>
              <a:sym typeface="Open Sans"/>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A key factor that should govern end-uses grouping, is the specific energy consumption per unit of driving parameter. for instance, the energy needed to produce a ton of steel.</a:t>
            </a:r>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When the driving parameter is the production of monetary units, value added, or G.D.P., the specific energy consumption is the Energy Intensity. </a:t>
            </a:r>
            <a:endParaRPr>
              <a:latin typeface="Open Sans"/>
              <a:ea typeface="Open Sans"/>
              <a:cs typeface="Open Sans"/>
              <a:sym typeface="Open Sans"/>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Specific energy consumption and Energy intensity are the main factors used in MAED, to calculate the energy demand in future years.</a:t>
            </a:r>
            <a:endParaRPr/>
          </a:p>
          <a:p>
            <a:pPr indent="0" lvl="0" marL="0" rtl="0" algn="l">
              <a:spcBef>
                <a:spcPts val="360"/>
              </a:spcBef>
              <a:spcAft>
                <a:spcPts val="0"/>
              </a:spcAft>
              <a:buNone/>
            </a:pPr>
            <a:r>
              <a:t/>
            </a:r>
            <a:endParaRPr sz="1200">
              <a:solidFill>
                <a:schemeClr val="dk1"/>
              </a:solidFill>
            </a:endParaRPr>
          </a:p>
        </p:txBody>
      </p:sp>
      <p:sp>
        <p:nvSpPr>
          <p:cNvPr id="329" name="Google Shape;32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The level of decomposition is a trade-off between the knowledge of specifics in energy consumption and the amount of information to be provided.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Aggregation at the high level, that is, having few groups combining activities of different end-uses, like total industrial production or total agricultural production, would require a small amount of initial information. However, this weakens the main strength of such models, which is their ability to capture specifics of those end-uses in energy consumption, and the ability for insight analysis is very low. </a:t>
            </a:r>
            <a:endParaRPr>
              <a:latin typeface="Open Sans"/>
              <a:ea typeface="Open Sans"/>
              <a:cs typeface="Open Sans"/>
              <a:sym typeface="Open Sans"/>
            </a:endParaRPr>
          </a:p>
          <a:p>
            <a:pPr indent="0" lvl="0" marL="0" rtl="0" algn="l">
              <a:spcBef>
                <a:spcPts val="360"/>
              </a:spcBef>
              <a:spcAft>
                <a:spcPts val="0"/>
              </a:spcAft>
              <a:buNone/>
            </a:pPr>
            <a:r>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On the other hand, decomposition to the level to individual activities, like cement production or rice production, captures all the specificities. However, the amount of data to be collected makes this approach impractical, but the ability for insight analysis is high. </a:t>
            </a:r>
            <a:endParaRPr/>
          </a:p>
        </p:txBody>
      </p:sp>
      <p:sp>
        <p:nvSpPr>
          <p:cNvPr id="339" name="Google Shape;33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In MAED, the structure of the final energy consumption of the country is broken down in a consistent manner, dividing the consumption into 4 major consuming sectors: industry, service, household, and transport.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This level of decomposition is predefined. </a:t>
            </a:r>
            <a:endParaRPr/>
          </a:p>
          <a:p>
            <a:pPr indent="0" lvl="0" marL="0" rtl="0" algn="l">
              <a:spcBef>
                <a:spcPts val="360"/>
              </a:spcBef>
              <a:spcAft>
                <a:spcPts val="0"/>
              </a:spcAft>
              <a:buNone/>
            </a:pPr>
            <a:r>
              <a:rPr lang="en-GB">
                <a:latin typeface="Open Sans"/>
                <a:ea typeface="Open Sans"/>
                <a:cs typeface="Open Sans"/>
                <a:sym typeface="Open Sans"/>
              </a:rPr>
              <a:t>The user can further disaggregate the sectors into subsectors, such as agriculture, construction, mining, manufacturing, as shown in this diagram for the Industry Sector. The user can also define urban and rural sub-sectors as well as passenger and freight transport.</a:t>
            </a:r>
            <a:endParaRPr/>
          </a:p>
          <a:p>
            <a:pPr indent="0" lvl="0" marL="0" rtl="0" algn="l">
              <a:spcBef>
                <a:spcPts val="360"/>
              </a:spcBef>
              <a:spcAft>
                <a:spcPts val="0"/>
              </a:spcAft>
              <a:buNone/>
            </a:pPr>
            <a:r>
              <a:rPr lang="en-GB">
                <a:latin typeface="Open Sans"/>
                <a:ea typeface="Open Sans"/>
                <a:cs typeface="Open Sans"/>
                <a:sym typeface="Open Sans"/>
              </a:rPr>
              <a:t>The aim of disaggregation is to analyse more closely their projected evolution. The breakdown to the end-uses in most subsectors could be defined by the analyst, depending on actual activity and availability of information.</a:t>
            </a:r>
            <a:endParaRPr/>
          </a:p>
          <a:p>
            <a:pPr indent="0" lvl="0" marL="0" rtl="0" algn="l">
              <a:spcBef>
                <a:spcPts val="360"/>
              </a:spcBef>
              <a:spcAft>
                <a:spcPts val="0"/>
              </a:spcAft>
              <a:buNone/>
            </a:pPr>
            <a:r>
              <a:rPr lang="en-GB">
                <a:latin typeface="Open Sans"/>
                <a:ea typeface="Open Sans"/>
                <a:cs typeface="Open Sans"/>
                <a:sym typeface="Open Sans"/>
              </a:rPr>
              <a:t>Also predefined is the form of useful energy required (fuels) for the end-use processes, such as motive power, heat, and specific use of electricity. </a:t>
            </a:r>
            <a:endParaRPr/>
          </a:p>
          <a:p>
            <a:pPr indent="0" lvl="0" marL="0" rtl="0" algn="l">
              <a:spcBef>
                <a:spcPts val="360"/>
              </a:spcBef>
              <a:spcAft>
                <a:spcPts val="0"/>
              </a:spcAft>
              <a:buNone/>
            </a:pPr>
            <a:r>
              <a:rPr lang="en-GB">
                <a:latin typeface="Open Sans"/>
                <a:ea typeface="Open Sans"/>
                <a:cs typeface="Open Sans"/>
                <a:sym typeface="Open Sans"/>
              </a:rPr>
              <a:t>The category of final energy depends on technological options available for the satisfaction of the useful energy needs, as some fuels may not be substitutable or may not be available.</a:t>
            </a:r>
            <a:endParaRPr/>
          </a:p>
        </p:txBody>
      </p:sp>
      <p:sp>
        <p:nvSpPr>
          <p:cNvPr id="349" name="Google Shape;34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The execution of a MAED study consists of three phases:</a:t>
            </a:r>
            <a:endParaRPr>
              <a:latin typeface="Open Sans"/>
              <a:ea typeface="Open Sans"/>
              <a:cs typeface="Open Sans"/>
              <a:sym typeface="Open Sans"/>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First: Reconstruction of the Final Energy Demand/Consumption in the base year. The MAED model output structure and quantities must be equal to the country’s actual Final Energy Consumption in the base year.</a:t>
            </a:r>
            <a:endParaRPr/>
          </a:p>
          <a:p>
            <a:pPr indent="-171450" lvl="0" marL="171450" rtl="0" algn="l">
              <a:spcBef>
                <a:spcPts val="360"/>
              </a:spcBef>
              <a:spcAft>
                <a:spcPts val="0"/>
              </a:spcAft>
              <a:buClr>
                <a:schemeClr val="dk1"/>
              </a:buClr>
              <a:buSzPts val="1200"/>
              <a:buFont typeface="Arial"/>
              <a:buChar char="•"/>
            </a:pPr>
            <a:r>
              <a:rPr lang="en-GB"/>
              <a:t>Second: Establishing scenarios of economic, social, and technological development.</a:t>
            </a:r>
            <a:endParaRPr/>
          </a:p>
          <a:p>
            <a:pPr indent="-171450" lvl="0" marL="171450" rtl="0" algn="l">
              <a:spcBef>
                <a:spcPts val="360"/>
              </a:spcBef>
              <a:spcAft>
                <a:spcPts val="0"/>
              </a:spcAft>
              <a:buClr>
                <a:schemeClr val="dk1"/>
              </a:buClr>
              <a:buSzPts val="1200"/>
              <a:buFont typeface="Arial"/>
              <a:buChar char="•"/>
            </a:pPr>
            <a:r>
              <a:rPr lang="en-GB"/>
              <a:t>And finally: Analysis of energy demand projections, arising from the scenarios.</a:t>
            </a:r>
            <a:endParaRPr/>
          </a:p>
          <a:p>
            <a:pPr indent="0" lvl="0" marL="0" rtl="0" algn="l">
              <a:spcBef>
                <a:spcPts val="360"/>
              </a:spcBef>
              <a:spcAft>
                <a:spcPts val="0"/>
              </a:spcAft>
              <a:buNone/>
            </a:pPr>
            <a:r>
              <a:t/>
            </a:r>
            <a:endParaRPr sz="1200">
              <a:solidFill>
                <a:schemeClr val="dk1"/>
              </a:solidFill>
            </a:endParaRPr>
          </a:p>
        </p:txBody>
      </p:sp>
      <p:sp>
        <p:nvSpPr>
          <p:cNvPr id="409" name="Google Shape;40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As was already pointed out, the value of specific energy consumption for the base year is a crucial parameter for estimation of the future energy demand. This makes the selection of the base year a very important issue.</a:t>
            </a:r>
            <a:endParaRPr/>
          </a:p>
          <a:p>
            <a:pPr indent="0" lvl="0" marL="0" rtl="0" algn="l">
              <a:spcBef>
                <a:spcPts val="360"/>
              </a:spcBef>
              <a:spcAft>
                <a:spcPts val="0"/>
              </a:spcAft>
              <a:buNone/>
            </a:pPr>
            <a:r>
              <a:rPr lang="en-GB">
                <a:latin typeface="Open Sans"/>
                <a:ea typeface="Open Sans"/>
                <a:cs typeface="Open Sans"/>
                <a:sym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endParaRPr/>
          </a:p>
          <a:p>
            <a:pPr indent="0" lvl="0" marL="0" rtl="0" algn="l">
              <a:spcBef>
                <a:spcPts val="360"/>
              </a:spcBef>
              <a:spcAft>
                <a:spcPts val="0"/>
              </a:spcAft>
              <a:buNone/>
            </a:pPr>
            <a:r>
              <a:rPr lang="en-GB">
                <a:latin typeface="Open Sans"/>
                <a:ea typeface="Open Sans"/>
                <a:cs typeface="Open Sans"/>
                <a:sym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endParaRPr/>
          </a:p>
          <a:p>
            <a:pPr indent="0" lvl="0" marL="0" rtl="0" algn="l">
              <a:spcBef>
                <a:spcPts val="360"/>
              </a:spcBef>
              <a:spcAft>
                <a:spcPts val="0"/>
              </a:spcAft>
              <a:buNone/>
            </a:pPr>
            <a:r>
              <a:rPr lang="en-GB">
                <a:latin typeface="Open Sans"/>
                <a:ea typeface="Open Sans"/>
                <a:cs typeface="Open Sans"/>
                <a:sym typeface="Open Sans"/>
              </a:rPr>
              <a:t>The objective of this phase is to establish a benchmark and to validate the programme for the energy system of the specific country.</a:t>
            </a:r>
            <a:endParaRPr/>
          </a:p>
        </p:txBody>
      </p:sp>
      <p:sp>
        <p:nvSpPr>
          <p:cNvPr id="421" name="Google Shape;42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Following the completion of the first stage of the study, reconstruction of the base year energy consumption, the user may move to the second stage: construction of the scenarios.</a:t>
            </a:r>
            <a:endParaRPr/>
          </a:p>
          <a:p>
            <a:pPr indent="0" lvl="0" marL="0" rtl="0" algn="l">
              <a:spcBef>
                <a:spcPts val="360"/>
              </a:spcBef>
              <a:spcAft>
                <a:spcPts val="0"/>
              </a:spcAft>
              <a:buNone/>
            </a:pPr>
            <a:r>
              <a:rPr lang="en-GB">
                <a:latin typeface="Open Sans"/>
                <a:ea typeface="Open Sans"/>
                <a:cs typeface="Open Sans"/>
                <a:sym typeface="Open Sans"/>
              </a:rPr>
              <a:t>Scenarios are not predictions or forecast. A forecast is supposed to identify the most likely pathway, while the scenarios help to explore a range of possible pathways. They are descriptions of images of future development that reflect different perspectives based on past and present.</a:t>
            </a:r>
            <a:endParaRPr/>
          </a:p>
          <a:p>
            <a:pPr indent="0" lvl="0" marL="0" rtl="0" algn="l">
              <a:spcBef>
                <a:spcPts val="360"/>
              </a:spcBef>
              <a:spcAft>
                <a:spcPts val="0"/>
              </a:spcAft>
              <a:buNone/>
            </a:pPr>
            <a:r>
              <a:rPr lang="en-GB">
                <a:latin typeface="Open Sans"/>
                <a:ea typeface="Open Sans"/>
                <a:cs typeface="Open Sans"/>
                <a:sym typeface="Open Sans"/>
              </a:rPr>
              <a:t>A scenario in MAED is a set of parameters describing a possible long-term pattern of a country's development, including such aspects as its economic, demographic, social, and technological level.</a:t>
            </a:r>
            <a:endParaRPr/>
          </a:p>
          <a:p>
            <a:pPr indent="0" lvl="0" marL="0" rtl="0" algn="l">
              <a:spcBef>
                <a:spcPts val="360"/>
              </a:spcBef>
              <a:spcAft>
                <a:spcPts val="0"/>
              </a:spcAft>
              <a:buNone/>
            </a:pPr>
            <a:r>
              <a:rPr lang="en-GB">
                <a:latin typeface="Open Sans"/>
                <a:ea typeface="Open Sans"/>
                <a:cs typeface="Open Sans"/>
                <a:sym typeface="Open Sans"/>
              </a:rPr>
              <a:t>The amount of input data for MAED is relatively large, as is the case for all disaggregated type models. This is the price to pay for the ability to provide reasonably detailed output information. </a:t>
            </a:r>
            <a:endParaRPr/>
          </a:p>
          <a:p>
            <a:pPr indent="0" lvl="0" marL="0" rtl="0" algn="l">
              <a:spcBef>
                <a:spcPts val="360"/>
              </a:spcBef>
              <a:spcAft>
                <a:spcPts val="0"/>
              </a:spcAft>
              <a:buNone/>
            </a:pPr>
            <a:r>
              <a:rPr lang="en-GB">
                <a:latin typeface="Open Sans"/>
                <a:ea typeface="Open Sans"/>
                <a:cs typeface="Open Sans"/>
                <a:sym typeface="Open Sans"/>
              </a:rPr>
              <a:t>All input data belong to one of four groups: economy, demography, lifestyle, and technology.</a:t>
            </a:r>
            <a:endParaRPr/>
          </a:p>
          <a:p>
            <a:pPr indent="0" lvl="0" marL="0" rtl="0" algn="l">
              <a:spcBef>
                <a:spcPts val="360"/>
              </a:spcBef>
              <a:spcAft>
                <a:spcPts val="0"/>
              </a:spcAft>
              <a:buNone/>
            </a:pPr>
            <a:r>
              <a:rPr lang="en-GB">
                <a:latin typeface="Open Sans"/>
                <a:ea typeface="Open Sans"/>
                <a:cs typeface="Open Sans"/>
                <a:sym typeface="Open Sans"/>
              </a:rPr>
              <a:t>Each group has its own set of input data.</a:t>
            </a:r>
            <a:endParaRPr/>
          </a:p>
          <a:p>
            <a:pPr indent="0" lvl="0" marL="0" rtl="0" algn="l">
              <a:spcBef>
                <a:spcPts val="360"/>
              </a:spcBef>
              <a:spcAft>
                <a:spcPts val="0"/>
              </a:spcAft>
              <a:buNone/>
            </a:pPr>
            <a:r>
              <a:rPr lang="en-GB">
                <a:latin typeface="Open Sans"/>
                <a:ea typeface="Open Sans"/>
                <a:cs typeface="Open Sans"/>
                <a:sym typeface="Open Sans"/>
              </a:rPr>
              <a:t>Economy will comprise G.D.P., its growth rate, and the structure of the economy in terms of G.D.P. share of each sector. Labour force is also needed. </a:t>
            </a:r>
            <a:endParaRPr/>
          </a:p>
          <a:p>
            <a:pPr indent="0" lvl="0" marL="0" rtl="0" algn="l">
              <a:spcBef>
                <a:spcPts val="360"/>
              </a:spcBef>
              <a:spcAft>
                <a:spcPts val="0"/>
              </a:spcAft>
              <a:buNone/>
            </a:pPr>
            <a:r>
              <a:rPr lang="en-GB">
                <a:latin typeface="Open Sans"/>
                <a:ea typeface="Open Sans"/>
                <a:cs typeface="Open Sans"/>
                <a:sym typeface="Open Sans"/>
              </a:rPr>
              <a:t>Demography will comprise population, population growth rate, share of urban and rural population, and family size. </a:t>
            </a:r>
            <a:endParaRPr/>
          </a:p>
          <a:p>
            <a:pPr indent="0" lvl="0" marL="0" rtl="0" algn="l">
              <a:spcBef>
                <a:spcPts val="360"/>
              </a:spcBef>
              <a:spcAft>
                <a:spcPts val="0"/>
              </a:spcAft>
              <a:buNone/>
            </a:pPr>
            <a:r>
              <a:rPr lang="en-GB">
                <a:latin typeface="Open Sans"/>
                <a:ea typeface="Open Sans"/>
                <a:cs typeface="Open Sans"/>
                <a:sym typeface="Open Sans"/>
              </a:rPr>
              <a:t>Lifestyle will comprise size of the dwellings, mobility, car ownership, electrification, and use of appliances. </a:t>
            </a:r>
            <a:endParaRPr/>
          </a:p>
          <a:p>
            <a:pPr indent="0" lvl="0" marL="0" rtl="0" algn="l">
              <a:spcBef>
                <a:spcPts val="360"/>
              </a:spcBef>
              <a:spcAft>
                <a:spcPts val="0"/>
              </a:spcAft>
              <a:buNone/>
            </a:pPr>
            <a:r>
              <a:rPr lang="en-GB">
                <a:latin typeface="Open Sans"/>
                <a:ea typeface="Open Sans"/>
                <a:cs typeface="Open Sans"/>
                <a:sym typeface="Open Sans"/>
              </a:rPr>
              <a:t>Technology input data comprise energy intensities in all sectors, efficiency of end-use equipment and processes, and market penetration of different technologies and energy carriers.</a:t>
            </a:r>
            <a:endParaRPr/>
          </a:p>
        </p:txBody>
      </p:sp>
      <p:sp>
        <p:nvSpPr>
          <p:cNvPr id="442" name="Google Shape;44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Open Sans"/>
                <a:ea typeface="Open Sans"/>
                <a:cs typeface="Open Sans"/>
                <a:sym typeface="Open Sans"/>
              </a:rPr>
              <a:t>This lecture has four Intended Learning Outcomes: </a:t>
            </a:r>
            <a:endParaRPr/>
          </a:p>
          <a:p>
            <a:pPr indent="0" lvl="6" marL="0" rtl="0" algn="l">
              <a:lnSpc>
                <a:spcPct val="100000"/>
              </a:lnSpc>
              <a:spcBef>
                <a:spcPts val="1000"/>
              </a:spcBef>
              <a:spcAft>
                <a:spcPts val="0"/>
              </a:spcAft>
              <a:buClr>
                <a:srgbClr val="333333"/>
              </a:buClr>
              <a:buSzPts val="1300"/>
              <a:buFont typeface="Open Sans"/>
              <a:buNone/>
            </a:pPr>
            <a:r>
              <a:rPr lang="en-GB" sz="1200">
                <a:latin typeface="Open Sans"/>
                <a:ea typeface="Open Sans"/>
                <a:cs typeface="Open Sans"/>
                <a:sym typeface="Open Sans"/>
              </a:rPr>
              <a:t>ILO1: have an overall understanding of the generic equation in the MAED model</a:t>
            </a:r>
            <a:endParaRPr/>
          </a:p>
          <a:p>
            <a:pPr indent="0" lvl="6" marL="0" rtl="0" algn="l">
              <a:lnSpc>
                <a:spcPct val="100000"/>
              </a:lnSpc>
              <a:spcBef>
                <a:spcPts val="1000"/>
              </a:spcBef>
              <a:spcAft>
                <a:spcPts val="0"/>
              </a:spcAft>
              <a:buClr>
                <a:srgbClr val="333333"/>
              </a:buClr>
              <a:buSzPts val="1300"/>
              <a:buFont typeface="Open Sans"/>
              <a:buNone/>
            </a:pPr>
            <a:r>
              <a:rPr lang="en-GB" sz="1200">
                <a:latin typeface="Open Sans"/>
                <a:ea typeface="Open Sans"/>
                <a:cs typeface="Open Sans"/>
                <a:sym typeface="Open Sans"/>
              </a:rPr>
              <a:t>ILO2: have learnt what the driving parameters of the model are</a:t>
            </a:r>
            <a:endParaRPr/>
          </a:p>
          <a:p>
            <a:pPr indent="0" lvl="6" marL="0" rtl="0" algn="l">
              <a:lnSpc>
                <a:spcPct val="100000"/>
              </a:lnSpc>
              <a:spcBef>
                <a:spcPts val="1000"/>
              </a:spcBef>
              <a:spcAft>
                <a:spcPts val="0"/>
              </a:spcAft>
              <a:buClr>
                <a:srgbClr val="333333"/>
              </a:buClr>
              <a:buSzPts val="1300"/>
              <a:buFont typeface="Open Sans"/>
              <a:buNone/>
            </a:pPr>
            <a:r>
              <a:rPr lang="en-GB" sz="1200">
                <a:latin typeface="Open Sans"/>
                <a:ea typeface="Open Sans"/>
                <a:cs typeface="Open Sans"/>
                <a:sym typeface="Open Sans"/>
              </a:rPr>
              <a:t>ILO3: know about the MAED-D end-use categories</a:t>
            </a:r>
            <a:endParaRPr/>
          </a:p>
          <a:p>
            <a:pPr indent="0" lvl="6" marL="0" rtl="0" algn="l">
              <a:lnSpc>
                <a:spcPct val="100000"/>
              </a:lnSpc>
              <a:spcBef>
                <a:spcPts val="1000"/>
              </a:spcBef>
              <a:spcAft>
                <a:spcPts val="0"/>
              </a:spcAft>
              <a:buClr>
                <a:srgbClr val="333333"/>
              </a:buClr>
              <a:buSzPts val="1300"/>
              <a:buFont typeface="Open Sans"/>
              <a:buNone/>
            </a:pPr>
            <a:r>
              <a:rPr lang="en-GB" sz="1200">
                <a:latin typeface="Open Sans"/>
                <a:ea typeface="Open Sans"/>
                <a:cs typeface="Open Sans"/>
                <a:sym typeface="Open Sans"/>
              </a:rPr>
              <a:t>ILO4: know the three-main-steps of a MAED Study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At the final phase, MAED will produce energy demand projections for each scenario. The results of MAED provide valuable information for further analysis within the energy planning process.</a:t>
            </a:r>
            <a:endParaRPr/>
          </a:p>
          <a:p>
            <a:pPr indent="0" lvl="0" marL="0" rtl="0" algn="l">
              <a:spcBef>
                <a:spcPts val="360"/>
              </a:spcBef>
              <a:spcAft>
                <a:spcPts val="0"/>
              </a:spcAft>
              <a:buNone/>
            </a:pPr>
            <a:r>
              <a:t/>
            </a:r>
            <a:endParaRPr>
              <a:latin typeface="Open Sans"/>
              <a:ea typeface="Open Sans"/>
              <a:cs typeface="Open Sans"/>
              <a:sym typeface="Open Sans"/>
            </a:endParaRPr>
          </a:p>
          <a:p>
            <a:pPr indent="0" lvl="0" marL="0" rtl="0" algn="l">
              <a:spcBef>
                <a:spcPts val="360"/>
              </a:spcBef>
              <a:spcAft>
                <a:spcPts val="0"/>
              </a:spcAft>
              <a:buNone/>
            </a:pPr>
            <a:r>
              <a:rPr lang="en-GB"/>
              <a:t>Energy consumptions are calculated, for each group of end-uses, and are aggregated by energy carriers, by sectors, and subsectors, for each year of the study, including the base year.</a:t>
            </a:r>
            <a:endParaRPr/>
          </a:p>
          <a:p>
            <a:pPr indent="0" lvl="0" marL="0" rtl="0" algn="l">
              <a:spcBef>
                <a:spcPts val="360"/>
              </a:spcBef>
              <a:spcAft>
                <a:spcPts val="0"/>
              </a:spcAft>
              <a:buNone/>
            </a:pPr>
            <a:r>
              <a:rPr lang="en-GB"/>
              <a:t>The model calculates the results for each year of projection, resulting from the set of scenario assumptions. </a:t>
            </a:r>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t>This total energy demand projection should not be taken as a certain prediction, but as the result of the, if dot dot dot, then dot dot dot, exercise. </a:t>
            </a:r>
            <a:endParaRPr/>
          </a:p>
          <a:p>
            <a:pPr indent="0" lvl="0" marL="0" rtl="0" algn="l">
              <a:spcBef>
                <a:spcPts val="360"/>
              </a:spcBef>
              <a:spcAft>
                <a:spcPts val="0"/>
              </a:spcAft>
              <a:buNone/>
            </a:pPr>
            <a:r>
              <a:rPr lang="en-GB"/>
              <a:t>The assumptions both in terms of scenario input data and in terms of the structural limitations of the model should be acknowledged when using the results.</a:t>
            </a:r>
            <a:endParaRPr/>
          </a:p>
        </p:txBody>
      </p:sp>
      <p:sp>
        <p:nvSpPr>
          <p:cNvPr id="466" name="Google Shape;46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The MAED output is a set of calculated values of energy demand by sector and by energy form. These outputs are for all years in the future as specified by the user.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There are multiple outputs for a specified country. The modeller can examine both the share of each energy type and the total final energy demand. MAED is particularly useful for showing the future changes in total energy demand, as well as the future changes in the structure of that demand.</a:t>
            </a:r>
            <a:endParaRPr/>
          </a:p>
          <a:p>
            <a:pPr indent="0" lvl="0" marL="0" rtl="0" algn="l">
              <a:spcBef>
                <a:spcPts val="360"/>
              </a:spcBef>
              <a:spcAft>
                <a:spcPts val="0"/>
              </a:spcAft>
              <a:buNone/>
            </a:pPr>
            <a:r>
              <a:rPr lang="en-GB">
                <a:latin typeface="Open Sans"/>
                <a:ea typeface="Open Sans"/>
                <a:cs typeface="Open Sans"/>
                <a:sym typeface="Open Sans"/>
              </a:rPr>
              <a:t>There are several output tables in MAED, including useful energy demand, final energy demand, and some energy indicators, including total energy intensity, among others. </a:t>
            </a:r>
            <a:endParaRPr/>
          </a:p>
          <a:p>
            <a:pPr indent="0" lvl="0" marL="0" rtl="0" algn="l">
              <a:spcBef>
                <a:spcPts val="360"/>
              </a:spcBef>
              <a:spcAft>
                <a:spcPts val="0"/>
              </a:spcAft>
              <a:buNone/>
            </a:pPr>
            <a:r>
              <a:rPr lang="en-GB">
                <a:latin typeface="Open Sans"/>
                <a:ea typeface="Open Sans"/>
                <a:cs typeface="Open Sans"/>
                <a:sym typeface="Open Sans"/>
              </a:rPr>
              <a:t>Scenarios are created for a number of different possible futures and cases, considering a set of plausible economic growth scenarios, a set of energy system configuration scenarios, and combinations of these two groups of parameters. For example, one could imagine very different results depending on the scenario chosen that may differ from the reference scenario: a very high, an intermediate, and a low scenario. Note that we are not able to attach probabilities to each of these scenarios. The middle scenario is not necessarily the most probable one and should not be used as such.</a:t>
            </a:r>
            <a:endParaRPr/>
          </a:p>
          <a:p>
            <a:pPr indent="0" lvl="0" marL="0" rtl="0" algn="l">
              <a:spcBef>
                <a:spcPts val="360"/>
              </a:spcBef>
              <a:spcAft>
                <a:spcPts val="0"/>
              </a:spcAft>
              <a:buNone/>
            </a:pPr>
            <a:r>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This concludes lecture 5 which provided an introduction to MAED-D.</a:t>
            </a:r>
            <a:endParaRPr/>
          </a:p>
        </p:txBody>
      </p:sp>
      <p:sp>
        <p:nvSpPr>
          <p:cNvPr id="525" name="Google Shape;52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5" name="Google Shape;54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3" name="Google Shape;55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MAED stands for Model for Analysis of the Energy Demand.</a:t>
            </a:r>
            <a:endParaRPr/>
          </a:p>
          <a:p>
            <a:pPr indent="0" lvl="0" marL="0" rtl="0" algn="l">
              <a:spcBef>
                <a:spcPts val="360"/>
              </a:spcBef>
              <a:spcAft>
                <a:spcPts val="0"/>
              </a:spcAft>
              <a:buNone/>
            </a:pPr>
            <a:r>
              <a:rPr lang="en-GB">
                <a:latin typeface="Open Sans"/>
                <a:ea typeface="Open Sans"/>
                <a:cs typeface="Open Sans"/>
                <a:sym typeface="Open Sans"/>
              </a:rPr>
              <a:t>The MAED model is a simulation model best applicable for long-term analysis. It is based on the disaggregated bottom-up approach and uses scenarios to evaluate the energy demand in a country or region based on a set of assumptions.</a:t>
            </a:r>
            <a:endParaRPr/>
          </a:p>
          <a:p>
            <a:pPr indent="0" lvl="0" marL="0" rtl="0" algn="l">
              <a:spcBef>
                <a:spcPts val="360"/>
              </a:spcBef>
              <a:spcAft>
                <a:spcPts val="0"/>
              </a:spcAft>
              <a:buNone/>
            </a:pPr>
            <a:r>
              <a:rPr lang="en-GB">
                <a:latin typeface="Open Sans"/>
                <a:ea typeface="Open Sans"/>
                <a:cs typeface="Open Sans"/>
                <a:sym typeface="Open Sans"/>
              </a:rPr>
              <a:t>The MAED model has been specifically designed to investigate structural changes, both in the evolution of energy end-uses driving energy demand and in the make-up of the energy source mix.</a:t>
            </a:r>
            <a:endParaRPr/>
          </a:p>
          <a:p>
            <a:pPr indent="0" lvl="0" marL="0" rtl="0" algn="l">
              <a:spcBef>
                <a:spcPts val="360"/>
              </a:spcBef>
              <a:spcAft>
                <a:spcPts val="0"/>
              </a:spcAft>
              <a:buNone/>
            </a:pPr>
            <a:r>
              <a:rPr lang="en-GB">
                <a:latin typeface="Open Sans"/>
                <a:ea typeface="Open Sans"/>
                <a:cs typeface="Open Sans"/>
                <a:sym typeface="Open Sans"/>
              </a:rPr>
              <a:t>On the one hand, a detailed analysis of social, economic, and technological factors allows for an analysis of structural changes in energy demand. On the other hand, the model investigates which types of energy forms will be able to meet this demand, evaluating the potential evolution of energy sources.</a:t>
            </a:r>
            <a:endParaRPr/>
          </a:p>
          <a:p>
            <a:pPr indent="0" lvl="0" marL="0" rtl="0" algn="l">
              <a:spcBef>
                <a:spcPts val="0"/>
              </a:spcBef>
              <a:spcAft>
                <a:spcPts val="0"/>
              </a:spcAft>
              <a:buNone/>
            </a:pPr>
            <a:r>
              <a:rPr lang="en-GB">
                <a:latin typeface="Open Sans"/>
                <a:ea typeface="Open Sans"/>
                <a:cs typeface="Open Sans"/>
                <a:sym typeface="Open Sans"/>
              </a:rPr>
              <a:t>MAED has two aspects to it, MAED-D considers scenario-based forecasts of future demand by the defined sectors and fuel type. MAED-E.L. can be used to understand electricity demand profiles. MAED-E.L. forecasts hourly electric power demand for each client, sector, and the entire system based on the input data. This lecture focuses on MAED-D.</a:t>
            </a:r>
            <a:endParaRPr/>
          </a:p>
          <a:p>
            <a:pPr indent="0" lvl="0" marL="0" rtl="0" algn="l">
              <a:spcBef>
                <a:spcPts val="360"/>
              </a:spcBef>
              <a:spcAft>
                <a:spcPts val="0"/>
              </a:spcAft>
              <a:buNone/>
            </a:pPr>
            <a:r>
              <a:t/>
            </a:r>
            <a:endParaRPr>
              <a:latin typeface="Open Sans"/>
              <a:ea typeface="Open Sans"/>
              <a:cs typeface="Open Sans"/>
              <a:sym typeface="Open Sans"/>
            </a:endParaRPr>
          </a:p>
        </p:txBody>
      </p:sp>
      <p:sp>
        <p:nvSpPr>
          <p:cNvPr id="141" name="Google Shape;1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To perform calculations of energy consumption for each group of end-uses, a corresponding set of equations is used in MAED. But all those equations have the same form. Energy demand (or E.D.) in any specific year in the future, is calculated as a product of two variables. </a:t>
            </a:r>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The first key variable is the specific energy consumption (or S.E.C.). This is the energy consumption per unit of driving parameter (or D.P.). For instance, the energy needed to produce a ton of steel. When the driving parameter is the production of monetary units, value added, or G.D.P., the specific energy consumption is the Energy Intensity (or E.I.). Specific energy consumption and Energy intensity are the first set of key factors used in MAED, to calculate the energy demand in future years. </a:t>
            </a:r>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The second key variable is the driving parameter in the corresponding future year. Different driving parameters can be used for different segments of energy demand, for example value added in industry, passenger-kilometers travelled in transport, etc. Some examples will be provided through the course.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The product of these two parameters is the generic, fundamental equation used in the MAED model.</a:t>
            </a:r>
            <a:endParaRPr/>
          </a:p>
          <a:p>
            <a:pPr indent="0" lvl="0" marL="0" rtl="0" algn="l">
              <a:spcBef>
                <a:spcPts val="360"/>
              </a:spcBef>
              <a:spcAft>
                <a:spcPts val="0"/>
              </a:spcAft>
              <a:buNone/>
            </a:pPr>
            <a:r>
              <a:t/>
            </a:r>
            <a:endParaRPr>
              <a:latin typeface="Open Sans"/>
              <a:ea typeface="Open Sans"/>
              <a:cs typeface="Open Sans"/>
              <a:sym typeface="Open Sans"/>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A key factor that should govern end-uses grouping, is the specific energy consumption per unit of driving parameter. for instance, the energy needed to produce a ton of steel.</a:t>
            </a:r>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When the driving parameter is the production of monetary units, value added, or G.D.P., the specific energy consumption is the Energy Intensity. </a:t>
            </a:r>
            <a:endParaRPr>
              <a:latin typeface="Open Sans"/>
              <a:ea typeface="Open Sans"/>
              <a:cs typeface="Open Sans"/>
              <a:sym typeface="Open Sans"/>
            </a:endParaRPr>
          </a:p>
          <a:p>
            <a:pPr indent="-171450" lvl="0" marL="171450" rtl="0" algn="l">
              <a:spcBef>
                <a:spcPts val="360"/>
              </a:spcBef>
              <a:spcAft>
                <a:spcPts val="0"/>
              </a:spcAft>
              <a:buClr>
                <a:schemeClr val="dk1"/>
              </a:buClr>
              <a:buSzPts val="1200"/>
              <a:buFont typeface="Arial"/>
              <a:buChar char="•"/>
            </a:pPr>
            <a:r>
              <a:rPr lang="en-GB">
                <a:latin typeface="Open Sans"/>
                <a:ea typeface="Open Sans"/>
                <a:cs typeface="Open Sans"/>
                <a:sym typeface="Open Sans"/>
              </a:rPr>
              <a:t>Specific energy consumption and Energy intensity are the main factors used in MAED, to calculate the energy demand in future years.</a:t>
            </a:r>
            <a:endParaRPr/>
          </a:p>
          <a:p>
            <a:pPr indent="0" lvl="0" marL="0" rtl="0" algn="l">
              <a:spcBef>
                <a:spcPts val="360"/>
              </a:spcBef>
              <a:spcAft>
                <a:spcPts val="0"/>
              </a:spcAft>
              <a:buNone/>
            </a:pPr>
            <a:r>
              <a:t/>
            </a:r>
            <a:endParaRPr>
              <a:latin typeface="Open Sans"/>
              <a:ea typeface="Open Sans"/>
              <a:cs typeface="Open Sans"/>
              <a:sym typeface="Open Sans"/>
            </a:endParaRPr>
          </a:p>
        </p:txBody>
      </p:sp>
      <p:sp>
        <p:nvSpPr>
          <p:cNvPr id="152" name="Google Shape;15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Even it is not recommended, by way of example, let’s assume we must include production of Steel and textile in the same group. In this example, production of textile has relatively low energy consumption per monetary equivalent of product, 10, and the production of steel has relatively high energy intensity, 50. The value of energy intensity for this aggregated group will be a weighted average of values for both activities. A weighted average is calculated by multiplying the energy intensity for an activity by the fraction it makes up in total and then summing these for all activities. In this case the result is 26 for the base year. </a:t>
            </a:r>
            <a:endParaRPr/>
          </a:p>
          <a:p>
            <a:pPr indent="0" lvl="0" marL="0" rtl="0" algn="l">
              <a:spcBef>
                <a:spcPts val="360"/>
              </a:spcBef>
              <a:spcAft>
                <a:spcPts val="0"/>
              </a:spcAft>
              <a:buNone/>
            </a:pPr>
            <a:r>
              <a:rPr lang="en-GB">
                <a:latin typeface="Open Sans"/>
                <a:ea typeface="Open Sans"/>
                <a:cs typeface="Open Sans"/>
                <a:sym typeface="Open Sans"/>
              </a:rPr>
              <a:t>In case the share of energy consumption between both products, in the total production, remains the same, the same intensity shall be used in the future. But if one of the activities develops faster, for example textile, and its relative contribution to the aggregated product increases, the weighted average should be recalculated.</a:t>
            </a:r>
            <a:endParaRPr/>
          </a:p>
        </p:txBody>
      </p:sp>
      <p:sp>
        <p:nvSpPr>
          <p:cNvPr id="173" name="Google Shape;17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While preparing the input data for the model, the user should be aware that the energy intensity or the specific energy consumption may change in future years.</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Take the example of specific motor fuel consumption by tractors in agriculture. If, in the base year, animal traction power is used, then this energy is not taken into account in the definition of energy intensity. With the replacement of animal power by tractors, more fuel will be consumed to produce the same product. This means an increase in energy intensity in future years.</a:t>
            </a:r>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Another example for changes in specific energy consumption could be an improvement in standards of living. As they improve, more electrical appliances will be used in households: a T.V. set, washing machine, dish-washing machine, and so on. This causes an increase in electricity consumption per dwelling.</a:t>
            </a:r>
            <a:endParaRPr/>
          </a:p>
          <a:p>
            <a:pPr indent="0" lvl="0" marL="0" rtl="0" algn="l">
              <a:spcBef>
                <a:spcPts val="360"/>
              </a:spcBef>
              <a:spcAft>
                <a:spcPts val="0"/>
              </a:spcAft>
              <a:buNone/>
            </a:pPr>
            <a:r>
              <a:rPr lang="en-GB">
                <a:latin typeface="Open Sans"/>
                <a:ea typeface="Open Sans"/>
                <a:cs typeface="Open Sans"/>
                <a:sym typeface="Open Sans"/>
              </a:rPr>
              <a:t> </a:t>
            </a:r>
            <a:endParaRPr/>
          </a:p>
          <a:p>
            <a:pPr indent="0" lvl="0" marL="0" rtl="0" algn="l">
              <a:spcBef>
                <a:spcPts val="360"/>
              </a:spcBef>
              <a:spcAft>
                <a:spcPts val="0"/>
              </a:spcAft>
              <a:buNone/>
            </a:pPr>
            <a:r>
              <a:rPr lang="en-GB">
                <a:latin typeface="Open Sans"/>
                <a:ea typeface="Open Sans"/>
                <a:cs typeface="Open Sans"/>
                <a:sym typeface="Open Sans"/>
              </a:rPr>
              <a:t>In some cases, the combination of multiple factors can lead to more complicated changes. For example, as the number of electrical appliances reaches their saturation level and technological improvement plays a larger role. This means that the cumulative value of electricity per dwelling will go down after the growth period.</a:t>
            </a:r>
            <a:endParaRPr/>
          </a:p>
        </p:txBody>
      </p:sp>
      <p:sp>
        <p:nvSpPr>
          <p:cNvPr id="193" name="Google Shape;19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One factor is defined as a driving parameter for each end-use. </a:t>
            </a:r>
            <a:endParaRPr>
              <a:latin typeface="Open Sans"/>
              <a:ea typeface="Open Sans"/>
              <a:cs typeface="Open Sans"/>
              <a:sym typeface="Open Sans"/>
            </a:endParaRPr>
          </a:p>
          <a:p>
            <a:pPr indent="0" lvl="0" marL="0" rtl="0" algn="l">
              <a:spcBef>
                <a:spcPts val="360"/>
              </a:spcBef>
              <a:spcAft>
                <a:spcPts val="0"/>
              </a:spcAft>
              <a:buNone/>
            </a:pPr>
            <a:r>
              <a:rPr lang="en-GB">
                <a:latin typeface="Open Sans"/>
                <a:ea typeface="Open Sans"/>
                <a:cs typeface="Open Sans"/>
                <a:sym typeface="Open Sans"/>
              </a:rPr>
              <a:t>The value of driving parameter is directly used to calculate the energy demand for the corresponding end-use in both the base year and in the future.</a:t>
            </a:r>
            <a:endParaRPr/>
          </a:p>
          <a:p>
            <a:pPr indent="0" lvl="0" marL="0" rtl="0" algn="l">
              <a:spcBef>
                <a:spcPts val="360"/>
              </a:spcBef>
              <a:spcAft>
                <a:spcPts val="0"/>
              </a:spcAft>
              <a:buNone/>
            </a:pPr>
            <a:r>
              <a:rPr lang="en-GB">
                <a:latin typeface="Open Sans"/>
                <a:ea typeface="Open Sans"/>
                <a:cs typeface="Open Sans"/>
                <a:sym typeface="Open Sans"/>
              </a:rPr>
              <a:t>The factors used as driving parameters for various activities are predefined in the MAED model. </a:t>
            </a:r>
            <a:endParaRPr/>
          </a:p>
          <a:p>
            <a:pPr indent="0" lvl="0" marL="0" rtl="0" algn="l">
              <a:spcBef>
                <a:spcPts val="360"/>
              </a:spcBef>
              <a:spcAft>
                <a:spcPts val="0"/>
              </a:spcAft>
              <a:buNone/>
            </a:pPr>
            <a:r>
              <a:rPr lang="en-GB">
                <a:latin typeface="Open Sans"/>
                <a:ea typeface="Open Sans"/>
                <a:cs typeface="Open Sans"/>
                <a:sym typeface="Open Sans"/>
              </a:rPr>
              <a:t>There are different driving parameters for industry, transport, service, and household uses, which are listed in the following slides.</a:t>
            </a:r>
            <a:endParaRPr/>
          </a:p>
        </p:txBody>
      </p:sp>
      <p:sp>
        <p:nvSpPr>
          <p:cNvPr id="225" name="Google Shape;2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In the MAED model, the industry sector is divided into Agriculture, Construction, Mining, and Manufacturing. Each subsector can be further disaggregated by the user. </a:t>
            </a:r>
            <a:endParaRPr/>
          </a:p>
          <a:p>
            <a:pPr indent="-285750" lvl="0" marL="285750" rtl="0" algn="l">
              <a:spcBef>
                <a:spcPts val="360"/>
              </a:spcBef>
              <a:spcAft>
                <a:spcPts val="0"/>
              </a:spcAft>
              <a:buClr>
                <a:schemeClr val="dk1"/>
              </a:buClr>
              <a:buSzPts val="1200"/>
              <a:buFont typeface="Arial"/>
              <a:buChar char="•"/>
            </a:pPr>
            <a:r>
              <a:rPr lang="en-GB"/>
              <a:t>The Value Added of each corresponding subsector is defined as the driving parameter for all end-uses in industry. </a:t>
            </a:r>
            <a:endParaRPr/>
          </a:p>
          <a:p>
            <a:pPr indent="-285750" lvl="0" marL="285750" rtl="0" algn="l">
              <a:spcBef>
                <a:spcPts val="360"/>
              </a:spcBef>
              <a:spcAft>
                <a:spcPts val="0"/>
              </a:spcAft>
              <a:buClr>
                <a:schemeClr val="dk1"/>
              </a:buClr>
              <a:buSzPts val="1200"/>
              <a:buFont typeface="Arial"/>
              <a:buChar char="•"/>
            </a:pPr>
            <a:r>
              <a:rPr lang="en-GB"/>
              <a:t>This monetary equivalent of production is selected for various reasons. </a:t>
            </a:r>
            <a:endParaRPr/>
          </a:p>
          <a:p>
            <a:pPr indent="-285750" lvl="0" marL="285750" rtl="0" algn="l">
              <a:spcBef>
                <a:spcPts val="360"/>
              </a:spcBef>
              <a:spcAft>
                <a:spcPts val="0"/>
              </a:spcAft>
              <a:buClr>
                <a:schemeClr val="dk1"/>
              </a:buClr>
              <a:buSzPts val="1200"/>
              <a:buFont typeface="Arial"/>
              <a:buChar char="•"/>
            </a:pPr>
            <a:r>
              <a:rPr lang="en-GB">
                <a:latin typeface="Open Sans"/>
                <a:ea typeface="Open Sans"/>
                <a:cs typeface="Open Sans"/>
                <a:sym typeface="Open Sans"/>
              </a:rPr>
              <a:t>Using the total value added for each sector prevents the user from having to consider the numerous different products of each subsector. This decreases the uncertainty of the projection as it is difficult to predict the specific amount of steel, textile, or rice to be produced in the future years. </a:t>
            </a:r>
            <a:endParaRPr/>
          </a:p>
          <a:p>
            <a:pPr indent="-285750" lvl="0" marL="285750" rtl="0" algn="l">
              <a:spcBef>
                <a:spcPts val="360"/>
              </a:spcBef>
              <a:spcAft>
                <a:spcPts val="0"/>
              </a:spcAft>
              <a:buClr>
                <a:schemeClr val="dk1"/>
              </a:buClr>
              <a:buSzPts val="1200"/>
              <a:buFont typeface="Arial"/>
              <a:buChar char="•"/>
            </a:pPr>
            <a:r>
              <a:rPr lang="en-GB">
                <a:latin typeface="Open Sans"/>
                <a:ea typeface="Open Sans"/>
                <a:cs typeface="Open Sans"/>
                <a:sym typeface="Open Sans"/>
              </a:rPr>
              <a:t>The total production of heavy industry and agriculture production in a monetary equivalent can be evaluated more easily.</a:t>
            </a:r>
            <a:endParaRPr/>
          </a:p>
          <a:p>
            <a:pPr indent="0" lvl="0" marL="0" rtl="0" algn="l">
              <a:spcBef>
                <a:spcPts val="360"/>
              </a:spcBef>
              <a:spcAft>
                <a:spcPts val="0"/>
              </a:spcAft>
              <a:buNone/>
            </a:pPr>
            <a:r>
              <a:t/>
            </a:r>
            <a:endParaRPr sz="1200">
              <a:solidFill>
                <a:schemeClr val="dk1"/>
              </a:solidFill>
            </a:endParaRPr>
          </a:p>
        </p:txBody>
      </p:sp>
      <p:sp>
        <p:nvSpPr>
          <p:cNvPr id="235" name="Google Shape;23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latin typeface="Open Sans"/>
                <a:ea typeface="Open Sans"/>
                <a:cs typeface="Open Sans"/>
                <a:sym typeface="Open Sans"/>
              </a:rPr>
              <a:t>In the case of the transport sector, the Value Added does not directly reflect the level of activity in relation to energy consumption. There is another factor that could play this role much better – transportation activity. These are ton-kilometre of goods transported by freight and passenger-kilometre of transported passengers. The user should keep in mind that the demand for energy is indirect. What drives energy demand is the demand for services such as transportation of people and goods. The energy demand analysis thus starts with the projection of the demand for those services, which can then be translated into energy demand through the projected specific energy consumption per unit of such service provided. </a:t>
            </a:r>
            <a:endParaRPr>
              <a:latin typeface="Open Sans"/>
              <a:ea typeface="Open Sans"/>
              <a:cs typeface="Open Sans"/>
              <a:sym typeface="Open Sans"/>
            </a:endParaRPr>
          </a:p>
          <a:p>
            <a:pPr indent="0" lvl="0" marL="0" rtl="0" algn="l">
              <a:spcBef>
                <a:spcPts val="360"/>
              </a:spcBef>
              <a:spcAft>
                <a:spcPts val="0"/>
              </a:spcAft>
              <a:buNone/>
            </a:pPr>
            <a:r>
              <a:rPr lang="en-GB"/>
              <a:t>The evolution of the relative importance of different technologies to provide transportation services in future years should be considered when performing future energy demand projections. For example, the demand by private passengers for aviation services has been increasing worldwide, but investments in rail and road infrastructure may drive an increase in demand for those as cheaper, less carbon-intensive options.</a:t>
            </a:r>
            <a:endParaRPr/>
          </a:p>
        </p:txBody>
      </p:sp>
      <p:sp>
        <p:nvSpPr>
          <p:cNvPr id="247" name="Google Shape;24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5"/>
          <p:cNvSpPr txBox="1"/>
          <p:nvPr/>
        </p:nvSpPr>
        <p:spPr>
          <a:xfrm>
            <a:off x="11701463" y="6456363"/>
            <a:ext cx="454025"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7" name="Google Shape;17;p25"/>
          <p:cNvSpPr txBox="1"/>
          <p:nvPr/>
        </p:nvSpPr>
        <p:spPr>
          <a:xfrm>
            <a:off x="11798300" y="6492875"/>
            <a:ext cx="3937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rgbClr val="888888"/>
                </a:solidFill>
                <a:latin typeface="Open Sans"/>
                <a:ea typeface="Open Sans"/>
                <a:cs typeface="Open Sans"/>
                <a:sym typeface="Open Sans"/>
              </a:rPr>
              <a:t>‹#›</a:t>
            </a:fld>
            <a:endParaRPr b="0" i="0" sz="1200" u="none" cap="none" strike="noStrike">
              <a:solidFill>
                <a:srgbClr val="888888"/>
              </a:solidFill>
              <a:latin typeface="Open Sans"/>
              <a:ea typeface="Open Sans"/>
              <a:cs typeface="Open Sans"/>
              <a:sym typeface="Open Sans"/>
            </a:endParaRPr>
          </a:p>
        </p:txBody>
      </p:sp>
      <p:pic>
        <p:nvPicPr>
          <p:cNvPr descr="A picture containing background pattern&#10;&#10;Description automatically generated" id="18" name="Google Shape;18;p2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0" i="0" sz="60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 name="Google Shape;20;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32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2" name="Google Shape;82;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b="0" i="0" sz="3200">
                <a:latin typeface="Open Sans"/>
                <a:ea typeface="Open Sans"/>
                <a:cs typeface="Open Sans"/>
                <a:sym typeface="Open Sans"/>
              </a:defRPr>
            </a:lvl1pPr>
            <a:lvl2pPr indent="-406400" lvl="1" marL="914400" algn="l">
              <a:lnSpc>
                <a:spcPct val="90000"/>
              </a:lnSpc>
              <a:spcBef>
                <a:spcPts val="500"/>
              </a:spcBef>
              <a:spcAft>
                <a:spcPts val="0"/>
              </a:spcAft>
              <a:buClr>
                <a:schemeClr val="dk1"/>
              </a:buClr>
              <a:buSzPts val="2800"/>
              <a:buChar char="•"/>
              <a:defRPr b="0" i="0" sz="2800">
                <a:latin typeface="Open Sans"/>
                <a:ea typeface="Open Sans"/>
                <a:cs typeface="Open Sans"/>
                <a:sym typeface="Open Sans"/>
              </a:defRPr>
            </a:lvl2pPr>
            <a:lvl3pPr indent="-381000" lvl="2" marL="1371600" algn="l">
              <a:lnSpc>
                <a:spcPct val="90000"/>
              </a:lnSpc>
              <a:spcBef>
                <a:spcPts val="500"/>
              </a:spcBef>
              <a:spcAft>
                <a:spcPts val="0"/>
              </a:spcAft>
              <a:buClr>
                <a:schemeClr val="dk1"/>
              </a:buClr>
              <a:buSzPts val="2400"/>
              <a:buChar char="•"/>
              <a:defRPr b="0" i="0" sz="2400">
                <a:latin typeface="Open Sans"/>
                <a:ea typeface="Open Sans"/>
                <a:cs typeface="Open Sans"/>
                <a:sym typeface="Open Sans"/>
              </a:defRPr>
            </a:lvl3pPr>
            <a:lvl4pPr indent="-355600" lvl="3" marL="1828800" algn="l">
              <a:lnSpc>
                <a:spcPct val="90000"/>
              </a:lnSpc>
              <a:spcBef>
                <a:spcPts val="500"/>
              </a:spcBef>
              <a:spcAft>
                <a:spcPts val="0"/>
              </a:spcAft>
              <a:buClr>
                <a:schemeClr val="dk1"/>
              </a:buClr>
              <a:buSzPts val="2000"/>
              <a:buChar char="•"/>
              <a:defRPr b="0" i="0" sz="2000">
                <a:latin typeface="Open Sans"/>
                <a:ea typeface="Open Sans"/>
                <a:cs typeface="Open Sans"/>
                <a:sym typeface="Open Sans"/>
              </a:defRPr>
            </a:lvl4pPr>
            <a:lvl5pPr indent="-355600" lvl="4" marL="2286000" algn="l">
              <a:lnSpc>
                <a:spcPct val="90000"/>
              </a:lnSpc>
              <a:spcBef>
                <a:spcPts val="500"/>
              </a:spcBef>
              <a:spcAft>
                <a:spcPts val="0"/>
              </a:spcAft>
              <a:buClr>
                <a:schemeClr val="dk1"/>
              </a:buClr>
              <a:buSzPts val="2000"/>
              <a:buChar char="•"/>
              <a:defRPr b="0" i="0" sz="2000">
                <a:latin typeface="Open Sans"/>
                <a:ea typeface="Open Sans"/>
                <a:cs typeface="Open Sans"/>
                <a:sym typeface="Open Sans"/>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3" name="Google Shape;83;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b="0" i="0" sz="16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32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9" name="Google Shape;89;p35"/>
          <p:cNvSpPr/>
          <p:nvPr>
            <p:ph idx="2" type="pic"/>
          </p:nvPr>
        </p:nvSpPr>
        <p:spPr>
          <a:xfrm>
            <a:off x="5183188" y="987425"/>
            <a:ext cx="6172200" cy="4873625"/>
          </a:xfrm>
          <a:prstGeom prst="rect">
            <a:avLst/>
          </a:prstGeom>
          <a:noFill/>
          <a:ln>
            <a:noFill/>
          </a:ln>
        </p:spPr>
      </p:sp>
      <p:sp>
        <p:nvSpPr>
          <p:cNvPr id="90" name="Google Shape;90;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b="0" i="0" sz="16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6" name="Google Shape;96;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2" name="Google Shape;102;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38"/>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grpSp>
        <p:nvGrpSpPr>
          <p:cNvPr id="108" name="Google Shape;108;p38"/>
          <p:cNvGrpSpPr/>
          <p:nvPr/>
        </p:nvGrpSpPr>
        <p:grpSpPr>
          <a:xfrm>
            <a:off x="1107190" y="1588342"/>
            <a:ext cx="994351" cy="61101"/>
            <a:chOff x="4580561" y="2589004"/>
            <a:chExt cx="1064464" cy="25200"/>
          </a:xfrm>
        </p:grpSpPr>
        <p:sp>
          <p:nvSpPr>
            <p:cNvPr id="109" name="Google Shape;109;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sp>
          <p:nvSpPr>
            <p:cNvPr id="110" name="Google Shape;110;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grpSp>
      <p:sp>
        <p:nvSpPr>
          <p:cNvPr id="111" name="Google Shape;111;p38"/>
          <p:cNvSpPr txBox="1"/>
          <p:nvPr>
            <p:ph type="title"/>
          </p:nvPr>
        </p:nvSpPr>
        <p:spPr>
          <a:xfrm>
            <a:off x="972600" y="1758200"/>
            <a:ext cx="102516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600"/>
              <a:buFont typeface="Open Sans"/>
              <a:buNone/>
              <a:defRPr b="0" i="0" sz="3466">
                <a:latin typeface="Open Sans"/>
                <a:ea typeface="Open Sans"/>
                <a:cs typeface="Open Sans"/>
                <a:sym typeface="Open Sans"/>
              </a:defRPr>
            </a:lvl1pPr>
            <a:lvl2pPr lvl="1" algn="l">
              <a:lnSpc>
                <a:spcPct val="90000"/>
              </a:lnSpc>
              <a:spcBef>
                <a:spcPts val="0"/>
              </a:spcBef>
              <a:spcAft>
                <a:spcPts val="0"/>
              </a:spcAft>
              <a:buClr>
                <a:schemeClr val="dk1"/>
              </a:buClr>
              <a:buSzPts val="2600"/>
              <a:buFont typeface="Open Sans"/>
              <a:buNone/>
              <a:defRPr sz="3466"/>
            </a:lvl2pPr>
            <a:lvl3pPr lvl="2" algn="l">
              <a:lnSpc>
                <a:spcPct val="90000"/>
              </a:lnSpc>
              <a:spcBef>
                <a:spcPts val="0"/>
              </a:spcBef>
              <a:spcAft>
                <a:spcPts val="0"/>
              </a:spcAft>
              <a:buClr>
                <a:schemeClr val="dk1"/>
              </a:buClr>
              <a:buSzPts val="2600"/>
              <a:buFont typeface="Open Sans"/>
              <a:buNone/>
              <a:defRPr sz="3466"/>
            </a:lvl3pPr>
            <a:lvl4pPr lvl="3" algn="l">
              <a:lnSpc>
                <a:spcPct val="90000"/>
              </a:lnSpc>
              <a:spcBef>
                <a:spcPts val="0"/>
              </a:spcBef>
              <a:spcAft>
                <a:spcPts val="0"/>
              </a:spcAft>
              <a:buClr>
                <a:schemeClr val="dk1"/>
              </a:buClr>
              <a:buSzPts val="2600"/>
              <a:buFont typeface="Open Sans"/>
              <a:buNone/>
              <a:defRPr sz="3466"/>
            </a:lvl4pPr>
            <a:lvl5pPr lvl="4" algn="l">
              <a:lnSpc>
                <a:spcPct val="90000"/>
              </a:lnSpc>
              <a:spcBef>
                <a:spcPts val="0"/>
              </a:spcBef>
              <a:spcAft>
                <a:spcPts val="0"/>
              </a:spcAft>
              <a:buClr>
                <a:schemeClr val="dk1"/>
              </a:buClr>
              <a:buSzPts val="2600"/>
              <a:buFont typeface="Open Sans"/>
              <a:buNone/>
              <a:defRPr sz="3466"/>
            </a:lvl5pPr>
            <a:lvl6pPr lvl="5" algn="l">
              <a:lnSpc>
                <a:spcPct val="90000"/>
              </a:lnSpc>
              <a:spcBef>
                <a:spcPts val="0"/>
              </a:spcBef>
              <a:spcAft>
                <a:spcPts val="0"/>
              </a:spcAft>
              <a:buClr>
                <a:schemeClr val="dk1"/>
              </a:buClr>
              <a:buSzPts val="2600"/>
              <a:buFont typeface="Calibri"/>
              <a:buNone/>
              <a:defRPr sz="3466"/>
            </a:lvl6pPr>
            <a:lvl7pPr lvl="6" algn="l">
              <a:lnSpc>
                <a:spcPct val="90000"/>
              </a:lnSpc>
              <a:spcBef>
                <a:spcPts val="0"/>
              </a:spcBef>
              <a:spcAft>
                <a:spcPts val="0"/>
              </a:spcAft>
              <a:buClr>
                <a:schemeClr val="dk1"/>
              </a:buClr>
              <a:buSzPts val="2600"/>
              <a:buFont typeface="Calibri"/>
              <a:buNone/>
              <a:defRPr sz="3466"/>
            </a:lvl7pPr>
            <a:lvl8pPr lvl="7" algn="l">
              <a:lnSpc>
                <a:spcPct val="90000"/>
              </a:lnSpc>
              <a:spcBef>
                <a:spcPts val="0"/>
              </a:spcBef>
              <a:spcAft>
                <a:spcPts val="0"/>
              </a:spcAft>
              <a:buClr>
                <a:schemeClr val="dk1"/>
              </a:buClr>
              <a:buSzPts val="2600"/>
              <a:buFont typeface="Calibri"/>
              <a:buNone/>
              <a:defRPr sz="3466"/>
            </a:lvl8pPr>
            <a:lvl9pPr lvl="8" algn="l">
              <a:lnSpc>
                <a:spcPct val="90000"/>
              </a:lnSpc>
              <a:spcBef>
                <a:spcPts val="0"/>
              </a:spcBef>
              <a:spcAft>
                <a:spcPts val="0"/>
              </a:spcAft>
              <a:buClr>
                <a:schemeClr val="dk1"/>
              </a:buClr>
              <a:buSzPts val="2600"/>
              <a:buFont typeface="Calibri"/>
              <a:buNone/>
              <a:defRPr sz="3466"/>
            </a:lvl9pPr>
          </a:lstStyle>
          <a:p/>
        </p:txBody>
      </p:sp>
      <p:sp>
        <p:nvSpPr>
          <p:cNvPr id="112" name="Google Shape;112;p38"/>
          <p:cNvSpPr txBox="1"/>
          <p:nvPr>
            <p:ph idx="1" type="body"/>
          </p:nvPr>
        </p:nvSpPr>
        <p:spPr>
          <a:xfrm>
            <a:off x="972600" y="2771833"/>
            <a:ext cx="102516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90000"/>
              </a:lnSpc>
              <a:spcBef>
                <a:spcPts val="0"/>
              </a:spcBef>
              <a:spcAft>
                <a:spcPts val="0"/>
              </a:spcAft>
              <a:buClr>
                <a:schemeClr val="dk1"/>
              </a:buClr>
              <a:buSzPts val="1300"/>
              <a:buChar char="●"/>
              <a:defRPr b="0" i="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113" name="Google Shape;113;p38"/>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1pPr>
            <a:lvl2pPr indent="0" lvl="1"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2pPr>
            <a:lvl3pPr indent="0" lvl="2"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3pPr>
            <a:lvl4pPr indent="0" lvl="3"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4pPr>
            <a:lvl5pPr indent="0" lvl="4"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5pPr>
            <a:lvl6pPr indent="0" lvl="5"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6pPr>
            <a:lvl7pPr indent="0" lvl="6"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7pPr>
            <a:lvl8pPr indent="0" lvl="7"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8pPr>
            <a:lvl9pPr indent="0" lvl="8"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3" name="Shape 23"/>
        <p:cNvGrpSpPr/>
        <p:nvPr/>
      </p:nvGrpSpPr>
      <p:grpSpPr>
        <a:xfrm>
          <a:off x="0" y="0"/>
          <a:ext cx="0" cy="0"/>
          <a:chOff x="0" y="0"/>
          <a:chExt cx="0" cy="0"/>
        </a:xfrm>
      </p:grpSpPr>
      <p:pic>
        <p:nvPicPr>
          <p:cNvPr descr="Graphical user interface, text&#10;&#10;Description automatically generated" id="24" name="Google Shape;24;p2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Google Shape;25;p26"/>
          <p:cNvSpPr txBox="1"/>
          <p:nvPr>
            <p:ph type="title"/>
          </p:nvPr>
        </p:nvSpPr>
        <p:spPr>
          <a:xfrm>
            <a:off x="838200" y="207808"/>
            <a:ext cx="10515600"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6" name="Google Shape;26;p26"/>
          <p:cNvSpPr txBox="1"/>
          <p:nvPr>
            <p:ph idx="1"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7" name="Google Shape;2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1pPr>
            <a:lvl2pPr indent="0" lvl="1"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2pPr>
            <a:lvl3pPr indent="0" lvl="2"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3pPr>
            <a:lvl4pPr indent="0" lvl="3"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4pPr>
            <a:lvl5pPr indent="0" lvl="4"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5pPr>
            <a:lvl6pPr indent="0" lvl="5"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6pPr>
            <a:lvl7pPr indent="0" lvl="6"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7pPr>
            <a:lvl8pPr indent="0" lvl="7"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8pPr>
            <a:lvl9pPr indent="0" lvl="8"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0" name="Shape 30"/>
        <p:cNvGrpSpPr/>
        <p:nvPr/>
      </p:nvGrpSpPr>
      <p:grpSpPr>
        <a:xfrm>
          <a:off x="0" y="0"/>
          <a:ext cx="0" cy="0"/>
          <a:chOff x="0" y="0"/>
          <a:chExt cx="0" cy="0"/>
        </a:xfrm>
      </p:grpSpPr>
      <p:sp>
        <p:nvSpPr>
          <p:cNvPr id="31" name="Google Shape;3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2" name="Google Shape;32;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p:nvPr>
            <p:ph idx="12" type="sldNum"/>
          </p:nvPr>
        </p:nvSpPr>
        <p:spPr>
          <a:xfrm>
            <a:off x="11786286" y="6497852"/>
            <a:ext cx="4057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a:solidFill>
                  <a:srgbClr val="888888"/>
                </a:solidFill>
                <a:latin typeface="Open Sans"/>
                <a:ea typeface="Open Sans"/>
                <a:cs typeface="Open Sans"/>
                <a:sym typeface="Open Sans"/>
              </a:defRPr>
            </a:lvl1pPr>
            <a:lvl2pPr indent="0" lvl="1" marL="0" algn="r">
              <a:spcBef>
                <a:spcPts val="0"/>
              </a:spcBef>
              <a:spcAft>
                <a:spcPts val="0"/>
              </a:spcAft>
              <a:buNone/>
              <a:defRPr b="0" i="0" sz="1200">
                <a:solidFill>
                  <a:srgbClr val="888888"/>
                </a:solidFill>
                <a:latin typeface="Open Sans"/>
                <a:ea typeface="Open Sans"/>
                <a:cs typeface="Open Sans"/>
                <a:sym typeface="Open Sans"/>
              </a:defRPr>
            </a:lvl2pPr>
            <a:lvl3pPr indent="0" lvl="2" marL="0" algn="r">
              <a:spcBef>
                <a:spcPts val="0"/>
              </a:spcBef>
              <a:spcAft>
                <a:spcPts val="0"/>
              </a:spcAft>
              <a:buNone/>
              <a:defRPr b="0" i="0" sz="1200">
                <a:solidFill>
                  <a:srgbClr val="888888"/>
                </a:solidFill>
                <a:latin typeface="Open Sans"/>
                <a:ea typeface="Open Sans"/>
                <a:cs typeface="Open Sans"/>
                <a:sym typeface="Open Sans"/>
              </a:defRPr>
            </a:lvl3pPr>
            <a:lvl4pPr indent="0" lvl="3" marL="0" algn="r">
              <a:spcBef>
                <a:spcPts val="0"/>
              </a:spcBef>
              <a:spcAft>
                <a:spcPts val="0"/>
              </a:spcAft>
              <a:buNone/>
              <a:defRPr b="0" i="0" sz="1200">
                <a:solidFill>
                  <a:srgbClr val="888888"/>
                </a:solidFill>
                <a:latin typeface="Open Sans"/>
                <a:ea typeface="Open Sans"/>
                <a:cs typeface="Open Sans"/>
                <a:sym typeface="Open Sans"/>
              </a:defRPr>
            </a:lvl4pPr>
            <a:lvl5pPr indent="0" lvl="4" marL="0" algn="r">
              <a:spcBef>
                <a:spcPts val="0"/>
              </a:spcBef>
              <a:spcAft>
                <a:spcPts val="0"/>
              </a:spcAft>
              <a:buNone/>
              <a:defRPr b="0" i="0" sz="1200">
                <a:solidFill>
                  <a:srgbClr val="888888"/>
                </a:solidFill>
                <a:latin typeface="Open Sans"/>
                <a:ea typeface="Open Sans"/>
                <a:cs typeface="Open Sans"/>
                <a:sym typeface="Open Sans"/>
              </a:defRPr>
            </a:lvl5pPr>
            <a:lvl6pPr indent="0" lvl="5" marL="0" algn="r">
              <a:spcBef>
                <a:spcPts val="0"/>
              </a:spcBef>
              <a:spcAft>
                <a:spcPts val="0"/>
              </a:spcAft>
              <a:buNone/>
              <a:defRPr b="0" i="0" sz="1200">
                <a:solidFill>
                  <a:srgbClr val="888888"/>
                </a:solidFill>
                <a:latin typeface="Open Sans"/>
                <a:ea typeface="Open Sans"/>
                <a:cs typeface="Open Sans"/>
                <a:sym typeface="Open Sans"/>
              </a:defRPr>
            </a:lvl6pPr>
            <a:lvl7pPr indent="0" lvl="6" marL="0" algn="r">
              <a:spcBef>
                <a:spcPts val="0"/>
              </a:spcBef>
              <a:spcAft>
                <a:spcPts val="0"/>
              </a:spcAft>
              <a:buNone/>
              <a:defRPr b="0" i="0" sz="1200">
                <a:solidFill>
                  <a:srgbClr val="888888"/>
                </a:solidFill>
                <a:latin typeface="Open Sans"/>
                <a:ea typeface="Open Sans"/>
                <a:cs typeface="Open Sans"/>
                <a:sym typeface="Open Sans"/>
              </a:defRPr>
            </a:lvl7pPr>
            <a:lvl8pPr indent="0" lvl="7" marL="0" algn="r">
              <a:spcBef>
                <a:spcPts val="0"/>
              </a:spcBef>
              <a:spcAft>
                <a:spcPts val="0"/>
              </a:spcAft>
              <a:buNone/>
              <a:defRPr b="0" i="0" sz="1200">
                <a:solidFill>
                  <a:srgbClr val="888888"/>
                </a:solidFill>
                <a:latin typeface="Open Sans"/>
                <a:ea typeface="Open Sans"/>
                <a:cs typeface="Open Sans"/>
                <a:sym typeface="Open Sans"/>
              </a:defRPr>
            </a:lvl8pPr>
            <a:lvl9pPr indent="0" lvl="8" marL="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 name="Shape 40"/>
        <p:cNvGrpSpPr/>
        <p:nvPr/>
      </p:nvGrpSpPr>
      <p:grpSpPr>
        <a:xfrm>
          <a:off x="0" y="0"/>
          <a:ext cx="0" cy="0"/>
          <a:chOff x="0" y="0"/>
          <a:chExt cx="0" cy="0"/>
        </a:xfrm>
      </p:grpSpPr>
      <p:pic>
        <p:nvPicPr>
          <p:cNvPr descr="Graphical user interface, text&#10;&#10;Description automatically generated" id="41" name="Google Shape;41;p29"/>
          <p:cNvPicPr preferRelativeResize="0"/>
          <p:nvPr/>
        </p:nvPicPr>
        <p:blipFill rotWithShape="1">
          <a:blip r:embed="rId2">
            <a:alphaModFix/>
          </a:blip>
          <a:srcRect b="0" l="0" r="0" t="0"/>
          <a:stretch/>
        </p:blipFill>
        <p:spPr>
          <a:xfrm>
            <a:off x="0" y="277813"/>
            <a:ext cx="12192000" cy="6858000"/>
          </a:xfrm>
          <a:prstGeom prst="rect">
            <a:avLst/>
          </a:prstGeom>
          <a:noFill/>
          <a:ln>
            <a:noFill/>
          </a:ln>
        </p:spPr>
      </p:pic>
      <p:sp>
        <p:nvSpPr>
          <p:cNvPr id="42" name="Google Shape;42;p29"/>
          <p:cNvSpPr txBox="1"/>
          <p:nvPr/>
        </p:nvSpPr>
        <p:spPr>
          <a:xfrm>
            <a:off x="887413" y="11113"/>
            <a:ext cx="7651750" cy="137001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0" i="0" sz="4400">
              <a:solidFill>
                <a:schemeClr val="dk1"/>
              </a:solidFill>
              <a:latin typeface="Open Sans"/>
              <a:ea typeface="Open Sans"/>
              <a:cs typeface="Open Sans"/>
              <a:sym typeface="Open Sans"/>
            </a:endParaRPr>
          </a:p>
        </p:txBody>
      </p:sp>
      <p:sp>
        <p:nvSpPr>
          <p:cNvPr id="43" name="Google Shape;43;p29"/>
          <p:cNvSpPr txBox="1"/>
          <p:nvPr/>
        </p:nvSpPr>
        <p:spPr>
          <a:xfrm>
            <a:off x="835025" y="46038"/>
            <a:ext cx="7651750" cy="1362075"/>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4400">
              <a:solidFill>
                <a:schemeClr val="dk1"/>
              </a:solidFill>
              <a:latin typeface="Open Sans"/>
              <a:ea typeface="Open Sans"/>
              <a:cs typeface="Open Sans"/>
              <a:sym typeface="Open Sans"/>
            </a:endParaRPr>
          </a:p>
        </p:txBody>
      </p:sp>
      <p:sp>
        <p:nvSpPr>
          <p:cNvPr id="44" name="Google Shape;44;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9"/>
          <p:cNvSpPr txBox="1"/>
          <p:nvPr>
            <p:ph idx="2"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46" name="Google Shape;46;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11785600" y="6497638"/>
            <a:ext cx="4064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 name="Shape 49"/>
        <p:cNvGrpSpPr/>
        <p:nvPr/>
      </p:nvGrpSpPr>
      <p:grpSpPr>
        <a:xfrm>
          <a:off x="0" y="0"/>
          <a:ext cx="0" cy="0"/>
          <a:chOff x="0" y="0"/>
          <a:chExt cx="0" cy="0"/>
        </a:xfrm>
      </p:grpSpPr>
      <p:pic>
        <p:nvPicPr>
          <p:cNvPr id="50" name="Google Shape;50;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0"/>
          <p:cNvSpPr txBox="1"/>
          <p:nvPr/>
        </p:nvSpPr>
        <p:spPr>
          <a:xfrm>
            <a:off x="865188" y="1425575"/>
            <a:ext cx="5992812" cy="348932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0" i="0" sz="2000">
              <a:solidFill>
                <a:srgbClr val="9CC2E5"/>
              </a:solidFill>
              <a:latin typeface="Open Sans"/>
              <a:ea typeface="Open Sans"/>
              <a:cs typeface="Open Sans"/>
              <a:sym typeface="Open Sans"/>
            </a:endParaRPr>
          </a:p>
        </p:txBody>
      </p:sp>
      <p:sp>
        <p:nvSpPr>
          <p:cNvPr id="52" name="Google Shape;52;p30"/>
          <p:cNvSpPr txBox="1"/>
          <p:nvPr/>
        </p:nvSpPr>
        <p:spPr>
          <a:xfrm>
            <a:off x="987425" y="198438"/>
            <a:ext cx="1051560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0" i="0" lang="en-GB" sz="4400">
                <a:solidFill>
                  <a:schemeClr val="dk1"/>
                </a:solidFill>
                <a:latin typeface="Open Sans"/>
                <a:ea typeface="Open Sans"/>
                <a:cs typeface="Open Sans"/>
                <a:sym typeface="Open Sans"/>
              </a:rPr>
              <a:t>Click to edit Master title style</a:t>
            </a:r>
            <a:endParaRPr b="0" i="0" sz="4400">
              <a:solidFill>
                <a:schemeClr val="dk1"/>
              </a:solidFill>
              <a:latin typeface="Open Sans"/>
              <a:ea typeface="Open Sans"/>
              <a:cs typeface="Open Sans"/>
              <a:sym typeface="Open Sans"/>
            </a:endParaRPr>
          </a:p>
        </p:txBody>
      </p:sp>
      <p:sp>
        <p:nvSpPr>
          <p:cNvPr id="53" name="Google Shape;53;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60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4" name="Google Shape;54;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b="0" i="0" sz="2400">
                <a:solidFill>
                  <a:srgbClr val="888888"/>
                </a:solidFill>
                <a:latin typeface="Open Sans"/>
                <a:ea typeface="Open Sans"/>
                <a:cs typeface="Open Sans"/>
                <a:sym typeface="Open Sans"/>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30"/>
          <p:cNvSpPr txBox="1"/>
          <p:nvPr>
            <p:ph idx="2"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56" name="Google Shape;5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7" name="Google Shape;7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1pPr>
            <a:lvl2pPr lvl="1"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2pPr>
            <a:lvl3pPr lvl="2"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3pPr>
            <a:lvl4pPr lvl="3"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4pPr>
            <a:lvl5pPr lvl="4"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2.jp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17.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jp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9.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18.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13.jp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A picture containing background pattern&#10;&#10;Description automatically generated" id="119" name="Google Shape;119;p1"/>
          <p:cNvPicPr preferRelativeResize="0"/>
          <p:nvPr/>
        </p:nvPicPr>
        <p:blipFill rotWithShape="1">
          <a:blip r:embed="rId3">
            <a:alphaModFix/>
          </a:blip>
          <a:srcRect b="0" l="0" r="0" t="0"/>
          <a:stretch/>
        </p:blipFill>
        <p:spPr>
          <a:xfrm>
            <a:off x="1186" y="2174"/>
            <a:ext cx="12193506" cy="6852602"/>
          </a:xfrm>
          <a:prstGeom prst="rect">
            <a:avLst/>
          </a:prstGeom>
          <a:noFill/>
          <a:ln>
            <a:noFill/>
          </a:ln>
        </p:spPr>
      </p:pic>
      <p:sp>
        <p:nvSpPr>
          <p:cNvPr id="120" name="Google Shape;120;p1"/>
          <p:cNvSpPr txBox="1"/>
          <p:nvPr/>
        </p:nvSpPr>
        <p:spPr>
          <a:xfrm>
            <a:off x="601254" y="4267741"/>
            <a:ext cx="7816633" cy="2123658"/>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0" lang="en-GB" sz="4400" u="none" cap="none" strike="noStrike">
                <a:solidFill>
                  <a:schemeClr val="lt1"/>
                </a:solidFill>
                <a:latin typeface="Open Sans ExtraBold"/>
                <a:ea typeface="Open Sans ExtraBold"/>
                <a:cs typeface="Open Sans ExtraBold"/>
                <a:sym typeface="Open Sans ExtraBold"/>
              </a:rPr>
              <a:t>LECTURE 4 </a:t>
            </a:r>
            <a:br>
              <a:rPr b="1" i="0" lang="en-GB" sz="4400" u="none" cap="none" strike="noStrike">
                <a:solidFill>
                  <a:schemeClr val="dk1"/>
                </a:solidFill>
                <a:latin typeface="Open Sans ExtraBold"/>
                <a:ea typeface="Open Sans ExtraBold"/>
                <a:cs typeface="Open Sans ExtraBold"/>
                <a:sym typeface="Open Sans ExtraBold"/>
              </a:rPr>
            </a:br>
            <a:r>
              <a:rPr b="1" i="0" lang="en-GB" sz="4400" u="none" cap="none" strike="noStrike">
                <a:solidFill>
                  <a:schemeClr val="dk1"/>
                </a:solidFill>
                <a:latin typeface="Open Sans ExtraBold"/>
                <a:ea typeface="Open Sans ExtraBold"/>
                <a:cs typeface="Open Sans ExtraBold"/>
                <a:sym typeface="Open Sans ExtraBold"/>
              </a:rPr>
              <a:t>INTRODUCTION </a:t>
            </a:r>
            <a:endParaRPr b="1" i="0" sz="4400" u="none" cap="none" strike="noStrike">
              <a:solidFill>
                <a:schemeClr val="dk1"/>
              </a:solidFill>
              <a:latin typeface="Open Sans ExtraBold"/>
              <a:ea typeface="Open Sans ExtraBold"/>
              <a:cs typeface="Open Sans ExtraBold"/>
              <a:sym typeface="Open Sans ExtraBold"/>
            </a:endParaRPr>
          </a:p>
          <a:p>
            <a:pPr indent="0" lvl="0" marL="0" marR="0" rtl="0" algn="l">
              <a:spcBef>
                <a:spcPts val="0"/>
              </a:spcBef>
              <a:spcAft>
                <a:spcPts val="0"/>
              </a:spcAft>
              <a:buNone/>
            </a:pPr>
            <a:r>
              <a:rPr b="1" i="0" lang="en-GB" sz="4400" u="none" cap="none" strike="noStrike">
                <a:solidFill>
                  <a:schemeClr val="dk1"/>
                </a:solidFill>
                <a:latin typeface="Open Sans ExtraBold"/>
                <a:ea typeface="Open Sans ExtraBold"/>
                <a:cs typeface="Open Sans ExtraBold"/>
                <a:sym typeface="Open Sans ExtraBold"/>
              </a:rPr>
              <a:t>TO MAED-D</a:t>
            </a:r>
            <a:endParaRPr b="1" i="0" sz="4400" u="none" cap="none" strike="noStrike">
              <a:solidFill>
                <a:schemeClr val="dk1"/>
              </a:solidFill>
              <a:latin typeface="Open Sans ExtraBold"/>
              <a:ea typeface="Open Sans ExtraBold"/>
              <a:cs typeface="Open Sans ExtraBold"/>
              <a:sym typeface="Open Sans ExtraBold"/>
            </a:endParaRPr>
          </a:p>
        </p:txBody>
      </p:sp>
      <p:sp>
        <p:nvSpPr>
          <p:cNvPr id="121" name="Google Shape;121;p1"/>
          <p:cNvSpPr txBox="1"/>
          <p:nvPr/>
        </p:nvSpPr>
        <p:spPr>
          <a:xfrm>
            <a:off x="8860080" y="6300251"/>
            <a:ext cx="29669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400" u="none" cap="none" strike="noStrike">
                <a:solidFill>
                  <a:schemeClr val="lt1"/>
                </a:solidFill>
                <a:latin typeface="Open Sans"/>
                <a:ea typeface="Open Sans"/>
                <a:cs typeface="Open Sans"/>
                <a:sym typeface="Open Sans"/>
              </a:rPr>
              <a:t>Version 2.0</a:t>
            </a:r>
            <a:endParaRPr b="0" i="0" sz="1050" u="none" cap="none" strike="noStrike">
              <a:solidFill>
                <a:schemeClr val="lt1"/>
              </a:solidFill>
              <a:latin typeface="Open Sans"/>
              <a:ea typeface="Open Sans"/>
              <a:cs typeface="Open Sans"/>
              <a:sym typeface="Open Sans"/>
            </a:endParaRPr>
          </a:p>
        </p:txBody>
      </p:sp>
      <p:sp>
        <p:nvSpPr>
          <p:cNvPr id="122" name="Google Shape;122;p1"/>
          <p:cNvSpPr txBox="1"/>
          <p:nvPr/>
        </p:nvSpPr>
        <p:spPr>
          <a:xfrm>
            <a:off x="599330" y="3711523"/>
            <a:ext cx="2838499" cy="646331"/>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0" lang="en-GB" sz="1800" u="none" cap="none" strike="noStrike">
                <a:solidFill>
                  <a:schemeClr val="dk1"/>
                </a:solidFill>
                <a:latin typeface="Open Sans ExtraBold"/>
                <a:ea typeface="Open Sans ExtraBold"/>
                <a:cs typeface="Open Sans ExtraBold"/>
                <a:sym typeface="Open Sans ExtraBold"/>
              </a:rPr>
              <a:t>Model for Analysis of Energy Demand</a:t>
            </a:r>
            <a:endParaRPr b="1" i="0" sz="1800" u="none" cap="none" strike="noStrike">
              <a:solidFill>
                <a:srgbClr val="000000"/>
              </a:solidFill>
              <a:latin typeface="Open Sans ExtraBold"/>
              <a:ea typeface="Open Sans ExtraBold"/>
              <a:cs typeface="Open Sans ExtraBold"/>
              <a:sym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Graphical user interface, text&#10;&#10;Description automatically generated" id="261" name="Google Shape;261;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2" name="Google Shape;262;p10"/>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63" name="Google Shape;263;p10"/>
          <p:cNvSpPr txBox="1"/>
          <p:nvPr/>
        </p:nvSpPr>
        <p:spPr>
          <a:xfrm>
            <a:off x="887215" y="4641"/>
            <a:ext cx="10582542" cy="1008946"/>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4.2 Driving parameters </a:t>
            </a:r>
            <a:endParaRPr/>
          </a:p>
        </p:txBody>
      </p:sp>
      <p:graphicFrame>
        <p:nvGraphicFramePr>
          <p:cNvPr id="264" name="Google Shape;264;p10"/>
          <p:cNvGraphicFramePr/>
          <p:nvPr/>
        </p:nvGraphicFramePr>
        <p:xfrm>
          <a:off x="887215" y="4024085"/>
          <a:ext cx="3000000" cy="3000000"/>
        </p:xfrm>
        <a:graphic>
          <a:graphicData uri="http://schemas.openxmlformats.org/drawingml/2006/table">
            <a:tbl>
              <a:tblPr>
                <a:noFill/>
                <a:tableStyleId>{DE90CA12-60D0-4472-9541-20355581D410}</a:tableStyleId>
              </a:tblPr>
              <a:tblGrid>
                <a:gridCol w="3514250"/>
                <a:gridCol w="3514250"/>
                <a:gridCol w="3514250"/>
              </a:tblGrid>
              <a:tr h="370850">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Sector activity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End-use</a:t>
                      </a:r>
                      <a:endParaRPr b="1" i="0" sz="1800" u="none" cap="none" strike="noStrike">
                        <a:solidFill>
                          <a:schemeClr val="dk1"/>
                        </a:solidFill>
                        <a:latin typeface="Open Sans Light"/>
                        <a:ea typeface="Open Sans Light"/>
                        <a:cs typeface="Open Sans Light"/>
                        <a:sym typeface="Open Sans Ligh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Light"/>
                          <a:ea typeface="Open Sans Light"/>
                          <a:cs typeface="Open Sans Light"/>
                          <a:sym typeface="Open Sans Light"/>
                        </a:rPr>
                        <a:t>Driving parameter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Urban area</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rowSpan="2">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Space heating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Air conditioning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Cooking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Water heating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Electric appliances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rowSpan="2">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Number of dwellings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Rural area</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vMerge="1"/>
                <a:tc vMerge="1"/>
              </a:tr>
            </a:tbl>
          </a:graphicData>
        </a:graphic>
      </p:graphicFrame>
      <p:sp>
        <p:nvSpPr>
          <p:cNvPr id="265" name="Google Shape;265;p10"/>
          <p:cNvSpPr/>
          <p:nvPr/>
        </p:nvSpPr>
        <p:spPr>
          <a:xfrm>
            <a:off x="926933" y="976208"/>
            <a:ext cx="6217920" cy="751039"/>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4.2.4. Driving parameters in the household sector</a:t>
            </a:r>
            <a:endParaRPr/>
          </a:p>
        </p:txBody>
      </p:sp>
      <p:pic>
        <p:nvPicPr>
          <p:cNvPr id="266" name="Google Shape;266;p10"/>
          <p:cNvPicPr preferRelativeResize="0"/>
          <p:nvPr/>
        </p:nvPicPr>
        <p:blipFill rotWithShape="1">
          <a:blip r:embed="rId4">
            <a:alphaModFix/>
          </a:blip>
          <a:srcRect b="0" l="0" r="0" t="0"/>
          <a:stretch/>
        </p:blipFill>
        <p:spPr>
          <a:xfrm>
            <a:off x="7040540" y="1172644"/>
            <a:ext cx="3644765" cy="2429843"/>
          </a:xfrm>
          <a:prstGeom prst="rect">
            <a:avLst/>
          </a:prstGeom>
          <a:noFill/>
          <a:ln>
            <a:noFill/>
          </a:ln>
        </p:spPr>
      </p:pic>
      <p:pic>
        <p:nvPicPr>
          <p:cNvPr id="267" name="Google Shape;267;p10"/>
          <p:cNvPicPr preferRelativeResize="0"/>
          <p:nvPr/>
        </p:nvPicPr>
        <p:blipFill rotWithShape="1">
          <a:blip r:embed="rId5">
            <a:alphaModFix/>
          </a:blip>
          <a:srcRect b="0" l="0" r="0" t="0"/>
          <a:stretch/>
        </p:blipFill>
        <p:spPr>
          <a:xfrm>
            <a:off x="926933" y="2148845"/>
            <a:ext cx="5927090" cy="10109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Graphical user interface, text&#10;&#10;Description automatically generated" id="273" name="Google Shape;273;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4" name="Google Shape;274;p11"/>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75" name="Google Shape;275;p11"/>
          <p:cNvSpPr txBox="1"/>
          <p:nvPr/>
        </p:nvSpPr>
        <p:spPr>
          <a:xfrm>
            <a:off x="887215" y="4640"/>
            <a:ext cx="10582542" cy="103801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4.2 Driving parameters </a:t>
            </a:r>
            <a:endParaRPr/>
          </a:p>
        </p:txBody>
      </p:sp>
      <p:graphicFrame>
        <p:nvGraphicFramePr>
          <p:cNvPr id="276" name="Google Shape;276;p11"/>
          <p:cNvGraphicFramePr/>
          <p:nvPr/>
        </p:nvGraphicFramePr>
        <p:xfrm>
          <a:off x="1002160" y="3940099"/>
          <a:ext cx="3000000" cy="3000000"/>
        </p:xfrm>
        <a:graphic>
          <a:graphicData uri="http://schemas.openxmlformats.org/drawingml/2006/table">
            <a:tbl>
              <a:tblPr bandRow="1" firstRow="1">
                <a:noFill/>
                <a:tableStyleId>{B0FB34BC-3B8B-41E1-A17C-17A184633AD8}</a:tableStyleId>
              </a:tblPr>
              <a:tblGrid>
                <a:gridCol w="3514250"/>
                <a:gridCol w="3514250"/>
                <a:gridCol w="3514250"/>
              </a:tblGrid>
              <a:tr h="370850">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Sector activity</a:t>
                      </a:r>
                      <a:endParaRPr/>
                    </a:p>
                  </a:txBody>
                  <a:tcPr marT="45725" marB="45725" marR="91450" marL="91450">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End-use</a:t>
                      </a:r>
                      <a:endParaRPr b="1" i="0" sz="1800" u="none" cap="none" strike="noStrike">
                        <a:solidFill>
                          <a:schemeClr val="dk1"/>
                        </a:solidFill>
                        <a:latin typeface="Open Sans Light"/>
                        <a:ea typeface="Open Sans Light"/>
                        <a:cs typeface="Open Sans Light"/>
                        <a:sym typeface="Open Sans Light"/>
                      </a:endParaRPr>
                    </a:p>
                  </a:txBody>
                  <a:tcPr marT="45725" marB="45725" marR="91450" marL="91450">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Light"/>
                          <a:ea typeface="Open Sans Light"/>
                          <a:cs typeface="Open Sans Light"/>
                          <a:sym typeface="Open Sans Light"/>
                        </a:rPr>
                        <a:t>Driving parameter</a:t>
                      </a:r>
                      <a:endParaRPr/>
                    </a:p>
                  </a:txBody>
                  <a:tcPr marT="45725" marB="45725" marR="91450" marL="91450">
                    <a:lnB cap="flat" cmpd="sng" w="12700">
                      <a:solidFill>
                        <a:srgbClr val="7F7F7F"/>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Government</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rowSpan="4">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Space heating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Space cooling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Motive power</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Water heating</a:t>
                      </a:r>
                      <a:endParaRPr/>
                    </a:p>
                    <a:p>
                      <a:pPr indent="0" lvl="0" marL="0" marR="0" rtl="0" algn="l">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Electric appliances</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rowSpan="4">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Floor area</a:t>
                      </a:r>
                      <a:endParaRPr/>
                    </a:p>
                    <a:p>
                      <a:pPr indent="0" lvl="0" marL="0" marR="0" rtl="0" algn="l">
                        <a:spcBef>
                          <a:spcPts val="360"/>
                        </a:spcBef>
                        <a:spcAft>
                          <a:spcPts val="0"/>
                        </a:spcAft>
                        <a:buClr>
                          <a:schemeClr val="dk1"/>
                        </a:buClr>
                        <a:buSzPts val="1900"/>
                        <a:buFont typeface="Arial"/>
                        <a:buNone/>
                      </a:pPr>
                      <a:r>
                        <a:t/>
                      </a:r>
                      <a:endParaRPr b="0" i="0" sz="1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36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Service sector value added</a:t>
                      </a:r>
                      <a:endParaRPr/>
                    </a:p>
                    <a:p>
                      <a:pPr indent="0" lvl="0" marL="0" marR="0" rtl="0" algn="l">
                        <a:spcBef>
                          <a:spcPts val="360"/>
                        </a:spcBef>
                        <a:spcAft>
                          <a:spcPts val="0"/>
                        </a:spcAft>
                        <a:buClr>
                          <a:schemeClr val="dk1"/>
                        </a:buClr>
                        <a:buSzPts val="1900"/>
                        <a:buFont typeface="Arial"/>
                        <a:buNone/>
                      </a:pPr>
                      <a:r>
                        <a:t/>
                      </a:r>
                      <a:endParaRPr b="0" i="0" sz="1800" u="none" cap="none" strike="noStrike">
                        <a:solidFill>
                          <a:schemeClr val="dk1"/>
                        </a:solidFill>
                        <a:latin typeface="Open Sans Light"/>
                        <a:ea typeface="Open Sans Light"/>
                        <a:cs typeface="Open Sans Light"/>
                        <a:sym typeface="Open Sans Light"/>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Communication</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vMerge="1"/>
                <a:tc vMerge="1"/>
              </a:tr>
              <a:tr h="370850">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Banking</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vMerge="1"/>
                <a:tc vMerge="1"/>
              </a:tr>
              <a:tr h="370850">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Trade &amp; other</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vMerge="1"/>
                <a:tc vMerge="1"/>
              </a:tr>
            </a:tbl>
          </a:graphicData>
        </a:graphic>
      </p:graphicFrame>
      <p:sp>
        <p:nvSpPr>
          <p:cNvPr id="277" name="Google Shape;277;p11"/>
          <p:cNvSpPr/>
          <p:nvPr/>
        </p:nvSpPr>
        <p:spPr>
          <a:xfrm>
            <a:off x="926933" y="1087666"/>
            <a:ext cx="6217920" cy="412421"/>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4.2.5. Driving parameters in the service sector</a:t>
            </a:r>
            <a:endParaRPr/>
          </a:p>
        </p:txBody>
      </p:sp>
      <p:pic>
        <p:nvPicPr>
          <p:cNvPr id="278" name="Google Shape;278;p11"/>
          <p:cNvPicPr preferRelativeResize="0"/>
          <p:nvPr/>
        </p:nvPicPr>
        <p:blipFill rotWithShape="1">
          <a:blip r:embed="rId4">
            <a:alphaModFix/>
          </a:blip>
          <a:srcRect b="0" l="0" r="0" t="0"/>
          <a:stretch/>
        </p:blipFill>
        <p:spPr>
          <a:xfrm>
            <a:off x="7040540" y="1172644"/>
            <a:ext cx="3644765" cy="2429843"/>
          </a:xfrm>
          <a:prstGeom prst="rect">
            <a:avLst/>
          </a:prstGeom>
          <a:noFill/>
          <a:ln>
            <a:noFill/>
          </a:ln>
        </p:spPr>
      </p:pic>
      <p:pic>
        <p:nvPicPr>
          <p:cNvPr id="279" name="Google Shape;279;p11"/>
          <p:cNvPicPr preferRelativeResize="0"/>
          <p:nvPr/>
        </p:nvPicPr>
        <p:blipFill rotWithShape="1">
          <a:blip r:embed="rId5">
            <a:alphaModFix/>
          </a:blip>
          <a:srcRect b="0" l="0" r="0" t="0"/>
          <a:stretch/>
        </p:blipFill>
        <p:spPr>
          <a:xfrm>
            <a:off x="1002160" y="2071989"/>
            <a:ext cx="5883879" cy="10035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Graphical user interface, text&#10;&#10;Description automatically generated" id="285" name="Google Shape;285;p12"/>
          <p:cNvPicPr preferRelativeResize="0"/>
          <p:nvPr/>
        </p:nvPicPr>
        <p:blipFill rotWithShape="1">
          <a:blip r:embed="rId3">
            <a:alphaModFix/>
          </a:blip>
          <a:srcRect b="0" l="0" r="0" t="0"/>
          <a:stretch/>
        </p:blipFill>
        <p:spPr>
          <a:xfrm>
            <a:off x="0" y="-4640"/>
            <a:ext cx="12192000" cy="6858000"/>
          </a:xfrm>
          <a:prstGeom prst="rect">
            <a:avLst/>
          </a:prstGeom>
          <a:noFill/>
          <a:ln>
            <a:noFill/>
          </a:ln>
        </p:spPr>
      </p:pic>
      <p:sp>
        <p:nvSpPr>
          <p:cNvPr id="286" name="Google Shape;286;p1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87" name="Google Shape;287;p12"/>
          <p:cNvSpPr txBox="1"/>
          <p:nvPr/>
        </p:nvSpPr>
        <p:spPr>
          <a:xfrm>
            <a:off x="887214" y="4640"/>
            <a:ext cx="10390385" cy="114300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4.3 End-Use categories</a:t>
            </a:r>
            <a:endParaRPr/>
          </a:p>
        </p:txBody>
      </p:sp>
      <p:sp>
        <p:nvSpPr>
          <p:cNvPr id="288" name="Google Shape;288;p12"/>
          <p:cNvSpPr/>
          <p:nvPr/>
        </p:nvSpPr>
        <p:spPr>
          <a:xfrm>
            <a:off x="1755466" y="5260877"/>
            <a:ext cx="8084269"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600">
              <a:solidFill>
                <a:srgbClr val="000000"/>
              </a:solidFill>
              <a:latin typeface="Open Sans Light"/>
              <a:ea typeface="Open Sans Light"/>
              <a:cs typeface="Open Sans Light"/>
              <a:sym typeface="Open Sans Light"/>
            </a:endParaRPr>
          </a:p>
        </p:txBody>
      </p:sp>
      <p:sp>
        <p:nvSpPr>
          <p:cNvPr id="289" name="Google Shape;289;p12"/>
          <p:cNvSpPr/>
          <p:nvPr/>
        </p:nvSpPr>
        <p:spPr>
          <a:xfrm>
            <a:off x="5413576" y="4315814"/>
            <a:ext cx="1584000" cy="360000"/>
          </a:xfrm>
          <a:prstGeom prst="roundRect">
            <a:avLst>
              <a:gd fmla="val 16667" name="adj"/>
            </a:avLst>
          </a:prstGeom>
          <a:solidFill>
            <a:srgbClr val="B4323F">
              <a:alpha val="5176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Total GDP</a:t>
            </a:r>
            <a:endParaRPr/>
          </a:p>
        </p:txBody>
      </p:sp>
      <p:sp>
        <p:nvSpPr>
          <p:cNvPr id="290" name="Google Shape;290;p12"/>
          <p:cNvSpPr/>
          <p:nvPr/>
        </p:nvSpPr>
        <p:spPr>
          <a:xfrm>
            <a:off x="1130404" y="4960758"/>
            <a:ext cx="1584000" cy="360000"/>
          </a:xfrm>
          <a:prstGeom prst="roundRect">
            <a:avLst>
              <a:gd fmla="val 16667" name="adj"/>
            </a:avLst>
          </a:prstGeom>
          <a:solidFill>
            <a:srgbClr val="68C8FF">
              <a:alpha val="4941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Agriculture</a:t>
            </a:r>
            <a:endParaRPr/>
          </a:p>
        </p:txBody>
      </p:sp>
      <p:sp>
        <p:nvSpPr>
          <p:cNvPr id="291" name="Google Shape;291;p12"/>
          <p:cNvSpPr/>
          <p:nvPr/>
        </p:nvSpPr>
        <p:spPr>
          <a:xfrm>
            <a:off x="2848480" y="4960758"/>
            <a:ext cx="1584000" cy="360000"/>
          </a:xfrm>
          <a:prstGeom prst="roundRect">
            <a:avLst>
              <a:gd fmla="val 16667" name="adj"/>
            </a:avLst>
          </a:prstGeom>
          <a:solidFill>
            <a:srgbClr val="68C8FF">
              <a:alpha val="4941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Construction</a:t>
            </a:r>
            <a:endParaRPr/>
          </a:p>
        </p:txBody>
      </p:sp>
      <p:sp>
        <p:nvSpPr>
          <p:cNvPr id="292" name="Google Shape;292;p12"/>
          <p:cNvSpPr/>
          <p:nvPr/>
        </p:nvSpPr>
        <p:spPr>
          <a:xfrm>
            <a:off x="4566556" y="4960758"/>
            <a:ext cx="1584000" cy="360000"/>
          </a:xfrm>
          <a:prstGeom prst="roundRect">
            <a:avLst>
              <a:gd fmla="val 16667" name="adj"/>
            </a:avLst>
          </a:prstGeom>
          <a:solidFill>
            <a:srgbClr val="68C8FF">
              <a:alpha val="4941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Mining</a:t>
            </a:r>
            <a:endParaRPr/>
          </a:p>
        </p:txBody>
      </p:sp>
      <p:sp>
        <p:nvSpPr>
          <p:cNvPr id="293" name="Google Shape;293;p12"/>
          <p:cNvSpPr/>
          <p:nvPr/>
        </p:nvSpPr>
        <p:spPr>
          <a:xfrm>
            <a:off x="6284632" y="4960758"/>
            <a:ext cx="1584000" cy="360000"/>
          </a:xfrm>
          <a:prstGeom prst="roundRect">
            <a:avLst>
              <a:gd fmla="val 16667" name="adj"/>
            </a:avLst>
          </a:prstGeom>
          <a:solidFill>
            <a:srgbClr val="68C8FF">
              <a:alpha val="4941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Manufacturing</a:t>
            </a:r>
            <a:endParaRPr/>
          </a:p>
        </p:txBody>
      </p:sp>
      <p:sp>
        <p:nvSpPr>
          <p:cNvPr id="294" name="Google Shape;294;p12"/>
          <p:cNvSpPr/>
          <p:nvPr/>
        </p:nvSpPr>
        <p:spPr>
          <a:xfrm>
            <a:off x="8002708" y="4960758"/>
            <a:ext cx="1584000" cy="360000"/>
          </a:xfrm>
          <a:prstGeom prst="roundRect">
            <a:avLst>
              <a:gd fmla="val 16667" name="adj"/>
            </a:avLst>
          </a:prstGeom>
          <a:solidFill>
            <a:srgbClr val="68C8FF">
              <a:alpha val="4941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Energy</a:t>
            </a:r>
            <a:endParaRPr/>
          </a:p>
        </p:txBody>
      </p:sp>
      <p:sp>
        <p:nvSpPr>
          <p:cNvPr id="295" name="Google Shape;295;p12"/>
          <p:cNvSpPr/>
          <p:nvPr/>
        </p:nvSpPr>
        <p:spPr>
          <a:xfrm>
            <a:off x="9717543" y="4960758"/>
            <a:ext cx="1584000" cy="360000"/>
          </a:xfrm>
          <a:prstGeom prst="roundRect">
            <a:avLst>
              <a:gd fmla="val 16667" name="adj"/>
            </a:avLst>
          </a:prstGeom>
          <a:solidFill>
            <a:srgbClr val="68C8FF">
              <a:alpha val="4941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Service</a:t>
            </a:r>
            <a:endParaRPr/>
          </a:p>
        </p:txBody>
      </p:sp>
      <p:cxnSp>
        <p:nvCxnSpPr>
          <p:cNvPr id="296" name="Google Shape;296;p12"/>
          <p:cNvCxnSpPr/>
          <p:nvPr/>
        </p:nvCxnSpPr>
        <p:spPr>
          <a:xfrm>
            <a:off x="6206212" y="4673747"/>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297" name="Google Shape;297;p12"/>
          <p:cNvCxnSpPr/>
          <p:nvPr/>
        </p:nvCxnSpPr>
        <p:spPr>
          <a:xfrm>
            <a:off x="2022727" y="4817747"/>
            <a:ext cx="8486816" cy="0"/>
          </a:xfrm>
          <a:prstGeom prst="straightConnector1">
            <a:avLst/>
          </a:prstGeom>
          <a:noFill/>
          <a:ln cap="flat" cmpd="sng" w="28575">
            <a:solidFill>
              <a:schemeClr val="dk1"/>
            </a:solidFill>
            <a:prstDash val="solid"/>
            <a:round/>
            <a:headEnd len="med" w="med" type="none"/>
            <a:tailEnd len="med" w="med" type="none"/>
          </a:ln>
        </p:spPr>
      </p:cxnSp>
      <p:cxnSp>
        <p:nvCxnSpPr>
          <p:cNvPr id="298" name="Google Shape;298;p12"/>
          <p:cNvCxnSpPr/>
          <p:nvPr/>
        </p:nvCxnSpPr>
        <p:spPr>
          <a:xfrm>
            <a:off x="2022727" y="4817748"/>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299" name="Google Shape;299;p12"/>
          <p:cNvCxnSpPr/>
          <p:nvPr/>
        </p:nvCxnSpPr>
        <p:spPr>
          <a:xfrm>
            <a:off x="3640480" y="4817748"/>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00" name="Google Shape;300;p12"/>
          <p:cNvCxnSpPr/>
          <p:nvPr/>
        </p:nvCxnSpPr>
        <p:spPr>
          <a:xfrm>
            <a:off x="5376906" y="4817748"/>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01" name="Google Shape;301;p12"/>
          <p:cNvCxnSpPr/>
          <p:nvPr/>
        </p:nvCxnSpPr>
        <p:spPr>
          <a:xfrm>
            <a:off x="8806193" y="4817748"/>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02" name="Google Shape;302;p12"/>
          <p:cNvCxnSpPr/>
          <p:nvPr/>
        </p:nvCxnSpPr>
        <p:spPr>
          <a:xfrm>
            <a:off x="7076632" y="4817748"/>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03" name="Google Shape;303;p12"/>
          <p:cNvCxnSpPr/>
          <p:nvPr/>
        </p:nvCxnSpPr>
        <p:spPr>
          <a:xfrm>
            <a:off x="10509560" y="4817748"/>
            <a:ext cx="0" cy="144000"/>
          </a:xfrm>
          <a:prstGeom prst="straightConnector1">
            <a:avLst/>
          </a:prstGeom>
          <a:noFill/>
          <a:ln cap="flat" cmpd="sng" w="28575">
            <a:solidFill>
              <a:schemeClr val="dk1"/>
            </a:solidFill>
            <a:prstDash val="solid"/>
            <a:round/>
            <a:headEnd len="med" w="med" type="none"/>
            <a:tailEnd len="med" w="med" type="none"/>
          </a:ln>
        </p:spPr>
      </p:cxnSp>
      <p:sp>
        <p:nvSpPr>
          <p:cNvPr id="304" name="Google Shape;304;p12"/>
          <p:cNvSpPr/>
          <p:nvPr/>
        </p:nvSpPr>
        <p:spPr>
          <a:xfrm>
            <a:off x="3614520" y="5693970"/>
            <a:ext cx="1620000" cy="374571"/>
          </a:xfrm>
          <a:prstGeom prst="roundRect">
            <a:avLst>
              <a:gd fmla="val 16667" name="adj"/>
            </a:avLst>
          </a:prstGeom>
          <a:solidFill>
            <a:srgbClr val="A5A5A5">
              <a:alpha val="49411"/>
            </a:srgbClr>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Basic Materials</a:t>
            </a:r>
            <a:endParaRPr/>
          </a:p>
        </p:txBody>
      </p:sp>
      <p:sp>
        <p:nvSpPr>
          <p:cNvPr id="305" name="Google Shape;305;p12"/>
          <p:cNvSpPr/>
          <p:nvPr/>
        </p:nvSpPr>
        <p:spPr>
          <a:xfrm>
            <a:off x="5395159" y="5557762"/>
            <a:ext cx="1620000" cy="646986"/>
          </a:xfrm>
          <a:prstGeom prst="roundRect">
            <a:avLst>
              <a:gd fmla="val 16667" name="adj"/>
            </a:avLst>
          </a:prstGeom>
          <a:solidFill>
            <a:srgbClr val="A5A5A5">
              <a:alpha val="49411"/>
            </a:srgbClr>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Machinery Equipment</a:t>
            </a:r>
            <a:endParaRPr/>
          </a:p>
        </p:txBody>
      </p:sp>
      <p:sp>
        <p:nvSpPr>
          <p:cNvPr id="306" name="Google Shape;306;p12"/>
          <p:cNvSpPr/>
          <p:nvPr/>
        </p:nvSpPr>
        <p:spPr>
          <a:xfrm>
            <a:off x="7175798" y="5701892"/>
            <a:ext cx="1620000" cy="374571"/>
          </a:xfrm>
          <a:prstGeom prst="roundRect">
            <a:avLst>
              <a:gd fmla="val 16667" name="adj"/>
            </a:avLst>
          </a:prstGeom>
          <a:solidFill>
            <a:srgbClr val="A5A5A5">
              <a:alpha val="49411"/>
            </a:srgbClr>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Non-Durables</a:t>
            </a:r>
            <a:endParaRPr/>
          </a:p>
        </p:txBody>
      </p:sp>
      <p:sp>
        <p:nvSpPr>
          <p:cNvPr id="307" name="Google Shape;307;p12"/>
          <p:cNvSpPr/>
          <p:nvPr/>
        </p:nvSpPr>
        <p:spPr>
          <a:xfrm>
            <a:off x="8975597" y="5701892"/>
            <a:ext cx="1620000" cy="374571"/>
          </a:xfrm>
          <a:prstGeom prst="roundRect">
            <a:avLst>
              <a:gd fmla="val 16667" name="adj"/>
            </a:avLst>
          </a:prstGeom>
          <a:solidFill>
            <a:srgbClr val="A5A5A5">
              <a:alpha val="49411"/>
            </a:srgbClr>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000000"/>
                </a:solidFill>
                <a:latin typeface="Open Sans Light"/>
                <a:ea typeface="Open Sans Light"/>
                <a:cs typeface="Open Sans Light"/>
                <a:sym typeface="Open Sans Light"/>
              </a:rPr>
              <a:t>Miscellaneous</a:t>
            </a:r>
            <a:endParaRPr/>
          </a:p>
        </p:txBody>
      </p:sp>
      <p:cxnSp>
        <p:nvCxnSpPr>
          <p:cNvPr id="308" name="Google Shape;308;p12"/>
          <p:cNvCxnSpPr/>
          <p:nvPr/>
        </p:nvCxnSpPr>
        <p:spPr>
          <a:xfrm>
            <a:off x="7082625" y="5320240"/>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09" name="Google Shape;309;p12"/>
          <p:cNvCxnSpPr/>
          <p:nvPr/>
        </p:nvCxnSpPr>
        <p:spPr>
          <a:xfrm>
            <a:off x="4432480" y="5485073"/>
            <a:ext cx="5353111" cy="0"/>
          </a:xfrm>
          <a:prstGeom prst="straightConnector1">
            <a:avLst/>
          </a:prstGeom>
          <a:noFill/>
          <a:ln cap="flat" cmpd="sng" w="28575">
            <a:solidFill>
              <a:schemeClr val="dk1"/>
            </a:solidFill>
            <a:prstDash val="solid"/>
            <a:round/>
            <a:headEnd len="med" w="med" type="none"/>
            <a:tailEnd len="med" w="med" type="none"/>
          </a:ln>
        </p:spPr>
      </p:cxnSp>
      <p:cxnSp>
        <p:nvCxnSpPr>
          <p:cNvPr id="310" name="Google Shape;310;p12"/>
          <p:cNvCxnSpPr/>
          <p:nvPr/>
        </p:nvCxnSpPr>
        <p:spPr>
          <a:xfrm>
            <a:off x="6226379" y="5475177"/>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11" name="Google Shape;311;p12"/>
          <p:cNvCxnSpPr/>
          <p:nvPr/>
        </p:nvCxnSpPr>
        <p:spPr>
          <a:xfrm>
            <a:off x="7985798" y="5475177"/>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12" name="Google Shape;312;p12"/>
          <p:cNvCxnSpPr/>
          <p:nvPr/>
        </p:nvCxnSpPr>
        <p:spPr>
          <a:xfrm>
            <a:off x="9785597" y="5475177"/>
            <a:ext cx="0" cy="144000"/>
          </a:xfrm>
          <a:prstGeom prst="straightConnector1">
            <a:avLst/>
          </a:prstGeom>
          <a:noFill/>
          <a:ln cap="flat" cmpd="sng" w="28575">
            <a:solidFill>
              <a:schemeClr val="dk1"/>
            </a:solidFill>
            <a:prstDash val="solid"/>
            <a:round/>
            <a:headEnd len="med" w="med" type="none"/>
            <a:tailEnd len="med" w="med" type="none"/>
          </a:ln>
        </p:spPr>
      </p:cxnSp>
      <p:cxnSp>
        <p:nvCxnSpPr>
          <p:cNvPr id="313" name="Google Shape;313;p12"/>
          <p:cNvCxnSpPr/>
          <p:nvPr/>
        </p:nvCxnSpPr>
        <p:spPr>
          <a:xfrm>
            <a:off x="4435641" y="5475177"/>
            <a:ext cx="0" cy="144000"/>
          </a:xfrm>
          <a:prstGeom prst="straightConnector1">
            <a:avLst/>
          </a:prstGeom>
          <a:noFill/>
          <a:ln cap="flat" cmpd="sng" w="28575">
            <a:solidFill>
              <a:schemeClr val="dk1"/>
            </a:solidFill>
            <a:prstDash val="solid"/>
            <a:round/>
            <a:headEnd len="med" w="med" type="none"/>
            <a:tailEnd len="med" w="med" type="none"/>
          </a:ln>
        </p:spPr>
      </p:cxnSp>
      <p:sp>
        <p:nvSpPr>
          <p:cNvPr id="314" name="Google Shape;314;p12"/>
          <p:cNvSpPr txBox="1"/>
          <p:nvPr>
            <p:ph idx="1" type="body"/>
          </p:nvPr>
        </p:nvSpPr>
        <p:spPr>
          <a:xfrm>
            <a:off x="840692" y="1223828"/>
            <a:ext cx="10435631" cy="3058879"/>
          </a:xfrm>
          <a:prstGeom prst="rect">
            <a:avLst/>
          </a:prstGeom>
          <a:noFill/>
          <a:ln>
            <a:noFill/>
          </a:ln>
        </p:spPr>
        <p:txBody>
          <a:bodyPr anchorCtr="0" anchor="t" bIns="45700" lIns="91425" spcFirstLastPara="1" rIns="91425" wrap="square" tIns="45700">
            <a:noAutofit/>
          </a:bodyPr>
          <a:lstStyle/>
          <a:p>
            <a:pPr indent="0" lvl="6" marL="0" rtl="0" algn="l">
              <a:lnSpc>
                <a:spcPct val="11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4.3.1. Sectoral disaggregation</a:t>
            </a:r>
            <a:endParaRPr>
              <a:solidFill>
                <a:srgbClr val="9CC2E5"/>
              </a:solidFill>
              <a:latin typeface="Open Sans"/>
              <a:ea typeface="Open Sans"/>
              <a:cs typeface="Open Sans"/>
              <a:sym typeface="Open Sans"/>
            </a:endParaRPr>
          </a:p>
          <a:p>
            <a:pPr indent="-342900" lvl="6" marL="342900" rtl="0" algn="l">
              <a:lnSpc>
                <a:spcPct val="120000"/>
              </a:lnSpc>
              <a:spcBef>
                <a:spcPts val="1500"/>
              </a:spcBef>
              <a:spcAft>
                <a:spcPts val="0"/>
              </a:spcAft>
              <a:buClr>
                <a:srgbClr val="333333"/>
              </a:buClr>
              <a:buSzPts val="1300"/>
              <a:buChar char="•"/>
            </a:pPr>
            <a:r>
              <a:rPr lang="en-GB" sz="2000">
                <a:latin typeface="Open Sans"/>
                <a:ea typeface="Open Sans"/>
                <a:cs typeface="Open Sans"/>
                <a:sym typeface="Open Sans"/>
              </a:rPr>
              <a:t>For the purpose of </a:t>
            </a:r>
            <a:r>
              <a:rPr b="1" lang="en-GB" sz="2000">
                <a:solidFill>
                  <a:srgbClr val="C00000"/>
                </a:solidFill>
                <a:latin typeface="Open Sans"/>
                <a:ea typeface="Open Sans"/>
                <a:cs typeface="Open Sans"/>
                <a:sym typeface="Open Sans"/>
              </a:rPr>
              <a:t>GDP</a:t>
            </a:r>
            <a:r>
              <a:rPr lang="en-GB" sz="2000">
                <a:latin typeface="Open Sans"/>
                <a:ea typeface="Open Sans"/>
                <a:cs typeface="Open Sans"/>
                <a:sym typeface="Open Sans"/>
              </a:rPr>
              <a:t> accounting, the whole economy is broken down into 6 large sectors: Manufacturing, Agriculture, Construction, Mining, Service, and Energy.</a:t>
            </a:r>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For the purpose of energy accounting, two sector are added to the previous 6 ones:</a:t>
            </a:r>
            <a:br>
              <a:rPr lang="en-GB" sz="2000">
                <a:latin typeface="Open Sans"/>
                <a:ea typeface="Open Sans"/>
                <a:cs typeface="Open Sans"/>
                <a:sym typeface="Open Sans"/>
              </a:rPr>
            </a:br>
            <a:r>
              <a:rPr lang="en-GB" sz="2000">
                <a:latin typeface="Open Sans"/>
                <a:ea typeface="Open Sans"/>
                <a:cs typeface="Open Sans"/>
                <a:sym typeface="Open Sans"/>
              </a:rPr>
              <a:t>the household sector and the transport sector. </a:t>
            </a:r>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The energy consumed is not included in the total final energy demand. It is part of the supply side of the energy system.</a:t>
            </a:r>
            <a:endParaRPr/>
          </a:p>
        </p:txBody>
      </p:sp>
      <p:sp>
        <p:nvSpPr>
          <p:cNvPr id="315" name="Google Shape;315;p12"/>
          <p:cNvSpPr/>
          <p:nvPr/>
        </p:nvSpPr>
        <p:spPr>
          <a:xfrm>
            <a:off x="6977326" y="1230358"/>
            <a:ext cx="4298997" cy="332912"/>
          </a:xfrm>
          <a:prstGeom prst="rect">
            <a:avLst/>
          </a:prstGeom>
          <a:blipFill rotWithShape="1">
            <a:blip r:embed="rId4">
              <a:alphaModFix/>
            </a:blip>
            <a:stretch>
              <a:fillRect b="-10524" l="0" r="0" t="0"/>
            </a:stretch>
          </a:blip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316" name="Google Shape;316;p12"/>
          <p:cNvSpPr txBox="1"/>
          <p:nvPr/>
        </p:nvSpPr>
        <p:spPr>
          <a:xfrm>
            <a:off x="1755466" y="5558089"/>
            <a:ext cx="9368948" cy="646331"/>
          </a:xfrm>
          <a:prstGeom prst="rect">
            <a:avLst/>
          </a:prstGeom>
          <a:noFill/>
          <a:ln cap="flat" cmpd="sng" w="9525">
            <a:solidFill>
              <a:schemeClr val="dk1"/>
            </a:solidFill>
            <a:prstDash val="dashDot"/>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1800">
                <a:solidFill>
                  <a:schemeClr val="dk1"/>
                </a:solidFill>
                <a:latin typeface="Calibri"/>
                <a:ea typeface="Calibri"/>
                <a:cs typeface="Calibri"/>
                <a:sym typeface="Calibri"/>
              </a:rPr>
              <a:t>Manufacturing </a:t>
            </a:r>
            <a:endParaRPr/>
          </a:p>
          <a:p>
            <a:pPr indent="0" lvl="0" marL="0" marR="0" rtl="0" algn="l">
              <a:spcBef>
                <a:spcPts val="0"/>
              </a:spcBef>
              <a:spcAft>
                <a:spcPts val="0"/>
              </a:spcAft>
              <a:buNone/>
            </a:pPr>
            <a:r>
              <a:rPr b="1" i="1" lang="en-GB" sz="1800">
                <a:solidFill>
                  <a:schemeClr val="dk1"/>
                </a:solidFill>
                <a:latin typeface="Calibri"/>
                <a:ea typeface="Calibri"/>
                <a:cs typeface="Calibri"/>
                <a:sym typeface="Calibri"/>
              </a:rPr>
              <a:t>Subsectors</a:t>
            </a:r>
            <a:endParaRPr b="1" i="1"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Graphical user interface, text&#10;&#10;Description automatically generated" id="322" name="Google Shape;322;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3" name="Google Shape;323;p1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24" name="Google Shape;324;p13"/>
          <p:cNvSpPr txBox="1"/>
          <p:nvPr/>
        </p:nvSpPr>
        <p:spPr>
          <a:xfrm>
            <a:off x="887214" y="4640"/>
            <a:ext cx="10390385"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4.3 End-use categories</a:t>
            </a:r>
            <a:endParaRPr/>
          </a:p>
        </p:txBody>
      </p:sp>
      <p:sp>
        <p:nvSpPr>
          <p:cNvPr id="325" name="Google Shape;325;p13"/>
          <p:cNvSpPr txBox="1"/>
          <p:nvPr>
            <p:ph idx="1" type="body"/>
          </p:nvPr>
        </p:nvSpPr>
        <p:spPr>
          <a:xfrm>
            <a:off x="925286" y="1375823"/>
            <a:ext cx="9441825" cy="4343940"/>
          </a:xfrm>
          <a:prstGeom prst="rect">
            <a:avLst/>
          </a:prstGeom>
          <a:noFill/>
          <a:ln>
            <a:noFill/>
          </a:ln>
        </p:spPr>
        <p:txBody>
          <a:bodyPr anchorCtr="0" anchor="t" bIns="45700" lIns="91425" spcFirstLastPara="1" rIns="91425" wrap="square" tIns="45700">
            <a:noAutofit/>
          </a:bodyPr>
          <a:lstStyle/>
          <a:p>
            <a:pPr indent="0" lvl="6" marL="0" rtl="0" algn="l">
              <a:lnSpc>
                <a:spcPct val="11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4.3.2. End-Use categories</a:t>
            </a:r>
            <a:endParaRPr/>
          </a:p>
          <a:p>
            <a:pPr indent="0" lvl="6" marL="0" rtl="0" algn="l">
              <a:lnSpc>
                <a:spcPct val="120000"/>
              </a:lnSpc>
              <a:spcBef>
                <a:spcPts val="1500"/>
              </a:spcBef>
              <a:spcAft>
                <a:spcPts val="0"/>
              </a:spcAft>
              <a:buClr>
                <a:srgbClr val="333333"/>
              </a:buClr>
              <a:buSzPts val="1300"/>
              <a:buNone/>
            </a:pPr>
            <a:r>
              <a:rPr lang="en-GB" sz="2000">
                <a:latin typeface="Open Sans"/>
                <a:ea typeface="Open Sans"/>
                <a:cs typeface="Open Sans"/>
                <a:sym typeface="Open Sans"/>
              </a:rPr>
              <a:t>All single energy-consuming activities cannot practically be listed at the scale </a:t>
            </a:r>
            <a:br>
              <a:rPr lang="en-GB" sz="2000">
                <a:latin typeface="Open Sans"/>
                <a:ea typeface="Open Sans"/>
                <a:cs typeface="Open Sans"/>
                <a:sym typeface="Open Sans"/>
              </a:rPr>
            </a:br>
            <a:r>
              <a:rPr lang="en-GB" sz="2000">
                <a:latin typeface="Open Sans"/>
                <a:ea typeface="Open Sans"/>
                <a:cs typeface="Open Sans"/>
                <a:sym typeface="Open Sans"/>
              </a:rPr>
              <a:t>of a country for modelling purposes.</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Individual end-use categories are therefore introduced, which group together similar activities</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End-use categories are selected as the “right” amount of detail considered, given the data available to the modeller and the objectives of the analysis</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In the MAED model individual activities are grouped in end-uses, with some flexibility for the modeller as to which level of detail is most adequate.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Graphical user interface, text&#10;&#10;Description automatically generated" id="331" name="Google Shape;331;p14"/>
          <p:cNvPicPr preferRelativeResize="0"/>
          <p:nvPr/>
        </p:nvPicPr>
        <p:blipFill rotWithShape="1">
          <a:blip r:embed="rId3">
            <a:alphaModFix/>
          </a:blip>
          <a:srcRect b="0" l="0" r="0" t="0"/>
          <a:stretch/>
        </p:blipFill>
        <p:spPr>
          <a:xfrm>
            <a:off x="0" y="2"/>
            <a:ext cx="12192000" cy="6858000"/>
          </a:xfrm>
          <a:prstGeom prst="rect">
            <a:avLst/>
          </a:prstGeom>
          <a:noFill/>
          <a:ln>
            <a:noFill/>
          </a:ln>
        </p:spPr>
      </p:pic>
      <p:sp>
        <p:nvSpPr>
          <p:cNvPr id="332" name="Google Shape;332;p1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33" name="Google Shape;333;p14"/>
          <p:cNvSpPr txBox="1"/>
          <p:nvPr/>
        </p:nvSpPr>
        <p:spPr>
          <a:xfrm>
            <a:off x="887214" y="4640"/>
            <a:ext cx="10390385"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4.3 End-use categories</a:t>
            </a:r>
            <a:endParaRPr/>
          </a:p>
        </p:txBody>
      </p:sp>
      <p:sp>
        <p:nvSpPr>
          <p:cNvPr id="334" name="Google Shape;334;p14"/>
          <p:cNvSpPr txBox="1"/>
          <p:nvPr>
            <p:ph idx="1" type="body"/>
          </p:nvPr>
        </p:nvSpPr>
        <p:spPr>
          <a:xfrm>
            <a:off x="925286" y="1410273"/>
            <a:ext cx="10439399" cy="4759433"/>
          </a:xfrm>
          <a:prstGeom prst="rect">
            <a:avLst/>
          </a:prstGeom>
          <a:noFill/>
          <a:ln>
            <a:noFill/>
          </a:ln>
        </p:spPr>
        <p:txBody>
          <a:bodyPr anchorCtr="0" anchor="t" bIns="45700" lIns="91425" spcFirstLastPara="1" rIns="91425" wrap="square" tIns="45700">
            <a:noAutofit/>
          </a:bodyPr>
          <a:lstStyle/>
          <a:p>
            <a:pPr indent="0" lvl="6" marL="0" rtl="0" algn="l">
              <a:lnSpc>
                <a:spcPct val="10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4.3.3. Criteria for combining activities into homogeneous end-use groups</a:t>
            </a:r>
            <a:endParaRPr b="1" sz="2000">
              <a:solidFill>
                <a:srgbClr val="9CC2E5"/>
              </a:solidFill>
              <a:latin typeface="Open Sans"/>
              <a:ea typeface="Open Sans"/>
              <a:cs typeface="Open Sans"/>
              <a:sym typeface="Open Sans"/>
            </a:endParaRPr>
          </a:p>
          <a:p>
            <a:pPr indent="0" lvl="6" marL="0" rtl="0" algn="l">
              <a:lnSpc>
                <a:spcPct val="100000"/>
              </a:lnSpc>
              <a:spcBef>
                <a:spcPts val="1200"/>
              </a:spcBef>
              <a:spcAft>
                <a:spcPts val="0"/>
              </a:spcAft>
              <a:buClr>
                <a:srgbClr val="333333"/>
              </a:buClr>
              <a:buSzPts val="1300"/>
              <a:buNone/>
            </a:pPr>
            <a:r>
              <a:rPr b="1" lang="en-GB" sz="2000">
                <a:latin typeface="Open Sans"/>
                <a:ea typeface="Open Sans"/>
                <a:cs typeface="Open Sans"/>
                <a:sym typeface="Open Sans"/>
              </a:rPr>
              <a:t>Criteria for combining activities include:</a:t>
            </a:r>
            <a:endParaRPr b="1" sz="2000">
              <a:latin typeface="Open Sans"/>
              <a:ea typeface="Open Sans"/>
              <a:cs typeface="Open Sans"/>
              <a:sym typeface="Open Sans"/>
            </a:endParaRPr>
          </a:p>
          <a:p>
            <a:pPr indent="-342900" lvl="6" marL="342900" rtl="0" algn="l">
              <a:lnSpc>
                <a:spcPct val="100000"/>
              </a:lnSpc>
              <a:spcBef>
                <a:spcPts val="1200"/>
              </a:spcBef>
              <a:spcAft>
                <a:spcPts val="0"/>
              </a:spcAft>
              <a:buClr>
                <a:srgbClr val="333333"/>
              </a:buClr>
              <a:buSzPts val="1300"/>
              <a:buChar char="•"/>
            </a:pPr>
            <a:r>
              <a:rPr lang="en-GB" sz="2000">
                <a:latin typeface="Open Sans"/>
                <a:ea typeface="Open Sans"/>
                <a:cs typeface="Open Sans"/>
                <a:sym typeface="Open Sans"/>
              </a:rPr>
              <a:t>Similar activity or role in economy (i.e., production of agricultural product)</a:t>
            </a:r>
            <a:endParaRPr sz="2000">
              <a:latin typeface="Open Sans"/>
              <a:ea typeface="Open Sans"/>
              <a:cs typeface="Open Sans"/>
              <a:sym typeface="Open Sans"/>
            </a:endParaRPr>
          </a:p>
          <a:p>
            <a:pPr indent="-342900" lvl="6" marL="342900" rtl="0" algn="l">
              <a:lnSpc>
                <a:spcPct val="100000"/>
              </a:lnSpc>
              <a:spcBef>
                <a:spcPts val="0"/>
              </a:spcBef>
              <a:spcAft>
                <a:spcPts val="0"/>
              </a:spcAft>
              <a:buClr>
                <a:srgbClr val="333333"/>
              </a:buClr>
              <a:buSzPts val="1300"/>
              <a:buChar char="•"/>
            </a:pPr>
            <a:r>
              <a:rPr lang="en-GB" sz="2000">
                <a:latin typeface="Open Sans"/>
                <a:ea typeface="Open Sans"/>
                <a:cs typeface="Open Sans"/>
                <a:sym typeface="Open Sans"/>
              </a:rPr>
              <a:t>Similar pattern of energy consumption (i.e., such as cooking in the service sector)</a:t>
            </a:r>
            <a:endParaRPr sz="2000">
              <a:latin typeface="Open Sans"/>
              <a:ea typeface="Open Sans"/>
              <a:cs typeface="Open Sans"/>
              <a:sym typeface="Open Sans"/>
            </a:endParaRPr>
          </a:p>
          <a:p>
            <a:pPr indent="-342900" lvl="6" marL="342900" rtl="0" algn="l">
              <a:lnSpc>
                <a:spcPct val="100000"/>
              </a:lnSpc>
              <a:spcBef>
                <a:spcPts val="0"/>
              </a:spcBef>
              <a:spcAft>
                <a:spcPts val="0"/>
              </a:spcAft>
              <a:buClr>
                <a:srgbClr val="333333"/>
              </a:buClr>
              <a:buSzPts val="1300"/>
              <a:buChar char="•"/>
            </a:pPr>
            <a:r>
              <a:rPr lang="en-GB" sz="2000">
                <a:latin typeface="Open Sans"/>
                <a:ea typeface="Open Sans"/>
                <a:cs typeface="Open Sans"/>
                <a:sym typeface="Open Sans"/>
              </a:rPr>
              <a:t>Similar socio-economic or cultural characteristics (i.e., the use of electrical appliances in urban households)</a:t>
            </a:r>
            <a:endParaRPr sz="2000">
              <a:latin typeface="Open Sans"/>
              <a:ea typeface="Open Sans"/>
              <a:cs typeface="Open Sans"/>
              <a:sym typeface="Open Sans"/>
            </a:endParaRPr>
          </a:p>
          <a:p>
            <a:pPr indent="-342900" lvl="6" marL="342900" rtl="0" algn="l">
              <a:lnSpc>
                <a:spcPct val="100000"/>
              </a:lnSpc>
              <a:spcBef>
                <a:spcPts val="0"/>
              </a:spcBef>
              <a:spcAft>
                <a:spcPts val="0"/>
              </a:spcAft>
              <a:buClr>
                <a:srgbClr val="333333"/>
              </a:buClr>
              <a:buSzPts val="1300"/>
              <a:buChar char="•"/>
            </a:pPr>
            <a:r>
              <a:rPr lang="en-GB" sz="2000">
                <a:latin typeface="Open Sans"/>
                <a:ea typeface="Open Sans"/>
                <a:cs typeface="Open Sans"/>
                <a:sym typeface="Open Sans"/>
              </a:rPr>
              <a:t>Similar energy carriers (i.e., motor fuels in transportation)</a:t>
            </a:r>
            <a:endParaRPr sz="2000">
              <a:latin typeface="Open Sans"/>
              <a:ea typeface="Open Sans"/>
              <a:cs typeface="Open Sans"/>
              <a:sym typeface="Open Sans"/>
            </a:endParaRPr>
          </a:p>
          <a:p>
            <a:pPr indent="-342900" lvl="6" marL="342900" rtl="0" algn="l">
              <a:lnSpc>
                <a:spcPct val="100000"/>
              </a:lnSpc>
              <a:spcBef>
                <a:spcPts val="0"/>
              </a:spcBef>
              <a:spcAft>
                <a:spcPts val="0"/>
              </a:spcAft>
              <a:buClr>
                <a:srgbClr val="333333"/>
              </a:buClr>
              <a:buSzPts val="1300"/>
              <a:buChar char="•"/>
            </a:pPr>
            <a:r>
              <a:rPr lang="en-GB" sz="2000">
                <a:latin typeface="Open Sans"/>
                <a:ea typeface="Open Sans"/>
                <a:cs typeface="Open Sans"/>
                <a:sym typeface="Open Sans"/>
              </a:rPr>
              <a:t>Same </a:t>
            </a:r>
            <a:r>
              <a:rPr b="1" lang="en-GB" sz="2000">
                <a:solidFill>
                  <a:srgbClr val="C00000"/>
                </a:solidFill>
                <a:latin typeface="Open Sans"/>
                <a:ea typeface="Open Sans"/>
                <a:cs typeface="Open Sans"/>
                <a:sym typeface="Open Sans"/>
              </a:rPr>
              <a:t>Driving Parameter (DP).</a:t>
            </a:r>
            <a:endParaRPr/>
          </a:p>
          <a:p>
            <a:pPr indent="0" lvl="6" marL="0" rtl="0" algn="l">
              <a:lnSpc>
                <a:spcPct val="100000"/>
              </a:lnSpc>
              <a:spcBef>
                <a:spcPts val="0"/>
              </a:spcBef>
              <a:spcAft>
                <a:spcPts val="0"/>
              </a:spcAft>
              <a:buClr>
                <a:srgbClr val="333333"/>
              </a:buClr>
              <a:buSzPts val="1300"/>
              <a:buNone/>
            </a:pPr>
            <a:r>
              <a:t/>
            </a:r>
            <a:endParaRPr b="1" sz="2000">
              <a:solidFill>
                <a:srgbClr val="C00000"/>
              </a:solidFill>
              <a:latin typeface="Open Sans"/>
              <a:ea typeface="Open Sans"/>
              <a:cs typeface="Open Sans"/>
              <a:sym typeface="Open Sans"/>
            </a:endParaRPr>
          </a:p>
          <a:p>
            <a:pPr indent="0" lvl="6" marL="0" rtl="0" algn="ctr">
              <a:lnSpc>
                <a:spcPct val="100000"/>
              </a:lnSpc>
              <a:spcBef>
                <a:spcPts val="0"/>
              </a:spcBef>
              <a:spcAft>
                <a:spcPts val="0"/>
              </a:spcAft>
              <a:buClr>
                <a:srgbClr val="333333"/>
              </a:buClr>
              <a:buSzPts val="1300"/>
              <a:buNone/>
            </a:pPr>
            <a:r>
              <a:rPr b="1" lang="en-GB" sz="2000">
                <a:solidFill>
                  <a:srgbClr val="7030A0"/>
                </a:solidFill>
                <a:latin typeface="Open Sans"/>
                <a:ea typeface="Open Sans"/>
                <a:cs typeface="Open Sans"/>
                <a:sym typeface="Open Sans"/>
              </a:rPr>
              <a:t>Specific Energy Consumption (SEC) </a:t>
            </a:r>
            <a:r>
              <a:rPr lang="en-GB" sz="2000">
                <a:latin typeface="Open Sans"/>
                <a:ea typeface="Open Sans"/>
                <a:cs typeface="Open Sans"/>
                <a:sym typeface="Open Sans"/>
              </a:rPr>
              <a:t>and </a:t>
            </a:r>
            <a:r>
              <a:rPr b="1" lang="en-GB" sz="2000">
                <a:solidFill>
                  <a:srgbClr val="7030A0"/>
                </a:solidFill>
                <a:latin typeface="Open Sans"/>
                <a:ea typeface="Open Sans"/>
                <a:cs typeface="Open Sans"/>
                <a:sym typeface="Open Sans"/>
              </a:rPr>
              <a:t>Energy Intensity (EI) </a:t>
            </a:r>
            <a:r>
              <a:rPr lang="en-GB" sz="2000">
                <a:latin typeface="Open Sans"/>
                <a:ea typeface="Open Sans"/>
                <a:cs typeface="Open Sans"/>
                <a:sym typeface="Open Sans"/>
              </a:rPr>
              <a:t>are the main factors used in MAED, to calculate the </a:t>
            </a:r>
            <a:r>
              <a:rPr b="1" lang="en-GB" sz="2000">
                <a:solidFill>
                  <a:srgbClr val="00B050"/>
                </a:solidFill>
                <a:latin typeface="Open Sans"/>
                <a:ea typeface="Open Sans"/>
                <a:cs typeface="Open Sans"/>
                <a:sym typeface="Open Sans"/>
              </a:rPr>
              <a:t>Final Energy Demand (FED)</a:t>
            </a:r>
            <a:r>
              <a:rPr lang="en-GB" sz="2000">
                <a:latin typeface="Open Sans"/>
                <a:ea typeface="Open Sans"/>
                <a:cs typeface="Open Sans"/>
                <a:sym typeface="Open Sans"/>
              </a:rPr>
              <a:t> in future years.</a:t>
            </a:r>
            <a:endParaRPr/>
          </a:p>
          <a:p>
            <a:pPr indent="-260350" lvl="6" marL="342900" rtl="0" algn="l">
              <a:lnSpc>
                <a:spcPct val="100000"/>
              </a:lnSpc>
              <a:spcBef>
                <a:spcPts val="0"/>
              </a:spcBef>
              <a:spcAft>
                <a:spcPts val="0"/>
              </a:spcAft>
              <a:buClr>
                <a:srgbClr val="333333"/>
              </a:buClr>
              <a:buSzPts val="1300"/>
              <a:buNone/>
            </a:pPr>
            <a:r>
              <a:t/>
            </a:r>
            <a:endParaRPr sz="2000">
              <a:latin typeface="Open Sans"/>
              <a:ea typeface="Open Sans"/>
              <a:cs typeface="Open Sans"/>
              <a:sym typeface="Open Sans"/>
            </a:endParaRPr>
          </a:p>
          <a:p>
            <a:pPr indent="-50800" lvl="0" marL="228600" rtl="0" algn="l">
              <a:lnSpc>
                <a:spcPct val="100000"/>
              </a:lnSpc>
              <a:spcBef>
                <a:spcPts val="1000"/>
              </a:spcBef>
              <a:spcAft>
                <a:spcPts val="0"/>
              </a:spcAft>
              <a:buClr>
                <a:schemeClr val="dk1"/>
              </a:buClr>
              <a:buSzPts val="2800"/>
              <a:buNone/>
            </a:pPr>
            <a:r>
              <a:t/>
            </a:r>
            <a:endParaRPr/>
          </a:p>
        </p:txBody>
      </p:sp>
      <p:pic>
        <p:nvPicPr>
          <p:cNvPr id="335" name="Google Shape;335;p14"/>
          <p:cNvPicPr preferRelativeResize="0"/>
          <p:nvPr/>
        </p:nvPicPr>
        <p:blipFill rotWithShape="1">
          <a:blip r:embed="rId4">
            <a:alphaModFix/>
          </a:blip>
          <a:srcRect b="0" l="0" r="0" t="0"/>
          <a:stretch/>
        </p:blipFill>
        <p:spPr>
          <a:xfrm>
            <a:off x="3272761" y="5282182"/>
            <a:ext cx="5417986" cy="9240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Graphical user interface, text&#10;&#10;Description automatically generated" id="341" name="Google Shape;341;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42" name="Google Shape;342;p1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43" name="Google Shape;343;p15"/>
          <p:cNvSpPr txBox="1"/>
          <p:nvPr/>
        </p:nvSpPr>
        <p:spPr>
          <a:xfrm>
            <a:off x="887214" y="4640"/>
            <a:ext cx="10390385"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4.3 End-use categories</a:t>
            </a:r>
            <a:endParaRPr/>
          </a:p>
        </p:txBody>
      </p:sp>
      <p:graphicFrame>
        <p:nvGraphicFramePr>
          <p:cNvPr id="344" name="Google Shape;344;p15"/>
          <p:cNvGraphicFramePr/>
          <p:nvPr/>
        </p:nvGraphicFramePr>
        <p:xfrm>
          <a:off x="1024179" y="2567968"/>
          <a:ext cx="3000000" cy="3000000"/>
        </p:xfrm>
        <a:graphic>
          <a:graphicData uri="http://schemas.openxmlformats.org/drawingml/2006/table">
            <a:tbl>
              <a:tblPr bandRow="1" firstRow="1">
                <a:noFill/>
                <a:tableStyleId>{B0FB34BC-3B8B-41E1-A17C-17A184633AD8}</a:tableStyleId>
              </a:tblPr>
              <a:tblGrid>
                <a:gridCol w="2804800"/>
                <a:gridCol w="3322425"/>
                <a:gridCol w="4263150"/>
              </a:tblGrid>
              <a:tr h="370850">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Level of decomposition</a:t>
                      </a:r>
                      <a:endParaRPr/>
                    </a:p>
                  </a:txBody>
                  <a:tcPr marT="45725" marB="45725" marR="91450" marL="91450">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Main sectors, few groups</a:t>
                      </a:r>
                      <a:endParaRPr b="1" i="0" sz="1800" u="none" cap="none" strike="noStrike">
                        <a:solidFill>
                          <a:schemeClr val="dk1"/>
                        </a:solidFill>
                        <a:latin typeface="Open Sans Light"/>
                        <a:ea typeface="Open Sans Light"/>
                        <a:cs typeface="Open Sans Light"/>
                        <a:sym typeface="Open Sans Light"/>
                      </a:endParaRPr>
                    </a:p>
                  </a:txBody>
                  <a:tcPr marT="45725" marB="45725" marR="91450" marL="91450">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Light"/>
                          <a:ea typeface="Open Sans Light"/>
                          <a:cs typeface="Open Sans Light"/>
                          <a:sym typeface="Open Sans Light"/>
                        </a:rPr>
                        <a:t>Many activities, end-uses</a:t>
                      </a:r>
                      <a:endParaRPr/>
                    </a:p>
                  </a:txBody>
                  <a:tcPr marT="45725" marB="45725" marR="91450" marL="91450">
                    <a:lnB cap="flat" cmpd="sng" w="12700">
                      <a:solidFill>
                        <a:srgbClr val="7F7F7F"/>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Amount of data required</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Small</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B4323F"/>
                          </a:solidFill>
                          <a:latin typeface="Open Sans Light"/>
                          <a:ea typeface="Open Sans Light"/>
                          <a:cs typeface="Open Sans Light"/>
                          <a:sym typeface="Open Sans Light"/>
                        </a:rPr>
                        <a:t>Large</a:t>
                      </a:r>
                      <a:endParaRPr b="0" i="0" sz="1800" u="none" cap="none" strike="noStrike">
                        <a:solidFill>
                          <a:srgbClr val="B4323F"/>
                        </a:solidFill>
                        <a:latin typeface="Open Sans Light"/>
                        <a:ea typeface="Open Sans Light"/>
                        <a:cs typeface="Open Sans Light"/>
                        <a:sym typeface="Open Sans Light"/>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Ability for insight analysis</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rgbClr val="B4323F"/>
                        </a:buClr>
                        <a:buSzPts val="1900"/>
                        <a:buFont typeface="Arial"/>
                        <a:buNone/>
                      </a:pPr>
                      <a:r>
                        <a:rPr b="0" i="0" lang="en-GB" sz="1800" u="none" cap="none" strike="noStrike">
                          <a:solidFill>
                            <a:srgbClr val="B4323F"/>
                          </a:solidFill>
                          <a:latin typeface="Open Sans Light"/>
                          <a:ea typeface="Open Sans Light"/>
                          <a:cs typeface="Open Sans Light"/>
                          <a:sym typeface="Open Sans Light"/>
                        </a:rPr>
                        <a:t>Low</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Light"/>
                          <a:ea typeface="Open Sans Light"/>
                          <a:cs typeface="Open Sans Light"/>
                          <a:sym typeface="Open Sans Light"/>
                        </a:rPr>
                        <a:t>High</a:t>
                      </a:r>
                      <a:endParaRPr b="0" i="0" sz="1800" u="none" cap="none" strike="noStrike">
                        <a:solidFill>
                          <a:schemeClr val="dk1"/>
                        </a:solidFill>
                        <a:latin typeface="Open Sans Light"/>
                        <a:ea typeface="Open Sans Light"/>
                        <a:cs typeface="Open Sans Light"/>
                        <a:sym typeface="Open Sans Light"/>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bl>
          </a:graphicData>
        </a:graphic>
      </p:graphicFrame>
      <p:sp>
        <p:nvSpPr>
          <p:cNvPr id="345" name="Google Shape;345;p15"/>
          <p:cNvSpPr txBox="1"/>
          <p:nvPr>
            <p:ph idx="1" type="body"/>
          </p:nvPr>
        </p:nvSpPr>
        <p:spPr>
          <a:xfrm>
            <a:off x="932543" y="1368425"/>
            <a:ext cx="10515600" cy="1603375"/>
          </a:xfrm>
          <a:prstGeom prst="rect">
            <a:avLst/>
          </a:prstGeom>
          <a:noFill/>
          <a:ln>
            <a:noFill/>
          </a:ln>
        </p:spPr>
        <p:txBody>
          <a:bodyPr anchorCtr="0" anchor="t" bIns="45700" lIns="91425" spcFirstLastPara="1" rIns="91425" wrap="square" tIns="45700">
            <a:noAutofit/>
          </a:bodyPr>
          <a:lstStyle/>
          <a:p>
            <a:pPr indent="0" lvl="6" marL="0" rtl="0" algn="l">
              <a:lnSpc>
                <a:spcPct val="11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4.3.4. The level of decomposition is a trade-off </a:t>
            </a:r>
            <a:endParaRPr b="1" sz="2000">
              <a:solidFill>
                <a:srgbClr val="9CC2E5"/>
              </a:solidFill>
              <a:latin typeface="Open Sans"/>
              <a:ea typeface="Open Sans"/>
              <a:cs typeface="Open Sans"/>
              <a:sym typeface="Open Sans"/>
            </a:endParaRPr>
          </a:p>
          <a:p>
            <a:pPr indent="0" lvl="6" marL="0" rtl="0" algn="l">
              <a:lnSpc>
                <a:spcPct val="120000"/>
              </a:lnSpc>
              <a:spcBef>
                <a:spcPts val="2200"/>
              </a:spcBef>
              <a:spcAft>
                <a:spcPts val="0"/>
              </a:spcAft>
              <a:buClr>
                <a:srgbClr val="333333"/>
              </a:buClr>
              <a:buSzPts val="1300"/>
              <a:buNone/>
            </a:pPr>
            <a:r>
              <a:rPr lang="en-GB" sz="2000">
                <a:latin typeface="Open Sans"/>
                <a:ea typeface="Open Sans"/>
                <a:cs typeface="Open Sans"/>
                <a:sym typeface="Open Sans"/>
              </a:rPr>
              <a:t>Specific energy consumption per unit of driving parameter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Graphical user interface, text&#10;&#10;Description automatically generated" id="351" name="Google Shape;351;p16"/>
          <p:cNvPicPr preferRelativeResize="0"/>
          <p:nvPr/>
        </p:nvPicPr>
        <p:blipFill rotWithShape="1">
          <a:blip r:embed="rId3">
            <a:alphaModFix/>
          </a:blip>
          <a:srcRect b="0" l="0" r="0" t="0"/>
          <a:stretch/>
        </p:blipFill>
        <p:spPr>
          <a:xfrm>
            <a:off x="2308" y="0"/>
            <a:ext cx="12192000" cy="6858000"/>
          </a:xfrm>
          <a:prstGeom prst="rect">
            <a:avLst/>
          </a:prstGeom>
          <a:noFill/>
          <a:ln>
            <a:noFill/>
          </a:ln>
        </p:spPr>
      </p:pic>
      <p:sp>
        <p:nvSpPr>
          <p:cNvPr id="352" name="Google Shape;352;p1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53" name="Google Shape;353;p16"/>
          <p:cNvSpPr txBox="1"/>
          <p:nvPr/>
        </p:nvSpPr>
        <p:spPr>
          <a:xfrm>
            <a:off x="887214" y="4640"/>
            <a:ext cx="10390385"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4.3 End-use categories</a:t>
            </a:r>
            <a:endParaRPr/>
          </a:p>
        </p:txBody>
      </p:sp>
      <p:sp>
        <p:nvSpPr>
          <p:cNvPr id="354" name="Google Shape;354;p16"/>
          <p:cNvSpPr txBox="1"/>
          <p:nvPr/>
        </p:nvSpPr>
        <p:spPr>
          <a:xfrm>
            <a:off x="1151376" y="1902010"/>
            <a:ext cx="1496920"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Light"/>
                <a:ea typeface="Open Sans Light"/>
                <a:cs typeface="Open Sans Light"/>
                <a:sym typeface="Open Sans Light"/>
              </a:rPr>
              <a:t>Sectors</a:t>
            </a:r>
            <a:endParaRPr/>
          </a:p>
        </p:txBody>
      </p:sp>
      <p:sp>
        <p:nvSpPr>
          <p:cNvPr id="355" name="Google Shape;355;p16"/>
          <p:cNvSpPr txBox="1"/>
          <p:nvPr/>
        </p:nvSpPr>
        <p:spPr>
          <a:xfrm>
            <a:off x="1062525" y="2566425"/>
            <a:ext cx="2289407"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1600">
                <a:solidFill>
                  <a:srgbClr val="525252"/>
                </a:solidFill>
                <a:latin typeface="Open Sans Light"/>
                <a:ea typeface="Open Sans Light"/>
                <a:cs typeface="Open Sans Light"/>
                <a:sym typeface="Open Sans Light"/>
              </a:rPr>
              <a:t>Subsectors</a:t>
            </a:r>
            <a:endParaRPr sz="1600">
              <a:solidFill>
                <a:srgbClr val="525252"/>
              </a:solidFill>
              <a:latin typeface="Open Sans Light"/>
              <a:ea typeface="Open Sans Light"/>
              <a:cs typeface="Open Sans Light"/>
              <a:sym typeface="Open Sans Light"/>
            </a:endParaRPr>
          </a:p>
        </p:txBody>
      </p:sp>
      <p:sp>
        <p:nvSpPr>
          <p:cNvPr id="356" name="Google Shape;356;p16"/>
          <p:cNvSpPr txBox="1"/>
          <p:nvPr/>
        </p:nvSpPr>
        <p:spPr>
          <a:xfrm>
            <a:off x="1151376" y="4275368"/>
            <a:ext cx="1761082"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1600">
                <a:solidFill>
                  <a:srgbClr val="B4323F"/>
                </a:solidFill>
                <a:latin typeface="Open Sans Light"/>
                <a:ea typeface="Open Sans Light"/>
                <a:cs typeface="Open Sans Light"/>
                <a:sym typeface="Open Sans Light"/>
              </a:rPr>
              <a:t>End-use</a:t>
            </a:r>
            <a:endParaRPr/>
          </a:p>
        </p:txBody>
      </p:sp>
      <p:sp>
        <p:nvSpPr>
          <p:cNvPr id="357" name="Google Shape;357;p16"/>
          <p:cNvSpPr txBox="1"/>
          <p:nvPr/>
        </p:nvSpPr>
        <p:spPr>
          <a:xfrm>
            <a:off x="900956" y="5126036"/>
            <a:ext cx="2025244" cy="83099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600">
                <a:solidFill>
                  <a:schemeClr val="accent6"/>
                </a:solidFill>
                <a:latin typeface="Open Sans Light"/>
                <a:ea typeface="Open Sans Light"/>
                <a:cs typeface="Open Sans Light"/>
                <a:sym typeface="Open Sans Light"/>
              </a:rPr>
              <a:t>Category of Final Energy Demand (FED)</a:t>
            </a:r>
            <a:endParaRPr/>
          </a:p>
        </p:txBody>
      </p:sp>
      <p:sp>
        <p:nvSpPr>
          <p:cNvPr id="358" name="Google Shape;358;p16"/>
          <p:cNvSpPr txBox="1"/>
          <p:nvPr/>
        </p:nvSpPr>
        <p:spPr>
          <a:xfrm>
            <a:off x="3008515" y="5252479"/>
            <a:ext cx="1232757" cy="338554"/>
          </a:xfrm>
          <a:prstGeom prst="rect">
            <a:avLst/>
          </a:pr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accent6"/>
                </a:solidFill>
                <a:latin typeface="Open Sans Light"/>
                <a:ea typeface="Open Sans Light"/>
                <a:cs typeface="Open Sans Light"/>
                <a:sym typeface="Open Sans Light"/>
              </a:rPr>
              <a:t>Motor Fuel</a:t>
            </a:r>
            <a:endParaRPr/>
          </a:p>
        </p:txBody>
      </p:sp>
      <p:sp>
        <p:nvSpPr>
          <p:cNvPr id="359" name="Google Shape;359;p16"/>
          <p:cNvSpPr txBox="1"/>
          <p:nvPr/>
        </p:nvSpPr>
        <p:spPr>
          <a:xfrm>
            <a:off x="4398623" y="5255872"/>
            <a:ext cx="1056649" cy="584775"/>
          </a:xfrm>
          <a:prstGeom prst="rect">
            <a:avLst/>
          </a:pr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accent6"/>
                </a:solidFill>
                <a:latin typeface="Open Sans Light"/>
                <a:ea typeface="Open Sans Light"/>
                <a:cs typeface="Open Sans Light"/>
                <a:sym typeface="Open Sans Light"/>
              </a:rPr>
              <a:t>Fossil Fuel</a:t>
            </a:r>
            <a:endParaRPr/>
          </a:p>
        </p:txBody>
      </p:sp>
      <p:sp>
        <p:nvSpPr>
          <p:cNvPr id="360" name="Google Shape;360;p16"/>
          <p:cNvSpPr txBox="1"/>
          <p:nvPr/>
        </p:nvSpPr>
        <p:spPr>
          <a:xfrm>
            <a:off x="5607882" y="5274628"/>
            <a:ext cx="1172188" cy="540000"/>
          </a:xfrm>
          <a:prstGeom prst="rect">
            <a:avLst/>
          </a:pr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accent6"/>
                </a:solidFill>
                <a:latin typeface="Open Sans Light"/>
                <a:ea typeface="Open Sans Light"/>
                <a:cs typeface="Open Sans Light"/>
                <a:sym typeface="Open Sans Light"/>
              </a:rPr>
              <a:t>Electricity</a:t>
            </a:r>
            <a:endParaRPr/>
          </a:p>
        </p:txBody>
      </p:sp>
      <p:sp>
        <p:nvSpPr>
          <p:cNvPr id="361" name="Google Shape;361;p16"/>
          <p:cNvSpPr txBox="1"/>
          <p:nvPr/>
        </p:nvSpPr>
        <p:spPr>
          <a:xfrm>
            <a:off x="6874360" y="5264900"/>
            <a:ext cx="1320812" cy="338554"/>
          </a:xfrm>
          <a:prstGeom prst="rect">
            <a:avLst/>
          </a:pr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accent6"/>
                </a:solidFill>
                <a:latin typeface="Open Sans Light"/>
                <a:ea typeface="Open Sans Light"/>
                <a:cs typeface="Open Sans Light"/>
                <a:sym typeface="Open Sans Light"/>
              </a:rPr>
              <a:t>District Heat</a:t>
            </a:r>
            <a:endParaRPr/>
          </a:p>
        </p:txBody>
      </p:sp>
      <p:sp>
        <p:nvSpPr>
          <p:cNvPr id="362" name="Google Shape;362;p16"/>
          <p:cNvSpPr txBox="1"/>
          <p:nvPr/>
        </p:nvSpPr>
        <p:spPr>
          <a:xfrm>
            <a:off x="9337686" y="5254548"/>
            <a:ext cx="1937190" cy="584775"/>
          </a:xfrm>
          <a:prstGeom prst="rect">
            <a:avLst/>
          </a:pr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accent6"/>
                </a:solidFill>
                <a:latin typeface="Open Sans Light"/>
                <a:ea typeface="Open Sans Light"/>
                <a:cs typeface="Open Sans Light"/>
                <a:sym typeface="Open Sans Light"/>
              </a:rPr>
              <a:t>Trad. Fuels  Biomass</a:t>
            </a:r>
            <a:endParaRPr/>
          </a:p>
        </p:txBody>
      </p:sp>
      <p:sp>
        <p:nvSpPr>
          <p:cNvPr id="363" name="Google Shape;363;p16"/>
          <p:cNvSpPr txBox="1"/>
          <p:nvPr/>
        </p:nvSpPr>
        <p:spPr>
          <a:xfrm>
            <a:off x="8284058" y="5254548"/>
            <a:ext cx="968595" cy="584775"/>
          </a:xfrm>
          <a:prstGeom prst="rect">
            <a:avLst/>
          </a:pr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accent6"/>
                </a:solidFill>
                <a:latin typeface="Open Sans Light"/>
                <a:ea typeface="Open Sans Light"/>
                <a:cs typeface="Open Sans Light"/>
                <a:sym typeface="Open Sans Light"/>
              </a:rPr>
              <a:t>Soft Solar</a:t>
            </a:r>
            <a:endParaRPr/>
          </a:p>
        </p:txBody>
      </p:sp>
      <p:sp>
        <p:nvSpPr>
          <p:cNvPr id="364" name="Google Shape;364;p16"/>
          <p:cNvSpPr txBox="1"/>
          <p:nvPr/>
        </p:nvSpPr>
        <p:spPr>
          <a:xfrm>
            <a:off x="3330317" y="1896519"/>
            <a:ext cx="1496920" cy="338554"/>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Industry</a:t>
            </a:r>
            <a:endParaRPr/>
          </a:p>
        </p:txBody>
      </p:sp>
      <p:sp>
        <p:nvSpPr>
          <p:cNvPr id="365" name="Google Shape;365;p16"/>
          <p:cNvSpPr txBox="1"/>
          <p:nvPr/>
        </p:nvSpPr>
        <p:spPr>
          <a:xfrm>
            <a:off x="9426869" y="1896519"/>
            <a:ext cx="1673028" cy="338554"/>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Transport</a:t>
            </a:r>
            <a:endParaRPr/>
          </a:p>
        </p:txBody>
      </p:sp>
      <p:sp>
        <p:nvSpPr>
          <p:cNvPr id="366" name="Google Shape;366;p16"/>
          <p:cNvSpPr txBox="1"/>
          <p:nvPr/>
        </p:nvSpPr>
        <p:spPr>
          <a:xfrm>
            <a:off x="5377973" y="1896519"/>
            <a:ext cx="1320812" cy="338554"/>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Service</a:t>
            </a:r>
            <a:endParaRPr/>
          </a:p>
        </p:txBody>
      </p:sp>
      <p:sp>
        <p:nvSpPr>
          <p:cNvPr id="367" name="Google Shape;367;p16"/>
          <p:cNvSpPr txBox="1"/>
          <p:nvPr/>
        </p:nvSpPr>
        <p:spPr>
          <a:xfrm>
            <a:off x="7271933" y="1896519"/>
            <a:ext cx="1849136" cy="338554"/>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Household</a:t>
            </a:r>
            <a:endParaRPr/>
          </a:p>
        </p:txBody>
      </p:sp>
      <p:sp>
        <p:nvSpPr>
          <p:cNvPr id="368" name="Google Shape;368;p16"/>
          <p:cNvSpPr txBox="1"/>
          <p:nvPr/>
        </p:nvSpPr>
        <p:spPr>
          <a:xfrm>
            <a:off x="5791861" y="2557581"/>
            <a:ext cx="1761082" cy="338554"/>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Manufact.</a:t>
            </a:r>
            <a:endParaRPr/>
          </a:p>
        </p:txBody>
      </p:sp>
      <p:sp>
        <p:nvSpPr>
          <p:cNvPr id="369" name="Google Shape;369;p16"/>
          <p:cNvSpPr txBox="1"/>
          <p:nvPr/>
        </p:nvSpPr>
        <p:spPr>
          <a:xfrm>
            <a:off x="3417618" y="2558883"/>
            <a:ext cx="1066420" cy="345122"/>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Constr.</a:t>
            </a:r>
            <a:endParaRPr/>
          </a:p>
        </p:txBody>
      </p:sp>
      <p:sp>
        <p:nvSpPr>
          <p:cNvPr id="370" name="Google Shape;370;p16"/>
          <p:cNvSpPr txBox="1"/>
          <p:nvPr/>
        </p:nvSpPr>
        <p:spPr>
          <a:xfrm>
            <a:off x="4594192" y="2558883"/>
            <a:ext cx="929839" cy="345122"/>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Mining</a:t>
            </a:r>
            <a:endParaRPr/>
          </a:p>
        </p:txBody>
      </p:sp>
      <p:sp>
        <p:nvSpPr>
          <p:cNvPr id="371" name="Google Shape;371;p16"/>
          <p:cNvSpPr txBox="1"/>
          <p:nvPr/>
        </p:nvSpPr>
        <p:spPr>
          <a:xfrm>
            <a:off x="10155124" y="2567368"/>
            <a:ext cx="949074" cy="338554"/>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Freight</a:t>
            </a:r>
            <a:endParaRPr/>
          </a:p>
        </p:txBody>
      </p:sp>
      <p:sp>
        <p:nvSpPr>
          <p:cNvPr id="372" name="Google Shape;372;p16"/>
          <p:cNvSpPr txBox="1"/>
          <p:nvPr/>
        </p:nvSpPr>
        <p:spPr>
          <a:xfrm>
            <a:off x="8794820" y="2569378"/>
            <a:ext cx="1269702" cy="338554"/>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Passenger </a:t>
            </a:r>
            <a:endParaRPr/>
          </a:p>
        </p:txBody>
      </p:sp>
      <p:sp>
        <p:nvSpPr>
          <p:cNvPr id="373" name="Google Shape;373;p16"/>
          <p:cNvSpPr txBox="1"/>
          <p:nvPr/>
        </p:nvSpPr>
        <p:spPr>
          <a:xfrm>
            <a:off x="3484503" y="3328265"/>
            <a:ext cx="1584974" cy="338554"/>
          </a:xfrm>
          <a:prstGeom prst="rect">
            <a:avLst/>
          </a:prstGeom>
          <a:noFill/>
          <a:ln cap="flat" cmpd="sng" w="12700">
            <a:solidFill>
              <a:srgbClr val="52525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Materials</a:t>
            </a:r>
            <a:endParaRPr/>
          </a:p>
        </p:txBody>
      </p:sp>
      <p:sp>
        <p:nvSpPr>
          <p:cNvPr id="374" name="Google Shape;374;p16"/>
          <p:cNvSpPr txBox="1"/>
          <p:nvPr/>
        </p:nvSpPr>
        <p:spPr>
          <a:xfrm>
            <a:off x="5308470" y="3337107"/>
            <a:ext cx="1398248" cy="338554"/>
          </a:xfrm>
          <a:prstGeom prst="rect">
            <a:avLst/>
          </a:prstGeom>
          <a:noFill/>
          <a:ln cap="flat" cmpd="sng" w="12700">
            <a:solidFill>
              <a:srgbClr val="52525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Equipment</a:t>
            </a:r>
            <a:endParaRPr/>
          </a:p>
        </p:txBody>
      </p:sp>
      <p:sp>
        <p:nvSpPr>
          <p:cNvPr id="375" name="Google Shape;375;p16"/>
          <p:cNvSpPr txBox="1"/>
          <p:nvPr/>
        </p:nvSpPr>
        <p:spPr>
          <a:xfrm>
            <a:off x="6793085" y="3328267"/>
            <a:ext cx="1601061" cy="338554"/>
          </a:xfrm>
          <a:prstGeom prst="rect">
            <a:avLst/>
          </a:prstGeom>
          <a:noFill/>
          <a:ln cap="flat" cmpd="sng" w="12700">
            <a:solidFill>
              <a:srgbClr val="52525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Non-durables</a:t>
            </a:r>
            <a:endParaRPr/>
          </a:p>
        </p:txBody>
      </p:sp>
      <p:sp>
        <p:nvSpPr>
          <p:cNvPr id="376" name="Google Shape;376;p16"/>
          <p:cNvSpPr txBox="1"/>
          <p:nvPr/>
        </p:nvSpPr>
        <p:spPr>
          <a:xfrm>
            <a:off x="2368703" y="2570638"/>
            <a:ext cx="983612" cy="351691"/>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Agric.</a:t>
            </a:r>
            <a:endParaRPr/>
          </a:p>
        </p:txBody>
      </p:sp>
      <p:sp>
        <p:nvSpPr>
          <p:cNvPr id="377" name="Google Shape;377;p16"/>
          <p:cNvSpPr txBox="1"/>
          <p:nvPr/>
        </p:nvSpPr>
        <p:spPr>
          <a:xfrm>
            <a:off x="2208024" y="4273714"/>
            <a:ext cx="2553567" cy="584775"/>
          </a:xfrm>
          <a:prstGeom prst="rect">
            <a:avLst/>
          </a:prstGeom>
          <a:noFill/>
          <a:ln cap="flat" cmpd="sng" w="9525">
            <a:solidFill>
              <a:srgbClr val="B4323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600">
                <a:solidFill>
                  <a:srgbClr val="B4323F"/>
                </a:solidFill>
                <a:latin typeface="Open Sans Light"/>
                <a:ea typeface="Open Sans Light"/>
                <a:cs typeface="Open Sans Light"/>
                <a:sym typeface="Open Sans Light"/>
              </a:rPr>
              <a:t>Motive power</a:t>
            </a:r>
            <a:r>
              <a:rPr lang="en-GB" sz="1600">
                <a:solidFill>
                  <a:srgbClr val="B4323F"/>
                </a:solidFill>
                <a:latin typeface="Open Sans Light"/>
                <a:ea typeface="Open Sans Light"/>
                <a:cs typeface="Open Sans Light"/>
                <a:sym typeface="Open Sans Light"/>
              </a:rPr>
              <a:t>: Conveyer,  drilling, etc.    </a:t>
            </a:r>
            <a:endParaRPr/>
          </a:p>
        </p:txBody>
      </p:sp>
      <p:sp>
        <p:nvSpPr>
          <p:cNvPr id="378" name="Google Shape;378;p16"/>
          <p:cNvSpPr txBox="1"/>
          <p:nvPr/>
        </p:nvSpPr>
        <p:spPr>
          <a:xfrm>
            <a:off x="4937701" y="4273714"/>
            <a:ext cx="2729680" cy="584775"/>
          </a:xfrm>
          <a:prstGeom prst="rect">
            <a:avLst/>
          </a:prstGeom>
          <a:noFill/>
          <a:ln cap="flat" cmpd="sng" w="9525">
            <a:solidFill>
              <a:srgbClr val="B4323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600">
                <a:solidFill>
                  <a:srgbClr val="B4323F"/>
                </a:solidFill>
                <a:latin typeface="Open Sans Light"/>
                <a:ea typeface="Open Sans Light"/>
                <a:cs typeface="Open Sans Light"/>
                <a:sym typeface="Open Sans Light"/>
              </a:rPr>
              <a:t>Thermal use</a:t>
            </a:r>
            <a:r>
              <a:rPr lang="en-GB" sz="1600">
                <a:solidFill>
                  <a:srgbClr val="B4323F"/>
                </a:solidFill>
                <a:latin typeface="Open Sans Light"/>
                <a:ea typeface="Open Sans Light"/>
                <a:cs typeface="Open Sans Light"/>
                <a:sym typeface="Open Sans Light"/>
              </a:rPr>
              <a:t>:  Vapor, water heat, etc. </a:t>
            </a:r>
            <a:endParaRPr/>
          </a:p>
        </p:txBody>
      </p:sp>
      <p:sp>
        <p:nvSpPr>
          <p:cNvPr id="379" name="Google Shape;379;p16"/>
          <p:cNvSpPr txBox="1"/>
          <p:nvPr/>
        </p:nvSpPr>
        <p:spPr>
          <a:xfrm>
            <a:off x="7755434" y="4262509"/>
            <a:ext cx="3286841" cy="584775"/>
          </a:xfrm>
          <a:prstGeom prst="rect">
            <a:avLst/>
          </a:prstGeom>
          <a:noFill/>
          <a:ln cap="flat" cmpd="sng" w="9525">
            <a:solidFill>
              <a:srgbClr val="B4323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600">
                <a:solidFill>
                  <a:srgbClr val="B4323F"/>
                </a:solidFill>
                <a:latin typeface="Open Sans Light"/>
                <a:ea typeface="Open Sans Light"/>
                <a:cs typeface="Open Sans Light"/>
                <a:sym typeface="Open Sans Light"/>
              </a:rPr>
              <a:t>Specific use of electricity</a:t>
            </a:r>
            <a:r>
              <a:rPr lang="en-GB" sz="1600">
                <a:solidFill>
                  <a:srgbClr val="B4323F"/>
                </a:solidFill>
                <a:latin typeface="Open Sans Light"/>
                <a:ea typeface="Open Sans Light"/>
                <a:cs typeface="Open Sans Light"/>
                <a:sym typeface="Open Sans Light"/>
              </a:rPr>
              <a:t>, Appliances , etc.</a:t>
            </a:r>
            <a:endParaRPr/>
          </a:p>
        </p:txBody>
      </p:sp>
      <p:sp>
        <p:nvSpPr>
          <p:cNvPr id="380" name="Google Shape;380;p16"/>
          <p:cNvSpPr/>
          <p:nvPr/>
        </p:nvSpPr>
        <p:spPr>
          <a:xfrm>
            <a:off x="996087" y="1810869"/>
            <a:ext cx="10203071" cy="499869"/>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Open Sans Light"/>
              <a:ea typeface="Open Sans Light"/>
              <a:cs typeface="Open Sans Light"/>
              <a:sym typeface="Open Sans Light"/>
            </a:endParaRPr>
          </a:p>
        </p:txBody>
      </p:sp>
      <p:sp>
        <p:nvSpPr>
          <p:cNvPr id="381" name="Google Shape;381;p16"/>
          <p:cNvSpPr/>
          <p:nvPr/>
        </p:nvSpPr>
        <p:spPr>
          <a:xfrm>
            <a:off x="992609" y="2467992"/>
            <a:ext cx="10204380" cy="1341420"/>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525252"/>
              </a:solidFill>
              <a:latin typeface="Open Sans Light"/>
              <a:ea typeface="Open Sans Light"/>
              <a:cs typeface="Open Sans Light"/>
              <a:sym typeface="Open Sans Light"/>
            </a:endParaRPr>
          </a:p>
        </p:txBody>
      </p:sp>
      <p:sp>
        <p:nvSpPr>
          <p:cNvPr id="382" name="Google Shape;382;p16"/>
          <p:cNvSpPr/>
          <p:nvPr/>
        </p:nvSpPr>
        <p:spPr>
          <a:xfrm>
            <a:off x="996087" y="4052449"/>
            <a:ext cx="10203071" cy="967679"/>
          </a:xfrm>
          <a:prstGeom prst="rect">
            <a:avLst/>
          </a:prstGeom>
          <a:noFill/>
          <a:ln cap="flat" cmpd="sng" w="28575">
            <a:solidFill>
              <a:srgbClr val="B432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B4323F"/>
              </a:solidFill>
              <a:latin typeface="Open Sans Light"/>
              <a:ea typeface="Open Sans Light"/>
              <a:cs typeface="Open Sans Light"/>
              <a:sym typeface="Open Sans Light"/>
            </a:endParaRPr>
          </a:p>
        </p:txBody>
      </p:sp>
      <p:cxnSp>
        <p:nvCxnSpPr>
          <p:cNvPr id="383" name="Google Shape;383;p16"/>
          <p:cNvCxnSpPr/>
          <p:nvPr/>
        </p:nvCxnSpPr>
        <p:spPr>
          <a:xfrm flipH="1">
            <a:off x="2834230" y="2248182"/>
            <a:ext cx="883418" cy="304975"/>
          </a:xfrm>
          <a:prstGeom prst="straightConnector1">
            <a:avLst/>
          </a:prstGeom>
          <a:noFill/>
          <a:ln cap="flat" cmpd="sng" w="28575">
            <a:solidFill>
              <a:srgbClr val="525252"/>
            </a:solidFill>
            <a:prstDash val="solid"/>
            <a:round/>
            <a:headEnd len="med" w="med" type="none"/>
            <a:tailEnd len="med" w="med" type="triangle"/>
          </a:ln>
        </p:spPr>
      </p:cxnSp>
      <p:cxnSp>
        <p:nvCxnSpPr>
          <p:cNvPr id="384" name="Google Shape;384;p16"/>
          <p:cNvCxnSpPr/>
          <p:nvPr/>
        </p:nvCxnSpPr>
        <p:spPr>
          <a:xfrm flipH="1">
            <a:off x="3902667" y="2248181"/>
            <a:ext cx="44027" cy="349235"/>
          </a:xfrm>
          <a:prstGeom prst="straightConnector1">
            <a:avLst/>
          </a:prstGeom>
          <a:noFill/>
          <a:ln cap="flat" cmpd="sng" w="28575">
            <a:solidFill>
              <a:srgbClr val="525252"/>
            </a:solidFill>
            <a:prstDash val="solid"/>
            <a:round/>
            <a:headEnd len="med" w="med" type="none"/>
            <a:tailEnd len="med" w="med" type="triangle"/>
          </a:ln>
        </p:spPr>
      </p:cxnSp>
      <p:cxnSp>
        <p:nvCxnSpPr>
          <p:cNvPr id="385" name="Google Shape;385;p16"/>
          <p:cNvCxnSpPr/>
          <p:nvPr/>
        </p:nvCxnSpPr>
        <p:spPr>
          <a:xfrm>
            <a:off x="4244472" y="2244041"/>
            <a:ext cx="817119" cy="326758"/>
          </a:xfrm>
          <a:prstGeom prst="straightConnector1">
            <a:avLst/>
          </a:prstGeom>
          <a:noFill/>
          <a:ln cap="flat" cmpd="sng" w="28575">
            <a:solidFill>
              <a:srgbClr val="525252"/>
            </a:solidFill>
            <a:prstDash val="solid"/>
            <a:round/>
            <a:headEnd len="med" w="med" type="none"/>
            <a:tailEnd len="med" w="med" type="triangle"/>
          </a:ln>
        </p:spPr>
      </p:cxnSp>
      <p:cxnSp>
        <p:nvCxnSpPr>
          <p:cNvPr id="386" name="Google Shape;386;p16"/>
          <p:cNvCxnSpPr/>
          <p:nvPr/>
        </p:nvCxnSpPr>
        <p:spPr>
          <a:xfrm>
            <a:off x="4770698" y="2252067"/>
            <a:ext cx="1923442" cy="309216"/>
          </a:xfrm>
          <a:prstGeom prst="straightConnector1">
            <a:avLst/>
          </a:prstGeom>
          <a:noFill/>
          <a:ln cap="flat" cmpd="sng" w="28575">
            <a:solidFill>
              <a:srgbClr val="525252"/>
            </a:solidFill>
            <a:prstDash val="solid"/>
            <a:round/>
            <a:headEnd len="med" w="med" type="none"/>
            <a:tailEnd len="med" w="med" type="triangle"/>
          </a:ln>
        </p:spPr>
      </p:cxnSp>
      <p:cxnSp>
        <p:nvCxnSpPr>
          <p:cNvPr id="387" name="Google Shape;387;p16"/>
          <p:cNvCxnSpPr/>
          <p:nvPr/>
        </p:nvCxnSpPr>
        <p:spPr>
          <a:xfrm flipH="1">
            <a:off x="5983319" y="2907629"/>
            <a:ext cx="468320" cy="466580"/>
          </a:xfrm>
          <a:prstGeom prst="straightConnector1">
            <a:avLst/>
          </a:prstGeom>
          <a:noFill/>
          <a:ln cap="flat" cmpd="sng" w="28575">
            <a:solidFill>
              <a:srgbClr val="525252"/>
            </a:solidFill>
            <a:prstDash val="solid"/>
            <a:round/>
            <a:headEnd len="med" w="med" type="none"/>
            <a:tailEnd len="med" w="med" type="triangle"/>
          </a:ln>
        </p:spPr>
      </p:cxnSp>
      <p:cxnSp>
        <p:nvCxnSpPr>
          <p:cNvPr id="388" name="Google Shape;388;p16"/>
          <p:cNvCxnSpPr/>
          <p:nvPr/>
        </p:nvCxnSpPr>
        <p:spPr>
          <a:xfrm>
            <a:off x="7034362" y="2903339"/>
            <a:ext cx="483158" cy="430351"/>
          </a:xfrm>
          <a:prstGeom prst="straightConnector1">
            <a:avLst/>
          </a:prstGeom>
          <a:noFill/>
          <a:ln cap="flat" cmpd="sng" w="28575">
            <a:solidFill>
              <a:srgbClr val="525252"/>
            </a:solidFill>
            <a:prstDash val="solid"/>
            <a:round/>
            <a:headEnd len="med" w="med" type="none"/>
            <a:tailEnd len="med" w="med" type="triangle"/>
          </a:ln>
        </p:spPr>
      </p:cxnSp>
      <p:cxnSp>
        <p:nvCxnSpPr>
          <p:cNvPr id="389" name="Google Shape;389;p16"/>
          <p:cNvCxnSpPr/>
          <p:nvPr/>
        </p:nvCxnSpPr>
        <p:spPr>
          <a:xfrm>
            <a:off x="10442298" y="2240860"/>
            <a:ext cx="213387" cy="342667"/>
          </a:xfrm>
          <a:prstGeom prst="straightConnector1">
            <a:avLst/>
          </a:prstGeom>
          <a:noFill/>
          <a:ln cap="flat" cmpd="sng" w="28575">
            <a:solidFill>
              <a:srgbClr val="525252"/>
            </a:solidFill>
            <a:prstDash val="solid"/>
            <a:round/>
            <a:headEnd len="med" w="med" type="none"/>
            <a:tailEnd len="med" w="med" type="triangle"/>
          </a:ln>
        </p:spPr>
      </p:cxnSp>
      <p:cxnSp>
        <p:nvCxnSpPr>
          <p:cNvPr id="390" name="Google Shape;390;p16"/>
          <p:cNvCxnSpPr/>
          <p:nvPr/>
        </p:nvCxnSpPr>
        <p:spPr>
          <a:xfrm flipH="1">
            <a:off x="9441594" y="2247429"/>
            <a:ext cx="799571" cy="303393"/>
          </a:xfrm>
          <a:prstGeom prst="straightConnector1">
            <a:avLst/>
          </a:prstGeom>
          <a:noFill/>
          <a:ln cap="flat" cmpd="sng" w="28575">
            <a:solidFill>
              <a:srgbClr val="525252"/>
            </a:solidFill>
            <a:prstDash val="solid"/>
            <a:round/>
            <a:headEnd len="med" w="med" type="none"/>
            <a:tailEnd len="med" w="med" type="triangle"/>
          </a:ln>
        </p:spPr>
      </p:cxnSp>
      <p:cxnSp>
        <p:nvCxnSpPr>
          <p:cNvPr id="391" name="Google Shape;391;p16"/>
          <p:cNvCxnSpPr/>
          <p:nvPr/>
        </p:nvCxnSpPr>
        <p:spPr>
          <a:xfrm rot="10800000">
            <a:off x="3264671" y="4836981"/>
            <a:ext cx="407186" cy="437129"/>
          </a:xfrm>
          <a:prstGeom prst="straightConnector1">
            <a:avLst/>
          </a:prstGeom>
          <a:noFill/>
          <a:ln cap="flat" cmpd="sng" w="28575">
            <a:solidFill>
              <a:schemeClr val="accent6"/>
            </a:solidFill>
            <a:prstDash val="solid"/>
            <a:round/>
            <a:headEnd len="med" w="med" type="none"/>
            <a:tailEnd len="med" w="med" type="triangle"/>
          </a:ln>
        </p:spPr>
      </p:cxnSp>
      <p:cxnSp>
        <p:nvCxnSpPr>
          <p:cNvPr id="392" name="Google Shape;392;p16"/>
          <p:cNvCxnSpPr/>
          <p:nvPr/>
        </p:nvCxnSpPr>
        <p:spPr>
          <a:xfrm rot="10800000">
            <a:off x="4497431" y="4836980"/>
            <a:ext cx="1673019" cy="437131"/>
          </a:xfrm>
          <a:prstGeom prst="straightConnector1">
            <a:avLst/>
          </a:prstGeom>
          <a:noFill/>
          <a:ln cap="flat" cmpd="sng" w="28575">
            <a:solidFill>
              <a:schemeClr val="accent6"/>
            </a:solidFill>
            <a:prstDash val="solid"/>
            <a:round/>
            <a:headEnd len="med" w="med" type="none"/>
            <a:tailEnd len="med" w="med" type="triangle"/>
          </a:ln>
        </p:spPr>
      </p:cxnSp>
      <p:cxnSp>
        <p:nvCxnSpPr>
          <p:cNvPr id="393" name="Google Shape;393;p16"/>
          <p:cNvCxnSpPr/>
          <p:nvPr/>
        </p:nvCxnSpPr>
        <p:spPr>
          <a:xfrm rot="10800000">
            <a:off x="5994346" y="4798214"/>
            <a:ext cx="176104" cy="462366"/>
          </a:xfrm>
          <a:prstGeom prst="straightConnector1">
            <a:avLst/>
          </a:prstGeom>
          <a:noFill/>
          <a:ln cap="flat" cmpd="sng" w="28575">
            <a:solidFill>
              <a:schemeClr val="accent6"/>
            </a:solidFill>
            <a:prstDash val="solid"/>
            <a:round/>
            <a:headEnd len="med" w="med" type="none"/>
            <a:tailEnd len="med" w="med" type="triangle"/>
          </a:ln>
        </p:spPr>
      </p:cxnSp>
      <p:cxnSp>
        <p:nvCxnSpPr>
          <p:cNvPr id="394" name="Google Shape;394;p16"/>
          <p:cNvCxnSpPr/>
          <p:nvPr/>
        </p:nvCxnSpPr>
        <p:spPr>
          <a:xfrm flipH="1" rot="10800000">
            <a:off x="4956428" y="4830002"/>
            <a:ext cx="245435" cy="419145"/>
          </a:xfrm>
          <a:prstGeom prst="straightConnector1">
            <a:avLst/>
          </a:prstGeom>
          <a:noFill/>
          <a:ln cap="flat" cmpd="sng" w="28575">
            <a:solidFill>
              <a:schemeClr val="accent6"/>
            </a:solidFill>
            <a:prstDash val="solid"/>
            <a:round/>
            <a:headEnd len="med" w="med" type="none"/>
            <a:tailEnd len="med" w="med" type="triangle"/>
          </a:ln>
        </p:spPr>
      </p:cxnSp>
      <p:cxnSp>
        <p:nvCxnSpPr>
          <p:cNvPr id="395" name="Google Shape;395;p16"/>
          <p:cNvCxnSpPr/>
          <p:nvPr/>
        </p:nvCxnSpPr>
        <p:spPr>
          <a:xfrm rot="10800000">
            <a:off x="6726268" y="4857041"/>
            <a:ext cx="842305" cy="417069"/>
          </a:xfrm>
          <a:prstGeom prst="straightConnector1">
            <a:avLst/>
          </a:prstGeom>
          <a:noFill/>
          <a:ln cap="flat" cmpd="sng" w="28575">
            <a:solidFill>
              <a:schemeClr val="accent6"/>
            </a:solidFill>
            <a:prstDash val="solid"/>
            <a:round/>
            <a:headEnd len="med" w="med" type="none"/>
            <a:tailEnd len="med" w="med" type="triangle"/>
          </a:ln>
        </p:spPr>
      </p:cxnSp>
      <p:cxnSp>
        <p:nvCxnSpPr>
          <p:cNvPr id="396" name="Google Shape;396;p16"/>
          <p:cNvCxnSpPr/>
          <p:nvPr/>
        </p:nvCxnSpPr>
        <p:spPr>
          <a:xfrm rot="10800000">
            <a:off x="7050992" y="4869922"/>
            <a:ext cx="1717364" cy="404190"/>
          </a:xfrm>
          <a:prstGeom prst="straightConnector1">
            <a:avLst/>
          </a:prstGeom>
          <a:noFill/>
          <a:ln cap="flat" cmpd="sng" w="28575">
            <a:solidFill>
              <a:schemeClr val="accent6"/>
            </a:solidFill>
            <a:prstDash val="solid"/>
            <a:round/>
            <a:headEnd len="med" w="med" type="none"/>
            <a:tailEnd len="med" w="med" type="triangle"/>
          </a:ln>
        </p:spPr>
      </p:cxnSp>
      <p:cxnSp>
        <p:nvCxnSpPr>
          <p:cNvPr id="397" name="Google Shape;397;p16"/>
          <p:cNvCxnSpPr/>
          <p:nvPr/>
        </p:nvCxnSpPr>
        <p:spPr>
          <a:xfrm rot="10800000">
            <a:off x="7526504" y="4857040"/>
            <a:ext cx="2766568" cy="392108"/>
          </a:xfrm>
          <a:prstGeom prst="straightConnector1">
            <a:avLst/>
          </a:prstGeom>
          <a:noFill/>
          <a:ln cap="flat" cmpd="sng" w="28575">
            <a:solidFill>
              <a:schemeClr val="accent6"/>
            </a:solidFill>
            <a:prstDash val="solid"/>
            <a:round/>
            <a:headEnd len="med" w="med" type="none"/>
            <a:tailEnd len="med" w="med" type="triangle"/>
          </a:ln>
        </p:spPr>
      </p:cxnSp>
      <p:cxnSp>
        <p:nvCxnSpPr>
          <p:cNvPr id="398" name="Google Shape;398;p16"/>
          <p:cNvCxnSpPr/>
          <p:nvPr/>
        </p:nvCxnSpPr>
        <p:spPr>
          <a:xfrm flipH="1" rot="10800000">
            <a:off x="6156211" y="4888569"/>
            <a:ext cx="2237935" cy="372011"/>
          </a:xfrm>
          <a:prstGeom prst="straightConnector1">
            <a:avLst/>
          </a:prstGeom>
          <a:noFill/>
          <a:ln cap="flat" cmpd="sng" w="28575">
            <a:solidFill>
              <a:schemeClr val="accent6"/>
            </a:solidFill>
            <a:prstDash val="solid"/>
            <a:round/>
            <a:headEnd len="med" w="med" type="none"/>
            <a:tailEnd len="med" w="med" type="triangle"/>
          </a:ln>
        </p:spPr>
      </p:cxnSp>
      <p:cxnSp>
        <p:nvCxnSpPr>
          <p:cNvPr id="399" name="Google Shape;399;p16"/>
          <p:cNvCxnSpPr/>
          <p:nvPr/>
        </p:nvCxnSpPr>
        <p:spPr>
          <a:xfrm flipH="1">
            <a:off x="3666067" y="3694358"/>
            <a:ext cx="2362104" cy="578316"/>
          </a:xfrm>
          <a:prstGeom prst="straightConnector1">
            <a:avLst/>
          </a:prstGeom>
          <a:noFill/>
          <a:ln cap="flat" cmpd="sng" w="28575">
            <a:solidFill>
              <a:srgbClr val="B4323F"/>
            </a:solidFill>
            <a:prstDash val="solid"/>
            <a:round/>
            <a:headEnd len="med" w="med" type="none"/>
            <a:tailEnd len="med" w="med" type="triangle"/>
          </a:ln>
        </p:spPr>
      </p:cxnSp>
      <p:cxnSp>
        <p:nvCxnSpPr>
          <p:cNvPr id="400" name="Google Shape;400;p16"/>
          <p:cNvCxnSpPr/>
          <p:nvPr/>
        </p:nvCxnSpPr>
        <p:spPr>
          <a:xfrm flipH="1">
            <a:off x="6686958" y="3685627"/>
            <a:ext cx="738115" cy="596122"/>
          </a:xfrm>
          <a:prstGeom prst="straightConnector1">
            <a:avLst/>
          </a:prstGeom>
          <a:noFill/>
          <a:ln cap="flat" cmpd="sng" w="28575">
            <a:solidFill>
              <a:srgbClr val="B4323F"/>
            </a:solidFill>
            <a:prstDash val="solid"/>
            <a:round/>
            <a:headEnd len="med" w="med" type="none"/>
            <a:tailEnd len="med" w="med" type="triangle"/>
          </a:ln>
        </p:spPr>
      </p:cxnSp>
      <p:cxnSp>
        <p:nvCxnSpPr>
          <p:cNvPr id="401" name="Google Shape;401;p16"/>
          <p:cNvCxnSpPr/>
          <p:nvPr/>
        </p:nvCxnSpPr>
        <p:spPr>
          <a:xfrm>
            <a:off x="8027534" y="3685296"/>
            <a:ext cx="1729804" cy="584434"/>
          </a:xfrm>
          <a:prstGeom prst="straightConnector1">
            <a:avLst/>
          </a:prstGeom>
          <a:noFill/>
          <a:ln cap="flat" cmpd="sng" w="28575">
            <a:solidFill>
              <a:srgbClr val="B4323F"/>
            </a:solidFill>
            <a:prstDash val="solid"/>
            <a:round/>
            <a:headEnd len="med" w="med" type="none"/>
            <a:tailEnd len="med" w="med" type="triangle"/>
          </a:ln>
        </p:spPr>
      </p:cxnSp>
      <p:sp>
        <p:nvSpPr>
          <p:cNvPr id="402" name="Google Shape;402;p16"/>
          <p:cNvSpPr txBox="1"/>
          <p:nvPr/>
        </p:nvSpPr>
        <p:spPr>
          <a:xfrm>
            <a:off x="8655134" y="3326531"/>
            <a:ext cx="1045221" cy="338554"/>
          </a:xfrm>
          <a:prstGeom prst="rect">
            <a:avLst/>
          </a:prstGeom>
          <a:noFill/>
          <a:ln cap="flat" cmpd="sng" w="12700">
            <a:solidFill>
              <a:srgbClr val="52525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525252"/>
                </a:solidFill>
                <a:latin typeface="Open Sans Light"/>
                <a:ea typeface="Open Sans Light"/>
                <a:cs typeface="Open Sans Light"/>
                <a:sym typeface="Open Sans Light"/>
              </a:rPr>
              <a:t>Miscell.</a:t>
            </a:r>
            <a:endParaRPr/>
          </a:p>
        </p:txBody>
      </p:sp>
      <p:sp>
        <p:nvSpPr>
          <p:cNvPr id="403" name="Google Shape;403;p16"/>
          <p:cNvSpPr txBox="1"/>
          <p:nvPr>
            <p:ph idx="1" type="body"/>
          </p:nvPr>
        </p:nvSpPr>
        <p:spPr>
          <a:xfrm>
            <a:off x="925090" y="1366566"/>
            <a:ext cx="10515600" cy="438696"/>
          </a:xfrm>
          <a:prstGeom prst="rect">
            <a:avLst/>
          </a:prstGeom>
          <a:noFill/>
          <a:ln>
            <a:noFill/>
          </a:ln>
        </p:spPr>
        <p:txBody>
          <a:bodyPr anchorCtr="0" anchor="t" bIns="45700" lIns="91425" spcFirstLastPara="1" rIns="91425" wrap="square" tIns="45700">
            <a:noAutofit/>
          </a:bodyPr>
          <a:lstStyle/>
          <a:p>
            <a:pPr indent="0" lvl="6" marL="0" rtl="0" algn="l">
              <a:lnSpc>
                <a:spcPct val="11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4.3.5. Decomposition in MAED</a:t>
            </a:r>
            <a:endParaRPr/>
          </a:p>
          <a:p>
            <a:pPr indent="0" lvl="0" marL="0" rtl="0" algn="l">
              <a:lnSpc>
                <a:spcPct val="90000"/>
              </a:lnSpc>
              <a:spcBef>
                <a:spcPts val="2200"/>
              </a:spcBef>
              <a:spcAft>
                <a:spcPts val="0"/>
              </a:spcAft>
              <a:buClr>
                <a:schemeClr val="dk1"/>
              </a:buClr>
              <a:buSzPts val="2800"/>
              <a:buNone/>
            </a:pPr>
            <a:r>
              <a:t/>
            </a:r>
            <a:endParaRPr/>
          </a:p>
        </p:txBody>
      </p:sp>
      <p:cxnSp>
        <p:nvCxnSpPr>
          <p:cNvPr id="404" name="Google Shape;404;p16"/>
          <p:cNvCxnSpPr/>
          <p:nvPr/>
        </p:nvCxnSpPr>
        <p:spPr>
          <a:xfrm>
            <a:off x="7291752" y="2917161"/>
            <a:ext cx="1670794" cy="407355"/>
          </a:xfrm>
          <a:prstGeom prst="straightConnector1">
            <a:avLst/>
          </a:prstGeom>
          <a:noFill/>
          <a:ln cap="flat" cmpd="sng" w="28575">
            <a:solidFill>
              <a:srgbClr val="525252"/>
            </a:solidFill>
            <a:prstDash val="solid"/>
            <a:round/>
            <a:headEnd len="med" w="med" type="none"/>
            <a:tailEnd len="med" w="med" type="triangle"/>
          </a:ln>
        </p:spPr>
      </p:cxnSp>
      <p:cxnSp>
        <p:nvCxnSpPr>
          <p:cNvPr id="405" name="Google Shape;405;p16"/>
          <p:cNvCxnSpPr/>
          <p:nvPr/>
        </p:nvCxnSpPr>
        <p:spPr>
          <a:xfrm flipH="1">
            <a:off x="4419734" y="2917525"/>
            <a:ext cx="1715228" cy="417099"/>
          </a:xfrm>
          <a:prstGeom prst="straightConnector1">
            <a:avLst/>
          </a:prstGeom>
          <a:noFill/>
          <a:ln cap="flat" cmpd="sng" w="28575">
            <a:solidFill>
              <a:srgbClr val="52525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Graphical user interface, text&#10;&#10;Description automatically generated" id="411" name="Google Shape;411;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12" name="Google Shape;412;p1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13" name="Google Shape;413;p17"/>
          <p:cNvSpPr txBox="1"/>
          <p:nvPr/>
        </p:nvSpPr>
        <p:spPr>
          <a:xfrm>
            <a:off x="887214" y="4640"/>
            <a:ext cx="10122161"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4.4 MAED Three-Main-Steps </a:t>
            </a:r>
            <a:endParaRPr/>
          </a:p>
        </p:txBody>
      </p:sp>
      <p:sp>
        <p:nvSpPr>
          <p:cNvPr id="414" name="Google Shape;414;p17"/>
          <p:cNvSpPr/>
          <p:nvPr/>
        </p:nvSpPr>
        <p:spPr>
          <a:xfrm>
            <a:off x="1718461" y="4304244"/>
            <a:ext cx="2986331" cy="1149045"/>
          </a:xfrm>
          <a:prstGeom prst="chevron">
            <a:avLst>
              <a:gd fmla="val 50000" name="adj"/>
            </a:avLst>
          </a:prstGeom>
          <a:solidFill>
            <a:srgbClr val="A8D08C"/>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1. Base year reconstruction</a:t>
            </a:r>
            <a:endParaRPr/>
          </a:p>
        </p:txBody>
      </p:sp>
      <p:sp>
        <p:nvSpPr>
          <p:cNvPr id="415" name="Google Shape;415;p17"/>
          <p:cNvSpPr/>
          <p:nvPr/>
        </p:nvSpPr>
        <p:spPr>
          <a:xfrm>
            <a:off x="4346666" y="4304244"/>
            <a:ext cx="2986331" cy="1149045"/>
          </a:xfrm>
          <a:prstGeom prst="chevron">
            <a:avLst>
              <a:gd fmla="val 50000" name="adj"/>
            </a:avLst>
          </a:prstGeom>
          <a:solidFill>
            <a:srgbClr val="A8D08C"/>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2. Scenario development</a:t>
            </a:r>
            <a:endParaRPr/>
          </a:p>
        </p:txBody>
      </p:sp>
      <p:sp>
        <p:nvSpPr>
          <p:cNvPr id="416" name="Google Shape;416;p17"/>
          <p:cNvSpPr/>
          <p:nvPr/>
        </p:nvSpPr>
        <p:spPr>
          <a:xfrm>
            <a:off x="6935590" y="4304244"/>
            <a:ext cx="2986331" cy="1149045"/>
          </a:xfrm>
          <a:prstGeom prst="chevron">
            <a:avLst>
              <a:gd fmla="val 50000" name="adj"/>
            </a:avLst>
          </a:prstGeom>
          <a:solidFill>
            <a:srgbClr val="A8D08C"/>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3. Results Analysis</a:t>
            </a:r>
            <a:endParaRPr/>
          </a:p>
        </p:txBody>
      </p:sp>
      <p:sp>
        <p:nvSpPr>
          <p:cNvPr id="417" name="Google Shape;417;p17"/>
          <p:cNvSpPr txBox="1"/>
          <p:nvPr>
            <p:ph idx="1" type="body"/>
          </p:nvPr>
        </p:nvSpPr>
        <p:spPr>
          <a:xfrm>
            <a:off x="910771" y="1404711"/>
            <a:ext cx="9506858" cy="2548248"/>
          </a:xfrm>
          <a:prstGeom prst="rect">
            <a:avLst/>
          </a:prstGeom>
          <a:noFill/>
          <a:ln>
            <a:noFill/>
          </a:ln>
        </p:spPr>
        <p:txBody>
          <a:bodyPr anchorCtr="0" anchor="t" bIns="45700" lIns="91425" spcFirstLastPara="1" rIns="91425" wrap="square" tIns="45700">
            <a:noAutofit/>
          </a:bodyPr>
          <a:lstStyle/>
          <a:p>
            <a:pPr indent="0" lvl="6" marL="0" rtl="0" algn="l">
              <a:lnSpc>
                <a:spcPct val="11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4.4.1. What do YOU need to do to execute MAED</a:t>
            </a:r>
            <a:endParaRPr/>
          </a:p>
          <a:p>
            <a:pPr indent="-457200" lvl="6" marL="457200" rtl="0" algn="l">
              <a:lnSpc>
                <a:spcPct val="120000"/>
              </a:lnSpc>
              <a:spcBef>
                <a:spcPts val="2200"/>
              </a:spcBef>
              <a:spcAft>
                <a:spcPts val="0"/>
              </a:spcAft>
              <a:buClr>
                <a:srgbClr val="333333"/>
              </a:buClr>
              <a:buSzPts val="1300"/>
              <a:buFont typeface="Calibri"/>
              <a:buAutoNum type="arabicPeriod"/>
            </a:pPr>
            <a:r>
              <a:rPr lang="en-GB" sz="2000">
                <a:latin typeface="Open Sans"/>
                <a:ea typeface="Open Sans"/>
                <a:cs typeface="Open Sans"/>
                <a:sym typeface="Open Sans"/>
              </a:rPr>
              <a:t>Reconstruction of the energy consumption in the base year. Total energy consumption by sectors, by end-use, and by energy carriers.</a:t>
            </a:r>
            <a:endParaRPr/>
          </a:p>
          <a:p>
            <a:pPr indent="-457200" lvl="6" marL="457200" rtl="0" algn="l">
              <a:lnSpc>
                <a:spcPct val="120000"/>
              </a:lnSpc>
              <a:spcBef>
                <a:spcPts val="1000"/>
              </a:spcBef>
              <a:spcAft>
                <a:spcPts val="0"/>
              </a:spcAft>
              <a:buClr>
                <a:srgbClr val="333333"/>
              </a:buClr>
              <a:buSzPts val="1300"/>
              <a:buFont typeface="Calibri"/>
              <a:buAutoNum type="arabicPeriod"/>
            </a:pPr>
            <a:r>
              <a:rPr lang="en-GB" sz="2000">
                <a:latin typeface="Open Sans"/>
                <a:ea typeface="Open Sans"/>
                <a:cs typeface="Open Sans"/>
                <a:sym typeface="Open Sans"/>
              </a:rPr>
              <a:t>Establishing scenarios of economic, social, and technological development.</a:t>
            </a:r>
            <a:endParaRPr/>
          </a:p>
          <a:p>
            <a:pPr indent="-457200" lvl="6" marL="457200" rtl="0" algn="l">
              <a:lnSpc>
                <a:spcPct val="120000"/>
              </a:lnSpc>
              <a:spcBef>
                <a:spcPts val="1000"/>
              </a:spcBef>
              <a:spcAft>
                <a:spcPts val="0"/>
              </a:spcAft>
              <a:buClr>
                <a:srgbClr val="333333"/>
              </a:buClr>
              <a:buSzPts val="1300"/>
              <a:buFont typeface="Calibri"/>
              <a:buAutoNum type="arabicPeriod"/>
            </a:pPr>
            <a:r>
              <a:rPr lang="en-GB" sz="2000">
                <a:latin typeface="Open Sans"/>
                <a:ea typeface="Open Sans"/>
                <a:cs typeface="Open Sans"/>
                <a:sym typeface="Open Sans"/>
              </a:rPr>
              <a:t>Analysis of energy demand projections (results) arising from the scenarios.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Graphical user interface, text&#10;&#10;Description automatically generated" id="423" name="Google Shape;423;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24" name="Google Shape;424;p1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25" name="Google Shape;425;p18"/>
          <p:cNvSpPr txBox="1"/>
          <p:nvPr/>
        </p:nvSpPr>
        <p:spPr>
          <a:xfrm>
            <a:off x="887214" y="4640"/>
            <a:ext cx="9475985" cy="1149790"/>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90000"/>
              </a:lnSpc>
              <a:spcBef>
                <a:spcPts val="0"/>
              </a:spcBef>
              <a:spcAft>
                <a:spcPts val="0"/>
              </a:spcAft>
              <a:buClr>
                <a:schemeClr val="dk1"/>
              </a:buClr>
              <a:buSzPct val="100000"/>
              <a:buFont typeface="Open Sans"/>
              <a:buNone/>
            </a:pPr>
            <a:r>
              <a:rPr lang="en-GB" sz="4400">
                <a:solidFill>
                  <a:schemeClr val="dk1"/>
                </a:solidFill>
                <a:latin typeface="Open Sans"/>
                <a:ea typeface="Open Sans"/>
                <a:cs typeface="Open Sans"/>
                <a:sym typeface="Open Sans"/>
              </a:rPr>
              <a:t>Lecture 4.4 MAED Three-Main-Steps </a:t>
            </a:r>
            <a:endParaRPr/>
          </a:p>
        </p:txBody>
      </p:sp>
      <p:sp>
        <p:nvSpPr>
          <p:cNvPr id="426" name="Google Shape;426;p18"/>
          <p:cNvSpPr txBox="1"/>
          <p:nvPr/>
        </p:nvSpPr>
        <p:spPr>
          <a:xfrm>
            <a:off x="887215" y="1228548"/>
            <a:ext cx="10542785" cy="412485"/>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4.4.2. Base year selection and reconstruction</a:t>
            </a:r>
            <a:endParaRPr b="0" i="0" sz="1800" u="none" cap="none" strike="noStrike">
              <a:solidFill>
                <a:schemeClr val="dk1"/>
              </a:solidFill>
              <a:latin typeface="Open Sans"/>
              <a:ea typeface="Open Sans"/>
              <a:cs typeface="Open Sans"/>
              <a:sym typeface="Open Sans"/>
            </a:endParaRPr>
          </a:p>
        </p:txBody>
      </p:sp>
      <p:sp>
        <p:nvSpPr>
          <p:cNvPr id="427" name="Google Shape;427;p18"/>
          <p:cNvSpPr/>
          <p:nvPr/>
        </p:nvSpPr>
        <p:spPr>
          <a:xfrm>
            <a:off x="6054330" y="4709703"/>
            <a:ext cx="2664000" cy="578882"/>
          </a:xfrm>
          <a:prstGeom prst="roundRect">
            <a:avLst>
              <a:gd fmla="val 16667" name="adj"/>
            </a:avLst>
          </a:prstGeom>
          <a:solidFill>
            <a:schemeClr val="accent3">
              <a:alpha val="49803"/>
            </a:schemeClr>
          </a:solid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Calculate MAED Input Data for the base year</a:t>
            </a:r>
            <a:endParaRPr/>
          </a:p>
        </p:txBody>
      </p:sp>
      <p:sp>
        <p:nvSpPr>
          <p:cNvPr id="428" name="Google Shape;428;p18"/>
          <p:cNvSpPr/>
          <p:nvPr/>
        </p:nvSpPr>
        <p:spPr>
          <a:xfrm>
            <a:off x="3301124" y="5436670"/>
            <a:ext cx="2664000" cy="578882"/>
          </a:xfrm>
          <a:prstGeom prst="roundRect">
            <a:avLst>
              <a:gd fmla="val 16667" name="adj"/>
            </a:avLst>
          </a:prstGeom>
          <a:solidFill>
            <a:schemeClr val="accent3">
              <a:alpha val="49803"/>
            </a:schemeClr>
          </a:solid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Check accuracy of MAED results for the base year</a:t>
            </a:r>
            <a:endParaRPr/>
          </a:p>
        </p:txBody>
      </p:sp>
      <p:sp>
        <p:nvSpPr>
          <p:cNvPr id="429" name="Google Shape;429;p18"/>
          <p:cNvSpPr/>
          <p:nvPr/>
        </p:nvSpPr>
        <p:spPr>
          <a:xfrm>
            <a:off x="6054330" y="5413559"/>
            <a:ext cx="2664000" cy="612000"/>
          </a:xfrm>
          <a:prstGeom prst="roundRect">
            <a:avLst>
              <a:gd fmla="val 16667" name="adj"/>
            </a:avLst>
          </a:prstGeom>
          <a:solidFill>
            <a:schemeClr val="accent3">
              <a:alpha val="49803"/>
            </a:schemeClr>
          </a:solid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Run the MAED model</a:t>
            </a:r>
            <a:endParaRPr/>
          </a:p>
        </p:txBody>
      </p:sp>
      <p:sp>
        <p:nvSpPr>
          <p:cNvPr id="430" name="Google Shape;430;p18"/>
          <p:cNvSpPr/>
          <p:nvPr/>
        </p:nvSpPr>
        <p:spPr>
          <a:xfrm>
            <a:off x="3301124" y="4709703"/>
            <a:ext cx="2664000" cy="578882"/>
          </a:xfrm>
          <a:prstGeom prst="roundRect">
            <a:avLst>
              <a:gd fmla="val 16667" name="adj"/>
            </a:avLst>
          </a:prstGeom>
          <a:solidFill>
            <a:schemeClr val="accent3">
              <a:alpha val="49803"/>
            </a:schemeClr>
          </a:solid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Gather/Adjust  MAED parameters for the base year</a:t>
            </a:r>
            <a:endParaRPr/>
          </a:p>
        </p:txBody>
      </p:sp>
      <p:sp>
        <p:nvSpPr>
          <p:cNvPr id="431" name="Google Shape;431;p18"/>
          <p:cNvSpPr/>
          <p:nvPr/>
        </p:nvSpPr>
        <p:spPr>
          <a:xfrm rot="-2343956">
            <a:off x="3170483" y="4536560"/>
            <a:ext cx="1763330" cy="1763330"/>
          </a:xfrm>
          <a:custGeom>
            <a:rect b="b" l="l" r="r" t="t"/>
            <a:pathLst>
              <a:path extrusionOk="0" h="120000" w="120000">
                <a:moveTo>
                  <a:pt x="6214" y="33409"/>
                </a:moveTo>
                <a:lnTo>
                  <a:pt x="6214" y="33409"/>
                </a:lnTo>
                <a:cubicBezTo>
                  <a:pt x="10452" y="24836"/>
                  <a:pt x="16678" y="17401"/>
                  <a:pt x="24373" y="11722"/>
                </a:cubicBezTo>
              </a:path>
            </a:pathLst>
          </a:cu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18"/>
          <p:cNvSpPr/>
          <p:nvPr/>
        </p:nvSpPr>
        <p:spPr>
          <a:xfrm rot="8546125">
            <a:off x="7105308" y="4446042"/>
            <a:ext cx="1763330" cy="1763330"/>
          </a:xfrm>
          <a:custGeom>
            <a:rect b="b" l="l" r="r" t="t"/>
            <a:pathLst>
              <a:path extrusionOk="0" h="120000" w="120000">
                <a:moveTo>
                  <a:pt x="6214" y="33409"/>
                </a:moveTo>
                <a:lnTo>
                  <a:pt x="6214" y="33409"/>
                </a:lnTo>
                <a:cubicBezTo>
                  <a:pt x="10452" y="24836"/>
                  <a:pt x="16678" y="17401"/>
                  <a:pt x="24373" y="11722"/>
                </a:cubicBezTo>
              </a:path>
            </a:pathLst>
          </a:cu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18"/>
          <p:cNvSpPr/>
          <p:nvPr/>
        </p:nvSpPr>
        <p:spPr>
          <a:xfrm rot="-7740072">
            <a:off x="5142566" y="4406266"/>
            <a:ext cx="1763330" cy="1763330"/>
          </a:xfrm>
          <a:custGeom>
            <a:rect b="b" l="l" r="r" t="t"/>
            <a:pathLst>
              <a:path extrusionOk="0" h="120000" w="120000">
                <a:moveTo>
                  <a:pt x="6214" y="33409"/>
                </a:moveTo>
                <a:lnTo>
                  <a:pt x="6214" y="33409"/>
                </a:lnTo>
                <a:cubicBezTo>
                  <a:pt x="10452" y="24836"/>
                  <a:pt x="16678" y="17401"/>
                  <a:pt x="24373" y="11722"/>
                </a:cubicBezTo>
              </a:path>
            </a:pathLst>
          </a:cu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18"/>
          <p:cNvSpPr/>
          <p:nvPr/>
        </p:nvSpPr>
        <p:spPr>
          <a:xfrm rot="2987910">
            <a:off x="5155739" y="4597521"/>
            <a:ext cx="1763330" cy="1763330"/>
          </a:xfrm>
          <a:custGeom>
            <a:rect b="b" l="l" r="r" t="t"/>
            <a:pathLst>
              <a:path extrusionOk="0" h="120000" w="120000">
                <a:moveTo>
                  <a:pt x="6214" y="33409"/>
                </a:moveTo>
                <a:lnTo>
                  <a:pt x="6214" y="33409"/>
                </a:lnTo>
                <a:cubicBezTo>
                  <a:pt x="10452" y="24836"/>
                  <a:pt x="16678" y="17401"/>
                  <a:pt x="24373" y="11722"/>
                </a:cubicBezTo>
              </a:path>
            </a:pathLst>
          </a:custGeom>
          <a:no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18"/>
          <p:cNvSpPr/>
          <p:nvPr/>
        </p:nvSpPr>
        <p:spPr>
          <a:xfrm>
            <a:off x="1649730" y="1922379"/>
            <a:ext cx="2727517" cy="612000"/>
          </a:xfrm>
          <a:prstGeom prst="chevron">
            <a:avLst>
              <a:gd fmla="val 50000" name="adj"/>
            </a:avLst>
          </a:prstGeom>
          <a:solidFill>
            <a:srgbClr val="A8D08C"/>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1. Base year reconstruction</a:t>
            </a:r>
            <a:endParaRPr/>
          </a:p>
        </p:txBody>
      </p:sp>
      <p:sp>
        <p:nvSpPr>
          <p:cNvPr id="436" name="Google Shape;436;p18"/>
          <p:cNvSpPr/>
          <p:nvPr/>
        </p:nvSpPr>
        <p:spPr>
          <a:xfrm>
            <a:off x="4277935" y="1922379"/>
            <a:ext cx="2727517" cy="612000"/>
          </a:xfrm>
          <a:prstGeom prst="chevron">
            <a:avLst>
              <a:gd fmla="val 50000" name="adj"/>
            </a:avLst>
          </a:prstGeom>
          <a:solidFill>
            <a:srgbClr val="A9D18E">
              <a:alpha val="32549"/>
            </a:srgbClr>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2. Scenario development</a:t>
            </a:r>
            <a:endParaRPr/>
          </a:p>
        </p:txBody>
      </p:sp>
      <p:sp>
        <p:nvSpPr>
          <p:cNvPr id="437" name="Google Shape;437;p18"/>
          <p:cNvSpPr/>
          <p:nvPr/>
        </p:nvSpPr>
        <p:spPr>
          <a:xfrm>
            <a:off x="6866859" y="1922379"/>
            <a:ext cx="2727517" cy="612000"/>
          </a:xfrm>
          <a:prstGeom prst="chevron">
            <a:avLst>
              <a:gd fmla="val 50000" name="adj"/>
            </a:avLst>
          </a:prstGeom>
          <a:solidFill>
            <a:srgbClr val="A9D18E">
              <a:alpha val="32549"/>
            </a:srgbClr>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3. Results Analysis</a:t>
            </a:r>
            <a:endParaRPr/>
          </a:p>
        </p:txBody>
      </p:sp>
      <p:sp>
        <p:nvSpPr>
          <p:cNvPr id="438" name="Google Shape;438;p18"/>
          <p:cNvSpPr txBox="1"/>
          <p:nvPr/>
        </p:nvSpPr>
        <p:spPr>
          <a:xfrm>
            <a:off x="887215" y="2779884"/>
            <a:ext cx="10542785" cy="1456809"/>
          </a:xfrm>
          <a:prstGeom prst="rect">
            <a:avLst/>
          </a:prstGeom>
          <a:noFill/>
          <a:ln>
            <a:noFill/>
          </a:ln>
        </p:spPr>
        <p:txBody>
          <a:bodyPr anchorCtr="0" anchor="t" bIns="45700" lIns="91425" spcFirstLastPara="1" rIns="91425" wrap="square" tIns="45700">
            <a:spAutoFit/>
          </a:bodyPr>
          <a:lstStyle/>
          <a:p>
            <a:pPr indent="-342900" lvl="6" marL="342900" marR="0" rtl="0" algn="l">
              <a:spcBef>
                <a:spcPts val="0"/>
              </a:spcBef>
              <a:spcAft>
                <a:spcPts val="0"/>
              </a:spcAft>
              <a:buClr>
                <a:srgbClr val="333333"/>
              </a:buClr>
              <a:buSzPts val="1300"/>
              <a:buFont typeface="Arial"/>
              <a:buChar char="•"/>
            </a:pPr>
            <a:r>
              <a:rPr b="0" i="0" lang="en-GB" sz="1800" u="none" cap="none" strike="noStrike">
                <a:solidFill>
                  <a:schemeClr val="dk1"/>
                </a:solidFill>
                <a:latin typeface="Open Sans"/>
                <a:ea typeface="Open Sans"/>
                <a:cs typeface="Open Sans"/>
                <a:sym typeface="Open Sans"/>
              </a:rPr>
              <a:t>The base year must be selected from a most recent year in the past for </a:t>
            </a: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which energy and economic statistics are available, reliable, and consistent.</a:t>
            </a:r>
            <a:endParaRPr/>
          </a:p>
          <a:p>
            <a:pPr indent="-342900" lvl="6" marL="342900" marR="0" rtl="0" algn="l">
              <a:spcBef>
                <a:spcPts val="1000"/>
              </a:spcBef>
              <a:spcAft>
                <a:spcPts val="0"/>
              </a:spcAft>
              <a:buClr>
                <a:srgbClr val="333333"/>
              </a:buClr>
              <a:buSzPts val="1300"/>
              <a:buFont typeface="Arial"/>
              <a:buChar char="•"/>
            </a:pPr>
            <a:r>
              <a:rPr b="0" i="0" lang="en-GB" sz="1800" u="none" cap="none" strike="noStrike">
                <a:solidFill>
                  <a:schemeClr val="dk1"/>
                </a:solidFill>
                <a:latin typeface="Open Sans"/>
                <a:ea typeface="Open Sans"/>
                <a:cs typeface="Open Sans"/>
                <a:sym typeface="Open Sans"/>
              </a:rPr>
              <a:t>The base year should represent stable conditions of energy consumption.</a:t>
            </a:r>
            <a:endParaRPr/>
          </a:p>
          <a:p>
            <a:pPr indent="-342900" lvl="6" marL="342900" marR="0" rtl="0" algn="l">
              <a:spcBef>
                <a:spcPts val="1000"/>
              </a:spcBef>
              <a:spcAft>
                <a:spcPts val="0"/>
              </a:spcAft>
              <a:buClr>
                <a:srgbClr val="333333"/>
              </a:buClr>
              <a:buSzPts val="1300"/>
              <a:buFont typeface="Arial"/>
              <a:buChar char="•"/>
            </a:pPr>
            <a:r>
              <a:rPr b="0" i="0" lang="en-GB" sz="1800" u="none" cap="none" strike="noStrike">
                <a:solidFill>
                  <a:schemeClr val="dk1"/>
                </a:solidFill>
                <a:latin typeface="Open Sans"/>
                <a:ea typeface="Open Sans"/>
                <a:cs typeface="Open Sans"/>
                <a:sym typeface="Open Sans"/>
              </a:rPr>
              <a:t>Unusual situations should prevent a year from being selected.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Graphical user interface, text&#10;&#10;Description automatically generated" id="444" name="Google Shape;444;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45" name="Google Shape;445;p19"/>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46" name="Google Shape;446;p19"/>
          <p:cNvSpPr txBox="1"/>
          <p:nvPr/>
        </p:nvSpPr>
        <p:spPr>
          <a:xfrm>
            <a:off x="887214" y="4640"/>
            <a:ext cx="8915153" cy="955480"/>
          </a:xfrm>
          <a:prstGeom prst="rect">
            <a:avLst/>
          </a:prstGeom>
          <a:noFill/>
          <a:ln>
            <a:noFill/>
          </a:ln>
        </p:spPr>
        <p:txBody>
          <a:bodyPr anchorCtr="0" anchor="b" bIns="45700" lIns="91425" spcFirstLastPara="1" rIns="91425" wrap="square" tIns="45700">
            <a:normAutofit fontScale="85000" lnSpcReduction="10000"/>
          </a:bodyPr>
          <a:lstStyle/>
          <a:p>
            <a:pPr indent="0" lvl="0" marL="0" marR="0" rtl="0" algn="l">
              <a:lnSpc>
                <a:spcPct val="90000"/>
              </a:lnSpc>
              <a:spcBef>
                <a:spcPts val="0"/>
              </a:spcBef>
              <a:spcAft>
                <a:spcPts val="0"/>
              </a:spcAft>
              <a:buClr>
                <a:schemeClr val="dk1"/>
              </a:buClr>
              <a:buSzPct val="100000"/>
              <a:buFont typeface="Open Sans"/>
              <a:buNone/>
            </a:pPr>
            <a:r>
              <a:rPr lang="en-GB" sz="4400">
                <a:solidFill>
                  <a:schemeClr val="dk1"/>
                </a:solidFill>
                <a:latin typeface="Open Sans"/>
                <a:ea typeface="Open Sans"/>
                <a:cs typeface="Open Sans"/>
                <a:sym typeface="Open Sans"/>
              </a:rPr>
              <a:t>Lecture 4.4 MAED Three-Main-Steps </a:t>
            </a:r>
            <a:endParaRPr/>
          </a:p>
        </p:txBody>
      </p:sp>
      <p:sp>
        <p:nvSpPr>
          <p:cNvPr id="447" name="Google Shape;447;p19"/>
          <p:cNvSpPr/>
          <p:nvPr/>
        </p:nvSpPr>
        <p:spPr>
          <a:xfrm>
            <a:off x="887215" y="965065"/>
            <a:ext cx="6217920" cy="412485"/>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4.4.3. Scenarios input data</a:t>
            </a:r>
            <a:endParaRPr/>
          </a:p>
        </p:txBody>
      </p:sp>
      <p:sp>
        <p:nvSpPr>
          <p:cNvPr id="448" name="Google Shape;448;p19"/>
          <p:cNvSpPr/>
          <p:nvPr/>
        </p:nvSpPr>
        <p:spPr>
          <a:xfrm>
            <a:off x="1018127" y="3143458"/>
            <a:ext cx="2088000" cy="408623"/>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Economy</a:t>
            </a:r>
            <a:endParaRPr/>
          </a:p>
        </p:txBody>
      </p:sp>
      <p:sp>
        <p:nvSpPr>
          <p:cNvPr id="449" name="Google Shape;449;p19"/>
          <p:cNvSpPr/>
          <p:nvPr/>
        </p:nvSpPr>
        <p:spPr>
          <a:xfrm>
            <a:off x="3772204" y="3143459"/>
            <a:ext cx="2088000" cy="408623"/>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Demography</a:t>
            </a:r>
            <a:endParaRPr/>
          </a:p>
        </p:txBody>
      </p:sp>
      <p:sp>
        <p:nvSpPr>
          <p:cNvPr id="450" name="Google Shape;450;p19"/>
          <p:cNvSpPr/>
          <p:nvPr/>
        </p:nvSpPr>
        <p:spPr>
          <a:xfrm>
            <a:off x="6526284" y="3143459"/>
            <a:ext cx="2088000" cy="408623"/>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Lifestyle</a:t>
            </a:r>
            <a:endParaRPr/>
          </a:p>
        </p:txBody>
      </p:sp>
      <p:sp>
        <p:nvSpPr>
          <p:cNvPr id="451" name="Google Shape;451;p19"/>
          <p:cNvSpPr/>
          <p:nvPr/>
        </p:nvSpPr>
        <p:spPr>
          <a:xfrm>
            <a:off x="9280362" y="3143458"/>
            <a:ext cx="2088000" cy="408623"/>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Technology</a:t>
            </a:r>
            <a:endParaRPr/>
          </a:p>
        </p:txBody>
      </p:sp>
      <p:sp>
        <p:nvSpPr>
          <p:cNvPr id="452" name="Google Shape;452;p19"/>
          <p:cNvSpPr txBox="1"/>
          <p:nvPr/>
        </p:nvSpPr>
        <p:spPr>
          <a:xfrm>
            <a:off x="802128" y="4112296"/>
            <a:ext cx="2519999" cy="163121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GDP</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GDP growth rate</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Share of subsectors</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Labour Force</a:t>
            </a:r>
            <a:endParaRPr/>
          </a:p>
        </p:txBody>
      </p:sp>
      <p:sp>
        <p:nvSpPr>
          <p:cNvPr id="453" name="Google Shape;453;p19"/>
          <p:cNvSpPr txBox="1"/>
          <p:nvPr/>
        </p:nvSpPr>
        <p:spPr>
          <a:xfrm>
            <a:off x="3556205" y="4112296"/>
            <a:ext cx="2519999" cy="132343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Population Growth rate</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Size of family</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Urbanization</a:t>
            </a:r>
            <a:endParaRPr/>
          </a:p>
        </p:txBody>
      </p:sp>
      <p:sp>
        <p:nvSpPr>
          <p:cNvPr id="454" name="Google Shape;454;p19"/>
          <p:cNvSpPr txBox="1"/>
          <p:nvPr/>
        </p:nvSpPr>
        <p:spPr>
          <a:xfrm>
            <a:off x="6310284" y="4112296"/>
            <a:ext cx="2520001" cy="163121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Household size</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Mobility</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Car ownership</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Electrification</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Appliances</a:t>
            </a:r>
            <a:endParaRPr/>
          </a:p>
        </p:txBody>
      </p:sp>
      <p:sp>
        <p:nvSpPr>
          <p:cNvPr id="455" name="Google Shape;455;p19"/>
          <p:cNvSpPr txBox="1"/>
          <p:nvPr/>
        </p:nvSpPr>
        <p:spPr>
          <a:xfrm>
            <a:off x="9064363" y="4112296"/>
            <a:ext cx="2519999"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Energy intensities</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Specific energy</a:t>
            </a:r>
            <a:br>
              <a:rPr lang="en-GB" sz="2000">
                <a:solidFill>
                  <a:schemeClr val="dk1"/>
                </a:solidFill>
                <a:latin typeface="Open Sans"/>
                <a:ea typeface="Open Sans"/>
                <a:cs typeface="Open Sans"/>
                <a:sym typeface="Open Sans"/>
              </a:rPr>
            </a:br>
            <a:r>
              <a:rPr lang="en-GB" sz="2000">
                <a:solidFill>
                  <a:schemeClr val="dk1"/>
                </a:solidFill>
                <a:latin typeface="Open Sans"/>
                <a:ea typeface="Open Sans"/>
                <a:cs typeface="Open Sans"/>
                <a:sym typeface="Open Sans"/>
              </a:rPr>
              <a:t>consumptions</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Efficiency</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Market penetrations</a:t>
            </a:r>
            <a:endParaRPr/>
          </a:p>
        </p:txBody>
      </p:sp>
      <p:sp>
        <p:nvSpPr>
          <p:cNvPr id="456" name="Google Shape;456;p19"/>
          <p:cNvSpPr/>
          <p:nvPr/>
        </p:nvSpPr>
        <p:spPr>
          <a:xfrm>
            <a:off x="1828127" y="3483977"/>
            <a:ext cx="468000" cy="648000"/>
          </a:xfrm>
          <a:prstGeom prst="downArrow">
            <a:avLst>
              <a:gd fmla="val 50000" name="adj1"/>
              <a:gd fmla="val 38636" name="adj2"/>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457" name="Google Shape;457;p19"/>
          <p:cNvSpPr/>
          <p:nvPr/>
        </p:nvSpPr>
        <p:spPr>
          <a:xfrm>
            <a:off x="4582204" y="3483977"/>
            <a:ext cx="468000" cy="648000"/>
          </a:xfrm>
          <a:prstGeom prst="downArrow">
            <a:avLst>
              <a:gd fmla="val 50000" name="adj1"/>
              <a:gd fmla="val 38636" name="adj2"/>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458" name="Google Shape;458;p19"/>
          <p:cNvSpPr/>
          <p:nvPr/>
        </p:nvSpPr>
        <p:spPr>
          <a:xfrm>
            <a:off x="7336284" y="3483977"/>
            <a:ext cx="468000" cy="648000"/>
          </a:xfrm>
          <a:prstGeom prst="downArrow">
            <a:avLst>
              <a:gd fmla="val 50000" name="adj1"/>
              <a:gd fmla="val 38636" name="adj2"/>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459" name="Google Shape;459;p19"/>
          <p:cNvSpPr/>
          <p:nvPr/>
        </p:nvSpPr>
        <p:spPr>
          <a:xfrm>
            <a:off x="10090362" y="3483977"/>
            <a:ext cx="468000" cy="648000"/>
          </a:xfrm>
          <a:prstGeom prst="downArrow">
            <a:avLst>
              <a:gd fmla="val 50000" name="adj1"/>
              <a:gd fmla="val 38636" name="adj2"/>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460" name="Google Shape;460;p19"/>
          <p:cNvSpPr/>
          <p:nvPr/>
        </p:nvSpPr>
        <p:spPr>
          <a:xfrm>
            <a:off x="1649730" y="1922379"/>
            <a:ext cx="2727517" cy="612000"/>
          </a:xfrm>
          <a:prstGeom prst="chevron">
            <a:avLst>
              <a:gd fmla="val 50000" name="adj"/>
            </a:avLst>
          </a:prstGeom>
          <a:solidFill>
            <a:srgbClr val="E1EFD8"/>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1. Base year reconstruction</a:t>
            </a:r>
            <a:endParaRPr/>
          </a:p>
        </p:txBody>
      </p:sp>
      <p:sp>
        <p:nvSpPr>
          <p:cNvPr id="461" name="Google Shape;461;p19"/>
          <p:cNvSpPr/>
          <p:nvPr/>
        </p:nvSpPr>
        <p:spPr>
          <a:xfrm>
            <a:off x="4277935" y="1922379"/>
            <a:ext cx="2727517" cy="612000"/>
          </a:xfrm>
          <a:prstGeom prst="chevron">
            <a:avLst>
              <a:gd fmla="val 50000" name="adj"/>
            </a:avLst>
          </a:prstGeom>
          <a:solidFill>
            <a:srgbClr val="A9D18E"/>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2. Scenario development</a:t>
            </a:r>
            <a:endParaRPr/>
          </a:p>
        </p:txBody>
      </p:sp>
      <p:sp>
        <p:nvSpPr>
          <p:cNvPr id="462" name="Google Shape;462;p19"/>
          <p:cNvSpPr/>
          <p:nvPr/>
        </p:nvSpPr>
        <p:spPr>
          <a:xfrm>
            <a:off x="6866859" y="1922379"/>
            <a:ext cx="2727517" cy="612000"/>
          </a:xfrm>
          <a:prstGeom prst="chevron">
            <a:avLst>
              <a:gd fmla="val 50000" name="adj"/>
            </a:avLst>
          </a:prstGeom>
          <a:solidFill>
            <a:srgbClr val="A9D18E">
              <a:alpha val="32549"/>
            </a:srgbClr>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3. Results Analysis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ph idx="1" type="body"/>
          </p:nvPr>
        </p:nvSpPr>
        <p:spPr>
          <a:xfrm>
            <a:off x="887215" y="1533371"/>
            <a:ext cx="5881230" cy="426229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9CC2E5"/>
              </a:buClr>
              <a:buSzPts val="1300"/>
              <a:buNone/>
            </a:pPr>
            <a:r>
              <a:rPr b="1" lang="en-GB">
                <a:solidFill>
                  <a:srgbClr val="9CC2E5"/>
                </a:solidFill>
                <a:latin typeface="Open Sans"/>
                <a:ea typeface="Open Sans"/>
                <a:cs typeface="Open Sans"/>
                <a:sym typeface="Open Sans"/>
              </a:rPr>
              <a:t>This lecture has four Intended Learning </a:t>
            </a:r>
            <a:br>
              <a:rPr b="1" lang="en-GB">
                <a:solidFill>
                  <a:srgbClr val="9CC2E5"/>
                </a:solidFill>
                <a:latin typeface="Open Sans"/>
                <a:ea typeface="Open Sans"/>
                <a:cs typeface="Open Sans"/>
                <a:sym typeface="Open Sans"/>
              </a:rPr>
            </a:br>
            <a:r>
              <a:rPr b="1" lang="en-GB">
                <a:solidFill>
                  <a:srgbClr val="9CC2E5"/>
                </a:solidFill>
                <a:latin typeface="Open Sans"/>
                <a:ea typeface="Open Sans"/>
                <a:cs typeface="Open Sans"/>
                <a:sym typeface="Open Sans"/>
              </a:rPr>
              <a:t>Outcomes (ILOs):</a:t>
            </a:r>
            <a:endParaRPr/>
          </a:p>
          <a:p>
            <a:pPr indent="0" lvl="0" marL="0" rtl="0" algn="l">
              <a:lnSpc>
                <a:spcPct val="90000"/>
              </a:lnSpc>
              <a:spcBef>
                <a:spcPts val="0"/>
              </a:spcBef>
              <a:spcAft>
                <a:spcPts val="0"/>
              </a:spcAft>
              <a:buClr>
                <a:schemeClr val="dk1"/>
              </a:buClr>
              <a:buSzPts val="1300"/>
              <a:buNone/>
            </a:pPr>
            <a:r>
              <a:t/>
            </a:r>
            <a:endParaRPr>
              <a:solidFill>
                <a:srgbClr val="9CC2E5"/>
              </a:solidFill>
            </a:endParaRPr>
          </a:p>
          <a:p>
            <a:pPr indent="0" lvl="6" marL="0" rtl="0" algn="l">
              <a:lnSpc>
                <a:spcPct val="100000"/>
              </a:lnSpc>
              <a:spcBef>
                <a:spcPts val="1000"/>
              </a:spcBef>
              <a:spcAft>
                <a:spcPts val="0"/>
              </a:spcAft>
              <a:buClr>
                <a:srgbClr val="333333"/>
              </a:buClr>
              <a:buSzPts val="1300"/>
              <a:buNone/>
            </a:pPr>
            <a:r>
              <a:rPr lang="en-GB" sz="1900">
                <a:latin typeface="Open Sans"/>
                <a:ea typeface="Open Sans"/>
                <a:cs typeface="Open Sans"/>
                <a:sym typeface="Open Sans"/>
              </a:rPr>
              <a:t>ILO1: have an overall understanding of the generic equation in the MAED model</a:t>
            </a:r>
            <a:endParaRPr/>
          </a:p>
          <a:p>
            <a:pPr indent="0" lvl="6" marL="0" rtl="0" algn="l">
              <a:lnSpc>
                <a:spcPct val="100000"/>
              </a:lnSpc>
              <a:spcBef>
                <a:spcPts val="1000"/>
              </a:spcBef>
              <a:spcAft>
                <a:spcPts val="0"/>
              </a:spcAft>
              <a:buClr>
                <a:srgbClr val="333333"/>
              </a:buClr>
              <a:buSzPts val="1300"/>
              <a:buNone/>
            </a:pPr>
            <a:r>
              <a:rPr lang="en-GB" sz="1900">
                <a:latin typeface="Open Sans"/>
                <a:ea typeface="Open Sans"/>
                <a:cs typeface="Open Sans"/>
                <a:sym typeface="Open Sans"/>
              </a:rPr>
              <a:t>ILO2: have learnt what the driving parameters of the model are</a:t>
            </a:r>
            <a:endParaRPr/>
          </a:p>
          <a:p>
            <a:pPr indent="0" lvl="6" marL="0" rtl="0" algn="l">
              <a:lnSpc>
                <a:spcPct val="100000"/>
              </a:lnSpc>
              <a:spcBef>
                <a:spcPts val="1000"/>
              </a:spcBef>
              <a:spcAft>
                <a:spcPts val="0"/>
              </a:spcAft>
              <a:buClr>
                <a:srgbClr val="333333"/>
              </a:buClr>
              <a:buSzPts val="1300"/>
              <a:buNone/>
            </a:pPr>
            <a:r>
              <a:rPr lang="en-GB" sz="1900">
                <a:latin typeface="Open Sans"/>
                <a:ea typeface="Open Sans"/>
                <a:cs typeface="Open Sans"/>
                <a:sym typeface="Open Sans"/>
              </a:rPr>
              <a:t>ILO3: know about the MAED-D end-use categories</a:t>
            </a:r>
            <a:endParaRPr/>
          </a:p>
          <a:p>
            <a:pPr indent="0" lvl="6" marL="0" rtl="0" algn="l">
              <a:lnSpc>
                <a:spcPct val="100000"/>
              </a:lnSpc>
              <a:spcBef>
                <a:spcPts val="1000"/>
              </a:spcBef>
              <a:spcAft>
                <a:spcPts val="0"/>
              </a:spcAft>
              <a:buClr>
                <a:srgbClr val="333333"/>
              </a:buClr>
              <a:buSzPts val="1300"/>
              <a:buNone/>
            </a:pPr>
            <a:r>
              <a:rPr lang="en-GB" sz="1900">
                <a:latin typeface="Open Sans"/>
                <a:ea typeface="Open Sans"/>
                <a:cs typeface="Open Sans"/>
                <a:sym typeface="Open Sans"/>
              </a:rPr>
              <a:t>ILO4: know the three-main-steps of a MAED Study</a:t>
            </a:r>
            <a:endParaRPr/>
          </a:p>
          <a:p>
            <a:pPr indent="0" lvl="0" marL="0" rtl="0" algn="l">
              <a:lnSpc>
                <a:spcPct val="90000"/>
              </a:lnSpc>
              <a:spcBef>
                <a:spcPts val="1600"/>
              </a:spcBef>
              <a:spcAft>
                <a:spcPts val="0"/>
              </a:spcAft>
              <a:buClr>
                <a:schemeClr val="dk1"/>
              </a:buClr>
              <a:buSzPts val="1300"/>
              <a:buNone/>
            </a:pPr>
            <a:r>
              <a:t/>
            </a:r>
            <a:endParaRPr sz="2133">
              <a:solidFill>
                <a:srgbClr val="333333"/>
              </a:solidFill>
              <a:highlight>
                <a:srgbClr val="FFFFFF"/>
              </a:highlight>
            </a:endParaRPr>
          </a:p>
          <a:p>
            <a:pPr indent="0" lvl="0" marL="0" rtl="0" algn="l">
              <a:lnSpc>
                <a:spcPct val="90000"/>
              </a:lnSpc>
              <a:spcBef>
                <a:spcPts val="1600"/>
              </a:spcBef>
              <a:spcAft>
                <a:spcPts val="1600"/>
              </a:spcAft>
              <a:buClr>
                <a:schemeClr val="dk1"/>
              </a:buClr>
              <a:buSzPts val="1300"/>
              <a:buNone/>
            </a:pPr>
            <a:r>
              <a:t/>
            </a:r>
            <a:endParaRPr sz="2133">
              <a:solidFill>
                <a:srgbClr val="333333"/>
              </a:solidFill>
              <a:highlight>
                <a:srgbClr val="FFFFFF"/>
              </a:highlight>
            </a:endParaRPr>
          </a:p>
        </p:txBody>
      </p:sp>
      <p:sp>
        <p:nvSpPr>
          <p:cNvPr id="128" name="Google Shape;128;p2"/>
          <p:cNvSpPr txBox="1"/>
          <p:nvPr>
            <p:ph type="title"/>
          </p:nvPr>
        </p:nvSpPr>
        <p:spPr>
          <a:xfrm>
            <a:off x="838200" y="207963"/>
            <a:ext cx="10515600" cy="1325562"/>
          </a:xfrm>
          <a:prstGeom prst="rect">
            <a:avLst/>
          </a:prstGeom>
          <a:noFill/>
          <a:ln>
            <a:noFill/>
          </a:ln>
        </p:spPr>
        <p:txBody>
          <a:bodyPr anchorCtr="0" anchor="b" bIns="121900" lIns="121900" spcFirstLastPara="1" rIns="121900" wrap="square" tIns="121900">
            <a:noAutofit/>
          </a:bodyPr>
          <a:lstStyle/>
          <a:p>
            <a:pPr indent="0" lvl="0" marL="0" rtl="0" algn="l">
              <a:lnSpc>
                <a:spcPct val="90000"/>
              </a:lnSpc>
              <a:spcBef>
                <a:spcPts val="0"/>
              </a:spcBef>
              <a:spcAft>
                <a:spcPts val="0"/>
              </a:spcAft>
              <a:buNone/>
            </a:pPr>
            <a:r>
              <a:rPr lang="en-GB"/>
              <a:t>Intended Learning Outcomes (ILOs)</a:t>
            </a:r>
            <a:endParaRPr/>
          </a:p>
        </p:txBody>
      </p:sp>
      <p:sp>
        <p:nvSpPr>
          <p:cNvPr id="129" name="Google Shape;129;p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GB"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grpSp>
        <p:nvGrpSpPr>
          <p:cNvPr id="130" name="Google Shape;130;p2"/>
          <p:cNvGrpSpPr/>
          <p:nvPr/>
        </p:nvGrpSpPr>
        <p:grpSpPr>
          <a:xfrm>
            <a:off x="7122900" y="2150296"/>
            <a:ext cx="3654810" cy="3086721"/>
            <a:chOff x="5517950" y="1528650"/>
            <a:chExt cx="2898300" cy="2447800"/>
          </a:xfrm>
        </p:grpSpPr>
        <p:sp>
          <p:nvSpPr>
            <p:cNvPr id="131" name="Google Shape;131;p2"/>
            <p:cNvSpPr/>
            <p:nvPr/>
          </p:nvSpPr>
          <p:spPr>
            <a:xfrm>
              <a:off x="5517950" y="1528650"/>
              <a:ext cx="2898300"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000"/>
                <a:buFont typeface="Open Sans"/>
                <a:buNone/>
              </a:pPr>
              <a:r>
                <a:rPr b="0" i="0" lang="en-GB" sz="2000" u="none" cap="none" strike="noStrike">
                  <a:solidFill>
                    <a:schemeClr val="dk1"/>
                  </a:solidFill>
                  <a:latin typeface="Open Sans"/>
                  <a:ea typeface="Open Sans"/>
                  <a:cs typeface="Open Sans"/>
                  <a:sym typeface="Open Sans"/>
                </a:rPr>
                <a:t>4.1. MAED overview</a:t>
              </a:r>
              <a:endParaRPr b="0" i="0" sz="2000" u="none" cap="none" strike="noStrike">
                <a:solidFill>
                  <a:schemeClr val="dk1"/>
                </a:solidFill>
                <a:latin typeface="Open Sans"/>
                <a:ea typeface="Open Sans"/>
                <a:cs typeface="Open Sans"/>
                <a:sym typeface="Open Sans"/>
              </a:endParaRPr>
            </a:p>
          </p:txBody>
        </p:sp>
        <p:sp>
          <p:nvSpPr>
            <p:cNvPr id="132" name="Google Shape;132;p2"/>
            <p:cNvSpPr/>
            <p:nvPr/>
          </p:nvSpPr>
          <p:spPr>
            <a:xfrm>
              <a:off x="5517950" y="2212350"/>
              <a:ext cx="2898300"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0" i="0" lang="en-GB" sz="2000" u="none" cap="none" strike="noStrike">
                  <a:solidFill>
                    <a:schemeClr val="dk1"/>
                  </a:solidFill>
                  <a:latin typeface="Open Sans"/>
                  <a:ea typeface="Open Sans"/>
                  <a:cs typeface="Open Sans"/>
                  <a:sym typeface="Open Sans"/>
                </a:rPr>
                <a:t>4.2. Driving Parameters (DP) </a:t>
              </a:r>
              <a:endParaRPr sz="2000">
                <a:solidFill>
                  <a:schemeClr val="dk1"/>
                </a:solidFill>
                <a:latin typeface="Open Sans"/>
                <a:ea typeface="Open Sans"/>
                <a:cs typeface="Open Sans"/>
                <a:sym typeface="Open Sans"/>
              </a:endParaRPr>
            </a:p>
          </p:txBody>
        </p:sp>
        <p:sp>
          <p:nvSpPr>
            <p:cNvPr id="133" name="Google Shape;133;p2"/>
            <p:cNvSpPr/>
            <p:nvPr/>
          </p:nvSpPr>
          <p:spPr>
            <a:xfrm>
              <a:off x="5517950" y="2861138"/>
              <a:ext cx="2898300"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GB" sz="2000">
                  <a:solidFill>
                    <a:schemeClr val="dk1"/>
                  </a:solidFill>
                  <a:latin typeface="Open Sans"/>
                  <a:ea typeface="Open Sans"/>
                  <a:cs typeface="Open Sans"/>
                  <a:sym typeface="Open Sans"/>
                </a:rPr>
                <a:t>4.3. End-Use categories</a:t>
              </a:r>
              <a:endParaRPr/>
            </a:p>
          </p:txBody>
        </p:sp>
        <p:sp>
          <p:nvSpPr>
            <p:cNvPr id="134" name="Google Shape;134;p2"/>
            <p:cNvSpPr/>
            <p:nvPr/>
          </p:nvSpPr>
          <p:spPr>
            <a:xfrm>
              <a:off x="5517950" y="3509950"/>
              <a:ext cx="2898300"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GB" sz="2000">
                  <a:solidFill>
                    <a:schemeClr val="dk1"/>
                  </a:solidFill>
                  <a:latin typeface="Open Sans"/>
                  <a:ea typeface="Open Sans"/>
                  <a:cs typeface="Open Sans"/>
                  <a:sym typeface="Open Sans"/>
                </a:rPr>
                <a:t>4.4. MAED Three-Main-Steps</a:t>
              </a:r>
              <a:endParaRPr sz="2000">
                <a:solidFill>
                  <a:schemeClr val="dk1"/>
                </a:solidFill>
                <a:latin typeface="Open Sans"/>
                <a:ea typeface="Open Sans"/>
                <a:cs typeface="Open Sans"/>
                <a:sym typeface="Open Sans"/>
              </a:endParaRPr>
            </a:p>
          </p:txBody>
        </p:sp>
        <p:cxnSp>
          <p:nvCxnSpPr>
            <p:cNvPr id="135" name="Google Shape;135;p2"/>
            <p:cNvCxnSpPr>
              <a:stCxn id="131" idx="2"/>
              <a:endCxn id="132" idx="0"/>
            </p:cNvCxnSpPr>
            <p:nvPr/>
          </p:nvCxnSpPr>
          <p:spPr>
            <a:xfrm>
              <a:off x="6967100" y="1995150"/>
              <a:ext cx="0" cy="217200"/>
            </a:xfrm>
            <a:prstGeom prst="straightConnector1">
              <a:avLst/>
            </a:prstGeom>
            <a:noFill/>
            <a:ln cap="flat" cmpd="sng" w="9525">
              <a:solidFill>
                <a:schemeClr val="dk2"/>
              </a:solidFill>
              <a:prstDash val="solid"/>
              <a:round/>
              <a:headEnd len="sm" w="sm" type="none"/>
              <a:tailEnd len="med" w="med" type="triangle"/>
            </a:ln>
          </p:spPr>
        </p:cxnSp>
        <p:cxnSp>
          <p:nvCxnSpPr>
            <p:cNvPr id="136" name="Google Shape;136;p2"/>
            <p:cNvCxnSpPr>
              <a:stCxn id="132" idx="2"/>
              <a:endCxn id="133" idx="0"/>
            </p:cNvCxnSpPr>
            <p:nvPr/>
          </p:nvCxnSpPr>
          <p:spPr>
            <a:xfrm>
              <a:off x="6967100" y="2678850"/>
              <a:ext cx="0" cy="182400"/>
            </a:xfrm>
            <a:prstGeom prst="straightConnector1">
              <a:avLst/>
            </a:prstGeom>
            <a:noFill/>
            <a:ln cap="flat" cmpd="sng" w="9525">
              <a:solidFill>
                <a:schemeClr val="dk2"/>
              </a:solidFill>
              <a:prstDash val="solid"/>
              <a:round/>
              <a:headEnd len="sm" w="sm" type="none"/>
              <a:tailEnd len="med" w="med" type="triangle"/>
            </a:ln>
          </p:spPr>
        </p:cxnSp>
        <p:cxnSp>
          <p:nvCxnSpPr>
            <p:cNvPr id="137" name="Google Shape;137;p2"/>
            <p:cNvCxnSpPr>
              <a:stCxn id="133" idx="2"/>
              <a:endCxn id="134" idx="0"/>
            </p:cNvCxnSpPr>
            <p:nvPr/>
          </p:nvCxnSpPr>
          <p:spPr>
            <a:xfrm>
              <a:off x="6967100" y="3327638"/>
              <a:ext cx="0" cy="182400"/>
            </a:xfrm>
            <a:prstGeom prst="straightConnector1">
              <a:avLst/>
            </a:prstGeom>
            <a:noFill/>
            <a:ln cap="flat" cmpd="sng" w="9525">
              <a:solidFill>
                <a:schemeClr val="dk2"/>
              </a:solidFill>
              <a:prstDash val="solid"/>
              <a:round/>
              <a:headEnd len="sm" w="sm" type="none"/>
              <a:tailEnd len="med" w="med" type="triangle"/>
            </a:ln>
          </p:spPr>
        </p:cxn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Graphical user interface, text&#10;&#10;Description automatically generated" id="468" name="Google Shape;468;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69" name="Google Shape;469;p20"/>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70" name="Google Shape;470;p20"/>
          <p:cNvSpPr txBox="1"/>
          <p:nvPr/>
        </p:nvSpPr>
        <p:spPr>
          <a:xfrm>
            <a:off x="887215" y="4640"/>
            <a:ext cx="9450184" cy="1112221"/>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90000"/>
              </a:lnSpc>
              <a:spcBef>
                <a:spcPts val="0"/>
              </a:spcBef>
              <a:spcAft>
                <a:spcPts val="0"/>
              </a:spcAft>
              <a:buClr>
                <a:schemeClr val="dk1"/>
              </a:buClr>
              <a:buSzPct val="100000"/>
              <a:buFont typeface="Open Sans"/>
              <a:buNone/>
            </a:pPr>
            <a:r>
              <a:rPr lang="en-GB" sz="4400">
                <a:solidFill>
                  <a:schemeClr val="dk1"/>
                </a:solidFill>
                <a:latin typeface="Open Sans"/>
                <a:ea typeface="Open Sans"/>
                <a:cs typeface="Open Sans"/>
                <a:sym typeface="Open Sans"/>
              </a:rPr>
              <a:t>Lecture 4.4 MAED Three-Main-Steps </a:t>
            </a:r>
            <a:endParaRPr/>
          </a:p>
        </p:txBody>
      </p:sp>
      <p:sp>
        <p:nvSpPr>
          <p:cNvPr id="471" name="Google Shape;471;p20"/>
          <p:cNvSpPr/>
          <p:nvPr/>
        </p:nvSpPr>
        <p:spPr>
          <a:xfrm>
            <a:off x="887215" y="1105688"/>
            <a:ext cx="6217920" cy="412485"/>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4.4.4. Energy demand projection</a:t>
            </a:r>
            <a:endParaRPr/>
          </a:p>
        </p:txBody>
      </p:sp>
      <p:sp>
        <p:nvSpPr>
          <p:cNvPr id="472" name="Google Shape;472;p20"/>
          <p:cNvSpPr txBox="1"/>
          <p:nvPr/>
        </p:nvSpPr>
        <p:spPr>
          <a:xfrm>
            <a:off x="887215" y="2288945"/>
            <a:ext cx="10679347" cy="2016962"/>
          </a:xfrm>
          <a:prstGeom prst="rect">
            <a:avLst/>
          </a:prstGeom>
          <a:noFill/>
          <a:ln>
            <a:noFill/>
          </a:ln>
        </p:spPr>
        <p:txBody>
          <a:bodyPr anchorCtr="0" anchor="t" bIns="45700" lIns="91425" spcFirstLastPara="1" rIns="91425" wrap="square" tIns="45700">
            <a:spAutoFit/>
          </a:bodyPr>
          <a:lstStyle/>
          <a:p>
            <a:pPr indent="0" lvl="6" marL="0" marR="0" rtl="0" algn="l">
              <a:spcBef>
                <a:spcPts val="0"/>
              </a:spcBef>
              <a:spcAft>
                <a:spcPts val="0"/>
              </a:spcAft>
              <a:buNone/>
            </a:pPr>
            <a:r>
              <a:t/>
            </a:r>
            <a:endParaRPr b="0" i="0" sz="1800" u="none" cap="none" strike="noStrike">
              <a:solidFill>
                <a:schemeClr val="dk1"/>
              </a:solidFill>
              <a:latin typeface="Open Sans"/>
              <a:ea typeface="Open Sans"/>
              <a:cs typeface="Open Sans"/>
              <a:sym typeface="Open Sans"/>
            </a:endParaRPr>
          </a:p>
          <a:p>
            <a:pPr indent="0" lvl="6" marL="0" marR="0" rtl="0" algn="ctr">
              <a:spcBef>
                <a:spcPts val="1000"/>
              </a:spcBef>
              <a:spcAft>
                <a:spcPts val="0"/>
              </a:spcAft>
              <a:buNone/>
            </a:pPr>
            <a:r>
              <a:rPr b="0" i="0" lang="en-GB" sz="2000" u="none" cap="none" strike="noStrike">
                <a:solidFill>
                  <a:schemeClr val="dk1"/>
                </a:solidFill>
                <a:latin typeface="Open Sans"/>
                <a:ea typeface="Open Sans"/>
                <a:cs typeface="Open Sans"/>
                <a:sym typeface="Open Sans"/>
              </a:rPr>
              <a:t>The MAED run is executed to produce energy demand projection </a:t>
            </a:r>
            <a:br>
              <a:rPr b="0" i="0" lang="en-GB" sz="2000" u="none" cap="none" strike="noStrike">
                <a:solidFill>
                  <a:schemeClr val="dk1"/>
                </a:solidFill>
                <a:latin typeface="Open Sans"/>
                <a:ea typeface="Open Sans"/>
                <a:cs typeface="Open Sans"/>
                <a:sym typeface="Open Sans"/>
              </a:rPr>
            </a:br>
            <a:r>
              <a:rPr b="0" i="0" lang="en-GB" sz="2000" u="none" cap="none" strike="noStrike">
                <a:solidFill>
                  <a:schemeClr val="dk1"/>
                </a:solidFill>
                <a:latin typeface="Open Sans"/>
                <a:ea typeface="Open Sans"/>
                <a:cs typeface="Open Sans"/>
                <a:sym typeface="Open Sans"/>
              </a:rPr>
              <a:t>arising from each scenario.</a:t>
            </a:r>
            <a:endParaRPr/>
          </a:p>
          <a:p>
            <a:pPr indent="-260350" lvl="6" marL="342900" marR="0" rtl="0" algn="l">
              <a:lnSpc>
                <a:spcPct val="90000"/>
              </a:lnSpc>
              <a:spcBef>
                <a:spcPts val="1000"/>
              </a:spcBef>
              <a:spcAft>
                <a:spcPts val="0"/>
              </a:spcAft>
              <a:buClr>
                <a:srgbClr val="333333"/>
              </a:buClr>
              <a:buSzPts val="1300"/>
              <a:buFont typeface="Arial"/>
              <a:buNone/>
            </a:pPr>
            <a:r>
              <a:t/>
            </a:r>
            <a:endParaRPr b="0" i="0" sz="2000" u="none" cap="none" strike="noStrike">
              <a:solidFill>
                <a:schemeClr val="dk1"/>
              </a:solidFill>
              <a:latin typeface="Open Sans"/>
              <a:ea typeface="Open Sans"/>
              <a:cs typeface="Open Sans"/>
              <a:sym typeface="Open Sans"/>
            </a:endParaRPr>
          </a:p>
          <a:p>
            <a:pPr indent="0" lvl="0" marL="76200" marR="0" rtl="0" algn="l">
              <a:lnSpc>
                <a:spcPct val="90000"/>
              </a:lnSpc>
              <a:spcBef>
                <a:spcPts val="0"/>
              </a:spcBef>
              <a:spcAft>
                <a:spcPts val="0"/>
              </a:spcAft>
              <a:buNone/>
            </a:pPr>
            <a:r>
              <a:t/>
            </a:r>
            <a:endParaRPr sz="1800">
              <a:solidFill>
                <a:schemeClr val="dk1"/>
              </a:solidFill>
              <a:latin typeface="Open Sans"/>
              <a:ea typeface="Open Sans"/>
              <a:cs typeface="Open Sans"/>
              <a:sym typeface="Open Sans"/>
            </a:endParaRPr>
          </a:p>
          <a:p>
            <a:pPr indent="0" lvl="0" marL="76200" marR="0" rtl="0" algn="l">
              <a:lnSpc>
                <a:spcPct val="90000"/>
              </a:lnSpc>
              <a:spcBef>
                <a:spcPts val="0"/>
              </a:spcBef>
              <a:spcAft>
                <a:spcPts val="0"/>
              </a:spcAft>
              <a:buNone/>
            </a:pPr>
            <a:r>
              <a:t/>
            </a:r>
            <a:endParaRPr sz="1800">
              <a:solidFill>
                <a:schemeClr val="dk1"/>
              </a:solidFill>
              <a:latin typeface="Open Sans"/>
              <a:ea typeface="Open Sans"/>
              <a:cs typeface="Open Sans"/>
              <a:sym typeface="Open Sans"/>
            </a:endParaRPr>
          </a:p>
        </p:txBody>
      </p:sp>
      <p:grpSp>
        <p:nvGrpSpPr>
          <p:cNvPr id="473" name="Google Shape;473;p20"/>
          <p:cNvGrpSpPr/>
          <p:nvPr/>
        </p:nvGrpSpPr>
        <p:grpSpPr>
          <a:xfrm>
            <a:off x="925067" y="3490025"/>
            <a:ext cx="10467080" cy="2805354"/>
            <a:chOff x="1485899" y="980189"/>
            <a:chExt cx="6238578" cy="3570070"/>
          </a:xfrm>
        </p:grpSpPr>
        <p:sp>
          <p:nvSpPr>
            <p:cNvPr id="474" name="Google Shape;474;p20"/>
            <p:cNvSpPr txBox="1"/>
            <p:nvPr/>
          </p:nvSpPr>
          <p:spPr>
            <a:xfrm>
              <a:off x="2114550" y="1862712"/>
              <a:ext cx="1485900" cy="4308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accent1"/>
                  </a:solidFill>
                  <a:latin typeface="Open Sans Light"/>
                  <a:ea typeface="Open Sans Light"/>
                  <a:cs typeface="Open Sans Light"/>
                  <a:sym typeface="Open Sans Light"/>
                </a:rPr>
                <a:t>By sectors</a:t>
              </a:r>
              <a:endParaRPr/>
            </a:p>
          </p:txBody>
        </p:sp>
        <p:sp>
          <p:nvSpPr>
            <p:cNvPr id="475" name="Google Shape;475;p20"/>
            <p:cNvSpPr txBox="1"/>
            <p:nvPr/>
          </p:nvSpPr>
          <p:spPr>
            <a:xfrm>
              <a:off x="2681651" y="4056107"/>
              <a:ext cx="2971800" cy="4308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600">
                  <a:solidFill>
                    <a:schemeClr val="accent6"/>
                  </a:solidFill>
                  <a:latin typeface="Open Sans Light"/>
                  <a:ea typeface="Open Sans Light"/>
                  <a:cs typeface="Open Sans Light"/>
                  <a:sym typeface="Open Sans Light"/>
                </a:rPr>
                <a:t>By category of final energy demand</a:t>
              </a:r>
              <a:endParaRPr/>
            </a:p>
          </p:txBody>
        </p:sp>
        <p:grpSp>
          <p:nvGrpSpPr>
            <p:cNvPr id="476" name="Google Shape;476;p20"/>
            <p:cNvGrpSpPr/>
            <p:nvPr/>
          </p:nvGrpSpPr>
          <p:grpSpPr>
            <a:xfrm>
              <a:off x="1543050" y="3510050"/>
              <a:ext cx="5625297" cy="430849"/>
              <a:chOff x="533400" y="4680062"/>
              <a:chExt cx="7500394" cy="574465"/>
            </a:xfrm>
          </p:grpSpPr>
          <p:sp>
            <p:nvSpPr>
              <p:cNvPr id="477" name="Google Shape;477;p20"/>
              <p:cNvSpPr txBox="1"/>
              <p:nvPr/>
            </p:nvSpPr>
            <p:spPr>
              <a:xfrm>
                <a:off x="2666999" y="4680062"/>
                <a:ext cx="1066800" cy="57445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Motor Fuel</a:t>
                </a:r>
                <a:endParaRPr/>
              </a:p>
            </p:txBody>
          </p:sp>
          <p:sp>
            <p:nvSpPr>
              <p:cNvPr id="478" name="Google Shape;478;p20"/>
              <p:cNvSpPr txBox="1"/>
              <p:nvPr/>
            </p:nvSpPr>
            <p:spPr>
              <a:xfrm>
                <a:off x="1524000" y="4680069"/>
                <a:ext cx="1066800" cy="57445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Fossil Fuel</a:t>
                </a:r>
                <a:endParaRPr/>
              </a:p>
            </p:txBody>
          </p:sp>
          <p:sp>
            <p:nvSpPr>
              <p:cNvPr id="479" name="Google Shape;479;p20"/>
              <p:cNvSpPr txBox="1"/>
              <p:nvPr/>
            </p:nvSpPr>
            <p:spPr>
              <a:xfrm>
                <a:off x="533400" y="4680073"/>
                <a:ext cx="914400" cy="57445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Electricity</a:t>
                </a:r>
                <a:endParaRPr/>
              </a:p>
            </p:txBody>
          </p:sp>
          <p:sp>
            <p:nvSpPr>
              <p:cNvPr id="480" name="Google Shape;480;p20"/>
              <p:cNvSpPr txBox="1"/>
              <p:nvPr/>
            </p:nvSpPr>
            <p:spPr>
              <a:xfrm>
                <a:off x="3810000" y="4680066"/>
                <a:ext cx="1066800" cy="57445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District Heat</a:t>
                </a:r>
                <a:endParaRPr/>
              </a:p>
            </p:txBody>
          </p:sp>
          <p:sp>
            <p:nvSpPr>
              <p:cNvPr id="481" name="Google Shape;481;p20"/>
              <p:cNvSpPr txBox="1"/>
              <p:nvPr/>
            </p:nvSpPr>
            <p:spPr>
              <a:xfrm>
                <a:off x="5994064" y="4680063"/>
                <a:ext cx="2039730" cy="57445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Traditional fuels, Biomass</a:t>
                </a:r>
                <a:endParaRPr/>
              </a:p>
            </p:txBody>
          </p:sp>
          <p:sp>
            <p:nvSpPr>
              <p:cNvPr id="482" name="Google Shape;482;p20"/>
              <p:cNvSpPr txBox="1"/>
              <p:nvPr/>
            </p:nvSpPr>
            <p:spPr>
              <a:xfrm>
                <a:off x="4918183" y="4680062"/>
                <a:ext cx="1007642" cy="574454"/>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Soft Solar</a:t>
                </a:r>
                <a:endParaRPr/>
              </a:p>
            </p:txBody>
          </p:sp>
        </p:grpSp>
        <p:grpSp>
          <p:nvGrpSpPr>
            <p:cNvPr id="483" name="Google Shape;483;p20"/>
            <p:cNvGrpSpPr/>
            <p:nvPr/>
          </p:nvGrpSpPr>
          <p:grpSpPr>
            <a:xfrm>
              <a:off x="1949175" y="2389888"/>
              <a:ext cx="4343400" cy="430843"/>
              <a:chOff x="1074900" y="3083204"/>
              <a:chExt cx="5791200" cy="574458"/>
            </a:xfrm>
          </p:grpSpPr>
          <p:sp>
            <p:nvSpPr>
              <p:cNvPr id="484" name="Google Shape;484;p20"/>
              <p:cNvSpPr txBox="1"/>
              <p:nvPr/>
            </p:nvSpPr>
            <p:spPr>
              <a:xfrm>
                <a:off x="1074900" y="3083206"/>
                <a:ext cx="1295400" cy="574456"/>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Industry</a:t>
                </a:r>
                <a:endParaRPr/>
              </a:p>
            </p:txBody>
          </p:sp>
          <p:sp>
            <p:nvSpPr>
              <p:cNvPr id="485" name="Google Shape;485;p20"/>
              <p:cNvSpPr txBox="1"/>
              <p:nvPr/>
            </p:nvSpPr>
            <p:spPr>
              <a:xfrm>
                <a:off x="2446500" y="3083204"/>
                <a:ext cx="1447801" cy="574456"/>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Transport</a:t>
                </a:r>
                <a:endParaRPr/>
              </a:p>
            </p:txBody>
          </p:sp>
          <p:sp>
            <p:nvSpPr>
              <p:cNvPr id="486" name="Google Shape;486;p20"/>
              <p:cNvSpPr txBox="1"/>
              <p:nvPr/>
            </p:nvSpPr>
            <p:spPr>
              <a:xfrm>
                <a:off x="4046701" y="3083206"/>
                <a:ext cx="1143000" cy="574455"/>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Service</a:t>
                </a:r>
                <a:endParaRPr/>
              </a:p>
            </p:txBody>
          </p:sp>
          <p:sp>
            <p:nvSpPr>
              <p:cNvPr id="487" name="Google Shape;487;p20"/>
              <p:cNvSpPr txBox="1"/>
              <p:nvPr/>
            </p:nvSpPr>
            <p:spPr>
              <a:xfrm>
                <a:off x="5265900" y="3083206"/>
                <a:ext cx="1600200" cy="574455"/>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Household</a:t>
                </a:r>
                <a:endParaRPr/>
              </a:p>
            </p:txBody>
          </p:sp>
        </p:grpSp>
        <p:sp>
          <p:nvSpPr>
            <p:cNvPr id="488" name="Google Shape;488;p20"/>
            <p:cNvSpPr/>
            <p:nvPr/>
          </p:nvSpPr>
          <p:spPr>
            <a:xfrm>
              <a:off x="1485899" y="1656340"/>
              <a:ext cx="5728288" cy="2893919"/>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Open Sans Light"/>
                <a:ea typeface="Open Sans Light"/>
                <a:cs typeface="Open Sans Light"/>
                <a:sym typeface="Open Sans Light"/>
              </a:endParaRPr>
            </a:p>
          </p:txBody>
        </p:sp>
        <p:cxnSp>
          <p:nvCxnSpPr>
            <p:cNvPr id="489" name="Google Shape;489;p20"/>
            <p:cNvCxnSpPr/>
            <p:nvPr/>
          </p:nvCxnSpPr>
          <p:spPr>
            <a:xfrm flipH="1">
              <a:off x="1838872" y="2840309"/>
              <a:ext cx="624653" cy="655820"/>
            </a:xfrm>
            <a:prstGeom prst="straightConnector1">
              <a:avLst/>
            </a:prstGeom>
            <a:noFill/>
            <a:ln cap="flat" cmpd="sng" w="9525">
              <a:solidFill>
                <a:schemeClr val="dk1"/>
              </a:solidFill>
              <a:prstDash val="solid"/>
              <a:round/>
              <a:headEnd len="med" w="med" type="none"/>
              <a:tailEnd len="med" w="med" type="triangle"/>
            </a:ln>
          </p:spPr>
        </p:cxnSp>
        <p:cxnSp>
          <p:nvCxnSpPr>
            <p:cNvPr id="490" name="Google Shape;490;p20"/>
            <p:cNvCxnSpPr/>
            <p:nvPr/>
          </p:nvCxnSpPr>
          <p:spPr>
            <a:xfrm>
              <a:off x="2441982" y="2887070"/>
              <a:ext cx="250143" cy="624565"/>
            </a:xfrm>
            <a:prstGeom prst="straightConnector1">
              <a:avLst/>
            </a:prstGeom>
            <a:noFill/>
            <a:ln cap="flat" cmpd="sng" w="9525">
              <a:solidFill>
                <a:schemeClr val="dk1"/>
              </a:solidFill>
              <a:prstDash val="solid"/>
              <a:round/>
              <a:headEnd len="med" w="med" type="none"/>
              <a:tailEnd len="med" w="med" type="triangle"/>
            </a:ln>
          </p:spPr>
        </p:cxnSp>
        <p:cxnSp>
          <p:nvCxnSpPr>
            <p:cNvPr id="491" name="Google Shape;491;p20"/>
            <p:cNvCxnSpPr/>
            <p:nvPr/>
          </p:nvCxnSpPr>
          <p:spPr>
            <a:xfrm>
              <a:off x="2470429" y="2870724"/>
              <a:ext cx="1130021" cy="603374"/>
            </a:xfrm>
            <a:prstGeom prst="straightConnector1">
              <a:avLst/>
            </a:prstGeom>
            <a:noFill/>
            <a:ln cap="flat" cmpd="sng" w="9525">
              <a:solidFill>
                <a:schemeClr val="dk1"/>
              </a:solidFill>
              <a:prstDash val="solid"/>
              <a:round/>
              <a:headEnd len="med" w="med" type="none"/>
              <a:tailEnd len="med" w="med" type="triangle"/>
            </a:ln>
          </p:spPr>
        </p:cxnSp>
        <p:cxnSp>
          <p:nvCxnSpPr>
            <p:cNvPr id="492" name="Google Shape;492;p20"/>
            <p:cNvCxnSpPr/>
            <p:nvPr/>
          </p:nvCxnSpPr>
          <p:spPr>
            <a:xfrm>
              <a:off x="2470426" y="2854379"/>
              <a:ext cx="1954868" cy="636087"/>
            </a:xfrm>
            <a:prstGeom prst="straightConnector1">
              <a:avLst/>
            </a:prstGeom>
            <a:noFill/>
            <a:ln cap="flat" cmpd="sng" w="9525">
              <a:solidFill>
                <a:schemeClr val="dk1"/>
              </a:solidFill>
              <a:prstDash val="solid"/>
              <a:round/>
              <a:headEnd len="med" w="med" type="none"/>
              <a:tailEnd len="med" w="med" type="triangle"/>
            </a:ln>
          </p:spPr>
        </p:cxnSp>
        <p:cxnSp>
          <p:nvCxnSpPr>
            <p:cNvPr id="493" name="Google Shape;493;p20"/>
            <p:cNvCxnSpPr/>
            <p:nvPr/>
          </p:nvCxnSpPr>
          <p:spPr>
            <a:xfrm>
              <a:off x="3517239" y="2854355"/>
              <a:ext cx="83211" cy="629860"/>
            </a:xfrm>
            <a:prstGeom prst="straightConnector1">
              <a:avLst/>
            </a:prstGeom>
            <a:noFill/>
            <a:ln cap="flat" cmpd="sng" w="9525">
              <a:solidFill>
                <a:schemeClr val="dk1"/>
              </a:solidFill>
              <a:prstDash val="solid"/>
              <a:round/>
              <a:headEnd len="med" w="med" type="none"/>
              <a:tailEnd len="med" w="med" type="triangle"/>
            </a:ln>
          </p:spPr>
        </p:cxnSp>
        <p:cxnSp>
          <p:nvCxnSpPr>
            <p:cNvPr id="494" name="Google Shape;494;p20"/>
            <p:cNvCxnSpPr/>
            <p:nvPr/>
          </p:nvCxnSpPr>
          <p:spPr>
            <a:xfrm flipH="1">
              <a:off x="1885949" y="2838025"/>
              <a:ext cx="1633978" cy="636096"/>
            </a:xfrm>
            <a:prstGeom prst="straightConnector1">
              <a:avLst/>
            </a:prstGeom>
            <a:noFill/>
            <a:ln cap="flat" cmpd="sng" w="9525">
              <a:solidFill>
                <a:schemeClr val="dk1"/>
              </a:solidFill>
              <a:prstDash val="solid"/>
              <a:round/>
              <a:headEnd len="med" w="med" type="none"/>
              <a:tailEnd len="med" w="med" type="triangle"/>
            </a:ln>
          </p:spPr>
        </p:cxnSp>
        <p:cxnSp>
          <p:nvCxnSpPr>
            <p:cNvPr id="495" name="Google Shape;495;p20"/>
            <p:cNvCxnSpPr/>
            <p:nvPr/>
          </p:nvCxnSpPr>
          <p:spPr>
            <a:xfrm>
              <a:off x="2463526" y="2854372"/>
              <a:ext cx="2835955" cy="636095"/>
            </a:xfrm>
            <a:prstGeom prst="straightConnector1">
              <a:avLst/>
            </a:prstGeom>
            <a:noFill/>
            <a:ln cap="flat" cmpd="sng" w="9525">
              <a:solidFill>
                <a:schemeClr val="dk1"/>
              </a:solidFill>
              <a:prstDash val="solid"/>
              <a:round/>
              <a:headEnd len="med" w="med" type="none"/>
              <a:tailEnd len="med" w="med" type="triangle"/>
            </a:ln>
          </p:spPr>
        </p:cxnSp>
        <p:cxnSp>
          <p:nvCxnSpPr>
            <p:cNvPr id="496" name="Google Shape;496;p20"/>
            <p:cNvCxnSpPr/>
            <p:nvPr/>
          </p:nvCxnSpPr>
          <p:spPr>
            <a:xfrm flipH="1">
              <a:off x="1870480" y="2854364"/>
              <a:ext cx="2743200" cy="619756"/>
            </a:xfrm>
            <a:prstGeom prst="straightConnector1">
              <a:avLst/>
            </a:prstGeom>
            <a:noFill/>
            <a:ln cap="flat" cmpd="sng" w="9525">
              <a:solidFill>
                <a:schemeClr val="dk1"/>
              </a:solidFill>
              <a:prstDash val="solid"/>
              <a:round/>
              <a:headEnd len="med" w="med" type="none"/>
              <a:tailEnd len="med" w="med" type="triangle"/>
            </a:ln>
          </p:spPr>
        </p:cxnSp>
        <p:cxnSp>
          <p:nvCxnSpPr>
            <p:cNvPr id="497" name="Google Shape;497;p20"/>
            <p:cNvCxnSpPr/>
            <p:nvPr/>
          </p:nvCxnSpPr>
          <p:spPr>
            <a:xfrm flipH="1">
              <a:off x="2699024" y="2854333"/>
              <a:ext cx="1930121" cy="633847"/>
            </a:xfrm>
            <a:prstGeom prst="straightConnector1">
              <a:avLst/>
            </a:prstGeom>
            <a:noFill/>
            <a:ln cap="flat" cmpd="sng" w="9525">
              <a:solidFill>
                <a:schemeClr val="dk1"/>
              </a:solidFill>
              <a:prstDash val="solid"/>
              <a:round/>
              <a:headEnd len="med" w="med" type="none"/>
              <a:tailEnd len="med" w="med" type="triangle"/>
            </a:ln>
          </p:spPr>
        </p:cxnSp>
        <p:cxnSp>
          <p:nvCxnSpPr>
            <p:cNvPr id="498" name="Google Shape;498;p20"/>
            <p:cNvCxnSpPr/>
            <p:nvPr/>
          </p:nvCxnSpPr>
          <p:spPr>
            <a:xfrm flipH="1">
              <a:off x="4408074" y="2844238"/>
              <a:ext cx="212505" cy="662574"/>
            </a:xfrm>
            <a:prstGeom prst="straightConnector1">
              <a:avLst/>
            </a:prstGeom>
            <a:noFill/>
            <a:ln cap="flat" cmpd="sng" w="9525">
              <a:solidFill>
                <a:schemeClr val="dk1"/>
              </a:solidFill>
              <a:prstDash val="solid"/>
              <a:round/>
              <a:headEnd len="med" w="med" type="none"/>
              <a:tailEnd len="med" w="med" type="triangle"/>
            </a:ln>
          </p:spPr>
        </p:cxnSp>
        <p:cxnSp>
          <p:nvCxnSpPr>
            <p:cNvPr id="499" name="Google Shape;499;p20"/>
            <p:cNvCxnSpPr/>
            <p:nvPr/>
          </p:nvCxnSpPr>
          <p:spPr>
            <a:xfrm>
              <a:off x="4608271" y="2863119"/>
              <a:ext cx="685270" cy="638177"/>
            </a:xfrm>
            <a:prstGeom prst="straightConnector1">
              <a:avLst/>
            </a:prstGeom>
            <a:noFill/>
            <a:ln cap="flat" cmpd="sng" w="9525">
              <a:solidFill>
                <a:schemeClr val="dk1"/>
              </a:solidFill>
              <a:prstDash val="solid"/>
              <a:round/>
              <a:headEnd len="med" w="med" type="none"/>
              <a:tailEnd len="med" w="med" type="triangle"/>
            </a:ln>
          </p:spPr>
        </p:cxnSp>
        <p:cxnSp>
          <p:nvCxnSpPr>
            <p:cNvPr id="500" name="Google Shape;500;p20"/>
            <p:cNvCxnSpPr/>
            <p:nvPr/>
          </p:nvCxnSpPr>
          <p:spPr>
            <a:xfrm>
              <a:off x="4613680" y="2860584"/>
              <a:ext cx="1787120" cy="613514"/>
            </a:xfrm>
            <a:prstGeom prst="straightConnector1">
              <a:avLst/>
            </a:prstGeom>
            <a:noFill/>
            <a:ln cap="flat" cmpd="sng" w="9525">
              <a:solidFill>
                <a:schemeClr val="dk1"/>
              </a:solidFill>
              <a:prstDash val="solid"/>
              <a:round/>
              <a:headEnd len="med" w="med" type="none"/>
              <a:tailEnd len="med" w="med" type="triangle"/>
            </a:ln>
          </p:spPr>
        </p:cxnSp>
        <p:cxnSp>
          <p:nvCxnSpPr>
            <p:cNvPr id="501" name="Google Shape;501;p20"/>
            <p:cNvCxnSpPr/>
            <p:nvPr/>
          </p:nvCxnSpPr>
          <p:spPr>
            <a:xfrm flipH="1">
              <a:off x="2692119" y="2838025"/>
              <a:ext cx="2978512" cy="673609"/>
            </a:xfrm>
            <a:prstGeom prst="straightConnector1">
              <a:avLst/>
            </a:prstGeom>
            <a:noFill/>
            <a:ln cap="flat" cmpd="sng" w="9525">
              <a:solidFill>
                <a:schemeClr val="dk1"/>
              </a:solidFill>
              <a:prstDash val="solid"/>
              <a:round/>
              <a:headEnd len="med" w="med" type="none"/>
              <a:tailEnd len="med" w="med" type="triangle"/>
            </a:ln>
          </p:spPr>
        </p:cxnSp>
        <p:cxnSp>
          <p:nvCxnSpPr>
            <p:cNvPr id="502" name="Google Shape;502;p20"/>
            <p:cNvCxnSpPr/>
            <p:nvPr/>
          </p:nvCxnSpPr>
          <p:spPr>
            <a:xfrm flipH="1">
              <a:off x="2685214" y="2865408"/>
              <a:ext cx="2985416" cy="622773"/>
            </a:xfrm>
            <a:prstGeom prst="straightConnector1">
              <a:avLst/>
            </a:prstGeom>
            <a:noFill/>
            <a:ln cap="flat" cmpd="sng" w="9525">
              <a:solidFill>
                <a:schemeClr val="dk1"/>
              </a:solidFill>
              <a:prstDash val="solid"/>
              <a:round/>
              <a:headEnd len="med" w="med" type="none"/>
              <a:tailEnd len="med" w="med" type="triangle"/>
            </a:ln>
          </p:spPr>
        </p:cxnSp>
        <p:cxnSp>
          <p:nvCxnSpPr>
            <p:cNvPr id="503" name="Google Shape;503;p20"/>
            <p:cNvCxnSpPr/>
            <p:nvPr/>
          </p:nvCxnSpPr>
          <p:spPr>
            <a:xfrm flipH="1">
              <a:off x="4394346" y="2857609"/>
              <a:ext cx="1276283" cy="619743"/>
            </a:xfrm>
            <a:prstGeom prst="straightConnector1">
              <a:avLst/>
            </a:prstGeom>
            <a:noFill/>
            <a:ln cap="flat" cmpd="sng" w="9525">
              <a:solidFill>
                <a:schemeClr val="dk1"/>
              </a:solidFill>
              <a:prstDash val="solid"/>
              <a:round/>
              <a:headEnd len="med" w="med" type="none"/>
              <a:tailEnd len="med" w="med" type="triangle"/>
            </a:ln>
          </p:spPr>
        </p:cxnSp>
        <p:cxnSp>
          <p:nvCxnSpPr>
            <p:cNvPr id="504" name="Google Shape;504;p20"/>
            <p:cNvCxnSpPr/>
            <p:nvPr/>
          </p:nvCxnSpPr>
          <p:spPr>
            <a:xfrm flipH="1">
              <a:off x="5265324" y="2838024"/>
              <a:ext cx="415965" cy="663272"/>
            </a:xfrm>
            <a:prstGeom prst="straightConnector1">
              <a:avLst/>
            </a:prstGeom>
            <a:noFill/>
            <a:ln cap="flat" cmpd="sng" w="9525">
              <a:solidFill>
                <a:schemeClr val="dk1"/>
              </a:solidFill>
              <a:prstDash val="solid"/>
              <a:round/>
              <a:headEnd len="med" w="med" type="none"/>
              <a:tailEnd len="med" w="med" type="triangle"/>
            </a:ln>
          </p:spPr>
        </p:cxnSp>
        <p:cxnSp>
          <p:nvCxnSpPr>
            <p:cNvPr id="505" name="Google Shape;505;p20"/>
            <p:cNvCxnSpPr/>
            <p:nvPr/>
          </p:nvCxnSpPr>
          <p:spPr>
            <a:xfrm>
              <a:off x="5643829" y="2843287"/>
              <a:ext cx="756971" cy="585713"/>
            </a:xfrm>
            <a:prstGeom prst="straightConnector1">
              <a:avLst/>
            </a:prstGeom>
            <a:noFill/>
            <a:ln cap="flat" cmpd="sng" w="9525">
              <a:solidFill>
                <a:schemeClr val="dk1"/>
              </a:solidFill>
              <a:prstDash val="solid"/>
              <a:round/>
              <a:headEnd len="med" w="med" type="none"/>
              <a:tailEnd len="med" w="med" type="triangle"/>
            </a:ln>
          </p:spPr>
        </p:cxnSp>
        <p:sp>
          <p:nvSpPr>
            <p:cNvPr id="506" name="Google Shape;506;p20"/>
            <p:cNvSpPr txBox="1"/>
            <p:nvPr/>
          </p:nvSpPr>
          <p:spPr>
            <a:xfrm>
              <a:off x="1574961" y="1675925"/>
              <a:ext cx="5543541" cy="4308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600">
                  <a:solidFill>
                    <a:schemeClr val="accent6"/>
                  </a:solidFill>
                  <a:latin typeface="Open Sans Light"/>
                  <a:ea typeface="Open Sans Light"/>
                  <a:cs typeface="Open Sans Light"/>
                  <a:sym typeface="Open Sans Light"/>
                </a:rPr>
                <a:t>Final Energy Demand </a:t>
              </a:r>
              <a:endParaRPr/>
            </a:p>
          </p:txBody>
        </p:sp>
        <p:cxnSp>
          <p:nvCxnSpPr>
            <p:cNvPr id="507" name="Google Shape;507;p20"/>
            <p:cNvCxnSpPr/>
            <p:nvPr/>
          </p:nvCxnSpPr>
          <p:spPr>
            <a:xfrm rot="10800000">
              <a:off x="1657350" y="1340229"/>
              <a:ext cx="0" cy="285750"/>
            </a:xfrm>
            <a:prstGeom prst="straightConnector1">
              <a:avLst/>
            </a:prstGeom>
            <a:noFill/>
            <a:ln cap="flat" cmpd="sng" w="28575">
              <a:solidFill>
                <a:schemeClr val="dk1"/>
              </a:solidFill>
              <a:prstDash val="solid"/>
              <a:round/>
              <a:headEnd len="med" w="med" type="none"/>
              <a:tailEnd len="med" w="med" type="none"/>
            </a:ln>
          </p:spPr>
        </p:cxnSp>
        <p:cxnSp>
          <p:nvCxnSpPr>
            <p:cNvPr id="508" name="Google Shape;508;p20"/>
            <p:cNvCxnSpPr/>
            <p:nvPr/>
          </p:nvCxnSpPr>
          <p:spPr>
            <a:xfrm>
              <a:off x="1657350" y="1340228"/>
              <a:ext cx="5707478" cy="16115"/>
            </a:xfrm>
            <a:prstGeom prst="straightConnector1">
              <a:avLst/>
            </a:prstGeom>
            <a:noFill/>
            <a:ln cap="flat" cmpd="sng" w="28575">
              <a:solidFill>
                <a:schemeClr val="dk1"/>
              </a:solidFill>
              <a:prstDash val="solid"/>
              <a:round/>
              <a:headEnd len="med" w="med" type="none"/>
              <a:tailEnd len="med" w="med" type="none"/>
            </a:ln>
          </p:spPr>
        </p:cxnSp>
        <p:cxnSp>
          <p:nvCxnSpPr>
            <p:cNvPr id="509" name="Google Shape;509;p20"/>
            <p:cNvCxnSpPr/>
            <p:nvPr/>
          </p:nvCxnSpPr>
          <p:spPr>
            <a:xfrm>
              <a:off x="7372350" y="1340228"/>
              <a:ext cx="13289" cy="3023678"/>
            </a:xfrm>
            <a:prstGeom prst="straightConnector1">
              <a:avLst/>
            </a:prstGeom>
            <a:noFill/>
            <a:ln cap="flat" cmpd="sng" w="28575">
              <a:solidFill>
                <a:schemeClr val="dk1"/>
              </a:solidFill>
              <a:prstDash val="solid"/>
              <a:round/>
              <a:headEnd len="med" w="med" type="none"/>
              <a:tailEnd len="med" w="med" type="none"/>
            </a:ln>
          </p:spPr>
        </p:cxnSp>
        <p:cxnSp>
          <p:nvCxnSpPr>
            <p:cNvPr id="510" name="Google Shape;510;p20"/>
            <p:cNvCxnSpPr/>
            <p:nvPr/>
          </p:nvCxnSpPr>
          <p:spPr>
            <a:xfrm rot="10800000">
              <a:off x="7214190" y="4343400"/>
              <a:ext cx="171450" cy="0"/>
            </a:xfrm>
            <a:prstGeom prst="straightConnector1">
              <a:avLst/>
            </a:prstGeom>
            <a:noFill/>
            <a:ln cap="flat" cmpd="sng" w="28575">
              <a:solidFill>
                <a:schemeClr val="dk1"/>
              </a:solidFill>
              <a:prstDash val="solid"/>
              <a:round/>
              <a:headEnd len="med" w="med" type="none"/>
              <a:tailEnd len="med" w="med" type="none"/>
            </a:ln>
          </p:spPr>
        </p:cxnSp>
        <p:cxnSp>
          <p:nvCxnSpPr>
            <p:cNvPr id="511" name="Google Shape;511;p20"/>
            <p:cNvCxnSpPr/>
            <p:nvPr/>
          </p:nvCxnSpPr>
          <p:spPr>
            <a:xfrm rot="10800000">
              <a:off x="1828800" y="1034757"/>
              <a:ext cx="0" cy="285750"/>
            </a:xfrm>
            <a:prstGeom prst="straightConnector1">
              <a:avLst/>
            </a:prstGeom>
            <a:noFill/>
            <a:ln cap="flat" cmpd="sng" w="28575">
              <a:solidFill>
                <a:schemeClr val="dk1"/>
              </a:solidFill>
              <a:prstDash val="solid"/>
              <a:round/>
              <a:headEnd len="med" w="med" type="none"/>
              <a:tailEnd len="med" w="med" type="none"/>
            </a:ln>
          </p:spPr>
        </p:cxnSp>
        <p:cxnSp>
          <p:nvCxnSpPr>
            <p:cNvPr id="512" name="Google Shape;512;p20"/>
            <p:cNvCxnSpPr/>
            <p:nvPr/>
          </p:nvCxnSpPr>
          <p:spPr>
            <a:xfrm>
              <a:off x="1828800" y="1034757"/>
              <a:ext cx="5707478" cy="0"/>
            </a:xfrm>
            <a:prstGeom prst="straightConnector1">
              <a:avLst/>
            </a:prstGeom>
            <a:noFill/>
            <a:ln cap="flat" cmpd="sng" w="28575">
              <a:solidFill>
                <a:schemeClr val="dk1"/>
              </a:solidFill>
              <a:prstDash val="solid"/>
              <a:round/>
              <a:headEnd len="med" w="med" type="none"/>
              <a:tailEnd len="med" w="med" type="none"/>
            </a:ln>
          </p:spPr>
        </p:cxnSp>
        <p:cxnSp>
          <p:nvCxnSpPr>
            <p:cNvPr id="513" name="Google Shape;513;p20"/>
            <p:cNvCxnSpPr/>
            <p:nvPr/>
          </p:nvCxnSpPr>
          <p:spPr>
            <a:xfrm>
              <a:off x="7543182" y="1014249"/>
              <a:ext cx="0" cy="3023678"/>
            </a:xfrm>
            <a:prstGeom prst="straightConnector1">
              <a:avLst/>
            </a:prstGeom>
            <a:noFill/>
            <a:ln cap="flat" cmpd="sng" w="28575">
              <a:solidFill>
                <a:schemeClr val="dk1"/>
              </a:solidFill>
              <a:prstDash val="solid"/>
              <a:round/>
              <a:headEnd len="med" w="med" type="none"/>
              <a:tailEnd len="med" w="med" type="none"/>
            </a:ln>
          </p:spPr>
        </p:cxnSp>
        <p:cxnSp>
          <p:nvCxnSpPr>
            <p:cNvPr id="514" name="Google Shape;514;p20"/>
            <p:cNvCxnSpPr/>
            <p:nvPr/>
          </p:nvCxnSpPr>
          <p:spPr>
            <a:xfrm rot="10800000">
              <a:off x="7376403" y="4057649"/>
              <a:ext cx="171450" cy="0"/>
            </a:xfrm>
            <a:prstGeom prst="straightConnector1">
              <a:avLst/>
            </a:prstGeom>
            <a:noFill/>
            <a:ln cap="flat" cmpd="sng" w="28575">
              <a:solidFill>
                <a:schemeClr val="dk1"/>
              </a:solidFill>
              <a:prstDash val="solid"/>
              <a:round/>
              <a:headEnd len="med" w="med" type="none"/>
              <a:tailEnd len="med" w="med" type="none"/>
            </a:ln>
          </p:spPr>
        </p:cxnSp>
        <p:sp>
          <p:nvSpPr>
            <p:cNvPr id="515" name="Google Shape;515;p20"/>
            <p:cNvSpPr txBox="1"/>
            <p:nvPr/>
          </p:nvSpPr>
          <p:spPr>
            <a:xfrm>
              <a:off x="6632497" y="1608401"/>
              <a:ext cx="628650" cy="4308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2020</a:t>
              </a:r>
              <a:endParaRPr/>
            </a:p>
          </p:txBody>
        </p:sp>
        <p:sp>
          <p:nvSpPr>
            <p:cNvPr id="516" name="Google Shape;516;p20"/>
            <p:cNvSpPr txBox="1"/>
            <p:nvPr/>
          </p:nvSpPr>
          <p:spPr>
            <a:xfrm>
              <a:off x="6763463" y="1299344"/>
              <a:ext cx="685799" cy="4308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2025</a:t>
              </a:r>
              <a:endParaRPr/>
            </a:p>
          </p:txBody>
        </p:sp>
        <p:sp>
          <p:nvSpPr>
            <p:cNvPr id="517" name="Google Shape;517;p20"/>
            <p:cNvSpPr txBox="1"/>
            <p:nvPr/>
          </p:nvSpPr>
          <p:spPr>
            <a:xfrm>
              <a:off x="7095827" y="980189"/>
              <a:ext cx="628650" cy="4308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Light"/>
                  <a:ea typeface="Open Sans Light"/>
                  <a:cs typeface="Open Sans Light"/>
                  <a:sym typeface="Open Sans Light"/>
                </a:rPr>
                <a:t>2050</a:t>
              </a:r>
              <a:endParaRPr/>
            </a:p>
          </p:txBody>
        </p:sp>
        <p:sp>
          <p:nvSpPr>
            <p:cNvPr id="518" name="Google Shape;518;p20"/>
            <p:cNvSpPr txBox="1"/>
            <p:nvPr/>
          </p:nvSpPr>
          <p:spPr>
            <a:xfrm>
              <a:off x="3835128" y="2936615"/>
              <a:ext cx="664846" cy="430841"/>
            </a:xfrm>
            <a:prstGeom prst="rect">
              <a:avLst/>
            </a:prstGeom>
            <a:solidFill>
              <a:srgbClr val="FFFFFF">
                <a:alpha val="85490"/>
              </a:srgbClr>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GB" sz="1600">
                  <a:solidFill>
                    <a:srgbClr val="B4323F"/>
                  </a:solidFill>
                  <a:latin typeface="Open Sans Light"/>
                  <a:ea typeface="Open Sans Light"/>
                  <a:cs typeface="Open Sans Light"/>
                  <a:sym typeface="Open Sans Light"/>
                </a:rPr>
                <a:t>End-Uses</a:t>
              </a:r>
              <a:endParaRPr sz="1600">
                <a:solidFill>
                  <a:srgbClr val="B4323F"/>
                </a:solidFill>
                <a:latin typeface="Open Sans Light"/>
                <a:ea typeface="Open Sans Light"/>
                <a:cs typeface="Open Sans Light"/>
                <a:sym typeface="Open Sans Light"/>
              </a:endParaRPr>
            </a:p>
          </p:txBody>
        </p:sp>
      </p:grpSp>
      <p:sp>
        <p:nvSpPr>
          <p:cNvPr id="519" name="Google Shape;519;p20"/>
          <p:cNvSpPr/>
          <p:nvPr/>
        </p:nvSpPr>
        <p:spPr>
          <a:xfrm>
            <a:off x="1649730" y="1922379"/>
            <a:ext cx="2727517" cy="612000"/>
          </a:xfrm>
          <a:prstGeom prst="chevron">
            <a:avLst>
              <a:gd fmla="val 50000" name="adj"/>
            </a:avLst>
          </a:prstGeom>
          <a:solidFill>
            <a:srgbClr val="E1EFD8"/>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1. Base year reconstruction</a:t>
            </a:r>
            <a:endParaRPr/>
          </a:p>
        </p:txBody>
      </p:sp>
      <p:sp>
        <p:nvSpPr>
          <p:cNvPr id="520" name="Google Shape;520;p20"/>
          <p:cNvSpPr/>
          <p:nvPr/>
        </p:nvSpPr>
        <p:spPr>
          <a:xfrm>
            <a:off x="4277935" y="1922379"/>
            <a:ext cx="2727517" cy="612000"/>
          </a:xfrm>
          <a:prstGeom prst="chevron">
            <a:avLst>
              <a:gd fmla="val 50000" name="adj"/>
            </a:avLst>
          </a:prstGeom>
          <a:solidFill>
            <a:srgbClr val="E1EFD8"/>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2. Scenario development</a:t>
            </a:r>
            <a:endParaRPr/>
          </a:p>
        </p:txBody>
      </p:sp>
      <p:sp>
        <p:nvSpPr>
          <p:cNvPr id="521" name="Google Shape;521;p20"/>
          <p:cNvSpPr/>
          <p:nvPr/>
        </p:nvSpPr>
        <p:spPr>
          <a:xfrm>
            <a:off x="6866859" y="1922379"/>
            <a:ext cx="2727517" cy="612000"/>
          </a:xfrm>
          <a:prstGeom prst="chevron">
            <a:avLst>
              <a:gd fmla="val 50000" name="adj"/>
            </a:avLst>
          </a:prstGeom>
          <a:solidFill>
            <a:srgbClr val="A9D18E"/>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3. Results Analysis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Graphical user interface, text&#10;&#10;Description automatically generated" id="527" name="Google Shape;527;p21"/>
          <p:cNvPicPr preferRelativeResize="0"/>
          <p:nvPr/>
        </p:nvPicPr>
        <p:blipFill rotWithShape="1">
          <a:blip r:embed="rId3">
            <a:alphaModFix/>
          </a:blip>
          <a:srcRect b="0" l="0" r="0" t="0"/>
          <a:stretch/>
        </p:blipFill>
        <p:spPr>
          <a:xfrm>
            <a:off x="0" y="1528"/>
            <a:ext cx="12192000" cy="6858000"/>
          </a:xfrm>
          <a:prstGeom prst="rect">
            <a:avLst/>
          </a:prstGeom>
          <a:noFill/>
          <a:ln>
            <a:noFill/>
          </a:ln>
        </p:spPr>
      </p:pic>
      <p:sp>
        <p:nvSpPr>
          <p:cNvPr id="528" name="Google Shape;528;p21"/>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529" name="Google Shape;529;p21"/>
          <p:cNvSpPr txBox="1"/>
          <p:nvPr/>
        </p:nvSpPr>
        <p:spPr>
          <a:xfrm>
            <a:off x="887214" y="4640"/>
            <a:ext cx="9853937" cy="1033079"/>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4.4 MAED Three-Main-Steps </a:t>
            </a:r>
            <a:endParaRPr/>
          </a:p>
        </p:txBody>
      </p:sp>
      <p:sp>
        <p:nvSpPr>
          <p:cNvPr id="530" name="Google Shape;530;p21"/>
          <p:cNvSpPr/>
          <p:nvPr/>
        </p:nvSpPr>
        <p:spPr>
          <a:xfrm>
            <a:off x="895404" y="1013276"/>
            <a:ext cx="6217920" cy="751039"/>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4.4.5. Energy demand projection: output example</a:t>
            </a:r>
            <a:endParaRPr/>
          </a:p>
        </p:txBody>
      </p:sp>
      <p:sp>
        <p:nvSpPr>
          <p:cNvPr id="531" name="Google Shape;531;p21"/>
          <p:cNvSpPr txBox="1"/>
          <p:nvPr/>
        </p:nvSpPr>
        <p:spPr>
          <a:xfrm>
            <a:off x="887215" y="2288945"/>
            <a:ext cx="10542785" cy="1671227"/>
          </a:xfrm>
          <a:prstGeom prst="rect">
            <a:avLst/>
          </a:prstGeom>
          <a:noFill/>
          <a:ln>
            <a:noFill/>
          </a:ln>
        </p:spPr>
        <p:txBody>
          <a:bodyPr anchorCtr="0" anchor="t" bIns="45700" lIns="91425" spcFirstLastPara="1" rIns="91425" wrap="square" tIns="45700">
            <a:spAutoFit/>
          </a:bodyPr>
          <a:lstStyle/>
          <a:p>
            <a:pPr indent="0" lvl="0" marL="76200" marR="0" rtl="0" algn="l">
              <a:lnSpc>
                <a:spcPct val="150000"/>
              </a:lnSpc>
              <a:spcBef>
                <a:spcPts val="0"/>
              </a:spcBef>
              <a:spcAft>
                <a:spcPts val="0"/>
              </a:spcAft>
              <a:buNone/>
            </a:pPr>
            <a:r>
              <a:t/>
            </a:r>
            <a:endParaRPr sz="1800">
              <a:solidFill>
                <a:schemeClr val="dk1"/>
              </a:solidFill>
              <a:latin typeface="Open Sans"/>
              <a:ea typeface="Open Sans"/>
              <a:cs typeface="Open Sans"/>
              <a:sym typeface="Open Sans"/>
            </a:endParaRPr>
          </a:p>
          <a:p>
            <a:pPr indent="0" lvl="0" marL="76200" marR="0" rtl="0" algn="l">
              <a:lnSpc>
                <a:spcPct val="150000"/>
              </a:lnSpc>
              <a:spcBef>
                <a:spcPts val="0"/>
              </a:spcBef>
              <a:spcAft>
                <a:spcPts val="0"/>
              </a:spcAft>
              <a:buNone/>
            </a:pPr>
            <a:r>
              <a:t/>
            </a:r>
            <a:endParaRPr sz="1800">
              <a:solidFill>
                <a:schemeClr val="dk1"/>
              </a:solidFill>
              <a:latin typeface="Open Sans"/>
              <a:ea typeface="Open Sans"/>
              <a:cs typeface="Open Sans"/>
              <a:sym typeface="Open Sans"/>
            </a:endParaRPr>
          </a:p>
          <a:p>
            <a:pPr indent="0" lvl="0" marL="76200" marR="0" rtl="0" algn="l">
              <a:lnSpc>
                <a:spcPct val="90000"/>
              </a:lnSpc>
              <a:spcBef>
                <a:spcPts val="0"/>
              </a:spcBef>
              <a:spcAft>
                <a:spcPts val="0"/>
              </a:spcAft>
              <a:buNone/>
            </a:pPr>
            <a:r>
              <a:t/>
            </a:r>
            <a:endParaRPr sz="1800">
              <a:solidFill>
                <a:schemeClr val="dk1"/>
              </a:solidFill>
              <a:latin typeface="Open Sans"/>
              <a:ea typeface="Open Sans"/>
              <a:cs typeface="Open Sans"/>
              <a:sym typeface="Open Sans"/>
            </a:endParaRPr>
          </a:p>
          <a:p>
            <a:pPr indent="0" lvl="0" marL="76200" marR="0" rtl="0" algn="l">
              <a:lnSpc>
                <a:spcPct val="90000"/>
              </a:lnSpc>
              <a:spcBef>
                <a:spcPts val="0"/>
              </a:spcBef>
              <a:spcAft>
                <a:spcPts val="0"/>
              </a:spcAft>
              <a:buNone/>
            </a:pPr>
            <a:r>
              <a:t/>
            </a:r>
            <a:endParaRPr sz="1800">
              <a:solidFill>
                <a:schemeClr val="dk1"/>
              </a:solidFill>
              <a:latin typeface="Open Sans"/>
              <a:ea typeface="Open Sans"/>
              <a:cs typeface="Open Sans"/>
              <a:sym typeface="Open Sans"/>
            </a:endParaRPr>
          </a:p>
          <a:p>
            <a:pPr indent="0" lvl="0" marL="76200" marR="0" rtl="0" algn="l">
              <a:lnSpc>
                <a:spcPct val="90000"/>
              </a:lnSpc>
              <a:spcBef>
                <a:spcPts val="0"/>
              </a:spcBef>
              <a:spcAft>
                <a:spcPts val="0"/>
              </a:spcAft>
              <a:buNone/>
            </a:pPr>
            <a:r>
              <a:t/>
            </a:r>
            <a:endParaRPr sz="1800">
              <a:solidFill>
                <a:schemeClr val="dk1"/>
              </a:solidFill>
              <a:latin typeface="Open Sans"/>
              <a:ea typeface="Open Sans"/>
              <a:cs typeface="Open Sans"/>
              <a:sym typeface="Open Sans"/>
            </a:endParaRPr>
          </a:p>
        </p:txBody>
      </p:sp>
      <p:pic>
        <p:nvPicPr>
          <p:cNvPr id="532" name="Google Shape;532;p21"/>
          <p:cNvPicPr preferRelativeResize="0"/>
          <p:nvPr/>
        </p:nvPicPr>
        <p:blipFill rotWithShape="1">
          <a:blip r:embed="rId4">
            <a:alphaModFix/>
          </a:blip>
          <a:srcRect b="0" l="0" r="0" t="0"/>
          <a:stretch/>
        </p:blipFill>
        <p:spPr>
          <a:xfrm>
            <a:off x="1649730" y="2772951"/>
            <a:ext cx="4754493" cy="3616295"/>
          </a:xfrm>
          <a:prstGeom prst="rect">
            <a:avLst/>
          </a:prstGeom>
          <a:noFill/>
          <a:ln>
            <a:noFill/>
          </a:ln>
        </p:spPr>
      </p:pic>
      <p:sp>
        <p:nvSpPr>
          <p:cNvPr id="533" name="Google Shape;533;p21"/>
          <p:cNvSpPr txBox="1"/>
          <p:nvPr/>
        </p:nvSpPr>
        <p:spPr>
          <a:xfrm>
            <a:off x="2035013" y="3150791"/>
            <a:ext cx="22429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Reference scenario</a:t>
            </a:r>
            <a:endParaRPr/>
          </a:p>
        </p:txBody>
      </p:sp>
      <p:cxnSp>
        <p:nvCxnSpPr>
          <p:cNvPr id="534" name="Google Shape;534;p21"/>
          <p:cNvCxnSpPr/>
          <p:nvPr/>
        </p:nvCxnSpPr>
        <p:spPr>
          <a:xfrm flipH="1" rot="10800000">
            <a:off x="6404223" y="3655899"/>
            <a:ext cx="1080000" cy="925200"/>
          </a:xfrm>
          <a:prstGeom prst="straightConnector1">
            <a:avLst/>
          </a:prstGeom>
          <a:noFill/>
          <a:ln cap="flat" cmpd="sng" w="28575">
            <a:solidFill>
              <a:srgbClr val="548135"/>
            </a:solidFill>
            <a:prstDash val="solid"/>
            <a:miter lim="800000"/>
            <a:headEnd len="sm" w="sm" type="none"/>
            <a:tailEnd len="med" w="med" type="triangle"/>
          </a:ln>
        </p:spPr>
      </p:cxnSp>
      <p:cxnSp>
        <p:nvCxnSpPr>
          <p:cNvPr id="535" name="Google Shape;535;p21"/>
          <p:cNvCxnSpPr>
            <a:stCxn id="532" idx="3"/>
          </p:cNvCxnSpPr>
          <p:nvPr/>
        </p:nvCxnSpPr>
        <p:spPr>
          <a:xfrm>
            <a:off x="6404223" y="4581099"/>
            <a:ext cx="1074300" cy="925200"/>
          </a:xfrm>
          <a:prstGeom prst="straightConnector1">
            <a:avLst/>
          </a:prstGeom>
          <a:noFill/>
          <a:ln cap="flat" cmpd="sng" w="28575">
            <a:solidFill>
              <a:srgbClr val="548135"/>
            </a:solidFill>
            <a:prstDash val="solid"/>
            <a:miter lim="800000"/>
            <a:headEnd len="sm" w="sm" type="none"/>
            <a:tailEnd len="med" w="med" type="triangle"/>
          </a:ln>
        </p:spPr>
      </p:cxnSp>
      <p:cxnSp>
        <p:nvCxnSpPr>
          <p:cNvPr id="536" name="Google Shape;536;p21"/>
          <p:cNvCxnSpPr>
            <a:stCxn id="532" idx="3"/>
          </p:cNvCxnSpPr>
          <p:nvPr/>
        </p:nvCxnSpPr>
        <p:spPr>
          <a:xfrm>
            <a:off x="6404223" y="4581099"/>
            <a:ext cx="1080000" cy="0"/>
          </a:xfrm>
          <a:prstGeom prst="straightConnector1">
            <a:avLst/>
          </a:prstGeom>
          <a:noFill/>
          <a:ln cap="flat" cmpd="sng" w="28575">
            <a:solidFill>
              <a:srgbClr val="548135"/>
            </a:solidFill>
            <a:prstDash val="solid"/>
            <a:miter lim="800000"/>
            <a:headEnd len="sm" w="sm" type="none"/>
            <a:tailEnd len="med" w="med" type="triangle"/>
          </a:ln>
        </p:spPr>
      </p:cxnSp>
      <p:sp>
        <p:nvSpPr>
          <p:cNvPr id="537" name="Google Shape;537;p21"/>
          <p:cNvSpPr txBox="1"/>
          <p:nvPr/>
        </p:nvSpPr>
        <p:spPr>
          <a:xfrm>
            <a:off x="7587587" y="3471233"/>
            <a:ext cx="1595309"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Open Sans"/>
                <a:ea typeface="Open Sans"/>
                <a:cs typeface="Open Sans"/>
                <a:sym typeface="Open Sans"/>
              </a:rPr>
              <a:t>Low scenario</a:t>
            </a:r>
            <a:endParaRPr/>
          </a:p>
        </p:txBody>
      </p:sp>
      <p:sp>
        <p:nvSpPr>
          <p:cNvPr id="538" name="Google Shape;538;p21"/>
          <p:cNvSpPr txBox="1"/>
          <p:nvPr/>
        </p:nvSpPr>
        <p:spPr>
          <a:xfrm>
            <a:off x="7587587" y="4396432"/>
            <a:ext cx="2550698"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Open Sans"/>
                <a:ea typeface="Open Sans"/>
                <a:cs typeface="Open Sans"/>
                <a:sym typeface="Open Sans"/>
              </a:rPr>
              <a:t>Intermediate scenario</a:t>
            </a:r>
            <a:endParaRPr/>
          </a:p>
        </p:txBody>
      </p:sp>
      <p:sp>
        <p:nvSpPr>
          <p:cNvPr id="539" name="Google Shape;539;p21"/>
          <p:cNvSpPr txBox="1"/>
          <p:nvPr/>
        </p:nvSpPr>
        <p:spPr>
          <a:xfrm>
            <a:off x="7588025" y="5317883"/>
            <a:ext cx="1651414"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Open Sans"/>
                <a:ea typeface="Open Sans"/>
                <a:cs typeface="Open Sans"/>
                <a:sym typeface="Open Sans"/>
              </a:rPr>
              <a:t>High scenario</a:t>
            </a:r>
            <a:endParaRPr/>
          </a:p>
        </p:txBody>
      </p:sp>
      <p:sp>
        <p:nvSpPr>
          <p:cNvPr id="540" name="Google Shape;540;p21"/>
          <p:cNvSpPr/>
          <p:nvPr/>
        </p:nvSpPr>
        <p:spPr>
          <a:xfrm>
            <a:off x="1649730" y="1922379"/>
            <a:ext cx="2727517" cy="612000"/>
          </a:xfrm>
          <a:prstGeom prst="chevron">
            <a:avLst>
              <a:gd fmla="val 50000" name="adj"/>
            </a:avLst>
          </a:prstGeom>
          <a:solidFill>
            <a:srgbClr val="E1EFD8"/>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1. Base year reconstruction</a:t>
            </a:r>
            <a:endParaRPr/>
          </a:p>
        </p:txBody>
      </p:sp>
      <p:sp>
        <p:nvSpPr>
          <p:cNvPr id="541" name="Google Shape;541;p21"/>
          <p:cNvSpPr/>
          <p:nvPr/>
        </p:nvSpPr>
        <p:spPr>
          <a:xfrm>
            <a:off x="4277935" y="1922379"/>
            <a:ext cx="2727517" cy="612000"/>
          </a:xfrm>
          <a:prstGeom prst="chevron">
            <a:avLst>
              <a:gd fmla="val 50000" name="adj"/>
            </a:avLst>
          </a:prstGeom>
          <a:solidFill>
            <a:srgbClr val="E1EFD8"/>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2. Scenario development</a:t>
            </a:r>
            <a:endParaRPr/>
          </a:p>
        </p:txBody>
      </p:sp>
      <p:sp>
        <p:nvSpPr>
          <p:cNvPr id="542" name="Google Shape;542;p21"/>
          <p:cNvSpPr/>
          <p:nvPr/>
        </p:nvSpPr>
        <p:spPr>
          <a:xfrm>
            <a:off x="6866859" y="1922379"/>
            <a:ext cx="2727517" cy="612000"/>
          </a:xfrm>
          <a:prstGeom prst="chevron">
            <a:avLst>
              <a:gd fmla="val 50000" name="adj"/>
            </a:avLst>
          </a:prstGeom>
          <a:solidFill>
            <a:srgbClr val="A9D18E"/>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3. Results Analysis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Graphical user interface, website&#10;&#10;Description automatically generated" id="547" name="Google Shape;547;p22"/>
          <p:cNvPicPr preferRelativeResize="0"/>
          <p:nvPr/>
        </p:nvPicPr>
        <p:blipFill rotWithShape="1">
          <a:blip r:embed="rId3">
            <a:alphaModFix/>
          </a:blip>
          <a:srcRect b="0" l="0" r="0" t="0"/>
          <a:stretch/>
        </p:blipFill>
        <p:spPr>
          <a:xfrm>
            <a:off x="708" y="-19299"/>
            <a:ext cx="12190521" cy="6892739"/>
          </a:xfrm>
          <a:prstGeom prst="rect">
            <a:avLst/>
          </a:prstGeom>
          <a:noFill/>
          <a:ln>
            <a:noFill/>
          </a:ln>
        </p:spPr>
      </p:pic>
      <p:sp>
        <p:nvSpPr>
          <p:cNvPr id="548" name="Google Shape;548;p22"/>
          <p:cNvSpPr txBox="1"/>
          <p:nvPr/>
        </p:nvSpPr>
        <p:spPr>
          <a:xfrm>
            <a:off x="9899301" y="5905083"/>
            <a:ext cx="193095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dk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549" name="Google Shape;549;p2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550" name="Google Shape;550;p22"/>
          <p:cNvSpPr txBox="1"/>
          <p:nvPr/>
        </p:nvSpPr>
        <p:spPr>
          <a:xfrm>
            <a:off x="8811492" y="4675914"/>
            <a:ext cx="323120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Cannone, C., Collett, K.A., Charbonnier F., Ahsan A., Halloran C., Vijay,A.,Berdellans I., Hasanovic S., Gritsevskyi A,Stankeviciute L., Tot M.; Welsch M., Hirmer S., 2023. Lecture 4: "INTRODUCTION </a:t>
            </a:r>
            <a:endParaRPr/>
          </a:p>
          <a:p>
            <a:pPr indent="0" lvl="0" marL="0" marR="0" rtl="0" algn="l">
              <a:spcBef>
                <a:spcPts val="0"/>
              </a:spcBef>
              <a:spcAft>
                <a:spcPts val="0"/>
              </a:spcAft>
              <a:buNone/>
            </a:pPr>
            <a:r>
              <a:rPr lang="en-GB" sz="800">
                <a:solidFill>
                  <a:schemeClr val="lt1"/>
                </a:solidFill>
                <a:latin typeface="Open Sans"/>
                <a:ea typeface="Open Sans"/>
                <a:cs typeface="Open Sans"/>
                <a:sym typeface="Open Sans"/>
              </a:rPr>
              <a:t>TO MAED-D" , Energy Demands Projections with MAED (Model for Analysis of Energy Demand). Release Version 2.0.  [online presentation]. Climate Compatible Growth &amp; Programme and International Atomic Energy Agency.</a:t>
            </a:r>
            <a:endParaRPr sz="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Graphical user interface, text" id="555" name="Google Shape;555;p2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56" name="Google Shape;556;p23"/>
          <p:cNvSpPr txBox="1"/>
          <p:nvPr/>
        </p:nvSpPr>
        <p:spPr>
          <a:xfrm>
            <a:off x="2992660" y="2859574"/>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Calibri"/>
                <a:ea typeface="Calibri"/>
                <a:cs typeface="Calibri"/>
                <a:sym typeface="Calibri"/>
              </a:rPr>
              <a:t>This document was updated on 11.10.2025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Graphical user interface, text&#10;&#10;Description automatically generated" id="143" name="Google Shape;143;p3"/>
          <p:cNvPicPr preferRelativeResize="0"/>
          <p:nvPr/>
        </p:nvPicPr>
        <p:blipFill rotWithShape="1">
          <a:blip r:embed="rId3">
            <a:alphaModFix/>
          </a:blip>
          <a:srcRect b="0" l="0" r="0" t="0"/>
          <a:stretch/>
        </p:blipFill>
        <p:spPr>
          <a:xfrm>
            <a:off x="22650" y="0"/>
            <a:ext cx="12192000" cy="6858000"/>
          </a:xfrm>
          <a:prstGeom prst="rect">
            <a:avLst/>
          </a:prstGeom>
          <a:noFill/>
          <a:ln>
            <a:noFill/>
          </a:ln>
        </p:spPr>
      </p:pic>
      <p:sp>
        <p:nvSpPr>
          <p:cNvPr id="144" name="Google Shape;144;p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45" name="Google Shape;145;p3"/>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sz="4400">
              <a:solidFill>
                <a:schemeClr val="dk1"/>
              </a:solidFill>
              <a:latin typeface="Open Sans"/>
              <a:ea typeface="Open Sans"/>
              <a:cs typeface="Open Sans"/>
              <a:sym typeface="Open Sans"/>
            </a:endParaRPr>
          </a:p>
        </p:txBody>
      </p:sp>
      <p:sp>
        <p:nvSpPr>
          <p:cNvPr id="146" name="Google Shape;14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GB">
                <a:latin typeface="Open Sans"/>
                <a:ea typeface="Open Sans"/>
                <a:cs typeface="Open Sans"/>
                <a:sym typeface="Open Sans"/>
              </a:rPr>
              <a:t>Lecture 4.1 MAED overview</a:t>
            </a:r>
            <a:endParaRPr>
              <a:latin typeface="Open Sans"/>
              <a:ea typeface="Open Sans"/>
              <a:cs typeface="Open Sans"/>
              <a:sym typeface="Open Sans"/>
            </a:endParaRPr>
          </a:p>
        </p:txBody>
      </p:sp>
      <p:sp>
        <p:nvSpPr>
          <p:cNvPr id="147" name="Google Shape;147;p3"/>
          <p:cNvSpPr txBox="1"/>
          <p:nvPr>
            <p:ph idx="1" type="body"/>
          </p:nvPr>
        </p:nvSpPr>
        <p:spPr>
          <a:xfrm>
            <a:off x="910770" y="1433738"/>
            <a:ext cx="8104276" cy="4767769"/>
          </a:xfrm>
          <a:prstGeom prst="rect">
            <a:avLst/>
          </a:prstGeom>
          <a:noFill/>
          <a:ln>
            <a:noFill/>
          </a:ln>
        </p:spPr>
        <p:txBody>
          <a:bodyPr anchorCtr="0" anchor="t" bIns="45700" lIns="91425" spcFirstLastPara="1" rIns="91425" wrap="square" tIns="45700">
            <a:noAutofit/>
          </a:bodyPr>
          <a:lstStyle/>
          <a:p>
            <a:pPr indent="0" lvl="6" marL="0" rtl="0" algn="l">
              <a:lnSpc>
                <a:spcPct val="9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4.1.1. Main features of MAED</a:t>
            </a:r>
            <a:endParaRPr/>
          </a:p>
          <a:p>
            <a:pPr indent="0" lvl="6" marL="0" rtl="0" algn="l">
              <a:lnSpc>
                <a:spcPct val="100000"/>
              </a:lnSpc>
              <a:spcBef>
                <a:spcPts val="1000"/>
              </a:spcBef>
              <a:spcAft>
                <a:spcPts val="0"/>
              </a:spcAft>
              <a:buClr>
                <a:srgbClr val="333333"/>
              </a:buClr>
              <a:buSzPts val="1300"/>
              <a:buNone/>
            </a:pPr>
            <a:r>
              <a:rPr b="1" lang="en-GB" sz="1900">
                <a:latin typeface="Open Sans"/>
                <a:ea typeface="Open Sans"/>
                <a:cs typeface="Open Sans"/>
                <a:sym typeface="Open Sans"/>
              </a:rPr>
              <a:t>MAED</a:t>
            </a:r>
            <a:r>
              <a:rPr lang="en-GB" sz="1900">
                <a:latin typeface="Open Sans"/>
                <a:ea typeface="Open Sans"/>
                <a:cs typeface="Open Sans"/>
                <a:sym typeface="Open Sans"/>
              </a:rPr>
              <a:t>: </a:t>
            </a:r>
            <a:r>
              <a:rPr b="1" lang="en-GB" sz="1900">
                <a:latin typeface="Open Sans"/>
                <a:ea typeface="Open Sans"/>
                <a:cs typeface="Open Sans"/>
                <a:sym typeface="Open Sans"/>
              </a:rPr>
              <a:t>M</a:t>
            </a:r>
            <a:r>
              <a:rPr lang="en-GB" sz="1900">
                <a:latin typeface="Open Sans"/>
                <a:ea typeface="Open Sans"/>
                <a:cs typeface="Open Sans"/>
                <a:sym typeface="Open Sans"/>
              </a:rPr>
              <a:t>odel for </a:t>
            </a:r>
            <a:r>
              <a:rPr b="1" lang="en-GB" sz="1900">
                <a:latin typeface="Open Sans"/>
                <a:ea typeface="Open Sans"/>
                <a:cs typeface="Open Sans"/>
                <a:sym typeface="Open Sans"/>
              </a:rPr>
              <a:t>A</a:t>
            </a:r>
            <a:r>
              <a:rPr lang="en-GB" sz="1900">
                <a:latin typeface="Open Sans"/>
                <a:ea typeface="Open Sans"/>
                <a:cs typeface="Open Sans"/>
                <a:sym typeface="Open Sans"/>
              </a:rPr>
              <a:t>nalysis of the </a:t>
            </a:r>
            <a:r>
              <a:rPr b="1" lang="en-GB" sz="1900">
                <a:latin typeface="Open Sans"/>
                <a:ea typeface="Open Sans"/>
                <a:cs typeface="Open Sans"/>
                <a:sym typeface="Open Sans"/>
              </a:rPr>
              <a:t>E</a:t>
            </a:r>
            <a:r>
              <a:rPr lang="en-GB" sz="1900">
                <a:latin typeface="Open Sans"/>
                <a:ea typeface="Open Sans"/>
                <a:cs typeface="Open Sans"/>
                <a:sym typeface="Open Sans"/>
              </a:rPr>
              <a:t>nergy </a:t>
            </a:r>
            <a:r>
              <a:rPr b="1" lang="en-GB" sz="1900">
                <a:latin typeface="Open Sans"/>
                <a:ea typeface="Open Sans"/>
                <a:cs typeface="Open Sans"/>
                <a:sym typeface="Open Sans"/>
              </a:rPr>
              <a:t>D</a:t>
            </a:r>
            <a:r>
              <a:rPr lang="en-GB" sz="1900">
                <a:latin typeface="Open Sans"/>
                <a:ea typeface="Open Sans"/>
                <a:cs typeface="Open Sans"/>
                <a:sym typeface="Open Sans"/>
              </a:rPr>
              <a:t>emand</a:t>
            </a:r>
            <a:endParaRPr sz="1900">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Simulation model best applicable for long-term analysis. </a:t>
            </a:r>
            <a:endParaRPr sz="1900">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Using bottom-up scenario approach for evaluating </a:t>
            </a:r>
            <a:r>
              <a:rPr b="1" lang="en-GB" sz="1900">
                <a:solidFill>
                  <a:srgbClr val="00B050"/>
                </a:solidFill>
                <a:latin typeface="Open Sans"/>
                <a:ea typeface="Open Sans"/>
                <a:cs typeface="Open Sans"/>
                <a:sym typeface="Open Sans"/>
              </a:rPr>
              <a:t>Final Energy Demand</a:t>
            </a:r>
            <a:r>
              <a:rPr lang="en-GB" sz="1900">
                <a:latin typeface="Open Sans"/>
                <a:ea typeface="Open Sans"/>
                <a:cs typeface="Open Sans"/>
                <a:sym typeface="Open Sans"/>
              </a:rPr>
              <a:t> in a country or region.</a:t>
            </a:r>
            <a:endParaRPr/>
          </a:p>
          <a:p>
            <a:pPr indent="-342900" lvl="6" marL="342900" rtl="0" algn="l">
              <a:lnSpc>
                <a:spcPct val="100000"/>
              </a:lnSpc>
              <a:spcBef>
                <a:spcPts val="1000"/>
              </a:spcBef>
              <a:spcAft>
                <a:spcPts val="0"/>
              </a:spcAft>
              <a:buClr>
                <a:srgbClr val="333333"/>
              </a:buClr>
              <a:buSzPts val="1300"/>
              <a:buChar char="•"/>
            </a:pPr>
            <a:r>
              <a:rPr b="1" lang="en-GB" sz="1900" u="sng">
                <a:latin typeface="Open Sans"/>
                <a:ea typeface="Open Sans"/>
                <a:cs typeface="Open Sans"/>
                <a:sym typeface="Open Sans"/>
              </a:rPr>
              <a:t>MAED main results that we want to obtain are </a:t>
            </a:r>
            <a:r>
              <a:rPr b="1" lang="en-GB" sz="1900" u="sng">
                <a:solidFill>
                  <a:srgbClr val="00B050"/>
                </a:solidFill>
                <a:latin typeface="Open Sans"/>
                <a:ea typeface="Open Sans"/>
                <a:cs typeface="Open Sans"/>
                <a:sym typeface="Open Sans"/>
              </a:rPr>
              <a:t>Final Energy Demands (FED) </a:t>
            </a:r>
            <a:r>
              <a:rPr b="1" lang="en-GB" sz="1900" u="sng">
                <a:latin typeface="Open Sans"/>
                <a:ea typeface="Open Sans"/>
                <a:cs typeface="Open Sans"/>
                <a:sym typeface="Open Sans"/>
              </a:rPr>
              <a:t>by each group of end-uses.</a:t>
            </a:r>
            <a:endParaRPr b="1" sz="1900" u="sng">
              <a:latin typeface="Open Sans"/>
              <a:ea typeface="Open Sans"/>
              <a:cs typeface="Open Sans"/>
              <a:sym typeface="Open Sans"/>
            </a:endParaRPr>
          </a:p>
          <a:p>
            <a:pPr indent="0" lvl="6" marL="0" rtl="0" algn="l">
              <a:lnSpc>
                <a:spcPct val="100000"/>
              </a:lnSpc>
              <a:spcBef>
                <a:spcPts val="1000"/>
              </a:spcBef>
              <a:spcAft>
                <a:spcPts val="0"/>
              </a:spcAft>
              <a:buClr>
                <a:srgbClr val="333333"/>
              </a:buClr>
              <a:buSzPts val="1300"/>
              <a:buNone/>
            </a:pPr>
            <a:r>
              <a:rPr lang="en-GB" sz="1900">
                <a:latin typeface="Open Sans"/>
                <a:ea typeface="Open Sans"/>
                <a:cs typeface="Open Sans"/>
                <a:sym typeface="Open Sans"/>
              </a:rPr>
              <a:t>MAED has been designed to reflect:</a:t>
            </a:r>
            <a:endParaRPr sz="1900">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Structural changes in the </a:t>
            </a:r>
            <a:r>
              <a:rPr b="1" lang="en-GB" sz="1900">
                <a:solidFill>
                  <a:srgbClr val="00B050"/>
                </a:solidFill>
                <a:latin typeface="Open Sans"/>
                <a:ea typeface="Open Sans"/>
                <a:cs typeface="Open Sans"/>
                <a:sym typeface="Open Sans"/>
              </a:rPr>
              <a:t>Final Energy Demand </a:t>
            </a:r>
            <a:r>
              <a:rPr lang="en-GB" sz="1900">
                <a:latin typeface="Open Sans"/>
                <a:ea typeface="Open Sans"/>
                <a:cs typeface="Open Sans"/>
                <a:sym typeface="Open Sans"/>
              </a:rPr>
              <a:t>by means of detailed analysis of the social, economic, and technological factors.</a:t>
            </a:r>
            <a:endParaRPr sz="1900">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Evolution of the potential behaviour for each energy form (</a:t>
            </a:r>
            <a:r>
              <a:rPr b="1" lang="en-GB" sz="1900">
                <a:solidFill>
                  <a:srgbClr val="00B050"/>
                </a:solidFill>
                <a:latin typeface="Open Sans"/>
                <a:ea typeface="Open Sans"/>
                <a:cs typeface="Open Sans"/>
                <a:sym typeface="Open Sans"/>
              </a:rPr>
              <a:t>Final Energy Demand (FED)</a:t>
            </a:r>
            <a:r>
              <a:rPr lang="en-GB" sz="1900">
                <a:latin typeface="Open Sans"/>
                <a:ea typeface="Open Sans"/>
                <a:cs typeface="Open Sans"/>
                <a:sym typeface="Open Sans"/>
              </a:rPr>
              <a:t> for electricity, fossil fuels, motor fuels, etc.)</a:t>
            </a:r>
            <a:endParaRPr>
              <a:latin typeface="Open Sans"/>
              <a:ea typeface="Open Sans"/>
              <a:cs typeface="Open Sans"/>
              <a:sym typeface="Open Sans"/>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green sign with white text&#10;&#10;Description automatically generated with medium confidence" id="148" name="Google Shape;148;p3"/>
          <p:cNvPicPr preferRelativeResize="0"/>
          <p:nvPr/>
        </p:nvPicPr>
        <p:blipFill rotWithShape="1">
          <a:blip r:embed="rId4">
            <a:alphaModFix/>
          </a:blip>
          <a:srcRect b="0" l="0" r="0" t="0"/>
          <a:stretch/>
        </p:blipFill>
        <p:spPr>
          <a:xfrm>
            <a:off x="9107419" y="2051173"/>
            <a:ext cx="2246381" cy="2828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Graphical user interface, text&#10;&#10;Description automatically generated" id="154" name="Google Shape;154;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5" name="Google Shape;155;p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56" name="Google Shape;156;p4"/>
          <p:cNvSpPr/>
          <p:nvPr/>
        </p:nvSpPr>
        <p:spPr>
          <a:xfrm>
            <a:off x="4897506" y="5161166"/>
            <a:ext cx="586500" cy="393748"/>
          </a:xfrm>
          <a:prstGeom prst="roundRect">
            <a:avLst>
              <a:gd fmla="val 16667" name="adj"/>
            </a:avLst>
          </a:prstGeom>
          <a:solidFill>
            <a:schemeClr val="accent6">
              <a:alpha val="2627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FFFFFF"/>
              </a:solidFill>
              <a:latin typeface="Open Sans Light"/>
              <a:ea typeface="Open Sans Light"/>
              <a:cs typeface="Open Sans Light"/>
              <a:sym typeface="Open Sans Light"/>
            </a:endParaRPr>
          </a:p>
        </p:txBody>
      </p:sp>
      <p:sp>
        <p:nvSpPr>
          <p:cNvPr id="157" name="Google Shape;157;p4"/>
          <p:cNvSpPr txBox="1"/>
          <p:nvPr/>
        </p:nvSpPr>
        <p:spPr>
          <a:xfrm>
            <a:off x="1798868" y="5216360"/>
            <a:ext cx="3020956" cy="338554"/>
          </a:xfrm>
          <a:prstGeom prst="rect">
            <a:avLst/>
          </a:prstGeom>
          <a:noFill/>
          <a:ln>
            <a:noFill/>
          </a:ln>
        </p:spPr>
        <p:txBody>
          <a:bodyPr anchorCtr="0" anchor="ctr" bIns="45700" lIns="91425" spcFirstLastPara="1" rIns="91425" wrap="square" tIns="45700">
            <a:spAutoFit/>
          </a:bodyPr>
          <a:lstStyle/>
          <a:p>
            <a:pPr indent="0" lvl="0" marL="0" marR="0" rtl="0" algn="r">
              <a:spcBef>
                <a:spcPts val="0"/>
              </a:spcBef>
              <a:spcAft>
                <a:spcPts val="0"/>
              </a:spcAft>
              <a:buClr>
                <a:srgbClr val="000000"/>
              </a:buClr>
              <a:buSzPts val="1600"/>
              <a:buFont typeface="Arial"/>
              <a:buNone/>
            </a:pPr>
            <a:r>
              <a:rPr lang="en-GB" sz="1600">
                <a:solidFill>
                  <a:schemeClr val="accent6"/>
                </a:solidFill>
                <a:latin typeface="Open Sans Light"/>
                <a:ea typeface="Open Sans Light"/>
                <a:cs typeface="Open Sans Light"/>
                <a:sym typeface="Open Sans Light"/>
              </a:rPr>
              <a:t>Energy demand in year t</a:t>
            </a:r>
            <a:endParaRPr/>
          </a:p>
        </p:txBody>
      </p:sp>
      <p:sp>
        <p:nvSpPr>
          <p:cNvPr id="158" name="Google Shape;158;p4"/>
          <p:cNvSpPr/>
          <p:nvPr/>
        </p:nvSpPr>
        <p:spPr>
          <a:xfrm>
            <a:off x="6634377" y="5160783"/>
            <a:ext cx="476653" cy="394131"/>
          </a:xfrm>
          <a:prstGeom prst="roundRect">
            <a:avLst>
              <a:gd fmla="val 16667" name="adj"/>
            </a:avLst>
          </a:prstGeom>
          <a:solidFill>
            <a:srgbClr val="B4323F">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FFFFFF"/>
              </a:solidFill>
              <a:latin typeface="Open Sans Light"/>
              <a:ea typeface="Open Sans Light"/>
              <a:cs typeface="Open Sans Light"/>
              <a:sym typeface="Open Sans Light"/>
            </a:endParaRPr>
          </a:p>
        </p:txBody>
      </p:sp>
      <p:sp>
        <p:nvSpPr>
          <p:cNvPr id="159" name="Google Shape;159;p4"/>
          <p:cNvSpPr txBox="1"/>
          <p:nvPr/>
        </p:nvSpPr>
        <p:spPr>
          <a:xfrm>
            <a:off x="7221415" y="5188571"/>
            <a:ext cx="2856022"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Clr>
                <a:srgbClr val="000000"/>
              </a:buClr>
              <a:buSzPts val="1600"/>
              <a:buFont typeface="Arial"/>
              <a:buNone/>
            </a:pPr>
            <a:r>
              <a:rPr lang="en-GB" sz="1600">
                <a:solidFill>
                  <a:srgbClr val="B4323F"/>
                </a:solidFill>
                <a:latin typeface="Open Sans Light"/>
                <a:ea typeface="Open Sans Light"/>
                <a:cs typeface="Open Sans Light"/>
                <a:sym typeface="Open Sans Light"/>
              </a:rPr>
              <a:t>Driving Parameter in year t</a:t>
            </a:r>
            <a:endParaRPr/>
          </a:p>
        </p:txBody>
      </p:sp>
      <p:sp>
        <p:nvSpPr>
          <p:cNvPr id="160" name="Google Shape;160;p4"/>
          <p:cNvSpPr/>
          <p:nvPr/>
        </p:nvSpPr>
        <p:spPr>
          <a:xfrm>
            <a:off x="5731730" y="5160783"/>
            <a:ext cx="586500" cy="394132"/>
          </a:xfrm>
          <a:prstGeom prst="roundRect">
            <a:avLst>
              <a:gd fmla="val 16667" name="adj"/>
            </a:avLst>
          </a:prstGeom>
          <a:solidFill>
            <a:srgbClr val="7030A0">
              <a:alpha val="1725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FFFFFF"/>
              </a:solidFill>
              <a:latin typeface="Open Sans Light"/>
              <a:ea typeface="Open Sans Light"/>
              <a:cs typeface="Open Sans Light"/>
              <a:sym typeface="Open Sans Light"/>
            </a:endParaRPr>
          </a:p>
        </p:txBody>
      </p:sp>
      <p:sp>
        <p:nvSpPr>
          <p:cNvPr id="161" name="Google Shape;161;p4"/>
          <p:cNvSpPr txBox="1"/>
          <p:nvPr>
            <p:ph type="title"/>
          </p:nvPr>
        </p:nvSpPr>
        <p:spPr>
          <a:xfrm>
            <a:off x="838200" y="365125"/>
            <a:ext cx="10515600" cy="9420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GB">
                <a:latin typeface="Open Sans"/>
                <a:ea typeface="Open Sans"/>
                <a:cs typeface="Open Sans"/>
                <a:sym typeface="Open Sans"/>
              </a:rPr>
              <a:t>Lecture 4.1 MAED overview</a:t>
            </a:r>
            <a:endParaRPr>
              <a:latin typeface="Open Sans"/>
              <a:ea typeface="Open Sans"/>
              <a:cs typeface="Open Sans"/>
              <a:sym typeface="Open Sans"/>
            </a:endParaRPr>
          </a:p>
        </p:txBody>
      </p:sp>
      <p:sp>
        <p:nvSpPr>
          <p:cNvPr id="162" name="Google Shape;162;p4"/>
          <p:cNvSpPr txBox="1"/>
          <p:nvPr>
            <p:ph idx="1" type="body"/>
          </p:nvPr>
        </p:nvSpPr>
        <p:spPr>
          <a:xfrm>
            <a:off x="833225" y="1150205"/>
            <a:ext cx="9448800" cy="1497177"/>
          </a:xfrm>
          <a:prstGeom prst="rect">
            <a:avLst/>
          </a:prstGeom>
          <a:noFill/>
          <a:ln>
            <a:noFill/>
          </a:ln>
        </p:spPr>
        <p:txBody>
          <a:bodyPr anchorCtr="0" anchor="t" bIns="45700" lIns="91425" spcFirstLastPara="1" rIns="91425" wrap="square" tIns="45700">
            <a:noAutofit/>
          </a:bodyPr>
          <a:lstStyle/>
          <a:p>
            <a:pPr indent="0" lvl="6" marL="0" rtl="0" algn="l">
              <a:lnSpc>
                <a:spcPct val="10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4.1.2. Generic equation in MAED</a:t>
            </a:r>
            <a:endParaRPr sz="1900">
              <a:solidFill>
                <a:srgbClr val="9CC2E5"/>
              </a:solidFill>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To perform calculation of the </a:t>
            </a:r>
            <a:r>
              <a:rPr b="1" lang="en-GB" sz="1900">
                <a:solidFill>
                  <a:srgbClr val="00B050"/>
                </a:solidFill>
                <a:latin typeface="Open Sans"/>
                <a:ea typeface="Open Sans"/>
                <a:cs typeface="Open Sans"/>
                <a:sym typeface="Open Sans"/>
              </a:rPr>
              <a:t>Final Energy Demand (FED) </a:t>
            </a:r>
            <a:r>
              <a:rPr lang="en-GB" sz="1900">
                <a:latin typeface="Open Sans"/>
                <a:ea typeface="Open Sans"/>
                <a:cs typeface="Open Sans"/>
                <a:sym typeface="Open Sans"/>
              </a:rPr>
              <a:t>by each group of end-uses, a corresponding set of equations is used in MAED. All equations have the same form. </a:t>
            </a:r>
            <a:endParaRPr sz="1900">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The </a:t>
            </a:r>
            <a:r>
              <a:rPr b="1" lang="en-GB" sz="1900">
                <a:solidFill>
                  <a:srgbClr val="00B050"/>
                </a:solidFill>
                <a:latin typeface="Open Sans"/>
                <a:ea typeface="Open Sans"/>
                <a:cs typeface="Open Sans"/>
                <a:sym typeface="Open Sans"/>
              </a:rPr>
              <a:t>Final Energy Demand (FED) </a:t>
            </a:r>
            <a:r>
              <a:rPr lang="en-GB" sz="1900">
                <a:latin typeface="Open Sans"/>
                <a:ea typeface="Open Sans"/>
                <a:cs typeface="Open Sans"/>
                <a:sym typeface="Open Sans"/>
              </a:rPr>
              <a:t>in any specific year in the future is calculated as a product of the </a:t>
            </a:r>
            <a:r>
              <a:rPr b="1" lang="en-GB" sz="1900">
                <a:solidFill>
                  <a:srgbClr val="C00000"/>
                </a:solidFill>
                <a:latin typeface="Open Sans"/>
                <a:ea typeface="Open Sans"/>
                <a:cs typeface="Open Sans"/>
                <a:sym typeface="Open Sans"/>
              </a:rPr>
              <a:t>Driving Parameter (DP) </a:t>
            </a:r>
            <a:r>
              <a:rPr lang="en-GB" sz="1900">
                <a:latin typeface="Open Sans"/>
                <a:ea typeface="Open Sans"/>
                <a:cs typeface="Open Sans"/>
                <a:sym typeface="Open Sans"/>
              </a:rPr>
              <a:t>in a corresponding future year and the </a:t>
            </a:r>
            <a:r>
              <a:rPr b="1" lang="en-GB" sz="1900">
                <a:solidFill>
                  <a:srgbClr val="7030A0"/>
                </a:solidFill>
                <a:latin typeface="Open Sans"/>
                <a:ea typeface="Open Sans"/>
                <a:cs typeface="Open Sans"/>
                <a:sym typeface="Open Sans"/>
              </a:rPr>
              <a:t>Specific Energy Consumption (SEC) </a:t>
            </a:r>
            <a:r>
              <a:rPr lang="en-GB" sz="1900">
                <a:latin typeface="Open Sans"/>
                <a:ea typeface="Open Sans"/>
                <a:cs typeface="Open Sans"/>
                <a:sym typeface="Open Sans"/>
              </a:rPr>
              <a:t>per unit of </a:t>
            </a:r>
            <a:r>
              <a:rPr b="1" lang="en-GB" sz="1900">
                <a:solidFill>
                  <a:srgbClr val="C00000"/>
                </a:solidFill>
                <a:latin typeface="Open Sans"/>
                <a:ea typeface="Open Sans"/>
                <a:cs typeface="Open Sans"/>
                <a:sym typeface="Open Sans"/>
              </a:rPr>
              <a:t>Driving Parameter (DP) </a:t>
            </a:r>
            <a:r>
              <a:rPr lang="en-GB" sz="1900">
                <a:latin typeface="Open Sans"/>
                <a:ea typeface="Open Sans"/>
                <a:cs typeface="Open Sans"/>
                <a:sym typeface="Open Sans"/>
              </a:rPr>
              <a:t>in future years.</a:t>
            </a:r>
            <a:endParaRPr/>
          </a:p>
          <a:p>
            <a:pPr indent="-342900" lvl="6" marL="342900" rtl="0" algn="l">
              <a:lnSpc>
                <a:spcPct val="100000"/>
              </a:lnSpc>
              <a:spcBef>
                <a:spcPts val="1000"/>
              </a:spcBef>
              <a:spcAft>
                <a:spcPts val="0"/>
              </a:spcAft>
              <a:buClr>
                <a:srgbClr val="333333"/>
              </a:buClr>
              <a:buSzPts val="1300"/>
              <a:buChar char="•"/>
            </a:pPr>
            <a:r>
              <a:rPr lang="en-GB" sz="1900">
                <a:latin typeface="Open Sans"/>
                <a:ea typeface="Open Sans"/>
                <a:cs typeface="Open Sans"/>
                <a:sym typeface="Open Sans"/>
              </a:rPr>
              <a:t>When the </a:t>
            </a:r>
            <a:r>
              <a:rPr b="1" lang="en-GB" sz="1900">
                <a:solidFill>
                  <a:srgbClr val="C00000"/>
                </a:solidFill>
                <a:latin typeface="Open Sans"/>
                <a:ea typeface="Open Sans"/>
                <a:cs typeface="Open Sans"/>
                <a:sym typeface="Open Sans"/>
              </a:rPr>
              <a:t>Driving Parameter (DP) </a:t>
            </a:r>
            <a:r>
              <a:rPr lang="en-GB" sz="1900">
                <a:latin typeface="Open Sans"/>
                <a:ea typeface="Open Sans"/>
                <a:cs typeface="Open Sans"/>
                <a:sym typeface="Open Sans"/>
              </a:rPr>
              <a:t>is the production of monetary units, value added, or G.D.P., the </a:t>
            </a:r>
            <a:r>
              <a:rPr b="1" lang="en-GB" sz="1900">
                <a:solidFill>
                  <a:srgbClr val="7030A0"/>
                </a:solidFill>
                <a:latin typeface="Open Sans"/>
                <a:ea typeface="Open Sans"/>
                <a:cs typeface="Open Sans"/>
                <a:sym typeface="Open Sans"/>
              </a:rPr>
              <a:t>Specific Energy Consumption (SEC) </a:t>
            </a:r>
            <a:r>
              <a:rPr lang="en-GB" sz="1900">
                <a:latin typeface="Open Sans"/>
                <a:ea typeface="Open Sans"/>
                <a:cs typeface="Open Sans"/>
                <a:sym typeface="Open Sans"/>
              </a:rPr>
              <a:t>is the </a:t>
            </a:r>
            <a:r>
              <a:rPr b="1" lang="en-GB" sz="1900">
                <a:solidFill>
                  <a:srgbClr val="7030A0"/>
                </a:solidFill>
                <a:latin typeface="Open Sans"/>
                <a:ea typeface="Open Sans"/>
                <a:cs typeface="Open Sans"/>
                <a:sym typeface="Open Sans"/>
              </a:rPr>
              <a:t>Energy Intensity (EI).</a:t>
            </a:r>
            <a:endParaRPr b="1" sz="1900">
              <a:solidFill>
                <a:srgbClr val="7030A0"/>
              </a:solidFill>
              <a:latin typeface="Open Sans"/>
              <a:ea typeface="Open Sans"/>
              <a:cs typeface="Open Sans"/>
              <a:sym typeface="Open Sans"/>
            </a:endParaRPr>
          </a:p>
        </p:txBody>
      </p:sp>
      <p:sp>
        <p:nvSpPr>
          <p:cNvPr id="163" name="Google Shape;163;p4"/>
          <p:cNvSpPr txBox="1"/>
          <p:nvPr/>
        </p:nvSpPr>
        <p:spPr>
          <a:xfrm>
            <a:off x="4704575" y="5160783"/>
            <a:ext cx="2640810" cy="1117229"/>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164" name="Google Shape;164;p4"/>
          <p:cNvSpPr txBox="1"/>
          <p:nvPr/>
        </p:nvSpPr>
        <p:spPr>
          <a:xfrm>
            <a:off x="2838854" y="5595403"/>
            <a:ext cx="6178062" cy="369332"/>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165" name="Google Shape;165;p4"/>
          <p:cNvSpPr/>
          <p:nvPr/>
        </p:nvSpPr>
        <p:spPr>
          <a:xfrm>
            <a:off x="6634377" y="5607415"/>
            <a:ext cx="587038" cy="394131"/>
          </a:xfrm>
          <a:prstGeom prst="roundRect">
            <a:avLst>
              <a:gd fmla="val 16667" name="adj"/>
            </a:avLst>
          </a:prstGeom>
          <a:solidFill>
            <a:srgbClr val="B4323F">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FFFFFF"/>
              </a:solidFill>
              <a:latin typeface="Open Sans Light"/>
              <a:ea typeface="Open Sans Light"/>
              <a:cs typeface="Open Sans Light"/>
              <a:sym typeface="Open Sans Light"/>
            </a:endParaRPr>
          </a:p>
        </p:txBody>
      </p:sp>
      <p:sp>
        <p:nvSpPr>
          <p:cNvPr id="166" name="Google Shape;166;p4"/>
          <p:cNvSpPr/>
          <p:nvPr/>
        </p:nvSpPr>
        <p:spPr>
          <a:xfrm>
            <a:off x="5731730" y="5607414"/>
            <a:ext cx="586500" cy="394132"/>
          </a:xfrm>
          <a:prstGeom prst="roundRect">
            <a:avLst>
              <a:gd fmla="val 16667" name="adj"/>
            </a:avLst>
          </a:prstGeom>
          <a:solidFill>
            <a:srgbClr val="7030A0">
              <a:alpha val="1725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FFFFFF"/>
              </a:solidFill>
              <a:latin typeface="Open Sans Light"/>
              <a:ea typeface="Open Sans Light"/>
              <a:cs typeface="Open Sans Light"/>
              <a:sym typeface="Open Sans Light"/>
            </a:endParaRPr>
          </a:p>
        </p:txBody>
      </p:sp>
      <p:sp>
        <p:nvSpPr>
          <p:cNvPr id="167" name="Google Shape;167;p4"/>
          <p:cNvSpPr/>
          <p:nvPr/>
        </p:nvSpPr>
        <p:spPr>
          <a:xfrm>
            <a:off x="4897506" y="5634619"/>
            <a:ext cx="586500" cy="393748"/>
          </a:xfrm>
          <a:prstGeom prst="roundRect">
            <a:avLst>
              <a:gd fmla="val 16667" name="adj"/>
            </a:avLst>
          </a:prstGeom>
          <a:solidFill>
            <a:schemeClr val="accent6">
              <a:alpha val="2627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FFFFFF"/>
              </a:solidFill>
              <a:latin typeface="Open Sans Light"/>
              <a:ea typeface="Open Sans Light"/>
              <a:cs typeface="Open Sans Light"/>
              <a:sym typeface="Open Sans Light"/>
            </a:endParaRPr>
          </a:p>
        </p:txBody>
      </p:sp>
      <p:sp>
        <p:nvSpPr>
          <p:cNvPr id="168" name="Google Shape;168;p4"/>
          <p:cNvSpPr txBox="1"/>
          <p:nvPr/>
        </p:nvSpPr>
        <p:spPr>
          <a:xfrm>
            <a:off x="4718594" y="5607414"/>
            <a:ext cx="2709511" cy="40011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69" name="Google Shape;169;p4"/>
          <p:cNvSpPr txBox="1"/>
          <p:nvPr/>
        </p:nvSpPr>
        <p:spPr>
          <a:xfrm>
            <a:off x="5359646" y="5947493"/>
            <a:ext cx="15682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Special Case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Graphical user interface, text&#10;&#10;Description automatically generated" id="175" name="Google Shape;175;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6" name="Google Shape;176;p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77" name="Google Shape;177;p5"/>
          <p:cNvSpPr txBox="1"/>
          <p:nvPr/>
        </p:nvSpPr>
        <p:spPr>
          <a:xfrm>
            <a:off x="887215" y="4640"/>
            <a:ext cx="7651304" cy="1211836"/>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4.1 MAED overview</a:t>
            </a:r>
            <a:endParaRPr/>
          </a:p>
        </p:txBody>
      </p:sp>
      <p:graphicFrame>
        <p:nvGraphicFramePr>
          <p:cNvPr id="178" name="Google Shape;178;p5"/>
          <p:cNvGraphicFramePr/>
          <p:nvPr/>
        </p:nvGraphicFramePr>
        <p:xfrm>
          <a:off x="2152852" y="3350944"/>
          <a:ext cx="3000000" cy="3000000"/>
        </p:xfrm>
        <a:graphic>
          <a:graphicData uri="http://schemas.openxmlformats.org/drawingml/2006/table">
            <a:tbl>
              <a:tblPr>
                <a:noFill/>
                <a:tableStyleId>{DE90CA12-60D0-4472-9541-20355581D410}</a:tableStyleId>
              </a:tblPr>
              <a:tblGrid>
                <a:gridCol w="2462725"/>
                <a:gridCol w="1450500"/>
                <a:gridCol w="1833725"/>
                <a:gridCol w="1832025"/>
              </a:tblGrid>
              <a:tr h="520325">
                <a:tc rowSpan="2">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Activity</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Energy Intensity</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Fraction in total</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r>
              <a:tr h="457775">
                <a:tc vMerge="1"/>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MJ /$</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Base year</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Year in future </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0150">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Steel industry</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50</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0.4</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0.2</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72850">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Textile industry</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10</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0.6</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0.8</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72850">
                <a:tc>
                  <a:txBody>
                    <a:bodyPr/>
                    <a:lstStyle/>
                    <a:p>
                      <a:pPr indent="0" lvl="0" marL="0" marR="0" rtl="0" algn="l">
                        <a:lnSpc>
                          <a:spcPct val="100000"/>
                        </a:lnSpc>
                        <a:spcBef>
                          <a:spcPts val="0"/>
                        </a:spcBef>
                        <a:spcAft>
                          <a:spcPts val="0"/>
                        </a:spcAft>
                        <a:buClr>
                          <a:schemeClr val="folHlink"/>
                        </a:buClr>
                        <a:buSzPts val="1980"/>
                        <a:buFont typeface="Calibri"/>
                        <a:buNone/>
                      </a:pPr>
                      <a:r>
                        <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980"/>
                        <a:buFont typeface="Calibri"/>
                        <a:buNone/>
                      </a:pPr>
                      <a:r>
                        <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980"/>
                        <a:buFont typeface="Calibri"/>
                        <a:buNone/>
                      </a:pPr>
                      <a:r>
                        <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folHlink"/>
                        </a:buClr>
                        <a:buSzPts val="1980"/>
                        <a:buFont typeface="Calibri"/>
                        <a:buNone/>
                      </a:pPr>
                      <a:r>
                        <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57775">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Weighted average</a:t>
                      </a:r>
                      <a:endParaRPr b="0" i="0" sz="1800" u="none" cap="none" strike="noStrike">
                        <a:solidFill>
                          <a:schemeClr val="dk1"/>
                        </a:solidFill>
                        <a:latin typeface="Open Sans Light"/>
                        <a:ea typeface="Open Sans Light"/>
                        <a:cs typeface="Open Sans Light"/>
                        <a:sym typeface="Open Sans Light"/>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MJ /$</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26</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980"/>
                        <a:buFont typeface="Open Sans Light"/>
                        <a:buNone/>
                      </a:pPr>
                      <a:r>
                        <a:rPr b="0" i="0" lang="en-GB" sz="1800" u="none" cap="none" strike="noStrike">
                          <a:solidFill>
                            <a:schemeClr val="dk1"/>
                          </a:solidFill>
                          <a:latin typeface="Open Sans Light"/>
                          <a:ea typeface="Open Sans Light"/>
                          <a:cs typeface="Open Sans Light"/>
                          <a:sym typeface="Open Sans Light"/>
                        </a:rPr>
                        <a:t>18</a:t>
                      </a:r>
                      <a:endParaRPr/>
                    </a:p>
                  </a:txBody>
                  <a:tcPr marT="0" marB="0" marR="51425" marL="5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79" name="Google Shape;179;p5"/>
          <p:cNvSpPr/>
          <p:nvPr/>
        </p:nvSpPr>
        <p:spPr>
          <a:xfrm>
            <a:off x="5136877" y="4591251"/>
            <a:ext cx="396000" cy="396000"/>
          </a:xfrm>
          <a:prstGeom prst="ellipse">
            <a:avLst/>
          </a:prstGeom>
          <a:solidFill>
            <a:srgbClr val="FFFF00">
              <a:alpha val="15686"/>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050"/>
              <a:buFont typeface="Arial"/>
              <a:buNone/>
            </a:pPr>
            <a:r>
              <a:t/>
            </a:r>
            <a:endParaRPr sz="1050">
              <a:solidFill>
                <a:schemeClr val="dk1"/>
              </a:solidFill>
              <a:latin typeface="Open Sans"/>
              <a:ea typeface="Open Sans"/>
              <a:cs typeface="Open Sans"/>
              <a:sym typeface="Open Sans"/>
            </a:endParaRPr>
          </a:p>
        </p:txBody>
      </p:sp>
      <p:sp>
        <p:nvSpPr>
          <p:cNvPr id="180" name="Google Shape;180;p5"/>
          <p:cNvSpPr/>
          <p:nvPr/>
        </p:nvSpPr>
        <p:spPr>
          <a:xfrm>
            <a:off x="5134207" y="4296049"/>
            <a:ext cx="396000" cy="396000"/>
          </a:xfrm>
          <a:prstGeom prst="ellipse">
            <a:avLst/>
          </a:prstGeom>
          <a:solidFill>
            <a:srgbClr val="FFFF00">
              <a:alpha val="15686"/>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050"/>
              <a:buFont typeface="Arial"/>
              <a:buNone/>
            </a:pPr>
            <a:r>
              <a:t/>
            </a:r>
            <a:endParaRPr sz="1050">
              <a:solidFill>
                <a:schemeClr val="dk1"/>
              </a:solidFill>
              <a:latin typeface="Open Sans"/>
              <a:ea typeface="Open Sans"/>
              <a:cs typeface="Open Sans"/>
              <a:sym typeface="Open Sans"/>
            </a:endParaRPr>
          </a:p>
        </p:txBody>
      </p:sp>
      <p:sp>
        <p:nvSpPr>
          <p:cNvPr id="181" name="Google Shape;181;p5"/>
          <p:cNvSpPr/>
          <p:nvPr/>
        </p:nvSpPr>
        <p:spPr>
          <a:xfrm>
            <a:off x="6785646" y="5214654"/>
            <a:ext cx="396000" cy="396000"/>
          </a:xfrm>
          <a:prstGeom prst="ellipse">
            <a:avLst/>
          </a:prstGeom>
          <a:solidFill>
            <a:srgbClr val="FFFF00">
              <a:alpha val="15686"/>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050"/>
              <a:buFont typeface="Arial"/>
              <a:buNone/>
            </a:pPr>
            <a:r>
              <a:t/>
            </a:r>
            <a:endParaRPr sz="1050">
              <a:solidFill>
                <a:schemeClr val="dk1"/>
              </a:solidFill>
              <a:latin typeface="Open Sans"/>
              <a:ea typeface="Open Sans"/>
              <a:cs typeface="Open Sans"/>
              <a:sym typeface="Open Sans"/>
            </a:endParaRPr>
          </a:p>
        </p:txBody>
      </p:sp>
      <p:sp>
        <p:nvSpPr>
          <p:cNvPr id="182" name="Google Shape;182;p5"/>
          <p:cNvSpPr/>
          <p:nvPr/>
        </p:nvSpPr>
        <p:spPr>
          <a:xfrm>
            <a:off x="6785646" y="4576737"/>
            <a:ext cx="396000" cy="396000"/>
          </a:xfrm>
          <a:prstGeom prst="ellipse">
            <a:avLst/>
          </a:prstGeom>
          <a:solidFill>
            <a:srgbClr val="FFFF00">
              <a:alpha val="15686"/>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050"/>
              <a:buFont typeface="Arial"/>
              <a:buNone/>
            </a:pPr>
            <a:r>
              <a:t/>
            </a:r>
            <a:endParaRPr sz="1050">
              <a:solidFill>
                <a:schemeClr val="dk1"/>
              </a:solidFill>
              <a:latin typeface="Open Sans"/>
              <a:ea typeface="Open Sans"/>
              <a:cs typeface="Open Sans"/>
              <a:sym typeface="Open Sans"/>
            </a:endParaRPr>
          </a:p>
        </p:txBody>
      </p:sp>
      <p:sp>
        <p:nvSpPr>
          <p:cNvPr id="183" name="Google Shape;183;p5"/>
          <p:cNvSpPr/>
          <p:nvPr/>
        </p:nvSpPr>
        <p:spPr>
          <a:xfrm>
            <a:off x="8619619" y="4544153"/>
            <a:ext cx="396000" cy="396000"/>
          </a:xfrm>
          <a:prstGeom prst="ellipse">
            <a:avLst/>
          </a:prstGeom>
          <a:solidFill>
            <a:srgbClr val="FFFF00">
              <a:alpha val="15686"/>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050"/>
              <a:buFont typeface="Arial"/>
              <a:buNone/>
            </a:pPr>
            <a:r>
              <a:t/>
            </a:r>
            <a:endParaRPr sz="1050">
              <a:solidFill>
                <a:schemeClr val="dk1"/>
              </a:solidFill>
              <a:latin typeface="Open Sans"/>
              <a:ea typeface="Open Sans"/>
              <a:cs typeface="Open Sans"/>
              <a:sym typeface="Open Sans"/>
            </a:endParaRPr>
          </a:p>
        </p:txBody>
      </p:sp>
      <p:sp>
        <p:nvSpPr>
          <p:cNvPr id="184" name="Google Shape;184;p5"/>
          <p:cNvSpPr/>
          <p:nvPr/>
        </p:nvSpPr>
        <p:spPr>
          <a:xfrm>
            <a:off x="8619619" y="5209965"/>
            <a:ext cx="396000" cy="396000"/>
          </a:xfrm>
          <a:prstGeom prst="ellipse">
            <a:avLst/>
          </a:prstGeom>
          <a:solidFill>
            <a:srgbClr val="FFFF00">
              <a:alpha val="15686"/>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050"/>
              <a:buFont typeface="Arial"/>
              <a:buNone/>
            </a:pPr>
            <a:r>
              <a:t/>
            </a:r>
            <a:endParaRPr sz="1050">
              <a:solidFill>
                <a:schemeClr val="dk1"/>
              </a:solidFill>
              <a:latin typeface="Open Sans"/>
              <a:ea typeface="Open Sans"/>
              <a:cs typeface="Open Sans"/>
              <a:sym typeface="Open Sans"/>
            </a:endParaRPr>
          </a:p>
        </p:txBody>
      </p:sp>
      <p:sp>
        <p:nvSpPr>
          <p:cNvPr id="185" name="Google Shape;185;p5"/>
          <p:cNvSpPr txBox="1"/>
          <p:nvPr>
            <p:ph idx="1" type="body"/>
          </p:nvPr>
        </p:nvSpPr>
        <p:spPr>
          <a:xfrm>
            <a:off x="889000" y="1276990"/>
            <a:ext cx="10515600" cy="4931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9CC2E5"/>
              </a:buClr>
              <a:buSzPts val="2000"/>
              <a:buNone/>
            </a:pPr>
            <a:r>
              <a:rPr b="1" lang="en-GB" sz="2000">
                <a:solidFill>
                  <a:srgbClr val="9CC2E5"/>
                </a:solidFill>
                <a:latin typeface="Open Sans"/>
                <a:ea typeface="Open Sans"/>
                <a:cs typeface="Open Sans"/>
                <a:sym typeface="Open Sans"/>
              </a:rPr>
              <a:t>4.1.3. Energy intensity (EI) and Combining activities</a:t>
            </a:r>
            <a:endParaRPr/>
          </a:p>
        </p:txBody>
      </p:sp>
      <p:sp>
        <p:nvSpPr>
          <p:cNvPr id="186" name="Google Shape;186;p5"/>
          <p:cNvSpPr/>
          <p:nvPr/>
        </p:nvSpPr>
        <p:spPr>
          <a:xfrm>
            <a:off x="6541415" y="2247896"/>
            <a:ext cx="4147794" cy="501419"/>
          </a:xfrm>
          <a:prstGeom prst="rect">
            <a:avLst/>
          </a:prstGeom>
          <a:blipFill rotWithShape="1">
            <a:blip r:embed="rId4">
              <a:alphaModFix/>
            </a:blip>
            <a:stretch>
              <a:fillRect b="0" l="0" r="0" t="0"/>
            </a:stretch>
          </a:blipFill>
          <a:ln cap="flat" cmpd="sng" w="2857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187" name="Google Shape;187;p5"/>
          <p:cNvSpPr txBox="1"/>
          <p:nvPr/>
        </p:nvSpPr>
        <p:spPr>
          <a:xfrm>
            <a:off x="5859914" y="1878564"/>
            <a:ext cx="56819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Do you remember this equation from Lecture 3, slide 13? </a:t>
            </a:r>
            <a:endParaRPr/>
          </a:p>
        </p:txBody>
      </p:sp>
      <p:pic>
        <p:nvPicPr>
          <p:cNvPr id="188" name="Google Shape;188;p5"/>
          <p:cNvPicPr preferRelativeResize="0"/>
          <p:nvPr/>
        </p:nvPicPr>
        <p:blipFill rotWithShape="1">
          <a:blip r:embed="rId5">
            <a:alphaModFix/>
          </a:blip>
          <a:srcRect b="0" l="0" r="0" t="0"/>
          <a:stretch/>
        </p:blipFill>
        <p:spPr>
          <a:xfrm>
            <a:off x="650106" y="1981356"/>
            <a:ext cx="5229157" cy="891876"/>
          </a:xfrm>
          <a:prstGeom prst="rect">
            <a:avLst/>
          </a:prstGeom>
          <a:noFill/>
          <a:ln>
            <a:noFill/>
          </a:ln>
        </p:spPr>
      </p:pic>
      <p:cxnSp>
        <p:nvCxnSpPr>
          <p:cNvPr id="189" name="Google Shape;189;p5"/>
          <p:cNvCxnSpPr>
            <a:stCxn id="188" idx="2"/>
          </p:cNvCxnSpPr>
          <p:nvPr/>
        </p:nvCxnSpPr>
        <p:spPr>
          <a:xfrm rot="-5400000">
            <a:off x="4946635" y="836082"/>
            <a:ext cx="355200" cy="3719100"/>
          </a:xfrm>
          <a:prstGeom prst="curvedConnector4">
            <a:avLst>
              <a:gd fmla="val -64358" name="adj1"/>
              <a:gd fmla="val 85149" name="adj2"/>
            </a:avLst>
          </a:prstGeom>
          <a:noFill/>
          <a:ln cap="flat" cmpd="sng" w="19050">
            <a:solidFill>
              <a:srgbClr val="7030A0"/>
            </a:solidFill>
            <a:prstDash val="solid"/>
            <a:miter lim="800000"/>
            <a:headEnd len="sm" w="sm"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Graphical user interface, text&#10;&#10;Description automatically generated" id="195" name="Google Shape;195;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6" name="Google Shape;196;p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6</a:t>
            </a:r>
            <a:endParaRPr b="1" sz="1400">
              <a:solidFill>
                <a:schemeClr val="lt1"/>
              </a:solidFill>
              <a:latin typeface="Open Sans ExtraBold"/>
              <a:ea typeface="Open Sans ExtraBold"/>
              <a:cs typeface="Open Sans ExtraBold"/>
              <a:sym typeface="Open Sans ExtraBold"/>
            </a:endParaRPr>
          </a:p>
        </p:txBody>
      </p:sp>
      <p:sp>
        <p:nvSpPr>
          <p:cNvPr id="197" name="Google Shape;197;p6"/>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sz="4400">
              <a:solidFill>
                <a:schemeClr val="dk1"/>
              </a:solidFill>
              <a:latin typeface="Open Sans"/>
              <a:ea typeface="Open Sans"/>
              <a:cs typeface="Open Sans"/>
              <a:sym typeface="Open Sans"/>
            </a:endParaRPr>
          </a:p>
        </p:txBody>
      </p:sp>
      <p:cxnSp>
        <p:nvCxnSpPr>
          <p:cNvPr id="198" name="Google Shape;198;p6"/>
          <p:cNvCxnSpPr/>
          <p:nvPr/>
        </p:nvCxnSpPr>
        <p:spPr>
          <a:xfrm>
            <a:off x="8133151" y="3679602"/>
            <a:ext cx="0" cy="1771650"/>
          </a:xfrm>
          <a:prstGeom prst="straightConnector1">
            <a:avLst/>
          </a:prstGeom>
          <a:noFill/>
          <a:ln cap="flat" cmpd="sng" w="28575">
            <a:solidFill>
              <a:schemeClr val="accent5"/>
            </a:solidFill>
            <a:prstDash val="solid"/>
            <a:round/>
            <a:headEnd len="med" w="med" type="stealth"/>
            <a:tailEnd len="med" w="med" type="none"/>
          </a:ln>
        </p:spPr>
      </p:cxnSp>
      <p:cxnSp>
        <p:nvCxnSpPr>
          <p:cNvPr id="199" name="Google Shape;199;p6"/>
          <p:cNvCxnSpPr/>
          <p:nvPr/>
        </p:nvCxnSpPr>
        <p:spPr>
          <a:xfrm>
            <a:off x="8133151" y="5451252"/>
            <a:ext cx="3257550" cy="0"/>
          </a:xfrm>
          <a:prstGeom prst="straightConnector1">
            <a:avLst/>
          </a:prstGeom>
          <a:noFill/>
          <a:ln cap="flat" cmpd="sng" w="28575">
            <a:solidFill>
              <a:schemeClr val="accent5"/>
            </a:solidFill>
            <a:prstDash val="solid"/>
            <a:round/>
            <a:headEnd len="med" w="med" type="none"/>
            <a:tailEnd len="med" w="med" type="stealth"/>
          </a:ln>
        </p:spPr>
      </p:cxnSp>
      <p:cxnSp>
        <p:nvCxnSpPr>
          <p:cNvPr id="200" name="Google Shape;200;p6"/>
          <p:cNvCxnSpPr/>
          <p:nvPr/>
        </p:nvCxnSpPr>
        <p:spPr>
          <a:xfrm>
            <a:off x="8133151" y="4479702"/>
            <a:ext cx="3143250" cy="0"/>
          </a:xfrm>
          <a:prstGeom prst="straightConnector1">
            <a:avLst/>
          </a:prstGeom>
          <a:noFill/>
          <a:ln cap="flat" cmpd="sng" w="28575">
            <a:solidFill>
              <a:schemeClr val="accent5"/>
            </a:solidFill>
            <a:prstDash val="lgDash"/>
            <a:round/>
            <a:headEnd len="med" w="med" type="none"/>
            <a:tailEnd len="med" w="med" type="none"/>
          </a:ln>
        </p:spPr>
      </p:cxnSp>
      <p:sp>
        <p:nvSpPr>
          <p:cNvPr id="201" name="Google Shape;201;p6"/>
          <p:cNvSpPr/>
          <p:nvPr/>
        </p:nvSpPr>
        <p:spPr>
          <a:xfrm>
            <a:off x="8133151" y="4079652"/>
            <a:ext cx="2942035" cy="626269"/>
          </a:xfrm>
          <a:custGeom>
            <a:rect b="b" l="l" r="r" t="t"/>
            <a:pathLst>
              <a:path extrusionOk="0" h="526" w="2471">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202" name="Google Shape;202;p6"/>
          <p:cNvSpPr/>
          <p:nvPr/>
        </p:nvSpPr>
        <p:spPr>
          <a:xfrm>
            <a:off x="8133151" y="4479702"/>
            <a:ext cx="2862263" cy="377429"/>
          </a:xfrm>
          <a:custGeom>
            <a:rect b="b" l="l" r="r" t="t"/>
            <a:pathLst>
              <a:path extrusionOk="0" h="317" w="2404">
                <a:moveTo>
                  <a:pt x="0" y="0"/>
                </a:moveTo>
                <a:cubicBezTo>
                  <a:pt x="213" y="68"/>
                  <a:pt x="447" y="78"/>
                  <a:pt x="668" y="108"/>
                </a:cubicBezTo>
                <a:cubicBezTo>
                  <a:pt x="751" y="119"/>
                  <a:pt x="827" y="148"/>
                  <a:pt x="910" y="158"/>
                </a:cubicBezTo>
                <a:cubicBezTo>
                  <a:pt x="1351" y="317"/>
                  <a:pt x="1960" y="300"/>
                  <a:pt x="2404" y="300"/>
                </a:cubicBezTo>
              </a:path>
            </a:pathLst>
          </a:cu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203" name="Google Shape;203;p6"/>
          <p:cNvSpPr/>
          <p:nvPr/>
        </p:nvSpPr>
        <p:spPr>
          <a:xfrm>
            <a:off x="8133151" y="4136802"/>
            <a:ext cx="2702719" cy="342900"/>
          </a:xfrm>
          <a:custGeom>
            <a:rect b="b" l="l" r="r" t="t"/>
            <a:pathLst>
              <a:path extrusionOk="0" h="312" w="2270">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204" name="Google Shape;204;p6"/>
          <p:cNvSpPr txBox="1"/>
          <p:nvPr/>
        </p:nvSpPr>
        <p:spPr>
          <a:xfrm>
            <a:off x="7847401" y="4308252"/>
            <a:ext cx="3429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Light"/>
                <a:ea typeface="Open Sans Light"/>
                <a:cs typeface="Open Sans Light"/>
                <a:sym typeface="Open Sans Light"/>
              </a:rPr>
              <a:t>1</a:t>
            </a:r>
            <a:endParaRPr/>
          </a:p>
        </p:txBody>
      </p:sp>
      <p:sp>
        <p:nvSpPr>
          <p:cNvPr id="205" name="Google Shape;205;p6"/>
          <p:cNvSpPr txBox="1"/>
          <p:nvPr/>
        </p:nvSpPr>
        <p:spPr>
          <a:xfrm>
            <a:off x="7800231" y="5452158"/>
            <a:ext cx="685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Light"/>
                <a:ea typeface="Open Sans Light"/>
                <a:cs typeface="Open Sans Light"/>
                <a:sym typeface="Open Sans Light"/>
              </a:rPr>
              <a:t>2000</a:t>
            </a:r>
            <a:endParaRPr/>
          </a:p>
        </p:txBody>
      </p:sp>
      <p:sp>
        <p:nvSpPr>
          <p:cNvPr id="206" name="Google Shape;206;p6"/>
          <p:cNvSpPr txBox="1"/>
          <p:nvPr/>
        </p:nvSpPr>
        <p:spPr>
          <a:xfrm>
            <a:off x="10375609" y="5452158"/>
            <a:ext cx="685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Light"/>
                <a:ea typeface="Open Sans Light"/>
                <a:cs typeface="Open Sans Light"/>
                <a:sym typeface="Open Sans Light"/>
              </a:rPr>
              <a:t>2030</a:t>
            </a:r>
            <a:endParaRPr/>
          </a:p>
        </p:txBody>
      </p:sp>
      <p:cxnSp>
        <p:nvCxnSpPr>
          <p:cNvPr id="207" name="Google Shape;207;p6"/>
          <p:cNvCxnSpPr/>
          <p:nvPr/>
        </p:nvCxnSpPr>
        <p:spPr>
          <a:xfrm rot="10800000">
            <a:off x="10704901" y="3736752"/>
            <a:ext cx="0" cy="1714500"/>
          </a:xfrm>
          <a:prstGeom prst="straightConnector1">
            <a:avLst/>
          </a:prstGeom>
          <a:noFill/>
          <a:ln cap="flat" cmpd="sng" w="28575">
            <a:solidFill>
              <a:schemeClr val="accent5"/>
            </a:solidFill>
            <a:prstDash val="lgDash"/>
            <a:round/>
            <a:headEnd len="med" w="med" type="none"/>
            <a:tailEnd len="med" w="med" type="none"/>
          </a:ln>
        </p:spPr>
      </p:cxnSp>
      <p:sp>
        <p:nvSpPr>
          <p:cNvPr id="208" name="Google Shape;208;p6"/>
          <p:cNvSpPr txBox="1"/>
          <p:nvPr/>
        </p:nvSpPr>
        <p:spPr>
          <a:xfrm>
            <a:off x="7691472" y="2505301"/>
            <a:ext cx="106961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Electricity per dwelling</a:t>
            </a:r>
            <a:endParaRPr/>
          </a:p>
        </p:txBody>
      </p:sp>
      <p:sp>
        <p:nvSpPr>
          <p:cNvPr id="209" name="Google Shape;209;p6"/>
          <p:cNvSpPr txBox="1"/>
          <p:nvPr/>
        </p:nvSpPr>
        <p:spPr>
          <a:xfrm>
            <a:off x="8539804" y="5121077"/>
            <a:ext cx="17716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Fuel per 100 km</a:t>
            </a:r>
            <a:endParaRPr/>
          </a:p>
        </p:txBody>
      </p:sp>
      <p:sp>
        <p:nvSpPr>
          <p:cNvPr id="210" name="Google Shape;210;p6"/>
          <p:cNvSpPr txBox="1"/>
          <p:nvPr/>
        </p:nvSpPr>
        <p:spPr>
          <a:xfrm>
            <a:off x="9484510" y="2854799"/>
            <a:ext cx="142875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Open Sans Light"/>
                <a:ea typeface="Open Sans Light"/>
                <a:cs typeface="Open Sans Light"/>
                <a:sym typeface="Open Sans Light"/>
              </a:rPr>
              <a:t>Fossil fuels per VA in Agriculture</a:t>
            </a:r>
            <a:endParaRPr/>
          </a:p>
        </p:txBody>
      </p:sp>
      <p:sp>
        <p:nvSpPr>
          <p:cNvPr id="211" name="Google Shape;211;p6"/>
          <p:cNvSpPr/>
          <p:nvPr/>
        </p:nvSpPr>
        <p:spPr>
          <a:xfrm rot="4630323">
            <a:off x="7954930" y="3671119"/>
            <a:ext cx="857250" cy="127397"/>
          </a:xfrm>
          <a:prstGeom prst="rightArrow">
            <a:avLst>
              <a:gd fmla="val 50000" name="adj1"/>
              <a:gd fmla="val 168225" name="adj2"/>
            </a:avLst>
          </a:prstGeom>
          <a:solidFill>
            <a:srgbClr val="C00000"/>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212" name="Google Shape;212;p6"/>
          <p:cNvSpPr/>
          <p:nvPr/>
        </p:nvSpPr>
        <p:spPr>
          <a:xfrm rot="4630323">
            <a:off x="10047721" y="3896998"/>
            <a:ext cx="455033" cy="100805"/>
          </a:xfrm>
          <a:prstGeom prst="rightArrow">
            <a:avLst>
              <a:gd fmla="val 50000" name="adj1"/>
              <a:gd fmla="val 119060" name="adj2"/>
            </a:avLst>
          </a:prstGeom>
          <a:solidFill>
            <a:srgbClr val="C00000"/>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213" name="Google Shape;213;p6"/>
          <p:cNvSpPr/>
          <p:nvPr/>
        </p:nvSpPr>
        <p:spPr>
          <a:xfrm rot="-8009766">
            <a:off x="8935632" y="4820221"/>
            <a:ext cx="572691" cy="120254"/>
          </a:xfrm>
          <a:prstGeom prst="rightArrow">
            <a:avLst>
              <a:gd fmla="val 50000" name="adj1"/>
              <a:gd fmla="val 119059" name="adj2"/>
            </a:avLst>
          </a:prstGeom>
          <a:solidFill>
            <a:srgbClr val="C00000"/>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214" name="Google Shape;21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GB">
                <a:latin typeface="Open Sans"/>
                <a:ea typeface="Open Sans"/>
                <a:cs typeface="Open Sans"/>
                <a:sym typeface="Open Sans"/>
              </a:rPr>
              <a:t>Lecture 4.1 MAED overview</a:t>
            </a:r>
            <a:endParaRPr>
              <a:latin typeface="Open Sans"/>
              <a:ea typeface="Open Sans"/>
              <a:cs typeface="Open Sans"/>
              <a:sym typeface="Open Sans"/>
            </a:endParaRPr>
          </a:p>
        </p:txBody>
      </p:sp>
      <p:sp>
        <p:nvSpPr>
          <p:cNvPr id="215" name="Google Shape;215;p6"/>
          <p:cNvSpPr txBox="1"/>
          <p:nvPr>
            <p:ph idx="1" type="body"/>
          </p:nvPr>
        </p:nvSpPr>
        <p:spPr>
          <a:xfrm>
            <a:off x="907520" y="1498788"/>
            <a:ext cx="7611845" cy="36088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9CC2E5"/>
              </a:buClr>
              <a:buSzPts val="2000"/>
              <a:buNone/>
            </a:pPr>
            <a:r>
              <a:rPr b="1" lang="en-GB" sz="2000">
                <a:solidFill>
                  <a:srgbClr val="9CC2E5"/>
                </a:solidFill>
                <a:latin typeface="Open Sans"/>
                <a:ea typeface="Open Sans"/>
                <a:cs typeface="Open Sans"/>
                <a:sym typeface="Open Sans"/>
              </a:rPr>
              <a:t>4.1.4. Specific energy consumption (SEC)</a:t>
            </a:r>
            <a:endParaRPr/>
          </a:p>
          <a:p>
            <a:pPr indent="0" lvl="6" marL="0" rtl="0" algn="l">
              <a:lnSpc>
                <a:spcPct val="120000"/>
              </a:lnSpc>
              <a:spcBef>
                <a:spcPts val="1000"/>
              </a:spcBef>
              <a:spcAft>
                <a:spcPts val="0"/>
              </a:spcAft>
              <a:buClr>
                <a:srgbClr val="333333"/>
              </a:buClr>
              <a:buSzPts val="1300"/>
              <a:buNone/>
            </a:pPr>
            <a:r>
              <a:rPr lang="en-GB" sz="2000">
                <a:latin typeface="Open Sans"/>
                <a:ea typeface="Open Sans"/>
                <a:cs typeface="Open Sans"/>
                <a:sym typeface="Open Sans"/>
              </a:rPr>
              <a:t>Specific energy consumption (SEC) may change over time</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Replacement of animal power to tractors </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Improvement of standard of living</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Passenger-km transported</a:t>
            </a:r>
            <a:endParaRPr sz="2000">
              <a:latin typeface="Open Sans"/>
              <a:ea typeface="Open Sans"/>
              <a:cs typeface="Open Sans"/>
              <a:sym typeface="Open Sans"/>
            </a:endParaRPr>
          </a:p>
          <a:p>
            <a:pPr indent="-342900" lvl="6" marL="342900" rtl="0" algn="l">
              <a:lnSpc>
                <a:spcPct val="120000"/>
              </a:lnSpc>
              <a:spcBef>
                <a:spcPts val="1000"/>
              </a:spcBef>
              <a:spcAft>
                <a:spcPts val="0"/>
              </a:spcAft>
              <a:buClr>
                <a:srgbClr val="333333"/>
              </a:buClr>
              <a:buSzPts val="1300"/>
              <a:buChar char="•"/>
            </a:pPr>
            <a:r>
              <a:rPr lang="en-GB" sz="2000">
                <a:latin typeface="Open Sans"/>
                <a:ea typeface="Open Sans"/>
                <a:cs typeface="Open Sans"/>
                <a:sym typeface="Open Sans"/>
              </a:rPr>
              <a:t>Technological improvements</a:t>
            </a:r>
            <a:endParaRPr sz="2000">
              <a:latin typeface="Open Sans"/>
              <a:ea typeface="Open Sans"/>
              <a:cs typeface="Open Sans"/>
              <a:sym typeface="Open Sans"/>
            </a:endParaRPr>
          </a:p>
        </p:txBody>
      </p:sp>
      <p:pic>
        <p:nvPicPr>
          <p:cNvPr id="216" name="Google Shape;216;p6"/>
          <p:cNvPicPr preferRelativeResize="0"/>
          <p:nvPr/>
        </p:nvPicPr>
        <p:blipFill rotWithShape="1">
          <a:blip r:embed="rId4">
            <a:alphaModFix/>
          </a:blip>
          <a:srcRect b="0" l="0" r="0" t="0"/>
          <a:stretch/>
        </p:blipFill>
        <p:spPr>
          <a:xfrm>
            <a:off x="1329661" y="4506544"/>
            <a:ext cx="5417986" cy="924083"/>
          </a:xfrm>
          <a:prstGeom prst="rect">
            <a:avLst/>
          </a:prstGeom>
          <a:noFill/>
          <a:ln>
            <a:noFill/>
          </a:ln>
        </p:spPr>
      </p:pic>
      <p:sp>
        <p:nvSpPr>
          <p:cNvPr id="217" name="Google Shape;217;p6"/>
          <p:cNvSpPr/>
          <p:nvPr/>
        </p:nvSpPr>
        <p:spPr>
          <a:xfrm>
            <a:off x="2521846" y="5790712"/>
            <a:ext cx="4147794" cy="501419"/>
          </a:xfrm>
          <a:prstGeom prst="rect">
            <a:avLst/>
          </a:prstGeom>
          <a:blipFill rotWithShape="1">
            <a:blip r:embed="rId5">
              <a:alphaModFix/>
            </a:blip>
            <a:stretch>
              <a:fillRect b="0" l="0" r="0" t="0"/>
            </a:stretch>
          </a:blipFill>
          <a:ln cap="flat" cmpd="sng" w="2857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cxnSp>
        <p:nvCxnSpPr>
          <p:cNvPr id="218" name="Google Shape;218;p6"/>
          <p:cNvCxnSpPr/>
          <p:nvPr/>
        </p:nvCxnSpPr>
        <p:spPr>
          <a:xfrm rot="5400000">
            <a:off x="2685850" y="4909950"/>
            <a:ext cx="1248900" cy="910800"/>
          </a:xfrm>
          <a:prstGeom prst="curvedConnector3">
            <a:avLst>
              <a:gd fmla="val -31427" name="adj1"/>
            </a:avLst>
          </a:prstGeom>
          <a:noFill/>
          <a:ln cap="flat" cmpd="sng" w="19050">
            <a:solidFill>
              <a:srgbClr val="7030A0"/>
            </a:solidFill>
            <a:prstDash val="solid"/>
            <a:miter lim="800000"/>
            <a:headEnd len="sm" w="sm" type="none"/>
            <a:tailEnd len="med" w="med" type="triangle"/>
          </a:ln>
        </p:spPr>
      </p:cxnSp>
      <p:sp>
        <p:nvSpPr>
          <p:cNvPr id="219" name="Google Shape;219;p6"/>
          <p:cNvSpPr/>
          <p:nvPr/>
        </p:nvSpPr>
        <p:spPr>
          <a:xfrm>
            <a:off x="9055623" y="820735"/>
            <a:ext cx="1965369" cy="1435785"/>
          </a:xfrm>
          <a:prstGeom prst="ellipse">
            <a:avLst/>
          </a:prstGeom>
          <a:solidFill>
            <a:srgbClr val="E6DBEF"/>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rgbClr val="7030A0"/>
                </a:solidFill>
                <a:latin typeface="Calibri"/>
                <a:ea typeface="Calibri"/>
                <a:cs typeface="Calibri"/>
                <a:sym typeface="Calibri"/>
              </a:rPr>
              <a:t>SEC</a:t>
            </a:r>
            <a:endParaRPr/>
          </a:p>
        </p:txBody>
      </p:sp>
      <p:sp>
        <p:nvSpPr>
          <p:cNvPr id="220" name="Google Shape;220;p6"/>
          <p:cNvSpPr/>
          <p:nvPr/>
        </p:nvSpPr>
        <p:spPr>
          <a:xfrm>
            <a:off x="9819118" y="1787511"/>
            <a:ext cx="885783" cy="321957"/>
          </a:xfrm>
          <a:prstGeom prst="ellipse">
            <a:avLst/>
          </a:prstGeom>
          <a:solidFill>
            <a:srgbClr val="E6DBEF"/>
          </a:solid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rgbClr val="7030A0"/>
                </a:solidFill>
                <a:latin typeface="Calibri"/>
                <a:ea typeface="Calibri"/>
                <a:cs typeface="Calibri"/>
                <a:sym typeface="Calibri"/>
              </a:rPr>
              <a:t>EI</a:t>
            </a:r>
            <a:endParaRPr/>
          </a:p>
        </p:txBody>
      </p:sp>
      <p:sp>
        <p:nvSpPr>
          <p:cNvPr id="221" name="Google Shape;221;p6"/>
          <p:cNvSpPr txBox="1"/>
          <p:nvPr/>
        </p:nvSpPr>
        <p:spPr>
          <a:xfrm>
            <a:off x="8743266" y="529448"/>
            <a:ext cx="286192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1"/>
                </a:solidFill>
                <a:latin typeface="Calibri"/>
                <a:ea typeface="Calibri"/>
                <a:cs typeface="Calibri"/>
                <a:sym typeface="Calibri"/>
              </a:rPr>
              <a:t>General and special case terminology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Graphical user interface, text&#10;&#10;Description automatically generated" id="227" name="Google Shape;227;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8" name="Google Shape;228;p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29" name="Google Shape;229;p7"/>
          <p:cNvSpPr txBox="1"/>
          <p:nvPr/>
        </p:nvSpPr>
        <p:spPr>
          <a:xfrm>
            <a:off x="887215" y="4640"/>
            <a:ext cx="10582542"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4.2 Driving parameters </a:t>
            </a:r>
            <a:endParaRPr/>
          </a:p>
        </p:txBody>
      </p:sp>
      <p:sp>
        <p:nvSpPr>
          <p:cNvPr id="230" name="Google Shape;230;p7"/>
          <p:cNvSpPr txBox="1"/>
          <p:nvPr>
            <p:ph idx="1" type="body"/>
          </p:nvPr>
        </p:nvSpPr>
        <p:spPr>
          <a:xfrm>
            <a:off x="939800" y="1419224"/>
            <a:ext cx="9947275" cy="4768215"/>
          </a:xfrm>
          <a:prstGeom prst="rect">
            <a:avLst/>
          </a:prstGeom>
          <a:noFill/>
          <a:ln>
            <a:noFill/>
          </a:ln>
        </p:spPr>
        <p:txBody>
          <a:bodyPr anchorCtr="0" anchor="t" bIns="45700" lIns="91425" spcFirstLastPara="1" rIns="91425" wrap="square" tIns="45700">
            <a:noAutofit/>
          </a:bodyPr>
          <a:lstStyle/>
          <a:p>
            <a:pPr indent="0" lvl="6" marL="0" rtl="0" algn="l">
              <a:lnSpc>
                <a:spcPct val="100000"/>
              </a:lnSpc>
              <a:spcBef>
                <a:spcPts val="0"/>
              </a:spcBef>
              <a:spcAft>
                <a:spcPts val="0"/>
              </a:spcAft>
              <a:buClr>
                <a:srgbClr val="333333"/>
              </a:buClr>
              <a:buSzPts val="1300"/>
              <a:buNone/>
            </a:pPr>
            <a:r>
              <a:rPr b="1" lang="en-GB" sz="2000">
                <a:solidFill>
                  <a:srgbClr val="9CC2E5"/>
                </a:solidFill>
                <a:latin typeface="Open Sans"/>
                <a:ea typeface="Open Sans"/>
                <a:cs typeface="Open Sans"/>
                <a:sym typeface="Open Sans"/>
              </a:rPr>
              <a:t>4.2.1. Driving parameters</a:t>
            </a:r>
            <a:endParaRPr sz="2000">
              <a:solidFill>
                <a:srgbClr val="9CC2E5"/>
              </a:solidFill>
              <a:latin typeface="Open Sans"/>
              <a:ea typeface="Open Sans"/>
              <a:cs typeface="Open Sans"/>
              <a:sym typeface="Open Sans"/>
            </a:endParaRPr>
          </a:p>
          <a:p>
            <a:pPr indent="0" lvl="6" marL="0" rtl="0" algn="l">
              <a:lnSpc>
                <a:spcPct val="100000"/>
              </a:lnSpc>
              <a:spcBef>
                <a:spcPts val="1000"/>
              </a:spcBef>
              <a:spcAft>
                <a:spcPts val="0"/>
              </a:spcAft>
              <a:buClr>
                <a:schemeClr val="dk1"/>
              </a:buClr>
              <a:buSzPts val="1300"/>
              <a:buNone/>
            </a:pPr>
            <a:r>
              <a:t/>
            </a:r>
            <a:endParaRPr sz="2000">
              <a:solidFill>
                <a:srgbClr val="000000"/>
              </a:solidFill>
              <a:latin typeface="Open Sans"/>
              <a:ea typeface="Open Sans"/>
              <a:cs typeface="Open Sans"/>
              <a:sym typeface="Open Sans"/>
            </a:endParaRPr>
          </a:p>
          <a:p>
            <a:pPr indent="0" lvl="6" marL="0" rtl="0" algn="l">
              <a:lnSpc>
                <a:spcPct val="100000"/>
              </a:lnSpc>
              <a:spcBef>
                <a:spcPts val="1000"/>
              </a:spcBef>
              <a:spcAft>
                <a:spcPts val="0"/>
              </a:spcAft>
              <a:buClr>
                <a:schemeClr val="dk1"/>
              </a:buClr>
              <a:buSzPts val="1300"/>
              <a:buNone/>
            </a:pPr>
            <a:r>
              <a:t/>
            </a:r>
            <a:endParaRPr sz="2000">
              <a:solidFill>
                <a:srgbClr val="000000"/>
              </a:solidFill>
              <a:latin typeface="Open Sans"/>
              <a:ea typeface="Open Sans"/>
              <a:cs typeface="Open Sans"/>
              <a:sym typeface="Open Sans"/>
            </a:endParaRPr>
          </a:p>
          <a:p>
            <a:pPr indent="0" lvl="6" marL="0" rtl="0" algn="l">
              <a:lnSpc>
                <a:spcPct val="100000"/>
              </a:lnSpc>
              <a:spcBef>
                <a:spcPts val="1000"/>
              </a:spcBef>
              <a:spcAft>
                <a:spcPts val="0"/>
              </a:spcAft>
              <a:buClr>
                <a:schemeClr val="dk1"/>
              </a:buClr>
              <a:buSzPts val="1300"/>
              <a:buNone/>
            </a:pPr>
            <a:r>
              <a:t/>
            </a:r>
            <a:endParaRPr sz="2000">
              <a:solidFill>
                <a:srgbClr val="000000"/>
              </a:solidFill>
              <a:latin typeface="Open Sans"/>
              <a:ea typeface="Open Sans"/>
              <a:cs typeface="Open Sans"/>
              <a:sym typeface="Open Sans"/>
            </a:endParaRPr>
          </a:p>
          <a:p>
            <a:pPr indent="-342900" lvl="6" marL="342900" rtl="0" algn="l">
              <a:lnSpc>
                <a:spcPct val="100000"/>
              </a:lnSpc>
              <a:spcBef>
                <a:spcPts val="1000"/>
              </a:spcBef>
              <a:spcAft>
                <a:spcPts val="0"/>
              </a:spcAft>
              <a:buClr>
                <a:srgbClr val="333333"/>
              </a:buClr>
              <a:buSzPts val="1300"/>
              <a:buChar char="•"/>
            </a:pPr>
            <a:r>
              <a:rPr lang="en-GB" sz="2000">
                <a:solidFill>
                  <a:srgbClr val="000000"/>
                </a:solidFill>
                <a:latin typeface="Open Sans"/>
                <a:ea typeface="Open Sans"/>
                <a:cs typeface="Open Sans"/>
                <a:sym typeface="Open Sans"/>
              </a:rPr>
              <a:t>Each end use has one </a:t>
            </a:r>
            <a:r>
              <a:rPr b="1" lang="en-GB" sz="2000">
                <a:solidFill>
                  <a:srgbClr val="C00000"/>
                </a:solidFill>
                <a:latin typeface="Open Sans"/>
                <a:ea typeface="Open Sans"/>
                <a:cs typeface="Open Sans"/>
                <a:sym typeface="Open Sans"/>
              </a:rPr>
              <a:t>Driving Parameter (DP)</a:t>
            </a:r>
            <a:r>
              <a:rPr lang="en-GB" sz="2000">
                <a:solidFill>
                  <a:srgbClr val="000000"/>
                </a:solidFill>
                <a:latin typeface="Open Sans"/>
                <a:ea typeface="Open Sans"/>
                <a:cs typeface="Open Sans"/>
                <a:sym typeface="Open Sans"/>
              </a:rPr>
              <a:t>. </a:t>
            </a:r>
            <a:endParaRPr/>
          </a:p>
          <a:p>
            <a:pPr indent="-342900" lvl="6" marL="342900" rtl="0" algn="l">
              <a:lnSpc>
                <a:spcPct val="100000"/>
              </a:lnSpc>
              <a:spcBef>
                <a:spcPts val="1000"/>
              </a:spcBef>
              <a:spcAft>
                <a:spcPts val="0"/>
              </a:spcAft>
              <a:buClr>
                <a:srgbClr val="333333"/>
              </a:buClr>
              <a:buSzPts val="1300"/>
              <a:buChar char="•"/>
            </a:pPr>
            <a:r>
              <a:rPr lang="en-GB" sz="2000">
                <a:solidFill>
                  <a:srgbClr val="000000"/>
                </a:solidFill>
                <a:latin typeface="Open Sans"/>
                <a:ea typeface="Open Sans"/>
                <a:cs typeface="Open Sans"/>
                <a:sym typeface="Open Sans"/>
              </a:rPr>
              <a:t>The value of </a:t>
            </a:r>
            <a:r>
              <a:rPr b="1" lang="en-GB" sz="2000">
                <a:solidFill>
                  <a:srgbClr val="C00000"/>
                </a:solidFill>
                <a:latin typeface="Open Sans"/>
                <a:ea typeface="Open Sans"/>
                <a:cs typeface="Open Sans"/>
                <a:sym typeface="Open Sans"/>
              </a:rPr>
              <a:t>Driving Parameter (DP) </a:t>
            </a:r>
            <a:r>
              <a:rPr lang="en-GB" sz="2000">
                <a:solidFill>
                  <a:srgbClr val="000000"/>
                </a:solidFill>
                <a:latin typeface="Open Sans"/>
                <a:ea typeface="Open Sans"/>
                <a:cs typeface="Open Sans"/>
                <a:sym typeface="Open Sans"/>
              </a:rPr>
              <a:t>is directly used to calculate the </a:t>
            </a:r>
            <a:r>
              <a:rPr b="1" lang="en-GB" sz="2000">
                <a:solidFill>
                  <a:srgbClr val="7030A0"/>
                </a:solidFill>
                <a:latin typeface="Open Sans"/>
                <a:ea typeface="Open Sans"/>
                <a:cs typeface="Open Sans"/>
                <a:sym typeface="Open Sans"/>
              </a:rPr>
              <a:t>Energy Intensity (EI)</a:t>
            </a:r>
            <a:r>
              <a:rPr lang="en-GB" sz="2000">
                <a:solidFill>
                  <a:srgbClr val="000000"/>
                </a:solidFill>
                <a:latin typeface="Open Sans"/>
                <a:ea typeface="Open Sans"/>
                <a:cs typeface="Open Sans"/>
                <a:sym typeface="Open Sans"/>
              </a:rPr>
              <a:t>, or more generally, the </a:t>
            </a:r>
            <a:r>
              <a:rPr b="1" lang="en-GB" sz="2000">
                <a:solidFill>
                  <a:srgbClr val="7030A0"/>
                </a:solidFill>
                <a:latin typeface="Open Sans"/>
                <a:ea typeface="Open Sans"/>
                <a:cs typeface="Open Sans"/>
                <a:sym typeface="Open Sans"/>
              </a:rPr>
              <a:t>Specific Energy Consumption (SEC)</a:t>
            </a:r>
            <a:r>
              <a:rPr lang="en-GB" sz="2000">
                <a:solidFill>
                  <a:srgbClr val="000000"/>
                </a:solidFill>
                <a:latin typeface="Open Sans"/>
                <a:ea typeface="Open Sans"/>
                <a:cs typeface="Open Sans"/>
                <a:sym typeface="Open Sans"/>
              </a:rPr>
              <a:t>, in the base year and future energy demand for the corresponding end-use.</a:t>
            </a:r>
            <a:endParaRPr/>
          </a:p>
          <a:p>
            <a:pPr indent="-342900" lvl="6" marL="342900" rtl="0" algn="l">
              <a:lnSpc>
                <a:spcPct val="100000"/>
              </a:lnSpc>
              <a:spcBef>
                <a:spcPts val="1000"/>
              </a:spcBef>
              <a:spcAft>
                <a:spcPts val="0"/>
              </a:spcAft>
              <a:buClr>
                <a:srgbClr val="333333"/>
              </a:buClr>
              <a:buSzPts val="1300"/>
              <a:buChar char="•"/>
            </a:pPr>
            <a:r>
              <a:rPr lang="en-GB" sz="2000">
                <a:solidFill>
                  <a:srgbClr val="000000"/>
                </a:solidFill>
                <a:latin typeface="Open Sans"/>
                <a:ea typeface="Open Sans"/>
                <a:cs typeface="Open Sans"/>
                <a:sym typeface="Open Sans"/>
              </a:rPr>
              <a:t>The factors used as </a:t>
            </a:r>
            <a:r>
              <a:rPr b="1" lang="en-GB" sz="2000">
                <a:solidFill>
                  <a:srgbClr val="C00000"/>
                </a:solidFill>
                <a:latin typeface="Open Sans"/>
                <a:ea typeface="Open Sans"/>
                <a:cs typeface="Open Sans"/>
                <a:sym typeface="Open Sans"/>
              </a:rPr>
              <a:t>Driving Parameter (DP) </a:t>
            </a:r>
            <a:r>
              <a:rPr lang="en-GB" sz="2000">
                <a:solidFill>
                  <a:srgbClr val="000000"/>
                </a:solidFill>
                <a:latin typeface="Open Sans"/>
                <a:ea typeface="Open Sans"/>
                <a:cs typeface="Open Sans"/>
                <a:sym typeface="Open Sans"/>
              </a:rPr>
              <a:t>for various activities are predefined in MAED. </a:t>
            </a:r>
            <a:endParaRPr/>
          </a:p>
          <a:p>
            <a:pPr indent="-342900" lvl="6" marL="342900" rtl="0" algn="l">
              <a:lnSpc>
                <a:spcPct val="100000"/>
              </a:lnSpc>
              <a:spcBef>
                <a:spcPts val="1000"/>
              </a:spcBef>
              <a:spcAft>
                <a:spcPts val="0"/>
              </a:spcAft>
              <a:buClr>
                <a:srgbClr val="333333"/>
              </a:buClr>
              <a:buSzPts val="1300"/>
              <a:buChar char="•"/>
            </a:pPr>
            <a:r>
              <a:rPr lang="en-GB" sz="2000">
                <a:solidFill>
                  <a:srgbClr val="000000"/>
                </a:solidFill>
                <a:latin typeface="Open Sans"/>
                <a:ea typeface="Open Sans"/>
                <a:cs typeface="Open Sans"/>
                <a:sym typeface="Open Sans"/>
              </a:rPr>
              <a:t>There are different </a:t>
            </a:r>
            <a:r>
              <a:rPr b="1" lang="en-GB" sz="2000">
                <a:solidFill>
                  <a:srgbClr val="C00000"/>
                </a:solidFill>
                <a:latin typeface="Open Sans"/>
                <a:ea typeface="Open Sans"/>
                <a:cs typeface="Open Sans"/>
                <a:sym typeface="Open Sans"/>
              </a:rPr>
              <a:t>Driving Parameter (DP) </a:t>
            </a:r>
            <a:r>
              <a:rPr lang="en-GB" sz="2000">
                <a:solidFill>
                  <a:srgbClr val="000000"/>
                </a:solidFill>
                <a:latin typeface="Open Sans"/>
                <a:ea typeface="Open Sans"/>
                <a:cs typeface="Open Sans"/>
                <a:sym typeface="Open Sans"/>
              </a:rPr>
              <a:t>for industry, transport, service, and household uses</a:t>
            </a:r>
            <a:endParaRPr/>
          </a:p>
          <a:p>
            <a:pPr indent="-101600" lvl="0" marL="228600" rtl="0" algn="l">
              <a:lnSpc>
                <a:spcPct val="100000"/>
              </a:lnSpc>
              <a:spcBef>
                <a:spcPts val="1000"/>
              </a:spcBef>
              <a:spcAft>
                <a:spcPts val="0"/>
              </a:spcAft>
              <a:buClr>
                <a:schemeClr val="dk1"/>
              </a:buClr>
              <a:buSzPts val="2000"/>
              <a:buNone/>
            </a:pPr>
            <a:r>
              <a:t/>
            </a:r>
            <a:endParaRPr sz="2000">
              <a:solidFill>
                <a:srgbClr val="000000"/>
              </a:solidFill>
            </a:endParaRPr>
          </a:p>
        </p:txBody>
      </p:sp>
      <p:pic>
        <p:nvPicPr>
          <p:cNvPr id="231" name="Google Shape;231;p7"/>
          <p:cNvPicPr preferRelativeResize="0"/>
          <p:nvPr/>
        </p:nvPicPr>
        <p:blipFill rotWithShape="1">
          <a:blip r:embed="rId4">
            <a:alphaModFix/>
          </a:blip>
          <a:srcRect b="0" l="0" r="0" t="0"/>
          <a:stretch/>
        </p:blipFill>
        <p:spPr>
          <a:xfrm>
            <a:off x="2658330" y="2021840"/>
            <a:ext cx="5872317" cy="10015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Graphical user interface, text&#10;&#10;Description automatically generated" id="237" name="Google Shape;237;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38" name="Google Shape;238;p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39" name="Google Shape;239;p8"/>
          <p:cNvSpPr/>
          <p:nvPr/>
        </p:nvSpPr>
        <p:spPr>
          <a:xfrm>
            <a:off x="926933" y="1129650"/>
            <a:ext cx="6217920" cy="412485"/>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4.2.2. Driving parameters in industry</a:t>
            </a:r>
            <a:endParaRPr/>
          </a:p>
        </p:txBody>
      </p:sp>
      <p:sp>
        <p:nvSpPr>
          <p:cNvPr id="240" name="Google Shape;240;p8"/>
          <p:cNvSpPr txBox="1"/>
          <p:nvPr/>
        </p:nvSpPr>
        <p:spPr>
          <a:xfrm>
            <a:off x="887215" y="4640"/>
            <a:ext cx="10582542" cy="111409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4.2 Driving parameters </a:t>
            </a:r>
            <a:endParaRPr/>
          </a:p>
        </p:txBody>
      </p:sp>
      <p:graphicFrame>
        <p:nvGraphicFramePr>
          <p:cNvPr id="241" name="Google Shape;241;p8"/>
          <p:cNvGraphicFramePr/>
          <p:nvPr/>
        </p:nvGraphicFramePr>
        <p:xfrm>
          <a:off x="824607" y="3851910"/>
          <a:ext cx="3000000" cy="3000000"/>
        </p:xfrm>
        <a:graphic>
          <a:graphicData uri="http://schemas.openxmlformats.org/drawingml/2006/table">
            <a:tbl>
              <a:tblPr>
                <a:noFill/>
                <a:tableStyleId>{DE90CA12-60D0-4472-9541-20355581D410}</a:tableStyleId>
              </a:tblPr>
              <a:tblGrid>
                <a:gridCol w="3514250"/>
                <a:gridCol w="3514250"/>
                <a:gridCol w="3514250"/>
              </a:tblGrid>
              <a:tr h="377475">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Sector activity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Light"/>
                          <a:ea typeface="Open Sans Light"/>
                          <a:cs typeface="Open Sans Light"/>
                          <a:sym typeface="Open Sans Light"/>
                        </a:rPr>
                        <a:t>End-use</a:t>
                      </a:r>
                      <a:endParaRPr b="1" i="0" sz="1800" u="none" cap="none" strike="noStrike">
                        <a:solidFill>
                          <a:schemeClr val="dk1"/>
                        </a:solidFill>
                        <a:latin typeface="Open Sans Light"/>
                        <a:ea typeface="Open Sans Light"/>
                        <a:cs typeface="Open Sans Light"/>
                        <a:sym typeface="Open Sans Ligh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Light"/>
                          <a:ea typeface="Open Sans Light"/>
                          <a:cs typeface="Open Sans Light"/>
                          <a:sym typeface="Open Sans Light"/>
                        </a:rPr>
                        <a:t>Driving parameter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r>
              <a:tr h="377475">
                <a:tc>
                  <a:txBody>
                    <a:bodyPr/>
                    <a:lstStyle/>
                    <a:p>
                      <a:pPr indent="0" lvl="0" marL="0" marR="0" rtl="0" algn="l">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Agriculture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Steam</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rowSpan="4">
                  <a:txBody>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Light"/>
                          <a:ea typeface="Open Sans Light"/>
                          <a:cs typeface="Open Sans Light"/>
                          <a:sym typeface="Open Sans Light"/>
                        </a:rPr>
                        <a:t>Value Added of sector (GDP, $)</a:t>
                      </a:r>
                      <a:endParaRPr b="0" i="0" sz="1800" u="none" cap="none" strike="noStrike">
                        <a:solidFill>
                          <a:schemeClr val="dk1"/>
                        </a:solidFill>
                        <a:latin typeface="Open Sans Light"/>
                        <a:ea typeface="Open Sans Light"/>
                        <a:cs typeface="Open Sans Light"/>
                        <a:sym typeface="Open Sans Ligh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377475">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Construction</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Direct heat</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r>
              <a:tr h="377475">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Mining</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Specific uses of electricity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vMerge="1"/>
              </a:tr>
              <a:tr h="377475">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Manufacturing</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Etc.</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vMerge="1"/>
              </a:tr>
            </a:tbl>
          </a:graphicData>
        </a:graphic>
      </p:graphicFrame>
      <p:pic>
        <p:nvPicPr>
          <p:cNvPr descr="A picture containing factory, sky, building, outdoor&#10;&#10;Description automatically generated" id="242" name="Google Shape;242;p8"/>
          <p:cNvPicPr preferRelativeResize="0"/>
          <p:nvPr/>
        </p:nvPicPr>
        <p:blipFill rotWithShape="1">
          <a:blip r:embed="rId4">
            <a:alphaModFix/>
          </a:blip>
          <a:srcRect b="0" l="0" r="0" t="0"/>
          <a:stretch/>
        </p:blipFill>
        <p:spPr>
          <a:xfrm>
            <a:off x="7040540" y="1172567"/>
            <a:ext cx="3644765" cy="2429997"/>
          </a:xfrm>
          <a:prstGeom prst="rect">
            <a:avLst/>
          </a:prstGeom>
          <a:noFill/>
          <a:ln>
            <a:noFill/>
          </a:ln>
        </p:spPr>
      </p:pic>
      <p:pic>
        <p:nvPicPr>
          <p:cNvPr id="243" name="Google Shape;243;p8"/>
          <p:cNvPicPr preferRelativeResize="0"/>
          <p:nvPr/>
        </p:nvPicPr>
        <p:blipFill rotWithShape="1">
          <a:blip r:embed="rId5">
            <a:alphaModFix/>
          </a:blip>
          <a:srcRect b="0" l="0" r="0" t="0"/>
          <a:stretch/>
        </p:blipFill>
        <p:spPr>
          <a:xfrm>
            <a:off x="887215" y="2094792"/>
            <a:ext cx="5767455" cy="9836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Graphical user interface, text&#10;&#10;Description automatically generated" id="249" name="Google Shape;249;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0" name="Google Shape;250;p9"/>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51" name="Google Shape;251;p9"/>
          <p:cNvSpPr txBox="1"/>
          <p:nvPr/>
        </p:nvSpPr>
        <p:spPr>
          <a:xfrm>
            <a:off x="887215" y="4640"/>
            <a:ext cx="10582542" cy="103801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Lecture 4.2 Driving parameters </a:t>
            </a:r>
            <a:endParaRPr/>
          </a:p>
        </p:txBody>
      </p:sp>
      <p:graphicFrame>
        <p:nvGraphicFramePr>
          <p:cNvPr id="252" name="Google Shape;252;p9"/>
          <p:cNvGraphicFramePr/>
          <p:nvPr/>
        </p:nvGraphicFramePr>
        <p:xfrm>
          <a:off x="887215" y="4108688"/>
          <a:ext cx="3000000" cy="3000000"/>
        </p:xfrm>
        <a:graphic>
          <a:graphicData uri="http://schemas.openxmlformats.org/drawingml/2006/table">
            <a:tbl>
              <a:tblPr bandRow="1" firstRow="1">
                <a:noFill/>
                <a:tableStyleId>{B0FB34BC-3B8B-41E1-A17C-17A184633AD8}</a:tableStyleId>
              </a:tblPr>
              <a:tblGrid>
                <a:gridCol w="2677075"/>
                <a:gridCol w="4351450"/>
                <a:gridCol w="3514250"/>
              </a:tblGrid>
              <a:tr h="370850">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Sector activity</a:t>
                      </a:r>
                      <a:endParaRPr/>
                    </a:p>
                  </a:txBody>
                  <a:tcPr marT="45725" marB="45725" marR="91450" marL="91450">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GB" sz="1800" u="none" cap="none" strike="noStrike">
                          <a:solidFill>
                            <a:schemeClr val="dk1"/>
                          </a:solidFill>
                          <a:latin typeface="Open Sans Light"/>
                          <a:ea typeface="Open Sans Light"/>
                          <a:cs typeface="Open Sans Light"/>
                          <a:sym typeface="Open Sans Light"/>
                        </a:rPr>
                        <a:t>End-use</a:t>
                      </a:r>
                      <a:endParaRPr b="1" i="0" sz="1800" u="none" cap="none" strike="noStrike">
                        <a:solidFill>
                          <a:schemeClr val="dk1"/>
                        </a:solidFill>
                        <a:latin typeface="Open Sans Light"/>
                        <a:ea typeface="Open Sans Light"/>
                        <a:cs typeface="Open Sans Light"/>
                        <a:sym typeface="Open Sans Light"/>
                      </a:endParaRPr>
                    </a:p>
                  </a:txBody>
                  <a:tcPr marT="45725" marB="45725" marR="91450" marL="91450">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Light"/>
                          <a:ea typeface="Open Sans Light"/>
                          <a:cs typeface="Open Sans Light"/>
                          <a:sym typeface="Open Sans Light"/>
                        </a:rPr>
                        <a:t>Driving parameter</a:t>
                      </a:r>
                      <a:endParaRPr/>
                    </a:p>
                  </a:txBody>
                  <a:tcPr marT="45725" marB="45725" marR="91450" marL="91450">
                    <a:lnB cap="flat" cmpd="sng" w="12700">
                      <a:solidFill>
                        <a:srgbClr val="7F7F7F"/>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Freight</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Modes of freight transportation, train, truck, …</a:t>
                      </a:r>
                      <a:endParaRPr b="0" i="0" sz="1800" u="none" cap="none" strike="noStrike">
                        <a:solidFill>
                          <a:schemeClr val="dk1"/>
                        </a:solidFill>
                        <a:latin typeface="Open Sans Light"/>
                        <a:ea typeface="Open Sans Light"/>
                        <a:cs typeface="Open Sans Light"/>
                        <a:sym typeface="Open Sans Light"/>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Ton-km transported</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370850">
                <a:tc>
                  <a:txBody>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Open Sans Light"/>
                          <a:ea typeface="Open Sans Light"/>
                          <a:cs typeface="Open Sans Light"/>
                          <a:sym typeface="Open Sans Light"/>
                        </a:rPr>
                        <a:t>Passenger</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Modes of passenger transportation, bus, train, car, …</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900"/>
                        <a:buFont typeface="Arial"/>
                        <a:buNone/>
                      </a:pPr>
                      <a:r>
                        <a:rPr b="0" i="0" lang="en-GB" sz="1800" u="none" cap="none" strike="noStrike">
                          <a:solidFill>
                            <a:schemeClr val="dk1"/>
                          </a:solidFill>
                          <a:latin typeface="Open Sans Light"/>
                          <a:ea typeface="Open Sans Light"/>
                          <a:cs typeface="Open Sans Light"/>
                          <a:sym typeface="Open Sans Light"/>
                        </a:rPr>
                        <a:t>Passenger-km transported</a:t>
                      </a:r>
                      <a:endParaRPr/>
                    </a:p>
                  </a:txBody>
                  <a:tcPr marT="45725" marB="45725" marR="91450" marL="91450">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bl>
          </a:graphicData>
        </a:graphic>
      </p:graphicFrame>
      <p:sp>
        <p:nvSpPr>
          <p:cNvPr id="253" name="Google Shape;253;p9"/>
          <p:cNvSpPr/>
          <p:nvPr/>
        </p:nvSpPr>
        <p:spPr>
          <a:xfrm>
            <a:off x="926933" y="1001357"/>
            <a:ext cx="6217920" cy="412421"/>
          </a:xfrm>
          <a:prstGeom prst="rect">
            <a:avLst/>
          </a:prstGeom>
          <a:noFill/>
          <a:ln>
            <a:noFill/>
          </a:ln>
        </p:spPr>
        <p:txBody>
          <a:bodyPr anchorCtr="0" anchor="t" bIns="45700" lIns="91425" spcFirstLastPara="1" rIns="91425" wrap="square" tIns="45700">
            <a:spAutoFit/>
          </a:bodyPr>
          <a:lstStyle/>
          <a:p>
            <a:pPr indent="0" lvl="6" marL="0" marR="0" rtl="0" algn="l">
              <a:lnSpc>
                <a:spcPct val="110000"/>
              </a:lnSpc>
              <a:spcBef>
                <a:spcPts val="0"/>
              </a:spcBef>
              <a:spcAft>
                <a:spcPts val="0"/>
              </a:spcAft>
              <a:buNone/>
            </a:pPr>
            <a:r>
              <a:rPr b="1" i="0" lang="en-GB" sz="2000" u="none" cap="none" strike="noStrike">
                <a:solidFill>
                  <a:srgbClr val="9CC2E5"/>
                </a:solidFill>
                <a:latin typeface="Open Sans"/>
                <a:ea typeface="Open Sans"/>
                <a:cs typeface="Open Sans"/>
                <a:sym typeface="Open Sans"/>
              </a:rPr>
              <a:t>4.2.3. Driving parameters in transportation</a:t>
            </a:r>
            <a:endParaRPr/>
          </a:p>
        </p:txBody>
      </p:sp>
      <p:pic>
        <p:nvPicPr>
          <p:cNvPr id="254" name="Google Shape;254;p9"/>
          <p:cNvPicPr preferRelativeResize="0"/>
          <p:nvPr/>
        </p:nvPicPr>
        <p:blipFill rotWithShape="1">
          <a:blip r:embed="rId4">
            <a:alphaModFix/>
          </a:blip>
          <a:srcRect b="0" l="0" r="0" t="0"/>
          <a:stretch/>
        </p:blipFill>
        <p:spPr>
          <a:xfrm>
            <a:off x="7785236" y="1207567"/>
            <a:ext cx="3644765" cy="2374268"/>
          </a:xfrm>
          <a:prstGeom prst="rect">
            <a:avLst/>
          </a:prstGeom>
          <a:noFill/>
          <a:ln>
            <a:noFill/>
          </a:ln>
        </p:spPr>
      </p:pic>
      <p:pic>
        <p:nvPicPr>
          <p:cNvPr id="255" name="Google Shape;255;p9"/>
          <p:cNvPicPr preferRelativeResize="0"/>
          <p:nvPr/>
        </p:nvPicPr>
        <p:blipFill rotWithShape="1">
          <a:blip r:embed="rId5">
            <a:alphaModFix/>
          </a:blip>
          <a:srcRect b="0" l="0" r="0" t="0"/>
          <a:stretch/>
        </p:blipFill>
        <p:spPr>
          <a:xfrm>
            <a:off x="839090" y="2039368"/>
            <a:ext cx="6946146" cy="1184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