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5_C27081C6.xml" ContentType="application/vnd.ms-powerpoint.comments+xml"/>
  <Override PartName="/ppt/notesSlides/notesSlide13.xml" ContentType="application/vnd.openxmlformats-officedocument.presentationml.notesSlide+xml"/>
  <Override PartName="/ppt/comments/modernComment_11E_73DD2173.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2D_29A793FB.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83" r:id="rId3"/>
    <p:sldId id="284" r:id="rId4"/>
    <p:sldId id="290" r:id="rId5"/>
    <p:sldId id="258" r:id="rId6"/>
    <p:sldId id="291" r:id="rId7"/>
    <p:sldId id="260" r:id="rId8"/>
    <p:sldId id="288" r:id="rId9"/>
    <p:sldId id="289" r:id="rId10"/>
    <p:sldId id="292" r:id="rId11"/>
    <p:sldId id="296" r:id="rId12"/>
    <p:sldId id="293" r:id="rId13"/>
    <p:sldId id="286" r:id="rId14"/>
    <p:sldId id="294" r:id="rId15"/>
    <p:sldId id="295" r:id="rId16"/>
    <p:sldId id="300" r:id="rId17"/>
    <p:sldId id="304" r:id="rId18"/>
    <p:sldId id="305" r:id="rId19"/>
    <p:sldId id="301" r:id="rId20"/>
    <p:sldId id="302" r:id="rId21"/>
    <p:sldId id="303" r:id="rId22"/>
    <p:sldId id="297" r:id="rId23"/>
    <p:sldId id="306" r:id="rId24"/>
    <p:sldId id="287" r:id="rId25"/>
    <p:sldId id="307" r:id="rId26"/>
    <p:sldId id="280" r:id="rId27"/>
    <p:sldId id="281" r:id="rId28"/>
  </p:sldIdLst>
  <p:sldSz cx="12192000" cy="6858000"/>
  <p:notesSz cx="6858000" cy="9144000"/>
  <p:embeddedFontLst>
    <p:embeddedFont>
      <p:font typeface="Cambria Math" panose="02040503050406030204" pitchFamily="18" charset="0"/>
      <p:regular r:id="rId30"/>
    </p:embeddedFont>
    <p:embeddedFont>
      <p:font typeface="Helvetica Neue" panose="020B060402020202020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Open Sans ExtraBold" panose="020B0906030804020204" pitchFamily="34" charset="0"/>
      <p:bold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nNu9H8xFkBJVukYdF7w+A7Qqpg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1001F6-5175-2EBF-B768-8704C58BF4F8}" name="Camilla Lo Giudice" initials="CL" userId="S::camlg@UG.KTH.SE::b40a42f0-bb47-4b97-a069-a47e32d481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Georgios Avgerinopoulos" initials="" lastIdx="4" clrIdx="0"/>
  <p:cmAuthor id="1" name="Francesco Gardumi" initials="" lastIdx="7" clrIdx="1"/>
  <p:cmAuthor id="2" name="Annie Flint Smith" initials="" lastIdx="4" clrIdx="2"/>
  <p:cmAuthor id="3" name="Camilla Lo Giudice" initials="CL" lastIdx="1" clrIdx="3">
    <p:extLst>
      <p:ext uri="{19B8F6BF-5375-455C-9EA6-DF929625EA0E}">
        <p15:presenceInfo xmlns:p15="http://schemas.microsoft.com/office/powerpoint/2012/main" userId="S::camlg@UG.KTH.SE::b40a42f0-bb47-4b97-a069-a47e32d481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571"/>
    <a:srgbClr val="DFC27D"/>
    <a:srgbClr val="80CDC1"/>
    <a:srgbClr val="A6611A"/>
    <a:srgbClr val="D01C8B"/>
    <a:srgbClr val="F1B6DA"/>
    <a:srgbClr val="F4A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1D2D45-206D-403C-8CA4-78A511FDAABA}" v="22" dt="2026-01-22T14:49:38.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64" autoAdjust="0"/>
  </p:normalViewPr>
  <p:slideViewPr>
    <p:cSldViewPr snapToGrid="0">
      <p:cViewPr varScale="1">
        <p:scale>
          <a:sx n="63" d="100"/>
          <a:sy n="63" d="100"/>
        </p:scale>
        <p:origin x="7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s>
</file>

<file path=ppt/comments/modernComment_11E_73DD2173.xml><?xml version="1.0" encoding="utf-8"?>
<p188:cmLst xmlns:a="http://schemas.openxmlformats.org/drawingml/2006/main" xmlns:r="http://schemas.openxmlformats.org/officeDocument/2006/relationships" xmlns:p188="http://schemas.microsoft.com/office/powerpoint/2018/8/main">
  <p188:cm id="{220D0181-B5C7-4A23-90BF-C651B61D372C}" authorId="{961001F6-5175-2EBF-B768-8704C58BF4F8}" created="2026-01-22T14:58:09.638">
    <ac:txMkLst xmlns:ac="http://schemas.microsoft.com/office/drawing/2013/main/command">
      <pc:docMk xmlns:pc="http://schemas.microsoft.com/office/powerpoint/2013/main/command"/>
      <pc:sldMk xmlns:pc="http://schemas.microsoft.com/office/powerpoint/2013/main/command" cId="1943871859" sldId="286"/>
      <ac:spMk id="3" creationId="{5310CBA7-01B1-CDA8-98AA-AF7824917886}"/>
      <ac:txMk cp="0" len="8">
        <ac:context len="224" hash="2788426759"/>
      </ac:txMk>
    </ac:txMkLst>
    <p188:pos x="1144662" y="301332"/>
    <p188:txBody>
      <a:bodyPr/>
      <a:lstStyle/>
      <a:p>
        <a:r>
          <a:rPr lang="en-GB"/>
          <a:t>CAN WE PUT A MENTI HERE TO MAKE IT MORE INTERACTIVE? Since we are assuming that they know already CLEWs, I would like them to reflect on which parameters they could work on and the impact on the model </a:t>
        </a:r>
      </a:p>
    </p188:txBody>
  </p188:cm>
</p188:cmLst>
</file>

<file path=ppt/comments/modernComment_125_C27081C6.xml><?xml version="1.0" encoding="utf-8"?>
<p188:cmLst xmlns:a="http://schemas.openxmlformats.org/drawingml/2006/main" xmlns:r="http://schemas.openxmlformats.org/officeDocument/2006/relationships" xmlns:p188="http://schemas.microsoft.com/office/powerpoint/2018/8/main">
  <p188:cm id="{009C3D76-998F-45EC-A42F-A566B1C505D2}" authorId="{961001F6-5175-2EBF-B768-8704C58BF4F8}" created="2026-01-22T14:56:15.014">
    <ac:txMkLst xmlns:ac="http://schemas.microsoft.com/office/drawing/2013/main/command">
      <pc:docMk xmlns:pc="http://schemas.microsoft.com/office/powerpoint/2013/main/command"/>
      <pc:sldMk xmlns:pc="http://schemas.microsoft.com/office/powerpoint/2013/main/command" cId="3262153158" sldId="293"/>
      <ac:spMk id="370" creationId="{64C05BC2-CBD4-DE02-628E-C36DA60DBDD4}"/>
      <ac:txMk cp="204" len="7">
        <ac:context len="451" hash="2982514164"/>
      </ac:txMk>
    </ac:txMkLst>
    <p188:pos x="5426483" y="1074989"/>
    <p188:txBody>
      <a:bodyPr/>
      <a:lstStyle/>
      <a:p>
        <a:r>
          <a:rPr lang="en-GB"/>
          <a:t>Can I say that? Is it ok?</a:t>
        </a:r>
      </a:p>
    </p188:txBody>
  </p188:cm>
  <p188:cm id="{E8077662-AFD4-48AB-A00B-52D684FED613}" authorId="{961001F6-5175-2EBF-B768-8704C58BF4F8}" created="2026-01-22T14:56:54.234">
    <ac:txMkLst xmlns:ac="http://schemas.microsoft.com/office/drawing/2013/main/command">
      <pc:docMk xmlns:pc="http://schemas.microsoft.com/office/powerpoint/2013/main/command"/>
      <pc:sldMk xmlns:pc="http://schemas.microsoft.com/office/powerpoint/2013/main/command" cId="3262153158" sldId="293"/>
      <ac:spMk id="370" creationId="{64C05BC2-CBD4-DE02-628E-C36DA60DBDD4}"/>
      <ac:txMk cp="278" len="34">
        <ac:context len="451" hash="2982514164"/>
      </ac:txMk>
    </ac:txMkLst>
    <p188:pos x="6638594" y="1595984"/>
    <p188:txBody>
      <a:bodyPr/>
      <a:lstStyle/>
      <a:p>
        <a:r>
          <a:rPr lang="en-GB"/>
          <a:t>Or DO YOU THINK I SHOULD DIRECTLY PUT SOME NUMBERS? The probelm is that we usually get these data running GeoCLEWs. Do we want to show them how to work with that? Do you think it is not useful? Do you think it is out of the scope/too time consuming?</a:t>
        </a:r>
      </a:p>
    </p188:txBody>
  </p188:cm>
</p188:cmLst>
</file>

<file path=ppt/comments/modernComment_12D_29A793FB.xml><?xml version="1.0" encoding="utf-8"?>
<p188:cmLst xmlns:a="http://schemas.openxmlformats.org/drawingml/2006/main" xmlns:r="http://schemas.openxmlformats.org/officeDocument/2006/relationships" xmlns:p188="http://schemas.microsoft.com/office/powerpoint/2018/8/main">
  <p188:cm id="{EF24EEC6-BDD1-401D-9C7F-C06474254B61}" authorId="{961001F6-5175-2EBF-B768-8704C58BF4F8}" created="2026-01-22T14:58:51.429">
    <ac:txMkLst xmlns:ac="http://schemas.microsoft.com/office/drawing/2013/main/command">
      <pc:docMk xmlns:pc="http://schemas.microsoft.com/office/powerpoint/2013/main/command"/>
      <pc:sldMk xmlns:pc="http://schemas.microsoft.com/office/powerpoint/2013/main/command" cId="698848251" sldId="301"/>
      <ac:spMk id="369" creationId="{47817265-DB51-5E8D-9605-C4C5BF85D0A6}"/>
      <ac:txMk cp="0" len="18">
        <ac:context len="19" hash="3508638845"/>
      </ac:txMk>
    </ac:txMkLst>
    <p188:pos x="3533887" y="955317"/>
    <p188:txBody>
      <a:bodyPr/>
      <a:lstStyle/>
      <a:p>
        <a:r>
          <a:rPr lang="en-GB"/>
          <a:t>Should I put an example with numbers? Or should I leave it more flexible?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 name="Google Shape;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BFC9F72-0941-E3E7-80D3-C2E5D79BBA26}"/>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9A7DE7B6-9C95-0EE2-A50A-C503686A6DD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115EA3E9-687D-D716-4ED0-DF43771E20D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sv-SE" sz="1200" b="0" i="0" u="none" strike="noStrike" cap="none" dirty="0">
                <a:solidFill>
                  <a:schemeClr val="dk1"/>
                </a:solidFill>
                <a:latin typeface="Open Sans"/>
                <a:ea typeface="Open Sans"/>
                <a:cs typeface="Open Sans"/>
                <a:sym typeface="Open Sans"/>
              </a:rPr>
              <a:t>The problem: </a:t>
            </a:r>
            <a:r>
              <a:rPr lang="sv-SE" sz="1200" b="0" i="0" u="none" strike="noStrike" cap="none" dirty="0" err="1">
                <a:solidFill>
                  <a:schemeClr val="dk1"/>
                </a:solidFill>
                <a:latin typeface="Open Sans"/>
                <a:ea typeface="Open Sans"/>
                <a:cs typeface="Open Sans"/>
                <a:sym typeface="Open Sans"/>
              </a:rPr>
              <a:t>correlation</a:t>
            </a:r>
            <a:r>
              <a:rPr lang="sv-SE" sz="1200" b="0" i="0" u="none" strike="noStrike" cap="none" dirty="0">
                <a:solidFill>
                  <a:schemeClr val="dk1"/>
                </a:solidFill>
                <a:latin typeface="Open Sans"/>
                <a:ea typeface="Open Sans"/>
                <a:cs typeface="Open Sans"/>
                <a:sym typeface="Open Sans"/>
              </a:rPr>
              <a:t> and </a:t>
            </a:r>
            <a:r>
              <a:rPr lang="sv-SE" sz="1200" b="0" i="0" u="none" strike="noStrike" cap="none" dirty="0" err="1">
                <a:solidFill>
                  <a:schemeClr val="dk1"/>
                </a:solidFill>
                <a:latin typeface="Open Sans"/>
                <a:ea typeface="Open Sans"/>
                <a:cs typeface="Open Sans"/>
                <a:sym typeface="Open Sans"/>
              </a:rPr>
              <a:t>casual</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effect</a:t>
            </a:r>
            <a:r>
              <a:rPr lang="sv-SE" sz="1200" b="0" i="0" u="none" strike="noStrike" cap="none" dirty="0">
                <a:solidFill>
                  <a:schemeClr val="dk1"/>
                </a:solidFill>
                <a:latin typeface="Open Sans"/>
                <a:ea typeface="Open Sans"/>
                <a:cs typeface="Open Sans"/>
                <a:sym typeface="Open Sans"/>
              </a:rPr>
              <a:t> (to be </a:t>
            </a:r>
            <a:r>
              <a:rPr lang="sv-SE" sz="1200" b="0" i="0" u="none" strike="noStrike" cap="none" dirty="0" err="1">
                <a:solidFill>
                  <a:schemeClr val="dk1"/>
                </a:solidFill>
                <a:latin typeface="Open Sans"/>
                <a:ea typeface="Open Sans"/>
                <a:cs typeface="Open Sans"/>
                <a:sym typeface="Open Sans"/>
              </a:rPr>
              <a:t>explored</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more</a:t>
            </a:r>
            <a:r>
              <a:rPr lang="sv-SE" sz="1200" b="0" i="0" u="none" strike="noStrike" cap="none" dirty="0">
                <a:solidFill>
                  <a:schemeClr val="dk1"/>
                </a:solidFill>
                <a:latin typeface="Open Sans"/>
                <a:ea typeface="Open Sans"/>
                <a:cs typeface="Open Sans"/>
                <a:sym typeface="Open Sans"/>
              </a:rPr>
              <a:t> in the scenario </a:t>
            </a:r>
            <a:r>
              <a:rPr lang="sv-SE" sz="1200" b="0" i="0" u="none" strike="noStrike" cap="none" dirty="0" err="1">
                <a:solidFill>
                  <a:schemeClr val="dk1"/>
                </a:solidFill>
                <a:latin typeface="Open Sans"/>
                <a:ea typeface="Open Sans"/>
                <a:cs typeface="Open Sans"/>
                <a:sym typeface="Open Sans"/>
              </a:rPr>
              <a:t>section</a:t>
            </a:r>
            <a:r>
              <a:rPr lang="sv-SE" sz="1200" dirty="0">
                <a:solidFill>
                  <a:schemeClr val="dk1"/>
                </a:solidFill>
                <a:latin typeface="Open Sans"/>
                <a:ea typeface="Open Sans"/>
                <a:cs typeface="Open Sans"/>
                <a:sym typeface="Open Sans"/>
              </a:rPr>
              <a:t>)</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sv-SE" sz="1200" dirty="0">
                <a:solidFill>
                  <a:schemeClr val="dk1"/>
                </a:solidFill>
                <a:latin typeface="Open Sans"/>
                <a:ea typeface="Open Sans"/>
                <a:cs typeface="Open Sans"/>
                <a:sym typeface="Open Sans"/>
              </a:rPr>
              <a:t>The </a:t>
            </a:r>
            <a:r>
              <a:rPr lang="sv-SE" sz="1200" dirty="0" err="1">
                <a:solidFill>
                  <a:schemeClr val="dk1"/>
                </a:solidFill>
                <a:latin typeface="Open Sans"/>
                <a:ea typeface="Open Sans"/>
                <a:cs typeface="Open Sans"/>
                <a:sym typeface="Open Sans"/>
              </a:rPr>
              <a:t>water</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balance</a:t>
            </a:r>
            <a:r>
              <a:rPr lang="sv-SE" sz="1200" dirty="0">
                <a:solidFill>
                  <a:schemeClr val="dk1"/>
                </a:solidFill>
                <a:latin typeface="Open Sans"/>
                <a:ea typeface="Open Sans"/>
                <a:cs typeface="Open Sans"/>
                <a:sym typeface="Open Sans"/>
              </a:rPr>
              <a:t> : </a:t>
            </a:r>
            <a:r>
              <a:rPr lang="sv-SE" sz="1200" dirty="0" err="1">
                <a:solidFill>
                  <a:schemeClr val="dk1"/>
                </a:solidFill>
                <a:latin typeface="Open Sans"/>
                <a:ea typeface="Open Sans"/>
                <a:cs typeface="Open Sans"/>
                <a:sym typeface="Open Sans"/>
              </a:rPr>
              <a:t>how</a:t>
            </a:r>
            <a:r>
              <a:rPr lang="sv-SE" sz="1200" dirty="0">
                <a:solidFill>
                  <a:schemeClr val="dk1"/>
                </a:solidFill>
                <a:latin typeface="Open Sans"/>
                <a:ea typeface="Open Sans"/>
                <a:cs typeface="Open Sans"/>
                <a:sym typeface="Open Sans"/>
              </a:rPr>
              <a:t> to do it </a:t>
            </a:r>
            <a:r>
              <a:rPr lang="sv-SE" sz="1200" dirty="0">
                <a:solidFill>
                  <a:schemeClr val="dk1"/>
                </a:solidFill>
                <a:latin typeface="Open Sans"/>
                <a:ea typeface="Open Sans"/>
                <a:cs typeface="Open Sans"/>
                <a:sym typeface="Wingdings" panose="05000000000000000000" pitchFamily="2" charset="2"/>
              </a:rPr>
              <a:t> </a:t>
            </a:r>
            <a:r>
              <a:rPr lang="sv-SE" sz="1200" dirty="0" err="1">
                <a:solidFill>
                  <a:schemeClr val="dk1"/>
                </a:solidFill>
                <a:latin typeface="Open Sans"/>
                <a:ea typeface="Open Sans"/>
                <a:cs typeface="Open Sans"/>
                <a:sym typeface="Wingdings" panose="05000000000000000000" pitchFamily="2" charset="2"/>
              </a:rPr>
              <a:t>maybe</a:t>
            </a:r>
            <a:r>
              <a:rPr lang="sv-SE" sz="1200" dirty="0">
                <a:solidFill>
                  <a:schemeClr val="dk1"/>
                </a:solidFill>
                <a:latin typeface="Open Sans"/>
                <a:ea typeface="Open Sans"/>
                <a:cs typeface="Open Sans"/>
                <a:sym typeface="Wingdings" panose="05000000000000000000" pitchFamily="2" charset="2"/>
              </a:rPr>
              <a:t> hands on </a:t>
            </a:r>
            <a:r>
              <a:rPr lang="sv-SE" sz="1200" dirty="0" err="1">
                <a:solidFill>
                  <a:schemeClr val="dk1"/>
                </a:solidFill>
                <a:latin typeface="Open Sans"/>
                <a:ea typeface="Open Sans"/>
                <a:cs typeface="Open Sans"/>
                <a:sym typeface="Wingdings" panose="05000000000000000000" pitchFamily="2" charset="2"/>
              </a:rPr>
              <a:t>example</a:t>
            </a:r>
            <a:endParaRPr lang="sv-SE" sz="1200" dirty="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87" name="Google Shape;87;p10:notes">
            <a:extLst>
              <a:ext uri="{FF2B5EF4-FFF2-40B4-BE49-F238E27FC236}">
                <a16:creationId xmlns:a16="http://schemas.microsoft.com/office/drawing/2014/main" id="{88A94A02-181D-CA35-394C-DD40AFC7A63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439924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A0C95B3-A9BA-9895-0A97-25912C905D2A}"/>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F9ECA573-1F18-ECA4-8FBA-285818C8CC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775363FF-3B69-0684-4114-BAB4F1A0289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sv-SE" sz="1200" b="0" i="0" u="none" strike="noStrike" cap="none" dirty="0">
                <a:solidFill>
                  <a:schemeClr val="dk1"/>
                </a:solidFill>
                <a:latin typeface="Open Sans"/>
                <a:ea typeface="Open Sans"/>
                <a:cs typeface="Open Sans"/>
                <a:sym typeface="Open Sans"/>
              </a:rPr>
              <a:t>The problem: </a:t>
            </a:r>
            <a:r>
              <a:rPr lang="sv-SE" sz="1200" b="0" i="0" u="none" strike="noStrike" cap="none" dirty="0" err="1">
                <a:solidFill>
                  <a:schemeClr val="dk1"/>
                </a:solidFill>
                <a:latin typeface="Open Sans"/>
                <a:ea typeface="Open Sans"/>
                <a:cs typeface="Open Sans"/>
                <a:sym typeface="Open Sans"/>
              </a:rPr>
              <a:t>correlation</a:t>
            </a:r>
            <a:r>
              <a:rPr lang="sv-SE" sz="1200" b="0" i="0" u="none" strike="noStrike" cap="none" dirty="0">
                <a:solidFill>
                  <a:schemeClr val="dk1"/>
                </a:solidFill>
                <a:latin typeface="Open Sans"/>
                <a:ea typeface="Open Sans"/>
                <a:cs typeface="Open Sans"/>
                <a:sym typeface="Open Sans"/>
              </a:rPr>
              <a:t> and </a:t>
            </a:r>
            <a:r>
              <a:rPr lang="sv-SE" sz="1200" b="0" i="0" u="none" strike="noStrike" cap="none" dirty="0" err="1">
                <a:solidFill>
                  <a:schemeClr val="dk1"/>
                </a:solidFill>
                <a:latin typeface="Open Sans"/>
                <a:ea typeface="Open Sans"/>
                <a:cs typeface="Open Sans"/>
                <a:sym typeface="Open Sans"/>
              </a:rPr>
              <a:t>casual</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effect</a:t>
            </a:r>
            <a:r>
              <a:rPr lang="sv-SE" sz="1200" b="0" i="0" u="none" strike="noStrike" cap="none" dirty="0">
                <a:solidFill>
                  <a:schemeClr val="dk1"/>
                </a:solidFill>
                <a:latin typeface="Open Sans"/>
                <a:ea typeface="Open Sans"/>
                <a:cs typeface="Open Sans"/>
                <a:sym typeface="Open Sans"/>
              </a:rPr>
              <a:t> (to be </a:t>
            </a:r>
            <a:r>
              <a:rPr lang="sv-SE" sz="1200" b="0" i="0" u="none" strike="noStrike" cap="none" dirty="0" err="1">
                <a:solidFill>
                  <a:schemeClr val="dk1"/>
                </a:solidFill>
                <a:latin typeface="Open Sans"/>
                <a:ea typeface="Open Sans"/>
                <a:cs typeface="Open Sans"/>
                <a:sym typeface="Open Sans"/>
              </a:rPr>
              <a:t>explored</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more</a:t>
            </a:r>
            <a:r>
              <a:rPr lang="sv-SE" sz="1200" b="0" i="0" u="none" strike="noStrike" cap="none" dirty="0">
                <a:solidFill>
                  <a:schemeClr val="dk1"/>
                </a:solidFill>
                <a:latin typeface="Open Sans"/>
                <a:ea typeface="Open Sans"/>
                <a:cs typeface="Open Sans"/>
                <a:sym typeface="Open Sans"/>
              </a:rPr>
              <a:t> in the scenario </a:t>
            </a:r>
            <a:r>
              <a:rPr lang="sv-SE" sz="1200" b="0" i="0" u="none" strike="noStrike" cap="none" dirty="0" err="1">
                <a:solidFill>
                  <a:schemeClr val="dk1"/>
                </a:solidFill>
                <a:latin typeface="Open Sans"/>
                <a:ea typeface="Open Sans"/>
                <a:cs typeface="Open Sans"/>
                <a:sym typeface="Open Sans"/>
              </a:rPr>
              <a:t>section</a:t>
            </a:r>
            <a:r>
              <a:rPr lang="sv-SE" sz="1200" dirty="0">
                <a:solidFill>
                  <a:schemeClr val="dk1"/>
                </a:solidFill>
                <a:latin typeface="Open Sans"/>
                <a:ea typeface="Open Sans"/>
                <a:cs typeface="Open Sans"/>
                <a:sym typeface="Open Sans"/>
              </a:rPr>
              <a:t>)</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sv-SE" sz="1200" dirty="0">
                <a:solidFill>
                  <a:schemeClr val="dk1"/>
                </a:solidFill>
                <a:latin typeface="Open Sans"/>
                <a:ea typeface="Open Sans"/>
                <a:cs typeface="Open Sans"/>
                <a:sym typeface="Open Sans"/>
              </a:rPr>
              <a:t>The </a:t>
            </a:r>
            <a:r>
              <a:rPr lang="sv-SE" sz="1200" dirty="0" err="1">
                <a:solidFill>
                  <a:schemeClr val="dk1"/>
                </a:solidFill>
                <a:latin typeface="Open Sans"/>
                <a:ea typeface="Open Sans"/>
                <a:cs typeface="Open Sans"/>
                <a:sym typeface="Open Sans"/>
              </a:rPr>
              <a:t>water</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balance</a:t>
            </a:r>
            <a:r>
              <a:rPr lang="sv-SE" sz="1200" dirty="0">
                <a:solidFill>
                  <a:schemeClr val="dk1"/>
                </a:solidFill>
                <a:latin typeface="Open Sans"/>
                <a:ea typeface="Open Sans"/>
                <a:cs typeface="Open Sans"/>
                <a:sym typeface="Open Sans"/>
              </a:rPr>
              <a:t> : </a:t>
            </a:r>
            <a:r>
              <a:rPr lang="sv-SE" sz="1200" dirty="0" err="1">
                <a:solidFill>
                  <a:schemeClr val="dk1"/>
                </a:solidFill>
                <a:latin typeface="Open Sans"/>
                <a:ea typeface="Open Sans"/>
                <a:cs typeface="Open Sans"/>
                <a:sym typeface="Open Sans"/>
              </a:rPr>
              <a:t>how</a:t>
            </a:r>
            <a:r>
              <a:rPr lang="sv-SE" sz="1200" dirty="0">
                <a:solidFill>
                  <a:schemeClr val="dk1"/>
                </a:solidFill>
                <a:latin typeface="Open Sans"/>
                <a:ea typeface="Open Sans"/>
                <a:cs typeface="Open Sans"/>
                <a:sym typeface="Open Sans"/>
              </a:rPr>
              <a:t> to do it </a:t>
            </a:r>
            <a:r>
              <a:rPr lang="sv-SE" sz="1200" dirty="0">
                <a:solidFill>
                  <a:schemeClr val="dk1"/>
                </a:solidFill>
                <a:latin typeface="Open Sans"/>
                <a:ea typeface="Open Sans"/>
                <a:cs typeface="Open Sans"/>
                <a:sym typeface="Wingdings" panose="05000000000000000000" pitchFamily="2" charset="2"/>
              </a:rPr>
              <a:t> </a:t>
            </a:r>
            <a:r>
              <a:rPr lang="sv-SE" sz="1200" dirty="0" err="1">
                <a:solidFill>
                  <a:schemeClr val="dk1"/>
                </a:solidFill>
                <a:latin typeface="Open Sans"/>
                <a:ea typeface="Open Sans"/>
                <a:cs typeface="Open Sans"/>
                <a:sym typeface="Wingdings" panose="05000000000000000000" pitchFamily="2" charset="2"/>
              </a:rPr>
              <a:t>maybe</a:t>
            </a:r>
            <a:r>
              <a:rPr lang="sv-SE" sz="1200" dirty="0">
                <a:solidFill>
                  <a:schemeClr val="dk1"/>
                </a:solidFill>
                <a:latin typeface="Open Sans"/>
                <a:ea typeface="Open Sans"/>
                <a:cs typeface="Open Sans"/>
                <a:sym typeface="Wingdings" panose="05000000000000000000" pitchFamily="2" charset="2"/>
              </a:rPr>
              <a:t> hands on </a:t>
            </a:r>
            <a:r>
              <a:rPr lang="sv-SE" sz="1200" dirty="0" err="1">
                <a:solidFill>
                  <a:schemeClr val="dk1"/>
                </a:solidFill>
                <a:latin typeface="Open Sans"/>
                <a:ea typeface="Open Sans"/>
                <a:cs typeface="Open Sans"/>
                <a:sym typeface="Wingdings" panose="05000000000000000000" pitchFamily="2" charset="2"/>
              </a:rPr>
              <a:t>example</a:t>
            </a:r>
            <a:endParaRPr lang="sv-SE" sz="1200" dirty="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87" name="Google Shape;87;p10:notes">
            <a:extLst>
              <a:ext uri="{FF2B5EF4-FFF2-40B4-BE49-F238E27FC236}">
                <a16:creationId xmlns:a16="http://schemas.microsoft.com/office/drawing/2014/main" id="{9D918337-C018-C593-5672-4DB1B7BE85B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181882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B4D81F55-C3DC-E9EE-BBD6-70EB7F23C558}"/>
            </a:ext>
          </a:extLst>
        </p:cNvPr>
        <p:cNvGrpSpPr/>
        <p:nvPr/>
      </p:nvGrpSpPr>
      <p:grpSpPr>
        <a:xfrm>
          <a:off x="0" y="0"/>
          <a:ext cx="0" cy="0"/>
          <a:chOff x="0" y="0"/>
          <a:chExt cx="0" cy="0"/>
        </a:xfrm>
      </p:grpSpPr>
      <p:sp>
        <p:nvSpPr>
          <p:cNvPr id="363" name="Google Shape;363;p38:notes">
            <a:extLst>
              <a:ext uri="{FF2B5EF4-FFF2-40B4-BE49-F238E27FC236}">
                <a16:creationId xmlns:a16="http://schemas.microsoft.com/office/drawing/2014/main" id="{7C290E21-67D3-D5E8-45E7-64460C62C3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8:notes">
            <a:extLst>
              <a:ext uri="{FF2B5EF4-FFF2-40B4-BE49-F238E27FC236}">
                <a16:creationId xmlns:a16="http://schemas.microsoft.com/office/drawing/2014/main" id="{F54FB8C3-BCE9-6855-38DE-126BF801909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65" name="Google Shape;365;p38:notes">
            <a:extLst>
              <a:ext uri="{FF2B5EF4-FFF2-40B4-BE49-F238E27FC236}">
                <a16:creationId xmlns:a16="http://schemas.microsoft.com/office/drawing/2014/main" id="{FD93A58D-123D-C0CE-64EF-45A2B947401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728598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25D551C-D356-53B9-52AB-9EEAED2BFA97}"/>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8F4D59C2-D594-C414-6F97-7CBC8F0287A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3CCAB89E-B6AE-4FE8-5B4B-FBE250D4BFD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sv-SE" sz="1200" b="0" i="0" u="none" strike="noStrike" cap="none" dirty="0">
                <a:solidFill>
                  <a:schemeClr val="dk1"/>
                </a:solidFill>
                <a:latin typeface="Open Sans"/>
                <a:ea typeface="Open Sans"/>
                <a:cs typeface="Open Sans"/>
                <a:sym typeface="Open Sans"/>
              </a:rPr>
              <a:t>The problem </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put</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some</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examples</a:t>
            </a:r>
            <a:r>
              <a:rPr lang="sv-SE" sz="1200" dirty="0">
                <a:solidFill>
                  <a:schemeClr val="dk1"/>
                </a:solidFill>
                <a:latin typeface="Open Sans"/>
                <a:ea typeface="Open Sans"/>
                <a:cs typeface="Open Sans"/>
                <a:sym typeface="Open Sans"/>
              </a:rPr>
              <a:t>)</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sv-SE" sz="1200" dirty="0" err="1">
                <a:solidFill>
                  <a:schemeClr val="dk1"/>
                </a:solidFill>
                <a:latin typeface="Open Sans"/>
                <a:ea typeface="Open Sans"/>
                <a:cs typeface="Open Sans"/>
                <a:sym typeface="Open Sans"/>
              </a:rPr>
              <a:t>Interactive</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question</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e.g</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reflection</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if</a:t>
            </a:r>
            <a:r>
              <a:rPr lang="sv-SE" sz="1200" dirty="0">
                <a:solidFill>
                  <a:schemeClr val="dk1"/>
                </a:solidFill>
                <a:latin typeface="Open Sans"/>
                <a:ea typeface="Open Sans"/>
                <a:cs typeface="Open Sans"/>
                <a:sym typeface="Open Sans"/>
              </a:rPr>
              <a:t> it is a </a:t>
            </a:r>
            <a:r>
              <a:rPr lang="sv-SE" sz="1200" dirty="0" err="1">
                <a:solidFill>
                  <a:schemeClr val="dk1"/>
                </a:solidFill>
                <a:latin typeface="Open Sans"/>
                <a:ea typeface="Open Sans"/>
                <a:cs typeface="Open Sans"/>
                <a:sym typeface="Open Sans"/>
              </a:rPr>
              <a:t>good</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idea</a:t>
            </a:r>
            <a:r>
              <a:rPr lang="sv-SE" sz="1200" dirty="0">
                <a:solidFill>
                  <a:schemeClr val="dk1"/>
                </a:solidFill>
                <a:latin typeface="Open Sans"/>
                <a:ea typeface="Open Sans"/>
                <a:cs typeface="Open Sans"/>
                <a:sym typeface="Open Sans"/>
              </a:rPr>
              <a:t> to </a:t>
            </a:r>
            <a:r>
              <a:rPr lang="sv-SE" sz="1200" dirty="0" err="1">
                <a:solidFill>
                  <a:schemeClr val="dk1"/>
                </a:solidFill>
                <a:latin typeface="Open Sans"/>
                <a:ea typeface="Open Sans"/>
                <a:cs typeface="Open Sans"/>
                <a:sym typeface="Open Sans"/>
              </a:rPr>
              <a:t>work</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with</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capacity</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factors</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with</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technologies</a:t>
            </a:r>
            <a:r>
              <a:rPr lang="sv-SE" sz="1200" dirty="0">
                <a:solidFill>
                  <a:schemeClr val="dk1"/>
                </a:solidFill>
                <a:latin typeface="Open Sans"/>
                <a:ea typeface="Open Sans"/>
                <a:cs typeface="Open Sans"/>
                <a:sym typeface="Open Sans"/>
              </a:rPr>
              <a:t> etc. </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sv-SE" sz="1200" b="0" i="0" u="none" strike="noStrike" cap="none" dirty="0">
                <a:solidFill>
                  <a:schemeClr val="dk1"/>
                </a:solidFill>
                <a:latin typeface="Open Sans"/>
                <a:ea typeface="Open Sans"/>
                <a:cs typeface="Open Sans"/>
                <a:sym typeface="Open Sans"/>
              </a:rPr>
              <a:t>Go back to pre-</a:t>
            </a:r>
            <a:r>
              <a:rPr lang="sv-SE" sz="1200" b="0" i="0" u="none" strike="noStrike" cap="none" dirty="0" err="1">
                <a:solidFill>
                  <a:schemeClr val="dk1"/>
                </a:solidFill>
                <a:latin typeface="Open Sans"/>
                <a:ea typeface="Open Sans"/>
                <a:cs typeface="Open Sans"/>
                <a:sym typeface="Open Sans"/>
              </a:rPr>
              <a:t>processing</a:t>
            </a:r>
            <a:r>
              <a:rPr lang="sv-SE" sz="1200" b="0" i="0" u="none" strike="noStrike" cap="none" dirty="0">
                <a:solidFill>
                  <a:schemeClr val="dk1"/>
                </a:solidFill>
                <a:latin typeface="Open Sans"/>
                <a:ea typeface="Open Sans"/>
                <a:cs typeface="Open Sans"/>
                <a:sym typeface="Open Sans"/>
              </a:rPr>
              <a:t> </a:t>
            </a:r>
          </a:p>
          <a:p>
            <a:pPr marL="0" lvl="0" indent="0" algn="l" rtl="0">
              <a:lnSpc>
                <a:spcPct val="100000"/>
              </a:lnSpc>
              <a:spcBef>
                <a:spcPts val="0"/>
              </a:spcBef>
              <a:spcAft>
                <a:spcPts val="0"/>
              </a:spcAft>
              <a:buClr>
                <a:schemeClr val="dk1"/>
              </a:buClr>
              <a:buSzPts val="1200"/>
              <a:buFont typeface="Calibri"/>
              <a:buNone/>
            </a:pPr>
            <a:endParaRPr dirty="0"/>
          </a:p>
        </p:txBody>
      </p:sp>
      <p:sp>
        <p:nvSpPr>
          <p:cNvPr id="87" name="Google Shape;87;p10:notes">
            <a:extLst>
              <a:ext uri="{FF2B5EF4-FFF2-40B4-BE49-F238E27FC236}">
                <a16:creationId xmlns:a16="http://schemas.microsoft.com/office/drawing/2014/main" id="{7A4E3F69-7A49-4FDB-78CC-9F1BD9938FF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319361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28FF897-4D9E-2C10-A2BE-7B965EEB76D3}"/>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EA41FAB0-74B8-E1A7-73EA-2EF5E417923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BCDA7286-08CE-AEAB-4D0E-459B061AA96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87" name="Google Shape;87;p10:notes">
            <a:extLst>
              <a:ext uri="{FF2B5EF4-FFF2-40B4-BE49-F238E27FC236}">
                <a16:creationId xmlns:a16="http://schemas.microsoft.com/office/drawing/2014/main" id="{9F5B1F5B-6A50-A3D9-CDFA-81000524E95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1345948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511748C-02D9-6551-A647-B1E5531D98A1}"/>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A86D58E7-1415-3CAE-3D95-F39559EC17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0F1AC8D4-E2E1-E06A-5AAD-EFC70C5E59B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sz="1200" b="0" i="0" u="none" strike="noStrike" cap="none" dirty="0">
                <a:solidFill>
                  <a:schemeClr val="dk1"/>
                </a:solidFill>
                <a:effectLst/>
                <a:latin typeface="Calibri"/>
                <a:ea typeface="Calibri"/>
                <a:cs typeface="Calibri"/>
                <a:sym typeface="Calibri"/>
              </a:rPr>
              <a:t>We decided to divide the overall growing curve into two main phases: growing and harvesting stage (respectively mid and late season). For each season we then created a new </a:t>
            </a:r>
            <a:r>
              <a:rPr lang="en-GB" sz="1200" b="0" i="1" u="none" strike="noStrike" cap="none" dirty="0">
                <a:solidFill>
                  <a:schemeClr val="dk1"/>
                </a:solidFill>
                <a:effectLst/>
                <a:latin typeface="Calibri"/>
                <a:ea typeface="Calibri"/>
                <a:cs typeface="Calibri"/>
                <a:sym typeface="Calibri"/>
              </a:rPr>
              <a:t>dummy </a:t>
            </a:r>
            <a:r>
              <a:rPr lang="en-GB" sz="1200" b="0" i="0" u="none" strike="noStrike" cap="none" dirty="0">
                <a:solidFill>
                  <a:schemeClr val="dk1"/>
                </a:solidFill>
                <a:effectLst/>
                <a:latin typeface="Calibri"/>
                <a:ea typeface="Calibri"/>
                <a:cs typeface="Calibri"/>
                <a:sym typeface="Calibri"/>
              </a:rPr>
              <a:t>technology, called Season 1 and Season 2 </a:t>
            </a:r>
            <a:endParaRPr dirty="0"/>
          </a:p>
        </p:txBody>
      </p:sp>
      <p:sp>
        <p:nvSpPr>
          <p:cNvPr id="87" name="Google Shape;87;p10:notes">
            <a:extLst>
              <a:ext uri="{FF2B5EF4-FFF2-40B4-BE49-F238E27FC236}">
                <a16:creationId xmlns:a16="http://schemas.microsoft.com/office/drawing/2014/main" id="{33C2B88E-2F7F-5950-37C2-B152CEC05A6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170916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B4AFB6A-324F-4A0E-0652-6D2D52CB8F43}"/>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65BC7521-F28A-D1D5-A089-C085F6376D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A406747D-4439-000C-2F76-1AF80B7EA3C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0" i="0" u="none" strike="noStrike" cap="none" dirty="0">
                <a:solidFill>
                  <a:schemeClr val="dk1"/>
                </a:solidFill>
                <a:effectLst/>
                <a:latin typeface="Calibri"/>
                <a:ea typeface="Calibri"/>
                <a:cs typeface="Calibri"/>
                <a:sym typeface="Calibri"/>
              </a:rPr>
              <a:t>For each modelled season, we increased the modes of operations. Since in this case they were two, we will show the model set-up with two modes of operations. Note that it is possible to increase the number of modelled seasons and modes, but this will lead also to increased model complexity and computational requirements. </a:t>
            </a:r>
          </a:p>
          <a:p>
            <a:r>
              <a:rPr lang="en-GB" sz="1200" b="0" i="0" u="none" strike="noStrike" cap="none" dirty="0">
                <a:solidFill>
                  <a:schemeClr val="dk1"/>
                </a:solidFill>
                <a:effectLst/>
                <a:latin typeface="Calibri"/>
                <a:ea typeface="Calibri"/>
                <a:cs typeface="Calibri"/>
                <a:sym typeface="Calibri"/>
              </a:rPr>
              <a:t>To each season-technology is associated a commodity, called S1 and S2. These commodities go into cropland uses, but the value of the input activity ratio varies according to the mode of operation. </a:t>
            </a:r>
            <a:r>
              <a:rPr lang="en-GB" sz="1200" b="0" i="0" u="sng" strike="noStrike" cap="none" dirty="0">
                <a:solidFill>
                  <a:schemeClr val="dk1"/>
                </a:solidFill>
                <a:effectLst/>
                <a:latin typeface="Calibri"/>
                <a:ea typeface="Calibri"/>
                <a:cs typeface="Calibri"/>
                <a:sym typeface="Calibri"/>
              </a:rPr>
              <a:t>Each mode of operation (</a:t>
            </a:r>
            <a:r>
              <a:rPr lang="en-GB" sz="1200" b="0" i="0" u="sng" strike="noStrike" cap="none" dirty="0" err="1">
                <a:solidFill>
                  <a:schemeClr val="dk1"/>
                </a:solidFill>
                <a:effectLst/>
                <a:latin typeface="Calibri"/>
                <a:ea typeface="Calibri"/>
                <a:cs typeface="Calibri"/>
                <a:sym typeface="Calibri"/>
              </a:rPr>
              <a:t>MoO</a:t>
            </a:r>
            <a:r>
              <a:rPr lang="en-GB" sz="1200" b="0" i="0" u="sng" strike="noStrike" cap="none" dirty="0">
                <a:solidFill>
                  <a:schemeClr val="dk1"/>
                </a:solidFill>
                <a:effectLst/>
                <a:latin typeface="Calibri"/>
                <a:ea typeface="Calibri"/>
                <a:cs typeface="Calibri"/>
                <a:sym typeface="Calibri"/>
              </a:rPr>
              <a:t>) is associated with a season</a:t>
            </a:r>
            <a:r>
              <a:rPr lang="en-GB" sz="1200" b="0" i="0" u="none" strike="noStrike" cap="none" dirty="0">
                <a:solidFill>
                  <a:schemeClr val="dk1"/>
                </a:solidFill>
                <a:effectLst/>
                <a:latin typeface="Calibri"/>
                <a:ea typeface="Calibri"/>
                <a:cs typeface="Calibri"/>
                <a:sym typeface="Calibri"/>
              </a:rPr>
              <a:t>: in this case </a:t>
            </a:r>
            <a:r>
              <a:rPr lang="en-GB" sz="1200" b="0" i="0" u="none" strike="noStrike" cap="none" dirty="0" err="1">
                <a:solidFill>
                  <a:schemeClr val="dk1"/>
                </a:solidFill>
                <a:effectLst/>
                <a:latin typeface="Calibri"/>
                <a:ea typeface="Calibri"/>
                <a:cs typeface="Calibri"/>
                <a:sym typeface="Calibri"/>
              </a:rPr>
              <a:t>MoO</a:t>
            </a:r>
            <a:r>
              <a:rPr lang="en-GB" sz="1200" b="0" i="0" u="none" strike="noStrike" cap="none" dirty="0">
                <a:solidFill>
                  <a:schemeClr val="dk1"/>
                </a:solidFill>
                <a:effectLst/>
                <a:latin typeface="Calibri"/>
                <a:ea typeface="Calibri"/>
                <a:cs typeface="Calibri"/>
                <a:sym typeface="Calibri"/>
              </a:rPr>
              <a:t> 1 refers to Season 1 and </a:t>
            </a:r>
            <a:r>
              <a:rPr lang="en-GB" sz="1200" b="0" i="0" u="none" strike="noStrike" cap="none" dirty="0" err="1">
                <a:solidFill>
                  <a:schemeClr val="dk1"/>
                </a:solidFill>
                <a:effectLst/>
                <a:latin typeface="Calibri"/>
                <a:ea typeface="Calibri"/>
                <a:cs typeface="Calibri"/>
                <a:sym typeface="Calibri"/>
              </a:rPr>
              <a:t>MoO</a:t>
            </a:r>
            <a:r>
              <a:rPr lang="en-GB" sz="1200" b="0" i="0" u="none" strike="noStrike" cap="none" dirty="0">
                <a:solidFill>
                  <a:schemeClr val="dk1"/>
                </a:solidFill>
                <a:effectLst/>
                <a:latin typeface="Calibri"/>
                <a:ea typeface="Calibri"/>
                <a:cs typeface="Calibri"/>
                <a:sym typeface="Calibri"/>
              </a:rPr>
              <a:t> 2 to Season 2. </a:t>
            </a:r>
            <a:r>
              <a:rPr lang="en-GB" sz="1200" b="0" i="0" u="sng" strike="noStrike" cap="none" dirty="0">
                <a:solidFill>
                  <a:schemeClr val="dk1"/>
                </a:solidFill>
                <a:effectLst/>
                <a:latin typeface="Calibri"/>
                <a:ea typeface="Calibri"/>
                <a:cs typeface="Calibri"/>
                <a:sym typeface="Calibri"/>
              </a:rPr>
              <a:t>This set-up has to be consistent for modelling all the water cycle</a:t>
            </a:r>
            <a:r>
              <a:rPr lang="en-GB" sz="1200" b="0" i="0" u="none" strike="noStrike" cap="none" dirty="0">
                <a:solidFill>
                  <a:schemeClr val="dk1"/>
                </a:solidFill>
                <a:effectLst/>
                <a:latin typeface="Calibri"/>
                <a:ea typeface="Calibri"/>
                <a:cs typeface="Calibri"/>
                <a:sym typeface="Calibri"/>
              </a:rPr>
              <a:t>. Another key factor of the modelling consists in associating a capacity factor to each season-technology. </a:t>
            </a:r>
            <a:r>
              <a:rPr lang="en-GB" sz="1200" b="0" i="0" u="sng" strike="noStrike" cap="none" dirty="0">
                <a:solidFill>
                  <a:schemeClr val="dk1"/>
                </a:solidFill>
                <a:effectLst/>
                <a:latin typeface="Calibri"/>
                <a:ea typeface="Calibri"/>
                <a:cs typeface="Calibri"/>
                <a:sym typeface="Calibri"/>
              </a:rPr>
              <a:t>The capacity factor has to be 1 for the time slice that represents the season and 0 for the other one.</a:t>
            </a:r>
            <a:r>
              <a:rPr lang="en-GB" sz="1200" b="0" i="0" u="none" strike="noStrike" cap="none" dirty="0">
                <a:solidFill>
                  <a:schemeClr val="dk1"/>
                </a:solidFill>
                <a:effectLst/>
                <a:latin typeface="Calibri"/>
                <a:ea typeface="Calibri"/>
                <a:cs typeface="Calibri"/>
                <a:sym typeface="Calibri"/>
              </a:rPr>
              <a:t> This will force the land technology to switch between Season 1 and 2 changing water requirements and water outputs accordingly.</a:t>
            </a:r>
          </a:p>
          <a:p>
            <a:pPr marL="0" lvl="0" indent="0" algn="l" rtl="0">
              <a:lnSpc>
                <a:spcPct val="100000"/>
              </a:lnSpc>
              <a:spcBef>
                <a:spcPts val="0"/>
              </a:spcBef>
              <a:spcAft>
                <a:spcPts val="0"/>
              </a:spcAft>
              <a:buClr>
                <a:schemeClr val="dk1"/>
              </a:buClr>
              <a:buSzPts val="1200"/>
              <a:buFont typeface="Calibri"/>
              <a:buNone/>
            </a:pPr>
            <a:endParaRPr dirty="0"/>
          </a:p>
        </p:txBody>
      </p:sp>
      <p:sp>
        <p:nvSpPr>
          <p:cNvPr id="87" name="Google Shape;87;p10:notes">
            <a:extLst>
              <a:ext uri="{FF2B5EF4-FFF2-40B4-BE49-F238E27FC236}">
                <a16:creationId xmlns:a16="http://schemas.microsoft.com/office/drawing/2014/main" id="{70A98D0F-3491-8FED-84F3-0C49B7D9CD8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3037173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82D0F4C-73A3-041D-449D-19A88086685A}"/>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9CAA66E9-463E-30BE-3FC2-77D9B1109E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931DE0AB-0D00-2C43-388D-C8EB8B23108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87" name="Google Shape;87;p10:notes">
            <a:extLst>
              <a:ext uri="{FF2B5EF4-FFF2-40B4-BE49-F238E27FC236}">
                <a16:creationId xmlns:a16="http://schemas.microsoft.com/office/drawing/2014/main" id="{9467DC4B-701B-6F1A-800E-31BACF86654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extLst>
      <p:ext uri="{BB962C8B-B14F-4D97-AF65-F5344CB8AC3E}">
        <p14:creationId xmlns:p14="http://schemas.microsoft.com/office/powerpoint/2010/main" val="3063077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CE684B8-D06E-5099-21CA-B236548DD804}"/>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41AB0307-E4AF-08CC-38C4-3C301EF0654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541898F5-577A-1547-2687-C9FFDDC750C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87" name="Google Shape;87;p10:notes">
            <a:extLst>
              <a:ext uri="{FF2B5EF4-FFF2-40B4-BE49-F238E27FC236}">
                <a16:creationId xmlns:a16="http://schemas.microsoft.com/office/drawing/2014/main" id="{D87D0E9B-499F-73ED-063B-64514F1A06C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18</a:t>
            </a:fld>
            <a:endParaRPr/>
          </a:p>
        </p:txBody>
      </p:sp>
    </p:spTree>
    <p:extLst>
      <p:ext uri="{BB962C8B-B14F-4D97-AF65-F5344CB8AC3E}">
        <p14:creationId xmlns:p14="http://schemas.microsoft.com/office/powerpoint/2010/main" val="3114294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406A7BC4-0EEB-6CD3-F609-FB7B3FB0179C}"/>
            </a:ext>
          </a:extLst>
        </p:cNvPr>
        <p:cNvGrpSpPr/>
        <p:nvPr/>
      </p:nvGrpSpPr>
      <p:grpSpPr>
        <a:xfrm>
          <a:off x="0" y="0"/>
          <a:ext cx="0" cy="0"/>
          <a:chOff x="0" y="0"/>
          <a:chExt cx="0" cy="0"/>
        </a:xfrm>
      </p:grpSpPr>
      <p:sp>
        <p:nvSpPr>
          <p:cNvPr id="363" name="Google Shape;363;p38:notes">
            <a:extLst>
              <a:ext uri="{FF2B5EF4-FFF2-40B4-BE49-F238E27FC236}">
                <a16:creationId xmlns:a16="http://schemas.microsoft.com/office/drawing/2014/main" id="{C19E91F6-10E6-BA9E-497D-4B504EB82F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8:notes">
            <a:extLst>
              <a:ext uri="{FF2B5EF4-FFF2-40B4-BE49-F238E27FC236}">
                <a16:creationId xmlns:a16="http://schemas.microsoft.com/office/drawing/2014/main" id="{ED865002-8DD2-8A91-663A-8566E8F8AED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65" name="Google Shape;365;p38:notes">
            <a:extLst>
              <a:ext uri="{FF2B5EF4-FFF2-40B4-BE49-F238E27FC236}">
                <a16:creationId xmlns:a16="http://schemas.microsoft.com/office/drawing/2014/main" id="{EDC98D2C-E62E-6598-F8EA-225883B2823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19</a:t>
            </a:fld>
            <a:endParaRPr/>
          </a:p>
        </p:txBody>
      </p:sp>
    </p:spTree>
    <p:extLst>
      <p:ext uri="{BB962C8B-B14F-4D97-AF65-F5344CB8AC3E}">
        <p14:creationId xmlns:p14="http://schemas.microsoft.com/office/powerpoint/2010/main" val="230060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8ECBB801-EDB3-F6A4-B2E2-52372DB847F3}"/>
            </a:ext>
          </a:extLst>
        </p:cNvPr>
        <p:cNvGrpSpPr/>
        <p:nvPr/>
      </p:nvGrpSpPr>
      <p:grpSpPr>
        <a:xfrm>
          <a:off x="0" y="0"/>
          <a:ext cx="0" cy="0"/>
          <a:chOff x="0" y="0"/>
          <a:chExt cx="0" cy="0"/>
        </a:xfrm>
      </p:grpSpPr>
      <p:sp>
        <p:nvSpPr>
          <p:cNvPr id="48" name="Google Shape;48;p4:notes">
            <a:extLst>
              <a:ext uri="{FF2B5EF4-FFF2-40B4-BE49-F238E27FC236}">
                <a16:creationId xmlns:a16="http://schemas.microsoft.com/office/drawing/2014/main" id="{CCF0C98E-D1FD-9B08-3C4B-4218BCFF4B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4:notes">
            <a:extLst>
              <a:ext uri="{FF2B5EF4-FFF2-40B4-BE49-F238E27FC236}">
                <a16:creationId xmlns:a16="http://schemas.microsoft.com/office/drawing/2014/main" id="{D94738E0-7202-3316-2762-59E1E55A33D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0" name="Google Shape;50;p4:notes">
            <a:extLst>
              <a:ext uri="{FF2B5EF4-FFF2-40B4-BE49-F238E27FC236}">
                <a16:creationId xmlns:a16="http://schemas.microsoft.com/office/drawing/2014/main" id="{E56459D0-5FDC-812D-15C3-4CB41E697DC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extLst>
      <p:ext uri="{BB962C8B-B14F-4D97-AF65-F5344CB8AC3E}">
        <p14:creationId xmlns:p14="http://schemas.microsoft.com/office/powerpoint/2010/main" val="2581999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6AFFEBA0-594D-0823-EFAA-9D7422B3313E}"/>
            </a:ext>
          </a:extLst>
        </p:cNvPr>
        <p:cNvGrpSpPr/>
        <p:nvPr/>
      </p:nvGrpSpPr>
      <p:grpSpPr>
        <a:xfrm>
          <a:off x="0" y="0"/>
          <a:ext cx="0" cy="0"/>
          <a:chOff x="0" y="0"/>
          <a:chExt cx="0" cy="0"/>
        </a:xfrm>
      </p:grpSpPr>
      <p:sp>
        <p:nvSpPr>
          <p:cNvPr id="363" name="Google Shape;363;p38:notes">
            <a:extLst>
              <a:ext uri="{FF2B5EF4-FFF2-40B4-BE49-F238E27FC236}">
                <a16:creationId xmlns:a16="http://schemas.microsoft.com/office/drawing/2014/main" id="{2923F91A-2641-BD5D-7D24-88369EE46CE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8:notes">
            <a:extLst>
              <a:ext uri="{FF2B5EF4-FFF2-40B4-BE49-F238E27FC236}">
                <a16:creationId xmlns:a16="http://schemas.microsoft.com/office/drawing/2014/main" id="{CA03DBB1-4BDA-F649-3915-BE92C3C9A59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65" name="Google Shape;365;p38:notes">
            <a:extLst>
              <a:ext uri="{FF2B5EF4-FFF2-40B4-BE49-F238E27FC236}">
                <a16:creationId xmlns:a16="http://schemas.microsoft.com/office/drawing/2014/main" id="{0BCFCB85-BCB0-CDE5-3481-B9DE63F4DE6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20</a:t>
            </a:fld>
            <a:endParaRPr/>
          </a:p>
        </p:txBody>
      </p:sp>
    </p:spTree>
    <p:extLst>
      <p:ext uri="{BB962C8B-B14F-4D97-AF65-F5344CB8AC3E}">
        <p14:creationId xmlns:p14="http://schemas.microsoft.com/office/powerpoint/2010/main" val="1409632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10EF9B24-AB41-8AAF-5603-9EC69731BB32}"/>
            </a:ext>
          </a:extLst>
        </p:cNvPr>
        <p:cNvGrpSpPr/>
        <p:nvPr/>
      </p:nvGrpSpPr>
      <p:grpSpPr>
        <a:xfrm>
          <a:off x="0" y="0"/>
          <a:ext cx="0" cy="0"/>
          <a:chOff x="0" y="0"/>
          <a:chExt cx="0" cy="0"/>
        </a:xfrm>
      </p:grpSpPr>
      <p:sp>
        <p:nvSpPr>
          <p:cNvPr id="363" name="Google Shape;363;p38:notes">
            <a:extLst>
              <a:ext uri="{FF2B5EF4-FFF2-40B4-BE49-F238E27FC236}">
                <a16:creationId xmlns:a16="http://schemas.microsoft.com/office/drawing/2014/main" id="{074361BA-36CB-25F0-4FE7-3F54577331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8:notes">
            <a:extLst>
              <a:ext uri="{FF2B5EF4-FFF2-40B4-BE49-F238E27FC236}">
                <a16:creationId xmlns:a16="http://schemas.microsoft.com/office/drawing/2014/main" id="{A51BD9BD-0D42-75B8-F46D-01CFDC4A760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65" name="Google Shape;365;p38:notes">
            <a:extLst>
              <a:ext uri="{FF2B5EF4-FFF2-40B4-BE49-F238E27FC236}">
                <a16:creationId xmlns:a16="http://schemas.microsoft.com/office/drawing/2014/main" id="{5FB5B0FB-D4C9-3458-BC33-FDBF35BCA50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21</a:t>
            </a:fld>
            <a:endParaRPr/>
          </a:p>
        </p:txBody>
      </p:sp>
    </p:spTree>
    <p:extLst>
      <p:ext uri="{BB962C8B-B14F-4D97-AF65-F5344CB8AC3E}">
        <p14:creationId xmlns:p14="http://schemas.microsoft.com/office/powerpoint/2010/main" val="3123267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C1469D9-ADDA-66BC-59A3-5BDBEE5B5A71}"/>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7CD5C92A-686E-8B8F-CA59-55883D043A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4ED931EC-A780-0875-11AC-B64CD9E79A4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87" name="Google Shape;87;p10:notes">
            <a:extLst>
              <a:ext uri="{FF2B5EF4-FFF2-40B4-BE49-F238E27FC236}">
                <a16:creationId xmlns:a16="http://schemas.microsoft.com/office/drawing/2014/main" id="{6F34ECC3-4B24-3617-6ECD-9F7AAD38F25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22</a:t>
            </a:fld>
            <a:endParaRPr/>
          </a:p>
        </p:txBody>
      </p:sp>
    </p:spTree>
    <p:extLst>
      <p:ext uri="{BB962C8B-B14F-4D97-AF65-F5344CB8AC3E}">
        <p14:creationId xmlns:p14="http://schemas.microsoft.com/office/powerpoint/2010/main" val="528910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099F6B6-5030-B0CD-6A3E-812BC3F7A04C}"/>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F85DB001-B196-65D2-6957-18AD929FAD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A622D1FF-8529-A664-1F9D-23C873AE42D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87" name="Google Shape;87;p10:notes">
            <a:extLst>
              <a:ext uri="{FF2B5EF4-FFF2-40B4-BE49-F238E27FC236}">
                <a16:creationId xmlns:a16="http://schemas.microsoft.com/office/drawing/2014/main" id="{E001C948-6B2C-9FF0-AA3F-F0467A541AA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23</a:t>
            </a:fld>
            <a:endParaRPr/>
          </a:p>
        </p:txBody>
      </p:sp>
    </p:spTree>
    <p:extLst>
      <p:ext uri="{BB962C8B-B14F-4D97-AF65-F5344CB8AC3E}">
        <p14:creationId xmlns:p14="http://schemas.microsoft.com/office/powerpoint/2010/main" val="2021306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129FF5A-11D8-22E9-6747-E564A30E2968}"/>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83A18B3A-A96B-43F2-6261-C671ACCCD8C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CB134E74-91D2-FC56-9EA7-1958F109DE0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7" name="Google Shape;87;p10:notes">
            <a:extLst>
              <a:ext uri="{FF2B5EF4-FFF2-40B4-BE49-F238E27FC236}">
                <a16:creationId xmlns:a16="http://schemas.microsoft.com/office/drawing/2014/main" id="{D61E4509-CF2C-6756-BE45-6644F2D963F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24</a:t>
            </a:fld>
            <a:endParaRPr/>
          </a:p>
        </p:txBody>
      </p:sp>
    </p:spTree>
    <p:extLst>
      <p:ext uri="{BB962C8B-B14F-4D97-AF65-F5344CB8AC3E}">
        <p14:creationId xmlns:p14="http://schemas.microsoft.com/office/powerpoint/2010/main" val="206722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6153E95-16D0-DAF1-0A02-9E67A8C7B348}"/>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7C1A942B-C19C-F874-45E4-D0EBB0881E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031068F0-9E28-F1DD-06C6-559CB17DEB2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7" name="Google Shape;87;p10:notes">
            <a:extLst>
              <a:ext uri="{FF2B5EF4-FFF2-40B4-BE49-F238E27FC236}">
                <a16:creationId xmlns:a16="http://schemas.microsoft.com/office/drawing/2014/main" id="{EC58CDFA-754C-3274-0439-ED0C6E2BBE2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25</a:t>
            </a:fld>
            <a:endParaRPr/>
          </a:p>
        </p:txBody>
      </p:sp>
    </p:spTree>
    <p:extLst>
      <p:ext uri="{BB962C8B-B14F-4D97-AF65-F5344CB8AC3E}">
        <p14:creationId xmlns:p14="http://schemas.microsoft.com/office/powerpoint/2010/main" val="2481134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89" name="Google Shape;48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00336CAD-F84D-4155-0430-C38342836883}"/>
            </a:ext>
          </a:extLst>
        </p:cNvPr>
        <p:cNvGrpSpPr/>
        <p:nvPr/>
      </p:nvGrpSpPr>
      <p:grpSpPr>
        <a:xfrm>
          <a:off x="0" y="0"/>
          <a:ext cx="0" cy="0"/>
          <a:chOff x="0" y="0"/>
          <a:chExt cx="0" cy="0"/>
        </a:xfrm>
      </p:grpSpPr>
      <p:sp>
        <p:nvSpPr>
          <p:cNvPr id="64" name="Google Shape;64;p6:notes">
            <a:extLst>
              <a:ext uri="{FF2B5EF4-FFF2-40B4-BE49-F238E27FC236}">
                <a16:creationId xmlns:a16="http://schemas.microsoft.com/office/drawing/2014/main" id="{97E01E4D-F35E-9D1E-FA2D-D8F99589D5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6:notes">
            <a:extLst>
              <a:ext uri="{FF2B5EF4-FFF2-40B4-BE49-F238E27FC236}">
                <a16:creationId xmlns:a16="http://schemas.microsoft.com/office/drawing/2014/main" id="{F13A8214-AFDB-A318-1D9E-66F78F0974D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sv-SE" sz="1200" b="0" i="0" u="none" strike="noStrike" cap="none" dirty="0">
                <a:solidFill>
                  <a:schemeClr val="dk1"/>
                </a:solidFill>
                <a:latin typeface="Open Sans"/>
                <a:ea typeface="Open Sans"/>
                <a:cs typeface="Open Sans"/>
                <a:sym typeface="Open Sans"/>
              </a:rPr>
              <a:t>General </a:t>
            </a:r>
            <a:r>
              <a:rPr lang="sv-SE" sz="1200" b="0" i="0" u="none" strike="noStrike" cap="none" dirty="0" err="1">
                <a:solidFill>
                  <a:schemeClr val="dk1"/>
                </a:solidFill>
                <a:latin typeface="Open Sans"/>
                <a:ea typeface="Open Sans"/>
                <a:cs typeface="Open Sans"/>
                <a:sym typeface="Open Sans"/>
              </a:rPr>
              <a:t>overview</a:t>
            </a:r>
            <a:r>
              <a:rPr lang="sv-SE" sz="1200" b="0" i="0" u="none" strike="noStrike" cap="none" dirty="0">
                <a:solidFill>
                  <a:schemeClr val="dk1"/>
                </a:solidFill>
                <a:latin typeface="Open Sans"/>
                <a:ea typeface="Open Sans"/>
                <a:cs typeface="Open Sans"/>
                <a:sym typeface="Open Sans"/>
              </a:rPr>
              <a:t> and </a:t>
            </a:r>
            <a:r>
              <a:rPr lang="sv-SE" sz="1200" b="0" i="0" u="none" strike="noStrike" cap="none" dirty="0" err="1">
                <a:solidFill>
                  <a:schemeClr val="dk1"/>
                </a:solidFill>
                <a:latin typeface="Open Sans"/>
                <a:ea typeface="Open Sans"/>
                <a:cs typeface="Open Sans"/>
                <a:sym typeface="Open Sans"/>
              </a:rPr>
              <a:t>recap</a:t>
            </a:r>
            <a:r>
              <a:rPr lang="sv-SE" sz="1200" b="0" i="0" u="none" strike="noStrike" cap="none" dirty="0">
                <a:solidFill>
                  <a:schemeClr val="dk1"/>
                </a:solidFill>
                <a:latin typeface="Open Sans"/>
                <a:ea typeface="Open Sans"/>
                <a:cs typeface="Open Sans"/>
                <a:sym typeface="Open Sans"/>
              </a:rPr>
              <a:t> from </a:t>
            </a:r>
            <a:r>
              <a:rPr lang="sv-SE" sz="1200" b="0" i="0" u="none" strike="noStrike" cap="none" dirty="0" err="1">
                <a:solidFill>
                  <a:schemeClr val="dk1"/>
                </a:solidFill>
                <a:latin typeface="Open Sans"/>
                <a:ea typeface="Open Sans"/>
                <a:cs typeface="Open Sans"/>
                <a:sym typeface="Open Sans"/>
              </a:rPr>
              <a:t>CLEWs</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theoretical</a:t>
            </a:r>
            <a:r>
              <a:rPr lang="sv-SE" sz="1200" b="0" i="0" u="none" strike="noStrike" cap="none" dirty="0">
                <a:solidFill>
                  <a:schemeClr val="dk1"/>
                </a:solidFill>
                <a:latin typeface="Open Sans"/>
                <a:ea typeface="Open Sans"/>
                <a:cs typeface="Open Sans"/>
                <a:sym typeface="Open Sans"/>
              </a:rPr>
              <a:t>) – </a:t>
            </a:r>
            <a:r>
              <a:rPr lang="sv-SE" sz="1200" b="0" i="0" u="none" strike="noStrike" cap="none" dirty="0" err="1">
                <a:solidFill>
                  <a:schemeClr val="dk1"/>
                </a:solidFill>
                <a:latin typeface="Open Sans"/>
                <a:ea typeface="Open Sans"/>
                <a:cs typeface="Open Sans"/>
                <a:sym typeface="Open Sans"/>
              </a:rPr>
              <a:t>recap</a:t>
            </a:r>
            <a:r>
              <a:rPr lang="sv-SE" sz="1200" b="0" i="0" u="none" strike="noStrike" cap="none" dirty="0">
                <a:solidFill>
                  <a:schemeClr val="dk1"/>
                </a:solidFill>
                <a:latin typeface="Open Sans"/>
                <a:ea typeface="Open Sans"/>
                <a:cs typeface="Open Sans"/>
                <a:sym typeface="Open Sans"/>
              </a:rPr>
              <a:t> from the </a:t>
            </a:r>
            <a:r>
              <a:rPr lang="sv-SE" sz="1200" b="0" i="0" u="none" strike="noStrike" cap="none" dirty="0" err="1">
                <a:solidFill>
                  <a:schemeClr val="dk1"/>
                </a:solidFill>
                <a:latin typeface="Open Sans"/>
                <a:ea typeface="Open Sans"/>
                <a:cs typeface="Open Sans"/>
                <a:sym typeface="Open Sans"/>
              </a:rPr>
              <a:t>open</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learn</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course</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CLEWs</a:t>
            </a:r>
            <a:br>
              <a:rPr lang="sv-SE" sz="1200" b="0" i="0" u="none" strike="noStrike" cap="none" dirty="0">
                <a:solidFill>
                  <a:schemeClr val="dk1"/>
                </a:solidFill>
                <a:latin typeface="Open Sans"/>
                <a:ea typeface="Open Sans"/>
                <a:cs typeface="Open Sans"/>
                <a:sym typeface="Open Sans"/>
              </a:rPr>
            </a:br>
            <a:endParaRPr lang="sv-SE" sz="1200" b="0" i="0" u="none" strike="noStrike" cap="none" dirty="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66" name="Google Shape;66;p6:notes">
            <a:extLst>
              <a:ext uri="{FF2B5EF4-FFF2-40B4-BE49-F238E27FC236}">
                <a16:creationId xmlns:a16="http://schemas.microsoft.com/office/drawing/2014/main" id="{8BF46A60-2312-B04E-8767-523CB186361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57789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EAF2C023-91FB-5848-0345-FA3A9715441B}"/>
            </a:ext>
          </a:extLst>
        </p:cNvPr>
        <p:cNvGrpSpPr/>
        <p:nvPr/>
      </p:nvGrpSpPr>
      <p:grpSpPr>
        <a:xfrm>
          <a:off x="0" y="0"/>
          <a:ext cx="0" cy="0"/>
          <a:chOff x="0" y="0"/>
          <a:chExt cx="0" cy="0"/>
        </a:xfrm>
      </p:grpSpPr>
      <p:sp>
        <p:nvSpPr>
          <p:cNvPr id="64" name="Google Shape;64;p6:notes">
            <a:extLst>
              <a:ext uri="{FF2B5EF4-FFF2-40B4-BE49-F238E27FC236}">
                <a16:creationId xmlns:a16="http://schemas.microsoft.com/office/drawing/2014/main" id="{609F00BD-F224-7D8D-2A07-89783789D4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6:notes">
            <a:extLst>
              <a:ext uri="{FF2B5EF4-FFF2-40B4-BE49-F238E27FC236}">
                <a16:creationId xmlns:a16="http://schemas.microsoft.com/office/drawing/2014/main" id="{43DFC08F-45B5-28E5-34F4-F2D194F3708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sv-SE" sz="1200" b="0" i="0" u="none" strike="noStrike" cap="none" dirty="0">
                <a:solidFill>
                  <a:schemeClr val="dk1"/>
                </a:solidFill>
                <a:latin typeface="Open Sans"/>
                <a:ea typeface="Open Sans"/>
                <a:cs typeface="Open Sans"/>
                <a:sym typeface="Open Sans"/>
              </a:rPr>
              <a:t>General </a:t>
            </a:r>
            <a:r>
              <a:rPr lang="sv-SE" sz="1200" b="0" i="0" u="none" strike="noStrike" cap="none" dirty="0" err="1">
                <a:solidFill>
                  <a:schemeClr val="dk1"/>
                </a:solidFill>
                <a:latin typeface="Open Sans"/>
                <a:ea typeface="Open Sans"/>
                <a:cs typeface="Open Sans"/>
                <a:sym typeface="Open Sans"/>
              </a:rPr>
              <a:t>overview</a:t>
            </a:r>
            <a:r>
              <a:rPr lang="sv-SE" sz="1200" b="0" i="0" u="none" strike="noStrike" cap="none" dirty="0">
                <a:solidFill>
                  <a:schemeClr val="dk1"/>
                </a:solidFill>
                <a:latin typeface="Open Sans"/>
                <a:ea typeface="Open Sans"/>
                <a:cs typeface="Open Sans"/>
                <a:sym typeface="Open Sans"/>
              </a:rPr>
              <a:t> and </a:t>
            </a:r>
            <a:r>
              <a:rPr lang="sv-SE" sz="1200" b="0" i="0" u="none" strike="noStrike" cap="none" dirty="0" err="1">
                <a:solidFill>
                  <a:schemeClr val="dk1"/>
                </a:solidFill>
                <a:latin typeface="Open Sans"/>
                <a:ea typeface="Open Sans"/>
                <a:cs typeface="Open Sans"/>
                <a:sym typeface="Open Sans"/>
              </a:rPr>
              <a:t>recap</a:t>
            </a:r>
            <a:r>
              <a:rPr lang="sv-SE" sz="1200" b="0" i="0" u="none" strike="noStrike" cap="none" dirty="0">
                <a:solidFill>
                  <a:schemeClr val="dk1"/>
                </a:solidFill>
                <a:latin typeface="Open Sans"/>
                <a:ea typeface="Open Sans"/>
                <a:cs typeface="Open Sans"/>
                <a:sym typeface="Open Sans"/>
              </a:rPr>
              <a:t> from </a:t>
            </a:r>
            <a:r>
              <a:rPr lang="sv-SE" sz="1200" b="0" i="0" u="none" strike="noStrike" cap="none" dirty="0" err="1">
                <a:solidFill>
                  <a:schemeClr val="dk1"/>
                </a:solidFill>
                <a:latin typeface="Open Sans"/>
                <a:ea typeface="Open Sans"/>
                <a:cs typeface="Open Sans"/>
                <a:sym typeface="Open Sans"/>
              </a:rPr>
              <a:t>CLEWs</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theoretical</a:t>
            </a:r>
            <a:r>
              <a:rPr lang="sv-SE" sz="1200" b="0" i="0" u="none" strike="noStrike" cap="none" dirty="0">
                <a:solidFill>
                  <a:schemeClr val="dk1"/>
                </a:solidFill>
                <a:latin typeface="Open Sans"/>
                <a:ea typeface="Open Sans"/>
                <a:cs typeface="Open Sans"/>
                <a:sym typeface="Open Sans"/>
              </a:rPr>
              <a:t>) – </a:t>
            </a:r>
            <a:r>
              <a:rPr lang="sv-SE" sz="1200" b="0" i="0" u="none" strike="noStrike" cap="none" dirty="0" err="1">
                <a:solidFill>
                  <a:schemeClr val="dk1"/>
                </a:solidFill>
                <a:latin typeface="Open Sans"/>
                <a:ea typeface="Open Sans"/>
                <a:cs typeface="Open Sans"/>
                <a:sym typeface="Open Sans"/>
              </a:rPr>
              <a:t>recap</a:t>
            </a:r>
            <a:r>
              <a:rPr lang="sv-SE" sz="1200" b="0" i="0" u="none" strike="noStrike" cap="none" dirty="0">
                <a:solidFill>
                  <a:schemeClr val="dk1"/>
                </a:solidFill>
                <a:latin typeface="Open Sans"/>
                <a:ea typeface="Open Sans"/>
                <a:cs typeface="Open Sans"/>
                <a:sym typeface="Open Sans"/>
              </a:rPr>
              <a:t> from the </a:t>
            </a:r>
            <a:r>
              <a:rPr lang="sv-SE" sz="1200" b="0" i="0" u="none" strike="noStrike" cap="none" dirty="0" err="1">
                <a:solidFill>
                  <a:schemeClr val="dk1"/>
                </a:solidFill>
                <a:latin typeface="Open Sans"/>
                <a:ea typeface="Open Sans"/>
                <a:cs typeface="Open Sans"/>
                <a:sym typeface="Open Sans"/>
              </a:rPr>
              <a:t>open</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learn</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course</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CLEWs</a:t>
            </a:r>
            <a:br>
              <a:rPr lang="sv-SE" sz="1200" b="0" i="0" u="none" strike="noStrike" cap="none" dirty="0">
                <a:solidFill>
                  <a:schemeClr val="dk1"/>
                </a:solidFill>
                <a:latin typeface="Open Sans"/>
                <a:ea typeface="Open Sans"/>
                <a:cs typeface="Open Sans"/>
                <a:sym typeface="Open Sans"/>
              </a:rPr>
            </a:br>
            <a:endParaRPr lang="sv-SE" sz="1200" b="0" i="0" u="none" strike="noStrike" cap="none" dirty="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66" name="Google Shape;66;p6:notes">
            <a:extLst>
              <a:ext uri="{FF2B5EF4-FFF2-40B4-BE49-F238E27FC236}">
                <a16:creationId xmlns:a16="http://schemas.microsoft.com/office/drawing/2014/main" id="{76FE0C93-B03C-5CAD-27BF-13D0A14ABD0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193270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i="0" u="none" strike="noStrike" cap="none" dirty="0">
                <a:solidFill>
                  <a:schemeClr val="dk1"/>
                </a:solidFill>
                <a:latin typeface="Open Sans"/>
                <a:ea typeface="Open Sans"/>
                <a:cs typeface="Open Sans"/>
                <a:sym typeface="Open Sans"/>
              </a:rPr>
              <a:t>Recap from CLEWs (modelling part)</a:t>
            </a:r>
          </a:p>
          <a:p>
            <a:pPr marL="0" lvl="0" indent="0" algn="l" rtl="0">
              <a:lnSpc>
                <a:spcPct val="100000"/>
              </a:lnSpc>
              <a:spcBef>
                <a:spcPts val="0"/>
              </a:spcBef>
              <a:spcAft>
                <a:spcPts val="0"/>
              </a:spcAft>
              <a:buClr>
                <a:schemeClr val="dk1"/>
              </a:buClr>
              <a:buSzPts val="1200"/>
              <a:buFont typeface="Calibri"/>
              <a:buNone/>
            </a:pPr>
            <a:endParaRPr dirty="0"/>
          </a:p>
        </p:txBody>
      </p:sp>
      <p:sp>
        <p:nvSpPr>
          <p:cNvPr id="66" name="Google Shape;6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8724A4D9-5758-A27A-0E17-A770C8A55656}"/>
            </a:ext>
          </a:extLst>
        </p:cNvPr>
        <p:cNvGrpSpPr/>
        <p:nvPr/>
      </p:nvGrpSpPr>
      <p:grpSpPr>
        <a:xfrm>
          <a:off x="0" y="0"/>
          <a:ext cx="0" cy="0"/>
          <a:chOff x="0" y="0"/>
          <a:chExt cx="0" cy="0"/>
        </a:xfrm>
      </p:grpSpPr>
      <p:sp>
        <p:nvSpPr>
          <p:cNvPr id="64" name="Google Shape;64;p6:notes">
            <a:extLst>
              <a:ext uri="{FF2B5EF4-FFF2-40B4-BE49-F238E27FC236}">
                <a16:creationId xmlns:a16="http://schemas.microsoft.com/office/drawing/2014/main" id="{35F06854-EB1C-6142-A4D2-44C8E505E34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6:notes">
            <a:extLst>
              <a:ext uri="{FF2B5EF4-FFF2-40B4-BE49-F238E27FC236}">
                <a16:creationId xmlns:a16="http://schemas.microsoft.com/office/drawing/2014/main" id="{D7101A6F-1B37-D6A9-5839-E213543F710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br>
              <a:rPr lang="sv-SE" sz="1200" b="0" i="0" u="none" strike="noStrike" cap="none" dirty="0">
                <a:solidFill>
                  <a:schemeClr val="dk1"/>
                </a:solidFill>
                <a:latin typeface="Open Sans"/>
                <a:ea typeface="Open Sans"/>
                <a:cs typeface="Open Sans"/>
                <a:sym typeface="Open Sans"/>
              </a:rPr>
            </a:br>
            <a:endParaRPr lang="sv-SE" sz="1200" b="0" i="0" u="none" strike="noStrike" cap="none" dirty="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66" name="Google Shape;66;p6:notes">
            <a:extLst>
              <a:ext uri="{FF2B5EF4-FFF2-40B4-BE49-F238E27FC236}">
                <a16:creationId xmlns:a16="http://schemas.microsoft.com/office/drawing/2014/main" id="{A24A83EE-9D3C-25F1-9C7F-AA28E0A9164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560953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7" name="Google Shape;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2110CCD-C185-FCBF-01BA-F9BC22AE4589}"/>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6CA444D7-3100-A2E3-0207-05CCD9E474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8B586005-14C9-37B7-38B6-B6B0E961671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7" name="Google Shape;87;p10:notes">
            <a:extLst>
              <a:ext uri="{FF2B5EF4-FFF2-40B4-BE49-F238E27FC236}">
                <a16:creationId xmlns:a16="http://schemas.microsoft.com/office/drawing/2014/main" id="{6BD66854-C44B-5E69-5987-0C61CE70D65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879045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39434E9-CB7F-1C4F-2C07-552D3381F8F2}"/>
            </a:ext>
          </a:extLst>
        </p:cNvPr>
        <p:cNvGrpSpPr/>
        <p:nvPr/>
      </p:nvGrpSpPr>
      <p:grpSpPr>
        <a:xfrm>
          <a:off x="0" y="0"/>
          <a:ext cx="0" cy="0"/>
          <a:chOff x="0" y="0"/>
          <a:chExt cx="0" cy="0"/>
        </a:xfrm>
      </p:grpSpPr>
      <p:sp>
        <p:nvSpPr>
          <p:cNvPr id="85" name="Google Shape;85;p10:notes">
            <a:extLst>
              <a:ext uri="{FF2B5EF4-FFF2-40B4-BE49-F238E27FC236}">
                <a16:creationId xmlns:a16="http://schemas.microsoft.com/office/drawing/2014/main" id="{421CFBEF-1B3C-46E0-60C5-3B5917DAA9C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0:notes">
            <a:extLst>
              <a:ext uri="{FF2B5EF4-FFF2-40B4-BE49-F238E27FC236}">
                <a16:creationId xmlns:a16="http://schemas.microsoft.com/office/drawing/2014/main" id="{F26F6960-3842-92B3-ABD9-CEBCD31A74E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sv-SE" sz="1200" b="0" i="0" u="none" strike="noStrike" cap="none" dirty="0">
                <a:solidFill>
                  <a:schemeClr val="dk1"/>
                </a:solidFill>
                <a:latin typeface="Open Sans"/>
                <a:ea typeface="Open Sans"/>
                <a:cs typeface="Open Sans"/>
                <a:sym typeface="Open Sans"/>
              </a:rPr>
              <a:t>The problem: </a:t>
            </a:r>
            <a:r>
              <a:rPr lang="sv-SE" sz="1200" b="0" i="0" u="none" strike="noStrike" cap="none" dirty="0" err="1">
                <a:solidFill>
                  <a:schemeClr val="dk1"/>
                </a:solidFill>
                <a:latin typeface="Open Sans"/>
                <a:ea typeface="Open Sans"/>
                <a:cs typeface="Open Sans"/>
                <a:sym typeface="Open Sans"/>
              </a:rPr>
              <a:t>correlation</a:t>
            </a:r>
            <a:r>
              <a:rPr lang="sv-SE" sz="1200" b="0" i="0" u="none" strike="noStrike" cap="none" dirty="0">
                <a:solidFill>
                  <a:schemeClr val="dk1"/>
                </a:solidFill>
                <a:latin typeface="Open Sans"/>
                <a:ea typeface="Open Sans"/>
                <a:cs typeface="Open Sans"/>
                <a:sym typeface="Open Sans"/>
              </a:rPr>
              <a:t> and </a:t>
            </a:r>
            <a:r>
              <a:rPr lang="sv-SE" sz="1200" b="0" i="0" u="none" strike="noStrike" cap="none" dirty="0" err="1">
                <a:solidFill>
                  <a:schemeClr val="dk1"/>
                </a:solidFill>
                <a:latin typeface="Open Sans"/>
                <a:ea typeface="Open Sans"/>
                <a:cs typeface="Open Sans"/>
                <a:sym typeface="Open Sans"/>
              </a:rPr>
              <a:t>casual</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effect</a:t>
            </a:r>
            <a:r>
              <a:rPr lang="sv-SE" sz="1200" b="0" i="0" u="none" strike="noStrike" cap="none" dirty="0">
                <a:solidFill>
                  <a:schemeClr val="dk1"/>
                </a:solidFill>
                <a:latin typeface="Open Sans"/>
                <a:ea typeface="Open Sans"/>
                <a:cs typeface="Open Sans"/>
                <a:sym typeface="Open Sans"/>
              </a:rPr>
              <a:t> (to be </a:t>
            </a:r>
            <a:r>
              <a:rPr lang="sv-SE" sz="1200" b="0" i="0" u="none" strike="noStrike" cap="none" dirty="0" err="1">
                <a:solidFill>
                  <a:schemeClr val="dk1"/>
                </a:solidFill>
                <a:latin typeface="Open Sans"/>
                <a:ea typeface="Open Sans"/>
                <a:cs typeface="Open Sans"/>
                <a:sym typeface="Open Sans"/>
              </a:rPr>
              <a:t>explored</a:t>
            </a:r>
            <a:r>
              <a:rPr lang="sv-SE" sz="1200" b="0" i="0" u="none" strike="noStrike" cap="none" dirty="0">
                <a:solidFill>
                  <a:schemeClr val="dk1"/>
                </a:solidFill>
                <a:latin typeface="Open Sans"/>
                <a:ea typeface="Open Sans"/>
                <a:cs typeface="Open Sans"/>
                <a:sym typeface="Open Sans"/>
              </a:rPr>
              <a:t> </a:t>
            </a:r>
            <a:r>
              <a:rPr lang="sv-SE" sz="1200" b="0" i="0" u="none" strike="noStrike" cap="none" dirty="0" err="1">
                <a:solidFill>
                  <a:schemeClr val="dk1"/>
                </a:solidFill>
                <a:latin typeface="Open Sans"/>
                <a:ea typeface="Open Sans"/>
                <a:cs typeface="Open Sans"/>
                <a:sym typeface="Open Sans"/>
              </a:rPr>
              <a:t>more</a:t>
            </a:r>
            <a:r>
              <a:rPr lang="sv-SE" sz="1200" b="0" i="0" u="none" strike="noStrike" cap="none" dirty="0">
                <a:solidFill>
                  <a:schemeClr val="dk1"/>
                </a:solidFill>
                <a:latin typeface="Open Sans"/>
                <a:ea typeface="Open Sans"/>
                <a:cs typeface="Open Sans"/>
                <a:sym typeface="Open Sans"/>
              </a:rPr>
              <a:t> in the scenario </a:t>
            </a:r>
            <a:r>
              <a:rPr lang="sv-SE" sz="1200" b="0" i="0" u="none" strike="noStrike" cap="none" dirty="0" err="1">
                <a:solidFill>
                  <a:schemeClr val="dk1"/>
                </a:solidFill>
                <a:latin typeface="Open Sans"/>
                <a:ea typeface="Open Sans"/>
                <a:cs typeface="Open Sans"/>
                <a:sym typeface="Open Sans"/>
              </a:rPr>
              <a:t>section</a:t>
            </a:r>
            <a:r>
              <a:rPr lang="sv-SE" sz="1200" dirty="0">
                <a:solidFill>
                  <a:schemeClr val="dk1"/>
                </a:solidFill>
                <a:latin typeface="Open Sans"/>
                <a:ea typeface="Open Sans"/>
                <a:cs typeface="Open Sans"/>
                <a:sym typeface="Open Sans"/>
              </a:rPr>
              <a:t>)</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sv-SE" sz="1200" dirty="0">
                <a:solidFill>
                  <a:schemeClr val="dk1"/>
                </a:solidFill>
                <a:latin typeface="Open Sans"/>
                <a:ea typeface="Open Sans"/>
                <a:cs typeface="Open Sans"/>
                <a:sym typeface="Open Sans"/>
              </a:rPr>
              <a:t>The </a:t>
            </a:r>
            <a:r>
              <a:rPr lang="sv-SE" sz="1200" dirty="0" err="1">
                <a:solidFill>
                  <a:schemeClr val="dk1"/>
                </a:solidFill>
                <a:latin typeface="Open Sans"/>
                <a:ea typeface="Open Sans"/>
                <a:cs typeface="Open Sans"/>
                <a:sym typeface="Open Sans"/>
              </a:rPr>
              <a:t>water</a:t>
            </a:r>
            <a:r>
              <a:rPr lang="sv-SE" sz="1200" dirty="0">
                <a:solidFill>
                  <a:schemeClr val="dk1"/>
                </a:solidFill>
                <a:latin typeface="Open Sans"/>
                <a:ea typeface="Open Sans"/>
                <a:cs typeface="Open Sans"/>
                <a:sym typeface="Open Sans"/>
              </a:rPr>
              <a:t> </a:t>
            </a:r>
            <a:r>
              <a:rPr lang="sv-SE" sz="1200" dirty="0" err="1">
                <a:solidFill>
                  <a:schemeClr val="dk1"/>
                </a:solidFill>
                <a:latin typeface="Open Sans"/>
                <a:ea typeface="Open Sans"/>
                <a:cs typeface="Open Sans"/>
                <a:sym typeface="Open Sans"/>
              </a:rPr>
              <a:t>balance</a:t>
            </a:r>
            <a:r>
              <a:rPr lang="sv-SE" sz="1200" dirty="0">
                <a:solidFill>
                  <a:schemeClr val="dk1"/>
                </a:solidFill>
                <a:latin typeface="Open Sans"/>
                <a:ea typeface="Open Sans"/>
                <a:cs typeface="Open Sans"/>
                <a:sym typeface="Open Sans"/>
              </a:rPr>
              <a:t> : </a:t>
            </a:r>
            <a:r>
              <a:rPr lang="sv-SE" sz="1200" dirty="0" err="1">
                <a:solidFill>
                  <a:schemeClr val="dk1"/>
                </a:solidFill>
                <a:latin typeface="Open Sans"/>
                <a:ea typeface="Open Sans"/>
                <a:cs typeface="Open Sans"/>
                <a:sym typeface="Open Sans"/>
              </a:rPr>
              <a:t>how</a:t>
            </a:r>
            <a:r>
              <a:rPr lang="sv-SE" sz="1200" dirty="0">
                <a:solidFill>
                  <a:schemeClr val="dk1"/>
                </a:solidFill>
                <a:latin typeface="Open Sans"/>
                <a:ea typeface="Open Sans"/>
                <a:cs typeface="Open Sans"/>
                <a:sym typeface="Open Sans"/>
              </a:rPr>
              <a:t> to do it </a:t>
            </a:r>
            <a:r>
              <a:rPr lang="sv-SE" sz="1200" dirty="0">
                <a:solidFill>
                  <a:schemeClr val="dk1"/>
                </a:solidFill>
                <a:latin typeface="Open Sans"/>
                <a:ea typeface="Open Sans"/>
                <a:cs typeface="Open Sans"/>
                <a:sym typeface="Wingdings" panose="05000000000000000000" pitchFamily="2" charset="2"/>
              </a:rPr>
              <a:t> </a:t>
            </a:r>
            <a:r>
              <a:rPr lang="sv-SE" sz="1200" dirty="0" err="1">
                <a:solidFill>
                  <a:schemeClr val="dk1"/>
                </a:solidFill>
                <a:latin typeface="Open Sans"/>
                <a:ea typeface="Open Sans"/>
                <a:cs typeface="Open Sans"/>
                <a:sym typeface="Wingdings" panose="05000000000000000000" pitchFamily="2" charset="2"/>
              </a:rPr>
              <a:t>maybe</a:t>
            </a:r>
            <a:r>
              <a:rPr lang="sv-SE" sz="1200" dirty="0">
                <a:solidFill>
                  <a:schemeClr val="dk1"/>
                </a:solidFill>
                <a:latin typeface="Open Sans"/>
                <a:ea typeface="Open Sans"/>
                <a:cs typeface="Open Sans"/>
                <a:sym typeface="Wingdings" panose="05000000000000000000" pitchFamily="2" charset="2"/>
              </a:rPr>
              <a:t> hands on </a:t>
            </a:r>
            <a:r>
              <a:rPr lang="sv-SE" sz="1200" dirty="0" err="1">
                <a:solidFill>
                  <a:schemeClr val="dk1"/>
                </a:solidFill>
                <a:latin typeface="Open Sans"/>
                <a:ea typeface="Open Sans"/>
                <a:cs typeface="Open Sans"/>
                <a:sym typeface="Wingdings" panose="05000000000000000000" pitchFamily="2" charset="2"/>
              </a:rPr>
              <a:t>example</a:t>
            </a:r>
            <a:endParaRPr lang="sv-SE" sz="1200" dirty="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87" name="Google Shape;87;p10:notes">
            <a:extLst>
              <a:ext uri="{FF2B5EF4-FFF2-40B4-BE49-F238E27FC236}">
                <a16:creationId xmlns:a16="http://schemas.microsoft.com/office/drawing/2014/main" id="{C7490807-13E2-7BD3-80BE-BE37E67F7A0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651576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4"/>
        <p:cNvGrpSpPr/>
        <p:nvPr/>
      </p:nvGrpSpPr>
      <p:grpSpPr>
        <a:xfrm>
          <a:off x="0" y="0"/>
          <a:ext cx="0" cy="0"/>
          <a:chOff x="0" y="0"/>
          <a:chExt cx="0" cy="0"/>
        </a:xfrm>
      </p:grpSpPr>
      <p:pic>
        <p:nvPicPr>
          <p:cNvPr id="15" name="Google Shape;15;p5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50"/>
          <p:cNvSpPr txBox="1">
            <a:spLocks noGrp="1"/>
          </p:cNvSpPr>
          <p:nvPr>
            <p:ph type="ctrTitle"/>
          </p:nvPr>
        </p:nvSpPr>
        <p:spPr>
          <a:xfrm>
            <a:off x="0" y="1"/>
            <a:ext cx="8894617" cy="403761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0"/>
          <p:cNvSpPr/>
          <p:nvPr/>
        </p:nvSpPr>
        <p:spPr>
          <a:xfrm>
            <a:off x="2285999" y="4370120"/>
            <a:ext cx="4322618" cy="18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51"/>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20" name="Google Shape;20;p51"/>
          <p:cNvSpPr txBox="1">
            <a:spLocks noGrp="1"/>
          </p:cNvSpPr>
          <p:nvPr>
            <p:ph type="body" idx="1"/>
          </p:nvPr>
        </p:nvSpPr>
        <p:spPr>
          <a:xfrm>
            <a:off x="838200" y="1239210"/>
            <a:ext cx="10515600" cy="49377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400"/>
              <a:buNone/>
              <a:defRPr/>
            </a:lvl1pPr>
            <a:lvl2pPr marL="914400" lvl="1" indent="-228600" algn="l">
              <a:lnSpc>
                <a:spcPct val="90000"/>
              </a:lnSpc>
              <a:spcBef>
                <a:spcPts val="1000"/>
              </a:spcBef>
              <a:spcAft>
                <a:spcPts val="0"/>
              </a:spcAft>
              <a:buSzPts val="1400"/>
              <a:buNone/>
              <a:defRPr/>
            </a:lvl2pPr>
            <a:lvl3pPr marL="1371600" lvl="2" indent="-228600" algn="l">
              <a:lnSpc>
                <a:spcPct val="90000"/>
              </a:lnSpc>
              <a:spcBef>
                <a:spcPts val="1000"/>
              </a:spcBef>
              <a:spcAft>
                <a:spcPts val="0"/>
              </a:spcAft>
              <a:buSzPts val="1400"/>
              <a:buNone/>
              <a:defRPr/>
            </a:lvl3pPr>
            <a:lvl4pPr marL="1828800" lvl="3" indent="-228600" algn="l">
              <a:lnSpc>
                <a:spcPct val="90000"/>
              </a:lnSpc>
              <a:spcBef>
                <a:spcPts val="1000"/>
              </a:spcBef>
              <a:spcAft>
                <a:spcPts val="0"/>
              </a:spcAft>
              <a:buSzPts val="1400"/>
              <a:buNone/>
              <a:defRPr/>
            </a:lvl4pPr>
            <a:lvl5pPr marL="2286000" lvl="4" indent="-228600" algn="l">
              <a:lnSpc>
                <a:spcPct val="90000"/>
              </a:lnSpc>
              <a:spcBef>
                <a:spcPts val="100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51"/>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17"/>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24" name="Google Shape;24;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6"/>
        <p:cNvGrpSpPr/>
        <p:nvPr/>
      </p:nvGrpSpPr>
      <p:grpSpPr>
        <a:xfrm>
          <a:off x="0" y="0"/>
          <a:ext cx="0" cy="0"/>
          <a:chOff x="0" y="0"/>
          <a:chExt cx="0" cy="0"/>
        </a:xfrm>
      </p:grpSpPr>
      <p:pic>
        <p:nvPicPr>
          <p:cNvPr id="27" name="Google Shape;27;p52"/>
          <p:cNvPicPr preferRelativeResize="0"/>
          <p:nvPr/>
        </p:nvPicPr>
        <p:blipFill rotWithShape="1">
          <a:blip r:embed="rId2">
            <a:alphaModFix/>
          </a:blip>
          <a:srcRect l="53717" t="15855" r="8275" b="19639"/>
          <a:stretch/>
        </p:blipFill>
        <p:spPr>
          <a:xfrm>
            <a:off x="6549080" y="1087395"/>
            <a:ext cx="4633785" cy="4423720"/>
          </a:xfrm>
          <a:prstGeom prst="rect">
            <a:avLst/>
          </a:prstGeom>
          <a:noFill/>
          <a:ln>
            <a:noFill/>
          </a:ln>
        </p:spPr>
      </p:pic>
      <p:sp>
        <p:nvSpPr>
          <p:cNvPr id="28" name="Google Shape;28;p52"/>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29" name="Google Shape;29;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b="0" i="0">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2"/>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1_Two Content 2">
    <p:spTree>
      <p:nvGrpSpPr>
        <p:cNvPr id="1" name="Shape 31"/>
        <p:cNvGrpSpPr/>
        <p:nvPr/>
      </p:nvGrpSpPr>
      <p:grpSpPr>
        <a:xfrm>
          <a:off x="0" y="0"/>
          <a:ext cx="0" cy="0"/>
          <a:chOff x="0" y="0"/>
          <a:chExt cx="0" cy="0"/>
        </a:xfrm>
      </p:grpSpPr>
      <p:sp>
        <p:nvSpPr>
          <p:cNvPr id="32" name="Google Shape;32;p53"/>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33" name="Google Shape;33;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3"/>
          <p:cNvSpPr txBox="1">
            <a:spLocks noGrp="1"/>
          </p:cNvSpPr>
          <p:nvPr>
            <p:ph type="body" idx="2"/>
          </p:nvPr>
        </p:nvSpPr>
        <p:spPr>
          <a:xfrm>
            <a:off x="6148754"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3"/>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6"/>
        <p:cNvGrpSpPr/>
        <p:nvPr/>
      </p:nvGrpSpPr>
      <p:grpSpPr>
        <a:xfrm>
          <a:off x="0" y="0"/>
          <a:ext cx="0" cy="0"/>
          <a:chOff x="0" y="0"/>
          <a:chExt cx="0" cy="0"/>
        </a:xfrm>
      </p:grpSpPr>
      <p:sp>
        <p:nvSpPr>
          <p:cNvPr id="37" name="Google Shape;37;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pic>
        <p:nvPicPr>
          <p:cNvPr id="39" name="Google Shape;39;p54"/>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8">
            <a:alphaModFix/>
          </a:blip>
          <a:srcRect/>
          <a:stretch/>
        </p:blipFill>
        <p:spPr>
          <a:xfrm>
            <a:off x="0" y="0"/>
            <a:ext cx="12192000" cy="6858000"/>
          </a:xfrm>
          <a:prstGeom prst="rect">
            <a:avLst/>
          </a:prstGeom>
          <a:noFill/>
          <a:ln>
            <a:noFill/>
          </a:ln>
        </p:spPr>
      </p:pic>
      <p:sp>
        <p:nvSpPr>
          <p:cNvPr id="11" name="Google Shape;11;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12" name="Google Shape;12;p16"/>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L="914400" marR="0" lvl="1" indent="-228600" algn="l" rtl="0">
              <a:lnSpc>
                <a:spcPct val="90000"/>
              </a:lnSpc>
              <a:spcBef>
                <a:spcPts val="100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90000"/>
              </a:lnSpc>
              <a:spcBef>
                <a:spcPts val="100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90000"/>
              </a:lnSpc>
              <a:spcBef>
                <a:spcPts val="100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90000"/>
              </a:lnSpc>
              <a:spcBef>
                <a:spcPts val="100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25_C27081C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limateknowledgeportal.worldbank.org/" TargetMode="External"/><Relationship Id="rId3" Type="http://schemas.microsoft.com/office/2018/10/relationships/comments" Target="../comments/modernComment_11E_73DD2173.xml"/><Relationship Id="rId7" Type="http://schemas.openxmlformats.org/officeDocument/2006/relationships/hyperlink" Target="https://climateknowledgeportal.worldbank.org/country/vietna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emf"/><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hyperlink" Target="https://www.fao.org/4/x0490e/x0490e00.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2D_29A793FB.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iam-compact.eu/" TargetMode="External"/><Relationship Id="rId4" Type="http://schemas.openxmlformats.org/officeDocument/2006/relationships/hyperlink" Target="https://www.iam-compact.eu/sites/default/files/2025-10/D6.8%20-%20Open-access%20models%20for%20case-study%20countries%20-%20Update_v1.00_SUBMITTED.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2.0/?ref=ccsearch&amp;atype=rich" TargetMode="External"/><Relationship Id="rId5" Type="http://schemas.openxmlformats.org/officeDocument/2006/relationships/hyperlink" Target="https://www.flickr.com/photos/90896682@N06/" TargetMode="External"/><Relationship Id="rId4" Type="http://schemas.openxmlformats.org/officeDocument/2006/relationships/hyperlink" Target="https://www.flickr.com/photos/90896682@N06/826507214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hyperlink" Target="https://op.europa.eu/en/publication-detail/-/publication/5bfffb22-fe1d-11e9-8c1f-01aa75ed71a1/language-en" TargetMode="External"/><Relationship Id="rId3" Type="http://schemas.openxmlformats.org/officeDocument/2006/relationships/image" Target="../media/image9.png"/><Relationship Id="rId7" Type="http://schemas.openxmlformats.org/officeDocument/2006/relationships/hyperlink" Target="https://iopscience.iop.org/article/10.1088/1748-9326/7/4/045802/met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hyperlink" Target="https://data.apps.fao.org/aquastat/?lang=en&amp;share=f-6960ddbd-1883-4417-b3b0-3e60842d426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2" descr="Several logos on a white background&#10;&#10;AI-generated content may be incorrect."/>
          <p:cNvPicPr preferRelativeResize="0"/>
          <p:nvPr/>
        </p:nvPicPr>
        <p:blipFill rotWithShape="1">
          <a:blip r:embed="rId3">
            <a:alphaModFix/>
          </a:blip>
          <a:srcRect/>
          <a:stretch/>
        </p:blipFill>
        <p:spPr>
          <a:xfrm>
            <a:off x="2357611" y="4367478"/>
            <a:ext cx="4175392" cy="1837316"/>
          </a:xfrm>
          <a:prstGeom prst="rect">
            <a:avLst/>
          </a:prstGeom>
          <a:noFill/>
          <a:ln>
            <a:noFill/>
          </a:ln>
        </p:spPr>
      </p:pic>
      <p:sp>
        <p:nvSpPr>
          <p:cNvPr id="45" name="Google Shape;45;p2"/>
          <p:cNvSpPr txBox="1"/>
          <p:nvPr/>
        </p:nvSpPr>
        <p:spPr>
          <a:xfrm>
            <a:off x="561355" y="772010"/>
            <a:ext cx="5033481" cy="307777"/>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1" i="0" u="none" strike="noStrike" cap="none">
                <a:solidFill>
                  <a:schemeClr val="lt1"/>
                </a:solidFill>
                <a:latin typeface="Open Sans ExtraBold"/>
                <a:ea typeface="Open Sans ExtraBold"/>
                <a:cs typeface="Open Sans ExtraBold"/>
                <a:sym typeface="Open Sans ExtraBold"/>
              </a:rPr>
              <a:t>CLEWs++ Modelling Course</a:t>
            </a:r>
            <a:endParaRPr sz="1400" b="0" i="0" u="none" strike="noStrike" cap="none">
              <a:solidFill>
                <a:srgbClr val="000000"/>
              </a:solidFill>
              <a:latin typeface="Arial"/>
              <a:ea typeface="Arial"/>
              <a:cs typeface="Arial"/>
              <a:sym typeface="Arial"/>
            </a:endParaRPr>
          </a:p>
        </p:txBody>
      </p:sp>
      <p:sp>
        <p:nvSpPr>
          <p:cNvPr id="46" name="Google Shape;46;p2"/>
          <p:cNvSpPr txBox="1"/>
          <p:nvPr/>
        </p:nvSpPr>
        <p:spPr>
          <a:xfrm>
            <a:off x="561355" y="1694829"/>
            <a:ext cx="7587600" cy="1446509"/>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4400"/>
              <a:buFont typeface="Arial"/>
              <a:buNone/>
            </a:pPr>
            <a:r>
              <a:rPr lang="sv-SE" sz="4400" b="1" i="0" u="sng" strike="noStrike" cap="none" dirty="0">
                <a:solidFill>
                  <a:schemeClr val="lt1"/>
                </a:solidFill>
                <a:latin typeface="Open Sans ExtraBold"/>
                <a:ea typeface="Open Sans ExtraBold"/>
                <a:cs typeface="Open Sans ExtraBold"/>
                <a:sym typeface="Open Sans ExtraBold"/>
              </a:rPr>
              <a:t>LECTURE </a:t>
            </a:r>
            <a:r>
              <a:rPr lang="sv-SE" sz="4400" b="1" u="sng" dirty="0">
                <a:solidFill>
                  <a:schemeClr val="lt1"/>
                </a:solidFill>
                <a:latin typeface="Open Sans ExtraBold"/>
                <a:ea typeface="Open Sans ExtraBold"/>
                <a:cs typeface="Open Sans ExtraBold"/>
                <a:sym typeface="Open Sans ExtraBold"/>
              </a:rPr>
              <a:t>9</a:t>
            </a:r>
            <a:r>
              <a:rPr lang="sv-SE" sz="4400" b="1" i="0" u="sng" strike="noStrike" cap="none" dirty="0">
                <a:solidFill>
                  <a:schemeClr val="lt1"/>
                </a:solidFill>
                <a:latin typeface="Open Sans ExtraBold"/>
                <a:ea typeface="Open Sans ExtraBold"/>
                <a:cs typeface="Open Sans ExtraBold"/>
                <a:sym typeface="Open Sans ExtraBold"/>
              </a:rPr>
              <a:t> </a:t>
            </a:r>
            <a:br>
              <a:rPr lang="sv-SE" sz="4400" b="1" i="0" u="sng" strike="noStrike" cap="none" dirty="0">
                <a:solidFill>
                  <a:schemeClr val="lt1"/>
                </a:solidFill>
                <a:latin typeface="Open Sans ExtraBold"/>
                <a:ea typeface="Open Sans ExtraBold"/>
                <a:cs typeface="Open Sans ExtraBold"/>
                <a:sym typeface="Open Sans ExtraBold"/>
              </a:rPr>
            </a:br>
            <a:r>
              <a:rPr lang="sv-SE" sz="4400" b="1" i="0" strike="noStrike" cap="none" dirty="0">
                <a:solidFill>
                  <a:schemeClr val="lt1"/>
                </a:solidFill>
                <a:latin typeface="Open Sans ExtraBold"/>
                <a:ea typeface="Open Sans ExtraBold"/>
                <a:cs typeface="Open Sans ExtraBold"/>
                <a:sym typeface="Open Sans ExtraBold"/>
              </a:rPr>
              <a:t>Water</a:t>
            </a:r>
            <a:endParaRPr sz="4400" b="1" i="0" strike="noStrike" cap="none" dirty="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48ECCD39-32B6-58CE-B533-E920B2E49506}"/>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A05703DA-1B25-27C7-DBCA-F3BA5347FC73}"/>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10</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70699122-D117-7E38-C06B-9A103F8A117A}"/>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a:t>The </a:t>
            </a:r>
            <a:r>
              <a:rPr lang="sv-SE" dirty="0" err="1"/>
              <a:t>importance</a:t>
            </a:r>
            <a:r>
              <a:rPr lang="sv-SE" dirty="0"/>
              <a:t> </a:t>
            </a:r>
            <a:r>
              <a:rPr lang="sv-SE" dirty="0" err="1"/>
              <a:t>of</a:t>
            </a:r>
            <a:r>
              <a:rPr lang="sv-SE" dirty="0"/>
              <a:t> data </a:t>
            </a:r>
            <a:r>
              <a:rPr lang="sv-SE" dirty="0" err="1"/>
              <a:t>gathering</a:t>
            </a:r>
            <a:r>
              <a:rPr lang="sv-SE" dirty="0"/>
              <a:t> and pre-</a:t>
            </a:r>
            <a:r>
              <a:rPr lang="sv-SE" dirty="0" err="1"/>
              <a:t>processing</a:t>
            </a:r>
            <a:r>
              <a:rPr lang="sv-SE" dirty="0"/>
              <a:t> the data: Water </a:t>
            </a:r>
            <a:r>
              <a:rPr lang="sv-SE" dirty="0" err="1"/>
              <a:t>balance</a:t>
            </a:r>
            <a:r>
              <a:rPr lang="sv-SE" dirty="0"/>
              <a:t> </a:t>
            </a:r>
            <a:endParaRPr dirty="0"/>
          </a:p>
        </p:txBody>
      </p:sp>
      <p:sp>
        <p:nvSpPr>
          <p:cNvPr id="35" name="TextBox 34">
            <a:extLst>
              <a:ext uri="{FF2B5EF4-FFF2-40B4-BE49-F238E27FC236}">
                <a16:creationId xmlns:a16="http://schemas.microsoft.com/office/drawing/2014/main" id="{7EC70D9F-0059-CD46-EB9B-CA4D1040CE81}"/>
              </a:ext>
            </a:extLst>
          </p:cNvPr>
          <p:cNvSpPr txBox="1"/>
          <p:nvPr/>
        </p:nvSpPr>
        <p:spPr>
          <a:xfrm>
            <a:off x="787640" y="1645920"/>
            <a:ext cx="4972268" cy="523220"/>
          </a:xfrm>
          <a:prstGeom prst="rect">
            <a:avLst/>
          </a:prstGeom>
          <a:noFill/>
          <a:ln>
            <a:solidFill>
              <a:schemeClr val="accent2">
                <a:lumMod val="75000"/>
              </a:schemeClr>
            </a:solidFill>
          </a:ln>
        </p:spPr>
        <p:txBody>
          <a:bodyPr wrap="square" rtlCol="0">
            <a:spAutoFit/>
          </a:bodyPr>
          <a:lstStyle/>
          <a:p>
            <a:r>
              <a:rPr lang="sv-SE" b="1" i="1" dirty="0"/>
              <a:t>The problem</a:t>
            </a:r>
            <a:r>
              <a:rPr lang="sv-SE" dirty="0"/>
              <a:t>: in </a:t>
            </a:r>
            <a:r>
              <a:rPr lang="sv-SE" dirty="0" err="1"/>
              <a:t>CLEWs</a:t>
            </a:r>
            <a:r>
              <a:rPr lang="sv-SE" dirty="0"/>
              <a:t> </a:t>
            </a:r>
            <a:r>
              <a:rPr lang="sv-SE" dirty="0" err="1"/>
              <a:t>models</a:t>
            </a:r>
            <a:r>
              <a:rPr lang="sv-SE" dirty="0"/>
              <a:t> </a:t>
            </a:r>
            <a:r>
              <a:rPr lang="sv-SE" dirty="0" err="1"/>
              <a:t>there</a:t>
            </a:r>
            <a:r>
              <a:rPr lang="sv-SE" dirty="0"/>
              <a:t> is no </a:t>
            </a:r>
            <a:r>
              <a:rPr lang="sv-SE" dirty="0" err="1"/>
              <a:t>causual-effect</a:t>
            </a:r>
            <a:r>
              <a:rPr lang="sv-SE" dirty="0"/>
              <a:t> </a:t>
            </a:r>
            <a:r>
              <a:rPr lang="sv-SE" dirty="0" err="1"/>
              <a:t>between</a:t>
            </a:r>
            <a:r>
              <a:rPr lang="sv-SE" dirty="0"/>
              <a:t> </a:t>
            </a:r>
            <a:r>
              <a:rPr lang="sv-SE" dirty="0" err="1"/>
              <a:t>water</a:t>
            </a:r>
            <a:r>
              <a:rPr lang="sv-SE" dirty="0"/>
              <a:t> input and output.</a:t>
            </a:r>
            <a:endParaRPr lang="en-GB" dirty="0"/>
          </a:p>
        </p:txBody>
      </p:sp>
      <p:sp>
        <p:nvSpPr>
          <p:cNvPr id="36" name="TextBox 35">
            <a:extLst>
              <a:ext uri="{FF2B5EF4-FFF2-40B4-BE49-F238E27FC236}">
                <a16:creationId xmlns:a16="http://schemas.microsoft.com/office/drawing/2014/main" id="{C56D6DBD-2CA0-211B-B7A8-216BE58B293A}"/>
              </a:ext>
            </a:extLst>
          </p:cNvPr>
          <p:cNvSpPr txBox="1"/>
          <p:nvPr/>
        </p:nvSpPr>
        <p:spPr>
          <a:xfrm>
            <a:off x="787640" y="2467222"/>
            <a:ext cx="4972268" cy="523220"/>
          </a:xfrm>
          <a:prstGeom prst="rect">
            <a:avLst/>
          </a:prstGeom>
          <a:noFill/>
          <a:ln>
            <a:solidFill>
              <a:schemeClr val="accent2">
                <a:lumMod val="75000"/>
              </a:schemeClr>
            </a:solidFill>
          </a:ln>
        </p:spPr>
        <p:txBody>
          <a:bodyPr wrap="square" rtlCol="0">
            <a:spAutoFit/>
          </a:bodyPr>
          <a:lstStyle/>
          <a:p>
            <a:r>
              <a:rPr lang="sv-SE" b="1" dirty="0"/>
              <a:t>The </a:t>
            </a:r>
            <a:r>
              <a:rPr lang="sv-SE" b="1" dirty="0" err="1"/>
              <a:t>water</a:t>
            </a:r>
            <a:r>
              <a:rPr lang="sv-SE" b="1" dirty="0"/>
              <a:t> </a:t>
            </a:r>
            <a:r>
              <a:rPr lang="sv-SE" b="1" dirty="0" err="1"/>
              <a:t>balance</a:t>
            </a:r>
            <a:r>
              <a:rPr lang="sv-SE" b="1" dirty="0"/>
              <a:t> has to be </a:t>
            </a:r>
            <a:r>
              <a:rPr lang="sv-SE" b="1" dirty="0" err="1"/>
              <a:t>done</a:t>
            </a:r>
            <a:r>
              <a:rPr lang="sv-SE" b="1" dirty="0"/>
              <a:t> </a:t>
            </a:r>
            <a:r>
              <a:rPr lang="sv-SE" b="1" dirty="0" err="1"/>
              <a:t>before</a:t>
            </a:r>
            <a:r>
              <a:rPr lang="sv-SE" b="1" dirty="0"/>
              <a:t> inputting the data in </a:t>
            </a:r>
            <a:r>
              <a:rPr lang="sv-SE" b="1" dirty="0" err="1"/>
              <a:t>your</a:t>
            </a:r>
            <a:r>
              <a:rPr lang="sv-SE" b="1" dirty="0"/>
              <a:t> </a:t>
            </a:r>
            <a:r>
              <a:rPr lang="sv-SE" b="1" dirty="0" err="1"/>
              <a:t>CLEWs</a:t>
            </a:r>
            <a:r>
              <a:rPr lang="sv-SE" b="1" dirty="0"/>
              <a:t> </a:t>
            </a:r>
            <a:r>
              <a:rPr lang="sv-SE" b="1" dirty="0" err="1"/>
              <a:t>model</a:t>
            </a:r>
            <a:r>
              <a:rPr lang="sv-SE" b="1" dirty="0"/>
              <a:t>.</a:t>
            </a:r>
            <a:endParaRPr lang="en-GB" b="1" dirty="0"/>
          </a:p>
        </p:txBody>
      </p:sp>
      <p:sp>
        <p:nvSpPr>
          <p:cNvPr id="37" name="TextBox 36">
            <a:extLst>
              <a:ext uri="{FF2B5EF4-FFF2-40B4-BE49-F238E27FC236}">
                <a16:creationId xmlns:a16="http://schemas.microsoft.com/office/drawing/2014/main" id="{E69C0B5E-C27C-29FB-3A5F-4BB2E1E26D98}"/>
              </a:ext>
            </a:extLst>
          </p:cNvPr>
          <p:cNvSpPr txBox="1"/>
          <p:nvPr/>
        </p:nvSpPr>
        <p:spPr>
          <a:xfrm>
            <a:off x="787640" y="3288524"/>
            <a:ext cx="4972268" cy="954107"/>
          </a:xfrm>
          <a:prstGeom prst="rect">
            <a:avLst/>
          </a:prstGeom>
          <a:noFill/>
          <a:ln>
            <a:solidFill>
              <a:schemeClr val="accent2">
                <a:lumMod val="75000"/>
              </a:schemeClr>
            </a:solidFill>
          </a:ln>
        </p:spPr>
        <p:txBody>
          <a:bodyPr wrap="square" rtlCol="0">
            <a:spAutoFit/>
          </a:bodyPr>
          <a:lstStyle/>
          <a:p>
            <a:r>
              <a:rPr lang="sv-SE" dirty="0"/>
              <a:t>In </a:t>
            </a:r>
            <a:r>
              <a:rPr lang="sv-SE" dirty="0" err="1"/>
              <a:t>literature</a:t>
            </a:r>
            <a:r>
              <a:rPr lang="sv-SE" dirty="0"/>
              <a:t>, it is </a:t>
            </a:r>
            <a:r>
              <a:rPr lang="sv-SE" dirty="0" err="1"/>
              <a:t>often</a:t>
            </a:r>
            <a:r>
              <a:rPr lang="sv-SE" dirty="0"/>
              <a:t> </a:t>
            </a:r>
            <a:r>
              <a:rPr lang="sv-SE" dirty="0" err="1"/>
              <a:t>possible</a:t>
            </a:r>
            <a:r>
              <a:rPr lang="sv-SE" dirty="0"/>
              <a:t> to </a:t>
            </a:r>
            <a:r>
              <a:rPr lang="sv-SE" dirty="0" err="1"/>
              <a:t>find</a:t>
            </a:r>
            <a:r>
              <a:rPr lang="sv-SE" dirty="0"/>
              <a:t> the </a:t>
            </a:r>
            <a:r>
              <a:rPr lang="sv-SE" dirty="0" err="1"/>
              <a:t>share</a:t>
            </a:r>
            <a:r>
              <a:rPr lang="sv-SE" dirty="0"/>
              <a:t> </a:t>
            </a:r>
            <a:r>
              <a:rPr lang="sv-SE" dirty="0" err="1"/>
              <a:t>of</a:t>
            </a:r>
            <a:r>
              <a:rPr lang="sv-SE" dirty="0"/>
              <a:t> </a:t>
            </a:r>
            <a:r>
              <a:rPr lang="sv-SE" dirty="0" err="1"/>
              <a:t>groundwater</a:t>
            </a:r>
            <a:r>
              <a:rPr lang="sv-SE" dirty="0"/>
              <a:t> </a:t>
            </a:r>
            <a:r>
              <a:rPr lang="sv-SE" dirty="0" err="1"/>
              <a:t>percolation</a:t>
            </a:r>
            <a:r>
              <a:rPr lang="sv-SE" dirty="0"/>
              <a:t> and plant </a:t>
            </a:r>
            <a:r>
              <a:rPr lang="sv-SE" dirty="0" err="1"/>
              <a:t>evapotranspiration</a:t>
            </a:r>
            <a:r>
              <a:rPr lang="sv-SE" dirty="0"/>
              <a:t>. The </a:t>
            </a:r>
            <a:r>
              <a:rPr lang="sv-SE" dirty="0" err="1"/>
              <a:t>difference</a:t>
            </a:r>
            <a:r>
              <a:rPr lang="sv-SE" dirty="0"/>
              <a:t> </a:t>
            </a:r>
            <a:r>
              <a:rPr lang="sv-SE" dirty="0" err="1"/>
              <a:t>between</a:t>
            </a:r>
            <a:r>
              <a:rPr lang="sv-SE" dirty="0"/>
              <a:t> the input and the output is the </a:t>
            </a:r>
            <a:r>
              <a:rPr lang="sv-SE" dirty="0" err="1"/>
              <a:t>run</a:t>
            </a:r>
            <a:r>
              <a:rPr lang="sv-SE" dirty="0"/>
              <a:t> off </a:t>
            </a:r>
            <a:r>
              <a:rPr lang="sv-SE" dirty="0" err="1"/>
              <a:t>water</a:t>
            </a:r>
            <a:r>
              <a:rPr lang="sv-SE" dirty="0"/>
              <a:t>. </a:t>
            </a:r>
            <a:endParaRPr lang="en-GB" dirty="0"/>
          </a:p>
        </p:txBody>
      </p:sp>
      <p:sp>
        <p:nvSpPr>
          <p:cNvPr id="38" name="TextBox 37">
            <a:extLst>
              <a:ext uri="{FF2B5EF4-FFF2-40B4-BE49-F238E27FC236}">
                <a16:creationId xmlns:a16="http://schemas.microsoft.com/office/drawing/2014/main" id="{5EFFE70F-ECEA-E2F3-60A7-57E306EE18B6}"/>
              </a:ext>
            </a:extLst>
          </p:cNvPr>
          <p:cNvSpPr txBox="1"/>
          <p:nvPr/>
        </p:nvSpPr>
        <p:spPr>
          <a:xfrm>
            <a:off x="787640" y="4540713"/>
            <a:ext cx="4972268" cy="738664"/>
          </a:xfrm>
          <a:prstGeom prst="rect">
            <a:avLst/>
          </a:prstGeom>
          <a:noFill/>
          <a:ln>
            <a:solidFill>
              <a:schemeClr val="accent2">
                <a:lumMod val="75000"/>
              </a:schemeClr>
            </a:solidFill>
          </a:ln>
        </p:spPr>
        <p:txBody>
          <a:bodyPr wrap="square" rtlCol="0">
            <a:spAutoFit/>
          </a:bodyPr>
          <a:lstStyle/>
          <a:p>
            <a:r>
              <a:rPr lang="sv-SE" dirty="0" err="1"/>
              <a:t>Typical</a:t>
            </a:r>
            <a:r>
              <a:rPr lang="sv-SE" dirty="0"/>
              <a:t> </a:t>
            </a:r>
            <a:r>
              <a:rPr lang="sv-SE" dirty="0" err="1"/>
              <a:t>values</a:t>
            </a:r>
            <a:r>
              <a:rPr lang="sv-SE" dirty="0"/>
              <a:t> </a:t>
            </a:r>
            <a:r>
              <a:rPr lang="sv-SE" dirty="0" err="1"/>
              <a:t>are</a:t>
            </a:r>
            <a:r>
              <a:rPr lang="sv-SE" dirty="0"/>
              <a:t>:</a:t>
            </a:r>
            <a:br>
              <a:rPr lang="sv-SE" dirty="0"/>
            </a:br>
            <a:r>
              <a:rPr lang="sv-SE" dirty="0"/>
              <a:t>- </a:t>
            </a:r>
            <a:r>
              <a:rPr lang="sv-SE" dirty="0" err="1"/>
              <a:t>Evapotranspiration</a:t>
            </a:r>
            <a:r>
              <a:rPr lang="sv-SE" dirty="0"/>
              <a:t>: 40-50% </a:t>
            </a:r>
            <a:r>
              <a:rPr lang="sv-SE" dirty="0" err="1"/>
              <a:t>of</a:t>
            </a:r>
            <a:r>
              <a:rPr lang="sv-SE" dirty="0"/>
              <a:t> the input</a:t>
            </a:r>
            <a:br>
              <a:rPr lang="sv-SE" dirty="0"/>
            </a:br>
            <a:r>
              <a:rPr lang="sv-SE" dirty="0"/>
              <a:t>- </a:t>
            </a:r>
            <a:r>
              <a:rPr lang="sv-SE" dirty="0" err="1"/>
              <a:t>Groundwater</a:t>
            </a:r>
            <a:r>
              <a:rPr lang="sv-SE" dirty="0"/>
              <a:t> </a:t>
            </a:r>
            <a:r>
              <a:rPr lang="sv-SE" dirty="0" err="1"/>
              <a:t>percolation</a:t>
            </a:r>
            <a:r>
              <a:rPr lang="sv-SE" dirty="0"/>
              <a:t>: 1-2% </a:t>
            </a:r>
            <a:r>
              <a:rPr lang="sv-SE" dirty="0" err="1"/>
              <a:t>of</a:t>
            </a:r>
            <a:r>
              <a:rPr lang="sv-SE" dirty="0"/>
              <a:t> the input </a:t>
            </a:r>
            <a:endParaRPr lang="en-GB" dirty="0"/>
          </a:p>
        </p:txBody>
      </p:sp>
      <p:sp>
        <p:nvSpPr>
          <p:cNvPr id="39" name="TextBox 38">
            <a:extLst>
              <a:ext uri="{FF2B5EF4-FFF2-40B4-BE49-F238E27FC236}">
                <a16:creationId xmlns:a16="http://schemas.microsoft.com/office/drawing/2014/main" id="{756C1735-1AE5-0010-72A2-36E742B9C75E}"/>
              </a:ext>
            </a:extLst>
          </p:cNvPr>
          <p:cNvSpPr txBox="1"/>
          <p:nvPr/>
        </p:nvSpPr>
        <p:spPr>
          <a:xfrm>
            <a:off x="7859871" y="2148904"/>
            <a:ext cx="2815907" cy="338554"/>
          </a:xfrm>
          <a:prstGeom prst="rect">
            <a:avLst/>
          </a:prstGeom>
          <a:noFill/>
        </p:spPr>
        <p:txBody>
          <a:bodyPr wrap="square" rtlCol="0">
            <a:spAutoFit/>
          </a:bodyPr>
          <a:lstStyle/>
          <a:p>
            <a:pPr algn="ctr"/>
            <a:r>
              <a:rPr lang="en-US" sz="1600" b="1" dirty="0"/>
              <a:t>P + (IW) = ET + R + GWT</a:t>
            </a:r>
          </a:p>
        </p:txBody>
      </p:sp>
      <p:sp>
        <p:nvSpPr>
          <p:cNvPr id="40" name="TextBox 39">
            <a:extLst>
              <a:ext uri="{FF2B5EF4-FFF2-40B4-BE49-F238E27FC236}">
                <a16:creationId xmlns:a16="http://schemas.microsoft.com/office/drawing/2014/main" id="{E10C249A-B4A0-9DE1-C5ED-5A98EB470347}"/>
              </a:ext>
            </a:extLst>
          </p:cNvPr>
          <p:cNvSpPr txBox="1"/>
          <p:nvPr/>
        </p:nvSpPr>
        <p:spPr>
          <a:xfrm>
            <a:off x="787640" y="5577459"/>
            <a:ext cx="4972268" cy="73866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sv-SE" b="1" dirty="0"/>
              <a:t>Be </a:t>
            </a:r>
            <a:r>
              <a:rPr lang="sv-SE" b="1" dirty="0" err="1"/>
              <a:t>careful</a:t>
            </a:r>
            <a:r>
              <a:rPr lang="sv-SE" b="1" dirty="0"/>
              <a:t>: </a:t>
            </a:r>
            <a:r>
              <a:rPr lang="sv-SE" dirty="0" err="1"/>
              <a:t>these</a:t>
            </a:r>
            <a:r>
              <a:rPr lang="sv-SE" dirty="0"/>
              <a:t> </a:t>
            </a:r>
            <a:r>
              <a:rPr lang="sv-SE" dirty="0" err="1"/>
              <a:t>values</a:t>
            </a:r>
            <a:r>
              <a:rPr lang="sv-SE" dirty="0"/>
              <a:t> </a:t>
            </a:r>
            <a:r>
              <a:rPr lang="sv-SE" dirty="0" err="1"/>
              <a:t>vary</a:t>
            </a:r>
            <a:r>
              <a:rPr lang="sv-SE" dirty="0"/>
              <a:t> </a:t>
            </a:r>
            <a:r>
              <a:rPr lang="sv-SE" dirty="0" err="1"/>
              <a:t>depending</a:t>
            </a:r>
            <a:r>
              <a:rPr lang="sv-SE" dirty="0"/>
              <a:t> on land-cover </a:t>
            </a:r>
            <a:r>
              <a:rPr lang="sv-SE" dirty="0" err="1"/>
              <a:t>type</a:t>
            </a:r>
            <a:r>
              <a:rPr lang="sv-SE" dirty="0"/>
              <a:t>, </a:t>
            </a:r>
            <a:r>
              <a:rPr lang="sv-SE" dirty="0" err="1"/>
              <a:t>crop-type</a:t>
            </a:r>
            <a:r>
              <a:rPr lang="sv-SE" dirty="0"/>
              <a:t>, country and region (</a:t>
            </a:r>
            <a:r>
              <a:rPr lang="sv-SE" dirty="0" err="1"/>
              <a:t>depending</a:t>
            </a:r>
            <a:r>
              <a:rPr lang="sv-SE" dirty="0"/>
              <a:t> on the </a:t>
            </a:r>
            <a:r>
              <a:rPr lang="sv-SE" dirty="0" err="1"/>
              <a:t>soil</a:t>
            </a:r>
            <a:r>
              <a:rPr lang="sv-SE" dirty="0"/>
              <a:t> </a:t>
            </a:r>
            <a:r>
              <a:rPr lang="sv-SE" dirty="0" err="1"/>
              <a:t>characteristics</a:t>
            </a:r>
            <a:r>
              <a:rPr lang="sv-SE" dirty="0"/>
              <a:t>.)</a:t>
            </a:r>
            <a:endParaRPr lang="en-GB" dirty="0"/>
          </a:p>
        </p:txBody>
      </p:sp>
      <p:sp>
        <p:nvSpPr>
          <p:cNvPr id="41" name="Arrow: Down 40">
            <a:extLst>
              <a:ext uri="{FF2B5EF4-FFF2-40B4-BE49-F238E27FC236}">
                <a16:creationId xmlns:a16="http://schemas.microsoft.com/office/drawing/2014/main" id="{EF55620D-C5C8-8342-13BC-FE775A03D51B}"/>
              </a:ext>
            </a:extLst>
          </p:cNvPr>
          <p:cNvSpPr/>
          <p:nvPr/>
        </p:nvSpPr>
        <p:spPr>
          <a:xfrm>
            <a:off x="3122386" y="2169140"/>
            <a:ext cx="302775" cy="298082"/>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Down 41">
            <a:extLst>
              <a:ext uri="{FF2B5EF4-FFF2-40B4-BE49-F238E27FC236}">
                <a16:creationId xmlns:a16="http://schemas.microsoft.com/office/drawing/2014/main" id="{CF5C1BB0-82E1-CAB8-683E-8FA1ADEE59F9}"/>
              </a:ext>
            </a:extLst>
          </p:cNvPr>
          <p:cNvSpPr/>
          <p:nvPr/>
        </p:nvSpPr>
        <p:spPr>
          <a:xfrm>
            <a:off x="3122385" y="2997281"/>
            <a:ext cx="302775" cy="298082"/>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Down 42">
            <a:extLst>
              <a:ext uri="{FF2B5EF4-FFF2-40B4-BE49-F238E27FC236}">
                <a16:creationId xmlns:a16="http://schemas.microsoft.com/office/drawing/2014/main" id="{B8EBADCF-71DF-4C35-A902-07BDE81AF32B}"/>
              </a:ext>
            </a:extLst>
          </p:cNvPr>
          <p:cNvSpPr/>
          <p:nvPr/>
        </p:nvSpPr>
        <p:spPr>
          <a:xfrm>
            <a:off x="3122384" y="4235792"/>
            <a:ext cx="302775" cy="298082"/>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Arrow: Down 43">
            <a:extLst>
              <a:ext uri="{FF2B5EF4-FFF2-40B4-BE49-F238E27FC236}">
                <a16:creationId xmlns:a16="http://schemas.microsoft.com/office/drawing/2014/main" id="{3D26DFA6-26B7-6708-C280-1E6C6554D4E0}"/>
              </a:ext>
            </a:extLst>
          </p:cNvPr>
          <p:cNvSpPr/>
          <p:nvPr/>
        </p:nvSpPr>
        <p:spPr>
          <a:xfrm>
            <a:off x="3122384" y="5279377"/>
            <a:ext cx="302775" cy="298082"/>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extLst>
              <a:ext uri="{FF2B5EF4-FFF2-40B4-BE49-F238E27FC236}">
                <a16:creationId xmlns:a16="http://schemas.microsoft.com/office/drawing/2014/main" id="{42F71B42-715D-3973-8A55-4C25045B996B}"/>
              </a:ext>
            </a:extLst>
          </p:cNvPr>
          <p:cNvPicPr>
            <a:picLocks noChangeAspect="1"/>
          </p:cNvPicPr>
          <p:nvPr/>
        </p:nvPicPr>
        <p:blipFill>
          <a:blip r:embed="rId3"/>
          <a:stretch>
            <a:fillRect/>
          </a:stretch>
        </p:blipFill>
        <p:spPr>
          <a:xfrm>
            <a:off x="7131049" y="2623464"/>
            <a:ext cx="4438650" cy="2804954"/>
          </a:xfrm>
          <a:prstGeom prst="rect">
            <a:avLst/>
          </a:prstGeom>
        </p:spPr>
      </p:pic>
    </p:spTree>
    <p:extLst>
      <p:ext uri="{BB962C8B-B14F-4D97-AF65-F5344CB8AC3E}">
        <p14:creationId xmlns:p14="http://schemas.microsoft.com/office/powerpoint/2010/main" val="678403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9015F51C-27BF-16BA-B0E2-DC18E379F108}"/>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249389EB-2D59-B92F-76D6-DF5BE0712915}"/>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11</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AFA4FD4D-ECE6-9406-E6F9-1B3BDC484007}"/>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a:t>The </a:t>
            </a:r>
            <a:r>
              <a:rPr lang="sv-SE" dirty="0" err="1"/>
              <a:t>importance</a:t>
            </a:r>
            <a:r>
              <a:rPr lang="sv-SE" dirty="0"/>
              <a:t> </a:t>
            </a:r>
            <a:r>
              <a:rPr lang="sv-SE" dirty="0" err="1"/>
              <a:t>of</a:t>
            </a:r>
            <a:r>
              <a:rPr lang="sv-SE" dirty="0"/>
              <a:t> data </a:t>
            </a:r>
            <a:r>
              <a:rPr lang="sv-SE" dirty="0" err="1"/>
              <a:t>gathering</a:t>
            </a:r>
            <a:r>
              <a:rPr lang="sv-SE" dirty="0"/>
              <a:t> and pre-</a:t>
            </a:r>
            <a:r>
              <a:rPr lang="sv-SE" dirty="0" err="1"/>
              <a:t>processing</a:t>
            </a:r>
            <a:r>
              <a:rPr lang="sv-SE" dirty="0"/>
              <a:t> the data: Water </a:t>
            </a:r>
            <a:r>
              <a:rPr lang="sv-SE" dirty="0" err="1"/>
              <a:t>balance</a:t>
            </a:r>
            <a:r>
              <a:rPr lang="sv-SE" dirty="0"/>
              <a:t> - </a:t>
            </a:r>
            <a:r>
              <a:rPr lang="sv-SE" dirty="0" err="1"/>
              <a:t>methods</a:t>
            </a:r>
            <a:endParaRPr dirty="0"/>
          </a:p>
        </p:txBody>
      </p:sp>
      <p:sp>
        <p:nvSpPr>
          <p:cNvPr id="5" name="Google Shape;373;p38">
            <a:extLst>
              <a:ext uri="{FF2B5EF4-FFF2-40B4-BE49-F238E27FC236}">
                <a16:creationId xmlns:a16="http://schemas.microsoft.com/office/drawing/2014/main" id="{50615C0B-501E-8E20-9EBF-9795F3F85537}"/>
              </a:ext>
            </a:extLst>
          </p:cNvPr>
          <p:cNvSpPr txBox="1"/>
          <p:nvPr/>
        </p:nvSpPr>
        <p:spPr>
          <a:xfrm>
            <a:off x="993616" y="1106192"/>
            <a:ext cx="5547669" cy="107717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600" b="1" i="0" u="none" strike="noStrike" cap="none" dirty="0">
                <a:solidFill>
                  <a:srgbClr val="000000"/>
                </a:solidFill>
                <a:latin typeface="Arial"/>
                <a:ea typeface="Arial"/>
                <a:cs typeface="Arial"/>
                <a:sym typeface="Arial"/>
              </a:rPr>
              <a:t>Input </a:t>
            </a:r>
            <a:r>
              <a:rPr lang="sv-SE" sz="1600" b="1" i="0" u="none" strike="noStrike" cap="none" dirty="0" err="1">
                <a:solidFill>
                  <a:srgbClr val="000000"/>
                </a:solidFill>
                <a:latin typeface="Arial"/>
                <a:ea typeface="Arial"/>
                <a:cs typeface="Arial"/>
                <a:sym typeface="Arial"/>
              </a:rPr>
              <a:t>activity</a:t>
            </a:r>
            <a:r>
              <a:rPr lang="sv-SE" sz="1600" b="1" i="0" u="none" strike="noStrike" cap="none" dirty="0">
                <a:solidFill>
                  <a:srgbClr val="000000"/>
                </a:solidFill>
                <a:latin typeface="Arial"/>
                <a:ea typeface="Arial"/>
                <a:cs typeface="Arial"/>
                <a:sym typeface="Arial"/>
              </a:rPr>
              <a:t> </a:t>
            </a:r>
            <a:r>
              <a:rPr lang="sv-SE" sz="1600" b="1" i="0" u="none" strike="noStrike" cap="none" dirty="0" err="1">
                <a:solidFill>
                  <a:srgbClr val="000000"/>
                </a:solidFill>
                <a:latin typeface="Arial"/>
                <a:ea typeface="Arial"/>
                <a:cs typeface="Arial"/>
                <a:sym typeface="Arial"/>
              </a:rPr>
              <a:t>ratio</a:t>
            </a:r>
            <a:r>
              <a:rPr lang="sv-SE" sz="1600" b="1" i="0" u="none" strike="noStrike" cap="none" dirty="0">
                <a:solidFill>
                  <a:srgbClr val="000000"/>
                </a:solidFill>
                <a:latin typeface="Arial"/>
                <a:ea typeface="Arial"/>
                <a:cs typeface="Arial"/>
                <a:sym typeface="Arial"/>
              </a:rPr>
              <a:t> </a:t>
            </a:r>
            <a:r>
              <a:rPr lang="sv-SE" sz="1600" b="1" dirty="0"/>
              <a:t>– </a:t>
            </a:r>
            <a:r>
              <a:rPr lang="sv-SE" sz="1600" b="1" dirty="0" err="1"/>
              <a:t>Precipitation</a:t>
            </a:r>
            <a:endParaRPr lang="sv-SE" sz="1600" b="1" dirty="0"/>
          </a:p>
          <a:p>
            <a:pPr marL="342900" lvl="0" indent="-342900" algn="just">
              <a:buSzPts val="1900"/>
              <a:buFont typeface="Wingdings" panose="05000000000000000000" pitchFamily="2" charset="2"/>
              <a:buChar char="Ø"/>
            </a:pPr>
            <a:r>
              <a:rPr lang="sv-SE" sz="1600" i="0" u="none" strike="noStrike" cap="none" dirty="0" err="1">
                <a:solidFill>
                  <a:srgbClr val="000000"/>
                </a:solidFill>
                <a:latin typeface="Arial"/>
                <a:ea typeface="Arial"/>
                <a:cs typeface="Arial"/>
                <a:sym typeface="Arial"/>
              </a:rPr>
              <a:t>Find</a:t>
            </a:r>
            <a:r>
              <a:rPr lang="sv-SE" sz="1600" i="0" u="none" strike="noStrike" cap="none" dirty="0">
                <a:solidFill>
                  <a:srgbClr val="000000"/>
                </a:solidFill>
                <a:latin typeface="Arial"/>
                <a:ea typeface="Arial"/>
                <a:cs typeface="Arial"/>
                <a:sym typeface="Arial"/>
              </a:rPr>
              <a:t> the </a:t>
            </a:r>
            <a:r>
              <a:rPr lang="en-GB" sz="1600" dirty="0"/>
              <a:t>average annual precipitation in volume (Bm3)</a:t>
            </a:r>
            <a:endParaRPr lang="en-GB" sz="1600" b="1" dirty="0"/>
          </a:p>
          <a:p>
            <a:pPr marL="342900" marR="0" lvl="0" indent="-342900" algn="just" rtl="0">
              <a:lnSpc>
                <a:spcPct val="100000"/>
              </a:lnSpc>
              <a:spcBef>
                <a:spcPts val="0"/>
              </a:spcBef>
              <a:spcAft>
                <a:spcPts val="0"/>
              </a:spcAft>
              <a:buClr>
                <a:srgbClr val="000000"/>
              </a:buClr>
              <a:buSzPts val="1900"/>
              <a:buFont typeface="Wingdings" panose="05000000000000000000" pitchFamily="2" charset="2"/>
              <a:buChar char="Ø"/>
            </a:pPr>
            <a:r>
              <a:rPr lang="sv-SE" sz="1600" i="0" u="none" strike="noStrike" cap="none" dirty="0" err="1">
                <a:solidFill>
                  <a:srgbClr val="000000"/>
                </a:solidFill>
                <a:latin typeface="Arial"/>
                <a:ea typeface="Arial"/>
                <a:cs typeface="Arial"/>
                <a:sym typeface="Arial"/>
              </a:rPr>
              <a:t>Divide</a:t>
            </a:r>
            <a:r>
              <a:rPr lang="sv-SE" sz="1600" i="0" u="none" strike="noStrike" cap="none" dirty="0">
                <a:solidFill>
                  <a:srgbClr val="000000"/>
                </a:solidFill>
                <a:latin typeface="Arial"/>
                <a:ea typeface="Arial"/>
                <a:cs typeface="Arial"/>
                <a:sym typeface="Arial"/>
              </a:rPr>
              <a:t> the </a:t>
            </a:r>
            <a:r>
              <a:rPr lang="sv-SE" sz="1600" i="0" u="none" strike="noStrike" cap="none" dirty="0" err="1">
                <a:solidFill>
                  <a:srgbClr val="000000"/>
                </a:solidFill>
                <a:latin typeface="Arial"/>
                <a:ea typeface="Arial"/>
                <a:cs typeface="Arial"/>
                <a:sym typeface="Arial"/>
              </a:rPr>
              <a:t>value</a:t>
            </a:r>
            <a:r>
              <a:rPr lang="sv-SE" sz="1600" i="0" u="none" strike="noStrike" cap="none" dirty="0">
                <a:solidFill>
                  <a:srgbClr val="000000"/>
                </a:solidFill>
                <a:latin typeface="Arial"/>
                <a:ea typeface="Arial"/>
                <a:cs typeface="Arial"/>
                <a:sym typeface="Arial"/>
              </a:rPr>
              <a:t> by the total land in 1000sq.Km</a:t>
            </a:r>
          </a:p>
          <a:p>
            <a:pPr marL="342900" marR="0" lvl="0" indent="-342900" algn="just" rtl="0">
              <a:lnSpc>
                <a:spcPct val="100000"/>
              </a:lnSpc>
              <a:spcBef>
                <a:spcPts val="0"/>
              </a:spcBef>
              <a:spcAft>
                <a:spcPts val="0"/>
              </a:spcAft>
              <a:buClr>
                <a:srgbClr val="000000"/>
              </a:buClr>
              <a:buSzPts val="1900"/>
              <a:buFont typeface="Wingdings" panose="05000000000000000000" pitchFamily="2" charset="2"/>
              <a:buChar char="Ø"/>
            </a:pPr>
            <a:r>
              <a:rPr lang="sv-SE" sz="1600" dirty="0" err="1"/>
              <a:t>Find</a:t>
            </a:r>
            <a:r>
              <a:rPr lang="sv-SE" sz="1600" dirty="0"/>
              <a:t> the Bm3/1000sq.Km</a:t>
            </a:r>
            <a:endParaRPr lang="sv-SE" sz="1600" i="0" u="none" strike="noStrike" cap="none" dirty="0">
              <a:solidFill>
                <a:srgbClr val="000000"/>
              </a:solidFill>
              <a:latin typeface="Arial"/>
              <a:ea typeface="Arial"/>
              <a:cs typeface="Arial"/>
              <a:sym typeface="Arial"/>
            </a:endParaRPr>
          </a:p>
        </p:txBody>
      </p:sp>
      <p:sp>
        <p:nvSpPr>
          <p:cNvPr id="6" name="Google Shape;371;p38">
            <a:extLst>
              <a:ext uri="{FF2B5EF4-FFF2-40B4-BE49-F238E27FC236}">
                <a16:creationId xmlns:a16="http://schemas.microsoft.com/office/drawing/2014/main" id="{F28DFA6B-CF7D-D380-C629-8BC24BD997F1}"/>
              </a:ext>
            </a:extLst>
          </p:cNvPr>
          <p:cNvSpPr/>
          <p:nvPr/>
        </p:nvSpPr>
        <p:spPr>
          <a:xfrm>
            <a:off x="330925" y="2347536"/>
            <a:ext cx="499394" cy="465619"/>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b="1" dirty="0">
                <a:solidFill>
                  <a:schemeClr val="lt1"/>
                </a:solidFill>
              </a:rPr>
              <a:t>2</a:t>
            </a:r>
            <a:endParaRPr sz="1400" b="0" i="0" u="none" strike="noStrike" cap="none" dirty="0">
              <a:solidFill>
                <a:srgbClr val="000000"/>
              </a:solidFill>
              <a:latin typeface="Arial"/>
              <a:ea typeface="Arial"/>
              <a:cs typeface="Arial"/>
              <a:sym typeface="Arial"/>
            </a:endParaRPr>
          </a:p>
        </p:txBody>
      </p:sp>
      <p:sp>
        <p:nvSpPr>
          <p:cNvPr id="7" name="Google Shape;373;p38">
            <a:extLst>
              <a:ext uri="{FF2B5EF4-FFF2-40B4-BE49-F238E27FC236}">
                <a16:creationId xmlns:a16="http://schemas.microsoft.com/office/drawing/2014/main" id="{7CF53B08-C3B6-90E3-DE5A-3124ABD06440}"/>
              </a:ext>
            </a:extLst>
          </p:cNvPr>
          <p:cNvSpPr txBox="1"/>
          <p:nvPr/>
        </p:nvSpPr>
        <p:spPr>
          <a:xfrm>
            <a:off x="993614" y="2943994"/>
            <a:ext cx="5102383" cy="107717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600" b="1" i="0" u="none" strike="noStrike" cap="none" dirty="0">
                <a:solidFill>
                  <a:srgbClr val="000000"/>
                </a:solidFill>
                <a:latin typeface="Arial"/>
                <a:ea typeface="Arial"/>
                <a:cs typeface="Arial"/>
                <a:sym typeface="Arial"/>
              </a:rPr>
              <a:t>Output </a:t>
            </a:r>
            <a:r>
              <a:rPr lang="sv-SE" sz="1600" b="1" i="0" u="none" strike="noStrike" cap="none" dirty="0" err="1">
                <a:solidFill>
                  <a:srgbClr val="000000"/>
                </a:solidFill>
                <a:latin typeface="Arial"/>
                <a:ea typeface="Arial"/>
                <a:cs typeface="Arial"/>
                <a:sym typeface="Arial"/>
              </a:rPr>
              <a:t>activity</a:t>
            </a:r>
            <a:r>
              <a:rPr lang="sv-SE" sz="1600" b="1" i="0" u="none" strike="noStrike" cap="none" dirty="0">
                <a:solidFill>
                  <a:srgbClr val="000000"/>
                </a:solidFill>
                <a:latin typeface="Arial"/>
                <a:ea typeface="Arial"/>
                <a:cs typeface="Arial"/>
                <a:sym typeface="Arial"/>
              </a:rPr>
              <a:t> </a:t>
            </a:r>
            <a:r>
              <a:rPr lang="sv-SE" sz="1600" b="1" i="0" u="none" strike="noStrike" cap="none" dirty="0" err="1">
                <a:solidFill>
                  <a:srgbClr val="000000"/>
                </a:solidFill>
                <a:latin typeface="Arial"/>
                <a:ea typeface="Arial"/>
                <a:cs typeface="Arial"/>
                <a:sym typeface="Arial"/>
              </a:rPr>
              <a:t>ratio</a:t>
            </a:r>
            <a:r>
              <a:rPr lang="sv-SE" sz="1600" b="1" i="0" u="none" strike="noStrike" cap="none" dirty="0">
                <a:solidFill>
                  <a:srgbClr val="000000"/>
                </a:solidFill>
                <a:latin typeface="Arial"/>
                <a:ea typeface="Arial"/>
                <a:cs typeface="Arial"/>
                <a:sym typeface="Arial"/>
              </a:rPr>
              <a:t> – </a:t>
            </a:r>
            <a:r>
              <a:rPr lang="sv-SE" sz="1600" b="1" i="0" u="none" strike="noStrike" cap="none" dirty="0" err="1">
                <a:solidFill>
                  <a:srgbClr val="000000"/>
                </a:solidFill>
                <a:latin typeface="Arial"/>
                <a:ea typeface="Arial"/>
                <a:cs typeface="Arial"/>
                <a:sym typeface="Arial"/>
              </a:rPr>
              <a:t>Evapotranspiration</a:t>
            </a:r>
            <a:endParaRPr lang="sv-SE" sz="1600" b="1"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sv-SE" sz="1600" dirty="0"/>
              <a:t>For </a:t>
            </a:r>
            <a:r>
              <a:rPr lang="sv-SE" sz="1600" dirty="0" err="1"/>
              <a:t>each</a:t>
            </a:r>
            <a:r>
              <a:rPr lang="sv-SE" sz="1600" dirty="0"/>
              <a:t> land-cover </a:t>
            </a:r>
            <a:r>
              <a:rPr lang="sv-SE" sz="1600" dirty="0" err="1"/>
              <a:t>type</a:t>
            </a:r>
            <a:r>
              <a:rPr lang="sv-SE" sz="1600" dirty="0"/>
              <a:t> (</a:t>
            </a:r>
            <a:r>
              <a:rPr lang="sv-SE" sz="1600" dirty="0" err="1"/>
              <a:t>Lecture</a:t>
            </a:r>
            <a:r>
              <a:rPr lang="sv-SE" sz="1600" dirty="0"/>
              <a:t> 07), and for </a:t>
            </a:r>
            <a:r>
              <a:rPr lang="sv-SE" sz="1600" dirty="0" err="1"/>
              <a:t>each</a:t>
            </a:r>
            <a:r>
              <a:rPr lang="sv-SE" sz="1600" dirty="0"/>
              <a:t> </a:t>
            </a:r>
            <a:r>
              <a:rPr lang="sv-SE" sz="1600" dirty="0" err="1"/>
              <a:t>crop-type</a:t>
            </a:r>
            <a:r>
              <a:rPr lang="sv-SE" sz="1600" dirty="0"/>
              <a:t> (</a:t>
            </a:r>
            <a:r>
              <a:rPr lang="sv-SE" sz="1600" dirty="0" err="1"/>
              <a:t>Lecture</a:t>
            </a:r>
            <a:r>
              <a:rPr lang="sv-SE" sz="1600" dirty="0"/>
              <a:t> 08), </a:t>
            </a:r>
            <a:r>
              <a:rPr lang="sv-SE" sz="1600" dirty="0" err="1"/>
              <a:t>find</a:t>
            </a:r>
            <a:r>
              <a:rPr lang="sv-SE" sz="1600" dirty="0"/>
              <a:t> </a:t>
            </a:r>
            <a:r>
              <a:rPr lang="sv-SE" sz="1600" dirty="0" err="1"/>
              <a:t>how</a:t>
            </a:r>
            <a:r>
              <a:rPr lang="sv-SE" sz="1600" dirty="0"/>
              <a:t> </a:t>
            </a:r>
            <a:r>
              <a:rPr lang="sv-SE" sz="1600" dirty="0" err="1"/>
              <a:t>much</a:t>
            </a:r>
            <a:r>
              <a:rPr lang="sv-SE" sz="1600" dirty="0"/>
              <a:t> is the </a:t>
            </a:r>
            <a:r>
              <a:rPr lang="sv-SE" sz="1600" dirty="0" err="1"/>
              <a:t>evapotranspiration</a:t>
            </a:r>
            <a:r>
              <a:rPr lang="sv-SE" sz="1600" dirty="0"/>
              <a:t> in </a:t>
            </a:r>
            <a:r>
              <a:rPr lang="sv-SE" sz="1600" dirty="0" err="1"/>
              <a:t>volume</a:t>
            </a:r>
            <a:r>
              <a:rPr lang="sv-SE" sz="1600" dirty="0"/>
              <a:t> or as </a:t>
            </a:r>
            <a:r>
              <a:rPr lang="sv-SE" sz="1600" dirty="0" err="1"/>
              <a:t>share</a:t>
            </a:r>
            <a:r>
              <a:rPr lang="sv-SE" sz="1600" dirty="0"/>
              <a:t> </a:t>
            </a:r>
            <a:r>
              <a:rPr lang="sv-SE" sz="1600" dirty="0" err="1"/>
              <a:t>of</a:t>
            </a:r>
            <a:r>
              <a:rPr lang="sv-SE" sz="1600" dirty="0"/>
              <a:t> the input.</a:t>
            </a:r>
            <a:endParaRPr lang="sv-SE" sz="1600" i="0" u="none" strike="noStrike" cap="none" dirty="0">
              <a:solidFill>
                <a:srgbClr val="000000"/>
              </a:solidFill>
              <a:latin typeface="Arial"/>
              <a:ea typeface="Arial"/>
              <a:cs typeface="Arial"/>
              <a:sym typeface="Arial"/>
            </a:endParaRPr>
          </a:p>
        </p:txBody>
      </p:sp>
      <p:pic>
        <p:nvPicPr>
          <p:cNvPr id="12" name="Picture 11">
            <a:extLst>
              <a:ext uri="{FF2B5EF4-FFF2-40B4-BE49-F238E27FC236}">
                <a16:creationId xmlns:a16="http://schemas.microsoft.com/office/drawing/2014/main" id="{1F4C218C-419D-1E21-D0D6-521199B38E1B}"/>
              </a:ext>
            </a:extLst>
          </p:cNvPr>
          <p:cNvPicPr>
            <a:picLocks noChangeAspect="1"/>
          </p:cNvPicPr>
          <p:nvPr/>
        </p:nvPicPr>
        <p:blipFill>
          <a:blip r:embed="rId3"/>
          <a:stretch>
            <a:fillRect/>
          </a:stretch>
        </p:blipFill>
        <p:spPr>
          <a:xfrm>
            <a:off x="7055548" y="2306808"/>
            <a:ext cx="4438650" cy="2804954"/>
          </a:xfrm>
          <a:prstGeom prst="rect">
            <a:avLst/>
          </a:prstGeom>
        </p:spPr>
      </p:pic>
      <p:sp>
        <p:nvSpPr>
          <p:cNvPr id="13" name="TextBox 12">
            <a:extLst>
              <a:ext uri="{FF2B5EF4-FFF2-40B4-BE49-F238E27FC236}">
                <a16:creationId xmlns:a16="http://schemas.microsoft.com/office/drawing/2014/main" id="{EBA9D3A3-3F39-1E07-B78E-BA2058A191DF}"/>
              </a:ext>
            </a:extLst>
          </p:cNvPr>
          <p:cNvSpPr txBox="1"/>
          <p:nvPr/>
        </p:nvSpPr>
        <p:spPr>
          <a:xfrm>
            <a:off x="7641757" y="1742042"/>
            <a:ext cx="2815907" cy="338554"/>
          </a:xfrm>
          <a:prstGeom prst="rect">
            <a:avLst/>
          </a:prstGeom>
          <a:noFill/>
        </p:spPr>
        <p:txBody>
          <a:bodyPr wrap="square" rtlCol="0">
            <a:spAutoFit/>
          </a:bodyPr>
          <a:lstStyle/>
          <a:p>
            <a:pPr algn="ctr"/>
            <a:r>
              <a:rPr lang="en-US" sz="1600" b="1" dirty="0"/>
              <a:t>P + (IW) = ET + R + GWT</a:t>
            </a:r>
          </a:p>
        </p:txBody>
      </p:sp>
      <p:sp>
        <p:nvSpPr>
          <p:cNvPr id="14" name="Google Shape;373;p38">
            <a:extLst>
              <a:ext uri="{FF2B5EF4-FFF2-40B4-BE49-F238E27FC236}">
                <a16:creationId xmlns:a16="http://schemas.microsoft.com/office/drawing/2014/main" id="{D286D8CD-E26C-10D9-88EF-56E2B1B3EC04}"/>
              </a:ext>
            </a:extLst>
          </p:cNvPr>
          <p:cNvSpPr txBox="1"/>
          <p:nvPr/>
        </p:nvSpPr>
        <p:spPr>
          <a:xfrm>
            <a:off x="993616" y="2396814"/>
            <a:ext cx="5547669"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600" b="1" i="0" u="none" strike="noStrike" cap="none" dirty="0">
                <a:solidFill>
                  <a:srgbClr val="000000"/>
                </a:solidFill>
                <a:latin typeface="Arial"/>
                <a:ea typeface="Arial"/>
                <a:cs typeface="Arial"/>
                <a:sym typeface="Arial"/>
              </a:rPr>
              <a:t>Input </a:t>
            </a:r>
            <a:r>
              <a:rPr lang="sv-SE" sz="1600" b="1" i="0" u="none" strike="noStrike" cap="none" dirty="0" err="1">
                <a:solidFill>
                  <a:srgbClr val="000000"/>
                </a:solidFill>
                <a:latin typeface="Arial"/>
                <a:ea typeface="Arial"/>
                <a:cs typeface="Arial"/>
                <a:sym typeface="Arial"/>
              </a:rPr>
              <a:t>activity</a:t>
            </a:r>
            <a:r>
              <a:rPr lang="sv-SE" sz="1600" b="1" i="0" u="none" strike="noStrike" cap="none" dirty="0">
                <a:solidFill>
                  <a:srgbClr val="000000"/>
                </a:solidFill>
                <a:latin typeface="Arial"/>
                <a:ea typeface="Arial"/>
                <a:cs typeface="Arial"/>
                <a:sym typeface="Arial"/>
              </a:rPr>
              <a:t> </a:t>
            </a:r>
            <a:r>
              <a:rPr lang="sv-SE" sz="1600" b="1" i="0" u="none" strike="noStrike" cap="none" dirty="0" err="1">
                <a:solidFill>
                  <a:srgbClr val="000000"/>
                </a:solidFill>
                <a:latin typeface="Arial"/>
                <a:ea typeface="Arial"/>
                <a:cs typeface="Arial"/>
                <a:sym typeface="Arial"/>
              </a:rPr>
              <a:t>ratio</a:t>
            </a:r>
            <a:r>
              <a:rPr lang="sv-SE" sz="1600" b="1" i="0" u="none" strike="noStrike" cap="none" dirty="0">
                <a:solidFill>
                  <a:srgbClr val="000000"/>
                </a:solidFill>
                <a:latin typeface="Arial"/>
                <a:ea typeface="Arial"/>
                <a:cs typeface="Arial"/>
                <a:sym typeface="Arial"/>
              </a:rPr>
              <a:t> </a:t>
            </a:r>
            <a:r>
              <a:rPr lang="sv-SE" sz="1600" b="1" dirty="0"/>
              <a:t>– Irrigation (</a:t>
            </a:r>
            <a:r>
              <a:rPr lang="sv-SE" sz="1600" b="1" dirty="0" err="1"/>
              <a:t>only</a:t>
            </a:r>
            <a:r>
              <a:rPr lang="sv-SE" sz="1600" b="1" dirty="0"/>
              <a:t> for </a:t>
            </a:r>
            <a:r>
              <a:rPr lang="sv-SE" sz="1600" b="1" dirty="0" err="1"/>
              <a:t>irrigated</a:t>
            </a:r>
            <a:r>
              <a:rPr lang="sv-SE" sz="1600" b="1" dirty="0"/>
              <a:t> </a:t>
            </a:r>
            <a:r>
              <a:rPr lang="sv-SE" sz="1600" b="1" dirty="0" err="1"/>
              <a:t>crops</a:t>
            </a:r>
            <a:r>
              <a:rPr lang="sv-SE" sz="1600" b="1" dirty="0"/>
              <a:t>)</a:t>
            </a:r>
          </a:p>
        </p:txBody>
      </p:sp>
      <p:sp>
        <p:nvSpPr>
          <p:cNvPr id="15" name="Google Shape;373;p38">
            <a:extLst>
              <a:ext uri="{FF2B5EF4-FFF2-40B4-BE49-F238E27FC236}">
                <a16:creationId xmlns:a16="http://schemas.microsoft.com/office/drawing/2014/main" id="{1DE37AE4-F74A-9900-7687-7C30A5F01753}"/>
              </a:ext>
            </a:extLst>
          </p:cNvPr>
          <p:cNvSpPr txBox="1"/>
          <p:nvPr/>
        </p:nvSpPr>
        <p:spPr>
          <a:xfrm>
            <a:off x="993613" y="4122673"/>
            <a:ext cx="5102383" cy="107717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600" b="1" i="0" u="none" strike="noStrike" cap="none" dirty="0">
                <a:solidFill>
                  <a:srgbClr val="000000"/>
                </a:solidFill>
                <a:latin typeface="Arial"/>
                <a:ea typeface="Arial"/>
                <a:cs typeface="Arial"/>
                <a:sym typeface="Arial"/>
              </a:rPr>
              <a:t>Output </a:t>
            </a:r>
            <a:r>
              <a:rPr lang="sv-SE" sz="1600" b="1" i="0" u="none" strike="noStrike" cap="none" dirty="0" err="1">
                <a:solidFill>
                  <a:srgbClr val="000000"/>
                </a:solidFill>
                <a:latin typeface="Arial"/>
                <a:ea typeface="Arial"/>
                <a:cs typeface="Arial"/>
                <a:sym typeface="Arial"/>
              </a:rPr>
              <a:t>activity</a:t>
            </a:r>
            <a:r>
              <a:rPr lang="sv-SE" sz="1600" b="1" i="0" u="none" strike="noStrike" cap="none" dirty="0">
                <a:solidFill>
                  <a:srgbClr val="000000"/>
                </a:solidFill>
                <a:latin typeface="Arial"/>
                <a:ea typeface="Arial"/>
                <a:cs typeface="Arial"/>
                <a:sym typeface="Arial"/>
              </a:rPr>
              <a:t> </a:t>
            </a:r>
            <a:r>
              <a:rPr lang="sv-SE" sz="1600" b="1" i="0" u="none" strike="noStrike" cap="none" dirty="0" err="1">
                <a:solidFill>
                  <a:srgbClr val="000000"/>
                </a:solidFill>
                <a:latin typeface="Arial"/>
                <a:ea typeface="Arial"/>
                <a:cs typeface="Arial"/>
                <a:sym typeface="Arial"/>
              </a:rPr>
              <a:t>ratio</a:t>
            </a:r>
            <a:r>
              <a:rPr lang="sv-SE" sz="1600" b="1" i="0" u="none" strike="noStrike" cap="none" dirty="0">
                <a:solidFill>
                  <a:srgbClr val="000000"/>
                </a:solidFill>
                <a:latin typeface="Arial"/>
                <a:ea typeface="Arial"/>
                <a:cs typeface="Arial"/>
                <a:sym typeface="Arial"/>
              </a:rPr>
              <a:t> –</a:t>
            </a:r>
            <a:r>
              <a:rPr lang="sv-SE" sz="1600" b="1" i="0" u="none" strike="noStrike" cap="none" dirty="0" err="1">
                <a:solidFill>
                  <a:srgbClr val="000000"/>
                </a:solidFill>
                <a:latin typeface="Arial"/>
                <a:ea typeface="Arial"/>
                <a:cs typeface="Arial"/>
                <a:sym typeface="Arial"/>
              </a:rPr>
              <a:t>Groundwater</a:t>
            </a:r>
            <a:r>
              <a:rPr lang="sv-SE" sz="1600" b="1" i="0" u="none" strike="noStrike" cap="none" dirty="0">
                <a:solidFill>
                  <a:srgbClr val="000000"/>
                </a:solidFill>
                <a:latin typeface="Arial"/>
                <a:ea typeface="Arial"/>
                <a:cs typeface="Arial"/>
                <a:sym typeface="Arial"/>
              </a:rPr>
              <a:t> </a:t>
            </a:r>
          </a:p>
          <a:p>
            <a:pPr marL="0" marR="0" lvl="0" indent="0" algn="just" rtl="0">
              <a:lnSpc>
                <a:spcPct val="100000"/>
              </a:lnSpc>
              <a:spcBef>
                <a:spcPts val="0"/>
              </a:spcBef>
              <a:spcAft>
                <a:spcPts val="0"/>
              </a:spcAft>
              <a:buClr>
                <a:srgbClr val="000000"/>
              </a:buClr>
              <a:buSzPts val="1900"/>
              <a:buFont typeface="Arial"/>
              <a:buNone/>
            </a:pPr>
            <a:r>
              <a:rPr lang="sv-SE" sz="1600" dirty="0"/>
              <a:t>For </a:t>
            </a:r>
            <a:r>
              <a:rPr lang="sv-SE" sz="1600" dirty="0" err="1"/>
              <a:t>each</a:t>
            </a:r>
            <a:r>
              <a:rPr lang="sv-SE" sz="1600" dirty="0"/>
              <a:t> land-cover </a:t>
            </a:r>
            <a:r>
              <a:rPr lang="sv-SE" sz="1600" dirty="0" err="1"/>
              <a:t>type</a:t>
            </a:r>
            <a:r>
              <a:rPr lang="sv-SE" sz="1600" dirty="0"/>
              <a:t> and for </a:t>
            </a:r>
            <a:r>
              <a:rPr lang="sv-SE" sz="1600" dirty="0" err="1"/>
              <a:t>each</a:t>
            </a:r>
            <a:r>
              <a:rPr lang="sv-SE" sz="1600" dirty="0"/>
              <a:t> </a:t>
            </a:r>
            <a:r>
              <a:rPr lang="sv-SE" sz="1600" dirty="0" err="1"/>
              <a:t>crop-type</a:t>
            </a:r>
            <a:r>
              <a:rPr lang="sv-SE" sz="1600" dirty="0"/>
              <a:t> </a:t>
            </a:r>
            <a:r>
              <a:rPr lang="sv-SE" sz="1600" dirty="0" err="1"/>
              <a:t>find</a:t>
            </a:r>
            <a:r>
              <a:rPr lang="sv-SE" sz="1600" dirty="0"/>
              <a:t> </a:t>
            </a:r>
            <a:r>
              <a:rPr lang="sv-SE" sz="1600" dirty="0" err="1"/>
              <a:t>how</a:t>
            </a:r>
            <a:r>
              <a:rPr lang="sv-SE" sz="1600" dirty="0"/>
              <a:t> </a:t>
            </a:r>
            <a:r>
              <a:rPr lang="sv-SE" sz="1600" dirty="0" err="1"/>
              <a:t>much</a:t>
            </a:r>
            <a:r>
              <a:rPr lang="sv-SE" sz="1600" dirty="0"/>
              <a:t> is the </a:t>
            </a:r>
            <a:r>
              <a:rPr lang="sv-SE" sz="1600" dirty="0" err="1"/>
              <a:t>water</a:t>
            </a:r>
            <a:r>
              <a:rPr lang="sv-SE" sz="1600" dirty="0"/>
              <a:t> </a:t>
            </a:r>
            <a:r>
              <a:rPr lang="sv-SE" sz="1600" dirty="0" err="1"/>
              <a:t>percolation</a:t>
            </a:r>
            <a:r>
              <a:rPr lang="sv-SE" sz="1600" dirty="0"/>
              <a:t> (</a:t>
            </a:r>
            <a:r>
              <a:rPr lang="sv-SE" sz="1600" dirty="0" err="1"/>
              <a:t>usually</a:t>
            </a:r>
            <a:r>
              <a:rPr lang="sv-SE" sz="1600" dirty="0"/>
              <a:t> </a:t>
            </a:r>
            <a:r>
              <a:rPr lang="sv-SE" sz="1600" dirty="0" err="1"/>
              <a:t>expressed</a:t>
            </a:r>
            <a:r>
              <a:rPr lang="sv-SE" sz="1600" dirty="0"/>
              <a:t> as a </a:t>
            </a:r>
            <a:r>
              <a:rPr lang="sv-SE" sz="1600" dirty="0" err="1"/>
              <a:t>share</a:t>
            </a:r>
            <a:r>
              <a:rPr lang="sv-SE" sz="1600" dirty="0"/>
              <a:t> </a:t>
            </a:r>
            <a:r>
              <a:rPr lang="sv-SE" sz="1600" dirty="0" err="1"/>
              <a:t>of</a:t>
            </a:r>
            <a:r>
              <a:rPr lang="sv-SE" sz="1600" dirty="0"/>
              <a:t> </a:t>
            </a:r>
            <a:r>
              <a:rPr lang="sv-SE" sz="1600" dirty="0" err="1"/>
              <a:t>precipitation</a:t>
            </a:r>
            <a:r>
              <a:rPr lang="sv-SE" sz="1600" dirty="0"/>
              <a:t>).</a:t>
            </a:r>
            <a:endParaRPr lang="sv-SE" sz="1600" i="0" u="none" strike="noStrike" cap="none" dirty="0">
              <a:solidFill>
                <a:srgbClr val="000000"/>
              </a:solidFill>
              <a:latin typeface="Arial"/>
              <a:ea typeface="Arial"/>
              <a:cs typeface="Arial"/>
              <a:sym typeface="Arial"/>
            </a:endParaRPr>
          </a:p>
        </p:txBody>
      </p:sp>
      <p:sp>
        <p:nvSpPr>
          <p:cNvPr id="18" name="Google Shape;373;p38">
            <a:extLst>
              <a:ext uri="{FF2B5EF4-FFF2-40B4-BE49-F238E27FC236}">
                <a16:creationId xmlns:a16="http://schemas.microsoft.com/office/drawing/2014/main" id="{B7D71CE8-5324-81C0-2163-5A852770A62C}"/>
              </a:ext>
            </a:extLst>
          </p:cNvPr>
          <p:cNvSpPr txBox="1"/>
          <p:nvPr/>
        </p:nvSpPr>
        <p:spPr>
          <a:xfrm>
            <a:off x="993612" y="5281332"/>
            <a:ext cx="5102383"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600" b="1" i="0" u="none" strike="noStrike" cap="none" dirty="0">
                <a:solidFill>
                  <a:srgbClr val="000000"/>
                </a:solidFill>
                <a:latin typeface="Arial"/>
                <a:ea typeface="Arial"/>
                <a:cs typeface="Arial"/>
                <a:sym typeface="Arial"/>
              </a:rPr>
              <a:t>Output </a:t>
            </a:r>
            <a:r>
              <a:rPr lang="sv-SE" sz="1600" b="1" i="0" u="none" strike="noStrike" cap="none" dirty="0" err="1">
                <a:solidFill>
                  <a:srgbClr val="000000"/>
                </a:solidFill>
                <a:latin typeface="Arial"/>
                <a:ea typeface="Arial"/>
                <a:cs typeface="Arial"/>
                <a:sym typeface="Arial"/>
              </a:rPr>
              <a:t>activity</a:t>
            </a:r>
            <a:r>
              <a:rPr lang="sv-SE" sz="1600" b="1" i="0" u="none" strike="noStrike" cap="none" dirty="0">
                <a:solidFill>
                  <a:srgbClr val="000000"/>
                </a:solidFill>
                <a:latin typeface="Arial"/>
                <a:ea typeface="Arial"/>
                <a:cs typeface="Arial"/>
                <a:sym typeface="Arial"/>
              </a:rPr>
              <a:t> </a:t>
            </a:r>
            <a:r>
              <a:rPr lang="sv-SE" sz="1600" b="1" i="0" u="none" strike="noStrike" cap="none" dirty="0" err="1">
                <a:solidFill>
                  <a:srgbClr val="000000"/>
                </a:solidFill>
                <a:latin typeface="Arial"/>
                <a:ea typeface="Arial"/>
                <a:cs typeface="Arial"/>
                <a:sym typeface="Arial"/>
              </a:rPr>
              <a:t>ratio</a:t>
            </a:r>
            <a:r>
              <a:rPr lang="sv-SE" sz="1600" b="1" i="0" u="none" strike="noStrike" cap="none" dirty="0">
                <a:solidFill>
                  <a:srgbClr val="000000"/>
                </a:solidFill>
                <a:latin typeface="Arial"/>
                <a:ea typeface="Arial"/>
                <a:cs typeface="Arial"/>
                <a:sym typeface="Arial"/>
              </a:rPr>
              <a:t> – Run-off</a:t>
            </a:r>
          </a:p>
          <a:p>
            <a:pPr marL="0" marR="0" lvl="0" indent="0" algn="just" rtl="0">
              <a:lnSpc>
                <a:spcPct val="100000"/>
              </a:lnSpc>
              <a:spcBef>
                <a:spcPts val="0"/>
              </a:spcBef>
              <a:spcAft>
                <a:spcPts val="0"/>
              </a:spcAft>
              <a:buClr>
                <a:srgbClr val="000000"/>
              </a:buClr>
              <a:buSzPts val="1900"/>
              <a:buFont typeface="Arial"/>
              <a:buNone/>
            </a:pPr>
            <a:r>
              <a:rPr lang="sv-SE" sz="1600" i="0" u="none" strike="noStrike" cap="none" dirty="0" err="1">
                <a:solidFill>
                  <a:srgbClr val="000000"/>
                </a:solidFill>
                <a:latin typeface="Arial"/>
                <a:ea typeface="Arial"/>
                <a:cs typeface="Arial"/>
                <a:sym typeface="Arial"/>
              </a:rPr>
              <a:t>Calculate</a:t>
            </a:r>
            <a:r>
              <a:rPr lang="sv-SE" sz="1600" i="0" u="none" strike="noStrike" cap="none" dirty="0">
                <a:solidFill>
                  <a:srgbClr val="000000"/>
                </a:solidFill>
                <a:latin typeface="Arial"/>
                <a:ea typeface="Arial"/>
                <a:cs typeface="Arial"/>
                <a:sym typeface="Arial"/>
              </a:rPr>
              <a:t> it as the </a:t>
            </a:r>
            <a:r>
              <a:rPr lang="sv-SE" sz="1600" dirty="0" err="1"/>
              <a:t>difference</a:t>
            </a:r>
            <a:r>
              <a:rPr lang="sv-SE" sz="1600" dirty="0"/>
              <a:t> </a:t>
            </a:r>
            <a:r>
              <a:rPr lang="sv-SE" sz="1600" dirty="0" err="1"/>
              <a:t>of</a:t>
            </a:r>
            <a:r>
              <a:rPr lang="sv-SE" sz="1600" dirty="0"/>
              <a:t> the </a:t>
            </a:r>
            <a:r>
              <a:rPr lang="sv-SE" sz="1600" dirty="0" err="1"/>
              <a:t>other</a:t>
            </a:r>
            <a:r>
              <a:rPr lang="sv-SE" sz="1600" dirty="0"/>
              <a:t> </a:t>
            </a:r>
            <a:r>
              <a:rPr lang="sv-SE" sz="1600" dirty="0" err="1"/>
              <a:t>values</a:t>
            </a:r>
            <a:r>
              <a:rPr lang="sv-SE" sz="1600" dirty="0"/>
              <a:t> </a:t>
            </a:r>
            <a:r>
              <a:rPr lang="sv-SE" sz="1600" dirty="0" err="1"/>
              <a:t>you</a:t>
            </a:r>
            <a:r>
              <a:rPr lang="sv-SE" sz="1600" dirty="0"/>
              <a:t> </a:t>
            </a:r>
            <a:r>
              <a:rPr lang="sv-SE" sz="1600" dirty="0" err="1"/>
              <a:t>have</a:t>
            </a:r>
            <a:r>
              <a:rPr lang="sv-SE" sz="1600" dirty="0"/>
              <a:t> </a:t>
            </a:r>
            <a:r>
              <a:rPr lang="sv-SE" sz="1600" dirty="0" err="1"/>
              <a:t>found</a:t>
            </a:r>
            <a:r>
              <a:rPr lang="sv-SE" sz="1600" dirty="0"/>
              <a:t> to </a:t>
            </a:r>
            <a:r>
              <a:rPr lang="sv-SE" sz="1600" dirty="0" err="1"/>
              <a:t>close</a:t>
            </a:r>
            <a:r>
              <a:rPr lang="sv-SE" sz="1600" dirty="0"/>
              <a:t> the </a:t>
            </a:r>
            <a:r>
              <a:rPr lang="sv-SE" sz="1600" dirty="0" err="1"/>
              <a:t>balance</a:t>
            </a:r>
            <a:r>
              <a:rPr lang="sv-SE" sz="1600" dirty="0"/>
              <a:t>: </a:t>
            </a:r>
          </a:p>
          <a:p>
            <a:pPr marL="0" marR="0" lvl="0" indent="0" algn="ctr" rtl="0">
              <a:lnSpc>
                <a:spcPct val="100000"/>
              </a:lnSpc>
              <a:spcBef>
                <a:spcPts val="0"/>
              </a:spcBef>
              <a:spcAft>
                <a:spcPts val="0"/>
              </a:spcAft>
              <a:buClr>
                <a:srgbClr val="000000"/>
              </a:buClr>
              <a:buSzPts val="1900"/>
              <a:buFont typeface="Arial"/>
              <a:buNone/>
            </a:pPr>
            <a:endParaRPr lang="sv-SE" sz="160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sv-SE" sz="1600" b="1" dirty="0"/>
              <a:t>R = P + (IW) – ET - GWT</a:t>
            </a:r>
            <a:endParaRPr lang="sv-SE" sz="1600" b="1" i="0" u="none" strike="noStrike" cap="none" dirty="0">
              <a:solidFill>
                <a:srgbClr val="000000"/>
              </a:solidFill>
              <a:latin typeface="Arial"/>
              <a:ea typeface="Arial"/>
              <a:cs typeface="Arial"/>
              <a:sym typeface="Arial"/>
            </a:endParaRPr>
          </a:p>
        </p:txBody>
      </p:sp>
      <p:sp>
        <p:nvSpPr>
          <p:cNvPr id="20" name="Google Shape;371;p38">
            <a:extLst>
              <a:ext uri="{FF2B5EF4-FFF2-40B4-BE49-F238E27FC236}">
                <a16:creationId xmlns:a16="http://schemas.microsoft.com/office/drawing/2014/main" id="{B0BF7B8A-63E1-D77A-14B2-E85279D7613E}"/>
              </a:ext>
            </a:extLst>
          </p:cNvPr>
          <p:cNvSpPr/>
          <p:nvPr/>
        </p:nvSpPr>
        <p:spPr>
          <a:xfrm>
            <a:off x="330390" y="1387607"/>
            <a:ext cx="499394" cy="465619"/>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1" i="0" u="none" strike="noStrike" cap="none" dirty="0">
                <a:solidFill>
                  <a:schemeClr val="lt1"/>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21" name="Google Shape;371;p38">
            <a:extLst>
              <a:ext uri="{FF2B5EF4-FFF2-40B4-BE49-F238E27FC236}">
                <a16:creationId xmlns:a16="http://schemas.microsoft.com/office/drawing/2014/main" id="{1878D2D9-57EF-754F-C25F-DA957628C0C6}"/>
              </a:ext>
            </a:extLst>
          </p:cNvPr>
          <p:cNvSpPr/>
          <p:nvPr/>
        </p:nvSpPr>
        <p:spPr>
          <a:xfrm>
            <a:off x="330390" y="3307464"/>
            <a:ext cx="499394" cy="465619"/>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1" i="0" u="none" strike="noStrike" cap="none" dirty="0">
                <a:solidFill>
                  <a:schemeClr val="lt1"/>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
        <p:nvSpPr>
          <p:cNvPr id="22" name="Google Shape;371;p38">
            <a:extLst>
              <a:ext uri="{FF2B5EF4-FFF2-40B4-BE49-F238E27FC236}">
                <a16:creationId xmlns:a16="http://schemas.microsoft.com/office/drawing/2014/main" id="{88A4B4E8-0558-DB5F-CC3E-AEAEF40A22DE}"/>
              </a:ext>
            </a:extLst>
          </p:cNvPr>
          <p:cNvSpPr/>
          <p:nvPr/>
        </p:nvSpPr>
        <p:spPr>
          <a:xfrm>
            <a:off x="330925" y="4267393"/>
            <a:ext cx="499394" cy="465619"/>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b="1" dirty="0">
                <a:solidFill>
                  <a:schemeClr val="lt1"/>
                </a:solidFill>
              </a:rPr>
              <a:t>4</a:t>
            </a:r>
            <a:endParaRPr sz="1400" b="0" i="0" u="none" strike="noStrike" cap="none" dirty="0">
              <a:solidFill>
                <a:srgbClr val="000000"/>
              </a:solidFill>
              <a:latin typeface="Arial"/>
              <a:ea typeface="Arial"/>
              <a:cs typeface="Arial"/>
              <a:sym typeface="Arial"/>
            </a:endParaRPr>
          </a:p>
        </p:txBody>
      </p:sp>
      <p:sp>
        <p:nvSpPr>
          <p:cNvPr id="23" name="Google Shape;371;p38">
            <a:extLst>
              <a:ext uri="{FF2B5EF4-FFF2-40B4-BE49-F238E27FC236}">
                <a16:creationId xmlns:a16="http://schemas.microsoft.com/office/drawing/2014/main" id="{0BD1BD85-BD24-A837-2390-05CC8F28A0EF}"/>
              </a:ext>
            </a:extLst>
          </p:cNvPr>
          <p:cNvSpPr/>
          <p:nvPr/>
        </p:nvSpPr>
        <p:spPr>
          <a:xfrm>
            <a:off x="330390" y="5227321"/>
            <a:ext cx="499394" cy="465619"/>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1" i="0" u="none" strike="noStrike" cap="none" dirty="0">
                <a:solidFill>
                  <a:schemeClr val="lt1"/>
                </a:solidFill>
                <a:latin typeface="Arial"/>
                <a:ea typeface="Arial"/>
                <a:cs typeface="Arial"/>
                <a:sym typeface="Arial"/>
              </a:rPr>
              <a:t>5</a:t>
            </a:r>
            <a:endParaRPr sz="1400" b="0" i="0" u="none" strike="noStrike" cap="none" dirty="0">
              <a:solidFill>
                <a:srgbClr val="000000"/>
              </a:solidFill>
              <a:latin typeface="Arial"/>
              <a:ea typeface="Arial"/>
              <a:cs typeface="Arial"/>
              <a:sym typeface="Arial"/>
            </a:endParaRPr>
          </a:p>
        </p:txBody>
      </p:sp>
      <p:sp>
        <p:nvSpPr>
          <p:cNvPr id="24" name="Rectangle 23">
            <a:extLst>
              <a:ext uri="{FF2B5EF4-FFF2-40B4-BE49-F238E27FC236}">
                <a16:creationId xmlns:a16="http://schemas.microsoft.com/office/drawing/2014/main" id="{F74FB30C-27B9-BE82-FC31-D39FAA780637}"/>
              </a:ext>
            </a:extLst>
          </p:cNvPr>
          <p:cNvSpPr/>
          <p:nvPr/>
        </p:nvSpPr>
        <p:spPr>
          <a:xfrm>
            <a:off x="7483240" y="5281332"/>
            <a:ext cx="3583265" cy="11303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dirty="0" err="1">
                <a:solidFill>
                  <a:schemeClr val="tx1"/>
                </a:solidFill>
              </a:rPr>
              <a:t>Remember</a:t>
            </a:r>
            <a:r>
              <a:rPr lang="sv-SE" sz="1800" dirty="0">
                <a:solidFill>
                  <a:schemeClr val="tx1"/>
                </a:solidFill>
              </a:rPr>
              <a:t> to be </a:t>
            </a:r>
            <a:r>
              <a:rPr lang="sv-SE" sz="1800" dirty="0" err="1">
                <a:solidFill>
                  <a:schemeClr val="tx1"/>
                </a:solidFill>
              </a:rPr>
              <a:t>always</a:t>
            </a:r>
            <a:r>
              <a:rPr lang="sv-SE" sz="1800" dirty="0">
                <a:solidFill>
                  <a:schemeClr val="tx1"/>
                </a:solidFill>
              </a:rPr>
              <a:t> </a:t>
            </a:r>
            <a:r>
              <a:rPr lang="sv-SE" sz="1800" dirty="0" err="1">
                <a:solidFill>
                  <a:schemeClr val="tx1"/>
                </a:solidFill>
              </a:rPr>
              <a:t>consistent</a:t>
            </a:r>
            <a:r>
              <a:rPr lang="sv-SE" sz="1800" dirty="0">
                <a:solidFill>
                  <a:schemeClr val="tx1"/>
                </a:solidFill>
              </a:rPr>
              <a:t> </a:t>
            </a:r>
            <a:r>
              <a:rPr lang="sv-SE" sz="1800" dirty="0" err="1">
                <a:solidFill>
                  <a:schemeClr val="tx1"/>
                </a:solidFill>
              </a:rPr>
              <a:t>with</a:t>
            </a:r>
            <a:r>
              <a:rPr lang="sv-SE" sz="1800" dirty="0">
                <a:solidFill>
                  <a:schemeClr val="tx1"/>
                </a:solidFill>
              </a:rPr>
              <a:t> the </a:t>
            </a:r>
            <a:r>
              <a:rPr lang="sv-SE" sz="1800" b="1" dirty="0" err="1">
                <a:solidFill>
                  <a:schemeClr val="tx1"/>
                </a:solidFill>
              </a:rPr>
              <a:t>unit</a:t>
            </a:r>
            <a:r>
              <a:rPr lang="sv-SE" sz="1800" b="1" dirty="0">
                <a:solidFill>
                  <a:schemeClr val="tx1"/>
                </a:solidFill>
              </a:rPr>
              <a:t> </a:t>
            </a:r>
            <a:r>
              <a:rPr lang="sv-SE" sz="1800" b="1" dirty="0" err="1">
                <a:solidFill>
                  <a:schemeClr val="tx1"/>
                </a:solidFill>
              </a:rPr>
              <a:t>of</a:t>
            </a:r>
            <a:r>
              <a:rPr lang="sv-SE" sz="1800" b="1" dirty="0">
                <a:solidFill>
                  <a:schemeClr val="tx1"/>
                </a:solidFill>
              </a:rPr>
              <a:t> </a:t>
            </a:r>
            <a:r>
              <a:rPr lang="sv-SE" sz="1800" b="1" dirty="0" err="1">
                <a:solidFill>
                  <a:schemeClr val="tx1"/>
                </a:solidFill>
              </a:rPr>
              <a:t>measures</a:t>
            </a:r>
            <a:r>
              <a:rPr lang="sv-SE" sz="1800" dirty="0">
                <a:solidFill>
                  <a:schemeClr val="tx1"/>
                </a:solidFill>
              </a:rPr>
              <a:t>!</a:t>
            </a:r>
            <a:endParaRPr lang="en-GB" sz="1800" dirty="0">
              <a:solidFill>
                <a:schemeClr val="tx1"/>
              </a:solidFill>
            </a:endParaRPr>
          </a:p>
        </p:txBody>
      </p:sp>
    </p:spTree>
    <p:extLst>
      <p:ext uri="{BB962C8B-B14F-4D97-AF65-F5344CB8AC3E}">
        <p14:creationId xmlns:p14="http://schemas.microsoft.com/office/powerpoint/2010/main" val="2163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a:extLst>
            <a:ext uri="{FF2B5EF4-FFF2-40B4-BE49-F238E27FC236}">
              <a16:creationId xmlns:a16="http://schemas.microsoft.com/office/drawing/2014/main" id="{52F7BC95-2622-5206-8EA9-5FB6B578967E}"/>
            </a:ext>
          </a:extLst>
        </p:cNvPr>
        <p:cNvGrpSpPr/>
        <p:nvPr/>
      </p:nvGrpSpPr>
      <p:grpSpPr>
        <a:xfrm>
          <a:off x="0" y="0"/>
          <a:ext cx="0" cy="0"/>
          <a:chOff x="0" y="0"/>
          <a:chExt cx="0" cy="0"/>
        </a:xfrm>
      </p:grpSpPr>
      <p:sp>
        <p:nvSpPr>
          <p:cNvPr id="367" name="Google Shape;367;p38">
            <a:extLst>
              <a:ext uri="{FF2B5EF4-FFF2-40B4-BE49-F238E27FC236}">
                <a16:creationId xmlns:a16="http://schemas.microsoft.com/office/drawing/2014/main" id="{BE68259B-B2A5-F806-036A-42CD8B41B07E}"/>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12</a:t>
            </a:fld>
            <a:endParaRPr sz="1000" b="1" i="0" u="none" strike="noStrike" cap="none">
              <a:solidFill>
                <a:schemeClr val="lt1"/>
              </a:solidFill>
              <a:latin typeface="Arial"/>
              <a:ea typeface="Arial"/>
              <a:cs typeface="Arial"/>
              <a:sym typeface="Arial"/>
            </a:endParaRPr>
          </a:p>
        </p:txBody>
      </p:sp>
      <p:sp>
        <p:nvSpPr>
          <p:cNvPr id="369" name="Google Shape;369;p38">
            <a:extLst>
              <a:ext uri="{FF2B5EF4-FFF2-40B4-BE49-F238E27FC236}">
                <a16:creationId xmlns:a16="http://schemas.microsoft.com/office/drawing/2014/main" id="{654BA09D-62B7-2FAF-C454-2BEE09A2D003}"/>
              </a:ext>
            </a:extLst>
          </p:cNvPr>
          <p:cNvSpPr txBox="1">
            <a:spLocks noGrp="1"/>
          </p:cNvSpPr>
          <p:nvPr>
            <p:ph type="title"/>
          </p:nvPr>
        </p:nvSpPr>
        <p:spPr>
          <a:xfrm>
            <a:off x="719136" y="-232303"/>
            <a:ext cx="11079164"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a:t>Hands-on </a:t>
            </a:r>
            <a:r>
              <a:rPr lang="sv-SE" dirty="0" err="1"/>
              <a:t>Exercise</a:t>
            </a:r>
            <a:r>
              <a:rPr lang="sv-SE" dirty="0"/>
              <a:t> </a:t>
            </a:r>
            <a:endParaRPr sz="2800" dirty="0"/>
          </a:p>
        </p:txBody>
      </p:sp>
      <p:sp>
        <p:nvSpPr>
          <p:cNvPr id="370" name="Google Shape;370;p38">
            <a:extLst>
              <a:ext uri="{FF2B5EF4-FFF2-40B4-BE49-F238E27FC236}">
                <a16:creationId xmlns:a16="http://schemas.microsoft.com/office/drawing/2014/main" id="{64C05BC2-CBD4-DE02-628E-C36DA60DBDD4}"/>
              </a:ext>
            </a:extLst>
          </p:cNvPr>
          <p:cNvSpPr txBox="1"/>
          <p:nvPr/>
        </p:nvSpPr>
        <p:spPr>
          <a:xfrm>
            <a:off x="719136" y="1030258"/>
            <a:ext cx="10515599" cy="1923563"/>
          </a:xfrm>
          <a:prstGeom prst="rect">
            <a:avLst/>
          </a:prstGeom>
          <a:solidFill>
            <a:srgbClr val="DDE7FF"/>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sv-SE" sz="1700" b="0" i="1" u="none" strike="noStrike" cap="none" dirty="0" err="1">
                <a:solidFill>
                  <a:srgbClr val="000000"/>
                </a:solidFill>
                <a:latin typeface="Arial"/>
                <a:ea typeface="Arial"/>
                <a:cs typeface="Arial"/>
                <a:sym typeface="Arial"/>
              </a:rPr>
              <a:t>You</a:t>
            </a:r>
            <a:r>
              <a:rPr lang="sv-SE" sz="1700" b="0" i="1" u="none" strike="noStrike" cap="none" dirty="0">
                <a:solidFill>
                  <a:srgbClr val="000000"/>
                </a:solidFill>
                <a:latin typeface="Arial"/>
                <a:ea typeface="Arial"/>
                <a:cs typeface="Arial"/>
                <a:sym typeface="Arial"/>
              </a:rPr>
              <a:t> </a:t>
            </a:r>
            <a:r>
              <a:rPr lang="sv-SE" sz="1700" b="0" i="1" u="none" strike="noStrike" cap="none" dirty="0" err="1">
                <a:solidFill>
                  <a:srgbClr val="000000"/>
                </a:solidFill>
                <a:latin typeface="Arial"/>
                <a:ea typeface="Arial"/>
                <a:cs typeface="Arial"/>
                <a:sym typeface="Arial"/>
              </a:rPr>
              <a:t>are</a:t>
            </a:r>
            <a:r>
              <a:rPr lang="sv-SE" sz="1700" b="0" i="1" u="none" strike="noStrike" cap="none" dirty="0">
                <a:solidFill>
                  <a:srgbClr val="000000"/>
                </a:solidFill>
                <a:latin typeface="Arial"/>
                <a:ea typeface="Arial"/>
                <a:cs typeface="Arial"/>
                <a:sym typeface="Arial"/>
              </a:rPr>
              <a:t> </a:t>
            </a:r>
            <a:r>
              <a:rPr lang="sv-SE" sz="1700" b="0" i="1" u="none" strike="noStrike" cap="none" dirty="0" err="1">
                <a:solidFill>
                  <a:srgbClr val="000000"/>
                </a:solidFill>
                <a:latin typeface="Arial"/>
                <a:ea typeface="Arial"/>
                <a:cs typeface="Arial"/>
                <a:sym typeface="Arial"/>
              </a:rPr>
              <a:t>building</a:t>
            </a:r>
            <a:r>
              <a:rPr lang="sv-SE" sz="1700" b="0" i="1" u="none" strike="noStrike" cap="none" dirty="0">
                <a:solidFill>
                  <a:srgbClr val="000000"/>
                </a:solidFill>
                <a:latin typeface="Arial"/>
                <a:ea typeface="Arial"/>
                <a:cs typeface="Arial"/>
                <a:sym typeface="Arial"/>
              </a:rPr>
              <a:t> the </a:t>
            </a:r>
            <a:r>
              <a:rPr lang="sv-SE" sz="1700" i="1" dirty="0" err="1"/>
              <a:t>water</a:t>
            </a:r>
            <a:r>
              <a:rPr lang="sv-SE" sz="1700" i="1" dirty="0"/>
              <a:t> </a:t>
            </a:r>
            <a:r>
              <a:rPr lang="sv-SE" sz="1700" i="1" dirty="0" err="1"/>
              <a:t>balance</a:t>
            </a:r>
            <a:r>
              <a:rPr lang="sv-SE" sz="1700" i="1" dirty="0"/>
              <a:t> for </a:t>
            </a:r>
            <a:r>
              <a:rPr lang="sv-SE" sz="1700" i="1" dirty="0" err="1"/>
              <a:t>your</a:t>
            </a:r>
            <a:r>
              <a:rPr lang="sv-SE" sz="1700" i="1" dirty="0"/>
              <a:t> </a:t>
            </a:r>
            <a:r>
              <a:rPr lang="sv-SE" sz="1700" i="1" dirty="0" err="1"/>
              <a:t>CLEWs</a:t>
            </a:r>
            <a:r>
              <a:rPr lang="sv-SE" sz="1700" i="1" dirty="0"/>
              <a:t> </a:t>
            </a:r>
            <a:r>
              <a:rPr lang="sv-SE" sz="1700" i="1" dirty="0" err="1"/>
              <a:t>model</a:t>
            </a:r>
            <a:r>
              <a:rPr lang="sv-SE" sz="1700" i="1" dirty="0"/>
              <a:t>. </a:t>
            </a:r>
          </a:p>
          <a:p>
            <a:pPr marL="0" marR="0" lvl="0" indent="0" algn="ctr" rtl="0">
              <a:lnSpc>
                <a:spcPct val="100000"/>
              </a:lnSpc>
              <a:spcBef>
                <a:spcPts val="0"/>
              </a:spcBef>
              <a:spcAft>
                <a:spcPts val="0"/>
              </a:spcAft>
              <a:buClr>
                <a:srgbClr val="000000"/>
              </a:buClr>
              <a:buSzPts val="1700"/>
              <a:buFont typeface="Arial"/>
              <a:buNone/>
            </a:pPr>
            <a:endParaRPr lang="sv-SE" sz="1700" b="0" i="1"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r>
              <a:rPr lang="sv-SE" sz="1700" i="1" dirty="0"/>
              <a:t>Start from </a:t>
            </a:r>
            <a:r>
              <a:rPr lang="sv-SE" sz="1700" i="1" dirty="0" err="1"/>
              <a:t>your</a:t>
            </a:r>
            <a:r>
              <a:rPr lang="sv-SE" sz="1700" i="1" dirty="0"/>
              <a:t> </a:t>
            </a:r>
            <a:r>
              <a:rPr lang="sv-SE" sz="1700" i="1" dirty="0" err="1"/>
              <a:t>CLEWs</a:t>
            </a:r>
            <a:r>
              <a:rPr lang="sv-SE" sz="1700" i="1" dirty="0"/>
              <a:t> </a:t>
            </a:r>
            <a:r>
              <a:rPr lang="sv-SE" sz="1700" i="1" dirty="0" err="1"/>
              <a:t>model</a:t>
            </a:r>
            <a:r>
              <a:rPr lang="sv-SE" sz="1700" i="1" dirty="0"/>
              <a:t> and try to look at </a:t>
            </a:r>
            <a:r>
              <a:rPr lang="sv-SE" sz="1700" i="1" dirty="0" err="1"/>
              <a:t>some</a:t>
            </a:r>
            <a:r>
              <a:rPr lang="sv-SE" sz="1700" i="1" dirty="0"/>
              <a:t> data for </a:t>
            </a:r>
            <a:r>
              <a:rPr lang="sv-SE" sz="1700" i="1" dirty="0" err="1"/>
              <a:t>precipitation</a:t>
            </a:r>
            <a:r>
              <a:rPr lang="sv-SE" sz="1700" i="1" dirty="0"/>
              <a:t>, </a:t>
            </a:r>
            <a:r>
              <a:rPr lang="sv-SE" sz="1700" i="1" dirty="0" err="1"/>
              <a:t>evapotranspiration</a:t>
            </a:r>
            <a:r>
              <a:rPr lang="sv-SE" sz="1700" i="1" dirty="0"/>
              <a:t> and </a:t>
            </a:r>
            <a:r>
              <a:rPr lang="sv-SE" sz="1700" i="1" dirty="0" err="1"/>
              <a:t>groundwater</a:t>
            </a:r>
            <a:r>
              <a:rPr lang="sv-SE" sz="1700" i="1" dirty="0"/>
              <a:t> </a:t>
            </a:r>
            <a:r>
              <a:rPr lang="sv-SE" sz="1700" i="1" dirty="0" err="1"/>
              <a:t>recharge</a:t>
            </a:r>
            <a:r>
              <a:rPr lang="sv-SE" sz="1700" i="1" dirty="0"/>
              <a:t>. </a:t>
            </a:r>
            <a:r>
              <a:rPr lang="sv-SE" sz="1700" i="1" dirty="0" err="1"/>
              <a:t>You</a:t>
            </a:r>
            <a:r>
              <a:rPr lang="sv-SE" sz="1700" i="1" dirty="0"/>
              <a:t> </a:t>
            </a:r>
            <a:r>
              <a:rPr lang="sv-SE" sz="1700" i="1" dirty="0" err="1"/>
              <a:t>can</a:t>
            </a:r>
            <a:r>
              <a:rPr lang="sv-SE" sz="1700" i="1" dirty="0"/>
              <a:t> try to ask </a:t>
            </a:r>
            <a:r>
              <a:rPr lang="sv-SE" sz="1700" i="1" dirty="0" err="1"/>
              <a:t>also</a:t>
            </a:r>
            <a:r>
              <a:rPr lang="sv-SE" sz="1700" i="1" dirty="0"/>
              <a:t> </a:t>
            </a:r>
            <a:r>
              <a:rPr lang="sv-SE" sz="1700" i="1" dirty="0" err="1"/>
              <a:t>ChatGpt</a:t>
            </a:r>
            <a:r>
              <a:rPr lang="sv-SE" sz="1700" i="1" dirty="0"/>
              <a:t> and get </a:t>
            </a:r>
            <a:r>
              <a:rPr lang="sv-SE" sz="1700" i="1" dirty="0" err="1"/>
              <a:t>some</a:t>
            </a:r>
            <a:r>
              <a:rPr lang="sv-SE" sz="1700" i="1" dirty="0"/>
              <a:t> </a:t>
            </a:r>
            <a:r>
              <a:rPr lang="sv-SE" sz="1700" i="1" dirty="0" err="1"/>
              <a:t>preliminary</a:t>
            </a:r>
            <a:r>
              <a:rPr lang="sv-SE" sz="1700" i="1" dirty="0"/>
              <a:t> data. </a:t>
            </a:r>
            <a:br>
              <a:rPr lang="sv-SE" sz="1700" i="1" dirty="0"/>
            </a:br>
            <a:br>
              <a:rPr lang="sv-SE" sz="1700" i="1" dirty="0"/>
            </a:br>
            <a:r>
              <a:rPr lang="sv-SE" sz="1700" i="1" dirty="0" err="1"/>
              <a:t>Then</a:t>
            </a:r>
            <a:r>
              <a:rPr lang="sv-SE" sz="1700" i="1" dirty="0"/>
              <a:t>, on a </a:t>
            </a:r>
            <a:r>
              <a:rPr lang="sv-SE" sz="1700" i="1" dirty="0" err="1"/>
              <a:t>separate</a:t>
            </a:r>
            <a:r>
              <a:rPr lang="sv-SE" sz="1700" i="1" dirty="0"/>
              <a:t> Excel </a:t>
            </a:r>
            <a:r>
              <a:rPr lang="sv-SE" sz="1700" i="1" dirty="0" err="1"/>
              <a:t>sheet</a:t>
            </a:r>
            <a:r>
              <a:rPr lang="sv-SE" sz="1700" i="1" dirty="0"/>
              <a:t>, try to do the </a:t>
            </a:r>
            <a:r>
              <a:rPr lang="sv-SE" sz="1700" i="1" dirty="0" err="1"/>
              <a:t>balance</a:t>
            </a:r>
            <a:r>
              <a:rPr lang="sv-SE" sz="1700" i="1" dirty="0"/>
              <a:t> on </a:t>
            </a:r>
            <a:r>
              <a:rPr lang="sv-SE" sz="1700" i="1" dirty="0" err="1"/>
              <a:t>your</a:t>
            </a:r>
            <a:r>
              <a:rPr lang="sv-SE" sz="1700" i="1" dirty="0"/>
              <a:t> </a:t>
            </a:r>
            <a:r>
              <a:rPr lang="sv-SE" sz="1700" i="1" dirty="0" err="1"/>
              <a:t>own</a:t>
            </a:r>
            <a:r>
              <a:rPr lang="sv-SE" sz="1700" i="1" dirty="0"/>
              <a:t> and </a:t>
            </a:r>
            <a:r>
              <a:rPr lang="sv-SE" sz="1700" i="1" dirty="0" err="1"/>
              <a:t>find</a:t>
            </a:r>
            <a:r>
              <a:rPr lang="sv-SE" sz="1700" i="1" dirty="0"/>
              <a:t> the </a:t>
            </a:r>
            <a:r>
              <a:rPr lang="sv-SE" sz="1700" i="1" dirty="0" err="1"/>
              <a:t>remining</a:t>
            </a:r>
            <a:r>
              <a:rPr lang="sv-SE" sz="1700" i="1" dirty="0"/>
              <a:t> </a:t>
            </a:r>
            <a:r>
              <a:rPr lang="sv-SE" sz="1700" i="1" dirty="0" err="1"/>
              <a:t>variable</a:t>
            </a:r>
            <a:r>
              <a:rPr lang="sv-SE" sz="1700" i="1" dirty="0"/>
              <a:t> for the </a:t>
            </a:r>
            <a:r>
              <a:rPr lang="sv-SE" sz="1700" i="1" dirty="0" err="1"/>
              <a:t>balance</a:t>
            </a:r>
            <a:r>
              <a:rPr lang="sv-SE" sz="1700" i="1" dirty="0"/>
              <a:t>: the run-off </a:t>
            </a:r>
            <a:r>
              <a:rPr lang="sv-SE" sz="1700" i="1" dirty="0" err="1"/>
              <a:t>water</a:t>
            </a:r>
            <a:r>
              <a:rPr lang="sv-SE" sz="1700" i="1" dirty="0"/>
              <a:t>. </a:t>
            </a:r>
            <a:r>
              <a:rPr lang="sv-SE" sz="1700" b="1" i="1" dirty="0" err="1"/>
              <a:t>Remember</a:t>
            </a:r>
            <a:r>
              <a:rPr lang="sv-SE" sz="1700" b="1" i="1" dirty="0"/>
              <a:t> to </a:t>
            </a:r>
            <a:r>
              <a:rPr lang="sv-SE" sz="1700" b="1" i="1" dirty="0" err="1"/>
              <a:t>always</a:t>
            </a:r>
            <a:r>
              <a:rPr lang="sv-SE" sz="1700" b="1" i="1" dirty="0"/>
              <a:t> check </a:t>
            </a:r>
            <a:r>
              <a:rPr lang="sv-SE" sz="1700" b="1" i="1" dirty="0" err="1"/>
              <a:t>if</a:t>
            </a:r>
            <a:r>
              <a:rPr lang="sv-SE" sz="1700" b="1" i="1" dirty="0"/>
              <a:t> the </a:t>
            </a:r>
            <a:r>
              <a:rPr lang="sv-SE" sz="1700" b="1" i="1" dirty="0" err="1"/>
              <a:t>balance</a:t>
            </a:r>
            <a:r>
              <a:rPr lang="sv-SE" sz="1700" b="1" i="1" dirty="0"/>
              <a:t> is </a:t>
            </a:r>
            <a:r>
              <a:rPr lang="sv-SE" sz="1700" b="1" i="1" dirty="0" err="1"/>
              <a:t>respected</a:t>
            </a:r>
            <a:r>
              <a:rPr lang="sv-SE" sz="1700" b="1" i="1" dirty="0"/>
              <a:t> (input = output). </a:t>
            </a:r>
            <a:endParaRPr sz="1700" b="1" i="1" u="none" strike="noStrike" cap="none" dirty="0">
              <a:solidFill>
                <a:srgbClr val="000000"/>
              </a:solidFill>
              <a:latin typeface="Arial"/>
              <a:ea typeface="Arial"/>
              <a:cs typeface="Arial"/>
              <a:sym typeface="Arial"/>
            </a:endParaRPr>
          </a:p>
        </p:txBody>
      </p:sp>
      <p:sp>
        <p:nvSpPr>
          <p:cNvPr id="371" name="Google Shape;371;p38">
            <a:extLst>
              <a:ext uri="{FF2B5EF4-FFF2-40B4-BE49-F238E27FC236}">
                <a16:creationId xmlns:a16="http://schemas.microsoft.com/office/drawing/2014/main" id="{A161F665-30CC-34BD-40BD-53BCD78304FB}"/>
              </a:ext>
            </a:extLst>
          </p:cNvPr>
          <p:cNvSpPr/>
          <p:nvPr/>
        </p:nvSpPr>
        <p:spPr>
          <a:xfrm>
            <a:off x="719136" y="3211877"/>
            <a:ext cx="574704" cy="574704"/>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372" name="Google Shape;372;p38">
            <a:extLst>
              <a:ext uri="{FF2B5EF4-FFF2-40B4-BE49-F238E27FC236}">
                <a16:creationId xmlns:a16="http://schemas.microsoft.com/office/drawing/2014/main" id="{E4185358-4AD0-E839-5299-239B4321012E}"/>
              </a:ext>
            </a:extLst>
          </p:cNvPr>
          <p:cNvSpPr txBox="1"/>
          <p:nvPr/>
        </p:nvSpPr>
        <p:spPr>
          <a:xfrm>
            <a:off x="1562532" y="3786581"/>
            <a:ext cx="9824603" cy="738623"/>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1700"/>
              <a:buFont typeface="Arial"/>
              <a:buAutoNum type="alphaUcPeriod"/>
            </a:pPr>
            <a:r>
              <a:rPr lang="sv-SE" sz="1400" b="0" i="0" u="none" strike="noStrike" cap="none" dirty="0" err="1">
                <a:solidFill>
                  <a:srgbClr val="000000"/>
                </a:solidFill>
                <a:latin typeface="Arial"/>
                <a:ea typeface="Arial"/>
                <a:cs typeface="Arial"/>
                <a:sym typeface="Arial"/>
              </a:rPr>
              <a:t>How</a:t>
            </a:r>
            <a:r>
              <a:rPr lang="sv-SE" sz="1400" b="0" i="0" u="none" strike="noStrike" cap="none" dirty="0">
                <a:solidFill>
                  <a:srgbClr val="000000"/>
                </a:solidFill>
                <a:latin typeface="Arial"/>
                <a:ea typeface="Arial"/>
                <a:cs typeface="Arial"/>
                <a:sym typeface="Arial"/>
              </a:rPr>
              <a:t> </a:t>
            </a:r>
            <a:r>
              <a:rPr lang="sv-SE" sz="1400" b="0" i="0" u="none" strike="noStrike" cap="none" dirty="0" err="1">
                <a:solidFill>
                  <a:srgbClr val="000000"/>
                </a:solidFill>
                <a:latin typeface="Arial"/>
                <a:ea typeface="Arial"/>
                <a:cs typeface="Arial"/>
                <a:sym typeface="Arial"/>
              </a:rPr>
              <a:t>much</a:t>
            </a:r>
            <a:r>
              <a:rPr lang="sv-SE" sz="1400" b="0" i="0" u="none" strike="noStrike" cap="none" dirty="0">
                <a:solidFill>
                  <a:srgbClr val="000000"/>
                </a:solidFill>
                <a:latin typeface="Arial"/>
                <a:ea typeface="Arial"/>
                <a:cs typeface="Arial"/>
                <a:sym typeface="Arial"/>
              </a:rPr>
              <a:t> do the </a:t>
            </a:r>
            <a:r>
              <a:rPr lang="sv-SE" sz="1400" b="0" i="0" u="none" strike="noStrike" cap="none" dirty="0" err="1">
                <a:solidFill>
                  <a:srgbClr val="000000"/>
                </a:solidFill>
                <a:latin typeface="Arial"/>
                <a:ea typeface="Arial"/>
                <a:cs typeface="Arial"/>
                <a:sym typeface="Arial"/>
              </a:rPr>
              <a:t>results</a:t>
            </a:r>
            <a:r>
              <a:rPr lang="sv-SE" sz="1400" b="0" i="0" u="none" strike="noStrike" cap="none" dirty="0">
                <a:solidFill>
                  <a:srgbClr val="000000"/>
                </a:solidFill>
                <a:latin typeface="Arial"/>
                <a:ea typeface="Arial"/>
                <a:cs typeface="Arial"/>
                <a:sym typeface="Arial"/>
              </a:rPr>
              <a:t> </a:t>
            </a:r>
            <a:r>
              <a:rPr lang="sv-SE" sz="1400" b="0" i="0" u="none" strike="noStrike" cap="none" dirty="0" err="1">
                <a:solidFill>
                  <a:srgbClr val="000000"/>
                </a:solidFill>
                <a:latin typeface="Arial"/>
                <a:ea typeface="Arial"/>
                <a:cs typeface="Arial"/>
                <a:sym typeface="Arial"/>
              </a:rPr>
              <a:t>differ</a:t>
            </a:r>
            <a:r>
              <a:rPr lang="sv-SE" sz="1400" b="0" i="0" u="none" strike="noStrike" cap="none" dirty="0">
                <a:solidFill>
                  <a:srgbClr val="000000"/>
                </a:solidFill>
                <a:latin typeface="Arial"/>
                <a:ea typeface="Arial"/>
                <a:cs typeface="Arial"/>
                <a:sym typeface="Arial"/>
              </a:rPr>
              <a:t> </a:t>
            </a:r>
            <a:r>
              <a:rPr lang="sv-SE" sz="1400" b="0" i="0" u="none" strike="noStrike" cap="none" dirty="0" err="1">
                <a:solidFill>
                  <a:srgbClr val="000000"/>
                </a:solidFill>
                <a:latin typeface="Arial"/>
                <a:ea typeface="Arial"/>
                <a:cs typeface="Arial"/>
                <a:sym typeface="Arial"/>
              </a:rPr>
              <a:t>across</a:t>
            </a:r>
            <a:r>
              <a:rPr lang="sv-SE" sz="1400" b="0" i="0" u="none" strike="noStrike" cap="none" dirty="0">
                <a:solidFill>
                  <a:srgbClr val="000000"/>
                </a:solidFill>
                <a:latin typeface="Arial"/>
                <a:ea typeface="Arial"/>
                <a:cs typeface="Arial"/>
                <a:sym typeface="Arial"/>
              </a:rPr>
              <a:t> land-cover </a:t>
            </a:r>
            <a:r>
              <a:rPr lang="sv-SE" sz="1400" b="0" i="0" u="none" strike="noStrike" cap="none" dirty="0" err="1">
                <a:solidFill>
                  <a:srgbClr val="000000"/>
                </a:solidFill>
                <a:latin typeface="Arial"/>
                <a:ea typeface="Arial"/>
                <a:cs typeface="Arial"/>
                <a:sym typeface="Arial"/>
              </a:rPr>
              <a:t>types</a:t>
            </a:r>
            <a:r>
              <a:rPr lang="sv-SE" sz="1400" b="0" i="0" u="none" strike="noStrike" cap="none" dirty="0">
                <a:solidFill>
                  <a:srgbClr val="000000"/>
                </a:solidFill>
                <a:latin typeface="Arial"/>
                <a:ea typeface="Arial"/>
                <a:cs typeface="Arial"/>
                <a:sym typeface="Arial"/>
              </a:rPr>
              <a:t>? </a:t>
            </a:r>
          </a:p>
          <a:p>
            <a:pPr marL="342900" marR="0" lvl="0" indent="-342900" algn="just" rtl="0">
              <a:lnSpc>
                <a:spcPct val="100000"/>
              </a:lnSpc>
              <a:spcBef>
                <a:spcPts val="0"/>
              </a:spcBef>
              <a:spcAft>
                <a:spcPts val="0"/>
              </a:spcAft>
              <a:buClr>
                <a:srgbClr val="000000"/>
              </a:buClr>
              <a:buSzPts val="1700"/>
              <a:buFont typeface="Arial"/>
              <a:buAutoNum type="alphaUcPeriod"/>
            </a:pPr>
            <a:r>
              <a:rPr lang="sv-SE" dirty="0"/>
              <a:t>Is </a:t>
            </a:r>
            <a:r>
              <a:rPr lang="sv-SE" dirty="0" err="1"/>
              <a:t>there</a:t>
            </a:r>
            <a:r>
              <a:rPr lang="sv-SE" dirty="0"/>
              <a:t> </a:t>
            </a:r>
            <a:r>
              <a:rPr lang="sv-SE" dirty="0" err="1"/>
              <a:t>any</a:t>
            </a:r>
            <a:r>
              <a:rPr lang="sv-SE" dirty="0"/>
              <a:t> </a:t>
            </a:r>
            <a:r>
              <a:rPr lang="sv-SE" dirty="0" err="1"/>
              <a:t>difference</a:t>
            </a:r>
            <a:r>
              <a:rPr lang="sv-SE" dirty="0"/>
              <a:t> </a:t>
            </a:r>
            <a:r>
              <a:rPr lang="sv-SE" dirty="0" err="1"/>
              <a:t>across</a:t>
            </a:r>
            <a:r>
              <a:rPr lang="sv-SE" dirty="0"/>
              <a:t> </a:t>
            </a:r>
            <a:r>
              <a:rPr lang="sv-SE" dirty="0" err="1"/>
              <a:t>crop-types</a:t>
            </a:r>
            <a:r>
              <a:rPr lang="sv-SE" dirty="0"/>
              <a:t>? </a:t>
            </a:r>
          </a:p>
          <a:p>
            <a:pPr marL="342900" marR="0" lvl="0" indent="-342900" algn="just" rtl="0">
              <a:lnSpc>
                <a:spcPct val="100000"/>
              </a:lnSpc>
              <a:spcBef>
                <a:spcPts val="0"/>
              </a:spcBef>
              <a:spcAft>
                <a:spcPts val="0"/>
              </a:spcAft>
              <a:buClr>
                <a:srgbClr val="000000"/>
              </a:buClr>
              <a:buSzPts val="1700"/>
              <a:buFont typeface="Arial"/>
              <a:buAutoNum type="alphaUcPeriod"/>
            </a:pPr>
            <a:r>
              <a:rPr lang="sv-SE" sz="1400" b="0" i="0" u="none" strike="noStrike" cap="none" dirty="0" err="1">
                <a:solidFill>
                  <a:srgbClr val="000000"/>
                </a:solidFill>
                <a:latin typeface="Arial"/>
                <a:ea typeface="Arial"/>
                <a:cs typeface="Arial"/>
                <a:sym typeface="Arial"/>
              </a:rPr>
              <a:t>Which</a:t>
            </a:r>
            <a:r>
              <a:rPr lang="sv-SE" sz="1400" b="0" i="0" u="none" strike="noStrike" cap="none" dirty="0">
                <a:solidFill>
                  <a:srgbClr val="000000"/>
                </a:solidFill>
                <a:latin typeface="Arial"/>
                <a:ea typeface="Arial"/>
                <a:cs typeface="Arial"/>
                <a:sym typeface="Arial"/>
              </a:rPr>
              <a:t> land</a:t>
            </a:r>
            <a:r>
              <a:rPr lang="sv-SE" dirty="0"/>
              <a:t>-cover </a:t>
            </a:r>
            <a:r>
              <a:rPr lang="sv-SE" dirty="0" err="1"/>
              <a:t>type</a:t>
            </a:r>
            <a:r>
              <a:rPr lang="sv-SE" dirty="0"/>
              <a:t> is the </a:t>
            </a:r>
            <a:r>
              <a:rPr lang="sv-SE" dirty="0" err="1"/>
              <a:t>one</a:t>
            </a:r>
            <a:r>
              <a:rPr lang="sv-SE" dirty="0"/>
              <a:t> </a:t>
            </a:r>
            <a:r>
              <a:rPr lang="sv-SE" dirty="0" err="1"/>
              <a:t>with</a:t>
            </a:r>
            <a:r>
              <a:rPr lang="sv-SE" dirty="0"/>
              <a:t> the </a:t>
            </a:r>
            <a:r>
              <a:rPr lang="sv-SE" dirty="0" err="1"/>
              <a:t>highest</a:t>
            </a:r>
            <a:r>
              <a:rPr lang="sv-SE" dirty="0"/>
              <a:t> </a:t>
            </a:r>
            <a:r>
              <a:rPr lang="sv-SE" dirty="0" err="1"/>
              <a:t>evapotranspiration</a:t>
            </a:r>
            <a:r>
              <a:rPr lang="sv-SE" dirty="0"/>
              <a:t>?</a:t>
            </a:r>
            <a:endParaRPr sz="1400" b="0" i="0" u="none" strike="noStrike" cap="none" dirty="0">
              <a:solidFill>
                <a:srgbClr val="000000"/>
              </a:solidFill>
              <a:latin typeface="Arial"/>
              <a:ea typeface="Arial"/>
              <a:cs typeface="Arial"/>
              <a:sym typeface="Arial"/>
            </a:endParaRPr>
          </a:p>
        </p:txBody>
      </p:sp>
      <p:sp>
        <p:nvSpPr>
          <p:cNvPr id="2" name="Google Shape;376;p38">
            <a:extLst>
              <a:ext uri="{FF2B5EF4-FFF2-40B4-BE49-F238E27FC236}">
                <a16:creationId xmlns:a16="http://schemas.microsoft.com/office/drawing/2014/main" id="{B17738B9-5ACF-B2A3-E3D5-11F0EBB4147A}"/>
              </a:ext>
            </a:extLst>
          </p:cNvPr>
          <p:cNvSpPr txBox="1"/>
          <p:nvPr/>
        </p:nvSpPr>
        <p:spPr>
          <a:xfrm>
            <a:off x="1410132" y="3238805"/>
            <a:ext cx="9697172" cy="3847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900" b="1" i="0" u="none" strike="noStrike" cap="none" dirty="0" err="1">
                <a:solidFill>
                  <a:srgbClr val="000000"/>
                </a:solidFill>
                <a:latin typeface="Arial"/>
                <a:ea typeface="Arial"/>
                <a:cs typeface="Arial"/>
                <a:sym typeface="Arial"/>
              </a:rPr>
              <a:t>Reflect</a:t>
            </a:r>
            <a:r>
              <a:rPr lang="sv-SE" sz="1900" b="1" i="0" u="none" strike="noStrike" cap="none" dirty="0">
                <a:solidFill>
                  <a:srgbClr val="000000"/>
                </a:solidFill>
                <a:latin typeface="Arial"/>
                <a:ea typeface="Arial"/>
                <a:cs typeface="Arial"/>
                <a:sym typeface="Arial"/>
              </a:rPr>
              <a:t> on </a:t>
            </a:r>
            <a:r>
              <a:rPr lang="sv-SE" sz="1900" b="1" i="0" u="none" strike="noStrike" cap="none" dirty="0" err="1">
                <a:solidFill>
                  <a:srgbClr val="000000"/>
                </a:solidFill>
                <a:latin typeface="Arial"/>
                <a:ea typeface="Arial"/>
                <a:cs typeface="Arial"/>
                <a:sym typeface="Arial"/>
              </a:rPr>
              <a:t>these</a:t>
            </a:r>
            <a:r>
              <a:rPr lang="sv-SE" sz="1900" b="1" i="0" u="none" strike="noStrike" cap="none" dirty="0">
                <a:solidFill>
                  <a:srgbClr val="000000"/>
                </a:solidFill>
                <a:latin typeface="Arial"/>
                <a:ea typeface="Arial"/>
                <a:cs typeface="Arial"/>
                <a:sym typeface="Arial"/>
              </a:rPr>
              <a:t> </a:t>
            </a:r>
            <a:r>
              <a:rPr lang="sv-SE" sz="1900" b="1" i="0" u="none" strike="noStrike" cap="none" dirty="0" err="1">
                <a:solidFill>
                  <a:srgbClr val="000000"/>
                </a:solidFill>
                <a:latin typeface="Arial"/>
                <a:ea typeface="Arial"/>
                <a:cs typeface="Arial"/>
                <a:sym typeface="Arial"/>
              </a:rPr>
              <a:t>questions</a:t>
            </a:r>
            <a:r>
              <a:rPr lang="sv-SE" sz="1900" b="1"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62153158"/>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D611E702-E2C0-00C0-6777-1C74F3DEF497}"/>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E88EEA9A-E022-3C2B-332D-AE2A1CBA8FC7}"/>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13</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72C61576-341E-90B1-652D-67B30E6163E0}"/>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err="1"/>
              <a:t>Modelling</a:t>
            </a:r>
            <a:r>
              <a:rPr lang="sv-SE" dirty="0"/>
              <a:t> </a:t>
            </a:r>
            <a:r>
              <a:rPr lang="sv-SE" dirty="0" err="1"/>
              <a:t>seasonal</a:t>
            </a:r>
            <a:r>
              <a:rPr lang="sv-SE" dirty="0"/>
              <a:t> </a:t>
            </a:r>
            <a:r>
              <a:rPr lang="sv-SE" dirty="0" err="1"/>
              <a:t>varibility</a:t>
            </a:r>
            <a:r>
              <a:rPr lang="sv-SE" dirty="0"/>
              <a:t> and </a:t>
            </a:r>
            <a:r>
              <a:rPr lang="sv-SE" dirty="0" err="1"/>
              <a:t>crop-growing</a:t>
            </a:r>
            <a:r>
              <a:rPr lang="sv-SE" dirty="0"/>
              <a:t> </a:t>
            </a:r>
            <a:r>
              <a:rPr lang="sv-SE" dirty="0" err="1"/>
              <a:t>stages</a:t>
            </a:r>
            <a:endParaRPr dirty="0"/>
          </a:p>
        </p:txBody>
      </p:sp>
      <p:sp>
        <p:nvSpPr>
          <p:cNvPr id="2" name="TextBox 1">
            <a:extLst>
              <a:ext uri="{FF2B5EF4-FFF2-40B4-BE49-F238E27FC236}">
                <a16:creationId xmlns:a16="http://schemas.microsoft.com/office/drawing/2014/main" id="{FA0BD190-8D52-02D4-87A3-961F19B1A7A8}"/>
              </a:ext>
            </a:extLst>
          </p:cNvPr>
          <p:cNvSpPr txBox="1"/>
          <p:nvPr/>
        </p:nvSpPr>
        <p:spPr>
          <a:xfrm>
            <a:off x="2291554" y="1214120"/>
            <a:ext cx="7370764" cy="307777"/>
          </a:xfrm>
          <a:prstGeom prst="rect">
            <a:avLst/>
          </a:prstGeom>
          <a:noFill/>
          <a:ln>
            <a:solidFill>
              <a:schemeClr val="accent2">
                <a:lumMod val="75000"/>
              </a:schemeClr>
            </a:solidFill>
          </a:ln>
        </p:spPr>
        <p:txBody>
          <a:bodyPr wrap="square" rtlCol="0">
            <a:spAutoFit/>
          </a:bodyPr>
          <a:lstStyle/>
          <a:p>
            <a:r>
              <a:rPr lang="sv-SE" b="1" i="1" dirty="0"/>
              <a:t>The problem</a:t>
            </a:r>
            <a:r>
              <a:rPr lang="sv-SE" dirty="0"/>
              <a:t>: in </a:t>
            </a:r>
            <a:r>
              <a:rPr lang="sv-SE" dirty="0" err="1"/>
              <a:t>CLEWs</a:t>
            </a:r>
            <a:r>
              <a:rPr lang="sv-SE" dirty="0"/>
              <a:t> </a:t>
            </a:r>
            <a:r>
              <a:rPr lang="sv-SE" dirty="0" err="1"/>
              <a:t>models</a:t>
            </a:r>
            <a:r>
              <a:rPr lang="sv-SE" dirty="0"/>
              <a:t> </a:t>
            </a:r>
            <a:r>
              <a:rPr lang="sv-SE" dirty="0" err="1"/>
              <a:t>there</a:t>
            </a:r>
            <a:r>
              <a:rPr lang="sv-SE" dirty="0"/>
              <a:t> is no </a:t>
            </a:r>
            <a:r>
              <a:rPr lang="sv-SE" dirty="0" err="1"/>
              <a:t>causual-effect</a:t>
            </a:r>
            <a:r>
              <a:rPr lang="sv-SE" dirty="0"/>
              <a:t> </a:t>
            </a:r>
            <a:r>
              <a:rPr lang="sv-SE" dirty="0" err="1"/>
              <a:t>between</a:t>
            </a:r>
            <a:r>
              <a:rPr lang="sv-SE" dirty="0"/>
              <a:t> </a:t>
            </a:r>
            <a:r>
              <a:rPr lang="sv-SE" dirty="0" err="1"/>
              <a:t>water</a:t>
            </a:r>
            <a:r>
              <a:rPr lang="sv-SE" dirty="0"/>
              <a:t> input and output</a:t>
            </a:r>
            <a:endParaRPr lang="en-GB" dirty="0"/>
          </a:p>
        </p:txBody>
      </p:sp>
      <p:sp>
        <p:nvSpPr>
          <p:cNvPr id="3" name="TextBox 2">
            <a:extLst>
              <a:ext uri="{FF2B5EF4-FFF2-40B4-BE49-F238E27FC236}">
                <a16:creationId xmlns:a16="http://schemas.microsoft.com/office/drawing/2014/main" id="{5310CBA7-01B1-CDA8-98AA-AF7824917886}"/>
              </a:ext>
            </a:extLst>
          </p:cNvPr>
          <p:cNvSpPr txBox="1"/>
          <p:nvPr/>
        </p:nvSpPr>
        <p:spPr>
          <a:xfrm>
            <a:off x="5277403" y="2771477"/>
            <a:ext cx="5074446" cy="2031325"/>
          </a:xfrm>
          <a:prstGeom prst="rect">
            <a:avLst/>
          </a:prstGeom>
          <a:noFill/>
          <a:ln>
            <a:solidFill>
              <a:schemeClr val="accent2">
                <a:lumMod val="75000"/>
              </a:schemeClr>
            </a:solidFill>
          </a:ln>
        </p:spPr>
        <p:txBody>
          <a:bodyPr wrap="square" rtlCol="0">
            <a:spAutoFit/>
          </a:bodyPr>
          <a:lstStyle/>
          <a:p>
            <a:pPr algn="ctr"/>
            <a:r>
              <a:rPr lang="sv-SE" sz="1800" dirty="0" err="1"/>
              <a:t>What</a:t>
            </a:r>
            <a:r>
              <a:rPr lang="sv-SE" sz="1800" dirty="0"/>
              <a:t> </a:t>
            </a:r>
            <a:r>
              <a:rPr lang="sv-SE" sz="1800" dirty="0" err="1"/>
              <a:t>if</a:t>
            </a:r>
            <a:r>
              <a:rPr lang="sv-SE" sz="1800" dirty="0"/>
              <a:t> I </a:t>
            </a:r>
            <a:r>
              <a:rPr lang="sv-SE" sz="1800" dirty="0" err="1"/>
              <a:t>want</a:t>
            </a:r>
            <a:r>
              <a:rPr lang="sv-SE" sz="1800" dirty="0"/>
              <a:t> to </a:t>
            </a:r>
            <a:r>
              <a:rPr lang="sv-SE" sz="1800" dirty="0" err="1"/>
              <a:t>represent</a:t>
            </a:r>
            <a:r>
              <a:rPr lang="sv-SE" sz="1800" dirty="0"/>
              <a:t> a </a:t>
            </a:r>
            <a:r>
              <a:rPr lang="sv-SE" sz="1800" b="1" dirty="0" err="1"/>
              <a:t>drier</a:t>
            </a:r>
            <a:r>
              <a:rPr lang="sv-SE" sz="1800" b="1" dirty="0"/>
              <a:t> </a:t>
            </a:r>
            <a:r>
              <a:rPr lang="sv-SE" sz="1800" b="1" dirty="0" err="1"/>
              <a:t>season</a:t>
            </a:r>
            <a:r>
              <a:rPr lang="sv-SE" sz="1800" dirty="0"/>
              <a:t>? </a:t>
            </a:r>
          </a:p>
          <a:p>
            <a:pPr algn="ctr"/>
            <a:r>
              <a:rPr lang="sv-SE" sz="1800" dirty="0" err="1"/>
              <a:t>What</a:t>
            </a:r>
            <a:r>
              <a:rPr lang="sv-SE" sz="1800" dirty="0"/>
              <a:t> </a:t>
            </a:r>
            <a:r>
              <a:rPr lang="sv-SE" sz="1800" dirty="0" err="1"/>
              <a:t>if</a:t>
            </a:r>
            <a:r>
              <a:rPr lang="sv-SE" sz="1800" dirty="0"/>
              <a:t> in the </a:t>
            </a:r>
            <a:r>
              <a:rPr lang="sv-SE" sz="1800" dirty="0" err="1"/>
              <a:t>future</a:t>
            </a:r>
            <a:r>
              <a:rPr lang="sv-SE" sz="1800" dirty="0"/>
              <a:t> the </a:t>
            </a:r>
            <a:r>
              <a:rPr lang="sv-SE" sz="1800" b="1" dirty="0" err="1">
                <a:solidFill>
                  <a:schemeClr val="tx1"/>
                </a:solidFill>
              </a:rPr>
              <a:t>precipitations</a:t>
            </a:r>
            <a:r>
              <a:rPr lang="sv-SE" sz="1800" b="1" dirty="0">
                <a:solidFill>
                  <a:schemeClr val="tx1"/>
                </a:solidFill>
              </a:rPr>
              <a:t> </a:t>
            </a:r>
            <a:r>
              <a:rPr lang="sv-SE" sz="1800" b="1" dirty="0" err="1">
                <a:solidFill>
                  <a:schemeClr val="tx1"/>
                </a:solidFill>
              </a:rPr>
              <a:t>will</a:t>
            </a:r>
            <a:r>
              <a:rPr lang="sv-SE" sz="1800" b="1" dirty="0">
                <a:solidFill>
                  <a:schemeClr val="tx1"/>
                </a:solidFill>
              </a:rPr>
              <a:t> </a:t>
            </a:r>
            <a:r>
              <a:rPr lang="sv-SE" sz="1800" b="1" dirty="0" err="1">
                <a:solidFill>
                  <a:schemeClr val="tx1"/>
                </a:solidFill>
              </a:rPr>
              <a:t>increase</a:t>
            </a:r>
            <a:r>
              <a:rPr lang="sv-SE" sz="1800" b="1" dirty="0">
                <a:solidFill>
                  <a:schemeClr val="tx1"/>
                </a:solidFill>
              </a:rPr>
              <a:t>/</a:t>
            </a:r>
            <a:r>
              <a:rPr lang="sv-SE" sz="1800" b="1" dirty="0" err="1">
                <a:solidFill>
                  <a:schemeClr val="tx1"/>
                </a:solidFill>
              </a:rPr>
              <a:t>decrease</a:t>
            </a:r>
            <a:r>
              <a:rPr lang="sv-SE" sz="1800" dirty="0"/>
              <a:t>?</a:t>
            </a:r>
          </a:p>
          <a:p>
            <a:pPr algn="ctr"/>
            <a:r>
              <a:rPr lang="sv-SE" sz="1800" dirty="0" err="1"/>
              <a:t>What</a:t>
            </a:r>
            <a:r>
              <a:rPr lang="sv-SE" sz="1800" dirty="0"/>
              <a:t> </a:t>
            </a:r>
            <a:r>
              <a:rPr lang="sv-SE" sz="1800" dirty="0" err="1"/>
              <a:t>if</a:t>
            </a:r>
            <a:r>
              <a:rPr lang="sv-SE" sz="1800" dirty="0"/>
              <a:t> the </a:t>
            </a:r>
            <a:r>
              <a:rPr lang="sv-SE" sz="1800" dirty="0" err="1"/>
              <a:t>crops</a:t>
            </a:r>
            <a:r>
              <a:rPr lang="sv-SE" sz="1800" dirty="0"/>
              <a:t> </a:t>
            </a:r>
            <a:r>
              <a:rPr lang="sv-SE" sz="1800" dirty="0" err="1"/>
              <a:t>are</a:t>
            </a:r>
            <a:r>
              <a:rPr lang="sv-SE" sz="1800" dirty="0"/>
              <a:t> </a:t>
            </a:r>
            <a:r>
              <a:rPr lang="sv-SE" sz="1800" dirty="0" err="1"/>
              <a:t>forecasted</a:t>
            </a:r>
            <a:r>
              <a:rPr lang="sv-SE" sz="1800" dirty="0"/>
              <a:t> to </a:t>
            </a:r>
            <a:r>
              <a:rPr lang="sv-SE" sz="1800" dirty="0" err="1"/>
              <a:t>require</a:t>
            </a:r>
            <a:r>
              <a:rPr lang="sv-SE" sz="1800" dirty="0"/>
              <a:t> </a:t>
            </a:r>
            <a:r>
              <a:rPr lang="sv-SE" sz="1800" b="1" dirty="0" err="1">
                <a:solidFill>
                  <a:schemeClr val="tx1"/>
                </a:solidFill>
              </a:rPr>
              <a:t>more</a:t>
            </a:r>
            <a:r>
              <a:rPr lang="sv-SE" sz="1800" b="1" dirty="0">
                <a:solidFill>
                  <a:schemeClr val="tx1"/>
                </a:solidFill>
              </a:rPr>
              <a:t>/less </a:t>
            </a:r>
            <a:r>
              <a:rPr lang="sv-SE" sz="1800" b="1" dirty="0" err="1">
                <a:solidFill>
                  <a:schemeClr val="tx1"/>
                </a:solidFill>
              </a:rPr>
              <a:t>water</a:t>
            </a:r>
            <a:r>
              <a:rPr lang="sv-SE" sz="1800" dirty="0"/>
              <a:t>?</a:t>
            </a:r>
          </a:p>
          <a:p>
            <a:pPr algn="ctr"/>
            <a:r>
              <a:rPr lang="sv-SE" sz="1800" dirty="0" err="1"/>
              <a:t>What</a:t>
            </a:r>
            <a:r>
              <a:rPr lang="sv-SE" sz="1800" dirty="0"/>
              <a:t> </a:t>
            </a:r>
            <a:r>
              <a:rPr lang="sv-SE" sz="1800" dirty="0" err="1"/>
              <a:t>if</a:t>
            </a:r>
            <a:r>
              <a:rPr lang="sv-SE" sz="1800" dirty="0"/>
              <a:t> </a:t>
            </a:r>
            <a:r>
              <a:rPr lang="sv-SE" sz="1800" dirty="0" err="1"/>
              <a:t>there</a:t>
            </a:r>
            <a:r>
              <a:rPr lang="sv-SE" sz="1800" dirty="0"/>
              <a:t> is a </a:t>
            </a:r>
            <a:r>
              <a:rPr lang="sv-SE" sz="1800" b="1" dirty="0">
                <a:solidFill>
                  <a:schemeClr val="tx1"/>
                </a:solidFill>
              </a:rPr>
              <a:t>variation in </a:t>
            </a:r>
            <a:r>
              <a:rPr lang="sv-SE" sz="1800" b="1" dirty="0" err="1">
                <a:solidFill>
                  <a:schemeClr val="tx1"/>
                </a:solidFill>
              </a:rPr>
              <a:t>evapotranspiration</a:t>
            </a:r>
            <a:r>
              <a:rPr lang="sv-SE" sz="1800" dirty="0"/>
              <a:t>? </a:t>
            </a:r>
            <a:endParaRPr lang="en-GB" sz="1800" dirty="0"/>
          </a:p>
        </p:txBody>
      </p:sp>
      <p:pic>
        <p:nvPicPr>
          <p:cNvPr id="5" name="Graphic 4" descr="Question mark with solid fill">
            <a:extLst>
              <a:ext uri="{FF2B5EF4-FFF2-40B4-BE49-F238E27FC236}">
                <a16:creationId xmlns:a16="http://schemas.microsoft.com/office/drawing/2014/main" id="{10E62104-D888-9897-0E8F-830999490A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09609" y="3329940"/>
            <a:ext cx="914400" cy="914400"/>
          </a:xfrm>
          <a:prstGeom prst="rect">
            <a:avLst/>
          </a:prstGeom>
        </p:spPr>
      </p:pic>
      <p:pic>
        <p:nvPicPr>
          <p:cNvPr id="6" name="Graphic 5" descr="Question mark with solid fill">
            <a:extLst>
              <a:ext uri="{FF2B5EF4-FFF2-40B4-BE49-F238E27FC236}">
                <a16:creationId xmlns:a16="http://schemas.microsoft.com/office/drawing/2014/main" id="{0D9CA12B-0C4A-0568-CAFE-7366FA4213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271960" y="3391677"/>
            <a:ext cx="914400" cy="914400"/>
          </a:xfrm>
          <a:prstGeom prst="rect">
            <a:avLst/>
          </a:prstGeom>
        </p:spPr>
      </p:pic>
      <p:pic>
        <p:nvPicPr>
          <p:cNvPr id="9" name="Picture 8">
            <a:extLst>
              <a:ext uri="{FF2B5EF4-FFF2-40B4-BE49-F238E27FC236}">
                <a16:creationId xmlns:a16="http://schemas.microsoft.com/office/drawing/2014/main" id="{099897BA-3CE0-E3C8-5EE7-4E5DDE9CD014}"/>
              </a:ext>
            </a:extLst>
          </p:cNvPr>
          <p:cNvPicPr>
            <a:picLocks noChangeAspect="1"/>
          </p:cNvPicPr>
          <p:nvPr/>
        </p:nvPicPr>
        <p:blipFill>
          <a:blip r:embed="rId6"/>
          <a:stretch>
            <a:fillRect/>
          </a:stretch>
        </p:blipFill>
        <p:spPr>
          <a:xfrm>
            <a:off x="519904" y="1942847"/>
            <a:ext cx="3543300" cy="3135883"/>
          </a:xfrm>
          <a:prstGeom prst="rect">
            <a:avLst/>
          </a:prstGeom>
        </p:spPr>
      </p:pic>
      <p:sp>
        <p:nvSpPr>
          <p:cNvPr id="10" name="TextBox 9">
            <a:extLst>
              <a:ext uri="{FF2B5EF4-FFF2-40B4-BE49-F238E27FC236}">
                <a16:creationId xmlns:a16="http://schemas.microsoft.com/office/drawing/2014/main" id="{283B9E99-7A60-D580-5B3D-BCE3D2B03D41}"/>
              </a:ext>
            </a:extLst>
          </p:cNvPr>
          <p:cNvSpPr txBox="1"/>
          <p:nvPr/>
        </p:nvSpPr>
        <p:spPr>
          <a:xfrm>
            <a:off x="1142996" y="5099570"/>
            <a:ext cx="3128964" cy="400110"/>
          </a:xfrm>
          <a:prstGeom prst="rect">
            <a:avLst/>
          </a:prstGeom>
          <a:noFill/>
        </p:spPr>
        <p:txBody>
          <a:bodyPr wrap="square" rtlCol="0">
            <a:spAutoFit/>
          </a:bodyPr>
          <a:lstStyle/>
          <a:p>
            <a:r>
              <a:rPr lang="sv-SE" sz="1000" dirty="0">
                <a:solidFill>
                  <a:schemeClr val="tx2">
                    <a:lumMod val="50000"/>
                  </a:schemeClr>
                </a:solidFill>
              </a:rPr>
              <a:t>Photo Source: </a:t>
            </a:r>
            <a:r>
              <a:rPr lang="sv-SE" sz="1000" dirty="0">
                <a:solidFill>
                  <a:schemeClr val="tx2">
                    <a:lumMod val="50000"/>
                  </a:schemeClr>
                </a:solidFill>
                <a:hlinkClick r:id="rId7"/>
              </a:rPr>
              <a:t>”</a:t>
            </a:r>
            <a:r>
              <a:rPr lang="sv-SE" sz="1000" dirty="0" err="1">
                <a:solidFill>
                  <a:schemeClr val="tx2">
                    <a:lumMod val="50000"/>
                  </a:schemeClr>
                </a:solidFill>
                <a:hlinkClick r:id="rId7"/>
              </a:rPr>
              <a:t>Observed</a:t>
            </a:r>
            <a:r>
              <a:rPr lang="sv-SE" sz="1000" dirty="0">
                <a:solidFill>
                  <a:schemeClr val="tx2">
                    <a:lumMod val="50000"/>
                  </a:schemeClr>
                </a:solidFill>
                <a:hlinkClick r:id="rId7"/>
              </a:rPr>
              <a:t> </a:t>
            </a:r>
            <a:r>
              <a:rPr lang="sv-SE" sz="1000" dirty="0" err="1">
                <a:solidFill>
                  <a:schemeClr val="tx2">
                    <a:lumMod val="50000"/>
                  </a:schemeClr>
                </a:solidFill>
                <a:hlinkClick r:id="rId7"/>
              </a:rPr>
              <a:t>seasonal</a:t>
            </a:r>
            <a:r>
              <a:rPr lang="sv-SE" sz="1000" dirty="0">
                <a:solidFill>
                  <a:schemeClr val="tx2">
                    <a:lumMod val="50000"/>
                  </a:schemeClr>
                </a:solidFill>
                <a:hlinkClick r:id="rId7"/>
              </a:rPr>
              <a:t> </a:t>
            </a:r>
            <a:r>
              <a:rPr lang="sv-SE" sz="1000" dirty="0" err="1">
                <a:solidFill>
                  <a:schemeClr val="tx2">
                    <a:lumMod val="50000"/>
                  </a:schemeClr>
                </a:solidFill>
                <a:hlinkClick r:id="rId7"/>
              </a:rPr>
              <a:t>cycle</a:t>
            </a:r>
            <a:r>
              <a:rPr lang="sv-SE" sz="1000" dirty="0">
                <a:solidFill>
                  <a:schemeClr val="tx2">
                    <a:lumMod val="50000"/>
                  </a:schemeClr>
                </a:solidFill>
                <a:hlinkClick r:id="rId7"/>
              </a:rPr>
              <a:t>” </a:t>
            </a:r>
            <a:r>
              <a:rPr lang="sv-SE" sz="1000" dirty="0">
                <a:solidFill>
                  <a:schemeClr val="tx2">
                    <a:lumMod val="50000"/>
                  </a:schemeClr>
                </a:solidFill>
              </a:rPr>
              <a:t>by </a:t>
            </a:r>
            <a:r>
              <a:rPr lang="sv-SE" sz="1000" dirty="0">
                <a:solidFill>
                  <a:schemeClr val="tx2">
                    <a:lumMod val="50000"/>
                  </a:schemeClr>
                </a:solidFill>
                <a:hlinkClick r:id="rId8"/>
              </a:rPr>
              <a:t>Climate Change </a:t>
            </a:r>
            <a:r>
              <a:rPr lang="sv-SE" sz="1000" dirty="0" err="1">
                <a:solidFill>
                  <a:schemeClr val="tx2">
                    <a:lumMod val="50000"/>
                  </a:schemeClr>
                </a:solidFill>
                <a:hlinkClick r:id="rId8"/>
              </a:rPr>
              <a:t>Knowledge</a:t>
            </a:r>
            <a:r>
              <a:rPr lang="sv-SE" sz="1000" dirty="0">
                <a:solidFill>
                  <a:schemeClr val="tx2">
                    <a:lumMod val="50000"/>
                  </a:schemeClr>
                </a:solidFill>
                <a:hlinkClick r:id="rId8"/>
              </a:rPr>
              <a:t> Portal </a:t>
            </a:r>
            <a:endParaRPr lang="en-GB" sz="1000" dirty="0">
              <a:solidFill>
                <a:schemeClr val="tx2">
                  <a:lumMod val="50000"/>
                </a:schemeClr>
              </a:solidFill>
            </a:endParaRPr>
          </a:p>
        </p:txBody>
      </p:sp>
    </p:spTree>
    <p:extLst>
      <p:ext uri="{BB962C8B-B14F-4D97-AF65-F5344CB8AC3E}">
        <p14:creationId xmlns:p14="http://schemas.microsoft.com/office/powerpoint/2010/main" val="1943871859"/>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6EBE60AB-5155-631A-00CD-9F58207BAEC0}"/>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6C8868CC-A48A-6E77-E835-104AB06969A5}"/>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14</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DAEB3908-76F5-C834-B0A3-0CE1BEAA0529}"/>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err="1"/>
              <a:t>Modelling</a:t>
            </a:r>
            <a:r>
              <a:rPr lang="sv-SE" dirty="0"/>
              <a:t> </a:t>
            </a:r>
            <a:r>
              <a:rPr lang="sv-SE" dirty="0" err="1"/>
              <a:t>seasonal</a:t>
            </a:r>
            <a:r>
              <a:rPr lang="sv-SE" dirty="0"/>
              <a:t> </a:t>
            </a:r>
            <a:r>
              <a:rPr lang="sv-SE" dirty="0" err="1"/>
              <a:t>varibility</a:t>
            </a:r>
            <a:r>
              <a:rPr lang="sv-SE" dirty="0"/>
              <a:t> and </a:t>
            </a:r>
            <a:r>
              <a:rPr lang="sv-SE" dirty="0" err="1"/>
              <a:t>crop-growing</a:t>
            </a:r>
            <a:r>
              <a:rPr lang="sv-SE" dirty="0"/>
              <a:t> </a:t>
            </a:r>
            <a:r>
              <a:rPr lang="sv-SE" dirty="0" err="1"/>
              <a:t>stages</a:t>
            </a:r>
            <a:r>
              <a:rPr lang="sv-SE" dirty="0"/>
              <a:t> </a:t>
            </a:r>
            <a:br>
              <a:rPr lang="sv-SE" dirty="0"/>
            </a:br>
            <a:r>
              <a:rPr lang="sv-SE" dirty="0" err="1"/>
              <a:t>Aim</a:t>
            </a:r>
            <a:r>
              <a:rPr lang="sv-SE" dirty="0"/>
              <a:t> and </a:t>
            </a:r>
            <a:r>
              <a:rPr lang="sv-SE" dirty="0" err="1"/>
              <a:t>objectives</a:t>
            </a:r>
            <a:endParaRPr dirty="0"/>
          </a:p>
        </p:txBody>
      </p:sp>
      <p:sp>
        <p:nvSpPr>
          <p:cNvPr id="5" name="TextBox 4">
            <a:extLst>
              <a:ext uri="{FF2B5EF4-FFF2-40B4-BE49-F238E27FC236}">
                <a16:creationId xmlns:a16="http://schemas.microsoft.com/office/drawing/2014/main" id="{2E6475C1-BEC7-CAD2-827B-23FACD675CFB}"/>
              </a:ext>
            </a:extLst>
          </p:cNvPr>
          <p:cNvSpPr txBox="1"/>
          <p:nvPr/>
        </p:nvSpPr>
        <p:spPr>
          <a:xfrm>
            <a:off x="957263" y="1127686"/>
            <a:ext cx="3643016" cy="2062103"/>
          </a:xfrm>
          <a:prstGeom prst="rect">
            <a:avLst/>
          </a:prstGeom>
          <a:noFill/>
        </p:spPr>
        <p:txBody>
          <a:bodyPr wrap="square" rtlCol="0">
            <a:spAutoFit/>
          </a:bodyPr>
          <a:lstStyle/>
          <a:p>
            <a:r>
              <a:rPr lang="sv-SE" sz="1800" b="1" dirty="0" err="1"/>
              <a:t>Types</a:t>
            </a:r>
            <a:r>
              <a:rPr lang="sv-SE" sz="1800" b="1" dirty="0"/>
              <a:t> </a:t>
            </a:r>
            <a:r>
              <a:rPr lang="sv-SE" sz="1800" b="1" dirty="0" err="1"/>
              <a:t>of</a:t>
            </a:r>
            <a:r>
              <a:rPr lang="sv-SE" sz="1800" b="1" dirty="0"/>
              <a:t> vegetation: </a:t>
            </a:r>
          </a:p>
          <a:p>
            <a:endParaRPr lang="sv-SE" sz="1600" dirty="0"/>
          </a:p>
          <a:p>
            <a:pPr marL="342900" indent="-342900">
              <a:buFont typeface="+mj-lt"/>
              <a:buAutoNum type="arabicPeriod"/>
            </a:pPr>
            <a:r>
              <a:rPr lang="sv-SE" sz="1600" dirty="0" err="1"/>
              <a:t>Regenerates</a:t>
            </a:r>
            <a:r>
              <a:rPr lang="sv-SE" sz="1600" dirty="0"/>
              <a:t> </a:t>
            </a:r>
            <a:r>
              <a:rPr lang="sv-SE" sz="1600" dirty="0" err="1"/>
              <a:t>naturally</a:t>
            </a:r>
            <a:r>
              <a:rPr lang="sv-SE" sz="1600" dirty="0"/>
              <a:t> ( </a:t>
            </a:r>
            <a:r>
              <a:rPr lang="sv-SE" sz="1600" dirty="0" err="1"/>
              <a:t>forest</a:t>
            </a:r>
            <a:r>
              <a:rPr lang="sv-SE" sz="1600" dirty="0"/>
              <a:t>, </a:t>
            </a:r>
            <a:r>
              <a:rPr lang="sv-SE" sz="1600" dirty="0" err="1"/>
              <a:t>grassland</a:t>
            </a:r>
            <a:r>
              <a:rPr lang="sv-SE" sz="1600" dirty="0"/>
              <a:t>, </a:t>
            </a:r>
            <a:r>
              <a:rPr lang="sv-SE" sz="1600" dirty="0" err="1"/>
              <a:t>water</a:t>
            </a:r>
            <a:r>
              <a:rPr lang="sv-SE" sz="1600" dirty="0"/>
              <a:t> </a:t>
            </a:r>
            <a:r>
              <a:rPr lang="sv-SE" sz="1600" dirty="0" err="1"/>
              <a:t>bodies</a:t>
            </a:r>
            <a:r>
              <a:rPr lang="sv-SE" sz="1600" dirty="0"/>
              <a:t>)</a:t>
            </a:r>
          </a:p>
          <a:p>
            <a:pPr marL="342900" indent="-342900">
              <a:buFont typeface="+mj-lt"/>
              <a:buAutoNum type="arabicPeriod"/>
            </a:pPr>
            <a:endParaRPr lang="sv-SE" sz="1600" dirty="0"/>
          </a:p>
          <a:p>
            <a:pPr marL="342900" indent="-342900">
              <a:buFont typeface="+mj-lt"/>
              <a:buAutoNum type="arabicPeriod"/>
            </a:pPr>
            <a:r>
              <a:rPr lang="sv-SE" sz="1600" dirty="0"/>
              <a:t>Does not </a:t>
            </a:r>
            <a:r>
              <a:rPr lang="sv-SE" sz="1600" dirty="0" err="1"/>
              <a:t>regenerate</a:t>
            </a:r>
            <a:r>
              <a:rPr lang="sv-SE" sz="1600" dirty="0"/>
              <a:t> </a:t>
            </a:r>
            <a:r>
              <a:rPr lang="sv-SE" sz="1600" dirty="0" err="1"/>
              <a:t>naturally</a:t>
            </a:r>
            <a:r>
              <a:rPr lang="sv-SE" sz="1600" dirty="0"/>
              <a:t> (</a:t>
            </a:r>
            <a:r>
              <a:rPr lang="sv-SE" sz="1600" dirty="0" err="1"/>
              <a:t>cropland</a:t>
            </a:r>
            <a:r>
              <a:rPr lang="sv-SE" sz="1600" dirty="0"/>
              <a:t>) </a:t>
            </a:r>
          </a:p>
          <a:p>
            <a:endParaRPr lang="en-GB" dirty="0"/>
          </a:p>
        </p:txBody>
      </p:sp>
      <p:sp>
        <p:nvSpPr>
          <p:cNvPr id="6" name="TextBox 5">
            <a:extLst>
              <a:ext uri="{FF2B5EF4-FFF2-40B4-BE49-F238E27FC236}">
                <a16:creationId xmlns:a16="http://schemas.microsoft.com/office/drawing/2014/main" id="{7FBB2E13-5F72-3C76-55A7-BB19DB4935E4}"/>
              </a:ext>
            </a:extLst>
          </p:cNvPr>
          <p:cNvSpPr txBox="1"/>
          <p:nvPr/>
        </p:nvSpPr>
        <p:spPr>
          <a:xfrm>
            <a:off x="6275550" y="1278332"/>
            <a:ext cx="3643016" cy="2031325"/>
          </a:xfrm>
          <a:prstGeom prst="rect">
            <a:avLst/>
          </a:prstGeom>
          <a:noFill/>
        </p:spPr>
        <p:txBody>
          <a:bodyPr wrap="square" rtlCol="0">
            <a:spAutoFit/>
          </a:bodyPr>
          <a:lstStyle/>
          <a:p>
            <a:endParaRPr lang="sv-SE" sz="1600" dirty="0"/>
          </a:p>
          <a:p>
            <a:pPr marL="342900" indent="-342900">
              <a:buFont typeface="+mj-lt"/>
              <a:buAutoNum type="arabicPeriod"/>
            </a:pPr>
            <a:r>
              <a:rPr lang="sv-SE" sz="1600" dirty="0"/>
              <a:t>Water </a:t>
            </a:r>
            <a:r>
              <a:rPr lang="sv-SE" sz="1600" dirty="0" err="1"/>
              <a:t>requirements</a:t>
            </a:r>
            <a:r>
              <a:rPr lang="sv-SE" sz="1600" dirty="0"/>
              <a:t> </a:t>
            </a:r>
            <a:r>
              <a:rPr lang="sv-SE" sz="1600" dirty="0" err="1"/>
              <a:t>can</a:t>
            </a:r>
            <a:r>
              <a:rPr lang="sv-SE" sz="1600" dirty="0"/>
              <a:t> be </a:t>
            </a:r>
            <a:r>
              <a:rPr lang="sv-SE" sz="1600" dirty="0" err="1"/>
              <a:t>simplified</a:t>
            </a:r>
            <a:r>
              <a:rPr lang="sv-SE" sz="1600" dirty="0"/>
              <a:t> </a:t>
            </a:r>
            <a:r>
              <a:rPr lang="sv-SE" sz="1600" dirty="0" err="1"/>
              <a:t>with</a:t>
            </a:r>
            <a:r>
              <a:rPr lang="sv-SE" sz="1600" dirty="0"/>
              <a:t> </a:t>
            </a:r>
            <a:r>
              <a:rPr lang="sv-SE" sz="1600" dirty="0" err="1"/>
              <a:t>yearly</a:t>
            </a:r>
            <a:r>
              <a:rPr lang="sv-SE" sz="1600" dirty="0"/>
              <a:t> </a:t>
            </a:r>
            <a:r>
              <a:rPr lang="sv-SE" sz="1600" dirty="0" err="1"/>
              <a:t>averages</a:t>
            </a:r>
            <a:r>
              <a:rPr lang="sv-SE" sz="1600" dirty="0"/>
              <a:t>.</a:t>
            </a:r>
            <a:br>
              <a:rPr lang="sv-SE" sz="1600" dirty="0"/>
            </a:br>
            <a:r>
              <a:rPr lang="sv-SE" sz="1600" dirty="0"/>
              <a:t> </a:t>
            </a:r>
          </a:p>
          <a:p>
            <a:pPr marL="342900" indent="-342900">
              <a:buFont typeface="+mj-lt"/>
              <a:buAutoNum type="arabicPeriod"/>
            </a:pPr>
            <a:endParaRPr lang="sv-SE" sz="1600" dirty="0"/>
          </a:p>
          <a:p>
            <a:pPr marL="342900" indent="-342900">
              <a:buFont typeface="+mj-lt"/>
              <a:buAutoNum type="arabicPeriod"/>
            </a:pPr>
            <a:r>
              <a:rPr lang="sv-SE" sz="1600" b="1" dirty="0"/>
              <a:t>Water </a:t>
            </a:r>
            <a:r>
              <a:rPr lang="sv-SE" sz="1600" b="1" dirty="0" err="1"/>
              <a:t>requirements</a:t>
            </a:r>
            <a:r>
              <a:rPr lang="sv-SE" sz="1600" b="1" dirty="0"/>
              <a:t> </a:t>
            </a:r>
            <a:r>
              <a:rPr lang="sv-SE" sz="1600" b="1" dirty="0" err="1"/>
              <a:t>have</a:t>
            </a:r>
            <a:r>
              <a:rPr lang="sv-SE" sz="1600" b="1" dirty="0"/>
              <a:t> intra-</a:t>
            </a:r>
            <a:r>
              <a:rPr lang="sv-SE" sz="1600" b="1" dirty="0" err="1"/>
              <a:t>annual</a:t>
            </a:r>
            <a:r>
              <a:rPr lang="sv-SE" sz="1600" b="1" dirty="0"/>
              <a:t> </a:t>
            </a:r>
            <a:r>
              <a:rPr lang="sv-SE" sz="1600" b="1" dirty="0" err="1"/>
              <a:t>variability</a:t>
            </a:r>
            <a:endParaRPr lang="sv-SE" sz="1600" b="1" dirty="0"/>
          </a:p>
          <a:p>
            <a:endParaRPr lang="en-GB" dirty="0"/>
          </a:p>
        </p:txBody>
      </p:sp>
      <p:sp>
        <p:nvSpPr>
          <p:cNvPr id="7" name="Arrow: Right 6">
            <a:extLst>
              <a:ext uri="{FF2B5EF4-FFF2-40B4-BE49-F238E27FC236}">
                <a16:creationId xmlns:a16="http://schemas.microsoft.com/office/drawing/2014/main" id="{8A0EE43D-803C-0D7C-FAE4-C07160B03E49}"/>
              </a:ext>
            </a:extLst>
          </p:cNvPr>
          <p:cNvSpPr/>
          <p:nvPr/>
        </p:nvSpPr>
        <p:spPr>
          <a:xfrm>
            <a:off x="5074983" y="1606417"/>
            <a:ext cx="725863" cy="3582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F91C16F9-5C7C-5AC3-5C7C-7E4001A46FF3}"/>
              </a:ext>
            </a:extLst>
          </p:cNvPr>
          <p:cNvSpPr/>
          <p:nvPr/>
        </p:nvSpPr>
        <p:spPr>
          <a:xfrm>
            <a:off x="5074983" y="2440397"/>
            <a:ext cx="725863" cy="3582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03A4569-A079-4896-AB83-FC8FA2D9425C}"/>
              </a:ext>
            </a:extLst>
          </p:cNvPr>
          <p:cNvPicPr>
            <a:picLocks noChangeAspect="1"/>
          </p:cNvPicPr>
          <p:nvPr/>
        </p:nvPicPr>
        <p:blipFill>
          <a:blip r:embed="rId3">
            <a:extLst>
              <a:ext uri="{28A0092B-C50C-407E-A947-70E740481C1C}">
                <a14:useLocalDpi xmlns:a14="http://schemas.microsoft.com/office/drawing/2010/main" val="0"/>
              </a:ext>
            </a:extLst>
          </a:blip>
          <a:srcRect t="8563" b="3331"/>
          <a:stretch>
            <a:fillRect/>
          </a:stretch>
        </p:blipFill>
        <p:spPr bwMode="auto">
          <a:xfrm>
            <a:off x="873396" y="3274377"/>
            <a:ext cx="4201588" cy="2890753"/>
          </a:xfrm>
          <a:prstGeom prst="rect">
            <a:avLst/>
          </a:prstGeom>
          <a:noFill/>
          <a:ln>
            <a:noFill/>
          </a:ln>
        </p:spPr>
      </p:pic>
      <p:sp>
        <p:nvSpPr>
          <p:cNvPr id="10" name="TextBox 9">
            <a:extLst>
              <a:ext uri="{FF2B5EF4-FFF2-40B4-BE49-F238E27FC236}">
                <a16:creationId xmlns:a16="http://schemas.microsoft.com/office/drawing/2014/main" id="{A6924DBF-6283-32E4-086D-53F9B3F85B60}"/>
              </a:ext>
            </a:extLst>
          </p:cNvPr>
          <p:cNvSpPr txBox="1"/>
          <p:nvPr/>
        </p:nvSpPr>
        <p:spPr>
          <a:xfrm>
            <a:off x="1331533" y="6165130"/>
            <a:ext cx="3128964" cy="400110"/>
          </a:xfrm>
          <a:prstGeom prst="rect">
            <a:avLst/>
          </a:prstGeom>
          <a:noFill/>
        </p:spPr>
        <p:txBody>
          <a:bodyPr wrap="square" rtlCol="0">
            <a:spAutoFit/>
          </a:bodyPr>
          <a:lstStyle/>
          <a:p>
            <a:r>
              <a:rPr lang="sv-SE" sz="1000" dirty="0">
                <a:solidFill>
                  <a:schemeClr val="tx2">
                    <a:lumMod val="50000"/>
                  </a:schemeClr>
                </a:solidFill>
              </a:rPr>
              <a:t>Photo Source: ”</a:t>
            </a:r>
            <a:r>
              <a:rPr lang="sv-SE" sz="1000" dirty="0" err="1">
                <a:solidFill>
                  <a:schemeClr val="tx2">
                    <a:lumMod val="50000"/>
                  </a:schemeClr>
                </a:solidFill>
              </a:rPr>
              <a:t>Crop</a:t>
            </a:r>
            <a:r>
              <a:rPr lang="sv-SE" sz="1000" dirty="0">
                <a:solidFill>
                  <a:schemeClr val="tx2">
                    <a:lumMod val="50000"/>
                  </a:schemeClr>
                </a:solidFill>
              </a:rPr>
              <a:t> </a:t>
            </a:r>
            <a:r>
              <a:rPr lang="sv-SE" sz="1000" dirty="0" err="1">
                <a:solidFill>
                  <a:schemeClr val="tx2">
                    <a:lumMod val="50000"/>
                  </a:schemeClr>
                </a:solidFill>
              </a:rPr>
              <a:t>coefficient</a:t>
            </a:r>
            <a:r>
              <a:rPr lang="sv-SE" sz="1000" dirty="0">
                <a:solidFill>
                  <a:schemeClr val="tx2">
                    <a:lumMod val="50000"/>
                  </a:schemeClr>
                </a:solidFill>
              </a:rPr>
              <a:t> </a:t>
            </a:r>
            <a:r>
              <a:rPr lang="sv-SE" sz="1000" dirty="0" err="1">
                <a:solidFill>
                  <a:schemeClr val="tx2">
                    <a:lumMod val="50000"/>
                  </a:schemeClr>
                </a:solidFill>
              </a:rPr>
              <a:t>curve</a:t>
            </a:r>
            <a:r>
              <a:rPr lang="sv-SE" sz="1000" dirty="0">
                <a:solidFill>
                  <a:schemeClr val="tx2">
                    <a:lumMod val="50000"/>
                  </a:schemeClr>
                </a:solidFill>
              </a:rPr>
              <a:t>” taken from </a:t>
            </a:r>
            <a:r>
              <a:rPr lang="sv-SE" sz="1000" dirty="0">
                <a:solidFill>
                  <a:schemeClr val="tx2">
                    <a:lumMod val="50000"/>
                  </a:schemeClr>
                </a:solidFill>
                <a:hlinkClick r:id="rId4"/>
              </a:rPr>
              <a:t>FAO</a:t>
            </a:r>
            <a:r>
              <a:rPr lang="sv-SE" sz="1000" dirty="0">
                <a:solidFill>
                  <a:schemeClr val="tx2">
                    <a:lumMod val="50000"/>
                  </a:schemeClr>
                </a:solidFill>
              </a:rPr>
              <a:t> – Irrigation and </a:t>
            </a:r>
            <a:r>
              <a:rPr lang="sv-SE" sz="1000" dirty="0" err="1">
                <a:solidFill>
                  <a:schemeClr val="tx2">
                    <a:lumMod val="50000"/>
                  </a:schemeClr>
                </a:solidFill>
              </a:rPr>
              <a:t>Drainage</a:t>
            </a:r>
            <a:r>
              <a:rPr lang="sv-SE" sz="1000" dirty="0">
                <a:solidFill>
                  <a:schemeClr val="tx2">
                    <a:lumMod val="50000"/>
                  </a:schemeClr>
                </a:solidFill>
              </a:rPr>
              <a:t> paper 56.</a:t>
            </a:r>
            <a:endParaRPr lang="en-GB" sz="1000" dirty="0">
              <a:solidFill>
                <a:schemeClr val="tx2">
                  <a:lumMod val="50000"/>
                </a:schemeClr>
              </a:solidFill>
            </a:endParaRPr>
          </a:p>
        </p:txBody>
      </p:sp>
      <p:sp>
        <p:nvSpPr>
          <p:cNvPr id="12" name="TextBox 11">
            <a:extLst>
              <a:ext uri="{FF2B5EF4-FFF2-40B4-BE49-F238E27FC236}">
                <a16:creationId xmlns:a16="http://schemas.microsoft.com/office/drawing/2014/main" id="{FD305FA6-CF9D-9E04-3962-EDAB78E9D25D}"/>
              </a:ext>
            </a:extLst>
          </p:cNvPr>
          <p:cNvSpPr txBox="1"/>
          <p:nvPr/>
        </p:nvSpPr>
        <p:spPr>
          <a:xfrm>
            <a:off x="6096000" y="3346843"/>
            <a:ext cx="4620485" cy="2521588"/>
          </a:xfrm>
          <a:prstGeom prst="rect">
            <a:avLst/>
          </a:prstGeom>
          <a:noFill/>
        </p:spPr>
        <p:txBody>
          <a:bodyPr wrap="square">
            <a:spAutoFit/>
          </a:bodyPr>
          <a:lstStyle/>
          <a:p>
            <a:pPr>
              <a:lnSpc>
                <a:spcPct val="107000"/>
              </a:lnSpc>
              <a:spcAft>
                <a:spcPts val="800"/>
              </a:spcAft>
              <a:buNone/>
            </a:pPr>
            <a:r>
              <a:rPr lang="en-GB" sz="1800" b="1" dirty="0">
                <a:effectLst/>
                <a:latin typeface="Arial" panose="020B0604020202020204" pitchFamily="34" charset="0"/>
                <a:ea typeface="Georgia" panose="02040502050405020303" pitchFamily="18" charset="0"/>
              </a:rPr>
              <a:t>Kc - </a:t>
            </a:r>
            <a:r>
              <a:rPr lang="en-GB" sz="1800" b="1" i="1" dirty="0">
                <a:effectLst/>
                <a:latin typeface="Arial" panose="020B0604020202020204" pitchFamily="34" charset="0"/>
                <a:ea typeface="Georgia" panose="02040502050405020303" pitchFamily="18" charset="0"/>
              </a:rPr>
              <a:t>crop coefficient</a:t>
            </a:r>
          </a:p>
          <a:p>
            <a:pPr marL="285750" indent="-285750">
              <a:lnSpc>
                <a:spcPct val="107000"/>
              </a:lnSpc>
              <a:spcAft>
                <a:spcPts val="800"/>
              </a:spcAft>
              <a:buFont typeface="Wingdings" panose="05000000000000000000" pitchFamily="2" charset="2"/>
              <a:buChar char="Ø"/>
            </a:pPr>
            <a:r>
              <a:rPr lang="en-GB" sz="1600" dirty="0">
                <a:latin typeface="Arial" panose="020B0604020202020204" pitchFamily="34" charset="0"/>
                <a:ea typeface="Georgia" panose="02040502050405020303" pitchFamily="18" charset="0"/>
              </a:rPr>
              <a:t>D</a:t>
            </a:r>
            <a:r>
              <a:rPr lang="en-GB" sz="1600" dirty="0">
                <a:effectLst/>
                <a:latin typeface="Arial" panose="020B0604020202020204" pitchFamily="34" charset="0"/>
                <a:ea typeface="Georgia" panose="02040502050405020303" pitchFamily="18" charset="0"/>
              </a:rPr>
              <a:t>etermines crop-specific evapotranspiration. </a:t>
            </a:r>
          </a:p>
          <a:p>
            <a:pPr marL="285750" indent="-285750">
              <a:lnSpc>
                <a:spcPct val="107000"/>
              </a:lnSpc>
              <a:spcAft>
                <a:spcPts val="800"/>
              </a:spcAft>
              <a:buFont typeface="Wingdings" panose="05000000000000000000" pitchFamily="2" charset="2"/>
              <a:buChar char="Ø"/>
            </a:pPr>
            <a:r>
              <a:rPr lang="en-GB" sz="1600" dirty="0">
                <a:latin typeface="Arial" panose="020B0604020202020204" pitchFamily="34" charset="0"/>
                <a:ea typeface="Georgia" panose="02040502050405020303" pitchFamily="18" charset="0"/>
              </a:rPr>
              <a:t>D</a:t>
            </a:r>
            <a:r>
              <a:rPr lang="en-GB" sz="1600" dirty="0">
                <a:effectLst/>
                <a:latin typeface="Arial" panose="020B0604020202020204" pitchFamily="34" charset="0"/>
                <a:ea typeface="Georgia" panose="02040502050405020303" pitchFamily="18" charset="0"/>
              </a:rPr>
              <a:t>irectly proportional to crops’ water requirements.</a:t>
            </a:r>
          </a:p>
          <a:p>
            <a:pPr marL="285750" indent="-285750">
              <a:lnSpc>
                <a:spcPct val="107000"/>
              </a:lnSpc>
              <a:spcAft>
                <a:spcPts val="800"/>
              </a:spcAft>
              <a:buFont typeface="Wingdings" panose="05000000000000000000" pitchFamily="2" charset="2"/>
              <a:buChar char="Ø"/>
            </a:pPr>
            <a:r>
              <a:rPr lang="en-GB" sz="1600" dirty="0">
                <a:latin typeface="Arial" panose="020B0604020202020204" pitchFamily="34" charset="0"/>
                <a:ea typeface="Georgia" panose="02040502050405020303" pitchFamily="18" charset="0"/>
              </a:rPr>
              <a:t>C</a:t>
            </a:r>
            <a:r>
              <a:rPr lang="en-GB" sz="1600" dirty="0">
                <a:effectLst/>
                <a:latin typeface="Arial" panose="020B0604020202020204" pitchFamily="34" charset="0"/>
                <a:ea typeface="Georgia" panose="02040502050405020303" pitchFamily="18" charset="0"/>
              </a:rPr>
              <a:t>rop water requirements can be three times more if we are in the growing stage (Mid-season) than the harvested phase (Late-season). </a:t>
            </a:r>
          </a:p>
        </p:txBody>
      </p:sp>
      <p:pic>
        <p:nvPicPr>
          <p:cNvPr id="14" name="Graphic 13" descr="Forest scene outline">
            <a:extLst>
              <a:ext uri="{FF2B5EF4-FFF2-40B4-BE49-F238E27FC236}">
                <a16:creationId xmlns:a16="http://schemas.microsoft.com/office/drawing/2014/main" id="{D3E9A7ED-A0F1-D1A0-68C9-82A56537FB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9285" y="1362270"/>
            <a:ext cx="762000" cy="762000"/>
          </a:xfrm>
          <a:prstGeom prst="rect">
            <a:avLst/>
          </a:prstGeom>
        </p:spPr>
      </p:pic>
      <p:pic>
        <p:nvPicPr>
          <p:cNvPr id="16" name="Graphic 15" descr="Crops outline">
            <a:extLst>
              <a:ext uri="{FF2B5EF4-FFF2-40B4-BE49-F238E27FC236}">
                <a16:creationId xmlns:a16="http://schemas.microsoft.com/office/drawing/2014/main" id="{3438F9DC-8A85-4241-8875-5A2E4C540D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59285" y="2180585"/>
            <a:ext cx="762000" cy="762000"/>
          </a:xfrm>
          <a:prstGeom prst="rect">
            <a:avLst/>
          </a:prstGeom>
        </p:spPr>
      </p:pic>
      <p:sp>
        <p:nvSpPr>
          <p:cNvPr id="17" name="TextBox 16">
            <a:extLst>
              <a:ext uri="{FF2B5EF4-FFF2-40B4-BE49-F238E27FC236}">
                <a16:creationId xmlns:a16="http://schemas.microsoft.com/office/drawing/2014/main" id="{29FA7E9E-0E65-63E3-C751-1FBEFBC884FE}"/>
              </a:ext>
            </a:extLst>
          </p:cNvPr>
          <p:cNvSpPr txBox="1"/>
          <p:nvPr/>
        </p:nvSpPr>
        <p:spPr>
          <a:xfrm>
            <a:off x="5624392" y="5905617"/>
            <a:ext cx="5876156" cy="584775"/>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sv-SE" sz="1600" b="1" dirty="0" err="1"/>
              <a:t>What</a:t>
            </a:r>
            <a:r>
              <a:rPr lang="sv-SE" sz="1600" b="1" dirty="0"/>
              <a:t> </a:t>
            </a:r>
            <a:r>
              <a:rPr lang="sv-SE" sz="1600" b="1" dirty="0" err="1"/>
              <a:t>if</a:t>
            </a:r>
            <a:r>
              <a:rPr lang="sv-SE" sz="1600" b="1" dirty="0"/>
              <a:t> </a:t>
            </a:r>
            <a:r>
              <a:rPr lang="sv-SE" sz="1600" b="1" dirty="0" err="1"/>
              <a:t>during</a:t>
            </a:r>
            <a:r>
              <a:rPr lang="sv-SE" sz="1600" b="1" dirty="0"/>
              <a:t> the </a:t>
            </a:r>
            <a:r>
              <a:rPr lang="sv-SE" sz="1600" b="1" dirty="0" err="1"/>
              <a:t>growing</a:t>
            </a:r>
            <a:r>
              <a:rPr lang="sv-SE" sz="1600" b="1" dirty="0"/>
              <a:t> </a:t>
            </a:r>
            <a:r>
              <a:rPr lang="sv-SE" sz="1600" b="1" dirty="0" err="1"/>
              <a:t>stage</a:t>
            </a:r>
            <a:r>
              <a:rPr lang="sv-SE" sz="1600" b="1" dirty="0"/>
              <a:t> </a:t>
            </a:r>
            <a:r>
              <a:rPr lang="sv-SE" sz="1600" b="1" dirty="0" err="1"/>
              <a:t>there</a:t>
            </a:r>
            <a:r>
              <a:rPr lang="sv-SE" sz="1600" b="1" dirty="0"/>
              <a:t> is a lack </a:t>
            </a:r>
            <a:r>
              <a:rPr lang="sv-SE" sz="1600" b="1" dirty="0" err="1"/>
              <a:t>of</a:t>
            </a:r>
            <a:r>
              <a:rPr lang="sv-SE" sz="1600" b="1" dirty="0"/>
              <a:t> </a:t>
            </a:r>
            <a:r>
              <a:rPr lang="sv-SE" sz="1600" b="1" dirty="0" err="1"/>
              <a:t>renewable</a:t>
            </a:r>
            <a:r>
              <a:rPr lang="sv-SE" sz="1600" b="1" dirty="0"/>
              <a:t> </a:t>
            </a:r>
            <a:r>
              <a:rPr lang="sv-SE" sz="1600" b="1" dirty="0" err="1"/>
              <a:t>available</a:t>
            </a:r>
            <a:r>
              <a:rPr lang="sv-SE" sz="1600" b="1" dirty="0"/>
              <a:t> </a:t>
            </a:r>
            <a:r>
              <a:rPr lang="sv-SE" sz="1600" b="1" dirty="0" err="1"/>
              <a:t>water</a:t>
            </a:r>
            <a:r>
              <a:rPr lang="sv-SE" sz="1600" b="1" dirty="0"/>
              <a:t>?</a:t>
            </a:r>
            <a:endParaRPr lang="en-GB" sz="1600" b="1" dirty="0"/>
          </a:p>
        </p:txBody>
      </p:sp>
    </p:spTree>
    <p:extLst>
      <p:ext uri="{BB962C8B-B14F-4D97-AF65-F5344CB8AC3E}">
        <p14:creationId xmlns:p14="http://schemas.microsoft.com/office/powerpoint/2010/main" val="222833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EAC612D3-14C8-DEE0-E90A-45068C7A1350}"/>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B99EA0CA-18DF-C26F-49BA-5ABC19E2A8D0}"/>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15</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1C4D4174-1A3D-B8E1-A530-E6CA5645269A}"/>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err="1"/>
              <a:t>Modelling</a:t>
            </a:r>
            <a:r>
              <a:rPr lang="sv-SE" dirty="0"/>
              <a:t> </a:t>
            </a:r>
            <a:r>
              <a:rPr lang="sv-SE" dirty="0" err="1"/>
              <a:t>seasonal</a:t>
            </a:r>
            <a:r>
              <a:rPr lang="sv-SE" dirty="0"/>
              <a:t> </a:t>
            </a:r>
            <a:r>
              <a:rPr lang="sv-SE" dirty="0" err="1"/>
              <a:t>varibility</a:t>
            </a:r>
            <a:r>
              <a:rPr lang="sv-SE" dirty="0"/>
              <a:t> and </a:t>
            </a:r>
            <a:r>
              <a:rPr lang="sv-SE" dirty="0" err="1"/>
              <a:t>crop-growing</a:t>
            </a:r>
            <a:r>
              <a:rPr lang="sv-SE" dirty="0"/>
              <a:t> </a:t>
            </a:r>
            <a:r>
              <a:rPr lang="sv-SE" dirty="0" err="1"/>
              <a:t>stages</a:t>
            </a:r>
            <a:br>
              <a:rPr lang="sv-SE" dirty="0"/>
            </a:br>
            <a:r>
              <a:rPr lang="sv-SE" dirty="0" err="1"/>
              <a:t>Methods</a:t>
            </a:r>
            <a:endParaRPr dirty="0"/>
          </a:p>
        </p:txBody>
      </p:sp>
      <p:pic>
        <p:nvPicPr>
          <p:cNvPr id="2" name="Picture 1">
            <a:extLst>
              <a:ext uri="{FF2B5EF4-FFF2-40B4-BE49-F238E27FC236}">
                <a16:creationId xmlns:a16="http://schemas.microsoft.com/office/drawing/2014/main" id="{38C1256A-FFEF-7087-61DC-ED8B709797D5}"/>
              </a:ext>
            </a:extLst>
          </p:cNvPr>
          <p:cNvPicPr>
            <a:picLocks noChangeAspect="1"/>
          </p:cNvPicPr>
          <p:nvPr/>
        </p:nvPicPr>
        <p:blipFill>
          <a:blip r:embed="rId3"/>
          <a:stretch>
            <a:fillRect/>
          </a:stretch>
        </p:blipFill>
        <p:spPr>
          <a:xfrm>
            <a:off x="3919296" y="1786630"/>
            <a:ext cx="8002739" cy="4081644"/>
          </a:xfrm>
          <a:prstGeom prst="rect">
            <a:avLst/>
          </a:prstGeom>
        </p:spPr>
      </p:pic>
      <p:sp>
        <p:nvSpPr>
          <p:cNvPr id="3" name="Google Shape;373;p38">
            <a:extLst>
              <a:ext uri="{FF2B5EF4-FFF2-40B4-BE49-F238E27FC236}">
                <a16:creationId xmlns:a16="http://schemas.microsoft.com/office/drawing/2014/main" id="{0DDE72AD-FE5D-8F72-99C4-48BD64B1943B}"/>
              </a:ext>
            </a:extLst>
          </p:cNvPr>
          <p:cNvSpPr txBox="1"/>
          <p:nvPr/>
        </p:nvSpPr>
        <p:spPr>
          <a:xfrm>
            <a:off x="993617" y="1287664"/>
            <a:ext cx="2700888" cy="20620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600" b="1" i="0" u="none" strike="noStrike" cap="none" dirty="0" err="1">
                <a:solidFill>
                  <a:srgbClr val="000000"/>
                </a:solidFill>
                <a:latin typeface="Arial"/>
                <a:ea typeface="Arial"/>
                <a:cs typeface="Arial"/>
                <a:sym typeface="Arial"/>
              </a:rPr>
              <a:t>Define</a:t>
            </a:r>
            <a:r>
              <a:rPr lang="sv-SE" sz="1600" b="1" i="0" u="none" strike="noStrike" cap="none" dirty="0">
                <a:solidFill>
                  <a:srgbClr val="000000"/>
                </a:solidFill>
                <a:latin typeface="Arial"/>
                <a:ea typeface="Arial"/>
                <a:cs typeface="Arial"/>
                <a:sym typeface="Arial"/>
              </a:rPr>
              <a:t> the </a:t>
            </a:r>
            <a:r>
              <a:rPr lang="sv-SE" sz="1600" b="1" i="0" u="none" strike="noStrike" cap="none" dirty="0" err="1">
                <a:solidFill>
                  <a:srgbClr val="000000"/>
                </a:solidFill>
                <a:latin typeface="Arial"/>
                <a:ea typeface="Arial"/>
                <a:cs typeface="Arial"/>
                <a:sym typeface="Arial"/>
              </a:rPr>
              <a:t>seasons</a:t>
            </a:r>
            <a:r>
              <a:rPr lang="sv-SE" sz="1600" b="1" i="0" u="none" strike="noStrike" cap="none" dirty="0">
                <a:solidFill>
                  <a:srgbClr val="000000"/>
                </a:solidFill>
                <a:latin typeface="Arial"/>
                <a:ea typeface="Arial"/>
                <a:cs typeface="Arial"/>
                <a:sym typeface="Arial"/>
              </a:rPr>
              <a:t> </a:t>
            </a:r>
            <a:endParaRPr lang="en-GB" sz="1600" b="1" dirty="0"/>
          </a:p>
          <a:p>
            <a:pPr marL="342900" marR="0" lvl="0" indent="-342900" algn="just" rtl="0">
              <a:lnSpc>
                <a:spcPct val="100000"/>
              </a:lnSpc>
              <a:spcBef>
                <a:spcPts val="0"/>
              </a:spcBef>
              <a:spcAft>
                <a:spcPts val="0"/>
              </a:spcAft>
              <a:buClr>
                <a:srgbClr val="000000"/>
              </a:buClr>
              <a:buSzPts val="1900"/>
              <a:buFont typeface="Wingdings" panose="05000000000000000000" pitchFamily="2" charset="2"/>
              <a:buChar char="Ø"/>
            </a:pPr>
            <a:r>
              <a:rPr lang="sv-SE" sz="1600" i="0" u="none" strike="noStrike" cap="none" dirty="0" err="1">
                <a:solidFill>
                  <a:srgbClr val="000000"/>
                </a:solidFill>
                <a:latin typeface="Arial"/>
                <a:ea typeface="Arial"/>
                <a:cs typeface="Arial"/>
                <a:sym typeface="Arial"/>
              </a:rPr>
              <a:t>Season</a:t>
            </a:r>
            <a:r>
              <a:rPr lang="sv-SE" sz="1600" i="0" u="none" strike="noStrike" cap="none" dirty="0">
                <a:solidFill>
                  <a:srgbClr val="000000"/>
                </a:solidFill>
                <a:latin typeface="Arial"/>
                <a:ea typeface="Arial"/>
                <a:cs typeface="Arial"/>
                <a:sym typeface="Arial"/>
              </a:rPr>
              <a:t> 1 = </a:t>
            </a:r>
            <a:r>
              <a:rPr lang="sv-SE" sz="1600" i="0" u="none" strike="noStrike" cap="none" dirty="0" err="1">
                <a:solidFill>
                  <a:srgbClr val="000000"/>
                </a:solidFill>
                <a:latin typeface="Arial"/>
                <a:ea typeface="Arial"/>
                <a:cs typeface="Arial"/>
                <a:sym typeface="Arial"/>
              </a:rPr>
              <a:t>growing</a:t>
            </a:r>
            <a:r>
              <a:rPr lang="sv-SE" sz="1600" i="0" u="none" strike="noStrike" cap="none" dirty="0">
                <a:solidFill>
                  <a:srgbClr val="000000"/>
                </a:solidFill>
                <a:latin typeface="Arial"/>
                <a:ea typeface="Arial"/>
                <a:cs typeface="Arial"/>
                <a:sym typeface="Arial"/>
              </a:rPr>
              <a:t> </a:t>
            </a:r>
          </a:p>
          <a:p>
            <a:pPr marL="342900" marR="0" lvl="0" indent="-342900" algn="just" rtl="0">
              <a:lnSpc>
                <a:spcPct val="100000"/>
              </a:lnSpc>
              <a:spcBef>
                <a:spcPts val="0"/>
              </a:spcBef>
              <a:spcAft>
                <a:spcPts val="0"/>
              </a:spcAft>
              <a:buClr>
                <a:srgbClr val="000000"/>
              </a:buClr>
              <a:buSzPts val="1900"/>
              <a:buFont typeface="Wingdings" panose="05000000000000000000" pitchFamily="2" charset="2"/>
              <a:buChar char="Ø"/>
            </a:pPr>
            <a:r>
              <a:rPr lang="sv-SE" sz="1600" dirty="0" err="1"/>
              <a:t>Season</a:t>
            </a:r>
            <a:r>
              <a:rPr lang="sv-SE" sz="1600" dirty="0"/>
              <a:t> 2 = Harvesting</a:t>
            </a:r>
          </a:p>
          <a:p>
            <a:pPr marL="342900" marR="0" lvl="0" indent="-342900" algn="just" rtl="0">
              <a:lnSpc>
                <a:spcPct val="100000"/>
              </a:lnSpc>
              <a:spcBef>
                <a:spcPts val="0"/>
              </a:spcBef>
              <a:spcAft>
                <a:spcPts val="0"/>
              </a:spcAft>
              <a:buClr>
                <a:srgbClr val="000000"/>
              </a:buClr>
              <a:buSzPts val="1900"/>
              <a:buFont typeface="Wingdings" panose="05000000000000000000" pitchFamily="2" charset="2"/>
              <a:buChar char="Ø"/>
            </a:pPr>
            <a:r>
              <a:rPr lang="sv-SE" sz="1600" i="0" u="none" strike="noStrike" cap="none" dirty="0">
                <a:solidFill>
                  <a:srgbClr val="FF0000"/>
                </a:solidFill>
                <a:latin typeface="Arial"/>
                <a:ea typeface="Arial"/>
                <a:cs typeface="Arial"/>
                <a:sym typeface="Arial"/>
              </a:rPr>
              <a:t>The </a:t>
            </a:r>
            <a:r>
              <a:rPr lang="sv-SE" sz="1600" i="0" u="none" strike="noStrike" cap="none" dirty="0" err="1">
                <a:solidFill>
                  <a:srgbClr val="FF0000"/>
                </a:solidFill>
                <a:latin typeface="Arial"/>
                <a:ea typeface="Arial"/>
                <a:cs typeface="Arial"/>
                <a:sym typeface="Arial"/>
              </a:rPr>
              <a:t>seasons</a:t>
            </a:r>
            <a:r>
              <a:rPr lang="sv-SE" sz="1600" i="0" u="none" strike="noStrike" cap="none" dirty="0">
                <a:solidFill>
                  <a:srgbClr val="FF0000"/>
                </a:solidFill>
                <a:latin typeface="Arial"/>
                <a:ea typeface="Arial"/>
                <a:cs typeface="Arial"/>
                <a:sym typeface="Arial"/>
              </a:rPr>
              <a:t> </a:t>
            </a:r>
            <a:r>
              <a:rPr lang="sv-SE" sz="1600" i="0" u="none" strike="noStrike" cap="none" dirty="0" err="1">
                <a:solidFill>
                  <a:srgbClr val="FF0000"/>
                </a:solidFill>
                <a:latin typeface="Arial"/>
                <a:ea typeface="Arial"/>
                <a:cs typeface="Arial"/>
                <a:sym typeface="Arial"/>
              </a:rPr>
              <a:t>have</a:t>
            </a:r>
            <a:r>
              <a:rPr lang="sv-SE" sz="1600" i="0" u="none" strike="noStrike" cap="none" dirty="0">
                <a:solidFill>
                  <a:srgbClr val="FF0000"/>
                </a:solidFill>
                <a:latin typeface="Arial"/>
                <a:ea typeface="Arial"/>
                <a:cs typeface="Arial"/>
                <a:sym typeface="Arial"/>
              </a:rPr>
              <a:t> to be taken </a:t>
            </a:r>
            <a:r>
              <a:rPr lang="sv-SE" sz="1600" i="0" u="none" strike="noStrike" cap="none" dirty="0" err="1">
                <a:solidFill>
                  <a:srgbClr val="FF0000"/>
                </a:solidFill>
                <a:latin typeface="Arial"/>
                <a:ea typeface="Arial"/>
                <a:cs typeface="Arial"/>
                <a:sym typeface="Arial"/>
              </a:rPr>
              <a:t>into</a:t>
            </a:r>
            <a:r>
              <a:rPr lang="sv-SE" sz="1600" i="0" u="none" strike="noStrike" cap="none" dirty="0">
                <a:solidFill>
                  <a:srgbClr val="FF0000"/>
                </a:solidFill>
                <a:latin typeface="Arial"/>
                <a:ea typeface="Arial"/>
                <a:cs typeface="Arial"/>
                <a:sym typeface="Arial"/>
              </a:rPr>
              <a:t> </a:t>
            </a:r>
            <a:r>
              <a:rPr lang="sv-SE" sz="1600" i="0" u="none" strike="noStrike" cap="none" dirty="0" err="1">
                <a:solidFill>
                  <a:srgbClr val="FF0000"/>
                </a:solidFill>
                <a:latin typeface="Arial"/>
                <a:ea typeface="Arial"/>
                <a:cs typeface="Arial"/>
                <a:sym typeface="Arial"/>
              </a:rPr>
              <a:t>account</a:t>
            </a:r>
            <a:r>
              <a:rPr lang="sv-SE" sz="1600" i="0" u="none" strike="noStrike" cap="none" dirty="0">
                <a:solidFill>
                  <a:srgbClr val="FF0000"/>
                </a:solidFill>
                <a:latin typeface="Arial"/>
                <a:ea typeface="Arial"/>
                <a:cs typeface="Arial"/>
                <a:sym typeface="Arial"/>
              </a:rPr>
              <a:t> </a:t>
            </a:r>
            <a:r>
              <a:rPr lang="sv-SE" sz="1600" i="0" u="none" strike="noStrike" cap="none" dirty="0" err="1">
                <a:solidFill>
                  <a:srgbClr val="FF0000"/>
                </a:solidFill>
                <a:latin typeface="Arial"/>
                <a:ea typeface="Arial"/>
                <a:cs typeface="Arial"/>
                <a:sym typeface="Arial"/>
              </a:rPr>
              <a:t>when</a:t>
            </a:r>
            <a:r>
              <a:rPr lang="sv-SE" sz="1600" i="0" u="none" strike="noStrike" cap="none" dirty="0">
                <a:solidFill>
                  <a:srgbClr val="FF0000"/>
                </a:solidFill>
                <a:latin typeface="Arial"/>
                <a:ea typeface="Arial"/>
                <a:cs typeface="Arial"/>
                <a:sym typeface="Arial"/>
              </a:rPr>
              <a:t> </a:t>
            </a:r>
            <a:r>
              <a:rPr lang="sv-SE" sz="1600" i="0" u="none" strike="noStrike" cap="none" dirty="0" err="1">
                <a:solidFill>
                  <a:srgbClr val="FF0000"/>
                </a:solidFill>
                <a:latin typeface="Arial"/>
                <a:ea typeface="Arial"/>
                <a:cs typeface="Arial"/>
                <a:sym typeface="Arial"/>
              </a:rPr>
              <a:t>modelling</a:t>
            </a:r>
            <a:r>
              <a:rPr lang="sv-SE" sz="1600" i="0" u="none" strike="noStrike" cap="none" dirty="0">
                <a:solidFill>
                  <a:srgbClr val="FF0000"/>
                </a:solidFill>
                <a:latin typeface="Arial"/>
                <a:ea typeface="Arial"/>
                <a:cs typeface="Arial"/>
                <a:sym typeface="Arial"/>
              </a:rPr>
              <a:t> the </a:t>
            </a:r>
            <a:r>
              <a:rPr lang="sv-SE" sz="1600" i="0" u="none" strike="noStrike" cap="none" dirty="0" err="1">
                <a:solidFill>
                  <a:srgbClr val="FF0000"/>
                </a:solidFill>
                <a:latin typeface="Arial"/>
                <a:ea typeface="Arial"/>
                <a:cs typeface="Arial"/>
                <a:sym typeface="Arial"/>
              </a:rPr>
              <a:t>ti</a:t>
            </a:r>
            <a:r>
              <a:rPr lang="sv-SE" sz="1600" dirty="0" err="1">
                <a:solidFill>
                  <a:srgbClr val="FF0000"/>
                </a:solidFill>
              </a:rPr>
              <a:t>me</a:t>
            </a:r>
            <a:r>
              <a:rPr lang="sv-SE" sz="1600" dirty="0">
                <a:solidFill>
                  <a:srgbClr val="FF0000"/>
                </a:solidFill>
              </a:rPr>
              <a:t>-slices </a:t>
            </a:r>
            <a:r>
              <a:rPr lang="sv-SE" sz="1600" dirty="0" err="1">
                <a:solidFill>
                  <a:srgbClr val="FF0000"/>
                </a:solidFill>
              </a:rPr>
              <a:t>of</a:t>
            </a:r>
            <a:r>
              <a:rPr lang="sv-SE" sz="1600" dirty="0">
                <a:solidFill>
                  <a:srgbClr val="FF0000"/>
                </a:solidFill>
              </a:rPr>
              <a:t> </a:t>
            </a:r>
            <a:r>
              <a:rPr lang="sv-SE" sz="1600" dirty="0" err="1">
                <a:solidFill>
                  <a:srgbClr val="FF0000"/>
                </a:solidFill>
              </a:rPr>
              <a:t>your</a:t>
            </a:r>
            <a:r>
              <a:rPr lang="sv-SE" sz="1600" dirty="0">
                <a:solidFill>
                  <a:srgbClr val="FF0000"/>
                </a:solidFill>
              </a:rPr>
              <a:t> </a:t>
            </a:r>
            <a:r>
              <a:rPr lang="sv-SE" sz="1600" dirty="0" err="1">
                <a:solidFill>
                  <a:srgbClr val="FF0000"/>
                </a:solidFill>
              </a:rPr>
              <a:t>CLEWs</a:t>
            </a:r>
            <a:r>
              <a:rPr lang="sv-SE" sz="1600" dirty="0">
                <a:solidFill>
                  <a:srgbClr val="FF0000"/>
                </a:solidFill>
              </a:rPr>
              <a:t> </a:t>
            </a:r>
            <a:r>
              <a:rPr lang="sv-SE" sz="1600" dirty="0" err="1">
                <a:solidFill>
                  <a:srgbClr val="FF0000"/>
                </a:solidFill>
              </a:rPr>
              <a:t>model</a:t>
            </a:r>
            <a:r>
              <a:rPr lang="sv-SE" sz="1600" dirty="0">
                <a:solidFill>
                  <a:srgbClr val="FF0000"/>
                </a:solidFill>
              </a:rPr>
              <a:t> (!)</a:t>
            </a:r>
            <a:endParaRPr lang="sv-SE" sz="1600" i="0" u="none" strike="noStrike" cap="none" dirty="0">
              <a:solidFill>
                <a:srgbClr val="FF0000"/>
              </a:solidFill>
              <a:latin typeface="Arial"/>
              <a:ea typeface="Arial"/>
              <a:cs typeface="Arial"/>
              <a:sym typeface="Arial"/>
            </a:endParaRPr>
          </a:p>
        </p:txBody>
      </p:sp>
      <p:sp>
        <p:nvSpPr>
          <p:cNvPr id="9" name="Google Shape;371;p38">
            <a:extLst>
              <a:ext uri="{FF2B5EF4-FFF2-40B4-BE49-F238E27FC236}">
                <a16:creationId xmlns:a16="http://schemas.microsoft.com/office/drawing/2014/main" id="{C944CAAE-BB93-C954-4F54-C4DDE5DF3EDD}"/>
              </a:ext>
            </a:extLst>
          </p:cNvPr>
          <p:cNvSpPr/>
          <p:nvPr/>
        </p:nvSpPr>
        <p:spPr>
          <a:xfrm>
            <a:off x="149589" y="2085885"/>
            <a:ext cx="499394" cy="465619"/>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1" i="0" u="none" strike="noStrike" cap="none" dirty="0">
                <a:solidFill>
                  <a:schemeClr val="lt1"/>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10" name="Google Shape;371;p38">
            <a:extLst>
              <a:ext uri="{FF2B5EF4-FFF2-40B4-BE49-F238E27FC236}">
                <a16:creationId xmlns:a16="http://schemas.microsoft.com/office/drawing/2014/main" id="{1E4B52AF-152D-5D56-16E9-1208D0576134}"/>
              </a:ext>
            </a:extLst>
          </p:cNvPr>
          <p:cNvSpPr/>
          <p:nvPr/>
        </p:nvSpPr>
        <p:spPr>
          <a:xfrm>
            <a:off x="149589" y="3690942"/>
            <a:ext cx="499394" cy="465619"/>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b="1" dirty="0">
                <a:solidFill>
                  <a:schemeClr val="lt1"/>
                </a:solidFill>
              </a:rPr>
              <a:t>2</a:t>
            </a:r>
            <a:endParaRPr sz="1400" b="0" i="0" u="none" strike="noStrike" cap="none" dirty="0">
              <a:solidFill>
                <a:srgbClr val="000000"/>
              </a:solidFill>
              <a:latin typeface="Arial"/>
              <a:ea typeface="Arial"/>
              <a:cs typeface="Arial"/>
              <a:sym typeface="Arial"/>
            </a:endParaRPr>
          </a:p>
        </p:txBody>
      </p:sp>
      <p:sp>
        <p:nvSpPr>
          <p:cNvPr id="13" name="Google Shape;373;p38">
            <a:extLst>
              <a:ext uri="{FF2B5EF4-FFF2-40B4-BE49-F238E27FC236}">
                <a16:creationId xmlns:a16="http://schemas.microsoft.com/office/drawing/2014/main" id="{950E6623-4F1F-B3FA-5136-4AB1D155946D}"/>
              </a:ext>
            </a:extLst>
          </p:cNvPr>
          <p:cNvSpPr txBox="1"/>
          <p:nvPr/>
        </p:nvSpPr>
        <p:spPr>
          <a:xfrm>
            <a:off x="993617" y="3508274"/>
            <a:ext cx="2700888"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600" b="1" i="0" u="none" strike="noStrike" cap="none" dirty="0" err="1">
                <a:solidFill>
                  <a:srgbClr val="000000"/>
                </a:solidFill>
                <a:latin typeface="Arial"/>
                <a:ea typeface="Arial"/>
                <a:cs typeface="Arial"/>
                <a:sym typeface="Arial"/>
              </a:rPr>
              <a:t>Create</a:t>
            </a:r>
            <a:r>
              <a:rPr lang="sv-SE" sz="1600" b="1" i="0" u="none" strike="noStrike" cap="none" dirty="0">
                <a:solidFill>
                  <a:srgbClr val="000000"/>
                </a:solidFill>
                <a:latin typeface="Arial"/>
                <a:ea typeface="Arial"/>
                <a:cs typeface="Arial"/>
                <a:sym typeface="Arial"/>
              </a:rPr>
              <a:t> </a:t>
            </a:r>
            <a:r>
              <a:rPr lang="sv-SE" sz="1600" b="1" i="0" u="none" strike="noStrike" cap="none" dirty="0" err="1">
                <a:solidFill>
                  <a:srgbClr val="000000"/>
                </a:solidFill>
                <a:latin typeface="Arial"/>
                <a:ea typeface="Arial"/>
                <a:cs typeface="Arial"/>
                <a:sym typeface="Arial"/>
              </a:rPr>
              <a:t>one</a:t>
            </a:r>
            <a:r>
              <a:rPr lang="sv-SE" sz="1600" b="1" i="0" u="none" strike="noStrike" cap="none" dirty="0">
                <a:solidFill>
                  <a:srgbClr val="000000"/>
                </a:solidFill>
                <a:latin typeface="Arial"/>
                <a:ea typeface="Arial"/>
                <a:cs typeface="Arial"/>
                <a:sym typeface="Arial"/>
              </a:rPr>
              <a:t> ”dummy” </a:t>
            </a:r>
            <a:r>
              <a:rPr lang="sv-SE" sz="1600" b="1" i="0" u="none" strike="noStrike" cap="none" dirty="0" err="1">
                <a:solidFill>
                  <a:srgbClr val="000000"/>
                </a:solidFill>
                <a:latin typeface="Arial"/>
                <a:ea typeface="Arial"/>
                <a:cs typeface="Arial"/>
                <a:sym typeface="Arial"/>
              </a:rPr>
              <a:t>technology</a:t>
            </a:r>
            <a:r>
              <a:rPr lang="sv-SE" sz="1600" b="1" i="0" u="none" strike="noStrike" cap="none" dirty="0">
                <a:solidFill>
                  <a:srgbClr val="000000"/>
                </a:solidFill>
                <a:latin typeface="Arial"/>
                <a:ea typeface="Arial"/>
                <a:cs typeface="Arial"/>
                <a:sym typeface="Arial"/>
              </a:rPr>
              <a:t> for </a:t>
            </a:r>
            <a:r>
              <a:rPr lang="sv-SE" sz="1600" b="1" i="0" u="none" strike="noStrike" cap="none" dirty="0" err="1">
                <a:solidFill>
                  <a:srgbClr val="000000"/>
                </a:solidFill>
                <a:latin typeface="Arial"/>
                <a:ea typeface="Arial"/>
                <a:cs typeface="Arial"/>
                <a:sym typeface="Arial"/>
              </a:rPr>
              <a:t>each</a:t>
            </a:r>
            <a:r>
              <a:rPr lang="sv-SE" sz="1600" b="1" i="0" u="none" strike="noStrike" cap="none" dirty="0">
                <a:solidFill>
                  <a:srgbClr val="000000"/>
                </a:solidFill>
                <a:latin typeface="Arial"/>
                <a:ea typeface="Arial"/>
                <a:cs typeface="Arial"/>
                <a:sym typeface="Arial"/>
              </a:rPr>
              <a:t> </a:t>
            </a:r>
            <a:r>
              <a:rPr lang="sv-SE" sz="1600" b="1" i="0" u="none" strike="noStrike" cap="none" dirty="0" err="1">
                <a:solidFill>
                  <a:srgbClr val="000000"/>
                </a:solidFill>
                <a:latin typeface="Arial"/>
                <a:ea typeface="Arial"/>
                <a:cs typeface="Arial"/>
                <a:sym typeface="Arial"/>
              </a:rPr>
              <a:t>season</a:t>
            </a:r>
            <a:endParaRPr lang="en-GB" sz="1600" b="1" dirty="0"/>
          </a:p>
        </p:txBody>
      </p:sp>
      <p:sp>
        <p:nvSpPr>
          <p:cNvPr id="14" name="Google Shape;371;p38">
            <a:extLst>
              <a:ext uri="{FF2B5EF4-FFF2-40B4-BE49-F238E27FC236}">
                <a16:creationId xmlns:a16="http://schemas.microsoft.com/office/drawing/2014/main" id="{154B042E-9275-D56F-5CE3-029DDE901528}"/>
              </a:ext>
            </a:extLst>
          </p:cNvPr>
          <p:cNvSpPr/>
          <p:nvPr/>
        </p:nvSpPr>
        <p:spPr>
          <a:xfrm>
            <a:off x="149589" y="5295999"/>
            <a:ext cx="499394" cy="465619"/>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1" i="0" u="none" strike="noStrike" cap="none" dirty="0">
                <a:solidFill>
                  <a:schemeClr val="lt1"/>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
        <p:nvSpPr>
          <p:cNvPr id="15" name="Google Shape;373;p38">
            <a:extLst>
              <a:ext uri="{FF2B5EF4-FFF2-40B4-BE49-F238E27FC236}">
                <a16:creationId xmlns:a16="http://schemas.microsoft.com/office/drawing/2014/main" id="{D9A24713-8918-5DD2-BECA-EC76A0E6A391}"/>
              </a:ext>
            </a:extLst>
          </p:cNvPr>
          <p:cNvSpPr txBox="1"/>
          <p:nvPr/>
        </p:nvSpPr>
        <p:spPr>
          <a:xfrm>
            <a:off x="993617" y="5037318"/>
            <a:ext cx="2700888"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600" b="1" i="0" u="none" strike="noStrike" cap="none" dirty="0" err="1">
                <a:solidFill>
                  <a:srgbClr val="000000"/>
                </a:solidFill>
                <a:latin typeface="Arial"/>
                <a:ea typeface="Arial"/>
                <a:cs typeface="Arial"/>
                <a:sym typeface="Arial"/>
              </a:rPr>
              <a:t>Create</a:t>
            </a:r>
            <a:r>
              <a:rPr lang="sv-SE" sz="1600" b="1" i="0" u="none" strike="noStrike" cap="none" dirty="0">
                <a:solidFill>
                  <a:srgbClr val="000000"/>
                </a:solidFill>
                <a:latin typeface="Arial"/>
                <a:ea typeface="Arial"/>
                <a:cs typeface="Arial"/>
                <a:sym typeface="Arial"/>
              </a:rPr>
              <a:t> </a:t>
            </a:r>
            <a:r>
              <a:rPr lang="sv-SE" sz="1600" b="1" i="0" u="none" strike="noStrike" cap="none" dirty="0" err="1">
                <a:solidFill>
                  <a:srgbClr val="000000"/>
                </a:solidFill>
                <a:latin typeface="Arial"/>
                <a:ea typeface="Arial"/>
                <a:cs typeface="Arial"/>
                <a:sym typeface="Arial"/>
              </a:rPr>
              <a:t>one</a:t>
            </a:r>
            <a:r>
              <a:rPr lang="sv-SE" sz="1600" b="1" i="0" u="none" strike="noStrike" cap="none" dirty="0">
                <a:solidFill>
                  <a:srgbClr val="000000"/>
                </a:solidFill>
                <a:latin typeface="Arial"/>
                <a:ea typeface="Arial"/>
                <a:cs typeface="Arial"/>
                <a:sym typeface="Arial"/>
              </a:rPr>
              <a:t> ”dummy” </a:t>
            </a:r>
            <a:r>
              <a:rPr lang="sv-SE" sz="1600" b="1" dirty="0" err="1"/>
              <a:t>c</a:t>
            </a:r>
            <a:r>
              <a:rPr lang="sv-SE" sz="1600" b="1" i="0" u="none" strike="noStrike" cap="none" dirty="0" err="1">
                <a:solidFill>
                  <a:srgbClr val="000000"/>
                </a:solidFill>
                <a:latin typeface="Arial"/>
                <a:ea typeface="Arial"/>
                <a:cs typeface="Arial"/>
                <a:sym typeface="Arial"/>
              </a:rPr>
              <a:t>ommodity</a:t>
            </a:r>
            <a:r>
              <a:rPr lang="sv-SE" sz="1600" b="1" i="0" u="none" strike="noStrike" cap="none" dirty="0">
                <a:solidFill>
                  <a:srgbClr val="000000"/>
                </a:solidFill>
                <a:latin typeface="Arial"/>
                <a:ea typeface="Arial"/>
                <a:cs typeface="Arial"/>
                <a:sym typeface="Arial"/>
              </a:rPr>
              <a:t> for </a:t>
            </a:r>
            <a:r>
              <a:rPr lang="sv-SE" sz="1600" b="1" i="0" u="none" strike="noStrike" cap="none" dirty="0" err="1">
                <a:solidFill>
                  <a:srgbClr val="000000"/>
                </a:solidFill>
                <a:latin typeface="Arial"/>
                <a:ea typeface="Arial"/>
                <a:cs typeface="Arial"/>
                <a:sym typeface="Arial"/>
              </a:rPr>
              <a:t>each</a:t>
            </a:r>
            <a:r>
              <a:rPr lang="sv-SE" sz="1600" b="1" i="0" u="none" strike="noStrike" cap="none" dirty="0">
                <a:solidFill>
                  <a:srgbClr val="000000"/>
                </a:solidFill>
                <a:latin typeface="Arial"/>
                <a:ea typeface="Arial"/>
                <a:cs typeface="Arial"/>
                <a:sym typeface="Arial"/>
              </a:rPr>
              <a:t> </a:t>
            </a:r>
            <a:r>
              <a:rPr lang="sv-SE" sz="1600" b="1" i="0" u="none" strike="noStrike" cap="none" dirty="0" err="1">
                <a:solidFill>
                  <a:srgbClr val="000000"/>
                </a:solidFill>
                <a:latin typeface="Arial"/>
                <a:ea typeface="Arial"/>
                <a:cs typeface="Arial"/>
                <a:sym typeface="Arial"/>
              </a:rPr>
              <a:t>season</a:t>
            </a:r>
            <a:endParaRPr lang="sv-SE" sz="1600" b="1" i="0" u="none" strike="noStrike" cap="none" dirty="0">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900"/>
              <a:buFont typeface="Wingdings" panose="05000000000000000000" pitchFamily="2" charset="2"/>
              <a:buChar char="Ø"/>
            </a:pPr>
            <a:r>
              <a:rPr lang="sv-SE" sz="1600" dirty="0"/>
              <a:t>S1</a:t>
            </a:r>
          </a:p>
          <a:p>
            <a:pPr marL="285750" marR="0" lvl="0" indent="-285750" algn="just" rtl="0">
              <a:lnSpc>
                <a:spcPct val="100000"/>
              </a:lnSpc>
              <a:spcBef>
                <a:spcPts val="0"/>
              </a:spcBef>
              <a:spcAft>
                <a:spcPts val="0"/>
              </a:spcAft>
              <a:buClr>
                <a:srgbClr val="000000"/>
              </a:buClr>
              <a:buSzPts val="1900"/>
              <a:buFont typeface="Wingdings" panose="05000000000000000000" pitchFamily="2" charset="2"/>
              <a:buChar char="Ø"/>
            </a:pPr>
            <a:r>
              <a:rPr lang="sv-SE" sz="1600" dirty="0"/>
              <a:t>S2</a:t>
            </a:r>
            <a:endParaRPr lang="en-GB" sz="1600" dirty="0"/>
          </a:p>
        </p:txBody>
      </p:sp>
    </p:spTree>
    <p:extLst>
      <p:ext uri="{BB962C8B-B14F-4D97-AF65-F5344CB8AC3E}">
        <p14:creationId xmlns:p14="http://schemas.microsoft.com/office/powerpoint/2010/main" val="3758224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B98928F9-1229-6E41-400A-4A91998CEB39}"/>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739E8B46-551D-4117-F6BC-E97DE52A4714}"/>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16</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8E52DF85-6007-2F97-BB65-43275C06C854}"/>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err="1"/>
              <a:t>Modelling</a:t>
            </a:r>
            <a:r>
              <a:rPr lang="sv-SE" dirty="0"/>
              <a:t> </a:t>
            </a:r>
            <a:r>
              <a:rPr lang="sv-SE" dirty="0" err="1"/>
              <a:t>seasonal</a:t>
            </a:r>
            <a:r>
              <a:rPr lang="sv-SE" dirty="0"/>
              <a:t> </a:t>
            </a:r>
            <a:r>
              <a:rPr lang="sv-SE" dirty="0" err="1"/>
              <a:t>varibility</a:t>
            </a:r>
            <a:r>
              <a:rPr lang="sv-SE" dirty="0"/>
              <a:t> and </a:t>
            </a:r>
            <a:r>
              <a:rPr lang="sv-SE" dirty="0" err="1"/>
              <a:t>crop-growing</a:t>
            </a:r>
            <a:r>
              <a:rPr lang="sv-SE" dirty="0"/>
              <a:t> </a:t>
            </a:r>
            <a:r>
              <a:rPr lang="sv-SE" dirty="0" err="1"/>
              <a:t>stages</a:t>
            </a:r>
            <a:br>
              <a:rPr lang="sv-SE" dirty="0"/>
            </a:br>
            <a:r>
              <a:rPr lang="sv-SE" dirty="0" err="1"/>
              <a:t>Methods</a:t>
            </a:r>
            <a:endParaRPr dirty="0"/>
          </a:p>
        </p:txBody>
      </p:sp>
      <p:pic>
        <p:nvPicPr>
          <p:cNvPr id="2" name="Picture 1">
            <a:extLst>
              <a:ext uri="{FF2B5EF4-FFF2-40B4-BE49-F238E27FC236}">
                <a16:creationId xmlns:a16="http://schemas.microsoft.com/office/drawing/2014/main" id="{F205DD11-5C0D-FB53-6F63-38BEA4BFDCCF}"/>
              </a:ext>
            </a:extLst>
          </p:cNvPr>
          <p:cNvPicPr>
            <a:picLocks noChangeAspect="1"/>
          </p:cNvPicPr>
          <p:nvPr/>
        </p:nvPicPr>
        <p:blipFill>
          <a:blip r:embed="rId3"/>
          <a:stretch>
            <a:fillRect/>
          </a:stretch>
        </p:blipFill>
        <p:spPr>
          <a:xfrm>
            <a:off x="3919296" y="1786630"/>
            <a:ext cx="8002739" cy="4081644"/>
          </a:xfrm>
          <a:prstGeom prst="rect">
            <a:avLst/>
          </a:prstGeom>
        </p:spPr>
      </p:pic>
      <p:sp>
        <p:nvSpPr>
          <p:cNvPr id="3" name="Google Shape;373;p38">
            <a:extLst>
              <a:ext uri="{FF2B5EF4-FFF2-40B4-BE49-F238E27FC236}">
                <a16:creationId xmlns:a16="http://schemas.microsoft.com/office/drawing/2014/main" id="{95ECB47B-1C64-B6C2-6917-4524BA3D7C8C}"/>
              </a:ext>
            </a:extLst>
          </p:cNvPr>
          <p:cNvSpPr txBox="1"/>
          <p:nvPr/>
        </p:nvSpPr>
        <p:spPr>
          <a:xfrm>
            <a:off x="993617" y="1474327"/>
            <a:ext cx="2700888"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600" b="1" i="0" u="none" strike="noStrike" cap="none" dirty="0" err="1">
                <a:solidFill>
                  <a:srgbClr val="000000"/>
                </a:solidFill>
                <a:latin typeface="Arial"/>
                <a:ea typeface="Arial"/>
                <a:cs typeface="Arial"/>
                <a:sym typeface="Arial"/>
              </a:rPr>
              <a:t>Increase</a:t>
            </a:r>
            <a:r>
              <a:rPr lang="sv-SE" sz="1600" b="1" i="0" u="none" strike="noStrike" cap="none" dirty="0">
                <a:solidFill>
                  <a:srgbClr val="000000"/>
                </a:solidFill>
                <a:latin typeface="Arial"/>
                <a:ea typeface="Arial"/>
                <a:cs typeface="Arial"/>
                <a:sym typeface="Arial"/>
              </a:rPr>
              <a:t> the modes </a:t>
            </a:r>
            <a:r>
              <a:rPr lang="sv-SE" sz="1600" b="1" i="0" u="none" strike="noStrike" cap="none" dirty="0" err="1">
                <a:solidFill>
                  <a:srgbClr val="000000"/>
                </a:solidFill>
                <a:latin typeface="Arial"/>
                <a:ea typeface="Arial"/>
                <a:cs typeface="Arial"/>
                <a:sym typeface="Arial"/>
              </a:rPr>
              <a:t>of</a:t>
            </a:r>
            <a:r>
              <a:rPr lang="sv-SE" sz="1600" b="1" i="0" u="none" strike="noStrike" cap="none" dirty="0">
                <a:solidFill>
                  <a:srgbClr val="000000"/>
                </a:solidFill>
                <a:latin typeface="Arial"/>
                <a:ea typeface="Arial"/>
                <a:cs typeface="Arial"/>
                <a:sym typeface="Arial"/>
              </a:rPr>
              <a:t> operation for </a:t>
            </a:r>
            <a:r>
              <a:rPr lang="sv-SE" sz="1600" b="1" i="0" u="none" strike="noStrike" cap="none" dirty="0" err="1">
                <a:solidFill>
                  <a:srgbClr val="000000"/>
                </a:solidFill>
                <a:latin typeface="Arial"/>
                <a:ea typeface="Arial"/>
                <a:cs typeface="Arial"/>
                <a:sym typeface="Arial"/>
              </a:rPr>
              <a:t>each</a:t>
            </a:r>
            <a:r>
              <a:rPr lang="sv-SE" sz="1600" b="1" i="0" u="none" strike="noStrike" cap="none" dirty="0">
                <a:solidFill>
                  <a:srgbClr val="000000"/>
                </a:solidFill>
                <a:latin typeface="Arial"/>
                <a:ea typeface="Arial"/>
                <a:cs typeface="Arial"/>
                <a:sym typeface="Arial"/>
              </a:rPr>
              <a:t> </a:t>
            </a:r>
            <a:r>
              <a:rPr lang="sv-SE" sz="1600" b="1" i="0" u="none" strike="noStrike" cap="none" dirty="0" err="1">
                <a:solidFill>
                  <a:srgbClr val="000000"/>
                </a:solidFill>
                <a:latin typeface="Arial"/>
                <a:ea typeface="Arial"/>
                <a:cs typeface="Arial"/>
                <a:sym typeface="Arial"/>
              </a:rPr>
              <a:t>modelled</a:t>
            </a:r>
            <a:r>
              <a:rPr lang="sv-SE" sz="1600" b="1" i="0" u="none" strike="noStrike" cap="none" dirty="0">
                <a:solidFill>
                  <a:srgbClr val="000000"/>
                </a:solidFill>
                <a:latin typeface="Arial"/>
                <a:ea typeface="Arial"/>
                <a:cs typeface="Arial"/>
                <a:sym typeface="Arial"/>
              </a:rPr>
              <a:t> </a:t>
            </a:r>
            <a:r>
              <a:rPr lang="sv-SE" sz="1600" b="1" i="0" u="none" strike="noStrike" cap="none" dirty="0" err="1">
                <a:solidFill>
                  <a:srgbClr val="000000"/>
                </a:solidFill>
                <a:latin typeface="Arial"/>
                <a:ea typeface="Arial"/>
                <a:cs typeface="Arial"/>
                <a:sym typeface="Arial"/>
              </a:rPr>
              <a:t>season</a:t>
            </a:r>
            <a:r>
              <a:rPr lang="sv-SE" sz="1600" b="1" i="0" u="none" strike="noStrike" cap="none" dirty="0">
                <a:solidFill>
                  <a:srgbClr val="000000"/>
                </a:solidFill>
                <a:latin typeface="Arial"/>
                <a:ea typeface="Arial"/>
                <a:cs typeface="Arial"/>
                <a:sym typeface="Arial"/>
              </a:rPr>
              <a:t>.</a:t>
            </a:r>
          </a:p>
        </p:txBody>
      </p:sp>
      <p:sp>
        <p:nvSpPr>
          <p:cNvPr id="9" name="Google Shape;371;p38">
            <a:extLst>
              <a:ext uri="{FF2B5EF4-FFF2-40B4-BE49-F238E27FC236}">
                <a16:creationId xmlns:a16="http://schemas.microsoft.com/office/drawing/2014/main" id="{B4F5349E-5B1B-CA19-CE18-0E1F63F86C44}"/>
              </a:ext>
            </a:extLst>
          </p:cNvPr>
          <p:cNvSpPr/>
          <p:nvPr/>
        </p:nvSpPr>
        <p:spPr>
          <a:xfrm>
            <a:off x="201891" y="1656995"/>
            <a:ext cx="499394" cy="465619"/>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b="1" dirty="0">
                <a:solidFill>
                  <a:schemeClr val="lt1"/>
                </a:solidFill>
              </a:rPr>
              <a:t>4</a:t>
            </a:r>
            <a:endParaRPr sz="1400" b="0" i="0" u="none" strike="noStrike" cap="none" dirty="0">
              <a:solidFill>
                <a:srgbClr val="000000"/>
              </a:solidFill>
              <a:latin typeface="Arial"/>
              <a:ea typeface="Arial"/>
              <a:cs typeface="Arial"/>
              <a:sym typeface="Arial"/>
            </a:endParaRPr>
          </a:p>
        </p:txBody>
      </p:sp>
      <p:sp>
        <p:nvSpPr>
          <p:cNvPr id="10" name="Google Shape;371;p38">
            <a:extLst>
              <a:ext uri="{FF2B5EF4-FFF2-40B4-BE49-F238E27FC236}">
                <a16:creationId xmlns:a16="http://schemas.microsoft.com/office/drawing/2014/main" id="{E6465202-A4E2-A1BE-0391-8A4A6AEDDF86}"/>
              </a:ext>
            </a:extLst>
          </p:cNvPr>
          <p:cNvSpPr/>
          <p:nvPr/>
        </p:nvSpPr>
        <p:spPr>
          <a:xfrm>
            <a:off x="201891" y="2845615"/>
            <a:ext cx="499394" cy="465619"/>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1" i="0" u="none" strike="noStrike" cap="none" dirty="0">
                <a:solidFill>
                  <a:schemeClr val="lt1"/>
                </a:solidFill>
                <a:latin typeface="Arial"/>
                <a:ea typeface="Arial"/>
                <a:cs typeface="Arial"/>
                <a:sym typeface="Arial"/>
              </a:rPr>
              <a:t>5</a:t>
            </a:r>
            <a:endParaRPr sz="1400" b="0" i="0" u="none" strike="noStrike" cap="none" dirty="0">
              <a:solidFill>
                <a:srgbClr val="000000"/>
              </a:solidFill>
              <a:latin typeface="Arial"/>
              <a:ea typeface="Arial"/>
              <a:cs typeface="Arial"/>
              <a:sym typeface="Arial"/>
            </a:endParaRPr>
          </a:p>
        </p:txBody>
      </p:sp>
      <p:sp>
        <p:nvSpPr>
          <p:cNvPr id="13" name="Google Shape;373;p38">
            <a:extLst>
              <a:ext uri="{FF2B5EF4-FFF2-40B4-BE49-F238E27FC236}">
                <a16:creationId xmlns:a16="http://schemas.microsoft.com/office/drawing/2014/main" id="{760CAA3E-C82F-4415-7B46-F47DF6F2E908}"/>
              </a:ext>
            </a:extLst>
          </p:cNvPr>
          <p:cNvSpPr txBox="1"/>
          <p:nvPr/>
        </p:nvSpPr>
        <p:spPr>
          <a:xfrm>
            <a:off x="993617" y="2662947"/>
            <a:ext cx="2700888"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600" b="1" dirty="0"/>
              <a:t>Output </a:t>
            </a:r>
            <a:r>
              <a:rPr lang="sv-SE" sz="1600" b="1" dirty="0" err="1"/>
              <a:t>activity</a:t>
            </a:r>
            <a:r>
              <a:rPr lang="sv-SE" sz="1600" b="1" dirty="0"/>
              <a:t> </a:t>
            </a:r>
            <a:r>
              <a:rPr lang="sv-SE" sz="1600" b="1" dirty="0" err="1"/>
              <a:t>ratio</a:t>
            </a:r>
            <a:endParaRPr lang="sv-SE" sz="1600" b="1" dirty="0"/>
          </a:p>
          <a:p>
            <a:pPr marL="0" marR="0" lvl="0" indent="0" algn="just" rtl="0">
              <a:lnSpc>
                <a:spcPct val="100000"/>
              </a:lnSpc>
              <a:spcBef>
                <a:spcPts val="0"/>
              </a:spcBef>
              <a:spcAft>
                <a:spcPts val="0"/>
              </a:spcAft>
              <a:buClr>
                <a:srgbClr val="000000"/>
              </a:buClr>
              <a:buSzPts val="1900"/>
              <a:buFont typeface="Arial"/>
              <a:buNone/>
            </a:pPr>
            <a:r>
              <a:rPr lang="sv-SE" sz="1600" dirty="0"/>
              <a:t>S1 and S2 for </a:t>
            </a:r>
            <a:r>
              <a:rPr lang="sv-SE" sz="1600" dirty="0" err="1"/>
              <a:t>both</a:t>
            </a:r>
            <a:r>
              <a:rPr lang="sv-SE" sz="1600" dirty="0"/>
              <a:t> dummy </a:t>
            </a:r>
            <a:r>
              <a:rPr lang="sv-SE" sz="1600" dirty="0" err="1"/>
              <a:t>technologies</a:t>
            </a:r>
            <a:endParaRPr lang="sv-SE" sz="1600" dirty="0"/>
          </a:p>
        </p:txBody>
      </p:sp>
      <p:sp>
        <p:nvSpPr>
          <p:cNvPr id="14" name="Google Shape;371;p38">
            <a:extLst>
              <a:ext uri="{FF2B5EF4-FFF2-40B4-BE49-F238E27FC236}">
                <a16:creationId xmlns:a16="http://schemas.microsoft.com/office/drawing/2014/main" id="{081067A8-B6D5-1CCF-5674-71F8498050F2}"/>
              </a:ext>
            </a:extLst>
          </p:cNvPr>
          <p:cNvSpPr/>
          <p:nvPr/>
        </p:nvSpPr>
        <p:spPr>
          <a:xfrm>
            <a:off x="201891" y="4034235"/>
            <a:ext cx="499394" cy="465619"/>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b="1" dirty="0">
                <a:solidFill>
                  <a:schemeClr val="lt1"/>
                </a:solidFill>
              </a:rPr>
              <a:t>6</a:t>
            </a:r>
            <a:endParaRPr sz="1400" b="0" i="0" u="none" strike="noStrike" cap="none" dirty="0">
              <a:solidFill>
                <a:srgbClr val="000000"/>
              </a:solidFill>
              <a:latin typeface="Arial"/>
              <a:ea typeface="Arial"/>
              <a:cs typeface="Arial"/>
              <a:sym typeface="Arial"/>
            </a:endParaRPr>
          </a:p>
        </p:txBody>
      </p:sp>
      <p:sp>
        <p:nvSpPr>
          <p:cNvPr id="15" name="Google Shape;373;p38">
            <a:extLst>
              <a:ext uri="{FF2B5EF4-FFF2-40B4-BE49-F238E27FC236}">
                <a16:creationId xmlns:a16="http://schemas.microsoft.com/office/drawing/2014/main" id="{57F78344-7319-1B86-E032-CD83F942F3BE}"/>
              </a:ext>
            </a:extLst>
          </p:cNvPr>
          <p:cNvSpPr txBox="1"/>
          <p:nvPr/>
        </p:nvSpPr>
        <p:spPr>
          <a:xfrm>
            <a:off x="993617" y="3974676"/>
            <a:ext cx="2700888"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600" b="1" dirty="0"/>
              <a:t>Input </a:t>
            </a:r>
            <a:r>
              <a:rPr lang="sv-SE" sz="1600" b="1" dirty="0" err="1"/>
              <a:t>activity</a:t>
            </a:r>
            <a:r>
              <a:rPr lang="sv-SE" sz="1600" b="1" dirty="0"/>
              <a:t> </a:t>
            </a:r>
            <a:r>
              <a:rPr lang="sv-SE" sz="1600" b="1" dirty="0" err="1"/>
              <a:t>ratio</a:t>
            </a:r>
            <a:endParaRPr lang="sv-SE" sz="1600" b="1" dirty="0"/>
          </a:p>
          <a:p>
            <a:pPr marL="0" marR="0" lvl="0" indent="0" algn="just" rtl="0">
              <a:lnSpc>
                <a:spcPct val="100000"/>
              </a:lnSpc>
              <a:spcBef>
                <a:spcPts val="0"/>
              </a:spcBef>
              <a:spcAft>
                <a:spcPts val="0"/>
              </a:spcAft>
              <a:buClr>
                <a:srgbClr val="000000"/>
              </a:buClr>
              <a:buSzPts val="1900"/>
              <a:buFont typeface="Arial"/>
              <a:buNone/>
            </a:pPr>
            <a:r>
              <a:rPr lang="sv-SE" sz="1600" dirty="0"/>
              <a:t>S1 and S2 for all </a:t>
            </a:r>
            <a:r>
              <a:rPr lang="sv-SE" sz="1600" dirty="0" err="1"/>
              <a:t>crop</a:t>
            </a:r>
            <a:r>
              <a:rPr lang="sv-SE" sz="1600" dirty="0"/>
              <a:t> land</a:t>
            </a:r>
            <a:endParaRPr lang="en-GB" sz="1600" dirty="0"/>
          </a:p>
        </p:txBody>
      </p:sp>
      <p:sp>
        <p:nvSpPr>
          <p:cNvPr id="5" name="TextBox 4">
            <a:extLst>
              <a:ext uri="{FF2B5EF4-FFF2-40B4-BE49-F238E27FC236}">
                <a16:creationId xmlns:a16="http://schemas.microsoft.com/office/drawing/2014/main" id="{EEB85621-40E1-2B20-566D-874A70831355}"/>
              </a:ext>
            </a:extLst>
          </p:cNvPr>
          <p:cNvSpPr txBox="1"/>
          <p:nvPr/>
        </p:nvSpPr>
        <p:spPr>
          <a:xfrm>
            <a:off x="4541520" y="5622053"/>
            <a:ext cx="6096000" cy="830997"/>
          </a:xfrm>
          <a:prstGeom prst="rect">
            <a:avLst/>
          </a:prstGeom>
          <a:solidFill>
            <a:schemeClr val="accent2">
              <a:lumMod val="20000"/>
              <a:lumOff val="80000"/>
            </a:schemeClr>
          </a:solidFill>
          <a:ln>
            <a:solidFill>
              <a:schemeClr val="tx1"/>
            </a:solidFill>
          </a:ln>
        </p:spPr>
        <p:txBody>
          <a:bodyPr wrap="square">
            <a:spAutoFit/>
          </a:bodyPr>
          <a:lstStyle/>
          <a:p>
            <a:r>
              <a:rPr lang="en-GB" sz="1600" b="0" i="0" u="sng" strike="noStrike" cap="none" dirty="0">
                <a:solidFill>
                  <a:schemeClr val="dk1"/>
                </a:solidFill>
                <a:effectLst/>
                <a:latin typeface="Calibri"/>
                <a:ea typeface="Calibri"/>
                <a:cs typeface="Calibri"/>
                <a:sym typeface="Calibri"/>
              </a:rPr>
              <a:t>Each mode of operation (</a:t>
            </a:r>
            <a:r>
              <a:rPr lang="en-GB" sz="1600" b="0" i="0" u="sng" strike="noStrike" cap="none" dirty="0" err="1">
                <a:solidFill>
                  <a:schemeClr val="dk1"/>
                </a:solidFill>
                <a:effectLst/>
                <a:latin typeface="Calibri"/>
                <a:ea typeface="Calibri"/>
                <a:cs typeface="Calibri"/>
                <a:sym typeface="Calibri"/>
              </a:rPr>
              <a:t>MoO</a:t>
            </a:r>
            <a:r>
              <a:rPr lang="en-GB" sz="1600" b="0" i="0" u="sng" strike="noStrike" cap="none" dirty="0">
                <a:solidFill>
                  <a:schemeClr val="dk1"/>
                </a:solidFill>
                <a:effectLst/>
                <a:latin typeface="Calibri"/>
                <a:ea typeface="Calibri"/>
                <a:cs typeface="Calibri"/>
                <a:sym typeface="Calibri"/>
              </a:rPr>
              <a:t>) is associated </a:t>
            </a:r>
            <a:r>
              <a:rPr lang="en-GB" sz="1600" u="sng" dirty="0">
                <a:solidFill>
                  <a:schemeClr val="dk1"/>
                </a:solidFill>
                <a:latin typeface="Calibri"/>
                <a:ea typeface="Calibri"/>
                <a:cs typeface="Calibri"/>
                <a:sym typeface="Calibri"/>
              </a:rPr>
              <a:t>to</a:t>
            </a:r>
            <a:r>
              <a:rPr lang="en-GB" sz="1600" b="0" i="0" u="sng" strike="noStrike" cap="none" dirty="0">
                <a:solidFill>
                  <a:schemeClr val="dk1"/>
                </a:solidFill>
                <a:effectLst/>
                <a:latin typeface="Calibri"/>
                <a:ea typeface="Calibri"/>
                <a:cs typeface="Calibri"/>
                <a:sym typeface="Calibri"/>
              </a:rPr>
              <a:t> a season</a:t>
            </a:r>
            <a:r>
              <a:rPr lang="en-GB" sz="1600" dirty="0">
                <a:solidFill>
                  <a:schemeClr val="dk1"/>
                </a:solidFill>
                <a:latin typeface="Calibri"/>
                <a:ea typeface="Calibri"/>
                <a:cs typeface="Calibri"/>
                <a:sym typeface="Calibri"/>
              </a:rPr>
              <a:t>. If</a:t>
            </a:r>
            <a:r>
              <a:rPr lang="en-GB" sz="1600" b="0" i="0" u="none" strike="noStrike" cap="none" dirty="0">
                <a:solidFill>
                  <a:schemeClr val="dk1"/>
                </a:solidFill>
                <a:effectLst/>
                <a:latin typeface="Calibri"/>
                <a:ea typeface="Calibri"/>
                <a:cs typeface="Calibri"/>
                <a:sym typeface="Calibri"/>
              </a:rPr>
              <a:t>  </a:t>
            </a:r>
            <a:r>
              <a:rPr lang="en-GB" sz="1600" b="0" i="0" u="none" strike="noStrike" cap="none" dirty="0" err="1">
                <a:solidFill>
                  <a:schemeClr val="dk1"/>
                </a:solidFill>
                <a:effectLst/>
                <a:latin typeface="Calibri"/>
                <a:ea typeface="Calibri"/>
                <a:cs typeface="Calibri"/>
                <a:sym typeface="Calibri"/>
              </a:rPr>
              <a:t>MoO</a:t>
            </a:r>
            <a:r>
              <a:rPr lang="en-GB" sz="1600" b="0" i="0" u="none" strike="noStrike" cap="none" dirty="0">
                <a:solidFill>
                  <a:schemeClr val="dk1"/>
                </a:solidFill>
                <a:effectLst/>
                <a:latin typeface="Calibri"/>
                <a:ea typeface="Calibri"/>
                <a:cs typeface="Calibri"/>
                <a:sym typeface="Calibri"/>
              </a:rPr>
              <a:t> 1 refers to Season 1 and </a:t>
            </a:r>
            <a:r>
              <a:rPr lang="en-GB" sz="1600" b="0" i="0" u="none" strike="noStrike" cap="none" dirty="0" err="1">
                <a:solidFill>
                  <a:schemeClr val="dk1"/>
                </a:solidFill>
                <a:effectLst/>
                <a:latin typeface="Calibri"/>
                <a:ea typeface="Calibri"/>
                <a:cs typeface="Calibri"/>
                <a:sym typeface="Calibri"/>
              </a:rPr>
              <a:t>MoO</a:t>
            </a:r>
            <a:r>
              <a:rPr lang="en-GB" sz="1600" b="0" i="0" u="none" strike="noStrike" cap="none" dirty="0">
                <a:solidFill>
                  <a:schemeClr val="dk1"/>
                </a:solidFill>
                <a:effectLst/>
                <a:latin typeface="Calibri"/>
                <a:ea typeface="Calibri"/>
                <a:cs typeface="Calibri"/>
                <a:sym typeface="Calibri"/>
              </a:rPr>
              <a:t> 2 to Season 2</a:t>
            </a:r>
            <a:r>
              <a:rPr lang="en-GB" sz="1600" dirty="0">
                <a:solidFill>
                  <a:schemeClr val="dk1"/>
                </a:solidFill>
                <a:latin typeface="Calibri"/>
                <a:ea typeface="Calibri"/>
                <a:cs typeface="Calibri"/>
                <a:sym typeface="Calibri"/>
              </a:rPr>
              <a:t>, </a:t>
            </a:r>
            <a:r>
              <a:rPr lang="en-GB" sz="1600" u="sng" dirty="0">
                <a:solidFill>
                  <a:schemeClr val="dk1"/>
                </a:solidFill>
                <a:latin typeface="Calibri"/>
                <a:ea typeface="Calibri"/>
                <a:cs typeface="Calibri"/>
                <a:sym typeface="Calibri"/>
              </a:rPr>
              <a:t>t</a:t>
            </a:r>
            <a:r>
              <a:rPr lang="en-GB" sz="1600" b="0" i="0" u="sng" strike="noStrike" cap="none" dirty="0">
                <a:solidFill>
                  <a:schemeClr val="dk1"/>
                </a:solidFill>
                <a:effectLst/>
                <a:latin typeface="Calibri"/>
                <a:ea typeface="Calibri"/>
                <a:cs typeface="Calibri"/>
                <a:sym typeface="Calibri"/>
              </a:rPr>
              <a:t>his set-up has to be consistent for modelling all the water cycle</a:t>
            </a:r>
            <a:r>
              <a:rPr lang="en-GB" sz="1600" b="0" i="0" u="none" strike="noStrike" cap="none" dirty="0">
                <a:solidFill>
                  <a:schemeClr val="dk1"/>
                </a:solidFill>
                <a:effectLst/>
                <a:latin typeface="Calibri"/>
                <a:ea typeface="Calibri"/>
                <a:cs typeface="Calibri"/>
                <a:sym typeface="Calibri"/>
              </a:rPr>
              <a:t>. </a:t>
            </a:r>
            <a:endParaRPr lang="en-GB" sz="1600" dirty="0"/>
          </a:p>
        </p:txBody>
      </p:sp>
      <p:sp>
        <p:nvSpPr>
          <p:cNvPr id="6" name="Google Shape;371;p38">
            <a:extLst>
              <a:ext uri="{FF2B5EF4-FFF2-40B4-BE49-F238E27FC236}">
                <a16:creationId xmlns:a16="http://schemas.microsoft.com/office/drawing/2014/main" id="{5C0D2FF3-EBA3-7888-6372-731F25552F30}"/>
              </a:ext>
            </a:extLst>
          </p:cNvPr>
          <p:cNvSpPr/>
          <p:nvPr/>
        </p:nvSpPr>
        <p:spPr>
          <a:xfrm>
            <a:off x="201891" y="5222855"/>
            <a:ext cx="499394" cy="465619"/>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1" i="0" u="none" strike="noStrike" cap="none" dirty="0">
                <a:solidFill>
                  <a:schemeClr val="lt1"/>
                </a:solidFill>
                <a:latin typeface="Arial"/>
                <a:ea typeface="Arial"/>
                <a:cs typeface="Arial"/>
                <a:sym typeface="Arial"/>
              </a:rPr>
              <a:t>7</a:t>
            </a:r>
            <a:endParaRPr sz="1400" b="0" i="0" u="none" strike="noStrike" cap="none" dirty="0">
              <a:solidFill>
                <a:srgbClr val="000000"/>
              </a:solidFill>
              <a:latin typeface="Arial"/>
              <a:ea typeface="Arial"/>
              <a:cs typeface="Arial"/>
              <a:sym typeface="Arial"/>
            </a:endParaRPr>
          </a:p>
        </p:txBody>
      </p:sp>
      <p:sp>
        <p:nvSpPr>
          <p:cNvPr id="7" name="Google Shape;373;p38">
            <a:extLst>
              <a:ext uri="{FF2B5EF4-FFF2-40B4-BE49-F238E27FC236}">
                <a16:creationId xmlns:a16="http://schemas.microsoft.com/office/drawing/2014/main" id="{B0FA2A21-6A97-7E9B-D570-201C868F36E0}"/>
              </a:ext>
            </a:extLst>
          </p:cNvPr>
          <p:cNvSpPr txBox="1"/>
          <p:nvPr/>
        </p:nvSpPr>
        <p:spPr>
          <a:xfrm>
            <a:off x="993617" y="5163296"/>
            <a:ext cx="2700888"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sv-SE" sz="1600" dirty="0" err="1"/>
              <a:t>Each</a:t>
            </a:r>
            <a:r>
              <a:rPr lang="sv-SE" sz="1600" dirty="0"/>
              <a:t> mode </a:t>
            </a:r>
            <a:r>
              <a:rPr lang="sv-SE" sz="1600" dirty="0" err="1"/>
              <a:t>of</a:t>
            </a:r>
            <a:r>
              <a:rPr lang="sv-SE" sz="1600" dirty="0"/>
              <a:t> operation </a:t>
            </a:r>
            <a:r>
              <a:rPr lang="sv-SE" sz="1600" dirty="0" err="1"/>
              <a:t>represents</a:t>
            </a:r>
            <a:r>
              <a:rPr lang="sv-SE" sz="1600" dirty="0"/>
              <a:t> a </a:t>
            </a:r>
            <a:r>
              <a:rPr lang="sv-SE" sz="1600" dirty="0" err="1"/>
              <a:t>separate</a:t>
            </a:r>
            <a:r>
              <a:rPr lang="sv-SE" sz="1600" dirty="0"/>
              <a:t> </a:t>
            </a:r>
            <a:r>
              <a:rPr lang="sv-SE" sz="1600" dirty="0" err="1"/>
              <a:t>water</a:t>
            </a:r>
            <a:r>
              <a:rPr lang="sv-SE" sz="1600" dirty="0"/>
              <a:t> </a:t>
            </a:r>
            <a:r>
              <a:rPr lang="sv-SE" sz="1600" dirty="0" err="1"/>
              <a:t>balance</a:t>
            </a:r>
            <a:r>
              <a:rPr lang="sv-SE" sz="1600" dirty="0"/>
              <a:t> (</a:t>
            </a:r>
            <a:r>
              <a:rPr lang="sv-SE" sz="1600" dirty="0" err="1"/>
              <a:t>refer</a:t>
            </a:r>
            <a:r>
              <a:rPr lang="sv-SE" sz="1600" dirty="0"/>
              <a:t> to </a:t>
            </a:r>
            <a:r>
              <a:rPr lang="sv-SE" sz="1600" dirty="0" err="1"/>
              <a:t>slides</a:t>
            </a:r>
            <a:r>
              <a:rPr lang="sv-SE" sz="1600" dirty="0"/>
              <a:t> on data pre-</a:t>
            </a:r>
            <a:r>
              <a:rPr lang="sv-SE" sz="1600" dirty="0" err="1"/>
              <a:t>processing</a:t>
            </a:r>
            <a:r>
              <a:rPr lang="sv-SE" sz="1600" dirty="0"/>
              <a:t>)</a:t>
            </a:r>
            <a:endParaRPr lang="en-GB" sz="1600" dirty="0"/>
          </a:p>
        </p:txBody>
      </p:sp>
    </p:spTree>
    <p:extLst>
      <p:ext uri="{BB962C8B-B14F-4D97-AF65-F5344CB8AC3E}">
        <p14:creationId xmlns:p14="http://schemas.microsoft.com/office/powerpoint/2010/main" val="197946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169D4708-C2F9-C102-59EB-81493012442E}"/>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9AAB453C-A426-C336-768A-E20AF48282BC}"/>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17</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C49E2724-BCFF-8B8E-E03C-91C6FEF42F98}"/>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err="1"/>
              <a:t>Modelling</a:t>
            </a:r>
            <a:r>
              <a:rPr lang="sv-SE" dirty="0"/>
              <a:t> </a:t>
            </a:r>
            <a:r>
              <a:rPr lang="sv-SE" dirty="0" err="1"/>
              <a:t>seasonal</a:t>
            </a:r>
            <a:r>
              <a:rPr lang="sv-SE" dirty="0"/>
              <a:t> </a:t>
            </a:r>
            <a:r>
              <a:rPr lang="sv-SE" dirty="0" err="1"/>
              <a:t>varibility</a:t>
            </a:r>
            <a:r>
              <a:rPr lang="sv-SE" dirty="0"/>
              <a:t> and </a:t>
            </a:r>
            <a:r>
              <a:rPr lang="sv-SE" dirty="0" err="1"/>
              <a:t>crop-growing</a:t>
            </a:r>
            <a:r>
              <a:rPr lang="sv-SE" dirty="0"/>
              <a:t> </a:t>
            </a:r>
            <a:r>
              <a:rPr lang="sv-SE" dirty="0" err="1"/>
              <a:t>stages</a:t>
            </a:r>
            <a:br>
              <a:rPr lang="sv-SE" dirty="0"/>
            </a:br>
            <a:r>
              <a:rPr lang="sv-SE" dirty="0" err="1"/>
              <a:t>Methods</a:t>
            </a:r>
            <a:r>
              <a:rPr lang="sv-SE" dirty="0"/>
              <a:t> – </a:t>
            </a:r>
            <a:r>
              <a:rPr lang="sv-SE" dirty="0" err="1"/>
              <a:t>consistency</a:t>
            </a:r>
            <a:r>
              <a:rPr lang="sv-SE" dirty="0"/>
              <a:t> </a:t>
            </a:r>
            <a:r>
              <a:rPr lang="sv-SE" dirty="0" err="1"/>
              <a:t>across</a:t>
            </a:r>
            <a:r>
              <a:rPr lang="sv-SE" dirty="0"/>
              <a:t> </a:t>
            </a:r>
            <a:r>
              <a:rPr lang="sv-SE" dirty="0" err="1"/>
              <a:t>seasons</a:t>
            </a:r>
            <a:endParaRPr dirty="0"/>
          </a:p>
        </p:txBody>
      </p:sp>
      <p:sp>
        <p:nvSpPr>
          <p:cNvPr id="4" name="TextBox 3">
            <a:extLst>
              <a:ext uri="{FF2B5EF4-FFF2-40B4-BE49-F238E27FC236}">
                <a16:creationId xmlns:a16="http://schemas.microsoft.com/office/drawing/2014/main" id="{C58A5F64-E3F2-62B9-8841-77D355236221}"/>
              </a:ext>
            </a:extLst>
          </p:cNvPr>
          <p:cNvSpPr txBox="1"/>
          <p:nvPr/>
        </p:nvSpPr>
        <p:spPr>
          <a:xfrm>
            <a:off x="7907020" y="2890391"/>
            <a:ext cx="3799840" cy="1077218"/>
          </a:xfrm>
          <a:prstGeom prst="rect">
            <a:avLst/>
          </a:prstGeom>
          <a:noFill/>
          <a:ln>
            <a:solidFill>
              <a:schemeClr val="tx1"/>
            </a:solidFill>
          </a:ln>
        </p:spPr>
        <p:txBody>
          <a:bodyPr wrap="square" rtlCol="0">
            <a:spAutoFit/>
          </a:bodyPr>
          <a:lstStyle/>
          <a:p>
            <a:r>
              <a:rPr lang="sv-SE" sz="1600" dirty="0"/>
              <a:t>For </a:t>
            </a:r>
            <a:r>
              <a:rPr lang="sv-SE" sz="1600" dirty="0" err="1"/>
              <a:t>this</a:t>
            </a:r>
            <a:r>
              <a:rPr lang="sv-SE" sz="1600" dirty="0"/>
              <a:t> </a:t>
            </a:r>
            <a:r>
              <a:rPr lang="sv-SE" sz="1600" dirty="0" err="1"/>
              <a:t>type</a:t>
            </a:r>
            <a:r>
              <a:rPr lang="sv-SE" sz="1600" dirty="0"/>
              <a:t> </a:t>
            </a:r>
            <a:r>
              <a:rPr lang="sv-SE" sz="1600" dirty="0" err="1"/>
              <a:t>of</a:t>
            </a:r>
            <a:r>
              <a:rPr lang="sv-SE" sz="1600" dirty="0"/>
              <a:t> </a:t>
            </a:r>
            <a:r>
              <a:rPr lang="sv-SE" sz="1600" dirty="0" err="1"/>
              <a:t>modelling</a:t>
            </a:r>
            <a:r>
              <a:rPr lang="sv-SE" sz="1600" dirty="0"/>
              <a:t> </a:t>
            </a:r>
            <a:r>
              <a:rPr lang="sv-SE" sz="1600" dirty="0" err="1"/>
              <a:t>you</a:t>
            </a:r>
            <a:r>
              <a:rPr lang="sv-SE" sz="1600" dirty="0"/>
              <a:t> </a:t>
            </a:r>
            <a:r>
              <a:rPr lang="sv-SE" sz="1600" dirty="0" err="1"/>
              <a:t>will</a:t>
            </a:r>
            <a:r>
              <a:rPr lang="sv-SE" sz="1600" dirty="0"/>
              <a:t> </a:t>
            </a:r>
            <a:r>
              <a:rPr lang="sv-SE" sz="1600" dirty="0" err="1"/>
              <a:t>have</a:t>
            </a:r>
            <a:r>
              <a:rPr lang="sv-SE" sz="1600" dirty="0"/>
              <a:t> to </a:t>
            </a:r>
            <a:r>
              <a:rPr lang="sv-SE" sz="1600" dirty="0" err="1"/>
              <a:t>work</a:t>
            </a:r>
            <a:r>
              <a:rPr lang="sv-SE" sz="1600" dirty="0"/>
              <a:t> </a:t>
            </a:r>
            <a:r>
              <a:rPr lang="sv-SE" sz="1600" dirty="0" err="1"/>
              <a:t>with</a:t>
            </a:r>
            <a:r>
              <a:rPr lang="sv-SE" sz="1600" dirty="0"/>
              <a:t> </a:t>
            </a:r>
            <a:r>
              <a:rPr lang="sv-SE" sz="1600" b="1" dirty="0"/>
              <a:t>”</a:t>
            </a:r>
            <a:r>
              <a:rPr lang="sv-SE" sz="1600" b="1" dirty="0" err="1"/>
              <a:t>Activity</a:t>
            </a:r>
            <a:r>
              <a:rPr lang="sv-SE" sz="1600" b="1" dirty="0"/>
              <a:t>” </a:t>
            </a:r>
            <a:r>
              <a:rPr lang="sv-SE" sz="1600" dirty="0" err="1"/>
              <a:t>paramenters</a:t>
            </a:r>
            <a:r>
              <a:rPr lang="sv-SE" sz="1600" dirty="0"/>
              <a:t> </a:t>
            </a:r>
            <a:r>
              <a:rPr lang="sv-SE" sz="1600" dirty="0" err="1"/>
              <a:t>instead</a:t>
            </a:r>
            <a:r>
              <a:rPr lang="sv-SE" sz="1600" dirty="0"/>
              <a:t> </a:t>
            </a:r>
            <a:r>
              <a:rPr lang="sv-SE" sz="1600" dirty="0" err="1"/>
              <a:t>of</a:t>
            </a:r>
            <a:r>
              <a:rPr lang="sv-SE" sz="1600" dirty="0"/>
              <a:t> ”</a:t>
            </a:r>
            <a:r>
              <a:rPr lang="sv-SE" sz="1600" dirty="0" err="1"/>
              <a:t>capacity</a:t>
            </a:r>
            <a:r>
              <a:rPr lang="sv-SE" sz="1600" dirty="0"/>
              <a:t>” for </a:t>
            </a:r>
            <a:r>
              <a:rPr lang="sv-SE" sz="1600" dirty="0" err="1"/>
              <a:t>modelling</a:t>
            </a:r>
            <a:r>
              <a:rPr lang="sv-SE" sz="1600" dirty="0"/>
              <a:t> </a:t>
            </a:r>
            <a:r>
              <a:rPr lang="sv-SE" sz="1600" dirty="0" err="1"/>
              <a:t>cropland</a:t>
            </a:r>
            <a:r>
              <a:rPr lang="sv-SE" sz="1600" dirty="0"/>
              <a:t>.</a:t>
            </a:r>
            <a:endParaRPr lang="en-GB" sz="1600" dirty="0"/>
          </a:p>
        </p:txBody>
      </p:sp>
      <p:sp>
        <p:nvSpPr>
          <p:cNvPr id="11" name="TextBox 10">
            <a:extLst>
              <a:ext uri="{FF2B5EF4-FFF2-40B4-BE49-F238E27FC236}">
                <a16:creationId xmlns:a16="http://schemas.microsoft.com/office/drawing/2014/main" id="{2B68CE2C-96FD-4687-0F1E-6C7C00335491}"/>
              </a:ext>
            </a:extLst>
          </p:cNvPr>
          <p:cNvSpPr txBox="1"/>
          <p:nvPr/>
        </p:nvSpPr>
        <p:spPr>
          <a:xfrm>
            <a:off x="7907020" y="4665459"/>
            <a:ext cx="3799840" cy="1323439"/>
          </a:xfrm>
          <a:prstGeom prst="rect">
            <a:avLst/>
          </a:prstGeom>
          <a:noFill/>
          <a:ln>
            <a:solidFill>
              <a:schemeClr val="tx1"/>
            </a:solidFill>
          </a:ln>
        </p:spPr>
        <p:txBody>
          <a:bodyPr wrap="square" rtlCol="0">
            <a:spAutoFit/>
          </a:bodyPr>
          <a:lstStyle/>
          <a:p>
            <a:r>
              <a:rPr lang="sv-SE" sz="1600" dirty="0" err="1"/>
              <a:t>Working</a:t>
            </a:r>
            <a:r>
              <a:rPr lang="sv-SE" sz="1600" dirty="0"/>
              <a:t> </a:t>
            </a:r>
            <a:r>
              <a:rPr lang="sv-SE" sz="1600" dirty="0" err="1"/>
              <a:t>with</a:t>
            </a:r>
            <a:r>
              <a:rPr lang="sv-SE" sz="1600" dirty="0"/>
              <a:t> the </a:t>
            </a:r>
            <a:r>
              <a:rPr lang="sv-SE" sz="1600" dirty="0" err="1"/>
              <a:t>activity</a:t>
            </a:r>
            <a:r>
              <a:rPr lang="sv-SE" sz="1600" dirty="0"/>
              <a:t> </a:t>
            </a:r>
            <a:r>
              <a:rPr lang="sv-SE" sz="1600" dirty="0" err="1"/>
              <a:t>instead</a:t>
            </a:r>
            <a:r>
              <a:rPr lang="sv-SE" sz="1600" dirty="0"/>
              <a:t> </a:t>
            </a:r>
            <a:r>
              <a:rPr lang="sv-SE" sz="1600" dirty="0" err="1"/>
              <a:t>of</a:t>
            </a:r>
            <a:r>
              <a:rPr lang="sv-SE" sz="1600" dirty="0"/>
              <a:t> the </a:t>
            </a:r>
            <a:r>
              <a:rPr lang="sv-SE" sz="1600" dirty="0" err="1"/>
              <a:t>capacity</a:t>
            </a:r>
            <a:r>
              <a:rPr lang="sv-SE" sz="1600" dirty="0"/>
              <a:t>, </a:t>
            </a:r>
            <a:r>
              <a:rPr lang="sv-SE" sz="1600" dirty="0" err="1"/>
              <a:t>allows</a:t>
            </a:r>
            <a:r>
              <a:rPr lang="sv-SE" sz="1600" dirty="0"/>
              <a:t> </a:t>
            </a:r>
            <a:r>
              <a:rPr lang="sv-SE" sz="1600" dirty="0" err="1"/>
              <a:t>you</a:t>
            </a:r>
            <a:r>
              <a:rPr lang="sv-SE" sz="1600" dirty="0"/>
              <a:t> to </a:t>
            </a:r>
            <a:r>
              <a:rPr lang="sv-SE" sz="1600" dirty="0" err="1"/>
              <a:t>constrain</a:t>
            </a:r>
            <a:r>
              <a:rPr lang="sv-SE" sz="1600" dirty="0"/>
              <a:t> and </a:t>
            </a:r>
            <a:r>
              <a:rPr lang="sv-SE" sz="1600" dirty="0" err="1"/>
              <a:t>calibrate</a:t>
            </a:r>
            <a:r>
              <a:rPr lang="sv-SE" sz="1600" dirty="0"/>
              <a:t> land for </a:t>
            </a:r>
            <a:r>
              <a:rPr lang="sv-SE" sz="1600" dirty="0" err="1"/>
              <a:t>each</a:t>
            </a:r>
            <a:r>
              <a:rPr lang="sv-SE" sz="1600" dirty="0"/>
              <a:t> mode</a:t>
            </a:r>
            <a:r>
              <a:rPr lang="sv-SE" sz="1600" b="1" dirty="0"/>
              <a:t>, </a:t>
            </a:r>
            <a:r>
              <a:rPr lang="sv-SE" sz="1600" b="1" dirty="0" err="1"/>
              <a:t>ensuring</a:t>
            </a:r>
            <a:r>
              <a:rPr lang="sv-SE" sz="1600" b="1" dirty="0"/>
              <a:t> </a:t>
            </a:r>
            <a:r>
              <a:rPr lang="sv-SE" sz="1600" b="1" dirty="0" err="1"/>
              <a:t>consistency</a:t>
            </a:r>
            <a:r>
              <a:rPr lang="sv-SE" sz="1600" b="1" dirty="0"/>
              <a:t> </a:t>
            </a:r>
            <a:r>
              <a:rPr lang="sv-SE" sz="1600" b="1" dirty="0" err="1"/>
              <a:t>across</a:t>
            </a:r>
            <a:r>
              <a:rPr lang="sv-SE" sz="1600" b="1" dirty="0"/>
              <a:t> the </a:t>
            </a:r>
            <a:r>
              <a:rPr lang="sv-SE" sz="1600" b="1" dirty="0" err="1"/>
              <a:t>seasons</a:t>
            </a:r>
            <a:r>
              <a:rPr lang="sv-SE" sz="1600" b="1" dirty="0"/>
              <a:t> (modes).</a:t>
            </a:r>
            <a:endParaRPr lang="en-GB" sz="1600" b="1" dirty="0"/>
          </a:p>
        </p:txBody>
      </p:sp>
      <p:sp>
        <p:nvSpPr>
          <p:cNvPr id="12" name="TextBox 11">
            <a:extLst>
              <a:ext uri="{FF2B5EF4-FFF2-40B4-BE49-F238E27FC236}">
                <a16:creationId xmlns:a16="http://schemas.microsoft.com/office/drawing/2014/main" id="{7A66338A-1218-43F3-C461-B3A40E39785A}"/>
              </a:ext>
            </a:extLst>
          </p:cNvPr>
          <p:cNvSpPr txBox="1"/>
          <p:nvPr/>
        </p:nvSpPr>
        <p:spPr>
          <a:xfrm>
            <a:off x="7907020" y="1393438"/>
            <a:ext cx="3799840" cy="584775"/>
          </a:xfrm>
          <a:prstGeom prst="rect">
            <a:avLst/>
          </a:prstGeom>
          <a:solidFill>
            <a:schemeClr val="accent2">
              <a:lumMod val="20000"/>
              <a:lumOff val="80000"/>
            </a:schemeClr>
          </a:solidFill>
          <a:ln>
            <a:solidFill>
              <a:schemeClr val="tx1"/>
            </a:solidFill>
          </a:ln>
        </p:spPr>
        <p:txBody>
          <a:bodyPr wrap="square" rtlCol="0">
            <a:spAutoFit/>
          </a:bodyPr>
          <a:lstStyle/>
          <a:p>
            <a:pPr algn="ctr"/>
            <a:r>
              <a:rPr lang="sv-SE" sz="1600" b="1" dirty="0" err="1"/>
              <a:t>Consistency</a:t>
            </a:r>
            <a:r>
              <a:rPr lang="sv-SE" sz="1600" b="1" dirty="0"/>
              <a:t> </a:t>
            </a:r>
            <a:r>
              <a:rPr lang="sv-SE" sz="1600" b="1" dirty="0" err="1"/>
              <a:t>across</a:t>
            </a:r>
            <a:r>
              <a:rPr lang="sv-SE" sz="1600" b="1" dirty="0"/>
              <a:t> </a:t>
            </a:r>
            <a:r>
              <a:rPr lang="sv-SE" sz="1600" b="1" dirty="0" err="1"/>
              <a:t>seasons</a:t>
            </a:r>
            <a:r>
              <a:rPr lang="sv-SE" sz="1600" b="1" dirty="0"/>
              <a:t> is </a:t>
            </a:r>
            <a:r>
              <a:rPr lang="sv-SE" sz="1600" b="1" dirty="0" err="1"/>
              <a:t>very</a:t>
            </a:r>
            <a:r>
              <a:rPr lang="sv-SE" sz="1600" b="1" dirty="0"/>
              <a:t> </a:t>
            </a:r>
            <a:r>
              <a:rPr lang="sv-SE" sz="1600" b="1" dirty="0" err="1"/>
              <a:t>important</a:t>
            </a:r>
            <a:r>
              <a:rPr lang="sv-SE" sz="1600" b="1" dirty="0"/>
              <a:t>! </a:t>
            </a:r>
            <a:endParaRPr lang="en-GB" sz="1600" b="1" dirty="0"/>
          </a:p>
        </p:txBody>
      </p:sp>
      <p:pic>
        <p:nvPicPr>
          <p:cNvPr id="17" name="Picture 16">
            <a:extLst>
              <a:ext uri="{FF2B5EF4-FFF2-40B4-BE49-F238E27FC236}">
                <a16:creationId xmlns:a16="http://schemas.microsoft.com/office/drawing/2014/main" id="{E7FCC376-1AE6-7D3B-B682-97F1FA8B46D6}"/>
              </a:ext>
            </a:extLst>
          </p:cNvPr>
          <p:cNvPicPr>
            <a:picLocks noChangeAspect="1"/>
          </p:cNvPicPr>
          <p:nvPr/>
        </p:nvPicPr>
        <p:blipFill>
          <a:blip r:embed="rId3"/>
          <a:stretch>
            <a:fillRect/>
          </a:stretch>
        </p:blipFill>
        <p:spPr>
          <a:xfrm>
            <a:off x="180656" y="3709341"/>
            <a:ext cx="7463365" cy="2597943"/>
          </a:xfrm>
          <a:prstGeom prst="rect">
            <a:avLst/>
          </a:prstGeom>
        </p:spPr>
      </p:pic>
      <p:pic>
        <p:nvPicPr>
          <p:cNvPr id="3" name="Picture 2">
            <a:extLst>
              <a:ext uri="{FF2B5EF4-FFF2-40B4-BE49-F238E27FC236}">
                <a16:creationId xmlns:a16="http://schemas.microsoft.com/office/drawing/2014/main" id="{4BEF6D5A-8122-A737-B46B-8BC7F0F396D7}"/>
              </a:ext>
            </a:extLst>
          </p:cNvPr>
          <p:cNvPicPr>
            <a:picLocks noChangeAspect="1"/>
          </p:cNvPicPr>
          <p:nvPr/>
        </p:nvPicPr>
        <p:blipFill>
          <a:blip r:embed="rId4"/>
          <a:stretch>
            <a:fillRect/>
          </a:stretch>
        </p:blipFill>
        <p:spPr>
          <a:xfrm>
            <a:off x="180656" y="901697"/>
            <a:ext cx="7463365" cy="2972616"/>
          </a:xfrm>
          <a:prstGeom prst="rect">
            <a:avLst/>
          </a:prstGeom>
        </p:spPr>
      </p:pic>
      <p:pic>
        <p:nvPicPr>
          <p:cNvPr id="13" name="Graphic 12" descr="Checkmark with solid fill">
            <a:extLst>
              <a:ext uri="{FF2B5EF4-FFF2-40B4-BE49-F238E27FC236}">
                <a16:creationId xmlns:a16="http://schemas.microsoft.com/office/drawing/2014/main" id="{677CDA5D-848C-9ACC-45CA-B46DEA29B0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9941" y="3567213"/>
            <a:ext cx="614199" cy="614199"/>
          </a:xfrm>
          <a:prstGeom prst="rect">
            <a:avLst/>
          </a:prstGeom>
        </p:spPr>
      </p:pic>
      <p:pic>
        <p:nvPicPr>
          <p:cNvPr id="18" name="Graphic 17" descr="Close outline">
            <a:extLst>
              <a:ext uri="{FF2B5EF4-FFF2-40B4-BE49-F238E27FC236}">
                <a16:creationId xmlns:a16="http://schemas.microsoft.com/office/drawing/2014/main" id="{AADEDCEC-EF73-5C72-3F12-2A9DC13082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29621" y="1203782"/>
            <a:ext cx="914400" cy="914400"/>
          </a:xfrm>
          <a:prstGeom prst="rect">
            <a:avLst/>
          </a:prstGeom>
        </p:spPr>
      </p:pic>
    </p:spTree>
    <p:extLst>
      <p:ext uri="{BB962C8B-B14F-4D97-AF65-F5344CB8AC3E}">
        <p14:creationId xmlns:p14="http://schemas.microsoft.com/office/powerpoint/2010/main" val="2490922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17FB5616-DC2E-D76B-0A29-3087940717AF}"/>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7795C254-61EF-2908-E9F2-03CAA3292DBA}"/>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18</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9E799210-A19D-68CB-B50B-06E8CBAF8DC2}"/>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lvl="0"/>
            <a:r>
              <a:rPr lang="sv-SE" dirty="0" err="1"/>
              <a:t>Modelling</a:t>
            </a:r>
            <a:r>
              <a:rPr lang="sv-SE" dirty="0"/>
              <a:t> </a:t>
            </a:r>
            <a:r>
              <a:rPr lang="sv-SE" dirty="0" err="1"/>
              <a:t>seasonal</a:t>
            </a:r>
            <a:r>
              <a:rPr lang="sv-SE" dirty="0"/>
              <a:t> </a:t>
            </a:r>
            <a:r>
              <a:rPr lang="sv-SE" dirty="0" err="1"/>
              <a:t>varibility</a:t>
            </a:r>
            <a:r>
              <a:rPr lang="sv-SE" dirty="0"/>
              <a:t> and </a:t>
            </a:r>
            <a:r>
              <a:rPr lang="sv-SE" dirty="0" err="1"/>
              <a:t>crop-growing</a:t>
            </a:r>
            <a:r>
              <a:rPr lang="sv-SE" dirty="0"/>
              <a:t> </a:t>
            </a:r>
            <a:r>
              <a:rPr lang="sv-SE" dirty="0" err="1"/>
              <a:t>stages</a:t>
            </a:r>
            <a:br>
              <a:rPr lang="sv-SE" dirty="0"/>
            </a:br>
            <a:r>
              <a:rPr lang="sv-SE" dirty="0" err="1"/>
              <a:t>Methods</a:t>
            </a:r>
            <a:r>
              <a:rPr lang="sv-SE" dirty="0"/>
              <a:t> - </a:t>
            </a:r>
            <a:r>
              <a:rPr lang="sv-SE" dirty="0" err="1"/>
              <a:t>consistency</a:t>
            </a:r>
            <a:r>
              <a:rPr lang="sv-SE" dirty="0"/>
              <a:t> </a:t>
            </a:r>
            <a:r>
              <a:rPr lang="sv-SE" dirty="0" err="1"/>
              <a:t>across</a:t>
            </a:r>
            <a:r>
              <a:rPr lang="sv-SE" dirty="0"/>
              <a:t> </a:t>
            </a:r>
            <a:r>
              <a:rPr lang="sv-SE" dirty="0" err="1"/>
              <a:t>seasons</a:t>
            </a:r>
            <a:endParaRPr dirty="0"/>
          </a:p>
        </p:txBody>
      </p:sp>
      <p:sp>
        <p:nvSpPr>
          <p:cNvPr id="2" name="TextBox 1">
            <a:extLst>
              <a:ext uri="{FF2B5EF4-FFF2-40B4-BE49-F238E27FC236}">
                <a16:creationId xmlns:a16="http://schemas.microsoft.com/office/drawing/2014/main" id="{634589AF-384A-2306-5F7A-B201AE20BF78}"/>
              </a:ext>
            </a:extLst>
          </p:cNvPr>
          <p:cNvSpPr txBox="1"/>
          <p:nvPr/>
        </p:nvSpPr>
        <p:spPr>
          <a:xfrm>
            <a:off x="437354" y="1479748"/>
            <a:ext cx="11079164" cy="5539978"/>
          </a:xfrm>
          <a:prstGeom prst="rect">
            <a:avLst/>
          </a:prstGeom>
          <a:noFill/>
        </p:spPr>
        <p:txBody>
          <a:bodyPr wrap="square" rtlCol="0">
            <a:spAutoFit/>
          </a:bodyPr>
          <a:lstStyle/>
          <a:p>
            <a:pPr marL="285750" indent="-285750">
              <a:buFont typeface="Wingdings" panose="05000000000000000000" pitchFamily="2" charset="2"/>
              <a:buChar char="Ø"/>
            </a:pPr>
            <a:r>
              <a:rPr lang="sv-SE" sz="2000" dirty="0"/>
              <a:t>Change the </a:t>
            </a:r>
            <a:r>
              <a:rPr lang="sv-SE" sz="2000" dirty="0" err="1"/>
              <a:t>residual</a:t>
            </a:r>
            <a:r>
              <a:rPr lang="sv-SE" sz="2000" dirty="0"/>
              <a:t> </a:t>
            </a:r>
            <a:r>
              <a:rPr lang="sv-SE" sz="2000" dirty="0" err="1"/>
              <a:t>capacity</a:t>
            </a:r>
            <a:r>
              <a:rPr lang="sv-SE" sz="2000" dirty="0"/>
              <a:t> for </a:t>
            </a:r>
            <a:r>
              <a:rPr lang="sv-SE" sz="2000" dirty="0" err="1"/>
              <a:t>cropland</a:t>
            </a:r>
            <a:r>
              <a:rPr lang="sv-SE" sz="2000" dirty="0"/>
              <a:t> to ”</a:t>
            </a:r>
            <a:r>
              <a:rPr lang="sv-SE" sz="2000" b="1" dirty="0"/>
              <a:t>Total </a:t>
            </a:r>
            <a:r>
              <a:rPr lang="sv-SE" sz="2000" b="1" dirty="0" err="1"/>
              <a:t>Technology</a:t>
            </a:r>
            <a:r>
              <a:rPr lang="sv-SE" sz="2000" b="1" dirty="0"/>
              <a:t> </a:t>
            </a:r>
            <a:r>
              <a:rPr lang="sv-SE" sz="2000" b="1" dirty="0" err="1"/>
              <a:t>Annual</a:t>
            </a:r>
            <a:r>
              <a:rPr lang="sv-SE" sz="2000" b="1" dirty="0"/>
              <a:t> </a:t>
            </a:r>
            <a:r>
              <a:rPr lang="sv-SE" sz="2000" b="1" dirty="0" err="1"/>
              <a:t>Activity</a:t>
            </a:r>
            <a:r>
              <a:rPr lang="sv-SE" sz="2000" b="1" dirty="0"/>
              <a:t> </a:t>
            </a:r>
            <a:r>
              <a:rPr lang="sv-SE" sz="2000" b="1" dirty="0" err="1"/>
              <a:t>Lower</a:t>
            </a:r>
            <a:r>
              <a:rPr lang="sv-SE" sz="2000" b="1" dirty="0"/>
              <a:t> Limit</a:t>
            </a:r>
            <a:r>
              <a:rPr lang="sv-SE" sz="2000" dirty="0"/>
              <a:t>”.</a:t>
            </a:r>
            <a:br>
              <a:rPr lang="sv-SE" sz="2000" dirty="0"/>
            </a:br>
            <a:endParaRPr lang="sv-SE" sz="2000" dirty="0"/>
          </a:p>
          <a:p>
            <a:pPr marL="285750" indent="-285750">
              <a:buFont typeface="Wingdings" panose="05000000000000000000" pitchFamily="2" charset="2"/>
              <a:buChar char="Ø"/>
            </a:pPr>
            <a:r>
              <a:rPr lang="sv-SE" sz="2000" dirty="0"/>
              <a:t>Set the ”</a:t>
            </a:r>
            <a:r>
              <a:rPr lang="sv-SE" sz="2000" b="1" dirty="0" err="1"/>
              <a:t>Operational</a:t>
            </a:r>
            <a:r>
              <a:rPr lang="sv-SE" sz="2000" b="1" dirty="0"/>
              <a:t> Life</a:t>
            </a:r>
            <a:r>
              <a:rPr lang="sv-SE" sz="2000" dirty="0"/>
              <a:t>” to 1 for all the </a:t>
            </a:r>
            <a:r>
              <a:rPr lang="sv-SE" sz="2000" dirty="0" err="1"/>
              <a:t>crop</a:t>
            </a:r>
            <a:r>
              <a:rPr lang="sv-SE" sz="2000" dirty="0"/>
              <a:t> land.</a:t>
            </a:r>
            <a:br>
              <a:rPr lang="sv-SE" sz="2000" dirty="0"/>
            </a:br>
            <a:endParaRPr lang="sv-SE" sz="2000" dirty="0"/>
          </a:p>
          <a:p>
            <a:pPr marL="285750" indent="-285750">
              <a:buFont typeface="Wingdings" panose="05000000000000000000" pitchFamily="2" charset="2"/>
              <a:buChar char="Ø"/>
            </a:pPr>
            <a:r>
              <a:rPr lang="sv-SE" sz="2000" dirty="0" err="1"/>
              <a:t>Put</a:t>
            </a:r>
            <a:r>
              <a:rPr lang="sv-SE" sz="2000" dirty="0"/>
              <a:t> 0 to </a:t>
            </a:r>
            <a:r>
              <a:rPr lang="sv-SE" sz="2000" b="1" dirty="0" err="1"/>
              <a:t>Capital</a:t>
            </a:r>
            <a:r>
              <a:rPr lang="sv-SE" sz="2000" b="1" dirty="0"/>
              <a:t> </a:t>
            </a:r>
            <a:r>
              <a:rPr lang="sv-SE" sz="2000" b="1" dirty="0" err="1"/>
              <a:t>costs</a:t>
            </a:r>
            <a:r>
              <a:rPr lang="sv-SE" sz="2000" b="1" dirty="0"/>
              <a:t> </a:t>
            </a:r>
            <a:r>
              <a:rPr lang="sv-SE" sz="2000" dirty="0"/>
              <a:t>(</a:t>
            </a:r>
            <a:r>
              <a:rPr lang="sv-SE" sz="2000" dirty="0" err="1"/>
              <a:t>assuming</a:t>
            </a:r>
            <a:r>
              <a:rPr lang="sv-SE" sz="2000" dirty="0"/>
              <a:t> </a:t>
            </a:r>
            <a:r>
              <a:rPr lang="sv-SE" sz="2000" dirty="0" err="1"/>
              <a:t>there</a:t>
            </a:r>
            <a:r>
              <a:rPr lang="sv-SE" sz="2000" dirty="0"/>
              <a:t> is no </a:t>
            </a:r>
            <a:r>
              <a:rPr lang="sv-SE" sz="2000" dirty="0" err="1"/>
              <a:t>difference</a:t>
            </a:r>
            <a:r>
              <a:rPr lang="sv-SE" sz="2000" dirty="0"/>
              <a:t> in </a:t>
            </a:r>
            <a:r>
              <a:rPr lang="sv-SE" sz="2000" dirty="0" err="1"/>
              <a:t>buying</a:t>
            </a:r>
            <a:r>
              <a:rPr lang="sv-SE" sz="2000" dirty="0"/>
              <a:t> land </a:t>
            </a:r>
            <a:r>
              <a:rPr lang="sv-SE" sz="2000" dirty="0" err="1"/>
              <a:t>across</a:t>
            </a:r>
            <a:r>
              <a:rPr lang="sv-SE" sz="2000" dirty="0"/>
              <a:t> </a:t>
            </a:r>
            <a:r>
              <a:rPr lang="sv-SE" sz="2000" dirty="0" err="1"/>
              <a:t>crop-types</a:t>
            </a:r>
            <a:r>
              <a:rPr lang="sv-SE" sz="2000" dirty="0"/>
              <a:t>).</a:t>
            </a:r>
            <a:br>
              <a:rPr lang="sv-SE" sz="2000" dirty="0"/>
            </a:br>
            <a:endParaRPr lang="sv-SE" sz="2000" dirty="0"/>
          </a:p>
          <a:p>
            <a:pPr marL="285750" indent="-285750">
              <a:buFont typeface="Wingdings" panose="05000000000000000000" pitchFamily="2" charset="2"/>
              <a:buChar char="Ø"/>
            </a:pPr>
            <a:r>
              <a:rPr lang="sv-SE" sz="2000" dirty="0" err="1"/>
              <a:t>Use</a:t>
            </a:r>
            <a:r>
              <a:rPr lang="sv-SE" sz="2000" dirty="0"/>
              <a:t> the same </a:t>
            </a:r>
            <a:r>
              <a:rPr lang="sv-SE" sz="2000" b="1" dirty="0" err="1"/>
              <a:t>Acrivity</a:t>
            </a:r>
            <a:r>
              <a:rPr lang="sv-SE" sz="2000" b="1" dirty="0"/>
              <a:t> </a:t>
            </a:r>
            <a:r>
              <a:rPr lang="sv-SE" sz="2000" b="1" dirty="0" err="1"/>
              <a:t>decrease</a:t>
            </a:r>
            <a:r>
              <a:rPr lang="sv-SE" sz="2000" b="1" dirty="0"/>
              <a:t>/</a:t>
            </a:r>
            <a:r>
              <a:rPr lang="sv-SE" sz="2000" b="1" dirty="0" err="1"/>
              <a:t>increase</a:t>
            </a:r>
            <a:r>
              <a:rPr lang="sv-SE" sz="2000" b="1" dirty="0"/>
              <a:t> limits </a:t>
            </a:r>
            <a:r>
              <a:rPr lang="sv-SE" sz="2000" dirty="0"/>
              <a:t>for </a:t>
            </a:r>
            <a:r>
              <a:rPr lang="sv-SE" sz="2000" dirty="0" err="1"/>
              <a:t>each</a:t>
            </a:r>
            <a:r>
              <a:rPr lang="sv-SE" sz="2000" dirty="0"/>
              <a:t> mode for </a:t>
            </a:r>
            <a:r>
              <a:rPr lang="sv-SE" sz="2000" dirty="0" err="1"/>
              <a:t>calibrating</a:t>
            </a:r>
            <a:r>
              <a:rPr lang="sv-SE" sz="2000" dirty="0"/>
              <a:t> land.</a:t>
            </a:r>
            <a:br>
              <a:rPr lang="sv-SE" sz="2000" dirty="0"/>
            </a:br>
            <a:endParaRPr lang="sv-SE" sz="2000" dirty="0"/>
          </a:p>
          <a:p>
            <a:pPr marL="285750" indent="-285750">
              <a:buFont typeface="Wingdings" panose="05000000000000000000" pitchFamily="2" charset="2"/>
              <a:buChar char="Ø"/>
            </a:pPr>
            <a:r>
              <a:rPr lang="sv-SE" sz="2000" dirty="0" err="1"/>
              <a:t>Use</a:t>
            </a:r>
            <a:r>
              <a:rPr lang="sv-SE" sz="2000" dirty="0"/>
              <a:t> the same </a:t>
            </a:r>
            <a:r>
              <a:rPr lang="sv-SE" sz="2000" b="1" dirty="0" err="1"/>
              <a:t>variable</a:t>
            </a:r>
            <a:r>
              <a:rPr lang="sv-SE" sz="2000" b="1" dirty="0"/>
              <a:t> </a:t>
            </a:r>
            <a:r>
              <a:rPr lang="sv-SE" sz="2000" b="1" dirty="0" err="1"/>
              <a:t>costs</a:t>
            </a:r>
            <a:r>
              <a:rPr lang="sv-SE" sz="2000" b="1" dirty="0"/>
              <a:t> </a:t>
            </a:r>
            <a:r>
              <a:rPr lang="sv-SE" sz="2000" dirty="0"/>
              <a:t>for </a:t>
            </a:r>
            <a:r>
              <a:rPr lang="sv-SE" sz="2000" dirty="0" err="1"/>
              <a:t>each</a:t>
            </a:r>
            <a:r>
              <a:rPr lang="sv-SE" sz="2000" dirty="0"/>
              <a:t> mode.</a:t>
            </a:r>
            <a:br>
              <a:rPr lang="sv-SE" sz="2000" dirty="0"/>
            </a:br>
            <a:endParaRPr lang="sv-SE" sz="2000" dirty="0"/>
          </a:p>
          <a:p>
            <a:pPr marL="285750" indent="-285750">
              <a:buFont typeface="Wingdings" panose="05000000000000000000" pitchFamily="2" charset="2"/>
              <a:buChar char="Ø"/>
            </a:pPr>
            <a:r>
              <a:rPr lang="sv-SE" sz="2000" dirty="0">
                <a:solidFill>
                  <a:srgbClr val="FF0000"/>
                </a:solidFill>
              </a:rPr>
              <a:t>Input the same </a:t>
            </a:r>
            <a:r>
              <a:rPr lang="sv-SE" sz="2000" b="1" dirty="0">
                <a:solidFill>
                  <a:srgbClr val="FF0000"/>
                </a:solidFill>
              </a:rPr>
              <a:t>output </a:t>
            </a:r>
            <a:r>
              <a:rPr lang="sv-SE" sz="2000" b="1" dirty="0" err="1">
                <a:solidFill>
                  <a:srgbClr val="FF0000"/>
                </a:solidFill>
              </a:rPr>
              <a:t>acrivity</a:t>
            </a:r>
            <a:r>
              <a:rPr lang="sv-SE" sz="2000" b="1" dirty="0">
                <a:solidFill>
                  <a:srgbClr val="FF0000"/>
                </a:solidFill>
              </a:rPr>
              <a:t> </a:t>
            </a:r>
            <a:r>
              <a:rPr lang="sv-SE" sz="2000" b="1" dirty="0" err="1">
                <a:solidFill>
                  <a:srgbClr val="FF0000"/>
                </a:solidFill>
              </a:rPr>
              <a:t>ratio</a:t>
            </a:r>
            <a:r>
              <a:rPr lang="sv-SE" sz="2000" b="1" dirty="0">
                <a:solidFill>
                  <a:srgbClr val="FF0000"/>
                </a:solidFill>
              </a:rPr>
              <a:t> </a:t>
            </a:r>
            <a:r>
              <a:rPr lang="sv-SE" sz="2000" dirty="0">
                <a:solidFill>
                  <a:srgbClr val="FF0000"/>
                </a:solidFill>
              </a:rPr>
              <a:t>for </a:t>
            </a:r>
            <a:r>
              <a:rPr lang="sv-SE" sz="2000" dirty="0" err="1">
                <a:solidFill>
                  <a:srgbClr val="FF0000"/>
                </a:solidFill>
              </a:rPr>
              <a:t>crops</a:t>
            </a:r>
            <a:r>
              <a:rPr lang="sv-SE" sz="2000" dirty="0">
                <a:solidFill>
                  <a:srgbClr val="FF0000"/>
                </a:solidFill>
              </a:rPr>
              <a:t> in the </a:t>
            </a:r>
            <a:r>
              <a:rPr lang="sv-SE" sz="2000" dirty="0" err="1">
                <a:solidFill>
                  <a:srgbClr val="FF0000"/>
                </a:solidFill>
              </a:rPr>
              <a:t>additional</a:t>
            </a:r>
            <a:r>
              <a:rPr lang="sv-SE" sz="2000" dirty="0">
                <a:solidFill>
                  <a:srgbClr val="FF0000"/>
                </a:solidFill>
              </a:rPr>
              <a:t> mode(s). </a:t>
            </a:r>
            <a:br>
              <a:rPr lang="sv-SE" sz="2000" dirty="0"/>
            </a:br>
            <a:endParaRPr lang="sv-SE" sz="2000" dirty="0"/>
          </a:p>
          <a:p>
            <a:pPr marL="285750" indent="-285750">
              <a:buFont typeface="Wingdings" panose="05000000000000000000" pitchFamily="2" charset="2"/>
              <a:buChar char="Ø"/>
            </a:pPr>
            <a:r>
              <a:rPr lang="sv-SE" sz="2000" dirty="0" err="1"/>
              <a:t>Use</a:t>
            </a:r>
            <a:r>
              <a:rPr lang="sv-SE" sz="2000" dirty="0"/>
              <a:t> the ”</a:t>
            </a:r>
            <a:r>
              <a:rPr lang="sv-SE" sz="2000" b="1" dirty="0" err="1"/>
              <a:t>Capacity</a:t>
            </a:r>
            <a:r>
              <a:rPr lang="sv-SE" sz="2000" b="1" dirty="0"/>
              <a:t> </a:t>
            </a:r>
            <a:r>
              <a:rPr lang="sv-SE" sz="2000" b="1" dirty="0" err="1"/>
              <a:t>Factor</a:t>
            </a:r>
            <a:r>
              <a:rPr lang="sv-SE" sz="2000" dirty="0"/>
              <a:t>” for the </a:t>
            </a:r>
            <a:r>
              <a:rPr lang="sv-SE" sz="2000" i="1" dirty="0"/>
              <a:t>dummy</a:t>
            </a:r>
            <a:r>
              <a:rPr lang="sv-SE" sz="2000" dirty="0"/>
              <a:t> </a:t>
            </a:r>
            <a:r>
              <a:rPr lang="sv-SE" sz="2000" dirty="0" err="1"/>
              <a:t>season</a:t>
            </a:r>
            <a:r>
              <a:rPr lang="sv-SE" sz="2000" dirty="0"/>
              <a:t> </a:t>
            </a:r>
            <a:r>
              <a:rPr lang="sv-SE" sz="2000" dirty="0" err="1"/>
              <a:t>technologies</a:t>
            </a:r>
            <a:r>
              <a:rPr lang="sv-SE" sz="2000" dirty="0"/>
              <a:t>: set </a:t>
            </a:r>
            <a:r>
              <a:rPr lang="en-GB" sz="2000" dirty="0"/>
              <a:t>1 in the </a:t>
            </a:r>
            <a:r>
              <a:rPr lang="en-GB" sz="2000" dirty="0" err="1"/>
              <a:t>Timeslice</a:t>
            </a:r>
            <a:r>
              <a:rPr lang="en-GB" sz="2000" dirty="0"/>
              <a:t> corresponding to Season 1 and 0 for the other (do the opposite for the other season)</a:t>
            </a:r>
            <a:endParaRPr lang="en-GB" sz="2000" dirty="0">
              <a:latin typeface="Arial" panose="020B0604020202020204" pitchFamily="34" charset="0"/>
              <a:ea typeface="Georgia" panose="02040502050405020303" pitchFamily="18" charset="0"/>
            </a:endParaRPr>
          </a:p>
          <a:p>
            <a:pPr marL="285750" indent="-285750">
              <a:buFont typeface="Wingdings" panose="05000000000000000000" pitchFamily="2" charset="2"/>
              <a:buChar char="Ø"/>
            </a:pPr>
            <a:endParaRPr lang="sv-SE" sz="1800" dirty="0"/>
          </a:p>
          <a:p>
            <a:pPr marL="285750" indent="-285750">
              <a:buFont typeface="Wingdings" panose="05000000000000000000" pitchFamily="2" charset="2"/>
              <a:buChar char="Ø"/>
            </a:pPr>
            <a:endParaRPr lang="sv-SE" sz="1800" dirty="0"/>
          </a:p>
          <a:p>
            <a:pPr marL="285750" indent="-285750">
              <a:buFont typeface="Wingdings" panose="05000000000000000000" pitchFamily="2" charset="2"/>
              <a:buChar char="Ø"/>
            </a:pPr>
            <a:endParaRPr lang="en-GB" sz="1800" dirty="0"/>
          </a:p>
        </p:txBody>
      </p:sp>
    </p:spTree>
    <p:extLst>
      <p:ext uri="{BB962C8B-B14F-4D97-AF65-F5344CB8AC3E}">
        <p14:creationId xmlns:p14="http://schemas.microsoft.com/office/powerpoint/2010/main" val="2761924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a:extLst>
            <a:ext uri="{FF2B5EF4-FFF2-40B4-BE49-F238E27FC236}">
              <a16:creationId xmlns:a16="http://schemas.microsoft.com/office/drawing/2014/main" id="{E34F24BA-1C79-BA0B-5D73-46471BEC19CC}"/>
            </a:ext>
          </a:extLst>
        </p:cNvPr>
        <p:cNvGrpSpPr/>
        <p:nvPr/>
      </p:nvGrpSpPr>
      <p:grpSpPr>
        <a:xfrm>
          <a:off x="0" y="0"/>
          <a:ext cx="0" cy="0"/>
          <a:chOff x="0" y="0"/>
          <a:chExt cx="0" cy="0"/>
        </a:xfrm>
      </p:grpSpPr>
      <p:sp>
        <p:nvSpPr>
          <p:cNvPr id="367" name="Google Shape;367;p38">
            <a:extLst>
              <a:ext uri="{FF2B5EF4-FFF2-40B4-BE49-F238E27FC236}">
                <a16:creationId xmlns:a16="http://schemas.microsoft.com/office/drawing/2014/main" id="{1B3C5208-0AD3-2689-8546-A78EF0EEEFD0}"/>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19</a:t>
            </a:fld>
            <a:endParaRPr sz="1000" b="1" i="0" u="none" strike="noStrike" cap="none">
              <a:solidFill>
                <a:schemeClr val="lt1"/>
              </a:solidFill>
              <a:latin typeface="Arial"/>
              <a:ea typeface="Arial"/>
              <a:cs typeface="Arial"/>
              <a:sym typeface="Arial"/>
            </a:endParaRPr>
          </a:p>
        </p:txBody>
      </p:sp>
      <p:sp>
        <p:nvSpPr>
          <p:cNvPr id="369" name="Google Shape;369;p38">
            <a:extLst>
              <a:ext uri="{FF2B5EF4-FFF2-40B4-BE49-F238E27FC236}">
                <a16:creationId xmlns:a16="http://schemas.microsoft.com/office/drawing/2014/main" id="{47817265-DB51-5E8D-9605-C4C5BF85D0A6}"/>
              </a:ext>
            </a:extLst>
          </p:cNvPr>
          <p:cNvSpPr txBox="1">
            <a:spLocks noGrp="1"/>
          </p:cNvSpPr>
          <p:nvPr>
            <p:ph type="title"/>
          </p:nvPr>
        </p:nvSpPr>
        <p:spPr>
          <a:xfrm>
            <a:off x="719136" y="-232303"/>
            <a:ext cx="11079164"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a:t>Hands-on </a:t>
            </a:r>
            <a:r>
              <a:rPr lang="sv-SE" dirty="0" err="1"/>
              <a:t>Exercise</a:t>
            </a:r>
            <a:r>
              <a:rPr lang="sv-SE" dirty="0"/>
              <a:t> </a:t>
            </a:r>
            <a:endParaRPr sz="2800" dirty="0"/>
          </a:p>
        </p:txBody>
      </p:sp>
      <p:sp>
        <p:nvSpPr>
          <p:cNvPr id="370" name="Google Shape;370;p38">
            <a:extLst>
              <a:ext uri="{FF2B5EF4-FFF2-40B4-BE49-F238E27FC236}">
                <a16:creationId xmlns:a16="http://schemas.microsoft.com/office/drawing/2014/main" id="{9F83E5BF-250E-654F-4AE6-37D4F8D17544}"/>
              </a:ext>
            </a:extLst>
          </p:cNvPr>
          <p:cNvSpPr txBox="1"/>
          <p:nvPr/>
        </p:nvSpPr>
        <p:spPr>
          <a:xfrm>
            <a:off x="899239" y="2396098"/>
            <a:ext cx="3487104" cy="1923563"/>
          </a:xfrm>
          <a:prstGeom prst="rect">
            <a:avLst/>
          </a:prstGeom>
          <a:solidFill>
            <a:srgbClr val="DDE7FF"/>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sv-SE" sz="1700" b="0" i="1" u="none" strike="noStrike" cap="none" dirty="0" err="1">
                <a:solidFill>
                  <a:srgbClr val="000000"/>
                </a:solidFill>
                <a:latin typeface="Arial"/>
                <a:ea typeface="Arial"/>
                <a:cs typeface="Arial"/>
                <a:sym typeface="Arial"/>
              </a:rPr>
              <a:t>You</a:t>
            </a:r>
            <a:r>
              <a:rPr lang="sv-SE" sz="1700" b="0" i="1" u="none" strike="noStrike" cap="none" dirty="0">
                <a:solidFill>
                  <a:srgbClr val="000000"/>
                </a:solidFill>
                <a:latin typeface="Arial"/>
                <a:ea typeface="Arial"/>
                <a:cs typeface="Arial"/>
                <a:sym typeface="Arial"/>
              </a:rPr>
              <a:t> </a:t>
            </a:r>
            <a:r>
              <a:rPr lang="sv-SE" sz="1700" b="0" i="1" u="none" strike="noStrike" cap="none" dirty="0" err="1">
                <a:solidFill>
                  <a:srgbClr val="000000"/>
                </a:solidFill>
                <a:latin typeface="Arial"/>
                <a:ea typeface="Arial"/>
                <a:cs typeface="Arial"/>
                <a:sym typeface="Arial"/>
              </a:rPr>
              <a:t>are</a:t>
            </a:r>
            <a:r>
              <a:rPr lang="sv-SE" sz="1700" b="0" i="1" u="none" strike="noStrike" cap="none" dirty="0">
                <a:solidFill>
                  <a:srgbClr val="000000"/>
                </a:solidFill>
                <a:latin typeface="Arial"/>
                <a:ea typeface="Arial"/>
                <a:cs typeface="Arial"/>
                <a:sym typeface="Arial"/>
              </a:rPr>
              <a:t> </a:t>
            </a:r>
            <a:r>
              <a:rPr lang="sv-SE" sz="1700" b="0" i="1" u="none" strike="noStrike" cap="none" dirty="0" err="1">
                <a:solidFill>
                  <a:srgbClr val="000000"/>
                </a:solidFill>
                <a:latin typeface="Arial"/>
                <a:ea typeface="Arial"/>
                <a:cs typeface="Arial"/>
                <a:sym typeface="Arial"/>
              </a:rPr>
              <a:t>modelling</a:t>
            </a:r>
            <a:r>
              <a:rPr lang="sv-SE" sz="1700" b="0" i="1" u="none" strike="noStrike" cap="none" dirty="0">
                <a:solidFill>
                  <a:srgbClr val="000000"/>
                </a:solidFill>
                <a:latin typeface="Arial"/>
                <a:ea typeface="Arial"/>
                <a:cs typeface="Arial"/>
                <a:sym typeface="Arial"/>
              </a:rPr>
              <a:t> </a:t>
            </a:r>
            <a:r>
              <a:rPr lang="sv-SE" sz="1700" b="0" i="1" u="none" strike="noStrike" cap="none" dirty="0" err="1">
                <a:solidFill>
                  <a:srgbClr val="000000"/>
                </a:solidFill>
                <a:latin typeface="Arial"/>
                <a:ea typeface="Arial"/>
                <a:cs typeface="Arial"/>
                <a:sym typeface="Arial"/>
              </a:rPr>
              <a:t>crop</a:t>
            </a:r>
            <a:r>
              <a:rPr lang="sv-SE" sz="1700" b="0" i="1" u="none" strike="noStrike" cap="none" dirty="0">
                <a:solidFill>
                  <a:srgbClr val="000000"/>
                </a:solidFill>
                <a:latin typeface="Arial"/>
                <a:ea typeface="Arial"/>
                <a:cs typeface="Arial"/>
                <a:sym typeface="Arial"/>
              </a:rPr>
              <a:t> </a:t>
            </a:r>
            <a:r>
              <a:rPr lang="sv-SE" sz="1700" b="0" i="1" u="none" strike="noStrike" cap="none" dirty="0" err="1">
                <a:solidFill>
                  <a:srgbClr val="000000"/>
                </a:solidFill>
                <a:latin typeface="Arial"/>
                <a:ea typeface="Arial"/>
                <a:cs typeface="Arial"/>
                <a:sym typeface="Arial"/>
              </a:rPr>
              <a:t>growing</a:t>
            </a:r>
            <a:r>
              <a:rPr lang="sv-SE" sz="1700" b="0" i="1" u="none" strike="noStrike" cap="none" dirty="0">
                <a:solidFill>
                  <a:srgbClr val="000000"/>
                </a:solidFill>
                <a:latin typeface="Arial"/>
                <a:ea typeface="Arial"/>
                <a:cs typeface="Arial"/>
                <a:sym typeface="Arial"/>
              </a:rPr>
              <a:t> </a:t>
            </a:r>
            <a:r>
              <a:rPr lang="sv-SE" sz="1700" b="0" i="1" u="none" strike="noStrike" cap="none" dirty="0" err="1">
                <a:solidFill>
                  <a:srgbClr val="000000"/>
                </a:solidFill>
                <a:latin typeface="Arial"/>
                <a:ea typeface="Arial"/>
                <a:cs typeface="Arial"/>
                <a:sym typeface="Arial"/>
              </a:rPr>
              <a:t>stages</a:t>
            </a:r>
            <a:r>
              <a:rPr lang="sv-SE" sz="1700" i="1" dirty="0"/>
              <a:t> and </a:t>
            </a:r>
            <a:r>
              <a:rPr lang="sv-SE" sz="1700" i="1" dirty="0" err="1"/>
              <a:t>seasonal</a:t>
            </a:r>
            <a:r>
              <a:rPr lang="sv-SE" sz="1700" i="1" dirty="0"/>
              <a:t> </a:t>
            </a:r>
            <a:r>
              <a:rPr lang="sv-SE" sz="1700" i="1" dirty="0" err="1"/>
              <a:t>variability</a:t>
            </a:r>
            <a:r>
              <a:rPr lang="sv-SE" sz="1700" i="1" dirty="0"/>
              <a:t>. </a:t>
            </a:r>
          </a:p>
          <a:p>
            <a:pPr marL="0" marR="0" lvl="0" indent="0" algn="ctr" rtl="0">
              <a:lnSpc>
                <a:spcPct val="100000"/>
              </a:lnSpc>
              <a:spcBef>
                <a:spcPts val="0"/>
              </a:spcBef>
              <a:spcAft>
                <a:spcPts val="0"/>
              </a:spcAft>
              <a:buClr>
                <a:srgbClr val="000000"/>
              </a:buClr>
              <a:buSzPts val="1700"/>
              <a:buFont typeface="Arial"/>
              <a:buNone/>
            </a:pPr>
            <a:endParaRPr lang="sv-SE" sz="1700" b="0" i="1"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r>
              <a:rPr lang="sv-SE" sz="1700" i="1" dirty="0"/>
              <a:t>Start from </a:t>
            </a:r>
            <a:r>
              <a:rPr lang="sv-SE" sz="1700" i="1" dirty="0" err="1"/>
              <a:t>your</a:t>
            </a:r>
            <a:r>
              <a:rPr lang="sv-SE" sz="1700" i="1" dirty="0"/>
              <a:t> </a:t>
            </a:r>
            <a:r>
              <a:rPr lang="sv-SE" sz="1700" i="1" dirty="0" err="1"/>
              <a:t>CLEWs</a:t>
            </a:r>
            <a:r>
              <a:rPr lang="sv-SE" sz="1700" i="1" dirty="0"/>
              <a:t> </a:t>
            </a:r>
            <a:r>
              <a:rPr lang="sv-SE" sz="1700" i="1" dirty="0" err="1"/>
              <a:t>model</a:t>
            </a:r>
            <a:r>
              <a:rPr lang="sv-SE" sz="1700" i="1" dirty="0"/>
              <a:t> and </a:t>
            </a:r>
            <a:r>
              <a:rPr lang="sv-SE" sz="1700" i="1" dirty="0" err="1"/>
              <a:t>model</a:t>
            </a:r>
            <a:r>
              <a:rPr lang="sv-SE" sz="1700" i="1" dirty="0"/>
              <a:t> 2 </a:t>
            </a:r>
            <a:r>
              <a:rPr lang="sv-SE" sz="1700" i="1" dirty="0" err="1"/>
              <a:t>seasons</a:t>
            </a:r>
            <a:r>
              <a:rPr lang="sv-SE" sz="1700" i="1" dirty="0"/>
              <a:t>: </a:t>
            </a:r>
            <a:r>
              <a:rPr lang="sv-SE" sz="1700" i="1" dirty="0" err="1"/>
              <a:t>growing</a:t>
            </a:r>
            <a:r>
              <a:rPr lang="sv-SE" sz="1700" i="1" dirty="0"/>
              <a:t> and harvesting. For </a:t>
            </a:r>
            <a:r>
              <a:rPr lang="sv-SE" sz="1700" i="1" dirty="0" err="1"/>
              <a:t>each</a:t>
            </a:r>
            <a:r>
              <a:rPr lang="sv-SE" sz="1700" i="1" dirty="0"/>
              <a:t> </a:t>
            </a:r>
            <a:r>
              <a:rPr lang="sv-SE" sz="1700" i="1" dirty="0" err="1"/>
              <a:t>season</a:t>
            </a:r>
            <a:r>
              <a:rPr lang="sv-SE" sz="1700" i="1" dirty="0"/>
              <a:t> input the </a:t>
            </a:r>
            <a:r>
              <a:rPr lang="sv-SE" sz="1700" i="1" dirty="0" err="1"/>
              <a:t>following</a:t>
            </a:r>
            <a:r>
              <a:rPr lang="sv-SE" sz="1700" i="1" dirty="0"/>
              <a:t> </a:t>
            </a:r>
            <a:r>
              <a:rPr lang="sv-SE" sz="1700" i="1" dirty="0" err="1"/>
              <a:t>values</a:t>
            </a:r>
            <a:r>
              <a:rPr lang="sv-SE" sz="1700" i="1" dirty="0"/>
              <a:t>.</a:t>
            </a:r>
            <a:endParaRPr sz="1700" b="1" i="1"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1B366597-5EFB-424C-5F5A-E658F9DB75D7}"/>
              </a:ext>
            </a:extLst>
          </p:cNvPr>
          <p:cNvGraphicFramePr>
            <a:graphicFrameLocks noGrp="1"/>
          </p:cNvGraphicFramePr>
          <p:nvPr>
            <p:extLst>
              <p:ext uri="{D42A27DB-BD31-4B8C-83A1-F6EECF244321}">
                <p14:modId xmlns:p14="http://schemas.microsoft.com/office/powerpoint/2010/main" val="2491186948"/>
              </p:ext>
            </p:extLst>
          </p:nvPr>
        </p:nvGraphicFramePr>
        <p:xfrm>
          <a:off x="5491560" y="776654"/>
          <a:ext cx="5801201" cy="5481905"/>
        </p:xfrm>
        <a:graphic>
          <a:graphicData uri="http://schemas.openxmlformats.org/drawingml/2006/table">
            <a:tbl>
              <a:tblPr firstRow="1" firstCol="1" bandRow="1">
                <a:tableStyleId>{5C22544A-7EE6-4342-B048-85BDC9FD1C3A}</a:tableStyleId>
              </a:tblPr>
              <a:tblGrid>
                <a:gridCol w="1129885">
                  <a:extLst>
                    <a:ext uri="{9D8B030D-6E8A-4147-A177-3AD203B41FA5}">
                      <a16:colId xmlns:a16="http://schemas.microsoft.com/office/drawing/2014/main" val="1252484648"/>
                    </a:ext>
                  </a:extLst>
                </a:gridCol>
                <a:gridCol w="974362">
                  <a:extLst>
                    <a:ext uri="{9D8B030D-6E8A-4147-A177-3AD203B41FA5}">
                      <a16:colId xmlns:a16="http://schemas.microsoft.com/office/drawing/2014/main" val="3975770624"/>
                    </a:ext>
                  </a:extLst>
                </a:gridCol>
                <a:gridCol w="1001844">
                  <a:extLst>
                    <a:ext uri="{9D8B030D-6E8A-4147-A177-3AD203B41FA5}">
                      <a16:colId xmlns:a16="http://schemas.microsoft.com/office/drawing/2014/main" val="2141205135"/>
                    </a:ext>
                  </a:extLst>
                </a:gridCol>
                <a:gridCol w="1132383">
                  <a:extLst>
                    <a:ext uri="{9D8B030D-6E8A-4147-A177-3AD203B41FA5}">
                      <a16:colId xmlns:a16="http://schemas.microsoft.com/office/drawing/2014/main" val="1026090357"/>
                    </a:ext>
                  </a:extLst>
                </a:gridCol>
                <a:gridCol w="1562727">
                  <a:extLst>
                    <a:ext uri="{9D8B030D-6E8A-4147-A177-3AD203B41FA5}">
                      <a16:colId xmlns:a16="http://schemas.microsoft.com/office/drawing/2014/main" val="1117293738"/>
                    </a:ext>
                  </a:extLst>
                </a:gridCol>
              </a:tblGrid>
              <a:tr h="498355">
                <a:tc>
                  <a:txBody>
                    <a:bodyPr/>
                    <a:lstStyle/>
                    <a:p>
                      <a:pPr algn="ctr">
                        <a:lnSpc>
                          <a:spcPts val="1300"/>
                        </a:lnSpc>
                        <a:spcAft>
                          <a:spcPts val="1200"/>
                        </a:spcAft>
                        <a:buNone/>
                      </a:pPr>
                      <a:r>
                        <a:rPr lang="en-GB" sz="1100" dirty="0">
                          <a:effectLst/>
                        </a:rPr>
                        <a:t>Parameter</a:t>
                      </a:r>
                      <a:endParaRPr lang="en-GB" sz="1100" dirty="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gn="ctr">
                        <a:lnSpc>
                          <a:spcPts val="1300"/>
                        </a:lnSpc>
                        <a:spcAft>
                          <a:spcPts val="1200"/>
                        </a:spcAft>
                        <a:buNone/>
                      </a:pPr>
                      <a:r>
                        <a:rPr lang="en-GB" sz="1100">
                          <a:effectLst/>
                        </a:rPr>
                        <a:t>Technology</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gn="ctr">
                        <a:lnSpc>
                          <a:spcPts val="1300"/>
                        </a:lnSpc>
                        <a:spcAft>
                          <a:spcPts val="1200"/>
                        </a:spcAft>
                        <a:buNone/>
                      </a:pPr>
                      <a:r>
                        <a:rPr lang="en-GB" sz="1100">
                          <a:effectLst/>
                        </a:rPr>
                        <a:t>Commodity</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gn="ctr">
                        <a:lnSpc>
                          <a:spcPts val="1300"/>
                        </a:lnSpc>
                        <a:spcAft>
                          <a:spcPts val="1200"/>
                        </a:spcAft>
                        <a:buNone/>
                      </a:pPr>
                      <a:r>
                        <a:rPr lang="en-GB" sz="1100">
                          <a:effectLst/>
                        </a:rPr>
                        <a:t>Mode of operation</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gn="ctr">
                        <a:lnSpc>
                          <a:spcPts val="1300"/>
                        </a:lnSpc>
                        <a:spcAft>
                          <a:spcPts val="1200"/>
                        </a:spcAft>
                        <a:buNone/>
                      </a:pPr>
                      <a:r>
                        <a:rPr lang="en-GB" sz="1100">
                          <a:effectLst/>
                        </a:rPr>
                        <a:t>Value</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2482811149"/>
                  </a:ext>
                </a:extLst>
              </a:tr>
              <a:tr h="498355">
                <a:tc>
                  <a:txBody>
                    <a:bodyPr/>
                    <a:lstStyle/>
                    <a:p>
                      <a:pPr algn="r">
                        <a:lnSpc>
                          <a:spcPts val="1300"/>
                        </a:lnSpc>
                        <a:spcAft>
                          <a:spcPts val="1200"/>
                        </a:spcAft>
                        <a:buNone/>
                      </a:pPr>
                      <a:r>
                        <a:rPr lang="en-GB" sz="1100">
                          <a:effectLst/>
                        </a:rPr>
                        <a:t>Output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MINLND</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214545832"/>
                  </a:ext>
                </a:extLst>
              </a:tr>
              <a:tr h="498355">
                <a:tc>
                  <a:txBody>
                    <a:bodyPr/>
                    <a:lstStyle/>
                    <a:p>
                      <a:pPr algn="r">
                        <a:lnSpc>
                          <a:spcPts val="1300"/>
                        </a:lnSpc>
                        <a:spcAft>
                          <a:spcPts val="1200"/>
                        </a:spcAft>
                        <a:buNone/>
                      </a:pPr>
                      <a:r>
                        <a:rPr lang="en-GB" sz="1100">
                          <a:effectLst/>
                        </a:rPr>
                        <a:t>Output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MINPRC</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WTRPRC</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2620976117"/>
                  </a:ext>
                </a:extLst>
              </a:tr>
              <a:tr h="498355">
                <a:tc>
                  <a:txBody>
                    <a:bodyPr/>
                    <a:lstStyle/>
                    <a:p>
                      <a:pPr algn="r">
                        <a:lnSpc>
                          <a:spcPts val="1300"/>
                        </a:lnSpc>
                        <a:spcAft>
                          <a:spcPts val="1200"/>
                        </a:spcAft>
                        <a:buNone/>
                      </a:pPr>
                      <a:r>
                        <a:rPr lang="en-GB" sz="1100">
                          <a:effectLst/>
                        </a:rPr>
                        <a:t>Output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Season1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S1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1361455594"/>
                  </a:ext>
                </a:extLst>
              </a:tr>
              <a:tr h="498355">
                <a:tc>
                  <a:txBody>
                    <a:bodyPr/>
                    <a:lstStyle/>
                    <a:p>
                      <a:pPr algn="r">
                        <a:lnSpc>
                          <a:spcPts val="1300"/>
                        </a:lnSpc>
                        <a:spcAft>
                          <a:spcPts val="1200"/>
                        </a:spcAft>
                        <a:buNone/>
                      </a:pPr>
                      <a:r>
                        <a:rPr lang="en-GB" sz="1100">
                          <a:effectLst/>
                        </a:rPr>
                        <a:t>Output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Season2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S2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2203282850"/>
                  </a:ext>
                </a:extLst>
              </a:tr>
              <a:tr h="498355">
                <a:tc>
                  <a:txBody>
                    <a:bodyPr/>
                    <a:lstStyle/>
                    <a:p>
                      <a:pPr algn="r">
                        <a:lnSpc>
                          <a:spcPts val="1300"/>
                        </a:lnSpc>
                        <a:spcAft>
                          <a:spcPts val="1200"/>
                        </a:spcAft>
                        <a:buNone/>
                      </a:pPr>
                      <a:r>
                        <a:rPr lang="en-GB" sz="1100">
                          <a:effectLst/>
                        </a:rPr>
                        <a:t>Output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EVP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Evapotranspiration associated to season 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3492851395"/>
                  </a:ext>
                </a:extLst>
              </a:tr>
              <a:tr h="498355">
                <a:tc>
                  <a:txBody>
                    <a:bodyPr/>
                    <a:lstStyle/>
                    <a:p>
                      <a:pPr algn="r">
                        <a:lnSpc>
                          <a:spcPts val="1300"/>
                        </a:lnSpc>
                        <a:spcAft>
                          <a:spcPts val="1200"/>
                        </a:spcAft>
                        <a:buNone/>
                      </a:pPr>
                      <a:r>
                        <a:rPr lang="en-GB" sz="1100">
                          <a:effectLst/>
                        </a:rPr>
                        <a:t>Output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EVP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Evapotranspiration associated to season 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1495087220"/>
                  </a:ext>
                </a:extLst>
              </a:tr>
              <a:tr h="498355">
                <a:tc>
                  <a:txBody>
                    <a:bodyPr/>
                    <a:lstStyle/>
                    <a:p>
                      <a:pPr algn="r">
                        <a:lnSpc>
                          <a:spcPts val="1300"/>
                        </a:lnSpc>
                        <a:spcAft>
                          <a:spcPts val="1200"/>
                        </a:spcAft>
                        <a:buNone/>
                      </a:pPr>
                      <a:r>
                        <a:rPr lang="en-GB" sz="1100">
                          <a:effectLst/>
                        </a:rPr>
                        <a:t>Output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GWT</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Groundwater recharge associated to season 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1930378636"/>
                  </a:ext>
                </a:extLst>
              </a:tr>
              <a:tr h="498355">
                <a:tc>
                  <a:txBody>
                    <a:bodyPr/>
                    <a:lstStyle/>
                    <a:p>
                      <a:pPr algn="r">
                        <a:lnSpc>
                          <a:spcPts val="1300"/>
                        </a:lnSpc>
                        <a:spcAft>
                          <a:spcPts val="1200"/>
                        </a:spcAft>
                        <a:buNone/>
                      </a:pPr>
                      <a:r>
                        <a:rPr lang="en-GB" sz="1100">
                          <a:effectLst/>
                        </a:rPr>
                        <a:t>Output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GWT</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Groundwater recharge associated to season 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2428001225"/>
                  </a:ext>
                </a:extLst>
              </a:tr>
              <a:tr h="498355">
                <a:tc>
                  <a:txBody>
                    <a:bodyPr/>
                    <a:lstStyle/>
                    <a:p>
                      <a:pPr algn="r">
                        <a:lnSpc>
                          <a:spcPts val="1300"/>
                        </a:lnSpc>
                        <a:spcAft>
                          <a:spcPts val="1200"/>
                        </a:spcAft>
                        <a:buNone/>
                      </a:pPr>
                      <a:r>
                        <a:rPr lang="en-GB" sz="1100">
                          <a:effectLst/>
                        </a:rPr>
                        <a:t>Output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SUR</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Surface water associated to season 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104553805"/>
                  </a:ext>
                </a:extLst>
              </a:tr>
              <a:tr h="498355">
                <a:tc>
                  <a:txBody>
                    <a:bodyPr/>
                    <a:lstStyle/>
                    <a:p>
                      <a:pPr algn="r">
                        <a:lnSpc>
                          <a:spcPts val="1300"/>
                        </a:lnSpc>
                        <a:spcAft>
                          <a:spcPts val="1200"/>
                        </a:spcAft>
                        <a:buNone/>
                      </a:pPr>
                      <a:r>
                        <a:rPr lang="en-GB" sz="1100">
                          <a:effectLst/>
                        </a:rPr>
                        <a:t>Output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SUR</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dirty="0">
                          <a:effectLst/>
                        </a:rPr>
                        <a:t>Surface water  associated to season 2</a:t>
                      </a:r>
                      <a:endParaRPr lang="en-GB" sz="1100" dirty="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1101245322"/>
                  </a:ext>
                </a:extLst>
              </a:tr>
            </a:tbl>
          </a:graphicData>
        </a:graphic>
      </p:graphicFrame>
    </p:spTree>
    <p:extLst>
      <p:ext uri="{BB962C8B-B14F-4D97-AF65-F5344CB8AC3E}">
        <p14:creationId xmlns:p14="http://schemas.microsoft.com/office/powerpoint/2010/main" val="698848251"/>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a:extLst>
            <a:ext uri="{FF2B5EF4-FFF2-40B4-BE49-F238E27FC236}">
              <a16:creationId xmlns:a16="http://schemas.microsoft.com/office/drawing/2014/main" id="{E5DA165F-EBCC-039C-A905-CFBDCFA4018B}"/>
            </a:ext>
          </a:extLst>
        </p:cNvPr>
        <p:cNvGrpSpPr/>
        <p:nvPr/>
      </p:nvGrpSpPr>
      <p:grpSpPr>
        <a:xfrm>
          <a:off x="0" y="0"/>
          <a:ext cx="0" cy="0"/>
          <a:chOff x="0" y="0"/>
          <a:chExt cx="0" cy="0"/>
        </a:xfrm>
      </p:grpSpPr>
      <p:sp>
        <p:nvSpPr>
          <p:cNvPr id="52" name="Google Shape;52;p4">
            <a:extLst>
              <a:ext uri="{FF2B5EF4-FFF2-40B4-BE49-F238E27FC236}">
                <a16:creationId xmlns:a16="http://schemas.microsoft.com/office/drawing/2014/main" id="{F6BBDF83-4451-144C-D6DA-4B6263CE5D2C}"/>
              </a:ext>
            </a:extLst>
          </p:cNvPr>
          <p:cNvSpPr/>
          <p:nvPr/>
        </p:nvSpPr>
        <p:spPr>
          <a:xfrm>
            <a:off x="719136" y="1287568"/>
            <a:ext cx="702135" cy="702135"/>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53" name="Google Shape;53;p4">
            <a:extLst>
              <a:ext uri="{FF2B5EF4-FFF2-40B4-BE49-F238E27FC236}">
                <a16:creationId xmlns:a16="http://schemas.microsoft.com/office/drawing/2014/main" id="{44659A6E-B669-41FF-57F9-ECAA529D1B85}"/>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2</a:t>
            </a:fld>
            <a:endParaRPr sz="1000" b="1" i="0" u="none" strike="noStrike" cap="none">
              <a:solidFill>
                <a:schemeClr val="lt1"/>
              </a:solidFill>
              <a:latin typeface="Arial"/>
              <a:ea typeface="Arial"/>
              <a:cs typeface="Arial"/>
              <a:sym typeface="Arial"/>
            </a:endParaRPr>
          </a:p>
        </p:txBody>
      </p:sp>
      <p:sp>
        <p:nvSpPr>
          <p:cNvPr id="54" name="Google Shape;54;p4">
            <a:extLst>
              <a:ext uri="{FF2B5EF4-FFF2-40B4-BE49-F238E27FC236}">
                <a16:creationId xmlns:a16="http://schemas.microsoft.com/office/drawing/2014/main" id="{C1F006E7-5907-8F7A-B698-C645AF7709D0}"/>
              </a:ext>
            </a:extLst>
          </p:cNvPr>
          <p:cNvSpPr txBox="1"/>
          <p:nvPr/>
        </p:nvSpPr>
        <p:spPr>
          <a:xfrm>
            <a:off x="835428" y="1786512"/>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56" name="Google Shape;56;p4">
            <a:extLst>
              <a:ext uri="{FF2B5EF4-FFF2-40B4-BE49-F238E27FC236}">
                <a16:creationId xmlns:a16="http://schemas.microsoft.com/office/drawing/2014/main" id="{24AC47F8-DE82-2BD3-4060-0815A4803A54}"/>
              </a:ext>
            </a:extLst>
          </p:cNvPr>
          <p:cNvSpPr txBox="1"/>
          <p:nvPr/>
        </p:nvSpPr>
        <p:spPr>
          <a:xfrm>
            <a:off x="1619250" y="1457020"/>
            <a:ext cx="9615486" cy="3077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1400" b="0" i="0" u="none" strike="noStrike" cap="none" dirty="0">
              <a:solidFill>
                <a:srgbClr val="000000"/>
              </a:solidFill>
              <a:latin typeface="Arial"/>
              <a:ea typeface="Arial"/>
              <a:cs typeface="Arial"/>
              <a:sym typeface="Arial"/>
            </a:endParaRPr>
          </a:p>
        </p:txBody>
      </p:sp>
      <p:sp>
        <p:nvSpPr>
          <p:cNvPr id="57" name="Google Shape;57;p4">
            <a:extLst>
              <a:ext uri="{FF2B5EF4-FFF2-40B4-BE49-F238E27FC236}">
                <a16:creationId xmlns:a16="http://schemas.microsoft.com/office/drawing/2014/main" id="{8916480F-C7B6-954A-44FF-8C3278E475F8}"/>
              </a:ext>
            </a:extLst>
          </p:cNvPr>
          <p:cNvSpPr/>
          <p:nvPr/>
        </p:nvSpPr>
        <p:spPr>
          <a:xfrm>
            <a:off x="719137" y="2396414"/>
            <a:ext cx="702135" cy="702135"/>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58" name="Google Shape;58;p4">
            <a:extLst>
              <a:ext uri="{FF2B5EF4-FFF2-40B4-BE49-F238E27FC236}">
                <a16:creationId xmlns:a16="http://schemas.microsoft.com/office/drawing/2014/main" id="{7D92B7B5-CD60-4E94-941E-351D18E572F8}"/>
              </a:ext>
            </a:extLst>
          </p:cNvPr>
          <p:cNvSpPr txBox="1"/>
          <p:nvPr/>
        </p:nvSpPr>
        <p:spPr>
          <a:xfrm>
            <a:off x="1619251" y="2547446"/>
            <a:ext cx="9615486" cy="4000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Learn how to pre-process water system’s data.</a:t>
            </a:r>
            <a:endParaRPr lang="en-GB" sz="1400" b="0" i="0" u="none" strike="noStrike" cap="none" dirty="0">
              <a:solidFill>
                <a:srgbClr val="000000"/>
              </a:solidFill>
              <a:latin typeface="Arial"/>
              <a:ea typeface="Arial"/>
              <a:cs typeface="Arial"/>
              <a:sym typeface="Arial"/>
            </a:endParaRPr>
          </a:p>
        </p:txBody>
      </p:sp>
      <p:sp>
        <p:nvSpPr>
          <p:cNvPr id="59" name="Google Shape;59;p4">
            <a:extLst>
              <a:ext uri="{FF2B5EF4-FFF2-40B4-BE49-F238E27FC236}">
                <a16:creationId xmlns:a16="http://schemas.microsoft.com/office/drawing/2014/main" id="{F5F22EDB-6AE4-2BC0-C8E0-F77A9FA5C5F4}"/>
              </a:ext>
            </a:extLst>
          </p:cNvPr>
          <p:cNvSpPr/>
          <p:nvPr/>
        </p:nvSpPr>
        <p:spPr>
          <a:xfrm>
            <a:off x="719135" y="3505260"/>
            <a:ext cx="702135" cy="702135"/>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60" name="Google Shape;60;p4">
            <a:extLst>
              <a:ext uri="{FF2B5EF4-FFF2-40B4-BE49-F238E27FC236}">
                <a16:creationId xmlns:a16="http://schemas.microsoft.com/office/drawing/2014/main" id="{6CC1693A-419F-C0E4-4BD0-7FBE92B11E0E}"/>
              </a:ext>
            </a:extLst>
          </p:cNvPr>
          <p:cNvSpPr txBox="1"/>
          <p:nvPr/>
        </p:nvSpPr>
        <p:spPr>
          <a:xfrm>
            <a:off x="1619250" y="3656272"/>
            <a:ext cx="9615486" cy="4000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sv-SE" sz="2000" dirty="0"/>
              <a:t>Be </a:t>
            </a:r>
            <a:r>
              <a:rPr lang="sv-SE" sz="2000" dirty="0" err="1"/>
              <a:t>able</a:t>
            </a:r>
            <a:r>
              <a:rPr lang="sv-SE" sz="2000" b="0" i="0" u="none" strike="noStrike" cap="none" dirty="0">
                <a:solidFill>
                  <a:srgbClr val="000000"/>
                </a:solidFill>
                <a:latin typeface="Arial"/>
                <a:ea typeface="Arial"/>
                <a:cs typeface="Arial"/>
                <a:sym typeface="Arial"/>
              </a:rPr>
              <a:t> to </a:t>
            </a:r>
            <a:r>
              <a:rPr lang="sv-SE" sz="2000" b="0" i="0" u="none" strike="noStrike" cap="none" dirty="0" err="1">
                <a:solidFill>
                  <a:srgbClr val="000000"/>
                </a:solidFill>
                <a:latin typeface="Arial"/>
                <a:ea typeface="Arial"/>
                <a:cs typeface="Arial"/>
                <a:sym typeface="Arial"/>
              </a:rPr>
              <a:t>represent</a:t>
            </a:r>
            <a:r>
              <a:rPr lang="sv-SE" sz="2000" b="0" i="0" u="none" strike="noStrike" cap="none" dirty="0">
                <a:solidFill>
                  <a:srgbClr val="000000"/>
                </a:solidFill>
                <a:latin typeface="Arial"/>
                <a:ea typeface="Arial"/>
                <a:cs typeface="Arial"/>
                <a:sym typeface="Arial"/>
              </a:rPr>
              <a:t> </a:t>
            </a:r>
            <a:r>
              <a:rPr lang="sv-SE" sz="2000" b="0" i="0" u="none" strike="noStrike" cap="none" dirty="0" err="1">
                <a:solidFill>
                  <a:srgbClr val="000000"/>
                </a:solidFill>
                <a:latin typeface="Arial"/>
                <a:ea typeface="Arial"/>
                <a:cs typeface="Arial"/>
                <a:sym typeface="Arial"/>
              </a:rPr>
              <a:t>seasonal</a:t>
            </a:r>
            <a:r>
              <a:rPr lang="sv-SE" sz="2000" b="0" i="0" u="none" strike="noStrike" cap="none" dirty="0">
                <a:solidFill>
                  <a:srgbClr val="000000"/>
                </a:solidFill>
                <a:latin typeface="Arial"/>
                <a:ea typeface="Arial"/>
                <a:cs typeface="Arial"/>
                <a:sym typeface="Arial"/>
              </a:rPr>
              <a:t> </a:t>
            </a:r>
            <a:r>
              <a:rPr lang="sv-SE" sz="2000" b="0" i="0" u="none" strike="noStrike" cap="none" dirty="0" err="1">
                <a:solidFill>
                  <a:srgbClr val="000000"/>
                </a:solidFill>
                <a:latin typeface="Arial"/>
                <a:ea typeface="Arial"/>
                <a:cs typeface="Arial"/>
                <a:sym typeface="Arial"/>
              </a:rPr>
              <a:t>variability</a:t>
            </a:r>
            <a:r>
              <a:rPr lang="sv-SE" sz="2000" b="0" i="0" u="none" strike="noStrike" cap="none" dirty="0">
                <a:solidFill>
                  <a:srgbClr val="000000"/>
                </a:solidFill>
                <a:latin typeface="Arial"/>
                <a:ea typeface="Arial"/>
                <a:cs typeface="Arial"/>
                <a:sym typeface="Arial"/>
              </a:rPr>
              <a:t> and </a:t>
            </a:r>
            <a:r>
              <a:rPr lang="sv-SE" sz="2000" b="0" i="0" u="none" strike="noStrike" cap="none" dirty="0" err="1">
                <a:solidFill>
                  <a:srgbClr val="000000"/>
                </a:solidFill>
                <a:latin typeface="Arial"/>
                <a:ea typeface="Arial"/>
                <a:cs typeface="Arial"/>
                <a:sym typeface="Arial"/>
              </a:rPr>
              <a:t>crop</a:t>
            </a:r>
            <a:r>
              <a:rPr lang="sv-SE" sz="2000" b="0" i="0" u="none" strike="noStrike" cap="none" dirty="0">
                <a:solidFill>
                  <a:srgbClr val="000000"/>
                </a:solidFill>
                <a:latin typeface="Arial"/>
                <a:ea typeface="Arial"/>
                <a:cs typeface="Arial"/>
                <a:sym typeface="Arial"/>
              </a:rPr>
              <a:t> </a:t>
            </a:r>
            <a:r>
              <a:rPr lang="sv-SE" sz="2000" b="0" i="0" u="none" strike="noStrike" cap="none" dirty="0" err="1">
                <a:solidFill>
                  <a:srgbClr val="000000"/>
                </a:solidFill>
                <a:latin typeface="Arial"/>
                <a:ea typeface="Arial"/>
                <a:cs typeface="Arial"/>
                <a:sym typeface="Arial"/>
              </a:rPr>
              <a:t>growing</a:t>
            </a:r>
            <a:r>
              <a:rPr lang="sv-SE" sz="2000" b="0" i="0" u="none" strike="noStrike" cap="none" dirty="0">
                <a:solidFill>
                  <a:srgbClr val="000000"/>
                </a:solidFill>
                <a:latin typeface="Arial"/>
                <a:ea typeface="Arial"/>
                <a:cs typeface="Arial"/>
                <a:sym typeface="Arial"/>
              </a:rPr>
              <a:t> </a:t>
            </a:r>
            <a:r>
              <a:rPr lang="sv-SE" sz="2000" b="0" i="0" u="none" strike="noStrike" cap="none" dirty="0" err="1">
                <a:solidFill>
                  <a:srgbClr val="000000"/>
                </a:solidFill>
                <a:latin typeface="Arial"/>
                <a:ea typeface="Arial"/>
                <a:cs typeface="Arial"/>
                <a:sym typeface="Arial"/>
              </a:rPr>
              <a:t>stages</a:t>
            </a:r>
            <a:r>
              <a:rPr lang="sv-SE" sz="20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61" name="Google Shape;61;p4">
            <a:extLst>
              <a:ext uri="{FF2B5EF4-FFF2-40B4-BE49-F238E27FC236}">
                <a16:creationId xmlns:a16="http://schemas.microsoft.com/office/drawing/2014/main" id="{7D751DED-B1B2-2E32-181E-8201E05FB63A}"/>
              </a:ext>
            </a:extLst>
          </p:cNvPr>
          <p:cNvSpPr/>
          <p:nvPr/>
        </p:nvSpPr>
        <p:spPr>
          <a:xfrm>
            <a:off x="719135" y="4619857"/>
            <a:ext cx="702135" cy="702135"/>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14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62" name="Google Shape;62;p4">
            <a:extLst>
              <a:ext uri="{FF2B5EF4-FFF2-40B4-BE49-F238E27FC236}">
                <a16:creationId xmlns:a16="http://schemas.microsoft.com/office/drawing/2014/main" id="{718D05E5-AFA0-C975-E70A-97F249738B54}"/>
              </a:ext>
            </a:extLst>
          </p:cNvPr>
          <p:cNvSpPr txBox="1"/>
          <p:nvPr/>
        </p:nvSpPr>
        <p:spPr>
          <a:xfrm>
            <a:off x="1537561" y="5808407"/>
            <a:ext cx="9615486"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sv-SE" sz="2000" b="0" i="0" u="none" strike="noStrike" cap="none" dirty="0" err="1">
                <a:solidFill>
                  <a:srgbClr val="000000"/>
                </a:solidFill>
                <a:latin typeface="Arial"/>
                <a:ea typeface="Arial"/>
                <a:cs typeface="Arial"/>
                <a:sym typeface="Arial"/>
              </a:rPr>
              <a:t>Use</a:t>
            </a:r>
            <a:r>
              <a:rPr lang="sv-SE" sz="2000" b="0" i="0" u="none" strike="noStrike" cap="none" dirty="0">
                <a:solidFill>
                  <a:srgbClr val="000000"/>
                </a:solidFill>
                <a:latin typeface="Arial"/>
                <a:ea typeface="Arial"/>
                <a:cs typeface="Arial"/>
                <a:sym typeface="Arial"/>
              </a:rPr>
              <a:t> the </a:t>
            </a:r>
            <a:r>
              <a:rPr lang="sv-SE" sz="2000" b="0" i="0" u="none" strike="noStrike" cap="none" dirty="0" err="1">
                <a:solidFill>
                  <a:srgbClr val="000000"/>
                </a:solidFill>
                <a:latin typeface="Arial"/>
                <a:ea typeface="Arial"/>
                <a:cs typeface="Arial"/>
                <a:sym typeface="Arial"/>
              </a:rPr>
              <a:t>principles</a:t>
            </a:r>
            <a:r>
              <a:rPr lang="sv-SE" sz="2000" b="0" i="0" u="none" strike="noStrike" cap="none" dirty="0">
                <a:solidFill>
                  <a:srgbClr val="000000"/>
                </a:solidFill>
                <a:latin typeface="Arial"/>
                <a:ea typeface="Arial"/>
                <a:cs typeface="Arial"/>
                <a:sym typeface="Arial"/>
              </a:rPr>
              <a:t> </a:t>
            </a:r>
            <a:r>
              <a:rPr lang="sv-SE" sz="2000" b="0" i="0" u="none" strike="noStrike" cap="none" dirty="0" err="1">
                <a:solidFill>
                  <a:srgbClr val="000000"/>
                </a:solidFill>
                <a:latin typeface="Arial"/>
                <a:ea typeface="Arial"/>
                <a:cs typeface="Arial"/>
                <a:sym typeface="Arial"/>
              </a:rPr>
              <a:t>learnt</a:t>
            </a:r>
            <a:r>
              <a:rPr lang="sv-SE" sz="2000" b="0" i="0" u="none" strike="noStrike" cap="none" dirty="0">
                <a:solidFill>
                  <a:srgbClr val="000000"/>
                </a:solidFill>
                <a:latin typeface="Arial"/>
                <a:ea typeface="Arial"/>
                <a:cs typeface="Arial"/>
                <a:sym typeface="Arial"/>
              </a:rPr>
              <a:t> to design and </a:t>
            </a:r>
            <a:r>
              <a:rPr lang="sv-SE" sz="2000" b="0" i="0" u="none" strike="noStrike" cap="none" dirty="0" err="1">
                <a:solidFill>
                  <a:srgbClr val="000000"/>
                </a:solidFill>
                <a:latin typeface="Arial"/>
                <a:ea typeface="Arial"/>
                <a:cs typeface="Arial"/>
                <a:sym typeface="Arial"/>
              </a:rPr>
              <a:t>model</a:t>
            </a:r>
            <a:r>
              <a:rPr lang="sv-SE" sz="2000" b="0" i="0" u="none" strike="noStrike" cap="none" dirty="0">
                <a:solidFill>
                  <a:srgbClr val="000000"/>
                </a:solidFill>
                <a:latin typeface="Arial"/>
                <a:ea typeface="Arial"/>
                <a:cs typeface="Arial"/>
                <a:sym typeface="Arial"/>
              </a:rPr>
              <a:t> the </a:t>
            </a:r>
            <a:r>
              <a:rPr lang="sv-SE" sz="2000" b="0" i="0" u="none" strike="noStrike" cap="none" dirty="0" err="1">
                <a:solidFill>
                  <a:srgbClr val="000000"/>
                </a:solidFill>
                <a:latin typeface="Arial"/>
                <a:ea typeface="Arial"/>
                <a:cs typeface="Arial"/>
                <a:sym typeface="Arial"/>
              </a:rPr>
              <a:t>water</a:t>
            </a:r>
            <a:r>
              <a:rPr lang="sv-SE" sz="2000" b="0" i="0" u="none" strike="noStrike" cap="none" dirty="0">
                <a:solidFill>
                  <a:srgbClr val="000000"/>
                </a:solidFill>
                <a:latin typeface="Arial"/>
                <a:ea typeface="Arial"/>
                <a:cs typeface="Arial"/>
                <a:sym typeface="Arial"/>
              </a:rPr>
              <a:t> </a:t>
            </a:r>
            <a:r>
              <a:rPr lang="sv-SE" sz="2000" b="0" i="0" u="none" strike="noStrike" cap="none" dirty="0" err="1">
                <a:solidFill>
                  <a:srgbClr val="000000"/>
                </a:solidFill>
                <a:latin typeface="Arial"/>
                <a:ea typeface="Arial"/>
                <a:cs typeface="Arial"/>
                <a:sym typeface="Arial"/>
              </a:rPr>
              <a:t>sector</a:t>
            </a:r>
            <a:r>
              <a:rPr lang="sv-SE" sz="2000" b="0" i="0" u="none" strike="noStrike" cap="none" dirty="0">
                <a:solidFill>
                  <a:srgbClr val="000000"/>
                </a:solidFill>
                <a:latin typeface="Arial"/>
                <a:ea typeface="Arial"/>
                <a:cs typeface="Arial"/>
                <a:sym typeface="Arial"/>
              </a:rPr>
              <a:t> and </a:t>
            </a:r>
            <a:r>
              <a:rPr lang="sv-SE" sz="2000" dirty="0"/>
              <a:t>the </a:t>
            </a:r>
            <a:r>
              <a:rPr lang="sv-SE" sz="2000" dirty="0" err="1"/>
              <a:t>implications</a:t>
            </a:r>
            <a:r>
              <a:rPr lang="sv-SE" sz="2000" dirty="0"/>
              <a:t> </a:t>
            </a:r>
            <a:r>
              <a:rPr lang="sv-SE" sz="2000" dirty="0" err="1"/>
              <a:t>of</a:t>
            </a:r>
            <a:r>
              <a:rPr lang="sv-SE" sz="2000" dirty="0"/>
              <a:t> and on </a:t>
            </a:r>
            <a:r>
              <a:rPr lang="sv-SE" sz="2000" b="0" i="0" u="none" strike="noStrike" cap="none" dirty="0">
                <a:solidFill>
                  <a:srgbClr val="000000"/>
                </a:solidFill>
                <a:latin typeface="Arial"/>
                <a:ea typeface="Arial"/>
                <a:cs typeface="Arial"/>
                <a:sym typeface="Arial"/>
              </a:rPr>
              <a:t>the </a:t>
            </a:r>
            <a:r>
              <a:rPr lang="sv-SE" sz="2000" b="0" i="0" u="none" strike="noStrike" cap="none" dirty="0" err="1">
                <a:solidFill>
                  <a:srgbClr val="000000"/>
                </a:solidFill>
                <a:latin typeface="Arial"/>
                <a:ea typeface="Arial"/>
                <a:cs typeface="Arial"/>
                <a:sym typeface="Arial"/>
              </a:rPr>
              <a:t>CLEWs</a:t>
            </a:r>
            <a:r>
              <a:rPr lang="sv-SE" sz="2000" b="0" i="0" u="none" strike="noStrike" cap="none" dirty="0">
                <a:solidFill>
                  <a:srgbClr val="000000"/>
                </a:solidFill>
                <a:latin typeface="Arial"/>
                <a:ea typeface="Arial"/>
                <a:cs typeface="Arial"/>
                <a:sym typeface="Arial"/>
              </a:rPr>
              <a:t>++ </a:t>
            </a:r>
            <a:r>
              <a:rPr lang="sv-SE" sz="2000" b="0" i="0" u="none" strike="noStrike" cap="none" dirty="0" err="1">
                <a:solidFill>
                  <a:srgbClr val="000000"/>
                </a:solidFill>
                <a:latin typeface="Arial"/>
                <a:ea typeface="Arial"/>
                <a:cs typeface="Arial"/>
                <a:sym typeface="Arial"/>
              </a:rPr>
              <a:t>concept</a:t>
            </a:r>
            <a:r>
              <a:rPr lang="sv-SE"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p:txBody>
      </p:sp>
      <p:sp>
        <p:nvSpPr>
          <p:cNvPr id="2" name="Google Shape;56;p4">
            <a:extLst>
              <a:ext uri="{FF2B5EF4-FFF2-40B4-BE49-F238E27FC236}">
                <a16:creationId xmlns:a16="http://schemas.microsoft.com/office/drawing/2014/main" id="{55F791BD-396F-E514-CAD5-EA169974B764}"/>
              </a:ext>
            </a:extLst>
          </p:cNvPr>
          <p:cNvSpPr txBox="1"/>
          <p:nvPr/>
        </p:nvSpPr>
        <p:spPr>
          <a:xfrm>
            <a:off x="1619250" y="1340656"/>
            <a:ext cx="9615486" cy="7078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sv-SE" sz="2000" dirty="0" err="1"/>
              <a:t>Know</a:t>
            </a:r>
            <a:r>
              <a:rPr lang="sv-SE" sz="2000" dirty="0"/>
              <a:t> </a:t>
            </a:r>
            <a:r>
              <a:rPr lang="sv-SE" sz="2000" dirty="0" err="1"/>
              <a:t>how</a:t>
            </a:r>
            <a:r>
              <a:rPr lang="sv-SE" sz="2000" dirty="0"/>
              <a:t> to </a:t>
            </a:r>
            <a:r>
              <a:rPr lang="sv-SE" sz="2000" dirty="0" err="1"/>
              <a:t>represent</a:t>
            </a:r>
            <a:r>
              <a:rPr lang="sv-SE" sz="2000" dirty="0"/>
              <a:t> the </a:t>
            </a:r>
            <a:r>
              <a:rPr lang="sv-SE" sz="2000" dirty="0" err="1"/>
              <a:t>water</a:t>
            </a:r>
            <a:r>
              <a:rPr lang="sv-SE" sz="2000" dirty="0"/>
              <a:t> system and </a:t>
            </a:r>
            <a:r>
              <a:rPr lang="sv-SE" sz="2000" dirty="0" err="1"/>
              <a:t>its</a:t>
            </a:r>
            <a:r>
              <a:rPr lang="sv-SE" sz="2000" dirty="0"/>
              <a:t> interlinkages in the </a:t>
            </a:r>
            <a:r>
              <a:rPr lang="sv-SE" sz="2000" b="0" i="0" u="none" strike="noStrike" cap="none" dirty="0" err="1">
                <a:solidFill>
                  <a:srgbClr val="000000"/>
                </a:solidFill>
                <a:latin typeface="Arial"/>
                <a:ea typeface="Arial"/>
                <a:cs typeface="Arial"/>
                <a:sym typeface="Arial"/>
              </a:rPr>
              <a:t>CLEWs</a:t>
            </a:r>
            <a:r>
              <a:rPr lang="sv-SE" sz="2000" b="0" i="0" u="none" strike="noStrike" cap="none" dirty="0">
                <a:solidFill>
                  <a:srgbClr val="000000"/>
                </a:solidFill>
                <a:latin typeface="Arial"/>
                <a:ea typeface="Arial"/>
                <a:cs typeface="Arial"/>
                <a:sym typeface="Arial"/>
              </a:rPr>
              <a:t>++ </a:t>
            </a:r>
            <a:r>
              <a:rPr lang="sv-SE" sz="2000" b="0" i="0" u="none" strike="noStrike" cap="none" dirty="0" err="1">
                <a:solidFill>
                  <a:srgbClr val="000000"/>
                </a:solidFill>
                <a:latin typeface="Arial"/>
                <a:ea typeface="Arial"/>
                <a:cs typeface="Arial"/>
                <a:sym typeface="Arial"/>
              </a:rPr>
              <a:t>concept</a:t>
            </a:r>
            <a:r>
              <a:rPr lang="sv-SE" sz="20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5" name="Title 4">
            <a:extLst>
              <a:ext uri="{FF2B5EF4-FFF2-40B4-BE49-F238E27FC236}">
                <a16:creationId xmlns:a16="http://schemas.microsoft.com/office/drawing/2014/main" id="{4828C9A8-2593-0DA1-C27A-E721C819616E}"/>
              </a:ext>
            </a:extLst>
          </p:cNvPr>
          <p:cNvSpPr>
            <a:spLocks noGrp="1"/>
          </p:cNvSpPr>
          <p:nvPr>
            <p:ph type="title"/>
          </p:nvPr>
        </p:nvSpPr>
        <p:spPr>
          <a:xfrm>
            <a:off x="835428" y="-145598"/>
            <a:ext cx="10515600" cy="1078787"/>
          </a:xfrm>
        </p:spPr>
        <p:txBody>
          <a:bodyPr/>
          <a:lstStyle/>
          <a:p>
            <a:r>
              <a:rPr lang="sv-SE" dirty="0"/>
              <a:t>Learning </a:t>
            </a:r>
            <a:r>
              <a:rPr lang="sv-SE" dirty="0" err="1"/>
              <a:t>outcomes</a:t>
            </a:r>
            <a:r>
              <a:rPr lang="sv-SE" dirty="0"/>
              <a:t> </a:t>
            </a:r>
            <a:endParaRPr lang="en-GB" dirty="0"/>
          </a:p>
        </p:txBody>
      </p:sp>
      <p:sp>
        <p:nvSpPr>
          <p:cNvPr id="3" name="Google Shape;61;p4">
            <a:extLst>
              <a:ext uri="{FF2B5EF4-FFF2-40B4-BE49-F238E27FC236}">
                <a16:creationId xmlns:a16="http://schemas.microsoft.com/office/drawing/2014/main" id="{2E05AF4E-2866-9B9D-1526-CE48B5AF79DF}"/>
              </a:ext>
            </a:extLst>
          </p:cNvPr>
          <p:cNvSpPr/>
          <p:nvPr/>
        </p:nvSpPr>
        <p:spPr>
          <a:xfrm>
            <a:off x="719135" y="5740205"/>
            <a:ext cx="702135" cy="702135"/>
          </a:xfrm>
          <a:prstGeom prst="ellipse">
            <a:avLst/>
          </a:prstGeom>
          <a:solidFill>
            <a:schemeClr val="accent1"/>
          </a:solidFill>
          <a:ln w="25400" cap="flat" cmpd="sng">
            <a:solidFill>
              <a:srgbClr val="000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sv-SE" b="1" dirty="0">
                <a:solidFill>
                  <a:schemeClr val="lt1"/>
                </a:solidFill>
              </a:rPr>
              <a:t>5</a:t>
            </a:r>
            <a:endParaRPr sz="1400" b="0" i="0" u="none" strike="noStrike" cap="none" dirty="0">
              <a:solidFill>
                <a:srgbClr val="000000"/>
              </a:solidFill>
              <a:latin typeface="Arial"/>
              <a:ea typeface="Arial"/>
              <a:cs typeface="Arial"/>
              <a:sym typeface="Arial"/>
            </a:endParaRPr>
          </a:p>
        </p:txBody>
      </p:sp>
      <p:sp>
        <p:nvSpPr>
          <p:cNvPr id="4" name="Google Shape;62;p4">
            <a:extLst>
              <a:ext uri="{FF2B5EF4-FFF2-40B4-BE49-F238E27FC236}">
                <a16:creationId xmlns:a16="http://schemas.microsoft.com/office/drawing/2014/main" id="{B930E9DD-9429-46B8-230E-BC1A41C3F482}"/>
              </a:ext>
            </a:extLst>
          </p:cNvPr>
          <p:cNvSpPr txBox="1"/>
          <p:nvPr/>
        </p:nvSpPr>
        <p:spPr>
          <a:xfrm>
            <a:off x="1619250" y="4893210"/>
            <a:ext cx="9615486" cy="4000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sv-SE" sz="2000" b="0" i="0" u="none" strike="noStrike" cap="none" dirty="0">
                <a:solidFill>
                  <a:srgbClr val="000000"/>
                </a:solidFill>
                <a:latin typeface="Arial"/>
                <a:ea typeface="Arial"/>
                <a:cs typeface="Arial"/>
                <a:sym typeface="Arial"/>
              </a:rPr>
              <a:t>Be </a:t>
            </a:r>
            <a:r>
              <a:rPr lang="sv-SE" sz="2000" b="0" i="0" u="none" strike="noStrike" cap="none" dirty="0" err="1">
                <a:solidFill>
                  <a:srgbClr val="000000"/>
                </a:solidFill>
                <a:latin typeface="Arial"/>
                <a:ea typeface="Arial"/>
                <a:cs typeface="Arial"/>
                <a:sym typeface="Arial"/>
              </a:rPr>
              <a:t>able</a:t>
            </a:r>
            <a:r>
              <a:rPr lang="sv-SE" sz="2000" b="0" i="0" u="none" strike="noStrike" cap="none" dirty="0">
                <a:solidFill>
                  <a:srgbClr val="000000"/>
                </a:solidFill>
                <a:latin typeface="Arial"/>
                <a:ea typeface="Arial"/>
                <a:cs typeface="Arial"/>
                <a:sym typeface="Arial"/>
              </a:rPr>
              <a:t> to interpret final </a:t>
            </a:r>
            <a:r>
              <a:rPr lang="sv-SE" sz="2000" b="0" i="0" u="none" strike="noStrike" cap="none" dirty="0" err="1">
                <a:solidFill>
                  <a:srgbClr val="000000"/>
                </a:solidFill>
                <a:latin typeface="Arial"/>
                <a:ea typeface="Arial"/>
                <a:cs typeface="Arial"/>
                <a:sym typeface="Arial"/>
              </a:rPr>
              <a:t>results</a:t>
            </a:r>
            <a:r>
              <a:rPr lang="sv-SE"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61007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a:extLst>
            <a:ext uri="{FF2B5EF4-FFF2-40B4-BE49-F238E27FC236}">
              <a16:creationId xmlns:a16="http://schemas.microsoft.com/office/drawing/2014/main" id="{8BF2D34A-DE35-03F8-AF3D-6123BB9D689A}"/>
            </a:ext>
          </a:extLst>
        </p:cNvPr>
        <p:cNvGrpSpPr/>
        <p:nvPr/>
      </p:nvGrpSpPr>
      <p:grpSpPr>
        <a:xfrm>
          <a:off x="0" y="0"/>
          <a:ext cx="0" cy="0"/>
          <a:chOff x="0" y="0"/>
          <a:chExt cx="0" cy="0"/>
        </a:xfrm>
      </p:grpSpPr>
      <p:sp>
        <p:nvSpPr>
          <p:cNvPr id="367" name="Google Shape;367;p38">
            <a:extLst>
              <a:ext uri="{FF2B5EF4-FFF2-40B4-BE49-F238E27FC236}">
                <a16:creationId xmlns:a16="http://schemas.microsoft.com/office/drawing/2014/main" id="{4CF0D890-4495-CF6A-22FD-895102D79255}"/>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20</a:t>
            </a:fld>
            <a:endParaRPr sz="1000" b="1" i="0" u="none" strike="noStrike" cap="none">
              <a:solidFill>
                <a:schemeClr val="lt1"/>
              </a:solidFill>
              <a:latin typeface="Arial"/>
              <a:ea typeface="Arial"/>
              <a:cs typeface="Arial"/>
              <a:sym typeface="Arial"/>
            </a:endParaRPr>
          </a:p>
        </p:txBody>
      </p:sp>
      <p:sp>
        <p:nvSpPr>
          <p:cNvPr id="369" name="Google Shape;369;p38">
            <a:extLst>
              <a:ext uri="{FF2B5EF4-FFF2-40B4-BE49-F238E27FC236}">
                <a16:creationId xmlns:a16="http://schemas.microsoft.com/office/drawing/2014/main" id="{4C552A4B-7DE2-5B5A-25C2-66CEAEDE7164}"/>
              </a:ext>
            </a:extLst>
          </p:cNvPr>
          <p:cNvSpPr txBox="1">
            <a:spLocks noGrp="1"/>
          </p:cNvSpPr>
          <p:nvPr>
            <p:ph type="title"/>
          </p:nvPr>
        </p:nvSpPr>
        <p:spPr>
          <a:xfrm>
            <a:off x="719136" y="-232303"/>
            <a:ext cx="11079164"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a:t>Hands-on </a:t>
            </a:r>
            <a:r>
              <a:rPr lang="sv-SE" dirty="0" err="1"/>
              <a:t>Exercise</a:t>
            </a:r>
            <a:r>
              <a:rPr lang="sv-SE" dirty="0"/>
              <a:t> </a:t>
            </a:r>
            <a:endParaRPr sz="2800" dirty="0"/>
          </a:p>
        </p:txBody>
      </p:sp>
      <p:sp>
        <p:nvSpPr>
          <p:cNvPr id="370" name="Google Shape;370;p38">
            <a:extLst>
              <a:ext uri="{FF2B5EF4-FFF2-40B4-BE49-F238E27FC236}">
                <a16:creationId xmlns:a16="http://schemas.microsoft.com/office/drawing/2014/main" id="{6A9962A0-58D7-3C3F-3D2B-6A031DB7F880}"/>
              </a:ext>
            </a:extLst>
          </p:cNvPr>
          <p:cNvSpPr txBox="1"/>
          <p:nvPr/>
        </p:nvSpPr>
        <p:spPr>
          <a:xfrm>
            <a:off x="899239" y="2396098"/>
            <a:ext cx="3487104" cy="1923563"/>
          </a:xfrm>
          <a:prstGeom prst="rect">
            <a:avLst/>
          </a:prstGeom>
          <a:solidFill>
            <a:srgbClr val="DDE7FF"/>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sv-SE" sz="1700" b="0" i="1" u="none" strike="noStrike" cap="none" dirty="0" err="1">
                <a:solidFill>
                  <a:srgbClr val="000000"/>
                </a:solidFill>
                <a:latin typeface="Arial"/>
                <a:ea typeface="Arial"/>
                <a:cs typeface="Arial"/>
                <a:sym typeface="Arial"/>
              </a:rPr>
              <a:t>You</a:t>
            </a:r>
            <a:r>
              <a:rPr lang="sv-SE" sz="1700" b="0" i="1" u="none" strike="noStrike" cap="none" dirty="0">
                <a:solidFill>
                  <a:srgbClr val="000000"/>
                </a:solidFill>
                <a:latin typeface="Arial"/>
                <a:ea typeface="Arial"/>
                <a:cs typeface="Arial"/>
                <a:sym typeface="Arial"/>
              </a:rPr>
              <a:t> </a:t>
            </a:r>
            <a:r>
              <a:rPr lang="sv-SE" sz="1700" b="0" i="1" u="none" strike="noStrike" cap="none" dirty="0" err="1">
                <a:solidFill>
                  <a:srgbClr val="000000"/>
                </a:solidFill>
                <a:latin typeface="Arial"/>
                <a:ea typeface="Arial"/>
                <a:cs typeface="Arial"/>
                <a:sym typeface="Arial"/>
              </a:rPr>
              <a:t>are</a:t>
            </a:r>
            <a:r>
              <a:rPr lang="sv-SE" sz="1700" b="0" i="1" u="none" strike="noStrike" cap="none" dirty="0">
                <a:solidFill>
                  <a:srgbClr val="000000"/>
                </a:solidFill>
                <a:latin typeface="Arial"/>
                <a:ea typeface="Arial"/>
                <a:cs typeface="Arial"/>
                <a:sym typeface="Arial"/>
              </a:rPr>
              <a:t> </a:t>
            </a:r>
            <a:r>
              <a:rPr lang="sv-SE" sz="1700" b="0" i="1" u="none" strike="noStrike" cap="none" dirty="0" err="1">
                <a:solidFill>
                  <a:srgbClr val="000000"/>
                </a:solidFill>
                <a:latin typeface="Arial"/>
                <a:ea typeface="Arial"/>
                <a:cs typeface="Arial"/>
                <a:sym typeface="Arial"/>
              </a:rPr>
              <a:t>modelling</a:t>
            </a:r>
            <a:r>
              <a:rPr lang="sv-SE" sz="1700" b="0" i="1" u="none" strike="noStrike" cap="none" dirty="0">
                <a:solidFill>
                  <a:srgbClr val="000000"/>
                </a:solidFill>
                <a:latin typeface="Arial"/>
                <a:ea typeface="Arial"/>
                <a:cs typeface="Arial"/>
                <a:sym typeface="Arial"/>
              </a:rPr>
              <a:t> </a:t>
            </a:r>
            <a:r>
              <a:rPr lang="sv-SE" sz="1700" b="0" i="1" u="none" strike="noStrike" cap="none" dirty="0" err="1">
                <a:solidFill>
                  <a:srgbClr val="000000"/>
                </a:solidFill>
                <a:latin typeface="Arial"/>
                <a:ea typeface="Arial"/>
                <a:cs typeface="Arial"/>
                <a:sym typeface="Arial"/>
              </a:rPr>
              <a:t>crop</a:t>
            </a:r>
            <a:r>
              <a:rPr lang="sv-SE" sz="1700" b="0" i="1" u="none" strike="noStrike" cap="none" dirty="0">
                <a:solidFill>
                  <a:srgbClr val="000000"/>
                </a:solidFill>
                <a:latin typeface="Arial"/>
                <a:ea typeface="Arial"/>
                <a:cs typeface="Arial"/>
                <a:sym typeface="Arial"/>
              </a:rPr>
              <a:t> </a:t>
            </a:r>
            <a:r>
              <a:rPr lang="sv-SE" sz="1700" b="0" i="1" u="none" strike="noStrike" cap="none" dirty="0" err="1">
                <a:solidFill>
                  <a:srgbClr val="000000"/>
                </a:solidFill>
                <a:latin typeface="Arial"/>
                <a:ea typeface="Arial"/>
                <a:cs typeface="Arial"/>
                <a:sym typeface="Arial"/>
              </a:rPr>
              <a:t>growing</a:t>
            </a:r>
            <a:r>
              <a:rPr lang="sv-SE" sz="1700" b="0" i="1" u="none" strike="noStrike" cap="none" dirty="0">
                <a:solidFill>
                  <a:srgbClr val="000000"/>
                </a:solidFill>
                <a:latin typeface="Arial"/>
                <a:ea typeface="Arial"/>
                <a:cs typeface="Arial"/>
                <a:sym typeface="Arial"/>
              </a:rPr>
              <a:t> </a:t>
            </a:r>
            <a:r>
              <a:rPr lang="sv-SE" sz="1700" b="0" i="1" u="none" strike="noStrike" cap="none" dirty="0" err="1">
                <a:solidFill>
                  <a:srgbClr val="000000"/>
                </a:solidFill>
                <a:latin typeface="Arial"/>
                <a:ea typeface="Arial"/>
                <a:cs typeface="Arial"/>
                <a:sym typeface="Arial"/>
              </a:rPr>
              <a:t>stages</a:t>
            </a:r>
            <a:r>
              <a:rPr lang="sv-SE" sz="1700" i="1" dirty="0"/>
              <a:t> and </a:t>
            </a:r>
            <a:r>
              <a:rPr lang="sv-SE" sz="1700" i="1" dirty="0" err="1"/>
              <a:t>seasonal</a:t>
            </a:r>
            <a:r>
              <a:rPr lang="sv-SE" sz="1700" i="1" dirty="0"/>
              <a:t> </a:t>
            </a:r>
            <a:r>
              <a:rPr lang="sv-SE" sz="1700" i="1" dirty="0" err="1"/>
              <a:t>variability</a:t>
            </a:r>
            <a:r>
              <a:rPr lang="sv-SE" sz="1700" i="1" dirty="0"/>
              <a:t>. </a:t>
            </a:r>
          </a:p>
          <a:p>
            <a:pPr marL="0" marR="0" lvl="0" indent="0" algn="ctr" rtl="0">
              <a:lnSpc>
                <a:spcPct val="100000"/>
              </a:lnSpc>
              <a:spcBef>
                <a:spcPts val="0"/>
              </a:spcBef>
              <a:spcAft>
                <a:spcPts val="0"/>
              </a:spcAft>
              <a:buClr>
                <a:srgbClr val="000000"/>
              </a:buClr>
              <a:buSzPts val="1700"/>
              <a:buFont typeface="Arial"/>
              <a:buNone/>
            </a:pPr>
            <a:endParaRPr lang="sv-SE" sz="1700" b="0" i="1"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r>
              <a:rPr lang="sv-SE" sz="1700" i="1" dirty="0"/>
              <a:t>Start from </a:t>
            </a:r>
            <a:r>
              <a:rPr lang="sv-SE" sz="1700" i="1" dirty="0" err="1"/>
              <a:t>your</a:t>
            </a:r>
            <a:r>
              <a:rPr lang="sv-SE" sz="1700" i="1" dirty="0"/>
              <a:t> </a:t>
            </a:r>
            <a:r>
              <a:rPr lang="sv-SE" sz="1700" i="1" dirty="0" err="1"/>
              <a:t>CLEWs</a:t>
            </a:r>
            <a:r>
              <a:rPr lang="sv-SE" sz="1700" i="1" dirty="0"/>
              <a:t> </a:t>
            </a:r>
            <a:r>
              <a:rPr lang="sv-SE" sz="1700" i="1" dirty="0" err="1"/>
              <a:t>model</a:t>
            </a:r>
            <a:r>
              <a:rPr lang="sv-SE" sz="1700" i="1" dirty="0"/>
              <a:t> and </a:t>
            </a:r>
            <a:r>
              <a:rPr lang="sv-SE" sz="1700" i="1" dirty="0" err="1"/>
              <a:t>model</a:t>
            </a:r>
            <a:r>
              <a:rPr lang="sv-SE" sz="1700" i="1" dirty="0"/>
              <a:t> 2 </a:t>
            </a:r>
            <a:r>
              <a:rPr lang="sv-SE" sz="1700" i="1" dirty="0" err="1"/>
              <a:t>seasons</a:t>
            </a:r>
            <a:r>
              <a:rPr lang="sv-SE" sz="1700" i="1" dirty="0"/>
              <a:t>: </a:t>
            </a:r>
            <a:r>
              <a:rPr lang="sv-SE" sz="1700" i="1" dirty="0" err="1"/>
              <a:t>growing</a:t>
            </a:r>
            <a:r>
              <a:rPr lang="sv-SE" sz="1700" i="1" dirty="0"/>
              <a:t> and harvesting. For </a:t>
            </a:r>
            <a:r>
              <a:rPr lang="sv-SE" sz="1700" i="1" dirty="0" err="1"/>
              <a:t>each</a:t>
            </a:r>
            <a:r>
              <a:rPr lang="sv-SE" sz="1700" i="1" dirty="0"/>
              <a:t> </a:t>
            </a:r>
            <a:r>
              <a:rPr lang="sv-SE" sz="1700" i="1" dirty="0" err="1"/>
              <a:t>season</a:t>
            </a:r>
            <a:r>
              <a:rPr lang="sv-SE" sz="1700" i="1" dirty="0"/>
              <a:t> input the </a:t>
            </a:r>
            <a:r>
              <a:rPr lang="sv-SE" sz="1700" i="1" dirty="0" err="1"/>
              <a:t>following</a:t>
            </a:r>
            <a:r>
              <a:rPr lang="sv-SE" sz="1700" i="1" dirty="0"/>
              <a:t> </a:t>
            </a:r>
            <a:r>
              <a:rPr lang="sv-SE" sz="1700" i="1" dirty="0" err="1"/>
              <a:t>values</a:t>
            </a:r>
            <a:r>
              <a:rPr lang="sv-SE" sz="1700" i="1" dirty="0"/>
              <a:t>.</a:t>
            </a:r>
            <a:endParaRPr sz="1700" b="1" i="1" u="none" strike="noStrike" cap="none" dirty="0">
              <a:solidFill>
                <a:srgbClr val="000000"/>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55CBC3B7-BB8A-FF70-13A7-0E25E661FD66}"/>
              </a:ext>
            </a:extLst>
          </p:cNvPr>
          <p:cNvGraphicFramePr>
            <a:graphicFrameLocks noGrp="1"/>
          </p:cNvGraphicFramePr>
          <p:nvPr>
            <p:extLst>
              <p:ext uri="{D42A27DB-BD31-4B8C-83A1-F6EECF244321}">
                <p14:modId xmlns:p14="http://schemas.microsoft.com/office/powerpoint/2010/main" val="1150684121"/>
              </p:ext>
            </p:extLst>
          </p:nvPr>
        </p:nvGraphicFramePr>
        <p:xfrm>
          <a:off x="5344161" y="901697"/>
          <a:ext cx="5770881" cy="5334000"/>
        </p:xfrm>
        <a:graphic>
          <a:graphicData uri="http://schemas.openxmlformats.org/drawingml/2006/table">
            <a:tbl>
              <a:tblPr firstRow="1" firstCol="1" bandRow="1">
                <a:tableStyleId>{5C22544A-7EE6-4342-B048-85BDC9FD1C3A}</a:tableStyleId>
              </a:tblPr>
              <a:tblGrid>
                <a:gridCol w="1123980">
                  <a:extLst>
                    <a:ext uri="{9D8B030D-6E8A-4147-A177-3AD203B41FA5}">
                      <a16:colId xmlns:a16="http://schemas.microsoft.com/office/drawing/2014/main" val="4288875764"/>
                    </a:ext>
                  </a:extLst>
                </a:gridCol>
                <a:gridCol w="969269">
                  <a:extLst>
                    <a:ext uri="{9D8B030D-6E8A-4147-A177-3AD203B41FA5}">
                      <a16:colId xmlns:a16="http://schemas.microsoft.com/office/drawing/2014/main" val="2444606445"/>
                    </a:ext>
                  </a:extLst>
                </a:gridCol>
                <a:gridCol w="996608">
                  <a:extLst>
                    <a:ext uri="{9D8B030D-6E8A-4147-A177-3AD203B41FA5}">
                      <a16:colId xmlns:a16="http://schemas.microsoft.com/office/drawing/2014/main" val="2924723380"/>
                    </a:ext>
                  </a:extLst>
                </a:gridCol>
                <a:gridCol w="1126465">
                  <a:extLst>
                    <a:ext uri="{9D8B030D-6E8A-4147-A177-3AD203B41FA5}">
                      <a16:colId xmlns:a16="http://schemas.microsoft.com/office/drawing/2014/main" val="2110852358"/>
                    </a:ext>
                  </a:extLst>
                </a:gridCol>
                <a:gridCol w="1554559">
                  <a:extLst>
                    <a:ext uri="{9D8B030D-6E8A-4147-A177-3AD203B41FA5}">
                      <a16:colId xmlns:a16="http://schemas.microsoft.com/office/drawing/2014/main" val="1935312303"/>
                    </a:ext>
                  </a:extLst>
                </a:gridCol>
              </a:tblGrid>
              <a:tr h="441996">
                <a:tc>
                  <a:txBody>
                    <a:bodyPr/>
                    <a:lstStyle/>
                    <a:p>
                      <a:pPr algn="ctr">
                        <a:lnSpc>
                          <a:spcPts val="1300"/>
                        </a:lnSpc>
                        <a:spcAft>
                          <a:spcPts val="1200"/>
                        </a:spcAft>
                        <a:buNone/>
                      </a:pPr>
                      <a:r>
                        <a:rPr lang="en-GB" sz="1100">
                          <a:effectLst/>
                        </a:rPr>
                        <a:t>Parameter</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gn="ctr">
                        <a:lnSpc>
                          <a:spcPts val="1300"/>
                        </a:lnSpc>
                        <a:spcAft>
                          <a:spcPts val="1200"/>
                        </a:spcAft>
                        <a:buNone/>
                      </a:pPr>
                      <a:r>
                        <a:rPr lang="en-GB" sz="1100">
                          <a:effectLst/>
                        </a:rPr>
                        <a:t>Technology</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gn="ctr">
                        <a:lnSpc>
                          <a:spcPts val="1300"/>
                        </a:lnSpc>
                        <a:spcAft>
                          <a:spcPts val="1200"/>
                        </a:spcAft>
                        <a:buNone/>
                      </a:pPr>
                      <a:r>
                        <a:rPr lang="en-GB" sz="1100">
                          <a:effectLst/>
                        </a:rPr>
                        <a:t>Commodity</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gn="ctr">
                        <a:lnSpc>
                          <a:spcPts val="1300"/>
                        </a:lnSpc>
                        <a:spcAft>
                          <a:spcPts val="1200"/>
                        </a:spcAft>
                        <a:buNone/>
                      </a:pPr>
                      <a:r>
                        <a:rPr lang="en-GB" sz="1100">
                          <a:effectLst/>
                        </a:rPr>
                        <a:t>Mode of operation</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gn="ctr">
                        <a:lnSpc>
                          <a:spcPts val="1300"/>
                        </a:lnSpc>
                        <a:spcAft>
                          <a:spcPts val="1200"/>
                        </a:spcAft>
                        <a:buNone/>
                      </a:pPr>
                      <a:r>
                        <a:rPr lang="en-GB" sz="1100">
                          <a:effectLst/>
                        </a:rPr>
                        <a:t>Value</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2276439407"/>
                  </a:ext>
                </a:extLst>
              </a:tr>
              <a:tr h="441996">
                <a:tc>
                  <a:txBody>
                    <a:bodyPr/>
                    <a:lstStyle/>
                    <a:p>
                      <a:pPr algn="r">
                        <a:lnSpc>
                          <a:spcPts val="1300"/>
                        </a:lnSpc>
                        <a:spcAft>
                          <a:spcPts val="1200"/>
                        </a:spcAft>
                        <a:buNone/>
                      </a:pPr>
                      <a:r>
                        <a:rPr lang="en-GB" sz="1100" dirty="0">
                          <a:effectLst/>
                        </a:rPr>
                        <a:t>Output activity ratio</a:t>
                      </a:r>
                      <a:endParaRPr lang="en-GB" sz="1100" dirty="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dirty="0">
                          <a:effectLst/>
                        </a:rPr>
                        <a:t>Yield</a:t>
                      </a:r>
                      <a:endParaRPr lang="en-GB" sz="1100" dirty="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3685671995"/>
                  </a:ext>
                </a:extLst>
              </a:tr>
              <a:tr h="441996">
                <a:tc>
                  <a:txBody>
                    <a:bodyPr/>
                    <a:lstStyle/>
                    <a:p>
                      <a:pPr algn="r">
                        <a:lnSpc>
                          <a:spcPts val="1300"/>
                        </a:lnSpc>
                        <a:spcAft>
                          <a:spcPts val="1200"/>
                        </a:spcAft>
                        <a:buNone/>
                      </a:pPr>
                      <a:r>
                        <a:rPr lang="en-GB" sz="1100">
                          <a:effectLst/>
                        </a:rPr>
                        <a:t>Output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Yield</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2606732409"/>
                  </a:ext>
                </a:extLst>
              </a:tr>
              <a:tr h="441996">
                <a:tc>
                  <a:txBody>
                    <a:bodyPr/>
                    <a:lstStyle/>
                    <a:p>
                      <a:pPr algn="r">
                        <a:lnSpc>
                          <a:spcPts val="1300"/>
                        </a:lnSpc>
                        <a:spcAft>
                          <a:spcPts val="1200"/>
                        </a:spcAft>
                        <a:buNone/>
                      </a:pPr>
                      <a:r>
                        <a:rPr lang="en-GB" sz="1100">
                          <a:effectLst/>
                        </a:rPr>
                        <a:t> Input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 </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1295152362"/>
                  </a:ext>
                </a:extLst>
              </a:tr>
              <a:tr h="441996">
                <a:tc>
                  <a:txBody>
                    <a:bodyPr/>
                    <a:lstStyle/>
                    <a:p>
                      <a:pPr algn="r">
                        <a:lnSpc>
                          <a:spcPts val="1300"/>
                        </a:lnSpc>
                        <a:spcAft>
                          <a:spcPts val="1200"/>
                        </a:spcAft>
                        <a:buNone/>
                      </a:pPr>
                      <a:r>
                        <a:rPr lang="en-GB" sz="1100">
                          <a:effectLst/>
                        </a:rPr>
                        <a:t>Input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 </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4108100295"/>
                  </a:ext>
                </a:extLst>
              </a:tr>
              <a:tr h="441996">
                <a:tc>
                  <a:txBody>
                    <a:bodyPr/>
                    <a:lstStyle/>
                    <a:p>
                      <a:pPr algn="r">
                        <a:lnSpc>
                          <a:spcPts val="1300"/>
                        </a:lnSpc>
                        <a:spcAft>
                          <a:spcPts val="1200"/>
                        </a:spcAft>
                        <a:buNone/>
                      </a:pPr>
                      <a:r>
                        <a:rPr lang="en-GB" sz="1100" dirty="0">
                          <a:effectLst/>
                        </a:rPr>
                        <a:t>Input activity ratio</a:t>
                      </a:r>
                      <a:endParaRPr lang="en-GB" sz="1100" dirty="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WTRPRC</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Precipitation associated to season 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1045968976"/>
                  </a:ext>
                </a:extLst>
              </a:tr>
              <a:tr h="441996">
                <a:tc>
                  <a:txBody>
                    <a:bodyPr/>
                    <a:lstStyle/>
                    <a:p>
                      <a:pPr algn="r">
                        <a:lnSpc>
                          <a:spcPts val="1300"/>
                        </a:lnSpc>
                        <a:spcAft>
                          <a:spcPts val="1200"/>
                        </a:spcAft>
                        <a:buNone/>
                      </a:pPr>
                      <a:r>
                        <a:rPr lang="en-GB" sz="1100">
                          <a:effectLst/>
                        </a:rPr>
                        <a:t>Input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WTRPRC</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Precipitation associated to season 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1382085498"/>
                  </a:ext>
                </a:extLst>
              </a:tr>
              <a:tr h="441996">
                <a:tc>
                  <a:txBody>
                    <a:bodyPr/>
                    <a:lstStyle/>
                    <a:p>
                      <a:pPr algn="r">
                        <a:lnSpc>
                          <a:spcPts val="1300"/>
                        </a:lnSpc>
                        <a:spcAft>
                          <a:spcPts val="1200"/>
                        </a:spcAft>
                        <a:buNone/>
                      </a:pPr>
                      <a:r>
                        <a:rPr lang="en-GB" sz="1100">
                          <a:effectLst/>
                        </a:rPr>
                        <a:t>Input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S1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1908373305"/>
                  </a:ext>
                </a:extLst>
              </a:tr>
              <a:tr h="441996">
                <a:tc>
                  <a:txBody>
                    <a:bodyPr/>
                    <a:lstStyle/>
                    <a:p>
                      <a:pPr algn="r">
                        <a:lnSpc>
                          <a:spcPts val="1300"/>
                        </a:lnSpc>
                        <a:spcAft>
                          <a:spcPts val="1200"/>
                        </a:spcAft>
                        <a:buNone/>
                      </a:pPr>
                      <a:r>
                        <a:rPr lang="en-GB" sz="1100">
                          <a:effectLst/>
                        </a:rPr>
                        <a:t>Input activity ratio</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S2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818907063"/>
                  </a:ext>
                </a:extLst>
              </a:tr>
              <a:tr h="678018">
                <a:tc>
                  <a:txBody>
                    <a:bodyPr/>
                    <a:lstStyle/>
                    <a:p>
                      <a:pPr algn="r">
                        <a:lnSpc>
                          <a:spcPts val="1300"/>
                        </a:lnSpc>
                        <a:spcAft>
                          <a:spcPts val="1200"/>
                        </a:spcAft>
                        <a:buNone/>
                      </a:pPr>
                      <a:r>
                        <a:rPr lang="en-GB" sz="1100">
                          <a:effectLst/>
                        </a:rPr>
                        <a:t>Capacity Factor</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Season1</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dirty="0">
                          <a:effectLst/>
                        </a:rPr>
                        <a:t>1 in the </a:t>
                      </a:r>
                      <a:r>
                        <a:rPr lang="en-GB" sz="1100" dirty="0" err="1">
                          <a:effectLst/>
                        </a:rPr>
                        <a:t>Timeslice</a:t>
                      </a:r>
                      <a:r>
                        <a:rPr lang="en-GB" sz="1100" dirty="0">
                          <a:effectLst/>
                        </a:rPr>
                        <a:t> corresponding to Season 1 and 0 for the other</a:t>
                      </a:r>
                      <a:endParaRPr lang="en-GB" sz="1100" dirty="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1450881240"/>
                  </a:ext>
                </a:extLst>
              </a:tr>
              <a:tr h="678018">
                <a:tc>
                  <a:txBody>
                    <a:bodyPr/>
                    <a:lstStyle/>
                    <a:p>
                      <a:pPr algn="r">
                        <a:lnSpc>
                          <a:spcPts val="1300"/>
                        </a:lnSpc>
                        <a:spcAft>
                          <a:spcPts val="1200"/>
                        </a:spcAft>
                        <a:buNone/>
                      </a:pPr>
                      <a:r>
                        <a:rPr lang="en-GB" sz="1100">
                          <a:effectLst/>
                        </a:rPr>
                        <a:t>Capacity Factor</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Season2</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a:effectLst/>
                        </a:rPr>
                        <a:t>-</a:t>
                      </a:r>
                      <a:endParaRPr lang="en-GB" sz="1100">
                        <a:solidFill>
                          <a:srgbClr val="000000"/>
                        </a:solidFill>
                        <a:effectLst/>
                        <a:latin typeface="Arial" panose="020B0604020202020204" pitchFamily="34" charset="0"/>
                        <a:ea typeface="Georgia" panose="02040502050405020303" pitchFamily="18" charset="0"/>
                      </a:endParaRPr>
                    </a:p>
                  </a:txBody>
                  <a:tcPr marL="47258" marR="47258" marT="0" marB="0"/>
                </a:tc>
                <a:tc>
                  <a:txBody>
                    <a:bodyPr/>
                    <a:lstStyle/>
                    <a:p>
                      <a:pPr>
                        <a:lnSpc>
                          <a:spcPts val="1300"/>
                        </a:lnSpc>
                        <a:spcAft>
                          <a:spcPts val="1200"/>
                        </a:spcAft>
                        <a:buNone/>
                      </a:pPr>
                      <a:r>
                        <a:rPr lang="en-GB" sz="1100" dirty="0">
                          <a:effectLst/>
                        </a:rPr>
                        <a:t>1 in the </a:t>
                      </a:r>
                      <a:r>
                        <a:rPr lang="en-GB" sz="1100" dirty="0" err="1">
                          <a:effectLst/>
                        </a:rPr>
                        <a:t>Timeslice</a:t>
                      </a:r>
                      <a:r>
                        <a:rPr lang="en-GB" sz="1100" dirty="0">
                          <a:effectLst/>
                        </a:rPr>
                        <a:t> corresponding to Season 2 and 0 for the other</a:t>
                      </a:r>
                      <a:endParaRPr lang="en-GB" sz="1100" dirty="0">
                        <a:solidFill>
                          <a:srgbClr val="000000"/>
                        </a:solidFill>
                        <a:effectLst/>
                        <a:latin typeface="Arial" panose="020B0604020202020204" pitchFamily="34" charset="0"/>
                        <a:ea typeface="Georgia" panose="02040502050405020303" pitchFamily="18" charset="0"/>
                      </a:endParaRPr>
                    </a:p>
                  </a:txBody>
                  <a:tcPr marL="47258" marR="47258" marT="0" marB="0"/>
                </a:tc>
                <a:extLst>
                  <a:ext uri="{0D108BD9-81ED-4DB2-BD59-A6C34878D82A}">
                    <a16:rowId xmlns:a16="http://schemas.microsoft.com/office/drawing/2014/main" val="446897370"/>
                  </a:ext>
                </a:extLst>
              </a:tr>
            </a:tbl>
          </a:graphicData>
        </a:graphic>
      </p:graphicFrame>
    </p:spTree>
    <p:extLst>
      <p:ext uri="{BB962C8B-B14F-4D97-AF65-F5344CB8AC3E}">
        <p14:creationId xmlns:p14="http://schemas.microsoft.com/office/powerpoint/2010/main" val="2048239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
          <a:extLst>
            <a:ext uri="{FF2B5EF4-FFF2-40B4-BE49-F238E27FC236}">
              <a16:creationId xmlns:a16="http://schemas.microsoft.com/office/drawing/2014/main" id="{7682865E-A0A5-D5AA-ABF9-A64FFEE983D9}"/>
            </a:ext>
          </a:extLst>
        </p:cNvPr>
        <p:cNvGrpSpPr/>
        <p:nvPr/>
      </p:nvGrpSpPr>
      <p:grpSpPr>
        <a:xfrm>
          <a:off x="0" y="0"/>
          <a:ext cx="0" cy="0"/>
          <a:chOff x="0" y="0"/>
          <a:chExt cx="0" cy="0"/>
        </a:xfrm>
      </p:grpSpPr>
      <p:sp>
        <p:nvSpPr>
          <p:cNvPr id="367" name="Google Shape;367;p38">
            <a:extLst>
              <a:ext uri="{FF2B5EF4-FFF2-40B4-BE49-F238E27FC236}">
                <a16:creationId xmlns:a16="http://schemas.microsoft.com/office/drawing/2014/main" id="{7C2A88F4-C9B8-59F9-EC25-A18EC49B03E8}"/>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21</a:t>
            </a:fld>
            <a:endParaRPr sz="1000" b="1" i="0" u="none" strike="noStrike" cap="none">
              <a:solidFill>
                <a:schemeClr val="lt1"/>
              </a:solidFill>
              <a:latin typeface="Arial"/>
              <a:ea typeface="Arial"/>
              <a:cs typeface="Arial"/>
              <a:sym typeface="Arial"/>
            </a:endParaRPr>
          </a:p>
        </p:txBody>
      </p:sp>
      <p:sp>
        <p:nvSpPr>
          <p:cNvPr id="369" name="Google Shape;369;p38">
            <a:extLst>
              <a:ext uri="{FF2B5EF4-FFF2-40B4-BE49-F238E27FC236}">
                <a16:creationId xmlns:a16="http://schemas.microsoft.com/office/drawing/2014/main" id="{A0BF6A7F-90B9-6888-F49F-B10372BF1494}"/>
              </a:ext>
            </a:extLst>
          </p:cNvPr>
          <p:cNvSpPr txBox="1">
            <a:spLocks noGrp="1"/>
          </p:cNvSpPr>
          <p:nvPr>
            <p:ph type="title"/>
          </p:nvPr>
        </p:nvSpPr>
        <p:spPr>
          <a:xfrm>
            <a:off x="719136" y="-232303"/>
            <a:ext cx="11079164"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a:t>Hands-on </a:t>
            </a:r>
            <a:r>
              <a:rPr lang="sv-SE" dirty="0" err="1"/>
              <a:t>Exercise</a:t>
            </a:r>
            <a:r>
              <a:rPr lang="sv-SE" dirty="0"/>
              <a:t> </a:t>
            </a:r>
            <a:endParaRPr sz="2800" dirty="0"/>
          </a:p>
        </p:txBody>
      </p:sp>
      <p:sp>
        <p:nvSpPr>
          <p:cNvPr id="370" name="Google Shape;370;p38">
            <a:extLst>
              <a:ext uri="{FF2B5EF4-FFF2-40B4-BE49-F238E27FC236}">
                <a16:creationId xmlns:a16="http://schemas.microsoft.com/office/drawing/2014/main" id="{E508A2E9-DDAC-B345-31BB-6AE7E503E13E}"/>
              </a:ext>
            </a:extLst>
          </p:cNvPr>
          <p:cNvSpPr txBox="1"/>
          <p:nvPr/>
        </p:nvSpPr>
        <p:spPr>
          <a:xfrm>
            <a:off x="719136" y="2810529"/>
            <a:ext cx="3487104" cy="615513"/>
          </a:xfrm>
          <a:prstGeom prst="rect">
            <a:avLst/>
          </a:prstGeom>
          <a:solidFill>
            <a:srgbClr val="DDE7FF"/>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sv-SE" sz="1700" b="1" i="1" u="none" strike="noStrike" cap="none" dirty="0">
                <a:solidFill>
                  <a:srgbClr val="000000"/>
                </a:solidFill>
                <a:latin typeface="Arial"/>
                <a:ea typeface="Arial"/>
                <a:cs typeface="Arial"/>
                <a:sym typeface="Arial"/>
              </a:rPr>
              <a:t>Techno-</a:t>
            </a:r>
            <a:r>
              <a:rPr lang="sv-SE" sz="1700" b="1" i="1" u="none" strike="noStrike" cap="none" dirty="0" err="1">
                <a:solidFill>
                  <a:srgbClr val="000000"/>
                </a:solidFill>
                <a:latin typeface="Arial"/>
                <a:ea typeface="Arial"/>
                <a:cs typeface="Arial"/>
                <a:sym typeface="Arial"/>
              </a:rPr>
              <a:t>economic</a:t>
            </a:r>
            <a:r>
              <a:rPr lang="sv-SE" sz="1700" b="1" i="1" u="none" strike="noStrike" cap="none" dirty="0">
                <a:solidFill>
                  <a:srgbClr val="000000"/>
                </a:solidFill>
                <a:latin typeface="Arial"/>
                <a:ea typeface="Arial"/>
                <a:cs typeface="Arial"/>
                <a:sym typeface="Arial"/>
              </a:rPr>
              <a:t> parameters and </a:t>
            </a:r>
            <a:r>
              <a:rPr lang="sv-SE" sz="1700" b="1" i="1" u="none" strike="noStrike" cap="none" dirty="0" err="1">
                <a:solidFill>
                  <a:srgbClr val="000000"/>
                </a:solidFill>
                <a:latin typeface="Arial"/>
                <a:ea typeface="Arial"/>
                <a:cs typeface="Arial"/>
                <a:sym typeface="Arial"/>
              </a:rPr>
              <a:t>constraints</a:t>
            </a:r>
            <a:endParaRPr sz="1700" b="1" i="1"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C6CAEDC0-9C98-CB00-96C9-523E2937D3B3}"/>
              </a:ext>
            </a:extLst>
          </p:cNvPr>
          <p:cNvGraphicFramePr>
            <a:graphicFrameLocks noGrp="1"/>
          </p:cNvGraphicFramePr>
          <p:nvPr>
            <p:extLst>
              <p:ext uri="{D42A27DB-BD31-4B8C-83A1-F6EECF244321}">
                <p14:modId xmlns:p14="http://schemas.microsoft.com/office/powerpoint/2010/main" val="2242226627"/>
              </p:ext>
            </p:extLst>
          </p:nvPr>
        </p:nvGraphicFramePr>
        <p:xfrm>
          <a:off x="5547360" y="724533"/>
          <a:ext cx="5925504" cy="5748458"/>
        </p:xfrm>
        <a:graphic>
          <a:graphicData uri="http://schemas.openxmlformats.org/drawingml/2006/table">
            <a:tbl>
              <a:tblPr firstRow="1" firstCol="1" bandRow="1">
                <a:tableStyleId>{5C22544A-7EE6-4342-B048-85BDC9FD1C3A}</a:tableStyleId>
              </a:tblPr>
              <a:tblGrid>
                <a:gridCol w="1799677">
                  <a:extLst>
                    <a:ext uri="{9D8B030D-6E8A-4147-A177-3AD203B41FA5}">
                      <a16:colId xmlns:a16="http://schemas.microsoft.com/office/drawing/2014/main" val="3713022818"/>
                    </a:ext>
                  </a:extLst>
                </a:gridCol>
                <a:gridCol w="1095539">
                  <a:extLst>
                    <a:ext uri="{9D8B030D-6E8A-4147-A177-3AD203B41FA5}">
                      <a16:colId xmlns:a16="http://schemas.microsoft.com/office/drawing/2014/main" val="4181496443"/>
                    </a:ext>
                  </a:extLst>
                </a:gridCol>
                <a:gridCol w="1273213">
                  <a:extLst>
                    <a:ext uri="{9D8B030D-6E8A-4147-A177-3AD203B41FA5}">
                      <a16:colId xmlns:a16="http://schemas.microsoft.com/office/drawing/2014/main" val="1553167430"/>
                    </a:ext>
                  </a:extLst>
                </a:gridCol>
                <a:gridCol w="1757075">
                  <a:extLst>
                    <a:ext uri="{9D8B030D-6E8A-4147-A177-3AD203B41FA5}">
                      <a16:colId xmlns:a16="http://schemas.microsoft.com/office/drawing/2014/main" val="115332140"/>
                    </a:ext>
                  </a:extLst>
                </a:gridCol>
              </a:tblGrid>
              <a:tr h="348391">
                <a:tc>
                  <a:txBody>
                    <a:bodyPr/>
                    <a:lstStyle/>
                    <a:p>
                      <a:pPr algn="ctr">
                        <a:lnSpc>
                          <a:spcPts val="1300"/>
                        </a:lnSpc>
                        <a:spcAft>
                          <a:spcPts val="1200"/>
                        </a:spcAft>
                        <a:buNone/>
                      </a:pPr>
                      <a:r>
                        <a:rPr lang="en-GB" sz="1100" dirty="0">
                          <a:effectLst/>
                        </a:rPr>
                        <a:t>Parameter</a:t>
                      </a:r>
                      <a:endParaRPr lang="en-GB" sz="1100" dirty="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gn="ctr">
                        <a:lnSpc>
                          <a:spcPts val="1300"/>
                        </a:lnSpc>
                        <a:spcAft>
                          <a:spcPts val="1200"/>
                        </a:spcAft>
                        <a:buNone/>
                      </a:pPr>
                      <a:r>
                        <a:rPr lang="en-GB" sz="1100">
                          <a:effectLst/>
                        </a:rPr>
                        <a:t>Technology</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gn="ctr">
                        <a:lnSpc>
                          <a:spcPts val="1300"/>
                        </a:lnSpc>
                        <a:spcAft>
                          <a:spcPts val="1200"/>
                        </a:spcAft>
                        <a:buNone/>
                      </a:pPr>
                      <a:r>
                        <a:rPr lang="en-GB" sz="1100">
                          <a:effectLst/>
                        </a:rPr>
                        <a:t>Mode of operation</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gn="ctr">
                        <a:lnSpc>
                          <a:spcPts val="1300"/>
                        </a:lnSpc>
                        <a:spcAft>
                          <a:spcPts val="1200"/>
                        </a:spcAft>
                        <a:buNone/>
                      </a:pPr>
                      <a:r>
                        <a:rPr lang="en-GB" sz="1100">
                          <a:effectLst/>
                        </a:rPr>
                        <a:t>Value</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extLst>
                  <a:ext uri="{0D108BD9-81ED-4DB2-BD59-A6C34878D82A}">
                    <a16:rowId xmlns:a16="http://schemas.microsoft.com/office/drawing/2014/main" val="3123480319"/>
                  </a:ext>
                </a:extLst>
              </a:tr>
              <a:tr h="348391">
                <a:tc>
                  <a:txBody>
                    <a:bodyPr/>
                    <a:lstStyle/>
                    <a:p>
                      <a:pPr algn="r">
                        <a:lnSpc>
                          <a:spcPts val="1300"/>
                        </a:lnSpc>
                        <a:spcAft>
                          <a:spcPts val="1200"/>
                        </a:spcAft>
                        <a:buNone/>
                      </a:pPr>
                      <a:r>
                        <a:rPr lang="en-GB" sz="1100">
                          <a:effectLst/>
                        </a:rPr>
                        <a:t>Total Annual Max Capacity</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Calibrated value </a:t>
                      </a:r>
                      <a:r>
                        <a:rPr lang="en-GB" sz="1100" u="sng">
                          <a:effectLst/>
                        </a:rPr>
                        <a:t>only for the reference year </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extLst>
                  <a:ext uri="{0D108BD9-81ED-4DB2-BD59-A6C34878D82A}">
                    <a16:rowId xmlns:a16="http://schemas.microsoft.com/office/drawing/2014/main" val="2109444650"/>
                  </a:ext>
                </a:extLst>
              </a:tr>
              <a:tr h="870978">
                <a:tc>
                  <a:txBody>
                    <a:bodyPr/>
                    <a:lstStyle/>
                    <a:p>
                      <a:pPr algn="r">
                        <a:lnSpc>
                          <a:spcPts val="1300"/>
                        </a:lnSpc>
                        <a:spcAft>
                          <a:spcPts val="1200"/>
                        </a:spcAft>
                        <a:buNone/>
                      </a:pPr>
                      <a:r>
                        <a:rPr lang="en-GB" sz="1100" dirty="0">
                          <a:effectLst/>
                        </a:rPr>
                        <a:t>Total Technology Annual Activity Lower Limit</a:t>
                      </a:r>
                      <a:endParaRPr lang="en-GB" sz="1100" dirty="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Calibrated value </a:t>
                      </a:r>
                      <a:r>
                        <a:rPr lang="en-GB" sz="1100" u="sng">
                          <a:effectLst/>
                        </a:rPr>
                        <a:t>only for the reference year </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extLst>
                  <a:ext uri="{0D108BD9-81ED-4DB2-BD59-A6C34878D82A}">
                    <a16:rowId xmlns:a16="http://schemas.microsoft.com/office/drawing/2014/main" val="1743945353"/>
                  </a:ext>
                </a:extLst>
              </a:tr>
              <a:tr h="870978">
                <a:tc>
                  <a:txBody>
                    <a:bodyPr/>
                    <a:lstStyle/>
                    <a:p>
                      <a:pPr algn="r">
                        <a:lnSpc>
                          <a:spcPts val="1300"/>
                        </a:lnSpc>
                        <a:spcAft>
                          <a:spcPts val="1200"/>
                        </a:spcAft>
                        <a:buNone/>
                      </a:pPr>
                      <a:r>
                        <a:rPr lang="en-GB" sz="1100">
                          <a:effectLst/>
                        </a:rPr>
                        <a:t>Total Technology Annual Activity Upper Limit</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dirty="0">
                          <a:effectLst/>
                        </a:rPr>
                        <a:t>-</a:t>
                      </a:r>
                      <a:endParaRPr lang="en-GB" sz="1100" dirty="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Calibrated value </a:t>
                      </a:r>
                      <a:r>
                        <a:rPr lang="en-GB" sz="1100" u="sng">
                          <a:effectLst/>
                        </a:rPr>
                        <a:t>only for the reference year </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extLst>
                  <a:ext uri="{0D108BD9-81ED-4DB2-BD59-A6C34878D82A}">
                    <a16:rowId xmlns:a16="http://schemas.microsoft.com/office/drawing/2014/main" val="2979160370"/>
                  </a:ext>
                </a:extLst>
              </a:tr>
              <a:tr h="696783">
                <a:tc>
                  <a:txBody>
                    <a:bodyPr/>
                    <a:lstStyle/>
                    <a:p>
                      <a:pPr algn="r">
                        <a:lnSpc>
                          <a:spcPts val="1300"/>
                        </a:lnSpc>
                        <a:spcAft>
                          <a:spcPts val="1200"/>
                        </a:spcAft>
                        <a:buNone/>
                      </a:pPr>
                      <a:r>
                        <a:rPr lang="en-GB" sz="1100">
                          <a:effectLst/>
                        </a:rPr>
                        <a:t>Technology Activity Decrease By Mode Limit</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Same value as mode 2</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extLst>
                  <a:ext uri="{0D108BD9-81ED-4DB2-BD59-A6C34878D82A}">
                    <a16:rowId xmlns:a16="http://schemas.microsoft.com/office/drawing/2014/main" val="3986911386"/>
                  </a:ext>
                </a:extLst>
              </a:tr>
              <a:tr h="696783">
                <a:tc>
                  <a:txBody>
                    <a:bodyPr/>
                    <a:lstStyle/>
                    <a:p>
                      <a:pPr algn="r">
                        <a:lnSpc>
                          <a:spcPts val="1300"/>
                        </a:lnSpc>
                        <a:spcAft>
                          <a:spcPts val="1200"/>
                        </a:spcAft>
                        <a:buNone/>
                      </a:pPr>
                      <a:r>
                        <a:rPr lang="en-GB" sz="1100">
                          <a:effectLst/>
                        </a:rPr>
                        <a:t>Technology Activity Decrease By Mode Limit</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2</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dirty="0">
                          <a:effectLst/>
                        </a:rPr>
                        <a:t>Same value as mode 1</a:t>
                      </a:r>
                      <a:endParaRPr lang="en-GB" sz="1100" dirty="0">
                        <a:solidFill>
                          <a:srgbClr val="000000"/>
                        </a:solidFill>
                        <a:effectLst/>
                        <a:latin typeface="Arial" panose="020B0604020202020204" pitchFamily="34" charset="0"/>
                        <a:ea typeface="Georgia" panose="02040502050405020303" pitchFamily="18" charset="0"/>
                      </a:endParaRPr>
                    </a:p>
                  </a:txBody>
                  <a:tcPr marL="68580" marR="68580" marT="0" marB="0"/>
                </a:tc>
                <a:extLst>
                  <a:ext uri="{0D108BD9-81ED-4DB2-BD59-A6C34878D82A}">
                    <a16:rowId xmlns:a16="http://schemas.microsoft.com/office/drawing/2014/main" val="1444060783"/>
                  </a:ext>
                </a:extLst>
              </a:tr>
              <a:tr h="696783">
                <a:tc>
                  <a:txBody>
                    <a:bodyPr/>
                    <a:lstStyle/>
                    <a:p>
                      <a:pPr algn="r">
                        <a:lnSpc>
                          <a:spcPts val="1300"/>
                        </a:lnSpc>
                        <a:spcAft>
                          <a:spcPts val="1200"/>
                        </a:spcAft>
                        <a:buNone/>
                      </a:pPr>
                      <a:r>
                        <a:rPr lang="en-GB" sz="1100">
                          <a:effectLst/>
                        </a:rPr>
                        <a:t>Technology Activity Increase By Mode Limit</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dirty="0">
                          <a:effectLst/>
                        </a:rPr>
                        <a:t>Same value as mode 2</a:t>
                      </a:r>
                      <a:endParaRPr lang="en-GB" sz="1100" dirty="0">
                        <a:solidFill>
                          <a:srgbClr val="000000"/>
                        </a:solidFill>
                        <a:effectLst/>
                        <a:latin typeface="Arial" panose="020B0604020202020204" pitchFamily="34" charset="0"/>
                        <a:ea typeface="Georgia" panose="02040502050405020303" pitchFamily="18" charset="0"/>
                      </a:endParaRPr>
                    </a:p>
                  </a:txBody>
                  <a:tcPr marL="68580" marR="68580" marT="0" marB="0"/>
                </a:tc>
                <a:extLst>
                  <a:ext uri="{0D108BD9-81ED-4DB2-BD59-A6C34878D82A}">
                    <a16:rowId xmlns:a16="http://schemas.microsoft.com/office/drawing/2014/main" val="2881697573"/>
                  </a:ext>
                </a:extLst>
              </a:tr>
              <a:tr h="696783">
                <a:tc>
                  <a:txBody>
                    <a:bodyPr/>
                    <a:lstStyle/>
                    <a:p>
                      <a:pPr algn="r">
                        <a:lnSpc>
                          <a:spcPts val="1300"/>
                        </a:lnSpc>
                        <a:spcAft>
                          <a:spcPts val="1200"/>
                        </a:spcAft>
                        <a:buNone/>
                      </a:pPr>
                      <a:r>
                        <a:rPr lang="en-GB" sz="1100">
                          <a:effectLst/>
                        </a:rPr>
                        <a:t>Technology Activity Increase By Mode Limit</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2</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dirty="0">
                          <a:effectLst/>
                        </a:rPr>
                        <a:t>Same value as mode 1</a:t>
                      </a:r>
                      <a:endParaRPr lang="en-GB" sz="1100" dirty="0">
                        <a:solidFill>
                          <a:srgbClr val="000000"/>
                        </a:solidFill>
                        <a:effectLst/>
                        <a:latin typeface="Arial" panose="020B0604020202020204" pitchFamily="34" charset="0"/>
                        <a:ea typeface="Georgia" panose="02040502050405020303" pitchFamily="18" charset="0"/>
                      </a:endParaRPr>
                    </a:p>
                  </a:txBody>
                  <a:tcPr marL="68580" marR="68580" marT="0" marB="0"/>
                </a:tc>
                <a:extLst>
                  <a:ext uri="{0D108BD9-81ED-4DB2-BD59-A6C34878D82A}">
                    <a16:rowId xmlns:a16="http://schemas.microsoft.com/office/drawing/2014/main" val="3602035006"/>
                  </a:ext>
                </a:extLst>
              </a:tr>
              <a:tr h="174196">
                <a:tc>
                  <a:txBody>
                    <a:bodyPr/>
                    <a:lstStyle/>
                    <a:p>
                      <a:pPr algn="r">
                        <a:lnSpc>
                          <a:spcPts val="1300"/>
                        </a:lnSpc>
                        <a:spcAft>
                          <a:spcPts val="1200"/>
                        </a:spcAft>
                        <a:buNone/>
                      </a:pPr>
                      <a:r>
                        <a:rPr lang="en-GB" sz="1100">
                          <a:effectLst/>
                        </a:rPr>
                        <a:t>Fixed Cost</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dirty="0">
                          <a:effectLst/>
                        </a:rPr>
                        <a:t> </a:t>
                      </a:r>
                      <a:endParaRPr lang="en-GB" sz="1100" dirty="0">
                        <a:solidFill>
                          <a:srgbClr val="000000"/>
                        </a:solidFill>
                        <a:effectLst/>
                        <a:latin typeface="Arial" panose="020B0604020202020204" pitchFamily="34" charset="0"/>
                        <a:ea typeface="Georgia" panose="02040502050405020303" pitchFamily="18" charset="0"/>
                      </a:endParaRPr>
                    </a:p>
                  </a:txBody>
                  <a:tcPr marL="68580" marR="68580" marT="0" marB="0"/>
                </a:tc>
                <a:extLst>
                  <a:ext uri="{0D108BD9-81ED-4DB2-BD59-A6C34878D82A}">
                    <a16:rowId xmlns:a16="http://schemas.microsoft.com/office/drawing/2014/main" val="3452645968"/>
                  </a:ext>
                </a:extLst>
              </a:tr>
              <a:tr h="174196">
                <a:tc>
                  <a:txBody>
                    <a:bodyPr/>
                    <a:lstStyle/>
                    <a:p>
                      <a:pPr algn="r">
                        <a:lnSpc>
                          <a:spcPts val="1300"/>
                        </a:lnSpc>
                        <a:spcAft>
                          <a:spcPts val="1200"/>
                        </a:spcAft>
                        <a:buNone/>
                      </a:pPr>
                      <a:r>
                        <a:rPr lang="en-GB" sz="1100">
                          <a:effectLst/>
                        </a:rPr>
                        <a:t>Variable Cost</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1</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dirty="0">
                          <a:effectLst/>
                        </a:rPr>
                        <a:t>Same value as mode 2</a:t>
                      </a:r>
                      <a:endParaRPr lang="en-GB" sz="1100" dirty="0">
                        <a:solidFill>
                          <a:srgbClr val="000000"/>
                        </a:solidFill>
                        <a:effectLst/>
                        <a:latin typeface="Arial" panose="020B0604020202020204" pitchFamily="34" charset="0"/>
                        <a:ea typeface="Georgia" panose="02040502050405020303" pitchFamily="18" charset="0"/>
                      </a:endParaRPr>
                    </a:p>
                  </a:txBody>
                  <a:tcPr marL="68580" marR="68580" marT="0" marB="0"/>
                </a:tc>
                <a:extLst>
                  <a:ext uri="{0D108BD9-81ED-4DB2-BD59-A6C34878D82A}">
                    <a16:rowId xmlns:a16="http://schemas.microsoft.com/office/drawing/2014/main" val="1026547069"/>
                  </a:ext>
                </a:extLst>
              </a:tr>
              <a:tr h="174196">
                <a:tc>
                  <a:txBody>
                    <a:bodyPr/>
                    <a:lstStyle/>
                    <a:p>
                      <a:pPr algn="r">
                        <a:lnSpc>
                          <a:spcPts val="1300"/>
                        </a:lnSpc>
                        <a:spcAft>
                          <a:spcPts val="1200"/>
                        </a:spcAft>
                        <a:buNone/>
                      </a:pPr>
                      <a:r>
                        <a:rPr lang="en-GB" sz="1100">
                          <a:effectLst/>
                        </a:rPr>
                        <a:t>Variable Cost</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LNDCRP</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a:effectLst/>
                        </a:rPr>
                        <a:t>2</a:t>
                      </a:r>
                      <a:endParaRPr lang="en-GB" sz="1100">
                        <a:solidFill>
                          <a:srgbClr val="000000"/>
                        </a:solidFill>
                        <a:effectLst/>
                        <a:latin typeface="Arial" panose="020B0604020202020204" pitchFamily="34" charset="0"/>
                        <a:ea typeface="Georgia" panose="02040502050405020303" pitchFamily="18" charset="0"/>
                      </a:endParaRPr>
                    </a:p>
                  </a:txBody>
                  <a:tcPr marL="68580" marR="68580" marT="0" marB="0"/>
                </a:tc>
                <a:tc>
                  <a:txBody>
                    <a:bodyPr/>
                    <a:lstStyle/>
                    <a:p>
                      <a:pPr>
                        <a:lnSpc>
                          <a:spcPts val="1300"/>
                        </a:lnSpc>
                        <a:spcAft>
                          <a:spcPts val="1200"/>
                        </a:spcAft>
                        <a:buNone/>
                      </a:pPr>
                      <a:r>
                        <a:rPr lang="en-GB" sz="1100" dirty="0">
                          <a:effectLst/>
                        </a:rPr>
                        <a:t>Same value as mode 1</a:t>
                      </a:r>
                      <a:endParaRPr lang="en-GB" sz="1100" dirty="0">
                        <a:solidFill>
                          <a:srgbClr val="000000"/>
                        </a:solidFill>
                        <a:effectLst/>
                        <a:latin typeface="Arial" panose="020B0604020202020204" pitchFamily="34" charset="0"/>
                        <a:ea typeface="Georgia" panose="02040502050405020303" pitchFamily="18" charset="0"/>
                      </a:endParaRPr>
                    </a:p>
                  </a:txBody>
                  <a:tcPr marL="68580" marR="68580" marT="0" marB="0"/>
                </a:tc>
                <a:extLst>
                  <a:ext uri="{0D108BD9-81ED-4DB2-BD59-A6C34878D82A}">
                    <a16:rowId xmlns:a16="http://schemas.microsoft.com/office/drawing/2014/main" val="3635187690"/>
                  </a:ext>
                </a:extLst>
              </a:tr>
            </a:tbl>
          </a:graphicData>
        </a:graphic>
      </p:graphicFrame>
    </p:spTree>
    <p:extLst>
      <p:ext uri="{BB962C8B-B14F-4D97-AF65-F5344CB8AC3E}">
        <p14:creationId xmlns:p14="http://schemas.microsoft.com/office/powerpoint/2010/main" val="1465019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21C79615-2DA4-D7D8-5AC8-3B0F7A3B65EA}"/>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C7202823-8AB8-ACE4-AD8D-56529D62B885}"/>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22</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0ACC23C0-6CED-46AE-CD23-850FBED706CE}"/>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err="1"/>
              <a:t>Interpreting</a:t>
            </a:r>
            <a:r>
              <a:rPr lang="sv-SE" dirty="0"/>
              <a:t> </a:t>
            </a:r>
            <a:r>
              <a:rPr lang="sv-SE" dirty="0" err="1"/>
              <a:t>results</a:t>
            </a:r>
            <a:endParaRPr dirty="0"/>
          </a:p>
        </p:txBody>
      </p:sp>
      <p:sp>
        <p:nvSpPr>
          <p:cNvPr id="5" name="TextBox 4">
            <a:extLst>
              <a:ext uri="{FF2B5EF4-FFF2-40B4-BE49-F238E27FC236}">
                <a16:creationId xmlns:a16="http://schemas.microsoft.com/office/drawing/2014/main" id="{C100744D-FD63-36DB-6BF3-C61C1E34E040}"/>
              </a:ext>
            </a:extLst>
          </p:cNvPr>
          <p:cNvSpPr txBox="1"/>
          <p:nvPr/>
        </p:nvSpPr>
        <p:spPr>
          <a:xfrm>
            <a:off x="719136" y="1346802"/>
            <a:ext cx="6096000" cy="536622"/>
          </a:xfrm>
          <a:prstGeom prst="rect">
            <a:avLst/>
          </a:prstGeom>
          <a:noFill/>
        </p:spPr>
        <p:txBody>
          <a:bodyPr wrap="square">
            <a:spAutoFit/>
          </a:bodyPr>
          <a:lstStyle/>
          <a:p>
            <a:pPr>
              <a:lnSpc>
                <a:spcPct val="107000"/>
              </a:lnSpc>
              <a:spcAft>
                <a:spcPts val="800"/>
              </a:spcAft>
              <a:buNone/>
            </a:pPr>
            <a:r>
              <a:rPr lang="en-GB" sz="1400" b="1" dirty="0">
                <a:effectLst/>
                <a:latin typeface="Arial" panose="020B0604020202020204" pitchFamily="34" charset="0"/>
                <a:ea typeface="Georgia" panose="02040502050405020303" pitchFamily="18" charset="0"/>
              </a:rPr>
              <a:t>Rate Of Activity</a:t>
            </a:r>
            <a:r>
              <a:rPr lang="en-GB" sz="1400" dirty="0">
                <a:effectLst/>
                <a:latin typeface="Arial" panose="020B0604020202020204" pitchFamily="34" charset="0"/>
                <a:ea typeface="Georgia" panose="02040502050405020303" pitchFamily="18" charset="0"/>
              </a:rPr>
              <a:t> filtered by croplands (Tech Group), and by modes of operation (Mo Id) in the rows.</a:t>
            </a:r>
          </a:p>
        </p:txBody>
      </p:sp>
      <p:sp>
        <p:nvSpPr>
          <p:cNvPr id="7" name="TextBox 6">
            <a:extLst>
              <a:ext uri="{FF2B5EF4-FFF2-40B4-BE49-F238E27FC236}">
                <a16:creationId xmlns:a16="http://schemas.microsoft.com/office/drawing/2014/main" id="{6CD77A8D-73F6-4FEF-69CC-86AA92508EFC}"/>
              </a:ext>
            </a:extLst>
          </p:cNvPr>
          <p:cNvSpPr txBox="1"/>
          <p:nvPr/>
        </p:nvSpPr>
        <p:spPr>
          <a:xfrm>
            <a:off x="9286240" y="6024879"/>
            <a:ext cx="2623820" cy="430887"/>
          </a:xfrm>
          <a:prstGeom prst="rect">
            <a:avLst/>
          </a:prstGeom>
          <a:noFill/>
        </p:spPr>
        <p:txBody>
          <a:bodyPr wrap="square">
            <a:spAutoFit/>
          </a:bodyPr>
          <a:lstStyle/>
          <a:p>
            <a:pPr algn="r"/>
            <a:r>
              <a:rPr lang="en-GB" sz="1100" dirty="0">
                <a:latin typeface="Arial" panose="020B0604020202020204" pitchFamily="34" charset="0"/>
                <a:ea typeface="Georgia" panose="02040502050405020303" pitchFamily="18" charset="0"/>
              </a:rPr>
              <a:t>All the figure have</a:t>
            </a:r>
            <a:r>
              <a:rPr lang="en-GB" sz="1100" dirty="0">
                <a:effectLst/>
                <a:latin typeface="Arial" panose="020B0604020202020204" pitchFamily="34" charset="0"/>
                <a:ea typeface="Georgia" panose="02040502050405020303" pitchFamily="18" charset="0"/>
              </a:rPr>
              <a:t> been created using the MUIO v.5.3 user interface </a:t>
            </a:r>
            <a:endParaRPr lang="en-GB" sz="1100" dirty="0"/>
          </a:p>
        </p:txBody>
      </p:sp>
      <p:sp>
        <p:nvSpPr>
          <p:cNvPr id="9" name="TextBox 8">
            <a:extLst>
              <a:ext uri="{FF2B5EF4-FFF2-40B4-BE49-F238E27FC236}">
                <a16:creationId xmlns:a16="http://schemas.microsoft.com/office/drawing/2014/main" id="{E5A902C9-38EF-E819-D440-7751DFF36472}"/>
              </a:ext>
            </a:extLst>
          </p:cNvPr>
          <p:cNvSpPr txBox="1"/>
          <p:nvPr/>
        </p:nvSpPr>
        <p:spPr>
          <a:xfrm>
            <a:off x="8219124" y="3310233"/>
            <a:ext cx="2194876" cy="306109"/>
          </a:xfrm>
          <a:prstGeom prst="rect">
            <a:avLst/>
          </a:prstGeom>
          <a:noFill/>
          <a:ln>
            <a:solidFill>
              <a:schemeClr val="tx1"/>
            </a:solidFill>
          </a:ln>
        </p:spPr>
        <p:txBody>
          <a:bodyPr wrap="square">
            <a:spAutoFit/>
          </a:bodyPr>
          <a:lstStyle/>
          <a:p>
            <a:pPr>
              <a:lnSpc>
                <a:spcPct val="107000"/>
              </a:lnSpc>
              <a:spcAft>
                <a:spcPts val="800"/>
              </a:spcAft>
              <a:buNone/>
            </a:pPr>
            <a:r>
              <a:rPr lang="sv-SE" sz="1400" dirty="0" err="1">
                <a:effectLst/>
                <a:latin typeface="Arial" panose="020B0604020202020204" pitchFamily="34" charset="0"/>
                <a:ea typeface="Georgia" panose="02040502050405020303" pitchFamily="18" charset="0"/>
              </a:rPr>
              <a:t>What</a:t>
            </a:r>
            <a:r>
              <a:rPr lang="sv-SE" sz="1400" dirty="0">
                <a:effectLst/>
                <a:latin typeface="Arial" panose="020B0604020202020204" pitchFamily="34" charset="0"/>
                <a:ea typeface="Georgia" panose="02040502050405020303" pitchFamily="18" charset="0"/>
              </a:rPr>
              <a:t> </a:t>
            </a:r>
            <a:r>
              <a:rPr lang="sv-SE" sz="1400" dirty="0" err="1">
                <a:effectLst/>
                <a:latin typeface="Arial" panose="020B0604020202020204" pitchFamily="34" charset="0"/>
                <a:ea typeface="Georgia" panose="02040502050405020303" pitchFamily="18" charset="0"/>
              </a:rPr>
              <a:t>can</a:t>
            </a:r>
            <a:r>
              <a:rPr lang="sv-SE" sz="1400" dirty="0">
                <a:effectLst/>
                <a:latin typeface="Arial" panose="020B0604020202020204" pitchFamily="34" charset="0"/>
                <a:ea typeface="Georgia" panose="02040502050405020303" pitchFamily="18" charset="0"/>
              </a:rPr>
              <a:t> </a:t>
            </a:r>
            <a:r>
              <a:rPr lang="sv-SE" sz="1400" dirty="0" err="1">
                <a:effectLst/>
                <a:latin typeface="Arial" panose="020B0604020202020204" pitchFamily="34" charset="0"/>
                <a:ea typeface="Georgia" panose="02040502050405020303" pitchFamily="18" charset="0"/>
              </a:rPr>
              <a:t>you</a:t>
            </a:r>
            <a:r>
              <a:rPr lang="sv-SE" sz="1400" dirty="0">
                <a:effectLst/>
                <a:latin typeface="Arial" panose="020B0604020202020204" pitchFamily="34" charset="0"/>
                <a:ea typeface="Georgia" panose="02040502050405020303" pitchFamily="18" charset="0"/>
              </a:rPr>
              <a:t> </a:t>
            </a:r>
            <a:r>
              <a:rPr lang="sv-SE" sz="1400" dirty="0" err="1">
                <a:effectLst/>
                <a:latin typeface="Arial" panose="020B0604020202020204" pitchFamily="34" charset="0"/>
                <a:ea typeface="Georgia" panose="02040502050405020303" pitchFamily="18" charset="0"/>
              </a:rPr>
              <a:t>see</a:t>
            </a:r>
            <a:r>
              <a:rPr lang="sv-SE" sz="1400" dirty="0">
                <a:effectLst/>
                <a:latin typeface="Arial" panose="020B0604020202020204" pitchFamily="34" charset="0"/>
                <a:ea typeface="Georgia" panose="02040502050405020303" pitchFamily="18" charset="0"/>
              </a:rPr>
              <a:t>?</a:t>
            </a:r>
            <a:endParaRPr lang="en-GB" sz="1400" dirty="0">
              <a:effectLst/>
              <a:latin typeface="Arial" panose="020B0604020202020204" pitchFamily="34" charset="0"/>
              <a:ea typeface="Georgia" panose="02040502050405020303" pitchFamily="18" charset="0"/>
            </a:endParaRPr>
          </a:p>
        </p:txBody>
      </p:sp>
      <p:pic>
        <p:nvPicPr>
          <p:cNvPr id="11" name="Picture 10">
            <a:extLst>
              <a:ext uri="{FF2B5EF4-FFF2-40B4-BE49-F238E27FC236}">
                <a16:creationId xmlns:a16="http://schemas.microsoft.com/office/drawing/2014/main" id="{0A21ED32-CA02-34D7-A4B0-BF0C0E5F6D0A}"/>
              </a:ext>
            </a:extLst>
          </p:cNvPr>
          <p:cNvPicPr>
            <a:picLocks noChangeAspect="1"/>
          </p:cNvPicPr>
          <p:nvPr/>
        </p:nvPicPr>
        <p:blipFill>
          <a:blip r:embed="rId3"/>
          <a:stretch>
            <a:fillRect/>
          </a:stretch>
        </p:blipFill>
        <p:spPr>
          <a:xfrm>
            <a:off x="626745" y="2241549"/>
            <a:ext cx="6928643" cy="3783330"/>
          </a:xfrm>
          <a:prstGeom prst="rect">
            <a:avLst/>
          </a:prstGeom>
        </p:spPr>
      </p:pic>
    </p:spTree>
    <p:extLst>
      <p:ext uri="{BB962C8B-B14F-4D97-AF65-F5344CB8AC3E}">
        <p14:creationId xmlns:p14="http://schemas.microsoft.com/office/powerpoint/2010/main" val="517643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A99711F0-AADF-C607-AB17-C7E435A4335C}"/>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A7D42E84-8459-441B-8240-39B2548CF99F}"/>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23</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4EE12C12-22F9-8852-9C82-F643CCECE0EE}"/>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err="1"/>
              <a:t>Interpreting</a:t>
            </a:r>
            <a:r>
              <a:rPr lang="sv-SE" dirty="0"/>
              <a:t> </a:t>
            </a:r>
            <a:r>
              <a:rPr lang="sv-SE" dirty="0" err="1"/>
              <a:t>results</a:t>
            </a:r>
            <a:endParaRPr dirty="0"/>
          </a:p>
        </p:txBody>
      </p:sp>
      <p:sp>
        <p:nvSpPr>
          <p:cNvPr id="5" name="TextBox 4">
            <a:extLst>
              <a:ext uri="{FF2B5EF4-FFF2-40B4-BE49-F238E27FC236}">
                <a16:creationId xmlns:a16="http://schemas.microsoft.com/office/drawing/2014/main" id="{6086B6A6-F147-7FD9-7F20-4FB6B141145C}"/>
              </a:ext>
            </a:extLst>
          </p:cNvPr>
          <p:cNvSpPr txBox="1"/>
          <p:nvPr/>
        </p:nvSpPr>
        <p:spPr>
          <a:xfrm>
            <a:off x="282256" y="1163922"/>
            <a:ext cx="6096000" cy="536622"/>
          </a:xfrm>
          <a:prstGeom prst="rect">
            <a:avLst/>
          </a:prstGeom>
          <a:noFill/>
          <a:ln>
            <a:solidFill>
              <a:schemeClr val="tx1"/>
            </a:solidFill>
          </a:ln>
        </p:spPr>
        <p:txBody>
          <a:bodyPr wrap="square">
            <a:spAutoFit/>
          </a:bodyPr>
          <a:lstStyle/>
          <a:p>
            <a:pPr>
              <a:lnSpc>
                <a:spcPct val="107000"/>
              </a:lnSpc>
              <a:spcAft>
                <a:spcPts val="800"/>
              </a:spcAft>
              <a:buNone/>
            </a:pPr>
            <a:r>
              <a:rPr lang="en-GB" sz="1400" b="1" dirty="0">
                <a:effectLst/>
                <a:latin typeface="Arial" panose="020B0604020202020204" pitchFamily="34" charset="0"/>
                <a:ea typeface="Georgia" panose="02040502050405020303" pitchFamily="18" charset="0"/>
              </a:rPr>
              <a:t>Production by technology by mode </a:t>
            </a:r>
            <a:r>
              <a:rPr lang="en-GB" sz="1400" dirty="0">
                <a:effectLst/>
                <a:latin typeface="Arial" panose="020B0604020202020204" pitchFamily="34" charset="0"/>
                <a:ea typeface="Georgia" panose="02040502050405020303" pitchFamily="18" charset="0"/>
              </a:rPr>
              <a:t>filtered by croplands (Tech Group), and by modes of operation (Mo Id) in the rows.</a:t>
            </a:r>
          </a:p>
        </p:txBody>
      </p:sp>
      <p:sp>
        <p:nvSpPr>
          <p:cNvPr id="7" name="TextBox 6">
            <a:extLst>
              <a:ext uri="{FF2B5EF4-FFF2-40B4-BE49-F238E27FC236}">
                <a16:creationId xmlns:a16="http://schemas.microsoft.com/office/drawing/2014/main" id="{008CC6D7-D930-1A36-43FB-EE23BD457952}"/>
              </a:ext>
            </a:extLst>
          </p:cNvPr>
          <p:cNvSpPr txBox="1"/>
          <p:nvPr/>
        </p:nvSpPr>
        <p:spPr>
          <a:xfrm>
            <a:off x="9286240" y="6024879"/>
            <a:ext cx="2623820" cy="430887"/>
          </a:xfrm>
          <a:prstGeom prst="rect">
            <a:avLst/>
          </a:prstGeom>
          <a:noFill/>
        </p:spPr>
        <p:txBody>
          <a:bodyPr wrap="square">
            <a:spAutoFit/>
          </a:bodyPr>
          <a:lstStyle/>
          <a:p>
            <a:pPr algn="r"/>
            <a:r>
              <a:rPr lang="en-GB" sz="1100" dirty="0">
                <a:latin typeface="Arial" panose="020B0604020202020204" pitchFamily="34" charset="0"/>
                <a:ea typeface="Georgia" panose="02040502050405020303" pitchFamily="18" charset="0"/>
              </a:rPr>
              <a:t>All the figure have</a:t>
            </a:r>
            <a:r>
              <a:rPr lang="en-GB" sz="1100" dirty="0">
                <a:effectLst/>
                <a:latin typeface="Arial" panose="020B0604020202020204" pitchFamily="34" charset="0"/>
                <a:ea typeface="Georgia" panose="02040502050405020303" pitchFamily="18" charset="0"/>
              </a:rPr>
              <a:t> been created using the MUIO v.5.3 user interface </a:t>
            </a:r>
            <a:endParaRPr lang="en-GB" sz="1100" dirty="0"/>
          </a:p>
        </p:txBody>
      </p:sp>
      <p:sp>
        <p:nvSpPr>
          <p:cNvPr id="9" name="TextBox 8">
            <a:extLst>
              <a:ext uri="{FF2B5EF4-FFF2-40B4-BE49-F238E27FC236}">
                <a16:creationId xmlns:a16="http://schemas.microsoft.com/office/drawing/2014/main" id="{0D1A044D-0C12-24F0-B605-AFA671B3681A}"/>
              </a:ext>
            </a:extLst>
          </p:cNvPr>
          <p:cNvSpPr txBox="1"/>
          <p:nvPr/>
        </p:nvSpPr>
        <p:spPr>
          <a:xfrm>
            <a:off x="8808562" y="3004124"/>
            <a:ext cx="2989738" cy="639214"/>
          </a:xfrm>
          <a:prstGeom prst="rect">
            <a:avLst/>
          </a:prstGeom>
          <a:noFill/>
          <a:ln>
            <a:solidFill>
              <a:schemeClr val="tx1"/>
            </a:solidFill>
          </a:ln>
        </p:spPr>
        <p:txBody>
          <a:bodyPr wrap="square">
            <a:spAutoFit/>
          </a:bodyPr>
          <a:lstStyle/>
          <a:p>
            <a:pPr>
              <a:lnSpc>
                <a:spcPct val="107000"/>
              </a:lnSpc>
              <a:spcAft>
                <a:spcPts val="800"/>
              </a:spcAft>
              <a:buNone/>
            </a:pPr>
            <a:r>
              <a:rPr lang="sv-SE" sz="1400" dirty="0" err="1">
                <a:effectLst/>
                <a:latin typeface="Arial" panose="020B0604020202020204" pitchFamily="34" charset="0"/>
                <a:ea typeface="Georgia" panose="02040502050405020303" pitchFamily="18" charset="0"/>
              </a:rPr>
              <a:t>What</a:t>
            </a:r>
            <a:r>
              <a:rPr lang="sv-SE" sz="1400" dirty="0">
                <a:effectLst/>
                <a:latin typeface="Arial" panose="020B0604020202020204" pitchFamily="34" charset="0"/>
                <a:ea typeface="Georgia" panose="02040502050405020303" pitchFamily="18" charset="0"/>
              </a:rPr>
              <a:t> </a:t>
            </a:r>
            <a:r>
              <a:rPr lang="sv-SE" sz="1400" dirty="0" err="1">
                <a:effectLst/>
                <a:latin typeface="Arial" panose="020B0604020202020204" pitchFamily="34" charset="0"/>
                <a:ea typeface="Georgia" panose="02040502050405020303" pitchFamily="18" charset="0"/>
              </a:rPr>
              <a:t>can</a:t>
            </a:r>
            <a:r>
              <a:rPr lang="sv-SE" sz="1400" dirty="0">
                <a:effectLst/>
                <a:latin typeface="Arial" panose="020B0604020202020204" pitchFamily="34" charset="0"/>
                <a:ea typeface="Georgia" panose="02040502050405020303" pitchFamily="18" charset="0"/>
              </a:rPr>
              <a:t> </a:t>
            </a:r>
            <a:r>
              <a:rPr lang="sv-SE" sz="1400" dirty="0" err="1">
                <a:effectLst/>
                <a:latin typeface="Arial" panose="020B0604020202020204" pitchFamily="34" charset="0"/>
                <a:ea typeface="Georgia" panose="02040502050405020303" pitchFamily="18" charset="0"/>
              </a:rPr>
              <a:t>you</a:t>
            </a:r>
            <a:r>
              <a:rPr lang="sv-SE" sz="1400" dirty="0">
                <a:effectLst/>
                <a:latin typeface="Arial" panose="020B0604020202020204" pitchFamily="34" charset="0"/>
                <a:ea typeface="Georgia" panose="02040502050405020303" pitchFamily="18" charset="0"/>
              </a:rPr>
              <a:t> </a:t>
            </a:r>
            <a:r>
              <a:rPr lang="sv-SE" sz="1400" dirty="0" err="1">
                <a:effectLst/>
                <a:latin typeface="Arial" panose="020B0604020202020204" pitchFamily="34" charset="0"/>
                <a:ea typeface="Georgia" panose="02040502050405020303" pitchFamily="18" charset="0"/>
              </a:rPr>
              <a:t>see</a:t>
            </a:r>
            <a:r>
              <a:rPr lang="sv-SE" sz="1400" dirty="0">
                <a:effectLst/>
                <a:latin typeface="Arial" panose="020B0604020202020204" pitchFamily="34" charset="0"/>
                <a:ea typeface="Georgia" panose="02040502050405020303" pitchFamily="18" charset="0"/>
              </a:rPr>
              <a:t>?</a:t>
            </a:r>
          </a:p>
          <a:p>
            <a:pPr>
              <a:lnSpc>
                <a:spcPct val="107000"/>
              </a:lnSpc>
              <a:spcAft>
                <a:spcPts val="800"/>
              </a:spcAft>
              <a:buNone/>
            </a:pPr>
            <a:r>
              <a:rPr lang="sv-SE" dirty="0">
                <a:latin typeface="Arial" panose="020B0604020202020204" pitchFamily="34" charset="0"/>
                <a:ea typeface="Georgia" panose="02040502050405020303" pitchFamily="18" charset="0"/>
              </a:rPr>
              <a:t>Is the </a:t>
            </a:r>
            <a:r>
              <a:rPr lang="sv-SE" dirty="0" err="1">
                <a:latin typeface="Arial" panose="020B0604020202020204" pitchFamily="34" charset="0"/>
                <a:ea typeface="Georgia" panose="02040502050405020303" pitchFamily="18" charset="0"/>
              </a:rPr>
              <a:t>water</a:t>
            </a:r>
            <a:r>
              <a:rPr lang="sv-SE" dirty="0">
                <a:latin typeface="Arial" panose="020B0604020202020204" pitchFamily="34" charset="0"/>
                <a:ea typeface="Georgia" panose="02040502050405020303" pitchFamily="18" charset="0"/>
              </a:rPr>
              <a:t> </a:t>
            </a:r>
            <a:r>
              <a:rPr lang="sv-SE" dirty="0" err="1">
                <a:latin typeface="Arial" panose="020B0604020202020204" pitchFamily="34" charset="0"/>
                <a:ea typeface="Georgia" panose="02040502050405020303" pitchFamily="18" charset="0"/>
              </a:rPr>
              <a:t>recharge</a:t>
            </a:r>
            <a:r>
              <a:rPr lang="sv-SE" dirty="0">
                <a:latin typeface="Arial" panose="020B0604020202020204" pitchFamily="34" charset="0"/>
                <a:ea typeface="Georgia" panose="02040502050405020303" pitchFamily="18" charset="0"/>
              </a:rPr>
              <a:t> the same? </a:t>
            </a:r>
            <a:endParaRPr lang="en-GB" sz="1400" dirty="0">
              <a:effectLst/>
              <a:latin typeface="Arial" panose="020B0604020202020204" pitchFamily="34" charset="0"/>
              <a:ea typeface="Georgia" panose="02040502050405020303" pitchFamily="18" charset="0"/>
            </a:endParaRPr>
          </a:p>
        </p:txBody>
      </p:sp>
      <p:pic>
        <p:nvPicPr>
          <p:cNvPr id="3" name="Picture 2">
            <a:extLst>
              <a:ext uri="{FF2B5EF4-FFF2-40B4-BE49-F238E27FC236}">
                <a16:creationId xmlns:a16="http://schemas.microsoft.com/office/drawing/2014/main" id="{A4B2425D-544F-973A-B247-4AED115C2C9F}"/>
              </a:ext>
            </a:extLst>
          </p:cNvPr>
          <p:cNvPicPr>
            <a:picLocks noChangeAspect="1"/>
          </p:cNvPicPr>
          <p:nvPr/>
        </p:nvPicPr>
        <p:blipFill>
          <a:blip r:embed="rId3"/>
          <a:stretch>
            <a:fillRect/>
          </a:stretch>
        </p:blipFill>
        <p:spPr>
          <a:xfrm>
            <a:off x="203200" y="2189563"/>
            <a:ext cx="8189528" cy="3835316"/>
          </a:xfrm>
          <a:prstGeom prst="rect">
            <a:avLst/>
          </a:prstGeom>
        </p:spPr>
      </p:pic>
    </p:spTree>
    <p:extLst>
      <p:ext uri="{BB962C8B-B14F-4D97-AF65-F5344CB8AC3E}">
        <p14:creationId xmlns:p14="http://schemas.microsoft.com/office/powerpoint/2010/main" val="3578927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78FCF971-DC08-83D4-8128-8FCE18F0A10F}"/>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4AA0FABD-A6A1-423B-B7CE-0640E74A2F12}"/>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24</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93742671-1D30-8AD1-3001-C4DD83C2DCF0}"/>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err="1"/>
              <a:t>Examples</a:t>
            </a:r>
            <a:r>
              <a:rPr lang="sv-SE" dirty="0"/>
              <a:t> and </a:t>
            </a:r>
            <a:r>
              <a:rPr lang="sv-SE" dirty="0" err="1"/>
              <a:t>case</a:t>
            </a:r>
            <a:r>
              <a:rPr lang="sv-SE" dirty="0"/>
              <a:t> studies</a:t>
            </a:r>
            <a:endParaRPr dirty="0"/>
          </a:p>
        </p:txBody>
      </p:sp>
      <p:pic>
        <p:nvPicPr>
          <p:cNvPr id="3" name="Picture 2">
            <a:extLst>
              <a:ext uri="{FF2B5EF4-FFF2-40B4-BE49-F238E27FC236}">
                <a16:creationId xmlns:a16="http://schemas.microsoft.com/office/drawing/2014/main" id="{AF236039-A538-9563-7B58-D0390C486469}"/>
              </a:ext>
            </a:extLst>
          </p:cNvPr>
          <p:cNvPicPr>
            <a:picLocks noChangeAspect="1"/>
          </p:cNvPicPr>
          <p:nvPr/>
        </p:nvPicPr>
        <p:blipFill>
          <a:blip r:embed="rId3"/>
          <a:stretch>
            <a:fillRect/>
          </a:stretch>
        </p:blipFill>
        <p:spPr>
          <a:xfrm>
            <a:off x="6522721" y="1559683"/>
            <a:ext cx="5275580" cy="3099404"/>
          </a:xfrm>
          <a:prstGeom prst="rect">
            <a:avLst/>
          </a:prstGeom>
        </p:spPr>
      </p:pic>
      <p:sp>
        <p:nvSpPr>
          <p:cNvPr id="4" name="TextBox 3">
            <a:extLst>
              <a:ext uri="{FF2B5EF4-FFF2-40B4-BE49-F238E27FC236}">
                <a16:creationId xmlns:a16="http://schemas.microsoft.com/office/drawing/2014/main" id="{77FB2C67-E38A-A026-414A-57931DCAD889}"/>
              </a:ext>
            </a:extLst>
          </p:cNvPr>
          <p:cNvSpPr txBox="1"/>
          <p:nvPr/>
        </p:nvSpPr>
        <p:spPr>
          <a:xfrm>
            <a:off x="719136" y="3551960"/>
            <a:ext cx="4665664" cy="923330"/>
          </a:xfrm>
          <a:prstGeom prst="rect">
            <a:avLst/>
          </a:prstGeom>
          <a:noFill/>
          <a:ln>
            <a:solidFill>
              <a:schemeClr val="tx1"/>
            </a:solidFill>
          </a:ln>
        </p:spPr>
        <p:txBody>
          <a:bodyPr wrap="square" rtlCol="0">
            <a:spAutoFit/>
          </a:bodyPr>
          <a:lstStyle/>
          <a:p>
            <a:r>
              <a:rPr lang="sv-SE" sz="1800" dirty="0"/>
              <a:t>By post-</a:t>
            </a:r>
            <a:r>
              <a:rPr lang="sv-SE" sz="1800" dirty="0" err="1"/>
              <a:t>processing</a:t>
            </a:r>
            <a:r>
              <a:rPr lang="sv-SE" sz="1800" dirty="0"/>
              <a:t> the </a:t>
            </a:r>
            <a:r>
              <a:rPr lang="sv-SE" sz="1800" dirty="0" err="1"/>
              <a:t>results</a:t>
            </a:r>
            <a:r>
              <a:rPr lang="sv-SE" sz="1800" dirty="0"/>
              <a:t> </a:t>
            </a:r>
            <a:r>
              <a:rPr lang="sv-SE" sz="1800" dirty="0" err="1"/>
              <a:t>you</a:t>
            </a:r>
            <a:r>
              <a:rPr lang="sv-SE" sz="1800" dirty="0"/>
              <a:t> </a:t>
            </a:r>
            <a:r>
              <a:rPr lang="sv-SE" sz="1800" dirty="0" err="1"/>
              <a:t>can</a:t>
            </a:r>
            <a:r>
              <a:rPr lang="sv-SE" sz="1800" dirty="0"/>
              <a:t> </a:t>
            </a:r>
            <a:r>
              <a:rPr lang="sv-SE" sz="1800" dirty="0" err="1"/>
              <a:t>explore</a:t>
            </a:r>
            <a:r>
              <a:rPr lang="sv-SE" sz="1800" dirty="0"/>
              <a:t> the </a:t>
            </a:r>
            <a:r>
              <a:rPr lang="sv-SE" sz="1800" dirty="0" err="1"/>
              <a:t>impact</a:t>
            </a:r>
            <a:r>
              <a:rPr lang="sv-SE" sz="1800" dirty="0"/>
              <a:t> on </a:t>
            </a:r>
            <a:r>
              <a:rPr lang="sv-SE" sz="1800" dirty="0" err="1"/>
              <a:t>resources</a:t>
            </a:r>
            <a:r>
              <a:rPr lang="sv-SE" sz="1800" dirty="0"/>
              <a:t>, for </a:t>
            </a:r>
            <a:r>
              <a:rPr lang="sv-SE" sz="1800" dirty="0" err="1"/>
              <a:t>example</a:t>
            </a:r>
            <a:r>
              <a:rPr lang="sv-SE" sz="1800" dirty="0"/>
              <a:t> </a:t>
            </a:r>
            <a:r>
              <a:rPr lang="sv-SE" sz="1800" b="1" dirty="0" err="1"/>
              <a:t>water</a:t>
            </a:r>
            <a:r>
              <a:rPr lang="sv-SE" sz="1800" b="1" dirty="0"/>
              <a:t> stress</a:t>
            </a:r>
            <a:endParaRPr lang="en-GB" sz="1800" b="1" dirty="0"/>
          </a:p>
        </p:txBody>
      </p:sp>
      <p:sp>
        <p:nvSpPr>
          <p:cNvPr id="5" name="TextBox 4">
            <a:extLst>
              <a:ext uri="{FF2B5EF4-FFF2-40B4-BE49-F238E27FC236}">
                <a16:creationId xmlns:a16="http://schemas.microsoft.com/office/drawing/2014/main" id="{2473118F-B9A4-1180-3CF5-E1DEE7FE3D8F}"/>
              </a:ext>
            </a:extLst>
          </p:cNvPr>
          <p:cNvSpPr txBox="1"/>
          <p:nvPr/>
        </p:nvSpPr>
        <p:spPr>
          <a:xfrm>
            <a:off x="6645212" y="4659087"/>
            <a:ext cx="4589523" cy="553998"/>
          </a:xfrm>
          <a:prstGeom prst="rect">
            <a:avLst/>
          </a:prstGeom>
          <a:noFill/>
        </p:spPr>
        <p:txBody>
          <a:bodyPr wrap="square" rtlCol="0">
            <a:spAutoFit/>
          </a:bodyPr>
          <a:lstStyle/>
          <a:p>
            <a:r>
              <a:rPr lang="sv-SE" sz="1000" dirty="0">
                <a:solidFill>
                  <a:schemeClr val="tx2">
                    <a:lumMod val="50000"/>
                  </a:schemeClr>
                </a:solidFill>
              </a:rPr>
              <a:t>Photo Source: ”</a:t>
            </a:r>
            <a:r>
              <a:rPr lang="sv-SE" sz="1000" dirty="0" err="1">
                <a:solidFill>
                  <a:schemeClr val="tx2">
                    <a:lumMod val="50000"/>
                  </a:schemeClr>
                </a:solidFill>
              </a:rPr>
              <a:t>Average</a:t>
            </a:r>
            <a:r>
              <a:rPr lang="sv-SE" sz="1000" dirty="0">
                <a:solidFill>
                  <a:schemeClr val="tx2">
                    <a:lumMod val="50000"/>
                  </a:schemeClr>
                </a:solidFill>
              </a:rPr>
              <a:t> </a:t>
            </a:r>
            <a:r>
              <a:rPr lang="sv-SE" sz="1000" dirty="0" err="1">
                <a:solidFill>
                  <a:schemeClr val="tx2">
                    <a:lumMod val="50000"/>
                  </a:schemeClr>
                </a:solidFill>
              </a:rPr>
              <a:t>annual</a:t>
            </a:r>
            <a:r>
              <a:rPr lang="sv-SE" sz="1000" dirty="0">
                <a:solidFill>
                  <a:schemeClr val="tx2">
                    <a:lumMod val="50000"/>
                  </a:schemeClr>
                </a:solidFill>
              </a:rPr>
              <a:t> </a:t>
            </a:r>
            <a:r>
              <a:rPr lang="sv-SE" sz="1000" dirty="0" err="1">
                <a:solidFill>
                  <a:schemeClr val="tx2">
                    <a:lumMod val="50000"/>
                  </a:schemeClr>
                </a:solidFill>
              </a:rPr>
              <a:t>water</a:t>
            </a:r>
            <a:r>
              <a:rPr lang="sv-SE" sz="1000" dirty="0">
                <a:solidFill>
                  <a:schemeClr val="tx2">
                    <a:lumMod val="50000"/>
                  </a:schemeClr>
                </a:solidFill>
              </a:rPr>
              <a:t> stress” taken from ”</a:t>
            </a:r>
            <a:r>
              <a:rPr lang="en-GB" sz="1000" dirty="0">
                <a:solidFill>
                  <a:schemeClr val="tx2">
                    <a:lumMod val="50000"/>
                  </a:schemeClr>
                </a:solidFill>
                <a:hlinkClick r:id="rId4"/>
              </a:rPr>
              <a:t>Open-access models for case study countries-Update”</a:t>
            </a:r>
            <a:r>
              <a:rPr lang="sv-SE" sz="1000" dirty="0">
                <a:solidFill>
                  <a:schemeClr val="tx2">
                    <a:lumMod val="50000"/>
                  </a:schemeClr>
                </a:solidFill>
                <a:hlinkClick r:id="rId4"/>
              </a:rPr>
              <a:t> </a:t>
            </a:r>
            <a:r>
              <a:rPr lang="sv-SE" sz="1000" dirty="0">
                <a:solidFill>
                  <a:schemeClr val="tx2">
                    <a:lumMod val="50000"/>
                  </a:schemeClr>
                </a:solidFill>
              </a:rPr>
              <a:t>by </a:t>
            </a:r>
            <a:r>
              <a:rPr lang="sv-SE" sz="1000" dirty="0">
                <a:solidFill>
                  <a:schemeClr val="tx2">
                    <a:lumMod val="50000"/>
                  </a:schemeClr>
                </a:solidFill>
                <a:hlinkClick r:id="rId5"/>
              </a:rPr>
              <a:t>IAM </a:t>
            </a:r>
            <a:r>
              <a:rPr lang="sv-SE" sz="1000" dirty="0" err="1">
                <a:solidFill>
                  <a:schemeClr val="tx2">
                    <a:lumMod val="50000"/>
                  </a:schemeClr>
                </a:solidFill>
                <a:hlinkClick r:id="rId5"/>
              </a:rPr>
              <a:t>compact</a:t>
            </a:r>
            <a:r>
              <a:rPr lang="sv-SE" sz="1000" dirty="0">
                <a:solidFill>
                  <a:schemeClr val="tx2">
                    <a:lumMod val="50000"/>
                  </a:schemeClr>
                </a:solidFill>
                <a:hlinkClick r:id="rId5"/>
              </a:rPr>
              <a:t> </a:t>
            </a:r>
            <a:r>
              <a:rPr lang="en-GB" sz="1000" dirty="0">
                <a:solidFill>
                  <a:schemeClr val="tx2">
                    <a:lumMod val="50000"/>
                  </a:schemeClr>
                </a:solidFill>
              </a:rPr>
              <a:t>Horizon Europe research project.</a:t>
            </a:r>
          </a:p>
        </p:txBody>
      </p:sp>
      <p:sp>
        <p:nvSpPr>
          <p:cNvPr id="6" name="TextBox 5">
            <a:extLst>
              <a:ext uri="{FF2B5EF4-FFF2-40B4-BE49-F238E27FC236}">
                <a16:creationId xmlns:a16="http://schemas.microsoft.com/office/drawing/2014/main" id="{4BF4FFE7-82C3-DC4E-5A79-99C79213F6B2}"/>
              </a:ext>
            </a:extLst>
          </p:cNvPr>
          <p:cNvSpPr txBox="1"/>
          <p:nvPr/>
        </p:nvSpPr>
        <p:spPr>
          <a:xfrm>
            <a:off x="719136" y="1845080"/>
            <a:ext cx="4665664" cy="923330"/>
          </a:xfrm>
          <a:prstGeom prst="rect">
            <a:avLst/>
          </a:prstGeom>
          <a:noFill/>
          <a:ln>
            <a:solidFill>
              <a:schemeClr val="tx1"/>
            </a:solidFill>
          </a:ln>
        </p:spPr>
        <p:txBody>
          <a:bodyPr wrap="square" rtlCol="0">
            <a:spAutoFit/>
          </a:bodyPr>
          <a:lstStyle/>
          <a:p>
            <a:r>
              <a:rPr lang="sv-SE" sz="1800" dirty="0"/>
              <a:t>Case </a:t>
            </a:r>
            <a:r>
              <a:rPr lang="sv-SE" sz="1800" dirty="0" err="1"/>
              <a:t>study</a:t>
            </a:r>
            <a:r>
              <a:rPr lang="sv-SE" sz="1800" dirty="0"/>
              <a:t>: </a:t>
            </a:r>
            <a:r>
              <a:rPr lang="sv-SE" sz="1800" dirty="0" err="1"/>
              <a:t>Ethiopia</a:t>
            </a:r>
            <a:endParaRPr lang="sv-SE" sz="1800" dirty="0"/>
          </a:p>
          <a:p>
            <a:r>
              <a:rPr lang="sv-SE" sz="1800" dirty="0" err="1"/>
              <a:t>Aim</a:t>
            </a:r>
            <a:r>
              <a:rPr lang="sv-SE" sz="1800" dirty="0"/>
              <a:t>: </a:t>
            </a:r>
            <a:r>
              <a:rPr lang="sv-SE" sz="1800" dirty="0" err="1"/>
              <a:t>assesment</a:t>
            </a:r>
            <a:r>
              <a:rPr lang="sv-SE" sz="1800" dirty="0"/>
              <a:t> </a:t>
            </a:r>
            <a:r>
              <a:rPr lang="sv-SE" sz="1800" dirty="0" err="1"/>
              <a:t>of</a:t>
            </a:r>
            <a:r>
              <a:rPr lang="sv-SE" sz="1800" dirty="0"/>
              <a:t> </a:t>
            </a:r>
            <a:r>
              <a:rPr lang="sv-SE" sz="1800" dirty="0" err="1"/>
              <a:t>resource</a:t>
            </a:r>
            <a:r>
              <a:rPr lang="sv-SE" sz="1800" dirty="0"/>
              <a:t> stress </a:t>
            </a:r>
            <a:r>
              <a:rPr lang="sv-SE" sz="1800" dirty="0" err="1"/>
              <a:t>due</a:t>
            </a:r>
            <a:r>
              <a:rPr lang="sv-SE" sz="1800" dirty="0"/>
              <a:t> to irrigation </a:t>
            </a:r>
            <a:r>
              <a:rPr lang="sv-SE" sz="1800" dirty="0" err="1"/>
              <a:t>expantion</a:t>
            </a:r>
            <a:r>
              <a:rPr lang="sv-SE" sz="1800" dirty="0"/>
              <a:t>.</a:t>
            </a:r>
            <a:endParaRPr lang="en-GB" sz="1800" dirty="0"/>
          </a:p>
        </p:txBody>
      </p:sp>
    </p:spTree>
    <p:extLst>
      <p:ext uri="{BB962C8B-B14F-4D97-AF65-F5344CB8AC3E}">
        <p14:creationId xmlns:p14="http://schemas.microsoft.com/office/powerpoint/2010/main" val="100798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4DB48395-F5D3-3645-C077-11E261BC7077}"/>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52F16F3A-BDDC-60B8-6928-4B6085709FAB}"/>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25</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092523BF-0931-8B48-8083-A752C2883C89}"/>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err="1"/>
              <a:t>Examples</a:t>
            </a:r>
            <a:r>
              <a:rPr lang="sv-SE" dirty="0"/>
              <a:t> and </a:t>
            </a:r>
            <a:r>
              <a:rPr lang="sv-SE" dirty="0" err="1"/>
              <a:t>case</a:t>
            </a:r>
            <a:r>
              <a:rPr lang="sv-SE" dirty="0"/>
              <a:t> studies</a:t>
            </a:r>
            <a:endParaRPr dirty="0"/>
          </a:p>
        </p:txBody>
      </p:sp>
      <p:sp>
        <p:nvSpPr>
          <p:cNvPr id="4" name="TextBox 3">
            <a:extLst>
              <a:ext uri="{FF2B5EF4-FFF2-40B4-BE49-F238E27FC236}">
                <a16:creationId xmlns:a16="http://schemas.microsoft.com/office/drawing/2014/main" id="{AB76F697-B966-ED25-36E8-37AE7DADC4DB}"/>
              </a:ext>
            </a:extLst>
          </p:cNvPr>
          <p:cNvSpPr txBox="1"/>
          <p:nvPr/>
        </p:nvSpPr>
        <p:spPr>
          <a:xfrm>
            <a:off x="719136" y="3043672"/>
            <a:ext cx="3791904" cy="1200329"/>
          </a:xfrm>
          <a:prstGeom prst="rect">
            <a:avLst/>
          </a:prstGeom>
          <a:noFill/>
          <a:ln>
            <a:solidFill>
              <a:schemeClr val="tx1"/>
            </a:solidFill>
          </a:ln>
        </p:spPr>
        <p:txBody>
          <a:bodyPr wrap="square" rtlCol="0">
            <a:spAutoFit/>
          </a:bodyPr>
          <a:lstStyle/>
          <a:p>
            <a:r>
              <a:rPr lang="sv-SE" sz="1800" dirty="0"/>
              <a:t>By </a:t>
            </a:r>
            <a:r>
              <a:rPr lang="sv-SE" sz="1800" dirty="0" err="1"/>
              <a:t>downscaling</a:t>
            </a:r>
            <a:r>
              <a:rPr lang="sv-SE" sz="1800" dirty="0"/>
              <a:t> </a:t>
            </a:r>
            <a:r>
              <a:rPr lang="sv-SE" sz="1800" dirty="0" err="1"/>
              <a:t>climate</a:t>
            </a:r>
            <a:r>
              <a:rPr lang="sv-SE" sz="1800" dirty="0"/>
              <a:t> data, </a:t>
            </a:r>
            <a:r>
              <a:rPr lang="sv-SE" sz="1800" dirty="0" err="1"/>
              <a:t>you</a:t>
            </a:r>
            <a:r>
              <a:rPr lang="sv-SE" sz="1800" dirty="0"/>
              <a:t> </a:t>
            </a:r>
            <a:r>
              <a:rPr lang="sv-SE" sz="1800" dirty="0" err="1"/>
              <a:t>can</a:t>
            </a:r>
            <a:r>
              <a:rPr lang="sv-SE" sz="1800" dirty="0"/>
              <a:t> </a:t>
            </a:r>
            <a:r>
              <a:rPr lang="sv-SE" sz="1800" b="1" dirty="0" err="1"/>
              <a:t>investigate</a:t>
            </a:r>
            <a:r>
              <a:rPr lang="sv-SE" sz="1800" b="1" dirty="0"/>
              <a:t> the </a:t>
            </a:r>
            <a:r>
              <a:rPr lang="sv-SE" sz="1800" b="1" dirty="0" err="1"/>
              <a:t>effect</a:t>
            </a:r>
            <a:r>
              <a:rPr lang="sv-SE" sz="1800" b="1" dirty="0"/>
              <a:t> </a:t>
            </a:r>
            <a:r>
              <a:rPr lang="sv-SE" sz="1800" b="1" dirty="0" err="1"/>
              <a:t>of</a:t>
            </a:r>
            <a:r>
              <a:rPr lang="sv-SE" sz="1800" b="1" dirty="0"/>
              <a:t> </a:t>
            </a:r>
            <a:r>
              <a:rPr lang="sv-SE" sz="1800" b="1" dirty="0" err="1"/>
              <a:t>climate</a:t>
            </a:r>
            <a:r>
              <a:rPr lang="sv-SE" sz="1800" b="1" dirty="0"/>
              <a:t> </a:t>
            </a:r>
            <a:r>
              <a:rPr lang="sv-SE" sz="1800" b="1" dirty="0" err="1"/>
              <a:t>change</a:t>
            </a:r>
            <a:r>
              <a:rPr lang="sv-SE" sz="1800" b="1" dirty="0"/>
              <a:t> on the </a:t>
            </a:r>
            <a:r>
              <a:rPr lang="sv-SE" sz="1800" b="1" dirty="0" err="1"/>
              <a:t>use</a:t>
            </a:r>
            <a:r>
              <a:rPr lang="sv-SE" sz="1800" b="1" dirty="0"/>
              <a:t> </a:t>
            </a:r>
            <a:r>
              <a:rPr lang="sv-SE" sz="1800" b="1" dirty="0" err="1"/>
              <a:t>of</a:t>
            </a:r>
            <a:r>
              <a:rPr lang="sv-SE" sz="1800" b="1" dirty="0"/>
              <a:t> </a:t>
            </a:r>
            <a:r>
              <a:rPr lang="sv-SE" sz="1800" b="1" dirty="0" err="1"/>
              <a:t>resources</a:t>
            </a:r>
            <a:r>
              <a:rPr lang="sv-SE" sz="1800" b="1" dirty="0"/>
              <a:t>.</a:t>
            </a:r>
            <a:endParaRPr lang="en-GB" sz="1800" b="1" dirty="0"/>
          </a:p>
        </p:txBody>
      </p:sp>
      <p:sp>
        <p:nvSpPr>
          <p:cNvPr id="5" name="TextBox 4">
            <a:extLst>
              <a:ext uri="{FF2B5EF4-FFF2-40B4-BE49-F238E27FC236}">
                <a16:creationId xmlns:a16="http://schemas.microsoft.com/office/drawing/2014/main" id="{A749F298-C697-8D0D-AE45-7D0E3AEF2353}"/>
              </a:ext>
            </a:extLst>
          </p:cNvPr>
          <p:cNvSpPr txBox="1"/>
          <p:nvPr/>
        </p:nvSpPr>
        <p:spPr>
          <a:xfrm>
            <a:off x="5567680" y="4877056"/>
            <a:ext cx="5951535" cy="400110"/>
          </a:xfrm>
          <a:prstGeom prst="rect">
            <a:avLst/>
          </a:prstGeom>
          <a:noFill/>
        </p:spPr>
        <p:txBody>
          <a:bodyPr wrap="square" rtlCol="0">
            <a:spAutoFit/>
          </a:bodyPr>
          <a:lstStyle/>
          <a:p>
            <a:r>
              <a:rPr lang="sv-SE" sz="1000" dirty="0">
                <a:solidFill>
                  <a:schemeClr val="tx2">
                    <a:lumMod val="50000"/>
                  </a:schemeClr>
                </a:solidFill>
              </a:rPr>
              <a:t>Photo Source: ”</a:t>
            </a:r>
            <a:r>
              <a:rPr lang="en-GB" sz="1000" dirty="0">
                <a:solidFill>
                  <a:schemeClr val="tx2">
                    <a:lumMod val="50000"/>
                  </a:schemeClr>
                </a:solidFill>
              </a:rPr>
              <a:t> A clustering approach to improve spatial representation in water-energy-food models</a:t>
            </a:r>
            <a:r>
              <a:rPr lang="sv-SE" sz="1000" dirty="0">
                <a:solidFill>
                  <a:schemeClr val="tx2">
                    <a:lumMod val="50000"/>
                  </a:schemeClr>
                </a:solidFill>
              </a:rPr>
              <a:t>” by </a:t>
            </a:r>
            <a:r>
              <a:rPr lang="sv-SE" sz="1000" dirty="0" err="1">
                <a:solidFill>
                  <a:schemeClr val="tx2">
                    <a:lumMod val="50000"/>
                  </a:schemeClr>
                </a:solidFill>
              </a:rPr>
              <a:t>Abhishek</a:t>
            </a:r>
            <a:r>
              <a:rPr lang="sv-SE" sz="1000" dirty="0">
                <a:solidFill>
                  <a:schemeClr val="tx2">
                    <a:lumMod val="50000"/>
                  </a:schemeClr>
                </a:solidFill>
              </a:rPr>
              <a:t> </a:t>
            </a:r>
            <a:r>
              <a:rPr lang="sv-SE" sz="1000" dirty="0" err="1">
                <a:solidFill>
                  <a:schemeClr val="tx2">
                    <a:lumMod val="50000"/>
                  </a:schemeClr>
                </a:solidFill>
              </a:rPr>
              <a:t>Shivakumar</a:t>
            </a:r>
            <a:r>
              <a:rPr lang="sv-SE" sz="1000" dirty="0">
                <a:solidFill>
                  <a:schemeClr val="tx2">
                    <a:lumMod val="50000"/>
                  </a:schemeClr>
                </a:solidFill>
              </a:rPr>
              <a:t> </a:t>
            </a:r>
            <a:r>
              <a:rPr lang="sv-SE" sz="1000" dirty="0" err="1">
                <a:solidFill>
                  <a:schemeClr val="tx2">
                    <a:lumMod val="50000"/>
                  </a:schemeClr>
                </a:solidFill>
              </a:rPr>
              <a:t>etal</a:t>
            </a:r>
            <a:r>
              <a:rPr lang="sv-SE" sz="1000" dirty="0">
                <a:solidFill>
                  <a:schemeClr val="tx2">
                    <a:lumMod val="50000"/>
                  </a:schemeClr>
                </a:solidFill>
              </a:rPr>
              <a:t> 2021 </a:t>
            </a:r>
            <a:r>
              <a:rPr lang="sv-SE" sz="1000" dirty="0" err="1">
                <a:solidFill>
                  <a:schemeClr val="tx2">
                    <a:lumMod val="50000"/>
                  </a:schemeClr>
                </a:solidFill>
              </a:rPr>
              <a:t>Environ.Res.Lett</a:t>
            </a:r>
            <a:r>
              <a:rPr lang="sv-SE" sz="1000" dirty="0">
                <a:solidFill>
                  <a:schemeClr val="tx2">
                    <a:lumMod val="50000"/>
                  </a:schemeClr>
                </a:solidFill>
              </a:rPr>
              <a:t>. 16 114027. </a:t>
            </a:r>
            <a:endParaRPr lang="en-GB" sz="1000" dirty="0">
              <a:solidFill>
                <a:schemeClr val="tx2">
                  <a:lumMod val="50000"/>
                </a:schemeClr>
              </a:solidFill>
            </a:endParaRPr>
          </a:p>
        </p:txBody>
      </p:sp>
      <p:pic>
        <p:nvPicPr>
          <p:cNvPr id="8" name="Picture 7">
            <a:extLst>
              <a:ext uri="{FF2B5EF4-FFF2-40B4-BE49-F238E27FC236}">
                <a16:creationId xmlns:a16="http://schemas.microsoft.com/office/drawing/2014/main" id="{B60F50E0-106E-C8C2-F30C-04E6A9E54712}"/>
              </a:ext>
            </a:extLst>
          </p:cNvPr>
          <p:cNvPicPr>
            <a:picLocks noChangeAspect="1"/>
          </p:cNvPicPr>
          <p:nvPr/>
        </p:nvPicPr>
        <p:blipFill>
          <a:blip r:embed="rId3"/>
          <a:stretch>
            <a:fillRect/>
          </a:stretch>
        </p:blipFill>
        <p:spPr>
          <a:xfrm>
            <a:off x="4867275" y="1486820"/>
            <a:ext cx="6931025" cy="3267483"/>
          </a:xfrm>
          <a:prstGeom prst="rect">
            <a:avLst/>
          </a:prstGeom>
        </p:spPr>
      </p:pic>
      <p:sp>
        <p:nvSpPr>
          <p:cNvPr id="9" name="TextBox 8">
            <a:extLst>
              <a:ext uri="{FF2B5EF4-FFF2-40B4-BE49-F238E27FC236}">
                <a16:creationId xmlns:a16="http://schemas.microsoft.com/office/drawing/2014/main" id="{2114C09D-53E7-30E9-C886-F5CBC5C5229E}"/>
              </a:ext>
            </a:extLst>
          </p:cNvPr>
          <p:cNvSpPr txBox="1"/>
          <p:nvPr/>
        </p:nvSpPr>
        <p:spPr>
          <a:xfrm>
            <a:off x="719136" y="1486820"/>
            <a:ext cx="3791904" cy="1200329"/>
          </a:xfrm>
          <a:prstGeom prst="rect">
            <a:avLst/>
          </a:prstGeom>
          <a:noFill/>
          <a:ln>
            <a:solidFill>
              <a:schemeClr val="tx1"/>
            </a:solidFill>
          </a:ln>
        </p:spPr>
        <p:txBody>
          <a:bodyPr wrap="square" rtlCol="0">
            <a:spAutoFit/>
          </a:bodyPr>
          <a:lstStyle/>
          <a:p>
            <a:r>
              <a:rPr lang="sv-SE" sz="1800" dirty="0"/>
              <a:t>Case </a:t>
            </a:r>
            <a:r>
              <a:rPr lang="sv-SE" sz="1800" dirty="0" err="1"/>
              <a:t>study</a:t>
            </a:r>
            <a:r>
              <a:rPr lang="sv-SE" sz="1800" dirty="0"/>
              <a:t>: Vietnam</a:t>
            </a:r>
          </a:p>
          <a:p>
            <a:r>
              <a:rPr lang="sv-SE" sz="1800" dirty="0" err="1"/>
              <a:t>Aim</a:t>
            </a:r>
            <a:r>
              <a:rPr lang="sv-SE" sz="1800" dirty="0"/>
              <a:t>: </a:t>
            </a:r>
            <a:r>
              <a:rPr lang="sv-SE" sz="1800" dirty="0" err="1"/>
              <a:t>improvement</a:t>
            </a:r>
            <a:r>
              <a:rPr lang="sv-SE" sz="1800" dirty="0"/>
              <a:t> </a:t>
            </a:r>
            <a:r>
              <a:rPr lang="sv-SE" sz="1800" dirty="0" err="1"/>
              <a:t>of</a:t>
            </a:r>
            <a:r>
              <a:rPr lang="sv-SE" sz="1800" dirty="0"/>
              <a:t> spatial representation in </a:t>
            </a:r>
            <a:r>
              <a:rPr lang="sv-SE" sz="1800" dirty="0" err="1"/>
              <a:t>water-energy-food</a:t>
            </a:r>
            <a:r>
              <a:rPr lang="sv-SE" sz="1800" dirty="0"/>
              <a:t> </a:t>
            </a:r>
            <a:r>
              <a:rPr lang="sv-SE" sz="1800" dirty="0" err="1"/>
              <a:t>models</a:t>
            </a:r>
            <a:r>
              <a:rPr lang="sv-SE" sz="1800" dirty="0"/>
              <a:t>.</a:t>
            </a:r>
            <a:endParaRPr lang="en-GB" sz="1800" dirty="0"/>
          </a:p>
        </p:txBody>
      </p:sp>
      <p:sp>
        <p:nvSpPr>
          <p:cNvPr id="10" name="TextBox 9">
            <a:extLst>
              <a:ext uri="{FF2B5EF4-FFF2-40B4-BE49-F238E27FC236}">
                <a16:creationId xmlns:a16="http://schemas.microsoft.com/office/drawing/2014/main" id="{03BA887E-6ABF-7F81-6C53-5298760C1270}"/>
              </a:ext>
            </a:extLst>
          </p:cNvPr>
          <p:cNvSpPr txBox="1"/>
          <p:nvPr/>
        </p:nvSpPr>
        <p:spPr>
          <a:xfrm>
            <a:off x="719136" y="4677001"/>
            <a:ext cx="3791904" cy="646331"/>
          </a:xfrm>
          <a:prstGeom prst="rect">
            <a:avLst/>
          </a:prstGeom>
          <a:noFill/>
          <a:ln>
            <a:solidFill>
              <a:schemeClr val="tx1"/>
            </a:solidFill>
          </a:ln>
        </p:spPr>
        <p:txBody>
          <a:bodyPr wrap="square" rtlCol="0">
            <a:spAutoFit/>
          </a:bodyPr>
          <a:lstStyle/>
          <a:p>
            <a:r>
              <a:rPr lang="sv-SE" sz="1800" b="1" dirty="0" err="1"/>
              <a:t>You</a:t>
            </a:r>
            <a:r>
              <a:rPr lang="sv-SE" sz="1800" b="1" dirty="0"/>
              <a:t> </a:t>
            </a:r>
            <a:r>
              <a:rPr lang="sv-SE" sz="1800" b="1" dirty="0" err="1"/>
              <a:t>can</a:t>
            </a:r>
            <a:r>
              <a:rPr lang="sv-SE" sz="1800" b="1" dirty="0"/>
              <a:t> </a:t>
            </a:r>
            <a:r>
              <a:rPr lang="sv-SE" sz="1800" b="1" dirty="0" err="1"/>
              <a:t>ensure</a:t>
            </a:r>
            <a:r>
              <a:rPr lang="sv-SE" sz="1800" b="1" dirty="0"/>
              <a:t> </a:t>
            </a:r>
            <a:r>
              <a:rPr lang="sv-SE" sz="1800" b="1" dirty="0" err="1"/>
              <a:t>consistency</a:t>
            </a:r>
            <a:r>
              <a:rPr lang="sv-SE" sz="1800" b="1" dirty="0"/>
              <a:t> </a:t>
            </a:r>
            <a:r>
              <a:rPr lang="sv-SE" sz="1800" b="1" dirty="0" err="1"/>
              <a:t>with</a:t>
            </a:r>
            <a:r>
              <a:rPr lang="sv-SE" sz="1800" b="1" dirty="0"/>
              <a:t> IPCC </a:t>
            </a:r>
            <a:r>
              <a:rPr lang="sv-SE" sz="1800" b="1" dirty="0" err="1"/>
              <a:t>climate</a:t>
            </a:r>
            <a:r>
              <a:rPr lang="sv-SE" sz="1800" b="1" dirty="0"/>
              <a:t> data.</a:t>
            </a:r>
            <a:endParaRPr lang="en-GB" sz="1800" b="1" dirty="0"/>
          </a:p>
        </p:txBody>
      </p:sp>
      <p:sp>
        <p:nvSpPr>
          <p:cNvPr id="11" name="Arrow: Curved Right 10">
            <a:extLst>
              <a:ext uri="{FF2B5EF4-FFF2-40B4-BE49-F238E27FC236}">
                <a16:creationId xmlns:a16="http://schemas.microsoft.com/office/drawing/2014/main" id="{91C358F3-A03C-2267-81E6-B5B2BD5458C7}"/>
              </a:ext>
            </a:extLst>
          </p:cNvPr>
          <p:cNvSpPr/>
          <p:nvPr/>
        </p:nvSpPr>
        <p:spPr>
          <a:xfrm>
            <a:off x="317185" y="4244001"/>
            <a:ext cx="355600" cy="51030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39829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7"/>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26</a:t>
            </a:fld>
            <a:endParaRPr sz="1000" b="1" i="0" u="none" strike="noStrike" cap="none">
              <a:solidFill>
                <a:schemeClr val="lt1"/>
              </a:solidFill>
              <a:latin typeface="Arial"/>
              <a:ea typeface="Arial"/>
              <a:cs typeface="Arial"/>
              <a:sym typeface="Arial"/>
            </a:endParaRPr>
          </a:p>
        </p:txBody>
      </p:sp>
      <p:sp>
        <p:nvSpPr>
          <p:cNvPr id="493" name="Google Shape;493;p47"/>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err="1"/>
              <a:t>Key</a:t>
            </a:r>
            <a:r>
              <a:rPr lang="sv-SE" dirty="0"/>
              <a:t> </a:t>
            </a:r>
            <a:r>
              <a:rPr lang="sv-SE" dirty="0" err="1"/>
              <a:t>Considerations</a:t>
            </a:r>
            <a:endParaRPr sz="2800" dirty="0"/>
          </a:p>
        </p:txBody>
      </p:sp>
      <p:grpSp>
        <p:nvGrpSpPr>
          <p:cNvPr id="494" name="Google Shape;494;p47"/>
          <p:cNvGrpSpPr/>
          <p:nvPr/>
        </p:nvGrpSpPr>
        <p:grpSpPr>
          <a:xfrm>
            <a:off x="749956" y="1152762"/>
            <a:ext cx="9051770" cy="723235"/>
            <a:chOff x="749956" y="1152762"/>
            <a:chExt cx="3693708" cy="723235"/>
          </a:xfrm>
        </p:grpSpPr>
        <p:sp>
          <p:nvSpPr>
            <p:cNvPr id="495" name="Google Shape;495;p47"/>
            <p:cNvSpPr txBox="1"/>
            <p:nvPr/>
          </p:nvSpPr>
          <p:spPr>
            <a:xfrm>
              <a:off x="749956" y="1152762"/>
              <a:ext cx="3693708" cy="369332"/>
            </a:xfrm>
            <a:prstGeom prst="rect">
              <a:avLst/>
            </a:prstGeom>
            <a:solidFill>
              <a:srgbClr val="CEDCFF"/>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sv-SE" sz="1800" b="1" dirty="0"/>
                <a:t>Water </a:t>
              </a:r>
              <a:r>
                <a:rPr lang="sv-SE" sz="1800" b="1" i="0" u="none" strike="noStrike" cap="none" dirty="0">
                  <a:solidFill>
                    <a:srgbClr val="000000"/>
                  </a:solidFill>
                  <a:latin typeface="Arial"/>
                  <a:ea typeface="Arial"/>
                  <a:cs typeface="Arial"/>
                  <a:sym typeface="Arial"/>
                </a:rPr>
                <a:t>Data</a:t>
              </a:r>
              <a:endParaRPr lang="sv-SE" sz="1400" b="0" i="0" u="none" strike="noStrike" cap="none" dirty="0">
                <a:solidFill>
                  <a:srgbClr val="000000"/>
                </a:solidFill>
                <a:latin typeface="Arial"/>
                <a:ea typeface="Arial"/>
                <a:cs typeface="Arial"/>
                <a:sym typeface="Arial"/>
              </a:endParaRPr>
            </a:p>
          </p:txBody>
        </p:sp>
        <p:sp>
          <p:nvSpPr>
            <p:cNvPr id="496" name="Google Shape;496;p47"/>
            <p:cNvSpPr txBox="1"/>
            <p:nvPr/>
          </p:nvSpPr>
          <p:spPr>
            <a:xfrm>
              <a:off x="749956" y="1522094"/>
              <a:ext cx="3693600" cy="3539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rgbClr val="000000"/>
                </a:solidFill>
                <a:latin typeface="Arial"/>
                <a:ea typeface="Arial"/>
                <a:cs typeface="Arial"/>
                <a:sym typeface="Arial"/>
              </a:endParaRPr>
            </a:p>
          </p:txBody>
        </p:sp>
      </p:grpSp>
      <p:sp>
        <p:nvSpPr>
          <p:cNvPr id="498" name="Google Shape;498;p47"/>
          <p:cNvSpPr txBox="1"/>
          <p:nvPr/>
        </p:nvSpPr>
        <p:spPr>
          <a:xfrm>
            <a:off x="1619250" y="3030199"/>
            <a:ext cx="9615486" cy="369332"/>
          </a:xfrm>
          <a:prstGeom prst="rect">
            <a:avLst/>
          </a:prstGeom>
          <a:solidFill>
            <a:srgbClr val="CEDCFF"/>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Arial"/>
                <a:ea typeface="Arial"/>
                <a:cs typeface="Arial"/>
                <a:sym typeface="Arial"/>
              </a:rPr>
              <a:t>Water variability</a:t>
            </a:r>
            <a:endParaRPr lang="en-GB" sz="1400" b="0" i="0" u="none" strike="noStrike" cap="none" dirty="0">
              <a:solidFill>
                <a:srgbClr val="000000"/>
              </a:solidFill>
              <a:latin typeface="Arial"/>
              <a:ea typeface="Arial"/>
              <a:cs typeface="Arial"/>
              <a:sym typeface="Arial"/>
            </a:endParaRPr>
          </a:p>
        </p:txBody>
      </p:sp>
      <p:grpSp>
        <p:nvGrpSpPr>
          <p:cNvPr id="500" name="Google Shape;500;p47"/>
          <p:cNvGrpSpPr/>
          <p:nvPr/>
        </p:nvGrpSpPr>
        <p:grpSpPr>
          <a:xfrm>
            <a:off x="749923" y="4891199"/>
            <a:ext cx="9051840" cy="984845"/>
            <a:chOff x="749940" y="1152762"/>
            <a:chExt cx="3693724" cy="984845"/>
          </a:xfrm>
        </p:grpSpPr>
        <p:sp>
          <p:nvSpPr>
            <p:cNvPr id="501" name="Google Shape;501;p47"/>
            <p:cNvSpPr txBox="1"/>
            <p:nvPr/>
          </p:nvSpPr>
          <p:spPr>
            <a:xfrm>
              <a:off x="749956" y="1152762"/>
              <a:ext cx="3693708" cy="369332"/>
            </a:xfrm>
            <a:prstGeom prst="rect">
              <a:avLst/>
            </a:prstGeom>
            <a:solidFill>
              <a:srgbClr val="CEDCFF"/>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sv-SE" sz="1800" b="1" i="0" u="none" strike="noStrike" cap="none" dirty="0">
                  <a:solidFill>
                    <a:srgbClr val="000000"/>
                  </a:solidFill>
                  <a:latin typeface="Arial"/>
                  <a:ea typeface="Arial"/>
                  <a:cs typeface="Arial"/>
                  <a:sym typeface="Arial"/>
                </a:rPr>
                <a:t>Climate </a:t>
              </a:r>
              <a:r>
                <a:rPr lang="sv-SE" sz="1800" b="1" i="0" u="none" strike="noStrike" cap="none" dirty="0" err="1">
                  <a:solidFill>
                    <a:srgbClr val="000000"/>
                  </a:solidFill>
                  <a:latin typeface="Arial"/>
                  <a:ea typeface="Arial"/>
                  <a:cs typeface="Arial"/>
                  <a:sym typeface="Arial"/>
                </a:rPr>
                <a:t>change</a:t>
              </a:r>
              <a:r>
                <a:rPr lang="sv-SE" sz="1800" b="1" i="0" u="none" strike="noStrike" cap="none" dirty="0">
                  <a:solidFill>
                    <a:srgbClr val="000000"/>
                  </a:solidFill>
                  <a:latin typeface="Arial"/>
                  <a:ea typeface="Arial"/>
                  <a:cs typeface="Arial"/>
                  <a:sym typeface="Arial"/>
                </a:rPr>
                <a:t> and </a:t>
              </a:r>
              <a:r>
                <a:rPr lang="sv-SE" sz="1800" b="1" i="0" u="none" strike="noStrike" cap="none" dirty="0" err="1">
                  <a:solidFill>
                    <a:srgbClr val="000000"/>
                  </a:solidFill>
                  <a:latin typeface="Arial"/>
                  <a:ea typeface="Arial"/>
                  <a:cs typeface="Arial"/>
                  <a:sym typeface="Arial"/>
                </a:rPr>
                <a:t>seasonal</a:t>
              </a:r>
              <a:r>
                <a:rPr lang="sv-SE" sz="1800" b="1" i="0" u="none" strike="noStrike" cap="none" dirty="0">
                  <a:solidFill>
                    <a:srgbClr val="000000"/>
                  </a:solidFill>
                  <a:latin typeface="Arial"/>
                  <a:ea typeface="Arial"/>
                  <a:cs typeface="Arial"/>
                  <a:sym typeface="Arial"/>
                </a:rPr>
                <a:t> </a:t>
              </a:r>
              <a:r>
                <a:rPr lang="sv-SE" sz="1800" b="1" i="0" u="none" strike="noStrike" cap="none" dirty="0" err="1">
                  <a:solidFill>
                    <a:srgbClr val="000000"/>
                  </a:solidFill>
                  <a:latin typeface="Arial"/>
                  <a:ea typeface="Arial"/>
                  <a:cs typeface="Arial"/>
                  <a:sym typeface="Arial"/>
                </a:rPr>
                <a:t>variability</a:t>
              </a:r>
              <a:endParaRPr sz="1400" b="0" i="0" u="none" strike="noStrike" cap="none" dirty="0">
                <a:solidFill>
                  <a:srgbClr val="000000"/>
                </a:solidFill>
                <a:latin typeface="Arial"/>
                <a:ea typeface="Arial"/>
                <a:cs typeface="Arial"/>
                <a:sym typeface="Arial"/>
              </a:endParaRPr>
            </a:p>
          </p:txBody>
        </p:sp>
        <p:sp>
          <p:nvSpPr>
            <p:cNvPr id="502" name="Google Shape;502;p47"/>
            <p:cNvSpPr txBox="1"/>
            <p:nvPr/>
          </p:nvSpPr>
          <p:spPr>
            <a:xfrm>
              <a:off x="749940" y="1522094"/>
              <a:ext cx="3693600"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sv-SE" sz="1700" b="1" i="0" u="none" strike="noStrike" cap="none" dirty="0" err="1">
                  <a:solidFill>
                    <a:srgbClr val="000000"/>
                  </a:solidFill>
                  <a:latin typeface="Arial"/>
                  <a:ea typeface="Arial"/>
                  <a:cs typeface="Arial"/>
                  <a:sym typeface="Arial"/>
                </a:rPr>
                <a:t>Once</a:t>
              </a:r>
              <a:r>
                <a:rPr lang="sv-SE" sz="1700" b="1" i="0" u="none" strike="noStrike" cap="none" dirty="0">
                  <a:solidFill>
                    <a:srgbClr val="000000"/>
                  </a:solidFill>
                  <a:latin typeface="Arial"/>
                  <a:ea typeface="Arial"/>
                  <a:cs typeface="Arial"/>
                  <a:sym typeface="Arial"/>
                </a:rPr>
                <a:t> </a:t>
              </a:r>
              <a:r>
                <a:rPr lang="sv-SE" sz="1700" b="1" i="0" u="none" strike="noStrike" cap="none" dirty="0" err="1">
                  <a:solidFill>
                    <a:srgbClr val="000000"/>
                  </a:solidFill>
                  <a:latin typeface="Arial"/>
                  <a:ea typeface="Arial"/>
                  <a:cs typeface="Arial"/>
                  <a:sym typeface="Arial"/>
                </a:rPr>
                <a:t>you</a:t>
              </a:r>
              <a:r>
                <a:rPr lang="sv-SE" sz="1700" b="1" i="0" u="none" strike="noStrike" cap="none" dirty="0">
                  <a:solidFill>
                    <a:srgbClr val="000000"/>
                  </a:solidFill>
                  <a:latin typeface="Arial"/>
                  <a:ea typeface="Arial"/>
                  <a:cs typeface="Arial"/>
                  <a:sym typeface="Arial"/>
                </a:rPr>
                <a:t> </a:t>
              </a:r>
              <a:r>
                <a:rPr lang="sv-SE" sz="1700" b="1" i="0" u="none" strike="noStrike" cap="none" dirty="0" err="1">
                  <a:solidFill>
                    <a:srgbClr val="000000"/>
                  </a:solidFill>
                  <a:latin typeface="Arial"/>
                  <a:ea typeface="Arial"/>
                  <a:cs typeface="Arial"/>
                  <a:sym typeface="Arial"/>
                </a:rPr>
                <a:t>know</a:t>
              </a:r>
              <a:r>
                <a:rPr lang="sv-SE" sz="1700" b="1" i="0" u="none" strike="noStrike" cap="none" dirty="0">
                  <a:solidFill>
                    <a:srgbClr val="000000"/>
                  </a:solidFill>
                  <a:latin typeface="Arial"/>
                  <a:ea typeface="Arial"/>
                  <a:cs typeface="Arial"/>
                  <a:sym typeface="Arial"/>
                </a:rPr>
                <a:t> </a:t>
              </a:r>
              <a:r>
                <a:rPr lang="sv-SE" sz="1700" b="1" i="0" u="none" strike="noStrike" cap="none" dirty="0" err="1">
                  <a:solidFill>
                    <a:srgbClr val="000000"/>
                  </a:solidFill>
                  <a:latin typeface="Arial"/>
                  <a:ea typeface="Arial"/>
                  <a:cs typeface="Arial"/>
                  <a:sym typeface="Arial"/>
                </a:rPr>
                <a:t>how</a:t>
              </a:r>
              <a:r>
                <a:rPr lang="sv-SE" sz="1700" b="1" i="0" u="none" strike="noStrike" cap="none" dirty="0">
                  <a:solidFill>
                    <a:srgbClr val="000000"/>
                  </a:solidFill>
                  <a:latin typeface="Arial"/>
                  <a:ea typeface="Arial"/>
                  <a:cs typeface="Arial"/>
                  <a:sym typeface="Arial"/>
                </a:rPr>
                <a:t> the </a:t>
              </a:r>
              <a:r>
                <a:rPr lang="sv-SE" sz="1700" b="1" i="0" u="none" strike="noStrike" cap="none" dirty="0" err="1">
                  <a:solidFill>
                    <a:srgbClr val="000000"/>
                  </a:solidFill>
                  <a:latin typeface="Arial"/>
                  <a:ea typeface="Arial"/>
                  <a:cs typeface="Arial"/>
                  <a:sym typeface="Arial"/>
                </a:rPr>
                <a:t>rainfall</a:t>
              </a:r>
              <a:r>
                <a:rPr lang="sv-SE" sz="1700" b="1" i="0" u="none" strike="noStrike" cap="none" dirty="0">
                  <a:solidFill>
                    <a:srgbClr val="000000"/>
                  </a:solidFill>
                  <a:latin typeface="Arial"/>
                  <a:ea typeface="Arial"/>
                  <a:cs typeface="Arial"/>
                  <a:sym typeface="Arial"/>
                </a:rPr>
                <a:t> </a:t>
              </a:r>
              <a:r>
                <a:rPr lang="sv-SE" sz="1700" b="1" i="0" u="none" strike="noStrike" cap="none" dirty="0" err="1">
                  <a:solidFill>
                    <a:srgbClr val="000000"/>
                  </a:solidFill>
                  <a:latin typeface="Arial"/>
                  <a:ea typeface="Arial"/>
                  <a:cs typeface="Arial"/>
                  <a:sym typeface="Arial"/>
                </a:rPr>
                <a:t>patter</a:t>
              </a:r>
              <a:r>
                <a:rPr lang="sv-SE" sz="1700" b="1" i="0" u="none" strike="noStrike" cap="none" dirty="0">
                  <a:solidFill>
                    <a:srgbClr val="000000"/>
                  </a:solidFill>
                  <a:latin typeface="Arial"/>
                  <a:ea typeface="Arial"/>
                  <a:cs typeface="Arial"/>
                  <a:sym typeface="Arial"/>
                </a:rPr>
                <a:t> </a:t>
              </a:r>
              <a:r>
                <a:rPr lang="sv-SE" sz="1700" b="1" i="0" u="none" strike="noStrike" cap="none" dirty="0" err="1">
                  <a:solidFill>
                    <a:srgbClr val="000000"/>
                  </a:solidFill>
                  <a:latin typeface="Arial"/>
                  <a:ea typeface="Arial"/>
                  <a:cs typeface="Arial"/>
                  <a:sym typeface="Arial"/>
                </a:rPr>
                <a:t>will</a:t>
              </a:r>
              <a:r>
                <a:rPr lang="sv-SE" sz="1700" b="1" i="0" u="none" strike="noStrike" cap="none" dirty="0">
                  <a:solidFill>
                    <a:srgbClr val="000000"/>
                  </a:solidFill>
                  <a:latin typeface="Arial"/>
                  <a:ea typeface="Arial"/>
                  <a:cs typeface="Arial"/>
                  <a:sym typeface="Arial"/>
                </a:rPr>
                <a:t> </a:t>
              </a:r>
              <a:r>
                <a:rPr lang="sv-SE" sz="1700" b="1" i="0" u="none" strike="noStrike" cap="none" dirty="0" err="1">
                  <a:solidFill>
                    <a:srgbClr val="000000"/>
                  </a:solidFill>
                  <a:latin typeface="Arial"/>
                  <a:ea typeface="Arial"/>
                  <a:cs typeface="Arial"/>
                  <a:sym typeface="Arial"/>
                </a:rPr>
                <a:t>vary</a:t>
              </a:r>
              <a:r>
                <a:rPr lang="sv-SE" sz="1700" b="1" i="0" u="none" strike="noStrike" cap="none" dirty="0">
                  <a:solidFill>
                    <a:srgbClr val="000000"/>
                  </a:solidFill>
                  <a:latin typeface="Arial"/>
                  <a:ea typeface="Arial"/>
                  <a:cs typeface="Arial"/>
                  <a:sym typeface="Arial"/>
                </a:rPr>
                <a:t> (</a:t>
              </a:r>
              <a:r>
                <a:rPr lang="sv-SE" sz="1700" b="1" i="0" u="none" strike="noStrike" cap="none" dirty="0" err="1">
                  <a:solidFill>
                    <a:srgbClr val="000000"/>
                  </a:solidFill>
                  <a:latin typeface="Arial"/>
                  <a:ea typeface="Arial"/>
                  <a:cs typeface="Arial"/>
                  <a:sym typeface="Arial"/>
                </a:rPr>
                <a:t>e</a:t>
              </a:r>
              <a:r>
                <a:rPr lang="sv-SE" sz="1700" b="1" dirty="0" err="1"/>
                <a:t>.g</a:t>
              </a:r>
              <a:r>
                <a:rPr lang="sv-SE" sz="1700" b="1" dirty="0"/>
                <a:t> </a:t>
              </a:r>
              <a:r>
                <a:rPr lang="sv-SE" sz="1700" b="1" dirty="0" err="1"/>
                <a:t>due</a:t>
              </a:r>
              <a:r>
                <a:rPr lang="sv-SE" sz="1700" b="1" dirty="0"/>
                <a:t> to </a:t>
              </a:r>
              <a:r>
                <a:rPr lang="sv-SE" sz="1700" b="1" dirty="0" err="1"/>
                <a:t>climate</a:t>
              </a:r>
              <a:r>
                <a:rPr lang="sv-SE" sz="1700" b="1" dirty="0"/>
                <a:t> </a:t>
              </a:r>
              <a:r>
                <a:rPr lang="sv-SE" sz="1700" b="1" dirty="0" err="1"/>
                <a:t>change</a:t>
              </a:r>
              <a:r>
                <a:rPr lang="sv-SE" sz="1700" b="1" dirty="0"/>
                <a:t>), </a:t>
              </a:r>
              <a:r>
                <a:rPr lang="sv-SE" sz="1700" b="1" dirty="0" err="1"/>
                <a:t>you</a:t>
              </a:r>
              <a:r>
                <a:rPr lang="sv-SE" sz="1700" b="1" dirty="0"/>
                <a:t> </a:t>
              </a:r>
              <a:r>
                <a:rPr lang="sv-SE" sz="1700" b="1" dirty="0" err="1"/>
                <a:t>can</a:t>
              </a:r>
              <a:r>
                <a:rPr lang="sv-SE" sz="1700" b="1" dirty="0"/>
                <a:t> re-</a:t>
              </a:r>
              <a:r>
                <a:rPr lang="sv-SE" sz="1700" b="1" dirty="0" err="1"/>
                <a:t>create</a:t>
              </a:r>
              <a:r>
                <a:rPr lang="sv-SE" sz="1700" b="1" dirty="0"/>
                <a:t> the </a:t>
              </a:r>
              <a:r>
                <a:rPr lang="sv-SE" sz="1700" b="1" dirty="0" err="1"/>
                <a:t>water</a:t>
              </a:r>
              <a:r>
                <a:rPr lang="sv-SE" sz="1700" b="1" dirty="0"/>
                <a:t> </a:t>
              </a:r>
              <a:r>
                <a:rPr lang="sv-SE" sz="1700" b="1" dirty="0" err="1"/>
                <a:t>balance</a:t>
              </a:r>
              <a:r>
                <a:rPr lang="sv-SE" sz="1700" b="1" dirty="0"/>
                <a:t> for </a:t>
              </a:r>
              <a:r>
                <a:rPr lang="sv-SE" sz="1700" b="1" dirty="0" err="1"/>
                <a:t>each</a:t>
              </a:r>
              <a:r>
                <a:rPr lang="sv-SE" sz="1700" b="1" dirty="0"/>
                <a:t> </a:t>
              </a:r>
              <a:r>
                <a:rPr lang="sv-SE" sz="1700" b="1" dirty="0" err="1"/>
                <a:t>crop</a:t>
              </a:r>
              <a:r>
                <a:rPr lang="sv-SE" sz="1700" b="1" dirty="0"/>
                <a:t>/land-</a:t>
              </a:r>
              <a:r>
                <a:rPr lang="sv-SE" sz="1700" b="1" dirty="0" err="1"/>
                <a:t>use</a:t>
              </a:r>
              <a:r>
                <a:rPr lang="sv-SE" sz="1700" b="1" dirty="0"/>
                <a:t>.</a:t>
              </a:r>
              <a:endParaRPr sz="1700" b="1" i="0" u="none" strike="noStrike" cap="none" dirty="0">
                <a:solidFill>
                  <a:srgbClr val="000000"/>
                </a:solidFill>
                <a:latin typeface="Arial"/>
                <a:ea typeface="Arial"/>
                <a:cs typeface="Arial"/>
                <a:sym typeface="Arial"/>
              </a:endParaRPr>
            </a:p>
          </p:txBody>
        </p:sp>
      </p:grpSp>
      <p:pic>
        <p:nvPicPr>
          <p:cNvPr id="503" name="Google Shape;503;p47" descr="Curved black arrow pointing right | Premium AI-generated vector"/>
          <p:cNvPicPr preferRelativeResize="0"/>
          <p:nvPr/>
        </p:nvPicPr>
        <p:blipFill rotWithShape="1">
          <a:blip r:embed="rId3">
            <a:alphaModFix/>
          </a:blip>
          <a:srcRect/>
          <a:stretch/>
        </p:blipFill>
        <p:spPr>
          <a:xfrm rot="5400000">
            <a:off x="9801725" y="1597470"/>
            <a:ext cx="1332728" cy="1332728"/>
          </a:xfrm>
          <a:prstGeom prst="rect">
            <a:avLst/>
          </a:prstGeom>
          <a:noFill/>
          <a:ln>
            <a:noFill/>
          </a:ln>
        </p:spPr>
      </p:pic>
      <p:pic>
        <p:nvPicPr>
          <p:cNvPr id="504" name="Google Shape;504;p47" descr="Curved black arrow pointing right | Premium AI-generated vector"/>
          <p:cNvPicPr preferRelativeResize="0"/>
          <p:nvPr/>
        </p:nvPicPr>
        <p:blipFill rotWithShape="1">
          <a:blip r:embed="rId3">
            <a:alphaModFix/>
          </a:blip>
          <a:srcRect/>
          <a:stretch/>
        </p:blipFill>
        <p:spPr>
          <a:xfrm rot="-5400000" flipH="1">
            <a:off x="621947" y="3698526"/>
            <a:ext cx="1210785" cy="1114925"/>
          </a:xfrm>
          <a:prstGeom prst="rect">
            <a:avLst/>
          </a:prstGeom>
          <a:noFill/>
          <a:ln>
            <a:noFill/>
          </a:ln>
        </p:spPr>
      </p:pic>
      <p:sp>
        <p:nvSpPr>
          <p:cNvPr id="2" name="Google Shape;499;p47">
            <a:extLst>
              <a:ext uri="{FF2B5EF4-FFF2-40B4-BE49-F238E27FC236}">
                <a16:creationId xmlns:a16="http://schemas.microsoft.com/office/drawing/2014/main" id="{5F1054F6-1241-963B-6CB2-A133D2AE374A}"/>
              </a:ext>
            </a:extLst>
          </p:cNvPr>
          <p:cNvSpPr txBox="1"/>
          <p:nvPr/>
        </p:nvSpPr>
        <p:spPr>
          <a:xfrm>
            <a:off x="749689" y="1596207"/>
            <a:ext cx="9051771" cy="61551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700"/>
              <a:buFont typeface="Arial"/>
              <a:buNone/>
            </a:pPr>
            <a:r>
              <a:rPr lang="sv-SE" sz="1700" b="1" dirty="0" err="1"/>
              <a:t>When</a:t>
            </a:r>
            <a:r>
              <a:rPr lang="sv-SE" sz="1700" b="1" dirty="0"/>
              <a:t> </a:t>
            </a:r>
            <a:r>
              <a:rPr lang="sv-SE" sz="1700" b="1" dirty="0" err="1"/>
              <a:t>dealing</a:t>
            </a:r>
            <a:r>
              <a:rPr lang="sv-SE" sz="1700" b="1" dirty="0"/>
              <a:t> </a:t>
            </a:r>
            <a:r>
              <a:rPr lang="sv-SE" sz="1700" b="1" dirty="0" err="1"/>
              <a:t>with</a:t>
            </a:r>
            <a:r>
              <a:rPr lang="sv-SE" sz="1700" b="1" dirty="0"/>
              <a:t> </a:t>
            </a:r>
            <a:r>
              <a:rPr lang="sv-SE" sz="1700" b="1" dirty="0" err="1"/>
              <a:t>water</a:t>
            </a:r>
            <a:r>
              <a:rPr lang="sv-SE" sz="1700" b="1" dirty="0"/>
              <a:t> it is </a:t>
            </a:r>
            <a:r>
              <a:rPr lang="sv-SE" sz="1700" b="1" dirty="0" err="1"/>
              <a:t>crucial</a:t>
            </a:r>
            <a:r>
              <a:rPr lang="sv-SE" sz="1700" b="1" dirty="0"/>
              <a:t> to pre-process </a:t>
            </a:r>
            <a:r>
              <a:rPr lang="sv-SE" sz="1700" b="1" dirty="0" err="1"/>
              <a:t>water</a:t>
            </a:r>
            <a:r>
              <a:rPr lang="sv-SE" sz="1700" b="1" dirty="0"/>
              <a:t> data and </a:t>
            </a:r>
            <a:r>
              <a:rPr lang="sv-SE" sz="1700" b="1" dirty="0" err="1"/>
              <a:t>esure</a:t>
            </a:r>
            <a:r>
              <a:rPr lang="sv-SE" sz="1700" b="1" dirty="0"/>
              <a:t> </a:t>
            </a:r>
            <a:r>
              <a:rPr lang="sv-SE" sz="1700" b="1" dirty="0" err="1"/>
              <a:t>that</a:t>
            </a:r>
            <a:r>
              <a:rPr lang="sv-SE" sz="1700" b="1" dirty="0"/>
              <a:t> the </a:t>
            </a:r>
            <a:r>
              <a:rPr lang="sv-SE" sz="1700" b="1" dirty="0" err="1"/>
              <a:t>balance</a:t>
            </a:r>
            <a:r>
              <a:rPr lang="sv-SE" sz="1700" b="1" dirty="0"/>
              <a:t> is </a:t>
            </a:r>
            <a:r>
              <a:rPr lang="sv-SE" sz="1700" b="1" dirty="0" err="1"/>
              <a:t>respected</a:t>
            </a:r>
            <a:r>
              <a:rPr lang="sv-SE" sz="1700" b="1" dirty="0"/>
              <a:t>.</a:t>
            </a:r>
            <a:endParaRPr sz="1700" b="1" i="0" u="none" strike="noStrike" cap="none" dirty="0">
              <a:solidFill>
                <a:srgbClr val="000000"/>
              </a:solidFill>
              <a:latin typeface="Arial"/>
              <a:ea typeface="Arial"/>
              <a:cs typeface="Arial"/>
              <a:sym typeface="Arial"/>
            </a:endParaRPr>
          </a:p>
        </p:txBody>
      </p:sp>
      <p:sp>
        <p:nvSpPr>
          <p:cNvPr id="3" name="Google Shape;499;p47">
            <a:extLst>
              <a:ext uri="{FF2B5EF4-FFF2-40B4-BE49-F238E27FC236}">
                <a16:creationId xmlns:a16="http://schemas.microsoft.com/office/drawing/2014/main" id="{35616CC7-2CBD-4E5E-6221-0D55A558F50E}"/>
              </a:ext>
            </a:extLst>
          </p:cNvPr>
          <p:cNvSpPr txBox="1"/>
          <p:nvPr/>
        </p:nvSpPr>
        <p:spPr>
          <a:xfrm>
            <a:off x="1518967" y="3414960"/>
            <a:ext cx="9615486" cy="61551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700"/>
              <a:buFont typeface="Arial"/>
              <a:buNone/>
            </a:pPr>
            <a:r>
              <a:rPr lang="sv-SE" sz="1700" b="1" i="0" u="none" strike="noStrike" cap="none" dirty="0">
                <a:solidFill>
                  <a:srgbClr val="000000"/>
                </a:solidFill>
                <a:latin typeface="Arial"/>
                <a:ea typeface="Arial"/>
                <a:cs typeface="Arial"/>
                <a:sym typeface="Arial"/>
              </a:rPr>
              <a:t>It is </a:t>
            </a:r>
            <a:r>
              <a:rPr lang="sv-SE" sz="1700" b="1" i="0" u="none" strike="noStrike" cap="none" dirty="0" err="1">
                <a:solidFill>
                  <a:srgbClr val="000000"/>
                </a:solidFill>
                <a:latin typeface="Arial"/>
                <a:ea typeface="Arial"/>
                <a:cs typeface="Arial"/>
                <a:sym typeface="Arial"/>
              </a:rPr>
              <a:t>possible</a:t>
            </a:r>
            <a:r>
              <a:rPr lang="sv-SE" sz="1700" b="1" i="0" u="none" strike="noStrike" cap="none" dirty="0">
                <a:solidFill>
                  <a:srgbClr val="000000"/>
                </a:solidFill>
                <a:latin typeface="Arial"/>
                <a:ea typeface="Arial"/>
                <a:cs typeface="Arial"/>
                <a:sym typeface="Arial"/>
              </a:rPr>
              <a:t> to </a:t>
            </a:r>
            <a:r>
              <a:rPr lang="sv-SE" sz="1700" b="1" i="0" u="none" strike="noStrike" cap="none" dirty="0" err="1">
                <a:solidFill>
                  <a:srgbClr val="000000"/>
                </a:solidFill>
                <a:latin typeface="Arial"/>
                <a:ea typeface="Arial"/>
                <a:cs typeface="Arial"/>
                <a:sym typeface="Arial"/>
              </a:rPr>
              <a:t>increase</a:t>
            </a:r>
            <a:r>
              <a:rPr lang="sv-SE" sz="1700" b="1" i="0" u="none" strike="noStrike" cap="none" dirty="0">
                <a:solidFill>
                  <a:srgbClr val="000000"/>
                </a:solidFill>
                <a:latin typeface="Arial"/>
                <a:ea typeface="Arial"/>
                <a:cs typeface="Arial"/>
                <a:sym typeface="Arial"/>
              </a:rPr>
              <a:t> the </a:t>
            </a:r>
            <a:r>
              <a:rPr lang="sv-SE" sz="1700" b="1" i="0" u="none" strike="noStrike" cap="none" dirty="0" err="1">
                <a:solidFill>
                  <a:srgbClr val="000000"/>
                </a:solidFill>
                <a:latin typeface="Arial"/>
                <a:ea typeface="Arial"/>
                <a:cs typeface="Arial"/>
                <a:sym typeface="Arial"/>
              </a:rPr>
              <a:t>varibility</a:t>
            </a:r>
            <a:r>
              <a:rPr lang="sv-SE" sz="1700" b="1" i="0" u="none" strike="noStrike" cap="none" dirty="0">
                <a:solidFill>
                  <a:srgbClr val="000000"/>
                </a:solidFill>
                <a:latin typeface="Arial"/>
                <a:ea typeface="Arial"/>
                <a:cs typeface="Arial"/>
                <a:sym typeface="Arial"/>
              </a:rPr>
              <a:t> </a:t>
            </a:r>
            <a:r>
              <a:rPr lang="sv-SE" sz="1700" b="1" i="0" u="none" strike="noStrike" cap="none" dirty="0" err="1">
                <a:solidFill>
                  <a:srgbClr val="000000"/>
                </a:solidFill>
                <a:latin typeface="Arial"/>
                <a:ea typeface="Arial"/>
                <a:cs typeface="Arial"/>
                <a:sym typeface="Arial"/>
              </a:rPr>
              <a:t>of</a:t>
            </a:r>
            <a:r>
              <a:rPr lang="sv-SE" sz="1700" b="1" i="0" u="none" strike="noStrike" cap="none" dirty="0">
                <a:solidFill>
                  <a:srgbClr val="000000"/>
                </a:solidFill>
                <a:latin typeface="Arial"/>
                <a:ea typeface="Arial"/>
                <a:cs typeface="Arial"/>
                <a:sym typeface="Arial"/>
              </a:rPr>
              <a:t> </a:t>
            </a:r>
            <a:r>
              <a:rPr lang="sv-SE" sz="1700" b="1" i="0" u="none" strike="noStrike" cap="none" dirty="0" err="1">
                <a:solidFill>
                  <a:srgbClr val="000000"/>
                </a:solidFill>
                <a:latin typeface="Arial"/>
                <a:ea typeface="Arial"/>
                <a:cs typeface="Arial"/>
                <a:sym typeface="Arial"/>
              </a:rPr>
              <a:t>rainfall</a:t>
            </a:r>
            <a:r>
              <a:rPr lang="sv-SE" sz="1700" b="1" i="0" u="none" strike="noStrike" cap="none" dirty="0">
                <a:solidFill>
                  <a:srgbClr val="000000"/>
                </a:solidFill>
                <a:latin typeface="Arial"/>
                <a:ea typeface="Arial"/>
                <a:cs typeface="Arial"/>
                <a:sym typeface="Arial"/>
              </a:rPr>
              <a:t> </a:t>
            </a:r>
            <a:r>
              <a:rPr lang="sv-SE" sz="1700" b="1" i="0" u="none" strike="noStrike" cap="none" dirty="0" err="1">
                <a:solidFill>
                  <a:srgbClr val="000000"/>
                </a:solidFill>
                <a:latin typeface="Arial"/>
                <a:ea typeface="Arial"/>
                <a:cs typeface="Arial"/>
                <a:sym typeface="Arial"/>
              </a:rPr>
              <a:t>patters</a:t>
            </a:r>
            <a:r>
              <a:rPr lang="sv-SE" sz="1700" b="1" i="0" u="none" strike="noStrike" cap="none" dirty="0">
                <a:solidFill>
                  <a:srgbClr val="000000"/>
                </a:solidFill>
                <a:latin typeface="Arial"/>
                <a:ea typeface="Arial"/>
                <a:cs typeface="Arial"/>
                <a:sym typeface="Arial"/>
              </a:rPr>
              <a:t> and </a:t>
            </a:r>
            <a:r>
              <a:rPr lang="sv-SE" sz="1700" b="1" i="0" u="none" strike="noStrike" cap="none" dirty="0" err="1">
                <a:solidFill>
                  <a:srgbClr val="000000"/>
                </a:solidFill>
                <a:latin typeface="Arial"/>
                <a:ea typeface="Arial"/>
                <a:cs typeface="Arial"/>
                <a:sym typeface="Arial"/>
              </a:rPr>
              <a:t>water</a:t>
            </a:r>
            <a:r>
              <a:rPr lang="sv-SE" sz="1700" b="1" i="0" u="none" strike="noStrike" cap="none" dirty="0">
                <a:solidFill>
                  <a:srgbClr val="000000"/>
                </a:solidFill>
                <a:latin typeface="Arial"/>
                <a:ea typeface="Arial"/>
                <a:cs typeface="Arial"/>
                <a:sym typeface="Arial"/>
              </a:rPr>
              <a:t> </a:t>
            </a:r>
            <a:r>
              <a:rPr lang="sv-SE" sz="1700" b="1" i="0" u="none" strike="noStrike" cap="none" dirty="0" err="1">
                <a:solidFill>
                  <a:srgbClr val="000000"/>
                </a:solidFill>
                <a:latin typeface="Arial"/>
                <a:ea typeface="Arial"/>
                <a:cs typeface="Arial"/>
                <a:sym typeface="Arial"/>
              </a:rPr>
              <a:t>demand</a:t>
            </a:r>
            <a:r>
              <a:rPr lang="sv-SE" sz="1700" b="1" i="0" u="none" strike="noStrike" cap="none" dirty="0">
                <a:solidFill>
                  <a:srgbClr val="000000"/>
                </a:solidFill>
                <a:latin typeface="Arial"/>
                <a:ea typeface="Arial"/>
                <a:cs typeface="Arial"/>
                <a:sym typeface="Arial"/>
              </a:rPr>
              <a:t> </a:t>
            </a:r>
            <a:r>
              <a:rPr lang="sv-SE" sz="1700" b="1" i="0" u="none" strike="noStrike" cap="none" dirty="0" err="1">
                <a:solidFill>
                  <a:srgbClr val="000000"/>
                </a:solidFill>
                <a:latin typeface="Arial"/>
                <a:ea typeface="Arial"/>
                <a:cs typeface="Arial"/>
                <a:sym typeface="Arial"/>
              </a:rPr>
              <a:t>increasing</a:t>
            </a:r>
            <a:r>
              <a:rPr lang="sv-SE" sz="1700" b="1" i="0" u="none" strike="noStrike" cap="none" dirty="0">
                <a:solidFill>
                  <a:srgbClr val="000000"/>
                </a:solidFill>
                <a:latin typeface="Arial"/>
                <a:ea typeface="Arial"/>
                <a:cs typeface="Arial"/>
                <a:sym typeface="Arial"/>
              </a:rPr>
              <a:t> modes </a:t>
            </a:r>
            <a:r>
              <a:rPr lang="sv-SE" sz="1700" b="1" i="0" u="none" strike="noStrike" cap="none" dirty="0" err="1">
                <a:solidFill>
                  <a:srgbClr val="000000"/>
                </a:solidFill>
                <a:latin typeface="Arial"/>
                <a:ea typeface="Arial"/>
                <a:cs typeface="Arial"/>
                <a:sym typeface="Arial"/>
              </a:rPr>
              <a:t>of</a:t>
            </a:r>
            <a:r>
              <a:rPr lang="sv-SE" sz="1700" b="1" i="0" u="none" strike="noStrike" cap="none" dirty="0">
                <a:solidFill>
                  <a:srgbClr val="000000"/>
                </a:solidFill>
                <a:latin typeface="Arial"/>
                <a:ea typeface="Arial"/>
                <a:cs typeface="Arial"/>
                <a:sym typeface="Arial"/>
              </a:rPr>
              <a:t> operation and </a:t>
            </a:r>
            <a:r>
              <a:rPr lang="sv-SE" sz="1700" b="1" i="0" u="none" strike="noStrike" cap="none" dirty="0" err="1">
                <a:solidFill>
                  <a:srgbClr val="000000"/>
                </a:solidFill>
                <a:latin typeface="Arial"/>
                <a:ea typeface="Arial"/>
                <a:cs typeface="Arial"/>
                <a:sym typeface="Arial"/>
              </a:rPr>
              <a:t>using</a:t>
            </a:r>
            <a:r>
              <a:rPr lang="sv-SE" sz="1700" b="1" i="0" u="none" strike="noStrike" cap="none" dirty="0">
                <a:solidFill>
                  <a:srgbClr val="000000"/>
                </a:solidFill>
                <a:latin typeface="Arial"/>
                <a:ea typeface="Arial"/>
                <a:cs typeface="Arial"/>
                <a:sym typeface="Arial"/>
              </a:rPr>
              <a:t> dummy </a:t>
            </a:r>
            <a:r>
              <a:rPr lang="sv-SE" sz="1700" b="1" i="0" u="none" strike="noStrike" cap="none" dirty="0" err="1">
                <a:solidFill>
                  <a:srgbClr val="000000"/>
                </a:solidFill>
                <a:latin typeface="Arial"/>
                <a:ea typeface="Arial"/>
                <a:cs typeface="Arial"/>
                <a:sym typeface="Arial"/>
              </a:rPr>
              <a:t>technologies</a:t>
            </a:r>
            <a:r>
              <a:rPr lang="sv-SE" sz="1700" b="1" i="0" u="none" strike="noStrike" cap="none" dirty="0">
                <a:solidFill>
                  <a:srgbClr val="000000"/>
                </a:solidFill>
                <a:latin typeface="Arial"/>
                <a:ea typeface="Arial"/>
                <a:cs typeface="Arial"/>
                <a:sym typeface="Arial"/>
              </a:rPr>
              <a:t>.</a:t>
            </a:r>
            <a:endParaRPr sz="1700" b="1" i="0" u="none" strike="noStrike" cap="none" dirty="0">
              <a:solidFill>
                <a:srgbClr val="000000"/>
              </a:solidFill>
              <a:latin typeface="Arial"/>
              <a:ea typeface="Arial"/>
              <a:cs typeface="Arial"/>
              <a:sym typeface="Arial"/>
            </a:endParaRPr>
          </a:p>
        </p:txBody>
      </p:sp>
      <p:cxnSp>
        <p:nvCxnSpPr>
          <p:cNvPr id="5" name="Connector: Elbow 4">
            <a:extLst>
              <a:ext uri="{FF2B5EF4-FFF2-40B4-BE49-F238E27FC236}">
                <a16:creationId xmlns:a16="http://schemas.microsoft.com/office/drawing/2014/main" id="{86856949-A5E5-E8E5-4D01-F8F5C87E4CF5}"/>
              </a:ext>
            </a:extLst>
          </p:cNvPr>
          <p:cNvCxnSpPr>
            <a:stCxn id="502" idx="1"/>
            <a:endCxn id="2" idx="1"/>
          </p:cNvCxnSpPr>
          <p:nvPr/>
        </p:nvCxnSpPr>
        <p:spPr>
          <a:xfrm rot="10800000">
            <a:off x="749689" y="1903964"/>
            <a:ext cx="234" cy="3664324"/>
          </a:xfrm>
          <a:prstGeom prst="bentConnector3">
            <a:avLst>
              <a:gd name="adj1" fmla="val 97792308"/>
            </a:avLst>
          </a:prstGeom>
          <a:ln>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8"/>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Helvetica Neue"/>
              <a:buNone/>
            </a:pPr>
            <a:r>
              <a:rPr lang="sv-SE"/>
              <a:t>Thank you</a:t>
            </a:r>
            <a:endParaRPr/>
          </a:p>
        </p:txBody>
      </p:sp>
      <p:sp>
        <p:nvSpPr>
          <p:cNvPr id="510" name="Google Shape;510;p48"/>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3600"/>
              <a:buNone/>
            </a:pPr>
            <a:r>
              <a:rPr lang="sv-SE"/>
              <a:t>www.climatecompatiblegrowth.com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4B121EF4-6980-BFB9-46BE-B0ED408ABAC5}"/>
            </a:ext>
          </a:extLst>
        </p:cNvPr>
        <p:cNvGrpSpPr/>
        <p:nvPr/>
      </p:nvGrpSpPr>
      <p:grpSpPr>
        <a:xfrm>
          <a:off x="0" y="0"/>
          <a:ext cx="0" cy="0"/>
          <a:chOff x="0" y="0"/>
          <a:chExt cx="0" cy="0"/>
        </a:xfrm>
      </p:grpSpPr>
      <p:sp>
        <p:nvSpPr>
          <p:cNvPr id="68" name="Google Shape;68;p6">
            <a:extLst>
              <a:ext uri="{FF2B5EF4-FFF2-40B4-BE49-F238E27FC236}">
                <a16:creationId xmlns:a16="http://schemas.microsoft.com/office/drawing/2014/main" id="{47E431BD-5A7A-3D65-D67E-BE6F752F2949}"/>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3</a:t>
            </a:fld>
            <a:endParaRPr sz="1000" b="1" i="0" u="none" strike="noStrike" cap="none">
              <a:solidFill>
                <a:schemeClr val="lt1"/>
              </a:solidFill>
              <a:latin typeface="Arial"/>
              <a:ea typeface="Arial"/>
              <a:cs typeface="Arial"/>
              <a:sym typeface="Arial"/>
            </a:endParaRPr>
          </a:p>
        </p:txBody>
      </p:sp>
      <p:sp>
        <p:nvSpPr>
          <p:cNvPr id="70" name="Google Shape;70;p6">
            <a:extLst>
              <a:ext uri="{FF2B5EF4-FFF2-40B4-BE49-F238E27FC236}">
                <a16:creationId xmlns:a16="http://schemas.microsoft.com/office/drawing/2014/main" id="{ADF8FCC4-965C-81FE-5C48-ED26DF6C5867}"/>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a:t>
            </a:r>
            <a:r>
              <a:rPr lang="sv-SE"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he </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water</a:t>
            </a:r>
            <a:r>
              <a:rPr lang="sv-SE"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sv-SE"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system - </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recap</a:t>
            </a:r>
            <a:endParaRPr dirty="0"/>
          </a:p>
        </p:txBody>
      </p:sp>
      <p:sp>
        <p:nvSpPr>
          <p:cNvPr id="4" name="TextBox 3">
            <a:extLst>
              <a:ext uri="{FF2B5EF4-FFF2-40B4-BE49-F238E27FC236}">
                <a16:creationId xmlns:a16="http://schemas.microsoft.com/office/drawing/2014/main" id="{577D79B3-7681-F82B-4813-378695144000}"/>
              </a:ext>
            </a:extLst>
          </p:cNvPr>
          <p:cNvSpPr txBox="1"/>
          <p:nvPr/>
        </p:nvSpPr>
        <p:spPr>
          <a:xfrm>
            <a:off x="6399434" y="5390204"/>
            <a:ext cx="5277925" cy="400110"/>
          </a:xfrm>
          <a:prstGeom prst="rect">
            <a:avLst/>
          </a:prstGeom>
          <a:noFill/>
        </p:spPr>
        <p:txBody>
          <a:bodyPr wrap="square" rtlCol="0">
            <a:spAutoFit/>
          </a:bodyPr>
          <a:lstStyle/>
          <a:p>
            <a:r>
              <a:rPr lang="sv-SE" sz="1000" dirty="0">
                <a:solidFill>
                  <a:schemeClr val="tx2">
                    <a:lumMod val="50000"/>
                  </a:schemeClr>
                </a:solidFill>
              </a:rPr>
              <a:t>Photo Source:</a:t>
            </a:r>
            <a:r>
              <a:rPr lang="sv-SE" sz="1000" dirty="0">
                <a:solidFill>
                  <a:schemeClr val="tx2">
                    <a:lumMod val="50000"/>
                  </a:schemeClr>
                </a:solidFill>
                <a:latin typeface="+mn-lt"/>
              </a:rPr>
              <a:t> </a:t>
            </a:r>
            <a:r>
              <a:rPr lang="en-GB" sz="1000" dirty="0">
                <a:solidFill>
                  <a:schemeClr val="tx2">
                    <a:lumMod val="50000"/>
                  </a:schemeClr>
                </a:solidFill>
                <a:latin typeface="+mn-lt"/>
                <a:ea typeface="Roboto" panose="02000000000000000000" pitchFamily="2" charset="0"/>
              </a:rPr>
              <a:t>Igor </a:t>
            </a:r>
            <a:r>
              <a:rPr lang="en-GB" sz="1000" dirty="0" err="1">
                <a:solidFill>
                  <a:schemeClr val="tx2">
                    <a:lumMod val="50000"/>
                  </a:schemeClr>
                </a:solidFill>
                <a:latin typeface="+mn-lt"/>
                <a:ea typeface="Roboto" panose="02000000000000000000" pitchFamily="2" charset="0"/>
              </a:rPr>
              <a:t>Shiklamonov</a:t>
            </a:r>
            <a:r>
              <a:rPr lang="en-GB" sz="1000" dirty="0">
                <a:solidFill>
                  <a:schemeClr val="tx2">
                    <a:lumMod val="50000"/>
                  </a:schemeClr>
                </a:solidFill>
                <a:latin typeface="+mn-lt"/>
                <a:ea typeface="Roboto" panose="02000000000000000000" pitchFamily="2" charset="0"/>
              </a:rPr>
              <a:t>, 1993, "Water in Crisis: A Guide to the World's Freshwater Resources"</a:t>
            </a:r>
            <a:endParaRPr lang="en-GB" sz="1000" dirty="0">
              <a:solidFill>
                <a:schemeClr val="tx2">
                  <a:lumMod val="50000"/>
                </a:schemeClr>
              </a:solidFill>
              <a:latin typeface="+mn-lt"/>
            </a:endParaRPr>
          </a:p>
        </p:txBody>
      </p:sp>
      <p:pic>
        <p:nvPicPr>
          <p:cNvPr id="5" name="Picture 4">
            <a:extLst>
              <a:ext uri="{FF2B5EF4-FFF2-40B4-BE49-F238E27FC236}">
                <a16:creationId xmlns:a16="http://schemas.microsoft.com/office/drawing/2014/main" id="{CF66139B-0862-985D-5AFA-60770C5CAF6D}"/>
              </a:ext>
            </a:extLst>
          </p:cNvPr>
          <p:cNvPicPr>
            <a:picLocks noChangeAspect="1"/>
          </p:cNvPicPr>
          <p:nvPr/>
        </p:nvPicPr>
        <p:blipFill rotWithShape="1">
          <a:blip r:embed="rId3"/>
          <a:srcRect t="15493"/>
          <a:stretch/>
        </p:blipFill>
        <p:spPr>
          <a:xfrm>
            <a:off x="6148513" y="1663392"/>
            <a:ext cx="5431639" cy="3531215"/>
          </a:xfrm>
          <a:prstGeom prst="rect">
            <a:avLst/>
          </a:prstGeom>
        </p:spPr>
      </p:pic>
      <p:sp>
        <p:nvSpPr>
          <p:cNvPr id="6" name="TextBox 5">
            <a:extLst>
              <a:ext uri="{FF2B5EF4-FFF2-40B4-BE49-F238E27FC236}">
                <a16:creationId xmlns:a16="http://schemas.microsoft.com/office/drawing/2014/main" id="{8C2B786B-F6C3-4D73-E595-B45BC00468FD}"/>
              </a:ext>
            </a:extLst>
          </p:cNvPr>
          <p:cNvSpPr txBox="1"/>
          <p:nvPr/>
        </p:nvSpPr>
        <p:spPr>
          <a:xfrm>
            <a:off x="719136" y="2297920"/>
            <a:ext cx="4579229" cy="2262158"/>
          </a:xfrm>
          <a:prstGeom prst="rect">
            <a:avLst/>
          </a:prstGeom>
          <a:noFill/>
        </p:spPr>
        <p:txBody>
          <a:bodyPr wrap="square">
            <a:spAutoFit/>
          </a:bodyPr>
          <a:lstStyle/>
          <a:p>
            <a:pPr>
              <a:spcAft>
                <a:spcPts val="1800"/>
              </a:spcAft>
            </a:pPr>
            <a:r>
              <a:rPr lang="en-US" sz="1600" b="1" dirty="0">
                <a:latin typeface="+mn-lt"/>
                <a:ea typeface="Roboto" panose="02000000000000000000" pitchFamily="2" charset="0"/>
              </a:rPr>
              <a:t>Where is the water?</a:t>
            </a:r>
          </a:p>
          <a:p>
            <a:pPr marL="285750" indent="-285750">
              <a:spcAft>
                <a:spcPts val="1800"/>
              </a:spcAft>
              <a:buFont typeface="Wingdings" panose="05000000000000000000" pitchFamily="2" charset="2"/>
              <a:buChar char="Ø"/>
            </a:pPr>
            <a:r>
              <a:rPr lang="en-US" sz="1600" dirty="0">
                <a:latin typeface="+mn-lt"/>
                <a:ea typeface="Roboto" panose="02000000000000000000" pitchFamily="2" charset="0"/>
              </a:rPr>
              <a:t>97% in the oceans (salt water). </a:t>
            </a:r>
          </a:p>
          <a:p>
            <a:pPr marL="285750" indent="-285750">
              <a:spcAft>
                <a:spcPts val="1800"/>
              </a:spcAft>
              <a:buFont typeface="Wingdings" panose="05000000000000000000" pitchFamily="2" charset="2"/>
              <a:buChar char="Ø"/>
            </a:pPr>
            <a:r>
              <a:rPr lang="en-US" sz="1600" dirty="0">
                <a:latin typeface="+mn-lt"/>
                <a:ea typeface="Roboto" panose="02000000000000000000" pitchFamily="2" charset="0"/>
              </a:rPr>
              <a:t>The majority of the fresh water is stored in glaciers and ice caps.</a:t>
            </a:r>
          </a:p>
          <a:p>
            <a:pPr marL="285750" indent="-285750">
              <a:spcAft>
                <a:spcPts val="1800"/>
              </a:spcAft>
              <a:buFont typeface="Wingdings" panose="05000000000000000000" pitchFamily="2" charset="2"/>
              <a:buChar char="Ø"/>
            </a:pPr>
            <a:r>
              <a:rPr lang="en-US" sz="1600" dirty="0">
                <a:latin typeface="+mn-lt"/>
                <a:ea typeface="Roboto" panose="02000000000000000000" pitchFamily="2" charset="0"/>
              </a:rPr>
              <a:t>Other sources of fresh water: surface and groundwater.</a:t>
            </a:r>
          </a:p>
        </p:txBody>
      </p:sp>
    </p:spTree>
    <p:extLst>
      <p:ext uri="{BB962C8B-B14F-4D97-AF65-F5344CB8AC3E}">
        <p14:creationId xmlns:p14="http://schemas.microsoft.com/office/powerpoint/2010/main" val="492312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56EA855F-835C-00F7-15C1-90F7AC00B072}"/>
            </a:ext>
          </a:extLst>
        </p:cNvPr>
        <p:cNvGrpSpPr/>
        <p:nvPr/>
      </p:nvGrpSpPr>
      <p:grpSpPr>
        <a:xfrm>
          <a:off x="0" y="0"/>
          <a:ext cx="0" cy="0"/>
          <a:chOff x="0" y="0"/>
          <a:chExt cx="0" cy="0"/>
        </a:xfrm>
      </p:grpSpPr>
      <p:sp>
        <p:nvSpPr>
          <p:cNvPr id="68" name="Google Shape;68;p6">
            <a:extLst>
              <a:ext uri="{FF2B5EF4-FFF2-40B4-BE49-F238E27FC236}">
                <a16:creationId xmlns:a16="http://schemas.microsoft.com/office/drawing/2014/main" id="{2660A679-92DB-27F4-32DF-16920EEBD0FD}"/>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4</a:t>
            </a:fld>
            <a:endParaRPr sz="1000" b="1" i="0" u="none" strike="noStrike" cap="none">
              <a:solidFill>
                <a:schemeClr val="lt1"/>
              </a:solidFill>
              <a:latin typeface="Arial"/>
              <a:ea typeface="Arial"/>
              <a:cs typeface="Arial"/>
              <a:sym typeface="Arial"/>
            </a:endParaRPr>
          </a:p>
        </p:txBody>
      </p:sp>
      <p:sp>
        <p:nvSpPr>
          <p:cNvPr id="70" name="Google Shape;70;p6">
            <a:extLst>
              <a:ext uri="{FF2B5EF4-FFF2-40B4-BE49-F238E27FC236}">
                <a16:creationId xmlns:a16="http://schemas.microsoft.com/office/drawing/2014/main" id="{DAE25115-3D43-AF9C-ED0D-DD79B28E02FF}"/>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a:t>
            </a:r>
            <a:r>
              <a:rPr lang="sv-SE"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he </a:t>
            </a:r>
            <a:r>
              <a:rPr lang="sv-SE" sz="28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water</a:t>
            </a:r>
            <a:r>
              <a:rPr lang="sv-SE"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sv-SE"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system - </a:t>
            </a:r>
            <a:r>
              <a:rPr lang="sv-SE" sz="28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recap</a:t>
            </a:r>
            <a:endParaRPr dirty="0"/>
          </a:p>
        </p:txBody>
      </p:sp>
      <p:pic>
        <p:nvPicPr>
          <p:cNvPr id="3" name="Picture 2">
            <a:extLst>
              <a:ext uri="{FF2B5EF4-FFF2-40B4-BE49-F238E27FC236}">
                <a16:creationId xmlns:a16="http://schemas.microsoft.com/office/drawing/2014/main" id="{B7E0481A-D1F5-C918-D329-AC9A88C8D2E0}"/>
              </a:ext>
            </a:extLst>
          </p:cNvPr>
          <p:cNvPicPr>
            <a:picLocks noChangeAspect="1"/>
          </p:cNvPicPr>
          <p:nvPr/>
        </p:nvPicPr>
        <p:blipFill>
          <a:blip r:embed="rId3"/>
          <a:stretch>
            <a:fillRect/>
          </a:stretch>
        </p:blipFill>
        <p:spPr>
          <a:xfrm>
            <a:off x="6481007" y="255898"/>
            <a:ext cx="4504202" cy="2902708"/>
          </a:xfrm>
          <a:prstGeom prst="rect">
            <a:avLst/>
          </a:prstGeom>
        </p:spPr>
      </p:pic>
      <p:sp>
        <p:nvSpPr>
          <p:cNvPr id="4" name="TextBox 3">
            <a:extLst>
              <a:ext uri="{FF2B5EF4-FFF2-40B4-BE49-F238E27FC236}">
                <a16:creationId xmlns:a16="http://schemas.microsoft.com/office/drawing/2014/main" id="{73F9B0C7-0954-CD50-3467-4F1B967AFB2C}"/>
              </a:ext>
            </a:extLst>
          </p:cNvPr>
          <p:cNvSpPr txBox="1"/>
          <p:nvPr/>
        </p:nvSpPr>
        <p:spPr>
          <a:xfrm>
            <a:off x="6520375" y="3320222"/>
            <a:ext cx="5277925" cy="246221"/>
          </a:xfrm>
          <a:prstGeom prst="rect">
            <a:avLst/>
          </a:prstGeom>
          <a:noFill/>
        </p:spPr>
        <p:txBody>
          <a:bodyPr wrap="square" rtlCol="0">
            <a:spAutoFit/>
          </a:bodyPr>
          <a:lstStyle/>
          <a:p>
            <a:r>
              <a:rPr lang="sv-SE" sz="1000" dirty="0">
                <a:solidFill>
                  <a:schemeClr val="tx2">
                    <a:lumMod val="50000"/>
                  </a:schemeClr>
                </a:solidFill>
              </a:rPr>
              <a:t>Photo Source: </a:t>
            </a:r>
            <a:r>
              <a:rPr lang="sv-SE" sz="1000" dirty="0">
                <a:solidFill>
                  <a:schemeClr val="tx2">
                    <a:lumMod val="50000"/>
                  </a:schemeClr>
                </a:solidFill>
                <a:hlinkClick r:id="rId4"/>
              </a:rPr>
              <a:t>”The Water </a:t>
            </a:r>
            <a:r>
              <a:rPr lang="sv-SE" sz="1000" dirty="0" err="1">
                <a:solidFill>
                  <a:schemeClr val="tx2">
                    <a:lumMod val="50000"/>
                  </a:schemeClr>
                </a:solidFill>
                <a:hlinkClick r:id="rId4"/>
              </a:rPr>
              <a:t>Cycle</a:t>
            </a:r>
            <a:r>
              <a:rPr lang="sv-SE" sz="1000" dirty="0">
                <a:solidFill>
                  <a:schemeClr val="tx2">
                    <a:lumMod val="50000"/>
                  </a:schemeClr>
                </a:solidFill>
                <a:hlinkClick r:id="rId4"/>
              </a:rPr>
              <a:t>” </a:t>
            </a:r>
            <a:r>
              <a:rPr lang="sv-SE" sz="1000" dirty="0">
                <a:solidFill>
                  <a:schemeClr val="tx2">
                    <a:lumMod val="50000"/>
                  </a:schemeClr>
                </a:solidFill>
              </a:rPr>
              <a:t> by </a:t>
            </a:r>
            <a:r>
              <a:rPr lang="sv-SE" sz="1000" dirty="0">
                <a:solidFill>
                  <a:schemeClr val="tx2">
                    <a:lumMod val="50000"/>
                  </a:schemeClr>
                </a:solidFill>
                <a:hlinkClick r:id="rId5"/>
              </a:rPr>
              <a:t>AIRS</a:t>
            </a:r>
            <a:r>
              <a:rPr lang="sv-SE" sz="1000" dirty="0">
                <a:solidFill>
                  <a:schemeClr val="tx2">
                    <a:lumMod val="50000"/>
                  </a:schemeClr>
                </a:solidFill>
              </a:rPr>
              <a:t> is </a:t>
            </a:r>
            <a:r>
              <a:rPr lang="sv-SE" sz="1000" dirty="0" err="1">
                <a:solidFill>
                  <a:schemeClr val="tx2">
                    <a:lumMod val="50000"/>
                  </a:schemeClr>
                </a:solidFill>
              </a:rPr>
              <a:t>licensed</a:t>
            </a:r>
            <a:r>
              <a:rPr lang="sv-SE" sz="1000" dirty="0">
                <a:solidFill>
                  <a:schemeClr val="tx2">
                    <a:lumMod val="50000"/>
                  </a:schemeClr>
                </a:solidFill>
              </a:rPr>
              <a:t> under </a:t>
            </a:r>
            <a:r>
              <a:rPr lang="sv-SE" sz="1000" dirty="0">
                <a:solidFill>
                  <a:schemeClr val="tx2">
                    <a:lumMod val="50000"/>
                  </a:schemeClr>
                </a:solidFill>
                <a:hlinkClick r:id="rId6"/>
              </a:rPr>
              <a:t>CC BY 2.0.</a:t>
            </a:r>
            <a:endParaRPr lang="en-GB" sz="1000" dirty="0">
              <a:solidFill>
                <a:schemeClr val="tx2">
                  <a:lumMod val="50000"/>
                </a:schemeClr>
              </a:solidFill>
            </a:endParaRPr>
          </a:p>
        </p:txBody>
      </p:sp>
      <p:sp>
        <p:nvSpPr>
          <p:cNvPr id="5" name="TextBox 4">
            <a:extLst>
              <a:ext uri="{FF2B5EF4-FFF2-40B4-BE49-F238E27FC236}">
                <a16:creationId xmlns:a16="http://schemas.microsoft.com/office/drawing/2014/main" id="{5C4EEC41-F740-D666-E10D-3426D88772F5}"/>
              </a:ext>
            </a:extLst>
          </p:cNvPr>
          <p:cNvSpPr txBox="1"/>
          <p:nvPr/>
        </p:nvSpPr>
        <p:spPr>
          <a:xfrm>
            <a:off x="425306" y="1297731"/>
            <a:ext cx="4579229" cy="4462760"/>
          </a:xfrm>
          <a:prstGeom prst="rect">
            <a:avLst/>
          </a:prstGeom>
          <a:noFill/>
        </p:spPr>
        <p:txBody>
          <a:bodyPr wrap="square">
            <a:spAutoFit/>
          </a:bodyPr>
          <a:lstStyle/>
          <a:p>
            <a:pPr>
              <a:spcAft>
                <a:spcPts val="1800"/>
              </a:spcAft>
            </a:pPr>
            <a:r>
              <a:rPr lang="en-US" sz="1600" dirty="0">
                <a:latin typeface="+mn-lt"/>
                <a:ea typeface="Roboto" panose="02000000000000000000" pitchFamily="2" charset="0"/>
              </a:rPr>
              <a:t>The water cycle is the continuous movement of water through evaporation, condensation, precipitation, and runoff. It involves the processes of water turning into vapor, forming clouds, falling as rain or snow, and returning to bodies of water, ultimately sustaining ecosystems and regulating climate. </a:t>
            </a:r>
          </a:p>
          <a:p>
            <a:pPr>
              <a:spcAft>
                <a:spcPts val="1800"/>
              </a:spcAft>
            </a:pPr>
            <a:r>
              <a:rPr lang="en-US" sz="1600" dirty="0">
                <a:latin typeface="+mn-lt"/>
                <a:ea typeface="Roboto" panose="02000000000000000000" pitchFamily="2" charset="0"/>
              </a:rPr>
              <a:t>For the purposes of CLEWs analysis we  focus on the processes of:</a:t>
            </a:r>
          </a:p>
          <a:p>
            <a:pPr>
              <a:spcAft>
                <a:spcPts val="1800"/>
              </a:spcAft>
            </a:pPr>
            <a:endParaRPr lang="en-US" sz="1600" dirty="0">
              <a:latin typeface="+mn-lt"/>
              <a:ea typeface="Roboto" panose="02000000000000000000" pitchFamily="2" charset="0"/>
            </a:endParaRPr>
          </a:p>
          <a:p>
            <a:pPr marL="285750" indent="-285750">
              <a:spcAft>
                <a:spcPts val="600"/>
              </a:spcAft>
              <a:buFontTx/>
              <a:buChar char="-"/>
            </a:pPr>
            <a:r>
              <a:rPr lang="en-US" sz="1600" dirty="0">
                <a:latin typeface="+mn-lt"/>
                <a:ea typeface="Roboto" panose="02000000000000000000" pitchFamily="2" charset="0"/>
              </a:rPr>
              <a:t>Precipitation</a:t>
            </a:r>
          </a:p>
          <a:p>
            <a:pPr marL="285750" indent="-285750">
              <a:spcAft>
                <a:spcPts val="600"/>
              </a:spcAft>
              <a:buFontTx/>
              <a:buChar char="-"/>
            </a:pPr>
            <a:r>
              <a:rPr lang="en-US" sz="1600" dirty="0">
                <a:latin typeface="+mn-lt"/>
                <a:ea typeface="Roboto" panose="02000000000000000000" pitchFamily="2" charset="0"/>
              </a:rPr>
              <a:t>Evapotranspiration</a:t>
            </a:r>
          </a:p>
          <a:p>
            <a:pPr marL="285750" indent="-285750">
              <a:spcAft>
                <a:spcPts val="600"/>
              </a:spcAft>
              <a:buFontTx/>
              <a:buChar char="-"/>
            </a:pPr>
            <a:r>
              <a:rPr lang="en-US" sz="1600" dirty="0">
                <a:latin typeface="+mn-lt"/>
                <a:ea typeface="Roboto" panose="02000000000000000000" pitchFamily="2" charset="0"/>
              </a:rPr>
              <a:t>Runoff </a:t>
            </a:r>
          </a:p>
          <a:p>
            <a:pPr marL="285750" indent="-285750">
              <a:spcAft>
                <a:spcPts val="600"/>
              </a:spcAft>
              <a:buFontTx/>
              <a:buChar char="-"/>
            </a:pPr>
            <a:r>
              <a:rPr lang="en-US" sz="1600" dirty="0">
                <a:latin typeface="+mn-lt"/>
                <a:ea typeface="Roboto" panose="02000000000000000000" pitchFamily="2" charset="0"/>
              </a:rPr>
              <a:t>Ground water infiltration</a:t>
            </a:r>
          </a:p>
        </p:txBody>
      </p:sp>
      <p:grpSp>
        <p:nvGrpSpPr>
          <p:cNvPr id="18" name="Group 17">
            <a:extLst>
              <a:ext uri="{FF2B5EF4-FFF2-40B4-BE49-F238E27FC236}">
                <a16:creationId xmlns:a16="http://schemas.microsoft.com/office/drawing/2014/main" id="{BD55419E-E991-C9D4-CBC0-677BB59F03D1}"/>
              </a:ext>
            </a:extLst>
          </p:cNvPr>
          <p:cNvGrpSpPr/>
          <p:nvPr/>
        </p:nvGrpSpPr>
        <p:grpSpPr>
          <a:xfrm>
            <a:off x="7175816" y="3728059"/>
            <a:ext cx="4622484" cy="2657335"/>
            <a:chOff x="1502076" y="1569457"/>
            <a:chExt cx="11903909" cy="5382820"/>
          </a:xfrm>
        </p:grpSpPr>
        <p:cxnSp>
          <p:nvCxnSpPr>
            <p:cNvPr id="19" name="Straight Arrow Connector 18">
              <a:extLst>
                <a:ext uri="{FF2B5EF4-FFF2-40B4-BE49-F238E27FC236}">
                  <a16:creationId xmlns:a16="http://schemas.microsoft.com/office/drawing/2014/main" id="{F43C28CB-136F-2576-F1A3-644FB72B7CA6}"/>
                </a:ext>
              </a:extLst>
            </p:cNvPr>
            <p:cNvCxnSpPr>
              <a:cxnSpLocks/>
            </p:cNvCxnSpPr>
            <p:nvPr/>
          </p:nvCxnSpPr>
          <p:spPr>
            <a:xfrm>
              <a:off x="6415097" y="4126175"/>
              <a:ext cx="0" cy="11309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0D1C5041-6A21-A94B-B258-F4937F8BE13C}"/>
                </a:ext>
              </a:extLst>
            </p:cNvPr>
            <p:cNvSpPr/>
            <p:nvPr/>
          </p:nvSpPr>
          <p:spPr>
            <a:xfrm>
              <a:off x="1502076" y="2897435"/>
              <a:ext cx="7884368" cy="1315617"/>
            </a:xfrm>
            <a:prstGeom prst="ellipse">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38927E7-4209-BC94-30AA-197F74EC769A}"/>
                </a:ext>
              </a:extLst>
            </p:cNvPr>
            <p:cNvSpPr txBox="1"/>
            <p:nvPr/>
          </p:nvSpPr>
          <p:spPr>
            <a:xfrm>
              <a:off x="4088811" y="3266740"/>
              <a:ext cx="3868224" cy="561102"/>
            </a:xfrm>
            <a:prstGeom prst="rect">
              <a:avLst/>
            </a:prstGeom>
            <a:noFill/>
          </p:spPr>
          <p:txBody>
            <a:bodyPr wrap="square" rtlCol="0">
              <a:spAutoFit/>
            </a:bodyPr>
            <a:lstStyle/>
            <a:p>
              <a:r>
                <a:rPr lang="en-US" sz="1200" dirty="0"/>
                <a:t>Water balance</a:t>
              </a:r>
            </a:p>
          </p:txBody>
        </p:sp>
        <p:cxnSp>
          <p:nvCxnSpPr>
            <p:cNvPr id="22" name="Straight Arrow Connector 21">
              <a:extLst>
                <a:ext uri="{FF2B5EF4-FFF2-40B4-BE49-F238E27FC236}">
                  <a16:creationId xmlns:a16="http://schemas.microsoft.com/office/drawing/2014/main" id="{FDB313C1-62F9-B2D8-17B4-F1EAC407883E}"/>
                </a:ext>
              </a:extLst>
            </p:cNvPr>
            <p:cNvCxnSpPr/>
            <p:nvPr/>
          </p:nvCxnSpPr>
          <p:spPr>
            <a:xfrm>
              <a:off x="3566993" y="2034354"/>
              <a:ext cx="0" cy="14928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A8003C0A-7E62-7366-5707-1BCC741EA58E}"/>
                </a:ext>
              </a:extLst>
            </p:cNvPr>
            <p:cNvCxnSpPr>
              <a:cxnSpLocks/>
            </p:cNvCxnSpPr>
            <p:nvPr/>
          </p:nvCxnSpPr>
          <p:spPr>
            <a:xfrm flipV="1">
              <a:off x="7069082" y="2034354"/>
              <a:ext cx="0" cy="142048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00A2DBD2-7D3D-976F-4C26-BBDA9FC7B9E2}"/>
                </a:ext>
              </a:extLst>
            </p:cNvPr>
            <p:cNvSpPr txBox="1"/>
            <p:nvPr/>
          </p:nvSpPr>
          <p:spPr>
            <a:xfrm>
              <a:off x="2839268" y="1569457"/>
              <a:ext cx="2944344" cy="498757"/>
            </a:xfrm>
            <a:prstGeom prst="rect">
              <a:avLst/>
            </a:prstGeom>
            <a:noFill/>
          </p:spPr>
          <p:txBody>
            <a:bodyPr wrap="square" rtlCol="0">
              <a:spAutoFit/>
            </a:bodyPr>
            <a:lstStyle/>
            <a:p>
              <a:r>
                <a:rPr lang="en-US" sz="1000" dirty="0"/>
                <a:t>Precipitation (P)</a:t>
              </a:r>
            </a:p>
          </p:txBody>
        </p:sp>
        <p:sp>
          <p:nvSpPr>
            <p:cNvPr id="25" name="TextBox 24">
              <a:extLst>
                <a:ext uri="{FF2B5EF4-FFF2-40B4-BE49-F238E27FC236}">
                  <a16:creationId xmlns:a16="http://schemas.microsoft.com/office/drawing/2014/main" id="{DA70D5B9-3ECA-F331-8BFA-FC68C30BF22A}"/>
                </a:ext>
              </a:extLst>
            </p:cNvPr>
            <p:cNvSpPr txBox="1"/>
            <p:nvPr/>
          </p:nvSpPr>
          <p:spPr>
            <a:xfrm>
              <a:off x="7069082" y="1802015"/>
              <a:ext cx="4110058" cy="498757"/>
            </a:xfrm>
            <a:prstGeom prst="rect">
              <a:avLst/>
            </a:prstGeom>
            <a:noFill/>
          </p:spPr>
          <p:txBody>
            <a:bodyPr wrap="square" rtlCol="0">
              <a:spAutoFit/>
            </a:bodyPr>
            <a:lstStyle/>
            <a:p>
              <a:r>
                <a:rPr lang="en-US" sz="1000" dirty="0"/>
                <a:t>Evapotranspiration (Et)</a:t>
              </a:r>
            </a:p>
          </p:txBody>
        </p:sp>
        <p:cxnSp>
          <p:nvCxnSpPr>
            <p:cNvPr id="26" name="Straight Arrow Connector 25">
              <a:extLst>
                <a:ext uri="{FF2B5EF4-FFF2-40B4-BE49-F238E27FC236}">
                  <a16:creationId xmlns:a16="http://schemas.microsoft.com/office/drawing/2014/main" id="{D4ADA700-367D-6EC7-DF0B-EA888413B203}"/>
                </a:ext>
              </a:extLst>
            </p:cNvPr>
            <p:cNvCxnSpPr>
              <a:cxnSpLocks/>
            </p:cNvCxnSpPr>
            <p:nvPr/>
          </p:nvCxnSpPr>
          <p:spPr>
            <a:xfrm flipV="1">
              <a:off x="8906508" y="3555243"/>
              <a:ext cx="1629478"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B53B4462-866F-99C3-71E5-8356DE774616}"/>
                </a:ext>
              </a:extLst>
            </p:cNvPr>
            <p:cNvSpPr txBox="1"/>
            <p:nvPr/>
          </p:nvSpPr>
          <p:spPr>
            <a:xfrm>
              <a:off x="9589136" y="3059668"/>
              <a:ext cx="2365548" cy="498757"/>
            </a:xfrm>
            <a:prstGeom prst="rect">
              <a:avLst/>
            </a:prstGeom>
            <a:noFill/>
          </p:spPr>
          <p:txBody>
            <a:bodyPr wrap="square" rtlCol="0">
              <a:spAutoFit/>
            </a:bodyPr>
            <a:lstStyle/>
            <a:p>
              <a:r>
                <a:rPr lang="en-US" sz="1000" dirty="0"/>
                <a:t>Run-off (R)</a:t>
              </a:r>
            </a:p>
          </p:txBody>
        </p:sp>
        <p:sp>
          <p:nvSpPr>
            <p:cNvPr id="28" name="TextBox 27">
              <a:extLst>
                <a:ext uri="{FF2B5EF4-FFF2-40B4-BE49-F238E27FC236}">
                  <a16:creationId xmlns:a16="http://schemas.microsoft.com/office/drawing/2014/main" id="{B40DF186-0CE2-2EDA-BB94-1866C19A49C9}"/>
                </a:ext>
              </a:extLst>
            </p:cNvPr>
            <p:cNvSpPr txBox="1"/>
            <p:nvPr/>
          </p:nvSpPr>
          <p:spPr>
            <a:xfrm>
              <a:off x="6807098" y="4850114"/>
              <a:ext cx="2633293" cy="1122204"/>
            </a:xfrm>
            <a:prstGeom prst="rect">
              <a:avLst/>
            </a:prstGeom>
            <a:noFill/>
          </p:spPr>
          <p:txBody>
            <a:bodyPr wrap="square" rtlCol="0">
              <a:spAutoFit/>
            </a:bodyPr>
            <a:lstStyle/>
            <a:p>
              <a:r>
                <a:rPr lang="en-US" sz="1000" dirty="0"/>
                <a:t>Groundwater recharge (GWT)</a:t>
              </a:r>
            </a:p>
          </p:txBody>
        </p:sp>
        <p:sp>
          <p:nvSpPr>
            <p:cNvPr id="29" name="TextBox 28">
              <a:extLst>
                <a:ext uri="{FF2B5EF4-FFF2-40B4-BE49-F238E27FC236}">
                  <a16:creationId xmlns:a16="http://schemas.microsoft.com/office/drawing/2014/main" id="{C05867ED-0233-E597-E180-2B7355EA03A7}"/>
                </a:ext>
              </a:extLst>
            </p:cNvPr>
            <p:cNvSpPr txBox="1"/>
            <p:nvPr/>
          </p:nvSpPr>
          <p:spPr>
            <a:xfrm>
              <a:off x="3086652" y="6266486"/>
              <a:ext cx="10319333" cy="685791"/>
            </a:xfrm>
            <a:prstGeom prst="rect">
              <a:avLst/>
            </a:prstGeom>
            <a:noFill/>
          </p:spPr>
          <p:txBody>
            <a:bodyPr wrap="square" rtlCol="0">
              <a:spAutoFit/>
            </a:bodyPr>
            <a:lstStyle/>
            <a:p>
              <a:r>
                <a:rPr lang="en-US" sz="1600" b="1" dirty="0"/>
                <a:t>P = ET + R + GWT</a:t>
              </a:r>
            </a:p>
          </p:txBody>
        </p:sp>
      </p:grpSp>
      <p:sp>
        <p:nvSpPr>
          <p:cNvPr id="30" name="Rectangle 29">
            <a:extLst>
              <a:ext uri="{FF2B5EF4-FFF2-40B4-BE49-F238E27FC236}">
                <a16:creationId xmlns:a16="http://schemas.microsoft.com/office/drawing/2014/main" id="{046080AD-98B3-59E0-44C6-3664214A34BE}"/>
              </a:ext>
            </a:extLst>
          </p:cNvPr>
          <p:cNvSpPr/>
          <p:nvPr/>
        </p:nvSpPr>
        <p:spPr>
          <a:xfrm>
            <a:off x="6520375" y="3652222"/>
            <a:ext cx="4649373" cy="28048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5C37339F-6FE9-16F9-062C-176CD6012450}"/>
              </a:ext>
            </a:extLst>
          </p:cNvPr>
          <p:cNvSpPr/>
          <p:nvPr/>
        </p:nvSpPr>
        <p:spPr>
          <a:xfrm>
            <a:off x="3552092" y="5033121"/>
            <a:ext cx="2816064" cy="3144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219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6"/>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5</a:t>
            </a:fld>
            <a:endParaRPr sz="1000" b="1" i="0" u="none" strike="noStrike" cap="none">
              <a:solidFill>
                <a:schemeClr val="lt1"/>
              </a:solidFill>
              <a:latin typeface="Arial"/>
              <a:ea typeface="Arial"/>
              <a:cs typeface="Arial"/>
              <a:sym typeface="Arial"/>
            </a:endParaRPr>
          </a:p>
        </p:txBody>
      </p:sp>
      <p:sp>
        <p:nvSpPr>
          <p:cNvPr id="70" name="Google Shape;70;p6"/>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28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Representing</a:t>
            </a:r>
            <a:r>
              <a:rPr lang="sv-SE"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the </a:t>
            </a:r>
            <a:r>
              <a:rPr lang="sv-SE" sz="28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water</a:t>
            </a:r>
            <a:r>
              <a:rPr lang="sv-SE"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sv-SE" sz="28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sector</a:t>
            </a:r>
            <a:r>
              <a:rPr lang="sv-SE"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in </a:t>
            </a:r>
            <a:r>
              <a:rPr lang="sv-SE" sz="28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CLEWs</a:t>
            </a:r>
            <a:r>
              <a:rPr lang="sv-SE"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 </a:t>
            </a:r>
            <a:r>
              <a:rPr lang="sv-SE" sz="28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recap</a:t>
            </a:r>
            <a:endParaRPr dirty="0"/>
          </a:p>
        </p:txBody>
      </p:sp>
      <p:sp>
        <p:nvSpPr>
          <p:cNvPr id="5" name="TextBox 4">
            <a:extLst>
              <a:ext uri="{FF2B5EF4-FFF2-40B4-BE49-F238E27FC236}">
                <a16:creationId xmlns:a16="http://schemas.microsoft.com/office/drawing/2014/main" id="{3BE52199-7009-7F7A-162B-10F05BFF4E89}"/>
              </a:ext>
            </a:extLst>
          </p:cNvPr>
          <p:cNvSpPr txBox="1"/>
          <p:nvPr/>
        </p:nvSpPr>
        <p:spPr>
          <a:xfrm>
            <a:off x="604749" y="5069114"/>
            <a:ext cx="4371187" cy="400110"/>
          </a:xfrm>
          <a:prstGeom prst="rect">
            <a:avLst/>
          </a:prstGeom>
          <a:noFill/>
          <a:ln>
            <a:solidFill>
              <a:schemeClr val="tx1"/>
            </a:solidFill>
          </a:ln>
        </p:spPr>
        <p:txBody>
          <a:bodyPr wrap="square" rtlCol="0">
            <a:spAutoFit/>
          </a:bodyPr>
          <a:lstStyle/>
          <a:p>
            <a:r>
              <a:rPr lang="en-GB" sz="1000" dirty="0"/>
              <a:t>The sum of the water balance outputs must be equal to the input (for the technologies that do not have additional water input, e.g., irrigation).</a:t>
            </a:r>
          </a:p>
        </p:txBody>
      </p:sp>
      <p:sp>
        <p:nvSpPr>
          <p:cNvPr id="6" name="Arrow: Right 5">
            <a:extLst>
              <a:ext uri="{FF2B5EF4-FFF2-40B4-BE49-F238E27FC236}">
                <a16:creationId xmlns:a16="http://schemas.microsoft.com/office/drawing/2014/main" id="{F076BC30-8E26-EC5B-6D45-E15FF7218645}"/>
              </a:ext>
            </a:extLst>
          </p:cNvPr>
          <p:cNvSpPr/>
          <p:nvPr/>
        </p:nvSpPr>
        <p:spPr>
          <a:xfrm rot="13325196">
            <a:off x="1745796" y="4576242"/>
            <a:ext cx="522514" cy="36174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D40677D8-7901-7892-C0E5-60D2A59FB687}"/>
              </a:ext>
            </a:extLst>
          </p:cNvPr>
          <p:cNvSpPr/>
          <p:nvPr/>
        </p:nvSpPr>
        <p:spPr>
          <a:xfrm rot="19009095">
            <a:off x="2957749" y="4577574"/>
            <a:ext cx="522514" cy="36174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pic>
        <p:nvPicPr>
          <p:cNvPr id="9" name="Picture 8" descr="A screen shot of a computer&#10;&#10;Description automatically generated">
            <a:extLst>
              <a:ext uri="{FF2B5EF4-FFF2-40B4-BE49-F238E27FC236}">
                <a16:creationId xmlns:a16="http://schemas.microsoft.com/office/drawing/2014/main" id="{066CA878-17CF-9BE9-281C-4DB67CFD5AF2}"/>
              </a:ext>
            </a:extLst>
          </p:cNvPr>
          <p:cNvPicPr>
            <a:picLocks noChangeAspect="1"/>
          </p:cNvPicPr>
          <p:nvPr/>
        </p:nvPicPr>
        <p:blipFill>
          <a:blip r:embed="rId3">
            <a:extLst>
              <a:ext uri="{28A0092B-C50C-407E-A947-70E740481C1C}">
                <a14:useLocalDpi xmlns:a14="http://schemas.microsoft.com/office/drawing/2010/main" val="0"/>
              </a:ext>
            </a:extLst>
          </a:blip>
          <a:srcRect l="78459" t="57601"/>
          <a:stretch>
            <a:fillRect/>
          </a:stretch>
        </p:blipFill>
        <p:spPr>
          <a:xfrm>
            <a:off x="8446415" y="5431792"/>
            <a:ext cx="1780560" cy="935809"/>
          </a:xfrm>
          <a:prstGeom prst="rect">
            <a:avLst/>
          </a:prstGeom>
        </p:spPr>
      </p:pic>
      <p:pic>
        <p:nvPicPr>
          <p:cNvPr id="10" name="Picture 9" descr="A computer screen shot of a computer&#10;&#10;Description automatically generated">
            <a:extLst>
              <a:ext uri="{FF2B5EF4-FFF2-40B4-BE49-F238E27FC236}">
                <a16:creationId xmlns:a16="http://schemas.microsoft.com/office/drawing/2014/main" id="{EA345DC6-5AF8-DC21-F338-19BE4F5BB1C9}"/>
              </a:ext>
            </a:extLst>
          </p:cNvPr>
          <p:cNvPicPr>
            <a:picLocks noChangeAspect="1"/>
          </p:cNvPicPr>
          <p:nvPr/>
        </p:nvPicPr>
        <p:blipFill>
          <a:blip r:embed="rId4">
            <a:extLst>
              <a:ext uri="{28A0092B-C50C-407E-A947-70E740481C1C}">
                <a14:useLocalDpi xmlns:a14="http://schemas.microsoft.com/office/drawing/2010/main" val="0"/>
              </a:ext>
            </a:extLst>
          </a:blip>
          <a:srcRect l="56344" b="55447"/>
          <a:stretch>
            <a:fillRect/>
          </a:stretch>
        </p:blipFill>
        <p:spPr>
          <a:xfrm>
            <a:off x="7707861" y="3956107"/>
            <a:ext cx="3824170" cy="1110344"/>
          </a:xfrm>
          <a:prstGeom prst="rect">
            <a:avLst/>
          </a:prstGeom>
        </p:spPr>
      </p:pic>
      <p:pic>
        <p:nvPicPr>
          <p:cNvPr id="11" name="Picture 10" descr="A computer screen shot of a computer&#10;&#10;Description automatically generated">
            <a:extLst>
              <a:ext uri="{FF2B5EF4-FFF2-40B4-BE49-F238E27FC236}">
                <a16:creationId xmlns:a16="http://schemas.microsoft.com/office/drawing/2014/main" id="{FE62314D-821D-ED98-39C7-4B33F2BD8F7F}"/>
              </a:ext>
            </a:extLst>
          </p:cNvPr>
          <p:cNvPicPr>
            <a:picLocks noChangeAspect="1"/>
          </p:cNvPicPr>
          <p:nvPr/>
        </p:nvPicPr>
        <p:blipFill>
          <a:blip r:embed="rId4">
            <a:extLst>
              <a:ext uri="{28A0092B-C50C-407E-A947-70E740481C1C}">
                <a14:useLocalDpi xmlns:a14="http://schemas.microsoft.com/office/drawing/2010/main" val="0"/>
              </a:ext>
            </a:extLst>
          </a:blip>
          <a:srcRect l="4683" r="54878" b="24216"/>
          <a:stretch>
            <a:fillRect/>
          </a:stretch>
        </p:blipFill>
        <p:spPr>
          <a:xfrm>
            <a:off x="7178802" y="1548645"/>
            <a:ext cx="3696808" cy="1970953"/>
          </a:xfrm>
          <a:prstGeom prst="rect">
            <a:avLst/>
          </a:prstGeom>
        </p:spPr>
      </p:pic>
      <p:cxnSp>
        <p:nvCxnSpPr>
          <p:cNvPr id="15" name="Straight Connector 14">
            <a:extLst>
              <a:ext uri="{FF2B5EF4-FFF2-40B4-BE49-F238E27FC236}">
                <a16:creationId xmlns:a16="http://schemas.microsoft.com/office/drawing/2014/main" id="{CB6E9453-1BFD-C423-5F01-92EACFA3CF4F}"/>
              </a:ext>
            </a:extLst>
          </p:cNvPr>
          <p:cNvCxnSpPr/>
          <p:nvPr/>
        </p:nvCxnSpPr>
        <p:spPr>
          <a:xfrm>
            <a:off x="5758887" y="1165414"/>
            <a:ext cx="0" cy="5254283"/>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5E8C607-115D-ACD5-5796-9D6EBB77ADBB}"/>
              </a:ext>
            </a:extLst>
          </p:cNvPr>
          <p:cNvSpPr/>
          <p:nvPr/>
        </p:nvSpPr>
        <p:spPr>
          <a:xfrm>
            <a:off x="7029007" y="1702191"/>
            <a:ext cx="4028195" cy="18724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84636C2-0B37-202B-F7B5-05B0627DC1A1}"/>
              </a:ext>
            </a:extLst>
          </p:cNvPr>
          <p:cNvSpPr/>
          <p:nvPr/>
        </p:nvSpPr>
        <p:spPr>
          <a:xfrm>
            <a:off x="7029007" y="3575040"/>
            <a:ext cx="4028195" cy="17343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8535362-86F9-2D35-0421-74228E1D3CEA}"/>
              </a:ext>
            </a:extLst>
          </p:cNvPr>
          <p:cNvSpPr/>
          <p:nvPr/>
        </p:nvSpPr>
        <p:spPr>
          <a:xfrm>
            <a:off x="7029007" y="5309354"/>
            <a:ext cx="4028195" cy="11103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CECD024-0F4D-664E-52C1-E82728AB7E79}"/>
              </a:ext>
            </a:extLst>
          </p:cNvPr>
          <p:cNvSpPr/>
          <p:nvPr/>
        </p:nvSpPr>
        <p:spPr>
          <a:xfrm>
            <a:off x="7101893" y="1055243"/>
            <a:ext cx="3730508" cy="461665"/>
          </a:xfrm>
          <a:prstGeom prst="rect">
            <a:avLst/>
          </a:prstGeom>
          <a:noFill/>
        </p:spPr>
        <p:txBody>
          <a:bodyPr wrap="none" lIns="91440" tIns="45720" rIns="91440" bIns="45720">
            <a:spAutoFit/>
          </a:bodyPr>
          <a:lstStyle/>
          <a:p>
            <a:pPr algn="ctr"/>
            <a:r>
              <a:rPr lang="en-US" sz="2400" b="0" i="1" cap="none" spc="0" dirty="0">
                <a:ln w="0"/>
                <a:solidFill>
                  <a:schemeClr val="tx1"/>
                </a:solidFill>
                <a:effectLst>
                  <a:outerShdw blurRad="38100" dist="19050" dir="2700000" algn="tl" rotWithShape="0">
                    <a:schemeClr val="dk1">
                      <a:alpha val="40000"/>
                    </a:schemeClr>
                  </a:outerShdw>
                </a:effectLst>
              </a:rPr>
              <a:t>Interlinkages and demand</a:t>
            </a:r>
          </a:p>
        </p:txBody>
      </p:sp>
      <p:sp>
        <p:nvSpPr>
          <p:cNvPr id="20" name="Rectangle 19">
            <a:extLst>
              <a:ext uri="{FF2B5EF4-FFF2-40B4-BE49-F238E27FC236}">
                <a16:creationId xmlns:a16="http://schemas.microsoft.com/office/drawing/2014/main" id="{0CAA87DE-518D-61D0-1DB0-A9E13D55DC1C}"/>
              </a:ext>
            </a:extLst>
          </p:cNvPr>
          <p:cNvSpPr/>
          <p:nvPr/>
        </p:nvSpPr>
        <p:spPr>
          <a:xfrm>
            <a:off x="1545225" y="1071111"/>
            <a:ext cx="2719013" cy="461665"/>
          </a:xfrm>
          <a:prstGeom prst="rect">
            <a:avLst/>
          </a:prstGeom>
          <a:noFill/>
        </p:spPr>
        <p:txBody>
          <a:bodyPr wrap="none" lIns="91440" tIns="45720" rIns="91440" bIns="45720">
            <a:spAutoFit/>
          </a:bodyPr>
          <a:lstStyle/>
          <a:p>
            <a:pPr algn="ctr"/>
            <a:r>
              <a:rPr lang="en-US" sz="2400" b="0" i="1" cap="none" spc="0" dirty="0">
                <a:ln w="0"/>
                <a:solidFill>
                  <a:schemeClr val="tx1"/>
                </a:solidFill>
                <a:effectLst>
                  <a:outerShdw blurRad="38100" dist="19050" dir="2700000" algn="tl" rotWithShape="0">
                    <a:schemeClr val="dk1">
                      <a:alpha val="40000"/>
                    </a:schemeClr>
                  </a:outerShdw>
                </a:effectLst>
              </a:rPr>
              <a:t>The water </a:t>
            </a:r>
            <a:r>
              <a:rPr lang="en-US" sz="2400" i="1" dirty="0">
                <a:ln w="0"/>
                <a:solidFill>
                  <a:schemeClr val="tx1"/>
                </a:solidFill>
                <a:effectLst>
                  <a:outerShdw blurRad="38100" dist="19050" dir="2700000" algn="tl" rotWithShape="0">
                    <a:schemeClr val="dk1">
                      <a:alpha val="40000"/>
                    </a:schemeClr>
                  </a:outerShdw>
                </a:effectLst>
              </a:rPr>
              <a:t>balance</a:t>
            </a:r>
            <a:endParaRPr lang="en-US" sz="2400" b="0" i="1" cap="none" spc="0" dirty="0">
              <a:ln w="0"/>
              <a:solidFill>
                <a:schemeClr val="tx1"/>
              </a:solidFill>
              <a:effectLst>
                <a:outerShdw blurRad="38100" dist="19050" dir="2700000" algn="tl" rotWithShape="0">
                  <a:schemeClr val="dk1">
                    <a:alpha val="40000"/>
                  </a:schemeClr>
                </a:outerShdw>
              </a:effectLst>
            </a:endParaRPr>
          </a:p>
        </p:txBody>
      </p:sp>
      <p:cxnSp>
        <p:nvCxnSpPr>
          <p:cNvPr id="22" name="Straight Connector 21">
            <a:extLst>
              <a:ext uri="{FF2B5EF4-FFF2-40B4-BE49-F238E27FC236}">
                <a16:creationId xmlns:a16="http://schemas.microsoft.com/office/drawing/2014/main" id="{4339BA40-92F8-9C56-600B-47F3B412B1D1}"/>
              </a:ext>
            </a:extLst>
          </p:cNvPr>
          <p:cNvCxnSpPr/>
          <p:nvPr/>
        </p:nvCxnSpPr>
        <p:spPr>
          <a:xfrm>
            <a:off x="6246055" y="2715065"/>
            <a:ext cx="0" cy="3010486"/>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41BAD7F-57BA-2AD1-2944-EB39A7DB3FF7}"/>
              </a:ext>
            </a:extLst>
          </p:cNvPr>
          <p:cNvCxnSpPr/>
          <p:nvPr/>
        </p:nvCxnSpPr>
        <p:spPr>
          <a:xfrm>
            <a:off x="6246055" y="2715065"/>
            <a:ext cx="991773" cy="0"/>
          </a:xfrm>
          <a:prstGeom prst="straightConnector1">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CA079E-7F99-53F6-0879-453913FBF403}"/>
              </a:ext>
            </a:extLst>
          </p:cNvPr>
          <p:cNvCxnSpPr>
            <a:cxnSpLocks/>
          </p:cNvCxnSpPr>
          <p:nvPr/>
        </p:nvCxnSpPr>
        <p:spPr>
          <a:xfrm>
            <a:off x="6246054" y="4590757"/>
            <a:ext cx="1461807" cy="0"/>
          </a:xfrm>
          <a:prstGeom prst="straightConnector1">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E27AEC0-3828-F887-5C7C-DC399A613B59}"/>
              </a:ext>
            </a:extLst>
          </p:cNvPr>
          <p:cNvCxnSpPr>
            <a:cxnSpLocks/>
          </p:cNvCxnSpPr>
          <p:nvPr/>
        </p:nvCxnSpPr>
        <p:spPr>
          <a:xfrm>
            <a:off x="6246054" y="5709139"/>
            <a:ext cx="2200361" cy="0"/>
          </a:xfrm>
          <a:prstGeom prst="straightConnector1">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39A24B1-2984-7389-706C-E33B7BE6B52D}"/>
              </a:ext>
            </a:extLst>
          </p:cNvPr>
          <p:cNvSpPr txBox="1"/>
          <p:nvPr/>
        </p:nvSpPr>
        <p:spPr>
          <a:xfrm>
            <a:off x="5991004" y="2347959"/>
            <a:ext cx="1268975" cy="369332"/>
          </a:xfrm>
          <a:prstGeom prst="rect">
            <a:avLst/>
          </a:prstGeom>
          <a:noFill/>
        </p:spPr>
        <p:txBody>
          <a:bodyPr wrap="square" rtlCol="0">
            <a:spAutoFit/>
          </a:bodyPr>
          <a:lstStyle/>
          <a:p>
            <a:r>
              <a:rPr lang="sv-SE" sz="900" b="1" dirty="0">
                <a:solidFill>
                  <a:schemeClr val="accent3">
                    <a:lumMod val="50000"/>
                  </a:schemeClr>
                </a:solidFill>
              </a:rPr>
              <a:t>Surface run-off (WTRSUR)</a:t>
            </a:r>
            <a:endParaRPr lang="en-GB" sz="900" b="1" dirty="0">
              <a:solidFill>
                <a:schemeClr val="accent3">
                  <a:lumMod val="50000"/>
                </a:schemeClr>
              </a:solidFill>
            </a:endParaRPr>
          </a:p>
        </p:txBody>
      </p:sp>
      <p:cxnSp>
        <p:nvCxnSpPr>
          <p:cNvPr id="31" name="Straight Connector 30">
            <a:extLst>
              <a:ext uri="{FF2B5EF4-FFF2-40B4-BE49-F238E27FC236}">
                <a16:creationId xmlns:a16="http://schemas.microsoft.com/office/drawing/2014/main" id="{3EDDA531-568B-7460-BF17-035CB75E28C5}"/>
              </a:ext>
            </a:extLst>
          </p:cNvPr>
          <p:cNvCxnSpPr/>
          <p:nvPr/>
        </p:nvCxnSpPr>
        <p:spPr>
          <a:xfrm>
            <a:off x="6096000" y="3956107"/>
            <a:ext cx="150054"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BF3778F-D723-EF35-8D4A-477D1A04AF6E}"/>
              </a:ext>
            </a:extLst>
          </p:cNvPr>
          <p:cNvSpPr txBox="1"/>
          <p:nvPr/>
        </p:nvSpPr>
        <p:spPr>
          <a:xfrm>
            <a:off x="9766640" y="1701821"/>
            <a:ext cx="1290562" cy="307777"/>
          </a:xfrm>
          <a:prstGeom prst="rect">
            <a:avLst/>
          </a:prstGeom>
          <a:noFill/>
        </p:spPr>
        <p:txBody>
          <a:bodyPr wrap="square" rtlCol="0">
            <a:spAutoFit/>
          </a:bodyPr>
          <a:lstStyle/>
          <a:p>
            <a:r>
              <a:rPr lang="sv-SE" b="1" i="1" dirty="0">
                <a:solidFill>
                  <a:schemeClr val="accent6">
                    <a:lumMod val="60000"/>
                    <a:lumOff val="40000"/>
                  </a:schemeClr>
                </a:solidFill>
              </a:rPr>
              <a:t>Water - land</a:t>
            </a:r>
            <a:endParaRPr lang="en-GB" b="1" i="1" dirty="0">
              <a:solidFill>
                <a:schemeClr val="accent6">
                  <a:lumMod val="60000"/>
                  <a:lumOff val="40000"/>
                </a:schemeClr>
              </a:solidFill>
            </a:endParaRPr>
          </a:p>
        </p:txBody>
      </p:sp>
      <p:sp>
        <p:nvSpPr>
          <p:cNvPr id="33" name="TextBox 32">
            <a:extLst>
              <a:ext uri="{FF2B5EF4-FFF2-40B4-BE49-F238E27FC236}">
                <a16:creationId xmlns:a16="http://schemas.microsoft.com/office/drawing/2014/main" id="{C0C44077-0725-5A98-BB81-5E42D6E8A8AA}"/>
              </a:ext>
            </a:extLst>
          </p:cNvPr>
          <p:cNvSpPr txBox="1"/>
          <p:nvPr/>
        </p:nvSpPr>
        <p:spPr>
          <a:xfrm>
            <a:off x="9659839" y="3559313"/>
            <a:ext cx="1468095" cy="307777"/>
          </a:xfrm>
          <a:prstGeom prst="rect">
            <a:avLst/>
          </a:prstGeom>
          <a:noFill/>
        </p:spPr>
        <p:txBody>
          <a:bodyPr wrap="square" rtlCol="0">
            <a:spAutoFit/>
          </a:bodyPr>
          <a:lstStyle/>
          <a:p>
            <a:r>
              <a:rPr lang="sv-SE" b="1" i="1" dirty="0">
                <a:solidFill>
                  <a:schemeClr val="accent6">
                    <a:lumMod val="60000"/>
                    <a:lumOff val="40000"/>
                  </a:schemeClr>
                </a:solidFill>
              </a:rPr>
              <a:t>Water - </a:t>
            </a:r>
            <a:r>
              <a:rPr lang="sv-SE" b="1" i="1" dirty="0" err="1">
                <a:solidFill>
                  <a:schemeClr val="accent6">
                    <a:lumMod val="60000"/>
                    <a:lumOff val="40000"/>
                  </a:schemeClr>
                </a:solidFill>
              </a:rPr>
              <a:t>energy</a:t>
            </a:r>
            <a:endParaRPr lang="en-GB" b="1" i="1" dirty="0">
              <a:solidFill>
                <a:schemeClr val="accent6">
                  <a:lumMod val="60000"/>
                  <a:lumOff val="40000"/>
                </a:schemeClr>
              </a:solidFill>
            </a:endParaRPr>
          </a:p>
        </p:txBody>
      </p:sp>
      <p:sp>
        <p:nvSpPr>
          <p:cNvPr id="34" name="TextBox 33">
            <a:extLst>
              <a:ext uri="{FF2B5EF4-FFF2-40B4-BE49-F238E27FC236}">
                <a16:creationId xmlns:a16="http://schemas.microsoft.com/office/drawing/2014/main" id="{2E4E4125-89C3-5136-3E8D-312C2EFCE31A}"/>
              </a:ext>
            </a:extLst>
          </p:cNvPr>
          <p:cNvSpPr txBox="1"/>
          <p:nvPr/>
        </p:nvSpPr>
        <p:spPr>
          <a:xfrm>
            <a:off x="8983690" y="5269169"/>
            <a:ext cx="2251046" cy="307777"/>
          </a:xfrm>
          <a:prstGeom prst="rect">
            <a:avLst/>
          </a:prstGeom>
          <a:noFill/>
        </p:spPr>
        <p:txBody>
          <a:bodyPr wrap="square" rtlCol="0">
            <a:spAutoFit/>
          </a:bodyPr>
          <a:lstStyle/>
          <a:p>
            <a:r>
              <a:rPr lang="sv-SE" b="1" i="1" dirty="0">
                <a:solidFill>
                  <a:schemeClr val="accent6">
                    <a:lumMod val="60000"/>
                    <a:lumOff val="40000"/>
                  </a:schemeClr>
                </a:solidFill>
              </a:rPr>
              <a:t>Water –public </a:t>
            </a:r>
            <a:r>
              <a:rPr lang="sv-SE" b="1" i="1" dirty="0" err="1">
                <a:solidFill>
                  <a:schemeClr val="accent6">
                    <a:lumMod val="60000"/>
                    <a:lumOff val="40000"/>
                  </a:schemeClr>
                </a:solidFill>
              </a:rPr>
              <a:t>demand</a:t>
            </a:r>
            <a:endParaRPr lang="en-GB" b="1" i="1" dirty="0">
              <a:solidFill>
                <a:schemeClr val="accent6">
                  <a:lumMod val="60000"/>
                  <a:lumOff val="40000"/>
                </a:schemeClr>
              </a:solidFill>
            </a:endParaRPr>
          </a:p>
        </p:txBody>
      </p:sp>
      <p:pic>
        <p:nvPicPr>
          <p:cNvPr id="36" name="Picture 35">
            <a:extLst>
              <a:ext uri="{FF2B5EF4-FFF2-40B4-BE49-F238E27FC236}">
                <a16:creationId xmlns:a16="http://schemas.microsoft.com/office/drawing/2014/main" id="{4E62F2B4-730C-8D0B-853E-B26245771310}"/>
              </a:ext>
            </a:extLst>
          </p:cNvPr>
          <p:cNvPicPr>
            <a:picLocks noChangeAspect="1"/>
          </p:cNvPicPr>
          <p:nvPr/>
        </p:nvPicPr>
        <p:blipFill>
          <a:blip r:embed="rId5"/>
          <a:stretch>
            <a:fillRect/>
          </a:stretch>
        </p:blipFill>
        <p:spPr>
          <a:xfrm>
            <a:off x="711746" y="1875187"/>
            <a:ext cx="4068838" cy="2571256"/>
          </a:xfrm>
          <a:prstGeom prst="rect">
            <a:avLst/>
          </a:prstGeom>
        </p:spPr>
      </p:pic>
      <p:sp>
        <p:nvSpPr>
          <p:cNvPr id="37" name="TextBox 36">
            <a:extLst>
              <a:ext uri="{FF2B5EF4-FFF2-40B4-BE49-F238E27FC236}">
                <a16:creationId xmlns:a16="http://schemas.microsoft.com/office/drawing/2014/main" id="{F002C8D6-BE21-8F89-EF13-A390A84FF535}"/>
              </a:ext>
            </a:extLst>
          </p:cNvPr>
          <p:cNvSpPr txBox="1"/>
          <p:nvPr/>
        </p:nvSpPr>
        <p:spPr>
          <a:xfrm>
            <a:off x="1339806" y="5730419"/>
            <a:ext cx="2815907" cy="338554"/>
          </a:xfrm>
          <a:prstGeom prst="rect">
            <a:avLst/>
          </a:prstGeom>
          <a:noFill/>
        </p:spPr>
        <p:txBody>
          <a:bodyPr wrap="square" rtlCol="0">
            <a:spAutoFit/>
          </a:bodyPr>
          <a:lstStyle/>
          <a:p>
            <a:pPr algn="ctr"/>
            <a:r>
              <a:rPr lang="en-US" sz="1600" b="1" dirty="0"/>
              <a:t>P + (IW) = ET + R + GWT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F68608C4-3C9A-D446-D4F8-CF152CFD0539}"/>
            </a:ext>
          </a:extLst>
        </p:cNvPr>
        <p:cNvGrpSpPr/>
        <p:nvPr/>
      </p:nvGrpSpPr>
      <p:grpSpPr>
        <a:xfrm>
          <a:off x="0" y="0"/>
          <a:ext cx="0" cy="0"/>
          <a:chOff x="0" y="0"/>
          <a:chExt cx="0" cy="0"/>
        </a:xfrm>
      </p:grpSpPr>
      <p:sp>
        <p:nvSpPr>
          <p:cNvPr id="68" name="Google Shape;68;p6">
            <a:extLst>
              <a:ext uri="{FF2B5EF4-FFF2-40B4-BE49-F238E27FC236}">
                <a16:creationId xmlns:a16="http://schemas.microsoft.com/office/drawing/2014/main" id="{F68E946B-D473-0834-31EA-B42A9CC4E576}"/>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6</a:t>
            </a:fld>
            <a:endParaRPr sz="1000" b="1" i="0" u="none" strike="noStrike" cap="none">
              <a:solidFill>
                <a:schemeClr val="lt1"/>
              </a:solidFill>
              <a:latin typeface="Arial"/>
              <a:ea typeface="Arial"/>
              <a:cs typeface="Arial"/>
              <a:sym typeface="Arial"/>
            </a:endParaRPr>
          </a:p>
        </p:txBody>
      </p:sp>
      <p:sp>
        <p:nvSpPr>
          <p:cNvPr id="69" name="Google Shape;69;p6">
            <a:extLst>
              <a:ext uri="{FF2B5EF4-FFF2-40B4-BE49-F238E27FC236}">
                <a16:creationId xmlns:a16="http://schemas.microsoft.com/office/drawing/2014/main" id="{F161B308-A630-1D0F-D69B-D3AE59AD5530}"/>
              </a:ext>
            </a:extLst>
          </p:cNvPr>
          <p:cNvSpPr txBox="1"/>
          <p:nvPr/>
        </p:nvSpPr>
        <p:spPr>
          <a:xfrm>
            <a:off x="1108275" y="1899054"/>
            <a:ext cx="9737322" cy="40001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lang="en-GB" sz="2400" b="0" i="0" u="none" strike="noStrike" cap="none" dirty="0">
              <a:solidFill>
                <a:schemeClr val="dk1"/>
              </a:solidFill>
              <a:latin typeface="Open Sans"/>
              <a:ea typeface="Open Sans"/>
              <a:cs typeface="Open Sans"/>
              <a:sym typeface="Open Sans"/>
            </a:endParaRPr>
          </a:p>
        </p:txBody>
      </p:sp>
      <p:sp>
        <p:nvSpPr>
          <p:cNvPr id="70" name="Google Shape;70;p6">
            <a:extLst>
              <a:ext uri="{FF2B5EF4-FFF2-40B4-BE49-F238E27FC236}">
                <a16:creationId xmlns:a16="http://schemas.microsoft.com/office/drawing/2014/main" id="{EA1E1848-1A2F-4A38-946A-2A7FD8EAB98F}"/>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a:t>
            </a:r>
            <a:r>
              <a:rPr lang="sv-SE"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h</a:t>
            </a:r>
            <a:r>
              <a:rPr lang="sv-SE"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a:t>
            </a:r>
            <a:r>
              <a:rPr lang="sv-SE"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a:t>
            </a:r>
            <a:r>
              <a:rPr lang="sv-SE"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a:t>
            </a:r>
            <a:r>
              <a:rPr lang="sv-SE" sz="2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nce</a:t>
            </a:r>
            <a:r>
              <a:rPr lang="sv-SE"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sv-SE"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system - </a:t>
            </a:r>
            <a:r>
              <a:rPr lang="sv-SE" sz="28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recap</a:t>
            </a:r>
            <a:endParaRPr dirty="0"/>
          </a:p>
        </p:txBody>
      </p:sp>
      <p:pic>
        <p:nvPicPr>
          <p:cNvPr id="2" name="Picture 1" descr="A computer screen shot of a computer&#10;&#10;Description automatically generated">
            <a:extLst>
              <a:ext uri="{FF2B5EF4-FFF2-40B4-BE49-F238E27FC236}">
                <a16:creationId xmlns:a16="http://schemas.microsoft.com/office/drawing/2014/main" id="{BC7EABF0-5C97-5E72-F86E-04D616A61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50" y="2249100"/>
            <a:ext cx="9895771" cy="2815297"/>
          </a:xfrm>
          <a:prstGeom prst="rect">
            <a:avLst/>
          </a:prstGeom>
        </p:spPr>
      </p:pic>
    </p:spTree>
    <p:extLst>
      <p:ext uri="{BB962C8B-B14F-4D97-AF65-F5344CB8AC3E}">
        <p14:creationId xmlns:p14="http://schemas.microsoft.com/office/powerpoint/2010/main" val="415482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0"/>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7</a:t>
            </a:fld>
            <a:endParaRPr sz="1000" b="1" i="0" u="none" strike="noStrike" cap="none">
              <a:solidFill>
                <a:schemeClr val="lt1"/>
              </a:solidFill>
              <a:latin typeface="Arial"/>
              <a:ea typeface="Arial"/>
              <a:cs typeface="Arial"/>
              <a:sym typeface="Arial"/>
            </a:endParaRPr>
          </a:p>
        </p:txBody>
      </p:sp>
      <p:sp>
        <p:nvSpPr>
          <p:cNvPr id="91" name="Google Shape;91;p10"/>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a:t>The </a:t>
            </a:r>
            <a:r>
              <a:rPr lang="sv-SE" dirty="0" err="1"/>
              <a:t>importance</a:t>
            </a:r>
            <a:r>
              <a:rPr lang="sv-SE" dirty="0"/>
              <a:t> </a:t>
            </a:r>
            <a:r>
              <a:rPr lang="sv-SE" dirty="0" err="1"/>
              <a:t>of</a:t>
            </a:r>
            <a:r>
              <a:rPr lang="sv-SE" dirty="0"/>
              <a:t> data </a:t>
            </a:r>
            <a:r>
              <a:rPr lang="sv-SE" dirty="0" err="1"/>
              <a:t>gathering</a:t>
            </a:r>
            <a:r>
              <a:rPr lang="sv-SE" dirty="0"/>
              <a:t> and pre-</a:t>
            </a:r>
            <a:r>
              <a:rPr lang="sv-SE" dirty="0" err="1"/>
              <a:t>processing</a:t>
            </a:r>
            <a:r>
              <a:rPr lang="sv-SE" dirty="0"/>
              <a:t> the data: </a:t>
            </a:r>
            <a:r>
              <a:rPr lang="sv-SE" dirty="0" err="1"/>
              <a:t>water</a:t>
            </a:r>
            <a:r>
              <a:rPr lang="sv-SE" dirty="0"/>
              <a:t> interlinkages and techno-</a:t>
            </a:r>
            <a:r>
              <a:rPr lang="sv-SE" dirty="0" err="1"/>
              <a:t>economic</a:t>
            </a:r>
            <a:r>
              <a:rPr lang="sv-SE" dirty="0"/>
              <a:t> data</a:t>
            </a:r>
            <a:endParaRPr dirty="0"/>
          </a:p>
        </p:txBody>
      </p:sp>
      <p:sp>
        <p:nvSpPr>
          <p:cNvPr id="3" name="TextBox 2">
            <a:extLst>
              <a:ext uri="{FF2B5EF4-FFF2-40B4-BE49-F238E27FC236}">
                <a16:creationId xmlns:a16="http://schemas.microsoft.com/office/drawing/2014/main" id="{61C814FE-0877-357B-A740-70F76E7A16C2}"/>
              </a:ext>
            </a:extLst>
          </p:cNvPr>
          <p:cNvSpPr txBox="1"/>
          <p:nvPr/>
        </p:nvSpPr>
        <p:spPr>
          <a:xfrm>
            <a:off x="2372165" y="1446968"/>
            <a:ext cx="5491675" cy="4616648"/>
          </a:xfrm>
          <a:prstGeom prst="rect">
            <a:avLst/>
          </a:prstGeom>
          <a:noFill/>
        </p:spPr>
        <p:txBody>
          <a:bodyPr wrap="square">
            <a:spAutoFit/>
          </a:bodyPr>
          <a:lstStyle/>
          <a:p>
            <a:pPr marR="0" lvl="0" algn="l" rtl="0">
              <a:lnSpc>
                <a:spcPct val="100000"/>
              </a:lnSpc>
              <a:spcBef>
                <a:spcPts val="0"/>
              </a:spcBef>
              <a:spcAft>
                <a:spcPts val="0"/>
              </a:spcAft>
              <a:buClr>
                <a:srgbClr val="000000"/>
              </a:buClr>
              <a:buSzPts val="2400"/>
            </a:pPr>
            <a:endParaRPr lang="sv-SE" sz="1400" dirty="0">
              <a:solidFill>
                <a:schemeClr val="dk1"/>
              </a:solidFill>
              <a:latin typeface="+mn-lt"/>
              <a:ea typeface="Open Sans"/>
              <a:cs typeface="Open Sans"/>
              <a:sym typeface="Open Sans"/>
            </a:endParaRPr>
          </a:p>
          <a:p>
            <a:pPr marR="0" lvl="0" algn="l" rtl="0">
              <a:lnSpc>
                <a:spcPct val="100000"/>
              </a:lnSpc>
              <a:spcBef>
                <a:spcPts val="0"/>
              </a:spcBef>
              <a:spcAft>
                <a:spcPts val="0"/>
              </a:spcAft>
              <a:buClr>
                <a:srgbClr val="000000"/>
              </a:buClr>
              <a:buSzPts val="2400"/>
            </a:pPr>
            <a:r>
              <a:rPr lang="sv-SE" sz="1400" b="0" i="0" u="none" strike="noStrike" cap="none" dirty="0" err="1">
                <a:solidFill>
                  <a:schemeClr val="dk1"/>
                </a:solidFill>
                <a:latin typeface="+mn-lt"/>
                <a:ea typeface="Open Sans"/>
                <a:cs typeface="Open Sans"/>
                <a:sym typeface="Open Sans"/>
              </a:rPr>
              <a:t>What</a:t>
            </a:r>
            <a:r>
              <a:rPr lang="sv-SE" sz="1400" b="0" i="0" u="none" strike="noStrike" cap="none" dirty="0">
                <a:solidFill>
                  <a:schemeClr val="dk1"/>
                </a:solidFill>
                <a:latin typeface="+mn-lt"/>
                <a:ea typeface="Open Sans"/>
                <a:cs typeface="Open Sans"/>
                <a:sym typeface="Open Sans"/>
              </a:rPr>
              <a:t> </a:t>
            </a:r>
            <a:r>
              <a:rPr lang="sv-SE" sz="1400" b="0" i="0" u="none" strike="noStrike" cap="none" dirty="0" err="1">
                <a:solidFill>
                  <a:schemeClr val="dk1"/>
                </a:solidFill>
                <a:latin typeface="+mn-lt"/>
                <a:ea typeface="Open Sans"/>
                <a:cs typeface="Open Sans"/>
                <a:sym typeface="Open Sans"/>
              </a:rPr>
              <a:t>type</a:t>
            </a:r>
            <a:r>
              <a:rPr lang="sv-SE" sz="1400" b="0" i="0" u="none" strike="noStrike" cap="none" dirty="0">
                <a:solidFill>
                  <a:schemeClr val="dk1"/>
                </a:solidFill>
                <a:latin typeface="+mn-lt"/>
                <a:ea typeface="Open Sans"/>
                <a:cs typeface="Open Sans"/>
                <a:sym typeface="Open Sans"/>
              </a:rPr>
              <a:t> </a:t>
            </a:r>
            <a:r>
              <a:rPr lang="sv-SE" sz="1400" b="0" i="0" u="none" strike="noStrike" cap="none" dirty="0" err="1">
                <a:solidFill>
                  <a:schemeClr val="dk1"/>
                </a:solidFill>
                <a:latin typeface="+mn-lt"/>
                <a:ea typeface="Open Sans"/>
                <a:cs typeface="Open Sans"/>
                <a:sym typeface="Open Sans"/>
              </a:rPr>
              <a:t>of</a:t>
            </a:r>
            <a:r>
              <a:rPr lang="sv-SE" sz="1400" b="0" i="0" u="none" strike="noStrike" cap="none" dirty="0">
                <a:solidFill>
                  <a:schemeClr val="dk1"/>
                </a:solidFill>
                <a:latin typeface="+mn-lt"/>
                <a:ea typeface="Open Sans"/>
                <a:cs typeface="Open Sans"/>
                <a:sym typeface="Open Sans"/>
              </a:rPr>
              <a:t> data do </a:t>
            </a:r>
            <a:r>
              <a:rPr lang="sv-SE" sz="1400" b="0" i="0" u="none" strike="noStrike" cap="none" dirty="0" err="1">
                <a:solidFill>
                  <a:schemeClr val="dk1"/>
                </a:solidFill>
                <a:latin typeface="+mn-lt"/>
                <a:ea typeface="Open Sans"/>
                <a:cs typeface="Open Sans"/>
                <a:sym typeface="Open Sans"/>
              </a:rPr>
              <a:t>you</a:t>
            </a:r>
            <a:r>
              <a:rPr lang="sv-SE" sz="1400" b="0" i="0" u="none" strike="noStrike" cap="none" dirty="0">
                <a:solidFill>
                  <a:schemeClr val="dk1"/>
                </a:solidFill>
                <a:latin typeface="+mn-lt"/>
                <a:ea typeface="Open Sans"/>
                <a:cs typeface="Open Sans"/>
                <a:sym typeface="Open Sans"/>
              </a:rPr>
              <a:t> </a:t>
            </a:r>
            <a:r>
              <a:rPr lang="sv-SE" sz="1400" b="0" i="0" u="none" strike="noStrike" cap="none" dirty="0" err="1">
                <a:solidFill>
                  <a:schemeClr val="dk1"/>
                </a:solidFill>
                <a:latin typeface="+mn-lt"/>
                <a:ea typeface="Open Sans"/>
                <a:cs typeface="Open Sans"/>
                <a:sym typeface="Open Sans"/>
              </a:rPr>
              <a:t>need</a:t>
            </a:r>
            <a:r>
              <a:rPr lang="sv-SE" sz="1400" b="0" i="0" u="none" strike="noStrike" cap="none" dirty="0">
                <a:solidFill>
                  <a:schemeClr val="dk1"/>
                </a:solidFill>
                <a:latin typeface="+mn-lt"/>
                <a:ea typeface="Open Sans"/>
                <a:cs typeface="Open Sans"/>
                <a:sym typeface="Open Sans"/>
              </a:rPr>
              <a:t>? </a:t>
            </a:r>
            <a:br>
              <a:rPr lang="sv-SE" sz="1400" b="0" i="0" u="none" strike="noStrike" cap="none" dirty="0">
                <a:solidFill>
                  <a:schemeClr val="dk1"/>
                </a:solidFill>
                <a:latin typeface="+mn-lt"/>
                <a:ea typeface="Open Sans"/>
                <a:cs typeface="Open Sans"/>
                <a:sym typeface="Open Sans"/>
              </a:rPr>
            </a:br>
            <a:endParaRPr lang="sv-SE" sz="1400" dirty="0">
              <a:solidFill>
                <a:schemeClr val="dk1"/>
              </a:solidFill>
              <a:latin typeface="+mn-lt"/>
              <a:ea typeface="Open Sans"/>
              <a:cs typeface="Open Sans"/>
              <a:sym typeface="Open Sans"/>
            </a:endParaRPr>
          </a:p>
          <a:p>
            <a:pPr marR="0" lvl="0" algn="l" rtl="0">
              <a:lnSpc>
                <a:spcPct val="100000"/>
              </a:lnSpc>
              <a:spcBef>
                <a:spcPts val="0"/>
              </a:spcBef>
              <a:spcAft>
                <a:spcPts val="0"/>
              </a:spcAft>
              <a:buClr>
                <a:srgbClr val="000000"/>
              </a:buClr>
              <a:buSzPts val="2400"/>
            </a:pPr>
            <a:r>
              <a:rPr lang="sv-SE" sz="1400" b="1" i="1" u="none" strike="noStrike" cap="none" dirty="0">
                <a:solidFill>
                  <a:schemeClr val="dk1"/>
                </a:solidFill>
                <a:latin typeface="+mn-lt"/>
                <a:ea typeface="Open Sans"/>
                <a:cs typeface="Open Sans"/>
                <a:sym typeface="Open Sans"/>
              </a:rPr>
              <a:t>Power </a:t>
            </a:r>
            <a:r>
              <a:rPr lang="sv-SE" sz="1400" b="1" i="1" u="none" strike="noStrike" cap="none" dirty="0" err="1">
                <a:solidFill>
                  <a:schemeClr val="dk1"/>
                </a:solidFill>
                <a:latin typeface="+mn-lt"/>
                <a:ea typeface="Open Sans"/>
                <a:cs typeface="Open Sans"/>
                <a:sym typeface="Open Sans"/>
              </a:rPr>
              <a:t>sector</a:t>
            </a:r>
            <a:r>
              <a:rPr lang="sv-SE" sz="1400" b="1" i="1" u="none" strike="noStrike" cap="none" dirty="0">
                <a:solidFill>
                  <a:schemeClr val="dk1"/>
                </a:solidFill>
                <a:latin typeface="+mn-lt"/>
                <a:ea typeface="Open Sans"/>
                <a:cs typeface="Open Sans"/>
                <a:sym typeface="Open Sans"/>
              </a:rPr>
              <a:t>:</a:t>
            </a:r>
            <a:br>
              <a:rPr lang="sv-SE" sz="1400" b="0" i="0" u="none" strike="noStrike" cap="none" dirty="0">
                <a:solidFill>
                  <a:schemeClr val="dk1"/>
                </a:solidFill>
                <a:latin typeface="+mn-lt"/>
                <a:ea typeface="Open Sans"/>
                <a:cs typeface="Open Sans"/>
                <a:sym typeface="Open Sans"/>
              </a:rPr>
            </a:br>
            <a:r>
              <a:rPr lang="sv-SE" sz="1400" b="0" i="0" u="none" strike="noStrike" cap="none" dirty="0">
                <a:solidFill>
                  <a:schemeClr val="dk1"/>
                </a:solidFill>
                <a:latin typeface="+mn-lt"/>
                <a:ea typeface="Open Sans"/>
                <a:cs typeface="Open Sans"/>
                <a:sym typeface="Open Sans"/>
              </a:rPr>
              <a:t>- Water for </a:t>
            </a:r>
            <a:r>
              <a:rPr lang="sv-SE" sz="1400" b="0" i="0" u="none" strike="noStrike" cap="none" dirty="0" err="1">
                <a:solidFill>
                  <a:schemeClr val="dk1"/>
                </a:solidFill>
                <a:latin typeface="+mn-lt"/>
                <a:ea typeface="Open Sans"/>
                <a:cs typeface="Open Sans"/>
                <a:sym typeface="Open Sans"/>
              </a:rPr>
              <a:t>cooling</a:t>
            </a:r>
            <a:r>
              <a:rPr lang="sv-SE" sz="1400" b="0" i="0" u="none" strike="noStrike" cap="none" dirty="0">
                <a:solidFill>
                  <a:schemeClr val="dk1"/>
                </a:solidFill>
                <a:latin typeface="+mn-lt"/>
                <a:ea typeface="Open Sans"/>
                <a:cs typeface="Open Sans"/>
                <a:sym typeface="Open Sans"/>
              </a:rPr>
              <a:t> </a:t>
            </a:r>
            <a:r>
              <a:rPr lang="sv-SE" sz="1400" b="0" i="0" u="none" strike="noStrike" cap="none" dirty="0" err="1">
                <a:solidFill>
                  <a:schemeClr val="dk1"/>
                </a:solidFill>
                <a:latin typeface="+mn-lt"/>
                <a:ea typeface="Open Sans"/>
                <a:cs typeface="Open Sans"/>
                <a:sym typeface="Open Sans"/>
              </a:rPr>
              <a:t>power</a:t>
            </a:r>
            <a:r>
              <a:rPr lang="sv-SE" sz="1400" b="0" i="0" u="none" strike="noStrike" cap="none" dirty="0">
                <a:solidFill>
                  <a:schemeClr val="dk1"/>
                </a:solidFill>
                <a:latin typeface="+mn-lt"/>
                <a:ea typeface="Open Sans"/>
                <a:cs typeface="Open Sans"/>
                <a:sym typeface="Open Sans"/>
              </a:rPr>
              <a:t> plants</a:t>
            </a:r>
            <a:br>
              <a:rPr lang="sv-SE" sz="1400" b="0" i="0" u="none" strike="noStrike" cap="none" dirty="0">
                <a:solidFill>
                  <a:schemeClr val="dk1"/>
                </a:solidFill>
                <a:latin typeface="+mn-lt"/>
                <a:ea typeface="Open Sans"/>
                <a:cs typeface="Open Sans"/>
                <a:sym typeface="Open Sans"/>
              </a:rPr>
            </a:br>
            <a:endParaRPr lang="sv-SE" sz="1400" dirty="0">
              <a:solidFill>
                <a:schemeClr val="dk1"/>
              </a:solidFill>
              <a:latin typeface="+mn-lt"/>
              <a:ea typeface="Open Sans"/>
              <a:cs typeface="Open Sans"/>
              <a:sym typeface="Open Sans"/>
            </a:endParaRPr>
          </a:p>
          <a:p>
            <a:pPr marR="0" lvl="0" algn="l" rtl="0">
              <a:lnSpc>
                <a:spcPct val="100000"/>
              </a:lnSpc>
              <a:spcBef>
                <a:spcPts val="0"/>
              </a:spcBef>
              <a:spcAft>
                <a:spcPts val="0"/>
              </a:spcAft>
              <a:buClr>
                <a:srgbClr val="000000"/>
              </a:buClr>
              <a:buSzPts val="2400"/>
            </a:pPr>
            <a:endParaRPr lang="sv-SE" sz="1400" b="1" i="1" u="none" strike="noStrike" cap="none" dirty="0">
              <a:solidFill>
                <a:schemeClr val="dk1"/>
              </a:solidFill>
              <a:latin typeface="+mn-lt"/>
              <a:ea typeface="Open Sans"/>
              <a:cs typeface="Open Sans"/>
              <a:sym typeface="Open Sans"/>
            </a:endParaRPr>
          </a:p>
          <a:p>
            <a:pPr marR="0" lvl="0" algn="l" rtl="0">
              <a:lnSpc>
                <a:spcPct val="100000"/>
              </a:lnSpc>
              <a:spcBef>
                <a:spcPts val="0"/>
              </a:spcBef>
              <a:spcAft>
                <a:spcPts val="0"/>
              </a:spcAft>
              <a:buClr>
                <a:srgbClr val="000000"/>
              </a:buClr>
              <a:buSzPts val="2400"/>
            </a:pPr>
            <a:r>
              <a:rPr lang="sv-SE" sz="1400" b="1" i="1" u="none" strike="noStrike" cap="none" dirty="0" err="1">
                <a:solidFill>
                  <a:schemeClr val="dk1"/>
                </a:solidFill>
                <a:latin typeface="+mn-lt"/>
                <a:ea typeface="Open Sans"/>
                <a:cs typeface="Open Sans"/>
                <a:sym typeface="Open Sans"/>
              </a:rPr>
              <a:t>Demand</a:t>
            </a:r>
            <a:r>
              <a:rPr lang="sv-SE" sz="1400" b="1" i="1" u="none" strike="noStrike" cap="none" dirty="0">
                <a:solidFill>
                  <a:schemeClr val="dk1"/>
                </a:solidFill>
                <a:latin typeface="+mn-lt"/>
                <a:ea typeface="Open Sans"/>
                <a:cs typeface="Open Sans"/>
                <a:sym typeface="Open Sans"/>
              </a:rPr>
              <a:t>: </a:t>
            </a:r>
            <a:br>
              <a:rPr lang="sv-SE" sz="1400" b="0" i="0" u="none" strike="noStrike" cap="none" dirty="0">
                <a:solidFill>
                  <a:schemeClr val="dk1"/>
                </a:solidFill>
                <a:latin typeface="+mn-lt"/>
                <a:ea typeface="Open Sans"/>
                <a:cs typeface="Open Sans"/>
                <a:sym typeface="Open Sans"/>
              </a:rPr>
            </a:br>
            <a:r>
              <a:rPr lang="sv-SE" sz="1400" b="0" i="0" u="none" strike="noStrike" cap="none" dirty="0">
                <a:solidFill>
                  <a:schemeClr val="dk1"/>
                </a:solidFill>
                <a:latin typeface="+mn-lt"/>
                <a:ea typeface="Open Sans"/>
                <a:cs typeface="Open Sans"/>
                <a:sym typeface="Open Sans"/>
              </a:rPr>
              <a:t>- Municipal</a:t>
            </a:r>
            <a:br>
              <a:rPr lang="sv-SE" sz="1400" b="0" i="0" u="none" strike="noStrike" cap="none" dirty="0">
                <a:solidFill>
                  <a:schemeClr val="dk1"/>
                </a:solidFill>
                <a:latin typeface="+mn-lt"/>
                <a:ea typeface="Open Sans"/>
                <a:cs typeface="Open Sans"/>
                <a:sym typeface="Open Sans"/>
              </a:rPr>
            </a:br>
            <a:r>
              <a:rPr lang="sv-SE" sz="1400" b="0" i="0" u="none" strike="noStrike" cap="none" dirty="0">
                <a:solidFill>
                  <a:schemeClr val="dk1"/>
                </a:solidFill>
                <a:latin typeface="+mn-lt"/>
                <a:ea typeface="Open Sans"/>
                <a:cs typeface="Open Sans"/>
                <a:sym typeface="Open Sans"/>
              </a:rPr>
              <a:t>- Industrial</a:t>
            </a:r>
          </a:p>
          <a:p>
            <a:pPr marR="0" lvl="0" algn="l" rtl="0">
              <a:lnSpc>
                <a:spcPct val="100000"/>
              </a:lnSpc>
              <a:spcBef>
                <a:spcPts val="0"/>
              </a:spcBef>
              <a:spcAft>
                <a:spcPts val="0"/>
              </a:spcAft>
              <a:buClr>
                <a:srgbClr val="000000"/>
              </a:buClr>
              <a:buSzPts val="2400"/>
            </a:pPr>
            <a:br>
              <a:rPr lang="sv-SE" sz="1400" b="0" i="0" u="none" strike="noStrike" cap="none" dirty="0">
                <a:solidFill>
                  <a:schemeClr val="dk1"/>
                </a:solidFill>
                <a:latin typeface="+mn-lt"/>
                <a:ea typeface="Open Sans"/>
                <a:cs typeface="Open Sans"/>
                <a:sym typeface="Open Sans"/>
              </a:rPr>
            </a:br>
            <a:r>
              <a:rPr lang="sv-SE" sz="1400" b="1" i="1" u="none" strike="noStrike" cap="none" dirty="0" err="1">
                <a:solidFill>
                  <a:schemeClr val="dk1"/>
                </a:solidFill>
                <a:latin typeface="+mn-lt"/>
                <a:ea typeface="Open Sans"/>
                <a:cs typeface="Open Sans"/>
                <a:sym typeface="Open Sans"/>
              </a:rPr>
              <a:t>Costs</a:t>
            </a:r>
            <a:r>
              <a:rPr lang="sv-SE" sz="1400" b="1" i="1" u="none" strike="noStrike" cap="none" dirty="0">
                <a:solidFill>
                  <a:schemeClr val="dk1"/>
                </a:solidFill>
                <a:latin typeface="+mn-lt"/>
                <a:ea typeface="Open Sans"/>
                <a:cs typeface="Open Sans"/>
                <a:sym typeface="Open Sans"/>
              </a:rPr>
              <a:t>: </a:t>
            </a:r>
            <a:br>
              <a:rPr lang="sv-SE" sz="1400" b="0" i="0" u="none" strike="noStrike" cap="none" dirty="0">
                <a:solidFill>
                  <a:schemeClr val="dk1"/>
                </a:solidFill>
                <a:latin typeface="+mn-lt"/>
                <a:ea typeface="Open Sans"/>
                <a:cs typeface="Open Sans"/>
                <a:sym typeface="Open Sans"/>
              </a:rPr>
            </a:br>
            <a:r>
              <a:rPr lang="sv-SE" sz="1400" b="0" i="0" u="none" strike="noStrike" cap="none" dirty="0">
                <a:solidFill>
                  <a:schemeClr val="dk1"/>
                </a:solidFill>
                <a:latin typeface="+mn-lt"/>
                <a:ea typeface="Open Sans"/>
                <a:cs typeface="Open Sans"/>
                <a:sym typeface="Open Sans"/>
              </a:rPr>
              <a:t>- </a:t>
            </a:r>
            <a:r>
              <a:rPr lang="sv-SE" sz="1400" b="0" i="0" u="none" strike="noStrike" cap="none" dirty="0" err="1">
                <a:solidFill>
                  <a:schemeClr val="dk1"/>
                </a:solidFill>
                <a:latin typeface="+mn-lt"/>
                <a:ea typeface="Open Sans"/>
                <a:cs typeface="Open Sans"/>
                <a:sym typeface="Open Sans"/>
              </a:rPr>
              <a:t>Capital</a:t>
            </a:r>
            <a:r>
              <a:rPr lang="sv-SE" sz="1400" b="0" i="0" u="none" strike="noStrike" cap="none" dirty="0">
                <a:solidFill>
                  <a:schemeClr val="dk1"/>
                </a:solidFill>
                <a:latin typeface="+mn-lt"/>
                <a:ea typeface="Open Sans"/>
                <a:cs typeface="Open Sans"/>
                <a:sym typeface="Open Sans"/>
              </a:rPr>
              <a:t>, </a:t>
            </a:r>
            <a:r>
              <a:rPr lang="sv-SE" sz="1400" b="0" i="0" u="none" strike="noStrike" cap="none" dirty="0" err="1">
                <a:solidFill>
                  <a:schemeClr val="dk1"/>
                </a:solidFill>
                <a:latin typeface="+mn-lt"/>
                <a:ea typeface="Open Sans"/>
                <a:cs typeface="Open Sans"/>
                <a:sym typeface="Open Sans"/>
              </a:rPr>
              <a:t>variable</a:t>
            </a:r>
            <a:r>
              <a:rPr lang="sv-SE" sz="1400" b="0" i="0" u="none" strike="noStrike" cap="none" dirty="0">
                <a:solidFill>
                  <a:schemeClr val="dk1"/>
                </a:solidFill>
                <a:latin typeface="+mn-lt"/>
                <a:ea typeface="Open Sans"/>
                <a:cs typeface="Open Sans"/>
                <a:sym typeface="Open Sans"/>
              </a:rPr>
              <a:t> and </a:t>
            </a:r>
            <a:r>
              <a:rPr lang="sv-SE" sz="1400" b="0" i="0" u="none" strike="noStrike" cap="none" dirty="0" err="1">
                <a:solidFill>
                  <a:schemeClr val="dk1"/>
                </a:solidFill>
                <a:latin typeface="+mn-lt"/>
                <a:ea typeface="Open Sans"/>
                <a:cs typeface="Open Sans"/>
                <a:sym typeface="Open Sans"/>
              </a:rPr>
              <a:t>fixed</a:t>
            </a:r>
            <a:r>
              <a:rPr lang="sv-SE" sz="1400" b="0" i="0" u="none" strike="noStrike" cap="none" dirty="0">
                <a:solidFill>
                  <a:schemeClr val="dk1"/>
                </a:solidFill>
                <a:latin typeface="+mn-lt"/>
                <a:ea typeface="Open Sans"/>
                <a:cs typeface="Open Sans"/>
                <a:sym typeface="Open Sans"/>
              </a:rPr>
              <a:t> </a:t>
            </a:r>
            <a:r>
              <a:rPr lang="sv-SE" sz="1400" b="0" i="0" u="none" strike="noStrike" cap="none" dirty="0" err="1">
                <a:solidFill>
                  <a:schemeClr val="dk1"/>
                </a:solidFill>
                <a:latin typeface="+mn-lt"/>
                <a:ea typeface="Open Sans"/>
                <a:cs typeface="Open Sans"/>
                <a:sym typeface="Open Sans"/>
              </a:rPr>
              <a:t>costs</a:t>
            </a:r>
            <a:r>
              <a:rPr lang="sv-SE" sz="1400" b="0" i="0" u="none" strike="noStrike" cap="none" dirty="0">
                <a:solidFill>
                  <a:schemeClr val="dk1"/>
                </a:solidFill>
                <a:latin typeface="+mn-lt"/>
                <a:ea typeface="Open Sans"/>
                <a:cs typeface="Open Sans"/>
                <a:sym typeface="Open Sans"/>
              </a:rPr>
              <a:t> for the </a:t>
            </a:r>
            <a:r>
              <a:rPr lang="sv-SE" sz="1400" b="0" i="0" u="none" strike="noStrike" cap="none" dirty="0" err="1">
                <a:solidFill>
                  <a:schemeClr val="dk1"/>
                </a:solidFill>
                <a:latin typeface="+mn-lt"/>
                <a:ea typeface="Open Sans"/>
                <a:cs typeface="Open Sans"/>
                <a:sym typeface="Open Sans"/>
              </a:rPr>
              <a:t>water</a:t>
            </a:r>
            <a:r>
              <a:rPr lang="sv-SE" sz="1400" b="0" i="0" u="none" strike="noStrike" cap="none" dirty="0">
                <a:solidFill>
                  <a:schemeClr val="dk1"/>
                </a:solidFill>
                <a:latin typeface="+mn-lt"/>
                <a:ea typeface="Open Sans"/>
                <a:cs typeface="Open Sans"/>
                <a:sym typeface="Open Sans"/>
              </a:rPr>
              <a:t> system </a:t>
            </a:r>
            <a:r>
              <a:rPr lang="sv-SE" sz="1400" b="0" i="0" u="none" strike="noStrike" cap="none" dirty="0" err="1">
                <a:solidFill>
                  <a:schemeClr val="dk1"/>
                </a:solidFill>
                <a:latin typeface="+mn-lt"/>
                <a:ea typeface="Open Sans"/>
                <a:cs typeface="Open Sans"/>
                <a:sym typeface="Open Sans"/>
              </a:rPr>
              <a:t>infrastructure</a:t>
            </a:r>
            <a:endParaRPr lang="sv-SE" sz="1400" b="0" i="0" u="none" strike="noStrike" cap="none" dirty="0">
              <a:solidFill>
                <a:schemeClr val="dk1"/>
              </a:solidFill>
              <a:latin typeface="+mn-lt"/>
              <a:ea typeface="Open Sans"/>
              <a:cs typeface="Open Sans"/>
              <a:sym typeface="Open Sans"/>
            </a:endParaRPr>
          </a:p>
          <a:p>
            <a:pPr marR="0" lvl="0" algn="l" rtl="0">
              <a:lnSpc>
                <a:spcPct val="100000"/>
              </a:lnSpc>
              <a:spcBef>
                <a:spcPts val="0"/>
              </a:spcBef>
              <a:spcAft>
                <a:spcPts val="0"/>
              </a:spcAft>
              <a:buClr>
                <a:srgbClr val="000000"/>
              </a:buClr>
              <a:buSzPts val="2400"/>
            </a:pPr>
            <a:endParaRPr lang="sv-SE" dirty="0">
              <a:solidFill>
                <a:schemeClr val="dk1"/>
              </a:solidFill>
              <a:latin typeface="+mn-lt"/>
              <a:ea typeface="Open Sans"/>
              <a:cs typeface="Open Sans"/>
              <a:sym typeface="Open Sans"/>
            </a:endParaRPr>
          </a:p>
          <a:p>
            <a:pPr lvl="0">
              <a:buSzPts val="2400"/>
            </a:pPr>
            <a:r>
              <a:rPr lang="sv-SE" b="1" i="1" dirty="0">
                <a:solidFill>
                  <a:schemeClr val="dk1"/>
                </a:solidFill>
                <a:ea typeface="Open Sans"/>
                <a:cs typeface="Open Sans"/>
                <a:sym typeface="Open Sans"/>
              </a:rPr>
              <a:t>Water </a:t>
            </a:r>
            <a:r>
              <a:rPr lang="sv-SE" b="1" i="1" dirty="0" err="1">
                <a:solidFill>
                  <a:schemeClr val="dk1"/>
                </a:solidFill>
                <a:ea typeface="Open Sans"/>
                <a:cs typeface="Open Sans"/>
                <a:sym typeface="Open Sans"/>
              </a:rPr>
              <a:t>balance</a:t>
            </a:r>
            <a:r>
              <a:rPr lang="sv-SE" b="1" i="1" dirty="0">
                <a:solidFill>
                  <a:schemeClr val="dk1"/>
                </a:solidFill>
                <a:ea typeface="Open Sans"/>
                <a:cs typeface="Open Sans"/>
                <a:sym typeface="Open Sans"/>
              </a:rPr>
              <a:t>: </a:t>
            </a:r>
            <a:br>
              <a:rPr lang="sv-SE" dirty="0">
                <a:solidFill>
                  <a:schemeClr val="dk1"/>
                </a:solidFill>
                <a:ea typeface="Open Sans"/>
                <a:cs typeface="Open Sans"/>
                <a:sym typeface="Open Sans"/>
              </a:rPr>
            </a:br>
            <a:r>
              <a:rPr lang="sv-SE" dirty="0">
                <a:solidFill>
                  <a:schemeClr val="dk1"/>
                </a:solidFill>
                <a:ea typeface="Open Sans"/>
                <a:cs typeface="Open Sans"/>
                <a:sym typeface="Open Sans"/>
              </a:rPr>
              <a:t>- </a:t>
            </a:r>
            <a:r>
              <a:rPr lang="sv-SE" dirty="0" err="1">
                <a:solidFill>
                  <a:schemeClr val="dk1"/>
                </a:solidFill>
                <a:ea typeface="Open Sans"/>
                <a:cs typeface="Open Sans"/>
                <a:sym typeface="Open Sans"/>
              </a:rPr>
              <a:t>Precipitation</a:t>
            </a:r>
            <a:br>
              <a:rPr lang="sv-SE" dirty="0">
                <a:solidFill>
                  <a:schemeClr val="dk1"/>
                </a:solidFill>
                <a:ea typeface="Open Sans"/>
                <a:cs typeface="Open Sans"/>
                <a:sym typeface="Open Sans"/>
              </a:rPr>
            </a:br>
            <a:r>
              <a:rPr lang="sv-SE" dirty="0">
                <a:solidFill>
                  <a:schemeClr val="dk1"/>
                </a:solidFill>
                <a:ea typeface="Open Sans"/>
                <a:cs typeface="Open Sans"/>
                <a:sym typeface="Open Sans"/>
              </a:rPr>
              <a:t>- </a:t>
            </a:r>
            <a:r>
              <a:rPr lang="sv-SE" dirty="0" err="1">
                <a:solidFill>
                  <a:schemeClr val="dk1"/>
                </a:solidFill>
                <a:ea typeface="Open Sans"/>
                <a:cs typeface="Open Sans"/>
                <a:sym typeface="Open Sans"/>
              </a:rPr>
              <a:t>Evapotranspiration</a:t>
            </a:r>
            <a:br>
              <a:rPr lang="sv-SE" dirty="0">
                <a:solidFill>
                  <a:schemeClr val="dk1"/>
                </a:solidFill>
                <a:ea typeface="Open Sans"/>
                <a:cs typeface="Open Sans"/>
                <a:sym typeface="Open Sans"/>
              </a:rPr>
            </a:br>
            <a:r>
              <a:rPr lang="sv-SE" dirty="0">
                <a:solidFill>
                  <a:schemeClr val="dk1"/>
                </a:solidFill>
                <a:ea typeface="Open Sans"/>
                <a:cs typeface="Open Sans"/>
                <a:sym typeface="Open Sans"/>
              </a:rPr>
              <a:t>- </a:t>
            </a:r>
            <a:r>
              <a:rPr lang="sv-SE" dirty="0" err="1">
                <a:solidFill>
                  <a:schemeClr val="dk1"/>
                </a:solidFill>
                <a:ea typeface="Open Sans"/>
                <a:cs typeface="Open Sans"/>
                <a:sym typeface="Open Sans"/>
              </a:rPr>
              <a:t>Groundwater</a:t>
            </a:r>
            <a:r>
              <a:rPr lang="sv-SE" dirty="0">
                <a:solidFill>
                  <a:schemeClr val="dk1"/>
                </a:solidFill>
                <a:ea typeface="Open Sans"/>
                <a:cs typeface="Open Sans"/>
                <a:sym typeface="Open Sans"/>
              </a:rPr>
              <a:t> </a:t>
            </a:r>
            <a:r>
              <a:rPr lang="sv-SE" dirty="0" err="1">
                <a:solidFill>
                  <a:schemeClr val="dk1"/>
                </a:solidFill>
                <a:ea typeface="Open Sans"/>
                <a:cs typeface="Open Sans"/>
                <a:sym typeface="Open Sans"/>
              </a:rPr>
              <a:t>recharge</a:t>
            </a:r>
            <a:br>
              <a:rPr lang="sv-SE" dirty="0">
                <a:solidFill>
                  <a:schemeClr val="dk1"/>
                </a:solidFill>
                <a:ea typeface="Open Sans"/>
                <a:cs typeface="Open Sans"/>
                <a:sym typeface="Open Sans"/>
              </a:rPr>
            </a:br>
            <a:r>
              <a:rPr lang="sv-SE" dirty="0">
                <a:solidFill>
                  <a:schemeClr val="dk1"/>
                </a:solidFill>
                <a:ea typeface="Open Sans"/>
                <a:cs typeface="Open Sans"/>
                <a:sym typeface="Open Sans"/>
              </a:rPr>
              <a:t>- Surface Water run-off</a:t>
            </a:r>
            <a:br>
              <a:rPr lang="sv-SE" dirty="0">
                <a:solidFill>
                  <a:schemeClr val="dk1"/>
                </a:solidFill>
                <a:ea typeface="Open Sans"/>
                <a:cs typeface="Open Sans"/>
                <a:sym typeface="Open Sans"/>
              </a:rPr>
            </a:br>
            <a:r>
              <a:rPr lang="sv-SE" dirty="0">
                <a:solidFill>
                  <a:schemeClr val="dk1"/>
                </a:solidFill>
                <a:ea typeface="Open Sans"/>
                <a:cs typeface="Open Sans"/>
                <a:sym typeface="Open Sans"/>
              </a:rPr>
              <a:t>- Water for Irrigation</a:t>
            </a:r>
            <a:endParaRPr lang="sv-SE" sz="1400" b="0" i="0" u="none" strike="noStrike" cap="none" dirty="0">
              <a:solidFill>
                <a:schemeClr val="dk1"/>
              </a:solidFill>
              <a:latin typeface="+mn-lt"/>
              <a:ea typeface="Open Sans"/>
              <a:cs typeface="Open Sans"/>
              <a:sym typeface="Open Sans"/>
            </a:endParaRPr>
          </a:p>
        </p:txBody>
      </p:sp>
      <p:sp>
        <p:nvSpPr>
          <p:cNvPr id="5" name="TextBox 4">
            <a:extLst>
              <a:ext uri="{FF2B5EF4-FFF2-40B4-BE49-F238E27FC236}">
                <a16:creationId xmlns:a16="http://schemas.microsoft.com/office/drawing/2014/main" id="{36CD9896-851F-8C92-76D5-695C5C713776}"/>
              </a:ext>
            </a:extLst>
          </p:cNvPr>
          <p:cNvSpPr txBox="1"/>
          <p:nvPr/>
        </p:nvSpPr>
        <p:spPr>
          <a:xfrm>
            <a:off x="838786" y="1025583"/>
            <a:ext cx="8389619" cy="338554"/>
          </a:xfrm>
          <a:prstGeom prst="rect">
            <a:avLst/>
          </a:prstGeom>
          <a:noFill/>
        </p:spPr>
        <p:txBody>
          <a:bodyPr wrap="square">
            <a:spAutoFit/>
          </a:bodyPr>
          <a:lstStyle/>
          <a:p>
            <a:pPr marL="285750" marR="0" lvl="0" indent="-285750" algn="l" rtl="0">
              <a:lnSpc>
                <a:spcPct val="100000"/>
              </a:lnSpc>
              <a:spcBef>
                <a:spcPts val="0"/>
              </a:spcBef>
              <a:spcAft>
                <a:spcPts val="0"/>
              </a:spcAft>
              <a:buClr>
                <a:srgbClr val="000000"/>
              </a:buClr>
              <a:buSzPts val="2400"/>
              <a:buFont typeface="Wingdings" panose="05000000000000000000" pitchFamily="2" charset="2"/>
              <a:buChar char="Ø"/>
            </a:pPr>
            <a:r>
              <a:rPr lang="sv-SE" sz="1600" b="0" i="0" u="none" strike="noStrike" cap="none" dirty="0">
                <a:solidFill>
                  <a:schemeClr val="dk1"/>
                </a:solidFill>
                <a:latin typeface="+mn-lt"/>
                <a:ea typeface="Open Sans"/>
                <a:cs typeface="Open Sans"/>
                <a:sym typeface="Open Sans"/>
              </a:rPr>
              <a:t>Data </a:t>
            </a:r>
            <a:r>
              <a:rPr lang="sv-SE" sz="1600" b="0" i="0" u="none" strike="noStrike" cap="none" dirty="0" err="1">
                <a:solidFill>
                  <a:schemeClr val="dk1"/>
                </a:solidFill>
                <a:latin typeface="+mn-lt"/>
                <a:ea typeface="Open Sans"/>
                <a:cs typeface="Open Sans"/>
                <a:sym typeface="Open Sans"/>
              </a:rPr>
              <a:t>gathering</a:t>
            </a:r>
            <a:r>
              <a:rPr lang="sv-SE" sz="1600" b="0" i="0" u="none" strike="noStrike" cap="none" dirty="0">
                <a:solidFill>
                  <a:schemeClr val="dk1"/>
                </a:solidFill>
                <a:latin typeface="+mn-lt"/>
                <a:ea typeface="Open Sans"/>
                <a:cs typeface="Open Sans"/>
                <a:sym typeface="Open Sans"/>
              </a:rPr>
              <a:t> and data pre-</a:t>
            </a:r>
            <a:r>
              <a:rPr lang="sv-SE" sz="1600" b="0" i="0" u="none" strike="noStrike" cap="none" dirty="0" err="1">
                <a:solidFill>
                  <a:schemeClr val="dk1"/>
                </a:solidFill>
                <a:latin typeface="+mn-lt"/>
                <a:ea typeface="Open Sans"/>
                <a:cs typeface="Open Sans"/>
                <a:sym typeface="Open Sans"/>
              </a:rPr>
              <a:t>processing</a:t>
            </a:r>
            <a:r>
              <a:rPr lang="sv-SE" sz="1600" b="0" i="0" u="none" strike="noStrike" cap="none" dirty="0">
                <a:solidFill>
                  <a:schemeClr val="dk1"/>
                </a:solidFill>
                <a:latin typeface="+mn-lt"/>
                <a:ea typeface="Open Sans"/>
                <a:cs typeface="Open Sans"/>
                <a:sym typeface="Open Sans"/>
              </a:rPr>
              <a:t> </a:t>
            </a:r>
            <a:r>
              <a:rPr lang="sv-SE" sz="1600" dirty="0" err="1">
                <a:solidFill>
                  <a:schemeClr val="dk1"/>
                </a:solidFill>
                <a:latin typeface="+mn-lt"/>
                <a:ea typeface="Open Sans"/>
                <a:cs typeface="Open Sans"/>
                <a:sym typeface="Open Sans"/>
              </a:rPr>
              <a:t>are</a:t>
            </a:r>
            <a:r>
              <a:rPr lang="sv-SE" sz="1600" b="0" i="0" u="none" strike="noStrike" cap="none" dirty="0">
                <a:solidFill>
                  <a:schemeClr val="dk1"/>
                </a:solidFill>
                <a:latin typeface="+mn-lt"/>
                <a:ea typeface="Open Sans"/>
                <a:cs typeface="Open Sans"/>
                <a:sym typeface="Open Sans"/>
              </a:rPr>
              <a:t> </a:t>
            </a:r>
            <a:r>
              <a:rPr lang="sv-SE" sz="1600" b="0" i="0" u="none" strike="noStrike" cap="none" dirty="0" err="1">
                <a:solidFill>
                  <a:schemeClr val="dk1"/>
                </a:solidFill>
                <a:latin typeface="+mn-lt"/>
                <a:ea typeface="Open Sans"/>
                <a:cs typeface="Open Sans"/>
                <a:sym typeface="Open Sans"/>
              </a:rPr>
              <a:t>essential</a:t>
            </a:r>
            <a:r>
              <a:rPr lang="sv-SE" sz="1600" b="0" i="0" u="none" strike="noStrike" cap="none" dirty="0">
                <a:solidFill>
                  <a:schemeClr val="dk1"/>
                </a:solidFill>
                <a:latin typeface="+mn-lt"/>
                <a:ea typeface="Open Sans"/>
                <a:cs typeface="Open Sans"/>
                <a:sym typeface="Open Sans"/>
              </a:rPr>
              <a:t> for </a:t>
            </a:r>
            <a:r>
              <a:rPr lang="sv-SE" sz="1600" b="0" i="0" u="none" strike="noStrike" cap="none" dirty="0" err="1">
                <a:solidFill>
                  <a:schemeClr val="dk1"/>
                </a:solidFill>
                <a:latin typeface="+mn-lt"/>
                <a:ea typeface="Open Sans"/>
                <a:cs typeface="Open Sans"/>
                <a:sym typeface="Open Sans"/>
              </a:rPr>
              <a:t>building</a:t>
            </a:r>
            <a:r>
              <a:rPr lang="sv-SE" sz="1600" b="0" i="0" u="none" strike="noStrike" cap="none" dirty="0">
                <a:solidFill>
                  <a:schemeClr val="dk1"/>
                </a:solidFill>
                <a:latin typeface="+mn-lt"/>
                <a:ea typeface="Open Sans"/>
                <a:cs typeface="Open Sans"/>
                <a:sym typeface="Open Sans"/>
              </a:rPr>
              <a:t> </a:t>
            </a:r>
            <a:r>
              <a:rPr lang="sv-SE" sz="1600" b="0" i="0" u="none" strike="noStrike" cap="none" dirty="0" err="1">
                <a:solidFill>
                  <a:schemeClr val="dk1"/>
                </a:solidFill>
                <a:latin typeface="+mn-lt"/>
                <a:ea typeface="Open Sans"/>
                <a:cs typeface="Open Sans"/>
                <a:sym typeface="Open Sans"/>
              </a:rPr>
              <a:t>your</a:t>
            </a:r>
            <a:r>
              <a:rPr lang="sv-SE" sz="1600" b="0" i="0" u="none" strike="noStrike" cap="none" dirty="0">
                <a:solidFill>
                  <a:schemeClr val="dk1"/>
                </a:solidFill>
                <a:latin typeface="+mn-lt"/>
                <a:ea typeface="Open Sans"/>
                <a:cs typeface="Open Sans"/>
                <a:sym typeface="Open Sans"/>
              </a:rPr>
              <a:t> </a:t>
            </a:r>
            <a:r>
              <a:rPr lang="sv-SE" sz="1600" b="0" i="0" u="none" strike="noStrike" cap="none" dirty="0" err="1">
                <a:solidFill>
                  <a:schemeClr val="dk1"/>
                </a:solidFill>
                <a:latin typeface="+mn-lt"/>
                <a:ea typeface="Open Sans"/>
                <a:cs typeface="Open Sans"/>
                <a:sym typeface="Open Sans"/>
              </a:rPr>
              <a:t>CLEWs</a:t>
            </a:r>
            <a:r>
              <a:rPr lang="sv-SE" sz="1600" b="0" i="0" u="none" strike="noStrike" cap="none" dirty="0">
                <a:solidFill>
                  <a:schemeClr val="dk1"/>
                </a:solidFill>
                <a:latin typeface="+mn-lt"/>
                <a:ea typeface="Open Sans"/>
                <a:cs typeface="Open Sans"/>
                <a:sym typeface="Open Sans"/>
              </a:rPr>
              <a:t> </a:t>
            </a:r>
            <a:r>
              <a:rPr lang="sv-SE" sz="1600" b="0" i="0" u="none" strike="noStrike" cap="none" dirty="0" err="1">
                <a:solidFill>
                  <a:schemeClr val="dk1"/>
                </a:solidFill>
                <a:latin typeface="+mn-lt"/>
                <a:ea typeface="Open Sans"/>
                <a:cs typeface="Open Sans"/>
                <a:sym typeface="Open Sans"/>
              </a:rPr>
              <a:t>model</a:t>
            </a:r>
            <a:r>
              <a:rPr lang="sv-SE" sz="1600" b="0" i="0" u="none" strike="noStrike" cap="none" dirty="0">
                <a:solidFill>
                  <a:schemeClr val="dk1"/>
                </a:solidFill>
                <a:latin typeface="+mn-lt"/>
                <a:ea typeface="Open Sans"/>
                <a:cs typeface="Open Sans"/>
                <a:sym typeface="Open Sans"/>
              </a:rPr>
              <a:t> </a:t>
            </a:r>
          </a:p>
        </p:txBody>
      </p:sp>
      <p:pic>
        <p:nvPicPr>
          <p:cNvPr id="11" name="Graphic 10" descr="Power Plant outline">
            <a:extLst>
              <a:ext uri="{FF2B5EF4-FFF2-40B4-BE49-F238E27FC236}">
                <a16:creationId xmlns:a16="http://schemas.microsoft.com/office/drawing/2014/main" id="{B7083BC7-6104-5CE8-F011-7122926FCE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6891" y="2036691"/>
            <a:ext cx="593189" cy="593189"/>
          </a:xfrm>
          <a:prstGeom prst="rect">
            <a:avLst/>
          </a:prstGeom>
        </p:spPr>
      </p:pic>
      <p:pic>
        <p:nvPicPr>
          <p:cNvPr id="13" name="Graphic 12" descr="Lightning outline">
            <a:extLst>
              <a:ext uri="{FF2B5EF4-FFF2-40B4-BE49-F238E27FC236}">
                <a16:creationId xmlns:a16="http://schemas.microsoft.com/office/drawing/2014/main" id="{BD434756-1E96-D155-7BA9-49B1E66B63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0473" y="5185836"/>
            <a:ext cx="914400" cy="914400"/>
          </a:xfrm>
          <a:prstGeom prst="rect">
            <a:avLst/>
          </a:prstGeom>
        </p:spPr>
      </p:pic>
      <p:pic>
        <p:nvPicPr>
          <p:cNvPr id="17" name="Graphic 16" descr="Money with solid fill">
            <a:extLst>
              <a:ext uri="{FF2B5EF4-FFF2-40B4-BE49-F238E27FC236}">
                <a16:creationId xmlns:a16="http://schemas.microsoft.com/office/drawing/2014/main" id="{658C737F-D32E-E3BF-31E1-336763F893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67752" y="3924432"/>
            <a:ext cx="511466" cy="511466"/>
          </a:xfrm>
          <a:prstGeom prst="rect">
            <a:avLst/>
          </a:prstGeom>
        </p:spPr>
      </p:pic>
      <p:pic>
        <p:nvPicPr>
          <p:cNvPr id="19" name="Graphic 18" descr="Handwashing outline">
            <a:extLst>
              <a:ext uri="{FF2B5EF4-FFF2-40B4-BE49-F238E27FC236}">
                <a16:creationId xmlns:a16="http://schemas.microsoft.com/office/drawing/2014/main" id="{D8CF591E-572D-87E7-63E6-86C0D1CA67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67774" y="2933568"/>
            <a:ext cx="711422" cy="7114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6956348D-9A21-5BC0-FAFC-C95C285CD698}"/>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BA2BDD8C-7A73-6C96-3C8C-FC62E783A515}"/>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8</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CD7CE47F-C97B-FF7B-FBE5-B80D3C30FB33}"/>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a:t>The </a:t>
            </a:r>
            <a:r>
              <a:rPr lang="sv-SE" dirty="0" err="1"/>
              <a:t>importance</a:t>
            </a:r>
            <a:r>
              <a:rPr lang="sv-SE" dirty="0"/>
              <a:t> </a:t>
            </a:r>
            <a:r>
              <a:rPr lang="sv-SE" dirty="0" err="1"/>
              <a:t>of</a:t>
            </a:r>
            <a:r>
              <a:rPr lang="sv-SE" dirty="0"/>
              <a:t> data </a:t>
            </a:r>
            <a:r>
              <a:rPr lang="sv-SE" dirty="0" err="1"/>
              <a:t>gathering</a:t>
            </a:r>
            <a:r>
              <a:rPr lang="sv-SE" dirty="0"/>
              <a:t> and pre-</a:t>
            </a:r>
            <a:r>
              <a:rPr lang="sv-SE" dirty="0" err="1"/>
              <a:t>processing</a:t>
            </a:r>
            <a:r>
              <a:rPr lang="sv-SE" dirty="0"/>
              <a:t> the data: Power </a:t>
            </a:r>
            <a:r>
              <a:rPr lang="sv-SE" dirty="0" err="1"/>
              <a:t>sector</a:t>
            </a:r>
            <a:r>
              <a:rPr lang="sv-SE" dirty="0"/>
              <a:t> and </a:t>
            </a:r>
            <a:r>
              <a:rPr lang="sv-SE" dirty="0" err="1"/>
              <a:t>demand</a:t>
            </a:r>
            <a:endParaRPr dirty="0"/>
          </a:p>
        </p:txBody>
      </p:sp>
      <p:pic>
        <p:nvPicPr>
          <p:cNvPr id="2" name="Picture 1" descr="A computer screen shot of a computer&#10;&#10;Description automatically generated">
            <a:extLst>
              <a:ext uri="{FF2B5EF4-FFF2-40B4-BE49-F238E27FC236}">
                <a16:creationId xmlns:a16="http://schemas.microsoft.com/office/drawing/2014/main" id="{AD2A9B11-F48B-447C-1F0B-6C90FFABECE1}"/>
              </a:ext>
            </a:extLst>
          </p:cNvPr>
          <p:cNvPicPr>
            <a:picLocks noChangeAspect="1"/>
          </p:cNvPicPr>
          <p:nvPr/>
        </p:nvPicPr>
        <p:blipFill>
          <a:blip r:embed="rId3">
            <a:alphaModFix amt="70000"/>
            <a:extLst>
              <a:ext uri="{28A0092B-C50C-407E-A947-70E740481C1C}">
                <a14:useLocalDpi xmlns:a14="http://schemas.microsoft.com/office/drawing/2010/main" val="0"/>
              </a:ext>
            </a:extLst>
          </a:blip>
          <a:srcRect l="56344" b="55447"/>
          <a:stretch>
            <a:fillRect/>
          </a:stretch>
        </p:blipFill>
        <p:spPr>
          <a:xfrm>
            <a:off x="864674" y="2282483"/>
            <a:ext cx="4283211" cy="1243626"/>
          </a:xfrm>
          <a:prstGeom prst="rect">
            <a:avLst/>
          </a:prstGeom>
        </p:spPr>
      </p:pic>
      <p:pic>
        <p:nvPicPr>
          <p:cNvPr id="3" name="Picture 2" descr="A screen shot of a computer&#10;&#10;Description automatically generated">
            <a:extLst>
              <a:ext uri="{FF2B5EF4-FFF2-40B4-BE49-F238E27FC236}">
                <a16:creationId xmlns:a16="http://schemas.microsoft.com/office/drawing/2014/main" id="{3063A666-E3A7-99F5-CDFB-C174D3ECE6E9}"/>
              </a:ext>
            </a:extLst>
          </p:cNvPr>
          <p:cNvPicPr>
            <a:picLocks noChangeAspect="1"/>
          </p:cNvPicPr>
          <p:nvPr/>
        </p:nvPicPr>
        <p:blipFill>
          <a:blip r:embed="rId4">
            <a:alphaModFix amt="70000"/>
            <a:extLst>
              <a:ext uri="{28A0092B-C50C-407E-A947-70E740481C1C}">
                <a14:useLocalDpi xmlns:a14="http://schemas.microsoft.com/office/drawing/2010/main" val="0"/>
              </a:ext>
            </a:extLst>
          </a:blip>
          <a:srcRect l="78459" t="57601"/>
          <a:stretch>
            <a:fillRect/>
          </a:stretch>
        </p:blipFill>
        <p:spPr>
          <a:xfrm>
            <a:off x="1314081" y="4189659"/>
            <a:ext cx="2112647" cy="1110344"/>
          </a:xfrm>
          <a:prstGeom prst="rect">
            <a:avLst/>
          </a:prstGeom>
        </p:spPr>
      </p:pic>
      <p:sp>
        <p:nvSpPr>
          <p:cNvPr id="4" name="Oval 3">
            <a:extLst>
              <a:ext uri="{FF2B5EF4-FFF2-40B4-BE49-F238E27FC236}">
                <a16:creationId xmlns:a16="http://schemas.microsoft.com/office/drawing/2014/main" id="{28B30CC2-740D-590A-4A27-0CB78D2A4751}"/>
              </a:ext>
            </a:extLst>
          </p:cNvPr>
          <p:cNvSpPr/>
          <p:nvPr/>
        </p:nvSpPr>
        <p:spPr>
          <a:xfrm>
            <a:off x="1617783" y="2405791"/>
            <a:ext cx="752622" cy="837028"/>
          </a:xfrm>
          <a:prstGeom prst="ellipse">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DD95E8C0-9AD1-EE42-BBA1-5D89CE817DEA}"/>
              </a:ext>
            </a:extLst>
          </p:cNvPr>
          <p:cNvSpPr/>
          <p:nvPr/>
        </p:nvSpPr>
        <p:spPr>
          <a:xfrm>
            <a:off x="2585832" y="4189659"/>
            <a:ext cx="840896" cy="964616"/>
          </a:xfrm>
          <a:prstGeom prst="ellipse">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B9BA9FB6-8719-DA75-6F9D-FC563EC97757}"/>
              </a:ext>
            </a:extLst>
          </p:cNvPr>
          <p:cNvSpPr/>
          <p:nvPr/>
        </p:nvSpPr>
        <p:spPr>
          <a:xfrm>
            <a:off x="1615232" y="1472892"/>
            <a:ext cx="1510350" cy="400110"/>
          </a:xfrm>
          <a:prstGeom prst="rect">
            <a:avLst/>
          </a:prstGeom>
          <a:noFill/>
        </p:spPr>
        <p:txBody>
          <a:bodyPr wrap="none" lIns="91440" tIns="45720" rIns="91440" bIns="45720">
            <a:spAutoFit/>
          </a:bodyPr>
          <a:lstStyle/>
          <a:p>
            <a:pPr algn="ctr"/>
            <a:r>
              <a:rPr lang="en-US" sz="2000" b="0" i="1" cap="none" spc="0" dirty="0">
                <a:ln w="0"/>
                <a:solidFill>
                  <a:schemeClr val="tx1"/>
                </a:solidFill>
                <a:effectLst>
                  <a:outerShdw blurRad="38100" dist="19050" dir="2700000" algn="tl" rotWithShape="0">
                    <a:schemeClr val="dk1">
                      <a:alpha val="40000"/>
                    </a:schemeClr>
                  </a:outerShdw>
                </a:effectLst>
              </a:rPr>
              <a:t>Model input</a:t>
            </a:r>
          </a:p>
        </p:txBody>
      </p:sp>
      <p:sp>
        <p:nvSpPr>
          <p:cNvPr id="7" name="Rectangle 6">
            <a:extLst>
              <a:ext uri="{FF2B5EF4-FFF2-40B4-BE49-F238E27FC236}">
                <a16:creationId xmlns:a16="http://schemas.microsoft.com/office/drawing/2014/main" id="{F38E3EE5-E4BE-5A3E-2E42-5ABBEFC658DE}"/>
              </a:ext>
            </a:extLst>
          </p:cNvPr>
          <p:cNvSpPr/>
          <p:nvPr/>
        </p:nvSpPr>
        <p:spPr>
          <a:xfrm>
            <a:off x="5289728" y="1472892"/>
            <a:ext cx="641522" cy="400110"/>
          </a:xfrm>
          <a:prstGeom prst="rect">
            <a:avLst/>
          </a:prstGeom>
          <a:noFill/>
        </p:spPr>
        <p:txBody>
          <a:bodyPr wrap="none" lIns="91440" tIns="45720" rIns="91440" bIns="45720">
            <a:spAutoFit/>
          </a:bodyPr>
          <a:lstStyle/>
          <a:p>
            <a:pPr algn="ctr"/>
            <a:r>
              <a:rPr lang="en-US" sz="2000" b="0" i="1" cap="none" spc="0" dirty="0">
                <a:ln w="0"/>
                <a:solidFill>
                  <a:schemeClr val="tx1"/>
                </a:solidFill>
                <a:effectLst>
                  <a:outerShdw blurRad="38100" dist="19050" dir="2700000" algn="tl" rotWithShape="0">
                    <a:schemeClr val="dk1">
                      <a:alpha val="40000"/>
                    </a:schemeClr>
                  </a:outerShdw>
                </a:effectLst>
              </a:rPr>
              <a:t>Unit</a:t>
            </a:r>
          </a:p>
        </p:txBody>
      </p:sp>
      <p:sp>
        <p:nvSpPr>
          <p:cNvPr id="8" name="Rectangle 7">
            <a:extLst>
              <a:ext uri="{FF2B5EF4-FFF2-40B4-BE49-F238E27FC236}">
                <a16:creationId xmlns:a16="http://schemas.microsoft.com/office/drawing/2014/main" id="{7041759B-275B-23EB-9740-2ADE2A1015B4}"/>
              </a:ext>
            </a:extLst>
          </p:cNvPr>
          <p:cNvSpPr/>
          <p:nvPr/>
        </p:nvSpPr>
        <p:spPr>
          <a:xfrm>
            <a:off x="7053774" y="1472892"/>
            <a:ext cx="4241409" cy="400110"/>
          </a:xfrm>
          <a:prstGeom prst="rect">
            <a:avLst/>
          </a:prstGeom>
          <a:noFill/>
        </p:spPr>
        <p:txBody>
          <a:bodyPr wrap="square" lIns="91440" tIns="45720" rIns="91440" bIns="45720">
            <a:spAutoFit/>
          </a:bodyPr>
          <a:lstStyle/>
          <a:p>
            <a:pPr algn="ctr"/>
            <a:r>
              <a:rPr lang="en-US" sz="2000" b="0" i="1" cap="none" spc="0" dirty="0">
                <a:ln w="0"/>
                <a:solidFill>
                  <a:schemeClr val="tx1"/>
                </a:solidFill>
                <a:effectLst>
                  <a:outerShdw blurRad="38100" dist="19050" dir="2700000" algn="tl" rotWithShape="0">
                    <a:schemeClr val="dk1">
                      <a:alpha val="40000"/>
                    </a:schemeClr>
                  </a:outerShdw>
                </a:effectLst>
              </a:rPr>
              <a:t>Suggested references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0EA713F-FD25-EFE5-5B6D-46074122D85F}"/>
                  </a:ext>
                </a:extLst>
              </p:cNvPr>
              <p:cNvSpPr txBox="1"/>
              <p:nvPr/>
            </p:nvSpPr>
            <p:spPr>
              <a:xfrm>
                <a:off x="5244042" y="2505752"/>
                <a:ext cx="701154" cy="7968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sv-SE" sz="2400" b="0" i="1" smtClean="0">
                              <a:latin typeface="Cambria Math" panose="02040503050406030204" pitchFamily="18" charset="0"/>
                            </a:rPr>
                            <m:t>𝐵</m:t>
                          </m:r>
                          <m:sSup>
                            <m:sSupPr>
                              <m:ctrlPr>
                                <a:rPr lang="sv-SE" sz="2400" b="0" i="1" smtClean="0">
                                  <a:latin typeface="Cambria Math" panose="02040503050406030204" pitchFamily="18" charset="0"/>
                                </a:rPr>
                              </m:ctrlPr>
                            </m:sSupPr>
                            <m:e>
                              <m:r>
                                <a:rPr lang="sv-SE" sz="2400" b="0" i="1" smtClean="0">
                                  <a:latin typeface="Cambria Math" panose="02040503050406030204" pitchFamily="18" charset="0"/>
                                </a:rPr>
                                <m:t>𝑚</m:t>
                              </m:r>
                            </m:e>
                            <m:sup>
                              <m:r>
                                <a:rPr lang="sv-SE" sz="2400" b="0" i="1" smtClean="0">
                                  <a:latin typeface="Cambria Math" panose="02040503050406030204" pitchFamily="18" charset="0"/>
                                </a:rPr>
                                <m:t>3</m:t>
                              </m:r>
                            </m:sup>
                          </m:sSup>
                        </m:num>
                        <m:den>
                          <m:r>
                            <a:rPr lang="sv-SE" sz="2400" b="0" i="1" smtClean="0">
                              <a:latin typeface="Cambria Math" panose="02040503050406030204" pitchFamily="18" charset="0"/>
                            </a:rPr>
                            <m:t>𝑃𝐽</m:t>
                          </m:r>
                        </m:den>
                      </m:f>
                    </m:oMath>
                  </m:oMathPara>
                </a14:m>
                <a:endParaRPr lang="en-GB" sz="2400" dirty="0"/>
              </a:p>
            </p:txBody>
          </p:sp>
        </mc:Choice>
        <mc:Fallback xmlns="">
          <p:sp>
            <p:nvSpPr>
              <p:cNvPr id="10" name="TextBox 9">
                <a:extLst>
                  <a:ext uri="{FF2B5EF4-FFF2-40B4-BE49-F238E27FC236}">
                    <a16:creationId xmlns:a16="http://schemas.microsoft.com/office/drawing/2014/main" id="{90EA713F-FD25-EFE5-5B6D-46074122D85F}"/>
                  </a:ext>
                </a:extLst>
              </p:cNvPr>
              <p:cNvSpPr txBox="1">
                <a:spLocks noRot="1" noChangeAspect="1" noMove="1" noResize="1" noEditPoints="1" noAdjustHandles="1" noChangeArrowheads="1" noChangeShapeType="1" noTextEdit="1"/>
              </p:cNvSpPr>
              <p:nvPr/>
            </p:nvSpPr>
            <p:spPr>
              <a:xfrm>
                <a:off x="5244042" y="2505752"/>
                <a:ext cx="701154" cy="79688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D7C67ED-9B9A-0100-8438-5C6DE4BE82A1}"/>
                  </a:ext>
                </a:extLst>
              </p:cNvPr>
              <p:cNvSpPr txBox="1"/>
              <p:nvPr/>
            </p:nvSpPr>
            <p:spPr>
              <a:xfrm>
                <a:off x="5264048" y="4560165"/>
                <a:ext cx="69288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2400" i="1" smtClean="0">
                              <a:latin typeface="Cambria Math" panose="02040503050406030204" pitchFamily="18" charset="0"/>
                            </a:rPr>
                          </m:ctrlPr>
                        </m:sSupPr>
                        <m:e>
                          <m:r>
                            <a:rPr lang="sv-SE" sz="2400" b="0" i="1" smtClean="0">
                              <a:latin typeface="Cambria Math" panose="02040503050406030204" pitchFamily="18" charset="0"/>
                            </a:rPr>
                            <m:t>𝐵𝑚</m:t>
                          </m:r>
                        </m:e>
                        <m:sup>
                          <m:r>
                            <a:rPr lang="sv-SE" sz="2400" b="0" i="1" smtClean="0">
                              <a:latin typeface="Cambria Math" panose="02040503050406030204" pitchFamily="18" charset="0"/>
                            </a:rPr>
                            <m:t>3</m:t>
                          </m:r>
                        </m:sup>
                      </m:sSup>
                    </m:oMath>
                  </m:oMathPara>
                </a14:m>
                <a:endParaRPr lang="en-GB" sz="2400" dirty="0"/>
              </a:p>
            </p:txBody>
          </p:sp>
        </mc:Choice>
        <mc:Fallback xmlns="">
          <p:sp>
            <p:nvSpPr>
              <p:cNvPr id="11" name="TextBox 10">
                <a:extLst>
                  <a:ext uri="{FF2B5EF4-FFF2-40B4-BE49-F238E27FC236}">
                    <a16:creationId xmlns:a16="http://schemas.microsoft.com/office/drawing/2014/main" id="{0D7C67ED-9B9A-0100-8438-5C6DE4BE82A1}"/>
                  </a:ext>
                </a:extLst>
              </p:cNvPr>
              <p:cNvSpPr txBox="1">
                <a:spLocks noRot="1" noChangeAspect="1" noMove="1" noResize="1" noEditPoints="1" noAdjustHandles="1" noChangeArrowheads="1" noChangeShapeType="1" noTextEdit="1"/>
              </p:cNvSpPr>
              <p:nvPr/>
            </p:nvSpPr>
            <p:spPr>
              <a:xfrm>
                <a:off x="5264048" y="4560165"/>
                <a:ext cx="692882" cy="369332"/>
              </a:xfrm>
              <a:prstGeom prst="rect">
                <a:avLst/>
              </a:prstGeom>
              <a:blipFill>
                <a:blip r:embed="rId6"/>
                <a:stretch>
                  <a:fillRect l="-9735" r="-2655" b="-9836"/>
                </a:stretch>
              </a:blipFill>
            </p:spPr>
            <p:txBody>
              <a:bodyPr/>
              <a:lstStyle/>
              <a:p>
                <a:r>
                  <a:rPr lang="en-GB">
                    <a:noFill/>
                  </a:rPr>
                  <a:t> </a:t>
                </a:r>
              </a:p>
            </p:txBody>
          </p:sp>
        </mc:Fallback>
      </mc:AlternateContent>
      <p:cxnSp>
        <p:nvCxnSpPr>
          <p:cNvPr id="13" name="Straight Connector 12">
            <a:extLst>
              <a:ext uri="{FF2B5EF4-FFF2-40B4-BE49-F238E27FC236}">
                <a16:creationId xmlns:a16="http://schemas.microsoft.com/office/drawing/2014/main" id="{7E51F52B-BA5D-9932-EC5C-D60073036264}"/>
              </a:ext>
            </a:extLst>
          </p:cNvPr>
          <p:cNvCxnSpPr/>
          <p:nvPr/>
        </p:nvCxnSpPr>
        <p:spPr>
          <a:xfrm>
            <a:off x="4508695" y="2032782"/>
            <a:ext cx="0" cy="3538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087662-833C-8EBE-A308-E2DD1B886EA2}"/>
              </a:ext>
            </a:extLst>
          </p:cNvPr>
          <p:cNvCxnSpPr/>
          <p:nvPr/>
        </p:nvCxnSpPr>
        <p:spPr>
          <a:xfrm>
            <a:off x="6841587" y="2032782"/>
            <a:ext cx="0" cy="353802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43A397-7194-3365-8E26-3652EFA4A160}"/>
              </a:ext>
            </a:extLst>
          </p:cNvPr>
          <p:cNvSpPr txBox="1"/>
          <p:nvPr/>
        </p:nvSpPr>
        <p:spPr>
          <a:xfrm>
            <a:off x="8594833" y="2325919"/>
            <a:ext cx="1159292" cy="738664"/>
          </a:xfrm>
          <a:prstGeom prst="rect">
            <a:avLst/>
          </a:prstGeom>
          <a:noFill/>
        </p:spPr>
        <p:txBody>
          <a:bodyPr wrap="none" rtlCol="0">
            <a:spAutoFit/>
          </a:bodyPr>
          <a:lstStyle/>
          <a:p>
            <a:r>
              <a:rPr lang="sv-SE" dirty="0" err="1">
                <a:hlinkClick r:id="rId7"/>
              </a:rPr>
              <a:t>Reference</a:t>
            </a:r>
            <a:r>
              <a:rPr lang="sv-SE" dirty="0">
                <a:hlinkClick r:id="rId7"/>
              </a:rPr>
              <a:t> 1</a:t>
            </a:r>
            <a:br>
              <a:rPr lang="sv-SE" dirty="0"/>
            </a:br>
            <a:br>
              <a:rPr lang="sv-SE" dirty="0"/>
            </a:br>
            <a:r>
              <a:rPr lang="sv-SE" dirty="0" err="1">
                <a:hlinkClick r:id="rId8"/>
              </a:rPr>
              <a:t>Reference</a:t>
            </a:r>
            <a:r>
              <a:rPr lang="sv-SE" dirty="0">
                <a:hlinkClick r:id="rId8"/>
              </a:rPr>
              <a:t> 2</a:t>
            </a:r>
            <a:endParaRPr lang="en-GB" dirty="0"/>
          </a:p>
        </p:txBody>
      </p:sp>
      <p:sp>
        <p:nvSpPr>
          <p:cNvPr id="16" name="TextBox 15">
            <a:extLst>
              <a:ext uri="{FF2B5EF4-FFF2-40B4-BE49-F238E27FC236}">
                <a16:creationId xmlns:a16="http://schemas.microsoft.com/office/drawing/2014/main" id="{930F57E0-4E98-9B0E-39FD-DE27E20E3B00}"/>
              </a:ext>
            </a:extLst>
          </p:cNvPr>
          <p:cNvSpPr txBox="1"/>
          <p:nvPr/>
        </p:nvSpPr>
        <p:spPr>
          <a:xfrm>
            <a:off x="8551983" y="4677222"/>
            <a:ext cx="1288367" cy="307777"/>
          </a:xfrm>
          <a:prstGeom prst="rect">
            <a:avLst/>
          </a:prstGeom>
          <a:noFill/>
        </p:spPr>
        <p:txBody>
          <a:bodyPr wrap="square" rtlCol="0">
            <a:spAutoFit/>
          </a:bodyPr>
          <a:lstStyle/>
          <a:p>
            <a:pPr algn="ctr"/>
            <a:r>
              <a:rPr lang="sv-SE" dirty="0">
                <a:hlinkClick r:id="rId9"/>
              </a:rPr>
              <a:t>AQUASTAT</a:t>
            </a:r>
            <a:endParaRPr lang="en-GB" dirty="0"/>
          </a:p>
        </p:txBody>
      </p:sp>
    </p:spTree>
    <p:extLst>
      <p:ext uri="{BB962C8B-B14F-4D97-AF65-F5344CB8AC3E}">
        <p14:creationId xmlns:p14="http://schemas.microsoft.com/office/powerpoint/2010/main" val="750913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88">
          <a:extLst>
            <a:ext uri="{FF2B5EF4-FFF2-40B4-BE49-F238E27FC236}">
              <a16:creationId xmlns:a16="http://schemas.microsoft.com/office/drawing/2014/main" id="{3908D1D2-4465-3909-718F-2497BBABCE49}"/>
            </a:ext>
          </a:extLst>
        </p:cNvPr>
        <p:cNvGrpSpPr/>
        <p:nvPr/>
      </p:nvGrpSpPr>
      <p:grpSpPr>
        <a:xfrm>
          <a:off x="0" y="0"/>
          <a:ext cx="0" cy="0"/>
          <a:chOff x="0" y="0"/>
          <a:chExt cx="0" cy="0"/>
        </a:xfrm>
      </p:grpSpPr>
      <p:sp>
        <p:nvSpPr>
          <p:cNvPr id="89" name="Google Shape;89;p10">
            <a:extLst>
              <a:ext uri="{FF2B5EF4-FFF2-40B4-BE49-F238E27FC236}">
                <a16:creationId xmlns:a16="http://schemas.microsoft.com/office/drawing/2014/main" id="{F27E3792-E36F-8971-1ED5-5A15D9B7F26A}"/>
              </a:ext>
            </a:extLst>
          </p:cNvPr>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sv-SE" sz="1000" b="1" i="0" u="none" strike="noStrike" cap="none">
                <a:solidFill>
                  <a:schemeClr val="lt1"/>
                </a:solidFill>
                <a:latin typeface="Arial"/>
                <a:ea typeface="Arial"/>
                <a:cs typeface="Arial"/>
                <a:sym typeface="Arial"/>
              </a:rPr>
              <a:t>9</a:t>
            </a:fld>
            <a:endParaRPr sz="1000" b="1" i="0" u="none" strike="noStrike" cap="none">
              <a:solidFill>
                <a:schemeClr val="lt1"/>
              </a:solidFill>
              <a:latin typeface="Arial"/>
              <a:ea typeface="Arial"/>
              <a:cs typeface="Arial"/>
              <a:sym typeface="Arial"/>
            </a:endParaRPr>
          </a:p>
        </p:txBody>
      </p:sp>
      <p:sp>
        <p:nvSpPr>
          <p:cNvPr id="91" name="Google Shape;91;p10">
            <a:extLst>
              <a:ext uri="{FF2B5EF4-FFF2-40B4-BE49-F238E27FC236}">
                <a16:creationId xmlns:a16="http://schemas.microsoft.com/office/drawing/2014/main" id="{122F74C6-C6DB-6D23-CD91-3A18F6C4BC1A}"/>
              </a:ext>
            </a:extLst>
          </p:cNvPr>
          <p:cNvSpPr txBox="1">
            <a:spLocks noGrp="1"/>
          </p:cNvSpPr>
          <p:nvPr>
            <p:ph type="title"/>
          </p:nvPr>
        </p:nvSpPr>
        <p:spPr>
          <a:xfrm>
            <a:off x="719136" y="-232303"/>
            <a:ext cx="10515600" cy="113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dirty="0"/>
              <a:t>The </a:t>
            </a:r>
            <a:r>
              <a:rPr lang="sv-SE" dirty="0" err="1"/>
              <a:t>importance</a:t>
            </a:r>
            <a:r>
              <a:rPr lang="sv-SE" dirty="0"/>
              <a:t> </a:t>
            </a:r>
            <a:r>
              <a:rPr lang="sv-SE" dirty="0" err="1"/>
              <a:t>of</a:t>
            </a:r>
            <a:r>
              <a:rPr lang="sv-SE" dirty="0"/>
              <a:t> data </a:t>
            </a:r>
            <a:r>
              <a:rPr lang="sv-SE" dirty="0" err="1"/>
              <a:t>gathering</a:t>
            </a:r>
            <a:r>
              <a:rPr lang="sv-SE" dirty="0"/>
              <a:t> and pre-</a:t>
            </a:r>
            <a:r>
              <a:rPr lang="sv-SE" dirty="0" err="1"/>
              <a:t>processing</a:t>
            </a:r>
            <a:r>
              <a:rPr lang="sv-SE" dirty="0"/>
              <a:t> the data: Water </a:t>
            </a:r>
            <a:r>
              <a:rPr lang="sv-SE" dirty="0" err="1"/>
              <a:t>balance</a:t>
            </a:r>
            <a:r>
              <a:rPr lang="sv-SE" dirty="0"/>
              <a:t> </a:t>
            </a:r>
            <a:endParaRPr dirty="0"/>
          </a:p>
        </p:txBody>
      </p:sp>
      <p:sp>
        <p:nvSpPr>
          <p:cNvPr id="2" name="TextBox 1">
            <a:extLst>
              <a:ext uri="{FF2B5EF4-FFF2-40B4-BE49-F238E27FC236}">
                <a16:creationId xmlns:a16="http://schemas.microsoft.com/office/drawing/2014/main" id="{5FF73707-4784-2680-F796-133A4E9B05A3}"/>
              </a:ext>
            </a:extLst>
          </p:cNvPr>
          <p:cNvSpPr txBox="1"/>
          <p:nvPr/>
        </p:nvSpPr>
        <p:spPr>
          <a:xfrm>
            <a:off x="4309792" y="1271018"/>
            <a:ext cx="2815907" cy="338554"/>
          </a:xfrm>
          <a:prstGeom prst="rect">
            <a:avLst/>
          </a:prstGeom>
          <a:noFill/>
        </p:spPr>
        <p:txBody>
          <a:bodyPr wrap="square" rtlCol="0">
            <a:spAutoFit/>
          </a:bodyPr>
          <a:lstStyle/>
          <a:p>
            <a:pPr algn="ctr"/>
            <a:r>
              <a:rPr lang="en-US" sz="1600" b="1" dirty="0"/>
              <a:t>P + (IW) = ET + R + GWT</a:t>
            </a:r>
          </a:p>
        </p:txBody>
      </p:sp>
      <p:grpSp>
        <p:nvGrpSpPr>
          <p:cNvPr id="3" name="Group 2">
            <a:extLst>
              <a:ext uri="{FF2B5EF4-FFF2-40B4-BE49-F238E27FC236}">
                <a16:creationId xmlns:a16="http://schemas.microsoft.com/office/drawing/2014/main" id="{C9A9C5ED-3965-8835-AB9E-82F3DB7F24DE}"/>
              </a:ext>
            </a:extLst>
          </p:cNvPr>
          <p:cNvGrpSpPr/>
          <p:nvPr/>
        </p:nvGrpSpPr>
        <p:grpSpPr>
          <a:xfrm>
            <a:off x="2202666" y="1890165"/>
            <a:ext cx="7525678" cy="4247317"/>
            <a:chOff x="4672330" y="2069275"/>
            <a:chExt cx="7525678" cy="4247317"/>
          </a:xfrm>
        </p:grpSpPr>
        <p:sp>
          <p:nvSpPr>
            <p:cNvPr id="4" name="TextBox 3">
              <a:extLst>
                <a:ext uri="{FF2B5EF4-FFF2-40B4-BE49-F238E27FC236}">
                  <a16:creationId xmlns:a16="http://schemas.microsoft.com/office/drawing/2014/main" id="{B7F14C33-D7BC-E27C-B827-347A399FF360}"/>
                </a:ext>
              </a:extLst>
            </p:cNvPr>
            <p:cNvSpPr txBox="1"/>
            <p:nvPr/>
          </p:nvSpPr>
          <p:spPr>
            <a:xfrm>
              <a:off x="9151291" y="5186320"/>
              <a:ext cx="3046717" cy="375552"/>
            </a:xfrm>
            <a:prstGeom prst="rect">
              <a:avLst/>
            </a:prstGeom>
            <a:noFill/>
          </p:spPr>
          <p:txBody>
            <a:bodyPr wrap="square" rtlCol="0">
              <a:spAutoFit/>
            </a:bodyPr>
            <a:lstStyle/>
            <a:p>
              <a:pPr algn="ctr">
                <a:lnSpc>
                  <a:spcPct val="150000"/>
                </a:lnSpc>
              </a:pPr>
              <a:r>
                <a:rPr lang="en-GB" b="1" dirty="0">
                  <a:solidFill>
                    <a:srgbClr val="80CDC1"/>
                  </a:solidFill>
                </a:rPr>
                <a:t>Groundwater</a:t>
              </a:r>
              <a:r>
                <a:rPr lang="sv-SE" b="1" dirty="0">
                  <a:solidFill>
                    <a:srgbClr val="80CDC1"/>
                  </a:solidFill>
                </a:rPr>
                <a:t> </a:t>
              </a:r>
              <a:r>
                <a:rPr lang="en-GB" b="1" dirty="0">
                  <a:solidFill>
                    <a:srgbClr val="80CDC1"/>
                  </a:solidFill>
                </a:rPr>
                <a:t>recharge (GWR)</a:t>
              </a:r>
            </a:p>
          </p:txBody>
        </p:sp>
        <p:grpSp>
          <p:nvGrpSpPr>
            <p:cNvPr id="5" name="Group 4">
              <a:extLst>
                <a:ext uri="{FF2B5EF4-FFF2-40B4-BE49-F238E27FC236}">
                  <a16:creationId xmlns:a16="http://schemas.microsoft.com/office/drawing/2014/main" id="{852D0CA9-333C-3617-C922-B0DF5CA1A942}"/>
                </a:ext>
              </a:extLst>
            </p:cNvPr>
            <p:cNvGrpSpPr/>
            <p:nvPr/>
          </p:nvGrpSpPr>
          <p:grpSpPr>
            <a:xfrm>
              <a:off x="4672330" y="2069275"/>
              <a:ext cx="7137269" cy="4247317"/>
              <a:chOff x="4660124" y="2069275"/>
              <a:chExt cx="7137269" cy="4247317"/>
            </a:xfrm>
          </p:grpSpPr>
          <p:grpSp>
            <p:nvGrpSpPr>
              <p:cNvPr id="6" name="Group 5">
                <a:extLst>
                  <a:ext uri="{FF2B5EF4-FFF2-40B4-BE49-F238E27FC236}">
                    <a16:creationId xmlns:a16="http://schemas.microsoft.com/office/drawing/2014/main" id="{B0193501-97ED-9BF8-F073-DFE2E3283357}"/>
                  </a:ext>
                </a:extLst>
              </p:cNvPr>
              <p:cNvGrpSpPr/>
              <p:nvPr/>
            </p:nvGrpSpPr>
            <p:grpSpPr>
              <a:xfrm>
                <a:off x="6899218" y="2069275"/>
                <a:ext cx="2355014" cy="4247317"/>
                <a:chOff x="6899218" y="2069275"/>
                <a:chExt cx="2355014" cy="4247317"/>
              </a:xfrm>
            </p:grpSpPr>
            <p:sp>
              <p:nvSpPr>
                <p:cNvPr id="26" name="TextBox 25">
                  <a:extLst>
                    <a:ext uri="{FF2B5EF4-FFF2-40B4-BE49-F238E27FC236}">
                      <a16:creationId xmlns:a16="http://schemas.microsoft.com/office/drawing/2014/main" id="{3C1D39B9-564B-67FD-3B7C-391D6D1BDB14}"/>
                    </a:ext>
                  </a:extLst>
                </p:cNvPr>
                <p:cNvSpPr txBox="1"/>
                <p:nvPr/>
              </p:nvSpPr>
              <p:spPr>
                <a:xfrm>
                  <a:off x="6899218" y="2069275"/>
                  <a:ext cx="2355014" cy="4247317"/>
                </a:xfrm>
                <a:prstGeom prst="rect">
                  <a:avLst/>
                </a:prstGeom>
                <a:solidFill>
                  <a:srgbClr val="A6611A"/>
                </a:solidFill>
                <a:ln>
                  <a:noFill/>
                </a:ln>
              </p:spPr>
              <p:txBody>
                <a:bodyPr wrap="square" rtlCol="0">
                  <a:spAutoFit/>
                </a:bodyPr>
                <a:lstStyle/>
                <a:p>
                  <a:pPr algn="ctr"/>
                  <a:r>
                    <a:rPr lang="en-US" b="1" dirty="0">
                      <a:solidFill>
                        <a:schemeClr val="bg1"/>
                      </a:solidFill>
                    </a:rPr>
                    <a:t> </a:t>
                  </a: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r>
                    <a:rPr lang="en-US" b="1" dirty="0">
                      <a:solidFill>
                        <a:schemeClr val="bg1"/>
                      </a:solidFill>
                    </a:rPr>
                    <a:t>Sugarcane plantation</a:t>
                  </a: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p:txBody>
            </p:sp>
            <p:pic>
              <p:nvPicPr>
                <p:cNvPr id="27" name="Picture 26">
                  <a:extLst>
                    <a:ext uri="{FF2B5EF4-FFF2-40B4-BE49-F238E27FC236}">
                      <a16:creationId xmlns:a16="http://schemas.microsoft.com/office/drawing/2014/main" id="{C8BC8C17-4768-0056-965C-06584C7C173B}"/>
                    </a:ext>
                  </a:extLst>
                </p:cNvPr>
                <p:cNvPicPr>
                  <a:picLocks noChangeAspect="1"/>
                </p:cNvPicPr>
                <p:nvPr/>
              </p:nvPicPr>
              <p:blipFill>
                <a:blip r:embed="rId3"/>
                <a:stretch>
                  <a:fillRect/>
                </a:stretch>
              </p:blipFill>
              <p:spPr>
                <a:xfrm>
                  <a:off x="7141585" y="2765653"/>
                  <a:ext cx="1860412" cy="2108772"/>
                </a:xfrm>
                <a:prstGeom prst="rect">
                  <a:avLst/>
                </a:prstGeom>
              </p:spPr>
            </p:pic>
          </p:grpSp>
          <p:grpSp>
            <p:nvGrpSpPr>
              <p:cNvPr id="7" name="Group 6">
                <a:extLst>
                  <a:ext uri="{FF2B5EF4-FFF2-40B4-BE49-F238E27FC236}">
                    <a16:creationId xmlns:a16="http://schemas.microsoft.com/office/drawing/2014/main" id="{A96D4116-43C3-E67D-A7FB-6B8DE5841DC3}"/>
                  </a:ext>
                </a:extLst>
              </p:cNvPr>
              <p:cNvGrpSpPr/>
              <p:nvPr/>
            </p:nvGrpSpPr>
            <p:grpSpPr>
              <a:xfrm>
                <a:off x="4783066" y="3127352"/>
                <a:ext cx="2207251" cy="837151"/>
                <a:chOff x="4783066" y="3127352"/>
                <a:chExt cx="2207251" cy="837151"/>
              </a:xfrm>
            </p:grpSpPr>
            <p:sp>
              <p:nvSpPr>
                <p:cNvPr id="23" name="Arrow: Right 18">
                  <a:extLst>
                    <a:ext uri="{FF2B5EF4-FFF2-40B4-BE49-F238E27FC236}">
                      <a16:creationId xmlns:a16="http://schemas.microsoft.com/office/drawing/2014/main" id="{D8CF6755-F14D-ACBE-B3D5-8EB286F42164}"/>
                    </a:ext>
                  </a:extLst>
                </p:cNvPr>
                <p:cNvSpPr/>
                <p:nvPr/>
              </p:nvSpPr>
              <p:spPr>
                <a:xfrm>
                  <a:off x="5037081" y="3573189"/>
                  <a:ext cx="1810176" cy="96393"/>
                </a:xfrm>
                <a:prstGeom prst="rightArrow">
                  <a:avLst/>
                </a:prstGeom>
                <a:solidFill>
                  <a:srgbClr val="018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dirty="0">
                    <a:solidFill>
                      <a:srgbClr val="0070C0"/>
                    </a:solidFill>
                  </a:endParaRPr>
                </a:p>
              </p:txBody>
            </p:sp>
            <p:sp>
              <p:nvSpPr>
                <p:cNvPr id="24" name="TextBox 23">
                  <a:extLst>
                    <a:ext uri="{FF2B5EF4-FFF2-40B4-BE49-F238E27FC236}">
                      <a16:creationId xmlns:a16="http://schemas.microsoft.com/office/drawing/2014/main" id="{2E440162-6905-2214-217F-2D3272DB51AE}"/>
                    </a:ext>
                  </a:extLst>
                </p:cNvPr>
                <p:cNvSpPr txBox="1"/>
                <p:nvPr/>
              </p:nvSpPr>
              <p:spPr>
                <a:xfrm>
                  <a:off x="4783066" y="3127352"/>
                  <a:ext cx="2143138" cy="375552"/>
                </a:xfrm>
                <a:prstGeom prst="rect">
                  <a:avLst/>
                </a:prstGeom>
                <a:noFill/>
              </p:spPr>
              <p:txBody>
                <a:bodyPr wrap="square" rtlCol="0">
                  <a:spAutoFit/>
                </a:bodyPr>
                <a:lstStyle/>
                <a:p>
                  <a:pPr algn="ctr">
                    <a:lnSpc>
                      <a:spcPct val="150000"/>
                    </a:lnSpc>
                  </a:pPr>
                  <a:r>
                    <a:rPr lang="en-US" b="1" dirty="0">
                      <a:solidFill>
                        <a:srgbClr val="018571"/>
                      </a:solidFill>
                    </a:rPr>
                    <a:t>Land resource</a:t>
                  </a:r>
                </a:p>
              </p:txBody>
            </p:sp>
            <p:sp>
              <p:nvSpPr>
                <p:cNvPr id="25" name="TextBox 24">
                  <a:extLst>
                    <a:ext uri="{FF2B5EF4-FFF2-40B4-BE49-F238E27FC236}">
                      <a16:creationId xmlns:a16="http://schemas.microsoft.com/office/drawing/2014/main" id="{8A3068B5-84DA-38FC-9EDA-870CB4A6F0C5}"/>
                    </a:ext>
                  </a:extLst>
                </p:cNvPr>
                <p:cNvSpPr txBox="1"/>
                <p:nvPr/>
              </p:nvSpPr>
              <p:spPr>
                <a:xfrm>
                  <a:off x="4894021" y="3588951"/>
                  <a:ext cx="2096296" cy="375552"/>
                </a:xfrm>
                <a:prstGeom prst="rect">
                  <a:avLst/>
                </a:prstGeom>
                <a:noFill/>
              </p:spPr>
              <p:txBody>
                <a:bodyPr wrap="square" rtlCol="0">
                  <a:spAutoFit/>
                </a:bodyPr>
                <a:lstStyle/>
                <a:p>
                  <a:pPr algn="ctr">
                    <a:lnSpc>
                      <a:spcPct val="150000"/>
                    </a:lnSpc>
                  </a:pPr>
                  <a:r>
                    <a:rPr lang="en-US" b="1" dirty="0">
                      <a:solidFill>
                        <a:schemeClr val="tx1"/>
                      </a:solidFill>
                    </a:rPr>
                    <a:t>/ cultivated area</a:t>
                  </a:r>
                </a:p>
              </p:txBody>
            </p:sp>
          </p:grpSp>
          <p:grpSp>
            <p:nvGrpSpPr>
              <p:cNvPr id="8" name="Group 7">
                <a:extLst>
                  <a:ext uri="{FF2B5EF4-FFF2-40B4-BE49-F238E27FC236}">
                    <a16:creationId xmlns:a16="http://schemas.microsoft.com/office/drawing/2014/main" id="{059C8D10-ABDA-3E7A-7107-9D1798318110}"/>
                  </a:ext>
                </a:extLst>
              </p:cNvPr>
              <p:cNvGrpSpPr/>
              <p:nvPr/>
            </p:nvGrpSpPr>
            <p:grpSpPr>
              <a:xfrm>
                <a:off x="9021125" y="2352665"/>
                <a:ext cx="2379058" cy="879113"/>
                <a:chOff x="9217708" y="2069275"/>
                <a:chExt cx="2379058" cy="879113"/>
              </a:xfrm>
            </p:grpSpPr>
            <p:sp>
              <p:nvSpPr>
                <p:cNvPr id="20" name="Arrow: Right 18">
                  <a:extLst>
                    <a:ext uri="{FF2B5EF4-FFF2-40B4-BE49-F238E27FC236}">
                      <a16:creationId xmlns:a16="http://schemas.microsoft.com/office/drawing/2014/main" id="{DE326DFA-B72C-7AC3-DF41-38B303D012FB}"/>
                    </a:ext>
                  </a:extLst>
                </p:cNvPr>
                <p:cNvSpPr/>
                <p:nvPr/>
              </p:nvSpPr>
              <p:spPr>
                <a:xfrm>
                  <a:off x="9553719" y="2540806"/>
                  <a:ext cx="1810176" cy="96393"/>
                </a:xfrm>
                <a:prstGeom prst="rightArrow">
                  <a:avLst/>
                </a:prstGeom>
                <a:solidFill>
                  <a:srgbClr val="DFC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solidFill>
                      <a:srgbClr val="0070C0"/>
                    </a:solidFill>
                  </a:endParaRPr>
                </a:p>
              </p:txBody>
            </p:sp>
            <p:sp>
              <p:nvSpPr>
                <p:cNvPr id="21" name="TextBox 20">
                  <a:extLst>
                    <a:ext uri="{FF2B5EF4-FFF2-40B4-BE49-F238E27FC236}">
                      <a16:creationId xmlns:a16="http://schemas.microsoft.com/office/drawing/2014/main" id="{E9103C64-9957-9C69-1980-DC9807DF591C}"/>
                    </a:ext>
                  </a:extLst>
                </p:cNvPr>
                <p:cNvSpPr txBox="1"/>
                <p:nvPr/>
              </p:nvSpPr>
              <p:spPr>
                <a:xfrm>
                  <a:off x="9217708" y="2069275"/>
                  <a:ext cx="2379058" cy="375552"/>
                </a:xfrm>
                <a:prstGeom prst="rect">
                  <a:avLst/>
                </a:prstGeom>
                <a:noFill/>
              </p:spPr>
              <p:txBody>
                <a:bodyPr wrap="square" rtlCol="0">
                  <a:spAutoFit/>
                </a:bodyPr>
                <a:lstStyle/>
                <a:p>
                  <a:pPr algn="ctr">
                    <a:lnSpc>
                      <a:spcPct val="150000"/>
                    </a:lnSpc>
                  </a:pPr>
                  <a:r>
                    <a:rPr lang="en-GB" b="1" dirty="0">
                      <a:solidFill>
                        <a:srgbClr val="DFC27D"/>
                      </a:solidFill>
                    </a:rPr>
                    <a:t>Sugar</a:t>
                  </a:r>
                </a:p>
              </p:txBody>
            </p:sp>
            <p:sp>
              <p:nvSpPr>
                <p:cNvPr id="22" name="TextBox 21">
                  <a:extLst>
                    <a:ext uri="{FF2B5EF4-FFF2-40B4-BE49-F238E27FC236}">
                      <a16:creationId xmlns:a16="http://schemas.microsoft.com/office/drawing/2014/main" id="{358713C6-BC09-8FAB-5C2E-E206CEF0E8B8}"/>
                    </a:ext>
                  </a:extLst>
                </p:cNvPr>
                <p:cNvSpPr txBox="1"/>
                <p:nvPr/>
              </p:nvSpPr>
              <p:spPr>
                <a:xfrm>
                  <a:off x="9400598" y="2572836"/>
                  <a:ext cx="2143138" cy="375552"/>
                </a:xfrm>
                <a:prstGeom prst="rect">
                  <a:avLst/>
                </a:prstGeom>
                <a:noFill/>
              </p:spPr>
              <p:txBody>
                <a:bodyPr wrap="square" rtlCol="0">
                  <a:spAutoFit/>
                </a:bodyPr>
                <a:lstStyle/>
                <a:p>
                  <a:pPr algn="ctr">
                    <a:lnSpc>
                      <a:spcPct val="150000"/>
                    </a:lnSpc>
                  </a:pPr>
                  <a:r>
                    <a:rPr lang="en-US" b="1" dirty="0">
                      <a:solidFill>
                        <a:schemeClr val="tx1"/>
                      </a:solidFill>
                    </a:rPr>
                    <a:t>/ cultivated area</a:t>
                  </a:r>
                </a:p>
              </p:txBody>
            </p:sp>
          </p:grpSp>
          <p:sp>
            <p:nvSpPr>
              <p:cNvPr id="9" name="Arrow: Right 18">
                <a:extLst>
                  <a:ext uri="{FF2B5EF4-FFF2-40B4-BE49-F238E27FC236}">
                    <a16:creationId xmlns:a16="http://schemas.microsoft.com/office/drawing/2014/main" id="{9C23D0A9-E156-F1B2-13DF-F24D9FAE0E87}"/>
                  </a:ext>
                </a:extLst>
              </p:cNvPr>
              <p:cNvSpPr/>
              <p:nvPr/>
            </p:nvSpPr>
            <p:spPr>
              <a:xfrm>
                <a:off x="5040332" y="4621042"/>
                <a:ext cx="1810176" cy="96393"/>
              </a:xfrm>
              <a:prstGeom prst="rightArrow">
                <a:avLst/>
              </a:prstGeom>
              <a:solidFill>
                <a:srgbClr val="80C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solidFill>
                    <a:srgbClr val="0070C0"/>
                  </a:solidFill>
                </a:endParaRPr>
              </a:p>
            </p:txBody>
          </p:sp>
          <p:sp>
            <p:nvSpPr>
              <p:cNvPr id="10" name="TextBox 9">
                <a:extLst>
                  <a:ext uri="{FF2B5EF4-FFF2-40B4-BE49-F238E27FC236}">
                    <a16:creationId xmlns:a16="http://schemas.microsoft.com/office/drawing/2014/main" id="{12477AC3-4556-EBE1-D4AC-3FF5BC9C9E6C}"/>
                  </a:ext>
                </a:extLst>
              </p:cNvPr>
              <p:cNvSpPr txBox="1"/>
              <p:nvPr/>
            </p:nvSpPr>
            <p:spPr>
              <a:xfrm>
                <a:off x="4660124" y="4197565"/>
                <a:ext cx="2419423" cy="375552"/>
              </a:xfrm>
              <a:prstGeom prst="rect">
                <a:avLst/>
              </a:prstGeom>
              <a:noFill/>
            </p:spPr>
            <p:txBody>
              <a:bodyPr wrap="square" rtlCol="0">
                <a:spAutoFit/>
              </a:bodyPr>
              <a:lstStyle/>
              <a:p>
                <a:pPr algn="ctr">
                  <a:lnSpc>
                    <a:spcPct val="150000"/>
                  </a:lnSpc>
                </a:pPr>
                <a:r>
                  <a:rPr lang="en-US" b="1" dirty="0">
                    <a:solidFill>
                      <a:srgbClr val="80CDC1"/>
                    </a:solidFill>
                  </a:rPr>
                  <a:t>Precipitation (P)</a:t>
                </a:r>
              </a:p>
            </p:txBody>
          </p:sp>
          <p:sp>
            <p:nvSpPr>
              <p:cNvPr id="11" name="Arrow: Right 18">
                <a:extLst>
                  <a:ext uri="{FF2B5EF4-FFF2-40B4-BE49-F238E27FC236}">
                    <a16:creationId xmlns:a16="http://schemas.microsoft.com/office/drawing/2014/main" id="{7D5CE0CD-121A-8B0D-185A-C5F59E360157}"/>
                  </a:ext>
                </a:extLst>
              </p:cNvPr>
              <p:cNvSpPr/>
              <p:nvPr/>
            </p:nvSpPr>
            <p:spPr>
              <a:xfrm>
                <a:off x="9441160" y="5645955"/>
                <a:ext cx="1810176" cy="96393"/>
              </a:xfrm>
              <a:prstGeom prst="rightArrow">
                <a:avLst/>
              </a:prstGeom>
              <a:solidFill>
                <a:srgbClr val="80C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dirty="0">
                  <a:solidFill>
                    <a:srgbClr val="0070C0"/>
                  </a:solidFill>
                </a:endParaRPr>
              </a:p>
            </p:txBody>
          </p:sp>
          <p:sp>
            <p:nvSpPr>
              <p:cNvPr id="12" name="Arrow: Right 18">
                <a:extLst>
                  <a:ext uri="{FF2B5EF4-FFF2-40B4-BE49-F238E27FC236}">
                    <a16:creationId xmlns:a16="http://schemas.microsoft.com/office/drawing/2014/main" id="{4F34F4A9-6E34-F2DE-C52A-D02F596A4C05}"/>
                  </a:ext>
                </a:extLst>
              </p:cNvPr>
              <p:cNvSpPr/>
              <p:nvPr/>
            </p:nvSpPr>
            <p:spPr>
              <a:xfrm>
                <a:off x="9441160" y="4710544"/>
                <a:ext cx="1810176" cy="96393"/>
              </a:xfrm>
              <a:prstGeom prst="rightArrow">
                <a:avLst/>
              </a:prstGeom>
              <a:solidFill>
                <a:srgbClr val="80C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solidFill>
                    <a:srgbClr val="0070C0"/>
                  </a:solidFill>
                </a:endParaRPr>
              </a:p>
            </p:txBody>
          </p:sp>
          <p:sp>
            <p:nvSpPr>
              <p:cNvPr id="13" name="TextBox 12">
                <a:extLst>
                  <a:ext uri="{FF2B5EF4-FFF2-40B4-BE49-F238E27FC236}">
                    <a16:creationId xmlns:a16="http://schemas.microsoft.com/office/drawing/2014/main" id="{24ACB037-970A-C7DF-272C-57D0FAE6B4E7}"/>
                  </a:ext>
                </a:extLst>
              </p:cNvPr>
              <p:cNvSpPr txBox="1"/>
              <p:nvPr/>
            </p:nvSpPr>
            <p:spPr>
              <a:xfrm>
                <a:off x="9456250" y="4319297"/>
                <a:ext cx="1607004" cy="1021883"/>
              </a:xfrm>
              <a:prstGeom prst="rect">
                <a:avLst/>
              </a:prstGeom>
              <a:noFill/>
            </p:spPr>
            <p:txBody>
              <a:bodyPr wrap="square" rtlCol="0">
                <a:spAutoFit/>
              </a:bodyPr>
              <a:lstStyle/>
              <a:p>
                <a:pPr algn="ctr">
                  <a:lnSpc>
                    <a:spcPct val="150000"/>
                  </a:lnSpc>
                </a:pPr>
                <a:r>
                  <a:rPr lang="en-GB" b="1" dirty="0">
                    <a:solidFill>
                      <a:srgbClr val="80CDC1"/>
                    </a:solidFill>
                  </a:rPr>
                  <a:t>Runoff  (R) </a:t>
                </a:r>
              </a:p>
              <a:p>
                <a:pPr algn="ctr">
                  <a:lnSpc>
                    <a:spcPct val="150000"/>
                  </a:lnSpc>
                </a:pPr>
                <a:endParaRPr lang="en-GB" b="1" dirty="0">
                  <a:solidFill>
                    <a:srgbClr val="0070C0"/>
                  </a:solidFill>
                </a:endParaRPr>
              </a:p>
              <a:p>
                <a:pPr algn="ctr">
                  <a:lnSpc>
                    <a:spcPct val="150000"/>
                  </a:lnSpc>
                </a:pPr>
                <a:r>
                  <a:rPr lang="en-GB" b="1" dirty="0">
                    <a:solidFill>
                      <a:srgbClr val="0070C0"/>
                    </a:solidFill>
                  </a:rPr>
                  <a:t> </a:t>
                </a:r>
              </a:p>
            </p:txBody>
          </p:sp>
          <p:sp>
            <p:nvSpPr>
              <p:cNvPr id="14" name="Arrow: Right 18">
                <a:extLst>
                  <a:ext uri="{FF2B5EF4-FFF2-40B4-BE49-F238E27FC236}">
                    <a16:creationId xmlns:a16="http://schemas.microsoft.com/office/drawing/2014/main" id="{F21022A2-FED1-4CA5-0DA5-3558609A2D6B}"/>
                  </a:ext>
                </a:extLst>
              </p:cNvPr>
              <p:cNvSpPr/>
              <p:nvPr/>
            </p:nvSpPr>
            <p:spPr>
              <a:xfrm>
                <a:off x="9376177" y="3851902"/>
                <a:ext cx="1810176" cy="96393"/>
              </a:xfrm>
              <a:prstGeom prst="rightArrow">
                <a:avLst/>
              </a:prstGeom>
              <a:solidFill>
                <a:srgbClr val="80C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solidFill>
                    <a:srgbClr val="0070C0"/>
                  </a:solidFill>
                </a:endParaRPr>
              </a:p>
            </p:txBody>
          </p:sp>
          <p:sp>
            <p:nvSpPr>
              <p:cNvPr id="15" name="TextBox 14">
                <a:extLst>
                  <a:ext uri="{FF2B5EF4-FFF2-40B4-BE49-F238E27FC236}">
                    <a16:creationId xmlns:a16="http://schemas.microsoft.com/office/drawing/2014/main" id="{A0AA0960-2FA4-9580-CA17-11F33FB23BE7}"/>
                  </a:ext>
                </a:extLst>
              </p:cNvPr>
              <p:cNvSpPr txBox="1"/>
              <p:nvPr/>
            </p:nvSpPr>
            <p:spPr>
              <a:xfrm>
                <a:off x="9213883" y="3359787"/>
                <a:ext cx="2583510" cy="375552"/>
              </a:xfrm>
              <a:prstGeom prst="rect">
                <a:avLst/>
              </a:prstGeom>
              <a:noFill/>
            </p:spPr>
            <p:txBody>
              <a:bodyPr wrap="square" rtlCol="0">
                <a:spAutoFit/>
              </a:bodyPr>
              <a:lstStyle/>
              <a:p>
                <a:pPr algn="ctr">
                  <a:lnSpc>
                    <a:spcPct val="150000"/>
                  </a:lnSpc>
                </a:pPr>
                <a:r>
                  <a:rPr lang="en-GB" b="1" dirty="0">
                    <a:solidFill>
                      <a:srgbClr val="80CDC1"/>
                    </a:solidFill>
                  </a:rPr>
                  <a:t>Evapotranspiration (ET)</a:t>
                </a:r>
              </a:p>
            </p:txBody>
          </p:sp>
          <p:sp>
            <p:nvSpPr>
              <p:cNvPr id="16" name="TextBox 15">
                <a:extLst>
                  <a:ext uri="{FF2B5EF4-FFF2-40B4-BE49-F238E27FC236}">
                    <a16:creationId xmlns:a16="http://schemas.microsoft.com/office/drawing/2014/main" id="{CE85130C-EA76-EFA8-E2DE-8DAC69233CF5}"/>
                  </a:ext>
                </a:extLst>
              </p:cNvPr>
              <p:cNvSpPr txBox="1"/>
              <p:nvPr/>
            </p:nvSpPr>
            <p:spPr>
              <a:xfrm>
                <a:off x="4843271" y="4609892"/>
                <a:ext cx="2096296" cy="375552"/>
              </a:xfrm>
              <a:prstGeom prst="rect">
                <a:avLst/>
              </a:prstGeom>
              <a:noFill/>
              <a:ln>
                <a:noFill/>
              </a:ln>
            </p:spPr>
            <p:txBody>
              <a:bodyPr wrap="square" rtlCol="0">
                <a:spAutoFit/>
              </a:bodyPr>
              <a:lstStyle/>
              <a:p>
                <a:pPr algn="ctr">
                  <a:lnSpc>
                    <a:spcPct val="150000"/>
                  </a:lnSpc>
                </a:pPr>
                <a:r>
                  <a:rPr lang="en-US" b="1" dirty="0">
                    <a:solidFill>
                      <a:schemeClr val="tx1"/>
                    </a:solidFill>
                  </a:rPr>
                  <a:t>/ cultivated area</a:t>
                </a:r>
              </a:p>
            </p:txBody>
          </p:sp>
          <p:sp>
            <p:nvSpPr>
              <p:cNvPr id="17" name="TextBox 16">
                <a:extLst>
                  <a:ext uri="{FF2B5EF4-FFF2-40B4-BE49-F238E27FC236}">
                    <a16:creationId xmlns:a16="http://schemas.microsoft.com/office/drawing/2014/main" id="{3562ABAA-18E5-AEE3-E842-DC4836B010FE}"/>
                  </a:ext>
                </a:extLst>
              </p:cNvPr>
              <p:cNvSpPr txBox="1"/>
              <p:nvPr/>
            </p:nvSpPr>
            <p:spPr>
              <a:xfrm>
                <a:off x="9213883" y="3869154"/>
                <a:ext cx="2096296" cy="375552"/>
              </a:xfrm>
              <a:prstGeom prst="rect">
                <a:avLst/>
              </a:prstGeom>
              <a:noFill/>
            </p:spPr>
            <p:txBody>
              <a:bodyPr wrap="square" rtlCol="0">
                <a:spAutoFit/>
              </a:bodyPr>
              <a:lstStyle/>
              <a:p>
                <a:pPr algn="ctr">
                  <a:lnSpc>
                    <a:spcPct val="150000"/>
                  </a:lnSpc>
                </a:pPr>
                <a:r>
                  <a:rPr lang="en-US" b="1" dirty="0">
                    <a:solidFill>
                      <a:schemeClr val="tx1"/>
                    </a:solidFill>
                  </a:rPr>
                  <a:t>/ cultivated area</a:t>
                </a:r>
              </a:p>
            </p:txBody>
          </p:sp>
          <p:sp>
            <p:nvSpPr>
              <p:cNvPr id="18" name="TextBox 17">
                <a:extLst>
                  <a:ext uri="{FF2B5EF4-FFF2-40B4-BE49-F238E27FC236}">
                    <a16:creationId xmlns:a16="http://schemas.microsoft.com/office/drawing/2014/main" id="{BA7A9135-EEDB-D3FF-2F66-E3D9EC6FBFC6}"/>
                  </a:ext>
                </a:extLst>
              </p:cNvPr>
              <p:cNvSpPr txBox="1"/>
              <p:nvPr/>
            </p:nvSpPr>
            <p:spPr>
              <a:xfrm>
                <a:off x="9233117" y="4729408"/>
                <a:ext cx="2096296" cy="375552"/>
              </a:xfrm>
              <a:prstGeom prst="rect">
                <a:avLst/>
              </a:prstGeom>
              <a:noFill/>
            </p:spPr>
            <p:txBody>
              <a:bodyPr wrap="square" rtlCol="0">
                <a:spAutoFit/>
              </a:bodyPr>
              <a:lstStyle/>
              <a:p>
                <a:pPr algn="ctr">
                  <a:lnSpc>
                    <a:spcPct val="150000"/>
                  </a:lnSpc>
                </a:pPr>
                <a:r>
                  <a:rPr lang="en-US" b="1" dirty="0">
                    <a:solidFill>
                      <a:schemeClr val="tx1"/>
                    </a:solidFill>
                  </a:rPr>
                  <a:t>/ cultivated area</a:t>
                </a:r>
              </a:p>
            </p:txBody>
          </p:sp>
          <p:sp>
            <p:nvSpPr>
              <p:cNvPr id="19" name="TextBox 18">
                <a:extLst>
                  <a:ext uri="{FF2B5EF4-FFF2-40B4-BE49-F238E27FC236}">
                    <a16:creationId xmlns:a16="http://schemas.microsoft.com/office/drawing/2014/main" id="{96D5FFDD-9431-315E-57EB-EAD171903DCD}"/>
                  </a:ext>
                </a:extLst>
              </p:cNvPr>
              <p:cNvSpPr txBox="1"/>
              <p:nvPr/>
            </p:nvSpPr>
            <p:spPr>
              <a:xfrm>
                <a:off x="9213883" y="5720546"/>
                <a:ext cx="2096296" cy="375552"/>
              </a:xfrm>
              <a:prstGeom prst="rect">
                <a:avLst/>
              </a:prstGeom>
              <a:noFill/>
            </p:spPr>
            <p:txBody>
              <a:bodyPr wrap="square" rtlCol="0">
                <a:spAutoFit/>
              </a:bodyPr>
              <a:lstStyle/>
              <a:p>
                <a:pPr algn="ctr">
                  <a:lnSpc>
                    <a:spcPct val="150000"/>
                  </a:lnSpc>
                </a:pPr>
                <a:r>
                  <a:rPr lang="en-US" b="1" dirty="0">
                    <a:solidFill>
                      <a:schemeClr val="tx1"/>
                    </a:solidFill>
                  </a:rPr>
                  <a:t>/ cultivated area</a:t>
                </a:r>
              </a:p>
            </p:txBody>
          </p:sp>
        </p:grpSp>
      </p:grpSp>
      <p:grpSp>
        <p:nvGrpSpPr>
          <p:cNvPr id="28" name="Group 27">
            <a:extLst>
              <a:ext uri="{FF2B5EF4-FFF2-40B4-BE49-F238E27FC236}">
                <a16:creationId xmlns:a16="http://schemas.microsoft.com/office/drawing/2014/main" id="{CBF5F11E-E717-A51B-8872-E3F16707603E}"/>
              </a:ext>
            </a:extLst>
          </p:cNvPr>
          <p:cNvGrpSpPr/>
          <p:nvPr/>
        </p:nvGrpSpPr>
        <p:grpSpPr>
          <a:xfrm>
            <a:off x="2194992" y="5074343"/>
            <a:ext cx="2419423" cy="1023994"/>
            <a:chOff x="4662473" y="5204383"/>
            <a:chExt cx="2419423" cy="1023994"/>
          </a:xfrm>
        </p:grpSpPr>
        <p:sp>
          <p:nvSpPr>
            <p:cNvPr id="29" name="TextBox 28">
              <a:extLst>
                <a:ext uri="{FF2B5EF4-FFF2-40B4-BE49-F238E27FC236}">
                  <a16:creationId xmlns:a16="http://schemas.microsoft.com/office/drawing/2014/main" id="{3A947387-0456-B844-0921-69DC3F179AC4}"/>
                </a:ext>
              </a:extLst>
            </p:cNvPr>
            <p:cNvSpPr txBox="1"/>
            <p:nvPr/>
          </p:nvSpPr>
          <p:spPr>
            <a:xfrm>
              <a:off x="4662473" y="5269529"/>
              <a:ext cx="2419423" cy="375552"/>
            </a:xfrm>
            <a:prstGeom prst="rect">
              <a:avLst/>
            </a:prstGeom>
            <a:noFill/>
          </p:spPr>
          <p:txBody>
            <a:bodyPr wrap="square" rtlCol="0">
              <a:spAutoFit/>
            </a:bodyPr>
            <a:lstStyle/>
            <a:p>
              <a:pPr algn="ctr">
                <a:lnSpc>
                  <a:spcPct val="150000"/>
                </a:lnSpc>
              </a:pPr>
              <a:r>
                <a:rPr lang="en-US" b="1" dirty="0">
                  <a:solidFill>
                    <a:srgbClr val="80CDC1"/>
                  </a:solidFill>
                </a:rPr>
                <a:t>Irrigation water (IW)</a:t>
              </a:r>
            </a:p>
          </p:txBody>
        </p:sp>
        <p:sp>
          <p:nvSpPr>
            <p:cNvPr id="30" name="TextBox 29">
              <a:extLst>
                <a:ext uri="{FF2B5EF4-FFF2-40B4-BE49-F238E27FC236}">
                  <a16:creationId xmlns:a16="http://schemas.microsoft.com/office/drawing/2014/main" id="{6E998F43-1D00-4956-9B35-D7CBD59EA304}"/>
                </a:ext>
              </a:extLst>
            </p:cNvPr>
            <p:cNvSpPr txBox="1"/>
            <p:nvPr/>
          </p:nvSpPr>
          <p:spPr>
            <a:xfrm>
              <a:off x="4793089" y="5645081"/>
              <a:ext cx="2096296" cy="375552"/>
            </a:xfrm>
            <a:prstGeom prst="rect">
              <a:avLst/>
            </a:prstGeom>
            <a:noFill/>
          </p:spPr>
          <p:txBody>
            <a:bodyPr wrap="square" rtlCol="0">
              <a:spAutoFit/>
            </a:bodyPr>
            <a:lstStyle/>
            <a:p>
              <a:pPr algn="ctr">
                <a:lnSpc>
                  <a:spcPct val="150000"/>
                </a:lnSpc>
              </a:pPr>
              <a:r>
                <a:rPr lang="en-US" b="1" dirty="0">
                  <a:solidFill>
                    <a:schemeClr val="tx1"/>
                  </a:solidFill>
                </a:rPr>
                <a:t>/ cultivated area</a:t>
              </a:r>
            </a:p>
          </p:txBody>
        </p:sp>
        <p:sp>
          <p:nvSpPr>
            <p:cNvPr id="31" name="Arrow: Right 18">
              <a:extLst>
                <a:ext uri="{FF2B5EF4-FFF2-40B4-BE49-F238E27FC236}">
                  <a16:creationId xmlns:a16="http://schemas.microsoft.com/office/drawing/2014/main" id="{8999E93D-EEFF-C6E4-6D73-83EC87E95BA6}"/>
                </a:ext>
              </a:extLst>
            </p:cNvPr>
            <p:cNvSpPr/>
            <p:nvPr/>
          </p:nvSpPr>
          <p:spPr>
            <a:xfrm>
              <a:off x="4967097" y="5634257"/>
              <a:ext cx="1810176" cy="96393"/>
            </a:xfrm>
            <a:prstGeom prst="rightArrow">
              <a:avLst/>
            </a:prstGeom>
            <a:solidFill>
              <a:srgbClr val="80C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dirty="0">
                <a:solidFill>
                  <a:srgbClr val="0070C0"/>
                </a:solidFill>
              </a:endParaRPr>
            </a:p>
          </p:txBody>
        </p:sp>
        <p:sp>
          <p:nvSpPr>
            <p:cNvPr id="32" name="Rounded Rectangle 9">
              <a:extLst>
                <a:ext uri="{FF2B5EF4-FFF2-40B4-BE49-F238E27FC236}">
                  <a16:creationId xmlns:a16="http://schemas.microsoft.com/office/drawing/2014/main" id="{C05D0C7F-F9BD-A187-823D-260AB6C45206}"/>
                </a:ext>
              </a:extLst>
            </p:cNvPr>
            <p:cNvSpPr/>
            <p:nvPr/>
          </p:nvSpPr>
          <p:spPr>
            <a:xfrm>
              <a:off x="4757643" y="5204383"/>
              <a:ext cx="2089614" cy="102399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8953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2728</Words>
  <Application>Microsoft Office PowerPoint</Application>
  <PresentationFormat>Widescreen</PresentationFormat>
  <Paragraphs>449</Paragraphs>
  <Slides>27</Slides>
  <Notes>27</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Learning outcomes </vt:lpstr>
      <vt:lpstr>The water system - recap</vt:lpstr>
      <vt:lpstr>The water system - recap</vt:lpstr>
      <vt:lpstr>Representing  the water sector in CLEWs - recap</vt:lpstr>
      <vt:lpstr>The water reference system - recap</vt:lpstr>
      <vt:lpstr>The importance of data gathering and pre-processing the data: water interlinkages and techno-economic data</vt:lpstr>
      <vt:lpstr>The importance of data gathering and pre-processing the data: Power sector and demand</vt:lpstr>
      <vt:lpstr>The importance of data gathering and pre-processing the data: Water balance </vt:lpstr>
      <vt:lpstr>The importance of data gathering and pre-processing the data: Water balance </vt:lpstr>
      <vt:lpstr>The importance of data gathering and pre-processing the data: Water balance - methods</vt:lpstr>
      <vt:lpstr>Hands-on Exercise </vt:lpstr>
      <vt:lpstr>Modelling seasonal varibility and crop-growing stages</vt:lpstr>
      <vt:lpstr>Modelling seasonal varibility and crop-growing stages  Aim and objectives</vt:lpstr>
      <vt:lpstr>Modelling seasonal varibility and crop-growing stages Methods</vt:lpstr>
      <vt:lpstr>Modelling seasonal varibility and crop-growing stages Methods</vt:lpstr>
      <vt:lpstr>Modelling seasonal varibility and crop-growing stages Methods – consistency across seasons</vt:lpstr>
      <vt:lpstr>Modelling seasonal varibility and crop-growing stages Methods - consistency across seasons</vt:lpstr>
      <vt:lpstr>Hands-on Exercise </vt:lpstr>
      <vt:lpstr>Hands-on Exercise </vt:lpstr>
      <vt:lpstr>Hands-on Exercise </vt:lpstr>
      <vt:lpstr>Interpreting results</vt:lpstr>
      <vt:lpstr>Interpreting results</vt:lpstr>
      <vt:lpstr>Examples and case studies</vt:lpstr>
      <vt:lpstr>Examples and case studies</vt:lpstr>
      <vt:lpstr>Key Considerations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Eunice Ramos</dc:creator>
  <cp:lastModifiedBy>Camilla Lo Giudice</cp:lastModifiedBy>
  <cp:revision>4</cp:revision>
  <dcterms:created xsi:type="dcterms:W3CDTF">2019-06-09T10:25:43Z</dcterms:created>
  <dcterms:modified xsi:type="dcterms:W3CDTF">2026-02-22T14:13:32Z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