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6858000" cx="12192000"/>
  <p:notesSz cx="6858000" cy="9144000"/>
  <p:embeddedFontLst>
    <p:embeddedFont>
      <p:font typeface="Helvetica Neue"/>
      <p:regular r:id="rId25"/>
      <p:bold r:id="rId26"/>
      <p:italic r:id="rId27"/>
      <p:boldItalic r:id="rId28"/>
    </p:embeddedFont>
    <p:embeddedFont>
      <p:font typeface="Open Sans"/>
      <p:regular r:id="rId29"/>
      <p:bold r:id="rId30"/>
      <p:italic r:id="rId31"/>
      <p:boldItalic r:id="rId3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3" roundtripDataSignature="AMtx7mh0KEnOCtphOqpxpnWAghnPqaeXU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E28F196-3E4E-46F1-AFC3-A8D7BB80A4B2}">
  <a:tblStyle styleId="{5E28F196-3E4E-46F1-AFC3-A8D7BB80A4B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HelveticaNeue-bold.fntdata"/><Relationship Id="rId25" Type="http://schemas.openxmlformats.org/officeDocument/2006/relationships/font" Target="fonts/HelveticaNeue-regular.fntdata"/><Relationship Id="rId28" Type="http://schemas.openxmlformats.org/officeDocument/2006/relationships/font" Target="fonts/HelveticaNeue-boldItalic.fntdata"/><Relationship Id="rId27" Type="http://schemas.openxmlformats.org/officeDocument/2006/relationships/font" Target="fonts/HelveticaNeue-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italic.fntdata"/><Relationship Id="rId30" Type="http://schemas.openxmlformats.org/officeDocument/2006/relationships/font" Target="fonts/OpenSans-bold.fntdata"/><Relationship Id="rId11" Type="http://schemas.openxmlformats.org/officeDocument/2006/relationships/slide" Target="slides/slide6.xml"/><Relationship Id="rId33" Type="http://customschemas.google.com/relationships/presentationmetadata" Target="metadata"/><Relationship Id="rId10" Type="http://schemas.openxmlformats.org/officeDocument/2006/relationships/slide" Target="slides/slide5.xml"/><Relationship Id="rId32" Type="http://schemas.openxmlformats.org/officeDocument/2006/relationships/font" Target="fonts/OpenSans-boldItalic.fntdata"/><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sv-S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dc506124e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g3dc506124e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dc506124ed_0_1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6" name="Google Shape;276;g3dc506124ed_0_1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400"/>
              <a:buFont typeface="Arial"/>
              <a:buChar char="•"/>
            </a:pPr>
            <a:r>
              <a:rPr b="0" i="0" lang="sv-SE" sz="1200" u="none" cap="none" strike="noStrike">
                <a:solidFill>
                  <a:schemeClr val="dk1"/>
                </a:solidFill>
                <a:latin typeface="Open Sans"/>
                <a:ea typeface="Open Sans"/>
                <a:cs typeface="Open Sans"/>
                <a:sym typeface="Open Sans"/>
              </a:rPr>
              <a:t>The problem: correlation and casual effect (to be explored more in the scenario section</a:t>
            </a:r>
            <a:r>
              <a:rPr lang="sv-SE" sz="1200">
                <a:solidFill>
                  <a:schemeClr val="dk1"/>
                </a:solidFill>
                <a:latin typeface="Open Sans"/>
                <a:ea typeface="Open Sans"/>
                <a:cs typeface="Open Sans"/>
                <a:sym typeface="Open Sans"/>
              </a:rPr>
              <a:t>)</a:t>
            </a:r>
            <a:endParaRPr/>
          </a:p>
          <a:p>
            <a:pPr indent="-342900" lvl="0" marL="342900" marR="0" rtl="0" algn="l">
              <a:lnSpc>
                <a:spcPct val="100000"/>
              </a:lnSpc>
              <a:spcBef>
                <a:spcPts val="0"/>
              </a:spcBef>
              <a:spcAft>
                <a:spcPts val="0"/>
              </a:spcAft>
              <a:buClr>
                <a:srgbClr val="000000"/>
              </a:buClr>
              <a:buSzPts val="2400"/>
              <a:buFont typeface="Arial"/>
              <a:buChar char="•"/>
            </a:pPr>
            <a:r>
              <a:rPr lang="sv-SE" sz="1200">
                <a:solidFill>
                  <a:schemeClr val="dk1"/>
                </a:solidFill>
                <a:latin typeface="Open Sans"/>
                <a:ea typeface="Open Sans"/>
                <a:cs typeface="Open Sans"/>
                <a:sym typeface="Open Sans"/>
              </a:rPr>
              <a:t>The water balance : how to do it</a:t>
            </a:r>
            <a:endParaRPr/>
          </a:p>
        </p:txBody>
      </p:sp>
      <p:sp>
        <p:nvSpPr>
          <p:cNvPr id="277" name="Google Shape;277;g3dc506124ed_0_1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dc506124ed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g3dc506124ed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00"/>
              </a:buClr>
              <a:buSzPts val="2400"/>
              <a:buFont typeface="Arial"/>
              <a:buChar char="•"/>
            </a:pPr>
            <a:r>
              <a:rPr b="0" i="0" lang="sv-SE" sz="1200" u="none" cap="none" strike="noStrike">
                <a:solidFill>
                  <a:schemeClr val="dk1"/>
                </a:solidFill>
                <a:latin typeface="Open Sans"/>
                <a:ea typeface="Open Sans"/>
                <a:cs typeface="Open Sans"/>
                <a:sym typeface="Open Sans"/>
              </a:rPr>
              <a:t>The problem: correlation and casual effect (to be explored more in the scenario section</a:t>
            </a:r>
            <a:r>
              <a:rPr lang="sv-SE" sz="1200">
                <a:solidFill>
                  <a:schemeClr val="dk1"/>
                </a:solidFill>
                <a:latin typeface="Open Sans"/>
                <a:ea typeface="Open Sans"/>
                <a:cs typeface="Open Sans"/>
                <a:sym typeface="Open Sans"/>
              </a:rPr>
              <a:t>)</a:t>
            </a:r>
            <a:endParaRPr/>
          </a:p>
          <a:p>
            <a:pPr indent="-342900" lvl="0" marL="342900" marR="0" rtl="0" algn="l">
              <a:lnSpc>
                <a:spcPct val="100000"/>
              </a:lnSpc>
              <a:spcBef>
                <a:spcPts val="0"/>
              </a:spcBef>
              <a:spcAft>
                <a:spcPts val="0"/>
              </a:spcAft>
              <a:buClr>
                <a:srgbClr val="000000"/>
              </a:buClr>
              <a:buSzPts val="2400"/>
              <a:buFont typeface="Arial"/>
              <a:buChar char="•"/>
            </a:pPr>
            <a:r>
              <a:rPr lang="sv-SE" sz="1200">
                <a:solidFill>
                  <a:schemeClr val="dk1"/>
                </a:solidFill>
                <a:latin typeface="Open Sans"/>
                <a:ea typeface="Open Sans"/>
                <a:cs typeface="Open Sans"/>
                <a:sym typeface="Open Sans"/>
              </a:rPr>
              <a:t>The water balance : how to do it 🡪 maybe hands on example</a:t>
            </a:r>
            <a:endParaRPr sz="1200">
              <a:solidFill>
                <a:schemeClr val="dk1"/>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295" name="Google Shape;295;g3dc506124ed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3dc506124ed_0_2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3dc506124ed_0_2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15" name="Google Shape;315;g3dc506124ed_0_2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g3dc506124ed_0_2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g3dc506124ed_0_2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26" name="Google Shape;326;g3dc506124ed_0_2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dc506124ed_0_2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4" name="Google Shape;344;g3dc506124ed_0_2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45" name="Google Shape;345;g3dc506124ed_0_2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dc506124ed_0_2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g3dc506124ed_0_2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72" name="Google Shape;372;g3dc506124ed_0_2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dc506124ed_0_2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9" name="Google Shape;379;g3dc506124ed_0_2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dc506124ed_0_2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5" name="Google Shape;385;g3dc506124ed_0_2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386" name="Google Shape;386;g3dc506124ed_0_2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g3dc506124ed_0_2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2" name="Google Shape;402;g3dc506124ed_0_29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403" name="Google Shape;403;g3dc506124ed_0_29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g3dc506124ed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g3dc506124ed_0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420" name="Google Shape;420;g3dc506124ed_0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3dc506124ed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 name="Google Shape;100;g3dc506124ed_0_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101" name="Google Shape;101;g3dc506124ed_0_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dc506124ed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3dc506124ed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sv-SE" sz="1200" u="none" cap="none" strike="noStrike">
                <a:solidFill>
                  <a:schemeClr val="dk1"/>
                </a:solidFill>
                <a:latin typeface="Open Sans"/>
                <a:ea typeface="Open Sans"/>
                <a:cs typeface="Open Sans"/>
                <a:sym typeface="Open Sans"/>
              </a:rPr>
              <a:t>General overview and recap from CLEWs (theoretical) – recap from the open learn course CLEWs</a:t>
            </a:r>
            <a:br>
              <a:rPr b="0" i="0" lang="sv-SE" sz="1200" u="none" cap="none" strike="noStrike">
                <a:solidFill>
                  <a:schemeClr val="dk1"/>
                </a:solidFill>
                <a:latin typeface="Open Sans"/>
                <a:ea typeface="Open Sans"/>
                <a:cs typeface="Open Sans"/>
                <a:sym typeface="Open Sans"/>
              </a:rPr>
            </a:br>
            <a:endParaRPr b="0" i="0" sz="1200" u="none" cap="none" strike="noStrike">
              <a:solidFill>
                <a:schemeClr val="dk1"/>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119" name="Google Shape;119;g3dc506124ed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dc506124ed_0_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g3dc506124ed_0_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sv-SE" sz="1200" u="none" cap="none" strike="noStrike">
                <a:solidFill>
                  <a:schemeClr val="dk1"/>
                </a:solidFill>
                <a:latin typeface="Open Sans"/>
                <a:ea typeface="Open Sans"/>
                <a:cs typeface="Open Sans"/>
                <a:sym typeface="Open Sans"/>
              </a:rPr>
              <a:t>General overview and recap from CLEWs (theoretical) – recap from the open learn course CLEWs</a:t>
            </a:r>
            <a:br>
              <a:rPr b="0" i="0" lang="sv-SE" sz="1200" u="none" cap="none" strike="noStrike">
                <a:solidFill>
                  <a:schemeClr val="dk1"/>
                </a:solidFill>
                <a:latin typeface="Open Sans"/>
                <a:ea typeface="Open Sans"/>
                <a:cs typeface="Open Sans"/>
                <a:sym typeface="Open Sans"/>
              </a:rPr>
            </a:br>
            <a:endParaRPr b="0" i="0" sz="1200" u="none" cap="none" strike="noStrike">
              <a:solidFill>
                <a:schemeClr val="dk1"/>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129" name="Google Shape;129;g3dc506124ed_0_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dc506124ed_0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g3dc506124ed_0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b="0" i="0" lang="sv-SE" sz="1200" u="none" cap="none" strike="noStrike">
                <a:solidFill>
                  <a:schemeClr val="dk1"/>
                </a:solidFill>
                <a:latin typeface="Open Sans"/>
                <a:ea typeface="Open Sans"/>
                <a:cs typeface="Open Sans"/>
                <a:sym typeface="Open Sans"/>
              </a:rPr>
              <a:t>Recap from CLEWs (modelling part)</a:t>
            </a:r>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153" name="Google Shape;153;g3dc506124ed_0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dc506124ed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g3dc506124ed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br>
              <a:rPr b="0" i="0" lang="sv-SE" sz="1200" u="none" cap="none" strike="noStrike">
                <a:solidFill>
                  <a:schemeClr val="dk1"/>
                </a:solidFill>
                <a:latin typeface="Open Sans"/>
                <a:ea typeface="Open Sans"/>
                <a:cs typeface="Open Sans"/>
                <a:sym typeface="Open Sans"/>
              </a:rPr>
            </a:br>
            <a:endParaRPr b="0" i="0" sz="1200" u="none" cap="none" strike="noStrike">
              <a:solidFill>
                <a:schemeClr val="dk1"/>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Calibri"/>
              <a:buNone/>
            </a:pPr>
            <a:r>
              <a:t/>
            </a:r>
            <a:endParaRPr/>
          </a:p>
        </p:txBody>
      </p:sp>
      <p:sp>
        <p:nvSpPr>
          <p:cNvPr id="175" name="Google Shape;175;g3dc506124ed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dc506124ed_0_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g3dc506124ed_0_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b="0" i="0" lang="sv-SE" sz="1200" u="none" cap="none" strike="noStrike">
                <a:solidFill>
                  <a:schemeClr val="dk1"/>
                </a:solidFill>
                <a:latin typeface="Calibri"/>
                <a:ea typeface="Calibri"/>
                <a:cs typeface="Calibri"/>
                <a:sym typeface="Calibri"/>
              </a:rPr>
              <a:t>Note: A conveying system is defined as a mechanism used to transport materials from one location to another (in this case water)</a:t>
            </a:r>
            <a:endParaRPr/>
          </a:p>
        </p:txBody>
      </p:sp>
      <p:sp>
        <p:nvSpPr>
          <p:cNvPr id="190" name="Google Shape;190;g3dc506124ed_0_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g3dc506124ed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 name="Google Shape;222;g3dc506124ed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t/>
            </a:r>
            <a:endParaRPr/>
          </a:p>
        </p:txBody>
      </p:sp>
      <p:sp>
        <p:nvSpPr>
          <p:cNvPr id="223" name="Google Shape;223;g3dc506124ed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dc506124ed_0_1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g3dc506124ed_0_1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sv-SE" sz="1200" u="none" cap="none" strike="noStrike">
                <a:solidFill>
                  <a:schemeClr val="dk1"/>
                </a:solidFill>
                <a:latin typeface="Open Sans"/>
                <a:ea typeface="Open Sans"/>
                <a:cs typeface="Open Sans"/>
                <a:sym typeface="Open Sans"/>
              </a:rPr>
              <a:t>The problem: correlation and casual effect. </a:t>
            </a:r>
            <a:br>
              <a:rPr b="0" i="0" lang="sv-SE" sz="1200" u="none" cap="none" strike="noStrike">
                <a:solidFill>
                  <a:schemeClr val="dk1"/>
                </a:solidFill>
                <a:latin typeface="Open Sans"/>
                <a:ea typeface="Open Sans"/>
                <a:cs typeface="Open Sans"/>
                <a:sym typeface="Open Sans"/>
              </a:rPr>
            </a:br>
            <a:br>
              <a:rPr b="0" i="0" lang="sv-SE" sz="1200" u="none" cap="none" strike="noStrike">
                <a:solidFill>
                  <a:schemeClr val="dk1"/>
                </a:solidFill>
                <a:latin typeface="Open Sans"/>
                <a:ea typeface="Open Sans"/>
                <a:cs typeface="Open Sans"/>
                <a:sym typeface="Open Sans"/>
              </a:rPr>
            </a:br>
            <a:r>
              <a:rPr b="1" lang="sv-SE"/>
              <a:t>In nature</a:t>
            </a:r>
            <a:r>
              <a:rPr lang="sv-SE"/>
              <a:t>, when there is a decrease in precipitation, there is a direct impact on groundwater and run-off water, with implications competing final water demand. </a:t>
            </a:r>
            <a:endParaRPr/>
          </a:p>
          <a:p>
            <a:pPr indent="0" lvl="0" marL="0" marR="0" rtl="0" algn="l">
              <a:lnSpc>
                <a:spcPct val="100000"/>
              </a:lnSpc>
              <a:spcBef>
                <a:spcPts val="0"/>
              </a:spcBef>
              <a:spcAft>
                <a:spcPts val="0"/>
              </a:spcAft>
              <a:buClr>
                <a:srgbClr val="000000"/>
              </a:buClr>
              <a:buSzPts val="2400"/>
              <a:buFont typeface="Arial"/>
              <a:buNone/>
            </a:pPr>
            <a:r>
              <a:rPr b="1" lang="sv-SE"/>
              <a:t>In a CLEWs model, </a:t>
            </a:r>
            <a:r>
              <a:rPr lang="sv-SE"/>
              <a:t>this correlation is not captured authomatically by the model, but needs to be quantified BEFORE modelling. Modelers have to assign values to precipitation, evapotranspiration, groundwater and run-off.</a:t>
            </a:r>
            <a:endParaRPr/>
          </a:p>
          <a:p>
            <a:pPr indent="0" lvl="0" marL="0" marR="0" rtl="0" algn="l">
              <a:lnSpc>
                <a:spcPct val="100000"/>
              </a:lnSpc>
              <a:spcBef>
                <a:spcPts val="0"/>
              </a:spcBef>
              <a:spcAft>
                <a:spcPts val="0"/>
              </a:spcAft>
              <a:buClr>
                <a:srgbClr val="000000"/>
              </a:buClr>
              <a:buSzPts val="2400"/>
              <a:buFont typeface="Arial"/>
              <a:buNone/>
            </a:pPr>
            <a:r>
              <a:t/>
            </a:r>
            <a:endParaRPr/>
          </a:p>
        </p:txBody>
      </p:sp>
      <p:sp>
        <p:nvSpPr>
          <p:cNvPr id="240" name="Google Shape;240;g3dc506124ed_0_1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sv-SE"/>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35"/>
          <p:cNvSpPr txBox="1"/>
          <p:nvPr>
            <p:ph type="ctrTitle"/>
          </p:nvPr>
        </p:nvSpPr>
        <p:spPr>
          <a:xfrm>
            <a:off x="2979507" y="739739"/>
            <a:ext cx="4880223" cy="4982968"/>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4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4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8" name="Shape 58"/>
        <p:cNvGrpSpPr/>
        <p:nvPr/>
      </p:nvGrpSpPr>
      <p:grpSpPr>
        <a:xfrm>
          <a:off x="0" y="0"/>
          <a:ext cx="0" cy="0"/>
          <a:chOff x="0" y="0"/>
          <a:chExt cx="0" cy="0"/>
        </a:xfrm>
      </p:grpSpPr>
      <p:sp>
        <p:nvSpPr>
          <p:cNvPr id="59" name="Google Shape;59;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60" name="Shape 60"/>
        <p:cNvGrpSpPr/>
        <p:nvPr/>
      </p:nvGrpSpPr>
      <p:grpSpPr>
        <a:xfrm>
          <a:off x="0" y="0"/>
          <a:ext cx="0" cy="0"/>
          <a:chOff x="0" y="0"/>
          <a:chExt cx="0" cy="0"/>
        </a:xfrm>
      </p:grpSpPr>
      <p:pic>
        <p:nvPicPr>
          <p:cNvPr id="61" name="Google Shape;61;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2" name="Google Shape;62;p4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63" name="Google Shape;63;p46"/>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46"/>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rgbClr val="EEF3FE"/>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5" name="Google Shape;65;p46"/>
          <p:cNvSpPr txBox="1"/>
          <p:nvPr>
            <p:ph idx="2"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6" name="Google Shape;66;p46"/>
          <p:cNvSpPr/>
          <p:nvPr/>
        </p:nvSpPr>
        <p:spPr>
          <a:xfrm>
            <a:off x="5981252" y="1829664"/>
            <a:ext cx="5927463"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67" name="Google Shape;67;p46"/>
          <p:cNvSpPr/>
          <p:nvPr>
            <p:ph idx="3" type="pic"/>
          </p:nvPr>
        </p:nvSpPr>
        <p:spPr>
          <a:xfrm>
            <a:off x="6096000" y="1971040"/>
            <a:ext cx="5608320" cy="4419600"/>
          </a:xfrm>
          <a:prstGeom prst="rect">
            <a:avLst/>
          </a:prstGeom>
          <a:noFill/>
          <a:ln>
            <a:noFill/>
          </a:ln>
        </p:spPr>
      </p:sp>
      <p:cxnSp>
        <p:nvCxnSpPr>
          <p:cNvPr id="68" name="Google Shape;68;p46"/>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9" name="Shape 69"/>
        <p:cNvGrpSpPr/>
        <p:nvPr/>
      </p:nvGrpSpPr>
      <p:grpSpPr>
        <a:xfrm>
          <a:off x="0" y="0"/>
          <a:ext cx="0" cy="0"/>
          <a:chOff x="0" y="0"/>
          <a:chExt cx="0" cy="0"/>
        </a:xfrm>
      </p:grpSpPr>
      <p:pic>
        <p:nvPicPr>
          <p:cNvPr id="70" name="Google Shape;70;p4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1" name="Google Shape;71;p47"/>
          <p:cNvSpPr/>
          <p:nvPr/>
        </p:nvSpPr>
        <p:spPr>
          <a:xfrm>
            <a:off x="279699" y="1829664"/>
            <a:ext cx="11629017" cy="4736236"/>
          </a:xfrm>
          <a:prstGeom prst="rect">
            <a:avLst/>
          </a:prstGeom>
          <a:solidFill>
            <a:srgbClr val="FFFFF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72" name="Google Shape;72;p47"/>
          <p:cNvSpPr/>
          <p:nvPr>
            <p:ph idx="2" type="pic"/>
          </p:nvPr>
        </p:nvSpPr>
        <p:spPr>
          <a:xfrm>
            <a:off x="6096000" y="1971040"/>
            <a:ext cx="5608320" cy="4419600"/>
          </a:xfrm>
          <a:prstGeom prst="rect">
            <a:avLst/>
          </a:prstGeom>
          <a:noFill/>
          <a:ln>
            <a:noFill/>
          </a:ln>
        </p:spPr>
      </p:sp>
      <p:sp>
        <p:nvSpPr>
          <p:cNvPr id="73" name="Google Shape;73;p4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74" name="Google Shape;74;p47"/>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75" name="Google Shape;75;p47"/>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76" name="Google Shape;76;p47"/>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7" name="Shape 77"/>
        <p:cNvGrpSpPr/>
        <p:nvPr/>
      </p:nvGrpSpPr>
      <p:grpSpPr>
        <a:xfrm>
          <a:off x="0" y="0"/>
          <a:ext cx="0" cy="0"/>
          <a:chOff x="0" y="0"/>
          <a:chExt cx="0" cy="0"/>
        </a:xfrm>
      </p:grpSpPr>
      <p:sp>
        <p:nvSpPr>
          <p:cNvPr id="78" name="Google Shape;78;p48"/>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4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3">
    <p:spTree>
      <p:nvGrpSpPr>
        <p:cNvPr id="80" name="Shape 80"/>
        <p:cNvGrpSpPr/>
        <p:nvPr/>
      </p:nvGrpSpPr>
      <p:grpSpPr>
        <a:xfrm>
          <a:off x="0" y="0"/>
          <a:ext cx="0" cy="0"/>
          <a:chOff x="0" y="0"/>
          <a:chExt cx="0" cy="0"/>
        </a:xfrm>
      </p:grpSpPr>
      <p:sp>
        <p:nvSpPr>
          <p:cNvPr id="81" name="Google Shape;81;p4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82" name="Google Shape;82;p49"/>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3" name="Google Shape;83;p49"/>
          <p:cNvSpPr txBox="1"/>
          <p:nvPr>
            <p:ph idx="2" type="body"/>
          </p:nvPr>
        </p:nvSpPr>
        <p:spPr>
          <a:xfrm>
            <a:off x="6148754"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84" name="Google Shape;84;p49"/>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1">
  <p:cSld name="1_Two Content_1">
    <p:bg>
      <p:bgPr>
        <a:solidFill>
          <a:schemeClr val="lt1"/>
        </a:solidFill>
      </p:bgPr>
    </p:bg>
    <p:spTree>
      <p:nvGrpSpPr>
        <p:cNvPr id="85" name="Shape 85"/>
        <p:cNvGrpSpPr/>
        <p:nvPr/>
      </p:nvGrpSpPr>
      <p:grpSpPr>
        <a:xfrm>
          <a:off x="0" y="0"/>
          <a:ext cx="0" cy="0"/>
          <a:chOff x="0" y="0"/>
          <a:chExt cx="0" cy="0"/>
        </a:xfrm>
      </p:grpSpPr>
      <p:sp>
        <p:nvSpPr>
          <p:cNvPr id="86" name="Google Shape;86;g3dc506124ed_0_395"/>
          <p:cNvSpPr txBox="1"/>
          <p:nvPr>
            <p:ph type="title"/>
          </p:nvPr>
        </p:nvSpPr>
        <p:spPr>
          <a:xfrm>
            <a:off x="838200" y="5556"/>
            <a:ext cx="10515600" cy="1325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7" name="Google Shape;87;g3dc506124ed_0_395"/>
          <p:cNvSpPr txBox="1"/>
          <p:nvPr>
            <p:ph idx="12" type="sldNum"/>
          </p:nvPr>
        </p:nvSpPr>
        <p:spPr>
          <a:xfrm>
            <a:off x="11798300" y="6565900"/>
            <a:ext cx="393600" cy="2922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88" name="Google Shape;88;g3dc506124ed_0_395"/>
          <p:cNvSpPr txBox="1"/>
          <p:nvPr>
            <p:ph idx="1" type="body"/>
          </p:nvPr>
        </p:nvSpPr>
        <p:spPr>
          <a:xfrm>
            <a:off x="838200" y="1926431"/>
            <a:ext cx="5257800" cy="4639500"/>
          </a:xfrm>
          <a:prstGeom prst="rect">
            <a:avLst/>
          </a:prstGeom>
          <a:noFill/>
          <a:ln>
            <a:noFill/>
          </a:ln>
        </p:spPr>
        <p:txBody>
          <a:bodyPr anchorCtr="0" anchor="t" bIns="90000" lIns="90000" spcFirstLastPara="1" rIns="91425" wrap="square" tIns="36000">
            <a:normAutofit/>
          </a:bodyPr>
          <a:lstStyle>
            <a:lvl1pPr indent="-228600" lvl="0" marL="457200" marR="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89" name="Google Shape;89;g3dc506124ed_0_395"/>
          <p:cNvSpPr txBox="1"/>
          <p:nvPr>
            <p:ph idx="2" type="body"/>
          </p:nvPr>
        </p:nvSpPr>
        <p:spPr>
          <a:xfrm>
            <a:off x="834081" y="1321595"/>
            <a:ext cx="5183100" cy="604800"/>
          </a:xfrm>
          <a:prstGeom prst="rect">
            <a:avLst/>
          </a:prstGeom>
          <a:noFill/>
          <a:ln>
            <a:noFill/>
          </a:ln>
        </p:spPr>
        <p:txBody>
          <a:bodyPr anchorCtr="0" anchor="t" bIns="90000" lIns="91425" spcFirstLastPara="1" rIns="91425" wrap="square" tIns="36000">
            <a:noAutofit/>
          </a:bodyPr>
          <a:lstStyle>
            <a:lvl1pPr indent="-228600" lvl="0" marL="457200" marR="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16" name="Shape 16"/>
        <p:cNvGrpSpPr/>
        <p:nvPr/>
      </p:nvGrpSpPr>
      <p:grpSpPr>
        <a:xfrm>
          <a:off x="0" y="0"/>
          <a:ext cx="0" cy="0"/>
          <a:chOff x="0" y="0"/>
          <a:chExt cx="0" cy="0"/>
        </a:xfrm>
      </p:grpSpPr>
      <p:sp>
        <p:nvSpPr>
          <p:cNvPr id="17" name="Google Shape;17;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8" name="Google Shape;18;p36"/>
          <p:cNvSpPr txBox="1"/>
          <p:nvPr>
            <p:ph idx="1" type="body"/>
          </p:nvPr>
        </p:nvSpPr>
        <p:spPr>
          <a:xfrm>
            <a:off x="838200" y="1325562"/>
            <a:ext cx="10515600" cy="485140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9" name="Google Shape;19;p36"/>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spTree>
      <p:nvGrpSpPr>
        <p:cNvPr id="20" name="Shape 20"/>
        <p:cNvGrpSpPr/>
        <p:nvPr/>
      </p:nvGrpSpPr>
      <p:grpSpPr>
        <a:xfrm>
          <a:off x="0" y="0"/>
          <a:ext cx="0" cy="0"/>
          <a:chOff x="0" y="0"/>
          <a:chExt cx="0" cy="0"/>
        </a:xfrm>
      </p:grpSpPr>
      <p:sp>
        <p:nvSpPr>
          <p:cNvPr id="21" name="Google Shape;21;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2" name="Google Shape;22;p37"/>
          <p:cNvSpPr txBox="1"/>
          <p:nvPr>
            <p:ph idx="1" type="body"/>
          </p:nvPr>
        </p:nvSpPr>
        <p:spPr>
          <a:xfrm>
            <a:off x="838200" y="1325562"/>
            <a:ext cx="5181600" cy="4851401"/>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23" name="Google Shape;23;p37"/>
          <p:cNvSpPr txBox="1"/>
          <p:nvPr>
            <p:ph type="title"/>
          </p:nvPr>
        </p:nvSpPr>
        <p:spPr>
          <a:xfrm>
            <a:off x="838200" y="-1"/>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1_Comparison">
    <p:spTree>
      <p:nvGrpSpPr>
        <p:cNvPr id="24" name="Shape 24"/>
        <p:cNvGrpSpPr/>
        <p:nvPr/>
      </p:nvGrpSpPr>
      <p:grpSpPr>
        <a:xfrm>
          <a:off x="0" y="0"/>
          <a:ext cx="0" cy="0"/>
          <a:chOff x="0" y="0"/>
          <a:chExt cx="0" cy="0"/>
        </a:xfrm>
      </p:grpSpPr>
      <p:sp>
        <p:nvSpPr>
          <p:cNvPr id="25" name="Google Shape;25;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26" name="Google Shape;26;p38"/>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38"/>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spTree>
      <p:nvGrpSpPr>
        <p:cNvPr id="28" name="Shape 28"/>
        <p:cNvGrpSpPr/>
        <p:nvPr/>
      </p:nvGrpSpPr>
      <p:grpSpPr>
        <a:xfrm>
          <a:off x="0" y="0"/>
          <a:ext cx="0" cy="0"/>
          <a:chOff x="0" y="0"/>
          <a:chExt cx="0" cy="0"/>
        </a:xfrm>
      </p:grpSpPr>
      <p:sp>
        <p:nvSpPr>
          <p:cNvPr id="29" name="Google Shape;29;p39"/>
          <p:cNvSpPr txBox="1"/>
          <p:nvPr>
            <p:ph type="title"/>
          </p:nvPr>
        </p:nvSpPr>
        <p:spPr>
          <a:xfrm>
            <a:off x="554736" y="182372"/>
            <a:ext cx="11082528" cy="73152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39"/>
          <p:cNvSpPr/>
          <p:nvPr/>
        </p:nvSpPr>
        <p:spPr>
          <a:xfrm>
            <a:off x="11312525" y="6498754"/>
            <a:ext cx="325501" cy="138499"/>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sv-SE" sz="900" u="none" cap="none" strike="noStrike">
                <a:solidFill>
                  <a:schemeClr val="dk1"/>
                </a:solidFill>
                <a:latin typeface="Arial"/>
                <a:ea typeface="Arial"/>
                <a:cs typeface="Arial"/>
                <a:sym typeface="Arial"/>
              </a:rPr>
              <a:t>‹#›</a:t>
            </a:fld>
            <a:endParaRPr b="0" i="0" sz="900" u="none" cap="none" strike="noStrike">
              <a:solidFill>
                <a:schemeClr val="dk1"/>
              </a:solidFill>
              <a:latin typeface="Arial"/>
              <a:ea typeface="Arial"/>
              <a:cs typeface="Arial"/>
              <a:sym typeface="Arial"/>
            </a:endParaRPr>
          </a:p>
        </p:txBody>
      </p:sp>
      <p:sp>
        <p:nvSpPr>
          <p:cNvPr id="31" name="Google Shape;31;p39"/>
          <p:cNvSpPr txBox="1"/>
          <p:nvPr>
            <p:ph idx="1" type="body"/>
          </p:nvPr>
        </p:nvSpPr>
        <p:spPr>
          <a:xfrm>
            <a:off x="7159752" y="78768"/>
            <a:ext cx="4480560" cy="123111"/>
          </a:xfrm>
          <a:prstGeom prst="rect">
            <a:avLst/>
          </a:prstGeom>
          <a:noFill/>
          <a:ln>
            <a:noFill/>
          </a:ln>
        </p:spPr>
        <p:txBody>
          <a:bodyPr anchorCtr="0" anchor="ctr" bIns="45700" lIns="91425" spcFirstLastPara="1" rIns="91425" wrap="square" tIns="45700">
            <a:spAutoFit/>
          </a:bodyPr>
          <a:lstStyle>
            <a:lvl1pPr indent="-228600" lvl="0" marL="457200" marR="0" rtl="0" algn="r">
              <a:lnSpc>
                <a:spcPct val="90000"/>
              </a:lnSpc>
              <a:spcBef>
                <a:spcPts val="1000"/>
              </a:spcBef>
              <a:spcAft>
                <a:spcPts val="0"/>
              </a:spcAft>
              <a:buClr>
                <a:srgbClr val="000000"/>
              </a:buClr>
              <a:buSzPts val="1400"/>
              <a:buFont typeface="Arial"/>
              <a:buNone/>
              <a:defRPr b="0" i="0" sz="800" u="none" cap="none" strike="noStrike">
                <a:solidFill>
                  <a:srgbClr val="000000"/>
                </a:solidFill>
                <a:latin typeface="Arial"/>
                <a:ea typeface="Arial"/>
                <a:cs typeface="Arial"/>
                <a:sym typeface="Arial"/>
              </a:defRPr>
            </a:lvl1pPr>
            <a:lvl2pPr indent="-228600" lvl="1" marL="9144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2" name="Google Shape;32;p39"/>
          <p:cNvSpPr txBox="1"/>
          <p:nvPr>
            <p:ph idx="2" type="subTitle"/>
          </p:nvPr>
        </p:nvSpPr>
        <p:spPr>
          <a:xfrm>
            <a:off x="554736" y="903861"/>
            <a:ext cx="11082528" cy="276999"/>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lvl="1"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90000"/>
              </a:lnSpc>
              <a:spcBef>
                <a:spcPts val="100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1_Title Slide">
    <p:spTree>
      <p:nvGrpSpPr>
        <p:cNvPr id="33" name="Shape 33"/>
        <p:cNvGrpSpPr/>
        <p:nvPr/>
      </p:nvGrpSpPr>
      <p:grpSpPr>
        <a:xfrm>
          <a:off x="0" y="0"/>
          <a:ext cx="0" cy="0"/>
          <a:chOff x="0" y="0"/>
          <a:chExt cx="0" cy="0"/>
        </a:xfrm>
      </p:grpSpPr>
      <p:pic>
        <p:nvPicPr>
          <p:cNvPr id="34" name="Google Shape;34;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5" name="Google Shape;35;p40"/>
          <p:cNvSpPr txBox="1"/>
          <p:nvPr>
            <p:ph type="ctrTitle"/>
          </p:nvPr>
        </p:nvSpPr>
        <p:spPr>
          <a:xfrm>
            <a:off x="2979507" y="739739"/>
            <a:ext cx="5368965" cy="1736334"/>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chemeClr val="dk1"/>
              </a:buClr>
              <a:buSzPts val="4800"/>
              <a:buFont typeface="Helvetica Neue"/>
              <a:buNone/>
              <a:defRPr b="1" i="0"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40"/>
          <p:cNvSpPr txBox="1"/>
          <p:nvPr>
            <p:ph idx="1" type="subTitle"/>
          </p:nvPr>
        </p:nvSpPr>
        <p:spPr>
          <a:xfrm>
            <a:off x="2979507" y="2476073"/>
            <a:ext cx="5368965" cy="1047963"/>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600"/>
              <a:buFont typeface="Arial"/>
              <a:buNone/>
              <a:defRPr b="0" i="0" sz="2400" u="none" cap="none" strike="noStrike">
                <a:solidFill>
                  <a:schemeClr val="lt1"/>
                </a:solidFill>
                <a:latin typeface="Arial"/>
                <a:ea typeface="Arial"/>
                <a:cs typeface="Arial"/>
                <a:sym typeface="Arial"/>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rgbClr val="000000"/>
                </a:solidFill>
                <a:latin typeface="Arial"/>
                <a:ea typeface="Arial"/>
                <a:cs typeface="Arial"/>
                <a:sym typeface="Arial"/>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rgbClr val="000000"/>
                </a:solidFill>
                <a:latin typeface="Arial"/>
                <a:ea typeface="Arial"/>
                <a:cs typeface="Arial"/>
                <a:sym typeface="Arial"/>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37" name="Shape 37"/>
        <p:cNvGrpSpPr/>
        <p:nvPr/>
      </p:nvGrpSpPr>
      <p:grpSpPr>
        <a:xfrm>
          <a:off x="0" y="0"/>
          <a:ext cx="0" cy="0"/>
          <a:chOff x="0" y="0"/>
          <a:chExt cx="0" cy="0"/>
        </a:xfrm>
      </p:grpSpPr>
      <p:sp>
        <p:nvSpPr>
          <p:cNvPr id="38" name="Google Shape;38;p41"/>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28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40" name="Google Shape;40;p41"/>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1" name="Google Shape;41;p41"/>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2">
    <p:bg>
      <p:bgPr>
        <a:solidFill>
          <a:schemeClr val="lt1"/>
        </a:solidFill>
      </p:bgPr>
    </p:bg>
    <p:spTree>
      <p:nvGrpSpPr>
        <p:cNvPr id="42" name="Shape 42"/>
        <p:cNvGrpSpPr/>
        <p:nvPr/>
      </p:nvGrpSpPr>
      <p:grpSpPr>
        <a:xfrm>
          <a:off x="0" y="0"/>
          <a:ext cx="0" cy="0"/>
          <a:chOff x="0" y="0"/>
          <a:chExt cx="0" cy="0"/>
        </a:xfrm>
      </p:grpSpPr>
      <p:sp>
        <p:nvSpPr>
          <p:cNvPr id="43" name="Google Shape;43;p4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44" name="Google Shape;44;p42"/>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Clr>
                <a:srgbClr val="000000"/>
              </a:buClr>
              <a:buSzPts val="1400"/>
              <a:buFont typeface="Arial"/>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 name="Google Shape;45;p42"/>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pic>
        <p:nvPicPr>
          <p:cNvPr id="47" name="Google Shape;47;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8" name="Google Shape;48;p43"/>
          <p:cNvSpPr/>
          <p:nvPr/>
        </p:nvSpPr>
        <p:spPr>
          <a:xfrm>
            <a:off x="5997575" y="1316038"/>
            <a:ext cx="5540304" cy="4468313"/>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9" name="Google Shape;49;p43"/>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43"/>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1" name="Google Shape;51;p43"/>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2" name="Google Shape;52;p43"/>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53" name="Google Shape;53;p43"/>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54" name="Google Shape;54;p4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5.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18" Type="http://schemas.openxmlformats.org/officeDocument/2006/relationships/theme" Target="../theme/theme2.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34"/>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sv-SE"/>
              <a:t>‹#›</a:t>
            </a:fld>
            <a:endParaRPr/>
          </a:p>
        </p:txBody>
      </p:sp>
      <p:sp>
        <p:nvSpPr>
          <p:cNvPr id="12" name="Google Shape;12;p3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Clr>
                <a:srgbClr val="000000"/>
              </a:buClr>
              <a:buSzPts val="1400"/>
              <a:buFont typeface="Arial"/>
              <a:buNone/>
              <a:defRPr b="1" i="0" sz="2800" u="none" cap="none" strike="noStrike">
                <a:solidFill>
                  <a:schemeClr val="accent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hyperlink" Target="https://www.open.edu/openlearncreate/course/view.php?id=18048"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5.png"/><Relationship Id="rId4" Type="http://schemas.openxmlformats.org/officeDocument/2006/relationships/image" Target="../media/image23.png"/><Relationship Id="rId5" Type="http://schemas.openxmlformats.org/officeDocument/2006/relationships/image" Target="../media/image2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data.apps.fao.org/aquastat/?lang=en&amp;share=f-0df1fd25-a083-471e-ace0-3bc6ec1c0c3b" TargetMode="External"/><Relationship Id="rId4" Type="http://schemas.openxmlformats.org/officeDocument/2006/relationships/hyperlink" Target="https://data.apps.fao.org/aquastat/?lang=en&amp;share=f-819b5e87-d113-4e50-91f1-3a986a6dfbb9" TargetMode="External"/><Relationship Id="rId5" Type="http://schemas.openxmlformats.org/officeDocument/2006/relationships/hyperlink" Target="https://github.com/OSeMOSYS/CLEWs_GAEZ/blob/main/GAEZ_Processing/GeoCLEWs_v2.0.0.ipynb" TargetMode="External"/><Relationship Id="rId6" Type="http://schemas.openxmlformats.org/officeDocument/2006/relationships/hyperlink" Target="https://opendata.eawag.ch/dataset/globalscale_groundwater_moeck"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3.xml"/><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6.png"/><Relationship Id="rId6" Type="http://schemas.openxmlformats.org/officeDocument/2006/relationships/hyperlink" Target="https://climateknowledgeportal.worldbank.org/country/vietnam" TargetMode="External"/><Relationship Id="rId7" Type="http://schemas.openxmlformats.org/officeDocument/2006/relationships/hyperlink" Target="https://climateknowledgeportal.worldbank.or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4.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5.xml"/><Relationship Id="rId3" Type="http://schemas.openxmlformats.org/officeDocument/2006/relationships/hyperlink" Target="https://blogs.worldbank.org/en/opendata/strains-freshwater-resources-impact-food-production-water-consumption" TargetMode="External"/><Relationship Id="rId4" Type="http://schemas.openxmlformats.org/officeDocument/2006/relationships/hyperlink" Target="http://www.climasouth.eu/sites/default/files/FAO%2056.pdf"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5.png"/><Relationship Id="rId4" Type="http://schemas.openxmlformats.org/officeDocument/2006/relationships/hyperlink" Target="https://www.sciencedirect.com/science/article/pii/S1944398624190170" TargetMode="External"/><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1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jpg"/><Relationship Id="rId4" Type="http://schemas.openxmlformats.org/officeDocument/2006/relationships/hyperlink" Target="https://www.flickr.com/photos/90896682@N06/8265072146" TargetMode="External"/><Relationship Id="rId5" Type="http://schemas.openxmlformats.org/officeDocument/2006/relationships/hyperlink" Target="https://www.flickr.com/photos/90896682@N06/" TargetMode="External"/><Relationship Id="rId6" Type="http://schemas.openxmlformats.org/officeDocument/2006/relationships/hyperlink" Target="https://creativecommons.org/licenses/by/2.0/?ref=ccsearch&amp;atype=rich"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8.png"/><Relationship Id="rId5" Type="http://schemas.openxmlformats.org/officeDocument/2006/relationships/image" Target="../media/image1.png"/><Relationship Id="rId6"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8.png"/><Relationship Id="rId9" Type="http://schemas.openxmlformats.org/officeDocument/2006/relationships/hyperlink" Target="https://www.sciencedirect.com/science/article/pii/S1944398624190170" TargetMode="External"/><Relationship Id="rId5" Type="http://schemas.openxmlformats.org/officeDocument/2006/relationships/image" Target="../media/image1.png"/><Relationship Id="rId6" Type="http://schemas.openxmlformats.org/officeDocument/2006/relationships/image" Target="../media/image14.png"/><Relationship Id="rId7" Type="http://schemas.openxmlformats.org/officeDocument/2006/relationships/image" Target="../media/image8.png"/><Relationship Id="rId8" Type="http://schemas.openxmlformats.org/officeDocument/2006/relationships/hyperlink" Target="https://www.sciencedirect.com/science/article/pii/S136403211200354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4.png"/><Relationship Id="rId4" Type="http://schemas.openxmlformats.org/officeDocument/2006/relationships/image" Target="../media/image1.png"/><Relationship Id="rId5" Type="http://schemas.openxmlformats.org/officeDocument/2006/relationships/image" Target="../media/image18.png"/><Relationship Id="rId6"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pic>
        <p:nvPicPr>
          <p:cNvPr descr="Several logos on a white background&#10;&#10;AI-generated content may be incorrect." id="94" name="Google Shape;94;g3dc506124ed_0_0"/>
          <p:cNvPicPr preferRelativeResize="0"/>
          <p:nvPr/>
        </p:nvPicPr>
        <p:blipFill rotWithShape="1">
          <a:blip r:embed="rId3">
            <a:alphaModFix/>
          </a:blip>
          <a:srcRect b="0" l="0" r="0" t="0"/>
          <a:stretch/>
        </p:blipFill>
        <p:spPr>
          <a:xfrm>
            <a:off x="6871895" y="4540473"/>
            <a:ext cx="4175394" cy="1837316"/>
          </a:xfrm>
          <a:prstGeom prst="rect">
            <a:avLst/>
          </a:prstGeom>
          <a:noFill/>
          <a:ln>
            <a:noFill/>
          </a:ln>
        </p:spPr>
      </p:pic>
      <p:sp>
        <p:nvSpPr>
          <p:cNvPr id="95" name="Google Shape;95;g3dc506124ed_0_0"/>
          <p:cNvSpPr txBox="1"/>
          <p:nvPr/>
        </p:nvSpPr>
        <p:spPr>
          <a:xfrm>
            <a:off x="2965622" y="915583"/>
            <a:ext cx="2888700" cy="3078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CLEWs++ Modelling Course</a:t>
            </a:r>
            <a:endParaRPr b="0" i="0" sz="1400" u="none" cap="none" strike="noStrike">
              <a:solidFill>
                <a:srgbClr val="000000"/>
              </a:solidFill>
              <a:latin typeface="Arial"/>
              <a:ea typeface="Arial"/>
              <a:cs typeface="Arial"/>
              <a:sym typeface="Arial"/>
            </a:endParaRPr>
          </a:p>
        </p:txBody>
      </p:sp>
      <p:sp>
        <p:nvSpPr>
          <p:cNvPr id="96" name="Google Shape;96;g3dc506124ed_0_0"/>
          <p:cNvSpPr txBox="1"/>
          <p:nvPr/>
        </p:nvSpPr>
        <p:spPr>
          <a:xfrm>
            <a:off x="2965626" y="2111875"/>
            <a:ext cx="4248900" cy="15699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sv-SE" sz="3200" u="sng" cap="none" strike="noStrike">
                <a:solidFill>
                  <a:schemeClr val="lt1"/>
                </a:solidFill>
                <a:latin typeface="Arial"/>
                <a:ea typeface="Arial"/>
                <a:cs typeface="Arial"/>
                <a:sym typeface="Arial"/>
              </a:rPr>
              <a:t>LECTURE 9 </a:t>
            </a:r>
            <a:br>
              <a:rPr b="1" i="0" lang="sv-SE" sz="3200" u="sng" cap="none" strike="noStrike">
                <a:solidFill>
                  <a:schemeClr val="lt1"/>
                </a:solidFill>
                <a:latin typeface="Arial"/>
                <a:ea typeface="Arial"/>
                <a:cs typeface="Arial"/>
                <a:sym typeface="Arial"/>
              </a:rPr>
            </a:br>
            <a:r>
              <a:rPr b="1" i="0" lang="sv-SE" sz="3200" u="none" cap="none" strike="noStrike">
                <a:solidFill>
                  <a:schemeClr val="lt1"/>
                </a:solidFill>
                <a:latin typeface="Arial"/>
                <a:ea typeface="Arial"/>
                <a:cs typeface="Arial"/>
                <a:sym typeface="Arial"/>
              </a:rPr>
              <a:t>Water in the CLEWs++ concept</a:t>
            </a:r>
            <a:endParaRPr b="1" i="0" sz="3200" u="none" cap="none" strike="noStrike">
              <a:solidFill>
                <a:schemeClr val="lt1"/>
              </a:solidFill>
              <a:latin typeface="Arial"/>
              <a:ea typeface="Arial"/>
              <a:cs typeface="Arial"/>
              <a:sym typeface="Arial"/>
            </a:endParaRPr>
          </a:p>
        </p:txBody>
      </p:sp>
      <p:sp>
        <p:nvSpPr>
          <p:cNvPr id="97" name="Google Shape;97;g3dc506124ed_0_0"/>
          <p:cNvSpPr txBox="1"/>
          <p:nvPr/>
        </p:nvSpPr>
        <p:spPr>
          <a:xfrm>
            <a:off x="10119225" y="1950425"/>
            <a:ext cx="1772100" cy="20868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000"/>
              <a:buFont typeface="Arial"/>
              <a:buNone/>
            </a:pPr>
            <a:r>
              <a:rPr b="0" i="0" lang="sv-SE" sz="1000" u="none" cap="none" strike="noStrike">
                <a:solidFill>
                  <a:srgbClr val="000000"/>
                </a:solidFill>
                <a:latin typeface="Arial"/>
                <a:ea typeface="Arial"/>
                <a:cs typeface="Arial"/>
                <a:sym typeface="Arial"/>
              </a:rPr>
              <a:t>RECOMMENDED CITATION: Lo-G</a:t>
            </a:r>
            <a:r>
              <a:rPr lang="sv-SE" sz="1000"/>
              <a:t>iu</a:t>
            </a:r>
            <a:r>
              <a:rPr b="0" i="0" lang="sv-SE" sz="1000" u="none" cap="none" strike="noStrike">
                <a:solidFill>
                  <a:srgbClr val="000000"/>
                </a:solidFill>
                <a:latin typeface="Arial"/>
                <a:ea typeface="Arial"/>
                <a:cs typeface="Arial"/>
                <a:sym typeface="Arial"/>
              </a:rPr>
              <a:t>dice, C., </a:t>
            </a:r>
            <a:r>
              <a:rPr lang="sv-SE" sz="1000">
                <a:solidFill>
                  <a:schemeClr val="dk1"/>
                </a:solidFill>
              </a:rPr>
              <a:t>Alfstad, T., </a:t>
            </a:r>
            <a:r>
              <a:rPr b="0" i="0" lang="sv-SE" sz="1000" u="none" cap="none" strike="noStrike">
                <a:solidFill>
                  <a:srgbClr val="000000"/>
                </a:solidFill>
                <a:latin typeface="Arial"/>
                <a:ea typeface="Arial"/>
                <a:cs typeface="Arial"/>
                <a:sym typeface="Arial"/>
              </a:rPr>
              <a:t>and Avgerinopoulos, G. (2026). 'Lecture </a:t>
            </a:r>
            <a:r>
              <a:rPr lang="sv-SE" sz="1000"/>
              <a:t>9</a:t>
            </a:r>
            <a:r>
              <a:rPr b="0" i="0" lang="sv-SE" sz="1000" u="none" cap="none" strike="noStrike">
                <a:solidFill>
                  <a:srgbClr val="000000"/>
                </a:solidFill>
                <a:latin typeface="Arial"/>
                <a:ea typeface="Arial"/>
                <a:cs typeface="Arial"/>
                <a:sym typeface="Arial"/>
              </a:rPr>
              <a:t>: </a:t>
            </a:r>
            <a:r>
              <a:rPr lang="sv-SE" sz="1000"/>
              <a:t>Water in the CLEWs++ concept</a:t>
            </a:r>
            <a:r>
              <a:rPr b="0" i="0" lang="sv-SE" sz="1000" u="none" cap="none" strike="noStrike">
                <a:solidFill>
                  <a:srgbClr val="000000"/>
                </a:solidFill>
                <a:latin typeface="Arial"/>
                <a:ea typeface="Arial"/>
                <a:cs typeface="Arial"/>
                <a:sym typeface="Arial"/>
              </a:rPr>
              <a:t>'. Climate Compatible Growth programme OpenLearn Collection [Powerpoint Lecture].  [Online]. Available at: </a:t>
            </a:r>
            <a:r>
              <a:rPr b="0" i="0" lang="sv-SE" sz="1000" u="sng" cap="none" strike="noStrike">
                <a:solidFill>
                  <a:schemeClr val="hlink"/>
                </a:solidFill>
                <a:latin typeface="Arial"/>
                <a:ea typeface="Arial"/>
                <a:cs typeface="Arial"/>
                <a:sym typeface="Arial"/>
                <a:hlinkClick r:id="rId4"/>
              </a:rPr>
              <a:t>https://www.open.edu/openlearncreate/course/view.php?id=18048</a:t>
            </a:r>
            <a:r>
              <a:rPr b="0" i="0" lang="sv-SE" sz="1000" u="none" cap="none" strike="noStrike">
                <a:solidFill>
                  <a:srgbClr val="000000"/>
                </a:solidFill>
                <a:latin typeface="Arial"/>
                <a:ea typeface="Arial"/>
                <a:cs typeface="Arial"/>
                <a:sym typeface="Arial"/>
              </a:rPr>
              <a:t> </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g3dc506124ed_0_174"/>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80" name="Google Shape;280;g3dc506124ed_0_174"/>
          <p:cNvSpPr txBox="1"/>
          <p:nvPr>
            <p:ph type="title"/>
          </p:nvPr>
        </p:nvSpPr>
        <p:spPr>
          <a:xfrm>
            <a:off x="576000" y="288000"/>
            <a:ext cx="10515600" cy="90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The importance of data gathering and pre-processing the data: Water balance </a:t>
            </a:r>
            <a:endParaRPr>
              <a:solidFill>
                <a:srgbClr val="C00000"/>
              </a:solidFill>
            </a:endParaRPr>
          </a:p>
        </p:txBody>
      </p:sp>
      <p:sp>
        <p:nvSpPr>
          <p:cNvPr id="281" name="Google Shape;281;g3dc506124ed_0_174"/>
          <p:cNvSpPr txBox="1"/>
          <p:nvPr/>
        </p:nvSpPr>
        <p:spPr>
          <a:xfrm>
            <a:off x="717264" y="2039162"/>
            <a:ext cx="4972200" cy="585000"/>
          </a:xfrm>
          <a:prstGeom prst="rect">
            <a:avLst/>
          </a:prstGeom>
          <a:noFill/>
          <a:ln cap="flat" cmpd="sng" w="9525">
            <a:solidFill>
              <a:srgbClr val="960B2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The water balance has to be done before inputting the data in your CLEWs++ model.</a:t>
            </a:r>
            <a:endParaRPr b="1" i="0" sz="1600" u="none" cap="none" strike="noStrike">
              <a:solidFill>
                <a:srgbClr val="000000"/>
              </a:solidFill>
              <a:latin typeface="Arial"/>
              <a:ea typeface="Arial"/>
              <a:cs typeface="Arial"/>
              <a:sym typeface="Arial"/>
            </a:endParaRPr>
          </a:p>
        </p:txBody>
      </p:sp>
      <p:sp>
        <p:nvSpPr>
          <p:cNvPr id="282" name="Google Shape;282;g3dc506124ed_0_174"/>
          <p:cNvSpPr txBox="1"/>
          <p:nvPr/>
        </p:nvSpPr>
        <p:spPr>
          <a:xfrm>
            <a:off x="717276" y="3187227"/>
            <a:ext cx="4972200" cy="1077300"/>
          </a:xfrm>
          <a:prstGeom prst="rect">
            <a:avLst/>
          </a:prstGeom>
          <a:noFill/>
          <a:ln cap="flat" cmpd="sng" w="9525">
            <a:solidFill>
              <a:srgbClr val="960B2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600" u="none" cap="none" strike="noStrike">
                <a:solidFill>
                  <a:srgbClr val="000000"/>
                </a:solidFill>
                <a:latin typeface="Arial"/>
                <a:ea typeface="Arial"/>
                <a:cs typeface="Arial"/>
                <a:sym typeface="Arial"/>
              </a:rPr>
              <a:t>In literature, it is often possible to find the share of groundwater percolation and plant evapotranspiration. The difference between the input and the output is the run-off water. </a:t>
            </a:r>
            <a:endParaRPr b="0" i="0" sz="1600" u="none" cap="none" strike="noStrike">
              <a:solidFill>
                <a:srgbClr val="000000"/>
              </a:solidFill>
              <a:latin typeface="Arial"/>
              <a:ea typeface="Arial"/>
              <a:cs typeface="Arial"/>
              <a:sym typeface="Arial"/>
            </a:endParaRPr>
          </a:p>
        </p:txBody>
      </p:sp>
      <p:sp>
        <p:nvSpPr>
          <p:cNvPr id="283" name="Google Shape;283;g3dc506124ed_0_174"/>
          <p:cNvSpPr txBox="1"/>
          <p:nvPr/>
        </p:nvSpPr>
        <p:spPr>
          <a:xfrm>
            <a:off x="717264" y="4827734"/>
            <a:ext cx="4972200" cy="831000"/>
          </a:xfrm>
          <a:prstGeom prst="rect">
            <a:avLst/>
          </a:prstGeom>
          <a:solidFill>
            <a:srgbClr val="FAC8D0"/>
          </a:solidFill>
          <a:ln cap="flat" cmpd="sng" w="9525">
            <a:solidFill>
              <a:srgbClr val="960B2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600" u="none" cap="none" strike="noStrike">
                <a:solidFill>
                  <a:srgbClr val="000000"/>
                </a:solidFill>
                <a:latin typeface="Arial"/>
                <a:ea typeface="Arial"/>
                <a:cs typeface="Arial"/>
                <a:sym typeface="Arial"/>
              </a:rPr>
              <a:t>Be careful: </a:t>
            </a:r>
            <a:r>
              <a:rPr b="0" i="0" lang="sv-SE" sz="1600" u="none" cap="none" strike="noStrike">
                <a:solidFill>
                  <a:srgbClr val="000000"/>
                </a:solidFill>
                <a:latin typeface="Arial"/>
                <a:ea typeface="Arial"/>
                <a:cs typeface="Arial"/>
                <a:sym typeface="Arial"/>
              </a:rPr>
              <a:t>these values vary depending on land-cover type, crop-type, country, and region (depending on the soil characteristics.)</a:t>
            </a:r>
            <a:endParaRPr b="0" i="0" sz="1600" u="none" cap="none" strike="noStrike">
              <a:solidFill>
                <a:srgbClr val="000000"/>
              </a:solidFill>
              <a:latin typeface="Arial"/>
              <a:ea typeface="Arial"/>
              <a:cs typeface="Arial"/>
              <a:sym typeface="Arial"/>
            </a:endParaRPr>
          </a:p>
        </p:txBody>
      </p:sp>
      <p:sp>
        <p:nvSpPr>
          <p:cNvPr id="284" name="Google Shape;284;g3dc506124ed_0_174"/>
          <p:cNvSpPr/>
          <p:nvPr/>
        </p:nvSpPr>
        <p:spPr>
          <a:xfrm>
            <a:off x="3052009" y="2756462"/>
            <a:ext cx="302700" cy="298200"/>
          </a:xfrm>
          <a:prstGeom prst="downArrow">
            <a:avLst>
              <a:gd fmla="val 50000" name="adj1"/>
              <a:gd fmla="val 50000" name="adj2"/>
            </a:avLst>
          </a:prstGeom>
          <a:solidFill>
            <a:srgbClr val="960B22"/>
          </a:solidFill>
          <a:ln cap="flat" cmpd="sng" w="25400">
            <a:solidFill>
              <a:srgbClr val="960B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5" name="Google Shape;285;g3dc506124ed_0_174"/>
          <p:cNvSpPr/>
          <p:nvPr/>
        </p:nvSpPr>
        <p:spPr>
          <a:xfrm>
            <a:off x="3052058" y="4396970"/>
            <a:ext cx="302700" cy="298200"/>
          </a:xfrm>
          <a:prstGeom prst="downArrow">
            <a:avLst>
              <a:gd fmla="val 50000" name="adj1"/>
              <a:gd fmla="val 50000" name="adj2"/>
            </a:avLst>
          </a:prstGeom>
          <a:solidFill>
            <a:srgbClr val="960B22"/>
          </a:solidFill>
          <a:ln cap="flat" cmpd="sng" w="25400">
            <a:solidFill>
              <a:srgbClr val="960B2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esearch with solid fill" id="286" name="Google Shape;286;g3dc506124ed_0_174"/>
          <p:cNvPicPr preferRelativeResize="0"/>
          <p:nvPr/>
        </p:nvPicPr>
        <p:blipFill rotWithShape="1">
          <a:blip r:embed="rId3">
            <a:alphaModFix/>
          </a:blip>
          <a:srcRect b="0" l="0" r="0" t="0"/>
          <a:stretch/>
        </p:blipFill>
        <p:spPr>
          <a:xfrm>
            <a:off x="7564954" y="1859568"/>
            <a:ext cx="914400" cy="914400"/>
          </a:xfrm>
          <a:prstGeom prst="rect">
            <a:avLst/>
          </a:prstGeom>
          <a:noFill/>
          <a:ln>
            <a:noFill/>
          </a:ln>
        </p:spPr>
      </p:pic>
      <p:pic>
        <p:nvPicPr>
          <p:cNvPr descr="Mathematics with solid fill" id="287" name="Google Shape;287;g3dc506124ed_0_174"/>
          <p:cNvPicPr preferRelativeResize="0"/>
          <p:nvPr/>
        </p:nvPicPr>
        <p:blipFill rotWithShape="1">
          <a:blip r:embed="rId4">
            <a:alphaModFix/>
          </a:blip>
          <a:srcRect b="0" l="0" r="0" t="0"/>
          <a:stretch/>
        </p:blipFill>
        <p:spPr>
          <a:xfrm>
            <a:off x="7567077" y="3241972"/>
            <a:ext cx="914400" cy="914400"/>
          </a:xfrm>
          <a:prstGeom prst="rect">
            <a:avLst/>
          </a:prstGeom>
          <a:noFill/>
          <a:ln>
            <a:noFill/>
          </a:ln>
        </p:spPr>
      </p:pic>
      <p:pic>
        <p:nvPicPr>
          <p:cNvPr descr="Monitor with solid fill" id="288" name="Google Shape;288;g3dc506124ed_0_174"/>
          <p:cNvPicPr preferRelativeResize="0"/>
          <p:nvPr/>
        </p:nvPicPr>
        <p:blipFill rotWithShape="1">
          <a:blip r:embed="rId5">
            <a:alphaModFix/>
          </a:blip>
          <a:srcRect b="0" l="0" r="0" t="0"/>
          <a:stretch/>
        </p:blipFill>
        <p:spPr>
          <a:xfrm>
            <a:off x="7564954" y="4744290"/>
            <a:ext cx="914400" cy="914400"/>
          </a:xfrm>
          <a:prstGeom prst="rect">
            <a:avLst/>
          </a:prstGeom>
          <a:noFill/>
          <a:ln>
            <a:noFill/>
          </a:ln>
        </p:spPr>
      </p:pic>
      <p:sp>
        <p:nvSpPr>
          <p:cNvPr id="289" name="Google Shape;289;g3dc506124ed_0_174"/>
          <p:cNvSpPr txBox="1"/>
          <p:nvPr/>
        </p:nvSpPr>
        <p:spPr>
          <a:xfrm>
            <a:off x="8869679" y="2063243"/>
            <a:ext cx="18561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Data</a:t>
            </a:r>
            <a:r>
              <a:rPr b="0" i="0" lang="sv-SE" sz="1600" u="none" cap="none" strike="noStrike">
                <a:solidFill>
                  <a:srgbClr val="000000"/>
                </a:solidFill>
                <a:latin typeface="Arial"/>
                <a:ea typeface="Arial"/>
                <a:cs typeface="Arial"/>
                <a:sym typeface="Arial"/>
              </a:rPr>
              <a:t> </a:t>
            </a:r>
            <a:r>
              <a:rPr b="1" i="0" lang="sv-SE" sz="1600" u="none" cap="none" strike="noStrike">
                <a:solidFill>
                  <a:srgbClr val="000000"/>
                </a:solidFill>
                <a:latin typeface="Arial"/>
                <a:ea typeface="Arial"/>
                <a:cs typeface="Arial"/>
                <a:sym typeface="Arial"/>
              </a:rPr>
              <a:t>Collection</a:t>
            </a:r>
            <a:endParaRPr b="1" i="0" sz="1600" u="none" cap="none" strike="noStrike">
              <a:solidFill>
                <a:srgbClr val="000000"/>
              </a:solidFill>
              <a:latin typeface="Arial"/>
              <a:ea typeface="Arial"/>
              <a:cs typeface="Arial"/>
              <a:sym typeface="Arial"/>
            </a:endParaRPr>
          </a:p>
        </p:txBody>
      </p:sp>
      <p:sp>
        <p:nvSpPr>
          <p:cNvPr id="290" name="Google Shape;290;g3dc506124ed_0_174"/>
          <p:cNvSpPr txBox="1"/>
          <p:nvPr/>
        </p:nvSpPr>
        <p:spPr>
          <a:xfrm>
            <a:off x="8869680" y="3518539"/>
            <a:ext cx="29286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Calculate the water balance</a:t>
            </a:r>
            <a:endParaRPr b="1" i="0" sz="1600" u="none" cap="none" strike="noStrike">
              <a:solidFill>
                <a:srgbClr val="000000"/>
              </a:solidFill>
              <a:latin typeface="Arial"/>
              <a:ea typeface="Arial"/>
              <a:cs typeface="Arial"/>
              <a:sym typeface="Arial"/>
            </a:endParaRPr>
          </a:p>
        </p:txBody>
      </p:sp>
      <p:sp>
        <p:nvSpPr>
          <p:cNvPr id="291" name="Google Shape;291;g3dc506124ed_0_174"/>
          <p:cNvSpPr txBox="1"/>
          <p:nvPr/>
        </p:nvSpPr>
        <p:spPr>
          <a:xfrm>
            <a:off x="8841131" y="5018054"/>
            <a:ext cx="28359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Input to the CLEWs model</a:t>
            </a:r>
            <a:endParaRPr b="1" i="0" sz="16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g3dc506124ed_0_191"/>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98" name="Google Shape;298;g3dc506124ed_0_191"/>
          <p:cNvSpPr txBox="1"/>
          <p:nvPr>
            <p:ph type="title"/>
          </p:nvPr>
        </p:nvSpPr>
        <p:spPr>
          <a:xfrm>
            <a:off x="576000" y="288000"/>
            <a:ext cx="10515600" cy="90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The importance of data gathering and pre-processing the data: Water balance - methods</a:t>
            </a:r>
            <a:endParaRPr>
              <a:solidFill>
                <a:srgbClr val="C00000"/>
              </a:solidFill>
            </a:endParaRPr>
          </a:p>
        </p:txBody>
      </p:sp>
      <p:sp>
        <p:nvSpPr>
          <p:cNvPr id="299" name="Google Shape;299;g3dc506124ed_0_191"/>
          <p:cNvSpPr txBox="1"/>
          <p:nvPr/>
        </p:nvSpPr>
        <p:spPr>
          <a:xfrm>
            <a:off x="993616" y="1167608"/>
            <a:ext cx="5547600" cy="1662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Input activity ratio – Precipitation</a:t>
            </a:r>
            <a:endParaRPr b="1" i="0" sz="16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900"/>
              <a:buFont typeface="Arial"/>
              <a:buChar char="•"/>
            </a:pPr>
            <a:r>
              <a:rPr b="0" i="0" lang="sv-SE" sz="1600" u="none" cap="none" strike="noStrike">
                <a:solidFill>
                  <a:srgbClr val="000000"/>
                </a:solidFill>
                <a:latin typeface="Arial"/>
                <a:ea typeface="Arial"/>
                <a:cs typeface="Arial"/>
                <a:sym typeface="Arial"/>
              </a:rPr>
              <a:t>Find the average annual precipitation (usually in mm) from available national/international sources</a:t>
            </a:r>
            <a:endParaRPr b="1" i="0" sz="16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900"/>
              <a:buFont typeface="Arial"/>
              <a:buChar char="•"/>
            </a:pPr>
            <a:r>
              <a:rPr b="0" i="0" lang="sv-SE" sz="1500" u="none" cap="none" strike="noStrike">
                <a:solidFill>
                  <a:srgbClr val="000000"/>
                </a:solidFill>
                <a:latin typeface="Arial"/>
                <a:ea typeface="Arial"/>
                <a:cs typeface="Arial"/>
                <a:sym typeface="Arial"/>
              </a:rPr>
              <a:t>The </a:t>
            </a:r>
            <a:r>
              <a:rPr b="0" i="0" lang="sv-SE" sz="1600" u="none" cap="none" strike="noStrike">
                <a:solidFill>
                  <a:srgbClr val="000000"/>
                </a:solidFill>
                <a:latin typeface="Arial"/>
                <a:ea typeface="Arial"/>
                <a:cs typeface="Arial"/>
                <a:sym typeface="Arial"/>
              </a:rPr>
              <a:t>IAR </a:t>
            </a:r>
            <a:r>
              <a:rPr b="0" i="0" lang="sv-SE" sz="1600" u="none" cap="none" strike="noStrike">
                <a:solidFill>
                  <a:schemeClr val="dk1"/>
                </a:solidFill>
                <a:latin typeface="Arial"/>
                <a:ea typeface="Arial"/>
                <a:cs typeface="Arial"/>
                <a:sym typeface="Arial"/>
              </a:rPr>
              <a:t>units </a:t>
            </a:r>
            <a:r>
              <a:rPr b="0" i="0" lang="sv-SE" sz="1600" u="none" cap="none" strike="noStrike">
                <a:solidFill>
                  <a:srgbClr val="000000"/>
                </a:solidFill>
                <a:latin typeface="Arial"/>
                <a:ea typeface="Arial"/>
                <a:cs typeface="Arial"/>
                <a:sym typeface="Arial"/>
              </a:rPr>
              <a:t>for precipitation in CLEWs++ models are typically Bm3/1000sq.Km. </a:t>
            </a:r>
            <a:endParaRPr b="0" i="0" sz="1600" u="none" cap="none" strike="noStrike">
              <a:solidFill>
                <a:srgbClr val="000000"/>
              </a:solidFill>
              <a:latin typeface="Arial"/>
              <a:ea typeface="Arial"/>
              <a:cs typeface="Arial"/>
              <a:sym typeface="Arial"/>
            </a:endParaRPr>
          </a:p>
          <a:p>
            <a:pPr indent="-323850" lvl="0" marL="342900" marR="0" rtl="0" algn="just">
              <a:lnSpc>
                <a:spcPct val="100000"/>
              </a:lnSpc>
              <a:spcBef>
                <a:spcPts val="0"/>
              </a:spcBef>
              <a:spcAft>
                <a:spcPts val="0"/>
              </a:spcAft>
              <a:buClr>
                <a:srgbClr val="000000"/>
              </a:buClr>
              <a:buSzPts val="1600"/>
              <a:buFont typeface="Arial"/>
              <a:buChar char="•"/>
            </a:pPr>
            <a:r>
              <a:rPr b="0" i="0" lang="sv-SE" sz="1600" u="none" cap="none" strike="noStrike">
                <a:solidFill>
                  <a:srgbClr val="000000"/>
                </a:solidFill>
                <a:latin typeface="Arial"/>
                <a:ea typeface="Arial"/>
                <a:cs typeface="Arial"/>
                <a:sym typeface="Arial"/>
              </a:rPr>
              <a:t>To convert simply divide by 1000</a:t>
            </a:r>
            <a:endParaRPr b="0" i="0" sz="1600" u="none" cap="none" strike="noStrike">
              <a:solidFill>
                <a:srgbClr val="000000"/>
              </a:solidFill>
              <a:latin typeface="Arial"/>
              <a:ea typeface="Arial"/>
              <a:cs typeface="Arial"/>
              <a:sym typeface="Arial"/>
            </a:endParaRPr>
          </a:p>
        </p:txBody>
      </p:sp>
      <p:sp>
        <p:nvSpPr>
          <p:cNvPr id="300" name="Google Shape;300;g3dc506124ed_0_191"/>
          <p:cNvSpPr/>
          <p:nvPr/>
        </p:nvSpPr>
        <p:spPr>
          <a:xfrm>
            <a:off x="330925" y="2809148"/>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301" name="Google Shape;301;g3dc506124ed_0_191"/>
          <p:cNvSpPr txBox="1"/>
          <p:nvPr/>
        </p:nvSpPr>
        <p:spPr>
          <a:xfrm>
            <a:off x="993613" y="3137295"/>
            <a:ext cx="5547600" cy="1077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Output activity ratio – Evapotranspiration</a:t>
            </a:r>
            <a:endParaRPr b="1" i="0" sz="16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900"/>
              <a:buFont typeface="Arial"/>
              <a:buNone/>
            </a:pPr>
            <a:r>
              <a:rPr b="0" i="0" lang="sv-SE" sz="1600" u="none" cap="none" strike="noStrike">
                <a:solidFill>
                  <a:srgbClr val="000000"/>
                </a:solidFill>
                <a:latin typeface="Arial"/>
                <a:ea typeface="Arial"/>
                <a:cs typeface="Arial"/>
                <a:sym typeface="Arial"/>
              </a:rPr>
              <a:t>For each land-cover type (Lecture 07), and for each crop-type (Lecture 08), find how much is the evapotranspiration in volume or as share of the input.</a:t>
            </a:r>
            <a:endParaRPr b="0" i="0" sz="1600" u="none" cap="none" strike="noStrike">
              <a:solidFill>
                <a:srgbClr val="000000"/>
              </a:solidFill>
              <a:latin typeface="Arial"/>
              <a:ea typeface="Arial"/>
              <a:cs typeface="Arial"/>
              <a:sym typeface="Arial"/>
            </a:endParaRPr>
          </a:p>
        </p:txBody>
      </p:sp>
      <p:sp>
        <p:nvSpPr>
          <p:cNvPr id="302" name="Google Shape;302;g3dc506124ed_0_191"/>
          <p:cNvSpPr txBox="1"/>
          <p:nvPr/>
        </p:nvSpPr>
        <p:spPr>
          <a:xfrm>
            <a:off x="993616" y="2757190"/>
            <a:ext cx="5547600" cy="338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Input activity ratio – Irrigation (only for irrigated crops)</a:t>
            </a:r>
            <a:endParaRPr b="0" i="0" sz="1400" u="none" cap="none" strike="noStrike">
              <a:solidFill>
                <a:srgbClr val="000000"/>
              </a:solidFill>
              <a:latin typeface="Arial"/>
              <a:ea typeface="Arial"/>
              <a:cs typeface="Arial"/>
              <a:sym typeface="Arial"/>
            </a:endParaRPr>
          </a:p>
        </p:txBody>
      </p:sp>
      <p:sp>
        <p:nvSpPr>
          <p:cNvPr id="303" name="Google Shape;303;g3dc506124ed_0_191"/>
          <p:cNvSpPr txBox="1"/>
          <p:nvPr/>
        </p:nvSpPr>
        <p:spPr>
          <a:xfrm>
            <a:off x="993613" y="4315974"/>
            <a:ext cx="5419500" cy="1077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Output activity ratio – Groundwater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900"/>
              <a:buFont typeface="Arial"/>
              <a:buNone/>
            </a:pPr>
            <a:r>
              <a:rPr b="0" i="0" lang="sv-SE" sz="1600" u="none" cap="none" strike="noStrike">
                <a:solidFill>
                  <a:srgbClr val="000000"/>
                </a:solidFill>
                <a:latin typeface="Arial"/>
                <a:ea typeface="Arial"/>
                <a:cs typeface="Arial"/>
                <a:sym typeface="Arial"/>
              </a:rPr>
              <a:t>For each land-cover type and for each crop-type find how much is the water percolation (usually expressed as a share of precipitation or as mm/yr).</a:t>
            </a:r>
            <a:endParaRPr b="0" i="0" sz="1600" u="none" cap="none" strike="noStrike">
              <a:solidFill>
                <a:srgbClr val="000000"/>
              </a:solidFill>
              <a:latin typeface="Arial"/>
              <a:ea typeface="Arial"/>
              <a:cs typeface="Arial"/>
              <a:sym typeface="Arial"/>
            </a:endParaRPr>
          </a:p>
        </p:txBody>
      </p:sp>
      <p:sp>
        <p:nvSpPr>
          <p:cNvPr id="304" name="Google Shape;304;g3dc506124ed_0_191"/>
          <p:cNvSpPr txBox="1"/>
          <p:nvPr/>
        </p:nvSpPr>
        <p:spPr>
          <a:xfrm>
            <a:off x="993611" y="5474633"/>
            <a:ext cx="5419500" cy="1077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Output activity ratio – Run-off</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900"/>
              <a:buFont typeface="Arial"/>
              <a:buNone/>
            </a:pPr>
            <a:r>
              <a:rPr b="0" i="0" lang="sv-SE" sz="1600" u="none" cap="none" strike="noStrike">
                <a:solidFill>
                  <a:srgbClr val="000000"/>
                </a:solidFill>
                <a:latin typeface="Arial"/>
                <a:ea typeface="Arial"/>
                <a:cs typeface="Arial"/>
                <a:sym typeface="Arial"/>
              </a:rPr>
              <a:t>Calculate it as the difference of the other values you have found to close the balance: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R = P + (IW) − ET − GWT</a:t>
            </a:r>
            <a:endParaRPr b="1" i="0" sz="1600" u="none" cap="none" strike="noStrike">
              <a:solidFill>
                <a:srgbClr val="000000"/>
              </a:solidFill>
              <a:latin typeface="Arial"/>
              <a:ea typeface="Arial"/>
              <a:cs typeface="Arial"/>
              <a:sym typeface="Arial"/>
            </a:endParaRPr>
          </a:p>
        </p:txBody>
      </p:sp>
      <p:sp>
        <p:nvSpPr>
          <p:cNvPr id="305" name="Google Shape;305;g3dc506124ed_0_191"/>
          <p:cNvSpPr/>
          <p:nvPr/>
        </p:nvSpPr>
        <p:spPr>
          <a:xfrm>
            <a:off x="330390" y="1449023"/>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306" name="Google Shape;306;g3dc506124ed_0_191"/>
          <p:cNvSpPr/>
          <p:nvPr/>
        </p:nvSpPr>
        <p:spPr>
          <a:xfrm>
            <a:off x="330390" y="3616164"/>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307" name="Google Shape;307;g3dc506124ed_0_191"/>
          <p:cNvSpPr/>
          <p:nvPr/>
        </p:nvSpPr>
        <p:spPr>
          <a:xfrm>
            <a:off x="330925" y="4576093"/>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308" name="Google Shape;308;g3dc506124ed_0_191"/>
          <p:cNvSpPr/>
          <p:nvPr/>
        </p:nvSpPr>
        <p:spPr>
          <a:xfrm>
            <a:off x="330390" y="5536021"/>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309" name="Google Shape;309;g3dc506124ed_0_191"/>
          <p:cNvSpPr/>
          <p:nvPr/>
        </p:nvSpPr>
        <p:spPr>
          <a:xfrm>
            <a:off x="7483240" y="5281332"/>
            <a:ext cx="4156800" cy="1130400"/>
          </a:xfrm>
          <a:prstGeom prst="rect">
            <a:avLst/>
          </a:prstGeom>
          <a:solidFill>
            <a:srgbClr val="BDD1FE"/>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sv-SE" sz="1800" u="none" cap="none" strike="noStrike">
                <a:solidFill>
                  <a:schemeClr val="dk1"/>
                </a:solidFill>
                <a:latin typeface="Arial"/>
                <a:ea typeface="Arial"/>
                <a:cs typeface="Arial"/>
                <a:sym typeface="Arial"/>
              </a:rPr>
              <a:t>Remember to be always consistent with the </a:t>
            </a:r>
            <a:endParaRPr/>
          </a:p>
          <a:p>
            <a:pPr indent="0" lvl="0" marL="0" marR="0" rtl="0" algn="ctr">
              <a:lnSpc>
                <a:spcPct val="100000"/>
              </a:lnSpc>
              <a:spcBef>
                <a:spcPts val="0"/>
              </a:spcBef>
              <a:spcAft>
                <a:spcPts val="0"/>
              </a:spcAft>
              <a:buClr>
                <a:srgbClr val="000000"/>
              </a:buClr>
              <a:buSzPts val="1800"/>
              <a:buFont typeface="Arial"/>
              <a:buNone/>
            </a:pPr>
            <a:r>
              <a:rPr b="1" i="0" lang="sv-SE" sz="1800" u="none" cap="none" strike="noStrike">
                <a:solidFill>
                  <a:schemeClr val="dk1"/>
                </a:solidFill>
                <a:latin typeface="Arial"/>
                <a:ea typeface="Arial"/>
                <a:cs typeface="Arial"/>
                <a:sym typeface="Arial"/>
              </a:rPr>
              <a:t>units of measure</a:t>
            </a:r>
            <a:r>
              <a:rPr b="0" i="0" lang="sv-SE" sz="1800" u="none" cap="none" strike="noStrike">
                <a:solidFill>
                  <a:schemeClr val="dk1"/>
                </a:solidFill>
                <a:latin typeface="Arial"/>
                <a:ea typeface="Arial"/>
                <a:cs typeface="Arial"/>
                <a:sym typeface="Arial"/>
              </a:rPr>
              <a:t>!</a:t>
            </a:r>
            <a:endParaRPr b="0" i="0" sz="1800" u="none" cap="none" strike="noStrike">
              <a:solidFill>
                <a:schemeClr val="dk1"/>
              </a:solidFill>
              <a:latin typeface="Arial"/>
              <a:ea typeface="Arial"/>
              <a:cs typeface="Arial"/>
              <a:sym typeface="Arial"/>
            </a:endParaRPr>
          </a:p>
        </p:txBody>
      </p:sp>
      <p:pic>
        <p:nvPicPr>
          <p:cNvPr id="310" name="Google Shape;310;g3dc506124ed_0_191"/>
          <p:cNvPicPr preferRelativeResize="0"/>
          <p:nvPr/>
        </p:nvPicPr>
        <p:blipFill rotWithShape="1">
          <a:blip r:embed="rId3">
            <a:alphaModFix/>
          </a:blip>
          <a:srcRect b="984" l="0" r="0" t="2519"/>
          <a:stretch/>
        </p:blipFill>
        <p:spPr>
          <a:xfrm>
            <a:off x="6924333" y="1853226"/>
            <a:ext cx="4936743" cy="3008920"/>
          </a:xfrm>
          <a:prstGeom prst="rect">
            <a:avLst/>
          </a:prstGeom>
          <a:noFill/>
          <a:ln>
            <a:noFill/>
          </a:ln>
        </p:spPr>
      </p:pic>
      <p:sp>
        <p:nvSpPr>
          <p:cNvPr id="311" name="Google Shape;311;g3dc506124ed_0_191"/>
          <p:cNvSpPr txBox="1"/>
          <p:nvPr/>
        </p:nvSpPr>
        <p:spPr>
          <a:xfrm>
            <a:off x="7866918" y="1264763"/>
            <a:ext cx="28158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P + (IW) = ET + R + GWT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3dc506124ed_0_21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18" name="Google Shape;318;g3dc506124ed_0_210"/>
          <p:cNvSpPr txBox="1"/>
          <p:nvPr>
            <p:ph type="title"/>
          </p:nvPr>
        </p:nvSpPr>
        <p:spPr>
          <a:xfrm>
            <a:off x="576000" y="288000"/>
            <a:ext cx="11079300" cy="90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Hands-on Exercise 2 </a:t>
            </a:r>
            <a:endParaRPr sz="2800">
              <a:solidFill>
                <a:srgbClr val="C00000"/>
              </a:solidFill>
            </a:endParaRPr>
          </a:p>
        </p:txBody>
      </p:sp>
      <p:sp>
        <p:nvSpPr>
          <p:cNvPr id="319" name="Google Shape;319;g3dc506124ed_0_210"/>
          <p:cNvSpPr txBox="1"/>
          <p:nvPr/>
        </p:nvSpPr>
        <p:spPr>
          <a:xfrm>
            <a:off x="719136" y="1018179"/>
            <a:ext cx="10945500" cy="24474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Build the water balance for your CLEWs++ model.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1" sz="1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Start from your CLEWs++ model and look up data for precipitation, evapotranspiration, and groundwater recharge. Follow the steps 1–5 from the previous slide. Remember that in the end </a:t>
            </a:r>
            <a:r>
              <a:rPr b="1" i="1" lang="sv-SE" sz="1700" u="none" cap="none" strike="noStrike">
                <a:solidFill>
                  <a:srgbClr val="000000"/>
                </a:solidFill>
                <a:latin typeface="Arial"/>
                <a:ea typeface="Arial"/>
                <a:cs typeface="Arial"/>
                <a:sym typeface="Arial"/>
              </a:rPr>
              <a:t>the unit of measure has to be in Bm3/1000sq.km.</a:t>
            </a:r>
            <a:br>
              <a:rPr b="1" i="1" lang="sv-SE" sz="1700" u="none" cap="none" strike="noStrike">
                <a:solidFill>
                  <a:srgbClr val="000000"/>
                </a:solidFill>
                <a:latin typeface="Arial"/>
                <a:ea typeface="Arial"/>
                <a:cs typeface="Arial"/>
                <a:sym typeface="Arial"/>
              </a:rPr>
            </a:br>
            <a:br>
              <a:rPr b="0" i="1" lang="sv-SE" sz="1700" u="none" cap="none" strike="noStrike">
                <a:solidFill>
                  <a:srgbClr val="000000"/>
                </a:solidFill>
                <a:latin typeface="Arial"/>
                <a:ea typeface="Arial"/>
                <a:cs typeface="Arial"/>
                <a:sym typeface="Arial"/>
              </a:rPr>
            </a:br>
            <a:r>
              <a:rPr b="0" i="1" lang="sv-SE" sz="1700" u="none" cap="none" strike="noStrike">
                <a:solidFill>
                  <a:srgbClr val="000000"/>
                </a:solidFill>
                <a:latin typeface="Arial"/>
                <a:ea typeface="Arial"/>
                <a:cs typeface="Arial"/>
                <a:sym typeface="Arial"/>
              </a:rPr>
              <a:t>Then, on a separate Excel sheet, calculate the remainder for the water balance to estimate the run-off water. </a:t>
            </a:r>
            <a:r>
              <a:rPr b="1" i="1" lang="sv-SE" sz="1700" u="none" cap="none" strike="noStrike">
                <a:solidFill>
                  <a:srgbClr val="000000"/>
                </a:solidFill>
                <a:latin typeface="Arial"/>
                <a:ea typeface="Arial"/>
                <a:cs typeface="Arial"/>
                <a:sym typeface="Arial"/>
              </a:rPr>
              <a:t>Remember to always check if the balance is respected (precipitation + irrigation = evapotranspiration + groundwater recharge + runoff). </a:t>
            </a:r>
            <a:endParaRPr b="1" i="1" sz="1700" u="none" cap="none" strike="noStrike">
              <a:solidFill>
                <a:srgbClr val="000000"/>
              </a:solidFill>
              <a:latin typeface="Arial"/>
              <a:ea typeface="Arial"/>
              <a:cs typeface="Arial"/>
              <a:sym typeface="Arial"/>
            </a:endParaRPr>
          </a:p>
        </p:txBody>
      </p:sp>
      <p:sp>
        <p:nvSpPr>
          <p:cNvPr id="320" name="Google Shape;320;g3dc506124ed_0_210"/>
          <p:cNvSpPr txBox="1"/>
          <p:nvPr/>
        </p:nvSpPr>
        <p:spPr>
          <a:xfrm>
            <a:off x="719136" y="5651483"/>
            <a:ext cx="9824700" cy="877200"/>
          </a:xfrm>
          <a:prstGeom prst="rect">
            <a:avLst/>
          </a:prstGeom>
          <a:noFill/>
          <a:ln>
            <a:noFill/>
          </a:ln>
        </p:spPr>
        <p:txBody>
          <a:bodyPr anchorCtr="0" anchor="t" bIns="45700" lIns="91425" spcFirstLastPara="1" rIns="91425" wrap="square" tIns="45700">
            <a:spAutoFit/>
          </a:bodyPr>
          <a:lstStyle/>
          <a:p>
            <a:pPr indent="-342900" lvl="0" marL="342900" marR="0" rtl="0" algn="just">
              <a:lnSpc>
                <a:spcPct val="100000"/>
              </a:lnSpc>
              <a:spcBef>
                <a:spcPts val="0"/>
              </a:spcBef>
              <a:spcAft>
                <a:spcPts val="0"/>
              </a:spcAft>
              <a:buClr>
                <a:srgbClr val="000000"/>
              </a:buClr>
              <a:buSzPts val="1700"/>
              <a:buFont typeface="Arial"/>
              <a:buAutoNum type="alphaUcPeriod"/>
            </a:pPr>
            <a:r>
              <a:rPr b="0" i="0" lang="sv-SE" sz="1600" u="none" cap="none" strike="noStrike">
                <a:solidFill>
                  <a:srgbClr val="000000"/>
                </a:solidFill>
                <a:latin typeface="Arial"/>
                <a:ea typeface="Arial"/>
                <a:cs typeface="Arial"/>
                <a:sym typeface="Arial"/>
              </a:rPr>
              <a:t>How much do the results differ across land-cover types? </a:t>
            </a:r>
            <a:endParaRPr b="0" i="0" sz="16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700"/>
              <a:buFont typeface="Arial"/>
              <a:buAutoNum type="alphaUcPeriod"/>
            </a:pPr>
            <a:r>
              <a:rPr b="0" i="0" lang="sv-SE" sz="1600" u="none" cap="none" strike="noStrike">
                <a:solidFill>
                  <a:srgbClr val="000000"/>
                </a:solidFill>
                <a:latin typeface="Arial"/>
                <a:ea typeface="Arial"/>
                <a:cs typeface="Arial"/>
                <a:sym typeface="Arial"/>
              </a:rPr>
              <a:t>Is there any difference across crop-types? </a:t>
            </a:r>
            <a:endParaRPr b="0" i="0" sz="16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700"/>
              <a:buFont typeface="Arial"/>
              <a:buAutoNum type="alphaUcPeriod"/>
            </a:pPr>
            <a:r>
              <a:rPr b="0" i="0" lang="sv-SE" sz="1600" u="none" cap="none" strike="noStrike">
                <a:solidFill>
                  <a:srgbClr val="000000"/>
                </a:solidFill>
                <a:latin typeface="Arial"/>
                <a:ea typeface="Arial"/>
                <a:cs typeface="Arial"/>
                <a:sym typeface="Arial"/>
              </a:rPr>
              <a:t>Which land-cover type is the one with the highest evapotranspiration?</a:t>
            </a:r>
            <a:endParaRPr b="0" i="0" sz="1600" u="none" cap="none" strike="noStrike">
              <a:solidFill>
                <a:srgbClr val="000000"/>
              </a:solidFill>
              <a:latin typeface="Arial"/>
              <a:ea typeface="Arial"/>
              <a:cs typeface="Arial"/>
              <a:sym typeface="Arial"/>
            </a:endParaRPr>
          </a:p>
        </p:txBody>
      </p:sp>
      <p:sp>
        <p:nvSpPr>
          <p:cNvPr id="321" name="Google Shape;321;g3dc506124ed_0_210"/>
          <p:cNvSpPr txBox="1"/>
          <p:nvPr/>
        </p:nvSpPr>
        <p:spPr>
          <a:xfrm>
            <a:off x="640005" y="5282192"/>
            <a:ext cx="9697200" cy="369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800" u="none" cap="none" strike="noStrike">
                <a:solidFill>
                  <a:srgbClr val="000000"/>
                </a:solidFill>
                <a:latin typeface="Arial"/>
                <a:ea typeface="Arial"/>
                <a:cs typeface="Arial"/>
                <a:sym typeface="Arial"/>
              </a:rPr>
              <a:t>After calculating the water balance, reflect on these questions:</a:t>
            </a:r>
            <a:endParaRPr b="0" i="0" sz="1800" u="none" cap="none" strike="noStrike">
              <a:solidFill>
                <a:srgbClr val="000000"/>
              </a:solidFill>
              <a:latin typeface="Arial"/>
              <a:ea typeface="Arial"/>
              <a:cs typeface="Arial"/>
              <a:sym typeface="Arial"/>
            </a:endParaRPr>
          </a:p>
        </p:txBody>
      </p:sp>
      <p:sp>
        <p:nvSpPr>
          <p:cNvPr id="322" name="Google Shape;322;g3dc506124ed_0_210"/>
          <p:cNvSpPr txBox="1"/>
          <p:nvPr/>
        </p:nvSpPr>
        <p:spPr>
          <a:xfrm>
            <a:off x="640004" y="3573051"/>
            <a:ext cx="10530600" cy="2031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800" u="none" cap="none" strike="noStrike">
                <a:solidFill>
                  <a:srgbClr val="000000"/>
                </a:solidFill>
                <a:latin typeface="Arial"/>
                <a:ea typeface="Arial"/>
                <a:cs typeface="Arial"/>
                <a:sym typeface="Arial"/>
              </a:rPr>
              <a:t>Suggested resources:</a:t>
            </a:r>
            <a:endParaRPr/>
          </a:p>
          <a:p>
            <a:pPr indent="0" lvl="0" marL="0" marR="0" rtl="0" algn="just">
              <a:lnSpc>
                <a:spcPct val="100000"/>
              </a:lnSpc>
              <a:spcBef>
                <a:spcPts val="0"/>
              </a:spcBef>
              <a:spcAft>
                <a:spcPts val="0"/>
              </a:spcAft>
              <a:buClr>
                <a:srgbClr val="000000"/>
              </a:buClr>
              <a:buSzPts val="1900"/>
              <a:buFont typeface="Arial"/>
              <a:buNone/>
            </a:pPr>
            <a:r>
              <a:t/>
            </a:r>
            <a:endParaRPr b="0" i="0" sz="18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900"/>
              <a:buFont typeface="Arial"/>
              <a:buChar char="•"/>
            </a:pPr>
            <a:r>
              <a:rPr b="0" i="0" lang="sv-SE" sz="1600" u="none" cap="none" strike="noStrike">
                <a:solidFill>
                  <a:srgbClr val="000000"/>
                </a:solidFill>
                <a:latin typeface="Arial"/>
                <a:ea typeface="Arial"/>
                <a:cs typeface="Arial"/>
                <a:sym typeface="Arial"/>
              </a:rPr>
              <a:t>Precipitation: </a:t>
            </a:r>
            <a:r>
              <a:rPr b="0" i="0" lang="sv-SE" sz="1600" u="sng" cap="none" strike="noStrike">
                <a:solidFill>
                  <a:srgbClr val="000000"/>
                </a:solidFill>
                <a:latin typeface="Arial"/>
                <a:ea typeface="Arial"/>
                <a:cs typeface="Arial"/>
                <a:sym typeface="Arial"/>
                <a:hlinkClick r:id="rId3">
                  <a:extLst>
                    <a:ext uri="{A12FA001-AC4F-418D-AE19-62706E023703}">
                      <ahyp:hlinkClr val="tx"/>
                    </a:ext>
                  </a:extLst>
                </a:hlinkClick>
              </a:rPr>
              <a:t>AQUASTAT</a:t>
            </a:r>
            <a:endParaRPr b="0" i="0" sz="16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900"/>
              <a:buFont typeface="Arial"/>
              <a:buChar char="•"/>
            </a:pPr>
            <a:r>
              <a:rPr b="0" i="0" lang="sv-SE" sz="1600" u="none" cap="none" strike="noStrike">
                <a:solidFill>
                  <a:srgbClr val="000000"/>
                </a:solidFill>
                <a:latin typeface="Arial"/>
                <a:ea typeface="Arial"/>
                <a:cs typeface="Arial"/>
                <a:sym typeface="Arial"/>
              </a:rPr>
              <a:t>Irrigation : </a:t>
            </a:r>
            <a:r>
              <a:rPr b="0" i="0" lang="sv-SE" sz="1600" u="sng" cap="none" strike="noStrike">
                <a:solidFill>
                  <a:srgbClr val="000000"/>
                </a:solidFill>
                <a:latin typeface="Arial"/>
                <a:ea typeface="Arial"/>
                <a:cs typeface="Arial"/>
                <a:sym typeface="Arial"/>
                <a:hlinkClick r:id="rId4">
                  <a:extLst>
                    <a:ext uri="{A12FA001-AC4F-418D-AE19-62706E023703}">
                      <ahyp:hlinkClr val="tx"/>
                    </a:ext>
                  </a:extLst>
                </a:hlinkClick>
              </a:rPr>
              <a:t>AQUASTAT</a:t>
            </a:r>
            <a:endParaRPr b="0" i="0" sz="16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900"/>
              <a:buFont typeface="Arial"/>
              <a:buChar char="•"/>
            </a:pPr>
            <a:r>
              <a:rPr b="0" i="0" lang="sv-SE" sz="1600" u="none" cap="none" strike="noStrike">
                <a:solidFill>
                  <a:srgbClr val="000000"/>
                </a:solidFill>
                <a:latin typeface="Arial"/>
                <a:ea typeface="Arial"/>
                <a:cs typeface="Arial"/>
                <a:sym typeface="Arial"/>
              </a:rPr>
              <a:t>Precipitation, Irrigation, Evapotranspiration (for those familiar with programming and GIS data): </a:t>
            </a:r>
            <a:r>
              <a:rPr b="0" i="0" lang="sv-SE" sz="1600" u="sng" cap="none" strike="noStrike">
                <a:solidFill>
                  <a:srgbClr val="000000"/>
                </a:solidFill>
                <a:latin typeface="Arial"/>
                <a:ea typeface="Arial"/>
                <a:cs typeface="Arial"/>
                <a:sym typeface="Arial"/>
                <a:hlinkClick r:id="rId5">
                  <a:extLst>
                    <a:ext uri="{A12FA001-AC4F-418D-AE19-62706E023703}">
                      <ahyp:hlinkClr val="tx"/>
                    </a:ext>
                  </a:extLst>
                </a:hlinkClick>
              </a:rPr>
              <a:t>GeoCLEWs</a:t>
            </a:r>
            <a:endParaRPr b="0" i="0" sz="1600" u="none" cap="none" strike="noStrike">
              <a:solidFill>
                <a:srgbClr val="000000"/>
              </a:solidFill>
              <a:latin typeface="Arial"/>
              <a:ea typeface="Arial"/>
              <a:cs typeface="Arial"/>
              <a:sym typeface="Arial"/>
            </a:endParaRPr>
          </a:p>
          <a:p>
            <a:pPr indent="-342900" lvl="0" marL="342900" marR="0" rtl="0" algn="just">
              <a:lnSpc>
                <a:spcPct val="100000"/>
              </a:lnSpc>
              <a:spcBef>
                <a:spcPts val="0"/>
              </a:spcBef>
              <a:spcAft>
                <a:spcPts val="0"/>
              </a:spcAft>
              <a:buClr>
                <a:srgbClr val="000000"/>
              </a:buClr>
              <a:buSzPts val="1900"/>
              <a:buFont typeface="Arial"/>
              <a:buChar char="•"/>
            </a:pPr>
            <a:r>
              <a:rPr b="0" i="0" lang="sv-SE" sz="1600" u="none" cap="none" strike="noStrike">
                <a:solidFill>
                  <a:srgbClr val="000000"/>
                </a:solidFill>
                <a:latin typeface="Arial"/>
                <a:ea typeface="Arial"/>
                <a:cs typeface="Arial"/>
                <a:sym typeface="Arial"/>
              </a:rPr>
              <a:t>Groundwater recharge in mm/yr (for those familiar with programming and GIS data): </a:t>
            </a:r>
            <a:r>
              <a:rPr b="0" i="0" lang="sv-SE" sz="1600" u="sng" cap="none" strike="noStrike">
                <a:solidFill>
                  <a:srgbClr val="000000"/>
                </a:solidFill>
                <a:latin typeface="Arial"/>
                <a:ea typeface="Arial"/>
                <a:cs typeface="Arial"/>
                <a:sym typeface="Arial"/>
                <a:hlinkClick r:id="rId6">
                  <a:extLst>
                    <a:ext uri="{A12FA001-AC4F-418D-AE19-62706E023703}">
                      <ahyp:hlinkClr val="tx"/>
                    </a:ext>
                  </a:extLst>
                </a:hlinkClick>
              </a:rPr>
              <a:t>Moeck et al. (2020)</a:t>
            </a:r>
            <a:endParaRPr b="0" i="0" sz="1600" u="none" cap="none" strike="noStrike">
              <a:solidFill>
                <a:srgbClr val="000000"/>
              </a:solidFill>
              <a:latin typeface="Arial"/>
              <a:ea typeface="Arial"/>
              <a:cs typeface="Arial"/>
              <a:sym typeface="Arial"/>
            </a:endParaRPr>
          </a:p>
          <a:p>
            <a:pPr indent="-222250" lvl="0" marL="342900" marR="0" rtl="0" algn="just">
              <a:lnSpc>
                <a:spcPct val="100000"/>
              </a:lnSpc>
              <a:spcBef>
                <a:spcPts val="0"/>
              </a:spcBef>
              <a:spcAft>
                <a:spcPts val="0"/>
              </a:spcAft>
              <a:buClr>
                <a:srgbClr val="000000"/>
              </a:buClr>
              <a:buSzPts val="19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g3dc506124ed_0_22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29" name="Google Shape;329;g3dc506124ed_0_220"/>
          <p:cNvSpPr txBox="1"/>
          <p:nvPr>
            <p:ph type="title"/>
          </p:nvPr>
        </p:nvSpPr>
        <p:spPr>
          <a:xfrm>
            <a:off x="576000" y="288000"/>
            <a:ext cx="4855800" cy="90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C00000"/>
                </a:solidFill>
              </a:rPr>
              <a:t>The seasonal variability</a:t>
            </a:r>
            <a:endParaRPr>
              <a:solidFill>
                <a:srgbClr val="C00000"/>
              </a:solidFill>
            </a:endParaRPr>
          </a:p>
        </p:txBody>
      </p:sp>
      <p:sp>
        <p:nvSpPr>
          <p:cNvPr id="330" name="Google Shape;330;g3dc506124ed_0_220"/>
          <p:cNvSpPr txBox="1"/>
          <p:nvPr/>
        </p:nvSpPr>
        <p:spPr>
          <a:xfrm>
            <a:off x="630592" y="968554"/>
            <a:ext cx="2802600" cy="5091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1" i="0" lang="sv-SE" sz="2000" u="none" cap="none" strike="noStrike">
                <a:solidFill>
                  <a:schemeClr val="accent1"/>
                </a:solidFill>
                <a:latin typeface="Arial"/>
                <a:ea typeface="Arial"/>
                <a:cs typeface="Arial"/>
                <a:sym typeface="Arial"/>
              </a:rPr>
              <a:t>Why</a:t>
            </a:r>
            <a:endParaRPr b="1" i="0" sz="2000" u="none" cap="none" strike="noStrike">
              <a:solidFill>
                <a:schemeClr val="accent1"/>
              </a:solidFill>
              <a:latin typeface="Arial"/>
              <a:ea typeface="Arial"/>
              <a:cs typeface="Arial"/>
              <a:sym typeface="Arial"/>
            </a:endParaRPr>
          </a:p>
        </p:txBody>
      </p:sp>
      <p:sp>
        <p:nvSpPr>
          <p:cNvPr id="331" name="Google Shape;331;g3dc506124ed_0_220"/>
          <p:cNvSpPr txBox="1"/>
          <p:nvPr/>
        </p:nvSpPr>
        <p:spPr>
          <a:xfrm>
            <a:off x="6096000" y="1869392"/>
            <a:ext cx="5376900" cy="5091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228"/>
              <a:buFont typeface="Helvetica Neue"/>
              <a:buNone/>
            </a:pPr>
            <a:r>
              <a:rPr b="1" i="0" lang="sv-SE" sz="1600" u="none" cap="none" strike="noStrike">
                <a:solidFill>
                  <a:schemeClr val="accent1"/>
                </a:solidFill>
                <a:latin typeface="Arial"/>
                <a:ea typeface="Arial"/>
                <a:cs typeface="Arial"/>
                <a:sym typeface="Arial"/>
              </a:rPr>
              <a:t>Crops’ inter-annual variability of water demand</a:t>
            </a:r>
            <a:endParaRPr b="1" i="0" sz="1600" u="none" cap="none" strike="noStrike">
              <a:solidFill>
                <a:schemeClr val="accent1"/>
              </a:solidFill>
              <a:latin typeface="Arial"/>
              <a:ea typeface="Arial"/>
              <a:cs typeface="Arial"/>
              <a:sym typeface="Arial"/>
            </a:endParaRPr>
          </a:p>
        </p:txBody>
      </p:sp>
      <p:sp>
        <p:nvSpPr>
          <p:cNvPr id="332" name="Google Shape;332;g3dc506124ed_0_220"/>
          <p:cNvSpPr txBox="1"/>
          <p:nvPr/>
        </p:nvSpPr>
        <p:spPr>
          <a:xfrm>
            <a:off x="630592" y="1544526"/>
            <a:ext cx="44337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rgbClr val="000000"/>
                </a:solidFill>
                <a:latin typeface="Arial"/>
                <a:ea typeface="Arial"/>
                <a:cs typeface="Arial"/>
                <a:sym typeface="Arial"/>
              </a:rPr>
              <a:t>There are two main sources of variability: </a:t>
            </a:r>
            <a:endParaRPr b="0" i="0" sz="1600" u="none" cap="none" strike="noStrike">
              <a:solidFill>
                <a:srgbClr val="000000"/>
              </a:solidFill>
              <a:latin typeface="Arial"/>
              <a:ea typeface="Arial"/>
              <a:cs typeface="Arial"/>
              <a:sym typeface="Arial"/>
            </a:endParaRPr>
          </a:p>
        </p:txBody>
      </p:sp>
      <p:sp>
        <p:nvSpPr>
          <p:cNvPr id="333" name="Google Shape;333;g3dc506124ed_0_220"/>
          <p:cNvSpPr txBox="1"/>
          <p:nvPr/>
        </p:nvSpPr>
        <p:spPr>
          <a:xfrm>
            <a:off x="630592" y="1949897"/>
            <a:ext cx="4781400" cy="6504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Clr>
                <a:schemeClr val="dk1"/>
              </a:buClr>
              <a:buSzPts val="4228"/>
              <a:buFont typeface="Helvetica Neue"/>
              <a:buNone/>
            </a:pPr>
            <a:r>
              <a:rPr b="1" i="0" lang="sv-SE" sz="1600" u="none" cap="none" strike="noStrike">
                <a:solidFill>
                  <a:schemeClr val="accent1"/>
                </a:solidFill>
                <a:latin typeface="Arial"/>
                <a:ea typeface="Arial"/>
                <a:cs typeface="Arial"/>
                <a:sym typeface="Arial"/>
              </a:rPr>
              <a:t>Inter-annual variability of water precipitation patterns</a:t>
            </a:r>
            <a:endParaRPr b="1" i="0" sz="1600" u="none" cap="none" strike="noStrike">
              <a:solidFill>
                <a:schemeClr val="accent1"/>
              </a:solidFill>
              <a:latin typeface="Arial"/>
              <a:ea typeface="Arial"/>
              <a:cs typeface="Arial"/>
              <a:sym typeface="Arial"/>
            </a:endParaRPr>
          </a:p>
        </p:txBody>
      </p:sp>
      <p:pic>
        <p:nvPicPr>
          <p:cNvPr id="334" name="Google Shape;334;g3dc506124ed_0_220"/>
          <p:cNvPicPr preferRelativeResize="0"/>
          <p:nvPr/>
        </p:nvPicPr>
        <p:blipFill rotWithShape="1">
          <a:blip r:embed="rId3">
            <a:alphaModFix/>
          </a:blip>
          <a:srcRect b="0" l="0" r="0" t="0"/>
          <a:stretch/>
        </p:blipFill>
        <p:spPr>
          <a:xfrm>
            <a:off x="2695766" y="2767028"/>
            <a:ext cx="3136638" cy="2554506"/>
          </a:xfrm>
          <a:prstGeom prst="rect">
            <a:avLst/>
          </a:prstGeom>
          <a:noFill/>
          <a:ln>
            <a:noFill/>
          </a:ln>
        </p:spPr>
      </p:pic>
      <p:pic>
        <p:nvPicPr>
          <p:cNvPr id="335" name="Google Shape;335;g3dc506124ed_0_220"/>
          <p:cNvPicPr preferRelativeResize="0"/>
          <p:nvPr/>
        </p:nvPicPr>
        <p:blipFill rotWithShape="1">
          <a:blip r:embed="rId4">
            <a:alphaModFix/>
          </a:blip>
          <a:srcRect b="0" l="0" r="0" t="0"/>
          <a:stretch/>
        </p:blipFill>
        <p:spPr>
          <a:xfrm>
            <a:off x="8617063" y="3144741"/>
            <a:ext cx="3181238" cy="1956913"/>
          </a:xfrm>
          <a:prstGeom prst="rect">
            <a:avLst/>
          </a:prstGeom>
          <a:noFill/>
          <a:ln>
            <a:noFill/>
          </a:ln>
        </p:spPr>
      </p:pic>
      <p:sp>
        <p:nvSpPr>
          <p:cNvPr id="336" name="Google Shape;336;g3dc506124ed_0_220"/>
          <p:cNvSpPr txBox="1"/>
          <p:nvPr/>
        </p:nvSpPr>
        <p:spPr>
          <a:xfrm>
            <a:off x="8735072" y="2819188"/>
            <a:ext cx="2945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Crop coefficient curve (Kc)</a:t>
            </a:r>
            <a:endParaRPr b="0" i="0" sz="1400" u="none" cap="none" strike="noStrike">
              <a:solidFill>
                <a:srgbClr val="000000"/>
              </a:solidFill>
              <a:latin typeface="Arial"/>
              <a:ea typeface="Arial"/>
              <a:cs typeface="Arial"/>
              <a:sym typeface="Arial"/>
            </a:endParaRPr>
          </a:p>
        </p:txBody>
      </p:sp>
      <p:sp>
        <p:nvSpPr>
          <p:cNvPr id="337" name="Google Shape;337;g3dc506124ed_0_220"/>
          <p:cNvSpPr txBox="1"/>
          <p:nvPr/>
        </p:nvSpPr>
        <p:spPr>
          <a:xfrm>
            <a:off x="576001" y="2705908"/>
            <a:ext cx="2119800" cy="3786600"/>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000000"/>
              </a:buClr>
              <a:buSzPts val="1400"/>
              <a:buFont typeface="Noto Sans Symbols"/>
              <a:buChar char="⮚"/>
            </a:pPr>
            <a:r>
              <a:rPr b="0" i="0" lang="sv-SE" sz="1600" u="none" cap="none" strike="noStrike">
                <a:solidFill>
                  <a:srgbClr val="000000"/>
                </a:solidFill>
                <a:latin typeface="Arial"/>
                <a:ea typeface="Arial"/>
                <a:cs typeface="Arial"/>
                <a:sym typeface="Arial"/>
              </a:rPr>
              <a:t>Continued warming is projected to increase the variability of precipitation patterns, impacting the overall water cycle</a:t>
            </a:r>
            <a:r>
              <a:rPr b="0" baseline="30000" i="0" lang="sv-SE" sz="1600" u="none" cap="none" strike="noStrike">
                <a:solidFill>
                  <a:srgbClr val="000000"/>
                </a:solidFill>
                <a:latin typeface="Arial"/>
                <a:ea typeface="Arial"/>
                <a:cs typeface="Arial"/>
                <a:sym typeface="Arial"/>
              </a:rPr>
              <a:t>1</a:t>
            </a:r>
            <a:r>
              <a:rPr b="0" i="0" lang="sv-SE" sz="1600" u="none" cap="none" strike="noStrike">
                <a:solidFill>
                  <a:srgbClr val="000000"/>
                </a:solidFill>
                <a:latin typeface="Arial"/>
                <a:ea typeface="Arial"/>
                <a:cs typeface="Arial"/>
                <a:sym typeface="Arial"/>
              </a:rPr>
              <a:t>.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t/>
            </a:r>
            <a:endParaRPr b="0" i="0" sz="16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Noto Sans Symbols"/>
              <a:buChar char="⮚"/>
            </a:pPr>
            <a:r>
              <a:rPr b="0" i="0" lang="sv-SE" sz="1600" u="none" cap="none" strike="noStrike">
                <a:solidFill>
                  <a:srgbClr val="000000"/>
                </a:solidFill>
                <a:latin typeface="Arial"/>
                <a:ea typeface="Arial"/>
                <a:cs typeface="Arial"/>
                <a:sym typeface="Arial"/>
              </a:rPr>
              <a:t>Only 7% regions worldwide show regular precipitation</a:t>
            </a:r>
            <a:r>
              <a:rPr b="0" baseline="30000" i="0" lang="sv-SE" sz="1600" u="none" cap="none" strike="noStrike">
                <a:solidFill>
                  <a:srgbClr val="000000"/>
                </a:solidFill>
                <a:latin typeface="Arial"/>
                <a:ea typeface="Arial"/>
                <a:cs typeface="Arial"/>
                <a:sym typeface="Arial"/>
              </a:rPr>
              <a:t>2</a:t>
            </a:r>
            <a:r>
              <a:rPr b="0" i="0" lang="sv-SE" sz="1600" u="none" cap="none" strike="noStrike">
                <a:solidFill>
                  <a:srgbClr val="000000"/>
                </a:solidFill>
                <a:latin typeface="Arial"/>
                <a:ea typeface="Arial"/>
                <a:cs typeface="Arial"/>
                <a:sym typeface="Arial"/>
              </a:rPr>
              <a:t>.</a:t>
            </a:r>
            <a:endParaRPr b="0" i="0" sz="1600" u="none" cap="none" strike="noStrike">
              <a:solidFill>
                <a:srgbClr val="000000"/>
              </a:solidFill>
              <a:latin typeface="Arial"/>
              <a:ea typeface="Arial"/>
              <a:cs typeface="Arial"/>
              <a:sym typeface="Arial"/>
            </a:endParaRPr>
          </a:p>
        </p:txBody>
      </p:sp>
      <p:sp>
        <p:nvSpPr>
          <p:cNvPr id="338" name="Google Shape;338;g3dc506124ed_0_220"/>
          <p:cNvSpPr txBox="1"/>
          <p:nvPr/>
        </p:nvSpPr>
        <p:spPr>
          <a:xfrm>
            <a:off x="5976936" y="2819188"/>
            <a:ext cx="2640000" cy="3396600"/>
          </a:xfrm>
          <a:prstGeom prst="rect">
            <a:avLst/>
          </a:prstGeom>
          <a:blipFill rotWithShape="1">
            <a:blip r:embed="rId5">
              <a:alphaModFix/>
            </a:blip>
            <a:stretch>
              <a:fillRect b="-360" l="-1610" r="-460" t="-18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39" name="Google Shape;339;g3dc506124ed_0_220"/>
          <p:cNvSpPr txBox="1"/>
          <p:nvPr/>
        </p:nvSpPr>
        <p:spPr>
          <a:xfrm>
            <a:off x="9018950" y="5282335"/>
            <a:ext cx="2640000" cy="1231500"/>
          </a:xfrm>
          <a:prstGeom prst="rect">
            <a:avLst/>
          </a:prstGeom>
          <a:solidFill>
            <a:srgbClr val="FFFFBF"/>
          </a:solid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200"/>
              <a:buFont typeface="Arial"/>
              <a:buNone/>
            </a:pPr>
            <a:r>
              <a:rPr b="1" i="0" lang="sv-SE" sz="1200" u="none" cap="none" strike="noStrike">
                <a:solidFill>
                  <a:srgbClr val="000000"/>
                </a:solidFill>
                <a:latin typeface="Arial"/>
                <a:ea typeface="Arial"/>
                <a:cs typeface="Arial"/>
                <a:sym typeface="Arial"/>
              </a:rPr>
              <a:t>Evapotranspiration is a measure of the plant’s water demand </a:t>
            </a:r>
            <a:r>
              <a:rPr b="0" i="0" lang="sv-SE" sz="1200" u="none" cap="none" strike="noStrike">
                <a:solidFill>
                  <a:srgbClr val="000000"/>
                </a:solidFill>
                <a:latin typeface="Arial"/>
                <a:ea typeface="Arial"/>
                <a:cs typeface="Arial"/>
                <a:sym typeface="Arial"/>
              </a:rPr>
              <a:t>and it is defined as “ </a:t>
            </a:r>
            <a:r>
              <a:rPr b="0" i="1" lang="sv-SE" sz="1200" u="none" cap="none" strike="noStrike">
                <a:solidFill>
                  <a:srgbClr val="000000"/>
                </a:solidFill>
                <a:latin typeface="Arial"/>
                <a:ea typeface="Arial"/>
                <a:cs typeface="Arial"/>
                <a:sym typeface="Arial"/>
              </a:rPr>
              <a:t>the depth (or amount) of water needed to meet the water loss through evapotranspiration”</a:t>
            </a:r>
            <a:r>
              <a:rPr b="0" baseline="30000" i="0" lang="sv-SE" sz="1200" u="none" cap="none" strike="noStrike">
                <a:solidFill>
                  <a:srgbClr val="000000"/>
                </a:solidFill>
                <a:latin typeface="Arial"/>
                <a:ea typeface="Arial"/>
                <a:cs typeface="Arial"/>
                <a:sym typeface="Arial"/>
              </a:rPr>
              <a:t> </a:t>
            </a:r>
            <a:r>
              <a:rPr b="0" baseline="30000" i="0" lang="sv-SE" sz="1400" u="none" cap="none" strike="noStrike">
                <a:solidFill>
                  <a:srgbClr val="000000"/>
                </a:solidFill>
                <a:latin typeface="Arial"/>
                <a:ea typeface="Arial"/>
                <a:cs typeface="Arial"/>
                <a:sym typeface="Arial"/>
              </a:rPr>
              <a:t>3</a:t>
            </a:r>
            <a:endParaRPr b="0" i="1" sz="1400" u="none" cap="none" strike="noStrike">
              <a:solidFill>
                <a:srgbClr val="000000"/>
              </a:solidFill>
              <a:latin typeface="Arial"/>
              <a:ea typeface="Arial"/>
              <a:cs typeface="Arial"/>
              <a:sym typeface="Arial"/>
            </a:endParaRPr>
          </a:p>
        </p:txBody>
      </p:sp>
      <p:cxnSp>
        <p:nvCxnSpPr>
          <p:cNvPr id="340" name="Google Shape;340;g3dc506124ed_0_220"/>
          <p:cNvCxnSpPr/>
          <p:nvPr/>
        </p:nvCxnSpPr>
        <p:spPr>
          <a:xfrm>
            <a:off x="5798289" y="2090076"/>
            <a:ext cx="0" cy="4322700"/>
          </a:xfrm>
          <a:prstGeom prst="straightConnector1">
            <a:avLst/>
          </a:prstGeom>
          <a:noFill/>
          <a:ln cap="flat" cmpd="sng" w="9525">
            <a:solidFill>
              <a:srgbClr val="001D68"/>
            </a:solidFill>
            <a:prstDash val="solid"/>
            <a:round/>
            <a:headEnd len="sm" w="sm" type="none"/>
            <a:tailEnd len="sm" w="sm" type="none"/>
          </a:ln>
        </p:spPr>
      </p:cxnSp>
      <p:sp>
        <p:nvSpPr>
          <p:cNvPr id="341" name="Google Shape;341;g3dc506124ed_0_220"/>
          <p:cNvSpPr txBox="1"/>
          <p:nvPr/>
        </p:nvSpPr>
        <p:spPr>
          <a:xfrm>
            <a:off x="3082025" y="5528585"/>
            <a:ext cx="24759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sv-SE" sz="800" u="none" cap="none" strike="noStrike">
                <a:solidFill>
                  <a:srgbClr val="757070"/>
                </a:solidFill>
                <a:latin typeface="Arial"/>
                <a:ea typeface="Arial"/>
                <a:cs typeface="Arial"/>
                <a:sym typeface="Arial"/>
              </a:rPr>
              <a:t>Photo Source: </a:t>
            </a:r>
            <a:r>
              <a:rPr b="0" i="0" lang="sv-SE" sz="800" u="sng" cap="none" strike="noStrike">
                <a:solidFill>
                  <a:srgbClr val="757070"/>
                </a:solidFill>
                <a:latin typeface="Arial"/>
                <a:ea typeface="Arial"/>
                <a:cs typeface="Arial"/>
                <a:sym typeface="Arial"/>
                <a:hlinkClick r:id="rId6">
                  <a:extLst>
                    <a:ext uri="{A12FA001-AC4F-418D-AE19-62706E023703}">
                      <ahyp:hlinkClr val="tx"/>
                    </a:ext>
                  </a:extLst>
                </a:hlinkClick>
              </a:rPr>
              <a:t>”Observed seasonal cycle” </a:t>
            </a:r>
            <a:r>
              <a:rPr b="0" i="0" lang="sv-SE" sz="800" u="none" cap="none" strike="noStrike">
                <a:solidFill>
                  <a:srgbClr val="757070"/>
                </a:solidFill>
                <a:latin typeface="Arial"/>
                <a:ea typeface="Arial"/>
                <a:cs typeface="Arial"/>
                <a:sym typeface="Arial"/>
              </a:rPr>
              <a:t>by </a:t>
            </a:r>
            <a:r>
              <a:rPr b="0" i="0" lang="sv-SE" sz="800" u="sng" cap="none" strike="noStrike">
                <a:solidFill>
                  <a:srgbClr val="757070"/>
                </a:solidFill>
                <a:latin typeface="Arial"/>
                <a:ea typeface="Arial"/>
                <a:cs typeface="Arial"/>
                <a:sym typeface="Arial"/>
                <a:hlinkClick r:id="rId7">
                  <a:extLst>
                    <a:ext uri="{A12FA001-AC4F-418D-AE19-62706E023703}">
                      <ahyp:hlinkClr val="tx"/>
                    </a:ext>
                  </a:extLst>
                </a:hlinkClick>
              </a:rPr>
              <a:t>Climate Change Knowledge Portal </a:t>
            </a:r>
            <a:endParaRPr b="0" i="0" sz="800" u="none" cap="none" strike="noStrike">
              <a:solidFill>
                <a:srgbClr val="75707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g3dc506124ed_0_23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48" name="Google Shape;348;g3dc506124ed_0_238"/>
          <p:cNvSpPr txBox="1"/>
          <p:nvPr>
            <p:ph type="title"/>
          </p:nvPr>
        </p:nvSpPr>
        <p:spPr>
          <a:xfrm>
            <a:off x="576000" y="288000"/>
            <a:ext cx="10515600" cy="90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sz="2800">
                <a:solidFill>
                  <a:srgbClr val="C00000"/>
                </a:solidFill>
              </a:rPr>
              <a:t>The seasonal variability – impact on the water cycle</a:t>
            </a:r>
            <a:endParaRPr>
              <a:solidFill>
                <a:srgbClr val="C00000"/>
              </a:solidFill>
            </a:endParaRPr>
          </a:p>
        </p:txBody>
      </p:sp>
      <p:pic>
        <p:nvPicPr>
          <p:cNvPr descr="Rain with solid fill" id="349" name="Google Shape;349;g3dc506124ed_0_238"/>
          <p:cNvPicPr preferRelativeResize="0"/>
          <p:nvPr/>
        </p:nvPicPr>
        <p:blipFill rotWithShape="1">
          <a:blip r:embed="rId3">
            <a:alphaModFix/>
          </a:blip>
          <a:srcRect b="0" l="0" r="0" t="0"/>
          <a:stretch/>
        </p:blipFill>
        <p:spPr>
          <a:xfrm>
            <a:off x="2430581" y="2536882"/>
            <a:ext cx="914400" cy="914400"/>
          </a:xfrm>
          <a:prstGeom prst="rect">
            <a:avLst/>
          </a:prstGeom>
          <a:noFill/>
          <a:ln>
            <a:noFill/>
          </a:ln>
        </p:spPr>
      </p:pic>
      <p:pic>
        <p:nvPicPr>
          <p:cNvPr descr="Watering pot outline" id="350" name="Google Shape;350;g3dc506124ed_0_238"/>
          <p:cNvPicPr preferRelativeResize="0"/>
          <p:nvPr/>
        </p:nvPicPr>
        <p:blipFill rotWithShape="1">
          <a:blip r:embed="rId4">
            <a:alphaModFix/>
          </a:blip>
          <a:srcRect b="0" l="0" r="0" t="0"/>
          <a:stretch/>
        </p:blipFill>
        <p:spPr>
          <a:xfrm>
            <a:off x="8389907" y="2261604"/>
            <a:ext cx="914400" cy="914400"/>
          </a:xfrm>
          <a:prstGeom prst="rect">
            <a:avLst/>
          </a:prstGeom>
          <a:noFill/>
          <a:ln>
            <a:noFill/>
          </a:ln>
        </p:spPr>
      </p:pic>
      <p:pic>
        <p:nvPicPr>
          <p:cNvPr descr="Handwashing outline" id="351" name="Google Shape;351;g3dc506124ed_0_238"/>
          <p:cNvPicPr preferRelativeResize="0"/>
          <p:nvPr/>
        </p:nvPicPr>
        <p:blipFill rotWithShape="1">
          <a:blip r:embed="rId5">
            <a:alphaModFix/>
          </a:blip>
          <a:srcRect b="0" l="0" r="0" t="0"/>
          <a:stretch/>
        </p:blipFill>
        <p:spPr>
          <a:xfrm>
            <a:off x="8303943" y="3075944"/>
            <a:ext cx="914400" cy="914400"/>
          </a:xfrm>
          <a:prstGeom prst="rect">
            <a:avLst/>
          </a:prstGeom>
          <a:noFill/>
          <a:ln>
            <a:noFill/>
          </a:ln>
        </p:spPr>
      </p:pic>
      <p:sp>
        <p:nvSpPr>
          <p:cNvPr id="352" name="Google Shape;352;g3dc506124ed_0_238"/>
          <p:cNvSpPr/>
          <p:nvPr/>
        </p:nvSpPr>
        <p:spPr>
          <a:xfrm>
            <a:off x="3550528" y="2476488"/>
            <a:ext cx="1203900" cy="484500"/>
          </a:xfrm>
          <a:prstGeom prst="right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3" name="Google Shape;353;g3dc506124ed_0_238"/>
          <p:cNvSpPr txBox="1"/>
          <p:nvPr/>
        </p:nvSpPr>
        <p:spPr>
          <a:xfrm>
            <a:off x="5186218" y="2232258"/>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Groundwater</a:t>
            </a:r>
            <a:endParaRPr b="1" i="0" sz="1400" u="none" cap="none" strike="noStrike">
              <a:solidFill>
                <a:srgbClr val="000000"/>
              </a:solidFill>
              <a:latin typeface="Arial"/>
              <a:ea typeface="Arial"/>
              <a:cs typeface="Arial"/>
              <a:sym typeface="Arial"/>
            </a:endParaRPr>
          </a:p>
        </p:txBody>
      </p:sp>
      <p:sp>
        <p:nvSpPr>
          <p:cNvPr id="354" name="Google Shape;354;g3dc506124ed_0_238"/>
          <p:cNvSpPr txBox="1"/>
          <p:nvPr/>
        </p:nvSpPr>
        <p:spPr>
          <a:xfrm>
            <a:off x="5207821" y="2922055"/>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Run-off water</a:t>
            </a:r>
            <a:endParaRPr b="1" i="0" sz="1400" u="none" cap="none" strike="noStrike">
              <a:solidFill>
                <a:srgbClr val="000000"/>
              </a:solidFill>
              <a:latin typeface="Arial"/>
              <a:ea typeface="Arial"/>
              <a:cs typeface="Arial"/>
              <a:sym typeface="Arial"/>
            </a:endParaRPr>
          </a:p>
        </p:txBody>
      </p:sp>
      <p:sp>
        <p:nvSpPr>
          <p:cNvPr id="355" name="Google Shape;355;g3dc506124ed_0_238"/>
          <p:cNvSpPr/>
          <p:nvPr/>
        </p:nvSpPr>
        <p:spPr>
          <a:xfrm>
            <a:off x="2258426" y="1821164"/>
            <a:ext cx="1269900" cy="2139000"/>
          </a:xfrm>
          <a:prstGeom prst="roundRect">
            <a:avLst>
              <a:gd fmla="val 16667" name="adj"/>
            </a:avLst>
          </a:prstGeom>
          <a:no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6" name="Google Shape;356;g3dc506124ed_0_238"/>
          <p:cNvSpPr/>
          <p:nvPr/>
        </p:nvSpPr>
        <p:spPr>
          <a:xfrm>
            <a:off x="8212174" y="1821163"/>
            <a:ext cx="1269900" cy="2139000"/>
          </a:xfrm>
          <a:prstGeom prst="roundRect">
            <a:avLst>
              <a:gd fmla="val 16667" name="adj"/>
            </a:avLst>
          </a:prstGeom>
          <a:no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7" name="Google Shape;357;g3dc506124ed_0_238"/>
          <p:cNvSpPr txBox="1"/>
          <p:nvPr/>
        </p:nvSpPr>
        <p:spPr>
          <a:xfrm>
            <a:off x="2214680" y="1905532"/>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Resources</a:t>
            </a:r>
            <a:endParaRPr b="1" i="0" sz="1400" u="none" cap="none" strike="noStrike">
              <a:solidFill>
                <a:srgbClr val="000000"/>
              </a:solidFill>
              <a:latin typeface="Arial"/>
              <a:ea typeface="Arial"/>
              <a:cs typeface="Arial"/>
              <a:sym typeface="Arial"/>
            </a:endParaRPr>
          </a:p>
        </p:txBody>
      </p:sp>
      <p:sp>
        <p:nvSpPr>
          <p:cNvPr id="358" name="Google Shape;358;g3dc506124ed_0_238"/>
          <p:cNvSpPr txBox="1"/>
          <p:nvPr/>
        </p:nvSpPr>
        <p:spPr>
          <a:xfrm>
            <a:off x="8140986" y="1943301"/>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Final uses</a:t>
            </a:r>
            <a:endParaRPr b="1" i="0" sz="1400" u="none" cap="none" strike="noStrike">
              <a:solidFill>
                <a:srgbClr val="000000"/>
              </a:solidFill>
              <a:latin typeface="Arial"/>
              <a:ea typeface="Arial"/>
              <a:cs typeface="Arial"/>
              <a:sym typeface="Arial"/>
            </a:endParaRPr>
          </a:p>
        </p:txBody>
      </p:sp>
      <p:sp>
        <p:nvSpPr>
          <p:cNvPr id="359" name="Google Shape;359;g3dc506124ed_0_238"/>
          <p:cNvSpPr txBox="1"/>
          <p:nvPr/>
        </p:nvSpPr>
        <p:spPr>
          <a:xfrm>
            <a:off x="531353" y="3828472"/>
            <a:ext cx="1412100" cy="769500"/>
          </a:xfrm>
          <a:prstGeom prst="rect">
            <a:avLst/>
          </a:prstGeom>
          <a:noFill/>
          <a:ln cap="flat" cmpd="sng" w="2857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b="1" i="0" lang="sv-SE" sz="2200" u="none" cap="none" strike="noStrike">
                <a:solidFill>
                  <a:srgbClr val="000000"/>
                </a:solidFill>
                <a:latin typeface="Arial"/>
                <a:ea typeface="Arial"/>
                <a:cs typeface="Arial"/>
                <a:sym typeface="Arial"/>
              </a:rPr>
              <a:t>Climate Change</a:t>
            </a:r>
            <a:endParaRPr b="1" i="0" sz="2200" u="none" cap="none" strike="noStrike">
              <a:solidFill>
                <a:srgbClr val="000000"/>
              </a:solidFill>
              <a:latin typeface="Arial"/>
              <a:ea typeface="Arial"/>
              <a:cs typeface="Arial"/>
              <a:sym typeface="Arial"/>
            </a:endParaRPr>
          </a:p>
        </p:txBody>
      </p:sp>
      <p:sp>
        <p:nvSpPr>
          <p:cNvPr id="360" name="Google Shape;360;g3dc506124ed_0_238"/>
          <p:cNvSpPr/>
          <p:nvPr/>
        </p:nvSpPr>
        <p:spPr>
          <a:xfrm>
            <a:off x="6803371" y="2509450"/>
            <a:ext cx="1203900" cy="484500"/>
          </a:xfrm>
          <a:prstGeom prst="right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cxnSp>
        <p:nvCxnSpPr>
          <p:cNvPr id="361" name="Google Shape;361;g3dc506124ed_0_238"/>
          <p:cNvCxnSpPr>
            <a:stCxn id="359" idx="0"/>
            <a:endCxn id="355" idx="1"/>
          </p:cNvCxnSpPr>
          <p:nvPr/>
        </p:nvCxnSpPr>
        <p:spPr>
          <a:xfrm rot="-5400000">
            <a:off x="1278953" y="2849122"/>
            <a:ext cx="937800" cy="1020900"/>
          </a:xfrm>
          <a:prstGeom prst="bentConnector2">
            <a:avLst/>
          </a:prstGeom>
          <a:noFill/>
          <a:ln cap="flat" cmpd="sng" w="9525">
            <a:solidFill>
              <a:srgbClr val="90071E"/>
            </a:solidFill>
            <a:prstDash val="solid"/>
            <a:round/>
            <a:headEnd len="sm" w="sm" type="none"/>
            <a:tailEnd len="med" w="med" type="triangle"/>
          </a:ln>
        </p:spPr>
      </p:cxnSp>
      <p:sp>
        <p:nvSpPr>
          <p:cNvPr id="362" name="Google Shape;362;g3dc506124ed_0_238"/>
          <p:cNvSpPr txBox="1"/>
          <p:nvPr/>
        </p:nvSpPr>
        <p:spPr>
          <a:xfrm>
            <a:off x="4977213" y="3611918"/>
            <a:ext cx="1879500" cy="307800"/>
          </a:xfrm>
          <a:prstGeom prst="rect">
            <a:avLst/>
          </a:prstGeom>
          <a:noFill/>
          <a:ln cap="flat" cmpd="sng" w="9525">
            <a:solidFill>
              <a:schemeClr val="accent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Evapotranspiration</a:t>
            </a:r>
            <a:endParaRPr b="1" i="0" sz="1400" u="none" cap="none" strike="noStrike">
              <a:solidFill>
                <a:srgbClr val="000000"/>
              </a:solidFill>
              <a:latin typeface="Arial"/>
              <a:ea typeface="Arial"/>
              <a:cs typeface="Arial"/>
              <a:sym typeface="Arial"/>
            </a:endParaRPr>
          </a:p>
        </p:txBody>
      </p:sp>
      <p:cxnSp>
        <p:nvCxnSpPr>
          <p:cNvPr id="363" name="Google Shape;363;g3dc506124ed_0_238"/>
          <p:cNvCxnSpPr>
            <a:stCxn id="359" idx="3"/>
            <a:endCxn id="362" idx="2"/>
          </p:cNvCxnSpPr>
          <p:nvPr/>
        </p:nvCxnSpPr>
        <p:spPr>
          <a:xfrm flipH="1" rot="10800000">
            <a:off x="1943453" y="3919822"/>
            <a:ext cx="3973500" cy="293400"/>
          </a:xfrm>
          <a:prstGeom prst="bentConnector2">
            <a:avLst/>
          </a:prstGeom>
          <a:noFill/>
          <a:ln cap="flat" cmpd="sng" w="9525">
            <a:solidFill>
              <a:srgbClr val="90071E"/>
            </a:solidFill>
            <a:prstDash val="solid"/>
            <a:round/>
            <a:headEnd len="sm" w="sm" type="none"/>
            <a:tailEnd len="med" w="med" type="triangle"/>
          </a:ln>
        </p:spPr>
      </p:cxnSp>
      <p:cxnSp>
        <p:nvCxnSpPr>
          <p:cNvPr id="364" name="Google Shape;364;g3dc506124ed_0_238"/>
          <p:cNvCxnSpPr/>
          <p:nvPr/>
        </p:nvCxnSpPr>
        <p:spPr>
          <a:xfrm rot="10800000">
            <a:off x="5914013" y="3229718"/>
            <a:ext cx="3000" cy="382200"/>
          </a:xfrm>
          <a:prstGeom prst="straightConnector1">
            <a:avLst/>
          </a:prstGeom>
          <a:noFill/>
          <a:ln cap="flat" cmpd="sng" w="9525">
            <a:solidFill>
              <a:srgbClr val="90071E"/>
            </a:solidFill>
            <a:prstDash val="solid"/>
            <a:round/>
            <a:headEnd len="sm" w="sm" type="none"/>
            <a:tailEnd len="med" w="med" type="triangle"/>
          </a:ln>
        </p:spPr>
      </p:cxnSp>
      <p:cxnSp>
        <p:nvCxnSpPr>
          <p:cNvPr id="365" name="Google Shape;365;g3dc506124ed_0_238"/>
          <p:cNvCxnSpPr/>
          <p:nvPr/>
        </p:nvCxnSpPr>
        <p:spPr>
          <a:xfrm>
            <a:off x="6705600" y="3176004"/>
            <a:ext cx="1184700" cy="0"/>
          </a:xfrm>
          <a:prstGeom prst="straightConnector1">
            <a:avLst/>
          </a:prstGeom>
          <a:noFill/>
          <a:ln cap="flat" cmpd="sng" w="9525">
            <a:solidFill>
              <a:srgbClr val="90071E"/>
            </a:solidFill>
            <a:prstDash val="solid"/>
            <a:round/>
            <a:headEnd len="sm" w="sm" type="none"/>
            <a:tailEnd len="med" w="med" type="triangle"/>
          </a:ln>
        </p:spPr>
      </p:cxnSp>
      <p:sp>
        <p:nvSpPr>
          <p:cNvPr id="366" name="Google Shape;366;g3dc506124ed_0_238"/>
          <p:cNvSpPr txBox="1"/>
          <p:nvPr/>
        </p:nvSpPr>
        <p:spPr>
          <a:xfrm>
            <a:off x="4266899" y="5565636"/>
            <a:ext cx="3294000" cy="7389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With climate change, wet seasons are expected to become wetter while dry seasons are expected to become drier.</a:t>
            </a:r>
            <a:endParaRPr b="0" i="0" sz="1400" u="none" cap="none" strike="noStrike">
              <a:solidFill>
                <a:srgbClr val="000000"/>
              </a:solidFill>
              <a:latin typeface="Arial"/>
              <a:ea typeface="Arial"/>
              <a:cs typeface="Arial"/>
              <a:sym typeface="Arial"/>
            </a:endParaRPr>
          </a:p>
        </p:txBody>
      </p:sp>
      <p:cxnSp>
        <p:nvCxnSpPr>
          <p:cNvPr id="367" name="Google Shape;367;g3dc506124ed_0_238"/>
          <p:cNvCxnSpPr>
            <a:stCxn id="359" idx="2"/>
            <a:endCxn id="366" idx="0"/>
          </p:cNvCxnSpPr>
          <p:nvPr/>
        </p:nvCxnSpPr>
        <p:spPr>
          <a:xfrm flipH="1" rot="-5400000">
            <a:off x="3091703" y="2743672"/>
            <a:ext cx="967800" cy="4676400"/>
          </a:xfrm>
          <a:prstGeom prst="bentConnector3">
            <a:avLst>
              <a:gd fmla="val 49993" name="adj1"/>
            </a:avLst>
          </a:prstGeom>
          <a:noFill/>
          <a:ln cap="flat" cmpd="sng" w="9525">
            <a:solidFill>
              <a:srgbClr val="90071E"/>
            </a:solidFill>
            <a:prstDash val="solid"/>
            <a:round/>
            <a:headEnd len="sm" w="sm" type="none"/>
            <a:tailEnd len="med" w="med" type="triangle"/>
          </a:ln>
        </p:spPr>
      </p:cxnSp>
      <p:sp>
        <p:nvSpPr>
          <p:cNvPr id="368" name="Google Shape;368;g3dc506124ed_0_238"/>
          <p:cNvSpPr txBox="1"/>
          <p:nvPr/>
        </p:nvSpPr>
        <p:spPr>
          <a:xfrm>
            <a:off x="576000" y="1010525"/>
            <a:ext cx="105342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200"/>
              <a:buFont typeface="Calibri"/>
              <a:buNone/>
            </a:pPr>
            <a:r>
              <a:rPr b="0" i="0" lang="sv-SE" sz="1600" u="none" cap="none" strike="noStrike">
                <a:solidFill>
                  <a:srgbClr val="000000"/>
                </a:solidFill>
                <a:latin typeface="Arial"/>
                <a:ea typeface="Arial"/>
                <a:cs typeface="Arial"/>
                <a:sym typeface="Arial"/>
              </a:rPr>
              <a:t>A variation in the precipitation pattern has an impact on the renewable water output and by extension on the final demand. Moreover, climate change is projected to have an impact also on evapotranspiration, increasing the water needed by plants in warmer climates.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g3dc506124ed_0_264"/>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75" name="Google Shape;375;g3dc506124ed_0_264"/>
          <p:cNvSpPr txBox="1"/>
          <p:nvPr>
            <p:ph type="title"/>
          </p:nvPr>
        </p:nvSpPr>
        <p:spPr>
          <a:xfrm>
            <a:off x="719136" y="-232303"/>
            <a:ext cx="10515600" cy="1134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SzPts val="4400"/>
              <a:buNone/>
            </a:pPr>
            <a:r>
              <a:rPr lang="sv-SE">
                <a:solidFill>
                  <a:srgbClr val="C00000"/>
                </a:solidFill>
              </a:rPr>
              <a:t>References</a:t>
            </a:r>
            <a:endParaRPr/>
          </a:p>
        </p:txBody>
      </p:sp>
      <p:sp>
        <p:nvSpPr>
          <p:cNvPr id="376" name="Google Shape;376;g3dc506124ed_0_264"/>
          <p:cNvSpPr txBox="1"/>
          <p:nvPr/>
        </p:nvSpPr>
        <p:spPr>
          <a:xfrm>
            <a:off x="719136" y="1098888"/>
            <a:ext cx="9910800" cy="4402200"/>
          </a:xfrm>
          <a:prstGeom prst="rect">
            <a:avLst/>
          </a:prstGeom>
          <a:noFill/>
          <a:ln>
            <a:noFill/>
          </a:ln>
        </p:spPr>
        <p:txBody>
          <a:bodyPr anchorCtr="0" anchor="t" bIns="45700" lIns="91425" spcFirstLastPara="1" rIns="91425" wrap="square" tIns="45700">
            <a:spAutoFit/>
          </a:bodyPr>
          <a:lstStyle/>
          <a:p>
            <a:pPr indent="-342900" lvl="0" marL="342900" marR="0" rtl="0" algn="l">
              <a:lnSpc>
                <a:spcPct val="100000"/>
              </a:lnSpc>
              <a:spcBef>
                <a:spcPts val="0"/>
              </a:spcBef>
              <a:spcAft>
                <a:spcPts val="0"/>
              </a:spcAft>
              <a:buClr>
                <a:srgbClr val="000000"/>
              </a:buClr>
              <a:buSzPts val="1400"/>
              <a:buFont typeface="Arial"/>
              <a:buAutoNum type="arabicPeriod"/>
            </a:pPr>
            <a:r>
              <a:rPr b="0" i="0" lang="sv-SE" sz="1400" u="none" cap="none" strike="noStrike">
                <a:solidFill>
                  <a:srgbClr val="000000"/>
                </a:solidFill>
                <a:latin typeface="Arial"/>
                <a:ea typeface="Arial"/>
                <a:cs typeface="Arial"/>
                <a:sym typeface="Arial"/>
              </a:rPr>
              <a:t>FAO. Land Statistics 2001–2022. Global, Regional and Country Trends. (FAO, Rome, Italy, 2024). doi:10.4060/cd1484en</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AutoNum type="arabicPeriod"/>
            </a:pPr>
            <a:r>
              <a:rPr b="0" i="0" lang="sv-SE" sz="1400" u="none" cap="none" strike="noStrike">
                <a:solidFill>
                  <a:srgbClr val="000000"/>
                </a:solidFill>
                <a:latin typeface="Arial"/>
                <a:ea typeface="Arial"/>
                <a:cs typeface="Arial"/>
                <a:sym typeface="Arial"/>
              </a:rPr>
              <a:t>Strains on freshwater resources: The impact of food production on water consumption. World Bank Blogs </a:t>
            </a:r>
            <a:r>
              <a:rPr b="0" i="0" lang="sv-SE" sz="1400" u="sng" cap="none" strike="noStrike">
                <a:solidFill>
                  <a:srgbClr val="000000"/>
                </a:solidFill>
                <a:latin typeface="Arial"/>
                <a:ea typeface="Arial"/>
                <a:cs typeface="Arial"/>
                <a:sym typeface="Arial"/>
                <a:hlinkClick r:id="rId3">
                  <a:extLst>
                    <a:ext uri="{A12FA001-AC4F-418D-AE19-62706E023703}">
                      <ahyp:hlinkClr val="tx"/>
                    </a:ext>
                  </a:extLst>
                </a:hlinkClick>
              </a:rPr>
              <a:t>https://blogs.worldbank.org/en/opendata/strains-freshwater-resources-impact-food-production-water-consumption</a:t>
            </a:r>
            <a:r>
              <a:rPr b="0" i="0" lang="sv-SE" sz="1400" u="none" cap="none" strike="noStrike">
                <a:solidFill>
                  <a:srgbClr val="000000"/>
                </a:solidFill>
                <a:latin typeface="Arial"/>
                <a:ea typeface="Arial"/>
                <a:cs typeface="Arial"/>
                <a:sym typeface="Arial"/>
              </a:rPr>
              <a:t>.</a:t>
            </a:r>
            <a:endParaRPr b="0" i="0" sz="1400" u="none" cap="none" strike="noStrike">
              <a:solidFill>
                <a:srgbClr val="000000"/>
              </a:solidFill>
              <a:latin typeface="Arial"/>
              <a:ea typeface="Arial"/>
              <a:cs typeface="Arial"/>
              <a:sym typeface="Arial"/>
            </a:endParaRPr>
          </a:p>
          <a:p>
            <a:pPr indent="-342900" lvl="0" marL="342900" marR="0" rtl="0" algn="l">
              <a:lnSpc>
                <a:spcPct val="100000"/>
              </a:lnSpc>
              <a:spcBef>
                <a:spcPts val="0"/>
              </a:spcBef>
              <a:spcAft>
                <a:spcPts val="0"/>
              </a:spcAft>
              <a:buClr>
                <a:srgbClr val="000000"/>
              </a:buClr>
              <a:buSzPts val="1400"/>
              <a:buFont typeface="Arial"/>
              <a:buAutoNum type="arabicPeriod"/>
            </a:pPr>
            <a:r>
              <a:rPr b="0" i="0" lang="sv-SE" sz="1400" u="none" cap="none" strike="noStrike">
                <a:solidFill>
                  <a:srgbClr val="000000"/>
                </a:solidFill>
                <a:latin typeface="Arial"/>
                <a:ea typeface="Arial"/>
                <a:cs typeface="Arial"/>
                <a:sym typeface="Arial"/>
              </a:rPr>
              <a:t>FAO. Irrigation and Drainage Paper. (Rome, 1977). </a:t>
            </a:r>
            <a:r>
              <a:rPr b="0" i="0" lang="sv-SE" sz="1400" u="sng" cap="none" strike="noStrike">
                <a:solidFill>
                  <a:srgbClr val="000000"/>
                </a:solidFill>
                <a:latin typeface="Arial"/>
                <a:ea typeface="Arial"/>
                <a:cs typeface="Arial"/>
                <a:sym typeface="Arial"/>
                <a:hlinkClick r:id="rId4">
                  <a:extLst>
                    <a:ext uri="{A12FA001-AC4F-418D-AE19-62706E023703}">
                      <ahyp:hlinkClr val="tx"/>
                    </a:ext>
                  </a:extLst>
                </a:hlinkClick>
              </a:rPr>
              <a:t>http://www.climasouth.eu/sites/default/files/FAO%2056.pdf</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254000" lvl="0" marL="34290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g3dc506124ed_0_271"/>
          <p:cNvSpPr txBox="1"/>
          <p:nvPr>
            <p:ph type="ctrTitle"/>
          </p:nvPr>
        </p:nvSpPr>
        <p:spPr>
          <a:xfrm flipH="1">
            <a:off x="4185363" y="0"/>
            <a:ext cx="3648000" cy="68580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SzPts val="4800"/>
              <a:buNone/>
            </a:pPr>
            <a:r>
              <a:rPr lang="sv-SE"/>
              <a:t>Thank you</a:t>
            </a:r>
            <a:endParaRPr/>
          </a:p>
        </p:txBody>
      </p:sp>
      <p:sp>
        <p:nvSpPr>
          <p:cNvPr id="382" name="Google Shape;382;g3dc506124ed_0_271"/>
          <p:cNvSpPr txBox="1"/>
          <p:nvPr>
            <p:ph idx="1" type="subTitle"/>
          </p:nvPr>
        </p:nvSpPr>
        <p:spPr>
          <a:xfrm>
            <a:off x="6009375" y="5795916"/>
            <a:ext cx="6176100" cy="10620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1000"/>
              </a:spcBef>
              <a:spcAft>
                <a:spcPts val="0"/>
              </a:spcAft>
              <a:buSzPts val="3600"/>
              <a:buNone/>
            </a:pPr>
            <a:r>
              <a:rPr lang="sv-SE"/>
              <a:t>www.climatecompatiblegrowth.com</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g3dc506124ed_0_27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389" name="Google Shape;389;g3dc506124ed_0_276"/>
          <p:cNvSpPr txBox="1"/>
          <p:nvPr>
            <p:ph type="title"/>
          </p:nvPr>
        </p:nvSpPr>
        <p:spPr>
          <a:xfrm>
            <a:off x="576000" y="288000"/>
            <a:ext cx="11079300" cy="90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Solution Exercise 1 </a:t>
            </a:r>
            <a:endParaRPr sz="2800">
              <a:solidFill>
                <a:srgbClr val="C00000"/>
              </a:solidFill>
            </a:endParaRPr>
          </a:p>
        </p:txBody>
      </p:sp>
      <p:sp>
        <p:nvSpPr>
          <p:cNvPr id="390" name="Google Shape;390;g3dc506124ed_0_276"/>
          <p:cNvSpPr txBox="1"/>
          <p:nvPr/>
        </p:nvSpPr>
        <p:spPr>
          <a:xfrm>
            <a:off x="719136" y="2749639"/>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900" u="none" cap="none" strike="noStrike">
                <a:solidFill>
                  <a:srgbClr val="000000"/>
                </a:solidFill>
                <a:latin typeface="Arial"/>
                <a:ea typeface="Arial"/>
                <a:cs typeface="Arial"/>
                <a:sym typeface="Arial"/>
              </a:rPr>
              <a:t>Data</a:t>
            </a:r>
            <a:endParaRPr b="0" i="0" sz="1400" u="none" cap="none" strike="noStrike">
              <a:solidFill>
                <a:srgbClr val="000000"/>
              </a:solidFill>
              <a:latin typeface="Arial"/>
              <a:ea typeface="Arial"/>
              <a:cs typeface="Arial"/>
              <a:sym typeface="Arial"/>
            </a:endParaRPr>
          </a:p>
        </p:txBody>
      </p:sp>
      <p:sp>
        <p:nvSpPr>
          <p:cNvPr id="391" name="Google Shape;391;g3dc506124ed_0_276"/>
          <p:cNvSpPr txBox="1"/>
          <p:nvPr/>
        </p:nvSpPr>
        <p:spPr>
          <a:xfrm>
            <a:off x="719136" y="3181760"/>
            <a:ext cx="9697200" cy="307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400" u="none" cap="none" strike="noStrike">
                <a:solidFill>
                  <a:srgbClr val="000000"/>
                </a:solidFill>
                <a:latin typeface="Arial"/>
                <a:ea typeface="Arial"/>
                <a:cs typeface="Arial"/>
                <a:sym typeface="Arial"/>
              </a:rPr>
              <a:t>Costs</a:t>
            </a:r>
            <a:endParaRPr b="1" i="0" sz="1400" u="none" cap="none" strike="noStrike">
              <a:solidFill>
                <a:srgbClr val="000000"/>
              </a:solidFill>
              <a:latin typeface="Arial"/>
              <a:ea typeface="Arial"/>
              <a:cs typeface="Arial"/>
              <a:sym typeface="Arial"/>
            </a:endParaRPr>
          </a:p>
        </p:txBody>
      </p:sp>
      <p:sp>
        <p:nvSpPr>
          <p:cNvPr id="392" name="Google Shape;392;g3dc506124ed_0_276"/>
          <p:cNvSpPr txBox="1"/>
          <p:nvPr/>
        </p:nvSpPr>
        <p:spPr>
          <a:xfrm>
            <a:off x="668336" y="4875184"/>
            <a:ext cx="9697200" cy="307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400" u="none" cap="none" strike="noStrike">
                <a:solidFill>
                  <a:srgbClr val="000000"/>
                </a:solidFill>
                <a:latin typeface="Arial"/>
                <a:ea typeface="Arial"/>
                <a:cs typeface="Arial"/>
                <a:sym typeface="Arial"/>
              </a:rPr>
              <a:t>Energy</a:t>
            </a:r>
            <a:endParaRPr b="1" i="0" sz="1400" u="none" cap="none" strike="noStrike">
              <a:solidFill>
                <a:srgbClr val="000000"/>
              </a:solidFill>
              <a:latin typeface="Arial"/>
              <a:ea typeface="Arial"/>
              <a:cs typeface="Arial"/>
              <a:sym typeface="Arial"/>
            </a:endParaRPr>
          </a:p>
        </p:txBody>
      </p:sp>
      <p:sp>
        <p:nvSpPr>
          <p:cNvPr id="393" name="Google Shape;393;g3dc506124ed_0_276"/>
          <p:cNvSpPr txBox="1"/>
          <p:nvPr/>
        </p:nvSpPr>
        <p:spPr>
          <a:xfrm>
            <a:off x="719136" y="5657880"/>
            <a:ext cx="5036400" cy="354000"/>
          </a:xfrm>
          <a:prstGeom prst="rect">
            <a:avLst/>
          </a:prstGeom>
          <a:blipFill rotWithShape="1">
            <a:blip r:embed="rId3">
              <a:alphaModFix/>
            </a:blip>
            <a:stretch>
              <a:fillRect b="-17240" l="-2179" r="0" t="-172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94" name="Google Shape;394;g3dc506124ed_0_276"/>
          <p:cNvSpPr txBox="1"/>
          <p:nvPr/>
        </p:nvSpPr>
        <p:spPr>
          <a:xfrm>
            <a:off x="543139" y="6311795"/>
            <a:ext cx="67938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sv-SE" sz="1100" u="none" cap="none" strike="noStrike">
                <a:solidFill>
                  <a:schemeClr val="dk1"/>
                </a:solidFill>
                <a:latin typeface="Arial"/>
                <a:ea typeface="Arial"/>
                <a:cs typeface="Arial"/>
                <a:sym typeface="Arial"/>
              </a:rPr>
              <a:t>The exercise was based on values taken from </a:t>
            </a:r>
            <a:r>
              <a:rPr b="0" i="0" lang="sv-SE" sz="1100" u="sng" cap="none" strike="noStrike">
                <a:solidFill>
                  <a:schemeClr val="dk1"/>
                </a:solidFill>
                <a:latin typeface="Arial"/>
                <a:ea typeface="Arial"/>
                <a:cs typeface="Arial"/>
                <a:sym typeface="Arial"/>
                <a:hlinkClick r:id="rId4">
                  <a:extLst>
                    <a:ext uri="{A12FA001-AC4F-418D-AE19-62706E023703}">
                      <ahyp:hlinkClr val="tx"/>
                    </a:ext>
                  </a:extLst>
                </a:hlinkClick>
              </a:rPr>
              <a:t>Plappally and Lienhard, 2012</a:t>
            </a:r>
            <a:endParaRPr b="0" i="0" sz="1100" u="none" cap="none" strike="noStrike">
              <a:solidFill>
                <a:schemeClr val="dk1"/>
              </a:solidFill>
              <a:latin typeface="Arial"/>
              <a:ea typeface="Arial"/>
              <a:cs typeface="Arial"/>
              <a:sym typeface="Arial"/>
            </a:endParaRPr>
          </a:p>
        </p:txBody>
      </p:sp>
      <p:sp>
        <p:nvSpPr>
          <p:cNvPr id="395" name="Google Shape;395;g3dc506124ed_0_276"/>
          <p:cNvSpPr txBox="1"/>
          <p:nvPr/>
        </p:nvSpPr>
        <p:spPr>
          <a:xfrm>
            <a:off x="719136" y="3585418"/>
            <a:ext cx="5871900" cy="398400"/>
          </a:xfrm>
          <a:prstGeom prst="rect">
            <a:avLst/>
          </a:prstGeom>
          <a:blipFill rotWithShape="1">
            <a:blip r:embed="rId5">
              <a:alphaModFix/>
            </a:blip>
            <a:stretch>
              <a:fillRect b="-21541" l="-1870" r="0" t="-3081"/>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graphicFrame>
        <p:nvGraphicFramePr>
          <p:cNvPr id="396" name="Google Shape;396;g3dc506124ed_0_276"/>
          <p:cNvGraphicFramePr/>
          <p:nvPr/>
        </p:nvGraphicFramePr>
        <p:xfrm>
          <a:off x="7252494" y="3489496"/>
          <a:ext cx="3000000" cy="3000000"/>
        </p:xfrm>
        <a:graphic>
          <a:graphicData uri="http://schemas.openxmlformats.org/drawingml/2006/table">
            <a:tbl>
              <a:tblPr>
                <a:noFill/>
                <a:tableStyleId>{5E28F196-3E4E-46F1-AFC3-A8D7BB80A4B2}</a:tableStyleId>
              </a:tblPr>
              <a:tblGrid>
                <a:gridCol w="1142500"/>
                <a:gridCol w="1349225"/>
                <a:gridCol w="1349225"/>
              </a:tblGrid>
              <a:tr h="295675">
                <a:tc>
                  <a:txBody>
                    <a:bodyPr/>
                    <a:lstStyle/>
                    <a:p>
                      <a:pPr indent="0" lvl="0" marL="0" marR="0" rtl="0" algn="ctr">
                        <a:lnSpc>
                          <a:spcPct val="100000"/>
                        </a:lnSpc>
                        <a:spcBef>
                          <a:spcPts val="0"/>
                        </a:spcBef>
                        <a:spcAft>
                          <a:spcPts val="0"/>
                        </a:spcAft>
                        <a:buClr>
                          <a:srgbClr val="000000"/>
                        </a:buClr>
                        <a:buSzPts val="1200"/>
                        <a:buFont typeface="Arial"/>
                        <a:buNone/>
                      </a:pPr>
                      <a:r>
                        <a:rPr i="1" lang="sv-SE" sz="1200" u="none" cap="none" strike="noStrike"/>
                        <a:t>Flow characteristic</a:t>
                      </a:r>
                      <a:endParaRPr b="0" i="1" sz="1200" u="none" cap="none" strike="noStrike">
                        <a:solidFill>
                          <a:srgbClr val="000000"/>
                        </a:solidFill>
                        <a:latin typeface="Calibri"/>
                        <a:ea typeface="Calibri"/>
                        <a:cs typeface="Calibri"/>
                        <a:sym typeface="Calibri"/>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b="1" i="1" lang="sv-SE" sz="1200" u="none" cap="none" strike="noStrike"/>
                        <a:t>Capital Cost (MUSD/Bm3)</a:t>
                      </a:r>
                      <a:endParaRPr b="1" i="1" sz="1200" u="none" cap="none" strike="noStrike">
                        <a:solidFill>
                          <a:srgbClr val="000000"/>
                        </a:solidFill>
                        <a:latin typeface="Calibri"/>
                        <a:ea typeface="Calibri"/>
                        <a:cs typeface="Calibri"/>
                        <a:sym typeface="Calibri"/>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b="1" i="1" lang="sv-SE" sz="1200" u="none" cap="none" strike="noStrike"/>
                        <a:t>Fixed Cost (MUSD/Bm3)</a:t>
                      </a:r>
                      <a:endParaRPr b="1" i="1" sz="1200" u="none" cap="none" strike="noStrike">
                        <a:solidFill>
                          <a:srgbClr val="000000"/>
                        </a:solidFill>
                        <a:latin typeface="Calibri"/>
                        <a:ea typeface="Calibri"/>
                        <a:cs typeface="Calibri"/>
                        <a:sym typeface="Calibri"/>
                      </a:endParaRPr>
                    </a:p>
                  </a:txBody>
                  <a:tcPr marT="0" marB="0" marR="0" marL="0" anchor="ctr"/>
                </a:tc>
              </a:tr>
              <a:tr h="256075">
                <a:tc>
                  <a:txBody>
                    <a:bodyPr/>
                    <a:lstStyle/>
                    <a:p>
                      <a:pPr indent="0" lvl="0" marL="0" marR="0" rtl="0" algn="l">
                        <a:lnSpc>
                          <a:spcPct val="100000"/>
                        </a:lnSpc>
                        <a:spcBef>
                          <a:spcPts val="0"/>
                        </a:spcBef>
                        <a:spcAft>
                          <a:spcPts val="0"/>
                        </a:spcAft>
                        <a:buClr>
                          <a:srgbClr val="000000"/>
                        </a:buClr>
                        <a:buSzPts val="1200"/>
                        <a:buFont typeface="Arial"/>
                        <a:buNone/>
                      </a:pPr>
                      <a:r>
                        <a:rPr lang="sv-SE" sz="1200" u="none" cap="none" strike="noStrike"/>
                        <a:t>pumped</a:t>
                      </a:r>
                      <a:endParaRPr b="0" i="0" sz="12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b="1" lang="sv-SE" sz="1200" u="none" cap="none" strike="noStrike"/>
                        <a:t>1810</a:t>
                      </a:r>
                      <a:endParaRPr b="1" i="0" sz="12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b="1" i="0" lang="sv-SE" sz="1200" u="none" cap="none" strike="noStrike">
                          <a:solidFill>
                            <a:srgbClr val="000000"/>
                          </a:solidFill>
                          <a:latin typeface="Calibri"/>
                          <a:ea typeface="Calibri"/>
                          <a:cs typeface="Calibri"/>
                          <a:sym typeface="Calibri"/>
                        </a:rPr>
                        <a:t>18.1</a:t>
                      </a:r>
                      <a:endParaRPr b="1" i="0" sz="1200" u="none" cap="none" strike="noStrike">
                        <a:solidFill>
                          <a:srgbClr val="000000"/>
                        </a:solidFill>
                        <a:latin typeface="Calibri"/>
                        <a:ea typeface="Calibri"/>
                        <a:cs typeface="Calibri"/>
                        <a:sym typeface="Calibri"/>
                      </a:endParaRPr>
                    </a:p>
                  </a:txBody>
                  <a:tcPr marT="0" marB="0" marR="0" marL="0" anchor="b"/>
                </a:tc>
              </a:tr>
              <a:tr h="256075">
                <a:tc>
                  <a:txBody>
                    <a:bodyPr/>
                    <a:lstStyle/>
                    <a:p>
                      <a:pPr indent="0" lvl="0" marL="0" marR="0" rtl="0" algn="l">
                        <a:lnSpc>
                          <a:spcPct val="100000"/>
                        </a:lnSpc>
                        <a:spcBef>
                          <a:spcPts val="0"/>
                        </a:spcBef>
                        <a:spcAft>
                          <a:spcPts val="0"/>
                        </a:spcAft>
                        <a:buClr>
                          <a:srgbClr val="000000"/>
                        </a:buClr>
                        <a:buSzPts val="1200"/>
                        <a:buFont typeface="Arial"/>
                        <a:buNone/>
                      </a:pPr>
                      <a:r>
                        <a:rPr lang="sv-SE" sz="1200" u="none" cap="none" strike="noStrike"/>
                        <a:t>gravity</a:t>
                      </a:r>
                      <a:endParaRPr b="0" i="0" sz="12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b="1" lang="sv-SE" sz="1200" u="none" cap="none" strike="noStrike"/>
                        <a:t>395</a:t>
                      </a:r>
                      <a:endParaRPr b="1" i="0" sz="12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b="1" i="0" lang="sv-SE" sz="1200" u="none" cap="none" strike="noStrike">
                          <a:solidFill>
                            <a:srgbClr val="000000"/>
                          </a:solidFill>
                          <a:latin typeface="Calibri"/>
                          <a:ea typeface="Calibri"/>
                          <a:cs typeface="Calibri"/>
                          <a:sym typeface="Calibri"/>
                        </a:rPr>
                        <a:t>3.95</a:t>
                      </a:r>
                      <a:endParaRPr b="1" i="0" sz="1200" u="none" cap="none" strike="noStrike">
                        <a:solidFill>
                          <a:srgbClr val="000000"/>
                        </a:solidFill>
                        <a:latin typeface="Calibri"/>
                        <a:ea typeface="Calibri"/>
                        <a:cs typeface="Calibri"/>
                        <a:sym typeface="Calibri"/>
                      </a:endParaRPr>
                    </a:p>
                  </a:txBody>
                  <a:tcPr marT="0" marB="0" marR="0" marL="0" anchor="b"/>
                </a:tc>
              </a:tr>
            </a:tbl>
          </a:graphicData>
        </a:graphic>
      </p:graphicFrame>
      <p:sp>
        <p:nvSpPr>
          <p:cNvPr id="397" name="Google Shape;397;g3dc506124ed_0_276"/>
          <p:cNvSpPr txBox="1"/>
          <p:nvPr/>
        </p:nvSpPr>
        <p:spPr>
          <a:xfrm>
            <a:off x="719136" y="5312678"/>
            <a:ext cx="7987500" cy="215400"/>
          </a:xfrm>
          <a:prstGeom prst="rect">
            <a:avLst/>
          </a:prstGeom>
          <a:blipFill rotWithShape="1">
            <a:blip r:embed="rId6">
              <a:alphaModFix/>
            </a:blip>
            <a:stretch>
              <a:fillRect b="-51429" l="-1370" r="0" t="-28569"/>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98" name="Google Shape;398;g3dc506124ed_0_276"/>
          <p:cNvSpPr txBox="1"/>
          <p:nvPr/>
        </p:nvSpPr>
        <p:spPr>
          <a:xfrm>
            <a:off x="719136" y="4269173"/>
            <a:ext cx="5871900" cy="359700"/>
          </a:xfrm>
          <a:prstGeom prst="rect">
            <a:avLst/>
          </a:prstGeom>
          <a:blipFill rotWithShape="1">
            <a:blip r:embed="rId7">
              <a:alphaModFix/>
            </a:blip>
            <a:stretch>
              <a:fillRect b="-18639" l="-187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399" name="Google Shape;399;g3dc506124ed_0_276"/>
          <p:cNvSpPr txBox="1"/>
          <p:nvPr/>
        </p:nvSpPr>
        <p:spPr>
          <a:xfrm>
            <a:off x="668336" y="991417"/>
            <a:ext cx="10515600" cy="16623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Estimate the costs and energy requirements of the water sector for your CLEWs++ model.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1" sz="1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There are systems: one for groundwater and one for surface water abstraction. Estimate the Capital (MUSD/Bm3) and Fixed costs (MUSD/Bm3) </a:t>
            </a:r>
            <a:r>
              <a:rPr b="0" i="1" lang="sv-SE" sz="1700" u="none" cap="none" strike="noStrike">
                <a:solidFill>
                  <a:schemeClr val="dk1"/>
                </a:solidFill>
                <a:latin typeface="Arial"/>
                <a:ea typeface="Arial"/>
                <a:cs typeface="Arial"/>
                <a:sym typeface="Arial"/>
              </a:rPr>
              <a:t>for both of them</a:t>
            </a:r>
            <a:r>
              <a:rPr b="0" i="1" lang="sv-SE" sz="1700" u="none" cap="none" strike="noStrike">
                <a:solidFill>
                  <a:srgbClr val="000000"/>
                </a:solidFill>
                <a:latin typeface="Arial"/>
                <a:ea typeface="Arial"/>
                <a:cs typeface="Arial"/>
                <a:sym typeface="Arial"/>
              </a:rPr>
              <a:t>, assuming that the fixed costs are 1% of the capital cost. Then, estimate the energy needed for pumping water (PJ/Bm3). </a:t>
            </a:r>
            <a:endParaRPr/>
          </a:p>
          <a:p>
            <a:pPr indent="0" lvl="0" marL="0" marR="0" rtl="0" algn="l">
              <a:lnSpc>
                <a:spcPct val="100000"/>
              </a:lnSpc>
              <a:spcBef>
                <a:spcPts val="0"/>
              </a:spcBef>
              <a:spcAft>
                <a:spcPts val="0"/>
              </a:spcAft>
              <a:buClr>
                <a:srgbClr val="000000"/>
              </a:buClr>
              <a:buSzPts val="1700"/>
              <a:buFont typeface="Arial"/>
              <a:buNone/>
            </a:pPr>
            <a:r>
              <a:rPr b="1" i="1" lang="sv-SE" sz="1700" u="none" cap="none" strike="noStrike">
                <a:solidFill>
                  <a:srgbClr val="000000"/>
                </a:solidFill>
                <a:latin typeface="Arial"/>
                <a:ea typeface="Arial"/>
                <a:cs typeface="Arial"/>
                <a:sym typeface="Arial"/>
              </a:rPr>
              <a:t>Note: Be careful with the units!</a:t>
            </a:r>
            <a:endParaRPr b="1" i="1" sz="1700" u="none" cap="none" strike="noStrik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4" name="Shape 404"/>
        <p:cNvGrpSpPr/>
        <p:nvPr/>
      </p:nvGrpSpPr>
      <p:grpSpPr>
        <a:xfrm>
          <a:off x="0" y="0"/>
          <a:ext cx="0" cy="0"/>
          <a:chOff x="0" y="0"/>
          <a:chExt cx="0" cy="0"/>
        </a:xfrm>
      </p:grpSpPr>
      <p:sp>
        <p:nvSpPr>
          <p:cNvPr id="405" name="Google Shape;405;g3dc506124ed_0_292"/>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406" name="Google Shape;406;g3dc506124ed_0_292"/>
          <p:cNvSpPr txBox="1"/>
          <p:nvPr/>
        </p:nvSpPr>
        <p:spPr>
          <a:xfrm>
            <a:off x="719136" y="3082719"/>
            <a:ext cx="9697200" cy="6003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900" u="none" cap="none" strike="noStrike">
                <a:solidFill>
                  <a:srgbClr val="000000"/>
                </a:solidFill>
                <a:latin typeface="Arial"/>
                <a:ea typeface="Arial"/>
                <a:cs typeface="Arial"/>
                <a:sym typeface="Arial"/>
              </a:rPr>
              <a:t>Example:</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900"/>
              <a:buFont typeface="Arial"/>
              <a:buNone/>
            </a:pPr>
            <a:r>
              <a:rPr b="0" i="0" lang="sv-SE" sz="1400" u="none" cap="none" strike="noStrike">
                <a:solidFill>
                  <a:srgbClr val="000000"/>
                </a:solidFill>
                <a:latin typeface="Arial"/>
                <a:ea typeface="Arial"/>
                <a:cs typeface="Arial"/>
                <a:sym typeface="Arial"/>
              </a:rPr>
              <a:t>We start with steps 1,2, and 3. </a:t>
            </a:r>
            <a:endParaRPr b="1" i="0" sz="1900" u="none" cap="none" strike="noStrike">
              <a:solidFill>
                <a:srgbClr val="000000"/>
              </a:solidFill>
              <a:latin typeface="Arial"/>
              <a:ea typeface="Arial"/>
              <a:cs typeface="Arial"/>
              <a:sym typeface="Arial"/>
            </a:endParaRPr>
          </a:p>
        </p:txBody>
      </p:sp>
      <p:graphicFrame>
        <p:nvGraphicFramePr>
          <p:cNvPr id="407" name="Google Shape;407;g3dc506124ed_0_292"/>
          <p:cNvGraphicFramePr/>
          <p:nvPr/>
        </p:nvGraphicFramePr>
        <p:xfrm>
          <a:off x="4396855" y="3155453"/>
          <a:ext cx="3000000" cy="3000000"/>
        </p:xfrm>
        <a:graphic>
          <a:graphicData uri="http://schemas.openxmlformats.org/drawingml/2006/table">
            <a:tbl>
              <a:tblPr>
                <a:noFill/>
                <a:tableStyleId>{5E28F196-3E4E-46F1-AFC3-A8D7BB80A4B2}</a:tableStyleId>
              </a:tblPr>
              <a:tblGrid>
                <a:gridCol w="1447750"/>
                <a:gridCol w="681300"/>
                <a:gridCol w="1206475"/>
                <a:gridCol w="815300"/>
                <a:gridCol w="1312850"/>
              </a:tblGrid>
              <a:tr h="368300">
                <a:tc>
                  <a:txBody>
                    <a:bodyPr/>
                    <a:lstStyle/>
                    <a:p>
                      <a:pPr indent="0" lvl="0" marL="0" marR="0" rtl="0" algn="ctr">
                        <a:lnSpc>
                          <a:spcPct val="100000"/>
                        </a:lnSpc>
                        <a:spcBef>
                          <a:spcPts val="0"/>
                        </a:spcBef>
                        <a:spcAft>
                          <a:spcPts val="0"/>
                        </a:spcAft>
                        <a:buClr>
                          <a:srgbClr val="000000"/>
                        </a:buClr>
                        <a:buSzPts val="1100"/>
                        <a:buFont typeface="Arial"/>
                        <a:buNone/>
                      </a:pPr>
                      <a:r>
                        <a:rPr b="1" i="1" lang="sv-SE" sz="1100" u="none" cap="none" strike="noStrike"/>
                        <a:t>Type</a:t>
                      </a:r>
                      <a:endParaRPr b="1" i="1" sz="1100" u="none" cap="none" strike="noStrike">
                        <a:solidFill>
                          <a:srgbClr val="000000"/>
                        </a:solidFill>
                        <a:latin typeface="Calibri"/>
                        <a:ea typeface="Calibri"/>
                        <a:cs typeface="Calibri"/>
                        <a:sym typeface="Calibri"/>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100"/>
                        <a:buFont typeface="Arial"/>
                        <a:buNone/>
                      </a:pPr>
                      <a:r>
                        <a:rPr b="1" i="1" lang="sv-SE" sz="1100" u="none" cap="none" strike="noStrike"/>
                        <a:t>Crop</a:t>
                      </a:r>
                      <a:endParaRPr b="1" i="1" sz="1100" u="none" cap="none" strike="noStrike">
                        <a:solidFill>
                          <a:srgbClr val="000000"/>
                        </a:solidFill>
                        <a:latin typeface="Calibri"/>
                        <a:ea typeface="Calibri"/>
                        <a:cs typeface="Calibri"/>
                        <a:sym typeface="Calibri"/>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100"/>
                        <a:buFont typeface="Arial"/>
                        <a:buNone/>
                      </a:pPr>
                      <a:r>
                        <a:rPr b="1" i="1" lang="sv-SE" sz="1100" u="none" cap="none" strike="noStrike"/>
                        <a:t>Precipitation (P)</a:t>
                      </a:r>
                      <a:endParaRPr b="1" i="1" sz="1100" u="none" cap="none" strike="noStrike">
                        <a:solidFill>
                          <a:srgbClr val="000000"/>
                        </a:solidFill>
                        <a:latin typeface="Calibri"/>
                        <a:ea typeface="Calibri"/>
                        <a:cs typeface="Calibri"/>
                        <a:sym typeface="Calibri"/>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100"/>
                        <a:buFont typeface="Arial"/>
                        <a:buNone/>
                      </a:pPr>
                      <a:r>
                        <a:rPr b="1" i="1" lang="sv-SE" sz="1100" u="none" cap="none" strike="noStrike"/>
                        <a:t>Irrigation (IW)</a:t>
                      </a:r>
                      <a:endParaRPr b="1" i="1" sz="1100" u="none" cap="none" strike="noStrike">
                        <a:solidFill>
                          <a:srgbClr val="000000"/>
                        </a:solidFill>
                        <a:latin typeface="Calibri"/>
                        <a:ea typeface="Calibri"/>
                        <a:cs typeface="Calibri"/>
                        <a:sym typeface="Calibri"/>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100"/>
                        <a:buFont typeface="Arial"/>
                        <a:buNone/>
                      </a:pPr>
                      <a:r>
                        <a:rPr b="1" i="1" lang="sv-SE" sz="1100" u="none" cap="none" strike="noStrike"/>
                        <a:t>Evapotranspiration (ET)</a:t>
                      </a:r>
                      <a:endParaRPr b="1" i="1" sz="1100" u="none" cap="none" strike="noStrike">
                        <a:solidFill>
                          <a:srgbClr val="000000"/>
                        </a:solidFill>
                        <a:latin typeface="Calibri"/>
                        <a:ea typeface="Calibri"/>
                        <a:cs typeface="Calibri"/>
                        <a:sym typeface="Calibri"/>
                      </a:endParaRPr>
                    </a:p>
                  </a:txBody>
                  <a:tcPr marT="0" marB="0" marR="0" marL="0" anchor="ctr"/>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High irrigated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Maize</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0.3536</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0.205</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Low Irrigated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Maize</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0.2649</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0.2262</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High rainfed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Maize</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0.4632</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Low rainfed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Maize</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0.4137</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High irrigated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Soy</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0.6236</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0.044</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Low Irrigated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Soy</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0.4326</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0.1381</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High rainfed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Soy</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0.505</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Low rainfed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Soy</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0.4529</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High irrigated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Wheat</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0.4154</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0.0948</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Low Irrigated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Wheat</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0.2586</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0.1851</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High rainfed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Wheat</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0.4626</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Low rainfed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Wheat</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0.4049</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High irrigated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Cassava</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0.5592</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0.425</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Low Irrigated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Cassava</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0.4276</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0.4185</a:t>
                      </a:r>
                      <a:endParaRPr b="0" i="0" sz="1100" u="none" cap="none" strike="noStrike">
                        <a:solidFill>
                          <a:srgbClr val="000000"/>
                        </a:solidFill>
                        <a:latin typeface="Calibri"/>
                        <a:ea typeface="Calibri"/>
                        <a:cs typeface="Calibri"/>
                        <a:sym typeface="Calibri"/>
                      </a:endParaRPr>
                    </a:p>
                  </a:txBody>
                  <a:tcPr marT="0" marB="0" marR="0" marL="0" anchor="b"/>
                </a:tc>
              </a:tr>
              <a:tr h="18415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High rainfed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Cassava</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0.6455</a:t>
                      </a:r>
                      <a:endParaRPr b="0" i="0" sz="1100" u="none" cap="none" strike="noStrike">
                        <a:solidFill>
                          <a:srgbClr val="000000"/>
                        </a:solidFill>
                        <a:latin typeface="Calibri"/>
                        <a:ea typeface="Calibri"/>
                        <a:cs typeface="Calibri"/>
                        <a:sym typeface="Calibri"/>
                      </a:endParaRPr>
                    </a:p>
                  </a:txBody>
                  <a:tcPr marT="0" marB="0" marR="0" marL="0" anchor="b"/>
                </a:tc>
              </a:tr>
              <a:tr h="190500">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Low rainfed</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Cassava</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0.9171</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a:t>
                      </a:r>
                      <a:endParaRPr b="0" i="0" sz="1100" u="none" cap="none" strike="noStrike">
                        <a:solidFill>
                          <a:srgbClr val="000000"/>
                        </a:solidFill>
                        <a:latin typeface="Calibri"/>
                        <a:ea typeface="Calibri"/>
                        <a:cs typeface="Calibri"/>
                        <a:sym typeface="Calibri"/>
                      </a:endParaRPr>
                    </a:p>
                  </a:txBody>
                  <a:tcPr marT="0" marB="0" marR="0" marL="0" anchor="b"/>
                </a:tc>
                <a:tc>
                  <a:txBody>
                    <a:bodyPr/>
                    <a:lstStyle/>
                    <a:p>
                      <a:pPr indent="0" lvl="0" marL="0" marR="0" rtl="0" algn="ctr">
                        <a:lnSpc>
                          <a:spcPct val="100000"/>
                        </a:lnSpc>
                        <a:spcBef>
                          <a:spcPts val="0"/>
                        </a:spcBef>
                        <a:spcAft>
                          <a:spcPts val="0"/>
                        </a:spcAft>
                        <a:buClr>
                          <a:srgbClr val="000000"/>
                        </a:buClr>
                        <a:buSzPts val="1100"/>
                        <a:buFont typeface="Arial"/>
                        <a:buNone/>
                      </a:pPr>
                      <a:r>
                        <a:rPr lang="sv-SE" sz="1100" u="none" cap="none" strike="noStrike"/>
                        <a:t>0.6354</a:t>
                      </a:r>
                      <a:endParaRPr b="0" i="0" sz="1100" u="none" cap="none" strike="noStrike">
                        <a:solidFill>
                          <a:srgbClr val="000000"/>
                        </a:solidFill>
                        <a:latin typeface="Calibri"/>
                        <a:ea typeface="Calibri"/>
                        <a:cs typeface="Calibri"/>
                        <a:sym typeface="Calibri"/>
                      </a:endParaRPr>
                    </a:p>
                  </a:txBody>
                  <a:tcPr marT="0" marB="0" marR="0" marL="0" anchor="b"/>
                </a:tc>
              </a:tr>
            </a:tbl>
          </a:graphicData>
        </a:graphic>
      </p:graphicFrame>
      <p:sp>
        <p:nvSpPr>
          <p:cNvPr id="408" name="Google Shape;408;g3dc506124ed_0_292"/>
          <p:cNvSpPr txBox="1"/>
          <p:nvPr/>
        </p:nvSpPr>
        <p:spPr>
          <a:xfrm>
            <a:off x="10352834" y="3596927"/>
            <a:ext cx="1417800" cy="1169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We know that </a:t>
            </a:r>
            <a:r>
              <a:rPr b="1" i="0" lang="sv-SE" sz="1400" u="none" cap="none" strike="noStrike">
                <a:solidFill>
                  <a:srgbClr val="000000"/>
                </a:solidFill>
                <a:latin typeface="Arial"/>
                <a:ea typeface="Arial"/>
                <a:cs typeface="Arial"/>
                <a:sym typeface="Arial"/>
              </a:rPr>
              <a:t>2.8%</a:t>
            </a:r>
            <a:r>
              <a:rPr b="0" i="0" lang="sv-SE" sz="1400" u="none" cap="none" strike="noStrike">
                <a:solidFill>
                  <a:srgbClr val="000000"/>
                </a:solidFill>
                <a:latin typeface="Arial"/>
                <a:ea typeface="Arial"/>
                <a:cs typeface="Arial"/>
                <a:sym typeface="Arial"/>
              </a:rPr>
              <a:t> of the water goes into groundwater recharge.</a:t>
            </a:r>
            <a:endParaRPr b="0" i="0" sz="1400" u="none" cap="none" strike="noStrike">
              <a:solidFill>
                <a:srgbClr val="000000"/>
              </a:solidFill>
              <a:latin typeface="Arial"/>
              <a:ea typeface="Arial"/>
              <a:cs typeface="Arial"/>
              <a:sym typeface="Arial"/>
            </a:endParaRPr>
          </a:p>
        </p:txBody>
      </p:sp>
      <p:sp>
        <p:nvSpPr>
          <p:cNvPr id="409" name="Google Shape;409;g3dc506124ed_0_292"/>
          <p:cNvSpPr/>
          <p:nvPr/>
        </p:nvSpPr>
        <p:spPr>
          <a:xfrm>
            <a:off x="548138" y="4861229"/>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410" name="Google Shape;410;g3dc506124ed_0_292"/>
          <p:cNvSpPr/>
          <p:nvPr/>
        </p:nvSpPr>
        <p:spPr>
          <a:xfrm>
            <a:off x="547603" y="3901300"/>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411" name="Google Shape;411;g3dc506124ed_0_292"/>
          <p:cNvSpPr/>
          <p:nvPr/>
        </p:nvSpPr>
        <p:spPr>
          <a:xfrm>
            <a:off x="547603" y="5821157"/>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412" name="Google Shape;412;g3dc506124ed_0_292"/>
          <p:cNvSpPr txBox="1"/>
          <p:nvPr/>
        </p:nvSpPr>
        <p:spPr>
          <a:xfrm>
            <a:off x="1130250" y="3881641"/>
            <a:ext cx="2138400" cy="585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Input activity ratio – Precipitation</a:t>
            </a:r>
            <a:endParaRPr b="1" i="0" sz="1600" u="none" cap="none" strike="noStrike">
              <a:solidFill>
                <a:srgbClr val="000000"/>
              </a:solidFill>
              <a:latin typeface="Arial"/>
              <a:ea typeface="Arial"/>
              <a:cs typeface="Arial"/>
              <a:sym typeface="Arial"/>
            </a:endParaRPr>
          </a:p>
        </p:txBody>
      </p:sp>
      <p:sp>
        <p:nvSpPr>
          <p:cNvPr id="413" name="Google Shape;413;g3dc506124ed_0_292"/>
          <p:cNvSpPr txBox="1"/>
          <p:nvPr/>
        </p:nvSpPr>
        <p:spPr>
          <a:xfrm>
            <a:off x="1130250" y="4779611"/>
            <a:ext cx="2138400" cy="585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Input activity ratio –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Irrigation </a:t>
            </a:r>
            <a:r>
              <a:rPr b="0" i="0" lang="sv-SE" sz="1600" u="none" cap="none" strike="noStrike">
                <a:solidFill>
                  <a:srgbClr val="000000"/>
                </a:solidFill>
                <a:latin typeface="Arial"/>
                <a:ea typeface="Arial"/>
                <a:cs typeface="Arial"/>
                <a:sym typeface="Arial"/>
              </a:rPr>
              <a:t>(if needed)</a:t>
            </a:r>
            <a:endParaRPr b="0" i="0" sz="1600" u="none" cap="none" strike="noStrike">
              <a:solidFill>
                <a:srgbClr val="000000"/>
              </a:solidFill>
              <a:latin typeface="Arial"/>
              <a:ea typeface="Arial"/>
              <a:cs typeface="Arial"/>
              <a:sym typeface="Arial"/>
            </a:endParaRPr>
          </a:p>
        </p:txBody>
      </p:sp>
      <p:sp>
        <p:nvSpPr>
          <p:cNvPr id="414" name="Google Shape;414;g3dc506124ed_0_292"/>
          <p:cNvSpPr txBox="1"/>
          <p:nvPr/>
        </p:nvSpPr>
        <p:spPr>
          <a:xfrm>
            <a:off x="1130250" y="5702041"/>
            <a:ext cx="2464200" cy="585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Output activity ratio – </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Evapotranspiration</a:t>
            </a:r>
            <a:endParaRPr b="0" i="0" sz="1600" u="none" cap="none" strike="noStrike">
              <a:solidFill>
                <a:srgbClr val="000000"/>
              </a:solidFill>
              <a:latin typeface="Arial"/>
              <a:ea typeface="Arial"/>
              <a:cs typeface="Arial"/>
              <a:sym typeface="Arial"/>
            </a:endParaRPr>
          </a:p>
        </p:txBody>
      </p:sp>
      <p:sp>
        <p:nvSpPr>
          <p:cNvPr id="415" name="Google Shape;415;g3dc506124ed_0_292"/>
          <p:cNvSpPr txBox="1"/>
          <p:nvPr>
            <p:ph type="title"/>
          </p:nvPr>
        </p:nvSpPr>
        <p:spPr>
          <a:xfrm>
            <a:off x="691502" y="44405"/>
            <a:ext cx="11079300" cy="90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Solution Exercise 2 </a:t>
            </a:r>
            <a:endParaRPr sz="2800">
              <a:solidFill>
                <a:srgbClr val="C00000"/>
              </a:solidFill>
            </a:endParaRPr>
          </a:p>
        </p:txBody>
      </p:sp>
      <p:sp>
        <p:nvSpPr>
          <p:cNvPr id="416" name="Google Shape;416;g3dc506124ed_0_292"/>
          <p:cNvSpPr txBox="1"/>
          <p:nvPr/>
        </p:nvSpPr>
        <p:spPr>
          <a:xfrm>
            <a:off x="719136" y="680633"/>
            <a:ext cx="10945500" cy="24474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Build the water balance for your CLEWs++ model.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1" sz="1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Start from your CLEWs++ model and look up data for precipitation, evapotranspiration, and groundwater recharge. Follow the steps 1–5 from the previous slide. Remember that in the end </a:t>
            </a:r>
            <a:r>
              <a:rPr b="1" i="1" lang="sv-SE" sz="1700" u="none" cap="none" strike="noStrike">
                <a:solidFill>
                  <a:srgbClr val="000000"/>
                </a:solidFill>
                <a:latin typeface="Arial"/>
                <a:ea typeface="Arial"/>
                <a:cs typeface="Arial"/>
                <a:sym typeface="Arial"/>
              </a:rPr>
              <a:t>the unit of measure has to be in Bm3/1000sq.km.</a:t>
            </a:r>
            <a:br>
              <a:rPr b="1" i="1" lang="sv-SE" sz="1700" u="none" cap="none" strike="noStrike">
                <a:solidFill>
                  <a:srgbClr val="000000"/>
                </a:solidFill>
                <a:latin typeface="Arial"/>
                <a:ea typeface="Arial"/>
                <a:cs typeface="Arial"/>
                <a:sym typeface="Arial"/>
              </a:rPr>
            </a:br>
            <a:br>
              <a:rPr b="0" i="1" lang="sv-SE" sz="1700" u="none" cap="none" strike="noStrike">
                <a:solidFill>
                  <a:srgbClr val="000000"/>
                </a:solidFill>
                <a:latin typeface="Arial"/>
                <a:ea typeface="Arial"/>
                <a:cs typeface="Arial"/>
                <a:sym typeface="Arial"/>
              </a:rPr>
            </a:br>
            <a:r>
              <a:rPr b="0" i="1" lang="sv-SE" sz="1700" u="none" cap="none" strike="noStrike">
                <a:solidFill>
                  <a:srgbClr val="000000"/>
                </a:solidFill>
                <a:latin typeface="Arial"/>
                <a:ea typeface="Arial"/>
                <a:cs typeface="Arial"/>
                <a:sym typeface="Arial"/>
              </a:rPr>
              <a:t>Then, on a separate Excel sheet, calculate the remainder for the water balance to estimate the run-off water. </a:t>
            </a:r>
            <a:r>
              <a:rPr b="1" i="1" lang="sv-SE" sz="1700" u="none" cap="none" strike="noStrike">
                <a:solidFill>
                  <a:srgbClr val="000000"/>
                </a:solidFill>
                <a:latin typeface="Arial"/>
                <a:ea typeface="Arial"/>
                <a:cs typeface="Arial"/>
                <a:sym typeface="Arial"/>
              </a:rPr>
              <a:t>Remember to always check if the balance is respected (precipitation + irrigation = evapotranspiration + groundwater recharge + runoff). </a:t>
            </a:r>
            <a:endParaRPr b="1" i="1" sz="1700" u="none" cap="none" strike="noStrike">
              <a:solidFill>
                <a:srgbClr val="000000"/>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g3dc506124ed_0_30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423" name="Google Shape;423;g3dc506124ed_0_308"/>
          <p:cNvSpPr txBox="1"/>
          <p:nvPr/>
        </p:nvSpPr>
        <p:spPr>
          <a:xfrm>
            <a:off x="576000" y="1019219"/>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900" u="none" cap="none" strike="noStrike">
                <a:solidFill>
                  <a:srgbClr val="000000"/>
                </a:solidFill>
                <a:latin typeface="Arial"/>
                <a:ea typeface="Arial"/>
                <a:cs typeface="Arial"/>
                <a:sym typeface="Arial"/>
              </a:rPr>
              <a:t>Example:</a:t>
            </a:r>
            <a:endParaRPr b="0" i="0" sz="1400" u="none" cap="none" strike="noStrike">
              <a:solidFill>
                <a:srgbClr val="000000"/>
              </a:solidFill>
              <a:latin typeface="Arial"/>
              <a:ea typeface="Arial"/>
              <a:cs typeface="Arial"/>
              <a:sym typeface="Arial"/>
            </a:endParaRPr>
          </a:p>
        </p:txBody>
      </p:sp>
      <p:sp>
        <p:nvSpPr>
          <p:cNvPr id="424" name="Google Shape;424;g3dc506124ed_0_308"/>
          <p:cNvSpPr txBox="1"/>
          <p:nvPr/>
        </p:nvSpPr>
        <p:spPr>
          <a:xfrm>
            <a:off x="576000" y="1539277"/>
            <a:ext cx="27597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We know that </a:t>
            </a:r>
            <a:r>
              <a:rPr b="1" i="0" lang="sv-SE" sz="1400" u="none" cap="none" strike="noStrike">
                <a:solidFill>
                  <a:srgbClr val="000000"/>
                </a:solidFill>
                <a:latin typeface="Arial"/>
                <a:ea typeface="Arial"/>
                <a:cs typeface="Arial"/>
                <a:sym typeface="Arial"/>
              </a:rPr>
              <a:t>2.8%</a:t>
            </a:r>
            <a:r>
              <a:rPr b="0" i="0" lang="sv-SE" sz="1400" u="none" cap="none" strike="noStrike">
                <a:solidFill>
                  <a:srgbClr val="000000"/>
                </a:solidFill>
                <a:latin typeface="Arial"/>
                <a:ea typeface="Arial"/>
                <a:cs typeface="Arial"/>
                <a:sym typeface="Arial"/>
              </a:rPr>
              <a:t> of the water goes into </a:t>
            </a:r>
            <a:r>
              <a:rPr b="0" i="0" lang="sv-SE" sz="1600" u="none" cap="none" strike="noStrike">
                <a:solidFill>
                  <a:srgbClr val="000000"/>
                </a:solidFill>
                <a:latin typeface="Arial"/>
                <a:ea typeface="Arial"/>
                <a:cs typeface="Arial"/>
                <a:sym typeface="Arial"/>
              </a:rPr>
              <a:t>groundwater</a:t>
            </a:r>
            <a:r>
              <a:rPr b="0" i="0" lang="sv-SE" sz="1400" u="none" cap="none" strike="noStrike">
                <a:solidFill>
                  <a:srgbClr val="000000"/>
                </a:solidFill>
                <a:latin typeface="Arial"/>
                <a:ea typeface="Arial"/>
                <a:cs typeface="Arial"/>
                <a:sym typeface="Arial"/>
              </a:rPr>
              <a:t> recharge.</a:t>
            </a:r>
            <a:endParaRPr b="0" i="0" sz="1400" u="none" cap="none" strike="noStrike">
              <a:solidFill>
                <a:srgbClr val="000000"/>
              </a:solidFill>
              <a:latin typeface="Arial"/>
              <a:ea typeface="Arial"/>
              <a:cs typeface="Arial"/>
              <a:sym typeface="Arial"/>
            </a:endParaRPr>
          </a:p>
        </p:txBody>
      </p:sp>
      <p:sp>
        <p:nvSpPr>
          <p:cNvPr id="425" name="Google Shape;425;g3dc506124ed_0_308"/>
          <p:cNvSpPr/>
          <p:nvPr/>
        </p:nvSpPr>
        <p:spPr>
          <a:xfrm>
            <a:off x="576000" y="2504362"/>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426" name="Google Shape;426;g3dc506124ed_0_308"/>
          <p:cNvSpPr txBox="1"/>
          <p:nvPr/>
        </p:nvSpPr>
        <p:spPr>
          <a:xfrm>
            <a:off x="1454750" y="2444055"/>
            <a:ext cx="2464200" cy="831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0" i="0" lang="sv-SE" sz="1600" u="none" cap="none" strike="noStrike">
                <a:solidFill>
                  <a:srgbClr val="000000"/>
                </a:solidFill>
                <a:latin typeface="Arial"/>
                <a:ea typeface="Arial"/>
                <a:cs typeface="Arial"/>
                <a:sym typeface="Arial"/>
              </a:rPr>
              <a:t>Step 4: we calculate the </a:t>
            </a:r>
            <a:r>
              <a:rPr b="1" i="0" lang="sv-SE" sz="1600" u="none" cap="none" strike="noStrike">
                <a:solidFill>
                  <a:srgbClr val="000000"/>
                </a:solidFill>
                <a:latin typeface="Arial"/>
                <a:ea typeface="Arial"/>
                <a:cs typeface="Arial"/>
                <a:sym typeface="Arial"/>
              </a:rPr>
              <a:t>Output activity ratio – Groundwater </a:t>
            </a:r>
            <a:endParaRPr b="0" i="0" sz="1400" u="none" cap="none" strike="noStrike">
              <a:solidFill>
                <a:srgbClr val="000000"/>
              </a:solidFill>
              <a:latin typeface="Arial"/>
              <a:ea typeface="Arial"/>
              <a:cs typeface="Arial"/>
              <a:sym typeface="Arial"/>
            </a:endParaRPr>
          </a:p>
        </p:txBody>
      </p:sp>
      <p:sp>
        <p:nvSpPr>
          <p:cNvPr id="427" name="Google Shape;427;g3dc506124ed_0_308"/>
          <p:cNvSpPr txBox="1"/>
          <p:nvPr/>
        </p:nvSpPr>
        <p:spPr>
          <a:xfrm>
            <a:off x="6979763" y="1539277"/>
            <a:ext cx="27411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Groundwater = Precipitation*0.028</a:t>
            </a:r>
            <a:endParaRPr b="0" i="0" sz="1400" u="none" cap="none" strike="noStrike">
              <a:solidFill>
                <a:srgbClr val="000000"/>
              </a:solidFill>
              <a:latin typeface="Arial"/>
              <a:ea typeface="Arial"/>
              <a:cs typeface="Arial"/>
              <a:sym typeface="Arial"/>
            </a:endParaRPr>
          </a:p>
        </p:txBody>
      </p:sp>
      <p:sp>
        <p:nvSpPr>
          <p:cNvPr id="428" name="Google Shape;428;g3dc506124ed_0_308"/>
          <p:cNvSpPr txBox="1"/>
          <p:nvPr/>
        </p:nvSpPr>
        <p:spPr>
          <a:xfrm>
            <a:off x="6979763" y="1923997"/>
            <a:ext cx="4345800" cy="215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Groundwater = 0.917*0.028 = </a:t>
            </a:r>
            <a:r>
              <a:rPr b="1" i="0" lang="sv-SE" sz="1400" u="none" cap="none" strike="noStrike">
                <a:solidFill>
                  <a:srgbClr val="000000"/>
                </a:solidFill>
                <a:latin typeface="Arial"/>
                <a:ea typeface="Arial"/>
                <a:cs typeface="Arial"/>
                <a:sym typeface="Arial"/>
              </a:rPr>
              <a:t>0.0257</a:t>
            </a:r>
            <a:r>
              <a:rPr b="0" i="0" lang="sv-SE" sz="1400" u="none" cap="none" strike="noStrike">
                <a:solidFill>
                  <a:srgbClr val="000000"/>
                </a:solidFill>
                <a:latin typeface="Arial"/>
                <a:ea typeface="Arial"/>
                <a:cs typeface="Arial"/>
                <a:sym typeface="Arial"/>
              </a:rPr>
              <a:t> Bm3/1000sq.km </a:t>
            </a:r>
            <a:endParaRPr b="0" i="0" sz="1400" u="none" cap="none" strike="noStrike">
              <a:solidFill>
                <a:srgbClr val="000000"/>
              </a:solidFill>
              <a:latin typeface="Arial"/>
              <a:ea typeface="Arial"/>
              <a:cs typeface="Arial"/>
              <a:sym typeface="Arial"/>
            </a:endParaRPr>
          </a:p>
        </p:txBody>
      </p:sp>
      <p:sp>
        <p:nvSpPr>
          <p:cNvPr id="429" name="Google Shape;429;g3dc506124ed_0_308"/>
          <p:cNvSpPr txBox="1"/>
          <p:nvPr>
            <p:ph type="title"/>
          </p:nvPr>
        </p:nvSpPr>
        <p:spPr>
          <a:xfrm>
            <a:off x="576000" y="288000"/>
            <a:ext cx="11079300" cy="90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Solution Exercise 2 </a:t>
            </a:r>
            <a:endParaRPr sz="2800">
              <a:solidFill>
                <a:srgbClr val="C00000"/>
              </a:solidFill>
            </a:endParaRPr>
          </a:p>
        </p:txBody>
      </p:sp>
      <p:sp>
        <p:nvSpPr>
          <p:cNvPr id="430" name="Google Shape;430;g3dc506124ed_0_308"/>
          <p:cNvSpPr/>
          <p:nvPr/>
        </p:nvSpPr>
        <p:spPr>
          <a:xfrm>
            <a:off x="576000" y="3518400"/>
            <a:ext cx="499500" cy="4656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431" name="Google Shape;431;g3dc506124ed_0_308"/>
          <p:cNvSpPr txBox="1"/>
          <p:nvPr/>
        </p:nvSpPr>
        <p:spPr>
          <a:xfrm>
            <a:off x="1454750" y="3395161"/>
            <a:ext cx="8697000" cy="1323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0" i="0" lang="sv-SE" sz="1600" u="none" cap="none" strike="noStrike">
                <a:solidFill>
                  <a:srgbClr val="000000"/>
                </a:solidFill>
                <a:latin typeface="Arial"/>
                <a:ea typeface="Arial"/>
                <a:cs typeface="Arial"/>
                <a:sym typeface="Arial"/>
              </a:rPr>
              <a:t>Final step</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Output activity ratio – Run-off</a:t>
            </a:r>
            <a:endParaRPr b="0" i="0" sz="14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900"/>
              <a:buFont typeface="Arial"/>
              <a:buNone/>
            </a:pPr>
            <a:r>
              <a:rPr b="0" i="0" lang="sv-SE" sz="1600" u="none" cap="none" strike="noStrike">
                <a:solidFill>
                  <a:srgbClr val="000000"/>
                </a:solidFill>
                <a:latin typeface="Arial"/>
                <a:ea typeface="Arial"/>
                <a:cs typeface="Arial"/>
                <a:sym typeface="Arial"/>
              </a:rPr>
              <a:t>Calculate it as the difference of the other values you have found to close the balance: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t/>
            </a:r>
            <a:endParaRPr b="0"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R = P + (IW) − ET − GWT</a:t>
            </a:r>
            <a:endParaRPr b="1" i="0" sz="1600" u="none" cap="none" strike="noStrike">
              <a:solidFill>
                <a:srgbClr val="000000"/>
              </a:solidFill>
              <a:latin typeface="Arial"/>
              <a:ea typeface="Arial"/>
              <a:cs typeface="Arial"/>
              <a:sym typeface="Arial"/>
            </a:endParaRPr>
          </a:p>
        </p:txBody>
      </p:sp>
      <p:sp>
        <p:nvSpPr>
          <p:cNvPr id="432" name="Google Shape;432;g3dc506124ed_0_308"/>
          <p:cNvSpPr txBox="1"/>
          <p:nvPr/>
        </p:nvSpPr>
        <p:spPr>
          <a:xfrm>
            <a:off x="1576245" y="5078675"/>
            <a:ext cx="86970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900"/>
              <a:buFont typeface="Arial"/>
              <a:buNone/>
            </a:pPr>
            <a:r>
              <a:rPr b="0" i="0" lang="sv-SE" sz="1600" u="none" cap="none" strike="noStrike">
                <a:solidFill>
                  <a:srgbClr val="000000"/>
                </a:solidFill>
                <a:latin typeface="Arial"/>
                <a:ea typeface="Arial"/>
                <a:cs typeface="Arial"/>
                <a:sym typeface="Arial"/>
              </a:rPr>
              <a:t>Let’s consider Maize High Irrigated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t/>
            </a:r>
            <a:endParaRPr b="0"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t/>
            </a:r>
            <a:endParaRPr b="1" i="0" sz="16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900"/>
              <a:buFont typeface="Arial"/>
              <a:buNone/>
            </a:pPr>
            <a:r>
              <a:rPr b="1" i="0" lang="sv-SE" sz="1600" u="none" cap="none" strike="noStrike">
                <a:solidFill>
                  <a:srgbClr val="000000"/>
                </a:solidFill>
                <a:latin typeface="Arial"/>
                <a:ea typeface="Arial"/>
                <a:cs typeface="Arial"/>
                <a:sym typeface="Arial"/>
              </a:rPr>
              <a:t> </a:t>
            </a:r>
            <a:r>
              <a:rPr b="0" i="0" lang="sv-SE" sz="1600" u="none" cap="none" strike="noStrike">
                <a:solidFill>
                  <a:srgbClr val="000000"/>
                </a:solidFill>
                <a:latin typeface="Arial"/>
                <a:ea typeface="Arial"/>
                <a:cs typeface="Arial"/>
                <a:sym typeface="Arial"/>
              </a:rPr>
              <a:t>R = 0.917 + 0.3536 − 0.205 − 0.0257 = </a:t>
            </a:r>
            <a:r>
              <a:rPr b="1" i="0" lang="sv-SE" sz="1600" u="none" cap="none" strike="noStrike">
                <a:solidFill>
                  <a:srgbClr val="000000"/>
                </a:solidFill>
                <a:latin typeface="Arial"/>
                <a:ea typeface="Arial"/>
                <a:cs typeface="Arial"/>
                <a:sym typeface="Arial"/>
              </a:rPr>
              <a:t>1.1562 Bm3/1000sq.km  </a:t>
            </a:r>
            <a:endParaRPr b="1" i="0" sz="16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g3dc506124ed_0_6"/>
          <p:cNvSpPr/>
          <p:nvPr/>
        </p:nvSpPr>
        <p:spPr>
          <a:xfrm>
            <a:off x="719136" y="1287568"/>
            <a:ext cx="7020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1</a:t>
            </a:r>
            <a:endParaRPr b="0" i="0" sz="1400" u="none" cap="none" strike="noStrike">
              <a:solidFill>
                <a:srgbClr val="000000"/>
              </a:solidFill>
              <a:latin typeface="Arial"/>
              <a:ea typeface="Arial"/>
              <a:cs typeface="Arial"/>
              <a:sym typeface="Arial"/>
            </a:endParaRPr>
          </a:p>
        </p:txBody>
      </p:sp>
      <p:sp>
        <p:nvSpPr>
          <p:cNvPr id="104" name="Google Shape;104;g3dc506124ed_0_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05" name="Google Shape;105;g3dc506124ed_0_6"/>
          <p:cNvSpPr txBox="1"/>
          <p:nvPr/>
        </p:nvSpPr>
        <p:spPr>
          <a:xfrm>
            <a:off x="1619250" y="1457020"/>
            <a:ext cx="9615600" cy="307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g3dc506124ed_0_6"/>
          <p:cNvSpPr/>
          <p:nvPr/>
        </p:nvSpPr>
        <p:spPr>
          <a:xfrm>
            <a:off x="719137" y="2361114"/>
            <a:ext cx="7020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2</a:t>
            </a:r>
            <a:endParaRPr b="0" i="0" sz="1400" u="none" cap="none" strike="noStrike">
              <a:solidFill>
                <a:srgbClr val="000000"/>
              </a:solidFill>
              <a:latin typeface="Arial"/>
              <a:ea typeface="Arial"/>
              <a:cs typeface="Arial"/>
              <a:sym typeface="Arial"/>
            </a:endParaRPr>
          </a:p>
        </p:txBody>
      </p:sp>
      <p:sp>
        <p:nvSpPr>
          <p:cNvPr id="107" name="Google Shape;107;g3dc506124ed_0_6"/>
          <p:cNvSpPr txBox="1"/>
          <p:nvPr/>
        </p:nvSpPr>
        <p:spPr>
          <a:xfrm>
            <a:off x="1619250" y="2481369"/>
            <a:ext cx="9615600" cy="461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Learn how to pre-process water systems data.</a:t>
            </a:r>
            <a:endParaRPr b="0" i="0" sz="2400" u="none" cap="none" strike="noStrike">
              <a:solidFill>
                <a:srgbClr val="000000"/>
              </a:solidFill>
              <a:latin typeface="Arial"/>
              <a:ea typeface="Arial"/>
              <a:cs typeface="Arial"/>
              <a:sym typeface="Arial"/>
            </a:endParaRPr>
          </a:p>
        </p:txBody>
      </p:sp>
      <p:sp>
        <p:nvSpPr>
          <p:cNvPr id="108" name="Google Shape;108;g3dc506124ed_0_6"/>
          <p:cNvSpPr/>
          <p:nvPr/>
        </p:nvSpPr>
        <p:spPr>
          <a:xfrm>
            <a:off x="719135" y="3434660"/>
            <a:ext cx="7020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3</a:t>
            </a:r>
            <a:endParaRPr b="0" i="0" sz="1400" u="none" cap="none" strike="noStrike">
              <a:solidFill>
                <a:srgbClr val="000000"/>
              </a:solidFill>
              <a:latin typeface="Arial"/>
              <a:ea typeface="Arial"/>
              <a:cs typeface="Arial"/>
              <a:sym typeface="Arial"/>
            </a:endParaRPr>
          </a:p>
        </p:txBody>
      </p:sp>
      <p:sp>
        <p:nvSpPr>
          <p:cNvPr id="109" name="Google Shape;109;g3dc506124ed_0_6"/>
          <p:cNvSpPr txBox="1"/>
          <p:nvPr/>
        </p:nvSpPr>
        <p:spPr>
          <a:xfrm>
            <a:off x="1619250" y="3541528"/>
            <a:ext cx="9615600" cy="461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Be able to represent seasonal variability and crop growing stages.</a:t>
            </a:r>
            <a:endParaRPr b="0" i="0" sz="2400" u="none" cap="none" strike="noStrike">
              <a:solidFill>
                <a:srgbClr val="000000"/>
              </a:solidFill>
              <a:latin typeface="Arial"/>
              <a:ea typeface="Arial"/>
              <a:cs typeface="Arial"/>
              <a:sym typeface="Arial"/>
            </a:endParaRPr>
          </a:p>
        </p:txBody>
      </p:sp>
      <p:sp>
        <p:nvSpPr>
          <p:cNvPr id="110" name="Google Shape;110;g3dc506124ed_0_6"/>
          <p:cNvSpPr/>
          <p:nvPr/>
        </p:nvSpPr>
        <p:spPr>
          <a:xfrm>
            <a:off x="719135" y="4508206"/>
            <a:ext cx="7020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4</a:t>
            </a:r>
            <a:endParaRPr b="0" i="0" sz="1400" u="none" cap="none" strike="noStrike">
              <a:solidFill>
                <a:srgbClr val="000000"/>
              </a:solidFill>
              <a:latin typeface="Arial"/>
              <a:ea typeface="Arial"/>
              <a:cs typeface="Arial"/>
              <a:sym typeface="Arial"/>
            </a:endParaRPr>
          </a:p>
        </p:txBody>
      </p:sp>
      <p:sp>
        <p:nvSpPr>
          <p:cNvPr id="111" name="Google Shape;111;g3dc506124ed_0_6"/>
          <p:cNvSpPr txBox="1"/>
          <p:nvPr/>
        </p:nvSpPr>
        <p:spPr>
          <a:xfrm>
            <a:off x="1619250" y="5517343"/>
            <a:ext cx="8587500" cy="831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Use the principles learnt to design and model the water sector and the implications of and on the CLEWs++ concept.</a:t>
            </a:r>
            <a:endParaRPr b="0" i="0" sz="2400" u="none" cap="none" strike="noStrike">
              <a:solidFill>
                <a:srgbClr val="000000"/>
              </a:solidFill>
              <a:latin typeface="Arial"/>
              <a:ea typeface="Arial"/>
              <a:cs typeface="Arial"/>
              <a:sym typeface="Arial"/>
            </a:endParaRPr>
          </a:p>
        </p:txBody>
      </p:sp>
      <p:sp>
        <p:nvSpPr>
          <p:cNvPr id="112" name="Google Shape;112;g3dc506124ed_0_6"/>
          <p:cNvSpPr txBox="1"/>
          <p:nvPr/>
        </p:nvSpPr>
        <p:spPr>
          <a:xfrm>
            <a:off x="1619250" y="1196382"/>
            <a:ext cx="8352600" cy="8310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Know how to represent the water system and its interlinkages in the CLEWs++ concept.</a:t>
            </a:r>
            <a:endParaRPr b="0" i="0" sz="2400" u="none" cap="none" strike="noStrike">
              <a:solidFill>
                <a:srgbClr val="000000"/>
              </a:solidFill>
              <a:latin typeface="Arial"/>
              <a:ea typeface="Arial"/>
              <a:cs typeface="Arial"/>
              <a:sym typeface="Arial"/>
            </a:endParaRPr>
          </a:p>
        </p:txBody>
      </p:sp>
      <p:sp>
        <p:nvSpPr>
          <p:cNvPr id="113" name="Google Shape;113;g3dc506124ed_0_6"/>
          <p:cNvSpPr txBox="1"/>
          <p:nvPr>
            <p:ph type="title"/>
          </p:nvPr>
        </p:nvSpPr>
        <p:spPr>
          <a:xfrm>
            <a:off x="576000" y="288000"/>
            <a:ext cx="10515600" cy="90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Learning Outcomes </a:t>
            </a:r>
            <a:endParaRPr>
              <a:solidFill>
                <a:srgbClr val="C00000"/>
              </a:solidFill>
            </a:endParaRPr>
          </a:p>
        </p:txBody>
      </p:sp>
      <p:sp>
        <p:nvSpPr>
          <p:cNvPr id="114" name="Google Shape;114;g3dc506124ed_0_6"/>
          <p:cNvSpPr/>
          <p:nvPr/>
        </p:nvSpPr>
        <p:spPr>
          <a:xfrm>
            <a:off x="719134" y="5581754"/>
            <a:ext cx="702000" cy="702000"/>
          </a:xfrm>
          <a:prstGeom prst="ellipse">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chemeClr val="lt1"/>
                </a:solidFill>
                <a:latin typeface="Arial"/>
                <a:ea typeface="Arial"/>
                <a:cs typeface="Arial"/>
                <a:sym typeface="Arial"/>
              </a:rPr>
              <a:t>5</a:t>
            </a:r>
            <a:endParaRPr b="0" i="0" sz="1400" u="none" cap="none" strike="noStrike">
              <a:solidFill>
                <a:srgbClr val="000000"/>
              </a:solidFill>
              <a:latin typeface="Arial"/>
              <a:ea typeface="Arial"/>
              <a:cs typeface="Arial"/>
              <a:sym typeface="Arial"/>
            </a:endParaRPr>
          </a:p>
        </p:txBody>
      </p:sp>
      <p:sp>
        <p:nvSpPr>
          <p:cNvPr id="115" name="Google Shape;115;g3dc506124ed_0_6"/>
          <p:cNvSpPr txBox="1"/>
          <p:nvPr/>
        </p:nvSpPr>
        <p:spPr>
          <a:xfrm>
            <a:off x="1619250" y="4628461"/>
            <a:ext cx="9615600" cy="461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2000"/>
              <a:buFont typeface="Arial"/>
              <a:buNone/>
            </a:pPr>
            <a:r>
              <a:rPr b="0" i="0" lang="sv-SE" sz="2400" u="none" cap="none" strike="noStrike">
                <a:solidFill>
                  <a:srgbClr val="000000"/>
                </a:solidFill>
                <a:latin typeface="Arial"/>
                <a:ea typeface="Arial"/>
                <a:cs typeface="Arial"/>
                <a:sym typeface="Arial"/>
              </a:rPr>
              <a:t>Be able to interpret final results.</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g3dc506124ed_0_23"/>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22" name="Google Shape;122;g3dc506124ed_0_23"/>
          <p:cNvSpPr txBox="1"/>
          <p:nvPr/>
        </p:nvSpPr>
        <p:spPr>
          <a:xfrm>
            <a:off x="6225369" y="5501415"/>
            <a:ext cx="4129500" cy="461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v-SE" sz="1200" u="none" cap="none" strike="noStrike">
                <a:solidFill>
                  <a:srgbClr val="757070"/>
                </a:solidFill>
                <a:latin typeface="Arial"/>
                <a:ea typeface="Arial"/>
                <a:cs typeface="Arial"/>
                <a:sym typeface="Arial"/>
              </a:rPr>
              <a:t>Photo Source: Igor Shiklamonov, 1993, "Water in Crisis: A Guide to the World's Freshwater Resources"</a:t>
            </a:r>
            <a:endParaRPr b="0" i="0" sz="1200" u="none" cap="none" strike="noStrike">
              <a:solidFill>
                <a:srgbClr val="757070"/>
              </a:solidFill>
              <a:latin typeface="Arial"/>
              <a:ea typeface="Arial"/>
              <a:cs typeface="Arial"/>
              <a:sym typeface="Arial"/>
            </a:endParaRPr>
          </a:p>
        </p:txBody>
      </p:sp>
      <p:pic>
        <p:nvPicPr>
          <p:cNvPr id="123" name="Google Shape;123;g3dc506124ed_0_23"/>
          <p:cNvPicPr preferRelativeResize="0"/>
          <p:nvPr/>
        </p:nvPicPr>
        <p:blipFill rotWithShape="1">
          <a:blip r:embed="rId3">
            <a:alphaModFix/>
          </a:blip>
          <a:srcRect b="0" l="0" r="0" t="15491"/>
          <a:stretch/>
        </p:blipFill>
        <p:spPr>
          <a:xfrm>
            <a:off x="5792567" y="1495168"/>
            <a:ext cx="5787584" cy="3699439"/>
          </a:xfrm>
          <a:prstGeom prst="rect">
            <a:avLst/>
          </a:prstGeom>
          <a:noFill/>
          <a:ln>
            <a:noFill/>
          </a:ln>
        </p:spPr>
      </p:pic>
      <p:sp>
        <p:nvSpPr>
          <p:cNvPr id="124" name="Google Shape;124;g3dc506124ed_0_23"/>
          <p:cNvSpPr txBox="1"/>
          <p:nvPr/>
        </p:nvSpPr>
        <p:spPr>
          <a:xfrm>
            <a:off x="719136" y="1650759"/>
            <a:ext cx="5073300" cy="3001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2400" u="none" cap="none" strike="noStrike">
                <a:solidFill>
                  <a:srgbClr val="000000"/>
                </a:solidFill>
                <a:latin typeface="Arial"/>
                <a:ea typeface="Arial"/>
                <a:cs typeface="Arial"/>
                <a:sym typeface="Arial"/>
              </a:rPr>
              <a:t>Where is the water?</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1800"/>
              </a:spcBef>
              <a:spcAft>
                <a:spcPts val="0"/>
              </a:spcAft>
              <a:buClr>
                <a:srgbClr val="000000"/>
              </a:buClr>
              <a:buSzPts val="1600"/>
              <a:buFont typeface="Arial"/>
              <a:buChar char="•"/>
            </a:pPr>
            <a:r>
              <a:rPr b="0" i="0" lang="sv-SE" sz="2400" u="none" cap="none" strike="noStrike">
                <a:solidFill>
                  <a:srgbClr val="000000"/>
                </a:solidFill>
                <a:latin typeface="Arial"/>
                <a:ea typeface="Arial"/>
                <a:cs typeface="Arial"/>
                <a:sym typeface="Arial"/>
              </a:rPr>
              <a:t>97% in the oceans (salt water). </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1800"/>
              </a:spcBef>
              <a:spcAft>
                <a:spcPts val="0"/>
              </a:spcAft>
              <a:buClr>
                <a:srgbClr val="000000"/>
              </a:buClr>
              <a:buSzPts val="1600"/>
              <a:buFont typeface="Arial"/>
              <a:buChar char="•"/>
            </a:pPr>
            <a:r>
              <a:rPr b="0" i="0" lang="sv-SE" sz="2400" u="none" cap="none" strike="noStrike">
                <a:solidFill>
                  <a:srgbClr val="000000"/>
                </a:solidFill>
                <a:latin typeface="Arial"/>
                <a:ea typeface="Arial"/>
                <a:cs typeface="Arial"/>
                <a:sym typeface="Arial"/>
              </a:rPr>
              <a:t>The majority of the fresh water is stored in glaciers and ice caps.</a:t>
            </a:r>
            <a:endParaRPr b="0" i="0" sz="2400" u="none" cap="none" strike="noStrike">
              <a:solidFill>
                <a:srgbClr val="000000"/>
              </a:solidFill>
              <a:latin typeface="Arial"/>
              <a:ea typeface="Arial"/>
              <a:cs typeface="Arial"/>
              <a:sym typeface="Arial"/>
            </a:endParaRPr>
          </a:p>
          <a:p>
            <a:pPr indent="-342900" lvl="0" marL="342900" marR="0" rtl="0" algn="l">
              <a:lnSpc>
                <a:spcPct val="100000"/>
              </a:lnSpc>
              <a:spcBef>
                <a:spcPts val="1800"/>
              </a:spcBef>
              <a:spcAft>
                <a:spcPts val="0"/>
              </a:spcAft>
              <a:buClr>
                <a:srgbClr val="000000"/>
              </a:buClr>
              <a:buSzPts val="1600"/>
              <a:buFont typeface="Arial"/>
              <a:buChar char="•"/>
            </a:pPr>
            <a:r>
              <a:rPr b="0" i="0" lang="sv-SE" sz="2400" u="none" cap="none" strike="noStrike">
                <a:solidFill>
                  <a:srgbClr val="000000"/>
                </a:solidFill>
                <a:latin typeface="Arial"/>
                <a:ea typeface="Arial"/>
                <a:cs typeface="Arial"/>
                <a:sym typeface="Arial"/>
              </a:rPr>
              <a:t>Other sources of fresh water: surface and groundwater.</a:t>
            </a:r>
            <a:endParaRPr b="0" i="0" sz="2400" u="none" cap="none" strike="noStrike">
              <a:solidFill>
                <a:srgbClr val="000000"/>
              </a:solidFill>
              <a:latin typeface="Arial"/>
              <a:ea typeface="Arial"/>
              <a:cs typeface="Arial"/>
              <a:sym typeface="Arial"/>
            </a:endParaRPr>
          </a:p>
        </p:txBody>
      </p:sp>
      <p:sp>
        <p:nvSpPr>
          <p:cNvPr id="125" name="Google Shape;125;g3dc506124ed_0_23"/>
          <p:cNvSpPr txBox="1"/>
          <p:nvPr/>
        </p:nvSpPr>
        <p:spPr>
          <a:xfrm>
            <a:off x="576000" y="288000"/>
            <a:ext cx="10515600" cy="9000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1" i="0" lang="sv-SE" sz="2800" u="none" cap="none" strike="noStrike">
                <a:solidFill>
                  <a:srgbClr val="C00000"/>
                </a:solidFill>
                <a:latin typeface="Arial"/>
                <a:ea typeface="Arial"/>
                <a:cs typeface="Arial"/>
                <a:sym typeface="Arial"/>
              </a:rPr>
              <a:t>The water system – recap</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g3dc506124ed_0_32"/>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pic>
        <p:nvPicPr>
          <p:cNvPr id="132" name="Google Shape;132;g3dc506124ed_0_32"/>
          <p:cNvPicPr preferRelativeResize="0"/>
          <p:nvPr/>
        </p:nvPicPr>
        <p:blipFill rotWithShape="1">
          <a:blip r:embed="rId3">
            <a:alphaModFix/>
          </a:blip>
          <a:srcRect b="0" l="0" r="0" t="0"/>
          <a:stretch/>
        </p:blipFill>
        <p:spPr>
          <a:xfrm>
            <a:off x="6889889" y="385041"/>
            <a:ext cx="4670638" cy="2787903"/>
          </a:xfrm>
          <a:prstGeom prst="rect">
            <a:avLst/>
          </a:prstGeom>
          <a:noFill/>
          <a:ln>
            <a:noFill/>
          </a:ln>
        </p:spPr>
      </p:pic>
      <p:sp>
        <p:nvSpPr>
          <p:cNvPr id="133" name="Google Shape;133;g3dc506124ed_0_32"/>
          <p:cNvSpPr txBox="1"/>
          <p:nvPr/>
        </p:nvSpPr>
        <p:spPr>
          <a:xfrm>
            <a:off x="6911156" y="3320223"/>
            <a:ext cx="4887000" cy="246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v-SE" sz="1000" u="none" cap="none" strike="noStrike">
                <a:solidFill>
                  <a:srgbClr val="757070"/>
                </a:solidFill>
                <a:latin typeface="Arial"/>
                <a:ea typeface="Arial"/>
                <a:cs typeface="Arial"/>
                <a:sym typeface="Arial"/>
              </a:rPr>
              <a:t>Photo Source: </a:t>
            </a:r>
            <a:r>
              <a:rPr b="0" i="0" lang="sv-SE" sz="1000" u="sng" cap="none" strike="noStrike">
                <a:solidFill>
                  <a:srgbClr val="757070"/>
                </a:solidFill>
                <a:latin typeface="Arial"/>
                <a:ea typeface="Arial"/>
                <a:cs typeface="Arial"/>
                <a:sym typeface="Arial"/>
                <a:hlinkClick r:id="rId4">
                  <a:extLst>
                    <a:ext uri="{A12FA001-AC4F-418D-AE19-62706E023703}">
                      <ahyp:hlinkClr val="tx"/>
                    </a:ext>
                  </a:extLst>
                </a:hlinkClick>
              </a:rPr>
              <a:t>”The Water Cycle” </a:t>
            </a:r>
            <a:r>
              <a:rPr b="0" i="0" lang="sv-SE" sz="1000" u="none" cap="none" strike="noStrike">
                <a:solidFill>
                  <a:srgbClr val="757070"/>
                </a:solidFill>
                <a:latin typeface="Arial"/>
                <a:ea typeface="Arial"/>
                <a:cs typeface="Arial"/>
                <a:sym typeface="Arial"/>
              </a:rPr>
              <a:t> by </a:t>
            </a:r>
            <a:r>
              <a:rPr b="0" i="0" lang="sv-SE" sz="1000" u="sng" cap="none" strike="noStrike">
                <a:solidFill>
                  <a:srgbClr val="757070"/>
                </a:solidFill>
                <a:latin typeface="Arial"/>
                <a:ea typeface="Arial"/>
                <a:cs typeface="Arial"/>
                <a:sym typeface="Arial"/>
                <a:hlinkClick r:id="rId5">
                  <a:extLst>
                    <a:ext uri="{A12FA001-AC4F-418D-AE19-62706E023703}">
                      <ahyp:hlinkClr val="tx"/>
                    </a:ext>
                  </a:extLst>
                </a:hlinkClick>
              </a:rPr>
              <a:t>AIRS</a:t>
            </a:r>
            <a:r>
              <a:rPr b="0" i="0" lang="sv-SE" sz="1000" u="none" cap="none" strike="noStrike">
                <a:solidFill>
                  <a:srgbClr val="757070"/>
                </a:solidFill>
                <a:latin typeface="Arial"/>
                <a:ea typeface="Arial"/>
                <a:cs typeface="Arial"/>
                <a:sym typeface="Arial"/>
              </a:rPr>
              <a:t> is licensed under </a:t>
            </a:r>
            <a:r>
              <a:rPr b="0" i="0" lang="sv-SE" sz="1000" u="sng" cap="none" strike="noStrike">
                <a:solidFill>
                  <a:srgbClr val="757070"/>
                </a:solidFill>
                <a:latin typeface="Arial"/>
                <a:ea typeface="Arial"/>
                <a:cs typeface="Arial"/>
                <a:sym typeface="Arial"/>
                <a:hlinkClick r:id="rId6">
                  <a:extLst>
                    <a:ext uri="{A12FA001-AC4F-418D-AE19-62706E023703}">
                      <ahyp:hlinkClr val="tx"/>
                    </a:ext>
                  </a:extLst>
                </a:hlinkClick>
              </a:rPr>
              <a:t>CC BY 2.0.</a:t>
            </a:r>
            <a:endParaRPr b="0" i="0" sz="1000" u="none" cap="none" strike="noStrike">
              <a:solidFill>
                <a:srgbClr val="757070"/>
              </a:solidFill>
              <a:latin typeface="Arial"/>
              <a:ea typeface="Arial"/>
              <a:cs typeface="Arial"/>
              <a:sym typeface="Arial"/>
            </a:endParaRPr>
          </a:p>
        </p:txBody>
      </p:sp>
      <p:sp>
        <p:nvSpPr>
          <p:cNvPr id="134" name="Google Shape;134;g3dc506124ed_0_32"/>
          <p:cNvSpPr txBox="1"/>
          <p:nvPr/>
        </p:nvSpPr>
        <p:spPr>
          <a:xfrm>
            <a:off x="576000" y="1297731"/>
            <a:ext cx="5943000" cy="478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sv-SE" sz="2000" u="none" cap="none" strike="noStrike">
                <a:solidFill>
                  <a:schemeClr val="dk1"/>
                </a:solidFill>
                <a:latin typeface="Arial"/>
                <a:ea typeface="Arial"/>
                <a:cs typeface="Arial"/>
                <a:sym typeface="Arial"/>
              </a:rPr>
              <a:t>The water cycle is the continuous movement of water through evaporation, condensation, precipitation, and runoff. It involves the processes of water turning into vapor, forming clouds, falling as rain or snow, and returning to bodies of water, ultimately sustaining ecosystems and regulating climate. </a:t>
            </a:r>
            <a:endParaRPr b="0" i="0" sz="2000" u="none" cap="none" strike="noStrike">
              <a:solidFill>
                <a:schemeClr val="dk1"/>
              </a:solidFill>
              <a:latin typeface="Arial"/>
              <a:ea typeface="Arial"/>
              <a:cs typeface="Arial"/>
              <a:sym typeface="Arial"/>
            </a:endParaRPr>
          </a:p>
          <a:p>
            <a:pPr indent="0" lvl="0" marL="0" marR="0" rtl="0" algn="l">
              <a:lnSpc>
                <a:spcPct val="100000"/>
              </a:lnSpc>
              <a:spcBef>
                <a:spcPts val="1800"/>
              </a:spcBef>
              <a:spcAft>
                <a:spcPts val="0"/>
              </a:spcAft>
              <a:buClr>
                <a:srgbClr val="000000"/>
              </a:buClr>
              <a:buSzPts val="1600"/>
              <a:buFont typeface="Arial"/>
              <a:buNone/>
            </a:pPr>
            <a:r>
              <a:rPr b="0" i="0" lang="sv-SE" sz="2000" u="none" cap="none" strike="noStrike">
                <a:solidFill>
                  <a:schemeClr val="dk1"/>
                </a:solidFill>
                <a:latin typeface="Arial"/>
                <a:ea typeface="Arial"/>
                <a:cs typeface="Arial"/>
                <a:sym typeface="Arial"/>
              </a:rPr>
              <a:t>For the purposes of CLEWs++ analysis we focus on the processes of:</a:t>
            </a:r>
            <a:endParaRPr b="0" i="0" sz="2000" u="none" cap="none" strike="noStrike">
              <a:solidFill>
                <a:schemeClr val="dk1"/>
              </a:solidFill>
              <a:latin typeface="Arial"/>
              <a:ea typeface="Arial"/>
              <a:cs typeface="Arial"/>
              <a:sym typeface="Arial"/>
            </a:endParaRPr>
          </a:p>
          <a:p>
            <a:pPr indent="-285750" lvl="0" marL="285750" marR="0" rtl="0" algn="l">
              <a:lnSpc>
                <a:spcPct val="100000"/>
              </a:lnSpc>
              <a:spcBef>
                <a:spcPts val="1800"/>
              </a:spcBef>
              <a:spcAft>
                <a:spcPts val="0"/>
              </a:spcAft>
              <a:buClr>
                <a:srgbClr val="000000"/>
              </a:buClr>
              <a:buSzPts val="1600"/>
              <a:buFont typeface="Arial"/>
              <a:buChar char="-"/>
            </a:pPr>
            <a:r>
              <a:rPr b="0" i="0" lang="sv-SE" sz="2000" u="none" cap="none" strike="noStrike">
                <a:solidFill>
                  <a:schemeClr val="dk1"/>
                </a:solidFill>
                <a:latin typeface="Arial"/>
                <a:ea typeface="Arial"/>
                <a:cs typeface="Arial"/>
                <a:sym typeface="Arial"/>
              </a:rPr>
              <a:t>Precipitation</a:t>
            </a:r>
            <a:endParaRPr b="0" i="0" sz="20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sv-SE" sz="2000" u="none" cap="none" strike="noStrike">
                <a:solidFill>
                  <a:schemeClr val="dk1"/>
                </a:solidFill>
                <a:latin typeface="Arial"/>
                <a:ea typeface="Arial"/>
                <a:cs typeface="Arial"/>
                <a:sym typeface="Arial"/>
              </a:rPr>
              <a:t>Evapotranspiration</a:t>
            </a:r>
            <a:endParaRPr b="0" i="0" sz="20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sv-SE" sz="2000" u="none" cap="none" strike="noStrike">
                <a:solidFill>
                  <a:schemeClr val="dk1"/>
                </a:solidFill>
                <a:latin typeface="Arial"/>
                <a:ea typeface="Arial"/>
                <a:cs typeface="Arial"/>
                <a:sym typeface="Arial"/>
              </a:rPr>
              <a:t>Run-off </a:t>
            </a:r>
            <a:endParaRPr b="0" i="0" sz="2000" u="none" cap="none" strike="noStrike">
              <a:solidFill>
                <a:schemeClr val="dk1"/>
              </a:solidFill>
              <a:latin typeface="Arial"/>
              <a:ea typeface="Arial"/>
              <a:cs typeface="Arial"/>
              <a:sym typeface="Arial"/>
            </a:endParaRPr>
          </a:p>
          <a:p>
            <a:pPr indent="-285750" lvl="0" marL="285750" marR="0" rtl="0" algn="l">
              <a:lnSpc>
                <a:spcPct val="100000"/>
              </a:lnSpc>
              <a:spcBef>
                <a:spcPts val="600"/>
              </a:spcBef>
              <a:spcAft>
                <a:spcPts val="0"/>
              </a:spcAft>
              <a:buClr>
                <a:srgbClr val="000000"/>
              </a:buClr>
              <a:buSzPts val="1600"/>
              <a:buFont typeface="Arial"/>
              <a:buChar char="-"/>
            </a:pPr>
            <a:r>
              <a:rPr b="0" i="0" lang="sv-SE" sz="2000" u="none" cap="none" strike="noStrike">
                <a:solidFill>
                  <a:schemeClr val="dk1"/>
                </a:solidFill>
                <a:latin typeface="Arial"/>
                <a:ea typeface="Arial"/>
                <a:cs typeface="Arial"/>
                <a:sym typeface="Arial"/>
              </a:rPr>
              <a:t>Ground water infiltration</a:t>
            </a:r>
            <a:endParaRPr b="0" i="0" sz="2000" u="none" cap="none" strike="noStrike">
              <a:solidFill>
                <a:schemeClr val="dk1"/>
              </a:solidFill>
              <a:latin typeface="Arial"/>
              <a:ea typeface="Arial"/>
              <a:cs typeface="Arial"/>
              <a:sym typeface="Arial"/>
            </a:endParaRPr>
          </a:p>
        </p:txBody>
      </p:sp>
      <p:grpSp>
        <p:nvGrpSpPr>
          <p:cNvPr id="135" name="Google Shape;135;g3dc506124ed_0_32"/>
          <p:cNvGrpSpPr/>
          <p:nvPr/>
        </p:nvGrpSpPr>
        <p:grpSpPr>
          <a:xfrm>
            <a:off x="7175791" y="3728107"/>
            <a:ext cx="4622314" cy="2657503"/>
            <a:chOff x="1502076" y="1569457"/>
            <a:chExt cx="11903976" cy="5382829"/>
          </a:xfrm>
        </p:grpSpPr>
        <p:cxnSp>
          <p:nvCxnSpPr>
            <p:cNvPr id="136" name="Google Shape;136;g3dc506124ed_0_32"/>
            <p:cNvCxnSpPr/>
            <p:nvPr/>
          </p:nvCxnSpPr>
          <p:spPr>
            <a:xfrm>
              <a:off x="6415097" y="4126175"/>
              <a:ext cx="0" cy="1131000"/>
            </a:xfrm>
            <a:prstGeom prst="straightConnector1">
              <a:avLst/>
            </a:prstGeom>
            <a:noFill/>
            <a:ln cap="flat" cmpd="sng" w="28575">
              <a:solidFill>
                <a:schemeClr val="dk1"/>
              </a:solidFill>
              <a:prstDash val="solid"/>
              <a:round/>
              <a:headEnd len="sm" w="sm" type="none"/>
              <a:tailEnd len="med" w="med" type="triangle"/>
            </a:ln>
          </p:spPr>
        </p:cxnSp>
        <p:sp>
          <p:nvSpPr>
            <p:cNvPr id="137" name="Google Shape;137;g3dc506124ed_0_32"/>
            <p:cNvSpPr/>
            <p:nvPr/>
          </p:nvSpPr>
          <p:spPr>
            <a:xfrm>
              <a:off x="1502076" y="2897435"/>
              <a:ext cx="7884300" cy="1315500"/>
            </a:xfrm>
            <a:prstGeom prst="ellipse">
              <a:avLst/>
            </a:prstGeom>
            <a:solidFill>
              <a:schemeClr val="accent5">
                <a:alpha val="49800"/>
              </a:schemeClr>
            </a:solidFill>
            <a:ln cap="flat" cmpd="sng" w="25400">
              <a:solidFill>
                <a:srgbClr val="0A3EB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38" name="Google Shape;138;g3dc506124ed_0_32"/>
            <p:cNvSpPr txBox="1"/>
            <p:nvPr/>
          </p:nvSpPr>
          <p:spPr>
            <a:xfrm>
              <a:off x="4088811" y="3266740"/>
              <a:ext cx="3868200" cy="56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Water balance</a:t>
              </a:r>
              <a:endParaRPr b="0" i="0" sz="1400" u="none" cap="none" strike="noStrike">
                <a:solidFill>
                  <a:srgbClr val="000000"/>
                </a:solidFill>
                <a:latin typeface="Arial"/>
                <a:ea typeface="Arial"/>
                <a:cs typeface="Arial"/>
                <a:sym typeface="Arial"/>
              </a:endParaRPr>
            </a:p>
          </p:txBody>
        </p:sp>
        <p:cxnSp>
          <p:nvCxnSpPr>
            <p:cNvPr id="139" name="Google Shape;139;g3dc506124ed_0_32"/>
            <p:cNvCxnSpPr/>
            <p:nvPr/>
          </p:nvCxnSpPr>
          <p:spPr>
            <a:xfrm>
              <a:off x="3566993" y="2034354"/>
              <a:ext cx="0" cy="1492800"/>
            </a:xfrm>
            <a:prstGeom prst="straightConnector1">
              <a:avLst/>
            </a:prstGeom>
            <a:noFill/>
            <a:ln cap="flat" cmpd="sng" w="28575">
              <a:solidFill>
                <a:schemeClr val="dk1"/>
              </a:solidFill>
              <a:prstDash val="solid"/>
              <a:round/>
              <a:headEnd len="sm" w="sm" type="none"/>
              <a:tailEnd len="med" w="med" type="triangle"/>
            </a:ln>
          </p:spPr>
        </p:cxnSp>
        <p:cxnSp>
          <p:nvCxnSpPr>
            <p:cNvPr id="140" name="Google Shape;140;g3dc506124ed_0_32"/>
            <p:cNvCxnSpPr/>
            <p:nvPr/>
          </p:nvCxnSpPr>
          <p:spPr>
            <a:xfrm rot="10800000">
              <a:off x="7069082" y="2034339"/>
              <a:ext cx="0" cy="1420500"/>
            </a:xfrm>
            <a:prstGeom prst="straightConnector1">
              <a:avLst/>
            </a:prstGeom>
            <a:noFill/>
            <a:ln cap="flat" cmpd="sng" w="28575">
              <a:solidFill>
                <a:schemeClr val="dk1"/>
              </a:solidFill>
              <a:prstDash val="solid"/>
              <a:round/>
              <a:headEnd len="sm" w="sm" type="none"/>
              <a:tailEnd len="med" w="med" type="triangle"/>
            </a:ln>
          </p:spPr>
        </p:cxnSp>
        <p:sp>
          <p:nvSpPr>
            <p:cNvPr id="141" name="Google Shape;141;g3dc506124ed_0_32"/>
            <p:cNvSpPr txBox="1"/>
            <p:nvPr/>
          </p:nvSpPr>
          <p:spPr>
            <a:xfrm>
              <a:off x="2839268" y="1569457"/>
              <a:ext cx="2944200" cy="49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v-SE" sz="1000" u="none" cap="none" strike="noStrike">
                  <a:solidFill>
                    <a:srgbClr val="000000"/>
                  </a:solidFill>
                  <a:latin typeface="Arial"/>
                  <a:ea typeface="Arial"/>
                  <a:cs typeface="Arial"/>
                  <a:sym typeface="Arial"/>
                </a:rPr>
                <a:t>Precipitation (P)</a:t>
              </a:r>
              <a:endParaRPr b="0" i="0" sz="1400" u="none" cap="none" strike="noStrike">
                <a:solidFill>
                  <a:srgbClr val="000000"/>
                </a:solidFill>
                <a:latin typeface="Arial"/>
                <a:ea typeface="Arial"/>
                <a:cs typeface="Arial"/>
                <a:sym typeface="Arial"/>
              </a:endParaRPr>
            </a:p>
          </p:txBody>
        </p:sp>
        <p:sp>
          <p:nvSpPr>
            <p:cNvPr id="142" name="Google Shape;142;g3dc506124ed_0_32"/>
            <p:cNvSpPr txBox="1"/>
            <p:nvPr/>
          </p:nvSpPr>
          <p:spPr>
            <a:xfrm>
              <a:off x="7069082" y="1802015"/>
              <a:ext cx="4110000" cy="49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v-SE" sz="1000" u="none" cap="none" strike="noStrike">
                  <a:solidFill>
                    <a:srgbClr val="000000"/>
                  </a:solidFill>
                  <a:latin typeface="Arial"/>
                  <a:ea typeface="Arial"/>
                  <a:cs typeface="Arial"/>
                  <a:sym typeface="Arial"/>
                </a:rPr>
                <a:t>Evapotranspiration (Et)</a:t>
              </a:r>
              <a:endParaRPr b="0" i="0" sz="1400" u="none" cap="none" strike="noStrike">
                <a:solidFill>
                  <a:srgbClr val="000000"/>
                </a:solidFill>
                <a:latin typeface="Arial"/>
                <a:ea typeface="Arial"/>
                <a:cs typeface="Arial"/>
                <a:sym typeface="Arial"/>
              </a:endParaRPr>
            </a:p>
          </p:txBody>
        </p:sp>
        <p:cxnSp>
          <p:nvCxnSpPr>
            <p:cNvPr id="143" name="Google Shape;143;g3dc506124ed_0_32"/>
            <p:cNvCxnSpPr/>
            <p:nvPr/>
          </p:nvCxnSpPr>
          <p:spPr>
            <a:xfrm>
              <a:off x="8906508" y="3555244"/>
              <a:ext cx="1629600" cy="0"/>
            </a:xfrm>
            <a:prstGeom prst="straightConnector1">
              <a:avLst/>
            </a:prstGeom>
            <a:noFill/>
            <a:ln cap="flat" cmpd="sng" w="28575">
              <a:solidFill>
                <a:schemeClr val="dk1"/>
              </a:solidFill>
              <a:prstDash val="solid"/>
              <a:round/>
              <a:headEnd len="sm" w="sm" type="none"/>
              <a:tailEnd len="med" w="med" type="triangle"/>
            </a:ln>
          </p:spPr>
        </p:cxnSp>
        <p:sp>
          <p:nvSpPr>
            <p:cNvPr id="144" name="Google Shape;144;g3dc506124ed_0_32"/>
            <p:cNvSpPr txBox="1"/>
            <p:nvPr/>
          </p:nvSpPr>
          <p:spPr>
            <a:xfrm>
              <a:off x="9589136" y="3059668"/>
              <a:ext cx="2365500" cy="498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v-SE" sz="1000" u="none" cap="none" strike="noStrike">
                  <a:solidFill>
                    <a:srgbClr val="000000"/>
                  </a:solidFill>
                  <a:latin typeface="Arial"/>
                  <a:ea typeface="Arial"/>
                  <a:cs typeface="Arial"/>
                  <a:sym typeface="Arial"/>
                </a:rPr>
                <a:t>Run-off (R)</a:t>
              </a:r>
              <a:endParaRPr b="0" i="0" sz="1400" u="none" cap="none" strike="noStrike">
                <a:solidFill>
                  <a:srgbClr val="000000"/>
                </a:solidFill>
                <a:latin typeface="Arial"/>
                <a:ea typeface="Arial"/>
                <a:cs typeface="Arial"/>
                <a:sym typeface="Arial"/>
              </a:endParaRPr>
            </a:p>
          </p:txBody>
        </p:sp>
        <p:sp>
          <p:nvSpPr>
            <p:cNvPr id="145" name="Google Shape;145;g3dc506124ed_0_32"/>
            <p:cNvSpPr txBox="1"/>
            <p:nvPr/>
          </p:nvSpPr>
          <p:spPr>
            <a:xfrm>
              <a:off x="6807098" y="4850114"/>
              <a:ext cx="2633400" cy="1122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sv-SE" sz="1000" u="none" cap="none" strike="noStrike">
                  <a:solidFill>
                    <a:srgbClr val="000000"/>
                  </a:solidFill>
                  <a:latin typeface="Arial"/>
                  <a:ea typeface="Arial"/>
                  <a:cs typeface="Arial"/>
                  <a:sym typeface="Arial"/>
                </a:rPr>
                <a:t>Groundwater recharge (GWT)</a:t>
              </a:r>
              <a:endParaRPr b="0" i="0" sz="1400" u="none" cap="none" strike="noStrike">
                <a:solidFill>
                  <a:srgbClr val="000000"/>
                </a:solidFill>
                <a:latin typeface="Arial"/>
                <a:ea typeface="Arial"/>
                <a:cs typeface="Arial"/>
                <a:sym typeface="Arial"/>
              </a:endParaRPr>
            </a:p>
          </p:txBody>
        </p:sp>
        <p:sp>
          <p:nvSpPr>
            <p:cNvPr id="146" name="Google Shape;146;g3dc506124ed_0_32"/>
            <p:cNvSpPr txBox="1"/>
            <p:nvPr/>
          </p:nvSpPr>
          <p:spPr>
            <a:xfrm>
              <a:off x="3086652" y="6266486"/>
              <a:ext cx="10319400" cy="685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P = ET + R + GWT</a:t>
              </a:r>
              <a:endParaRPr b="0" i="0" sz="1400" u="none" cap="none" strike="noStrike">
                <a:solidFill>
                  <a:srgbClr val="000000"/>
                </a:solidFill>
                <a:latin typeface="Arial"/>
                <a:ea typeface="Arial"/>
                <a:cs typeface="Arial"/>
                <a:sym typeface="Arial"/>
              </a:endParaRPr>
            </a:p>
          </p:txBody>
        </p:sp>
      </p:grpSp>
      <p:sp>
        <p:nvSpPr>
          <p:cNvPr id="147" name="Google Shape;147;g3dc506124ed_0_32"/>
          <p:cNvSpPr/>
          <p:nvPr/>
        </p:nvSpPr>
        <p:spPr>
          <a:xfrm>
            <a:off x="6911156" y="3630696"/>
            <a:ext cx="4649400" cy="2804700"/>
          </a:xfrm>
          <a:prstGeom prst="rect">
            <a:avLst/>
          </a:prstGeom>
          <a:no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8" name="Google Shape;148;g3dc506124ed_0_32"/>
          <p:cNvSpPr/>
          <p:nvPr/>
        </p:nvSpPr>
        <p:spPr>
          <a:xfrm>
            <a:off x="3552092" y="5033121"/>
            <a:ext cx="2816100" cy="314400"/>
          </a:xfrm>
          <a:prstGeom prst="right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49" name="Google Shape;149;g3dc506124ed_0_32"/>
          <p:cNvSpPr txBox="1"/>
          <p:nvPr/>
        </p:nvSpPr>
        <p:spPr>
          <a:xfrm>
            <a:off x="576000" y="288000"/>
            <a:ext cx="10515600" cy="9000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1" i="0" lang="sv-SE" sz="2800" u="none" cap="none" strike="noStrike">
                <a:solidFill>
                  <a:srgbClr val="C00000"/>
                </a:solidFill>
                <a:latin typeface="Arial"/>
                <a:ea typeface="Arial"/>
                <a:cs typeface="Arial"/>
                <a:sym typeface="Arial"/>
              </a:rPr>
              <a:t>The water system – recap</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g3dc506124ed_0_55"/>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56" name="Google Shape;156;g3dc506124ed_0_55"/>
          <p:cNvSpPr txBox="1"/>
          <p:nvPr/>
        </p:nvSpPr>
        <p:spPr>
          <a:xfrm>
            <a:off x="631570" y="5663626"/>
            <a:ext cx="5799000" cy="7389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The sum of the water balance outputs must be equal to the input (for the technologies that do not have additional water input, e.g., irrigation).</a:t>
            </a:r>
            <a:endParaRPr b="0" i="0" sz="1400" u="none" cap="none" strike="noStrike">
              <a:solidFill>
                <a:srgbClr val="000000"/>
              </a:solidFill>
              <a:latin typeface="Arial"/>
              <a:ea typeface="Arial"/>
              <a:cs typeface="Arial"/>
              <a:sym typeface="Arial"/>
            </a:endParaRPr>
          </a:p>
        </p:txBody>
      </p:sp>
      <p:sp>
        <p:nvSpPr>
          <p:cNvPr id="157" name="Google Shape;157;g3dc506124ed_0_55"/>
          <p:cNvSpPr/>
          <p:nvPr/>
        </p:nvSpPr>
        <p:spPr>
          <a:xfrm rot="-8275926">
            <a:off x="1934105" y="5192718"/>
            <a:ext cx="522529" cy="361732"/>
          </a:xfrm>
          <a:prstGeom prst="rightArrow">
            <a:avLst>
              <a:gd fmla="val 50000" name="adj1"/>
              <a:gd fmla="val 50000" name="adj2"/>
            </a:avLst>
          </a:prstGeom>
          <a:solidFill>
            <a:srgbClr val="FC8D59"/>
          </a:solidFill>
          <a:ln cap="flat" cmpd="sng" w="38100">
            <a:solidFill>
              <a:schemeClr val="lt1"/>
            </a:solidFill>
            <a:prstDash val="solid"/>
            <a:round/>
            <a:headEnd len="sm" w="sm" type="none"/>
            <a:tailEnd len="sm" w="sm" type="none"/>
          </a:ln>
          <a:effectLst>
            <a:outerShdw blurRad="40000" rotWithShape="0" dir="5400000" dist="20000">
              <a:srgbClr val="000000">
                <a:alpha val="376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8" name="Google Shape;158;g3dc506124ed_0_55"/>
          <p:cNvSpPr/>
          <p:nvPr/>
        </p:nvSpPr>
        <p:spPr>
          <a:xfrm rot="-2591123">
            <a:off x="3980971" y="5213150"/>
            <a:ext cx="522531" cy="361654"/>
          </a:xfrm>
          <a:prstGeom prst="rightArrow">
            <a:avLst>
              <a:gd fmla="val 50000" name="adj1"/>
              <a:gd fmla="val 50000" name="adj2"/>
            </a:avLst>
          </a:prstGeom>
          <a:solidFill>
            <a:srgbClr val="FC8D59"/>
          </a:solidFill>
          <a:ln cap="flat" cmpd="sng" w="38100">
            <a:solidFill>
              <a:schemeClr val="lt1"/>
            </a:solidFill>
            <a:prstDash val="solid"/>
            <a:round/>
            <a:headEnd len="sm" w="sm" type="none"/>
            <a:tailEnd len="sm" w="sm" type="none"/>
          </a:ln>
          <a:effectLst>
            <a:outerShdw blurRad="40000" rotWithShape="0" dir="5400000" dist="20000">
              <a:srgbClr val="000000">
                <a:alpha val="3765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59" name="Google Shape;159;g3dc506124ed_0_55"/>
          <p:cNvSpPr txBox="1"/>
          <p:nvPr/>
        </p:nvSpPr>
        <p:spPr>
          <a:xfrm>
            <a:off x="2539085" y="5238604"/>
            <a:ext cx="15837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1" lang="sv-SE" sz="1600" u="none" cap="none" strike="noStrike">
                <a:solidFill>
                  <a:schemeClr val="dk1"/>
                </a:solidFill>
                <a:latin typeface="Arial"/>
                <a:ea typeface="Arial"/>
                <a:cs typeface="Arial"/>
                <a:sym typeface="Arial"/>
              </a:rPr>
              <a:t>Water – land</a:t>
            </a:r>
            <a:endParaRPr b="1" i="1" sz="1600" u="none" cap="none" strike="noStrike">
              <a:solidFill>
                <a:schemeClr val="dk1"/>
              </a:solidFill>
              <a:latin typeface="Arial"/>
              <a:ea typeface="Arial"/>
              <a:cs typeface="Arial"/>
              <a:sym typeface="Arial"/>
            </a:endParaRPr>
          </a:p>
        </p:txBody>
      </p:sp>
      <p:sp>
        <p:nvSpPr>
          <p:cNvPr id="160" name="Google Shape;160;g3dc506124ed_0_55"/>
          <p:cNvSpPr txBox="1"/>
          <p:nvPr/>
        </p:nvSpPr>
        <p:spPr>
          <a:xfrm>
            <a:off x="2023334" y="6267804"/>
            <a:ext cx="28158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P + (IW) = ET + R + GWT</a:t>
            </a:r>
            <a:endParaRPr b="0" i="0" sz="1400" u="none" cap="none" strike="noStrike">
              <a:solidFill>
                <a:srgbClr val="000000"/>
              </a:solidFill>
              <a:latin typeface="Arial"/>
              <a:ea typeface="Arial"/>
              <a:cs typeface="Arial"/>
              <a:sym typeface="Arial"/>
            </a:endParaRPr>
          </a:p>
        </p:txBody>
      </p:sp>
      <p:sp>
        <p:nvSpPr>
          <p:cNvPr id="161" name="Google Shape;161;g3dc506124ed_0_55"/>
          <p:cNvSpPr txBox="1"/>
          <p:nvPr/>
        </p:nvSpPr>
        <p:spPr>
          <a:xfrm>
            <a:off x="7648684" y="1960549"/>
            <a:ext cx="3510600" cy="4155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chemeClr val="dk1"/>
                </a:solidFill>
                <a:latin typeface="Arial"/>
                <a:ea typeface="Arial"/>
                <a:cs typeface="Arial"/>
                <a:sym typeface="Arial"/>
              </a:rPr>
              <a:t>Exogenous demand</a:t>
            </a:r>
            <a:endParaRPr b="1"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1"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1" lang="sv-SE" sz="1400" u="none" cap="none" strike="noStrike">
                <a:solidFill>
                  <a:schemeClr val="dk1"/>
                </a:solidFill>
                <a:latin typeface="Arial"/>
                <a:ea typeface="Arial"/>
                <a:cs typeface="Arial"/>
                <a:sym typeface="Arial"/>
              </a:rPr>
              <a:t>Public: </a:t>
            </a: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 Municipal</a:t>
            </a: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 Industrial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1" i="0" lang="sv-SE" sz="2000" u="none" cap="none" strike="noStrike">
                <a:solidFill>
                  <a:schemeClr val="dk1"/>
                </a:solidFill>
                <a:latin typeface="Arial"/>
                <a:ea typeface="Arial"/>
                <a:cs typeface="Arial"/>
                <a:sym typeface="Arial"/>
              </a:rPr>
              <a:t>Endogenous demand</a:t>
            </a:r>
            <a:endParaRPr b="1" i="0" sz="20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1" lang="sv-SE" sz="1400" u="none" cap="none" strike="noStrike">
                <a:solidFill>
                  <a:schemeClr val="dk1"/>
                </a:solidFill>
                <a:latin typeface="Arial"/>
                <a:ea typeface="Arial"/>
                <a:cs typeface="Arial"/>
                <a:sym typeface="Arial"/>
              </a:rPr>
              <a:t>Agriculture: </a:t>
            </a: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 Irrigation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1" lang="sv-SE" sz="1400" u="none" cap="none" strike="noStrike">
                <a:solidFill>
                  <a:schemeClr val="dk1"/>
                </a:solidFill>
                <a:latin typeface="Arial"/>
                <a:ea typeface="Arial"/>
                <a:cs typeface="Arial"/>
                <a:sym typeface="Arial"/>
              </a:rPr>
              <a:t>Power sector:</a:t>
            </a: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 Water for cooling power plants</a:t>
            </a:r>
            <a:br>
              <a:rPr b="0" i="0" lang="sv-SE" sz="1400" u="none" cap="none" strike="noStrike">
                <a:solidFill>
                  <a:schemeClr val="dk1"/>
                </a:solidFill>
                <a:latin typeface="Arial"/>
                <a:ea typeface="Arial"/>
                <a:cs typeface="Arial"/>
                <a:sym typeface="Arial"/>
              </a:rPr>
            </a:br>
            <a:endParaRPr b="0" i="0" sz="1400" u="none" cap="none" strike="noStrike">
              <a:solidFill>
                <a:schemeClr val="dk1"/>
              </a:solidFill>
              <a:latin typeface="Arial"/>
              <a:ea typeface="Arial"/>
              <a:cs typeface="Arial"/>
              <a:sym typeface="Arial"/>
            </a:endParaRPr>
          </a:p>
        </p:txBody>
      </p:sp>
      <p:pic>
        <p:nvPicPr>
          <p:cNvPr descr="Power Plant outline" id="162" name="Google Shape;162;g3dc506124ed_0_55"/>
          <p:cNvPicPr preferRelativeResize="0"/>
          <p:nvPr/>
        </p:nvPicPr>
        <p:blipFill rotWithShape="1">
          <a:blip r:embed="rId3">
            <a:alphaModFix/>
          </a:blip>
          <a:srcRect b="0" l="0" r="0" t="0"/>
          <a:stretch/>
        </p:blipFill>
        <p:spPr>
          <a:xfrm>
            <a:off x="6879567" y="5280523"/>
            <a:ext cx="554418" cy="593189"/>
          </a:xfrm>
          <a:prstGeom prst="rect">
            <a:avLst/>
          </a:prstGeom>
          <a:noFill/>
          <a:ln>
            <a:noFill/>
          </a:ln>
        </p:spPr>
      </p:pic>
      <p:pic>
        <p:nvPicPr>
          <p:cNvPr descr="Handwashing outline" id="163" name="Google Shape;163;g3dc506124ed_0_55"/>
          <p:cNvPicPr preferRelativeResize="0"/>
          <p:nvPr/>
        </p:nvPicPr>
        <p:blipFill rotWithShape="1">
          <a:blip r:embed="rId4">
            <a:alphaModFix/>
          </a:blip>
          <a:srcRect b="0" l="0" r="0" t="0"/>
          <a:stretch/>
        </p:blipFill>
        <p:spPr>
          <a:xfrm>
            <a:off x="6870795" y="2630890"/>
            <a:ext cx="554419" cy="593189"/>
          </a:xfrm>
          <a:prstGeom prst="rect">
            <a:avLst/>
          </a:prstGeom>
          <a:noFill/>
          <a:ln>
            <a:noFill/>
          </a:ln>
        </p:spPr>
      </p:pic>
      <p:sp>
        <p:nvSpPr>
          <p:cNvPr id="164" name="Google Shape;164;g3dc506124ed_0_55"/>
          <p:cNvSpPr txBox="1"/>
          <p:nvPr/>
        </p:nvSpPr>
        <p:spPr>
          <a:xfrm>
            <a:off x="923218" y="1126386"/>
            <a:ext cx="14553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1" lang="sv-SE" sz="1600" u="none" cap="none" strike="noStrike">
                <a:solidFill>
                  <a:schemeClr val="dk1"/>
                </a:solidFill>
                <a:latin typeface="Arial"/>
                <a:ea typeface="Arial"/>
                <a:cs typeface="Arial"/>
                <a:sym typeface="Arial"/>
              </a:rPr>
              <a:t>Water resources</a:t>
            </a:r>
            <a:endParaRPr b="1" i="1" sz="1600" u="none" cap="none" strike="noStrike">
              <a:solidFill>
                <a:schemeClr val="dk1"/>
              </a:solidFill>
              <a:latin typeface="Arial"/>
              <a:ea typeface="Arial"/>
              <a:cs typeface="Arial"/>
              <a:sym typeface="Arial"/>
            </a:endParaRPr>
          </a:p>
        </p:txBody>
      </p:sp>
      <p:sp>
        <p:nvSpPr>
          <p:cNvPr id="165" name="Google Shape;165;g3dc506124ed_0_55"/>
          <p:cNvSpPr txBox="1"/>
          <p:nvPr/>
        </p:nvSpPr>
        <p:spPr>
          <a:xfrm>
            <a:off x="4122816" y="1126386"/>
            <a:ext cx="14364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1" lang="sv-SE" sz="1600" u="none" cap="none" strike="noStrike">
                <a:solidFill>
                  <a:schemeClr val="dk1"/>
                </a:solidFill>
                <a:latin typeface="Arial"/>
                <a:ea typeface="Arial"/>
                <a:cs typeface="Arial"/>
                <a:sym typeface="Arial"/>
              </a:rPr>
              <a:t>Water supply</a:t>
            </a:r>
            <a:endParaRPr b="1" i="1" sz="1600" u="none" cap="none" strike="noStrike">
              <a:solidFill>
                <a:schemeClr val="dk1"/>
              </a:solidFill>
              <a:latin typeface="Arial"/>
              <a:ea typeface="Arial"/>
              <a:cs typeface="Arial"/>
              <a:sym typeface="Arial"/>
            </a:endParaRPr>
          </a:p>
        </p:txBody>
      </p:sp>
      <p:pic>
        <p:nvPicPr>
          <p:cNvPr descr="Watering pot outline" id="166" name="Google Shape;166;g3dc506124ed_0_55"/>
          <p:cNvPicPr preferRelativeResize="0"/>
          <p:nvPr/>
        </p:nvPicPr>
        <p:blipFill rotWithShape="1">
          <a:blip r:embed="rId5">
            <a:alphaModFix/>
          </a:blip>
          <a:srcRect b="0" l="0" r="0" t="0"/>
          <a:stretch/>
        </p:blipFill>
        <p:spPr>
          <a:xfrm>
            <a:off x="6879567" y="4177474"/>
            <a:ext cx="724086" cy="724086"/>
          </a:xfrm>
          <a:prstGeom prst="rect">
            <a:avLst/>
          </a:prstGeom>
          <a:noFill/>
          <a:ln>
            <a:noFill/>
          </a:ln>
        </p:spPr>
      </p:pic>
      <p:sp>
        <p:nvSpPr>
          <p:cNvPr id="167" name="Google Shape;167;g3dc506124ed_0_55"/>
          <p:cNvSpPr txBox="1"/>
          <p:nvPr/>
        </p:nvSpPr>
        <p:spPr>
          <a:xfrm>
            <a:off x="8377230" y="1126386"/>
            <a:ext cx="1436400" cy="585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1" lang="sv-SE" sz="1600" u="none" cap="none" strike="noStrike">
                <a:solidFill>
                  <a:schemeClr val="dk1"/>
                </a:solidFill>
                <a:latin typeface="Arial"/>
                <a:ea typeface="Arial"/>
                <a:cs typeface="Arial"/>
                <a:sym typeface="Arial"/>
              </a:rPr>
              <a:t>Water demand</a:t>
            </a:r>
            <a:endParaRPr b="1" i="1" sz="1600" u="none" cap="none" strike="noStrike">
              <a:solidFill>
                <a:schemeClr val="dk1"/>
              </a:solidFill>
              <a:latin typeface="Arial"/>
              <a:ea typeface="Arial"/>
              <a:cs typeface="Arial"/>
              <a:sym typeface="Arial"/>
            </a:endParaRPr>
          </a:p>
        </p:txBody>
      </p:sp>
      <p:sp>
        <p:nvSpPr>
          <p:cNvPr id="168" name="Google Shape;168;g3dc506124ed_0_55"/>
          <p:cNvSpPr/>
          <p:nvPr/>
        </p:nvSpPr>
        <p:spPr>
          <a:xfrm>
            <a:off x="7604053" y="4177474"/>
            <a:ext cx="2982600" cy="1811700"/>
          </a:xfrm>
          <a:prstGeom prst="roundRect">
            <a:avLst>
              <a:gd fmla="val 16667" name="adj"/>
            </a:avLst>
          </a:prstGeom>
          <a:noFill/>
          <a:ln cap="flat" cmpd="sng" w="25400">
            <a:solidFill>
              <a:srgbClr val="000D2C"/>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69" name="Google Shape;169;g3dc506124ed_0_55"/>
          <p:cNvSpPr/>
          <p:nvPr/>
        </p:nvSpPr>
        <p:spPr>
          <a:xfrm>
            <a:off x="7604053" y="2389767"/>
            <a:ext cx="2982600" cy="952800"/>
          </a:xfrm>
          <a:prstGeom prst="roundRect">
            <a:avLst>
              <a:gd fmla="val 16667" name="adj"/>
            </a:avLst>
          </a:prstGeom>
          <a:noFill/>
          <a:ln cap="flat" cmpd="sng" w="25400">
            <a:solidFill>
              <a:srgbClr val="000D2C"/>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id="170" name="Google Shape;170;g3dc506124ed_0_55"/>
          <p:cNvPicPr preferRelativeResize="0"/>
          <p:nvPr/>
        </p:nvPicPr>
        <p:blipFill rotWithShape="1">
          <a:blip r:embed="rId6">
            <a:alphaModFix/>
          </a:blip>
          <a:srcRect b="984" l="0" r="0" t="2519"/>
          <a:stretch/>
        </p:blipFill>
        <p:spPr>
          <a:xfrm>
            <a:off x="631570" y="1713280"/>
            <a:ext cx="5599433" cy="3412827"/>
          </a:xfrm>
          <a:prstGeom prst="rect">
            <a:avLst/>
          </a:prstGeom>
          <a:noFill/>
          <a:ln>
            <a:noFill/>
          </a:ln>
        </p:spPr>
      </p:pic>
      <p:sp>
        <p:nvSpPr>
          <p:cNvPr id="171" name="Google Shape;171;g3dc506124ed_0_55"/>
          <p:cNvSpPr txBox="1"/>
          <p:nvPr/>
        </p:nvSpPr>
        <p:spPr>
          <a:xfrm>
            <a:off x="576000" y="288000"/>
            <a:ext cx="10515600" cy="9000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1" i="0" lang="sv-SE" sz="2800" u="none" cap="none" strike="noStrike">
                <a:solidFill>
                  <a:srgbClr val="C00000"/>
                </a:solidFill>
                <a:latin typeface="Arial"/>
                <a:ea typeface="Arial"/>
                <a:cs typeface="Arial"/>
                <a:sym typeface="Arial"/>
              </a:rPr>
              <a:t>Representing the water sector in CLEWs – recap</a:t>
            </a:r>
            <a:endParaRPr b="1" i="0" sz="2800" u="none" cap="none" strike="noStrike">
              <a:solidFill>
                <a:srgbClr val="C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g3dc506124ed_0_76"/>
          <p:cNvPicPr preferRelativeResize="0"/>
          <p:nvPr/>
        </p:nvPicPr>
        <p:blipFill rotWithShape="1">
          <a:blip r:embed="rId3">
            <a:alphaModFix/>
          </a:blip>
          <a:srcRect b="0" l="0" r="0" t="0"/>
          <a:stretch/>
        </p:blipFill>
        <p:spPr>
          <a:xfrm>
            <a:off x="2408004" y="1494505"/>
            <a:ext cx="8761732" cy="4875516"/>
          </a:xfrm>
          <a:prstGeom prst="rect">
            <a:avLst/>
          </a:prstGeom>
          <a:noFill/>
          <a:ln>
            <a:noFill/>
          </a:ln>
        </p:spPr>
      </p:pic>
      <p:sp>
        <p:nvSpPr>
          <p:cNvPr id="178" name="Google Shape;178;g3dc506124ed_0_76"/>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79" name="Google Shape;179;g3dc506124ed_0_76"/>
          <p:cNvSpPr txBox="1"/>
          <p:nvPr/>
        </p:nvSpPr>
        <p:spPr>
          <a:xfrm>
            <a:off x="576000" y="951110"/>
            <a:ext cx="10834500" cy="83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1" lang="sv-SE" sz="1600" u="none" cap="none" strike="noStrike">
                <a:solidFill>
                  <a:srgbClr val="000000"/>
                </a:solidFill>
                <a:latin typeface="Arial"/>
                <a:ea typeface="Arial"/>
                <a:cs typeface="Arial"/>
                <a:sym typeface="Arial"/>
              </a:rPr>
              <a:t>The CLEWs++ reference system – focus on water</a:t>
            </a:r>
            <a:endParaRPr b="1" i="1" sz="16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600"/>
              <a:buFont typeface="Arial"/>
              <a:buNone/>
            </a:pPr>
            <a:r>
              <a:rPr b="0" i="0" lang="sv-SE" sz="1600" u="none" cap="none" strike="noStrike">
                <a:solidFill>
                  <a:srgbClr val="000000"/>
                </a:solidFill>
                <a:latin typeface="Arial"/>
                <a:ea typeface="Arial"/>
                <a:cs typeface="Arial"/>
                <a:sym typeface="Arial"/>
              </a:rPr>
              <a:t>Going from the left to the right, we go from water resources to water final demand. Here you can see the water interlinkages with the power and agriculture sector, which determine the endogenous water demand. </a:t>
            </a:r>
            <a:endParaRPr b="0" i="0" sz="1600" u="none" cap="none" strike="noStrike">
              <a:solidFill>
                <a:srgbClr val="000000"/>
              </a:solidFill>
              <a:latin typeface="Arial"/>
              <a:ea typeface="Arial"/>
              <a:cs typeface="Arial"/>
              <a:sym typeface="Arial"/>
            </a:endParaRPr>
          </a:p>
        </p:txBody>
      </p:sp>
      <p:sp>
        <p:nvSpPr>
          <p:cNvPr id="180" name="Google Shape;180;g3dc506124ed_0_76"/>
          <p:cNvSpPr/>
          <p:nvPr/>
        </p:nvSpPr>
        <p:spPr>
          <a:xfrm>
            <a:off x="2280288" y="4353903"/>
            <a:ext cx="1793100" cy="1392000"/>
          </a:xfrm>
          <a:prstGeom prst="roundRect">
            <a:avLst>
              <a:gd fmla="val 16667" name="adj"/>
            </a:avLst>
          </a:prstGeom>
          <a:noFill/>
          <a:ln cap="flat" cmpd="sng" w="25400">
            <a:solidFill>
              <a:srgbClr val="000D2C"/>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1" name="Google Shape;181;g3dc506124ed_0_76"/>
          <p:cNvSpPr/>
          <p:nvPr/>
        </p:nvSpPr>
        <p:spPr>
          <a:xfrm>
            <a:off x="6486528" y="3236303"/>
            <a:ext cx="1102200" cy="1392000"/>
          </a:xfrm>
          <a:prstGeom prst="roundRect">
            <a:avLst>
              <a:gd fmla="val 16667" name="adj"/>
            </a:avLst>
          </a:prstGeom>
          <a:noFill/>
          <a:ln cap="flat" cmpd="sng" w="25400">
            <a:solidFill>
              <a:srgbClr val="000D2C"/>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182" name="Google Shape;182;g3dc506124ed_0_76"/>
          <p:cNvSpPr txBox="1"/>
          <p:nvPr/>
        </p:nvSpPr>
        <p:spPr>
          <a:xfrm>
            <a:off x="933885" y="4628223"/>
            <a:ext cx="1218600" cy="9543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Endogenous water demand – Agriculture</a:t>
            </a:r>
            <a:endParaRPr b="0" i="0" sz="1400" u="none" cap="none" strike="noStrike">
              <a:solidFill>
                <a:srgbClr val="000000"/>
              </a:solidFill>
              <a:latin typeface="Arial"/>
              <a:ea typeface="Arial"/>
              <a:cs typeface="Arial"/>
              <a:sym typeface="Arial"/>
            </a:endParaRPr>
          </a:p>
        </p:txBody>
      </p:sp>
      <p:sp>
        <p:nvSpPr>
          <p:cNvPr id="183" name="Google Shape;183;g3dc506124ed_0_76"/>
          <p:cNvSpPr txBox="1"/>
          <p:nvPr/>
        </p:nvSpPr>
        <p:spPr>
          <a:xfrm>
            <a:off x="8266966" y="3399796"/>
            <a:ext cx="1239300" cy="11697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Endogenous water demand –Power sector</a:t>
            </a:r>
            <a:endParaRPr b="0" i="0" sz="1400" u="none" cap="none" strike="noStrike">
              <a:solidFill>
                <a:srgbClr val="000000"/>
              </a:solidFill>
              <a:latin typeface="Arial"/>
              <a:ea typeface="Arial"/>
              <a:cs typeface="Arial"/>
              <a:sym typeface="Arial"/>
            </a:endParaRPr>
          </a:p>
        </p:txBody>
      </p:sp>
      <p:cxnSp>
        <p:nvCxnSpPr>
          <p:cNvPr id="184" name="Google Shape;184;g3dc506124ed_0_76"/>
          <p:cNvCxnSpPr>
            <a:stCxn id="180" idx="1"/>
          </p:cNvCxnSpPr>
          <p:nvPr/>
        </p:nvCxnSpPr>
        <p:spPr>
          <a:xfrm rot="10800000">
            <a:off x="2152488" y="5049903"/>
            <a:ext cx="127800" cy="0"/>
          </a:xfrm>
          <a:prstGeom prst="straightConnector1">
            <a:avLst/>
          </a:prstGeom>
          <a:noFill/>
          <a:ln cap="flat" cmpd="sng" w="9525">
            <a:solidFill>
              <a:srgbClr val="001D68"/>
            </a:solidFill>
            <a:prstDash val="solid"/>
            <a:round/>
            <a:headEnd len="sm" w="sm" type="none"/>
            <a:tailEnd len="med" w="med" type="triangle"/>
          </a:ln>
        </p:spPr>
      </p:cxnSp>
      <p:cxnSp>
        <p:nvCxnSpPr>
          <p:cNvPr id="185" name="Google Shape;185;g3dc506124ed_0_76"/>
          <p:cNvCxnSpPr>
            <a:stCxn id="181" idx="3"/>
          </p:cNvCxnSpPr>
          <p:nvPr/>
        </p:nvCxnSpPr>
        <p:spPr>
          <a:xfrm>
            <a:off x="7588728" y="3932303"/>
            <a:ext cx="678300" cy="0"/>
          </a:xfrm>
          <a:prstGeom prst="straightConnector1">
            <a:avLst/>
          </a:prstGeom>
          <a:noFill/>
          <a:ln cap="flat" cmpd="sng" w="9525">
            <a:solidFill>
              <a:srgbClr val="001D68"/>
            </a:solidFill>
            <a:prstDash val="solid"/>
            <a:round/>
            <a:headEnd len="sm" w="sm" type="none"/>
            <a:tailEnd len="med" w="med" type="triangle"/>
          </a:ln>
        </p:spPr>
      </p:cxnSp>
      <p:sp>
        <p:nvSpPr>
          <p:cNvPr id="186" name="Google Shape;186;g3dc506124ed_0_76"/>
          <p:cNvSpPr txBox="1"/>
          <p:nvPr/>
        </p:nvSpPr>
        <p:spPr>
          <a:xfrm>
            <a:off x="576000" y="288000"/>
            <a:ext cx="10515600" cy="90000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Helvetica Neue"/>
              <a:buNone/>
            </a:pPr>
            <a:r>
              <a:rPr b="1" i="0" lang="sv-SE" sz="2800" u="none" cap="none" strike="noStrike">
                <a:solidFill>
                  <a:srgbClr val="C00000"/>
                </a:solidFill>
                <a:latin typeface="Arial"/>
                <a:ea typeface="Arial"/>
                <a:cs typeface="Arial"/>
                <a:sym typeface="Arial"/>
              </a:rPr>
              <a:t>The reference system – recap</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g3dc506124ed_0_90"/>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193" name="Google Shape;193;g3dc506124ed_0_90"/>
          <p:cNvSpPr txBox="1"/>
          <p:nvPr>
            <p:ph type="title"/>
          </p:nvPr>
        </p:nvSpPr>
        <p:spPr>
          <a:xfrm>
            <a:off x="576000" y="288000"/>
            <a:ext cx="10941900" cy="90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The importance of data gathering and pre-processing the data: </a:t>
            </a:r>
            <a:r>
              <a:rPr b="0" lang="sv-SE">
                <a:solidFill>
                  <a:srgbClr val="C00000"/>
                </a:solidFill>
              </a:rPr>
              <a:t>Water interlinkages and techno-economic data</a:t>
            </a:r>
            <a:endParaRPr b="0">
              <a:solidFill>
                <a:srgbClr val="C00000"/>
              </a:solidFill>
            </a:endParaRPr>
          </a:p>
        </p:txBody>
      </p:sp>
      <p:sp>
        <p:nvSpPr>
          <p:cNvPr id="194" name="Google Shape;194;g3dc506124ed_0_90"/>
          <p:cNvSpPr txBox="1"/>
          <p:nvPr/>
        </p:nvSpPr>
        <p:spPr>
          <a:xfrm>
            <a:off x="576000" y="1197831"/>
            <a:ext cx="112674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sv-SE" sz="1600" u="none" cap="none" strike="noStrike">
                <a:solidFill>
                  <a:schemeClr val="dk1"/>
                </a:solidFill>
                <a:latin typeface="Arial"/>
                <a:ea typeface="Arial"/>
                <a:cs typeface="Arial"/>
                <a:sym typeface="Arial"/>
              </a:rPr>
              <a:t>Data gathering and data pre-processing are essential for building your CLEWs++ model.</a:t>
            </a:r>
            <a:r>
              <a:rPr b="1" i="1" lang="sv-SE" sz="1600" u="none" cap="none" strike="noStrike">
                <a:solidFill>
                  <a:schemeClr val="dk1"/>
                </a:solidFill>
                <a:latin typeface="Arial"/>
                <a:ea typeface="Arial"/>
                <a:cs typeface="Arial"/>
                <a:sym typeface="Arial"/>
              </a:rPr>
              <a:t> What type of data do you need? </a:t>
            </a:r>
            <a:endParaRPr b="1" i="1" sz="1400" u="none" cap="none" strike="noStrike">
              <a:solidFill>
                <a:srgbClr val="000000"/>
              </a:solidFill>
              <a:latin typeface="Arial"/>
              <a:ea typeface="Arial"/>
              <a:cs typeface="Arial"/>
              <a:sym typeface="Arial"/>
            </a:endParaRPr>
          </a:p>
        </p:txBody>
      </p:sp>
      <p:sp>
        <p:nvSpPr>
          <p:cNvPr id="195" name="Google Shape;195;g3dc506124ed_0_90"/>
          <p:cNvSpPr txBox="1"/>
          <p:nvPr/>
        </p:nvSpPr>
        <p:spPr>
          <a:xfrm>
            <a:off x="3786901" y="1549548"/>
            <a:ext cx="12609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Costs</a:t>
            </a:r>
            <a:endParaRPr b="1" i="0" sz="1600" u="none" cap="none" strike="noStrike">
              <a:solidFill>
                <a:srgbClr val="000000"/>
              </a:solidFill>
              <a:latin typeface="Arial"/>
              <a:ea typeface="Arial"/>
              <a:cs typeface="Arial"/>
              <a:sym typeface="Arial"/>
            </a:endParaRPr>
          </a:p>
        </p:txBody>
      </p:sp>
      <p:sp>
        <p:nvSpPr>
          <p:cNvPr id="196" name="Google Shape;196;g3dc506124ed_0_90"/>
          <p:cNvSpPr txBox="1"/>
          <p:nvPr/>
        </p:nvSpPr>
        <p:spPr>
          <a:xfrm>
            <a:off x="659541" y="1546493"/>
            <a:ext cx="20112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Water balance</a:t>
            </a:r>
            <a:endParaRPr b="1" i="0" sz="1600" u="none" cap="none" strike="noStrike">
              <a:solidFill>
                <a:srgbClr val="000000"/>
              </a:solidFill>
              <a:latin typeface="Arial"/>
              <a:ea typeface="Arial"/>
              <a:cs typeface="Arial"/>
              <a:sym typeface="Arial"/>
            </a:endParaRPr>
          </a:p>
        </p:txBody>
      </p:sp>
      <p:sp>
        <p:nvSpPr>
          <p:cNvPr id="197" name="Google Shape;197;g3dc506124ed_0_90"/>
          <p:cNvSpPr txBox="1"/>
          <p:nvPr/>
        </p:nvSpPr>
        <p:spPr>
          <a:xfrm>
            <a:off x="1093538" y="2178256"/>
            <a:ext cx="9033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Input</a:t>
            </a:r>
            <a:endParaRPr b="1" i="0" sz="1400" u="none" cap="none" strike="noStrike">
              <a:solidFill>
                <a:srgbClr val="000000"/>
              </a:solidFill>
              <a:latin typeface="Arial"/>
              <a:ea typeface="Arial"/>
              <a:cs typeface="Arial"/>
              <a:sym typeface="Arial"/>
            </a:endParaRPr>
          </a:p>
        </p:txBody>
      </p:sp>
      <p:sp>
        <p:nvSpPr>
          <p:cNvPr id="198" name="Google Shape;198;g3dc506124ed_0_90"/>
          <p:cNvSpPr txBox="1"/>
          <p:nvPr/>
        </p:nvSpPr>
        <p:spPr>
          <a:xfrm>
            <a:off x="1079204" y="3965995"/>
            <a:ext cx="9033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Output</a:t>
            </a:r>
            <a:endParaRPr b="1" i="0" sz="1400" u="none" cap="none" strike="noStrike">
              <a:solidFill>
                <a:srgbClr val="000000"/>
              </a:solidFill>
              <a:latin typeface="Arial"/>
              <a:ea typeface="Arial"/>
              <a:cs typeface="Arial"/>
              <a:sym typeface="Arial"/>
            </a:endParaRPr>
          </a:p>
        </p:txBody>
      </p:sp>
      <p:sp>
        <p:nvSpPr>
          <p:cNvPr id="199" name="Google Shape;199;g3dc506124ed_0_90"/>
          <p:cNvSpPr txBox="1"/>
          <p:nvPr/>
        </p:nvSpPr>
        <p:spPr>
          <a:xfrm>
            <a:off x="8898485" y="1556800"/>
            <a:ext cx="20931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Demand</a:t>
            </a:r>
            <a:endParaRPr b="1" i="0" sz="1600" u="none" cap="none" strike="noStrike">
              <a:solidFill>
                <a:srgbClr val="000000"/>
              </a:solidFill>
              <a:latin typeface="Arial"/>
              <a:ea typeface="Arial"/>
              <a:cs typeface="Arial"/>
              <a:sym typeface="Arial"/>
            </a:endParaRPr>
          </a:p>
        </p:txBody>
      </p:sp>
      <p:sp>
        <p:nvSpPr>
          <p:cNvPr id="200" name="Google Shape;200;g3dc506124ed_0_90"/>
          <p:cNvSpPr txBox="1"/>
          <p:nvPr/>
        </p:nvSpPr>
        <p:spPr>
          <a:xfrm>
            <a:off x="963934" y="2701430"/>
            <a:ext cx="13695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Precipitation</a:t>
            </a:r>
            <a:endParaRPr b="0" i="0" sz="1400" u="none" cap="none" strike="noStrike">
              <a:solidFill>
                <a:srgbClr val="000000"/>
              </a:solidFill>
              <a:latin typeface="Arial"/>
              <a:ea typeface="Arial"/>
              <a:cs typeface="Arial"/>
              <a:sym typeface="Arial"/>
            </a:endParaRPr>
          </a:p>
        </p:txBody>
      </p:sp>
      <p:sp>
        <p:nvSpPr>
          <p:cNvPr id="201" name="Google Shape;201;g3dc506124ed_0_90"/>
          <p:cNvSpPr txBox="1"/>
          <p:nvPr/>
        </p:nvSpPr>
        <p:spPr>
          <a:xfrm>
            <a:off x="826924" y="4518965"/>
            <a:ext cx="16764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Evapotranspiration</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Groundwater recharge</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Water run-off</a:t>
            </a:r>
            <a:endParaRPr b="0" i="0" sz="1400" u="none" cap="none" strike="noStrike">
              <a:solidFill>
                <a:srgbClr val="000000"/>
              </a:solidFill>
              <a:latin typeface="Arial"/>
              <a:ea typeface="Arial"/>
              <a:cs typeface="Arial"/>
              <a:sym typeface="Arial"/>
            </a:endParaRPr>
          </a:p>
        </p:txBody>
      </p:sp>
      <p:sp>
        <p:nvSpPr>
          <p:cNvPr id="202" name="Google Shape;202;g3dc506124ed_0_90"/>
          <p:cNvSpPr txBox="1"/>
          <p:nvPr/>
        </p:nvSpPr>
        <p:spPr>
          <a:xfrm>
            <a:off x="2920988" y="2185049"/>
            <a:ext cx="3020400" cy="375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Capital</a:t>
            </a:r>
            <a:r>
              <a:rPr b="0" i="0" lang="sv-SE" sz="1400" u="none" cap="none" strike="noStrike">
                <a:solidFill>
                  <a:schemeClr val="dk1"/>
                </a:solidFill>
                <a:latin typeface="Arial"/>
                <a:ea typeface="Arial"/>
                <a:cs typeface="Arial"/>
                <a:sym typeface="Arial"/>
              </a:rPr>
              <a:t> (MUSD/ Bm3)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Depend on the conveyance system: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Pumped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Gravity</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Fixed </a:t>
            </a:r>
            <a:r>
              <a:rPr b="0" i="0" lang="sv-SE" sz="1400" u="none" cap="none" strike="noStrike">
                <a:solidFill>
                  <a:schemeClr val="dk1"/>
                </a:solidFill>
                <a:latin typeface="Arial"/>
                <a:ea typeface="Arial"/>
                <a:cs typeface="Arial"/>
                <a:sym typeface="Arial"/>
              </a:rPr>
              <a:t>(MUSD/ Bm3)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Energy requirements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Quality (water treatment)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Labour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Administrative costs</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Variable </a:t>
            </a:r>
            <a:r>
              <a:rPr b="0" i="0" lang="sv-SE" sz="1400" u="none" cap="none" strike="noStrike">
                <a:solidFill>
                  <a:schemeClr val="dk1"/>
                </a:solidFill>
                <a:latin typeface="Arial"/>
                <a:ea typeface="Arial"/>
                <a:cs typeface="Arial"/>
                <a:sym typeface="Arial"/>
              </a:rPr>
              <a:t>(MUSD/ Bm3)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Chemicals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Repair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sv-SE" sz="1400" u="none" cap="none" strike="noStrike">
                <a:solidFill>
                  <a:schemeClr val="dk1"/>
                </a:solidFill>
                <a:latin typeface="Arial"/>
                <a:ea typeface="Arial"/>
                <a:cs typeface="Arial"/>
                <a:sym typeface="Arial"/>
              </a:rPr>
              <a:t>Other support services</a:t>
            </a:r>
            <a:br>
              <a:rPr b="0" i="0" lang="sv-SE" sz="1400" u="none" cap="none" strike="noStrike">
                <a:solidFill>
                  <a:schemeClr val="dk1"/>
                </a:solidFill>
                <a:latin typeface="Arial"/>
                <a:ea typeface="Arial"/>
                <a:cs typeface="Arial"/>
                <a:sym typeface="Arial"/>
              </a:rPr>
            </a:b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203" name="Google Shape;203;g3dc506124ed_0_90"/>
          <p:cNvSpPr txBox="1"/>
          <p:nvPr/>
        </p:nvSpPr>
        <p:spPr>
          <a:xfrm>
            <a:off x="8985125" y="2185049"/>
            <a:ext cx="2093100" cy="3755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Exogenous demand</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1"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1" lang="sv-SE" sz="1400" u="none" cap="none" strike="noStrike">
                <a:solidFill>
                  <a:schemeClr val="dk1"/>
                </a:solidFill>
                <a:latin typeface="Arial"/>
                <a:ea typeface="Arial"/>
                <a:cs typeface="Arial"/>
                <a:sym typeface="Arial"/>
              </a:rPr>
              <a:t>Public: </a:t>
            </a: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 Municipal</a:t>
            </a: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 Industrial</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Endogenous demand</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1" lang="sv-SE" sz="1400" u="none" cap="none" strike="noStrike">
                <a:solidFill>
                  <a:schemeClr val="dk1"/>
                </a:solidFill>
                <a:latin typeface="Arial"/>
                <a:ea typeface="Arial"/>
                <a:cs typeface="Arial"/>
                <a:sym typeface="Arial"/>
              </a:rPr>
              <a:t>Agriculture: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1" lang="sv-SE" sz="1400" u="none" cap="none" strike="noStrike">
                <a:solidFill>
                  <a:schemeClr val="dk1"/>
                </a:solidFill>
                <a:latin typeface="Arial"/>
                <a:ea typeface="Arial"/>
                <a:cs typeface="Arial"/>
                <a:sym typeface="Arial"/>
              </a:rPr>
              <a:t> </a:t>
            </a:r>
            <a:r>
              <a:rPr b="0" i="0" lang="sv-SE" sz="1400" u="none" cap="none" strike="noStrike">
                <a:solidFill>
                  <a:schemeClr val="dk1"/>
                </a:solidFill>
                <a:latin typeface="Arial"/>
                <a:ea typeface="Arial"/>
                <a:cs typeface="Arial"/>
                <a:sym typeface="Arial"/>
              </a:rPr>
              <a:t>Irrigation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1" lang="sv-SE" sz="1400" u="none" cap="none" strike="noStrike">
                <a:solidFill>
                  <a:schemeClr val="dk1"/>
                </a:solidFill>
                <a:latin typeface="Arial"/>
                <a:ea typeface="Arial"/>
                <a:cs typeface="Arial"/>
                <a:sym typeface="Arial"/>
              </a:rPr>
              <a:t>Power sector:</a:t>
            </a:r>
            <a:br>
              <a:rPr b="0" i="0" lang="sv-SE" sz="1400" u="none" cap="none" strike="noStrike">
                <a:solidFill>
                  <a:schemeClr val="dk1"/>
                </a:solidFill>
                <a:latin typeface="Arial"/>
                <a:ea typeface="Arial"/>
                <a:cs typeface="Arial"/>
                <a:sym typeface="Arial"/>
              </a:rPr>
            </a:br>
            <a:r>
              <a:rPr b="0" i="0" lang="sv-SE" sz="1400" u="none" cap="none" strike="noStrike">
                <a:solidFill>
                  <a:schemeClr val="dk1"/>
                </a:solidFill>
                <a:latin typeface="Arial"/>
                <a:ea typeface="Arial"/>
                <a:cs typeface="Arial"/>
                <a:sym typeface="Arial"/>
              </a:rPr>
              <a:t>- Water for cooling power plants</a:t>
            </a:r>
            <a:br>
              <a:rPr b="0" i="0" lang="sv-SE" sz="1400" u="none" cap="none" strike="noStrike">
                <a:solidFill>
                  <a:schemeClr val="dk1"/>
                </a:solidFill>
                <a:latin typeface="Arial"/>
                <a:ea typeface="Arial"/>
                <a:cs typeface="Arial"/>
                <a:sym typeface="Arial"/>
              </a:rPr>
            </a:br>
            <a:endParaRPr b="0" i="0" sz="1400" u="none" cap="none" strike="noStrike">
              <a:solidFill>
                <a:schemeClr val="dk1"/>
              </a:solidFill>
              <a:latin typeface="Arial"/>
              <a:ea typeface="Arial"/>
              <a:cs typeface="Arial"/>
              <a:sym typeface="Arial"/>
            </a:endParaRPr>
          </a:p>
        </p:txBody>
      </p:sp>
      <p:pic>
        <p:nvPicPr>
          <p:cNvPr descr="Power Plant outline" id="204" name="Google Shape;204;g3dc506124ed_0_90"/>
          <p:cNvPicPr preferRelativeResize="0"/>
          <p:nvPr/>
        </p:nvPicPr>
        <p:blipFill rotWithShape="1">
          <a:blip r:embed="rId3">
            <a:alphaModFix/>
          </a:blip>
          <a:srcRect b="0" l="0" r="0" t="0"/>
          <a:stretch/>
        </p:blipFill>
        <p:spPr>
          <a:xfrm>
            <a:off x="11184333" y="5095622"/>
            <a:ext cx="554418" cy="593189"/>
          </a:xfrm>
          <a:prstGeom prst="rect">
            <a:avLst/>
          </a:prstGeom>
          <a:noFill/>
          <a:ln>
            <a:noFill/>
          </a:ln>
        </p:spPr>
      </p:pic>
      <p:pic>
        <p:nvPicPr>
          <p:cNvPr descr="Handwashing outline" id="205" name="Google Shape;205;g3dc506124ed_0_90"/>
          <p:cNvPicPr preferRelativeResize="0"/>
          <p:nvPr/>
        </p:nvPicPr>
        <p:blipFill rotWithShape="1">
          <a:blip r:embed="rId4">
            <a:alphaModFix/>
          </a:blip>
          <a:srcRect b="0" l="0" r="0" t="0"/>
          <a:stretch/>
        </p:blipFill>
        <p:spPr>
          <a:xfrm>
            <a:off x="11184332" y="2729801"/>
            <a:ext cx="554419" cy="593189"/>
          </a:xfrm>
          <a:prstGeom prst="rect">
            <a:avLst/>
          </a:prstGeom>
          <a:noFill/>
          <a:ln>
            <a:noFill/>
          </a:ln>
        </p:spPr>
      </p:pic>
      <p:pic>
        <p:nvPicPr>
          <p:cNvPr descr="Watering pot outline" id="206" name="Google Shape;206;g3dc506124ed_0_90"/>
          <p:cNvPicPr preferRelativeResize="0"/>
          <p:nvPr/>
        </p:nvPicPr>
        <p:blipFill rotWithShape="1">
          <a:blip r:embed="rId5">
            <a:alphaModFix/>
          </a:blip>
          <a:srcRect b="0" l="0" r="0" t="0"/>
          <a:stretch/>
        </p:blipFill>
        <p:spPr>
          <a:xfrm>
            <a:off x="11164283" y="4280565"/>
            <a:ext cx="724086" cy="724086"/>
          </a:xfrm>
          <a:prstGeom prst="rect">
            <a:avLst/>
          </a:prstGeom>
          <a:noFill/>
          <a:ln>
            <a:noFill/>
          </a:ln>
        </p:spPr>
      </p:pic>
      <p:sp>
        <p:nvSpPr>
          <p:cNvPr id="207" name="Google Shape;207;g3dc506124ed_0_90"/>
          <p:cNvSpPr/>
          <p:nvPr/>
        </p:nvSpPr>
        <p:spPr>
          <a:xfrm>
            <a:off x="8807415" y="4280565"/>
            <a:ext cx="2270700" cy="1509000"/>
          </a:xfrm>
          <a:prstGeom prst="roundRect">
            <a:avLst>
              <a:gd fmla="val 16667" name="adj"/>
            </a:avLst>
          </a:prstGeom>
          <a:noFill/>
          <a:ln cap="flat" cmpd="sng" w="25400">
            <a:solidFill>
              <a:srgbClr val="000D2C"/>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8" name="Google Shape;208;g3dc506124ed_0_90"/>
          <p:cNvSpPr/>
          <p:nvPr/>
        </p:nvSpPr>
        <p:spPr>
          <a:xfrm>
            <a:off x="8807414" y="2593422"/>
            <a:ext cx="2278800" cy="846600"/>
          </a:xfrm>
          <a:prstGeom prst="roundRect">
            <a:avLst>
              <a:gd fmla="val 16667" name="adj"/>
            </a:avLst>
          </a:prstGeom>
          <a:noFill/>
          <a:ln cap="flat" cmpd="sng" w="25400">
            <a:solidFill>
              <a:srgbClr val="000D2C"/>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09" name="Google Shape;209;g3dc506124ed_0_90"/>
          <p:cNvSpPr/>
          <p:nvPr/>
        </p:nvSpPr>
        <p:spPr>
          <a:xfrm>
            <a:off x="826924" y="2621729"/>
            <a:ext cx="1644900" cy="468600"/>
          </a:xfrm>
          <a:prstGeom prst="roundRect">
            <a:avLst>
              <a:gd fmla="val 16667" name="adj"/>
            </a:avLst>
          </a:prstGeom>
          <a:noFill/>
          <a:ln cap="flat" cmpd="sng" w="25400">
            <a:solidFill>
              <a:srgbClr val="000D2C"/>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Rain with solid fill" id="210" name="Google Shape;210;g3dc506124ed_0_90"/>
          <p:cNvPicPr preferRelativeResize="0"/>
          <p:nvPr/>
        </p:nvPicPr>
        <p:blipFill rotWithShape="1">
          <a:blip r:embed="rId6">
            <a:alphaModFix/>
          </a:blip>
          <a:srcRect b="0" l="0" r="0" t="0"/>
          <a:stretch/>
        </p:blipFill>
        <p:spPr>
          <a:xfrm>
            <a:off x="202407" y="2535627"/>
            <a:ext cx="681226" cy="681226"/>
          </a:xfrm>
          <a:prstGeom prst="rect">
            <a:avLst/>
          </a:prstGeom>
          <a:noFill/>
          <a:ln>
            <a:noFill/>
          </a:ln>
        </p:spPr>
      </p:pic>
      <p:sp>
        <p:nvSpPr>
          <p:cNvPr id="211" name="Google Shape;211;g3dc506124ed_0_90"/>
          <p:cNvSpPr/>
          <p:nvPr/>
        </p:nvSpPr>
        <p:spPr>
          <a:xfrm>
            <a:off x="810551" y="4405933"/>
            <a:ext cx="1676400" cy="1563600"/>
          </a:xfrm>
          <a:prstGeom prst="roundRect">
            <a:avLst>
              <a:gd fmla="val 16667" name="adj"/>
            </a:avLst>
          </a:prstGeom>
          <a:noFill/>
          <a:ln cap="flat" cmpd="sng" w="25400">
            <a:solidFill>
              <a:srgbClr val="000D2C"/>
            </a:solidFill>
            <a:prstDash val="dash"/>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Water outline" id="212" name="Google Shape;212;g3dc506124ed_0_90"/>
          <p:cNvPicPr preferRelativeResize="0"/>
          <p:nvPr/>
        </p:nvPicPr>
        <p:blipFill rotWithShape="1">
          <a:blip r:embed="rId7">
            <a:alphaModFix/>
          </a:blip>
          <a:srcRect b="0" l="0" r="0" t="0"/>
          <a:stretch/>
        </p:blipFill>
        <p:spPr>
          <a:xfrm>
            <a:off x="212875" y="4884803"/>
            <a:ext cx="605869" cy="605869"/>
          </a:xfrm>
          <a:prstGeom prst="rect">
            <a:avLst/>
          </a:prstGeom>
          <a:noFill/>
          <a:ln>
            <a:noFill/>
          </a:ln>
        </p:spPr>
      </p:pic>
      <p:sp>
        <p:nvSpPr>
          <p:cNvPr id="213" name="Google Shape;213;g3dc506124ed_0_90"/>
          <p:cNvSpPr txBox="1"/>
          <p:nvPr/>
        </p:nvSpPr>
        <p:spPr>
          <a:xfrm>
            <a:off x="6404109" y="1553125"/>
            <a:ext cx="1260900" cy="338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1" i="0" lang="sv-SE" sz="1600" u="none" cap="none" strike="noStrike">
                <a:solidFill>
                  <a:srgbClr val="000000"/>
                </a:solidFill>
                <a:latin typeface="Arial"/>
                <a:ea typeface="Arial"/>
                <a:cs typeface="Arial"/>
                <a:sym typeface="Arial"/>
              </a:rPr>
              <a:t>Energy</a:t>
            </a:r>
            <a:endParaRPr b="1" i="0" sz="1600" u="none" cap="none" strike="noStrike">
              <a:solidFill>
                <a:srgbClr val="000000"/>
              </a:solidFill>
              <a:latin typeface="Arial"/>
              <a:ea typeface="Arial"/>
              <a:cs typeface="Arial"/>
              <a:sym typeface="Arial"/>
            </a:endParaRPr>
          </a:p>
        </p:txBody>
      </p:sp>
      <p:sp>
        <p:nvSpPr>
          <p:cNvPr id="214" name="Google Shape;214;g3dc506124ed_0_90"/>
          <p:cNvSpPr txBox="1"/>
          <p:nvPr/>
        </p:nvSpPr>
        <p:spPr>
          <a:xfrm>
            <a:off x="6090451" y="2180396"/>
            <a:ext cx="2506200" cy="3924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Energy for pumping water</a:t>
            </a:r>
            <a:r>
              <a:rPr b="0" i="0" lang="sv-SE" sz="1400" u="none" cap="none" strike="noStrike">
                <a:solidFill>
                  <a:schemeClr val="dk1"/>
                </a:solidFill>
                <a:latin typeface="Arial"/>
                <a:ea typeface="Arial"/>
                <a:cs typeface="Arial"/>
                <a:sym typeface="Arial"/>
              </a:rPr>
              <a:t> (PJ/Bm3)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Groundwater pumping: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chemeClr val="dk1"/>
                </a:solidFill>
                <a:latin typeface="Arial"/>
                <a:ea typeface="Arial"/>
                <a:cs typeface="Arial"/>
                <a:sym typeface="Arial"/>
              </a:rPr>
              <a:t>Depends on t</a:t>
            </a:r>
            <a:r>
              <a:rPr b="0" i="0" lang="sv-SE" sz="1400" u="none" cap="none" strike="noStrike">
                <a:solidFill>
                  <a:srgbClr val="000000"/>
                </a:solidFill>
                <a:latin typeface="Arial"/>
                <a:ea typeface="Arial"/>
                <a:cs typeface="Arial"/>
                <a:sym typeface="Arial"/>
              </a:rPr>
              <a:t>he piping system, lift, pump characteristics, and well screens.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sv-SE" sz="1400" u="none" cap="none" strike="noStrike">
                <a:solidFill>
                  <a:schemeClr val="dk1"/>
                </a:solidFill>
                <a:latin typeface="Arial"/>
                <a:ea typeface="Arial"/>
                <a:cs typeface="Arial"/>
                <a:sym typeface="Arial"/>
              </a:rPr>
              <a:t>Run-off water: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Depends on the length of the system and the elevation changes.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100"/>
              <a:buFont typeface="Arial"/>
              <a:buNone/>
            </a:pPr>
            <a:r>
              <a:rPr b="0" i="0" lang="sv-SE" sz="1100" u="none" cap="none" strike="noStrike">
                <a:solidFill>
                  <a:schemeClr val="dk1"/>
                </a:solidFill>
                <a:latin typeface="Arial"/>
                <a:ea typeface="Arial"/>
                <a:cs typeface="Arial"/>
                <a:sym typeface="Arial"/>
              </a:rPr>
              <a:t>Source: </a:t>
            </a:r>
            <a:r>
              <a:rPr b="0" i="0" lang="sv-SE" sz="1100" u="sng" cap="none" strike="noStrike">
                <a:solidFill>
                  <a:schemeClr val="dk1"/>
                </a:solidFill>
                <a:latin typeface="Arial"/>
                <a:ea typeface="Arial"/>
                <a:cs typeface="Arial"/>
                <a:sym typeface="Arial"/>
                <a:hlinkClick r:id="rId8">
                  <a:extLst>
                    <a:ext uri="{A12FA001-AC4F-418D-AE19-62706E023703}">
                      <ahyp:hlinkClr val="tx"/>
                    </a:ext>
                  </a:extLst>
                </a:hlinkClick>
              </a:rPr>
              <a:t>Plappally &amp; Lienhard, 2012</a:t>
            </a:r>
            <a:endParaRPr b="0" i="0" sz="1100" u="none" cap="none" strike="noStrike">
              <a:solidFill>
                <a:schemeClr val="dk1"/>
              </a:solidFill>
              <a:latin typeface="Arial"/>
              <a:ea typeface="Arial"/>
              <a:cs typeface="Arial"/>
              <a:sym typeface="Arial"/>
            </a:endParaRPr>
          </a:p>
        </p:txBody>
      </p:sp>
      <p:sp>
        <p:nvSpPr>
          <p:cNvPr id="215" name="Google Shape;215;g3dc506124ed_0_90"/>
          <p:cNvSpPr txBox="1"/>
          <p:nvPr/>
        </p:nvSpPr>
        <p:spPr>
          <a:xfrm>
            <a:off x="2935291" y="5789634"/>
            <a:ext cx="2631300" cy="261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sv-SE" sz="1100" u="none" cap="none" strike="noStrike">
                <a:solidFill>
                  <a:schemeClr val="dk1"/>
                </a:solidFill>
                <a:latin typeface="Arial"/>
                <a:ea typeface="Arial"/>
                <a:cs typeface="Arial"/>
                <a:sym typeface="Arial"/>
              </a:rPr>
              <a:t>Source: </a:t>
            </a:r>
            <a:r>
              <a:rPr b="0" i="0" lang="sv-SE" sz="1100" u="sng" cap="none" strike="noStrike">
                <a:solidFill>
                  <a:schemeClr val="dk1"/>
                </a:solidFill>
                <a:latin typeface="Arial"/>
                <a:ea typeface="Arial"/>
                <a:cs typeface="Arial"/>
                <a:sym typeface="Arial"/>
                <a:hlinkClick r:id="rId9">
                  <a:extLst>
                    <a:ext uri="{A12FA001-AC4F-418D-AE19-62706E023703}">
                      <ahyp:hlinkClr val="tx"/>
                    </a:ext>
                  </a:extLst>
                </a:hlinkClick>
              </a:rPr>
              <a:t>Plappally and Lienhard, 2012</a:t>
            </a:r>
            <a:endParaRPr b="0" i="0" sz="1100" u="none" cap="none" strike="noStrike">
              <a:solidFill>
                <a:schemeClr val="dk1"/>
              </a:solidFill>
              <a:latin typeface="Arial"/>
              <a:ea typeface="Arial"/>
              <a:cs typeface="Arial"/>
              <a:sym typeface="Arial"/>
            </a:endParaRPr>
          </a:p>
        </p:txBody>
      </p:sp>
      <p:cxnSp>
        <p:nvCxnSpPr>
          <p:cNvPr id="216" name="Google Shape;216;g3dc506124ed_0_90"/>
          <p:cNvCxnSpPr/>
          <p:nvPr/>
        </p:nvCxnSpPr>
        <p:spPr>
          <a:xfrm>
            <a:off x="530914" y="1976932"/>
            <a:ext cx="10941900" cy="0"/>
          </a:xfrm>
          <a:prstGeom prst="straightConnector1">
            <a:avLst/>
          </a:prstGeom>
          <a:noFill/>
          <a:ln cap="flat" cmpd="sng" w="9525">
            <a:solidFill>
              <a:srgbClr val="001D68"/>
            </a:solidFill>
            <a:prstDash val="solid"/>
            <a:round/>
            <a:headEnd len="sm" w="sm" type="none"/>
            <a:tailEnd len="sm" w="sm" type="none"/>
          </a:ln>
        </p:spPr>
      </p:cxnSp>
      <p:cxnSp>
        <p:nvCxnSpPr>
          <p:cNvPr id="217" name="Google Shape;217;g3dc506124ed_0_90"/>
          <p:cNvCxnSpPr/>
          <p:nvPr/>
        </p:nvCxnSpPr>
        <p:spPr>
          <a:xfrm>
            <a:off x="2569998" y="2086127"/>
            <a:ext cx="0" cy="4375200"/>
          </a:xfrm>
          <a:prstGeom prst="straightConnector1">
            <a:avLst/>
          </a:prstGeom>
          <a:noFill/>
          <a:ln cap="flat" cmpd="sng" w="9525">
            <a:solidFill>
              <a:srgbClr val="001D68"/>
            </a:solidFill>
            <a:prstDash val="solid"/>
            <a:round/>
            <a:headEnd len="sm" w="sm" type="none"/>
            <a:tailEnd len="sm" w="sm" type="none"/>
          </a:ln>
        </p:spPr>
      </p:cxnSp>
      <p:cxnSp>
        <p:nvCxnSpPr>
          <p:cNvPr id="218" name="Google Shape;218;g3dc506124ed_0_90"/>
          <p:cNvCxnSpPr/>
          <p:nvPr/>
        </p:nvCxnSpPr>
        <p:spPr>
          <a:xfrm>
            <a:off x="5966214" y="2102127"/>
            <a:ext cx="0" cy="4375200"/>
          </a:xfrm>
          <a:prstGeom prst="straightConnector1">
            <a:avLst/>
          </a:prstGeom>
          <a:noFill/>
          <a:ln cap="flat" cmpd="sng" w="9525">
            <a:solidFill>
              <a:srgbClr val="001D68"/>
            </a:solidFill>
            <a:prstDash val="solid"/>
            <a:round/>
            <a:headEnd len="sm" w="sm" type="none"/>
            <a:tailEnd len="sm" w="sm" type="none"/>
          </a:ln>
        </p:spPr>
      </p:cxnSp>
      <p:cxnSp>
        <p:nvCxnSpPr>
          <p:cNvPr id="219" name="Google Shape;219;g3dc506124ed_0_90"/>
          <p:cNvCxnSpPr/>
          <p:nvPr/>
        </p:nvCxnSpPr>
        <p:spPr>
          <a:xfrm>
            <a:off x="8571850" y="2102126"/>
            <a:ext cx="0" cy="4375200"/>
          </a:xfrm>
          <a:prstGeom prst="straightConnector1">
            <a:avLst/>
          </a:prstGeom>
          <a:noFill/>
          <a:ln cap="flat" cmpd="sng" w="9525">
            <a:solidFill>
              <a:srgbClr val="001D68"/>
            </a:solidFill>
            <a:prstDash val="solid"/>
            <a:round/>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g3dc506124ed_0_122"/>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26" name="Google Shape;226;g3dc506124ed_0_122"/>
          <p:cNvSpPr txBox="1"/>
          <p:nvPr>
            <p:ph type="title"/>
          </p:nvPr>
        </p:nvSpPr>
        <p:spPr>
          <a:xfrm>
            <a:off x="576000" y="288000"/>
            <a:ext cx="11079300" cy="9000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Hands-on Exercise 1 </a:t>
            </a:r>
            <a:endParaRPr sz="2800">
              <a:solidFill>
                <a:srgbClr val="C00000"/>
              </a:solidFill>
            </a:endParaRPr>
          </a:p>
        </p:txBody>
      </p:sp>
      <p:sp>
        <p:nvSpPr>
          <p:cNvPr id="227" name="Google Shape;227;g3dc506124ed_0_122"/>
          <p:cNvSpPr txBox="1"/>
          <p:nvPr/>
        </p:nvSpPr>
        <p:spPr>
          <a:xfrm>
            <a:off x="719136" y="1248310"/>
            <a:ext cx="10515600" cy="1662300"/>
          </a:xfrm>
          <a:prstGeom prst="rect">
            <a:avLst/>
          </a:prstGeom>
          <a:solidFill>
            <a:srgbClr val="DDE7FF"/>
          </a:solidFill>
          <a:ln cap="flat" cmpd="sng" w="28575">
            <a:solidFill>
              <a:schemeClr val="accent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Estimate the costs and energy requirements of the water sector for your CLEWs++ model.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700"/>
              <a:buFont typeface="Arial"/>
              <a:buNone/>
            </a:pPr>
            <a:r>
              <a:t/>
            </a:r>
            <a:endParaRPr b="0" i="1" sz="17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rPr b="0" i="1" lang="sv-SE" sz="1700" u="none" cap="none" strike="noStrike">
                <a:solidFill>
                  <a:srgbClr val="000000"/>
                </a:solidFill>
                <a:latin typeface="Arial"/>
                <a:ea typeface="Arial"/>
                <a:cs typeface="Arial"/>
                <a:sym typeface="Arial"/>
              </a:rPr>
              <a:t>There are systems: one for groundwater and one for surface water abstraction. Estimate the Capital (MUSD/Bm3) and Fixed costs (MUSD/Bm3) </a:t>
            </a:r>
            <a:r>
              <a:rPr b="0" i="1" lang="sv-SE" sz="1700" u="none" cap="none" strike="noStrike">
                <a:solidFill>
                  <a:schemeClr val="dk1"/>
                </a:solidFill>
                <a:latin typeface="Arial"/>
                <a:ea typeface="Arial"/>
                <a:cs typeface="Arial"/>
                <a:sym typeface="Arial"/>
              </a:rPr>
              <a:t>for both of them</a:t>
            </a:r>
            <a:r>
              <a:rPr b="0" i="1" lang="sv-SE" sz="1700" u="none" cap="none" strike="noStrike">
                <a:solidFill>
                  <a:srgbClr val="000000"/>
                </a:solidFill>
                <a:latin typeface="Arial"/>
                <a:ea typeface="Arial"/>
                <a:cs typeface="Arial"/>
                <a:sym typeface="Arial"/>
              </a:rPr>
              <a:t>, assuming that the fixed costs are 1% of the capital cost. Then, estimate the energy needed for pumping water (PJ/Bm3). </a:t>
            </a:r>
            <a:endParaRPr/>
          </a:p>
          <a:p>
            <a:pPr indent="0" lvl="0" marL="0" marR="0" rtl="0" algn="l">
              <a:lnSpc>
                <a:spcPct val="100000"/>
              </a:lnSpc>
              <a:spcBef>
                <a:spcPts val="0"/>
              </a:spcBef>
              <a:spcAft>
                <a:spcPts val="0"/>
              </a:spcAft>
              <a:buClr>
                <a:srgbClr val="000000"/>
              </a:buClr>
              <a:buSzPts val="1700"/>
              <a:buFont typeface="Arial"/>
              <a:buNone/>
            </a:pPr>
            <a:r>
              <a:rPr b="1" i="1" lang="sv-SE" sz="1700" u="none" cap="none" strike="noStrike">
                <a:solidFill>
                  <a:srgbClr val="000000"/>
                </a:solidFill>
                <a:latin typeface="Arial"/>
                <a:ea typeface="Arial"/>
                <a:cs typeface="Arial"/>
                <a:sym typeface="Arial"/>
              </a:rPr>
              <a:t>Note: Be careful with the units!</a:t>
            </a:r>
            <a:endParaRPr b="1" i="1" sz="1700" u="none" cap="none" strike="noStrike">
              <a:solidFill>
                <a:srgbClr val="000000"/>
              </a:solidFill>
              <a:latin typeface="Arial"/>
              <a:ea typeface="Arial"/>
              <a:cs typeface="Arial"/>
              <a:sym typeface="Arial"/>
            </a:endParaRPr>
          </a:p>
        </p:txBody>
      </p:sp>
      <p:sp>
        <p:nvSpPr>
          <p:cNvPr id="228" name="Google Shape;228;g3dc506124ed_0_122"/>
          <p:cNvSpPr txBox="1"/>
          <p:nvPr/>
        </p:nvSpPr>
        <p:spPr>
          <a:xfrm>
            <a:off x="719136" y="2967691"/>
            <a:ext cx="9697200" cy="3849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900" u="none" cap="none" strike="noStrike">
                <a:solidFill>
                  <a:srgbClr val="000000"/>
                </a:solidFill>
                <a:latin typeface="Arial"/>
                <a:ea typeface="Arial"/>
                <a:cs typeface="Arial"/>
                <a:sym typeface="Arial"/>
              </a:rPr>
              <a:t>Data</a:t>
            </a:r>
            <a:endParaRPr b="0" i="0" sz="1400" u="none" cap="none" strike="noStrike">
              <a:solidFill>
                <a:srgbClr val="000000"/>
              </a:solidFill>
              <a:latin typeface="Arial"/>
              <a:ea typeface="Arial"/>
              <a:cs typeface="Arial"/>
              <a:sym typeface="Arial"/>
            </a:endParaRPr>
          </a:p>
        </p:txBody>
      </p:sp>
      <p:graphicFrame>
        <p:nvGraphicFramePr>
          <p:cNvPr id="229" name="Google Shape;229;g3dc506124ed_0_122"/>
          <p:cNvGraphicFramePr/>
          <p:nvPr/>
        </p:nvGraphicFramePr>
        <p:xfrm>
          <a:off x="719136" y="3831816"/>
          <a:ext cx="3000000" cy="3000000"/>
        </p:xfrm>
        <a:graphic>
          <a:graphicData uri="http://schemas.openxmlformats.org/drawingml/2006/table">
            <a:tbl>
              <a:tblPr>
                <a:noFill/>
                <a:tableStyleId>{5E28F196-3E4E-46F1-AFC3-A8D7BB80A4B2}</a:tableStyleId>
              </a:tblPr>
              <a:tblGrid>
                <a:gridCol w="1131050"/>
                <a:gridCol w="958850"/>
                <a:gridCol w="793750"/>
                <a:gridCol w="1181100"/>
              </a:tblGrid>
              <a:tr h="71775">
                <a:tc>
                  <a:txBody>
                    <a:bodyPr/>
                    <a:lstStyle/>
                    <a:p>
                      <a:pPr indent="0" lvl="0" marL="0" marR="0" rtl="0" algn="ctr">
                        <a:lnSpc>
                          <a:spcPct val="100000"/>
                        </a:lnSpc>
                        <a:spcBef>
                          <a:spcPts val="0"/>
                        </a:spcBef>
                        <a:spcAft>
                          <a:spcPts val="0"/>
                        </a:spcAft>
                        <a:buClr>
                          <a:srgbClr val="000000"/>
                        </a:buClr>
                        <a:buSzPts val="1200"/>
                        <a:buFont typeface="Arial"/>
                        <a:buNone/>
                      </a:pPr>
                      <a:r>
                        <a:rPr b="0" i="1" lang="sv-SE" sz="1200" u="none" cap="none" strike="noStrike">
                          <a:solidFill>
                            <a:srgbClr val="000000"/>
                          </a:solidFill>
                          <a:latin typeface="Arial"/>
                          <a:ea typeface="Arial"/>
                          <a:cs typeface="Arial"/>
                          <a:sym typeface="Arial"/>
                        </a:rPr>
                        <a:t>Water source</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i="1" lang="sv-SE" sz="1200" u="none" cap="none" strike="noStrike">
                          <a:solidFill>
                            <a:schemeClr val="dk1"/>
                          </a:solidFill>
                          <a:latin typeface="Arial"/>
                          <a:ea typeface="Arial"/>
                          <a:cs typeface="Arial"/>
                          <a:sym typeface="Arial"/>
                        </a:rPr>
                        <a:t>Conveyance system</a:t>
                      </a:r>
                      <a:endParaRPr sz="1400" u="none" cap="none" strike="noStrike"/>
                    </a:p>
                    <a:p>
                      <a:pPr indent="0" lvl="0" marL="0" marR="0" rtl="0" algn="ctr">
                        <a:lnSpc>
                          <a:spcPct val="100000"/>
                        </a:lnSpc>
                        <a:spcBef>
                          <a:spcPts val="0"/>
                        </a:spcBef>
                        <a:spcAft>
                          <a:spcPts val="0"/>
                        </a:spcAft>
                        <a:buClr>
                          <a:srgbClr val="000000"/>
                        </a:buClr>
                        <a:buSzPts val="1200"/>
                        <a:buFont typeface="Arial"/>
                        <a:buNone/>
                      </a:pPr>
                      <a:r>
                        <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i="1" lang="sv-SE" sz="1200" u="none" cap="none" strike="noStrike">
                          <a:latin typeface="Arial"/>
                          <a:ea typeface="Arial"/>
                          <a:cs typeface="Arial"/>
                          <a:sym typeface="Arial"/>
                        </a:rPr>
                        <a:t>Capacity (m^3/day)</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i="1" lang="sv-SE" sz="1200" u="none" cap="none" strike="noStrike">
                          <a:latin typeface="Arial"/>
                          <a:ea typeface="Arial"/>
                          <a:cs typeface="Arial"/>
                          <a:sym typeface="Arial"/>
                        </a:rPr>
                        <a:t>Pump capital cost (MUSD)</a:t>
                      </a:r>
                      <a:endParaRPr b="0" i="1" sz="1200" u="none" cap="none" strike="noStrike">
                        <a:solidFill>
                          <a:srgbClr val="000000"/>
                        </a:solidFill>
                        <a:latin typeface="Arial"/>
                        <a:ea typeface="Arial"/>
                        <a:cs typeface="Arial"/>
                        <a:sym typeface="Arial"/>
                      </a:endParaRPr>
                    </a:p>
                  </a:txBody>
                  <a:tcPr marT="0" marB="0" marR="0" marL="0" anchor="ctr"/>
                </a:tc>
              </a:tr>
              <a:tr h="255775">
                <a:tc>
                  <a:txBody>
                    <a:bodyPr/>
                    <a:lstStyle/>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Groundwater</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l">
                        <a:lnSpc>
                          <a:spcPct val="100000"/>
                        </a:lnSpc>
                        <a:spcBef>
                          <a:spcPts val="0"/>
                        </a:spcBef>
                        <a:spcAft>
                          <a:spcPts val="0"/>
                        </a:spcAft>
                        <a:buClr>
                          <a:srgbClr val="000000"/>
                        </a:buClr>
                        <a:buSzPts val="1200"/>
                        <a:buFont typeface="Arial"/>
                        <a:buNone/>
                      </a:pPr>
                      <a:r>
                        <a:rPr lang="sv-SE" sz="1200" u="none" cap="none" strike="noStrike">
                          <a:latin typeface="Arial"/>
                          <a:ea typeface="Arial"/>
                          <a:cs typeface="Arial"/>
                          <a:sym typeface="Arial"/>
                        </a:rPr>
                        <a:t>Pumped</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lang="sv-SE" sz="1200" u="none" cap="none" strike="noStrike">
                          <a:latin typeface="Arial"/>
                          <a:ea typeface="Arial"/>
                          <a:cs typeface="Arial"/>
                          <a:sym typeface="Arial"/>
                        </a:rPr>
                        <a:t>45400</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lang="sv-SE" sz="1200" u="none" cap="none" strike="noStrike">
                          <a:latin typeface="Arial"/>
                          <a:ea typeface="Arial"/>
                          <a:cs typeface="Arial"/>
                          <a:sym typeface="Arial"/>
                        </a:rPr>
                        <a:t>30</a:t>
                      </a:r>
                      <a:endParaRPr b="0" i="0" sz="1200" u="none" cap="none" strike="noStrike">
                        <a:solidFill>
                          <a:srgbClr val="000000"/>
                        </a:solidFill>
                        <a:latin typeface="Arial"/>
                        <a:ea typeface="Arial"/>
                        <a:cs typeface="Arial"/>
                        <a:sym typeface="Arial"/>
                      </a:endParaRPr>
                    </a:p>
                  </a:txBody>
                  <a:tcPr marT="0" marB="0" marR="0" marL="0" anchor="b"/>
                </a:tc>
              </a:tr>
              <a:tr h="255775">
                <a:tc>
                  <a:txBody>
                    <a:bodyPr/>
                    <a:lstStyle/>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Run-off water</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l">
                        <a:lnSpc>
                          <a:spcPct val="100000"/>
                        </a:lnSpc>
                        <a:spcBef>
                          <a:spcPts val="0"/>
                        </a:spcBef>
                        <a:spcAft>
                          <a:spcPts val="0"/>
                        </a:spcAft>
                        <a:buClr>
                          <a:srgbClr val="000000"/>
                        </a:buClr>
                        <a:buSzPts val="1200"/>
                        <a:buFont typeface="Arial"/>
                        <a:buNone/>
                      </a:pPr>
                      <a:r>
                        <a:rPr lang="sv-SE" sz="1200" u="none" cap="none" strike="noStrike">
                          <a:latin typeface="Arial"/>
                          <a:ea typeface="Arial"/>
                          <a:cs typeface="Arial"/>
                          <a:sym typeface="Arial"/>
                        </a:rPr>
                        <a:t>Gravity</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lang="sv-SE" sz="1200" u="none" cap="none" strike="noStrike">
                          <a:latin typeface="Arial"/>
                          <a:ea typeface="Arial"/>
                          <a:cs typeface="Arial"/>
                          <a:sym typeface="Arial"/>
                        </a:rPr>
                        <a:t>104000</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lang="sv-SE" sz="1200" u="none" cap="none" strike="noStrike">
                          <a:latin typeface="Arial"/>
                          <a:ea typeface="Arial"/>
                          <a:cs typeface="Arial"/>
                          <a:sym typeface="Arial"/>
                        </a:rPr>
                        <a:t>15</a:t>
                      </a:r>
                      <a:endParaRPr b="0" i="0" sz="1200" u="none" cap="none" strike="noStrike">
                        <a:solidFill>
                          <a:srgbClr val="000000"/>
                        </a:solidFill>
                        <a:latin typeface="Arial"/>
                        <a:ea typeface="Arial"/>
                        <a:cs typeface="Arial"/>
                        <a:sym typeface="Arial"/>
                      </a:endParaRPr>
                    </a:p>
                  </a:txBody>
                  <a:tcPr marT="0" marB="0" marR="0" marL="0" anchor="b"/>
                </a:tc>
              </a:tr>
            </a:tbl>
          </a:graphicData>
        </a:graphic>
      </p:graphicFrame>
      <p:graphicFrame>
        <p:nvGraphicFramePr>
          <p:cNvPr id="230" name="Google Shape;230;g3dc506124ed_0_122"/>
          <p:cNvGraphicFramePr/>
          <p:nvPr/>
        </p:nvGraphicFramePr>
        <p:xfrm>
          <a:off x="5187556" y="3822553"/>
          <a:ext cx="3000000" cy="3000000"/>
        </p:xfrm>
        <a:graphic>
          <a:graphicData uri="http://schemas.openxmlformats.org/drawingml/2006/table">
            <a:tbl>
              <a:tblPr>
                <a:noFill/>
                <a:tableStyleId>{5E28F196-3E4E-46F1-AFC3-A8D7BB80A4B2}</a:tableStyleId>
              </a:tblPr>
              <a:tblGrid>
                <a:gridCol w="1233925"/>
                <a:gridCol w="896525"/>
                <a:gridCol w="1917700"/>
              </a:tblGrid>
              <a:tr h="400050">
                <a:tc>
                  <a:txBody>
                    <a:bodyPr/>
                    <a:lstStyle/>
                    <a:p>
                      <a:pPr indent="0" lvl="0" marL="0" marR="0" rtl="0" algn="ctr">
                        <a:lnSpc>
                          <a:spcPct val="100000"/>
                        </a:lnSpc>
                        <a:spcBef>
                          <a:spcPts val="0"/>
                        </a:spcBef>
                        <a:spcAft>
                          <a:spcPts val="0"/>
                        </a:spcAft>
                        <a:buClr>
                          <a:srgbClr val="000000"/>
                        </a:buClr>
                        <a:buSzPts val="1200"/>
                        <a:buFont typeface="Arial"/>
                        <a:buNone/>
                      </a:pPr>
                      <a:r>
                        <a:rPr b="0" i="1" lang="sv-SE" sz="1200" u="none" cap="none" strike="noStrike">
                          <a:solidFill>
                            <a:srgbClr val="000000"/>
                          </a:solidFill>
                          <a:latin typeface="Arial"/>
                          <a:ea typeface="Arial"/>
                          <a:cs typeface="Arial"/>
                          <a:sym typeface="Arial"/>
                        </a:rPr>
                        <a:t>Water source</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b="0" i="1" lang="sv-SE" sz="1200" u="none" cap="none" strike="noStrike">
                          <a:solidFill>
                            <a:schemeClr val="dk1"/>
                          </a:solidFill>
                          <a:latin typeface="Arial"/>
                          <a:ea typeface="Arial"/>
                          <a:cs typeface="Arial"/>
                          <a:sym typeface="Arial"/>
                        </a:rPr>
                        <a:t>Length (Km)</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i="1" lang="sv-SE" sz="1200" u="none" cap="none" strike="noStrike">
                          <a:latin typeface="Arial"/>
                          <a:ea typeface="Arial"/>
                          <a:cs typeface="Arial"/>
                          <a:sym typeface="Arial"/>
                        </a:rPr>
                        <a:t>Energy use per unit distance (kW h/m3 km)</a:t>
                      </a:r>
                      <a:endParaRPr b="0" i="1" sz="1200" u="none" cap="none" strike="noStrike">
                        <a:solidFill>
                          <a:srgbClr val="000000"/>
                        </a:solidFill>
                        <a:latin typeface="Arial"/>
                        <a:ea typeface="Arial"/>
                        <a:cs typeface="Arial"/>
                        <a:sym typeface="Arial"/>
                      </a:endParaRPr>
                    </a:p>
                  </a:txBody>
                  <a:tcPr marT="0" marB="0" marR="0" marL="0" anchor="ctr"/>
                </a:tc>
              </a:tr>
              <a:tr h="255775">
                <a:tc>
                  <a:txBody>
                    <a:bodyPr/>
                    <a:lstStyle/>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Run-off water</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389</a:t>
                      </a:r>
                      <a:endParaRPr sz="1400" u="none" cap="none" strike="noStrike"/>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lang="sv-SE" sz="1200" u="none" cap="none" strike="noStrike">
                          <a:latin typeface="Arial"/>
                          <a:ea typeface="Arial"/>
                          <a:cs typeface="Arial"/>
                          <a:sym typeface="Arial"/>
                        </a:rPr>
                        <a:t>0.004</a:t>
                      </a:r>
                      <a:endParaRPr b="0" i="0" sz="1200" u="none" cap="none" strike="noStrike">
                        <a:solidFill>
                          <a:srgbClr val="000000"/>
                        </a:solidFill>
                        <a:latin typeface="Arial"/>
                        <a:ea typeface="Arial"/>
                        <a:cs typeface="Arial"/>
                        <a:sym typeface="Arial"/>
                      </a:endParaRPr>
                    </a:p>
                  </a:txBody>
                  <a:tcPr marT="0" marB="0" marR="0" marL="0" anchor="b"/>
                </a:tc>
              </a:tr>
            </a:tbl>
          </a:graphicData>
        </a:graphic>
      </p:graphicFrame>
      <p:sp>
        <p:nvSpPr>
          <p:cNvPr id="231" name="Google Shape;231;g3dc506124ed_0_122"/>
          <p:cNvSpPr txBox="1"/>
          <p:nvPr/>
        </p:nvSpPr>
        <p:spPr>
          <a:xfrm>
            <a:off x="719136" y="3399812"/>
            <a:ext cx="9697200" cy="307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400" u="none" cap="none" strike="noStrike">
                <a:solidFill>
                  <a:srgbClr val="000000"/>
                </a:solidFill>
                <a:latin typeface="Arial"/>
                <a:ea typeface="Arial"/>
                <a:cs typeface="Arial"/>
                <a:sym typeface="Arial"/>
              </a:rPr>
              <a:t>Costs</a:t>
            </a:r>
            <a:endParaRPr b="1" i="0" sz="1400" u="none" cap="none" strike="noStrike">
              <a:solidFill>
                <a:srgbClr val="000000"/>
              </a:solidFill>
              <a:latin typeface="Arial"/>
              <a:ea typeface="Arial"/>
              <a:cs typeface="Arial"/>
              <a:sym typeface="Arial"/>
            </a:endParaRPr>
          </a:p>
        </p:txBody>
      </p:sp>
      <p:sp>
        <p:nvSpPr>
          <p:cNvPr id="232" name="Google Shape;232;g3dc506124ed_0_122"/>
          <p:cNvSpPr txBox="1"/>
          <p:nvPr/>
        </p:nvSpPr>
        <p:spPr>
          <a:xfrm>
            <a:off x="5103150" y="3374955"/>
            <a:ext cx="9697200" cy="3078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900"/>
              <a:buFont typeface="Arial"/>
              <a:buNone/>
            </a:pPr>
            <a:r>
              <a:rPr b="1" i="0" lang="sv-SE" sz="1400" u="none" cap="none" strike="noStrike">
                <a:solidFill>
                  <a:srgbClr val="000000"/>
                </a:solidFill>
                <a:latin typeface="Arial"/>
                <a:ea typeface="Arial"/>
                <a:cs typeface="Arial"/>
                <a:sym typeface="Arial"/>
              </a:rPr>
              <a:t>Energy</a:t>
            </a:r>
            <a:endParaRPr b="1" i="0" sz="1400" u="none" cap="none" strike="noStrike">
              <a:solidFill>
                <a:srgbClr val="000000"/>
              </a:solidFill>
              <a:latin typeface="Arial"/>
              <a:ea typeface="Arial"/>
              <a:cs typeface="Arial"/>
              <a:sym typeface="Arial"/>
            </a:endParaRPr>
          </a:p>
        </p:txBody>
      </p:sp>
      <p:graphicFrame>
        <p:nvGraphicFramePr>
          <p:cNvPr id="233" name="Google Shape;233;g3dc506124ed_0_122"/>
          <p:cNvGraphicFramePr/>
          <p:nvPr/>
        </p:nvGraphicFramePr>
        <p:xfrm>
          <a:off x="5193905" y="5039018"/>
          <a:ext cx="3000000" cy="3000000"/>
        </p:xfrm>
        <a:graphic>
          <a:graphicData uri="http://schemas.openxmlformats.org/drawingml/2006/table">
            <a:tbl>
              <a:tblPr>
                <a:noFill/>
                <a:tableStyleId>{5E28F196-3E4E-46F1-AFC3-A8D7BB80A4B2}</a:tableStyleId>
              </a:tblPr>
              <a:tblGrid>
                <a:gridCol w="1254150"/>
                <a:gridCol w="1155700"/>
                <a:gridCol w="901700"/>
                <a:gridCol w="901700"/>
                <a:gridCol w="1282700"/>
              </a:tblGrid>
              <a:tr h="400050">
                <a:tc>
                  <a:txBody>
                    <a:bodyPr/>
                    <a:lstStyle/>
                    <a:p>
                      <a:pPr indent="0" lvl="0" marL="0" marR="0" rtl="0" algn="ctr">
                        <a:lnSpc>
                          <a:spcPct val="100000"/>
                        </a:lnSpc>
                        <a:spcBef>
                          <a:spcPts val="0"/>
                        </a:spcBef>
                        <a:spcAft>
                          <a:spcPts val="0"/>
                        </a:spcAft>
                        <a:buClr>
                          <a:srgbClr val="000000"/>
                        </a:buClr>
                        <a:buSzPts val="1200"/>
                        <a:buFont typeface="Arial"/>
                        <a:buNone/>
                      </a:pPr>
                      <a:r>
                        <a:rPr b="0" i="1" lang="sv-SE" sz="1200" u="none" cap="none" strike="noStrike">
                          <a:solidFill>
                            <a:srgbClr val="000000"/>
                          </a:solidFill>
                          <a:latin typeface="Arial"/>
                          <a:ea typeface="Arial"/>
                          <a:cs typeface="Arial"/>
                          <a:sym typeface="Arial"/>
                        </a:rPr>
                        <a:t>Water source</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b="0" i="1" lang="sv-SE" sz="1200" u="none" cap="none" strike="noStrike">
                          <a:solidFill>
                            <a:srgbClr val="000000"/>
                          </a:solidFill>
                          <a:latin typeface="Arial"/>
                          <a:ea typeface="Arial"/>
                          <a:cs typeface="Arial"/>
                          <a:sym typeface="Arial"/>
                        </a:rPr>
                        <a:t> ρ – water density (kg/m3)</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b="0" i="1" lang="sv-SE" sz="1200" u="none" cap="none" strike="noStrike">
                          <a:solidFill>
                            <a:srgbClr val="000000"/>
                          </a:solidFill>
                          <a:latin typeface="Arial"/>
                          <a:ea typeface="Arial"/>
                          <a:cs typeface="Arial"/>
                          <a:sym typeface="Arial"/>
                        </a:rPr>
                        <a:t>g – gravity (m/s2)</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b="0" i="1" lang="sv-SE" sz="1200" u="none" cap="none" strike="noStrike">
                          <a:solidFill>
                            <a:srgbClr val="000000"/>
                          </a:solidFill>
                          <a:latin typeface="Arial"/>
                          <a:ea typeface="Arial"/>
                          <a:cs typeface="Arial"/>
                          <a:sym typeface="Arial"/>
                        </a:rPr>
                        <a:t>H – total head (m)</a:t>
                      </a:r>
                      <a:endParaRPr b="0" i="1" sz="1200" u="none" cap="none" strike="noStrike">
                        <a:solidFill>
                          <a:srgbClr val="000000"/>
                        </a:solidFill>
                        <a:latin typeface="Arial"/>
                        <a:ea typeface="Arial"/>
                        <a:cs typeface="Arial"/>
                        <a:sym typeface="Arial"/>
                      </a:endParaRPr>
                    </a:p>
                  </a:txBody>
                  <a:tcPr marT="0" marB="0" marR="0" marL="0" anchor="ctr"/>
                </a:tc>
                <a:tc>
                  <a:txBody>
                    <a:bodyPr/>
                    <a:lstStyle/>
                    <a:p>
                      <a:pPr indent="0" lvl="0" marL="0" marR="0" rtl="0" algn="ctr">
                        <a:lnSpc>
                          <a:spcPct val="100000"/>
                        </a:lnSpc>
                        <a:spcBef>
                          <a:spcPts val="0"/>
                        </a:spcBef>
                        <a:spcAft>
                          <a:spcPts val="0"/>
                        </a:spcAft>
                        <a:buClr>
                          <a:srgbClr val="000000"/>
                        </a:buClr>
                        <a:buSzPts val="1200"/>
                        <a:buFont typeface="Arial"/>
                        <a:buNone/>
                      </a:pPr>
                      <a:r>
                        <a:rPr b="0" i="1" lang="sv-SE" sz="1200" u="none" cap="none" strike="noStrike">
                          <a:solidFill>
                            <a:srgbClr val="000000"/>
                          </a:solidFill>
                          <a:latin typeface="Arial"/>
                          <a:ea typeface="Arial"/>
                          <a:cs typeface="Arial"/>
                          <a:sym typeface="Arial"/>
                        </a:rPr>
                        <a:t>η – pump efficiency</a:t>
                      </a:r>
                      <a:endParaRPr b="0" i="1" sz="1200" u="none" cap="none" strike="noStrike">
                        <a:solidFill>
                          <a:srgbClr val="000000"/>
                        </a:solidFill>
                        <a:latin typeface="Arial"/>
                        <a:ea typeface="Arial"/>
                        <a:cs typeface="Arial"/>
                        <a:sym typeface="Arial"/>
                      </a:endParaRPr>
                    </a:p>
                  </a:txBody>
                  <a:tcPr marT="0" marB="0" marR="0" marL="0" anchor="ctr"/>
                </a:tc>
              </a:tr>
              <a:tr h="255775">
                <a:tc>
                  <a:txBody>
                    <a:bodyPr/>
                    <a:lstStyle/>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Ground water</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1000</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9.81</a:t>
                      </a:r>
                      <a:endParaRPr b="0" i="0" sz="1200" u="none" cap="none" strike="noStrike">
                        <a:solidFill>
                          <a:srgbClr val="000000"/>
                        </a:solidFill>
                        <a:latin typeface="Arial"/>
                        <a:ea typeface="Arial"/>
                        <a:cs typeface="Arial"/>
                        <a:sym typeface="Arial"/>
                      </a:endParaRPr>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50</a:t>
                      </a:r>
                      <a:endParaRPr sz="1400" u="none" cap="none" strike="noStrike"/>
                    </a:p>
                  </a:txBody>
                  <a:tcPr marT="0" marB="0" marR="0" marL="0" anchor="b"/>
                </a:tc>
                <a:tc>
                  <a:txBody>
                    <a:bodyPr/>
                    <a:lstStyle/>
                    <a:p>
                      <a:pPr indent="0" lvl="0" marL="0" marR="0" rtl="0" algn="r">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0.7</a:t>
                      </a:r>
                      <a:endParaRPr b="0" i="0" sz="1200" u="none" cap="none" strike="noStrike">
                        <a:solidFill>
                          <a:srgbClr val="000000"/>
                        </a:solidFill>
                        <a:latin typeface="Arial"/>
                        <a:ea typeface="Arial"/>
                        <a:cs typeface="Arial"/>
                        <a:sym typeface="Arial"/>
                      </a:endParaRPr>
                    </a:p>
                  </a:txBody>
                  <a:tcPr marT="0" marB="0" marR="0" marL="0" anchor="b"/>
                </a:tc>
              </a:tr>
            </a:tbl>
          </a:graphicData>
        </a:graphic>
      </p:graphicFrame>
      <p:sp>
        <p:nvSpPr>
          <p:cNvPr id="234" name="Google Shape;234;g3dc506124ed_0_122"/>
          <p:cNvSpPr txBox="1"/>
          <p:nvPr/>
        </p:nvSpPr>
        <p:spPr>
          <a:xfrm>
            <a:off x="5187556" y="5907482"/>
            <a:ext cx="2959500" cy="677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0" i="0" lang="sv-SE" sz="1200" u="none" cap="none" strike="noStrike">
                <a:solidFill>
                  <a:srgbClr val="000000"/>
                </a:solidFill>
                <a:latin typeface="Arial"/>
                <a:ea typeface="Arial"/>
                <a:cs typeface="Arial"/>
                <a:sym typeface="Arial"/>
              </a:rPr>
              <a:t>Formula for groundwater energy consumption </a:t>
            </a:r>
            <a:r>
              <a:rPr b="1" i="0" lang="sv-SE" sz="1200" u="none" cap="none" strike="noStrike">
                <a:solidFill>
                  <a:srgbClr val="000000"/>
                </a:solidFill>
                <a:latin typeface="Arial"/>
                <a:ea typeface="Arial"/>
                <a:cs typeface="Arial"/>
                <a:sym typeface="Arial"/>
              </a:rPr>
              <a:t>(J/m3):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5" name="Google Shape;235;g3dc506124ed_0_122"/>
          <p:cNvSpPr txBox="1"/>
          <p:nvPr/>
        </p:nvSpPr>
        <p:spPr>
          <a:xfrm>
            <a:off x="7793972" y="6045763"/>
            <a:ext cx="706200" cy="344700"/>
          </a:xfrm>
          <a:prstGeom prst="rect">
            <a:avLst/>
          </a:prstGeom>
          <a:blipFill rotWithShape="1">
            <a:blip r:embed="rId3">
              <a:alphaModFix/>
            </a:blip>
            <a:stretch>
              <a:fillRect b="-21420" l="-15650" r="-870" t="-179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236" name="Google Shape;236;g3dc506124ed_0_122"/>
          <p:cNvSpPr txBox="1"/>
          <p:nvPr/>
        </p:nvSpPr>
        <p:spPr>
          <a:xfrm>
            <a:off x="9359900" y="4231705"/>
            <a:ext cx="34314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Note: 1 kWh = 3.6 × 10⁻⁹ PJ</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sp>
        <p:nvSpPr>
          <p:cNvPr id="242" name="Google Shape;242;g3dc506124ed_0_138"/>
          <p:cNvSpPr txBox="1"/>
          <p:nvPr/>
        </p:nvSpPr>
        <p:spPr>
          <a:xfrm>
            <a:off x="11798300" y="6565900"/>
            <a:ext cx="393600" cy="2922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000"/>
              <a:buFont typeface="Arial"/>
              <a:buNone/>
            </a:pPr>
            <a:fld id="{00000000-1234-1234-1234-123412341234}" type="slidenum">
              <a:rPr b="1" i="0" lang="sv-SE" sz="1000" u="none" cap="none" strike="noStrike">
                <a:solidFill>
                  <a:schemeClr val="lt1"/>
                </a:solidFill>
                <a:latin typeface="Arial"/>
                <a:ea typeface="Arial"/>
                <a:cs typeface="Arial"/>
                <a:sym typeface="Arial"/>
              </a:rPr>
              <a:t>‹#›</a:t>
            </a:fld>
            <a:endParaRPr b="1" i="0" sz="1000" u="none" cap="none" strike="noStrike">
              <a:solidFill>
                <a:schemeClr val="lt1"/>
              </a:solidFill>
              <a:latin typeface="Arial"/>
              <a:ea typeface="Arial"/>
              <a:cs typeface="Arial"/>
              <a:sym typeface="Arial"/>
            </a:endParaRPr>
          </a:p>
        </p:txBody>
      </p:sp>
      <p:sp>
        <p:nvSpPr>
          <p:cNvPr id="243" name="Google Shape;243;g3dc506124ed_0_138"/>
          <p:cNvSpPr txBox="1"/>
          <p:nvPr>
            <p:ph type="title"/>
          </p:nvPr>
        </p:nvSpPr>
        <p:spPr>
          <a:xfrm>
            <a:off x="576000" y="288000"/>
            <a:ext cx="10515600" cy="9000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sv-SE">
                <a:solidFill>
                  <a:srgbClr val="C00000"/>
                </a:solidFill>
              </a:rPr>
              <a:t>The importance of data gathering and pre-processing the data: Water balance </a:t>
            </a:r>
            <a:endParaRPr>
              <a:solidFill>
                <a:srgbClr val="C00000"/>
              </a:solidFill>
            </a:endParaRPr>
          </a:p>
        </p:txBody>
      </p:sp>
      <p:pic>
        <p:nvPicPr>
          <p:cNvPr descr="Rain with solid fill" id="244" name="Google Shape;244;g3dc506124ed_0_138"/>
          <p:cNvPicPr preferRelativeResize="0"/>
          <p:nvPr/>
        </p:nvPicPr>
        <p:blipFill rotWithShape="1">
          <a:blip r:embed="rId3">
            <a:alphaModFix/>
          </a:blip>
          <a:srcRect b="0" l="0" r="0" t="0"/>
          <a:stretch/>
        </p:blipFill>
        <p:spPr>
          <a:xfrm>
            <a:off x="774963" y="2315447"/>
            <a:ext cx="914400" cy="914400"/>
          </a:xfrm>
          <a:prstGeom prst="rect">
            <a:avLst/>
          </a:prstGeom>
          <a:noFill/>
          <a:ln>
            <a:noFill/>
          </a:ln>
        </p:spPr>
      </p:pic>
      <p:pic>
        <p:nvPicPr>
          <p:cNvPr descr="Watering pot outline" id="245" name="Google Shape;245;g3dc506124ed_0_138"/>
          <p:cNvPicPr preferRelativeResize="0"/>
          <p:nvPr/>
        </p:nvPicPr>
        <p:blipFill rotWithShape="1">
          <a:blip r:embed="rId4">
            <a:alphaModFix/>
          </a:blip>
          <a:srcRect b="0" l="0" r="0" t="0"/>
          <a:stretch/>
        </p:blipFill>
        <p:spPr>
          <a:xfrm>
            <a:off x="6248071" y="2040169"/>
            <a:ext cx="914400" cy="914400"/>
          </a:xfrm>
          <a:prstGeom prst="rect">
            <a:avLst/>
          </a:prstGeom>
          <a:noFill/>
          <a:ln>
            <a:noFill/>
          </a:ln>
        </p:spPr>
      </p:pic>
      <p:pic>
        <p:nvPicPr>
          <p:cNvPr descr="Handwashing outline" id="246" name="Google Shape;246;g3dc506124ed_0_138"/>
          <p:cNvPicPr preferRelativeResize="0"/>
          <p:nvPr/>
        </p:nvPicPr>
        <p:blipFill rotWithShape="1">
          <a:blip r:embed="rId5">
            <a:alphaModFix/>
          </a:blip>
          <a:srcRect b="0" l="0" r="0" t="0"/>
          <a:stretch/>
        </p:blipFill>
        <p:spPr>
          <a:xfrm>
            <a:off x="6162107" y="2854509"/>
            <a:ext cx="914400" cy="914400"/>
          </a:xfrm>
          <a:prstGeom prst="rect">
            <a:avLst/>
          </a:prstGeom>
          <a:noFill/>
          <a:ln>
            <a:noFill/>
          </a:ln>
        </p:spPr>
      </p:pic>
      <p:sp>
        <p:nvSpPr>
          <p:cNvPr id="247" name="Google Shape;247;g3dc506124ed_0_138"/>
          <p:cNvSpPr/>
          <p:nvPr/>
        </p:nvSpPr>
        <p:spPr>
          <a:xfrm>
            <a:off x="1894910" y="2255053"/>
            <a:ext cx="1203900" cy="484500"/>
          </a:xfrm>
          <a:prstGeom prst="right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8" name="Google Shape;248;g3dc506124ed_0_138"/>
          <p:cNvSpPr txBox="1"/>
          <p:nvPr/>
        </p:nvSpPr>
        <p:spPr>
          <a:xfrm>
            <a:off x="3482170" y="1980238"/>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Groundwater</a:t>
            </a:r>
            <a:endParaRPr b="1" i="0" sz="1400" u="none" cap="none" strike="noStrike">
              <a:solidFill>
                <a:srgbClr val="000000"/>
              </a:solidFill>
              <a:latin typeface="Arial"/>
              <a:ea typeface="Arial"/>
              <a:cs typeface="Arial"/>
              <a:sym typeface="Arial"/>
            </a:endParaRPr>
          </a:p>
        </p:txBody>
      </p:sp>
      <p:sp>
        <p:nvSpPr>
          <p:cNvPr id="249" name="Google Shape;249;g3dc506124ed_0_138"/>
          <p:cNvSpPr txBox="1"/>
          <p:nvPr/>
        </p:nvSpPr>
        <p:spPr>
          <a:xfrm>
            <a:off x="3482170" y="2726246"/>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Run-off water</a:t>
            </a:r>
            <a:endParaRPr b="1" i="0" sz="1400" u="none" cap="none" strike="noStrike">
              <a:solidFill>
                <a:srgbClr val="000000"/>
              </a:solidFill>
              <a:latin typeface="Arial"/>
              <a:ea typeface="Arial"/>
              <a:cs typeface="Arial"/>
              <a:sym typeface="Arial"/>
            </a:endParaRPr>
          </a:p>
        </p:txBody>
      </p:sp>
      <p:sp>
        <p:nvSpPr>
          <p:cNvPr id="250" name="Google Shape;250;g3dc506124ed_0_138"/>
          <p:cNvSpPr/>
          <p:nvPr/>
        </p:nvSpPr>
        <p:spPr>
          <a:xfrm>
            <a:off x="5037909" y="2288015"/>
            <a:ext cx="978300" cy="484500"/>
          </a:xfrm>
          <a:prstGeom prst="right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1" name="Google Shape;251;g3dc506124ed_0_138"/>
          <p:cNvSpPr txBox="1"/>
          <p:nvPr/>
        </p:nvSpPr>
        <p:spPr>
          <a:xfrm>
            <a:off x="576000" y="1213839"/>
            <a:ext cx="9381900" cy="338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1" lang="sv-SE" sz="1600" u="none" cap="none" strike="noStrike">
                <a:solidFill>
                  <a:srgbClr val="000000"/>
                </a:solidFill>
                <a:latin typeface="Arial"/>
                <a:ea typeface="Arial"/>
                <a:cs typeface="Arial"/>
                <a:sym typeface="Arial"/>
              </a:rPr>
              <a:t>The problem</a:t>
            </a:r>
            <a:r>
              <a:rPr b="0" i="0" lang="sv-SE" sz="1600" u="none" cap="none" strike="noStrike">
                <a:solidFill>
                  <a:srgbClr val="000000"/>
                </a:solidFill>
                <a:latin typeface="Arial"/>
                <a:ea typeface="Arial"/>
                <a:cs typeface="Arial"/>
                <a:sym typeface="Arial"/>
              </a:rPr>
              <a:t>: in CLEWs++ models there is no correlation between water input and output.</a:t>
            </a:r>
            <a:endParaRPr b="0" i="0" sz="1600" u="none" cap="none" strike="noStrike">
              <a:solidFill>
                <a:srgbClr val="000000"/>
              </a:solidFill>
              <a:latin typeface="Arial"/>
              <a:ea typeface="Arial"/>
              <a:cs typeface="Arial"/>
              <a:sym typeface="Arial"/>
            </a:endParaRPr>
          </a:p>
        </p:txBody>
      </p:sp>
      <p:sp>
        <p:nvSpPr>
          <p:cNvPr id="252" name="Google Shape;252;g3dc506124ed_0_138"/>
          <p:cNvSpPr/>
          <p:nvPr/>
        </p:nvSpPr>
        <p:spPr>
          <a:xfrm>
            <a:off x="602808" y="1599729"/>
            <a:ext cx="1269900" cy="2139000"/>
          </a:xfrm>
          <a:prstGeom prst="roundRect">
            <a:avLst>
              <a:gd fmla="val 16667" name="adj"/>
            </a:avLst>
          </a:prstGeom>
          <a:no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3" name="Google Shape;253;g3dc506124ed_0_138"/>
          <p:cNvSpPr/>
          <p:nvPr/>
        </p:nvSpPr>
        <p:spPr>
          <a:xfrm>
            <a:off x="6040564" y="1655608"/>
            <a:ext cx="1269900" cy="2139000"/>
          </a:xfrm>
          <a:prstGeom prst="roundRect">
            <a:avLst>
              <a:gd fmla="val 16667" name="adj"/>
            </a:avLst>
          </a:prstGeom>
          <a:no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54" name="Google Shape;254;g3dc506124ed_0_138"/>
          <p:cNvSpPr txBox="1"/>
          <p:nvPr/>
        </p:nvSpPr>
        <p:spPr>
          <a:xfrm>
            <a:off x="559062" y="1684097"/>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Resources</a:t>
            </a:r>
            <a:endParaRPr b="1" i="0" sz="1400" u="none" cap="none" strike="noStrike">
              <a:solidFill>
                <a:srgbClr val="000000"/>
              </a:solidFill>
              <a:latin typeface="Arial"/>
              <a:ea typeface="Arial"/>
              <a:cs typeface="Arial"/>
              <a:sym typeface="Arial"/>
            </a:endParaRPr>
          </a:p>
        </p:txBody>
      </p:sp>
      <p:sp>
        <p:nvSpPr>
          <p:cNvPr id="255" name="Google Shape;255;g3dc506124ed_0_138"/>
          <p:cNvSpPr txBox="1"/>
          <p:nvPr/>
        </p:nvSpPr>
        <p:spPr>
          <a:xfrm>
            <a:off x="5999151" y="1724812"/>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Final uses</a:t>
            </a:r>
            <a:endParaRPr b="1" i="0" sz="1400" u="none" cap="none" strike="noStrike">
              <a:solidFill>
                <a:srgbClr val="000000"/>
              </a:solidFill>
              <a:latin typeface="Arial"/>
              <a:ea typeface="Arial"/>
              <a:cs typeface="Arial"/>
              <a:sym typeface="Arial"/>
            </a:endParaRPr>
          </a:p>
        </p:txBody>
      </p:sp>
      <p:sp>
        <p:nvSpPr>
          <p:cNvPr id="256" name="Google Shape;256;g3dc506124ed_0_138"/>
          <p:cNvSpPr txBox="1"/>
          <p:nvPr/>
        </p:nvSpPr>
        <p:spPr>
          <a:xfrm>
            <a:off x="8100983" y="2084194"/>
            <a:ext cx="2923200" cy="11697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In nature</a:t>
            </a:r>
            <a:r>
              <a:rPr b="0" i="0" lang="sv-SE" sz="1400" u="none" cap="none" strike="noStrike">
                <a:solidFill>
                  <a:srgbClr val="000000"/>
                </a:solidFill>
                <a:latin typeface="Arial"/>
                <a:ea typeface="Arial"/>
                <a:cs typeface="Arial"/>
                <a:sym typeface="Arial"/>
              </a:rPr>
              <a:t>, when there is a decrease in precipitation, there is a direct impact on groundwater and run-off water, with implications for competing final water demand. </a:t>
            </a:r>
            <a:endParaRPr b="0" i="0" sz="1400" u="none" cap="none" strike="noStrike">
              <a:solidFill>
                <a:srgbClr val="000000"/>
              </a:solidFill>
              <a:latin typeface="Arial"/>
              <a:ea typeface="Arial"/>
              <a:cs typeface="Arial"/>
              <a:sym typeface="Arial"/>
            </a:endParaRPr>
          </a:p>
        </p:txBody>
      </p:sp>
      <p:sp>
        <p:nvSpPr>
          <p:cNvPr id="257" name="Google Shape;257;g3dc506124ed_0_138"/>
          <p:cNvSpPr txBox="1"/>
          <p:nvPr/>
        </p:nvSpPr>
        <p:spPr>
          <a:xfrm>
            <a:off x="8100983" y="4441314"/>
            <a:ext cx="2923200" cy="1816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In a CLEWs++ model, </a:t>
            </a:r>
            <a:r>
              <a:rPr b="0" i="0" lang="sv-SE" sz="1400" u="none" cap="none" strike="noStrike">
                <a:solidFill>
                  <a:srgbClr val="000000"/>
                </a:solidFill>
                <a:latin typeface="Arial"/>
                <a:ea typeface="Arial"/>
                <a:cs typeface="Arial"/>
                <a:sym typeface="Arial"/>
              </a:rPr>
              <a:t>this correlation is not captured automatically by the model, but needs to be quantified BEFORE modelling. Modellers have to assign values to precipitation, evapotranspiration, groundwater, and run-off.</a:t>
            </a:r>
            <a:endParaRPr b="0" i="0" sz="1400" u="none" cap="none" strike="noStrike">
              <a:solidFill>
                <a:srgbClr val="000000"/>
              </a:solidFill>
              <a:latin typeface="Arial"/>
              <a:ea typeface="Arial"/>
              <a:cs typeface="Arial"/>
              <a:sym typeface="Arial"/>
            </a:endParaRPr>
          </a:p>
        </p:txBody>
      </p:sp>
      <p:pic>
        <p:nvPicPr>
          <p:cNvPr descr="Rain with solid fill" id="258" name="Google Shape;258;g3dc506124ed_0_138"/>
          <p:cNvPicPr preferRelativeResize="0"/>
          <p:nvPr/>
        </p:nvPicPr>
        <p:blipFill rotWithShape="1">
          <a:blip r:embed="rId3">
            <a:alphaModFix/>
          </a:blip>
          <a:srcRect b="0" l="0" r="0" t="0"/>
          <a:stretch/>
        </p:blipFill>
        <p:spPr>
          <a:xfrm>
            <a:off x="774963" y="4650307"/>
            <a:ext cx="914400" cy="914400"/>
          </a:xfrm>
          <a:prstGeom prst="rect">
            <a:avLst/>
          </a:prstGeom>
          <a:noFill/>
          <a:ln>
            <a:noFill/>
          </a:ln>
        </p:spPr>
      </p:pic>
      <p:pic>
        <p:nvPicPr>
          <p:cNvPr descr="Watering pot outline" id="259" name="Google Shape;259;g3dc506124ed_0_138"/>
          <p:cNvPicPr preferRelativeResize="0"/>
          <p:nvPr/>
        </p:nvPicPr>
        <p:blipFill rotWithShape="1">
          <a:blip r:embed="rId4">
            <a:alphaModFix/>
          </a:blip>
          <a:srcRect b="0" l="0" r="0" t="0"/>
          <a:stretch/>
        </p:blipFill>
        <p:spPr>
          <a:xfrm>
            <a:off x="6248071" y="4650307"/>
            <a:ext cx="914400" cy="914400"/>
          </a:xfrm>
          <a:prstGeom prst="rect">
            <a:avLst/>
          </a:prstGeom>
          <a:noFill/>
          <a:ln>
            <a:noFill/>
          </a:ln>
        </p:spPr>
      </p:pic>
      <p:pic>
        <p:nvPicPr>
          <p:cNvPr descr="Handwashing outline" id="260" name="Google Shape;260;g3dc506124ed_0_138"/>
          <p:cNvPicPr preferRelativeResize="0"/>
          <p:nvPr/>
        </p:nvPicPr>
        <p:blipFill rotWithShape="1">
          <a:blip r:embed="rId5">
            <a:alphaModFix/>
          </a:blip>
          <a:srcRect b="0" l="0" r="0" t="0"/>
          <a:stretch/>
        </p:blipFill>
        <p:spPr>
          <a:xfrm>
            <a:off x="6162107" y="5464647"/>
            <a:ext cx="914400" cy="914400"/>
          </a:xfrm>
          <a:prstGeom prst="rect">
            <a:avLst/>
          </a:prstGeom>
          <a:noFill/>
          <a:ln>
            <a:noFill/>
          </a:ln>
        </p:spPr>
      </p:pic>
      <p:sp>
        <p:nvSpPr>
          <p:cNvPr id="261" name="Google Shape;261;g3dc506124ed_0_138"/>
          <p:cNvSpPr/>
          <p:nvPr/>
        </p:nvSpPr>
        <p:spPr>
          <a:xfrm>
            <a:off x="1894910" y="4865191"/>
            <a:ext cx="1203900" cy="484500"/>
          </a:xfrm>
          <a:prstGeom prst="right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2" name="Google Shape;262;g3dc506124ed_0_138"/>
          <p:cNvSpPr txBox="1"/>
          <p:nvPr/>
        </p:nvSpPr>
        <p:spPr>
          <a:xfrm>
            <a:off x="3349127" y="4590376"/>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Groundwater</a:t>
            </a:r>
            <a:endParaRPr b="1" i="0" sz="1400" u="none" cap="none" strike="noStrike">
              <a:solidFill>
                <a:srgbClr val="000000"/>
              </a:solidFill>
              <a:latin typeface="Arial"/>
              <a:ea typeface="Arial"/>
              <a:cs typeface="Arial"/>
              <a:sym typeface="Arial"/>
            </a:endParaRPr>
          </a:p>
        </p:txBody>
      </p:sp>
      <p:sp>
        <p:nvSpPr>
          <p:cNvPr id="263" name="Google Shape;263;g3dc506124ed_0_138"/>
          <p:cNvSpPr txBox="1"/>
          <p:nvPr/>
        </p:nvSpPr>
        <p:spPr>
          <a:xfrm>
            <a:off x="3349127" y="5289892"/>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Run-off water</a:t>
            </a:r>
            <a:endParaRPr b="1" i="0" sz="1400" u="none" cap="none" strike="noStrike">
              <a:solidFill>
                <a:srgbClr val="000000"/>
              </a:solidFill>
              <a:latin typeface="Arial"/>
              <a:ea typeface="Arial"/>
              <a:cs typeface="Arial"/>
              <a:sym typeface="Arial"/>
            </a:endParaRPr>
          </a:p>
        </p:txBody>
      </p:sp>
      <p:sp>
        <p:nvSpPr>
          <p:cNvPr id="264" name="Google Shape;264;g3dc506124ed_0_138"/>
          <p:cNvSpPr/>
          <p:nvPr/>
        </p:nvSpPr>
        <p:spPr>
          <a:xfrm>
            <a:off x="5037909" y="4898153"/>
            <a:ext cx="978300" cy="484500"/>
          </a:xfrm>
          <a:prstGeom prst="rightArrow">
            <a:avLst>
              <a:gd fmla="val 50000" name="adj1"/>
              <a:gd fmla="val 50000" name="adj2"/>
            </a:avLst>
          </a:prstGeom>
          <a:solidFill>
            <a:schemeClr val="accent1"/>
          </a:solidFill>
          <a:ln cap="flat" cmpd="sng" w="25400">
            <a:solidFill>
              <a:srgbClr val="000D2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5" name="Google Shape;265;g3dc506124ed_0_138"/>
          <p:cNvSpPr/>
          <p:nvPr/>
        </p:nvSpPr>
        <p:spPr>
          <a:xfrm>
            <a:off x="6040564" y="4265746"/>
            <a:ext cx="1269900" cy="2139000"/>
          </a:xfrm>
          <a:prstGeom prst="roundRect">
            <a:avLst>
              <a:gd fmla="val 16667" name="adj"/>
            </a:avLst>
          </a:prstGeom>
          <a:no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6" name="Google Shape;266;g3dc506124ed_0_138"/>
          <p:cNvSpPr txBox="1"/>
          <p:nvPr/>
        </p:nvSpPr>
        <p:spPr>
          <a:xfrm>
            <a:off x="559062" y="4294235"/>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Resources</a:t>
            </a:r>
            <a:endParaRPr b="1" i="0" sz="1400" u="none" cap="none" strike="noStrike">
              <a:solidFill>
                <a:srgbClr val="000000"/>
              </a:solidFill>
              <a:latin typeface="Arial"/>
              <a:ea typeface="Arial"/>
              <a:cs typeface="Arial"/>
              <a:sym typeface="Arial"/>
            </a:endParaRPr>
          </a:p>
        </p:txBody>
      </p:sp>
      <p:sp>
        <p:nvSpPr>
          <p:cNvPr id="267" name="Google Shape;267;g3dc506124ed_0_138"/>
          <p:cNvSpPr txBox="1"/>
          <p:nvPr/>
        </p:nvSpPr>
        <p:spPr>
          <a:xfrm>
            <a:off x="5999151" y="4334950"/>
            <a:ext cx="1412100" cy="30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400"/>
              <a:buFont typeface="Arial"/>
              <a:buNone/>
            </a:pPr>
            <a:r>
              <a:rPr b="1" i="0" lang="sv-SE" sz="1400" u="none" cap="none" strike="noStrike">
                <a:solidFill>
                  <a:srgbClr val="000000"/>
                </a:solidFill>
                <a:latin typeface="Arial"/>
                <a:ea typeface="Arial"/>
                <a:cs typeface="Arial"/>
                <a:sym typeface="Arial"/>
              </a:rPr>
              <a:t>Final uses</a:t>
            </a:r>
            <a:endParaRPr b="1" i="0" sz="1400" u="none" cap="none" strike="noStrike">
              <a:solidFill>
                <a:srgbClr val="000000"/>
              </a:solidFill>
              <a:latin typeface="Arial"/>
              <a:ea typeface="Arial"/>
              <a:cs typeface="Arial"/>
              <a:sym typeface="Arial"/>
            </a:endParaRPr>
          </a:p>
        </p:txBody>
      </p:sp>
      <p:sp>
        <p:nvSpPr>
          <p:cNvPr id="268" name="Google Shape;268;g3dc506124ed_0_138"/>
          <p:cNvSpPr/>
          <p:nvPr/>
        </p:nvSpPr>
        <p:spPr>
          <a:xfrm>
            <a:off x="630249" y="4265746"/>
            <a:ext cx="1269900" cy="2139000"/>
          </a:xfrm>
          <a:prstGeom prst="roundRect">
            <a:avLst>
              <a:gd fmla="val 16667" name="adj"/>
            </a:avLst>
          </a:prstGeom>
          <a:noFill/>
          <a:ln cap="flat" cmpd="sng" w="2540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Close outline" id="269" name="Google Shape;269;g3dc506124ed_0_138"/>
          <p:cNvPicPr preferRelativeResize="0"/>
          <p:nvPr/>
        </p:nvPicPr>
        <p:blipFill rotWithShape="1">
          <a:blip r:embed="rId6">
            <a:alphaModFix/>
          </a:blip>
          <a:srcRect b="0" l="0" r="0" t="0"/>
          <a:stretch/>
        </p:blipFill>
        <p:spPr>
          <a:xfrm>
            <a:off x="2022717" y="4683269"/>
            <a:ext cx="914400" cy="914400"/>
          </a:xfrm>
          <a:prstGeom prst="rect">
            <a:avLst/>
          </a:prstGeom>
          <a:noFill/>
          <a:ln>
            <a:noFill/>
          </a:ln>
        </p:spPr>
      </p:pic>
      <p:pic>
        <p:nvPicPr>
          <p:cNvPr descr="Close outline" id="270" name="Google Shape;270;g3dc506124ed_0_138"/>
          <p:cNvPicPr preferRelativeResize="0"/>
          <p:nvPr/>
        </p:nvPicPr>
        <p:blipFill rotWithShape="1">
          <a:blip r:embed="rId6">
            <a:alphaModFix/>
          </a:blip>
          <a:srcRect b="0" l="0" r="0" t="0"/>
          <a:stretch/>
        </p:blipFill>
        <p:spPr>
          <a:xfrm>
            <a:off x="4951945" y="4689514"/>
            <a:ext cx="914400" cy="914400"/>
          </a:xfrm>
          <a:prstGeom prst="rect">
            <a:avLst/>
          </a:prstGeom>
          <a:noFill/>
          <a:ln>
            <a:noFill/>
          </a:ln>
        </p:spPr>
      </p:pic>
      <p:sp>
        <p:nvSpPr>
          <p:cNvPr id="271" name="Google Shape;271;g3dc506124ed_0_138"/>
          <p:cNvSpPr txBox="1"/>
          <p:nvPr/>
        </p:nvSpPr>
        <p:spPr>
          <a:xfrm>
            <a:off x="2690668" y="3177916"/>
            <a:ext cx="2505300" cy="954300"/>
          </a:xfrm>
          <a:prstGeom prst="rect">
            <a:avLst/>
          </a:prstGeom>
          <a:noFill/>
          <a:ln cap="flat" cmpd="sng" w="28575">
            <a:solidFill>
              <a:schemeClr val="accent2"/>
            </a:solidFill>
            <a:prstDash val="solid"/>
            <a:round/>
            <a:headEnd len="sm" w="sm" type="none"/>
            <a:tailEnd len="sm" w="sm" type="none"/>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400"/>
              <a:buFont typeface="Arial"/>
              <a:buNone/>
            </a:pPr>
            <a:r>
              <a:rPr b="0" i="0" lang="sv-SE" sz="1400" u="none" cap="none" strike="noStrike">
                <a:solidFill>
                  <a:srgbClr val="000000"/>
                </a:solidFill>
                <a:latin typeface="Arial"/>
                <a:ea typeface="Arial"/>
                <a:cs typeface="Arial"/>
                <a:sym typeface="Arial"/>
              </a:rPr>
              <a:t>If you decrease the input activity ratio of precipitation, the water output will not change automatically! </a:t>
            </a:r>
            <a:endParaRPr b="0" i="0" sz="1400" u="none" cap="none" strike="noStrike">
              <a:solidFill>
                <a:srgbClr val="000000"/>
              </a:solidFill>
              <a:latin typeface="Arial"/>
              <a:ea typeface="Arial"/>
              <a:cs typeface="Arial"/>
              <a:sym typeface="Arial"/>
            </a:endParaRPr>
          </a:p>
        </p:txBody>
      </p:sp>
      <p:cxnSp>
        <p:nvCxnSpPr>
          <p:cNvPr id="272" name="Google Shape;272;g3dc506124ed_0_138"/>
          <p:cNvCxnSpPr>
            <a:stCxn id="271" idx="2"/>
            <a:endCxn id="269" idx="0"/>
          </p:cNvCxnSpPr>
          <p:nvPr/>
        </p:nvCxnSpPr>
        <p:spPr>
          <a:xfrm flipH="1">
            <a:off x="2479918" y="4132216"/>
            <a:ext cx="1463400" cy="551100"/>
          </a:xfrm>
          <a:prstGeom prst="straightConnector1">
            <a:avLst/>
          </a:prstGeom>
          <a:noFill/>
          <a:ln cap="flat" cmpd="sng" w="9525">
            <a:solidFill>
              <a:srgbClr val="C70A28"/>
            </a:solidFill>
            <a:prstDash val="solid"/>
            <a:round/>
            <a:headEnd len="sm" w="sm" type="none"/>
            <a:tailEnd len="med" w="med" type="triangle"/>
          </a:ln>
        </p:spPr>
      </p:cxnSp>
      <p:cxnSp>
        <p:nvCxnSpPr>
          <p:cNvPr id="273" name="Google Shape;273;g3dc506124ed_0_138"/>
          <p:cNvCxnSpPr>
            <a:stCxn id="271" idx="2"/>
            <a:endCxn id="270" idx="0"/>
          </p:cNvCxnSpPr>
          <p:nvPr/>
        </p:nvCxnSpPr>
        <p:spPr>
          <a:xfrm>
            <a:off x="3943318" y="4132216"/>
            <a:ext cx="1465800" cy="557400"/>
          </a:xfrm>
          <a:prstGeom prst="straightConnector1">
            <a:avLst/>
          </a:prstGeom>
          <a:noFill/>
          <a:ln cap="flat" cmpd="sng" w="9525">
            <a:solidFill>
              <a:schemeClr val="accent2"/>
            </a:solidFill>
            <a:prstDash val="solid"/>
            <a:round/>
            <a:headEnd len="sm" w="sm" type="none"/>
            <a:tailEnd len="med" w="med" type="triangle"/>
          </a:ln>
        </p:spPr>
      </p:cxn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 Lecture theme">
  <a:themeElements>
    <a:clrScheme name="CCG 2025">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2019-06-09T10:25:43Z</dcterms:created>
  <dc:creator>Eunice Ramos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