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1" r:id="rId4"/>
    <p:sldMasterId id="214748365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6858000" cx="12192000"/>
  <p:notesSz cx="6858000" cy="9144000"/>
  <p:embeddedFontLst>
    <p:embeddedFont>
      <p:font typeface="Roboto"/>
      <p:regular r:id="rId20"/>
      <p:bold r:id="rId21"/>
      <p:italic r:id="rId22"/>
      <p:boldItalic r:id="rId23"/>
    </p:embeddedFont>
    <p:embeddedFont>
      <p:font typeface="Open Sans ExtraBold"/>
      <p:bold r:id="rId24"/>
      <p:boldItalic r:id="rId25"/>
    </p:embeddedFont>
    <p:embeddedFont>
      <p:font typeface="Open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0" roundtripDataSignature="AMtx7mjEpHLg6JSN6aFNFMd9o3RgzoFUO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22" Type="http://schemas.openxmlformats.org/officeDocument/2006/relationships/font" Target="fonts/Roboto-italic.fntdata"/><Relationship Id="rId21" Type="http://schemas.openxmlformats.org/officeDocument/2006/relationships/font" Target="fonts/Roboto-bold.fntdata"/><Relationship Id="rId24" Type="http://schemas.openxmlformats.org/officeDocument/2006/relationships/font" Target="fonts/OpenSansExtraBold-bold.fntdata"/><Relationship Id="rId23" Type="http://schemas.openxmlformats.org/officeDocument/2006/relationships/font" Target="fonts/Roboto-boldItalic.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font" Target="fonts/OpenSans-regular.fntdata"/><Relationship Id="rId25" Type="http://schemas.openxmlformats.org/officeDocument/2006/relationships/font" Target="fonts/OpenSansExtraBold-boldItalic.fntdata"/><Relationship Id="rId28" Type="http://schemas.openxmlformats.org/officeDocument/2006/relationships/font" Target="fonts/OpenSans-italic.fntdata"/><Relationship Id="rId27" Type="http://schemas.openxmlformats.org/officeDocument/2006/relationships/font" Target="fonts/OpenSans-bold.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OpenSans-boldItalic.fntdata"/><Relationship Id="rId7" Type="http://schemas.openxmlformats.org/officeDocument/2006/relationships/slide" Target="slides/slide1.xml"/><Relationship Id="rId8" Type="http://schemas.openxmlformats.org/officeDocument/2006/relationships/slide" Target="slides/slide2.xml"/><Relationship Id="rId3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 name="Google Shape;5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b="0" i="0" lang="en-GB" u="none" strike="noStrike">
                <a:latin typeface="Arial"/>
                <a:ea typeface="Arial"/>
                <a:cs typeface="Arial"/>
                <a:sym typeface="Arial"/>
              </a:rPr>
              <a:t>Welcome to this presentation on supply chains and the workforce. </a:t>
            </a:r>
            <a:endParaRPr/>
          </a:p>
          <a:p>
            <a:pPr indent="-171450" lvl="0" marL="171450" rtl="0" algn="l">
              <a:spcBef>
                <a:spcPts val="0"/>
              </a:spcBef>
              <a:spcAft>
                <a:spcPts val="0"/>
              </a:spcAft>
              <a:buClr>
                <a:schemeClr val="dk1"/>
              </a:buClr>
              <a:buSzPts val="1200"/>
              <a:buFont typeface="Arial"/>
              <a:buChar char="•"/>
            </a:pPr>
            <a:r>
              <a:rPr b="0" i="0" lang="en-GB" u="none" strike="noStrike">
                <a:latin typeface="Arial"/>
                <a:ea typeface="Arial"/>
                <a:cs typeface="Arial"/>
                <a:sym typeface="Arial"/>
              </a:rPr>
              <a:t>As we envision a future that is sustainable, efficient, and environmentally responsible, it becomes really important to address the complex web of activities involved in the procurement, production, and distribution of energy resources. This is where supply chains come into play.</a:t>
            </a:r>
            <a:endParaRPr/>
          </a:p>
          <a:p>
            <a:pPr indent="-171450" lvl="0" marL="171450" rtl="0" algn="l">
              <a:spcBef>
                <a:spcPts val="0"/>
              </a:spcBef>
              <a:spcAft>
                <a:spcPts val="0"/>
              </a:spcAft>
              <a:buClr>
                <a:schemeClr val="dk1"/>
              </a:buClr>
              <a:buSzPts val="1200"/>
              <a:buFont typeface="Arial"/>
              <a:buChar char="•"/>
            </a:pPr>
            <a:r>
              <a:rPr b="0" i="0" lang="en-GB" u="none" strike="noStrike">
                <a:latin typeface="Arial"/>
                <a:ea typeface="Arial"/>
                <a:cs typeface="Arial"/>
                <a:sym typeface="Arial"/>
              </a:rPr>
              <a:t>Supply chains encompass the interconnected network of organizations, resources, technologies, and processes that collaborate to deliver goods and services to end consumers. In the context of the energy sector, supply chains play a vital role in ensuring the reliable and efficient flow of energy resources from their source to the point of consumption. This brings us to the second focus of the lecture</a:t>
            </a:r>
            <a:endParaRPr/>
          </a:p>
          <a:p>
            <a:pPr indent="-171450" lvl="0" marL="171450" marR="0" rtl="0" algn="l">
              <a:lnSpc>
                <a:spcPct val="100000"/>
              </a:lnSpc>
              <a:spcBef>
                <a:spcPts val="0"/>
              </a:spcBef>
              <a:spcAft>
                <a:spcPts val="0"/>
              </a:spcAft>
              <a:buClr>
                <a:schemeClr val="dk1"/>
              </a:buClr>
              <a:buSzPts val="1200"/>
              <a:buFont typeface="Arial"/>
              <a:buChar char="•"/>
            </a:pPr>
            <a:r>
              <a:rPr b="0" i="0" lang="en-GB" u="none" strike="noStrike">
                <a:latin typeface="Arial"/>
                <a:ea typeface="Arial"/>
                <a:cs typeface="Arial"/>
                <a:sym typeface="Arial"/>
              </a:rPr>
              <a:t>the workforce is the driving force behind the successful implementation and operation of any energy system. A well-equipped and skilled workforce is crucial to navigate the complexities of energy supply chains. We must ensure that the workforce is equipped with the necessary knowledge, skills, and training to adapt to these evolving demands. The workforce needs to be agile, capable of harnessing the potential of new technologies, and embracing innovative solutions that drive the energy transition forward.</a:t>
            </a:r>
            <a:endParaRPr/>
          </a:p>
          <a:p>
            <a:pPr indent="-171450" lvl="0" marL="171450" rtl="0" algn="l">
              <a:spcBef>
                <a:spcPts val="0"/>
              </a:spcBef>
              <a:spcAft>
                <a:spcPts val="0"/>
              </a:spcAft>
              <a:buClr>
                <a:schemeClr val="dk1"/>
              </a:buClr>
              <a:buSzPts val="1200"/>
              <a:buFont typeface="Arial"/>
              <a:buChar char="•"/>
            </a:pPr>
            <a:r>
              <a:rPr b="0" i="0" lang="en-GB" u="none" strike="noStrike">
                <a:latin typeface="Arial"/>
                <a:ea typeface="Arial"/>
                <a:cs typeface="Arial"/>
                <a:sym typeface="Arial"/>
              </a:rPr>
              <a:t>From engineers and technicians who design and maintain infrastructure to logistics professionals who optimize transportation and storage, every role within the workforce contributes to the smooth functioning of the energy ecosystem.</a:t>
            </a:r>
            <a:endParaRPr/>
          </a:p>
          <a:p>
            <a:pPr indent="-171450" lvl="0" marL="171450" rtl="0" algn="l">
              <a:spcBef>
                <a:spcPts val="0"/>
              </a:spcBef>
              <a:spcAft>
                <a:spcPts val="0"/>
              </a:spcAft>
              <a:buClr>
                <a:srgbClr val="222222"/>
              </a:buClr>
              <a:buSzPts val="1200"/>
              <a:buFont typeface="Arial"/>
              <a:buChar char="•"/>
            </a:pPr>
            <a:r>
              <a:rPr b="0" i="0" lang="en-GB" u="none" strike="noStrike">
                <a:solidFill>
                  <a:srgbClr val="222222"/>
                </a:solidFill>
                <a:latin typeface="Roboto"/>
                <a:ea typeface="Roboto"/>
                <a:cs typeface="Roboto"/>
                <a:sym typeface="Roboto"/>
              </a:rPr>
              <a:t>Getting to net zero will require astonishing growth in solar, wind, and other renewables, plus systems to store energy and feed the grid. This clean energy boom will mean manufacturing new technology in enormous quantities. Supply chains—material, production, and distribution networks—are only as strong as their weakest links. So this kind of brings us to the next slide on making sure that our future supply chains are sustainable, resilient and reliable</a:t>
            </a:r>
            <a:r>
              <a:rPr b="0" i="0" lang="en-GB" u="none" strike="noStrike">
                <a:solidFill>
                  <a:srgbClr val="222222"/>
                </a:solidFill>
                <a:latin typeface="Arial"/>
                <a:ea typeface="Arial"/>
                <a:cs typeface="Arial"/>
                <a:sym typeface="Arial"/>
              </a:rPr>
              <a:t>.</a:t>
            </a:r>
            <a:endParaRPr b="0" i="0" u="none" strike="noStrike">
              <a:solidFill>
                <a:srgbClr val="222222"/>
              </a:solidFill>
              <a:latin typeface="Roboto"/>
              <a:ea typeface="Roboto"/>
              <a:cs typeface="Roboto"/>
              <a:sym typeface="Roboto"/>
            </a:endParaRPr>
          </a:p>
        </p:txBody>
      </p:sp>
      <p:sp>
        <p:nvSpPr>
          <p:cNvPr id="55" name="Google Shape;5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To highlight, there are many things you need to support HVDC. So the suppliers are providing outputs across a typical HVDC project outline, and you can see there even in the early stages there are outputs into activities which you need to make sure you are doing to make sure a HVDC system works for you, and sits alongside other things.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And then when you get into base design and detail design, there are even more activities you need to consider and get information out of the vendors.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Whilst there has been block booking of factory slots, in Europe 22 slots have been taken up, most of that within a month and complemented 18 pre-existing factory slots being booked up. There is a lot of work going beyond that to try and make sure that factory slots are translated into real projects that work for real systems.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Some of the other things you need to do before you get to commissioning, and these are all important because you are trying to marry some programmable logic of what you want HVDC to do, with a system that behaves with physics at the moment. So you are trying to make sure that you have a specification of a control that works well with your network, and that the kit works, and is then supported, upgraded and refurbished as it goes through it’s life.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So you don’t want any of these yellow points of interface to become another sticking point along the road in delivering for net zero your HVDC projects</a:t>
            </a:r>
            <a:endParaRPr/>
          </a:p>
        </p:txBody>
      </p:sp>
      <p:sp>
        <p:nvSpPr>
          <p:cNvPr id="187" name="Google Shape;18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Some of the key takeaways are around the worldwide pressures, so we are moving from a project-by-project incremental activity on HVDC to something that is much more industrial line production basis. And if we are not careful we will all end up competing for a very limited pool of resources, and we won’t send the right messages out to the vendor that he needs to grow his capability.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So what are these messages? Part of it is broadening the supply chain, making sure we have the most actors we can who are all cooperating and collaborating together. We can’t expect these future solutions to all be dominated by one vendor's solution and design. That also pushes the point about standardising and modularising what you do, so if we were building an AC system we wouldn’t have bespoke products for every new overhead cable and transformer. The same thing applies here, HVDC is beginning to be much more standardised in the capacities you get, the voltages it operates at and how it is being specified, and then the control system is tuned to the individual projects needs but again in a much more standardised way.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And you focus on the vendors delivering that and as an entity; whether you are a government, a developer or a operator you focus on doing the most you can to make the vendors road that much easier. So if that means building the site that the convertor sits on, if that means handling the integration of a convertor contract with a cable contract, these are the sorts of things that you need to grasp and be comfortable with. It needs to be really collaborative working, we need to be growing our capacity to manage this. The convertors aren’t best placed to do everything so we have got to be able to step in and do the things that we need to do which is specific to the projects and systems that we are building.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other point the vendors need is clarity, they need to see that pathway to future capacity is required, they need that direction and comfort that any decisions they make now are not going to be stranded assets in the future; they’re not going to be driving huge recruitment now only to need large lay-offs in the future, so we need to give them that visibility of what is coming down the line. </a:t>
            </a:r>
            <a:endParaRPr/>
          </a:p>
        </p:txBody>
      </p:sp>
      <p:sp>
        <p:nvSpPr>
          <p:cNvPr id="244" name="Google Shape;24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51" name="Google Shape;25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 name="Google Shape;6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Ben Marshall, the technology manager at the UK National HVDC centre based in Glasgow, will provide a case study on supply chain challenges. The National HDVC centre supports transmission owners and electricity system operators across the UK and also integrates a variety of offshore connections. You can see in the blue outlines, the offshore transmission operators and their various connections across the coastlines of GB and it is also one of the many bootstraps reinforcements of HVDC connections to the onshore connections you can see in green and grey. </a:t>
            </a:r>
            <a:br>
              <a:rPr lang="en-GB"/>
            </a:br>
            <a:br>
              <a:rPr lang="en-GB"/>
            </a:br>
            <a:r>
              <a:rPr lang="en-GB"/>
              <a:t>Ben will cover HVDC, what it is, why it is a thing in terms of supply to hit net zero and a bit about the role played by the HVDC Centre. </a:t>
            </a:r>
            <a:endParaRPr/>
          </a:p>
        </p:txBody>
      </p:sp>
      <p:sp>
        <p:nvSpPr>
          <p:cNvPr id="66" name="Google Shape;6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HVDC works across a lot of things:</a:t>
            </a:r>
            <a:endParaRPr/>
          </a:p>
          <a:p>
            <a:pPr indent="-228600" lvl="0" marL="228600" rtl="0" algn="l">
              <a:spcBef>
                <a:spcPts val="0"/>
              </a:spcBef>
              <a:spcAft>
                <a:spcPts val="0"/>
              </a:spcAft>
              <a:buClr>
                <a:schemeClr val="dk1"/>
              </a:buClr>
              <a:buSzPts val="1200"/>
              <a:buFont typeface="Calibri"/>
              <a:buAutoNum type="arabicPeriod"/>
            </a:pPr>
            <a:r>
              <a:rPr lang="en-GB"/>
              <a:t>they advise electricity system operators on coordinated offshore solutions to connect all of the windfarms required for net zero policy to be met in GB, via solutions which avoid the status quo, developing the network with onshore connections across the various communities and deliver more than twice the infrastructure we would be able to deliver via much more sophisticated integration</a:t>
            </a:r>
            <a:endParaRPr/>
          </a:p>
          <a:p>
            <a:pPr indent="-228600" lvl="0" marL="228600" rtl="0" algn="l">
              <a:spcBef>
                <a:spcPts val="0"/>
              </a:spcBef>
              <a:spcAft>
                <a:spcPts val="0"/>
              </a:spcAft>
              <a:buClr>
                <a:schemeClr val="dk1"/>
              </a:buClr>
              <a:buSzPts val="1200"/>
              <a:buFont typeface="Calibri"/>
              <a:buAutoNum type="arabicPeriod"/>
            </a:pPr>
            <a:r>
              <a:rPr lang="en-GB"/>
              <a:t>Highlighted the research and development needs, in order to get there</a:t>
            </a:r>
            <a:endParaRPr/>
          </a:p>
          <a:p>
            <a:pPr indent="-228600" lvl="0" marL="228600" rtl="0" algn="l">
              <a:spcBef>
                <a:spcPts val="0"/>
              </a:spcBef>
              <a:spcAft>
                <a:spcPts val="0"/>
              </a:spcAft>
              <a:buClr>
                <a:schemeClr val="dk1"/>
              </a:buClr>
              <a:buSzPts val="1200"/>
              <a:buFont typeface="Calibri"/>
              <a:buAutoNum type="arabicPeriod"/>
            </a:pPr>
            <a:r>
              <a:rPr lang="en-GB"/>
              <a:t>Also highlighted the supply chain challenges in engaging and growing, the majority of future assets which are HVDC </a:t>
            </a:r>
            <a:endParaRPr/>
          </a:p>
          <a:p>
            <a:pPr indent="-228600" lvl="0" marL="228600" rtl="0" algn="l">
              <a:spcBef>
                <a:spcPts val="0"/>
              </a:spcBef>
              <a:spcAft>
                <a:spcPts val="0"/>
              </a:spcAft>
              <a:buClr>
                <a:schemeClr val="dk1"/>
              </a:buClr>
              <a:buSzPts val="1200"/>
              <a:buFont typeface="Calibri"/>
              <a:buAutoNum type="arabicPeriod"/>
            </a:pPr>
            <a:r>
              <a:rPr lang="en-GB"/>
              <a:t>Involved in international initiatives, some in the past, some are ongoing such as our interfaces with the Department for energy in the US </a:t>
            </a:r>
            <a:endParaRPr/>
          </a:p>
          <a:p>
            <a:pPr indent="-228600" lvl="0" marL="228600" rtl="0" algn="l">
              <a:spcBef>
                <a:spcPts val="0"/>
              </a:spcBef>
              <a:spcAft>
                <a:spcPts val="0"/>
              </a:spcAft>
              <a:buClr>
                <a:schemeClr val="dk1"/>
              </a:buClr>
              <a:buSzPts val="1200"/>
              <a:buFont typeface="Calibri"/>
              <a:buAutoNum type="arabicPeriod"/>
            </a:pPr>
            <a:r>
              <a:rPr lang="en-GB"/>
              <a:t>Fundamentally, the HVDC centre knows this space, and advises countries such as South Korea, and advised our own first in a world multiterminal, multivendor demonstration of the Peterhead of a DC network which involves control systems and specifications which the centre has actively contributed and developed over the last 18 months. </a:t>
            </a:r>
            <a:endParaRPr/>
          </a:p>
        </p:txBody>
      </p:sp>
      <p:sp>
        <p:nvSpPr>
          <p:cNvPr id="84" name="Google Shape;8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What is HVDC? You have a convertor which the far right is showing, simply it is chopping a DC signal so that you have got plus and minus voltages but you do it in the arrays that you see below it so you are developing something that looks a lot like a sine wave. This is quite a basic amination, in practise you have got hundreds of these semiconductor devises switching to change a voltage which is DC into AC or back again into AC. So that is what the convertor terminals are doing. So you have one of those, a back-to-back between two networks, installed on the network in Sweden, GB and France.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Why is it being used? It is extremely effective over long distances, the reason for that is you don’t have the same voltage challenges that you do with AC so you don’t need as much power to be reserved for charging the cables that you would in an AC system and you don’t need to have intermediate points where you’re regulating the voltage, energising the cables, and switching them on for the first time is also a lot more straight forward than it would be for an AC system of comparable size. So it is a great way of getting over long distances. Also with voltage source control you can almost say that DC stands for direct control because you can control the power islands in a way that even a synchronous power island wouldn’t have been able to do as quickly, directly or accurately. So this means that if you have a load of wind farms connecting into a platform then , which you can see on the slide and is real connecting German system about 700 MW in scale, these collections of assets all need a frequency and voltage to connect to and that’s generated by your convertor on the platform. Convertors are very fast and intelligent, and can do many things but can’t do them all at the same time, they need to be ordered with a hierarchy, unlike your AC system which is all about the physics of big rotating coal, oil and gas generators. Your DC system is all about your control which is firing the valves on the right, and it is about getting that to complement your system to deliver the support and services that are needed. </a:t>
            </a:r>
            <a:endParaRPr/>
          </a:p>
        </p:txBody>
      </p:sp>
      <p:sp>
        <p:nvSpPr>
          <p:cNvPr id="93" name="Google Shape;9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Why are we doing this? We need to deliver at pace and scale, so we need the HVDC systems to connect to wind farms and communicate the power across the networks and we also need them to deliver between different transition system operators areas, so communicate between otherwise asynchronous networks separately operated and controlled where other pools of intermittent resources are in place, so you can get your solar from Spain to GB and you can get your wind to Spain, and harvest the hydro around Europe etcetera. The point about these challenges, they’re all challenges of transitioning to a renewable-dominated system, and the GB aren’t the only ones doing that. </a:t>
            </a:r>
            <a:endParaRPr/>
          </a:p>
        </p:txBody>
      </p:sp>
      <p:sp>
        <p:nvSpPr>
          <p:cNvPr id="106" name="Google Shape;10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 we are all dealing with the challenges of global warming and COP26 outlined a path towards conversion of electricity to be delivered by renewable sources. But those resources aren’t where the old resources were and the old networks are, and we need to grow our networks to connect to those resources and communicate the power to different places. We also need to pool these networks together so we are insulated from the effects of an intermittent power source, when the wind is not blowing we harvest the solar and hydro etcetera.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You can see on the slide there are lots of things going on in the world, the problem is the supply chain has grown from a project-by-project intermittent activity where you might have a few projects in Europe in every given year, to a situation where in Europe you have got multiple tens of projects going on at the same time. And as you can see there is a lot going on elsewhere. </a:t>
            </a:r>
            <a:endParaRPr/>
          </a:p>
        </p:txBody>
      </p:sp>
      <p:sp>
        <p:nvSpPr>
          <p:cNvPr id="122" name="Google Shape;12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Power islands in Europe, there are lots of areas where there are concentrated artificial islands or convertors bringing wind together- it is mainly about offshore wind in Europe- and then communicating those across international boundaries. So connecting those to lots of different places on the onshore system, or you are connecting between nations so that the resources which are already onshore can be harvested and distributed where they need to be. So that means a lot of interconnections and a lot of networks in the middle of the North Sea, so there is a need for over 40 HVDC projects between now and 2030. There are even more beyond that, Europe has ambition for about 450 GW worth of offshore wind by 2050. </a:t>
            </a:r>
            <a:endParaRPr/>
          </a:p>
        </p:txBody>
      </p:sp>
      <p:sp>
        <p:nvSpPr>
          <p:cNvPr id="159" name="Google Shape;15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In the states, similar picture, they have started development engineering on the inset in the left which is the US macro-grid. So all the yellow and blue are HVDC solutions, onshore and offshore, some involving lines, some involving submarine cables. That will be beginning to be built in the 2030s, and towards the late 2030s most of this would be in place, so by the 2040s you’ve got 54 plus convertors coming into being.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inset on the right is just a bit more detail about the concentrator loops you can see on the East cost, connecting wind into that arrangement. And this is the beginning of other areas having similar integration as well. </a:t>
            </a:r>
            <a:endParaRPr/>
          </a:p>
        </p:txBody>
      </p:sp>
      <p:sp>
        <p:nvSpPr>
          <p:cNvPr id="168" name="Google Shape;16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In southeast Asia, one of the longest and most ambitious HVDC cables is going into it’s end financing at the moment. So you have solar, batteries and wind going across Singapore and Australia being connected together via an HVDC system.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 Japan, there is a project called NEDO which is looking to build a multiterminal, multivendor offshore spine, connecting wind and reinforcing the network.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And India is beginning the process, KEPCO in South Korea is also doing quite a lot, you can see the scale of what is being done above. </a:t>
            </a:r>
            <a:endParaRPr/>
          </a:p>
        </p:txBody>
      </p:sp>
      <p:sp>
        <p:nvSpPr>
          <p:cNvPr id="177" name="Google Shape;17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 Id="rId3" Type="http://schemas.openxmlformats.org/officeDocument/2006/relationships/image" Target="../media/image3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3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3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13" name="Shape 13"/>
        <p:cNvGrpSpPr/>
        <p:nvPr/>
      </p:nvGrpSpPr>
      <p:grpSpPr>
        <a:xfrm>
          <a:off x="0" y="0"/>
          <a:ext cx="0" cy="0"/>
          <a:chOff x="0" y="0"/>
          <a:chExt cx="0" cy="0"/>
        </a:xfrm>
      </p:grpSpPr>
      <p:pic>
        <p:nvPicPr>
          <p:cNvPr descr="A picture containing website&#10;&#10;Description automatically generated" id="14" name="Google Shape;14;p1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5" name="Google Shape;15;p15"/>
          <p:cNvSpPr txBox="1"/>
          <p:nvPr>
            <p:ph type="ctrTitle"/>
          </p:nvPr>
        </p:nvSpPr>
        <p:spPr>
          <a:xfrm>
            <a:off x="651352" y="4301318"/>
            <a:ext cx="7029608" cy="1948751"/>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800"/>
              <a:buNone/>
              <a:defRPr b="1" i="0" sz="4400">
                <a:latin typeface="Open Sans ExtraBold"/>
                <a:ea typeface="Open Sans ExtraBold"/>
                <a:cs typeface="Open Sans ExtraBold"/>
                <a:sym typeface="Open Sans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 name="Google Shape;16;p15"/>
          <p:cNvSpPr txBox="1"/>
          <p:nvPr>
            <p:ph idx="1" type="subTitle"/>
          </p:nvPr>
        </p:nvSpPr>
        <p:spPr>
          <a:xfrm>
            <a:off x="688931" y="3374796"/>
            <a:ext cx="2846121" cy="954803"/>
          </a:xfrm>
          <a:prstGeom prst="rect">
            <a:avLst/>
          </a:prstGeom>
          <a:noFill/>
          <a:ln>
            <a:noFill/>
          </a:ln>
        </p:spPr>
        <p:txBody>
          <a:bodyPr anchorCtr="0" anchor="b" bIns="91425" lIns="91425" spcFirstLastPara="1" rIns="91425" wrap="square" tIns="91425">
            <a:normAutofit/>
          </a:bodyPr>
          <a:lstStyle>
            <a:lvl1pPr lvl="0" algn="l">
              <a:lnSpc>
                <a:spcPct val="115000"/>
              </a:lnSpc>
              <a:spcBef>
                <a:spcPts val="0"/>
              </a:spcBef>
              <a:spcAft>
                <a:spcPts val="0"/>
              </a:spcAft>
              <a:buSzPts val="1800"/>
              <a:buNone/>
              <a:defRPr b="1" i="0" sz="1800">
                <a:solidFill>
                  <a:schemeClr val="dk1"/>
                </a:solidFill>
                <a:latin typeface="Open Sans ExtraBold"/>
                <a:ea typeface="Open Sans ExtraBold"/>
                <a:cs typeface="Open Sans ExtraBold"/>
                <a:sym typeface="Open Sans ExtraBold"/>
              </a:defRPr>
            </a:lvl1pPr>
            <a:lvl2pPr lvl="1" algn="ctr">
              <a:lnSpc>
                <a:spcPct val="115000"/>
              </a:lnSpc>
              <a:spcBef>
                <a:spcPts val="1600"/>
              </a:spcBef>
              <a:spcAft>
                <a:spcPts val="0"/>
              </a:spcAft>
              <a:buSzPts val="1400"/>
              <a:buNone/>
              <a:defRPr sz="2000"/>
            </a:lvl2pPr>
            <a:lvl3pPr lvl="2" algn="ctr">
              <a:lnSpc>
                <a:spcPct val="115000"/>
              </a:lnSpc>
              <a:spcBef>
                <a:spcPts val="1600"/>
              </a:spcBef>
              <a:spcAft>
                <a:spcPts val="0"/>
              </a:spcAft>
              <a:buSzPts val="1400"/>
              <a:buNone/>
              <a:defRPr sz="1800"/>
            </a:lvl3pPr>
            <a:lvl4pPr lvl="3" algn="ctr">
              <a:lnSpc>
                <a:spcPct val="115000"/>
              </a:lnSpc>
              <a:spcBef>
                <a:spcPts val="1600"/>
              </a:spcBef>
              <a:spcAft>
                <a:spcPts val="0"/>
              </a:spcAft>
              <a:buSzPts val="1400"/>
              <a:buNone/>
              <a:defRPr sz="1600"/>
            </a:lvl4pPr>
            <a:lvl5pPr lvl="4" algn="ctr">
              <a:lnSpc>
                <a:spcPct val="115000"/>
              </a:lnSpc>
              <a:spcBef>
                <a:spcPts val="1600"/>
              </a:spcBef>
              <a:spcAft>
                <a:spcPts val="0"/>
              </a:spcAft>
              <a:buSzPts val="1400"/>
              <a:buNone/>
              <a:defRPr sz="1600"/>
            </a:lvl5pPr>
            <a:lvl6pPr lvl="5" algn="ctr">
              <a:lnSpc>
                <a:spcPct val="115000"/>
              </a:lnSpc>
              <a:spcBef>
                <a:spcPts val="1600"/>
              </a:spcBef>
              <a:spcAft>
                <a:spcPts val="0"/>
              </a:spcAft>
              <a:buSzPts val="1400"/>
              <a:buNone/>
              <a:defRPr sz="1600"/>
            </a:lvl6pPr>
            <a:lvl7pPr lvl="6" algn="ctr">
              <a:lnSpc>
                <a:spcPct val="115000"/>
              </a:lnSpc>
              <a:spcBef>
                <a:spcPts val="1600"/>
              </a:spcBef>
              <a:spcAft>
                <a:spcPts val="0"/>
              </a:spcAft>
              <a:buSzPts val="1400"/>
              <a:buNone/>
              <a:defRPr sz="1600"/>
            </a:lvl7pPr>
            <a:lvl8pPr lvl="7" algn="ctr">
              <a:lnSpc>
                <a:spcPct val="115000"/>
              </a:lnSpc>
              <a:spcBef>
                <a:spcPts val="1600"/>
              </a:spcBef>
              <a:spcAft>
                <a:spcPts val="0"/>
              </a:spcAft>
              <a:buSzPts val="1400"/>
              <a:buNone/>
              <a:defRPr sz="1600"/>
            </a:lvl8pPr>
            <a:lvl9pPr lvl="8" algn="ctr">
              <a:lnSpc>
                <a:spcPct val="115000"/>
              </a:lnSpc>
              <a:spcBef>
                <a:spcPts val="1600"/>
              </a:spcBef>
              <a:spcAft>
                <a:spcPts val="1600"/>
              </a:spcAft>
              <a:buSzPts val="1400"/>
              <a:buNone/>
              <a:defRPr sz="1600"/>
            </a:lvl9pPr>
          </a:lstStyle>
          <a:p/>
        </p:txBody>
      </p:sp>
      <p:sp>
        <p:nvSpPr>
          <p:cNvPr id="17" name="Google Shape;17;p15"/>
          <p:cNvSpPr txBox="1"/>
          <p:nvPr>
            <p:ph idx="2" type="body"/>
          </p:nvPr>
        </p:nvSpPr>
        <p:spPr>
          <a:xfrm>
            <a:off x="8453438" y="6106160"/>
            <a:ext cx="3738562" cy="335915"/>
          </a:xfrm>
          <a:prstGeom prst="rect">
            <a:avLst/>
          </a:prstGeom>
          <a:noFill/>
          <a:ln>
            <a:noFill/>
          </a:ln>
        </p:spPr>
        <p:txBody>
          <a:bodyPr anchorCtr="0" anchor="ctr" bIns="91425" lIns="91425" spcFirstLastPara="1" rIns="91425" wrap="square" tIns="91425">
            <a:normAutofit/>
          </a:bodyPr>
          <a:lstStyle>
            <a:lvl1pPr indent="-228600" lvl="0" marL="457200" algn="ctr">
              <a:lnSpc>
                <a:spcPct val="115000"/>
              </a:lnSpc>
              <a:spcBef>
                <a:spcPts val="0"/>
              </a:spcBef>
              <a:spcAft>
                <a:spcPts val="0"/>
              </a:spcAft>
              <a:buSzPts val="1800"/>
              <a:buNone/>
              <a:defRPr sz="1600">
                <a:solidFill>
                  <a:schemeClr val="lt1"/>
                </a:solidFil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pic>
        <p:nvPicPr>
          <p:cNvPr id="18" name="Google Shape;18;p1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bg>
      <p:bgPr>
        <a:solidFill>
          <a:schemeClr val="lt2"/>
        </a:solidFill>
      </p:bgPr>
    </p:bg>
    <p:spTree>
      <p:nvGrpSpPr>
        <p:cNvPr id="19" name="Shape 19"/>
        <p:cNvGrpSpPr/>
        <p:nvPr/>
      </p:nvGrpSpPr>
      <p:grpSpPr>
        <a:xfrm>
          <a:off x="0" y="0"/>
          <a:ext cx="0" cy="0"/>
          <a:chOff x="0" y="0"/>
          <a:chExt cx="0" cy="0"/>
        </a:xfrm>
      </p:grpSpPr>
      <p:sp>
        <p:nvSpPr>
          <p:cNvPr id="20" name="Google Shape;20;p16"/>
          <p:cNvSpPr txBox="1"/>
          <p:nvPr>
            <p:ph type="title"/>
          </p:nvPr>
        </p:nvSpPr>
        <p:spPr>
          <a:xfrm>
            <a:off x="629400" y="476496"/>
            <a:ext cx="8103896" cy="443198"/>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2"/>
              </a:buClr>
              <a:buSzPts val="3400"/>
              <a:buFont typeface="Trebuchet MS"/>
              <a:buNone/>
              <a:defRPr sz="3200">
                <a:solidFill>
                  <a:srgbClr val="0D078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6"/>
          <p:cNvSpPr txBox="1"/>
          <p:nvPr>
            <p:ph idx="1" type="body"/>
          </p:nvPr>
        </p:nvSpPr>
        <p:spPr>
          <a:xfrm>
            <a:off x="629399" y="1252728"/>
            <a:ext cx="10933801" cy="4922031"/>
          </a:xfrm>
          <a:prstGeom prst="rect">
            <a:avLst/>
          </a:prstGeom>
          <a:noFill/>
          <a:ln>
            <a:noFill/>
          </a:ln>
        </p:spPr>
        <p:txBody>
          <a:bodyPr anchorCtr="0" anchor="t" bIns="0" lIns="0" spcFirstLastPara="1" rIns="0" wrap="square" tIns="0">
            <a:noAutofit/>
          </a:bodyPr>
          <a:lstStyle>
            <a:lvl1pPr indent="-355600" lvl="0" marL="457200" algn="l">
              <a:lnSpc>
                <a:spcPct val="110000"/>
              </a:lnSpc>
              <a:spcBef>
                <a:spcPts val="300"/>
              </a:spcBef>
              <a:spcAft>
                <a:spcPts val="0"/>
              </a:spcAft>
              <a:buClr>
                <a:schemeClr val="dk1"/>
              </a:buClr>
              <a:buSzPts val="2000"/>
              <a:buFont typeface="Arial"/>
              <a:buAutoNum type="arabicPeriod"/>
              <a:defRPr sz="2000">
                <a:latin typeface="Arial"/>
                <a:ea typeface="Arial"/>
                <a:cs typeface="Arial"/>
                <a:sym typeface="Arial"/>
              </a:defRPr>
            </a:lvl1pPr>
            <a:lvl2pPr indent="-355600" lvl="1" marL="914400" algn="l">
              <a:lnSpc>
                <a:spcPct val="100000"/>
              </a:lnSpc>
              <a:spcBef>
                <a:spcPts val="300"/>
              </a:spcBef>
              <a:spcAft>
                <a:spcPts val="0"/>
              </a:spcAft>
              <a:buSzPts val="2000"/>
              <a:buFont typeface="Arial"/>
              <a:buChar char="•"/>
              <a:defRPr sz="2000">
                <a:latin typeface="Trebuchet MS"/>
                <a:ea typeface="Trebuchet MS"/>
                <a:cs typeface="Trebuchet MS"/>
                <a:sym typeface="Trebuchet MS"/>
              </a:defRPr>
            </a:lvl2pPr>
            <a:lvl3pPr indent="-355600" lvl="2" marL="1371600" algn="l">
              <a:lnSpc>
                <a:spcPct val="100000"/>
              </a:lnSpc>
              <a:spcBef>
                <a:spcPts val="0"/>
              </a:spcBef>
              <a:spcAft>
                <a:spcPts val="0"/>
              </a:spcAft>
              <a:buSzPts val="2000"/>
              <a:buChar char="–"/>
              <a:defRPr sz="2000">
                <a:latin typeface="Trebuchet MS"/>
                <a:ea typeface="Trebuchet MS"/>
                <a:cs typeface="Trebuchet MS"/>
                <a:sym typeface="Trebuchet MS"/>
              </a:defRPr>
            </a:lvl3pPr>
            <a:lvl4pPr indent="-406400" lvl="3" marL="1828800" algn="l">
              <a:lnSpc>
                <a:spcPct val="100000"/>
              </a:lnSpc>
              <a:spcBef>
                <a:spcPts val="0"/>
              </a:spcBef>
              <a:spcAft>
                <a:spcPts val="0"/>
              </a:spcAft>
              <a:buSzPts val="2800"/>
              <a:buChar char="​"/>
              <a:defRPr sz="2800">
                <a:latin typeface="Trebuchet MS"/>
                <a:ea typeface="Trebuchet MS"/>
                <a:cs typeface="Trebuchet MS"/>
                <a:sym typeface="Trebuchet MS"/>
              </a:defRPr>
            </a:lvl4pPr>
            <a:lvl5pPr indent="-406400" lvl="4" marL="2286000" algn="l">
              <a:lnSpc>
                <a:spcPct val="100000"/>
              </a:lnSpc>
              <a:spcBef>
                <a:spcPts val="0"/>
              </a:spcBef>
              <a:spcAft>
                <a:spcPts val="0"/>
              </a:spcAft>
              <a:buClr>
                <a:schemeClr val="dk1"/>
              </a:buClr>
              <a:buSzPts val="2800"/>
              <a:buChar char="​"/>
              <a:defRPr sz="2800">
                <a:latin typeface="Trebuchet MS"/>
                <a:ea typeface="Trebuchet MS"/>
                <a:cs typeface="Trebuchet MS"/>
                <a:sym typeface="Trebuchet MS"/>
              </a:defRPr>
            </a:lvl5pPr>
            <a:lvl6pPr indent="-342900" lvl="5" marL="2743200" algn="l">
              <a:lnSpc>
                <a:spcPct val="90000"/>
              </a:lnSpc>
              <a:spcBef>
                <a:spcPts val="0"/>
              </a:spcBef>
              <a:spcAft>
                <a:spcPts val="0"/>
              </a:spcAft>
              <a:buSzPts val="1800"/>
              <a:buChar char="•"/>
              <a:defRPr/>
            </a:lvl6pPr>
            <a:lvl7pPr indent="-342900" lvl="6" marL="3200400" algn="l">
              <a:lnSpc>
                <a:spcPct val="90000"/>
              </a:lnSpc>
              <a:spcBef>
                <a:spcPts val="900"/>
              </a:spcBef>
              <a:spcAft>
                <a:spcPts val="0"/>
              </a:spcAft>
              <a:buClr>
                <a:schemeClr val="dk1"/>
              </a:buClr>
              <a:buSzPts val="1800"/>
              <a:buChar char="​"/>
              <a:defRPr/>
            </a:lvl7pPr>
            <a:lvl8pPr indent="-342900" lvl="7" marL="3657600" algn="l">
              <a:lnSpc>
                <a:spcPct val="90000"/>
              </a:lnSpc>
              <a:spcBef>
                <a:spcPts val="900"/>
              </a:spcBef>
              <a:spcAft>
                <a:spcPts val="0"/>
              </a:spcAft>
              <a:buClr>
                <a:schemeClr val="dk2"/>
              </a:buClr>
              <a:buSzPts val="1800"/>
              <a:buChar char="​"/>
              <a:defRPr/>
            </a:lvl8pPr>
            <a:lvl9pPr indent="-342900" lvl="8" marL="4114800" algn="l">
              <a:lnSpc>
                <a:spcPct val="100000"/>
              </a:lnSpc>
              <a:spcBef>
                <a:spcPts val="0"/>
              </a:spcBef>
              <a:spcAft>
                <a:spcPts val="900"/>
              </a:spcAft>
              <a:buClr>
                <a:schemeClr val="dk2"/>
              </a:buClr>
              <a:buSzPts val="1800"/>
              <a:buChar char="​"/>
              <a:defRPr/>
            </a:lvl9pPr>
          </a:lstStyle>
          <a:p/>
        </p:txBody>
      </p:sp>
      <p:sp>
        <p:nvSpPr>
          <p:cNvPr id="22" name="Google Shape;22;p16"/>
          <p:cNvSpPr/>
          <p:nvPr/>
        </p:nvSpPr>
        <p:spPr>
          <a:xfrm>
            <a:off x="-819002" y="919694"/>
            <a:ext cx="11001390" cy="147106"/>
          </a:xfrm>
          <a:custGeom>
            <a:rect b="b" l="l" r="r" t="t"/>
            <a:pathLst>
              <a:path extrusionOk="0" h="179922" w="4751573">
                <a:moveTo>
                  <a:pt x="629821" y="68802"/>
                </a:moveTo>
                <a:lnTo>
                  <a:pt x="4121752" y="68802"/>
                </a:lnTo>
                <a:lnTo>
                  <a:pt x="4121752" y="111120"/>
                </a:lnTo>
                <a:lnTo>
                  <a:pt x="629821" y="111120"/>
                </a:lnTo>
                <a:lnTo>
                  <a:pt x="629821" y="68802"/>
                </a:lnTo>
                <a:close/>
              </a:path>
            </a:pathLst>
          </a:custGeom>
          <a:solidFill>
            <a:srgbClr val="1CBC2B"/>
          </a:solidFill>
          <a:ln cap="flat" cmpd="sng" w="9525">
            <a:solidFill>
              <a:srgbClr val="1CBC2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3" name="Google Shape;23;p16"/>
          <p:cNvGrpSpPr/>
          <p:nvPr/>
        </p:nvGrpSpPr>
        <p:grpSpPr>
          <a:xfrm>
            <a:off x="9055065" y="266555"/>
            <a:ext cx="1097280" cy="718618"/>
            <a:chOff x="3403969" y="5271776"/>
            <a:chExt cx="1878150" cy="1161732"/>
          </a:xfrm>
        </p:grpSpPr>
        <p:pic>
          <p:nvPicPr>
            <p:cNvPr descr="Logo&#10;&#10;Description automatically generated" id="24" name="Google Shape;24;p16"/>
            <p:cNvPicPr preferRelativeResize="0"/>
            <p:nvPr/>
          </p:nvPicPr>
          <p:blipFill rotWithShape="1">
            <a:blip r:embed="rId2">
              <a:alphaModFix/>
            </a:blip>
            <a:srcRect b="0" l="0" r="82996" t="0"/>
            <a:stretch/>
          </p:blipFill>
          <p:spPr>
            <a:xfrm>
              <a:off x="3403969" y="5271776"/>
              <a:ext cx="620982" cy="1124526"/>
            </a:xfrm>
            <a:prstGeom prst="rect">
              <a:avLst/>
            </a:prstGeom>
            <a:noFill/>
            <a:ln>
              <a:noFill/>
            </a:ln>
          </p:spPr>
        </p:pic>
        <p:pic>
          <p:nvPicPr>
            <p:cNvPr descr="Logo&#10;&#10;Description automatically generated" id="25" name="Google Shape;25;p16"/>
            <p:cNvPicPr preferRelativeResize="0"/>
            <p:nvPr/>
          </p:nvPicPr>
          <p:blipFill rotWithShape="1">
            <a:blip r:embed="rId2">
              <a:alphaModFix/>
            </a:blip>
            <a:srcRect b="0" l="17004" r="48163" t="0"/>
            <a:stretch/>
          </p:blipFill>
          <p:spPr>
            <a:xfrm>
              <a:off x="4010024" y="5308982"/>
              <a:ext cx="1272095" cy="1124526"/>
            </a:xfrm>
            <a:prstGeom prst="rect">
              <a:avLst/>
            </a:prstGeom>
            <a:noFill/>
            <a:ln>
              <a:noFill/>
            </a:ln>
          </p:spPr>
        </p:pic>
      </p:grpSp>
      <p:pic>
        <p:nvPicPr>
          <p:cNvPr id="26" name="Google Shape;26;p16"/>
          <p:cNvPicPr preferRelativeResize="0"/>
          <p:nvPr/>
        </p:nvPicPr>
        <p:blipFill rotWithShape="1">
          <a:blip r:embed="rId3">
            <a:alphaModFix/>
          </a:blip>
          <a:srcRect b="55139" l="72969" r="1015" t="6111"/>
          <a:stretch/>
        </p:blipFill>
        <p:spPr>
          <a:xfrm>
            <a:off x="10504157" y="238424"/>
            <a:ext cx="1097280" cy="919342"/>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bg>
      <p:bgPr>
        <a:solidFill>
          <a:schemeClr val="lt2"/>
        </a:solidFill>
      </p:bgPr>
    </p:bg>
    <p:spTree>
      <p:nvGrpSpPr>
        <p:cNvPr id="34" name="Shape 34"/>
        <p:cNvGrpSpPr/>
        <p:nvPr/>
      </p:nvGrpSpPr>
      <p:grpSpPr>
        <a:xfrm>
          <a:off x="0" y="0"/>
          <a:ext cx="0" cy="0"/>
          <a:chOff x="0" y="0"/>
          <a:chExt cx="0" cy="0"/>
        </a:xfrm>
      </p:grpSpPr>
      <p:sp>
        <p:nvSpPr>
          <p:cNvPr id="35" name="Google Shape;35;p18"/>
          <p:cNvSpPr txBox="1"/>
          <p:nvPr>
            <p:ph type="title"/>
          </p:nvPr>
        </p:nvSpPr>
        <p:spPr>
          <a:xfrm>
            <a:off x="629400" y="476496"/>
            <a:ext cx="8103896" cy="443198"/>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2"/>
              </a:buClr>
              <a:buSzPts val="3400"/>
              <a:buFont typeface="Trebuchet MS"/>
              <a:buNone/>
              <a:defRPr sz="3200">
                <a:solidFill>
                  <a:srgbClr val="0D078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8"/>
          <p:cNvSpPr txBox="1"/>
          <p:nvPr>
            <p:ph idx="1" type="body"/>
          </p:nvPr>
        </p:nvSpPr>
        <p:spPr>
          <a:xfrm>
            <a:off x="629399" y="1252728"/>
            <a:ext cx="10933801" cy="4922031"/>
          </a:xfrm>
          <a:prstGeom prst="rect">
            <a:avLst/>
          </a:prstGeom>
          <a:noFill/>
          <a:ln>
            <a:noFill/>
          </a:ln>
        </p:spPr>
        <p:txBody>
          <a:bodyPr anchorCtr="0" anchor="t" bIns="0" lIns="0" spcFirstLastPara="1" rIns="0" wrap="square" tIns="0">
            <a:noAutofit/>
          </a:bodyPr>
          <a:lstStyle>
            <a:lvl1pPr indent="-355600" lvl="0" marL="457200" algn="l">
              <a:lnSpc>
                <a:spcPct val="110000"/>
              </a:lnSpc>
              <a:spcBef>
                <a:spcPts val="300"/>
              </a:spcBef>
              <a:spcAft>
                <a:spcPts val="0"/>
              </a:spcAft>
              <a:buClr>
                <a:schemeClr val="dk1"/>
              </a:buClr>
              <a:buSzPts val="2000"/>
              <a:buFont typeface="Arial"/>
              <a:buAutoNum type="arabicPeriod"/>
              <a:defRPr sz="2000">
                <a:latin typeface="Arial"/>
                <a:ea typeface="Arial"/>
                <a:cs typeface="Arial"/>
                <a:sym typeface="Arial"/>
              </a:defRPr>
            </a:lvl1pPr>
            <a:lvl2pPr indent="-355600" lvl="1" marL="914400" algn="l">
              <a:lnSpc>
                <a:spcPct val="100000"/>
              </a:lnSpc>
              <a:spcBef>
                <a:spcPts val="300"/>
              </a:spcBef>
              <a:spcAft>
                <a:spcPts val="0"/>
              </a:spcAft>
              <a:buSzPts val="2000"/>
              <a:buFont typeface="Arial"/>
              <a:buChar char="•"/>
              <a:defRPr sz="2000">
                <a:latin typeface="Trebuchet MS"/>
                <a:ea typeface="Trebuchet MS"/>
                <a:cs typeface="Trebuchet MS"/>
                <a:sym typeface="Trebuchet MS"/>
              </a:defRPr>
            </a:lvl2pPr>
            <a:lvl3pPr indent="-355600" lvl="2" marL="1371600" algn="l">
              <a:lnSpc>
                <a:spcPct val="100000"/>
              </a:lnSpc>
              <a:spcBef>
                <a:spcPts val="0"/>
              </a:spcBef>
              <a:spcAft>
                <a:spcPts val="0"/>
              </a:spcAft>
              <a:buSzPts val="2000"/>
              <a:buChar char="–"/>
              <a:defRPr sz="2000">
                <a:latin typeface="Trebuchet MS"/>
                <a:ea typeface="Trebuchet MS"/>
                <a:cs typeface="Trebuchet MS"/>
                <a:sym typeface="Trebuchet MS"/>
              </a:defRPr>
            </a:lvl3pPr>
            <a:lvl4pPr indent="-406400" lvl="3" marL="1828800" algn="l">
              <a:lnSpc>
                <a:spcPct val="100000"/>
              </a:lnSpc>
              <a:spcBef>
                <a:spcPts val="0"/>
              </a:spcBef>
              <a:spcAft>
                <a:spcPts val="0"/>
              </a:spcAft>
              <a:buSzPts val="2800"/>
              <a:buChar char="​"/>
              <a:defRPr sz="2800">
                <a:latin typeface="Trebuchet MS"/>
                <a:ea typeface="Trebuchet MS"/>
                <a:cs typeface="Trebuchet MS"/>
                <a:sym typeface="Trebuchet MS"/>
              </a:defRPr>
            </a:lvl4pPr>
            <a:lvl5pPr indent="-406400" lvl="4" marL="2286000" algn="l">
              <a:lnSpc>
                <a:spcPct val="100000"/>
              </a:lnSpc>
              <a:spcBef>
                <a:spcPts val="0"/>
              </a:spcBef>
              <a:spcAft>
                <a:spcPts val="0"/>
              </a:spcAft>
              <a:buClr>
                <a:schemeClr val="dk1"/>
              </a:buClr>
              <a:buSzPts val="2800"/>
              <a:buChar char="​"/>
              <a:defRPr sz="2800">
                <a:latin typeface="Trebuchet MS"/>
                <a:ea typeface="Trebuchet MS"/>
                <a:cs typeface="Trebuchet MS"/>
                <a:sym typeface="Trebuchet MS"/>
              </a:defRPr>
            </a:lvl5pPr>
            <a:lvl6pPr indent="-342900" lvl="5" marL="2743200" algn="l">
              <a:lnSpc>
                <a:spcPct val="90000"/>
              </a:lnSpc>
              <a:spcBef>
                <a:spcPts val="0"/>
              </a:spcBef>
              <a:spcAft>
                <a:spcPts val="0"/>
              </a:spcAft>
              <a:buSzPts val="1800"/>
              <a:buChar char="•"/>
              <a:defRPr/>
            </a:lvl6pPr>
            <a:lvl7pPr indent="-342900" lvl="6" marL="3200400" algn="l">
              <a:lnSpc>
                <a:spcPct val="90000"/>
              </a:lnSpc>
              <a:spcBef>
                <a:spcPts val="900"/>
              </a:spcBef>
              <a:spcAft>
                <a:spcPts val="0"/>
              </a:spcAft>
              <a:buClr>
                <a:schemeClr val="dk1"/>
              </a:buClr>
              <a:buSzPts val="1800"/>
              <a:buChar char="​"/>
              <a:defRPr/>
            </a:lvl7pPr>
            <a:lvl8pPr indent="-342900" lvl="7" marL="3657600" algn="l">
              <a:lnSpc>
                <a:spcPct val="90000"/>
              </a:lnSpc>
              <a:spcBef>
                <a:spcPts val="900"/>
              </a:spcBef>
              <a:spcAft>
                <a:spcPts val="0"/>
              </a:spcAft>
              <a:buClr>
                <a:schemeClr val="dk2"/>
              </a:buClr>
              <a:buSzPts val="1800"/>
              <a:buChar char="​"/>
              <a:defRPr/>
            </a:lvl8pPr>
            <a:lvl9pPr indent="-342900" lvl="8" marL="4114800" algn="l">
              <a:lnSpc>
                <a:spcPct val="100000"/>
              </a:lnSpc>
              <a:spcBef>
                <a:spcPts val="0"/>
              </a:spcBef>
              <a:spcAft>
                <a:spcPts val="900"/>
              </a:spcAft>
              <a:buClr>
                <a:schemeClr val="dk2"/>
              </a:buClr>
              <a:buSzPts val="1800"/>
              <a:buChar char="​"/>
              <a:defRPr/>
            </a:lvl9pPr>
          </a:lstStyle>
          <a:p/>
        </p:txBody>
      </p:sp>
      <p:sp>
        <p:nvSpPr>
          <p:cNvPr id="37" name="Google Shape;37;p18"/>
          <p:cNvSpPr/>
          <p:nvPr/>
        </p:nvSpPr>
        <p:spPr>
          <a:xfrm>
            <a:off x="-819002" y="919694"/>
            <a:ext cx="11001390" cy="147106"/>
          </a:xfrm>
          <a:custGeom>
            <a:rect b="b" l="l" r="r" t="t"/>
            <a:pathLst>
              <a:path extrusionOk="0" h="179922" w="4751573">
                <a:moveTo>
                  <a:pt x="629821" y="68802"/>
                </a:moveTo>
                <a:lnTo>
                  <a:pt x="4121752" y="68802"/>
                </a:lnTo>
                <a:lnTo>
                  <a:pt x="4121752" y="111120"/>
                </a:lnTo>
                <a:lnTo>
                  <a:pt x="629821" y="111120"/>
                </a:lnTo>
                <a:lnTo>
                  <a:pt x="629821" y="68802"/>
                </a:lnTo>
                <a:close/>
              </a:path>
            </a:pathLst>
          </a:custGeom>
          <a:solidFill>
            <a:srgbClr val="1CBC2B"/>
          </a:solidFill>
          <a:ln cap="flat" cmpd="sng" w="9525">
            <a:solidFill>
              <a:srgbClr val="1CBC2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38" name="Google Shape;38;p18"/>
          <p:cNvGrpSpPr/>
          <p:nvPr/>
        </p:nvGrpSpPr>
        <p:grpSpPr>
          <a:xfrm>
            <a:off x="9055065" y="266555"/>
            <a:ext cx="1097280" cy="718618"/>
            <a:chOff x="3403969" y="5271776"/>
            <a:chExt cx="1878150" cy="1161732"/>
          </a:xfrm>
        </p:grpSpPr>
        <p:pic>
          <p:nvPicPr>
            <p:cNvPr descr="Logo&#10;&#10;Description automatically generated" id="39" name="Google Shape;39;p18"/>
            <p:cNvPicPr preferRelativeResize="0"/>
            <p:nvPr/>
          </p:nvPicPr>
          <p:blipFill rotWithShape="1">
            <a:blip r:embed="rId2">
              <a:alphaModFix/>
            </a:blip>
            <a:srcRect b="0" l="0" r="82996" t="0"/>
            <a:stretch/>
          </p:blipFill>
          <p:spPr>
            <a:xfrm>
              <a:off x="3403969" y="5271776"/>
              <a:ext cx="620982" cy="1124526"/>
            </a:xfrm>
            <a:prstGeom prst="rect">
              <a:avLst/>
            </a:prstGeom>
            <a:noFill/>
            <a:ln>
              <a:noFill/>
            </a:ln>
          </p:spPr>
        </p:pic>
        <p:pic>
          <p:nvPicPr>
            <p:cNvPr descr="Logo&#10;&#10;Description automatically generated" id="40" name="Google Shape;40;p18"/>
            <p:cNvPicPr preferRelativeResize="0"/>
            <p:nvPr/>
          </p:nvPicPr>
          <p:blipFill rotWithShape="1">
            <a:blip r:embed="rId2">
              <a:alphaModFix/>
            </a:blip>
            <a:srcRect b="0" l="17004" r="48163" t="0"/>
            <a:stretch/>
          </p:blipFill>
          <p:spPr>
            <a:xfrm>
              <a:off x="4010024" y="5308982"/>
              <a:ext cx="1272095" cy="1124526"/>
            </a:xfrm>
            <a:prstGeom prst="rect">
              <a:avLst/>
            </a:prstGeom>
            <a:noFill/>
            <a:ln>
              <a:noFill/>
            </a:ln>
          </p:spPr>
        </p:pic>
      </p:grpSp>
      <p:pic>
        <p:nvPicPr>
          <p:cNvPr id="41" name="Google Shape;41;p18"/>
          <p:cNvPicPr preferRelativeResize="0"/>
          <p:nvPr/>
        </p:nvPicPr>
        <p:blipFill rotWithShape="1">
          <a:blip r:embed="rId3">
            <a:alphaModFix/>
          </a:blip>
          <a:srcRect b="55139" l="72969" r="1015" t="6111"/>
          <a:stretch/>
        </p:blipFill>
        <p:spPr>
          <a:xfrm>
            <a:off x="10504157" y="154685"/>
            <a:ext cx="1097280" cy="919342"/>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 name="Shape 42"/>
        <p:cNvGrpSpPr/>
        <p:nvPr/>
      </p:nvGrpSpPr>
      <p:grpSpPr>
        <a:xfrm>
          <a:off x="0" y="0"/>
          <a:ext cx="0" cy="0"/>
          <a:chOff x="0" y="0"/>
          <a:chExt cx="0" cy="0"/>
        </a:xfrm>
      </p:grpSpPr>
      <p:sp>
        <p:nvSpPr>
          <p:cNvPr id="43" name="Google Shape;43;p19"/>
          <p:cNvSpPr txBox="1"/>
          <p:nvPr>
            <p:ph type="title"/>
          </p:nvPr>
        </p:nvSpPr>
        <p:spPr>
          <a:xfrm>
            <a:off x="630000" y="622800"/>
            <a:ext cx="10933350" cy="33239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2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9"/>
          <p:cNvSpPr txBox="1"/>
          <p:nvPr>
            <p:ph idx="1" type="body"/>
          </p:nvPr>
        </p:nvSpPr>
        <p:spPr>
          <a:xfrm>
            <a:off x="630000" y="1825625"/>
            <a:ext cx="10933350" cy="4351338"/>
          </a:xfrm>
          <a:prstGeom prst="rect">
            <a:avLst/>
          </a:prstGeom>
          <a:noFill/>
          <a:ln>
            <a:noFill/>
          </a:ln>
        </p:spPr>
        <p:txBody>
          <a:bodyPr anchorCtr="0" anchor="t" bIns="0" lIns="0" spcFirstLastPara="1" rIns="0" wrap="square" tIns="0">
            <a:noAutofit/>
          </a:bodyPr>
          <a:lstStyle>
            <a:lvl1pPr indent="-304800" lvl="0" marL="457200" algn="l">
              <a:lnSpc>
                <a:spcPct val="110000"/>
              </a:lnSpc>
              <a:spcBef>
                <a:spcPts val="600"/>
              </a:spcBef>
              <a:spcAft>
                <a:spcPts val="0"/>
              </a:spcAft>
              <a:buSzPts val="1200"/>
              <a:buChar char="​"/>
              <a:defRPr/>
            </a:lvl1pPr>
            <a:lvl2pPr indent="-304800" lvl="1" marL="914400" algn="l">
              <a:lnSpc>
                <a:spcPct val="90000"/>
              </a:lnSpc>
              <a:spcBef>
                <a:spcPts val="300"/>
              </a:spcBef>
              <a:spcAft>
                <a:spcPts val="0"/>
              </a:spcAft>
              <a:buSzPts val="1200"/>
              <a:buChar char="•"/>
              <a:defRPr/>
            </a:lvl2pPr>
            <a:lvl3pPr indent="-304800" lvl="2" marL="1371600" algn="l">
              <a:lnSpc>
                <a:spcPct val="90000"/>
              </a:lnSpc>
              <a:spcBef>
                <a:spcPts val="300"/>
              </a:spcBef>
              <a:spcAft>
                <a:spcPts val="0"/>
              </a:spcAft>
              <a:buSzPts val="1200"/>
              <a:buChar char="–"/>
              <a:defRPr/>
            </a:lvl3pPr>
            <a:lvl4pPr indent="-330200" lvl="3" marL="1828800" algn="l">
              <a:lnSpc>
                <a:spcPct val="110000"/>
              </a:lnSpc>
              <a:spcBef>
                <a:spcPts val="300"/>
              </a:spcBef>
              <a:spcAft>
                <a:spcPts val="0"/>
              </a:spcAft>
              <a:buSzPts val="1600"/>
              <a:buChar char="​"/>
              <a:defRPr/>
            </a:lvl4pPr>
            <a:lvl5pPr indent="-330200" lvl="4" marL="2286000" algn="l">
              <a:lnSpc>
                <a:spcPct val="100000"/>
              </a:lnSpc>
              <a:spcBef>
                <a:spcPts val="300"/>
              </a:spcBef>
              <a:spcAft>
                <a:spcPts val="0"/>
              </a:spcAft>
              <a:buSzPts val="1600"/>
              <a:buChar char="​"/>
              <a:defRPr/>
            </a:lvl5pPr>
            <a:lvl6pPr indent="-330200" lvl="5" marL="2743200" algn="l">
              <a:lnSpc>
                <a:spcPct val="90000"/>
              </a:lnSpc>
              <a:spcBef>
                <a:spcPts val="300"/>
              </a:spcBef>
              <a:spcAft>
                <a:spcPts val="0"/>
              </a:spcAft>
              <a:buSzPts val="1600"/>
              <a:buChar char="•"/>
              <a:defRPr/>
            </a:lvl6pPr>
            <a:lvl7pPr indent="-508000" lvl="6" marL="3200400" algn="l">
              <a:lnSpc>
                <a:spcPct val="90000"/>
              </a:lnSpc>
              <a:spcBef>
                <a:spcPts val="900"/>
              </a:spcBef>
              <a:spcAft>
                <a:spcPts val="0"/>
              </a:spcAft>
              <a:buSzPts val="4400"/>
              <a:buChar char="​"/>
              <a:defRPr/>
            </a:lvl7pPr>
            <a:lvl8pPr indent="-571500" lvl="7" marL="3657600" algn="l">
              <a:lnSpc>
                <a:spcPct val="90000"/>
              </a:lnSpc>
              <a:spcBef>
                <a:spcPts val="900"/>
              </a:spcBef>
              <a:spcAft>
                <a:spcPts val="0"/>
              </a:spcAft>
              <a:buSzPts val="5400"/>
              <a:buChar char="​"/>
              <a:defRPr/>
            </a:lvl8pPr>
            <a:lvl9pPr indent="-381000" lvl="8" marL="4114800" algn="l">
              <a:lnSpc>
                <a:spcPct val="100000"/>
              </a:lnSpc>
              <a:spcBef>
                <a:spcPts val="0"/>
              </a:spcBef>
              <a:spcAft>
                <a:spcPts val="900"/>
              </a:spcAft>
              <a:buSzPts val="2400"/>
              <a:buChar char="​"/>
              <a:defRPr/>
            </a:lvl9pPr>
          </a:lstStyle>
          <a:p/>
        </p:txBody>
      </p:sp>
      <p:sp>
        <p:nvSpPr>
          <p:cNvPr id="45" name="Google Shape;45;p19"/>
          <p:cNvSpPr txBox="1"/>
          <p:nvPr>
            <p:ph idx="10" type="dt"/>
          </p:nvPr>
        </p:nvSpPr>
        <p:spPr>
          <a:xfrm>
            <a:off x="9677400" y="6405036"/>
            <a:ext cx="1482051" cy="153888"/>
          </a:xfrm>
          <a:prstGeom prst="rect">
            <a:avLst/>
          </a:prstGeom>
          <a:noFill/>
          <a:ln>
            <a:noFill/>
          </a:ln>
        </p:spPr>
        <p:txBody>
          <a:bodyPr anchorCtr="0" anchor="b" bIns="0" lIns="0" spcFirstLastPara="1" rIns="0" wrap="square" tIns="0">
            <a:sp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7" name="Google Shape;47;p1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 name="Google Shape;11;p14"/>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2" name="Google Shape;12;p1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 name="Shape 27"/>
        <p:cNvGrpSpPr/>
        <p:nvPr/>
      </p:nvGrpSpPr>
      <p:grpSpPr>
        <a:xfrm>
          <a:off x="0" y="0"/>
          <a:ext cx="0" cy="0"/>
          <a:chOff x="0" y="0"/>
          <a:chExt cx="0" cy="0"/>
        </a:xfrm>
      </p:grpSpPr>
      <p:sp>
        <p:nvSpPr>
          <p:cNvPr id="28" name="Google Shape;28;p17"/>
          <p:cNvSpPr txBox="1"/>
          <p:nvPr>
            <p:ph idx="10" type="dt"/>
          </p:nvPr>
        </p:nvSpPr>
        <p:spPr>
          <a:xfrm>
            <a:off x="9677400" y="6405036"/>
            <a:ext cx="1482051" cy="153888"/>
          </a:xfrm>
          <a:prstGeom prst="rect">
            <a:avLst/>
          </a:prstGeom>
          <a:noFill/>
          <a:ln>
            <a:noFill/>
          </a:ln>
        </p:spPr>
        <p:txBody>
          <a:bodyPr anchorCtr="0" anchor="b" bIns="0" lIns="0" spcFirstLastPara="1" rIns="0" wrap="square" tIns="0">
            <a:sp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7F7F7F"/>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9" name="Google Shape;29;p17"/>
          <p:cNvSpPr txBox="1"/>
          <p:nvPr/>
        </p:nvSpPr>
        <p:spPr>
          <a:xfrm>
            <a:off x="11167872" y="6405036"/>
            <a:ext cx="381000" cy="153888"/>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F7F7F"/>
              </a:buClr>
              <a:buSzPts val="1000"/>
              <a:buFont typeface="Trebuchet MS"/>
              <a:buNone/>
            </a:pPr>
            <a:fld id="{00000000-1234-1234-1234-123412341234}" type="slidenum">
              <a:rPr b="0" i="0" lang="en-GB" sz="1000" u="none" cap="none" strike="noStrike">
                <a:solidFill>
                  <a:srgbClr val="7F7F7F"/>
                </a:solidFill>
                <a:latin typeface="Trebuchet MS"/>
                <a:ea typeface="Trebuchet MS"/>
                <a:cs typeface="Trebuchet MS"/>
                <a:sym typeface="Trebuchet MS"/>
              </a:rPr>
              <a:t>‹#›</a:t>
            </a:fld>
            <a:endParaRPr b="0" i="0" sz="1000" u="none" cap="none" strike="noStrike">
              <a:solidFill>
                <a:srgbClr val="7F7F7F"/>
              </a:solidFill>
              <a:latin typeface="Trebuchet MS"/>
              <a:ea typeface="Trebuchet MS"/>
              <a:cs typeface="Trebuchet MS"/>
              <a:sym typeface="Trebuchet MS"/>
            </a:endParaRPr>
          </a:p>
        </p:txBody>
      </p:sp>
      <p:sp>
        <p:nvSpPr>
          <p:cNvPr id="30" name="Google Shape;30;p17"/>
          <p:cNvSpPr txBox="1"/>
          <p:nvPr>
            <p:ph type="title"/>
          </p:nvPr>
        </p:nvSpPr>
        <p:spPr>
          <a:xfrm>
            <a:off x="630000" y="622800"/>
            <a:ext cx="10933350" cy="332399"/>
          </a:xfrm>
          <a:prstGeom prst="rect">
            <a:avLst/>
          </a:prstGeom>
          <a:noFill/>
          <a:ln>
            <a:noFill/>
          </a:ln>
        </p:spPr>
        <p:txBody>
          <a:bodyPr anchorCtr="0" anchor="t" bIns="0" lIns="0" spcFirstLastPara="1" rIns="0" wrap="square" tIns="0">
            <a:spAutoFit/>
          </a:bodyPr>
          <a:lstStyle>
            <a:lvl1pPr lvl="0" marR="0" rtl="0" algn="l">
              <a:lnSpc>
                <a:spcPct val="90000"/>
              </a:lnSpc>
              <a:spcBef>
                <a:spcPts val="0"/>
              </a:spcBef>
              <a:spcAft>
                <a:spcPts val="0"/>
              </a:spcAft>
              <a:buClr>
                <a:schemeClr val="dk2"/>
              </a:buClr>
              <a:buSzPts val="2400"/>
              <a:buFont typeface="Trebuchet MS"/>
              <a:buNone/>
              <a:defRPr b="0" i="0" sz="2400" u="none" cap="none" strike="noStrike">
                <a:solidFill>
                  <a:schemeClr val="dk2"/>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 name="Google Shape;31;p17"/>
          <p:cNvSpPr txBox="1"/>
          <p:nvPr>
            <p:ph idx="1" type="body"/>
          </p:nvPr>
        </p:nvSpPr>
        <p:spPr>
          <a:xfrm>
            <a:off x="630000" y="1825625"/>
            <a:ext cx="10933350" cy="4351338"/>
          </a:xfrm>
          <a:prstGeom prst="rect">
            <a:avLst/>
          </a:prstGeom>
          <a:noFill/>
          <a:ln>
            <a:noFill/>
          </a:ln>
        </p:spPr>
        <p:txBody>
          <a:bodyPr anchorCtr="0" anchor="t" bIns="0" lIns="0" spcFirstLastPara="1" rIns="0" wrap="square" tIns="0">
            <a:noAutofit/>
          </a:bodyPr>
          <a:lstStyle>
            <a:lvl1pPr indent="-304800" lvl="0" marL="457200" marR="0" rtl="0" algn="l">
              <a:lnSpc>
                <a:spcPct val="110000"/>
              </a:lnSpc>
              <a:spcBef>
                <a:spcPts val="600"/>
              </a:spcBef>
              <a:spcAft>
                <a:spcPts val="0"/>
              </a:spcAft>
              <a:buClr>
                <a:schemeClr val="dk1"/>
              </a:buClr>
              <a:buSzPts val="1200"/>
              <a:buFont typeface="Arial"/>
              <a:buChar char="​"/>
              <a:defRPr b="0" i="0" sz="1200" u="none" cap="none" strike="noStrike">
                <a:solidFill>
                  <a:schemeClr val="dk1"/>
                </a:solidFill>
                <a:latin typeface="Trebuchet MS"/>
                <a:ea typeface="Trebuchet MS"/>
                <a:cs typeface="Trebuchet MS"/>
                <a:sym typeface="Trebuchet MS"/>
              </a:defRPr>
            </a:lvl1pPr>
            <a:lvl2pPr indent="-304800" lvl="1" marL="914400" marR="0" rtl="0" algn="l">
              <a:lnSpc>
                <a:spcPct val="90000"/>
              </a:lnSpc>
              <a:spcBef>
                <a:spcPts val="300"/>
              </a:spcBef>
              <a:spcAft>
                <a:spcPts val="0"/>
              </a:spcAft>
              <a:buClr>
                <a:schemeClr val="dk2"/>
              </a:buClr>
              <a:buSzPts val="1200"/>
              <a:buFont typeface="Arial"/>
              <a:buChar char="•"/>
              <a:defRPr b="0" i="0" sz="1200" u="none" cap="none" strike="noStrike">
                <a:solidFill>
                  <a:schemeClr val="dk1"/>
                </a:solidFill>
                <a:latin typeface="Trebuchet MS"/>
                <a:ea typeface="Trebuchet MS"/>
                <a:cs typeface="Trebuchet MS"/>
                <a:sym typeface="Trebuchet MS"/>
              </a:defRPr>
            </a:lvl2pPr>
            <a:lvl3pPr indent="-304800" lvl="2" marL="1371600" marR="0" rtl="0" algn="l">
              <a:lnSpc>
                <a:spcPct val="90000"/>
              </a:lnSpc>
              <a:spcBef>
                <a:spcPts val="300"/>
              </a:spcBef>
              <a:spcAft>
                <a:spcPts val="0"/>
              </a:spcAft>
              <a:buClr>
                <a:schemeClr val="dk2"/>
              </a:buClr>
              <a:buSzPts val="1200"/>
              <a:buFont typeface="Trebuchet MS"/>
              <a:buChar char="–"/>
              <a:defRPr b="0" i="0" sz="1200" u="none" cap="none" strike="noStrike">
                <a:solidFill>
                  <a:schemeClr val="dk1"/>
                </a:solidFill>
                <a:latin typeface="Trebuchet MS"/>
                <a:ea typeface="Trebuchet MS"/>
                <a:cs typeface="Trebuchet MS"/>
                <a:sym typeface="Trebuchet MS"/>
              </a:defRPr>
            </a:lvl3pPr>
            <a:lvl4pPr indent="-330200" lvl="3" marL="1828800" marR="0" rtl="0" algn="l">
              <a:lnSpc>
                <a:spcPct val="110000"/>
              </a:lnSpc>
              <a:spcBef>
                <a:spcPts val="300"/>
              </a:spcBef>
              <a:spcAft>
                <a:spcPts val="0"/>
              </a:spcAft>
              <a:buClr>
                <a:schemeClr val="dk2"/>
              </a:buClr>
              <a:buSzPts val="1600"/>
              <a:buFont typeface="Arial"/>
              <a:buChar char="​"/>
              <a:defRPr b="0" i="0" sz="1600" u="none" cap="none" strike="noStrike">
                <a:solidFill>
                  <a:schemeClr val="dk2"/>
                </a:solidFill>
                <a:latin typeface="Trebuchet MS"/>
                <a:ea typeface="Trebuchet MS"/>
                <a:cs typeface="Trebuchet MS"/>
                <a:sym typeface="Trebuchet MS"/>
              </a:defRPr>
            </a:lvl4pPr>
            <a:lvl5pPr indent="-330200" lvl="4" marL="2286000" marR="0" rtl="0" algn="l">
              <a:lnSpc>
                <a:spcPct val="100000"/>
              </a:lnSpc>
              <a:spcBef>
                <a:spcPts val="300"/>
              </a:spcBef>
              <a:spcAft>
                <a:spcPts val="0"/>
              </a:spcAft>
              <a:buClr>
                <a:schemeClr val="dk1"/>
              </a:buClr>
              <a:buSzPts val="1600"/>
              <a:buFont typeface="Arial"/>
              <a:buChar char="​"/>
              <a:defRPr b="1" i="0" sz="1600" u="none" cap="none" strike="noStrike">
                <a:solidFill>
                  <a:schemeClr val="dk1"/>
                </a:solidFill>
                <a:latin typeface="Trebuchet MS"/>
                <a:ea typeface="Trebuchet MS"/>
                <a:cs typeface="Trebuchet MS"/>
                <a:sym typeface="Trebuchet MS"/>
              </a:defRPr>
            </a:lvl5pPr>
            <a:lvl6pPr indent="-330200" lvl="5" marL="2743200" marR="0" rtl="0" algn="l">
              <a:lnSpc>
                <a:spcPct val="90000"/>
              </a:lnSpc>
              <a:spcBef>
                <a:spcPts val="300"/>
              </a:spcBef>
              <a:spcAft>
                <a:spcPts val="0"/>
              </a:spcAft>
              <a:buClr>
                <a:schemeClr val="dk2"/>
              </a:buClr>
              <a:buSzPts val="1600"/>
              <a:buFont typeface="Arial"/>
              <a:buChar char="•"/>
              <a:defRPr b="0" i="0" sz="1600" u="none" cap="none" strike="noStrike">
                <a:solidFill>
                  <a:schemeClr val="dk1"/>
                </a:solidFill>
                <a:latin typeface="Trebuchet MS"/>
                <a:ea typeface="Trebuchet MS"/>
                <a:cs typeface="Trebuchet MS"/>
                <a:sym typeface="Trebuchet MS"/>
              </a:defRPr>
            </a:lvl6pPr>
            <a:lvl7pPr indent="-508000" lvl="6" marL="3200400" marR="0" rtl="0" algn="l">
              <a:lnSpc>
                <a:spcPct val="90000"/>
              </a:lnSpc>
              <a:spcBef>
                <a:spcPts val="900"/>
              </a:spcBef>
              <a:spcAft>
                <a:spcPts val="0"/>
              </a:spcAft>
              <a:buClr>
                <a:schemeClr val="dk1"/>
              </a:buClr>
              <a:buSzPts val="4400"/>
              <a:buFont typeface="Arial"/>
              <a:buChar char="​"/>
              <a:defRPr b="0" i="0" sz="4400" u="none" cap="none" strike="noStrike">
                <a:solidFill>
                  <a:schemeClr val="dk1"/>
                </a:solidFill>
                <a:latin typeface="Trebuchet MS"/>
                <a:ea typeface="Trebuchet MS"/>
                <a:cs typeface="Trebuchet MS"/>
                <a:sym typeface="Trebuchet MS"/>
              </a:defRPr>
            </a:lvl7pPr>
            <a:lvl8pPr indent="-571500" lvl="7" marL="3657600" marR="0" rtl="0" algn="l">
              <a:lnSpc>
                <a:spcPct val="90000"/>
              </a:lnSpc>
              <a:spcBef>
                <a:spcPts val="900"/>
              </a:spcBef>
              <a:spcAft>
                <a:spcPts val="0"/>
              </a:spcAft>
              <a:buClr>
                <a:schemeClr val="dk2"/>
              </a:buClr>
              <a:buSzPts val="5400"/>
              <a:buFont typeface="Arial"/>
              <a:buChar char="​"/>
              <a:defRPr b="0" i="0" sz="5400" u="none" cap="none" strike="noStrike">
                <a:solidFill>
                  <a:schemeClr val="dk2"/>
                </a:solidFill>
                <a:latin typeface="Trebuchet MS"/>
                <a:ea typeface="Trebuchet MS"/>
                <a:cs typeface="Trebuchet MS"/>
                <a:sym typeface="Trebuchet MS"/>
              </a:defRPr>
            </a:lvl8pPr>
            <a:lvl9pPr indent="-381000" lvl="8" marL="4114800" marR="0" rtl="0" algn="l">
              <a:lnSpc>
                <a:spcPct val="100000"/>
              </a:lnSpc>
              <a:spcBef>
                <a:spcPts val="0"/>
              </a:spcBef>
              <a:spcAft>
                <a:spcPts val="900"/>
              </a:spcAft>
              <a:buClr>
                <a:schemeClr val="dk2"/>
              </a:buClr>
              <a:buSzPts val="2400"/>
              <a:buFont typeface="Arial"/>
              <a:buChar char="​"/>
              <a:defRPr b="0" i="0" sz="2400" u="none" cap="none" strike="noStrike">
                <a:solidFill>
                  <a:schemeClr val="dk2"/>
                </a:solidFill>
                <a:latin typeface="Trebuchet MS"/>
                <a:ea typeface="Trebuchet MS"/>
                <a:cs typeface="Trebuchet MS"/>
                <a:sym typeface="Trebuchet MS"/>
              </a:defRPr>
            </a:lvl9pPr>
          </a:lstStyle>
          <a:p/>
        </p:txBody>
      </p:sp>
      <p:sp>
        <p:nvSpPr>
          <p:cNvPr id="32" name="Google Shape;32;p17"/>
          <p:cNvSpPr txBox="1"/>
          <p:nvPr/>
        </p:nvSpPr>
        <p:spPr>
          <a:xfrm>
            <a:off x="0" y="6705600"/>
            <a:ext cx="488950" cy="152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rgbClr val="000000"/>
                </a:solidFill>
                <a:latin typeface="Calibri"/>
                <a:ea typeface="Calibri"/>
                <a:cs typeface="Calibri"/>
                <a:sym typeface="Calibri"/>
              </a:rPr>
              <a:t>OFFICIAL</a:t>
            </a:r>
            <a:endParaRPr/>
          </a:p>
        </p:txBody>
      </p:sp>
      <p:sp>
        <p:nvSpPr>
          <p:cNvPr id="33" name="Google Shape;33;p17"/>
          <p:cNvSpPr txBox="1"/>
          <p:nvPr/>
        </p:nvSpPr>
        <p:spPr>
          <a:xfrm>
            <a:off x="0" y="0"/>
            <a:ext cx="488950" cy="152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rgbClr val="000000"/>
                </a:solidFill>
                <a:latin typeface="Calibri"/>
                <a:ea typeface="Calibri"/>
                <a:cs typeface="Calibri"/>
                <a:sym typeface="Calibri"/>
              </a:rPr>
              <a:t>OFFICIAL</a:t>
            </a:r>
            <a:endParaRPr/>
          </a:p>
        </p:txBody>
      </p:sp>
    </p:spTree>
  </p:cSld>
  <p:clrMap accent1="accent1" accent2="accent2" accent3="accent3" accent4="accent4" accent5="accent5" accent6="accent6" bg1="lt1" bg2="dk2" tx1="dk1" tx2="lt2" folHlink="folHlink" hlink="hlink"/>
  <p:sldLayoutIdLst>
    <p:sldLayoutId id="2147483652" r:id="rId1"/>
    <p:sldLayoutId id="2147483653" r:id="rId2"/>
  </p:sldLayoutIdLst>
  <mc:AlternateContent>
    <mc:Choice Requires="p14">
      <p:transition p14:dur="25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 name="Shape 48"/>
        <p:cNvGrpSpPr/>
        <p:nvPr/>
      </p:nvGrpSpPr>
      <p:grpSpPr>
        <a:xfrm>
          <a:off x="0" y="0"/>
          <a:ext cx="0" cy="0"/>
          <a:chOff x="0" y="0"/>
          <a:chExt cx="0" cy="0"/>
        </a:xfrm>
      </p:grpSpPr>
      <p:sp>
        <p:nvSpPr>
          <p:cNvPr id="49" name="Google Shape;49;p20"/>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0" name="Google Shape;50;p20"/>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1" name="Google Shape;51;p20"/>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9.jp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hyperlink" Target="http://www.ssen.co.uk/" TargetMode="External"/><Relationship Id="rId11" Type="http://schemas.openxmlformats.org/officeDocument/2006/relationships/image" Target="../media/image16.png"/><Relationship Id="rId10" Type="http://schemas.openxmlformats.org/officeDocument/2006/relationships/image" Target="../media/image2.png"/><Relationship Id="rId9" Type="http://schemas.openxmlformats.org/officeDocument/2006/relationships/image" Target="../media/image9.jpg"/><Relationship Id="rId5" Type="http://schemas.openxmlformats.org/officeDocument/2006/relationships/image" Target="../media/image5.png"/><Relationship Id="rId6" Type="http://schemas.openxmlformats.org/officeDocument/2006/relationships/hyperlink" Target="https://www.google.co.uk/url?sa=i&amp;rct=j&amp;q=&amp;esrc=s&amp;source=images&amp;cd=&amp;cad=rja&amp;uact=8&amp;ved=0ahUKEwiJuv_hw6nVAhXFJFAKHQRnBrUQjRwIBw&amp;url=https://www.shropshirestar.com/news/2016/06/29/18-million-electricity-capacity-upgrade-to-get-underway-in-north-shropshire/&amp;psig=AFQjCNGSJFIO8ZttyRmlG0Jw6LCdARPkwg&amp;ust=1501247196574132" TargetMode="External"/><Relationship Id="rId7" Type="http://schemas.openxmlformats.org/officeDocument/2006/relationships/image" Target="../media/image12.jpg"/><Relationship Id="rId8"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gif"/><Relationship Id="rId4" Type="http://schemas.openxmlformats.org/officeDocument/2006/relationships/image" Target="../media/image3.gif"/><Relationship Id="rId5" Type="http://schemas.openxmlformats.org/officeDocument/2006/relationships/image" Target="../media/image13.jpg"/><Relationship Id="rId6"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15.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32.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17.png"/><Relationship Id="rId8"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0.pn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
          <p:cNvSpPr txBox="1"/>
          <p:nvPr>
            <p:ph type="ctrTitle"/>
          </p:nvPr>
        </p:nvSpPr>
        <p:spPr>
          <a:xfrm>
            <a:off x="651352" y="4421387"/>
            <a:ext cx="7892284" cy="1948751"/>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46434"/>
              <a:buNone/>
            </a:pPr>
            <a:r>
              <a:rPr lang="en-GB" sz="6700">
                <a:solidFill>
                  <a:schemeClr val="lt1"/>
                </a:solidFill>
              </a:rPr>
              <a:t>Lecture 8 </a:t>
            </a:r>
            <a:br>
              <a:rPr lang="en-GB"/>
            </a:br>
            <a:r>
              <a:rPr lang="en-GB"/>
              <a:t>Supply Chain and the Workforce </a:t>
            </a:r>
            <a:endParaRPr/>
          </a:p>
        </p:txBody>
      </p:sp>
      <p:sp>
        <p:nvSpPr>
          <p:cNvPr id="58" name="Google Shape;58;p1"/>
          <p:cNvSpPr txBox="1"/>
          <p:nvPr>
            <p:ph idx="1" type="subTitle"/>
          </p:nvPr>
        </p:nvSpPr>
        <p:spPr>
          <a:xfrm>
            <a:off x="688931" y="3396297"/>
            <a:ext cx="3186383" cy="954803"/>
          </a:xfrm>
          <a:prstGeom prst="rect">
            <a:avLst/>
          </a:prstGeom>
          <a:noFill/>
          <a:ln>
            <a:noFill/>
          </a:ln>
        </p:spPr>
        <p:txBody>
          <a:bodyPr anchorCtr="0" anchor="b" bIns="91425" lIns="91425" spcFirstLastPara="1" rIns="91425" wrap="square" tIns="91425">
            <a:normAutofit/>
          </a:bodyPr>
          <a:lstStyle/>
          <a:p>
            <a:pPr indent="0" lvl="0" marL="0" rtl="0" algn="l">
              <a:lnSpc>
                <a:spcPct val="115000"/>
              </a:lnSpc>
              <a:spcBef>
                <a:spcPts val="0"/>
              </a:spcBef>
              <a:spcAft>
                <a:spcPts val="0"/>
              </a:spcAft>
              <a:buSzPts val="1800"/>
              <a:buNone/>
            </a:pPr>
            <a:r>
              <a:rPr lang="en-GB"/>
              <a:t>The Electricity Transition Playbook</a:t>
            </a:r>
            <a:endParaRPr/>
          </a:p>
        </p:txBody>
      </p:sp>
      <p:sp>
        <p:nvSpPr>
          <p:cNvPr id="59" name="Google Shape;59;p1"/>
          <p:cNvSpPr txBox="1"/>
          <p:nvPr>
            <p:ph idx="2" type="body"/>
          </p:nvPr>
        </p:nvSpPr>
        <p:spPr>
          <a:xfrm>
            <a:off x="8707582" y="6106160"/>
            <a:ext cx="3484418" cy="335915"/>
          </a:xfrm>
          <a:prstGeom prst="rect">
            <a:avLst/>
          </a:prstGeom>
          <a:noFill/>
          <a:ln>
            <a:noFill/>
          </a:ln>
        </p:spPr>
        <p:txBody>
          <a:bodyPr anchorCtr="0" anchor="ctr" bIns="91425" lIns="91425" spcFirstLastPara="1" rIns="91425" wrap="square" tIns="91425">
            <a:normAutofit fontScale="62500" lnSpcReduction="20000"/>
          </a:bodyPr>
          <a:lstStyle/>
          <a:p>
            <a:pPr indent="0" lvl="0" marL="0" rtl="0" algn="ctr">
              <a:lnSpc>
                <a:spcPct val="115000"/>
              </a:lnSpc>
              <a:spcBef>
                <a:spcPts val="0"/>
              </a:spcBef>
              <a:spcAft>
                <a:spcPts val="0"/>
              </a:spcAft>
              <a:buSzPct val="180000"/>
              <a:buNone/>
            </a:pPr>
            <a:r>
              <a:rPr lang="en-GB"/>
              <a:t>Version 1.0</a:t>
            </a:r>
            <a:endParaRPr/>
          </a:p>
        </p:txBody>
      </p:sp>
      <p:sp>
        <p:nvSpPr>
          <p:cNvPr id="60" name="Google Shape;60;p1"/>
          <p:cNvSpPr txBox="1"/>
          <p:nvPr/>
        </p:nvSpPr>
        <p:spPr>
          <a:xfrm>
            <a:off x="8788855" y="3367815"/>
            <a:ext cx="1695509"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900" u="none" cap="none" strike="noStrike">
                <a:solidFill>
                  <a:schemeClr val="lt1"/>
                </a:solidFill>
                <a:latin typeface="Open Sans"/>
                <a:ea typeface="Open Sans"/>
                <a:cs typeface="Open Sans"/>
                <a:sym typeface="Open Sans"/>
              </a:rPr>
              <a:t>Supported by and in collaboration with CCG and Green Grids Initiative</a:t>
            </a:r>
            <a:endParaRPr/>
          </a:p>
        </p:txBody>
      </p:sp>
      <p:pic>
        <p:nvPicPr>
          <p:cNvPr id="61" name="Google Shape;61;p1"/>
          <p:cNvPicPr preferRelativeResize="0"/>
          <p:nvPr/>
        </p:nvPicPr>
        <p:blipFill rotWithShape="1">
          <a:blip r:embed="rId3">
            <a:alphaModFix/>
          </a:blip>
          <a:srcRect b="0" l="0" r="0" t="0"/>
          <a:stretch/>
        </p:blipFill>
        <p:spPr>
          <a:xfrm>
            <a:off x="10515101" y="3409135"/>
            <a:ext cx="1340490" cy="424947"/>
          </a:xfrm>
          <a:prstGeom prst="rect">
            <a:avLst/>
          </a:prstGeom>
          <a:noFill/>
          <a:ln>
            <a:noFill/>
          </a:ln>
        </p:spPr>
      </p:pic>
      <p:sp>
        <p:nvSpPr>
          <p:cNvPr id="62" name="Google Shape;62;p1"/>
          <p:cNvSpPr txBox="1"/>
          <p:nvPr/>
        </p:nvSpPr>
        <p:spPr>
          <a:xfrm>
            <a:off x="688930" y="6313733"/>
            <a:ext cx="67405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lt1"/>
                </a:solidFill>
                <a:latin typeface="Arial"/>
                <a:ea typeface="Arial"/>
                <a:cs typeface="Arial"/>
                <a:sym typeface="Arial"/>
              </a:rPr>
              <a:t>This material was produced by Ben Marshall at The National HVDC Centre in July 2023.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0"/>
          <p:cNvSpPr txBox="1"/>
          <p:nvPr>
            <p:ph type="title"/>
          </p:nvPr>
        </p:nvSpPr>
        <p:spPr>
          <a:xfrm>
            <a:off x="629400" y="476496"/>
            <a:ext cx="8103896" cy="443198"/>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2"/>
              </a:buClr>
              <a:buSzPts val="3400"/>
              <a:buFont typeface="Trebuchet MS"/>
              <a:buNone/>
            </a:pPr>
            <a:r>
              <a:rPr b="1" lang="en-GB"/>
              <a:t>Areas of support needed for HVDC</a:t>
            </a:r>
            <a:endParaRPr/>
          </a:p>
        </p:txBody>
      </p:sp>
      <p:sp>
        <p:nvSpPr>
          <p:cNvPr id="190" name="Google Shape;190;p10"/>
          <p:cNvSpPr/>
          <p:nvPr/>
        </p:nvSpPr>
        <p:spPr>
          <a:xfrm>
            <a:off x="1661507" y="4873334"/>
            <a:ext cx="2111840" cy="869497"/>
          </a:xfrm>
          <a:prstGeom prst="roundRect">
            <a:avLst>
              <a:gd fmla="val 16667" name="adj"/>
            </a:avLst>
          </a:prstGeom>
          <a:solidFill>
            <a:schemeClr val="accent3"/>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D0680"/>
              </a:buClr>
              <a:buSzPts val="1400"/>
              <a:buFont typeface="Arial"/>
              <a:buNone/>
            </a:pPr>
            <a:r>
              <a:rPr b="1" lang="en-GB" sz="1400">
                <a:solidFill>
                  <a:srgbClr val="0D0680"/>
                </a:solidFill>
                <a:latin typeface="Arial"/>
                <a:ea typeface="Arial"/>
                <a:cs typeface="Arial"/>
                <a:sym typeface="Arial"/>
              </a:rPr>
              <a:t>Activity </a:t>
            </a:r>
            <a:r>
              <a:rPr b="1" i="0" lang="en-GB" sz="1400" cap="none" strike="noStrike">
                <a:solidFill>
                  <a:srgbClr val="0D0680"/>
                </a:solidFill>
                <a:latin typeface="Arial"/>
                <a:ea typeface="Arial"/>
                <a:cs typeface="Arial"/>
                <a:sym typeface="Arial"/>
              </a:rPr>
              <a:t>4 </a:t>
            </a:r>
            <a:r>
              <a:rPr b="0" i="0" lang="en-GB" sz="1400" cap="none" strike="noStrike">
                <a:solidFill>
                  <a:srgbClr val="0D0680"/>
                </a:solidFill>
                <a:latin typeface="Arial"/>
                <a:ea typeface="Arial"/>
                <a:cs typeface="Arial"/>
                <a:sym typeface="Arial"/>
              </a:rPr>
              <a:t>– Specifying what you need to de-risk your project(s)- replicas etc</a:t>
            </a:r>
            <a:endParaRPr/>
          </a:p>
        </p:txBody>
      </p:sp>
      <p:cxnSp>
        <p:nvCxnSpPr>
          <p:cNvPr id="191" name="Google Shape;191;p10"/>
          <p:cNvCxnSpPr/>
          <p:nvPr/>
        </p:nvCxnSpPr>
        <p:spPr>
          <a:xfrm>
            <a:off x="109490" y="4665888"/>
            <a:ext cx="3993796" cy="0"/>
          </a:xfrm>
          <a:prstGeom prst="straightConnector1">
            <a:avLst/>
          </a:prstGeom>
          <a:noFill/>
          <a:ln cap="flat" cmpd="sng" w="76200">
            <a:solidFill>
              <a:schemeClr val="accent2"/>
            </a:solidFill>
            <a:prstDash val="solid"/>
            <a:round/>
            <a:headEnd len="med" w="med" type="triangle"/>
            <a:tailEnd len="med" w="med" type="triangle"/>
          </a:ln>
        </p:spPr>
      </p:cxnSp>
      <p:sp>
        <p:nvSpPr>
          <p:cNvPr id="192" name="Google Shape;192;p10"/>
          <p:cNvSpPr/>
          <p:nvPr/>
        </p:nvSpPr>
        <p:spPr>
          <a:xfrm>
            <a:off x="9006407" y="4873334"/>
            <a:ext cx="2903941" cy="769822"/>
          </a:xfrm>
          <a:prstGeom prst="roundRect">
            <a:avLst>
              <a:gd fmla="val 16667" name="adj"/>
            </a:avLst>
          </a:prstGeom>
          <a:solidFill>
            <a:schemeClr val="accent3"/>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D0680"/>
              </a:buClr>
              <a:buSzPts val="1400"/>
              <a:buFont typeface="Arial"/>
              <a:buNone/>
            </a:pPr>
            <a:r>
              <a:rPr b="1" lang="en-GB" sz="1400">
                <a:solidFill>
                  <a:srgbClr val="0D0680"/>
                </a:solidFill>
                <a:latin typeface="Arial"/>
                <a:ea typeface="Arial"/>
                <a:cs typeface="Arial"/>
                <a:sym typeface="Arial"/>
              </a:rPr>
              <a:t>Activity </a:t>
            </a:r>
            <a:r>
              <a:rPr b="1" i="0" lang="en-GB" sz="1400" cap="none" strike="noStrike">
                <a:solidFill>
                  <a:srgbClr val="0D0680"/>
                </a:solidFill>
                <a:latin typeface="Arial"/>
                <a:ea typeface="Arial"/>
                <a:cs typeface="Arial"/>
                <a:sym typeface="Arial"/>
              </a:rPr>
              <a:t>12 </a:t>
            </a:r>
            <a:r>
              <a:rPr b="0" i="0" lang="en-GB" sz="1400" cap="none" strike="noStrike">
                <a:solidFill>
                  <a:srgbClr val="0D0680"/>
                </a:solidFill>
                <a:latin typeface="Arial"/>
                <a:ea typeface="Arial"/>
                <a:cs typeface="Arial"/>
                <a:sym typeface="Arial"/>
              </a:rPr>
              <a:t>– Replica Hosting and operational support/ investigation</a:t>
            </a:r>
            <a:endParaRPr b="0" i="0" sz="1400" cap="none" strike="noStrike">
              <a:solidFill>
                <a:srgbClr val="0D0680"/>
              </a:solidFill>
              <a:latin typeface="Arial"/>
              <a:ea typeface="Arial"/>
              <a:cs typeface="Arial"/>
              <a:sym typeface="Arial"/>
            </a:endParaRPr>
          </a:p>
        </p:txBody>
      </p:sp>
      <p:cxnSp>
        <p:nvCxnSpPr>
          <p:cNvPr id="193" name="Google Shape;193;p10"/>
          <p:cNvCxnSpPr/>
          <p:nvPr/>
        </p:nvCxnSpPr>
        <p:spPr>
          <a:xfrm>
            <a:off x="8472024" y="4653416"/>
            <a:ext cx="3567370" cy="12344"/>
          </a:xfrm>
          <a:prstGeom prst="straightConnector1">
            <a:avLst/>
          </a:prstGeom>
          <a:noFill/>
          <a:ln cap="flat" cmpd="sng" w="76200">
            <a:solidFill>
              <a:schemeClr val="accent2"/>
            </a:solidFill>
            <a:prstDash val="solid"/>
            <a:round/>
            <a:headEnd len="med" w="med" type="triangle"/>
            <a:tailEnd len="med" w="med" type="triangle"/>
          </a:ln>
        </p:spPr>
      </p:cxnSp>
      <p:sp>
        <p:nvSpPr>
          <p:cNvPr id="194" name="Google Shape;194;p10"/>
          <p:cNvSpPr/>
          <p:nvPr/>
        </p:nvSpPr>
        <p:spPr>
          <a:xfrm>
            <a:off x="6757548" y="1875880"/>
            <a:ext cx="2969971" cy="472296"/>
          </a:xfrm>
          <a:prstGeom prst="roundRect">
            <a:avLst>
              <a:gd fmla="val 16667" name="adj"/>
            </a:avLst>
          </a:prstGeom>
          <a:solidFill>
            <a:schemeClr val="accent3"/>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D0680"/>
              </a:buClr>
              <a:buSzPts val="1400"/>
              <a:buFont typeface="Arial"/>
              <a:buNone/>
            </a:pPr>
            <a:r>
              <a:rPr b="1" lang="en-GB" sz="1400">
                <a:solidFill>
                  <a:srgbClr val="0D0680"/>
                </a:solidFill>
                <a:latin typeface="Arial"/>
                <a:ea typeface="Arial"/>
                <a:cs typeface="Arial"/>
                <a:sym typeface="Arial"/>
              </a:rPr>
              <a:t>Activity</a:t>
            </a:r>
            <a:r>
              <a:rPr b="1" i="0" lang="en-GB" sz="1400" cap="none" strike="noStrike">
                <a:solidFill>
                  <a:srgbClr val="0D0680"/>
                </a:solidFill>
                <a:latin typeface="Arial"/>
                <a:ea typeface="Arial"/>
                <a:cs typeface="Arial"/>
                <a:sym typeface="Arial"/>
              </a:rPr>
              <a:t> 9 </a:t>
            </a:r>
            <a:r>
              <a:rPr b="0" i="0" lang="en-GB" sz="1400" cap="none" strike="noStrike">
                <a:solidFill>
                  <a:srgbClr val="0D0680"/>
                </a:solidFill>
                <a:latin typeface="Arial"/>
                <a:ea typeface="Arial"/>
                <a:cs typeface="Arial"/>
                <a:sym typeface="Arial"/>
              </a:rPr>
              <a:t>– Commissioning Support</a:t>
            </a:r>
            <a:endParaRPr/>
          </a:p>
        </p:txBody>
      </p:sp>
      <p:cxnSp>
        <p:nvCxnSpPr>
          <p:cNvPr id="195" name="Google Shape;195;p10"/>
          <p:cNvCxnSpPr/>
          <p:nvPr/>
        </p:nvCxnSpPr>
        <p:spPr>
          <a:xfrm>
            <a:off x="7033744" y="2493393"/>
            <a:ext cx="2244481" cy="0"/>
          </a:xfrm>
          <a:prstGeom prst="straightConnector1">
            <a:avLst/>
          </a:prstGeom>
          <a:noFill/>
          <a:ln cap="flat" cmpd="sng" w="76200">
            <a:solidFill>
              <a:schemeClr val="accent2"/>
            </a:solidFill>
            <a:prstDash val="solid"/>
            <a:round/>
            <a:headEnd len="med" w="med" type="triangle"/>
            <a:tailEnd len="med" w="med" type="triangle"/>
          </a:ln>
        </p:spPr>
      </p:cxnSp>
      <p:sp>
        <p:nvSpPr>
          <p:cNvPr id="196" name="Google Shape;196;p10"/>
          <p:cNvSpPr/>
          <p:nvPr/>
        </p:nvSpPr>
        <p:spPr>
          <a:xfrm>
            <a:off x="1972152" y="1446593"/>
            <a:ext cx="1356304" cy="857567"/>
          </a:xfrm>
          <a:prstGeom prst="roundRect">
            <a:avLst>
              <a:gd fmla="val 16667" name="adj"/>
            </a:avLst>
          </a:prstGeom>
          <a:solidFill>
            <a:schemeClr val="accent3"/>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D0680"/>
              </a:buClr>
              <a:buSzPts val="1400"/>
              <a:buFont typeface="Arial"/>
              <a:buNone/>
            </a:pPr>
            <a:r>
              <a:rPr b="1" i="0" lang="en-GB" sz="1400" cap="none" strike="noStrike">
                <a:solidFill>
                  <a:srgbClr val="0D0680"/>
                </a:solidFill>
                <a:latin typeface="Arial"/>
                <a:ea typeface="Arial"/>
                <a:cs typeface="Arial"/>
                <a:sym typeface="Arial"/>
              </a:rPr>
              <a:t>Activity 3 </a:t>
            </a:r>
            <a:r>
              <a:rPr b="0" i="0" lang="en-GB" sz="1400" cap="none" strike="noStrike">
                <a:solidFill>
                  <a:srgbClr val="0D0680"/>
                </a:solidFill>
                <a:latin typeface="Arial"/>
                <a:ea typeface="Arial"/>
                <a:cs typeface="Arial"/>
                <a:sym typeface="Arial"/>
              </a:rPr>
              <a:t>–Initial Design Review</a:t>
            </a:r>
            <a:endParaRPr/>
          </a:p>
        </p:txBody>
      </p:sp>
      <p:sp>
        <p:nvSpPr>
          <p:cNvPr id="197" name="Google Shape;197;p10"/>
          <p:cNvSpPr/>
          <p:nvPr/>
        </p:nvSpPr>
        <p:spPr>
          <a:xfrm>
            <a:off x="159989" y="1188288"/>
            <a:ext cx="1689512" cy="1115872"/>
          </a:xfrm>
          <a:prstGeom prst="roundRect">
            <a:avLst>
              <a:gd fmla="val 16667" name="adj"/>
            </a:avLst>
          </a:prstGeom>
          <a:solidFill>
            <a:schemeClr val="accent3"/>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D0680"/>
              </a:buClr>
              <a:buSzPts val="1400"/>
              <a:buFont typeface="Arial"/>
              <a:buNone/>
            </a:pPr>
            <a:r>
              <a:rPr b="1" lang="en-GB" sz="1400">
                <a:solidFill>
                  <a:srgbClr val="0D0680"/>
                </a:solidFill>
                <a:latin typeface="Arial"/>
                <a:ea typeface="Arial"/>
                <a:cs typeface="Arial"/>
                <a:sym typeface="Arial"/>
              </a:rPr>
              <a:t>Activity</a:t>
            </a:r>
            <a:r>
              <a:rPr b="1" i="0" lang="en-GB" sz="1400" cap="none" strike="noStrike">
                <a:solidFill>
                  <a:srgbClr val="0D0680"/>
                </a:solidFill>
                <a:latin typeface="Arial"/>
                <a:ea typeface="Arial"/>
                <a:cs typeface="Arial"/>
                <a:sym typeface="Arial"/>
              </a:rPr>
              <a:t> 1 </a:t>
            </a:r>
            <a:r>
              <a:rPr b="0" i="0" lang="en-GB" sz="1400" cap="none" strike="noStrike">
                <a:solidFill>
                  <a:srgbClr val="0D0680"/>
                </a:solidFill>
                <a:latin typeface="Arial"/>
                <a:ea typeface="Arial"/>
                <a:cs typeface="Arial"/>
                <a:sym typeface="Arial"/>
              </a:rPr>
              <a:t>– Training- what do you need to know!</a:t>
            </a:r>
            <a:endParaRPr b="0" i="0" sz="1400" cap="none" strike="noStrike">
              <a:solidFill>
                <a:srgbClr val="0D0680"/>
              </a:solidFill>
              <a:latin typeface="Arial"/>
              <a:ea typeface="Arial"/>
              <a:cs typeface="Arial"/>
              <a:sym typeface="Arial"/>
            </a:endParaRPr>
          </a:p>
        </p:txBody>
      </p:sp>
      <p:cxnSp>
        <p:nvCxnSpPr>
          <p:cNvPr id="198" name="Google Shape;198;p10"/>
          <p:cNvCxnSpPr/>
          <p:nvPr/>
        </p:nvCxnSpPr>
        <p:spPr>
          <a:xfrm>
            <a:off x="1585519" y="2442130"/>
            <a:ext cx="1976858" cy="0"/>
          </a:xfrm>
          <a:prstGeom prst="straightConnector1">
            <a:avLst/>
          </a:prstGeom>
          <a:noFill/>
          <a:ln cap="flat" cmpd="sng" w="76200">
            <a:solidFill>
              <a:schemeClr val="accent2"/>
            </a:solidFill>
            <a:prstDash val="solid"/>
            <a:round/>
            <a:headEnd len="med" w="med" type="triangle"/>
            <a:tailEnd len="med" w="med" type="triangle"/>
          </a:ln>
        </p:spPr>
      </p:cxnSp>
      <p:sp>
        <p:nvSpPr>
          <p:cNvPr id="199" name="Google Shape;199;p10"/>
          <p:cNvSpPr txBox="1"/>
          <p:nvPr/>
        </p:nvSpPr>
        <p:spPr>
          <a:xfrm>
            <a:off x="-14802" y="2775950"/>
            <a:ext cx="311816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4F81BD"/>
              </a:buClr>
              <a:buSzPts val="1600"/>
              <a:buFont typeface="Arial"/>
              <a:buNone/>
            </a:pPr>
            <a:r>
              <a:rPr b="1" i="0" lang="en-GB" sz="1600" u="sng" cap="none" strike="noStrike">
                <a:solidFill>
                  <a:srgbClr val="4F81BD"/>
                </a:solidFill>
                <a:latin typeface="Arial"/>
                <a:ea typeface="Arial"/>
                <a:cs typeface="Arial"/>
                <a:sym typeface="Arial"/>
              </a:rPr>
              <a:t>HVDC project- typical timeline</a:t>
            </a:r>
            <a:endParaRPr/>
          </a:p>
        </p:txBody>
      </p:sp>
      <p:sp>
        <p:nvSpPr>
          <p:cNvPr id="200" name="Google Shape;200;p10"/>
          <p:cNvSpPr/>
          <p:nvPr/>
        </p:nvSpPr>
        <p:spPr>
          <a:xfrm>
            <a:off x="3623270" y="1143085"/>
            <a:ext cx="2198795" cy="1161075"/>
          </a:xfrm>
          <a:prstGeom prst="roundRect">
            <a:avLst>
              <a:gd fmla="val 16667" name="adj"/>
            </a:avLst>
          </a:prstGeom>
          <a:solidFill>
            <a:schemeClr val="accent3"/>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D0680"/>
              </a:buClr>
              <a:buSzPts val="1400"/>
              <a:buFont typeface="Arial"/>
              <a:buNone/>
            </a:pPr>
            <a:r>
              <a:rPr b="1" lang="en-GB" sz="1400">
                <a:solidFill>
                  <a:srgbClr val="0D0680"/>
                </a:solidFill>
                <a:latin typeface="Arial"/>
                <a:ea typeface="Arial"/>
                <a:cs typeface="Arial"/>
                <a:sym typeface="Arial"/>
              </a:rPr>
              <a:t>Activity</a:t>
            </a:r>
            <a:r>
              <a:rPr b="1" i="0" lang="en-GB" sz="1400" cap="none" strike="noStrike">
                <a:solidFill>
                  <a:srgbClr val="0D0680"/>
                </a:solidFill>
                <a:latin typeface="Arial"/>
                <a:ea typeface="Arial"/>
                <a:cs typeface="Arial"/>
                <a:sym typeface="Arial"/>
              </a:rPr>
              <a:t> 5 </a:t>
            </a:r>
            <a:r>
              <a:rPr b="0" i="0" lang="en-GB" sz="1400" cap="none" strike="noStrike">
                <a:solidFill>
                  <a:srgbClr val="0D0680"/>
                </a:solidFill>
                <a:latin typeface="Arial"/>
                <a:ea typeface="Arial"/>
                <a:cs typeface="Arial"/>
                <a:sym typeface="Arial"/>
              </a:rPr>
              <a:t>–  Detailed Design Review – and understanding</a:t>
            </a:r>
            <a:r>
              <a:rPr b="0" i="0" lang="en-GB" sz="1400" cap="none" strike="noStrike">
                <a:solidFill>
                  <a:srgbClr val="0D0680"/>
                </a:solidFill>
                <a:latin typeface="Arial"/>
                <a:ea typeface="Arial"/>
                <a:cs typeface="Arial"/>
                <a:sym typeface="Arial"/>
              </a:rPr>
              <a:t> the consequences of that!</a:t>
            </a:r>
            <a:endParaRPr b="0" i="0" sz="1400" cap="none" strike="noStrike">
              <a:solidFill>
                <a:srgbClr val="0D0680"/>
              </a:solidFill>
              <a:latin typeface="Arial"/>
              <a:ea typeface="Arial"/>
              <a:cs typeface="Arial"/>
              <a:sym typeface="Arial"/>
            </a:endParaRPr>
          </a:p>
        </p:txBody>
      </p:sp>
      <p:cxnSp>
        <p:nvCxnSpPr>
          <p:cNvPr id="201" name="Google Shape;201;p10"/>
          <p:cNvCxnSpPr/>
          <p:nvPr/>
        </p:nvCxnSpPr>
        <p:spPr>
          <a:xfrm flipH="1" rot="10800000">
            <a:off x="3562377" y="2441531"/>
            <a:ext cx="2674914" cy="599"/>
          </a:xfrm>
          <a:prstGeom prst="straightConnector1">
            <a:avLst/>
          </a:prstGeom>
          <a:noFill/>
          <a:ln cap="flat" cmpd="sng" w="76200">
            <a:solidFill>
              <a:schemeClr val="accent2"/>
            </a:solidFill>
            <a:prstDash val="solid"/>
            <a:round/>
            <a:headEnd len="med" w="med" type="triangle"/>
            <a:tailEnd len="med" w="med" type="triangle"/>
          </a:ln>
        </p:spPr>
      </p:cxnSp>
      <p:sp>
        <p:nvSpPr>
          <p:cNvPr id="202" name="Google Shape;202;p10"/>
          <p:cNvSpPr/>
          <p:nvPr/>
        </p:nvSpPr>
        <p:spPr>
          <a:xfrm>
            <a:off x="16307" y="4819789"/>
            <a:ext cx="1434689" cy="1066045"/>
          </a:xfrm>
          <a:prstGeom prst="roundRect">
            <a:avLst>
              <a:gd fmla="val 16667" name="adj"/>
            </a:avLst>
          </a:prstGeom>
          <a:solidFill>
            <a:schemeClr val="accent3"/>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D0680"/>
              </a:buClr>
              <a:buSzPts val="1400"/>
              <a:buFont typeface="Arial"/>
              <a:buNone/>
            </a:pPr>
            <a:r>
              <a:rPr b="1" i="0" lang="en-GB" sz="1400" cap="none" strike="noStrike">
                <a:solidFill>
                  <a:srgbClr val="0D0680"/>
                </a:solidFill>
                <a:latin typeface="Arial"/>
                <a:ea typeface="Arial"/>
                <a:cs typeface="Arial"/>
                <a:sym typeface="Arial"/>
              </a:rPr>
              <a:t>Activity</a:t>
            </a:r>
            <a:r>
              <a:rPr b="1" i="0" lang="en-GB" sz="1400" cap="none" strike="noStrike">
                <a:solidFill>
                  <a:srgbClr val="0D0680"/>
                </a:solidFill>
                <a:latin typeface="Arial"/>
                <a:ea typeface="Arial"/>
                <a:cs typeface="Arial"/>
                <a:sym typeface="Arial"/>
              </a:rPr>
              <a:t> </a:t>
            </a:r>
            <a:r>
              <a:rPr b="1" i="0" lang="en-GB" sz="1400" cap="none" strike="noStrike">
                <a:solidFill>
                  <a:srgbClr val="0D0680"/>
                </a:solidFill>
                <a:latin typeface="Arial"/>
                <a:ea typeface="Arial"/>
                <a:cs typeface="Arial"/>
                <a:sym typeface="Arial"/>
              </a:rPr>
              <a:t>2 </a:t>
            </a:r>
            <a:r>
              <a:rPr b="0" i="0" lang="en-GB" sz="1400" cap="none" strike="noStrike">
                <a:solidFill>
                  <a:srgbClr val="0D0680"/>
                </a:solidFill>
                <a:latin typeface="Arial"/>
                <a:ea typeface="Arial"/>
                <a:cs typeface="Arial"/>
                <a:sym typeface="Arial"/>
              </a:rPr>
              <a:t>– </a:t>
            </a:r>
            <a:endParaRPr/>
          </a:p>
          <a:p>
            <a:pPr indent="0" lvl="0" marL="0" marR="0" rtl="0" algn="l">
              <a:lnSpc>
                <a:spcPct val="100000"/>
              </a:lnSpc>
              <a:spcBef>
                <a:spcPts val="700"/>
              </a:spcBef>
              <a:spcAft>
                <a:spcPts val="0"/>
              </a:spcAft>
              <a:buClr>
                <a:srgbClr val="0D0680"/>
              </a:buClr>
              <a:buSzPts val="1400"/>
              <a:buFont typeface="Arial"/>
              <a:buNone/>
            </a:pPr>
            <a:r>
              <a:rPr b="0" i="0" lang="en-GB" sz="1400" cap="none" strike="noStrike">
                <a:solidFill>
                  <a:srgbClr val="0D0680"/>
                </a:solidFill>
                <a:latin typeface="Arial"/>
                <a:ea typeface="Arial"/>
                <a:cs typeface="Arial"/>
                <a:sym typeface="Arial"/>
              </a:rPr>
              <a:t>“Art of the possible” analysis</a:t>
            </a:r>
            <a:endParaRPr/>
          </a:p>
        </p:txBody>
      </p:sp>
      <p:sp>
        <p:nvSpPr>
          <p:cNvPr id="203" name="Google Shape;203;p10"/>
          <p:cNvSpPr/>
          <p:nvPr/>
        </p:nvSpPr>
        <p:spPr>
          <a:xfrm>
            <a:off x="4417941" y="4871320"/>
            <a:ext cx="1520763" cy="1601538"/>
          </a:xfrm>
          <a:prstGeom prst="roundRect">
            <a:avLst>
              <a:gd fmla="val 16667" name="adj"/>
            </a:avLst>
          </a:prstGeom>
          <a:solidFill>
            <a:schemeClr val="accent3"/>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D0680"/>
              </a:buClr>
              <a:buSzPts val="1400"/>
              <a:buFont typeface="Arial"/>
              <a:buNone/>
            </a:pPr>
            <a:r>
              <a:rPr b="1" lang="en-GB" sz="1400">
                <a:solidFill>
                  <a:srgbClr val="0D0680"/>
                </a:solidFill>
                <a:latin typeface="Arial"/>
                <a:ea typeface="Arial"/>
                <a:cs typeface="Arial"/>
                <a:sym typeface="Arial"/>
              </a:rPr>
              <a:t>Activity</a:t>
            </a:r>
            <a:r>
              <a:rPr b="1" i="0" lang="en-GB" sz="1400" cap="none" strike="noStrike">
                <a:solidFill>
                  <a:srgbClr val="0D0680"/>
                </a:solidFill>
                <a:latin typeface="Arial"/>
                <a:ea typeface="Arial"/>
                <a:cs typeface="Arial"/>
                <a:sym typeface="Arial"/>
              </a:rPr>
              <a:t> 6  </a:t>
            </a:r>
            <a:r>
              <a:rPr b="0" i="0" lang="en-GB" sz="1400" cap="none" strike="noStrike">
                <a:solidFill>
                  <a:srgbClr val="0D0680"/>
                </a:solidFill>
                <a:latin typeface="Arial"/>
                <a:ea typeface="Arial"/>
                <a:cs typeface="Arial"/>
                <a:sym typeface="Arial"/>
              </a:rPr>
              <a:t>–being able to model what</a:t>
            </a:r>
            <a:r>
              <a:rPr b="0" i="0" lang="en-GB" sz="1400" cap="none" strike="noStrike">
                <a:solidFill>
                  <a:srgbClr val="0D0680"/>
                </a:solidFill>
                <a:latin typeface="Arial"/>
                <a:ea typeface="Arial"/>
                <a:cs typeface="Arial"/>
                <a:sym typeface="Arial"/>
              </a:rPr>
              <a:t> you want and describe “what good looks like”</a:t>
            </a:r>
            <a:endParaRPr b="0" i="0" sz="1400" cap="none" strike="noStrike">
              <a:solidFill>
                <a:srgbClr val="0D0680"/>
              </a:solidFill>
              <a:latin typeface="Arial"/>
              <a:ea typeface="Arial"/>
              <a:cs typeface="Arial"/>
              <a:sym typeface="Arial"/>
            </a:endParaRPr>
          </a:p>
        </p:txBody>
      </p:sp>
      <p:sp>
        <p:nvSpPr>
          <p:cNvPr id="204" name="Google Shape;204;p10"/>
          <p:cNvSpPr/>
          <p:nvPr/>
        </p:nvSpPr>
        <p:spPr>
          <a:xfrm>
            <a:off x="6149214" y="4809826"/>
            <a:ext cx="1216668" cy="870482"/>
          </a:xfrm>
          <a:prstGeom prst="roundRect">
            <a:avLst>
              <a:gd fmla="val 16667" name="adj"/>
            </a:avLst>
          </a:prstGeom>
          <a:solidFill>
            <a:schemeClr val="accent3"/>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D0680"/>
              </a:buClr>
              <a:buSzPts val="1400"/>
              <a:buFont typeface="Arial"/>
              <a:buNone/>
            </a:pPr>
            <a:r>
              <a:rPr b="1" lang="en-GB" sz="1400">
                <a:solidFill>
                  <a:srgbClr val="0D0680"/>
                </a:solidFill>
                <a:latin typeface="Arial"/>
                <a:ea typeface="Arial"/>
                <a:cs typeface="Arial"/>
                <a:sym typeface="Arial"/>
              </a:rPr>
              <a:t>Activity</a:t>
            </a:r>
            <a:r>
              <a:rPr b="1" i="0" lang="en-GB" sz="1400" cap="none" strike="noStrike">
                <a:solidFill>
                  <a:srgbClr val="0D0680"/>
                </a:solidFill>
                <a:latin typeface="Arial"/>
                <a:ea typeface="Arial"/>
                <a:cs typeface="Arial"/>
                <a:sym typeface="Arial"/>
              </a:rPr>
              <a:t> 7  </a:t>
            </a:r>
            <a:r>
              <a:rPr b="0" i="0" lang="en-GB" sz="1400" cap="none" strike="noStrike">
                <a:solidFill>
                  <a:srgbClr val="0D0680"/>
                </a:solidFill>
                <a:latin typeface="Arial"/>
                <a:ea typeface="Arial"/>
                <a:cs typeface="Arial"/>
                <a:sym typeface="Arial"/>
              </a:rPr>
              <a:t>– FAT results review </a:t>
            </a:r>
            <a:endParaRPr/>
          </a:p>
        </p:txBody>
      </p:sp>
      <p:sp>
        <p:nvSpPr>
          <p:cNvPr id="205" name="Google Shape;205;p10"/>
          <p:cNvSpPr/>
          <p:nvPr/>
        </p:nvSpPr>
        <p:spPr>
          <a:xfrm>
            <a:off x="6184935" y="5833184"/>
            <a:ext cx="2233720" cy="819712"/>
          </a:xfrm>
          <a:prstGeom prst="roundRect">
            <a:avLst>
              <a:gd fmla="val 16667" name="adj"/>
            </a:avLst>
          </a:prstGeom>
          <a:solidFill>
            <a:schemeClr val="accent3"/>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D0680"/>
              </a:buClr>
              <a:buSzPts val="1400"/>
              <a:buFont typeface="Arial"/>
              <a:buNone/>
            </a:pPr>
            <a:r>
              <a:rPr b="1" lang="en-GB" sz="1400">
                <a:solidFill>
                  <a:srgbClr val="0D0680"/>
                </a:solidFill>
                <a:latin typeface="Arial"/>
                <a:ea typeface="Arial"/>
                <a:cs typeface="Arial"/>
                <a:sym typeface="Arial"/>
              </a:rPr>
              <a:t>Activity</a:t>
            </a:r>
            <a:r>
              <a:rPr b="1" i="0" lang="en-GB" sz="1400" cap="none" strike="noStrike">
                <a:solidFill>
                  <a:srgbClr val="0D0680"/>
                </a:solidFill>
                <a:latin typeface="Arial"/>
                <a:ea typeface="Arial"/>
                <a:cs typeface="Arial"/>
                <a:sym typeface="Arial"/>
              </a:rPr>
              <a:t> 8  </a:t>
            </a:r>
            <a:r>
              <a:rPr b="0" i="0" lang="en-GB" sz="1400" cap="none" strike="noStrike">
                <a:solidFill>
                  <a:srgbClr val="0D0680"/>
                </a:solidFill>
                <a:latin typeface="Arial"/>
                <a:ea typeface="Arial"/>
                <a:cs typeface="Arial"/>
                <a:sym typeface="Arial"/>
              </a:rPr>
              <a:t>–”enhanced”    FST- checking</a:t>
            </a:r>
            <a:r>
              <a:rPr b="0" i="0" lang="en-GB" sz="1400" cap="none" strike="noStrike">
                <a:solidFill>
                  <a:srgbClr val="0D0680"/>
                </a:solidFill>
                <a:latin typeface="Arial"/>
                <a:ea typeface="Arial"/>
                <a:cs typeface="Arial"/>
                <a:sym typeface="Arial"/>
              </a:rPr>
              <a:t> your risks too!</a:t>
            </a:r>
            <a:endParaRPr b="0" i="0" sz="1400" cap="none" strike="noStrike">
              <a:solidFill>
                <a:srgbClr val="0D0680"/>
              </a:solidFill>
              <a:latin typeface="Arial"/>
              <a:ea typeface="Arial"/>
              <a:cs typeface="Arial"/>
              <a:sym typeface="Arial"/>
            </a:endParaRPr>
          </a:p>
        </p:txBody>
      </p:sp>
      <p:sp>
        <p:nvSpPr>
          <p:cNvPr id="206" name="Google Shape;206;p10"/>
          <p:cNvSpPr/>
          <p:nvPr/>
        </p:nvSpPr>
        <p:spPr>
          <a:xfrm>
            <a:off x="7481582" y="4836464"/>
            <a:ext cx="1216668" cy="857567"/>
          </a:xfrm>
          <a:prstGeom prst="roundRect">
            <a:avLst>
              <a:gd fmla="val 16667" name="adj"/>
            </a:avLst>
          </a:prstGeom>
          <a:solidFill>
            <a:schemeClr val="accent3"/>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D0680"/>
              </a:buClr>
              <a:buSzPts val="1400"/>
              <a:buFont typeface="Arial"/>
              <a:buNone/>
            </a:pPr>
            <a:r>
              <a:rPr b="1" lang="en-GB" sz="1400">
                <a:solidFill>
                  <a:srgbClr val="0D0680"/>
                </a:solidFill>
                <a:latin typeface="Arial"/>
                <a:ea typeface="Arial"/>
                <a:cs typeface="Arial"/>
                <a:sym typeface="Arial"/>
              </a:rPr>
              <a:t>Activity</a:t>
            </a:r>
            <a:r>
              <a:rPr b="1" i="0" lang="en-GB" sz="1400" cap="none" strike="noStrike">
                <a:solidFill>
                  <a:srgbClr val="0D0680"/>
                </a:solidFill>
                <a:latin typeface="Arial"/>
                <a:ea typeface="Arial"/>
                <a:cs typeface="Arial"/>
                <a:sym typeface="Arial"/>
              </a:rPr>
              <a:t> 11 </a:t>
            </a:r>
            <a:r>
              <a:rPr b="0" i="0" lang="en-GB" sz="1400" cap="none" strike="noStrike">
                <a:solidFill>
                  <a:srgbClr val="0D0680"/>
                </a:solidFill>
                <a:latin typeface="Arial"/>
                <a:ea typeface="Arial"/>
                <a:cs typeface="Arial"/>
                <a:sym typeface="Arial"/>
              </a:rPr>
              <a:t>–Operator training</a:t>
            </a:r>
            <a:endParaRPr/>
          </a:p>
        </p:txBody>
      </p:sp>
      <p:sp>
        <p:nvSpPr>
          <p:cNvPr id="207" name="Google Shape;207;p10"/>
          <p:cNvSpPr/>
          <p:nvPr/>
        </p:nvSpPr>
        <p:spPr>
          <a:xfrm>
            <a:off x="8757059" y="5816045"/>
            <a:ext cx="3315731" cy="857567"/>
          </a:xfrm>
          <a:prstGeom prst="roundRect">
            <a:avLst>
              <a:gd fmla="val 16667" name="adj"/>
            </a:avLst>
          </a:prstGeom>
          <a:solidFill>
            <a:schemeClr val="accent3"/>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D0680"/>
              </a:buClr>
              <a:buSzPts val="1400"/>
              <a:buFont typeface="Arial"/>
              <a:buNone/>
            </a:pPr>
            <a:r>
              <a:rPr b="1" lang="en-GB" sz="1400">
                <a:solidFill>
                  <a:srgbClr val="0D0680"/>
                </a:solidFill>
                <a:latin typeface="Arial"/>
                <a:ea typeface="Arial"/>
                <a:cs typeface="Arial"/>
                <a:sym typeface="Arial"/>
              </a:rPr>
              <a:t>Activity</a:t>
            </a:r>
            <a:r>
              <a:rPr b="0" i="0" lang="en-GB" sz="1400" cap="none" strike="noStrike">
                <a:solidFill>
                  <a:srgbClr val="0D0680"/>
                </a:solidFill>
                <a:latin typeface="Arial"/>
                <a:ea typeface="Arial"/>
                <a:cs typeface="Arial"/>
                <a:sym typeface="Arial"/>
              </a:rPr>
              <a:t> 13–Interaction analysis, integration with other delivered/ commissioned projects</a:t>
            </a:r>
            <a:endParaRPr/>
          </a:p>
        </p:txBody>
      </p:sp>
      <p:cxnSp>
        <p:nvCxnSpPr>
          <p:cNvPr id="208" name="Google Shape;208;p10"/>
          <p:cNvCxnSpPr/>
          <p:nvPr/>
        </p:nvCxnSpPr>
        <p:spPr>
          <a:xfrm>
            <a:off x="4279013" y="4643810"/>
            <a:ext cx="1816987" cy="22078"/>
          </a:xfrm>
          <a:prstGeom prst="straightConnector1">
            <a:avLst/>
          </a:prstGeom>
          <a:noFill/>
          <a:ln cap="flat" cmpd="sng" w="76200">
            <a:solidFill>
              <a:schemeClr val="accent2"/>
            </a:solidFill>
            <a:prstDash val="solid"/>
            <a:round/>
            <a:headEnd len="med" w="med" type="triangle"/>
            <a:tailEnd len="med" w="med" type="triangle"/>
          </a:ln>
        </p:spPr>
      </p:cxnSp>
      <p:sp>
        <p:nvSpPr>
          <p:cNvPr id="209" name="Google Shape;209;p10"/>
          <p:cNvSpPr/>
          <p:nvPr/>
        </p:nvSpPr>
        <p:spPr>
          <a:xfrm>
            <a:off x="6263281" y="1186448"/>
            <a:ext cx="5533078" cy="350750"/>
          </a:xfrm>
          <a:prstGeom prst="roundRect">
            <a:avLst>
              <a:gd fmla="val 16667" name="adj"/>
            </a:avLst>
          </a:prstGeom>
          <a:solidFill>
            <a:schemeClr val="accent3"/>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D0680"/>
              </a:buClr>
              <a:buSzPts val="1400"/>
              <a:buFont typeface="Arial"/>
              <a:buNone/>
            </a:pPr>
            <a:r>
              <a:rPr b="1" lang="en-GB" sz="1400">
                <a:solidFill>
                  <a:srgbClr val="0D0680"/>
                </a:solidFill>
                <a:latin typeface="Arial"/>
                <a:ea typeface="Arial"/>
                <a:cs typeface="Arial"/>
                <a:sym typeface="Arial"/>
              </a:rPr>
              <a:t>Activity</a:t>
            </a:r>
            <a:r>
              <a:rPr b="1" i="0" lang="en-GB" sz="1400" u="none" cap="none" strike="noStrike">
                <a:solidFill>
                  <a:srgbClr val="0D0680"/>
                </a:solidFill>
                <a:latin typeface="Arial"/>
                <a:ea typeface="Arial"/>
                <a:cs typeface="Arial"/>
                <a:sym typeface="Arial"/>
              </a:rPr>
              <a:t>10 </a:t>
            </a:r>
            <a:r>
              <a:rPr b="0" i="0" lang="en-GB" sz="1400" u="none" cap="none" strike="noStrike">
                <a:solidFill>
                  <a:srgbClr val="0D0680"/>
                </a:solidFill>
                <a:latin typeface="Arial"/>
                <a:ea typeface="Arial"/>
                <a:cs typeface="Arial"/>
                <a:sym typeface="Arial"/>
              </a:rPr>
              <a:t>– protection Co-ordination testing </a:t>
            </a:r>
            <a:endParaRPr b="0" i="0" sz="1800" u="none" cap="none" strike="noStrike">
              <a:solidFill>
                <a:srgbClr val="0D0680"/>
              </a:solidFill>
              <a:latin typeface="Arial"/>
              <a:ea typeface="Arial"/>
              <a:cs typeface="Arial"/>
              <a:sym typeface="Arial"/>
            </a:endParaRPr>
          </a:p>
        </p:txBody>
      </p:sp>
      <p:cxnSp>
        <p:nvCxnSpPr>
          <p:cNvPr id="210" name="Google Shape;210;p10"/>
          <p:cNvCxnSpPr/>
          <p:nvPr/>
        </p:nvCxnSpPr>
        <p:spPr>
          <a:xfrm>
            <a:off x="6184936" y="4665888"/>
            <a:ext cx="1077722" cy="0"/>
          </a:xfrm>
          <a:prstGeom prst="straightConnector1">
            <a:avLst/>
          </a:prstGeom>
          <a:noFill/>
          <a:ln cap="flat" cmpd="sng" w="76200">
            <a:solidFill>
              <a:schemeClr val="accent2"/>
            </a:solidFill>
            <a:prstDash val="solid"/>
            <a:round/>
            <a:headEnd len="med" w="med" type="triangle"/>
            <a:tailEnd len="med" w="med" type="triangle"/>
          </a:ln>
        </p:spPr>
      </p:cxnSp>
      <p:cxnSp>
        <p:nvCxnSpPr>
          <p:cNvPr id="211" name="Google Shape;211;p10"/>
          <p:cNvCxnSpPr/>
          <p:nvPr/>
        </p:nvCxnSpPr>
        <p:spPr>
          <a:xfrm>
            <a:off x="7262658" y="4667080"/>
            <a:ext cx="1286719" cy="10669"/>
          </a:xfrm>
          <a:prstGeom prst="straightConnector1">
            <a:avLst/>
          </a:prstGeom>
          <a:noFill/>
          <a:ln cap="flat" cmpd="sng" w="76200">
            <a:solidFill>
              <a:schemeClr val="accent2"/>
            </a:solidFill>
            <a:prstDash val="solid"/>
            <a:round/>
            <a:headEnd len="med" w="med" type="triangle"/>
            <a:tailEnd len="med" w="med" type="triangle"/>
          </a:ln>
        </p:spPr>
      </p:cxnSp>
      <p:cxnSp>
        <p:nvCxnSpPr>
          <p:cNvPr id="212" name="Google Shape;212;p10"/>
          <p:cNvCxnSpPr/>
          <p:nvPr/>
        </p:nvCxnSpPr>
        <p:spPr>
          <a:xfrm flipH="1" rot="10800000">
            <a:off x="64423" y="2422481"/>
            <a:ext cx="1301705" cy="19050"/>
          </a:xfrm>
          <a:prstGeom prst="straightConnector1">
            <a:avLst/>
          </a:prstGeom>
          <a:noFill/>
          <a:ln cap="flat" cmpd="sng" w="76200">
            <a:solidFill>
              <a:schemeClr val="accent2"/>
            </a:solidFill>
            <a:prstDash val="solid"/>
            <a:round/>
            <a:headEnd len="med" w="med" type="triangle"/>
            <a:tailEnd len="med" w="med" type="triangle"/>
          </a:ln>
        </p:spPr>
      </p:cxnSp>
      <p:sp>
        <p:nvSpPr>
          <p:cNvPr id="213" name="Google Shape;213;p10"/>
          <p:cNvSpPr/>
          <p:nvPr/>
        </p:nvSpPr>
        <p:spPr>
          <a:xfrm>
            <a:off x="68793" y="3136631"/>
            <a:ext cx="1301705" cy="1066048"/>
          </a:xfrm>
          <a:prstGeom prst="homePlat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Arial"/>
                <a:ea typeface="Arial"/>
                <a:cs typeface="Arial"/>
                <a:sym typeface="Arial"/>
              </a:rPr>
              <a:t>Feasibility &amp; Options</a:t>
            </a:r>
            <a:endParaRPr/>
          </a:p>
        </p:txBody>
      </p:sp>
      <p:sp>
        <p:nvSpPr>
          <p:cNvPr id="214" name="Google Shape;214;p10"/>
          <p:cNvSpPr/>
          <p:nvPr/>
        </p:nvSpPr>
        <p:spPr>
          <a:xfrm>
            <a:off x="1315337" y="3148671"/>
            <a:ext cx="1579809" cy="1066048"/>
          </a:xfrm>
          <a:prstGeom prst="homePlat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Arial"/>
                <a:ea typeface="Arial"/>
                <a:cs typeface="Arial"/>
                <a:sym typeface="Arial"/>
              </a:rPr>
              <a:t>Planning &amp; Development</a:t>
            </a:r>
            <a:endParaRPr/>
          </a:p>
        </p:txBody>
      </p:sp>
      <p:sp>
        <p:nvSpPr>
          <p:cNvPr id="215" name="Google Shape;215;p10"/>
          <p:cNvSpPr/>
          <p:nvPr/>
        </p:nvSpPr>
        <p:spPr>
          <a:xfrm>
            <a:off x="2803781" y="3171076"/>
            <a:ext cx="1582103" cy="1066048"/>
          </a:xfrm>
          <a:prstGeom prst="homePlat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Arial"/>
                <a:ea typeface="Arial"/>
                <a:cs typeface="Arial"/>
                <a:sym typeface="Arial"/>
              </a:rPr>
              <a:t>Tender/ </a:t>
            </a:r>
            <a:endParaRPr/>
          </a:p>
          <a:p>
            <a:pPr indent="0" lvl="0" marL="0" marR="0" rtl="0" algn="ctr">
              <a:spcBef>
                <a:spcPts val="0"/>
              </a:spcBef>
              <a:spcAft>
                <a:spcPts val="0"/>
              </a:spcAft>
              <a:buNone/>
            </a:pPr>
            <a:r>
              <a:rPr lang="en-GB" sz="1400">
                <a:solidFill>
                  <a:schemeClr val="lt1"/>
                </a:solidFill>
                <a:latin typeface="Arial"/>
                <a:ea typeface="Arial"/>
                <a:cs typeface="Arial"/>
                <a:sym typeface="Arial"/>
              </a:rPr>
              <a:t>Bid phase</a:t>
            </a:r>
            <a:endParaRPr/>
          </a:p>
        </p:txBody>
      </p:sp>
      <p:sp>
        <p:nvSpPr>
          <p:cNvPr id="216" name="Google Shape;216;p10"/>
          <p:cNvSpPr/>
          <p:nvPr/>
        </p:nvSpPr>
        <p:spPr>
          <a:xfrm>
            <a:off x="4209563" y="3178392"/>
            <a:ext cx="1239331" cy="1066048"/>
          </a:xfrm>
          <a:prstGeom prst="homePlat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Arial"/>
                <a:ea typeface="Arial"/>
                <a:cs typeface="Arial"/>
                <a:sym typeface="Arial"/>
              </a:rPr>
              <a:t>Base Design</a:t>
            </a:r>
            <a:endParaRPr/>
          </a:p>
        </p:txBody>
      </p:sp>
      <p:sp>
        <p:nvSpPr>
          <p:cNvPr id="217" name="Google Shape;217;p10"/>
          <p:cNvSpPr/>
          <p:nvPr/>
        </p:nvSpPr>
        <p:spPr>
          <a:xfrm>
            <a:off x="5319039" y="3171076"/>
            <a:ext cx="1239331" cy="1066048"/>
          </a:xfrm>
          <a:prstGeom prst="homePlat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Arial"/>
                <a:ea typeface="Arial"/>
                <a:cs typeface="Arial"/>
                <a:sym typeface="Arial"/>
              </a:rPr>
              <a:t>Detailed Design</a:t>
            </a:r>
            <a:endParaRPr/>
          </a:p>
        </p:txBody>
      </p:sp>
      <p:sp>
        <p:nvSpPr>
          <p:cNvPr id="218" name="Google Shape;218;p10"/>
          <p:cNvSpPr/>
          <p:nvPr/>
        </p:nvSpPr>
        <p:spPr>
          <a:xfrm>
            <a:off x="6290852" y="3138284"/>
            <a:ext cx="1057852" cy="1066048"/>
          </a:xfrm>
          <a:prstGeom prst="homePlat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Arial"/>
                <a:ea typeface="Arial"/>
                <a:cs typeface="Arial"/>
                <a:sym typeface="Arial"/>
              </a:rPr>
              <a:t>FST/ FAT</a:t>
            </a:r>
            <a:endParaRPr/>
          </a:p>
        </p:txBody>
      </p:sp>
      <p:sp>
        <p:nvSpPr>
          <p:cNvPr id="219" name="Google Shape;219;p10"/>
          <p:cNvSpPr/>
          <p:nvPr/>
        </p:nvSpPr>
        <p:spPr>
          <a:xfrm>
            <a:off x="7195834" y="3172870"/>
            <a:ext cx="1239331" cy="1066048"/>
          </a:xfrm>
          <a:prstGeom prst="homePlat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Arial"/>
                <a:ea typeface="Arial"/>
                <a:cs typeface="Arial"/>
                <a:sym typeface="Arial"/>
              </a:rPr>
              <a:t>Commis-sion</a:t>
            </a:r>
            <a:endParaRPr sz="1400">
              <a:solidFill>
                <a:schemeClr val="lt1"/>
              </a:solidFill>
              <a:latin typeface="Arial"/>
              <a:ea typeface="Arial"/>
              <a:cs typeface="Arial"/>
              <a:sym typeface="Arial"/>
            </a:endParaRPr>
          </a:p>
        </p:txBody>
      </p:sp>
      <p:sp>
        <p:nvSpPr>
          <p:cNvPr id="220" name="Google Shape;220;p10"/>
          <p:cNvSpPr/>
          <p:nvPr/>
        </p:nvSpPr>
        <p:spPr>
          <a:xfrm>
            <a:off x="8281860" y="3153178"/>
            <a:ext cx="1374715" cy="1066048"/>
          </a:xfrm>
          <a:prstGeom prst="homePlat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Arial"/>
                <a:ea typeface="Arial"/>
                <a:cs typeface="Arial"/>
                <a:sym typeface="Arial"/>
              </a:rPr>
              <a:t>Operation&amp; support</a:t>
            </a:r>
            <a:endParaRPr/>
          </a:p>
        </p:txBody>
      </p:sp>
      <p:sp>
        <p:nvSpPr>
          <p:cNvPr id="221" name="Google Shape;221;p10"/>
          <p:cNvSpPr/>
          <p:nvPr/>
        </p:nvSpPr>
        <p:spPr>
          <a:xfrm>
            <a:off x="9440164" y="3159440"/>
            <a:ext cx="1239331" cy="1066048"/>
          </a:xfrm>
          <a:prstGeom prst="homePlat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Arial"/>
                <a:ea typeface="Arial"/>
                <a:cs typeface="Arial"/>
                <a:sym typeface="Arial"/>
              </a:rPr>
              <a:t>Upgrades</a:t>
            </a:r>
            <a:endParaRPr/>
          </a:p>
        </p:txBody>
      </p:sp>
      <p:sp>
        <p:nvSpPr>
          <p:cNvPr id="222" name="Google Shape;222;p10"/>
          <p:cNvSpPr/>
          <p:nvPr/>
        </p:nvSpPr>
        <p:spPr>
          <a:xfrm>
            <a:off x="10442187" y="3161985"/>
            <a:ext cx="1691938" cy="1066048"/>
          </a:xfrm>
          <a:prstGeom prst="homePlat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Arial"/>
                <a:ea typeface="Arial"/>
                <a:cs typeface="Arial"/>
                <a:sym typeface="Arial"/>
              </a:rPr>
              <a:t>Refurbishment</a:t>
            </a:r>
            <a:endParaRPr/>
          </a:p>
        </p:txBody>
      </p:sp>
      <p:cxnSp>
        <p:nvCxnSpPr>
          <p:cNvPr id="223" name="Google Shape;223;p10"/>
          <p:cNvCxnSpPr/>
          <p:nvPr/>
        </p:nvCxnSpPr>
        <p:spPr>
          <a:xfrm>
            <a:off x="6205406" y="1723622"/>
            <a:ext cx="5673058" cy="0"/>
          </a:xfrm>
          <a:prstGeom prst="straightConnector1">
            <a:avLst/>
          </a:prstGeom>
          <a:noFill/>
          <a:ln cap="flat" cmpd="sng" w="76200">
            <a:solidFill>
              <a:schemeClr val="accent2"/>
            </a:solidFill>
            <a:prstDash val="solid"/>
            <a:round/>
            <a:headEnd len="med" w="med" type="triangle"/>
            <a:tailEnd len="med" w="med" type="triangle"/>
          </a:ln>
        </p:spPr>
      </p:cxnSp>
      <p:sp>
        <p:nvSpPr>
          <p:cNvPr id="224" name="Google Shape;224;p10"/>
          <p:cNvSpPr/>
          <p:nvPr/>
        </p:nvSpPr>
        <p:spPr>
          <a:xfrm>
            <a:off x="16308" y="2709495"/>
            <a:ext cx="12117818" cy="1657932"/>
          </a:xfrm>
          <a:prstGeom prst="roundRect">
            <a:avLst>
              <a:gd fmla="val 16667" name="adj"/>
            </a:avLst>
          </a:prstGeom>
          <a:noFill/>
          <a:ln cap="flat" cmpd="sng" w="38100">
            <a:solidFill>
              <a:srgbClr val="0070C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5" name="Google Shape;225;p10"/>
          <p:cNvSpPr/>
          <p:nvPr/>
        </p:nvSpPr>
        <p:spPr>
          <a:xfrm rot="-5400000">
            <a:off x="4173892" y="2596583"/>
            <a:ext cx="547948" cy="532148"/>
          </a:xfrm>
          <a:prstGeom prst="notched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6" name="Google Shape;226;p10"/>
          <p:cNvSpPr/>
          <p:nvPr/>
        </p:nvSpPr>
        <p:spPr>
          <a:xfrm rot="-5400000">
            <a:off x="2965282" y="2581392"/>
            <a:ext cx="547948" cy="532148"/>
          </a:xfrm>
          <a:prstGeom prst="notched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7" name="Google Shape;227;p10"/>
          <p:cNvSpPr/>
          <p:nvPr/>
        </p:nvSpPr>
        <p:spPr>
          <a:xfrm rot="-5400000">
            <a:off x="5329825" y="2596583"/>
            <a:ext cx="547948" cy="532148"/>
          </a:xfrm>
          <a:prstGeom prst="notched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8" name="Google Shape;228;p10"/>
          <p:cNvSpPr/>
          <p:nvPr/>
        </p:nvSpPr>
        <p:spPr>
          <a:xfrm rot="-5400000">
            <a:off x="7473683" y="2596258"/>
            <a:ext cx="547948" cy="532148"/>
          </a:xfrm>
          <a:prstGeom prst="notched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9" name="Google Shape;229;p10"/>
          <p:cNvSpPr/>
          <p:nvPr/>
        </p:nvSpPr>
        <p:spPr>
          <a:xfrm rot="-5400000">
            <a:off x="10632990" y="2546783"/>
            <a:ext cx="547948" cy="532148"/>
          </a:xfrm>
          <a:prstGeom prst="notched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0" name="Google Shape;230;p10"/>
          <p:cNvSpPr/>
          <p:nvPr/>
        </p:nvSpPr>
        <p:spPr>
          <a:xfrm rot="-5400000">
            <a:off x="9430295" y="2572176"/>
            <a:ext cx="547948" cy="532148"/>
          </a:xfrm>
          <a:prstGeom prst="notched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1" name="Google Shape;231;p10"/>
          <p:cNvSpPr/>
          <p:nvPr/>
        </p:nvSpPr>
        <p:spPr>
          <a:xfrm rot="5400000">
            <a:off x="10671595" y="4226792"/>
            <a:ext cx="547948" cy="532148"/>
          </a:xfrm>
          <a:prstGeom prst="notched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2" name="Google Shape;232;p10"/>
          <p:cNvSpPr/>
          <p:nvPr/>
        </p:nvSpPr>
        <p:spPr>
          <a:xfrm rot="5400000">
            <a:off x="9399640" y="4237357"/>
            <a:ext cx="547948" cy="532148"/>
          </a:xfrm>
          <a:prstGeom prst="notched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3" name="Google Shape;233;p10"/>
          <p:cNvSpPr/>
          <p:nvPr/>
        </p:nvSpPr>
        <p:spPr>
          <a:xfrm rot="5400000">
            <a:off x="7539170" y="4226792"/>
            <a:ext cx="547948" cy="532148"/>
          </a:xfrm>
          <a:prstGeom prst="notched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4" name="Google Shape;234;p10"/>
          <p:cNvSpPr/>
          <p:nvPr/>
        </p:nvSpPr>
        <p:spPr>
          <a:xfrm rot="5400000">
            <a:off x="6407772" y="4232138"/>
            <a:ext cx="547948" cy="532148"/>
          </a:xfrm>
          <a:prstGeom prst="notched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 name="Google Shape;235;p10"/>
          <p:cNvSpPr/>
          <p:nvPr/>
        </p:nvSpPr>
        <p:spPr>
          <a:xfrm rot="5400000">
            <a:off x="4570173" y="4290577"/>
            <a:ext cx="547948" cy="532148"/>
          </a:xfrm>
          <a:prstGeom prst="notched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6" name="Google Shape;236;p10"/>
          <p:cNvSpPr/>
          <p:nvPr/>
        </p:nvSpPr>
        <p:spPr>
          <a:xfrm rot="5400000">
            <a:off x="2999032" y="4290577"/>
            <a:ext cx="547948" cy="532148"/>
          </a:xfrm>
          <a:prstGeom prst="notched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7" name="Google Shape;237;p10"/>
          <p:cNvSpPr/>
          <p:nvPr/>
        </p:nvSpPr>
        <p:spPr>
          <a:xfrm rot="5400000">
            <a:off x="5325267" y="4269778"/>
            <a:ext cx="547948" cy="532148"/>
          </a:xfrm>
          <a:prstGeom prst="notched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 name="Google Shape;238;p10"/>
          <p:cNvSpPr/>
          <p:nvPr/>
        </p:nvSpPr>
        <p:spPr>
          <a:xfrm>
            <a:off x="1131690" y="5842488"/>
            <a:ext cx="3224095" cy="869495"/>
          </a:xfrm>
          <a:prstGeom prst="roundRect">
            <a:avLst>
              <a:gd fmla="val 16667" name="adj"/>
            </a:avLst>
          </a:prstGeom>
          <a:solidFill>
            <a:srgbClr val="E8E8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800">
                <a:solidFill>
                  <a:schemeClr val="lt1"/>
                </a:solidFill>
                <a:latin typeface="Arial"/>
                <a:ea typeface="Arial"/>
                <a:cs typeface="Arial"/>
                <a:sym typeface="Arial"/>
              </a:rPr>
              <a:t>	Areas of vendor</a:t>
            </a:r>
            <a:endParaRPr/>
          </a:p>
          <a:p>
            <a:pPr indent="0" lvl="0" marL="0" marR="0" rtl="0" algn="l">
              <a:spcBef>
                <a:spcPts val="0"/>
              </a:spcBef>
              <a:spcAft>
                <a:spcPts val="0"/>
              </a:spcAft>
              <a:buNone/>
            </a:pPr>
            <a:r>
              <a:rPr lang="en-GB" sz="1800">
                <a:solidFill>
                  <a:schemeClr val="lt1"/>
                </a:solidFill>
                <a:latin typeface="Arial"/>
                <a:ea typeface="Arial"/>
                <a:cs typeface="Arial"/>
                <a:sym typeface="Arial"/>
              </a:rPr>
              <a:t>                    support needed	</a:t>
            </a:r>
            <a:endParaRPr/>
          </a:p>
        </p:txBody>
      </p:sp>
      <p:sp>
        <p:nvSpPr>
          <p:cNvPr id="239" name="Google Shape;239;p10"/>
          <p:cNvSpPr/>
          <p:nvPr/>
        </p:nvSpPr>
        <p:spPr>
          <a:xfrm rot="5400000">
            <a:off x="1208973" y="6044872"/>
            <a:ext cx="547948" cy="532148"/>
          </a:xfrm>
          <a:prstGeom prst="notched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 name="Google Shape;240;p10"/>
          <p:cNvSpPr/>
          <p:nvPr/>
        </p:nvSpPr>
        <p:spPr>
          <a:xfrm rot="-5400000">
            <a:off x="1685557" y="5976966"/>
            <a:ext cx="547948" cy="532148"/>
          </a:xfrm>
          <a:prstGeom prst="notched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1"/>
          <p:cNvSpPr txBox="1"/>
          <p:nvPr>
            <p:ph type="title"/>
          </p:nvPr>
        </p:nvSpPr>
        <p:spPr>
          <a:xfrm>
            <a:off x="629400" y="476496"/>
            <a:ext cx="8103896" cy="443198"/>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2"/>
              </a:buClr>
              <a:buSzPts val="3400"/>
              <a:buFont typeface="Trebuchet MS"/>
              <a:buNone/>
            </a:pPr>
            <a:r>
              <a:rPr b="1" lang="en-GB"/>
              <a:t>Key take-aways</a:t>
            </a:r>
            <a:endParaRPr/>
          </a:p>
        </p:txBody>
      </p:sp>
      <p:sp>
        <p:nvSpPr>
          <p:cNvPr id="247" name="Google Shape;247;p11"/>
          <p:cNvSpPr txBox="1"/>
          <p:nvPr/>
        </p:nvSpPr>
        <p:spPr>
          <a:xfrm>
            <a:off x="629400" y="1714500"/>
            <a:ext cx="10648200" cy="4525963"/>
          </a:xfrm>
          <a:prstGeom prst="rect">
            <a:avLst/>
          </a:prstGeom>
          <a:noFill/>
          <a:ln>
            <a:noFill/>
          </a:ln>
        </p:spPr>
        <p:txBody>
          <a:bodyPr anchorCtr="0" anchor="t" bIns="0" lIns="0" spcFirstLastPara="1" rIns="0" wrap="square" tIns="0">
            <a:noAutofit/>
          </a:bodyPr>
          <a:lstStyle/>
          <a:p>
            <a:pPr indent="-457200" lvl="0" marL="558800" marR="0" rtl="0" algn="l">
              <a:lnSpc>
                <a:spcPct val="110000"/>
              </a:lnSpc>
              <a:spcBef>
                <a:spcPts val="300"/>
              </a:spcBef>
              <a:spcAft>
                <a:spcPts val="0"/>
              </a:spcAft>
              <a:buClr>
                <a:srgbClr val="0D0680"/>
              </a:buClr>
              <a:buSzPts val="2000"/>
              <a:buFont typeface="Arial"/>
              <a:buAutoNum type="arabicPeriod"/>
            </a:pPr>
            <a:r>
              <a:rPr b="0" i="0" lang="en-GB" sz="1800" u="none" cap="none" strike="noStrike">
                <a:solidFill>
                  <a:srgbClr val="0D0680"/>
                </a:solidFill>
                <a:latin typeface="Calibri"/>
                <a:ea typeface="Calibri"/>
                <a:cs typeface="Calibri"/>
                <a:sym typeface="Calibri"/>
              </a:rPr>
              <a:t>World-wide pressures on HVDC supply chain</a:t>
            </a:r>
            <a:endParaRPr/>
          </a:p>
          <a:p>
            <a:pPr indent="-457200" lvl="1" marL="1016000" marR="0" rtl="0" algn="l">
              <a:lnSpc>
                <a:spcPct val="100000"/>
              </a:lnSpc>
              <a:spcBef>
                <a:spcPts val="300"/>
              </a:spcBef>
              <a:spcAft>
                <a:spcPts val="0"/>
              </a:spcAft>
              <a:buClr>
                <a:srgbClr val="0D0680"/>
              </a:buClr>
              <a:buSzPts val="2000"/>
              <a:buFont typeface="Arial"/>
              <a:buChar char="•"/>
            </a:pPr>
            <a:r>
              <a:rPr b="0" i="0" lang="en-GB" sz="1800" u="none" cap="none" strike="noStrike">
                <a:solidFill>
                  <a:srgbClr val="0D0680"/>
                </a:solidFill>
                <a:latin typeface="Calibri"/>
                <a:ea typeface="Calibri"/>
                <a:cs typeface="Calibri"/>
                <a:sym typeface="Calibri"/>
              </a:rPr>
              <a:t>If we are not careful; we compete within a limited pool of resources, and do not send the signals that grow its capability</a:t>
            </a:r>
            <a:endParaRPr/>
          </a:p>
          <a:p>
            <a:pPr indent="-457200" lvl="0" marL="558800" marR="0" rtl="0" algn="l">
              <a:lnSpc>
                <a:spcPct val="110000"/>
              </a:lnSpc>
              <a:spcBef>
                <a:spcPts val="300"/>
              </a:spcBef>
              <a:spcAft>
                <a:spcPts val="0"/>
              </a:spcAft>
              <a:buClr>
                <a:srgbClr val="0D0680"/>
              </a:buClr>
              <a:buSzPts val="2000"/>
              <a:buFont typeface="Arial"/>
              <a:buAutoNum type="arabicPeriod"/>
            </a:pPr>
            <a:r>
              <a:rPr b="0" i="0" lang="en-GB" sz="1800" u="none" cap="none" strike="noStrike">
                <a:solidFill>
                  <a:srgbClr val="0D0680"/>
                </a:solidFill>
                <a:latin typeface="Calibri"/>
                <a:ea typeface="Calibri"/>
                <a:cs typeface="Calibri"/>
                <a:sym typeface="Calibri"/>
              </a:rPr>
              <a:t>Forward orders have already saturated many of the vendors order books</a:t>
            </a:r>
            <a:endParaRPr/>
          </a:p>
          <a:p>
            <a:pPr indent="-457200" lvl="1" marL="1016000" marR="0" rtl="0" algn="l">
              <a:lnSpc>
                <a:spcPct val="100000"/>
              </a:lnSpc>
              <a:spcBef>
                <a:spcPts val="300"/>
              </a:spcBef>
              <a:spcAft>
                <a:spcPts val="0"/>
              </a:spcAft>
              <a:buClr>
                <a:srgbClr val="0D0680"/>
              </a:buClr>
              <a:buSzPts val="2000"/>
              <a:buFont typeface="Arial"/>
              <a:buChar char="•"/>
            </a:pPr>
            <a:r>
              <a:rPr b="0" i="0" lang="en-GB" sz="1800" u="none" cap="none" strike="noStrike">
                <a:solidFill>
                  <a:srgbClr val="0D0680"/>
                </a:solidFill>
                <a:latin typeface="Calibri"/>
                <a:ea typeface="Calibri"/>
                <a:cs typeface="Calibri"/>
                <a:sym typeface="Calibri"/>
              </a:rPr>
              <a:t>We need to broaden supply chains and get the most out of the existing ones- how do we make things easy for ourselves, and the vendors? </a:t>
            </a:r>
            <a:endParaRPr/>
          </a:p>
          <a:p>
            <a:pPr indent="-457200" lvl="1" marL="1016000" marR="0" rtl="0" algn="l">
              <a:lnSpc>
                <a:spcPct val="100000"/>
              </a:lnSpc>
              <a:spcBef>
                <a:spcPts val="0"/>
              </a:spcBef>
              <a:spcAft>
                <a:spcPts val="0"/>
              </a:spcAft>
              <a:buClr>
                <a:srgbClr val="0D0680"/>
              </a:buClr>
              <a:buSzPts val="2000"/>
              <a:buFont typeface="Arial"/>
              <a:buChar char="•"/>
            </a:pPr>
            <a:r>
              <a:rPr b="0" i="0" lang="en-GB" sz="1800" u="none" cap="none" strike="noStrike">
                <a:solidFill>
                  <a:srgbClr val="0D0680"/>
                </a:solidFill>
                <a:latin typeface="Calibri"/>
                <a:ea typeface="Calibri"/>
                <a:cs typeface="Calibri"/>
                <a:sym typeface="Calibri"/>
              </a:rPr>
              <a:t>Standardise, modularise, focus on what vendors are best at!</a:t>
            </a:r>
            <a:endParaRPr/>
          </a:p>
          <a:p>
            <a:pPr indent="-457200" lvl="0" marL="558800" marR="0" rtl="0" algn="l">
              <a:lnSpc>
                <a:spcPct val="110000"/>
              </a:lnSpc>
              <a:spcBef>
                <a:spcPts val="300"/>
              </a:spcBef>
              <a:spcAft>
                <a:spcPts val="0"/>
              </a:spcAft>
              <a:buClr>
                <a:srgbClr val="0D0680"/>
              </a:buClr>
              <a:buSzPts val="2000"/>
              <a:buFont typeface="Arial"/>
              <a:buAutoNum type="arabicPeriod"/>
            </a:pPr>
            <a:r>
              <a:rPr b="0" i="0" lang="en-GB" sz="1800" u="none" cap="none" strike="noStrike">
                <a:solidFill>
                  <a:srgbClr val="0D0680"/>
                </a:solidFill>
                <a:latin typeface="Calibri"/>
                <a:ea typeface="Calibri"/>
                <a:cs typeface="Calibri"/>
                <a:sym typeface="Calibri"/>
              </a:rPr>
              <a:t>Existing activity is “tip of the iceberg”- even more is on the horizon</a:t>
            </a:r>
            <a:endParaRPr/>
          </a:p>
          <a:p>
            <a:pPr indent="-457200" lvl="1" marL="1016000" marR="0" rtl="0" algn="l">
              <a:lnSpc>
                <a:spcPct val="100000"/>
              </a:lnSpc>
              <a:spcBef>
                <a:spcPts val="300"/>
              </a:spcBef>
              <a:spcAft>
                <a:spcPts val="0"/>
              </a:spcAft>
              <a:buClr>
                <a:srgbClr val="0D0680"/>
              </a:buClr>
              <a:buSzPts val="2000"/>
              <a:buFont typeface="Arial"/>
              <a:buChar char="•"/>
            </a:pPr>
            <a:r>
              <a:rPr b="0" i="0" lang="en-GB" sz="1800" u="none" cap="none" strike="noStrike">
                <a:solidFill>
                  <a:srgbClr val="0D0680"/>
                </a:solidFill>
                <a:latin typeface="Calibri"/>
                <a:ea typeface="Calibri"/>
                <a:cs typeface="Calibri"/>
                <a:sym typeface="Calibri"/>
              </a:rPr>
              <a:t> How do we work collaboratively to avoid “road blocks in the supply chain</a:t>
            </a:r>
            <a:endParaRPr/>
          </a:p>
          <a:p>
            <a:pPr indent="-457200" lvl="1" marL="1016000" marR="0" rtl="0" algn="l">
              <a:lnSpc>
                <a:spcPct val="100000"/>
              </a:lnSpc>
              <a:spcBef>
                <a:spcPts val="0"/>
              </a:spcBef>
              <a:spcAft>
                <a:spcPts val="0"/>
              </a:spcAft>
              <a:buClr>
                <a:srgbClr val="0D0680"/>
              </a:buClr>
              <a:buSzPts val="2000"/>
              <a:buFont typeface="Arial"/>
              <a:buChar char="•"/>
            </a:pPr>
            <a:r>
              <a:rPr b="0" i="0" lang="en-GB" sz="1800" u="none" cap="none" strike="noStrike">
                <a:solidFill>
                  <a:srgbClr val="0D0680"/>
                </a:solidFill>
                <a:latin typeface="Calibri"/>
                <a:ea typeface="Calibri"/>
                <a:cs typeface="Calibri"/>
                <a:sym typeface="Calibri"/>
              </a:rPr>
              <a:t>We need to be growing capability now ahead of later growth.</a:t>
            </a:r>
            <a:endParaRPr/>
          </a:p>
          <a:p>
            <a:pPr indent="-457200" lvl="0" marL="558800" marR="0" rtl="0" algn="l">
              <a:lnSpc>
                <a:spcPct val="110000"/>
              </a:lnSpc>
              <a:spcBef>
                <a:spcPts val="300"/>
              </a:spcBef>
              <a:spcAft>
                <a:spcPts val="0"/>
              </a:spcAft>
              <a:buClr>
                <a:srgbClr val="0D0680"/>
              </a:buClr>
              <a:buSzPts val="2000"/>
              <a:buFont typeface="Arial"/>
              <a:buAutoNum type="arabicPeriod"/>
            </a:pPr>
            <a:r>
              <a:rPr b="0" i="0" lang="en-GB" sz="1800" u="none" cap="none" strike="noStrike">
                <a:solidFill>
                  <a:srgbClr val="0D0680"/>
                </a:solidFill>
                <a:latin typeface="Calibri"/>
                <a:ea typeface="Calibri"/>
                <a:cs typeface="Calibri"/>
                <a:sym typeface="Calibri"/>
              </a:rPr>
              <a:t>To stimulate supply chain growth we need to provide clear investment certainty, signals &amp; incentives</a:t>
            </a:r>
            <a:endParaRPr/>
          </a:p>
          <a:p>
            <a:pPr indent="-457200" lvl="1" marL="1016000" marR="0" rtl="0" algn="l">
              <a:lnSpc>
                <a:spcPct val="100000"/>
              </a:lnSpc>
              <a:spcBef>
                <a:spcPts val="300"/>
              </a:spcBef>
              <a:spcAft>
                <a:spcPts val="0"/>
              </a:spcAft>
              <a:buClr>
                <a:srgbClr val="0D0680"/>
              </a:buClr>
              <a:buSzPts val="2000"/>
              <a:buFont typeface="Arial"/>
              <a:buChar char="•"/>
            </a:pPr>
            <a:r>
              <a:rPr b="0" i="0" lang="en-GB" sz="1800" u="none" cap="none" strike="noStrike">
                <a:solidFill>
                  <a:srgbClr val="0D0680"/>
                </a:solidFill>
                <a:latin typeface="Calibri"/>
                <a:ea typeface="Calibri"/>
                <a:cs typeface="Calibri"/>
                <a:sym typeface="Calibri"/>
              </a:rPr>
              <a:t>Anticipatory decision making to enable long term Supply chain</a:t>
            </a:r>
            <a:endParaRPr/>
          </a:p>
          <a:p>
            <a:pPr indent="0" lvl="1" marL="609600" marR="0" rtl="0" algn="l">
              <a:lnSpc>
                <a:spcPct val="100000"/>
              </a:lnSpc>
              <a:spcBef>
                <a:spcPts val="0"/>
              </a:spcBef>
              <a:spcAft>
                <a:spcPts val="0"/>
              </a:spcAft>
              <a:buClr>
                <a:srgbClr val="0D0680"/>
              </a:buClr>
              <a:buSzPts val="2000"/>
              <a:buFont typeface="Arial"/>
              <a:buNone/>
            </a:pPr>
            <a:r>
              <a:rPr b="0" i="0" lang="en-GB" sz="1800" u="none" cap="none" strike="noStrike">
                <a:solidFill>
                  <a:srgbClr val="0D0680"/>
                </a:solidFill>
                <a:latin typeface="Calibri"/>
                <a:ea typeface="Calibri"/>
                <a:cs typeface="Calibri"/>
                <a:sym typeface="Calibri"/>
              </a:rPr>
              <a:t> benefits. </a:t>
            </a:r>
            <a:endParaRPr/>
          </a:p>
        </p:txBody>
      </p:sp>
      <p:pic>
        <p:nvPicPr>
          <p:cNvPr descr="logo_colour.png" id="248" name="Google Shape;248;p11"/>
          <p:cNvPicPr preferRelativeResize="0"/>
          <p:nvPr/>
        </p:nvPicPr>
        <p:blipFill rotWithShape="1">
          <a:blip r:embed="rId3">
            <a:alphaModFix/>
          </a:blip>
          <a:srcRect b="0" l="0" r="0" t="0"/>
          <a:stretch/>
        </p:blipFill>
        <p:spPr>
          <a:xfrm>
            <a:off x="8702816" y="5611525"/>
            <a:ext cx="3199166" cy="977899"/>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254" name="Google Shape;254;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255" name="Google Shape;255;p1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56" name="Google Shape;256;p12"/>
          <p:cNvSpPr txBox="1"/>
          <p:nvPr/>
        </p:nvSpPr>
        <p:spPr>
          <a:xfrm>
            <a:off x="9027736" y="5114953"/>
            <a:ext cx="2850222" cy="70784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800">
                <a:solidFill>
                  <a:schemeClr val="lt1"/>
                </a:solidFill>
                <a:latin typeface="Open Sans"/>
                <a:ea typeface="Open Sans"/>
                <a:cs typeface="Open Sans"/>
                <a:sym typeface="Open Sans"/>
              </a:rPr>
              <a:t>Marshall, B., Luscombe, H., 2023.</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Lecture 8: Supply Chain and Workforce – Case Study. The Electricity Transition Playbook. Release Version 1.0  [online presentation]. Climate Compatible Growth Programme, Green Grids Initiative</a:t>
            </a:r>
            <a:endParaRPr sz="1800">
              <a:solidFill>
                <a:schemeClr val="dk1"/>
              </a:solidFill>
              <a:latin typeface="Arial"/>
              <a:ea typeface="Arial"/>
              <a:cs typeface="Arial"/>
              <a:sym typeface="Arial"/>
            </a:endParaRPr>
          </a:p>
        </p:txBody>
      </p:sp>
      <p:sp>
        <p:nvSpPr>
          <p:cNvPr id="257" name="Google Shape;257;p12"/>
          <p:cNvSpPr txBox="1"/>
          <p:nvPr/>
        </p:nvSpPr>
        <p:spPr>
          <a:xfrm>
            <a:off x="9266839" y="3300962"/>
            <a:ext cx="237201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900"/>
              <a:buFont typeface="Open Sans"/>
              <a:buNone/>
            </a:pPr>
            <a:r>
              <a:rPr b="1" i="1" lang="en-GB" sz="900">
                <a:solidFill>
                  <a:schemeClr val="lt1"/>
                </a:solidFill>
                <a:latin typeface="Open Sans"/>
                <a:ea typeface="Open Sans"/>
                <a:cs typeface="Open Sans"/>
                <a:sym typeface="Open Sans"/>
              </a:rPr>
              <a:t>Supported by and in collaboration </a:t>
            </a:r>
            <a:br>
              <a:rPr b="1" i="1" lang="en-GB" sz="900">
                <a:solidFill>
                  <a:schemeClr val="lt1"/>
                </a:solidFill>
                <a:latin typeface="Open Sans"/>
                <a:ea typeface="Open Sans"/>
                <a:cs typeface="Open Sans"/>
                <a:sym typeface="Open Sans"/>
              </a:rPr>
            </a:br>
            <a:r>
              <a:rPr b="1" i="1" lang="en-GB" sz="900">
                <a:solidFill>
                  <a:schemeClr val="lt1"/>
                </a:solidFill>
                <a:latin typeface="Open Sans"/>
                <a:ea typeface="Open Sans"/>
                <a:cs typeface="Open Sans"/>
                <a:sym typeface="Open Sans"/>
              </a:rPr>
              <a:t>with CCG and Green Grids Initiative</a:t>
            </a:r>
            <a:endParaRPr sz="1800">
              <a:solidFill>
                <a:schemeClr val="dk1"/>
              </a:solidFill>
              <a:latin typeface="Arial"/>
              <a:ea typeface="Arial"/>
              <a:cs typeface="Arial"/>
              <a:sym typeface="Arial"/>
            </a:endParaRPr>
          </a:p>
        </p:txBody>
      </p:sp>
      <p:sp>
        <p:nvSpPr>
          <p:cNvPr id="258" name="Google Shape;258;p12"/>
          <p:cNvSpPr/>
          <p:nvPr/>
        </p:nvSpPr>
        <p:spPr>
          <a:xfrm>
            <a:off x="8713694" y="107576"/>
            <a:ext cx="3478306" cy="72076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sz="1800">
              <a:solidFill>
                <a:schemeClr val="lt1"/>
              </a:solidFill>
              <a:latin typeface="Calibri"/>
              <a:ea typeface="Calibri"/>
              <a:cs typeface="Calibri"/>
              <a:sym typeface="Calibri"/>
            </a:endParaRPr>
          </a:p>
        </p:txBody>
      </p:sp>
      <p:sp>
        <p:nvSpPr>
          <p:cNvPr id="259" name="Google Shape;259;p12"/>
          <p:cNvSpPr txBox="1"/>
          <p:nvPr/>
        </p:nvSpPr>
        <p:spPr>
          <a:xfrm>
            <a:off x="9266839" y="4569195"/>
            <a:ext cx="2372017" cy="4616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800">
                <a:solidFill>
                  <a:schemeClr val="lt1"/>
                </a:solidFill>
                <a:latin typeface="Open Sans"/>
                <a:ea typeface="Open Sans"/>
                <a:cs typeface="Open Sans"/>
                <a:sym typeface="Open Sans"/>
              </a:rPr>
              <a:t>Consolidated by Ben Marshall and Hannah Luscombe from CCG and Green Grids Initiative</a:t>
            </a:r>
            <a:endParaRPr/>
          </a:p>
        </p:txBody>
      </p:sp>
      <p:pic>
        <p:nvPicPr>
          <p:cNvPr id="260" name="Google Shape;260;p12"/>
          <p:cNvPicPr preferRelativeResize="0"/>
          <p:nvPr/>
        </p:nvPicPr>
        <p:blipFill rotWithShape="1">
          <a:blip r:embed="rId4">
            <a:alphaModFix/>
          </a:blip>
          <a:srcRect b="0" l="0" r="0" t="0"/>
          <a:stretch/>
        </p:blipFill>
        <p:spPr>
          <a:xfrm>
            <a:off x="9500089" y="3810192"/>
            <a:ext cx="1939850" cy="614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descr="Graphical user interface, text" id="265" name="Google Shape;265;p1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66" name="Google Shape;266;p13"/>
          <p:cNvSpPr txBox="1"/>
          <p:nvPr/>
        </p:nvSpPr>
        <p:spPr>
          <a:xfrm>
            <a:off x="2480931" y="2817629"/>
            <a:ext cx="65283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accent2"/>
                </a:solidFill>
                <a:latin typeface="Arial"/>
                <a:ea typeface="Arial"/>
                <a:cs typeface="Arial"/>
                <a:sym typeface="Arial"/>
              </a:rPr>
              <a:t>This document was updated on </a:t>
            </a:r>
            <a:r>
              <a:rPr b="1" lang="en-GB" sz="2400">
                <a:solidFill>
                  <a:schemeClr val="accent2"/>
                </a:solidFill>
              </a:rPr>
              <a:t>1</a:t>
            </a:r>
            <a:r>
              <a:rPr b="1" lang="en-GB" sz="2400">
                <a:solidFill>
                  <a:schemeClr val="accent2"/>
                </a:solidFill>
                <a:latin typeface="Arial"/>
                <a:ea typeface="Arial"/>
                <a:cs typeface="Arial"/>
                <a:sym typeface="Arial"/>
              </a:rPr>
              <a:t>1.1</a:t>
            </a:r>
            <a:r>
              <a:rPr b="1" lang="en-GB" sz="2400">
                <a:solidFill>
                  <a:schemeClr val="accent2"/>
                </a:solidFill>
              </a:rPr>
              <a:t>0</a:t>
            </a:r>
            <a:r>
              <a:rPr b="1" lang="en-GB" sz="2400">
                <a:solidFill>
                  <a:schemeClr val="accent2"/>
                </a:solidFill>
                <a:latin typeface="Arial"/>
                <a:ea typeface="Arial"/>
                <a:cs typeface="Arial"/>
                <a:sym typeface="Arial"/>
              </a:rPr>
              <a:t>.202</a:t>
            </a:r>
            <a:r>
              <a:rPr b="1" lang="en-GB" sz="2400">
                <a:solidFill>
                  <a:schemeClr val="accent2"/>
                </a:solidFill>
              </a:rPr>
              <a:t>5</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2"/>
          <p:cNvSpPr txBox="1"/>
          <p:nvPr>
            <p:ph type="title"/>
          </p:nvPr>
        </p:nvSpPr>
        <p:spPr>
          <a:xfrm>
            <a:off x="629400" y="476496"/>
            <a:ext cx="8103896" cy="443198"/>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2"/>
              </a:buClr>
              <a:buSzPts val="3400"/>
              <a:buFont typeface="Trebuchet MS"/>
              <a:buNone/>
            </a:pPr>
            <a:r>
              <a:rPr b="1" lang="en-GB"/>
              <a:t>Overview of the HVDC Centre</a:t>
            </a:r>
            <a:endParaRPr/>
          </a:p>
        </p:txBody>
      </p:sp>
      <p:pic>
        <p:nvPicPr>
          <p:cNvPr descr="logo_colour.png" id="69" name="Google Shape;69;p2"/>
          <p:cNvPicPr preferRelativeResize="0"/>
          <p:nvPr/>
        </p:nvPicPr>
        <p:blipFill rotWithShape="1">
          <a:blip r:embed="rId3">
            <a:alphaModFix/>
          </a:blip>
          <a:srcRect b="0" l="0" r="0" t="0"/>
          <a:stretch/>
        </p:blipFill>
        <p:spPr>
          <a:xfrm>
            <a:off x="8733296" y="1268125"/>
            <a:ext cx="3199166" cy="977899"/>
          </a:xfrm>
          <a:prstGeom prst="rect">
            <a:avLst/>
          </a:prstGeom>
          <a:noFill/>
          <a:ln>
            <a:noFill/>
          </a:ln>
        </p:spPr>
      </p:pic>
      <p:sp>
        <p:nvSpPr>
          <p:cNvPr id="70" name="Google Shape;70;p2"/>
          <p:cNvSpPr txBox="1"/>
          <p:nvPr/>
        </p:nvSpPr>
        <p:spPr>
          <a:xfrm>
            <a:off x="427699" y="6323614"/>
            <a:ext cx="11040773" cy="3149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700">
                <a:solidFill>
                  <a:srgbClr val="EF8600"/>
                </a:solidFill>
                <a:latin typeface="Arial"/>
                <a:ea typeface="Arial"/>
                <a:cs typeface="Arial"/>
                <a:sym typeface="Arial"/>
              </a:rPr>
              <a:t>The National HVDC Centre is part of Scottish &amp; Southern Electricity Networks. Scottish and Southern Electricity Networks is a trading name of Scottish Hydro Electric Transmission plc, Registered in Scotland No. SC213461, having its Registered Office at Inveralmond House, 200 Dunkeld Road, Perth, PH1 3AQ; and is a member of the SSE Group </a:t>
            </a:r>
            <a:r>
              <a:rPr lang="en-GB" sz="700" u="sng">
                <a:solidFill>
                  <a:srgbClr val="EF8600"/>
                </a:solidFill>
                <a:latin typeface="Arial"/>
                <a:ea typeface="Arial"/>
                <a:cs typeface="Arial"/>
                <a:sym typeface="Arial"/>
                <a:hlinkClick r:id="rId4">
                  <a:extLst>
                    <a:ext uri="{A12FA001-AC4F-418D-AE19-62706E023703}">
                      <ahyp:hlinkClr val="tx"/>
                    </a:ext>
                  </a:extLst>
                </a:hlinkClick>
              </a:rPr>
              <a:t>www.ssen.co.uk</a:t>
            </a:r>
            <a:endParaRPr sz="700">
              <a:solidFill>
                <a:srgbClr val="EF8600"/>
              </a:solidFill>
              <a:latin typeface="Arial"/>
              <a:ea typeface="Arial"/>
              <a:cs typeface="Arial"/>
              <a:sym typeface="Arial"/>
            </a:endParaRPr>
          </a:p>
        </p:txBody>
      </p:sp>
      <p:sp>
        <p:nvSpPr>
          <p:cNvPr id="71" name="Google Shape;71;p2"/>
          <p:cNvSpPr/>
          <p:nvPr/>
        </p:nvSpPr>
        <p:spPr>
          <a:xfrm>
            <a:off x="2017347" y="1700060"/>
            <a:ext cx="582211"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1100">
                <a:solidFill>
                  <a:srgbClr val="EF8600"/>
                </a:solidFill>
                <a:latin typeface="Arial"/>
                <a:ea typeface="Arial"/>
                <a:cs typeface="Arial"/>
                <a:sym typeface="Arial"/>
              </a:rPr>
              <a:t>part of</a:t>
            </a:r>
            <a:endParaRPr sz="1100">
              <a:solidFill>
                <a:srgbClr val="EF8600"/>
              </a:solidFill>
              <a:latin typeface="Arial"/>
              <a:ea typeface="Arial"/>
              <a:cs typeface="Arial"/>
              <a:sym typeface="Arial"/>
            </a:endParaRPr>
          </a:p>
        </p:txBody>
      </p:sp>
      <p:pic>
        <p:nvPicPr>
          <p:cNvPr id="72" name="Google Shape;72;p2"/>
          <p:cNvPicPr preferRelativeResize="0"/>
          <p:nvPr/>
        </p:nvPicPr>
        <p:blipFill rotWithShape="1">
          <a:blip r:embed="rId5">
            <a:alphaModFix/>
          </a:blip>
          <a:srcRect b="0" l="0" r="0" t="0"/>
          <a:stretch/>
        </p:blipFill>
        <p:spPr>
          <a:xfrm>
            <a:off x="427699" y="1520185"/>
            <a:ext cx="1590183" cy="499776"/>
          </a:xfrm>
          <a:prstGeom prst="rect">
            <a:avLst/>
          </a:prstGeom>
          <a:noFill/>
          <a:ln>
            <a:noFill/>
          </a:ln>
        </p:spPr>
      </p:pic>
      <p:sp>
        <p:nvSpPr>
          <p:cNvPr id="73" name="Google Shape;73;p2"/>
          <p:cNvSpPr/>
          <p:nvPr/>
        </p:nvSpPr>
        <p:spPr>
          <a:xfrm>
            <a:off x="4018878" y="1700060"/>
            <a:ext cx="990977"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1100">
                <a:solidFill>
                  <a:srgbClr val="EF8600"/>
                </a:solidFill>
                <a:latin typeface="Arial"/>
                <a:ea typeface="Arial"/>
                <a:cs typeface="Arial"/>
                <a:sym typeface="Arial"/>
              </a:rPr>
              <a:t>together with</a:t>
            </a:r>
            <a:endParaRPr sz="1100">
              <a:solidFill>
                <a:srgbClr val="EF8600"/>
              </a:solidFill>
              <a:latin typeface="Arial"/>
              <a:ea typeface="Arial"/>
              <a:cs typeface="Arial"/>
              <a:sym typeface="Arial"/>
            </a:endParaRPr>
          </a:p>
        </p:txBody>
      </p:sp>
      <p:pic>
        <p:nvPicPr>
          <p:cNvPr descr="Image result for sp energy networks" id="74" name="Google Shape;74;p2">
            <a:hlinkClick r:id="rId6"/>
          </p:cNvPr>
          <p:cNvPicPr preferRelativeResize="0"/>
          <p:nvPr/>
        </p:nvPicPr>
        <p:blipFill rotWithShape="1">
          <a:blip r:embed="rId7">
            <a:alphaModFix/>
          </a:blip>
          <a:srcRect b="0" l="0" r="0" t="0"/>
          <a:stretch/>
        </p:blipFill>
        <p:spPr>
          <a:xfrm>
            <a:off x="5258242" y="1245870"/>
            <a:ext cx="749664" cy="499776"/>
          </a:xfrm>
          <a:prstGeom prst="rect">
            <a:avLst/>
          </a:prstGeom>
          <a:noFill/>
          <a:ln>
            <a:noFill/>
          </a:ln>
        </p:spPr>
      </p:pic>
      <p:sp>
        <p:nvSpPr>
          <p:cNvPr id="75" name="Google Shape;75;p2"/>
          <p:cNvSpPr/>
          <p:nvPr/>
        </p:nvSpPr>
        <p:spPr>
          <a:xfrm>
            <a:off x="6240119" y="1700060"/>
            <a:ext cx="420308"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1100">
                <a:solidFill>
                  <a:srgbClr val="EF8600"/>
                </a:solidFill>
                <a:latin typeface="Arial"/>
                <a:ea typeface="Arial"/>
                <a:cs typeface="Arial"/>
                <a:sym typeface="Arial"/>
              </a:rPr>
              <a:t>and</a:t>
            </a:r>
            <a:endParaRPr sz="1100">
              <a:solidFill>
                <a:srgbClr val="EF8600"/>
              </a:solidFill>
              <a:latin typeface="Arial"/>
              <a:ea typeface="Arial"/>
              <a:cs typeface="Arial"/>
              <a:sym typeface="Arial"/>
            </a:endParaRPr>
          </a:p>
        </p:txBody>
      </p:sp>
      <p:pic>
        <p:nvPicPr>
          <p:cNvPr descr="ESO Control Room (@NGControlRoom) | Twitter" id="76" name="Google Shape;76;p2"/>
          <p:cNvPicPr preferRelativeResize="0"/>
          <p:nvPr/>
        </p:nvPicPr>
        <p:blipFill rotWithShape="1">
          <a:blip r:embed="rId8">
            <a:alphaModFix/>
          </a:blip>
          <a:srcRect b="0" l="0" r="0" t="0"/>
          <a:stretch/>
        </p:blipFill>
        <p:spPr>
          <a:xfrm>
            <a:off x="6716906" y="1729748"/>
            <a:ext cx="1277641" cy="236202"/>
          </a:xfrm>
          <a:prstGeom prst="rect">
            <a:avLst/>
          </a:prstGeom>
          <a:noFill/>
          <a:ln>
            <a:noFill/>
          </a:ln>
        </p:spPr>
      </p:pic>
      <p:pic>
        <p:nvPicPr>
          <p:cNvPr descr="Employee Volunteering : National Grid's Experience - Volunteering Matters" id="77" name="Google Shape;77;p2"/>
          <p:cNvPicPr preferRelativeResize="0"/>
          <p:nvPr/>
        </p:nvPicPr>
        <p:blipFill rotWithShape="1">
          <a:blip r:embed="rId9">
            <a:alphaModFix/>
          </a:blip>
          <a:srcRect b="0" l="0" r="0" t="0"/>
          <a:stretch/>
        </p:blipFill>
        <p:spPr>
          <a:xfrm>
            <a:off x="5109058" y="1848302"/>
            <a:ext cx="1090052" cy="212657"/>
          </a:xfrm>
          <a:prstGeom prst="rect">
            <a:avLst/>
          </a:prstGeom>
          <a:noFill/>
          <a:ln>
            <a:noFill/>
          </a:ln>
        </p:spPr>
      </p:pic>
      <p:pic>
        <p:nvPicPr>
          <p:cNvPr descr="SSEN Transmission" id="78" name="Google Shape;78;p2"/>
          <p:cNvPicPr preferRelativeResize="0"/>
          <p:nvPr/>
        </p:nvPicPr>
        <p:blipFill rotWithShape="1">
          <a:blip r:embed="rId10">
            <a:alphaModFix/>
          </a:blip>
          <a:srcRect b="0" l="0" r="0" t="0"/>
          <a:stretch/>
        </p:blipFill>
        <p:spPr>
          <a:xfrm>
            <a:off x="2693744" y="1605910"/>
            <a:ext cx="1340362" cy="414716"/>
          </a:xfrm>
          <a:prstGeom prst="rect">
            <a:avLst/>
          </a:prstGeom>
          <a:noFill/>
          <a:ln>
            <a:noFill/>
          </a:ln>
        </p:spPr>
      </p:pic>
      <p:sp>
        <p:nvSpPr>
          <p:cNvPr id="79" name="Google Shape;79;p2"/>
          <p:cNvSpPr txBox="1"/>
          <p:nvPr/>
        </p:nvSpPr>
        <p:spPr>
          <a:xfrm>
            <a:off x="427699" y="2266712"/>
            <a:ext cx="4830543" cy="372847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103673"/>
              </a:buClr>
              <a:buSzPts val="1800"/>
              <a:buFont typeface="Calibri"/>
              <a:buNone/>
            </a:pPr>
            <a:r>
              <a:rPr lang="en-GB" sz="1800">
                <a:solidFill>
                  <a:srgbClr val="103673"/>
                </a:solidFill>
                <a:latin typeface="Calibri"/>
                <a:ea typeface="Calibri"/>
                <a:cs typeface="Calibri"/>
                <a:sym typeface="Calibri"/>
              </a:rPr>
              <a:t>The National HVDC Centre is Great Britain’s simulation and training facility for HVDC; supporting the integration and successful operation of all HVDC schemes connecting to the GB Network (including Offshore Wind connections). </a:t>
            </a:r>
            <a:endParaRPr/>
          </a:p>
          <a:p>
            <a:pPr indent="0" lvl="0" marL="0" marR="0" rtl="0" algn="l">
              <a:lnSpc>
                <a:spcPct val="90000"/>
              </a:lnSpc>
              <a:spcBef>
                <a:spcPts val="1800"/>
              </a:spcBef>
              <a:spcAft>
                <a:spcPts val="0"/>
              </a:spcAft>
              <a:buClr>
                <a:srgbClr val="99CC00"/>
              </a:buClr>
              <a:buSzPts val="1800"/>
              <a:buFont typeface="Calibri"/>
              <a:buNone/>
            </a:pPr>
            <a:r>
              <a:rPr lang="en-GB" sz="1800">
                <a:solidFill>
                  <a:srgbClr val="103673"/>
                </a:solidFill>
                <a:latin typeface="Calibri"/>
                <a:ea typeface="Calibri"/>
                <a:cs typeface="Calibri"/>
                <a:sym typeface="Calibri"/>
              </a:rPr>
              <a:t>The Centre is also the National hub for HVDC knowledge exchange, expertise and innovation.</a:t>
            </a:r>
            <a:endParaRPr/>
          </a:p>
        </p:txBody>
      </p:sp>
      <p:pic>
        <p:nvPicPr>
          <p:cNvPr id="80" name="Google Shape;80;p2"/>
          <p:cNvPicPr preferRelativeResize="0"/>
          <p:nvPr/>
        </p:nvPicPr>
        <p:blipFill rotWithShape="1">
          <a:blip r:embed="rId11">
            <a:alphaModFix/>
          </a:blip>
          <a:srcRect b="0" l="0" r="0" t="0"/>
          <a:stretch/>
        </p:blipFill>
        <p:spPr>
          <a:xfrm>
            <a:off x="5538945" y="2645466"/>
            <a:ext cx="5339727" cy="3451902"/>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3"/>
          <p:cNvSpPr txBox="1"/>
          <p:nvPr>
            <p:ph type="title"/>
          </p:nvPr>
        </p:nvSpPr>
        <p:spPr>
          <a:xfrm>
            <a:off x="629399" y="476496"/>
            <a:ext cx="9576919" cy="429348"/>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2"/>
              </a:buClr>
              <a:buSzPts val="3400"/>
              <a:buFont typeface="Trebuchet MS"/>
              <a:buNone/>
            </a:pPr>
            <a:r>
              <a:rPr b="1" lang="en-GB" sz="3100"/>
              <a:t>Working with stakeholders involved in HVDC</a:t>
            </a:r>
            <a:endParaRPr/>
          </a:p>
        </p:txBody>
      </p:sp>
      <p:pic>
        <p:nvPicPr>
          <p:cNvPr id="87" name="Google Shape;87;p3"/>
          <p:cNvPicPr preferRelativeResize="0"/>
          <p:nvPr/>
        </p:nvPicPr>
        <p:blipFill rotWithShape="1">
          <a:blip r:embed="rId3">
            <a:alphaModFix/>
          </a:blip>
          <a:srcRect b="0" l="0" r="0" t="0"/>
          <a:stretch/>
        </p:blipFill>
        <p:spPr>
          <a:xfrm>
            <a:off x="1856033" y="3229764"/>
            <a:ext cx="7998016" cy="3434807"/>
          </a:xfrm>
          <a:prstGeom prst="rect">
            <a:avLst/>
          </a:prstGeom>
          <a:noFill/>
          <a:ln>
            <a:noFill/>
          </a:ln>
        </p:spPr>
      </p:pic>
      <p:sp>
        <p:nvSpPr>
          <p:cNvPr id="88" name="Google Shape;88;p3"/>
          <p:cNvSpPr txBox="1"/>
          <p:nvPr/>
        </p:nvSpPr>
        <p:spPr>
          <a:xfrm>
            <a:off x="629400" y="1198439"/>
            <a:ext cx="7050974" cy="203132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D0680"/>
              </a:buClr>
              <a:buSzPts val="1800"/>
              <a:buFont typeface="Arial"/>
              <a:buChar char="•"/>
            </a:pPr>
            <a:r>
              <a:rPr lang="en-GB" sz="1800">
                <a:solidFill>
                  <a:srgbClr val="0D0680"/>
                </a:solidFill>
                <a:latin typeface="Calibri"/>
                <a:ea typeface="Calibri"/>
                <a:cs typeface="Calibri"/>
                <a:sym typeface="Calibri"/>
              </a:rPr>
              <a:t>2020-2023 Co-ordinated offshore in GB &amp; supply chain+ R&amp;D strategy that supports it</a:t>
            </a:r>
            <a:endParaRPr/>
          </a:p>
          <a:p>
            <a:pPr indent="-285750" lvl="0" marL="285750" marR="0" rtl="0" algn="l">
              <a:spcBef>
                <a:spcPts val="0"/>
              </a:spcBef>
              <a:spcAft>
                <a:spcPts val="0"/>
              </a:spcAft>
              <a:buClr>
                <a:srgbClr val="0D0680"/>
              </a:buClr>
              <a:buSzPts val="1800"/>
              <a:buFont typeface="Arial"/>
              <a:buChar char="•"/>
            </a:pPr>
            <a:r>
              <a:rPr lang="en-GB" sz="1800">
                <a:solidFill>
                  <a:srgbClr val="0D0680"/>
                </a:solidFill>
                <a:latin typeface="Calibri"/>
                <a:ea typeface="Calibri"/>
                <a:cs typeface="Calibri"/>
                <a:sym typeface="Calibri"/>
              </a:rPr>
              <a:t>2021- 2027 R&amp;D strategy Delivery</a:t>
            </a:r>
            <a:endParaRPr/>
          </a:p>
          <a:p>
            <a:pPr indent="-285750" lvl="0" marL="285750" marR="0" rtl="0" algn="l">
              <a:spcBef>
                <a:spcPts val="0"/>
              </a:spcBef>
              <a:spcAft>
                <a:spcPts val="0"/>
              </a:spcAft>
              <a:buClr>
                <a:srgbClr val="0D0680"/>
              </a:buClr>
              <a:buSzPts val="1800"/>
              <a:buFont typeface="Arial"/>
              <a:buChar char="•"/>
            </a:pPr>
            <a:r>
              <a:rPr lang="en-GB" sz="1800">
                <a:solidFill>
                  <a:srgbClr val="0D0680"/>
                </a:solidFill>
                <a:latin typeface="Calibri"/>
                <a:ea typeface="Calibri"/>
                <a:cs typeface="Calibri"/>
                <a:sym typeface="Calibri"/>
              </a:rPr>
              <a:t>Engagement, support and collaboration to deliver HVDC networks and individual projects 2013- present</a:t>
            </a:r>
            <a:endParaRPr/>
          </a:p>
          <a:p>
            <a:pPr indent="-285750" lvl="0" marL="285750" marR="0" rtl="0" algn="l">
              <a:spcBef>
                <a:spcPts val="0"/>
              </a:spcBef>
              <a:spcAft>
                <a:spcPts val="0"/>
              </a:spcAft>
              <a:buClr>
                <a:srgbClr val="0D0680"/>
              </a:buClr>
              <a:buSzPts val="1800"/>
              <a:buFont typeface="Arial"/>
              <a:buChar char="•"/>
            </a:pPr>
            <a:r>
              <a:rPr lang="en-GB" sz="1800">
                <a:solidFill>
                  <a:srgbClr val="0D0680"/>
                </a:solidFill>
                <a:latin typeface="Calibri"/>
                <a:ea typeface="Calibri"/>
                <a:cs typeface="Calibri"/>
                <a:sym typeface="Calibri"/>
              </a:rPr>
              <a:t>Multi-terminal Multivendor demonstration &amp; specification &amp; design International Advisory and consultancy 2022- present</a:t>
            </a:r>
            <a:endParaRPr/>
          </a:p>
        </p:txBody>
      </p:sp>
      <p:pic>
        <p:nvPicPr>
          <p:cNvPr id="89" name="Google Shape;89;p3"/>
          <p:cNvPicPr preferRelativeResize="0"/>
          <p:nvPr/>
        </p:nvPicPr>
        <p:blipFill rotWithShape="1">
          <a:blip r:embed="rId4">
            <a:alphaModFix/>
          </a:blip>
          <a:srcRect b="47731" l="480" r="39857" t="455"/>
          <a:stretch/>
        </p:blipFill>
        <p:spPr>
          <a:xfrm>
            <a:off x="8646671" y="1505638"/>
            <a:ext cx="3119294" cy="1824079"/>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4"/>
          <p:cNvSpPr txBox="1"/>
          <p:nvPr>
            <p:ph type="title"/>
          </p:nvPr>
        </p:nvSpPr>
        <p:spPr>
          <a:xfrm>
            <a:off x="629400" y="476496"/>
            <a:ext cx="8103896" cy="443198"/>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2"/>
              </a:buClr>
              <a:buSzPts val="3400"/>
              <a:buFont typeface="Trebuchet MS"/>
              <a:buNone/>
            </a:pPr>
            <a:r>
              <a:rPr b="1" lang="en-GB"/>
              <a:t>HVDC- what is it, how is it used?</a:t>
            </a:r>
            <a:endParaRPr/>
          </a:p>
        </p:txBody>
      </p:sp>
      <p:sp>
        <p:nvSpPr>
          <p:cNvPr id="96" name="Google Shape;96;p4"/>
          <p:cNvSpPr/>
          <p:nvPr/>
        </p:nvSpPr>
        <p:spPr>
          <a:xfrm>
            <a:off x="629400" y="1150081"/>
            <a:ext cx="8103896" cy="2278919"/>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1" lang="en-GB" sz="1800">
                <a:solidFill>
                  <a:srgbClr val="1F497D"/>
                </a:solidFill>
                <a:latin typeface="Calibri"/>
                <a:ea typeface="Calibri"/>
                <a:cs typeface="Calibri"/>
                <a:sym typeface="Calibri"/>
              </a:rPr>
              <a:t>Back to Back HVDC Link (been around for 50+ years in transmission systems):</a:t>
            </a:r>
            <a:endParaRPr/>
          </a:p>
          <a:p>
            <a:pPr indent="-285750" lvl="1" marL="742950" marR="0" rtl="0" algn="l">
              <a:spcBef>
                <a:spcPts val="0"/>
              </a:spcBef>
              <a:spcAft>
                <a:spcPts val="0"/>
              </a:spcAft>
              <a:buClr>
                <a:srgbClr val="1F497D"/>
              </a:buClr>
              <a:buSzPts val="1800"/>
              <a:buFont typeface="Arial"/>
              <a:buChar char="•"/>
            </a:pPr>
            <a:r>
              <a:rPr b="0" i="0" lang="en-GB" sz="1800" u="none" cap="none" strike="noStrike">
                <a:solidFill>
                  <a:srgbClr val="1F497D"/>
                </a:solidFill>
                <a:latin typeface="Calibri"/>
                <a:ea typeface="Calibri"/>
                <a:cs typeface="Calibri"/>
                <a:sym typeface="Calibri"/>
              </a:rPr>
              <a:t>Connect asynchronous AC grid</a:t>
            </a:r>
            <a:endParaRPr/>
          </a:p>
          <a:p>
            <a:pPr indent="-285750" lvl="1" marL="742950" marR="0" rtl="0" algn="l">
              <a:spcBef>
                <a:spcPts val="0"/>
              </a:spcBef>
              <a:spcAft>
                <a:spcPts val="0"/>
              </a:spcAft>
              <a:buClr>
                <a:srgbClr val="1F497D"/>
              </a:buClr>
              <a:buSzPts val="1800"/>
              <a:buFont typeface="Arial"/>
              <a:buChar char="•"/>
            </a:pPr>
            <a:r>
              <a:rPr b="0" i="0" lang="en-GB" sz="1800" u="none" cap="none" strike="noStrike">
                <a:solidFill>
                  <a:srgbClr val="1F497D"/>
                </a:solidFill>
                <a:latin typeface="Calibri"/>
                <a:ea typeface="Calibri"/>
                <a:cs typeface="Calibri"/>
                <a:sym typeface="Calibri"/>
              </a:rPr>
              <a:t>Transfer power   </a:t>
            </a:r>
            <a:endParaRPr/>
          </a:p>
          <a:p>
            <a:pPr indent="0" lvl="0" marL="0" marR="0" rtl="0" algn="l">
              <a:spcBef>
                <a:spcPts val="0"/>
              </a:spcBef>
              <a:spcAft>
                <a:spcPts val="0"/>
              </a:spcAft>
              <a:buNone/>
            </a:pPr>
            <a:r>
              <a:t/>
            </a:r>
            <a:endParaRPr i="1" sz="1800">
              <a:solidFill>
                <a:srgbClr val="1F497D"/>
              </a:solidFill>
              <a:latin typeface="Calibri"/>
              <a:ea typeface="Calibri"/>
              <a:cs typeface="Calibri"/>
              <a:sym typeface="Calibri"/>
            </a:endParaRPr>
          </a:p>
          <a:p>
            <a:pPr indent="0" lvl="0" marL="0" marR="0" rtl="0" algn="l">
              <a:spcBef>
                <a:spcPts val="0"/>
              </a:spcBef>
              <a:spcAft>
                <a:spcPts val="0"/>
              </a:spcAft>
              <a:buNone/>
            </a:pPr>
            <a:r>
              <a:rPr b="1" lang="en-GB" sz="1800">
                <a:solidFill>
                  <a:srgbClr val="1F497D"/>
                </a:solidFill>
                <a:latin typeface="Calibri"/>
                <a:ea typeface="Calibri"/>
                <a:cs typeface="Calibri"/>
                <a:sym typeface="Calibri"/>
              </a:rPr>
              <a:t>Point-to-Point HVDC Transmission line link  (been around even longer- 60+ years):</a:t>
            </a:r>
            <a:endParaRPr sz="1800">
              <a:solidFill>
                <a:srgbClr val="1F497D"/>
              </a:solidFill>
              <a:latin typeface="Calibri"/>
              <a:ea typeface="Calibri"/>
              <a:cs typeface="Calibri"/>
              <a:sym typeface="Calibri"/>
            </a:endParaRPr>
          </a:p>
          <a:p>
            <a:pPr indent="-285750" lvl="1" marL="742950" marR="0" rtl="0" algn="l">
              <a:spcBef>
                <a:spcPts val="0"/>
              </a:spcBef>
              <a:spcAft>
                <a:spcPts val="0"/>
              </a:spcAft>
              <a:buClr>
                <a:srgbClr val="1F497D"/>
              </a:buClr>
              <a:buSzPts val="1800"/>
              <a:buFont typeface="Arial"/>
              <a:buChar char="•"/>
            </a:pPr>
            <a:r>
              <a:rPr b="0" i="0" lang="en-GB" sz="1800" u="none" cap="none" strike="noStrike">
                <a:solidFill>
                  <a:srgbClr val="1F497D"/>
                </a:solidFill>
                <a:latin typeface="Calibri"/>
                <a:ea typeface="Calibri"/>
                <a:cs typeface="Calibri"/>
                <a:sym typeface="Calibri"/>
              </a:rPr>
              <a:t>To transmit power to very long distance</a:t>
            </a:r>
            <a:endParaRPr/>
          </a:p>
          <a:p>
            <a:pPr indent="-285750" lvl="1" marL="742950" marR="0" rtl="0" algn="l">
              <a:spcBef>
                <a:spcPts val="0"/>
              </a:spcBef>
              <a:spcAft>
                <a:spcPts val="0"/>
              </a:spcAft>
              <a:buClr>
                <a:srgbClr val="1F497D"/>
              </a:buClr>
              <a:buSzPts val="1800"/>
              <a:buFont typeface="Arial"/>
              <a:buChar char="•"/>
            </a:pPr>
            <a:r>
              <a:rPr b="0" i="0" lang="en-GB" sz="1800" u="none" cap="none" strike="noStrike">
                <a:solidFill>
                  <a:srgbClr val="1F497D"/>
                </a:solidFill>
                <a:latin typeface="Calibri"/>
                <a:ea typeface="Calibri"/>
                <a:cs typeface="Calibri"/>
                <a:sym typeface="Calibri"/>
              </a:rPr>
              <a:t>HVDC is employed because of economical reasons and low losses.</a:t>
            </a:r>
            <a:endParaRPr/>
          </a:p>
        </p:txBody>
      </p:sp>
      <p:grpSp>
        <p:nvGrpSpPr>
          <p:cNvPr id="97" name="Google Shape;97;p4"/>
          <p:cNvGrpSpPr/>
          <p:nvPr/>
        </p:nvGrpSpPr>
        <p:grpSpPr>
          <a:xfrm>
            <a:off x="9295373" y="1469761"/>
            <a:ext cx="2766511" cy="4202565"/>
            <a:chOff x="9326369" y="970928"/>
            <a:chExt cx="2766511" cy="4202565"/>
          </a:xfrm>
        </p:grpSpPr>
        <p:pic>
          <p:nvPicPr>
            <p:cNvPr id="98" name="Google Shape;98;p4"/>
            <p:cNvPicPr preferRelativeResize="0"/>
            <p:nvPr/>
          </p:nvPicPr>
          <p:blipFill rotWithShape="1">
            <a:blip r:embed="rId3">
              <a:alphaModFix/>
            </a:blip>
            <a:srcRect b="0" l="0" r="0" t="0"/>
            <a:stretch/>
          </p:blipFill>
          <p:spPr>
            <a:xfrm>
              <a:off x="9326369" y="2318762"/>
              <a:ext cx="2747231" cy="2854731"/>
            </a:xfrm>
            <a:prstGeom prst="rect">
              <a:avLst/>
            </a:prstGeom>
            <a:noFill/>
            <a:ln>
              <a:noFill/>
            </a:ln>
          </p:spPr>
        </p:pic>
        <p:pic>
          <p:nvPicPr>
            <p:cNvPr descr="https://upload.wikimedia.org/wikipedia/commons/2/28/2-level-animation.gif" id="99" name="Google Shape;99;p4"/>
            <p:cNvPicPr preferRelativeResize="0"/>
            <p:nvPr/>
          </p:nvPicPr>
          <p:blipFill rotWithShape="1">
            <a:blip r:embed="rId4">
              <a:alphaModFix/>
            </a:blip>
            <a:srcRect b="0" l="0" r="0" t="0"/>
            <a:stretch/>
          </p:blipFill>
          <p:spPr>
            <a:xfrm>
              <a:off x="9337520" y="970928"/>
              <a:ext cx="2755360" cy="1347834"/>
            </a:xfrm>
            <a:prstGeom prst="rect">
              <a:avLst/>
            </a:prstGeom>
            <a:noFill/>
            <a:ln>
              <a:noFill/>
            </a:ln>
          </p:spPr>
        </p:pic>
      </p:grpSp>
      <p:pic>
        <p:nvPicPr>
          <p:cNvPr descr="Image result for four quadrant control hvdc vsc" id="100" name="Google Shape;100;p4"/>
          <p:cNvPicPr preferRelativeResize="0"/>
          <p:nvPr/>
        </p:nvPicPr>
        <p:blipFill rotWithShape="1">
          <a:blip r:embed="rId5">
            <a:alphaModFix/>
          </a:blip>
          <a:srcRect b="6497" l="0" r="0" t="0"/>
          <a:stretch/>
        </p:blipFill>
        <p:spPr>
          <a:xfrm>
            <a:off x="5803696" y="5104827"/>
            <a:ext cx="2286000" cy="1134997"/>
          </a:xfrm>
          <a:prstGeom prst="rect">
            <a:avLst/>
          </a:prstGeom>
          <a:noFill/>
          <a:ln>
            <a:noFill/>
          </a:ln>
        </p:spPr>
      </p:pic>
      <p:pic>
        <p:nvPicPr>
          <p:cNvPr descr="Image result for offshore  hvdc" id="101" name="Google Shape;101;p4"/>
          <p:cNvPicPr preferRelativeResize="0"/>
          <p:nvPr/>
        </p:nvPicPr>
        <p:blipFill rotWithShape="1">
          <a:blip r:embed="rId6">
            <a:alphaModFix/>
          </a:blip>
          <a:srcRect b="0" l="0" r="0" t="0"/>
          <a:stretch/>
        </p:blipFill>
        <p:spPr>
          <a:xfrm>
            <a:off x="5160096" y="3321082"/>
            <a:ext cx="3573200" cy="1569994"/>
          </a:xfrm>
          <a:prstGeom prst="rect">
            <a:avLst/>
          </a:prstGeom>
          <a:noFill/>
          <a:ln>
            <a:noFill/>
          </a:ln>
        </p:spPr>
      </p:pic>
      <p:sp>
        <p:nvSpPr>
          <p:cNvPr id="102" name="Google Shape;102;p4"/>
          <p:cNvSpPr txBox="1"/>
          <p:nvPr/>
        </p:nvSpPr>
        <p:spPr>
          <a:xfrm>
            <a:off x="629400" y="3321082"/>
            <a:ext cx="4145800" cy="286232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GB" sz="1800">
                <a:solidFill>
                  <a:srgbClr val="1F497D"/>
                </a:solidFill>
                <a:latin typeface="Calibri"/>
                <a:ea typeface="Calibri"/>
                <a:cs typeface="Calibri"/>
                <a:sym typeface="Calibri"/>
              </a:rPr>
              <a:t>HVDC very effective solution to underground/submarine cable-ed systems over long distance:</a:t>
            </a:r>
            <a:endParaRPr b="1" i="1" sz="1800">
              <a:solidFill>
                <a:srgbClr val="1F497D"/>
              </a:solidFill>
              <a:latin typeface="Calibri"/>
              <a:ea typeface="Calibri"/>
              <a:cs typeface="Calibri"/>
              <a:sym typeface="Calibri"/>
            </a:endParaRPr>
          </a:p>
          <a:p>
            <a:pPr indent="-285750" lvl="1" marL="742950" marR="0" rtl="0" algn="just">
              <a:spcBef>
                <a:spcPts val="0"/>
              </a:spcBef>
              <a:spcAft>
                <a:spcPts val="0"/>
              </a:spcAft>
              <a:buClr>
                <a:srgbClr val="1F497D"/>
              </a:buClr>
              <a:buSzPts val="1800"/>
              <a:buFont typeface="Arial"/>
              <a:buChar char="•"/>
            </a:pPr>
            <a:r>
              <a:rPr b="0" i="0" lang="en-GB" sz="1800" u="none" cap="none" strike="noStrike">
                <a:solidFill>
                  <a:srgbClr val="1F497D"/>
                </a:solidFill>
                <a:latin typeface="Calibri"/>
                <a:ea typeface="Calibri"/>
                <a:cs typeface="Calibri"/>
                <a:sym typeface="Calibri"/>
              </a:rPr>
              <a:t>Less losses and voltage issues compared to AC</a:t>
            </a:r>
            <a:endParaRPr/>
          </a:p>
          <a:p>
            <a:pPr indent="-285750" lvl="1" marL="742950" marR="0" rtl="0" algn="just">
              <a:spcBef>
                <a:spcPts val="0"/>
              </a:spcBef>
              <a:spcAft>
                <a:spcPts val="0"/>
              </a:spcAft>
              <a:buClr>
                <a:srgbClr val="1F497D"/>
              </a:buClr>
              <a:buSzPts val="1800"/>
              <a:buFont typeface="Arial"/>
              <a:buChar char="•"/>
            </a:pPr>
            <a:r>
              <a:rPr b="0" i="0" lang="en-GB" sz="1800" u="none" cap="none" strike="noStrike">
                <a:solidFill>
                  <a:srgbClr val="1F497D"/>
                </a:solidFill>
                <a:latin typeface="Calibri"/>
                <a:ea typeface="Calibri"/>
                <a:cs typeface="Calibri"/>
                <a:sym typeface="Calibri"/>
              </a:rPr>
              <a:t>Can support  weak power islands (VSC-HVDC), such as offshore connections/ systems with high renewables in the right places. </a:t>
            </a:r>
            <a:endParaRPr/>
          </a:p>
          <a:p>
            <a:pPr indent="0" lvl="0" marL="0" marR="0" rtl="0" algn="just">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mc:AlternateContent>
    <mc:Choice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5"/>
          <p:cNvSpPr txBox="1"/>
          <p:nvPr>
            <p:ph type="title"/>
          </p:nvPr>
        </p:nvSpPr>
        <p:spPr>
          <a:xfrm>
            <a:off x="629400" y="476496"/>
            <a:ext cx="8103896" cy="443198"/>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2"/>
              </a:buClr>
              <a:buSzPts val="3400"/>
              <a:buFont typeface="Trebuchet MS"/>
              <a:buNone/>
            </a:pPr>
            <a:r>
              <a:rPr b="1" lang="en-GB"/>
              <a:t>We need HVDC- at pace and scale</a:t>
            </a:r>
            <a:endParaRPr/>
          </a:p>
        </p:txBody>
      </p:sp>
      <p:sp>
        <p:nvSpPr>
          <p:cNvPr id="109" name="Google Shape;109;p5"/>
          <p:cNvSpPr/>
          <p:nvPr/>
        </p:nvSpPr>
        <p:spPr>
          <a:xfrm>
            <a:off x="4400684" y="1880134"/>
            <a:ext cx="3478434" cy="3894840"/>
          </a:xfrm>
          <a:prstGeom prst="roundRect">
            <a:avLst>
              <a:gd fmla="val 16667" name="adj"/>
            </a:avLst>
          </a:prstGeom>
          <a:solidFill>
            <a:schemeClr val="lt1"/>
          </a:solidFill>
          <a:ln cap="flat" cmpd="sng" w="76200">
            <a:solidFill>
              <a:schemeClr val="accent3"/>
            </a:solidFill>
            <a:prstDash val="solid"/>
            <a:round/>
            <a:headEnd len="sm" w="sm" type="none"/>
            <a:tailEnd len="sm" w="sm" type="none"/>
          </a:ln>
        </p:spPr>
        <p:txBody>
          <a:bodyPr anchorCtr="0" anchor="t" bIns="45700" lIns="36000" spcFirstLastPara="1" rIns="36000" wrap="square" tIns="45700">
            <a:noAutofit/>
          </a:bodyPr>
          <a:lstStyle/>
          <a:p>
            <a:pPr indent="0" lvl="0" marL="0" marR="0" rtl="0" algn="l">
              <a:lnSpc>
                <a:spcPct val="90000"/>
              </a:lnSpc>
              <a:spcBef>
                <a:spcPts val="0"/>
              </a:spcBef>
              <a:spcAft>
                <a:spcPts val="0"/>
              </a:spcAft>
              <a:buClr>
                <a:srgbClr val="244061"/>
              </a:buClr>
              <a:buSzPts val="1800"/>
              <a:buFont typeface="Calibri"/>
              <a:buNone/>
            </a:pPr>
            <a:r>
              <a:rPr b="0" i="0" lang="en-GB" sz="1800" u="none" cap="none" strike="noStrike">
                <a:solidFill>
                  <a:srgbClr val="244061"/>
                </a:solidFill>
                <a:latin typeface="Calibri"/>
                <a:ea typeface="Calibri"/>
                <a:cs typeface="Calibri"/>
                <a:sym typeface="Calibri"/>
              </a:rPr>
              <a:t>2) To improve network transmission capability to get electricity from where it is </a:t>
            </a:r>
            <a:r>
              <a:rPr lang="en-GB" sz="1800">
                <a:solidFill>
                  <a:srgbClr val="244061"/>
                </a:solidFill>
                <a:latin typeface="Calibri"/>
                <a:ea typeface="Calibri"/>
                <a:cs typeface="Calibri"/>
                <a:sym typeface="Calibri"/>
              </a:rPr>
              <a:t>g</a:t>
            </a:r>
            <a:r>
              <a:rPr b="0" i="0" lang="en-GB" sz="1800" u="none" cap="none" strike="noStrike">
                <a:solidFill>
                  <a:srgbClr val="244061"/>
                </a:solidFill>
                <a:latin typeface="Calibri"/>
                <a:ea typeface="Calibri"/>
                <a:cs typeface="Calibri"/>
                <a:sym typeface="Calibri"/>
              </a:rPr>
              <a:t>enerated, to where it is consumed</a:t>
            </a:r>
            <a:endParaRPr b="0" i="0" sz="1800" u="none" cap="none" strike="noStrike">
              <a:solidFill>
                <a:srgbClr val="244061"/>
              </a:solidFill>
              <a:latin typeface="Calibri"/>
              <a:ea typeface="Calibri"/>
              <a:cs typeface="Calibri"/>
              <a:sym typeface="Calibri"/>
            </a:endParaRPr>
          </a:p>
        </p:txBody>
      </p:sp>
      <p:sp>
        <p:nvSpPr>
          <p:cNvPr id="110" name="Google Shape;110;p5"/>
          <p:cNvSpPr/>
          <p:nvPr/>
        </p:nvSpPr>
        <p:spPr>
          <a:xfrm>
            <a:off x="8171968" y="1850939"/>
            <a:ext cx="3478434" cy="3925666"/>
          </a:xfrm>
          <a:prstGeom prst="roundRect">
            <a:avLst>
              <a:gd fmla="val 16667" name="adj"/>
            </a:avLst>
          </a:prstGeom>
          <a:solidFill>
            <a:schemeClr val="lt1"/>
          </a:solidFill>
          <a:ln cap="flat" cmpd="sng" w="76200">
            <a:solidFill>
              <a:schemeClr val="accent3"/>
            </a:solidFill>
            <a:prstDash val="solid"/>
            <a:round/>
            <a:headEnd len="sm" w="sm" type="none"/>
            <a:tailEnd len="sm" w="sm" type="none"/>
          </a:ln>
        </p:spPr>
        <p:txBody>
          <a:bodyPr anchorCtr="0" anchor="t" bIns="45700" lIns="36000" spcFirstLastPara="1" rIns="36000" wrap="square" tIns="45700">
            <a:noAutofit/>
          </a:bodyPr>
          <a:lstStyle/>
          <a:p>
            <a:pPr indent="0" lvl="0" marL="0" marR="0" rtl="0" algn="l">
              <a:lnSpc>
                <a:spcPct val="90000"/>
              </a:lnSpc>
              <a:spcBef>
                <a:spcPts val="0"/>
              </a:spcBef>
              <a:spcAft>
                <a:spcPts val="0"/>
              </a:spcAft>
              <a:buClr>
                <a:srgbClr val="244061"/>
              </a:buClr>
              <a:buSzPts val="1800"/>
              <a:buFont typeface="Calibri"/>
              <a:buNone/>
            </a:pPr>
            <a:r>
              <a:rPr b="0" i="0" lang="en-GB" sz="1800" u="none" cap="none" strike="noStrike">
                <a:solidFill>
                  <a:srgbClr val="244061"/>
                </a:solidFill>
                <a:latin typeface="Calibri"/>
                <a:ea typeface="Calibri"/>
                <a:cs typeface="Calibri"/>
                <a:sym typeface="Calibri"/>
              </a:rPr>
              <a:t>3) To interconnect to different Transmission System Operator areas of Europe together</a:t>
            </a:r>
            <a:r>
              <a:rPr lang="en-GB" sz="1800">
                <a:solidFill>
                  <a:srgbClr val="244061"/>
                </a:solidFill>
                <a:latin typeface="Calibri"/>
                <a:ea typeface="Calibri"/>
                <a:cs typeface="Calibri"/>
                <a:sym typeface="Calibri"/>
              </a:rPr>
              <a:t> to pool intermittent power</a:t>
            </a:r>
            <a:r>
              <a:rPr b="0" i="0" lang="en-GB" sz="1800" u="none" cap="none" strike="noStrike">
                <a:solidFill>
                  <a:srgbClr val="244061"/>
                </a:solidFill>
                <a:latin typeface="Calibri"/>
                <a:ea typeface="Calibri"/>
                <a:cs typeface="Calibri"/>
                <a:sym typeface="Calibri"/>
              </a:rPr>
              <a:t>.</a:t>
            </a:r>
            <a:endParaRPr/>
          </a:p>
        </p:txBody>
      </p:sp>
      <p:sp>
        <p:nvSpPr>
          <p:cNvPr id="111" name="Google Shape;111;p5"/>
          <p:cNvSpPr txBox="1"/>
          <p:nvPr/>
        </p:nvSpPr>
        <p:spPr>
          <a:xfrm>
            <a:off x="629400" y="1277999"/>
            <a:ext cx="8103896" cy="55799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D0680"/>
              </a:buClr>
              <a:buSzPts val="1800"/>
              <a:buFont typeface="Calibri"/>
              <a:buNone/>
            </a:pPr>
            <a:r>
              <a:rPr i="0" lang="en-GB" sz="1800" u="none" cap="none" strike="noStrike">
                <a:solidFill>
                  <a:srgbClr val="0D0680"/>
                </a:solidFill>
                <a:latin typeface="Calibri"/>
                <a:ea typeface="Calibri"/>
                <a:cs typeface="Calibri"/>
                <a:sym typeface="Calibri"/>
              </a:rPr>
              <a:t>We need HVDC to meet our 2030 (and 2050) commitments:</a:t>
            </a:r>
            <a:endParaRPr/>
          </a:p>
        </p:txBody>
      </p:sp>
      <p:sp>
        <p:nvSpPr>
          <p:cNvPr id="112" name="Google Shape;112;p5"/>
          <p:cNvSpPr txBox="1"/>
          <p:nvPr/>
        </p:nvSpPr>
        <p:spPr>
          <a:xfrm>
            <a:off x="7434888" y="6526811"/>
            <a:ext cx="4215514" cy="646321"/>
          </a:xfrm>
          <a:prstGeom prst="rect">
            <a:avLst/>
          </a:prstGeom>
          <a:noFill/>
          <a:ln>
            <a:noFill/>
          </a:ln>
        </p:spPr>
        <p:txBody>
          <a:bodyPr anchorCtr="0" anchor="t" bIns="45700" lIns="91425" spcFirstLastPara="1" rIns="91425" wrap="square" tIns="45700">
            <a:spAutoFit/>
          </a:bodyPr>
          <a:lstStyle/>
          <a:p>
            <a:pPr indent="0" lvl="0" marL="92075" marR="0" rtl="0" algn="r">
              <a:lnSpc>
                <a:spcPct val="100000"/>
              </a:lnSpc>
              <a:spcBef>
                <a:spcPts val="0"/>
              </a:spcBef>
              <a:spcAft>
                <a:spcPts val="0"/>
              </a:spcAft>
              <a:buClr>
                <a:srgbClr val="FFFFFF"/>
              </a:buClr>
              <a:buSzPts val="1800"/>
              <a:buFont typeface="Calibri"/>
              <a:buNone/>
            </a:pPr>
            <a:r>
              <a:rPr b="0" i="1" lang="en-GB" sz="1800" u="none" cap="none" strike="noStrike">
                <a:solidFill>
                  <a:srgbClr val="FFFFFF"/>
                </a:solidFill>
                <a:latin typeface="Calibri"/>
                <a:ea typeface="Calibri"/>
                <a:cs typeface="Calibri"/>
                <a:sym typeface="Calibri"/>
              </a:rPr>
              <a:t>Source: National Grid Interconnector Register 2021</a:t>
            </a:r>
            <a:endParaRPr/>
          </a:p>
        </p:txBody>
      </p:sp>
      <p:pic>
        <p:nvPicPr>
          <p:cNvPr descr="2018 - Electricity interconnectors | 2018 - Electricity interconnectors" id="113" name="Google Shape;113;p5"/>
          <p:cNvPicPr preferRelativeResize="0"/>
          <p:nvPr/>
        </p:nvPicPr>
        <p:blipFill rotWithShape="1">
          <a:blip r:embed="rId3">
            <a:alphaModFix/>
          </a:blip>
          <a:srcRect b="0" l="0" r="0" t="0"/>
          <a:stretch/>
        </p:blipFill>
        <p:spPr>
          <a:xfrm>
            <a:off x="8836627" y="3529836"/>
            <a:ext cx="2180677" cy="2099724"/>
          </a:xfrm>
          <a:prstGeom prst="rect">
            <a:avLst/>
          </a:prstGeom>
          <a:noFill/>
          <a:ln>
            <a:noFill/>
          </a:ln>
        </p:spPr>
      </p:pic>
      <p:sp>
        <p:nvSpPr>
          <p:cNvPr id="114" name="Google Shape;114;p5"/>
          <p:cNvSpPr txBox="1"/>
          <p:nvPr/>
        </p:nvSpPr>
        <p:spPr>
          <a:xfrm flipH="1">
            <a:off x="629400" y="6027013"/>
            <a:ext cx="97574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rgbClr val="0D0680"/>
                </a:solidFill>
                <a:latin typeface="Calibri"/>
                <a:ea typeface="Calibri"/>
                <a:cs typeface="Calibri"/>
                <a:sym typeface="Calibri"/>
              </a:rPr>
              <a:t>We are not the only ones- these are worldwide problems!!</a:t>
            </a:r>
            <a:endParaRPr/>
          </a:p>
        </p:txBody>
      </p:sp>
      <p:pic>
        <p:nvPicPr>
          <p:cNvPr id="115" name="Google Shape;115;p5"/>
          <p:cNvPicPr preferRelativeResize="0"/>
          <p:nvPr/>
        </p:nvPicPr>
        <p:blipFill rotWithShape="1">
          <a:blip r:embed="rId4">
            <a:alphaModFix/>
          </a:blip>
          <a:srcRect b="0" l="0" r="0" t="0"/>
          <a:stretch/>
        </p:blipFill>
        <p:spPr>
          <a:xfrm>
            <a:off x="4950764" y="3548948"/>
            <a:ext cx="2226601" cy="2181890"/>
          </a:xfrm>
          <a:prstGeom prst="rect">
            <a:avLst/>
          </a:prstGeom>
          <a:noFill/>
          <a:ln>
            <a:noFill/>
          </a:ln>
        </p:spPr>
      </p:pic>
      <p:grpSp>
        <p:nvGrpSpPr>
          <p:cNvPr id="116" name="Google Shape;116;p5"/>
          <p:cNvGrpSpPr/>
          <p:nvPr/>
        </p:nvGrpSpPr>
        <p:grpSpPr>
          <a:xfrm>
            <a:off x="629400" y="1924667"/>
            <a:ext cx="3478434" cy="3857998"/>
            <a:chOff x="132422" y="1611833"/>
            <a:chExt cx="3478434" cy="3857998"/>
          </a:xfrm>
        </p:grpSpPr>
        <p:sp>
          <p:nvSpPr>
            <p:cNvPr id="117" name="Google Shape;117;p5"/>
            <p:cNvSpPr/>
            <p:nvPr/>
          </p:nvSpPr>
          <p:spPr>
            <a:xfrm>
              <a:off x="132422" y="1611833"/>
              <a:ext cx="3478434" cy="3857998"/>
            </a:xfrm>
            <a:prstGeom prst="roundRect">
              <a:avLst>
                <a:gd fmla="val 16667" name="adj"/>
              </a:avLst>
            </a:prstGeom>
            <a:solidFill>
              <a:schemeClr val="lt1"/>
            </a:solidFill>
            <a:ln cap="flat" cmpd="sng" w="76200">
              <a:solidFill>
                <a:schemeClr val="accent3"/>
              </a:solidFill>
              <a:prstDash val="solid"/>
              <a:round/>
              <a:headEnd len="sm" w="sm" type="none"/>
              <a:tailEnd len="sm" w="sm" type="none"/>
            </a:ln>
          </p:spPr>
          <p:txBody>
            <a:bodyPr anchorCtr="0" anchor="t" bIns="45700" lIns="36000" spcFirstLastPara="1" rIns="36000" wrap="square" tIns="45700">
              <a:noAutofit/>
            </a:bodyPr>
            <a:lstStyle/>
            <a:p>
              <a:pPr indent="0" lvl="0" marL="0" marR="0" rtl="0" algn="l">
                <a:lnSpc>
                  <a:spcPct val="90000"/>
                </a:lnSpc>
                <a:spcBef>
                  <a:spcPts val="0"/>
                </a:spcBef>
                <a:spcAft>
                  <a:spcPts val="0"/>
                </a:spcAft>
                <a:buClr>
                  <a:srgbClr val="244061"/>
                </a:buClr>
                <a:buSzPts val="1800"/>
                <a:buFont typeface="Calibri"/>
                <a:buNone/>
              </a:pPr>
              <a:r>
                <a:rPr b="0" i="0" lang="en-GB" sz="1800" u="none" cap="none" strike="noStrike">
                  <a:solidFill>
                    <a:srgbClr val="244061"/>
                  </a:solidFill>
                  <a:latin typeface="Calibri"/>
                  <a:ea typeface="Calibri"/>
                  <a:cs typeface="Calibri"/>
                  <a:sym typeface="Calibri"/>
                </a:rPr>
                <a:t>1) To connect offshore Wind Farms </a:t>
              </a:r>
              <a:endParaRPr/>
            </a:p>
          </p:txBody>
        </p:sp>
        <p:pic>
          <p:nvPicPr>
            <p:cNvPr id="118" name="Google Shape;118;p5"/>
            <p:cNvPicPr preferRelativeResize="0"/>
            <p:nvPr/>
          </p:nvPicPr>
          <p:blipFill rotWithShape="1">
            <a:blip r:embed="rId5">
              <a:alphaModFix/>
            </a:blip>
            <a:srcRect b="0" l="0" r="0" t="0"/>
            <a:stretch/>
          </p:blipFill>
          <p:spPr>
            <a:xfrm>
              <a:off x="760757" y="2865418"/>
              <a:ext cx="2221764" cy="2194337"/>
            </a:xfrm>
            <a:prstGeom prst="rect">
              <a:avLst/>
            </a:prstGeom>
            <a:noFill/>
            <a:ln>
              <a:noFill/>
            </a:ln>
          </p:spPr>
        </p:pic>
      </p:grpSp>
    </p:spTree>
  </p:cSld>
  <p:clrMapOvr>
    <a:masterClrMapping/>
  </p:clrMapOvr>
  <mc:AlternateContent>
    <mc:Choice Requires="p14">
      <p:transition p14:dur="25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6"/>
          <p:cNvSpPr txBox="1"/>
          <p:nvPr>
            <p:ph type="title"/>
          </p:nvPr>
        </p:nvSpPr>
        <p:spPr>
          <a:xfrm>
            <a:off x="629400" y="476496"/>
            <a:ext cx="8103896" cy="443198"/>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2"/>
              </a:buClr>
              <a:buSzPts val="3400"/>
              <a:buFont typeface="Trebuchet MS"/>
              <a:buNone/>
            </a:pPr>
            <a:r>
              <a:rPr b="1" lang="en-GB"/>
              <a:t>The problem and a global HVDC response</a:t>
            </a:r>
            <a:endParaRPr/>
          </a:p>
        </p:txBody>
      </p:sp>
      <p:pic>
        <p:nvPicPr>
          <p:cNvPr id="125" name="Google Shape;125;p6"/>
          <p:cNvPicPr preferRelativeResize="0"/>
          <p:nvPr/>
        </p:nvPicPr>
        <p:blipFill rotWithShape="1">
          <a:blip r:embed="rId3">
            <a:alphaModFix/>
          </a:blip>
          <a:srcRect b="51100" l="21455" r="54430" t="26667"/>
          <a:stretch/>
        </p:blipFill>
        <p:spPr>
          <a:xfrm>
            <a:off x="677661" y="1280564"/>
            <a:ext cx="9945565" cy="5157884"/>
          </a:xfrm>
          <a:prstGeom prst="rect">
            <a:avLst/>
          </a:prstGeom>
          <a:noFill/>
          <a:ln>
            <a:noFill/>
          </a:ln>
        </p:spPr>
      </p:pic>
      <p:cxnSp>
        <p:nvCxnSpPr>
          <p:cNvPr id="126" name="Google Shape;126;p6"/>
          <p:cNvCxnSpPr/>
          <p:nvPr/>
        </p:nvCxnSpPr>
        <p:spPr>
          <a:xfrm>
            <a:off x="5433502" y="1953256"/>
            <a:ext cx="1" cy="459373"/>
          </a:xfrm>
          <a:prstGeom prst="straightConnector1">
            <a:avLst/>
          </a:prstGeom>
          <a:noFill/>
          <a:ln cap="flat" cmpd="sng" w="63500">
            <a:solidFill>
              <a:schemeClr val="lt1"/>
            </a:solidFill>
            <a:prstDash val="solid"/>
            <a:round/>
            <a:headEnd len="sm" w="sm" type="none"/>
            <a:tailEnd len="med" w="med" type="triangle"/>
          </a:ln>
        </p:spPr>
      </p:cxnSp>
      <p:sp>
        <p:nvSpPr>
          <p:cNvPr id="127" name="Google Shape;127;p6"/>
          <p:cNvSpPr txBox="1"/>
          <p:nvPr/>
        </p:nvSpPr>
        <p:spPr>
          <a:xfrm>
            <a:off x="5110428" y="1573636"/>
            <a:ext cx="75767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Calibri"/>
                <a:ea typeface="Calibri"/>
                <a:cs typeface="Calibri"/>
                <a:sym typeface="Calibri"/>
              </a:rPr>
              <a:t>HND</a:t>
            </a:r>
            <a:endParaRPr/>
          </a:p>
        </p:txBody>
      </p:sp>
      <p:pic>
        <p:nvPicPr>
          <p:cNvPr id="128" name="Google Shape;128;p6"/>
          <p:cNvPicPr preferRelativeResize="0"/>
          <p:nvPr/>
        </p:nvPicPr>
        <p:blipFill rotWithShape="1">
          <a:blip r:embed="rId4">
            <a:alphaModFix/>
          </a:blip>
          <a:srcRect b="0" l="0" r="0" t="0"/>
          <a:stretch/>
        </p:blipFill>
        <p:spPr>
          <a:xfrm>
            <a:off x="8210066" y="4938765"/>
            <a:ext cx="3131743" cy="1536225"/>
          </a:xfrm>
          <a:prstGeom prst="rect">
            <a:avLst/>
          </a:prstGeom>
          <a:noFill/>
          <a:ln>
            <a:noFill/>
          </a:ln>
        </p:spPr>
      </p:pic>
      <p:cxnSp>
        <p:nvCxnSpPr>
          <p:cNvPr id="129" name="Google Shape;129;p6"/>
          <p:cNvCxnSpPr/>
          <p:nvPr/>
        </p:nvCxnSpPr>
        <p:spPr>
          <a:xfrm rot="10800000">
            <a:off x="8468188" y="3929331"/>
            <a:ext cx="599771" cy="986590"/>
          </a:xfrm>
          <a:prstGeom prst="straightConnector1">
            <a:avLst/>
          </a:prstGeom>
          <a:noFill/>
          <a:ln cap="flat" cmpd="sng" w="63500">
            <a:solidFill>
              <a:schemeClr val="lt1"/>
            </a:solidFill>
            <a:prstDash val="solid"/>
            <a:round/>
            <a:headEnd len="sm" w="sm" type="none"/>
            <a:tailEnd len="med" w="med" type="triangle"/>
          </a:ln>
        </p:spPr>
      </p:cxnSp>
      <p:sp>
        <p:nvSpPr>
          <p:cNvPr id="130" name="Google Shape;130;p6"/>
          <p:cNvSpPr txBox="1"/>
          <p:nvPr/>
        </p:nvSpPr>
        <p:spPr>
          <a:xfrm>
            <a:off x="3572079" y="2050824"/>
            <a:ext cx="994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Calibri"/>
                <a:ea typeface="Calibri"/>
                <a:cs typeface="Calibri"/>
                <a:sym typeface="Calibri"/>
              </a:rPr>
              <a:t>US wind</a:t>
            </a:r>
            <a:endParaRPr/>
          </a:p>
        </p:txBody>
      </p:sp>
      <p:cxnSp>
        <p:nvCxnSpPr>
          <p:cNvPr id="131" name="Google Shape;131;p6"/>
          <p:cNvCxnSpPr/>
          <p:nvPr/>
        </p:nvCxnSpPr>
        <p:spPr>
          <a:xfrm flipH="1">
            <a:off x="3476533" y="2383269"/>
            <a:ext cx="402752" cy="601881"/>
          </a:xfrm>
          <a:prstGeom prst="straightConnector1">
            <a:avLst/>
          </a:prstGeom>
          <a:noFill/>
          <a:ln cap="flat" cmpd="sng" w="63500">
            <a:solidFill>
              <a:schemeClr val="lt1"/>
            </a:solidFill>
            <a:prstDash val="solid"/>
            <a:round/>
            <a:headEnd len="sm" w="sm" type="none"/>
            <a:tailEnd len="med" w="med" type="triangle"/>
          </a:ln>
        </p:spPr>
      </p:cxnSp>
      <p:pic>
        <p:nvPicPr>
          <p:cNvPr id="132" name="Google Shape;132;p6"/>
          <p:cNvPicPr preferRelativeResize="0"/>
          <p:nvPr/>
        </p:nvPicPr>
        <p:blipFill rotWithShape="1">
          <a:blip r:embed="rId5">
            <a:alphaModFix/>
          </a:blip>
          <a:srcRect b="45740" l="22709" r="58542" t="28519"/>
          <a:stretch/>
        </p:blipFill>
        <p:spPr>
          <a:xfrm>
            <a:off x="6565100" y="3528502"/>
            <a:ext cx="1654210" cy="1277418"/>
          </a:xfrm>
          <a:prstGeom prst="rect">
            <a:avLst/>
          </a:prstGeom>
          <a:noFill/>
          <a:ln>
            <a:noFill/>
          </a:ln>
        </p:spPr>
      </p:pic>
      <p:cxnSp>
        <p:nvCxnSpPr>
          <p:cNvPr id="133" name="Google Shape;133;p6"/>
          <p:cNvCxnSpPr/>
          <p:nvPr/>
        </p:nvCxnSpPr>
        <p:spPr>
          <a:xfrm flipH="1" rot="10800000">
            <a:off x="7198108" y="3103050"/>
            <a:ext cx="203804" cy="475877"/>
          </a:xfrm>
          <a:prstGeom prst="straightConnector1">
            <a:avLst/>
          </a:prstGeom>
          <a:noFill/>
          <a:ln cap="flat" cmpd="sng" w="63500">
            <a:solidFill>
              <a:schemeClr val="lt1"/>
            </a:solidFill>
            <a:prstDash val="solid"/>
            <a:round/>
            <a:headEnd len="sm" w="sm" type="none"/>
            <a:tailEnd len="med" w="med" type="triangle"/>
          </a:ln>
        </p:spPr>
      </p:cxnSp>
      <p:sp>
        <p:nvSpPr>
          <p:cNvPr id="134" name="Google Shape;134;p6"/>
          <p:cNvSpPr txBox="1"/>
          <p:nvPr/>
        </p:nvSpPr>
        <p:spPr>
          <a:xfrm>
            <a:off x="6493075" y="3444305"/>
            <a:ext cx="114943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Calibri"/>
                <a:ea typeface="Calibri"/>
                <a:cs typeface="Calibri"/>
                <a:sym typeface="Calibri"/>
              </a:rPr>
              <a:t>Solar, </a:t>
            </a:r>
            <a:endParaRPr/>
          </a:p>
          <a:p>
            <a:pPr indent="0" lvl="0" marL="0" marR="0" rtl="0" algn="l">
              <a:spcBef>
                <a:spcPts val="0"/>
              </a:spcBef>
              <a:spcAft>
                <a:spcPts val="0"/>
              </a:spcAft>
              <a:buNone/>
            </a:pPr>
            <a:r>
              <a:rPr b="1" lang="en-GB" sz="1800">
                <a:solidFill>
                  <a:schemeClr val="lt1"/>
                </a:solidFill>
                <a:latin typeface="Calibri"/>
                <a:ea typeface="Calibri"/>
                <a:cs typeface="Calibri"/>
                <a:sym typeface="Calibri"/>
              </a:rPr>
              <a:t>wind</a:t>
            </a:r>
            <a:endParaRPr/>
          </a:p>
        </p:txBody>
      </p:sp>
      <p:sp>
        <p:nvSpPr>
          <p:cNvPr id="135" name="Google Shape;135;p6"/>
          <p:cNvSpPr txBox="1"/>
          <p:nvPr/>
        </p:nvSpPr>
        <p:spPr>
          <a:xfrm>
            <a:off x="8159529" y="5695416"/>
            <a:ext cx="246369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Sun-cable, Bass link 2, offshore wind</a:t>
            </a:r>
            <a:endParaRPr/>
          </a:p>
        </p:txBody>
      </p:sp>
      <p:pic>
        <p:nvPicPr>
          <p:cNvPr id="136" name="Google Shape;136;p6"/>
          <p:cNvPicPr preferRelativeResize="0"/>
          <p:nvPr/>
        </p:nvPicPr>
        <p:blipFill rotWithShape="1">
          <a:blip r:embed="rId6">
            <a:alphaModFix/>
          </a:blip>
          <a:srcRect b="14074" l="14270" r="18124" t="23148"/>
          <a:stretch/>
        </p:blipFill>
        <p:spPr>
          <a:xfrm>
            <a:off x="9661520" y="1764437"/>
            <a:ext cx="2336852" cy="1220636"/>
          </a:xfrm>
          <a:prstGeom prst="rect">
            <a:avLst/>
          </a:prstGeom>
          <a:noFill/>
          <a:ln>
            <a:noFill/>
          </a:ln>
        </p:spPr>
      </p:pic>
      <p:cxnSp>
        <p:nvCxnSpPr>
          <p:cNvPr id="137" name="Google Shape;137;p6"/>
          <p:cNvCxnSpPr/>
          <p:nvPr/>
        </p:nvCxnSpPr>
        <p:spPr>
          <a:xfrm flipH="1">
            <a:off x="8945783" y="2620697"/>
            <a:ext cx="622350" cy="145360"/>
          </a:xfrm>
          <a:prstGeom prst="straightConnector1">
            <a:avLst/>
          </a:prstGeom>
          <a:noFill/>
          <a:ln cap="flat" cmpd="sng" w="63500">
            <a:solidFill>
              <a:schemeClr val="lt1"/>
            </a:solidFill>
            <a:prstDash val="solid"/>
            <a:round/>
            <a:headEnd len="sm" w="sm" type="none"/>
            <a:tailEnd len="med" w="med" type="triangle"/>
          </a:ln>
        </p:spPr>
      </p:cxnSp>
      <p:sp>
        <p:nvSpPr>
          <p:cNvPr id="138" name="Google Shape;138;p6"/>
          <p:cNvSpPr txBox="1"/>
          <p:nvPr/>
        </p:nvSpPr>
        <p:spPr>
          <a:xfrm>
            <a:off x="10161694" y="2620697"/>
            <a:ext cx="229083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NEDO</a:t>
            </a:r>
            <a:endParaRPr/>
          </a:p>
        </p:txBody>
      </p:sp>
      <p:cxnSp>
        <p:nvCxnSpPr>
          <p:cNvPr id="139" name="Google Shape;139;p6"/>
          <p:cNvCxnSpPr/>
          <p:nvPr/>
        </p:nvCxnSpPr>
        <p:spPr>
          <a:xfrm>
            <a:off x="5585903" y="5595066"/>
            <a:ext cx="452798" cy="437964"/>
          </a:xfrm>
          <a:prstGeom prst="straightConnector1">
            <a:avLst/>
          </a:prstGeom>
          <a:noFill/>
          <a:ln cap="flat" cmpd="sng" w="63500">
            <a:solidFill>
              <a:schemeClr val="lt1"/>
            </a:solidFill>
            <a:prstDash val="solid"/>
            <a:round/>
            <a:headEnd len="sm" w="sm" type="none"/>
            <a:tailEnd len="med" w="med" type="triangle"/>
          </a:ln>
        </p:spPr>
      </p:cxnSp>
      <p:sp>
        <p:nvSpPr>
          <p:cNvPr id="140" name="Google Shape;140;p6"/>
          <p:cNvSpPr txBox="1"/>
          <p:nvPr/>
        </p:nvSpPr>
        <p:spPr>
          <a:xfrm>
            <a:off x="4351745" y="5133625"/>
            <a:ext cx="29479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Calibri"/>
                <a:ea typeface="Calibri"/>
                <a:cs typeface="Calibri"/>
                <a:sym typeface="Calibri"/>
              </a:rPr>
              <a:t>Future geo thermal/ solar? </a:t>
            </a:r>
            <a:endParaRPr i="1" sz="1800">
              <a:solidFill>
                <a:schemeClr val="lt1"/>
              </a:solidFill>
              <a:latin typeface="Calibri"/>
              <a:ea typeface="Calibri"/>
              <a:cs typeface="Calibri"/>
              <a:sym typeface="Calibri"/>
            </a:endParaRPr>
          </a:p>
        </p:txBody>
      </p:sp>
      <p:pic>
        <p:nvPicPr>
          <p:cNvPr id="141" name="Google Shape;141;p6"/>
          <p:cNvPicPr preferRelativeResize="0"/>
          <p:nvPr/>
        </p:nvPicPr>
        <p:blipFill rotWithShape="1">
          <a:blip r:embed="rId7">
            <a:alphaModFix/>
          </a:blip>
          <a:srcRect b="0" l="0" r="0" t="0"/>
          <a:stretch/>
        </p:blipFill>
        <p:spPr>
          <a:xfrm>
            <a:off x="226594" y="3103050"/>
            <a:ext cx="2256108" cy="1808550"/>
          </a:xfrm>
          <a:prstGeom prst="rect">
            <a:avLst/>
          </a:prstGeom>
          <a:noFill/>
          <a:ln>
            <a:noFill/>
          </a:ln>
        </p:spPr>
      </p:pic>
      <p:cxnSp>
        <p:nvCxnSpPr>
          <p:cNvPr id="142" name="Google Shape;142;p6"/>
          <p:cNvCxnSpPr/>
          <p:nvPr/>
        </p:nvCxnSpPr>
        <p:spPr>
          <a:xfrm flipH="1" rot="10800000">
            <a:off x="2335278" y="2975765"/>
            <a:ext cx="284153" cy="374746"/>
          </a:xfrm>
          <a:prstGeom prst="straightConnector1">
            <a:avLst/>
          </a:prstGeom>
          <a:noFill/>
          <a:ln cap="flat" cmpd="sng" w="63500">
            <a:solidFill>
              <a:schemeClr val="lt1"/>
            </a:solidFill>
            <a:prstDash val="solid"/>
            <a:round/>
            <a:headEnd len="sm" w="sm" type="none"/>
            <a:tailEnd len="med" w="med" type="triangle"/>
          </a:ln>
        </p:spPr>
      </p:cxnSp>
      <p:sp>
        <p:nvSpPr>
          <p:cNvPr id="143" name="Google Shape;143;p6"/>
          <p:cNvSpPr txBox="1"/>
          <p:nvPr/>
        </p:nvSpPr>
        <p:spPr>
          <a:xfrm>
            <a:off x="381108" y="4565421"/>
            <a:ext cx="193591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Arial"/>
                <a:ea typeface="Arial"/>
                <a:cs typeface="Arial"/>
                <a:sym typeface="Arial"/>
              </a:rPr>
              <a:t>US Macro-grid</a:t>
            </a:r>
            <a:endParaRPr/>
          </a:p>
        </p:txBody>
      </p:sp>
      <p:pic>
        <p:nvPicPr>
          <p:cNvPr id="144" name="Google Shape;144;p6"/>
          <p:cNvPicPr preferRelativeResize="0"/>
          <p:nvPr/>
        </p:nvPicPr>
        <p:blipFill rotWithShape="1">
          <a:blip r:embed="rId8">
            <a:alphaModFix/>
          </a:blip>
          <a:srcRect b="47540" l="18702" r="50460" t="23385"/>
          <a:stretch/>
        </p:blipFill>
        <p:spPr>
          <a:xfrm>
            <a:off x="6082832" y="2200138"/>
            <a:ext cx="1387169" cy="735653"/>
          </a:xfrm>
          <a:prstGeom prst="rect">
            <a:avLst/>
          </a:prstGeom>
          <a:noFill/>
          <a:ln>
            <a:noFill/>
          </a:ln>
        </p:spPr>
      </p:pic>
      <p:cxnSp>
        <p:nvCxnSpPr>
          <p:cNvPr id="145" name="Google Shape;145;p6"/>
          <p:cNvCxnSpPr/>
          <p:nvPr/>
        </p:nvCxnSpPr>
        <p:spPr>
          <a:xfrm flipH="1">
            <a:off x="6449808" y="2943728"/>
            <a:ext cx="321152" cy="365160"/>
          </a:xfrm>
          <a:prstGeom prst="straightConnector1">
            <a:avLst/>
          </a:prstGeom>
          <a:noFill/>
          <a:ln cap="flat" cmpd="sng" w="63500">
            <a:solidFill>
              <a:schemeClr val="lt1"/>
            </a:solidFill>
            <a:prstDash val="solid"/>
            <a:round/>
            <a:headEnd len="sm" w="sm" type="none"/>
            <a:tailEnd len="med" w="med" type="triangle"/>
          </a:ln>
        </p:spPr>
      </p:cxnSp>
      <p:sp>
        <p:nvSpPr>
          <p:cNvPr id="146" name="Google Shape;146;p6"/>
          <p:cNvSpPr txBox="1"/>
          <p:nvPr/>
        </p:nvSpPr>
        <p:spPr>
          <a:xfrm>
            <a:off x="4459924" y="3751712"/>
            <a:ext cx="114943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Calibri"/>
                <a:ea typeface="Calibri"/>
                <a:cs typeface="Calibri"/>
                <a:sym typeface="Calibri"/>
              </a:rPr>
              <a:t>X-link, ONEE, Solar</a:t>
            </a:r>
            <a:endParaRPr/>
          </a:p>
        </p:txBody>
      </p:sp>
      <p:cxnSp>
        <p:nvCxnSpPr>
          <p:cNvPr id="147" name="Google Shape;147;p6"/>
          <p:cNvCxnSpPr/>
          <p:nvPr/>
        </p:nvCxnSpPr>
        <p:spPr>
          <a:xfrm flipH="1" rot="10800000">
            <a:off x="4866324" y="3103050"/>
            <a:ext cx="323630" cy="551618"/>
          </a:xfrm>
          <a:prstGeom prst="straightConnector1">
            <a:avLst/>
          </a:prstGeom>
          <a:noFill/>
          <a:ln cap="flat" cmpd="sng" w="63500">
            <a:solidFill>
              <a:schemeClr val="lt1"/>
            </a:solidFill>
            <a:prstDash val="solid"/>
            <a:round/>
            <a:headEnd len="sm" w="sm" type="none"/>
            <a:tailEnd len="med" w="med" type="triangle"/>
          </a:ln>
        </p:spPr>
      </p:cxnSp>
      <p:cxnSp>
        <p:nvCxnSpPr>
          <p:cNvPr id="148" name="Google Shape;148;p6"/>
          <p:cNvCxnSpPr/>
          <p:nvPr/>
        </p:nvCxnSpPr>
        <p:spPr>
          <a:xfrm flipH="1" rot="10800000">
            <a:off x="3084778" y="4289612"/>
            <a:ext cx="752218" cy="690832"/>
          </a:xfrm>
          <a:prstGeom prst="straightConnector1">
            <a:avLst/>
          </a:prstGeom>
          <a:noFill/>
          <a:ln cap="flat" cmpd="sng" w="63500">
            <a:solidFill>
              <a:schemeClr val="lt1"/>
            </a:solidFill>
            <a:prstDash val="solid"/>
            <a:round/>
            <a:headEnd len="sm" w="sm" type="none"/>
            <a:tailEnd len="med" w="med" type="triangle"/>
          </a:ln>
        </p:spPr>
      </p:cxnSp>
      <p:sp>
        <p:nvSpPr>
          <p:cNvPr id="149" name="Google Shape;149;p6"/>
          <p:cNvSpPr txBox="1"/>
          <p:nvPr/>
        </p:nvSpPr>
        <p:spPr>
          <a:xfrm>
            <a:off x="2535980" y="4980444"/>
            <a:ext cx="146998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Calibri"/>
                <a:ea typeface="Calibri"/>
                <a:cs typeface="Calibri"/>
                <a:sym typeface="Calibri"/>
              </a:rPr>
              <a:t>Hydro, solar, wind</a:t>
            </a:r>
            <a:endParaRPr/>
          </a:p>
        </p:txBody>
      </p:sp>
      <p:cxnSp>
        <p:nvCxnSpPr>
          <p:cNvPr id="150" name="Google Shape;150;p6"/>
          <p:cNvCxnSpPr/>
          <p:nvPr/>
        </p:nvCxnSpPr>
        <p:spPr>
          <a:xfrm rot="10800000">
            <a:off x="8042656" y="2930452"/>
            <a:ext cx="1025303" cy="545852"/>
          </a:xfrm>
          <a:prstGeom prst="straightConnector1">
            <a:avLst/>
          </a:prstGeom>
          <a:noFill/>
          <a:ln cap="flat" cmpd="sng" w="63500">
            <a:solidFill>
              <a:schemeClr val="lt1"/>
            </a:solidFill>
            <a:prstDash val="solid"/>
            <a:round/>
            <a:headEnd len="sm" w="sm" type="none"/>
            <a:tailEnd len="med" w="med" type="triangle"/>
          </a:ln>
        </p:spPr>
      </p:cxnSp>
      <p:pic>
        <p:nvPicPr>
          <p:cNvPr id="151" name="Google Shape;151;p6"/>
          <p:cNvPicPr preferRelativeResize="0"/>
          <p:nvPr/>
        </p:nvPicPr>
        <p:blipFill rotWithShape="1">
          <a:blip r:embed="rId9">
            <a:alphaModFix/>
          </a:blip>
          <a:srcRect b="40472" l="20613" r="55101" t="18781"/>
          <a:stretch/>
        </p:blipFill>
        <p:spPr>
          <a:xfrm>
            <a:off x="9151484" y="3246791"/>
            <a:ext cx="1650546" cy="1557700"/>
          </a:xfrm>
          <a:prstGeom prst="rect">
            <a:avLst/>
          </a:prstGeom>
          <a:noFill/>
          <a:ln>
            <a:noFill/>
          </a:ln>
        </p:spPr>
      </p:pic>
      <p:sp>
        <p:nvSpPr>
          <p:cNvPr id="152" name="Google Shape;152;p6"/>
          <p:cNvSpPr txBox="1"/>
          <p:nvPr/>
        </p:nvSpPr>
        <p:spPr>
          <a:xfrm>
            <a:off x="9058548" y="3498078"/>
            <a:ext cx="131558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Grids, wind</a:t>
            </a:r>
            <a:endParaRPr/>
          </a:p>
        </p:txBody>
      </p:sp>
      <p:cxnSp>
        <p:nvCxnSpPr>
          <p:cNvPr id="153" name="Google Shape;153;p6"/>
          <p:cNvCxnSpPr/>
          <p:nvPr/>
        </p:nvCxnSpPr>
        <p:spPr>
          <a:xfrm flipH="1" rot="10800000">
            <a:off x="4770190" y="2565029"/>
            <a:ext cx="815713" cy="156008"/>
          </a:xfrm>
          <a:prstGeom prst="straightConnector1">
            <a:avLst/>
          </a:prstGeom>
          <a:noFill/>
          <a:ln cap="flat" cmpd="sng" w="63500">
            <a:solidFill>
              <a:schemeClr val="lt1"/>
            </a:solidFill>
            <a:prstDash val="solid"/>
            <a:round/>
            <a:headEnd len="sm" w="sm" type="none"/>
            <a:tailEnd len="med" w="med" type="triangle"/>
          </a:ln>
        </p:spPr>
      </p:cxnSp>
      <p:sp>
        <p:nvSpPr>
          <p:cNvPr id="154" name="Google Shape;154;p6"/>
          <p:cNvSpPr txBox="1"/>
          <p:nvPr/>
        </p:nvSpPr>
        <p:spPr>
          <a:xfrm>
            <a:off x="4095318" y="2383269"/>
            <a:ext cx="96026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Calibri"/>
                <a:ea typeface="Calibri"/>
                <a:cs typeface="Calibri"/>
                <a:sym typeface="Calibri"/>
              </a:rPr>
              <a:t>Energy islands, wind  </a:t>
            </a:r>
            <a:endParaRPr/>
          </a:p>
        </p:txBody>
      </p:sp>
      <p:sp>
        <p:nvSpPr>
          <p:cNvPr id="155" name="Google Shape;155;p6"/>
          <p:cNvSpPr txBox="1"/>
          <p:nvPr/>
        </p:nvSpPr>
        <p:spPr>
          <a:xfrm>
            <a:off x="297165" y="3126308"/>
            <a:ext cx="19013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US Macro-grid</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7"/>
          <p:cNvSpPr txBox="1"/>
          <p:nvPr>
            <p:ph type="title"/>
          </p:nvPr>
        </p:nvSpPr>
        <p:spPr>
          <a:xfrm>
            <a:off x="629400" y="476496"/>
            <a:ext cx="8103896" cy="443198"/>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2"/>
              </a:buClr>
              <a:buSzPts val="3400"/>
              <a:buFont typeface="Trebuchet MS"/>
              <a:buNone/>
            </a:pPr>
            <a:r>
              <a:rPr b="1" lang="en-GB"/>
              <a:t>HVDC orders in Europe</a:t>
            </a:r>
            <a:endParaRPr/>
          </a:p>
        </p:txBody>
      </p:sp>
      <p:pic>
        <p:nvPicPr>
          <p:cNvPr descr="Map&#10;&#10;Description automatically generated" id="162" name="Google Shape;162;p7"/>
          <p:cNvPicPr preferRelativeResize="0"/>
          <p:nvPr/>
        </p:nvPicPr>
        <p:blipFill rotWithShape="1">
          <a:blip r:embed="rId3">
            <a:alphaModFix/>
          </a:blip>
          <a:srcRect b="16434" l="25211" r="28734" t="8496"/>
          <a:stretch/>
        </p:blipFill>
        <p:spPr>
          <a:xfrm>
            <a:off x="4819661" y="1493480"/>
            <a:ext cx="5058791" cy="4507270"/>
          </a:xfrm>
          <a:prstGeom prst="rect">
            <a:avLst/>
          </a:prstGeom>
          <a:noFill/>
          <a:ln>
            <a:noFill/>
          </a:ln>
        </p:spPr>
      </p:pic>
      <p:sp>
        <p:nvSpPr>
          <p:cNvPr id="163" name="Google Shape;163;p7"/>
          <p:cNvSpPr txBox="1"/>
          <p:nvPr/>
        </p:nvSpPr>
        <p:spPr>
          <a:xfrm>
            <a:off x="271927" y="1263241"/>
            <a:ext cx="4437233" cy="4479468"/>
          </a:xfrm>
          <a:prstGeom prst="rect">
            <a:avLst/>
          </a:prstGeom>
          <a:noFill/>
          <a:ln>
            <a:noFill/>
          </a:ln>
        </p:spPr>
        <p:txBody>
          <a:bodyPr anchorCtr="0" anchor="t" bIns="45700" lIns="91425" spcFirstLastPara="1" rIns="91425" wrap="square" tIns="45700">
            <a:noAutofit/>
          </a:bodyPr>
          <a:lstStyle/>
          <a:p>
            <a:pPr indent="-457200" lvl="0" marL="457200" marR="0" rtl="0" algn="l">
              <a:lnSpc>
                <a:spcPct val="90000"/>
              </a:lnSpc>
              <a:spcBef>
                <a:spcPts val="0"/>
              </a:spcBef>
              <a:spcAft>
                <a:spcPts val="0"/>
              </a:spcAft>
              <a:buClr>
                <a:srgbClr val="0D0680"/>
              </a:buClr>
              <a:buSzPts val="1800"/>
              <a:buFont typeface="Arial"/>
              <a:buChar char="•"/>
            </a:pPr>
            <a:r>
              <a:rPr lang="en-GB" sz="1800">
                <a:solidFill>
                  <a:srgbClr val="0D0680"/>
                </a:solidFill>
                <a:latin typeface="Calibri"/>
                <a:ea typeface="Calibri"/>
                <a:cs typeface="Calibri"/>
                <a:sym typeface="Calibri"/>
              </a:rPr>
              <a:t>40 VSC projects in delivery between 2025-2030; </a:t>
            </a:r>
            <a:endParaRPr/>
          </a:p>
          <a:p>
            <a:pPr indent="-457200" lvl="0" marL="457200" marR="0" rtl="0" algn="l">
              <a:lnSpc>
                <a:spcPct val="90000"/>
              </a:lnSpc>
              <a:spcBef>
                <a:spcPts val="1800"/>
              </a:spcBef>
              <a:spcAft>
                <a:spcPts val="0"/>
              </a:spcAft>
              <a:buClr>
                <a:srgbClr val="0D0680"/>
              </a:buClr>
              <a:buSzPts val="1800"/>
              <a:buFont typeface="Arial"/>
              <a:buChar char="•"/>
            </a:pPr>
            <a:r>
              <a:rPr lang="en-GB" sz="1800">
                <a:solidFill>
                  <a:srgbClr val="0D0680"/>
                </a:solidFill>
                <a:latin typeface="Calibri"/>
                <a:ea typeface="Calibri"/>
                <a:cs typeface="Calibri"/>
                <a:sym typeface="Calibri"/>
              </a:rPr>
              <a:t>In one week, forward order of 22 converters by one TSO </a:t>
            </a:r>
            <a:endParaRPr/>
          </a:p>
          <a:p>
            <a:pPr indent="-457200" lvl="0" marL="457200" marR="0" rtl="0" algn="l">
              <a:lnSpc>
                <a:spcPct val="90000"/>
              </a:lnSpc>
              <a:spcBef>
                <a:spcPts val="1800"/>
              </a:spcBef>
              <a:spcAft>
                <a:spcPts val="0"/>
              </a:spcAft>
              <a:buClr>
                <a:srgbClr val="0D0680"/>
              </a:buClr>
              <a:buSzPts val="1800"/>
              <a:buFont typeface="Arial"/>
              <a:buChar char="•"/>
            </a:pPr>
            <a:r>
              <a:rPr lang="en-GB" sz="1800">
                <a:solidFill>
                  <a:srgbClr val="0D0680"/>
                </a:solidFill>
                <a:latin typeface="Calibri"/>
                <a:ea typeface="Calibri"/>
                <a:cs typeface="Calibri"/>
                <a:sym typeface="Calibri"/>
              </a:rPr>
              <a:t>EU have requested information from SET group on critical components and vendors for consideration of further block-booking of capacity in response to US Inflation reduction act.  </a:t>
            </a:r>
            <a:endParaRPr/>
          </a:p>
        </p:txBody>
      </p:sp>
      <p:pic>
        <p:nvPicPr>
          <p:cNvPr id="164" name="Google Shape;164;p7"/>
          <p:cNvPicPr preferRelativeResize="0"/>
          <p:nvPr/>
        </p:nvPicPr>
        <p:blipFill rotWithShape="1">
          <a:blip r:embed="rId4">
            <a:alphaModFix/>
          </a:blip>
          <a:srcRect b="0" l="0" r="0" t="0"/>
          <a:stretch/>
        </p:blipFill>
        <p:spPr>
          <a:xfrm>
            <a:off x="6662273" y="1236025"/>
            <a:ext cx="4953000" cy="2266950"/>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8"/>
          <p:cNvSpPr txBox="1"/>
          <p:nvPr>
            <p:ph type="title"/>
          </p:nvPr>
        </p:nvSpPr>
        <p:spPr>
          <a:xfrm>
            <a:off x="629400" y="476496"/>
            <a:ext cx="8103896" cy="443198"/>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2"/>
              </a:buClr>
              <a:buSzPts val="3400"/>
              <a:buFont typeface="Trebuchet MS"/>
              <a:buNone/>
            </a:pPr>
            <a:r>
              <a:rPr b="1" lang="en-GB"/>
              <a:t>HVDC orders in the US</a:t>
            </a:r>
            <a:endParaRPr/>
          </a:p>
        </p:txBody>
      </p:sp>
      <p:sp>
        <p:nvSpPr>
          <p:cNvPr id="171" name="Google Shape;171;p8"/>
          <p:cNvSpPr txBox="1"/>
          <p:nvPr/>
        </p:nvSpPr>
        <p:spPr>
          <a:xfrm>
            <a:off x="629400" y="1214010"/>
            <a:ext cx="6482600" cy="576275"/>
          </a:xfrm>
          <a:prstGeom prst="rect">
            <a:avLst/>
          </a:prstGeom>
          <a:noFill/>
          <a:ln>
            <a:noFill/>
          </a:ln>
        </p:spPr>
        <p:txBody>
          <a:bodyPr anchorCtr="0" anchor="ctr" bIns="45700" lIns="91425" spcFirstLastPara="1" rIns="91425" wrap="square" tIns="45700">
            <a:noAutofit/>
          </a:bodyPr>
          <a:lstStyle/>
          <a:p>
            <a:pPr indent="-457200" lvl="0" marL="457200" marR="0" rtl="0" algn="l">
              <a:lnSpc>
                <a:spcPct val="90000"/>
              </a:lnSpc>
              <a:spcBef>
                <a:spcPts val="0"/>
              </a:spcBef>
              <a:spcAft>
                <a:spcPts val="0"/>
              </a:spcAft>
              <a:buClr>
                <a:srgbClr val="0D0680"/>
              </a:buClr>
              <a:buSzPts val="1800"/>
              <a:buFont typeface="Arial"/>
              <a:buChar char="•"/>
            </a:pPr>
            <a:r>
              <a:rPr lang="en-GB" sz="1800">
                <a:solidFill>
                  <a:srgbClr val="0D0680"/>
                </a:solidFill>
                <a:latin typeface="Calibri"/>
                <a:ea typeface="Calibri"/>
                <a:cs typeface="Calibri"/>
                <a:sym typeface="Calibri"/>
              </a:rPr>
              <a:t>Overall aim for 54 + HVDC converters by 2040s</a:t>
            </a:r>
            <a:endParaRPr/>
          </a:p>
        </p:txBody>
      </p:sp>
      <p:pic>
        <p:nvPicPr>
          <p:cNvPr id="172" name="Google Shape;172;p8"/>
          <p:cNvPicPr preferRelativeResize="0"/>
          <p:nvPr/>
        </p:nvPicPr>
        <p:blipFill rotWithShape="1">
          <a:blip r:embed="rId3">
            <a:alphaModFix/>
          </a:blip>
          <a:srcRect b="0" l="0" r="0" t="0"/>
          <a:stretch/>
        </p:blipFill>
        <p:spPr>
          <a:xfrm>
            <a:off x="6284093" y="2172845"/>
            <a:ext cx="5907907" cy="3977060"/>
          </a:xfrm>
          <a:prstGeom prst="rect">
            <a:avLst/>
          </a:prstGeom>
          <a:noFill/>
          <a:ln>
            <a:noFill/>
          </a:ln>
        </p:spPr>
      </p:pic>
      <p:pic>
        <p:nvPicPr>
          <p:cNvPr id="173" name="Google Shape;173;p8"/>
          <p:cNvPicPr preferRelativeResize="0"/>
          <p:nvPr/>
        </p:nvPicPr>
        <p:blipFill rotWithShape="1">
          <a:blip r:embed="rId4">
            <a:alphaModFix/>
          </a:blip>
          <a:srcRect b="0" l="0" r="0" t="0"/>
          <a:stretch/>
        </p:blipFill>
        <p:spPr>
          <a:xfrm>
            <a:off x="836572" y="2084602"/>
            <a:ext cx="5071336" cy="4065303"/>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9"/>
          <p:cNvSpPr txBox="1"/>
          <p:nvPr>
            <p:ph type="title"/>
          </p:nvPr>
        </p:nvSpPr>
        <p:spPr>
          <a:xfrm>
            <a:off x="629400" y="476496"/>
            <a:ext cx="8103896" cy="443198"/>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2"/>
              </a:buClr>
              <a:buSzPts val="3400"/>
              <a:buFont typeface="Trebuchet MS"/>
              <a:buNone/>
            </a:pPr>
            <a:r>
              <a:rPr b="1" lang="en-GB"/>
              <a:t>HVDC in South East Asia &amp; Australasia</a:t>
            </a:r>
            <a:endParaRPr/>
          </a:p>
        </p:txBody>
      </p:sp>
      <p:pic>
        <p:nvPicPr>
          <p:cNvPr id="180" name="Google Shape;180;p9"/>
          <p:cNvPicPr preferRelativeResize="0"/>
          <p:nvPr/>
        </p:nvPicPr>
        <p:blipFill rotWithShape="1">
          <a:blip r:embed="rId3">
            <a:alphaModFix/>
          </a:blip>
          <a:srcRect b="13518" l="11563" r="15521" t="22962"/>
          <a:stretch/>
        </p:blipFill>
        <p:spPr>
          <a:xfrm>
            <a:off x="629400" y="3475907"/>
            <a:ext cx="6327490" cy="3100470"/>
          </a:xfrm>
          <a:prstGeom prst="rect">
            <a:avLst/>
          </a:prstGeom>
          <a:noFill/>
          <a:ln>
            <a:noFill/>
          </a:ln>
        </p:spPr>
      </p:pic>
      <p:pic>
        <p:nvPicPr>
          <p:cNvPr id="181" name="Google Shape;181;p9"/>
          <p:cNvPicPr preferRelativeResize="0"/>
          <p:nvPr/>
        </p:nvPicPr>
        <p:blipFill rotWithShape="1">
          <a:blip r:embed="rId4">
            <a:alphaModFix/>
          </a:blip>
          <a:srcRect b="14074" l="14270" r="18124" t="23148"/>
          <a:stretch/>
        </p:blipFill>
        <p:spPr>
          <a:xfrm>
            <a:off x="6741061" y="4057885"/>
            <a:ext cx="4821538" cy="2518492"/>
          </a:xfrm>
          <a:prstGeom prst="rect">
            <a:avLst/>
          </a:prstGeom>
          <a:noFill/>
          <a:ln>
            <a:noFill/>
          </a:ln>
        </p:spPr>
      </p:pic>
      <p:pic>
        <p:nvPicPr>
          <p:cNvPr id="182" name="Google Shape;182;p9"/>
          <p:cNvPicPr preferRelativeResize="0"/>
          <p:nvPr/>
        </p:nvPicPr>
        <p:blipFill rotWithShape="1">
          <a:blip r:embed="rId5">
            <a:alphaModFix/>
          </a:blip>
          <a:srcRect b="45740" l="22709" r="58542" t="28519"/>
          <a:stretch/>
        </p:blipFill>
        <p:spPr>
          <a:xfrm>
            <a:off x="8146299" y="1251674"/>
            <a:ext cx="3416300" cy="2638143"/>
          </a:xfrm>
          <a:prstGeom prst="rect">
            <a:avLst/>
          </a:prstGeom>
          <a:noFill/>
          <a:ln>
            <a:noFill/>
          </a:ln>
        </p:spPr>
      </p:pic>
      <p:sp>
        <p:nvSpPr>
          <p:cNvPr id="183" name="Google Shape;183;p9"/>
          <p:cNvSpPr/>
          <p:nvPr/>
        </p:nvSpPr>
        <p:spPr>
          <a:xfrm>
            <a:off x="629401" y="1251674"/>
            <a:ext cx="7904999" cy="2177326"/>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0D0680"/>
              </a:buClr>
              <a:buSzPts val="1800"/>
              <a:buFont typeface="Arial"/>
              <a:buChar char="•"/>
            </a:pPr>
            <a:r>
              <a:rPr lang="en-GB" sz="1800">
                <a:solidFill>
                  <a:srgbClr val="0D0680"/>
                </a:solidFill>
                <a:latin typeface="Calibri"/>
                <a:ea typeface="Calibri"/>
                <a:cs typeface="Calibri"/>
                <a:sym typeface="Calibri"/>
              </a:rPr>
              <a:t>Japan 1GW only Australasia- Sun cable, plus 3 further major projects.</a:t>
            </a:r>
            <a:endParaRPr sz="1800">
              <a:solidFill>
                <a:srgbClr val="0D0680"/>
              </a:solidFill>
              <a:latin typeface="Calibri"/>
              <a:ea typeface="Calibri"/>
              <a:cs typeface="Calibri"/>
              <a:sym typeface="Calibri"/>
            </a:endParaRPr>
          </a:p>
          <a:p>
            <a:pPr indent="-285750" lvl="0" marL="285750" marR="0" rtl="0" algn="l">
              <a:spcBef>
                <a:spcPts val="1800"/>
              </a:spcBef>
              <a:spcAft>
                <a:spcPts val="0"/>
              </a:spcAft>
              <a:buClr>
                <a:srgbClr val="0D0680"/>
              </a:buClr>
              <a:buSzPts val="1800"/>
              <a:buFont typeface="Arial"/>
              <a:buChar char="•"/>
            </a:pPr>
            <a:r>
              <a:rPr lang="en-GB" sz="1800">
                <a:solidFill>
                  <a:srgbClr val="0D0680"/>
                </a:solidFill>
                <a:latin typeface="Calibri"/>
                <a:ea typeface="Calibri"/>
                <a:cs typeface="Calibri"/>
                <a:sym typeface="Calibri"/>
              </a:rPr>
              <a:t>of extra VSC HVDC. NEDO project has strong similarities to Aquila objectives.</a:t>
            </a:r>
            <a:endParaRPr sz="1800">
              <a:solidFill>
                <a:srgbClr val="0D0680"/>
              </a:solidFill>
              <a:latin typeface="Calibri"/>
              <a:ea typeface="Calibri"/>
              <a:cs typeface="Calibri"/>
              <a:sym typeface="Calibri"/>
            </a:endParaRPr>
          </a:p>
          <a:p>
            <a:pPr indent="-285750" lvl="0" marL="285750" marR="0" rtl="0" algn="l">
              <a:spcBef>
                <a:spcPts val="1800"/>
              </a:spcBef>
              <a:spcAft>
                <a:spcPts val="0"/>
              </a:spcAft>
              <a:buClr>
                <a:srgbClr val="0D0680"/>
              </a:buClr>
              <a:buSzPts val="1800"/>
              <a:buFont typeface="Arial"/>
              <a:buChar char="•"/>
            </a:pPr>
            <a:r>
              <a:rPr lang="en-GB" sz="1800">
                <a:solidFill>
                  <a:srgbClr val="0D0680"/>
                </a:solidFill>
                <a:latin typeface="Calibri"/>
                <a:ea typeface="Calibri"/>
                <a:cs typeface="Calibri"/>
                <a:sym typeface="Calibri"/>
              </a:rPr>
              <a:t>KEPCO up to 12GW of offshore wind, but around 4GW likely as VSC HVDC. </a:t>
            </a:r>
            <a:endParaRPr/>
          </a:p>
          <a:p>
            <a:pPr indent="-285750" lvl="0" marL="285750" marR="0" rtl="0" algn="l">
              <a:spcBef>
                <a:spcPts val="1800"/>
              </a:spcBef>
              <a:spcAft>
                <a:spcPts val="0"/>
              </a:spcAft>
              <a:buClr>
                <a:srgbClr val="0D0680"/>
              </a:buClr>
              <a:buSzPts val="1800"/>
              <a:buFont typeface="Arial"/>
              <a:buChar char="•"/>
            </a:pPr>
            <a:r>
              <a:rPr lang="en-GB" sz="1800">
                <a:solidFill>
                  <a:srgbClr val="0D0680"/>
                </a:solidFill>
                <a:latin typeface="Calibri"/>
                <a:ea typeface="Calibri"/>
                <a:cs typeface="Calibri"/>
                <a:sym typeface="Calibri"/>
              </a:rPr>
              <a:t>India- new LCC HVDC planned, no new VSC HVDC as yet, but large offshore wind bid zone areas about to be announced. </a:t>
            </a:r>
            <a:endParaRPr/>
          </a:p>
        </p:txBody>
      </p:sp>
    </p:spTree>
  </p:cSld>
  <p:clrMapOvr>
    <a:masterClrMapping/>
  </p:clrMapOvr>
  <mc:AlternateContent>
    <mc:Choice Requires="p14">
      <p:transition p14:dur="250">
        <p:fade/>
      </p:transition>
    </mc:Choice>
    <mc:Fallback>
      <p:transition>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UCCC UK 2020 Grid 16:9 - 11991">
  <a:themeElements>
    <a:clrScheme name="UCCC UK 2020">
      <a:dk1>
        <a:srgbClr val="242424"/>
      </a:dk1>
      <a:lt1>
        <a:srgbClr val="FFFFFF"/>
      </a:lt1>
      <a:dk2>
        <a:srgbClr val="002060"/>
      </a:dk2>
      <a:lt2>
        <a:srgbClr val="F2F2F2"/>
      </a:lt2>
      <a:accent1>
        <a:srgbClr val="001236"/>
      </a:accent1>
      <a:accent2>
        <a:srgbClr val="003192"/>
      </a:accent2>
      <a:accent3>
        <a:srgbClr val="FFEC5D"/>
      </a:accent3>
      <a:accent4>
        <a:srgbClr val="4B93DC"/>
      </a:accent4>
      <a:accent5>
        <a:srgbClr val="D9D9D9"/>
      </a:accent5>
      <a:accent6>
        <a:srgbClr val="8CDC73"/>
      </a:accent6>
      <a:hlink>
        <a:srgbClr val="2E3558"/>
      </a:hlink>
      <a:folHlink>
        <a:srgbClr val="4C58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2023-03-02T11:39:23Z</dcterms:created>
  <dc:creator>George, Megan (BEIS)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62f585-b40f-4ab9-bafe-39150f03d124_Enabled">
    <vt:lpwstr>true</vt:lpwstr>
  </property>
  <property fmtid="{D5CDD505-2E9C-101B-9397-08002B2CF9AE}" pid="3" name="MSIP_Label_ba62f585-b40f-4ab9-bafe-39150f03d124_SetDate">
    <vt:lpwstr>2023-03-02T11:39:23Z</vt:lpwstr>
  </property>
  <property fmtid="{D5CDD505-2E9C-101B-9397-08002B2CF9AE}" pid="4" name="MSIP_Label_ba62f585-b40f-4ab9-bafe-39150f03d124_Method">
    <vt:lpwstr>Standard</vt:lpwstr>
  </property>
  <property fmtid="{D5CDD505-2E9C-101B-9397-08002B2CF9AE}" pid="5" name="MSIP_Label_ba62f585-b40f-4ab9-bafe-39150f03d124_Name">
    <vt:lpwstr>OFFICIAL</vt:lpwstr>
  </property>
  <property fmtid="{D5CDD505-2E9C-101B-9397-08002B2CF9AE}" pid="6" name="MSIP_Label_ba62f585-b40f-4ab9-bafe-39150f03d124_SiteId">
    <vt:lpwstr>cbac7005-02c1-43eb-b497-e6492d1b2dd8</vt:lpwstr>
  </property>
  <property fmtid="{D5CDD505-2E9C-101B-9397-08002B2CF9AE}" pid="7" name="MSIP_Label_ba62f585-b40f-4ab9-bafe-39150f03d124_ActionId">
    <vt:lpwstr>b08f2dd6-275b-49be-982e-3c30b6088613</vt:lpwstr>
  </property>
  <property fmtid="{D5CDD505-2E9C-101B-9397-08002B2CF9AE}" pid="8" name="MSIP_Label_ba62f585-b40f-4ab9-bafe-39150f03d124_ContentBits">
    <vt:lpwstr>0</vt:lpwstr>
  </property>
  <property fmtid="{D5CDD505-2E9C-101B-9397-08002B2CF9AE}" pid="9" name="ContentTypeId">
    <vt:lpwstr>0x010100633F727AA7180443A862CD9A25741398</vt:lpwstr>
  </property>
  <property fmtid="{D5CDD505-2E9C-101B-9397-08002B2CF9AE}" pid="10" name="_dlc_DocIdItemGuid">
    <vt:lpwstr>891ce5c6-7a4e-48db-945a-c756f20c5d0f</vt:lpwstr>
  </property>
  <property fmtid="{D5CDD505-2E9C-101B-9397-08002B2CF9AE}" pid="11" name="Business Unit">
    <vt:lpwstr>3;#International Climate Negotiations|4bf2d44c-fd56-4add-95e0-64e8b8e288d5</vt:lpwstr>
  </property>
  <property fmtid="{D5CDD505-2E9C-101B-9397-08002B2CF9AE}" pid="12" name="MediaServiceImageTags">
    <vt:lpwstr/>
  </property>
</Properties>
</file>