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ExtraBold" panose="020B0606030504020204" pitchFamily="34" charset="0"/>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WhvTAgsvXvaqfTMz9LLElw==" hashData="81VVZB0zX7ZOVMqnarhnBCSFYtnKizUaBTyNwWvG8xouP9XKjgV9BjfaQtnkHD47t7KXSQFFDOuRPsJ2AWP9V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QEtD7AaLHY+zxVAIPI+Ch7ZV5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3"/>
  </p:normalViewPr>
  <p:slideViewPr>
    <p:cSldViewPr snapToGrid="0">
      <p:cViewPr varScale="1">
        <p:scale>
          <a:sx n="118" d="100"/>
          <a:sy n="118" d="100"/>
        </p:scale>
        <p:origin x="6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Aquí se presenta un ejemplo de sistema energético de referencia para el sistema eléctrico.</a:t>
            </a:r>
            <a:endParaRPr/>
          </a:p>
          <a:p>
            <a:pPr marL="0" lvl="0" indent="0" algn="l" rtl="0">
              <a:spcBef>
                <a:spcPts val="0"/>
              </a:spcBef>
              <a:spcAft>
                <a:spcPts val="0"/>
              </a:spcAft>
              <a:buNone/>
            </a:pPr>
            <a:endParaRPr/>
          </a:p>
          <a:p>
            <a:pPr marL="0" lvl="0" indent="0" algn="l" rtl="0">
              <a:spcBef>
                <a:spcPts val="0"/>
              </a:spcBef>
              <a:spcAft>
                <a:spcPts val="0"/>
              </a:spcAft>
              <a:buNone/>
            </a:pPr>
            <a:r>
              <a:rPr lang="en-GB"/>
              <a:t>El nivel de energía primaria, por lo general, contiene todas las tecnologías y combustibles que están relacionados con los recursos energéticos brutos. Por ejemplo, el gas natural, el carbón, el petróleo y la energía eólica. </a:t>
            </a:r>
            <a:endParaRPr/>
          </a:p>
          <a:p>
            <a:pPr marL="0" lvl="0" indent="0" algn="l" rtl="0">
              <a:spcBef>
                <a:spcPts val="0"/>
              </a:spcBef>
              <a:spcAft>
                <a:spcPts val="0"/>
              </a:spcAft>
              <a:buNone/>
            </a:pPr>
            <a:endParaRPr/>
          </a:p>
          <a:p>
            <a:pPr marL="0" lvl="0" indent="0" algn="l" rtl="0">
              <a:spcBef>
                <a:spcPts val="0"/>
              </a:spcBef>
              <a:spcAft>
                <a:spcPts val="0"/>
              </a:spcAft>
              <a:buNone/>
            </a:pPr>
            <a:r>
              <a:rPr lang="en-GB"/>
              <a:t>Los recursos que se extraen o se importan en el nivel de energía primaria se transforman después en el nivel de energía secundaria. En el nivel energético secundario se transforman las materias primas en productos más refinados, como el petróleo en gasóleo o el viento en electricidad. </a:t>
            </a:r>
            <a:endParaRPr/>
          </a:p>
          <a:p>
            <a:pPr marL="0" lvl="0" indent="0" algn="l" rtl="0">
              <a:spcBef>
                <a:spcPts val="0"/>
              </a:spcBef>
              <a:spcAft>
                <a:spcPts val="0"/>
              </a:spcAft>
              <a:buNone/>
            </a:pPr>
            <a:endParaRPr/>
          </a:p>
          <a:p>
            <a:pPr marL="0" lvl="0" indent="0" algn="l" rtl="0">
              <a:spcBef>
                <a:spcPts val="0"/>
              </a:spcBef>
              <a:spcAft>
                <a:spcPts val="0"/>
              </a:spcAft>
              <a:buNone/>
            </a:pPr>
            <a:r>
              <a:rPr lang="en-GB"/>
              <a:t>Estas materias primas refinadas se distribuyen a la demanda para que las utilice en servicios útiles para el consumidor final. El consumidor utiliza estos productos refinados para servicios como la calefacción, la iluminación o la energía mecánica.</a:t>
            </a:r>
            <a:endParaRPr/>
          </a:p>
        </p:txBody>
      </p:sp>
      <p:sp>
        <p:nvSpPr>
          <p:cNvPr id="208" name="Google Shape;20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 la derecha se muestra un ejemplo de sistema energético de referencia. Aunque el sistema parece bastante complicado a primera vista, es muy similar al sistema energético presentado en la diapositiva anterior para el sector eléctrico.</a:t>
            </a:r>
            <a:endParaRPr/>
          </a:p>
          <a:p>
            <a:pPr marL="0" lvl="0" indent="0" algn="l" rtl="0">
              <a:spcBef>
                <a:spcPts val="0"/>
              </a:spcBef>
              <a:spcAft>
                <a:spcPts val="0"/>
              </a:spcAft>
              <a:buNone/>
            </a:pPr>
            <a:endParaRPr/>
          </a:p>
          <a:p>
            <a:pPr marL="0" lvl="0" indent="0" algn="l" rtl="0">
              <a:spcBef>
                <a:spcPts val="0"/>
              </a:spcBef>
              <a:spcAft>
                <a:spcPts val="0"/>
              </a:spcAft>
              <a:buNone/>
            </a:pPr>
            <a:r>
              <a:rPr lang="en-GB"/>
              <a:t>Las flechas se refieren a los vectores energéticos o combustibles, mientras que los recuadros se refieren a las tecnologías energéticas. </a:t>
            </a:r>
            <a:endParaRPr/>
          </a:p>
          <a:p>
            <a:pPr marL="0" lvl="0" indent="0" algn="l" rtl="0">
              <a:spcBef>
                <a:spcPts val="0"/>
              </a:spcBef>
              <a:spcAft>
                <a:spcPts val="0"/>
              </a:spcAft>
              <a:buNone/>
            </a:pPr>
            <a:endParaRPr/>
          </a:p>
          <a:p>
            <a:pPr marL="0" lvl="0" indent="0" algn="l" rtl="0">
              <a:spcBef>
                <a:spcPts val="0"/>
              </a:spcBef>
              <a:spcAft>
                <a:spcPts val="0"/>
              </a:spcAft>
              <a:buNone/>
            </a:pPr>
            <a:r>
              <a:rPr lang="en-GB"/>
              <a:t>Partimos de un sistema de energía primaria que contiene materias primas en el lado izquierdo. A continuación, estas materias primas se convierten en materias primas refinadas, como la electricidad, el petróleo, el carbón y el gas. Por último, estos productos refinados se distribuyen para la demanda final de energía, que puede verse en el lado derecho. </a:t>
            </a:r>
            <a:endParaRPr/>
          </a:p>
          <a:p>
            <a:pPr marL="0" lvl="0" indent="0" algn="l" rtl="0">
              <a:spcBef>
                <a:spcPts val="0"/>
              </a:spcBef>
              <a:spcAft>
                <a:spcPts val="0"/>
              </a:spcAft>
              <a:buNone/>
            </a:pPr>
            <a:endParaRPr/>
          </a:p>
          <a:p>
            <a:pPr marL="0" lvl="0" indent="0" algn="l" rtl="0">
              <a:spcBef>
                <a:spcPts val="0"/>
              </a:spcBef>
              <a:spcAft>
                <a:spcPts val="0"/>
              </a:spcAft>
              <a:buNone/>
            </a:pPr>
            <a:r>
              <a:rPr lang="en-GB"/>
              <a:t>La demanda de energía final, o demanda de servicios energéticos en este ejemplo, está formada por el transporte, los edificios, la industria y la agricultura y la silvicultura. </a:t>
            </a:r>
            <a:endParaRPr/>
          </a:p>
          <a:p>
            <a:pPr marL="0" lvl="0" indent="0" algn="l" rtl="0">
              <a:spcBef>
                <a:spcPts val="0"/>
              </a:spcBef>
              <a:spcAft>
                <a:spcPts val="0"/>
              </a:spcAft>
              <a:buNone/>
            </a:pPr>
            <a:endParaRPr/>
          </a:p>
          <a:p>
            <a:pPr marL="0" lvl="0" indent="0" algn="l" rtl="0">
              <a:spcBef>
                <a:spcPts val="0"/>
              </a:spcBef>
              <a:spcAft>
                <a:spcPts val="0"/>
              </a:spcAft>
              <a:buNone/>
            </a:pPr>
            <a:r>
              <a:rPr lang="en-GB"/>
              <a:t>Obsérvese que este sistema energético de referencia es mayor que el de la diapositiva anterior; sin embargo, esto es sólo para tener en cuenta las demandas de servicios adicionales.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Imagen: Diagrama que muestra el uso de los distintos tipos de energía primaria, desechos y biomasa y cómo se convierten y transportan</a:t>
            </a:r>
            <a:endParaRPr/>
          </a:p>
          <a:p>
            <a:pPr marL="0" lvl="0" indent="0" algn="l" rtl="0">
              <a:spcBef>
                <a:spcPts val="0"/>
              </a:spcBef>
              <a:spcAft>
                <a:spcPts val="0"/>
              </a:spcAft>
              <a:buNone/>
            </a:pPr>
            <a:endParaRPr/>
          </a:p>
        </p:txBody>
      </p:sp>
      <p:sp>
        <p:nvSpPr>
          <p:cNvPr id="234" name="Google Shape;23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latin typeface="Open Sans"/>
                <a:ea typeface="Open Sans"/>
                <a:cs typeface="Open Sans"/>
                <a:sym typeface="Open Sans"/>
              </a:rPr>
              <a:t>Para diseñar un sistema energético de referencia, un punto de partida es el balance energético de un país. Un balance energético es un marco contable que cuenta con datos de todos los productos energéticos que entran, salen y se utilizan en un país durante un periodo de referencia, normalmente un año.</a:t>
            </a:r>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GB" sz="1200">
                <a:latin typeface="Open Sans"/>
                <a:ea typeface="Open Sans"/>
                <a:cs typeface="Open Sans"/>
                <a:sym typeface="Open Sans"/>
              </a:rPr>
              <a:t>Es una forma de contabilizar los diferentes vectores energéticos junto con los diferentes procesos que ocurren a nivel de país.</a:t>
            </a:r>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GB" sz="1200">
                <a:latin typeface="Open Sans"/>
                <a:ea typeface="Open Sans"/>
                <a:cs typeface="Open Sans"/>
                <a:sym typeface="Open Sans"/>
              </a:rPr>
              <a:t>Los balances energéticos deben ser lo más completos posible, de modo que se contabilicen todos los flujos de energía y se dé cuenta de una referencia completa de todo el sistema</a:t>
            </a:r>
            <a:r>
              <a:rPr lang="en-GB">
                <a:latin typeface="Open Sans"/>
                <a:ea typeface="Open Sans"/>
                <a:cs typeface="Open Sans"/>
                <a:sym typeface="Open Sans"/>
              </a:rPr>
              <a:t>.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GB" sz="1200">
                <a:latin typeface="Open Sans"/>
                <a:ea typeface="Open Sans"/>
                <a:cs typeface="Open Sans"/>
                <a:sym typeface="Open Sans"/>
              </a:rPr>
              <a:t>En este ejemplo de balance energético, se contabiliza el balance energético de las energías renovables </a:t>
            </a:r>
            <a:r>
              <a:rPr lang="en-GB">
                <a:latin typeface="Open Sans"/>
                <a:ea typeface="Open Sans"/>
                <a:cs typeface="Open Sans"/>
                <a:sym typeface="Open Sans"/>
              </a:rPr>
              <a:t>en </a:t>
            </a:r>
            <a:r>
              <a:rPr lang="en-GB" sz="1200">
                <a:latin typeface="Open Sans"/>
                <a:ea typeface="Open Sans"/>
                <a:cs typeface="Open Sans"/>
                <a:sym typeface="Open Sans"/>
              </a:rPr>
              <a:t>el Reino Unido.</a:t>
            </a:r>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GB" sz="1200">
                <a:latin typeface="Open Sans"/>
                <a:ea typeface="Open Sans"/>
                <a:cs typeface="Open Sans"/>
                <a:sym typeface="Open Sans"/>
              </a:rPr>
              <a:t>En primer lugar, los diferentes productos básicos se agrupan por tipos en la parte superior de la tabla. A continuación, se contabiliza la energía primaria. Aquí podemos ver un balance energético de la energía hidráulica, eólica, fotovoltaica, térmica</a:t>
            </a:r>
            <a:r>
              <a:rPr lang="en-GB">
                <a:latin typeface="Open Sans"/>
                <a:ea typeface="Open Sans"/>
                <a:cs typeface="Open Sans"/>
                <a:sym typeface="Open Sans"/>
              </a:rPr>
              <a:t>,</a:t>
            </a:r>
            <a:r>
              <a:rPr lang="en-GB" sz="1200">
                <a:latin typeface="Open Sans"/>
                <a:ea typeface="Open Sans"/>
                <a:cs typeface="Open Sans"/>
                <a:sym typeface="Open Sans"/>
              </a:rPr>
              <a:t> geotérmica y otras.</a:t>
            </a:r>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GB" sz="1200">
                <a:latin typeface="Open Sans"/>
                <a:ea typeface="Open Sans"/>
                <a:cs typeface="Open Sans"/>
                <a:sym typeface="Open Sans"/>
              </a:rPr>
              <a:t>Debajo de la fila de energía primaria, está la transformación de la energía primaria. Como este balance energético corresponde a las energías renovables, la transformación es principalmente en electricidad</a:t>
            </a:r>
            <a:r>
              <a:rPr lang="en-GB">
                <a:latin typeface="Open Sans"/>
                <a:ea typeface="Open Sans"/>
                <a:cs typeface="Open Sans"/>
                <a:sym typeface="Open Sans"/>
              </a:rPr>
              <a:t>.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GB" sz="1200">
                <a:latin typeface="Open Sans"/>
                <a:ea typeface="Open Sans"/>
                <a:cs typeface="Open Sans"/>
                <a:sym typeface="Open Sans"/>
              </a:rPr>
              <a:t>Por último, el consumo de energía se contabiliza en el consumo final, por sector y uso final.</a:t>
            </a:r>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
        <p:nvSpPr>
          <p:cNvPr id="248" name="Google Shape;24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Para crear un sistema energético de referencia, se puede utilizar un balance energético como punto de partida.</a:t>
            </a:r>
            <a:endParaRPr/>
          </a:p>
          <a:p>
            <a:pPr marL="0" lvl="0" indent="0" algn="l" rtl="0">
              <a:spcBef>
                <a:spcPts val="0"/>
              </a:spcBef>
              <a:spcAft>
                <a:spcPts val="0"/>
              </a:spcAft>
              <a:buNone/>
            </a:pPr>
            <a:endParaRPr/>
          </a:p>
          <a:p>
            <a:pPr marL="0" lvl="0" indent="0" algn="l" rtl="0">
              <a:spcBef>
                <a:spcPts val="0"/>
              </a:spcBef>
              <a:spcAft>
                <a:spcPts val="0"/>
              </a:spcAft>
              <a:buNone/>
            </a:pPr>
            <a:r>
              <a:rPr lang="en-GB"/>
              <a:t>Los principales pasos son la identificación de los niveles de energía y los portadores de energía, así como la identificación de las tecnologías que se utilizan en el sistema energético.</a:t>
            </a:r>
            <a:endParaRPr/>
          </a:p>
          <a:p>
            <a:pPr marL="0" lvl="0" indent="0" algn="l" rtl="0">
              <a:spcBef>
                <a:spcPts val="0"/>
              </a:spcBef>
              <a:spcAft>
                <a:spcPts val="0"/>
              </a:spcAft>
              <a:buNone/>
            </a:pPr>
            <a:endParaRPr/>
          </a:p>
          <a:p>
            <a:pPr marL="0" lvl="0" indent="0" algn="l" rtl="0">
              <a:spcBef>
                <a:spcPts val="0"/>
              </a:spcBef>
              <a:spcAft>
                <a:spcPts val="0"/>
              </a:spcAft>
              <a:buNone/>
            </a:pPr>
            <a:r>
              <a:rPr lang="en-GB"/>
              <a:t>Con estos datos, se puede crear un sistema energético de referencia.</a:t>
            </a:r>
            <a:endParaRPr/>
          </a:p>
        </p:txBody>
      </p:sp>
      <p:sp>
        <p:nvSpPr>
          <p:cNvPr id="270" name="Google Shape;2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La consecución de los objetivos de desarrollo sostenible exigirá una transformación fundamental del sistema energético. Esta transformación es compleja e implica interacciones tanto dentro del sistema energético como con otros sectores y sistemas. Por estas razones, es esencial una planificación energética integral. Esta planificación integral puede permitir a los países transformar sus sistemas energéticos de la manera más rentable y garantizar que las inversiones realizadas ahora sean eficaces y apoyen la trayectoria a largo plazo. La planificación energética integral es compleja y desafiante; sin embargo, los marcos que hacen uso de herramientas de modelización energética pueden ayudar a simplificar el proceso. Este diagrama muestra un marco para la planificación energética integral. Podemos ver las interacciones entre los análisis de las necesidades energéticas y las opciones de suministro de energía, y cómo estos análisis están limitados por la disponibilidad de recursos, las opciones tecnológicas, los objetivos de sostenibilidad y las limitaciones financieras. También podemos ver cómo estos análisis se ven fundamentalmente afectados e impulsados por las perspectivas sociales y económicas. Las herramientas de modelización de la energía proporcionan marcos para realizar estos análisis. </a:t>
            </a:r>
            <a:endParaRPr/>
          </a:p>
          <a:p>
            <a:pPr marL="0" lvl="0" indent="0" algn="l" rtl="0">
              <a:spcBef>
                <a:spcPts val="0"/>
              </a:spcBef>
              <a:spcAft>
                <a:spcPts val="0"/>
              </a:spcAft>
              <a:buNone/>
            </a:pPr>
            <a:endParaRPr/>
          </a:p>
          <a:p>
            <a:pPr marL="0" lvl="0" indent="0" algn="l" rtl="0">
              <a:spcBef>
                <a:spcPts val="0"/>
              </a:spcBef>
              <a:spcAft>
                <a:spcPts val="0"/>
              </a:spcAft>
              <a:buNone/>
            </a:pPr>
            <a:r>
              <a:rPr lang="en-GB"/>
              <a:t>Imagen</a:t>
            </a:r>
            <a:endParaRPr/>
          </a:p>
          <a:p>
            <a:pPr marL="0" lvl="0" indent="0" algn="l" rtl="0">
              <a:spcBef>
                <a:spcPts val="0"/>
              </a:spcBef>
              <a:spcAft>
                <a:spcPts val="0"/>
              </a:spcAft>
              <a:buNone/>
            </a:pPr>
            <a:r>
              <a:rPr lang="en-GB"/>
              <a:t>Primer nivel (Amarillo): Perspectiva económica y social </a:t>
            </a:r>
            <a:endParaRPr/>
          </a:p>
          <a:p>
            <a:pPr marL="0" lvl="0" indent="0" algn="l" rtl="0">
              <a:spcBef>
                <a:spcPts val="0"/>
              </a:spcBef>
              <a:spcAft>
                <a:spcPts val="0"/>
              </a:spcAft>
              <a:buNone/>
            </a:pPr>
            <a:r>
              <a:rPr lang="en-GB"/>
              <a:t>Segundo nivel izquierda (gris): Asesoramiento de recuses naturales, suposiciones exogenas </a:t>
            </a:r>
            <a:endParaRPr/>
          </a:p>
          <a:p>
            <a:pPr marL="0" marR="0" lvl="0" indent="0" algn="l" rtl="0">
              <a:lnSpc>
                <a:spcPct val="100000"/>
              </a:lnSpc>
              <a:spcBef>
                <a:spcPts val="0"/>
              </a:spcBef>
              <a:spcAft>
                <a:spcPts val="0"/>
              </a:spcAft>
              <a:buClr>
                <a:schemeClr val="dk1"/>
              </a:buClr>
              <a:buSzPts val="1200"/>
              <a:buFont typeface="Calibri"/>
              <a:buNone/>
            </a:pPr>
            <a:r>
              <a:rPr lang="en-GB"/>
              <a:t>Segundo nivel derecha (gris): Identificación de opciones tecnológicas, Intercambio regional de electricidad y combustibles </a:t>
            </a:r>
            <a:endParaRPr/>
          </a:p>
          <a:p>
            <a:pPr marL="0" marR="0" lvl="0" indent="0" algn="l" rtl="0">
              <a:lnSpc>
                <a:spcPct val="100000"/>
              </a:lnSpc>
              <a:spcBef>
                <a:spcPts val="0"/>
              </a:spcBef>
              <a:spcAft>
                <a:spcPts val="0"/>
              </a:spcAft>
              <a:buClr>
                <a:schemeClr val="dk1"/>
              </a:buClr>
              <a:buSzPts val="1200"/>
              <a:buFont typeface="Calibri"/>
              <a:buNone/>
            </a:pPr>
            <a:r>
              <a:rPr lang="en-GB"/>
              <a:t>Segundo nivel abajo (gris): Suministro de energía sostenible </a:t>
            </a:r>
            <a:endParaRPr/>
          </a:p>
          <a:p>
            <a:pPr marL="0" marR="0" lvl="0" indent="0" algn="l" rtl="0">
              <a:lnSpc>
                <a:spcPct val="100000"/>
              </a:lnSpc>
              <a:spcBef>
                <a:spcPts val="0"/>
              </a:spcBef>
              <a:spcAft>
                <a:spcPts val="0"/>
              </a:spcAft>
              <a:buClr>
                <a:schemeClr val="dk1"/>
              </a:buClr>
              <a:buSzPts val="1200"/>
              <a:buFont typeface="Calibri"/>
              <a:buNone/>
            </a:pPr>
            <a:r>
              <a:rPr lang="en-GB"/>
              <a:t>Tercer nivel (azul): Asesoría de necesidades energéticas, Análisis de opciones para satisfacer la demanda de energía </a:t>
            </a:r>
            <a:endParaRPr/>
          </a:p>
          <a:p>
            <a:pPr marL="0" marR="0" lvl="0" indent="0" algn="l" rtl="0">
              <a:lnSpc>
                <a:spcPct val="100000"/>
              </a:lnSpc>
              <a:spcBef>
                <a:spcPts val="0"/>
              </a:spcBef>
              <a:spcAft>
                <a:spcPts val="0"/>
              </a:spcAft>
              <a:buClr>
                <a:schemeClr val="dk1"/>
              </a:buClr>
              <a:buSzPts val="1200"/>
              <a:buFont typeface="Calibri"/>
              <a:buNone/>
            </a:pPr>
            <a:r>
              <a:rPr lang="en-GB"/>
              <a:t>Cuarto nivel (verde): Cargas ambientales y mitigación, Requerimientos financieros y de otros recursos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90" name="Google Shape;29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Las herramientas de modelización energética suelen caracterizarse por su alcance temporal. Puede ser a corto plazo, con plazos de segundos a días; a medio plazo, con plazos de días a años; y a largo plazo, con plazos decenales. Por ejemplo, los análisis de estabilidad, que se centran en el mantenimiento de la tensión del sistema eléctrico, suelen tener plazos cortos de segundos a días, mientras que los análisis energéticos a largo plazo que evalúan las necesidades de inversión futuras suelen tener plazos decenales. </a:t>
            </a:r>
            <a:endParaRPr/>
          </a:p>
          <a:p>
            <a:pPr marL="0" lvl="0" indent="0" algn="l" rtl="0">
              <a:spcBef>
                <a:spcPts val="0"/>
              </a:spcBef>
              <a:spcAft>
                <a:spcPts val="0"/>
              </a:spcAft>
              <a:buNone/>
            </a:pPr>
            <a:endParaRPr/>
          </a:p>
          <a:p>
            <a:pPr marL="0" lvl="0" indent="0" algn="l" rtl="0">
              <a:spcBef>
                <a:spcPts val="0"/>
              </a:spcBef>
              <a:spcAft>
                <a:spcPts val="0"/>
              </a:spcAft>
              <a:buNone/>
            </a:pPr>
            <a:r>
              <a:rPr lang="en-GB"/>
              <a:t>Imagen</a:t>
            </a:r>
            <a:endParaRPr/>
          </a:p>
          <a:p>
            <a:pPr marL="0" lvl="0" indent="0" algn="l" rtl="0">
              <a:spcBef>
                <a:spcPts val="0"/>
              </a:spcBef>
              <a:spcAft>
                <a:spcPts val="0"/>
              </a:spcAft>
              <a:buNone/>
            </a:pPr>
            <a:r>
              <a:rPr lang="en-GB"/>
              <a:t>Eje x: Años de asesoramiento </a:t>
            </a:r>
            <a:endParaRPr/>
          </a:p>
          <a:p>
            <a:pPr marL="0" lvl="0" indent="0" algn="l" rtl="0">
              <a:spcBef>
                <a:spcPts val="0"/>
              </a:spcBef>
              <a:spcAft>
                <a:spcPts val="0"/>
              </a:spcAft>
              <a:buNone/>
            </a:pPr>
            <a:r>
              <a:rPr lang="en-GB"/>
              <a:t>Eje y: Línea de tiempo cubierta con modelo</a:t>
            </a:r>
            <a:endParaRPr/>
          </a:p>
          <a:p>
            <a:pPr marL="0" lvl="0" indent="0" algn="l" rtl="0">
              <a:spcBef>
                <a:spcPts val="0"/>
              </a:spcBef>
              <a:spcAft>
                <a:spcPts val="0"/>
              </a:spcAft>
              <a:buNone/>
            </a:pPr>
            <a:r>
              <a:rPr lang="en-GB"/>
              <a:t>Largo termino: decádas: Para sistemas conectados múltiples</a:t>
            </a:r>
            <a:endParaRPr/>
          </a:p>
          <a:p>
            <a:pPr marL="0" lvl="0" indent="0" algn="l" rtl="0">
              <a:spcBef>
                <a:spcPts val="0"/>
              </a:spcBef>
              <a:spcAft>
                <a:spcPts val="0"/>
              </a:spcAft>
              <a:buNone/>
            </a:pPr>
            <a:r>
              <a:rPr lang="en-GB"/>
              <a:t>Termino medio: días, años : Considera áreas de licitación e interconectores</a:t>
            </a:r>
            <a:endParaRPr/>
          </a:p>
          <a:p>
            <a:pPr marL="0" lvl="0" indent="0" algn="l" rtl="0">
              <a:spcBef>
                <a:spcPts val="0"/>
              </a:spcBef>
              <a:spcAft>
                <a:spcPts val="0"/>
              </a:spcAft>
              <a:buNone/>
            </a:pPr>
            <a:r>
              <a:rPr lang="en-GB"/>
              <a:t>Corto termino: Segundos, días: Análisis de estabilidad</a:t>
            </a:r>
            <a:endParaRPr/>
          </a:p>
        </p:txBody>
      </p:sp>
      <p:sp>
        <p:nvSpPr>
          <p:cNvPr id="303" name="Google Shape;30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Los modelos energéticos también suelen clasificarse como descendentes o ascendentes. Los modelos energéticos descendentes, o macroeconómicos, se basan en proyecciones de indicadores económicos como los precios de la energía. Estos modelos se utilizan para los análisis que se centran en las relaciones generales entre el desarrollo económico y la demanda y el suministro de energía. Estos modelos no suelen centrarse en la representación detallada de las tecnologías. Por el contrario, los modelos energéticos ascendentes se centran en la configuración física de los sistemas energéticos, representando las tecnologías con un alto nivel de detalle, incluyendo sus parámetros de rendimiento y coste y los impactos medioambientales. Estos modelos suelen utilizar una demanda energética determinada externamente, que puede ser proporcionada por un modelo descendente. Los modelos energéticos ascendentes más comunes son los modelos de optimización. Se trata de modelos que identifican la forma óptima de satisfacer la demanda definida externamente, por ejemplo, en términos de minimizar el coste o el impacto medioambiental, o de maximizar el acceso a los servicios energéticos. </a:t>
            </a:r>
            <a:endParaRPr/>
          </a:p>
        </p:txBody>
      </p:sp>
      <p:sp>
        <p:nvSpPr>
          <p:cNvPr id="316" name="Google Shape;31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Este diagrama muestra algunos de los pasos clave en un análisis de modelización energética. La primera etapa suele consistir en la obtención de los datos brutos; en este caso, el diagrama se centra en el análisis de fuentes abiertas, por lo que se utilizan datos abiertos. A continuación, hay que procesar los datos brutos, lo que suele significar la manipulación de los datos en una forma que pueda utilizarse para desarrollar el modelo. Esto puede incluir la conversión del formato de los datos o de las unidades, o la utilización de los datos brutos para crear estimaciones de los parámetros del modelo. </a:t>
            </a:r>
            <a:endParaRPr/>
          </a:p>
          <a:p>
            <a:pPr marL="0" lvl="0" indent="0" algn="l" rtl="0">
              <a:spcBef>
                <a:spcPts val="0"/>
              </a:spcBef>
              <a:spcAft>
                <a:spcPts val="0"/>
              </a:spcAft>
              <a:buNone/>
            </a:pPr>
            <a:r>
              <a:rPr lang="en-GB"/>
              <a:t>Una vez procesados los datos, se puede formular el modelo. Este paso varía según el sistema de modelización que se utilice; por ejemplo, hay una interfaz basada en una hoja de cálculo que puede utilizarse para introducir datos para los modelos de OSeMOSYS. A continuación, hay que resolver el modelo. En el caso de los modelos de optimización, esto implica el uso de un solucionador en su computadora que puede encontrar la solución óptima. Una vez que la solución ha sido encontrada, los resultados del modelo serán producidos. Los resultados del modelo varían y el usuario suele poder elegir el tipo de resultados que desea, incluidos los archivos csv de resultados o los gráficos y diagramas generados automáticamente. El último paso suele ser la interpretación de los resultados del modelo. Esto debe hacerse en el contexto del país, la región o el sistema en cuestión y teniendo en cuenta las simplificaciones y ajustes realizados en el proceso de modelización.</a:t>
            </a:r>
            <a:endParaRPr/>
          </a:p>
        </p:txBody>
      </p:sp>
      <p:sp>
        <p:nvSpPr>
          <p:cNvPr id="329" name="Google Shape;32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Ya hemos hablado de algunas de las aplicaciones de las herramientas de modelización energética. Esta diapositiva ofrece algunos ejemplos de cómo se utilizan actualmente las herramientas de modelización energética para apoyar la elaboración de políticas. En general, la modelización del sistema energético permite comprender mejor las interacciones entre el acceso a la energía, el uso de los recursos y el desarrollo sostenible. Al considerar estas interacciones, los planificadores energéticos pueden adoptar un enfoque más holístico que maximice las sinergias entre los diferentes objetivos. En relación con el acceso a la energía, un tipo de modelización energética especialmente útil es la modelización geoespacial de la electrificación, que puede utilizarse para obtener información sobre las vías más económicas para aumentar el acceso. Las herramientas de modelización de la energía se emplean con frecuencia para apoyar la planificación de la expansión de la capacidad a largo plazo, ya que proporcionan información sobre las implicaciones económicas y medioambientales de diferentes escenarios y pueden utilizarse para sugerir la configuración óptima para satisfacer la demanda futura. Por último, las herramientas de modelización energética se utilizan cada vez más para evaluar las interacciones entre los distintos sistemas. Por ejemplo, el marco de modelización CLEWs, que veremos más adelante en el curso, se utiliza para explorar las interacciones entre los sistemas climático, terrestre, energético e hídrico. </a:t>
            </a:r>
            <a:endParaRPr/>
          </a:p>
        </p:txBody>
      </p:sp>
      <p:sp>
        <p:nvSpPr>
          <p:cNvPr id="342" name="Google Shape;34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Al final de esta conferencia, serás capaz de: </a:t>
            </a:r>
            <a:endParaRPr/>
          </a:p>
          <a:p>
            <a:pPr marL="0" lvl="0" indent="0" algn="l" rtl="0">
              <a:spcBef>
                <a:spcPts val="0"/>
              </a:spcBef>
              <a:spcAft>
                <a:spcPts val="0"/>
              </a:spcAft>
              <a:buNone/>
            </a:pPr>
            <a:r>
              <a:rPr lang="en-GB"/>
              <a:t> </a:t>
            </a:r>
            <a:endParaRPr/>
          </a:p>
          <a:p>
            <a:pPr marL="0" lvl="0" indent="0" algn="l" rtl="0">
              <a:spcBef>
                <a:spcPts val="0"/>
              </a:spcBef>
              <a:spcAft>
                <a:spcPts val="0"/>
              </a:spcAft>
              <a:buNone/>
            </a:pPr>
            <a:r>
              <a:rPr lang="en-GB"/>
              <a:t>1) Entender qué es la modelización del sistema energético y por qué es importante.</a:t>
            </a:r>
            <a:endParaRPr/>
          </a:p>
          <a:p>
            <a:pPr marL="0" lvl="0" indent="0" algn="l" rtl="0">
              <a:spcBef>
                <a:spcPts val="0"/>
              </a:spcBef>
              <a:spcAft>
                <a:spcPts val="0"/>
              </a:spcAft>
              <a:buNone/>
            </a:pPr>
            <a:r>
              <a:rPr lang="en-GB"/>
              <a:t>2) Dibujar un sistema energético de referencia y comprender su contenido.</a:t>
            </a:r>
            <a:endParaRPr/>
          </a:p>
          <a:p>
            <a:pPr marL="0" lvl="0" indent="0" algn="l" rtl="0">
              <a:spcBef>
                <a:spcPts val="0"/>
              </a:spcBef>
              <a:spcAft>
                <a:spcPts val="0"/>
              </a:spcAft>
              <a:buNone/>
            </a:pPr>
            <a:r>
              <a:rPr lang="en-GB"/>
              <a:t>3) Recordar los diferentes tipos de herramientas de modelización energética y entender qué es OSeMOSYS.</a:t>
            </a:r>
            <a:endParaRPr/>
          </a:p>
          <a:p>
            <a:pPr marL="0" lvl="0" indent="0" algn="l" rtl="0">
              <a:spcBef>
                <a:spcPts val="0"/>
              </a:spcBef>
              <a:spcAft>
                <a:spcPts val="0"/>
              </a:spcAft>
              <a:buNone/>
            </a:pPr>
            <a:r>
              <a:rPr lang="en-GB"/>
              <a:t>4) Entender qué es FlexTool y sus aplicaciones.</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En la conferencia 1 presentamos OSeMOSYS como un sistema de modelización energética de código abierto utilizado para apoyar la planificación de la expansión de la capacidad a largo plazo. OSeMOSYS es un sistema de modelización energética ascendente que se centra en la representación detallada de las tecnologías y los flujos del sistema energético, teniendo en cuenta el rendimiento, los costes, el uso de los recursos y el impacto medioambiental. Al igual que otros modelos ascendentes, los modelos de OSeMOSYS son impulsados por una demanda definida externamente. Más adelante exploraremos cómo se pueden definir las demandas en OSeMOSYS. OSeMOSYS fue diseñado para tener una estructura modular. Esto significa que está estructurado en bloques independientes que pueden ser agregados o removidos. Cada uno de estos bloques está descrito en inglés sencillo, aumentando la accesibilidad de la herramienta. Este diagrama muestra los siete bloques centrales de OSeMOSYS.</a:t>
            </a:r>
            <a:endParaRPr/>
          </a:p>
          <a:p>
            <a:pPr marL="0" lvl="0" indent="0" algn="l" rtl="0">
              <a:spcBef>
                <a:spcPts val="0"/>
              </a:spcBef>
              <a:spcAft>
                <a:spcPts val="0"/>
              </a:spcAft>
              <a:buNone/>
            </a:pPr>
            <a:endParaRPr/>
          </a:p>
          <a:p>
            <a:pPr marL="0" lvl="0" indent="0" algn="l" rtl="0">
              <a:spcBef>
                <a:spcPts val="0"/>
              </a:spcBef>
              <a:spcAft>
                <a:spcPts val="0"/>
              </a:spcAft>
              <a:buNone/>
            </a:pPr>
            <a:r>
              <a:rPr lang="en-GB"/>
              <a:t>Imagen</a:t>
            </a:r>
            <a:endParaRPr/>
          </a:p>
          <a:p>
            <a:pPr marL="0" lvl="0" indent="0" algn="l" rtl="0">
              <a:spcBef>
                <a:spcPts val="0"/>
              </a:spcBef>
              <a:spcAft>
                <a:spcPts val="0"/>
              </a:spcAft>
              <a:buNone/>
            </a:pPr>
            <a:r>
              <a:rPr lang="en-GB"/>
              <a:t>Eje x: Objetivo, Costos, Almacenamiento, Adecuación de capacidad, Balance Energético, Restricciones, Emisiones </a:t>
            </a:r>
            <a:endParaRPr/>
          </a:p>
          <a:p>
            <a:pPr marL="0" lvl="0" indent="0" algn="l" rtl="0">
              <a:spcBef>
                <a:spcPts val="0"/>
              </a:spcBef>
              <a:spcAft>
                <a:spcPts val="0"/>
              </a:spcAft>
              <a:buNone/>
            </a:pPr>
            <a:r>
              <a:rPr lang="en-GB"/>
              <a:t>Eje y: Costo de salvamento, costo de capital, costo operacional, total de costo de descuentos / Adecuación annual, Adecuación temporal / Balance energético annual, balance energético temporal / Margen de reserva, actividad annual, actividad total,  nueva capacidad, capacidad total  </a:t>
            </a:r>
            <a:endParaRPr/>
          </a:p>
        </p:txBody>
      </p:sp>
      <p:sp>
        <p:nvSpPr>
          <p:cNvPr id="362" name="Google Shape;36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Esta diapositiva destaca algunas aplicaciones de OSeMOSYS y estudios de ejemplo. Como puede ver, OSeMOSYS se utiliza para una serie de análisis, que van desde las perspectivas energéticas nacionales hasta los modelos de sistemas energéticos globales. A nivel nacional, los modelos de OSeMOSYS se utilizan para evaluar diversos aspectos de los futuros sistemas energéticos. Por ejemplo, OSeMOSYS se ha utilizado para evaluar los impactos económicos de diferentes opciones de política energética en Chipre, mientras que también se ha utilizado para evaluar vías alternativas de electrificación para Tanzania. Estos son sólo dos ejemplos de análisis a nivel nacional desarrollados con OSeMOSYS. También se han realizado múltiples estudios a nivel continental; por ejemplo, la Base de Modelos de Electricidad para África (TEMBA, por sus siglas en inglés) se desarrolló en OSeMOSYS para proporcionar proyecciones de energía para toda África a nivel continental y regional. OSeMOSYS se ha implementado en varios análisis de CLEWs para explorar las interacciones entre diferentes sistemas, como el agua, los alimentos, la energía y los ecosistemas en la cuenca del río Drina en Europa. Por último, OSeMOSYS puede utilizarse a nivel global, siendo GENeSYS-MOD un modelo de sistema energético global utilizado para desarrollar una trayectoria del sistema energético global hasta 2050.</a:t>
            </a:r>
            <a:endParaRPr/>
          </a:p>
        </p:txBody>
      </p:sp>
      <p:sp>
        <p:nvSpPr>
          <p:cNvPr id="375" name="Google Shape;37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La última interfaz gráfica de usuario desarrollada para utilizar OSeMOSYS se llama SAND (Simple and Nearly Done). Se trata de una hoja de cálculo de Excel en la que el usuario puede introducir los datos necesarios para el análisis de la modelización energética. Admite hasta 200 tecnologías, 50 productos básicos y 5 tipos de emisiones. La accesibilidad y la facilidad de uso de la interfaz son ventajas para los usuarios principiantes que se acercan a la modelización energética por primera vez. Esto acorta la curva de aprendizaje y, por tanto, acelera el impacto en la elaboración de políticas. Actualmente, la interfaz SAND forma parte del software clicSAND, que incluye una interfaz gráfica de usuario (GUI), una base de datos Access y una plantilla Excel para visualizar los resultados en un formato compartible. Aprenderás a utilizar este software en los ejercicios prácticos, donde construiremos paso a paso un sistema energético simplificado. </a:t>
            </a:r>
            <a:endParaRPr/>
          </a:p>
          <a:p>
            <a:pPr marL="0" lvl="0" indent="0" algn="l" rtl="0">
              <a:spcBef>
                <a:spcPts val="0"/>
              </a:spcBef>
              <a:spcAft>
                <a:spcPts val="0"/>
              </a:spcAft>
              <a:buNone/>
            </a:pPr>
            <a:endParaRPr/>
          </a:p>
        </p:txBody>
      </p:sp>
      <p:sp>
        <p:nvSpPr>
          <p:cNvPr id="387" name="Google Shape;38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En la segunda parte del curso, le presentaremos FlexTool. FlexTool es un modelo que permite modelar la flexibilidad de un determinado sistema de energía.</a:t>
            </a:r>
            <a:endParaRPr/>
          </a:p>
          <a:p>
            <a:pPr marL="0" lvl="0" indent="0" algn="l" rtl="0">
              <a:spcBef>
                <a:spcPts val="0"/>
              </a:spcBef>
              <a:spcAft>
                <a:spcPts val="0"/>
              </a:spcAft>
              <a:buNone/>
            </a:pPr>
            <a:endParaRPr/>
          </a:p>
          <a:p>
            <a:pPr marL="0" lvl="0" indent="0" algn="l" rtl="0">
              <a:spcBef>
                <a:spcPts val="0"/>
              </a:spcBef>
              <a:spcAft>
                <a:spcPts val="0"/>
              </a:spcAft>
              <a:buNone/>
            </a:pPr>
            <a:r>
              <a:rPr lang="en-GB"/>
              <a:t>Esto es importante, ya que las fuentes de energía intermitentes, como la solar fotovoltaica, pueden dificultar la adaptación de la oferta a la demanda. Sin embargo, sigue siendo fundamental que un sistema eléctrico sea lo suficientemente flexible como para suministrar energía en todas las condiciones, por ejemplo, cuando cambian las pautas meteorológicas o la demanda.</a:t>
            </a:r>
            <a:endParaRPr/>
          </a:p>
          <a:p>
            <a:pPr marL="0" lvl="0" indent="0" algn="l" rtl="0">
              <a:spcBef>
                <a:spcPts val="0"/>
              </a:spcBef>
              <a:spcAft>
                <a:spcPts val="0"/>
              </a:spcAft>
              <a:buNone/>
            </a:pPr>
            <a:endParaRPr/>
          </a:p>
          <a:p>
            <a:pPr marL="0" lvl="0" indent="0" algn="l" rtl="0">
              <a:spcBef>
                <a:spcPts val="0"/>
              </a:spcBef>
              <a:spcAft>
                <a:spcPts val="0"/>
              </a:spcAft>
              <a:buNone/>
            </a:pPr>
            <a:r>
              <a:rPr lang="en-GB"/>
              <a:t>FlexTool le permitirá evaluar directamente la flexibilidad de un sistema actual o propuesto. Si un sistema no parece lo suficientemente flexible, aprenderá formas de mejorar la flexibilidad de forma rentable. </a:t>
            </a:r>
            <a:endParaRPr/>
          </a:p>
          <a:p>
            <a:pPr marL="0" lvl="0" indent="0" algn="l" rtl="0">
              <a:spcBef>
                <a:spcPts val="0"/>
              </a:spcBef>
              <a:spcAft>
                <a:spcPts val="0"/>
              </a:spcAft>
              <a:buNone/>
            </a:pPr>
            <a:endParaRPr/>
          </a:p>
          <a:p>
            <a:pPr marL="0" lvl="0" indent="0" algn="l" rtl="0">
              <a:spcBef>
                <a:spcPts val="0"/>
              </a:spcBef>
              <a:spcAft>
                <a:spcPts val="0"/>
              </a:spcAft>
              <a:buNone/>
            </a:pPr>
            <a:r>
              <a:rPr lang="en-GB"/>
              <a:t>Para ello, aprenderá a través de ejemplos de casos prácticos. También se presentarán las principales métricas de flexibilidad.</a:t>
            </a:r>
            <a:endParaRPr/>
          </a:p>
        </p:txBody>
      </p:sp>
      <p:sp>
        <p:nvSpPr>
          <p:cNvPr id="406" name="Google Shape;40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Una vez diseñado el sistema eléctrico, es importante saber si podrá satisfacer las necesidades futuras. Por ejemplo, ¿podrá el suministro con bajas emisiones de carbono, como los aerogeneradores o la energía fotovoltaica, satisfacer la demanda de electricidad de los vehículos eléctricos?</a:t>
            </a:r>
            <a:endParaRPr/>
          </a:p>
          <a:p>
            <a:pPr marL="0" lvl="0" indent="0" algn="l" rtl="0">
              <a:spcBef>
                <a:spcPts val="0"/>
              </a:spcBef>
              <a:spcAft>
                <a:spcPts val="0"/>
              </a:spcAft>
              <a:buNone/>
            </a:pPr>
            <a:endParaRPr/>
          </a:p>
          <a:p>
            <a:pPr marL="0" lvl="0" indent="0" algn="l" rtl="0">
              <a:spcBef>
                <a:spcPts val="0"/>
              </a:spcBef>
              <a:spcAft>
                <a:spcPts val="0"/>
              </a:spcAft>
              <a:buNone/>
            </a:pPr>
            <a:r>
              <a:rPr lang="en-GB"/>
              <a:t>Si un sistema no es lo suficientemente flexible, FlexTool puede demostrar las opciones que pueden utilizarse para mejorar la flexibilidad de un sistema. Esto podría ser mediante la alimentación de vehículos eléctricos, redes de hidrógeno o sistemas de calor. Todos ellos pueden utilizarse para aumentar la flexibilidad de un sistema. </a:t>
            </a:r>
            <a:endParaRPr/>
          </a:p>
          <a:p>
            <a:pPr marL="0" lvl="0" indent="0" algn="l" rtl="0">
              <a:spcBef>
                <a:spcPts val="0"/>
              </a:spcBef>
              <a:spcAft>
                <a:spcPts val="0"/>
              </a:spcAft>
              <a:buNone/>
            </a:pPr>
            <a:endParaRPr/>
          </a:p>
          <a:p>
            <a:pPr marL="0" lvl="0" indent="0" algn="l" rtl="0">
              <a:spcBef>
                <a:spcPts val="0"/>
              </a:spcBef>
              <a:spcAft>
                <a:spcPts val="0"/>
              </a:spcAft>
              <a:buNone/>
            </a:pPr>
            <a:r>
              <a:rPr lang="en-GB"/>
              <a:t>Como ejemplo de cómo añadir flexibilidad a un sistema, se podría permitir a los vehículos eléctricos almacenar y transferir energía a la red en momentos de alta demanda y baja oferta. </a:t>
            </a:r>
            <a:endParaRPr/>
          </a:p>
          <a:p>
            <a:pPr marL="0" lvl="0" indent="0" algn="l" rtl="0">
              <a:spcBef>
                <a:spcPts val="0"/>
              </a:spcBef>
              <a:spcAft>
                <a:spcPts val="0"/>
              </a:spcAft>
              <a:buNone/>
            </a:pPr>
            <a:endParaRPr/>
          </a:p>
          <a:p>
            <a:pPr marL="0" lvl="0" indent="0" algn="l" rtl="0">
              <a:spcBef>
                <a:spcPts val="0"/>
              </a:spcBef>
              <a:spcAft>
                <a:spcPts val="0"/>
              </a:spcAft>
              <a:buNone/>
            </a:pPr>
            <a:r>
              <a:rPr lang="en-GB"/>
              <a:t>Al final de este curso aprenderá a diseñar un sistema futuro que pueda satisfacer todas las necesidades.</a:t>
            </a:r>
            <a:endParaRPr/>
          </a:p>
        </p:txBody>
      </p:sp>
      <p:sp>
        <p:nvSpPr>
          <p:cNvPr id="420" name="Google Shape;42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a:t>Esta miniconferencia contiene una visión general de los sistemas energéticos y del concepto de modelización de sistemas energéticos. Los sistemas energéticos son sistemas complejos que contienen muchos componentes e interacciones. Los principales componentes de los sistemas energéticos son la producción de combustible y los recursos energéticos, la conversión de la energía, el transporte de la misma y la demanda final de servicios energéticos. Los recursos energéticos incluyen los combustibles fósiles, como el carbón o el gas natural, junto con los recursos energéticos renovables, como la energía solar o eólica. Estos recursos se someten a menudo a conversiones; por ejemplo, la energía solar y eólica se convierten en electricidad, mientras que el petróleo crudo suele convertirse en productos petrolíferos más útiles, como el gasóleo. Los productos de estos procesos de conversión tienen que ser transportados hasta el lugar donde se utilizan. Los sistemas energéticos incluyen una serie de demandas finales que pueden dividirse por sectores, por ejemplo la demanda de electricidad residencial o la demanda de productos petrolíferos en el sector del transporte. Es importante reconocer que la sociedad demanda servicios energéticos, como la iluminación, la calefacción o el transporte, que se proporcionan mediante combustibles como la electricidad o los productos petrolíferos. </a:t>
            </a: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Esta diapositiva muestra un diagrama simplificado de un ejemplo de sistema eléctrico, que forma parte del sistema energético más amplio. El diagrama muestra los componentes clave de los sistemas eléctricos. Entre ellos se encuentran los recursos primarios, como el carbón, el gas natural, la biomasa y la energía solar. En muchos casos, estos recursos tienen que ser extraídos o importados; por ejemplo, este diagrama incluye la extracción nacional y la importación de carbón. Estos recursos primarios se convierten en electricidad en las centrales eléctricas. Hay muchos tipos de centrales eléctricas, cada una de las cuales utiliza diferentes combustibles para generar electricidad, como se muestra en este diagrama. Una vez generada la electricidad, se transporta a los usuarios finales, donde se utiliza en una serie de sectores, como el residencial, el comercial y el industrial, que se muestran en este diagrama. Todos los elementos de este sistema se estudiarán con más detalle a lo largo de este curso. </a:t>
            </a:r>
            <a:endParaRPr/>
          </a:p>
        </p:txBody>
      </p:sp>
      <p:sp>
        <p:nvSpPr>
          <p:cNvPr id="135" name="Google Shape;1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a:t>A continuación exploraremos el concepto de modelización de sistemas energéticos. Todos los modelos son simplificaciones de la realidad, en las que los sistemas complejos se representan de forma organizada y simplificada. En los modelos de sistemas energéticos, todos los componentes y procesos de un sistema energético se destilan en ecuaciones matemáticas. A continuación, el modelo puede utilizarse para simular el sistema energético en diferentes escenarios y evaluar sus propiedades, como sus costes, su impacto medioambiental o su flexibilidad. Las herramientas de modelización de la energía proporcionan análisis críticos tanto de las configuraciones de los sistemas energéticos existentes como de los escenarios futuros alternativos. Un ejemplo de uso de los modelos de sistemas energéticos es la creación de escenarios acordes con los objetivos globales de cambio climático, que pueden utilizarse para comprender qué inversiones podrían ser importantes para alcanzar dichos objetivos. Es fundamental recordar que los modelos de sistemas energéticos pueden proporcionar información muy útil para apoyar la elaboración de políticas; sin embargo, son fundamentalmente simplificaciones de la realidad y no pueden predecir el futuro con certeza exacta. Los resultados de los modelos también deben considerarse en el contexto del tipo de modelo utilizado. Hay muchas formas de modelos de sistemas energéticos, como veremos en este curso. </a:t>
            </a:r>
            <a:endParaRPr/>
          </a:p>
        </p:txBody>
      </p:sp>
      <p:sp>
        <p:nvSpPr>
          <p:cNvPr id="147" name="Google Shape;14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a:t>Este diagrama muestra las formas en que se pueden clasificar los modelos energéticos. Los modelos energéticos pueden variar significativamente y pueden clasificarse de múltiples maneras. En primer lugar, los modelos pueden tener diferentes escalas geográficas; por ejemplo, algunos pueden centrarse en el análisis a nivel de país, mientras que otros pueden examinar pueblos individuales o el sistema energético mundial en su conjunto. En segundo lugar, los modelos pueden incluir una serie de sectores: algunos pueden centrarse únicamente en el sector eléctrico, mientras que otros pueden analizar todo el sistema energético e incluir las demandas de una serie de sectores de uso final, como el transporte y la industria. En tercer lugar, los modelos pueden operar en diferentes escalas de tiempo: algunos modelos pueden evaluar el sistema en un año o menos, mientras que otros se utilizan para crear escenarios que llegan hasta 2050 o más allá. Los modelos también varían en muchos otros aspectos, por ejemplo, utilizando diferentes enfoques matemáticos, metodologías y niveles de detalle. La clasificación de un modelo debe ser compatible con su propósito; por ejemplo, los modelos de electrificación pueden necesitar utilizar una escala regional y un enfoque geoespacial debido a las diferencias de acceso y disponibilidad de recursos entre las distintas regiones de un mismo país. </a:t>
            </a:r>
            <a:endParaRPr/>
          </a:p>
        </p:txBody>
      </p:sp>
      <p:sp>
        <p:nvSpPr>
          <p:cNvPr id="159" name="Google Shape;15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a:t>Los modelos de sistemas energéticos pueden ser herramientas muy eficaces para apoyar la elaboración de políticas. Los gobiernos suelen tener metas políticas nacionales existentes, así como el propósito de trabajar para alcanzar acuerdos y objetivos internacionales. Estas metas y objetivos suelen marcar el rumbo del sistema energético del país. Sin embargo, es necesario tener en cuenta muchas otras consideraciones; por ejemplo, el sistema energético debe ser técnicamente capaz de satisfacer la futura demanda de energía y, al mismo tiempo, cumplir con los objetivos del cambio climático. Otros factores que deben tenerse en cuenta en la planificación del sistema energético son la futura disponibilidad de recursos, los cambios en los costes y el rendimiento de la tecnología y los objetivos políticos de otros sectores que a menudo interactúan con el sistema energético. Los modelos de sistemas energéticos pueden contribuir a este enfoque holístico de la planificación energética al permitir el análisis cuantitativo de diferentes escenarios, incluida la evaluación de las implicaciones medioambientales y socioeconómicas de los diferentes instrumentos políticos. </a:t>
            </a: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r>
              <a:rPr lang="en-GB"/>
              <a:t>Imagen: Primer nivel: Acuerdos internacionales y objetivos, análisis de energías mixtas, evaluación de potencial RES, Pronóstico de demanda de energía futura </a:t>
            </a:r>
            <a:endParaRPr/>
          </a:p>
          <a:p>
            <a:pPr marL="0" lvl="0" indent="0" algn="l" rtl="0">
              <a:lnSpc>
                <a:spcPct val="90000"/>
              </a:lnSpc>
              <a:spcBef>
                <a:spcPts val="1000"/>
              </a:spcBef>
              <a:spcAft>
                <a:spcPts val="0"/>
              </a:spcAft>
              <a:buNone/>
            </a:pPr>
            <a:r>
              <a:rPr lang="en-GB"/>
              <a:t>              Segundo nivel: Pruebas de compatibilidad</a:t>
            </a:r>
            <a:endParaRPr/>
          </a:p>
          <a:p>
            <a:pPr marL="0" lvl="0" indent="0" algn="l" rtl="0">
              <a:lnSpc>
                <a:spcPct val="90000"/>
              </a:lnSpc>
              <a:spcBef>
                <a:spcPts val="1000"/>
              </a:spcBef>
              <a:spcAft>
                <a:spcPts val="0"/>
              </a:spcAft>
              <a:buNone/>
            </a:pPr>
            <a:r>
              <a:rPr lang="en-GB"/>
              <a:t>              Tercer nivel: Diseño de una nueva política energética </a:t>
            </a:r>
            <a:endParaRPr/>
          </a:p>
          <a:p>
            <a:pPr marL="0" lvl="0" indent="0" algn="l" rtl="0">
              <a:lnSpc>
                <a:spcPct val="90000"/>
              </a:lnSpc>
              <a:spcBef>
                <a:spcPts val="1000"/>
              </a:spcBef>
              <a:spcAft>
                <a:spcPts val="0"/>
              </a:spcAft>
              <a:buNone/>
            </a:pPr>
            <a:r>
              <a:rPr lang="en-GB"/>
              <a:t>              Niveles dos y tres están relacionados con acuerdos y objetivos internacionales</a:t>
            </a:r>
            <a:endParaRPr/>
          </a:p>
        </p:txBody>
      </p:sp>
      <p:sp>
        <p:nvSpPr>
          <p:cNvPr id="172" name="Google Shape;1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Los sistemas energéticos de referencia son una base importante para la modelización de los sistemas energéticos. Un sistema energético de referencia (o S.E.R.) es una representación gráfica simplificada y agregada del sistema energético real que se está analizando.</a:t>
            </a:r>
            <a:endParaRPr/>
          </a:p>
          <a:p>
            <a:pPr marL="0" lvl="0" indent="0" algn="l" rtl="0">
              <a:spcBef>
                <a:spcPts val="0"/>
              </a:spcBef>
              <a:spcAft>
                <a:spcPts val="0"/>
              </a:spcAft>
              <a:buNone/>
            </a:pPr>
            <a:endParaRPr/>
          </a:p>
          <a:p>
            <a:pPr marL="0" lvl="0" indent="0" algn="l" rtl="0">
              <a:spcBef>
                <a:spcPts val="0"/>
              </a:spcBef>
              <a:spcAft>
                <a:spcPts val="0"/>
              </a:spcAft>
              <a:buNone/>
            </a:pPr>
            <a:r>
              <a:rPr lang="en-GB"/>
              <a:t>Los sistemas energéticos de referencia pueden abarcar posibles vías de desarrollo y no sólo la configuración actual del sistema. Por ejemplo, con la introducción de los vehículos eléctricos, se requiere una mayor demanda de electricidad para el sector del transporte. </a:t>
            </a:r>
            <a:endParaRPr/>
          </a:p>
          <a:p>
            <a:pPr marL="0" lvl="0" indent="0" algn="l" rtl="0">
              <a:spcBef>
                <a:spcPts val="0"/>
              </a:spcBef>
              <a:spcAft>
                <a:spcPts val="0"/>
              </a:spcAft>
              <a:buNone/>
            </a:pPr>
            <a:endParaRPr/>
          </a:p>
          <a:p>
            <a:pPr marL="0" lvl="0" indent="0" algn="l" rtl="0">
              <a:spcBef>
                <a:spcPts val="0"/>
              </a:spcBef>
              <a:spcAft>
                <a:spcPts val="0"/>
              </a:spcAft>
              <a:buNone/>
            </a:pPr>
            <a:r>
              <a:rPr lang="en-GB"/>
              <a:t>Un sistema energético de referencia muestra todas las cadenas de suministro de energía existentes y potenciales, desde los recursos energéticos primarios hasta la demanda final de energía. En concreto, la energía procede de la extracción o importación de energía a la conversión, luego a la transmisión y distribución y a la conversión en una demanda final de energía.</a:t>
            </a:r>
            <a:endParaRPr/>
          </a:p>
          <a:p>
            <a:pPr marL="0" lvl="0" indent="0" algn="l" rtl="0">
              <a:spcBef>
                <a:spcPts val="0"/>
              </a:spcBef>
              <a:spcAft>
                <a:spcPts val="0"/>
              </a:spcAft>
              <a:buNone/>
            </a:pPr>
            <a:endParaRPr/>
          </a:p>
          <a:p>
            <a:pPr marL="0" lvl="0" indent="0" algn="l" rtl="0">
              <a:spcBef>
                <a:spcPts val="0"/>
              </a:spcBef>
              <a:spcAft>
                <a:spcPts val="0"/>
              </a:spcAft>
              <a:buNone/>
            </a:pPr>
            <a:r>
              <a:rPr lang="en-GB"/>
              <a:t>El nivel de simplificación del sistema energético de referencia depende de las cuestiones que se vayan a analizar y de la disponibilidad de datos. Así, diferentes casos de uso requieren diferentes niveles de simplificación.</a:t>
            </a:r>
            <a:endParaRPr/>
          </a:p>
          <a:p>
            <a:pPr marL="0" lvl="0" indent="0" algn="l" rtl="0">
              <a:spcBef>
                <a:spcPts val="0"/>
              </a:spcBef>
              <a:spcAft>
                <a:spcPts val="0"/>
              </a:spcAft>
              <a:buNone/>
            </a:pPr>
            <a:endParaRPr/>
          </a:p>
          <a:p>
            <a:pPr marL="0" lvl="0" indent="0" algn="l" rtl="0">
              <a:spcBef>
                <a:spcPts val="0"/>
              </a:spcBef>
              <a:spcAft>
                <a:spcPts val="0"/>
              </a:spcAft>
              <a:buNone/>
            </a:pPr>
            <a:r>
              <a:rPr lang="en-GB"/>
              <a:t>Un sistema energético de referencia debe ser una representación mínima de la realidad que se requiere para responder a las cuestiones políticas abordadas.</a:t>
            </a:r>
            <a:endParaRPr/>
          </a:p>
        </p:txBody>
      </p:sp>
      <p:sp>
        <p:nvSpPr>
          <p:cNvPr id="195" name="Google Shape;19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21" name="Google Shape;21;p29"/>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a:spLocks noGrp="1"/>
          </p:cNvSpPr>
          <p:nvPr>
            <p:ph type="pic" idx="2"/>
          </p:nvPr>
        </p:nvSpPr>
        <p:spPr>
          <a:xfrm>
            <a:off x="5183188" y="987425"/>
            <a:ext cx="6172200" cy="4873625"/>
          </a:xfrm>
          <a:prstGeom prst="rect">
            <a:avLst/>
          </a:prstGeom>
          <a:noFill/>
          <a:ln>
            <a:noFill/>
          </a:ln>
        </p:spPr>
      </p:sp>
      <p:sp>
        <p:nvSpPr>
          <p:cNvPr id="69" name="Google Shape;69;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ki/File:Generic_energy_system_supplying_fuels_and_electricity.svg"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documents1.worldbank.org/curated/en/628541494925426928/pdf/115065-BRI-P148200-PUBLIC-FINALSEARSFElectricityPlanningweb.pdf"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documents1.worldbank.org/curated/en/628541494925426928/pdf/115065-BRI-P148200-PUBLIC-FINALSEARSFElectricityPlanningweb.pdf"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1996-1073/12/22/4298" TargetMode="Externa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doi.org/10.3390/en12224298" TargetMode="External"/><Relationship Id="rId4" Type="http://schemas.openxmlformats.org/officeDocument/2006/relationships/hyperlink" Target="http://documents1.worldbank.org/curated/en/628541494925426928/pdf/115065-BRI-P148200-PUBLIC-FINALSEARSFElectricityPlanningweb.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creativecommons.org/licenses/by/4.0/" TargetMode="External"/><Relationship Id="rId4" Type="http://schemas.openxmlformats.org/officeDocument/2006/relationships/hyperlink" Target="https://www.mdpi.com/1996-1073/10/10/1468/htm#B20-energies-10-0146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pixabay.com/en/electricity-sun-wind-1330214/" TargetMode="Externa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pixabay.com/illustrations/car-electric-car-auto-automobile-3321668/" TargetMode="Externa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doi.org/10.5281/zenodo.4593100" TargetMode="External"/><Relationship Id="rId4" Type="http://schemas.openxmlformats.org/officeDocument/2006/relationships/hyperlink" Target="https://doi.org/10.3390/en1010146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open.edu/openlearncreate/mod/quiz/view.php?id=174725" TargetMode="External"/><Relationship Id="rId4" Type="http://schemas.openxmlformats.org/officeDocument/2006/relationships/hyperlink" Target="http://www.googl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sa/4.0/?ref=ccsearch&amp;atype=rich" TargetMode="External"/><Relationship Id="rId5" Type="http://schemas.openxmlformats.org/officeDocument/2006/relationships/hyperlink" Target="https://commons.wikimedia.org/w/index.php?curid=52206978"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2071-1050/12/12/5078"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doi.org/10.3390/su1212507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A picture containing website&#10;&#10;Description automatically generated"/>
          <p:cNvPicPr preferRelativeResize="0"/>
          <p:nvPr/>
        </p:nvPicPr>
        <p:blipFill rotWithShape="1">
          <a:blip r:embed="rId3">
            <a:alphaModFix/>
          </a:blip>
          <a:srcRect/>
          <a:stretch/>
        </p:blipFill>
        <p:spPr>
          <a:xfrm>
            <a:off x="0" y="-4445"/>
            <a:ext cx="12222480" cy="6866890"/>
          </a:xfrm>
          <a:prstGeom prst="rect">
            <a:avLst/>
          </a:prstGeom>
          <a:noFill/>
          <a:ln>
            <a:noFill/>
          </a:ln>
        </p:spPr>
      </p:pic>
      <p:sp>
        <p:nvSpPr>
          <p:cNvPr id="91" name="Google Shape;91;p1"/>
          <p:cNvSpPr txBox="1"/>
          <p:nvPr/>
        </p:nvSpPr>
        <p:spPr>
          <a:xfrm>
            <a:off x="8832600" y="6157376"/>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chemeClr val="lt1"/>
                </a:solidFill>
                <a:latin typeface="Open Sans"/>
                <a:ea typeface="Open Sans"/>
                <a:cs typeface="Open Sans"/>
                <a:sym typeface="Open Sans"/>
              </a:rPr>
              <a:t>Versión 1.0</a:t>
            </a:r>
            <a:endParaRPr sz="1050" b="0" i="0" u="none" strike="noStrike" cap="none">
              <a:solidFill>
                <a:schemeClr val="lt1"/>
              </a:solidFill>
              <a:latin typeface="Open Sans"/>
              <a:ea typeface="Open Sans"/>
              <a:cs typeface="Open Sans"/>
              <a:sym typeface="Open Sans"/>
            </a:endParaRPr>
          </a:p>
        </p:txBody>
      </p:sp>
      <p:sp>
        <p:nvSpPr>
          <p:cNvPr id="92" name="Google Shape;92;p1"/>
          <p:cNvSpPr txBox="1"/>
          <p:nvPr/>
        </p:nvSpPr>
        <p:spPr>
          <a:xfrm>
            <a:off x="781904" y="2619318"/>
            <a:ext cx="8050696" cy="64633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800" b="1" i="0" u="none" strike="noStrike" cap="none">
                <a:solidFill>
                  <a:schemeClr val="dk1"/>
                </a:solidFill>
                <a:latin typeface="Open Sans ExtraBold"/>
                <a:ea typeface="Open Sans ExtraBold"/>
                <a:cs typeface="Open Sans ExtraBold"/>
                <a:sym typeface="Open Sans ExtraBold"/>
              </a:rPr>
              <a:t>Energía y </a:t>
            </a:r>
            <a:br>
              <a:rPr lang="en-GB" sz="1800" b="1" i="0" u="none" strike="noStrike" cap="none">
                <a:solidFill>
                  <a:schemeClr val="dk1"/>
                </a:solidFill>
                <a:latin typeface="Open Sans ExtraBold"/>
                <a:ea typeface="Open Sans ExtraBold"/>
                <a:cs typeface="Open Sans ExtraBold"/>
                <a:sym typeface="Open Sans ExtraBold"/>
              </a:rPr>
            </a:br>
            <a:r>
              <a:rPr lang="en-GB" sz="1800" b="1" i="0" u="none" strike="noStrike" cap="none">
                <a:solidFill>
                  <a:schemeClr val="dk1"/>
                </a:solidFill>
                <a:latin typeface="Open Sans ExtraBold"/>
                <a:ea typeface="Open Sans ExtraBold"/>
                <a:cs typeface="Open Sans ExtraBold"/>
                <a:sym typeface="Open Sans ExtraBold"/>
              </a:rPr>
              <a:t>Modelización de la flexibilidad</a:t>
            </a:r>
            <a:endParaRPr sz="1800" b="1">
              <a:solidFill>
                <a:schemeClr val="dk1"/>
              </a:solidFill>
              <a:latin typeface="Open Sans ExtraBold"/>
              <a:ea typeface="Open Sans ExtraBold"/>
              <a:cs typeface="Open Sans ExtraBold"/>
              <a:sym typeface="Open Sans ExtraBold"/>
            </a:endParaRPr>
          </a:p>
        </p:txBody>
      </p:sp>
      <p:sp>
        <p:nvSpPr>
          <p:cNvPr id="93" name="Google Shape;93;p1"/>
          <p:cNvSpPr txBox="1"/>
          <p:nvPr/>
        </p:nvSpPr>
        <p:spPr>
          <a:xfrm>
            <a:off x="734754" y="3736228"/>
            <a:ext cx="5438700" cy="28014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4400" b="1" dirty="0" err="1">
                <a:solidFill>
                  <a:schemeClr val="lt1"/>
                </a:solidFill>
                <a:latin typeface="Open Sans ExtraBold"/>
                <a:ea typeface="Open Sans ExtraBold"/>
                <a:cs typeface="Open Sans ExtraBold"/>
                <a:sym typeface="Open Sans ExtraBold"/>
              </a:rPr>
              <a:t>Lectura</a:t>
            </a:r>
            <a:r>
              <a:rPr lang="en-GB" sz="4400" b="1" dirty="0">
                <a:solidFill>
                  <a:schemeClr val="lt1"/>
                </a:solidFill>
                <a:latin typeface="Open Sans ExtraBold"/>
                <a:ea typeface="Open Sans ExtraBold"/>
                <a:cs typeface="Open Sans ExtraBold"/>
                <a:sym typeface="Open Sans ExtraBold"/>
              </a:rPr>
              <a:t> 2</a:t>
            </a:r>
            <a:br>
              <a:rPr lang="en-GB" sz="4400" b="1">
                <a:solidFill>
                  <a:schemeClr val="dk1"/>
                </a:solidFill>
                <a:latin typeface="Open Sans ExtraBold"/>
                <a:ea typeface="Open Sans ExtraBold"/>
                <a:cs typeface="Open Sans ExtraBold"/>
                <a:sym typeface="Open Sans ExtraBold"/>
              </a:rPr>
            </a:br>
            <a:r>
              <a:rPr lang="en-GB" sz="4400" b="1">
                <a:solidFill>
                  <a:schemeClr val="dk1"/>
                </a:solidFill>
                <a:latin typeface="Open Sans ExtraBold"/>
                <a:ea typeface="Open Sans ExtraBold"/>
                <a:cs typeface="Open Sans ExtraBold"/>
                <a:sym typeface="Open Sans ExtraBold"/>
              </a:rPr>
              <a:t>MODELIZACIÓN </a:t>
            </a:r>
            <a:r>
              <a:rPr lang="en-GB" sz="4400" b="1" dirty="0">
                <a:solidFill>
                  <a:schemeClr val="dk1"/>
                </a:solidFill>
                <a:latin typeface="Open Sans ExtraBold"/>
                <a:ea typeface="Open Sans ExtraBold"/>
                <a:cs typeface="Open Sans ExtraBold"/>
                <a:sym typeface="Open Sans ExtraBold"/>
              </a:rPr>
              <a:t>DE SISTEMAS ENERGÉTICOS</a:t>
            </a:r>
            <a:endParaRPr dirty="0"/>
          </a:p>
        </p:txBody>
      </p:sp>
      <p:sp>
        <p:nvSpPr>
          <p:cNvPr id="94" name="Google Shape;94;p1"/>
          <p:cNvSpPr/>
          <p:nvPr/>
        </p:nvSpPr>
        <p:spPr>
          <a:xfrm>
            <a:off x="5848934" y="522197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1" descr="Track2_Lecture2_Slide1.mp3"/>
          <p:cNvPicPr preferRelativeResize="0"/>
          <p:nvPr/>
        </p:nvPicPr>
        <p:blipFill rotWithShape="1">
          <a:blip r:embed="rId4">
            <a:alphaModFix/>
          </a:blip>
          <a:srcRect/>
          <a:stretch/>
        </p:blipFill>
        <p:spPr>
          <a:xfrm>
            <a:off x="5920299" y="5293336"/>
            <a:ext cx="812800" cy="812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0"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1" name="Google Shape;211;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10</a:t>
            </a:fld>
            <a:endParaRPr sz="1400" b="1">
              <a:solidFill>
                <a:schemeClr val="lt1"/>
              </a:solidFill>
              <a:latin typeface="Open Sans ExtraBold"/>
              <a:ea typeface="Open Sans ExtraBold"/>
              <a:cs typeface="Open Sans ExtraBold"/>
              <a:sym typeface="Open Sans ExtraBold"/>
            </a:endParaRPr>
          </a:p>
        </p:txBody>
      </p:sp>
      <p:sp>
        <p:nvSpPr>
          <p:cNvPr id="212" name="Google Shape;212;p10"/>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2.2.2 Un ejemplo: el sistema eléctrico</a:t>
            </a:r>
            <a:endParaRPr/>
          </a:p>
        </p:txBody>
      </p:sp>
      <p:sp>
        <p:nvSpPr>
          <p:cNvPr id="213" name="Google Shape;213;p10"/>
          <p:cNvSpPr txBox="1"/>
          <p:nvPr/>
        </p:nvSpPr>
        <p:spPr>
          <a:xfrm>
            <a:off x="887215" y="11897"/>
            <a:ext cx="8916511" cy="13834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2.2 Sistemas energéticos de referencia</a:t>
            </a:r>
            <a:endParaRPr/>
          </a:p>
        </p:txBody>
      </p:sp>
      <p:sp>
        <p:nvSpPr>
          <p:cNvPr id="214" name="Google Shape;214;p10"/>
          <p:cNvSpPr/>
          <p:nvPr/>
        </p:nvSpPr>
        <p:spPr>
          <a:xfrm>
            <a:off x="951026" y="2269895"/>
            <a:ext cx="1675973" cy="1700012"/>
          </a:xfrm>
          <a:prstGeom prst="roundRect">
            <a:avLst>
              <a:gd name="adj" fmla="val 16667"/>
            </a:avLst>
          </a:prstGeom>
          <a:solidFill>
            <a:srgbClr val="F4B08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Extracción o importación</a:t>
            </a:r>
            <a:endParaRPr/>
          </a:p>
        </p:txBody>
      </p:sp>
      <p:sp>
        <p:nvSpPr>
          <p:cNvPr id="215" name="Google Shape;215;p10"/>
          <p:cNvSpPr/>
          <p:nvPr/>
        </p:nvSpPr>
        <p:spPr>
          <a:xfrm>
            <a:off x="3649295" y="2252996"/>
            <a:ext cx="1675973" cy="1717718"/>
          </a:xfrm>
          <a:prstGeom prst="roundRect">
            <a:avLst>
              <a:gd name="adj" fmla="val 16667"/>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Conversión</a:t>
            </a:r>
            <a:endParaRPr/>
          </a:p>
        </p:txBody>
      </p:sp>
      <p:sp>
        <p:nvSpPr>
          <p:cNvPr id="216" name="Google Shape;216;p10"/>
          <p:cNvSpPr/>
          <p:nvPr/>
        </p:nvSpPr>
        <p:spPr>
          <a:xfrm>
            <a:off x="6347564" y="2269896"/>
            <a:ext cx="1675973" cy="1700012"/>
          </a:xfrm>
          <a:prstGeom prst="roundRect">
            <a:avLst>
              <a:gd name="adj" fmla="val 16667"/>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Transmisión y distribución</a:t>
            </a:r>
            <a:endParaRPr/>
          </a:p>
        </p:txBody>
      </p:sp>
      <p:sp>
        <p:nvSpPr>
          <p:cNvPr id="217" name="Google Shape;217;p10"/>
          <p:cNvSpPr/>
          <p:nvPr/>
        </p:nvSpPr>
        <p:spPr>
          <a:xfrm>
            <a:off x="9045833" y="2269895"/>
            <a:ext cx="1675973" cy="1700012"/>
          </a:xfrm>
          <a:prstGeom prst="roundRect">
            <a:avLst>
              <a:gd name="adj" fmla="val 16667"/>
            </a:avLst>
          </a:prstGeom>
          <a:solidFill>
            <a:srgbClr val="8DA9D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Conversión</a:t>
            </a:r>
            <a:endParaRPr/>
          </a:p>
        </p:txBody>
      </p:sp>
      <p:sp>
        <p:nvSpPr>
          <p:cNvPr id="218" name="Google Shape;218;p10"/>
          <p:cNvSpPr/>
          <p:nvPr/>
        </p:nvSpPr>
        <p:spPr>
          <a:xfrm>
            <a:off x="2626999" y="3036352"/>
            <a:ext cx="1022296" cy="244377"/>
          </a:xfrm>
          <a:prstGeom prst="rightArrow">
            <a:avLst>
              <a:gd name="adj1" fmla="val 50000"/>
              <a:gd name="adj2" fmla="val 50000"/>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10"/>
          <p:cNvSpPr/>
          <p:nvPr/>
        </p:nvSpPr>
        <p:spPr>
          <a:xfrm>
            <a:off x="5345470" y="2997712"/>
            <a:ext cx="1022296" cy="244377"/>
          </a:xfrm>
          <a:prstGeom prst="rightArrow">
            <a:avLst>
              <a:gd name="adj1" fmla="val 50000"/>
              <a:gd name="adj2" fmla="val 50000"/>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0"/>
          <p:cNvSpPr/>
          <p:nvPr/>
        </p:nvSpPr>
        <p:spPr>
          <a:xfrm>
            <a:off x="8046254" y="2996105"/>
            <a:ext cx="1022296" cy="244377"/>
          </a:xfrm>
          <a:prstGeom prst="rightArrow">
            <a:avLst>
              <a:gd name="adj1" fmla="val 50000"/>
              <a:gd name="adj2" fmla="val 50000"/>
            </a:avLst>
          </a:prstGeom>
          <a:solidFill>
            <a:srgbClr val="8DA9D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0"/>
          <p:cNvSpPr txBox="1"/>
          <p:nvPr/>
        </p:nvSpPr>
        <p:spPr>
          <a:xfrm>
            <a:off x="951026" y="4146997"/>
            <a:ext cx="9931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Primaria</a:t>
            </a:r>
            <a:endParaRPr/>
          </a:p>
        </p:txBody>
      </p:sp>
      <p:sp>
        <p:nvSpPr>
          <p:cNvPr id="222" name="Google Shape;222;p10"/>
          <p:cNvSpPr txBox="1"/>
          <p:nvPr/>
        </p:nvSpPr>
        <p:spPr>
          <a:xfrm>
            <a:off x="3649295" y="4146997"/>
            <a:ext cx="12704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Secundaria</a:t>
            </a:r>
            <a:endParaRPr/>
          </a:p>
        </p:txBody>
      </p:sp>
      <p:sp>
        <p:nvSpPr>
          <p:cNvPr id="223" name="Google Shape;223;p10"/>
          <p:cNvSpPr txBox="1"/>
          <p:nvPr/>
        </p:nvSpPr>
        <p:spPr>
          <a:xfrm>
            <a:off x="6367766" y="4146997"/>
            <a:ext cx="12704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Final</a:t>
            </a:r>
            <a:endParaRPr/>
          </a:p>
        </p:txBody>
      </p:sp>
      <p:sp>
        <p:nvSpPr>
          <p:cNvPr id="224" name="Google Shape;224;p10"/>
          <p:cNvSpPr txBox="1"/>
          <p:nvPr/>
        </p:nvSpPr>
        <p:spPr>
          <a:xfrm>
            <a:off x="9045833" y="4146997"/>
            <a:ext cx="12704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Útil</a:t>
            </a:r>
            <a:endParaRPr/>
          </a:p>
        </p:txBody>
      </p:sp>
      <p:sp>
        <p:nvSpPr>
          <p:cNvPr id="225" name="Google Shape;225;p10"/>
          <p:cNvSpPr txBox="1"/>
          <p:nvPr/>
        </p:nvSpPr>
        <p:spPr>
          <a:xfrm>
            <a:off x="1206018" y="4516329"/>
            <a:ext cx="1675973"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Aceite</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Gas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Carbón</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Agua</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Viento</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Solar</a:t>
            </a:r>
            <a:endParaRPr/>
          </a:p>
        </p:txBody>
      </p:sp>
      <p:sp>
        <p:nvSpPr>
          <p:cNvPr id="226" name="Google Shape;226;p10"/>
          <p:cNvSpPr txBox="1"/>
          <p:nvPr/>
        </p:nvSpPr>
        <p:spPr>
          <a:xfrm>
            <a:off x="3786892" y="4516329"/>
            <a:ext cx="1675973" cy="14773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Diésel</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Kerosene</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Gas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Electricidad</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Carbón</a:t>
            </a:r>
            <a:endParaRPr/>
          </a:p>
        </p:txBody>
      </p:sp>
      <p:sp>
        <p:nvSpPr>
          <p:cNvPr id="227" name="Google Shape;227;p10"/>
          <p:cNvSpPr txBox="1"/>
          <p:nvPr/>
        </p:nvSpPr>
        <p:spPr>
          <a:xfrm>
            <a:off x="9173271" y="4516329"/>
            <a:ext cx="1675973"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Calor</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Iluminación</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Energía mecánica</a:t>
            </a:r>
            <a:endParaRPr/>
          </a:p>
        </p:txBody>
      </p:sp>
      <p:sp>
        <p:nvSpPr>
          <p:cNvPr id="228" name="Google Shape;228;p10"/>
          <p:cNvSpPr txBox="1"/>
          <p:nvPr/>
        </p:nvSpPr>
        <p:spPr>
          <a:xfrm>
            <a:off x="6527141" y="4516329"/>
            <a:ext cx="1675973" cy="14773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Diésel</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Kerosene</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Gas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Electricidad</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Carbón</a:t>
            </a:r>
            <a:endParaRPr/>
          </a:p>
        </p:txBody>
      </p:sp>
      <p:sp>
        <p:nvSpPr>
          <p:cNvPr id="229" name="Google Shape;229;p10"/>
          <p:cNvSpPr/>
          <p:nvPr/>
        </p:nvSpPr>
        <p:spPr>
          <a:xfrm>
            <a:off x="8953309" y="63783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0" name="Google Shape;230;p10" descr="Track2_Lecture2_Slide10.mp3"/>
          <p:cNvPicPr preferRelativeResize="0"/>
          <p:nvPr/>
        </p:nvPicPr>
        <p:blipFill rotWithShape="1">
          <a:blip r:embed="rId4">
            <a:alphaModFix/>
          </a:blip>
          <a:srcRect/>
          <a:stretch/>
        </p:blipFill>
        <p:spPr>
          <a:xfrm>
            <a:off x="9024674" y="71309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7" name="Google Shape;237;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11</a:t>
            </a:fld>
            <a:endParaRPr sz="1400" b="1">
              <a:solidFill>
                <a:schemeClr val="lt1"/>
              </a:solidFill>
              <a:latin typeface="Open Sans ExtraBold"/>
              <a:ea typeface="Open Sans ExtraBold"/>
              <a:cs typeface="Open Sans ExtraBold"/>
              <a:sym typeface="Open Sans ExtraBold"/>
            </a:endParaRPr>
          </a:p>
        </p:txBody>
      </p:sp>
      <p:sp>
        <p:nvSpPr>
          <p:cNvPr id="238" name="Google Shape;238;p11"/>
          <p:cNvSpPr/>
          <p:nvPr/>
        </p:nvSpPr>
        <p:spPr>
          <a:xfrm>
            <a:off x="768703" y="1486968"/>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2.2.3 Ejemplo de sistema energético de referencia</a:t>
            </a:r>
            <a:endParaRPr sz="2000" b="1">
              <a:solidFill>
                <a:srgbClr val="9CC2E5"/>
              </a:solidFill>
              <a:latin typeface="Open Sans"/>
              <a:ea typeface="Open Sans"/>
              <a:cs typeface="Open Sans"/>
              <a:sym typeface="Open Sans"/>
            </a:endParaRPr>
          </a:p>
        </p:txBody>
      </p:sp>
      <p:sp>
        <p:nvSpPr>
          <p:cNvPr id="239" name="Google Shape;239;p11"/>
          <p:cNvSpPr txBox="1"/>
          <p:nvPr/>
        </p:nvSpPr>
        <p:spPr>
          <a:xfrm>
            <a:off x="652748" y="51759"/>
            <a:ext cx="8916511" cy="13834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2.2 Sistemas energéticos de referencia</a:t>
            </a:r>
            <a:endParaRPr sz="4400">
              <a:solidFill>
                <a:schemeClr val="dk1"/>
              </a:solidFill>
              <a:latin typeface="Open Sans"/>
              <a:ea typeface="Open Sans"/>
              <a:cs typeface="Open Sans"/>
              <a:sym typeface="Open Sans"/>
            </a:endParaRPr>
          </a:p>
        </p:txBody>
      </p:sp>
      <p:pic>
        <p:nvPicPr>
          <p:cNvPr id="240" name="Google Shape;240;p11" descr="A picture containing text&#10;&#10;Description automatically generated"/>
          <p:cNvPicPr preferRelativeResize="0">
            <a:picLocks noGrp="1"/>
          </p:cNvPicPr>
          <p:nvPr>
            <p:ph type="body" idx="1"/>
          </p:nvPr>
        </p:nvPicPr>
        <p:blipFill rotWithShape="1">
          <a:blip r:embed="rId4">
            <a:alphaModFix/>
          </a:blip>
          <a:srcRect/>
          <a:stretch/>
        </p:blipFill>
        <p:spPr>
          <a:xfrm>
            <a:off x="5554891" y="1553188"/>
            <a:ext cx="6407784" cy="4893418"/>
          </a:xfrm>
          <a:prstGeom prst="rect">
            <a:avLst/>
          </a:prstGeom>
          <a:noFill/>
          <a:ln>
            <a:noFill/>
          </a:ln>
        </p:spPr>
      </p:pic>
      <p:sp>
        <p:nvSpPr>
          <p:cNvPr id="241" name="Google Shape;241;p11"/>
          <p:cNvSpPr txBox="1"/>
          <p:nvPr/>
        </p:nvSpPr>
        <p:spPr>
          <a:xfrm>
            <a:off x="718932" y="2378808"/>
            <a:ext cx="4467896" cy="4041775"/>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90000"/>
              </a:lnSpc>
              <a:spcBef>
                <a:spcPts val="0"/>
              </a:spcBef>
              <a:spcAft>
                <a:spcPts val="0"/>
              </a:spcAft>
              <a:buClr>
                <a:schemeClr val="dk1"/>
              </a:buClr>
              <a:buSzPts val="2000"/>
              <a:buFont typeface="Arial"/>
              <a:buChar char="•"/>
            </a:pPr>
            <a:r>
              <a:rPr lang="en-GB" sz="2000" b="1">
                <a:solidFill>
                  <a:schemeClr val="dk1"/>
                </a:solidFill>
                <a:latin typeface="Open Sans"/>
                <a:ea typeface="Open Sans"/>
                <a:cs typeface="Open Sans"/>
                <a:sym typeface="Open Sans"/>
              </a:rPr>
              <a:t>De la energía primaria </a:t>
            </a:r>
            <a:r>
              <a:rPr lang="en-GB" sz="2000">
                <a:solidFill>
                  <a:schemeClr val="dk1"/>
                </a:solidFill>
                <a:latin typeface="Open Sans"/>
                <a:ea typeface="Open Sans"/>
                <a:cs typeface="Open Sans"/>
                <a:sym typeface="Open Sans"/>
              </a:rPr>
              <a:t>al </a:t>
            </a:r>
            <a:r>
              <a:rPr lang="en-GB" sz="2000" b="1">
                <a:solidFill>
                  <a:schemeClr val="dk1"/>
                </a:solidFill>
                <a:latin typeface="Open Sans"/>
                <a:ea typeface="Open Sans"/>
                <a:cs typeface="Open Sans"/>
                <a:sym typeface="Open Sans"/>
              </a:rPr>
              <a:t>sistema energético secundario</a:t>
            </a:r>
            <a:r>
              <a:rPr lang="en-GB" sz="2000">
                <a:solidFill>
                  <a:schemeClr val="dk1"/>
                </a:solidFill>
                <a:latin typeface="Open Sans"/>
                <a:ea typeface="Open Sans"/>
                <a:cs typeface="Open Sans"/>
                <a:sym typeface="Open Sans"/>
              </a:rPr>
              <a:t>, a la </a:t>
            </a:r>
            <a:r>
              <a:rPr lang="en-GB" sz="2000" b="1">
                <a:solidFill>
                  <a:schemeClr val="dk1"/>
                </a:solidFill>
                <a:latin typeface="Open Sans"/>
                <a:ea typeface="Open Sans"/>
                <a:cs typeface="Open Sans"/>
                <a:sym typeface="Open Sans"/>
              </a:rPr>
              <a:t>distribución </a:t>
            </a:r>
            <a:r>
              <a:rPr lang="en-GB" sz="2000">
                <a:solidFill>
                  <a:schemeClr val="dk1"/>
                </a:solidFill>
                <a:latin typeface="Open Sans"/>
                <a:ea typeface="Open Sans"/>
                <a:cs typeface="Open Sans"/>
                <a:sym typeface="Open Sans"/>
              </a:rPr>
              <a:t>y a la </a:t>
            </a:r>
            <a:r>
              <a:rPr lang="en-GB" sz="2000" b="1">
                <a:solidFill>
                  <a:schemeClr val="dk1"/>
                </a:solidFill>
                <a:latin typeface="Open Sans"/>
                <a:ea typeface="Open Sans"/>
                <a:cs typeface="Open Sans"/>
                <a:sym typeface="Open Sans"/>
              </a:rPr>
              <a:t>demanda final de energía.</a:t>
            </a:r>
            <a:endParaRPr/>
          </a:p>
          <a:p>
            <a:pPr marL="228600" marR="0" lvl="0" indent="-228600" algn="l" rtl="0">
              <a:lnSpc>
                <a:spcPct val="90000"/>
              </a:lnSpc>
              <a:spcBef>
                <a:spcPts val="10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Sistema de energía primaria compuesto por las principales </a:t>
            </a:r>
            <a:r>
              <a:rPr lang="en-GB" sz="2000" b="1">
                <a:solidFill>
                  <a:schemeClr val="dk1"/>
                </a:solidFill>
                <a:latin typeface="Open Sans"/>
                <a:ea typeface="Open Sans"/>
                <a:cs typeface="Open Sans"/>
                <a:sym typeface="Open Sans"/>
              </a:rPr>
              <a:t>materias primas</a:t>
            </a:r>
            <a:r>
              <a:rPr lang="en-GB" sz="2000">
                <a:solidFill>
                  <a:schemeClr val="dk1"/>
                </a:solidFill>
                <a:latin typeface="Open Sans"/>
                <a:ea typeface="Open Sans"/>
                <a:cs typeface="Open Sans"/>
                <a:sym typeface="Open Sans"/>
              </a:rPr>
              <a:t>.</a:t>
            </a:r>
            <a:endParaRPr/>
          </a:p>
          <a:p>
            <a:pPr marL="228600" marR="0" lvl="0" indent="-228600" algn="l" rtl="0">
              <a:lnSpc>
                <a:spcPct val="90000"/>
              </a:lnSpc>
              <a:spcBef>
                <a:spcPts val="1000"/>
              </a:spcBef>
              <a:spcAft>
                <a:spcPts val="0"/>
              </a:spcAft>
              <a:buClr>
                <a:schemeClr val="dk1"/>
              </a:buClr>
              <a:buSzPts val="2000"/>
              <a:buFont typeface="Arial"/>
              <a:buChar char="•"/>
            </a:pPr>
            <a:r>
              <a:rPr lang="en-GB" sz="2000" b="1">
                <a:solidFill>
                  <a:schemeClr val="dk1"/>
                </a:solidFill>
                <a:latin typeface="Open Sans"/>
                <a:ea typeface="Open Sans"/>
                <a:cs typeface="Open Sans"/>
                <a:sym typeface="Open Sans"/>
              </a:rPr>
              <a:t>Conversión </a:t>
            </a:r>
            <a:r>
              <a:rPr lang="en-GB" sz="2000">
                <a:solidFill>
                  <a:schemeClr val="dk1"/>
                </a:solidFill>
                <a:latin typeface="Open Sans"/>
                <a:ea typeface="Open Sans"/>
                <a:cs typeface="Open Sans"/>
                <a:sym typeface="Open Sans"/>
              </a:rPr>
              <a:t>en productos refinados como </a:t>
            </a:r>
            <a:r>
              <a:rPr lang="en-GB" sz="2000" b="1">
                <a:solidFill>
                  <a:schemeClr val="dk1"/>
                </a:solidFill>
                <a:latin typeface="Open Sans"/>
                <a:ea typeface="Open Sans"/>
                <a:cs typeface="Open Sans"/>
                <a:sym typeface="Open Sans"/>
              </a:rPr>
              <a:t>electricidad, petróleo, carbón, gas</a:t>
            </a:r>
            <a:r>
              <a:rPr lang="en-GB" sz="2000">
                <a:solidFill>
                  <a:schemeClr val="dk1"/>
                </a:solidFill>
                <a:latin typeface="Open Sans"/>
                <a:ea typeface="Open Sans"/>
                <a:cs typeface="Open Sans"/>
                <a:sym typeface="Open Sans"/>
              </a:rPr>
              <a:t>.</a:t>
            </a:r>
            <a:endParaRPr/>
          </a:p>
          <a:p>
            <a:pPr marL="228600" marR="0" lvl="0" indent="-228600" algn="l" rtl="0">
              <a:lnSpc>
                <a:spcPct val="90000"/>
              </a:lnSpc>
              <a:spcBef>
                <a:spcPts val="10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Productos básicos refinados utilizados para el </a:t>
            </a:r>
            <a:r>
              <a:rPr lang="en-GB" sz="2000" b="1">
                <a:solidFill>
                  <a:schemeClr val="dk1"/>
                </a:solidFill>
                <a:latin typeface="Open Sans"/>
                <a:ea typeface="Open Sans"/>
                <a:cs typeface="Open Sans"/>
                <a:sym typeface="Open Sans"/>
              </a:rPr>
              <a:t>transporte, los edificios, la industria </a:t>
            </a:r>
            <a:r>
              <a:rPr lang="en-GB" sz="2000">
                <a:solidFill>
                  <a:schemeClr val="dk1"/>
                </a:solidFill>
                <a:latin typeface="Open Sans"/>
                <a:ea typeface="Open Sans"/>
                <a:cs typeface="Open Sans"/>
                <a:sym typeface="Open Sans"/>
              </a:rPr>
              <a:t>y la </a:t>
            </a:r>
            <a:r>
              <a:rPr lang="en-GB" sz="2000" b="1">
                <a:solidFill>
                  <a:schemeClr val="dk1"/>
                </a:solidFill>
                <a:latin typeface="Open Sans"/>
                <a:ea typeface="Open Sans"/>
                <a:cs typeface="Open Sans"/>
                <a:sym typeface="Open Sans"/>
              </a:rPr>
              <a:t>agricultura y la silvicultura.</a:t>
            </a:r>
            <a:endParaRPr sz="2000">
              <a:solidFill>
                <a:schemeClr val="dk1"/>
              </a:solidFill>
              <a:latin typeface="Open Sans"/>
              <a:ea typeface="Open Sans"/>
              <a:cs typeface="Open Sans"/>
              <a:sym typeface="Open Sans"/>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Open Sans"/>
              <a:ea typeface="Open Sans"/>
              <a:cs typeface="Open Sans"/>
              <a:sym typeface="Open Sans"/>
            </a:endParaRPr>
          </a:p>
        </p:txBody>
      </p:sp>
      <p:sp>
        <p:nvSpPr>
          <p:cNvPr id="242" name="Google Shape;242;p11"/>
          <p:cNvSpPr/>
          <p:nvPr/>
        </p:nvSpPr>
        <p:spPr>
          <a:xfrm>
            <a:off x="3571955" y="6215746"/>
            <a:ext cx="621792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(R. Morrison, licencia de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la imagen</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BY-SA 4.0</a:t>
            </a:r>
            <a:r>
              <a:rPr lang="en-GB"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243" name="Google Shape;243;p11"/>
          <p:cNvSpPr/>
          <p:nvPr/>
        </p:nvSpPr>
        <p:spPr>
          <a:xfrm>
            <a:off x="8953309" y="63783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4" name="Google Shape;244;p11" descr="Track2_Lecture2_Slide11.mp3"/>
          <p:cNvPicPr preferRelativeResize="0"/>
          <p:nvPr/>
        </p:nvPicPr>
        <p:blipFill rotWithShape="1">
          <a:blip r:embed="rId7">
            <a:alphaModFix/>
          </a:blip>
          <a:srcRect/>
          <a:stretch/>
        </p:blipFill>
        <p:spPr>
          <a:xfrm>
            <a:off x="9024674" y="70920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2" descr="Graphical user interface, text&#10;&#10;Description automatically generated"/>
          <p:cNvPicPr preferRelativeResize="0"/>
          <p:nvPr/>
        </p:nvPicPr>
        <p:blipFill rotWithShape="1">
          <a:blip r:embed="rId3">
            <a:alphaModFix/>
          </a:blip>
          <a:srcRect/>
          <a:stretch/>
        </p:blipFill>
        <p:spPr>
          <a:xfrm>
            <a:off x="22650" y="-11897"/>
            <a:ext cx="12192000" cy="6858000"/>
          </a:xfrm>
          <a:prstGeom prst="rect">
            <a:avLst/>
          </a:prstGeom>
          <a:noFill/>
          <a:ln>
            <a:noFill/>
          </a:ln>
        </p:spPr>
      </p:pic>
      <p:sp>
        <p:nvSpPr>
          <p:cNvPr id="251" name="Google Shape;251;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12</a:t>
            </a:fld>
            <a:endParaRPr sz="1400" b="1">
              <a:solidFill>
                <a:schemeClr val="lt1"/>
              </a:solidFill>
              <a:latin typeface="Open Sans ExtraBold"/>
              <a:ea typeface="Open Sans ExtraBold"/>
              <a:cs typeface="Open Sans ExtraBold"/>
              <a:sym typeface="Open Sans ExtraBold"/>
            </a:endParaRPr>
          </a:p>
        </p:txBody>
      </p:sp>
      <p:pic>
        <p:nvPicPr>
          <p:cNvPr id="252" name="Google Shape;252;p12"/>
          <p:cNvPicPr preferRelativeResize="0"/>
          <p:nvPr/>
        </p:nvPicPr>
        <p:blipFill rotWithShape="1">
          <a:blip r:embed="rId4">
            <a:alphaModFix/>
          </a:blip>
          <a:srcRect b="10007"/>
          <a:stretch/>
        </p:blipFill>
        <p:spPr>
          <a:xfrm>
            <a:off x="3275245" y="1729440"/>
            <a:ext cx="5641510" cy="3993981"/>
          </a:xfrm>
          <a:prstGeom prst="rect">
            <a:avLst/>
          </a:prstGeom>
          <a:noFill/>
          <a:ln>
            <a:noFill/>
          </a:ln>
        </p:spPr>
      </p:pic>
      <p:sp>
        <p:nvSpPr>
          <p:cNvPr id="253" name="Google Shape;253;p12"/>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2.2.4 Balance energético de un país</a:t>
            </a:r>
            <a:endParaRPr/>
          </a:p>
        </p:txBody>
      </p:sp>
      <p:sp>
        <p:nvSpPr>
          <p:cNvPr id="254" name="Google Shape;254;p12"/>
          <p:cNvSpPr txBox="1"/>
          <p:nvPr/>
        </p:nvSpPr>
        <p:spPr>
          <a:xfrm>
            <a:off x="887215" y="11897"/>
            <a:ext cx="8916511" cy="13834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2.2 Sistemas energéticos de referencia</a:t>
            </a:r>
            <a:endParaRPr/>
          </a:p>
        </p:txBody>
      </p:sp>
      <p:sp>
        <p:nvSpPr>
          <p:cNvPr id="255" name="Google Shape;255;p12"/>
          <p:cNvSpPr txBox="1"/>
          <p:nvPr/>
        </p:nvSpPr>
        <p:spPr>
          <a:xfrm>
            <a:off x="887215" y="6167600"/>
            <a:ext cx="376205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Fuente: </a:t>
            </a:r>
            <a:r>
              <a:rPr lang="en-GB" sz="1000">
                <a:solidFill>
                  <a:srgbClr val="1D1C1D"/>
                </a:solidFill>
                <a:latin typeface="Open Sans"/>
                <a:ea typeface="Open Sans"/>
                <a:cs typeface="Open Sans"/>
                <a:sym typeface="Open Sans"/>
              </a:rPr>
              <a:t>(Agencia Internacional de Energías Renovables, 2019) </a:t>
            </a:r>
            <a:endParaRPr sz="1000">
              <a:solidFill>
                <a:schemeClr val="dk1"/>
              </a:solidFill>
              <a:latin typeface="Open Sans"/>
              <a:ea typeface="Open Sans"/>
              <a:cs typeface="Open Sans"/>
              <a:sym typeface="Open Sans"/>
            </a:endParaRPr>
          </a:p>
        </p:txBody>
      </p:sp>
      <p:sp>
        <p:nvSpPr>
          <p:cNvPr id="256" name="Google Shape;256;p12"/>
          <p:cNvSpPr txBox="1"/>
          <p:nvPr/>
        </p:nvSpPr>
        <p:spPr>
          <a:xfrm>
            <a:off x="295501" y="2021983"/>
            <a:ext cx="247274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Open Sans"/>
                <a:ea typeface="Open Sans"/>
                <a:cs typeface="Open Sans"/>
                <a:sym typeface="Open Sans"/>
              </a:rPr>
              <a:t>Productos básicos agrupados por tipo</a:t>
            </a:r>
            <a:endParaRPr sz="2000">
              <a:solidFill>
                <a:schemeClr val="dk1"/>
              </a:solidFill>
              <a:latin typeface="Open Sans"/>
              <a:ea typeface="Open Sans"/>
              <a:cs typeface="Open Sans"/>
              <a:sym typeface="Open Sans"/>
            </a:endParaRPr>
          </a:p>
        </p:txBody>
      </p:sp>
      <p:cxnSp>
        <p:nvCxnSpPr>
          <p:cNvPr id="257" name="Google Shape;257;p12"/>
          <p:cNvCxnSpPr/>
          <p:nvPr/>
        </p:nvCxnSpPr>
        <p:spPr>
          <a:xfrm>
            <a:off x="2768244" y="2375926"/>
            <a:ext cx="2096064" cy="62209"/>
          </a:xfrm>
          <a:prstGeom prst="straightConnector1">
            <a:avLst/>
          </a:prstGeom>
          <a:noFill/>
          <a:ln w="19050" cap="flat" cmpd="sng">
            <a:solidFill>
              <a:schemeClr val="accent2"/>
            </a:solidFill>
            <a:prstDash val="solid"/>
            <a:miter lim="800000"/>
            <a:headEnd type="none" w="sm" len="sm"/>
            <a:tailEnd type="triangle" w="med" len="med"/>
          </a:ln>
        </p:spPr>
      </p:cxnSp>
      <p:sp>
        <p:nvSpPr>
          <p:cNvPr id="258" name="Google Shape;258;p12"/>
          <p:cNvSpPr txBox="1"/>
          <p:nvPr/>
        </p:nvSpPr>
        <p:spPr>
          <a:xfrm>
            <a:off x="9423756" y="2459413"/>
            <a:ext cx="247274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Open Sans"/>
                <a:ea typeface="Open Sans"/>
                <a:cs typeface="Open Sans"/>
                <a:sym typeface="Open Sans"/>
              </a:rPr>
              <a:t>Energía primaria</a:t>
            </a:r>
            <a:endParaRPr/>
          </a:p>
        </p:txBody>
      </p:sp>
      <p:cxnSp>
        <p:nvCxnSpPr>
          <p:cNvPr id="259" name="Google Shape;259;p12"/>
          <p:cNvCxnSpPr>
            <a:stCxn id="258" idx="1"/>
          </p:cNvCxnSpPr>
          <p:nvPr/>
        </p:nvCxnSpPr>
        <p:spPr>
          <a:xfrm rot="10800000">
            <a:off x="7307556" y="2585668"/>
            <a:ext cx="2116200" cy="73800"/>
          </a:xfrm>
          <a:prstGeom prst="straightConnector1">
            <a:avLst/>
          </a:prstGeom>
          <a:noFill/>
          <a:ln w="19050" cap="flat" cmpd="sng">
            <a:solidFill>
              <a:schemeClr val="accent2"/>
            </a:solidFill>
            <a:prstDash val="solid"/>
            <a:miter lim="800000"/>
            <a:headEnd type="none" w="sm" len="sm"/>
            <a:tailEnd type="triangle" w="med" len="med"/>
          </a:ln>
        </p:spPr>
      </p:cxnSp>
      <p:sp>
        <p:nvSpPr>
          <p:cNvPr id="260" name="Google Shape;260;p12"/>
          <p:cNvSpPr txBox="1"/>
          <p:nvPr/>
        </p:nvSpPr>
        <p:spPr>
          <a:xfrm>
            <a:off x="9241297" y="3153203"/>
            <a:ext cx="247274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Open Sans"/>
                <a:ea typeface="Open Sans"/>
                <a:cs typeface="Open Sans"/>
                <a:sym typeface="Open Sans"/>
              </a:rPr>
              <a:t>Transformación </a:t>
            </a:r>
            <a:br>
              <a:rPr lang="en-GB" sz="2000">
                <a:solidFill>
                  <a:schemeClr val="dk1"/>
                </a:solidFill>
                <a:latin typeface="Open Sans"/>
                <a:ea typeface="Open Sans"/>
                <a:cs typeface="Open Sans"/>
                <a:sym typeface="Open Sans"/>
              </a:rPr>
            </a:br>
            <a:r>
              <a:rPr lang="en-GB" sz="2000">
                <a:solidFill>
                  <a:schemeClr val="dk1"/>
                </a:solidFill>
                <a:latin typeface="Open Sans"/>
                <a:ea typeface="Open Sans"/>
                <a:cs typeface="Open Sans"/>
                <a:sym typeface="Open Sans"/>
              </a:rPr>
              <a:t>y pérdidas</a:t>
            </a:r>
            <a:endParaRPr/>
          </a:p>
        </p:txBody>
      </p:sp>
      <p:cxnSp>
        <p:nvCxnSpPr>
          <p:cNvPr id="261" name="Google Shape;261;p12"/>
          <p:cNvCxnSpPr/>
          <p:nvPr/>
        </p:nvCxnSpPr>
        <p:spPr>
          <a:xfrm rot="10800000">
            <a:off x="7778377" y="3391806"/>
            <a:ext cx="1462920" cy="153888"/>
          </a:xfrm>
          <a:prstGeom prst="straightConnector1">
            <a:avLst/>
          </a:prstGeom>
          <a:noFill/>
          <a:ln w="19050" cap="flat" cmpd="sng">
            <a:solidFill>
              <a:schemeClr val="accent2"/>
            </a:solidFill>
            <a:prstDash val="solid"/>
            <a:miter lim="800000"/>
            <a:headEnd type="none" w="sm" len="sm"/>
            <a:tailEnd type="triangle" w="med" len="med"/>
          </a:ln>
        </p:spPr>
      </p:cxnSp>
      <p:sp>
        <p:nvSpPr>
          <p:cNvPr id="262" name="Google Shape;262;p12"/>
          <p:cNvSpPr txBox="1"/>
          <p:nvPr/>
        </p:nvSpPr>
        <p:spPr>
          <a:xfrm>
            <a:off x="295501" y="4043966"/>
            <a:ext cx="247274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Open Sans"/>
                <a:ea typeface="Open Sans"/>
                <a:cs typeface="Open Sans"/>
                <a:sym typeface="Open Sans"/>
              </a:rPr>
              <a:t>Consumo final</a:t>
            </a:r>
            <a:endParaRPr/>
          </a:p>
        </p:txBody>
      </p:sp>
      <p:cxnSp>
        <p:nvCxnSpPr>
          <p:cNvPr id="263" name="Google Shape;263;p12"/>
          <p:cNvCxnSpPr/>
          <p:nvPr/>
        </p:nvCxnSpPr>
        <p:spPr>
          <a:xfrm>
            <a:off x="2158584" y="4288612"/>
            <a:ext cx="2705724" cy="155464"/>
          </a:xfrm>
          <a:prstGeom prst="straightConnector1">
            <a:avLst/>
          </a:prstGeom>
          <a:noFill/>
          <a:ln w="19050" cap="flat" cmpd="sng">
            <a:solidFill>
              <a:schemeClr val="accent2"/>
            </a:solidFill>
            <a:prstDash val="solid"/>
            <a:miter lim="800000"/>
            <a:headEnd type="none" w="sm" len="sm"/>
            <a:tailEnd type="triangle" w="med" len="med"/>
          </a:ln>
        </p:spPr>
      </p:cxnSp>
      <p:cxnSp>
        <p:nvCxnSpPr>
          <p:cNvPr id="264" name="Google Shape;264;p12"/>
          <p:cNvCxnSpPr/>
          <p:nvPr/>
        </p:nvCxnSpPr>
        <p:spPr>
          <a:xfrm>
            <a:off x="1109272" y="4453393"/>
            <a:ext cx="2488367" cy="753588"/>
          </a:xfrm>
          <a:prstGeom prst="straightConnector1">
            <a:avLst/>
          </a:prstGeom>
          <a:noFill/>
          <a:ln w="19050" cap="flat" cmpd="sng">
            <a:solidFill>
              <a:schemeClr val="accent2"/>
            </a:solidFill>
            <a:prstDash val="solid"/>
            <a:miter lim="800000"/>
            <a:headEnd type="none" w="sm" len="sm"/>
            <a:tailEnd type="triangle" w="med" len="med"/>
          </a:ln>
        </p:spPr>
      </p:cxnSp>
      <p:sp>
        <p:nvSpPr>
          <p:cNvPr id="265" name="Google Shape;265;p12"/>
          <p:cNvSpPr/>
          <p:nvPr/>
        </p:nvSpPr>
        <p:spPr>
          <a:xfrm>
            <a:off x="8953309" y="63783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6" name="Google Shape;266;p12" descr="Track2_Lecture2_Slide12.mp3"/>
          <p:cNvPicPr preferRelativeResize="0"/>
          <p:nvPr/>
        </p:nvPicPr>
        <p:blipFill rotWithShape="1">
          <a:blip r:embed="rId5">
            <a:alphaModFix/>
          </a:blip>
          <a:srcRect/>
          <a:stretch/>
        </p:blipFill>
        <p:spPr>
          <a:xfrm>
            <a:off x="9017356" y="71652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3"/>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273" name="Google Shape;273;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sp>
        <p:nvSpPr>
          <p:cNvPr id="274" name="Google Shape;274;p13"/>
          <p:cNvSpPr/>
          <p:nvPr/>
        </p:nvSpPr>
        <p:spPr>
          <a:xfrm>
            <a:off x="767032" y="1925249"/>
            <a:ext cx="71772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2.2.5 Cómo crear un sistema energético de referencia</a:t>
            </a:r>
            <a:endParaRPr sz="2000" b="1">
              <a:solidFill>
                <a:srgbClr val="9CC2E5"/>
              </a:solidFill>
              <a:latin typeface="Open Sans"/>
              <a:ea typeface="Open Sans"/>
              <a:cs typeface="Open Sans"/>
              <a:sym typeface="Open Sans"/>
            </a:endParaRPr>
          </a:p>
        </p:txBody>
      </p:sp>
      <p:sp>
        <p:nvSpPr>
          <p:cNvPr id="275" name="Google Shape;275;p13"/>
          <p:cNvSpPr txBox="1"/>
          <p:nvPr/>
        </p:nvSpPr>
        <p:spPr>
          <a:xfrm>
            <a:off x="767032" y="384390"/>
            <a:ext cx="8916511" cy="13834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2.2 Sistemas energéticos de referencia</a:t>
            </a:r>
            <a:endParaRPr sz="4400">
              <a:solidFill>
                <a:schemeClr val="dk1"/>
              </a:solidFill>
              <a:latin typeface="Open Sans"/>
              <a:ea typeface="Open Sans"/>
              <a:cs typeface="Open Sans"/>
              <a:sym typeface="Open Sans"/>
            </a:endParaRPr>
          </a:p>
        </p:txBody>
      </p:sp>
      <p:sp>
        <p:nvSpPr>
          <p:cNvPr id="276" name="Google Shape;276;p13"/>
          <p:cNvSpPr txBox="1">
            <a:spLocks noGrp="1"/>
          </p:cNvSpPr>
          <p:nvPr>
            <p:ph type="body" idx="1"/>
          </p:nvPr>
        </p:nvSpPr>
        <p:spPr>
          <a:xfrm>
            <a:off x="767032" y="2855261"/>
            <a:ext cx="667018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El balance energético puede utilizarse como </a:t>
            </a:r>
            <a:br>
              <a:rPr lang="en-GB" sz="2000">
                <a:latin typeface="Open Sans"/>
                <a:ea typeface="Open Sans"/>
                <a:cs typeface="Open Sans"/>
                <a:sym typeface="Open Sans"/>
              </a:rPr>
            </a:br>
            <a:r>
              <a:rPr lang="en-GB" sz="2000">
                <a:latin typeface="Open Sans"/>
                <a:ea typeface="Open Sans"/>
                <a:cs typeface="Open Sans"/>
                <a:sym typeface="Open Sans"/>
              </a:rPr>
              <a:t>un punto de partida para dibujar una RES. </a:t>
            </a:r>
            <a:endParaRPr/>
          </a:p>
          <a:p>
            <a:pPr marL="228600" lvl="0" indent="-228600" algn="l" rtl="0">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Los principales pasos son:</a:t>
            </a:r>
            <a:endParaRPr/>
          </a:p>
          <a:p>
            <a:pPr marL="800100" lvl="1" indent="-342900" algn="l" rtl="0">
              <a:lnSpc>
                <a:spcPct val="90000"/>
              </a:lnSpc>
              <a:spcBef>
                <a:spcPts val="500"/>
              </a:spcBef>
              <a:spcAft>
                <a:spcPts val="0"/>
              </a:spcAft>
              <a:buClr>
                <a:schemeClr val="dk1"/>
              </a:buClr>
              <a:buSzPts val="2000"/>
              <a:buFont typeface="Calibri"/>
              <a:buAutoNum type="arabicPeriod"/>
            </a:pPr>
            <a:r>
              <a:rPr lang="en-GB" sz="2000">
                <a:latin typeface="Open Sans"/>
                <a:ea typeface="Open Sans"/>
                <a:cs typeface="Open Sans"/>
                <a:sym typeface="Open Sans"/>
              </a:rPr>
              <a:t>Identificación de los niveles de energía </a:t>
            </a:r>
            <a:br>
              <a:rPr lang="en-GB" sz="2000">
                <a:latin typeface="Open Sans"/>
                <a:ea typeface="Open Sans"/>
                <a:cs typeface="Open Sans"/>
                <a:sym typeface="Open Sans"/>
              </a:rPr>
            </a:br>
            <a:r>
              <a:rPr lang="en-GB" sz="2000">
                <a:latin typeface="Open Sans"/>
                <a:ea typeface="Open Sans"/>
                <a:cs typeface="Open Sans"/>
                <a:sym typeface="Open Sans"/>
              </a:rPr>
              <a:t>y portadores de energía,</a:t>
            </a:r>
            <a:endParaRPr/>
          </a:p>
          <a:p>
            <a:pPr marL="800100" lvl="1" indent="-342900" algn="l" rtl="0">
              <a:lnSpc>
                <a:spcPct val="90000"/>
              </a:lnSpc>
              <a:spcBef>
                <a:spcPts val="500"/>
              </a:spcBef>
              <a:spcAft>
                <a:spcPts val="0"/>
              </a:spcAft>
              <a:buClr>
                <a:schemeClr val="dk1"/>
              </a:buClr>
              <a:buSzPts val="2000"/>
              <a:buFont typeface="Calibri"/>
              <a:buAutoNum type="arabicPeriod"/>
            </a:pPr>
            <a:r>
              <a:rPr lang="en-GB" sz="2000">
                <a:latin typeface="Open Sans"/>
                <a:ea typeface="Open Sans"/>
                <a:cs typeface="Open Sans"/>
                <a:sym typeface="Open Sans"/>
              </a:rPr>
              <a:t>Identificación de tecnologías.</a:t>
            </a:r>
            <a:endParaRPr/>
          </a:p>
        </p:txBody>
      </p:sp>
      <p:sp>
        <p:nvSpPr>
          <p:cNvPr id="277" name="Google Shape;277;p13"/>
          <p:cNvSpPr/>
          <p:nvPr/>
        </p:nvSpPr>
        <p:spPr>
          <a:xfrm>
            <a:off x="8953309" y="63783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8" name="Google Shape;278;p13" descr="Track2_Lecture2_Slide13.mp3"/>
          <p:cNvPicPr preferRelativeResize="0"/>
          <p:nvPr/>
        </p:nvPicPr>
        <p:blipFill rotWithShape="1">
          <a:blip r:embed="rId4">
            <a:alphaModFix/>
          </a:blip>
          <a:srcRect/>
          <a:stretch/>
        </p:blipFill>
        <p:spPr>
          <a:xfrm>
            <a:off x="9024674" y="70920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4"/>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284" name="Google Shape;284;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sp>
        <p:nvSpPr>
          <p:cNvPr id="285" name="Google Shape;285;p14"/>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Conferencia 2.2 Referencias</a:t>
            </a:r>
            <a:endParaRPr/>
          </a:p>
        </p:txBody>
      </p:sp>
      <p:sp>
        <p:nvSpPr>
          <p:cNvPr id="286" name="Google Shape;286;p14"/>
          <p:cNvSpPr txBox="1"/>
          <p:nvPr/>
        </p:nvSpPr>
        <p:spPr>
          <a:xfrm>
            <a:off x="1106996" y="1710661"/>
            <a:ext cx="5313949" cy="255454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Open Sans"/>
              <a:buAutoNum type="arabicPeriod"/>
            </a:pPr>
            <a:r>
              <a:rPr lang="en-GB" sz="1600">
                <a:solidFill>
                  <a:schemeClr val="dk1"/>
                </a:solidFill>
                <a:latin typeface="Open Sans"/>
                <a:ea typeface="Open Sans"/>
                <a:cs typeface="Open Sans"/>
                <a:sym typeface="Open Sans"/>
              </a:rPr>
              <a:t>Taliotis, C., Gardumi, F., Shivakumar, A., Sridharan, V., Ramos, E., Beltramo, A., Henke, H., Rogner, H., Howells, M., 2019. Diseño de un sistema energético de referencia representativo, KTH-dESA y OpTIMUS.community. Disponible en: https://www.youtube.com/watch?v=9L1mqC8WuUw. 03/03/21 </a:t>
            </a:r>
            <a:endParaRPr/>
          </a:p>
          <a:p>
            <a:pPr marL="342900" marR="0" lvl="0" indent="-342900" algn="l" rtl="0">
              <a:spcBef>
                <a:spcPts val="0"/>
              </a:spcBef>
              <a:spcAft>
                <a:spcPts val="0"/>
              </a:spcAft>
              <a:buClr>
                <a:schemeClr val="dk1"/>
              </a:buClr>
              <a:buSzPts val="1600"/>
              <a:buFont typeface="Open Sans"/>
              <a:buAutoNum type="arabicPeriod"/>
            </a:pPr>
            <a:r>
              <a:rPr lang="en-GB" sz="1600">
                <a:solidFill>
                  <a:schemeClr val="dk1"/>
                </a:solidFill>
                <a:latin typeface="Open Sans"/>
                <a:ea typeface="Open Sans"/>
                <a:cs typeface="Open Sans"/>
                <a:sym typeface="Open Sans"/>
              </a:rPr>
              <a:t>Agencia Internacional de Energías Renovables (IRENA). Estadísticas sobre energías renovables. 2019</a:t>
            </a:r>
            <a:endParaRPr/>
          </a:p>
          <a:p>
            <a:pPr marL="342900" marR="0" lvl="0" indent="-241300" algn="l" rtl="0">
              <a:spcBef>
                <a:spcPts val="0"/>
              </a:spcBef>
              <a:spcAft>
                <a:spcPts val="0"/>
              </a:spcAft>
              <a:buClr>
                <a:schemeClr val="dk1"/>
              </a:buClr>
              <a:buSzPts val="1600"/>
              <a:buFont typeface="Calibri"/>
              <a:buNone/>
            </a:pP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3" name="Google Shape;293;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sp>
        <p:nvSpPr>
          <p:cNvPr id="294" name="Google Shape;294;p15"/>
          <p:cNvSpPr/>
          <p:nvPr/>
        </p:nvSpPr>
        <p:spPr>
          <a:xfrm>
            <a:off x="904557" y="1556637"/>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2.3.1 Planificación energética global </a:t>
            </a:r>
            <a:endParaRPr/>
          </a:p>
        </p:txBody>
      </p:sp>
      <p:sp>
        <p:nvSpPr>
          <p:cNvPr id="295" name="Google Shape;295;p15"/>
          <p:cNvSpPr txBox="1"/>
          <p:nvPr/>
        </p:nvSpPr>
        <p:spPr>
          <a:xfrm>
            <a:off x="642250" y="160307"/>
            <a:ext cx="9365350" cy="140781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2.3 Herramientas de modelización de la energía </a:t>
            </a:r>
            <a:endParaRPr/>
          </a:p>
        </p:txBody>
      </p:sp>
      <p:pic>
        <p:nvPicPr>
          <p:cNvPr id="296" name="Google Shape;296;p15" descr="Diagram&#10;&#10;Description automatically generated"/>
          <p:cNvPicPr preferRelativeResize="0"/>
          <p:nvPr/>
        </p:nvPicPr>
        <p:blipFill rotWithShape="1">
          <a:blip r:embed="rId4">
            <a:alphaModFix/>
          </a:blip>
          <a:srcRect/>
          <a:stretch/>
        </p:blipFill>
        <p:spPr>
          <a:xfrm>
            <a:off x="2872357" y="1959431"/>
            <a:ext cx="6639463" cy="4495775"/>
          </a:xfrm>
          <a:prstGeom prst="rect">
            <a:avLst/>
          </a:prstGeom>
          <a:noFill/>
          <a:ln>
            <a:noFill/>
          </a:ln>
        </p:spPr>
      </p:pic>
      <p:sp>
        <p:nvSpPr>
          <p:cNvPr id="297" name="Google Shape;297;p15"/>
          <p:cNvSpPr/>
          <p:nvPr/>
        </p:nvSpPr>
        <p:spPr>
          <a:xfrm>
            <a:off x="5051316" y="6157735"/>
            <a:ext cx="621792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(Howells et al. (2017),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GB" sz="1000">
                <a:solidFill>
                  <a:schemeClr val="dk1"/>
                </a:solidFill>
                <a:latin typeface="Open Sans"/>
                <a:ea typeface="Open Sans"/>
                <a:cs typeface="Open Sans"/>
                <a:sym typeface="Open Sans"/>
              </a:rPr>
              <a:t>)</a:t>
            </a:r>
            <a:endParaRPr sz="2000" b="1">
              <a:solidFill>
                <a:srgbClr val="9CC2E5"/>
              </a:solidFill>
              <a:latin typeface="Open Sans"/>
              <a:ea typeface="Open Sans"/>
              <a:cs typeface="Open Sans"/>
              <a:sym typeface="Open Sans"/>
            </a:endParaRPr>
          </a:p>
        </p:txBody>
      </p:sp>
      <p:sp>
        <p:nvSpPr>
          <p:cNvPr id="298" name="Google Shape;298;p15"/>
          <p:cNvSpPr/>
          <p:nvPr/>
        </p:nvSpPr>
        <p:spPr>
          <a:xfrm>
            <a:off x="10249452" y="29281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9" name="Google Shape;299;p15" descr="Track2_Lecture2_Slide15.mp3"/>
          <p:cNvPicPr preferRelativeResize="0"/>
          <p:nvPr/>
        </p:nvPicPr>
        <p:blipFill rotWithShape="1">
          <a:blip r:embed="rId6">
            <a:alphaModFix/>
          </a:blip>
          <a:srcRect/>
          <a:stretch/>
        </p:blipFill>
        <p:spPr>
          <a:xfrm>
            <a:off x="10320817" y="34325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50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6" descr="Graphical user interface, text&#10;&#10;Description automatically generated"/>
          <p:cNvPicPr preferRelativeResize="0"/>
          <p:nvPr/>
        </p:nvPicPr>
        <p:blipFill rotWithShape="1">
          <a:blip r:embed="rId3">
            <a:alphaModFix/>
          </a:blip>
          <a:srcRect/>
          <a:stretch/>
        </p:blipFill>
        <p:spPr>
          <a:xfrm>
            <a:off x="-100198" y="37669"/>
            <a:ext cx="12192000" cy="6858000"/>
          </a:xfrm>
          <a:prstGeom prst="rect">
            <a:avLst/>
          </a:prstGeom>
          <a:noFill/>
          <a:ln>
            <a:noFill/>
          </a:ln>
        </p:spPr>
      </p:pic>
      <p:sp>
        <p:nvSpPr>
          <p:cNvPr id="306" name="Google Shape;306;p1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sp>
        <p:nvSpPr>
          <p:cNvPr id="307" name="Google Shape;307;p16"/>
          <p:cNvSpPr/>
          <p:nvPr/>
        </p:nvSpPr>
        <p:spPr>
          <a:xfrm>
            <a:off x="879354" y="1466482"/>
            <a:ext cx="68851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2.3.2 Alcance temporal de los modelos energéticos</a:t>
            </a:r>
            <a:endParaRPr sz="2000" b="1">
              <a:solidFill>
                <a:srgbClr val="9CC2E5"/>
              </a:solidFill>
              <a:latin typeface="Open Sans"/>
              <a:ea typeface="Open Sans"/>
              <a:cs typeface="Open Sans"/>
              <a:sym typeface="Open Sans"/>
            </a:endParaRPr>
          </a:p>
        </p:txBody>
      </p:sp>
      <p:pic>
        <p:nvPicPr>
          <p:cNvPr id="308" name="Google Shape;308;p16" descr="Graphical user interface, timeline&#10;&#10;Description automatically generated"/>
          <p:cNvPicPr preferRelativeResize="0"/>
          <p:nvPr/>
        </p:nvPicPr>
        <p:blipFill rotWithShape="1">
          <a:blip r:embed="rId4">
            <a:alphaModFix/>
          </a:blip>
          <a:srcRect t="6186" r="226" b="5862"/>
          <a:stretch/>
        </p:blipFill>
        <p:spPr>
          <a:xfrm>
            <a:off x="2446028" y="1932899"/>
            <a:ext cx="7099549" cy="4392377"/>
          </a:xfrm>
          <a:prstGeom prst="rect">
            <a:avLst/>
          </a:prstGeom>
          <a:noFill/>
          <a:ln>
            <a:noFill/>
          </a:ln>
        </p:spPr>
      </p:pic>
      <p:sp>
        <p:nvSpPr>
          <p:cNvPr id="309" name="Google Shape;309;p16"/>
          <p:cNvSpPr/>
          <p:nvPr/>
        </p:nvSpPr>
        <p:spPr>
          <a:xfrm>
            <a:off x="5150837" y="6073564"/>
            <a:ext cx="621792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(Howells et al. (2017),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GB" sz="1000">
                <a:solidFill>
                  <a:schemeClr val="dk1"/>
                </a:solidFill>
                <a:latin typeface="Open Sans"/>
                <a:ea typeface="Open Sans"/>
                <a:cs typeface="Open Sans"/>
                <a:sym typeface="Open Sans"/>
              </a:rPr>
              <a:t>)</a:t>
            </a:r>
            <a:endParaRPr sz="2000" b="1">
              <a:solidFill>
                <a:srgbClr val="9CC2E5"/>
              </a:solidFill>
              <a:latin typeface="Open Sans"/>
              <a:ea typeface="Open Sans"/>
              <a:cs typeface="Open Sans"/>
              <a:sym typeface="Open Sans"/>
            </a:endParaRPr>
          </a:p>
        </p:txBody>
      </p:sp>
      <p:sp>
        <p:nvSpPr>
          <p:cNvPr id="310" name="Google Shape;310;p16"/>
          <p:cNvSpPr txBox="1"/>
          <p:nvPr/>
        </p:nvSpPr>
        <p:spPr>
          <a:xfrm>
            <a:off x="700449" y="75307"/>
            <a:ext cx="9536855" cy="140781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2.3 Herramientas de modelización de la energía </a:t>
            </a:r>
            <a:endParaRPr/>
          </a:p>
        </p:txBody>
      </p:sp>
      <p:sp>
        <p:nvSpPr>
          <p:cNvPr id="311" name="Google Shape;311;p16"/>
          <p:cNvSpPr/>
          <p:nvPr/>
        </p:nvSpPr>
        <p:spPr>
          <a:xfrm>
            <a:off x="9731258" y="81553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2" name="Google Shape;312;p16" descr="Track2_Lecture2_Slide16.mp3"/>
          <p:cNvPicPr preferRelativeResize="0"/>
          <p:nvPr/>
        </p:nvPicPr>
        <p:blipFill rotWithShape="1">
          <a:blip r:embed="rId6">
            <a:alphaModFix/>
          </a:blip>
          <a:srcRect/>
          <a:stretch/>
        </p:blipFill>
        <p:spPr>
          <a:xfrm>
            <a:off x="9818502" y="89521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5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1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9" name="Google Shape;319;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17</a:t>
            </a:fld>
            <a:endParaRPr sz="1400" b="1">
              <a:solidFill>
                <a:schemeClr val="lt1"/>
              </a:solidFill>
              <a:latin typeface="Open Sans ExtraBold"/>
              <a:ea typeface="Open Sans ExtraBold"/>
              <a:cs typeface="Open Sans ExtraBold"/>
              <a:sym typeface="Open Sans ExtraBold"/>
            </a:endParaRPr>
          </a:p>
        </p:txBody>
      </p:sp>
      <p:sp>
        <p:nvSpPr>
          <p:cNvPr id="320" name="Google Shape;320;p17"/>
          <p:cNvSpPr/>
          <p:nvPr/>
        </p:nvSpPr>
        <p:spPr>
          <a:xfrm>
            <a:off x="619151" y="1877341"/>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2.3.3 Modelos ascendentes y descendentes </a:t>
            </a:r>
            <a:endParaRPr/>
          </a:p>
        </p:txBody>
      </p:sp>
      <p:sp>
        <p:nvSpPr>
          <p:cNvPr id="321" name="Google Shape;321;p17"/>
          <p:cNvSpPr txBox="1">
            <a:spLocks noGrp="1"/>
          </p:cNvSpPr>
          <p:nvPr>
            <p:ph type="body" idx="1"/>
          </p:nvPr>
        </p:nvSpPr>
        <p:spPr>
          <a:xfrm>
            <a:off x="619151" y="2504542"/>
            <a:ext cx="1053769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b="1">
                <a:latin typeface="Open Sans"/>
                <a:ea typeface="Open Sans"/>
                <a:cs typeface="Open Sans"/>
                <a:sym typeface="Open Sans"/>
              </a:rPr>
              <a:t>Modelos descendentes (macroeconómicos):</a:t>
            </a:r>
            <a:endParaRPr/>
          </a:p>
          <a:p>
            <a:pPr marL="228600" lvl="0" indent="-228600" algn="l" rtl="0">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Impulsado por las proyecciones de los indicadores económicos </a:t>
            </a:r>
            <a:endParaRPr/>
          </a:p>
          <a:p>
            <a:pPr marL="228600" lvl="0" indent="-228600" algn="l" rtl="0">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Se utiliza para conocer las relaciones entre el desarrollo económico y la demanda y el suministro de energía</a:t>
            </a:r>
            <a:endParaRPr sz="2000">
              <a:latin typeface="Open Sans"/>
              <a:ea typeface="Open Sans"/>
              <a:cs typeface="Open Sans"/>
              <a:sym typeface="Open Sans"/>
            </a:endParaRPr>
          </a:p>
          <a:p>
            <a:pPr marL="228600" lvl="0" indent="-101600" algn="l" rtl="0">
              <a:lnSpc>
                <a:spcPct val="90000"/>
              </a:lnSpc>
              <a:spcBef>
                <a:spcPts val="1000"/>
              </a:spcBef>
              <a:spcAft>
                <a:spcPts val="0"/>
              </a:spcAft>
              <a:buClr>
                <a:schemeClr val="dk1"/>
              </a:buClr>
              <a:buSzPts val="2000"/>
              <a:buNone/>
            </a:pPr>
            <a:endParaRPr sz="2000">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000"/>
              <a:buNone/>
            </a:pPr>
            <a:r>
              <a:rPr lang="en-GB" sz="2000" b="1">
                <a:latin typeface="Open Sans"/>
                <a:ea typeface="Open Sans"/>
                <a:cs typeface="Open Sans"/>
                <a:sym typeface="Open Sans"/>
              </a:rPr>
              <a:t>Modelos ascendentes:</a:t>
            </a:r>
            <a:endParaRPr/>
          </a:p>
          <a:p>
            <a:pPr marL="228600" lvl="0" indent="-228600" algn="l" rtl="0">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Representación detallada de las tecnologías e infraestructuras</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Impulsado por una demanda externa que debe ser satisfecha</a:t>
            </a:r>
            <a:endParaRPr sz="2000">
              <a:latin typeface="Open Sans"/>
              <a:ea typeface="Open Sans"/>
              <a:cs typeface="Open Sans"/>
              <a:sym typeface="Open Sans"/>
            </a:endParaRPr>
          </a:p>
        </p:txBody>
      </p:sp>
      <p:sp>
        <p:nvSpPr>
          <p:cNvPr id="322" name="Google Shape;322;p17"/>
          <p:cNvSpPr/>
          <p:nvPr/>
        </p:nvSpPr>
        <p:spPr>
          <a:xfrm>
            <a:off x="866195" y="6158597"/>
            <a:ext cx="621792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Fuente: </a:t>
            </a:r>
            <a:r>
              <a:rPr lang="en-GB" sz="1000">
                <a:solidFill>
                  <a:schemeClr val="dk1"/>
                </a:solidFill>
                <a:latin typeface="Open Sans"/>
                <a:ea typeface="Open Sans"/>
                <a:cs typeface="Open Sans"/>
                <a:sym typeface="Open Sans"/>
              </a:rPr>
              <a:t>(Howells et al. (2017))</a:t>
            </a:r>
            <a:endParaRPr sz="2000" b="1">
              <a:solidFill>
                <a:srgbClr val="9CC2E5"/>
              </a:solidFill>
              <a:latin typeface="Open Sans"/>
              <a:ea typeface="Open Sans"/>
              <a:cs typeface="Open Sans"/>
              <a:sym typeface="Open Sans"/>
            </a:endParaRPr>
          </a:p>
        </p:txBody>
      </p:sp>
      <p:sp>
        <p:nvSpPr>
          <p:cNvPr id="323" name="Google Shape;323;p17"/>
          <p:cNvSpPr txBox="1"/>
          <p:nvPr/>
        </p:nvSpPr>
        <p:spPr>
          <a:xfrm>
            <a:off x="546162" y="391254"/>
            <a:ext cx="11099676" cy="140781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2.3 Herramientas de modelización de la energía </a:t>
            </a:r>
            <a:endParaRPr/>
          </a:p>
        </p:txBody>
      </p:sp>
      <p:sp>
        <p:nvSpPr>
          <p:cNvPr id="324" name="Google Shape;324;p17"/>
          <p:cNvSpPr/>
          <p:nvPr/>
        </p:nvSpPr>
        <p:spPr>
          <a:xfrm>
            <a:off x="9650611" y="149887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5" name="Google Shape;325;p17" descr="Track2_Lecture2_Slide17.mp3"/>
          <p:cNvPicPr preferRelativeResize="0"/>
          <p:nvPr/>
        </p:nvPicPr>
        <p:blipFill rotWithShape="1">
          <a:blip r:embed="rId4">
            <a:alphaModFix/>
          </a:blip>
          <a:srcRect/>
          <a:stretch/>
        </p:blipFill>
        <p:spPr>
          <a:xfrm>
            <a:off x="9721976" y="157024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1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32" name="Google Shape;332;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sp>
        <p:nvSpPr>
          <p:cNvPr id="333" name="Google Shape;333;p18"/>
          <p:cNvSpPr/>
          <p:nvPr/>
        </p:nvSpPr>
        <p:spPr>
          <a:xfrm>
            <a:off x="879354" y="2111073"/>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2.3.4 Pasos clave de la modelización </a:t>
            </a:r>
            <a:endParaRPr/>
          </a:p>
        </p:txBody>
      </p:sp>
      <p:pic>
        <p:nvPicPr>
          <p:cNvPr id="334" name="Google Shape;334;p18" descr="A picture containing chart&#10;&#10;Description automatically generated"/>
          <p:cNvPicPr preferRelativeResize="0"/>
          <p:nvPr/>
        </p:nvPicPr>
        <p:blipFill rotWithShape="1">
          <a:blip r:embed="rId4">
            <a:alphaModFix/>
          </a:blip>
          <a:srcRect/>
          <a:stretch/>
        </p:blipFill>
        <p:spPr>
          <a:xfrm>
            <a:off x="887215" y="3429000"/>
            <a:ext cx="10046897" cy="2063835"/>
          </a:xfrm>
          <a:prstGeom prst="rect">
            <a:avLst/>
          </a:prstGeom>
          <a:noFill/>
          <a:ln>
            <a:noFill/>
          </a:ln>
        </p:spPr>
      </p:pic>
      <p:sp>
        <p:nvSpPr>
          <p:cNvPr id="335" name="Google Shape;335;p18"/>
          <p:cNvSpPr/>
          <p:nvPr/>
        </p:nvSpPr>
        <p:spPr>
          <a:xfrm>
            <a:off x="8156608" y="6167884"/>
            <a:ext cx="621792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(Maruf et al. (2019), licencia de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la imagen</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GB"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336" name="Google Shape;336;p18"/>
          <p:cNvSpPr txBox="1"/>
          <p:nvPr/>
        </p:nvSpPr>
        <p:spPr>
          <a:xfrm>
            <a:off x="676318" y="489346"/>
            <a:ext cx="11099676" cy="140781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2.3 Herramientas de modelización de la energía </a:t>
            </a:r>
            <a:endParaRPr/>
          </a:p>
        </p:txBody>
      </p:sp>
      <p:sp>
        <p:nvSpPr>
          <p:cNvPr id="337" name="Google Shape;337;p18"/>
          <p:cNvSpPr/>
          <p:nvPr/>
        </p:nvSpPr>
        <p:spPr>
          <a:xfrm>
            <a:off x="9775755" y="137251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8" name="Google Shape;338;p18" descr="Track2_Lecture2_Slide18.mp3"/>
          <p:cNvPicPr preferRelativeResize="0"/>
          <p:nvPr/>
        </p:nvPicPr>
        <p:blipFill rotWithShape="1">
          <a:blip r:embed="rId7">
            <a:alphaModFix/>
          </a:blip>
          <a:srcRect/>
          <a:stretch/>
        </p:blipFill>
        <p:spPr>
          <a:xfrm>
            <a:off x="9847120" y="1443882"/>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1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45" name="Google Shape;345;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19</a:t>
            </a:fld>
            <a:endParaRPr sz="1400" b="1">
              <a:solidFill>
                <a:schemeClr val="lt1"/>
              </a:solidFill>
              <a:latin typeface="Open Sans ExtraBold"/>
              <a:ea typeface="Open Sans ExtraBold"/>
              <a:cs typeface="Open Sans ExtraBold"/>
              <a:sym typeface="Open Sans ExtraBold"/>
            </a:endParaRPr>
          </a:p>
        </p:txBody>
      </p:sp>
      <p:sp>
        <p:nvSpPr>
          <p:cNvPr id="346" name="Google Shape;346;p19"/>
          <p:cNvSpPr/>
          <p:nvPr/>
        </p:nvSpPr>
        <p:spPr>
          <a:xfrm>
            <a:off x="883777" y="1844581"/>
            <a:ext cx="933447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2.3.5 Aplicaciones de las herramientas de modelización energética </a:t>
            </a:r>
            <a:endParaRPr/>
          </a:p>
        </p:txBody>
      </p:sp>
      <p:sp>
        <p:nvSpPr>
          <p:cNvPr id="347" name="Google Shape;347;p19"/>
          <p:cNvSpPr txBox="1">
            <a:spLocks noGrp="1"/>
          </p:cNvSpPr>
          <p:nvPr>
            <p:ph type="body" idx="1"/>
          </p:nvPr>
        </p:nvSpPr>
        <p:spPr>
          <a:xfrm>
            <a:off x="879354" y="2755428"/>
            <a:ext cx="10007607" cy="315864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1"/>
              </a:buClr>
              <a:buSzPct val="100000"/>
              <a:buChar char="•"/>
            </a:pPr>
            <a:r>
              <a:rPr lang="en-GB" sz="2000">
                <a:latin typeface="Open Sans"/>
                <a:ea typeface="Open Sans"/>
                <a:cs typeface="Open Sans"/>
                <a:sym typeface="Open Sans"/>
              </a:rPr>
              <a:t>Explorar las interacciones entre el acceso a la energía, el uso de los recursos y el desarrollo sostenible </a:t>
            </a:r>
            <a:endParaRPr/>
          </a:p>
          <a:p>
            <a:pPr marL="342900" lvl="0" indent="-342900" algn="l" rtl="0">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Planificación geoespacial de la electrificación</a:t>
            </a:r>
            <a:endParaRPr sz="2000">
              <a:latin typeface="Open Sans"/>
              <a:ea typeface="Open Sans"/>
              <a:cs typeface="Open Sans"/>
              <a:sym typeface="Open Sans"/>
            </a:endParaRPr>
          </a:p>
          <a:p>
            <a:pPr marL="342900" lvl="0" indent="-342900" algn="l" rtl="0">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Evaluación técnica de los sistemas energéticos, por ejemplo, la flexibilidad del sistema eléctrico</a:t>
            </a:r>
            <a:endParaRPr sz="2000">
              <a:latin typeface="Open Sans"/>
              <a:ea typeface="Open Sans"/>
              <a:cs typeface="Open Sans"/>
              <a:sym typeface="Open Sans"/>
            </a:endParaRPr>
          </a:p>
          <a:p>
            <a:pPr marL="342900" lvl="0" indent="-342900" algn="l" rtl="0">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Planificación de la ampliación de la capacidad a largo plazo</a:t>
            </a:r>
            <a:endParaRPr sz="2000">
              <a:latin typeface="Open Sans"/>
              <a:ea typeface="Open Sans"/>
              <a:cs typeface="Open Sans"/>
              <a:sym typeface="Open Sans"/>
            </a:endParaRPr>
          </a:p>
          <a:p>
            <a:pPr marL="342900" lvl="0" indent="-342900" algn="l" rtl="0">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Perspectivas de las implicaciones económicas y medioambientales de los distintos escenarios</a:t>
            </a:r>
            <a:endParaRPr sz="2000">
              <a:latin typeface="Open Sans"/>
              <a:ea typeface="Open Sans"/>
              <a:cs typeface="Open Sans"/>
              <a:sym typeface="Open Sans"/>
            </a:endParaRPr>
          </a:p>
          <a:p>
            <a:pPr marL="342900" lvl="0" indent="-342900" algn="l" rtl="0">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Considerar las interacciones entre diferentes sistemas, por ejemplo, el clima, la tierra, la energía y el agua (CLEWs)</a:t>
            </a:r>
            <a:endParaRPr/>
          </a:p>
        </p:txBody>
      </p:sp>
      <p:sp>
        <p:nvSpPr>
          <p:cNvPr id="348" name="Google Shape;348;p19"/>
          <p:cNvSpPr txBox="1"/>
          <p:nvPr/>
        </p:nvSpPr>
        <p:spPr>
          <a:xfrm>
            <a:off x="879354" y="240019"/>
            <a:ext cx="11099676" cy="140781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2.3 Herramientas de modelización de la energía </a:t>
            </a:r>
            <a:endParaRPr/>
          </a:p>
        </p:txBody>
      </p:sp>
      <p:sp>
        <p:nvSpPr>
          <p:cNvPr id="349" name="Google Shape;349;p19"/>
          <p:cNvSpPr/>
          <p:nvPr/>
        </p:nvSpPr>
        <p:spPr>
          <a:xfrm>
            <a:off x="10213437" y="118568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0" name="Google Shape;350;p19" descr="Track2_Lecture2_Slide19.mp3"/>
          <p:cNvPicPr preferRelativeResize="0"/>
          <p:nvPr/>
        </p:nvPicPr>
        <p:blipFill rotWithShape="1">
          <a:blip r:embed="rId4">
            <a:alphaModFix/>
          </a:blip>
          <a:srcRect/>
          <a:stretch/>
        </p:blipFill>
        <p:spPr>
          <a:xfrm>
            <a:off x="10284802" y="1223472"/>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5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a:t>
            </a:fld>
            <a:endParaRPr sz="1400" b="1">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r>
              <a:rPr lang="en-GB" sz="4400">
                <a:solidFill>
                  <a:schemeClr val="dk1"/>
                </a:solidFill>
                <a:latin typeface="Open Sans"/>
                <a:ea typeface="Open Sans"/>
                <a:cs typeface="Open Sans"/>
                <a:sym typeface="Open Sans"/>
              </a:rPr>
              <a:t>Resultados del aprendizaje</a:t>
            </a:r>
            <a:endParaRPr/>
          </a:p>
        </p:txBody>
      </p:sp>
      <p:sp>
        <p:nvSpPr>
          <p:cNvPr id="108" name="Google Shape;108;p2"/>
          <p:cNvSpPr txBox="1"/>
          <p:nvPr/>
        </p:nvSpPr>
        <p:spPr>
          <a:xfrm>
            <a:off x="865021" y="1411753"/>
            <a:ext cx="4708072" cy="3503523"/>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00000"/>
              </a:lnSpc>
              <a:spcBef>
                <a:spcPts val="0"/>
              </a:spcBef>
              <a:spcAft>
                <a:spcPts val="0"/>
              </a:spcAft>
              <a:buNone/>
            </a:pPr>
            <a:r>
              <a:rPr lang="en-GB" sz="2000" b="1">
                <a:solidFill>
                  <a:srgbClr val="9CC2E5"/>
                </a:solidFill>
                <a:latin typeface="Open Sans"/>
                <a:ea typeface="Open Sans"/>
                <a:cs typeface="Open Sans"/>
                <a:sym typeface="Open Sans"/>
              </a:rPr>
              <a:t>Al final de esta conferencia, serás capaz de:</a:t>
            </a:r>
            <a:endParaRPr sz="2000" b="1">
              <a:solidFill>
                <a:srgbClr val="9CC2E5"/>
              </a:solidFill>
              <a:latin typeface="Open Sans"/>
              <a:ea typeface="Open Sans"/>
              <a:cs typeface="Open Sans"/>
              <a:sym typeface="Open Sans"/>
            </a:endParaRPr>
          </a:p>
          <a:p>
            <a:pPr marL="0" marR="0" lvl="0" indent="0" algn="l" rtl="0">
              <a:spcBef>
                <a:spcPts val="1000"/>
              </a:spcBef>
              <a:spcAft>
                <a:spcPts val="0"/>
              </a:spcAft>
              <a:buNone/>
            </a:pPr>
            <a:r>
              <a:rPr lang="en-GB" sz="2000">
                <a:solidFill>
                  <a:schemeClr val="dk1"/>
                </a:solidFill>
                <a:latin typeface="Open Sans"/>
                <a:ea typeface="Open Sans"/>
                <a:cs typeface="Open Sans"/>
                <a:sym typeface="Open Sans"/>
              </a:rPr>
              <a:t>OIT1: Entender qué es la modelización del sistema energético y por qué es importante</a:t>
            </a:r>
            <a:endParaRPr/>
          </a:p>
          <a:p>
            <a:pPr marL="0" marR="0" lvl="0" indent="0" algn="l" rtl="0">
              <a:spcBef>
                <a:spcPts val="1000"/>
              </a:spcBef>
              <a:spcAft>
                <a:spcPts val="0"/>
              </a:spcAft>
              <a:buNone/>
            </a:pPr>
            <a:r>
              <a:rPr lang="en-GB" sz="2000">
                <a:solidFill>
                  <a:schemeClr val="dk1"/>
                </a:solidFill>
                <a:latin typeface="Open Sans"/>
                <a:ea typeface="Open Sans"/>
                <a:cs typeface="Open Sans"/>
                <a:sym typeface="Open Sans"/>
              </a:rPr>
              <a:t>OIT2: Dibujar un sistema energético de referencia y comprender su contenido</a:t>
            </a:r>
            <a:endParaRPr sz="1800">
              <a:solidFill>
                <a:schemeClr val="dk1"/>
              </a:solidFill>
              <a:latin typeface="Calibri"/>
              <a:ea typeface="Calibri"/>
              <a:cs typeface="Calibri"/>
              <a:sym typeface="Calibri"/>
            </a:endParaRPr>
          </a:p>
          <a:p>
            <a:pPr marL="0" marR="0" lvl="0" indent="0" algn="l" rtl="0">
              <a:spcBef>
                <a:spcPts val="1000"/>
              </a:spcBef>
              <a:spcAft>
                <a:spcPts val="0"/>
              </a:spcAft>
              <a:buNone/>
            </a:pPr>
            <a:r>
              <a:rPr lang="en-GB" sz="2000">
                <a:solidFill>
                  <a:schemeClr val="dk1"/>
                </a:solidFill>
                <a:latin typeface="Open Sans"/>
                <a:ea typeface="Open Sans"/>
                <a:cs typeface="Open Sans"/>
                <a:sym typeface="Open Sans"/>
              </a:rPr>
              <a:t>OIT3: Recordar los diferentes tipos de herramientas de modelización energética y entender qué es OSeMOSYS</a:t>
            </a:r>
            <a:endParaRPr sz="2000" b="1">
              <a:solidFill>
                <a:schemeClr val="dk1"/>
              </a:solidFill>
              <a:latin typeface="Open Sans"/>
              <a:ea typeface="Open Sans"/>
              <a:cs typeface="Open Sans"/>
              <a:sym typeface="Open Sans"/>
            </a:endParaRPr>
          </a:p>
          <a:p>
            <a:pPr marL="0" marR="0" lvl="0" indent="0" algn="l" rtl="0">
              <a:spcBef>
                <a:spcPts val="1000"/>
              </a:spcBef>
              <a:spcAft>
                <a:spcPts val="0"/>
              </a:spcAft>
              <a:buNone/>
            </a:pPr>
            <a:r>
              <a:rPr lang="en-GB" sz="2000">
                <a:solidFill>
                  <a:schemeClr val="dk1"/>
                </a:solidFill>
                <a:latin typeface="Open Sans"/>
                <a:ea typeface="Open Sans"/>
                <a:cs typeface="Open Sans"/>
                <a:sym typeface="Open Sans"/>
              </a:rPr>
              <a:t>OIT4: Entender qué es FlexTool y sus aplicaciones</a:t>
            </a:r>
            <a:endParaRPr sz="2000" b="1">
              <a:solidFill>
                <a:schemeClr val="dk1"/>
              </a:solidFill>
              <a:latin typeface="Open Sans"/>
              <a:ea typeface="Open Sans"/>
              <a:cs typeface="Open Sans"/>
              <a:sym typeface="Open Sans"/>
            </a:endParaRPr>
          </a:p>
        </p:txBody>
      </p:sp>
      <p:sp>
        <p:nvSpPr>
          <p:cNvPr id="109" name="Google Shape;109;p2"/>
          <p:cNvSpPr/>
          <p:nvPr/>
        </p:nvSpPr>
        <p:spPr>
          <a:xfrm>
            <a:off x="8449718" y="49271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2" descr="Track2_Lecture2_Slide2.mp3"/>
          <p:cNvPicPr preferRelativeResize="0"/>
          <p:nvPr/>
        </p:nvPicPr>
        <p:blipFill rotWithShape="1">
          <a:blip r:embed="rId4">
            <a:alphaModFix/>
          </a:blip>
          <a:srcRect/>
          <a:stretch/>
        </p:blipFill>
        <p:spPr>
          <a:xfrm>
            <a:off x="8521083" y="56408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0"/>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356" name="Google Shape;356;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20</a:t>
            </a:fld>
            <a:endParaRPr sz="1400" b="1">
              <a:solidFill>
                <a:schemeClr val="lt1"/>
              </a:solidFill>
              <a:latin typeface="Open Sans ExtraBold"/>
              <a:ea typeface="Open Sans ExtraBold"/>
              <a:cs typeface="Open Sans ExtraBold"/>
              <a:sym typeface="Open Sans ExtraBold"/>
            </a:endParaRPr>
          </a:p>
        </p:txBody>
      </p:sp>
      <p:sp>
        <p:nvSpPr>
          <p:cNvPr id="357" name="Google Shape;357;p20"/>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Conferencia 2.3 Referencias</a:t>
            </a:r>
            <a:endParaRPr/>
          </a:p>
        </p:txBody>
      </p:sp>
      <p:sp>
        <p:nvSpPr>
          <p:cNvPr id="358" name="Google Shape;358;p20"/>
          <p:cNvSpPr txBox="1"/>
          <p:nvPr/>
        </p:nvSpPr>
        <p:spPr>
          <a:xfrm>
            <a:off x="887215" y="1905506"/>
            <a:ext cx="5302928" cy="30469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Howells M, Rogner HH, Mentis D, Broad O. SEAR ENERGY ACCESS AND ELECTRICITY PLANNING SPECIAL FEATURE. 2017. Disponible en: </a:t>
            </a:r>
            <a:r>
              <a:rPr lang="en-GB" sz="16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http://documents1.worldbank.org/curated/en/628541494925426928/pdf/115065-BRI-P148200-PUBLIC-FINALSEARSFElectricityPlanningweb.pdf</a:t>
            </a:r>
            <a:endParaRPr sz="16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600"/>
              <a:buFont typeface="Open Sans"/>
              <a:buAutoNum type="arabicPeriod"/>
            </a:pPr>
            <a:r>
              <a:rPr lang="en-GB" sz="1600">
                <a:solidFill>
                  <a:schemeClr val="dk1"/>
                </a:solidFill>
                <a:latin typeface="Open Sans"/>
                <a:ea typeface="Open Sans"/>
                <a:cs typeface="Open Sans"/>
                <a:sym typeface="Open Sans"/>
              </a:rPr>
              <a:t>Maruf, M..N.I. Acoplamiento de sectores en la región del Mar del Norte-Una revisión sobre la perspectiva de la modelización del sistema energético. Energies 2019, 12, 4298. </a:t>
            </a:r>
            <a:r>
              <a:rPr lang="en-GB" sz="16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https://doi.org/10.3390/en12224298</a:t>
            </a:r>
            <a:endParaRPr sz="1600">
              <a:solidFill>
                <a:schemeClr val="dk1"/>
              </a:solidFill>
              <a:latin typeface="Open Sans"/>
              <a:ea typeface="Open Sans"/>
              <a:cs typeface="Open Sans"/>
              <a:sym typeface="Open Sans"/>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a:p>
            <a:pPr marL="342900" marR="0" lvl="0" indent="-241300" algn="l" rtl="0">
              <a:spcBef>
                <a:spcPts val="0"/>
              </a:spcBef>
              <a:spcAft>
                <a:spcPts val="0"/>
              </a:spcAft>
              <a:buClr>
                <a:schemeClr val="dk1"/>
              </a:buClr>
              <a:buSzPts val="1600"/>
              <a:buFont typeface="Calibri"/>
              <a:buNone/>
            </a:pP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2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5" name="Google Shape;365;p2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21</a:t>
            </a:fld>
            <a:endParaRPr sz="1400" b="1">
              <a:solidFill>
                <a:schemeClr val="lt1"/>
              </a:solidFill>
              <a:latin typeface="Open Sans ExtraBold"/>
              <a:ea typeface="Open Sans ExtraBold"/>
              <a:cs typeface="Open Sans ExtraBold"/>
              <a:sym typeface="Open Sans ExtraBold"/>
            </a:endParaRPr>
          </a:p>
        </p:txBody>
      </p:sp>
      <p:sp>
        <p:nvSpPr>
          <p:cNvPr id="366" name="Google Shape;366;p21"/>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2.4.1 Estructura de OSeMOSYS  </a:t>
            </a:r>
            <a:endParaRPr/>
          </a:p>
        </p:txBody>
      </p:sp>
      <p:sp>
        <p:nvSpPr>
          <p:cNvPr id="367" name="Google Shape;367;p21"/>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2.4 OSeMOSYS y FlexTool </a:t>
            </a:r>
            <a:endParaRPr/>
          </a:p>
        </p:txBody>
      </p:sp>
      <p:sp>
        <p:nvSpPr>
          <p:cNvPr id="368" name="Google Shape;368;p21"/>
          <p:cNvSpPr txBox="1"/>
          <p:nvPr/>
        </p:nvSpPr>
        <p:spPr>
          <a:xfrm>
            <a:off x="1610710" y="6212935"/>
            <a:ext cx="4237552"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(Adaptado de Loffler et al. (2017),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GB" sz="1000">
                <a:solidFill>
                  <a:schemeClr val="dk1"/>
                </a:solidFill>
                <a:latin typeface="Open Sans"/>
                <a:ea typeface="Open Sans"/>
                <a:cs typeface="Open Sans"/>
                <a:sym typeface="Open Sans"/>
              </a:rPr>
              <a:t>, con licencia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4.0</a:t>
            </a:r>
            <a:r>
              <a:rPr lang="en-GB" sz="1000">
                <a:solidFill>
                  <a:schemeClr val="dk1"/>
                </a:solidFill>
                <a:latin typeface="Open Sans"/>
                <a:ea typeface="Open Sans"/>
                <a:cs typeface="Open Sans"/>
                <a:sym typeface="Open Sans"/>
              </a:rPr>
              <a:t>)</a:t>
            </a:r>
            <a:endParaRPr/>
          </a:p>
        </p:txBody>
      </p:sp>
      <p:pic>
        <p:nvPicPr>
          <p:cNvPr id="369" name="Google Shape;369;p21" descr="A picture containing table&#10;&#10;Description automatically generated"/>
          <p:cNvPicPr preferRelativeResize="0"/>
          <p:nvPr/>
        </p:nvPicPr>
        <p:blipFill rotWithShape="1">
          <a:blip r:embed="rId6">
            <a:alphaModFix/>
          </a:blip>
          <a:srcRect/>
          <a:stretch/>
        </p:blipFill>
        <p:spPr>
          <a:xfrm>
            <a:off x="1942381" y="1779815"/>
            <a:ext cx="8307237" cy="4498067"/>
          </a:xfrm>
          <a:prstGeom prst="rect">
            <a:avLst/>
          </a:prstGeom>
          <a:noFill/>
          <a:ln>
            <a:noFill/>
          </a:ln>
        </p:spPr>
      </p:pic>
      <p:sp>
        <p:nvSpPr>
          <p:cNvPr id="370" name="Google Shape;370;p21"/>
          <p:cNvSpPr/>
          <p:nvPr/>
        </p:nvSpPr>
        <p:spPr>
          <a:xfrm>
            <a:off x="7902772" y="45987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1" name="Google Shape;371;p21" descr="Track2_Lecture2_Slide21.mp3"/>
          <p:cNvPicPr preferRelativeResize="0"/>
          <p:nvPr/>
        </p:nvPicPr>
        <p:blipFill rotWithShape="1">
          <a:blip r:embed="rId7">
            <a:alphaModFix/>
          </a:blip>
          <a:srcRect/>
          <a:stretch/>
        </p:blipFill>
        <p:spPr>
          <a:xfrm>
            <a:off x="7974137" y="53145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50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78" name="Google Shape;378;p2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22</a:t>
            </a:fld>
            <a:endParaRPr sz="1400" b="1">
              <a:solidFill>
                <a:schemeClr val="lt1"/>
              </a:solidFill>
              <a:latin typeface="Open Sans ExtraBold"/>
              <a:ea typeface="Open Sans ExtraBold"/>
              <a:cs typeface="Open Sans ExtraBold"/>
              <a:sym typeface="Open Sans ExtraBold"/>
            </a:endParaRPr>
          </a:p>
        </p:txBody>
      </p:sp>
      <p:sp>
        <p:nvSpPr>
          <p:cNvPr id="379" name="Google Shape;379;p22"/>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2.4.2 Aplicaciones de OSeMOSYS</a:t>
            </a:r>
            <a:endParaRPr/>
          </a:p>
        </p:txBody>
      </p:sp>
      <p:sp>
        <p:nvSpPr>
          <p:cNvPr id="380" name="Google Shape;380;p22"/>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2.4 OSeMOSYS y FlexTool</a:t>
            </a:r>
            <a:endParaRPr sz="4400">
              <a:solidFill>
                <a:schemeClr val="dk1"/>
              </a:solidFill>
              <a:latin typeface="Open Sans"/>
              <a:ea typeface="Open Sans"/>
              <a:cs typeface="Open Sans"/>
              <a:sym typeface="Open Sans"/>
            </a:endParaRPr>
          </a:p>
        </p:txBody>
      </p:sp>
      <p:sp>
        <p:nvSpPr>
          <p:cNvPr id="381" name="Google Shape;381;p22"/>
          <p:cNvSpPr txBox="1">
            <a:spLocks noGrp="1"/>
          </p:cNvSpPr>
          <p:nvPr>
            <p:ph type="body" idx="1"/>
          </p:nvPr>
        </p:nvSpPr>
        <p:spPr>
          <a:xfrm>
            <a:off x="823822" y="1969399"/>
            <a:ext cx="10537693" cy="435133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20000"/>
              </a:lnSpc>
              <a:spcBef>
                <a:spcPts val="0"/>
              </a:spcBef>
              <a:spcAft>
                <a:spcPts val="0"/>
              </a:spcAft>
              <a:buClr>
                <a:schemeClr val="dk1"/>
              </a:buClr>
              <a:buSzPct val="100000"/>
              <a:buNone/>
            </a:pPr>
            <a:r>
              <a:rPr lang="en-GB" sz="2000" b="1">
                <a:latin typeface="Open Sans"/>
                <a:ea typeface="Open Sans"/>
                <a:cs typeface="Open Sans"/>
                <a:sym typeface="Open Sans"/>
              </a:rPr>
              <a:t>Perspectivas energéticas nacionales </a:t>
            </a:r>
            <a:endParaRPr/>
          </a:p>
          <a:p>
            <a:pPr marL="342900" lvl="0" indent="-342900" algn="l" rtl="0">
              <a:lnSpc>
                <a:spcPct val="120000"/>
              </a:lnSpc>
              <a:spcBef>
                <a:spcPts val="1000"/>
              </a:spcBef>
              <a:spcAft>
                <a:spcPts val="0"/>
              </a:spcAft>
              <a:buClr>
                <a:schemeClr val="dk1"/>
              </a:buClr>
              <a:buSzPct val="100000"/>
              <a:buChar char="•"/>
            </a:pPr>
            <a:r>
              <a:rPr lang="en-GB" sz="2000">
                <a:latin typeface="Open Sans"/>
                <a:ea typeface="Open Sans"/>
                <a:cs typeface="Open Sans"/>
                <a:sym typeface="Open Sans"/>
              </a:rPr>
              <a:t>Por ejemplo, estimar el impacto de las políticas energéticas en Chipre (Taliotis et al. 2020) o las vías de electrificación para Tanzania (Rocco et al. 2020)</a:t>
            </a:r>
            <a:endParaRPr sz="2000">
              <a:latin typeface="Open Sans"/>
              <a:ea typeface="Open Sans"/>
              <a:cs typeface="Open Sans"/>
              <a:sym typeface="Open Sans"/>
            </a:endParaRPr>
          </a:p>
          <a:p>
            <a:pPr marL="0" lvl="0" indent="0" algn="l" rtl="0">
              <a:lnSpc>
                <a:spcPct val="120000"/>
              </a:lnSpc>
              <a:spcBef>
                <a:spcPts val="1000"/>
              </a:spcBef>
              <a:spcAft>
                <a:spcPts val="0"/>
              </a:spcAft>
              <a:buClr>
                <a:schemeClr val="dk1"/>
              </a:buClr>
              <a:buSzPct val="100000"/>
              <a:buNone/>
            </a:pPr>
            <a:r>
              <a:rPr lang="en-GB" sz="2000" b="1">
                <a:latin typeface="Open Sans"/>
                <a:ea typeface="Open Sans"/>
                <a:cs typeface="Open Sans"/>
                <a:sym typeface="Open Sans"/>
              </a:rPr>
              <a:t>Análisis a escala continental </a:t>
            </a:r>
            <a:endParaRPr/>
          </a:p>
          <a:p>
            <a:pPr marL="342900" lvl="0" indent="-342900" algn="l" rtl="0">
              <a:lnSpc>
                <a:spcPct val="120000"/>
              </a:lnSpc>
              <a:spcBef>
                <a:spcPts val="1000"/>
              </a:spcBef>
              <a:spcAft>
                <a:spcPts val="0"/>
              </a:spcAft>
              <a:buClr>
                <a:schemeClr val="dk1"/>
              </a:buClr>
              <a:buSzPct val="100000"/>
              <a:buChar char="•"/>
            </a:pPr>
            <a:r>
              <a:rPr lang="en-GB" sz="2000">
                <a:latin typeface="Open Sans"/>
                <a:ea typeface="Open Sans"/>
                <a:cs typeface="Open Sans"/>
                <a:sym typeface="Open Sans"/>
              </a:rPr>
              <a:t>Por ejemplo, proyecciones energéticas para África (Pappis et al. 2019)</a:t>
            </a:r>
            <a:endParaRPr sz="2000">
              <a:latin typeface="Open Sans"/>
              <a:ea typeface="Open Sans"/>
              <a:cs typeface="Open Sans"/>
              <a:sym typeface="Open Sans"/>
            </a:endParaRPr>
          </a:p>
          <a:p>
            <a:pPr marL="0" lvl="0" indent="0" algn="l" rtl="0">
              <a:lnSpc>
                <a:spcPct val="120000"/>
              </a:lnSpc>
              <a:spcBef>
                <a:spcPts val="1000"/>
              </a:spcBef>
              <a:spcAft>
                <a:spcPts val="0"/>
              </a:spcAft>
              <a:buClr>
                <a:schemeClr val="dk1"/>
              </a:buClr>
              <a:buSzPct val="100000"/>
              <a:buNone/>
            </a:pPr>
            <a:r>
              <a:rPr lang="en-GB" sz="2000" b="1">
                <a:latin typeface="Open Sans"/>
                <a:ea typeface="Open Sans"/>
                <a:cs typeface="Open Sans"/>
                <a:sym typeface="Open Sans"/>
              </a:rPr>
              <a:t>Modelización de CLEWs </a:t>
            </a:r>
            <a:endParaRPr/>
          </a:p>
          <a:p>
            <a:pPr marL="342900" lvl="0" indent="-342900" algn="l" rtl="0">
              <a:lnSpc>
                <a:spcPct val="120000"/>
              </a:lnSpc>
              <a:spcBef>
                <a:spcPts val="1000"/>
              </a:spcBef>
              <a:spcAft>
                <a:spcPts val="0"/>
              </a:spcAft>
              <a:buClr>
                <a:schemeClr val="dk1"/>
              </a:buClr>
              <a:buSzPct val="100000"/>
              <a:buChar char="•"/>
            </a:pPr>
            <a:r>
              <a:rPr lang="en-GB" sz="2000">
                <a:latin typeface="Open Sans"/>
                <a:ea typeface="Open Sans"/>
                <a:cs typeface="Open Sans"/>
                <a:sym typeface="Open Sans"/>
              </a:rPr>
              <a:t>por ejemplo, la evaluación del nexo entre el agua, los alimentos, la energía y los ecosistemas en la cuenca del río Drina </a:t>
            </a:r>
            <a:br>
              <a:rPr lang="en-GB" sz="2000">
                <a:latin typeface="Open Sans"/>
                <a:ea typeface="Open Sans"/>
                <a:cs typeface="Open Sans"/>
                <a:sym typeface="Open Sans"/>
              </a:rPr>
            </a:br>
            <a:r>
              <a:rPr lang="en-GB" sz="2000">
                <a:latin typeface="Open Sans"/>
                <a:ea typeface="Open Sans"/>
                <a:cs typeface="Open Sans"/>
                <a:sym typeface="Open Sans"/>
              </a:rPr>
              <a:t>(UNECE 2017)</a:t>
            </a:r>
            <a:endParaRPr/>
          </a:p>
          <a:p>
            <a:pPr marL="0" lvl="0" indent="0" algn="l" rtl="0">
              <a:lnSpc>
                <a:spcPct val="120000"/>
              </a:lnSpc>
              <a:spcBef>
                <a:spcPts val="1000"/>
              </a:spcBef>
              <a:spcAft>
                <a:spcPts val="0"/>
              </a:spcAft>
              <a:buClr>
                <a:schemeClr val="dk1"/>
              </a:buClr>
              <a:buSzPct val="100000"/>
              <a:buNone/>
            </a:pPr>
            <a:r>
              <a:rPr lang="en-GB" sz="2000" b="1">
                <a:latin typeface="Open Sans"/>
                <a:ea typeface="Open Sans"/>
                <a:cs typeface="Open Sans"/>
                <a:sym typeface="Open Sans"/>
              </a:rPr>
              <a:t>Modelo de sistema energético global</a:t>
            </a:r>
            <a:endParaRPr/>
          </a:p>
          <a:p>
            <a:pPr marL="342900" lvl="0" indent="-342900" algn="l" rtl="0">
              <a:lnSpc>
                <a:spcPct val="120000"/>
              </a:lnSpc>
              <a:spcBef>
                <a:spcPts val="1000"/>
              </a:spcBef>
              <a:spcAft>
                <a:spcPts val="0"/>
              </a:spcAft>
              <a:buClr>
                <a:schemeClr val="dk1"/>
              </a:buClr>
              <a:buSzPct val="100000"/>
              <a:buChar char="•"/>
            </a:pPr>
            <a:r>
              <a:rPr lang="en-GB" sz="2000">
                <a:latin typeface="Open Sans"/>
                <a:ea typeface="Open Sans"/>
                <a:cs typeface="Open Sans"/>
                <a:sym typeface="Open Sans"/>
              </a:rPr>
              <a:t>por ejemplo, GENeSYS-MOD - diseño de un sistema global 100% renovable (Loffler et al. 2017)</a:t>
            </a:r>
            <a:endParaRPr/>
          </a:p>
        </p:txBody>
      </p:sp>
      <p:sp>
        <p:nvSpPr>
          <p:cNvPr id="382" name="Google Shape;382;p22"/>
          <p:cNvSpPr/>
          <p:nvPr/>
        </p:nvSpPr>
        <p:spPr>
          <a:xfrm>
            <a:off x="7976345" y="69943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3" name="Google Shape;383;p22" descr="Track2_Lecture2_Slide22.mp3"/>
          <p:cNvPicPr preferRelativeResize="0"/>
          <p:nvPr/>
        </p:nvPicPr>
        <p:blipFill rotWithShape="1">
          <a:blip r:embed="rId4">
            <a:alphaModFix/>
          </a:blip>
          <a:srcRect/>
          <a:stretch/>
        </p:blipFill>
        <p:spPr>
          <a:xfrm>
            <a:off x="8047710" y="77080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2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90" name="Google Shape;390;p2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23</a:t>
            </a:fld>
            <a:endParaRPr sz="1400" b="1">
              <a:solidFill>
                <a:schemeClr val="lt1"/>
              </a:solidFill>
              <a:latin typeface="Open Sans ExtraBold"/>
              <a:ea typeface="Open Sans ExtraBold"/>
              <a:cs typeface="Open Sans ExtraBold"/>
              <a:sym typeface="Open Sans ExtraBold"/>
            </a:endParaRPr>
          </a:p>
        </p:txBody>
      </p:sp>
      <p:sp>
        <p:nvSpPr>
          <p:cNvPr id="391" name="Google Shape;391;p23"/>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2.4.3 Interfaz del SAND y visualización de resultados </a:t>
            </a:r>
            <a:endParaRPr/>
          </a:p>
        </p:txBody>
      </p:sp>
      <p:sp>
        <p:nvSpPr>
          <p:cNvPr id="392" name="Google Shape;392;p23"/>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2.4 OSeMOSYS y FlexTool </a:t>
            </a:r>
            <a:endParaRPr/>
          </a:p>
        </p:txBody>
      </p:sp>
      <p:sp>
        <p:nvSpPr>
          <p:cNvPr id="393" name="Google Shape;393;p23"/>
          <p:cNvSpPr/>
          <p:nvPr/>
        </p:nvSpPr>
        <p:spPr>
          <a:xfrm>
            <a:off x="6788988" y="2051649"/>
            <a:ext cx="4097546" cy="3867508"/>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23"/>
          <p:cNvSpPr/>
          <p:nvPr/>
        </p:nvSpPr>
        <p:spPr>
          <a:xfrm>
            <a:off x="7708241" y="3977317"/>
            <a:ext cx="1495243" cy="1423356"/>
          </a:xfrm>
          <a:prstGeom prst="ellipse">
            <a:avLst/>
          </a:prstGeom>
          <a:solidFill>
            <a:srgbClr val="ED7D3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ARENA </a:t>
            </a:r>
            <a:endParaRPr/>
          </a:p>
          <a:p>
            <a:pPr marL="0" marR="0" lvl="0" indent="0" algn="ctr" rtl="0">
              <a:spcBef>
                <a:spcPts val="0"/>
              </a:spcBef>
              <a:spcAft>
                <a:spcPts val="0"/>
              </a:spcAft>
              <a:buNone/>
            </a:pPr>
            <a:r>
              <a:rPr lang="en-GB" sz="1800" b="1">
                <a:solidFill>
                  <a:schemeClr val="lt1"/>
                </a:solidFill>
                <a:latin typeface="Calibri"/>
                <a:ea typeface="Calibri"/>
                <a:cs typeface="Calibri"/>
                <a:sym typeface="Calibri"/>
              </a:rPr>
              <a:t>Interfaz</a:t>
            </a:r>
            <a:endParaRPr/>
          </a:p>
        </p:txBody>
      </p:sp>
      <p:sp>
        <p:nvSpPr>
          <p:cNvPr id="395" name="Google Shape;395;p23"/>
          <p:cNvSpPr txBox="1"/>
          <p:nvPr/>
        </p:nvSpPr>
        <p:spPr>
          <a:xfrm>
            <a:off x="8331320" y="2335962"/>
            <a:ext cx="108980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Gráfico</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Usuario</a:t>
            </a:r>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Interfaz </a:t>
            </a:r>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(GUI)</a:t>
            </a:r>
            <a:endParaRPr/>
          </a:p>
        </p:txBody>
      </p:sp>
      <p:sp>
        <p:nvSpPr>
          <p:cNvPr id="396" name="Google Shape;396;p23"/>
          <p:cNvSpPr txBox="1"/>
          <p:nvPr/>
        </p:nvSpPr>
        <p:spPr>
          <a:xfrm>
            <a:off x="9395244" y="3227357"/>
            <a:ext cx="108980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Base de datos Access</a:t>
            </a:r>
            <a:endParaRPr sz="1800">
              <a:solidFill>
                <a:schemeClr val="dk1"/>
              </a:solidFill>
              <a:latin typeface="Calibri"/>
              <a:ea typeface="Calibri"/>
              <a:cs typeface="Calibri"/>
              <a:sym typeface="Calibri"/>
            </a:endParaRPr>
          </a:p>
        </p:txBody>
      </p:sp>
      <p:sp>
        <p:nvSpPr>
          <p:cNvPr id="397" name="Google Shape;397;p23"/>
          <p:cNvSpPr txBox="1"/>
          <p:nvPr/>
        </p:nvSpPr>
        <p:spPr>
          <a:xfrm>
            <a:off x="9395244" y="4147508"/>
            <a:ext cx="108980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Plantilla de resultados en Excel</a:t>
            </a:r>
            <a:endParaRPr/>
          </a:p>
        </p:txBody>
      </p:sp>
      <p:sp>
        <p:nvSpPr>
          <p:cNvPr id="398" name="Google Shape;398;p23"/>
          <p:cNvSpPr txBox="1"/>
          <p:nvPr/>
        </p:nvSpPr>
        <p:spPr>
          <a:xfrm>
            <a:off x="7024777" y="3229155"/>
            <a:ext cx="114731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Guiones Mathprog/CBC</a:t>
            </a:r>
            <a:endParaRPr sz="1800">
              <a:solidFill>
                <a:schemeClr val="dk1"/>
              </a:solidFill>
              <a:latin typeface="Calibri"/>
              <a:ea typeface="Calibri"/>
              <a:cs typeface="Calibri"/>
              <a:sym typeface="Calibri"/>
            </a:endParaRPr>
          </a:p>
        </p:txBody>
      </p:sp>
      <p:sp>
        <p:nvSpPr>
          <p:cNvPr id="399" name="Google Shape;399;p23"/>
          <p:cNvSpPr txBox="1"/>
          <p:nvPr/>
        </p:nvSpPr>
        <p:spPr>
          <a:xfrm>
            <a:off x="813758" y="2150852"/>
            <a:ext cx="567618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Open Sans"/>
                <a:ea typeface="Open Sans"/>
                <a:cs typeface="Open Sans"/>
                <a:sym typeface="Open Sans"/>
              </a:rPr>
              <a:t>Interfaz SAND para OSeMOSYS (Cannone 2020)</a:t>
            </a:r>
            <a:endParaRPr sz="18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Hoja de cálculo Excel accesible y fácil de usar para introducir los datos</a:t>
            </a:r>
            <a:endParaRPr/>
          </a:p>
          <a:p>
            <a:pPr marL="0" marR="0" lvl="0" indent="0" algn="l" rtl="0">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Admite hasta 200 tecnologías, 50 productos básicos y 5 tipos de emisiones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800" b="1">
                <a:solidFill>
                  <a:schemeClr val="dk1"/>
                </a:solidFill>
                <a:latin typeface="Open Sans"/>
                <a:ea typeface="Open Sans"/>
                <a:cs typeface="Open Sans"/>
                <a:sym typeface="Open Sans"/>
              </a:rPr>
              <a:t>El software ClicSAND incluye (Cannone et al. 2021)</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Interfaz gráfica de usuario (GUI)</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Interfaz con la arena</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Base de datos Access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Plantilla de resultados en Excel para la visualización de resultados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Solver y scripts</a:t>
            </a:r>
            <a:endParaRPr/>
          </a:p>
        </p:txBody>
      </p:sp>
      <p:sp>
        <p:nvSpPr>
          <p:cNvPr id="400" name="Google Shape;400;p23"/>
          <p:cNvSpPr txBox="1"/>
          <p:nvPr/>
        </p:nvSpPr>
        <p:spPr>
          <a:xfrm>
            <a:off x="9123872" y="1820174"/>
            <a:ext cx="2743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F3864"/>
                </a:solidFill>
                <a:latin typeface="Calibri"/>
                <a:ea typeface="Calibri"/>
                <a:cs typeface="Calibri"/>
                <a:sym typeface="Calibri"/>
              </a:rPr>
              <a:t>Software ClicSAND</a:t>
            </a:r>
            <a:endParaRPr/>
          </a:p>
        </p:txBody>
      </p:sp>
      <p:sp>
        <p:nvSpPr>
          <p:cNvPr id="401" name="Google Shape;401;p23"/>
          <p:cNvSpPr/>
          <p:nvPr/>
        </p:nvSpPr>
        <p:spPr>
          <a:xfrm>
            <a:off x="7976345" y="69943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2" name="Google Shape;402;p23" descr="Track2_Lecture2_Slide23.mp3"/>
          <p:cNvPicPr preferRelativeResize="0"/>
          <p:nvPr/>
        </p:nvPicPr>
        <p:blipFill rotWithShape="1">
          <a:blip r:embed="rId4">
            <a:alphaModFix/>
          </a:blip>
          <a:srcRect/>
          <a:stretch/>
        </p:blipFill>
        <p:spPr>
          <a:xfrm>
            <a:off x="8047710" y="76761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2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09" name="Google Shape;409;p2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24</a:t>
            </a:fld>
            <a:endParaRPr sz="1400" b="1">
              <a:solidFill>
                <a:schemeClr val="lt1"/>
              </a:solidFill>
              <a:latin typeface="Open Sans ExtraBold"/>
              <a:ea typeface="Open Sans ExtraBold"/>
              <a:cs typeface="Open Sans ExtraBold"/>
              <a:sym typeface="Open Sans ExtraBold"/>
            </a:endParaRPr>
          </a:p>
        </p:txBody>
      </p:sp>
      <p:sp>
        <p:nvSpPr>
          <p:cNvPr id="410" name="Google Shape;410;p24"/>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2.4.4 Modelización de la flexibilidad de un sistema</a:t>
            </a:r>
            <a:endParaRPr/>
          </a:p>
        </p:txBody>
      </p:sp>
      <p:sp>
        <p:nvSpPr>
          <p:cNvPr id="411" name="Google Shape;411;p24"/>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2.4 OSeMOSYS y FlexTool </a:t>
            </a:r>
            <a:endParaRPr/>
          </a:p>
        </p:txBody>
      </p:sp>
      <p:sp>
        <p:nvSpPr>
          <p:cNvPr id="412" name="Google Shape;412;p24"/>
          <p:cNvSpPr txBox="1">
            <a:spLocks noGrp="1"/>
          </p:cNvSpPr>
          <p:nvPr>
            <p:ph type="body" idx="1"/>
          </p:nvPr>
        </p:nvSpPr>
        <p:spPr>
          <a:xfrm>
            <a:off x="846138" y="2150007"/>
            <a:ext cx="5631848" cy="4369486"/>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GB" sz="2000">
                <a:latin typeface="Open Sans"/>
                <a:ea typeface="Open Sans"/>
                <a:cs typeface="Open Sans"/>
                <a:sym typeface="Open Sans"/>
              </a:rPr>
              <a:t>La intermitencia de las fuentes de energía puede dificultar la adecuación de la oferta a la demanda.</a:t>
            </a:r>
            <a:endParaRPr/>
          </a:p>
          <a:p>
            <a:pPr marL="228600" lvl="0" indent="-228600" algn="l" rtl="0">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Es importante saber si un sistema eléctrico es lo suficientemente flexible como para proporcionar energía en todas las condiciones.</a:t>
            </a:r>
            <a:endParaRPr/>
          </a:p>
          <a:p>
            <a:pPr marL="228600" lvl="0" indent="-228600" algn="l" rtl="0">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En la sección FlexTool del curso aprenderá si un sistema de energía es lo suficientemente flexible.</a:t>
            </a:r>
            <a:endParaRPr/>
          </a:p>
          <a:p>
            <a:pPr marL="228600" lvl="0" indent="-228600" algn="l" rtl="0">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Si un sistema no es lo suficientemente flexible, aprenderá </a:t>
            </a:r>
            <a:r>
              <a:rPr lang="en-GB" sz="2000" b="1">
                <a:latin typeface="Open Sans"/>
                <a:ea typeface="Open Sans"/>
                <a:cs typeface="Open Sans"/>
                <a:sym typeface="Open Sans"/>
              </a:rPr>
              <a:t>a mejorar la flexibilidad de forma rentable.</a:t>
            </a:r>
            <a:endParaRPr/>
          </a:p>
          <a:p>
            <a:pPr marL="228600" lvl="0" indent="-228600" algn="l" rtl="0">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Investigarás casos prácticos de ejemplo.</a:t>
            </a:r>
            <a:endParaRPr/>
          </a:p>
          <a:p>
            <a:pPr marL="228600" lvl="0" indent="-228600" algn="l" rtl="0">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Identificar las métricas clave de flexibilidad.</a:t>
            </a:r>
            <a:endParaRPr/>
          </a:p>
        </p:txBody>
      </p:sp>
      <p:pic>
        <p:nvPicPr>
          <p:cNvPr id="413" name="Google Shape;413;p24" descr="A picture containing outdoor, sky, outdoor object, windmill&#10;&#10;Description automatically generated"/>
          <p:cNvPicPr preferRelativeResize="0"/>
          <p:nvPr/>
        </p:nvPicPr>
        <p:blipFill rotWithShape="1">
          <a:blip r:embed="rId4">
            <a:alphaModFix/>
          </a:blip>
          <a:srcRect/>
          <a:stretch/>
        </p:blipFill>
        <p:spPr>
          <a:xfrm>
            <a:off x="7324124" y="1926920"/>
            <a:ext cx="4274375" cy="3004160"/>
          </a:xfrm>
          <a:prstGeom prst="rect">
            <a:avLst/>
          </a:prstGeom>
          <a:noFill/>
          <a:ln>
            <a:noFill/>
          </a:ln>
        </p:spPr>
      </p:pic>
      <p:sp>
        <p:nvSpPr>
          <p:cNvPr id="414" name="Google Shape;414;p24"/>
          <p:cNvSpPr/>
          <p:nvPr/>
        </p:nvSpPr>
        <p:spPr>
          <a:xfrm>
            <a:off x="10471363" y="4931431"/>
            <a:ext cx="621792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(Kenueone,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GB"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415" name="Google Shape;415;p24"/>
          <p:cNvSpPr/>
          <p:nvPr/>
        </p:nvSpPr>
        <p:spPr>
          <a:xfrm>
            <a:off x="7976345" y="69943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6" name="Google Shape;416;p24" descr="Track2_Lecture2_Slide24.mp3"/>
          <p:cNvPicPr preferRelativeResize="0"/>
          <p:nvPr/>
        </p:nvPicPr>
        <p:blipFill rotWithShape="1">
          <a:blip r:embed="rId6">
            <a:alphaModFix/>
          </a:blip>
          <a:srcRect/>
          <a:stretch/>
        </p:blipFill>
        <p:spPr>
          <a:xfrm>
            <a:off x="8047710" y="77080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2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23" name="Google Shape;423;p2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25</a:t>
            </a:fld>
            <a:endParaRPr sz="1400" b="1">
              <a:solidFill>
                <a:schemeClr val="lt1"/>
              </a:solidFill>
              <a:latin typeface="Open Sans ExtraBold"/>
              <a:ea typeface="Open Sans ExtraBold"/>
              <a:cs typeface="Open Sans ExtraBold"/>
              <a:sym typeface="Open Sans ExtraBold"/>
            </a:endParaRPr>
          </a:p>
        </p:txBody>
      </p:sp>
      <p:sp>
        <p:nvSpPr>
          <p:cNvPr id="424" name="Google Shape;424;p25"/>
          <p:cNvSpPr/>
          <p:nvPr/>
        </p:nvSpPr>
        <p:spPr>
          <a:xfrm>
            <a:off x="887214" y="1411390"/>
            <a:ext cx="708913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2.4.5 Mejora de la flexibilidad de un sistema eléctrico</a:t>
            </a:r>
            <a:endParaRPr sz="2000" b="1">
              <a:solidFill>
                <a:srgbClr val="9CC2E5"/>
              </a:solidFill>
              <a:latin typeface="Open Sans"/>
              <a:ea typeface="Open Sans"/>
              <a:cs typeface="Open Sans"/>
              <a:sym typeface="Open Sans"/>
            </a:endParaRPr>
          </a:p>
        </p:txBody>
      </p:sp>
      <p:sp>
        <p:nvSpPr>
          <p:cNvPr id="425" name="Google Shape;425;p25"/>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2.4 OSeMOSYS y FlexTool </a:t>
            </a:r>
            <a:endParaRPr/>
          </a:p>
        </p:txBody>
      </p:sp>
      <p:sp>
        <p:nvSpPr>
          <p:cNvPr id="426" name="Google Shape;426;p25"/>
          <p:cNvSpPr txBox="1">
            <a:spLocks noGrp="1"/>
          </p:cNvSpPr>
          <p:nvPr>
            <p:ph type="body" idx="1"/>
          </p:nvPr>
        </p:nvSpPr>
        <p:spPr>
          <a:xfrm>
            <a:off x="858211" y="2076995"/>
            <a:ext cx="6077755" cy="413729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Un sistema eléctrico puede no ser lo suficientemente flexible para satisfacer las necesidades futuras: la oferta y la demanda con bajas emisiones de carbono.</a:t>
            </a:r>
            <a:endParaRPr/>
          </a:p>
          <a:p>
            <a:pPr marL="228600" lvl="0" indent="-228600" algn="l" rtl="0">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FlexTool puede demostrar cómo opciones como la alimentación de vehículos eléctricos, el hidrógeno y las redes de hidrógeno, así como el calor y las redes de calor pueden aumentar la flexibilidad de un sistema.</a:t>
            </a:r>
            <a:endParaRPr/>
          </a:p>
          <a:p>
            <a:pPr marL="228600" lvl="0" indent="-228600" algn="l" rtl="0">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Por ejemplo, muchos </a:t>
            </a:r>
            <a:r>
              <a:rPr lang="en-GB" sz="2000" b="1">
                <a:latin typeface="Open Sans"/>
                <a:ea typeface="Open Sans"/>
                <a:cs typeface="Open Sans"/>
                <a:sym typeface="Open Sans"/>
              </a:rPr>
              <a:t>vehículos eléctricos pueden actuar como acumuladores de la red eléctrica </a:t>
            </a:r>
            <a:r>
              <a:rPr lang="en-GB" sz="2000">
                <a:latin typeface="Open Sans"/>
                <a:ea typeface="Open Sans"/>
                <a:cs typeface="Open Sans"/>
                <a:sym typeface="Open Sans"/>
              </a:rPr>
              <a:t>para suavizar las diferencias de oferta y demanda.</a:t>
            </a:r>
            <a:endParaRPr/>
          </a:p>
          <a:p>
            <a:pPr marL="228600" lvl="0" indent="-228600" algn="l" rtl="0">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Diseñar un </a:t>
            </a:r>
            <a:r>
              <a:rPr lang="en-GB" sz="2000" b="1">
                <a:latin typeface="Open Sans"/>
                <a:ea typeface="Open Sans"/>
                <a:cs typeface="Open Sans"/>
                <a:sym typeface="Open Sans"/>
              </a:rPr>
              <a:t>sistema futuro que pueda satisfacer todas las necesidades</a:t>
            </a:r>
            <a:r>
              <a:rPr lang="en-GB" sz="2000">
                <a:latin typeface="Open Sans"/>
                <a:ea typeface="Open Sans"/>
                <a:cs typeface="Open Sans"/>
                <a:sym typeface="Open Sans"/>
              </a:rPr>
              <a:t>.</a:t>
            </a:r>
            <a:endParaRPr/>
          </a:p>
        </p:txBody>
      </p:sp>
      <p:pic>
        <p:nvPicPr>
          <p:cNvPr id="427" name="Google Shape;427;p25" descr="A picture containing car&#10;&#10;Description automatically generated"/>
          <p:cNvPicPr preferRelativeResize="0"/>
          <p:nvPr/>
        </p:nvPicPr>
        <p:blipFill rotWithShape="1">
          <a:blip r:embed="rId4">
            <a:alphaModFix/>
          </a:blip>
          <a:srcRect/>
          <a:stretch/>
        </p:blipFill>
        <p:spPr>
          <a:xfrm>
            <a:off x="7105135" y="2384415"/>
            <a:ext cx="4489229" cy="1914937"/>
          </a:xfrm>
          <a:prstGeom prst="rect">
            <a:avLst/>
          </a:prstGeom>
          <a:noFill/>
          <a:ln>
            <a:noFill/>
          </a:ln>
        </p:spPr>
      </p:pic>
      <p:sp>
        <p:nvSpPr>
          <p:cNvPr id="428" name="Google Shape;428;p25"/>
          <p:cNvSpPr/>
          <p:nvPr/>
        </p:nvSpPr>
        <p:spPr>
          <a:xfrm>
            <a:off x="10385099" y="4701393"/>
            <a:ext cx="621792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(Pintor06,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GB"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429" name="Google Shape;429;p25"/>
          <p:cNvSpPr/>
          <p:nvPr/>
        </p:nvSpPr>
        <p:spPr>
          <a:xfrm>
            <a:off x="7976345" y="69943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0" name="Google Shape;430;p25" descr="Track2_Lecture2_Slide25.mp3"/>
          <p:cNvPicPr preferRelativeResize="0"/>
          <p:nvPr/>
        </p:nvPicPr>
        <p:blipFill rotWithShape="1">
          <a:blip r:embed="rId6">
            <a:alphaModFix/>
          </a:blip>
          <a:srcRect/>
          <a:stretch/>
        </p:blipFill>
        <p:spPr>
          <a:xfrm>
            <a:off x="8047710" y="769192"/>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5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26"/>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436" name="Google Shape;436;p2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26</a:t>
            </a:fld>
            <a:endParaRPr sz="1400" b="1">
              <a:solidFill>
                <a:schemeClr val="lt1"/>
              </a:solidFill>
              <a:latin typeface="Open Sans ExtraBold"/>
              <a:ea typeface="Open Sans ExtraBold"/>
              <a:cs typeface="Open Sans ExtraBold"/>
              <a:sym typeface="Open Sans ExtraBold"/>
            </a:endParaRPr>
          </a:p>
        </p:txBody>
      </p:sp>
      <p:sp>
        <p:nvSpPr>
          <p:cNvPr id="437" name="Google Shape;437;p26"/>
          <p:cNvSpPr txBox="1"/>
          <p:nvPr/>
        </p:nvSpPr>
        <p:spPr>
          <a:xfrm>
            <a:off x="887215" y="123766"/>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Conferencia 2.4 Referencias</a:t>
            </a:r>
            <a:endParaRPr/>
          </a:p>
        </p:txBody>
      </p:sp>
      <p:sp>
        <p:nvSpPr>
          <p:cNvPr id="438" name="Google Shape;438;p26"/>
          <p:cNvSpPr txBox="1"/>
          <p:nvPr/>
        </p:nvSpPr>
        <p:spPr>
          <a:xfrm>
            <a:off x="886065" y="1494760"/>
            <a:ext cx="10344378" cy="461664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400"/>
              <a:buFont typeface="Open Sans"/>
              <a:buAutoNum type="arabicPeriod"/>
            </a:pPr>
            <a:r>
              <a:rPr lang="en-GB" sz="1400">
                <a:solidFill>
                  <a:schemeClr val="dk1"/>
                </a:solidFill>
                <a:latin typeface="Open Sans"/>
                <a:ea typeface="Open Sans"/>
                <a:cs typeface="Open Sans"/>
                <a:sym typeface="Open Sans"/>
              </a:rPr>
              <a:t>Gardumi F, Shivakumar A, Morrison R, Taliotis C, Broad O, Beltramo A, et al. Del desarrollo de una herramienta de modelización energética de código abierto a su aplicación y la creación de comunidades de práctica: El ejemplo de OSeMOSYS. Energy Strateg Rev. 2018 Apr 1;20:209-28. </a:t>
            </a:r>
            <a:endParaRPr/>
          </a:p>
          <a:p>
            <a:pPr marL="342900" marR="0" lvl="0" indent="-342900" algn="l" rtl="0">
              <a:spcBef>
                <a:spcPts val="0"/>
              </a:spcBef>
              <a:spcAft>
                <a:spcPts val="0"/>
              </a:spcAft>
              <a:buClr>
                <a:schemeClr val="dk1"/>
              </a:buClr>
              <a:buSzPts val="1400"/>
              <a:buFont typeface="Open Sans"/>
              <a:buAutoNum type="arabicPeriod"/>
            </a:pPr>
            <a:r>
              <a:rPr lang="en-GB" sz="1400">
                <a:solidFill>
                  <a:schemeClr val="dk1"/>
                </a:solidFill>
                <a:latin typeface="Open Sans"/>
                <a:ea typeface="Open Sans"/>
                <a:cs typeface="Open Sans"/>
                <a:sym typeface="Open Sans"/>
              </a:rPr>
              <a:t>Löffler, K.; Hainsch, K.; Burandt, T.; Oei, P.-Y.; Kemfert, C.; Von Hirschhausen, C. Designing a Model for the Global Energy System-GENeSYS-MOD: An Application of the Open-Source Energy Modeling System (OSeMOSYS). Energies 2017, 10, 1468. </a:t>
            </a:r>
            <a:r>
              <a:rPr lang="en-GB" sz="14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https://doi.org/10.3390/en10101468</a:t>
            </a:r>
            <a:endParaRPr sz="14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400"/>
              <a:buFont typeface="Open Sans"/>
              <a:buAutoNum type="arabicPeriod"/>
            </a:pPr>
            <a:r>
              <a:rPr lang="en-GB" sz="1400">
                <a:solidFill>
                  <a:schemeClr val="dk1"/>
                </a:solidFill>
                <a:latin typeface="Open Sans"/>
                <a:ea typeface="Open Sans"/>
                <a:cs typeface="Open Sans"/>
                <a:sym typeface="Open Sans"/>
              </a:rPr>
              <a:t>Taliotis C, Giannakis E, Karmellos M, Fylaktos N, Zachariadis T. Estimación del impacto de las políticas energéticas en toda la economía de Chipre. Energy Strateg Rev. 1 de mayo de 2020;29:100495. </a:t>
            </a:r>
            <a:endParaRPr/>
          </a:p>
          <a:p>
            <a:pPr marL="342900" marR="0" lvl="0" indent="-342900" algn="l" rtl="0">
              <a:spcBef>
                <a:spcPts val="0"/>
              </a:spcBef>
              <a:spcAft>
                <a:spcPts val="0"/>
              </a:spcAft>
              <a:buClr>
                <a:schemeClr val="dk1"/>
              </a:buClr>
              <a:buSzPts val="1400"/>
              <a:buFont typeface="Open Sans"/>
              <a:buAutoNum type="arabicPeriod"/>
            </a:pPr>
            <a:r>
              <a:rPr lang="en-GB" sz="1400">
                <a:solidFill>
                  <a:schemeClr val="dk1"/>
                </a:solidFill>
                <a:latin typeface="Open Sans"/>
                <a:ea typeface="Open Sans"/>
                <a:cs typeface="Open Sans"/>
                <a:sym typeface="Open Sans"/>
              </a:rPr>
              <a:t>Rocco M V., Tonini F, Fumagalli EM, Colombo E. Vías de electrificación para Tanzania: implicaciones para la economía y el medio ambiente. J Clean Prod. 2020 Aug 1;263:121278. </a:t>
            </a:r>
            <a:endParaRPr/>
          </a:p>
          <a:p>
            <a:pPr marL="342900" marR="0" lvl="0" indent="-342900" algn="l" rtl="0">
              <a:spcBef>
                <a:spcPts val="0"/>
              </a:spcBef>
              <a:spcAft>
                <a:spcPts val="0"/>
              </a:spcAft>
              <a:buClr>
                <a:schemeClr val="dk1"/>
              </a:buClr>
              <a:buSzPts val="1400"/>
              <a:buFont typeface="Open Sans"/>
              <a:buAutoNum type="arabicPeriod"/>
            </a:pPr>
            <a:r>
              <a:rPr lang="en-GB" sz="1400">
                <a:solidFill>
                  <a:schemeClr val="dk1"/>
                </a:solidFill>
                <a:latin typeface="Open Sans"/>
                <a:ea typeface="Open Sans"/>
                <a:cs typeface="Open Sans"/>
                <a:sym typeface="Open Sans"/>
              </a:rPr>
              <a:t>Comisión Económica para Europa de las Naciones Unidas. Evaluación del nexo agua-alimentación-energía-ecosistemas y beneficios de la cooperación transfronteriza en la cuenca del río Drina. 2017</a:t>
            </a:r>
            <a:endParaRPr/>
          </a:p>
          <a:p>
            <a:pPr marL="342900" marR="0" lvl="0" indent="-342900" algn="l" rtl="0">
              <a:spcBef>
                <a:spcPts val="0"/>
              </a:spcBef>
              <a:spcAft>
                <a:spcPts val="0"/>
              </a:spcAft>
              <a:buClr>
                <a:schemeClr val="dk1"/>
              </a:buClr>
              <a:buSzPts val="1400"/>
              <a:buFont typeface="Open Sans"/>
              <a:buAutoNum type="arabicPeriod"/>
            </a:pPr>
            <a:r>
              <a:rPr lang="en-GB" sz="1400">
                <a:solidFill>
                  <a:schemeClr val="dk1"/>
                </a:solidFill>
                <a:latin typeface="Open Sans"/>
                <a:ea typeface="Open Sans"/>
                <a:cs typeface="Open Sans"/>
                <a:sym typeface="Open Sans"/>
              </a:rPr>
              <a:t>Pappis, I., Howells, M., Sridharan, V., Usher, W., Shivakumar, A., Gardumi, F. y Ramos, E., Energy projections for African countries, Hidalgo González, I., Medarac, H., González Sánchez, M. y Kougias, I., editor(es), EUR 29904 ES, Oficina de Publicaciones de la Unión Europea, Luxemburgo, 2019, ISBN 978-92-76-12391-0, doi:10.2760/678700, JRC118432.</a:t>
            </a:r>
            <a:endParaRPr/>
          </a:p>
          <a:p>
            <a:pPr marL="342900" marR="0" lvl="0" indent="-342900" algn="l" rtl="0">
              <a:spcBef>
                <a:spcPts val="0"/>
              </a:spcBef>
              <a:spcAft>
                <a:spcPts val="0"/>
              </a:spcAft>
              <a:buClr>
                <a:schemeClr val="dk1"/>
              </a:buClr>
              <a:buSzPts val="1400"/>
              <a:buFont typeface="Open Sans"/>
              <a:buAutoNum type="arabicPeriod"/>
            </a:pPr>
            <a:r>
              <a:rPr lang="en-GB" sz="1400">
                <a:solidFill>
                  <a:schemeClr val="dk1"/>
                </a:solidFill>
                <a:latin typeface="Open Sans"/>
                <a:ea typeface="Open Sans"/>
                <a:cs typeface="Open Sans"/>
                <a:sym typeface="Open Sans"/>
              </a:rPr>
              <a:t>Cannone, C., 2020. Hacia la elaboración de políticas basadas en la evidencia: herramientas de modelización energética para el desarrollo sostenible. Proyecto Final de Máster Oficial. UPC, Escola Tècnica Superior d'Enginyeria Industrial de Barcelona, Departament d'Enginyeria Química. Disponible en: http://hdl.handle.net/2117/333306 [Consultado el 14 de marzo de 2021].</a:t>
            </a:r>
            <a:endParaRPr/>
          </a:p>
          <a:p>
            <a:pPr marL="342900" marR="0" lvl="0" indent="-342900" algn="l" rtl="0">
              <a:spcBef>
                <a:spcPts val="0"/>
              </a:spcBef>
              <a:spcAft>
                <a:spcPts val="0"/>
              </a:spcAft>
              <a:buClr>
                <a:schemeClr val="dk1"/>
              </a:buClr>
              <a:buSzPts val="1400"/>
              <a:buFont typeface="Open Sans"/>
              <a:buAutoNum type="arabicPeriod"/>
            </a:pPr>
            <a:r>
              <a:rPr lang="en-GB" sz="1400">
                <a:solidFill>
                  <a:schemeClr val="dk1"/>
                </a:solidFill>
                <a:latin typeface="Open Sans"/>
                <a:ea typeface="Open Sans"/>
                <a:cs typeface="Open Sans"/>
                <a:sym typeface="Open Sans"/>
              </a:rPr>
              <a:t>Cannone, C., Allington, L., De Wet, N., Shivakumar, A., Goyns, P., Valderrama, C., Howells, M. (2021). clicSAND [software informático]. </a:t>
            </a:r>
            <a:r>
              <a:rPr lang="en-GB" sz="14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http://doi.org/10.5281/zenodo.4593100</a:t>
            </a:r>
            <a:endParaRPr sz="1400">
              <a:solidFill>
                <a:schemeClr val="dk1"/>
              </a:solidFill>
              <a:latin typeface="Open Sans"/>
              <a:ea typeface="Open Sans"/>
              <a:cs typeface="Open Sans"/>
              <a:sym typeface="Open Sans"/>
            </a:endParaRPr>
          </a:p>
          <a:p>
            <a:pPr marL="342900" marR="0" lvl="0" indent="-254000" algn="l" rtl="0">
              <a:spcBef>
                <a:spcPts val="0"/>
              </a:spcBef>
              <a:spcAft>
                <a:spcPts val="0"/>
              </a:spcAft>
              <a:buClr>
                <a:schemeClr val="dk1"/>
              </a:buClr>
              <a:buSzPts val="1400"/>
              <a:buFont typeface="Arial"/>
              <a:buNone/>
            </a:pPr>
            <a:endParaRPr sz="1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27" descr="Graphical user interface, website&#10;&#10;Description automatically generated"/>
          <p:cNvPicPr preferRelativeResize="0"/>
          <p:nvPr/>
        </p:nvPicPr>
        <p:blipFill rotWithShape="1">
          <a:blip r:embed="rId3">
            <a:alphaModFix/>
          </a:blip>
          <a:srcRect/>
          <a:stretch/>
        </p:blipFill>
        <p:spPr>
          <a:xfrm>
            <a:off x="-5751" y="-2336"/>
            <a:ext cx="12275388" cy="6920182"/>
          </a:xfrm>
          <a:prstGeom prst="rect">
            <a:avLst/>
          </a:prstGeom>
          <a:noFill/>
          <a:ln>
            <a:noFill/>
          </a:ln>
        </p:spPr>
      </p:pic>
      <p:sp>
        <p:nvSpPr>
          <p:cNvPr id="444" name="Google Shape;444;p27"/>
          <p:cNvSpPr txBox="1"/>
          <p:nvPr/>
        </p:nvSpPr>
        <p:spPr>
          <a:xfrm>
            <a:off x="8961864" y="4882376"/>
            <a:ext cx="2836126"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a:solidFill>
                  <a:schemeClr val="lt1"/>
                </a:solidFill>
                <a:latin typeface="Open Sans"/>
                <a:ea typeface="Open Sans"/>
                <a:cs typeface="Open Sans"/>
                <a:sym typeface="Open Sans"/>
              </a:rPr>
              <a:t>Por favor, utilice la siguiente cita: Allington L., Cannone C., Hoseinpoori P., Kell A., Taibi E., Fernandez C. </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r>
              <a:rPr lang="en-GB" sz="800">
                <a:solidFill>
                  <a:schemeClr val="lt1"/>
                </a:solidFill>
                <a:latin typeface="Open Sans"/>
                <a:ea typeface="Open Sans"/>
                <a:cs typeface="Open Sans"/>
                <a:sym typeface="Open Sans"/>
              </a:rPr>
              <a:t>Hawkes A., Howells M., 2021. Conferencia 2: Modelización de la energía y la flexibilidad. Release Version 1.0. [presentación en línea]. Programa de Crecimiento Compatible con el Clima y la Agencia Internacional de Energías Renovables</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endParaRPr sz="800">
              <a:solidFill>
                <a:schemeClr val="lt1"/>
              </a:solidFill>
              <a:latin typeface="Open Sans"/>
              <a:ea typeface="Open Sans"/>
              <a:cs typeface="Open Sans"/>
              <a:sym typeface="Open Sans"/>
            </a:endParaRPr>
          </a:p>
        </p:txBody>
      </p:sp>
      <p:sp>
        <p:nvSpPr>
          <p:cNvPr id="445" name="Google Shape;445;p27"/>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Cursos CCG (esto le llevará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a la página web http://www.ClimateCompatibleGrowth.com/teachingmaterials)</a:t>
            </a:r>
            <a:endParaRPr sz="800">
              <a:solidFill>
                <a:schemeClr val="lt1"/>
              </a:solidFill>
              <a:latin typeface="Open Sans"/>
              <a:ea typeface="Open Sans"/>
              <a:cs typeface="Open Sans"/>
              <a:sym typeface="Open Sans"/>
            </a:endParaRPr>
          </a:p>
        </p:txBody>
      </p:sp>
      <p:grpSp>
        <p:nvGrpSpPr>
          <p:cNvPr id="446" name="Google Shape;446;p27"/>
          <p:cNvGrpSpPr/>
          <p:nvPr/>
        </p:nvGrpSpPr>
        <p:grpSpPr>
          <a:xfrm>
            <a:off x="3339465" y="4126495"/>
            <a:ext cx="1877504" cy="558800"/>
            <a:chOff x="929196" y="5461000"/>
            <a:chExt cx="1877504" cy="558800"/>
          </a:xfrm>
        </p:grpSpPr>
        <p:sp>
          <p:nvSpPr>
            <p:cNvPr id="447" name="Google Shape;447;p27">
              <a:hlinkClick r:id="rId4"/>
            </p:cNvPr>
            <p:cNvSpPr/>
            <p:nvPr/>
          </p:nvSpPr>
          <p:spPr>
            <a:xfrm>
              <a:off x="929196" y="5461000"/>
              <a:ext cx="1877504" cy="5588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27"/>
            <p:cNvSpPr txBox="1"/>
            <p:nvPr/>
          </p:nvSpPr>
          <p:spPr>
            <a:xfrm>
              <a:off x="951053" y="5551169"/>
              <a:ext cx="17921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Hacer la prueba</a:t>
              </a:r>
              <a:endParaRPr/>
            </a:p>
          </p:txBody>
        </p:sp>
        <p:sp>
          <p:nvSpPr>
            <p:cNvPr id="449" name="Google Shape;449;p27">
              <a:hlinkClick r:id="rId5"/>
            </p:cNvPr>
            <p:cNvSpPr/>
            <p:nvPr/>
          </p:nvSpPr>
          <p:spPr>
            <a:xfrm>
              <a:off x="929196" y="5461000"/>
              <a:ext cx="1877504" cy="55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2.1.1 Presentación de los sistemas de energía </a:t>
            </a:r>
            <a:endParaRPr/>
          </a:p>
        </p:txBody>
      </p:sp>
      <p:sp>
        <p:nvSpPr>
          <p:cNvPr id="119" name="Google Shape;119;p3"/>
          <p:cNvSpPr txBox="1"/>
          <p:nvPr/>
        </p:nvSpPr>
        <p:spPr>
          <a:xfrm>
            <a:off x="887215" y="11897"/>
            <a:ext cx="9002775" cy="13834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2.1 Modelización del sistema energético </a:t>
            </a:r>
            <a:endParaRPr/>
          </a:p>
        </p:txBody>
      </p:sp>
      <p:grpSp>
        <p:nvGrpSpPr>
          <p:cNvPr id="120" name="Google Shape;120;p3"/>
          <p:cNvGrpSpPr/>
          <p:nvPr/>
        </p:nvGrpSpPr>
        <p:grpSpPr>
          <a:xfrm>
            <a:off x="1641487" y="2967113"/>
            <a:ext cx="8420193" cy="2476527"/>
            <a:chOff x="2468" y="1180007"/>
            <a:chExt cx="8420193" cy="2476527"/>
          </a:xfrm>
        </p:grpSpPr>
        <p:sp>
          <p:nvSpPr>
            <p:cNvPr id="121" name="Google Shape;121;p3"/>
            <p:cNvSpPr/>
            <p:nvPr/>
          </p:nvSpPr>
          <p:spPr>
            <a:xfrm>
              <a:off x="2468" y="1180007"/>
              <a:ext cx="2476527" cy="2476527"/>
            </a:xfrm>
            <a:prstGeom prst="ellipse">
              <a:avLst/>
            </a:prstGeom>
            <a:solidFill>
              <a:schemeClr val="accent2">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txBox="1"/>
            <p:nvPr/>
          </p:nvSpPr>
          <p:spPr>
            <a:xfrm>
              <a:off x="365147" y="1542686"/>
              <a:ext cx="1751169" cy="1751169"/>
            </a:xfrm>
            <a:prstGeom prst="rect">
              <a:avLst/>
            </a:prstGeom>
            <a:noFill/>
            <a:ln>
              <a:noFill/>
            </a:ln>
          </p:spPr>
          <p:txBody>
            <a:bodyPr spcFirstLastPara="1" wrap="square" lIns="136275" tIns="30475" rIns="136275" bIns="304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Recursos energéticos</a:t>
              </a:r>
              <a:endParaRPr sz="2400">
                <a:solidFill>
                  <a:schemeClr val="dk1"/>
                </a:solidFill>
                <a:latin typeface="Calibri"/>
                <a:ea typeface="Calibri"/>
                <a:cs typeface="Calibri"/>
                <a:sym typeface="Calibri"/>
              </a:endParaRPr>
            </a:p>
          </p:txBody>
        </p:sp>
        <p:sp>
          <p:nvSpPr>
            <p:cNvPr id="123" name="Google Shape;123;p3"/>
            <p:cNvSpPr/>
            <p:nvPr/>
          </p:nvSpPr>
          <p:spPr>
            <a:xfrm>
              <a:off x="1983690" y="1180007"/>
              <a:ext cx="2476527" cy="2476527"/>
            </a:xfrm>
            <a:prstGeom prst="ellipse">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txBox="1"/>
            <p:nvPr/>
          </p:nvSpPr>
          <p:spPr>
            <a:xfrm>
              <a:off x="2346369" y="1542686"/>
              <a:ext cx="1751169" cy="1751169"/>
            </a:xfrm>
            <a:prstGeom prst="rect">
              <a:avLst/>
            </a:prstGeom>
            <a:noFill/>
            <a:ln>
              <a:noFill/>
            </a:ln>
          </p:spPr>
          <p:txBody>
            <a:bodyPr spcFirstLastPara="1" wrap="square" lIns="136275" tIns="30475" rIns="136275" bIns="304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Conversión de energía</a:t>
              </a:r>
              <a:endParaRPr sz="2400">
                <a:solidFill>
                  <a:schemeClr val="dk1"/>
                </a:solidFill>
                <a:latin typeface="Calibri"/>
                <a:ea typeface="Calibri"/>
                <a:cs typeface="Calibri"/>
                <a:sym typeface="Calibri"/>
              </a:endParaRPr>
            </a:p>
          </p:txBody>
        </p:sp>
        <p:sp>
          <p:nvSpPr>
            <p:cNvPr id="125" name="Google Shape;125;p3"/>
            <p:cNvSpPr/>
            <p:nvPr/>
          </p:nvSpPr>
          <p:spPr>
            <a:xfrm>
              <a:off x="3964912" y="1180007"/>
              <a:ext cx="2476527" cy="2476527"/>
            </a:xfrm>
            <a:prstGeom prst="ellipse">
              <a:avLst/>
            </a:prstGeom>
            <a:solidFill>
              <a:schemeClr val="accent4">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4327591" y="1542686"/>
              <a:ext cx="1751169" cy="1751169"/>
            </a:xfrm>
            <a:prstGeom prst="rect">
              <a:avLst/>
            </a:prstGeom>
            <a:noFill/>
            <a:ln>
              <a:noFill/>
            </a:ln>
          </p:spPr>
          <p:txBody>
            <a:bodyPr spcFirstLastPara="1" wrap="square" lIns="136275" tIns="30475" rIns="136275" bIns="304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Transporte</a:t>
              </a:r>
              <a:endParaRPr sz="2400">
                <a:solidFill>
                  <a:schemeClr val="dk1"/>
                </a:solidFill>
                <a:latin typeface="Calibri"/>
                <a:ea typeface="Calibri"/>
                <a:cs typeface="Calibri"/>
                <a:sym typeface="Calibri"/>
              </a:endParaRPr>
            </a:p>
          </p:txBody>
        </p:sp>
        <p:sp>
          <p:nvSpPr>
            <p:cNvPr id="127" name="Google Shape;127;p3"/>
            <p:cNvSpPr/>
            <p:nvPr/>
          </p:nvSpPr>
          <p:spPr>
            <a:xfrm>
              <a:off x="5946134" y="1180007"/>
              <a:ext cx="2476527" cy="2476527"/>
            </a:xfrm>
            <a:prstGeom prst="ellipse">
              <a:avLst/>
            </a:prstGeom>
            <a:solidFill>
              <a:srgbClr val="599BD5">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txBox="1"/>
            <p:nvPr/>
          </p:nvSpPr>
          <p:spPr>
            <a:xfrm>
              <a:off x="6308813" y="1542686"/>
              <a:ext cx="1751169" cy="1751169"/>
            </a:xfrm>
            <a:prstGeom prst="rect">
              <a:avLst/>
            </a:prstGeom>
            <a:noFill/>
            <a:ln>
              <a:noFill/>
            </a:ln>
          </p:spPr>
          <p:txBody>
            <a:bodyPr spcFirstLastPara="1" wrap="square" lIns="136275" tIns="30475" rIns="136275" bIns="304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Exigencias finales</a:t>
              </a:r>
              <a:endParaRPr sz="2400">
                <a:solidFill>
                  <a:schemeClr val="dk1"/>
                </a:solidFill>
                <a:latin typeface="Calibri"/>
                <a:ea typeface="Calibri"/>
                <a:cs typeface="Calibri"/>
                <a:sym typeface="Calibri"/>
              </a:endParaRPr>
            </a:p>
          </p:txBody>
        </p:sp>
      </p:grpSp>
      <p:sp>
        <p:nvSpPr>
          <p:cNvPr id="129" name="Google Shape;129;p3"/>
          <p:cNvSpPr/>
          <p:nvPr/>
        </p:nvSpPr>
        <p:spPr>
          <a:xfrm>
            <a:off x="887214" y="2058371"/>
            <a:ext cx="985539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Open Sans"/>
                <a:ea typeface="Open Sans"/>
                <a:cs typeface="Open Sans"/>
                <a:sym typeface="Open Sans"/>
              </a:rPr>
              <a:t>Los sistemas energéticos incluyen desde la producción de combustible hasta el consumo final de energía</a:t>
            </a:r>
            <a:endParaRPr sz="2000" b="1">
              <a:solidFill>
                <a:srgbClr val="9CC2E5"/>
              </a:solidFill>
              <a:latin typeface="Open Sans"/>
              <a:ea typeface="Open Sans"/>
              <a:cs typeface="Open Sans"/>
              <a:sym typeface="Open Sans"/>
            </a:endParaRPr>
          </a:p>
        </p:txBody>
      </p:sp>
      <p:sp>
        <p:nvSpPr>
          <p:cNvPr id="130" name="Google Shape;130;p3"/>
          <p:cNvSpPr/>
          <p:nvPr/>
        </p:nvSpPr>
        <p:spPr>
          <a:xfrm>
            <a:off x="9412225" y="16595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3" descr="Track2_Lecture2_Slide3.mp3"/>
          <p:cNvPicPr preferRelativeResize="0"/>
          <p:nvPr/>
        </p:nvPicPr>
        <p:blipFill rotWithShape="1">
          <a:blip r:embed="rId4">
            <a:alphaModFix/>
          </a:blip>
          <a:srcRect/>
          <a:stretch/>
        </p:blipFill>
        <p:spPr>
          <a:xfrm>
            <a:off x="9483590" y="23639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4"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38" name="Google Shape;138;p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139" name="Google Shape;139;p4"/>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2.1.2 Componentes de los sistemas eléctricos</a:t>
            </a:r>
            <a:endParaRPr/>
          </a:p>
        </p:txBody>
      </p:sp>
      <p:sp>
        <p:nvSpPr>
          <p:cNvPr id="140" name="Google Shape;140;p4"/>
          <p:cNvSpPr txBox="1"/>
          <p:nvPr/>
        </p:nvSpPr>
        <p:spPr>
          <a:xfrm>
            <a:off x="887215" y="11897"/>
            <a:ext cx="9002775" cy="13834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2.1 Modelización del sistema energético </a:t>
            </a:r>
            <a:endParaRPr/>
          </a:p>
        </p:txBody>
      </p:sp>
      <p:pic>
        <p:nvPicPr>
          <p:cNvPr id="141" name="Google Shape;141;p4" descr="Diagram, schematic&#10;&#10;Description automatically generated"/>
          <p:cNvPicPr preferRelativeResize="0"/>
          <p:nvPr/>
        </p:nvPicPr>
        <p:blipFill rotWithShape="1">
          <a:blip r:embed="rId4">
            <a:alphaModFix/>
          </a:blip>
          <a:srcRect/>
          <a:stretch/>
        </p:blipFill>
        <p:spPr>
          <a:xfrm>
            <a:off x="1920816" y="1816122"/>
            <a:ext cx="8350368" cy="4390322"/>
          </a:xfrm>
          <a:prstGeom prst="rect">
            <a:avLst/>
          </a:prstGeom>
          <a:noFill/>
          <a:ln>
            <a:noFill/>
          </a:ln>
        </p:spPr>
      </p:pic>
      <p:sp>
        <p:nvSpPr>
          <p:cNvPr id="142" name="Google Shape;142;p4"/>
          <p:cNvSpPr/>
          <p:nvPr/>
        </p:nvSpPr>
        <p:spPr>
          <a:xfrm>
            <a:off x="8691255" y="75862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3" name="Google Shape;143;p4" descr="Track2_Lecture2_Slide4.mp3"/>
          <p:cNvPicPr preferRelativeResize="0"/>
          <p:nvPr/>
        </p:nvPicPr>
        <p:blipFill rotWithShape="1">
          <a:blip r:embed="rId5">
            <a:alphaModFix/>
          </a:blip>
          <a:srcRect/>
          <a:stretch/>
        </p:blipFill>
        <p:spPr>
          <a:xfrm>
            <a:off x="8762620" y="82998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5"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50" name="Google Shape;150;p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5</a:t>
            </a:fld>
            <a:endParaRPr sz="1400" b="1">
              <a:solidFill>
                <a:schemeClr val="lt1"/>
              </a:solidFill>
              <a:latin typeface="Open Sans ExtraBold"/>
              <a:ea typeface="Open Sans ExtraBold"/>
              <a:cs typeface="Open Sans ExtraBold"/>
              <a:sym typeface="Open Sans ExtraBold"/>
            </a:endParaRPr>
          </a:p>
        </p:txBody>
      </p:sp>
      <p:sp>
        <p:nvSpPr>
          <p:cNvPr id="151" name="Google Shape;151;p5"/>
          <p:cNvSpPr/>
          <p:nvPr/>
        </p:nvSpPr>
        <p:spPr>
          <a:xfrm>
            <a:off x="741441" y="1805651"/>
            <a:ext cx="780404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2.1.3 Introducción a los modelos de sistemas energéticos </a:t>
            </a:r>
            <a:endParaRPr/>
          </a:p>
        </p:txBody>
      </p:sp>
      <p:sp>
        <p:nvSpPr>
          <p:cNvPr id="152" name="Google Shape;152;p5"/>
          <p:cNvSpPr txBox="1"/>
          <p:nvPr/>
        </p:nvSpPr>
        <p:spPr>
          <a:xfrm>
            <a:off x="741441" y="353174"/>
            <a:ext cx="9002775" cy="13834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2.1 Modelización del sistema energético </a:t>
            </a:r>
            <a:endParaRPr/>
          </a:p>
        </p:txBody>
      </p:sp>
      <p:sp>
        <p:nvSpPr>
          <p:cNvPr id="153" name="Google Shape;153;p5"/>
          <p:cNvSpPr/>
          <p:nvPr/>
        </p:nvSpPr>
        <p:spPr>
          <a:xfrm>
            <a:off x="741441" y="2697372"/>
            <a:ext cx="9582221" cy="286232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Los modelos son representaciones simplificadas de la realidad</a:t>
            </a:r>
            <a:endParaRPr sz="1800">
              <a:solidFill>
                <a:schemeClr val="dk1"/>
              </a:solidFill>
              <a:latin typeface="Calibri"/>
              <a:ea typeface="Calibri"/>
              <a:cs typeface="Calibri"/>
              <a:sym typeface="Calibri"/>
            </a:endParaRPr>
          </a:p>
          <a:p>
            <a:pPr marL="342900" marR="0" lvl="0" indent="-342900" algn="l" rtl="0">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Los sistemas energéticos pueden simplificarse y representarse en estructuras de modelos organizados</a:t>
            </a:r>
            <a:endParaRPr sz="2000">
              <a:solidFill>
                <a:srgbClr val="000000"/>
              </a:solidFill>
              <a:latin typeface="Open Sans"/>
              <a:ea typeface="Open Sans"/>
              <a:cs typeface="Open Sans"/>
              <a:sym typeface="Open Sans"/>
            </a:endParaRPr>
          </a:p>
          <a:p>
            <a:pPr marL="342900" marR="0" lvl="0" indent="-342900" algn="l" rtl="0">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Los modelos de sistemas energéticos pretenden representar todos los componentes y procesos de los sistemas energéticos con ecuaciones matemáticas</a:t>
            </a:r>
            <a:endParaRPr sz="2000">
              <a:solidFill>
                <a:srgbClr val="000000"/>
              </a:solidFill>
              <a:latin typeface="Open Sans"/>
              <a:ea typeface="Open Sans"/>
              <a:cs typeface="Open Sans"/>
              <a:sym typeface="Open Sans"/>
            </a:endParaRPr>
          </a:p>
          <a:p>
            <a:pPr marL="342900" marR="0" lvl="0" indent="-342900" algn="l" rtl="0">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Esto permite evaluar diferentes escenarios futuros</a:t>
            </a:r>
            <a:endParaRPr sz="2000">
              <a:solidFill>
                <a:srgbClr val="000000"/>
              </a:solidFill>
              <a:latin typeface="Open Sans"/>
              <a:ea typeface="Open Sans"/>
              <a:cs typeface="Open Sans"/>
              <a:sym typeface="Open Sans"/>
            </a:endParaRPr>
          </a:p>
          <a:p>
            <a:pPr marL="342900" marR="0" lvl="0" indent="-342900" algn="l" rtl="0">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Los modelos de sistemas energéticos proporcionan información útil, pero no pueden predecir el futuro con certeza</a:t>
            </a:r>
            <a:endParaRPr sz="2000">
              <a:solidFill>
                <a:srgbClr val="000000"/>
              </a:solidFill>
              <a:latin typeface="Open Sans"/>
              <a:ea typeface="Open Sans"/>
              <a:cs typeface="Open Sans"/>
              <a:sym typeface="Open Sans"/>
            </a:endParaRPr>
          </a:p>
        </p:txBody>
      </p:sp>
      <p:sp>
        <p:nvSpPr>
          <p:cNvPr id="154" name="Google Shape;154;p5"/>
          <p:cNvSpPr/>
          <p:nvPr/>
        </p:nvSpPr>
        <p:spPr>
          <a:xfrm>
            <a:off x="8691255" y="75862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5" name="Google Shape;155;p5" descr="Track2_Lecture2_Slide5.mp3"/>
          <p:cNvPicPr preferRelativeResize="0"/>
          <p:nvPr/>
        </p:nvPicPr>
        <p:blipFill rotWithShape="1">
          <a:blip r:embed="rId4">
            <a:alphaModFix/>
          </a:blip>
          <a:srcRect/>
          <a:stretch/>
        </p:blipFill>
        <p:spPr>
          <a:xfrm>
            <a:off x="8762620" y="82998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62" name="Google Shape;162;p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163" name="Google Shape;163;p6"/>
          <p:cNvSpPr/>
          <p:nvPr/>
        </p:nvSpPr>
        <p:spPr>
          <a:xfrm>
            <a:off x="887215" y="1493347"/>
            <a:ext cx="766043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2.1.4. Clasificaciones de los modelos energéticos </a:t>
            </a:r>
            <a:endParaRPr/>
          </a:p>
        </p:txBody>
      </p:sp>
      <p:sp>
        <p:nvSpPr>
          <p:cNvPr id="164" name="Google Shape;164;p6"/>
          <p:cNvSpPr txBox="1"/>
          <p:nvPr/>
        </p:nvSpPr>
        <p:spPr>
          <a:xfrm>
            <a:off x="808522" y="121881"/>
            <a:ext cx="9002775" cy="13834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2.1. Modelización del sistema energético </a:t>
            </a:r>
            <a:endParaRPr/>
          </a:p>
        </p:txBody>
      </p:sp>
      <p:pic>
        <p:nvPicPr>
          <p:cNvPr id="165" name="Google Shape;165;p6"/>
          <p:cNvPicPr preferRelativeResize="0"/>
          <p:nvPr/>
        </p:nvPicPr>
        <p:blipFill rotWithShape="1">
          <a:blip r:embed="rId4">
            <a:alphaModFix/>
          </a:blip>
          <a:srcRect/>
          <a:stretch/>
        </p:blipFill>
        <p:spPr>
          <a:xfrm>
            <a:off x="3937269" y="1925228"/>
            <a:ext cx="4310331" cy="4252823"/>
          </a:xfrm>
          <a:prstGeom prst="rect">
            <a:avLst/>
          </a:prstGeom>
          <a:noFill/>
          <a:ln>
            <a:noFill/>
          </a:ln>
        </p:spPr>
      </p:pic>
      <p:sp>
        <p:nvSpPr>
          <p:cNvPr id="166" name="Google Shape;166;p6"/>
          <p:cNvSpPr/>
          <p:nvPr/>
        </p:nvSpPr>
        <p:spPr>
          <a:xfrm>
            <a:off x="2983475" y="6163656"/>
            <a:ext cx="621792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(R Morrison, licencia de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la imagen</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SA 4.0</a:t>
            </a:r>
            <a:r>
              <a:rPr lang="en-GB"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167" name="Google Shape;167;p6"/>
          <p:cNvSpPr/>
          <p:nvPr/>
        </p:nvSpPr>
        <p:spPr>
          <a:xfrm>
            <a:off x="8827889" y="75862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8" name="Google Shape;168;p6" descr="Track2_Lecture2_Slide6.mp3"/>
          <p:cNvPicPr preferRelativeResize="0"/>
          <p:nvPr/>
        </p:nvPicPr>
        <p:blipFill rotWithShape="1">
          <a:blip r:embed="rId7">
            <a:alphaModFix/>
          </a:blip>
          <a:srcRect/>
          <a:stretch/>
        </p:blipFill>
        <p:spPr>
          <a:xfrm>
            <a:off x="8897843" y="82998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75" name="Google Shape;175;p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sp>
        <p:nvSpPr>
          <p:cNvPr id="176" name="Google Shape;176;p7"/>
          <p:cNvSpPr/>
          <p:nvPr/>
        </p:nvSpPr>
        <p:spPr>
          <a:xfrm>
            <a:off x="887215" y="1872336"/>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2.1.5. Modelización y elaboración de políticas </a:t>
            </a:r>
            <a:endParaRPr/>
          </a:p>
        </p:txBody>
      </p:sp>
      <p:sp>
        <p:nvSpPr>
          <p:cNvPr id="177" name="Google Shape;177;p7"/>
          <p:cNvSpPr txBox="1"/>
          <p:nvPr/>
        </p:nvSpPr>
        <p:spPr>
          <a:xfrm>
            <a:off x="887215" y="267295"/>
            <a:ext cx="9002775" cy="13834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2.1 Modelización del sistema energético </a:t>
            </a:r>
            <a:endParaRPr/>
          </a:p>
        </p:txBody>
      </p:sp>
      <p:pic>
        <p:nvPicPr>
          <p:cNvPr id="178" name="Google Shape;178;p7" descr="Diagram&#10;&#10;Description automatically generated"/>
          <p:cNvPicPr preferRelativeResize="0"/>
          <p:nvPr/>
        </p:nvPicPr>
        <p:blipFill rotWithShape="1">
          <a:blip r:embed="rId4">
            <a:alphaModFix/>
          </a:blip>
          <a:srcRect l="5046" t="13953" r="7662" b="8836"/>
          <a:stretch/>
        </p:blipFill>
        <p:spPr>
          <a:xfrm>
            <a:off x="1810689" y="2918051"/>
            <a:ext cx="7900149" cy="2892629"/>
          </a:xfrm>
          <a:prstGeom prst="rect">
            <a:avLst/>
          </a:prstGeom>
          <a:noFill/>
          <a:ln>
            <a:noFill/>
          </a:ln>
        </p:spPr>
      </p:pic>
      <p:sp>
        <p:nvSpPr>
          <p:cNvPr id="179" name="Google Shape;179;p7"/>
          <p:cNvSpPr/>
          <p:nvPr/>
        </p:nvSpPr>
        <p:spPr>
          <a:xfrm>
            <a:off x="2651804" y="6129482"/>
            <a:ext cx="621792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(Lu et al. (2020), licencia de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la imagen</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GB"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180" name="Google Shape;180;p7"/>
          <p:cNvSpPr/>
          <p:nvPr/>
        </p:nvSpPr>
        <p:spPr>
          <a:xfrm>
            <a:off x="8691255" y="75862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 name="Google Shape;181;p7" descr="Track2_Lecture2_Slide7.mp3"/>
          <p:cNvPicPr preferRelativeResize="0"/>
          <p:nvPr/>
        </p:nvPicPr>
        <p:blipFill rotWithShape="1">
          <a:blip r:embed="rId7">
            <a:alphaModFix/>
          </a:blip>
          <a:srcRect/>
          <a:stretch/>
        </p:blipFill>
        <p:spPr>
          <a:xfrm>
            <a:off x="8762620" y="837946"/>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87" name="Google Shape;187;p8"/>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88" name="Google Shape;188;p8"/>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189" name="Google Shape;189;p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sp>
        <p:nvSpPr>
          <p:cNvPr id="190" name="Google Shape;190;p8"/>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Conferencia 2.1 Referencias</a:t>
            </a:r>
            <a:endParaRPr/>
          </a:p>
        </p:txBody>
      </p:sp>
      <p:sp>
        <p:nvSpPr>
          <p:cNvPr id="191" name="Google Shape;191;p8"/>
          <p:cNvSpPr txBox="1"/>
          <p:nvPr/>
        </p:nvSpPr>
        <p:spPr>
          <a:xfrm>
            <a:off x="929196" y="1494761"/>
            <a:ext cx="5302928" cy="15696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Lu, Y.; Khan, Z.A.; Álvarez-Alvarado, M.S.; Zhang, Y.; Huang, Z.; Imran, M. Una revisión crítica de las políticas de energía sostenible para la promoción de las fuentes de energía renovables. Sustainability 2020, 12, 5078. </a:t>
            </a:r>
            <a:r>
              <a:rPr lang="en-GB" sz="16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https://doi.org/10.3390/su12125078</a:t>
            </a:r>
            <a:endParaRPr sz="1600">
              <a:solidFill>
                <a:schemeClr val="dk1"/>
              </a:solidFill>
              <a:latin typeface="Open Sans"/>
              <a:ea typeface="Open Sans"/>
              <a:cs typeface="Open Sans"/>
              <a:sym typeface="Open Sans"/>
            </a:endParaRPr>
          </a:p>
          <a:p>
            <a:pPr marL="342900" marR="0" lvl="0" indent="-241300" algn="l" rtl="0">
              <a:spcBef>
                <a:spcPts val="0"/>
              </a:spcBef>
              <a:spcAft>
                <a:spcPts val="0"/>
              </a:spcAft>
              <a:buClr>
                <a:schemeClr val="dk1"/>
              </a:buClr>
              <a:buSzPts val="1600"/>
              <a:buFont typeface="Calibri"/>
              <a:buNone/>
            </a:pP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8" name="Google Shape;198;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sp>
        <p:nvSpPr>
          <p:cNvPr id="199" name="Google Shape;199;p9"/>
          <p:cNvSpPr/>
          <p:nvPr/>
        </p:nvSpPr>
        <p:spPr>
          <a:xfrm>
            <a:off x="887215" y="1704334"/>
            <a:ext cx="751466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2.2.1 ¿Qué es un sistema energético de referencia?</a:t>
            </a:r>
            <a:endParaRPr/>
          </a:p>
        </p:txBody>
      </p:sp>
      <p:sp>
        <p:nvSpPr>
          <p:cNvPr id="200" name="Google Shape;200;p9"/>
          <p:cNvSpPr txBox="1"/>
          <p:nvPr/>
        </p:nvSpPr>
        <p:spPr>
          <a:xfrm>
            <a:off x="810084" y="320883"/>
            <a:ext cx="8916511" cy="13834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2.2 Sistemas energéticos de referencia</a:t>
            </a:r>
            <a:endParaRPr sz="4400">
              <a:solidFill>
                <a:schemeClr val="dk1"/>
              </a:solidFill>
              <a:latin typeface="Open Sans"/>
              <a:ea typeface="Open Sans"/>
              <a:cs typeface="Open Sans"/>
              <a:sym typeface="Open Sans"/>
            </a:endParaRPr>
          </a:p>
        </p:txBody>
      </p:sp>
      <p:sp>
        <p:nvSpPr>
          <p:cNvPr id="201" name="Google Shape;201;p9"/>
          <p:cNvSpPr txBox="1"/>
          <p:nvPr/>
        </p:nvSpPr>
        <p:spPr>
          <a:xfrm>
            <a:off x="1072746" y="6024037"/>
            <a:ext cx="282302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Fuente: </a:t>
            </a:r>
            <a:r>
              <a:rPr lang="en-GB" sz="1000">
                <a:solidFill>
                  <a:srgbClr val="1D1C1D"/>
                </a:solidFill>
                <a:latin typeface="Open Sans"/>
                <a:ea typeface="Open Sans"/>
                <a:cs typeface="Open Sans"/>
                <a:sym typeface="Open Sans"/>
              </a:rPr>
              <a:t>(OpTIMUS.community, 2019)</a:t>
            </a:r>
            <a:endParaRPr sz="1000">
              <a:solidFill>
                <a:schemeClr val="dk1"/>
              </a:solidFill>
              <a:latin typeface="Open Sans"/>
              <a:ea typeface="Open Sans"/>
              <a:cs typeface="Open Sans"/>
              <a:sym typeface="Open Sans"/>
            </a:endParaRPr>
          </a:p>
        </p:txBody>
      </p:sp>
      <p:sp>
        <p:nvSpPr>
          <p:cNvPr id="202" name="Google Shape;202;p9"/>
          <p:cNvSpPr txBox="1">
            <a:spLocks noGrp="1"/>
          </p:cNvSpPr>
          <p:nvPr>
            <p:ph type="body" idx="1"/>
          </p:nvPr>
        </p:nvSpPr>
        <p:spPr>
          <a:xfrm>
            <a:off x="735559" y="2413431"/>
            <a:ext cx="9960429" cy="40417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Un sistema energético de referencia (RES) es una </a:t>
            </a:r>
            <a:r>
              <a:rPr lang="en-GB" sz="2000" b="1">
                <a:latin typeface="Open Sans"/>
                <a:ea typeface="Open Sans"/>
                <a:cs typeface="Open Sans"/>
                <a:sym typeface="Open Sans"/>
              </a:rPr>
              <a:t>representación gráfica simplificada y agregada </a:t>
            </a:r>
            <a:r>
              <a:rPr lang="en-GB" sz="2000">
                <a:latin typeface="Open Sans"/>
                <a:ea typeface="Open Sans"/>
                <a:cs typeface="Open Sans"/>
                <a:sym typeface="Open Sans"/>
              </a:rPr>
              <a:t>del sistema energético real que se está analizando.</a:t>
            </a:r>
            <a:endParaRPr/>
          </a:p>
          <a:p>
            <a:pPr marL="228600" lvl="0" indent="-228600" algn="l" rtl="0">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La FER puede abarcar </a:t>
            </a:r>
            <a:r>
              <a:rPr lang="en-GB" sz="2000" b="1">
                <a:latin typeface="Open Sans"/>
                <a:ea typeface="Open Sans"/>
                <a:cs typeface="Open Sans"/>
                <a:sym typeface="Open Sans"/>
              </a:rPr>
              <a:t>posibles vías de desarrollo</a:t>
            </a:r>
            <a:r>
              <a:rPr lang="en-GB" sz="2000">
                <a:latin typeface="Open Sans"/>
                <a:ea typeface="Open Sans"/>
                <a:cs typeface="Open Sans"/>
                <a:sym typeface="Open Sans"/>
              </a:rPr>
              <a:t>.</a:t>
            </a:r>
            <a:endParaRPr/>
          </a:p>
          <a:p>
            <a:pPr marL="228600" lvl="0" indent="-228600" algn="l" rtl="0">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Muestra </a:t>
            </a:r>
            <a:r>
              <a:rPr lang="en-GB" sz="2000" b="1">
                <a:latin typeface="Open Sans"/>
                <a:ea typeface="Open Sans"/>
                <a:cs typeface="Open Sans"/>
                <a:sym typeface="Open Sans"/>
              </a:rPr>
              <a:t>todas las cadenas de suministro de energía existentes y potenciales</a:t>
            </a:r>
            <a:r>
              <a:rPr lang="en-GB" sz="2000">
                <a:latin typeface="Open Sans"/>
                <a:ea typeface="Open Sans"/>
                <a:cs typeface="Open Sans"/>
                <a:sym typeface="Open Sans"/>
              </a:rPr>
              <a:t>, desde los recursos energéticos primarios hasta la demanda final.</a:t>
            </a:r>
            <a:endParaRPr/>
          </a:p>
          <a:p>
            <a:pPr marL="228600" lvl="0" indent="-228600" algn="l" rtl="0">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El nivel de simplificación depende de los temas que se van a analizar y de la disponibilidad de datos</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La RES debe ser una </a:t>
            </a:r>
            <a:r>
              <a:rPr lang="en-GB" sz="2000" b="1">
                <a:latin typeface="Open Sans"/>
                <a:ea typeface="Open Sans"/>
                <a:cs typeface="Open Sans"/>
                <a:sym typeface="Open Sans"/>
              </a:rPr>
              <a:t>representación mínima de la realidad </a:t>
            </a:r>
            <a:r>
              <a:rPr lang="en-GB" sz="2000">
                <a:latin typeface="Open Sans"/>
                <a:ea typeface="Open Sans"/>
                <a:cs typeface="Open Sans"/>
                <a:sym typeface="Open Sans"/>
              </a:rPr>
              <a:t>necesaria para responder a las cuestiones políticas abordadas.</a:t>
            </a:r>
            <a:endParaRPr/>
          </a:p>
          <a:p>
            <a:pPr marL="228600" lvl="0" indent="-101600" algn="l" rtl="0">
              <a:lnSpc>
                <a:spcPct val="90000"/>
              </a:lnSpc>
              <a:spcBef>
                <a:spcPts val="1000"/>
              </a:spcBef>
              <a:spcAft>
                <a:spcPts val="0"/>
              </a:spcAft>
              <a:buClr>
                <a:schemeClr val="dk1"/>
              </a:buClr>
              <a:buSzPts val="2000"/>
              <a:buNone/>
            </a:pPr>
            <a:endParaRPr sz="2000">
              <a:latin typeface="Open Sans"/>
              <a:ea typeface="Open Sans"/>
              <a:cs typeface="Open Sans"/>
              <a:sym typeface="Open Sans"/>
            </a:endParaRPr>
          </a:p>
          <a:p>
            <a:pPr marL="228600" lvl="0" indent="-101600" algn="l" rtl="0">
              <a:lnSpc>
                <a:spcPct val="90000"/>
              </a:lnSpc>
              <a:spcBef>
                <a:spcPts val="1000"/>
              </a:spcBef>
              <a:spcAft>
                <a:spcPts val="0"/>
              </a:spcAft>
              <a:buClr>
                <a:schemeClr val="dk1"/>
              </a:buClr>
              <a:buSzPts val="2000"/>
              <a:buNone/>
            </a:pPr>
            <a:endParaRPr sz="2000">
              <a:latin typeface="Open Sans"/>
              <a:ea typeface="Open Sans"/>
              <a:cs typeface="Open Sans"/>
              <a:sym typeface="Open Sans"/>
            </a:endParaRPr>
          </a:p>
        </p:txBody>
      </p:sp>
      <p:sp>
        <p:nvSpPr>
          <p:cNvPr id="203" name="Google Shape;203;p9"/>
          <p:cNvSpPr/>
          <p:nvPr/>
        </p:nvSpPr>
        <p:spPr>
          <a:xfrm>
            <a:off x="8953309" y="63783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9" descr="Track2_Lecture2_Slide9.mp3"/>
          <p:cNvPicPr preferRelativeResize="0"/>
          <p:nvPr/>
        </p:nvPicPr>
        <p:blipFill rotWithShape="1">
          <a:blip r:embed="rId4">
            <a:alphaModFix/>
          </a:blip>
          <a:srcRect/>
          <a:stretch/>
        </p:blipFill>
        <p:spPr>
          <a:xfrm>
            <a:off x="9030900" y="72743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6230</Words>
  <Application>Microsoft Macintosh PowerPoint</Application>
  <PresentationFormat>Widescreen</PresentationFormat>
  <Paragraphs>346</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Open Sans</vt:lpstr>
      <vt:lpstr>Open Sans ExtraBold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Rudolf Yeganyan</cp:lastModifiedBy>
  <cp:revision>1</cp:revision>
  <dcterms:created xsi:type="dcterms:W3CDTF">2021-02-10T16:48:02Z</dcterms:created>
  <dcterms:modified xsi:type="dcterms:W3CDTF">2022-11-08T13:21:12Z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