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56" r:id="rId2"/>
  </p:sldMasterIdLst>
  <p:notesMasterIdLst>
    <p:notesMasterId r:id="rId37"/>
  </p:notesMasterIdLst>
  <p:sldIdLst>
    <p:sldId id="29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90"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utIcpZCEfzYUP6X8zGiXHA==" hashData="0NwKs8jik5zP41W63umlVnraDhZ0xP19Jak7fwVSvKAbZ/vZe/zPzJoybLFZdwnsPvWxK5ktjEZQmgOL8HYId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0233" autoAdjust="0"/>
  </p:normalViewPr>
  <p:slideViewPr>
    <p:cSldViewPr snapToGrid="0">
      <p:cViewPr varScale="1">
        <p:scale>
          <a:sx n="89" d="100"/>
          <a:sy n="89" d="100"/>
        </p:scale>
        <p:origin x="13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6EC03077-100E-4902-9F7E-FBAAA0999EE8}"/>
    <pc:docChg chg="modSld">
      <pc:chgData name="Ashutosh.Bhagurkar" userId="e54b5c48-fd92-480c-8e66-acef16c1a8d2" providerId="ADAL" clId="{6EC03077-100E-4902-9F7E-FBAAA0999EE8}" dt="2025-03-31T06:40:30.818" v="0"/>
      <pc:docMkLst>
        <pc:docMk/>
      </pc:docMkLst>
      <pc:sldChg chg="modNotesTx">
        <pc:chgData name="Ashutosh.Bhagurkar" userId="e54b5c48-fd92-480c-8e66-acef16c1a8d2" providerId="ADAL" clId="{6EC03077-100E-4902-9F7E-FBAAA0999EE8}" dt="2025-03-31T06:40:30.818" v="0"/>
        <pc:sldMkLst>
          <pc:docMk/>
          <pc:sldMk cId="961311545" sldId="29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cenv0795\Google%20Drive\Work\CCG\Sum4All\Emissions%20by%20sector%20and%20mod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env0795\Google%20Drive\Work\CCG\Sum4All\Emissions%20by%20sector%20and%20mod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trath-my.sharepoint.com/personal/james_dixon_strath_ac_uk/Documents/Work/Teaching/Strathclyde/CL436%20Transport%20Planning/Lectures/Lecture%2010%20Future%20Pathways/transport-emissions-by-country-group.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strath-my.sharepoint.com/personal/james_dixon_strath_ac_uk/Documents/Work/Teaching/Strathclyde/CL436%20Transport%20Planning/Lectures/Lecture%2010%20Future%20Pathways/transport-emissions-by-country-group.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dirty="0"/>
              <a:t>Global emissions by sector</a:t>
            </a:r>
          </a:p>
          <a:p>
            <a:pPr>
              <a:defRPr/>
            </a:pPr>
            <a:r>
              <a:rPr lang="en-US" dirty="0"/>
              <a:t>Total = </a:t>
            </a:r>
            <a:r>
              <a:rPr lang="en-US" b="1" dirty="0"/>
              <a:t>49.4 GtCO2e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'[1]emissions by sec and mode'!$C$28</c:f>
              <c:strCache>
                <c:ptCount val="1"/>
                <c:pt idx="0">
                  <c:v>GtCO2e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864-42A8-9B38-55D44E719C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864-42A8-9B38-55D44E719C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864-42A8-9B38-55D44E719C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864-42A8-9B38-55D44E719C5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864-42A8-9B38-55D44E719C5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864-42A8-9B38-55D44E719C5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864-42A8-9B38-55D44E719C55}"/>
              </c:ext>
            </c:extLst>
          </c:dPt>
          <c:dLbls>
            <c:dLbl>
              <c:idx val="3"/>
              <c:spPr>
                <a:noFill/>
                <a:ln>
                  <a:noFill/>
                </a:ln>
                <a:effectLst/>
              </c:spPr>
              <c:txPr>
                <a:bodyPr rot="0" spcFirstLastPara="1" vertOverflow="ellipsis" vert="horz" wrap="square" anchor="ctr" anchorCtr="1"/>
                <a:lstStyle/>
                <a:p>
                  <a:pPr>
                    <a:defRPr sz="2400" b="1" i="1"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7-0864-42A8-9B38-55D44E719C55}"/>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'[1]emissions by sec and mode'!$A$29:$A$35</c:f>
              <c:strCache>
                <c:ptCount val="7"/>
                <c:pt idx="0">
                  <c:v>Energy use in industry</c:v>
                </c:pt>
                <c:pt idx="1">
                  <c:v>Agriculture, forestry &amp; land use</c:v>
                </c:pt>
                <c:pt idx="2">
                  <c:v>Energy use in buildings</c:v>
                </c:pt>
                <c:pt idx="3">
                  <c:v>Transport</c:v>
                </c:pt>
                <c:pt idx="4">
                  <c:v>Other energy</c:v>
                </c:pt>
                <c:pt idx="5">
                  <c:v>Industry</c:v>
                </c:pt>
                <c:pt idx="6">
                  <c:v>Waste</c:v>
                </c:pt>
              </c:strCache>
            </c:strRef>
          </c:cat>
          <c:val>
            <c:numRef>
              <c:f>'[1]emissions by sec and mode'!$B$29:$B$35</c:f>
              <c:numCache>
                <c:formatCode>General</c:formatCode>
                <c:ptCount val="7"/>
                <c:pt idx="0">
                  <c:v>0.24199999999999999</c:v>
                </c:pt>
                <c:pt idx="1">
                  <c:v>0.184</c:v>
                </c:pt>
                <c:pt idx="2">
                  <c:v>0.17499999999999999</c:v>
                </c:pt>
                <c:pt idx="3">
                  <c:v>0.16200000000000001</c:v>
                </c:pt>
                <c:pt idx="4">
                  <c:v>0.15300000000000002</c:v>
                </c:pt>
                <c:pt idx="5">
                  <c:v>5.1999999999999998E-2</c:v>
                </c:pt>
                <c:pt idx="6">
                  <c:v>3.2000000000000001E-2</c:v>
                </c:pt>
              </c:numCache>
            </c:numRef>
          </c:val>
          <c:extLst>
            <c:ext xmlns:c16="http://schemas.microsoft.com/office/drawing/2014/chart" uri="{C3380CC4-5D6E-409C-BE32-E72D297353CC}">
              <c16:uniqueId val="{0000000E-0864-42A8-9B38-55D44E719C5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dirty="0"/>
              <a:t>Global transport emissions by mode</a:t>
            </a:r>
          </a:p>
          <a:p>
            <a:pPr>
              <a:defRPr/>
            </a:pPr>
            <a:r>
              <a:rPr lang="en-US" dirty="0"/>
              <a:t>Total = </a:t>
            </a:r>
            <a:r>
              <a:rPr lang="en-US" b="1" dirty="0"/>
              <a:t>8 GtCO2e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'[1]emissions by sec and mode'!$C$1</c:f>
              <c:strCache>
                <c:ptCount val="1"/>
                <c:pt idx="0">
                  <c:v>GtCO2</c:v>
                </c:pt>
              </c:strCache>
            </c:strRef>
          </c:tx>
          <c:dPt>
            <c:idx val="0"/>
            <c:bubble3D val="0"/>
            <c:spPr>
              <a:solidFill>
                <a:srgbClr val="7A0202"/>
              </a:solidFill>
              <a:ln w="19050">
                <a:solidFill>
                  <a:schemeClr val="lt1"/>
                </a:solidFill>
              </a:ln>
              <a:effectLst/>
            </c:spPr>
            <c:extLst>
              <c:ext xmlns:c16="http://schemas.microsoft.com/office/drawing/2014/chart" uri="{C3380CC4-5D6E-409C-BE32-E72D297353CC}">
                <c16:uniqueId val="{00000001-A618-43CA-BD5A-F7552D3F44BC}"/>
              </c:ext>
            </c:extLst>
          </c:dPt>
          <c:dPt>
            <c:idx val="1"/>
            <c:bubble3D val="0"/>
            <c:spPr>
              <a:solidFill>
                <a:srgbClr val="FD6363"/>
              </a:solidFill>
              <a:ln w="19050">
                <a:solidFill>
                  <a:schemeClr val="lt1"/>
                </a:solidFill>
              </a:ln>
              <a:effectLst/>
            </c:spPr>
            <c:extLst>
              <c:ext xmlns:c16="http://schemas.microsoft.com/office/drawing/2014/chart" uri="{C3380CC4-5D6E-409C-BE32-E72D297353CC}">
                <c16:uniqueId val="{00000003-A618-43CA-BD5A-F7552D3F44BC}"/>
              </c:ext>
            </c:extLst>
          </c:dPt>
          <c:dPt>
            <c:idx val="2"/>
            <c:bubble3D val="0"/>
            <c:spPr>
              <a:solidFill>
                <a:srgbClr val="A47D00"/>
              </a:solidFill>
              <a:ln w="19050">
                <a:solidFill>
                  <a:schemeClr val="lt1"/>
                </a:solidFill>
              </a:ln>
              <a:effectLst/>
            </c:spPr>
            <c:extLst>
              <c:ext xmlns:c16="http://schemas.microsoft.com/office/drawing/2014/chart" uri="{C3380CC4-5D6E-409C-BE32-E72D297353CC}">
                <c16:uniqueId val="{00000005-A618-43CA-BD5A-F7552D3F44B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618-43CA-BD5A-F7552D3F44BC}"/>
              </c:ext>
            </c:extLst>
          </c:dPt>
          <c:dPt>
            <c:idx val="4"/>
            <c:bubble3D val="0"/>
            <c:spPr>
              <a:solidFill>
                <a:srgbClr val="0070C0"/>
              </a:solidFill>
              <a:ln w="19050">
                <a:solidFill>
                  <a:schemeClr val="lt1"/>
                </a:solidFill>
              </a:ln>
              <a:effectLst/>
            </c:spPr>
            <c:extLst>
              <c:ext xmlns:c16="http://schemas.microsoft.com/office/drawing/2014/chart" uri="{C3380CC4-5D6E-409C-BE32-E72D297353CC}">
                <c16:uniqueId val="{00000009-A618-43CA-BD5A-F7552D3F44BC}"/>
              </c:ext>
            </c:extLst>
          </c:dPt>
          <c:dPt>
            <c:idx val="5"/>
            <c:bubble3D val="0"/>
            <c:spPr>
              <a:solidFill>
                <a:srgbClr val="00B050"/>
              </a:solidFill>
              <a:ln w="19050">
                <a:solidFill>
                  <a:schemeClr val="lt1"/>
                </a:solidFill>
              </a:ln>
              <a:effectLst/>
            </c:spPr>
            <c:extLst>
              <c:ext xmlns:c16="http://schemas.microsoft.com/office/drawing/2014/chart" uri="{C3380CC4-5D6E-409C-BE32-E72D297353CC}">
                <c16:uniqueId val="{0000000B-A618-43CA-BD5A-F7552D3F44BC}"/>
              </c:ext>
            </c:extLst>
          </c:dPt>
          <c:dPt>
            <c:idx val="6"/>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D-A618-43CA-BD5A-F7552D3F44BC}"/>
              </c:ext>
            </c:extLst>
          </c:dPt>
          <c:dLbls>
            <c:dLbl>
              <c:idx val="6"/>
              <c:layout>
                <c:manualLayout>
                  <c:x val="4.7222222222222117E-2"/>
                  <c:y val="-4.6296296296296294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618-43CA-BD5A-F7552D3F44BC}"/>
                </c:ext>
              </c:extLst>
            </c:dLbl>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'[1]emissions by sec and mode'!$A$2:$A$8</c:f>
              <c:strCache>
                <c:ptCount val="7"/>
                <c:pt idx="0">
                  <c:v>Road, passenger</c:v>
                </c:pt>
                <c:pt idx="1">
                  <c:v>Road, freight</c:v>
                </c:pt>
                <c:pt idx="2">
                  <c:v>Aviation, passenger</c:v>
                </c:pt>
                <c:pt idx="3">
                  <c:v>Aviation, freight</c:v>
                </c:pt>
                <c:pt idx="4">
                  <c:v>Shipping</c:v>
                </c:pt>
                <c:pt idx="5">
                  <c:v>Rail</c:v>
                </c:pt>
                <c:pt idx="6">
                  <c:v>Other</c:v>
                </c:pt>
              </c:strCache>
            </c:strRef>
          </c:cat>
          <c:val>
            <c:numRef>
              <c:f>'[1]emissions by sec and mode'!$C$2:$C$8</c:f>
              <c:numCache>
                <c:formatCode>General</c:formatCode>
                <c:ptCount val="7"/>
                <c:pt idx="0">
                  <c:v>3.6080000000000001</c:v>
                </c:pt>
                <c:pt idx="1">
                  <c:v>2.3519999999999999</c:v>
                </c:pt>
                <c:pt idx="2">
                  <c:v>0.75168000000000013</c:v>
                </c:pt>
                <c:pt idx="3">
                  <c:v>0.17632</c:v>
                </c:pt>
                <c:pt idx="4">
                  <c:v>0.84799999999999998</c:v>
                </c:pt>
                <c:pt idx="5">
                  <c:v>0.08</c:v>
                </c:pt>
                <c:pt idx="6">
                  <c:v>0.17599999999999999</c:v>
                </c:pt>
              </c:numCache>
            </c:numRef>
          </c:val>
          <c:extLst>
            <c:ext xmlns:c16="http://schemas.microsoft.com/office/drawing/2014/chart" uri="{C3380CC4-5D6E-409C-BE32-E72D297353CC}">
              <c16:uniqueId val="{0000000E-A618-43CA-BD5A-F7552D3F44B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a:t>Population share by country</a:t>
            </a:r>
            <a:r>
              <a:rPr lang="en-GB" sz="2000" baseline="0"/>
              <a:t> income status</a:t>
            </a:r>
            <a:endParaRPr lang="en-GB"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pieChart>
        <c:varyColors val="1"/>
        <c:ser>
          <c:idx val="0"/>
          <c:order val="0"/>
          <c:dPt>
            <c:idx val="0"/>
            <c:bubble3D val="0"/>
            <c:spPr>
              <a:solidFill>
                <a:srgbClr val="C00000"/>
              </a:solidFill>
              <a:ln w="19050">
                <a:solidFill>
                  <a:schemeClr val="lt1"/>
                </a:solidFill>
              </a:ln>
              <a:effectLst/>
            </c:spPr>
            <c:extLst>
              <c:ext xmlns:c16="http://schemas.microsoft.com/office/drawing/2014/chart" uri="{C3380CC4-5D6E-409C-BE32-E72D297353CC}">
                <c16:uniqueId val="{00000001-017B-4978-BE62-67722961E3D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17B-4978-BE62-67722961E3D1}"/>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017B-4978-BE62-67722961E3D1}"/>
              </c:ext>
            </c:extLst>
          </c:dPt>
          <c:dPt>
            <c:idx val="3"/>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7-017B-4978-BE62-67722961E3D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'[transport-emissions-by-country-group.xlsx]Sheet1'!$A$3:$A$6</c:f>
              <c:strCache>
                <c:ptCount val="4"/>
                <c:pt idx="0">
                  <c:v>Low</c:v>
                </c:pt>
                <c:pt idx="1">
                  <c:v>Lower-middle</c:v>
                </c:pt>
                <c:pt idx="2">
                  <c:v>Upper-middle</c:v>
                </c:pt>
                <c:pt idx="3">
                  <c:v>High</c:v>
                </c:pt>
              </c:strCache>
            </c:strRef>
          </c:cat>
          <c:val>
            <c:numRef>
              <c:f>'[transport-emissions-by-country-group.xlsx]Sheet1'!$B$3:$B$6</c:f>
              <c:numCache>
                <c:formatCode>General</c:formatCode>
                <c:ptCount val="4"/>
                <c:pt idx="0">
                  <c:v>0.70299999999999996</c:v>
                </c:pt>
                <c:pt idx="1">
                  <c:v>3.19</c:v>
                </c:pt>
                <c:pt idx="2">
                  <c:v>2.78</c:v>
                </c:pt>
                <c:pt idx="3">
                  <c:v>1.24</c:v>
                </c:pt>
              </c:numCache>
            </c:numRef>
          </c:val>
          <c:extLst>
            <c:ext xmlns:c16="http://schemas.microsoft.com/office/drawing/2014/chart" uri="{C3380CC4-5D6E-409C-BE32-E72D297353CC}">
              <c16:uniqueId val="{00000008-017B-4978-BE62-67722961E3D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a:t>Transport sector emissions by country income status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C00000"/>
              </a:solidFill>
              <a:ln w="19050">
                <a:solidFill>
                  <a:schemeClr val="lt1"/>
                </a:solidFill>
              </a:ln>
              <a:effectLst/>
            </c:spPr>
            <c:extLst>
              <c:ext xmlns:c16="http://schemas.microsoft.com/office/drawing/2014/chart" uri="{C3380CC4-5D6E-409C-BE32-E72D297353CC}">
                <c16:uniqueId val="{00000001-5B2D-484F-9E90-9FE9252232B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B2D-484F-9E90-9FE9252232B5}"/>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5B2D-484F-9E90-9FE9252232B5}"/>
              </c:ext>
            </c:extLst>
          </c:dPt>
          <c:dPt>
            <c:idx val="3"/>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7-5B2D-484F-9E90-9FE9252232B5}"/>
              </c:ext>
            </c:extLst>
          </c:dPt>
          <c:dLbls>
            <c:dLbl>
              <c:idx val="0"/>
              <c:layout>
                <c:manualLayout>
                  <c:x val="0.16454970766494614"/>
                  <c:y val="2.9734968205394407E-2"/>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B2D-484F-9E90-9FE9252232B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'[transport-emissions-by-country-group.xlsx]Sheet1'!$A$3:$A$6</c:f>
              <c:strCache>
                <c:ptCount val="4"/>
                <c:pt idx="0">
                  <c:v>Low</c:v>
                </c:pt>
                <c:pt idx="1">
                  <c:v>Lower-middle</c:v>
                </c:pt>
                <c:pt idx="2">
                  <c:v>Upper-middle</c:v>
                </c:pt>
                <c:pt idx="3">
                  <c:v>High</c:v>
                </c:pt>
              </c:strCache>
            </c:strRef>
          </c:cat>
          <c:val>
            <c:numRef>
              <c:f>'[transport-emissions-by-country-group.xlsx]Sheet1'!$D$3:$D$6</c:f>
              <c:numCache>
                <c:formatCode>General</c:formatCode>
                <c:ptCount val="4"/>
                <c:pt idx="0">
                  <c:v>6.1100000000000002E-2</c:v>
                </c:pt>
                <c:pt idx="1">
                  <c:v>0.96699999999999997</c:v>
                </c:pt>
                <c:pt idx="2">
                  <c:v>1.97</c:v>
                </c:pt>
                <c:pt idx="3">
                  <c:v>3.12</c:v>
                </c:pt>
              </c:numCache>
            </c:numRef>
          </c:val>
          <c:extLst>
            <c:ext xmlns:c16="http://schemas.microsoft.com/office/drawing/2014/chart" uri="{C3380CC4-5D6E-409C-BE32-E72D297353CC}">
              <c16:uniqueId val="{00000008-5B2D-484F-9E90-9FE9252232B5}"/>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Hello and welcome to the first lecture of this course on transport decarbonization and data-to-deal.</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3274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how transport is captured in the SDGs. There is only one goal, SDG 11.2, that mentions transport explicitly. That goal is: “Ensure access to safe, affordable and sustainable transport systems for all.”</a:t>
            </a:r>
          </a:p>
          <a:p>
            <a:endParaRPr lang="en-GB" dirty="0"/>
          </a:p>
          <a:p>
            <a:r>
              <a:rPr lang="en-GB" dirty="0"/>
              <a:t>However, let’s think about what transport means. Transport is also very relevant to a bunch of other SDGs, including good health and wellbeing, affordable and clean energy, industry, innovation &amp; infrastructure, responsible consumption and production, and climate action.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2514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0A0B3-26BA-28C3-A2E8-823A6EDF03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E8C8C-4850-FAC2-DAA4-4C8F44CBE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84DC2-0F89-F37B-9FB1-BDDC2C761E19}"/>
              </a:ext>
            </a:extLst>
          </p:cNvPr>
          <p:cNvSpPr>
            <a:spLocks noGrp="1"/>
          </p:cNvSpPr>
          <p:nvPr>
            <p:ph type="body" idx="1"/>
          </p:nvPr>
        </p:nvSpPr>
        <p:spPr/>
        <p:txBody>
          <a:bodyPr/>
          <a:lstStyle/>
          <a:p>
            <a:r>
              <a:rPr lang="en-GB" dirty="0"/>
              <a:t>Furthermore, consider this. SDG 11.2 states “access to transport” as the goal. However, we just said: it’s not access to transport that matters </a:t>
            </a:r>
            <a:r>
              <a:rPr lang="en-GB" i="1" dirty="0"/>
              <a:t>per se</a:t>
            </a:r>
            <a:r>
              <a:rPr lang="en-GB" i="0" dirty="0"/>
              <a:t>; it’s access to goods, services and activities that transport is vital for serving. But are there ways other than transport that enables people to access these things? We’ll go on to talk about that more in lecture 2.</a:t>
            </a:r>
            <a:endParaRPr lang="en-GB" dirty="0"/>
          </a:p>
        </p:txBody>
      </p:sp>
      <p:sp>
        <p:nvSpPr>
          <p:cNvPr id="4" name="Slide Number Placeholder 3">
            <a:extLst>
              <a:ext uri="{FF2B5EF4-FFF2-40B4-BE49-F238E27FC236}">
                <a16:creationId xmlns:a16="http://schemas.microsoft.com/office/drawing/2014/main" id="{408247EA-8AA6-E4D8-6F2F-92A7158BCA19}"/>
              </a:ext>
            </a:extLst>
          </p:cNvPr>
          <p:cNvSpPr>
            <a:spLocks noGrp="1"/>
          </p:cNvSpPr>
          <p:nvPr>
            <p:ph type="sldNum" sz="quarter" idx="5"/>
          </p:nvPr>
        </p:nvSpPr>
        <p:spPr/>
        <p:txBody>
          <a:bodyPr/>
          <a:lstStyle/>
          <a:p>
            <a:fld id="{47421725-6917-F848-91CD-38441D43CF57}" type="slidenum">
              <a:rPr lang="en-US"/>
              <a:t>13</a:t>
            </a:fld>
            <a:endParaRPr lang="en-US"/>
          </a:p>
        </p:txBody>
      </p:sp>
    </p:spTree>
    <p:extLst>
      <p:ext uri="{BB962C8B-B14F-4D97-AF65-F5344CB8AC3E}">
        <p14:creationId xmlns:p14="http://schemas.microsoft.com/office/powerpoint/2010/main" val="2659157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In the UN Agenda 2030, the biggest mention of transport is as follows: </a:t>
            </a:r>
            <a:r>
              <a:rPr lang="en-GB" b="0" i="0" dirty="0">
                <a:solidFill>
                  <a:srgbClr val="222222"/>
                </a:solidFill>
                <a:effectLst/>
                <a:latin typeface="Poppins" panose="00000500000000000000" pitchFamily="2" charset="0"/>
              </a:rPr>
              <a:t>“</a:t>
            </a:r>
            <a:r>
              <a:rPr lang="en-GB" b="1" i="0" dirty="0">
                <a:solidFill>
                  <a:srgbClr val="222222"/>
                </a:solidFill>
                <a:effectLst/>
                <a:latin typeface="Poppins" panose="00000500000000000000" pitchFamily="2" charset="0"/>
              </a:rPr>
              <a:t>sustainable transport systems</a:t>
            </a:r>
            <a:r>
              <a:rPr lang="en-GB" b="0" i="0" dirty="0">
                <a:solidFill>
                  <a:srgbClr val="222222"/>
                </a:solidFill>
                <a:effectLst/>
                <a:latin typeface="Poppins" panose="00000500000000000000" pitchFamily="2" charset="0"/>
              </a:rPr>
              <a:t>, along with </a:t>
            </a:r>
            <a:r>
              <a:rPr lang="en-GB" b="1" i="0" dirty="0">
                <a:solidFill>
                  <a:srgbClr val="222222"/>
                </a:solidFill>
                <a:effectLst/>
                <a:latin typeface="Poppins" panose="00000500000000000000" pitchFamily="2" charset="0"/>
              </a:rPr>
              <a:t>universal access</a:t>
            </a:r>
            <a:r>
              <a:rPr lang="en-GB" b="0" i="0" dirty="0">
                <a:solidFill>
                  <a:srgbClr val="222222"/>
                </a:solidFill>
                <a:effectLst/>
                <a:latin typeface="Poppins" panose="00000500000000000000" pitchFamily="2" charset="0"/>
              </a:rPr>
              <a:t> to </a:t>
            </a:r>
            <a:r>
              <a:rPr lang="en-GB" b="1" i="0" dirty="0">
                <a:solidFill>
                  <a:srgbClr val="222222"/>
                </a:solidFill>
                <a:effectLst/>
                <a:latin typeface="Poppins" panose="00000500000000000000" pitchFamily="2" charset="0"/>
              </a:rPr>
              <a:t>affordable</a:t>
            </a:r>
            <a:r>
              <a:rPr lang="en-GB" b="0" i="0" dirty="0">
                <a:solidFill>
                  <a:srgbClr val="222222"/>
                </a:solidFill>
                <a:effectLst/>
                <a:latin typeface="Poppins" panose="00000500000000000000" pitchFamily="2" charset="0"/>
              </a:rPr>
              <a:t>, </a:t>
            </a:r>
            <a:r>
              <a:rPr lang="en-GB" b="1" i="0" dirty="0">
                <a:solidFill>
                  <a:srgbClr val="222222"/>
                </a:solidFill>
                <a:effectLst/>
                <a:latin typeface="Poppins" panose="00000500000000000000" pitchFamily="2" charset="0"/>
              </a:rPr>
              <a:t>reliable</a:t>
            </a:r>
            <a:r>
              <a:rPr lang="en-GB" b="0" i="0" dirty="0">
                <a:solidFill>
                  <a:srgbClr val="222222"/>
                </a:solidFill>
                <a:effectLst/>
                <a:latin typeface="Poppins" panose="00000500000000000000" pitchFamily="2" charset="0"/>
              </a:rPr>
              <a:t>, </a:t>
            </a:r>
            <a:r>
              <a:rPr lang="en-GB" b="1" i="0" dirty="0">
                <a:solidFill>
                  <a:srgbClr val="222222"/>
                </a:solidFill>
                <a:effectLst/>
                <a:latin typeface="Poppins" panose="00000500000000000000" pitchFamily="2" charset="0"/>
              </a:rPr>
              <a:t>sustainable</a:t>
            </a:r>
            <a:r>
              <a:rPr lang="en-GB" b="0" i="0" dirty="0">
                <a:solidFill>
                  <a:srgbClr val="222222"/>
                </a:solidFill>
                <a:effectLst/>
                <a:latin typeface="Poppins" panose="00000500000000000000" pitchFamily="2" charset="0"/>
              </a:rPr>
              <a:t> and </a:t>
            </a:r>
            <a:r>
              <a:rPr lang="en-GB" b="1" i="0" dirty="0">
                <a:solidFill>
                  <a:srgbClr val="222222"/>
                </a:solidFill>
                <a:effectLst/>
                <a:latin typeface="Poppins" panose="00000500000000000000" pitchFamily="2" charset="0"/>
              </a:rPr>
              <a:t>modern</a:t>
            </a:r>
            <a:r>
              <a:rPr lang="en-GB" b="0" i="0" dirty="0">
                <a:solidFill>
                  <a:srgbClr val="222222"/>
                </a:solidFill>
                <a:effectLst/>
                <a:latin typeface="Poppins" panose="00000500000000000000" pitchFamily="2" charset="0"/>
              </a:rPr>
              <a:t> </a:t>
            </a:r>
            <a:r>
              <a:rPr lang="en-GB" b="1" i="0" dirty="0">
                <a:solidFill>
                  <a:srgbClr val="222222"/>
                </a:solidFill>
                <a:effectLst/>
                <a:latin typeface="Poppins" panose="00000500000000000000" pitchFamily="2" charset="0"/>
              </a:rPr>
              <a:t>energy services</a:t>
            </a:r>
            <a:r>
              <a:rPr lang="en-GB" b="0" i="0" dirty="0">
                <a:solidFill>
                  <a:srgbClr val="222222"/>
                </a:solidFill>
                <a:effectLst/>
                <a:latin typeface="Poppins" panose="00000500000000000000" pitchFamily="2" charset="0"/>
              </a:rPr>
              <a:t>, </a:t>
            </a:r>
            <a:r>
              <a:rPr lang="en-GB" b="1" i="0" dirty="0">
                <a:solidFill>
                  <a:srgbClr val="222222"/>
                </a:solidFill>
                <a:effectLst/>
                <a:latin typeface="Poppins" panose="00000500000000000000" pitchFamily="2" charset="0"/>
              </a:rPr>
              <a:t>quality</a:t>
            </a:r>
            <a:r>
              <a:rPr lang="en-GB" b="0" i="0" dirty="0">
                <a:solidFill>
                  <a:srgbClr val="222222"/>
                </a:solidFill>
                <a:effectLst/>
                <a:latin typeface="Poppins" panose="00000500000000000000" pitchFamily="2" charset="0"/>
              </a:rPr>
              <a:t> and </a:t>
            </a:r>
            <a:r>
              <a:rPr lang="en-GB" b="1" i="0" dirty="0">
                <a:solidFill>
                  <a:srgbClr val="222222"/>
                </a:solidFill>
                <a:effectLst/>
                <a:latin typeface="Poppins" panose="00000500000000000000" pitchFamily="2" charset="0"/>
              </a:rPr>
              <a:t>resilient infrastructure</a:t>
            </a:r>
            <a:r>
              <a:rPr lang="en-GB" b="0" i="0" dirty="0">
                <a:solidFill>
                  <a:srgbClr val="222222"/>
                </a:solidFill>
                <a:effectLst/>
                <a:latin typeface="Poppins" panose="00000500000000000000" pitchFamily="2" charset="0"/>
              </a:rPr>
              <a:t>, and other policies that increase </a:t>
            </a:r>
            <a:r>
              <a:rPr lang="en-GB" b="1" i="0" dirty="0">
                <a:solidFill>
                  <a:srgbClr val="222222"/>
                </a:solidFill>
                <a:effectLst/>
                <a:latin typeface="Poppins" panose="00000500000000000000" pitchFamily="2" charset="0"/>
              </a:rPr>
              <a:t>productive capacities</a:t>
            </a:r>
            <a:r>
              <a:rPr lang="en-GB" b="0" i="0" dirty="0">
                <a:solidFill>
                  <a:srgbClr val="222222"/>
                </a:solidFill>
                <a:effectLst/>
                <a:latin typeface="Poppins" panose="00000500000000000000" pitchFamily="2" charset="0"/>
              </a:rPr>
              <a:t>, would build strong economic foundations for all countries”.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solidFill>
                <a:srgbClr val="222222"/>
              </a:solidFill>
              <a:effectLst/>
              <a:latin typeface="Poppins" panose="00000500000000000000" pitchFamily="2"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solidFill>
                  <a:srgbClr val="222222"/>
                </a:solidFill>
                <a:effectLst/>
                <a:latin typeface="Poppins" panose="00000500000000000000" pitchFamily="2" charset="0"/>
              </a:rPr>
              <a:t>This hints at how transport has wider impacts on the rest of the future sustainable economy.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1109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Transport has a direct influence on 5 SDGs. Those are 3.6 (road traffic injuries), 7.3 (energy efficiency), 11.2 (access to transport), 12.c (fossil fuel subsidies).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9378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Furthermore, transport has an indirect influence on a much wider set of SDGs. Those are 2.3 (productivity of small-scale food producers), 3.9 (exposure to hazardous chemicals), 6.1 (access to drinking water), 11.6 (environmental impact of cities), 12.3 (food waste), 13.1 (resilience) and 13.2 (climate change).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0781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transport sector is a significant consumer of energy, accounting for approximately 30% of the world’s energy use. It’s 91% reliant on burning oil. Therefore, the co-evolution of transport and energy supply is crucial to ensure decarbonisation of both systems. This is what we mean when we talk about interventions at the “transport-energy nexus”.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6877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demonstrates the significant, 2.5x increase in transport energy demand globally relative to 1975. It’s worth bearing in mind that vehicles themselves have become much more efficient themselves in that time, but our demand for travel has increased much more significantly than those efficiency savings have reduced energy demand. In 2022, 91% of energy demand for transport came from burning oil. Although this is changing, the IEA’s own projection show the majority of transport energy demand still coming from oil by 2030.</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2519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mentioned earlier solutions at the transport energy nexus. But how can innovations in one area support another? Perhaps you can think of technology-based interventions that could combine the particular traits of variable electricity generation, like from wind energy, with flexible electricity demand, like from electric bus charging. How could this benefit both of these sectors at the same time?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8624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schematic shows some theory on how shared transitions to e-mobility and renewables can help drive down costs and improve reliability, all at the same time as reducing carbon emissions of the transport and electricity sectors.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6539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1038" y="4786313"/>
            <a:ext cx="5443537" cy="3914775"/>
          </a:xfrm>
          <a:prstGeom prst="rect">
            <a:avLst/>
          </a:prstGeom>
        </p:spPr>
        <p:txBody>
          <a:bodyPr/>
          <a:lstStyle/>
          <a:p>
            <a:r>
              <a:rPr lang="en-GB" dirty="0"/>
              <a:t>Global transport emissions are significant: In 2023, transport contributed 16% of global emissions. When we explore that as an individual pie chart on the right, three quarters are from road transport. Passenger road vehicles in themselves are the biggest cause, constituting 45% of transport sector emissions.</a:t>
            </a:r>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8DEDCD4E-7D55-DC4E-A386-69130CC05391}" type="slidenum">
              <a:rPr lang="en-US"/>
              <a:t>22</a:t>
            </a:fld>
            <a:endParaRPr lang="en-US"/>
          </a:p>
        </p:txBody>
      </p:sp>
    </p:spTree>
    <p:extLst>
      <p:ext uri="{BB962C8B-B14F-4D97-AF65-F5344CB8AC3E}">
        <p14:creationId xmlns:p14="http://schemas.microsoft.com/office/powerpoint/2010/main" val="1212029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5087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Predictably, this is not shared equitably round the globe. Whilst only 16% of the global population live in high income countries, they are responsible for 51% of transport emissions. Low and lower-middle income countries constitute nearly half (49%) of the global population, but are responsible for only 17% of global transport emissions. This frames a lot of the discussion around ‘decarbonisation’ in transport. Put simply, many countries around the world never ‘carbonised’ to begin with. The issue then becomes more around the delivery of transport sector pathways that will reduce the impacts of damaging and increasingly expensive fossil-fuel technologies in the future.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7054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Aside from low and lower middle income countries not having a large share of responsibility for climate change, they are generally speaking not the ones who will suffer the most from its outcomes. The map on the right shows the Notre Dame institute GAIN index, which scores how vulnerable a country is to climate change. There is a direct negative correlation between the emissions produced and the vulnerability suffered (the most vulnerable countries are often the least responsible).</a:t>
            </a:r>
          </a:p>
        </p:txBody>
      </p:sp>
      <p:sp>
        <p:nvSpPr>
          <p:cNvPr id="4" name="Slide Number Placeholder 3"/>
          <p:cNvSpPr>
            <a:spLocks noGrp="1"/>
          </p:cNvSpPr>
          <p:nvPr>
            <p:ph type="sldNum" sz="quarter" idx="5"/>
          </p:nvPr>
        </p:nvSpPr>
        <p:spPr/>
        <p:txBody>
          <a:bodyPr/>
          <a:lstStyle/>
          <a:p>
            <a:fld id="{2E1D4E0D-A257-9743-A281-92055FE932B8}" type="slidenum">
              <a:rPr lang="en-US"/>
              <a:t>24</a:t>
            </a:fld>
            <a:endParaRPr lang="en-US"/>
          </a:p>
        </p:txBody>
      </p:sp>
    </p:spTree>
    <p:extLst>
      <p:ext uri="{BB962C8B-B14F-4D97-AF65-F5344CB8AC3E}">
        <p14:creationId xmlns:p14="http://schemas.microsoft.com/office/powerpoint/2010/main" val="3852297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is climate mitigation policy going? I recommend checking out the climate action tracker online, that highlights countries’ commitments in climate change. This is based on NDC submissions, in which clearly there are no countries shown as being compatible with the 1.5C target. Many countries, including Russia and Mexico are ‘critically insufficient’.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1157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we remove emissions from the transport sector? Often these discussions are viewed from the energy sector lens, and this tends towards a lot of the discussion being around changing the source of energy we use. Through this course we will consider many more options, which include public transport, non-motorised travel, planning reform to reduce the need to travel and demand-based strategies like frequent flyer levies to curb aviation demand.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5493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these interventions and more can be placed into a framework known as the Avoid-Shift-Improve </a:t>
            </a:r>
            <a:r>
              <a:rPr lang="en-GB"/>
              <a:t>(ASI) hierarchy</a:t>
            </a:r>
            <a:r>
              <a:rPr lang="en-GB" dirty="0"/>
              <a:t>. ASI was developed as a framework for sustainable transportation and urban mobility planning. It aims to reduce environmental impacts, improve efficiency, and enhance accessibility by focusing on three key strategies:</a:t>
            </a:r>
          </a:p>
          <a:p>
            <a:endParaRPr lang="en-GB" dirty="0"/>
          </a:p>
          <a:p>
            <a:pPr>
              <a:buAutoNum type="arabicPeriod"/>
            </a:pPr>
            <a:r>
              <a:rPr lang="en-GB" dirty="0"/>
              <a:t>Avoid (Reduce the need for travel): Encourages urban planning, digitalization, and policies that minimize the necessity for long-distance travel or frequent trips. Examples: Mixed-use development, remote work, e-commerce, and telemedicine.</a:t>
            </a:r>
          </a:p>
          <a:p>
            <a:pPr>
              <a:buAutoNum type="arabicPeriod"/>
            </a:pPr>
            <a:r>
              <a:rPr lang="en-GB" dirty="0"/>
              <a:t>Shift (Promote sustainable modes of transport): Focuses on moving people and goods towards more sustainable transportation options like public transit, cycling, and walking. Examples: Expanding metro and bus networks, building pedestrian-friendly infrastructure, and implementing bike-sharing programs.</a:t>
            </a:r>
          </a:p>
          <a:p>
            <a:pPr>
              <a:buAutoNum type="arabicPeriod"/>
            </a:pPr>
            <a:r>
              <a:rPr lang="en-GB" dirty="0"/>
              <a:t>Improve (Enhance efficiency and sustainability):Aims to make existing transport systems cleaner and more efficient through technological and operational advancements. Examples: Electrification of vehicles, fuel efficiency improvements, smart traffic management, and better logistics.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7702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Transport is represented in </a:t>
            </a:r>
            <a:r>
              <a:rPr lang="en-GB" b="1" dirty="0"/>
              <a:t>Nationally Determined Contributions (NDCs)</a:t>
            </a:r>
            <a:r>
              <a:rPr lang="en-GB" dirty="0"/>
              <a:t> to the Paris Agreement as a key sector for </a:t>
            </a:r>
            <a:r>
              <a:rPr lang="en-GB" b="1" dirty="0"/>
              <a:t>reducing greenhouse gas (GHG) emissions</a:t>
            </a:r>
            <a:r>
              <a:rPr lang="en-GB" dirty="0"/>
              <a:t> and achieving climate goals under the </a:t>
            </a:r>
            <a:r>
              <a:rPr lang="en-GB" b="1" dirty="0"/>
              <a:t>Paris Agreement</a:t>
            </a:r>
            <a:r>
              <a:rPr lang="en-GB" dirty="0"/>
              <a:t>. Since transport is a major source of CO₂ emissions, it is very important that transport is included in NDCs. However, as of the submission of 1</a:t>
            </a:r>
            <a:r>
              <a:rPr lang="en-GB" baseline="30000" dirty="0"/>
              <a:t>st</a:t>
            </a:r>
            <a:r>
              <a:rPr lang="en-GB" dirty="0"/>
              <a:t> NDCs (COP26), whilst 76% of the NDCs highlight transport as a source of mitigation, only 8% have transport-specific mitigation targets. Of those </a:t>
            </a:r>
            <a:r>
              <a:rPr lang="en-GB" sz="1200" dirty="0"/>
              <a:t>transport-specific mitigation targets, the majority are based on </a:t>
            </a:r>
            <a:r>
              <a:rPr lang="en-GB" sz="1200" b="1" dirty="0"/>
              <a:t>improve </a:t>
            </a:r>
            <a:r>
              <a:rPr lang="en-GB" sz="1200" dirty="0"/>
              <a:t>measures. Only 7% based on </a:t>
            </a:r>
            <a:r>
              <a:rPr lang="en-GB" sz="1200" b="1" dirty="0"/>
              <a:t>avoid </a:t>
            </a:r>
            <a:r>
              <a:rPr lang="en-GB" sz="1200" dirty="0"/>
              <a:t>and 28% based on </a:t>
            </a:r>
            <a:r>
              <a:rPr lang="en-GB" sz="1200" b="1" dirty="0"/>
              <a:t>shift.</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9225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Transport is a major energy demand, similar to heating or cooling, but it is deeply influenced by geography, history, and economics. This makes transport policy highly context-specific—what works in one place may not work in another. For example, scrappage schemes in Europe can impact second-hand car markets in Africa, and public transport subsidies are easier to implement in cities like Vienna compared to Vientiane. Whilst you will learn in this course how to develop a specific country transport-energy decarbonisation model using OSeMOSYS, it is important to recognise that interventions are not one-size fits all.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1740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highlights key differences in transport between High-Income Countries (HICs) and Low- and Middle-Income Countries (LMICs). HICs generally have better infrastructure, higher road safety, and lower transport costs as a share of household budgets. However, they also contribute more to transport-related emissions due to higher vehicle ownership. In contrast, LMICs face greater road safety challenges, higher transport costs, and barriers to adopting new technologies due to financial constraints. Open data on transport is also more accessible in HICs than in LMICs.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9663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Popular transport, also known as informal transport or paratransit, plays a crucial role in mobility across Africa, Asia, and Latin America. It provides essential access to jobs, education, and healthcare, especially for lower-income communities. Without it, many people would be excluded from economic and social opportunities. However, popular transport is also a growing source of fossil fuel consumption. Including it in clean energy transitions is key to reducing emissions (SDG13), promoting renewable energy (SDG7), and addressing transport inequalities (SDG10). However, as you will discover, popular transport is often underrepresented or left out altogether in discourses regarding transport transitions.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9674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lecture, we have covered an introduction to transport system fundamentals, transport in the UN SDGs, and an overview of the main challenges in energy and emissions in transport systems.</a:t>
            </a:r>
          </a:p>
          <a:p>
            <a:endParaRPr lang="en-GB" dirty="0"/>
          </a:p>
          <a:p>
            <a:r>
              <a:rPr lang="en-GB" dirty="0"/>
              <a:t>We will explore some of these concepts over the next 3 lectures, before exploring how these concepts can be evaluated as part of the data-to-deal framework</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8369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learning objectives of this course are:</a:t>
            </a:r>
          </a:p>
          <a:p>
            <a:pPr marL="342900" lvl="0" indent="-342900" algn="just">
              <a:lnSpc>
                <a:spcPct val="107000"/>
              </a:lnSpc>
              <a:buAutoNum type="arabicPeriod"/>
            </a:pPr>
            <a:r>
              <a:rPr lang="en-GB" sz="800" b="0"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To equip practitioners with the knowledge and skills necessary to </a:t>
            </a:r>
            <a:r>
              <a:rPr lang="en-GB" sz="800" b="1"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build wholistic transport-energy transition envelopes aimed at meeting decarbonisation targets and attaining wider SDGs</a:t>
            </a:r>
            <a:r>
              <a:rPr lang="en-GB" sz="800" b="0"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 suitable for the diverse transport demands and geographies across low- and middle-income countries (LMICs), based on </a:t>
            </a:r>
            <a:r>
              <a:rPr lang="en-GB" sz="800" b="1"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strategic policy interventions</a:t>
            </a:r>
            <a:r>
              <a:rPr lang="en-GB" sz="800" b="0"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 across the </a:t>
            </a:r>
            <a:r>
              <a:rPr lang="en-GB" sz="800" b="1"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transport </a:t>
            </a:r>
            <a:r>
              <a:rPr lang="en-GB" sz="800" b="0"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sector and </a:t>
            </a:r>
            <a:r>
              <a:rPr lang="en-GB" sz="800" b="1"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adjacent sectors </a:t>
            </a:r>
            <a:r>
              <a:rPr lang="en-GB" sz="800" b="0"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(e.g. the built environment, electricity systems, etc.).</a:t>
            </a:r>
          </a:p>
          <a:p>
            <a:pPr marL="342900" lvl="0" indent="-342900" algn="just">
              <a:lnSpc>
                <a:spcPct val="107000"/>
              </a:lnSpc>
              <a:buAutoNum type="arabicPeriod"/>
            </a:pPr>
            <a:r>
              <a:rPr lang="en-GB" sz="800" b="0"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To provide technical know-how in </a:t>
            </a:r>
            <a:r>
              <a:rPr lang="en-GB" sz="800" b="1"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transport sector representation </a:t>
            </a:r>
            <a:r>
              <a:rPr lang="en-GB" sz="800" b="0"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in </a:t>
            </a:r>
            <a:r>
              <a:rPr lang="en-GB" sz="800" b="1"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D2D tools</a:t>
            </a:r>
            <a:r>
              <a:rPr lang="en-GB" sz="800" b="0"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 including OSeMOSYS, to include </a:t>
            </a:r>
            <a:r>
              <a:rPr lang="en-GB" sz="800" b="1"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transport policy recommendations </a:t>
            </a:r>
            <a:r>
              <a:rPr lang="en-GB" sz="800" b="0"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within wider sustainability transition pathways.</a:t>
            </a:r>
          </a:p>
          <a:p>
            <a:pPr marL="342900" lvl="0" indent="-342900" algn="just">
              <a:lnSpc>
                <a:spcPct val="107000"/>
              </a:lnSpc>
              <a:spcAft>
                <a:spcPts val="800"/>
              </a:spcAft>
              <a:buFont typeface="+mj-lt"/>
              <a:buAutoNum type="arabicPeriod"/>
            </a:pPr>
            <a:r>
              <a:rPr lang="en-GB" sz="800" b="0"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To familiarise practitioners with the D2D concept and how to use it to </a:t>
            </a:r>
            <a:r>
              <a:rPr lang="en-GB" sz="800" b="1"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rPr>
              <a:t>direct finance to transport decarbonisation projects</a:t>
            </a:r>
            <a:endParaRPr lang="en-GB" sz="800" b="0" i="0" u="none" strike="noStrike" kern="100" cap="none" dirty="0">
              <a:solidFill>
                <a:schemeClr val="dk1"/>
              </a:solidFill>
              <a:effectLst/>
              <a:latin typeface="Calibri"/>
              <a:ea typeface="Aptos" panose="020B0004020202020204" pitchFamily="34" charset="0"/>
              <a:cs typeface="Arial" panose="020B0604020202020204" pitchFamily="34" charset="0"/>
              <a:sym typeface="Calibri"/>
            </a:endParaRP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852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t"/>
            <a:r>
              <a:rPr lang="en-GB" dirty="0"/>
              <a:t>This course is split into 9 lectures, which are grouped into three themes: theory, practice and impact. Those nine lectures are as follows.</a:t>
            </a:r>
          </a:p>
          <a:p>
            <a:pPr rtl="0" fontAlgn="t"/>
            <a:endParaRPr lang="en-GB" sz="1200" b="1" i="0" u="none" strike="noStrike" cap="none" dirty="0">
              <a:solidFill>
                <a:schemeClr val="dk1"/>
              </a:solidFill>
              <a:effectLst/>
              <a:latin typeface="Calibri"/>
              <a:ea typeface="Calibri"/>
              <a:cs typeface="Calibri"/>
              <a:sym typeface="Calibri"/>
            </a:endParaRPr>
          </a:p>
          <a:p>
            <a:pPr rtl="0" fontAlgn="t"/>
            <a:r>
              <a:rPr lang="en-GB" sz="1200" b="0" i="0" u="none" strike="noStrike" cap="none" dirty="0">
                <a:solidFill>
                  <a:schemeClr val="dk1"/>
                </a:solidFill>
                <a:effectLst/>
                <a:latin typeface="Calibri"/>
                <a:ea typeface="Calibri"/>
                <a:cs typeface="Calibri"/>
                <a:sym typeface="Calibri"/>
              </a:rPr>
              <a:t>1. Context and module introduction</a:t>
            </a:r>
          </a:p>
          <a:p>
            <a:pPr rtl="0" fontAlgn="t"/>
            <a:r>
              <a:rPr lang="en-GB" sz="1200" b="0" i="0" u="none" strike="noStrike" cap="none" dirty="0">
                <a:solidFill>
                  <a:schemeClr val="dk1"/>
                </a:solidFill>
                <a:effectLst/>
                <a:latin typeface="Calibri"/>
                <a:ea typeface="Calibri"/>
                <a:cs typeface="Calibri"/>
                <a:sym typeface="Calibri"/>
              </a:rPr>
              <a:t>2. Mobility, accessibility and transport demand</a:t>
            </a:r>
          </a:p>
          <a:p>
            <a:pPr rtl="0" fontAlgn="t"/>
            <a:r>
              <a:rPr lang="en-GB" sz="1200" b="0" i="0" u="none" strike="noStrike" cap="none" dirty="0">
                <a:solidFill>
                  <a:schemeClr val="dk1"/>
                </a:solidFill>
                <a:effectLst/>
                <a:latin typeface="Calibri"/>
                <a:ea typeface="Calibri"/>
                <a:cs typeface="Calibri"/>
                <a:sym typeface="Calibri"/>
              </a:rPr>
              <a:t>3. Clean transport systems: energy and emissions considerations</a:t>
            </a:r>
          </a:p>
          <a:p>
            <a:pPr rtl="0" fontAlgn="t"/>
            <a:r>
              <a:rPr lang="en-GB" sz="1200" b="0" i="0" u="none" strike="noStrike" cap="none" dirty="0">
                <a:solidFill>
                  <a:schemeClr val="dk1"/>
                </a:solidFill>
                <a:effectLst/>
                <a:latin typeface="Calibri"/>
                <a:ea typeface="Calibri"/>
                <a:cs typeface="Calibri"/>
                <a:sym typeface="Calibri"/>
              </a:rPr>
              <a:t>4. Equitable transport systems: social considerations</a:t>
            </a:r>
          </a:p>
          <a:p>
            <a:pPr rtl="0" fontAlgn="t"/>
            <a:r>
              <a:rPr lang="en-GB" sz="1200" b="0" i="0" u="none" strike="noStrike" cap="none" dirty="0">
                <a:solidFill>
                  <a:schemeClr val="dk1"/>
                </a:solidFill>
                <a:effectLst/>
                <a:latin typeface="Calibri"/>
                <a:ea typeface="Calibri"/>
                <a:cs typeface="Calibri"/>
                <a:sym typeface="Calibri"/>
              </a:rPr>
              <a:t>5. Transport in data-to-deal: building a model in OSeMOSYS</a:t>
            </a:r>
          </a:p>
          <a:p>
            <a:pPr rtl="0" fontAlgn="t"/>
            <a:r>
              <a:rPr lang="en-GB" sz="1200" b="0" i="0" u="none" strike="noStrike" cap="none" dirty="0">
                <a:solidFill>
                  <a:schemeClr val="dk1"/>
                </a:solidFill>
                <a:effectLst/>
                <a:latin typeface="Calibri"/>
                <a:ea typeface="Calibri"/>
                <a:cs typeface="Calibri"/>
                <a:sym typeface="Calibri"/>
              </a:rPr>
              <a:t>6. Transport in data-to-deal: transport data </a:t>
            </a:r>
          </a:p>
          <a:p>
            <a:pPr rtl="0" fontAlgn="t"/>
            <a:r>
              <a:rPr lang="en-GB" sz="1200" b="0" i="0" u="none" strike="noStrike" cap="none" dirty="0">
                <a:solidFill>
                  <a:schemeClr val="dk1"/>
                </a:solidFill>
                <a:effectLst/>
                <a:latin typeface="Calibri"/>
                <a:ea typeface="Calibri"/>
                <a:cs typeface="Calibri"/>
                <a:sym typeface="Calibri"/>
              </a:rPr>
              <a:t>7. Transport in data-to-deal: levers and visualisations</a:t>
            </a:r>
          </a:p>
          <a:p>
            <a:pPr rtl="0" fontAlgn="t"/>
            <a:r>
              <a:rPr lang="en-GB" sz="1200" b="0" i="0" u="none" strike="noStrike" cap="none" dirty="0">
                <a:solidFill>
                  <a:schemeClr val="dk1"/>
                </a:solidFill>
                <a:effectLst/>
                <a:latin typeface="Calibri"/>
                <a:ea typeface="Calibri"/>
                <a:cs typeface="Calibri"/>
                <a:sym typeface="Calibri"/>
              </a:rPr>
              <a:t>8. Robust decision making in transport</a:t>
            </a:r>
          </a:p>
          <a:p>
            <a:pPr rtl="0" fontAlgn="t"/>
            <a:r>
              <a:rPr lang="en-GB" sz="1200" b="0" i="0" u="none" strike="noStrike" cap="none" dirty="0">
                <a:solidFill>
                  <a:schemeClr val="dk1"/>
                </a:solidFill>
                <a:effectLst/>
                <a:latin typeface="Calibri"/>
                <a:ea typeface="Calibri"/>
                <a:cs typeface="Calibri"/>
                <a:sym typeface="Calibri"/>
              </a:rPr>
              <a:t>9. Financing transport transitions: the role of multilateral development banks and the data-to-deal concept</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0255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By the end of this lecture, you will be able to:</a:t>
            </a:r>
          </a:p>
          <a:p>
            <a:pPr marL="457200" indent="-457200">
              <a:buFont typeface="+mj-lt"/>
              <a:buAutoNum type="arabicPeriod"/>
            </a:pPr>
            <a:r>
              <a:rPr lang="en-GB" dirty="0"/>
              <a:t>Describe the purpose and fundamental components of a transport system</a:t>
            </a:r>
          </a:p>
          <a:p>
            <a:pPr marL="457200" indent="-457200">
              <a:buFont typeface="+mj-lt"/>
              <a:buAutoNum type="arabicPeriod"/>
            </a:pPr>
            <a:r>
              <a:rPr lang="en-GB" dirty="0"/>
              <a:t>Understand the common goal of clean and equitable transport systems</a:t>
            </a:r>
          </a:p>
          <a:p>
            <a:pPr marL="457200" indent="-457200">
              <a:buFont typeface="+mj-lt"/>
              <a:buAutoNum type="arabicPeriod"/>
            </a:pPr>
            <a:r>
              <a:rPr lang="en-GB" dirty="0"/>
              <a:t>Discuss the importance of transport in UN Sustainable Development Goals (SDGs) and Nationally Determined Contributions (NDCs)</a:t>
            </a:r>
          </a:p>
          <a:p>
            <a:pPr marL="457200" indent="-457200">
              <a:buFont typeface="+mj-lt"/>
              <a:buAutoNum type="arabicPeriod"/>
            </a:pPr>
            <a:r>
              <a:rPr lang="en-GB" dirty="0"/>
              <a:t>Discuss the key differences in transport systems in HICs and LMICs</a:t>
            </a:r>
          </a:p>
          <a:p>
            <a:pPr marL="457200" indent="-457200">
              <a:buFont typeface="+mj-lt"/>
              <a:buAutoNum type="arabicPeriod"/>
            </a:pPr>
            <a:r>
              <a:rPr lang="en-GB" dirty="0"/>
              <a:t>Map the outline and structure of this course</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7993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purpose of a transport system is to move people or goods between points in space. For example: you are at point A, and you are hungry.</a:t>
            </a:r>
          </a:p>
          <a:p>
            <a:r>
              <a:rPr lang="en-GB" dirty="0"/>
              <a:t>Getting to point B unlocks some sort of value that you don’t have at part A (food). This demonstrates a fundamental assumption about transport, that transport is a derived demand. This means that, generally speaking, transport users don’t get value from the act of travelling itself, they do the travelling to abstract some value out of being at their destination.</a:t>
            </a:r>
          </a:p>
        </p:txBody>
      </p:sp>
      <p:sp>
        <p:nvSpPr>
          <p:cNvPr id="4" name="Slide Number Placeholder 3"/>
          <p:cNvSpPr>
            <a:spLocks noGrp="1"/>
          </p:cNvSpPr>
          <p:nvPr>
            <p:ph type="sldNum" sz="quarter" idx="5"/>
          </p:nvPr>
        </p:nvSpPr>
        <p:spPr/>
        <p:txBody>
          <a:bodyPr/>
          <a:lstStyle/>
          <a:p>
            <a:fld id="{47421725-6917-F848-91CD-38441D43CF57}" type="slidenum">
              <a:rPr lang="en-US"/>
              <a:t>7</a:t>
            </a:fld>
            <a:endParaRPr lang="en-US"/>
          </a:p>
        </p:txBody>
      </p:sp>
    </p:spTree>
    <p:extLst>
      <p:ext uri="{BB962C8B-B14F-4D97-AF65-F5344CB8AC3E}">
        <p14:creationId xmlns:p14="http://schemas.microsoft.com/office/powerpoint/2010/main" val="1525491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Transport serves to overcome the friction of distance that separates ‘A’ and ‘B’. Here, distance is a relative concept. It may relate to the physical spatial distance, but also the time, the effort (or impact on an individual’s wellbeing), the financial cost to user, plus the externalities that may result. These externalities, like air pollution, noise, road traffic crashes, climate-forcing emissions, etc., are seen as costs to others.</a:t>
            </a:r>
          </a:p>
          <a:p>
            <a:endParaRPr lang="en-GB" dirty="0"/>
          </a:p>
          <a:p>
            <a:r>
              <a:rPr lang="en-GB" dirty="0"/>
              <a:t>Distance imparts a cost of transport, which you will often hear about as the “generalised cost of transport”. This is the sum of financial cost, travel time and any other ‘costs’ resulting from transport between two points in space.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631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have said, transport gets us (or things) from A to B. It is therefore the spatial linking of derived demand. Transport systems have four key components: modes, infrastructures, networks and flows. I recommend the textbook at the bottom, which is available online for free, as a good reference for an introduction to transport systems.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2696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transport, you will find that different approaches and different interventions (for example, highway expansion or bike lane expansion) have different advocates. However, we generally all share a common goal, that is “equitable access to goods, services and activities (social &amp; economic)”. What this looks like in different global contexts looks very different.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4864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a:pPr/>
              <a:t>‹#›</a:t>
            </a:fld>
            <a:endParaRPr lang="sv-SE"/>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91416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28801"/>
            <a:ext cx="10972800" cy="44973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C47C3808-D0E5-4D15-A9FF-8BA6ECFFB88B}" type="datetimeFigureOut">
              <a:rPr lang="en-GB"/>
              <a:t>31/03/2025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2E422D-0E65-4B81-9088-EA407164B4A1}" type="slidenum">
              <a:rPr lang="en-GB"/>
              <a:t>‹#›</a:t>
            </a:fld>
            <a:endParaRPr lang="en-GB"/>
          </a:p>
        </p:txBody>
      </p:sp>
      <p:sp>
        <p:nvSpPr>
          <p:cNvPr id="7" name="Title 1"/>
          <p:cNvSpPr>
            <a:spLocks noGrp="1"/>
          </p:cNvSpPr>
          <p:nvPr>
            <p:ph type="ctrTitle"/>
          </p:nvPr>
        </p:nvSpPr>
        <p:spPr>
          <a:xfrm>
            <a:off x="623392" y="476672"/>
            <a:ext cx="9793088" cy="720080"/>
          </a:xfrm>
          <a:prstGeom prst="rect">
            <a:avLst/>
          </a:prstGeom>
        </p:spPr>
        <p:txBody>
          <a:bodyPr/>
          <a:lstStyle>
            <a:lvl1pPr algn="l">
              <a:defRPr sz="3600"/>
            </a:lvl1pPr>
          </a:lstStyle>
          <a:p>
            <a:r>
              <a:rPr lang="en-US" dirty="0"/>
              <a:t>Click to edit Master title style</a:t>
            </a:r>
            <a:endParaRPr lang="en-GB" dirty="0"/>
          </a:p>
        </p:txBody>
      </p:sp>
    </p:spTree>
    <p:extLst>
      <p:ext uri="{BB962C8B-B14F-4D97-AF65-F5344CB8AC3E}">
        <p14:creationId xmlns:p14="http://schemas.microsoft.com/office/powerpoint/2010/main" val="3021727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a:pPr/>
              <a:t>‹#›</a:t>
            </a:fld>
            <a:endParaRPr lang="sv-SE"/>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06053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3/31/2025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63238533"/>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404664"/>
            <a:ext cx="8942784" cy="936104"/>
          </a:xfrm>
          <a:prstGeom prst="rect">
            <a:avLst/>
          </a:prstGeo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09600" y="1844825"/>
            <a:ext cx="5384800" cy="42813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844825"/>
            <a:ext cx="5384800" cy="42813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C47C3808-D0E5-4D15-A9FF-8BA6ECFFB88B}" type="datetimeFigureOut">
              <a:rPr lang="en-GB"/>
              <a:t>31/03/2025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2E422D-0E65-4B81-9088-EA407164B4A1}" type="slidenum">
              <a:rPr lang="en-GB"/>
              <a:t>‹#›</a:t>
            </a:fld>
            <a:endParaRPr lang="en-GB"/>
          </a:p>
        </p:txBody>
      </p:sp>
    </p:spTree>
    <p:extLst>
      <p:ext uri="{BB962C8B-B14F-4D97-AF65-F5344CB8AC3E}">
        <p14:creationId xmlns:p14="http://schemas.microsoft.com/office/powerpoint/2010/main" val="82786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55290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356397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A9DAF5B-B75F-1471-640C-2C020A32910B}"/>
              </a:ext>
            </a:extLst>
          </p:cNvPr>
          <p:cNvGraphicFramePr>
            <a:graphicFrameLocks noChangeAspect="1"/>
          </p:cNvGraphicFramePr>
          <p:nvPr userDrawn="1">
            <p:custDataLst>
              <p:tags r:id="rId9"/>
            </p:custDataLst>
            <p:extLst>
              <p:ext uri="{D42A27DB-BD31-4B8C-83A1-F6EECF244321}">
                <p14:modId xmlns:p14="http://schemas.microsoft.com/office/powerpoint/2010/main" val="42834227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0" imgW="7772400" imgH="10058400" progId="TCLayout.ActiveDocument.1">
                  <p:embed/>
                </p:oleObj>
              </mc:Choice>
              <mc:Fallback>
                <p:oleObj name="think-cell Slide" r:id="rId10" imgW="7772400" imgH="10058400" progId="TCLayout.ActiveDocument.1">
                  <p:embed/>
                  <p:pic>
                    <p:nvPicPr>
                      <p:cNvPr id="6" name="think-cell data - do not delete" hidden="1">
                        <a:extLst>
                          <a:ext uri="{FF2B5EF4-FFF2-40B4-BE49-F238E27FC236}">
                            <a16:creationId xmlns:a16="http://schemas.microsoft.com/office/drawing/2014/main" id="{5A9DAF5B-B75F-1471-640C-2C020A32910B}"/>
                          </a:ext>
                        </a:extLst>
                      </p:cNvPr>
                      <p:cNvPicPr/>
                      <p:nvPr/>
                    </p:nvPicPr>
                    <p:blipFill>
                      <a:blip r:embed="rId11"/>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12"/>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1134000"/>
          </a:xfrm>
          <a:prstGeom prst="rect">
            <a:avLst/>
          </a:prstGeom>
        </p:spPr>
        <p:txBody>
          <a:bodyPr vert="horz" lIns="91440" tIns="45720" rIns="91440" bIns="45720" rtlCol="0" anchor="b">
            <a:normAutofit/>
          </a:bodyPr>
          <a:lstStyle/>
          <a:p>
            <a:r>
              <a:rPr lang="en-GB"/>
              <a:t>Click to edit Master title style</a:t>
            </a:r>
            <a:endParaRPr lang="en-US"/>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3625F-660E-6B5E-350E-CA1FD8549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1D0B106-7870-037D-24E4-C3E57FFD2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E56B38-DE8A-A5F6-3DD0-56A735FA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D3FFC7-62ED-4176-B41D-E7776B6B7BB4}" type="datetimeFigureOut">
              <a:rPr lang="en-GB"/>
              <a:t>31/03/2025</a:t>
            </a:fld>
            <a:endParaRPr lang="en-GB"/>
          </a:p>
        </p:txBody>
      </p:sp>
      <p:sp>
        <p:nvSpPr>
          <p:cNvPr id="5" name="Footer Placeholder 4">
            <a:extLst>
              <a:ext uri="{FF2B5EF4-FFF2-40B4-BE49-F238E27FC236}">
                <a16:creationId xmlns:a16="http://schemas.microsoft.com/office/drawing/2014/main" id="{586D999B-0A04-C416-B78C-46ECC6F3E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29909A-3E3E-5F81-7A4B-9EC88BFA6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0E854-C9EB-4766-9A46-7A76CBE86B67}" type="slidenum">
              <a:rPr lang="en-GB"/>
              <a:t>‹#›</a:t>
            </a:fld>
            <a:endParaRPr lang="en-GB"/>
          </a:p>
        </p:txBody>
      </p:sp>
    </p:spTree>
    <p:extLst>
      <p:ext uri="{BB962C8B-B14F-4D97-AF65-F5344CB8AC3E}">
        <p14:creationId xmlns:p14="http://schemas.microsoft.com/office/powerpoint/2010/main" val="3559416802"/>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slocat.net/transport-targets-sustainable-development-goals/" TargetMode="External"/><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slocat.net/transport-targets-sustainable-development-goals/" TargetMode="External"/><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www.iea.org/energy-system/transpor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www.iea.org/energy-system/transpor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jp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8.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jp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hyperlink" Target="https://ourworldindata.org/co2-emissions-from-transport"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hyperlink" Target="https://ourworldindata.org/co2-emissions-from-transport" TargetMode="Externa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hyperlink" Target="https://gain.nd.edu/our-work/country-index/" TargetMode="External"/><Relationship Id="rId5" Type="http://schemas.openxmlformats.org/officeDocument/2006/relationships/hyperlink" Target="https://ourworldindata.org/grapher/co2-emissions-transport?time=2019" TargetMode="Externa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doi.org/10.1038/s41558-018-0121-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slocat.net/ndc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71.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3.jpg"/></Relationships>
</file>

<file path=ppt/slides/_rels/slide33.xml.rels><?xml version="1.0" encoding="UTF-8" standalone="yes"?>
<Relationships xmlns="http://schemas.openxmlformats.org/package/2006/relationships"><Relationship Id="rId3" Type="http://schemas.openxmlformats.org/officeDocument/2006/relationships/hyperlink" Target="mailto:james.Dixon@strath.ac.uk"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james.dixon@strath.ac.uk" TargetMode="External"/><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09B39-5BAA-CC9D-6E86-6AD70BC49B4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93089C5-856C-D4FA-29BE-F5F1D2CFA937}"/>
              </a:ext>
            </a:extLst>
          </p:cNvPr>
          <p:cNvPicPr>
            <a:picLocks noChangeAspect="1"/>
          </p:cNvPicPr>
          <p:nvPr/>
        </p:nvPicPr>
        <p:blipFill>
          <a:blip r:embed="rId3"/>
          <a:srcRect/>
          <a:stretch/>
        </p:blipFill>
        <p:spPr>
          <a:xfrm>
            <a:off x="2357612" y="4367478"/>
            <a:ext cx="4175390" cy="1837316"/>
          </a:xfrm>
          <a:prstGeom prst="rect">
            <a:avLst/>
          </a:prstGeom>
        </p:spPr>
      </p:pic>
      <p:sp>
        <p:nvSpPr>
          <p:cNvPr id="6" name="Title 1">
            <a:extLst>
              <a:ext uri="{FF2B5EF4-FFF2-40B4-BE49-F238E27FC236}">
                <a16:creationId xmlns:a16="http://schemas.microsoft.com/office/drawing/2014/main" id="{51E67070-F57C-7D52-9BCA-8038CBF641A8}"/>
              </a:ext>
            </a:extLst>
          </p:cNvPr>
          <p:cNvSpPr>
            <a:spLocks noGrp="1"/>
          </p:cNvSpPr>
          <p:nvPr>
            <p:ph type="ctrTitle"/>
          </p:nvPr>
        </p:nvSpPr>
        <p:spPr>
          <a:xfrm>
            <a:off x="0" y="1102349"/>
            <a:ext cx="9286735" cy="2071467"/>
          </a:xfrm>
        </p:spPr>
        <p:txBody>
          <a:bodyPr vert="horz" anchor="ctr">
            <a:normAutofit/>
          </a:bodyPr>
          <a:lstStyle/>
          <a:p>
            <a:pPr algn="l"/>
            <a:r>
              <a:rPr lang="en-US" sz="1600" dirty="0">
                <a:latin typeface="+mj-lt"/>
              </a:rPr>
              <a:t>Transport decarbonization and data-to-deal</a:t>
            </a:r>
            <a:br>
              <a:rPr lang="en-US" sz="4400" dirty="0">
                <a:latin typeface="+mj-lt"/>
              </a:rPr>
            </a:br>
            <a:r>
              <a:rPr lang="en-US" sz="4400" dirty="0">
                <a:latin typeface="+mj-lt"/>
              </a:rPr>
              <a:t>Lecture 1: Context and Module Introduction</a:t>
            </a:r>
            <a:endParaRPr lang="en-US" sz="1400" dirty="0">
              <a:latin typeface="+mj-lt"/>
            </a:endParaRPr>
          </a:p>
        </p:txBody>
      </p:sp>
    </p:spTree>
    <p:extLst>
      <p:ext uri="{BB962C8B-B14F-4D97-AF65-F5344CB8AC3E}">
        <p14:creationId xmlns:p14="http://schemas.microsoft.com/office/powerpoint/2010/main" val="961311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011BE-74E7-BBD0-92C7-CCC7A1518C9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BF70006-EA8C-4A86-25EA-CD0EAFE0C644}"/>
              </a:ext>
            </a:extLst>
          </p:cNvPr>
          <p:cNvSpPr>
            <a:spLocks noGrp="1"/>
          </p:cNvSpPr>
          <p:nvPr>
            <p:ph type="ctrTitle"/>
          </p:nvPr>
        </p:nvSpPr>
        <p:spPr/>
        <p:txBody>
          <a:bodyPr/>
          <a:lstStyle/>
          <a:p>
            <a:r>
              <a:rPr lang="en-GB" dirty="0"/>
              <a:t>3. Towards a common goal</a:t>
            </a:r>
          </a:p>
        </p:txBody>
      </p:sp>
      <p:sp>
        <p:nvSpPr>
          <p:cNvPr id="7" name="Subtitle 6">
            <a:extLst>
              <a:ext uri="{FF2B5EF4-FFF2-40B4-BE49-F238E27FC236}">
                <a16:creationId xmlns:a16="http://schemas.microsoft.com/office/drawing/2014/main" id="{2259259C-41C9-1130-5CDC-24687A373E7A}"/>
              </a:ext>
            </a:extLst>
          </p:cNvPr>
          <p:cNvSpPr>
            <a:spLocks noGrp="1"/>
          </p:cNvSpPr>
          <p:nvPr>
            <p:ph type="subTitle" idx="1"/>
          </p:nvPr>
        </p:nvSpPr>
        <p:spPr/>
        <p:txBody>
          <a:bodyPr/>
          <a:lstStyle/>
          <a:p>
            <a:r>
              <a:rPr lang="en-GB" dirty="0"/>
              <a:t>SDGs, NDCs and the transport-energy nexus</a:t>
            </a:r>
          </a:p>
        </p:txBody>
      </p:sp>
    </p:spTree>
    <p:extLst>
      <p:ext uri="{BB962C8B-B14F-4D97-AF65-F5344CB8AC3E}">
        <p14:creationId xmlns:p14="http://schemas.microsoft.com/office/powerpoint/2010/main" val="2305978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C9C6-EC81-42E7-BC6A-91E6E52A52C0}"/>
              </a:ext>
            </a:extLst>
          </p:cNvPr>
          <p:cNvSpPr>
            <a:spLocks noGrp="1"/>
          </p:cNvSpPr>
          <p:nvPr>
            <p:ph type="title"/>
          </p:nvPr>
        </p:nvSpPr>
        <p:spPr/>
        <p:txBody>
          <a:bodyPr/>
          <a:lstStyle/>
          <a:p>
            <a:r>
              <a:rPr lang="en-GB" dirty="0"/>
              <a:t>A common goal: </a:t>
            </a:r>
            <a:r>
              <a:rPr lang="en-GB" i="1" dirty="0"/>
              <a:t>equitable access to goods, services and activities (social &amp; economic)</a:t>
            </a:r>
            <a:endParaRPr lang="en-GB" dirty="0"/>
          </a:p>
        </p:txBody>
      </p:sp>
      <p:pic>
        <p:nvPicPr>
          <p:cNvPr id="1026" name="Picture 2" descr="Transportation and Equity">
            <a:extLst>
              <a:ext uri="{FF2B5EF4-FFF2-40B4-BE49-F238E27FC236}">
                <a16:creationId xmlns:a16="http://schemas.microsoft.com/office/drawing/2014/main" id="{ED586DF5-F9AE-4F9F-BA76-10AC62AB4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6709" y="1256483"/>
            <a:ext cx="3188673" cy="29576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 in wheelchair crossing a city street - Stock Image - F012/4141 -  Science Photo Library">
            <a:extLst>
              <a:ext uri="{FF2B5EF4-FFF2-40B4-BE49-F238E27FC236}">
                <a16:creationId xmlns:a16="http://schemas.microsoft.com/office/drawing/2014/main" id="{1421140A-DDE5-4270-B6DA-63CA2B45B4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353" y="1751302"/>
            <a:ext cx="3605519" cy="24021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eap UK Train Tickets Will Be Easier to Buy This Year">
            <a:extLst>
              <a:ext uri="{FF2B5EF4-FFF2-40B4-BE49-F238E27FC236}">
                <a16:creationId xmlns:a16="http://schemas.microsoft.com/office/drawing/2014/main" id="{24FF9C69-9A6F-4C89-926B-E2AF9D28E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618" y="4214093"/>
            <a:ext cx="2326933" cy="17436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ransportation Works in Rural Kenya | One Acre Fund">
            <a:extLst>
              <a:ext uri="{FF2B5EF4-FFF2-40B4-BE49-F238E27FC236}">
                <a16:creationId xmlns:a16="http://schemas.microsoft.com/office/drawing/2014/main" id="{5F3A3DBF-40AD-40C4-A19D-A0616FA7F6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4920" y="1861219"/>
            <a:ext cx="3512210" cy="23407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ore Than Green Pavement to Plaza | Chile -">
            <a:extLst>
              <a:ext uri="{FF2B5EF4-FFF2-40B4-BE49-F238E27FC236}">
                <a16:creationId xmlns:a16="http://schemas.microsoft.com/office/drawing/2014/main" id="{EB155DA8-6978-47FC-B13E-75ECA5C203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7598" y="4261603"/>
            <a:ext cx="3775484" cy="175577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ritical Mass: Your Local Global Movement | Spotted by Locals blog">
            <a:extLst>
              <a:ext uri="{FF2B5EF4-FFF2-40B4-BE49-F238E27FC236}">
                <a16:creationId xmlns:a16="http://schemas.microsoft.com/office/drawing/2014/main" id="{AA3B75B8-7F82-4EDE-82ED-E108CC5767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7130" y="4309114"/>
            <a:ext cx="2477578" cy="166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05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D344D-6CC3-579C-8496-827E612232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B24C0D-696D-4C82-DFD8-45817216561D}"/>
              </a:ext>
            </a:extLst>
          </p:cNvPr>
          <p:cNvSpPr>
            <a:spLocks noGrp="1"/>
          </p:cNvSpPr>
          <p:nvPr>
            <p:ph type="title"/>
          </p:nvPr>
        </p:nvSpPr>
        <p:spPr/>
        <p:txBody>
          <a:bodyPr/>
          <a:lstStyle/>
          <a:p>
            <a:r>
              <a:rPr lang="en-GB" dirty="0"/>
              <a:t>UN Sustainable Development Goals (SDGs)</a:t>
            </a:r>
          </a:p>
        </p:txBody>
      </p:sp>
      <p:pic>
        <p:nvPicPr>
          <p:cNvPr id="1030" name="Picture 6" descr="Social Development for Sustainable Development | Division for Inclusive  Social Development (DISD)">
            <a:extLst>
              <a:ext uri="{FF2B5EF4-FFF2-40B4-BE49-F238E27FC236}">
                <a16:creationId xmlns:a16="http://schemas.microsoft.com/office/drawing/2014/main" id="{E35AADC6-ACAD-9D4B-DEDB-56D572BFF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50" y="758052"/>
            <a:ext cx="7804120" cy="60304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95E00D2-40F3-7DA2-9494-2BFA2BEA6F04}"/>
              </a:ext>
            </a:extLst>
          </p:cNvPr>
          <p:cNvSpPr/>
          <p:nvPr/>
        </p:nvSpPr>
        <p:spPr>
          <a:xfrm>
            <a:off x="5642840" y="3572319"/>
            <a:ext cx="1246048" cy="120340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F48DAB0-6124-136F-C60F-D829D593DBF1}"/>
              </a:ext>
            </a:extLst>
          </p:cNvPr>
          <p:cNvSpPr txBox="1"/>
          <p:nvPr/>
        </p:nvSpPr>
        <p:spPr>
          <a:xfrm>
            <a:off x="8519532" y="2235030"/>
            <a:ext cx="3036476" cy="1938992"/>
          </a:xfrm>
          <a:prstGeom prst="rect">
            <a:avLst/>
          </a:prstGeom>
          <a:noFill/>
        </p:spPr>
        <p:txBody>
          <a:bodyPr wrap="square">
            <a:spAutoFit/>
          </a:bodyPr>
          <a:lstStyle/>
          <a:p>
            <a:pPr algn="l">
              <a:spcBef>
                <a:spcPts val="750"/>
              </a:spcBef>
              <a:spcAft>
                <a:spcPts val="1500"/>
              </a:spcAft>
              <a:buFont typeface="Arial" panose="020B0604020202020204" pitchFamily="34" charset="0"/>
              <a:buChar char="•"/>
            </a:pPr>
            <a:r>
              <a:rPr lang="en-GB" sz="2400" b="1" i="0" dirty="0">
                <a:solidFill>
                  <a:srgbClr val="001D35"/>
                </a:solidFill>
                <a:effectLst/>
                <a:latin typeface="Google Sans"/>
              </a:rPr>
              <a:t>SDG 11.2</a:t>
            </a:r>
            <a:r>
              <a:rPr lang="en-GB" sz="2400" b="0" i="0" dirty="0">
                <a:solidFill>
                  <a:srgbClr val="001D35"/>
                </a:solidFill>
                <a:effectLst/>
                <a:latin typeface="Google Sans"/>
              </a:rPr>
              <a:t>: Ensure </a:t>
            </a:r>
            <a:r>
              <a:rPr lang="en-GB" sz="2400" b="0" i="1" dirty="0">
                <a:solidFill>
                  <a:srgbClr val="001D35"/>
                </a:solidFill>
                <a:effectLst/>
                <a:latin typeface="Google Sans"/>
              </a:rPr>
              <a:t>access </a:t>
            </a:r>
            <a:r>
              <a:rPr lang="en-GB" sz="2400" b="0" i="0" dirty="0">
                <a:solidFill>
                  <a:srgbClr val="001D35"/>
                </a:solidFill>
                <a:effectLst/>
                <a:latin typeface="Google Sans"/>
              </a:rPr>
              <a:t>to safe, affordable, and sustainable </a:t>
            </a:r>
            <a:r>
              <a:rPr lang="en-GB" sz="2400" b="1" i="0" dirty="0">
                <a:solidFill>
                  <a:srgbClr val="001D35"/>
                </a:solidFill>
                <a:effectLst/>
                <a:latin typeface="Google Sans"/>
              </a:rPr>
              <a:t>transport</a:t>
            </a:r>
            <a:r>
              <a:rPr lang="en-GB" sz="2400" b="0" i="0" dirty="0">
                <a:solidFill>
                  <a:srgbClr val="001D35"/>
                </a:solidFill>
                <a:effectLst/>
                <a:latin typeface="Google Sans"/>
              </a:rPr>
              <a:t> systems for all</a:t>
            </a:r>
          </a:p>
        </p:txBody>
      </p:sp>
      <p:sp>
        <p:nvSpPr>
          <p:cNvPr id="8" name="Rectangle 7">
            <a:extLst>
              <a:ext uri="{FF2B5EF4-FFF2-40B4-BE49-F238E27FC236}">
                <a16:creationId xmlns:a16="http://schemas.microsoft.com/office/drawing/2014/main" id="{6EE7FFD6-844C-7FAC-E172-60CF2A92E9A1}"/>
              </a:ext>
            </a:extLst>
          </p:cNvPr>
          <p:cNvSpPr/>
          <p:nvPr/>
        </p:nvSpPr>
        <p:spPr>
          <a:xfrm>
            <a:off x="3218990" y="2383426"/>
            <a:ext cx="1246048" cy="120340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638F55F-7C19-65D1-E9AE-7CBAEFBC2732}"/>
              </a:ext>
            </a:extLst>
          </p:cNvPr>
          <p:cNvSpPr/>
          <p:nvPr/>
        </p:nvSpPr>
        <p:spPr>
          <a:xfrm>
            <a:off x="804292" y="3586833"/>
            <a:ext cx="1246048" cy="120340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FA46DA5-C07B-920A-6985-BB903550AF97}"/>
              </a:ext>
            </a:extLst>
          </p:cNvPr>
          <p:cNvSpPr/>
          <p:nvPr/>
        </p:nvSpPr>
        <p:spPr>
          <a:xfrm>
            <a:off x="3237363" y="3572319"/>
            <a:ext cx="1246048" cy="120340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89319E2-F4F5-34D0-2B7B-1EC6262B1F8B}"/>
              </a:ext>
            </a:extLst>
          </p:cNvPr>
          <p:cNvSpPr/>
          <p:nvPr/>
        </p:nvSpPr>
        <p:spPr>
          <a:xfrm>
            <a:off x="6873021" y="3572318"/>
            <a:ext cx="1246048" cy="120340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6FBBCD7-A8B9-A0ED-33CD-AF2C75E24760}"/>
              </a:ext>
            </a:extLst>
          </p:cNvPr>
          <p:cNvSpPr/>
          <p:nvPr/>
        </p:nvSpPr>
        <p:spPr>
          <a:xfrm>
            <a:off x="804292" y="4790240"/>
            <a:ext cx="1246048" cy="120340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558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92397-A4DA-76AF-554F-EFDD40EBD0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BCABFC-E69C-4E1B-4C81-0C31BF9FB5B2}"/>
              </a:ext>
            </a:extLst>
          </p:cNvPr>
          <p:cNvSpPr>
            <a:spLocks noGrp="1"/>
          </p:cNvSpPr>
          <p:nvPr>
            <p:ph type="title"/>
          </p:nvPr>
        </p:nvSpPr>
        <p:spPr/>
        <p:txBody>
          <a:bodyPr>
            <a:normAutofit/>
          </a:bodyPr>
          <a:lstStyle/>
          <a:p>
            <a:r>
              <a:rPr lang="en-GB" dirty="0"/>
              <a:t>Access to transport?</a:t>
            </a:r>
          </a:p>
        </p:txBody>
      </p:sp>
      <p:sp>
        <p:nvSpPr>
          <p:cNvPr id="8" name="Title 2">
            <a:extLst>
              <a:ext uri="{FF2B5EF4-FFF2-40B4-BE49-F238E27FC236}">
                <a16:creationId xmlns:a16="http://schemas.microsoft.com/office/drawing/2014/main" id="{5C328BFC-E4A5-534C-D03C-148D037EF488}"/>
              </a:ext>
            </a:extLst>
          </p:cNvPr>
          <p:cNvSpPr txBox="1">
            <a:spLocks/>
          </p:cNvSpPr>
          <p:nvPr/>
        </p:nvSpPr>
        <p:spPr>
          <a:xfrm>
            <a:off x="5833575" y="762887"/>
            <a:ext cx="5005875" cy="936104"/>
          </a:xfrm>
          <a:prstGeom prst="rect">
            <a:avLst/>
          </a:prstGeom>
        </p:spPr>
        <p:txBody>
          <a:bodyPr vert="horz" lIns="91440" tIns="45720" rIns="91440" bIns="45720" rtlCol="0" anchor="b">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t>Access to goods, services &amp; activities?</a:t>
            </a:r>
          </a:p>
        </p:txBody>
      </p:sp>
      <p:pic>
        <p:nvPicPr>
          <p:cNvPr id="2050" name="Picture 2" descr="Press Release: Overcoming the Barriers to Healthcare Access - Families  Together of Orange County">
            <a:extLst>
              <a:ext uri="{FF2B5EF4-FFF2-40B4-BE49-F238E27FC236}">
                <a16:creationId xmlns:a16="http://schemas.microsoft.com/office/drawing/2014/main" id="{CC7368A2-88D4-FEEF-3EF4-64CE8C451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7156" y="2275930"/>
            <a:ext cx="2320402" cy="15471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ryland School Bus Laws and Safety Tips - Zero Deaths Maryland &amp; Vision  Zero - Maryland Highway Safety Office">
            <a:extLst>
              <a:ext uri="{FF2B5EF4-FFF2-40B4-BE49-F238E27FC236}">
                <a16:creationId xmlns:a16="http://schemas.microsoft.com/office/drawing/2014/main" id="{C7597C2A-707A-C2F1-8CC3-E0CC39C1F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275930"/>
            <a:ext cx="4870419" cy="32484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291,500+ Career Opportunity Stock Photos, Pictures &amp; Royalty-Free Images -  iStock | New career opportunity, Career opportunity icon, Career opportunity  concept">
            <a:extLst>
              <a:ext uri="{FF2B5EF4-FFF2-40B4-BE49-F238E27FC236}">
                <a16:creationId xmlns:a16="http://schemas.microsoft.com/office/drawing/2014/main" id="{0CED655A-280F-5BFD-9F62-DD9703991C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800" y="2274133"/>
            <a:ext cx="2152650" cy="15265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NFPA ESARO | Boda boda drivers deliver contraceptives to the door during  Uganda's COVID-19 lockdown">
            <a:extLst>
              <a:ext uri="{FF2B5EF4-FFF2-40B4-BE49-F238E27FC236}">
                <a16:creationId xmlns:a16="http://schemas.microsoft.com/office/drawing/2014/main" id="{9A88DC16-6C76-4CDA-A725-9E36096F77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7156" y="4037283"/>
            <a:ext cx="1752600" cy="223472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rab a coffee, relax and enjoy a Headwater blog on European café culture">
            <a:extLst>
              <a:ext uri="{FF2B5EF4-FFF2-40B4-BE49-F238E27FC236}">
                <a16:creationId xmlns:a16="http://schemas.microsoft.com/office/drawing/2014/main" id="{A35D5CD1-C6F9-9274-2A7C-C6ADAC8378D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7858"/>
          <a:stretch/>
        </p:blipFill>
        <p:spPr bwMode="auto">
          <a:xfrm>
            <a:off x="7865230" y="4037283"/>
            <a:ext cx="2974220" cy="223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80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B6B2E-597F-436F-03F7-734819B7E3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FE6781-5A30-A66F-9D24-E79FE7E595C6}"/>
              </a:ext>
            </a:extLst>
          </p:cNvPr>
          <p:cNvSpPr>
            <a:spLocks noGrp="1"/>
          </p:cNvSpPr>
          <p:nvPr>
            <p:ph type="title"/>
          </p:nvPr>
        </p:nvSpPr>
        <p:spPr/>
        <p:txBody>
          <a:bodyPr/>
          <a:lstStyle/>
          <a:p>
            <a:r>
              <a:rPr lang="en-GB" dirty="0"/>
              <a:t>Transport in the SDGs – UN Agenda 2030</a:t>
            </a:r>
          </a:p>
        </p:txBody>
      </p:sp>
      <p:sp>
        <p:nvSpPr>
          <p:cNvPr id="3" name="Content Placeholder 2">
            <a:extLst>
              <a:ext uri="{FF2B5EF4-FFF2-40B4-BE49-F238E27FC236}">
                <a16:creationId xmlns:a16="http://schemas.microsoft.com/office/drawing/2014/main" id="{69E53D66-6E4E-6887-6B60-00976883F0BF}"/>
              </a:ext>
            </a:extLst>
          </p:cNvPr>
          <p:cNvSpPr>
            <a:spLocks noGrp="1"/>
          </p:cNvSpPr>
          <p:nvPr>
            <p:ph sz="half" idx="1"/>
          </p:nvPr>
        </p:nvSpPr>
        <p:spPr>
          <a:xfrm>
            <a:off x="609600" y="2921150"/>
            <a:ext cx="10744199" cy="2365225"/>
          </a:xfrm>
        </p:spPr>
        <p:txBody>
          <a:bodyPr>
            <a:normAutofit/>
          </a:bodyPr>
          <a:lstStyle/>
          <a:p>
            <a:r>
              <a:rPr lang="en-GB" sz="2400" b="0" i="0" dirty="0">
                <a:solidFill>
                  <a:srgbClr val="222222"/>
                </a:solidFill>
                <a:effectLst/>
                <a:latin typeface="+mj-lt"/>
              </a:rPr>
              <a:t>“</a:t>
            </a:r>
            <a:r>
              <a:rPr lang="en-GB" sz="2400" b="1" i="0" dirty="0">
                <a:solidFill>
                  <a:srgbClr val="222222"/>
                </a:solidFill>
                <a:effectLst/>
                <a:latin typeface="+mj-lt"/>
              </a:rPr>
              <a:t>sustainable transport systems</a:t>
            </a:r>
            <a:r>
              <a:rPr lang="en-GB" sz="2400" b="0" i="0" dirty="0">
                <a:solidFill>
                  <a:srgbClr val="222222"/>
                </a:solidFill>
                <a:effectLst/>
                <a:latin typeface="+mj-lt"/>
              </a:rPr>
              <a:t>, along with </a:t>
            </a:r>
            <a:r>
              <a:rPr lang="en-GB" sz="2400" b="1" i="0" dirty="0">
                <a:solidFill>
                  <a:srgbClr val="222222"/>
                </a:solidFill>
                <a:effectLst/>
                <a:latin typeface="+mj-lt"/>
              </a:rPr>
              <a:t>universal access</a:t>
            </a:r>
            <a:r>
              <a:rPr lang="en-GB" sz="2400" b="0" i="0" dirty="0">
                <a:solidFill>
                  <a:srgbClr val="222222"/>
                </a:solidFill>
                <a:effectLst/>
                <a:latin typeface="+mj-lt"/>
              </a:rPr>
              <a:t> to </a:t>
            </a:r>
            <a:r>
              <a:rPr lang="en-GB" sz="2400" b="1" i="0" dirty="0">
                <a:solidFill>
                  <a:srgbClr val="222222"/>
                </a:solidFill>
                <a:effectLst/>
                <a:latin typeface="+mj-lt"/>
              </a:rPr>
              <a:t>affordable</a:t>
            </a:r>
            <a:r>
              <a:rPr lang="en-GB" sz="2400" b="0" i="0" dirty="0">
                <a:solidFill>
                  <a:srgbClr val="222222"/>
                </a:solidFill>
                <a:effectLst/>
                <a:latin typeface="+mj-lt"/>
              </a:rPr>
              <a:t>, </a:t>
            </a:r>
            <a:r>
              <a:rPr lang="en-GB" sz="2400" b="1" i="0" dirty="0">
                <a:solidFill>
                  <a:srgbClr val="222222"/>
                </a:solidFill>
                <a:effectLst/>
                <a:latin typeface="+mj-lt"/>
              </a:rPr>
              <a:t>reliable</a:t>
            </a:r>
            <a:r>
              <a:rPr lang="en-GB" sz="2400" b="0" i="0" dirty="0">
                <a:solidFill>
                  <a:srgbClr val="222222"/>
                </a:solidFill>
                <a:effectLst/>
                <a:latin typeface="+mj-lt"/>
              </a:rPr>
              <a:t>, </a:t>
            </a:r>
            <a:r>
              <a:rPr lang="en-GB" sz="2400" b="1" i="0" dirty="0">
                <a:solidFill>
                  <a:srgbClr val="222222"/>
                </a:solidFill>
                <a:effectLst/>
                <a:latin typeface="+mj-lt"/>
              </a:rPr>
              <a:t>sustainable</a:t>
            </a:r>
            <a:r>
              <a:rPr lang="en-GB" sz="2400" b="0" i="0" dirty="0">
                <a:solidFill>
                  <a:srgbClr val="222222"/>
                </a:solidFill>
                <a:effectLst/>
                <a:latin typeface="+mj-lt"/>
              </a:rPr>
              <a:t> and </a:t>
            </a:r>
            <a:r>
              <a:rPr lang="en-GB" sz="2400" b="1" i="0" dirty="0">
                <a:solidFill>
                  <a:srgbClr val="222222"/>
                </a:solidFill>
                <a:effectLst/>
                <a:latin typeface="+mj-lt"/>
              </a:rPr>
              <a:t>modern</a:t>
            </a:r>
            <a:r>
              <a:rPr lang="en-GB" sz="2400" b="0" i="0" dirty="0">
                <a:solidFill>
                  <a:srgbClr val="222222"/>
                </a:solidFill>
                <a:effectLst/>
                <a:latin typeface="+mj-lt"/>
              </a:rPr>
              <a:t> </a:t>
            </a:r>
            <a:r>
              <a:rPr lang="en-GB" sz="2400" b="1" i="0" dirty="0">
                <a:solidFill>
                  <a:srgbClr val="222222"/>
                </a:solidFill>
                <a:effectLst/>
                <a:latin typeface="+mj-lt"/>
              </a:rPr>
              <a:t>energy services</a:t>
            </a:r>
            <a:r>
              <a:rPr lang="en-GB" sz="2400" b="0" i="0" dirty="0">
                <a:solidFill>
                  <a:srgbClr val="222222"/>
                </a:solidFill>
                <a:effectLst/>
                <a:latin typeface="+mj-lt"/>
              </a:rPr>
              <a:t>, </a:t>
            </a:r>
            <a:r>
              <a:rPr lang="en-GB" sz="2400" b="1" i="0" dirty="0">
                <a:solidFill>
                  <a:srgbClr val="222222"/>
                </a:solidFill>
                <a:effectLst/>
                <a:latin typeface="+mj-lt"/>
              </a:rPr>
              <a:t>quality</a:t>
            </a:r>
            <a:r>
              <a:rPr lang="en-GB" sz="2400" b="0" i="0" dirty="0">
                <a:solidFill>
                  <a:srgbClr val="222222"/>
                </a:solidFill>
                <a:effectLst/>
                <a:latin typeface="+mj-lt"/>
              </a:rPr>
              <a:t> and </a:t>
            </a:r>
            <a:r>
              <a:rPr lang="en-GB" sz="2400" b="1" i="0" dirty="0">
                <a:solidFill>
                  <a:srgbClr val="222222"/>
                </a:solidFill>
                <a:effectLst/>
                <a:latin typeface="+mj-lt"/>
              </a:rPr>
              <a:t>resilient infrastructure</a:t>
            </a:r>
            <a:r>
              <a:rPr lang="en-GB" sz="2400" b="0" i="0" dirty="0">
                <a:solidFill>
                  <a:srgbClr val="222222"/>
                </a:solidFill>
                <a:effectLst/>
                <a:latin typeface="+mj-lt"/>
              </a:rPr>
              <a:t>, and other policies that increase </a:t>
            </a:r>
            <a:r>
              <a:rPr lang="en-GB" sz="2400" b="1" i="0" dirty="0">
                <a:solidFill>
                  <a:srgbClr val="222222"/>
                </a:solidFill>
                <a:effectLst/>
                <a:latin typeface="+mj-lt"/>
              </a:rPr>
              <a:t>productive capacities</a:t>
            </a:r>
            <a:r>
              <a:rPr lang="en-GB" sz="2400" b="0" i="0" dirty="0">
                <a:solidFill>
                  <a:srgbClr val="222222"/>
                </a:solidFill>
                <a:effectLst/>
                <a:latin typeface="+mj-lt"/>
              </a:rPr>
              <a:t>, would build strong economic foundations for all countries”</a:t>
            </a:r>
            <a:endParaRPr lang="en-GB" sz="2400" dirty="0">
              <a:latin typeface="+mj-lt"/>
            </a:endParaRPr>
          </a:p>
        </p:txBody>
      </p:sp>
    </p:spTree>
    <p:extLst>
      <p:ext uri="{BB962C8B-B14F-4D97-AF65-F5344CB8AC3E}">
        <p14:creationId xmlns:p14="http://schemas.microsoft.com/office/powerpoint/2010/main" val="3044976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5528F-9671-A62F-ED87-7387FCED1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A07CE-45CA-2D1C-C30E-C08D430F11B1}"/>
              </a:ext>
            </a:extLst>
          </p:cNvPr>
          <p:cNvSpPr>
            <a:spLocks noGrp="1"/>
          </p:cNvSpPr>
          <p:nvPr>
            <p:ph type="title"/>
          </p:nvPr>
        </p:nvSpPr>
        <p:spPr/>
        <p:txBody>
          <a:bodyPr/>
          <a:lstStyle/>
          <a:p>
            <a:r>
              <a:rPr lang="en-GB" dirty="0"/>
              <a:t>Transport in SDGs</a:t>
            </a:r>
          </a:p>
        </p:txBody>
      </p:sp>
      <p:sp>
        <p:nvSpPr>
          <p:cNvPr id="8" name="TextBox 7">
            <a:extLst>
              <a:ext uri="{FF2B5EF4-FFF2-40B4-BE49-F238E27FC236}">
                <a16:creationId xmlns:a16="http://schemas.microsoft.com/office/drawing/2014/main" id="{93AB214D-7495-19DA-89DD-5052DA5D3607}"/>
              </a:ext>
            </a:extLst>
          </p:cNvPr>
          <p:cNvSpPr txBox="1"/>
          <p:nvPr/>
        </p:nvSpPr>
        <p:spPr>
          <a:xfrm>
            <a:off x="5431693" y="1177055"/>
            <a:ext cx="6096000" cy="523220"/>
          </a:xfrm>
          <a:prstGeom prst="rect">
            <a:avLst/>
          </a:prstGeom>
          <a:noFill/>
        </p:spPr>
        <p:txBody>
          <a:bodyPr wrap="square">
            <a:spAutoFit/>
          </a:bodyPr>
          <a:lstStyle/>
          <a:p>
            <a:r>
              <a:rPr lang="en-GB" dirty="0"/>
              <a:t>SDG Target 3.6 | Road traffic injuries: By 2030, halve the number of global </a:t>
            </a:r>
            <a:r>
              <a:rPr lang="en-GB" b="1" dirty="0"/>
              <a:t>deaths and injuries from road traffic accidents</a:t>
            </a:r>
          </a:p>
        </p:txBody>
      </p:sp>
      <p:sp>
        <p:nvSpPr>
          <p:cNvPr id="10" name="TextBox 9">
            <a:extLst>
              <a:ext uri="{FF2B5EF4-FFF2-40B4-BE49-F238E27FC236}">
                <a16:creationId xmlns:a16="http://schemas.microsoft.com/office/drawing/2014/main" id="{1A6A2670-290E-BD91-C40B-42E62CEF401A}"/>
              </a:ext>
            </a:extLst>
          </p:cNvPr>
          <p:cNvSpPr txBox="1"/>
          <p:nvPr/>
        </p:nvSpPr>
        <p:spPr>
          <a:xfrm>
            <a:off x="5431693" y="1851548"/>
            <a:ext cx="6096000" cy="523220"/>
          </a:xfrm>
          <a:prstGeom prst="rect">
            <a:avLst/>
          </a:prstGeom>
          <a:noFill/>
        </p:spPr>
        <p:txBody>
          <a:bodyPr wrap="square">
            <a:spAutoFit/>
          </a:bodyPr>
          <a:lstStyle/>
          <a:p>
            <a:r>
              <a:rPr lang="en-GB" dirty="0"/>
              <a:t>SDG Target 7.3 | By 2030, double the global rate of improvement </a:t>
            </a:r>
            <a:r>
              <a:rPr lang="en-GB" b="1" dirty="0"/>
              <a:t>in energy efficiency</a:t>
            </a:r>
          </a:p>
        </p:txBody>
      </p:sp>
      <p:sp>
        <p:nvSpPr>
          <p:cNvPr id="11" name="TextBox 10">
            <a:extLst>
              <a:ext uri="{FF2B5EF4-FFF2-40B4-BE49-F238E27FC236}">
                <a16:creationId xmlns:a16="http://schemas.microsoft.com/office/drawing/2014/main" id="{0F045EC7-68BA-D7C4-0360-DAEE17F5037F}"/>
              </a:ext>
            </a:extLst>
          </p:cNvPr>
          <p:cNvSpPr txBox="1"/>
          <p:nvPr/>
        </p:nvSpPr>
        <p:spPr>
          <a:xfrm>
            <a:off x="5431693" y="2537574"/>
            <a:ext cx="6096000" cy="954107"/>
          </a:xfrm>
          <a:prstGeom prst="rect">
            <a:avLst/>
          </a:prstGeom>
          <a:noFill/>
        </p:spPr>
        <p:txBody>
          <a:bodyPr wrap="square">
            <a:spAutoFit/>
          </a:bodyPr>
          <a:lstStyle/>
          <a:p>
            <a:r>
              <a:rPr lang="en-GB" dirty="0"/>
              <a:t>SDG Target 9.1 | Develop </a:t>
            </a:r>
            <a:r>
              <a:rPr lang="en-GB" b="1" dirty="0"/>
              <a:t>quality, reliable, sustainable and resilient infrastructure</a:t>
            </a:r>
            <a:r>
              <a:rPr lang="en-GB" dirty="0"/>
              <a:t>, including regional and transborder infrastructure, to support economic development and human well-being, with a focus on affordable and equitable access for all.</a:t>
            </a:r>
          </a:p>
        </p:txBody>
      </p:sp>
      <p:sp>
        <p:nvSpPr>
          <p:cNvPr id="12" name="TextBox 11">
            <a:extLst>
              <a:ext uri="{FF2B5EF4-FFF2-40B4-BE49-F238E27FC236}">
                <a16:creationId xmlns:a16="http://schemas.microsoft.com/office/drawing/2014/main" id="{2D034C10-6115-2A8D-0738-17E7594C5BF9}"/>
              </a:ext>
            </a:extLst>
          </p:cNvPr>
          <p:cNvSpPr txBox="1"/>
          <p:nvPr/>
        </p:nvSpPr>
        <p:spPr>
          <a:xfrm>
            <a:off x="5799015" y="6326378"/>
            <a:ext cx="6346093" cy="253916"/>
          </a:xfrm>
          <a:prstGeom prst="rect">
            <a:avLst/>
          </a:prstGeom>
          <a:noFill/>
        </p:spPr>
        <p:txBody>
          <a:bodyPr wrap="square" rtlCol="0">
            <a:spAutoFit/>
          </a:bodyPr>
          <a:lstStyle/>
          <a:p>
            <a:r>
              <a:rPr lang="en-GB" sz="1050" dirty="0"/>
              <a:t>Adapted from SLOCAT (2024). </a:t>
            </a:r>
            <a:r>
              <a:rPr lang="en-GB" sz="1050" dirty="0">
                <a:hlinkClick r:id="rId3"/>
              </a:rPr>
              <a:t>https://slocat.net/transport-targets-sustainable-development-goals/</a:t>
            </a:r>
            <a:r>
              <a:rPr lang="en-GB" sz="1050" dirty="0"/>
              <a:t> </a:t>
            </a:r>
          </a:p>
        </p:txBody>
      </p:sp>
      <p:sp>
        <p:nvSpPr>
          <p:cNvPr id="16" name="TextBox 15">
            <a:extLst>
              <a:ext uri="{FF2B5EF4-FFF2-40B4-BE49-F238E27FC236}">
                <a16:creationId xmlns:a16="http://schemas.microsoft.com/office/drawing/2014/main" id="{BD652150-B232-68EA-F10A-7C3D34FFE0CC}"/>
              </a:ext>
            </a:extLst>
          </p:cNvPr>
          <p:cNvSpPr txBox="1"/>
          <p:nvPr/>
        </p:nvSpPr>
        <p:spPr>
          <a:xfrm>
            <a:off x="5431693" y="3654487"/>
            <a:ext cx="6221046" cy="1169551"/>
          </a:xfrm>
          <a:prstGeom prst="rect">
            <a:avLst/>
          </a:prstGeom>
          <a:noFill/>
        </p:spPr>
        <p:txBody>
          <a:bodyPr wrap="square">
            <a:spAutoFit/>
          </a:bodyPr>
          <a:lstStyle/>
          <a:p>
            <a:r>
              <a:rPr lang="en-GB" dirty="0"/>
              <a:t>SDG Target 11.2 | By 2030, provide </a:t>
            </a:r>
            <a:r>
              <a:rPr lang="en-GB" b="1" dirty="0"/>
              <a:t>access to safe, affordable, accessible and sustainable transport systems </a:t>
            </a:r>
            <a:r>
              <a:rPr lang="en-GB" dirty="0"/>
              <a:t>for all, improving road safety, notably by expanding public transport, with special attention to the needs of those in vulnerable situations, women, children, persons with disabilities and older persons</a:t>
            </a:r>
          </a:p>
        </p:txBody>
      </p:sp>
      <p:sp>
        <p:nvSpPr>
          <p:cNvPr id="17" name="TextBox 16">
            <a:extLst>
              <a:ext uri="{FF2B5EF4-FFF2-40B4-BE49-F238E27FC236}">
                <a16:creationId xmlns:a16="http://schemas.microsoft.com/office/drawing/2014/main" id="{61DA3D9A-42E6-A967-05B4-DC93D4A428BD}"/>
              </a:ext>
            </a:extLst>
          </p:cNvPr>
          <p:cNvSpPr txBox="1"/>
          <p:nvPr/>
        </p:nvSpPr>
        <p:spPr>
          <a:xfrm>
            <a:off x="5431693" y="4986844"/>
            <a:ext cx="6221046" cy="738664"/>
          </a:xfrm>
          <a:prstGeom prst="rect">
            <a:avLst/>
          </a:prstGeom>
          <a:noFill/>
        </p:spPr>
        <p:txBody>
          <a:bodyPr wrap="square">
            <a:spAutoFit/>
          </a:bodyPr>
          <a:lstStyle/>
          <a:p>
            <a:r>
              <a:rPr lang="en-GB" dirty="0"/>
              <a:t>SDG Target 12.c | Rationalize inefficient </a:t>
            </a:r>
            <a:r>
              <a:rPr lang="en-GB" b="1" dirty="0"/>
              <a:t>fossil fuel subsidies </a:t>
            </a:r>
            <a:r>
              <a:rPr lang="en-GB" dirty="0"/>
              <a:t>that encourage wasteful consumption by removing market distortions, in accordance with national circumstances.</a:t>
            </a:r>
          </a:p>
        </p:txBody>
      </p:sp>
      <p:pic>
        <p:nvPicPr>
          <p:cNvPr id="22" name="Picture 21">
            <a:extLst>
              <a:ext uri="{FF2B5EF4-FFF2-40B4-BE49-F238E27FC236}">
                <a16:creationId xmlns:a16="http://schemas.microsoft.com/office/drawing/2014/main" id="{FFBB4B31-DDD2-FE63-AC8F-0195BC3A1D0E}"/>
              </a:ext>
            </a:extLst>
          </p:cNvPr>
          <p:cNvPicPr>
            <a:picLocks noChangeAspect="1"/>
          </p:cNvPicPr>
          <p:nvPr/>
        </p:nvPicPr>
        <p:blipFill>
          <a:blip r:embed="rId4"/>
          <a:stretch>
            <a:fillRect/>
          </a:stretch>
        </p:blipFill>
        <p:spPr>
          <a:xfrm>
            <a:off x="4865080" y="1137839"/>
            <a:ext cx="566613" cy="588689"/>
          </a:xfrm>
          <a:prstGeom prst="rect">
            <a:avLst/>
          </a:prstGeom>
        </p:spPr>
      </p:pic>
      <p:pic>
        <p:nvPicPr>
          <p:cNvPr id="25" name="Picture 24">
            <a:extLst>
              <a:ext uri="{FF2B5EF4-FFF2-40B4-BE49-F238E27FC236}">
                <a16:creationId xmlns:a16="http://schemas.microsoft.com/office/drawing/2014/main" id="{682E99CC-3DDC-27C5-6873-589E0161A165}"/>
              </a:ext>
            </a:extLst>
          </p:cNvPr>
          <p:cNvPicPr>
            <a:picLocks noChangeAspect="1"/>
          </p:cNvPicPr>
          <p:nvPr/>
        </p:nvPicPr>
        <p:blipFill>
          <a:blip r:embed="rId5"/>
          <a:stretch>
            <a:fillRect/>
          </a:stretch>
        </p:blipFill>
        <p:spPr>
          <a:xfrm>
            <a:off x="4839090" y="1824218"/>
            <a:ext cx="592603" cy="577880"/>
          </a:xfrm>
          <a:prstGeom prst="rect">
            <a:avLst/>
          </a:prstGeom>
        </p:spPr>
      </p:pic>
      <p:pic>
        <p:nvPicPr>
          <p:cNvPr id="27" name="Picture 26">
            <a:extLst>
              <a:ext uri="{FF2B5EF4-FFF2-40B4-BE49-F238E27FC236}">
                <a16:creationId xmlns:a16="http://schemas.microsoft.com/office/drawing/2014/main" id="{91632AC7-E4EE-3E74-5458-F5360442AC8E}"/>
              </a:ext>
            </a:extLst>
          </p:cNvPr>
          <p:cNvPicPr>
            <a:picLocks noChangeAspect="1"/>
          </p:cNvPicPr>
          <p:nvPr/>
        </p:nvPicPr>
        <p:blipFill>
          <a:blip r:embed="rId6"/>
          <a:stretch>
            <a:fillRect/>
          </a:stretch>
        </p:blipFill>
        <p:spPr>
          <a:xfrm>
            <a:off x="4865080" y="2576932"/>
            <a:ext cx="578918" cy="593762"/>
          </a:xfrm>
          <a:prstGeom prst="rect">
            <a:avLst/>
          </a:prstGeom>
        </p:spPr>
      </p:pic>
      <p:pic>
        <p:nvPicPr>
          <p:cNvPr id="29" name="Picture 28">
            <a:extLst>
              <a:ext uri="{FF2B5EF4-FFF2-40B4-BE49-F238E27FC236}">
                <a16:creationId xmlns:a16="http://schemas.microsoft.com/office/drawing/2014/main" id="{5C82ACEF-15E3-417F-7DA3-4BF52B79D29C}"/>
              </a:ext>
            </a:extLst>
          </p:cNvPr>
          <p:cNvPicPr>
            <a:picLocks noChangeAspect="1"/>
          </p:cNvPicPr>
          <p:nvPr/>
        </p:nvPicPr>
        <p:blipFill>
          <a:blip r:embed="rId7"/>
          <a:stretch>
            <a:fillRect/>
          </a:stretch>
        </p:blipFill>
        <p:spPr>
          <a:xfrm>
            <a:off x="4894971" y="3694610"/>
            <a:ext cx="578730" cy="593762"/>
          </a:xfrm>
          <a:prstGeom prst="rect">
            <a:avLst/>
          </a:prstGeom>
        </p:spPr>
      </p:pic>
      <p:pic>
        <p:nvPicPr>
          <p:cNvPr id="31" name="Picture 30">
            <a:extLst>
              <a:ext uri="{FF2B5EF4-FFF2-40B4-BE49-F238E27FC236}">
                <a16:creationId xmlns:a16="http://schemas.microsoft.com/office/drawing/2014/main" id="{B6D836C7-3909-92C7-852F-1C358B37E598}"/>
              </a:ext>
            </a:extLst>
          </p:cNvPr>
          <p:cNvPicPr>
            <a:picLocks noChangeAspect="1"/>
          </p:cNvPicPr>
          <p:nvPr/>
        </p:nvPicPr>
        <p:blipFill>
          <a:blip r:embed="rId8"/>
          <a:stretch>
            <a:fillRect/>
          </a:stretch>
        </p:blipFill>
        <p:spPr>
          <a:xfrm>
            <a:off x="4887315" y="5026967"/>
            <a:ext cx="586386" cy="593762"/>
          </a:xfrm>
          <a:prstGeom prst="rect">
            <a:avLst/>
          </a:prstGeom>
        </p:spPr>
      </p:pic>
      <p:sp>
        <p:nvSpPr>
          <p:cNvPr id="1024" name="Rectangle: Rounded Corners 1023">
            <a:extLst>
              <a:ext uri="{FF2B5EF4-FFF2-40B4-BE49-F238E27FC236}">
                <a16:creationId xmlns:a16="http://schemas.microsoft.com/office/drawing/2014/main" id="{552F2793-E5C8-4F7B-5FC1-9C61D2271092}"/>
              </a:ext>
            </a:extLst>
          </p:cNvPr>
          <p:cNvSpPr/>
          <p:nvPr/>
        </p:nvSpPr>
        <p:spPr>
          <a:xfrm>
            <a:off x="508000" y="3202354"/>
            <a:ext cx="3376246" cy="4532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Transport has a </a:t>
            </a:r>
            <a:r>
              <a:rPr lang="en-GB" b="1" dirty="0"/>
              <a:t>direct</a:t>
            </a:r>
            <a:r>
              <a:rPr lang="en-GB" dirty="0"/>
              <a:t> influence on…</a:t>
            </a:r>
          </a:p>
        </p:txBody>
      </p:sp>
      <p:sp>
        <p:nvSpPr>
          <p:cNvPr id="1025" name="Left Brace 1024">
            <a:extLst>
              <a:ext uri="{FF2B5EF4-FFF2-40B4-BE49-F238E27FC236}">
                <a16:creationId xmlns:a16="http://schemas.microsoft.com/office/drawing/2014/main" id="{EF8D9C57-059F-3FC1-B042-31CA75D02003}"/>
              </a:ext>
            </a:extLst>
          </p:cNvPr>
          <p:cNvSpPr/>
          <p:nvPr/>
        </p:nvSpPr>
        <p:spPr>
          <a:xfrm>
            <a:off x="4259384" y="1137839"/>
            <a:ext cx="566613" cy="448289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58380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61138-2E13-9AF5-A21A-88C61AA16D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D44E8E-53BD-132C-693E-C9D1938C2A59}"/>
              </a:ext>
            </a:extLst>
          </p:cNvPr>
          <p:cNvSpPr>
            <a:spLocks noGrp="1"/>
          </p:cNvSpPr>
          <p:nvPr>
            <p:ph type="title"/>
          </p:nvPr>
        </p:nvSpPr>
        <p:spPr/>
        <p:txBody>
          <a:bodyPr/>
          <a:lstStyle/>
          <a:p>
            <a:r>
              <a:rPr lang="en-GB" dirty="0"/>
              <a:t>Transport in SDGs</a:t>
            </a:r>
          </a:p>
        </p:txBody>
      </p:sp>
      <p:sp>
        <p:nvSpPr>
          <p:cNvPr id="8" name="TextBox 7">
            <a:extLst>
              <a:ext uri="{FF2B5EF4-FFF2-40B4-BE49-F238E27FC236}">
                <a16:creationId xmlns:a16="http://schemas.microsoft.com/office/drawing/2014/main" id="{1B61B28E-6631-82C1-2BB1-BE2E0E715F16}"/>
              </a:ext>
            </a:extLst>
          </p:cNvPr>
          <p:cNvSpPr txBox="1"/>
          <p:nvPr/>
        </p:nvSpPr>
        <p:spPr>
          <a:xfrm>
            <a:off x="5463620" y="673432"/>
            <a:ext cx="6096000" cy="523220"/>
          </a:xfrm>
          <a:prstGeom prst="rect">
            <a:avLst/>
          </a:prstGeom>
          <a:noFill/>
        </p:spPr>
        <p:txBody>
          <a:bodyPr wrap="square">
            <a:spAutoFit/>
          </a:bodyPr>
          <a:lstStyle/>
          <a:p>
            <a:r>
              <a:rPr lang="en-GB" dirty="0"/>
              <a:t>SDG Target 2.3 | By 2030, double the </a:t>
            </a:r>
            <a:r>
              <a:rPr lang="en-GB" b="1" dirty="0"/>
              <a:t>productivity </a:t>
            </a:r>
            <a:r>
              <a:rPr lang="en-GB" dirty="0"/>
              <a:t>and incomes of small-Scale food producers </a:t>
            </a:r>
            <a:endParaRPr lang="en-GB" b="1" dirty="0"/>
          </a:p>
        </p:txBody>
      </p:sp>
      <p:sp>
        <p:nvSpPr>
          <p:cNvPr id="10" name="TextBox 9">
            <a:extLst>
              <a:ext uri="{FF2B5EF4-FFF2-40B4-BE49-F238E27FC236}">
                <a16:creationId xmlns:a16="http://schemas.microsoft.com/office/drawing/2014/main" id="{34E84B93-29EF-CBA7-0BF7-FD8BE02EB969}"/>
              </a:ext>
            </a:extLst>
          </p:cNvPr>
          <p:cNvSpPr txBox="1"/>
          <p:nvPr/>
        </p:nvSpPr>
        <p:spPr>
          <a:xfrm>
            <a:off x="5430386" y="1419001"/>
            <a:ext cx="6096000" cy="523220"/>
          </a:xfrm>
          <a:prstGeom prst="rect">
            <a:avLst/>
          </a:prstGeom>
          <a:noFill/>
        </p:spPr>
        <p:txBody>
          <a:bodyPr wrap="square">
            <a:spAutoFit/>
          </a:bodyPr>
          <a:lstStyle/>
          <a:p>
            <a:r>
              <a:rPr lang="en-GB" dirty="0"/>
              <a:t>SDG Target 3.9 | By 2030, significantly reduce the number of deaths and illnesses from </a:t>
            </a:r>
            <a:r>
              <a:rPr lang="en-GB" b="1" dirty="0"/>
              <a:t>hazardous chemicals </a:t>
            </a:r>
            <a:r>
              <a:rPr lang="en-GB" dirty="0"/>
              <a:t>and air, water and soil pollution</a:t>
            </a:r>
            <a:endParaRPr lang="en-GB" b="1" dirty="0"/>
          </a:p>
        </p:txBody>
      </p:sp>
      <p:sp>
        <p:nvSpPr>
          <p:cNvPr id="11" name="TextBox 10">
            <a:extLst>
              <a:ext uri="{FF2B5EF4-FFF2-40B4-BE49-F238E27FC236}">
                <a16:creationId xmlns:a16="http://schemas.microsoft.com/office/drawing/2014/main" id="{081E8FDF-32B6-E136-89F9-F783E1F1D165}"/>
              </a:ext>
            </a:extLst>
          </p:cNvPr>
          <p:cNvSpPr txBox="1"/>
          <p:nvPr/>
        </p:nvSpPr>
        <p:spPr>
          <a:xfrm>
            <a:off x="5453475" y="2129426"/>
            <a:ext cx="6096000" cy="523220"/>
          </a:xfrm>
          <a:prstGeom prst="rect">
            <a:avLst/>
          </a:prstGeom>
          <a:noFill/>
        </p:spPr>
        <p:txBody>
          <a:bodyPr wrap="square">
            <a:spAutoFit/>
          </a:bodyPr>
          <a:lstStyle/>
          <a:p>
            <a:r>
              <a:rPr lang="en-GB" dirty="0"/>
              <a:t>SDG Target 6.1 | By 2030, achieve universal and </a:t>
            </a:r>
            <a:r>
              <a:rPr lang="en-GB" b="1" dirty="0"/>
              <a:t>equitable access</a:t>
            </a:r>
            <a:r>
              <a:rPr lang="en-GB" dirty="0"/>
              <a:t> to safe and affordable drinking water for all</a:t>
            </a:r>
          </a:p>
        </p:txBody>
      </p:sp>
      <p:sp>
        <p:nvSpPr>
          <p:cNvPr id="12" name="TextBox 11">
            <a:extLst>
              <a:ext uri="{FF2B5EF4-FFF2-40B4-BE49-F238E27FC236}">
                <a16:creationId xmlns:a16="http://schemas.microsoft.com/office/drawing/2014/main" id="{4684A328-9B49-6415-6C64-624E24C5C5AC}"/>
              </a:ext>
            </a:extLst>
          </p:cNvPr>
          <p:cNvSpPr txBox="1"/>
          <p:nvPr/>
        </p:nvSpPr>
        <p:spPr>
          <a:xfrm>
            <a:off x="5799015" y="6326378"/>
            <a:ext cx="6346093" cy="253916"/>
          </a:xfrm>
          <a:prstGeom prst="rect">
            <a:avLst/>
          </a:prstGeom>
          <a:noFill/>
        </p:spPr>
        <p:txBody>
          <a:bodyPr wrap="square" rtlCol="0">
            <a:spAutoFit/>
          </a:bodyPr>
          <a:lstStyle/>
          <a:p>
            <a:r>
              <a:rPr lang="en-GB" sz="1050" dirty="0"/>
              <a:t>Adapted from SLOCAT (2024). </a:t>
            </a:r>
            <a:r>
              <a:rPr lang="en-GB" sz="1050" dirty="0">
                <a:hlinkClick r:id="rId3"/>
              </a:rPr>
              <a:t>https://slocat.net/transport-targets-sustainable-development-goals/</a:t>
            </a:r>
            <a:r>
              <a:rPr lang="en-GB" sz="1050" dirty="0"/>
              <a:t> </a:t>
            </a:r>
          </a:p>
        </p:txBody>
      </p:sp>
      <p:sp>
        <p:nvSpPr>
          <p:cNvPr id="16" name="TextBox 15">
            <a:extLst>
              <a:ext uri="{FF2B5EF4-FFF2-40B4-BE49-F238E27FC236}">
                <a16:creationId xmlns:a16="http://schemas.microsoft.com/office/drawing/2014/main" id="{9B744A53-1EA1-722B-498E-DD2D139D4FF4}"/>
              </a:ext>
            </a:extLst>
          </p:cNvPr>
          <p:cNvSpPr txBox="1"/>
          <p:nvPr/>
        </p:nvSpPr>
        <p:spPr>
          <a:xfrm>
            <a:off x="5421003" y="2853967"/>
            <a:ext cx="6221046" cy="738664"/>
          </a:xfrm>
          <a:prstGeom prst="rect">
            <a:avLst/>
          </a:prstGeom>
          <a:noFill/>
        </p:spPr>
        <p:txBody>
          <a:bodyPr wrap="square">
            <a:spAutoFit/>
          </a:bodyPr>
          <a:lstStyle/>
          <a:p>
            <a:r>
              <a:rPr lang="en-GB" dirty="0"/>
              <a:t>SDG Target 11.6 | By 2030, reduce the adverse per capita </a:t>
            </a:r>
            <a:r>
              <a:rPr lang="en-GB" b="1" dirty="0"/>
              <a:t>environmental impacts of cities</a:t>
            </a:r>
            <a:r>
              <a:rPr lang="en-GB" dirty="0"/>
              <a:t>, including by paying special attention to air quality and municipal and other waste management</a:t>
            </a:r>
          </a:p>
        </p:txBody>
      </p:sp>
      <p:sp>
        <p:nvSpPr>
          <p:cNvPr id="17" name="TextBox 16">
            <a:extLst>
              <a:ext uri="{FF2B5EF4-FFF2-40B4-BE49-F238E27FC236}">
                <a16:creationId xmlns:a16="http://schemas.microsoft.com/office/drawing/2014/main" id="{DFACC196-47B9-CBE2-424E-9C735F73DB83}"/>
              </a:ext>
            </a:extLst>
          </p:cNvPr>
          <p:cNvSpPr txBox="1"/>
          <p:nvPr/>
        </p:nvSpPr>
        <p:spPr>
          <a:xfrm>
            <a:off x="5431693" y="3694610"/>
            <a:ext cx="6221046" cy="738664"/>
          </a:xfrm>
          <a:prstGeom prst="rect">
            <a:avLst/>
          </a:prstGeom>
          <a:noFill/>
        </p:spPr>
        <p:txBody>
          <a:bodyPr wrap="square">
            <a:spAutoFit/>
          </a:bodyPr>
          <a:lstStyle/>
          <a:p>
            <a:r>
              <a:rPr lang="en-GB" dirty="0"/>
              <a:t>SDG Target 12.3 | By 2030, halve per capita </a:t>
            </a:r>
            <a:r>
              <a:rPr lang="en-GB" b="1" dirty="0"/>
              <a:t>global food waste </a:t>
            </a:r>
            <a:r>
              <a:rPr lang="en-GB" dirty="0"/>
              <a:t>at the retail and consumer levels and reduce food losses along production and supply chains, including post-harvest losses</a:t>
            </a:r>
          </a:p>
        </p:txBody>
      </p:sp>
      <p:pic>
        <p:nvPicPr>
          <p:cNvPr id="22" name="Picture 21">
            <a:extLst>
              <a:ext uri="{FF2B5EF4-FFF2-40B4-BE49-F238E27FC236}">
                <a16:creationId xmlns:a16="http://schemas.microsoft.com/office/drawing/2014/main" id="{3D7739FB-9F6A-15B9-CC2A-AA859A9CF02F}"/>
              </a:ext>
            </a:extLst>
          </p:cNvPr>
          <p:cNvPicPr>
            <a:picLocks noChangeAspect="1"/>
          </p:cNvPicPr>
          <p:nvPr/>
        </p:nvPicPr>
        <p:blipFill>
          <a:blip r:embed="rId4"/>
          <a:stretch>
            <a:fillRect/>
          </a:stretch>
        </p:blipFill>
        <p:spPr>
          <a:xfrm>
            <a:off x="4905198" y="1399548"/>
            <a:ext cx="545262" cy="566506"/>
          </a:xfrm>
          <a:prstGeom prst="rect">
            <a:avLst/>
          </a:prstGeom>
        </p:spPr>
      </p:pic>
      <p:pic>
        <p:nvPicPr>
          <p:cNvPr id="29" name="Picture 28">
            <a:extLst>
              <a:ext uri="{FF2B5EF4-FFF2-40B4-BE49-F238E27FC236}">
                <a16:creationId xmlns:a16="http://schemas.microsoft.com/office/drawing/2014/main" id="{A60B65E9-CF2D-2727-C870-DD4F50868478}"/>
              </a:ext>
            </a:extLst>
          </p:cNvPr>
          <p:cNvPicPr>
            <a:picLocks noChangeAspect="1"/>
          </p:cNvPicPr>
          <p:nvPr/>
        </p:nvPicPr>
        <p:blipFill>
          <a:blip r:embed="rId5"/>
          <a:stretch>
            <a:fillRect/>
          </a:stretch>
        </p:blipFill>
        <p:spPr>
          <a:xfrm>
            <a:off x="4905198" y="2962572"/>
            <a:ext cx="526495" cy="540170"/>
          </a:xfrm>
          <a:prstGeom prst="rect">
            <a:avLst/>
          </a:prstGeom>
        </p:spPr>
      </p:pic>
      <p:pic>
        <p:nvPicPr>
          <p:cNvPr id="31" name="Picture 30">
            <a:extLst>
              <a:ext uri="{FF2B5EF4-FFF2-40B4-BE49-F238E27FC236}">
                <a16:creationId xmlns:a16="http://schemas.microsoft.com/office/drawing/2014/main" id="{F6C8DCDD-DAD6-7885-0A95-A427ED9AB34A}"/>
              </a:ext>
            </a:extLst>
          </p:cNvPr>
          <p:cNvPicPr>
            <a:picLocks noChangeAspect="1"/>
          </p:cNvPicPr>
          <p:nvPr/>
        </p:nvPicPr>
        <p:blipFill>
          <a:blip r:embed="rId6"/>
          <a:stretch>
            <a:fillRect/>
          </a:stretch>
        </p:blipFill>
        <p:spPr>
          <a:xfrm>
            <a:off x="4873666" y="3723131"/>
            <a:ext cx="558027" cy="565046"/>
          </a:xfrm>
          <a:prstGeom prst="rect">
            <a:avLst/>
          </a:prstGeom>
        </p:spPr>
      </p:pic>
      <p:sp>
        <p:nvSpPr>
          <p:cNvPr id="1024" name="Rectangle: Rounded Corners 1023">
            <a:extLst>
              <a:ext uri="{FF2B5EF4-FFF2-40B4-BE49-F238E27FC236}">
                <a16:creationId xmlns:a16="http://schemas.microsoft.com/office/drawing/2014/main" id="{51C01880-8BFE-25FD-8C60-FC0FD82D633B}"/>
              </a:ext>
            </a:extLst>
          </p:cNvPr>
          <p:cNvSpPr/>
          <p:nvPr/>
        </p:nvSpPr>
        <p:spPr>
          <a:xfrm>
            <a:off x="508000" y="3202354"/>
            <a:ext cx="3376246" cy="4532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Transport has an </a:t>
            </a:r>
            <a:r>
              <a:rPr lang="en-GB" b="1" dirty="0"/>
              <a:t>indirect</a:t>
            </a:r>
            <a:r>
              <a:rPr lang="en-GB" dirty="0"/>
              <a:t> influence on…</a:t>
            </a:r>
          </a:p>
        </p:txBody>
      </p:sp>
      <p:sp>
        <p:nvSpPr>
          <p:cNvPr id="1025" name="Left Brace 1024">
            <a:extLst>
              <a:ext uri="{FF2B5EF4-FFF2-40B4-BE49-F238E27FC236}">
                <a16:creationId xmlns:a16="http://schemas.microsoft.com/office/drawing/2014/main" id="{32B950FE-470A-A5E7-D325-56C197C77F9F}"/>
              </a:ext>
            </a:extLst>
          </p:cNvPr>
          <p:cNvSpPr/>
          <p:nvPr/>
        </p:nvSpPr>
        <p:spPr>
          <a:xfrm>
            <a:off x="4259385" y="673432"/>
            <a:ext cx="558028" cy="52502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TextBox 2">
            <a:extLst>
              <a:ext uri="{FF2B5EF4-FFF2-40B4-BE49-F238E27FC236}">
                <a16:creationId xmlns:a16="http://schemas.microsoft.com/office/drawing/2014/main" id="{7B451DED-BD2B-4428-485B-466AE76A988F}"/>
              </a:ext>
            </a:extLst>
          </p:cNvPr>
          <p:cNvSpPr txBox="1"/>
          <p:nvPr/>
        </p:nvSpPr>
        <p:spPr>
          <a:xfrm>
            <a:off x="5516288" y="4433205"/>
            <a:ext cx="6221046" cy="523220"/>
          </a:xfrm>
          <a:prstGeom prst="rect">
            <a:avLst/>
          </a:prstGeom>
          <a:noFill/>
        </p:spPr>
        <p:txBody>
          <a:bodyPr wrap="square">
            <a:spAutoFit/>
          </a:bodyPr>
          <a:lstStyle/>
          <a:p>
            <a:r>
              <a:rPr lang="en-GB" dirty="0"/>
              <a:t>SDG Target 13.1 | </a:t>
            </a:r>
            <a:r>
              <a:rPr lang="en-GB" b="1" dirty="0"/>
              <a:t>Strengthen resilience</a:t>
            </a:r>
            <a:r>
              <a:rPr lang="en-GB" dirty="0"/>
              <a:t> and adaptive capacity to climate-related hazards and natural disasters in all countries</a:t>
            </a:r>
          </a:p>
        </p:txBody>
      </p:sp>
      <p:sp>
        <p:nvSpPr>
          <p:cNvPr id="4" name="TextBox 3">
            <a:extLst>
              <a:ext uri="{FF2B5EF4-FFF2-40B4-BE49-F238E27FC236}">
                <a16:creationId xmlns:a16="http://schemas.microsoft.com/office/drawing/2014/main" id="{EAACD4CF-DC05-45A0-D11E-F28AFE685235}"/>
              </a:ext>
            </a:extLst>
          </p:cNvPr>
          <p:cNvSpPr txBox="1"/>
          <p:nvPr/>
        </p:nvSpPr>
        <p:spPr>
          <a:xfrm>
            <a:off x="5496404" y="5184982"/>
            <a:ext cx="6221046" cy="523220"/>
          </a:xfrm>
          <a:prstGeom prst="rect">
            <a:avLst/>
          </a:prstGeom>
          <a:noFill/>
        </p:spPr>
        <p:txBody>
          <a:bodyPr wrap="square">
            <a:spAutoFit/>
          </a:bodyPr>
          <a:lstStyle/>
          <a:p>
            <a:r>
              <a:rPr lang="en-GB" dirty="0"/>
              <a:t>SDG Target 13.2 |Integrate </a:t>
            </a:r>
            <a:r>
              <a:rPr lang="en-GB" b="1" dirty="0"/>
              <a:t>climate change</a:t>
            </a:r>
            <a:r>
              <a:rPr lang="en-GB" dirty="0"/>
              <a:t> measures into national policies, strategies and planning</a:t>
            </a:r>
          </a:p>
        </p:txBody>
      </p:sp>
      <p:pic>
        <p:nvPicPr>
          <p:cNvPr id="7" name="Picture 6">
            <a:extLst>
              <a:ext uri="{FF2B5EF4-FFF2-40B4-BE49-F238E27FC236}">
                <a16:creationId xmlns:a16="http://schemas.microsoft.com/office/drawing/2014/main" id="{9F11F4E3-FD95-0206-B9F7-F6ADAA2C4AE9}"/>
              </a:ext>
            </a:extLst>
          </p:cNvPr>
          <p:cNvPicPr>
            <a:picLocks noChangeAspect="1"/>
          </p:cNvPicPr>
          <p:nvPr/>
        </p:nvPicPr>
        <p:blipFill>
          <a:blip r:embed="rId7"/>
          <a:stretch>
            <a:fillRect/>
          </a:stretch>
        </p:blipFill>
        <p:spPr>
          <a:xfrm>
            <a:off x="4860902" y="4420023"/>
            <a:ext cx="680466" cy="673923"/>
          </a:xfrm>
          <a:prstGeom prst="rect">
            <a:avLst/>
          </a:prstGeom>
        </p:spPr>
      </p:pic>
      <p:pic>
        <p:nvPicPr>
          <p:cNvPr id="9" name="Picture 8">
            <a:extLst>
              <a:ext uri="{FF2B5EF4-FFF2-40B4-BE49-F238E27FC236}">
                <a16:creationId xmlns:a16="http://schemas.microsoft.com/office/drawing/2014/main" id="{D7674715-1203-BD26-043F-4A30076CF243}"/>
              </a:ext>
            </a:extLst>
          </p:cNvPr>
          <p:cNvPicPr>
            <a:picLocks noChangeAspect="1"/>
          </p:cNvPicPr>
          <p:nvPr/>
        </p:nvPicPr>
        <p:blipFill>
          <a:blip r:embed="rId7"/>
          <a:stretch>
            <a:fillRect/>
          </a:stretch>
        </p:blipFill>
        <p:spPr>
          <a:xfrm>
            <a:off x="4873666" y="5225792"/>
            <a:ext cx="652052" cy="645782"/>
          </a:xfrm>
          <a:prstGeom prst="rect">
            <a:avLst/>
          </a:prstGeom>
        </p:spPr>
      </p:pic>
      <p:pic>
        <p:nvPicPr>
          <p:cNvPr id="14" name="Picture 13">
            <a:extLst>
              <a:ext uri="{FF2B5EF4-FFF2-40B4-BE49-F238E27FC236}">
                <a16:creationId xmlns:a16="http://schemas.microsoft.com/office/drawing/2014/main" id="{6FF03060-542F-C365-1F9B-7212B3A5BD19}"/>
              </a:ext>
            </a:extLst>
          </p:cNvPr>
          <p:cNvPicPr>
            <a:picLocks noChangeAspect="1"/>
          </p:cNvPicPr>
          <p:nvPr/>
        </p:nvPicPr>
        <p:blipFill>
          <a:blip r:embed="rId8"/>
          <a:stretch>
            <a:fillRect/>
          </a:stretch>
        </p:blipFill>
        <p:spPr>
          <a:xfrm>
            <a:off x="4873666" y="2128359"/>
            <a:ext cx="599883" cy="593762"/>
          </a:xfrm>
          <a:prstGeom prst="rect">
            <a:avLst/>
          </a:prstGeom>
        </p:spPr>
      </p:pic>
      <p:pic>
        <p:nvPicPr>
          <p:cNvPr id="18" name="Picture 17">
            <a:extLst>
              <a:ext uri="{FF2B5EF4-FFF2-40B4-BE49-F238E27FC236}">
                <a16:creationId xmlns:a16="http://schemas.microsoft.com/office/drawing/2014/main" id="{D3A6E834-E784-2713-6383-7D9DE8460ABC}"/>
              </a:ext>
            </a:extLst>
          </p:cNvPr>
          <p:cNvPicPr>
            <a:picLocks noChangeAspect="1"/>
          </p:cNvPicPr>
          <p:nvPr/>
        </p:nvPicPr>
        <p:blipFill>
          <a:blip r:embed="rId9"/>
          <a:stretch>
            <a:fillRect/>
          </a:stretch>
        </p:blipFill>
        <p:spPr>
          <a:xfrm>
            <a:off x="4909311" y="626332"/>
            <a:ext cx="566614" cy="602027"/>
          </a:xfrm>
          <a:prstGeom prst="rect">
            <a:avLst/>
          </a:prstGeom>
        </p:spPr>
      </p:pic>
    </p:spTree>
    <p:extLst>
      <p:ext uri="{BB962C8B-B14F-4D97-AF65-F5344CB8AC3E}">
        <p14:creationId xmlns:p14="http://schemas.microsoft.com/office/powerpoint/2010/main" val="2093922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C5347-9A44-92AC-D8BD-2CD44688CC8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AFDF470-C74E-FD48-F75A-A7EE11EE7BFB}"/>
              </a:ext>
            </a:extLst>
          </p:cNvPr>
          <p:cNvSpPr>
            <a:spLocks noGrp="1"/>
          </p:cNvSpPr>
          <p:nvPr>
            <p:ph type="ctrTitle"/>
          </p:nvPr>
        </p:nvSpPr>
        <p:spPr/>
        <p:txBody>
          <a:bodyPr/>
          <a:lstStyle/>
          <a:p>
            <a:r>
              <a:rPr lang="en-GB" dirty="0"/>
              <a:t>4. Energy and emissions</a:t>
            </a:r>
          </a:p>
        </p:txBody>
      </p:sp>
      <p:sp>
        <p:nvSpPr>
          <p:cNvPr id="7" name="Subtitle 6">
            <a:extLst>
              <a:ext uri="{FF2B5EF4-FFF2-40B4-BE49-F238E27FC236}">
                <a16:creationId xmlns:a16="http://schemas.microsoft.com/office/drawing/2014/main" id="{34F4B450-44D8-BC8C-206F-0D3DAC4C2D98}"/>
              </a:ext>
            </a:extLst>
          </p:cNvPr>
          <p:cNvSpPr>
            <a:spLocks noGrp="1"/>
          </p:cNvSpPr>
          <p:nvPr>
            <p:ph type="subTitle" idx="1"/>
          </p:nvPr>
        </p:nvSpPr>
        <p:spPr/>
        <p:txBody>
          <a:bodyPr/>
          <a:lstStyle/>
          <a:p>
            <a:r>
              <a:rPr lang="en-GB" dirty="0"/>
              <a:t>Emissions mitigation, the transport-energy nexus and transport in NDCs</a:t>
            </a:r>
          </a:p>
        </p:txBody>
      </p:sp>
    </p:spTree>
    <p:extLst>
      <p:ext uri="{BB962C8B-B14F-4D97-AF65-F5344CB8AC3E}">
        <p14:creationId xmlns:p14="http://schemas.microsoft.com/office/powerpoint/2010/main" val="2713138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52CD-4240-39DF-E8A2-D98B197FB849}"/>
              </a:ext>
            </a:extLst>
          </p:cNvPr>
          <p:cNvSpPr>
            <a:spLocks noGrp="1"/>
          </p:cNvSpPr>
          <p:nvPr>
            <p:ph type="title"/>
          </p:nvPr>
        </p:nvSpPr>
        <p:spPr>
          <a:xfrm>
            <a:off x="609600" y="404664"/>
            <a:ext cx="8942784" cy="936104"/>
          </a:xfrm>
        </p:spPr>
        <p:txBody>
          <a:bodyPr anchor="b">
            <a:normAutofit/>
          </a:bodyPr>
          <a:lstStyle/>
          <a:p>
            <a:r>
              <a:rPr lang="en-GB" dirty="0"/>
              <a:t>Transport-energy nexus</a:t>
            </a:r>
          </a:p>
        </p:txBody>
      </p:sp>
      <p:sp>
        <p:nvSpPr>
          <p:cNvPr id="3" name="Content Placeholder 2">
            <a:extLst>
              <a:ext uri="{FF2B5EF4-FFF2-40B4-BE49-F238E27FC236}">
                <a16:creationId xmlns:a16="http://schemas.microsoft.com/office/drawing/2014/main" id="{12A74CE1-FB77-D259-3438-0921AFF48587}"/>
              </a:ext>
            </a:extLst>
          </p:cNvPr>
          <p:cNvSpPr>
            <a:spLocks noGrp="1"/>
          </p:cNvSpPr>
          <p:nvPr>
            <p:ph sz="half" idx="1"/>
          </p:nvPr>
        </p:nvSpPr>
        <p:spPr>
          <a:xfrm>
            <a:off x="609600" y="1844825"/>
            <a:ext cx="5384800" cy="4281340"/>
          </a:xfrm>
        </p:spPr>
        <p:txBody>
          <a:bodyPr>
            <a:normAutofit lnSpcReduction="10000"/>
          </a:bodyPr>
          <a:lstStyle/>
          <a:p>
            <a:pPr marL="457200" indent="-457200">
              <a:buFont typeface="Arial" panose="020B0604020202020204" pitchFamily="34" charset="0"/>
              <a:buChar char="•"/>
            </a:pPr>
            <a:r>
              <a:rPr lang="en-GB" dirty="0"/>
              <a:t>Transport accounts for approximately 30% of the world’s energy use</a:t>
            </a:r>
          </a:p>
          <a:p>
            <a:pPr marL="457200" indent="-457200">
              <a:buFont typeface="Arial" panose="020B0604020202020204" pitchFamily="34" charset="0"/>
              <a:buChar char="•"/>
            </a:pPr>
            <a:r>
              <a:rPr lang="en-GB" dirty="0"/>
              <a:t>It is (as of 2023) 91% reliant on the direct burning of petroleum</a:t>
            </a:r>
          </a:p>
          <a:p>
            <a:pPr marL="457200" indent="-457200">
              <a:buFont typeface="Arial" panose="020B0604020202020204" pitchFamily="34" charset="0"/>
              <a:buChar char="•"/>
            </a:pPr>
            <a:r>
              <a:rPr lang="en-GB" dirty="0"/>
              <a:t>The </a:t>
            </a:r>
            <a:r>
              <a:rPr lang="en-GB" b="1" dirty="0"/>
              <a:t>co-evolution </a:t>
            </a:r>
            <a:r>
              <a:rPr lang="en-GB" dirty="0"/>
              <a:t>of transport and energy supply is therefore crucial to ensure decarbonisation of both systems</a:t>
            </a:r>
          </a:p>
        </p:txBody>
      </p:sp>
      <p:pic>
        <p:nvPicPr>
          <p:cNvPr id="4098" name="Picture 2" descr="A brief history of the internal combustion engine">
            <a:extLst>
              <a:ext uri="{FF2B5EF4-FFF2-40B4-BE49-F238E27FC236}">
                <a16:creationId xmlns:a16="http://schemas.microsoft.com/office/drawing/2014/main" id="{DD4AB627-303A-6287-5EDE-49CF828EC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21" b="7990"/>
          <a:stretch/>
        </p:blipFill>
        <p:spPr bwMode="auto">
          <a:xfrm>
            <a:off x="6197600" y="1844825"/>
            <a:ext cx="5384800" cy="4281339"/>
          </a:xfrm>
          <a:prstGeom prst="rect">
            <a:avLst/>
          </a:prstGeom>
          <a:solidFill>
            <a:srgbClr val="FFFFFF"/>
          </a:solidFill>
        </p:spPr>
      </p:pic>
      <p:sp>
        <p:nvSpPr>
          <p:cNvPr id="5" name="TextBox 4">
            <a:extLst>
              <a:ext uri="{FF2B5EF4-FFF2-40B4-BE49-F238E27FC236}">
                <a16:creationId xmlns:a16="http://schemas.microsoft.com/office/drawing/2014/main" id="{25B6EA00-D61A-7B2F-4980-BEF133A1A0DE}"/>
              </a:ext>
            </a:extLst>
          </p:cNvPr>
          <p:cNvSpPr txBox="1"/>
          <p:nvPr/>
        </p:nvSpPr>
        <p:spPr>
          <a:xfrm>
            <a:off x="828431" y="6326378"/>
            <a:ext cx="6346093" cy="415498"/>
          </a:xfrm>
          <a:prstGeom prst="rect">
            <a:avLst/>
          </a:prstGeom>
          <a:noFill/>
        </p:spPr>
        <p:txBody>
          <a:bodyPr wrap="square" rtlCol="0">
            <a:spAutoFit/>
          </a:bodyPr>
          <a:lstStyle/>
          <a:p>
            <a:r>
              <a:rPr lang="en-GB" sz="1050" dirty="0"/>
              <a:t>IEA. </a:t>
            </a:r>
            <a:r>
              <a:rPr lang="en-GB" sz="1050" dirty="0">
                <a:solidFill>
                  <a:schemeClr val="tx1"/>
                </a:solidFill>
                <a:hlinkClick r:id="rId4"/>
              </a:rPr>
              <a:t>https://www.iea.org/energy-system/transport</a:t>
            </a:r>
            <a:r>
              <a:rPr lang="en-GB" sz="1050" dirty="0">
                <a:solidFill>
                  <a:schemeClr val="tx1"/>
                </a:solidFill>
              </a:rPr>
              <a:t> </a:t>
            </a:r>
          </a:p>
          <a:p>
            <a:r>
              <a:rPr lang="en-GB" sz="1050" dirty="0"/>
              <a:t> </a:t>
            </a:r>
          </a:p>
        </p:txBody>
      </p:sp>
    </p:spTree>
    <p:extLst>
      <p:ext uri="{BB962C8B-B14F-4D97-AF65-F5344CB8AC3E}">
        <p14:creationId xmlns:p14="http://schemas.microsoft.com/office/powerpoint/2010/main" val="479293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0A4A4-72A4-9489-10AC-10B649E23403}"/>
              </a:ext>
            </a:extLst>
          </p:cNvPr>
          <p:cNvSpPr>
            <a:spLocks noGrp="1"/>
          </p:cNvSpPr>
          <p:nvPr>
            <p:ph type="title"/>
          </p:nvPr>
        </p:nvSpPr>
        <p:spPr/>
        <p:txBody>
          <a:bodyPr/>
          <a:lstStyle/>
          <a:p>
            <a:r>
              <a:rPr lang="en-GB" dirty="0"/>
              <a:t>Global energy use in transport</a:t>
            </a:r>
          </a:p>
        </p:txBody>
      </p:sp>
      <p:sp>
        <p:nvSpPr>
          <p:cNvPr id="3" name="Content Placeholder 2">
            <a:extLst>
              <a:ext uri="{FF2B5EF4-FFF2-40B4-BE49-F238E27FC236}">
                <a16:creationId xmlns:a16="http://schemas.microsoft.com/office/drawing/2014/main" id="{B6DFAD5B-1EA2-B774-D10F-09B7E643F649}"/>
              </a:ext>
            </a:extLst>
          </p:cNvPr>
          <p:cNvSpPr>
            <a:spLocks noGrp="1"/>
          </p:cNvSpPr>
          <p:nvPr>
            <p:ph sz="half" idx="1"/>
          </p:nvPr>
        </p:nvSpPr>
        <p:spPr/>
        <p:txBody>
          <a:bodyPr/>
          <a:lstStyle/>
          <a:p>
            <a:endParaRPr lang="en-GB"/>
          </a:p>
        </p:txBody>
      </p:sp>
      <p:pic>
        <p:nvPicPr>
          <p:cNvPr id="6" name="Picture 5">
            <a:extLst>
              <a:ext uri="{FF2B5EF4-FFF2-40B4-BE49-F238E27FC236}">
                <a16:creationId xmlns:a16="http://schemas.microsoft.com/office/drawing/2014/main" id="{C047772D-D240-CB70-3B41-53BD0DEDE34D}"/>
              </a:ext>
            </a:extLst>
          </p:cNvPr>
          <p:cNvPicPr>
            <a:picLocks noChangeAspect="1"/>
          </p:cNvPicPr>
          <p:nvPr/>
        </p:nvPicPr>
        <p:blipFill>
          <a:blip r:embed="rId3"/>
          <a:stretch>
            <a:fillRect/>
          </a:stretch>
        </p:blipFill>
        <p:spPr>
          <a:xfrm>
            <a:off x="583343" y="1511366"/>
            <a:ext cx="9358191" cy="4850115"/>
          </a:xfrm>
          <a:prstGeom prst="rect">
            <a:avLst/>
          </a:prstGeom>
        </p:spPr>
      </p:pic>
      <p:sp>
        <p:nvSpPr>
          <p:cNvPr id="7" name="TextBox 6">
            <a:extLst>
              <a:ext uri="{FF2B5EF4-FFF2-40B4-BE49-F238E27FC236}">
                <a16:creationId xmlns:a16="http://schemas.microsoft.com/office/drawing/2014/main" id="{57853A03-8096-6AE1-9EB6-985FB6EC511F}"/>
              </a:ext>
            </a:extLst>
          </p:cNvPr>
          <p:cNvSpPr txBox="1"/>
          <p:nvPr/>
        </p:nvSpPr>
        <p:spPr>
          <a:xfrm>
            <a:off x="5085159" y="1629024"/>
            <a:ext cx="4467225" cy="523220"/>
          </a:xfrm>
          <a:prstGeom prst="rect">
            <a:avLst/>
          </a:prstGeom>
          <a:noFill/>
        </p:spPr>
        <p:txBody>
          <a:bodyPr wrap="square" rtlCol="0">
            <a:spAutoFit/>
          </a:bodyPr>
          <a:lstStyle/>
          <a:p>
            <a:r>
              <a:rPr lang="en-GB" b="1" dirty="0"/>
              <a:t>91% of energy for transportation comes from directly </a:t>
            </a:r>
            <a:r>
              <a:rPr lang="en-GB" b="1"/>
              <a:t>burning oil</a:t>
            </a:r>
            <a:endParaRPr lang="en-GB" b="1" dirty="0"/>
          </a:p>
        </p:txBody>
      </p:sp>
      <p:cxnSp>
        <p:nvCxnSpPr>
          <p:cNvPr id="9" name="Straight Arrow Connector 8">
            <a:extLst>
              <a:ext uri="{FF2B5EF4-FFF2-40B4-BE49-F238E27FC236}">
                <a16:creationId xmlns:a16="http://schemas.microsoft.com/office/drawing/2014/main" id="{92B75AA5-EDFD-4E4F-F263-CD3DEE37FD5A}"/>
              </a:ext>
            </a:extLst>
          </p:cNvPr>
          <p:cNvCxnSpPr>
            <a:cxnSpLocks/>
          </p:cNvCxnSpPr>
          <p:nvPr/>
        </p:nvCxnSpPr>
        <p:spPr>
          <a:xfrm>
            <a:off x="6829425" y="2028825"/>
            <a:ext cx="1157288" cy="685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7D5076FE-876E-494A-C13C-60410CA04E1C}"/>
              </a:ext>
            </a:extLst>
          </p:cNvPr>
          <p:cNvSpPr txBox="1"/>
          <p:nvPr/>
        </p:nvSpPr>
        <p:spPr>
          <a:xfrm>
            <a:off x="6762591" y="6081394"/>
            <a:ext cx="2824322" cy="246221"/>
          </a:xfrm>
          <a:prstGeom prst="rect">
            <a:avLst/>
          </a:prstGeom>
          <a:noFill/>
        </p:spPr>
        <p:txBody>
          <a:bodyPr wrap="square" rtlCol="0">
            <a:spAutoFit/>
          </a:bodyPr>
          <a:lstStyle/>
          <a:p>
            <a:r>
              <a:rPr lang="en-GB" sz="1000" dirty="0">
                <a:solidFill>
                  <a:schemeClr val="tx1"/>
                </a:solidFill>
                <a:hlinkClick r:id="rId4"/>
              </a:rPr>
              <a:t>https://www.iea.org/energy-system/transport</a:t>
            </a:r>
            <a:r>
              <a:rPr lang="en-GB" sz="1000" dirty="0">
                <a:solidFill>
                  <a:schemeClr val="tx1"/>
                </a:solidFill>
              </a:rPr>
              <a:t> </a:t>
            </a:r>
          </a:p>
        </p:txBody>
      </p:sp>
    </p:spTree>
    <p:extLst>
      <p:ext uri="{BB962C8B-B14F-4D97-AF65-F5344CB8AC3E}">
        <p14:creationId xmlns:p14="http://schemas.microsoft.com/office/powerpoint/2010/main" val="3726708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51AB4-3D4B-727B-54E8-FA9041B2962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A502AD9-F01F-982B-24CE-8E7839A16B24}"/>
              </a:ext>
            </a:extLst>
          </p:cNvPr>
          <p:cNvSpPr>
            <a:spLocks noGrp="1"/>
          </p:cNvSpPr>
          <p:nvPr>
            <p:ph type="ctrTitle"/>
          </p:nvPr>
        </p:nvSpPr>
        <p:spPr/>
        <p:txBody>
          <a:bodyPr/>
          <a:lstStyle/>
          <a:p>
            <a:r>
              <a:rPr lang="en-GB" dirty="0"/>
              <a:t>1. Course objectives and outline</a:t>
            </a:r>
          </a:p>
        </p:txBody>
      </p:sp>
    </p:spTree>
    <p:extLst>
      <p:ext uri="{BB962C8B-B14F-4D97-AF65-F5344CB8AC3E}">
        <p14:creationId xmlns:p14="http://schemas.microsoft.com/office/powerpoint/2010/main" val="929684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92E76-BC91-2BAF-32F7-6E1633BEE52E}"/>
              </a:ext>
            </a:extLst>
          </p:cNvPr>
          <p:cNvSpPr>
            <a:spLocks noGrp="1"/>
          </p:cNvSpPr>
          <p:nvPr>
            <p:ph type="title"/>
          </p:nvPr>
        </p:nvSpPr>
        <p:spPr/>
        <p:txBody>
          <a:bodyPr>
            <a:normAutofit fontScale="90000"/>
          </a:bodyPr>
          <a:lstStyle/>
          <a:p>
            <a:r>
              <a:rPr lang="en-GB" dirty="0"/>
              <a:t>Can innovations support each other across the transport-energy nexus?</a:t>
            </a:r>
          </a:p>
        </p:txBody>
      </p:sp>
      <p:pic>
        <p:nvPicPr>
          <p:cNvPr id="6146" name="Picture 2" descr="Heliox | Electric Bus (E-Bus) Charging Stations for E-Bus Fleets">
            <a:extLst>
              <a:ext uri="{FF2B5EF4-FFF2-40B4-BE49-F238E27FC236}">
                <a16:creationId xmlns:a16="http://schemas.microsoft.com/office/drawing/2014/main" id="{D1F9785B-4DD4-CDE1-CFAA-FF4F0263BAA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97600" y="2190486"/>
            <a:ext cx="5384800" cy="35898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op 10 Things You Didn't Know About Offshore Wind Energy | Department of  Energy">
            <a:extLst>
              <a:ext uri="{FF2B5EF4-FFF2-40B4-BE49-F238E27FC236}">
                <a16:creationId xmlns:a16="http://schemas.microsoft.com/office/drawing/2014/main" id="{D9419E1E-2E80-004E-5645-6F3D98039BF8}"/>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609600" y="1981077"/>
            <a:ext cx="5384800" cy="4008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855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EC2BA15-34F9-E198-8A44-972719ED2A4E}"/>
              </a:ext>
            </a:extLst>
          </p:cNvPr>
          <p:cNvGrpSpPr/>
          <p:nvPr/>
        </p:nvGrpSpPr>
        <p:grpSpPr>
          <a:xfrm>
            <a:off x="553978" y="140677"/>
            <a:ext cx="10819634" cy="6402205"/>
            <a:chOff x="-109184" y="127372"/>
            <a:chExt cx="11689730" cy="6917059"/>
          </a:xfrm>
        </p:grpSpPr>
        <p:sp>
          <p:nvSpPr>
            <p:cNvPr id="6" name="Rectangle 5">
              <a:extLst>
                <a:ext uri="{FF2B5EF4-FFF2-40B4-BE49-F238E27FC236}">
                  <a16:creationId xmlns:a16="http://schemas.microsoft.com/office/drawing/2014/main" id="{EC4D18A4-3649-A681-F4E2-CA000FCDC147}"/>
                </a:ext>
              </a:extLst>
            </p:cNvPr>
            <p:cNvSpPr/>
            <p:nvPr/>
          </p:nvSpPr>
          <p:spPr>
            <a:xfrm>
              <a:off x="-109184" y="127372"/>
              <a:ext cx="11470002" cy="6917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EB46563D-9A0D-4304-1738-8AE6839F3627}"/>
                </a:ext>
              </a:extLst>
            </p:cNvPr>
            <p:cNvGrpSpPr/>
            <p:nvPr/>
          </p:nvGrpSpPr>
          <p:grpSpPr>
            <a:xfrm>
              <a:off x="-74419" y="238405"/>
              <a:ext cx="11654965" cy="6736682"/>
              <a:chOff x="-74419" y="238405"/>
              <a:chExt cx="11654965" cy="6736682"/>
            </a:xfrm>
          </p:grpSpPr>
          <p:pic>
            <p:nvPicPr>
              <p:cNvPr id="8" name="Picture 7" descr="Coal power plant silhouette icon in flat style Vector Image">
                <a:extLst>
                  <a:ext uri="{FF2B5EF4-FFF2-40B4-BE49-F238E27FC236}">
                    <a16:creationId xmlns:a16="http://schemas.microsoft.com/office/drawing/2014/main" id="{21A81364-2EC0-93CC-11FD-68796CC459B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21320" y="3129631"/>
                <a:ext cx="518331" cy="5617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1,445 BEST Diesel Generator Icon IMAGES, STOCK PHOTOS &amp;amp; VECTORS | Adobe  Stock">
                <a:extLst>
                  <a:ext uri="{FF2B5EF4-FFF2-40B4-BE49-F238E27FC236}">
                    <a16:creationId xmlns:a16="http://schemas.microsoft.com/office/drawing/2014/main" id="{53E3BB42-A915-1F54-109D-4C8C7365C2D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61816" y="2686666"/>
                <a:ext cx="670786" cy="67078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oogle Shape;170;p2">
                <a:extLst>
                  <a:ext uri="{FF2B5EF4-FFF2-40B4-BE49-F238E27FC236}">
                    <a16:creationId xmlns:a16="http://schemas.microsoft.com/office/drawing/2014/main" id="{1292D623-778B-3CCC-97FC-6ADD3410960A}"/>
                  </a:ext>
                </a:extLst>
              </p:cNvPr>
              <p:cNvGrpSpPr/>
              <p:nvPr/>
            </p:nvGrpSpPr>
            <p:grpSpPr>
              <a:xfrm>
                <a:off x="2464198" y="3498790"/>
                <a:ext cx="610568" cy="534872"/>
                <a:chOff x="2200197" y="4542894"/>
                <a:chExt cx="752642" cy="659331"/>
              </a:xfrm>
            </p:grpSpPr>
            <p:grpSp>
              <p:nvGrpSpPr>
                <p:cNvPr id="88" name="Google Shape;171;p2">
                  <a:extLst>
                    <a:ext uri="{FF2B5EF4-FFF2-40B4-BE49-F238E27FC236}">
                      <a16:creationId xmlns:a16="http://schemas.microsoft.com/office/drawing/2014/main" id="{453346B0-0656-79C3-5560-231305760D39}"/>
                    </a:ext>
                  </a:extLst>
                </p:cNvPr>
                <p:cNvGrpSpPr/>
                <p:nvPr/>
              </p:nvGrpSpPr>
              <p:grpSpPr>
                <a:xfrm>
                  <a:off x="2766212" y="4766997"/>
                  <a:ext cx="186627" cy="199740"/>
                  <a:chOff x="3619505" y="5757853"/>
                  <a:chExt cx="368765" cy="394673"/>
                </a:xfrm>
              </p:grpSpPr>
              <p:pic>
                <p:nvPicPr>
                  <p:cNvPr id="90" name="Google Shape;172;p2" descr="Free Icon | Exhaust">
                    <a:extLst>
                      <a:ext uri="{FF2B5EF4-FFF2-40B4-BE49-F238E27FC236}">
                        <a16:creationId xmlns:a16="http://schemas.microsoft.com/office/drawing/2014/main" id="{1EB09DD9-EA77-1B23-9586-B268C67421CF}"/>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l="51779" t="42849"/>
                  <a:stretch/>
                </p:blipFill>
                <p:spPr>
                  <a:xfrm>
                    <a:off x="3676650" y="5783194"/>
                    <a:ext cx="311620" cy="369332"/>
                  </a:xfrm>
                  <a:prstGeom prst="rect">
                    <a:avLst/>
                  </a:prstGeom>
                  <a:noFill/>
                  <a:ln>
                    <a:noFill/>
                  </a:ln>
                </p:spPr>
              </p:pic>
              <p:sp>
                <p:nvSpPr>
                  <p:cNvPr id="91" name="Google Shape;173;p2">
                    <a:extLst>
                      <a:ext uri="{FF2B5EF4-FFF2-40B4-BE49-F238E27FC236}">
                        <a16:creationId xmlns:a16="http://schemas.microsoft.com/office/drawing/2014/main" id="{E48D970C-5A7E-A34F-F0D2-885A5B80AA9C}"/>
                      </a:ext>
                    </a:extLst>
                  </p:cNvPr>
                  <p:cNvSpPr/>
                  <p:nvPr/>
                </p:nvSpPr>
                <p:spPr>
                  <a:xfrm>
                    <a:off x="3619505" y="5757853"/>
                    <a:ext cx="147873" cy="233363"/>
                  </a:xfrm>
                  <a:custGeom>
                    <a:avLst/>
                    <a:gdLst/>
                    <a:ahLst/>
                    <a:cxnLst/>
                    <a:rect l="l" t="t" r="r" b="b"/>
                    <a:pathLst>
                      <a:path w="147873" h="233364" extrusionOk="0">
                        <a:moveTo>
                          <a:pt x="33337" y="233364"/>
                        </a:moveTo>
                        <a:lnTo>
                          <a:pt x="33337" y="233364"/>
                        </a:lnTo>
                        <a:cubicBezTo>
                          <a:pt x="47625" y="230189"/>
                          <a:pt x="62876" y="229896"/>
                          <a:pt x="76200" y="223839"/>
                        </a:cubicBezTo>
                        <a:cubicBezTo>
                          <a:pt x="81411" y="221470"/>
                          <a:pt x="81678" y="213599"/>
                          <a:pt x="85725" y="209551"/>
                        </a:cubicBezTo>
                        <a:cubicBezTo>
                          <a:pt x="94958" y="200318"/>
                          <a:pt x="102679" y="199137"/>
                          <a:pt x="114300" y="195264"/>
                        </a:cubicBezTo>
                        <a:cubicBezTo>
                          <a:pt x="120650" y="185739"/>
                          <a:pt x="129730" y="177549"/>
                          <a:pt x="133350" y="166689"/>
                        </a:cubicBezTo>
                        <a:lnTo>
                          <a:pt x="142875" y="138114"/>
                        </a:lnTo>
                        <a:cubicBezTo>
                          <a:pt x="144462" y="115889"/>
                          <a:pt x="148946" y="93682"/>
                          <a:pt x="147637" y="71439"/>
                        </a:cubicBezTo>
                        <a:cubicBezTo>
                          <a:pt x="147301" y="65725"/>
                          <a:pt x="140672" y="62271"/>
                          <a:pt x="138112" y="57151"/>
                        </a:cubicBezTo>
                        <a:cubicBezTo>
                          <a:pt x="135867" y="52661"/>
                          <a:pt x="136900" y="46414"/>
                          <a:pt x="133350" y="42864"/>
                        </a:cubicBezTo>
                        <a:cubicBezTo>
                          <a:pt x="129800" y="39314"/>
                          <a:pt x="123552" y="40346"/>
                          <a:pt x="119062" y="38101"/>
                        </a:cubicBezTo>
                        <a:cubicBezTo>
                          <a:pt x="113943" y="35541"/>
                          <a:pt x="109745" y="31416"/>
                          <a:pt x="104775" y="28576"/>
                        </a:cubicBezTo>
                        <a:cubicBezTo>
                          <a:pt x="88296" y="19159"/>
                          <a:pt x="87467" y="19632"/>
                          <a:pt x="71437" y="14289"/>
                        </a:cubicBezTo>
                        <a:cubicBezTo>
                          <a:pt x="66675" y="11114"/>
                          <a:pt x="62411" y="7019"/>
                          <a:pt x="57150" y="4764"/>
                        </a:cubicBezTo>
                        <a:cubicBezTo>
                          <a:pt x="37257" y="-3762"/>
                          <a:pt x="31980" y="1021"/>
                          <a:pt x="9525" y="4764"/>
                        </a:cubicBezTo>
                        <a:cubicBezTo>
                          <a:pt x="3314" y="35817"/>
                          <a:pt x="0" y="47677"/>
                          <a:pt x="0" y="85726"/>
                        </a:cubicBezTo>
                        <a:cubicBezTo>
                          <a:pt x="0" y="109592"/>
                          <a:pt x="2264" y="133430"/>
                          <a:pt x="4762" y="157164"/>
                        </a:cubicBezTo>
                        <a:cubicBezTo>
                          <a:pt x="5447" y="163674"/>
                          <a:pt x="8105" y="169824"/>
                          <a:pt x="9525" y="176214"/>
                        </a:cubicBezTo>
                        <a:cubicBezTo>
                          <a:pt x="11281" y="184116"/>
                          <a:pt x="12324" y="192173"/>
                          <a:pt x="14287" y="200026"/>
                        </a:cubicBezTo>
                        <a:cubicBezTo>
                          <a:pt x="15505" y="204896"/>
                          <a:pt x="15500" y="210764"/>
                          <a:pt x="19050" y="214314"/>
                        </a:cubicBezTo>
                        <a:cubicBezTo>
                          <a:pt x="36349" y="231613"/>
                          <a:pt x="30956" y="230189"/>
                          <a:pt x="33337" y="233364"/>
                        </a:cubicBezTo>
                        <a:close/>
                      </a:path>
                    </a:pathLst>
                  </a:cu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grpSp>
            <p:pic>
              <p:nvPicPr>
                <p:cNvPr id="89" name="Google Shape;174;p2" descr="Rickshaw Icons - Download Free Vector Icons | Noun Project">
                  <a:extLst>
                    <a:ext uri="{FF2B5EF4-FFF2-40B4-BE49-F238E27FC236}">
                      <a16:creationId xmlns:a16="http://schemas.microsoft.com/office/drawing/2014/main" id="{31FAC7A8-653D-78A3-7D1D-CAB88A2067A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2200197" y="4542894"/>
                  <a:ext cx="659331" cy="659331"/>
                </a:xfrm>
                <a:prstGeom prst="rect">
                  <a:avLst/>
                </a:prstGeom>
                <a:noFill/>
                <a:ln>
                  <a:noFill/>
                </a:ln>
              </p:spPr>
            </p:pic>
          </p:grpSp>
          <p:grpSp>
            <p:nvGrpSpPr>
              <p:cNvPr id="11" name="Google Shape;175;p2">
                <a:extLst>
                  <a:ext uri="{FF2B5EF4-FFF2-40B4-BE49-F238E27FC236}">
                    <a16:creationId xmlns:a16="http://schemas.microsoft.com/office/drawing/2014/main" id="{709777E2-5C49-9DA6-BEBF-DA211D44D147}"/>
                  </a:ext>
                </a:extLst>
              </p:cNvPr>
              <p:cNvGrpSpPr/>
              <p:nvPr/>
            </p:nvGrpSpPr>
            <p:grpSpPr>
              <a:xfrm>
                <a:off x="2073956" y="2974542"/>
                <a:ext cx="601108" cy="524248"/>
                <a:chOff x="378613" y="4442733"/>
                <a:chExt cx="740981" cy="646236"/>
              </a:xfrm>
            </p:grpSpPr>
            <p:grpSp>
              <p:nvGrpSpPr>
                <p:cNvPr id="81" name="Google Shape;176;p2">
                  <a:extLst>
                    <a:ext uri="{FF2B5EF4-FFF2-40B4-BE49-F238E27FC236}">
                      <a16:creationId xmlns:a16="http://schemas.microsoft.com/office/drawing/2014/main" id="{4468B304-A6FD-70E1-3572-1815DAC5DFFE}"/>
                    </a:ext>
                  </a:extLst>
                </p:cNvPr>
                <p:cNvGrpSpPr/>
                <p:nvPr/>
              </p:nvGrpSpPr>
              <p:grpSpPr>
                <a:xfrm>
                  <a:off x="932964" y="4771850"/>
                  <a:ext cx="186630" cy="199736"/>
                  <a:chOff x="3619500" y="5757861"/>
                  <a:chExt cx="368770" cy="394665"/>
                </a:xfrm>
              </p:grpSpPr>
              <p:pic>
                <p:nvPicPr>
                  <p:cNvPr id="86" name="Google Shape;177;p2" descr="Free Icon | Exhaust">
                    <a:extLst>
                      <a:ext uri="{FF2B5EF4-FFF2-40B4-BE49-F238E27FC236}">
                        <a16:creationId xmlns:a16="http://schemas.microsoft.com/office/drawing/2014/main" id="{C97E059F-12BE-2BAA-C5B5-E206F87E0D2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l="51779" t="42849"/>
                  <a:stretch/>
                </p:blipFill>
                <p:spPr>
                  <a:xfrm>
                    <a:off x="3676650" y="5783194"/>
                    <a:ext cx="311620" cy="369332"/>
                  </a:xfrm>
                  <a:prstGeom prst="rect">
                    <a:avLst/>
                  </a:prstGeom>
                  <a:noFill/>
                  <a:ln>
                    <a:noFill/>
                  </a:ln>
                </p:spPr>
              </p:pic>
              <p:sp>
                <p:nvSpPr>
                  <p:cNvPr id="87" name="Google Shape;178;p2">
                    <a:extLst>
                      <a:ext uri="{FF2B5EF4-FFF2-40B4-BE49-F238E27FC236}">
                        <a16:creationId xmlns:a16="http://schemas.microsoft.com/office/drawing/2014/main" id="{D5EC72DF-233A-E7A5-E4D1-FE611D7E749B}"/>
                      </a:ext>
                    </a:extLst>
                  </p:cNvPr>
                  <p:cNvSpPr/>
                  <p:nvPr/>
                </p:nvSpPr>
                <p:spPr>
                  <a:xfrm>
                    <a:off x="3619500" y="5757861"/>
                    <a:ext cx="147873" cy="233364"/>
                  </a:xfrm>
                  <a:custGeom>
                    <a:avLst/>
                    <a:gdLst/>
                    <a:ahLst/>
                    <a:cxnLst/>
                    <a:rect l="l" t="t" r="r" b="b"/>
                    <a:pathLst>
                      <a:path w="147873" h="233364" extrusionOk="0">
                        <a:moveTo>
                          <a:pt x="33337" y="233364"/>
                        </a:moveTo>
                        <a:lnTo>
                          <a:pt x="33337" y="233364"/>
                        </a:lnTo>
                        <a:cubicBezTo>
                          <a:pt x="47625" y="230189"/>
                          <a:pt x="62876" y="229896"/>
                          <a:pt x="76200" y="223839"/>
                        </a:cubicBezTo>
                        <a:cubicBezTo>
                          <a:pt x="81411" y="221470"/>
                          <a:pt x="81678" y="213599"/>
                          <a:pt x="85725" y="209551"/>
                        </a:cubicBezTo>
                        <a:cubicBezTo>
                          <a:pt x="94958" y="200318"/>
                          <a:pt x="102679" y="199137"/>
                          <a:pt x="114300" y="195264"/>
                        </a:cubicBezTo>
                        <a:cubicBezTo>
                          <a:pt x="120650" y="185739"/>
                          <a:pt x="129730" y="177549"/>
                          <a:pt x="133350" y="166689"/>
                        </a:cubicBezTo>
                        <a:lnTo>
                          <a:pt x="142875" y="138114"/>
                        </a:lnTo>
                        <a:cubicBezTo>
                          <a:pt x="144462" y="115889"/>
                          <a:pt x="148946" y="93682"/>
                          <a:pt x="147637" y="71439"/>
                        </a:cubicBezTo>
                        <a:cubicBezTo>
                          <a:pt x="147301" y="65725"/>
                          <a:pt x="140672" y="62271"/>
                          <a:pt x="138112" y="57151"/>
                        </a:cubicBezTo>
                        <a:cubicBezTo>
                          <a:pt x="135867" y="52661"/>
                          <a:pt x="136900" y="46414"/>
                          <a:pt x="133350" y="42864"/>
                        </a:cubicBezTo>
                        <a:cubicBezTo>
                          <a:pt x="129800" y="39314"/>
                          <a:pt x="123552" y="40346"/>
                          <a:pt x="119062" y="38101"/>
                        </a:cubicBezTo>
                        <a:cubicBezTo>
                          <a:pt x="113943" y="35541"/>
                          <a:pt x="109745" y="31416"/>
                          <a:pt x="104775" y="28576"/>
                        </a:cubicBezTo>
                        <a:cubicBezTo>
                          <a:pt x="88296" y="19159"/>
                          <a:pt x="87467" y="19632"/>
                          <a:pt x="71437" y="14289"/>
                        </a:cubicBezTo>
                        <a:cubicBezTo>
                          <a:pt x="66675" y="11114"/>
                          <a:pt x="62411" y="7019"/>
                          <a:pt x="57150" y="4764"/>
                        </a:cubicBezTo>
                        <a:cubicBezTo>
                          <a:pt x="37257" y="-3762"/>
                          <a:pt x="31980" y="1021"/>
                          <a:pt x="9525" y="4764"/>
                        </a:cubicBezTo>
                        <a:cubicBezTo>
                          <a:pt x="3314" y="35817"/>
                          <a:pt x="0" y="47677"/>
                          <a:pt x="0" y="85726"/>
                        </a:cubicBezTo>
                        <a:cubicBezTo>
                          <a:pt x="0" y="109592"/>
                          <a:pt x="2264" y="133430"/>
                          <a:pt x="4762" y="157164"/>
                        </a:cubicBezTo>
                        <a:cubicBezTo>
                          <a:pt x="5447" y="163674"/>
                          <a:pt x="8105" y="169824"/>
                          <a:pt x="9525" y="176214"/>
                        </a:cubicBezTo>
                        <a:cubicBezTo>
                          <a:pt x="11281" y="184116"/>
                          <a:pt x="12324" y="192173"/>
                          <a:pt x="14287" y="200026"/>
                        </a:cubicBezTo>
                        <a:cubicBezTo>
                          <a:pt x="15505" y="204896"/>
                          <a:pt x="15500" y="210764"/>
                          <a:pt x="19050" y="214314"/>
                        </a:cubicBezTo>
                        <a:cubicBezTo>
                          <a:pt x="36349" y="231613"/>
                          <a:pt x="30956" y="230189"/>
                          <a:pt x="33337" y="233364"/>
                        </a:cubicBezTo>
                        <a:close/>
                      </a:path>
                    </a:pathLst>
                  </a:cu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grpSp>
            <p:grpSp>
              <p:nvGrpSpPr>
                <p:cNvPr id="82" name="Google Shape;179;p2">
                  <a:extLst>
                    <a:ext uri="{FF2B5EF4-FFF2-40B4-BE49-F238E27FC236}">
                      <a16:creationId xmlns:a16="http://schemas.microsoft.com/office/drawing/2014/main" id="{6E30BEEF-EE27-5692-5A8F-2762221EF67A}"/>
                    </a:ext>
                  </a:extLst>
                </p:cNvPr>
                <p:cNvGrpSpPr/>
                <p:nvPr/>
              </p:nvGrpSpPr>
              <p:grpSpPr>
                <a:xfrm>
                  <a:off x="378613" y="4442733"/>
                  <a:ext cx="646236" cy="646236"/>
                  <a:chOff x="641533" y="3537418"/>
                  <a:chExt cx="646236" cy="646236"/>
                </a:xfrm>
              </p:grpSpPr>
              <p:pic>
                <p:nvPicPr>
                  <p:cNvPr id="83" name="Google Shape;180;p2" descr="Electric Motorcycle Icons - Download Free Vector Icons | Noun Project">
                    <a:extLst>
                      <a:ext uri="{FF2B5EF4-FFF2-40B4-BE49-F238E27FC236}">
                        <a16:creationId xmlns:a16="http://schemas.microsoft.com/office/drawing/2014/main" id="{99444C66-5FB2-D461-1DBF-1B8CD3D7D5F5}"/>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flipH="1">
                    <a:off x="641533" y="3537418"/>
                    <a:ext cx="646236" cy="646236"/>
                  </a:xfrm>
                  <a:prstGeom prst="rect">
                    <a:avLst/>
                  </a:prstGeom>
                  <a:noFill/>
                  <a:ln>
                    <a:noFill/>
                  </a:ln>
                </p:spPr>
              </p:pic>
              <p:sp>
                <p:nvSpPr>
                  <p:cNvPr id="84" name="Google Shape;181;p2">
                    <a:extLst>
                      <a:ext uri="{FF2B5EF4-FFF2-40B4-BE49-F238E27FC236}">
                        <a16:creationId xmlns:a16="http://schemas.microsoft.com/office/drawing/2014/main" id="{8E4A6E1E-388B-4CCC-F05F-EF14ACCAA43F}"/>
                      </a:ext>
                    </a:extLst>
                  </p:cNvPr>
                  <p:cNvSpPr/>
                  <p:nvPr/>
                </p:nvSpPr>
                <p:spPr>
                  <a:xfrm>
                    <a:off x="973931" y="3655219"/>
                    <a:ext cx="288132" cy="16906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85" name="Google Shape;182;p2">
                    <a:extLst>
                      <a:ext uri="{FF2B5EF4-FFF2-40B4-BE49-F238E27FC236}">
                        <a16:creationId xmlns:a16="http://schemas.microsoft.com/office/drawing/2014/main" id="{23069C72-DAB6-E00F-900D-286B62BC0D81}"/>
                      </a:ext>
                    </a:extLst>
                  </p:cNvPr>
                  <p:cNvSpPr/>
                  <p:nvPr/>
                </p:nvSpPr>
                <p:spPr>
                  <a:xfrm>
                    <a:off x="1193709" y="3716012"/>
                    <a:ext cx="68354" cy="16906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grpSp>
          </p:grpSp>
          <p:grpSp>
            <p:nvGrpSpPr>
              <p:cNvPr id="12" name="Google Shape;183;p2">
                <a:extLst>
                  <a:ext uri="{FF2B5EF4-FFF2-40B4-BE49-F238E27FC236}">
                    <a16:creationId xmlns:a16="http://schemas.microsoft.com/office/drawing/2014/main" id="{51BF7DEB-F8F9-7FA5-4EAC-3B9659A4CAE2}"/>
                  </a:ext>
                </a:extLst>
              </p:cNvPr>
              <p:cNvGrpSpPr/>
              <p:nvPr/>
            </p:nvGrpSpPr>
            <p:grpSpPr>
              <a:xfrm>
                <a:off x="2430384" y="2494338"/>
                <a:ext cx="969574" cy="922911"/>
                <a:chOff x="1039348" y="4196080"/>
                <a:chExt cx="1195185" cy="1137664"/>
              </a:xfrm>
            </p:grpSpPr>
            <p:grpSp>
              <p:nvGrpSpPr>
                <p:cNvPr id="75" name="Google Shape;184;p2">
                  <a:extLst>
                    <a:ext uri="{FF2B5EF4-FFF2-40B4-BE49-F238E27FC236}">
                      <a16:creationId xmlns:a16="http://schemas.microsoft.com/office/drawing/2014/main" id="{6E1CCBF0-83ED-FD2C-8666-8829120F4085}"/>
                    </a:ext>
                  </a:extLst>
                </p:cNvPr>
                <p:cNvGrpSpPr/>
                <p:nvPr/>
              </p:nvGrpSpPr>
              <p:grpSpPr>
                <a:xfrm>
                  <a:off x="2047903" y="4763039"/>
                  <a:ext cx="186630" cy="199736"/>
                  <a:chOff x="3619500" y="5757861"/>
                  <a:chExt cx="368770" cy="394665"/>
                </a:xfrm>
              </p:grpSpPr>
              <p:pic>
                <p:nvPicPr>
                  <p:cNvPr id="79" name="Google Shape;185;p2" descr="Free Icon | Exhaust">
                    <a:extLst>
                      <a:ext uri="{FF2B5EF4-FFF2-40B4-BE49-F238E27FC236}">
                        <a16:creationId xmlns:a16="http://schemas.microsoft.com/office/drawing/2014/main" id="{9D934E44-5EE2-D279-8436-43CF9F5F904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l="51779" t="42849"/>
                  <a:stretch/>
                </p:blipFill>
                <p:spPr>
                  <a:xfrm>
                    <a:off x="3676650" y="5783194"/>
                    <a:ext cx="311620" cy="369332"/>
                  </a:xfrm>
                  <a:prstGeom prst="rect">
                    <a:avLst/>
                  </a:prstGeom>
                  <a:noFill/>
                  <a:ln>
                    <a:noFill/>
                  </a:ln>
                </p:spPr>
              </p:pic>
              <p:sp>
                <p:nvSpPr>
                  <p:cNvPr id="80" name="Google Shape;186;p2">
                    <a:extLst>
                      <a:ext uri="{FF2B5EF4-FFF2-40B4-BE49-F238E27FC236}">
                        <a16:creationId xmlns:a16="http://schemas.microsoft.com/office/drawing/2014/main" id="{27DCE544-213C-BCA9-A2A9-C1BE847AD114}"/>
                      </a:ext>
                    </a:extLst>
                  </p:cNvPr>
                  <p:cNvSpPr/>
                  <p:nvPr/>
                </p:nvSpPr>
                <p:spPr>
                  <a:xfrm>
                    <a:off x="3619500" y="5757861"/>
                    <a:ext cx="147873" cy="233364"/>
                  </a:xfrm>
                  <a:custGeom>
                    <a:avLst/>
                    <a:gdLst/>
                    <a:ahLst/>
                    <a:cxnLst/>
                    <a:rect l="l" t="t" r="r" b="b"/>
                    <a:pathLst>
                      <a:path w="147873" h="233364" extrusionOk="0">
                        <a:moveTo>
                          <a:pt x="33337" y="233364"/>
                        </a:moveTo>
                        <a:lnTo>
                          <a:pt x="33337" y="233364"/>
                        </a:lnTo>
                        <a:cubicBezTo>
                          <a:pt x="47625" y="230189"/>
                          <a:pt x="62876" y="229896"/>
                          <a:pt x="76200" y="223839"/>
                        </a:cubicBezTo>
                        <a:cubicBezTo>
                          <a:pt x="81411" y="221470"/>
                          <a:pt x="81678" y="213599"/>
                          <a:pt x="85725" y="209551"/>
                        </a:cubicBezTo>
                        <a:cubicBezTo>
                          <a:pt x="94958" y="200318"/>
                          <a:pt x="102679" y="199137"/>
                          <a:pt x="114300" y="195264"/>
                        </a:cubicBezTo>
                        <a:cubicBezTo>
                          <a:pt x="120650" y="185739"/>
                          <a:pt x="129730" y="177549"/>
                          <a:pt x="133350" y="166689"/>
                        </a:cubicBezTo>
                        <a:lnTo>
                          <a:pt x="142875" y="138114"/>
                        </a:lnTo>
                        <a:cubicBezTo>
                          <a:pt x="144462" y="115889"/>
                          <a:pt x="148946" y="93682"/>
                          <a:pt x="147637" y="71439"/>
                        </a:cubicBezTo>
                        <a:cubicBezTo>
                          <a:pt x="147301" y="65725"/>
                          <a:pt x="140672" y="62271"/>
                          <a:pt x="138112" y="57151"/>
                        </a:cubicBezTo>
                        <a:cubicBezTo>
                          <a:pt x="135867" y="52661"/>
                          <a:pt x="136900" y="46414"/>
                          <a:pt x="133350" y="42864"/>
                        </a:cubicBezTo>
                        <a:cubicBezTo>
                          <a:pt x="129800" y="39314"/>
                          <a:pt x="123552" y="40346"/>
                          <a:pt x="119062" y="38101"/>
                        </a:cubicBezTo>
                        <a:cubicBezTo>
                          <a:pt x="113943" y="35541"/>
                          <a:pt x="109745" y="31416"/>
                          <a:pt x="104775" y="28576"/>
                        </a:cubicBezTo>
                        <a:cubicBezTo>
                          <a:pt x="88296" y="19159"/>
                          <a:pt x="87467" y="19632"/>
                          <a:pt x="71437" y="14289"/>
                        </a:cubicBezTo>
                        <a:cubicBezTo>
                          <a:pt x="66675" y="11114"/>
                          <a:pt x="62411" y="7019"/>
                          <a:pt x="57150" y="4764"/>
                        </a:cubicBezTo>
                        <a:cubicBezTo>
                          <a:pt x="37257" y="-3762"/>
                          <a:pt x="31980" y="1021"/>
                          <a:pt x="9525" y="4764"/>
                        </a:cubicBezTo>
                        <a:cubicBezTo>
                          <a:pt x="3314" y="35817"/>
                          <a:pt x="0" y="47677"/>
                          <a:pt x="0" y="85726"/>
                        </a:cubicBezTo>
                        <a:cubicBezTo>
                          <a:pt x="0" y="109592"/>
                          <a:pt x="2264" y="133430"/>
                          <a:pt x="4762" y="157164"/>
                        </a:cubicBezTo>
                        <a:cubicBezTo>
                          <a:pt x="5447" y="163674"/>
                          <a:pt x="8105" y="169824"/>
                          <a:pt x="9525" y="176214"/>
                        </a:cubicBezTo>
                        <a:cubicBezTo>
                          <a:pt x="11281" y="184116"/>
                          <a:pt x="12324" y="192173"/>
                          <a:pt x="14287" y="200026"/>
                        </a:cubicBezTo>
                        <a:cubicBezTo>
                          <a:pt x="15505" y="204896"/>
                          <a:pt x="15500" y="210764"/>
                          <a:pt x="19050" y="214314"/>
                        </a:cubicBezTo>
                        <a:cubicBezTo>
                          <a:pt x="36349" y="231613"/>
                          <a:pt x="30956" y="230189"/>
                          <a:pt x="33337" y="233364"/>
                        </a:cubicBezTo>
                        <a:close/>
                      </a:path>
                    </a:pathLst>
                  </a:cu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grpSp>
            <p:grpSp>
              <p:nvGrpSpPr>
                <p:cNvPr id="76" name="Google Shape;187;p2">
                  <a:extLst>
                    <a:ext uri="{FF2B5EF4-FFF2-40B4-BE49-F238E27FC236}">
                      <a16:creationId xmlns:a16="http://schemas.microsoft.com/office/drawing/2014/main" id="{36328F0C-A337-B952-D747-9FF29CF397FD}"/>
                    </a:ext>
                  </a:extLst>
                </p:cNvPr>
                <p:cNvGrpSpPr/>
                <p:nvPr/>
              </p:nvGrpSpPr>
              <p:grpSpPr>
                <a:xfrm>
                  <a:off x="1039348" y="4196080"/>
                  <a:ext cx="1137664" cy="1137664"/>
                  <a:chOff x="2062737" y="3194402"/>
                  <a:chExt cx="1137664" cy="1137664"/>
                </a:xfrm>
              </p:grpSpPr>
              <p:pic>
                <p:nvPicPr>
                  <p:cNvPr id="77" name="Google Shape;188;p2" descr="Electric Bus Icons - Download Free Vector Icons | Noun Project">
                    <a:extLst>
                      <a:ext uri="{FF2B5EF4-FFF2-40B4-BE49-F238E27FC236}">
                        <a16:creationId xmlns:a16="http://schemas.microsoft.com/office/drawing/2014/main" id="{17706837-3DD6-3F41-4EBE-4666440845B0}"/>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062737" y="3194402"/>
                    <a:ext cx="1137664" cy="1137664"/>
                  </a:xfrm>
                  <a:prstGeom prst="rect">
                    <a:avLst/>
                  </a:prstGeom>
                  <a:noFill/>
                  <a:ln>
                    <a:noFill/>
                  </a:ln>
                </p:spPr>
              </p:pic>
              <p:sp>
                <p:nvSpPr>
                  <p:cNvPr id="78" name="Google Shape;189;p2">
                    <a:extLst>
                      <a:ext uri="{FF2B5EF4-FFF2-40B4-BE49-F238E27FC236}">
                        <a16:creationId xmlns:a16="http://schemas.microsoft.com/office/drawing/2014/main" id="{B7BA6A45-29EF-5C48-7C23-3F1CFE204A19}"/>
                      </a:ext>
                    </a:extLst>
                  </p:cNvPr>
                  <p:cNvSpPr/>
                  <p:nvPr/>
                </p:nvSpPr>
                <p:spPr>
                  <a:xfrm>
                    <a:off x="2586984" y="3738602"/>
                    <a:ext cx="146691" cy="150328"/>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grpSp>
          </p:grpSp>
          <p:sp>
            <p:nvSpPr>
              <p:cNvPr id="13" name="Google Shape;168;p2">
                <a:extLst>
                  <a:ext uri="{FF2B5EF4-FFF2-40B4-BE49-F238E27FC236}">
                    <a16:creationId xmlns:a16="http://schemas.microsoft.com/office/drawing/2014/main" id="{EB1B0162-BC30-4CC0-B480-5AD959841C05}"/>
                  </a:ext>
                </a:extLst>
              </p:cNvPr>
              <p:cNvSpPr txBox="1"/>
              <p:nvPr/>
            </p:nvSpPr>
            <p:spPr>
              <a:xfrm>
                <a:off x="2027853" y="1950575"/>
                <a:ext cx="1516424"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i="1" dirty="0">
                    <a:solidFill>
                      <a:schemeClr val="dk1"/>
                    </a:solidFill>
                    <a:latin typeface="Corbel"/>
                    <a:ea typeface="Corbel"/>
                    <a:cs typeface="Corbel"/>
                    <a:sym typeface="Corbel"/>
                  </a:rPr>
                  <a:t>Removal of old fossil fuel vehicles</a:t>
                </a:r>
                <a:endParaRPr dirty="0"/>
              </a:p>
            </p:txBody>
          </p:sp>
          <p:sp>
            <p:nvSpPr>
              <p:cNvPr id="14" name="&quot;Not Allowed&quot; Symbol 13">
                <a:extLst>
                  <a:ext uri="{FF2B5EF4-FFF2-40B4-BE49-F238E27FC236}">
                    <a16:creationId xmlns:a16="http://schemas.microsoft.com/office/drawing/2014/main" id="{22805779-5205-5E97-1CDA-293EEB892DA9}"/>
                  </a:ext>
                </a:extLst>
              </p:cNvPr>
              <p:cNvSpPr/>
              <p:nvPr/>
            </p:nvSpPr>
            <p:spPr>
              <a:xfrm>
                <a:off x="1950917" y="2477355"/>
                <a:ext cx="1593360" cy="1595658"/>
              </a:xfrm>
              <a:prstGeom prst="noSmoking">
                <a:avLst>
                  <a:gd name="adj" fmla="val 7518"/>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5" name="Google Shape;162;p2" descr="Bank">
                <a:extLst>
                  <a:ext uri="{FF2B5EF4-FFF2-40B4-BE49-F238E27FC236}">
                    <a16:creationId xmlns:a16="http://schemas.microsoft.com/office/drawing/2014/main" id="{CE96107F-6E82-8C6E-9892-2CD4AC5490D5}"/>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70875" y="873261"/>
                <a:ext cx="926454" cy="1001794"/>
              </a:xfrm>
              <a:prstGeom prst="rect">
                <a:avLst/>
              </a:prstGeom>
              <a:noFill/>
              <a:ln>
                <a:noFill/>
              </a:ln>
            </p:spPr>
          </p:pic>
          <p:sp>
            <p:nvSpPr>
              <p:cNvPr id="16" name="Google Shape;167;p2">
                <a:extLst>
                  <a:ext uri="{FF2B5EF4-FFF2-40B4-BE49-F238E27FC236}">
                    <a16:creationId xmlns:a16="http://schemas.microsoft.com/office/drawing/2014/main" id="{73265EF7-4C28-4648-5E2A-395889901F75}"/>
                  </a:ext>
                </a:extLst>
              </p:cNvPr>
              <p:cNvSpPr txBox="1"/>
              <p:nvPr/>
            </p:nvSpPr>
            <p:spPr>
              <a:xfrm>
                <a:off x="333038" y="1735132"/>
                <a:ext cx="137160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0" i="1" u="none" strike="noStrike" cap="none" dirty="0">
                    <a:solidFill>
                      <a:schemeClr val="dk1"/>
                    </a:solidFill>
                    <a:latin typeface="Corbel"/>
                    <a:ea typeface="Corbel"/>
                    <a:cs typeface="Corbel"/>
                    <a:sym typeface="Corbel"/>
                  </a:rPr>
                  <a:t>Government</a:t>
                </a:r>
                <a:endParaRPr dirty="0"/>
              </a:p>
            </p:txBody>
          </p:sp>
          <p:sp>
            <p:nvSpPr>
              <p:cNvPr id="17" name="Arrow: Bent-Up 16">
                <a:extLst>
                  <a:ext uri="{FF2B5EF4-FFF2-40B4-BE49-F238E27FC236}">
                    <a16:creationId xmlns:a16="http://schemas.microsoft.com/office/drawing/2014/main" id="{FA500E09-E525-1FC4-3CF2-835B466A923D}"/>
                  </a:ext>
                </a:extLst>
              </p:cNvPr>
              <p:cNvSpPr/>
              <p:nvPr/>
            </p:nvSpPr>
            <p:spPr>
              <a:xfrm rot="5400000">
                <a:off x="742544" y="2338402"/>
                <a:ext cx="1394326" cy="926453"/>
              </a:xfrm>
              <a:prstGeom prst="bentUpArrow">
                <a:avLst>
                  <a:gd name="adj1" fmla="val 13215"/>
                  <a:gd name="adj2" fmla="val 25000"/>
                  <a:gd name="adj3" fmla="val 20579"/>
                </a:avLst>
              </a:prstGeom>
              <a:noFill/>
              <a:ln w="3810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Google Shape;168;p2">
                <a:extLst>
                  <a:ext uri="{FF2B5EF4-FFF2-40B4-BE49-F238E27FC236}">
                    <a16:creationId xmlns:a16="http://schemas.microsoft.com/office/drawing/2014/main" id="{66FD8CE8-92EA-4A97-AD0E-3CC3D164A7ED}"/>
                  </a:ext>
                </a:extLst>
              </p:cNvPr>
              <p:cNvSpPr txBox="1"/>
              <p:nvPr/>
            </p:nvSpPr>
            <p:spPr>
              <a:xfrm>
                <a:off x="685764" y="3337342"/>
                <a:ext cx="1444793" cy="138495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400" b="1" dirty="0">
                    <a:solidFill>
                      <a:schemeClr val="dk1"/>
                    </a:solidFill>
                    <a:latin typeface="Corbel"/>
                    <a:ea typeface="Corbel"/>
                    <a:cs typeface="Corbel"/>
                    <a:sym typeface="Corbel"/>
                  </a:rPr>
                  <a:t>Reduction/ elimination of fossil fuel subsidies (transport sector)</a:t>
                </a:r>
                <a:endParaRPr b="1" dirty="0"/>
              </a:p>
            </p:txBody>
          </p:sp>
          <p:pic>
            <p:nvPicPr>
              <p:cNvPr id="19" name="Graphic 18" descr="Universal Access">
                <a:extLst>
                  <a:ext uri="{FF2B5EF4-FFF2-40B4-BE49-F238E27FC236}">
                    <a16:creationId xmlns:a16="http://schemas.microsoft.com/office/drawing/2014/main" id="{82AC9427-D47A-9EEA-1FA2-69676908E63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999069" y="5060868"/>
                <a:ext cx="1412695" cy="1412695"/>
              </a:xfrm>
              <a:prstGeom prst="rect">
                <a:avLst/>
              </a:prstGeom>
            </p:spPr>
          </p:pic>
          <p:sp>
            <p:nvSpPr>
              <p:cNvPr id="20" name="Google Shape;168;p2">
                <a:extLst>
                  <a:ext uri="{FF2B5EF4-FFF2-40B4-BE49-F238E27FC236}">
                    <a16:creationId xmlns:a16="http://schemas.microsoft.com/office/drawing/2014/main" id="{D8A4A3D3-8A9D-68BD-602E-5CE4AB2991B9}"/>
                  </a:ext>
                </a:extLst>
              </p:cNvPr>
              <p:cNvSpPr txBox="1"/>
              <p:nvPr/>
            </p:nvSpPr>
            <p:spPr>
              <a:xfrm>
                <a:off x="2704770" y="6211709"/>
                <a:ext cx="2060194"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i="1" dirty="0">
                    <a:solidFill>
                      <a:schemeClr val="dk1"/>
                    </a:solidFill>
                    <a:latin typeface="Corbel"/>
                    <a:ea typeface="Corbel"/>
                    <a:cs typeface="Corbel"/>
                    <a:sym typeface="Corbel"/>
                  </a:rPr>
                  <a:t>Mobility demand</a:t>
                </a:r>
                <a:endParaRPr sz="2000" dirty="0"/>
              </a:p>
            </p:txBody>
          </p:sp>
          <p:sp>
            <p:nvSpPr>
              <p:cNvPr id="21" name="Arrow: Right 20">
                <a:extLst>
                  <a:ext uri="{FF2B5EF4-FFF2-40B4-BE49-F238E27FC236}">
                    <a16:creationId xmlns:a16="http://schemas.microsoft.com/office/drawing/2014/main" id="{1E399B98-5202-54AE-787E-184415A529BD}"/>
                  </a:ext>
                </a:extLst>
              </p:cNvPr>
              <p:cNvSpPr/>
              <p:nvPr/>
            </p:nvSpPr>
            <p:spPr>
              <a:xfrm rot="16200000">
                <a:off x="2165127" y="4505192"/>
                <a:ext cx="1164940" cy="429170"/>
              </a:xfrm>
              <a:prstGeom prst="rightArrow">
                <a:avLst/>
              </a:prstGeom>
              <a:noFill/>
              <a:ln w="3810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98C12A71-68B2-117C-A45F-2BB5AA55443E}"/>
                  </a:ext>
                </a:extLst>
              </p:cNvPr>
              <p:cNvSpPr/>
              <p:nvPr/>
            </p:nvSpPr>
            <p:spPr>
              <a:xfrm rot="16200000">
                <a:off x="3904592" y="4605201"/>
                <a:ext cx="1164940" cy="22915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Google Shape;168;p2">
                <a:extLst>
                  <a:ext uri="{FF2B5EF4-FFF2-40B4-BE49-F238E27FC236}">
                    <a16:creationId xmlns:a16="http://schemas.microsoft.com/office/drawing/2014/main" id="{E7E75A18-59C6-A5F7-3109-2D74070CDBC2}"/>
                  </a:ext>
                </a:extLst>
              </p:cNvPr>
              <p:cNvSpPr txBox="1"/>
              <p:nvPr/>
            </p:nvSpPr>
            <p:spPr>
              <a:xfrm>
                <a:off x="3031692" y="4004730"/>
                <a:ext cx="1444792" cy="109729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200" b="1" dirty="0">
                    <a:solidFill>
                      <a:schemeClr val="dk1"/>
                    </a:solidFill>
                    <a:latin typeface="Corbel"/>
                    <a:ea typeface="Corbel"/>
                    <a:cs typeface="Corbel"/>
                    <a:sym typeface="Corbel"/>
                  </a:rPr>
                  <a:t>Reduction in mobility cost through reduced energy cost and maintenance</a:t>
                </a:r>
                <a:endParaRPr sz="1200" b="1" dirty="0"/>
              </a:p>
            </p:txBody>
          </p:sp>
          <p:sp>
            <p:nvSpPr>
              <p:cNvPr id="24" name="Arrow: Bent-Up 23">
                <a:extLst>
                  <a:ext uri="{FF2B5EF4-FFF2-40B4-BE49-F238E27FC236}">
                    <a16:creationId xmlns:a16="http://schemas.microsoft.com/office/drawing/2014/main" id="{2EE60E5E-5160-34DF-A2BF-9235C380A98A}"/>
                  </a:ext>
                </a:extLst>
              </p:cNvPr>
              <p:cNvSpPr/>
              <p:nvPr/>
            </p:nvSpPr>
            <p:spPr>
              <a:xfrm flipV="1">
                <a:off x="1656642" y="1619627"/>
                <a:ext cx="2819842" cy="337687"/>
              </a:xfrm>
              <a:prstGeom prst="bentUpArrow">
                <a:avLst>
                  <a:gd name="adj1" fmla="val 17634"/>
                  <a:gd name="adj2" fmla="val 25000"/>
                  <a:gd name="adj3" fmla="val 26472"/>
                </a:avLst>
              </a:prstGeom>
              <a:solidFill>
                <a:schemeClr val="accent6">
                  <a:lumMod val="75000"/>
                </a:schemeClr>
              </a:solidFill>
              <a:ln w="38100">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Google Shape;168;p2">
                <a:extLst>
                  <a:ext uri="{FF2B5EF4-FFF2-40B4-BE49-F238E27FC236}">
                    <a16:creationId xmlns:a16="http://schemas.microsoft.com/office/drawing/2014/main" id="{FEAECAD0-0B2C-3324-5F0C-C469925646B6}"/>
                  </a:ext>
                </a:extLst>
              </p:cNvPr>
              <p:cNvSpPr txBox="1"/>
              <p:nvPr/>
            </p:nvSpPr>
            <p:spPr>
              <a:xfrm>
                <a:off x="1551294" y="1337908"/>
                <a:ext cx="4689835" cy="33248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400" b="1" dirty="0">
                    <a:solidFill>
                      <a:schemeClr val="dk1"/>
                    </a:solidFill>
                    <a:latin typeface="Corbel"/>
                    <a:ea typeface="Corbel"/>
                    <a:cs typeface="Corbel"/>
                    <a:sym typeface="Corbel"/>
                  </a:rPr>
                  <a:t>Required financing for replacement of vehicle fleet</a:t>
                </a:r>
                <a:endParaRPr b="1" dirty="0"/>
              </a:p>
            </p:txBody>
          </p:sp>
          <p:pic>
            <p:nvPicPr>
              <p:cNvPr id="26" name="Google Shape;191;p2" descr="Electric Bus Icons - Download Free Vector Icons | Noun Project">
                <a:extLst>
                  <a:ext uri="{FF2B5EF4-FFF2-40B4-BE49-F238E27FC236}">
                    <a16:creationId xmlns:a16="http://schemas.microsoft.com/office/drawing/2014/main" id="{6C1A8F3F-AA73-3BF4-DAA9-B5FC2445D840}"/>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247115" y="2497798"/>
                <a:ext cx="893798" cy="893798"/>
              </a:xfrm>
              <a:prstGeom prst="rect">
                <a:avLst/>
              </a:prstGeom>
              <a:noFill/>
              <a:ln>
                <a:noFill/>
              </a:ln>
            </p:spPr>
          </p:pic>
          <p:pic>
            <p:nvPicPr>
              <p:cNvPr id="27" name="Google Shape;192;p2" descr="Electric Motorcycle Icons - Download Free Vector Icons | Noun Project">
                <a:extLst>
                  <a:ext uri="{FF2B5EF4-FFF2-40B4-BE49-F238E27FC236}">
                    <a16:creationId xmlns:a16="http://schemas.microsoft.com/office/drawing/2014/main" id="{23F8068B-5328-0653-8933-896340556BE7}"/>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flipH="1">
                <a:off x="3873870" y="2987187"/>
                <a:ext cx="507711" cy="507711"/>
              </a:xfrm>
              <a:prstGeom prst="rect">
                <a:avLst/>
              </a:prstGeom>
              <a:noFill/>
              <a:ln>
                <a:noFill/>
              </a:ln>
            </p:spPr>
          </p:pic>
          <p:grpSp>
            <p:nvGrpSpPr>
              <p:cNvPr id="28" name="Google Shape;193;p2">
                <a:extLst>
                  <a:ext uri="{FF2B5EF4-FFF2-40B4-BE49-F238E27FC236}">
                    <a16:creationId xmlns:a16="http://schemas.microsoft.com/office/drawing/2014/main" id="{5525AA2F-C138-BFA1-7533-E32A2CD35F24}"/>
                  </a:ext>
                </a:extLst>
              </p:cNvPr>
              <p:cNvGrpSpPr/>
              <p:nvPr/>
            </p:nvGrpSpPr>
            <p:grpSpPr>
              <a:xfrm>
                <a:off x="4274644" y="3412039"/>
                <a:ext cx="517999" cy="614062"/>
                <a:chOff x="3448317" y="3214575"/>
                <a:chExt cx="659331" cy="781604"/>
              </a:xfrm>
            </p:grpSpPr>
            <p:pic>
              <p:nvPicPr>
                <p:cNvPr id="73" name="Google Shape;194;p2" descr="Rickshaw Icons - Download Free Vector Icons | Noun Project">
                  <a:extLst>
                    <a:ext uri="{FF2B5EF4-FFF2-40B4-BE49-F238E27FC236}">
                      <a16:creationId xmlns:a16="http://schemas.microsoft.com/office/drawing/2014/main" id="{1CE09CA7-3337-B558-C0FC-25948131AD8C}"/>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flipH="1">
                  <a:off x="3448317" y="3336848"/>
                  <a:ext cx="659331" cy="659331"/>
                </a:xfrm>
                <a:prstGeom prst="rect">
                  <a:avLst/>
                </a:prstGeom>
                <a:noFill/>
                <a:ln>
                  <a:noFill/>
                </a:ln>
              </p:spPr>
            </p:pic>
            <p:pic>
              <p:nvPicPr>
                <p:cNvPr id="74" name="Google Shape;195;p2" descr="Electric Motorcycle Icons - Download Free Vector Icons | Noun Project">
                  <a:extLst>
                    <a:ext uri="{FF2B5EF4-FFF2-40B4-BE49-F238E27FC236}">
                      <a16:creationId xmlns:a16="http://schemas.microsoft.com/office/drawing/2014/main" id="{E4C7855C-EE1D-9B0F-F485-910E87C3B2B8}"/>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flipH="1">
                  <a:off x="3753438" y="3214577"/>
                  <a:ext cx="345081" cy="289251"/>
                </a:xfrm>
                <a:prstGeom prst="rect">
                  <a:avLst/>
                </a:prstGeom>
                <a:noFill/>
                <a:ln>
                  <a:noFill/>
                </a:ln>
              </p:spPr>
            </p:pic>
          </p:grpSp>
          <p:sp>
            <p:nvSpPr>
              <p:cNvPr id="29" name="Circle: Hollow 28">
                <a:extLst>
                  <a:ext uri="{FF2B5EF4-FFF2-40B4-BE49-F238E27FC236}">
                    <a16:creationId xmlns:a16="http://schemas.microsoft.com/office/drawing/2014/main" id="{E260A986-9C4E-3E4A-F32B-DD7CCD22CF66}"/>
                  </a:ext>
                </a:extLst>
              </p:cNvPr>
              <p:cNvSpPr/>
              <p:nvPr/>
            </p:nvSpPr>
            <p:spPr>
              <a:xfrm>
                <a:off x="3734867" y="2477355"/>
                <a:ext cx="1593360" cy="1595658"/>
              </a:xfrm>
              <a:prstGeom prst="donut">
                <a:avLst>
                  <a:gd name="adj" fmla="val 7507"/>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Google Shape;168;p2">
                <a:extLst>
                  <a:ext uri="{FF2B5EF4-FFF2-40B4-BE49-F238E27FC236}">
                    <a16:creationId xmlns:a16="http://schemas.microsoft.com/office/drawing/2014/main" id="{59247B21-0865-697F-8200-EBD4A5C62C25}"/>
                  </a:ext>
                </a:extLst>
              </p:cNvPr>
              <p:cNvSpPr txBox="1"/>
              <p:nvPr/>
            </p:nvSpPr>
            <p:spPr>
              <a:xfrm>
                <a:off x="3843426" y="1954103"/>
                <a:ext cx="1516424"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400" i="1" dirty="0">
                    <a:solidFill>
                      <a:schemeClr val="dk1"/>
                    </a:solidFill>
                    <a:latin typeface="Corbel"/>
                    <a:ea typeface="Corbel"/>
                    <a:cs typeface="Corbel"/>
                    <a:sym typeface="Corbel"/>
                  </a:rPr>
                  <a:t>Introduction of electric vehicles</a:t>
                </a:r>
                <a:endParaRPr dirty="0"/>
              </a:p>
            </p:txBody>
          </p:sp>
          <p:sp>
            <p:nvSpPr>
              <p:cNvPr id="31" name="Arrow: Bent-Up 30">
                <a:extLst>
                  <a:ext uri="{FF2B5EF4-FFF2-40B4-BE49-F238E27FC236}">
                    <a16:creationId xmlns:a16="http://schemas.microsoft.com/office/drawing/2014/main" id="{FE21281F-5907-EA4F-C3A4-D8F69FF72B45}"/>
                  </a:ext>
                </a:extLst>
              </p:cNvPr>
              <p:cNvSpPr/>
              <p:nvPr/>
            </p:nvSpPr>
            <p:spPr>
              <a:xfrm flipV="1">
                <a:off x="1656642" y="1130895"/>
                <a:ext cx="6287530" cy="834841"/>
              </a:xfrm>
              <a:prstGeom prst="bentUpArrow">
                <a:avLst>
                  <a:gd name="adj1" fmla="val 7825"/>
                  <a:gd name="adj2" fmla="val 14373"/>
                  <a:gd name="adj3" fmla="val 15028"/>
                </a:avLst>
              </a:prstGeom>
              <a:solidFill>
                <a:schemeClr val="accent6">
                  <a:lumMod val="75000"/>
                </a:schemeClr>
              </a:solidFill>
              <a:ln w="38100">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Google Shape;168;p2">
                <a:extLst>
                  <a:ext uri="{FF2B5EF4-FFF2-40B4-BE49-F238E27FC236}">
                    <a16:creationId xmlns:a16="http://schemas.microsoft.com/office/drawing/2014/main" id="{83F93B45-592F-91D1-CB87-9C9E6DF046F8}"/>
                  </a:ext>
                </a:extLst>
              </p:cNvPr>
              <p:cNvSpPr txBox="1"/>
              <p:nvPr/>
            </p:nvSpPr>
            <p:spPr>
              <a:xfrm>
                <a:off x="1551295" y="808874"/>
                <a:ext cx="6287530"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400" b="1" dirty="0">
                    <a:solidFill>
                      <a:schemeClr val="dk1"/>
                    </a:solidFill>
                    <a:latin typeface="Corbel"/>
                    <a:ea typeface="Corbel"/>
                    <a:cs typeface="Corbel"/>
                    <a:sym typeface="Corbel"/>
                  </a:rPr>
                  <a:t>Required financing for grid strengthening and new generation</a:t>
                </a:r>
                <a:endParaRPr b="1" dirty="0"/>
              </a:p>
            </p:txBody>
          </p:sp>
          <p:sp>
            <p:nvSpPr>
              <p:cNvPr id="33" name="Rectangle 32">
                <a:extLst>
                  <a:ext uri="{FF2B5EF4-FFF2-40B4-BE49-F238E27FC236}">
                    <a16:creationId xmlns:a16="http://schemas.microsoft.com/office/drawing/2014/main" id="{790FACD1-DE46-474C-0792-94634A7E4955}"/>
                  </a:ext>
                </a:extLst>
              </p:cNvPr>
              <p:cNvSpPr/>
              <p:nvPr/>
            </p:nvSpPr>
            <p:spPr>
              <a:xfrm>
                <a:off x="1959214" y="4570200"/>
                <a:ext cx="753732" cy="307777"/>
              </a:xfrm>
              <a:prstGeom prst="rect">
                <a:avLst/>
              </a:prstGeom>
            </p:spPr>
            <p:txBody>
              <a:bodyPr wrap="none">
                <a:spAutoFit/>
              </a:bodyPr>
              <a:lstStyle/>
              <a:p>
                <a:r>
                  <a:rPr lang="en-GB" sz="1400" dirty="0">
                    <a:solidFill>
                      <a:srgbClr val="000000"/>
                    </a:solidFill>
                    <a:latin typeface="Corbel" panose="020B0503020204020204" pitchFamily="34" charset="0"/>
                  </a:rPr>
                  <a:t>$</a:t>
                </a:r>
                <a:r>
                  <a:rPr lang="en-GB" sz="1400" b="0" i="0" dirty="0">
                    <a:solidFill>
                      <a:srgbClr val="000000"/>
                    </a:solidFill>
                    <a:effectLst/>
                    <a:latin typeface="Corbel" panose="020B0503020204020204" pitchFamily="34" charset="0"/>
                  </a:rPr>
                  <a:t>/</a:t>
                </a:r>
                <a:r>
                  <a:rPr lang="en-GB" sz="1400" b="0" i="0" dirty="0" err="1">
                    <a:solidFill>
                      <a:srgbClr val="000000"/>
                    </a:solidFill>
                    <a:effectLst/>
                    <a:latin typeface="Corbel" panose="020B0503020204020204" pitchFamily="34" charset="0"/>
                  </a:rPr>
                  <a:t>pkm</a:t>
                </a:r>
                <a:r>
                  <a:rPr lang="en-GB" sz="1400" b="0" i="0" dirty="0">
                    <a:solidFill>
                      <a:srgbClr val="000000"/>
                    </a:solidFill>
                    <a:effectLst/>
                    <a:latin typeface="Corbel" panose="020B0503020204020204" pitchFamily="34" charset="0"/>
                  </a:rPr>
                  <a:t>*</a:t>
                </a:r>
                <a:endParaRPr lang="en-GB" sz="1400" dirty="0">
                  <a:latin typeface="Corbel" panose="020B0503020204020204" pitchFamily="34" charset="0"/>
                </a:endParaRPr>
              </a:p>
            </p:txBody>
          </p:sp>
          <p:sp>
            <p:nvSpPr>
              <p:cNvPr id="34" name="Rectangle 33">
                <a:extLst>
                  <a:ext uri="{FF2B5EF4-FFF2-40B4-BE49-F238E27FC236}">
                    <a16:creationId xmlns:a16="http://schemas.microsoft.com/office/drawing/2014/main" id="{CFDC984A-2CA5-DF6A-A5FC-99E317B06364}"/>
                  </a:ext>
                </a:extLst>
              </p:cNvPr>
              <p:cNvSpPr/>
              <p:nvPr/>
            </p:nvSpPr>
            <p:spPr>
              <a:xfrm>
                <a:off x="4509106" y="4570200"/>
                <a:ext cx="753732" cy="307777"/>
              </a:xfrm>
              <a:prstGeom prst="rect">
                <a:avLst/>
              </a:prstGeom>
            </p:spPr>
            <p:txBody>
              <a:bodyPr wrap="none">
                <a:spAutoFit/>
              </a:bodyPr>
              <a:lstStyle/>
              <a:p>
                <a:r>
                  <a:rPr lang="en-GB" sz="1400" dirty="0">
                    <a:solidFill>
                      <a:srgbClr val="000000"/>
                    </a:solidFill>
                    <a:latin typeface="Corbel" panose="020B0503020204020204" pitchFamily="34" charset="0"/>
                  </a:rPr>
                  <a:t>$</a:t>
                </a:r>
                <a:r>
                  <a:rPr lang="en-GB" sz="1400" b="0" i="0" dirty="0">
                    <a:solidFill>
                      <a:srgbClr val="000000"/>
                    </a:solidFill>
                    <a:effectLst/>
                    <a:latin typeface="Corbel" panose="020B0503020204020204" pitchFamily="34" charset="0"/>
                  </a:rPr>
                  <a:t>/</a:t>
                </a:r>
                <a:r>
                  <a:rPr lang="en-GB" sz="1400" b="0" i="0" dirty="0" err="1">
                    <a:solidFill>
                      <a:srgbClr val="000000"/>
                    </a:solidFill>
                    <a:effectLst/>
                    <a:latin typeface="Corbel" panose="020B0503020204020204" pitchFamily="34" charset="0"/>
                  </a:rPr>
                  <a:t>pkm</a:t>
                </a:r>
                <a:r>
                  <a:rPr lang="en-GB" sz="1400" b="0" i="0" dirty="0">
                    <a:solidFill>
                      <a:srgbClr val="000000"/>
                    </a:solidFill>
                    <a:effectLst/>
                    <a:latin typeface="Corbel" panose="020B0503020204020204" pitchFamily="34" charset="0"/>
                  </a:rPr>
                  <a:t>*</a:t>
                </a:r>
                <a:endParaRPr lang="en-GB" sz="1400" dirty="0">
                  <a:latin typeface="Corbel" panose="020B0503020204020204" pitchFamily="34" charset="0"/>
                </a:endParaRPr>
              </a:p>
            </p:txBody>
          </p:sp>
          <p:grpSp>
            <p:nvGrpSpPr>
              <p:cNvPr id="35" name="Group 34">
                <a:extLst>
                  <a:ext uri="{FF2B5EF4-FFF2-40B4-BE49-F238E27FC236}">
                    <a16:creationId xmlns:a16="http://schemas.microsoft.com/office/drawing/2014/main" id="{D05DE255-DC07-1084-A984-F7657993D858}"/>
                  </a:ext>
                </a:extLst>
              </p:cNvPr>
              <p:cNvGrpSpPr/>
              <p:nvPr/>
            </p:nvGrpSpPr>
            <p:grpSpPr>
              <a:xfrm>
                <a:off x="7235262" y="2632479"/>
                <a:ext cx="1324889" cy="1380021"/>
                <a:chOff x="7300342" y="2003799"/>
                <a:chExt cx="1655793" cy="1724695"/>
              </a:xfrm>
            </p:grpSpPr>
            <p:pic>
              <p:nvPicPr>
                <p:cNvPr id="71" name="Google Shape;229;p2" descr="Wind Turbine Icons - Download Free Vector Icons | Noun Project">
                  <a:extLst>
                    <a:ext uri="{FF2B5EF4-FFF2-40B4-BE49-F238E27FC236}">
                      <a16:creationId xmlns:a16="http://schemas.microsoft.com/office/drawing/2014/main" id="{F4E7BE51-BB48-B97B-86FF-8DA26704C90B}"/>
                    </a:ext>
                  </a:extLst>
                </p:cNvPr>
                <p:cNvPicPr preferRelativeResize="0"/>
                <p:nvPr/>
              </p:nvPicPr>
              <p:blipFill rotWithShape="1">
                <a:blip r:embed="rId15">
                  <a:alphaModFix/>
                </a:blip>
                <a:srcRect/>
                <a:stretch/>
              </p:blipFill>
              <p:spPr>
                <a:xfrm>
                  <a:off x="7300342" y="2003799"/>
                  <a:ext cx="1595658" cy="1595658"/>
                </a:xfrm>
                <a:prstGeom prst="rect">
                  <a:avLst/>
                </a:prstGeom>
                <a:noFill/>
                <a:ln>
                  <a:noFill/>
                </a:ln>
              </p:spPr>
            </p:pic>
            <p:pic>
              <p:nvPicPr>
                <p:cNvPr id="72" name="Google Shape;230;p2" descr="Solar Panels Icons - Download Free Vector Icons | Noun Project">
                  <a:extLst>
                    <a:ext uri="{FF2B5EF4-FFF2-40B4-BE49-F238E27FC236}">
                      <a16:creationId xmlns:a16="http://schemas.microsoft.com/office/drawing/2014/main" id="{47982AB9-ACBC-ABF3-D7B5-0D53F31B6B23}"/>
                    </a:ext>
                  </a:extLst>
                </p:cNvPr>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7928826" y="2701185"/>
                  <a:ext cx="1027309" cy="1027309"/>
                </a:xfrm>
                <a:prstGeom prst="rect">
                  <a:avLst/>
                </a:prstGeom>
                <a:noFill/>
                <a:ln>
                  <a:noFill/>
                </a:ln>
              </p:spPr>
            </p:pic>
          </p:grpSp>
          <p:pic>
            <p:nvPicPr>
              <p:cNvPr id="36" name="Google Shape;202;p2" descr="Gas pump - icon by Adioma">
                <a:extLst>
                  <a:ext uri="{FF2B5EF4-FFF2-40B4-BE49-F238E27FC236}">
                    <a16:creationId xmlns:a16="http://schemas.microsoft.com/office/drawing/2014/main" id="{3E88550B-9C81-88E8-46FE-3AC44796E393}"/>
                  </a:ext>
                </a:extLst>
              </p:cNvPr>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2231974" y="4867683"/>
                <a:ext cx="307777" cy="307777"/>
              </a:xfrm>
              <a:prstGeom prst="rect">
                <a:avLst/>
              </a:prstGeom>
              <a:noFill/>
              <a:ln>
                <a:noFill/>
              </a:ln>
            </p:spPr>
          </p:pic>
          <p:pic>
            <p:nvPicPr>
              <p:cNvPr id="37" name="Google Shape;225;p2" descr="Using smart relay drivers for smart meters, part 1 - Industrial - Technical  articles - TI E2E support forums">
                <a:extLst>
                  <a:ext uri="{FF2B5EF4-FFF2-40B4-BE49-F238E27FC236}">
                    <a16:creationId xmlns:a16="http://schemas.microsoft.com/office/drawing/2014/main" id="{9799C797-AF68-9873-F404-CC31497FB61B}"/>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4572948" y="4783144"/>
                <a:ext cx="479340" cy="479340"/>
              </a:xfrm>
              <a:prstGeom prst="rect">
                <a:avLst/>
              </a:prstGeom>
              <a:noFill/>
              <a:ln>
                <a:noFill/>
              </a:ln>
            </p:spPr>
          </p:pic>
          <p:grpSp>
            <p:nvGrpSpPr>
              <p:cNvPr id="38" name="Google Shape;163;p2">
                <a:extLst>
                  <a:ext uri="{FF2B5EF4-FFF2-40B4-BE49-F238E27FC236}">
                    <a16:creationId xmlns:a16="http://schemas.microsoft.com/office/drawing/2014/main" id="{750577C1-95CF-D03B-3DEB-C148D4CFAE7F}"/>
                  </a:ext>
                </a:extLst>
              </p:cNvPr>
              <p:cNvGrpSpPr/>
              <p:nvPr/>
            </p:nvGrpSpPr>
            <p:grpSpPr>
              <a:xfrm>
                <a:off x="7963286" y="5919074"/>
                <a:ext cx="1975997" cy="759822"/>
                <a:chOff x="8698613" y="4587446"/>
                <a:chExt cx="1203152" cy="462643"/>
              </a:xfrm>
            </p:grpSpPr>
            <p:pic>
              <p:nvPicPr>
                <p:cNvPr id="68" name="Google Shape;164;p2" descr="Factory">
                  <a:extLst>
                    <a:ext uri="{FF2B5EF4-FFF2-40B4-BE49-F238E27FC236}">
                      <a16:creationId xmlns:a16="http://schemas.microsoft.com/office/drawing/2014/main" id="{059EA11E-603B-F5F1-6548-7130227EA399}"/>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9439122" y="4587446"/>
                  <a:ext cx="462643" cy="462643"/>
                </a:xfrm>
                <a:prstGeom prst="rect">
                  <a:avLst/>
                </a:prstGeom>
                <a:noFill/>
                <a:ln>
                  <a:noFill/>
                </a:ln>
              </p:spPr>
            </p:pic>
            <p:pic>
              <p:nvPicPr>
                <p:cNvPr id="69" name="Google Shape;165;p2" descr="Home">
                  <a:extLst>
                    <a:ext uri="{FF2B5EF4-FFF2-40B4-BE49-F238E27FC236}">
                      <a16:creationId xmlns:a16="http://schemas.microsoft.com/office/drawing/2014/main" id="{0420F313-4A65-F3C8-4B57-D093AF85E04D}"/>
                    </a:ext>
                  </a:extLst>
                </p:cNvPr>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9061247" y="4618350"/>
                  <a:ext cx="405969" cy="405969"/>
                </a:xfrm>
                <a:prstGeom prst="rect">
                  <a:avLst/>
                </a:prstGeom>
                <a:noFill/>
                <a:ln>
                  <a:noFill/>
                </a:ln>
              </p:spPr>
            </p:pic>
            <p:pic>
              <p:nvPicPr>
                <p:cNvPr id="70" name="Google Shape;166;p2" descr="Store">
                  <a:extLst>
                    <a:ext uri="{FF2B5EF4-FFF2-40B4-BE49-F238E27FC236}">
                      <a16:creationId xmlns:a16="http://schemas.microsoft.com/office/drawing/2014/main" id="{4297623B-6E03-7993-DA87-CA509A213435}"/>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8698613" y="4637610"/>
                  <a:ext cx="405969" cy="405969"/>
                </a:xfrm>
                <a:prstGeom prst="rect">
                  <a:avLst/>
                </a:prstGeom>
                <a:noFill/>
                <a:ln>
                  <a:noFill/>
                </a:ln>
              </p:spPr>
            </p:pic>
          </p:grpSp>
          <p:sp>
            <p:nvSpPr>
              <p:cNvPr id="39" name="Google Shape;168;p2">
                <a:extLst>
                  <a:ext uri="{FF2B5EF4-FFF2-40B4-BE49-F238E27FC236}">
                    <a16:creationId xmlns:a16="http://schemas.microsoft.com/office/drawing/2014/main" id="{97545F7C-24A9-D11E-3F2C-E6DA13755E4A}"/>
                  </a:ext>
                </a:extLst>
              </p:cNvPr>
              <p:cNvSpPr txBox="1"/>
              <p:nvPr/>
            </p:nvSpPr>
            <p:spPr>
              <a:xfrm>
                <a:off x="7892755" y="6636573"/>
                <a:ext cx="2060194"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i="1" dirty="0">
                    <a:solidFill>
                      <a:schemeClr val="dk1"/>
                    </a:solidFill>
                    <a:latin typeface="Corbel"/>
                    <a:ea typeface="Corbel"/>
                    <a:cs typeface="Corbel"/>
                    <a:sym typeface="Corbel"/>
                  </a:rPr>
                  <a:t>Electricity demand</a:t>
                </a:r>
                <a:endParaRPr sz="2000" dirty="0"/>
              </a:p>
            </p:txBody>
          </p:sp>
          <p:sp>
            <p:nvSpPr>
              <p:cNvPr id="40" name="Rectangle 39">
                <a:extLst>
                  <a:ext uri="{FF2B5EF4-FFF2-40B4-BE49-F238E27FC236}">
                    <a16:creationId xmlns:a16="http://schemas.microsoft.com/office/drawing/2014/main" id="{9CD3DDAC-1C21-6D4B-7A5B-549139983A06}"/>
                  </a:ext>
                </a:extLst>
              </p:cNvPr>
              <p:cNvSpPr/>
              <p:nvPr/>
            </p:nvSpPr>
            <p:spPr>
              <a:xfrm>
                <a:off x="-74419" y="6424616"/>
                <a:ext cx="4453463" cy="492443"/>
              </a:xfrm>
              <a:prstGeom prst="rect">
                <a:avLst/>
              </a:prstGeom>
            </p:spPr>
            <p:txBody>
              <a:bodyPr wrap="none">
                <a:spAutoFit/>
              </a:bodyPr>
              <a:lstStyle/>
              <a:p>
                <a:r>
                  <a:rPr lang="en-GB" sz="1300" dirty="0">
                    <a:solidFill>
                      <a:srgbClr val="000000"/>
                    </a:solidFill>
                    <a:latin typeface="Corbel" panose="020B0503020204020204" pitchFamily="34" charset="0"/>
                  </a:rPr>
                  <a:t>*passenger-kilometre</a:t>
                </a:r>
              </a:p>
              <a:p>
                <a:r>
                  <a:rPr lang="en-GB" sz="1300" dirty="0">
                    <a:latin typeface="Corbel" panose="020B0503020204020204" pitchFamily="34" charset="0"/>
                  </a:rPr>
                  <a:t>†Loss of load expected (the amount of electricity not supplied)</a:t>
                </a:r>
              </a:p>
            </p:txBody>
          </p:sp>
          <p:sp>
            <p:nvSpPr>
              <p:cNvPr id="41" name="Arrow: Bent-Up 40">
                <a:extLst>
                  <a:ext uri="{FF2B5EF4-FFF2-40B4-BE49-F238E27FC236}">
                    <a16:creationId xmlns:a16="http://schemas.microsoft.com/office/drawing/2014/main" id="{1AC34594-D1AD-CA4F-0147-7B4DD7B4B1B7}"/>
                  </a:ext>
                </a:extLst>
              </p:cNvPr>
              <p:cNvSpPr/>
              <p:nvPr/>
            </p:nvSpPr>
            <p:spPr>
              <a:xfrm flipV="1">
                <a:off x="1656643" y="572712"/>
                <a:ext cx="8326869" cy="1362360"/>
              </a:xfrm>
              <a:prstGeom prst="bentUpArrow">
                <a:avLst>
                  <a:gd name="adj1" fmla="val 8992"/>
                  <a:gd name="adj2" fmla="val 11900"/>
                  <a:gd name="adj3" fmla="val 10699"/>
                </a:avLst>
              </a:prstGeom>
              <a:noFill/>
              <a:ln w="3810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2" descr="Stack of Bank Notes Icon Images, Stock Photos &amp;amp; Vectors | Shutterstock">
                <a:extLst>
                  <a:ext uri="{FF2B5EF4-FFF2-40B4-BE49-F238E27FC236}">
                    <a16:creationId xmlns:a16="http://schemas.microsoft.com/office/drawing/2014/main" id="{EF9153AA-D6B2-29D7-C631-83CE925CEBC0}"/>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692341" y="276551"/>
                <a:ext cx="662722" cy="691496"/>
              </a:xfrm>
              <a:prstGeom prst="rect">
                <a:avLst/>
              </a:prstGeom>
              <a:noFill/>
              <a:extLst>
                <a:ext uri="{909E8E84-426E-40DD-AFC4-6F175D3DCCD1}">
                  <a14:hiddenFill xmlns:a14="http://schemas.microsoft.com/office/drawing/2010/main">
                    <a:solidFill>
                      <a:srgbClr val="FFFFFF"/>
                    </a:solidFill>
                  </a14:hiddenFill>
                </a:ext>
              </a:extLst>
            </p:spPr>
          </p:pic>
          <p:sp>
            <p:nvSpPr>
              <p:cNvPr id="43" name="Google Shape;168;p2">
                <a:extLst>
                  <a:ext uri="{FF2B5EF4-FFF2-40B4-BE49-F238E27FC236}">
                    <a16:creationId xmlns:a16="http://schemas.microsoft.com/office/drawing/2014/main" id="{01D8463A-C40B-1855-944C-84BDC10A3CC7}"/>
                  </a:ext>
                </a:extLst>
              </p:cNvPr>
              <p:cNvSpPr txBox="1"/>
              <p:nvPr/>
            </p:nvSpPr>
            <p:spPr>
              <a:xfrm>
                <a:off x="1565998" y="238405"/>
                <a:ext cx="5338359"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400" b="1" dirty="0">
                    <a:solidFill>
                      <a:schemeClr val="dk1"/>
                    </a:solidFill>
                    <a:latin typeface="Corbel"/>
                    <a:ea typeface="Corbel"/>
                    <a:cs typeface="Corbel"/>
                    <a:sym typeface="Corbel"/>
                  </a:rPr>
                  <a:t>Reduction/ elimination of fossil fuel subsidies (power sector)</a:t>
                </a:r>
                <a:endParaRPr b="1" dirty="0"/>
              </a:p>
            </p:txBody>
          </p:sp>
          <p:sp>
            <p:nvSpPr>
              <p:cNvPr id="44" name="Arrow: Right 43">
                <a:extLst>
                  <a:ext uri="{FF2B5EF4-FFF2-40B4-BE49-F238E27FC236}">
                    <a16:creationId xmlns:a16="http://schemas.microsoft.com/office/drawing/2014/main" id="{91FA7FAD-200D-86BA-F45A-AFB8AC5111F3}"/>
                  </a:ext>
                </a:extLst>
              </p:cNvPr>
              <p:cNvSpPr/>
              <p:nvPr/>
            </p:nvSpPr>
            <p:spPr>
              <a:xfrm rot="16200000">
                <a:off x="4126131" y="5771865"/>
                <a:ext cx="1027253" cy="391475"/>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Arrow: Right 44">
                <a:extLst>
                  <a:ext uri="{FF2B5EF4-FFF2-40B4-BE49-F238E27FC236}">
                    <a16:creationId xmlns:a16="http://schemas.microsoft.com/office/drawing/2014/main" id="{44BA6F9E-FDC3-B2E4-CF51-73D4E542FCA2}"/>
                  </a:ext>
                </a:extLst>
              </p:cNvPr>
              <p:cNvSpPr/>
              <p:nvPr/>
            </p:nvSpPr>
            <p:spPr>
              <a:xfrm rot="16200000">
                <a:off x="9505179" y="5724975"/>
                <a:ext cx="1027253" cy="391475"/>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Google Shape;168;p2">
                <a:extLst>
                  <a:ext uri="{FF2B5EF4-FFF2-40B4-BE49-F238E27FC236}">
                    <a16:creationId xmlns:a16="http://schemas.microsoft.com/office/drawing/2014/main" id="{DD90AF80-DBE0-2161-5DEB-E39A69B23906}"/>
                  </a:ext>
                </a:extLst>
              </p:cNvPr>
              <p:cNvSpPr txBox="1"/>
              <p:nvPr/>
            </p:nvSpPr>
            <p:spPr>
              <a:xfrm>
                <a:off x="4782683" y="5727104"/>
                <a:ext cx="1268988" cy="738623"/>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400" b="1" dirty="0">
                    <a:solidFill>
                      <a:schemeClr val="dk1"/>
                    </a:solidFill>
                    <a:latin typeface="Corbel"/>
                    <a:ea typeface="Corbel"/>
                    <a:cs typeface="Corbel"/>
                    <a:sym typeface="Corbel"/>
                  </a:rPr>
                  <a:t>Increase in mobility access</a:t>
                </a:r>
                <a:endParaRPr b="1" dirty="0"/>
              </a:p>
            </p:txBody>
          </p:sp>
          <p:sp>
            <p:nvSpPr>
              <p:cNvPr id="47" name="Google Shape;168;p2">
                <a:extLst>
                  <a:ext uri="{FF2B5EF4-FFF2-40B4-BE49-F238E27FC236}">
                    <a16:creationId xmlns:a16="http://schemas.microsoft.com/office/drawing/2014/main" id="{70340A4C-7837-8106-F3C1-4686B3CFEBD7}"/>
                  </a:ext>
                </a:extLst>
              </p:cNvPr>
              <p:cNvSpPr txBox="1"/>
              <p:nvPr/>
            </p:nvSpPr>
            <p:spPr>
              <a:xfrm>
                <a:off x="10135753" y="5689886"/>
                <a:ext cx="1444793" cy="738623"/>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400" b="1" dirty="0">
                    <a:solidFill>
                      <a:schemeClr val="dk1"/>
                    </a:solidFill>
                    <a:latin typeface="Corbel"/>
                    <a:ea typeface="Corbel"/>
                    <a:cs typeface="Corbel"/>
                    <a:sym typeface="Corbel"/>
                  </a:rPr>
                  <a:t>Increase in electricity access</a:t>
                </a:r>
                <a:endParaRPr b="1" dirty="0"/>
              </a:p>
            </p:txBody>
          </p:sp>
          <p:sp>
            <p:nvSpPr>
              <p:cNvPr id="48" name="Google Shape;168;p2">
                <a:extLst>
                  <a:ext uri="{FF2B5EF4-FFF2-40B4-BE49-F238E27FC236}">
                    <a16:creationId xmlns:a16="http://schemas.microsoft.com/office/drawing/2014/main" id="{CEFF33BD-5438-A244-DBA1-E84A66761BC5}"/>
                  </a:ext>
                </a:extLst>
              </p:cNvPr>
              <p:cNvSpPr txBox="1"/>
              <p:nvPr/>
            </p:nvSpPr>
            <p:spPr>
              <a:xfrm>
                <a:off x="7235130" y="1903287"/>
                <a:ext cx="2285173"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400" i="1" dirty="0">
                    <a:solidFill>
                      <a:schemeClr val="dk1"/>
                    </a:solidFill>
                    <a:latin typeface="Corbel"/>
                    <a:ea typeface="Corbel"/>
                    <a:cs typeface="Corbel"/>
                    <a:sym typeface="Corbel"/>
                  </a:rPr>
                  <a:t>Increase in renewable generation</a:t>
                </a:r>
                <a:endParaRPr dirty="0"/>
              </a:p>
            </p:txBody>
          </p:sp>
          <p:sp>
            <p:nvSpPr>
              <p:cNvPr id="49" name="&quot;Not Allowed&quot; Symbol 48">
                <a:extLst>
                  <a:ext uri="{FF2B5EF4-FFF2-40B4-BE49-F238E27FC236}">
                    <a16:creationId xmlns:a16="http://schemas.microsoft.com/office/drawing/2014/main" id="{B22716F7-A9BB-740D-A02E-E4A177C347DD}"/>
                  </a:ext>
                </a:extLst>
              </p:cNvPr>
              <p:cNvSpPr/>
              <p:nvPr/>
            </p:nvSpPr>
            <p:spPr>
              <a:xfrm>
                <a:off x="8997387" y="2496637"/>
                <a:ext cx="1593360" cy="1595658"/>
              </a:xfrm>
              <a:prstGeom prst="noSmoking">
                <a:avLst>
                  <a:gd name="adj" fmla="val 7518"/>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Google Shape;168;p2">
                <a:extLst>
                  <a:ext uri="{FF2B5EF4-FFF2-40B4-BE49-F238E27FC236}">
                    <a16:creationId xmlns:a16="http://schemas.microsoft.com/office/drawing/2014/main" id="{C69039A4-FA82-4B9A-7C5D-B1696B9510A4}"/>
                  </a:ext>
                </a:extLst>
              </p:cNvPr>
              <p:cNvSpPr txBox="1"/>
              <p:nvPr/>
            </p:nvSpPr>
            <p:spPr>
              <a:xfrm>
                <a:off x="9110410" y="1908942"/>
                <a:ext cx="2285173"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400" i="1" dirty="0">
                    <a:solidFill>
                      <a:schemeClr val="dk1"/>
                    </a:solidFill>
                    <a:latin typeface="Corbel"/>
                    <a:ea typeface="Corbel"/>
                    <a:cs typeface="Corbel"/>
                    <a:sym typeface="Corbel"/>
                  </a:rPr>
                  <a:t>Closure of fossil fuel generators</a:t>
                </a:r>
                <a:endParaRPr dirty="0"/>
              </a:p>
            </p:txBody>
          </p:sp>
          <p:sp>
            <p:nvSpPr>
              <p:cNvPr id="51" name="Circle: Hollow 50">
                <a:extLst>
                  <a:ext uri="{FF2B5EF4-FFF2-40B4-BE49-F238E27FC236}">
                    <a16:creationId xmlns:a16="http://schemas.microsoft.com/office/drawing/2014/main" id="{0549929E-3EAA-1725-CCF4-B67B273C2947}"/>
                  </a:ext>
                </a:extLst>
              </p:cNvPr>
              <p:cNvSpPr/>
              <p:nvPr/>
            </p:nvSpPr>
            <p:spPr>
              <a:xfrm>
                <a:off x="7203132" y="2481437"/>
                <a:ext cx="1593360" cy="1595658"/>
              </a:xfrm>
              <a:prstGeom prst="donut">
                <a:avLst>
                  <a:gd name="adj" fmla="val 7507"/>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Arrow: Right 51">
                <a:extLst>
                  <a:ext uri="{FF2B5EF4-FFF2-40B4-BE49-F238E27FC236}">
                    <a16:creationId xmlns:a16="http://schemas.microsoft.com/office/drawing/2014/main" id="{289A4091-AB7D-FA25-2C38-B62C37ACF6FD}"/>
                  </a:ext>
                </a:extLst>
              </p:cNvPr>
              <p:cNvSpPr/>
              <p:nvPr/>
            </p:nvSpPr>
            <p:spPr>
              <a:xfrm rot="10800000">
                <a:off x="5142309" y="3879843"/>
                <a:ext cx="1998720" cy="218257"/>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Google Shape;168;p2">
                <a:extLst>
                  <a:ext uri="{FF2B5EF4-FFF2-40B4-BE49-F238E27FC236}">
                    <a16:creationId xmlns:a16="http://schemas.microsoft.com/office/drawing/2014/main" id="{AF025E40-BD75-4533-DB28-1F06ED274D3B}"/>
                  </a:ext>
                </a:extLst>
              </p:cNvPr>
              <p:cNvSpPr txBox="1"/>
              <p:nvPr/>
            </p:nvSpPr>
            <p:spPr>
              <a:xfrm>
                <a:off x="5280003" y="3265507"/>
                <a:ext cx="1946144"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dirty="0">
                    <a:solidFill>
                      <a:schemeClr val="dk1"/>
                    </a:solidFill>
                    <a:latin typeface="Corbel"/>
                    <a:sym typeface="Corbel"/>
                  </a:rPr>
                  <a:t>Grid services improve reliability</a:t>
                </a:r>
                <a:endParaRPr b="1" dirty="0"/>
              </a:p>
            </p:txBody>
          </p:sp>
          <p:sp>
            <p:nvSpPr>
              <p:cNvPr id="54" name="Rectangle 53">
                <a:extLst>
                  <a:ext uri="{FF2B5EF4-FFF2-40B4-BE49-F238E27FC236}">
                    <a16:creationId xmlns:a16="http://schemas.microsoft.com/office/drawing/2014/main" id="{697C5F02-1D0B-644F-585F-24D667A32DEF}"/>
                  </a:ext>
                </a:extLst>
              </p:cNvPr>
              <p:cNvSpPr/>
              <p:nvPr/>
            </p:nvSpPr>
            <p:spPr>
              <a:xfrm>
                <a:off x="5173029" y="3988971"/>
                <a:ext cx="668773" cy="307777"/>
              </a:xfrm>
              <a:prstGeom prst="rect">
                <a:avLst/>
              </a:prstGeom>
            </p:spPr>
            <p:txBody>
              <a:bodyPr wrap="none">
                <a:spAutoFit/>
              </a:bodyPr>
              <a:lstStyle/>
              <a:p>
                <a:r>
                  <a:rPr lang="en-GB" sz="1400" dirty="0">
                    <a:solidFill>
                      <a:srgbClr val="000000"/>
                    </a:solidFill>
                    <a:latin typeface="Corbel" panose="020B0503020204020204" pitchFamily="34" charset="0"/>
                  </a:rPr>
                  <a:t>$</a:t>
                </a:r>
                <a:r>
                  <a:rPr lang="en-GB" sz="1400" b="0" i="0" dirty="0">
                    <a:solidFill>
                      <a:srgbClr val="000000"/>
                    </a:solidFill>
                    <a:effectLst/>
                    <a:latin typeface="Corbel" panose="020B0503020204020204" pitchFamily="34" charset="0"/>
                  </a:rPr>
                  <a:t>/kWh</a:t>
                </a:r>
                <a:endParaRPr lang="en-GB" sz="1400" dirty="0">
                  <a:latin typeface="Corbel" panose="020B0503020204020204" pitchFamily="34" charset="0"/>
                </a:endParaRPr>
              </a:p>
            </p:txBody>
          </p:sp>
          <p:sp>
            <p:nvSpPr>
              <p:cNvPr id="55" name="Google Shape;168;p2">
                <a:extLst>
                  <a:ext uri="{FF2B5EF4-FFF2-40B4-BE49-F238E27FC236}">
                    <a16:creationId xmlns:a16="http://schemas.microsoft.com/office/drawing/2014/main" id="{ABDDD5E5-B94B-558E-C858-8DAD7F35B7EA}"/>
                  </a:ext>
                </a:extLst>
              </p:cNvPr>
              <p:cNvSpPr txBox="1"/>
              <p:nvPr/>
            </p:nvSpPr>
            <p:spPr>
              <a:xfrm>
                <a:off x="5323725" y="1849450"/>
                <a:ext cx="189254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dirty="0">
                    <a:solidFill>
                      <a:schemeClr val="dk1"/>
                    </a:solidFill>
                    <a:latin typeface="Corbel"/>
                    <a:sym typeface="Corbel"/>
                  </a:rPr>
                  <a:t>Off-peak charging increases utilisation</a:t>
                </a:r>
                <a:endParaRPr b="1" dirty="0"/>
              </a:p>
            </p:txBody>
          </p:sp>
          <p:sp>
            <p:nvSpPr>
              <p:cNvPr id="56" name="Arrow: Right 55">
                <a:extLst>
                  <a:ext uri="{FF2B5EF4-FFF2-40B4-BE49-F238E27FC236}">
                    <a16:creationId xmlns:a16="http://schemas.microsoft.com/office/drawing/2014/main" id="{0F54FD36-5618-D7C7-60C0-7518F3AB0190}"/>
                  </a:ext>
                </a:extLst>
              </p:cNvPr>
              <p:cNvSpPr/>
              <p:nvPr/>
            </p:nvSpPr>
            <p:spPr>
              <a:xfrm rot="10800000" flipH="1">
                <a:off x="5284538" y="3697350"/>
                <a:ext cx="1998720" cy="218257"/>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82BDB3E9-CFBB-0638-5BEF-5413CA73F499}"/>
                  </a:ext>
                </a:extLst>
              </p:cNvPr>
              <p:cNvSpPr/>
              <p:nvPr/>
            </p:nvSpPr>
            <p:spPr>
              <a:xfrm>
                <a:off x="6733546" y="3492731"/>
                <a:ext cx="527709" cy="307777"/>
              </a:xfrm>
              <a:prstGeom prst="rect">
                <a:avLst/>
              </a:prstGeom>
            </p:spPr>
            <p:txBody>
              <a:bodyPr wrap="none">
                <a:spAutoFit/>
              </a:bodyPr>
              <a:lstStyle/>
              <a:p>
                <a:r>
                  <a:rPr lang="en-GB" sz="1400" b="0" i="0" dirty="0">
                    <a:solidFill>
                      <a:srgbClr val="000000"/>
                    </a:solidFill>
                    <a:effectLst/>
                    <a:latin typeface="Corbel" panose="020B0503020204020204" pitchFamily="34" charset="0"/>
                  </a:rPr>
                  <a:t>kWh</a:t>
                </a:r>
                <a:endParaRPr lang="en-GB" sz="1400" dirty="0">
                  <a:latin typeface="Corbel" panose="020B0503020204020204" pitchFamily="34" charset="0"/>
                </a:endParaRPr>
              </a:p>
            </p:txBody>
          </p:sp>
          <p:grpSp>
            <p:nvGrpSpPr>
              <p:cNvPr id="58" name="Group 57">
                <a:extLst>
                  <a:ext uri="{FF2B5EF4-FFF2-40B4-BE49-F238E27FC236}">
                    <a16:creationId xmlns:a16="http://schemas.microsoft.com/office/drawing/2014/main" id="{85C035A1-8144-C31C-05D7-A832FC7EF9C5}"/>
                  </a:ext>
                </a:extLst>
              </p:cNvPr>
              <p:cNvGrpSpPr/>
              <p:nvPr/>
            </p:nvGrpSpPr>
            <p:grpSpPr>
              <a:xfrm flipH="1">
                <a:off x="5137166" y="2247039"/>
                <a:ext cx="2140949" cy="804017"/>
                <a:chOff x="5349760" y="4214367"/>
                <a:chExt cx="2140949" cy="804017"/>
              </a:xfrm>
            </p:grpSpPr>
            <p:sp>
              <p:nvSpPr>
                <p:cNvPr id="64" name="Arrow: Right 63">
                  <a:extLst>
                    <a:ext uri="{FF2B5EF4-FFF2-40B4-BE49-F238E27FC236}">
                      <a16:creationId xmlns:a16="http://schemas.microsoft.com/office/drawing/2014/main" id="{B408A189-C22C-8AA6-4CE0-BB5F727378FB}"/>
                    </a:ext>
                  </a:extLst>
                </p:cNvPr>
                <p:cNvSpPr/>
                <p:nvPr/>
              </p:nvSpPr>
              <p:spPr>
                <a:xfrm rot="10800000">
                  <a:off x="5349760" y="4601479"/>
                  <a:ext cx="1998720" cy="218257"/>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1005F1AD-B7BD-7F74-A594-9977FEA3F0CF}"/>
                    </a:ext>
                  </a:extLst>
                </p:cNvPr>
                <p:cNvSpPr/>
                <p:nvPr/>
              </p:nvSpPr>
              <p:spPr>
                <a:xfrm>
                  <a:off x="5380480" y="4710607"/>
                  <a:ext cx="668773" cy="307777"/>
                </a:xfrm>
                <a:prstGeom prst="rect">
                  <a:avLst/>
                </a:prstGeom>
              </p:spPr>
              <p:txBody>
                <a:bodyPr wrap="none">
                  <a:spAutoFit/>
                </a:bodyPr>
                <a:lstStyle/>
                <a:p>
                  <a:r>
                    <a:rPr lang="en-GB" sz="1400" dirty="0">
                      <a:solidFill>
                        <a:srgbClr val="000000"/>
                      </a:solidFill>
                      <a:latin typeface="Corbel" panose="020B0503020204020204" pitchFamily="34" charset="0"/>
                    </a:rPr>
                    <a:t>$</a:t>
                  </a:r>
                  <a:r>
                    <a:rPr lang="en-GB" sz="1400" b="0" i="0" dirty="0">
                      <a:solidFill>
                        <a:srgbClr val="000000"/>
                      </a:solidFill>
                      <a:effectLst/>
                      <a:latin typeface="Corbel" panose="020B0503020204020204" pitchFamily="34" charset="0"/>
                    </a:rPr>
                    <a:t>/kWh</a:t>
                  </a:r>
                  <a:endParaRPr lang="en-GB" sz="1400" dirty="0">
                    <a:latin typeface="Corbel" panose="020B0503020204020204" pitchFamily="34" charset="0"/>
                  </a:endParaRPr>
                </a:p>
              </p:txBody>
            </p:sp>
            <p:sp>
              <p:nvSpPr>
                <p:cNvPr id="66" name="Arrow: Right 65">
                  <a:extLst>
                    <a:ext uri="{FF2B5EF4-FFF2-40B4-BE49-F238E27FC236}">
                      <a16:creationId xmlns:a16="http://schemas.microsoft.com/office/drawing/2014/main" id="{18DD8A37-5D1E-4141-F70A-3161F1C393F4}"/>
                    </a:ext>
                  </a:extLst>
                </p:cNvPr>
                <p:cNvSpPr/>
                <p:nvPr/>
              </p:nvSpPr>
              <p:spPr>
                <a:xfrm rot="10800000" flipH="1">
                  <a:off x="5491989" y="4418986"/>
                  <a:ext cx="1998720" cy="218257"/>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FCD78D90-098D-53B4-A835-EDAEF478BB5F}"/>
                    </a:ext>
                  </a:extLst>
                </p:cNvPr>
                <p:cNvSpPr/>
                <p:nvPr/>
              </p:nvSpPr>
              <p:spPr>
                <a:xfrm>
                  <a:off x="6940997" y="4214367"/>
                  <a:ext cx="527709" cy="307777"/>
                </a:xfrm>
                <a:prstGeom prst="rect">
                  <a:avLst/>
                </a:prstGeom>
              </p:spPr>
              <p:txBody>
                <a:bodyPr wrap="none">
                  <a:spAutoFit/>
                </a:bodyPr>
                <a:lstStyle/>
                <a:p>
                  <a:r>
                    <a:rPr lang="en-GB" sz="1400" b="0" i="0" dirty="0">
                      <a:solidFill>
                        <a:srgbClr val="000000"/>
                      </a:solidFill>
                      <a:effectLst/>
                      <a:latin typeface="Corbel" panose="020B0503020204020204" pitchFamily="34" charset="0"/>
                    </a:rPr>
                    <a:t>kWh</a:t>
                  </a:r>
                  <a:endParaRPr lang="en-GB" sz="1400" dirty="0">
                    <a:latin typeface="Corbel" panose="020B0503020204020204" pitchFamily="34" charset="0"/>
                  </a:endParaRPr>
                </a:p>
              </p:txBody>
            </p:sp>
          </p:grpSp>
          <p:sp>
            <p:nvSpPr>
              <p:cNvPr id="59" name="Arrow: Right 58">
                <a:extLst>
                  <a:ext uri="{FF2B5EF4-FFF2-40B4-BE49-F238E27FC236}">
                    <a16:creationId xmlns:a16="http://schemas.microsoft.com/office/drawing/2014/main" id="{6564F802-645A-99B9-F415-520A991FCC2D}"/>
                  </a:ext>
                </a:extLst>
              </p:cNvPr>
              <p:cNvSpPr/>
              <p:nvPr/>
            </p:nvSpPr>
            <p:spPr>
              <a:xfrm rot="5400000" flipV="1">
                <a:off x="9257597" y="4590572"/>
                <a:ext cx="1164294" cy="429170"/>
              </a:xfrm>
              <a:prstGeom prst="rightArrow">
                <a:avLst/>
              </a:prstGeom>
              <a:noFill/>
              <a:ln w="3810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Arrow: Right 59">
                <a:extLst>
                  <a:ext uri="{FF2B5EF4-FFF2-40B4-BE49-F238E27FC236}">
                    <a16:creationId xmlns:a16="http://schemas.microsoft.com/office/drawing/2014/main" id="{979D749D-4AEF-9161-7D7D-CAB7FDD4F338}"/>
                  </a:ext>
                </a:extLst>
              </p:cNvPr>
              <p:cNvSpPr/>
              <p:nvPr/>
            </p:nvSpPr>
            <p:spPr>
              <a:xfrm rot="5400000" flipV="1">
                <a:off x="7560923" y="4690904"/>
                <a:ext cx="1164940" cy="22915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Google Shape;168;p2">
                <a:extLst>
                  <a:ext uri="{FF2B5EF4-FFF2-40B4-BE49-F238E27FC236}">
                    <a16:creationId xmlns:a16="http://schemas.microsoft.com/office/drawing/2014/main" id="{BE3CF1E9-8A73-6855-E3D4-F340A78B4F8A}"/>
                  </a:ext>
                </a:extLst>
              </p:cNvPr>
              <p:cNvSpPr txBox="1"/>
              <p:nvPr/>
            </p:nvSpPr>
            <p:spPr>
              <a:xfrm>
                <a:off x="8284395" y="4090433"/>
                <a:ext cx="1444793" cy="138495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400" b="1" dirty="0">
                    <a:solidFill>
                      <a:schemeClr val="dk1"/>
                    </a:solidFill>
                    <a:latin typeface="Corbel"/>
                    <a:ea typeface="Corbel"/>
                    <a:cs typeface="Corbel"/>
                    <a:sym typeface="Corbel"/>
                  </a:rPr>
                  <a:t>Improvement in electricity supply through integrated system and grid strengthening</a:t>
                </a:r>
                <a:endParaRPr b="1" dirty="0"/>
              </a:p>
            </p:txBody>
          </p:sp>
          <p:sp>
            <p:nvSpPr>
              <p:cNvPr id="62" name="Rectangle 61">
                <a:extLst>
                  <a:ext uri="{FF2B5EF4-FFF2-40B4-BE49-F238E27FC236}">
                    <a16:creationId xmlns:a16="http://schemas.microsoft.com/office/drawing/2014/main" id="{FDE2F568-A24F-12C6-7FDA-C7E5FFFCD616}"/>
                  </a:ext>
                </a:extLst>
              </p:cNvPr>
              <p:cNvSpPr/>
              <p:nvPr/>
            </p:nvSpPr>
            <p:spPr>
              <a:xfrm>
                <a:off x="7179792" y="4655903"/>
                <a:ext cx="868571" cy="307777"/>
              </a:xfrm>
              <a:prstGeom prst="rect">
                <a:avLst/>
              </a:prstGeom>
            </p:spPr>
            <p:txBody>
              <a:bodyPr wrap="none">
                <a:spAutoFit/>
              </a:bodyPr>
              <a:lstStyle/>
              <a:p>
                <a:r>
                  <a:rPr lang="en-GB" sz="1400" dirty="0">
                    <a:solidFill>
                      <a:srgbClr val="000000"/>
                    </a:solidFill>
                    <a:latin typeface="Corbel" panose="020B0503020204020204" pitchFamily="34" charset="0"/>
                  </a:rPr>
                  <a:t>LOLE</a:t>
                </a:r>
                <a:r>
                  <a:rPr lang="en-GB" baseline="30000" dirty="0"/>
                  <a:t>†</a:t>
                </a:r>
                <a:r>
                  <a:rPr lang="en-GB" sz="1400" dirty="0">
                    <a:solidFill>
                      <a:srgbClr val="000000"/>
                    </a:solidFill>
                    <a:latin typeface="Corbel" panose="020B0503020204020204" pitchFamily="34" charset="0"/>
                  </a:rPr>
                  <a:t>/</a:t>
                </a:r>
                <a:r>
                  <a:rPr lang="en-GB" sz="1400" dirty="0" err="1">
                    <a:solidFill>
                      <a:srgbClr val="000000"/>
                    </a:solidFill>
                    <a:latin typeface="Corbel" panose="020B0503020204020204" pitchFamily="34" charset="0"/>
                  </a:rPr>
                  <a:t>yr</a:t>
                </a:r>
                <a:endParaRPr lang="en-GB" sz="1400" dirty="0">
                  <a:latin typeface="Corbel" panose="020B0503020204020204" pitchFamily="34" charset="0"/>
                </a:endParaRPr>
              </a:p>
            </p:txBody>
          </p:sp>
          <p:sp>
            <p:nvSpPr>
              <p:cNvPr id="63" name="Rectangle 62">
                <a:extLst>
                  <a:ext uri="{FF2B5EF4-FFF2-40B4-BE49-F238E27FC236}">
                    <a16:creationId xmlns:a16="http://schemas.microsoft.com/office/drawing/2014/main" id="{02E16DE3-8D7B-568B-7114-A5E9A678E56A}"/>
                  </a:ext>
                </a:extLst>
              </p:cNvPr>
              <p:cNvSpPr/>
              <p:nvPr/>
            </p:nvSpPr>
            <p:spPr>
              <a:xfrm>
                <a:off x="9939283" y="4655903"/>
                <a:ext cx="868571" cy="307777"/>
              </a:xfrm>
              <a:prstGeom prst="rect">
                <a:avLst/>
              </a:prstGeom>
            </p:spPr>
            <p:txBody>
              <a:bodyPr wrap="none">
                <a:spAutoFit/>
              </a:bodyPr>
              <a:lstStyle/>
              <a:p>
                <a:r>
                  <a:rPr lang="en-GB" sz="1400" dirty="0">
                    <a:solidFill>
                      <a:srgbClr val="000000"/>
                    </a:solidFill>
                    <a:latin typeface="Corbel" panose="020B0503020204020204" pitchFamily="34" charset="0"/>
                  </a:rPr>
                  <a:t>LOLE</a:t>
                </a:r>
                <a:r>
                  <a:rPr lang="en-GB" baseline="30000" dirty="0"/>
                  <a:t>†</a:t>
                </a:r>
                <a:r>
                  <a:rPr lang="en-GB" sz="1400" dirty="0">
                    <a:solidFill>
                      <a:srgbClr val="000000"/>
                    </a:solidFill>
                    <a:latin typeface="Corbel" panose="020B0503020204020204" pitchFamily="34" charset="0"/>
                  </a:rPr>
                  <a:t>/</a:t>
                </a:r>
                <a:r>
                  <a:rPr lang="en-GB" sz="1400" dirty="0" err="1">
                    <a:solidFill>
                      <a:srgbClr val="000000"/>
                    </a:solidFill>
                    <a:latin typeface="Corbel" panose="020B0503020204020204" pitchFamily="34" charset="0"/>
                  </a:rPr>
                  <a:t>yr</a:t>
                </a:r>
                <a:endParaRPr lang="en-GB" sz="1400" dirty="0">
                  <a:latin typeface="Corbel" panose="020B0503020204020204" pitchFamily="34" charset="0"/>
                </a:endParaRPr>
              </a:p>
            </p:txBody>
          </p:sp>
        </p:grpSp>
      </p:grpSp>
    </p:spTree>
    <p:extLst>
      <p:ext uri="{BB962C8B-B14F-4D97-AF65-F5344CB8AC3E}">
        <p14:creationId xmlns:p14="http://schemas.microsoft.com/office/powerpoint/2010/main" val="156029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D6A23E-D690-4F33-9AAB-4210131A2951}"/>
              </a:ext>
            </a:extLst>
          </p:cNvPr>
          <p:cNvSpPr>
            <a:spLocks noGrp="1"/>
          </p:cNvSpPr>
          <p:nvPr>
            <p:ph type="title"/>
          </p:nvPr>
        </p:nvSpPr>
        <p:spPr/>
        <p:txBody>
          <a:bodyPr/>
          <a:lstStyle/>
          <a:p>
            <a:r>
              <a:rPr lang="en-GB" dirty="0"/>
              <a:t>Global transport emissions</a:t>
            </a:r>
          </a:p>
        </p:txBody>
      </p:sp>
      <p:sp>
        <p:nvSpPr>
          <p:cNvPr id="8" name="Rectangle 7">
            <a:extLst>
              <a:ext uri="{FF2B5EF4-FFF2-40B4-BE49-F238E27FC236}">
                <a16:creationId xmlns:a16="http://schemas.microsoft.com/office/drawing/2014/main" id="{AA18661C-915E-43CE-93A9-777F41AC7A19}"/>
              </a:ext>
            </a:extLst>
          </p:cNvPr>
          <p:cNvSpPr/>
          <p:nvPr/>
        </p:nvSpPr>
        <p:spPr>
          <a:xfrm>
            <a:off x="287641" y="6393114"/>
            <a:ext cx="7226300" cy="200055"/>
          </a:xfrm>
          <a:prstGeom prst="rect">
            <a:avLst/>
          </a:prstGeom>
        </p:spPr>
        <p:txBody>
          <a:bodyPr wrap="square">
            <a:spAutoFit/>
          </a:bodyPr>
          <a:lstStyle/>
          <a:p>
            <a:r>
              <a:rPr lang="en-GB" sz="700" dirty="0">
                <a:solidFill>
                  <a:schemeClr val="tx1"/>
                </a:solidFill>
              </a:rPr>
              <a:t>Ritchie, H. and </a:t>
            </a:r>
            <a:r>
              <a:rPr lang="en-GB" sz="700" dirty="0" err="1">
                <a:solidFill>
                  <a:schemeClr val="tx1"/>
                </a:solidFill>
              </a:rPr>
              <a:t>Roser</a:t>
            </a:r>
            <a:r>
              <a:rPr lang="en-GB" sz="700" dirty="0">
                <a:solidFill>
                  <a:schemeClr val="tx1"/>
                </a:solidFill>
              </a:rPr>
              <a:t>, M. (2024). CO2 and greenhouse gas emissions. [Online]. Available: </a:t>
            </a:r>
            <a:r>
              <a:rPr lang="en-GB" sz="700" dirty="0">
                <a:solidFill>
                  <a:schemeClr val="tx1"/>
                </a:solidFill>
                <a:hlinkClick r:id="rId3">
                  <a:extLst>
                    <a:ext uri="{A12FA001-AC4F-418D-AE19-62706E023703}">
                      <ahyp:hlinkClr xmlns:ahyp="http://schemas.microsoft.com/office/drawing/2018/hyperlinkcolor" val="tx"/>
                    </a:ext>
                  </a:extLst>
                </a:hlinkClick>
              </a:rPr>
              <a:t>https://ourworldindata.org/co2-emissions-from-transport</a:t>
            </a:r>
            <a:endParaRPr lang="en-GB" sz="700" dirty="0">
              <a:solidFill>
                <a:schemeClr val="tx1"/>
              </a:solidFill>
            </a:endParaRPr>
          </a:p>
        </p:txBody>
      </p:sp>
      <p:graphicFrame>
        <p:nvGraphicFramePr>
          <p:cNvPr id="11" name="Content Placeholder 8">
            <a:extLst>
              <a:ext uri="{FF2B5EF4-FFF2-40B4-BE49-F238E27FC236}">
                <a16:creationId xmlns:a16="http://schemas.microsoft.com/office/drawing/2014/main" id="{D9AF1C23-7D8F-47C2-802D-3BF3FA9BA4D7}"/>
              </a:ext>
            </a:extLst>
          </p:cNvPr>
          <p:cNvGraphicFramePr>
            <a:graphicFrameLocks noGrp="1"/>
          </p:cNvGraphicFramePr>
          <p:nvPr>
            <p:ph sz="half" idx="1"/>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ontent Placeholder 6">
            <a:extLst>
              <a:ext uri="{FF2B5EF4-FFF2-40B4-BE49-F238E27FC236}">
                <a16:creationId xmlns:a16="http://schemas.microsoft.com/office/drawing/2014/main" id="{D7448138-FD9D-4151-B50B-169498139237}"/>
              </a:ext>
            </a:extLst>
          </p:cNvPr>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6108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129F6C5-0CF8-4EE0-8477-2946B8DB2B50}"/>
              </a:ext>
            </a:extLst>
          </p:cNvPr>
          <p:cNvGraphicFramePr>
            <a:graphicFrameLocks/>
          </p:cNvGraphicFramePr>
          <p:nvPr/>
        </p:nvGraphicFramePr>
        <p:xfrm>
          <a:off x="1127448" y="1626759"/>
          <a:ext cx="4725761" cy="48265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5F0525E5-44AA-49BF-8A34-265BA3689DD5}"/>
              </a:ext>
            </a:extLst>
          </p:cNvPr>
          <p:cNvGraphicFramePr>
            <a:graphicFrameLocks/>
          </p:cNvGraphicFramePr>
          <p:nvPr>
            <p:extLst>
              <p:ext uri="{D42A27DB-BD31-4B8C-83A1-F6EECF244321}">
                <p14:modId xmlns:p14="http://schemas.microsoft.com/office/powerpoint/2010/main" val="848971733"/>
              </p:ext>
            </p:extLst>
          </p:nvPr>
        </p:nvGraphicFramePr>
        <p:xfrm>
          <a:off x="5907638" y="1628799"/>
          <a:ext cx="4755696" cy="4826579"/>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A9A4F8B8-CF64-B986-519D-FCC650A3C48C}"/>
              </a:ext>
            </a:extLst>
          </p:cNvPr>
          <p:cNvSpPr>
            <a:spLocks noGrp="1"/>
          </p:cNvSpPr>
          <p:nvPr>
            <p:ph type="title"/>
          </p:nvPr>
        </p:nvSpPr>
        <p:spPr>
          <a:xfrm>
            <a:off x="609600" y="404664"/>
            <a:ext cx="8942784" cy="936104"/>
          </a:xfrm>
        </p:spPr>
        <p:txBody>
          <a:bodyPr>
            <a:normAutofit fontScale="90000"/>
          </a:bodyPr>
          <a:lstStyle/>
          <a:p>
            <a:r>
              <a:rPr lang="en-GB" sz="2800" dirty="0"/>
              <a:t>There is significant disparity in per-capita emissions, mostly driven by wealth</a:t>
            </a:r>
          </a:p>
        </p:txBody>
      </p:sp>
      <p:sp>
        <p:nvSpPr>
          <p:cNvPr id="8" name="Rectangle 7">
            <a:extLst>
              <a:ext uri="{FF2B5EF4-FFF2-40B4-BE49-F238E27FC236}">
                <a16:creationId xmlns:a16="http://schemas.microsoft.com/office/drawing/2014/main" id="{5822F3A4-5F24-447A-91A9-4D27F1CC7D71}"/>
              </a:ext>
            </a:extLst>
          </p:cNvPr>
          <p:cNvSpPr/>
          <p:nvPr/>
        </p:nvSpPr>
        <p:spPr>
          <a:xfrm>
            <a:off x="287641" y="6393114"/>
            <a:ext cx="7226300" cy="200055"/>
          </a:xfrm>
          <a:prstGeom prst="rect">
            <a:avLst/>
          </a:prstGeom>
        </p:spPr>
        <p:txBody>
          <a:bodyPr wrap="square">
            <a:spAutoFit/>
          </a:bodyPr>
          <a:lstStyle/>
          <a:p>
            <a:r>
              <a:rPr lang="en-GB" sz="700" dirty="0">
                <a:solidFill>
                  <a:schemeClr val="tx1"/>
                </a:solidFill>
              </a:rPr>
              <a:t>Ritchie, H. and </a:t>
            </a:r>
            <a:r>
              <a:rPr lang="en-GB" sz="700" dirty="0" err="1">
                <a:solidFill>
                  <a:schemeClr val="tx1"/>
                </a:solidFill>
              </a:rPr>
              <a:t>Roser</a:t>
            </a:r>
            <a:r>
              <a:rPr lang="en-GB" sz="700" dirty="0">
                <a:solidFill>
                  <a:schemeClr val="tx1"/>
                </a:solidFill>
              </a:rPr>
              <a:t>, M. (2024). CO2 and greenhouse gas emissions. [Online]. Available: </a:t>
            </a:r>
            <a:r>
              <a:rPr lang="en-GB" sz="700" dirty="0">
                <a:solidFill>
                  <a:schemeClr val="tx1"/>
                </a:solidFill>
                <a:hlinkClick r:id="rId5">
                  <a:extLst>
                    <a:ext uri="{A12FA001-AC4F-418D-AE19-62706E023703}">
                      <ahyp:hlinkClr xmlns:ahyp="http://schemas.microsoft.com/office/drawing/2018/hyperlinkcolor" val="tx"/>
                    </a:ext>
                  </a:extLst>
                </a:hlinkClick>
              </a:rPr>
              <a:t>https://ourworldindata.org/co2-emissions-from-transport</a:t>
            </a:r>
            <a:endParaRPr lang="en-GB" sz="700" dirty="0">
              <a:solidFill>
                <a:schemeClr val="tx1"/>
              </a:solidFill>
            </a:endParaRPr>
          </a:p>
        </p:txBody>
      </p:sp>
    </p:spTree>
    <p:extLst>
      <p:ext uri="{BB962C8B-B14F-4D97-AF65-F5344CB8AC3E}">
        <p14:creationId xmlns:p14="http://schemas.microsoft.com/office/powerpoint/2010/main" val="128662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1CE39-E1C9-3FB6-98BE-A6DD78FF7137}"/>
              </a:ext>
            </a:extLst>
          </p:cNvPr>
          <p:cNvSpPr>
            <a:spLocks noGrp="1"/>
          </p:cNvSpPr>
          <p:nvPr>
            <p:ph type="title"/>
          </p:nvPr>
        </p:nvSpPr>
        <p:spPr/>
        <p:txBody>
          <a:bodyPr>
            <a:normAutofit fontScale="90000"/>
          </a:bodyPr>
          <a:lstStyle/>
          <a:p>
            <a:r>
              <a:rPr lang="en-GB" sz="3600" dirty="0"/>
              <a:t>Countries who contribute most emissions generally suffer least from climate change</a:t>
            </a:r>
            <a:r>
              <a:rPr lang="en-GB" dirty="0"/>
              <a:t> </a:t>
            </a:r>
          </a:p>
        </p:txBody>
      </p:sp>
      <p:pic>
        <p:nvPicPr>
          <p:cNvPr id="1026" name="Picture 2" descr="Country Index // Notre Dame Global Adaptation Initiative // University of  Notre Dame">
            <a:extLst>
              <a:ext uri="{FF2B5EF4-FFF2-40B4-BE49-F238E27FC236}">
                <a16:creationId xmlns:a16="http://schemas.microsoft.com/office/drawing/2014/main" id="{DD6EA049-525A-5D95-E5FC-210F631430C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97600" y="2275745"/>
            <a:ext cx="5384800" cy="3419348"/>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9" descr="A map of the world&#10;&#10;Description automatically generated">
            <a:extLst>
              <a:ext uri="{FF2B5EF4-FFF2-40B4-BE49-F238E27FC236}">
                <a16:creationId xmlns:a16="http://schemas.microsoft.com/office/drawing/2014/main" id="{8AFF2190-9EA8-074D-D522-E8F2D2DCD314}"/>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09600" y="2084901"/>
            <a:ext cx="5384800" cy="3801035"/>
          </a:xfrm>
        </p:spPr>
      </p:pic>
      <p:sp>
        <p:nvSpPr>
          <p:cNvPr id="11" name="TextBox 10">
            <a:extLst>
              <a:ext uri="{FF2B5EF4-FFF2-40B4-BE49-F238E27FC236}">
                <a16:creationId xmlns:a16="http://schemas.microsoft.com/office/drawing/2014/main" id="{70F861E5-14B2-334B-5B6B-6394D4D7DFD8}"/>
              </a:ext>
            </a:extLst>
          </p:cNvPr>
          <p:cNvSpPr txBox="1"/>
          <p:nvPr/>
        </p:nvSpPr>
        <p:spPr>
          <a:xfrm>
            <a:off x="203144" y="6182018"/>
            <a:ext cx="9073008" cy="400110"/>
          </a:xfrm>
          <a:prstGeom prst="rect">
            <a:avLst/>
          </a:prstGeom>
          <a:noFill/>
        </p:spPr>
        <p:txBody>
          <a:bodyPr wrap="square" rtlCol="0">
            <a:spAutoFit/>
          </a:bodyPr>
          <a:lstStyle/>
          <a:p>
            <a:r>
              <a:rPr lang="en-GB" sz="1000" dirty="0">
                <a:solidFill>
                  <a:schemeClr val="tx1"/>
                </a:solidFill>
              </a:rPr>
              <a:t>Our World in Data - </a:t>
            </a:r>
            <a:r>
              <a:rPr lang="en-GB" sz="1000" dirty="0">
                <a:solidFill>
                  <a:schemeClr val="tx1"/>
                </a:solidFill>
                <a:hlinkClick r:id="rId5">
                  <a:extLst>
                    <a:ext uri="{A12FA001-AC4F-418D-AE19-62706E023703}">
                      <ahyp:hlinkClr xmlns:ahyp="http://schemas.microsoft.com/office/drawing/2018/hyperlinkcolor" val="tx"/>
                    </a:ext>
                  </a:extLst>
                </a:hlinkClick>
              </a:rPr>
              <a:t>https://ourworldindata.org/grapher/co2-emissions-transport?time=2019</a:t>
            </a:r>
            <a:r>
              <a:rPr lang="en-GB" sz="1000" dirty="0">
                <a:solidFill>
                  <a:schemeClr val="tx1"/>
                </a:solidFill>
              </a:rPr>
              <a:t> </a:t>
            </a:r>
          </a:p>
          <a:p>
            <a:r>
              <a:rPr lang="en-GB" sz="1000" dirty="0">
                <a:solidFill>
                  <a:schemeClr val="tx1"/>
                </a:solidFill>
              </a:rPr>
              <a:t>Notre Dame Global Adaptation Initiative - </a:t>
            </a:r>
            <a:r>
              <a:rPr lang="en-GB" sz="1000" dirty="0">
                <a:solidFill>
                  <a:schemeClr val="tx1"/>
                </a:solidFill>
                <a:hlinkClick r:id="rId6">
                  <a:extLst>
                    <a:ext uri="{A12FA001-AC4F-418D-AE19-62706E023703}">
                      <ahyp:hlinkClr xmlns:ahyp="http://schemas.microsoft.com/office/drawing/2018/hyperlinkcolor" val="tx"/>
                    </a:ext>
                  </a:extLst>
                </a:hlinkClick>
              </a:rPr>
              <a:t>https://gain.nd.edu/our-work/country-index/</a:t>
            </a:r>
            <a:r>
              <a:rPr lang="en-GB" sz="1000" dirty="0">
                <a:solidFill>
                  <a:schemeClr val="tx1"/>
                </a:solidFill>
              </a:rPr>
              <a:t> </a:t>
            </a:r>
          </a:p>
        </p:txBody>
      </p:sp>
    </p:spTree>
    <p:extLst>
      <p:ext uri="{BB962C8B-B14F-4D97-AF65-F5344CB8AC3E}">
        <p14:creationId xmlns:p14="http://schemas.microsoft.com/office/powerpoint/2010/main" val="1950531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0DF0-C945-438B-995D-1E108DD99648}"/>
              </a:ext>
            </a:extLst>
          </p:cNvPr>
          <p:cNvSpPr>
            <a:spLocks noGrp="1"/>
          </p:cNvSpPr>
          <p:nvPr>
            <p:ph type="title"/>
          </p:nvPr>
        </p:nvSpPr>
        <p:spPr/>
        <p:txBody>
          <a:bodyPr/>
          <a:lstStyle/>
          <a:p>
            <a:r>
              <a:rPr lang="en-GB" dirty="0"/>
              <a:t>Climate mitigation policy – how’s it going?</a:t>
            </a:r>
          </a:p>
        </p:txBody>
      </p:sp>
      <p:pic>
        <p:nvPicPr>
          <p:cNvPr id="5" name="Picture 4">
            <a:extLst>
              <a:ext uri="{FF2B5EF4-FFF2-40B4-BE49-F238E27FC236}">
                <a16:creationId xmlns:a16="http://schemas.microsoft.com/office/drawing/2014/main" id="{DD3D8237-0488-4258-A82E-88B8D2B289A1}"/>
              </a:ext>
            </a:extLst>
          </p:cNvPr>
          <p:cNvPicPr>
            <a:picLocks noChangeAspect="1"/>
          </p:cNvPicPr>
          <p:nvPr/>
        </p:nvPicPr>
        <p:blipFill>
          <a:blip r:embed="rId3"/>
          <a:stretch>
            <a:fillRect/>
          </a:stretch>
        </p:blipFill>
        <p:spPr>
          <a:xfrm>
            <a:off x="13911" y="1469766"/>
            <a:ext cx="11798255" cy="5388233"/>
          </a:xfrm>
          <a:prstGeom prst="rect">
            <a:avLst/>
          </a:prstGeom>
        </p:spPr>
      </p:pic>
    </p:spTree>
    <p:extLst>
      <p:ext uri="{BB962C8B-B14F-4D97-AF65-F5344CB8AC3E}">
        <p14:creationId xmlns:p14="http://schemas.microsoft.com/office/powerpoint/2010/main" val="3966455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22734-73F4-7A9D-DD51-AABCB70310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76F2E1-CC37-A0C8-71CC-10585CC861B7}"/>
              </a:ext>
            </a:extLst>
          </p:cNvPr>
          <p:cNvSpPr>
            <a:spLocks noGrp="1"/>
          </p:cNvSpPr>
          <p:nvPr>
            <p:ph type="title"/>
          </p:nvPr>
        </p:nvSpPr>
        <p:spPr/>
        <p:txBody>
          <a:bodyPr>
            <a:normAutofit fontScale="90000"/>
          </a:bodyPr>
          <a:lstStyle/>
          <a:p>
            <a:r>
              <a:rPr lang="en-GB" dirty="0"/>
              <a:t>How do we remove emissions from transport?</a:t>
            </a:r>
          </a:p>
        </p:txBody>
      </p:sp>
      <p:pic>
        <p:nvPicPr>
          <p:cNvPr id="7170" name="Picture 2" descr="Why the future of sustainability will start with mobility | World Economic  Forum">
            <a:extLst>
              <a:ext uri="{FF2B5EF4-FFF2-40B4-BE49-F238E27FC236}">
                <a16:creationId xmlns:a16="http://schemas.microsoft.com/office/drawing/2014/main" id="{BBC8DD4A-00E8-6A28-2867-89CE3AE1C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339" y="1571658"/>
            <a:ext cx="3514726" cy="23420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re superblocks the future of urban living? | CNU">
            <a:extLst>
              <a:ext uri="{FF2B5EF4-FFF2-40B4-BE49-F238E27FC236}">
                <a16:creationId xmlns:a16="http://schemas.microsoft.com/office/drawing/2014/main" id="{18E512BB-A023-7E74-A79A-4DA624DA3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6938" y="1226411"/>
            <a:ext cx="3676649" cy="234679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London Underground Metropolitan Line | RailTransportinLondon Wiki | Fandom">
            <a:extLst>
              <a:ext uri="{FF2B5EF4-FFF2-40B4-BE49-F238E27FC236}">
                <a16:creationId xmlns:a16="http://schemas.microsoft.com/office/drawing/2014/main" id="{1FFC94D6-9E13-653D-8B03-5705B7D8E4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0907" y="3906613"/>
            <a:ext cx="3062680" cy="218598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10 of the best electric vehicles">
            <a:extLst>
              <a:ext uri="{FF2B5EF4-FFF2-40B4-BE49-F238E27FC236}">
                <a16:creationId xmlns:a16="http://schemas.microsoft.com/office/drawing/2014/main" id="{B9BEFA5C-8CF3-9C84-1775-4BA3EE091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9248" y="4143374"/>
            <a:ext cx="2598969" cy="194922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Stay Grounded' calls upon EU for taxing frequent flyers - newmobility.news">
            <a:extLst>
              <a:ext uri="{FF2B5EF4-FFF2-40B4-BE49-F238E27FC236}">
                <a16:creationId xmlns:a16="http://schemas.microsoft.com/office/drawing/2014/main" id="{729F1634-2150-32B0-153A-C7A9291C11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339" y="4143374"/>
            <a:ext cx="2922036" cy="1949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14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02E3E-24D1-43ED-9E14-EF21E775D949}"/>
              </a:ext>
            </a:extLst>
          </p:cNvPr>
          <p:cNvSpPr>
            <a:spLocks noGrp="1"/>
          </p:cNvSpPr>
          <p:nvPr>
            <p:ph type="title"/>
          </p:nvPr>
        </p:nvSpPr>
        <p:spPr/>
        <p:txBody>
          <a:bodyPr/>
          <a:lstStyle/>
          <a:p>
            <a:r>
              <a:rPr lang="en-GB" dirty="0"/>
              <a:t>Avoid </a:t>
            </a:r>
            <a:r>
              <a:rPr lang="en-GB" dirty="0">
                <a:sym typeface="Wingdings" panose="05000000000000000000" pitchFamily="2" charset="2"/>
              </a:rPr>
              <a:t> Shift  Improve</a:t>
            </a:r>
            <a:endParaRPr lang="en-GB" dirty="0"/>
          </a:p>
        </p:txBody>
      </p:sp>
      <p:pic>
        <p:nvPicPr>
          <p:cNvPr id="4098" name="Picture 2" descr="Thomas Bibby's tweet - &quot;As the climate committee kicks off we'll be hearing  a lot about the “avoid shift improve” framework for reducing transport  emissions. Today's session is on the highest priority">
            <a:extLst>
              <a:ext uri="{FF2B5EF4-FFF2-40B4-BE49-F238E27FC236}">
                <a16:creationId xmlns:a16="http://schemas.microsoft.com/office/drawing/2014/main" id="{A40B2099-BFBB-4B2D-A2E4-124069AF9EA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55921" y="1825625"/>
            <a:ext cx="7680158" cy="42560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0EDDE95-438C-0984-FA42-435A5CFA18D5}"/>
              </a:ext>
            </a:extLst>
          </p:cNvPr>
          <p:cNvSpPr txBox="1"/>
          <p:nvPr/>
        </p:nvSpPr>
        <p:spPr>
          <a:xfrm>
            <a:off x="47328" y="6001405"/>
            <a:ext cx="10945216" cy="523220"/>
          </a:xfrm>
          <a:prstGeom prst="rect">
            <a:avLst/>
          </a:prstGeom>
          <a:noFill/>
        </p:spPr>
        <p:txBody>
          <a:bodyPr wrap="square">
            <a:spAutoFit/>
          </a:bodyPr>
          <a:lstStyle/>
          <a:p>
            <a:r>
              <a:rPr lang="en-GB" sz="1400" b="0" i="0" dirty="0" err="1">
                <a:solidFill>
                  <a:srgbClr val="222222"/>
                </a:solidFill>
                <a:effectLst/>
                <a:latin typeface="-apple-system"/>
              </a:rPr>
              <a:t>Creutzig</a:t>
            </a:r>
            <a:r>
              <a:rPr lang="en-GB" sz="1400" b="0" i="0" dirty="0">
                <a:solidFill>
                  <a:srgbClr val="222222"/>
                </a:solidFill>
                <a:effectLst/>
                <a:latin typeface="-apple-system"/>
              </a:rPr>
              <a:t>, F., Roy, J., Lamb, W.F. </a:t>
            </a:r>
            <a:r>
              <a:rPr lang="en-GB" sz="1400" b="0" i="1" dirty="0">
                <a:solidFill>
                  <a:srgbClr val="222222"/>
                </a:solidFill>
                <a:effectLst/>
                <a:latin typeface="-apple-system"/>
              </a:rPr>
              <a:t>et al.</a:t>
            </a:r>
            <a:r>
              <a:rPr lang="en-GB" sz="1400" b="0" i="0" dirty="0">
                <a:solidFill>
                  <a:srgbClr val="222222"/>
                </a:solidFill>
                <a:effectLst/>
                <a:latin typeface="-apple-system"/>
              </a:rPr>
              <a:t> Towards demand-side solutions for mitigating climate change. </a:t>
            </a:r>
            <a:r>
              <a:rPr lang="en-GB" sz="1400" b="0" i="1" dirty="0">
                <a:solidFill>
                  <a:srgbClr val="222222"/>
                </a:solidFill>
                <a:effectLst/>
                <a:latin typeface="-apple-system"/>
              </a:rPr>
              <a:t>Nature </a:t>
            </a:r>
            <a:r>
              <a:rPr lang="en-GB" sz="1400" b="0" i="1" dirty="0" err="1">
                <a:solidFill>
                  <a:srgbClr val="222222"/>
                </a:solidFill>
                <a:effectLst/>
                <a:latin typeface="-apple-system"/>
              </a:rPr>
              <a:t>Clim</a:t>
            </a:r>
            <a:r>
              <a:rPr lang="en-GB" sz="1400" b="0" i="1" dirty="0">
                <a:solidFill>
                  <a:srgbClr val="222222"/>
                </a:solidFill>
                <a:effectLst/>
                <a:latin typeface="-apple-system"/>
              </a:rPr>
              <a:t> Change</a:t>
            </a:r>
            <a:r>
              <a:rPr lang="en-GB" sz="1400" b="0" i="0" dirty="0">
                <a:solidFill>
                  <a:srgbClr val="222222"/>
                </a:solidFill>
                <a:effectLst/>
                <a:latin typeface="-apple-system"/>
              </a:rPr>
              <a:t> </a:t>
            </a:r>
            <a:r>
              <a:rPr lang="en-GB" sz="1400" b="1" i="0" dirty="0">
                <a:solidFill>
                  <a:srgbClr val="222222"/>
                </a:solidFill>
                <a:effectLst/>
                <a:latin typeface="-apple-system"/>
              </a:rPr>
              <a:t>8</a:t>
            </a:r>
            <a:r>
              <a:rPr lang="en-GB" sz="1400" b="0" i="0" dirty="0">
                <a:solidFill>
                  <a:srgbClr val="222222"/>
                </a:solidFill>
                <a:effectLst/>
                <a:latin typeface="-apple-system"/>
              </a:rPr>
              <a:t>, 260–263 (2018). </a:t>
            </a:r>
            <a:r>
              <a:rPr lang="en-GB" sz="1400" b="0" i="0" dirty="0">
                <a:solidFill>
                  <a:srgbClr val="222222"/>
                </a:solidFill>
                <a:effectLst/>
                <a:latin typeface="-apple-system"/>
                <a:hlinkClick r:id="rId4"/>
              </a:rPr>
              <a:t>https://doi.org/10.1038/s41558-018-0121-1</a:t>
            </a:r>
            <a:r>
              <a:rPr lang="en-GB" sz="1400" b="0" i="0" dirty="0">
                <a:solidFill>
                  <a:srgbClr val="222222"/>
                </a:solidFill>
                <a:effectLst/>
                <a:latin typeface="-apple-system"/>
              </a:rPr>
              <a:t> </a:t>
            </a:r>
            <a:endParaRPr lang="en-GB" sz="1400" dirty="0"/>
          </a:p>
        </p:txBody>
      </p:sp>
    </p:spTree>
    <p:extLst>
      <p:ext uri="{BB962C8B-B14F-4D97-AF65-F5344CB8AC3E}">
        <p14:creationId xmlns:p14="http://schemas.microsoft.com/office/powerpoint/2010/main" val="2440263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69AD5-1598-40B0-A086-F6691AB1A907}"/>
              </a:ext>
            </a:extLst>
          </p:cNvPr>
          <p:cNvSpPr>
            <a:spLocks noGrp="1"/>
          </p:cNvSpPr>
          <p:nvPr>
            <p:ph type="title"/>
          </p:nvPr>
        </p:nvSpPr>
        <p:spPr>
          <a:xfrm>
            <a:off x="838200" y="-38525"/>
            <a:ext cx="9578280" cy="1325563"/>
          </a:xfrm>
        </p:spPr>
        <p:txBody>
          <a:bodyPr>
            <a:normAutofit/>
          </a:bodyPr>
          <a:lstStyle/>
          <a:p>
            <a:r>
              <a:rPr lang="en-GB" sz="3600" dirty="0"/>
              <a:t>Transport and Nationally Determined Contributions (NDCs)</a:t>
            </a:r>
          </a:p>
        </p:txBody>
      </p:sp>
      <p:sp>
        <p:nvSpPr>
          <p:cNvPr id="7" name="Slide Number Placeholder 6">
            <a:extLst>
              <a:ext uri="{FF2B5EF4-FFF2-40B4-BE49-F238E27FC236}">
                <a16:creationId xmlns:a16="http://schemas.microsoft.com/office/drawing/2014/main" id="{77DBF941-A579-4C8F-8D3B-5A7BAF90D94B}"/>
              </a:ext>
            </a:extLst>
          </p:cNvPr>
          <p:cNvSpPr>
            <a:spLocks noGrp="1"/>
          </p:cNvSpPr>
          <p:nvPr>
            <p:ph type="sldNum" sz="quarter" idx="12"/>
          </p:nvPr>
        </p:nvSpPr>
        <p:spPr/>
        <p:txBody>
          <a:bodyPr/>
          <a:lstStyle/>
          <a:p>
            <a:fld id="{48F63A3B-78C7-47BE-AE5E-E10140E04643}" type="slidenum">
              <a:rPr lang="en-US">
                <a:solidFill>
                  <a:schemeClr val="tx1"/>
                </a:solidFill>
              </a:rPr>
              <a:t>28</a:t>
            </a:fld>
            <a:endParaRPr lang="en-US" dirty="0">
              <a:solidFill>
                <a:schemeClr val="tx1"/>
              </a:solidFill>
            </a:endParaRPr>
          </a:p>
        </p:txBody>
      </p:sp>
      <p:pic>
        <p:nvPicPr>
          <p:cNvPr id="2052" name="Picture 4" descr="https://www.carbonbrief.org/wp-content/uploads/2015/12/cop21-unfccc-paris-agreement-1550x804.jpg">
            <a:extLst>
              <a:ext uri="{FF2B5EF4-FFF2-40B4-BE49-F238E27FC236}">
                <a16:creationId xmlns:a16="http://schemas.microsoft.com/office/drawing/2014/main" id="{1A7CA5F7-77D7-46AE-9809-53A8163C9D4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2203" y="1582192"/>
            <a:ext cx="5604309" cy="290723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4C83E48-E04A-4C53-9799-B5D957A55960}"/>
              </a:ext>
            </a:extLst>
          </p:cNvPr>
          <p:cNvSpPr/>
          <p:nvPr/>
        </p:nvSpPr>
        <p:spPr>
          <a:xfrm>
            <a:off x="173971" y="5999924"/>
            <a:ext cx="11339980" cy="553998"/>
          </a:xfrm>
          <a:prstGeom prst="rect">
            <a:avLst/>
          </a:prstGeom>
        </p:spPr>
        <p:txBody>
          <a:bodyPr wrap="square">
            <a:spAutoFit/>
          </a:bodyPr>
          <a:lstStyle/>
          <a:p>
            <a:r>
              <a:rPr lang="en-GB" sz="1000" dirty="0">
                <a:solidFill>
                  <a:schemeClr val="tx1"/>
                </a:solidFill>
              </a:rPr>
              <a:t>UNFCCC NDC Registry. https://unfccc.int/NDCREG</a:t>
            </a:r>
          </a:p>
          <a:p>
            <a:r>
              <a:rPr lang="en-GB" sz="1000" dirty="0" err="1">
                <a:solidFill>
                  <a:schemeClr val="tx1"/>
                </a:solidFill>
              </a:rPr>
              <a:t>Creutzig</a:t>
            </a:r>
            <a:r>
              <a:rPr lang="en-GB" sz="1000" dirty="0">
                <a:solidFill>
                  <a:schemeClr val="tx1"/>
                </a:solidFill>
              </a:rPr>
              <a:t> et al. (2018). Towards demand-side solutions for mitigating climate change. </a:t>
            </a:r>
            <a:r>
              <a:rPr lang="en-GB" sz="1000" i="1" dirty="0">
                <a:solidFill>
                  <a:schemeClr val="tx1"/>
                </a:solidFill>
              </a:rPr>
              <a:t>Nature</a:t>
            </a:r>
          </a:p>
          <a:p>
            <a:r>
              <a:rPr lang="en-GB" sz="1000" dirty="0">
                <a:solidFill>
                  <a:schemeClr val="tx1"/>
                </a:solidFill>
              </a:rPr>
              <a:t>SLOCAT,  2021. Transport in NDCs. </a:t>
            </a:r>
            <a:r>
              <a:rPr lang="en-GB" sz="1000" dirty="0">
                <a:solidFill>
                  <a:schemeClr val="tx1"/>
                </a:solidFill>
                <a:hlinkClick r:id="rId4">
                  <a:extLst>
                    <a:ext uri="{A12FA001-AC4F-418D-AE19-62706E023703}">
                      <ahyp:hlinkClr xmlns:ahyp="http://schemas.microsoft.com/office/drawing/2018/hyperlinkcolor" val="tx"/>
                    </a:ext>
                  </a:extLst>
                </a:hlinkClick>
              </a:rPr>
              <a:t>https://slocat.net/ndcs</a:t>
            </a:r>
            <a:r>
              <a:rPr lang="en-GB" sz="1000" dirty="0">
                <a:solidFill>
                  <a:schemeClr val="tx1"/>
                </a:solidFill>
              </a:rPr>
              <a:t> </a:t>
            </a:r>
          </a:p>
        </p:txBody>
      </p:sp>
      <p:pic>
        <p:nvPicPr>
          <p:cNvPr id="10" name="Picture 9">
            <a:extLst>
              <a:ext uri="{FF2B5EF4-FFF2-40B4-BE49-F238E27FC236}">
                <a16:creationId xmlns:a16="http://schemas.microsoft.com/office/drawing/2014/main" id="{8AD31557-C32B-4771-80E2-BE3AF89167A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15491" y="4528677"/>
            <a:ext cx="5571021" cy="517614"/>
          </a:xfrm>
          <a:prstGeom prst="rect">
            <a:avLst/>
          </a:prstGeom>
        </p:spPr>
      </p:pic>
      <p:sp>
        <p:nvSpPr>
          <p:cNvPr id="14" name="Oval 13">
            <a:extLst>
              <a:ext uri="{FF2B5EF4-FFF2-40B4-BE49-F238E27FC236}">
                <a16:creationId xmlns:a16="http://schemas.microsoft.com/office/drawing/2014/main" id="{FC5B20F7-3E7F-4BD7-AE47-3AC8063368F7}"/>
              </a:ext>
            </a:extLst>
          </p:cNvPr>
          <p:cNvSpPr/>
          <p:nvPr/>
        </p:nvSpPr>
        <p:spPr>
          <a:xfrm>
            <a:off x="6187931" y="1479406"/>
            <a:ext cx="1872000" cy="18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166 NDCs (up to COP26, Nov 2021)</a:t>
            </a:r>
          </a:p>
        </p:txBody>
      </p:sp>
      <p:sp>
        <p:nvSpPr>
          <p:cNvPr id="17" name="Oval 16">
            <a:extLst>
              <a:ext uri="{FF2B5EF4-FFF2-40B4-BE49-F238E27FC236}">
                <a16:creationId xmlns:a16="http://schemas.microsoft.com/office/drawing/2014/main" id="{0CD20528-FA55-406B-BE97-E0DF2D0A09C1}"/>
              </a:ext>
            </a:extLst>
          </p:cNvPr>
          <p:cNvSpPr/>
          <p:nvPr/>
        </p:nvSpPr>
        <p:spPr>
          <a:xfrm>
            <a:off x="8153400" y="1027906"/>
            <a:ext cx="1630800" cy="163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76% </a:t>
            </a:r>
            <a:r>
              <a:rPr lang="en-GB" sz="1600" dirty="0"/>
              <a:t>highlight transport as a source of mitigation</a:t>
            </a:r>
          </a:p>
        </p:txBody>
      </p:sp>
      <p:sp>
        <p:nvSpPr>
          <p:cNvPr id="18" name="Oval 17">
            <a:extLst>
              <a:ext uri="{FF2B5EF4-FFF2-40B4-BE49-F238E27FC236}">
                <a16:creationId xmlns:a16="http://schemas.microsoft.com/office/drawing/2014/main" id="{1AD83470-36BF-4465-B054-3E24BE85DF30}"/>
              </a:ext>
            </a:extLst>
          </p:cNvPr>
          <p:cNvSpPr/>
          <p:nvPr/>
        </p:nvSpPr>
        <p:spPr>
          <a:xfrm>
            <a:off x="8153400" y="2792287"/>
            <a:ext cx="529200" cy="529200"/>
          </a:xfrm>
          <a:prstGeom prst="ellipse">
            <a:avLst/>
          </a:prstGeom>
          <a:solidFill>
            <a:srgbClr val="C391CF"/>
          </a:solidFill>
          <a:ln>
            <a:solidFill>
              <a:srgbClr val="803C8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9F9685E-A230-455C-939C-A929BE8B9ED3}"/>
              </a:ext>
            </a:extLst>
          </p:cNvPr>
          <p:cNvSpPr/>
          <p:nvPr/>
        </p:nvSpPr>
        <p:spPr>
          <a:xfrm>
            <a:off x="9412108" y="2705075"/>
            <a:ext cx="2287786" cy="923330"/>
          </a:xfrm>
          <a:prstGeom prst="rect">
            <a:avLst/>
          </a:prstGeom>
        </p:spPr>
        <p:txBody>
          <a:bodyPr wrap="square">
            <a:spAutoFit/>
          </a:bodyPr>
          <a:lstStyle/>
          <a:p>
            <a:r>
              <a:rPr lang="en-GB" b="1" dirty="0"/>
              <a:t>8% </a:t>
            </a:r>
            <a:r>
              <a:rPr lang="en-GB" dirty="0"/>
              <a:t>have transport-specific mitigation targets</a:t>
            </a:r>
          </a:p>
        </p:txBody>
      </p:sp>
      <p:cxnSp>
        <p:nvCxnSpPr>
          <p:cNvPr id="22" name="Straight Arrow Connector 21">
            <a:extLst>
              <a:ext uri="{FF2B5EF4-FFF2-40B4-BE49-F238E27FC236}">
                <a16:creationId xmlns:a16="http://schemas.microsoft.com/office/drawing/2014/main" id="{FA08639C-8EE0-47D9-8543-5FD7309C63C3}"/>
              </a:ext>
            </a:extLst>
          </p:cNvPr>
          <p:cNvCxnSpPr>
            <a:cxnSpLocks/>
            <a:endCxn id="18" idx="6"/>
          </p:cNvCxnSpPr>
          <p:nvPr/>
        </p:nvCxnSpPr>
        <p:spPr>
          <a:xfrm flipH="1">
            <a:off x="8682600" y="2988047"/>
            <a:ext cx="729508" cy="688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9" name="Picture 28">
            <a:extLst>
              <a:ext uri="{FF2B5EF4-FFF2-40B4-BE49-F238E27FC236}">
                <a16:creationId xmlns:a16="http://schemas.microsoft.com/office/drawing/2014/main" id="{A0387911-C954-4EEC-AAF3-74300F093F4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276042" y="3741267"/>
            <a:ext cx="2406369" cy="2056352"/>
          </a:xfrm>
          <a:prstGeom prst="rect">
            <a:avLst/>
          </a:prstGeom>
        </p:spPr>
      </p:pic>
      <p:sp>
        <p:nvSpPr>
          <p:cNvPr id="30" name="Rectangle 29">
            <a:extLst>
              <a:ext uri="{FF2B5EF4-FFF2-40B4-BE49-F238E27FC236}">
                <a16:creationId xmlns:a16="http://schemas.microsoft.com/office/drawing/2014/main" id="{B9506417-6623-4D49-A5FD-749582ACA9BD}"/>
              </a:ext>
            </a:extLst>
          </p:cNvPr>
          <p:cNvSpPr/>
          <p:nvPr/>
        </p:nvSpPr>
        <p:spPr>
          <a:xfrm>
            <a:off x="8904339" y="3869953"/>
            <a:ext cx="2935047" cy="2677656"/>
          </a:xfrm>
          <a:prstGeom prst="rect">
            <a:avLst/>
          </a:prstGeom>
        </p:spPr>
        <p:txBody>
          <a:bodyPr wrap="square">
            <a:spAutoFit/>
          </a:bodyPr>
          <a:lstStyle/>
          <a:p>
            <a:r>
              <a:rPr lang="en-GB" sz="2400" dirty="0"/>
              <a:t>Of transport-specific mitigation targets, the majority are based on </a:t>
            </a:r>
            <a:r>
              <a:rPr lang="en-GB" sz="2400" b="1" dirty="0"/>
              <a:t>improve </a:t>
            </a:r>
            <a:r>
              <a:rPr lang="en-GB" sz="2400" dirty="0"/>
              <a:t>measures. Only 7% based on </a:t>
            </a:r>
            <a:r>
              <a:rPr lang="en-GB" sz="2400" b="1" dirty="0"/>
              <a:t>avoid </a:t>
            </a:r>
            <a:r>
              <a:rPr lang="en-GB" sz="2400" dirty="0"/>
              <a:t>and 28% based on </a:t>
            </a:r>
            <a:r>
              <a:rPr lang="en-GB" sz="2400" b="1" dirty="0"/>
              <a:t>shift</a:t>
            </a:r>
            <a:endParaRPr lang="en-GB" sz="2400" dirty="0"/>
          </a:p>
        </p:txBody>
      </p:sp>
      <p:sp>
        <p:nvSpPr>
          <p:cNvPr id="31" name="Right Brace 30">
            <a:extLst>
              <a:ext uri="{FF2B5EF4-FFF2-40B4-BE49-F238E27FC236}">
                <a16:creationId xmlns:a16="http://schemas.microsoft.com/office/drawing/2014/main" id="{E53035FB-CB6A-49CF-899B-655CA671A7CA}"/>
              </a:ext>
            </a:extLst>
          </p:cNvPr>
          <p:cNvSpPr/>
          <p:nvPr/>
        </p:nvSpPr>
        <p:spPr>
          <a:xfrm>
            <a:off x="8682411" y="3858665"/>
            <a:ext cx="76389" cy="177690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sz="2400"/>
          </a:p>
        </p:txBody>
      </p:sp>
    </p:spTree>
    <p:extLst>
      <p:ext uri="{BB962C8B-B14F-4D97-AF65-F5344CB8AC3E}">
        <p14:creationId xmlns:p14="http://schemas.microsoft.com/office/powerpoint/2010/main" val="2422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24" grpId="0"/>
      <p:bldP spid="30" grpId="0"/>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EC456-1B63-D56E-EACC-7EF6C42083C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BEDEABC-622F-E186-5913-A50B251E57C7}"/>
              </a:ext>
            </a:extLst>
          </p:cNvPr>
          <p:cNvSpPr>
            <a:spLocks noGrp="1"/>
          </p:cNvSpPr>
          <p:nvPr>
            <p:ph type="ctrTitle"/>
          </p:nvPr>
        </p:nvSpPr>
        <p:spPr/>
        <p:txBody>
          <a:bodyPr/>
          <a:lstStyle/>
          <a:p>
            <a:r>
              <a:rPr lang="en-GB" dirty="0"/>
              <a:t>4. The geography of transport</a:t>
            </a:r>
          </a:p>
        </p:txBody>
      </p:sp>
      <p:sp>
        <p:nvSpPr>
          <p:cNvPr id="7" name="Subtitle 6">
            <a:extLst>
              <a:ext uri="{FF2B5EF4-FFF2-40B4-BE49-F238E27FC236}">
                <a16:creationId xmlns:a16="http://schemas.microsoft.com/office/drawing/2014/main" id="{660E7FBB-B3C7-6E9E-D860-FC912967DF93}"/>
              </a:ext>
            </a:extLst>
          </p:cNvPr>
          <p:cNvSpPr>
            <a:spLocks noGrp="1"/>
          </p:cNvSpPr>
          <p:nvPr>
            <p:ph type="subTitle" idx="1"/>
          </p:nvPr>
        </p:nvSpPr>
        <p:spPr/>
        <p:txBody>
          <a:bodyPr/>
          <a:lstStyle/>
          <a:p>
            <a:r>
              <a:rPr lang="en-GB" dirty="0"/>
              <a:t>Diverse geographies and diverse transport systems</a:t>
            </a:r>
          </a:p>
        </p:txBody>
      </p:sp>
    </p:spTree>
    <p:extLst>
      <p:ext uri="{BB962C8B-B14F-4D97-AF65-F5344CB8AC3E}">
        <p14:creationId xmlns:p14="http://schemas.microsoft.com/office/powerpoint/2010/main" val="247944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2FB413-EE65-A420-85C3-9CFF66B40709}"/>
              </a:ext>
            </a:extLst>
          </p:cNvPr>
          <p:cNvSpPr>
            <a:spLocks noGrp="1"/>
          </p:cNvSpPr>
          <p:nvPr>
            <p:ph type="body" idx="1"/>
          </p:nvPr>
        </p:nvSpPr>
        <p:spPr>
          <a:xfrm>
            <a:off x="838200" y="1825625"/>
            <a:ext cx="10515600" cy="4351338"/>
          </a:xfrm>
        </p:spPr>
        <p:txBody>
          <a:bodyPr>
            <a:normAutofit fontScale="92500" lnSpcReduction="10000"/>
          </a:bodyPr>
          <a:lstStyle/>
          <a:p>
            <a:pPr marL="342900" lvl="0" indent="-342900" algn="just">
              <a:lnSpc>
                <a:spcPct val="107000"/>
              </a:lnSpc>
              <a:buAutoNum type="arabicPeriod"/>
            </a:pPr>
            <a:r>
              <a:rPr lang="en-GB" kern="100" dirty="0">
                <a:effectLst/>
                <a:latin typeface="+mj-lt"/>
                <a:ea typeface="Aptos" panose="020B0004020202020204" pitchFamily="34" charset="0"/>
                <a:cs typeface="Arial" panose="020B0604020202020204" pitchFamily="34" charset="0"/>
              </a:rPr>
              <a:t>To equip practitioners with the knowledge and skills necessary to </a:t>
            </a:r>
            <a:r>
              <a:rPr lang="en-GB" b="1" kern="100" dirty="0">
                <a:effectLst/>
                <a:latin typeface="+mj-lt"/>
                <a:ea typeface="Aptos" panose="020B0004020202020204" pitchFamily="34" charset="0"/>
                <a:cs typeface="Arial" panose="020B0604020202020204" pitchFamily="34" charset="0"/>
              </a:rPr>
              <a:t>build wholistic transport-energy transition envelopes aimed at meeting decarbonisation targets and attaining wider SDGs</a:t>
            </a:r>
            <a:r>
              <a:rPr lang="en-GB" kern="100" dirty="0">
                <a:effectLst/>
                <a:latin typeface="+mj-lt"/>
                <a:ea typeface="Aptos" panose="020B0004020202020204" pitchFamily="34" charset="0"/>
                <a:cs typeface="Arial" panose="020B0604020202020204" pitchFamily="34" charset="0"/>
              </a:rPr>
              <a:t> suitable for the diverse transport demands and geographies across low- and middle-income countries (LMICs), based on </a:t>
            </a:r>
            <a:r>
              <a:rPr lang="en-GB" b="1" kern="100" dirty="0">
                <a:effectLst/>
                <a:latin typeface="+mj-lt"/>
                <a:ea typeface="Aptos" panose="020B0004020202020204" pitchFamily="34" charset="0"/>
                <a:cs typeface="Arial" panose="020B0604020202020204" pitchFamily="34" charset="0"/>
              </a:rPr>
              <a:t>strategic policy interventions</a:t>
            </a:r>
            <a:r>
              <a:rPr lang="en-GB" kern="100" dirty="0">
                <a:effectLst/>
                <a:latin typeface="+mj-lt"/>
                <a:ea typeface="Aptos" panose="020B0004020202020204" pitchFamily="34" charset="0"/>
                <a:cs typeface="Arial" panose="020B0604020202020204" pitchFamily="34" charset="0"/>
              </a:rPr>
              <a:t> across the </a:t>
            </a:r>
            <a:r>
              <a:rPr lang="en-GB" b="1" kern="100" dirty="0">
                <a:effectLst/>
                <a:latin typeface="+mj-lt"/>
                <a:ea typeface="Aptos" panose="020B0004020202020204" pitchFamily="34" charset="0"/>
                <a:cs typeface="Arial" panose="020B0604020202020204" pitchFamily="34" charset="0"/>
              </a:rPr>
              <a:t>transport </a:t>
            </a:r>
            <a:r>
              <a:rPr lang="en-GB" kern="100" dirty="0">
                <a:effectLst/>
                <a:latin typeface="+mj-lt"/>
                <a:ea typeface="Aptos" panose="020B0004020202020204" pitchFamily="34" charset="0"/>
                <a:cs typeface="Arial" panose="020B0604020202020204" pitchFamily="34" charset="0"/>
              </a:rPr>
              <a:t>sector and </a:t>
            </a:r>
            <a:r>
              <a:rPr lang="en-GB" b="1" kern="100" dirty="0">
                <a:effectLst/>
                <a:latin typeface="+mj-lt"/>
                <a:ea typeface="Aptos" panose="020B0004020202020204" pitchFamily="34" charset="0"/>
                <a:cs typeface="Arial" panose="020B0604020202020204" pitchFamily="34" charset="0"/>
              </a:rPr>
              <a:t>adjacent sectors </a:t>
            </a:r>
            <a:r>
              <a:rPr lang="en-GB" kern="100" dirty="0">
                <a:effectLst/>
                <a:latin typeface="+mj-lt"/>
                <a:ea typeface="Aptos" panose="020B0004020202020204" pitchFamily="34" charset="0"/>
                <a:cs typeface="Arial" panose="020B0604020202020204" pitchFamily="34" charset="0"/>
              </a:rPr>
              <a:t>(e.g. the built environment, electricity systems, etc.).</a:t>
            </a:r>
          </a:p>
          <a:p>
            <a:pPr marL="342900" lvl="0" indent="-342900" algn="just">
              <a:lnSpc>
                <a:spcPct val="107000"/>
              </a:lnSpc>
              <a:buAutoNum type="arabicPeriod"/>
            </a:pPr>
            <a:r>
              <a:rPr lang="en-GB" kern="100" dirty="0">
                <a:effectLst/>
                <a:latin typeface="+mj-lt"/>
                <a:ea typeface="Aptos" panose="020B0004020202020204" pitchFamily="34" charset="0"/>
                <a:cs typeface="Arial" panose="020B0604020202020204" pitchFamily="34" charset="0"/>
              </a:rPr>
              <a:t>To provide technical know-how in </a:t>
            </a:r>
            <a:r>
              <a:rPr lang="en-GB" b="1" kern="100" dirty="0">
                <a:effectLst/>
                <a:latin typeface="+mj-lt"/>
                <a:ea typeface="Aptos" panose="020B0004020202020204" pitchFamily="34" charset="0"/>
                <a:cs typeface="Arial" panose="020B0604020202020204" pitchFamily="34" charset="0"/>
              </a:rPr>
              <a:t>transport sector representation </a:t>
            </a:r>
            <a:r>
              <a:rPr lang="en-GB" kern="100" dirty="0">
                <a:effectLst/>
                <a:latin typeface="+mj-lt"/>
                <a:ea typeface="Aptos" panose="020B0004020202020204" pitchFamily="34" charset="0"/>
                <a:cs typeface="Arial" panose="020B0604020202020204" pitchFamily="34" charset="0"/>
              </a:rPr>
              <a:t>in </a:t>
            </a:r>
            <a:r>
              <a:rPr lang="en-GB" b="1" kern="100" dirty="0">
                <a:effectLst/>
                <a:latin typeface="+mj-lt"/>
                <a:ea typeface="Aptos" panose="020B0004020202020204" pitchFamily="34" charset="0"/>
                <a:cs typeface="Arial" panose="020B0604020202020204" pitchFamily="34" charset="0"/>
              </a:rPr>
              <a:t>D2D tools</a:t>
            </a:r>
            <a:r>
              <a:rPr lang="en-GB" kern="100" dirty="0">
                <a:effectLst/>
                <a:latin typeface="+mj-lt"/>
                <a:ea typeface="Aptos" panose="020B0004020202020204" pitchFamily="34" charset="0"/>
                <a:cs typeface="Arial" panose="020B0604020202020204" pitchFamily="34" charset="0"/>
              </a:rPr>
              <a:t>, including OSeMOSYS, to include </a:t>
            </a:r>
            <a:r>
              <a:rPr lang="en-GB" b="1" kern="100" dirty="0">
                <a:effectLst/>
                <a:latin typeface="+mj-lt"/>
                <a:ea typeface="Aptos" panose="020B0004020202020204" pitchFamily="34" charset="0"/>
                <a:cs typeface="Arial" panose="020B0604020202020204" pitchFamily="34" charset="0"/>
              </a:rPr>
              <a:t>transport policy recommendations </a:t>
            </a:r>
            <a:r>
              <a:rPr lang="en-GB" kern="100" dirty="0">
                <a:effectLst/>
                <a:latin typeface="+mj-lt"/>
                <a:ea typeface="Aptos" panose="020B0004020202020204" pitchFamily="34" charset="0"/>
                <a:cs typeface="Arial" panose="020B0604020202020204" pitchFamily="34" charset="0"/>
              </a:rPr>
              <a:t>within wider sustainability transition pathways.</a:t>
            </a:r>
          </a:p>
          <a:p>
            <a:pPr marL="342900" lvl="0" indent="-342900" algn="just">
              <a:lnSpc>
                <a:spcPct val="107000"/>
              </a:lnSpc>
              <a:spcAft>
                <a:spcPts val="800"/>
              </a:spcAft>
              <a:buFont typeface="+mj-lt"/>
              <a:buAutoNum type="arabicPeriod"/>
            </a:pPr>
            <a:r>
              <a:rPr lang="en-GB" kern="100" dirty="0">
                <a:effectLst/>
                <a:latin typeface="+mj-lt"/>
                <a:ea typeface="Aptos" panose="020B0004020202020204" pitchFamily="34" charset="0"/>
                <a:cs typeface="Arial" panose="020B0604020202020204" pitchFamily="34" charset="0"/>
              </a:rPr>
              <a:t>To familiarise practitioners with the D2D concept and how to use it to </a:t>
            </a:r>
            <a:r>
              <a:rPr lang="en-GB" b="1" kern="100" dirty="0">
                <a:effectLst/>
                <a:latin typeface="+mj-lt"/>
                <a:ea typeface="Aptos" panose="020B0004020202020204" pitchFamily="34" charset="0"/>
                <a:cs typeface="Arial" panose="020B0604020202020204" pitchFamily="34" charset="0"/>
              </a:rPr>
              <a:t>direct finance to transport decarbonisation projects</a:t>
            </a:r>
            <a:endParaRPr lang="en-GB" kern="100" dirty="0">
              <a:effectLst/>
              <a:latin typeface="+mj-lt"/>
              <a:ea typeface="Aptos" panose="020B00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B6F7D8DA-8200-FCCD-F008-050F7C0388E2}"/>
              </a:ext>
            </a:extLst>
          </p:cNvPr>
          <p:cNvSpPr>
            <a:spLocks noGrp="1"/>
          </p:cNvSpPr>
          <p:nvPr>
            <p:ph type="title"/>
          </p:nvPr>
        </p:nvSpPr>
        <p:spPr/>
        <p:txBody>
          <a:bodyPr/>
          <a:lstStyle/>
          <a:p>
            <a:r>
              <a:rPr lang="en-GB" dirty="0"/>
              <a:t>This course: Learning Objectives</a:t>
            </a:r>
          </a:p>
        </p:txBody>
      </p:sp>
    </p:spTree>
    <p:extLst>
      <p:ext uri="{BB962C8B-B14F-4D97-AF65-F5344CB8AC3E}">
        <p14:creationId xmlns:p14="http://schemas.microsoft.com/office/powerpoint/2010/main" val="2496452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9706C-16E5-6C17-F5D3-0544C2653D64}"/>
              </a:ext>
            </a:extLst>
          </p:cNvPr>
          <p:cNvSpPr>
            <a:spLocks noGrp="1"/>
          </p:cNvSpPr>
          <p:nvPr>
            <p:ph type="title"/>
          </p:nvPr>
        </p:nvSpPr>
        <p:spPr/>
        <p:txBody>
          <a:bodyPr/>
          <a:lstStyle/>
          <a:p>
            <a:r>
              <a:rPr lang="en-GB" dirty="0"/>
              <a:t>The importance of context</a:t>
            </a:r>
          </a:p>
        </p:txBody>
      </p:sp>
      <p:sp>
        <p:nvSpPr>
          <p:cNvPr id="3" name="Content Placeholder 2">
            <a:extLst>
              <a:ext uri="{FF2B5EF4-FFF2-40B4-BE49-F238E27FC236}">
                <a16:creationId xmlns:a16="http://schemas.microsoft.com/office/drawing/2014/main" id="{2F6E1880-9AFA-F06A-0AC9-7282C5CA7B01}"/>
              </a:ext>
            </a:extLst>
          </p:cNvPr>
          <p:cNvSpPr>
            <a:spLocks noGrp="1"/>
          </p:cNvSpPr>
          <p:nvPr>
            <p:ph sz="half" idx="1"/>
          </p:nvPr>
        </p:nvSpPr>
        <p:spPr>
          <a:xfrm>
            <a:off x="609600" y="1844825"/>
            <a:ext cx="6278488" cy="4281340"/>
          </a:xfrm>
        </p:spPr>
        <p:txBody>
          <a:bodyPr>
            <a:normAutofit fontScale="77500" lnSpcReduction="20000"/>
          </a:bodyPr>
          <a:lstStyle/>
          <a:p>
            <a:pPr marL="457200" indent="-457200">
              <a:buFont typeface="Arial" panose="020B0604020202020204" pitchFamily="34" charset="0"/>
              <a:buChar char="•"/>
            </a:pPr>
            <a:r>
              <a:rPr lang="en-GB" dirty="0"/>
              <a:t>Transport is an energy demand like heating, cooling or electrical appliances</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But </a:t>
            </a:r>
            <a:r>
              <a:rPr lang="en-GB" b="1" dirty="0"/>
              <a:t>transport systems </a:t>
            </a:r>
            <a:r>
              <a:rPr lang="en-GB" dirty="0"/>
              <a:t>and their transitions are intrinsically tied to </a:t>
            </a:r>
            <a:r>
              <a:rPr lang="en-GB" b="1" dirty="0"/>
              <a:t>physical geography</a:t>
            </a:r>
            <a:r>
              <a:rPr lang="en-GB" dirty="0"/>
              <a:t>, </a:t>
            </a:r>
            <a:r>
              <a:rPr lang="en-GB" b="1" dirty="0"/>
              <a:t>cultural history</a:t>
            </a:r>
            <a:r>
              <a:rPr lang="en-GB" dirty="0"/>
              <a:t> and </a:t>
            </a:r>
            <a:r>
              <a:rPr lang="en-GB" b="1" dirty="0"/>
              <a:t>economics </a:t>
            </a:r>
            <a:r>
              <a:rPr lang="en-GB" dirty="0"/>
              <a:t>(to name a few!)</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Policy levers applicable to some countries/cities/regions aren’t applicable to others, e.g.</a:t>
            </a:r>
          </a:p>
          <a:p>
            <a:pPr marL="342900" lvl="1" indent="-342900">
              <a:buFont typeface="Arial" panose="020B0604020202020204" pitchFamily="34" charset="0"/>
              <a:buChar char="•"/>
            </a:pPr>
            <a:r>
              <a:rPr lang="en-GB" dirty="0"/>
              <a:t>Scrappage schemes in Europe will reduce prices of second-hand petrol cars in Africa</a:t>
            </a:r>
          </a:p>
          <a:p>
            <a:pPr marL="342900" lvl="1" indent="-342900">
              <a:buFont typeface="Arial" panose="020B0604020202020204" pitchFamily="34" charset="0"/>
              <a:buChar char="•"/>
            </a:pPr>
            <a:r>
              <a:rPr lang="en-GB" dirty="0"/>
              <a:t>Public transport subsidy easier in Vienna than Vientiane</a:t>
            </a:r>
          </a:p>
        </p:txBody>
      </p:sp>
      <p:pic>
        <p:nvPicPr>
          <p:cNvPr id="9224" name="Picture 8" descr="फ़ोटो के बारे में कोई जानकारी नहीं दी गई है.">
            <a:extLst>
              <a:ext uri="{FF2B5EF4-FFF2-40B4-BE49-F238E27FC236}">
                <a16:creationId xmlns:a16="http://schemas.microsoft.com/office/drawing/2014/main" id="{10ED388B-F54A-D2DB-90E1-E1ACA44DD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4820" y="791821"/>
            <a:ext cx="3956989" cy="2637179"/>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ScotRail to resume late weekday trains after pay breakthrough - BBC News">
            <a:extLst>
              <a:ext uri="{FF2B5EF4-FFF2-40B4-BE49-F238E27FC236}">
                <a16:creationId xmlns:a16="http://schemas.microsoft.com/office/drawing/2014/main" id="{0840AE39-C6EA-24AE-C056-80B7270A48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1755" y="3600134"/>
            <a:ext cx="3968441"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66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9EB4-8D2E-80AF-393F-6137A6AC9DB6}"/>
              </a:ext>
            </a:extLst>
          </p:cNvPr>
          <p:cNvSpPr>
            <a:spLocks noGrp="1"/>
          </p:cNvSpPr>
          <p:nvPr>
            <p:ph type="title"/>
          </p:nvPr>
        </p:nvSpPr>
        <p:spPr/>
        <p:txBody>
          <a:bodyPr>
            <a:normAutofit fontScale="90000"/>
          </a:bodyPr>
          <a:lstStyle/>
          <a:p>
            <a:r>
              <a:rPr lang="en-GB" dirty="0"/>
              <a:t>Key differences between transport in HICs and LMICs</a:t>
            </a:r>
          </a:p>
        </p:txBody>
      </p:sp>
      <p:sp>
        <p:nvSpPr>
          <p:cNvPr id="5" name="Rectangle 4">
            <a:extLst>
              <a:ext uri="{FF2B5EF4-FFF2-40B4-BE49-F238E27FC236}">
                <a16:creationId xmlns:a16="http://schemas.microsoft.com/office/drawing/2014/main" id="{8014A833-EBBD-BA97-6A42-5544944DA3C3}"/>
              </a:ext>
            </a:extLst>
          </p:cNvPr>
          <p:cNvSpPr/>
          <p:nvPr/>
        </p:nvSpPr>
        <p:spPr>
          <a:xfrm>
            <a:off x="726828" y="1527687"/>
            <a:ext cx="4024923" cy="4845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INFRASTRUCTURE</a:t>
            </a:r>
          </a:p>
        </p:txBody>
      </p:sp>
      <p:sp>
        <p:nvSpPr>
          <p:cNvPr id="6" name="Rectangle 5">
            <a:extLst>
              <a:ext uri="{FF2B5EF4-FFF2-40B4-BE49-F238E27FC236}">
                <a16:creationId xmlns:a16="http://schemas.microsoft.com/office/drawing/2014/main" id="{FE20979F-23F5-7A42-B84A-F806C99184F0}"/>
              </a:ext>
            </a:extLst>
          </p:cNvPr>
          <p:cNvSpPr/>
          <p:nvPr/>
        </p:nvSpPr>
        <p:spPr>
          <a:xfrm>
            <a:off x="726827" y="2516668"/>
            <a:ext cx="4024923" cy="4845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ROAD SAFETY</a:t>
            </a:r>
          </a:p>
        </p:txBody>
      </p:sp>
      <p:sp>
        <p:nvSpPr>
          <p:cNvPr id="7" name="Rectangle 6">
            <a:extLst>
              <a:ext uri="{FF2B5EF4-FFF2-40B4-BE49-F238E27FC236}">
                <a16:creationId xmlns:a16="http://schemas.microsoft.com/office/drawing/2014/main" id="{FB1166F3-3118-C282-EFAA-A6CCC993DDEC}"/>
              </a:ext>
            </a:extLst>
          </p:cNvPr>
          <p:cNvSpPr/>
          <p:nvPr/>
        </p:nvSpPr>
        <p:spPr>
          <a:xfrm>
            <a:off x="726827" y="3505649"/>
            <a:ext cx="4024923" cy="4845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COSTS</a:t>
            </a:r>
          </a:p>
        </p:txBody>
      </p:sp>
      <p:sp>
        <p:nvSpPr>
          <p:cNvPr id="8" name="Rectangle 7">
            <a:extLst>
              <a:ext uri="{FF2B5EF4-FFF2-40B4-BE49-F238E27FC236}">
                <a16:creationId xmlns:a16="http://schemas.microsoft.com/office/drawing/2014/main" id="{A97C6748-5AB0-E51F-0E49-2E60F26311F4}"/>
              </a:ext>
            </a:extLst>
          </p:cNvPr>
          <p:cNvSpPr/>
          <p:nvPr/>
        </p:nvSpPr>
        <p:spPr>
          <a:xfrm>
            <a:off x="726827" y="4494630"/>
            <a:ext cx="4024923" cy="4845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ENERGY AND EMISSIONS</a:t>
            </a:r>
          </a:p>
        </p:txBody>
      </p:sp>
      <p:sp>
        <p:nvSpPr>
          <p:cNvPr id="9" name="Rectangle 8">
            <a:extLst>
              <a:ext uri="{FF2B5EF4-FFF2-40B4-BE49-F238E27FC236}">
                <a16:creationId xmlns:a16="http://schemas.microsoft.com/office/drawing/2014/main" id="{BE7E46AC-AD28-DC74-6248-0E8CEE1B3324}"/>
              </a:ext>
            </a:extLst>
          </p:cNvPr>
          <p:cNvSpPr/>
          <p:nvPr/>
        </p:nvSpPr>
        <p:spPr>
          <a:xfrm>
            <a:off x="726826" y="5483611"/>
            <a:ext cx="4024923" cy="4845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TECHNOLOGIES </a:t>
            </a:r>
          </a:p>
        </p:txBody>
      </p:sp>
      <p:sp>
        <p:nvSpPr>
          <p:cNvPr id="16" name="TextBox 15">
            <a:extLst>
              <a:ext uri="{FF2B5EF4-FFF2-40B4-BE49-F238E27FC236}">
                <a16:creationId xmlns:a16="http://schemas.microsoft.com/office/drawing/2014/main" id="{D5AC9DD3-10A4-17D9-A533-E8FB4D77E0CE}"/>
              </a:ext>
            </a:extLst>
          </p:cNvPr>
          <p:cNvSpPr txBox="1"/>
          <p:nvPr/>
        </p:nvSpPr>
        <p:spPr>
          <a:xfrm>
            <a:off x="5150338" y="1508354"/>
            <a:ext cx="5963138" cy="523220"/>
          </a:xfrm>
          <a:prstGeom prst="rect">
            <a:avLst/>
          </a:prstGeom>
          <a:noFill/>
        </p:spPr>
        <p:txBody>
          <a:bodyPr wrap="square" rtlCol="0">
            <a:spAutoFit/>
          </a:bodyPr>
          <a:lstStyle/>
          <a:p>
            <a:pPr marL="285750" indent="-285750">
              <a:buFont typeface="Arial" panose="020B0604020202020204" pitchFamily="34" charset="0"/>
              <a:buChar char="•"/>
            </a:pPr>
            <a:r>
              <a:rPr lang="en-GB" dirty="0"/>
              <a:t>HICs have a </a:t>
            </a:r>
            <a:r>
              <a:rPr lang="en-GB" b="1" dirty="0"/>
              <a:t>higher coverage </a:t>
            </a:r>
            <a:r>
              <a:rPr lang="en-GB" dirty="0"/>
              <a:t>of transport infrastructure than LMICs</a:t>
            </a:r>
          </a:p>
          <a:p>
            <a:pPr marL="285750" indent="-285750">
              <a:buFont typeface="Arial" panose="020B0604020202020204" pitchFamily="34" charset="0"/>
              <a:buChar char="•"/>
            </a:pPr>
            <a:r>
              <a:rPr lang="en-GB" dirty="0"/>
              <a:t>HICs tend to have </a:t>
            </a:r>
            <a:r>
              <a:rPr lang="en-GB" b="1" dirty="0"/>
              <a:t>higher</a:t>
            </a:r>
            <a:r>
              <a:rPr lang="en-GB" dirty="0"/>
              <a:t> </a:t>
            </a:r>
            <a:r>
              <a:rPr lang="en-GB" b="1" dirty="0"/>
              <a:t>quality</a:t>
            </a:r>
            <a:r>
              <a:rPr lang="en-GB" dirty="0"/>
              <a:t> transport infrastructure than LMICs </a:t>
            </a:r>
          </a:p>
        </p:txBody>
      </p:sp>
      <p:sp>
        <p:nvSpPr>
          <p:cNvPr id="17" name="TextBox 16">
            <a:extLst>
              <a:ext uri="{FF2B5EF4-FFF2-40B4-BE49-F238E27FC236}">
                <a16:creationId xmlns:a16="http://schemas.microsoft.com/office/drawing/2014/main" id="{67247E9E-3621-2C08-176D-7AD6684B419D}"/>
              </a:ext>
            </a:extLst>
          </p:cNvPr>
          <p:cNvSpPr txBox="1"/>
          <p:nvPr/>
        </p:nvSpPr>
        <p:spPr>
          <a:xfrm>
            <a:off x="5150338" y="2482554"/>
            <a:ext cx="5963138" cy="523220"/>
          </a:xfrm>
          <a:prstGeom prst="rect">
            <a:avLst/>
          </a:prstGeom>
          <a:noFill/>
        </p:spPr>
        <p:txBody>
          <a:bodyPr wrap="square" rtlCol="0">
            <a:spAutoFit/>
          </a:bodyPr>
          <a:lstStyle/>
          <a:p>
            <a:pPr marL="285750" indent="-285750">
              <a:buFont typeface="Arial" panose="020B0604020202020204" pitchFamily="34" charset="0"/>
              <a:buChar char="•"/>
            </a:pPr>
            <a:r>
              <a:rPr lang="en-GB" b="1" dirty="0"/>
              <a:t>Road safety </a:t>
            </a:r>
            <a:r>
              <a:rPr lang="en-GB" dirty="0"/>
              <a:t>is usually much worse in LMICs than in HICs</a:t>
            </a:r>
          </a:p>
          <a:p>
            <a:pPr marL="285750" indent="-285750">
              <a:buFont typeface="Arial" panose="020B0604020202020204" pitchFamily="34" charset="0"/>
              <a:buChar char="•"/>
            </a:pPr>
            <a:r>
              <a:rPr lang="en-GB" dirty="0"/>
              <a:t>The </a:t>
            </a:r>
            <a:r>
              <a:rPr lang="en-GB" b="1" dirty="0"/>
              <a:t>number of fatalities in LMICs is often increasing </a:t>
            </a:r>
            <a:r>
              <a:rPr lang="en-GB" dirty="0"/>
              <a:t>over time</a:t>
            </a:r>
          </a:p>
        </p:txBody>
      </p:sp>
      <p:sp>
        <p:nvSpPr>
          <p:cNvPr id="18" name="TextBox 17">
            <a:extLst>
              <a:ext uri="{FF2B5EF4-FFF2-40B4-BE49-F238E27FC236}">
                <a16:creationId xmlns:a16="http://schemas.microsoft.com/office/drawing/2014/main" id="{DB3D32F5-767B-1F93-842D-DD95BAF4B7F2}"/>
              </a:ext>
            </a:extLst>
          </p:cNvPr>
          <p:cNvSpPr txBox="1"/>
          <p:nvPr/>
        </p:nvSpPr>
        <p:spPr>
          <a:xfrm>
            <a:off x="5150338" y="3466983"/>
            <a:ext cx="5963138" cy="738664"/>
          </a:xfrm>
          <a:prstGeom prst="rect">
            <a:avLst/>
          </a:prstGeom>
          <a:noFill/>
        </p:spPr>
        <p:txBody>
          <a:bodyPr wrap="square" rtlCol="0">
            <a:spAutoFit/>
          </a:bodyPr>
          <a:lstStyle/>
          <a:p>
            <a:pPr marL="285750" indent="-285750">
              <a:buFont typeface="Arial" panose="020B0604020202020204" pitchFamily="34" charset="0"/>
              <a:buChar char="•"/>
            </a:pPr>
            <a:r>
              <a:rPr lang="en-GB" dirty="0"/>
              <a:t>Transport costs are </a:t>
            </a:r>
            <a:r>
              <a:rPr lang="en-GB" b="1" dirty="0"/>
              <a:t>much higher</a:t>
            </a:r>
            <a:r>
              <a:rPr lang="en-GB" dirty="0"/>
              <a:t> in LMICs than in HICs</a:t>
            </a:r>
          </a:p>
          <a:p>
            <a:pPr marL="285750" indent="-285750">
              <a:buFont typeface="Arial" panose="020B0604020202020204" pitchFamily="34" charset="0"/>
              <a:buChar char="•"/>
            </a:pPr>
            <a:r>
              <a:rPr lang="en-GB" dirty="0"/>
              <a:t>Transport expenditures are a </a:t>
            </a:r>
            <a:r>
              <a:rPr lang="en-GB" b="1" dirty="0"/>
              <a:t>much higher proportion of household budgets </a:t>
            </a:r>
            <a:r>
              <a:rPr lang="en-GB" dirty="0"/>
              <a:t>in LMICs than in HICs </a:t>
            </a:r>
          </a:p>
        </p:txBody>
      </p:sp>
      <p:sp>
        <p:nvSpPr>
          <p:cNvPr id="19" name="TextBox 18">
            <a:extLst>
              <a:ext uri="{FF2B5EF4-FFF2-40B4-BE49-F238E27FC236}">
                <a16:creationId xmlns:a16="http://schemas.microsoft.com/office/drawing/2014/main" id="{06B4CDCF-FC58-42DA-5058-02BC1487D879}"/>
              </a:ext>
            </a:extLst>
          </p:cNvPr>
          <p:cNvSpPr txBox="1"/>
          <p:nvPr/>
        </p:nvSpPr>
        <p:spPr>
          <a:xfrm>
            <a:off x="5150338" y="4441107"/>
            <a:ext cx="5963138" cy="738664"/>
          </a:xfrm>
          <a:prstGeom prst="rect">
            <a:avLst/>
          </a:prstGeom>
          <a:noFill/>
        </p:spPr>
        <p:txBody>
          <a:bodyPr wrap="square" rtlCol="0">
            <a:spAutoFit/>
          </a:bodyPr>
          <a:lstStyle/>
          <a:p>
            <a:pPr marL="285750" indent="-285750">
              <a:buFont typeface="Arial" panose="020B0604020202020204" pitchFamily="34" charset="0"/>
              <a:buChar char="•"/>
            </a:pPr>
            <a:r>
              <a:rPr lang="en-GB" dirty="0"/>
              <a:t>HICs produce the </a:t>
            </a:r>
            <a:r>
              <a:rPr lang="en-GB" b="1" dirty="0"/>
              <a:t>majority of transport-related emissions</a:t>
            </a:r>
            <a:endParaRPr lang="en-GB" dirty="0"/>
          </a:p>
          <a:p>
            <a:pPr marL="285750" indent="-285750">
              <a:buFont typeface="Arial" panose="020B0604020202020204" pitchFamily="34" charset="0"/>
              <a:buChar char="•"/>
            </a:pPr>
            <a:r>
              <a:rPr lang="en-GB" dirty="0"/>
              <a:t>HICs have far higher rates of vehicle ownership with </a:t>
            </a:r>
            <a:r>
              <a:rPr lang="en-GB" b="1" dirty="0"/>
              <a:t>far higher emissions per capita</a:t>
            </a:r>
            <a:r>
              <a:rPr lang="en-GB" dirty="0"/>
              <a:t> relating to transport than LMICs</a:t>
            </a:r>
          </a:p>
        </p:txBody>
      </p:sp>
      <p:sp>
        <p:nvSpPr>
          <p:cNvPr id="20" name="TextBox 19">
            <a:extLst>
              <a:ext uri="{FF2B5EF4-FFF2-40B4-BE49-F238E27FC236}">
                <a16:creationId xmlns:a16="http://schemas.microsoft.com/office/drawing/2014/main" id="{7E084CEC-FAB8-8C76-4BDD-B5134B436500}"/>
              </a:ext>
            </a:extLst>
          </p:cNvPr>
          <p:cNvSpPr txBox="1"/>
          <p:nvPr/>
        </p:nvSpPr>
        <p:spPr>
          <a:xfrm>
            <a:off x="5150338" y="5426196"/>
            <a:ext cx="5963138" cy="954107"/>
          </a:xfrm>
          <a:prstGeom prst="rect">
            <a:avLst/>
          </a:prstGeom>
          <a:noFill/>
        </p:spPr>
        <p:txBody>
          <a:bodyPr wrap="square" rtlCol="0">
            <a:spAutoFit/>
          </a:bodyPr>
          <a:lstStyle/>
          <a:p>
            <a:pPr marL="285750" indent="-285750">
              <a:buFont typeface="Arial" panose="020B0604020202020204" pitchFamily="34" charset="0"/>
              <a:buChar char="•"/>
            </a:pPr>
            <a:r>
              <a:rPr lang="en-GB" dirty="0"/>
              <a:t>Advancing technologies are often developed in HICs, prohibited by </a:t>
            </a:r>
            <a:r>
              <a:rPr lang="en-GB" b="1" dirty="0"/>
              <a:t>high costs of finance in LMICs</a:t>
            </a:r>
          </a:p>
          <a:p>
            <a:pPr marL="285750" indent="-285750">
              <a:buFont typeface="Arial" panose="020B0604020202020204" pitchFamily="34" charset="0"/>
              <a:buChar char="•"/>
            </a:pPr>
            <a:r>
              <a:rPr lang="en-GB" b="1" dirty="0"/>
              <a:t>Open data on transport systems </a:t>
            </a:r>
            <a:r>
              <a:rPr lang="en-GB" dirty="0"/>
              <a:t>is often more freely available in HICs than in LMICs</a:t>
            </a:r>
          </a:p>
        </p:txBody>
      </p:sp>
    </p:spTree>
    <p:extLst>
      <p:ext uri="{BB962C8B-B14F-4D97-AF65-F5344CB8AC3E}">
        <p14:creationId xmlns:p14="http://schemas.microsoft.com/office/powerpoint/2010/main" val="984480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D8BB1-A1A2-1485-48AA-CDCD2E3FF7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70DECD-5854-764E-B370-1165AF48E437}"/>
              </a:ext>
            </a:extLst>
          </p:cNvPr>
          <p:cNvSpPr>
            <a:spLocks noGrp="1"/>
          </p:cNvSpPr>
          <p:nvPr>
            <p:ph type="title"/>
          </p:nvPr>
        </p:nvSpPr>
        <p:spPr/>
        <p:txBody>
          <a:bodyPr/>
          <a:lstStyle/>
          <a:p>
            <a:r>
              <a:rPr lang="en-GB" dirty="0"/>
              <a:t>Popular transport</a:t>
            </a:r>
          </a:p>
        </p:txBody>
      </p:sp>
      <p:sp>
        <p:nvSpPr>
          <p:cNvPr id="3" name="Content Placeholder 2">
            <a:extLst>
              <a:ext uri="{FF2B5EF4-FFF2-40B4-BE49-F238E27FC236}">
                <a16:creationId xmlns:a16="http://schemas.microsoft.com/office/drawing/2014/main" id="{86364029-6F80-143C-3E23-E92DF3587B86}"/>
              </a:ext>
            </a:extLst>
          </p:cNvPr>
          <p:cNvSpPr>
            <a:spLocks noGrp="1"/>
          </p:cNvSpPr>
          <p:nvPr>
            <p:ph sz="half" idx="1"/>
          </p:nvPr>
        </p:nvSpPr>
        <p:spPr>
          <a:xfrm>
            <a:off x="609599" y="1844825"/>
            <a:ext cx="7182339" cy="4281340"/>
          </a:xfrm>
        </p:spPr>
        <p:txBody>
          <a:bodyPr>
            <a:normAutofit fontScale="92500" lnSpcReduction="20000"/>
          </a:bodyPr>
          <a:lstStyle/>
          <a:p>
            <a:pPr marL="285750" indent="-285750" fontAlgn="base">
              <a:buFont typeface="Arial" panose="020B0604020202020204" pitchFamily="34" charset="0"/>
              <a:buChar char="•"/>
            </a:pPr>
            <a:r>
              <a:rPr lang="en-GB" sz="2400" dirty="0">
                <a:effectLst/>
                <a:latin typeface="+mj-lt"/>
                <a:ea typeface="Times New Roman" panose="02020603050405020304" pitchFamily="18" charset="0"/>
              </a:rPr>
              <a:t>Popular transport (a.k.a. informal transport, paratransit) fulfil essential functions and needs in countries across Africa, Asia and Latin America. </a:t>
            </a:r>
          </a:p>
          <a:p>
            <a:pPr marL="285750" indent="-285750" fontAlgn="base">
              <a:buFont typeface="Arial" panose="020B0604020202020204" pitchFamily="34" charset="0"/>
              <a:buChar char="•"/>
            </a:pPr>
            <a:endParaRPr lang="en-GB" sz="2400" dirty="0">
              <a:effectLst/>
              <a:latin typeface="+mj-lt"/>
              <a:ea typeface="Times New Roman" panose="02020603050405020304" pitchFamily="18" charset="0"/>
            </a:endParaRPr>
          </a:p>
          <a:p>
            <a:pPr marL="285750" indent="-285750" fontAlgn="base">
              <a:buFont typeface="Arial" panose="020B0604020202020204" pitchFamily="34" charset="0"/>
              <a:buChar char="•"/>
            </a:pPr>
            <a:r>
              <a:rPr lang="en-GB" sz="2400" dirty="0">
                <a:effectLst/>
                <a:latin typeface="+mj-lt"/>
                <a:ea typeface="Times New Roman" panose="02020603050405020304" pitchFamily="18" charset="0"/>
              </a:rPr>
              <a:t>Without it, many low- and sometimes middle-income households cannot access valued activities such as paid work, education and healthcare. </a:t>
            </a:r>
          </a:p>
          <a:p>
            <a:pPr marL="285750" indent="-285750" fontAlgn="base">
              <a:buFont typeface="Arial" panose="020B0604020202020204" pitchFamily="34" charset="0"/>
              <a:buChar char="•"/>
            </a:pPr>
            <a:endParaRPr lang="en-GB" sz="2400" dirty="0">
              <a:effectLst/>
              <a:latin typeface="+mj-lt"/>
              <a:ea typeface="Times New Roman" panose="02020603050405020304" pitchFamily="18" charset="0"/>
            </a:endParaRPr>
          </a:p>
          <a:p>
            <a:pPr marL="285750" indent="-285750" fontAlgn="base">
              <a:buFont typeface="Arial" panose="020B0604020202020204" pitchFamily="34" charset="0"/>
              <a:buChar char="•"/>
            </a:pPr>
            <a:r>
              <a:rPr lang="en-GB" sz="2400" dirty="0">
                <a:effectLst/>
                <a:latin typeface="+mj-lt"/>
                <a:ea typeface="Times New Roman" panose="02020603050405020304" pitchFamily="18" charset="0"/>
              </a:rPr>
              <a:t>As a rapidly growing source of fossil fuel consumption, popular transport offers huge potential for clean and renewable energy transitions (</a:t>
            </a:r>
            <a:r>
              <a:rPr lang="en-GB" sz="2400" b="1" dirty="0">
                <a:effectLst/>
                <a:latin typeface="+mj-lt"/>
                <a:ea typeface="Times New Roman" panose="02020603050405020304" pitchFamily="18" charset="0"/>
              </a:rPr>
              <a:t>SDG7</a:t>
            </a:r>
            <a:r>
              <a:rPr lang="en-GB" sz="2400" dirty="0">
                <a:effectLst/>
                <a:latin typeface="+mj-lt"/>
                <a:ea typeface="Times New Roman" panose="02020603050405020304" pitchFamily="18" charset="0"/>
              </a:rPr>
              <a:t>) that will reduce CO</a:t>
            </a:r>
            <a:r>
              <a:rPr lang="en-GB" sz="2400" baseline="-25000" dirty="0">
                <a:effectLst/>
                <a:latin typeface="+mj-lt"/>
                <a:ea typeface="Times New Roman" panose="02020603050405020304" pitchFamily="18" charset="0"/>
              </a:rPr>
              <a:t>2</a:t>
            </a:r>
            <a:r>
              <a:rPr lang="en-GB" sz="2400" dirty="0">
                <a:effectLst/>
                <a:latin typeface="+mj-lt"/>
                <a:ea typeface="Times New Roman" panose="02020603050405020304" pitchFamily="18" charset="0"/>
              </a:rPr>
              <a:t>eq (</a:t>
            </a:r>
            <a:r>
              <a:rPr lang="en-GB" sz="2400" b="1" dirty="0">
                <a:effectLst/>
                <a:latin typeface="+mj-lt"/>
                <a:ea typeface="Times New Roman" panose="02020603050405020304" pitchFamily="18" charset="0"/>
              </a:rPr>
              <a:t>SDG13</a:t>
            </a:r>
            <a:r>
              <a:rPr lang="en-GB" sz="2400" dirty="0">
                <a:effectLst/>
                <a:latin typeface="+mj-lt"/>
                <a:ea typeface="Times New Roman" panose="02020603050405020304" pitchFamily="18" charset="0"/>
              </a:rPr>
              <a:t>) and local air pollutant emissions plus inequalities in access to motorised transport (</a:t>
            </a:r>
            <a:r>
              <a:rPr lang="en-GB" sz="2400" b="1" dirty="0">
                <a:effectLst/>
                <a:latin typeface="+mj-lt"/>
                <a:ea typeface="Times New Roman" panose="02020603050405020304" pitchFamily="18" charset="0"/>
              </a:rPr>
              <a:t>SDG10</a:t>
            </a:r>
            <a:r>
              <a:rPr lang="en-GB" sz="2400" dirty="0">
                <a:effectLst/>
                <a:latin typeface="+mj-lt"/>
                <a:ea typeface="Times New Roman" panose="02020603050405020304" pitchFamily="18" charset="0"/>
              </a:rPr>
              <a:t>).  </a:t>
            </a:r>
          </a:p>
        </p:txBody>
      </p:sp>
      <p:pic>
        <p:nvPicPr>
          <p:cNvPr id="8194" name="Picture 2" descr="The Jeepney - Manila, Philippines | The most common mode of … | Flickr">
            <a:extLst>
              <a:ext uri="{FF2B5EF4-FFF2-40B4-BE49-F238E27FC236}">
                <a16:creationId xmlns:a16="http://schemas.microsoft.com/office/drawing/2014/main" id="{24967B9E-80E2-1B9B-D217-E03E89261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2533" y="498625"/>
            <a:ext cx="3589867" cy="26924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Kenya's boda-boda taxis are unruly in life—and death">
            <a:extLst>
              <a:ext uri="{FF2B5EF4-FFF2-40B4-BE49-F238E27FC236}">
                <a16:creationId xmlns:a16="http://schemas.microsoft.com/office/drawing/2014/main" id="{40CBC446-4C9D-9713-2F59-D0FA96502C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43" r="17512"/>
          <a:stretch/>
        </p:blipFill>
        <p:spPr bwMode="auto">
          <a:xfrm>
            <a:off x="7992533" y="3284986"/>
            <a:ext cx="3589867" cy="3157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144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FA0EED-6ADD-C292-DCD9-C3531284A974}"/>
              </a:ext>
            </a:extLst>
          </p:cNvPr>
          <p:cNvSpPr>
            <a:spLocks noGrp="1"/>
          </p:cNvSpPr>
          <p:nvPr>
            <p:ph idx="1"/>
          </p:nvPr>
        </p:nvSpPr>
        <p:spPr/>
        <p:txBody>
          <a:bodyPr/>
          <a:lstStyle/>
          <a:p>
            <a:pPr marL="342900" indent="-342900">
              <a:buFont typeface="Arial" panose="020B0604020202020204" pitchFamily="34" charset="0"/>
              <a:buChar char="•"/>
            </a:pPr>
            <a:r>
              <a:rPr lang="en-GB" dirty="0"/>
              <a:t>In this lecture, we have covered an</a:t>
            </a:r>
            <a:r>
              <a:rPr lang="en-GB" b="1" dirty="0"/>
              <a:t> introduction to transport system fundamentals</a:t>
            </a:r>
            <a:r>
              <a:rPr lang="en-GB" dirty="0"/>
              <a:t>, transport in </a:t>
            </a:r>
            <a:r>
              <a:rPr lang="en-GB" b="1" dirty="0"/>
              <a:t>the UN SDGs</a:t>
            </a:r>
            <a:r>
              <a:rPr lang="en-GB" dirty="0"/>
              <a:t>, and an overview of the main </a:t>
            </a:r>
            <a:r>
              <a:rPr lang="en-GB" b="1" dirty="0"/>
              <a:t>challenges in energy and emissions in </a:t>
            </a:r>
            <a:r>
              <a:rPr lang="en-GB" b="1"/>
              <a:t>transport systems</a:t>
            </a:r>
            <a:r>
              <a:rPr lang="en-GB" b="1" dirty="0"/>
              <a:t>.</a:t>
            </a:r>
            <a:r>
              <a:rPr lang="en-GB"/>
              <a:t> </a:t>
            </a: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We will explore some of these concepts over the next 3 lectures, before exploring how these concepts can be evaluated as part of the data-to-deal framework</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Questions – </a:t>
            </a:r>
            <a:r>
              <a:rPr lang="en-GB" dirty="0">
                <a:hlinkClick r:id="rId3"/>
              </a:rPr>
              <a:t>james.dixon@strath.ac.uk</a:t>
            </a:r>
            <a:r>
              <a:rPr lang="en-GB" dirty="0"/>
              <a:t> </a:t>
            </a:r>
          </a:p>
        </p:txBody>
      </p:sp>
      <p:sp>
        <p:nvSpPr>
          <p:cNvPr id="3" name="Title 2">
            <a:extLst>
              <a:ext uri="{FF2B5EF4-FFF2-40B4-BE49-F238E27FC236}">
                <a16:creationId xmlns:a16="http://schemas.microsoft.com/office/drawing/2014/main" id="{113FABE1-48DE-25D4-E0FC-6A1D5E4F3E9E}"/>
              </a:ext>
            </a:extLst>
          </p:cNvPr>
          <p:cNvSpPr>
            <a:spLocks noGrp="1"/>
          </p:cNvSpPr>
          <p:nvPr>
            <p:ph type="ctrTitle"/>
          </p:nvPr>
        </p:nvSpPr>
        <p:spPr/>
        <p:txBody>
          <a:bodyPr/>
          <a:lstStyle/>
          <a:p>
            <a:r>
              <a:rPr lang="en-GB" dirty="0"/>
              <a:t>Summary</a:t>
            </a:r>
          </a:p>
        </p:txBody>
      </p:sp>
    </p:spTree>
    <p:extLst>
      <p:ext uri="{BB962C8B-B14F-4D97-AF65-F5344CB8AC3E}">
        <p14:creationId xmlns:p14="http://schemas.microsoft.com/office/powerpoint/2010/main" val="3387098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5A4FC-4086-71CF-F726-9699E7CC0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195B2D-3536-215B-C42F-8A0AEC0F8948}"/>
              </a:ext>
            </a:extLst>
          </p:cNvPr>
          <p:cNvSpPr>
            <a:spLocks noGrp="1"/>
          </p:cNvSpPr>
          <p:nvPr>
            <p:ph type="ctrTitle"/>
          </p:nvPr>
        </p:nvSpPr>
        <p:spPr>
          <a:xfrm flipH="1">
            <a:off x="3652887"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E3EC9E9A-2A89-656B-D975-0836A3378ABF}"/>
              </a:ext>
            </a:extLst>
          </p:cNvPr>
          <p:cNvSpPr>
            <a:spLocks noGrp="1"/>
          </p:cNvSpPr>
          <p:nvPr>
            <p:ph type="subTitle" idx="1"/>
          </p:nvPr>
        </p:nvSpPr>
        <p:spPr>
          <a:xfrm>
            <a:off x="2945937" y="3700417"/>
            <a:ext cx="5404776" cy="1062083"/>
          </a:xfrm>
        </p:spPr>
        <p:txBody>
          <a:bodyPr/>
          <a:lstStyle/>
          <a:p>
            <a:pPr algn="ctr"/>
            <a:r>
              <a:rPr lang="en-US" dirty="0" err="1"/>
              <a:t>www.climatecompatiblegrowth.com</a:t>
            </a:r>
            <a:endParaRPr lang="en-US" dirty="0"/>
          </a:p>
        </p:txBody>
      </p:sp>
      <p:sp>
        <p:nvSpPr>
          <p:cNvPr id="11" name="Rectangle 10">
            <a:extLst>
              <a:ext uri="{FF2B5EF4-FFF2-40B4-BE49-F238E27FC236}">
                <a16:creationId xmlns:a16="http://schemas.microsoft.com/office/drawing/2014/main" id="{65045030-E3FB-960F-0DB4-54933BCAE702}"/>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3631A4E-64F7-75E4-D007-380D334F8BB4}"/>
              </a:ext>
            </a:extLst>
          </p:cNvPr>
          <p:cNvPicPr>
            <a:picLocks noChangeAspect="1"/>
          </p:cNvPicPr>
          <p:nvPr/>
        </p:nvPicPr>
        <p:blipFill>
          <a:blip r:embed="rId2"/>
          <a:srcRect/>
          <a:stretch/>
        </p:blipFill>
        <p:spPr>
          <a:xfrm>
            <a:off x="8932002" y="4762500"/>
            <a:ext cx="2965505" cy="1304925"/>
          </a:xfrm>
          <a:prstGeom prst="rect">
            <a:avLst/>
          </a:prstGeom>
        </p:spPr>
      </p:pic>
      <p:sp>
        <p:nvSpPr>
          <p:cNvPr id="17" name="TextBox 16">
            <a:extLst>
              <a:ext uri="{FF2B5EF4-FFF2-40B4-BE49-F238E27FC236}">
                <a16:creationId xmlns:a16="http://schemas.microsoft.com/office/drawing/2014/main" id="{DAA5AC94-0EA3-7D8F-5F9A-C143A9E50BEB}"/>
              </a:ext>
            </a:extLst>
          </p:cNvPr>
          <p:cNvSpPr txBox="1"/>
          <p:nvPr/>
        </p:nvSpPr>
        <p:spPr>
          <a:xfrm>
            <a:off x="9352156" y="2828835"/>
            <a:ext cx="2839844" cy="1200329"/>
          </a:xfrm>
          <a:prstGeom prst="rect">
            <a:avLst/>
          </a:prstGeom>
          <a:noFill/>
        </p:spPr>
        <p:txBody>
          <a:bodyPr wrap="square" rtlCol="0" anchor="b">
            <a:spAutoFit/>
          </a:bodyPr>
          <a:lstStyle/>
          <a:p>
            <a:r>
              <a:rPr lang="en-US" sz="1200" dirty="0">
                <a:solidFill>
                  <a:schemeClr val="bg1"/>
                </a:solidFill>
              </a:rPr>
              <a:t>Consolidated by:</a:t>
            </a:r>
          </a:p>
          <a:p>
            <a:r>
              <a:rPr lang="en-GB" sz="1200" dirty="0">
                <a:solidFill>
                  <a:schemeClr val="bg1"/>
                </a:solidFill>
              </a:rPr>
              <a:t>Dr James Dixon </a:t>
            </a:r>
          </a:p>
          <a:p>
            <a:r>
              <a:rPr lang="nn-NO" sz="1200" dirty="0">
                <a:solidFill>
                  <a:schemeClr val="bg1"/>
                </a:solidFill>
              </a:rPr>
              <a:t>University of Strathclyde</a:t>
            </a:r>
          </a:p>
          <a:p>
            <a:r>
              <a:rPr lang="nn-NO" sz="1200" dirty="0">
                <a:solidFill>
                  <a:schemeClr val="bg1"/>
                </a:solidFill>
              </a:rPr>
              <a:t>Glasgow, UK</a:t>
            </a:r>
          </a:p>
          <a:p>
            <a:r>
              <a:rPr lang="nn-NO" sz="1200" dirty="0">
                <a:solidFill>
                  <a:schemeClr val="bg1"/>
                </a:solidFill>
              </a:rPr>
              <a:t>e: </a:t>
            </a:r>
            <a:r>
              <a:rPr lang="nn-NO" sz="1200" dirty="0">
                <a:solidFill>
                  <a:schemeClr val="bg1"/>
                </a:solidFill>
                <a:hlinkClick r:id="rId3"/>
              </a:rPr>
              <a:t>james.dixon@strath.ac.uk</a:t>
            </a:r>
            <a:r>
              <a:rPr lang="nn-NO" sz="1200" dirty="0">
                <a:solidFill>
                  <a:schemeClr val="bg1"/>
                </a:solidFill>
              </a:rPr>
              <a:t> </a:t>
            </a:r>
            <a:r>
              <a:rPr lang="nn-NO" sz="1050" dirty="0">
                <a:solidFill>
                  <a:schemeClr val="bg1"/>
                </a:solidFill>
              </a:rPr>
              <a:t> </a:t>
            </a:r>
            <a:endParaRPr lang="en-GB" sz="1200" dirty="0">
              <a:solidFill>
                <a:schemeClr val="bg1"/>
              </a:solidFill>
            </a:endParaRPr>
          </a:p>
          <a:p>
            <a:endParaRPr lang="nn-NO" sz="1200" dirty="0">
              <a:solidFill>
                <a:schemeClr val="bg1"/>
              </a:solidFill>
            </a:endParaRPr>
          </a:p>
        </p:txBody>
      </p:sp>
    </p:spTree>
    <p:extLst>
      <p:ext uri="{BB962C8B-B14F-4D97-AF65-F5344CB8AC3E}">
        <p14:creationId xmlns:p14="http://schemas.microsoft.com/office/powerpoint/2010/main" val="33836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89E8BA-ECC9-C026-730C-C78053AF7867}"/>
              </a:ext>
            </a:extLst>
          </p:cNvPr>
          <p:cNvSpPr>
            <a:spLocks noGrp="1"/>
          </p:cNvSpPr>
          <p:nvPr>
            <p:ph type="title"/>
          </p:nvPr>
        </p:nvSpPr>
        <p:spPr/>
        <p:txBody>
          <a:bodyPr/>
          <a:lstStyle/>
          <a:p>
            <a:r>
              <a:rPr lang="en-GB" dirty="0"/>
              <a:t>Programme</a:t>
            </a:r>
          </a:p>
        </p:txBody>
      </p:sp>
      <p:graphicFrame>
        <p:nvGraphicFramePr>
          <p:cNvPr id="5" name="Table 4">
            <a:extLst>
              <a:ext uri="{FF2B5EF4-FFF2-40B4-BE49-F238E27FC236}">
                <a16:creationId xmlns:a16="http://schemas.microsoft.com/office/drawing/2014/main" id="{19D2C989-334B-5F4E-8D8C-1EE3C78F8A69}"/>
              </a:ext>
            </a:extLst>
          </p:cNvPr>
          <p:cNvGraphicFramePr>
            <a:graphicFrameLocks noGrp="1"/>
          </p:cNvGraphicFramePr>
          <p:nvPr>
            <p:extLst>
              <p:ext uri="{D42A27DB-BD31-4B8C-83A1-F6EECF244321}">
                <p14:modId xmlns:p14="http://schemas.microsoft.com/office/powerpoint/2010/main" val="3281581364"/>
              </p:ext>
            </p:extLst>
          </p:nvPr>
        </p:nvGraphicFramePr>
        <p:xfrm>
          <a:off x="838200" y="1553777"/>
          <a:ext cx="10515600" cy="4839000"/>
        </p:xfrm>
        <a:graphic>
          <a:graphicData uri="http://schemas.openxmlformats.org/drawingml/2006/table">
            <a:tbl>
              <a:tblPr firstRow="1" bandRow="1">
                <a:tableStyleId>{B8DA472E-C0B5-4FAA-A71B-45BBE6C39A2A}</a:tableStyleId>
              </a:tblPr>
              <a:tblGrid>
                <a:gridCol w="995060">
                  <a:extLst>
                    <a:ext uri="{9D8B030D-6E8A-4147-A177-3AD203B41FA5}">
                      <a16:colId xmlns:a16="http://schemas.microsoft.com/office/drawing/2014/main" val="2555477174"/>
                    </a:ext>
                  </a:extLst>
                </a:gridCol>
                <a:gridCol w="5584531">
                  <a:extLst>
                    <a:ext uri="{9D8B030D-6E8A-4147-A177-3AD203B41FA5}">
                      <a16:colId xmlns:a16="http://schemas.microsoft.com/office/drawing/2014/main" val="2490561088"/>
                    </a:ext>
                  </a:extLst>
                </a:gridCol>
                <a:gridCol w="3936009">
                  <a:extLst>
                    <a:ext uri="{9D8B030D-6E8A-4147-A177-3AD203B41FA5}">
                      <a16:colId xmlns:a16="http://schemas.microsoft.com/office/drawing/2014/main" val="1911729077"/>
                    </a:ext>
                  </a:extLst>
                </a:gridCol>
              </a:tblGrid>
              <a:tr h="475335">
                <a:tc>
                  <a:txBody>
                    <a:bodyPr/>
                    <a:lstStyle/>
                    <a:p>
                      <a:r>
                        <a:rPr lang="en-GB" dirty="0"/>
                        <a:t>Lecture</a:t>
                      </a:r>
                    </a:p>
                  </a:txBody>
                  <a:tcPr/>
                </a:tc>
                <a:tc>
                  <a:txBody>
                    <a:bodyPr/>
                    <a:lstStyle/>
                    <a:p>
                      <a:r>
                        <a:rPr lang="en-GB" dirty="0"/>
                        <a:t>Title</a:t>
                      </a:r>
                    </a:p>
                  </a:txBody>
                  <a:tcPr/>
                </a:tc>
                <a:tc>
                  <a:txBody>
                    <a:bodyPr/>
                    <a:lstStyle/>
                    <a:p>
                      <a:r>
                        <a:rPr lang="en-GB" dirty="0"/>
                        <a:t>Delivery</a:t>
                      </a:r>
                    </a:p>
                  </a:txBody>
                  <a:tcPr/>
                </a:tc>
                <a:extLst>
                  <a:ext uri="{0D108BD9-81ED-4DB2-BD59-A6C34878D82A}">
                    <a16:rowId xmlns:a16="http://schemas.microsoft.com/office/drawing/2014/main" val="3724487755"/>
                  </a:ext>
                </a:extLst>
              </a:tr>
              <a:tr h="475335">
                <a:tc>
                  <a:txBody>
                    <a:bodyPr/>
                    <a:lstStyle/>
                    <a:p>
                      <a:r>
                        <a:rPr lang="en-GB" dirty="0"/>
                        <a:t>1</a:t>
                      </a:r>
                    </a:p>
                  </a:txBody>
                  <a:tcPr/>
                </a:tc>
                <a:tc>
                  <a:txBody>
                    <a:bodyPr/>
                    <a:lstStyle/>
                    <a:p>
                      <a:r>
                        <a:rPr lang="en-GB" dirty="0"/>
                        <a:t>Context and module introduction</a:t>
                      </a:r>
                      <a:endParaRPr lang="en-GB" dirty="0">
                        <a:solidFill>
                          <a:schemeClr val="bg1"/>
                        </a:solidFill>
                      </a:endParaRPr>
                    </a:p>
                  </a:txBody>
                  <a:tcPr/>
                </a:tc>
                <a:tc>
                  <a:txBody>
                    <a:bodyPr/>
                    <a:lstStyle/>
                    <a:p>
                      <a:r>
                        <a:rPr lang="en-GB" dirty="0"/>
                        <a:t>James Dixon (University of Strathclyde)</a:t>
                      </a:r>
                    </a:p>
                  </a:txBody>
                  <a:tcPr/>
                </a:tc>
                <a:extLst>
                  <a:ext uri="{0D108BD9-81ED-4DB2-BD59-A6C34878D82A}">
                    <a16:rowId xmlns:a16="http://schemas.microsoft.com/office/drawing/2014/main" val="3060842418"/>
                  </a:ext>
                </a:extLst>
              </a:tr>
              <a:tr h="475335">
                <a:tc>
                  <a:txBody>
                    <a:bodyPr/>
                    <a:lstStyle/>
                    <a:p>
                      <a:r>
                        <a:rPr lang="en-GB" dirty="0"/>
                        <a:t>2</a:t>
                      </a:r>
                    </a:p>
                  </a:txBody>
                  <a:tcPr/>
                </a:tc>
                <a:tc>
                  <a:txBody>
                    <a:bodyPr/>
                    <a:lstStyle/>
                    <a:p>
                      <a:r>
                        <a:rPr lang="en-GB" dirty="0"/>
                        <a:t>Mobility, accessibility and transport demand</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dirty="0"/>
                        <a:t>James Dixon (University of Strathclyde)</a:t>
                      </a:r>
                    </a:p>
                  </a:txBody>
                  <a:tcPr/>
                </a:tc>
                <a:extLst>
                  <a:ext uri="{0D108BD9-81ED-4DB2-BD59-A6C34878D82A}">
                    <a16:rowId xmlns:a16="http://schemas.microsoft.com/office/drawing/2014/main" val="1792189060"/>
                  </a:ext>
                </a:extLst>
              </a:tr>
              <a:tr h="475335">
                <a:tc>
                  <a:txBody>
                    <a:bodyPr/>
                    <a:lstStyle/>
                    <a:p>
                      <a:r>
                        <a:rPr lang="en-GB" dirty="0"/>
                        <a:t>3</a:t>
                      </a:r>
                    </a:p>
                  </a:txBody>
                  <a:tcPr/>
                </a:tc>
                <a:tc>
                  <a:txBody>
                    <a:bodyPr/>
                    <a:lstStyle/>
                    <a:p>
                      <a:r>
                        <a:rPr lang="en-GB" dirty="0"/>
                        <a:t>Clean transport systems: energy and emissions considerations</a:t>
                      </a:r>
                      <a:endParaRPr lang="en-GB"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dirty="0"/>
                        <a:t>James Dixon (University of Strathclyde)</a:t>
                      </a:r>
                    </a:p>
                  </a:txBody>
                  <a:tcPr/>
                </a:tc>
                <a:extLst>
                  <a:ext uri="{0D108BD9-81ED-4DB2-BD59-A6C34878D82A}">
                    <a16:rowId xmlns:a16="http://schemas.microsoft.com/office/drawing/2014/main" val="638653879"/>
                  </a:ext>
                </a:extLst>
              </a:tr>
              <a:tr h="475335">
                <a:tc>
                  <a:txBody>
                    <a:bodyPr/>
                    <a:lstStyle/>
                    <a:p>
                      <a:r>
                        <a:rPr lang="en-GB" dirty="0"/>
                        <a:t>4</a:t>
                      </a:r>
                    </a:p>
                  </a:txBody>
                  <a:tcPr/>
                </a:tc>
                <a:tc>
                  <a:txBody>
                    <a:bodyPr/>
                    <a:lstStyle/>
                    <a:p>
                      <a:r>
                        <a:rPr lang="en-GB" dirty="0"/>
                        <a:t>Equitable transport systems: social considerations</a:t>
                      </a:r>
                      <a:endParaRPr lang="en-GB"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dirty="0"/>
                        <a:t>James Dixon (University of Strathclyde)</a:t>
                      </a:r>
                    </a:p>
                  </a:txBody>
                  <a:tcPr/>
                </a:tc>
                <a:extLst>
                  <a:ext uri="{0D108BD9-81ED-4DB2-BD59-A6C34878D82A}">
                    <a16:rowId xmlns:a16="http://schemas.microsoft.com/office/drawing/2014/main" val="3004696070"/>
                  </a:ext>
                </a:extLst>
              </a:tr>
              <a:tr h="475335">
                <a:tc>
                  <a:txBody>
                    <a:bodyPr/>
                    <a:lstStyle/>
                    <a:p>
                      <a:r>
                        <a:rPr lang="en-GB" dirty="0"/>
                        <a:t>5</a:t>
                      </a:r>
                    </a:p>
                  </a:txBody>
                  <a:tcPr/>
                </a:tc>
                <a:tc>
                  <a:txBody>
                    <a:bodyPr/>
                    <a:lstStyle/>
                    <a:p>
                      <a:r>
                        <a:rPr lang="en-GB" dirty="0"/>
                        <a:t>Transport in data-to-deal: building a model in OSeMOSYS</a:t>
                      </a:r>
                    </a:p>
                  </a:txBody>
                  <a:tcPr/>
                </a:tc>
                <a:tc>
                  <a:txBody>
                    <a:bodyPr/>
                    <a:lstStyle/>
                    <a:p>
                      <a:r>
                        <a:rPr lang="en-GB" dirty="0"/>
                        <a:t>Naomi Tan (Imperial College London)</a:t>
                      </a:r>
                    </a:p>
                  </a:txBody>
                  <a:tcPr/>
                </a:tc>
                <a:extLst>
                  <a:ext uri="{0D108BD9-81ED-4DB2-BD59-A6C34878D82A}">
                    <a16:rowId xmlns:a16="http://schemas.microsoft.com/office/drawing/2014/main" val="2819033789"/>
                  </a:ext>
                </a:extLst>
              </a:tr>
              <a:tr h="475335">
                <a:tc>
                  <a:txBody>
                    <a:bodyPr/>
                    <a:lstStyle/>
                    <a:p>
                      <a:r>
                        <a:rPr lang="en-GB" dirty="0"/>
                        <a:t>6</a:t>
                      </a:r>
                    </a:p>
                  </a:txBody>
                  <a:tcPr/>
                </a:tc>
                <a:tc>
                  <a:txBody>
                    <a:bodyPr/>
                    <a:lstStyle/>
                    <a:p>
                      <a:r>
                        <a:rPr lang="en-GB" dirty="0"/>
                        <a:t>Transport in data-to-deal: transport data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dirty="0"/>
                        <a:t>Naomi Tan (Imperial College London)</a:t>
                      </a:r>
                    </a:p>
                    <a:p>
                      <a:endParaRPr lang="en-GB" dirty="0"/>
                    </a:p>
                  </a:txBody>
                  <a:tcPr/>
                </a:tc>
                <a:extLst>
                  <a:ext uri="{0D108BD9-81ED-4DB2-BD59-A6C34878D82A}">
                    <a16:rowId xmlns:a16="http://schemas.microsoft.com/office/drawing/2014/main" val="2704399609"/>
                  </a:ext>
                </a:extLst>
              </a:tr>
              <a:tr h="475335">
                <a:tc>
                  <a:txBody>
                    <a:bodyPr/>
                    <a:lstStyle/>
                    <a:p>
                      <a:r>
                        <a:rPr lang="en-GB" dirty="0"/>
                        <a:t>7</a:t>
                      </a:r>
                    </a:p>
                  </a:txBody>
                  <a:tcPr/>
                </a:tc>
                <a:tc>
                  <a:txBody>
                    <a:bodyPr/>
                    <a:lstStyle/>
                    <a:p>
                      <a:r>
                        <a:rPr lang="en-GB" dirty="0"/>
                        <a:t>Transport in data-to-deal: levers and visualisations</a:t>
                      </a:r>
                    </a:p>
                  </a:txBody>
                  <a:tcPr/>
                </a:tc>
                <a:tc>
                  <a:txBody>
                    <a:bodyPr/>
                    <a:lstStyle/>
                    <a:p>
                      <a:r>
                        <a:rPr lang="en-GB" dirty="0"/>
                        <a:t>Emma Richardson (Imperial College London)</a:t>
                      </a:r>
                    </a:p>
                  </a:txBody>
                  <a:tcPr/>
                </a:tc>
                <a:extLst>
                  <a:ext uri="{0D108BD9-81ED-4DB2-BD59-A6C34878D82A}">
                    <a16:rowId xmlns:a16="http://schemas.microsoft.com/office/drawing/2014/main" val="3086287860"/>
                  </a:ext>
                </a:extLst>
              </a:tr>
              <a:tr h="475335">
                <a:tc>
                  <a:txBody>
                    <a:bodyPr/>
                    <a:lstStyle/>
                    <a:p>
                      <a:r>
                        <a:rPr lang="en-GB" dirty="0"/>
                        <a:t>8</a:t>
                      </a:r>
                    </a:p>
                  </a:txBody>
                  <a:tcPr/>
                </a:tc>
                <a:tc>
                  <a:txBody>
                    <a:bodyPr/>
                    <a:lstStyle/>
                    <a:p>
                      <a:r>
                        <a:rPr lang="en-GB" dirty="0"/>
                        <a:t>Robust decision making in transport</a:t>
                      </a:r>
                    </a:p>
                  </a:txBody>
                  <a:tcPr/>
                </a:tc>
                <a:tc>
                  <a:txBody>
                    <a:bodyPr/>
                    <a:lstStyle/>
                    <a:p>
                      <a:r>
                        <a:rPr lang="en-GB" sz="1400" b="0" i="0" u="none" strike="noStrike" cap="none" dirty="0">
                          <a:solidFill>
                            <a:schemeClr val="dk1"/>
                          </a:solidFill>
                          <a:effectLst/>
                          <a:latin typeface="Arial"/>
                          <a:ea typeface="Arial"/>
                          <a:cs typeface="Arial"/>
                          <a:sym typeface="Arial"/>
                        </a:rPr>
                        <a:t>Jairo Quirós-</a:t>
                      </a:r>
                      <a:r>
                        <a:rPr lang="en-GB" sz="1400" b="0" i="0" u="none" strike="noStrike" cap="none" dirty="0" err="1">
                          <a:solidFill>
                            <a:schemeClr val="dk1"/>
                          </a:solidFill>
                          <a:effectLst/>
                          <a:latin typeface="Arial"/>
                          <a:ea typeface="Arial"/>
                          <a:cs typeface="Arial"/>
                          <a:sym typeface="Arial"/>
                        </a:rPr>
                        <a:t>Tortós</a:t>
                      </a:r>
                      <a:r>
                        <a:rPr lang="en-GB" sz="1400" b="0" i="0" u="none" strike="noStrike" cap="none" dirty="0">
                          <a:solidFill>
                            <a:schemeClr val="dk1"/>
                          </a:solidFill>
                          <a:effectLst/>
                          <a:latin typeface="Arial"/>
                          <a:ea typeface="Arial"/>
                          <a:cs typeface="Arial"/>
                          <a:sym typeface="Arial"/>
                        </a:rPr>
                        <a:t> (Loughborough University)</a:t>
                      </a:r>
                      <a:endParaRPr lang="en-GB" dirty="0"/>
                    </a:p>
                  </a:txBody>
                  <a:tcPr/>
                </a:tc>
                <a:extLst>
                  <a:ext uri="{0D108BD9-81ED-4DB2-BD59-A6C34878D82A}">
                    <a16:rowId xmlns:a16="http://schemas.microsoft.com/office/drawing/2014/main" val="3623165571"/>
                  </a:ext>
                </a:extLst>
              </a:tr>
              <a:tr h="0">
                <a:tc>
                  <a:txBody>
                    <a:bodyPr/>
                    <a:lstStyle/>
                    <a:p>
                      <a:r>
                        <a:rPr lang="en-GB" dirty="0"/>
                        <a:t>9</a:t>
                      </a:r>
                    </a:p>
                  </a:txBody>
                  <a:tcPr/>
                </a:tc>
                <a:tc>
                  <a:txBody>
                    <a:bodyPr/>
                    <a:lstStyle/>
                    <a:p>
                      <a:r>
                        <a:rPr lang="en-GB" dirty="0"/>
                        <a:t>Financing transport transitions: the role of multilateral development banks and the data-to-deal concept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Arial"/>
                          <a:ea typeface="Arial"/>
                          <a:cs typeface="Arial"/>
                          <a:sym typeface="Arial"/>
                        </a:rPr>
                        <a:t>Jairo Quirós-</a:t>
                      </a:r>
                      <a:r>
                        <a:rPr lang="en-GB" sz="1400" b="0" i="0" u="none" strike="noStrike" cap="none" dirty="0" err="1">
                          <a:solidFill>
                            <a:schemeClr val="dk1"/>
                          </a:solidFill>
                          <a:effectLst/>
                          <a:latin typeface="Arial"/>
                          <a:ea typeface="Arial"/>
                          <a:cs typeface="Arial"/>
                          <a:sym typeface="Arial"/>
                        </a:rPr>
                        <a:t>Tortós</a:t>
                      </a:r>
                      <a:r>
                        <a:rPr lang="en-GB" sz="1400" b="0" i="0" u="none" strike="noStrike" cap="none" dirty="0">
                          <a:solidFill>
                            <a:schemeClr val="dk1"/>
                          </a:solidFill>
                          <a:effectLst/>
                          <a:latin typeface="Arial"/>
                          <a:ea typeface="Arial"/>
                          <a:cs typeface="Arial"/>
                          <a:sym typeface="Arial"/>
                        </a:rPr>
                        <a:t> (Loughborough University)</a:t>
                      </a:r>
                      <a:endParaRPr lang="en-GB" dirty="0"/>
                    </a:p>
                  </a:txBody>
                  <a:tcPr/>
                </a:tc>
                <a:extLst>
                  <a:ext uri="{0D108BD9-81ED-4DB2-BD59-A6C34878D82A}">
                    <a16:rowId xmlns:a16="http://schemas.microsoft.com/office/drawing/2014/main" val="1701887406"/>
                  </a:ext>
                </a:extLst>
              </a:tr>
            </a:tbl>
          </a:graphicData>
        </a:graphic>
      </p:graphicFrame>
      <p:sp>
        <p:nvSpPr>
          <p:cNvPr id="6" name="Left Brace 5">
            <a:extLst>
              <a:ext uri="{FF2B5EF4-FFF2-40B4-BE49-F238E27FC236}">
                <a16:creationId xmlns:a16="http://schemas.microsoft.com/office/drawing/2014/main" id="{AF1F9B4D-8DD9-CAB4-77F4-A187A986BCDF}"/>
              </a:ext>
            </a:extLst>
          </p:cNvPr>
          <p:cNvSpPr/>
          <p:nvPr/>
        </p:nvSpPr>
        <p:spPr>
          <a:xfrm>
            <a:off x="633389" y="2515715"/>
            <a:ext cx="204809" cy="139613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Left Brace 6">
            <a:extLst>
              <a:ext uri="{FF2B5EF4-FFF2-40B4-BE49-F238E27FC236}">
                <a16:creationId xmlns:a16="http://schemas.microsoft.com/office/drawing/2014/main" id="{BFDB7961-478E-AAB8-A4BA-CA20D5166834}"/>
              </a:ext>
            </a:extLst>
          </p:cNvPr>
          <p:cNvSpPr/>
          <p:nvPr/>
        </p:nvSpPr>
        <p:spPr>
          <a:xfrm>
            <a:off x="633388" y="3911849"/>
            <a:ext cx="204811" cy="148088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Left Brace 7">
            <a:extLst>
              <a:ext uri="{FF2B5EF4-FFF2-40B4-BE49-F238E27FC236}">
                <a16:creationId xmlns:a16="http://schemas.microsoft.com/office/drawing/2014/main" id="{D905FA3C-2197-5035-71C9-8B4376AFA30F}"/>
              </a:ext>
            </a:extLst>
          </p:cNvPr>
          <p:cNvSpPr/>
          <p:nvPr/>
        </p:nvSpPr>
        <p:spPr>
          <a:xfrm>
            <a:off x="633387" y="5392731"/>
            <a:ext cx="204811" cy="10000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771C10E1-0B54-6D3A-6128-0165DBDFA15C}"/>
              </a:ext>
            </a:extLst>
          </p:cNvPr>
          <p:cNvSpPr txBox="1"/>
          <p:nvPr/>
        </p:nvSpPr>
        <p:spPr>
          <a:xfrm rot="16200000">
            <a:off x="9979" y="3059893"/>
            <a:ext cx="867682" cy="307777"/>
          </a:xfrm>
          <a:prstGeom prst="rect">
            <a:avLst/>
          </a:prstGeom>
          <a:noFill/>
        </p:spPr>
        <p:txBody>
          <a:bodyPr wrap="square" rtlCol="0">
            <a:spAutoFit/>
          </a:bodyPr>
          <a:lstStyle/>
          <a:p>
            <a:pPr algn="ctr"/>
            <a:r>
              <a:rPr lang="en-GB" i="1" dirty="0"/>
              <a:t>Theory</a:t>
            </a:r>
          </a:p>
        </p:txBody>
      </p:sp>
      <p:sp>
        <p:nvSpPr>
          <p:cNvPr id="10" name="TextBox 9">
            <a:extLst>
              <a:ext uri="{FF2B5EF4-FFF2-40B4-BE49-F238E27FC236}">
                <a16:creationId xmlns:a16="http://schemas.microsoft.com/office/drawing/2014/main" id="{91C15D3A-A722-6FF3-38B5-5C1533B8D1C9}"/>
              </a:ext>
            </a:extLst>
          </p:cNvPr>
          <p:cNvSpPr txBox="1"/>
          <p:nvPr/>
        </p:nvSpPr>
        <p:spPr>
          <a:xfrm rot="16200000">
            <a:off x="9980" y="4498402"/>
            <a:ext cx="867682" cy="307777"/>
          </a:xfrm>
          <a:prstGeom prst="rect">
            <a:avLst/>
          </a:prstGeom>
          <a:noFill/>
        </p:spPr>
        <p:txBody>
          <a:bodyPr wrap="square" rtlCol="0">
            <a:spAutoFit/>
          </a:bodyPr>
          <a:lstStyle/>
          <a:p>
            <a:pPr algn="ctr"/>
            <a:r>
              <a:rPr lang="en-GB" i="1" dirty="0"/>
              <a:t>Practice</a:t>
            </a:r>
          </a:p>
        </p:txBody>
      </p:sp>
      <p:sp>
        <p:nvSpPr>
          <p:cNvPr id="11" name="TextBox 10">
            <a:extLst>
              <a:ext uri="{FF2B5EF4-FFF2-40B4-BE49-F238E27FC236}">
                <a16:creationId xmlns:a16="http://schemas.microsoft.com/office/drawing/2014/main" id="{2A265FC7-998C-7905-86FD-4CADA9A694A6}"/>
              </a:ext>
            </a:extLst>
          </p:cNvPr>
          <p:cNvSpPr txBox="1"/>
          <p:nvPr/>
        </p:nvSpPr>
        <p:spPr>
          <a:xfrm rot="16200000">
            <a:off x="9979" y="5738866"/>
            <a:ext cx="867682" cy="307777"/>
          </a:xfrm>
          <a:prstGeom prst="rect">
            <a:avLst/>
          </a:prstGeom>
          <a:noFill/>
        </p:spPr>
        <p:txBody>
          <a:bodyPr wrap="square" rtlCol="0">
            <a:spAutoFit/>
          </a:bodyPr>
          <a:lstStyle/>
          <a:p>
            <a:pPr algn="ctr"/>
            <a:r>
              <a:rPr lang="en-GB" i="1" dirty="0"/>
              <a:t>Impact</a:t>
            </a:r>
          </a:p>
        </p:txBody>
      </p:sp>
    </p:spTree>
    <p:extLst>
      <p:ext uri="{BB962C8B-B14F-4D97-AF65-F5344CB8AC3E}">
        <p14:creationId xmlns:p14="http://schemas.microsoft.com/office/powerpoint/2010/main" val="4020008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F5D685-2752-6BD6-C366-081C29112AFD}"/>
              </a:ext>
            </a:extLst>
          </p:cNvPr>
          <p:cNvSpPr>
            <a:spLocks noGrp="1"/>
          </p:cNvSpPr>
          <p:nvPr>
            <p:ph type="body" idx="1"/>
          </p:nvPr>
        </p:nvSpPr>
        <p:spPr>
          <a:xfrm>
            <a:off x="838199" y="1825625"/>
            <a:ext cx="10366545" cy="4351338"/>
          </a:xfrm>
        </p:spPr>
        <p:txBody>
          <a:bodyPr/>
          <a:lstStyle/>
          <a:p>
            <a:pPr marL="0" indent="0">
              <a:buNone/>
            </a:pPr>
            <a:r>
              <a:rPr lang="en-GB" dirty="0"/>
              <a:t>By the end of this lecture, you will be able to:</a:t>
            </a:r>
          </a:p>
          <a:p>
            <a:pPr marL="457200" indent="-457200">
              <a:buFont typeface="+mj-lt"/>
              <a:buAutoNum type="arabicPeriod"/>
            </a:pPr>
            <a:r>
              <a:rPr lang="en-GB" dirty="0"/>
              <a:t>Describe the purpose and fundamental components of a transport system</a:t>
            </a:r>
          </a:p>
          <a:p>
            <a:pPr marL="457200" indent="-457200">
              <a:buFont typeface="+mj-lt"/>
              <a:buAutoNum type="arabicPeriod"/>
            </a:pPr>
            <a:r>
              <a:rPr lang="en-GB" dirty="0"/>
              <a:t>Understand the common goal of clean and equitable transport systems</a:t>
            </a:r>
          </a:p>
          <a:p>
            <a:pPr marL="457200" indent="-457200">
              <a:buFont typeface="+mj-lt"/>
              <a:buAutoNum type="arabicPeriod"/>
            </a:pPr>
            <a:r>
              <a:rPr lang="en-GB" dirty="0"/>
              <a:t>Discuss the importance of transport in UN Sustainable Development Goals (SDGs) and Nationally Determined Contributions (NDCs)</a:t>
            </a:r>
          </a:p>
          <a:p>
            <a:pPr marL="457200" indent="-457200">
              <a:buFont typeface="+mj-lt"/>
              <a:buAutoNum type="arabicPeriod"/>
            </a:pPr>
            <a:r>
              <a:rPr lang="en-GB" dirty="0"/>
              <a:t>Discuss the key differences in transport systems in HICs and LMICs</a:t>
            </a:r>
          </a:p>
          <a:p>
            <a:pPr marL="457200" indent="-457200">
              <a:buFont typeface="+mj-lt"/>
              <a:buAutoNum type="arabicPeriod"/>
            </a:pPr>
            <a:r>
              <a:rPr lang="en-GB" dirty="0"/>
              <a:t>Map the outline and structure of this course</a:t>
            </a:r>
          </a:p>
        </p:txBody>
      </p:sp>
      <p:sp>
        <p:nvSpPr>
          <p:cNvPr id="3" name="Title 2">
            <a:extLst>
              <a:ext uri="{FF2B5EF4-FFF2-40B4-BE49-F238E27FC236}">
                <a16:creationId xmlns:a16="http://schemas.microsoft.com/office/drawing/2014/main" id="{C1487493-A6DD-BF80-0D44-4DA61A563537}"/>
              </a:ext>
            </a:extLst>
          </p:cNvPr>
          <p:cNvSpPr>
            <a:spLocks noGrp="1"/>
          </p:cNvSpPr>
          <p:nvPr>
            <p:ph type="title"/>
          </p:nvPr>
        </p:nvSpPr>
        <p:spPr/>
        <p:txBody>
          <a:bodyPr/>
          <a:lstStyle/>
          <a:p>
            <a:r>
              <a:rPr lang="en-GB" dirty="0"/>
              <a:t>Lecture 1: Learning Outcomes</a:t>
            </a:r>
          </a:p>
        </p:txBody>
      </p:sp>
    </p:spTree>
    <p:extLst>
      <p:ext uri="{BB962C8B-B14F-4D97-AF65-F5344CB8AC3E}">
        <p14:creationId xmlns:p14="http://schemas.microsoft.com/office/powerpoint/2010/main" val="4265362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DCA93-D278-0810-8133-37E2FC307F0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389D7A9-505C-5080-4F70-95FFAC4A8575}"/>
              </a:ext>
            </a:extLst>
          </p:cNvPr>
          <p:cNvSpPr>
            <a:spLocks noGrp="1"/>
          </p:cNvSpPr>
          <p:nvPr>
            <p:ph type="ctrTitle"/>
          </p:nvPr>
        </p:nvSpPr>
        <p:spPr/>
        <p:txBody>
          <a:bodyPr/>
          <a:lstStyle/>
          <a:p>
            <a:r>
              <a:rPr lang="en-GB" dirty="0"/>
              <a:t>2. What is transport?</a:t>
            </a:r>
          </a:p>
        </p:txBody>
      </p:sp>
      <p:sp>
        <p:nvSpPr>
          <p:cNvPr id="7" name="Subtitle 6">
            <a:extLst>
              <a:ext uri="{FF2B5EF4-FFF2-40B4-BE49-F238E27FC236}">
                <a16:creationId xmlns:a16="http://schemas.microsoft.com/office/drawing/2014/main" id="{645B2143-7001-D8AC-03A3-AC5838A2859F}"/>
              </a:ext>
            </a:extLst>
          </p:cNvPr>
          <p:cNvSpPr>
            <a:spLocks noGrp="1"/>
          </p:cNvSpPr>
          <p:nvPr>
            <p:ph type="subTitle" idx="1"/>
          </p:nvPr>
        </p:nvSpPr>
        <p:spPr/>
        <p:txBody>
          <a:bodyPr/>
          <a:lstStyle/>
          <a:p>
            <a:r>
              <a:rPr lang="en-GB" dirty="0"/>
              <a:t>Transport system fundamentals</a:t>
            </a:r>
          </a:p>
        </p:txBody>
      </p:sp>
    </p:spTree>
    <p:extLst>
      <p:ext uri="{BB962C8B-B14F-4D97-AF65-F5344CB8AC3E}">
        <p14:creationId xmlns:p14="http://schemas.microsoft.com/office/powerpoint/2010/main" val="3891279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1D4635-8090-9EE8-889C-7744DFC67E05}"/>
              </a:ext>
            </a:extLst>
          </p:cNvPr>
          <p:cNvSpPr>
            <a:spLocks noGrp="1"/>
          </p:cNvSpPr>
          <p:nvPr>
            <p:ph type="title"/>
          </p:nvPr>
        </p:nvSpPr>
        <p:spPr/>
        <p:txBody>
          <a:bodyPr>
            <a:normAutofit fontScale="90000"/>
          </a:bodyPr>
          <a:lstStyle/>
          <a:p>
            <a:r>
              <a:rPr lang="en-GB" dirty="0"/>
              <a:t>Transport moves people or goods from A to B</a:t>
            </a:r>
          </a:p>
        </p:txBody>
      </p:sp>
      <p:sp>
        <p:nvSpPr>
          <p:cNvPr id="14" name="Content Placeholder 13">
            <a:extLst>
              <a:ext uri="{FF2B5EF4-FFF2-40B4-BE49-F238E27FC236}">
                <a16:creationId xmlns:a16="http://schemas.microsoft.com/office/drawing/2014/main" id="{FAE206E7-BAAD-6F39-2EAB-FA7D743912C4}"/>
              </a:ext>
            </a:extLst>
          </p:cNvPr>
          <p:cNvSpPr>
            <a:spLocks noGrp="1"/>
          </p:cNvSpPr>
          <p:nvPr>
            <p:ph sz="half" idx="2"/>
          </p:nvPr>
        </p:nvSpPr>
        <p:spPr>
          <a:xfrm>
            <a:off x="4367808" y="1844825"/>
            <a:ext cx="7214592" cy="4281339"/>
          </a:xfrm>
        </p:spPr>
        <p:txBody>
          <a:bodyPr>
            <a:normAutofit fontScale="92500" lnSpcReduction="10000"/>
          </a:bodyPr>
          <a:lstStyle/>
          <a:p>
            <a:pPr marL="457200" indent="-457200">
              <a:buFont typeface="Arial" panose="020B0604020202020204" pitchFamily="34" charset="0"/>
              <a:buChar char="•"/>
            </a:pPr>
            <a:r>
              <a:rPr lang="en-GB" dirty="0"/>
              <a:t>For example: you are at point A, and you are </a:t>
            </a:r>
            <a:r>
              <a:rPr lang="en-GB" i="1" dirty="0"/>
              <a:t>hungry</a:t>
            </a:r>
          </a:p>
          <a:p>
            <a:pPr lvl="1"/>
            <a:endParaRPr lang="en-GB" i="1" dirty="0"/>
          </a:p>
          <a:p>
            <a:pPr marL="457200" indent="-457200">
              <a:buFont typeface="Arial" panose="020B0604020202020204" pitchFamily="34" charset="0"/>
              <a:buChar char="•"/>
            </a:pPr>
            <a:r>
              <a:rPr lang="en-GB" dirty="0"/>
              <a:t>Getting to point B unlocks some sort of value that you don’t have at part A (food)</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Transport is a </a:t>
            </a:r>
            <a:r>
              <a:rPr lang="en-GB" b="1" i="1" dirty="0"/>
              <a:t>derived demand: </a:t>
            </a:r>
            <a:r>
              <a:rPr lang="en-GB" dirty="0"/>
              <a:t>generally, transport users don’t get value from the act of travelling itself, they do the travelling to </a:t>
            </a:r>
            <a:r>
              <a:rPr lang="en-GB" b="1" dirty="0"/>
              <a:t>abstract some value </a:t>
            </a:r>
            <a:r>
              <a:rPr lang="en-GB" dirty="0"/>
              <a:t>out of being at their destination</a:t>
            </a:r>
          </a:p>
          <a:p>
            <a:endParaRPr lang="en-GB" dirty="0"/>
          </a:p>
          <a:p>
            <a:endParaRPr lang="en-GB" dirty="0"/>
          </a:p>
        </p:txBody>
      </p:sp>
      <p:sp>
        <p:nvSpPr>
          <p:cNvPr id="22" name="Oval 21">
            <a:extLst>
              <a:ext uri="{FF2B5EF4-FFF2-40B4-BE49-F238E27FC236}">
                <a16:creationId xmlns:a16="http://schemas.microsoft.com/office/drawing/2014/main" id="{247F5EF0-D4F1-5DF3-F653-A53254C8F875}"/>
              </a:ext>
            </a:extLst>
          </p:cNvPr>
          <p:cNvSpPr>
            <a:spLocks noChangeArrowheads="1"/>
          </p:cNvSpPr>
          <p:nvPr/>
        </p:nvSpPr>
        <p:spPr bwMode="auto">
          <a:xfrm>
            <a:off x="752661" y="3049517"/>
            <a:ext cx="360363" cy="3603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Line 5">
            <a:extLst>
              <a:ext uri="{FF2B5EF4-FFF2-40B4-BE49-F238E27FC236}">
                <a16:creationId xmlns:a16="http://schemas.microsoft.com/office/drawing/2014/main" id="{92F8C645-5521-BDE7-8CCC-6DB96CB65C55}"/>
              </a:ext>
            </a:extLst>
          </p:cNvPr>
          <p:cNvSpPr>
            <a:spLocks noChangeShapeType="1"/>
          </p:cNvSpPr>
          <p:nvPr/>
        </p:nvSpPr>
        <p:spPr bwMode="auto">
          <a:xfrm flipV="1">
            <a:off x="1101910" y="2524054"/>
            <a:ext cx="1873250"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p>
        </p:txBody>
      </p:sp>
      <p:sp>
        <p:nvSpPr>
          <p:cNvPr id="24" name="Oval 23">
            <a:extLst>
              <a:ext uri="{FF2B5EF4-FFF2-40B4-BE49-F238E27FC236}">
                <a16:creationId xmlns:a16="http://schemas.microsoft.com/office/drawing/2014/main" id="{F1B2C03B-932D-5F7A-E74C-1FC8D56431DF}"/>
              </a:ext>
            </a:extLst>
          </p:cNvPr>
          <p:cNvSpPr>
            <a:spLocks noChangeArrowheads="1"/>
          </p:cNvSpPr>
          <p:nvPr/>
        </p:nvSpPr>
        <p:spPr bwMode="auto">
          <a:xfrm>
            <a:off x="2973573" y="2285930"/>
            <a:ext cx="360362" cy="3603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Text Box 7">
            <a:extLst>
              <a:ext uri="{FF2B5EF4-FFF2-40B4-BE49-F238E27FC236}">
                <a16:creationId xmlns:a16="http://schemas.microsoft.com/office/drawing/2014/main" id="{E88AE11C-D88D-E82F-1D6E-781C3834890C}"/>
              </a:ext>
            </a:extLst>
          </p:cNvPr>
          <p:cNvSpPr txBox="1">
            <a:spLocks noChangeArrowheads="1"/>
          </p:cNvSpPr>
          <p:nvPr/>
        </p:nvSpPr>
        <p:spPr bwMode="auto">
          <a:xfrm>
            <a:off x="597086" y="2379592"/>
            <a:ext cx="5762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3200" dirty="0"/>
              <a:t>A</a:t>
            </a:r>
          </a:p>
        </p:txBody>
      </p:sp>
      <p:sp>
        <p:nvSpPr>
          <p:cNvPr id="26" name="Text Box 8">
            <a:extLst>
              <a:ext uri="{FF2B5EF4-FFF2-40B4-BE49-F238E27FC236}">
                <a16:creationId xmlns:a16="http://schemas.microsoft.com/office/drawing/2014/main" id="{60D6135A-3CF0-72AA-5BF2-44E8D79346BA}"/>
              </a:ext>
            </a:extLst>
          </p:cNvPr>
          <p:cNvSpPr txBox="1">
            <a:spLocks noChangeArrowheads="1"/>
          </p:cNvSpPr>
          <p:nvPr/>
        </p:nvSpPr>
        <p:spPr bwMode="auto">
          <a:xfrm>
            <a:off x="2830698" y="1658867"/>
            <a:ext cx="5762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3200" dirty="0"/>
              <a:t>B</a:t>
            </a:r>
            <a:endParaRPr lang="en-GB" dirty="0"/>
          </a:p>
        </p:txBody>
      </p:sp>
      <p:pic>
        <p:nvPicPr>
          <p:cNvPr id="28" name="Picture 27">
            <a:extLst>
              <a:ext uri="{FF2B5EF4-FFF2-40B4-BE49-F238E27FC236}">
                <a16:creationId xmlns:a16="http://schemas.microsoft.com/office/drawing/2014/main" id="{7AE46C01-BE8B-D6ED-273D-DCA885504A47}"/>
              </a:ext>
            </a:extLst>
          </p:cNvPr>
          <p:cNvPicPr>
            <a:picLocks noChangeAspect="1"/>
          </p:cNvPicPr>
          <p:nvPr/>
        </p:nvPicPr>
        <p:blipFill>
          <a:blip r:embed="rId3"/>
          <a:stretch>
            <a:fillRect/>
          </a:stretch>
        </p:blipFill>
        <p:spPr>
          <a:xfrm>
            <a:off x="191344" y="3667609"/>
            <a:ext cx="1482996" cy="2132826"/>
          </a:xfrm>
          <a:prstGeom prst="rect">
            <a:avLst/>
          </a:prstGeom>
        </p:spPr>
      </p:pic>
      <p:pic>
        <p:nvPicPr>
          <p:cNvPr id="30" name="Picture 29">
            <a:extLst>
              <a:ext uri="{FF2B5EF4-FFF2-40B4-BE49-F238E27FC236}">
                <a16:creationId xmlns:a16="http://schemas.microsoft.com/office/drawing/2014/main" id="{6DAE9087-6BC4-C19E-F6D2-61BCB7CD8B2D}"/>
              </a:ext>
            </a:extLst>
          </p:cNvPr>
          <p:cNvPicPr>
            <a:picLocks noChangeAspect="1"/>
          </p:cNvPicPr>
          <p:nvPr/>
        </p:nvPicPr>
        <p:blipFill>
          <a:blip r:embed="rId4"/>
          <a:stretch>
            <a:fillRect/>
          </a:stretch>
        </p:blipFill>
        <p:spPr>
          <a:xfrm>
            <a:off x="2532258" y="2822018"/>
            <a:ext cx="1603354" cy="2140338"/>
          </a:xfrm>
          <a:prstGeom prst="rect">
            <a:avLst/>
          </a:prstGeom>
        </p:spPr>
      </p:pic>
      <p:pic>
        <p:nvPicPr>
          <p:cNvPr id="32" name="Picture 31">
            <a:extLst>
              <a:ext uri="{FF2B5EF4-FFF2-40B4-BE49-F238E27FC236}">
                <a16:creationId xmlns:a16="http://schemas.microsoft.com/office/drawing/2014/main" id="{87BB1894-E196-077B-13D8-58449581BD0B}"/>
              </a:ext>
            </a:extLst>
          </p:cNvPr>
          <p:cNvPicPr>
            <a:picLocks noChangeAspect="1"/>
          </p:cNvPicPr>
          <p:nvPr/>
        </p:nvPicPr>
        <p:blipFill rotWithShape="1">
          <a:blip r:embed="rId5"/>
          <a:srcRect l="14310" r="4603"/>
          <a:stretch/>
        </p:blipFill>
        <p:spPr>
          <a:xfrm>
            <a:off x="2537815" y="2819552"/>
            <a:ext cx="1592240" cy="2140338"/>
          </a:xfrm>
          <a:prstGeom prst="rect">
            <a:avLst/>
          </a:prstGeom>
        </p:spPr>
      </p:pic>
      <p:sp>
        <p:nvSpPr>
          <p:cNvPr id="33" name="TextBox 32">
            <a:extLst>
              <a:ext uri="{FF2B5EF4-FFF2-40B4-BE49-F238E27FC236}">
                <a16:creationId xmlns:a16="http://schemas.microsoft.com/office/drawing/2014/main" id="{5337B05A-DAE0-521B-B7F6-53C0D97DAEC4}"/>
              </a:ext>
            </a:extLst>
          </p:cNvPr>
          <p:cNvSpPr txBox="1"/>
          <p:nvPr/>
        </p:nvSpPr>
        <p:spPr>
          <a:xfrm rot="20443162">
            <a:off x="1436184" y="2429112"/>
            <a:ext cx="1081764" cy="369332"/>
          </a:xfrm>
          <a:prstGeom prst="rect">
            <a:avLst/>
          </a:prstGeom>
          <a:solidFill>
            <a:schemeClr val="bg1"/>
          </a:solidFill>
        </p:spPr>
        <p:txBody>
          <a:bodyPr wrap="square" rtlCol="0">
            <a:spAutoFit/>
          </a:bodyPr>
          <a:lstStyle/>
          <a:p>
            <a:r>
              <a:rPr lang="en-GB" dirty="0"/>
              <a:t>0.6 km</a:t>
            </a:r>
          </a:p>
        </p:txBody>
      </p:sp>
      <p:sp>
        <p:nvSpPr>
          <p:cNvPr id="34" name="TextBox 33">
            <a:extLst>
              <a:ext uri="{FF2B5EF4-FFF2-40B4-BE49-F238E27FC236}">
                <a16:creationId xmlns:a16="http://schemas.microsoft.com/office/drawing/2014/main" id="{80E2B3D6-DC10-DCD5-377F-17B3B743A0E9}"/>
              </a:ext>
            </a:extLst>
          </p:cNvPr>
          <p:cNvSpPr txBox="1"/>
          <p:nvPr/>
        </p:nvSpPr>
        <p:spPr>
          <a:xfrm rot="20443162">
            <a:off x="1380746" y="2454170"/>
            <a:ext cx="1081764" cy="369332"/>
          </a:xfrm>
          <a:prstGeom prst="rect">
            <a:avLst/>
          </a:prstGeom>
          <a:solidFill>
            <a:schemeClr val="bg1"/>
          </a:solidFill>
        </p:spPr>
        <p:txBody>
          <a:bodyPr wrap="square" rtlCol="0">
            <a:spAutoFit/>
          </a:bodyPr>
          <a:lstStyle/>
          <a:p>
            <a:r>
              <a:rPr lang="en-GB" dirty="0"/>
              <a:t>5,561 km</a:t>
            </a:r>
          </a:p>
        </p:txBody>
      </p:sp>
      <p:sp>
        <p:nvSpPr>
          <p:cNvPr id="37" name="TextBox 36">
            <a:extLst>
              <a:ext uri="{FF2B5EF4-FFF2-40B4-BE49-F238E27FC236}">
                <a16:creationId xmlns:a16="http://schemas.microsoft.com/office/drawing/2014/main" id="{7B7AC00C-340B-446A-5CC5-FBC1993B877F}"/>
              </a:ext>
            </a:extLst>
          </p:cNvPr>
          <p:cNvSpPr txBox="1"/>
          <p:nvPr/>
        </p:nvSpPr>
        <p:spPr>
          <a:xfrm>
            <a:off x="2251401" y="4946312"/>
            <a:ext cx="2044399" cy="523220"/>
          </a:xfrm>
          <a:prstGeom prst="rect">
            <a:avLst/>
          </a:prstGeom>
          <a:solidFill>
            <a:schemeClr val="bg1"/>
          </a:solidFill>
        </p:spPr>
        <p:txBody>
          <a:bodyPr wrap="square">
            <a:spAutoFit/>
          </a:bodyPr>
          <a:lstStyle/>
          <a:p>
            <a:r>
              <a:rPr lang="en-GB" dirty="0"/>
              <a:t>Restaurant, Ingram St, Glasgow</a:t>
            </a:r>
          </a:p>
        </p:txBody>
      </p:sp>
      <p:sp>
        <p:nvSpPr>
          <p:cNvPr id="36" name="TextBox 35">
            <a:extLst>
              <a:ext uri="{FF2B5EF4-FFF2-40B4-BE49-F238E27FC236}">
                <a16:creationId xmlns:a16="http://schemas.microsoft.com/office/drawing/2014/main" id="{F2E8800F-3F2C-DFB9-E823-F71472CF3668}"/>
              </a:ext>
            </a:extLst>
          </p:cNvPr>
          <p:cNvSpPr txBox="1"/>
          <p:nvPr/>
        </p:nvSpPr>
        <p:spPr>
          <a:xfrm>
            <a:off x="2251401" y="4946312"/>
            <a:ext cx="2317256" cy="523220"/>
          </a:xfrm>
          <a:prstGeom prst="rect">
            <a:avLst/>
          </a:prstGeom>
          <a:solidFill>
            <a:schemeClr val="bg1"/>
          </a:solidFill>
        </p:spPr>
        <p:txBody>
          <a:bodyPr wrap="square">
            <a:spAutoFit/>
          </a:bodyPr>
          <a:lstStyle/>
          <a:p>
            <a:r>
              <a:rPr lang="en-GB" dirty="0"/>
              <a:t>Restaurant, </a:t>
            </a:r>
            <a:r>
              <a:rPr lang="en-GB" dirty="0" err="1"/>
              <a:t>Turusbekov</a:t>
            </a:r>
            <a:r>
              <a:rPr lang="en-GB" dirty="0"/>
              <a:t> St, Bishkek</a:t>
            </a:r>
          </a:p>
        </p:txBody>
      </p:sp>
      <p:sp>
        <p:nvSpPr>
          <p:cNvPr id="39" name="TextBox 38">
            <a:extLst>
              <a:ext uri="{FF2B5EF4-FFF2-40B4-BE49-F238E27FC236}">
                <a16:creationId xmlns:a16="http://schemas.microsoft.com/office/drawing/2014/main" id="{04D43CE7-D01B-4224-C205-1C04BC6AD3B8}"/>
              </a:ext>
            </a:extLst>
          </p:cNvPr>
          <p:cNvSpPr txBox="1"/>
          <p:nvPr/>
        </p:nvSpPr>
        <p:spPr>
          <a:xfrm>
            <a:off x="119336" y="5800435"/>
            <a:ext cx="3528392" cy="369332"/>
          </a:xfrm>
          <a:prstGeom prst="rect">
            <a:avLst/>
          </a:prstGeom>
          <a:solidFill>
            <a:schemeClr val="bg1"/>
          </a:solidFill>
        </p:spPr>
        <p:txBody>
          <a:bodyPr wrap="square">
            <a:spAutoFit/>
          </a:bodyPr>
          <a:lstStyle/>
          <a:p>
            <a:r>
              <a:rPr lang="en-GB" dirty="0"/>
              <a:t>Home</a:t>
            </a:r>
          </a:p>
        </p:txBody>
      </p:sp>
      <p:sp>
        <p:nvSpPr>
          <p:cNvPr id="2" name="Oval 1">
            <a:extLst>
              <a:ext uri="{FF2B5EF4-FFF2-40B4-BE49-F238E27FC236}">
                <a16:creationId xmlns:a16="http://schemas.microsoft.com/office/drawing/2014/main" id="{412677AF-BAA2-393A-955C-C4780D5FED92}"/>
              </a:ext>
            </a:extLst>
          </p:cNvPr>
          <p:cNvSpPr/>
          <p:nvPr/>
        </p:nvSpPr>
        <p:spPr>
          <a:xfrm>
            <a:off x="1350106" y="2379592"/>
            <a:ext cx="1092148" cy="6006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C914AE7-EB10-65F0-8E41-0F459DAE2594}"/>
              </a:ext>
            </a:extLst>
          </p:cNvPr>
          <p:cNvSpPr txBox="1"/>
          <p:nvPr/>
        </p:nvSpPr>
        <p:spPr>
          <a:xfrm>
            <a:off x="991331" y="2035302"/>
            <a:ext cx="1364951" cy="369332"/>
          </a:xfrm>
          <a:prstGeom prst="rect">
            <a:avLst/>
          </a:prstGeom>
          <a:noFill/>
        </p:spPr>
        <p:txBody>
          <a:bodyPr wrap="square" rtlCol="0">
            <a:spAutoFit/>
          </a:bodyPr>
          <a:lstStyle/>
          <a:p>
            <a:r>
              <a:rPr lang="en-GB" dirty="0">
                <a:solidFill>
                  <a:srgbClr val="FF0000"/>
                </a:solidFill>
              </a:rPr>
              <a:t>“DISTANCE”</a:t>
            </a:r>
          </a:p>
        </p:txBody>
      </p:sp>
    </p:spTree>
    <p:extLst>
      <p:ext uri="{BB962C8B-B14F-4D97-AF65-F5344CB8AC3E}">
        <p14:creationId xmlns:p14="http://schemas.microsoft.com/office/powerpoint/2010/main" val="212754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33" grpId="0" animBg="1"/>
      <p:bldP spid="34" grpId="0" animBg="1"/>
      <p:bldP spid="37" grpId="0" animBg="1"/>
      <p:bldP spid="36" grpId="0" animBg="1"/>
      <p:bldP spid="2"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45347-516F-8953-1B81-31E065FEAD66}"/>
              </a:ext>
            </a:extLst>
          </p:cNvPr>
          <p:cNvSpPr>
            <a:spLocks noGrp="1"/>
          </p:cNvSpPr>
          <p:nvPr>
            <p:ph type="title"/>
          </p:nvPr>
        </p:nvSpPr>
        <p:spPr/>
        <p:txBody>
          <a:bodyPr>
            <a:normAutofit fontScale="90000"/>
          </a:bodyPr>
          <a:lstStyle/>
          <a:p>
            <a:r>
              <a:rPr lang="en-GB" sz="3600" dirty="0"/>
              <a:t>The goal of any transport system is to overcome the </a:t>
            </a:r>
            <a:r>
              <a:rPr lang="en-GB" sz="3600" b="1" dirty="0"/>
              <a:t>“</a:t>
            </a:r>
            <a:r>
              <a:rPr lang="en-GB" sz="3600" b="1" i="1" dirty="0"/>
              <a:t>friction of distance”</a:t>
            </a:r>
          </a:p>
        </p:txBody>
      </p:sp>
      <p:sp>
        <p:nvSpPr>
          <p:cNvPr id="3" name="Content Placeholder 2">
            <a:extLst>
              <a:ext uri="{FF2B5EF4-FFF2-40B4-BE49-F238E27FC236}">
                <a16:creationId xmlns:a16="http://schemas.microsoft.com/office/drawing/2014/main" id="{025942A1-6C56-F4E9-C7DA-48E25C3CFBDF}"/>
              </a:ext>
            </a:extLst>
          </p:cNvPr>
          <p:cNvSpPr>
            <a:spLocks noGrp="1"/>
          </p:cNvSpPr>
          <p:nvPr>
            <p:ph sz="half" idx="1"/>
          </p:nvPr>
        </p:nvSpPr>
        <p:spPr>
          <a:xfrm>
            <a:off x="609600" y="1844825"/>
            <a:ext cx="6103944" cy="4281340"/>
          </a:xfrm>
        </p:spPr>
        <p:txBody>
          <a:bodyPr>
            <a:noAutofit/>
          </a:bodyPr>
          <a:lstStyle/>
          <a:p>
            <a:r>
              <a:rPr lang="en-GB" sz="2400" dirty="0"/>
              <a:t>“Distance” is a </a:t>
            </a:r>
            <a:r>
              <a:rPr lang="en-GB" sz="2400" b="1" dirty="0"/>
              <a:t>relative concept</a:t>
            </a:r>
            <a:endParaRPr lang="en-GB" sz="2400" dirty="0"/>
          </a:p>
          <a:p>
            <a:pPr marL="285750" lvl="1" indent="-285750">
              <a:buFont typeface="Arial" panose="020B0604020202020204" pitchFamily="34" charset="0"/>
              <a:buChar char="•"/>
            </a:pPr>
            <a:r>
              <a:rPr lang="en-GB" sz="1800" dirty="0"/>
              <a:t>Space</a:t>
            </a:r>
          </a:p>
          <a:p>
            <a:pPr marL="285750" lvl="1" indent="-285750">
              <a:buFont typeface="Arial" panose="020B0604020202020204" pitchFamily="34" charset="0"/>
              <a:buChar char="•"/>
            </a:pPr>
            <a:r>
              <a:rPr lang="en-GB" sz="1800" dirty="0"/>
              <a:t>Time</a:t>
            </a:r>
          </a:p>
          <a:p>
            <a:pPr marL="285750" lvl="1" indent="-285750">
              <a:buFont typeface="Arial" panose="020B0604020202020204" pitchFamily="34" charset="0"/>
              <a:buChar char="•"/>
            </a:pPr>
            <a:r>
              <a:rPr lang="en-GB" sz="1800" dirty="0"/>
              <a:t>Effort/wellbeing</a:t>
            </a:r>
          </a:p>
          <a:p>
            <a:pPr marL="285750" lvl="1" indent="-285750">
              <a:buFont typeface="Arial" panose="020B0604020202020204" pitchFamily="34" charset="0"/>
              <a:buChar char="•"/>
            </a:pPr>
            <a:r>
              <a:rPr lang="en-GB" sz="1800" dirty="0"/>
              <a:t>Financial cost to user</a:t>
            </a:r>
          </a:p>
          <a:p>
            <a:pPr marL="285750" lvl="1" indent="-285750">
              <a:buFont typeface="Arial" panose="020B0604020202020204" pitchFamily="34" charset="0"/>
              <a:buChar char="•"/>
            </a:pPr>
            <a:r>
              <a:rPr lang="en-GB" sz="1800" dirty="0"/>
              <a:t>Externalities (costs to others)</a:t>
            </a:r>
          </a:p>
          <a:p>
            <a:endParaRPr lang="en-GB" sz="2400" dirty="0"/>
          </a:p>
          <a:p>
            <a:r>
              <a:rPr lang="en-GB" sz="2400" dirty="0"/>
              <a:t>Distance imparts a </a:t>
            </a:r>
            <a:r>
              <a:rPr lang="en-GB" sz="2400" b="1" dirty="0"/>
              <a:t>cost</a:t>
            </a:r>
            <a:r>
              <a:rPr lang="en-GB" sz="2400" dirty="0"/>
              <a:t> which </a:t>
            </a:r>
            <a:r>
              <a:rPr lang="en-GB" sz="2400" b="1" dirty="0"/>
              <a:t>depends on</a:t>
            </a:r>
            <a:r>
              <a:rPr lang="en-GB" sz="2400" dirty="0"/>
              <a:t>:</a:t>
            </a:r>
          </a:p>
          <a:p>
            <a:pPr marL="285750" lvl="1" indent="-285750">
              <a:buFont typeface="Arial" panose="020B0604020202020204" pitchFamily="34" charset="0"/>
              <a:buChar char="•"/>
            </a:pPr>
            <a:r>
              <a:rPr lang="en-GB" sz="1800" dirty="0"/>
              <a:t>Physical distance </a:t>
            </a:r>
          </a:p>
          <a:p>
            <a:pPr marL="285750" lvl="1" indent="-285750">
              <a:buFont typeface="Arial" panose="020B0604020202020204" pitchFamily="34" charset="0"/>
              <a:buChar char="•"/>
            </a:pPr>
            <a:r>
              <a:rPr lang="en-GB" sz="1800" dirty="0"/>
              <a:t>Capacity of modes and infrastructures</a:t>
            </a:r>
          </a:p>
          <a:p>
            <a:pPr marL="285750" lvl="1" indent="-285750">
              <a:buFont typeface="Arial" panose="020B0604020202020204" pitchFamily="34" charset="0"/>
              <a:buChar char="•"/>
            </a:pPr>
            <a:r>
              <a:rPr lang="en-GB" sz="1800" dirty="0"/>
              <a:t>What is being transported</a:t>
            </a:r>
          </a:p>
        </p:txBody>
      </p:sp>
      <p:pic>
        <p:nvPicPr>
          <p:cNvPr id="1026" name="Picture 2" descr="Tourist attraction in Lisbon: the famous tram with Kiepe technology |  Knorr-Bremse Group">
            <a:extLst>
              <a:ext uri="{FF2B5EF4-FFF2-40B4-BE49-F238E27FC236}">
                <a16:creationId xmlns:a16="http://schemas.microsoft.com/office/drawing/2014/main" id="{4FAF2D26-FE1F-DFA5-1469-B838B3DC883A}"/>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873732" y="2851268"/>
            <a:ext cx="4708667" cy="26486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8E92229-D36B-309B-55BA-FB55B4674EF3}"/>
              </a:ext>
            </a:extLst>
          </p:cNvPr>
          <p:cNvSpPr txBox="1"/>
          <p:nvPr/>
        </p:nvSpPr>
        <p:spPr>
          <a:xfrm>
            <a:off x="9272585" y="6323012"/>
            <a:ext cx="2423592" cy="260648"/>
          </a:xfrm>
          <a:prstGeom prst="rect">
            <a:avLst/>
          </a:prstGeom>
          <a:noFill/>
        </p:spPr>
        <p:txBody>
          <a:bodyPr wrap="square">
            <a:spAutoFit/>
          </a:bodyPr>
          <a:lstStyle/>
          <a:p>
            <a:pPr algn="r"/>
            <a:r>
              <a:rPr lang="en-GB" sz="1100" dirty="0"/>
              <a:t>https://www.knorr-bremse.com/</a:t>
            </a:r>
          </a:p>
        </p:txBody>
      </p:sp>
      <p:sp>
        <p:nvSpPr>
          <p:cNvPr id="6" name="TextBox 5">
            <a:extLst>
              <a:ext uri="{FF2B5EF4-FFF2-40B4-BE49-F238E27FC236}">
                <a16:creationId xmlns:a16="http://schemas.microsoft.com/office/drawing/2014/main" id="{249460BA-D0F0-4C99-8BB1-A9CE14923A51}"/>
              </a:ext>
            </a:extLst>
          </p:cNvPr>
          <p:cNvSpPr txBox="1"/>
          <p:nvPr/>
        </p:nvSpPr>
        <p:spPr>
          <a:xfrm>
            <a:off x="6737221" y="5452747"/>
            <a:ext cx="4708668"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You will often hear about the ‘</a:t>
            </a:r>
            <a:r>
              <a:rPr lang="en-GB" b="1" dirty="0">
                <a:latin typeface="Arial" panose="020B0604020202020204" pitchFamily="34" charset="0"/>
                <a:cs typeface="Arial" panose="020B0604020202020204" pitchFamily="34" charset="0"/>
              </a:rPr>
              <a:t>generalised cost of transport</a:t>
            </a:r>
            <a:r>
              <a:rPr lang="en-GB" dirty="0">
                <a:latin typeface="Arial" panose="020B0604020202020204" pitchFamily="34" charset="0"/>
                <a:cs typeface="Arial" panose="020B0604020202020204" pitchFamily="34" charset="0"/>
              </a:rPr>
              <a:t>’ = financial cost + travel time + any other ‘costs’</a:t>
            </a:r>
          </a:p>
        </p:txBody>
      </p:sp>
      <p:cxnSp>
        <p:nvCxnSpPr>
          <p:cNvPr id="7" name="Straight Arrow Connector 6">
            <a:extLst>
              <a:ext uri="{FF2B5EF4-FFF2-40B4-BE49-F238E27FC236}">
                <a16:creationId xmlns:a16="http://schemas.microsoft.com/office/drawing/2014/main" id="{72C9B2C7-60E1-4DA6-AF36-E40B9C07F032}"/>
              </a:ext>
            </a:extLst>
          </p:cNvPr>
          <p:cNvCxnSpPr>
            <a:endCxn id="6" idx="1"/>
          </p:cNvCxnSpPr>
          <p:nvPr/>
        </p:nvCxnSpPr>
        <p:spPr>
          <a:xfrm>
            <a:off x="4583832" y="5157192"/>
            <a:ext cx="2153389" cy="7572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9666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1D4635-8090-9EE8-889C-7744DFC67E05}"/>
              </a:ext>
            </a:extLst>
          </p:cNvPr>
          <p:cNvSpPr>
            <a:spLocks noGrp="1"/>
          </p:cNvSpPr>
          <p:nvPr>
            <p:ph type="title"/>
          </p:nvPr>
        </p:nvSpPr>
        <p:spPr/>
        <p:txBody>
          <a:bodyPr/>
          <a:lstStyle/>
          <a:p>
            <a:r>
              <a:rPr lang="en-GB" dirty="0"/>
              <a:t>Components of a transport system</a:t>
            </a:r>
          </a:p>
        </p:txBody>
      </p:sp>
      <p:sp>
        <p:nvSpPr>
          <p:cNvPr id="14" name="Content Placeholder 13">
            <a:extLst>
              <a:ext uri="{FF2B5EF4-FFF2-40B4-BE49-F238E27FC236}">
                <a16:creationId xmlns:a16="http://schemas.microsoft.com/office/drawing/2014/main" id="{FAE206E7-BAAD-6F39-2EAB-FA7D743912C4}"/>
              </a:ext>
            </a:extLst>
          </p:cNvPr>
          <p:cNvSpPr>
            <a:spLocks noGrp="1"/>
          </p:cNvSpPr>
          <p:nvPr>
            <p:ph sz="half" idx="2"/>
          </p:nvPr>
        </p:nvSpPr>
        <p:spPr>
          <a:xfrm>
            <a:off x="6168008" y="1844825"/>
            <a:ext cx="5414392" cy="4281339"/>
          </a:xfrm>
        </p:spPr>
        <p:txBody>
          <a:bodyPr/>
          <a:lstStyle/>
          <a:p>
            <a:pPr marL="457200" indent="-457200">
              <a:buFont typeface="Arial" panose="020B0604020202020204" pitchFamily="34" charset="0"/>
              <a:buChar char="•"/>
            </a:pPr>
            <a:r>
              <a:rPr lang="en-GB" dirty="0"/>
              <a:t>Transport is the </a:t>
            </a:r>
            <a:r>
              <a:rPr lang="en-GB" b="1" dirty="0"/>
              <a:t>spatial linking of </a:t>
            </a:r>
            <a:r>
              <a:rPr lang="en-GB" b="1" i="1" dirty="0"/>
              <a:t>derived demand</a:t>
            </a:r>
          </a:p>
          <a:p>
            <a:endParaRPr lang="en-GB" i="1" dirty="0"/>
          </a:p>
          <a:p>
            <a:r>
              <a:rPr lang="en-GB" dirty="0"/>
              <a:t>Transport systems have four key </a:t>
            </a:r>
            <a:r>
              <a:rPr lang="en-GB" b="1" dirty="0"/>
              <a:t>components</a:t>
            </a:r>
            <a:r>
              <a:rPr lang="en-GB" dirty="0"/>
              <a:t>:</a:t>
            </a:r>
          </a:p>
          <a:p>
            <a:pPr marL="342900" lvl="3" indent="-342900">
              <a:buFont typeface="Arial" panose="020B0604020202020204" pitchFamily="34" charset="0"/>
              <a:buChar char="•"/>
            </a:pPr>
            <a:r>
              <a:rPr lang="en-GB" sz="2400" dirty="0"/>
              <a:t>Modes</a:t>
            </a:r>
          </a:p>
          <a:p>
            <a:pPr marL="342900" lvl="3" indent="-342900">
              <a:buFont typeface="Arial" panose="020B0604020202020204" pitchFamily="34" charset="0"/>
              <a:buChar char="•"/>
            </a:pPr>
            <a:r>
              <a:rPr lang="en-GB" sz="2400" dirty="0"/>
              <a:t>Infrastructures</a:t>
            </a:r>
          </a:p>
          <a:p>
            <a:pPr marL="342900" lvl="3" indent="-342900">
              <a:buFont typeface="Arial" panose="020B0604020202020204" pitchFamily="34" charset="0"/>
              <a:buChar char="•"/>
            </a:pPr>
            <a:r>
              <a:rPr lang="en-GB" sz="2400" dirty="0"/>
              <a:t>Networks</a:t>
            </a:r>
          </a:p>
          <a:p>
            <a:pPr marL="342900" lvl="3" indent="-342900">
              <a:buFont typeface="Arial" panose="020B0604020202020204" pitchFamily="34" charset="0"/>
              <a:buChar char="•"/>
            </a:pPr>
            <a:r>
              <a:rPr lang="en-GB" sz="2400" dirty="0"/>
              <a:t>Flows</a:t>
            </a:r>
          </a:p>
        </p:txBody>
      </p:sp>
      <p:grpSp>
        <p:nvGrpSpPr>
          <p:cNvPr id="21" name="Group 20">
            <a:extLst>
              <a:ext uri="{FF2B5EF4-FFF2-40B4-BE49-F238E27FC236}">
                <a16:creationId xmlns:a16="http://schemas.microsoft.com/office/drawing/2014/main" id="{A18DD231-694F-761E-FAD9-719714D66FE4}"/>
              </a:ext>
            </a:extLst>
          </p:cNvPr>
          <p:cNvGrpSpPr/>
          <p:nvPr/>
        </p:nvGrpSpPr>
        <p:grpSpPr>
          <a:xfrm>
            <a:off x="786377" y="2708920"/>
            <a:ext cx="2809874" cy="1751012"/>
            <a:chOff x="2927351" y="3500438"/>
            <a:chExt cx="2809874" cy="1751012"/>
          </a:xfrm>
        </p:grpSpPr>
        <p:sp>
          <p:nvSpPr>
            <p:cNvPr id="22" name="Oval 21">
              <a:extLst>
                <a:ext uri="{FF2B5EF4-FFF2-40B4-BE49-F238E27FC236}">
                  <a16:creationId xmlns:a16="http://schemas.microsoft.com/office/drawing/2014/main" id="{247F5EF0-D4F1-5DF3-F653-A53254C8F875}"/>
                </a:ext>
              </a:extLst>
            </p:cNvPr>
            <p:cNvSpPr>
              <a:spLocks noChangeArrowheads="1"/>
            </p:cNvSpPr>
            <p:nvPr/>
          </p:nvSpPr>
          <p:spPr bwMode="auto">
            <a:xfrm>
              <a:off x="3082926" y="4891088"/>
              <a:ext cx="360363" cy="3603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Line 5">
              <a:extLst>
                <a:ext uri="{FF2B5EF4-FFF2-40B4-BE49-F238E27FC236}">
                  <a16:creationId xmlns:a16="http://schemas.microsoft.com/office/drawing/2014/main" id="{92F8C645-5521-BDE7-8CCC-6DB96CB65C55}"/>
                </a:ext>
              </a:extLst>
            </p:cNvPr>
            <p:cNvSpPr>
              <a:spLocks noChangeShapeType="1"/>
            </p:cNvSpPr>
            <p:nvPr/>
          </p:nvSpPr>
          <p:spPr bwMode="auto">
            <a:xfrm flipV="1">
              <a:off x="3432175" y="4365625"/>
              <a:ext cx="1873250"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4" name="Oval 23">
              <a:extLst>
                <a:ext uri="{FF2B5EF4-FFF2-40B4-BE49-F238E27FC236}">
                  <a16:creationId xmlns:a16="http://schemas.microsoft.com/office/drawing/2014/main" id="{F1B2C03B-932D-5F7A-E74C-1FC8D56431DF}"/>
                </a:ext>
              </a:extLst>
            </p:cNvPr>
            <p:cNvSpPr>
              <a:spLocks noChangeArrowheads="1"/>
            </p:cNvSpPr>
            <p:nvPr/>
          </p:nvSpPr>
          <p:spPr bwMode="auto">
            <a:xfrm>
              <a:off x="5303838" y="4127501"/>
              <a:ext cx="360362" cy="3603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Text Box 7">
              <a:extLst>
                <a:ext uri="{FF2B5EF4-FFF2-40B4-BE49-F238E27FC236}">
                  <a16:creationId xmlns:a16="http://schemas.microsoft.com/office/drawing/2014/main" id="{E88AE11C-D88D-E82F-1D6E-781C3834890C}"/>
                </a:ext>
              </a:extLst>
            </p:cNvPr>
            <p:cNvSpPr txBox="1">
              <a:spLocks noChangeArrowheads="1"/>
            </p:cNvSpPr>
            <p:nvPr/>
          </p:nvSpPr>
          <p:spPr bwMode="auto">
            <a:xfrm>
              <a:off x="2927351" y="4221163"/>
              <a:ext cx="57626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a:t>A</a:t>
              </a:r>
            </a:p>
          </p:txBody>
        </p:sp>
        <p:sp>
          <p:nvSpPr>
            <p:cNvPr id="26" name="Text Box 8">
              <a:extLst>
                <a:ext uri="{FF2B5EF4-FFF2-40B4-BE49-F238E27FC236}">
                  <a16:creationId xmlns:a16="http://schemas.microsoft.com/office/drawing/2014/main" id="{60D6135A-3CF0-72AA-5BF2-44E8D79346BA}"/>
                </a:ext>
              </a:extLst>
            </p:cNvPr>
            <p:cNvSpPr txBox="1">
              <a:spLocks noChangeArrowheads="1"/>
            </p:cNvSpPr>
            <p:nvPr/>
          </p:nvSpPr>
          <p:spPr bwMode="auto">
            <a:xfrm>
              <a:off x="5160963" y="3500438"/>
              <a:ext cx="57626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a:t>B</a:t>
              </a:r>
            </a:p>
          </p:txBody>
        </p:sp>
      </p:grpSp>
      <p:grpSp>
        <p:nvGrpSpPr>
          <p:cNvPr id="4" name="Group 3">
            <a:extLst>
              <a:ext uri="{FF2B5EF4-FFF2-40B4-BE49-F238E27FC236}">
                <a16:creationId xmlns:a16="http://schemas.microsoft.com/office/drawing/2014/main" id="{98F6DFB9-ADBD-5BBA-5B07-682C17DCE053}"/>
              </a:ext>
            </a:extLst>
          </p:cNvPr>
          <p:cNvGrpSpPr/>
          <p:nvPr/>
        </p:nvGrpSpPr>
        <p:grpSpPr>
          <a:xfrm>
            <a:off x="191344" y="1844825"/>
            <a:ext cx="5688632" cy="4104455"/>
            <a:chOff x="191344" y="1844825"/>
            <a:chExt cx="5688632" cy="4104455"/>
          </a:xfrm>
        </p:grpSpPr>
        <p:sp>
          <p:nvSpPr>
            <p:cNvPr id="2" name="Rectangle 1">
              <a:extLst>
                <a:ext uri="{FF2B5EF4-FFF2-40B4-BE49-F238E27FC236}">
                  <a16:creationId xmlns:a16="http://schemas.microsoft.com/office/drawing/2014/main" id="{38614291-A4A9-3A92-C66D-3FF704B4DAE5}"/>
                </a:ext>
              </a:extLst>
            </p:cNvPr>
            <p:cNvSpPr/>
            <p:nvPr/>
          </p:nvSpPr>
          <p:spPr>
            <a:xfrm>
              <a:off x="191344" y="1844825"/>
              <a:ext cx="5688632" cy="41044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a:extLst>
                <a:ext uri="{FF2B5EF4-FFF2-40B4-BE49-F238E27FC236}">
                  <a16:creationId xmlns:a16="http://schemas.microsoft.com/office/drawing/2014/main" id="{8E21C67F-5E16-59CF-9FBA-DDCB2DED9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92" y="1844825"/>
              <a:ext cx="5582394" cy="401312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E2C41E62-5219-447E-F662-75CC82F563B8}"/>
              </a:ext>
            </a:extLst>
          </p:cNvPr>
          <p:cNvSpPr txBox="1"/>
          <p:nvPr/>
        </p:nvSpPr>
        <p:spPr>
          <a:xfrm>
            <a:off x="-24680" y="6596390"/>
            <a:ext cx="10365851" cy="261610"/>
          </a:xfrm>
          <a:prstGeom prst="rect">
            <a:avLst/>
          </a:prstGeom>
          <a:noFill/>
        </p:spPr>
        <p:txBody>
          <a:bodyPr wrap="square" rtlCol="0">
            <a:spAutoFit/>
          </a:bodyPr>
          <a:lstStyle/>
          <a:p>
            <a:r>
              <a:rPr lang="en-GB" sz="1100" dirty="0"/>
              <a:t>Rodrigue, J. P. (2020). The Geography of Transport Systems (Fifth Edition). New York: Routledge. </a:t>
            </a:r>
          </a:p>
        </p:txBody>
      </p:sp>
    </p:spTree>
    <p:extLst>
      <p:ext uri="{BB962C8B-B14F-4D97-AF65-F5344CB8AC3E}">
        <p14:creationId xmlns:p14="http://schemas.microsoft.com/office/powerpoint/2010/main" val="67926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1739</TotalTime>
  <Words>4456</Words>
  <Application>Microsoft Office PowerPoint</Application>
  <PresentationFormat>Widescreen</PresentationFormat>
  <Paragraphs>313</Paragraphs>
  <Slides>34</Slides>
  <Notes>29</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7" baseType="lpstr">
      <vt:lpstr>-apple-system</vt:lpstr>
      <vt:lpstr>Aptos</vt:lpstr>
      <vt:lpstr>Aptos Display</vt:lpstr>
      <vt:lpstr>Arial</vt:lpstr>
      <vt:lpstr>Calibri</vt:lpstr>
      <vt:lpstr>Corbel</vt:lpstr>
      <vt:lpstr>Google Sans</vt:lpstr>
      <vt:lpstr>Helvetica Neue</vt:lpstr>
      <vt:lpstr>Poppins</vt:lpstr>
      <vt:lpstr>Wingdings</vt:lpstr>
      <vt:lpstr>Office Theme</vt:lpstr>
      <vt:lpstr>Office Theme</vt:lpstr>
      <vt:lpstr>think-cell Slide</vt:lpstr>
      <vt:lpstr>Transport decarbonization and data-to-deal Lecture 1: Context and Module Introduction</vt:lpstr>
      <vt:lpstr>1. Course objectives and outline</vt:lpstr>
      <vt:lpstr>This course: Learning Objectives</vt:lpstr>
      <vt:lpstr>Programme</vt:lpstr>
      <vt:lpstr>Lecture 1: Learning Outcomes</vt:lpstr>
      <vt:lpstr>2. What is transport?</vt:lpstr>
      <vt:lpstr>Transport moves people or goods from A to B</vt:lpstr>
      <vt:lpstr>The goal of any transport system is to overcome the “friction of distance”</vt:lpstr>
      <vt:lpstr>Components of a transport system</vt:lpstr>
      <vt:lpstr>3. Towards a common goal</vt:lpstr>
      <vt:lpstr>A common goal: equitable access to goods, services and activities (social &amp; economic)</vt:lpstr>
      <vt:lpstr>UN Sustainable Development Goals (SDGs)</vt:lpstr>
      <vt:lpstr>Access to transport?</vt:lpstr>
      <vt:lpstr>Transport in the SDGs – UN Agenda 2030</vt:lpstr>
      <vt:lpstr>Transport in SDGs</vt:lpstr>
      <vt:lpstr>Transport in SDGs</vt:lpstr>
      <vt:lpstr>4. Energy and emissions</vt:lpstr>
      <vt:lpstr>Transport-energy nexus</vt:lpstr>
      <vt:lpstr>Global energy use in transport</vt:lpstr>
      <vt:lpstr>Can innovations support each other across the transport-energy nexus?</vt:lpstr>
      <vt:lpstr>PowerPoint Presentation</vt:lpstr>
      <vt:lpstr>Global transport emissions</vt:lpstr>
      <vt:lpstr>There is significant disparity in per-capita emissions, mostly driven by wealth</vt:lpstr>
      <vt:lpstr>Countries who contribute most emissions generally suffer least from climate change </vt:lpstr>
      <vt:lpstr>Climate mitigation policy – how’s it going?</vt:lpstr>
      <vt:lpstr>How do we remove emissions from transport?</vt:lpstr>
      <vt:lpstr>Avoid  Shift  Improve</vt:lpstr>
      <vt:lpstr>Transport and Nationally Determined Contributions (NDCs)</vt:lpstr>
      <vt:lpstr>4. The geography of transport</vt:lpstr>
      <vt:lpstr>The importance of context</vt:lpstr>
      <vt:lpstr>Key differences between transport in HICs and LMICs</vt:lpstr>
      <vt:lpstr>Popular transport</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38</cp:revision>
  <dcterms:created xsi:type="dcterms:W3CDTF">2019-06-09T10:25:43Z</dcterms:created>
  <dcterms:modified xsi:type="dcterms:W3CDTF">2025-03-31T06:40:44Z</dcterms:modified>
</cp:coreProperties>
</file>