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modernComment_13F_7D19DD0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19"/>
  </p:notesMasterIdLst>
  <p:sldIdLst>
    <p:sldId id="319" r:id="rId5"/>
    <p:sldId id="264" r:id="rId6"/>
    <p:sldId id="272" r:id="rId7"/>
    <p:sldId id="338" r:id="rId8"/>
    <p:sldId id="322" r:id="rId9"/>
    <p:sldId id="314" r:id="rId10"/>
    <p:sldId id="321" r:id="rId11"/>
    <p:sldId id="323" r:id="rId12"/>
    <p:sldId id="315" r:id="rId13"/>
    <p:sldId id="324" r:id="rId14"/>
    <p:sldId id="311" r:id="rId15"/>
    <p:sldId id="313" r:id="rId16"/>
    <p:sldId id="277" r:id="rId17"/>
    <p:sldId id="32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XLNyQRxz6MtJrl1CtjUi6A==" hashData="R8DoILslLiwiKhwkJXrhYfDbNzsxviCWM9Nubetlz3XPTlwru2jMgl2sXLKbZPFOZ/4Ub6jSfEj5+FflDhVfOQ=="/>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C4h9XZJhYFypOKz07yp6KiatCo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514878-EC33-30E9-8854-F7AFDACDDE32}" name="Kavya Abeysundara" initials="KA" userId="1f6050f3a44159a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p:restoredTop sz="56863" autoAdjust="0"/>
  </p:normalViewPr>
  <p:slideViewPr>
    <p:cSldViewPr snapToGrid="0">
      <p:cViewPr varScale="1">
        <p:scale>
          <a:sx n="38" d="100"/>
          <a:sy n="38" d="100"/>
        </p:scale>
        <p:origin x="2381"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microsoft.com/office/2015/10/relationships/revisionInfo" Target="revisionInfo.xml"/><Relationship Id="rId3" Type="http://schemas.openxmlformats.org/officeDocument/2006/relationships/customXml" Target="../customXml/item3.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vya Abeysundara" userId="1f6050f3a44159ab" providerId="LiveId" clId="{377A0D86-FDDB-4D68-91ED-2CAB22974F85}"/>
    <pc:docChg chg="undo custSel addSld delSld modSld">
      <pc:chgData name="Kavya Abeysundara" userId="1f6050f3a44159ab" providerId="LiveId" clId="{377A0D86-FDDB-4D68-91ED-2CAB22974F85}" dt="2025-07-20T16:45:58.504" v="14996" actId="20577"/>
      <pc:docMkLst>
        <pc:docMk/>
      </pc:docMkLst>
      <pc:sldChg chg="modSp mod">
        <pc:chgData name="Kavya Abeysundara" userId="1f6050f3a44159ab" providerId="LiveId" clId="{377A0D86-FDDB-4D68-91ED-2CAB22974F85}" dt="2025-07-04T06:10:02.772" v="10560" actId="20577"/>
        <pc:sldMkLst>
          <pc:docMk/>
          <pc:sldMk cId="0" sldId="264"/>
        </pc:sldMkLst>
        <pc:spChg chg="mod">
          <ac:chgData name="Kavya Abeysundara" userId="1f6050f3a44159ab" providerId="LiveId" clId="{377A0D86-FDDB-4D68-91ED-2CAB22974F85}" dt="2025-07-04T06:10:02.772" v="10560" actId="20577"/>
          <ac:spMkLst>
            <pc:docMk/>
            <pc:sldMk cId="0" sldId="264"/>
            <ac:spMk id="6" creationId="{7898B265-18EB-84FA-C945-87B330A9D067}"/>
          </ac:spMkLst>
        </pc:spChg>
      </pc:sldChg>
      <pc:sldChg chg="addSp delSp modSp mod modNotesTx">
        <pc:chgData name="Kavya Abeysundara" userId="1f6050f3a44159ab" providerId="LiveId" clId="{377A0D86-FDDB-4D68-91ED-2CAB22974F85}" dt="2025-07-07T13:20:59.220" v="11689" actId="20577"/>
        <pc:sldMkLst>
          <pc:docMk/>
          <pc:sldMk cId="1972824460" sldId="272"/>
        </pc:sldMkLst>
        <pc:spChg chg="mod">
          <ac:chgData name="Kavya Abeysundara" userId="1f6050f3a44159ab" providerId="LiveId" clId="{377A0D86-FDDB-4D68-91ED-2CAB22974F85}" dt="2025-07-03T06:35:24.477" v="10467" actId="20577"/>
          <ac:spMkLst>
            <pc:docMk/>
            <pc:sldMk cId="1972824460" sldId="272"/>
            <ac:spMk id="7" creationId="{157A42A9-4ACF-FE0D-BEEA-EED51A2AE91E}"/>
          </ac:spMkLst>
        </pc:spChg>
        <pc:spChg chg="mod">
          <ac:chgData name="Kavya Abeysundara" userId="1f6050f3a44159ab" providerId="LiveId" clId="{377A0D86-FDDB-4D68-91ED-2CAB22974F85}" dt="2025-07-04T06:38:53.904" v="11294" actId="20577"/>
          <ac:spMkLst>
            <pc:docMk/>
            <pc:sldMk cId="1972824460" sldId="272"/>
            <ac:spMk id="8" creationId="{C3F14525-3DDE-2933-997D-B2E37D8F8668}"/>
          </ac:spMkLst>
        </pc:spChg>
        <pc:spChg chg="mod">
          <ac:chgData name="Kavya Abeysundara" userId="1f6050f3a44159ab" providerId="LiveId" clId="{377A0D86-FDDB-4D68-91ED-2CAB22974F85}" dt="2025-07-04T06:13:33.643" v="10562" actId="20577"/>
          <ac:spMkLst>
            <pc:docMk/>
            <pc:sldMk cId="1972824460" sldId="272"/>
            <ac:spMk id="14" creationId="{93FB0A0E-2C44-CF88-CF5D-DC17AB7D20FB}"/>
          </ac:spMkLst>
        </pc:spChg>
        <pc:graphicFrameChg chg="mod">
          <ac:chgData name="Kavya Abeysundara" userId="1f6050f3a44159ab" providerId="LiveId" clId="{377A0D86-FDDB-4D68-91ED-2CAB22974F85}" dt="2025-07-01T16:18:54.640" v="31" actId="1076"/>
          <ac:graphicFrameMkLst>
            <pc:docMk/>
            <pc:sldMk cId="1972824460" sldId="272"/>
            <ac:graphicFrameMk id="16" creationId="{8A5A295B-4C03-D98B-F16C-15CDC4FB930D}"/>
          </ac:graphicFrameMkLst>
        </pc:graphicFrameChg>
        <pc:graphicFrameChg chg="mod">
          <ac:chgData name="Kavya Abeysundara" userId="1f6050f3a44159ab" providerId="LiveId" clId="{377A0D86-FDDB-4D68-91ED-2CAB22974F85}" dt="2025-07-01T16:18:48.343" v="29" actId="1076"/>
          <ac:graphicFrameMkLst>
            <pc:docMk/>
            <pc:sldMk cId="1972824460" sldId="272"/>
            <ac:graphicFrameMk id="17" creationId="{0084A32C-7357-6F35-D9F5-A0C0F06B5B1F}"/>
          </ac:graphicFrameMkLst>
        </pc:graphicFrameChg>
      </pc:sldChg>
      <pc:sldChg chg="modSp mod">
        <pc:chgData name="Kavya Abeysundara" userId="1f6050f3a44159ab" providerId="LiveId" clId="{377A0D86-FDDB-4D68-91ED-2CAB22974F85}" dt="2025-07-01T16:17:39.791" v="11" actId="20577"/>
        <pc:sldMkLst>
          <pc:docMk/>
          <pc:sldMk cId="1409221089" sldId="277"/>
        </pc:sldMkLst>
        <pc:spChg chg="mod">
          <ac:chgData name="Kavya Abeysundara" userId="1f6050f3a44159ab" providerId="LiveId" clId="{377A0D86-FDDB-4D68-91ED-2CAB22974F85}" dt="2025-07-01T16:17:39.791" v="11" actId="20577"/>
          <ac:spMkLst>
            <pc:docMk/>
            <pc:sldMk cId="1409221089" sldId="277"/>
            <ac:spMk id="2" creationId="{C284E710-7841-D645-8EBC-8BB6B56440F1}"/>
          </ac:spMkLst>
        </pc:spChg>
      </pc:sldChg>
      <pc:sldChg chg="modSp del mod">
        <pc:chgData name="Kavya Abeysundara" userId="1f6050f3a44159ab" providerId="LiveId" clId="{377A0D86-FDDB-4D68-91ED-2CAB22974F85}" dt="2025-07-03T06:31:13.880" v="10354" actId="2696"/>
        <pc:sldMkLst>
          <pc:docMk/>
          <pc:sldMk cId="3918939115" sldId="294"/>
        </pc:sldMkLst>
      </pc:sldChg>
      <pc:sldChg chg="addSp delSp modSp mod delAnim modNotesTx">
        <pc:chgData name="Kavya Abeysundara" userId="1f6050f3a44159ab" providerId="LiveId" clId="{377A0D86-FDDB-4D68-91ED-2CAB22974F85}" dt="2025-07-07T13:35:46.490" v="13315" actId="20577"/>
        <pc:sldMkLst>
          <pc:docMk/>
          <pc:sldMk cId="2016750941" sldId="311"/>
        </pc:sldMkLst>
        <pc:spChg chg="add mod">
          <ac:chgData name="Kavya Abeysundara" userId="1f6050f3a44159ab" providerId="LiveId" clId="{377A0D86-FDDB-4D68-91ED-2CAB22974F85}" dt="2025-07-04T06:39:21.128" v="11325"/>
          <ac:spMkLst>
            <pc:docMk/>
            <pc:sldMk cId="2016750941" sldId="311"/>
            <ac:spMk id="4" creationId="{DFBD0E43-C607-D49C-4379-4D4B57A73D4F}"/>
          </ac:spMkLst>
        </pc:spChg>
        <pc:spChg chg="mod">
          <ac:chgData name="Kavya Abeysundara" userId="1f6050f3a44159ab" providerId="LiveId" clId="{377A0D86-FDDB-4D68-91ED-2CAB22974F85}" dt="2025-07-03T06:36:59.652" v="10559" actId="20577"/>
          <ac:spMkLst>
            <pc:docMk/>
            <pc:sldMk cId="2016750941" sldId="311"/>
            <ac:spMk id="7" creationId="{9945814B-CB8A-344A-400D-ADB8D5D7025A}"/>
          </ac:spMkLst>
        </pc:spChg>
        <pc:spChg chg="add mod">
          <ac:chgData name="Kavya Abeysundara" userId="1f6050f3a44159ab" providerId="LiveId" clId="{377A0D86-FDDB-4D68-91ED-2CAB22974F85}" dt="2025-07-03T06:21:25.993" v="10325" actId="1076"/>
          <ac:spMkLst>
            <pc:docMk/>
            <pc:sldMk cId="2016750941" sldId="311"/>
            <ac:spMk id="15" creationId="{BD8861BB-9A90-C4CD-ED93-9254F10D703A}"/>
          </ac:spMkLst>
        </pc:spChg>
        <pc:spChg chg="add mod">
          <ac:chgData name="Kavya Abeysundara" userId="1f6050f3a44159ab" providerId="LiveId" clId="{377A0D86-FDDB-4D68-91ED-2CAB22974F85}" dt="2025-07-03T06:21:41.143" v="10332" actId="1076"/>
          <ac:spMkLst>
            <pc:docMk/>
            <pc:sldMk cId="2016750941" sldId="311"/>
            <ac:spMk id="16" creationId="{7E1D827E-E197-5295-EE45-9B63FC14C22A}"/>
          </ac:spMkLst>
        </pc:spChg>
        <pc:picChg chg="add mod modCrop">
          <ac:chgData name="Kavya Abeysundara" userId="1f6050f3a44159ab" providerId="LiveId" clId="{377A0D86-FDDB-4D68-91ED-2CAB22974F85}" dt="2025-07-07T13:15:46.072" v="11482" actId="732"/>
          <ac:picMkLst>
            <pc:docMk/>
            <pc:sldMk cId="2016750941" sldId="311"/>
            <ac:picMk id="14" creationId="{77BF88E8-2ACC-BFBF-E9ED-86CB7C13BD07}"/>
          </ac:picMkLst>
        </pc:picChg>
      </pc:sldChg>
      <pc:sldChg chg="modSp del mod">
        <pc:chgData name="Kavya Abeysundara" userId="1f6050f3a44159ab" providerId="LiveId" clId="{377A0D86-FDDB-4D68-91ED-2CAB22974F85}" dt="2025-07-03T06:31:00.179" v="10350" actId="2696"/>
        <pc:sldMkLst>
          <pc:docMk/>
          <pc:sldMk cId="1835005627" sldId="312"/>
        </pc:sldMkLst>
      </pc:sldChg>
      <pc:sldChg chg="addSp delSp modSp mod modNotesTx">
        <pc:chgData name="Kavya Abeysundara" userId="1f6050f3a44159ab" providerId="LiveId" clId="{377A0D86-FDDB-4D68-91ED-2CAB22974F85}" dt="2025-07-04T06:39:27.855" v="11327"/>
        <pc:sldMkLst>
          <pc:docMk/>
          <pc:sldMk cId="1800705768" sldId="313"/>
        </pc:sldMkLst>
        <pc:spChg chg="mod">
          <ac:chgData name="Kavya Abeysundara" userId="1f6050f3a44159ab" providerId="LiveId" clId="{377A0D86-FDDB-4D68-91ED-2CAB22974F85}" dt="2025-07-03T06:36:33.273" v="10539" actId="20577"/>
          <ac:spMkLst>
            <pc:docMk/>
            <pc:sldMk cId="1800705768" sldId="313"/>
            <ac:spMk id="7" creationId="{48E8DE5A-3ADE-0AD9-0BE7-46743D0FEBA5}"/>
          </ac:spMkLst>
        </pc:spChg>
        <pc:spChg chg="add mod">
          <ac:chgData name="Kavya Abeysundara" userId="1f6050f3a44159ab" providerId="LiveId" clId="{377A0D86-FDDB-4D68-91ED-2CAB22974F85}" dt="2025-07-04T06:39:27.855" v="11327"/>
          <ac:spMkLst>
            <pc:docMk/>
            <pc:sldMk cId="1800705768" sldId="313"/>
            <ac:spMk id="9" creationId="{BA9CBEAD-2E7E-F213-B5D0-123B077458DD}"/>
          </ac:spMkLst>
        </pc:spChg>
      </pc:sldChg>
      <pc:sldChg chg="modSp del mod">
        <pc:chgData name="Kavya Abeysundara" userId="1f6050f3a44159ab" providerId="LiveId" clId="{377A0D86-FDDB-4D68-91ED-2CAB22974F85}" dt="2025-07-03T06:30:57.700" v="10349" actId="2696"/>
        <pc:sldMkLst>
          <pc:docMk/>
          <pc:sldMk cId="1584577811" sldId="314"/>
        </pc:sldMkLst>
      </pc:sldChg>
      <pc:sldChg chg="addSp delSp modSp add mod modNotesTx">
        <pc:chgData name="Kavya Abeysundara" userId="1f6050f3a44159ab" providerId="LiveId" clId="{377A0D86-FDDB-4D68-91ED-2CAB22974F85}" dt="2025-07-07T13:22:52.872" v="11837" actId="20577"/>
        <pc:sldMkLst>
          <pc:docMk/>
          <pc:sldMk cId="3391557321" sldId="314"/>
        </pc:sldMkLst>
        <pc:spChg chg="add mod">
          <ac:chgData name="Kavya Abeysundara" userId="1f6050f3a44159ab" providerId="LiveId" clId="{377A0D86-FDDB-4D68-91ED-2CAB22974F85}" dt="2025-07-04T06:15:18.161" v="10603"/>
          <ac:spMkLst>
            <pc:docMk/>
            <pc:sldMk cId="3391557321" sldId="314"/>
            <ac:spMk id="3" creationId="{8C6CB6C1-0C11-B640-4EE0-65AE4E6731FE}"/>
          </ac:spMkLst>
        </pc:spChg>
        <pc:spChg chg="mod">
          <ac:chgData name="Kavya Abeysundara" userId="1f6050f3a44159ab" providerId="LiveId" clId="{377A0D86-FDDB-4D68-91ED-2CAB22974F85}" dt="2025-07-04T06:37:30.915" v="11239" actId="20577"/>
          <ac:spMkLst>
            <pc:docMk/>
            <pc:sldMk cId="3391557321" sldId="314"/>
            <ac:spMk id="10" creationId="{663A9543-99BC-C15E-0A47-3805E39DF1C0}"/>
          </ac:spMkLst>
        </pc:spChg>
      </pc:sldChg>
      <pc:sldChg chg="addSp delSp modSp mod modNotesTx">
        <pc:chgData name="Kavya Abeysundara" userId="1f6050f3a44159ab" providerId="LiveId" clId="{377A0D86-FDDB-4D68-91ED-2CAB22974F85}" dt="2025-07-20T16:24:29.238" v="13900" actId="20577"/>
        <pc:sldMkLst>
          <pc:docMk/>
          <pc:sldMk cId="3878126477" sldId="315"/>
        </pc:sldMkLst>
        <pc:spChg chg="mod">
          <ac:chgData name="Kavya Abeysundara" userId="1f6050f3a44159ab" providerId="LiveId" clId="{377A0D86-FDDB-4D68-91ED-2CAB22974F85}" dt="2025-07-04T06:37:58.691" v="11244" actId="1076"/>
          <ac:spMkLst>
            <pc:docMk/>
            <pc:sldMk cId="3878126477" sldId="315"/>
            <ac:spMk id="7" creationId="{BBA0CB7D-F8FD-31E3-8F2A-18A5F4D7EFBE}"/>
          </ac:spMkLst>
        </pc:spChg>
        <pc:spChg chg="mod">
          <ac:chgData name="Kavya Abeysundara" userId="1f6050f3a44159ab" providerId="LiveId" clId="{377A0D86-FDDB-4D68-91ED-2CAB22974F85}" dt="2025-07-04T06:39:08.868" v="11321" actId="20577"/>
          <ac:spMkLst>
            <pc:docMk/>
            <pc:sldMk cId="3878126477" sldId="315"/>
            <ac:spMk id="8" creationId="{C28BFCDD-2AFA-BCA8-27A9-7834905E2E6E}"/>
          </ac:spMkLst>
        </pc:spChg>
        <pc:spChg chg="add mod">
          <ac:chgData name="Kavya Abeysundara" userId="1f6050f3a44159ab" providerId="LiveId" clId="{377A0D86-FDDB-4D68-91ED-2CAB22974F85}" dt="2025-07-01T21:13:35.264" v="4690" actId="20577"/>
          <ac:spMkLst>
            <pc:docMk/>
            <pc:sldMk cId="3878126477" sldId="315"/>
            <ac:spMk id="13" creationId="{F47A4BE5-1A36-4590-BE52-2772A0B190DF}"/>
          </ac:spMkLst>
        </pc:spChg>
        <pc:spChg chg="add mod">
          <ac:chgData name="Kavya Abeysundara" userId="1f6050f3a44159ab" providerId="LiveId" clId="{377A0D86-FDDB-4D68-91ED-2CAB22974F85}" dt="2025-07-03T06:35:58.375" v="10494" actId="1076"/>
          <ac:spMkLst>
            <pc:docMk/>
            <pc:sldMk cId="3878126477" sldId="315"/>
            <ac:spMk id="14" creationId="{61B94156-CD91-C369-DC57-72CCDB0F8EA5}"/>
          </ac:spMkLst>
        </pc:spChg>
        <pc:spChg chg="add mod">
          <ac:chgData name="Kavya Abeysundara" userId="1f6050f3a44159ab" providerId="LiveId" clId="{377A0D86-FDDB-4D68-91ED-2CAB22974F85}" dt="2025-07-04T06:18:57.478" v="10820" actId="113"/>
          <ac:spMkLst>
            <pc:docMk/>
            <pc:sldMk cId="3878126477" sldId="315"/>
            <ac:spMk id="15" creationId="{380D126E-DE27-F351-75B1-E45103B82A9B}"/>
          </ac:spMkLst>
        </pc:spChg>
      </pc:sldChg>
      <pc:sldChg chg="modSp del mod">
        <pc:chgData name="Kavya Abeysundara" userId="1f6050f3a44159ab" providerId="LiveId" clId="{377A0D86-FDDB-4D68-91ED-2CAB22974F85}" dt="2025-07-03T06:31:03.501" v="10351" actId="2696"/>
        <pc:sldMkLst>
          <pc:docMk/>
          <pc:sldMk cId="2799433878" sldId="316"/>
        </pc:sldMkLst>
      </pc:sldChg>
      <pc:sldChg chg="modSp del mod">
        <pc:chgData name="Kavya Abeysundara" userId="1f6050f3a44159ab" providerId="LiveId" clId="{377A0D86-FDDB-4D68-91ED-2CAB22974F85}" dt="2025-07-03T06:31:08.074" v="10352" actId="2696"/>
        <pc:sldMkLst>
          <pc:docMk/>
          <pc:sldMk cId="2028552158" sldId="317"/>
        </pc:sldMkLst>
      </pc:sldChg>
      <pc:sldChg chg="modSp del mod">
        <pc:chgData name="Kavya Abeysundara" userId="1f6050f3a44159ab" providerId="LiveId" clId="{377A0D86-FDDB-4D68-91ED-2CAB22974F85}" dt="2025-07-03T06:31:10.601" v="10353" actId="2696"/>
        <pc:sldMkLst>
          <pc:docMk/>
          <pc:sldMk cId="2995974856" sldId="318"/>
        </pc:sldMkLst>
      </pc:sldChg>
      <pc:sldChg chg="modSp mod">
        <pc:chgData name="Kavya Abeysundara" userId="1f6050f3a44159ab" providerId="LiveId" clId="{377A0D86-FDDB-4D68-91ED-2CAB22974F85}" dt="2025-07-04T07:08:04.380" v="11328" actId="20577"/>
        <pc:sldMkLst>
          <pc:docMk/>
          <pc:sldMk cId="2098846985" sldId="319"/>
        </pc:sldMkLst>
        <pc:spChg chg="mod">
          <ac:chgData name="Kavya Abeysundara" userId="1f6050f3a44159ab" providerId="LiveId" clId="{377A0D86-FDDB-4D68-91ED-2CAB22974F85}" dt="2025-07-04T07:08:04.380" v="11328" actId="20577"/>
          <ac:spMkLst>
            <pc:docMk/>
            <pc:sldMk cId="2098846985" sldId="319"/>
            <ac:spMk id="7" creationId="{E3089F57-5DE2-C286-1F56-DAA6C5D6D368}"/>
          </ac:spMkLst>
        </pc:spChg>
      </pc:sldChg>
      <pc:sldChg chg="addSp delSp modSp new mod modNotesTx">
        <pc:chgData name="Kavya Abeysundara" userId="1f6050f3a44159ab" providerId="LiveId" clId="{377A0D86-FDDB-4D68-91ED-2CAB22974F85}" dt="2025-07-07T13:24:07.352" v="11856" actId="20577"/>
        <pc:sldMkLst>
          <pc:docMk/>
          <pc:sldMk cId="3472041947" sldId="321"/>
        </pc:sldMkLst>
        <pc:spChg chg="add mod">
          <ac:chgData name="Kavya Abeysundara" userId="1f6050f3a44159ab" providerId="LiveId" clId="{377A0D86-FDDB-4D68-91ED-2CAB22974F85}" dt="2025-07-03T06:35:34.188" v="10473" actId="20577"/>
          <ac:spMkLst>
            <pc:docMk/>
            <pc:sldMk cId="3472041947" sldId="321"/>
            <ac:spMk id="4" creationId="{5E61A2FA-CF89-E02F-AC08-CD327F6557D7}"/>
          </ac:spMkLst>
        </pc:spChg>
        <pc:spChg chg="add mod">
          <ac:chgData name="Kavya Abeysundara" userId="1f6050f3a44159ab" providerId="LiveId" clId="{377A0D86-FDDB-4D68-91ED-2CAB22974F85}" dt="2025-07-04T06:37:37.422" v="11241" actId="20577"/>
          <ac:spMkLst>
            <pc:docMk/>
            <pc:sldMk cId="3472041947" sldId="321"/>
            <ac:spMk id="5" creationId="{52C878C0-6EA5-3B86-A28D-B9826CC9FBD2}"/>
          </ac:spMkLst>
        </pc:spChg>
        <pc:spChg chg="add mod">
          <ac:chgData name="Kavya Abeysundara" userId="1f6050f3a44159ab" providerId="LiveId" clId="{377A0D86-FDDB-4D68-91ED-2CAB22974F85}" dt="2025-07-01T18:18:28.168" v="2837" actId="1076"/>
          <ac:spMkLst>
            <pc:docMk/>
            <pc:sldMk cId="3472041947" sldId="321"/>
            <ac:spMk id="10" creationId="{539D0DB8-AD8B-6976-0600-11B42A134B66}"/>
          </ac:spMkLst>
        </pc:spChg>
        <pc:picChg chg="add mod">
          <ac:chgData name="Kavya Abeysundara" userId="1f6050f3a44159ab" providerId="LiveId" clId="{377A0D86-FDDB-4D68-91ED-2CAB22974F85}" dt="2025-07-01T18:13:23.432" v="2596" actId="14100"/>
          <ac:picMkLst>
            <pc:docMk/>
            <pc:sldMk cId="3472041947" sldId="321"/>
            <ac:picMk id="7" creationId="{3092D729-5761-AD5D-5420-63460D8AB7EB}"/>
          </ac:picMkLst>
        </pc:picChg>
        <pc:picChg chg="add mod">
          <ac:chgData name="Kavya Abeysundara" userId="1f6050f3a44159ab" providerId="LiveId" clId="{377A0D86-FDDB-4D68-91ED-2CAB22974F85}" dt="2025-07-01T18:13:19.382" v="2595" actId="14100"/>
          <ac:picMkLst>
            <pc:docMk/>
            <pc:sldMk cId="3472041947" sldId="321"/>
            <ac:picMk id="9" creationId="{554C95FB-1EE6-67E7-5E16-54F7FF4BEFD2}"/>
          </ac:picMkLst>
        </pc:picChg>
      </pc:sldChg>
      <pc:sldChg chg="addSp delSp modSp new mod modNotesTx">
        <pc:chgData name="Kavya Abeysundara" userId="1f6050f3a44159ab" providerId="LiveId" clId="{377A0D86-FDDB-4D68-91ED-2CAB22974F85}" dt="2025-07-07T13:22:28.823" v="11823" actId="113"/>
        <pc:sldMkLst>
          <pc:docMk/>
          <pc:sldMk cId="2521202721" sldId="322"/>
        </pc:sldMkLst>
        <pc:spChg chg="add mod">
          <ac:chgData name="Kavya Abeysundara" userId="1f6050f3a44159ab" providerId="LiveId" clId="{377A0D86-FDDB-4D68-91ED-2CAB22974F85}" dt="2025-07-03T06:35:30.207" v="10471" actId="20577"/>
          <ac:spMkLst>
            <pc:docMk/>
            <pc:sldMk cId="2521202721" sldId="322"/>
            <ac:spMk id="5" creationId="{6EAD6E8D-70F8-27B6-D105-9210759C22A2}"/>
          </ac:spMkLst>
        </pc:spChg>
        <pc:spChg chg="add mod">
          <ac:chgData name="Kavya Abeysundara" userId="1f6050f3a44159ab" providerId="LiveId" clId="{377A0D86-FDDB-4D68-91ED-2CAB22974F85}" dt="2025-07-03T06:35:28.197" v="10469" actId="20577"/>
          <ac:spMkLst>
            <pc:docMk/>
            <pc:sldMk cId="2521202721" sldId="322"/>
            <ac:spMk id="6" creationId="{708CA8A0-4328-926F-45E8-2F2032562764}"/>
          </ac:spMkLst>
        </pc:spChg>
        <pc:spChg chg="add mod">
          <ac:chgData name="Kavya Abeysundara" userId="1f6050f3a44159ab" providerId="LiveId" clId="{377A0D86-FDDB-4D68-91ED-2CAB22974F85}" dt="2025-07-04T06:13:53.885" v="10580" actId="20577"/>
          <ac:spMkLst>
            <pc:docMk/>
            <pc:sldMk cId="2521202721" sldId="322"/>
            <ac:spMk id="9" creationId="{B759D9D8-AE5C-E1A1-18C7-C109F62F192E}"/>
          </ac:spMkLst>
        </pc:spChg>
        <pc:picChg chg="add mod">
          <ac:chgData name="Kavya Abeysundara" userId="1f6050f3a44159ab" providerId="LiveId" clId="{377A0D86-FDDB-4D68-91ED-2CAB22974F85}" dt="2025-07-01T17:59:50.574" v="694" actId="1076"/>
          <ac:picMkLst>
            <pc:docMk/>
            <pc:sldMk cId="2521202721" sldId="322"/>
            <ac:picMk id="8" creationId="{48D7EC53-B5D5-7303-FF97-1763651DE10D}"/>
          </ac:picMkLst>
        </pc:picChg>
      </pc:sldChg>
      <pc:sldChg chg="addSp delSp modSp new mod modNotesTx">
        <pc:chgData name="Kavya Abeysundara" userId="1f6050f3a44159ab" providerId="LiveId" clId="{377A0D86-FDDB-4D68-91ED-2CAB22974F85}" dt="2025-07-07T13:25:08.450" v="12007" actId="20577"/>
        <pc:sldMkLst>
          <pc:docMk/>
          <pc:sldMk cId="394167884" sldId="323"/>
        </pc:sldMkLst>
        <pc:spChg chg="add mod">
          <ac:chgData name="Kavya Abeysundara" userId="1f6050f3a44159ab" providerId="LiveId" clId="{377A0D86-FDDB-4D68-91ED-2CAB22974F85}" dt="2025-07-04T06:18:39.897" v="10818" actId="1076"/>
          <ac:spMkLst>
            <pc:docMk/>
            <pc:sldMk cId="394167884" sldId="323"/>
            <ac:spMk id="2" creationId="{7F7A2AA2-9670-AE0B-4F49-C5BB790EE563}"/>
          </ac:spMkLst>
        </pc:spChg>
        <pc:spChg chg="add mod">
          <ac:chgData name="Kavya Abeysundara" userId="1f6050f3a44159ab" providerId="LiveId" clId="{377A0D86-FDDB-4D68-91ED-2CAB22974F85}" dt="2025-07-03T06:35:41.508" v="10477" actId="20577"/>
          <ac:spMkLst>
            <pc:docMk/>
            <pc:sldMk cId="394167884" sldId="323"/>
            <ac:spMk id="4" creationId="{5C1503E8-DFD3-27C0-C8C1-A881A46660AC}"/>
          </ac:spMkLst>
        </pc:spChg>
        <pc:spChg chg="add mod">
          <ac:chgData name="Kavya Abeysundara" userId="1f6050f3a44159ab" providerId="LiveId" clId="{377A0D86-FDDB-4D68-91ED-2CAB22974F85}" dt="2025-07-04T06:37:41.622" v="11243" actId="20577"/>
          <ac:spMkLst>
            <pc:docMk/>
            <pc:sldMk cId="394167884" sldId="323"/>
            <ac:spMk id="5" creationId="{B91A9780-2C50-8C21-54CF-AE396F3E1B47}"/>
          </ac:spMkLst>
        </pc:spChg>
        <pc:spChg chg="add mod">
          <ac:chgData name="Kavya Abeysundara" userId="1f6050f3a44159ab" providerId="LiveId" clId="{377A0D86-FDDB-4D68-91ED-2CAB22974F85}" dt="2025-07-04T06:17:46.062" v="10762" actId="20577"/>
          <ac:spMkLst>
            <pc:docMk/>
            <pc:sldMk cId="394167884" sldId="323"/>
            <ac:spMk id="8" creationId="{AFC04701-31EC-4006-EF7F-8489CB9C7AAD}"/>
          </ac:spMkLst>
        </pc:spChg>
        <pc:picChg chg="add mod">
          <ac:chgData name="Kavya Abeysundara" userId="1f6050f3a44159ab" providerId="LiveId" clId="{377A0D86-FDDB-4D68-91ED-2CAB22974F85}" dt="2025-07-01T21:00:57.038" v="3566" actId="1076"/>
          <ac:picMkLst>
            <pc:docMk/>
            <pc:sldMk cId="394167884" sldId="323"/>
            <ac:picMk id="7" creationId="{B60C5CC0-A5E1-AB27-FB50-DBAFD6B73BF2}"/>
          </ac:picMkLst>
        </pc:picChg>
      </pc:sldChg>
      <pc:sldChg chg="addSp delSp modSp add mod delAnim modNotesTx">
        <pc:chgData name="Kavya Abeysundara" userId="1f6050f3a44159ab" providerId="LiveId" clId="{377A0D86-FDDB-4D68-91ED-2CAB22974F85}" dt="2025-07-07T13:30:55.257" v="12747" actId="20577"/>
        <pc:sldMkLst>
          <pc:docMk/>
          <pc:sldMk cId="1094448713" sldId="324"/>
        </pc:sldMkLst>
        <pc:spChg chg="add mod">
          <ac:chgData name="Kavya Abeysundara" userId="1f6050f3a44159ab" providerId="LiveId" clId="{377A0D86-FDDB-4D68-91ED-2CAB22974F85}" dt="2025-07-04T06:39:15.030" v="11323"/>
          <ac:spMkLst>
            <pc:docMk/>
            <pc:sldMk cId="1094448713" sldId="324"/>
            <ac:spMk id="2" creationId="{8E257380-9C25-A296-7DD0-6F68750F6489}"/>
          </ac:spMkLst>
        </pc:spChg>
        <pc:spChg chg="mod">
          <ac:chgData name="Kavya Abeysundara" userId="1f6050f3a44159ab" providerId="LiveId" clId="{377A0D86-FDDB-4D68-91ED-2CAB22974F85}" dt="2025-07-03T06:36:12.219" v="10507" actId="20577"/>
          <ac:spMkLst>
            <pc:docMk/>
            <pc:sldMk cId="1094448713" sldId="324"/>
            <ac:spMk id="7" creationId="{BBA0CB7D-F8FD-31E3-8F2A-18A5F4D7EFBE}"/>
          </ac:spMkLst>
        </pc:spChg>
        <pc:spChg chg="mod">
          <ac:chgData name="Kavya Abeysundara" userId="1f6050f3a44159ab" providerId="LiveId" clId="{377A0D86-FDDB-4D68-91ED-2CAB22974F85}" dt="2025-07-01T21:38:31.619" v="6777" actId="1036"/>
          <ac:spMkLst>
            <pc:docMk/>
            <pc:sldMk cId="1094448713" sldId="324"/>
            <ac:spMk id="9" creationId="{A577119C-1CC4-3F46-9298-05E9E8907FC6}"/>
          </ac:spMkLst>
        </pc:spChg>
        <pc:spChg chg="add del mod">
          <ac:chgData name="Kavya Abeysundara" userId="1f6050f3a44159ab" providerId="LiveId" clId="{377A0D86-FDDB-4D68-91ED-2CAB22974F85}" dt="2025-07-01T21:38:24.027" v="6764" actId="1076"/>
          <ac:spMkLst>
            <pc:docMk/>
            <pc:sldMk cId="1094448713" sldId="324"/>
            <ac:spMk id="11" creationId="{8A67B997-A749-6D84-1D0E-14E8C8B608C1}"/>
          </ac:spMkLst>
        </pc:spChg>
        <pc:spChg chg="mod">
          <ac:chgData name="Kavya Abeysundara" userId="1f6050f3a44159ab" providerId="LiveId" clId="{377A0D86-FDDB-4D68-91ED-2CAB22974F85}" dt="2025-07-01T21:38:16.340" v="6754" actId="1076"/>
          <ac:spMkLst>
            <pc:docMk/>
            <pc:sldMk cId="1094448713" sldId="324"/>
            <ac:spMk id="12" creationId="{9D95A08E-4208-7178-AD6E-13E80B160A0A}"/>
          </ac:spMkLst>
        </pc:spChg>
        <pc:picChg chg="add mod">
          <ac:chgData name="Kavya Abeysundara" userId="1f6050f3a44159ab" providerId="LiveId" clId="{377A0D86-FDDB-4D68-91ED-2CAB22974F85}" dt="2025-07-04T06:19:13.328" v="10821" actId="14100"/>
          <ac:picMkLst>
            <pc:docMk/>
            <pc:sldMk cId="1094448713" sldId="324"/>
            <ac:picMk id="14" creationId="{EAF14488-7D2A-77CB-0731-776CD9F983B4}"/>
          </ac:picMkLst>
        </pc:picChg>
        <pc:picChg chg="add mod ord">
          <ac:chgData name="Kavya Abeysundara" userId="1f6050f3a44159ab" providerId="LiveId" clId="{377A0D86-FDDB-4D68-91ED-2CAB22974F85}" dt="2025-07-01T21:37:59.046" v="6740" actId="167"/>
          <ac:picMkLst>
            <pc:docMk/>
            <pc:sldMk cId="1094448713" sldId="324"/>
            <ac:picMk id="16" creationId="{6AF8072D-7DD6-8622-46B0-68843F8C57D9}"/>
          </ac:picMkLst>
        </pc:picChg>
        <pc:cxnChg chg="mod">
          <ac:chgData name="Kavya Abeysundara" userId="1f6050f3a44159ab" providerId="LiveId" clId="{377A0D86-FDDB-4D68-91ED-2CAB22974F85}" dt="2025-07-01T21:38:07.467" v="6743" actId="1076"/>
          <ac:cxnSpMkLst>
            <pc:docMk/>
            <pc:sldMk cId="1094448713" sldId="324"/>
            <ac:cxnSpMk id="10" creationId="{DB7B9322-D5FD-26DD-4047-A3DED49E6216}"/>
          </ac:cxnSpMkLst>
        </pc:cxnChg>
      </pc:sldChg>
      <pc:sldChg chg="add del">
        <pc:chgData name="Kavya Abeysundara" userId="1f6050f3a44159ab" providerId="LiveId" clId="{377A0D86-FDDB-4D68-91ED-2CAB22974F85}" dt="2025-07-04T06:14:56.765" v="10600" actId="2696"/>
        <pc:sldMkLst>
          <pc:docMk/>
          <pc:sldMk cId="2026951357" sldId="325"/>
        </pc:sldMkLst>
      </pc:sldChg>
      <pc:sldChg chg="addSp delSp modSp add mod modNotesTx">
        <pc:chgData name="Kavya Abeysundara" userId="1f6050f3a44159ab" providerId="LiveId" clId="{377A0D86-FDDB-4D68-91ED-2CAB22974F85}" dt="2025-07-20T16:45:58.504" v="14996" actId="20577"/>
        <pc:sldMkLst>
          <pc:docMk/>
          <pc:sldMk cId="2514292640" sldId="338"/>
        </pc:sldMkLst>
        <pc:spChg chg="mod">
          <ac:chgData name="Kavya Abeysundara" userId="1f6050f3a44159ab" providerId="LiveId" clId="{377A0D86-FDDB-4D68-91ED-2CAB22974F85}" dt="2025-07-20T16:31:05.616" v="14124" actId="20577"/>
          <ac:spMkLst>
            <pc:docMk/>
            <pc:sldMk cId="2514292640" sldId="338"/>
            <ac:spMk id="2" creationId="{6307E682-B524-6EBC-FD20-9C12F3DE6984}"/>
          </ac:spMkLst>
        </pc:spChg>
        <pc:spChg chg="add mod">
          <ac:chgData name="Kavya Abeysundara" userId="1f6050f3a44159ab" providerId="LiveId" clId="{377A0D86-FDDB-4D68-91ED-2CAB22974F85}" dt="2025-07-04T06:38:46.243" v="11292" actId="20577"/>
          <ac:spMkLst>
            <pc:docMk/>
            <pc:sldMk cId="2514292640" sldId="338"/>
            <ac:spMk id="3" creationId="{A1756F8C-93C6-CC3E-6872-73CD8CC8BDCA}"/>
          </ac:spMkLst>
        </pc:spChg>
        <pc:spChg chg="mod">
          <ac:chgData name="Kavya Abeysundara" userId="1f6050f3a44159ab" providerId="LiveId" clId="{377A0D86-FDDB-4D68-91ED-2CAB22974F85}" dt="2025-07-04T06:37:20.801" v="11227" actId="1076"/>
          <ac:spMkLst>
            <pc:docMk/>
            <pc:sldMk cId="2514292640" sldId="338"/>
            <ac:spMk id="4" creationId="{B9F68DB5-ABB7-E0BE-2801-6F2436E5189C}"/>
          </ac:spMkLst>
        </pc:spChg>
      </pc:sldChg>
    </pc:docChg>
  </pc:docChgLst>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ldLayoutChg>
      </pc:sldMasterChg>
    </pc:docChg>
  </pc:docChgLst>
  <pc:docChgLst>
    <pc:chgData name="Ashutosh.Bhagurkar" userId="e54b5c48-fd92-480c-8e66-acef16c1a8d2" providerId="ADAL" clId="{457FEFB2-7EE5-46BC-9A03-BF09099EEA54}"/>
    <pc:docChg chg="custSel addSld delSld modSld">
      <pc:chgData name="Ashutosh.Bhagurkar" userId="e54b5c48-fd92-480c-8e66-acef16c1a8d2" providerId="ADAL" clId="{457FEFB2-7EE5-46BC-9A03-BF09099EEA54}" dt="2025-03-15T18:00:30.018" v="14"/>
      <pc:docMkLst>
        <pc:docMk/>
      </pc:docMkLst>
      <pc:sldChg chg="del">
        <pc:chgData name="Ashutosh.Bhagurkar" userId="e54b5c48-fd92-480c-8e66-acef16c1a8d2" providerId="ADAL" clId="{457FEFB2-7EE5-46BC-9A03-BF09099EEA54}" dt="2025-03-15T17:59:40.875" v="7" actId="47"/>
        <pc:sldMkLst>
          <pc:docMk/>
          <pc:sldMk cId="701856915" sldId="266"/>
        </pc:sldMkLst>
      </pc:sldChg>
      <pc:sldChg chg="del">
        <pc:chgData name="Ashutosh.Bhagurkar" userId="e54b5c48-fd92-480c-8e66-acef16c1a8d2" providerId="ADAL" clId="{457FEFB2-7EE5-46BC-9A03-BF09099EEA54}" dt="2025-03-15T17:59:59.600" v="12" actId="47"/>
        <pc:sldMkLst>
          <pc:docMk/>
          <pc:sldMk cId="169286684" sldId="269"/>
        </pc:sldMkLst>
      </pc:sldChg>
      <pc:sldChg chg="addSp delSp modSp add mod">
        <pc:chgData name="Ashutosh.Bhagurkar" userId="e54b5c48-fd92-480c-8e66-acef16c1a8d2" providerId="ADAL" clId="{457FEFB2-7EE5-46BC-9A03-BF09099EEA54}" dt="2025-03-15T17:59:53.698" v="11" actId="115"/>
        <pc:sldMkLst>
          <pc:docMk/>
          <pc:sldMk cId="2098846985" sldId="319"/>
        </pc:sldMkLst>
      </pc:sldChg>
      <pc:sldChg chg="modSp add mod">
        <pc:chgData name="Ashutosh.Bhagurkar" userId="e54b5c48-fd92-480c-8e66-acef16c1a8d2" providerId="ADAL" clId="{457FEFB2-7EE5-46BC-9A03-BF09099EEA54}" dt="2025-03-15T18:00:30.018" v="14"/>
        <pc:sldMkLst>
          <pc:docMk/>
          <pc:sldMk cId="1645726346" sldId="320"/>
        </pc:sldMkLst>
      </pc:sldChg>
      <pc:sldMasterChg chg="delSldLayout">
        <pc:chgData name="Ashutosh.Bhagurkar" userId="e54b5c48-fd92-480c-8e66-acef16c1a8d2" providerId="ADAL" clId="{457FEFB2-7EE5-46BC-9A03-BF09099EEA54}" dt="2025-03-15T17:59:59.600" v="12" actId="47"/>
        <pc:sldMasterMkLst>
          <pc:docMk/>
          <pc:sldMasterMk cId="0" sldId="2147483648"/>
        </pc:sldMasterMkLst>
        <pc:sldLayoutChg chg="del">
          <pc:chgData name="Ashutosh.Bhagurkar" userId="e54b5c48-fd92-480c-8e66-acef16c1a8d2" providerId="ADAL" clId="{457FEFB2-7EE5-46BC-9A03-BF09099EEA54}" dt="2025-03-15T17:59:59.600" v="12" actId="47"/>
          <pc:sldLayoutMkLst>
            <pc:docMk/>
            <pc:sldMasterMk cId="0" sldId="2147483648"/>
            <pc:sldLayoutMk cId="0" sldId="214748364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Final energy consumption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clustered"/>
        <c:varyColors val="0"/>
        <c:ser>
          <c:idx val="0"/>
          <c:order val="0"/>
          <c:tx>
            <c:strRef>
              <c:f>Sheet3!$D$3</c:f>
              <c:strCache>
                <c:ptCount val="1"/>
                <c:pt idx="0">
                  <c:v>Real data</c:v>
                </c:pt>
              </c:strCache>
            </c:strRef>
          </c:tx>
          <c:spPr>
            <a:solidFill>
              <a:schemeClr val="accent1"/>
            </a:solidFill>
            <a:ln>
              <a:noFill/>
            </a:ln>
            <a:effectLst/>
          </c:spPr>
          <c:invertIfNegative val="0"/>
          <c:cat>
            <c:strRef>
              <c:f>Sheet3!$C$4:$C$9</c:f>
              <c:strCache>
                <c:ptCount val="6"/>
                <c:pt idx="0">
                  <c:v>Biomass</c:v>
                </c:pt>
                <c:pt idx="1">
                  <c:v>Natural gas</c:v>
                </c:pt>
                <c:pt idx="2">
                  <c:v>Diesel</c:v>
                </c:pt>
                <c:pt idx="3">
                  <c:v>Gasoline</c:v>
                </c:pt>
                <c:pt idx="4">
                  <c:v>LPG</c:v>
                </c:pt>
                <c:pt idx="5">
                  <c:v>Electricity</c:v>
                </c:pt>
              </c:strCache>
            </c:strRef>
          </c:cat>
          <c:val>
            <c:numRef>
              <c:f>Sheet3!$D$4:$D$9</c:f>
              <c:numCache>
                <c:formatCode>General</c:formatCode>
                <c:ptCount val="6"/>
                <c:pt idx="0">
                  <c:v>59</c:v>
                </c:pt>
                <c:pt idx="1">
                  <c:v>19</c:v>
                </c:pt>
                <c:pt idx="2">
                  <c:v>70</c:v>
                </c:pt>
                <c:pt idx="3">
                  <c:v>85</c:v>
                </c:pt>
                <c:pt idx="4">
                  <c:v>36</c:v>
                </c:pt>
                <c:pt idx="5">
                  <c:v>123</c:v>
                </c:pt>
              </c:numCache>
            </c:numRef>
          </c:val>
          <c:extLst>
            <c:ext xmlns:c16="http://schemas.microsoft.com/office/drawing/2014/chart" uri="{C3380CC4-5D6E-409C-BE32-E72D297353CC}">
              <c16:uniqueId val="{00000000-E189-4F18-B4D5-B85503C329B1}"/>
            </c:ext>
          </c:extLst>
        </c:ser>
        <c:ser>
          <c:idx val="1"/>
          <c:order val="1"/>
          <c:tx>
            <c:strRef>
              <c:f>Sheet3!$E$3</c:f>
              <c:strCache>
                <c:ptCount val="1"/>
                <c:pt idx="0">
                  <c:v>Model</c:v>
                </c:pt>
              </c:strCache>
            </c:strRef>
          </c:tx>
          <c:spPr>
            <a:solidFill>
              <a:schemeClr val="accent2"/>
            </a:solidFill>
            <a:ln>
              <a:noFill/>
            </a:ln>
            <a:effectLst/>
          </c:spPr>
          <c:invertIfNegative val="0"/>
          <c:cat>
            <c:strRef>
              <c:f>Sheet3!$C$4:$C$9</c:f>
              <c:strCache>
                <c:ptCount val="6"/>
                <c:pt idx="0">
                  <c:v>Biomass</c:v>
                </c:pt>
                <c:pt idx="1">
                  <c:v>Natural gas</c:v>
                </c:pt>
                <c:pt idx="2">
                  <c:v>Diesel</c:v>
                </c:pt>
                <c:pt idx="3">
                  <c:v>Gasoline</c:v>
                </c:pt>
                <c:pt idx="4">
                  <c:v>LPG</c:v>
                </c:pt>
                <c:pt idx="5">
                  <c:v>Electricity</c:v>
                </c:pt>
              </c:strCache>
            </c:strRef>
          </c:cat>
          <c:val>
            <c:numRef>
              <c:f>Sheet3!$E$4:$E$9</c:f>
              <c:numCache>
                <c:formatCode>General</c:formatCode>
                <c:ptCount val="6"/>
                <c:pt idx="0">
                  <c:v>57</c:v>
                </c:pt>
                <c:pt idx="1">
                  <c:v>19</c:v>
                </c:pt>
                <c:pt idx="2">
                  <c:v>64</c:v>
                </c:pt>
                <c:pt idx="3">
                  <c:v>83</c:v>
                </c:pt>
                <c:pt idx="4">
                  <c:v>34</c:v>
                </c:pt>
                <c:pt idx="5">
                  <c:v>119</c:v>
                </c:pt>
              </c:numCache>
            </c:numRef>
          </c:val>
          <c:extLst>
            <c:ext xmlns:c16="http://schemas.microsoft.com/office/drawing/2014/chart" uri="{C3380CC4-5D6E-409C-BE32-E72D297353CC}">
              <c16:uniqueId val="{00000001-E189-4F18-B4D5-B85503C329B1}"/>
            </c:ext>
          </c:extLst>
        </c:ser>
        <c:dLbls>
          <c:showLegendKey val="0"/>
          <c:showVal val="0"/>
          <c:showCatName val="0"/>
          <c:showSerName val="0"/>
          <c:showPercent val="0"/>
          <c:showBubbleSize val="0"/>
        </c:dLbls>
        <c:gapWidth val="219"/>
        <c:overlap val="-27"/>
        <c:axId val="1218671695"/>
        <c:axId val="1218667375"/>
      </c:barChart>
      <c:catAx>
        <c:axId val="121867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218667375"/>
        <c:crosses val="autoZero"/>
        <c:auto val="1"/>
        <c:lblAlgn val="ctr"/>
        <c:lblOffset val="100"/>
        <c:noMultiLvlLbl val="0"/>
      </c:catAx>
      <c:valAx>
        <c:axId val="1218667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Energy [PJ]</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218671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Primary energy production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clustered"/>
        <c:varyColors val="0"/>
        <c:ser>
          <c:idx val="0"/>
          <c:order val="0"/>
          <c:tx>
            <c:strRef>
              <c:f>Sheet4!$D$4</c:f>
              <c:strCache>
                <c:ptCount val="1"/>
                <c:pt idx="0">
                  <c:v>Real data</c:v>
                </c:pt>
              </c:strCache>
            </c:strRef>
          </c:tx>
          <c:spPr>
            <a:solidFill>
              <a:schemeClr val="accent3">
                <a:lumMod val="60000"/>
                <a:lumOff val="40000"/>
              </a:schemeClr>
            </a:solidFill>
            <a:ln>
              <a:noFill/>
            </a:ln>
            <a:effectLst/>
          </c:spPr>
          <c:invertIfNegative val="0"/>
          <c:cat>
            <c:strRef>
              <c:f>Sheet4!$C$5:$C$10</c:f>
              <c:strCache>
                <c:ptCount val="6"/>
                <c:pt idx="0">
                  <c:v>Biomass</c:v>
                </c:pt>
                <c:pt idx="1">
                  <c:v>Natural gas</c:v>
                </c:pt>
                <c:pt idx="2">
                  <c:v>Crude oil</c:v>
                </c:pt>
                <c:pt idx="3">
                  <c:v>Hydro</c:v>
                </c:pt>
                <c:pt idx="4">
                  <c:v>Solar</c:v>
                </c:pt>
                <c:pt idx="5">
                  <c:v>Wind</c:v>
                </c:pt>
              </c:strCache>
            </c:strRef>
          </c:cat>
          <c:val>
            <c:numRef>
              <c:f>Sheet4!$D$5:$D$10</c:f>
              <c:numCache>
                <c:formatCode>General</c:formatCode>
                <c:ptCount val="6"/>
                <c:pt idx="0">
                  <c:v>59</c:v>
                </c:pt>
                <c:pt idx="1">
                  <c:v>19</c:v>
                </c:pt>
                <c:pt idx="2">
                  <c:v>241</c:v>
                </c:pt>
                <c:pt idx="3">
                  <c:v>89</c:v>
                </c:pt>
                <c:pt idx="4">
                  <c:v>23</c:v>
                </c:pt>
                <c:pt idx="5">
                  <c:v>11</c:v>
                </c:pt>
              </c:numCache>
            </c:numRef>
          </c:val>
          <c:extLst>
            <c:ext xmlns:c16="http://schemas.microsoft.com/office/drawing/2014/chart" uri="{C3380CC4-5D6E-409C-BE32-E72D297353CC}">
              <c16:uniqueId val="{00000000-A80F-4D91-BE7D-534345001250}"/>
            </c:ext>
          </c:extLst>
        </c:ser>
        <c:ser>
          <c:idx val="1"/>
          <c:order val="1"/>
          <c:tx>
            <c:strRef>
              <c:f>Sheet4!$E$4</c:f>
              <c:strCache>
                <c:ptCount val="1"/>
                <c:pt idx="0">
                  <c:v>Model</c:v>
                </c:pt>
              </c:strCache>
            </c:strRef>
          </c:tx>
          <c:spPr>
            <a:solidFill>
              <a:schemeClr val="accent5">
                <a:lumMod val="60000"/>
                <a:lumOff val="40000"/>
              </a:schemeClr>
            </a:solidFill>
            <a:ln>
              <a:noFill/>
            </a:ln>
            <a:effectLst/>
          </c:spPr>
          <c:invertIfNegative val="0"/>
          <c:cat>
            <c:strRef>
              <c:f>Sheet4!$C$5:$C$10</c:f>
              <c:strCache>
                <c:ptCount val="6"/>
                <c:pt idx="0">
                  <c:v>Biomass</c:v>
                </c:pt>
                <c:pt idx="1">
                  <c:v>Natural gas</c:v>
                </c:pt>
                <c:pt idx="2">
                  <c:v>Crude oil</c:v>
                </c:pt>
                <c:pt idx="3">
                  <c:v>Hydro</c:v>
                </c:pt>
                <c:pt idx="4">
                  <c:v>Solar</c:v>
                </c:pt>
                <c:pt idx="5">
                  <c:v>Wind</c:v>
                </c:pt>
              </c:strCache>
            </c:strRef>
          </c:cat>
          <c:val>
            <c:numRef>
              <c:f>Sheet4!$E$5:$E$10</c:f>
              <c:numCache>
                <c:formatCode>General</c:formatCode>
                <c:ptCount val="6"/>
                <c:pt idx="0">
                  <c:v>58</c:v>
                </c:pt>
                <c:pt idx="1">
                  <c:v>20</c:v>
                </c:pt>
                <c:pt idx="2">
                  <c:v>239</c:v>
                </c:pt>
                <c:pt idx="3">
                  <c:v>87</c:v>
                </c:pt>
                <c:pt idx="4">
                  <c:v>25</c:v>
                </c:pt>
                <c:pt idx="5">
                  <c:v>9</c:v>
                </c:pt>
              </c:numCache>
            </c:numRef>
          </c:val>
          <c:extLst>
            <c:ext xmlns:c16="http://schemas.microsoft.com/office/drawing/2014/chart" uri="{C3380CC4-5D6E-409C-BE32-E72D297353CC}">
              <c16:uniqueId val="{00000001-A80F-4D91-BE7D-534345001250}"/>
            </c:ext>
          </c:extLst>
        </c:ser>
        <c:dLbls>
          <c:showLegendKey val="0"/>
          <c:showVal val="0"/>
          <c:showCatName val="0"/>
          <c:showSerName val="0"/>
          <c:showPercent val="0"/>
          <c:showBubbleSize val="0"/>
        </c:dLbls>
        <c:gapWidth val="219"/>
        <c:overlap val="-27"/>
        <c:axId val="231293327"/>
        <c:axId val="231295247"/>
      </c:barChart>
      <c:catAx>
        <c:axId val="23129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31295247"/>
        <c:crosses val="autoZero"/>
        <c:auto val="1"/>
        <c:lblAlgn val="ctr"/>
        <c:lblOffset val="100"/>
        <c:noMultiLvlLbl val="0"/>
      </c:catAx>
      <c:valAx>
        <c:axId val="231295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Energy [PJ]</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3129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F_7D19DD09.xml><?xml version="1.0" encoding="utf-8"?>
<p188:cmLst xmlns:a="http://schemas.openxmlformats.org/drawingml/2006/main" xmlns:r="http://schemas.openxmlformats.org/officeDocument/2006/relationships" xmlns:p188="http://schemas.microsoft.com/office/powerpoint/2018/8/main">
  <p188:cm id="{B20D579D-E026-4C8D-9481-9C54305E9162}" authorId="{78514878-EC33-30E9-8854-F7AFDACDDE32}" created="2025-07-07T13:18:36.772">
    <pc:sldMkLst xmlns:pc="http://schemas.microsoft.com/office/powerpoint/2013/main/command">
      <pc:docMk/>
      <pc:sldMk cId="2098846985" sldId="319"/>
    </pc:sldMkLst>
    <p188:txBody>
      <a:bodyPr/>
      <a:lstStyle/>
      <a:p>
        <a:r>
          <a:rPr lang="en-GB"/>
          <a:t>No audio for any of the slides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BE65A37-1A51-EB5D-8D33-2858F233E29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C3E787F-FDC9-4B7D-7A80-AAE4458A5B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CDBB86B-55B7-B11A-F026-5A67A701460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     As mentioned before calibration can be achieved through the </a:t>
            </a:r>
            <a:r>
              <a:rPr lang="en-US" b="1" dirty="0"/>
              <a:t>Total Technology Annual Activity Lower Limit</a:t>
            </a:r>
            <a:r>
              <a:rPr lang="en-US" dirty="0"/>
              <a:t> parameter. This parameter ensures that a technology produces at least a specified minimum amount of energy in a given year. For instance, if the biomass stove technology has a lower limit set to 20 PJ in 2023, the model will generate an activity where biomass stoves produce at least 20 PJ of cooking service in that year. While the technology may produce more than 20 PJ, the parameter guarantees a minimum production level without restricting maximum output.</a:t>
            </a:r>
            <a:br>
              <a:rPr lang="en-US" dirty="0"/>
            </a:br>
            <a:br>
              <a:rPr lang="en-US" dirty="0"/>
            </a:br>
            <a:r>
              <a:rPr lang="en-US" dirty="0"/>
              <a:t>Typically, we use the ‘Total Technology Annual Activity Lower Limit’ parameter to calibrate only the base year using something like the energy balance, however, there are two common times this parameter is additionally used for calibration, this is:</a:t>
            </a:r>
          </a:p>
          <a:p>
            <a:endParaRPr lang="en-US" dirty="0"/>
          </a:p>
          <a:p>
            <a:pPr>
              <a:buAutoNum type="arabicPeriod"/>
            </a:pPr>
            <a:r>
              <a:rPr lang="en-US" dirty="0"/>
              <a:t>To calibrate all historical years</a:t>
            </a:r>
          </a:p>
          <a:p>
            <a:pPr>
              <a:buAutoNum type="arabicPeriod"/>
            </a:pPr>
            <a:r>
              <a:rPr lang="en-US" dirty="0"/>
              <a:t>To force technology use throughout the timeline</a:t>
            </a:r>
          </a:p>
          <a:p>
            <a:pPr marL="228600" indent="0">
              <a:buNone/>
            </a:pPr>
            <a:endParaRPr lang="en-US" dirty="0"/>
          </a:p>
          <a:p>
            <a:pPr marL="228600" indent="0" algn="l">
              <a:buNone/>
            </a:pPr>
            <a:r>
              <a:rPr lang="en-US" b="1" dirty="0"/>
              <a:t>For calibrating all historical years:</a:t>
            </a: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dirty="0"/>
            </a:br>
            <a:r>
              <a:rPr lang="en-US" dirty="0"/>
              <a:t>If you get the economics right for your country, which is the eventual aim of any modelling exercise, you shouldn’t see abrupt early retirements of existing capacity. However, if there is no readily available data on economics for your country then there are situations where residual capacities can be entirely unused in the model because the model deems it more cost-effective to scrap existing capacity and invest in another technology. There can also be instances where a capacity is fully utilized in one year but abruptly becomes unused in the next year. These </a:t>
            </a:r>
            <a:r>
              <a:rPr lang="en-US" dirty="0" err="1"/>
              <a:t>behaviours</a:t>
            </a:r>
            <a:r>
              <a:rPr lang="en-US" dirty="0"/>
              <a:t> reflect the nature of </a:t>
            </a:r>
            <a:r>
              <a:rPr lang="en-US" dirty="0" err="1"/>
              <a:t>OSeMOSYS</a:t>
            </a:r>
            <a:r>
              <a:rPr lang="en-US" dirty="0"/>
              <a:t> as a cost optimization model. It aims to determine the least-cost solution for energy production and usage while neglecting certain practical realities of energy systems such as assuming a country would completely scrap existing capacity within one year. To avoid such unrealistic outcomes, we may need to calibrate energy production for each sector for historic years to match reality and build confidence in the model. Historical production data, such as electricity, heat, or other energy services, can be sourced from final energy balances or sector-specific reports for all historic years and not just the base year. Then the lower (and often upper limits) can be used to calibrate the historical years to ensure it matches reality. In example 1 of the slide above, only the historical years have been calibrated, and then future years are not. </a:t>
            </a:r>
            <a:br>
              <a:rPr lang="en-US" dirty="0"/>
            </a:br>
            <a:endParaRPr lang="en-US" dirty="0"/>
          </a:p>
          <a:p>
            <a:pPr algn="l"/>
            <a:endParaRPr lang="en-US" dirty="0"/>
          </a:p>
          <a:p>
            <a:pPr algn="l"/>
            <a:r>
              <a:rPr lang="en-US" b="1" dirty="0"/>
              <a:t>For calibrating future years:</a:t>
            </a:r>
          </a:p>
          <a:p>
            <a:pPr algn="l"/>
            <a:endParaRPr lang="en-US" dirty="0"/>
          </a:p>
          <a:p>
            <a:pPr algn="l"/>
            <a:r>
              <a:rPr lang="en-US" dirty="0"/>
              <a:t>      For certain technologies you may have to force activity throughout the timeline because technology use in the real-world is not based on economics but other factors such as convenience. This means the model wouldn’t choose to invest in this technology since it isn’t one of the most cost-effective options, but we know it will still be used due to societal </a:t>
            </a:r>
            <a:r>
              <a:rPr lang="en-US" dirty="0" err="1"/>
              <a:t>behaviour</a:t>
            </a:r>
            <a:r>
              <a:rPr lang="en-US" dirty="0"/>
              <a:t>. For example, resistive heaters are not the cheapest form of heating, but they are used in various places for numerous reasons such as a lack of heating infrastructure. It therefore makes sense to force a flat use of this technology throughout the modelling period, this can be seen in the slide Example 2 above.</a:t>
            </a:r>
          </a:p>
          <a:p>
            <a:pPr algn="l"/>
            <a:endParaRPr lang="en-US" dirty="0"/>
          </a:p>
          <a:p>
            <a:pPr algn="l"/>
            <a:endParaRPr lang="en-US" dirty="0"/>
          </a:p>
          <a:p>
            <a:pPr algn="l"/>
            <a:br>
              <a:rPr lang="en-US" dirty="0"/>
            </a:br>
            <a:br>
              <a:rPr lang="en-US" dirty="0"/>
            </a:br>
            <a:br>
              <a:rPr lang="en-US" dirty="0"/>
            </a:br>
            <a:endParaRPr lang="en-US" dirty="0"/>
          </a:p>
        </p:txBody>
      </p:sp>
      <p:sp>
        <p:nvSpPr>
          <p:cNvPr id="165" name="Google Shape;165;p13:notes">
            <a:extLst>
              <a:ext uri="{FF2B5EF4-FFF2-40B4-BE49-F238E27FC236}">
                <a16:creationId xmlns:a16="http://schemas.microsoft.com/office/drawing/2014/main" id="{4ACA7D61-7BBC-8635-D0DA-E5100508DE5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357498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6CEEA56-5649-3D56-0551-942FDD77D05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1289AAF-CE9A-36D7-9730-48B8EDBE6A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5CA1073-20DD-9E14-72DB-7C9FA10A1B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      During the calibration years, we add all existing capacities and energy productions to replicate the expected historical behavior. At the same time, we ensure that technologies not included in the energy mix during those years are not installed.</a:t>
            </a:r>
          </a:p>
          <a:p>
            <a:r>
              <a:rPr lang="en-US" dirty="0"/>
              <a:t>      </a:t>
            </a:r>
            <a:br>
              <a:rPr lang="en-US" dirty="0"/>
            </a:br>
            <a:r>
              <a:rPr lang="en-US" dirty="0"/>
              <a:t>To achieve this, we can use the parameter </a:t>
            </a:r>
            <a:r>
              <a:rPr lang="en-US" b="1" i="1" dirty="0"/>
              <a:t>Total Annual Max Capacity Investment</a:t>
            </a:r>
            <a:r>
              <a:rPr lang="en-US" dirty="0"/>
              <a:t>, which sets the maximum new capacity that can be installed for a technology per year. For example, if this parameter is set to 1 GW, the maximum new capacity installed in that year cannot exceed 1 GW. Setting the parameter to zero effectively deactivates any new capacity for that technology.</a:t>
            </a:r>
            <a:br>
              <a:rPr lang="en-US" dirty="0"/>
            </a:br>
            <a:endParaRPr lang="en-US" dirty="0"/>
          </a:p>
          <a:p>
            <a:r>
              <a:rPr lang="en-US" dirty="0"/>
              <a:t>      By setting </a:t>
            </a:r>
            <a:r>
              <a:rPr lang="en-US" i="1" dirty="0"/>
              <a:t>Total Annual Max Capacity Investment</a:t>
            </a:r>
            <a:r>
              <a:rPr lang="en-US" dirty="0"/>
              <a:t> to zero during the calibration years for all technologies that weren’t used in the historical years, we ensure the energy mix aligns with historical data. However, it’s crucial to restrict this parameter to the calibration years only; otherwise, these technologies will be unable to compete in future scenarios. It could also be advisable to set this parameter to zero for a few years beyond the last calibration year for technologies with long construction periods. For example, it is unlikely that an energy planner would propose a hydropower plant to be installed between 2024 and 2025, given that such plants typically require 5 to 10 years to build.</a:t>
            </a:r>
            <a:endParaRPr dirty="0"/>
          </a:p>
        </p:txBody>
      </p:sp>
      <p:sp>
        <p:nvSpPr>
          <p:cNvPr id="165" name="Google Shape;165;p13:notes">
            <a:extLst>
              <a:ext uri="{FF2B5EF4-FFF2-40B4-BE49-F238E27FC236}">
                <a16:creationId xmlns:a16="http://schemas.microsoft.com/office/drawing/2014/main" id="{A14302AA-B580-80E2-BF89-8617949B9D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223024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14</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127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      Model calibration involves adjusting parameters to ensure that the model's outputs align with historical real-world data. In the case of </a:t>
            </a:r>
            <a:r>
              <a:rPr lang="en-US" dirty="0" err="1"/>
              <a:t>OSeMOSYS</a:t>
            </a:r>
            <a:r>
              <a:rPr lang="en-US" dirty="0"/>
              <a:t>, an optimization-based mathematical model, the goal is to produce an optimal solution rather than the most probable one. Calibration, in this context, focuses on replicating historical and realistic energy production and consumption patterns throughout the timeline.</a:t>
            </a:r>
            <a:br>
              <a:rPr lang="en-US" dirty="0"/>
            </a:br>
            <a:br>
              <a:rPr lang="en-US" dirty="0"/>
            </a:br>
            <a:r>
              <a:rPr lang="en-US" dirty="0"/>
              <a:t>There are several aspects of the model that you can calibrate but the main one is ensuring the first year of your model matches the energy balance of that country for that year. You could alternatively calibrate the emissions of the model.</a:t>
            </a:r>
            <a:br>
              <a:rPr lang="en-US" dirty="0"/>
            </a:br>
            <a:endParaRPr lang="en-US" dirty="0"/>
          </a:p>
          <a:p>
            <a:r>
              <a:rPr lang="en-US" dirty="0"/>
              <a:t>     However, we typically calibrate energy production and capacity while conducting a sense-check on emissions, rather than primarily calibrating emissions. This is because emissions are a direct consequence of energy production and use, properly calibrating energy production and consumption should result in aligned emission levels. This is because fossil fuel combustion—and its associated emissions—is directly proportional to energy use.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      This slide elaborates on the concept of model calibration.</a:t>
            </a:r>
            <a:br>
              <a:rPr lang="en-GB" b="0" dirty="0"/>
            </a:br>
            <a:br>
              <a:rPr lang="en-GB" b="0" dirty="0"/>
            </a:br>
            <a:r>
              <a:rPr lang="en-GB" b="0" dirty="0"/>
              <a:t>Calibration typically involves aligning the model's behaviour with known historical data. Most commonly, this means adjusting the model so that input fuel use in each sub-sector matches historical records. However, calibration can also be applied to sub-sector outputs—such as the tons of steel or aluminium produced—if that data is available for the relevant years.</a:t>
            </a:r>
            <a:br>
              <a:rPr lang="en-GB" b="0" dirty="0"/>
            </a:br>
            <a:endParaRPr lang="en-GB" b="0" dirty="0"/>
          </a:p>
          <a:p>
            <a:r>
              <a:rPr lang="en-GB" dirty="0"/>
              <a:t>      In many cases, particularly in the industry and transport sectors, the model can be calibrated using both input fuel use and output activity data to improve overall accuracy.</a:t>
            </a:r>
          </a:p>
          <a:p>
            <a:r>
              <a:rPr lang="en-GB" b="0" dirty="0"/>
              <a:t>      Additionally, calibration can include emissions data. In this approach, the model is aligned to match both fuel use and emissions by calculating an implied emissions intensity—that is, the amount of emissions released per unit of activity. To do this, you'll need annual data for both total activity and total emissions for the sector or area being modelled.</a:t>
            </a:r>
            <a:br>
              <a:rPr lang="en-GB" b="0" dirty="0"/>
            </a:br>
            <a:endParaRPr lang="en-GB" b="0" dirty="0"/>
          </a:p>
          <a:p>
            <a:r>
              <a:rPr lang="en-GB" dirty="0"/>
              <a:t>      However, it's important to be cautious when calibrating to both fuel use and emissions. Consider a scenario where a country has underreported coal use, but a separate agency has overreported emissions from coal. This would result in an unrealistically high emissions intensity for coal. While this inconsistency might be acceptable if the goal is to preserve both the energy and emissions balances, it highlights the importance of cross-checking data sources.</a:t>
            </a:r>
          </a:p>
          <a:p>
            <a:endParaRPr lang="en-GB" dirty="0"/>
          </a:p>
          <a:p>
            <a:r>
              <a:rPr lang="en-GB" b="0" i="0" dirty="0"/>
              <a:t>      Best practice is to first perform a bottom-up calculation—multiplying fuel use by the relevant IPCC emissions factors—then compare those results with the national emissions inventory. Depending on the level of discrepancy, you can then adjust your approach accordingly.</a:t>
            </a:r>
          </a:p>
          <a:p>
            <a:endParaRPr lang="en-GB" b="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4</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942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      The energy balance of a country is a comprehensive summary of all energy flows within its economy over a specific period, usually a year. It shows how energy is produced, imported, exported, transformed, and consumed across different sectors (e.g., industry, transport, households). The balance ensures that total energy inputs equal total outputs, accounting for losses and conversions—providing insights into energy dependency, efficiency, and sectoral demand.</a:t>
            </a:r>
          </a:p>
          <a:p>
            <a:endParaRPr lang="en-GB" b="0" dirty="0"/>
          </a:p>
          <a:p>
            <a:r>
              <a:rPr lang="en-GB" b="0" dirty="0"/>
              <a:t>     Typically, you would need to find some energy balances to calibrate a model.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314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Usually, we use the energy balance to calibrate the start year (base year) of the model.</a:t>
            </a:r>
          </a:p>
          <a:p>
            <a:endParaRPr lang="en-GB" dirty="0"/>
          </a:p>
          <a:p>
            <a:r>
              <a:rPr lang="en-GB" dirty="0"/>
              <a:t>There are several reasons for doing this. Calibrating your model:</a:t>
            </a:r>
          </a:p>
          <a:p>
            <a:endParaRPr lang="en-GB" dirty="0"/>
          </a:p>
          <a:p>
            <a:pPr>
              <a:buAutoNum type="arabicPeriod"/>
            </a:pPr>
            <a:r>
              <a:rPr lang="en-GB" b="1" dirty="0"/>
              <a:t>Establishes a Realistic Starting Point</a:t>
            </a:r>
            <a:br>
              <a:rPr lang="en-GB" dirty="0"/>
            </a:br>
            <a:r>
              <a:rPr lang="en-GB" dirty="0"/>
              <a:t>The base year represents the most recent year with reliable data. Calibration ensures the model reflects actual historical energy supply, demand, and system performance. Without a good match to reality, future projections will be unreliable.</a:t>
            </a:r>
          </a:p>
          <a:p>
            <a:pPr marL="228600" indent="0">
              <a:buNone/>
            </a:pPr>
            <a:r>
              <a:rPr lang="en-GB" b="1" dirty="0"/>
              <a:t>2. Builds Trust in the Model</a:t>
            </a:r>
            <a:br>
              <a:rPr lang="en-GB" dirty="0"/>
            </a:br>
            <a:r>
              <a:rPr lang="en-GB" dirty="0"/>
              <a:t>Calibration shows that the model can reproduce known outcomes. This increases confidence among stakeholders, especially decision-makers using the model for energy planning or policy development.</a:t>
            </a:r>
          </a:p>
          <a:p>
            <a:pPr marL="228600" indent="0">
              <a:buNone/>
            </a:pPr>
            <a:r>
              <a:rPr lang="en-GB" b="1" dirty="0"/>
              <a:t>3. Improves Accuracy of Projections</a:t>
            </a:r>
            <a:br>
              <a:rPr lang="en-GB" dirty="0"/>
            </a:br>
            <a:r>
              <a:rPr lang="en-GB" dirty="0"/>
              <a:t>A well-calibrated model minimizes errors in cost assumptions, efficiencies, and capacities. This leads to more accurate simulations of future energy scenarios, emissions, and investment needs.</a:t>
            </a:r>
          </a:p>
          <a:p>
            <a:pPr marL="228600" indent="0">
              <a:buNone/>
            </a:pPr>
            <a:r>
              <a:rPr lang="en-GB" b="1" dirty="0"/>
              <a:t>4. Helps Identify and Fix Data Issues</a:t>
            </a:r>
            <a:br>
              <a:rPr lang="en-GB" dirty="0"/>
            </a:br>
            <a:r>
              <a:rPr lang="en-GB" dirty="0"/>
              <a:t>The calibration process may reveal gaps, inconsistencies, or errors in input data. Catching these issues early ensures better quality throughout the modelling process.</a:t>
            </a:r>
          </a:p>
          <a:p>
            <a:pPr marL="228600" indent="0">
              <a:buNone/>
            </a:pPr>
            <a:r>
              <a:rPr lang="en-GB" b="1" dirty="0"/>
              <a:t>5. Ensures Proper Functioning of Technologies and Constraints</a:t>
            </a:r>
            <a:br>
              <a:rPr lang="en-GB" dirty="0"/>
            </a:br>
            <a:r>
              <a:rPr lang="en-GB" dirty="0"/>
              <a:t>Calibration verifies that all modelled technologies operate as expected under real-world conditions. It also confirms that constraints such as capacity limits and fuel availability are set realistically.</a:t>
            </a:r>
          </a:p>
          <a:p>
            <a:pPr marL="228600" indent="0">
              <a:buNone/>
            </a:pPr>
            <a:endParaRPr lang="en-GB" dirty="0"/>
          </a:p>
          <a:p>
            <a:pPr>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30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      Above is an example of how you would calibrate your model using an energy balance. In this example we are trying to calibrate the activity of an oil boiler for services heating. Using the energy balance, we note that the commercial and public services sector uses 1088 terajoules of oil. </a:t>
            </a:r>
            <a:br>
              <a:rPr lang="en-GB" dirty="0"/>
            </a:br>
            <a:br>
              <a:rPr lang="en-GB" dirty="0"/>
            </a:br>
            <a:r>
              <a:rPr lang="en-GB" dirty="0"/>
              <a:t>Let’s say the only technology using oil in the commercial sector are oil boilers. To calibrate the oil boiler to match the energy balance value in your base year (2021) you would first convert the energy balance value into petajoules since this is the unit we work with in </a:t>
            </a:r>
            <a:r>
              <a:rPr lang="en-GB" dirty="0" err="1"/>
              <a:t>OSeMOSYS</a:t>
            </a:r>
            <a:r>
              <a:rPr lang="en-GB" dirty="0"/>
              <a:t>. </a:t>
            </a:r>
            <a:br>
              <a:rPr lang="en-GB" dirty="0"/>
            </a:br>
            <a:br>
              <a:rPr lang="en-GB" dirty="0"/>
            </a:br>
            <a:r>
              <a:rPr lang="en-GB" dirty="0"/>
              <a:t>Next, you would divide this value by the efficiency (i.e. input activity ratio) of your services oil boiler technology to account for losses during the transformation of oil to heat. </a:t>
            </a:r>
            <a:br>
              <a:rPr lang="en-GB" dirty="0"/>
            </a:br>
            <a:br>
              <a:rPr lang="en-GB" dirty="0"/>
            </a:br>
            <a:r>
              <a:rPr lang="en-GB" dirty="0"/>
              <a:t>Lastly, you would force this calculated value in your model using a parameter called ‘Total Technology Annual Activity Lower Limit’.  This parameter/constraint </a:t>
            </a:r>
            <a:r>
              <a:rPr lang="en-GB" sz="1200" b="0" i="0" u="none" strike="noStrike" cap="none" dirty="0">
                <a:solidFill>
                  <a:schemeClr val="dk1"/>
                </a:solidFill>
                <a:effectLst/>
                <a:latin typeface="Calibri"/>
                <a:ea typeface="Calibri"/>
                <a:cs typeface="Calibri"/>
                <a:sym typeface="Calibri"/>
              </a:rPr>
              <a:t>tells the model a clear lower restriction on the overall operation of a particular technology. It establishes a lower limit on the total activity within a year. Then, you want to set an upper bound, which would be 1% more than the lower limit value. This 1% is applied to give the model some wiggle room to avoid any issues when running the model. This upper bound is then applied to  the ‘Total Technology Annual Activity Upper Limit’ parameter for the services oil boiler technology. This parameter tells  the model there is a clear maximum restriction on the overall operation of a particular technology. It establishes an upper limit on the total activity within a year. Using these constraints forces the model to use the right amount of fuel for each technology in each sub-sector for the base year.</a:t>
            </a:r>
            <a:br>
              <a:rPr lang="en-GB" sz="1200" b="0" i="0" u="none" strike="noStrike" cap="none" dirty="0">
                <a:solidFill>
                  <a:schemeClr val="dk1"/>
                </a:solidFill>
                <a:effectLst/>
                <a:latin typeface="Calibri"/>
                <a:ea typeface="Calibri"/>
                <a:cs typeface="Calibri"/>
                <a:sym typeface="Calibri"/>
              </a:rPr>
            </a:b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703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If demand is not available through other sources, then it can be calculated using the calibrated lower limit values. Once you have calculated the calibrated lower limits for the relevant technologies that provide a particular service you can simply sum the lower limits to get the demand for that service.</a:t>
            </a:r>
            <a:br>
              <a:rPr lang="en-GB" dirty="0"/>
            </a:br>
            <a:br>
              <a:rPr lang="en-GB" dirty="0"/>
            </a:br>
            <a:r>
              <a:rPr lang="en-GB" dirty="0"/>
              <a:t>This is only one method to calculate the demand. As mentioned in the previous lecture, demands can also be taken from government reports, international databases etc.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80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152442-5A4E-6441-F998-2B9604FB555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96509E-AE3E-B70C-152A-92DD7F5B5D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345F52B-560C-C07D-3A36-DC84339D4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 </a:t>
            </a:r>
            <a:r>
              <a:rPr lang="en-GB" b="0" dirty="0"/>
              <a:t>Residual Capacity refers to the existing installed capacity of a technology at the start of the model's time horizon, typically for the base year or historical years. It represents infrastructure that is already in place and available for use, without requiring new investment. In </a:t>
            </a:r>
            <a:r>
              <a:rPr lang="en-GB" b="0" dirty="0" err="1"/>
              <a:t>OSeMOSYS</a:t>
            </a:r>
            <a:r>
              <a:rPr lang="en-GB" b="0" dirty="0"/>
              <a:t>, this capacity is gradually declined in future years to reflect retirement or decommissioning of aging infrastructure. This gradual reduction ensures the model accurately captures the limited operational lifespan of existing assets and avoids overestimating available capacity in long-term projections.</a:t>
            </a:r>
            <a:br>
              <a:rPr lang="en-GB" dirty="0"/>
            </a:br>
            <a:br>
              <a:rPr lang="en-GB" dirty="0"/>
            </a:br>
            <a:r>
              <a:rPr lang="en-GB" b="1" dirty="0"/>
              <a:t>There are two main categories of residual capacity: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br>
              <a:rPr lang="en-GB" dirty="0"/>
            </a:br>
            <a:r>
              <a:rPr lang="en-GB" sz="1200" b="0" i="0" u="none" strike="noStrike" cap="none" dirty="0">
                <a:solidFill>
                  <a:schemeClr val="dk1"/>
                </a:solidFill>
                <a:effectLst/>
                <a:latin typeface="Calibri"/>
                <a:ea typeface="Calibri"/>
                <a:cs typeface="Calibri"/>
                <a:sym typeface="Calibri"/>
              </a:rPr>
              <a:t>1. Known vintage dates: This applies mainly to the power sector (occasionally to large industrial facilities too). Based on actual data on commission dates, decommission dates, and operational lives you can calculate the residual capacity profile (capacity declining over time).</a:t>
            </a:r>
            <a:br>
              <a:rPr lang="en-GB" sz="1200" b="0" i="0" u="none" strike="noStrike" cap="none" dirty="0">
                <a:solidFill>
                  <a:schemeClr val="dk1"/>
                </a:solidFill>
                <a:effectLst/>
                <a:latin typeface="Calibri"/>
                <a:ea typeface="Calibri"/>
                <a:cs typeface="Calibri"/>
                <a:sym typeface="Calibri"/>
              </a:rPr>
            </a:b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For example, </a:t>
            </a:r>
            <a:r>
              <a:rPr lang="en-US" sz="1200" b="0" i="0" u="none" strike="noStrike" cap="none" dirty="0">
                <a:solidFill>
                  <a:schemeClr val="dk1"/>
                </a:solidFill>
                <a:effectLst/>
                <a:latin typeface="Calibri"/>
                <a:ea typeface="Calibri"/>
                <a:cs typeface="Calibri"/>
                <a:sym typeface="Calibri"/>
              </a:rPr>
              <a:t>i</a:t>
            </a:r>
            <a:r>
              <a:rPr lang="en-US" dirty="0"/>
              <a:t>n the power sector, where individual power plants can be identified and decommissioning schedules are often available, estimating future residual capacity is straightforward. If the current capacity of a plant type is 600 MW in 2026 and a 50 MW plant is decommissioned in 2027, the residual capacity for 2027 would be 600 - 50 = 550 MW.</a:t>
            </a:r>
            <a:br>
              <a:rPr lang="en-GB" sz="1200" b="0" i="0" u="none" strike="noStrike" cap="none" dirty="0">
                <a:solidFill>
                  <a:schemeClr val="dk1"/>
                </a:solidFill>
                <a:effectLst/>
                <a:latin typeface="Calibri"/>
                <a:ea typeface="Calibri"/>
                <a:cs typeface="Calibri"/>
                <a:sym typeface="Calibri"/>
              </a:rPr>
            </a:br>
            <a:endParaRPr lang="en-GB"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GB" sz="1200" b="0" i="0" u="none" strike="noStrike" cap="none" dirty="0">
                <a:solidFill>
                  <a:schemeClr val="dk1"/>
                </a:solidFill>
                <a:effectLst/>
                <a:latin typeface="Calibri"/>
                <a:ea typeface="Calibri"/>
                <a:cs typeface="Calibri"/>
                <a:sym typeface="Calibri"/>
              </a:rPr>
              <a:t>2. For unknown vintage capacity and dates – if you don’t have real capacity data, a sensible approach is to run the model with no residual capacity data and then use the model output capacity value for the base year as a starting point for your residual capacity for that technology. Since most models are calibrated to activity it is difficult to determine capacity without running the model first because there are typically multiple </a:t>
            </a:r>
            <a:r>
              <a:rPr lang="en-GB" sz="1200" b="0" i="0" u="none" strike="noStrike" cap="none" dirty="0" err="1">
                <a:solidFill>
                  <a:schemeClr val="dk1"/>
                </a:solidFill>
                <a:effectLst/>
                <a:latin typeface="Calibri"/>
                <a:ea typeface="Calibri"/>
                <a:cs typeface="Calibri"/>
                <a:sym typeface="Calibri"/>
              </a:rPr>
              <a:t>timeslices</a:t>
            </a:r>
            <a:r>
              <a:rPr lang="en-GB" sz="1200" b="0" i="0" u="none" strike="noStrike" cap="none" dirty="0">
                <a:solidFill>
                  <a:schemeClr val="dk1"/>
                </a:solidFill>
                <a:effectLst/>
                <a:latin typeface="Calibri"/>
                <a:ea typeface="Calibri"/>
                <a:cs typeface="Calibri"/>
                <a:sym typeface="Calibri"/>
              </a:rPr>
              <a:t> and therefore you do not know the capacity factor for each technology. To expand on this,  say you had 1 time-slice  and for example, your gas boiler activity was 100PJ and the capacity factor was 0.8. You would simply do capacity=100/31.526/0.8. When you have multiple time-slices though, not only does the CF differ by time-slice but the demand also differs by time-slice. While it is theoretically possible to calculate the annual average capacity factor, this is not only hard but also insufficient as it’s the peak time slice that determines the capacity needs, not the average. Long story short, it’s quite complicated to determine the residual capacity without running the model. </a:t>
            </a:r>
            <a:br>
              <a:rPr lang="en-GB" sz="1200" b="0" i="0" u="none" strike="noStrike" cap="none" dirty="0">
                <a:solidFill>
                  <a:schemeClr val="dk1"/>
                </a:solidFill>
                <a:effectLst/>
                <a:latin typeface="Calibri"/>
                <a:ea typeface="Calibri"/>
                <a:cs typeface="Calibri"/>
                <a:sym typeface="Calibri"/>
              </a:rPr>
            </a:b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Once you’ve run the model and got a capacity value for your base year you can treat part of this capacity as residual – for example you might assume 90% of the model output capacity in the base year for that technology is residual. Then you would apply a linear decline over time based on the operational life of the technology. </a:t>
            </a:r>
            <a:br>
              <a:rPr lang="en-GB" sz="1200" b="0" i="0" u="none" strike="noStrike" cap="none" dirty="0">
                <a:solidFill>
                  <a:schemeClr val="dk1"/>
                </a:solidFill>
                <a:effectLst/>
                <a:latin typeface="Calibri"/>
                <a:ea typeface="Calibri"/>
                <a:cs typeface="Calibri"/>
                <a:sym typeface="Calibri"/>
              </a:rPr>
            </a:b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The reason it is important to include residual capacities for technologies even if you do not have access to known vintage dates is because in reality if a country’s energy balance says it uses a particular fuel in a sector that means it must have existing capacity for it. If you do not account for this existing residual capacity in the model then the model will invest in a lot more capacity than is necessary in the base year, making it more unrealistic and expensive.</a:t>
            </a:r>
            <a:br>
              <a:rPr lang="en-GB" sz="1200" b="0" i="0" u="none" strike="noStrike" cap="none" dirty="0">
                <a:solidFill>
                  <a:schemeClr val="dk1"/>
                </a:solidFill>
                <a:effectLst/>
                <a:latin typeface="Calibri"/>
                <a:ea typeface="Calibri"/>
                <a:cs typeface="Calibri"/>
                <a:sym typeface="Calibri"/>
              </a:rPr>
            </a:br>
            <a:br>
              <a:rPr lang="en-GB" sz="1200" b="0" i="0" u="none" strike="noStrike" cap="none" dirty="0">
                <a:solidFill>
                  <a:schemeClr val="dk1"/>
                </a:solidFill>
                <a:effectLst/>
                <a:latin typeface="Calibri"/>
                <a:ea typeface="Calibri"/>
                <a:cs typeface="Calibri"/>
                <a:sym typeface="Calibri"/>
              </a:rPr>
            </a:br>
            <a:r>
              <a:rPr lang="en-GB" sz="1200" b="1" i="0" u="none" strike="noStrike" cap="none" dirty="0">
                <a:solidFill>
                  <a:schemeClr val="dk1"/>
                </a:solidFill>
                <a:effectLst/>
                <a:latin typeface="Calibri"/>
                <a:ea typeface="Calibri"/>
                <a:cs typeface="Calibri"/>
                <a:sym typeface="Calibri"/>
              </a:rPr>
              <a:t>Disclaimer: </a:t>
            </a:r>
            <a:r>
              <a:rPr lang="en-GB" sz="1200" b="0" i="0" u="none" strike="noStrike" cap="none" dirty="0">
                <a:solidFill>
                  <a:schemeClr val="dk1"/>
                </a:solidFill>
                <a:effectLst/>
                <a:latin typeface="Calibri"/>
                <a:ea typeface="Calibri"/>
                <a:cs typeface="Calibri"/>
                <a:sym typeface="Calibri"/>
              </a:rPr>
              <a:t>A linear decline over time is a rough approximation and can distort investment patterns since in reality historical capacity growth likely followed non-linear trends in response to growing demand rather than a linear decline. While imperfect, starting with a simple linear regression is a practical first step when detailed historical capacity data is unavailable. </a:t>
            </a:r>
            <a:endParaRPr dirty="0"/>
          </a:p>
        </p:txBody>
      </p:sp>
      <p:sp>
        <p:nvSpPr>
          <p:cNvPr id="165" name="Google Shape;165;p13:notes">
            <a:extLst>
              <a:ext uri="{FF2B5EF4-FFF2-40B4-BE49-F238E27FC236}">
                <a16:creationId xmlns:a16="http://schemas.microsoft.com/office/drawing/2014/main" id="{8622DB32-13C2-691E-0053-CD84BAFBC1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83587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152442-5A4E-6441-F998-2B9604FB555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96509E-AE3E-B70C-152A-92DD7F5B5D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345F52B-560C-C07D-3A36-DC84339D4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The example above shows how you would calculate the residual capacity for future years by linearly decreasing the residual capacity in the base year (which is 2020 in this case) based on the operational life of the technology (which is 5 years in this example).</a:t>
            </a:r>
            <a:endParaRPr dirty="0"/>
          </a:p>
        </p:txBody>
      </p:sp>
      <p:sp>
        <p:nvSpPr>
          <p:cNvPr id="165" name="Google Shape;165;p13:notes">
            <a:extLst>
              <a:ext uri="{FF2B5EF4-FFF2-40B4-BE49-F238E27FC236}">
                <a16:creationId xmlns:a16="http://schemas.microsoft.com/office/drawing/2014/main" id="{8622DB32-13C2-691E-0053-CD84BAFBC1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424285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
        <p:nvSpPr>
          <p:cNvPr id="2" name="Rectangle 1">
            <a:extLst>
              <a:ext uri="{FF2B5EF4-FFF2-40B4-BE49-F238E27FC236}">
                <a16:creationId xmlns:a16="http://schemas.microsoft.com/office/drawing/2014/main" id="{BF8CC5E2-ACC9-BB54-E15D-C4D3833AFF4C}"/>
              </a:ext>
            </a:extLst>
          </p:cNvPr>
          <p:cNvSpPr/>
          <p:nvPr userDrawn="1"/>
        </p:nvSpPr>
        <p:spPr>
          <a:xfrm>
            <a:off x="2285999" y="4370120"/>
            <a:ext cx="4322618"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8245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1425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67" r:id="rId1"/>
    <p:sldLayoutId id="2147483660" r:id="rId2"/>
    <p:sldLayoutId id="2147483651" r:id="rId3"/>
    <p:sldLayoutId id="2147483662"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3F_7D19DD09.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osemosys.readthedocs.io/en/latest/index.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oi.org/10.5281/zenodo.1388341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logos on a white background&#10;&#10;AI-generated content may be incorrect.">
            <a:extLst>
              <a:ext uri="{FF2B5EF4-FFF2-40B4-BE49-F238E27FC236}">
                <a16:creationId xmlns:a16="http://schemas.microsoft.com/office/drawing/2014/main" id="{A9A30675-CCCB-ECEF-3479-02C0B90F98EE}"/>
              </a:ext>
            </a:extLst>
          </p:cNvPr>
          <p:cNvPicPr>
            <a:picLocks noChangeAspect="1"/>
          </p:cNvPicPr>
          <p:nvPr/>
        </p:nvPicPr>
        <p:blipFill>
          <a:blip r:embed="rId3"/>
          <a:stretch>
            <a:fillRect/>
          </a:stretch>
        </p:blipFill>
        <p:spPr>
          <a:xfrm>
            <a:off x="2357611" y="4367478"/>
            <a:ext cx="4175392" cy="1837316"/>
          </a:xfrm>
          <a:prstGeom prst="rect">
            <a:avLst/>
          </a:prstGeom>
        </p:spPr>
      </p:pic>
      <p:sp>
        <p:nvSpPr>
          <p:cNvPr id="6" name="TextBox 5">
            <a:extLst>
              <a:ext uri="{FF2B5EF4-FFF2-40B4-BE49-F238E27FC236}">
                <a16:creationId xmlns:a16="http://schemas.microsoft.com/office/drawing/2014/main" id="{7C661789-0BFD-F4D1-5730-4B83D60E4975}"/>
              </a:ext>
            </a:extLst>
          </p:cNvPr>
          <p:cNvSpPr txBox="1"/>
          <p:nvPr/>
        </p:nvSpPr>
        <p:spPr>
          <a:xfrm>
            <a:off x="216358" y="607039"/>
            <a:ext cx="4755692" cy="307777"/>
          </a:xfrm>
          <a:prstGeom prst="rect">
            <a:avLst/>
          </a:prstGeom>
          <a:noFill/>
        </p:spPr>
        <p:txBody>
          <a:bodyPr wrap="square" lIns="91440" tIns="45720" rIns="91440" bIns="45720" rtlCol="0" anchor="b">
            <a:spAutoFit/>
          </a:bodyPr>
          <a:lstStyle/>
          <a:p>
            <a:r>
              <a:rPr lang="en-ZA" b="1" dirty="0">
                <a:solidFill>
                  <a:schemeClr val="bg1"/>
                </a:solidFill>
                <a:latin typeface="Open Sans ExtraBold"/>
                <a:ea typeface="Open Sans ExtraBold" panose="020B0606030504020204" pitchFamily="34" charset="0"/>
                <a:cs typeface="Open Sans ExtraBold" panose="020B0606030504020204" pitchFamily="34" charset="0"/>
              </a:rPr>
              <a:t>Energy system modelling using </a:t>
            </a:r>
            <a:r>
              <a:rPr lang="en-ZA" b="1" dirty="0" err="1">
                <a:solidFill>
                  <a:schemeClr val="bg1"/>
                </a:solidFill>
                <a:latin typeface="Open Sans ExtraBold"/>
                <a:ea typeface="Open Sans ExtraBold" panose="020B0606030504020204" pitchFamily="34" charset="0"/>
                <a:cs typeface="Open Sans ExtraBold" panose="020B0606030504020204" pitchFamily="34" charset="0"/>
              </a:rPr>
              <a:t>OSeMOSYS</a:t>
            </a:r>
            <a:endParaRPr lang="en-ZA"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E3089F57-5DE2-C286-1F56-DAA6C5D6D368}"/>
              </a:ext>
            </a:extLst>
          </p:cNvPr>
          <p:cNvSpPr txBox="1"/>
          <p:nvPr/>
        </p:nvSpPr>
        <p:spPr>
          <a:xfrm>
            <a:off x="216358" y="1591924"/>
            <a:ext cx="8055774" cy="1446550"/>
          </a:xfrm>
          <a:prstGeom prst="rect">
            <a:avLst/>
          </a:prstGeom>
          <a:noFill/>
        </p:spPr>
        <p:txBody>
          <a:bodyPr wrap="square" lIns="91440" tIns="45720" rIns="91440" bIns="45720" rtlCol="0" anchor="b">
            <a:spAutoFit/>
          </a:bodyPr>
          <a:lstStyle/>
          <a:p>
            <a:r>
              <a:rPr lang="en-ZA" sz="4400" b="1" u="sng" dirty="0">
                <a:solidFill>
                  <a:schemeClr val="bg1"/>
                </a:solidFill>
                <a:latin typeface="Open Sans ExtraBold"/>
                <a:ea typeface="Open Sans ExtraBold" panose="020B0606030504020204" pitchFamily="34" charset="0"/>
                <a:cs typeface="Open Sans ExtraBold" panose="020B0606030504020204" pitchFamily="34" charset="0"/>
              </a:rPr>
              <a:t>LECTURE 5 </a:t>
            </a:r>
            <a:endParaRPr lang="en-US" sz="4400" b="1" u="sng"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MODEL CALIBRATION</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098846985"/>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F53876-F053-6FBA-BFF1-E740742E9868}"/>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6AF8072D-7DD6-8622-46B0-68843F8C57D9}"/>
              </a:ext>
            </a:extLst>
          </p:cNvPr>
          <p:cNvPicPr>
            <a:picLocks noChangeAspect="1"/>
          </p:cNvPicPr>
          <p:nvPr/>
        </p:nvPicPr>
        <p:blipFill>
          <a:blip r:embed="rId3"/>
          <a:stretch>
            <a:fillRect/>
          </a:stretch>
        </p:blipFill>
        <p:spPr>
          <a:xfrm>
            <a:off x="6168239" y="2430569"/>
            <a:ext cx="5630061" cy="3277057"/>
          </a:xfrm>
          <a:prstGeom prst="rect">
            <a:avLst/>
          </a:prstGeom>
        </p:spPr>
      </p:pic>
      <p:sp>
        <p:nvSpPr>
          <p:cNvPr id="3" name="Slide Number Placeholder 1">
            <a:extLst>
              <a:ext uri="{FF2B5EF4-FFF2-40B4-BE49-F238E27FC236}">
                <a16:creationId xmlns:a16="http://schemas.microsoft.com/office/drawing/2014/main" id="{85C41F9C-121F-C373-BC16-A14B38964DE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BBA0CB7D-F8FD-31E3-8F2A-18A5F4D7EFB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5.3.2 Residual capacity - Example</a:t>
            </a:r>
          </a:p>
        </p:txBody>
      </p:sp>
      <p:cxnSp>
        <p:nvCxnSpPr>
          <p:cNvPr id="10" name="Straight Connector 9">
            <a:extLst>
              <a:ext uri="{FF2B5EF4-FFF2-40B4-BE49-F238E27FC236}">
                <a16:creationId xmlns:a16="http://schemas.microsoft.com/office/drawing/2014/main" id="{DB7B9322-D5FD-26DD-4047-A3DED49E6216}"/>
              </a:ext>
            </a:extLst>
          </p:cNvPr>
          <p:cNvCxnSpPr/>
          <p:nvPr/>
        </p:nvCxnSpPr>
        <p:spPr>
          <a:xfrm>
            <a:off x="7362325" y="1857297"/>
            <a:ext cx="0" cy="398636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67B997-A749-6D84-1D0E-14E8C8B608C1}"/>
              </a:ext>
            </a:extLst>
          </p:cNvPr>
          <p:cNvSpPr txBox="1"/>
          <p:nvPr/>
        </p:nvSpPr>
        <p:spPr>
          <a:xfrm rot="18651431">
            <a:off x="7768522" y="1134627"/>
            <a:ext cx="1895584" cy="400110"/>
          </a:xfrm>
          <a:prstGeom prst="rect">
            <a:avLst/>
          </a:prstGeom>
          <a:noFill/>
        </p:spPr>
        <p:txBody>
          <a:bodyPr wrap="square" rtlCol="0">
            <a:spAutoFit/>
          </a:bodyPr>
          <a:lstStyle/>
          <a:p>
            <a:r>
              <a:rPr lang="es-CO" sz="2000" b="1" dirty="0">
                <a:latin typeface="Aptos" panose="020B0004020202020204" pitchFamily="34" charset="0"/>
              </a:rPr>
              <a:t>Projected</a:t>
            </a:r>
          </a:p>
        </p:txBody>
      </p:sp>
      <p:sp>
        <p:nvSpPr>
          <p:cNvPr id="12" name="TextBox 11">
            <a:extLst>
              <a:ext uri="{FF2B5EF4-FFF2-40B4-BE49-F238E27FC236}">
                <a16:creationId xmlns:a16="http://schemas.microsoft.com/office/drawing/2014/main" id="{9D95A08E-4208-7178-AD6E-13E80B160A0A}"/>
              </a:ext>
            </a:extLst>
          </p:cNvPr>
          <p:cNvSpPr txBox="1"/>
          <p:nvPr/>
        </p:nvSpPr>
        <p:spPr>
          <a:xfrm rot="18685088">
            <a:off x="6221558" y="1208129"/>
            <a:ext cx="1895584" cy="400110"/>
          </a:xfrm>
          <a:prstGeom prst="rect">
            <a:avLst/>
          </a:prstGeom>
          <a:noFill/>
        </p:spPr>
        <p:txBody>
          <a:bodyPr wrap="square" rtlCol="0">
            <a:spAutoFit/>
          </a:bodyPr>
          <a:lstStyle/>
          <a:p>
            <a:r>
              <a:rPr lang="es-CO" sz="2000" b="1" dirty="0">
                <a:latin typeface="Aptos" panose="020B0004020202020204" pitchFamily="34" charset="0"/>
              </a:rPr>
              <a:t>Historical</a:t>
            </a:r>
          </a:p>
        </p:txBody>
      </p:sp>
      <p:sp>
        <p:nvSpPr>
          <p:cNvPr id="9" name="TextBox 8">
            <a:extLst>
              <a:ext uri="{FF2B5EF4-FFF2-40B4-BE49-F238E27FC236}">
                <a16:creationId xmlns:a16="http://schemas.microsoft.com/office/drawing/2014/main" id="{A577119C-1CC4-3F46-9298-05E9E8907FC6}"/>
              </a:ext>
            </a:extLst>
          </p:cNvPr>
          <p:cNvSpPr txBox="1"/>
          <p:nvPr/>
        </p:nvSpPr>
        <p:spPr>
          <a:xfrm>
            <a:off x="277627" y="1830912"/>
            <a:ext cx="5890612" cy="2308324"/>
          </a:xfrm>
          <a:prstGeom prst="rect">
            <a:avLst/>
          </a:prstGeom>
          <a:noFill/>
        </p:spPr>
        <p:txBody>
          <a:bodyPr wrap="square">
            <a:spAutoFit/>
          </a:bodyPr>
          <a:lstStyle/>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In the example below you have a capacity of 30 GW in the base year (2020)  for a technology with a 5-year operational life and project residual capacity from 2020 onwards using a linear decline.</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EAF14488-7D2A-77CB-0731-776CD9F983B4}"/>
              </a:ext>
            </a:extLst>
          </p:cNvPr>
          <p:cNvPicPr>
            <a:picLocks noChangeAspect="1"/>
          </p:cNvPicPr>
          <p:nvPr/>
        </p:nvPicPr>
        <p:blipFill>
          <a:blip r:embed="rId4"/>
          <a:stretch>
            <a:fillRect/>
          </a:stretch>
        </p:blipFill>
        <p:spPr>
          <a:xfrm>
            <a:off x="149291" y="4357852"/>
            <a:ext cx="5946709" cy="1128547"/>
          </a:xfrm>
          <a:prstGeom prst="rect">
            <a:avLst/>
          </a:prstGeom>
        </p:spPr>
      </p:pic>
      <p:sp>
        <p:nvSpPr>
          <p:cNvPr id="2" name="Title 10">
            <a:extLst>
              <a:ext uri="{FF2B5EF4-FFF2-40B4-BE49-F238E27FC236}">
                <a16:creationId xmlns:a16="http://schemas.microsoft.com/office/drawing/2014/main" id="{8E257380-9C25-A296-7DD0-6F68750F6489}"/>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Basics in Model Calibration</a:t>
            </a:r>
            <a:endParaRPr lang="en-US" dirty="0">
              <a:cs typeface="Calibri Light" panose="020F0302020204030204"/>
            </a:endParaRPr>
          </a:p>
        </p:txBody>
      </p:sp>
    </p:spTree>
    <p:extLst>
      <p:ext uri="{BB962C8B-B14F-4D97-AF65-F5344CB8AC3E}">
        <p14:creationId xmlns:p14="http://schemas.microsoft.com/office/powerpoint/2010/main" val="109444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BEBB523-20E3-B8E1-CB07-13E03638058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90052F9-EF75-7AD9-7DBF-091A267AD30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7" name="Rectangle 6">
            <a:extLst>
              <a:ext uri="{FF2B5EF4-FFF2-40B4-BE49-F238E27FC236}">
                <a16:creationId xmlns:a16="http://schemas.microsoft.com/office/drawing/2014/main" id="{9945814B-CB8A-344A-400D-ADB8D5D7025A}"/>
              </a:ext>
            </a:extLst>
          </p:cNvPr>
          <p:cNvSpPr/>
          <p:nvPr/>
        </p:nvSpPr>
        <p:spPr>
          <a:xfrm>
            <a:off x="343847" y="995986"/>
            <a:ext cx="848582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5.3.3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Technology Annual Activity Lower Limit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2" name="TextBox 1">
            <a:extLst>
              <a:ext uri="{FF2B5EF4-FFF2-40B4-BE49-F238E27FC236}">
                <a16:creationId xmlns:a16="http://schemas.microsoft.com/office/drawing/2014/main" id="{2FABBF03-CC0B-BC1D-12B3-27FF8802C74B}"/>
              </a:ext>
            </a:extLst>
          </p:cNvPr>
          <p:cNvSpPr txBox="1"/>
          <p:nvPr/>
        </p:nvSpPr>
        <p:spPr>
          <a:xfrm>
            <a:off x="201427" y="1563333"/>
            <a:ext cx="6142226" cy="830997"/>
          </a:xfrm>
          <a:prstGeom prst="rect">
            <a:avLst/>
          </a:prstGeom>
          <a:noFill/>
        </p:spPr>
        <p:txBody>
          <a:bodyPr wrap="square">
            <a:spAutoFit/>
          </a:bodyPr>
          <a:lstStyle/>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Total minimum level of activity allowed for a technology in one year.</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77BF88E8-2ACC-BFBF-E9ED-86CB7C13BD07}"/>
              </a:ext>
            </a:extLst>
          </p:cNvPr>
          <p:cNvPicPr>
            <a:picLocks noChangeAspect="1"/>
          </p:cNvPicPr>
          <p:nvPr/>
        </p:nvPicPr>
        <p:blipFill>
          <a:blip r:embed="rId3"/>
          <a:srcRect b="31846"/>
          <a:stretch>
            <a:fillRect/>
          </a:stretch>
        </p:blipFill>
        <p:spPr>
          <a:xfrm>
            <a:off x="1274791" y="2697078"/>
            <a:ext cx="9642417" cy="2321962"/>
          </a:xfrm>
          <a:prstGeom prst="rect">
            <a:avLst/>
          </a:prstGeom>
        </p:spPr>
      </p:pic>
      <p:sp>
        <p:nvSpPr>
          <p:cNvPr id="15" name="TextBox 14">
            <a:extLst>
              <a:ext uri="{FF2B5EF4-FFF2-40B4-BE49-F238E27FC236}">
                <a16:creationId xmlns:a16="http://schemas.microsoft.com/office/drawing/2014/main" id="{BD8861BB-9A90-C4CD-ED93-9254F10D703A}"/>
              </a:ext>
            </a:extLst>
          </p:cNvPr>
          <p:cNvSpPr txBox="1"/>
          <p:nvPr/>
        </p:nvSpPr>
        <p:spPr>
          <a:xfrm>
            <a:off x="616226" y="2967335"/>
            <a:ext cx="458780" cy="461665"/>
          </a:xfrm>
          <a:prstGeom prst="rect">
            <a:avLst/>
          </a:prstGeom>
          <a:noFill/>
        </p:spPr>
        <p:txBody>
          <a:bodyPr wrap="none" rtlCol="0">
            <a:spAutoFit/>
          </a:bodyPr>
          <a:lstStyle/>
          <a:p>
            <a:r>
              <a:rPr lang="en-GB" sz="2400" dirty="0"/>
              <a:t>1)</a:t>
            </a:r>
          </a:p>
        </p:txBody>
      </p:sp>
      <p:sp>
        <p:nvSpPr>
          <p:cNvPr id="16" name="TextBox 15">
            <a:extLst>
              <a:ext uri="{FF2B5EF4-FFF2-40B4-BE49-F238E27FC236}">
                <a16:creationId xmlns:a16="http://schemas.microsoft.com/office/drawing/2014/main" id="{7E1D827E-E197-5295-EE45-9B63FC14C22A}"/>
              </a:ext>
            </a:extLst>
          </p:cNvPr>
          <p:cNvSpPr txBox="1"/>
          <p:nvPr/>
        </p:nvSpPr>
        <p:spPr>
          <a:xfrm>
            <a:off x="626768" y="4400537"/>
            <a:ext cx="458780" cy="461665"/>
          </a:xfrm>
          <a:prstGeom prst="rect">
            <a:avLst/>
          </a:prstGeom>
          <a:noFill/>
        </p:spPr>
        <p:txBody>
          <a:bodyPr wrap="none" rtlCol="0">
            <a:spAutoFit/>
          </a:bodyPr>
          <a:lstStyle/>
          <a:p>
            <a:r>
              <a:rPr lang="en-GB" sz="2400" dirty="0"/>
              <a:t>2)</a:t>
            </a:r>
          </a:p>
        </p:txBody>
      </p:sp>
      <p:sp>
        <p:nvSpPr>
          <p:cNvPr id="4" name="Title 10">
            <a:extLst>
              <a:ext uri="{FF2B5EF4-FFF2-40B4-BE49-F238E27FC236}">
                <a16:creationId xmlns:a16="http://schemas.microsoft.com/office/drawing/2014/main" id="{DFBD0E43-C607-D49C-4379-4D4B57A73D4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Basics in Model Calibration</a:t>
            </a:r>
            <a:endParaRPr lang="en-US" dirty="0">
              <a:cs typeface="Calibri Light" panose="020F0302020204030204"/>
            </a:endParaRPr>
          </a:p>
        </p:txBody>
      </p:sp>
    </p:spTree>
    <p:extLst>
      <p:ext uri="{BB962C8B-B14F-4D97-AF65-F5344CB8AC3E}">
        <p14:creationId xmlns:p14="http://schemas.microsoft.com/office/powerpoint/2010/main" val="201675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219F236-82C0-9756-B70D-55751D7D3F82}"/>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A3E7567-35B3-6974-8A68-3F47C9B5971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48E8DE5A-3ADE-0AD9-0BE7-46743D0FEBA5}"/>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5.3.4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Annual Max Capacity Investment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7EBA671-3C71-8742-3069-EC5EF2121F77}"/>
              </a:ext>
            </a:extLst>
          </p:cNvPr>
          <p:cNvSpPr txBox="1"/>
          <p:nvPr/>
        </p:nvSpPr>
        <p:spPr>
          <a:xfrm>
            <a:off x="201427" y="1406168"/>
            <a:ext cx="11371448" cy="2462213"/>
          </a:xfrm>
          <a:prstGeom prst="rect">
            <a:avLst/>
          </a:prstGeom>
          <a:noFill/>
        </p:spPr>
        <p:txBody>
          <a:bodyPr wrap="square">
            <a:spAutoFit/>
          </a:bodyPr>
          <a:lstStyle/>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Maximum new capacity allowed for a technology in one year.</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The default value is 999,999, which represents no constraint on the new installed capacity for a technology.</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By setting this parameter to zero during the calibration years, we deactivate technologies that are not part of the energy mix in the historical data.</a:t>
            </a:r>
            <a:endParaRPr lang="es-CO" sz="22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3">
            <a:extLst>
              <a:ext uri="{FF2B5EF4-FFF2-40B4-BE49-F238E27FC236}">
                <a16:creationId xmlns:a16="http://schemas.microsoft.com/office/drawing/2014/main" id="{90C13925-3F1C-35A2-4AE6-FFD9C01AA1B9}"/>
              </a:ext>
            </a:extLst>
          </p:cNvPr>
          <p:cNvGraphicFramePr>
            <a:graphicFrameLocks noGrp="1"/>
          </p:cNvGraphicFramePr>
          <p:nvPr>
            <p:extLst>
              <p:ext uri="{D42A27DB-BD31-4B8C-83A1-F6EECF244321}">
                <p14:modId xmlns:p14="http://schemas.microsoft.com/office/powerpoint/2010/main" val="3828711172"/>
              </p:ext>
            </p:extLst>
          </p:nvPr>
        </p:nvGraphicFramePr>
        <p:xfrm>
          <a:off x="343847" y="5100637"/>
          <a:ext cx="11229028" cy="1244600"/>
        </p:xfrm>
        <a:graphic>
          <a:graphicData uri="http://schemas.openxmlformats.org/drawingml/2006/table">
            <a:tbl>
              <a:tblPr/>
              <a:tblGrid>
                <a:gridCol w="3243940">
                  <a:extLst>
                    <a:ext uri="{9D8B030D-6E8A-4147-A177-3AD203B41FA5}">
                      <a16:colId xmlns:a16="http://schemas.microsoft.com/office/drawing/2014/main" val="1358251376"/>
                    </a:ext>
                  </a:extLst>
                </a:gridCol>
                <a:gridCol w="887232">
                  <a:extLst>
                    <a:ext uri="{9D8B030D-6E8A-4147-A177-3AD203B41FA5}">
                      <a16:colId xmlns:a16="http://schemas.microsoft.com/office/drawing/2014/main" val="3377796393"/>
                    </a:ext>
                  </a:extLst>
                </a:gridCol>
                <a:gridCol w="887232">
                  <a:extLst>
                    <a:ext uri="{9D8B030D-6E8A-4147-A177-3AD203B41FA5}">
                      <a16:colId xmlns:a16="http://schemas.microsoft.com/office/drawing/2014/main" val="2027478115"/>
                    </a:ext>
                  </a:extLst>
                </a:gridCol>
                <a:gridCol w="887232">
                  <a:extLst>
                    <a:ext uri="{9D8B030D-6E8A-4147-A177-3AD203B41FA5}">
                      <a16:colId xmlns:a16="http://schemas.microsoft.com/office/drawing/2014/main" val="1129022725"/>
                    </a:ext>
                  </a:extLst>
                </a:gridCol>
                <a:gridCol w="887232">
                  <a:extLst>
                    <a:ext uri="{9D8B030D-6E8A-4147-A177-3AD203B41FA5}">
                      <a16:colId xmlns:a16="http://schemas.microsoft.com/office/drawing/2014/main" val="1735590604"/>
                    </a:ext>
                  </a:extLst>
                </a:gridCol>
                <a:gridCol w="887232">
                  <a:extLst>
                    <a:ext uri="{9D8B030D-6E8A-4147-A177-3AD203B41FA5}">
                      <a16:colId xmlns:a16="http://schemas.microsoft.com/office/drawing/2014/main" val="1027211083"/>
                    </a:ext>
                  </a:extLst>
                </a:gridCol>
                <a:gridCol w="887232">
                  <a:extLst>
                    <a:ext uri="{9D8B030D-6E8A-4147-A177-3AD203B41FA5}">
                      <a16:colId xmlns:a16="http://schemas.microsoft.com/office/drawing/2014/main" val="388723209"/>
                    </a:ext>
                  </a:extLst>
                </a:gridCol>
                <a:gridCol w="887232">
                  <a:extLst>
                    <a:ext uri="{9D8B030D-6E8A-4147-A177-3AD203B41FA5}">
                      <a16:colId xmlns:a16="http://schemas.microsoft.com/office/drawing/2014/main" val="809045756"/>
                    </a:ext>
                  </a:extLst>
                </a:gridCol>
                <a:gridCol w="887232">
                  <a:extLst>
                    <a:ext uri="{9D8B030D-6E8A-4147-A177-3AD203B41FA5}">
                      <a16:colId xmlns:a16="http://schemas.microsoft.com/office/drawing/2014/main" val="1602822349"/>
                    </a:ext>
                  </a:extLst>
                </a:gridCol>
                <a:gridCol w="887232">
                  <a:extLst>
                    <a:ext uri="{9D8B030D-6E8A-4147-A177-3AD203B41FA5}">
                      <a16:colId xmlns:a16="http://schemas.microsoft.com/office/drawing/2014/main" val="2266376185"/>
                    </a:ext>
                  </a:extLst>
                </a:gridCol>
              </a:tblGrid>
              <a:tr h="184150">
                <a:tc rowSpan="2">
                  <a:txBody>
                    <a:bodyPr/>
                    <a:lstStyle/>
                    <a:p>
                      <a:pPr algn="ctr" fontAlgn="b"/>
                      <a:r>
                        <a:rPr lang="es-CO" sz="2000" b="1" i="0" u="none" strike="noStrike">
                          <a:solidFill>
                            <a:srgbClr val="000000"/>
                          </a:solidFill>
                          <a:effectLst/>
                          <a:latin typeface="Aptos Narrow" panose="020B0004020202020204" pitchFamily="34" charset="0"/>
                        </a:rPr>
                        <a:t>Technology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s-CO" sz="2000" b="1" i="0" u="none" strike="noStrike">
                          <a:solidFill>
                            <a:srgbClr val="000000"/>
                          </a:solidFill>
                          <a:effectLst/>
                          <a:latin typeface="Aptos Narrow" panose="020B0004020202020204" pitchFamily="34" charset="0"/>
                        </a:rPr>
                        <a:t>Calibration years (known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b"/>
                      <a:r>
                        <a:rPr lang="es-CO" sz="2000" b="1" i="0" u="none" strike="noStrike">
                          <a:solidFill>
                            <a:srgbClr val="000000"/>
                          </a:solidFill>
                          <a:effectLst/>
                          <a:latin typeface="Aptos Narrow" panose="020B0004020202020204" pitchFamily="34" charset="0"/>
                        </a:rPr>
                        <a:t>Optimized modelling period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D35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90192718"/>
                  </a:ext>
                </a:extLst>
              </a:tr>
              <a:tr h="184150">
                <a:tc vMerge="1">
                  <a:txBody>
                    <a:bodyPr/>
                    <a:lstStyle/>
                    <a:p>
                      <a:endParaRPr lang="es-CO"/>
                    </a:p>
                  </a:txBody>
                  <a:tcPr/>
                </a:tc>
                <a:tc>
                  <a:txBody>
                    <a:bodyPr/>
                    <a:lstStyle/>
                    <a:p>
                      <a:pPr algn="r" fontAlgn="b"/>
                      <a:r>
                        <a:rPr lang="es-CO" sz="2000" b="1" i="0" u="none" strike="noStrike">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951562282"/>
                  </a:ext>
                </a:extLst>
              </a:tr>
              <a:tr h="184150">
                <a:tc>
                  <a:txBody>
                    <a:bodyPr/>
                    <a:lstStyle/>
                    <a:p>
                      <a:pPr algn="l" fontAlgn="b"/>
                      <a:r>
                        <a:rPr lang="es-CO" sz="2000" b="1" i="0" u="none" strike="noStrike" dirty="0">
                          <a:solidFill>
                            <a:srgbClr val="000000"/>
                          </a:solidFill>
                          <a:effectLst/>
                          <a:latin typeface="Aptos Narrow" panose="020B0004020202020204" pitchFamily="34" charset="0"/>
                        </a:rPr>
                        <a:t>Coal </a:t>
                      </a:r>
                      <a:r>
                        <a:rPr lang="es-CO" sz="2000" b="1" i="0" u="none" strike="noStrike" dirty="0" err="1">
                          <a:solidFill>
                            <a:srgbClr val="000000"/>
                          </a:solidFill>
                          <a:effectLst/>
                          <a:latin typeface="Aptos Narrow" panose="020B0004020202020204" pitchFamily="34" charset="0"/>
                        </a:rPr>
                        <a:t>power</a:t>
                      </a:r>
                      <a:r>
                        <a:rPr lang="es-CO" sz="2000" b="1" i="0" u="none" strike="noStrike" dirty="0">
                          <a:solidFill>
                            <a:srgbClr val="000000"/>
                          </a:solidFill>
                          <a:effectLst/>
                          <a:latin typeface="Aptos Narrow" panose="020B0004020202020204" pitchFamily="34" charset="0"/>
                        </a:rPr>
                        <a:t> </a:t>
                      </a:r>
                      <a:r>
                        <a:rPr lang="es-CO" sz="2000" b="1" i="0" u="none" strike="noStrike" dirty="0" err="1">
                          <a:solidFill>
                            <a:srgbClr val="000000"/>
                          </a:solidFill>
                          <a:effectLst/>
                          <a:latin typeface="Aptos Narrow" panose="020B0004020202020204" pitchFamily="34" charset="0"/>
                        </a:rPr>
                        <a:t>plant</a:t>
                      </a:r>
                      <a:endParaRPr lang="es-CO" sz="2000" b="1" i="0" u="none" strike="noStrike" dirty="0">
                        <a:solidFill>
                          <a:srgbClr val="000000"/>
                        </a:solidFill>
                        <a:effectLst/>
                        <a:latin typeface="Aptos Narrow" panose="020B00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038993938"/>
                  </a:ext>
                </a:extLst>
              </a:tr>
              <a:tr h="184150">
                <a:tc>
                  <a:txBody>
                    <a:bodyPr/>
                    <a:lstStyle/>
                    <a:p>
                      <a:pPr algn="l" fontAlgn="b"/>
                      <a:r>
                        <a:rPr lang="es-CO" sz="2000" b="1" i="0" u="none" strike="noStrike">
                          <a:solidFill>
                            <a:srgbClr val="000000"/>
                          </a:solidFill>
                          <a:effectLst/>
                          <a:latin typeface="Aptos Narrow" panose="020B0004020202020204" pitchFamily="34" charset="0"/>
                        </a:rPr>
                        <a:t>Geothermal power plant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319341652"/>
                  </a:ext>
                </a:extLst>
              </a:tr>
            </a:tbl>
          </a:graphicData>
        </a:graphic>
      </p:graphicFrame>
      <p:sp>
        <p:nvSpPr>
          <p:cNvPr id="5" name="TextBox 4">
            <a:extLst>
              <a:ext uri="{FF2B5EF4-FFF2-40B4-BE49-F238E27FC236}">
                <a16:creationId xmlns:a16="http://schemas.microsoft.com/office/drawing/2014/main" id="{B2424D95-33A2-FF1D-6BDB-7E92FF42E466}"/>
              </a:ext>
            </a:extLst>
          </p:cNvPr>
          <p:cNvSpPr txBox="1"/>
          <p:nvPr/>
        </p:nvSpPr>
        <p:spPr>
          <a:xfrm>
            <a:off x="171924" y="4130566"/>
            <a:ext cx="11229028" cy="707886"/>
          </a:xfrm>
          <a:prstGeom prst="rect">
            <a:avLst/>
          </a:prstGeom>
          <a:noFill/>
        </p:spPr>
        <p:txBody>
          <a:bodyPr wrap="square">
            <a:spAutoFit/>
          </a:bodyPr>
          <a:lstStyle/>
          <a:p>
            <a:r>
              <a:rPr lang="en-US" sz="20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Example of how to parametrize a current technology in the mix (coal power plant) and a potential technology for the future (geothermal power plant) </a:t>
            </a:r>
            <a:endParaRPr lang="es-CO"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synthesize (52)">
            <a:hlinkClick r:id="" action="ppaction://media"/>
            <a:extLst>
              <a:ext uri="{FF2B5EF4-FFF2-40B4-BE49-F238E27FC236}">
                <a16:creationId xmlns:a16="http://schemas.microsoft.com/office/drawing/2014/main" id="{4781C411-693F-A7DC-CF5B-0576A8D6CD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94552" y="338192"/>
            <a:ext cx="406400" cy="406400"/>
          </a:xfrm>
          <a:prstGeom prst="rect">
            <a:avLst/>
          </a:prstGeom>
        </p:spPr>
      </p:pic>
      <p:sp>
        <p:nvSpPr>
          <p:cNvPr id="9" name="Title 10">
            <a:extLst>
              <a:ext uri="{FF2B5EF4-FFF2-40B4-BE49-F238E27FC236}">
                <a16:creationId xmlns:a16="http://schemas.microsoft.com/office/drawing/2014/main" id="{BA9CBEAD-2E7E-F213-B5D0-123B077458DD}"/>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Basics in Model Calibration</a:t>
            </a:r>
            <a:endParaRPr lang="en-US" dirty="0">
              <a:cs typeface="Calibri Light" panose="020F0302020204030204"/>
            </a:endParaRPr>
          </a:p>
        </p:txBody>
      </p:sp>
    </p:spTree>
    <p:extLst>
      <p:ext uri="{BB962C8B-B14F-4D97-AF65-F5344CB8AC3E}">
        <p14:creationId xmlns:p14="http://schemas.microsoft.com/office/powerpoint/2010/main" val="18007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1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4.1 References</a:t>
            </a:r>
          </a:p>
        </p:txBody>
      </p:sp>
      <p:sp>
        <p:nvSpPr>
          <p:cNvPr id="5" name="TextBox 4">
            <a:extLst>
              <a:ext uri="{FF2B5EF4-FFF2-40B4-BE49-F238E27FC236}">
                <a16:creationId xmlns:a16="http://schemas.microsoft.com/office/drawing/2014/main" id="{BF2A6EBB-1F60-A02B-C6D8-C79C78B04842}"/>
              </a:ext>
            </a:extLst>
          </p:cNvPr>
          <p:cNvSpPr txBox="1"/>
          <p:nvPr/>
        </p:nvSpPr>
        <p:spPr>
          <a:xfrm>
            <a:off x="678657" y="1757244"/>
            <a:ext cx="10622756" cy="3147015"/>
          </a:xfrm>
          <a:prstGeom prst="rect">
            <a:avLst/>
          </a:prstGeom>
          <a:noFill/>
        </p:spPr>
        <p:txBody>
          <a:bodyPr wrap="square">
            <a:spAutoFit/>
          </a:bodyPr>
          <a:lstStyle/>
          <a:p>
            <a:pPr indent="-304800">
              <a:lnSpc>
                <a:spcPct val="107000"/>
              </a:lnSpc>
              <a:spcAft>
                <a:spcPts val="800"/>
              </a:spcAft>
            </a:pP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KTH. (2018).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a:t>
            </a:r>
            <a:r>
              <a:rPr lang="es-CO" sz="2400"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Documentation</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https://osemosys.readthedocs.io/en/latest/index.html#</a:t>
            </a:r>
            <a:endPar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Plazas-Niño, F. (2024). Step-by-Step Guide to National Energy System Modelling with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(v1.0).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Zenodo</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https://doi.org/10.5281/zenodo.13883416</a:t>
            </a:r>
            <a:endParaRPr lang="es-CO" sz="2400" b="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flipH="1">
            <a:off x="2892618" y="1"/>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2072812" y="3820416"/>
            <a:ext cx="5404776" cy="1062083"/>
          </a:xfrm>
        </p:spPr>
        <p:txBody>
          <a:bodyPr/>
          <a:lstStyle/>
          <a:p>
            <a:pPr algn="ctr"/>
            <a:r>
              <a:rPr lang="en-US" dirty="0" err="1"/>
              <a:t>www.climatecompatiblegrowth.com</a:t>
            </a:r>
            <a:endParaRPr lang="en-US" dirty="0"/>
          </a:p>
        </p:txBody>
      </p:sp>
      <p:sp>
        <p:nvSpPr>
          <p:cNvPr id="5" name="Rectangle 4">
            <a:extLst>
              <a:ext uri="{FF2B5EF4-FFF2-40B4-BE49-F238E27FC236}">
                <a16:creationId xmlns:a16="http://schemas.microsoft.com/office/drawing/2014/main" id="{B0347511-99B8-8D76-E3EA-14E34AA6B517}"/>
              </a:ext>
            </a:extLst>
          </p:cNvPr>
          <p:cNvSpPr/>
          <p:nvPr/>
        </p:nvSpPr>
        <p:spPr>
          <a:xfrm>
            <a:off x="8905876" y="4625787"/>
            <a:ext cx="3006724" cy="158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everal logos on a white background&#10;&#10;AI-generated content may be incorrect.">
            <a:extLst>
              <a:ext uri="{FF2B5EF4-FFF2-40B4-BE49-F238E27FC236}">
                <a16:creationId xmlns:a16="http://schemas.microsoft.com/office/drawing/2014/main" id="{87FB0232-BD94-E007-45E6-C8BADA66E1CF}"/>
              </a:ext>
            </a:extLst>
          </p:cNvPr>
          <p:cNvPicPr>
            <a:picLocks noChangeAspect="1"/>
          </p:cNvPicPr>
          <p:nvPr/>
        </p:nvPicPr>
        <p:blipFill>
          <a:blip r:embed="rId3"/>
          <a:stretch>
            <a:fillRect/>
          </a:stretch>
        </p:blipFill>
        <p:spPr>
          <a:xfrm>
            <a:off x="8929172" y="4762500"/>
            <a:ext cx="2965506" cy="1304925"/>
          </a:xfrm>
          <a:prstGeom prst="rect">
            <a:avLst/>
          </a:prstGeom>
        </p:spPr>
      </p:pic>
      <p:sp>
        <p:nvSpPr>
          <p:cNvPr id="8" name="TextBox 7">
            <a:extLst>
              <a:ext uri="{FF2B5EF4-FFF2-40B4-BE49-F238E27FC236}">
                <a16:creationId xmlns:a16="http://schemas.microsoft.com/office/drawing/2014/main" id="{8B9A6A08-36D0-8CC1-D88D-857F1E5DDF1A}"/>
              </a:ext>
            </a:extLst>
          </p:cNvPr>
          <p:cNvSpPr txBox="1"/>
          <p:nvPr/>
        </p:nvSpPr>
        <p:spPr>
          <a:xfrm>
            <a:off x="9239343" y="3612793"/>
            <a:ext cx="2339789" cy="738664"/>
          </a:xfrm>
          <a:prstGeom prst="rect">
            <a:avLst/>
          </a:prstGeom>
          <a:noFill/>
        </p:spPr>
        <p:txBody>
          <a:bodyPr wrap="square" rtlCol="0" anchor="b">
            <a:spAutoFit/>
          </a:bodyPr>
          <a:lstStyle/>
          <a:p>
            <a:r>
              <a:rPr lang="en-US" dirty="0">
                <a:solidFill>
                  <a:schemeClr val="bg1"/>
                </a:solidFill>
              </a:rPr>
              <a:t>Consolidated by:</a:t>
            </a:r>
          </a:p>
          <a:p>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Fernando Plazas-Niño, Trevor Barnes, Leigh Martindale</a:t>
            </a:r>
            <a:endParaRPr lang="en-US" sz="1050" dirty="0">
              <a:solidFill>
                <a:schemeClr val="bg1"/>
              </a:solidFill>
            </a:endParaRPr>
          </a:p>
        </p:txBody>
      </p:sp>
    </p:spTree>
    <p:extLst>
      <p:ext uri="{BB962C8B-B14F-4D97-AF65-F5344CB8AC3E}">
        <p14:creationId xmlns:p14="http://schemas.microsoft.com/office/powerpoint/2010/main" val="164572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123085" cy="3914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400" b="1" dirty="0">
              <a:solidFill>
                <a:schemeClr val="accent5">
                  <a:lumMod val="60000"/>
                  <a:lumOff val="40000"/>
                </a:schemeClr>
              </a:solidFill>
              <a:latin typeface="Open Sans"/>
              <a:cs typeface="Calibri" panose="020F0502020204030204"/>
            </a:endParaRPr>
          </a:p>
          <a:p>
            <a:pPr>
              <a:spcBef>
                <a:spcPts val="1000"/>
              </a:spcBef>
            </a:pPr>
            <a:r>
              <a:rPr lang="en-US" sz="2400" dirty="0">
                <a:latin typeface="Open Sans"/>
                <a:ea typeface="+mn-lt"/>
                <a:cs typeface="+mn-lt"/>
              </a:rPr>
              <a:t>ILO1: Understand the concept of model calibration.</a:t>
            </a:r>
          </a:p>
          <a:p>
            <a:pPr>
              <a:spcBef>
                <a:spcPts val="1000"/>
              </a:spcBef>
            </a:pPr>
            <a:r>
              <a:rPr lang="en-US" sz="2400" dirty="0">
                <a:latin typeface="Open Sans"/>
                <a:ea typeface="+mn-lt"/>
                <a:cs typeface="+mn-lt"/>
              </a:rPr>
              <a:t>ILO2: Learn the basic steps and parameters used to calibrate an </a:t>
            </a:r>
            <a:r>
              <a:rPr lang="en-US" sz="2400" dirty="0" err="1">
                <a:latin typeface="Open Sans"/>
                <a:ea typeface="+mn-lt"/>
                <a:cs typeface="+mn-lt"/>
              </a:rPr>
              <a:t>OSeMOSYS</a:t>
            </a:r>
            <a:r>
              <a:rPr lang="en-US" sz="2400" dirty="0">
                <a:latin typeface="Open Sans"/>
                <a:ea typeface="+mn-lt"/>
                <a:cs typeface="+mn-lt"/>
              </a:rPr>
              <a:t> model.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7" name="Rectangle 6">
            <a:extLst>
              <a:ext uri="{FF2B5EF4-FFF2-40B4-BE49-F238E27FC236}">
                <a16:creationId xmlns:a16="http://schemas.microsoft.com/office/drawing/2014/main" id="{157A42A9-4ACF-FE0D-BEEA-EED51A2AE91E}"/>
              </a:ext>
            </a:extLst>
          </p:cNvPr>
          <p:cNvSpPr/>
          <p:nvPr/>
        </p:nvSpPr>
        <p:spPr>
          <a:xfrm>
            <a:off x="343847" y="1128842"/>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5.1.1 What is model calibration about?</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Introducing Model Calibration</a:t>
            </a:r>
            <a:endParaRPr lang="en-US" dirty="0">
              <a:cs typeface="Calibri Light" panose="020F0302020204030204"/>
            </a:endParaRPr>
          </a:p>
        </p:txBody>
      </p:sp>
      <p:sp>
        <p:nvSpPr>
          <p:cNvPr id="14" name="TextBox 13">
            <a:extLst>
              <a:ext uri="{FF2B5EF4-FFF2-40B4-BE49-F238E27FC236}">
                <a16:creationId xmlns:a16="http://schemas.microsoft.com/office/drawing/2014/main" id="{93FB0A0E-2C44-CF88-CF5D-DC17AB7D20FB}"/>
              </a:ext>
            </a:extLst>
          </p:cNvPr>
          <p:cNvSpPr txBox="1"/>
          <p:nvPr/>
        </p:nvSpPr>
        <p:spPr>
          <a:xfrm>
            <a:off x="435138" y="1745133"/>
            <a:ext cx="6342703" cy="3046988"/>
          </a:xfrm>
          <a:prstGeom prst="rect">
            <a:avLst/>
          </a:prstGeom>
          <a:noFill/>
        </p:spPr>
        <p:txBody>
          <a:bodyPr wrap="square">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Model calibration refers to the process of adjusting model parameters to ensure that outputs align with historical real-world data.</a:t>
            </a:r>
            <a:br>
              <a:rPr lang="en-US" sz="2400" dirty="0">
                <a:latin typeface="Open Sans" panose="020B0606030504020204" pitchFamily="34" charset="0"/>
                <a:ea typeface="Open Sans" panose="020B0606030504020204" pitchFamily="34" charset="0"/>
                <a:cs typeface="Open Sans" panose="020B0606030504020204" pitchFamily="34" charset="0"/>
              </a:rPr>
            </a:b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The main thing to ensure is that you have at least calibrated the base year (first year in the model).</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6" name="Chart 15">
            <a:extLst>
              <a:ext uri="{FF2B5EF4-FFF2-40B4-BE49-F238E27FC236}">
                <a16:creationId xmlns:a16="http://schemas.microsoft.com/office/drawing/2014/main" id="{8A5A295B-4C03-D98B-F16C-15CDC4FB930D}"/>
              </a:ext>
            </a:extLst>
          </p:cNvPr>
          <p:cNvGraphicFramePr>
            <a:graphicFrameLocks/>
          </p:cNvGraphicFramePr>
          <p:nvPr>
            <p:extLst>
              <p:ext uri="{D42A27DB-BD31-4B8C-83A1-F6EECF244321}">
                <p14:modId xmlns:p14="http://schemas.microsoft.com/office/powerpoint/2010/main" val="3686580552"/>
              </p:ext>
            </p:extLst>
          </p:nvPr>
        </p:nvGraphicFramePr>
        <p:xfrm>
          <a:off x="6993916" y="750784"/>
          <a:ext cx="4247017" cy="2712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084A32C-7357-6F35-D9F5-A0C0F06B5B1F}"/>
              </a:ext>
            </a:extLst>
          </p:cNvPr>
          <p:cNvGraphicFramePr>
            <a:graphicFrameLocks/>
          </p:cNvGraphicFramePr>
          <p:nvPr>
            <p:extLst>
              <p:ext uri="{D42A27DB-BD31-4B8C-83A1-F6EECF244321}">
                <p14:modId xmlns:p14="http://schemas.microsoft.com/office/powerpoint/2010/main" val="155529034"/>
              </p:ext>
            </p:extLst>
          </p:nvPr>
        </p:nvGraphicFramePr>
        <p:xfrm>
          <a:off x="7094310" y="3637959"/>
          <a:ext cx="4247016" cy="2813050"/>
        </p:xfrm>
        <a:graphic>
          <a:graphicData uri="http://schemas.openxmlformats.org/drawingml/2006/chart">
            <c:chart xmlns:c="http://schemas.openxmlformats.org/drawingml/2006/chart" xmlns:r="http://schemas.openxmlformats.org/officeDocument/2006/relationships" r:id="rId6"/>
          </a:graphicData>
        </a:graphic>
      </p:graphicFrame>
      <p:pic>
        <p:nvPicPr>
          <p:cNvPr id="2" name="synthesize (49)">
            <a:hlinkClick r:id="" action="ppaction://media"/>
            <a:extLst>
              <a:ext uri="{FF2B5EF4-FFF2-40B4-BE49-F238E27FC236}">
                <a16:creationId xmlns:a16="http://schemas.microsoft.com/office/drawing/2014/main" id="{F3C07759-E8A5-EB3F-F3CF-D7E4E7BEF6F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64444" y="341490"/>
            <a:ext cx="406400" cy="406400"/>
          </a:xfrm>
          <a:prstGeom prst="rect">
            <a:avLst/>
          </a:prstGeom>
        </p:spPr>
      </p:pic>
    </p:spTree>
    <p:extLst>
      <p:ext uri="{BB962C8B-B14F-4D97-AF65-F5344CB8AC3E}">
        <p14:creationId xmlns:p14="http://schemas.microsoft.com/office/powerpoint/2010/main" val="19728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2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07E682-B524-6EBC-FD20-9C12F3DE6984}"/>
              </a:ext>
            </a:extLst>
          </p:cNvPr>
          <p:cNvSpPr>
            <a:spLocks noGrp="1"/>
          </p:cNvSpPr>
          <p:nvPr>
            <p:ph idx="1"/>
          </p:nvPr>
        </p:nvSpPr>
        <p:spPr>
          <a:xfrm>
            <a:off x="838200" y="2118360"/>
            <a:ext cx="10515600" cy="4058603"/>
          </a:xfrm>
        </p:spPr>
        <p:txBody>
          <a:bodyPr>
            <a:normAutofit fontScale="92500" lnSpcReduction="10000"/>
          </a:bodyPr>
          <a:lstStyle/>
          <a:p>
            <a:pPr marL="342900" indent="-342900">
              <a:buFont typeface="Arial" panose="020B0604020202020204" pitchFamily="34" charset="0"/>
              <a:buChar char="•"/>
            </a:pPr>
            <a:r>
              <a:rPr lang="en-GB" dirty="0"/>
              <a:t>The main thing that modellers typically calibrate to is the input fuel use of each sub-sector.</a:t>
            </a:r>
          </a:p>
          <a:p>
            <a:pPr marL="342900" indent="-342900">
              <a:buFont typeface="Arial" panose="020B0604020202020204" pitchFamily="34" charset="0"/>
              <a:buChar char="•"/>
            </a:pPr>
            <a:r>
              <a:rPr lang="en-GB" dirty="0"/>
              <a:t>However, you can also calibrate the output product of sectors if you have the data. </a:t>
            </a:r>
          </a:p>
          <a:p>
            <a:r>
              <a:rPr lang="en-GB" dirty="0"/>
              <a:t>For example, if you have the amount of steel or aluminium produced as well as the fuel used in these sub-sectors you can calibrate the model for both.</a:t>
            </a:r>
          </a:p>
          <a:p>
            <a:pPr marL="342900" indent="-342900">
              <a:buFont typeface="Arial" panose="020B0604020202020204" pitchFamily="34" charset="0"/>
              <a:buChar char="•"/>
            </a:pPr>
            <a:r>
              <a:rPr lang="en-GB" dirty="0"/>
              <a:t>Another potential thing to calibrate to is the emissions of each sub-sector. This is typically done by calculating an implied emissions intensity using annual total activity and total emissions data.</a:t>
            </a:r>
            <a:br>
              <a:rPr lang="en-GB" dirty="0"/>
            </a:br>
            <a:br>
              <a:rPr lang="en-GB" dirty="0"/>
            </a:br>
            <a:endParaRPr lang="en-GB" dirty="0"/>
          </a:p>
          <a:p>
            <a:r>
              <a:rPr lang="en-GB" dirty="0"/>
              <a:t>However, calibrating fuel use </a:t>
            </a:r>
            <a:r>
              <a:rPr lang="en-GB" b="1" dirty="0"/>
              <a:t>AND</a:t>
            </a:r>
            <a:r>
              <a:rPr lang="en-GB" dirty="0"/>
              <a:t> emissions can result in some problems….</a:t>
            </a:r>
          </a:p>
        </p:txBody>
      </p:sp>
      <p:sp>
        <p:nvSpPr>
          <p:cNvPr id="4" name="Rectangle 3">
            <a:extLst>
              <a:ext uri="{FF2B5EF4-FFF2-40B4-BE49-F238E27FC236}">
                <a16:creationId xmlns:a16="http://schemas.microsoft.com/office/drawing/2014/main" id="{B9F68DB5-ABB7-E0BE-2801-6F2436E5189C}"/>
              </a:ext>
            </a:extLst>
          </p:cNvPr>
          <p:cNvSpPr/>
          <p:nvPr/>
        </p:nvSpPr>
        <p:spPr>
          <a:xfrm>
            <a:off x="343847" y="1315455"/>
            <a:ext cx="8228542"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5.1.2 What are you calibrating to?</a:t>
            </a:r>
          </a:p>
        </p:txBody>
      </p:sp>
      <p:sp>
        <p:nvSpPr>
          <p:cNvPr id="3" name="Title 10">
            <a:extLst>
              <a:ext uri="{FF2B5EF4-FFF2-40B4-BE49-F238E27FC236}">
                <a16:creationId xmlns:a16="http://schemas.microsoft.com/office/drawing/2014/main" id="{A1756F8C-93C6-CC3E-6872-73CD8CC8BDCA}"/>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Introducing Model Calibration</a:t>
            </a:r>
            <a:endParaRPr lang="en-US" dirty="0">
              <a:cs typeface="Calibri Light" panose="020F0302020204030204"/>
            </a:endParaRPr>
          </a:p>
        </p:txBody>
      </p:sp>
    </p:spTree>
    <p:extLst>
      <p:ext uri="{BB962C8B-B14F-4D97-AF65-F5344CB8AC3E}">
        <p14:creationId xmlns:p14="http://schemas.microsoft.com/office/powerpoint/2010/main" val="251429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6EAD6E8D-70F8-27B6-D105-9210759C22A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Using an Energy Balance</a:t>
            </a:r>
            <a:endParaRPr lang="en-US" dirty="0">
              <a:cs typeface="Calibri Light" panose="020F0302020204030204"/>
            </a:endParaRPr>
          </a:p>
        </p:txBody>
      </p:sp>
      <p:sp>
        <p:nvSpPr>
          <p:cNvPr id="6" name="Content Placeholder 5">
            <a:extLst>
              <a:ext uri="{FF2B5EF4-FFF2-40B4-BE49-F238E27FC236}">
                <a16:creationId xmlns:a16="http://schemas.microsoft.com/office/drawing/2014/main" id="{708CA8A0-4328-926F-45E8-2F2032562764}"/>
              </a:ext>
            </a:extLst>
          </p:cNvPr>
          <p:cNvSpPr>
            <a:spLocks noGrp="1"/>
          </p:cNvSpPr>
          <p:nvPr>
            <p:ph idx="1"/>
          </p:nvPr>
        </p:nvSpPr>
        <p:spPr>
          <a:xfrm>
            <a:off x="469635" y="1191712"/>
            <a:ext cx="10515600" cy="369332"/>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5.2.1 How to calibrate using the Energy Balance</a:t>
            </a:r>
          </a:p>
        </p:txBody>
      </p:sp>
      <p:pic>
        <p:nvPicPr>
          <p:cNvPr id="8" name="Picture 7">
            <a:extLst>
              <a:ext uri="{FF2B5EF4-FFF2-40B4-BE49-F238E27FC236}">
                <a16:creationId xmlns:a16="http://schemas.microsoft.com/office/drawing/2014/main" id="{48D7EC53-B5D5-7303-FF97-1763651DE10D}"/>
              </a:ext>
            </a:extLst>
          </p:cNvPr>
          <p:cNvPicPr>
            <a:picLocks noChangeAspect="1"/>
          </p:cNvPicPr>
          <p:nvPr/>
        </p:nvPicPr>
        <p:blipFill>
          <a:blip r:embed="rId3"/>
          <a:stretch>
            <a:fillRect/>
          </a:stretch>
        </p:blipFill>
        <p:spPr>
          <a:xfrm>
            <a:off x="343847" y="1840095"/>
            <a:ext cx="6851686" cy="4384242"/>
          </a:xfrm>
          <a:prstGeom prst="rect">
            <a:avLst/>
          </a:prstGeom>
        </p:spPr>
      </p:pic>
      <p:sp>
        <p:nvSpPr>
          <p:cNvPr id="9" name="TextBox 8">
            <a:extLst>
              <a:ext uri="{FF2B5EF4-FFF2-40B4-BE49-F238E27FC236}">
                <a16:creationId xmlns:a16="http://schemas.microsoft.com/office/drawing/2014/main" id="{B759D9D8-AE5C-E1A1-18C7-C109F62F192E}"/>
              </a:ext>
            </a:extLst>
          </p:cNvPr>
          <p:cNvSpPr txBox="1"/>
          <p:nvPr/>
        </p:nvSpPr>
        <p:spPr>
          <a:xfrm>
            <a:off x="7385490" y="2462192"/>
            <a:ext cx="4312317" cy="2308324"/>
          </a:xfrm>
          <a:prstGeom prst="rect">
            <a:avLst/>
          </a:prstGeom>
          <a:noFill/>
        </p:spPr>
        <p:txBody>
          <a:bodyPr wrap="square">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An essential resource often needed to calibrate energy use is the country’s energy balance. </a:t>
            </a:r>
            <a:br>
              <a:rPr lang="en-US" sz="2400" dirty="0">
                <a:latin typeface="Open Sans" panose="020B0606030504020204" pitchFamily="34" charset="0"/>
                <a:ea typeface="Open Sans" panose="020B0606030504020204" pitchFamily="34" charset="0"/>
                <a:cs typeface="Open Sans" panose="020B0606030504020204" pitchFamily="34" charset="0"/>
              </a:rPr>
            </a:br>
            <a:br>
              <a:rPr lang="en-US" sz="2400" dirty="0">
                <a:latin typeface="Open Sans" panose="020B0606030504020204" pitchFamily="34" charset="0"/>
                <a:ea typeface="Open Sans" panose="020B0606030504020204" pitchFamily="34" charset="0"/>
                <a:cs typeface="Open Sans" panose="020B0606030504020204" pitchFamily="34" charset="0"/>
              </a:rPr>
            </a:b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120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B6BCA4-62B7-CA90-41A0-87B45E6E2F88}"/>
              </a:ext>
            </a:extLst>
          </p:cNvPr>
          <p:cNvSpPr>
            <a:spLocks noGrp="1"/>
          </p:cNvSpPr>
          <p:nvPr>
            <p:ph idx="1"/>
          </p:nvPr>
        </p:nvSpPr>
        <p:spPr>
          <a:xfrm>
            <a:off x="838200" y="1986576"/>
            <a:ext cx="10515600" cy="4937753"/>
          </a:xfrm>
        </p:spPr>
        <p:txBody>
          <a:bodyPr/>
          <a:lstStyle/>
          <a:p>
            <a:r>
              <a:rPr lang="en-GB" b="1" dirty="0"/>
              <a:t>Why is it important to calibrate the base year?</a:t>
            </a:r>
            <a:br>
              <a:rPr lang="en-GB" b="1" dirty="0"/>
            </a:br>
            <a:endParaRPr lang="en-GB" b="1" dirty="0"/>
          </a:p>
          <a:p>
            <a:pPr marL="342900" indent="-342900">
              <a:buFont typeface="Arial" panose="020B0604020202020204" pitchFamily="34" charset="0"/>
              <a:buChar char="•"/>
            </a:pPr>
            <a:r>
              <a:rPr lang="en-GB" dirty="0"/>
              <a:t>Ensures the model reflects real-world energy supply, demand, and performance.</a:t>
            </a:r>
          </a:p>
          <a:p>
            <a:pPr marL="342900" indent="-342900">
              <a:buFont typeface="Arial" panose="020B0604020202020204" pitchFamily="34" charset="0"/>
              <a:buChar char="•"/>
            </a:pPr>
            <a:r>
              <a:rPr lang="en-GB" dirty="0"/>
              <a:t>Provides a reliable and realistic starting point using historical data.</a:t>
            </a:r>
          </a:p>
          <a:p>
            <a:pPr marL="342900" indent="-342900">
              <a:buFont typeface="Arial" panose="020B0604020202020204" pitchFamily="34" charset="0"/>
              <a:buChar char="•"/>
            </a:pPr>
            <a:r>
              <a:rPr lang="en-GB" dirty="0"/>
              <a:t>Builds trust and credibility in the model’s results for stakeholders.</a:t>
            </a:r>
          </a:p>
          <a:p>
            <a:pPr marL="342900" indent="-342900">
              <a:buFont typeface="Arial" panose="020B0604020202020204" pitchFamily="34" charset="0"/>
              <a:buChar char="•"/>
            </a:pPr>
            <a:r>
              <a:rPr lang="en-GB" dirty="0"/>
              <a:t>Improves accuracy of future energy projections and investment planning. </a:t>
            </a:r>
          </a:p>
          <a:p>
            <a:pPr marL="342900" indent="-342900">
              <a:buFont typeface="Arial" panose="020B0604020202020204" pitchFamily="34" charset="0"/>
              <a:buChar char="•"/>
            </a:pPr>
            <a:r>
              <a:rPr lang="en-GB" dirty="0"/>
              <a:t>Identifies data gaps, errors, or inconsistencies early in the process. </a:t>
            </a:r>
          </a:p>
          <a:p>
            <a:pPr marL="342900" indent="-342900">
              <a:buFont typeface="Arial" panose="020B0604020202020204" pitchFamily="34" charset="0"/>
              <a:buChar char="•"/>
            </a:pPr>
            <a:r>
              <a:rPr lang="en-GB" dirty="0"/>
              <a:t>Verifies technologies and system constraints function as expected in the model. </a:t>
            </a:r>
          </a:p>
          <a:p>
            <a:endParaRPr lang="en-GB" dirty="0"/>
          </a:p>
          <a:p>
            <a:endParaRPr lang="en-GB" dirty="0"/>
          </a:p>
        </p:txBody>
      </p:sp>
      <p:sp>
        <p:nvSpPr>
          <p:cNvPr id="6" name="TextBox 5">
            <a:extLst>
              <a:ext uri="{FF2B5EF4-FFF2-40B4-BE49-F238E27FC236}">
                <a16:creationId xmlns:a16="http://schemas.microsoft.com/office/drawing/2014/main" id="{1035C7B5-CF00-48B7-1E7C-8BBBF11F7A28}"/>
              </a:ext>
            </a:extLst>
          </p:cNvPr>
          <p:cNvSpPr txBox="1"/>
          <p:nvPr/>
        </p:nvSpPr>
        <p:spPr>
          <a:xfrm>
            <a:off x="10820400" y="1066800"/>
            <a:ext cx="184731" cy="307777"/>
          </a:xfrm>
          <a:prstGeom prst="rect">
            <a:avLst/>
          </a:prstGeom>
          <a:noFill/>
        </p:spPr>
        <p:txBody>
          <a:bodyPr wrap="none" rtlCol="0">
            <a:spAutoFit/>
          </a:bodyPr>
          <a:lstStyle/>
          <a:p>
            <a:endParaRPr lang="en-GB" dirty="0"/>
          </a:p>
        </p:txBody>
      </p:sp>
      <p:pic>
        <p:nvPicPr>
          <p:cNvPr id="1029" name="Picture 5" descr="Important Icon Png #66632 - Free Icons Library">
            <a:extLst>
              <a:ext uri="{FF2B5EF4-FFF2-40B4-BE49-F238E27FC236}">
                <a16:creationId xmlns:a16="http://schemas.microsoft.com/office/drawing/2014/main" id="{E51C4938-01BB-386E-47A8-81B0D0D32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283" y="150594"/>
            <a:ext cx="1992517" cy="16818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63A9543-99BC-C15E-0A47-3805E39DF1C0}"/>
              </a:ext>
            </a:extLst>
          </p:cNvPr>
          <p:cNvSpPr/>
          <p:nvPr/>
        </p:nvSpPr>
        <p:spPr>
          <a:xfrm>
            <a:off x="343847" y="972439"/>
            <a:ext cx="729952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5.2.2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Calibrating the base year</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8C6CB6C1-0C11-B640-4EE0-65AE4E6731FE}"/>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Using an Energy Balance</a:t>
            </a:r>
            <a:endParaRPr lang="en-US" dirty="0">
              <a:cs typeface="Calibri Light" panose="020F0302020204030204"/>
            </a:endParaRPr>
          </a:p>
        </p:txBody>
      </p:sp>
    </p:spTree>
    <p:extLst>
      <p:ext uri="{BB962C8B-B14F-4D97-AF65-F5344CB8AC3E}">
        <p14:creationId xmlns:p14="http://schemas.microsoft.com/office/powerpoint/2010/main" val="339155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5E61A2FA-CF89-E02F-AC08-CD327F6557D7}"/>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Using an Energy Balance</a:t>
            </a:r>
            <a:endParaRPr lang="en-US" dirty="0">
              <a:cs typeface="Calibri Light" panose="020F0302020204030204"/>
            </a:endParaRPr>
          </a:p>
        </p:txBody>
      </p:sp>
      <p:sp>
        <p:nvSpPr>
          <p:cNvPr id="5" name="Content Placeholder 5">
            <a:extLst>
              <a:ext uri="{FF2B5EF4-FFF2-40B4-BE49-F238E27FC236}">
                <a16:creationId xmlns:a16="http://schemas.microsoft.com/office/drawing/2014/main" id="{52C878C0-6EA5-3B86-A28D-B9826CC9FBD2}"/>
              </a:ext>
            </a:extLst>
          </p:cNvPr>
          <p:cNvSpPr>
            <a:spLocks noGrp="1"/>
          </p:cNvSpPr>
          <p:nvPr>
            <p:ph idx="1"/>
          </p:nvPr>
        </p:nvSpPr>
        <p:spPr>
          <a:xfrm>
            <a:off x="469635" y="1191712"/>
            <a:ext cx="10515600" cy="369332"/>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5.2.3 Example for Calibrating Using the Energy Balance</a:t>
            </a:r>
          </a:p>
        </p:txBody>
      </p:sp>
      <p:pic>
        <p:nvPicPr>
          <p:cNvPr id="7" name="Picture 6">
            <a:extLst>
              <a:ext uri="{FF2B5EF4-FFF2-40B4-BE49-F238E27FC236}">
                <a16:creationId xmlns:a16="http://schemas.microsoft.com/office/drawing/2014/main" id="{3092D729-5761-AD5D-5420-63460D8AB7EB}"/>
              </a:ext>
            </a:extLst>
          </p:cNvPr>
          <p:cNvPicPr>
            <a:picLocks noChangeAspect="1"/>
          </p:cNvPicPr>
          <p:nvPr/>
        </p:nvPicPr>
        <p:blipFill>
          <a:blip r:embed="rId3"/>
          <a:stretch>
            <a:fillRect/>
          </a:stretch>
        </p:blipFill>
        <p:spPr>
          <a:xfrm>
            <a:off x="1173849" y="1840095"/>
            <a:ext cx="9253175" cy="781159"/>
          </a:xfrm>
          <a:prstGeom prst="rect">
            <a:avLst/>
          </a:prstGeom>
        </p:spPr>
      </p:pic>
      <p:pic>
        <p:nvPicPr>
          <p:cNvPr id="9" name="Picture 8">
            <a:extLst>
              <a:ext uri="{FF2B5EF4-FFF2-40B4-BE49-F238E27FC236}">
                <a16:creationId xmlns:a16="http://schemas.microsoft.com/office/drawing/2014/main" id="{554C95FB-1EE6-67E7-5E16-54F7FF4BEFD2}"/>
              </a:ext>
            </a:extLst>
          </p:cNvPr>
          <p:cNvPicPr>
            <a:picLocks noChangeAspect="1"/>
          </p:cNvPicPr>
          <p:nvPr/>
        </p:nvPicPr>
        <p:blipFill>
          <a:blip r:embed="rId4"/>
          <a:stretch>
            <a:fillRect/>
          </a:stretch>
        </p:blipFill>
        <p:spPr>
          <a:xfrm>
            <a:off x="1764976" y="2621254"/>
            <a:ext cx="8564170" cy="807746"/>
          </a:xfrm>
          <a:prstGeom prst="rect">
            <a:avLst/>
          </a:prstGeom>
        </p:spPr>
      </p:pic>
      <p:sp>
        <p:nvSpPr>
          <p:cNvPr id="10" name="TextBox 9">
            <a:extLst>
              <a:ext uri="{FF2B5EF4-FFF2-40B4-BE49-F238E27FC236}">
                <a16:creationId xmlns:a16="http://schemas.microsoft.com/office/drawing/2014/main" id="{539D0DB8-AD8B-6976-0600-11B42A134B66}"/>
              </a:ext>
            </a:extLst>
          </p:cNvPr>
          <p:cNvSpPr txBox="1"/>
          <p:nvPr/>
        </p:nvSpPr>
        <p:spPr>
          <a:xfrm>
            <a:off x="1272358" y="4029750"/>
            <a:ext cx="9712877" cy="2677656"/>
          </a:xfrm>
          <a:prstGeom prst="rect">
            <a:avLst/>
          </a:prstGeom>
          <a:noFill/>
        </p:spPr>
        <p:txBody>
          <a:bodyPr wrap="square">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1. </a:t>
            </a:r>
            <a:r>
              <a:rPr lang="en-US" sz="2400" b="1" dirty="0">
                <a:latin typeface="Open Sans" panose="020B0606030504020204" pitchFamily="34" charset="0"/>
                <a:ea typeface="Open Sans" panose="020B0606030504020204" pitchFamily="34" charset="0"/>
                <a:cs typeface="Open Sans" panose="020B0606030504020204" pitchFamily="34" charset="0"/>
              </a:rPr>
              <a:t>Convert to PJ: </a:t>
            </a:r>
            <a:r>
              <a:rPr lang="en-US" sz="2400" dirty="0">
                <a:latin typeface="Open Sans" panose="020B0606030504020204" pitchFamily="34" charset="0"/>
                <a:ea typeface="Open Sans" panose="020B0606030504020204" pitchFamily="34" charset="0"/>
                <a:cs typeface="Open Sans" panose="020B0606030504020204" pitchFamily="34" charset="0"/>
              </a:rPr>
              <a:t>1088 TJ/ 1000 = 1.088 PJ </a:t>
            </a:r>
            <a:br>
              <a:rPr lang="en-US" sz="2400" dirty="0">
                <a:latin typeface="Open Sans" panose="020B0606030504020204" pitchFamily="34" charset="0"/>
                <a:ea typeface="Open Sans" panose="020B0606030504020204" pitchFamily="34" charset="0"/>
                <a:cs typeface="Open Sans" panose="020B0606030504020204" pitchFamily="34" charset="0"/>
              </a:rPr>
            </a:b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2. </a:t>
            </a:r>
            <a:r>
              <a:rPr lang="en-US" sz="2400" b="1" dirty="0">
                <a:latin typeface="Open Sans" panose="020B0606030504020204" pitchFamily="34" charset="0"/>
                <a:ea typeface="Open Sans" panose="020B0606030504020204" pitchFamily="34" charset="0"/>
                <a:cs typeface="Open Sans" panose="020B0606030504020204" pitchFamily="34" charset="0"/>
              </a:rPr>
              <a:t>Account for efficiency of technology: </a:t>
            </a:r>
            <a:r>
              <a:rPr lang="en-US" sz="2400" dirty="0">
                <a:latin typeface="Open Sans" panose="020B0606030504020204" pitchFamily="34" charset="0"/>
                <a:ea typeface="Open Sans" panose="020B0606030504020204" pitchFamily="34" charset="0"/>
                <a:cs typeface="Open Sans" panose="020B0606030504020204" pitchFamily="34" charset="0"/>
              </a:rPr>
              <a:t>1.088/1.266 = 0.859 PJ </a:t>
            </a:r>
            <a:br>
              <a:rPr lang="en-US" sz="2400" dirty="0">
                <a:latin typeface="Open Sans" panose="020B0606030504020204" pitchFamily="34" charset="0"/>
                <a:ea typeface="Open Sans" panose="020B0606030504020204" pitchFamily="34" charset="0"/>
                <a:cs typeface="Open Sans" panose="020B0606030504020204" pitchFamily="34" charset="0"/>
              </a:rPr>
            </a:b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3. </a:t>
            </a:r>
            <a:r>
              <a:rPr lang="en-US" sz="2400" b="1" dirty="0">
                <a:latin typeface="Open Sans" panose="020B0606030504020204" pitchFamily="34" charset="0"/>
                <a:ea typeface="Open Sans" panose="020B0606030504020204" pitchFamily="34" charset="0"/>
                <a:cs typeface="Open Sans" panose="020B0606030504020204" pitchFamily="34" charset="0"/>
              </a:rPr>
              <a:t>Force this fuel use for the technology using lower and upper limits </a:t>
            </a:r>
            <a:br>
              <a:rPr lang="en-US" sz="2400" dirty="0">
                <a:latin typeface="Open Sans" panose="020B0606030504020204" pitchFamily="34" charset="0"/>
                <a:ea typeface="Open Sans" panose="020B0606030504020204" pitchFamily="34" charset="0"/>
                <a:cs typeface="Open Sans" panose="020B0606030504020204" pitchFamily="34" charset="0"/>
              </a:rPr>
            </a:b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204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5C1503E8-DFD3-27C0-C8C1-A881A46660A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Using an Energy Balance</a:t>
            </a:r>
            <a:endParaRPr lang="en-US" dirty="0">
              <a:cs typeface="Calibri Light" panose="020F0302020204030204"/>
            </a:endParaRPr>
          </a:p>
        </p:txBody>
      </p:sp>
      <p:sp>
        <p:nvSpPr>
          <p:cNvPr id="5" name="Content Placeholder 5">
            <a:extLst>
              <a:ext uri="{FF2B5EF4-FFF2-40B4-BE49-F238E27FC236}">
                <a16:creationId xmlns:a16="http://schemas.microsoft.com/office/drawing/2014/main" id="{B91A9780-2C50-8C21-54CF-AE396F3E1B47}"/>
              </a:ext>
            </a:extLst>
          </p:cNvPr>
          <p:cNvSpPr txBox="1">
            <a:spLocks/>
          </p:cNvSpPr>
          <p:nvPr/>
        </p:nvSpPr>
        <p:spPr>
          <a:xfrm>
            <a:off x="469635" y="1191712"/>
            <a:ext cx="10515600" cy="369332"/>
          </a:xfrm>
          <a:prstGeom prst="rect">
            <a:avLst/>
          </a:prstGeom>
        </p:spPr>
        <p:txBody>
          <a:bodyPr vert="horz" wrap="square" lIns="91440" tIns="45720" rIns="91440" bIns="45720" rtlCol="0" anchor="t">
            <a:sp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5.2.4 Calculating Demand Using the Energy Balance</a:t>
            </a:r>
          </a:p>
        </p:txBody>
      </p:sp>
      <p:pic>
        <p:nvPicPr>
          <p:cNvPr id="7" name="Picture 6">
            <a:extLst>
              <a:ext uri="{FF2B5EF4-FFF2-40B4-BE49-F238E27FC236}">
                <a16:creationId xmlns:a16="http://schemas.microsoft.com/office/drawing/2014/main" id="{B60C5CC0-A5E1-AB27-FB50-DBAFD6B73BF2}"/>
              </a:ext>
            </a:extLst>
          </p:cNvPr>
          <p:cNvPicPr>
            <a:picLocks noChangeAspect="1"/>
          </p:cNvPicPr>
          <p:nvPr/>
        </p:nvPicPr>
        <p:blipFill>
          <a:blip r:embed="rId3"/>
          <a:stretch>
            <a:fillRect/>
          </a:stretch>
        </p:blipFill>
        <p:spPr>
          <a:xfrm>
            <a:off x="1670003" y="1705268"/>
            <a:ext cx="8551052" cy="2330852"/>
          </a:xfrm>
          <a:prstGeom prst="rect">
            <a:avLst/>
          </a:prstGeom>
        </p:spPr>
      </p:pic>
      <p:sp>
        <p:nvSpPr>
          <p:cNvPr id="8" name="TextBox 7">
            <a:extLst>
              <a:ext uri="{FF2B5EF4-FFF2-40B4-BE49-F238E27FC236}">
                <a16:creationId xmlns:a16="http://schemas.microsoft.com/office/drawing/2014/main" id="{AFC04701-31EC-4006-EF7F-8489CB9C7AAD}"/>
              </a:ext>
            </a:extLst>
          </p:cNvPr>
          <p:cNvSpPr txBox="1"/>
          <p:nvPr/>
        </p:nvSpPr>
        <p:spPr>
          <a:xfrm>
            <a:off x="1398146" y="4180344"/>
            <a:ext cx="9712877"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As described in the previous slide lower limits are calculated by dividing the energy balance values by the input activity ratios of the respective technologies.</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total housing heating demand for this year is then calculated by summing the lower limits of all the technologies. </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7F7A2AA2-9670-AE0B-4F49-C5BB790EE563}"/>
              </a:ext>
            </a:extLst>
          </p:cNvPr>
          <p:cNvSpPr txBox="1"/>
          <p:nvPr/>
        </p:nvSpPr>
        <p:spPr>
          <a:xfrm>
            <a:off x="712412" y="5888503"/>
            <a:ext cx="10767176" cy="461665"/>
          </a:xfrm>
          <a:prstGeom prst="rect">
            <a:avLst/>
          </a:prstGeom>
          <a:noFill/>
        </p:spPr>
        <p:txBody>
          <a:bodyPr wrap="square" rtlCol="0">
            <a:spAutoFit/>
          </a:bodyPr>
          <a:lstStyle/>
          <a:p>
            <a:r>
              <a:rPr lang="en-GB" sz="2400" dirty="0">
                <a:solidFill>
                  <a:schemeClr val="accent5"/>
                </a:solidFill>
              </a:rPr>
              <a:t>Demand for HOU_HEAT = 46.158 + 90.360 + 312.889 + 0.426 = 449.834 PJ</a:t>
            </a:r>
          </a:p>
        </p:txBody>
      </p:sp>
    </p:spTree>
    <p:extLst>
      <p:ext uri="{BB962C8B-B14F-4D97-AF65-F5344CB8AC3E}">
        <p14:creationId xmlns:p14="http://schemas.microsoft.com/office/powerpoint/2010/main" val="39416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F53876-F053-6FBA-BFF1-E740742E986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5C41F9C-121F-C373-BC16-A14B38964DE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7" name="Rectangle 6">
            <a:extLst>
              <a:ext uri="{FF2B5EF4-FFF2-40B4-BE49-F238E27FC236}">
                <a16:creationId xmlns:a16="http://schemas.microsoft.com/office/drawing/2014/main" id="{BBA0CB7D-F8FD-31E3-8F2A-18A5F4D7EFBE}"/>
              </a:ext>
            </a:extLst>
          </p:cNvPr>
          <p:cNvSpPr/>
          <p:nvPr/>
        </p:nvSpPr>
        <p:spPr>
          <a:xfrm>
            <a:off x="343847" y="130226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5.3.1 Residual capacity</a:t>
            </a:r>
          </a:p>
        </p:txBody>
      </p:sp>
      <p:sp>
        <p:nvSpPr>
          <p:cNvPr id="8" name="Title 10">
            <a:extLst>
              <a:ext uri="{FF2B5EF4-FFF2-40B4-BE49-F238E27FC236}">
                <a16:creationId xmlns:a16="http://schemas.microsoft.com/office/drawing/2014/main" id="{C28BFCDD-2AFA-BCA8-27A9-7834905E2E6E}"/>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Basics in Model Calibration</a:t>
            </a:r>
            <a:endParaRPr lang="en-US" dirty="0">
              <a:cs typeface="Calibri Light" panose="020F0302020204030204"/>
            </a:endParaRPr>
          </a:p>
        </p:txBody>
      </p:sp>
      <p:pic>
        <p:nvPicPr>
          <p:cNvPr id="2" name="synthesize (50)">
            <a:hlinkClick r:id="" action="ppaction://media"/>
            <a:extLst>
              <a:ext uri="{FF2B5EF4-FFF2-40B4-BE49-F238E27FC236}">
                <a16:creationId xmlns:a16="http://schemas.microsoft.com/office/drawing/2014/main" id="{FB6521C0-5AFF-41BF-0E2D-E9F0811C4E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8913" y="329798"/>
            <a:ext cx="406400" cy="406400"/>
          </a:xfrm>
          <a:prstGeom prst="rect">
            <a:avLst/>
          </a:prstGeom>
        </p:spPr>
      </p:pic>
      <p:sp>
        <p:nvSpPr>
          <p:cNvPr id="13" name="Rectangle: Rounded Corners 12">
            <a:extLst>
              <a:ext uri="{FF2B5EF4-FFF2-40B4-BE49-F238E27FC236}">
                <a16:creationId xmlns:a16="http://schemas.microsoft.com/office/drawing/2014/main" id="{F47A4BE5-1A36-4590-BE52-2772A0B190DF}"/>
              </a:ext>
            </a:extLst>
          </p:cNvPr>
          <p:cNvSpPr/>
          <p:nvPr/>
        </p:nvSpPr>
        <p:spPr>
          <a:xfrm>
            <a:off x="4240949" y="1874760"/>
            <a:ext cx="7412971" cy="1806637"/>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The existing installed capacity of a technology in the base year or historical years. It represents infrastructure that is already in place and available for use, without needing new investment.</a:t>
            </a:r>
            <a:endParaRPr lang="en-GB" sz="2000" dirty="0">
              <a:solidFill>
                <a:schemeClr val="bg1"/>
              </a:solidFill>
            </a:endParaRPr>
          </a:p>
        </p:txBody>
      </p:sp>
      <p:sp>
        <p:nvSpPr>
          <p:cNvPr id="14" name="TextBox 13">
            <a:extLst>
              <a:ext uri="{FF2B5EF4-FFF2-40B4-BE49-F238E27FC236}">
                <a16:creationId xmlns:a16="http://schemas.microsoft.com/office/drawing/2014/main" id="{61B94156-CD91-C369-DC57-72CCDB0F8EA5}"/>
              </a:ext>
            </a:extLst>
          </p:cNvPr>
          <p:cNvSpPr txBox="1"/>
          <p:nvPr/>
        </p:nvSpPr>
        <p:spPr>
          <a:xfrm>
            <a:off x="838200" y="2600992"/>
            <a:ext cx="2836033" cy="461665"/>
          </a:xfrm>
          <a:prstGeom prst="rect">
            <a:avLst/>
          </a:prstGeom>
          <a:noFill/>
        </p:spPr>
        <p:txBody>
          <a:bodyPr wrap="none" rtlCol="0">
            <a:spAutoFit/>
          </a:bodyPr>
          <a:lstStyle/>
          <a:p>
            <a:r>
              <a:rPr lang="en-GB" sz="2400" b="1" dirty="0"/>
              <a:t>Residual Capacity</a:t>
            </a:r>
          </a:p>
        </p:txBody>
      </p:sp>
      <p:sp>
        <p:nvSpPr>
          <p:cNvPr id="15" name="TextBox 14">
            <a:extLst>
              <a:ext uri="{FF2B5EF4-FFF2-40B4-BE49-F238E27FC236}">
                <a16:creationId xmlns:a16="http://schemas.microsoft.com/office/drawing/2014/main" id="{380D126E-DE27-F351-75B1-E45103B82A9B}"/>
              </a:ext>
            </a:extLst>
          </p:cNvPr>
          <p:cNvSpPr txBox="1"/>
          <p:nvPr/>
        </p:nvSpPr>
        <p:spPr>
          <a:xfrm>
            <a:off x="838200" y="4026175"/>
            <a:ext cx="10391274" cy="2246769"/>
          </a:xfrm>
          <a:prstGeom prst="rect">
            <a:avLst/>
          </a:prstGeom>
          <a:noFill/>
        </p:spPr>
        <p:txBody>
          <a:bodyPr wrap="square" rtlCol="0">
            <a:spAutoFit/>
          </a:bodyPr>
          <a:lstStyle/>
          <a:p>
            <a:r>
              <a:rPr lang="en-GB" sz="2000" b="1" dirty="0"/>
              <a:t>There are two main categories of residual capacity:</a:t>
            </a:r>
          </a:p>
          <a:p>
            <a:endParaRPr lang="en-GB" sz="2000" dirty="0"/>
          </a:p>
          <a:p>
            <a:pPr marL="457200" indent="-457200">
              <a:buAutoNum type="arabicPeriod"/>
            </a:pPr>
            <a:r>
              <a:rPr lang="en-GB" sz="2000" b="1" dirty="0"/>
              <a:t>Known vintage dates </a:t>
            </a:r>
            <a:r>
              <a:rPr lang="en-GB" sz="2000" dirty="0"/>
              <a:t>– this mainly applies to the power sector and occasionally large industrial facilities. It is based on actual data that you calculate a residual capacity profile for.</a:t>
            </a:r>
          </a:p>
          <a:p>
            <a:pPr marL="342900" indent="-342900">
              <a:buAutoNum type="arabicPeriod"/>
            </a:pPr>
            <a:r>
              <a:rPr lang="en-GB" sz="2000" b="1" dirty="0"/>
              <a:t>Unknown vintage dates</a:t>
            </a:r>
            <a:r>
              <a:rPr lang="en-GB" sz="2000" dirty="0"/>
              <a:t> – for everything else you would use model outputs to determine the residual capacity.</a:t>
            </a:r>
            <a:endParaRPr lang="en-GB" sz="1800" dirty="0"/>
          </a:p>
        </p:txBody>
      </p:sp>
    </p:spTree>
    <p:extLst>
      <p:ext uri="{BB962C8B-B14F-4D97-AF65-F5344CB8AC3E}">
        <p14:creationId xmlns:p14="http://schemas.microsoft.com/office/powerpoint/2010/main" val="38781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3EC41C61-4877-41BA-97B0-0A29EBD17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9595</TotalTime>
  <Words>3626</Words>
  <Application>Microsoft Office PowerPoint</Application>
  <PresentationFormat>Widescreen</PresentationFormat>
  <Paragraphs>170</Paragraphs>
  <Slides>14</Slides>
  <Notes>13</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Narrow</vt: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Kavya Abeysundara</cp:lastModifiedBy>
  <cp:revision>148</cp:revision>
  <dcterms:created xsi:type="dcterms:W3CDTF">2019-06-09T10:25:43Z</dcterms:created>
  <dcterms:modified xsi:type="dcterms:W3CDTF">2025-07-20T16:48:01Z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