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83" r:id="rId5"/>
    <p:sldId id="284" r:id="rId6"/>
    <p:sldId id="263" r:id="rId7"/>
    <p:sldId id="264" r:id="rId8"/>
    <p:sldId id="265" r:id="rId9"/>
    <p:sldId id="266" r:id="rId10"/>
    <p:sldId id="267" r:id="rId11"/>
    <p:sldId id="285" r:id="rId12"/>
    <p:sldId id="268" r:id="rId13"/>
    <p:sldId id="269" r:id="rId14"/>
    <p:sldId id="270" r:id="rId15"/>
    <p:sldId id="271" r:id="rId16"/>
    <p:sldId id="272" r:id="rId17"/>
    <p:sldId id="286" r:id="rId18"/>
    <p:sldId id="273" r:id="rId19"/>
    <p:sldId id="274" r:id="rId20"/>
    <p:sldId id="275" r:id="rId21"/>
    <p:sldId id="276" r:id="rId22"/>
    <p:sldId id="277" r:id="rId23"/>
    <p:sldId id="287" r:id="rId24"/>
    <p:sldId id="278" r:id="rId25"/>
    <p:sldId id="279" r:id="rId26"/>
    <p:sldId id="280" r:id="rId27"/>
    <p:sldId id="281" r:id="rId28"/>
    <p:sldId id="282" r:id="rId29"/>
    <p:sldId id="288" r:id="rId30"/>
    <p:sldId id="290"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Xr3ZZsKnPUZEAPX5/98Ig==" hashData="2IOsvRmPOW+ex0n5fA8qF2BGAR4T96CdhLZghXE9mvvFwQiWToAcn0CFjnXrfg3uO9fFsburW3i8igL/pn8Gn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EFD"/>
    <a:srgbClr val="B3C8F3"/>
    <a:srgbClr val="BEFEFC"/>
    <a:srgbClr val="79FEFB"/>
    <a:srgbClr val="39F9F9"/>
    <a:srgbClr val="41E9F1"/>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F296C-2C5B-A557-FE7D-71B5E55D15ED}" v="46" dt="2021-02-11T13:03:36.240"/>
    <p1510:client id="{2ECFB97C-BA11-AA91-AD29-7833DFDA5B02}" v="570" dt="2021-02-11T13:06:18.913"/>
    <p1510:client id="{4089F39A-38F4-089A-DEB2-ED5D68B895CA}" v="7" dt="2021-03-26T14:20:51.473"/>
    <p1510:client id="{741C036C-3727-DADF-8A49-D959871B70EE}" v="88" dt="2021-03-26T18:50:36.840"/>
    <p1510:client id="{783A9284-1DE9-ACCA-09CD-7F40CBF76697}" v="43" dt="2021-03-29T06:42:54.420"/>
    <p1510:client id="{B707300F-30EC-3167-C026-B1A84C741F63}" v="407" dt="2021-03-26T16:29:28.293"/>
    <p1510:client id="{CD75E7EF-D802-4D3F-51D8-C0880CDB6F1A}" v="3" dt="2021-02-11T13:24:16.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53" autoAdjust="0"/>
  </p:normalViewPr>
  <p:slideViewPr>
    <p:cSldViewPr snapToGrid="0">
      <p:cViewPr varScale="1">
        <p:scale>
          <a:sx n="92" d="100"/>
          <a:sy n="92" d="100"/>
        </p:scale>
        <p:origin x="1278" y="9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seinpoori, Pooya" userId="S::p.hoseinpoori17_imperial.ac.uk#ext#@lunet.onmicrosoft.com::21ee0378-0e1f-48ad-9526-41a3769fce93" providerId="AD" clId="Web-{B6BF0937-3EDF-ACDD-4155-50C6D422E640}"/>
    <pc:docChg chg="modSld">
      <pc:chgData name="Hoseinpoori, Pooya" userId="S::p.hoseinpoori17_imperial.ac.uk#ext#@lunet.onmicrosoft.com::21ee0378-0e1f-48ad-9526-41a3769fce93" providerId="AD" clId="Web-{B6BF0937-3EDF-ACDD-4155-50C6D422E640}" dt="2021-03-26T16:49:37.866" v="1"/>
      <pc:docMkLst>
        <pc:docMk/>
      </pc:docMkLst>
      <pc:sldChg chg="modNotes">
        <pc:chgData name="Hoseinpoori, Pooya" userId="S::p.hoseinpoori17_imperial.ac.uk#ext#@lunet.onmicrosoft.com::21ee0378-0e1f-48ad-9526-41a3769fce93" providerId="AD" clId="Web-{B6BF0937-3EDF-ACDD-4155-50C6D422E640}" dt="2021-03-26T16:49:37.866" v="1"/>
        <pc:sldMkLst>
          <pc:docMk/>
          <pc:sldMk cId="1488400554" sldId="266"/>
        </pc:sldMkLst>
      </pc:sldChg>
    </pc:docChg>
  </pc:docChgLst>
  <pc:docChgLst>
    <pc:chgData name="simon.anthony.patterson@gmail.com" userId="S::urn:spo:guest#simon.anthony.patterson@gmail.com::" providerId="AD" clId="Web-{B707300F-30EC-3167-C026-B1A84C741F63}"/>
    <pc:docChg chg="modSld">
      <pc:chgData name="simon.anthony.patterson@gmail.com" userId="S::urn:spo:guest#simon.anthony.patterson@gmail.com::" providerId="AD" clId="Web-{B707300F-30EC-3167-C026-B1A84C741F63}" dt="2021-03-26T16:29:28.293" v="392" actId="20577"/>
      <pc:docMkLst>
        <pc:docMk/>
      </pc:docMkLst>
      <pc:sldChg chg="modSp modNotes">
        <pc:chgData name="simon.anthony.patterson@gmail.com" userId="S::urn:spo:guest#simon.anthony.patterson@gmail.com::" providerId="AD" clId="Web-{B707300F-30EC-3167-C026-B1A84C741F63}" dt="2021-03-26T15:45:23.477" v="236"/>
        <pc:sldMkLst>
          <pc:docMk/>
          <pc:sldMk cId="348628638" sldId="263"/>
        </pc:sldMkLst>
        <pc:spChg chg="mod">
          <ac:chgData name="simon.anthony.patterson@gmail.com" userId="S::urn:spo:guest#simon.anthony.patterson@gmail.com::" providerId="AD" clId="Web-{B707300F-30EC-3167-C026-B1A84C741F63}" dt="2021-03-26T14:57:03.065" v="4" actId="20577"/>
          <ac:spMkLst>
            <pc:docMk/>
            <pc:sldMk cId="348628638" sldId="263"/>
            <ac:spMk id="8" creationId="{63FE2775-FB72-4D44-B480-06EBB7F679B3}"/>
          </ac:spMkLst>
        </pc:spChg>
        <pc:spChg chg="mod">
          <ac:chgData name="simon.anthony.patterson@gmail.com" userId="S::urn:spo:guest#simon.anthony.patterson@gmail.com::" providerId="AD" clId="Web-{B707300F-30EC-3167-C026-B1A84C741F63}" dt="2021-03-26T14:56:57.080" v="2" actId="20577"/>
          <ac:spMkLst>
            <pc:docMk/>
            <pc:sldMk cId="348628638" sldId="263"/>
            <ac:spMk id="9" creationId="{D65E6D98-BE8C-6B4C-B23E-6167300445AE}"/>
          </ac:spMkLst>
        </pc:spChg>
        <pc:spChg chg="mod">
          <ac:chgData name="simon.anthony.patterson@gmail.com" userId="S::urn:spo:guest#simon.anthony.patterson@gmail.com::" providerId="AD" clId="Web-{B707300F-30EC-3167-C026-B1A84C741F63}" dt="2021-03-26T15:10:23.729" v="159" actId="20577"/>
          <ac:spMkLst>
            <pc:docMk/>
            <pc:sldMk cId="348628638" sldId="263"/>
            <ac:spMk id="10" creationId="{05BC8BFA-0F54-4B4D-A7CD-E1A7C978FEFC}"/>
          </ac:spMkLst>
        </pc:spChg>
      </pc:sldChg>
      <pc:sldChg chg="modSp modNotes">
        <pc:chgData name="simon.anthony.patterson@gmail.com" userId="S::urn:spo:guest#simon.anthony.patterson@gmail.com::" providerId="AD" clId="Web-{B707300F-30EC-3167-C026-B1A84C741F63}" dt="2021-03-26T15:42:39.318" v="207"/>
        <pc:sldMkLst>
          <pc:docMk/>
          <pc:sldMk cId="2708744156" sldId="264"/>
        </pc:sldMkLst>
        <pc:spChg chg="mod">
          <ac:chgData name="simon.anthony.patterson@gmail.com" userId="S::urn:spo:guest#simon.anthony.patterson@gmail.com::" providerId="AD" clId="Web-{B707300F-30EC-3167-C026-B1A84C741F63}" dt="2021-03-26T14:58:03.320" v="28" actId="1076"/>
          <ac:spMkLst>
            <pc:docMk/>
            <pc:sldMk cId="2708744156" sldId="264"/>
            <ac:spMk id="8" creationId="{63FE2775-FB72-4D44-B480-06EBB7F679B3}"/>
          </ac:spMkLst>
        </pc:spChg>
        <pc:spChg chg="mod">
          <ac:chgData name="simon.anthony.patterson@gmail.com" userId="S::urn:spo:guest#simon.anthony.patterson@gmail.com::" providerId="AD" clId="Web-{B707300F-30EC-3167-C026-B1A84C741F63}" dt="2021-03-26T14:57:23.880" v="14" actId="20577"/>
          <ac:spMkLst>
            <pc:docMk/>
            <pc:sldMk cId="2708744156" sldId="264"/>
            <ac:spMk id="9" creationId="{D65E6D98-BE8C-6B4C-B23E-6167300445AE}"/>
          </ac:spMkLst>
        </pc:spChg>
        <pc:spChg chg="mod">
          <ac:chgData name="simon.anthony.patterson@gmail.com" userId="S::urn:spo:guest#simon.anthony.patterson@gmail.com::" providerId="AD" clId="Web-{B707300F-30EC-3167-C026-B1A84C741F63}" dt="2021-03-26T15:37:10.546" v="204" actId="20577"/>
          <ac:spMkLst>
            <pc:docMk/>
            <pc:sldMk cId="2708744156" sldId="264"/>
            <ac:spMk id="10" creationId="{0010AC28-02EA-47E9-92CF-69F816859E74}"/>
          </ac:spMkLst>
        </pc:spChg>
        <pc:spChg chg="mod">
          <ac:chgData name="simon.anthony.patterson@gmail.com" userId="S::urn:spo:guest#simon.anthony.patterson@gmail.com::" providerId="AD" clId="Web-{B707300F-30EC-3167-C026-B1A84C741F63}" dt="2021-03-26T15:35:32.107" v="198" actId="20577"/>
          <ac:spMkLst>
            <pc:docMk/>
            <pc:sldMk cId="2708744156" sldId="264"/>
            <ac:spMk id="17" creationId="{53EB0BB2-0F13-4409-B953-15F28223E4E6}"/>
          </ac:spMkLst>
        </pc:spChg>
      </pc:sldChg>
      <pc:sldChg chg="modSp modNotes">
        <pc:chgData name="simon.anthony.patterson@gmail.com" userId="S::urn:spo:guest#simon.anthony.patterson@gmail.com::" providerId="AD" clId="Web-{B707300F-30EC-3167-C026-B1A84C741F63}" dt="2021-03-26T15:50:49.170" v="249"/>
        <pc:sldMkLst>
          <pc:docMk/>
          <pc:sldMk cId="4013554774" sldId="265"/>
        </pc:sldMkLst>
        <pc:spChg chg="mod">
          <ac:chgData name="simon.anthony.patterson@gmail.com" userId="S::urn:spo:guest#simon.anthony.patterson@gmail.com::" providerId="AD" clId="Web-{B707300F-30EC-3167-C026-B1A84C741F63}" dt="2021-03-26T15:43:22.959" v="209" actId="20577"/>
          <ac:spMkLst>
            <pc:docMk/>
            <pc:sldMk cId="4013554774" sldId="265"/>
            <ac:spMk id="7" creationId="{324AA4DD-D3D1-46B6-9514-A3460EF3CEC9}"/>
          </ac:spMkLst>
        </pc:spChg>
        <pc:spChg chg="mod">
          <ac:chgData name="simon.anthony.patterson@gmail.com" userId="S::urn:spo:guest#simon.anthony.patterson@gmail.com::" providerId="AD" clId="Web-{B707300F-30EC-3167-C026-B1A84C741F63}" dt="2021-03-26T14:57:33.458" v="21" actId="20577"/>
          <ac:spMkLst>
            <pc:docMk/>
            <pc:sldMk cId="4013554774" sldId="265"/>
            <ac:spMk id="8" creationId="{63FE2775-FB72-4D44-B480-06EBB7F679B3}"/>
          </ac:spMkLst>
        </pc:spChg>
        <pc:spChg chg="mod">
          <ac:chgData name="simon.anthony.patterson@gmail.com" userId="S::urn:spo:guest#simon.anthony.patterson@gmail.com::" providerId="AD" clId="Web-{B707300F-30EC-3167-C026-B1A84C741F63}" dt="2021-03-26T14:57:47.678" v="27" actId="14100"/>
          <ac:spMkLst>
            <pc:docMk/>
            <pc:sldMk cId="4013554774" sldId="265"/>
            <ac:spMk id="9" creationId="{D65E6D98-BE8C-6B4C-B23E-6167300445AE}"/>
          </ac:spMkLst>
        </pc:spChg>
      </pc:sldChg>
      <pc:sldChg chg="modSp modNotes">
        <pc:chgData name="simon.anthony.patterson@gmail.com" userId="S::urn:spo:guest#simon.anthony.patterson@gmail.com::" providerId="AD" clId="Web-{B707300F-30EC-3167-C026-B1A84C741F63}" dt="2021-03-26T15:52:21.500" v="257"/>
        <pc:sldMkLst>
          <pc:docMk/>
          <pc:sldMk cId="1488400554" sldId="266"/>
        </pc:sldMkLst>
        <pc:spChg chg="mod">
          <ac:chgData name="simon.anthony.patterson@gmail.com" userId="S::urn:spo:guest#simon.anthony.patterson@gmail.com::" providerId="AD" clId="Web-{B707300F-30EC-3167-C026-B1A84C741F63}" dt="2021-03-26T14:58:13.071" v="31" actId="20577"/>
          <ac:spMkLst>
            <pc:docMk/>
            <pc:sldMk cId="1488400554" sldId="266"/>
            <ac:spMk id="8" creationId="{63FE2775-FB72-4D44-B480-06EBB7F679B3}"/>
          </ac:spMkLst>
        </pc:spChg>
        <pc:spChg chg="mod">
          <ac:chgData name="simon.anthony.patterson@gmail.com" userId="S::urn:spo:guest#simon.anthony.patterson@gmail.com::" providerId="AD" clId="Web-{B707300F-30EC-3167-C026-B1A84C741F63}" dt="2021-03-26T14:58:08.508" v="29" actId="14100"/>
          <ac:spMkLst>
            <pc:docMk/>
            <pc:sldMk cId="1488400554" sldId="266"/>
            <ac:spMk id="9" creationId="{D65E6D98-BE8C-6B4C-B23E-6167300445AE}"/>
          </ac:spMkLst>
        </pc:spChg>
      </pc:sldChg>
      <pc:sldChg chg="modSp modNotes">
        <pc:chgData name="simon.anthony.patterson@gmail.com" userId="S::urn:spo:guest#simon.anthony.patterson@gmail.com::" providerId="AD" clId="Web-{B707300F-30EC-3167-C026-B1A84C741F63}" dt="2021-03-26T15:56:19.895" v="305"/>
        <pc:sldMkLst>
          <pc:docMk/>
          <pc:sldMk cId="2592404286" sldId="267"/>
        </pc:sldMkLst>
        <pc:spChg chg="mod">
          <ac:chgData name="simon.anthony.patterson@gmail.com" userId="S::urn:spo:guest#simon.anthony.patterson@gmail.com::" providerId="AD" clId="Web-{B707300F-30EC-3167-C026-B1A84C741F63}" dt="2021-03-26T14:58:30.681" v="39" actId="20577"/>
          <ac:spMkLst>
            <pc:docMk/>
            <pc:sldMk cId="2592404286" sldId="267"/>
            <ac:spMk id="8" creationId="{63FE2775-FB72-4D44-B480-06EBB7F679B3}"/>
          </ac:spMkLst>
        </pc:spChg>
        <pc:spChg chg="mod">
          <ac:chgData name="simon.anthony.patterson@gmail.com" userId="S::urn:spo:guest#simon.anthony.patterson@gmail.com::" providerId="AD" clId="Web-{B707300F-30EC-3167-C026-B1A84C741F63}" dt="2021-03-26T14:58:24.681" v="35" actId="14100"/>
          <ac:spMkLst>
            <pc:docMk/>
            <pc:sldMk cId="2592404286" sldId="267"/>
            <ac:spMk id="9" creationId="{D65E6D98-BE8C-6B4C-B23E-6167300445AE}"/>
          </ac:spMkLst>
        </pc:spChg>
      </pc:sldChg>
      <pc:sldChg chg="modSp modNotes">
        <pc:chgData name="simon.anthony.patterson@gmail.com" userId="S::urn:spo:guest#simon.anthony.patterson@gmail.com::" providerId="AD" clId="Web-{B707300F-30EC-3167-C026-B1A84C741F63}" dt="2021-03-26T16:07:51.362" v="328"/>
        <pc:sldMkLst>
          <pc:docMk/>
          <pc:sldMk cId="677919598" sldId="268"/>
        </pc:sldMkLst>
        <pc:spChg chg="mod">
          <ac:chgData name="simon.anthony.patterson@gmail.com" userId="S::urn:spo:guest#simon.anthony.patterson@gmail.com::" providerId="AD" clId="Web-{B707300F-30EC-3167-C026-B1A84C741F63}" dt="2021-03-26T15:57:43.287" v="307" actId="20577"/>
          <ac:spMkLst>
            <pc:docMk/>
            <pc:sldMk cId="677919598" sldId="268"/>
            <ac:spMk id="4" creationId="{1D40D6BD-B27C-43ED-9BEE-EA3A6B2224B8}"/>
          </ac:spMkLst>
        </pc:spChg>
        <pc:spChg chg="mod">
          <ac:chgData name="simon.anthony.patterson@gmail.com" userId="S::urn:spo:guest#simon.anthony.patterson@gmail.com::" providerId="AD" clId="Web-{B707300F-30EC-3167-C026-B1A84C741F63}" dt="2021-03-26T14:58:41.682" v="48" actId="20577"/>
          <ac:spMkLst>
            <pc:docMk/>
            <pc:sldMk cId="677919598" sldId="268"/>
            <ac:spMk id="8" creationId="{63FE2775-FB72-4D44-B480-06EBB7F679B3}"/>
          </ac:spMkLst>
        </pc:spChg>
        <pc:spChg chg="mod">
          <ac:chgData name="simon.anthony.patterson@gmail.com" userId="S::urn:spo:guest#simon.anthony.patterson@gmail.com::" providerId="AD" clId="Web-{B707300F-30EC-3167-C026-B1A84C741F63}" dt="2021-03-26T14:58:37.432" v="42" actId="14100"/>
          <ac:spMkLst>
            <pc:docMk/>
            <pc:sldMk cId="677919598" sldId="268"/>
            <ac:spMk id="9" creationId="{D65E6D98-BE8C-6B4C-B23E-6167300445AE}"/>
          </ac:spMkLst>
        </pc:spChg>
      </pc:sldChg>
      <pc:sldChg chg="modSp modNotes">
        <pc:chgData name="simon.anthony.patterson@gmail.com" userId="S::urn:spo:guest#simon.anthony.patterson@gmail.com::" providerId="AD" clId="Web-{B707300F-30EC-3167-C026-B1A84C741F63}" dt="2021-03-26T16:28:29.448" v="379"/>
        <pc:sldMkLst>
          <pc:docMk/>
          <pc:sldMk cId="3512518988" sldId="269"/>
        </pc:sldMkLst>
        <pc:spChg chg="mod">
          <ac:chgData name="simon.anthony.patterson@gmail.com" userId="S::urn:spo:guest#simon.anthony.patterson@gmail.com::" providerId="AD" clId="Web-{B707300F-30EC-3167-C026-B1A84C741F63}" dt="2021-03-26T16:11:22.679" v="351" actId="20577"/>
          <ac:spMkLst>
            <pc:docMk/>
            <pc:sldMk cId="3512518988" sldId="269"/>
            <ac:spMk id="8" creationId="{63FE2775-FB72-4D44-B480-06EBB7F679B3}"/>
          </ac:spMkLst>
        </pc:spChg>
        <pc:spChg chg="mod">
          <ac:chgData name="simon.anthony.patterson@gmail.com" userId="S::urn:spo:guest#simon.anthony.patterson@gmail.com::" providerId="AD" clId="Web-{B707300F-30EC-3167-C026-B1A84C741F63}" dt="2021-03-26T14:58:48.792" v="51" actId="14100"/>
          <ac:spMkLst>
            <pc:docMk/>
            <pc:sldMk cId="3512518988" sldId="269"/>
            <ac:spMk id="9" creationId="{D65E6D98-BE8C-6B4C-B23E-6167300445AE}"/>
          </ac:spMkLst>
        </pc:spChg>
        <pc:spChg chg="mod">
          <ac:chgData name="simon.anthony.patterson@gmail.com" userId="S::urn:spo:guest#simon.anthony.patterson@gmail.com::" providerId="AD" clId="Web-{B707300F-30EC-3167-C026-B1A84C741F63}" dt="2021-03-26T16:28:15.291" v="378" actId="20577"/>
          <ac:spMkLst>
            <pc:docMk/>
            <pc:sldMk cId="3512518988" sldId="269"/>
            <ac:spMk id="10" creationId="{94F976BC-2C95-4029-A836-9034DF813837}"/>
          </ac:spMkLst>
        </pc:spChg>
      </pc:sldChg>
      <pc:sldChg chg="modSp">
        <pc:chgData name="simon.anthony.patterson@gmail.com" userId="S::urn:spo:guest#simon.anthony.patterson@gmail.com::" providerId="AD" clId="Web-{B707300F-30EC-3167-C026-B1A84C741F63}" dt="2021-03-26T16:29:28.293" v="392" actId="20577"/>
        <pc:sldMkLst>
          <pc:docMk/>
          <pc:sldMk cId="3811373095" sldId="270"/>
        </pc:sldMkLst>
        <pc:spChg chg="mod">
          <ac:chgData name="simon.anthony.patterson@gmail.com" userId="S::urn:spo:guest#simon.anthony.patterson@gmail.com::" providerId="AD" clId="Web-{B707300F-30EC-3167-C026-B1A84C741F63}" dt="2021-03-26T16:29:28.293" v="392" actId="20577"/>
          <ac:spMkLst>
            <pc:docMk/>
            <pc:sldMk cId="3811373095" sldId="270"/>
            <ac:spMk id="7" creationId="{1FB1289E-909B-42FF-B359-DCCAADD8F2F7}"/>
          </ac:spMkLst>
        </pc:spChg>
        <pc:spChg chg="mod">
          <ac:chgData name="simon.anthony.patterson@gmail.com" userId="S::urn:spo:guest#simon.anthony.patterson@gmail.com::" providerId="AD" clId="Web-{B707300F-30EC-3167-C026-B1A84C741F63}" dt="2021-03-26T14:59:20.888" v="64" actId="20577"/>
          <ac:spMkLst>
            <pc:docMk/>
            <pc:sldMk cId="3811373095" sldId="270"/>
            <ac:spMk id="8" creationId="{63FE2775-FB72-4D44-B480-06EBB7F679B3}"/>
          </ac:spMkLst>
        </pc:spChg>
        <pc:spChg chg="mod">
          <ac:chgData name="simon.anthony.patterson@gmail.com" userId="S::urn:spo:guest#simon.anthony.patterson@gmail.com::" providerId="AD" clId="Web-{B707300F-30EC-3167-C026-B1A84C741F63}" dt="2021-03-26T14:59:16.700" v="62" actId="20577"/>
          <ac:spMkLst>
            <pc:docMk/>
            <pc:sldMk cId="3811373095" sldId="270"/>
            <ac:spMk id="9" creationId="{D65E6D98-BE8C-6B4C-B23E-6167300445AE}"/>
          </ac:spMkLst>
        </pc:spChg>
        <pc:spChg chg="mod">
          <ac:chgData name="simon.anthony.patterson@gmail.com" userId="S::urn:spo:guest#simon.anthony.patterson@gmail.com::" providerId="AD" clId="Web-{B707300F-30EC-3167-C026-B1A84C741F63}" dt="2021-03-26T16:29:07.089" v="390" actId="20577"/>
          <ac:spMkLst>
            <pc:docMk/>
            <pc:sldMk cId="3811373095" sldId="270"/>
            <ac:spMk id="30" creationId="{D83ACB00-324E-4A69-B991-BFADE1D96BEF}"/>
          </ac:spMkLst>
        </pc:spChg>
        <pc:spChg chg="mod">
          <ac:chgData name="simon.anthony.patterson@gmail.com" userId="S::urn:spo:guest#simon.anthony.patterson@gmail.com::" providerId="AD" clId="Web-{B707300F-30EC-3167-C026-B1A84C741F63}" dt="2021-03-26T16:29:01.073" v="387" actId="20577"/>
          <ac:spMkLst>
            <pc:docMk/>
            <pc:sldMk cId="3811373095" sldId="270"/>
            <ac:spMk id="31" creationId="{4D784DAE-BE4A-42B8-A3BC-6DF025EA9431}"/>
          </ac:spMkLst>
        </pc:spChg>
      </pc:sldChg>
      <pc:sldChg chg="modSp">
        <pc:chgData name="simon.anthony.patterson@gmail.com" userId="S::urn:spo:guest#simon.anthony.patterson@gmail.com::" providerId="AD" clId="Web-{B707300F-30EC-3167-C026-B1A84C741F63}" dt="2021-03-26T14:59:30.435" v="72" actId="20577"/>
        <pc:sldMkLst>
          <pc:docMk/>
          <pc:sldMk cId="2118919257" sldId="271"/>
        </pc:sldMkLst>
        <pc:spChg chg="mod">
          <ac:chgData name="simon.anthony.patterson@gmail.com" userId="S::urn:spo:guest#simon.anthony.patterson@gmail.com::" providerId="AD" clId="Web-{B707300F-30EC-3167-C026-B1A84C741F63}" dt="2021-03-26T14:59:30.435" v="72" actId="20577"/>
          <ac:spMkLst>
            <pc:docMk/>
            <pc:sldMk cId="2118919257" sldId="271"/>
            <ac:spMk id="8" creationId="{63FE2775-FB72-4D44-B480-06EBB7F679B3}"/>
          </ac:spMkLst>
        </pc:spChg>
        <pc:spChg chg="mod">
          <ac:chgData name="simon.anthony.patterson@gmail.com" userId="S::urn:spo:guest#simon.anthony.patterson@gmail.com::" providerId="AD" clId="Web-{B707300F-30EC-3167-C026-B1A84C741F63}" dt="2021-03-26T14:59:26.607" v="68" actId="14100"/>
          <ac:spMkLst>
            <pc:docMk/>
            <pc:sldMk cId="2118919257" sldId="271"/>
            <ac:spMk id="9" creationId="{D65E6D98-BE8C-6B4C-B23E-6167300445AE}"/>
          </ac:spMkLst>
        </pc:spChg>
      </pc:sldChg>
      <pc:sldChg chg="modSp">
        <pc:chgData name="simon.anthony.patterson@gmail.com" userId="S::urn:spo:guest#simon.anthony.patterson@gmail.com::" providerId="AD" clId="Web-{B707300F-30EC-3167-C026-B1A84C741F63}" dt="2021-03-26T14:59:39.873" v="79" actId="20577"/>
        <pc:sldMkLst>
          <pc:docMk/>
          <pc:sldMk cId="1552795712" sldId="272"/>
        </pc:sldMkLst>
        <pc:spChg chg="mod">
          <ac:chgData name="simon.anthony.patterson@gmail.com" userId="S::urn:spo:guest#simon.anthony.patterson@gmail.com::" providerId="AD" clId="Web-{B707300F-30EC-3167-C026-B1A84C741F63}" dt="2021-03-26T14:59:39.873" v="79" actId="20577"/>
          <ac:spMkLst>
            <pc:docMk/>
            <pc:sldMk cId="1552795712" sldId="272"/>
            <ac:spMk id="8" creationId="{63FE2775-FB72-4D44-B480-06EBB7F679B3}"/>
          </ac:spMkLst>
        </pc:spChg>
        <pc:spChg chg="mod">
          <ac:chgData name="simon.anthony.patterson@gmail.com" userId="S::urn:spo:guest#simon.anthony.patterson@gmail.com::" providerId="AD" clId="Web-{B707300F-30EC-3167-C026-B1A84C741F63}" dt="2021-03-26T14:59:36.326" v="74" actId="14100"/>
          <ac:spMkLst>
            <pc:docMk/>
            <pc:sldMk cId="1552795712" sldId="272"/>
            <ac:spMk id="9" creationId="{D65E6D98-BE8C-6B4C-B23E-6167300445AE}"/>
          </ac:spMkLst>
        </pc:spChg>
      </pc:sldChg>
      <pc:sldChg chg="modSp">
        <pc:chgData name="simon.anthony.patterson@gmail.com" userId="S::urn:spo:guest#simon.anthony.patterson@gmail.com::" providerId="AD" clId="Web-{B707300F-30EC-3167-C026-B1A84C741F63}" dt="2021-03-26T14:59:51.827" v="84" actId="20577"/>
        <pc:sldMkLst>
          <pc:docMk/>
          <pc:sldMk cId="721003045" sldId="273"/>
        </pc:sldMkLst>
        <pc:spChg chg="mod">
          <ac:chgData name="simon.anthony.patterson@gmail.com" userId="S::urn:spo:guest#simon.anthony.patterson@gmail.com::" providerId="AD" clId="Web-{B707300F-30EC-3167-C026-B1A84C741F63}" dt="2021-03-26T14:59:51.827" v="84" actId="20577"/>
          <ac:spMkLst>
            <pc:docMk/>
            <pc:sldMk cId="721003045" sldId="273"/>
            <ac:spMk id="8" creationId="{63FE2775-FB72-4D44-B480-06EBB7F679B3}"/>
          </ac:spMkLst>
        </pc:spChg>
        <pc:spChg chg="mod">
          <ac:chgData name="simon.anthony.patterson@gmail.com" userId="S::urn:spo:guest#simon.anthony.patterson@gmail.com::" providerId="AD" clId="Web-{B707300F-30EC-3167-C026-B1A84C741F63}" dt="2021-03-26T14:59:45.796" v="80" actId="20577"/>
          <ac:spMkLst>
            <pc:docMk/>
            <pc:sldMk cId="721003045" sldId="273"/>
            <ac:spMk id="9" creationId="{D65E6D98-BE8C-6B4C-B23E-6167300445AE}"/>
          </ac:spMkLst>
        </pc:spChg>
      </pc:sldChg>
      <pc:sldChg chg="modSp">
        <pc:chgData name="simon.anthony.patterson@gmail.com" userId="S::urn:spo:guest#simon.anthony.patterson@gmail.com::" providerId="AD" clId="Web-{B707300F-30EC-3167-C026-B1A84C741F63}" dt="2021-03-26T15:00:03.453" v="92" actId="20577"/>
        <pc:sldMkLst>
          <pc:docMk/>
          <pc:sldMk cId="1397153153" sldId="274"/>
        </pc:sldMkLst>
        <pc:spChg chg="mod">
          <ac:chgData name="simon.anthony.patterson@gmail.com" userId="S::urn:spo:guest#simon.anthony.patterson@gmail.com::" providerId="AD" clId="Web-{B707300F-30EC-3167-C026-B1A84C741F63}" dt="2021-03-26T15:00:03.453" v="92" actId="20577"/>
          <ac:spMkLst>
            <pc:docMk/>
            <pc:sldMk cId="1397153153" sldId="274"/>
            <ac:spMk id="7" creationId="{71407528-366E-4FB2-9581-94A379A8D3E7}"/>
          </ac:spMkLst>
        </pc:spChg>
        <pc:spChg chg="mod">
          <ac:chgData name="simon.anthony.patterson@gmail.com" userId="S::urn:spo:guest#simon.anthony.patterson@gmail.com::" providerId="AD" clId="Web-{B707300F-30EC-3167-C026-B1A84C741F63}" dt="2021-03-26T14:59:59.265" v="90" actId="20577"/>
          <ac:spMkLst>
            <pc:docMk/>
            <pc:sldMk cId="1397153153" sldId="274"/>
            <ac:spMk id="8" creationId="{63FE2775-FB72-4D44-B480-06EBB7F679B3}"/>
          </ac:spMkLst>
        </pc:spChg>
        <pc:spChg chg="mod">
          <ac:chgData name="simon.anthony.patterson@gmail.com" userId="S::urn:spo:guest#simon.anthony.patterson@gmail.com::" providerId="AD" clId="Web-{B707300F-30EC-3167-C026-B1A84C741F63}" dt="2021-03-26T14:59:55.578" v="89" actId="20577"/>
          <ac:spMkLst>
            <pc:docMk/>
            <pc:sldMk cId="1397153153" sldId="274"/>
            <ac:spMk id="9" creationId="{D65E6D98-BE8C-6B4C-B23E-6167300445AE}"/>
          </ac:spMkLst>
        </pc:spChg>
      </pc:sldChg>
      <pc:sldChg chg="modSp">
        <pc:chgData name="simon.anthony.patterson@gmail.com" userId="S::urn:spo:guest#simon.anthony.patterson@gmail.com::" providerId="AD" clId="Web-{B707300F-30EC-3167-C026-B1A84C741F63}" dt="2021-03-26T15:00:12.360" v="96" actId="20577"/>
        <pc:sldMkLst>
          <pc:docMk/>
          <pc:sldMk cId="3979666558" sldId="275"/>
        </pc:sldMkLst>
        <pc:spChg chg="mod">
          <ac:chgData name="simon.anthony.patterson@gmail.com" userId="S::urn:spo:guest#simon.anthony.patterson@gmail.com::" providerId="AD" clId="Web-{B707300F-30EC-3167-C026-B1A84C741F63}" dt="2021-03-26T15:00:12.360" v="96" actId="20577"/>
          <ac:spMkLst>
            <pc:docMk/>
            <pc:sldMk cId="3979666558" sldId="275"/>
            <ac:spMk id="8" creationId="{63FE2775-FB72-4D44-B480-06EBB7F679B3}"/>
          </ac:spMkLst>
        </pc:spChg>
        <pc:spChg chg="mod">
          <ac:chgData name="simon.anthony.patterson@gmail.com" userId="S::urn:spo:guest#simon.anthony.patterson@gmail.com::" providerId="AD" clId="Web-{B707300F-30EC-3167-C026-B1A84C741F63}" dt="2021-03-26T15:00:07.610" v="94" actId="20577"/>
          <ac:spMkLst>
            <pc:docMk/>
            <pc:sldMk cId="3979666558" sldId="275"/>
            <ac:spMk id="9" creationId="{D65E6D98-BE8C-6B4C-B23E-6167300445AE}"/>
          </ac:spMkLst>
        </pc:spChg>
      </pc:sldChg>
      <pc:sldChg chg="modSp">
        <pc:chgData name="simon.anthony.patterson@gmail.com" userId="S::urn:spo:guest#simon.anthony.patterson@gmail.com::" providerId="AD" clId="Web-{B707300F-30EC-3167-C026-B1A84C741F63}" dt="2021-03-26T15:00:19.267" v="98" actId="20577"/>
        <pc:sldMkLst>
          <pc:docMk/>
          <pc:sldMk cId="2489997649" sldId="276"/>
        </pc:sldMkLst>
        <pc:spChg chg="mod">
          <ac:chgData name="simon.anthony.patterson@gmail.com" userId="S::urn:spo:guest#simon.anthony.patterson@gmail.com::" providerId="AD" clId="Web-{B707300F-30EC-3167-C026-B1A84C741F63}" dt="2021-03-26T15:00:19.267" v="98" actId="20577"/>
          <ac:spMkLst>
            <pc:docMk/>
            <pc:sldMk cId="2489997649" sldId="276"/>
            <ac:spMk id="8" creationId="{63FE2775-FB72-4D44-B480-06EBB7F679B3}"/>
          </ac:spMkLst>
        </pc:spChg>
        <pc:spChg chg="mod">
          <ac:chgData name="simon.anthony.patterson@gmail.com" userId="S::urn:spo:guest#simon.anthony.patterson@gmail.com::" providerId="AD" clId="Web-{B707300F-30EC-3167-C026-B1A84C741F63}" dt="2021-03-26T15:00:15.860" v="97" actId="20577"/>
          <ac:spMkLst>
            <pc:docMk/>
            <pc:sldMk cId="2489997649" sldId="276"/>
            <ac:spMk id="9" creationId="{D65E6D98-BE8C-6B4C-B23E-6167300445AE}"/>
          </ac:spMkLst>
        </pc:spChg>
      </pc:sldChg>
      <pc:sldChg chg="modSp">
        <pc:chgData name="simon.anthony.patterson@gmail.com" userId="S::urn:spo:guest#simon.anthony.patterson@gmail.com::" providerId="AD" clId="Web-{B707300F-30EC-3167-C026-B1A84C741F63}" dt="2021-03-26T15:01:23.130" v="101" actId="20577"/>
        <pc:sldMkLst>
          <pc:docMk/>
          <pc:sldMk cId="2892294853" sldId="277"/>
        </pc:sldMkLst>
        <pc:spChg chg="mod">
          <ac:chgData name="simon.anthony.patterson@gmail.com" userId="S::urn:spo:guest#simon.anthony.patterson@gmail.com::" providerId="AD" clId="Web-{B707300F-30EC-3167-C026-B1A84C741F63}" dt="2021-03-26T15:01:23.130" v="101" actId="20577"/>
          <ac:spMkLst>
            <pc:docMk/>
            <pc:sldMk cId="2892294853" sldId="277"/>
            <ac:spMk id="8" creationId="{63FE2775-FB72-4D44-B480-06EBB7F679B3}"/>
          </ac:spMkLst>
        </pc:spChg>
        <pc:spChg chg="mod">
          <ac:chgData name="simon.anthony.patterson@gmail.com" userId="S::urn:spo:guest#simon.anthony.patterson@gmail.com::" providerId="AD" clId="Web-{B707300F-30EC-3167-C026-B1A84C741F63}" dt="2021-03-26T15:00:22.954" v="100" actId="20577"/>
          <ac:spMkLst>
            <pc:docMk/>
            <pc:sldMk cId="2892294853" sldId="277"/>
            <ac:spMk id="9" creationId="{D65E6D98-BE8C-6B4C-B23E-6167300445AE}"/>
          </ac:spMkLst>
        </pc:spChg>
      </pc:sldChg>
      <pc:sldChg chg="modSp">
        <pc:chgData name="simon.anthony.patterson@gmail.com" userId="S::urn:spo:guest#simon.anthony.patterson@gmail.com::" providerId="AD" clId="Web-{B707300F-30EC-3167-C026-B1A84C741F63}" dt="2021-03-26T15:01:23.740" v="112" actId="20577"/>
        <pc:sldMkLst>
          <pc:docMk/>
          <pc:sldMk cId="1593113208" sldId="278"/>
        </pc:sldMkLst>
        <pc:spChg chg="mod">
          <ac:chgData name="simon.anthony.patterson@gmail.com" userId="S::urn:spo:guest#simon.anthony.patterson@gmail.com::" providerId="AD" clId="Web-{B707300F-30EC-3167-C026-B1A84C741F63}" dt="2021-03-26T15:01:23.740" v="112" actId="20577"/>
          <ac:spMkLst>
            <pc:docMk/>
            <pc:sldMk cId="1593113208" sldId="278"/>
            <ac:spMk id="8" creationId="{63FE2775-FB72-4D44-B480-06EBB7F679B3}"/>
          </ac:spMkLst>
        </pc:spChg>
        <pc:spChg chg="mod">
          <ac:chgData name="simon.anthony.patterson@gmail.com" userId="S::urn:spo:guest#simon.anthony.patterson@gmail.com::" providerId="AD" clId="Web-{B707300F-30EC-3167-C026-B1A84C741F63}" dt="2021-03-26T15:01:23.208" v="102" actId="20577"/>
          <ac:spMkLst>
            <pc:docMk/>
            <pc:sldMk cId="1593113208" sldId="278"/>
            <ac:spMk id="9" creationId="{D65E6D98-BE8C-6B4C-B23E-6167300445AE}"/>
          </ac:spMkLst>
        </pc:spChg>
      </pc:sldChg>
      <pc:sldChg chg="modSp">
        <pc:chgData name="simon.anthony.patterson@gmail.com" userId="S::urn:spo:guest#simon.anthony.patterson@gmail.com::" providerId="AD" clId="Web-{B707300F-30EC-3167-C026-B1A84C741F63}" dt="2021-03-26T15:01:23.693" v="111" actId="20577"/>
        <pc:sldMkLst>
          <pc:docMk/>
          <pc:sldMk cId="1861816974" sldId="279"/>
        </pc:sldMkLst>
        <pc:spChg chg="mod">
          <ac:chgData name="simon.anthony.patterson@gmail.com" userId="S::urn:spo:guest#simon.anthony.patterson@gmail.com::" providerId="AD" clId="Web-{B707300F-30EC-3167-C026-B1A84C741F63}" dt="2021-03-26T15:01:23.693" v="111" actId="20577"/>
          <ac:spMkLst>
            <pc:docMk/>
            <pc:sldMk cId="1861816974" sldId="279"/>
            <ac:spMk id="8" creationId="{63FE2775-FB72-4D44-B480-06EBB7F679B3}"/>
          </ac:spMkLst>
        </pc:spChg>
        <pc:spChg chg="mod">
          <ac:chgData name="simon.anthony.patterson@gmail.com" userId="S::urn:spo:guest#simon.anthony.patterson@gmail.com::" providerId="AD" clId="Web-{B707300F-30EC-3167-C026-B1A84C741F63}" dt="2021-03-26T15:01:23.583" v="110" actId="20577"/>
          <ac:spMkLst>
            <pc:docMk/>
            <pc:sldMk cId="1861816974" sldId="279"/>
            <ac:spMk id="9" creationId="{D65E6D98-BE8C-6B4C-B23E-6167300445AE}"/>
          </ac:spMkLst>
        </pc:spChg>
      </pc:sldChg>
      <pc:sldChg chg="modSp">
        <pc:chgData name="simon.anthony.patterson@gmail.com" userId="S::urn:spo:guest#simon.anthony.patterson@gmail.com::" providerId="AD" clId="Web-{B707300F-30EC-3167-C026-B1A84C741F63}" dt="2021-03-26T15:05:14.614" v="123" actId="14100"/>
        <pc:sldMkLst>
          <pc:docMk/>
          <pc:sldMk cId="2228457789" sldId="280"/>
        </pc:sldMkLst>
        <pc:spChg chg="mod">
          <ac:chgData name="simon.anthony.patterson@gmail.com" userId="S::urn:spo:guest#simon.anthony.patterson@gmail.com::" providerId="AD" clId="Web-{B707300F-30EC-3167-C026-B1A84C741F63}" dt="2021-03-26T15:05:14.614" v="123" actId="14100"/>
          <ac:spMkLst>
            <pc:docMk/>
            <pc:sldMk cId="2228457789" sldId="280"/>
            <ac:spMk id="8" creationId="{63FE2775-FB72-4D44-B480-06EBB7F679B3}"/>
          </ac:spMkLst>
        </pc:spChg>
        <pc:spChg chg="mod">
          <ac:chgData name="simon.anthony.patterson@gmail.com" userId="S::urn:spo:guest#simon.anthony.patterson@gmail.com::" providerId="AD" clId="Web-{B707300F-30EC-3167-C026-B1A84C741F63}" dt="2021-03-26T15:01:23.552" v="109" actId="20577"/>
          <ac:spMkLst>
            <pc:docMk/>
            <pc:sldMk cId="2228457789" sldId="280"/>
            <ac:spMk id="9" creationId="{D65E6D98-BE8C-6B4C-B23E-6167300445AE}"/>
          </ac:spMkLst>
        </pc:spChg>
      </pc:sldChg>
      <pc:sldChg chg="modSp">
        <pc:chgData name="simon.anthony.patterson@gmail.com" userId="S::urn:spo:guest#simon.anthony.patterson@gmail.com::" providerId="AD" clId="Web-{B707300F-30EC-3167-C026-B1A84C741F63}" dt="2021-03-26T15:01:26.162" v="115" actId="20577"/>
        <pc:sldMkLst>
          <pc:docMk/>
          <pc:sldMk cId="931941983" sldId="281"/>
        </pc:sldMkLst>
        <pc:spChg chg="mod">
          <ac:chgData name="simon.anthony.patterson@gmail.com" userId="S::urn:spo:guest#simon.anthony.patterson@gmail.com::" providerId="AD" clId="Web-{B707300F-30EC-3167-C026-B1A84C741F63}" dt="2021-03-26T15:01:26.162" v="115" actId="20577"/>
          <ac:spMkLst>
            <pc:docMk/>
            <pc:sldMk cId="931941983" sldId="281"/>
            <ac:spMk id="8" creationId="{63FE2775-FB72-4D44-B480-06EBB7F679B3}"/>
          </ac:spMkLst>
        </pc:spChg>
        <pc:spChg chg="mod">
          <ac:chgData name="simon.anthony.patterson@gmail.com" userId="S::urn:spo:guest#simon.anthony.patterson@gmail.com::" providerId="AD" clId="Web-{B707300F-30EC-3167-C026-B1A84C741F63}" dt="2021-03-26T15:01:23.818" v="113" actId="20577"/>
          <ac:spMkLst>
            <pc:docMk/>
            <pc:sldMk cId="931941983" sldId="281"/>
            <ac:spMk id="9" creationId="{D65E6D98-BE8C-6B4C-B23E-6167300445AE}"/>
          </ac:spMkLst>
        </pc:spChg>
      </pc:sldChg>
      <pc:sldChg chg="modSp">
        <pc:chgData name="simon.anthony.patterson@gmail.com" userId="S::urn:spo:guest#simon.anthony.patterson@gmail.com::" providerId="AD" clId="Web-{B707300F-30EC-3167-C026-B1A84C741F63}" dt="2021-03-26T15:05:04.536" v="122" actId="20577"/>
        <pc:sldMkLst>
          <pc:docMk/>
          <pc:sldMk cId="3377165934" sldId="282"/>
        </pc:sldMkLst>
        <pc:spChg chg="mod">
          <ac:chgData name="simon.anthony.patterson@gmail.com" userId="S::urn:spo:guest#simon.anthony.patterson@gmail.com::" providerId="AD" clId="Web-{B707300F-30EC-3167-C026-B1A84C741F63}" dt="2021-03-26T15:01:37.037" v="120" actId="20577"/>
          <ac:spMkLst>
            <pc:docMk/>
            <pc:sldMk cId="3377165934" sldId="282"/>
            <ac:spMk id="8" creationId="{63FE2775-FB72-4D44-B480-06EBB7F679B3}"/>
          </ac:spMkLst>
        </pc:spChg>
        <pc:spChg chg="mod">
          <ac:chgData name="simon.anthony.patterson@gmail.com" userId="S::urn:spo:guest#simon.anthony.patterson@gmail.com::" providerId="AD" clId="Web-{B707300F-30EC-3167-C026-B1A84C741F63}" dt="2021-03-26T15:01:31.709" v="118" actId="20577"/>
          <ac:spMkLst>
            <pc:docMk/>
            <pc:sldMk cId="3377165934" sldId="282"/>
            <ac:spMk id="9" creationId="{D65E6D98-BE8C-6B4C-B23E-6167300445AE}"/>
          </ac:spMkLst>
        </pc:spChg>
        <pc:spChg chg="mod">
          <ac:chgData name="simon.anthony.patterson@gmail.com" userId="S::urn:spo:guest#simon.anthony.patterson@gmail.com::" providerId="AD" clId="Web-{B707300F-30EC-3167-C026-B1A84C741F63}" dt="2021-03-26T15:05:04.536" v="122" actId="20577"/>
          <ac:spMkLst>
            <pc:docMk/>
            <pc:sldMk cId="3377165934" sldId="282"/>
            <ac:spMk id="10" creationId="{8008E615-9707-4CDE-99EB-9F074B988E91}"/>
          </ac:spMkLst>
        </pc:spChg>
      </pc:sldChg>
      <pc:sldChg chg="modSp modNotes">
        <pc:chgData name="simon.anthony.patterson@gmail.com" userId="S::urn:spo:guest#simon.anthony.patterson@gmail.com::" providerId="AD" clId="Web-{B707300F-30EC-3167-C026-B1A84C741F63}" dt="2021-03-26T15:08:34.300" v="157"/>
        <pc:sldMkLst>
          <pc:docMk/>
          <pc:sldMk cId="3526649994" sldId="284"/>
        </pc:sldMkLst>
        <pc:spChg chg="mod">
          <ac:chgData name="simon.anthony.patterson@gmail.com" userId="S::urn:spo:guest#simon.anthony.patterson@gmail.com::" providerId="AD" clId="Web-{B707300F-30EC-3167-C026-B1A84C741F63}" dt="2021-03-26T15:07:44.593" v="144" actId="20577"/>
          <ac:spMkLst>
            <pc:docMk/>
            <pc:sldMk cId="3526649994" sldId="284"/>
            <ac:spMk id="18" creationId="{C955E120-6C4A-409B-B2BB-F331E08FAC4E}"/>
          </ac:spMkLst>
        </pc:spChg>
      </pc:sldChg>
    </pc:docChg>
  </pc:docChgLst>
  <pc:docChgLst>
    <pc:chgData name="simon.anthony.patterson@gmail.com" userId="S::urn:spo:guest#simon.anthony.patterson@gmail.com::" providerId="AD" clId="Web-{4089F39A-38F4-089A-DEB2-ED5D68B895CA}"/>
    <pc:docChg chg="modSld">
      <pc:chgData name="simon.anthony.patterson@gmail.com" userId="S::urn:spo:guest#simon.anthony.patterson@gmail.com::" providerId="AD" clId="Web-{4089F39A-38F4-089A-DEB2-ED5D68B895CA}" dt="2021-03-26T14:20:51.473" v="37" actId="20577"/>
      <pc:docMkLst>
        <pc:docMk/>
      </pc:docMkLst>
      <pc:sldChg chg="modNotes">
        <pc:chgData name="simon.anthony.patterson@gmail.com" userId="S::urn:spo:guest#simon.anthony.patterson@gmail.com::" providerId="AD" clId="Web-{4089F39A-38F4-089A-DEB2-ED5D68B895CA}" dt="2021-03-26T14:19:21.987" v="2"/>
        <pc:sldMkLst>
          <pc:docMk/>
          <pc:sldMk cId="3811373095" sldId="270"/>
        </pc:sldMkLst>
      </pc:sldChg>
      <pc:sldChg chg="modNotes">
        <pc:chgData name="simon.anthony.patterson@gmail.com" userId="S::urn:spo:guest#simon.anthony.patterson@gmail.com::" providerId="AD" clId="Web-{4089F39A-38F4-089A-DEB2-ED5D68B895CA}" dt="2021-03-26T14:19:26.768" v="4"/>
        <pc:sldMkLst>
          <pc:docMk/>
          <pc:sldMk cId="1593113208" sldId="278"/>
        </pc:sldMkLst>
      </pc:sldChg>
      <pc:sldChg chg="modSp modNotes">
        <pc:chgData name="simon.anthony.patterson@gmail.com" userId="S::urn:spo:guest#simon.anthony.patterson@gmail.com::" providerId="AD" clId="Web-{4089F39A-38F4-089A-DEB2-ED5D68B895CA}" dt="2021-03-26T14:20:51.473" v="37" actId="20577"/>
        <pc:sldMkLst>
          <pc:docMk/>
          <pc:sldMk cId="931941983" sldId="281"/>
        </pc:sldMkLst>
        <pc:spChg chg="mod">
          <ac:chgData name="simon.anthony.patterson@gmail.com" userId="S::urn:spo:guest#simon.anthony.patterson@gmail.com::" providerId="AD" clId="Web-{4089F39A-38F4-089A-DEB2-ED5D68B895CA}" dt="2021-03-26T14:20:51.473" v="37" actId="20577"/>
          <ac:spMkLst>
            <pc:docMk/>
            <pc:sldMk cId="931941983" sldId="281"/>
            <ac:spMk id="8" creationId="{63FE2775-FB72-4D44-B480-06EBB7F679B3}"/>
          </ac:spMkLst>
        </pc:spChg>
      </pc:sldChg>
    </pc:docChg>
  </pc:docChgLst>
  <pc:docChgLst>
    <pc:chgData name="Allington, Lucy" userId="S::lucy.allington19_imperial.ac.uk#ext#@lunet.onmicrosoft.com::4927d0bd-f935-4b67-a619-3e826b9f9ac1" providerId="AD" clId="Web-{783A9284-1DE9-ACCA-09CD-7F40CBF76697}"/>
    <pc:docChg chg="modSld">
      <pc:chgData name="Allington, Lucy" userId="S::lucy.allington19_imperial.ac.uk#ext#@lunet.onmicrosoft.com::4927d0bd-f935-4b67-a619-3e826b9f9ac1" providerId="AD" clId="Web-{783A9284-1DE9-ACCA-09CD-7F40CBF76697}" dt="2021-03-29T06:42:54.326" v="20" actId="1076"/>
      <pc:docMkLst>
        <pc:docMk/>
      </pc:docMkLst>
      <pc:sldChg chg="modSp">
        <pc:chgData name="Allington, Lucy" userId="S::lucy.allington19_imperial.ac.uk#ext#@lunet.onmicrosoft.com::4927d0bd-f935-4b67-a619-3e826b9f9ac1" providerId="AD" clId="Web-{783A9284-1DE9-ACCA-09CD-7F40CBF76697}" dt="2021-03-29T06:42:54.326" v="20" actId="1076"/>
        <pc:sldMkLst>
          <pc:docMk/>
          <pc:sldMk cId="992802351" sldId="283"/>
        </pc:sldMkLst>
        <pc:spChg chg="mod">
          <ac:chgData name="Allington, Lucy" userId="S::lucy.allington19_imperial.ac.uk#ext#@lunet.onmicrosoft.com::4927d0bd-f935-4b67-a619-3e826b9f9ac1" providerId="AD" clId="Web-{783A9284-1DE9-ACCA-09CD-7F40CBF76697}" dt="2021-03-29T06:42:54.326" v="20" actId="1076"/>
          <ac:spMkLst>
            <pc:docMk/>
            <pc:sldMk cId="992802351" sldId="283"/>
            <ac:spMk id="6" creationId="{99DEA05E-3DE2-714D-9D7C-D14D82DB9D79}"/>
          </ac:spMkLst>
        </pc:spChg>
      </pc:sldChg>
    </pc:docChg>
  </pc:docChgLst>
  <pc:docChgLst>
    <pc:chgData name="simon.anthony.patterson@gmail.com" userId="S::urn:spo:guest#simon.anthony.patterson@gmail.com::" providerId="AD" clId="Web-{741C036C-3727-DADF-8A49-D959871B70EE}"/>
    <pc:docChg chg="modSld">
      <pc:chgData name="simon.anthony.patterson@gmail.com" userId="S::urn:spo:guest#simon.anthony.patterson@gmail.com::" providerId="AD" clId="Web-{741C036C-3727-DADF-8A49-D959871B70EE}" dt="2021-03-26T18:50:31.636" v="470" actId="20577"/>
      <pc:docMkLst>
        <pc:docMk/>
      </pc:docMkLst>
      <pc:sldChg chg="modNotes">
        <pc:chgData name="simon.anthony.patterson@gmail.com" userId="S::urn:spo:guest#simon.anthony.patterson@gmail.com::" providerId="AD" clId="Web-{741C036C-3727-DADF-8A49-D959871B70EE}" dt="2021-03-26T16:59:15.618" v="31"/>
        <pc:sldMkLst>
          <pc:docMk/>
          <pc:sldMk cId="1488400554" sldId="266"/>
        </pc:sldMkLst>
      </pc:sldChg>
      <pc:sldChg chg="modNotes">
        <pc:chgData name="simon.anthony.patterson@gmail.com" userId="S::urn:spo:guest#simon.anthony.patterson@gmail.com::" providerId="AD" clId="Web-{741C036C-3727-DADF-8A49-D959871B70EE}" dt="2021-03-26T17:25:55.186" v="185"/>
        <pc:sldMkLst>
          <pc:docMk/>
          <pc:sldMk cId="2592404286" sldId="267"/>
        </pc:sldMkLst>
      </pc:sldChg>
      <pc:sldChg chg="modNotes">
        <pc:chgData name="simon.anthony.patterson@gmail.com" userId="S::urn:spo:guest#simon.anthony.patterson@gmail.com::" providerId="AD" clId="Web-{741C036C-3727-DADF-8A49-D959871B70EE}" dt="2021-03-26T17:01:56.356" v="34"/>
        <pc:sldMkLst>
          <pc:docMk/>
          <pc:sldMk cId="677919598" sldId="268"/>
        </pc:sldMkLst>
      </pc:sldChg>
      <pc:sldChg chg="modSp modNotes">
        <pc:chgData name="simon.anthony.patterson@gmail.com" userId="S::urn:spo:guest#simon.anthony.patterson@gmail.com::" providerId="AD" clId="Web-{741C036C-3727-DADF-8A49-D959871B70EE}" dt="2021-03-26T17:04:23.125" v="46"/>
        <pc:sldMkLst>
          <pc:docMk/>
          <pc:sldMk cId="3811373095" sldId="270"/>
        </pc:sldMkLst>
        <pc:spChg chg="mod">
          <ac:chgData name="simon.anthony.patterson@gmail.com" userId="S::urn:spo:guest#simon.anthony.patterson@gmail.com::" providerId="AD" clId="Web-{741C036C-3727-DADF-8A49-D959871B70EE}" dt="2021-03-26T17:03:30.483" v="40" actId="20577"/>
          <ac:spMkLst>
            <pc:docMk/>
            <pc:sldMk cId="3811373095" sldId="270"/>
            <ac:spMk id="7" creationId="{1FB1289E-909B-42FF-B359-DCCAADD8F2F7}"/>
          </ac:spMkLst>
        </pc:spChg>
      </pc:sldChg>
      <pc:sldChg chg="modNotes">
        <pc:chgData name="simon.anthony.patterson@gmail.com" userId="S::urn:spo:guest#simon.anthony.patterson@gmail.com::" providerId="AD" clId="Web-{741C036C-3727-DADF-8A49-D959871B70EE}" dt="2021-03-26T17:07:35.145" v="61"/>
        <pc:sldMkLst>
          <pc:docMk/>
          <pc:sldMk cId="2118919257" sldId="271"/>
        </pc:sldMkLst>
      </pc:sldChg>
      <pc:sldChg chg="modSp modNotes">
        <pc:chgData name="simon.anthony.patterson@gmail.com" userId="S::urn:spo:guest#simon.anthony.patterson@gmail.com::" providerId="AD" clId="Web-{741C036C-3727-DADF-8A49-D959871B70EE}" dt="2021-03-26T17:15:35.391" v="105" actId="20577"/>
        <pc:sldMkLst>
          <pc:docMk/>
          <pc:sldMk cId="1552795712" sldId="272"/>
        </pc:sldMkLst>
        <pc:spChg chg="mod">
          <ac:chgData name="simon.anthony.patterson@gmail.com" userId="S::urn:spo:guest#simon.anthony.patterson@gmail.com::" providerId="AD" clId="Web-{741C036C-3727-DADF-8A49-D959871B70EE}" dt="2021-03-26T17:14:24.967" v="103" actId="20577"/>
          <ac:spMkLst>
            <pc:docMk/>
            <pc:sldMk cId="1552795712" sldId="272"/>
            <ac:spMk id="18" creationId="{6F4060B9-57FC-4701-B2B9-C7EDD50CA30D}"/>
          </ac:spMkLst>
        </pc:spChg>
        <pc:spChg chg="mod">
          <ac:chgData name="simon.anthony.patterson@gmail.com" userId="S::urn:spo:guest#simon.anthony.patterson@gmail.com::" providerId="AD" clId="Web-{741C036C-3727-DADF-8A49-D959871B70EE}" dt="2021-03-26T17:13:14.044" v="97" actId="20577"/>
          <ac:spMkLst>
            <pc:docMk/>
            <pc:sldMk cId="1552795712" sldId="272"/>
            <ac:spMk id="21" creationId="{EE6D7F8D-D1F8-4EF1-BC31-087028129918}"/>
          </ac:spMkLst>
        </pc:spChg>
        <pc:spChg chg="mod">
          <ac:chgData name="simon.anthony.patterson@gmail.com" userId="S::urn:spo:guest#simon.anthony.patterson@gmail.com::" providerId="AD" clId="Web-{741C036C-3727-DADF-8A49-D959871B70EE}" dt="2021-03-26T17:13:41.154" v="99" actId="20577"/>
          <ac:spMkLst>
            <pc:docMk/>
            <pc:sldMk cId="1552795712" sldId="272"/>
            <ac:spMk id="25" creationId="{534DD4A5-13C2-42BC-83C7-CF112B9160E0}"/>
          </ac:spMkLst>
        </pc:spChg>
        <pc:spChg chg="mod">
          <ac:chgData name="simon.anthony.patterson@gmail.com" userId="S::urn:spo:guest#simon.anthony.patterson@gmail.com::" providerId="AD" clId="Web-{741C036C-3727-DADF-8A49-D959871B70EE}" dt="2021-03-26T17:15:35.391" v="105" actId="20577"/>
          <ac:spMkLst>
            <pc:docMk/>
            <pc:sldMk cId="1552795712" sldId="272"/>
            <ac:spMk id="26" creationId="{87F6E91E-0831-40A9-877F-84F2D8405C38}"/>
          </ac:spMkLst>
        </pc:spChg>
      </pc:sldChg>
      <pc:sldChg chg="modNotes">
        <pc:chgData name="simon.anthony.patterson@gmail.com" userId="S::urn:spo:guest#simon.anthony.patterson@gmail.com::" providerId="AD" clId="Web-{741C036C-3727-DADF-8A49-D959871B70EE}" dt="2021-03-26T17:22:04.274" v="130"/>
        <pc:sldMkLst>
          <pc:docMk/>
          <pc:sldMk cId="721003045" sldId="273"/>
        </pc:sldMkLst>
      </pc:sldChg>
      <pc:sldChg chg="modSp modNotes">
        <pc:chgData name="simon.anthony.patterson@gmail.com" userId="S::urn:spo:guest#simon.anthony.patterson@gmail.com::" providerId="AD" clId="Web-{741C036C-3727-DADF-8A49-D959871B70EE}" dt="2021-03-26T17:37:11.343" v="239"/>
        <pc:sldMkLst>
          <pc:docMk/>
          <pc:sldMk cId="1397153153" sldId="274"/>
        </pc:sldMkLst>
        <pc:spChg chg="mod">
          <ac:chgData name="simon.anthony.patterson@gmail.com" userId="S::urn:spo:guest#simon.anthony.patterson@gmail.com::" providerId="AD" clId="Web-{741C036C-3727-DADF-8A49-D959871B70EE}" dt="2021-03-26T17:30:08.551" v="198" actId="20577"/>
          <ac:spMkLst>
            <pc:docMk/>
            <pc:sldMk cId="1397153153" sldId="274"/>
            <ac:spMk id="7" creationId="{71407528-366E-4FB2-9581-94A379A8D3E7}"/>
          </ac:spMkLst>
        </pc:spChg>
      </pc:sldChg>
      <pc:sldChg chg="modSp modNotes">
        <pc:chgData name="simon.anthony.patterson@gmail.com" userId="S::urn:spo:guest#simon.anthony.patterson@gmail.com::" providerId="AD" clId="Web-{741C036C-3727-DADF-8A49-D959871B70EE}" dt="2021-03-26T17:40:33.222" v="242"/>
        <pc:sldMkLst>
          <pc:docMk/>
          <pc:sldMk cId="3979666558" sldId="275"/>
        </pc:sldMkLst>
        <pc:spChg chg="mod">
          <ac:chgData name="simon.anthony.patterson@gmail.com" userId="S::urn:spo:guest#simon.anthony.patterson@gmail.com::" providerId="AD" clId="Web-{741C036C-3727-DADF-8A49-D959871B70EE}" dt="2021-03-26T17:31:27.756" v="200" actId="20577"/>
          <ac:spMkLst>
            <pc:docMk/>
            <pc:sldMk cId="3979666558" sldId="275"/>
            <ac:spMk id="46" creationId="{6D5D8011-107F-4088-93E6-DE9F518F2FDD}"/>
          </ac:spMkLst>
        </pc:spChg>
      </pc:sldChg>
      <pc:sldChg chg="modNotes">
        <pc:chgData name="simon.anthony.patterson@gmail.com" userId="S::urn:spo:guest#simon.anthony.patterson@gmail.com::" providerId="AD" clId="Web-{741C036C-3727-DADF-8A49-D959871B70EE}" dt="2021-03-26T17:53:04.458" v="279"/>
        <pc:sldMkLst>
          <pc:docMk/>
          <pc:sldMk cId="2489997649" sldId="276"/>
        </pc:sldMkLst>
      </pc:sldChg>
      <pc:sldChg chg="modSp modNotes">
        <pc:chgData name="simon.anthony.patterson@gmail.com" userId="S::urn:spo:guest#simon.anthony.patterson@gmail.com::" providerId="AD" clId="Web-{741C036C-3727-DADF-8A49-D959871B70EE}" dt="2021-03-26T18:16:53.695" v="307"/>
        <pc:sldMkLst>
          <pc:docMk/>
          <pc:sldMk cId="2892294853" sldId="277"/>
        </pc:sldMkLst>
        <pc:spChg chg="mod">
          <ac:chgData name="simon.anthony.patterson@gmail.com" userId="S::urn:spo:guest#simon.anthony.patterson@gmail.com::" providerId="AD" clId="Web-{741C036C-3727-DADF-8A49-D959871B70EE}" dt="2021-03-26T17:53:52.053" v="283" actId="20577"/>
          <ac:spMkLst>
            <pc:docMk/>
            <pc:sldMk cId="2892294853" sldId="277"/>
            <ac:spMk id="45" creationId="{2A219B61-29B1-4EE1-B61D-DF3561006DBA}"/>
          </ac:spMkLst>
        </pc:spChg>
      </pc:sldChg>
      <pc:sldChg chg="modSp modNotes">
        <pc:chgData name="simon.anthony.patterson@gmail.com" userId="S::urn:spo:guest#simon.anthony.patterson@gmail.com::" providerId="AD" clId="Web-{741C036C-3727-DADF-8A49-D959871B70EE}" dt="2021-03-26T18:30:49.636" v="358"/>
        <pc:sldMkLst>
          <pc:docMk/>
          <pc:sldMk cId="1593113208" sldId="278"/>
        </pc:sldMkLst>
        <pc:spChg chg="mod">
          <ac:chgData name="simon.anthony.patterson@gmail.com" userId="S::urn:spo:guest#simon.anthony.patterson@gmail.com::" providerId="AD" clId="Web-{741C036C-3727-DADF-8A49-D959871B70EE}" dt="2021-03-26T18:17:52.149" v="311" actId="20577"/>
          <ac:spMkLst>
            <pc:docMk/>
            <pc:sldMk cId="1593113208" sldId="278"/>
            <ac:spMk id="7" creationId="{238A05AB-C2B2-44BA-B5B8-B0A9F3D13171}"/>
          </ac:spMkLst>
        </pc:spChg>
      </pc:sldChg>
      <pc:sldChg chg="modNotes">
        <pc:chgData name="simon.anthony.patterson@gmail.com" userId="S::urn:spo:guest#simon.anthony.patterson@gmail.com::" providerId="AD" clId="Web-{741C036C-3727-DADF-8A49-D959871B70EE}" dt="2021-03-26T18:35:03.845" v="387"/>
        <pc:sldMkLst>
          <pc:docMk/>
          <pc:sldMk cId="1861816974" sldId="279"/>
        </pc:sldMkLst>
      </pc:sldChg>
      <pc:sldChg chg="modSp modNotes">
        <pc:chgData name="simon.anthony.patterson@gmail.com" userId="S::urn:spo:guest#simon.anthony.patterson@gmail.com::" providerId="AD" clId="Web-{741C036C-3727-DADF-8A49-D959871B70EE}" dt="2021-03-26T18:42:29.123" v="413"/>
        <pc:sldMkLst>
          <pc:docMk/>
          <pc:sldMk cId="2228457789" sldId="280"/>
        </pc:sldMkLst>
        <pc:spChg chg="mod">
          <ac:chgData name="simon.anthony.patterson@gmail.com" userId="S::urn:spo:guest#simon.anthony.patterson@gmail.com::" providerId="AD" clId="Web-{741C036C-3727-DADF-8A49-D959871B70EE}" dt="2021-03-26T18:36:05.862" v="389" actId="20577"/>
          <ac:spMkLst>
            <pc:docMk/>
            <pc:sldMk cId="2228457789" sldId="280"/>
            <ac:spMk id="8" creationId="{63FE2775-FB72-4D44-B480-06EBB7F679B3}"/>
          </ac:spMkLst>
        </pc:spChg>
      </pc:sldChg>
      <pc:sldChg chg="modNotes">
        <pc:chgData name="simon.anthony.patterson@gmail.com" userId="S::urn:spo:guest#simon.anthony.patterson@gmail.com::" providerId="AD" clId="Web-{741C036C-3727-DADF-8A49-D959871B70EE}" dt="2021-03-26T18:47:34.351" v="437"/>
        <pc:sldMkLst>
          <pc:docMk/>
          <pc:sldMk cId="931941983" sldId="281"/>
        </pc:sldMkLst>
      </pc:sldChg>
      <pc:sldChg chg="modSp modNotes">
        <pc:chgData name="simon.anthony.patterson@gmail.com" userId="S::urn:spo:guest#simon.anthony.patterson@gmail.com::" providerId="AD" clId="Web-{741C036C-3727-DADF-8A49-D959871B70EE}" dt="2021-03-26T18:50:31.636" v="470" actId="20577"/>
        <pc:sldMkLst>
          <pc:docMk/>
          <pc:sldMk cId="3377165934" sldId="282"/>
        </pc:sldMkLst>
        <pc:spChg chg="mod">
          <ac:chgData name="simon.anthony.patterson@gmail.com" userId="S::urn:spo:guest#simon.anthony.patterson@gmail.com::" providerId="AD" clId="Web-{741C036C-3727-DADF-8A49-D959871B70EE}" dt="2021-03-26T18:50:15.714" v="469" actId="20577"/>
          <ac:spMkLst>
            <pc:docMk/>
            <pc:sldMk cId="3377165934" sldId="282"/>
            <ac:spMk id="10" creationId="{8008E615-9707-4CDE-99EB-9F074B988E91}"/>
          </ac:spMkLst>
        </pc:spChg>
        <pc:spChg chg="mod">
          <ac:chgData name="simon.anthony.patterson@gmail.com" userId="S::urn:spo:guest#simon.anthony.patterson@gmail.com::" providerId="AD" clId="Web-{741C036C-3727-DADF-8A49-D959871B70EE}" dt="2021-03-26T18:50:31.636" v="470" actId="20577"/>
          <ac:spMkLst>
            <pc:docMk/>
            <pc:sldMk cId="3377165934" sldId="282"/>
            <ac:spMk id="11" creationId="{867FA5A9-093E-4279-AA82-1D7C18F6D2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1</a:t>
            </a:fld>
            <a:endParaRPr lang="en-US"/>
          </a:p>
        </p:txBody>
      </p:sp>
    </p:spTree>
    <p:extLst>
      <p:ext uri="{BB962C8B-B14F-4D97-AF65-F5344CB8AC3E}">
        <p14:creationId xmlns:p14="http://schemas.microsoft.com/office/powerpoint/2010/main" val="320057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According to IRENA a power system is considered to be flexible if it can cost-effectively, reliably and across all time scales</a:t>
            </a:r>
            <a:r>
              <a:rPr lang="en-GB" dirty="0"/>
              <a:t> do the following</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br>
              <a:rPr lang="en-GB" sz="1200" kern="1200" dirty="0">
                <a:solidFill>
                  <a:schemeClr val="tx1"/>
                </a:solidFill>
                <a:effectLst/>
                <a:latin typeface="+mn-lt"/>
                <a:ea typeface="+mn-ea"/>
                <a:cs typeface="+mn-cs"/>
              </a:rPr>
            </a:b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1) </a:t>
            </a:r>
            <a:r>
              <a:rPr lang="en-GB" dirty="0"/>
              <a:t>Avoids</a:t>
            </a:r>
            <a:r>
              <a:rPr lang="en-GB" sz="1200" kern="1200" dirty="0">
                <a:solidFill>
                  <a:schemeClr val="tx1"/>
                </a:solidFill>
                <a:effectLst/>
                <a:latin typeface="+mn-lt"/>
                <a:ea typeface="+mn-ea"/>
                <a:cs typeface="+mn-cs"/>
              </a:rPr>
              <a:t> loss of loads and meet the peak demand and peak net loads. Therefore lost load is one of the measures often used for flexibility risk assessment of a system or scenarios for system transition.</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2) Maintains a reliable balance of supply and demand at all times by ensuring: </a:t>
            </a:r>
            <a:endParaRPr lang="en-GB" sz="1200" kern="1200" dirty="0">
              <a:solidFill>
                <a:schemeClr val="tx1"/>
              </a:solidFill>
              <a:effectLst/>
              <a:latin typeface="+mn-lt"/>
              <a:cs typeface="Calibri"/>
            </a:endParaRPr>
          </a:p>
          <a:p>
            <a:pPr lvl="1"/>
            <a:r>
              <a:rPr lang="en-GB" sz="1200" kern="1200" dirty="0">
                <a:solidFill>
                  <a:schemeClr val="tx1"/>
                </a:solidFill>
                <a:effectLst/>
                <a:latin typeface="+mn-lt"/>
                <a:ea typeface="+mn-ea"/>
                <a:cs typeface="+mn-cs"/>
              </a:rPr>
              <a:t>•the availability of sufficient capability to ramp up and down demand or supply or both</a:t>
            </a:r>
            <a:r>
              <a:rPr lang="en-GB" dirty="0"/>
              <a:t>,</a:t>
            </a:r>
            <a:r>
              <a:rPr lang="en-GB" sz="1200" kern="1200" dirty="0">
                <a:solidFill>
                  <a:schemeClr val="tx1"/>
                </a:solidFill>
                <a:effectLst/>
                <a:latin typeface="+mn-lt"/>
                <a:ea typeface="+mn-ea"/>
                <a:cs typeface="+mn-cs"/>
              </a:rPr>
              <a:t> through ensuring minimum reserve capacity and minimum inertia limit. </a:t>
            </a:r>
            <a:endParaRPr lang="en-GB" sz="1200" kern="1200" dirty="0">
              <a:solidFill>
                <a:schemeClr val="tx1"/>
              </a:solidFill>
              <a:effectLst/>
              <a:latin typeface="+mn-lt"/>
              <a:cs typeface="Calibri"/>
            </a:endParaRPr>
          </a:p>
          <a:p>
            <a:pPr lvl="1"/>
            <a:r>
              <a:rPr lang="en-GB" sz="1200" kern="1200" dirty="0">
                <a:solidFill>
                  <a:schemeClr val="tx1"/>
                </a:solidFill>
                <a:effectLst/>
                <a:latin typeface="+mn-lt"/>
                <a:ea typeface="+mn-ea"/>
                <a:cs typeface="+mn-cs"/>
              </a:rPr>
              <a:t>•the availability of adequate fast-starting capacity </a:t>
            </a:r>
            <a:endParaRPr lang="en-GB" sz="1200" kern="1200" dirty="0">
              <a:solidFill>
                <a:schemeClr val="tx1"/>
              </a:solidFill>
              <a:effectLst/>
              <a:latin typeface="+mn-lt"/>
              <a:cs typeface="Calibri"/>
            </a:endParaRPr>
          </a:p>
          <a:p>
            <a:pPr lvl="1"/>
            <a:r>
              <a:rPr lang="en-GB" sz="1200" kern="1200" dirty="0">
                <a:solidFill>
                  <a:schemeClr val="tx1"/>
                </a:solidFill>
                <a:effectLst/>
                <a:latin typeface="+mn-lt"/>
                <a:ea typeface="+mn-ea"/>
                <a:cs typeface="+mn-cs"/>
              </a:rPr>
              <a:t>•</a:t>
            </a:r>
            <a:r>
              <a:rPr lang="en-GB" dirty="0"/>
              <a:t>a system</a:t>
            </a:r>
            <a:r>
              <a:rPr lang="en-GB" sz="1200" kern="1200" dirty="0">
                <a:solidFill>
                  <a:schemeClr val="tx1"/>
                </a:solidFill>
                <a:effectLst/>
                <a:latin typeface="+mn-lt"/>
                <a:ea typeface="+mn-ea"/>
                <a:cs typeface="+mn-cs"/>
              </a:rPr>
              <a:t> </a:t>
            </a:r>
            <a:r>
              <a:rPr lang="en-GB" dirty="0"/>
              <a:t>that </a:t>
            </a:r>
            <a:r>
              <a:rPr lang="en-GB" sz="1200" kern="1200" dirty="0">
                <a:solidFill>
                  <a:schemeClr val="tx1"/>
                </a:solidFill>
                <a:effectLst/>
                <a:latin typeface="+mn-lt"/>
                <a:ea typeface="+mn-ea"/>
                <a:cs typeface="+mn-cs"/>
              </a:rPr>
              <a:t>can operate safely during low net loads</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Reserve inadequacy is another measure used to assess the flexibility risks in a system.</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3) Incorporates adequate storage potential through sector coupling and investment in storage capacities to balance high </a:t>
            </a:r>
            <a:r>
              <a:rPr lang="en-GB" dirty="0"/>
              <a:t>V.R.E.</a:t>
            </a:r>
            <a:r>
              <a:rPr lang="en-GB" sz="1200" kern="1200" dirty="0">
                <a:solidFill>
                  <a:schemeClr val="tx1"/>
                </a:solidFill>
                <a:effectLst/>
                <a:latin typeface="+mn-lt"/>
                <a:ea typeface="+mn-ea"/>
                <a:cs typeface="+mn-cs"/>
              </a:rPr>
              <a:t> generation periods and periods of high demand but low </a:t>
            </a:r>
            <a:r>
              <a:rPr lang="en-GB" dirty="0"/>
              <a:t>V.R.E.</a:t>
            </a:r>
            <a:r>
              <a:rPr lang="en-GB" sz="1200" kern="1200" dirty="0">
                <a:solidFill>
                  <a:schemeClr val="tx1"/>
                </a:solidFill>
                <a:effectLst/>
                <a:latin typeface="+mn-lt"/>
                <a:ea typeface="+mn-ea"/>
                <a:cs typeface="+mn-cs"/>
              </a:rPr>
              <a:t> generation and avoid curtailment. Power spillage</a:t>
            </a:r>
            <a:r>
              <a:rPr lang="en-GB" dirty="0"/>
              <a:t> </a:t>
            </a:r>
            <a:r>
              <a:rPr lang="en-GB" sz="1200" kern="1200" dirty="0">
                <a:solidFill>
                  <a:schemeClr val="tx1"/>
                </a:solidFill>
                <a:effectLst/>
                <a:latin typeface="+mn-lt"/>
                <a:ea typeface="+mn-ea"/>
                <a:cs typeface="+mn-cs"/>
              </a:rPr>
              <a:t>(</a:t>
            </a:r>
            <a:r>
              <a:rPr lang="en-GB" dirty="0"/>
              <a:t>that is, the</a:t>
            </a:r>
            <a:r>
              <a:rPr lang="en-GB" sz="1200" kern="1200" dirty="0">
                <a:solidFill>
                  <a:schemeClr val="tx1"/>
                </a:solidFill>
                <a:effectLst/>
                <a:latin typeface="+mn-lt"/>
                <a:ea typeface="+mn-ea"/>
                <a:cs typeface="+mn-cs"/>
              </a:rPr>
              <a:t> amount of variable renewable electricity that is not used</a:t>
            </a:r>
            <a:r>
              <a:rPr lang="en-GB" dirty="0"/>
              <a:t>)</a:t>
            </a:r>
            <a:r>
              <a:rPr lang="en-GB" sz="1200" kern="1200" dirty="0">
                <a:solidFill>
                  <a:schemeClr val="tx1"/>
                </a:solidFill>
                <a:effectLst/>
                <a:latin typeface="+mn-lt"/>
                <a:ea typeface="+mn-ea"/>
                <a:cs typeface="+mn-cs"/>
              </a:rPr>
              <a:t> and amount of power curtailment are other measures often used for flexibility assessment.</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4) Incorporates demand-side management measures to adjust demand to respond to periods of supply shortages and </a:t>
            </a:r>
            <a:r>
              <a:rPr lang="en-GB" dirty="0"/>
              <a:t>over-generation</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5) </a:t>
            </a:r>
            <a:r>
              <a:rPr lang="en-GB" dirty="0"/>
              <a:t>Ensures</a:t>
            </a:r>
            <a:r>
              <a:rPr lang="en-GB" sz="1200" kern="1200" dirty="0">
                <a:solidFill>
                  <a:schemeClr val="tx1"/>
                </a:solidFill>
                <a:effectLst/>
                <a:latin typeface="+mn-lt"/>
                <a:ea typeface="+mn-ea"/>
                <a:cs typeface="+mn-cs"/>
              </a:rPr>
              <a:t> an adequate supply of ancillary services to maintain system capabilities to mitigate possible </a:t>
            </a:r>
            <a:r>
              <a:rPr lang="en-GB" dirty="0"/>
              <a:t>destabilizing</a:t>
            </a:r>
            <a:r>
              <a:rPr lang="en-GB" sz="1200" kern="1200" dirty="0">
                <a:solidFill>
                  <a:schemeClr val="tx1"/>
                </a:solidFill>
                <a:effectLst/>
                <a:latin typeface="+mn-lt"/>
                <a:ea typeface="+mn-ea"/>
                <a:cs typeface="+mn-cs"/>
              </a:rPr>
              <a:t> events.</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6) Improves operation practices and incorporate market restructuring to unlock the flexibility potential of the network.</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9726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rtl="0">
              <a:buNone/>
            </a:pPr>
            <a:r>
              <a:rPr lang="en-GB" sz="1200" b="0" i="0" u="none" strike="noStrike" cap="none" dirty="0">
                <a:solidFill>
                  <a:srgbClr val="000000"/>
                </a:solidFill>
                <a:effectLst/>
                <a:latin typeface="Arial"/>
                <a:ea typeface="Arial"/>
                <a:cs typeface="Arial"/>
                <a:sym typeface="Arial"/>
              </a:rPr>
              <a:t>The flexibility in the power system is traditionally associated with dispatchable thermal plants. However, power systems can use a range of flexibility resources to manage the variations in the net load. The types and potentials of these resources vary from region to region.</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According to IRENA these solutions include “the geographic distribution of variable renewable electricity generators, pooling of resources, restructuring markets to remunerate flexibility, enhancing grid infrastructure, deploying advanced battery technologies, developing demand-side management programmes and enhancing the cycling capabilities of thermal generators. Sector coupling also provides flexibility to the system with the power to heat, power to gas and exploiting the storage potential via </a:t>
            </a:r>
            <a:r>
              <a:rPr lang="en-GB" dirty="0">
                <a:solidFill>
                  <a:srgbClr val="000000"/>
                </a:solidFill>
                <a:latin typeface="Arial"/>
                <a:ea typeface="Arial"/>
                <a:cs typeface="Arial"/>
                <a:sym typeface="Arial"/>
              </a:rPr>
              <a:t>E.V.</a:t>
            </a:r>
            <a:r>
              <a:rPr lang="en-GB" sz="1200" b="0" i="0" u="none" strike="noStrike" cap="none" dirty="0">
                <a:solidFill>
                  <a:srgbClr val="000000"/>
                </a:solidFill>
                <a:effectLst/>
                <a:latin typeface="Arial"/>
                <a:ea typeface="Arial"/>
                <a:cs typeface="Arial"/>
                <a:sym typeface="Arial"/>
              </a:rPr>
              <a:t> charging.”</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To reliably accommodate higher shares of renewables in the power system, we should unlock the full flexibility potential of the energy system, and flexibility should be harnessed in all sectors of the energy system. Identifying the potential and availability of flexibility resources in a power system is critical to further </a:t>
            </a:r>
            <a:r>
              <a:rPr lang="en-GB" dirty="0">
                <a:solidFill>
                  <a:srgbClr val="000000"/>
                </a:solidFill>
                <a:latin typeface="Arial"/>
                <a:ea typeface="Arial"/>
                <a:cs typeface="Arial"/>
                <a:sym typeface="Arial"/>
              </a:rPr>
              <a:t>advance and</a:t>
            </a:r>
            <a:r>
              <a:rPr lang="en-GB" sz="1200" b="0" i="0" u="none" strike="noStrike" cap="none" dirty="0">
                <a:solidFill>
                  <a:srgbClr val="000000"/>
                </a:solidFill>
                <a:effectLst/>
                <a:latin typeface="Arial"/>
                <a:ea typeface="Arial"/>
                <a:cs typeface="Arial"/>
                <a:sym typeface="Arial"/>
              </a:rPr>
              <a:t> achieve the energy transition goals.</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815233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The flexibility of a power system depends on how the power system has developed over time, based on resources, policies, and growth path. The size, level of modernization of a power system, and demand growth prospects are key flexibility attributes. For example, demand growth stalls in many large, modern systems due to industrialization reaching maturity and an emphasis on energy efficiency. Therefore the system faces overcapacity that was built to support past demand growth, with many of the thermal power plants depreciating. Thus the system has to invest in costly retrofitting options, and investment in new assets will be more costly.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In developing regions, however, planning for flexibility is easier. New capacity should be built to supply the growing demand and this provides the opportunity to embed flexibility measures in market design and grid codes for new assets.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Planning for flexibility is a continuous, complex multi-step process and requires accounting for all possible sources. Many different factors should be taken into account, and that form a complex mathematical problem that should be solved using appropriate tools. As the share of V.R.E. grows, power systems goes through a transition. A detailed study of the system is needed to consider both technical and institutional aspects of flexibility, while final decisions are usually made based on least-cost principles. It is sensible to plan ahead for flexibility rather than exploring suboptimal investments after flexibility issues arise in a power system. Here we review the flexibility assessment method outlined by IRENA.</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733690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flexibility assessment process starts with an assessment of current flexibility gaps and extends into the future. Depending on the system's present state, integration measures might be necessary for the future or may already be a matter of urgency</a:t>
            </a:r>
            <a:r>
              <a:rPr lang="en-GB" dirty="0"/>
              <a:t>.</a:t>
            </a:r>
            <a:r>
              <a:rPr lang="en-GB" sz="1200" kern="1200" dirty="0">
                <a:solidFill>
                  <a:schemeClr val="tx1"/>
                </a:solidFill>
                <a:effectLst/>
                <a:latin typeface="+mn-lt"/>
                <a:ea typeface="+mn-ea"/>
                <a:cs typeface="+mn-cs"/>
              </a:rPr>
              <a:t> </a:t>
            </a:r>
            <a:r>
              <a:rPr lang="en-GB" dirty="0"/>
              <a:t>This </a:t>
            </a:r>
            <a:r>
              <a:rPr lang="en-GB" sz="1200" kern="1200" dirty="0">
                <a:solidFill>
                  <a:schemeClr val="tx1"/>
                </a:solidFill>
                <a:effectLst/>
                <a:latin typeface="+mn-lt"/>
                <a:ea typeface="+mn-ea"/>
                <a:cs typeface="+mn-cs"/>
              </a:rPr>
              <a:t>greatly changes the list of available options and associated costs. The method has three steps: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first step is assessing</a:t>
            </a:r>
            <a:r>
              <a:rPr lang="en-GB" dirty="0"/>
              <a:t> the</a:t>
            </a:r>
            <a:r>
              <a:rPr lang="en-GB" sz="1200" kern="1200" dirty="0">
                <a:solidFill>
                  <a:schemeClr val="tx1"/>
                </a:solidFill>
                <a:effectLst/>
                <a:latin typeface="+mn-lt"/>
                <a:ea typeface="+mn-ea"/>
                <a:cs typeface="+mn-cs"/>
              </a:rPr>
              <a:t> current flexibility status and identifying inexpensive and investment-free ways to unlock existing flexibility through improvements in operational practices and market restructuring. The main aim of </a:t>
            </a:r>
            <a:r>
              <a:rPr lang="en-GB" dirty="0"/>
              <a:t>the flexibility</a:t>
            </a:r>
            <a:r>
              <a:rPr lang="en-GB" sz="1200" kern="1200" dirty="0">
                <a:solidFill>
                  <a:schemeClr val="tx1"/>
                </a:solidFill>
                <a:effectLst/>
                <a:latin typeface="+mn-lt"/>
                <a:ea typeface="+mn-ea"/>
                <a:cs typeface="+mn-cs"/>
              </a:rPr>
              <a:t> assessment of an existing system is to: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identify current flexibility gaps,</a:t>
            </a:r>
            <a:endParaRPr lang="en-GB" sz="120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assess the maximum share of </a:t>
            </a:r>
            <a:r>
              <a:rPr lang="en-GB" dirty="0"/>
              <a:t>V.R.E.</a:t>
            </a:r>
            <a:r>
              <a:rPr lang="en-GB" sz="1200" kern="1200" dirty="0">
                <a:solidFill>
                  <a:schemeClr val="tx1"/>
                </a:solidFill>
                <a:effectLst/>
                <a:latin typeface="+mn-lt"/>
                <a:ea typeface="+mn-ea"/>
                <a:cs typeface="+mn-cs"/>
              </a:rPr>
              <a:t> that can be integrated without significantly changing the </a:t>
            </a:r>
            <a:r>
              <a:rPr lang="en-GB" dirty="0"/>
              <a:t>non-V.R.E.</a:t>
            </a:r>
            <a:r>
              <a:rPr lang="en-GB" sz="1200" kern="1200" dirty="0">
                <a:solidFill>
                  <a:schemeClr val="tx1"/>
                </a:solidFill>
                <a:effectLst/>
                <a:latin typeface="+mn-lt"/>
                <a:ea typeface="+mn-ea"/>
                <a:cs typeface="+mn-cs"/>
              </a:rPr>
              <a:t> component of the grid,</a:t>
            </a:r>
            <a:endParaRPr lang="en-GB" sz="120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estimate the time left until the existing flexibility is exhausted</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identify a least-cost set of solutions to unlock existing flexibility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next steps, if flexibility gaps are identified, mitigation measures can be simulated and assessed for their effectiveness and compared based on their costs and benefits; otherwise, after identifying a pathway to exploit existing flexibility, a long-term assessment should be conducted to complement the planning process. The main goal of </a:t>
            </a:r>
            <a:r>
              <a:rPr lang="en-GB" dirty="0"/>
              <a:t>a long-term</a:t>
            </a:r>
            <a:r>
              <a:rPr lang="en-GB" sz="1200" kern="1200" dirty="0">
                <a:solidFill>
                  <a:schemeClr val="tx1"/>
                </a:solidFill>
                <a:effectLst/>
                <a:latin typeface="+mn-lt"/>
                <a:ea typeface="+mn-ea"/>
                <a:cs typeface="+mn-cs"/>
              </a:rPr>
              <a:t> flexibility assessment is identifying future investments in generation, transmission</a:t>
            </a:r>
            <a:r>
              <a:rPr lang="en-GB" dirty="0"/>
              <a:t>,</a:t>
            </a:r>
            <a:r>
              <a:rPr lang="en-GB" sz="1200" kern="1200" dirty="0">
                <a:solidFill>
                  <a:schemeClr val="tx1"/>
                </a:solidFill>
                <a:effectLst/>
                <a:latin typeface="+mn-lt"/>
                <a:ea typeface="+mn-ea"/>
                <a:cs typeface="+mn-cs"/>
              </a:rPr>
              <a:t> and storage and exploring the full long-term flexibility potential of demand-side management programmes and sector coupling. </a:t>
            </a:r>
            <a:endParaRPr lang="en-GB" sz="1200" kern="1200" dirty="0">
              <a:solidFill>
                <a:schemeClr val="tx1"/>
              </a:solidFill>
              <a:effectLst/>
              <a:latin typeface="+mn-lt"/>
              <a:cs typeface="Calibri"/>
            </a:endParaRP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methodology suggests using one or more tools with specific computational capabilities such as geospatial planning, dispatch simulation</a:t>
            </a:r>
            <a:r>
              <a:rPr lang="en-GB" dirty="0"/>
              <a:t>,</a:t>
            </a:r>
            <a:r>
              <a:rPr lang="en-GB" sz="1200" kern="1200" dirty="0">
                <a:solidFill>
                  <a:schemeClr val="tx1"/>
                </a:solidFill>
                <a:effectLst/>
                <a:latin typeface="+mn-lt"/>
                <a:ea typeface="+mn-ea"/>
                <a:cs typeface="+mn-cs"/>
              </a:rPr>
              <a:t> and long-term capacity expansion. Such tools can </a:t>
            </a:r>
            <a:r>
              <a:rPr lang="en-GB" dirty="0"/>
              <a:t>optimize</a:t>
            </a:r>
            <a:r>
              <a:rPr lang="en-GB" sz="1200" kern="1200" dirty="0">
                <a:solidFill>
                  <a:schemeClr val="tx1"/>
                </a:solidFill>
                <a:effectLst/>
                <a:latin typeface="+mn-lt"/>
                <a:ea typeface="+mn-ea"/>
                <a:cs typeface="+mn-cs"/>
              </a:rPr>
              <a:t> system operations and investments at time scales that are representative of electricity markets. </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192286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120683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solidFill>
                  <a:srgbClr val="0E101A"/>
                </a:solidFill>
                <a:effectLst/>
              </a:rPr>
              <a:t>Currently, dispatchable generators are the largest source of flexibility on the supply side. According to I.E.A., "A flexible generator is one with fast ramping capabilities, a low minimum operating level and fast start-up and shutdown times". Three major groups of generation technologies can be identified based on their ability to alter their output:  </a:t>
            </a:r>
          </a:p>
          <a:p>
            <a:pPr>
              <a:spcBef>
                <a:spcPts val="0"/>
              </a:spcBef>
              <a:spcAft>
                <a:spcPts val="0"/>
              </a:spcAft>
            </a:pPr>
            <a:endParaRPr lang="en-GB" dirty="0">
              <a:solidFill>
                <a:srgbClr val="0E101A"/>
              </a:solidFill>
              <a:effectLst/>
            </a:endParaRPr>
          </a:p>
          <a:p>
            <a:pPr>
              <a:spcBef>
                <a:spcPts val="0"/>
              </a:spcBef>
              <a:spcAft>
                <a:spcPts val="0"/>
              </a:spcAft>
            </a:pPr>
            <a:r>
              <a:rPr lang="en-GB" b="1" dirty="0">
                <a:solidFill>
                  <a:srgbClr val="0E101A"/>
                </a:solidFill>
                <a:effectLst/>
              </a:rPr>
              <a:t>Baseload units</a:t>
            </a:r>
            <a:r>
              <a:rPr lang="en-GB" dirty="0">
                <a:solidFill>
                  <a:srgbClr val="0E101A"/>
                </a:solidFill>
                <a:effectLst/>
              </a:rPr>
              <a:t> usually have limited cycling capabilities and cannot ramp up or down their output quickly. Baseload technologies usually require a large upfront investment. However, they can produce large amounts of power at a relatively low operating cost. Therefore, they are used to supply the non-variable part of power demand. An example of a baseload unit is a nuclear plant.</a:t>
            </a:r>
          </a:p>
          <a:p>
            <a:pPr>
              <a:spcBef>
                <a:spcPts val="0"/>
              </a:spcBef>
              <a:spcAft>
                <a:spcPts val="0"/>
              </a:spcAft>
            </a:pPr>
            <a:r>
              <a:rPr lang="en-GB" b="1" dirty="0">
                <a:solidFill>
                  <a:srgbClr val="0E101A"/>
                </a:solidFill>
                <a:effectLst/>
              </a:rPr>
              <a:t>Peak generators</a:t>
            </a:r>
            <a:r>
              <a:rPr lang="en-GB" dirty="0">
                <a:solidFill>
                  <a:srgbClr val="0E101A"/>
                </a:solidFill>
                <a:effectLst/>
              </a:rPr>
              <a:t> usually have opposite techno-economic characteristics; they require a lower upfront investment but higher operating cost. Peak generators have a very flexible operation and have the characteristics of rapid start-up and shut down, fast ramping capabilities, and low minimum operational level. Therefore they are suitable for fast response to short-term variability over peak hours and forecast errors. Peak generators usually have very low capacity factors and have a different business model compared to baseload units. Examples of peak generation units are open cycle gas turbines and internal combustion generators.</a:t>
            </a:r>
          </a:p>
          <a:p>
            <a:pPr>
              <a:spcBef>
                <a:spcPts val="0"/>
              </a:spcBef>
              <a:spcAft>
                <a:spcPts val="0"/>
              </a:spcAft>
            </a:pPr>
            <a:r>
              <a:rPr lang="en-GB" b="1" dirty="0">
                <a:solidFill>
                  <a:srgbClr val="0E101A"/>
                </a:solidFill>
                <a:effectLst/>
              </a:rPr>
              <a:t>Mid-merit generators</a:t>
            </a:r>
            <a:r>
              <a:rPr lang="en-GB" dirty="0">
                <a:solidFill>
                  <a:srgbClr val="0E101A"/>
                </a:solidFill>
                <a:effectLst/>
              </a:rPr>
              <a:t> can be used either as baseload or peak load and usually have a slower response rate compared to peak generators. They can provide flexibility within an hour and are used for load following and supplying the intermediate demand. Examples of intermediate generators are combined-cycle gas turbines and hydropower.</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2298065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rtl="0">
              <a:buNone/>
            </a:pPr>
            <a:r>
              <a:rPr lang="en-GB" sz="1200" b="0" i="0" u="none" strike="noStrike" cap="none" dirty="0">
                <a:solidFill>
                  <a:srgbClr val="000000"/>
                </a:solidFill>
                <a:effectLst/>
                <a:latin typeface="Arial"/>
                <a:ea typeface="Arial"/>
                <a:cs typeface="Arial"/>
                <a:sym typeface="Arial"/>
              </a:rPr>
              <a:t>There </a:t>
            </a:r>
            <a:r>
              <a:rPr lang="en-GB" dirty="0">
                <a:solidFill>
                  <a:srgbClr val="000000"/>
                </a:solidFill>
                <a:latin typeface="Arial"/>
                <a:ea typeface="Arial"/>
                <a:cs typeface="Arial"/>
                <a:sym typeface="Arial"/>
              </a:rPr>
              <a:t>have</a:t>
            </a:r>
            <a:r>
              <a:rPr lang="en-GB" sz="1200" b="0" i="0" u="none" strike="noStrike" cap="none" dirty="0">
                <a:solidFill>
                  <a:srgbClr val="000000"/>
                </a:solidFill>
                <a:effectLst/>
                <a:latin typeface="Arial"/>
                <a:ea typeface="Arial"/>
                <a:cs typeface="Arial"/>
                <a:sym typeface="Arial"/>
              </a:rPr>
              <a:t> been growing attempts to improve the flexibility provided by thermal generations as the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sources are gradually becoming the mainstay of the power system. Modern designs of thermal generators offer improved performance, such as higher ramping rates and faster start-up, especially for coal and gas technologies.</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Nuclear power plants have varying levels of flexibility, and some have the technical ability to ramp up or down relatively rapidly. According to </a:t>
            </a:r>
            <a:r>
              <a:rPr lang="en-GB" dirty="0">
                <a:solidFill>
                  <a:srgbClr val="000000"/>
                </a:solidFill>
                <a:latin typeface="Arial"/>
                <a:ea typeface="Arial"/>
                <a:cs typeface="Arial"/>
                <a:sym typeface="Arial"/>
              </a:rPr>
              <a:t>I.E.A.,</a:t>
            </a:r>
            <a:r>
              <a:rPr lang="en-GB" sz="1200" b="0" i="0" u="none" strike="noStrike" cap="none" dirty="0">
                <a:solidFill>
                  <a:srgbClr val="000000"/>
                </a:solidFill>
                <a:effectLst/>
                <a:latin typeface="Arial"/>
                <a:ea typeface="Arial"/>
                <a:cs typeface="Arial"/>
                <a:sym typeface="Arial"/>
              </a:rPr>
              <a:t> some nuclear plants' operation data </a:t>
            </a:r>
            <a:r>
              <a:rPr lang="en-GB" dirty="0">
                <a:solidFill>
                  <a:srgbClr val="000000"/>
                </a:solidFill>
                <a:latin typeface="Arial"/>
                <a:ea typeface="Arial"/>
                <a:cs typeface="Arial"/>
                <a:sym typeface="Arial"/>
              </a:rPr>
              <a:t>show</a:t>
            </a:r>
            <a:r>
              <a:rPr lang="en-GB" sz="1200" b="0" i="0" u="none" strike="noStrike" cap="none" dirty="0">
                <a:solidFill>
                  <a:srgbClr val="000000"/>
                </a:solidFill>
                <a:effectLst/>
                <a:latin typeface="Arial"/>
                <a:ea typeface="Arial"/>
                <a:cs typeface="Arial"/>
                <a:sym typeface="Arial"/>
              </a:rPr>
              <a:t> that in the load-following mode, they can ramp up from 30% to 100% in one hour (and vice-versa). However, this capability may be constrained to contingency use for economic or security reasons.</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In a system with a high share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limited curtailment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can also be a very cost-effective source of flexibility and provide down-regulation. Geographic dispersion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resources can also reduce the congestion on transmission and provide more flexibility to the system. In deregulated markets, flexibility is gradually becoming an important revenue source as generators should respond to price signals; therefore, flexibility gets remunerated. In regulated environments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increasing the flexibility of existing plants through retrofitting plans is gaining attention as a </a:t>
            </a:r>
            <a:r>
              <a:rPr lang="en-GB" dirty="0">
                <a:solidFill>
                  <a:srgbClr val="000000"/>
                </a:solidFill>
                <a:latin typeface="Arial"/>
                <a:ea typeface="Arial"/>
                <a:cs typeface="Arial"/>
                <a:sym typeface="Arial"/>
              </a:rPr>
              <a:t>short to medium-term</a:t>
            </a:r>
            <a:r>
              <a:rPr lang="en-GB" sz="1200" b="0" i="0" u="none" strike="noStrike" cap="none" dirty="0">
                <a:solidFill>
                  <a:srgbClr val="000000"/>
                </a:solidFill>
                <a:effectLst/>
                <a:latin typeface="Arial"/>
                <a:ea typeface="Arial"/>
                <a:cs typeface="Arial"/>
                <a:sym typeface="Arial"/>
              </a:rPr>
              <a:t> solution.</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In summary, there are four key questions that should be answered to assess the flexibility provided by dispatchable generators:</a:t>
            </a: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What is the installed capacity of each dispatchable technology?</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How fast can each unit ramp up</a:t>
            </a:r>
            <a:r>
              <a:rPr lang="en-GB" dirty="0">
                <a:solidFill>
                  <a:srgbClr val="000000"/>
                </a:solidFill>
                <a:latin typeface="Arial"/>
                <a:ea typeface="Arial"/>
                <a:cs typeface="Arial"/>
                <a:sym typeface="Arial"/>
              </a:rPr>
              <a:t> or down</a:t>
            </a:r>
            <a:r>
              <a:rPr lang="en-GB" sz="1200" b="0" i="0" u="none" strike="noStrike" cap="none" dirty="0">
                <a:solidFill>
                  <a:srgbClr val="000000"/>
                </a:solidFill>
                <a:effectLst/>
                <a:latin typeface="Arial"/>
                <a:ea typeface="Arial"/>
                <a:cs typeface="Arial"/>
                <a:sym typeface="Arial"/>
              </a:rPr>
              <a:t> its output?</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How quickly can it start up</a:t>
            </a:r>
            <a:r>
              <a:rPr lang="en-GB" dirty="0">
                <a:solidFill>
                  <a:srgbClr val="000000"/>
                </a:solidFill>
                <a:latin typeface="Arial"/>
                <a:ea typeface="Arial"/>
                <a:cs typeface="Arial"/>
                <a:sym typeface="Arial"/>
              </a:rPr>
              <a:t> or shut</a:t>
            </a:r>
            <a:r>
              <a:rPr lang="en-GB" sz="1200" b="0" i="0" u="none" strike="noStrike" cap="none" dirty="0">
                <a:solidFill>
                  <a:srgbClr val="000000"/>
                </a:solidFill>
                <a:effectLst/>
                <a:latin typeface="Arial"/>
                <a:ea typeface="Arial"/>
                <a:cs typeface="Arial"/>
                <a:sym typeface="Arial"/>
              </a:rPr>
              <a:t> down?</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What is the minimum stable output level?</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2486742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The primary purpose of electricity storage is to shift electricity supply over time by storing electricity when its value is the lowest and discharging when its value is the highest. The attributed value of electricity storage in this context comes from reductions in the overall generation cost by avoiding </a:t>
            </a:r>
            <a:r>
              <a:rPr lang="en-GB" dirty="0">
                <a:solidFill>
                  <a:srgbClr val="000000"/>
                </a:solidFill>
                <a:latin typeface="Arial"/>
                <a:ea typeface="Arial"/>
                <a:cs typeface="Arial"/>
                <a:sym typeface="Arial"/>
              </a:rPr>
              <a:t>V.R.E. </a:t>
            </a:r>
            <a:r>
              <a:rPr lang="en-GB" sz="1200" b="0" i="0" u="none" strike="noStrike" cap="none" dirty="0">
                <a:solidFill>
                  <a:srgbClr val="000000"/>
                </a:solidFill>
                <a:effectLst/>
                <a:latin typeface="Arial"/>
                <a:ea typeface="Arial"/>
                <a:cs typeface="Arial"/>
                <a:sym typeface="Arial"/>
              </a:rPr>
              <a:t>curtailment, reducing thermal plants operation cycles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and preventing more expensive generators from running. Storage can facilitate high shares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by mitigating their impact on grid operations. We </a:t>
            </a:r>
            <a:r>
              <a:rPr lang="en-GB" dirty="0">
                <a:solidFill>
                  <a:srgbClr val="000000"/>
                </a:solidFill>
                <a:latin typeface="Arial"/>
                <a:ea typeface="Arial"/>
                <a:cs typeface="Arial"/>
                <a:sym typeface="Arial"/>
              </a:rPr>
              <a:t>previously discussed</a:t>
            </a:r>
            <a:r>
              <a:rPr lang="en-GB" sz="1200" b="0" i="0" u="none" strike="noStrike" cap="none" dirty="0">
                <a:solidFill>
                  <a:srgbClr val="000000"/>
                </a:solidFill>
                <a:effectLst/>
                <a:latin typeface="Arial"/>
                <a:ea typeface="Arial"/>
                <a:cs typeface="Arial"/>
                <a:sym typeface="Arial"/>
              </a:rPr>
              <a:t> that the impacts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vary over different time scales. Hence, to </a:t>
            </a:r>
            <a:r>
              <a:rPr lang="en-GB" dirty="0">
                <a:solidFill>
                  <a:srgbClr val="000000"/>
                </a:solidFill>
                <a:latin typeface="Arial"/>
                <a:ea typeface="Arial"/>
                <a:cs typeface="Arial"/>
                <a:sym typeface="Arial"/>
              </a:rPr>
              <a:t>maximize</a:t>
            </a:r>
            <a:r>
              <a:rPr lang="en-GB" sz="1200" b="0" i="0" u="none" strike="noStrike" cap="none" dirty="0">
                <a:solidFill>
                  <a:srgbClr val="000000"/>
                </a:solidFill>
                <a:effectLst/>
                <a:latin typeface="Arial"/>
                <a:ea typeface="Arial"/>
                <a:cs typeface="Arial"/>
                <a:sym typeface="Arial"/>
              </a:rPr>
              <a:t> their value for the power system, storage technologies should have appropriate technical characteristics across different time scales such as fast response time and ability to provide inertia.</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At the shortest time scale (seconds), storage technologies such as pumped hydro</a:t>
            </a:r>
            <a:r>
              <a:rPr lang="en-GB" sz="1200" b="0" i="0" u="none" strike="noStrike" cap="none" baseline="0" dirty="0">
                <a:solidFill>
                  <a:srgbClr val="000000"/>
                </a:solidFill>
                <a:effectLst/>
                <a:latin typeface="Arial"/>
                <a:ea typeface="Arial"/>
                <a:cs typeface="Arial"/>
                <a:sym typeface="Arial"/>
              </a:rPr>
              <a:t> and</a:t>
            </a:r>
            <a:r>
              <a:rPr lang="en-GB" sz="1200" b="0" i="0" u="none" strike="noStrike" cap="none" dirty="0">
                <a:solidFill>
                  <a:srgbClr val="000000"/>
                </a:solidFill>
                <a:effectLst/>
                <a:latin typeface="Arial"/>
                <a:ea typeface="Arial"/>
                <a:cs typeface="Arial"/>
                <a:sym typeface="Arial"/>
              </a:rPr>
              <a:t> synchronous flywheels can provide inertia and reduce a system’s dependence on thermal generators for providing inertia. At </a:t>
            </a:r>
            <a:r>
              <a:rPr lang="en-GB" dirty="0">
                <a:solidFill>
                  <a:srgbClr val="000000"/>
                </a:solidFill>
                <a:latin typeface="Arial"/>
                <a:ea typeface="Arial"/>
                <a:cs typeface="Arial"/>
                <a:sym typeface="Arial"/>
              </a:rPr>
              <a:t>a time</a:t>
            </a:r>
            <a:r>
              <a:rPr lang="en-GB" sz="1200" b="0" i="0" u="none" strike="noStrike" cap="none" dirty="0">
                <a:solidFill>
                  <a:srgbClr val="000000"/>
                </a:solidFill>
                <a:effectLst/>
                <a:latin typeface="Arial"/>
                <a:ea typeface="Arial"/>
                <a:cs typeface="Arial"/>
                <a:sym typeface="Arial"/>
              </a:rPr>
              <a:t> scale of seconds to minutes, storage</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is mainly used for balancing and provision of operational reserves. Technologies such as pumped hydro, the power to gas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and state of the art long-duration batteries are used for balancing over more extended periods and between seasons.</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In summary, there are four key questions that should be answered in order to assess the flexibility provided by an energy storage unit:</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What is the installed capacity of each storage type?</a:t>
            </a: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How fast it can be charged</a:t>
            </a:r>
            <a:r>
              <a:rPr lang="en-GB" dirty="0">
                <a:solidFill>
                  <a:srgbClr val="000000"/>
                </a:solidFill>
                <a:latin typeface="Arial"/>
                <a:ea typeface="Arial"/>
                <a:cs typeface="Arial"/>
                <a:sym typeface="Arial"/>
              </a:rPr>
              <a:t> and discharged</a:t>
            </a:r>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What is the maximum energy storage capacity? </a:t>
            </a:r>
          </a:p>
          <a:p>
            <a:pPr marL="158750" indent="0" rtl="0">
              <a:buNone/>
            </a:pPr>
            <a:r>
              <a:rPr lang="en-GB" sz="1200" b="0" i="0" u="none" strike="noStrike" cap="none" dirty="0">
                <a:solidFill>
                  <a:srgbClr val="000000"/>
                </a:solidFill>
                <a:effectLst/>
                <a:latin typeface="Arial"/>
                <a:ea typeface="Arial"/>
                <a:cs typeface="Arial"/>
                <a:sym typeface="Arial"/>
              </a:rPr>
              <a:t>•  Can the storage unit provide inertia?</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3439237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Grid flexibility through expanding interconnection and transmission lines allows the shared use of flexible resources to manage variability among connected regions. Therefore, while the storage balances supply and demand over time, transmission</a:t>
            </a:r>
            <a:r>
              <a:rPr lang="en-GB" dirty="0">
                <a:solidFill>
                  <a:srgbClr val="000000"/>
                </a:solidFill>
                <a:latin typeface="Arial"/>
                <a:ea typeface="Arial"/>
                <a:cs typeface="Arial"/>
                <a:sym typeface="Arial"/>
              </a:rPr>
              <a:t> </a:t>
            </a:r>
            <a:r>
              <a:rPr lang="en-GB" b="0" dirty="0">
                <a:solidFill>
                  <a:srgbClr val="000000"/>
                </a:solidFill>
                <a:latin typeface="Arial"/>
                <a:ea typeface="Arial"/>
                <a:cs typeface="Arial"/>
                <a:sym typeface="Arial"/>
              </a:rPr>
              <a:t>and</a:t>
            </a:r>
            <a:r>
              <a:rPr lang="en-GB" dirty="0">
                <a:solidFill>
                  <a:srgbClr val="000000"/>
                </a:solidFill>
                <a:latin typeface="Arial"/>
                <a:ea typeface="Arial"/>
                <a:cs typeface="Arial"/>
                <a:sym typeface="Arial"/>
              </a:rPr>
              <a:t> interconnection</a:t>
            </a:r>
            <a:r>
              <a:rPr lang="en-GB" sz="1200" b="0" i="0" u="none" strike="noStrike" cap="none" dirty="0">
                <a:solidFill>
                  <a:srgbClr val="000000"/>
                </a:solidFill>
                <a:effectLst/>
                <a:latin typeface="Arial"/>
                <a:ea typeface="Arial"/>
                <a:cs typeface="Arial"/>
                <a:sym typeface="Arial"/>
              </a:rPr>
              <a:t> balance that over space.</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Grid flexibility bridges supply-side and demand-side flexibility.</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Therefore, low flexibility in the grid could become a bottleneck to the system flexibility.</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For example, in a system with high supply-side flexibility, the congestion in the grid could still limit integrating high shares of </a:t>
            </a:r>
            <a:r>
              <a:rPr lang="en-GB" dirty="0">
                <a:solidFill>
                  <a:srgbClr val="000000"/>
                </a:solidFill>
                <a:latin typeface="Arial"/>
                <a:ea typeface="Arial"/>
                <a:cs typeface="Arial"/>
                <a:sym typeface="Arial"/>
              </a:rPr>
              <a:t>V.R</a:t>
            </a:r>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E.</a:t>
            </a:r>
            <a:r>
              <a:rPr lang="en-GB" sz="1200" b="0" i="0" u="none" strike="noStrike" cap="none" dirty="0">
                <a:solidFill>
                  <a:srgbClr val="000000"/>
                </a:solidFill>
                <a:effectLst/>
                <a:latin typeface="Arial"/>
                <a:ea typeface="Arial"/>
                <a:cs typeface="Arial"/>
                <a:sym typeface="Arial"/>
              </a:rPr>
              <a:t> Furthermore, inertia between two systems can be shared through synchronous connections (</a:t>
            </a:r>
            <a:r>
              <a:rPr lang="en-GB" b="0" dirty="0">
                <a:solidFill>
                  <a:srgbClr val="000000"/>
                </a:solidFill>
                <a:latin typeface="Arial"/>
                <a:ea typeface="Arial"/>
                <a:cs typeface="Arial"/>
                <a:sym typeface="Arial"/>
              </a:rPr>
              <a:t>via A.C.).</a:t>
            </a:r>
            <a:r>
              <a:rPr lang="en-GB" sz="1200" b="0" i="0" u="none" strike="noStrike" cap="none" dirty="0">
                <a:solidFill>
                  <a:srgbClr val="000000"/>
                </a:solidFill>
                <a:effectLst/>
                <a:latin typeface="Arial"/>
                <a:ea typeface="Arial"/>
                <a:cs typeface="Arial"/>
                <a:sym typeface="Arial"/>
              </a:rPr>
              <a:t> For example, since the interconnection between Ireland and the UK is direct current (</a:t>
            </a:r>
            <a:r>
              <a:rPr lang="en-GB" dirty="0">
                <a:solidFill>
                  <a:srgbClr val="000000"/>
                </a:solidFill>
                <a:latin typeface="Arial"/>
                <a:ea typeface="Arial"/>
                <a:cs typeface="Arial"/>
                <a:sym typeface="Arial"/>
              </a:rPr>
              <a:t>or D.C.),</a:t>
            </a:r>
            <a:r>
              <a:rPr lang="en-GB" sz="1200" b="0" i="0" u="none" strike="noStrike" cap="none" dirty="0">
                <a:solidFill>
                  <a:srgbClr val="000000"/>
                </a:solidFill>
                <a:effectLst/>
                <a:latin typeface="Arial"/>
                <a:ea typeface="Arial"/>
                <a:cs typeface="Arial"/>
                <a:sym typeface="Arial"/>
              </a:rPr>
              <a:t> the two regions cannot share inertia.</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 maximum flexibility capacity (power ramp) provided by an </a:t>
            </a:r>
            <a:r>
              <a:rPr lang="en-GB" dirty="0">
                <a:solidFill>
                  <a:srgbClr val="000000"/>
                </a:solidFill>
                <a:latin typeface="Arial"/>
                <a:ea typeface="Arial"/>
                <a:cs typeface="Arial"/>
                <a:sym typeface="Arial"/>
              </a:rPr>
              <a:t>interconnection </a:t>
            </a:r>
            <a:r>
              <a:rPr lang="en-GB" b="0" dirty="0">
                <a:solidFill>
                  <a:srgbClr val="000000"/>
                </a:solidFill>
                <a:latin typeface="Arial"/>
                <a:ea typeface="Arial"/>
                <a:cs typeface="Arial"/>
                <a:sym typeface="Arial"/>
              </a:rPr>
              <a:t>or</a:t>
            </a:r>
            <a:r>
              <a:rPr lang="en-GB" dirty="0">
                <a:solidFill>
                  <a:srgbClr val="000000"/>
                </a:solidFill>
                <a:latin typeface="Arial"/>
                <a:ea typeface="Arial"/>
                <a:cs typeface="Arial"/>
                <a:sym typeface="Arial"/>
              </a:rPr>
              <a:t> transmission </a:t>
            </a:r>
            <a:r>
              <a:rPr lang="en-GB" sz="1200" b="0" i="0" u="none" strike="noStrike" cap="none" dirty="0">
                <a:solidFill>
                  <a:srgbClr val="000000"/>
                </a:solidFill>
                <a:effectLst/>
                <a:latin typeface="Arial"/>
                <a:ea typeface="Arial"/>
                <a:cs typeface="Arial"/>
                <a:sym typeface="Arial"/>
              </a:rPr>
              <a:t>line is approximately equal to twice its rated capacity</a:t>
            </a:r>
            <a:r>
              <a:rPr lang="en-GB" dirty="0">
                <a:solidFill>
                  <a:srgbClr val="000000"/>
                </a:solidFill>
                <a:latin typeface="Arial"/>
                <a:ea typeface="Arial"/>
                <a:cs typeface="Arial"/>
                <a:sym typeface="Arial"/>
              </a:rPr>
              <a:t>. </a:t>
            </a:r>
            <a:r>
              <a:rPr lang="en-GB" b="0" dirty="0">
                <a:solidFill>
                  <a:srgbClr val="000000"/>
                </a:solidFill>
                <a:latin typeface="Arial"/>
                <a:ea typeface="Arial"/>
                <a:cs typeface="Arial"/>
                <a:sym typeface="Arial"/>
              </a:rPr>
              <a:t>This rated</a:t>
            </a:r>
            <a:r>
              <a:rPr lang="en-GB" sz="1200" b="0" i="0" u="none" strike="noStrike" cap="none" dirty="0">
                <a:solidFill>
                  <a:srgbClr val="000000"/>
                </a:solidFill>
                <a:effectLst/>
                <a:latin typeface="Arial"/>
                <a:ea typeface="Arial"/>
                <a:cs typeface="Arial"/>
                <a:sym typeface="Arial"/>
              </a:rPr>
              <a:t> </a:t>
            </a:r>
            <a:r>
              <a:rPr lang="en-GB" b="0" dirty="0">
                <a:solidFill>
                  <a:srgbClr val="000000"/>
                </a:solidFill>
                <a:latin typeface="Arial"/>
                <a:ea typeface="Arial"/>
                <a:cs typeface="Arial"/>
                <a:sym typeface="Arial"/>
              </a:rPr>
              <a:t>capacity </a:t>
            </a:r>
            <a:r>
              <a:rPr lang="en-GB" sz="1200" b="0" i="0" u="none" strike="noStrike" cap="none" dirty="0">
                <a:solidFill>
                  <a:srgbClr val="000000"/>
                </a:solidFill>
                <a:effectLst/>
                <a:latin typeface="Arial"/>
                <a:ea typeface="Arial"/>
                <a:cs typeface="Arial"/>
                <a:sym typeface="Arial"/>
              </a:rPr>
              <a:t>is equal to the overall power ramping provided if the transmission line exporting at maximum capacity can switch to importing at maximum capacity.</a:t>
            </a:r>
            <a:r>
              <a:rPr lang="en-GB" b="0"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Therefore</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there are three key questions that should be answered in order to assess the flexibility provided by a transmission or interconnector line:</a:t>
            </a:r>
            <a:endParaRPr lang="en-GB" sz="1200" b="0" i="0" u="none" strike="noStrike" cap="none" dirty="0">
              <a:solidFill>
                <a:srgbClr val="000000"/>
              </a:solidFill>
              <a:effectLst/>
              <a:latin typeface="Arial"/>
              <a:ea typeface="Arial"/>
              <a:cs typeface="Arial"/>
            </a:endParaRP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What is interconnection</a:t>
            </a:r>
            <a:r>
              <a:rPr lang="en-GB" dirty="0">
                <a:solidFill>
                  <a:srgbClr val="000000"/>
                </a:solidFill>
                <a:latin typeface="Arial"/>
                <a:ea typeface="Arial"/>
                <a:cs typeface="Arial"/>
                <a:sym typeface="Arial"/>
              </a:rPr>
              <a:t> and transmission</a:t>
            </a:r>
            <a:r>
              <a:rPr lang="en-GB" sz="1200" b="0" i="0" u="none" strike="noStrike" cap="none" dirty="0">
                <a:solidFill>
                  <a:srgbClr val="000000"/>
                </a:solidFill>
                <a:effectLst/>
                <a:latin typeface="Arial"/>
                <a:ea typeface="Arial"/>
                <a:cs typeface="Arial"/>
                <a:sym typeface="Arial"/>
              </a:rPr>
              <a:t> capacity to neighbouring regions</a:t>
            </a:r>
            <a:r>
              <a:rPr lang="en-GB" dirty="0">
                <a:solidFill>
                  <a:srgbClr val="000000"/>
                </a:solidFill>
                <a:latin typeface="Arial"/>
                <a:ea typeface="Arial"/>
                <a:cs typeface="Arial"/>
                <a:sym typeface="Arial"/>
              </a:rPr>
              <a:t> and </a:t>
            </a:r>
            <a:r>
              <a:rPr lang="en-GB" sz="1200" b="0" i="0" u="none" strike="noStrike" cap="none" dirty="0">
                <a:solidFill>
                  <a:srgbClr val="000000"/>
                </a:solidFill>
                <a:effectLst/>
                <a:latin typeface="Arial"/>
                <a:ea typeface="Arial"/>
                <a:cs typeface="Arial"/>
                <a:sym typeface="Arial"/>
              </a:rPr>
              <a:t>countries?</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Is there a limit on the rate at which it can be operated? </a:t>
            </a: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Does the connection provide inertia to the system?</a:t>
            </a:r>
            <a:endParaRPr lang="en-GB" sz="1200" b="0" i="0" u="none" strike="noStrike" cap="none" dirty="0">
              <a:solidFill>
                <a:srgbClr val="000000"/>
              </a:solidFill>
              <a:effectLst/>
              <a:latin typeface="Arial"/>
              <a:ea typeface="Arial"/>
              <a:cs typeface="Arial"/>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1179270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The last source of flexibility on the supply-side is operational flexibility, which is about the regulatory framework and the market environment surrounding the power system. Operational flexibility includes investment free solutions for unlocking the system's flexibility by improving how the assets in the power system are operated. The market and regulatory frameworks act as an inhibitor to existing technical flexibility on the supply-side and demand-side. </a:t>
            </a:r>
            <a:r>
              <a:rPr lang="en-GB" b="0" dirty="0">
                <a:solidFill>
                  <a:srgbClr val="000000"/>
                </a:solidFill>
                <a:latin typeface="Arial"/>
                <a:ea typeface="Arial"/>
                <a:cs typeface="Arial"/>
                <a:sym typeface="Arial"/>
              </a:rPr>
              <a:t>Centralized </a:t>
            </a:r>
            <a:r>
              <a:rPr lang="en-GB" sz="1200" b="0" i="0" u="none" strike="noStrike" cap="none" dirty="0">
                <a:solidFill>
                  <a:srgbClr val="000000"/>
                </a:solidFill>
                <a:effectLst/>
                <a:latin typeface="Arial"/>
                <a:ea typeface="Arial"/>
                <a:cs typeface="Arial"/>
                <a:sym typeface="Arial"/>
              </a:rPr>
              <a:t>dispatching and building a market based on price merit to schedule electricity exchanges are examples of operation mechanisms that could facilitate investment and coordination to unlock the flexibility in the power system.</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Operation flexibility can also exist in different time scales to address different flexibility issues.</a:t>
            </a:r>
            <a:r>
              <a:rPr lang="en-GB" sz="1200" b="1" i="0" u="none" strike="noStrike" cap="none"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In </a:t>
            </a:r>
            <a:r>
              <a:rPr lang="en-GB" b="0" dirty="0">
                <a:solidFill>
                  <a:srgbClr val="000000"/>
                </a:solidFill>
                <a:latin typeface="Arial"/>
                <a:ea typeface="Arial"/>
                <a:cs typeface="Arial"/>
                <a:sym typeface="Arial"/>
              </a:rPr>
              <a:t>the </a:t>
            </a:r>
            <a:r>
              <a:rPr lang="en-GB" sz="1200" b="0" i="0" u="none" strike="noStrike" cap="none" dirty="0">
                <a:solidFill>
                  <a:srgbClr val="000000"/>
                </a:solidFill>
                <a:effectLst/>
                <a:latin typeface="Arial"/>
                <a:ea typeface="Arial"/>
                <a:cs typeface="Arial"/>
                <a:sym typeface="Arial"/>
              </a:rPr>
              <a:t>medium to </a:t>
            </a:r>
            <a:r>
              <a:rPr lang="en-GB" b="0" dirty="0">
                <a:solidFill>
                  <a:srgbClr val="000000"/>
                </a:solidFill>
                <a:latin typeface="Arial"/>
                <a:ea typeface="Arial"/>
                <a:cs typeface="Arial"/>
                <a:sym typeface="Arial"/>
              </a:rPr>
              <a:t>short-term</a:t>
            </a:r>
            <a:r>
              <a:rPr lang="en-GB" sz="1200" b="0" i="0" u="none" strike="noStrike" cap="none" dirty="0">
                <a:solidFill>
                  <a:srgbClr val="000000"/>
                </a:solidFill>
                <a:effectLst/>
                <a:latin typeface="Arial"/>
                <a:ea typeface="Arial"/>
                <a:cs typeface="Arial"/>
                <a:sym typeface="Arial"/>
              </a:rPr>
              <a:t>, the use of modern forecast technologies and </a:t>
            </a:r>
            <a:r>
              <a:rPr lang="en-GB" b="0" dirty="0">
                <a:solidFill>
                  <a:srgbClr val="000000"/>
                </a:solidFill>
                <a:latin typeface="Arial"/>
                <a:ea typeface="Arial"/>
                <a:cs typeface="Arial"/>
                <a:sym typeface="Arial"/>
              </a:rPr>
              <a:t>reducing</a:t>
            </a:r>
            <a:r>
              <a:rPr lang="en-GB" b="0" baseline="0"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the time step of day-ahead and intra-day market balancing are operational measures that can reduce the impact of </a:t>
            </a:r>
            <a:r>
              <a:rPr lang="en-GB" b="0" dirty="0">
                <a:solidFill>
                  <a:srgbClr val="000000"/>
                </a:solidFill>
                <a:latin typeface="Arial"/>
                <a:ea typeface="Arial"/>
                <a:cs typeface="Arial"/>
                <a:sym typeface="Arial"/>
              </a:rPr>
              <a:t>V.R.E. </a:t>
            </a:r>
            <a:r>
              <a:rPr lang="en-GB" sz="1200" b="0" i="0" u="none" strike="noStrike" cap="none" dirty="0">
                <a:solidFill>
                  <a:srgbClr val="000000"/>
                </a:solidFill>
                <a:effectLst/>
                <a:latin typeface="Arial"/>
                <a:ea typeface="Arial"/>
                <a:cs typeface="Arial"/>
                <a:sym typeface="Arial"/>
              </a:rPr>
              <a:t>uncertainty on the system. In the </a:t>
            </a:r>
            <a:r>
              <a:rPr lang="en-GB" dirty="0">
                <a:solidFill>
                  <a:srgbClr val="000000"/>
                </a:solidFill>
                <a:latin typeface="Arial"/>
                <a:ea typeface="Arial"/>
                <a:cs typeface="Arial"/>
                <a:sym typeface="Arial"/>
              </a:rPr>
              <a:t>long-term</a:t>
            </a:r>
            <a:r>
              <a:rPr lang="en-GB" sz="1200" b="0" i="0" u="none" strike="noStrike" cap="none" dirty="0">
                <a:solidFill>
                  <a:srgbClr val="000000"/>
                </a:solidFill>
                <a:effectLst/>
                <a:latin typeface="Arial"/>
                <a:ea typeface="Arial"/>
                <a:cs typeface="Arial"/>
                <a:sym typeface="Arial"/>
              </a:rPr>
              <a:t>, regulators can provide better long-term price signals to </a:t>
            </a:r>
            <a:r>
              <a:rPr lang="en-GB" dirty="0">
                <a:solidFill>
                  <a:srgbClr val="000000"/>
                </a:solidFill>
                <a:latin typeface="Arial"/>
                <a:ea typeface="Arial"/>
                <a:cs typeface="Arial"/>
                <a:sym typeface="Arial"/>
              </a:rPr>
              <a:t>incentivize</a:t>
            </a:r>
            <a:r>
              <a:rPr lang="en-GB" sz="1200" b="0" i="0" u="none" strike="noStrike" cap="none" dirty="0">
                <a:solidFill>
                  <a:srgbClr val="000000"/>
                </a:solidFill>
                <a:effectLst/>
                <a:latin typeface="Arial"/>
                <a:ea typeface="Arial"/>
                <a:cs typeface="Arial"/>
                <a:sym typeface="Arial"/>
              </a:rPr>
              <a:t> investment in flexible resources by increasing the time and space granularity of wholesale markets or </a:t>
            </a:r>
            <a:r>
              <a:rPr lang="en-GB" b="0" dirty="0">
                <a:solidFill>
                  <a:srgbClr val="000000"/>
                </a:solidFill>
                <a:latin typeface="Arial"/>
                <a:ea typeface="Arial"/>
                <a:cs typeface="Arial"/>
                <a:sym typeface="Arial"/>
              </a:rPr>
              <a:t>restructuring</a:t>
            </a:r>
            <a:r>
              <a:rPr lang="en-GB" sz="1200" b="1" i="0" u="none" strike="noStrike" cap="none"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the capacity market.</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Therefore various questions should be answered to assess the potential for unlocking flexibility in the power system through operational measures such as:</a:t>
            </a:r>
          </a:p>
          <a:p>
            <a:pPr marL="158750" indent="0" rtl="0">
              <a:buNone/>
            </a:pPr>
            <a:r>
              <a:rPr lang="en-GB" sz="1200" b="0" i="0" u="none" strike="noStrike" cap="none" dirty="0">
                <a:solidFill>
                  <a:srgbClr val="000000"/>
                </a:solidFill>
                <a:effectLst/>
                <a:latin typeface="Arial"/>
                <a:ea typeface="Arial"/>
                <a:cs typeface="Arial"/>
                <a:sym typeface="Arial"/>
              </a:rPr>
              <a:t>•Does the regulatory framework and market structure </a:t>
            </a:r>
            <a:r>
              <a:rPr lang="en-GB" dirty="0">
                <a:solidFill>
                  <a:srgbClr val="000000"/>
                </a:solidFill>
                <a:latin typeface="Arial"/>
                <a:ea typeface="Arial"/>
                <a:cs typeface="Arial"/>
                <a:sym typeface="Arial"/>
              </a:rPr>
              <a:t>incentivize</a:t>
            </a:r>
            <a:r>
              <a:rPr lang="en-GB" sz="1200" b="0" i="0" u="none" strike="noStrike" cap="none" dirty="0">
                <a:solidFill>
                  <a:srgbClr val="000000"/>
                </a:solidFill>
                <a:effectLst/>
                <a:latin typeface="Arial"/>
                <a:ea typeface="Arial"/>
                <a:cs typeface="Arial"/>
                <a:sym typeface="Arial"/>
              </a:rPr>
              <a:t> the power exchange between regions?</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•Does the market structure </a:t>
            </a:r>
            <a:r>
              <a:rPr lang="en-GB" dirty="0">
                <a:solidFill>
                  <a:srgbClr val="000000"/>
                </a:solidFill>
                <a:latin typeface="Arial"/>
                <a:ea typeface="Arial"/>
                <a:cs typeface="Arial"/>
                <a:sym typeface="Arial"/>
              </a:rPr>
              <a:t>incentivize</a:t>
            </a:r>
            <a:r>
              <a:rPr lang="en-GB" sz="1200" b="0" i="0" u="none" strike="noStrike" cap="none" dirty="0">
                <a:solidFill>
                  <a:srgbClr val="000000"/>
                </a:solidFill>
                <a:effectLst/>
                <a:latin typeface="Arial"/>
                <a:ea typeface="Arial"/>
                <a:cs typeface="Arial"/>
                <a:sym typeface="Arial"/>
              </a:rPr>
              <a:t> investment in the flexible generation?</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•Can the time step for the day ahead planning and intra-day market balancing be reduced?</a:t>
            </a:r>
          </a:p>
          <a:p>
            <a:pPr marL="158750" indent="0" rtl="0">
              <a:buNone/>
            </a:pPr>
            <a:r>
              <a:rPr lang="en-GB" sz="1200" b="0" i="0" u="none" strike="noStrike" cap="none" dirty="0">
                <a:solidFill>
                  <a:srgbClr val="000000"/>
                </a:solidFill>
                <a:effectLst/>
                <a:latin typeface="Arial"/>
                <a:ea typeface="Arial"/>
                <a:cs typeface="Arial"/>
                <a:sym typeface="Arial"/>
              </a:rPr>
              <a:t>•Can improved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forecasts be incorporated into market planning?</a:t>
            </a:r>
            <a:endParaRPr lang="en-GB" sz="1200" b="0" i="0" u="none" strike="noStrike" cap="none" dirty="0">
              <a:solidFill>
                <a:srgbClr val="000000"/>
              </a:solidFill>
              <a:effectLst/>
              <a:latin typeface="Arial"/>
              <a:ea typeface="Arial"/>
              <a:cs typeface="Arial"/>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63483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the end of </a:t>
            </a:r>
            <a:r>
              <a:rPr lang="en-GB" sz="1200" b="0"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this lecture</a:t>
            </a:r>
            <a:r>
              <a:rPr lang="en-GB" dirty="0"/>
              <a:t>, you will be able to:</a:t>
            </a:r>
            <a:endParaRPr lang="en-US" dirty="0"/>
          </a:p>
          <a:p>
            <a:endParaRPr lang="en-US" dirty="0"/>
          </a:p>
          <a:p>
            <a:pPr>
              <a:lnSpc>
                <a:spcPct val="150000"/>
              </a:lnSpc>
            </a:pPr>
            <a:r>
              <a:rPr lang="en-GB" dirty="0"/>
              <a:t>1) Understand the challenge of integrating renewables into the power system.</a:t>
            </a:r>
            <a:endParaRPr lang="en-US" dirty="0"/>
          </a:p>
          <a:p>
            <a:pPr>
              <a:lnSpc>
                <a:spcPct val="150000"/>
              </a:lnSpc>
            </a:pPr>
            <a:r>
              <a:rPr lang="en-GB" dirty="0"/>
              <a:t>2) Understand the value of flexibility in the power system and how to plan for it.</a:t>
            </a:r>
            <a:endParaRPr lang="en-US" dirty="0"/>
          </a:p>
          <a:p>
            <a:pPr>
              <a:lnSpc>
                <a:spcPct val="150000"/>
              </a:lnSpc>
            </a:pPr>
            <a:r>
              <a:rPr lang="en-GB" dirty="0"/>
              <a:t>3) Identify the sources of flexibility on the supply side and their required characteristics.</a:t>
            </a:r>
            <a:endParaRPr lang="en-US" dirty="0"/>
          </a:p>
          <a:p>
            <a:pPr>
              <a:lnSpc>
                <a:spcPct val="150000"/>
              </a:lnSpc>
            </a:pPr>
            <a:r>
              <a:rPr lang="en-GB" dirty="0"/>
              <a:t>4) Identify the sources of flexibility on the demand side and their required characteristics.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2899169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Traditionally demand was considered inflexible in the power system, and the power system operators </a:t>
            </a:r>
            <a:r>
              <a:rPr lang="en-GB" dirty="0">
                <a:solidFill>
                  <a:srgbClr val="000000"/>
                </a:solidFill>
                <a:latin typeface="Arial"/>
                <a:ea typeface="Arial"/>
                <a:cs typeface="Arial"/>
                <a:sym typeface="Arial"/>
              </a:rPr>
              <a:t>adjusted</a:t>
            </a:r>
            <a:r>
              <a:rPr lang="en-GB" sz="1200" b="0" i="0" u="none" strike="noStrike" cap="none" dirty="0">
                <a:solidFill>
                  <a:srgbClr val="000000"/>
                </a:solidFill>
                <a:effectLst/>
                <a:latin typeface="Arial"/>
                <a:ea typeface="Arial"/>
                <a:cs typeface="Arial"/>
                <a:sym typeface="Arial"/>
              </a:rPr>
              <a:t> the supply to match the electricity demand. However, as the share of variable renewable sources is increasing, the </a:t>
            </a:r>
            <a:r>
              <a:rPr lang="en-GB" dirty="0">
                <a:solidFill>
                  <a:srgbClr val="000000"/>
                </a:solidFill>
                <a:latin typeface="Arial"/>
                <a:ea typeface="Arial"/>
                <a:cs typeface="Arial"/>
                <a:sym typeface="Arial"/>
              </a:rPr>
              <a:t>supply-side</a:t>
            </a:r>
            <a:r>
              <a:rPr lang="en-GB" sz="1200" b="0" i="0" u="none" strike="noStrike" cap="none" dirty="0">
                <a:solidFill>
                  <a:srgbClr val="000000"/>
                </a:solidFill>
                <a:effectLst/>
                <a:latin typeface="Arial"/>
                <a:ea typeface="Arial"/>
                <a:cs typeface="Arial"/>
                <a:sym typeface="Arial"/>
              </a:rPr>
              <a:t> is becoming less flexible</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t>
            </a:r>
            <a:r>
              <a:rPr lang="en-GB" dirty="0">
                <a:solidFill>
                  <a:srgbClr val="000000"/>
                </a:solidFill>
                <a:latin typeface="Arial"/>
                <a:ea typeface="Arial"/>
                <a:cs typeface="Arial"/>
                <a:sym typeface="Arial"/>
              </a:rPr>
              <a:t>Therefore</a:t>
            </a:r>
            <a:r>
              <a:rPr lang="en-GB" sz="1200" b="0" i="0" u="none" strike="noStrike" cap="none" dirty="0">
                <a:solidFill>
                  <a:srgbClr val="000000"/>
                </a:solidFill>
                <a:effectLst/>
                <a:latin typeface="Arial"/>
                <a:ea typeface="Arial"/>
                <a:cs typeface="Arial"/>
                <a:sym typeface="Arial"/>
              </a:rPr>
              <a:t> demand needs to become more flexible. Demand-side flexibility refers to shifting or curtailing consumer demand and implies transitioning to a system </a:t>
            </a:r>
            <a:r>
              <a:rPr lang="en-GB" dirty="0">
                <a:solidFill>
                  <a:srgbClr val="000000"/>
                </a:solidFill>
                <a:latin typeface="Arial"/>
                <a:ea typeface="Arial"/>
                <a:cs typeface="Arial"/>
                <a:sym typeface="Arial"/>
              </a:rPr>
              <a:t>in which </a:t>
            </a:r>
            <a:r>
              <a:rPr lang="en-GB" sz="1200" b="0" i="0" u="none" strike="noStrike" cap="none" dirty="0">
                <a:solidFill>
                  <a:srgbClr val="000000"/>
                </a:solidFill>
                <a:effectLst/>
                <a:latin typeface="Arial"/>
                <a:ea typeface="Arial"/>
                <a:cs typeface="Arial"/>
                <a:sym typeface="Arial"/>
              </a:rPr>
              <a:t>demand can be modified to better match electricity supply.</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I.E.A. categorize</a:t>
            </a:r>
            <a:r>
              <a:rPr lang="en-GB" sz="1200" b="0" i="0" u="none" strike="noStrike" cap="none" dirty="0">
                <a:solidFill>
                  <a:srgbClr val="000000"/>
                </a:solidFill>
                <a:effectLst/>
                <a:latin typeface="Arial"/>
                <a:ea typeface="Arial"/>
                <a:cs typeface="Arial"/>
                <a:sym typeface="Arial"/>
              </a:rPr>
              <a:t> demand-side flexibility resources as managed resources and responsive resources. </a:t>
            </a:r>
            <a:r>
              <a:rPr lang="en-GB" sz="1200" i="0" u="none" strike="noStrike" cap="none" dirty="0">
                <a:solidFill>
                  <a:srgbClr val="000000"/>
                </a:solidFill>
                <a:effectLst/>
                <a:latin typeface="Arial"/>
                <a:ea typeface="Arial"/>
                <a:cs typeface="Arial"/>
                <a:sym typeface="Arial"/>
              </a:rPr>
              <a:t>Managed resources </a:t>
            </a:r>
            <a:r>
              <a:rPr lang="en-GB" sz="1200" b="0" i="0" u="none" strike="noStrike" cap="none" dirty="0">
                <a:solidFill>
                  <a:srgbClr val="000000"/>
                </a:solidFill>
                <a:effectLst/>
                <a:latin typeface="Arial"/>
                <a:ea typeface="Arial"/>
                <a:cs typeface="Arial"/>
                <a:sym typeface="Arial"/>
              </a:rPr>
              <a:t>are consumers, usually industrial or commercial, that adjust their electricity consumption based on long-term direct control agreements. These resources are contracted in advance by a system operator to reduce their consumption for a certain number of hours per year. This implies that a certain proportion of the consumer's demand can be postponed without economic hardship.</a:t>
            </a:r>
            <a:r>
              <a:rPr lang="en-GB" dirty="0">
                <a:solidFill>
                  <a:srgbClr val="000000"/>
                </a:solidFill>
                <a:latin typeface="Arial"/>
                <a:ea typeface="Arial"/>
                <a:cs typeface="Arial"/>
                <a:sym typeface="Arial"/>
              </a:rPr>
              <a:t> </a:t>
            </a:r>
            <a:endParaRPr lang="en-GB" dirty="0">
              <a:solidFill>
                <a:srgbClr val="000000"/>
              </a:solidFill>
              <a:latin typeface="Arial"/>
              <a:ea typeface="Arial"/>
              <a:cs typeface="Arial"/>
            </a:endParaRPr>
          </a:p>
          <a:p>
            <a:pPr marL="158750"/>
            <a:endParaRPr lang="en-GB" b="1" dirty="0">
              <a:solidFill>
                <a:srgbClr val="000000"/>
              </a:solidFill>
              <a:latin typeface="Arial"/>
              <a:ea typeface="Arial"/>
              <a:cs typeface="Arial"/>
              <a:sym typeface="Arial"/>
            </a:endParaRPr>
          </a:p>
          <a:p>
            <a:pPr marL="158750"/>
            <a:r>
              <a:rPr lang="en-GB" sz="1200" i="0" u="none" strike="noStrike" cap="none" dirty="0">
                <a:solidFill>
                  <a:srgbClr val="000000"/>
                </a:solidFill>
                <a:effectLst/>
                <a:latin typeface="Arial"/>
                <a:ea typeface="Arial"/>
                <a:cs typeface="Arial"/>
                <a:sym typeface="Arial"/>
              </a:rPr>
              <a:t>A responsive resource </a:t>
            </a:r>
            <a:r>
              <a:rPr lang="en-GB" sz="1200" b="0" i="0" u="none" strike="noStrike" cap="none" dirty="0">
                <a:solidFill>
                  <a:srgbClr val="000000"/>
                </a:solidFill>
                <a:effectLst/>
                <a:latin typeface="Arial"/>
                <a:ea typeface="Arial"/>
                <a:cs typeface="Arial"/>
                <a:sym typeface="Arial"/>
              </a:rPr>
              <a:t>is the proportion of consumer's demand that the system can rely on to respond dynamically, through price signals, to scarcity</a:t>
            </a:r>
            <a:r>
              <a:rPr lang="en-GB" dirty="0">
                <a:solidFill>
                  <a:srgbClr val="000000"/>
                </a:solidFill>
                <a:latin typeface="Arial"/>
                <a:ea typeface="Arial"/>
                <a:cs typeface="Arial"/>
                <a:sym typeface="Arial"/>
              </a:rPr>
              <a:t> </a:t>
            </a:r>
            <a:r>
              <a:rPr lang="en-GB" b="0" dirty="0">
                <a:solidFill>
                  <a:srgbClr val="000000"/>
                </a:solidFill>
                <a:latin typeface="Arial"/>
                <a:ea typeface="Arial"/>
                <a:cs typeface="Arial"/>
                <a:sym typeface="Arial"/>
              </a:rPr>
              <a:t>or </a:t>
            </a:r>
            <a:r>
              <a:rPr lang="en-GB" dirty="0">
                <a:solidFill>
                  <a:srgbClr val="000000"/>
                </a:solidFill>
                <a:latin typeface="Arial"/>
                <a:ea typeface="Arial"/>
                <a:cs typeface="Arial"/>
                <a:sym typeface="Arial"/>
              </a:rPr>
              <a:t>surplus</a:t>
            </a:r>
            <a:r>
              <a:rPr lang="en-GB" sz="1200" b="0" i="0" u="none" strike="noStrike" cap="none" dirty="0">
                <a:solidFill>
                  <a:srgbClr val="000000"/>
                </a:solidFill>
                <a:effectLst/>
                <a:latin typeface="Arial"/>
                <a:ea typeface="Arial"/>
                <a:cs typeface="Arial"/>
                <a:sym typeface="Arial"/>
              </a:rPr>
              <a:t> of electricity by </a:t>
            </a:r>
            <a:r>
              <a:rPr lang="en-GB" b="0" dirty="0">
                <a:solidFill>
                  <a:srgbClr val="000000"/>
                </a:solidFill>
                <a:latin typeface="Arial"/>
                <a:ea typeface="Arial"/>
                <a:cs typeface="Arial"/>
                <a:sym typeface="Arial"/>
              </a:rPr>
              <a:t>decreasing or </a:t>
            </a:r>
            <a:r>
              <a:rPr lang="en-GB" dirty="0">
                <a:solidFill>
                  <a:srgbClr val="000000"/>
                </a:solidFill>
                <a:latin typeface="Arial"/>
                <a:ea typeface="Arial"/>
                <a:cs typeface="Arial"/>
                <a:sym typeface="Arial"/>
              </a:rPr>
              <a:t>increasing</a:t>
            </a:r>
            <a:r>
              <a:rPr lang="en-GB" sz="1200" b="0" i="0" u="none" strike="noStrike" cap="none" dirty="0">
                <a:solidFill>
                  <a:srgbClr val="000000"/>
                </a:solidFill>
                <a:effectLst/>
                <a:latin typeface="Arial"/>
                <a:ea typeface="Arial"/>
                <a:cs typeface="Arial"/>
                <a:sym typeface="Arial"/>
              </a:rPr>
              <a:t> consumption.</a:t>
            </a:r>
            <a:r>
              <a:rPr lang="en-GB" dirty="0">
                <a:solidFill>
                  <a:srgbClr val="000000"/>
                </a:solidFill>
                <a:latin typeface="Arial"/>
                <a:ea typeface="Arial"/>
                <a:cs typeface="Arial"/>
                <a:sym typeface="Arial"/>
              </a:rPr>
              <a:t> </a:t>
            </a:r>
            <a:endParaRPr lang="en-GB" dirty="0">
              <a:cs typeface="Calibri"/>
            </a:endParaRPr>
          </a:p>
          <a:p>
            <a:pPr marL="158750"/>
            <a:r>
              <a:rPr lang="en-GB" sz="1200" b="0" i="0" u="none" strike="noStrike" cap="none" dirty="0">
                <a:solidFill>
                  <a:srgbClr val="000000"/>
                </a:solidFill>
                <a:effectLst/>
                <a:latin typeface="Arial"/>
                <a:ea typeface="Arial"/>
                <a:cs typeface="Arial"/>
                <a:sym typeface="Arial"/>
              </a:rPr>
              <a:t>Therefore </a:t>
            </a:r>
            <a:r>
              <a:rPr lang="en-GB" dirty="0">
                <a:solidFill>
                  <a:srgbClr val="000000"/>
                </a:solidFill>
                <a:latin typeface="Arial"/>
                <a:ea typeface="Arial"/>
                <a:cs typeface="Arial"/>
                <a:sym typeface="Arial"/>
              </a:rPr>
              <a:t>three </a:t>
            </a:r>
            <a:r>
              <a:rPr lang="en-GB" sz="1200" b="0" i="0" u="none" strike="noStrike" cap="none" dirty="0">
                <a:solidFill>
                  <a:srgbClr val="000000"/>
                </a:solidFill>
                <a:effectLst/>
                <a:latin typeface="Arial"/>
                <a:ea typeface="Arial"/>
                <a:cs typeface="Arial"/>
                <a:sym typeface="Arial"/>
              </a:rPr>
              <a:t>key questions need to be answered to assess the technical capacity of flexible resources on the demand side:</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What is the size of the demand-side resource in terms of the total demand that can be curtailed or shifted? </a:t>
            </a:r>
          </a:p>
          <a:p>
            <a:pPr marL="158750"/>
            <a:r>
              <a:rPr lang="en-GB" sz="1200" b="0" i="0" u="none" strike="noStrike" cap="none" dirty="0">
                <a:solidFill>
                  <a:srgbClr val="000000"/>
                </a:solidFill>
                <a:effectLst/>
                <a:latin typeface="Arial"/>
                <a:ea typeface="Arial"/>
                <a:cs typeface="Arial"/>
                <a:sym typeface="Arial"/>
              </a:rPr>
              <a:t>• How fast can the demand be </a:t>
            </a:r>
            <a:r>
              <a:rPr lang="en-GB" dirty="0">
                <a:solidFill>
                  <a:srgbClr val="000000"/>
                </a:solidFill>
                <a:latin typeface="Arial"/>
                <a:ea typeface="Arial"/>
                <a:cs typeface="Arial"/>
                <a:sym typeface="Arial"/>
              </a:rPr>
              <a:t>curtailed </a:t>
            </a:r>
            <a:r>
              <a:rPr lang="en-GB" b="0" dirty="0">
                <a:solidFill>
                  <a:srgbClr val="000000"/>
                </a:solidFill>
                <a:latin typeface="Arial"/>
                <a:ea typeface="Arial"/>
                <a:cs typeface="Arial"/>
                <a:sym typeface="Arial"/>
              </a:rPr>
              <a:t>or</a:t>
            </a:r>
            <a:r>
              <a:rPr lang="en-GB" dirty="0">
                <a:solidFill>
                  <a:srgbClr val="000000"/>
                </a:solidFill>
                <a:latin typeface="Arial"/>
                <a:ea typeface="Arial"/>
                <a:cs typeface="Arial"/>
                <a:sym typeface="Arial"/>
              </a:rPr>
              <a:t> shifted</a:t>
            </a:r>
            <a:r>
              <a:rPr lang="en-GB" sz="1200" b="0" i="0" u="none" strike="noStrike" cap="none" dirty="0">
                <a:solidFill>
                  <a:srgbClr val="000000"/>
                </a:solidFill>
                <a:effectLst/>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a:r>
              <a:rPr lang="en-GB" sz="1200" b="0" i="0" u="none" strike="noStrike" cap="none" dirty="0">
                <a:solidFill>
                  <a:srgbClr val="000000"/>
                </a:solidFill>
                <a:effectLst/>
                <a:latin typeface="Arial"/>
                <a:ea typeface="Arial"/>
                <a:cs typeface="Arial"/>
                <a:sym typeface="Arial"/>
              </a:rPr>
              <a:t>• Is there a limit on the duration of </a:t>
            </a:r>
            <a:r>
              <a:rPr lang="en-GB" dirty="0">
                <a:solidFill>
                  <a:srgbClr val="000000"/>
                </a:solidFill>
                <a:latin typeface="Arial"/>
                <a:ea typeface="Arial"/>
                <a:cs typeface="Arial"/>
                <a:sym typeface="Arial"/>
              </a:rPr>
              <a:t>curtailment or shift</a:t>
            </a:r>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702771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Consumers participating in demand response</a:t>
            </a:r>
            <a:r>
              <a:rPr lang="en-GB" dirty="0">
                <a:solidFill>
                  <a:srgbClr val="000000"/>
                </a:solidFill>
                <a:latin typeface="Arial"/>
                <a:ea typeface="Arial"/>
                <a:cs typeface="Arial"/>
                <a:sym typeface="Arial"/>
              </a:rPr>
              <a:t> </a:t>
            </a:r>
            <a:r>
              <a:rPr lang="en-GB" b="0" dirty="0">
                <a:solidFill>
                  <a:srgbClr val="000000"/>
                </a:solidFill>
                <a:latin typeface="Arial"/>
                <a:ea typeface="Arial"/>
                <a:cs typeface="Arial"/>
                <a:sym typeface="Arial"/>
              </a:rPr>
              <a:t>and</a:t>
            </a:r>
            <a:r>
              <a:rPr lang="en-GB" dirty="0">
                <a:solidFill>
                  <a:srgbClr val="000000"/>
                </a:solidFill>
                <a:latin typeface="Arial"/>
                <a:ea typeface="Arial"/>
                <a:cs typeface="Arial"/>
                <a:sym typeface="Arial"/>
              </a:rPr>
              <a:t> management</a:t>
            </a:r>
            <a:r>
              <a:rPr lang="en-GB" sz="1200" b="0" i="0" u="none" strike="noStrike" cap="none" dirty="0">
                <a:solidFill>
                  <a:srgbClr val="000000"/>
                </a:solidFill>
                <a:effectLst/>
                <a:latin typeface="Arial"/>
                <a:ea typeface="Arial"/>
                <a:cs typeface="Arial"/>
                <a:sym typeface="Arial"/>
              </a:rPr>
              <a:t> have various sizes ranging from individual </a:t>
            </a:r>
            <a:r>
              <a:rPr lang="en-GB" dirty="0">
                <a:solidFill>
                  <a:srgbClr val="000000"/>
                </a:solidFill>
                <a:latin typeface="Arial"/>
                <a:ea typeface="Arial"/>
                <a:cs typeface="Arial"/>
                <a:sym typeface="Arial"/>
              </a:rPr>
              <a:t>residential </a:t>
            </a:r>
            <a:r>
              <a:rPr lang="en-GB" b="0" dirty="0">
                <a:solidFill>
                  <a:srgbClr val="000000"/>
                </a:solidFill>
                <a:latin typeface="Arial"/>
                <a:ea typeface="Arial"/>
                <a:cs typeface="Arial"/>
                <a:sym typeface="Arial"/>
              </a:rPr>
              <a:t>and</a:t>
            </a:r>
            <a:r>
              <a:rPr lang="en-GB" b="1"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commercial consumers to large industrial consumers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t>
            </a:r>
            <a:r>
              <a:rPr lang="en-GB" dirty="0">
                <a:solidFill>
                  <a:srgbClr val="000000"/>
                </a:solidFill>
                <a:latin typeface="Arial"/>
                <a:ea typeface="Arial"/>
                <a:cs typeface="Arial"/>
                <a:sym typeface="Arial"/>
              </a:rPr>
              <a:t>They </a:t>
            </a:r>
            <a:r>
              <a:rPr lang="en-GB" sz="1200" b="0" i="0" u="none" strike="noStrike" cap="none" dirty="0">
                <a:solidFill>
                  <a:srgbClr val="000000"/>
                </a:solidFill>
                <a:effectLst/>
                <a:latin typeface="Arial"/>
                <a:ea typeface="Arial"/>
                <a:cs typeface="Arial"/>
                <a:sym typeface="Arial"/>
              </a:rPr>
              <a:t>are located in different zones on the power network. One of the key challenges of demand response is to form a coordination of loads of various size to meet the required response rates or capacity reduction in different nodes.</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One</a:t>
            </a:r>
            <a:r>
              <a:rPr lang="en-GB" sz="1200" b="0" i="0" u="none" strike="noStrike" cap="none" dirty="0">
                <a:solidFill>
                  <a:srgbClr val="000000"/>
                </a:solidFill>
                <a:effectLst/>
                <a:latin typeface="Arial"/>
                <a:ea typeface="Arial"/>
                <a:cs typeface="Arial"/>
                <a:sym typeface="Arial"/>
              </a:rPr>
              <a:t> way of </a:t>
            </a:r>
            <a:r>
              <a:rPr lang="en-GB" dirty="0">
                <a:solidFill>
                  <a:srgbClr val="000000"/>
                </a:solidFill>
                <a:latin typeface="Arial"/>
                <a:ea typeface="Arial"/>
                <a:cs typeface="Arial"/>
                <a:sym typeface="Arial"/>
              </a:rPr>
              <a:t>increasing </a:t>
            </a:r>
            <a:r>
              <a:rPr lang="en-GB" sz="1200" b="0" i="0" u="none" strike="noStrike" cap="none" dirty="0">
                <a:solidFill>
                  <a:srgbClr val="000000"/>
                </a:solidFill>
                <a:effectLst/>
                <a:latin typeface="Arial"/>
                <a:ea typeface="Arial"/>
                <a:cs typeface="Arial"/>
                <a:sym typeface="Arial"/>
              </a:rPr>
              <a:t>responsiveness is to aggregate demand from end-users of various </a:t>
            </a:r>
            <a:r>
              <a:rPr lang="en-GB" dirty="0">
                <a:solidFill>
                  <a:srgbClr val="000000"/>
                </a:solidFill>
                <a:latin typeface="Arial"/>
                <a:ea typeface="Arial"/>
                <a:cs typeface="Arial"/>
                <a:sym typeface="Arial"/>
              </a:rPr>
              <a:t>sizes</a:t>
            </a:r>
            <a:r>
              <a:rPr lang="en-GB" sz="1200" b="0" i="0" u="none" strike="noStrike" cap="none" dirty="0">
                <a:solidFill>
                  <a:srgbClr val="000000"/>
                </a:solidFill>
                <a:effectLst/>
                <a:latin typeface="Arial"/>
                <a:ea typeface="Arial"/>
                <a:cs typeface="Arial"/>
                <a:sym typeface="Arial"/>
              </a:rPr>
              <a:t> and form a larger demand block. Aggregators are companies that contract with different end-users and distributed energy resource owners to control their assets on their behalf. Aggregators then act as a participant in the electricity and ancillary services market by controlling assets belonging to end-users and aggregate them to operate as a single demand-side response block. To do so, aggregators could use smart metering or smart appliances that can respond automatically to price signals from the system.</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Another measure to facilitate demand-response is adopting the time-of-use rates that change based on power market prices to provide incentives for reducing consumption during peak hours. Time-of-use pricing can also support </a:t>
            </a:r>
            <a:r>
              <a:rPr lang="en-GB" dirty="0">
                <a:solidFill>
                  <a:srgbClr val="000000"/>
                </a:solidFill>
                <a:latin typeface="Arial"/>
                <a:ea typeface="Arial"/>
                <a:cs typeface="Arial"/>
                <a:sym typeface="Arial"/>
              </a:rPr>
              <a:t>V.R.E. </a:t>
            </a:r>
            <a:r>
              <a:rPr lang="en-GB" sz="1200" b="0" i="0" u="none" strike="noStrike" cap="none" dirty="0">
                <a:solidFill>
                  <a:srgbClr val="000000"/>
                </a:solidFill>
                <a:effectLst/>
                <a:latin typeface="Arial"/>
                <a:ea typeface="Arial"/>
                <a:cs typeface="Arial"/>
                <a:sym typeface="Arial"/>
              </a:rPr>
              <a:t>by increasing demand during </a:t>
            </a:r>
            <a:r>
              <a:rPr lang="en-GB" dirty="0">
                <a:solidFill>
                  <a:srgbClr val="000000"/>
                </a:solidFill>
                <a:latin typeface="Arial"/>
                <a:ea typeface="Arial"/>
                <a:cs typeface="Arial"/>
                <a:sym typeface="Arial"/>
              </a:rPr>
              <a:t>over-generation</a:t>
            </a:r>
            <a:r>
              <a:rPr lang="en-GB" sz="1200" b="0" i="0" u="none" strike="noStrike" cap="none" dirty="0">
                <a:solidFill>
                  <a:srgbClr val="000000"/>
                </a:solidFill>
                <a:effectLst/>
                <a:latin typeface="Arial"/>
                <a:ea typeface="Arial"/>
                <a:cs typeface="Arial"/>
                <a:sym typeface="Arial"/>
              </a:rPr>
              <a:t> and adjusting demand to reduce netload ramps. As a result, the need for conventional peak capacity in the power system and the cycling of the thermal generations reduces. As in the case of other resources, there is a limit on the maximum demand response capacity. The economic and technical effectiveness of demand response is </a:t>
            </a:r>
            <a:r>
              <a:rPr lang="en-GB" dirty="0">
                <a:solidFill>
                  <a:srgbClr val="000000"/>
                </a:solidFill>
                <a:latin typeface="Arial"/>
                <a:ea typeface="Arial"/>
                <a:cs typeface="Arial"/>
                <a:sym typeface="Arial"/>
              </a:rPr>
              <a:t>at a maximum</a:t>
            </a:r>
            <a:r>
              <a:rPr lang="en-GB" sz="1200" b="0" i="0" u="none" strike="noStrike" cap="none" dirty="0">
                <a:solidFill>
                  <a:srgbClr val="000000"/>
                </a:solidFill>
                <a:effectLst/>
                <a:latin typeface="Arial"/>
                <a:ea typeface="Arial"/>
                <a:cs typeface="Arial"/>
                <a:sym typeface="Arial"/>
              </a:rPr>
              <a:t> during the early stages and </a:t>
            </a:r>
            <a:r>
              <a:rPr lang="en-GB" dirty="0">
                <a:solidFill>
                  <a:srgbClr val="000000"/>
                </a:solidFill>
                <a:latin typeface="Arial"/>
                <a:ea typeface="Arial"/>
                <a:cs typeface="Arial"/>
                <a:sym typeface="Arial"/>
              </a:rPr>
              <a:t>decreases</a:t>
            </a:r>
            <a:r>
              <a:rPr lang="en-GB" sz="1200" b="0" i="0" u="none" strike="noStrike" cap="none" dirty="0">
                <a:solidFill>
                  <a:srgbClr val="000000"/>
                </a:solidFill>
                <a:effectLst/>
                <a:latin typeface="Arial"/>
                <a:ea typeface="Arial"/>
                <a:cs typeface="Arial"/>
                <a:sym typeface="Arial"/>
              </a:rPr>
              <a:t> as this capacity increases.</a:t>
            </a:r>
            <a:r>
              <a:rPr lang="en-GB" dirty="0">
                <a:solidFill>
                  <a:srgbClr val="000000"/>
                </a:solidFill>
                <a:latin typeface="Arial"/>
                <a:ea typeface="Arial"/>
                <a:cs typeface="Arial"/>
                <a:sym typeface="Arial"/>
              </a:rPr>
              <a:t>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1887761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Electrification is an essential part of the energy transition. If electrification and sector coupling takes place in a way that is controllable, the electrified demand can be a source of flexibility.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Coupling the heat and power sectors through electrification of heat can increase peak power demand and ramping requirements and impose additional reliability risks on a system if not well planned. However, if the electrification of heat is done smartly, it can contribute to </a:t>
            </a:r>
            <a:r>
              <a:rPr lang="en-GB" dirty="0"/>
              <a:t>V.R.E.</a:t>
            </a:r>
            <a:r>
              <a:rPr lang="en-GB" sz="1200" kern="1200" dirty="0">
                <a:solidFill>
                  <a:schemeClr val="tx1"/>
                </a:solidFill>
                <a:effectLst/>
                <a:latin typeface="+mn-lt"/>
                <a:ea typeface="+mn-ea"/>
                <a:cs typeface="+mn-cs"/>
              </a:rPr>
              <a:t> integration and </a:t>
            </a:r>
            <a:r>
              <a:rPr lang="en-GB" dirty="0"/>
              <a:t>decarbonization</a:t>
            </a:r>
            <a:r>
              <a:rPr lang="en-GB" sz="1200" kern="1200" dirty="0">
                <a:solidFill>
                  <a:schemeClr val="tx1"/>
                </a:solidFill>
                <a:effectLst/>
                <a:latin typeface="+mn-lt"/>
                <a:ea typeface="+mn-ea"/>
                <a:cs typeface="+mn-cs"/>
              </a:rPr>
              <a:t> of the power grid. A heating system composed of a heat pump and thermal storage can provide flexibility to the power system by generating heating at times </a:t>
            </a:r>
            <a:r>
              <a:rPr lang="en-GB" dirty="0"/>
              <a:t>when there</a:t>
            </a:r>
            <a:r>
              <a:rPr lang="en-GB" sz="1200" kern="1200" dirty="0">
                <a:solidFill>
                  <a:schemeClr val="tx1"/>
                </a:solidFill>
                <a:effectLst/>
                <a:latin typeface="+mn-lt"/>
                <a:ea typeface="+mn-ea"/>
                <a:cs typeface="+mn-cs"/>
              </a:rPr>
              <a:t> is abundant renewable</a:t>
            </a:r>
            <a:r>
              <a:rPr lang="en-GB" dirty="0"/>
              <a:t> </a:t>
            </a:r>
            <a:r>
              <a:rPr lang="en-GB" b="0" dirty="0"/>
              <a:t>energy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the system and electricity prices are low</a:t>
            </a:r>
            <a:r>
              <a:rPr lang="en-GB" dirty="0"/>
              <a:t>. </a:t>
            </a:r>
            <a:r>
              <a:rPr lang="en-GB" b="0" dirty="0"/>
              <a:t>This energy can be stored</a:t>
            </a:r>
            <a:r>
              <a:rPr lang="en-GB" sz="1200" b="0" kern="1200" dirty="0">
                <a:solidFill>
                  <a:schemeClr val="tx1"/>
                </a:solidFill>
                <a:effectLst/>
                <a:latin typeface="+mn-lt"/>
                <a:ea typeface="+mn-ea"/>
                <a:cs typeface="+mn-cs"/>
              </a:rPr>
              <a:t> in thermal storage and </a:t>
            </a:r>
            <a:r>
              <a:rPr lang="en-GB" b="0" dirty="0"/>
              <a:t>used</a:t>
            </a:r>
            <a:r>
              <a:rPr lang="en-GB" sz="1200" b="0" kern="1200" dirty="0">
                <a:solidFill>
                  <a:schemeClr val="tx1"/>
                </a:solidFill>
                <a:effectLst/>
                <a:latin typeface="+mn-lt"/>
                <a:ea typeface="+mn-ea"/>
                <a:cs typeface="+mn-cs"/>
              </a:rPr>
              <a:t> at </a:t>
            </a:r>
            <a:r>
              <a:rPr lang="en-GB" sz="1200" kern="1200" dirty="0">
                <a:solidFill>
                  <a:schemeClr val="tx1"/>
                </a:solidFill>
                <a:effectLst/>
                <a:latin typeface="+mn-lt"/>
                <a:ea typeface="+mn-ea"/>
                <a:cs typeface="+mn-cs"/>
              </a:rPr>
              <a:t>a later stage to supply heat demand when variable renewable generation is low, or electricity prices are high.</a:t>
            </a:r>
            <a:endParaRPr lang="en-GB" sz="1200" kern="1200" dirty="0">
              <a:solidFill>
                <a:schemeClr val="tx1"/>
              </a:solidFill>
              <a:effectLst/>
              <a:latin typeface="+mn-lt"/>
              <a:cs typeface="Calibri"/>
            </a:endParaRPr>
          </a:p>
          <a:p>
            <a:endParaRPr lang="en-GB" sz="1200" kern="1200" dirty="0">
              <a:effectLst/>
              <a:cs typeface="+mn-lt"/>
            </a:endParaRPr>
          </a:p>
          <a:p>
            <a:r>
              <a:rPr lang="en-GB" sz="1200" kern="1200" dirty="0">
                <a:solidFill>
                  <a:schemeClr val="tx1"/>
                </a:solidFill>
                <a:effectLst/>
                <a:latin typeface="+mn-lt"/>
                <a:ea typeface="+mn-ea"/>
                <a:cs typeface="+mn-cs"/>
              </a:rPr>
              <a:t>Hydrogen is another low carbon energy vector that could have a key role in the deep </a:t>
            </a:r>
            <a:r>
              <a:rPr lang="en-GB" dirty="0"/>
              <a:t>decarbonization</a:t>
            </a:r>
            <a:r>
              <a:rPr lang="en-GB" sz="1200" kern="1200" dirty="0">
                <a:solidFill>
                  <a:schemeClr val="tx1"/>
                </a:solidFill>
                <a:effectLst/>
                <a:latin typeface="+mn-lt"/>
                <a:ea typeface="+mn-ea"/>
                <a:cs typeface="+mn-cs"/>
              </a:rPr>
              <a:t> of the energy sector. Hydrogen can be produced from renewable power via electrolysers. Electrolysers are devices that use electricity to split water into hydrogen and oxygen. Electrolysers can provide demand-side flexibility and balancing services by adjusting hydrogen production to follow the variable renewable generators in periods of high resource availability. The produced hydrogen can be injected into the gas grid and reduce the carbon intensity of the gas network. It can also be stored in underground gas storage facilities</a:t>
            </a:r>
            <a:r>
              <a:rPr lang="en-GB" dirty="0"/>
              <a:t>,</a:t>
            </a:r>
            <a:r>
              <a:rPr lang="en-GB" sz="1200" kern="1200" dirty="0">
                <a:solidFill>
                  <a:schemeClr val="tx1"/>
                </a:solidFill>
                <a:effectLst/>
                <a:latin typeface="+mn-lt"/>
                <a:ea typeface="+mn-ea"/>
                <a:cs typeface="+mn-cs"/>
              </a:rPr>
              <a:t> providing cheap seasonal storage for the </a:t>
            </a:r>
            <a:r>
              <a:rPr lang="en-GB" sz="1200" b="0" kern="1200" dirty="0">
                <a:solidFill>
                  <a:schemeClr val="tx1"/>
                </a:solidFill>
                <a:effectLst/>
                <a:latin typeface="+mn-lt"/>
                <a:ea typeface="+mn-ea"/>
                <a:cs typeface="+mn-cs"/>
              </a:rPr>
              <a:t>excess renewable.</a:t>
            </a:r>
            <a:endParaRPr lang="en-GB" sz="1200" b="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2579000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Same as heating, electrification is one of the key options for </a:t>
            </a:r>
            <a:r>
              <a:rPr lang="en-GB" dirty="0"/>
              <a:t>decarbonizing</a:t>
            </a:r>
            <a:r>
              <a:rPr lang="en-GB" sz="1200" kern="1200" dirty="0">
                <a:solidFill>
                  <a:schemeClr val="tx1"/>
                </a:solidFill>
                <a:effectLst/>
                <a:latin typeface="+mn-lt"/>
                <a:ea typeface="+mn-ea"/>
                <a:cs typeface="+mn-cs"/>
              </a:rPr>
              <a:t> transport. In this case, the sector coupling is facilitated via Electric Vehicles</a:t>
            </a:r>
            <a:r>
              <a:rPr lang="en-GB" dirty="0"/>
              <a:t> (or E</a:t>
            </a:r>
            <a:r>
              <a:rPr lang="en-GB" sz="1200" kern="1200" dirty="0">
                <a:solidFill>
                  <a:schemeClr val="tx1"/>
                </a:solidFill>
                <a:effectLst/>
                <a:latin typeface="+mn-lt"/>
                <a:ea typeface="+mn-ea"/>
                <a:cs typeface="+mn-cs"/>
              </a:rPr>
              <a:t>.</a:t>
            </a:r>
            <a:r>
              <a:rPr lang="en-GB" dirty="0"/>
              <a:t>V.).</a:t>
            </a:r>
            <a:r>
              <a:rPr lang="en-GB" sz="1200" kern="1200" dirty="0">
                <a:solidFill>
                  <a:schemeClr val="tx1"/>
                </a:solidFill>
                <a:effectLst/>
                <a:latin typeface="+mn-lt"/>
                <a:ea typeface="+mn-ea"/>
                <a:cs typeface="+mn-cs"/>
              </a:rPr>
              <a:t> </a:t>
            </a:r>
            <a:r>
              <a:rPr lang="en-GB" dirty="0"/>
              <a:t>Electric vehicles</a:t>
            </a:r>
            <a:r>
              <a:rPr lang="en-GB" sz="1200" kern="1200" dirty="0">
                <a:solidFill>
                  <a:schemeClr val="tx1"/>
                </a:solidFill>
                <a:effectLst/>
                <a:latin typeface="+mn-lt"/>
                <a:ea typeface="+mn-ea"/>
                <a:cs typeface="+mn-cs"/>
              </a:rPr>
              <a:t> can have different charging strategies. </a:t>
            </a:r>
            <a:r>
              <a:rPr lang="en-GB" dirty="0"/>
              <a:t>Their </a:t>
            </a:r>
            <a:r>
              <a:rPr lang="en-GB" sz="1200" kern="1200" dirty="0">
                <a:solidFill>
                  <a:schemeClr val="tx1"/>
                </a:solidFill>
                <a:effectLst/>
                <a:latin typeface="+mn-lt"/>
                <a:ea typeface="+mn-ea"/>
                <a:cs typeface="+mn-cs"/>
              </a:rPr>
              <a:t>charging pattern would significantly affect the implications of electrifying transport for the power system. The charging strategies can be divided into two main groups:</a:t>
            </a:r>
          </a:p>
          <a:p>
            <a:r>
              <a:rPr lang="en-GB" sz="1200" b="0" kern="1200" dirty="0">
                <a:solidFill>
                  <a:schemeClr val="tx1"/>
                </a:solidFill>
                <a:effectLst/>
                <a:latin typeface="+mn-lt"/>
                <a:ea typeface="+mn-ea"/>
                <a:cs typeface="+mn-cs"/>
              </a:rPr>
              <a:t>Uncontrolled charging is an inflexible charging strategy and implies that </a:t>
            </a:r>
            <a:r>
              <a:rPr lang="en-GB" b="0" dirty="0"/>
              <a:t>electric vehicles </a:t>
            </a:r>
            <a:r>
              <a:rPr lang="en-GB" sz="1200" b="0" kern="1200" dirty="0">
                <a:solidFill>
                  <a:schemeClr val="tx1"/>
                </a:solidFill>
                <a:effectLst/>
                <a:latin typeface="+mn-lt"/>
                <a:ea typeface="+mn-ea"/>
                <a:cs typeface="+mn-cs"/>
              </a:rPr>
              <a:t>will charge at maximum power when they are plugged in. Therefore there will be a swift surge in the power demand if many </a:t>
            </a:r>
            <a:r>
              <a:rPr lang="en-GB" b="0" dirty="0"/>
              <a:t>electric vehicles</a:t>
            </a:r>
            <a:r>
              <a:rPr lang="en-GB" sz="1200" b="0" kern="1200" dirty="0">
                <a:solidFill>
                  <a:schemeClr val="tx1"/>
                </a:solidFill>
                <a:effectLst/>
                <a:latin typeface="+mn-lt"/>
                <a:ea typeface="+mn-ea"/>
                <a:cs typeface="+mn-cs"/>
              </a:rPr>
              <a:t> are connected to the grid, simultaneously posing reliability risks for the power grid. Uncontrolled charging increases the peak power demand and the power grid's ramping rate requirements, which could cause flexibility issues for the power grid.</a:t>
            </a:r>
            <a:endParaRPr lang="en-GB" sz="1200" b="0" kern="1200" dirty="0">
              <a:solidFill>
                <a:schemeClr val="tx1"/>
              </a:solidFill>
              <a:effectLst/>
              <a:latin typeface="+mn-lt"/>
              <a:cs typeface="Calibri"/>
            </a:endParaRPr>
          </a:p>
          <a:p>
            <a:endParaRPr lang="en-GB" sz="1200" b="0" kern="1200" dirty="0">
              <a:solidFill>
                <a:schemeClr val="tx1"/>
              </a:solidFill>
              <a:effectLst/>
              <a:latin typeface="+mn-lt"/>
              <a:ea typeface="+mn-ea"/>
              <a:cs typeface="+mn-cs"/>
            </a:endParaRPr>
          </a:p>
          <a:p>
            <a:r>
              <a:rPr lang="en-GB" b="0" dirty="0"/>
              <a:t>The other group is referred to as smart charging. IRENA</a:t>
            </a:r>
            <a:r>
              <a:rPr lang="en-GB" sz="1200" b="0" kern="1200" dirty="0">
                <a:solidFill>
                  <a:schemeClr val="tx1"/>
                </a:solidFill>
                <a:effectLst/>
                <a:latin typeface="+mn-lt"/>
                <a:ea typeface="+mn-ea"/>
                <a:cs typeface="+mn-cs"/>
              </a:rPr>
              <a:t> defines </a:t>
            </a:r>
            <a:r>
              <a:rPr lang="en-GB" b="0" dirty="0"/>
              <a:t>this</a:t>
            </a:r>
            <a:r>
              <a:rPr lang="en-GB" sz="1200" b="0" kern="1200" dirty="0">
                <a:solidFill>
                  <a:schemeClr val="tx1"/>
                </a:solidFill>
                <a:effectLst/>
                <a:latin typeface="+mn-lt"/>
                <a:ea typeface="+mn-ea"/>
                <a:cs typeface="+mn-cs"/>
              </a:rPr>
              <a:t> as: "a way of optimising the charging process according to distribution and/or transmission grid constraints, local availability of renewable energy sources and customers' preferences". If </a:t>
            </a:r>
            <a:r>
              <a:rPr lang="en-GB" b="0" dirty="0"/>
              <a:t>electric vehicles</a:t>
            </a:r>
            <a:r>
              <a:rPr lang="en-GB" sz="1200" b="0" kern="1200" dirty="0">
                <a:solidFill>
                  <a:schemeClr val="tx1"/>
                </a:solidFill>
                <a:effectLst/>
                <a:latin typeface="+mn-lt"/>
                <a:ea typeface="+mn-ea"/>
                <a:cs typeface="+mn-cs"/>
              </a:rPr>
              <a:t> are charged smartly, they can provide demand-side flexibility to the power grid by adjusting their charging to follow the availability of the variable renewable </a:t>
            </a:r>
            <a:r>
              <a:rPr lang="en-GB" sz="1200" kern="1200" dirty="0">
                <a:solidFill>
                  <a:schemeClr val="tx1"/>
                </a:solidFill>
                <a:effectLst/>
                <a:latin typeface="+mn-lt"/>
                <a:ea typeface="+mn-ea"/>
                <a:cs typeface="+mn-cs"/>
              </a:rPr>
              <a:t>sources and avoiding the peak hours. Therefore, the availability of the infrastructure for smart charging of </a:t>
            </a:r>
            <a:r>
              <a:rPr lang="en-GB" dirty="0"/>
              <a:t>electric vehicles</a:t>
            </a:r>
            <a:r>
              <a:rPr lang="en-GB" sz="1200" kern="1200" dirty="0">
                <a:solidFill>
                  <a:schemeClr val="tx1"/>
                </a:solidFill>
                <a:effectLst/>
                <a:latin typeface="+mn-lt"/>
                <a:ea typeface="+mn-ea"/>
                <a:cs typeface="+mn-cs"/>
              </a:rPr>
              <a:t> reduces the stress on the power grid from the additional load for electrifying transportation. It could also facilitate the integration of a higher amount of solar and wind to the power system through load shifting and providing reserves.</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1746193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rtl="0">
              <a:buNone/>
            </a:pPr>
            <a:r>
              <a:rPr lang="en-GB" sz="1200" b="0" i="0" u="none" strike="noStrike" cap="none" dirty="0">
                <a:solidFill>
                  <a:srgbClr val="000000"/>
                </a:solidFill>
                <a:effectLst/>
                <a:latin typeface="Arial"/>
                <a:ea typeface="Arial"/>
                <a:cs typeface="Arial"/>
                <a:sym typeface="Arial"/>
              </a:rPr>
              <a:t>There are various tools for Flexibility assessment using different methods and with different levels of complexity. IRENA categorises different approaches for flexibility assessment into three categories of assessment tools, based on their complexity and their level of details:</a:t>
            </a:r>
          </a:p>
          <a:p>
            <a:pPr marL="158750" indent="0" rtl="0">
              <a:buNone/>
            </a:pPr>
            <a:r>
              <a:rPr lang="en-GB" sz="1200" b="0" i="0" u="none" strike="noStrike" cap="none" dirty="0">
                <a:solidFill>
                  <a:srgbClr val="000000"/>
                </a:solidFill>
                <a:effectLst/>
                <a:latin typeface="Arial"/>
                <a:ea typeface="Arial"/>
                <a:cs typeface="Arial"/>
                <a:sym typeface="Arial"/>
              </a:rPr>
              <a:t>•  Tier 1 tools mainly provide a qualitative comparison of different power systems and, therefore, do not require a lot of data.</a:t>
            </a:r>
          </a:p>
          <a:p>
            <a:pPr marL="158750" indent="0" rtl="0">
              <a:buNone/>
            </a:pPr>
            <a:r>
              <a:rPr lang="en-GB" sz="1200" b="0" i="0" u="none" strike="noStrike" cap="none" dirty="0">
                <a:solidFill>
                  <a:srgbClr val="000000"/>
                </a:solidFill>
                <a:effectLst/>
                <a:latin typeface="Arial"/>
                <a:ea typeface="Arial"/>
                <a:cs typeface="Arial"/>
                <a:sym typeface="Arial"/>
              </a:rPr>
              <a:t>•  Tier 2 tools do a flexibility sufficiency check without performing complete power system optimization. Tier 2 tools are mainly aimed at screening the potential flexibility issues using time series and dispatch data from an external tool.</a:t>
            </a:r>
          </a:p>
          <a:p>
            <a:pPr marL="158750" indent="0" rtl="0">
              <a:buNone/>
            </a:pPr>
            <a:r>
              <a:rPr lang="en-GB" sz="1200" b="0" i="0" u="none" strike="noStrike" cap="none" dirty="0">
                <a:solidFill>
                  <a:srgbClr val="000000"/>
                </a:solidFill>
                <a:effectLst/>
                <a:latin typeface="Arial"/>
                <a:ea typeface="Arial"/>
                <a:cs typeface="Arial"/>
                <a:sym typeface="Arial"/>
              </a:rPr>
              <a:t>•  Tier 3 tools are based on unit commitment and dispatch models and are sometimes combined with capacity planning models. </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 These models provide a detailed picture of the power system operation and evolution in different scenarios and provide a solid foundation for flexibility assessment. However, Tier 3 models are complex and require a lot of data. In this course, we use IRENA FlexTool for the assessment of flexibility in a power system. The FlexTool is a Tier 3 model and analyses system operations and flexibility of a system over one year horizon. The FlexTool is data-driven and uses a general unit commitment model structure; therefore, the input data have a major role in specifying what the model does.</a:t>
            </a:r>
            <a:endParaRPr lang="en-GB" dirty="0">
              <a:effectLst/>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1834933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6A28AF-C390-D94A-86D3-7BD7243CB0E2}" type="slidenum">
              <a:rPr lang="en-US" smtClean="0"/>
              <a:t>26</a:t>
            </a:fld>
            <a:endParaRPr lang="en-US"/>
          </a:p>
        </p:txBody>
      </p:sp>
    </p:spTree>
    <p:extLst>
      <p:ext uri="{BB962C8B-B14F-4D97-AF65-F5344CB8AC3E}">
        <p14:creationId xmlns:p14="http://schemas.microsoft.com/office/powerpoint/2010/main" val="303989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Energy transition for keeping global temperature rise below 2 degrees requires major structural changes to power systems around the world. Electrification of end-use sectors such as industry, buildings, and transport, as well as rigorous decarbonization of the power sector are key for the energy transition. Decarbonizing the power sector requires a transformation from a system mainly based on fossil fuels to one based on renewable energy.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Variable renewable sources, mainly solar and wind, have become cheaper than conventional thermal and nuclear power plants, and their share in power generation is growing rapidly. Large-scale integration of these variable renewables into the power system, although challenging, is essential for decarbonizing the power sector while continuing to meet the growing demand for energy. Furthermore, solar and wind are indigenous resources and their rapid growth reduces fuel security concerns in many regions. However, the growing penetration of variable renewables in the power system, which is primarily built on inflexible demand and dispatchable thermal generation, is causing concerns for the reliable provision of electricity. Therefore there is a growing call for a fast increase of flexibility in power systems in order to reliably accommodate a larger share of variable renewables.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 share of electricity in the total final energy demand is expected to increase from 20% in 2015 to 40% in 2050. According to IRENA </a:t>
            </a:r>
            <a:r>
              <a:rPr lang="en-GB" sz="1200" b="0" i="0" u="none" strike="noStrike" cap="none" dirty="0" err="1">
                <a:solidFill>
                  <a:srgbClr val="000000"/>
                </a:solidFill>
                <a:effectLst/>
                <a:latin typeface="Arial"/>
                <a:ea typeface="Arial"/>
                <a:cs typeface="Arial"/>
                <a:sym typeface="Arial"/>
              </a:rPr>
              <a:t>REmap</a:t>
            </a:r>
            <a:r>
              <a:rPr lang="en-GB" sz="1200" b="0" i="0" u="none" strike="noStrike" cap="none" dirty="0">
                <a:solidFill>
                  <a:srgbClr val="000000"/>
                </a:solidFill>
                <a:effectLst/>
                <a:latin typeface="Arial"/>
                <a:ea typeface="Arial"/>
                <a:cs typeface="Arial"/>
                <a:sym typeface="Arial"/>
              </a:rPr>
              <a:t>, renewable sources will supply more than 86% of the global electricity generated and the variable renewable sources will supply more than 60% of the electricity generated.</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Power systems must be actively managed to maintain a steady balance between supply and demand. This is a complex task as demand varies continuously and demand forecasts commonly include errors. The level of uncertainty rises for extended timescales and will be greatest when consumers respond to an unexpected, shared stimulus, such as a cold snap in the weather. The other major source of uncertainty is the loss of one or more generators or transmission lines. Therefore variability and uncertainty are common phenomena in power system operation. In the present fossil fuel dominated systems, the resulting imbalances from demand variation and uncertainty are managed mainly by dispatchable thermal power plants.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 output of variable renewable resources ramps up and down quickly depending on the available resources, and forecasting their output is difficult. Therefore integrating higher shares of variable renewable energy in the power system introduces additional, rather than new, variability and uncertainty to the system on the supply side.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 system balancing and renewable integration challenge is commonly assessed over three timescales:  </a:t>
            </a:r>
          </a:p>
          <a:p>
            <a:pPr marL="158750"/>
            <a:r>
              <a:rPr lang="en-GB" sz="1200" b="0" i="0" u="none" strike="noStrike" cap="none" dirty="0">
                <a:solidFill>
                  <a:srgbClr val="000000"/>
                </a:solidFill>
                <a:effectLst/>
                <a:latin typeface="Arial"/>
                <a:ea typeface="Arial"/>
                <a:cs typeface="Arial"/>
                <a:sym typeface="Arial"/>
              </a:rPr>
              <a:t>•  Stability and resilience: The system's instantaneous ability to recover from instantaneous disturbance and imbalances in supply and demand and maintain the operating reserve and inertia.</a:t>
            </a:r>
          </a:p>
          <a:p>
            <a:pPr marL="158750"/>
            <a:r>
              <a:rPr lang="en-GB" sz="1200" b="0" i="0" u="none" strike="noStrike" cap="none" dirty="0">
                <a:solidFill>
                  <a:srgbClr val="000000"/>
                </a:solidFill>
                <a:effectLst/>
                <a:latin typeface="Arial"/>
                <a:ea typeface="Arial"/>
                <a:cs typeface="Arial"/>
                <a:sym typeface="Arial"/>
              </a:rPr>
              <a:t>•  Balancing and operational security: The system's ability to retain the balance of demand and supply known as load following. It includes real-time, intra-day, and day-ahead balancing.</a:t>
            </a:r>
          </a:p>
          <a:p>
            <a:pPr marL="158750"/>
            <a:r>
              <a:rPr lang="en-GB" sz="1200" b="0" i="0" u="none" strike="noStrike" cap="none" dirty="0">
                <a:solidFill>
                  <a:srgbClr val="000000"/>
                </a:solidFill>
                <a:effectLst/>
                <a:latin typeface="Arial"/>
                <a:ea typeface="Arial"/>
                <a:cs typeface="Arial"/>
                <a:sym typeface="Arial"/>
              </a:rPr>
              <a:t>•  Adequacy: The electricity system's ability to supply the peak and aggregate electricity demand at all times under normal operating conditions.</a:t>
            </a: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rtl="0">
              <a:buNone/>
            </a:pPr>
            <a:r>
              <a:rPr lang="en-GB" sz="1200" b="0" i="0" u="none" strike="noStrike" cap="none" dirty="0">
                <a:solidFill>
                  <a:srgbClr val="000000"/>
                </a:solidFill>
                <a:effectLst/>
                <a:latin typeface="Arial"/>
                <a:ea typeface="Arial"/>
                <a:cs typeface="Arial"/>
                <a:sym typeface="Arial"/>
              </a:rPr>
              <a:t>Traditionally, power systems are designed to deal with demand-related variations and uncertainty. Electricity demand profile depends on various factors such as local weather, GDP</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and social and cultural factors. However, power demand usually follows a regular pattern in each region. It is generally easier to forecast fluctuations in demand than in variable renewable supply.</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An important characteristic of the power system is net load. The net load is the power demand after accounting for variable renewable output. At low penetration of renewables, the difference between net load and power demand is insignificant. However, as the share of renewables grows, the difference between the two increases. The balancing challenge, therefore, lies in the ability of the system to react quickly enough to accommodate such extensive and rapid changes and retain the system stability.</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The balancing challenge will be greatest at times that demand for electricity and the output from variable power plants are changing simultaneously in opposite directions. The two extreme cases of this happen</a:t>
            </a:r>
            <a:r>
              <a:rPr lang="en-GB" dirty="0">
                <a:solidFill>
                  <a:srgbClr val="000000"/>
                </a:solidFill>
                <a:latin typeface="Arial"/>
                <a:ea typeface="Arial"/>
                <a:cs typeface="Arial"/>
                <a:sym typeface="Arial"/>
              </a:rPr>
              <a:t> as follows</a:t>
            </a:r>
            <a:r>
              <a:rPr lang="en-GB" sz="1200" b="0" i="0" u="none" strike="noStrike" cap="none" dirty="0">
                <a:solidFill>
                  <a:srgbClr val="000000"/>
                </a:solidFill>
                <a:effectLst/>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At times that high electricity demand is falling to a minimum while the output for variable renewables is increasing to the peak</a:t>
            </a:r>
          </a:p>
          <a:p>
            <a:pPr marL="158750" indent="0" rtl="0">
              <a:buNone/>
            </a:pPr>
            <a:r>
              <a:rPr lang="en-GB" sz="1200" b="0" i="0" u="none" strike="noStrike" cap="none" dirty="0">
                <a:solidFill>
                  <a:srgbClr val="000000"/>
                </a:solidFill>
                <a:effectLst/>
                <a:latin typeface="Arial"/>
                <a:ea typeface="Arial"/>
                <a:cs typeface="Arial"/>
                <a:sym typeface="Arial"/>
              </a:rPr>
              <a:t>•When electricity demand is rising towards peak while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output is falling.</a:t>
            </a:r>
            <a:endParaRPr lang="en-GB" sz="1200" b="0" i="0" u="none" strike="noStrike" cap="none" dirty="0">
              <a:solidFill>
                <a:srgbClr val="000000"/>
              </a:solidFill>
              <a:effectLst/>
              <a:latin typeface="Arial"/>
              <a:ea typeface="Arial"/>
              <a:cs typeface="Arial"/>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68437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five key challenges that arise from the large-scale integration of variable renewable electricity sources:  </a:t>
            </a:r>
          </a:p>
          <a:p>
            <a:endParaRPr lang="en-GB" dirty="0"/>
          </a:p>
          <a:p>
            <a:r>
              <a:rPr lang="en-GB" dirty="0"/>
              <a:t>Firstly the frequency of occurrence and magnitude of forecast errors on net load increases as the share of V.R.E grows. These lead to higher cycling of thermal generation and over-generation. In some cases, power generated in the system is more than demand, due to technical constraints on the rate and the extent that thermal generators can reduce their output. To maintain frequency at its nominal value, the system operator has to curtail power generation from variable renewables.  Curtailment is a risk mitigation measure that is usually applied when a system cannot cope with the balancing issues due to lack of flexibility. V.R.E. curtailment reduces renewable generators' capacity factor and their economic attractiveness; it also reduces the system-wide benefits of V.RE. Therefore bridging flexibility gaps is key for having a reliable integration of renewables into the power system.  </a:t>
            </a:r>
          </a:p>
          <a:p>
            <a:endParaRPr lang="en-GB" dirty="0"/>
          </a:p>
          <a:p>
            <a:r>
              <a:rPr lang="en-GB" dirty="0"/>
              <a:t>Secondly, The resultant ramping rate in the net load can be higher than demand and renewable generation output. As the share of variable renewables increases, the ramping rate in the net load increases as well. </a:t>
            </a:r>
          </a:p>
          <a:p>
            <a:endParaRPr lang="en-GB" dirty="0"/>
          </a:p>
          <a:p>
            <a:r>
              <a:rPr lang="en-GB" dirty="0"/>
              <a:t>In addition to increasing ramping rates, V.R.E. increases ramping ranges which is the difference between the minimum and maximum loads. Therefore conventional dispatchable units need to cycle faster and more frequently to meet the new ramping requirements. Flexible generation capacity needs to be sufficient to cover increased ramping range requirements. If the system cannot cope with net load down ramping requirement, it has to curtail the V.R.E. output. Similarly, if the system cannot cope with the net load upward ramping requirement, it might lead to loss of load. </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22697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To deal with uncertainty, power systems regulation requires some amount of reserve capacity to be procured at each time. The first purpose of the reserve capacity is to help the system recover in case of a contingency (for example, loss of generation). This can be achieved through a fast-acting frequency containment reserve to restore the frequency to its nominal value. The second purpose of the reserve capacity is to compensate for demand forecast errors (also called regulating reserve). As the share of variable renewable generation grows, V.R.E. forecast errors (rather than demand forecast errors) become the main source of net load uncertainty and, therefore, the main driver of regulating reserve requirements.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Lastly, a very high share of V.R.E. is that it poses system reliability risks related to lack of system inertia. Power system inertia refers to the total instantaneous inertia from the spinning rotors of synchronous generators. Such inertia helps generators resist changes in their rotational speed from system imbalances and gives system operators time to activate necessary controls to recover the system. Inertia is related to the amount of online conventional synchronous capacity at each time, and it is inversely proportional to the rate of change of frequency. In other words, the lower the inertia, the faster the change in frequency, the more difficult it is to maintain reliable operations. The power system has specific requirements for inertia that impose having some synchronous capacity online. </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21596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382867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The rate, extent, that is the difference between the minimum and maximum, and the frequency of variations in the net load specifies the flexibility requirements of the system. Higher variable renewable penetration increases one or more of these factors. Therefore, estimating the net load profile over various variable renewable shares is crucial in planning for flexibility as it indicates the portion of the load to be supplied by dispatchable (controllable) generators.</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According to the International Energy Agency, the flexibility of the power system refers to "The ability of a power system to reliably and cost-effectively manage the variability and uncertainty of demand and supply across all relevant timescales".</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In other words, it expresses the ability of a power system to maintain a reliable balance of supply and demand in the face of rapid, large expected and unexpected imbalances.</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Flexibility is measured in terms of megawatts (or MW) available for ramping up and down over time. In order to reliably integrate large capacities of renewable electricity generation into the power system, planners must ensure that sufficient flexibility resources and balancing capability are available.</a:t>
            </a:r>
            <a:endParaRPr lang="en-GB" dirty="0">
              <a:effectLst/>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141684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4.jpeg"/><Relationship Id="rId10" Type="http://schemas.openxmlformats.org/officeDocument/2006/relationships/image" Target="../media/image13.png"/><Relationship Id="rId4" Type="http://schemas.openxmlformats.org/officeDocument/2006/relationships/notesSlide" Target="../notesSlides/notesSlide11.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irena.org/publications/2019/Feb/Innovation-landscape-for-a-renewable-powered-futur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oecd.org/publications/harnessing-variable-renewables-9789264111394-en.htm" TargetMode="External"/><Relationship Id="rId5" Type="http://schemas.openxmlformats.org/officeDocument/2006/relationships/hyperlink" Target="https://www.irena.org/publications/2019/Jun/Solutions-to-integrate-high-shares-of-variable-renewable-energy" TargetMode="External"/><Relationship Id="rId4" Type="http://schemas.openxmlformats.org/officeDocument/2006/relationships/hyperlink" Target="https://www.irena.org/publications/2018/Nov/Power-system-flexibility-for-the-energy-transition"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17.png"/><Relationship Id="rId5" Type="http://schemas.openxmlformats.org/officeDocument/2006/relationships/image" Target="../media/image4.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18.emf"/><Relationship Id="rId5" Type="http://schemas.openxmlformats.org/officeDocument/2006/relationships/image" Target="../media/image4.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rena.org/publications/2018/Nov/Power-system-flexibility-for-the-energy-transition"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ww.irena.org/publications/2020/Jul/System-Operation-Innovation-Landscape-briefs" TargetMode="External"/><Relationship Id="rId5" Type="http://schemas.openxmlformats.org/officeDocument/2006/relationships/hyperlink" Target="https://www.irena.org/publications/2020/Mar/Electricity-Storage-Valuation-Framework-2020" TargetMode="External"/><Relationship Id="rId4" Type="http://schemas.openxmlformats.org/officeDocument/2006/relationships/hyperlink" Target="https://www.irena.org/publications/2019/Sep/Enabling-Technologies"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19.PNG"/><Relationship Id="rId5" Type="http://schemas.openxmlformats.org/officeDocument/2006/relationships/image" Target="../media/image4.jpe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pixabay.com/photos/smart-home-house-technology-3920905/" TargetMode="External"/><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image" Target="../media/image20.jpg"/><Relationship Id="rId5" Type="http://schemas.openxmlformats.org/officeDocument/2006/relationships/image" Target="../media/image4.jpe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pixabay.com/photos/ev-charging-vehicle-electric-5704430/" TargetMode="External"/><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21.jpg"/><Relationship Id="rId5" Type="http://schemas.openxmlformats.org/officeDocument/2006/relationships/image" Target="../media/image4.jpe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1.mp3"/><Relationship Id="rId1" Type="http://schemas.microsoft.com/office/2007/relationships/media" Target="../media/media21.mp3"/><Relationship Id="rId6" Type="http://schemas.openxmlformats.org/officeDocument/2006/relationships/image" Target="../media/image22.emf"/><Relationship Id="rId5" Type="http://schemas.openxmlformats.org/officeDocument/2006/relationships/image" Target="../media/image4.jpe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8" Type="http://schemas.openxmlformats.org/officeDocument/2006/relationships/hyperlink" Target="https://www.irena.org/-/media/Files/IRENA/Agency/Publication/2019/Sep/IRENA_Hydrogen_2019.pdf" TargetMode="External"/><Relationship Id="rId3" Type="http://schemas.openxmlformats.org/officeDocument/2006/relationships/image" Target="../media/image2.jpeg"/><Relationship Id="rId7" Type="http://schemas.openxmlformats.org/officeDocument/2006/relationships/hyperlink" Target="https://www.irena.org/publications/2019/Jun/Market-Design-Innovation-Landscape-brief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irena.org/media/Files/IRENA/Agency/Publication/2020/Jul/IRENA_Aggregators_2020.pdf?la=en&amp;hash=34E90050F80DD1B012F2E6C9E4C90EE11BED6A82" TargetMode="External"/><Relationship Id="rId5" Type="http://schemas.openxmlformats.org/officeDocument/2006/relationships/hyperlink" Target="https://www.irena.org/publications/2019/Dec/Demand-side-flexibility-for-power-sector-transformation" TargetMode="External"/><Relationship Id="rId4" Type="http://schemas.openxmlformats.org/officeDocument/2006/relationships/hyperlink" Target="https://www.irena.org/publications/2018/Nov/Power-system-flexibility-for-the-energy-transitio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7.JPG"/><Relationship Id="rId5" Type="http://schemas.openxmlformats.org/officeDocument/2006/relationships/image" Target="../media/image4.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8.JPG"/><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irena.org/publications/2018/Nov/Power-system-flexibility-for-the-energy-transitio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iea.org/reports/power-systems-in-transition" TargetMode="External"/><Relationship Id="rId5" Type="http://schemas.openxmlformats.org/officeDocument/2006/relationships/hyperlink" Target="https://www.oecd.org/publications/harnessing-variable-renewables-9789264111394-en.htm" TargetMode="External"/><Relationship Id="rId4" Type="http://schemas.openxmlformats.org/officeDocument/2006/relationships/hyperlink" Target="http://www.irena.org/publications/2019/Apr/Global-energy-transformation-A-roadmap-to-2050-2019Edition"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3BAF3904-44E0-4C3F-A22C-DBEDF2BA6BDF}"/>
              </a:ext>
            </a:extLst>
          </p:cNvPr>
          <p:cNvPicPr>
            <a:picLocks noChangeAspect="1"/>
          </p:cNvPicPr>
          <p:nvPr/>
        </p:nvPicPr>
        <p:blipFill>
          <a:blip r:embed="rId3"/>
          <a:stretch>
            <a:fillRect/>
          </a:stretch>
        </p:blipFill>
        <p:spPr>
          <a:xfrm>
            <a:off x="0" y="153"/>
            <a:ext cx="12192000" cy="6857693"/>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371335" y="4236684"/>
            <a:ext cx="8050696" cy="369332"/>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Energy and Flexibility Modelling</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371335" y="5008656"/>
            <a:ext cx="8147953" cy="1446550"/>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13</a:t>
            </a:r>
            <a:r>
              <a:rPr lang="en-ZA" sz="4400" b="1" dirty="0">
                <a:latin typeface="Open Sans ExtraBold"/>
                <a:ea typeface="Open Sans ExtraBold" panose="020B0606030504020204" pitchFamily="34" charset="0"/>
                <a:cs typeface="Open Sans ExtraBold" panose="020B0606030504020204" pitchFamily="34" charset="0"/>
              </a:rPr>
              <a:t> </a:t>
            </a:r>
            <a:br>
              <a:rPr lang="en-ZA" sz="4400" b="1" dirty="0">
                <a:latin typeface="Open Sans ExtraBold"/>
                <a:ea typeface="Open Sans ExtraBold" panose="020B0606030504020204" pitchFamily="34" charset="0"/>
                <a:cs typeface="Open Sans ExtraBold" panose="020B0606030504020204" pitchFamily="34" charset="0"/>
              </a:rPr>
            </a:br>
            <a:r>
              <a:rPr lang="en-ZA" sz="4400" b="1" dirty="0">
                <a:latin typeface="Open Sans ExtraBold"/>
                <a:ea typeface="Open Sans ExtraBold" panose="020B0606030504020204" pitchFamily="34" charset="0"/>
                <a:cs typeface="Open Sans ExtraBold" panose="020B0606030504020204" pitchFamily="34" charset="0"/>
              </a:rPr>
              <a:t>POWER SYSTEM FLEXIBILITY</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99280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22650" y="-464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a:solidFill>
                  <a:schemeClr val="accent5">
                    <a:lumMod val="60000"/>
                    <a:lumOff val="40000"/>
                  </a:schemeClr>
                </a:solidFill>
                <a:latin typeface="Open Sans"/>
                <a:ea typeface="Open Sans" panose="020B0606030504020204" pitchFamily="34" charset="0"/>
                <a:cs typeface="Open Sans" panose="020B0606030504020204" pitchFamily="34" charset="0"/>
              </a:rPr>
              <a:t>13.2.2 Flexible power systems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266744" cy="1379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Power System Flexibility</a:t>
            </a:r>
          </a:p>
        </p:txBody>
      </p:sp>
      <p:sp>
        <p:nvSpPr>
          <p:cNvPr id="7" name="Rounded Rectangle 4">
            <a:extLst>
              <a:ext uri="{FF2B5EF4-FFF2-40B4-BE49-F238E27FC236}">
                <a16:creationId xmlns:a16="http://schemas.microsoft.com/office/drawing/2014/main" id="{FBC74310-63E4-402A-B0D0-4611831CF88B}"/>
              </a:ext>
            </a:extLst>
          </p:cNvPr>
          <p:cNvSpPr/>
          <p:nvPr/>
        </p:nvSpPr>
        <p:spPr>
          <a:xfrm>
            <a:off x="943522" y="1902941"/>
            <a:ext cx="10226986" cy="4336191"/>
          </a:xfrm>
          <a:prstGeom prst="roundRect">
            <a:avLst>
              <a:gd name="adj" fmla="val 3826"/>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2">
            <a:extLst>
              <a:ext uri="{FF2B5EF4-FFF2-40B4-BE49-F238E27FC236}">
                <a16:creationId xmlns:a16="http://schemas.microsoft.com/office/drawing/2014/main" id="{94F976BC-2C95-4029-A836-9034DF813837}"/>
              </a:ext>
            </a:extLst>
          </p:cNvPr>
          <p:cNvSpPr txBox="1">
            <a:spLocks/>
          </p:cNvSpPr>
          <p:nvPr/>
        </p:nvSpPr>
        <p:spPr>
          <a:xfrm>
            <a:off x="943522" y="2205195"/>
            <a:ext cx="10053992" cy="37316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5950" indent="-457200">
              <a:buSzPct val="125000"/>
              <a:buAutoNum type="arabicPeriod"/>
            </a:pPr>
            <a:r>
              <a:rPr lang="en-GB" sz="2000">
                <a:latin typeface="Open Sans"/>
                <a:ea typeface="Open Sans" panose="020B0606030504020204" pitchFamily="34" charset="0"/>
                <a:cs typeface="Open Sans" panose="020B0606030504020204" pitchFamily="34" charset="0"/>
                <a:sym typeface="Arial"/>
              </a:rPr>
              <a:t>Avoid </a:t>
            </a:r>
            <a:r>
              <a:rPr lang="en-GB" sz="2000" b="1" dirty="0">
                <a:latin typeface="Open Sans"/>
                <a:ea typeface="Open Sans" panose="020B0606030504020204" pitchFamily="34" charset="0"/>
                <a:cs typeface="Open Sans" panose="020B0606030504020204" pitchFamily="34" charset="0"/>
                <a:sym typeface="Arial"/>
              </a:rPr>
              <a:t>loss of loads </a:t>
            </a:r>
            <a:r>
              <a:rPr lang="en-GB" sz="2000" dirty="0">
                <a:latin typeface="Open Sans"/>
                <a:ea typeface="Open Sans" panose="020B0606030504020204" pitchFamily="34" charset="0"/>
                <a:cs typeface="Open Sans" panose="020B0606030504020204" pitchFamily="34" charset="0"/>
                <a:sym typeface="Arial"/>
              </a:rPr>
              <a:t>and meets the peak demand and peak net loads. </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615950" indent="-457200">
              <a:buSzPct val="125000"/>
              <a:buAutoNum type="arabicPeriod"/>
            </a:pPr>
            <a:r>
              <a:rPr lang="en-GB" sz="2000">
                <a:latin typeface="Open Sans"/>
                <a:ea typeface="Open Sans" panose="020B0606030504020204" pitchFamily="34" charset="0"/>
                <a:cs typeface="Open Sans" panose="020B0606030504020204" pitchFamily="34" charset="0"/>
                <a:sym typeface="Arial"/>
              </a:rPr>
              <a:t>Maintain</a:t>
            </a:r>
            <a:r>
              <a:rPr lang="en-GB" sz="2000" b="1" dirty="0">
                <a:latin typeface="Open Sans"/>
                <a:ea typeface="Open Sans" panose="020B0606030504020204" pitchFamily="34" charset="0"/>
                <a:cs typeface="Open Sans" panose="020B0606030504020204" pitchFamily="34" charset="0"/>
                <a:sym typeface="Arial"/>
              </a:rPr>
              <a:t> a reliable balance </a:t>
            </a:r>
            <a:r>
              <a:rPr lang="en-GB" sz="2000" dirty="0">
                <a:latin typeface="Open Sans"/>
                <a:ea typeface="Open Sans" panose="020B0606030504020204" pitchFamily="34" charset="0"/>
                <a:cs typeface="Open Sans" panose="020B0606030504020204" pitchFamily="34" charset="0"/>
                <a:sym typeface="Arial"/>
              </a:rPr>
              <a:t>of supply and demand at all times. </a:t>
            </a:r>
            <a:endParaRPr lang="en-GB" sz="2000" dirty="0">
              <a:latin typeface="Open Sans"/>
              <a:ea typeface="Open Sans" panose="020B0606030504020204" pitchFamily="34" charset="0"/>
              <a:cs typeface="Open Sans" panose="020B0606030504020204" pitchFamily="34" charset="0"/>
            </a:endParaRPr>
          </a:p>
          <a:p>
            <a:pPr marL="615950" indent="-457200">
              <a:buSzPct val="125000"/>
              <a:buAutoNum type="arabicPeriod"/>
            </a:pPr>
            <a:r>
              <a:rPr lang="en-GB" sz="2000">
                <a:latin typeface="Open Sans"/>
                <a:ea typeface="Open Sans" panose="020B0606030504020204" pitchFamily="34" charset="0"/>
                <a:cs typeface="Open Sans" panose="020B0606030504020204" pitchFamily="34" charset="0"/>
                <a:sym typeface="Arial"/>
              </a:rPr>
              <a:t>Incorporate adequate storage potential through </a:t>
            </a:r>
            <a:r>
              <a:rPr lang="en-GB" sz="2000" b="1" dirty="0">
                <a:latin typeface="Open Sans"/>
                <a:ea typeface="Open Sans" panose="020B0606030504020204" pitchFamily="34" charset="0"/>
                <a:cs typeface="Open Sans" panose="020B0606030504020204" pitchFamily="34" charset="0"/>
                <a:sym typeface="Arial"/>
              </a:rPr>
              <a:t>sector coupling</a:t>
            </a:r>
            <a:r>
              <a:rPr lang="en-GB" sz="2000" dirty="0">
                <a:latin typeface="Open Sans"/>
                <a:ea typeface="Open Sans" panose="020B0606030504020204" pitchFamily="34" charset="0"/>
                <a:cs typeface="Open Sans" panose="020B0606030504020204" pitchFamily="34" charset="0"/>
                <a:sym typeface="Arial"/>
              </a:rPr>
              <a:t> and investment in </a:t>
            </a:r>
            <a:r>
              <a:rPr lang="en-GB" sz="2000" b="1" dirty="0">
                <a:latin typeface="Open Sans"/>
                <a:ea typeface="Open Sans" panose="020B0606030504020204" pitchFamily="34" charset="0"/>
                <a:cs typeface="Open Sans" panose="020B0606030504020204" pitchFamily="34" charset="0"/>
                <a:sym typeface="Arial"/>
              </a:rPr>
              <a:t>storage capacities</a:t>
            </a:r>
            <a:r>
              <a:rPr lang="en-GB" sz="2000">
                <a:latin typeface="Open Sans"/>
                <a:ea typeface="Open Sans" panose="020B0606030504020204" pitchFamily="34" charset="0"/>
                <a:cs typeface="Open Sans" panose="020B0606030504020204" pitchFamily="34" charset="0"/>
                <a:sym typeface="Arial"/>
              </a:rPr>
              <a:t> to balance periods of high VRE generation and low demand, </a:t>
            </a:r>
            <a:r>
              <a:rPr lang="en-GB" sz="2000" dirty="0">
                <a:latin typeface="Open Sans"/>
                <a:ea typeface="Open Sans" panose="020B0606030504020204" pitchFamily="34" charset="0"/>
                <a:cs typeface="Open Sans" panose="020B0606030504020204" pitchFamily="34" charset="0"/>
                <a:sym typeface="Arial"/>
              </a:rPr>
              <a:t>as well as periods of high demand but low VRE generation.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615950" indent="-457200">
              <a:buSzPct val="125000"/>
              <a:buAutoNum type="arabicPeriod"/>
            </a:pPr>
            <a:r>
              <a:rPr lang="en-GB" sz="2000">
                <a:latin typeface="Open Sans"/>
                <a:ea typeface="Open Sans" panose="020B0606030504020204" pitchFamily="34" charset="0"/>
                <a:cs typeface="Open Sans" panose="020B0606030504020204" pitchFamily="34" charset="0"/>
                <a:sym typeface="Arial"/>
              </a:rPr>
              <a:t>Incorporate </a:t>
            </a:r>
            <a:r>
              <a:rPr lang="en-GB" sz="2000" b="1">
                <a:latin typeface="Open Sans"/>
                <a:ea typeface="Open Sans" panose="020B0606030504020204" pitchFamily="34" charset="0"/>
                <a:cs typeface="Open Sans" panose="020B0606030504020204" pitchFamily="34" charset="0"/>
                <a:sym typeface="Arial"/>
              </a:rPr>
              <a:t>demand-side management</a:t>
            </a:r>
            <a:r>
              <a:rPr lang="en-GB" sz="2000" dirty="0">
                <a:latin typeface="Open Sans"/>
                <a:ea typeface="Open Sans" panose="020B0606030504020204" pitchFamily="34" charset="0"/>
                <a:cs typeface="Open Sans" panose="020B0606030504020204" pitchFamily="34" charset="0"/>
                <a:sym typeface="Arial"/>
              </a:rPr>
              <a:t> measures in order to adjust demand</a:t>
            </a:r>
            <a:r>
              <a:rPr lang="en-GB" sz="2000" b="1" dirty="0">
                <a:latin typeface="Open Sans"/>
                <a:ea typeface="Open Sans" panose="020B0606030504020204" pitchFamily="34" charset="0"/>
                <a:cs typeface="Open Sans" panose="020B0606030504020204" pitchFamily="34" charset="0"/>
                <a:sym typeface="Arial"/>
              </a:rPr>
              <a:t> </a:t>
            </a:r>
            <a:r>
              <a:rPr lang="en-GB" sz="2000" dirty="0">
                <a:latin typeface="Open Sans"/>
                <a:ea typeface="Open Sans" panose="020B0606030504020204" pitchFamily="34" charset="0"/>
                <a:cs typeface="Open Sans" panose="020B0606030504020204" pitchFamily="34" charset="0"/>
                <a:sym typeface="Arial"/>
              </a:rPr>
              <a:t>to respond to periods of supply shortages and over-generation.</a:t>
            </a:r>
            <a:endParaRPr lang="en-GB" sz="2000" dirty="0">
              <a:latin typeface="Open Sans"/>
              <a:ea typeface="Open Sans" panose="020B0606030504020204" pitchFamily="34" charset="0"/>
              <a:cs typeface="Open Sans" panose="020B0606030504020204" pitchFamily="34" charset="0"/>
            </a:endParaRPr>
          </a:p>
          <a:p>
            <a:pPr marL="615950" indent="-457200">
              <a:buSzPct val="125000"/>
              <a:buAutoNum type="arabicPeriod"/>
            </a:pPr>
            <a:r>
              <a:rPr lang="en-GB" sz="2000">
                <a:latin typeface="Open Sans"/>
                <a:ea typeface="Open Sans" panose="020B0606030504020204" pitchFamily="34" charset="0"/>
                <a:cs typeface="Open Sans" panose="020B0606030504020204" pitchFamily="34" charset="0"/>
                <a:sym typeface="Arial"/>
              </a:rPr>
              <a:t>Ensure an adequate </a:t>
            </a:r>
            <a:r>
              <a:rPr lang="en-GB" sz="2000" b="1">
                <a:latin typeface="Open Sans"/>
                <a:ea typeface="Open Sans" panose="020B0606030504020204" pitchFamily="34" charset="0"/>
                <a:cs typeface="Open Sans" panose="020B0606030504020204" pitchFamily="34" charset="0"/>
                <a:sym typeface="Arial"/>
              </a:rPr>
              <a:t>supply of ancillary services</a:t>
            </a:r>
            <a:r>
              <a:rPr lang="en-GB" sz="2000" dirty="0">
                <a:latin typeface="Open Sans"/>
                <a:ea typeface="Open Sans" panose="020B0606030504020204" pitchFamily="34" charset="0"/>
                <a:cs typeface="Open Sans" panose="020B0606030504020204" pitchFamily="34" charset="0"/>
                <a:sym typeface="Arial"/>
              </a:rPr>
              <a:t> </a:t>
            </a:r>
            <a:r>
              <a:rPr lang="en-GB" sz="2000">
                <a:latin typeface="Open Sans"/>
                <a:ea typeface="Open Sans" panose="020B0606030504020204" pitchFamily="34" charset="0"/>
                <a:cs typeface="Open Sans" panose="020B0606030504020204" pitchFamily="34" charset="0"/>
                <a:sym typeface="Arial"/>
              </a:rPr>
              <a:t>in order to</a:t>
            </a:r>
            <a:r>
              <a:rPr lang="en-GB" sz="2000" b="1" dirty="0">
                <a:latin typeface="Open Sans"/>
                <a:ea typeface="Open Sans" panose="020B0606030504020204" pitchFamily="34" charset="0"/>
                <a:cs typeface="Open Sans" panose="020B0606030504020204" pitchFamily="34" charset="0"/>
                <a:sym typeface="Arial"/>
              </a:rPr>
              <a:t> </a:t>
            </a:r>
            <a:r>
              <a:rPr lang="en-GB" sz="2000" dirty="0">
                <a:latin typeface="Open Sans"/>
                <a:ea typeface="Open Sans" panose="020B0606030504020204" pitchFamily="34" charset="0"/>
                <a:cs typeface="Open Sans" panose="020B0606030504020204" pitchFamily="34" charset="0"/>
                <a:sym typeface="Arial"/>
              </a:rPr>
              <a:t>maintain system </a:t>
            </a:r>
            <a:r>
              <a:rPr lang="en-GB" sz="2000">
                <a:latin typeface="Open Sans"/>
                <a:ea typeface="Open Sans" panose="020B0606030504020204" pitchFamily="34" charset="0"/>
                <a:cs typeface="Open Sans" panose="020B0606030504020204" pitchFamily="34" charset="0"/>
                <a:sym typeface="Arial"/>
              </a:rPr>
              <a:t>capabilities to mitigate risks in case of possible destabilizing events.</a:t>
            </a:r>
            <a:endParaRPr lang="en-GB" sz="2000">
              <a:latin typeface="Open Sans"/>
              <a:ea typeface="Open Sans" panose="020B0606030504020204" pitchFamily="34" charset="0"/>
              <a:cs typeface="Open Sans" panose="020B0606030504020204" pitchFamily="34" charset="0"/>
            </a:endParaRPr>
          </a:p>
          <a:p>
            <a:pPr marL="615950" indent="-457200">
              <a:buSzPct val="125000"/>
              <a:buAutoNum type="arabicPeriod"/>
            </a:pPr>
            <a:r>
              <a:rPr lang="en-GB" sz="2000">
                <a:latin typeface="Open Sans"/>
                <a:ea typeface="Open Sans" panose="020B0606030504020204" pitchFamily="34" charset="0"/>
                <a:cs typeface="Open Sans" panose="020B0606030504020204" pitchFamily="34" charset="0"/>
                <a:sym typeface="Arial"/>
              </a:rPr>
              <a:t>Improve </a:t>
            </a:r>
            <a:r>
              <a:rPr lang="en-GB" sz="2000" b="1">
                <a:latin typeface="Open Sans"/>
                <a:ea typeface="Open Sans" panose="020B0606030504020204" pitchFamily="34" charset="0"/>
                <a:cs typeface="Open Sans" panose="020B0606030504020204" pitchFamily="34" charset="0"/>
                <a:sym typeface="Arial"/>
              </a:rPr>
              <a:t>operation practices </a:t>
            </a:r>
            <a:r>
              <a:rPr lang="en-GB" sz="2000" dirty="0">
                <a:latin typeface="Open Sans"/>
                <a:ea typeface="Open Sans" panose="020B0606030504020204" pitchFamily="34" charset="0"/>
                <a:cs typeface="Open Sans" panose="020B0606030504020204" pitchFamily="34" charset="0"/>
                <a:sym typeface="Arial"/>
              </a:rPr>
              <a:t>and incorporate </a:t>
            </a:r>
            <a:r>
              <a:rPr lang="en-GB" sz="2000" b="1" dirty="0">
                <a:latin typeface="Open Sans"/>
                <a:ea typeface="Open Sans" panose="020B0606030504020204" pitchFamily="34" charset="0"/>
                <a:cs typeface="Open Sans" panose="020B0606030504020204" pitchFamily="34" charset="0"/>
                <a:sym typeface="Arial"/>
              </a:rPr>
              <a:t>market restructuring </a:t>
            </a:r>
            <a:r>
              <a:rPr lang="en-GB" sz="2000" dirty="0">
                <a:latin typeface="Open Sans"/>
                <a:ea typeface="Open Sans" panose="020B0606030504020204" pitchFamily="34" charset="0"/>
                <a:cs typeface="Open Sans" panose="020B0606030504020204" pitchFamily="34" charset="0"/>
                <a:sym typeface="Arial"/>
              </a:rPr>
              <a:t>to unlock flexibility potential.</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10">
            <a:hlinkClick r:id="" action="ppaction://media"/>
            <a:extLst>
              <a:ext uri="{FF2B5EF4-FFF2-40B4-BE49-F238E27FC236}">
                <a16:creationId xmlns:a16="http://schemas.microsoft.com/office/drawing/2014/main" id="{C86E0962-0AC6-4D60-8123-07B2BA854F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4419" y="206894"/>
            <a:ext cx="487363" cy="487363"/>
          </a:xfrm>
          <a:prstGeom prst="rect">
            <a:avLst/>
          </a:prstGeom>
        </p:spPr>
      </p:pic>
    </p:spTree>
    <p:extLst>
      <p:ext uri="{BB962C8B-B14F-4D97-AF65-F5344CB8AC3E}">
        <p14:creationId xmlns:p14="http://schemas.microsoft.com/office/powerpoint/2010/main" val="351251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9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1389619"/>
            <a:ext cx="6543395"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13.2.3 Flexibility resources in the power system </a:t>
            </a:r>
            <a:r>
              <a:rPr lang="en-ZA" b="1" dirty="0">
                <a:latin typeface="Open Sans"/>
                <a:ea typeface="Open Sans" panose="020B0606030504020204" pitchFamily="34" charset="0"/>
                <a:cs typeface="Open Sans" panose="020B0606030504020204" pitchFamily="34" charset="0"/>
              </a:rPr>
              <a:t>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9420567"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Power System Flexibility</a:t>
            </a:r>
          </a:p>
        </p:txBody>
      </p:sp>
      <p:sp>
        <p:nvSpPr>
          <p:cNvPr id="7" name="Google Shape;110;p16">
            <a:extLst>
              <a:ext uri="{FF2B5EF4-FFF2-40B4-BE49-F238E27FC236}">
                <a16:creationId xmlns:a16="http://schemas.microsoft.com/office/drawing/2014/main" id="{1FB1289E-909B-42FF-B359-DCCAADD8F2F7}"/>
              </a:ext>
            </a:extLst>
          </p:cNvPr>
          <p:cNvSpPr txBox="1">
            <a:spLocks/>
          </p:cNvSpPr>
          <p:nvPr/>
        </p:nvSpPr>
        <p:spPr>
          <a:xfrm>
            <a:off x="592071" y="2047715"/>
            <a:ext cx="4604139" cy="401363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SzPct val="125000"/>
            </a:pPr>
            <a:r>
              <a:rPr lang="en-US" sz="2000" dirty="0">
                <a:latin typeface="Open Sans"/>
                <a:ea typeface="Open Sans" panose="020B0606030504020204" pitchFamily="34" charset="0"/>
                <a:cs typeface="Open Sans" panose="020B0606030504020204" pitchFamily="34" charset="0"/>
              </a:rPr>
              <a:t>Power systems can use a range of flexibility resources in demand, supply, and operation to manage the variations in the net load. </a:t>
            </a:r>
          </a:p>
          <a:p>
            <a:pPr marL="285750" indent="-285750">
              <a:spcAft>
                <a:spcPts val="1200"/>
              </a:spcAft>
              <a:buSzPct val="125000"/>
            </a:pPr>
            <a:r>
              <a:rPr lang="en-US" sz="2000" dirty="0">
                <a:latin typeface="Open Sans" panose="020B0606030504020204" pitchFamily="34" charset="0"/>
                <a:ea typeface="Open Sans" panose="020B0606030504020204" pitchFamily="34" charset="0"/>
                <a:cs typeface="Open Sans" panose="020B0606030504020204" pitchFamily="34" charset="0"/>
              </a:rPr>
              <a:t>The potential and availability of these solutions vary from region to region.</a:t>
            </a:r>
          </a:p>
          <a:p>
            <a:pPr marL="285750" indent="-285750">
              <a:spcAft>
                <a:spcPts val="1200"/>
              </a:spcAft>
              <a:buSzPct val="125000"/>
            </a:pPr>
            <a:r>
              <a:rPr lang="en-US" sz="2000" dirty="0">
                <a:latin typeface="Open Sans"/>
                <a:ea typeface="Open Sans" panose="020B0606030504020204" pitchFamily="34" charset="0"/>
                <a:cs typeface="Open Sans" panose="020B0606030504020204" pitchFamily="34" charset="0"/>
              </a:rPr>
              <a:t>In order to achieve the goals of the energy transition, flexibility should be harnessed in all sectors of the energy system.</a:t>
            </a:r>
          </a:p>
        </p:txBody>
      </p:sp>
      <p:grpSp>
        <p:nvGrpSpPr>
          <p:cNvPr id="10" name="Group 9">
            <a:extLst>
              <a:ext uri="{FF2B5EF4-FFF2-40B4-BE49-F238E27FC236}">
                <a16:creationId xmlns:a16="http://schemas.microsoft.com/office/drawing/2014/main" id="{D46E58FC-1C79-4E71-9849-BA3C0FC29860}"/>
              </a:ext>
            </a:extLst>
          </p:cNvPr>
          <p:cNvGrpSpPr/>
          <p:nvPr/>
        </p:nvGrpSpPr>
        <p:grpSpPr>
          <a:xfrm>
            <a:off x="5272633" y="2021952"/>
            <a:ext cx="6275198" cy="4013632"/>
            <a:chOff x="3636430" y="1735888"/>
            <a:chExt cx="4713189" cy="3014567"/>
          </a:xfrm>
        </p:grpSpPr>
        <p:sp>
          <p:nvSpPr>
            <p:cNvPr id="11" name="Flowchart: Connector 10">
              <a:extLst>
                <a:ext uri="{FF2B5EF4-FFF2-40B4-BE49-F238E27FC236}">
                  <a16:creationId xmlns:a16="http://schemas.microsoft.com/office/drawing/2014/main" id="{28E1DD8B-7222-40D0-8935-4F57C9A0471A}"/>
                </a:ext>
              </a:extLst>
            </p:cNvPr>
            <p:cNvSpPr/>
            <p:nvPr/>
          </p:nvSpPr>
          <p:spPr>
            <a:xfrm>
              <a:off x="4857594" y="2697361"/>
              <a:ext cx="1024128" cy="1024128"/>
            </a:xfrm>
            <a:prstGeom prst="flowChartConnector">
              <a:avLst/>
            </a:prstGeom>
            <a:solidFill>
              <a:srgbClr val="DEFEFD"/>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B9B69AD5-426E-4284-BDA0-155CBAE67829}"/>
                </a:ext>
              </a:extLst>
            </p:cNvPr>
            <p:cNvSpPr/>
            <p:nvPr/>
          </p:nvSpPr>
          <p:spPr>
            <a:xfrm>
              <a:off x="6462150" y="2848364"/>
              <a:ext cx="685976" cy="685681"/>
            </a:xfrm>
            <a:prstGeom prst="flowChartConnector">
              <a:avLst/>
            </a:prstGeom>
            <a:solidFill>
              <a:srgbClr val="DEFEFD"/>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6A638CC7-44C7-4A3D-B0AC-5798CABB1B09}"/>
                </a:ext>
              </a:extLst>
            </p:cNvPr>
            <p:cNvSpPr/>
            <p:nvPr/>
          </p:nvSpPr>
          <p:spPr>
            <a:xfrm>
              <a:off x="7041692" y="1955462"/>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C6EAD12B-27B1-4CA9-A9E5-4BBF823F531D}"/>
                </a:ext>
              </a:extLst>
            </p:cNvPr>
            <p:cNvSpPr/>
            <p:nvPr/>
          </p:nvSpPr>
          <p:spPr>
            <a:xfrm>
              <a:off x="7586734" y="2848296"/>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91DEAAB1-388F-436D-AEBB-D470D5A6D235}"/>
                </a:ext>
              </a:extLst>
            </p:cNvPr>
            <p:cNvSpPr/>
            <p:nvPr/>
          </p:nvSpPr>
          <p:spPr>
            <a:xfrm>
              <a:off x="7148126" y="3616400"/>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a:extLst>
                <a:ext uri="{FF2B5EF4-FFF2-40B4-BE49-F238E27FC236}">
                  <a16:creationId xmlns:a16="http://schemas.microsoft.com/office/drawing/2014/main" id="{6B695E8D-5BE0-4E4F-B942-8495CCCA2658}"/>
                </a:ext>
              </a:extLst>
            </p:cNvPr>
            <p:cNvSpPr/>
            <p:nvPr/>
          </p:nvSpPr>
          <p:spPr>
            <a:xfrm rot="16200000" flipH="1">
              <a:off x="4169496" y="1968329"/>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a:extLst>
                <a:ext uri="{FF2B5EF4-FFF2-40B4-BE49-F238E27FC236}">
                  <a16:creationId xmlns:a16="http://schemas.microsoft.com/office/drawing/2014/main" id="{0AF70280-D9EC-4EEA-B0F8-61E550E4D12C}"/>
                </a:ext>
              </a:extLst>
            </p:cNvPr>
            <p:cNvSpPr/>
            <p:nvPr/>
          </p:nvSpPr>
          <p:spPr>
            <a:xfrm rot="16200000" flipH="1">
              <a:off x="3733010" y="2854480"/>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a:extLst>
                <a:ext uri="{FF2B5EF4-FFF2-40B4-BE49-F238E27FC236}">
                  <a16:creationId xmlns:a16="http://schemas.microsoft.com/office/drawing/2014/main" id="{B7CD4E8D-E9D8-4A2C-92B4-17F59376B717}"/>
                </a:ext>
              </a:extLst>
            </p:cNvPr>
            <p:cNvSpPr/>
            <p:nvPr/>
          </p:nvSpPr>
          <p:spPr>
            <a:xfrm rot="16200000" flipH="1">
              <a:off x="4120423" y="3721637"/>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85DF2631-B9C7-49A5-A730-4D1681DB4B07}"/>
                </a:ext>
              </a:extLst>
            </p:cNvPr>
            <p:cNvSpPr/>
            <p:nvPr/>
          </p:nvSpPr>
          <p:spPr>
            <a:xfrm rot="16200000" flipH="1">
              <a:off x="5020424" y="1736035"/>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7EB1D231-4528-4325-B04C-DA919CBFB821}"/>
                </a:ext>
              </a:extLst>
            </p:cNvPr>
            <p:cNvSpPr/>
            <p:nvPr/>
          </p:nvSpPr>
          <p:spPr>
            <a:xfrm rot="16200000" flipH="1">
              <a:off x="5038382" y="4064626"/>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22787130-66A1-47A1-823E-19118F8267BD}"/>
                </a:ext>
              </a:extLst>
            </p:cNvPr>
            <p:cNvCxnSpPr>
              <a:stCxn id="11" idx="0"/>
              <a:endCxn id="19" idx="6"/>
            </p:cNvCxnSpPr>
            <p:nvPr/>
          </p:nvCxnSpPr>
          <p:spPr>
            <a:xfrm flipH="1" flipV="1">
              <a:off x="5363413" y="2421864"/>
              <a:ext cx="6245" cy="27549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6564FB9-A7DD-469B-B808-762E69DBBADF}"/>
                </a:ext>
              </a:extLst>
            </p:cNvPr>
            <p:cNvCxnSpPr>
              <a:stCxn id="11" idx="1"/>
              <a:endCxn id="16" idx="5"/>
            </p:cNvCxnSpPr>
            <p:nvPr/>
          </p:nvCxnSpPr>
          <p:spPr>
            <a:xfrm flipH="1" flipV="1">
              <a:off x="4754909" y="2553699"/>
              <a:ext cx="252665" cy="293642"/>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243A8F2-5A11-468E-AA71-CDE2627DBD59}"/>
                </a:ext>
              </a:extLst>
            </p:cNvPr>
            <p:cNvCxnSpPr>
              <a:stCxn id="11" idx="2"/>
              <a:endCxn id="17" idx="4"/>
            </p:cNvCxnSpPr>
            <p:nvPr/>
          </p:nvCxnSpPr>
          <p:spPr>
            <a:xfrm flipH="1" flipV="1">
              <a:off x="4418839" y="3197321"/>
              <a:ext cx="438755" cy="12104"/>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B44AD2C-67C4-49B6-88F1-B091C5461688}"/>
                </a:ext>
              </a:extLst>
            </p:cNvPr>
            <p:cNvCxnSpPr>
              <a:stCxn id="11" idx="4"/>
            </p:cNvCxnSpPr>
            <p:nvPr/>
          </p:nvCxnSpPr>
          <p:spPr>
            <a:xfrm flipH="1">
              <a:off x="5366324" y="3721489"/>
              <a:ext cx="3334" cy="36261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FC06C75-ABC9-4ABB-8DB5-A8C6F3E90D9F}"/>
                </a:ext>
              </a:extLst>
            </p:cNvPr>
            <p:cNvCxnSpPr>
              <a:stCxn id="12" idx="7"/>
            </p:cNvCxnSpPr>
            <p:nvPr/>
          </p:nvCxnSpPr>
          <p:spPr>
            <a:xfrm flipV="1">
              <a:off x="7047667" y="2610840"/>
              <a:ext cx="184367" cy="33794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9B2890B-D855-45F6-931C-FA887B2C827C}"/>
                </a:ext>
              </a:extLst>
            </p:cNvPr>
            <p:cNvCxnSpPr>
              <a:stCxn id="12" idx="6"/>
              <a:endCxn id="14" idx="2"/>
            </p:cNvCxnSpPr>
            <p:nvPr/>
          </p:nvCxnSpPr>
          <p:spPr>
            <a:xfrm flipV="1">
              <a:off x="7148126" y="3191137"/>
              <a:ext cx="438608" cy="6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D64710E-F573-494A-AD75-AE28052C040A}"/>
                </a:ext>
              </a:extLst>
            </p:cNvPr>
            <p:cNvCxnSpPr>
              <a:stCxn id="12" idx="5"/>
              <a:endCxn id="15" idx="1"/>
            </p:cNvCxnSpPr>
            <p:nvPr/>
          </p:nvCxnSpPr>
          <p:spPr>
            <a:xfrm>
              <a:off x="7047667" y="3433629"/>
              <a:ext cx="200918" cy="28318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D343068-59F2-4BD6-BE13-E33F5CB44894}"/>
                </a:ext>
              </a:extLst>
            </p:cNvPr>
            <p:cNvCxnSpPr>
              <a:stCxn id="11" idx="3"/>
              <a:endCxn id="18" idx="3"/>
            </p:cNvCxnSpPr>
            <p:nvPr/>
          </p:nvCxnSpPr>
          <p:spPr>
            <a:xfrm flipH="1">
              <a:off x="4705836" y="3571509"/>
              <a:ext cx="301738" cy="25044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BEA657E-8F37-421B-8EAA-E1CDB8164677}"/>
                </a:ext>
              </a:extLst>
            </p:cNvPr>
            <p:cNvCxnSpPr>
              <a:stCxn id="11" idx="6"/>
              <a:endCxn id="12" idx="2"/>
            </p:cNvCxnSpPr>
            <p:nvPr/>
          </p:nvCxnSpPr>
          <p:spPr>
            <a:xfrm flipV="1">
              <a:off x="5881722" y="3191205"/>
              <a:ext cx="580428" cy="1822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83ACB00-324E-4A69-B991-BFADE1D96BEF}"/>
                </a:ext>
              </a:extLst>
            </p:cNvPr>
            <p:cNvSpPr txBox="1"/>
            <p:nvPr/>
          </p:nvSpPr>
          <p:spPr>
            <a:xfrm>
              <a:off x="5006566" y="2851671"/>
              <a:ext cx="791248" cy="624147"/>
            </a:xfrm>
            <a:prstGeom prst="rect">
              <a:avLst/>
            </a:prstGeom>
            <a:noFill/>
          </p:spPr>
          <p:txBody>
            <a:bodyPr wrap="square" lIns="91440" tIns="45720" rIns="91440" bIns="45720" rtlCol="0" anchor="t">
              <a:spAutoFit/>
            </a:bodyPr>
            <a:lstStyle/>
            <a:p>
              <a:pPr algn="ctr"/>
              <a:r>
                <a:rPr lang="en-GB" sz="1600" b="1" dirty="0"/>
                <a:t>Power </a:t>
              </a:r>
              <a:r>
                <a:rPr lang="en-GB" sz="1600" b="1"/>
                <a:t>system flexibility</a:t>
              </a:r>
              <a:endParaRPr lang="en-GB" sz="1600" b="1" dirty="0"/>
            </a:p>
          </p:txBody>
        </p:sp>
        <p:sp>
          <p:nvSpPr>
            <p:cNvPr id="31" name="TextBox 30">
              <a:extLst>
                <a:ext uri="{FF2B5EF4-FFF2-40B4-BE49-F238E27FC236}">
                  <a16:creationId xmlns:a16="http://schemas.microsoft.com/office/drawing/2014/main" id="{4D784DAE-BE4A-42B8-A3BC-6DF025EA9431}"/>
                </a:ext>
              </a:extLst>
            </p:cNvPr>
            <p:cNvSpPr txBox="1"/>
            <p:nvPr/>
          </p:nvSpPr>
          <p:spPr>
            <a:xfrm>
              <a:off x="6421225" y="2966659"/>
              <a:ext cx="791248" cy="416098"/>
            </a:xfrm>
            <a:prstGeom prst="rect">
              <a:avLst/>
            </a:prstGeom>
            <a:noFill/>
          </p:spPr>
          <p:txBody>
            <a:bodyPr wrap="square" rtlCol="0">
              <a:spAutoFit/>
            </a:bodyPr>
            <a:lstStyle/>
            <a:p>
              <a:pPr algn="ctr"/>
              <a:r>
                <a:rPr lang="en-GB" sz="1400" b="1" dirty="0"/>
                <a:t>Sector</a:t>
              </a:r>
              <a:r>
                <a:rPr lang="en-GB" sz="1600" b="1" dirty="0"/>
                <a:t> </a:t>
              </a:r>
              <a:r>
                <a:rPr lang="en-GB" sz="1400" b="1" dirty="0"/>
                <a:t>coupling</a:t>
              </a:r>
            </a:p>
          </p:txBody>
        </p:sp>
        <p:sp>
          <p:nvSpPr>
            <p:cNvPr id="32" name="TextBox 31">
              <a:extLst>
                <a:ext uri="{FF2B5EF4-FFF2-40B4-BE49-F238E27FC236}">
                  <a16:creationId xmlns:a16="http://schemas.microsoft.com/office/drawing/2014/main" id="{880222EC-6C15-468A-9754-45A03A72114F}"/>
                </a:ext>
              </a:extLst>
            </p:cNvPr>
            <p:cNvSpPr txBox="1"/>
            <p:nvPr/>
          </p:nvSpPr>
          <p:spPr>
            <a:xfrm>
              <a:off x="4851926" y="4366359"/>
              <a:ext cx="1064131" cy="277399"/>
            </a:xfrm>
            <a:prstGeom prst="rect">
              <a:avLst/>
            </a:prstGeom>
            <a:noFill/>
          </p:spPr>
          <p:txBody>
            <a:bodyPr wrap="square" rtlCol="0">
              <a:spAutoFit/>
            </a:bodyPr>
            <a:lstStyle/>
            <a:p>
              <a:pPr algn="ctr"/>
              <a:r>
                <a:rPr lang="en-GB" sz="900" b="1" dirty="0"/>
                <a:t>Demand-Side</a:t>
              </a:r>
            </a:p>
            <a:p>
              <a:pPr algn="ctr"/>
              <a:r>
                <a:rPr lang="en-GB" sz="900" b="1" dirty="0"/>
                <a:t>Management</a:t>
              </a:r>
            </a:p>
          </p:txBody>
        </p:sp>
        <p:sp>
          <p:nvSpPr>
            <p:cNvPr id="33" name="TextBox 32">
              <a:extLst>
                <a:ext uri="{FF2B5EF4-FFF2-40B4-BE49-F238E27FC236}">
                  <a16:creationId xmlns:a16="http://schemas.microsoft.com/office/drawing/2014/main" id="{5B2939EB-BD75-436A-A82D-0F8AA609AB13}"/>
                </a:ext>
              </a:extLst>
            </p:cNvPr>
            <p:cNvSpPr txBox="1"/>
            <p:nvPr/>
          </p:nvSpPr>
          <p:spPr>
            <a:xfrm>
              <a:off x="4075998" y="4097243"/>
              <a:ext cx="791248" cy="196491"/>
            </a:xfrm>
            <a:prstGeom prst="rect">
              <a:avLst/>
            </a:prstGeom>
            <a:noFill/>
          </p:spPr>
          <p:txBody>
            <a:bodyPr wrap="square" rtlCol="0">
              <a:spAutoFit/>
            </a:bodyPr>
            <a:lstStyle/>
            <a:p>
              <a:pPr algn="ctr"/>
              <a:r>
                <a:rPr lang="en-GB" sz="1100" b="1" dirty="0"/>
                <a:t>Storage</a:t>
              </a:r>
            </a:p>
          </p:txBody>
        </p:sp>
        <p:sp>
          <p:nvSpPr>
            <p:cNvPr id="34" name="TextBox 33">
              <a:extLst>
                <a:ext uri="{FF2B5EF4-FFF2-40B4-BE49-F238E27FC236}">
                  <a16:creationId xmlns:a16="http://schemas.microsoft.com/office/drawing/2014/main" id="{A8E60EF6-EDD1-4493-9244-3BE0B4712994}"/>
                </a:ext>
              </a:extLst>
            </p:cNvPr>
            <p:cNvSpPr txBox="1"/>
            <p:nvPr/>
          </p:nvSpPr>
          <p:spPr>
            <a:xfrm>
              <a:off x="7095490" y="3934596"/>
              <a:ext cx="791248" cy="184932"/>
            </a:xfrm>
            <a:prstGeom prst="rect">
              <a:avLst/>
            </a:prstGeom>
            <a:noFill/>
          </p:spPr>
          <p:txBody>
            <a:bodyPr wrap="square" rtlCol="0">
              <a:spAutoFit/>
            </a:bodyPr>
            <a:lstStyle/>
            <a:p>
              <a:pPr algn="ctr"/>
              <a:r>
                <a:rPr lang="en-GB" sz="1000" b="1" dirty="0"/>
                <a:t>Electric Vehicles</a:t>
              </a:r>
            </a:p>
          </p:txBody>
        </p:sp>
        <p:sp>
          <p:nvSpPr>
            <p:cNvPr id="35" name="TextBox 34">
              <a:extLst>
                <a:ext uri="{FF2B5EF4-FFF2-40B4-BE49-F238E27FC236}">
                  <a16:creationId xmlns:a16="http://schemas.microsoft.com/office/drawing/2014/main" id="{1BD2EFCF-DF35-4A62-9234-495961DC9F06}"/>
                </a:ext>
              </a:extLst>
            </p:cNvPr>
            <p:cNvSpPr txBox="1"/>
            <p:nvPr/>
          </p:nvSpPr>
          <p:spPr>
            <a:xfrm>
              <a:off x="7558371" y="3248691"/>
              <a:ext cx="791248" cy="196491"/>
            </a:xfrm>
            <a:prstGeom prst="rect">
              <a:avLst/>
            </a:prstGeom>
            <a:noFill/>
          </p:spPr>
          <p:txBody>
            <a:bodyPr wrap="square" rtlCol="0">
              <a:spAutoFit/>
            </a:bodyPr>
            <a:lstStyle/>
            <a:p>
              <a:pPr algn="ctr"/>
              <a:r>
                <a:rPr lang="en-GB" sz="1100" b="1" dirty="0"/>
                <a:t>Gas</a:t>
              </a:r>
            </a:p>
          </p:txBody>
        </p:sp>
        <p:sp>
          <p:nvSpPr>
            <p:cNvPr id="36" name="TextBox 35">
              <a:extLst>
                <a:ext uri="{FF2B5EF4-FFF2-40B4-BE49-F238E27FC236}">
                  <a16:creationId xmlns:a16="http://schemas.microsoft.com/office/drawing/2014/main" id="{869E6C9A-278F-47F1-8F8E-74A208D65E75}"/>
                </a:ext>
              </a:extLst>
            </p:cNvPr>
            <p:cNvSpPr txBox="1"/>
            <p:nvPr/>
          </p:nvSpPr>
          <p:spPr>
            <a:xfrm>
              <a:off x="6989056" y="2368416"/>
              <a:ext cx="791248" cy="196491"/>
            </a:xfrm>
            <a:prstGeom prst="rect">
              <a:avLst/>
            </a:prstGeom>
            <a:noFill/>
          </p:spPr>
          <p:txBody>
            <a:bodyPr wrap="square" rtlCol="0">
              <a:spAutoFit/>
            </a:bodyPr>
            <a:lstStyle/>
            <a:p>
              <a:pPr algn="ctr"/>
              <a:r>
                <a:rPr lang="en-GB" sz="1100" b="1" dirty="0"/>
                <a:t>Heat</a:t>
              </a:r>
            </a:p>
          </p:txBody>
        </p:sp>
        <p:sp>
          <p:nvSpPr>
            <p:cNvPr id="37" name="TextBox 36">
              <a:extLst>
                <a:ext uri="{FF2B5EF4-FFF2-40B4-BE49-F238E27FC236}">
                  <a16:creationId xmlns:a16="http://schemas.microsoft.com/office/drawing/2014/main" id="{869F745D-B290-42EC-86C3-85E7A3F2049A}"/>
                </a:ext>
              </a:extLst>
            </p:cNvPr>
            <p:cNvSpPr txBox="1"/>
            <p:nvPr/>
          </p:nvSpPr>
          <p:spPr>
            <a:xfrm>
              <a:off x="3636430" y="3233530"/>
              <a:ext cx="876054" cy="190712"/>
            </a:xfrm>
            <a:prstGeom prst="rect">
              <a:avLst/>
            </a:prstGeom>
            <a:noFill/>
          </p:spPr>
          <p:txBody>
            <a:bodyPr wrap="square" rtlCol="0">
              <a:spAutoFit/>
            </a:bodyPr>
            <a:lstStyle/>
            <a:p>
              <a:pPr algn="ctr"/>
              <a:r>
                <a:rPr lang="en-GB" sz="1050" b="1" dirty="0"/>
                <a:t>Transmission</a:t>
              </a:r>
            </a:p>
          </p:txBody>
        </p:sp>
        <p:sp>
          <p:nvSpPr>
            <p:cNvPr id="38" name="TextBox 37">
              <a:extLst>
                <a:ext uri="{FF2B5EF4-FFF2-40B4-BE49-F238E27FC236}">
                  <a16:creationId xmlns:a16="http://schemas.microsoft.com/office/drawing/2014/main" id="{1BE151B7-28FE-483E-8BC9-B19B1614F3E8}"/>
                </a:ext>
              </a:extLst>
            </p:cNvPr>
            <p:cNvSpPr txBox="1"/>
            <p:nvPr/>
          </p:nvSpPr>
          <p:spPr>
            <a:xfrm>
              <a:off x="4085488" y="2363082"/>
              <a:ext cx="876054" cy="190712"/>
            </a:xfrm>
            <a:prstGeom prst="rect">
              <a:avLst/>
            </a:prstGeom>
            <a:noFill/>
          </p:spPr>
          <p:txBody>
            <a:bodyPr wrap="square" rtlCol="0">
              <a:spAutoFit/>
            </a:bodyPr>
            <a:lstStyle/>
            <a:p>
              <a:pPr algn="ctr"/>
              <a:r>
                <a:rPr lang="en-GB" sz="1050" b="1" dirty="0"/>
                <a:t>Distribution</a:t>
              </a:r>
            </a:p>
          </p:txBody>
        </p:sp>
        <p:sp>
          <p:nvSpPr>
            <p:cNvPr id="39" name="TextBox 38">
              <a:extLst>
                <a:ext uri="{FF2B5EF4-FFF2-40B4-BE49-F238E27FC236}">
                  <a16:creationId xmlns:a16="http://schemas.microsoft.com/office/drawing/2014/main" id="{4322B39E-FF86-44A3-8C0E-C68F53593322}"/>
                </a:ext>
              </a:extLst>
            </p:cNvPr>
            <p:cNvSpPr txBox="1"/>
            <p:nvPr/>
          </p:nvSpPr>
          <p:spPr>
            <a:xfrm>
              <a:off x="4925385" y="2140738"/>
              <a:ext cx="876054" cy="190712"/>
            </a:xfrm>
            <a:prstGeom prst="rect">
              <a:avLst/>
            </a:prstGeom>
            <a:noFill/>
          </p:spPr>
          <p:txBody>
            <a:bodyPr wrap="square" rtlCol="0">
              <a:spAutoFit/>
            </a:bodyPr>
            <a:lstStyle/>
            <a:p>
              <a:pPr algn="ctr"/>
              <a:r>
                <a:rPr lang="en-GB" sz="1050" b="1" dirty="0"/>
                <a:t>Generation</a:t>
              </a:r>
            </a:p>
          </p:txBody>
        </p:sp>
        <p:pic>
          <p:nvPicPr>
            <p:cNvPr id="40" name="Picture 39">
              <a:extLst>
                <a:ext uri="{FF2B5EF4-FFF2-40B4-BE49-F238E27FC236}">
                  <a16:creationId xmlns:a16="http://schemas.microsoft.com/office/drawing/2014/main" id="{E59B4062-F03A-4F63-8E76-50E519CE1607}"/>
                </a:ext>
              </a:extLst>
            </p:cNvPr>
            <p:cNvPicPr>
              <a:picLocks noChangeAspect="1"/>
            </p:cNvPicPr>
            <p:nvPr/>
          </p:nvPicPr>
          <p:blipFill rotWithShape="1">
            <a:blip r:embed="rId6">
              <a:extLst>
                <a:ext uri="{28A0092B-C50C-407E-A947-70E740481C1C}">
                  <a14:useLocalDpi xmlns:a14="http://schemas.microsoft.com/office/drawing/2010/main" val="0"/>
                </a:ext>
              </a:extLst>
            </a:blip>
            <a:srcRect l="-2025" t="-13226" r="2025" b="13226"/>
            <a:stretch/>
          </p:blipFill>
          <p:spPr>
            <a:xfrm>
              <a:off x="4302777" y="2022605"/>
              <a:ext cx="419115" cy="348414"/>
            </a:xfrm>
            <a:prstGeom prst="rect">
              <a:avLst/>
            </a:prstGeom>
          </p:spPr>
        </p:pic>
        <p:pic>
          <p:nvPicPr>
            <p:cNvPr id="41" name="Picture 40">
              <a:extLst>
                <a:ext uri="{FF2B5EF4-FFF2-40B4-BE49-F238E27FC236}">
                  <a16:creationId xmlns:a16="http://schemas.microsoft.com/office/drawing/2014/main" id="{58188C91-E5A3-4BA3-A084-ABF83E508081}"/>
                </a:ext>
              </a:extLst>
            </p:cNvPr>
            <p:cNvPicPr>
              <a:picLocks noChangeAspect="1"/>
            </p:cNvPicPr>
            <p:nvPr/>
          </p:nvPicPr>
          <p:blipFill rotWithShape="1">
            <a:blip r:embed="rId7">
              <a:extLst>
                <a:ext uri="{28A0092B-C50C-407E-A947-70E740481C1C}">
                  <a14:useLocalDpi xmlns:a14="http://schemas.microsoft.com/office/drawing/2010/main" val="0"/>
                </a:ext>
              </a:extLst>
            </a:blip>
            <a:srcRect l="7690" t="4977" r="7155" b="24089"/>
            <a:stretch/>
          </p:blipFill>
          <p:spPr>
            <a:xfrm>
              <a:off x="7176275" y="2040898"/>
              <a:ext cx="404023" cy="336545"/>
            </a:xfrm>
            <a:prstGeom prst="rect">
              <a:avLst/>
            </a:prstGeom>
          </p:spPr>
        </p:pic>
        <p:pic>
          <p:nvPicPr>
            <p:cNvPr id="42" name="Picture 41">
              <a:extLst>
                <a:ext uri="{FF2B5EF4-FFF2-40B4-BE49-F238E27FC236}">
                  <a16:creationId xmlns:a16="http://schemas.microsoft.com/office/drawing/2014/main" id="{E077C372-CE53-459E-8FF5-EB7A5C9AE483}"/>
                </a:ext>
              </a:extLst>
            </p:cNvPr>
            <p:cNvPicPr>
              <a:picLocks noChangeAspect="1"/>
            </p:cNvPicPr>
            <p:nvPr/>
          </p:nvPicPr>
          <p:blipFill rotWithShape="1">
            <a:blip r:embed="rId8">
              <a:extLst>
                <a:ext uri="{28A0092B-C50C-407E-A947-70E740481C1C}">
                  <a14:useLocalDpi xmlns:a14="http://schemas.microsoft.com/office/drawing/2010/main" val="0"/>
                </a:ext>
              </a:extLst>
            </a:blip>
            <a:srcRect l="3556" t="-14400" r="-3556" b="14400"/>
            <a:stretch/>
          </p:blipFill>
          <p:spPr>
            <a:xfrm>
              <a:off x="5187782" y="1755238"/>
              <a:ext cx="432003" cy="400448"/>
            </a:xfrm>
            <a:prstGeom prst="rect">
              <a:avLst/>
            </a:prstGeom>
          </p:spPr>
        </p:pic>
        <p:pic>
          <p:nvPicPr>
            <p:cNvPr id="43" name="Picture 42">
              <a:extLst>
                <a:ext uri="{FF2B5EF4-FFF2-40B4-BE49-F238E27FC236}">
                  <a16:creationId xmlns:a16="http://schemas.microsoft.com/office/drawing/2014/main" id="{72252467-B8E5-421E-B62D-15581E9D3095}"/>
                </a:ext>
              </a:extLst>
            </p:cNvPr>
            <p:cNvPicPr>
              <a:picLocks noChangeAspect="1"/>
            </p:cNvPicPr>
            <p:nvPr/>
          </p:nvPicPr>
          <p:blipFill rotWithShape="1">
            <a:blip r:embed="rId9">
              <a:extLst>
                <a:ext uri="{28A0092B-C50C-407E-A947-70E740481C1C}">
                  <a14:useLocalDpi xmlns:a14="http://schemas.microsoft.com/office/drawing/2010/main" val="0"/>
                </a:ext>
              </a:extLst>
            </a:blip>
            <a:srcRect b="13066"/>
            <a:stretch/>
          </p:blipFill>
          <p:spPr>
            <a:xfrm>
              <a:off x="3875322" y="2899141"/>
              <a:ext cx="396813" cy="344963"/>
            </a:xfrm>
            <a:prstGeom prst="rect">
              <a:avLst/>
            </a:prstGeom>
          </p:spPr>
        </p:pic>
        <p:pic>
          <p:nvPicPr>
            <p:cNvPr id="44" name="Picture 43">
              <a:extLst>
                <a:ext uri="{FF2B5EF4-FFF2-40B4-BE49-F238E27FC236}">
                  <a16:creationId xmlns:a16="http://schemas.microsoft.com/office/drawing/2014/main" id="{1442ED87-F5C4-4386-9933-7327B604ED28}"/>
                </a:ext>
              </a:extLst>
            </p:cNvPr>
            <p:cNvPicPr>
              <a:picLocks noChangeAspect="1"/>
            </p:cNvPicPr>
            <p:nvPr/>
          </p:nvPicPr>
          <p:blipFill rotWithShape="1">
            <a:blip r:embed="rId10">
              <a:extLst>
                <a:ext uri="{28A0092B-C50C-407E-A947-70E740481C1C}">
                  <a14:useLocalDpi xmlns:a14="http://schemas.microsoft.com/office/drawing/2010/main" val="0"/>
                </a:ext>
              </a:extLst>
            </a:blip>
            <a:srcRect b="20533"/>
            <a:stretch/>
          </p:blipFill>
          <p:spPr>
            <a:xfrm>
              <a:off x="4259834" y="3787267"/>
              <a:ext cx="444238" cy="353022"/>
            </a:xfrm>
            <a:prstGeom prst="rect">
              <a:avLst/>
            </a:prstGeom>
          </p:spPr>
        </p:pic>
        <p:pic>
          <p:nvPicPr>
            <p:cNvPr id="45" name="Picture 44">
              <a:extLst>
                <a:ext uri="{FF2B5EF4-FFF2-40B4-BE49-F238E27FC236}">
                  <a16:creationId xmlns:a16="http://schemas.microsoft.com/office/drawing/2014/main" id="{896701B7-73CA-419B-947B-D143E0127FAE}"/>
                </a:ext>
              </a:extLst>
            </p:cNvPr>
            <p:cNvPicPr>
              <a:picLocks noChangeAspect="1"/>
            </p:cNvPicPr>
            <p:nvPr/>
          </p:nvPicPr>
          <p:blipFill rotWithShape="1">
            <a:blip r:embed="rId11">
              <a:extLst>
                <a:ext uri="{28A0092B-C50C-407E-A947-70E740481C1C}">
                  <a14:useLocalDpi xmlns:a14="http://schemas.microsoft.com/office/drawing/2010/main" val="0"/>
                </a:ext>
              </a:extLst>
            </a:blip>
            <a:srcRect b="20356"/>
            <a:stretch/>
          </p:blipFill>
          <p:spPr>
            <a:xfrm>
              <a:off x="5130476" y="4093250"/>
              <a:ext cx="489309" cy="314216"/>
            </a:xfrm>
            <a:prstGeom prst="rect">
              <a:avLst/>
            </a:prstGeom>
          </p:spPr>
        </p:pic>
        <p:pic>
          <p:nvPicPr>
            <p:cNvPr id="46" name="Picture 45">
              <a:extLst>
                <a:ext uri="{FF2B5EF4-FFF2-40B4-BE49-F238E27FC236}">
                  <a16:creationId xmlns:a16="http://schemas.microsoft.com/office/drawing/2014/main" id="{63D16C96-FB5A-4522-8A25-5353D1D9C3DA}"/>
                </a:ext>
              </a:extLst>
            </p:cNvPr>
            <p:cNvPicPr>
              <a:picLocks noChangeAspect="1"/>
            </p:cNvPicPr>
            <p:nvPr/>
          </p:nvPicPr>
          <p:blipFill rotWithShape="1">
            <a:blip r:embed="rId12">
              <a:extLst>
                <a:ext uri="{28A0092B-C50C-407E-A947-70E740481C1C}">
                  <a14:useLocalDpi xmlns:a14="http://schemas.microsoft.com/office/drawing/2010/main" val="0"/>
                </a:ext>
              </a:extLst>
            </a:blip>
            <a:srcRect b="20356"/>
            <a:stretch/>
          </p:blipFill>
          <p:spPr>
            <a:xfrm>
              <a:off x="7252744" y="3608565"/>
              <a:ext cx="476739" cy="379696"/>
            </a:xfrm>
            <a:prstGeom prst="rect">
              <a:avLst/>
            </a:prstGeom>
          </p:spPr>
        </p:pic>
        <p:sp>
          <p:nvSpPr>
            <p:cNvPr id="47" name="TextBox 46">
              <a:extLst>
                <a:ext uri="{FF2B5EF4-FFF2-40B4-BE49-F238E27FC236}">
                  <a16:creationId xmlns:a16="http://schemas.microsoft.com/office/drawing/2014/main" id="{49A88D7D-A45B-4347-9329-B1139C73BCD6}"/>
                </a:ext>
              </a:extLst>
            </p:cNvPr>
            <p:cNvSpPr txBox="1"/>
            <p:nvPr/>
          </p:nvSpPr>
          <p:spPr>
            <a:xfrm>
              <a:off x="7779720" y="2922216"/>
              <a:ext cx="491244" cy="346748"/>
            </a:xfrm>
            <a:prstGeom prst="rect">
              <a:avLst/>
            </a:prstGeom>
            <a:noFill/>
          </p:spPr>
          <p:txBody>
            <a:bodyPr wrap="square" rtlCol="0">
              <a:spAutoFit/>
            </a:bodyPr>
            <a:lstStyle/>
            <a:p>
              <a:r>
                <a:rPr lang="en-GB" sz="2400" b="1" dirty="0"/>
                <a:t>H</a:t>
              </a:r>
              <a:r>
                <a:rPr lang="en-GB" sz="2400" b="1" baseline="-25000" dirty="0"/>
                <a:t>2</a:t>
              </a:r>
            </a:p>
          </p:txBody>
        </p:sp>
      </p:grpSp>
      <p:sp>
        <p:nvSpPr>
          <p:cNvPr id="48" name="TextBox 47">
            <a:extLst>
              <a:ext uri="{FF2B5EF4-FFF2-40B4-BE49-F238E27FC236}">
                <a16:creationId xmlns:a16="http://schemas.microsoft.com/office/drawing/2014/main" id="{EBBA698C-A4B5-4A45-A331-924AE64DAAE7}"/>
              </a:ext>
            </a:extLst>
          </p:cNvPr>
          <p:cNvSpPr txBox="1"/>
          <p:nvPr/>
        </p:nvSpPr>
        <p:spPr>
          <a:xfrm>
            <a:off x="5755876" y="5994602"/>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2019b</a:t>
            </a:r>
          </a:p>
        </p:txBody>
      </p:sp>
      <p:pic>
        <p:nvPicPr>
          <p:cNvPr id="2" name="11">
            <a:hlinkClick r:id="" action="ppaction://media"/>
            <a:extLst>
              <a:ext uri="{FF2B5EF4-FFF2-40B4-BE49-F238E27FC236}">
                <a16:creationId xmlns:a16="http://schemas.microsoft.com/office/drawing/2014/main" id="{DDE9BCB8-BC14-4F99-AE67-1EB9D054A01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348389" y="292813"/>
            <a:ext cx="487363" cy="487363"/>
          </a:xfrm>
          <a:prstGeom prst="rect">
            <a:avLst/>
          </a:prstGeom>
        </p:spPr>
      </p:pic>
    </p:spTree>
    <p:extLst>
      <p:ext uri="{BB962C8B-B14F-4D97-AF65-F5344CB8AC3E}">
        <p14:creationId xmlns:p14="http://schemas.microsoft.com/office/powerpoint/2010/main" val="381137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6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13.2.4 Planning for flexibility</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175304" cy="1379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Power System Flexibility</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6642" y="1805634"/>
            <a:ext cx="8654245" cy="4088156"/>
          </a:xfrm>
          <a:prstGeom prst="rect">
            <a:avLst/>
          </a:prstGeom>
        </p:spPr>
      </p:pic>
      <p:sp>
        <p:nvSpPr>
          <p:cNvPr id="11" name="TextBox 10">
            <a:extLst>
              <a:ext uri="{FF2B5EF4-FFF2-40B4-BE49-F238E27FC236}">
                <a16:creationId xmlns:a16="http://schemas.microsoft.com/office/drawing/2014/main" id="{EBBA698C-A4B5-4A45-A331-924AE64DAAE7}"/>
              </a:ext>
            </a:extLst>
          </p:cNvPr>
          <p:cNvSpPr txBox="1"/>
          <p:nvPr/>
        </p:nvSpPr>
        <p:spPr>
          <a:xfrm>
            <a:off x="1836642" y="5983480"/>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2019c</a:t>
            </a:r>
          </a:p>
        </p:txBody>
      </p:sp>
      <p:pic>
        <p:nvPicPr>
          <p:cNvPr id="3" name="12">
            <a:hlinkClick r:id="" action="ppaction://media"/>
            <a:extLst>
              <a:ext uri="{FF2B5EF4-FFF2-40B4-BE49-F238E27FC236}">
                <a16:creationId xmlns:a16="http://schemas.microsoft.com/office/drawing/2014/main" id="{D5B7CB0D-D4DD-4D7F-A780-483ED26B64A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852" y="206894"/>
            <a:ext cx="487363" cy="487363"/>
          </a:xfrm>
          <a:prstGeom prst="rect">
            <a:avLst/>
          </a:prstGeom>
        </p:spPr>
      </p:pic>
    </p:spTree>
    <p:extLst>
      <p:ext uri="{BB962C8B-B14F-4D97-AF65-F5344CB8AC3E}">
        <p14:creationId xmlns:p14="http://schemas.microsoft.com/office/powerpoint/2010/main" val="21189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6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17153" y="1327212"/>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13.2.5 Flexibility assessment</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07535" y="4640"/>
            <a:ext cx="910418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Power System Flexibility</a:t>
            </a:r>
          </a:p>
        </p:txBody>
      </p:sp>
      <p:grpSp>
        <p:nvGrpSpPr>
          <p:cNvPr id="7" name="Group 6">
            <a:extLst>
              <a:ext uri="{FF2B5EF4-FFF2-40B4-BE49-F238E27FC236}">
                <a16:creationId xmlns:a16="http://schemas.microsoft.com/office/drawing/2014/main" id="{3EB8BC62-4E8E-49FF-9C74-0DB61D66B3D3}"/>
              </a:ext>
            </a:extLst>
          </p:cNvPr>
          <p:cNvGrpSpPr/>
          <p:nvPr/>
        </p:nvGrpSpPr>
        <p:grpSpPr>
          <a:xfrm>
            <a:off x="1047856" y="1781442"/>
            <a:ext cx="9840052" cy="4323024"/>
            <a:chOff x="438884" y="-15326"/>
            <a:chExt cx="11402984" cy="6743532"/>
          </a:xfrm>
        </p:grpSpPr>
        <p:grpSp>
          <p:nvGrpSpPr>
            <p:cNvPr id="10" name="Group 9">
              <a:extLst>
                <a:ext uri="{FF2B5EF4-FFF2-40B4-BE49-F238E27FC236}">
                  <a16:creationId xmlns:a16="http://schemas.microsoft.com/office/drawing/2014/main" id="{DA91A86C-8A36-404E-988C-1C52A8DCD3BF}"/>
                </a:ext>
              </a:extLst>
            </p:cNvPr>
            <p:cNvGrpSpPr/>
            <p:nvPr/>
          </p:nvGrpSpPr>
          <p:grpSpPr>
            <a:xfrm>
              <a:off x="438884" y="4373318"/>
              <a:ext cx="11313671" cy="2354888"/>
              <a:chOff x="438884" y="4373318"/>
              <a:chExt cx="11313671" cy="2354888"/>
            </a:xfrm>
          </p:grpSpPr>
          <p:sp>
            <p:nvSpPr>
              <p:cNvPr id="22" name="Rectangle 21">
                <a:extLst>
                  <a:ext uri="{FF2B5EF4-FFF2-40B4-BE49-F238E27FC236}">
                    <a16:creationId xmlns:a16="http://schemas.microsoft.com/office/drawing/2014/main" id="{E897C4A9-1182-4004-A6AC-AE3830B63A38}"/>
                  </a:ext>
                </a:extLst>
              </p:cNvPr>
              <p:cNvSpPr/>
              <p:nvPr/>
            </p:nvSpPr>
            <p:spPr>
              <a:xfrm>
                <a:off x="439445" y="4391529"/>
                <a:ext cx="11313110" cy="2336677"/>
              </a:xfrm>
              <a:prstGeom prst="rect">
                <a:avLst/>
              </a:prstGeom>
              <a:solidFill>
                <a:srgbClr val="DCF8F5"/>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B9D709D-63E5-4723-9A4B-5164F9D02FA8}"/>
                  </a:ext>
                </a:extLst>
              </p:cNvPr>
              <p:cNvSpPr txBox="1"/>
              <p:nvPr/>
            </p:nvSpPr>
            <p:spPr>
              <a:xfrm>
                <a:off x="438884" y="4373318"/>
                <a:ext cx="3098306" cy="4080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Step 3: Assess future flexibility</a:t>
                </a:r>
              </a:p>
            </p:txBody>
          </p:sp>
          <p:sp>
            <p:nvSpPr>
              <p:cNvPr id="24" name="TextBox 23">
                <a:extLst>
                  <a:ext uri="{FF2B5EF4-FFF2-40B4-BE49-F238E27FC236}">
                    <a16:creationId xmlns:a16="http://schemas.microsoft.com/office/drawing/2014/main" id="{5A11414C-A092-471F-B472-A85F5F163343}"/>
                  </a:ext>
                </a:extLst>
              </p:cNvPr>
              <p:cNvSpPr txBox="1"/>
              <p:nvPr/>
            </p:nvSpPr>
            <p:spPr>
              <a:xfrm>
                <a:off x="482825" y="4748564"/>
                <a:ext cx="3554791" cy="14643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 Optimize VRE using geospatial optimization</a:t>
                </a:r>
              </a:p>
              <a:p>
                <a:pPr marL="233363"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Optimize VRE capacity mix</a:t>
                </a:r>
              </a:p>
              <a:p>
                <a:pPr marL="233363"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Estimate VRE production based on location and policy goals</a:t>
                </a:r>
              </a:p>
              <a:p>
                <a:pPr marL="233363"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Estimate future net-load</a:t>
                </a:r>
              </a:p>
            </p:txBody>
          </p:sp>
          <p:sp>
            <p:nvSpPr>
              <p:cNvPr id="25" name="TextBox 24">
                <a:extLst>
                  <a:ext uri="{FF2B5EF4-FFF2-40B4-BE49-F238E27FC236}">
                    <a16:creationId xmlns:a16="http://schemas.microsoft.com/office/drawing/2014/main" id="{534DD4A5-13C2-42BC-83C7-CF112B9160E0}"/>
                  </a:ext>
                </a:extLst>
              </p:cNvPr>
              <p:cNvSpPr txBox="1"/>
              <p:nvPr/>
            </p:nvSpPr>
            <p:spPr>
              <a:xfrm>
                <a:off x="4350741" y="4471717"/>
                <a:ext cx="3978155" cy="2256489"/>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Least-cost capacity expansion to identify future assets</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Study the net-load to assess needs for cycling</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Optimize non-VRE capacity mix based on future technologies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Identify additional flexibility assets (e.g. </a:t>
                </a:r>
                <a:r>
                  <a:rPr lang="en-US" sz="1100" dirty="0">
                    <a:latin typeface="Calibri" panose="020F0502020204030204"/>
                  </a:rPr>
                  <a:t>,</a:t>
                </a:r>
                <a:r>
                  <a:rPr kumimoji="0" lang="en-US" sz="1100" b="0" i="0" u="none" strike="noStrike" kern="1200" cap="none" spc="0" normalizeH="0" baseline="0" noProof="0" dirty="0">
                    <a:ln>
                      <a:noFill/>
                    </a:ln>
                    <a:effectLst/>
                    <a:uLnTx/>
                    <a:uFillTx/>
                    <a:latin typeface="Calibri" panose="020F0502020204030204"/>
                    <a:ea typeface="+mn-ea"/>
                    <a:cs typeface="+mn-cs"/>
                  </a:rPr>
                  <a:t> storage, DSM)</a:t>
                </a:r>
                <a:endParaRPr lang="en-US" sz="1100" b="0" i="0" u="none" strike="noStrike" kern="1200" cap="none" spc="0" normalizeH="0" baseline="0" noProof="0" dirty="0">
                  <a:ln>
                    <a:noFill/>
                  </a:ln>
                  <a:effectLst/>
                  <a:uLnTx/>
                  <a:uFillTx/>
                  <a:latin typeface="Calibri" panose="020F0502020204030204"/>
                  <a:cs typeface="Calibri"/>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benefits of sector coupling</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p:txBody>
          </p:sp>
          <p:sp>
            <p:nvSpPr>
              <p:cNvPr id="26" name="TextBox 25">
                <a:extLst>
                  <a:ext uri="{FF2B5EF4-FFF2-40B4-BE49-F238E27FC236}">
                    <a16:creationId xmlns:a16="http://schemas.microsoft.com/office/drawing/2014/main" id="{87F6E91E-0831-40A9-877F-84F2D8405C38}"/>
                  </a:ext>
                </a:extLst>
              </p:cNvPr>
              <p:cNvSpPr txBox="1"/>
              <p:nvPr/>
            </p:nvSpPr>
            <p:spPr>
              <a:xfrm>
                <a:off x="8516612" y="4553954"/>
                <a:ext cx="3048228" cy="936202"/>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3. Repeat step 1</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Assess operability of long-term plans identified </a:t>
                </a:r>
                <a:r>
                  <a:rPr lang="en-US" sz="1100" dirty="0">
                    <a:latin typeface="Calibri" panose="020F0502020204030204"/>
                  </a:rPr>
                  <a:t>in</a:t>
                </a:r>
                <a:r>
                  <a:rPr kumimoji="0" lang="en-US" sz="1100" b="0" i="0" u="none" strike="noStrike" kern="1200" cap="none" spc="0" normalizeH="0" baseline="0" noProof="0" dirty="0">
                    <a:ln>
                      <a:noFill/>
                    </a:ln>
                    <a:effectLst/>
                    <a:uLnTx/>
                    <a:uFillTx/>
                    <a:latin typeface="Calibri" panose="020F0502020204030204"/>
                    <a:ea typeface="+mn-ea"/>
                    <a:cs typeface="+mn-cs"/>
                  </a:rPr>
                  <a:t> previous steps</a:t>
                </a:r>
                <a:endParaRPr lang="en-US" sz="1100" b="0" i="0" u="none" strike="noStrike" kern="1200" cap="none" spc="0" normalizeH="0" baseline="0" noProof="0" dirty="0">
                  <a:ln>
                    <a:noFill/>
                  </a:ln>
                  <a:effectLst/>
                  <a:uLnTx/>
                  <a:uFillTx/>
                  <a:latin typeface="Calibri" panose="020F0502020204030204"/>
                  <a:cs typeface="Calibri"/>
                </a:endParaRPr>
              </a:p>
            </p:txBody>
          </p:sp>
        </p:grpSp>
        <p:grpSp>
          <p:nvGrpSpPr>
            <p:cNvPr id="11" name="Group 10">
              <a:extLst>
                <a:ext uri="{FF2B5EF4-FFF2-40B4-BE49-F238E27FC236}">
                  <a16:creationId xmlns:a16="http://schemas.microsoft.com/office/drawing/2014/main" id="{8CC9CEDD-971A-4D39-A7A2-53E0BD163EF9}"/>
                </a:ext>
              </a:extLst>
            </p:cNvPr>
            <p:cNvGrpSpPr/>
            <p:nvPr/>
          </p:nvGrpSpPr>
          <p:grpSpPr>
            <a:xfrm>
              <a:off x="438885" y="97624"/>
              <a:ext cx="4377828" cy="3866997"/>
              <a:chOff x="438885" y="97624"/>
              <a:chExt cx="4377828" cy="3866997"/>
            </a:xfrm>
          </p:grpSpPr>
          <p:sp>
            <p:nvSpPr>
              <p:cNvPr id="19" name="Rectangle 18">
                <a:extLst>
                  <a:ext uri="{FF2B5EF4-FFF2-40B4-BE49-F238E27FC236}">
                    <a16:creationId xmlns:a16="http://schemas.microsoft.com/office/drawing/2014/main" id="{C0655E36-344C-4F7A-A50F-814399D58459}"/>
                  </a:ext>
                </a:extLst>
              </p:cNvPr>
              <p:cNvSpPr/>
              <p:nvPr/>
            </p:nvSpPr>
            <p:spPr>
              <a:xfrm>
                <a:off x="439443" y="97624"/>
                <a:ext cx="4207262" cy="3866997"/>
              </a:xfrm>
              <a:prstGeom prst="rect">
                <a:avLst/>
              </a:prstGeom>
              <a:solidFill>
                <a:srgbClr val="DCF8F5"/>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CFAB616-44CE-4929-8896-006A5986FFC9}"/>
                  </a:ext>
                </a:extLst>
              </p:cNvPr>
              <p:cNvSpPr txBox="1"/>
              <p:nvPr/>
            </p:nvSpPr>
            <p:spPr>
              <a:xfrm>
                <a:off x="439444" y="105151"/>
                <a:ext cx="2356998" cy="4080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Step 1: Assess current flexibility</a:t>
                </a:r>
              </a:p>
            </p:txBody>
          </p:sp>
          <p:sp>
            <p:nvSpPr>
              <p:cNvPr id="21" name="TextBox 20">
                <a:extLst>
                  <a:ext uri="{FF2B5EF4-FFF2-40B4-BE49-F238E27FC236}">
                    <a16:creationId xmlns:a16="http://schemas.microsoft.com/office/drawing/2014/main" id="{EE6D7F8D-D1F8-4EF1-BC31-087028129918}"/>
                  </a:ext>
                </a:extLst>
              </p:cNvPr>
              <p:cNvSpPr txBox="1"/>
              <p:nvPr/>
            </p:nvSpPr>
            <p:spPr>
              <a:xfrm>
                <a:off x="438885" y="452908"/>
                <a:ext cx="4377828" cy="3444746"/>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Calibri" panose="020F0502020204030204"/>
                    <a:ea typeface="+mn-ea"/>
                    <a:cs typeface="+mn-cs"/>
                  </a:rPr>
                  <a:t>1. Production cost </a:t>
                </a:r>
                <a:r>
                  <a:rPr lang="en-US" sz="1100" b="1" dirty="0">
                    <a:latin typeface="Calibri" panose="020F0502020204030204"/>
                  </a:rPr>
                  <a:t>modelling</a:t>
                </a:r>
                <a:endParaRPr kumimoji="0" lang="en-US" sz="1100" b="1" i="0" u="none" strike="noStrike" kern="1200" cap="none" spc="0" normalizeH="0" baseline="0" noProof="0" dirty="0">
                  <a:ln>
                    <a:noFill/>
                  </a:ln>
                  <a:effectLst/>
                  <a:uLnTx/>
                  <a:uFillTx/>
                  <a:latin typeface="Calibri" panose="020F0502020204030204"/>
                  <a:ea typeface="+mn-ea"/>
                  <a:cs typeface="+mn-cs"/>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current levels of curtailment and loss of load</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Assess </a:t>
                </a:r>
                <a:r>
                  <a:rPr lang="en-US" sz="1100" dirty="0">
                    <a:latin typeface="Calibri" panose="020F0502020204030204"/>
                  </a:rPr>
                  <a:t>over-generation</a:t>
                </a:r>
                <a:r>
                  <a:rPr kumimoji="0" lang="en-US" sz="1100" b="0" i="0" u="none" strike="noStrike" kern="1200" cap="none" spc="0" normalizeH="0" baseline="0" noProof="0" dirty="0">
                    <a:ln>
                      <a:noFill/>
                    </a:ln>
                    <a:effectLst/>
                    <a:uLnTx/>
                    <a:uFillTx/>
                    <a:latin typeface="Calibri" panose="020F0502020204030204"/>
                    <a:ea typeface="+mn-ea"/>
                    <a:cs typeface="+mn-cs"/>
                  </a:rPr>
                  <a:t> incidents and fluctuation of price</a:t>
                </a:r>
                <a:endParaRPr lang="en-US" sz="1100" b="0" i="0" u="none" strike="noStrike" kern="1200" cap="none" spc="0" normalizeH="0" baseline="0" noProof="0" dirty="0">
                  <a:ln>
                    <a:noFill/>
                  </a:ln>
                  <a:effectLst/>
                  <a:uLnTx/>
                  <a:uFillTx/>
                  <a:latin typeface="Calibri" panose="020F0502020204030204"/>
                  <a:cs typeface="Calibri"/>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cycling of units (start-up ramping and min gen incidents)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if operating reserves are adequate</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Network studies</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if system can efficiently regulate frequency and voltages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if system can recover from unexpected events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if system has sufficient inertia</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if transmission elements get overloaded</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p:txBody>
          </p:sp>
        </p:grpSp>
        <p:grpSp>
          <p:nvGrpSpPr>
            <p:cNvPr id="12" name="Group 11">
              <a:extLst>
                <a:ext uri="{FF2B5EF4-FFF2-40B4-BE49-F238E27FC236}">
                  <a16:creationId xmlns:a16="http://schemas.microsoft.com/office/drawing/2014/main" id="{8282B5BA-42BB-40C1-9418-868FAE4C5549}"/>
                </a:ext>
              </a:extLst>
            </p:cNvPr>
            <p:cNvGrpSpPr/>
            <p:nvPr/>
          </p:nvGrpSpPr>
          <p:grpSpPr>
            <a:xfrm>
              <a:off x="7699902" y="-15326"/>
              <a:ext cx="4141966" cy="4092894"/>
              <a:chOff x="7699339" y="-15326"/>
              <a:chExt cx="4141966" cy="4092894"/>
            </a:xfrm>
          </p:grpSpPr>
          <p:sp>
            <p:nvSpPr>
              <p:cNvPr id="16" name="Rectangle 15">
                <a:extLst>
                  <a:ext uri="{FF2B5EF4-FFF2-40B4-BE49-F238E27FC236}">
                    <a16:creationId xmlns:a16="http://schemas.microsoft.com/office/drawing/2014/main" id="{378A60CB-22AA-4DAE-BFFF-0075CEB82D74}"/>
                  </a:ext>
                </a:extLst>
              </p:cNvPr>
              <p:cNvSpPr/>
              <p:nvPr/>
            </p:nvSpPr>
            <p:spPr>
              <a:xfrm>
                <a:off x="7699339" y="-15326"/>
                <a:ext cx="4052657" cy="3979945"/>
              </a:xfrm>
              <a:prstGeom prst="rect">
                <a:avLst/>
              </a:prstGeom>
              <a:solidFill>
                <a:srgbClr val="DCF8F5"/>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41320A9-8176-4F28-9180-0CB6AED75EB9}"/>
                  </a:ext>
                </a:extLst>
              </p:cNvPr>
              <p:cNvSpPr txBox="1"/>
              <p:nvPr/>
            </p:nvSpPr>
            <p:spPr>
              <a:xfrm>
                <a:off x="7785359" y="159190"/>
                <a:ext cx="3525148" cy="408088"/>
              </a:xfrm>
              <a:prstGeom prst="rect">
                <a:avLst/>
              </a:prstGeom>
              <a:solidFill>
                <a:srgbClr val="DCF8F5"/>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Step 2: Bridge gaps following least-cost approach</a:t>
                </a:r>
              </a:p>
            </p:txBody>
          </p:sp>
          <p:sp>
            <p:nvSpPr>
              <p:cNvPr id="18" name="TextBox 17">
                <a:extLst>
                  <a:ext uri="{FF2B5EF4-FFF2-40B4-BE49-F238E27FC236}">
                    <a16:creationId xmlns:a16="http://schemas.microsoft.com/office/drawing/2014/main" id="{6F4060B9-57FC-4701-B2B9-C7EDD50CA30D}"/>
                  </a:ext>
                </a:extLst>
              </p:cNvPr>
              <p:cNvSpPr txBox="1"/>
              <p:nvPr/>
            </p:nvSpPr>
            <p:spPr>
              <a:xfrm>
                <a:off x="7785359" y="500794"/>
                <a:ext cx="4055946" cy="3576774"/>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 Unlock existing flexibility</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Regulatory, market changes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Dispatch units based on merit order</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Train staff at generating units to operate plants flexibly</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Pooling with </a:t>
                </a:r>
                <a:r>
                  <a:rPr lang="en-US" sz="1100" dirty="0">
                    <a:latin typeface="Calibri" panose="020F0502020204030204"/>
                  </a:rPr>
                  <a:t>neighbors</a:t>
                </a:r>
                <a:endParaRPr lang="en-US" sz="1100" b="0" i="0" u="none" strike="noStrike" kern="1200" cap="none" spc="0" normalizeH="0" baseline="0" noProof="0" dirty="0" err="1">
                  <a:ln>
                    <a:noFill/>
                  </a:ln>
                  <a:effectLst/>
                  <a:uLnTx/>
                  <a:uFillTx/>
                  <a:latin typeface="Calibri" panose="020F0502020204030204"/>
                  <a:cs typeface="Calibri"/>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Adjust operating reserves based on new needs </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Implement demand side management (DSM) schemes</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3. Invest in new assets</a:t>
                </a:r>
                <a:endPar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33045" marR="0" lvl="1"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Transmission enhancement</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1"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Retrofit existing units </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1"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Invest </a:t>
                </a:r>
                <a:r>
                  <a:rPr lang="en-US" sz="1100" dirty="0">
                    <a:latin typeface="Calibri" panose="020F0502020204030204"/>
                  </a:rPr>
                  <a:t>in</a:t>
                </a:r>
                <a:r>
                  <a:rPr kumimoji="0" lang="en-US" sz="1100" b="0" i="0" u="none" strike="noStrike" kern="1200" cap="none" spc="0" normalizeH="0" baseline="0" noProof="0" dirty="0">
                    <a:ln>
                      <a:noFill/>
                    </a:ln>
                    <a:effectLst/>
                    <a:uLnTx/>
                    <a:uFillTx/>
                    <a:latin typeface="Calibri" panose="020F0502020204030204"/>
                    <a:ea typeface="+mn-ea"/>
                    <a:cs typeface="+mn-cs"/>
                  </a:rPr>
                  <a:t> new generation and/or storage</a:t>
                </a:r>
                <a:endParaRPr lang="en-US" sz="1100" b="0" i="0" u="none" strike="noStrike" kern="1200" cap="none" spc="0" normalizeH="0" baseline="0" noProof="0" dirty="0">
                  <a:ln>
                    <a:noFill/>
                  </a:ln>
                  <a:effectLst/>
                  <a:uLnTx/>
                  <a:uFillTx/>
                  <a:latin typeface="Calibri" panose="020F0502020204030204"/>
                  <a:cs typeface="Calibri"/>
                </a:endParaRPr>
              </a:p>
            </p:txBody>
          </p:sp>
        </p:grpSp>
        <p:cxnSp>
          <p:nvCxnSpPr>
            <p:cNvPr id="13" name="Straight Arrow Connector 12">
              <a:extLst>
                <a:ext uri="{FF2B5EF4-FFF2-40B4-BE49-F238E27FC236}">
                  <a16:creationId xmlns:a16="http://schemas.microsoft.com/office/drawing/2014/main" id="{A11C6CE9-4665-4B59-9DB6-674923DE5665}"/>
                </a:ext>
              </a:extLst>
            </p:cNvPr>
            <p:cNvCxnSpPr/>
            <p:nvPr/>
          </p:nvCxnSpPr>
          <p:spPr>
            <a:xfrm>
              <a:off x="2260222" y="3964619"/>
              <a:ext cx="1" cy="397285"/>
            </a:xfrm>
            <a:prstGeom prst="straightConnector1">
              <a:avLst/>
            </a:prstGeom>
            <a:noFill/>
            <a:ln w="25400" cap="flat" cmpd="sng" algn="ctr">
              <a:solidFill>
                <a:sysClr val="windowText" lastClr="000000">
                  <a:lumMod val="75000"/>
                  <a:lumOff val="25000"/>
                </a:sysClr>
              </a:solidFill>
              <a:prstDash val="solid"/>
              <a:miter lim="800000"/>
              <a:tailEnd type="triangle" w="lg" len="med"/>
            </a:ln>
            <a:effectLst/>
          </p:spPr>
        </p:cxnSp>
        <p:cxnSp>
          <p:nvCxnSpPr>
            <p:cNvPr id="14" name="Straight Arrow Connector 13">
              <a:extLst>
                <a:ext uri="{FF2B5EF4-FFF2-40B4-BE49-F238E27FC236}">
                  <a16:creationId xmlns:a16="http://schemas.microsoft.com/office/drawing/2014/main" id="{E499D485-AC1C-4FBF-82E8-CEB36081DFEF}"/>
                </a:ext>
              </a:extLst>
            </p:cNvPr>
            <p:cNvCxnSpPr>
              <a:cxnSpLocks/>
              <a:stCxn id="19" idx="3"/>
            </p:cNvCxnSpPr>
            <p:nvPr/>
          </p:nvCxnSpPr>
          <p:spPr>
            <a:xfrm>
              <a:off x="4646705" y="2031121"/>
              <a:ext cx="3053197" cy="2"/>
            </a:xfrm>
            <a:prstGeom prst="straightConnector1">
              <a:avLst/>
            </a:prstGeom>
            <a:noFill/>
            <a:ln w="25400" cap="flat" cmpd="sng" algn="ctr">
              <a:solidFill>
                <a:sysClr val="windowText" lastClr="000000">
                  <a:lumMod val="75000"/>
                  <a:lumOff val="25000"/>
                </a:sysClr>
              </a:solidFill>
              <a:prstDash val="solid"/>
              <a:miter lim="800000"/>
              <a:tailEnd type="triangle" w="lg" len="med"/>
            </a:ln>
            <a:effectLst/>
          </p:spPr>
        </p:cxnSp>
        <p:sp>
          <p:nvSpPr>
            <p:cNvPr id="15" name="Rectangle 14">
              <a:extLst>
                <a:ext uri="{FF2B5EF4-FFF2-40B4-BE49-F238E27FC236}">
                  <a16:creationId xmlns:a16="http://schemas.microsoft.com/office/drawing/2014/main" id="{556E4362-3D96-4249-AA9A-13C6839EB182}"/>
                </a:ext>
              </a:extLst>
            </p:cNvPr>
            <p:cNvSpPr/>
            <p:nvPr/>
          </p:nvSpPr>
          <p:spPr>
            <a:xfrm>
              <a:off x="5169779" y="945219"/>
              <a:ext cx="1760926" cy="2023920"/>
            </a:xfrm>
            <a:prstGeom prst="rect">
              <a:avLst/>
            </a:prstGeom>
            <a:solidFill>
              <a:sysClr val="window" lastClr="FFFFFF"/>
            </a:solidFill>
            <a:ln w="254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If flexibility gaps are identified go to step 2. Else directly to step 3 </a:t>
              </a:r>
            </a:p>
          </p:txBody>
        </p:sp>
      </p:grpSp>
      <p:sp>
        <p:nvSpPr>
          <p:cNvPr id="28" name="TextBox 27">
            <a:extLst>
              <a:ext uri="{FF2B5EF4-FFF2-40B4-BE49-F238E27FC236}">
                <a16:creationId xmlns:a16="http://schemas.microsoft.com/office/drawing/2014/main" id="{EBBA698C-A4B5-4A45-A331-924AE64DAAE7}"/>
              </a:ext>
            </a:extLst>
          </p:cNvPr>
          <p:cNvSpPr txBox="1"/>
          <p:nvPr/>
        </p:nvSpPr>
        <p:spPr>
          <a:xfrm>
            <a:off x="1002628" y="611675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2" name="13">
            <a:hlinkClick r:id="" action="ppaction://media"/>
            <a:extLst>
              <a:ext uri="{FF2B5EF4-FFF2-40B4-BE49-F238E27FC236}">
                <a16:creationId xmlns:a16="http://schemas.microsoft.com/office/drawing/2014/main" id="{B108738D-E183-4541-8FA4-11B5F148AC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9790" y="201814"/>
            <a:ext cx="487363" cy="487363"/>
          </a:xfrm>
          <a:prstGeom prst="rect">
            <a:avLst/>
          </a:prstGeom>
        </p:spPr>
      </p:pic>
    </p:spTree>
    <p:extLst>
      <p:ext uri="{BB962C8B-B14F-4D97-AF65-F5344CB8AC3E}">
        <p14:creationId xmlns:p14="http://schemas.microsoft.com/office/powerpoint/2010/main" val="155279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8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8748"/>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13.2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929195" y="1494761"/>
            <a:ext cx="10624517"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(2018a), “Power system flexibility for the energy transition, Part I: Overview for policy makers”, 2018,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https://www.irena.org/publications/2018/Nov/Power-system-flexibility-for-the-energy-transition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(2019b), “Solution to integrate high shares of variable renewable energy” (2019), International Renewable Energy Agency, Abu Dhabi, </a:t>
            </a:r>
            <a:r>
              <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5"/>
              </a:rPr>
              <a:t>https://www.irena.org/publications/2019/Jun/Solutions-to-integrate-high-shares-of-variable-renewable-energy</a:t>
            </a: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IEA (2011), “Harnessing Variable Renewables: a guide to balancing Challenge” (2011), International Energy Agency (IEA).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https://www.oecd.org/publications/harnessing-variable-renewables-9789264111394-en.htm</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(2019c), “Innovation landscape for a renewable-powered future: Solutions to integrate variable renewables” (2019),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7"/>
              </a:rPr>
              <a:t>https://www.irena.org/publications/2019/Feb/Innovation-landscape-for-a-renewable-powered-future</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8406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22650" y="-47847"/>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34914"/>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13.3.1 Flexible generation</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97258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Supply-side flexibility</a:t>
            </a:r>
          </a:p>
        </p:txBody>
      </p:sp>
      <p:grpSp>
        <p:nvGrpSpPr>
          <p:cNvPr id="15" name="Group 14">
            <a:extLst>
              <a:ext uri="{FF2B5EF4-FFF2-40B4-BE49-F238E27FC236}">
                <a16:creationId xmlns:a16="http://schemas.microsoft.com/office/drawing/2014/main" id="{675A24E4-E5CB-4F9D-A95B-DC70A16CD69F}"/>
              </a:ext>
            </a:extLst>
          </p:cNvPr>
          <p:cNvGrpSpPr/>
          <p:nvPr/>
        </p:nvGrpSpPr>
        <p:grpSpPr>
          <a:xfrm>
            <a:off x="887215" y="1715389"/>
            <a:ext cx="10277549" cy="4237468"/>
            <a:chOff x="822251" y="1850065"/>
            <a:chExt cx="7357855" cy="3062177"/>
          </a:xfrm>
        </p:grpSpPr>
        <p:grpSp>
          <p:nvGrpSpPr>
            <p:cNvPr id="16" name="Group 15">
              <a:extLst>
                <a:ext uri="{FF2B5EF4-FFF2-40B4-BE49-F238E27FC236}">
                  <a16:creationId xmlns:a16="http://schemas.microsoft.com/office/drawing/2014/main" id="{6B7411B9-6712-4513-AC8C-14621691BCA6}"/>
                </a:ext>
              </a:extLst>
            </p:cNvPr>
            <p:cNvGrpSpPr/>
            <p:nvPr/>
          </p:nvGrpSpPr>
          <p:grpSpPr>
            <a:xfrm>
              <a:off x="822251" y="1850065"/>
              <a:ext cx="7243381" cy="3062177"/>
              <a:chOff x="822251" y="1850065"/>
              <a:chExt cx="7243381" cy="3062177"/>
            </a:xfrm>
          </p:grpSpPr>
          <p:sp>
            <p:nvSpPr>
              <p:cNvPr id="18" name="Right Bracket 17">
                <a:extLst>
                  <a:ext uri="{FF2B5EF4-FFF2-40B4-BE49-F238E27FC236}">
                    <a16:creationId xmlns:a16="http://schemas.microsoft.com/office/drawing/2014/main" id="{429ABBBE-AC9B-4E18-B553-04A48A114E65}"/>
                  </a:ext>
                </a:extLst>
              </p:cNvPr>
              <p:cNvSpPr/>
              <p:nvPr/>
            </p:nvSpPr>
            <p:spPr>
              <a:xfrm>
                <a:off x="6302219" y="3314743"/>
                <a:ext cx="95948" cy="1336365"/>
              </a:xfrm>
              <a:prstGeom prst="rightBracket">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9" name="Group 18">
                <a:extLst>
                  <a:ext uri="{FF2B5EF4-FFF2-40B4-BE49-F238E27FC236}">
                    <a16:creationId xmlns:a16="http://schemas.microsoft.com/office/drawing/2014/main" id="{75CFFC82-0162-4061-852A-C28878C769E5}"/>
                  </a:ext>
                </a:extLst>
              </p:cNvPr>
              <p:cNvGrpSpPr/>
              <p:nvPr/>
            </p:nvGrpSpPr>
            <p:grpSpPr>
              <a:xfrm>
                <a:off x="822251" y="1850065"/>
                <a:ext cx="7243381" cy="3062177"/>
                <a:chOff x="822251" y="1850065"/>
                <a:chExt cx="7243381" cy="3062177"/>
              </a:xfrm>
            </p:grpSpPr>
            <p:pic>
              <p:nvPicPr>
                <p:cNvPr id="20" name="Picture 19">
                  <a:extLst>
                    <a:ext uri="{FF2B5EF4-FFF2-40B4-BE49-F238E27FC236}">
                      <a16:creationId xmlns:a16="http://schemas.microsoft.com/office/drawing/2014/main" id="{823C36A2-270F-45CB-8198-4A19EE0135B3}"/>
                    </a:ext>
                  </a:extLst>
                </p:cNvPr>
                <p:cNvPicPr>
                  <a:picLocks noChangeAspect="1"/>
                </p:cNvPicPr>
                <p:nvPr/>
              </p:nvPicPr>
              <p:blipFill rotWithShape="1">
                <a:blip r:embed="rId6"/>
                <a:srcRect l="2054" t="1842" r="673" b="1091"/>
                <a:stretch/>
              </p:blipFill>
              <p:spPr>
                <a:xfrm>
                  <a:off x="822251" y="1850065"/>
                  <a:ext cx="5443870" cy="3062177"/>
                </a:xfrm>
                <a:prstGeom prst="rect">
                  <a:avLst/>
                </a:prstGeom>
                <a:ln>
                  <a:noFill/>
                </a:ln>
              </p:spPr>
            </p:pic>
            <p:sp>
              <p:nvSpPr>
                <p:cNvPr id="21" name="TextBox 20">
                  <a:extLst>
                    <a:ext uri="{FF2B5EF4-FFF2-40B4-BE49-F238E27FC236}">
                      <a16:creationId xmlns:a16="http://schemas.microsoft.com/office/drawing/2014/main" id="{42AC2812-75C0-464F-9B77-A4F2D876A299}"/>
                    </a:ext>
                  </a:extLst>
                </p:cNvPr>
                <p:cNvSpPr txBox="1"/>
                <p:nvPr/>
              </p:nvSpPr>
              <p:spPr>
                <a:xfrm>
                  <a:off x="6236304" y="2376391"/>
                  <a:ext cx="1817325" cy="266895"/>
                </a:xfrm>
                <a:prstGeom prst="rect">
                  <a:avLst/>
                </a:prstGeom>
                <a:noFill/>
              </p:spPr>
              <p:txBody>
                <a:bodyPr wrap="square" rtlCol="0">
                  <a:spAutoFit/>
                </a:bodyPr>
                <a:lstStyle/>
                <a:p>
                  <a:r>
                    <a:rPr lang="en-GB" dirty="0">
                      <a:solidFill>
                        <a:schemeClr val="bg1">
                          <a:lumMod val="50000"/>
                        </a:schemeClr>
                      </a:solidFill>
                    </a:rPr>
                    <a:t>Peak generators</a:t>
                  </a:r>
                </a:p>
              </p:txBody>
            </p:sp>
            <p:sp>
              <p:nvSpPr>
                <p:cNvPr id="22" name="TextBox 21">
                  <a:extLst>
                    <a:ext uri="{FF2B5EF4-FFF2-40B4-BE49-F238E27FC236}">
                      <a16:creationId xmlns:a16="http://schemas.microsoft.com/office/drawing/2014/main" id="{F0C970FA-DDFB-4BA9-BDCA-38E83164D2CA}"/>
                    </a:ext>
                  </a:extLst>
                </p:cNvPr>
                <p:cNvSpPr txBox="1"/>
                <p:nvPr/>
              </p:nvSpPr>
              <p:spPr>
                <a:xfrm>
                  <a:off x="6248307" y="2835933"/>
                  <a:ext cx="1817325" cy="266895"/>
                </a:xfrm>
                <a:prstGeom prst="rect">
                  <a:avLst/>
                </a:prstGeom>
                <a:noFill/>
              </p:spPr>
              <p:txBody>
                <a:bodyPr wrap="square" rtlCol="0">
                  <a:spAutoFit/>
                </a:bodyPr>
                <a:lstStyle/>
                <a:p>
                  <a:r>
                    <a:rPr lang="en-GB" dirty="0"/>
                    <a:t>Mid-merit generators</a:t>
                  </a:r>
                </a:p>
              </p:txBody>
            </p:sp>
          </p:grpSp>
        </p:grpSp>
        <p:sp>
          <p:nvSpPr>
            <p:cNvPr id="17" name="TextBox 16">
              <a:extLst>
                <a:ext uri="{FF2B5EF4-FFF2-40B4-BE49-F238E27FC236}">
                  <a16:creationId xmlns:a16="http://schemas.microsoft.com/office/drawing/2014/main" id="{3BEBEFC5-403E-4FBB-A33D-AFF3BFA16816}"/>
                </a:ext>
              </a:extLst>
            </p:cNvPr>
            <p:cNvSpPr txBox="1"/>
            <p:nvPr/>
          </p:nvSpPr>
          <p:spPr>
            <a:xfrm>
              <a:off x="6362781" y="3671894"/>
              <a:ext cx="1817325" cy="266895"/>
            </a:xfrm>
            <a:prstGeom prst="rect">
              <a:avLst/>
            </a:prstGeom>
            <a:noFill/>
          </p:spPr>
          <p:txBody>
            <a:bodyPr wrap="square" rtlCol="0">
              <a:spAutoFit/>
            </a:bodyPr>
            <a:lstStyle/>
            <a:p>
              <a:r>
                <a:rPr lang="en-GB" dirty="0">
                  <a:solidFill>
                    <a:schemeClr val="bg2">
                      <a:lumMod val="50000"/>
                    </a:schemeClr>
                  </a:solidFill>
                </a:rPr>
                <a:t>Baseload generators</a:t>
              </a:r>
            </a:p>
          </p:txBody>
        </p:sp>
      </p:grpSp>
      <p:sp>
        <p:nvSpPr>
          <p:cNvPr id="14" name="Right Bracket 13"/>
          <p:cNvSpPr/>
          <p:nvPr/>
        </p:nvSpPr>
        <p:spPr>
          <a:xfrm>
            <a:off x="8226582" y="3123143"/>
            <a:ext cx="115144" cy="2603031"/>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Right Bracket 22"/>
          <p:cNvSpPr/>
          <p:nvPr/>
        </p:nvSpPr>
        <p:spPr>
          <a:xfrm>
            <a:off x="8226451" y="2586659"/>
            <a:ext cx="115275" cy="421443"/>
          </a:xfrm>
          <a:prstGeom prst="rightBracket">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EBBA698C-A4B5-4A45-A331-924AE64DAAE7}"/>
              </a:ext>
            </a:extLst>
          </p:cNvPr>
          <p:cNvSpPr txBox="1"/>
          <p:nvPr/>
        </p:nvSpPr>
        <p:spPr>
          <a:xfrm>
            <a:off x="1311548" y="5952857"/>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2" name="15">
            <a:hlinkClick r:id="" action="ppaction://media"/>
            <a:extLst>
              <a:ext uri="{FF2B5EF4-FFF2-40B4-BE49-F238E27FC236}">
                <a16:creationId xmlns:a16="http://schemas.microsoft.com/office/drawing/2014/main" id="{4269D25C-55AE-4D2A-BFA5-C9998811611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852" y="182414"/>
            <a:ext cx="487363" cy="487363"/>
          </a:xfrm>
          <a:prstGeom prst="rect">
            <a:avLst/>
          </a:prstGeom>
        </p:spPr>
      </p:pic>
    </p:spTree>
    <p:extLst>
      <p:ext uri="{BB962C8B-B14F-4D97-AF65-F5344CB8AC3E}">
        <p14:creationId xmlns:p14="http://schemas.microsoft.com/office/powerpoint/2010/main" val="72100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0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13.3.2 Flexible generation</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910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Supply-side flexibility</a:t>
            </a:r>
          </a:p>
        </p:txBody>
      </p:sp>
      <p:sp>
        <p:nvSpPr>
          <p:cNvPr id="7" name="TextBox 6">
            <a:extLst>
              <a:ext uri="{FF2B5EF4-FFF2-40B4-BE49-F238E27FC236}">
                <a16:creationId xmlns:a16="http://schemas.microsoft.com/office/drawing/2014/main" id="{71407528-366E-4FB2-9581-94A379A8D3E7}"/>
              </a:ext>
            </a:extLst>
          </p:cNvPr>
          <p:cNvSpPr txBox="1"/>
          <p:nvPr/>
        </p:nvSpPr>
        <p:spPr>
          <a:xfrm>
            <a:off x="531555" y="2182418"/>
            <a:ext cx="4039738" cy="3416320"/>
          </a:xfrm>
          <a:prstGeom prst="rect">
            <a:avLst/>
          </a:prstGeom>
          <a:noFill/>
        </p:spPr>
        <p:txBody>
          <a:bodyPr wrap="square" lIns="91440" tIns="45720" rIns="91440" bIns="45720" rtlCol="0" anchor="t">
            <a:spAutoFit/>
          </a:bodyPr>
          <a:lstStyle/>
          <a:p>
            <a:r>
              <a:rPr lang="en-GB" dirty="0">
                <a:latin typeface="Open Sans"/>
                <a:ea typeface="Open Sans" panose="020B0606030504020204" pitchFamily="34" charset="0"/>
                <a:cs typeface="Open Sans" panose="020B0606030504020204" pitchFamily="34" charset="0"/>
              </a:rPr>
              <a:t>Key questions about the flexibility provided by dispatchable generation to the system:</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372745" indent="-285750">
              <a:buSzPct val="125000"/>
              <a:buFont typeface="Arial" panose="020B0604020202020204" pitchFamily="34" charset="0"/>
              <a:buChar char="•"/>
            </a:pPr>
            <a:r>
              <a:rPr lang="en-GB" dirty="0">
                <a:latin typeface="Open Sans"/>
                <a:ea typeface="Open Sans" panose="020B0606030504020204" pitchFamily="34" charset="0"/>
                <a:cs typeface="Open Sans" panose="020B0606030504020204" pitchFamily="34" charset="0"/>
              </a:rPr>
              <a:t>What is installed capacity of each dispatchable technology? (MW)</a:t>
            </a:r>
          </a:p>
          <a:p>
            <a:pPr marL="372745" indent="-28575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How fast can each ramp up/down its output? (MW/minute)</a:t>
            </a:r>
          </a:p>
          <a:p>
            <a:pPr marL="372745" indent="-285750">
              <a:buSzPct val="125000"/>
              <a:buFont typeface="Arial" panose="020B0604020202020204" pitchFamily="34" charset="0"/>
              <a:buChar char="•"/>
            </a:pPr>
            <a:r>
              <a:rPr lang="en-GB" dirty="0">
                <a:latin typeface="Open Sans"/>
                <a:ea typeface="Open Sans" panose="020B0606030504020204" pitchFamily="34" charset="0"/>
                <a:cs typeface="Open Sans" panose="020B0606030504020204" pitchFamily="34" charset="0"/>
              </a:rPr>
              <a:t>How quickly can it start up/shut down?</a:t>
            </a:r>
          </a:p>
          <a:p>
            <a:pPr marL="372745" indent="-28575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What is the minimum stable output level?</a:t>
            </a:r>
          </a:p>
        </p:txBody>
      </p:sp>
      <p:pic>
        <p:nvPicPr>
          <p:cNvPr id="10" name="Picture 9">
            <a:extLst>
              <a:ext uri="{FF2B5EF4-FFF2-40B4-BE49-F238E27FC236}">
                <a16:creationId xmlns:a16="http://schemas.microsoft.com/office/drawing/2014/main" id="{9FAA062D-C41F-4C66-ABAE-C3BC053AC36D}"/>
              </a:ext>
            </a:extLst>
          </p:cNvPr>
          <p:cNvPicPr>
            <a:picLocks noChangeAspect="1"/>
          </p:cNvPicPr>
          <p:nvPr/>
        </p:nvPicPr>
        <p:blipFill>
          <a:blip r:embed="rId6"/>
          <a:stretch>
            <a:fillRect/>
          </a:stretch>
        </p:blipFill>
        <p:spPr>
          <a:xfrm>
            <a:off x="4571293" y="2134149"/>
            <a:ext cx="6819990" cy="3963415"/>
          </a:xfrm>
          <a:prstGeom prst="rect">
            <a:avLst/>
          </a:prstGeom>
        </p:spPr>
      </p:pic>
      <p:sp>
        <p:nvSpPr>
          <p:cNvPr id="11" name="TextBox 10">
            <a:extLst>
              <a:ext uri="{FF2B5EF4-FFF2-40B4-BE49-F238E27FC236}">
                <a16:creationId xmlns:a16="http://schemas.microsoft.com/office/drawing/2014/main" id="{EBBA698C-A4B5-4A45-A331-924AE64DAAE7}"/>
              </a:ext>
            </a:extLst>
          </p:cNvPr>
          <p:cNvSpPr txBox="1"/>
          <p:nvPr/>
        </p:nvSpPr>
        <p:spPr>
          <a:xfrm>
            <a:off x="4571293" y="6097564"/>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2" name="16">
            <a:hlinkClick r:id="" action="ppaction://media"/>
            <a:extLst>
              <a:ext uri="{FF2B5EF4-FFF2-40B4-BE49-F238E27FC236}">
                <a16:creationId xmlns:a16="http://schemas.microsoft.com/office/drawing/2014/main" id="{B23F7243-1095-4BE9-9141-1D6CF094302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852" y="254223"/>
            <a:ext cx="487363" cy="487363"/>
          </a:xfrm>
          <a:prstGeom prst="rect">
            <a:avLst/>
          </a:prstGeom>
        </p:spPr>
      </p:pic>
    </p:spTree>
    <p:extLst>
      <p:ext uri="{BB962C8B-B14F-4D97-AF65-F5344CB8AC3E}">
        <p14:creationId xmlns:p14="http://schemas.microsoft.com/office/powerpoint/2010/main" val="139715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1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78248"/>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13.3.3 Energy storage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87689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Supply-side flexibility</a:t>
            </a:r>
          </a:p>
        </p:txBody>
      </p:sp>
      <p:grpSp>
        <p:nvGrpSpPr>
          <p:cNvPr id="7" name="Group 6">
            <a:extLst>
              <a:ext uri="{FF2B5EF4-FFF2-40B4-BE49-F238E27FC236}">
                <a16:creationId xmlns:a16="http://schemas.microsoft.com/office/drawing/2014/main" id="{882F2236-7E69-4BE3-BFF5-676598417EB9}"/>
              </a:ext>
            </a:extLst>
          </p:cNvPr>
          <p:cNvGrpSpPr/>
          <p:nvPr/>
        </p:nvGrpSpPr>
        <p:grpSpPr>
          <a:xfrm>
            <a:off x="2227472" y="1977088"/>
            <a:ext cx="7806796" cy="2120245"/>
            <a:chOff x="1891089" y="1927741"/>
            <a:chExt cx="5698311" cy="1142650"/>
          </a:xfrm>
        </p:grpSpPr>
        <p:sp>
          <p:nvSpPr>
            <p:cNvPr id="10" name="TextBox 9">
              <a:extLst>
                <a:ext uri="{FF2B5EF4-FFF2-40B4-BE49-F238E27FC236}">
                  <a16:creationId xmlns:a16="http://schemas.microsoft.com/office/drawing/2014/main" id="{9DFFD3ED-1A2D-4238-96E8-FD7AA1232121}"/>
                </a:ext>
              </a:extLst>
            </p:cNvPr>
            <p:cNvSpPr txBox="1"/>
            <p:nvPr/>
          </p:nvSpPr>
          <p:spPr>
            <a:xfrm>
              <a:off x="6484713" y="2893883"/>
              <a:ext cx="1104687" cy="140988"/>
            </a:xfrm>
            <a:prstGeom prst="rect">
              <a:avLst/>
            </a:prstGeom>
            <a:noFill/>
          </p:spPr>
          <p:txBody>
            <a:bodyPr wrap="square" rtlCol="0">
              <a:spAutoFit/>
            </a:bodyPr>
            <a:lstStyle/>
            <a:p>
              <a:r>
                <a:rPr lang="en-GB" sz="1100" dirty="0"/>
                <a:t>Months</a:t>
              </a:r>
            </a:p>
          </p:txBody>
        </p:sp>
        <p:grpSp>
          <p:nvGrpSpPr>
            <p:cNvPr id="11" name="Group 10">
              <a:extLst>
                <a:ext uri="{FF2B5EF4-FFF2-40B4-BE49-F238E27FC236}">
                  <a16:creationId xmlns:a16="http://schemas.microsoft.com/office/drawing/2014/main" id="{6CE8C541-EEB0-483A-AE48-9868F64EAC00}"/>
                </a:ext>
              </a:extLst>
            </p:cNvPr>
            <p:cNvGrpSpPr/>
            <p:nvPr/>
          </p:nvGrpSpPr>
          <p:grpSpPr>
            <a:xfrm>
              <a:off x="1891089" y="1927741"/>
              <a:ext cx="5224643" cy="1142650"/>
              <a:chOff x="1809283" y="1771361"/>
              <a:chExt cx="5224643" cy="1142650"/>
            </a:xfrm>
          </p:grpSpPr>
          <p:cxnSp>
            <p:nvCxnSpPr>
              <p:cNvPr id="12" name="Straight Arrow Connector 11">
                <a:extLst>
                  <a:ext uri="{FF2B5EF4-FFF2-40B4-BE49-F238E27FC236}">
                    <a16:creationId xmlns:a16="http://schemas.microsoft.com/office/drawing/2014/main" id="{8BE3AB73-75CC-44FC-B493-50F72EE1067A}"/>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58EAF0C-53A9-425E-8229-7FD72F43BF7D}"/>
                  </a:ext>
                </a:extLst>
              </p:cNvPr>
              <p:cNvSpPr txBox="1"/>
              <p:nvPr/>
            </p:nvSpPr>
            <p:spPr>
              <a:xfrm>
                <a:off x="1809283" y="2773023"/>
                <a:ext cx="1104687" cy="140988"/>
              </a:xfrm>
              <a:prstGeom prst="rect">
                <a:avLst/>
              </a:prstGeom>
              <a:noFill/>
            </p:spPr>
            <p:txBody>
              <a:bodyPr wrap="square" rtlCol="0">
                <a:spAutoFit/>
              </a:bodyPr>
              <a:lstStyle/>
              <a:p>
                <a:r>
                  <a:rPr lang="en-GB" sz="1100" dirty="0"/>
                  <a:t>Seconds</a:t>
                </a:r>
              </a:p>
            </p:txBody>
          </p:sp>
          <p:sp>
            <p:nvSpPr>
              <p:cNvPr id="14" name="TextBox 13">
                <a:extLst>
                  <a:ext uri="{FF2B5EF4-FFF2-40B4-BE49-F238E27FC236}">
                    <a16:creationId xmlns:a16="http://schemas.microsoft.com/office/drawing/2014/main" id="{E1972297-192F-41F6-8D91-94CF2CCCE559}"/>
                  </a:ext>
                </a:extLst>
              </p:cNvPr>
              <p:cNvSpPr txBox="1"/>
              <p:nvPr/>
            </p:nvSpPr>
            <p:spPr>
              <a:xfrm>
                <a:off x="3090195" y="2773023"/>
                <a:ext cx="1104687" cy="140988"/>
              </a:xfrm>
              <a:prstGeom prst="rect">
                <a:avLst/>
              </a:prstGeom>
              <a:noFill/>
            </p:spPr>
            <p:txBody>
              <a:bodyPr wrap="square" rtlCol="0">
                <a:spAutoFit/>
              </a:bodyPr>
              <a:lstStyle/>
              <a:p>
                <a:r>
                  <a:rPr lang="en-GB" sz="1100" dirty="0"/>
                  <a:t>Minutes</a:t>
                </a:r>
              </a:p>
            </p:txBody>
          </p:sp>
          <p:sp>
            <p:nvSpPr>
              <p:cNvPr id="15" name="TextBox 14">
                <a:extLst>
                  <a:ext uri="{FF2B5EF4-FFF2-40B4-BE49-F238E27FC236}">
                    <a16:creationId xmlns:a16="http://schemas.microsoft.com/office/drawing/2014/main" id="{8EC7B504-CD1E-40D4-ACCE-9E56E410F0A7}"/>
                  </a:ext>
                </a:extLst>
              </p:cNvPr>
              <p:cNvSpPr txBox="1"/>
              <p:nvPr/>
            </p:nvSpPr>
            <p:spPr>
              <a:xfrm>
                <a:off x="4354309" y="2758868"/>
                <a:ext cx="1104687" cy="140988"/>
              </a:xfrm>
              <a:prstGeom prst="rect">
                <a:avLst/>
              </a:prstGeom>
              <a:noFill/>
            </p:spPr>
            <p:txBody>
              <a:bodyPr wrap="square" rtlCol="0">
                <a:spAutoFit/>
              </a:bodyPr>
              <a:lstStyle/>
              <a:p>
                <a:r>
                  <a:rPr lang="en-GB" sz="1100" dirty="0"/>
                  <a:t>Hours</a:t>
                </a:r>
              </a:p>
            </p:txBody>
          </p:sp>
          <p:sp>
            <p:nvSpPr>
              <p:cNvPr id="16" name="TextBox 15">
                <a:extLst>
                  <a:ext uri="{FF2B5EF4-FFF2-40B4-BE49-F238E27FC236}">
                    <a16:creationId xmlns:a16="http://schemas.microsoft.com/office/drawing/2014/main" id="{BA1025DB-8DFC-4145-BAD0-6ECC154F21C6}"/>
                  </a:ext>
                </a:extLst>
              </p:cNvPr>
              <p:cNvSpPr txBox="1"/>
              <p:nvPr/>
            </p:nvSpPr>
            <p:spPr>
              <a:xfrm>
                <a:off x="5475795" y="2756232"/>
                <a:ext cx="1104687" cy="140988"/>
              </a:xfrm>
              <a:prstGeom prst="rect">
                <a:avLst/>
              </a:prstGeom>
              <a:noFill/>
            </p:spPr>
            <p:txBody>
              <a:bodyPr wrap="square" rtlCol="0">
                <a:spAutoFit/>
              </a:bodyPr>
              <a:lstStyle/>
              <a:p>
                <a:r>
                  <a:rPr lang="en-GB" sz="1100" dirty="0"/>
                  <a:t>Days</a:t>
                </a:r>
              </a:p>
            </p:txBody>
          </p:sp>
          <p:grpSp>
            <p:nvGrpSpPr>
              <p:cNvPr id="17" name="Group 16">
                <a:extLst>
                  <a:ext uri="{FF2B5EF4-FFF2-40B4-BE49-F238E27FC236}">
                    <a16:creationId xmlns:a16="http://schemas.microsoft.com/office/drawing/2014/main" id="{0314F285-BFCE-4B50-BD50-767410A9217B}"/>
                  </a:ext>
                </a:extLst>
              </p:cNvPr>
              <p:cNvGrpSpPr/>
              <p:nvPr/>
            </p:nvGrpSpPr>
            <p:grpSpPr>
              <a:xfrm>
                <a:off x="1920790" y="1950744"/>
                <a:ext cx="887504" cy="94849"/>
                <a:chOff x="1958986" y="1916263"/>
                <a:chExt cx="1227464" cy="133878"/>
              </a:xfrm>
            </p:grpSpPr>
            <p:cxnSp>
              <p:nvCxnSpPr>
                <p:cNvPr id="43" name="Straight Connector 42">
                  <a:extLst>
                    <a:ext uri="{FF2B5EF4-FFF2-40B4-BE49-F238E27FC236}">
                      <a16:creationId xmlns:a16="http://schemas.microsoft.com/office/drawing/2014/main" id="{C0A53333-6EEF-477D-BE03-D05EC951ABC2}"/>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01F3C4-52D7-4B6F-98BE-EF194210C237}"/>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9642F9A-AC79-4284-809B-BABC929E6F22}"/>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C4AFA65-D2CB-4595-82E2-432010EDDA65}"/>
                  </a:ext>
                </a:extLst>
              </p:cNvPr>
              <p:cNvGrpSpPr/>
              <p:nvPr/>
            </p:nvGrpSpPr>
            <p:grpSpPr>
              <a:xfrm>
                <a:off x="2832812" y="1951470"/>
                <a:ext cx="1047791" cy="91933"/>
                <a:chOff x="1958986" y="1916265"/>
                <a:chExt cx="1227464" cy="133876"/>
              </a:xfrm>
            </p:grpSpPr>
            <p:cxnSp>
              <p:nvCxnSpPr>
                <p:cNvPr id="40" name="Straight Connector 39">
                  <a:extLst>
                    <a:ext uri="{FF2B5EF4-FFF2-40B4-BE49-F238E27FC236}">
                      <a16:creationId xmlns:a16="http://schemas.microsoft.com/office/drawing/2014/main" id="{481782C7-CEB6-441D-B82B-1A66E479A48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B19F434-88B7-47BC-A683-703958A164E3}"/>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DA49405-F0E5-4503-9E10-0BB4909F8393}"/>
                    </a:ext>
                  </a:extLst>
                </p:cNvPr>
                <p:cNvCxnSpPr/>
                <p:nvPr/>
              </p:nvCxnSpPr>
              <p:spPr>
                <a:xfrm>
                  <a:off x="1958987" y="1916265"/>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6B9C9211-E97B-4BBC-9D9F-9AA7ECD7E703}"/>
                  </a:ext>
                </a:extLst>
              </p:cNvPr>
              <p:cNvGrpSpPr/>
              <p:nvPr/>
            </p:nvGrpSpPr>
            <p:grpSpPr>
              <a:xfrm>
                <a:off x="3897741" y="1955117"/>
                <a:ext cx="1988515" cy="88280"/>
                <a:chOff x="1958986" y="1916263"/>
                <a:chExt cx="1227464" cy="133878"/>
              </a:xfrm>
            </p:grpSpPr>
            <p:cxnSp>
              <p:nvCxnSpPr>
                <p:cNvPr id="37" name="Straight Connector 36">
                  <a:extLst>
                    <a:ext uri="{FF2B5EF4-FFF2-40B4-BE49-F238E27FC236}">
                      <a16:creationId xmlns:a16="http://schemas.microsoft.com/office/drawing/2014/main" id="{4A0F175B-A7C8-474C-A062-FA5D89A8FAEC}"/>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F19358C-131F-43F9-B70A-B983BA5705B1}"/>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8E9C543-D17F-42FD-B65D-1EDF33861069}"/>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F77623C-EEB8-4E28-B7C0-FDB04CF70732}"/>
                  </a:ext>
                </a:extLst>
              </p:cNvPr>
              <p:cNvGrpSpPr/>
              <p:nvPr/>
            </p:nvGrpSpPr>
            <p:grpSpPr>
              <a:xfrm>
                <a:off x="5903394" y="1957246"/>
                <a:ext cx="925159" cy="82027"/>
                <a:chOff x="1958986" y="1916263"/>
                <a:chExt cx="1227464" cy="133878"/>
              </a:xfrm>
            </p:grpSpPr>
            <p:cxnSp>
              <p:nvCxnSpPr>
                <p:cNvPr id="34" name="Straight Connector 33">
                  <a:extLst>
                    <a:ext uri="{FF2B5EF4-FFF2-40B4-BE49-F238E27FC236}">
                      <a16:creationId xmlns:a16="http://schemas.microsoft.com/office/drawing/2014/main" id="{51C3A800-26FD-461F-80E9-EFB89AE8B2E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D1FA8A-C4FB-4B52-ADA8-0390992B5D74}"/>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0B663CE-0E74-496F-9758-F423BCA04913}"/>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B632176-9FFC-4A20-8F84-143004F07792}"/>
                  </a:ext>
                </a:extLst>
              </p:cNvPr>
              <p:cNvSpPr txBox="1"/>
              <p:nvPr/>
            </p:nvSpPr>
            <p:spPr>
              <a:xfrm>
                <a:off x="2012679" y="1771361"/>
                <a:ext cx="639497" cy="140988"/>
              </a:xfrm>
              <a:prstGeom prst="rect">
                <a:avLst/>
              </a:prstGeom>
              <a:noFill/>
            </p:spPr>
            <p:txBody>
              <a:bodyPr wrap="square" rtlCol="0">
                <a:spAutoFit/>
              </a:bodyPr>
              <a:lstStyle/>
              <a:p>
                <a:pPr algn="ctr"/>
                <a:r>
                  <a:rPr lang="en-GB" sz="1100" dirty="0"/>
                  <a:t>Regulation</a:t>
                </a:r>
              </a:p>
            </p:txBody>
          </p:sp>
          <p:sp>
            <p:nvSpPr>
              <p:cNvPr id="22" name="TextBox 21">
                <a:extLst>
                  <a:ext uri="{FF2B5EF4-FFF2-40B4-BE49-F238E27FC236}">
                    <a16:creationId xmlns:a16="http://schemas.microsoft.com/office/drawing/2014/main" id="{4F77F037-178A-43A9-B4D5-2A86DCF6A828}"/>
                  </a:ext>
                </a:extLst>
              </p:cNvPr>
              <p:cNvSpPr txBox="1"/>
              <p:nvPr/>
            </p:nvSpPr>
            <p:spPr>
              <a:xfrm>
                <a:off x="3033269" y="1778720"/>
                <a:ext cx="639497" cy="136841"/>
              </a:xfrm>
              <a:prstGeom prst="rect">
                <a:avLst/>
              </a:prstGeom>
              <a:noFill/>
            </p:spPr>
            <p:txBody>
              <a:bodyPr wrap="square" rtlCol="0">
                <a:spAutoFit/>
              </a:bodyPr>
              <a:lstStyle/>
              <a:p>
                <a:pPr algn="ctr"/>
                <a:r>
                  <a:rPr lang="en-GB" sz="1050" dirty="0"/>
                  <a:t>Balancing</a:t>
                </a:r>
              </a:p>
            </p:txBody>
          </p:sp>
          <p:sp>
            <p:nvSpPr>
              <p:cNvPr id="23" name="TextBox 22">
                <a:extLst>
                  <a:ext uri="{FF2B5EF4-FFF2-40B4-BE49-F238E27FC236}">
                    <a16:creationId xmlns:a16="http://schemas.microsoft.com/office/drawing/2014/main" id="{C924E2C2-DC34-4340-84E3-BDBD2E0D59F5}"/>
                  </a:ext>
                </a:extLst>
              </p:cNvPr>
              <p:cNvSpPr txBox="1"/>
              <p:nvPr/>
            </p:nvSpPr>
            <p:spPr>
              <a:xfrm>
                <a:off x="4360181" y="1773434"/>
                <a:ext cx="958423" cy="136841"/>
              </a:xfrm>
              <a:prstGeom prst="rect">
                <a:avLst/>
              </a:prstGeom>
              <a:noFill/>
            </p:spPr>
            <p:txBody>
              <a:bodyPr wrap="square" rtlCol="0">
                <a:spAutoFit/>
              </a:bodyPr>
              <a:lstStyle/>
              <a:p>
                <a:pPr algn="ctr"/>
                <a:r>
                  <a:rPr lang="en-GB" sz="1050" dirty="0"/>
                  <a:t>Unit Commitment</a:t>
                </a:r>
              </a:p>
            </p:txBody>
          </p:sp>
          <p:sp>
            <p:nvSpPr>
              <p:cNvPr id="24" name="TextBox 23">
                <a:extLst>
                  <a:ext uri="{FF2B5EF4-FFF2-40B4-BE49-F238E27FC236}">
                    <a16:creationId xmlns:a16="http://schemas.microsoft.com/office/drawing/2014/main" id="{712EB0A4-B00E-44EF-B928-AFC38760A699}"/>
                  </a:ext>
                </a:extLst>
              </p:cNvPr>
              <p:cNvSpPr txBox="1"/>
              <p:nvPr/>
            </p:nvSpPr>
            <p:spPr>
              <a:xfrm>
                <a:off x="5735759" y="1774520"/>
                <a:ext cx="1298167" cy="136841"/>
              </a:xfrm>
              <a:prstGeom prst="rect">
                <a:avLst/>
              </a:prstGeom>
              <a:noFill/>
            </p:spPr>
            <p:txBody>
              <a:bodyPr wrap="square" rtlCol="0">
                <a:spAutoFit/>
              </a:bodyPr>
              <a:lstStyle/>
              <a:p>
                <a:pPr algn="ctr"/>
                <a:r>
                  <a:rPr lang="en-GB" sz="1050" dirty="0"/>
                  <a:t>Seasonal balancing</a:t>
                </a:r>
              </a:p>
            </p:txBody>
          </p:sp>
          <p:grpSp>
            <p:nvGrpSpPr>
              <p:cNvPr id="25" name="Group 24">
                <a:extLst>
                  <a:ext uri="{FF2B5EF4-FFF2-40B4-BE49-F238E27FC236}">
                    <a16:creationId xmlns:a16="http://schemas.microsoft.com/office/drawing/2014/main" id="{F8B0DAF0-E205-4783-9E4F-328DA643A40B}"/>
                  </a:ext>
                </a:extLst>
              </p:cNvPr>
              <p:cNvGrpSpPr/>
              <p:nvPr/>
            </p:nvGrpSpPr>
            <p:grpSpPr>
              <a:xfrm>
                <a:off x="3353833" y="2172387"/>
                <a:ext cx="1280160" cy="104487"/>
                <a:chOff x="1958986" y="1916263"/>
                <a:chExt cx="1227464" cy="133878"/>
              </a:xfrm>
            </p:grpSpPr>
            <p:cxnSp>
              <p:nvCxnSpPr>
                <p:cNvPr id="31" name="Straight Connector 30">
                  <a:extLst>
                    <a:ext uri="{FF2B5EF4-FFF2-40B4-BE49-F238E27FC236}">
                      <a16:creationId xmlns:a16="http://schemas.microsoft.com/office/drawing/2014/main" id="{57933225-4FD1-4EDF-B39D-B5C536EF407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E89319-B3DB-41D5-9AE2-9B69AEF01DD1}"/>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90B055D-260D-4EE8-A285-1FF303781A91}"/>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809DBA14-5AC3-4459-94B3-32030A6D8455}"/>
                  </a:ext>
                </a:extLst>
              </p:cNvPr>
              <p:cNvSpPr txBox="1"/>
              <p:nvPr/>
            </p:nvSpPr>
            <p:spPr>
              <a:xfrm>
                <a:off x="3558227" y="2045593"/>
                <a:ext cx="958423" cy="136841"/>
              </a:xfrm>
              <a:prstGeom prst="rect">
                <a:avLst/>
              </a:prstGeom>
              <a:noFill/>
            </p:spPr>
            <p:txBody>
              <a:bodyPr wrap="square" rtlCol="0">
                <a:spAutoFit/>
              </a:bodyPr>
              <a:lstStyle/>
              <a:p>
                <a:pPr algn="ctr"/>
                <a:r>
                  <a:rPr lang="en-GB" sz="1050" dirty="0"/>
                  <a:t>Load following</a:t>
                </a:r>
              </a:p>
            </p:txBody>
          </p:sp>
          <p:sp>
            <p:nvSpPr>
              <p:cNvPr id="27" name="TextBox 26">
                <a:extLst>
                  <a:ext uri="{FF2B5EF4-FFF2-40B4-BE49-F238E27FC236}">
                    <a16:creationId xmlns:a16="http://schemas.microsoft.com/office/drawing/2014/main" id="{3DC66E3B-8230-4F40-8117-2DE8E7C30E3F}"/>
                  </a:ext>
                </a:extLst>
              </p:cNvPr>
              <p:cNvSpPr txBox="1"/>
              <p:nvPr/>
            </p:nvSpPr>
            <p:spPr>
              <a:xfrm>
                <a:off x="1919171" y="2423302"/>
                <a:ext cx="3956713" cy="149281"/>
              </a:xfrm>
              <a:prstGeom prst="rect">
                <a:avLst/>
              </a:prstGeom>
              <a:solidFill>
                <a:srgbClr val="B3C8F3"/>
              </a:solidFill>
            </p:spPr>
            <p:txBody>
              <a:bodyPr wrap="square" lIns="36000" rIns="36000" rtlCol="0">
                <a:spAutoFit/>
              </a:bodyPr>
              <a:lstStyle/>
              <a:p>
                <a:r>
                  <a:rPr lang="en-GB" sz="1200" dirty="0"/>
                  <a:t>                                                                                                                 Pumped Hydro, CAES</a:t>
                </a:r>
              </a:p>
            </p:txBody>
          </p:sp>
          <p:sp>
            <p:nvSpPr>
              <p:cNvPr id="28" name="TextBox 27">
                <a:extLst>
                  <a:ext uri="{FF2B5EF4-FFF2-40B4-BE49-F238E27FC236}">
                    <a16:creationId xmlns:a16="http://schemas.microsoft.com/office/drawing/2014/main" id="{CA384978-1615-4713-B525-558E9208C6DF}"/>
                  </a:ext>
                </a:extLst>
              </p:cNvPr>
              <p:cNvSpPr txBox="1"/>
              <p:nvPr/>
            </p:nvSpPr>
            <p:spPr>
              <a:xfrm>
                <a:off x="5903393" y="2427362"/>
                <a:ext cx="962899" cy="149281"/>
              </a:xfrm>
              <a:prstGeom prst="rect">
                <a:avLst/>
              </a:prstGeom>
              <a:solidFill>
                <a:srgbClr val="39F9F9"/>
              </a:solidFill>
            </p:spPr>
            <p:txBody>
              <a:bodyPr wrap="square" lIns="36000" rIns="36000" rtlCol="0">
                <a:spAutoFit/>
              </a:bodyPr>
              <a:lstStyle/>
              <a:p>
                <a:r>
                  <a:rPr lang="en-GB" sz="1200" dirty="0"/>
                  <a:t>      Power to gas</a:t>
                </a:r>
              </a:p>
            </p:txBody>
          </p:sp>
          <p:sp>
            <p:nvSpPr>
              <p:cNvPr id="29" name="TextBox 28">
                <a:extLst>
                  <a:ext uri="{FF2B5EF4-FFF2-40B4-BE49-F238E27FC236}">
                    <a16:creationId xmlns:a16="http://schemas.microsoft.com/office/drawing/2014/main" id="{B45F98F4-8105-4C73-8C20-90775D65422E}"/>
                  </a:ext>
                </a:extLst>
              </p:cNvPr>
              <p:cNvSpPr txBox="1"/>
              <p:nvPr/>
            </p:nvSpPr>
            <p:spPr>
              <a:xfrm>
                <a:off x="2609527" y="2489560"/>
                <a:ext cx="1288213" cy="165868"/>
              </a:xfrm>
              <a:prstGeom prst="rect">
                <a:avLst/>
              </a:prstGeom>
              <a:solidFill>
                <a:srgbClr val="39F9F9"/>
              </a:solidFill>
            </p:spPr>
            <p:txBody>
              <a:bodyPr wrap="square" lIns="36000" rIns="36000" rtlCol="0">
                <a:spAutoFit/>
              </a:bodyPr>
              <a:lstStyle/>
              <a:p>
                <a:r>
                  <a:rPr lang="en-GB" sz="1400" dirty="0"/>
                  <a:t>                Batteries</a:t>
                </a:r>
              </a:p>
            </p:txBody>
          </p:sp>
          <p:sp>
            <p:nvSpPr>
              <p:cNvPr id="30" name="TextBox 29">
                <a:extLst>
                  <a:ext uri="{FF2B5EF4-FFF2-40B4-BE49-F238E27FC236}">
                    <a16:creationId xmlns:a16="http://schemas.microsoft.com/office/drawing/2014/main" id="{A70A48F8-C052-41EB-8DB0-DB4BFDD3C890}"/>
                  </a:ext>
                </a:extLst>
              </p:cNvPr>
              <p:cNvSpPr txBox="1"/>
              <p:nvPr/>
            </p:nvSpPr>
            <p:spPr>
              <a:xfrm>
                <a:off x="1919171" y="2494127"/>
                <a:ext cx="662847" cy="165868"/>
              </a:xfrm>
              <a:prstGeom prst="rect">
                <a:avLst/>
              </a:prstGeom>
              <a:solidFill>
                <a:srgbClr val="39F9F9"/>
              </a:solidFill>
            </p:spPr>
            <p:txBody>
              <a:bodyPr wrap="square" lIns="36000" rIns="36000" rtlCol="0">
                <a:spAutoFit/>
              </a:bodyPr>
              <a:lstStyle/>
              <a:p>
                <a:r>
                  <a:rPr lang="en-GB" sz="1400" dirty="0"/>
                  <a:t>   Flywheels</a:t>
                </a:r>
              </a:p>
            </p:txBody>
          </p:sp>
        </p:grpSp>
      </p:grpSp>
      <p:sp>
        <p:nvSpPr>
          <p:cNvPr id="46" name="TextBox 45">
            <a:extLst>
              <a:ext uri="{FF2B5EF4-FFF2-40B4-BE49-F238E27FC236}">
                <a16:creationId xmlns:a16="http://schemas.microsoft.com/office/drawing/2014/main" id="{6D5D8011-107F-4088-93E6-DE9F518F2FDD}"/>
              </a:ext>
            </a:extLst>
          </p:cNvPr>
          <p:cNvSpPr txBox="1"/>
          <p:nvPr/>
        </p:nvSpPr>
        <p:spPr>
          <a:xfrm>
            <a:off x="1681325" y="4568678"/>
            <a:ext cx="9410898" cy="1477328"/>
          </a:xfrm>
          <a:prstGeom prst="rect">
            <a:avLst/>
          </a:prstGeom>
          <a:noFill/>
        </p:spPr>
        <p:txBody>
          <a:bodyPr wrap="square" lIns="91440" tIns="45720" rIns="91440" bIns="45720" rtlCol="0" anchor="t">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Key questions about the flexibility provided by energy storage to the system:</a:t>
            </a:r>
          </a:p>
          <a:p>
            <a:pPr marL="445770" indent="-266700">
              <a:buSzPct val="125000"/>
              <a:buFont typeface="Arial" panose="020B0604020202020204" pitchFamily="34" charset="0"/>
              <a:buChar char="•"/>
            </a:pPr>
            <a:r>
              <a:rPr lang="en-GB" dirty="0">
                <a:latin typeface="Open Sans"/>
                <a:ea typeface="Open Sans" panose="020B0606030504020204" pitchFamily="34" charset="0"/>
                <a:cs typeface="Open Sans" panose="020B0606030504020204" pitchFamily="34" charset="0"/>
              </a:rPr>
              <a:t>What is installed capacity of each storage type? (MW)</a:t>
            </a:r>
          </a:p>
          <a:p>
            <a:pPr marL="445770"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How fast it can be charged/discharged? (MW/minute)</a:t>
            </a:r>
          </a:p>
          <a:p>
            <a:pPr marL="445770"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What is the maximum energy storage capacity? (MWh)</a:t>
            </a:r>
          </a:p>
          <a:p>
            <a:pPr marL="445770" indent="-266700">
              <a:buSzPct val="125000"/>
              <a:buFont typeface="Arial" panose="020B0604020202020204" pitchFamily="34" charset="0"/>
              <a:buChar char="•"/>
            </a:pPr>
            <a:r>
              <a:rPr lang="en-GB" dirty="0">
                <a:latin typeface="Open Sans"/>
                <a:ea typeface="Open Sans" panose="020B0606030504020204" pitchFamily="34" charset="0"/>
                <a:cs typeface="Open Sans" panose="020B0606030504020204" pitchFamily="34" charset="0"/>
              </a:rPr>
              <a:t>Does the storage unit have the ability to provide inertia to the system?</a:t>
            </a:r>
          </a:p>
        </p:txBody>
      </p:sp>
      <p:sp>
        <p:nvSpPr>
          <p:cNvPr id="47" name="TextBox 46">
            <a:extLst>
              <a:ext uri="{FF2B5EF4-FFF2-40B4-BE49-F238E27FC236}">
                <a16:creationId xmlns:a16="http://schemas.microsoft.com/office/drawing/2014/main" id="{EBBA698C-A4B5-4A45-A331-924AE64DAAE7}"/>
              </a:ext>
            </a:extLst>
          </p:cNvPr>
          <p:cNvSpPr txBox="1"/>
          <p:nvPr/>
        </p:nvSpPr>
        <p:spPr>
          <a:xfrm>
            <a:off x="2227472" y="411405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2020a, IRENA2018a</a:t>
            </a:r>
          </a:p>
        </p:txBody>
      </p:sp>
      <p:pic>
        <p:nvPicPr>
          <p:cNvPr id="2" name="17">
            <a:hlinkClick r:id="" action="ppaction://media"/>
            <a:extLst>
              <a:ext uri="{FF2B5EF4-FFF2-40B4-BE49-F238E27FC236}">
                <a16:creationId xmlns:a16="http://schemas.microsoft.com/office/drawing/2014/main" id="{0C9546CB-B27E-41FE-9106-334F670E91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9852" y="279949"/>
            <a:ext cx="487363" cy="487363"/>
          </a:xfrm>
          <a:prstGeom prst="rect">
            <a:avLst/>
          </a:prstGeom>
        </p:spPr>
      </p:pic>
    </p:spTree>
    <p:extLst>
      <p:ext uri="{BB962C8B-B14F-4D97-AF65-F5344CB8AC3E}">
        <p14:creationId xmlns:p14="http://schemas.microsoft.com/office/powerpoint/2010/main" val="397966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5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36643"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13.3.4 Grid Flexibility </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800911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Supply-side flexibility</a:t>
            </a:r>
          </a:p>
        </p:txBody>
      </p:sp>
      <p:grpSp>
        <p:nvGrpSpPr>
          <p:cNvPr id="7" name="Group 6">
            <a:extLst>
              <a:ext uri="{FF2B5EF4-FFF2-40B4-BE49-F238E27FC236}">
                <a16:creationId xmlns:a16="http://schemas.microsoft.com/office/drawing/2014/main" id="{D0F6ACA4-6A4D-4285-AE3C-A0466715AF17}"/>
              </a:ext>
            </a:extLst>
          </p:cNvPr>
          <p:cNvGrpSpPr/>
          <p:nvPr/>
        </p:nvGrpSpPr>
        <p:grpSpPr>
          <a:xfrm>
            <a:off x="2350602" y="1922943"/>
            <a:ext cx="7976291" cy="2359811"/>
            <a:chOff x="1861977" y="1853850"/>
            <a:chExt cx="5761199" cy="1127602"/>
          </a:xfrm>
        </p:grpSpPr>
        <p:grpSp>
          <p:nvGrpSpPr>
            <p:cNvPr id="10" name="Group 9">
              <a:extLst>
                <a:ext uri="{FF2B5EF4-FFF2-40B4-BE49-F238E27FC236}">
                  <a16:creationId xmlns:a16="http://schemas.microsoft.com/office/drawing/2014/main" id="{C857311D-B6D0-4622-AB45-F37640AE98CA}"/>
                </a:ext>
              </a:extLst>
            </p:cNvPr>
            <p:cNvGrpSpPr/>
            <p:nvPr/>
          </p:nvGrpSpPr>
          <p:grpSpPr>
            <a:xfrm>
              <a:off x="1861977" y="1853850"/>
              <a:ext cx="5194180" cy="1127602"/>
              <a:chOff x="1809283" y="1770428"/>
              <a:chExt cx="5194180" cy="1127602"/>
            </a:xfrm>
          </p:grpSpPr>
          <p:cxnSp>
            <p:nvCxnSpPr>
              <p:cNvPr id="12" name="Straight Arrow Connector 11">
                <a:extLst>
                  <a:ext uri="{FF2B5EF4-FFF2-40B4-BE49-F238E27FC236}">
                    <a16:creationId xmlns:a16="http://schemas.microsoft.com/office/drawing/2014/main" id="{F46AA30F-549C-4E17-BF73-09B2C5E2EE07}"/>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4ED514-BB8A-427D-BBED-4DF6F20B0B9A}"/>
                  </a:ext>
                </a:extLst>
              </p:cNvPr>
              <p:cNvSpPr txBox="1"/>
              <p:nvPr/>
            </p:nvSpPr>
            <p:spPr>
              <a:xfrm>
                <a:off x="1809283" y="2773023"/>
                <a:ext cx="1104687" cy="125007"/>
              </a:xfrm>
              <a:prstGeom prst="rect">
                <a:avLst/>
              </a:prstGeom>
              <a:noFill/>
            </p:spPr>
            <p:txBody>
              <a:bodyPr wrap="square" rtlCol="0">
                <a:spAutoFit/>
              </a:bodyPr>
              <a:lstStyle/>
              <a:p>
                <a:r>
                  <a:rPr lang="en-GB" sz="1100" dirty="0"/>
                  <a:t>Seconds</a:t>
                </a:r>
              </a:p>
            </p:txBody>
          </p:sp>
          <p:sp>
            <p:nvSpPr>
              <p:cNvPr id="14" name="TextBox 13">
                <a:extLst>
                  <a:ext uri="{FF2B5EF4-FFF2-40B4-BE49-F238E27FC236}">
                    <a16:creationId xmlns:a16="http://schemas.microsoft.com/office/drawing/2014/main" id="{E47621E8-5DF1-4D96-8487-2E945E37E8B2}"/>
                  </a:ext>
                </a:extLst>
              </p:cNvPr>
              <p:cNvSpPr txBox="1"/>
              <p:nvPr/>
            </p:nvSpPr>
            <p:spPr>
              <a:xfrm>
                <a:off x="3090195" y="2773023"/>
                <a:ext cx="1104687" cy="125007"/>
              </a:xfrm>
              <a:prstGeom prst="rect">
                <a:avLst/>
              </a:prstGeom>
              <a:noFill/>
            </p:spPr>
            <p:txBody>
              <a:bodyPr wrap="square" rtlCol="0">
                <a:spAutoFit/>
              </a:bodyPr>
              <a:lstStyle/>
              <a:p>
                <a:r>
                  <a:rPr lang="en-GB" sz="1100" dirty="0"/>
                  <a:t>Minutes</a:t>
                </a:r>
              </a:p>
            </p:txBody>
          </p:sp>
          <p:sp>
            <p:nvSpPr>
              <p:cNvPr id="15" name="TextBox 14">
                <a:extLst>
                  <a:ext uri="{FF2B5EF4-FFF2-40B4-BE49-F238E27FC236}">
                    <a16:creationId xmlns:a16="http://schemas.microsoft.com/office/drawing/2014/main" id="{9D10F4D0-8801-4FC7-B223-201500C13CB2}"/>
                  </a:ext>
                </a:extLst>
              </p:cNvPr>
              <p:cNvSpPr txBox="1"/>
              <p:nvPr/>
            </p:nvSpPr>
            <p:spPr>
              <a:xfrm>
                <a:off x="4354309" y="2758868"/>
                <a:ext cx="1104687" cy="125007"/>
              </a:xfrm>
              <a:prstGeom prst="rect">
                <a:avLst/>
              </a:prstGeom>
              <a:noFill/>
            </p:spPr>
            <p:txBody>
              <a:bodyPr wrap="square" rtlCol="0">
                <a:spAutoFit/>
              </a:bodyPr>
              <a:lstStyle/>
              <a:p>
                <a:r>
                  <a:rPr lang="en-GB" sz="1100" dirty="0"/>
                  <a:t>Hours</a:t>
                </a:r>
              </a:p>
            </p:txBody>
          </p:sp>
          <p:sp>
            <p:nvSpPr>
              <p:cNvPr id="16" name="TextBox 15">
                <a:extLst>
                  <a:ext uri="{FF2B5EF4-FFF2-40B4-BE49-F238E27FC236}">
                    <a16:creationId xmlns:a16="http://schemas.microsoft.com/office/drawing/2014/main" id="{60284CB6-C3EE-4EE4-AC7E-147C21CC6453}"/>
                  </a:ext>
                </a:extLst>
              </p:cNvPr>
              <p:cNvSpPr txBox="1"/>
              <p:nvPr/>
            </p:nvSpPr>
            <p:spPr>
              <a:xfrm>
                <a:off x="5475795" y="2756232"/>
                <a:ext cx="1104687" cy="125007"/>
              </a:xfrm>
              <a:prstGeom prst="rect">
                <a:avLst/>
              </a:prstGeom>
              <a:noFill/>
            </p:spPr>
            <p:txBody>
              <a:bodyPr wrap="square" rtlCol="0">
                <a:spAutoFit/>
              </a:bodyPr>
              <a:lstStyle/>
              <a:p>
                <a:r>
                  <a:rPr lang="en-GB" sz="1100" dirty="0"/>
                  <a:t>Days</a:t>
                </a:r>
              </a:p>
            </p:txBody>
          </p:sp>
          <p:grpSp>
            <p:nvGrpSpPr>
              <p:cNvPr id="17" name="Group 16">
                <a:extLst>
                  <a:ext uri="{FF2B5EF4-FFF2-40B4-BE49-F238E27FC236}">
                    <a16:creationId xmlns:a16="http://schemas.microsoft.com/office/drawing/2014/main" id="{B26AA804-B87D-4794-B679-4D685F6BFC8A}"/>
                  </a:ext>
                </a:extLst>
              </p:cNvPr>
              <p:cNvGrpSpPr/>
              <p:nvPr/>
            </p:nvGrpSpPr>
            <p:grpSpPr>
              <a:xfrm>
                <a:off x="1920790" y="1950744"/>
                <a:ext cx="887504" cy="94849"/>
                <a:chOff x="1958986" y="1916263"/>
                <a:chExt cx="1227464" cy="133878"/>
              </a:xfrm>
            </p:grpSpPr>
            <p:cxnSp>
              <p:nvCxnSpPr>
                <p:cNvPr id="40" name="Straight Connector 39">
                  <a:extLst>
                    <a:ext uri="{FF2B5EF4-FFF2-40B4-BE49-F238E27FC236}">
                      <a16:creationId xmlns:a16="http://schemas.microsoft.com/office/drawing/2014/main" id="{6DB9BC41-3FF0-41BB-9556-0FB0FE909F74}"/>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162AF2-CCCA-4298-B751-608F93EC257F}"/>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6138F16-5CA7-49A5-A41D-6533999AF596}"/>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08BE729D-7241-4340-BCF2-CD3D5FC8DE5F}"/>
                  </a:ext>
                </a:extLst>
              </p:cNvPr>
              <p:cNvGrpSpPr/>
              <p:nvPr/>
            </p:nvGrpSpPr>
            <p:grpSpPr>
              <a:xfrm>
                <a:off x="2832812" y="1951463"/>
                <a:ext cx="1047791" cy="91934"/>
                <a:chOff x="1958986" y="1916263"/>
                <a:chExt cx="1227464" cy="133878"/>
              </a:xfrm>
            </p:grpSpPr>
            <p:cxnSp>
              <p:nvCxnSpPr>
                <p:cNvPr id="37" name="Straight Connector 36">
                  <a:extLst>
                    <a:ext uri="{FF2B5EF4-FFF2-40B4-BE49-F238E27FC236}">
                      <a16:creationId xmlns:a16="http://schemas.microsoft.com/office/drawing/2014/main" id="{C821707E-E9DB-4A6E-BA9C-25671FB96268}"/>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7305BFD-5345-4951-A075-E56FE600E49D}"/>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B61FF8-1B2E-4F33-B715-113B23A2C431}"/>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78DB500-2C35-44DC-90B2-1F13475A8EEF}"/>
                  </a:ext>
                </a:extLst>
              </p:cNvPr>
              <p:cNvGrpSpPr/>
              <p:nvPr/>
            </p:nvGrpSpPr>
            <p:grpSpPr>
              <a:xfrm>
                <a:off x="3897741" y="1955117"/>
                <a:ext cx="1988515" cy="88280"/>
                <a:chOff x="1958986" y="1916263"/>
                <a:chExt cx="1227464" cy="133878"/>
              </a:xfrm>
            </p:grpSpPr>
            <p:cxnSp>
              <p:nvCxnSpPr>
                <p:cNvPr id="34" name="Straight Connector 33">
                  <a:extLst>
                    <a:ext uri="{FF2B5EF4-FFF2-40B4-BE49-F238E27FC236}">
                      <a16:creationId xmlns:a16="http://schemas.microsoft.com/office/drawing/2014/main" id="{1807577F-4F20-4C7B-876A-2A1FE21969D4}"/>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F2B3346-3CA5-4D97-8B63-4C5461606475}"/>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6CCF939-A861-4EB1-B9A5-847FCECB6A6F}"/>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5A87309-FFB4-4244-BEE9-47E270AF397B}"/>
                  </a:ext>
                </a:extLst>
              </p:cNvPr>
              <p:cNvGrpSpPr/>
              <p:nvPr/>
            </p:nvGrpSpPr>
            <p:grpSpPr>
              <a:xfrm>
                <a:off x="5903394" y="1957246"/>
                <a:ext cx="925159" cy="82027"/>
                <a:chOff x="1958986" y="1916263"/>
                <a:chExt cx="1227464" cy="133878"/>
              </a:xfrm>
            </p:grpSpPr>
            <p:cxnSp>
              <p:nvCxnSpPr>
                <p:cNvPr id="31" name="Straight Connector 30">
                  <a:extLst>
                    <a:ext uri="{FF2B5EF4-FFF2-40B4-BE49-F238E27FC236}">
                      <a16:creationId xmlns:a16="http://schemas.microsoft.com/office/drawing/2014/main" id="{0B2C5BCE-8E9D-4BCE-A575-9BAEC721E939}"/>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2946110-6E90-4BDB-822A-B986103FFB34}"/>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53A9AE-355B-40AC-9992-C2F8D53A62CD}"/>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B20AA672-47DE-4078-BD18-917F367777B5}"/>
                  </a:ext>
                </a:extLst>
              </p:cNvPr>
              <p:cNvSpPr txBox="1"/>
              <p:nvPr/>
            </p:nvSpPr>
            <p:spPr>
              <a:xfrm>
                <a:off x="2012679" y="1771361"/>
                <a:ext cx="639497" cy="125007"/>
              </a:xfrm>
              <a:prstGeom prst="rect">
                <a:avLst/>
              </a:prstGeom>
              <a:noFill/>
            </p:spPr>
            <p:txBody>
              <a:bodyPr wrap="square" rtlCol="0">
                <a:spAutoFit/>
              </a:bodyPr>
              <a:lstStyle/>
              <a:p>
                <a:pPr algn="ctr"/>
                <a:r>
                  <a:rPr lang="en-GB" sz="1100" dirty="0"/>
                  <a:t>Regulation</a:t>
                </a:r>
              </a:p>
            </p:txBody>
          </p:sp>
          <p:sp>
            <p:nvSpPr>
              <p:cNvPr id="22" name="TextBox 21">
                <a:extLst>
                  <a:ext uri="{FF2B5EF4-FFF2-40B4-BE49-F238E27FC236}">
                    <a16:creationId xmlns:a16="http://schemas.microsoft.com/office/drawing/2014/main" id="{FCDBBDC9-D200-4F4C-86C6-AA6B097CCEB7}"/>
                  </a:ext>
                </a:extLst>
              </p:cNvPr>
              <p:cNvSpPr txBox="1"/>
              <p:nvPr/>
            </p:nvSpPr>
            <p:spPr>
              <a:xfrm>
                <a:off x="3033269" y="1778720"/>
                <a:ext cx="639497" cy="125007"/>
              </a:xfrm>
              <a:prstGeom prst="rect">
                <a:avLst/>
              </a:prstGeom>
              <a:noFill/>
            </p:spPr>
            <p:txBody>
              <a:bodyPr wrap="square" rtlCol="0">
                <a:spAutoFit/>
              </a:bodyPr>
              <a:lstStyle/>
              <a:p>
                <a:pPr algn="ctr"/>
                <a:r>
                  <a:rPr lang="en-GB" sz="1100" dirty="0"/>
                  <a:t>Balancing</a:t>
                </a:r>
              </a:p>
            </p:txBody>
          </p:sp>
          <p:sp>
            <p:nvSpPr>
              <p:cNvPr id="23" name="TextBox 22">
                <a:extLst>
                  <a:ext uri="{FF2B5EF4-FFF2-40B4-BE49-F238E27FC236}">
                    <a16:creationId xmlns:a16="http://schemas.microsoft.com/office/drawing/2014/main" id="{C01D6BB4-7B59-46F2-ACD2-81AFCFD8512D}"/>
                  </a:ext>
                </a:extLst>
              </p:cNvPr>
              <p:cNvSpPr txBox="1"/>
              <p:nvPr/>
            </p:nvSpPr>
            <p:spPr>
              <a:xfrm>
                <a:off x="4500573" y="1781735"/>
                <a:ext cx="958423" cy="125007"/>
              </a:xfrm>
              <a:prstGeom prst="rect">
                <a:avLst/>
              </a:prstGeom>
              <a:noFill/>
            </p:spPr>
            <p:txBody>
              <a:bodyPr wrap="square" rtlCol="0">
                <a:spAutoFit/>
              </a:bodyPr>
              <a:lstStyle/>
              <a:p>
                <a:pPr algn="ctr"/>
                <a:r>
                  <a:rPr lang="en-GB" sz="1100" dirty="0"/>
                  <a:t>Unit Commitment</a:t>
                </a:r>
              </a:p>
            </p:txBody>
          </p:sp>
          <p:sp>
            <p:nvSpPr>
              <p:cNvPr id="24" name="TextBox 23">
                <a:extLst>
                  <a:ext uri="{FF2B5EF4-FFF2-40B4-BE49-F238E27FC236}">
                    <a16:creationId xmlns:a16="http://schemas.microsoft.com/office/drawing/2014/main" id="{74C5DE57-0DCD-48D2-92BC-3214CAEF1BD7}"/>
                  </a:ext>
                </a:extLst>
              </p:cNvPr>
              <p:cNvSpPr txBox="1"/>
              <p:nvPr/>
            </p:nvSpPr>
            <p:spPr>
              <a:xfrm>
                <a:off x="5705296" y="1770428"/>
                <a:ext cx="1298167" cy="125007"/>
              </a:xfrm>
              <a:prstGeom prst="rect">
                <a:avLst/>
              </a:prstGeom>
              <a:noFill/>
            </p:spPr>
            <p:txBody>
              <a:bodyPr wrap="square" rtlCol="0">
                <a:spAutoFit/>
              </a:bodyPr>
              <a:lstStyle/>
              <a:p>
                <a:pPr algn="ctr"/>
                <a:r>
                  <a:rPr lang="en-GB" sz="1100" dirty="0"/>
                  <a:t>Seasonal balancing</a:t>
                </a:r>
              </a:p>
            </p:txBody>
          </p:sp>
          <p:grpSp>
            <p:nvGrpSpPr>
              <p:cNvPr id="25" name="Group 24">
                <a:extLst>
                  <a:ext uri="{FF2B5EF4-FFF2-40B4-BE49-F238E27FC236}">
                    <a16:creationId xmlns:a16="http://schemas.microsoft.com/office/drawing/2014/main" id="{2822EACD-2374-47F7-A977-52663530CE0B}"/>
                  </a:ext>
                </a:extLst>
              </p:cNvPr>
              <p:cNvGrpSpPr/>
              <p:nvPr/>
            </p:nvGrpSpPr>
            <p:grpSpPr>
              <a:xfrm>
                <a:off x="3353833" y="2172387"/>
                <a:ext cx="1280160" cy="104487"/>
                <a:chOff x="1958986" y="1916263"/>
                <a:chExt cx="1227464" cy="133878"/>
              </a:xfrm>
            </p:grpSpPr>
            <p:cxnSp>
              <p:nvCxnSpPr>
                <p:cNvPr id="28" name="Straight Connector 27">
                  <a:extLst>
                    <a:ext uri="{FF2B5EF4-FFF2-40B4-BE49-F238E27FC236}">
                      <a16:creationId xmlns:a16="http://schemas.microsoft.com/office/drawing/2014/main" id="{21741C23-6A67-4E66-9086-144A40F8645F}"/>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19BB535-5C5F-4E3D-850C-DDEFDC31719E}"/>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BB27E4-FAC5-4469-A337-7FBE5EC2322A}"/>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225CFD4C-DA2A-4A2C-AD42-416A556E5808}"/>
                  </a:ext>
                </a:extLst>
              </p:cNvPr>
              <p:cNvSpPr txBox="1"/>
              <p:nvPr/>
            </p:nvSpPr>
            <p:spPr>
              <a:xfrm>
                <a:off x="3558227" y="2045593"/>
                <a:ext cx="958423" cy="125007"/>
              </a:xfrm>
              <a:prstGeom prst="rect">
                <a:avLst/>
              </a:prstGeom>
              <a:noFill/>
            </p:spPr>
            <p:txBody>
              <a:bodyPr wrap="square" rtlCol="0">
                <a:spAutoFit/>
              </a:bodyPr>
              <a:lstStyle/>
              <a:p>
                <a:pPr algn="ctr"/>
                <a:r>
                  <a:rPr lang="en-GB" sz="1100" dirty="0"/>
                  <a:t>Load following</a:t>
                </a:r>
              </a:p>
            </p:txBody>
          </p:sp>
          <p:sp>
            <p:nvSpPr>
              <p:cNvPr id="27" name="TextBox 26">
                <a:extLst>
                  <a:ext uri="{FF2B5EF4-FFF2-40B4-BE49-F238E27FC236}">
                    <a16:creationId xmlns:a16="http://schemas.microsoft.com/office/drawing/2014/main" id="{CC307BEA-605F-4E23-B339-3C26180E7E9C}"/>
                  </a:ext>
                </a:extLst>
              </p:cNvPr>
              <p:cNvSpPr txBox="1"/>
              <p:nvPr/>
            </p:nvSpPr>
            <p:spPr>
              <a:xfrm>
                <a:off x="1919173" y="2464066"/>
                <a:ext cx="3984222" cy="161773"/>
              </a:xfrm>
              <a:prstGeom prst="rect">
                <a:avLst/>
              </a:prstGeom>
              <a:solidFill>
                <a:srgbClr val="39F9F9"/>
              </a:solidFill>
            </p:spPr>
            <p:txBody>
              <a:bodyPr wrap="square" lIns="36000" rIns="36000" rtlCol="0">
                <a:spAutoFit/>
              </a:bodyPr>
              <a:lstStyle/>
              <a:p>
                <a:r>
                  <a:rPr lang="en-GB" sz="1600" dirty="0"/>
                  <a:t>                                                  Interconnectors &amp; Transmission</a:t>
                </a:r>
              </a:p>
            </p:txBody>
          </p:sp>
        </p:grpSp>
        <p:sp>
          <p:nvSpPr>
            <p:cNvPr id="11" name="TextBox 10">
              <a:extLst>
                <a:ext uri="{FF2B5EF4-FFF2-40B4-BE49-F238E27FC236}">
                  <a16:creationId xmlns:a16="http://schemas.microsoft.com/office/drawing/2014/main" id="{095E202A-2A10-45F1-A508-13A0D97ED166}"/>
                </a:ext>
              </a:extLst>
            </p:cNvPr>
            <p:cNvSpPr txBox="1"/>
            <p:nvPr/>
          </p:nvSpPr>
          <p:spPr>
            <a:xfrm>
              <a:off x="6518489" y="2848517"/>
              <a:ext cx="1104687" cy="125007"/>
            </a:xfrm>
            <a:prstGeom prst="rect">
              <a:avLst/>
            </a:prstGeom>
            <a:noFill/>
          </p:spPr>
          <p:txBody>
            <a:bodyPr wrap="square" rtlCol="0">
              <a:spAutoFit/>
            </a:bodyPr>
            <a:lstStyle/>
            <a:p>
              <a:r>
                <a:rPr lang="en-GB" sz="1100" dirty="0"/>
                <a:t>Months</a:t>
              </a:r>
            </a:p>
          </p:txBody>
        </p:sp>
      </p:grpSp>
      <p:sp>
        <p:nvSpPr>
          <p:cNvPr id="43" name="TextBox 42">
            <a:extLst>
              <a:ext uri="{FF2B5EF4-FFF2-40B4-BE49-F238E27FC236}">
                <a16:creationId xmlns:a16="http://schemas.microsoft.com/office/drawing/2014/main" id="{A3D8DB09-D1D1-410B-AEE9-7BC2F54624E2}"/>
              </a:ext>
            </a:extLst>
          </p:cNvPr>
          <p:cNvSpPr txBox="1"/>
          <p:nvPr/>
        </p:nvSpPr>
        <p:spPr>
          <a:xfrm>
            <a:off x="1296720" y="4755729"/>
            <a:ext cx="9924824" cy="1477328"/>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Key questions about flexibility provided through interconnection/transmission in a regions:</a:t>
            </a:r>
          </a:p>
          <a:p>
            <a:pPr marL="446088"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What is interconnection/transmission capacity to neighbouring regions/countries? (MW)</a:t>
            </a:r>
          </a:p>
          <a:p>
            <a:pPr marL="446088"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Is there a limit on the rate at which it can be operated? (MW / minute)</a:t>
            </a:r>
          </a:p>
          <a:p>
            <a:pPr marL="446088"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Does the connection provide inertia to the system? </a:t>
            </a:r>
          </a:p>
        </p:txBody>
      </p:sp>
      <p:sp>
        <p:nvSpPr>
          <p:cNvPr id="44" name="TextBox 43">
            <a:extLst>
              <a:ext uri="{FF2B5EF4-FFF2-40B4-BE49-F238E27FC236}">
                <a16:creationId xmlns:a16="http://schemas.microsoft.com/office/drawing/2014/main" id="{EBBA698C-A4B5-4A45-A331-924AE64DAAE7}"/>
              </a:ext>
            </a:extLst>
          </p:cNvPr>
          <p:cNvSpPr txBox="1"/>
          <p:nvPr/>
        </p:nvSpPr>
        <p:spPr>
          <a:xfrm>
            <a:off x="2350602" y="428577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2" name="18">
            <a:hlinkClick r:id="" action="ppaction://media"/>
            <a:extLst>
              <a:ext uri="{FF2B5EF4-FFF2-40B4-BE49-F238E27FC236}">
                <a16:creationId xmlns:a16="http://schemas.microsoft.com/office/drawing/2014/main" id="{ED1C7DEC-233C-4366-A417-0F7B085CD10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5994" y="201814"/>
            <a:ext cx="487363" cy="487363"/>
          </a:xfrm>
          <a:prstGeom prst="rect">
            <a:avLst/>
          </a:prstGeom>
        </p:spPr>
      </p:pic>
    </p:spTree>
    <p:extLst>
      <p:ext uri="{BB962C8B-B14F-4D97-AF65-F5344CB8AC3E}">
        <p14:creationId xmlns:p14="http://schemas.microsoft.com/office/powerpoint/2010/main" val="248999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1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13.3.5 Operation flexibility</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8571417"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Supply-side flexibility</a:t>
            </a:r>
          </a:p>
        </p:txBody>
      </p:sp>
      <p:grpSp>
        <p:nvGrpSpPr>
          <p:cNvPr id="7" name="Group 6">
            <a:extLst>
              <a:ext uri="{FF2B5EF4-FFF2-40B4-BE49-F238E27FC236}">
                <a16:creationId xmlns:a16="http://schemas.microsoft.com/office/drawing/2014/main" id="{2624A75F-49BD-4EB7-8A1A-48954C570D6A}"/>
              </a:ext>
            </a:extLst>
          </p:cNvPr>
          <p:cNvGrpSpPr/>
          <p:nvPr/>
        </p:nvGrpSpPr>
        <p:grpSpPr>
          <a:xfrm>
            <a:off x="1642305" y="1933338"/>
            <a:ext cx="9720423" cy="2302214"/>
            <a:chOff x="1861977" y="1853850"/>
            <a:chExt cx="5761199" cy="1136929"/>
          </a:xfrm>
        </p:grpSpPr>
        <p:grpSp>
          <p:nvGrpSpPr>
            <p:cNvPr id="10" name="Group 9">
              <a:extLst>
                <a:ext uri="{FF2B5EF4-FFF2-40B4-BE49-F238E27FC236}">
                  <a16:creationId xmlns:a16="http://schemas.microsoft.com/office/drawing/2014/main" id="{E9C916A1-5278-42DC-BE1F-CC23601F0C8F}"/>
                </a:ext>
              </a:extLst>
            </p:cNvPr>
            <p:cNvGrpSpPr/>
            <p:nvPr/>
          </p:nvGrpSpPr>
          <p:grpSpPr>
            <a:xfrm>
              <a:off x="1861977" y="1853850"/>
              <a:ext cx="5208860" cy="1136929"/>
              <a:chOff x="1809283" y="1770428"/>
              <a:chExt cx="5208860" cy="1136929"/>
            </a:xfrm>
          </p:grpSpPr>
          <p:cxnSp>
            <p:nvCxnSpPr>
              <p:cNvPr id="12" name="Straight Arrow Connector 11">
                <a:extLst>
                  <a:ext uri="{FF2B5EF4-FFF2-40B4-BE49-F238E27FC236}">
                    <a16:creationId xmlns:a16="http://schemas.microsoft.com/office/drawing/2014/main" id="{F35E7D40-B2DF-477B-8EA7-0273E20B499C}"/>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2CC5A4-BB10-4BA3-B7EF-7F566CCC7FD8}"/>
                  </a:ext>
                </a:extLst>
              </p:cNvPr>
              <p:cNvSpPr txBox="1"/>
              <p:nvPr/>
            </p:nvSpPr>
            <p:spPr>
              <a:xfrm>
                <a:off x="1809283" y="2773023"/>
                <a:ext cx="1104687" cy="134334"/>
              </a:xfrm>
              <a:prstGeom prst="rect">
                <a:avLst/>
              </a:prstGeom>
              <a:noFill/>
            </p:spPr>
            <p:txBody>
              <a:bodyPr wrap="square" rtlCol="0">
                <a:spAutoFit/>
              </a:bodyPr>
              <a:lstStyle/>
              <a:p>
                <a:r>
                  <a:rPr lang="en-GB" sz="1100" dirty="0"/>
                  <a:t>Seconds</a:t>
                </a:r>
              </a:p>
            </p:txBody>
          </p:sp>
          <p:sp>
            <p:nvSpPr>
              <p:cNvPr id="14" name="TextBox 13">
                <a:extLst>
                  <a:ext uri="{FF2B5EF4-FFF2-40B4-BE49-F238E27FC236}">
                    <a16:creationId xmlns:a16="http://schemas.microsoft.com/office/drawing/2014/main" id="{481B5CFC-ED7F-4614-B66F-7088B3C3D105}"/>
                  </a:ext>
                </a:extLst>
              </p:cNvPr>
              <p:cNvSpPr txBox="1"/>
              <p:nvPr/>
            </p:nvSpPr>
            <p:spPr>
              <a:xfrm>
                <a:off x="3090195" y="2773023"/>
                <a:ext cx="1104687" cy="134334"/>
              </a:xfrm>
              <a:prstGeom prst="rect">
                <a:avLst/>
              </a:prstGeom>
              <a:noFill/>
            </p:spPr>
            <p:txBody>
              <a:bodyPr wrap="square" rtlCol="0">
                <a:spAutoFit/>
              </a:bodyPr>
              <a:lstStyle/>
              <a:p>
                <a:r>
                  <a:rPr lang="en-GB" sz="1100" dirty="0"/>
                  <a:t>Minutes</a:t>
                </a:r>
              </a:p>
            </p:txBody>
          </p:sp>
          <p:sp>
            <p:nvSpPr>
              <p:cNvPr id="15" name="TextBox 14">
                <a:extLst>
                  <a:ext uri="{FF2B5EF4-FFF2-40B4-BE49-F238E27FC236}">
                    <a16:creationId xmlns:a16="http://schemas.microsoft.com/office/drawing/2014/main" id="{1710711A-9AF9-4AFA-A7F9-639E5D31A6DF}"/>
                  </a:ext>
                </a:extLst>
              </p:cNvPr>
              <p:cNvSpPr txBox="1"/>
              <p:nvPr/>
            </p:nvSpPr>
            <p:spPr>
              <a:xfrm>
                <a:off x="4354309" y="2758868"/>
                <a:ext cx="1104687" cy="134334"/>
              </a:xfrm>
              <a:prstGeom prst="rect">
                <a:avLst/>
              </a:prstGeom>
              <a:noFill/>
            </p:spPr>
            <p:txBody>
              <a:bodyPr wrap="square" rtlCol="0">
                <a:spAutoFit/>
              </a:bodyPr>
              <a:lstStyle/>
              <a:p>
                <a:r>
                  <a:rPr lang="en-GB" sz="1100" dirty="0"/>
                  <a:t>Hours</a:t>
                </a:r>
              </a:p>
            </p:txBody>
          </p:sp>
          <p:sp>
            <p:nvSpPr>
              <p:cNvPr id="16" name="TextBox 15">
                <a:extLst>
                  <a:ext uri="{FF2B5EF4-FFF2-40B4-BE49-F238E27FC236}">
                    <a16:creationId xmlns:a16="http://schemas.microsoft.com/office/drawing/2014/main" id="{5A938E29-810A-43A7-A564-F4B4D586417C}"/>
                  </a:ext>
                </a:extLst>
              </p:cNvPr>
              <p:cNvSpPr txBox="1"/>
              <p:nvPr/>
            </p:nvSpPr>
            <p:spPr>
              <a:xfrm>
                <a:off x="5475795" y="2756232"/>
                <a:ext cx="1104687" cy="134334"/>
              </a:xfrm>
              <a:prstGeom prst="rect">
                <a:avLst/>
              </a:prstGeom>
              <a:noFill/>
            </p:spPr>
            <p:txBody>
              <a:bodyPr wrap="square" rtlCol="0">
                <a:spAutoFit/>
              </a:bodyPr>
              <a:lstStyle/>
              <a:p>
                <a:r>
                  <a:rPr lang="en-GB" sz="1100" dirty="0"/>
                  <a:t>Days</a:t>
                </a:r>
              </a:p>
            </p:txBody>
          </p:sp>
          <p:grpSp>
            <p:nvGrpSpPr>
              <p:cNvPr id="17" name="Group 16">
                <a:extLst>
                  <a:ext uri="{FF2B5EF4-FFF2-40B4-BE49-F238E27FC236}">
                    <a16:creationId xmlns:a16="http://schemas.microsoft.com/office/drawing/2014/main" id="{3C9A1568-0906-4295-B69F-253CFCEE320D}"/>
                  </a:ext>
                </a:extLst>
              </p:cNvPr>
              <p:cNvGrpSpPr/>
              <p:nvPr/>
            </p:nvGrpSpPr>
            <p:grpSpPr>
              <a:xfrm>
                <a:off x="1920790" y="1950744"/>
                <a:ext cx="887504" cy="94849"/>
                <a:chOff x="1958986" y="1916263"/>
                <a:chExt cx="1227464" cy="133878"/>
              </a:xfrm>
            </p:grpSpPr>
            <p:cxnSp>
              <p:nvCxnSpPr>
                <p:cNvPr id="42" name="Straight Connector 41">
                  <a:extLst>
                    <a:ext uri="{FF2B5EF4-FFF2-40B4-BE49-F238E27FC236}">
                      <a16:creationId xmlns:a16="http://schemas.microsoft.com/office/drawing/2014/main" id="{92AC695D-C186-4A34-A0C5-E0DE4FE3DA70}"/>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04B6FD9-B99B-4CE0-8534-170DB00E6591}"/>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F9B8BF-96D8-4D51-AB3F-2D756FD39890}"/>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B7589A8-EBD1-4BB4-A8E4-0E692BDB25AD}"/>
                  </a:ext>
                </a:extLst>
              </p:cNvPr>
              <p:cNvGrpSpPr/>
              <p:nvPr/>
            </p:nvGrpSpPr>
            <p:grpSpPr>
              <a:xfrm>
                <a:off x="2832812" y="1951463"/>
                <a:ext cx="1047791" cy="91934"/>
                <a:chOff x="1958986" y="1916263"/>
                <a:chExt cx="1227464" cy="133878"/>
              </a:xfrm>
            </p:grpSpPr>
            <p:cxnSp>
              <p:nvCxnSpPr>
                <p:cNvPr id="39" name="Straight Connector 38">
                  <a:extLst>
                    <a:ext uri="{FF2B5EF4-FFF2-40B4-BE49-F238E27FC236}">
                      <a16:creationId xmlns:a16="http://schemas.microsoft.com/office/drawing/2014/main" id="{5A284CA5-0F3A-4097-AE65-2D8223419550}"/>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5EC9522-ACF1-48E4-999B-F39C96946979}"/>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C0CD618-FE51-4088-A2E2-309C61943AD2}"/>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9E236502-5BAB-48AB-B00B-58D94146E583}"/>
                  </a:ext>
                </a:extLst>
              </p:cNvPr>
              <p:cNvGrpSpPr/>
              <p:nvPr/>
            </p:nvGrpSpPr>
            <p:grpSpPr>
              <a:xfrm>
                <a:off x="3897741" y="1955117"/>
                <a:ext cx="1988515" cy="88280"/>
                <a:chOff x="1958986" y="1916263"/>
                <a:chExt cx="1227464" cy="133878"/>
              </a:xfrm>
            </p:grpSpPr>
            <p:cxnSp>
              <p:nvCxnSpPr>
                <p:cNvPr id="36" name="Straight Connector 35">
                  <a:extLst>
                    <a:ext uri="{FF2B5EF4-FFF2-40B4-BE49-F238E27FC236}">
                      <a16:creationId xmlns:a16="http://schemas.microsoft.com/office/drawing/2014/main" id="{D25C60FB-FD49-4440-ABCE-5D6021827147}"/>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8D3AF5-E310-4612-84A3-8D0A143B5E48}"/>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5DA6AE-5A8A-4D65-AA0E-FC2C48DE2E32}"/>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600DB69-FE63-458C-9404-373EDF7F897F}"/>
                  </a:ext>
                </a:extLst>
              </p:cNvPr>
              <p:cNvGrpSpPr/>
              <p:nvPr/>
            </p:nvGrpSpPr>
            <p:grpSpPr>
              <a:xfrm>
                <a:off x="5903394" y="1957246"/>
                <a:ext cx="925159" cy="82027"/>
                <a:chOff x="1958986" y="1916263"/>
                <a:chExt cx="1227464" cy="133878"/>
              </a:xfrm>
            </p:grpSpPr>
            <p:cxnSp>
              <p:nvCxnSpPr>
                <p:cNvPr id="33" name="Straight Connector 32">
                  <a:extLst>
                    <a:ext uri="{FF2B5EF4-FFF2-40B4-BE49-F238E27FC236}">
                      <a16:creationId xmlns:a16="http://schemas.microsoft.com/office/drawing/2014/main" id="{9BB8AC6F-881A-42D1-9004-E2737B0B07C6}"/>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4D49767-3506-41DB-9174-5155AD3C51A8}"/>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090EDDE-0263-4F6B-AA4F-761A9015A631}"/>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9F04E969-340E-413E-BD12-041A02B23362}"/>
                  </a:ext>
                </a:extLst>
              </p:cNvPr>
              <p:cNvSpPr txBox="1"/>
              <p:nvPr/>
            </p:nvSpPr>
            <p:spPr>
              <a:xfrm>
                <a:off x="2012679" y="1771361"/>
                <a:ext cx="639497" cy="134334"/>
              </a:xfrm>
              <a:prstGeom prst="rect">
                <a:avLst/>
              </a:prstGeom>
              <a:noFill/>
            </p:spPr>
            <p:txBody>
              <a:bodyPr wrap="square" rtlCol="0">
                <a:spAutoFit/>
              </a:bodyPr>
              <a:lstStyle/>
              <a:p>
                <a:pPr algn="ctr"/>
                <a:r>
                  <a:rPr lang="en-GB" sz="1100" dirty="0"/>
                  <a:t>Regulation</a:t>
                </a:r>
              </a:p>
            </p:txBody>
          </p:sp>
          <p:sp>
            <p:nvSpPr>
              <p:cNvPr id="22" name="TextBox 21">
                <a:extLst>
                  <a:ext uri="{FF2B5EF4-FFF2-40B4-BE49-F238E27FC236}">
                    <a16:creationId xmlns:a16="http://schemas.microsoft.com/office/drawing/2014/main" id="{AE6C5869-49B9-4BB3-B199-D35C0086C15B}"/>
                  </a:ext>
                </a:extLst>
              </p:cNvPr>
              <p:cNvSpPr txBox="1"/>
              <p:nvPr/>
            </p:nvSpPr>
            <p:spPr>
              <a:xfrm>
                <a:off x="3033269" y="1778720"/>
                <a:ext cx="639497" cy="134334"/>
              </a:xfrm>
              <a:prstGeom prst="rect">
                <a:avLst/>
              </a:prstGeom>
              <a:noFill/>
            </p:spPr>
            <p:txBody>
              <a:bodyPr wrap="square" rtlCol="0">
                <a:spAutoFit/>
              </a:bodyPr>
              <a:lstStyle/>
              <a:p>
                <a:pPr algn="ctr"/>
                <a:r>
                  <a:rPr lang="en-GB" sz="1100" dirty="0"/>
                  <a:t>Balancing</a:t>
                </a:r>
              </a:p>
            </p:txBody>
          </p:sp>
          <p:sp>
            <p:nvSpPr>
              <p:cNvPr id="23" name="TextBox 22">
                <a:extLst>
                  <a:ext uri="{FF2B5EF4-FFF2-40B4-BE49-F238E27FC236}">
                    <a16:creationId xmlns:a16="http://schemas.microsoft.com/office/drawing/2014/main" id="{67800E89-883D-4206-9C0A-6880412FF0AB}"/>
                  </a:ext>
                </a:extLst>
              </p:cNvPr>
              <p:cNvSpPr txBox="1"/>
              <p:nvPr/>
            </p:nvSpPr>
            <p:spPr>
              <a:xfrm>
                <a:off x="4500573" y="1781735"/>
                <a:ext cx="958423" cy="134334"/>
              </a:xfrm>
              <a:prstGeom prst="rect">
                <a:avLst/>
              </a:prstGeom>
              <a:noFill/>
            </p:spPr>
            <p:txBody>
              <a:bodyPr wrap="square" rtlCol="0">
                <a:spAutoFit/>
              </a:bodyPr>
              <a:lstStyle/>
              <a:p>
                <a:pPr algn="ctr"/>
                <a:r>
                  <a:rPr lang="en-GB" sz="1100" dirty="0"/>
                  <a:t>Unit Commitment</a:t>
                </a:r>
              </a:p>
            </p:txBody>
          </p:sp>
          <p:sp>
            <p:nvSpPr>
              <p:cNvPr id="24" name="TextBox 23">
                <a:extLst>
                  <a:ext uri="{FF2B5EF4-FFF2-40B4-BE49-F238E27FC236}">
                    <a16:creationId xmlns:a16="http://schemas.microsoft.com/office/drawing/2014/main" id="{3A1D533A-0C14-492E-AF94-1098AB1E7C7B}"/>
                  </a:ext>
                </a:extLst>
              </p:cNvPr>
              <p:cNvSpPr txBox="1"/>
              <p:nvPr/>
            </p:nvSpPr>
            <p:spPr>
              <a:xfrm>
                <a:off x="5719976" y="1770428"/>
                <a:ext cx="1298167" cy="134334"/>
              </a:xfrm>
              <a:prstGeom prst="rect">
                <a:avLst/>
              </a:prstGeom>
              <a:noFill/>
            </p:spPr>
            <p:txBody>
              <a:bodyPr wrap="square" rtlCol="0">
                <a:spAutoFit/>
              </a:bodyPr>
              <a:lstStyle/>
              <a:p>
                <a:pPr algn="ctr"/>
                <a:r>
                  <a:rPr lang="en-GB" sz="1100" dirty="0"/>
                  <a:t>Seasonal balancing</a:t>
                </a:r>
              </a:p>
            </p:txBody>
          </p:sp>
          <p:grpSp>
            <p:nvGrpSpPr>
              <p:cNvPr id="25" name="Group 24">
                <a:extLst>
                  <a:ext uri="{FF2B5EF4-FFF2-40B4-BE49-F238E27FC236}">
                    <a16:creationId xmlns:a16="http://schemas.microsoft.com/office/drawing/2014/main" id="{43BD6F55-920E-4485-A578-2C7F5909E12B}"/>
                  </a:ext>
                </a:extLst>
              </p:cNvPr>
              <p:cNvGrpSpPr/>
              <p:nvPr/>
            </p:nvGrpSpPr>
            <p:grpSpPr>
              <a:xfrm>
                <a:off x="3353833" y="2172387"/>
                <a:ext cx="1280160" cy="104487"/>
                <a:chOff x="1958986" y="1916263"/>
                <a:chExt cx="1227464" cy="133878"/>
              </a:xfrm>
            </p:grpSpPr>
            <p:cxnSp>
              <p:nvCxnSpPr>
                <p:cNvPr id="30" name="Straight Connector 29">
                  <a:extLst>
                    <a:ext uri="{FF2B5EF4-FFF2-40B4-BE49-F238E27FC236}">
                      <a16:creationId xmlns:a16="http://schemas.microsoft.com/office/drawing/2014/main" id="{2A156FA7-14D2-438A-ABE1-CBF0CCB9459C}"/>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AA7BB0-F601-4EBA-A5B7-43DE8F2F038C}"/>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F838A8-93C5-43D6-985E-5A696D164ABD}"/>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9088B507-8A3C-4FC0-B394-A097C19177B6}"/>
                  </a:ext>
                </a:extLst>
              </p:cNvPr>
              <p:cNvSpPr txBox="1"/>
              <p:nvPr/>
            </p:nvSpPr>
            <p:spPr>
              <a:xfrm>
                <a:off x="3558227" y="2045593"/>
                <a:ext cx="958423" cy="134334"/>
              </a:xfrm>
              <a:prstGeom prst="rect">
                <a:avLst/>
              </a:prstGeom>
              <a:noFill/>
            </p:spPr>
            <p:txBody>
              <a:bodyPr wrap="square" rtlCol="0">
                <a:spAutoFit/>
              </a:bodyPr>
              <a:lstStyle/>
              <a:p>
                <a:pPr algn="ctr"/>
                <a:r>
                  <a:rPr lang="en-GB" sz="1100" dirty="0"/>
                  <a:t>Load following</a:t>
                </a:r>
              </a:p>
            </p:txBody>
          </p:sp>
          <p:sp>
            <p:nvSpPr>
              <p:cNvPr id="27" name="TextBox 26">
                <a:extLst>
                  <a:ext uri="{FF2B5EF4-FFF2-40B4-BE49-F238E27FC236}">
                    <a16:creationId xmlns:a16="http://schemas.microsoft.com/office/drawing/2014/main" id="{A66F8312-10C3-4B8C-A1C0-EC8F7DF6DEAD}"/>
                  </a:ext>
                </a:extLst>
              </p:cNvPr>
              <p:cNvSpPr txBox="1"/>
              <p:nvPr/>
            </p:nvSpPr>
            <p:spPr>
              <a:xfrm>
                <a:off x="1957745" y="2493085"/>
                <a:ext cx="4904710" cy="167192"/>
              </a:xfrm>
              <a:prstGeom prst="rect">
                <a:avLst/>
              </a:prstGeom>
              <a:solidFill>
                <a:srgbClr val="B3C8F3"/>
              </a:solidFill>
            </p:spPr>
            <p:txBody>
              <a:bodyPr wrap="square" lIns="36000" rIns="36000" rtlCol="0">
                <a:spAutoFit/>
              </a:bodyPr>
              <a:lstStyle/>
              <a:p>
                <a:r>
                  <a:rPr lang="en-GB" sz="1600" dirty="0"/>
                  <a:t>                                                                                                 Pooling of resources</a:t>
                </a:r>
              </a:p>
            </p:txBody>
          </p:sp>
          <p:sp>
            <p:nvSpPr>
              <p:cNvPr id="28" name="TextBox 27">
                <a:extLst>
                  <a:ext uri="{FF2B5EF4-FFF2-40B4-BE49-F238E27FC236}">
                    <a16:creationId xmlns:a16="http://schemas.microsoft.com/office/drawing/2014/main" id="{F78191E0-4670-4879-9FBC-78C73EA15D81}"/>
                  </a:ext>
                </a:extLst>
              </p:cNvPr>
              <p:cNvSpPr txBox="1"/>
              <p:nvPr/>
            </p:nvSpPr>
            <p:spPr>
              <a:xfrm>
                <a:off x="2737674" y="2299599"/>
                <a:ext cx="1116156" cy="212790"/>
              </a:xfrm>
              <a:prstGeom prst="rect">
                <a:avLst/>
              </a:prstGeom>
              <a:solidFill>
                <a:srgbClr val="39F9F9"/>
              </a:solidFill>
            </p:spPr>
            <p:txBody>
              <a:bodyPr wrap="square" lIns="36000" rIns="36000" rtlCol="0">
                <a:spAutoFit/>
              </a:bodyPr>
              <a:lstStyle/>
              <a:p>
                <a:r>
                  <a:rPr lang="en-GB" sz="1100" dirty="0"/>
                  <a:t>Intra-day market &amp; Improved VRE forecasting</a:t>
                </a:r>
              </a:p>
            </p:txBody>
          </p:sp>
          <p:sp>
            <p:nvSpPr>
              <p:cNvPr id="29" name="TextBox 28">
                <a:extLst>
                  <a:ext uri="{FF2B5EF4-FFF2-40B4-BE49-F238E27FC236}">
                    <a16:creationId xmlns:a16="http://schemas.microsoft.com/office/drawing/2014/main" id="{7CF10742-D5C2-4524-BAE5-9CE31A3DA938}"/>
                  </a:ext>
                </a:extLst>
              </p:cNvPr>
              <p:cNvSpPr txBox="1"/>
              <p:nvPr/>
            </p:nvSpPr>
            <p:spPr>
              <a:xfrm>
                <a:off x="3971617" y="2313266"/>
                <a:ext cx="1893150" cy="136794"/>
              </a:xfrm>
              <a:prstGeom prst="rect">
                <a:avLst/>
              </a:prstGeom>
              <a:solidFill>
                <a:srgbClr val="39F9F9"/>
              </a:solidFill>
            </p:spPr>
            <p:txBody>
              <a:bodyPr wrap="square" lIns="36000" rIns="36000" rtlCol="0">
                <a:spAutoFit/>
              </a:bodyPr>
              <a:lstStyle/>
              <a:p>
                <a:r>
                  <a:rPr lang="en-GB" sz="1200" dirty="0"/>
                  <a:t>Co-optimised hydro-thermal unit commitment</a:t>
                </a:r>
              </a:p>
            </p:txBody>
          </p:sp>
        </p:grpSp>
        <p:sp>
          <p:nvSpPr>
            <p:cNvPr id="11" name="TextBox 10">
              <a:extLst>
                <a:ext uri="{FF2B5EF4-FFF2-40B4-BE49-F238E27FC236}">
                  <a16:creationId xmlns:a16="http://schemas.microsoft.com/office/drawing/2014/main" id="{8A52517B-8D3A-42AF-A0C4-310717197B5D}"/>
                </a:ext>
              </a:extLst>
            </p:cNvPr>
            <p:cNvSpPr txBox="1"/>
            <p:nvPr/>
          </p:nvSpPr>
          <p:spPr>
            <a:xfrm>
              <a:off x="6518489" y="2848517"/>
              <a:ext cx="1104687" cy="134334"/>
            </a:xfrm>
            <a:prstGeom prst="rect">
              <a:avLst/>
            </a:prstGeom>
            <a:noFill/>
          </p:spPr>
          <p:txBody>
            <a:bodyPr wrap="square" rtlCol="0">
              <a:spAutoFit/>
            </a:bodyPr>
            <a:lstStyle/>
            <a:p>
              <a:r>
                <a:rPr lang="en-GB" sz="1100" dirty="0"/>
                <a:t>Months</a:t>
              </a:r>
            </a:p>
          </p:txBody>
        </p:sp>
      </p:grpSp>
      <p:sp>
        <p:nvSpPr>
          <p:cNvPr id="45" name="TextBox 44">
            <a:extLst>
              <a:ext uri="{FF2B5EF4-FFF2-40B4-BE49-F238E27FC236}">
                <a16:creationId xmlns:a16="http://schemas.microsoft.com/office/drawing/2014/main" id="{2A219B61-29B1-4EE1-B61D-DF3561006DBA}"/>
              </a:ext>
            </a:extLst>
          </p:cNvPr>
          <p:cNvSpPr txBox="1"/>
          <p:nvPr/>
        </p:nvSpPr>
        <p:spPr>
          <a:xfrm>
            <a:off x="1143961" y="4654162"/>
            <a:ext cx="10107326" cy="1661993"/>
          </a:xfrm>
          <a:prstGeom prst="rect">
            <a:avLst/>
          </a:prstGeom>
          <a:noFill/>
        </p:spPr>
        <p:txBody>
          <a:bodyPr wrap="square" lIns="91440" tIns="45720" rIns="91440" bIns="45720" rtlCol="0" anchor="t">
            <a:spAutoFit/>
          </a:bodyPr>
          <a:lstStyle/>
          <a:p>
            <a:r>
              <a:rPr lang="en-GB" sz="1700" dirty="0">
                <a:latin typeface="Open Sans" panose="020B0606030504020204" pitchFamily="34" charset="0"/>
                <a:ea typeface="Open Sans" panose="020B0606030504020204" pitchFamily="34" charset="0"/>
                <a:cs typeface="Open Sans" panose="020B0606030504020204" pitchFamily="34" charset="0"/>
              </a:rPr>
              <a:t>Examples of key questions about the flexibility provided by operation practices into the system:</a:t>
            </a:r>
          </a:p>
          <a:p>
            <a:pPr marL="358775" indent="-179070">
              <a:buSzPct val="125000"/>
              <a:buFont typeface="Arial" panose="020B0604020202020204" pitchFamily="34" charset="0"/>
              <a:buChar char="•"/>
            </a:pPr>
            <a:r>
              <a:rPr lang="en-GB" sz="1700" dirty="0">
                <a:latin typeface="Open Sans" panose="020B0606030504020204" pitchFamily="34" charset="0"/>
                <a:ea typeface="Open Sans" panose="020B0606030504020204" pitchFamily="34" charset="0"/>
                <a:cs typeface="Open Sans" panose="020B0606030504020204" pitchFamily="34" charset="0"/>
              </a:rPr>
              <a:t>Does the regulatory framework and market structure encourage the power exchange between regions?</a:t>
            </a:r>
          </a:p>
          <a:p>
            <a:pPr marL="358775" indent="-179070">
              <a:buSzPct val="125000"/>
              <a:buFont typeface="Arial" panose="020B0604020202020204" pitchFamily="34" charset="0"/>
              <a:buChar char="•"/>
            </a:pPr>
            <a:r>
              <a:rPr lang="en-GB" sz="1700" dirty="0">
                <a:latin typeface="Open Sans"/>
                <a:ea typeface="Open Sans" panose="020B0606030504020204" pitchFamily="34" charset="0"/>
                <a:cs typeface="Open Sans" panose="020B0606030504020204" pitchFamily="34" charset="0"/>
              </a:rPr>
              <a:t>Does the current market structure incentivize investment in the flexible generation?</a:t>
            </a:r>
          </a:p>
          <a:p>
            <a:pPr marL="358775" indent="-179070">
              <a:buSzPct val="125000"/>
              <a:buFont typeface="Arial" panose="020B0604020202020204" pitchFamily="34" charset="0"/>
              <a:buChar char="•"/>
            </a:pPr>
            <a:r>
              <a:rPr lang="en-GB" sz="1700" dirty="0">
                <a:latin typeface="Open Sans"/>
                <a:ea typeface="Open Sans" panose="020B0606030504020204" pitchFamily="34" charset="0"/>
                <a:cs typeface="Open Sans" panose="020B0606030504020204" pitchFamily="34" charset="0"/>
              </a:rPr>
              <a:t>Can the time step for planning the day ahead and intra-day market balancing be reduced? </a:t>
            </a:r>
          </a:p>
          <a:p>
            <a:pPr marL="358775" indent="-179070">
              <a:buSzPct val="125000"/>
              <a:buFont typeface="Arial" panose="020B0604020202020204" pitchFamily="34" charset="0"/>
              <a:buChar char="•"/>
            </a:pPr>
            <a:r>
              <a:rPr lang="en-GB" sz="1700" dirty="0">
                <a:latin typeface="Open Sans" panose="020B0606030504020204" pitchFamily="34" charset="0"/>
                <a:ea typeface="Open Sans" panose="020B0606030504020204" pitchFamily="34" charset="0"/>
                <a:cs typeface="Open Sans" panose="020B0606030504020204" pitchFamily="34" charset="0"/>
              </a:rPr>
              <a:t>Can improved VRE forecasts be incorporated into market planning?</a:t>
            </a:r>
          </a:p>
        </p:txBody>
      </p:sp>
      <p:sp>
        <p:nvSpPr>
          <p:cNvPr id="46" name="TextBox 45">
            <a:extLst>
              <a:ext uri="{FF2B5EF4-FFF2-40B4-BE49-F238E27FC236}">
                <a16:creationId xmlns:a16="http://schemas.microsoft.com/office/drawing/2014/main" id="{EBBA698C-A4B5-4A45-A331-924AE64DAAE7}"/>
              </a:ext>
            </a:extLst>
          </p:cNvPr>
          <p:cNvSpPr txBox="1"/>
          <p:nvPr/>
        </p:nvSpPr>
        <p:spPr>
          <a:xfrm>
            <a:off x="1642305" y="421105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2" name="19">
            <a:hlinkClick r:id="" action="ppaction://media"/>
            <a:extLst>
              <a:ext uri="{FF2B5EF4-FFF2-40B4-BE49-F238E27FC236}">
                <a16:creationId xmlns:a16="http://schemas.microsoft.com/office/drawing/2014/main" id="{529DFF7A-3DC4-45C8-9622-F28E742017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9851" y="174470"/>
            <a:ext cx="487363" cy="487363"/>
          </a:xfrm>
          <a:prstGeom prst="rect">
            <a:avLst/>
          </a:prstGeom>
        </p:spPr>
      </p:pic>
    </p:spTree>
    <p:extLst>
      <p:ext uri="{BB962C8B-B14F-4D97-AF65-F5344CB8AC3E}">
        <p14:creationId xmlns:p14="http://schemas.microsoft.com/office/powerpoint/2010/main" val="28922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8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5"/>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8" name="Title 10">
            <a:extLst>
              <a:ext uri="{FF2B5EF4-FFF2-40B4-BE49-F238E27FC236}">
                <a16:creationId xmlns:a16="http://schemas.microsoft.com/office/drawing/2014/main" id="{6557CF9A-6914-444F-AC1E-3F0D640570C2}"/>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18" name="Content Placeholder 13">
            <a:extLst>
              <a:ext uri="{FF2B5EF4-FFF2-40B4-BE49-F238E27FC236}">
                <a16:creationId xmlns:a16="http://schemas.microsoft.com/office/drawing/2014/main" id="{C955E120-6C4A-409B-B2BB-F331E08FAC4E}"/>
              </a:ext>
            </a:extLst>
          </p:cNvPr>
          <p:cNvSpPr txBox="1">
            <a:spLocks/>
          </p:cNvSpPr>
          <p:nvPr/>
        </p:nvSpPr>
        <p:spPr>
          <a:xfrm>
            <a:off x="865021" y="1425005"/>
            <a:ext cx="10696864" cy="3490271"/>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By the end of this lecture, you will be able to:</a:t>
            </a:r>
          </a:p>
          <a:p>
            <a:endParaRPr lang="en-US"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a:lnSpc>
                <a:spcPct val="150000"/>
              </a:lnSpc>
            </a:pPr>
            <a:r>
              <a:rPr lang="en-GB" sz="2000" dirty="0">
                <a:latin typeface="Open Sans"/>
                <a:ea typeface="Open Sans" panose="020B0606030504020204" pitchFamily="34" charset="0"/>
                <a:cs typeface="Open Sans" panose="020B0606030504020204" pitchFamily="34" charset="0"/>
              </a:rPr>
              <a:t>ILO1: Understand the challenge of integrating renewables into the power system</a:t>
            </a:r>
          </a:p>
          <a:p>
            <a:pPr fontAlgn="base">
              <a:lnSpc>
                <a:spcPct val="150000"/>
              </a:lnSpc>
            </a:pPr>
            <a:r>
              <a:rPr lang="en-GB" sz="2000" dirty="0">
                <a:latin typeface="Open Sans"/>
                <a:ea typeface="Open Sans" panose="020B0606030504020204" pitchFamily="34" charset="0"/>
                <a:cs typeface="Open Sans" panose="020B0606030504020204" pitchFamily="34" charset="0"/>
              </a:rPr>
              <a:t>ILO2: Understand the value of flexibility in the power system and how to plan for it</a:t>
            </a:r>
          </a:p>
          <a:p>
            <a:pPr fontAlgn="base">
              <a:lnSpc>
                <a:spcPct val="150000"/>
              </a:lnSpc>
            </a:pPr>
            <a:r>
              <a:rPr lang="en-GB" sz="2000" dirty="0">
                <a:latin typeface="Open Sans"/>
                <a:ea typeface="Open Sans" panose="020B0606030504020204" pitchFamily="34" charset="0"/>
                <a:cs typeface="Open Sans" panose="020B0606030504020204" pitchFamily="34" charset="0"/>
              </a:rPr>
              <a:t>ILO3: Identify the sources of flexibility on the supply side and their required characteristics </a:t>
            </a:r>
          </a:p>
          <a:p>
            <a:pPr fontAlgn="base">
              <a:lnSpc>
                <a:spcPct val="150000"/>
              </a:lnSpc>
            </a:pPr>
            <a:r>
              <a:rPr lang="en-GB" sz="2000" dirty="0">
                <a:latin typeface="Open Sans"/>
                <a:ea typeface="Open Sans" panose="020B0606030504020204" pitchFamily="34" charset="0"/>
                <a:cs typeface="Open Sans" panose="020B0606030504020204" pitchFamily="34" charset="0"/>
              </a:rPr>
              <a:t>ILO4: Identify the sources of flexibility on the demand side and their required characteristics</a:t>
            </a:r>
          </a:p>
        </p:txBody>
      </p:sp>
      <p:pic>
        <p:nvPicPr>
          <p:cNvPr id="2" name="2">
            <a:hlinkClick r:id="" action="ppaction://media"/>
            <a:extLst>
              <a:ext uri="{FF2B5EF4-FFF2-40B4-BE49-F238E27FC236}">
                <a16:creationId xmlns:a16="http://schemas.microsoft.com/office/drawing/2014/main" id="{08914764-DBCA-4B79-A5C1-2FCBD66984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7658" y="172267"/>
            <a:ext cx="487363" cy="487363"/>
          </a:xfrm>
          <a:prstGeom prst="rect">
            <a:avLst/>
          </a:prstGeom>
        </p:spPr>
      </p:pic>
    </p:spTree>
    <p:extLst>
      <p:ext uri="{BB962C8B-B14F-4D97-AF65-F5344CB8AC3E}">
        <p14:creationId xmlns:p14="http://schemas.microsoft.com/office/powerpoint/2010/main" val="35266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8748"/>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13.3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929195" y="1494761"/>
            <a:ext cx="9906445"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(2018a), “Power system flexibility for the energy transition, Part I: Overview for policy makers”, 2018,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3"/>
              </a:rPr>
              <a:t>https://www.irena.org/publications/2018/Nov/Power-system-flexibility-for-the-energy-transition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(2019d), “Innovation landscape brief: Utility-scale batteries” (2019),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https://www.irena.org/publications/2019/Sep/Enabling-Technologies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(2020a), “Electricity storage valuation framework: Assessing system value and ensuring project viability” (2020),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5"/>
              </a:rPr>
              <a:t>https://www.irena.org/publications/2020/Mar/Electricity-Storage-Valuation-Framework-2020</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701675"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(2020b), “Innovation landscape brief: Advanced forecasting of variable renewable power generation” (2020),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https://www.irena.org/publications/2020/Jul/System-Operation-Innovation-Landscape-briefs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(2020c), “Innovation landscape brief: Co-operation between transmission and distribution system operators”  (2020),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https://www.irena.org/publications/2020/Jul/System-Operation-Innovation-Landscape-briefs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a:endParaRPr lang="en-GB" sz="1600" dirty="0"/>
          </a:p>
          <a:p>
            <a:pPr marL="358775"/>
            <a:endParaRPr lang="en-GB" sz="1600" dirty="0"/>
          </a:p>
          <a:p>
            <a:endParaRPr lang="en-GB" sz="1600" dirty="0"/>
          </a:p>
        </p:txBody>
      </p:sp>
    </p:spTree>
    <p:extLst>
      <p:ext uri="{BB962C8B-B14F-4D97-AF65-F5344CB8AC3E}">
        <p14:creationId xmlns:p14="http://schemas.microsoft.com/office/powerpoint/2010/main" val="319405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13.4.1 Flexibility resources on the demand side</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sym typeface="Bodoni SvtyTwo ITC TT-Book"/>
              </a:rPr>
              <a:t> </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8209483"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Demand-side flexibility</a:t>
            </a:r>
          </a:p>
        </p:txBody>
      </p:sp>
      <p:sp>
        <p:nvSpPr>
          <p:cNvPr id="7" name="TextBox 6">
            <a:extLst>
              <a:ext uri="{FF2B5EF4-FFF2-40B4-BE49-F238E27FC236}">
                <a16:creationId xmlns:a16="http://schemas.microsoft.com/office/drawing/2014/main" id="{238A05AB-C2B2-44BA-B5B8-B0A9F3D13171}"/>
              </a:ext>
            </a:extLst>
          </p:cNvPr>
          <p:cNvSpPr txBox="1"/>
          <p:nvPr/>
        </p:nvSpPr>
        <p:spPr>
          <a:xfrm>
            <a:off x="1160697" y="4505059"/>
            <a:ext cx="10441012" cy="2031325"/>
          </a:xfrm>
          <a:prstGeom prst="rect">
            <a:avLst/>
          </a:prstGeom>
          <a:noFill/>
        </p:spPr>
        <p:txBody>
          <a:bodyPr wrap="square" lIns="91440" tIns="45720" rIns="91440" bIns="45720" rtlCol="0" anchor="t">
            <a:spAutoFit/>
          </a:bodyPr>
          <a:lstStyle/>
          <a:p>
            <a:pPr marL="146050"/>
            <a:r>
              <a:rPr lang="en-GB" dirty="0">
                <a:latin typeface="Open Sans"/>
                <a:ea typeface="Open Sans" panose="020B0606030504020204" pitchFamily="34" charset="0"/>
                <a:cs typeface="Open Sans" panose="020B0606030504020204" pitchFamily="34" charset="0"/>
              </a:rPr>
              <a:t>Therefore, as with other resources, some key questions need to be answered to assess the technical capacity of flexibility resources on the demand side: </a:t>
            </a:r>
          </a:p>
          <a:p>
            <a:pPr marL="537845" indent="-271145">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What is the size of the demand-side resource in terms of the total demand that can be curtailed or shifted? (MW)</a:t>
            </a:r>
          </a:p>
          <a:p>
            <a:pPr marL="537845" indent="-271145">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How fast can the demand be curtailed/shifted? (MW / minute)</a:t>
            </a:r>
          </a:p>
          <a:p>
            <a:pPr marL="537845" indent="-271145">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Is there a limit on the duration of curtailment/shift? (MWh)</a:t>
            </a:r>
          </a:p>
          <a:p>
            <a:pPr marL="285750" indent="-285750">
              <a:buFont typeface="Arial" panose="020B0604020202020204" pitchFamily="34" charset="0"/>
              <a:buChar char="•"/>
            </a:pPr>
            <a:endParaRPr lang="en-GB" dirty="0"/>
          </a:p>
        </p:txBody>
      </p:sp>
      <p:grpSp>
        <p:nvGrpSpPr>
          <p:cNvPr id="10" name="Group 9">
            <a:extLst>
              <a:ext uri="{FF2B5EF4-FFF2-40B4-BE49-F238E27FC236}">
                <a16:creationId xmlns:a16="http://schemas.microsoft.com/office/drawing/2014/main" id="{3E78285C-B1FF-4574-BFBD-CF05262AD893}"/>
              </a:ext>
            </a:extLst>
          </p:cNvPr>
          <p:cNvGrpSpPr/>
          <p:nvPr/>
        </p:nvGrpSpPr>
        <p:grpSpPr>
          <a:xfrm>
            <a:off x="1857629" y="1831320"/>
            <a:ext cx="9744080" cy="2322624"/>
            <a:chOff x="2085153" y="1922042"/>
            <a:chExt cx="5917765" cy="1140678"/>
          </a:xfrm>
        </p:grpSpPr>
        <p:grpSp>
          <p:nvGrpSpPr>
            <p:cNvPr id="11" name="Group 10">
              <a:extLst>
                <a:ext uri="{FF2B5EF4-FFF2-40B4-BE49-F238E27FC236}">
                  <a16:creationId xmlns:a16="http://schemas.microsoft.com/office/drawing/2014/main" id="{79F99C4F-A472-4726-961C-9BE77B923628}"/>
                </a:ext>
              </a:extLst>
            </p:cNvPr>
            <p:cNvGrpSpPr/>
            <p:nvPr/>
          </p:nvGrpSpPr>
          <p:grpSpPr>
            <a:xfrm>
              <a:off x="2085153" y="1922042"/>
              <a:ext cx="5180693" cy="1140678"/>
              <a:chOff x="1809283" y="1770428"/>
              <a:chExt cx="5180693" cy="1140678"/>
            </a:xfrm>
          </p:grpSpPr>
          <p:cxnSp>
            <p:nvCxnSpPr>
              <p:cNvPr id="16" name="Straight Arrow Connector 15">
                <a:extLst>
                  <a:ext uri="{FF2B5EF4-FFF2-40B4-BE49-F238E27FC236}">
                    <a16:creationId xmlns:a16="http://schemas.microsoft.com/office/drawing/2014/main" id="{FA011544-8308-4131-95BB-86E3044D7F58}"/>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53B99D1-39DB-4BE7-ACD4-1E03BA3A7C37}"/>
                  </a:ext>
                </a:extLst>
              </p:cNvPr>
              <p:cNvSpPr txBox="1"/>
              <p:nvPr/>
            </p:nvSpPr>
            <p:spPr>
              <a:xfrm>
                <a:off x="1809283" y="2773023"/>
                <a:ext cx="1104687" cy="138083"/>
              </a:xfrm>
              <a:prstGeom prst="rect">
                <a:avLst/>
              </a:prstGeom>
              <a:noFill/>
            </p:spPr>
            <p:txBody>
              <a:bodyPr wrap="square" rtlCol="0">
                <a:spAutoFit/>
              </a:bodyPr>
              <a:lstStyle/>
              <a:p>
                <a:r>
                  <a:rPr lang="en-GB" sz="1100" dirty="0"/>
                  <a:t>Seconds</a:t>
                </a:r>
              </a:p>
            </p:txBody>
          </p:sp>
          <p:sp>
            <p:nvSpPr>
              <p:cNvPr id="18" name="TextBox 17">
                <a:extLst>
                  <a:ext uri="{FF2B5EF4-FFF2-40B4-BE49-F238E27FC236}">
                    <a16:creationId xmlns:a16="http://schemas.microsoft.com/office/drawing/2014/main" id="{B0AB87F5-1FBB-4C4C-B1E4-67DDA9208656}"/>
                  </a:ext>
                </a:extLst>
              </p:cNvPr>
              <p:cNvSpPr txBox="1"/>
              <p:nvPr/>
            </p:nvSpPr>
            <p:spPr>
              <a:xfrm>
                <a:off x="3090195" y="2773023"/>
                <a:ext cx="1104687" cy="138083"/>
              </a:xfrm>
              <a:prstGeom prst="rect">
                <a:avLst/>
              </a:prstGeom>
              <a:noFill/>
            </p:spPr>
            <p:txBody>
              <a:bodyPr wrap="square" rtlCol="0">
                <a:spAutoFit/>
              </a:bodyPr>
              <a:lstStyle/>
              <a:p>
                <a:r>
                  <a:rPr lang="en-GB" sz="1100" dirty="0"/>
                  <a:t>Minutes</a:t>
                </a:r>
              </a:p>
            </p:txBody>
          </p:sp>
          <p:sp>
            <p:nvSpPr>
              <p:cNvPr id="19" name="TextBox 18">
                <a:extLst>
                  <a:ext uri="{FF2B5EF4-FFF2-40B4-BE49-F238E27FC236}">
                    <a16:creationId xmlns:a16="http://schemas.microsoft.com/office/drawing/2014/main" id="{60B1EB85-4443-45C9-94E7-41D734AE07F4}"/>
                  </a:ext>
                </a:extLst>
              </p:cNvPr>
              <p:cNvSpPr txBox="1"/>
              <p:nvPr/>
            </p:nvSpPr>
            <p:spPr>
              <a:xfrm>
                <a:off x="4354309" y="2758868"/>
                <a:ext cx="1104687" cy="138083"/>
              </a:xfrm>
              <a:prstGeom prst="rect">
                <a:avLst/>
              </a:prstGeom>
              <a:noFill/>
            </p:spPr>
            <p:txBody>
              <a:bodyPr wrap="square" rtlCol="0">
                <a:spAutoFit/>
              </a:bodyPr>
              <a:lstStyle/>
              <a:p>
                <a:r>
                  <a:rPr lang="en-GB" sz="1100" dirty="0"/>
                  <a:t>Hours</a:t>
                </a:r>
              </a:p>
            </p:txBody>
          </p:sp>
          <p:sp>
            <p:nvSpPr>
              <p:cNvPr id="20" name="TextBox 19">
                <a:extLst>
                  <a:ext uri="{FF2B5EF4-FFF2-40B4-BE49-F238E27FC236}">
                    <a16:creationId xmlns:a16="http://schemas.microsoft.com/office/drawing/2014/main" id="{B7C56E29-4994-4916-AABB-B7909EEAC2BF}"/>
                  </a:ext>
                </a:extLst>
              </p:cNvPr>
              <p:cNvSpPr txBox="1"/>
              <p:nvPr/>
            </p:nvSpPr>
            <p:spPr>
              <a:xfrm>
                <a:off x="5475795" y="2756232"/>
                <a:ext cx="1104687" cy="138083"/>
              </a:xfrm>
              <a:prstGeom prst="rect">
                <a:avLst/>
              </a:prstGeom>
              <a:noFill/>
            </p:spPr>
            <p:txBody>
              <a:bodyPr wrap="square" rtlCol="0">
                <a:spAutoFit/>
              </a:bodyPr>
              <a:lstStyle/>
              <a:p>
                <a:r>
                  <a:rPr lang="en-GB" sz="1100" dirty="0"/>
                  <a:t>Days</a:t>
                </a:r>
              </a:p>
            </p:txBody>
          </p:sp>
          <p:grpSp>
            <p:nvGrpSpPr>
              <p:cNvPr id="21" name="Group 20">
                <a:extLst>
                  <a:ext uri="{FF2B5EF4-FFF2-40B4-BE49-F238E27FC236}">
                    <a16:creationId xmlns:a16="http://schemas.microsoft.com/office/drawing/2014/main" id="{9D21DBA4-ACB3-4FF1-B0C0-0688B279A241}"/>
                  </a:ext>
                </a:extLst>
              </p:cNvPr>
              <p:cNvGrpSpPr/>
              <p:nvPr/>
            </p:nvGrpSpPr>
            <p:grpSpPr>
              <a:xfrm>
                <a:off x="1920790" y="1950744"/>
                <a:ext cx="887504" cy="94849"/>
                <a:chOff x="1958986" y="1916263"/>
                <a:chExt cx="1227464" cy="133878"/>
              </a:xfrm>
            </p:grpSpPr>
            <p:cxnSp>
              <p:nvCxnSpPr>
                <p:cNvPr id="45" name="Straight Connector 44">
                  <a:extLst>
                    <a:ext uri="{FF2B5EF4-FFF2-40B4-BE49-F238E27FC236}">
                      <a16:creationId xmlns:a16="http://schemas.microsoft.com/office/drawing/2014/main" id="{2D06982D-4780-4991-9C35-E1DCCDFE4AC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4C017B3-8D31-4F34-8AD5-8716492F4FAC}"/>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8859BB-1B3F-4A8C-B05E-5F79609DB9C5}"/>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EBBF0D1A-51C6-451B-B9A8-9707A0772248}"/>
                  </a:ext>
                </a:extLst>
              </p:cNvPr>
              <p:cNvGrpSpPr/>
              <p:nvPr/>
            </p:nvGrpSpPr>
            <p:grpSpPr>
              <a:xfrm>
                <a:off x="2832812" y="1951463"/>
                <a:ext cx="1047791" cy="91934"/>
                <a:chOff x="1958986" y="1916263"/>
                <a:chExt cx="1227464" cy="133878"/>
              </a:xfrm>
            </p:grpSpPr>
            <p:cxnSp>
              <p:nvCxnSpPr>
                <p:cNvPr id="42" name="Straight Connector 41">
                  <a:extLst>
                    <a:ext uri="{FF2B5EF4-FFF2-40B4-BE49-F238E27FC236}">
                      <a16:creationId xmlns:a16="http://schemas.microsoft.com/office/drawing/2014/main" id="{01818E45-BDF4-46ED-94F6-038423AD251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DED551-91D4-49AF-B148-408B92981B6A}"/>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95BAAFE-D1E7-4759-ABD1-6EA07BBD1C03}"/>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A02C628-E8B1-40BD-97E0-B5E2FD8D9D9D}"/>
                  </a:ext>
                </a:extLst>
              </p:cNvPr>
              <p:cNvGrpSpPr/>
              <p:nvPr/>
            </p:nvGrpSpPr>
            <p:grpSpPr>
              <a:xfrm>
                <a:off x="3897741" y="1955117"/>
                <a:ext cx="1988515" cy="88280"/>
                <a:chOff x="1958986" y="1916263"/>
                <a:chExt cx="1227464" cy="133878"/>
              </a:xfrm>
            </p:grpSpPr>
            <p:cxnSp>
              <p:nvCxnSpPr>
                <p:cNvPr id="39" name="Straight Connector 38">
                  <a:extLst>
                    <a:ext uri="{FF2B5EF4-FFF2-40B4-BE49-F238E27FC236}">
                      <a16:creationId xmlns:a16="http://schemas.microsoft.com/office/drawing/2014/main" id="{222D783A-67B2-416E-9AC4-09052F3E6228}"/>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BA00652-3B28-4A49-AA09-A2D3EDC065D9}"/>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88CACEE-434D-43CA-8F0E-BEFB080F2E2A}"/>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8802ABFF-0231-48CE-A070-72380F51AEFD}"/>
                  </a:ext>
                </a:extLst>
              </p:cNvPr>
              <p:cNvGrpSpPr/>
              <p:nvPr/>
            </p:nvGrpSpPr>
            <p:grpSpPr>
              <a:xfrm>
                <a:off x="5903394" y="1957246"/>
                <a:ext cx="925159" cy="82027"/>
                <a:chOff x="1958986" y="1916263"/>
                <a:chExt cx="1227464" cy="133878"/>
              </a:xfrm>
            </p:grpSpPr>
            <p:cxnSp>
              <p:nvCxnSpPr>
                <p:cNvPr id="36" name="Straight Connector 35">
                  <a:extLst>
                    <a:ext uri="{FF2B5EF4-FFF2-40B4-BE49-F238E27FC236}">
                      <a16:creationId xmlns:a16="http://schemas.microsoft.com/office/drawing/2014/main" id="{E10EA68C-3F0A-47B0-8D4F-310A69919FB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8775978-354A-48B2-AE2D-DE2E44F815F9}"/>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E0AA72-AA1C-4DCF-9597-E6FA498B76E9}"/>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CE69732D-FA59-4CD7-8FA6-CEF87BA23F2A}"/>
                  </a:ext>
                </a:extLst>
              </p:cNvPr>
              <p:cNvSpPr txBox="1"/>
              <p:nvPr/>
            </p:nvSpPr>
            <p:spPr>
              <a:xfrm>
                <a:off x="2012679" y="1771361"/>
                <a:ext cx="639497" cy="138083"/>
              </a:xfrm>
              <a:prstGeom prst="rect">
                <a:avLst/>
              </a:prstGeom>
              <a:noFill/>
            </p:spPr>
            <p:txBody>
              <a:bodyPr wrap="square" rtlCol="0">
                <a:spAutoFit/>
              </a:bodyPr>
              <a:lstStyle/>
              <a:p>
                <a:pPr algn="ctr"/>
                <a:r>
                  <a:rPr lang="en-GB" sz="1100" dirty="0"/>
                  <a:t>Regulation</a:t>
                </a:r>
              </a:p>
            </p:txBody>
          </p:sp>
          <p:sp>
            <p:nvSpPr>
              <p:cNvPr id="26" name="TextBox 25">
                <a:extLst>
                  <a:ext uri="{FF2B5EF4-FFF2-40B4-BE49-F238E27FC236}">
                    <a16:creationId xmlns:a16="http://schemas.microsoft.com/office/drawing/2014/main" id="{236F4731-1615-4BFC-BC47-BAA8737CB3ED}"/>
                  </a:ext>
                </a:extLst>
              </p:cNvPr>
              <p:cNvSpPr txBox="1"/>
              <p:nvPr/>
            </p:nvSpPr>
            <p:spPr>
              <a:xfrm>
                <a:off x="3033269" y="1778720"/>
                <a:ext cx="639497" cy="138083"/>
              </a:xfrm>
              <a:prstGeom prst="rect">
                <a:avLst/>
              </a:prstGeom>
              <a:noFill/>
            </p:spPr>
            <p:txBody>
              <a:bodyPr wrap="square" rtlCol="0">
                <a:spAutoFit/>
              </a:bodyPr>
              <a:lstStyle/>
              <a:p>
                <a:pPr algn="ctr"/>
                <a:r>
                  <a:rPr lang="en-GB" sz="1100" dirty="0"/>
                  <a:t>Balancing</a:t>
                </a:r>
              </a:p>
            </p:txBody>
          </p:sp>
          <p:sp>
            <p:nvSpPr>
              <p:cNvPr id="27" name="TextBox 26">
                <a:extLst>
                  <a:ext uri="{FF2B5EF4-FFF2-40B4-BE49-F238E27FC236}">
                    <a16:creationId xmlns:a16="http://schemas.microsoft.com/office/drawing/2014/main" id="{31AAFB4D-3E70-4739-BD62-001A1EF3DF19}"/>
                  </a:ext>
                </a:extLst>
              </p:cNvPr>
              <p:cNvSpPr txBox="1"/>
              <p:nvPr/>
            </p:nvSpPr>
            <p:spPr>
              <a:xfrm>
                <a:off x="4500573" y="1781735"/>
                <a:ext cx="958423" cy="138083"/>
              </a:xfrm>
              <a:prstGeom prst="rect">
                <a:avLst/>
              </a:prstGeom>
              <a:noFill/>
            </p:spPr>
            <p:txBody>
              <a:bodyPr wrap="square" rtlCol="0">
                <a:spAutoFit/>
              </a:bodyPr>
              <a:lstStyle/>
              <a:p>
                <a:pPr algn="ctr"/>
                <a:r>
                  <a:rPr lang="en-GB" sz="1100" dirty="0"/>
                  <a:t>Unit Commitment</a:t>
                </a:r>
              </a:p>
            </p:txBody>
          </p:sp>
          <p:sp>
            <p:nvSpPr>
              <p:cNvPr id="28" name="TextBox 27">
                <a:extLst>
                  <a:ext uri="{FF2B5EF4-FFF2-40B4-BE49-F238E27FC236}">
                    <a16:creationId xmlns:a16="http://schemas.microsoft.com/office/drawing/2014/main" id="{99B13755-478E-4534-B1D1-870F2E19C6BA}"/>
                  </a:ext>
                </a:extLst>
              </p:cNvPr>
              <p:cNvSpPr txBox="1"/>
              <p:nvPr/>
            </p:nvSpPr>
            <p:spPr>
              <a:xfrm>
                <a:off x="5691809" y="1770428"/>
                <a:ext cx="1298167" cy="138083"/>
              </a:xfrm>
              <a:prstGeom prst="rect">
                <a:avLst/>
              </a:prstGeom>
              <a:noFill/>
            </p:spPr>
            <p:txBody>
              <a:bodyPr wrap="square" rtlCol="0">
                <a:spAutoFit/>
              </a:bodyPr>
              <a:lstStyle/>
              <a:p>
                <a:pPr algn="ctr"/>
                <a:r>
                  <a:rPr lang="en-GB" sz="1100" dirty="0"/>
                  <a:t>Seasonal balancing</a:t>
                </a:r>
              </a:p>
            </p:txBody>
          </p:sp>
          <p:grpSp>
            <p:nvGrpSpPr>
              <p:cNvPr id="29" name="Group 28">
                <a:extLst>
                  <a:ext uri="{FF2B5EF4-FFF2-40B4-BE49-F238E27FC236}">
                    <a16:creationId xmlns:a16="http://schemas.microsoft.com/office/drawing/2014/main" id="{FFF79616-6E05-4DE5-97F4-539C9E6500D9}"/>
                  </a:ext>
                </a:extLst>
              </p:cNvPr>
              <p:cNvGrpSpPr/>
              <p:nvPr/>
            </p:nvGrpSpPr>
            <p:grpSpPr>
              <a:xfrm>
                <a:off x="3353833" y="2147178"/>
                <a:ext cx="1280160" cy="106782"/>
                <a:chOff x="1958986" y="1883956"/>
                <a:chExt cx="1227464" cy="136818"/>
              </a:xfrm>
            </p:grpSpPr>
            <p:cxnSp>
              <p:nvCxnSpPr>
                <p:cNvPr id="33" name="Straight Connector 32">
                  <a:extLst>
                    <a:ext uri="{FF2B5EF4-FFF2-40B4-BE49-F238E27FC236}">
                      <a16:creationId xmlns:a16="http://schemas.microsoft.com/office/drawing/2014/main" id="{44159883-19EB-40E2-BF0C-4332E6CEEE27}"/>
                    </a:ext>
                  </a:extLst>
                </p:cNvPr>
                <p:cNvCxnSpPr/>
                <p:nvPr/>
              </p:nvCxnSpPr>
              <p:spPr>
                <a:xfrm>
                  <a:off x="1958986" y="1948053"/>
                  <a:ext cx="1221266" cy="3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C59380A-348A-4EF6-B872-EA4ADA329A06}"/>
                    </a:ext>
                  </a:extLst>
                </p:cNvPr>
                <p:cNvCxnSpPr/>
                <p:nvPr/>
              </p:nvCxnSpPr>
              <p:spPr>
                <a:xfrm>
                  <a:off x="3183351" y="1889995"/>
                  <a:ext cx="3099" cy="130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3F638CB-19E9-4802-B010-933F9650E965}"/>
                    </a:ext>
                  </a:extLst>
                </p:cNvPr>
                <p:cNvCxnSpPr/>
                <p:nvPr/>
              </p:nvCxnSpPr>
              <p:spPr>
                <a:xfrm>
                  <a:off x="1958986" y="1883956"/>
                  <a:ext cx="3099" cy="130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72EAED2-A79E-4416-9446-B9B5FA56B9D5}"/>
                  </a:ext>
                </a:extLst>
              </p:cNvPr>
              <p:cNvSpPr txBox="1"/>
              <p:nvPr/>
            </p:nvSpPr>
            <p:spPr>
              <a:xfrm>
                <a:off x="3547244" y="2038484"/>
                <a:ext cx="958423" cy="138083"/>
              </a:xfrm>
              <a:prstGeom prst="rect">
                <a:avLst/>
              </a:prstGeom>
              <a:noFill/>
            </p:spPr>
            <p:txBody>
              <a:bodyPr wrap="square" rtlCol="0">
                <a:spAutoFit/>
              </a:bodyPr>
              <a:lstStyle/>
              <a:p>
                <a:pPr algn="ctr"/>
                <a:r>
                  <a:rPr lang="en-GB" sz="1100" dirty="0"/>
                  <a:t>Load following</a:t>
                </a:r>
              </a:p>
            </p:txBody>
          </p:sp>
          <p:sp>
            <p:nvSpPr>
              <p:cNvPr id="31" name="TextBox 30">
                <a:extLst>
                  <a:ext uri="{FF2B5EF4-FFF2-40B4-BE49-F238E27FC236}">
                    <a16:creationId xmlns:a16="http://schemas.microsoft.com/office/drawing/2014/main" id="{72B1D808-5860-4AA7-95A8-8F9701D331B5}"/>
                  </a:ext>
                </a:extLst>
              </p:cNvPr>
              <p:cNvSpPr txBox="1"/>
              <p:nvPr/>
            </p:nvSpPr>
            <p:spPr>
              <a:xfrm>
                <a:off x="1925425" y="2501885"/>
                <a:ext cx="2512595" cy="138083"/>
              </a:xfrm>
              <a:prstGeom prst="rect">
                <a:avLst/>
              </a:prstGeom>
              <a:solidFill>
                <a:srgbClr val="B3C8F3"/>
              </a:solidFill>
            </p:spPr>
            <p:txBody>
              <a:bodyPr wrap="square" lIns="36000" rIns="36000" rtlCol="0">
                <a:spAutoFit/>
              </a:bodyPr>
              <a:lstStyle/>
              <a:p>
                <a:r>
                  <a:rPr lang="en-GB" sz="1100" dirty="0"/>
                  <a:t>               Aggregators providing demand-side flexibility</a:t>
                </a:r>
              </a:p>
            </p:txBody>
          </p:sp>
          <p:sp>
            <p:nvSpPr>
              <p:cNvPr id="32" name="TextBox 31">
                <a:extLst>
                  <a:ext uri="{FF2B5EF4-FFF2-40B4-BE49-F238E27FC236}">
                    <a16:creationId xmlns:a16="http://schemas.microsoft.com/office/drawing/2014/main" id="{C30505F0-C979-4BE6-B4D4-1750E7A3F8A8}"/>
                  </a:ext>
                </a:extLst>
              </p:cNvPr>
              <p:cNvSpPr txBox="1"/>
              <p:nvPr/>
            </p:nvSpPr>
            <p:spPr>
              <a:xfrm>
                <a:off x="3437660" y="2283581"/>
                <a:ext cx="631013" cy="138083"/>
              </a:xfrm>
              <a:prstGeom prst="rect">
                <a:avLst/>
              </a:prstGeom>
              <a:solidFill>
                <a:srgbClr val="39F9F9"/>
              </a:solidFill>
            </p:spPr>
            <p:txBody>
              <a:bodyPr wrap="square" lIns="36000" rIns="36000" rtlCol="0">
                <a:spAutoFit/>
              </a:bodyPr>
              <a:lstStyle/>
              <a:p>
                <a:r>
                  <a:rPr lang="en-GB" sz="1100" dirty="0"/>
                  <a:t>          EVs</a:t>
                </a:r>
              </a:p>
            </p:txBody>
          </p:sp>
        </p:grpSp>
        <p:sp>
          <p:nvSpPr>
            <p:cNvPr id="12" name="TextBox 11">
              <a:extLst>
                <a:ext uri="{FF2B5EF4-FFF2-40B4-BE49-F238E27FC236}">
                  <a16:creationId xmlns:a16="http://schemas.microsoft.com/office/drawing/2014/main" id="{A27DC3BC-F998-43BE-92CC-28A2F67E7572}"/>
                </a:ext>
              </a:extLst>
            </p:cNvPr>
            <p:cNvSpPr txBox="1"/>
            <p:nvPr/>
          </p:nvSpPr>
          <p:spPr>
            <a:xfrm>
              <a:off x="4364856" y="2431146"/>
              <a:ext cx="1160693" cy="138083"/>
            </a:xfrm>
            <a:prstGeom prst="rect">
              <a:avLst/>
            </a:prstGeom>
            <a:solidFill>
              <a:srgbClr val="39F9F9"/>
            </a:solidFill>
          </p:spPr>
          <p:txBody>
            <a:bodyPr wrap="square" lIns="36000" rIns="36000" rtlCol="0">
              <a:spAutoFit/>
            </a:bodyPr>
            <a:lstStyle/>
            <a:p>
              <a:r>
                <a:rPr lang="en-GB" sz="1100" dirty="0"/>
                <a:t>           Power to heat</a:t>
              </a:r>
            </a:p>
          </p:txBody>
        </p:sp>
        <p:sp>
          <p:nvSpPr>
            <p:cNvPr id="13" name="TextBox 12">
              <a:extLst>
                <a:ext uri="{FF2B5EF4-FFF2-40B4-BE49-F238E27FC236}">
                  <a16:creationId xmlns:a16="http://schemas.microsoft.com/office/drawing/2014/main" id="{9D2BE178-5BC7-45A2-9A18-FACD091EB677}"/>
                </a:ext>
              </a:extLst>
            </p:cNvPr>
            <p:cNvSpPr txBox="1"/>
            <p:nvPr/>
          </p:nvSpPr>
          <p:spPr>
            <a:xfrm>
              <a:off x="5542453" y="2422965"/>
              <a:ext cx="1660911" cy="138083"/>
            </a:xfrm>
            <a:prstGeom prst="rect">
              <a:avLst/>
            </a:prstGeom>
            <a:solidFill>
              <a:srgbClr val="39F9F9"/>
            </a:solidFill>
          </p:spPr>
          <p:txBody>
            <a:bodyPr wrap="square" lIns="36000" rIns="36000" rtlCol="0">
              <a:spAutoFit/>
            </a:bodyPr>
            <a:lstStyle/>
            <a:p>
              <a:r>
                <a:rPr lang="en-GB" sz="1100" dirty="0"/>
                <a:t>                         Power to gas</a:t>
              </a:r>
            </a:p>
          </p:txBody>
        </p:sp>
        <p:sp>
          <p:nvSpPr>
            <p:cNvPr id="14" name="Rectangle 13">
              <a:extLst>
                <a:ext uri="{FF2B5EF4-FFF2-40B4-BE49-F238E27FC236}">
                  <a16:creationId xmlns:a16="http://schemas.microsoft.com/office/drawing/2014/main" id="{697B649F-190F-4719-A0D5-6E676B38E98B}"/>
                </a:ext>
              </a:extLst>
            </p:cNvPr>
            <p:cNvSpPr/>
            <p:nvPr/>
          </p:nvSpPr>
          <p:spPr>
            <a:xfrm>
              <a:off x="2199323" y="2366458"/>
              <a:ext cx="1410067" cy="256562"/>
            </a:xfrm>
            <a:prstGeom prst="rect">
              <a:avLst/>
            </a:prstGeom>
            <a:solidFill>
              <a:srgbClr val="B3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Industrial/Commercial demand response providing reserve</a:t>
              </a:r>
            </a:p>
          </p:txBody>
        </p:sp>
        <p:sp>
          <p:nvSpPr>
            <p:cNvPr id="15" name="TextBox 14">
              <a:extLst>
                <a:ext uri="{FF2B5EF4-FFF2-40B4-BE49-F238E27FC236}">
                  <a16:creationId xmlns:a16="http://schemas.microsoft.com/office/drawing/2014/main" id="{4EFC6D14-8325-4767-B098-A8E4278BE576}"/>
                </a:ext>
              </a:extLst>
            </p:cNvPr>
            <p:cNvSpPr txBox="1"/>
            <p:nvPr/>
          </p:nvSpPr>
          <p:spPr>
            <a:xfrm>
              <a:off x="6898231" y="2911589"/>
              <a:ext cx="1104687" cy="138083"/>
            </a:xfrm>
            <a:prstGeom prst="rect">
              <a:avLst/>
            </a:prstGeom>
            <a:noFill/>
          </p:spPr>
          <p:txBody>
            <a:bodyPr wrap="square" rtlCol="0">
              <a:spAutoFit/>
            </a:bodyPr>
            <a:lstStyle/>
            <a:p>
              <a:r>
                <a:rPr lang="en-GB" sz="1100" dirty="0"/>
                <a:t>Months</a:t>
              </a:r>
            </a:p>
          </p:txBody>
        </p:sp>
      </p:grpSp>
      <p:sp>
        <p:nvSpPr>
          <p:cNvPr id="48" name="TextBox 47">
            <a:extLst>
              <a:ext uri="{FF2B5EF4-FFF2-40B4-BE49-F238E27FC236}">
                <a16:creationId xmlns:a16="http://schemas.microsoft.com/office/drawing/2014/main" id="{EBBA698C-A4B5-4A45-A331-924AE64DAAE7}"/>
              </a:ext>
            </a:extLst>
          </p:cNvPr>
          <p:cNvSpPr txBox="1"/>
          <p:nvPr/>
        </p:nvSpPr>
        <p:spPr>
          <a:xfrm>
            <a:off x="1857629" y="4175474"/>
            <a:ext cx="415930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 IRENA 2019e</a:t>
            </a:r>
          </a:p>
          <a:p>
            <a:endParaRPr lang="en-US" sz="1100" dirty="0">
              <a:solidFill>
                <a:schemeClr val="bg2">
                  <a:lumMod val="50000"/>
                </a:schemeClr>
              </a:solidFill>
              <a:latin typeface="Open Sans"/>
            </a:endParaRPr>
          </a:p>
        </p:txBody>
      </p:sp>
      <p:pic>
        <p:nvPicPr>
          <p:cNvPr id="2" name="21">
            <a:hlinkClick r:id="" action="ppaction://media"/>
            <a:extLst>
              <a:ext uri="{FF2B5EF4-FFF2-40B4-BE49-F238E27FC236}">
                <a16:creationId xmlns:a16="http://schemas.microsoft.com/office/drawing/2014/main" id="{AECA3A69-4204-41CE-8551-81CB59F7301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9851" y="199436"/>
            <a:ext cx="487363" cy="487363"/>
          </a:xfrm>
          <a:prstGeom prst="rect">
            <a:avLst/>
          </a:prstGeom>
        </p:spPr>
      </p:pic>
    </p:spTree>
    <p:extLst>
      <p:ext uri="{BB962C8B-B14F-4D97-AF65-F5344CB8AC3E}">
        <p14:creationId xmlns:p14="http://schemas.microsoft.com/office/powerpoint/2010/main" val="15931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6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1850" y="1422114"/>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13.4.2 Demand aggregators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8355108"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Demand-side flexibility</a:t>
            </a:r>
          </a:p>
        </p:txBody>
      </p:sp>
      <p:sp>
        <p:nvSpPr>
          <p:cNvPr id="10" name="Text Placeholder 1">
            <a:extLst>
              <a:ext uri="{FF2B5EF4-FFF2-40B4-BE49-F238E27FC236}">
                <a16:creationId xmlns:a16="http://schemas.microsoft.com/office/drawing/2014/main" id="{9BDC557C-7E2C-4805-A9B0-FAF2DEC9E2A4}"/>
              </a:ext>
            </a:extLst>
          </p:cNvPr>
          <p:cNvSpPr txBox="1">
            <a:spLocks/>
          </p:cNvSpPr>
          <p:nvPr/>
        </p:nvSpPr>
        <p:spPr>
          <a:xfrm>
            <a:off x="881850" y="2036396"/>
            <a:ext cx="9605175" cy="3964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2346" b="1829"/>
          <a:stretch/>
        </p:blipFill>
        <p:spPr>
          <a:xfrm>
            <a:off x="2854411" y="1851660"/>
            <a:ext cx="6774986" cy="4509430"/>
          </a:xfrm>
          <a:prstGeom prst="rect">
            <a:avLst/>
          </a:prstGeom>
        </p:spPr>
      </p:pic>
      <p:sp>
        <p:nvSpPr>
          <p:cNvPr id="11" name="TextBox 10">
            <a:extLst>
              <a:ext uri="{FF2B5EF4-FFF2-40B4-BE49-F238E27FC236}">
                <a16:creationId xmlns:a16="http://schemas.microsoft.com/office/drawing/2014/main" id="{EBBA698C-A4B5-4A45-A331-924AE64DAAE7}"/>
              </a:ext>
            </a:extLst>
          </p:cNvPr>
          <p:cNvSpPr txBox="1"/>
          <p:nvPr/>
        </p:nvSpPr>
        <p:spPr>
          <a:xfrm>
            <a:off x="2985118" y="5856790"/>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2019f</a:t>
            </a:r>
          </a:p>
        </p:txBody>
      </p:sp>
      <p:pic>
        <p:nvPicPr>
          <p:cNvPr id="3" name="22">
            <a:hlinkClick r:id="" action="ppaction://media"/>
            <a:extLst>
              <a:ext uri="{FF2B5EF4-FFF2-40B4-BE49-F238E27FC236}">
                <a16:creationId xmlns:a16="http://schemas.microsoft.com/office/drawing/2014/main" id="{E1C975A0-864D-46AC-AADF-1231CD5F17C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95676" y="201814"/>
            <a:ext cx="487363" cy="487363"/>
          </a:xfrm>
          <a:prstGeom prst="rect">
            <a:avLst/>
          </a:prstGeom>
        </p:spPr>
      </p:pic>
    </p:spTree>
    <p:extLst>
      <p:ext uri="{BB962C8B-B14F-4D97-AF65-F5344CB8AC3E}">
        <p14:creationId xmlns:p14="http://schemas.microsoft.com/office/powerpoint/2010/main" val="186181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9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36642" y="1373714"/>
            <a:ext cx="768096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13.4.3 Sector coupling: Power to heat &amp; Power to gas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8266617"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Demand-side flexibility</a:t>
            </a:r>
          </a:p>
        </p:txBody>
      </p:sp>
      <p:pic>
        <p:nvPicPr>
          <p:cNvPr id="7" name="Picture 6">
            <a:extLst>
              <a:ext uri="{FF2B5EF4-FFF2-40B4-BE49-F238E27FC236}">
                <a16:creationId xmlns:a16="http://schemas.microsoft.com/office/drawing/2014/main" id="{3A183F78-42BB-4D39-83FE-A705E9F211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8865" y="1897395"/>
            <a:ext cx="7226128" cy="4063807"/>
          </a:xfrm>
          <a:prstGeom prst="rect">
            <a:avLst/>
          </a:prstGeom>
        </p:spPr>
      </p:pic>
      <p:sp>
        <p:nvSpPr>
          <p:cNvPr id="10" name="TextBox 9">
            <a:extLst>
              <a:ext uri="{FF2B5EF4-FFF2-40B4-BE49-F238E27FC236}">
                <a16:creationId xmlns:a16="http://schemas.microsoft.com/office/drawing/2014/main" id="{EBBA698C-A4B5-4A45-A331-924AE64DAAE7}"/>
              </a:ext>
            </a:extLst>
          </p:cNvPr>
          <p:cNvSpPr txBox="1"/>
          <p:nvPr/>
        </p:nvSpPr>
        <p:spPr>
          <a:xfrm>
            <a:off x="2038864" y="6017186"/>
            <a:ext cx="559761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GB" sz="1200" u="sng" dirty="0">
                <a:hlinkClick r:id="rId7"/>
              </a:rPr>
              <a:t>https://pixabay.com/photos/smart-home-house-technology-3920905/</a:t>
            </a:r>
            <a:endParaRPr lang="en-US" sz="900" dirty="0">
              <a:solidFill>
                <a:schemeClr val="bg2">
                  <a:lumMod val="50000"/>
                </a:schemeClr>
              </a:solidFill>
              <a:latin typeface="Open Sans"/>
            </a:endParaRPr>
          </a:p>
        </p:txBody>
      </p:sp>
      <p:pic>
        <p:nvPicPr>
          <p:cNvPr id="2" name="23">
            <a:hlinkClick r:id="" action="ppaction://media"/>
            <a:extLst>
              <a:ext uri="{FF2B5EF4-FFF2-40B4-BE49-F238E27FC236}">
                <a16:creationId xmlns:a16="http://schemas.microsoft.com/office/drawing/2014/main" id="{CB4E81C9-076A-4FA5-8172-A019DC8959B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61269" y="314003"/>
            <a:ext cx="487363" cy="487363"/>
          </a:xfrm>
          <a:prstGeom prst="rect">
            <a:avLst/>
          </a:prstGeom>
        </p:spPr>
      </p:pic>
    </p:spTree>
    <p:extLst>
      <p:ext uri="{BB962C8B-B14F-4D97-AF65-F5344CB8AC3E}">
        <p14:creationId xmlns:p14="http://schemas.microsoft.com/office/powerpoint/2010/main" val="222845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7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13.4.4 Sector coupling: Power to EV</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sym typeface="Bodoni SvtyTwo ITC TT-Book"/>
              </a:rPr>
              <a:t> </a:t>
            </a:r>
            <a:r>
              <a:rPr lang="en-ZA" b="1" dirty="0">
                <a:latin typeface="Open Sans"/>
                <a:ea typeface="Open Sans" panose="020B0606030504020204" pitchFamily="34" charset="0"/>
                <a:cs typeface="Open Sans" panose="020B0606030504020204" pitchFamily="34" charset="0"/>
              </a:rPr>
              <a:t>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818795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Demand-side flexibility</a:t>
            </a:r>
          </a:p>
        </p:txBody>
      </p:sp>
      <p:pic>
        <p:nvPicPr>
          <p:cNvPr id="7" name="Picture 6">
            <a:extLst>
              <a:ext uri="{FF2B5EF4-FFF2-40B4-BE49-F238E27FC236}">
                <a16:creationId xmlns:a16="http://schemas.microsoft.com/office/drawing/2014/main" id="{A3CA10B5-9C0E-4B94-97BD-C2944E0C77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7891" y="1913947"/>
            <a:ext cx="7815208" cy="4004939"/>
          </a:xfrm>
          <a:prstGeom prst="rect">
            <a:avLst/>
          </a:prstGeom>
        </p:spPr>
      </p:pic>
      <p:sp>
        <p:nvSpPr>
          <p:cNvPr id="10" name="TextBox 9">
            <a:extLst>
              <a:ext uri="{FF2B5EF4-FFF2-40B4-BE49-F238E27FC236}">
                <a16:creationId xmlns:a16="http://schemas.microsoft.com/office/drawing/2014/main" id="{EBBA698C-A4B5-4A45-A331-924AE64DAAE7}"/>
              </a:ext>
            </a:extLst>
          </p:cNvPr>
          <p:cNvSpPr txBox="1"/>
          <p:nvPr/>
        </p:nvSpPr>
        <p:spPr>
          <a:xfrm>
            <a:off x="1655804" y="5996028"/>
            <a:ext cx="76488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GB" sz="1200" u="sng" dirty="0">
                <a:hlinkClick r:id="rId7"/>
              </a:rPr>
              <a:t>https://pixabay.com/photos/ev-charging-vehicle-electric-5704430/</a:t>
            </a:r>
            <a:r>
              <a:rPr lang="en-US" sz="1200" b="1" dirty="0">
                <a:solidFill>
                  <a:schemeClr val="bg2">
                    <a:lumMod val="50000"/>
                  </a:schemeClr>
                </a:solidFill>
                <a:latin typeface="Open Sans"/>
              </a:rPr>
              <a:t> </a:t>
            </a:r>
            <a:endParaRPr lang="en-US" sz="1200" dirty="0">
              <a:solidFill>
                <a:schemeClr val="bg2">
                  <a:lumMod val="50000"/>
                </a:schemeClr>
              </a:solidFill>
              <a:latin typeface="Open Sans"/>
            </a:endParaRPr>
          </a:p>
        </p:txBody>
      </p:sp>
      <p:pic>
        <p:nvPicPr>
          <p:cNvPr id="2" name="24">
            <a:hlinkClick r:id="" action="ppaction://media"/>
            <a:extLst>
              <a:ext uri="{FF2B5EF4-FFF2-40B4-BE49-F238E27FC236}">
                <a16:creationId xmlns:a16="http://schemas.microsoft.com/office/drawing/2014/main" id="{99461B65-81D0-4023-8D39-84A20DE85F4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9851" y="201814"/>
            <a:ext cx="487363" cy="487363"/>
          </a:xfrm>
          <a:prstGeom prst="rect">
            <a:avLst/>
          </a:prstGeom>
        </p:spPr>
      </p:pic>
    </p:spTree>
    <p:extLst>
      <p:ext uri="{BB962C8B-B14F-4D97-AF65-F5344CB8AC3E}">
        <p14:creationId xmlns:p14="http://schemas.microsoft.com/office/powerpoint/2010/main" val="93194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7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2265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13.4.5 Flexibility assessment tools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97165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Power System Flexibility</a:t>
            </a:r>
          </a:p>
        </p:txBody>
      </p:sp>
      <p:sp>
        <p:nvSpPr>
          <p:cNvPr id="10" name="Google Shape;134;p19">
            <a:extLst>
              <a:ext uri="{FF2B5EF4-FFF2-40B4-BE49-F238E27FC236}">
                <a16:creationId xmlns:a16="http://schemas.microsoft.com/office/drawing/2014/main" id="{8008E615-9707-4CDE-99EB-9F074B988E91}"/>
              </a:ext>
            </a:extLst>
          </p:cNvPr>
          <p:cNvSpPr txBox="1">
            <a:spLocks/>
          </p:cNvSpPr>
          <p:nvPr/>
        </p:nvSpPr>
        <p:spPr>
          <a:xfrm>
            <a:off x="887215" y="2086168"/>
            <a:ext cx="10142734" cy="237234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5770" indent="-445770">
              <a:spcAft>
                <a:spcPts val="1200"/>
              </a:spcAft>
              <a:buFont typeface="Arial" panose="020B0604020202020204" pitchFamily="34" charset="0"/>
              <a:buNone/>
            </a:pPr>
            <a:r>
              <a:rPr lang="en-US" sz="1800" b="1" dirty="0">
                <a:latin typeface="Open Sans"/>
                <a:ea typeface="Open Sans" panose="020B0606030504020204" pitchFamily="34" charset="0"/>
                <a:cs typeface="Open Sans" panose="020B0606030504020204" pitchFamily="34" charset="0"/>
              </a:rPr>
              <a:t>Tier 1</a:t>
            </a:r>
            <a:r>
              <a:rPr lang="en-US" sz="1800" dirty="0">
                <a:latin typeface="Open Sans"/>
                <a:ea typeface="Open Sans" panose="020B0606030504020204" pitchFamily="34" charset="0"/>
                <a:cs typeface="Open Sans" panose="020B0606030504020204" pitchFamily="34" charset="0"/>
              </a:rPr>
              <a:t> tools mainly provide a qualitative comparison of different power systems and, therefore, do not require a lot of data.</a:t>
            </a:r>
            <a:endParaRPr lang="en-US" dirty="0">
              <a:latin typeface="Open Sans"/>
            </a:endParaRPr>
          </a:p>
          <a:p>
            <a:pPr marL="445770" indent="-445770">
              <a:spcAft>
                <a:spcPts val="1200"/>
              </a:spcAft>
              <a:buFont typeface="Arial" panose="020B0604020202020204" pitchFamily="34" charset="0"/>
              <a:buNone/>
            </a:pPr>
            <a:r>
              <a:rPr lang="en-US" sz="1800" b="1" dirty="0">
                <a:latin typeface="Open Sans"/>
                <a:ea typeface="Open Sans" panose="020B0606030504020204" pitchFamily="34" charset="0"/>
                <a:cs typeface="Open Sans" panose="020B0606030504020204" pitchFamily="34" charset="0"/>
              </a:rPr>
              <a:t>Tier 2 </a:t>
            </a:r>
            <a:r>
              <a:rPr lang="en-US" sz="1800" dirty="0">
                <a:latin typeface="Open Sans"/>
                <a:ea typeface="Open Sans" panose="020B0606030504020204" pitchFamily="34" charset="0"/>
                <a:cs typeface="Open Sans" panose="020B0606030504020204" pitchFamily="34" charset="0"/>
              </a:rPr>
              <a:t>tools do a flexibility sufficiency check without performing full power system optimization. These tools are mainly aimed at screening the potential flexibility issues, using time series and dispatch data from an external tool.</a:t>
            </a:r>
          </a:p>
          <a:p>
            <a:pPr marL="445770" indent="-445770">
              <a:spcAft>
                <a:spcPts val="1200"/>
              </a:spcAft>
              <a:buNone/>
            </a:pPr>
            <a:r>
              <a:rPr lang="en-US" sz="1800" b="1" dirty="0">
                <a:latin typeface="Open Sans"/>
                <a:ea typeface="Open Sans" panose="020B0606030504020204" pitchFamily="34" charset="0"/>
                <a:cs typeface="Open Sans" panose="020B0606030504020204" pitchFamily="34" charset="0"/>
              </a:rPr>
              <a:t>Tier 3</a:t>
            </a:r>
            <a:r>
              <a:rPr lang="en-US" sz="1800" dirty="0">
                <a:latin typeface="Open Sans"/>
                <a:ea typeface="Open Sans" panose="020B0606030504020204" pitchFamily="34" charset="0"/>
                <a:cs typeface="Open Sans" panose="020B0606030504020204" pitchFamily="34" charset="0"/>
              </a:rPr>
              <a:t>  tools are based on unit commitment and dispatch models and are sometimes combined with capacity planning models. Tier 3 models are complex and require a lot of data.</a:t>
            </a:r>
          </a:p>
        </p:txBody>
      </p:sp>
      <p:sp>
        <p:nvSpPr>
          <p:cNvPr id="11" name="TextBox 10">
            <a:extLst>
              <a:ext uri="{FF2B5EF4-FFF2-40B4-BE49-F238E27FC236}">
                <a16:creationId xmlns:a16="http://schemas.microsoft.com/office/drawing/2014/main" id="{867FA5A9-093E-4279-AA82-1D7C18F6D26B}"/>
              </a:ext>
            </a:extLst>
          </p:cNvPr>
          <p:cNvSpPr txBox="1"/>
          <p:nvPr/>
        </p:nvSpPr>
        <p:spPr>
          <a:xfrm>
            <a:off x="887215" y="5161522"/>
            <a:ext cx="8134865" cy="879087"/>
          </a:xfrm>
          <a:prstGeom prst="rect">
            <a:avLst/>
          </a:prstGeom>
          <a:noFill/>
        </p:spPr>
        <p:txBody>
          <a:bodyPr wrap="square" lIns="91440" tIns="45720" rIns="91440" bIns="45720" rtlCol="0" anchor="t">
            <a:spAutoFit/>
          </a:bodyPr>
          <a:lstStyle/>
          <a:p>
            <a:pPr>
              <a:lnSpc>
                <a:spcPct val="150000"/>
              </a:lnSpc>
            </a:pPr>
            <a:r>
              <a:rPr lang="en-GB" dirty="0">
                <a:latin typeface="Open Sans"/>
                <a:ea typeface="Open Sans" panose="020B0606030504020204" pitchFamily="34" charset="0"/>
                <a:cs typeface="Open Sans" panose="020B0606030504020204" pitchFamily="34" charset="0"/>
              </a:rPr>
              <a:t>The IRENA FlexTool is a Tier 3 model and analyses system operations and flexibility of a system over one year horizon.</a:t>
            </a:r>
          </a:p>
        </p:txBody>
      </p:sp>
      <p:sp>
        <p:nvSpPr>
          <p:cNvPr id="12" name="Rounded Rectangle 4">
            <a:extLst>
              <a:ext uri="{FF2B5EF4-FFF2-40B4-BE49-F238E27FC236}">
                <a16:creationId xmlns:a16="http://schemas.microsoft.com/office/drawing/2014/main" id="{6E7706AF-52C7-42A1-BF0B-BBF52DBA490C}"/>
              </a:ext>
            </a:extLst>
          </p:cNvPr>
          <p:cNvSpPr/>
          <p:nvPr/>
        </p:nvSpPr>
        <p:spPr>
          <a:xfrm>
            <a:off x="772991" y="5085233"/>
            <a:ext cx="10300500" cy="1094013"/>
          </a:xfrm>
          <a:prstGeom prst="round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9">
            <a:extLst>
              <a:ext uri="{FF2B5EF4-FFF2-40B4-BE49-F238E27FC236}">
                <a16:creationId xmlns:a16="http://schemas.microsoft.com/office/drawing/2014/main" id="{C727CEB5-5F06-490F-8AB8-9AF3FCF3239F}"/>
              </a:ext>
            </a:extLst>
          </p:cNvPr>
          <p:cNvSpPr/>
          <p:nvPr/>
        </p:nvSpPr>
        <p:spPr>
          <a:xfrm>
            <a:off x="729449" y="1960412"/>
            <a:ext cx="10300499" cy="2954138"/>
          </a:xfrm>
          <a:prstGeom prst="roundRect">
            <a:avLst>
              <a:gd name="adj" fmla="val 735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5F2AFA8F-071F-4C30-9AF2-656143A96539}"/>
              </a:ext>
            </a:extLst>
          </p:cNvPr>
          <p:cNvPicPr>
            <a:picLocks noChangeAspect="1"/>
          </p:cNvPicPr>
          <p:nvPr/>
        </p:nvPicPr>
        <p:blipFill>
          <a:blip r:embed="rId6"/>
          <a:stretch>
            <a:fillRect/>
          </a:stretch>
        </p:blipFill>
        <p:spPr>
          <a:xfrm>
            <a:off x="8969401" y="5175469"/>
            <a:ext cx="2032373" cy="895436"/>
          </a:xfrm>
          <a:prstGeom prst="rect">
            <a:avLst/>
          </a:prstGeom>
        </p:spPr>
      </p:pic>
      <p:pic>
        <p:nvPicPr>
          <p:cNvPr id="2" name="25">
            <a:hlinkClick r:id="" action="ppaction://media"/>
            <a:extLst>
              <a:ext uri="{FF2B5EF4-FFF2-40B4-BE49-F238E27FC236}">
                <a16:creationId xmlns:a16="http://schemas.microsoft.com/office/drawing/2014/main" id="{C261FE53-951B-4C66-8FF9-F160E699109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852" y="223502"/>
            <a:ext cx="487363" cy="487363"/>
          </a:xfrm>
          <a:prstGeom prst="rect">
            <a:avLst/>
          </a:prstGeom>
        </p:spPr>
      </p:pic>
    </p:spTree>
    <p:extLst>
      <p:ext uri="{BB962C8B-B14F-4D97-AF65-F5344CB8AC3E}">
        <p14:creationId xmlns:p14="http://schemas.microsoft.com/office/powerpoint/2010/main" val="337716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5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8748"/>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13.4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735496" y="1377822"/>
            <a:ext cx="10624517"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(2018a), “Power system flexibility for the energy transition, Part I: Overview for policy makers”, 2018,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https://www.irena.org/publications/2018/Nov/Power-system-flexibility-for-the-energy-transition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(2019e), “Demand-side flexibility for power sector transformation” (2019),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5"/>
              </a:rPr>
              <a:t>https://www.irena.org/publications/2019/Dec/Demand-side-flexibility-for-power-sector-transformation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(2019f), “Innovation landscape brief: Aggregators” (2019),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https://www.irena.org//media/Files/IRENA/Agency/Publication/2020/Jul/IRENA_Aggregators_2020.pdf?la=en&amp;hash=34E90050F80DD1B012F2E6C9E4C90EE11BED6A82</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(2019g), “Innovation landscape brief: Time-of-use tariff” (2019),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7"/>
              </a:rPr>
              <a:t>https://www.irena.org/publications/2019/Jun/Market-Design-Innovation-Landscape-briefs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indent="-358775">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(2019h), “Hydrogen: A renewable energy perspective” (2019),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8"/>
              </a:rPr>
              <a:t>https://www.irena.org/-/media/Files/IRENA/Agency/Publication/2019/Sep/IRENA_Hydrogen_2019.pdf</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a:endParaRPr lang="en-GB" sz="1600" dirty="0"/>
          </a:p>
          <a:p>
            <a:pPr marL="358775"/>
            <a:endParaRPr lang="en-GB" sz="1600" dirty="0"/>
          </a:p>
          <a:p>
            <a:endParaRPr lang="en-GB" sz="1600" dirty="0"/>
          </a:p>
        </p:txBody>
      </p:sp>
    </p:spTree>
    <p:extLst>
      <p:ext uri="{BB962C8B-B14F-4D97-AF65-F5344CB8AC3E}">
        <p14:creationId xmlns:p14="http://schemas.microsoft.com/office/powerpoint/2010/main" val="3943521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s://ukc-powerpoint.officeapps.live.com/pods/GetClipboardImage.ashx?Id=fdd7a6e6-5703-4923-b815-7eb6e6a19c62&amp;DC=GUK4&amp;wdoverrides=GetClipboardImageEnable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562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992660" y="2859574"/>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22650" y="-223"/>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sym typeface="Bodoni SvtyTwo ITC TT-Book"/>
              </a:rPr>
              <a:t>13.1.1 Accelerating growth of renewables</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885530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VRE integration challenge</a:t>
            </a:r>
          </a:p>
        </p:txBody>
      </p:sp>
      <p:grpSp>
        <p:nvGrpSpPr>
          <p:cNvPr id="4" name="Group 3">
            <a:extLst>
              <a:ext uri="{FF2B5EF4-FFF2-40B4-BE49-F238E27FC236}">
                <a16:creationId xmlns:a16="http://schemas.microsoft.com/office/drawing/2014/main" id="{00AFF395-20CC-45E8-B93E-9148BFCB8C94}"/>
              </a:ext>
            </a:extLst>
          </p:cNvPr>
          <p:cNvGrpSpPr/>
          <p:nvPr/>
        </p:nvGrpSpPr>
        <p:grpSpPr>
          <a:xfrm>
            <a:off x="548649" y="1885182"/>
            <a:ext cx="10968605" cy="3834037"/>
            <a:chOff x="525999" y="2161493"/>
            <a:chExt cx="10968605" cy="3834037"/>
          </a:xfrm>
        </p:grpSpPr>
        <p:sp>
          <p:nvSpPr>
            <p:cNvPr id="10" name="Google Shape;102;p15">
              <a:extLst>
                <a:ext uri="{FF2B5EF4-FFF2-40B4-BE49-F238E27FC236}">
                  <a16:creationId xmlns:a16="http://schemas.microsoft.com/office/drawing/2014/main" id="{05BC8BFA-0F54-4B4D-A7CD-E1A7C978FEFC}"/>
                </a:ext>
              </a:extLst>
            </p:cNvPr>
            <p:cNvSpPr txBox="1">
              <a:spLocks/>
            </p:cNvSpPr>
            <p:nvPr/>
          </p:nvSpPr>
          <p:spPr>
            <a:xfrm>
              <a:off x="525999" y="2161493"/>
              <a:ext cx="4912958" cy="3604928"/>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215900">
                <a:buSzPct val="125000"/>
              </a:pPr>
              <a:r>
                <a:rPr lang="en-GB" sz="2000" dirty="0">
                  <a:latin typeface="Open Sans" panose="020B0606030504020204" pitchFamily="34" charset="0"/>
                  <a:ea typeface="Open Sans" panose="020B0606030504020204" pitchFamily="34" charset="0"/>
                  <a:cs typeface="Open Sans" panose="020B0606030504020204" pitchFamily="34" charset="0"/>
                </a:rPr>
                <a:t>Variable renewable energy (VRE), mainly solar and wind, have become cheaper than conventional thermal and nuclear power plants and their share in power generation is growing rapidly.</a:t>
              </a:r>
            </a:p>
            <a:p>
              <a:pPr marL="361950" indent="-215900">
                <a:buSzPct val="125000"/>
              </a:pPr>
              <a:r>
                <a:rPr lang="en-GB" sz="2000" dirty="0">
                  <a:latin typeface="Open Sans"/>
                  <a:ea typeface="Open Sans" panose="020B0606030504020204" pitchFamily="34" charset="0"/>
                  <a:cs typeface="Open Sans" panose="020B0606030504020204" pitchFamily="34" charset="0"/>
                </a:rPr>
                <a:t>Solar and wind are indigenous resources, and their rapid growth reduces fuel security concerns. However, the growing penetration of VRE in the power system is causing concerns for the reliable provision of electricity. </a:t>
              </a:r>
              <a:endParaRPr lang="en-GB" sz="2000" dirty="0"/>
            </a:p>
            <a:p>
              <a:pPr marL="146050" indent="0">
                <a:buFont typeface="Arial" panose="020B0604020202020204" pitchFamily="34" charset="0"/>
                <a:buNone/>
              </a:pPr>
              <a:endParaRPr lang="en-GB" sz="2000" dirty="0"/>
            </a:p>
          </p:txBody>
        </p:sp>
        <p:pic>
          <p:nvPicPr>
            <p:cNvPr id="11" name="Picture 10">
              <a:extLst>
                <a:ext uri="{FF2B5EF4-FFF2-40B4-BE49-F238E27FC236}">
                  <a16:creationId xmlns:a16="http://schemas.microsoft.com/office/drawing/2014/main" id="{35AB27C1-9677-4C1D-913C-B280B25D20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603" y="2290461"/>
              <a:ext cx="5932001" cy="3705069"/>
            </a:xfrm>
            <a:prstGeom prst="rect">
              <a:avLst/>
            </a:prstGeom>
          </p:spPr>
        </p:pic>
      </p:grpSp>
      <p:sp>
        <p:nvSpPr>
          <p:cNvPr id="12" name="TextBox 11">
            <a:extLst>
              <a:ext uri="{FF2B5EF4-FFF2-40B4-BE49-F238E27FC236}">
                <a16:creationId xmlns:a16="http://schemas.microsoft.com/office/drawing/2014/main" id="{EBBA698C-A4B5-4A45-A331-924AE64DAAE7}"/>
              </a:ext>
            </a:extLst>
          </p:cNvPr>
          <p:cNvSpPr txBox="1"/>
          <p:nvPr/>
        </p:nvSpPr>
        <p:spPr>
          <a:xfrm>
            <a:off x="6118650" y="584911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2019a</a:t>
            </a:r>
          </a:p>
        </p:txBody>
      </p:sp>
      <p:pic>
        <p:nvPicPr>
          <p:cNvPr id="2" name="3">
            <a:hlinkClick r:id="" action="ppaction://media"/>
            <a:extLst>
              <a:ext uri="{FF2B5EF4-FFF2-40B4-BE49-F238E27FC236}">
                <a16:creationId xmlns:a16="http://schemas.microsoft.com/office/drawing/2014/main" id="{BF5EFFF0-E5CF-45A4-8A76-7239BFD5CF5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851" y="201814"/>
            <a:ext cx="487363" cy="487363"/>
          </a:xfrm>
          <a:prstGeom prst="rect">
            <a:avLst/>
          </a:prstGeom>
        </p:spPr>
      </p:pic>
    </p:spTree>
    <p:extLst>
      <p:ext uri="{BB962C8B-B14F-4D97-AF65-F5344CB8AC3E}">
        <p14:creationId xmlns:p14="http://schemas.microsoft.com/office/powerpoint/2010/main" val="3486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7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21460" y="139820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13.1.2 System integration challenge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744264" cy="1379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VRE integration challenge</a:t>
            </a:r>
          </a:p>
        </p:txBody>
      </p:sp>
      <p:sp>
        <p:nvSpPr>
          <p:cNvPr id="10" name="Google Shape;118;p17">
            <a:extLst>
              <a:ext uri="{FF2B5EF4-FFF2-40B4-BE49-F238E27FC236}">
                <a16:creationId xmlns:a16="http://schemas.microsoft.com/office/drawing/2014/main" id="{0010AC28-02EA-47E9-92CF-69F816859E74}"/>
              </a:ext>
            </a:extLst>
          </p:cNvPr>
          <p:cNvSpPr txBox="1">
            <a:spLocks/>
          </p:cNvSpPr>
          <p:nvPr/>
        </p:nvSpPr>
        <p:spPr>
          <a:xfrm>
            <a:off x="887215" y="4577984"/>
            <a:ext cx="10083744" cy="174478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SzPct val="135000"/>
              <a:buFont typeface="Arial" panose="020B0604020202020204" pitchFamily="34" charset="0"/>
              <a:buNone/>
            </a:pPr>
            <a:r>
              <a:rPr lang="en-GB" sz="1500" dirty="0">
                <a:latin typeface="Open Sans" panose="020B0606030504020204" pitchFamily="34" charset="0"/>
                <a:ea typeface="Open Sans" panose="020B0606030504020204" pitchFamily="34" charset="0"/>
                <a:cs typeface="Open Sans" panose="020B0606030504020204" pitchFamily="34" charset="0"/>
                <a:sym typeface="Arial"/>
              </a:rPr>
              <a:t>      The system balancing and renewable integration challenge is commonly assessed over three timescales:  </a:t>
            </a:r>
            <a:endParaRPr lang="en-GB" sz="1500" dirty="0">
              <a:latin typeface="Open Sans" panose="020B0606030504020204" pitchFamily="34" charset="0"/>
              <a:ea typeface="Open Sans" panose="020B0606030504020204" pitchFamily="34" charset="0"/>
              <a:cs typeface="Open Sans" panose="020B0606030504020204" pitchFamily="34" charset="0"/>
            </a:endParaRPr>
          </a:p>
          <a:p>
            <a:pPr indent="-298450">
              <a:buSzPct val="150000"/>
            </a:pPr>
            <a:r>
              <a:rPr lang="en-GB" sz="1400" b="1" dirty="0">
                <a:latin typeface="Open Sans"/>
                <a:ea typeface="Open Sans" panose="020B0606030504020204" pitchFamily="34" charset="0"/>
                <a:cs typeface="Open Sans" panose="020B0606030504020204" pitchFamily="34" charset="0"/>
                <a:sym typeface="Arial"/>
              </a:rPr>
              <a:t>Stability and resilience:</a:t>
            </a:r>
            <a:r>
              <a:rPr lang="en-GB" sz="1400" dirty="0">
                <a:latin typeface="Open Sans"/>
                <a:ea typeface="Open Sans" panose="020B0606030504020204" pitchFamily="34" charset="0"/>
                <a:cs typeface="Open Sans" panose="020B0606030504020204" pitchFamily="34" charset="0"/>
                <a:sym typeface="Arial"/>
              </a:rPr>
              <a:t>  The system's ability to recover from disturbance (in seconds).</a:t>
            </a:r>
            <a:endParaRPr lang="en-GB" sz="1400" dirty="0">
              <a:latin typeface="Open Sans"/>
              <a:ea typeface="Open Sans" panose="020B0606030504020204" pitchFamily="34" charset="0"/>
              <a:cs typeface="Open Sans" panose="020B0606030504020204" pitchFamily="34" charset="0"/>
            </a:endParaRPr>
          </a:p>
          <a:p>
            <a:pPr indent="-298450">
              <a:buSzPct val="150000"/>
            </a:pPr>
            <a:r>
              <a:rPr lang="en-GB" sz="1400" b="1" dirty="0">
                <a:latin typeface="Open Sans" panose="020B0606030504020204" pitchFamily="34" charset="0"/>
                <a:ea typeface="Open Sans" panose="020B0606030504020204" pitchFamily="34" charset="0"/>
                <a:cs typeface="Open Sans" panose="020B0606030504020204" pitchFamily="34" charset="0"/>
                <a:sym typeface="Arial"/>
              </a:rPr>
              <a:t>Balancing and operational security:</a:t>
            </a:r>
            <a:r>
              <a:rPr lang="en-GB" sz="1400" dirty="0">
                <a:latin typeface="Open Sans" panose="020B0606030504020204" pitchFamily="34" charset="0"/>
                <a:ea typeface="Open Sans" panose="020B0606030504020204" pitchFamily="34" charset="0"/>
                <a:cs typeface="Open Sans" panose="020B0606030504020204" pitchFamily="34" charset="0"/>
                <a:sym typeface="Arial"/>
              </a:rPr>
              <a:t> The ability of the system to retain the balance of demand (Minutes to days).</a:t>
            </a:r>
          </a:p>
          <a:p>
            <a:pPr indent="-298450">
              <a:buSzPct val="150000"/>
            </a:pPr>
            <a:r>
              <a:rPr lang="en-GB" sz="1400" b="1" dirty="0">
                <a:latin typeface="Open Sans"/>
                <a:ea typeface="Open Sans" panose="020B0606030504020204" pitchFamily="34" charset="0"/>
                <a:cs typeface="Open Sans" panose="020B0606030504020204" pitchFamily="34" charset="0"/>
                <a:sym typeface="Arial"/>
              </a:rPr>
              <a:t>Adequacy: </a:t>
            </a:r>
            <a:r>
              <a:rPr lang="en-GB" sz="1400" dirty="0">
                <a:latin typeface="Open Sans"/>
                <a:ea typeface="Open Sans" panose="020B0606030504020204" pitchFamily="34" charset="0"/>
                <a:cs typeface="Open Sans" panose="020B0606030504020204" pitchFamily="34" charset="0"/>
                <a:sym typeface="Arial"/>
              </a:rPr>
              <a:t>The ability of the electricity system to supply the peak and aggregate electrical demand within an area at all times (Months to years).</a:t>
            </a:r>
            <a:endParaRPr lang="en-GB" sz="1400" dirty="0">
              <a:latin typeface="Open Sans"/>
              <a:ea typeface="Open Sans" panose="020B0606030504020204" pitchFamily="34" charset="0"/>
              <a:cs typeface="Open Sans" panose="020B0606030504020204" pitchFamily="34" charset="0"/>
            </a:endParaRPr>
          </a:p>
          <a:p>
            <a:pPr marL="285750" indent="-285750">
              <a:spcAft>
                <a:spcPts val="1200"/>
              </a:spcAft>
            </a:pPr>
            <a:endParaRPr lang="en-GB" sz="1050" dirty="0"/>
          </a:p>
          <a:p>
            <a:pPr marL="0" indent="0">
              <a:spcAft>
                <a:spcPts val="1200"/>
              </a:spcAft>
              <a:buFont typeface="Arial" panose="020B0604020202020204" pitchFamily="34" charset="0"/>
              <a:buNone/>
            </a:pPr>
            <a:endParaRPr lang="en-GB" sz="1050" dirty="0"/>
          </a:p>
          <a:p>
            <a:pPr marL="0" indent="0">
              <a:spcAft>
                <a:spcPts val="1200"/>
              </a:spcAft>
              <a:buFont typeface="Arial" panose="020B0604020202020204" pitchFamily="34" charset="0"/>
              <a:buNone/>
            </a:pPr>
            <a:endParaRPr lang="en-GB" sz="1050" dirty="0"/>
          </a:p>
        </p:txBody>
      </p:sp>
      <p:grpSp>
        <p:nvGrpSpPr>
          <p:cNvPr id="11" name="Group 10">
            <a:extLst>
              <a:ext uri="{FF2B5EF4-FFF2-40B4-BE49-F238E27FC236}">
                <a16:creationId xmlns:a16="http://schemas.microsoft.com/office/drawing/2014/main" id="{114631E7-051D-4C54-8663-C65471AFE8AB}"/>
              </a:ext>
            </a:extLst>
          </p:cNvPr>
          <p:cNvGrpSpPr/>
          <p:nvPr/>
        </p:nvGrpSpPr>
        <p:grpSpPr>
          <a:xfrm>
            <a:off x="2541057" y="1916542"/>
            <a:ext cx="7397469" cy="2380095"/>
            <a:chOff x="2034977" y="2107364"/>
            <a:chExt cx="5505317" cy="1260079"/>
          </a:xfrm>
        </p:grpSpPr>
        <p:cxnSp>
          <p:nvCxnSpPr>
            <p:cNvPr id="12" name="Straight Arrow Connector 11">
              <a:extLst>
                <a:ext uri="{FF2B5EF4-FFF2-40B4-BE49-F238E27FC236}">
                  <a16:creationId xmlns:a16="http://schemas.microsoft.com/office/drawing/2014/main" id="{D8DC22F2-A9DD-4E30-A5CC-FF0C80879C3C}"/>
                </a:ext>
              </a:extLst>
            </p:cNvPr>
            <p:cNvCxnSpPr/>
            <p:nvPr/>
          </p:nvCxnSpPr>
          <p:spPr>
            <a:xfrm>
              <a:off x="2138954" y="3170420"/>
              <a:ext cx="473403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30554E-2ADD-484F-BBAD-0718AE9DB7A7}"/>
                </a:ext>
              </a:extLst>
            </p:cNvPr>
            <p:cNvCxnSpPr/>
            <p:nvPr/>
          </p:nvCxnSpPr>
          <p:spPr>
            <a:xfrm flipV="1">
              <a:off x="2138954"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5CEF65-F4F3-433D-AA1A-A8F701BBFF5A}"/>
                </a:ext>
              </a:extLst>
            </p:cNvPr>
            <p:cNvCxnSpPr/>
            <p:nvPr/>
          </p:nvCxnSpPr>
          <p:spPr>
            <a:xfrm flipV="1">
              <a:off x="3379078"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3CA400-D111-4A34-A17F-2C74063034B8}"/>
                </a:ext>
              </a:extLst>
            </p:cNvPr>
            <p:cNvCxnSpPr/>
            <p:nvPr/>
          </p:nvCxnSpPr>
          <p:spPr>
            <a:xfrm flipV="1">
              <a:off x="5385542"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B6DA75-C75C-4BA4-9A17-A3CDF6FF5EE3}"/>
                </a:ext>
              </a:extLst>
            </p:cNvPr>
            <p:cNvCxnSpPr/>
            <p:nvPr/>
          </p:nvCxnSpPr>
          <p:spPr>
            <a:xfrm flipV="1">
              <a:off x="6703458"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EB0BB2-0F13-4409-B953-15F28223E4E6}"/>
                </a:ext>
              </a:extLst>
            </p:cNvPr>
            <p:cNvSpPr txBox="1"/>
            <p:nvPr/>
          </p:nvSpPr>
          <p:spPr>
            <a:xfrm>
              <a:off x="2134116" y="2107364"/>
              <a:ext cx="1248824" cy="407360"/>
            </a:xfrm>
            <a:prstGeom prst="rect">
              <a:avLst/>
            </a:prstGeom>
            <a:noFill/>
          </p:spPr>
          <p:txBody>
            <a:bodyPr wrap="square" lIns="91440" tIns="45720" rIns="91440" bIns="45720" rtlCol="0" anchor="t">
              <a:spAutoFit/>
            </a:bodyPr>
            <a:lstStyle/>
            <a:p>
              <a:r>
                <a:rPr lang="en-GB" sz="1100"/>
                <a:t>Recovering from </a:t>
              </a:r>
              <a:r>
                <a:rPr lang="en-GB" sz="1100" dirty="0"/>
                <a:t>disturbance &amp; balancing unpredictable fast changes</a:t>
              </a:r>
            </a:p>
          </p:txBody>
        </p:sp>
        <p:sp>
          <p:nvSpPr>
            <p:cNvPr id="18" name="TextBox 17">
              <a:extLst>
                <a:ext uri="{FF2B5EF4-FFF2-40B4-BE49-F238E27FC236}">
                  <a16:creationId xmlns:a16="http://schemas.microsoft.com/office/drawing/2014/main" id="{8AFA80FD-6B07-460B-BABC-AB33FF5D33B8}"/>
                </a:ext>
              </a:extLst>
            </p:cNvPr>
            <p:cNvSpPr txBox="1"/>
            <p:nvPr/>
          </p:nvSpPr>
          <p:spPr>
            <a:xfrm>
              <a:off x="2180704" y="2937260"/>
              <a:ext cx="1169331" cy="134429"/>
            </a:xfrm>
            <a:prstGeom prst="rect">
              <a:avLst/>
            </a:prstGeom>
            <a:solidFill>
              <a:srgbClr val="79FEFB"/>
            </a:solidFill>
          </p:spPr>
          <p:txBody>
            <a:bodyPr wrap="square" lIns="36000" rIns="36000" rtlCol="0">
              <a:spAutoFit/>
            </a:bodyPr>
            <a:lstStyle/>
            <a:p>
              <a:r>
                <a:rPr lang="en-GB" sz="1050" dirty="0"/>
                <a:t>Operating reserve &amp; Inertia</a:t>
              </a:r>
            </a:p>
          </p:txBody>
        </p:sp>
        <p:sp>
          <p:nvSpPr>
            <p:cNvPr id="19" name="TextBox 18">
              <a:extLst>
                <a:ext uri="{FF2B5EF4-FFF2-40B4-BE49-F238E27FC236}">
                  <a16:creationId xmlns:a16="http://schemas.microsoft.com/office/drawing/2014/main" id="{69B2F119-EF5D-4185-B940-D7017DE74739}"/>
                </a:ext>
              </a:extLst>
            </p:cNvPr>
            <p:cNvSpPr txBox="1"/>
            <p:nvPr/>
          </p:nvSpPr>
          <p:spPr>
            <a:xfrm>
              <a:off x="2034977" y="3233013"/>
              <a:ext cx="633047" cy="134429"/>
            </a:xfrm>
            <a:prstGeom prst="rect">
              <a:avLst/>
            </a:prstGeom>
            <a:noFill/>
          </p:spPr>
          <p:txBody>
            <a:bodyPr wrap="square" rtlCol="0">
              <a:spAutoFit/>
            </a:bodyPr>
            <a:lstStyle/>
            <a:p>
              <a:r>
                <a:rPr lang="en-GB" sz="1050" dirty="0"/>
                <a:t>Now</a:t>
              </a:r>
            </a:p>
          </p:txBody>
        </p:sp>
        <p:sp>
          <p:nvSpPr>
            <p:cNvPr id="20" name="TextBox 19">
              <a:extLst>
                <a:ext uri="{FF2B5EF4-FFF2-40B4-BE49-F238E27FC236}">
                  <a16:creationId xmlns:a16="http://schemas.microsoft.com/office/drawing/2014/main" id="{9C540C6E-9AA8-47D3-8115-2D2F85A09FF6}"/>
                </a:ext>
              </a:extLst>
            </p:cNvPr>
            <p:cNvSpPr txBox="1"/>
            <p:nvPr/>
          </p:nvSpPr>
          <p:spPr>
            <a:xfrm>
              <a:off x="2765463" y="3233013"/>
              <a:ext cx="1041908" cy="134429"/>
            </a:xfrm>
            <a:prstGeom prst="rect">
              <a:avLst/>
            </a:prstGeom>
            <a:noFill/>
          </p:spPr>
          <p:txBody>
            <a:bodyPr wrap="square" rtlCol="0">
              <a:spAutoFit/>
            </a:bodyPr>
            <a:lstStyle/>
            <a:p>
              <a:r>
                <a:rPr lang="en-GB" sz="1050" dirty="0"/>
                <a:t>Seconds</a:t>
              </a:r>
            </a:p>
          </p:txBody>
        </p:sp>
        <p:sp>
          <p:nvSpPr>
            <p:cNvPr id="21" name="TextBox 20">
              <a:extLst>
                <a:ext uri="{FF2B5EF4-FFF2-40B4-BE49-F238E27FC236}">
                  <a16:creationId xmlns:a16="http://schemas.microsoft.com/office/drawing/2014/main" id="{687537D7-D7CF-4984-AE90-89389E205EA6}"/>
                </a:ext>
              </a:extLst>
            </p:cNvPr>
            <p:cNvSpPr txBox="1"/>
            <p:nvPr/>
          </p:nvSpPr>
          <p:spPr>
            <a:xfrm>
              <a:off x="3388237" y="3233014"/>
              <a:ext cx="1041908" cy="134429"/>
            </a:xfrm>
            <a:prstGeom prst="rect">
              <a:avLst/>
            </a:prstGeom>
            <a:noFill/>
          </p:spPr>
          <p:txBody>
            <a:bodyPr wrap="square" rtlCol="0">
              <a:spAutoFit/>
            </a:bodyPr>
            <a:lstStyle/>
            <a:p>
              <a:r>
                <a:rPr lang="en-GB" sz="1050" dirty="0"/>
                <a:t>Minutes</a:t>
              </a:r>
            </a:p>
          </p:txBody>
        </p:sp>
        <p:sp>
          <p:nvSpPr>
            <p:cNvPr id="22" name="TextBox 21">
              <a:extLst>
                <a:ext uri="{FF2B5EF4-FFF2-40B4-BE49-F238E27FC236}">
                  <a16:creationId xmlns:a16="http://schemas.microsoft.com/office/drawing/2014/main" id="{B994EC74-B032-48A2-BAA1-67AD2F35A514}"/>
                </a:ext>
              </a:extLst>
            </p:cNvPr>
            <p:cNvSpPr txBox="1"/>
            <p:nvPr/>
          </p:nvSpPr>
          <p:spPr>
            <a:xfrm>
              <a:off x="4127631" y="3230214"/>
              <a:ext cx="1041908" cy="134429"/>
            </a:xfrm>
            <a:prstGeom prst="rect">
              <a:avLst/>
            </a:prstGeom>
            <a:noFill/>
          </p:spPr>
          <p:txBody>
            <a:bodyPr wrap="square" rtlCol="0">
              <a:spAutoFit/>
            </a:bodyPr>
            <a:lstStyle/>
            <a:p>
              <a:r>
                <a:rPr lang="en-GB" sz="1050" dirty="0"/>
                <a:t>Hours</a:t>
              </a:r>
            </a:p>
          </p:txBody>
        </p:sp>
        <p:sp>
          <p:nvSpPr>
            <p:cNvPr id="23" name="TextBox 22">
              <a:extLst>
                <a:ext uri="{FF2B5EF4-FFF2-40B4-BE49-F238E27FC236}">
                  <a16:creationId xmlns:a16="http://schemas.microsoft.com/office/drawing/2014/main" id="{5488759A-028A-4273-B4C7-078952A2AB6E}"/>
                </a:ext>
              </a:extLst>
            </p:cNvPr>
            <p:cNvSpPr txBox="1"/>
            <p:nvPr/>
          </p:nvSpPr>
          <p:spPr>
            <a:xfrm>
              <a:off x="4679801" y="3225786"/>
              <a:ext cx="1041908" cy="134429"/>
            </a:xfrm>
            <a:prstGeom prst="rect">
              <a:avLst/>
            </a:prstGeom>
            <a:noFill/>
          </p:spPr>
          <p:txBody>
            <a:bodyPr wrap="square" rtlCol="0">
              <a:spAutoFit/>
            </a:bodyPr>
            <a:lstStyle/>
            <a:p>
              <a:r>
                <a:rPr lang="en-GB" sz="1050" dirty="0"/>
                <a:t>Days</a:t>
              </a:r>
            </a:p>
          </p:txBody>
        </p:sp>
        <p:sp>
          <p:nvSpPr>
            <p:cNvPr id="24" name="TextBox 23">
              <a:extLst>
                <a:ext uri="{FF2B5EF4-FFF2-40B4-BE49-F238E27FC236}">
                  <a16:creationId xmlns:a16="http://schemas.microsoft.com/office/drawing/2014/main" id="{B7325E9B-AF5C-4719-B078-422238B25557}"/>
                </a:ext>
              </a:extLst>
            </p:cNvPr>
            <p:cNvSpPr txBox="1"/>
            <p:nvPr/>
          </p:nvSpPr>
          <p:spPr>
            <a:xfrm>
              <a:off x="5645819" y="3233013"/>
              <a:ext cx="1041908" cy="134429"/>
            </a:xfrm>
            <a:prstGeom prst="rect">
              <a:avLst/>
            </a:prstGeom>
            <a:noFill/>
          </p:spPr>
          <p:txBody>
            <a:bodyPr wrap="square" rtlCol="0">
              <a:spAutoFit/>
            </a:bodyPr>
            <a:lstStyle/>
            <a:p>
              <a:r>
                <a:rPr lang="en-GB" sz="1050" dirty="0"/>
                <a:t>Months</a:t>
              </a:r>
            </a:p>
          </p:txBody>
        </p:sp>
        <p:sp>
          <p:nvSpPr>
            <p:cNvPr id="25" name="TextBox 24">
              <a:extLst>
                <a:ext uri="{FF2B5EF4-FFF2-40B4-BE49-F238E27FC236}">
                  <a16:creationId xmlns:a16="http://schemas.microsoft.com/office/drawing/2014/main" id="{3BDA452D-55DF-4D0E-A17B-B5FD599CEB9E}"/>
                </a:ext>
              </a:extLst>
            </p:cNvPr>
            <p:cNvSpPr txBox="1"/>
            <p:nvPr/>
          </p:nvSpPr>
          <p:spPr>
            <a:xfrm>
              <a:off x="6498386" y="3217001"/>
              <a:ext cx="1041908" cy="134429"/>
            </a:xfrm>
            <a:prstGeom prst="rect">
              <a:avLst/>
            </a:prstGeom>
            <a:noFill/>
          </p:spPr>
          <p:txBody>
            <a:bodyPr wrap="square" rtlCol="0">
              <a:spAutoFit/>
            </a:bodyPr>
            <a:lstStyle/>
            <a:p>
              <a:r>
                <a:rPr lang="en-GB" sz="1050" dirty="0"/>
                <a:t>Years</a:t>
              </a:r>
            </a:p>
          </p:txBody>
        </p:sp>
        <p:sp>
          <p:nvSpPr>
            <p:cNvPr id="26" name="TextBox 25">
              <a:extLst>
                <a:ext uri="{FF2B5EF4-FFF2-40B4-BE49-F238E27FC236}">
                  <a16:creationId xmlns:a16="http://schemas.microsoft.com/office/drawing/2014/main" id="{20BC4D92-C8D0-4C3C-B7C9-0A9E71ECB064}"/>
                </a:ext>
              </a:extLst>
            </p:cNvPr>
            <p:cNvSpPr txBox="1"/>
            <p:nvPr/>
          </p:nvSpPr>
          <p:spPr>
            <a:xfrm>
              <a:off x="3458563" y="2107364"/>
              <a:ext cx="1577816" cy="317741"/>
            </a:xfrm>
            <a:prstGeom prst="rect">
              <a:avLst/>
            </a:prstGeom>
            <a:noFill/>
          </p:spPr>
          <p:txBody>
            <a:bodyPr wrap="square" rtlCol="0">
              <a:spAutoFit/>
            </a:bodyPr>
            <a:lstStyle/>
            <a:p>
              <a:r>
                <a:rPr lang="en-GB" sz="1100" dirty="0"/>
                <a:t>Load following: balancing forecast errors (in load and generation) and variability in the net load</a:t>
              </a:r>
            </a:p>
          </p:txBody>
        </p:sp>
        <p:sp>
          <p:nvSpPr>
            <p:cNvPr id="27" name="TextBox 26">
              <a:extLst>
                <a:ext uri="{FF2B5EF4-FFF2-40B4-BE49-F238E27FC236}">
                  <a16:creationId xmlns:a16="http://schemas.microsoft.com/office/drawing/2014/main" id="{6C489B56-E4D1-43A3-ADBE-7D38F600C338}"/>
                </a:ext>
              </a:extLst>
            </p:cNvPr>
            <p:cNvSpPr txBox="1"/>
            <p:nvPr/>
          </p:nvSpPr>
          <p:spPr>
            <a:xfrm>
              <a:off x="3413182" y="2538508"/>
              <a:ext cx="919864" cy="130355"/>
            </a:xfrm>
            <a:prstGeom prst="rect">
              <a:avLst/>
            </a:prstGeom>
            <a:solidFill>
              <a:srgbClr val="79FEFB"/>
            </a:solidFill>
          </p:spPr>
          <p:txBody>
            <a:bodyPr wrap="square" lIns="36000" rIns="36000" rtlCol="0">
              <a:spAutoFit/>
            </a:bodyPr>
            <a:lstStyle/>
            <a:p>
              <a:r>
                <a:rPr lang="en-GB" sz="1000" b="1" dirty="0"/>
                <a:t>Real time balancing</a:t>
              </a:r>
            </a:p>
          </p:txBody>
        </p:sp>
        <p:sp>
          <p:nvSpPr>
            <p:cNvPr id="28" name="TextBox 27">
              <a:extLst>
                <a:ext uri="{FF2B5EF4-FFF2-40B4-BE49-F238E27FC236}">
                  <a16:creationId xmlns:a16="http://schemas.microsoft.com/office/drawing/2014/main" id="{245D4870-4D39-4652-8553-02306FB1D267}"/>
                </a:ext>
              </a:extLst>
            </p:cNvPr>
            <p:cNvSpPr txBox="1"/>
            <p:nvPr/>
          </p:nvSpPr>
          <p:spPr>
            <a:xfrm>
              <a:off x="3962389" y="2741604"/>
              <a:ext cx="820626" cy="130355"/>
            </a:xfrm>
            <a:prstGeom prst="rect">
              <a:avLst/>
            </a:prstGeom>
            <a:solidFill>
              <a:srgbClr val="79FEFB"/>
            </a:solidFill>
          </p:spPr>
          <p:txBody>
            <a:bodyPr wrap="square" lIns="36000" rIns="36000" rtlCol="0">
              <a:spAutoFit/>
            </a:bodyPr>
            <a:lstStyle/>
            <a:p>
              <a:r>
                <a:rPr lang="en-GB" sz="1000" b="1" dirty="0"/>
                <a:t>Intra-day balancing</a:t>
              </a:r>
            </a:p>
          </p:txBody>
        </p:sp>
        <p:sp>
          <p:nvSpPr>
            <p:cNvPr id="29" name="TextBox 28">
              <a:extLst>
                <a:ext uri="{FF2B5EF4-FFF2-40B4-BE49-F238E27FC236}">
                  <a16:creationId xmlns:a16="http://schemas.microsoft.com/office/drawing/2014/main" id="{F66474F8-4F96-4AD5-A8CC-B26EBD7BEBB4}"/>
                </a:ext>
              </a:extLst>
            </p:cNvPr>
            <p:cNvSpPr txBox="1"/>
            <p:nvPr/>
          </p:nvSpPr>
          <p:spPr>
            <a:xfrm>
              <a:off x="4514172" y="2942420"/>
              <a:ext cx="846652" cy="211828"/>
            </a:xfrm>
            <a:prstGeom prst="rect">
              <a:avLst/>
            </a:prstGeom>
            <a:solidFill>
              <a:srgbClr val="79FEFB"/>
            </a:solidFill>
          </p:spPr>
          <p:txBody>
            <a:bodyPr wrap="square" lIns="36000" rIns="36000" rtlCol="0">
              <a:spAutoFit/>
            </a:bodyPr>
            <a:lstStyle/>
            <a:p>
              <a:r>
                <a:rPr lang="en-GB" sz="1000" b="1" dirty="0"/>
                <a:t>Day-ahead balancing</a:t>
              </a:r>
            </a:p>
          </p:txBody>
        </p:sp>
        <p:sp>
          <p:nvSpPr>
            <p:cNvPr id="30" name="TextBox 29">
              <a:extLst>
                <a:ext uri="{FF2B5EF4-FFF2-40B4-BE49-F238E27FC236}">
                  <a16:creationId xmlns:a16="http://schemas.microsoft.com/office/drawing/2014/main" id="{36329373-8888-456A-8488-CC7D042033C3}"/>
                </a:ext>
              </a:extLst>
            </p:cNvPr>
            <p:cNvSpPr txBox="1"/>
            <p:nvPr/>
          </p:nvSpPr>
          <p:spPr>
            <a:xfrm>
              <a:off x="5422380" y="2124899"/>
              <a:ext cx="1344851" cy="317741"/>
            </a:xfrm>
            <a:prstGeom prst="rect">
              <a:avLst/>
            </a:prstGeom>
            <a:noFill/>
          </p:spPr>
          <p:txBody>
            <a:bodyPr wrap="square" rtlCol="0">
              <a:spAutoFit/>
            </a:bodyPr>
            <a:lstStyle/>
            <a:p>
              <a:r>
                <a:rPr lang="en-GB" sz="1100" dirty="0"/>
                <a:t>Annual and seasonal balancing /Capacity planning</a:t>
              </a:r>
            </a:p>
          </p:txBody>
        </p:sp>
        <p:sp>
          <p:nvSpPr>
            <p:cNvPr id="31" name="TextBox 30">
              <a:extLst>
                <a:ext uri="{FF2B5EF4-FFF2-40B4-BE49-F238E27FC236}">
                  <a16:creationId xmlns:a16="http://schemas.microsoft.com/office/drawing/2014/main" id="{AA030EAB-F56A-4843-9D05-62F05933FF8E}"/>
                </a:ext>
              </a:extLst>
            </p:cNvPr>
            <p:cNvSpPr txBox="1"/>
            <p:nvPr/>
          </p:nvSpPr>
          <p:spPr>
            <a:xfrm>
              <a:off x="5963351" y="2926269"/>
              <a:ext cx="711795" cy="130355"/>
            </a:xfrm>
            <a:prstGeom prst="rect">
              <a:avLst/>
            </a:prstGeom>
            <a:solidFill>
              <a:srgbClr val="79FEFB"/>
            </a:solidFill>
          </p:spPr>
          <p:txBody>
            <a:bodyPr wrap="square" lIns="36000" rIns="36000" rtlCol="0">
              <a:spAutoFit/>
            </a:bodyPr>
            <a:lstStyle/>
            <a:p>
              <a:r>
                <a:rPr lang="en-GB" sz="1000" dirty="0"/>
                <a:t>Investment</a:t>
              </a:r>
            </a:p>
          </p:txBody>
        </p:sp>
        <p:sp>
          <p:nvSpPr>
            <p:cNvPr id="32" name="TextBox 31">
              <a:extLst>
                <a:ext uri="{FF2B5EF4-FFF2-40B4-BE49-F238E27FC236}">
                  <a16:creationId xmlns:a16="http://schemas.microsoft.com/office/drawing/2014/main" id="{7FBA5681-97A4-47DB-AAF9-35FA25824D39}"/>
                </a:ext>
              </a:extLst>
            </p:cNvPr>
            <p:cNvSpPr txBox="1"/>
            <p:nvPr/>
          </p:nvSpPr>
          <p:spPr>
            <a:xfrm>
              <a:off x="5426944" y="2596445"/>
              <a:ext cx="904066" cy="211828"/>
            </a:xfrm>
            <a:prstGeom prst="rect">
              <a:avLst/>
            </a:prstGeom>
            <a:solidFill>
              <a:srgbClr val="79FEFB"/>
            </a:solidFill>
          </p:spPr>
          <p:txBody>
            <a:bodyPr wrap="square" lIns="36000" rIns="36000" rtlCol="0">
              <a:spAutoFit/>
            </a:bodyPr>
            <a:lstStyle/>
            <a:p>
              <a:r>
                <a:rPr lang="en-GB" sz="1000" dirty="0"/>
                <a:t>Hydro/Maintenance  scheduling</a:t>
              </a:r>
            </a:p>
          </p:txBody>
        </p:sp>
      </p:grpSp>
      <p:sp>
        <p:nvSpPr>
          <p:cNvPr id="33" name="TextBox 32">
            <a:extLst>
              <a:ext uri="{FF2B5EF4-FFF2-40B4-BE49-F238E27FC236}">
                <a16:creationId xmlns:a16="http://schemas.microsoft.com/office/drawing/2014/main" id="{EBBA698C-A4B5-4A45-A331-924AE64DAAE7}"/>
              </a:ext>
            </a:extLst>
          </p:cNvPr>
          <p:cNvSpPr txBox="1"/>
          <p:nvPr/>
        </p:nvSpPr>
        <p:spPr>
          <a:xfrm>
            <a:off x="2541057" y="435043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2" name="4">
            <a:hlinkClick r:id="" action="ppaction://media"/>
            <a:extLst>
              <a:ext uri="{FF2B5EF4-FFF2-40B4-BE49-F238E27FC236}">
                <a16:creationId xmlns:a16="http://schemas.microsoft.com/office/drawing/2014/main" id="{18266B07-2C06-40AB-A6C5-8EEBDC9A35A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9852" y="206894"/>
            <a:ext cx="487363" cy="487363"/>
          </a:xfrm>
          <a:prstGeom prst="rect">
            <a:avLst/>
          </a:prstGeom>
        </p:spPr>
      </p:pic>
    </p:spTree>
    <p:extLst>
      <p:ext uri="{BB962C8B-B14F-4D97-AF65-F5344CB8AC3E}">
        <p14:creationId xmlns:p14="http://schemas.microsoft.com/office/powerpoint/2010/main" val="27087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5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55482"/>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73714"/>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13.1.3 The net load</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937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VRE integration challenge</a:t>
            </a:r>
          </a:p>
        </p:txBody>
      </p:sp>
      <p:sp>
        <p:nvSpPr>
          <p:cNvPr id="7" name="Text Placeholder 1">
            <a:extLst>
              <a:ext uri="{FF2B5EF4-FFF2-40B4-BE49-F238E27FC236}">
                <a16:creationId xmlns:a16="http://schemas.microsoft.com/office/drawing/2014/main" id="{324AA4DD-D3D1-46B6-9514-A3460EF3CEC9}"/>
              </a:ext>
            </a:extLst>
          </p:cNvPr>
          <p:cNvSpPr txBox="1">
            <a:spLocks/>
          </p:cNvSpPr>
          <p:nvPr/>
        </p:nvSpPr>
        <p:spPr>
          <a:xfrm>
            <a:off x="777484" y="2298014"/>
            <a:ext cx="5074485" cy="32684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Open Sans"/>
                <a:ea typeface="Open Sans" panose="020B0606030504020204" pitchFamily="34" charset="0"/>
                <a:cs typeface="Open Sans" panose="020B0606030504020204" pitchFamily="34" charset="0"/>
              </a:rPr>
              <a:t>The net load is the power demand after accounting for variable renewable output. </a:t>
            </a:r>
            <a:endParaRPr lang="en-GB" sz="2000" dirty="0">
              <a:latin typeface="Open Sans" panose="020B0606030504020204" pitchFamily="34" charset="0"/>
              <a:ea typeface="Open Sans" panose="020B0606030504020204" pitchFamily="34" charset="0"/>
              <a:cs typeface="Open Sans" panose="020B0606030504020204" pitchFamily="34" charset="0"/>
            </a:endParaRPr>
          </a:p>
          <a:p>
            <a:r>
              <a:rPr lang="en-GB" sz="2000" dirty="0">
                <a:latin typeface="Open Sans"/>
                <a:ea typeface="Open Sans" panose="020B0606030504020204" pitchFamily="34" charset="0"/>
                <a:cs typeface="Open Sans" panose="020B0606030504020204" pitchFamily="34" charset="0"/>
                <a:sym typeface="Arial"/>
              </a:rPr>
              <a:t>As the share of renewables grows the difference between the power demand and the net load increases. </a:t>
            </a:r>
            <a:endParaRPr lang="en-GB" sz="2000" dirty="0">
              <a:latin typeface="Open Sans" panose="020B0606030504020204" pitchFamily="34" charset="0"/>
              <a:ea typeface="Open Sans" panose="020B0606030504020204" pitchFamily="34" charset="0"/>
              <a:cs typeface="Open Sans" panose="020B0606030504020204" pitchFamily="34" charset="0"/>
            </a:endParaRPr>
          </a:p>
          <a:p>
            <a:r>
              <a:rPr lang="en-GB" sz="2000" dirty="0">
                <a:latin typeface="Open Sans"/>
                <a:ea typeface="Open Sans" panose="020B0606030504020204" pitchFamily="34" charset="0"/>
                <a:cs typeface="Open Sans" panose="020B0606030504020204" pitchFamily="34" charset="0"/>
                <a:sym typeface="Arial"/>
              </a:rPr>
              <a:t>The balancing challenge will be greatest at times that demand for electricity and the output from variable power plants are changing simultaneously in opposite directions.</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1969" y="2642905"/>
            <a:ext cx="5634057" cy="2923590"/>
          </a:xfrm>
          <a:prstGeom prst="rect">
            <a:avLst/>
          </a:prstGeom>
        </p:spPr>
      </p:pic>
      <p:sp>
        <p:nvSpPr>
          <p:cNvPr id="12" name="TextBox 11">
            <a:extLst>
              <a:ext uri="{FF2B5EF4-FFF2-40B4-BE49-F238E27FC236}">
                <a16:creationId xmlns:a16="http://schemas.microsoft.com/office/drawing/2014/main" id="{EBBA698C-A4B5-4A45-A331-924AE64DAAE7}"/>
              </a:ext>
            </a:extLst>
          </p:cNvPr>
          <p:cNvSpPr txBox="1"/>
          <p:nvPr/>
        </p:nvSpPr>
        <p:spPr>
          <a:xfrm>
            <a:off x="6265449" y="5599524"/>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2020a</a:t>
            </a:r>
          </a:p>
        </p:txBody>
      </p:sp>
      <p:pic>
        <p:nvPicPr>
          <p:cNvPr id="3" name="5">
            <a:hlinkClick r:id="" action="ppaction://media"/>
            <a:extLst>
              <a:ext uri="{FF2B5EF4-FFF2-40B4-BE49-F238E27FC236}">
                <a16:creationId xmlns:a16="http://schemas.microsoft.com/office/drawing/2014/main" id="{99D21E75-CF97-4FA0-9B23-B64D8B25D2D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9143" y="180520"/>
            <a:ext cx="487363" cy="487363"/>
          </a:xfrm>
          <a:prstGeom prst="rect">
            <a:avLst/>
          </a:prstGeom>
        </p:spPr>
      </p:pic>
    </p:spTree>
    <p:extLst>
      <p:ext uri="{BB962C8B-B14F-4D97-AF65-F5344CB8AC3E}">
        <p14:creationId xmlns:p14="http://schemas.microsoft.com/office/powerpoint/2010/main" val="40135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3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23139" y="1455055"/>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13.1.4 Key integration challenges</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sym typeface="Bodoni SvtyTwo ITC TT-Book"/>
              </a:rPr>
              <a:t> </a:t>
            </a:r>
            <a:r>
              <a:rPr lang="en-ZA" sz="2000" b="1" dirty="0">
                <a:latin typeface="Open Sans"/>
                <a:ea typeface="Open Sans" panose="020B0606030504020204" pitchFamily="34" charset="0"/>
                <a:cs typeface="Open Sans" panose="020B0606030504020204" pitchFamily="34" charset="0"/>
              </a:rPr>
              <a:t>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74426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VRE integration challenge</a:t>
            </a:r>
          </a:p>
        </p:txBody>
      </p:sp>
      <p:sp>
        <p:nvSpPr>
          <p:cNvPr id="12" name="TextBox 11">
            <a:extLst>
              <a:ext uri="{FF2B5EF4-FFF2-40B4-BE49-F238E27FC236}">
                <a16:creationId xmlns:a16="http://schemas.microsoft.com/office/drawing/2014/main" id="{EBBA698C-A4B5-4A45-A331-924AE64DAAE7}"/>
              </a:ext>
            </a:extLst>
          </p:cNvPr>
          <p:cNvSpPr txBox="1"/>
          <p:nvPr/>
        </p:nvSpPr>
        <p:spPr>
          <a:xfrm>
            <a:off x="5594172" y="603359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11" name="Picture 10">
            <a:extLst>
              <a:ext uri="{FF2B5EF4-FFF2-40B4-BE49-F238E27FC236}">
                <a16:creationId xmlns:a16="http://schemas.microsoft.com/office/drawing/2014/main" id="{9B90CED0-3EC0-4598-A063-83B7A277E0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2702" y="1902077"/>
            <a:ext cx="6535435" cy="4084608"/>
          </a:xfrm>
          <a:prstGeom prst="rect">
            <a:avLst/>
          </a:prstGeom>
        </p:spPr>
      </p:pic>
      <p:sp>
        <p:nvSpPr>
          <p:cNvPr id="13" name="TextBox 12"/>
          <p:cNvSpPr txBox="1"/>
          <p:nvPr/>
        </p:nvSpPr>
        <p:spPr>
          <a:xfrm>
            <a:off x="722613" y="2392555"/>
            <a:ext cx="4232446" cy="4062651"/>
          </a:xfrm>
          <a:prstGeom prst="rect">
            <a:avLst/>
          </a:prstGeom>
          <a:noFill/>
        </p:spPr>
        <p:txBody>
          <a:bodyPr wrap="square" rtlCol="0">
            <a:spAutoFit/>
          </a:bodyPr>
          <a:lstStyle/>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Over-generation &amp; avoiding VRE curtailment</a:t>
            </a:r>
          </a:p>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Increased ramping rate</a:t>
            </a:r>
          </a:p>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Increased ramping range</a:t>
            </a:r>
          </a:p>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Uncertainty &amp; forecast errors</a:t>
            </a:r>
          </a:p>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System stability &amp; meeting the inertia requirements</a:t>
            </a:r>
          </a:p>
          <a:p>
            <a:pPr>
              <a:lnSpc>
                <a:spcPct val="150000"/>
              </a:lnSpc>
            </a:pPr>
            <a:endParaRPr lang="en-GB" sz="20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pic>
        <p:nvPicPr>
          <p:cNvPr id="2" name="6">
            <a:hlinkClick r:id="" action="ppaction://media"/>
            <a:extLst>
              <a:ext uri="{FF2B5EF4-FFF2-40B4-BE49-F238E27FC236}">
                <a16:creationId xmlns:a16="http://schemas.microsoft.com/office/drawing/2014/main" id="{67390F24-23B3-4428-8367-1991ED46035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852" y="159112"/>
            <a:ext cx="487363" cy="487363"/>
          </a:xfrm>
          <a:prstGeom prst="rect">
            <a:avLst/>
          </a:prstGeom>
        </p:spPr>
      </p:pic>
    </p:spTree>
    <p:extLst>
      <p:ext uri="{BB962C8B-B14F-4D97-AF65-F5344CB8AC3E}">
        <p14:creationId xmlns:p14="http://schemas.microsoft.com/office/powerpoint/2010/main" val="148840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3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86069" y="1412898"/>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13.1.5 Key integration challenges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063544" cy="13893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VRE integration challenge</a:t>
            </a:r>
          </a:p>
        </p:txBody>
      </p:sp>
      <p:sp>
        <p:nvSpPr>
          <p:cNvPr id="10" name="TextBox 9"/>
          <p:cNvSpPr txBox="1"/>
          <p:nvPr/>
        </p:nvSpPr>
        <p:spPr>
          <a:xfrm>
            <a:off x="722613" y="2392555"/>
            <a:ext cx="4232446" cy="4062651"/>
          </a:xfrm>
          <a:prstGeom prst="rect">
            <a:avLst/>
          </a:prstGeom>
          <a:noFill/>
        </p:spPr>
        <p:txBody>
          <a:bodyPr wrap="square" rtlCol="0">
            <a:spAutoFit/>
          </a:bodyPr>
          <a:lstStyle/>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Over-generation &amp; avoiding VRE curtailment</a:t>
            </a:r>
          </a:p>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Increased ramping rate</a:t>
            </a:r>
          </a:p>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Increased ramping range</a:t>
            </a:r>
          </a:p>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Uncertainty &amp; forecast errors</a:t>
            </a:r>
          </a:p>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System stability &amp; meeting the inertia requirements</a:t>
            </a:r>
          </a:p>
          <a:p>
            <a:pPr>
              <a:lnSpc>
                <a:spcPct val="150000"/>
              </a:lnSpc>
            </a:pPr>
            <a:endParaRPr lang="en-GB" sz="20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14" name="TextBox 13">
            <a:extLst>
              <a:ext uri="{FF2B5EF4-FFF2-40B4-BE49-F238E27FC236}">
                <a16:creationId xmlns:a16="http://schemas.microsoft.com/office/drawing/2014/main" id="{EBBA698C-A4B5-4A45-A331-924AE64DAAE7}"/>
              </a:ext>
            </a:extLst>
          </p:cNvPr>
          <p:cNvSpPr txBox="1"/>
          <p:nvPr/>
        </p:nvSpPr>
        <p:spPr>
          <a:xfrm>
            <a:off x="5297610" y="6007501"/>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12" name="Picture 11">
            <a:extLst>
              <a:ext uri="{FF2B5EF4-FFF2-40B4-BE49-F238E27FC236}">
                <a16:creationId xmlns:a16="http://schemas.microsoft.com/office/drawing/2014/main" id="{99CF4B4E-C805-49B9-A1E6-1E0E4E923E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0160" y="2206857"/>
            <a:ext cx="6182545" cy="3720782"/>
          </a:xfrm>
          <a:prstGeom prst="rect">
            <a:avLst/>
          </a:prstGeom>
        </p:spPr>
      </p:pic>
      <p:pic>
        <p:nvPicPr>
          <p:cNvPr id="2" name="7">
            <a:hlinkClick r:id="" action="ppaction://media"/>
            <a:extLst>
              <a:ext uri="{FF2B5EF4-FFF2-40B4-BE49-F238E27FC236}">
                <a16:creationId xmlns:a16="http://schemas.microsoft.com/office/drawing/2014/main" id="{16574858-9C58-4F12-B7F2-75E985DE7D8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9143" y="159112"/>
            <a:ext cx="487363" cy="487363"/>
          </a:xfrm>
          <a:prstGeom prst="rect">
            <a:avLst/>
          </a:prstGeom>
        </p:spPr>
      </p:pic>
    </p:spTree>
    <p:extLst>
      <p:ext uri="{BB962C8B-B14F-4D97-AF65-F5344CB8AC3E}">
        <p14:creationId xmlns:p14="http://schemas.microsoft.com/office/powerpoint/2010/main" val="259240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3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13.1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87215" y="1590635"/>
            <a:ext cx="10624517"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(2019a), “Global energy transformation: A roadmap to 2050” (2019 edition), International Renewable Energy Agency, Abu Dhabi, </a:t>
            </a:r>
            <a:r>
              <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rPr>
              <a:t>www.irena.org/publications/2019/Apr/Global-energy-transformation-A-roadmap-to-2050-2019Edition</a:t>
            </a: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IEA (2011), “Harnessing Variable Renewables: a guide to balancing Challenge” (2011), International Energy Agency (IEA). </a:t>
            </a:r>
            <a:r>
              <a:rPr lang="en-GB" sz="1600" dirty="0">
                <a:latin typeface="Open Sans" panose="020B0606030504020204" pitchFamily="34" charset="0"/>
                <a:ea typeface="Open Sans" panose="020B0606030504020204" pitchFamily="34" charset="0"/>
                <a:cs typeface="Open Sans" panose="020B0606030504020204" pitchFamily="34" charset="0"/>
                <a:hlinkClick r:id="rId5"/>
              </a:rPr>
              <a:t>https://www.oecd.org/publications/harnessing-variable-renewables-9789264111394-en.htm</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IEA(2020), “Power system in transition, Challenges and opportunities ahead for electricity security”, 2020, International Energy Agency (IEA)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https://www.iea.org/reports/power-systems-in-transition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(2018a), “Power system flexibility for the energy transition, Part I: Overview for policy makers”, 2018,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7"/>
              </a:rPr>
              <a:t>https://www.irena.org/publications/2018/Nov/Power-system-flexibility-for-the-energy-transition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(2019b), “Solution to integrate high shares of variable renewable energy” (2019), International Renewable Energy Agency, Abu Dhabi, </a:t>
            </a:r>
            <a:r>
              <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https://www.irena.org/publications/2019/Jun/Solutions-to-integrate-high-shares-of-variable-renewable-energy</a:t>
            </a:r>
          </a:p>
          <a:p>
            <a:pPr marL="271463"/>
            <a:endParaRPr lang="en-GB" sz="1600" dirty="0"/>
          </a:p>
          <a:p>
            <a:pPr marL="263525"/>
            <a:endParaRPr lang="en-GB" sz="1600" u="sng" dirty="0">
              <a:solidFill>
                <a:schemeClr val="accent1">
                  <a:lumMod val="75000"/>
                </a:schemeClr>
              </a:solidFill>
            </a:endParaRPr>
          </a:p>
          <a:p>
            <a:endParaRPr lang="en-GB" dirty="0"/>
          </a:p>
          <a:p>
            <a:r>
              <a:rPr lang="en-GB" dirty="0"/>
              <a:t> </a:t>
            </a:r>
          </a:p>
        </p:txBody>
      </p:sp>
    </p:spTree>
    <p:extLst>
      <p:ext uri="{BB962C8B-B14F-4D97-AF65-F5344CB8AC3E}">
        <p14:creationId xmlns:p14="http://schemas.microsoft.com/office/powerpoint/2010/main" val="377986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13.2.1 Flexibility of the power system</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8840024" cy="1379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Power System Flexibility</a:t>
            </a:r>
          </a:p>
        </p:txBody>
      </p:sp>
      <p:sp>
        <p:nvSpPr>
          <p:cNvPr id="11" name="Google Shape;126;p18">
            <a:extLst>
              <a:ext uri="{FF2B5EF4-FFF2-40B4-BE49-F238E27FC236}">
                <a16:creationId xmlns:a16="http://schemas.microsoft.com/office/drawing/2014/main" id="{3EDA4906-1E5B-4306-8D11-C30B48BBA9F1}"/>
              </a:ext>
            </a:extLst>
          </p:cNvPr>
          <p:cNvSpPr txBox="1">
            <a:spLocks/>
          </p:cNvSpPr>
          <p:nvPr/>
        </p:nvSpPr>
        <p:spPr>
          <a:xfrm>
            <a:off x="392360" y="2058996"/>
            <a:ext cx="10589352" cy="837092"/>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r>
              <a:rPr lang="en-US" sz="2000" dirty="0">
                <a:latin typeface="Open Sans" panose="020B0606030504020204" pitchFamily="34" charset="0"/>
                <a:ea typeface="Open Sans" panose="020B0606030504020204" pitchFamily="34" charset="0"/>
                <a:cs typeface="Open Sans" panose="020B0606030504020204" pitchFamily="34" charset="0"/>
              </a:rPr>
              <a:t>Flexibility of the power system refers to:</a:t>
            </a:r>
          </a:p>
        </p:txBody>
      </p:sp>
      <p:sp>
        <p:nvSpPr>
          <p:cNvPr id="12" name="Rectangle 11">
            <a:extLst>
              <a:ext uri="{FF2B5EF4-FFF2-40B4-BE49-F238E27FC236}">
                <a16:creationId xmlns:a16="http://schemas.microsoft.com/office/drawing/2014/main" id="{4E05CEAB-CD76-44D0-95B2-3A56D3C959A1}"/>
              </a:ext>
            </a:extLst>
          </p:cNvPr>
          <p:cNvSpPr/>
          <p:nvPr/>
        </p:nvSpPr>
        <p:spPr>
          <a:xfrm>
            <a:off x="887215" y="5072944"/>
            <a:ext cx="10270936" cy="707886"/>
          </a:xfrm>
          <a:prstGeom prst="rect">
            <a:avLst/>
          </a:prstGeom>
        </p:spPr>
        <p:txBody>
          <a:bodyPr wrap="square">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Flexibility is measured in terms of megawatts (MW) available for ramping up and down, over time.</a:t>
            </a:r>
          </a:p>
        </p:txBody>
      </p:sp>
      <p:sp>
        <p:nvSpPr>
          <p:cNvPr id="4" name="Rectangle: Rounded Corners 3">
            <a:extLst>
              <a:ext uri="{FF2B5EF4-FFF2-40B4-BE49-F238E27FC236}">
                <a16:creationId xmlns:a16="http://schemas.microsoft.com/office/drawing/2014/main" id="{1D40D6BD-B27C-43ED-9BEE-EA3A6B2224B8}"/>
              </a:ext>
            </a:extLst>
          </p:cNvPr>
          <p:cNvSpPr/>
          <p:nvPr/>
        </p:nvSpPr>
        <p:spPr>
          <a:xfrm>
            <a:off x="887215" y="3145794"/>
            <a:ext cx="9883851" cy="1557866"/>
          </a:xfrm>
          <a:prstGeom prst="roundRect">
            <a:avLst>
              <a:gd name="adj" fmla="val 10322"/>
            </a:avLst>
          </a:prstGeom>
          <a:solidFill>
            <a:srgbClr val="DEFE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Open Sans"/>
                <a:ea typeface="Open Sans" panose="020B0606030504020204" pitchFamily="34" charset="0"/>
                <a:cs typeface="Open Sans" panose="020B0606030504020204" pitchFamily="34" charset="0"/>
              </a:rPr>
              <a:t> "The ability of a power system to reliably and cost-effectively manage the variability and uncertainty of demand and supply across all relevant timescales"</a:t>
            </a:r>
          </a:p>
        </p:txBody>
      </p:sp>
      <p:pic>
        <p:nvPicPr>
          <p:cNvPr id="2" name="9">
            <a:hlinkClick r:id="" action="ppaction://media"/>
            <a:extLst>
              <a:ext uri="{FF2B5EF4-FFF2-40B4-BE49-F238E27FC236}">
                <a16:creationId xmlns:a16="http://schemas.microsoft.com/office/drawing/2014/main" id="{CB42A997-F362-4AAB-8453-DC23989833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2360" y="206894"/>
            <a:ext cx="487363" cy="487363"/>
          </a:xfrm>
          <a:prstGeom prst="rect">
            <a:avLst/>
          </a:prstGeom>
        </p:spPr>
      </p:pic>
    </p:spTree>
    <p:extLst>
      <p:ext uri="{BB962C8B-B14F-4D97-AF65-F5344CB8AC3E}">
        <p14:creationId xmlns:p14="http://schemas.microsoft.com/office/powerpoint/2010/main" val="6779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9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47F587A4-2E70-45EC-BE7D-17F9D27F3F2F}">
  <ds:schemaRefs>
    <ds:schemaRef ds:uri="http://schemas.microsoft.com/office/2006/metadata/properties"/>
    <ds:schemaRef ds:uri="35b8b66e-5759-43c1-a138-f967a8bf5a20"/>
    <ds:schemaRef ds:uri="http://purl.org/dc/terms/"/>
    <ds:schemaRef ds:uri="http://schemas.microsoft.com/office/2006/documentManagement/types"/>
    <ds:schemaRef ds:uri="0b696a8a-ab1a-459b-a09e-44df7cbe9330"/>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E951D5-CE1D-4509-BD13-848C17BB6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7570</TotalTime>
  <Words>8035</Words>
  <Application>Microsoft Office PowerPoint</Application>
  <PresentationFormat>Widescreen</PresentationFormat>
  <Paragraphs>512</Paragraphs>
  <Slides>28</Slides>
  <Notes>25</Notes>
  <HiddenSlides>0</HiddenSlides>
  <MMClips>21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Open Sans</vt:lpstr>
      <vt:lpstr>Open Sans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494</cp:revision>
  <dcterms:created xsi:type="dcterms:W3CDTF">2021-02-10T16:48:02Z</dcterms:created>
  <dcterms:modified xsi:type="dcterms:W3CDTF">2024-10-31T16:06:37Z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