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embeddedFontLs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ExtraBold" panose="020B0906030804020204" pitchFamily="34" charset="0"/>
      <p:bold r:id="rId32"/>
      <p:italic r:id="rId33"/>
      <p:boldItalic r:id="rId34"/>
    </p:embeddedFont>
    <p:embeddedFont>
      <p:font typeface="Open Sans SemiBold" panose="020B0706030804020204" pitchFamily="34" charset="0"/>
      <p:regular r:id="rId35"/>
      <p:bold r:id="rId36"/>
      <p:italic r:id="rId37"/>
      <p:boldItalic r:id="rId38"/>
    </p:embeddedFont>
    <p:embeddedFont>
      <p:font typeface="Quattrocento Sans" panose="020B0502050000020003" pitchFamily="3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l+/EYCXITHPKfBJlVoSTAA==" hashData="+g+SWL9mGikl7FNCq1n2Ek3vj5diNpDxqKR3NwbpNKsxUkcFLkXcQFz7t59/ij5+QXpIAvnAkWVGXfDWxNAxsQ=="/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iQYoINueqokR3ZkwNx8MMyHquh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83309"/>
  </p:normalViewPr>
  <p:slideViewPr>
    <p:cSldViewPr snapToGrid="0">
      <p:cViewPr varScale="1">
        <p:scale>
          <a:sx n="92" d="100"/>
          <a:sy n="92" d="100"/>
        </p:scale>
        <p:origin x="12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 err="1"/>
              <a:t>Um</a:t>
            </a:r>
            <a:r>
              <a:rPr lang="sv-SE" sz="1200" dirty="0"/>
              <a:t> </a:t>
            </a:r>
            <a:r>
              <a:rPr lang="sv-SE" sz="1200" dirty="0" err="1"/>
              <a:t>uso</a:t>
            </a:r>
            <a:r>
              <a:rPr lang="sv-SE" sz="1200" dirty="0"/>
              <a:t> </a:t>
            </a:r>
            <a:r>
              <a:rPr lang="sv-SE" sz="1200" dirty="0" err="1"/>
              <a:t>típico</a:t>
            </a:r>
            <a:r>
              <a:rPr lang="sv-SE" sz="1200" dirty="0"/>
              <a:t> e </a:t>
            </a:r>
            <a:r>
              <a:rPr lang="sv-SE" sz="1200" dirty="0" err="1"/>
              <a:t>poderoso</a:t>
            </a:r>
            <a:r>
              <a:rPr lang="sv-SE" sz="1200" dirty="0"/>
              <a:t> dos </a:t>
            </a:r>
            <a:r>
              <a:rPr lang="sv-SE" sz="1200" dirty="0" err="1"/>
              <a:t>modelos</a:t>
            </a:r>
            <a:r>
              <a:rPr lang="sv-SE" sz="1200" dirty="0"/>
              <a:t> de sistemas </a:t>
            </a:r>
            <a:r>
              <a:rPr lang="sv-SE" sz="1200" dirty="0" err="1"/>
              <a:t>energéticos</a:t>
            </a:r>
            <a:r>
              <a:rPr lang="sv-SE" sz="1200" dirty="0"/>
              <a:t> </a:t>
            </a:r>
            <a:r>
              <a:rPr lang="sv-SE" sz="1200" dirty="0" err="1"/>
              <a:t>é</a:t>
            </a:r>
            <a:r>
              <a:rPr lang="sv-SE" sz="1200" dirty="0"/>
              <a:t> a </a:t>
            </a:r>
            <a:r>
              <a:rPr lang="sv-SE" sz="1200" dirty="0" err="1"/>
              <a:t>análise</a:t>
            </a:r>
            <a:r>
              <a:rPr lang="sv-SE" sz="1200" dirty="0"/>
              <a:t> de </a:t>
            </a:r>
            <a:r>
              <a:rPr lang="sv-SE" sz="1200" dirty="0" err="1"/>
              <a:t>cenários</a:t>
            </a:r>
            <a:r>
              <a:rPr lang="sv-SE" sz="1200" dirty="0"/>
              <a:t>. Os </a:t>
            </a:r>
            <a:r>
              <a:rPr lang="sv-SE" sz="1200" dirty="0" err="1"/>
              <a:t>cenários</a:t>
            </a:r>
            <a:r>
              <a:rPr lang="sv-SE" sz="1200" dirty="0"/>
              <a:t> </a:t>
            </a:r>
            <a:r>
              <a:rPr lang="sv-SE" sz="1200" dirty="0" err="1"/>
              <a:t>são</a:t>
            </a:r>
            <a:r>
              <a:rPr lang="sv-SE" sz="1200" dirty="0"/>
              <a:t> </a:t>
            </a:r>
            <a:r>
              <a:rPr lang="sv-SE" sz="1200" dirty="0" err="1"/>
              <a:t>representações</a:t>
            </a:r>
            <a:r>
              <a:rPr lang="sv-SE" sz="1200" dirty="0"/>
              <a:t> de </a:t>
            </a:r>
            <a:r>
              <a:rPr lang="sv-SE" sz="1200" dirty="0" err="1"/>
              <a:t>como</a:t>
            </a:r>
            <a:r>
              <a:rPr lang="sv-SE" sz="1200" dirty="0"/>
              <a:t> o </a:t>
            </a:r>
            <a:r>
              <a:rPr lang="sv-SE" sz="1200" dirty="0" err="1"/>
              <a:t>futuro</a:t>
            </a:r>
            <a:r>
              <a:rPr lang="sv-SE" sz="1200" dirty="0"/>
              <a:t> </a:t>
            </a:r>
            <a:r>
              <a:rPr lang="sv-SE" sz="1200" dirty="0" err="1"/>
              <a:t>pode</a:t>
            </a:r>
            <a:r>
              <a:rPr lang="sv-SE" sz="1200" dirty="0"/>
              <a:t> se </a:t>
            </a:r>
            <a:r>
              <a:rPr lang="sv-SE" sz="1200" dirty="0" err="1"/>
              <a:t>desenrolar</a:t>
            </a:r>
            <a:r>
              <a:rPr lang="sv-SE" sz="1200" dirty="0"/>
              <a:t>. </a:t>
            </a:r>
            <a:r>
              <a:rPr lang="sv-SE" sz="1200" dirty="0" err="1"/>
              <a:t>Essas</a:t>
            </a:r>
            <a:r>
              <a:rPr lang="sv-SE" sz="1200" dirty="0"/>
              <a:t> </a:t>
            </a:r>
            <a:r>
              <a:rPr lang="sv-SE" sz="1200" dirty="0" err="1"/>
              <a:t>representações</a:t>
            </a:r>
            <a:r>
              <a:rPr lang="sv-SE" sz="1200" dirty="0"/>
              <a:t> </a:t>
            </a:r>
            <a:r>
              <a:rPr lang="sv-SE" sz="1200" dirty="0" err="1"/>
              <a:t>podem</a:t>
            </a:r>
            <a:r>
              <a:rPr lang="sv-SE" sz="1200" dirty="0"/>
              <a:t> ser </a:t>
            </a:r>
            <a:r>
              <a:rPr lang="sv-SE" sz="1200" dirty="0" err="1"/>
              <a:t>apoiadas</a:t>
            </a:r>
            <a:r>
              <a:rPr lang="sv-SE" sz="1200" dirty="0"/>
              <a:t> por </a:t>
            </a:r>
            <a:r>
              <a:rPr lang="sv-SE" sz="1200" dirty="0" err="1"/>
              <a:t>modelos</a:t>
            </a:r>
            <a:r>
              <a:rPr lang="sv-SE" sz="1200" dirty="0"/>
              <a:t>,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criam</a:t>
            </a:r>
            <a:r>
              <a:rPr lang="sv-SE" sz="1200" dirty="0"/>
              <a:t> </a:t>
            </a:r>
            <a:r>
              <a:rPr lang="sv-SE" sz="1200" dirty="0" err="1"/>
              <a:t>uma</a:t>
            </a:r>
            <a:r>
              <a:rPr lang="sv-SE" sz="1200" dirty="0"/>
              <a:t> </a:t>
            </a:r>
            <a:r>
              <a:rPr lang="sv-SE" sz="1200" dirty="0" err="1"/>
              <a:t>imagem</a:t>
            </a:r>
            <a:r>
              <a:rPr lang="sv-SE" sz="1200" dirty="0"/>
              <a:t> </a:t>
            </a:r>
            <a:r>
              <a:rPr lang="sv-SE" sz="1200" dirty="0" err="1"/>
              <a:t>quantitativa</a:t>
            </a:r>
            <a:r>
              <a:rPr lang="sv-SE" sz="1200" dirty="0"/>
              <a:t> do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poderia</a:t>
            </a:r>
            <a:r>
              <a:rPr lang="sv-SE" sz="1200" dirty="0"/>
              <a:t> </a:t>
            </a:r>
            <a:r>
              <a:rPr lang="sv-SE" sz="1200" dirty="0" err="1"/>
              <a:t>acontecer</a:t>
            </a:r>
            <a:r>
              <a:rPr lang="sv-SE" sz="1200" dirty="0"/>
              <a:t> se </a:t>
            </a:r>
            <a:r>
              <a:rPr lang="sv-SE" sz="1200" dirty="0" err="1"/>
              <a:t>determinadas</a:t>
            </a:r>
            <a:r>
              <a:rPr lang="sv-SE" sz="1200" dirty="0"/>
              <a:t> </a:t>
            </a:r>
            <a:r>
              <a:rPr lang="sv-SE" sz="1200" dirty="0" err="1"/>
              <a:t>condições</a:t>
            </a:r>
            <a:r>
              <a:rPr lang="sv-SE" sz="1200" dirty="0"/>
              <a:t> </a:t>
            </a:r>
            <a:r>
              <a:rPr lang="sv-SE" sz="1200" dirty="0" err="1"/>
              <a:t>fossem</a:t>
            </a:r>
            <a:r>
              <a:rPr lang="sv-SE" sz="1200" dirty="0"/>
              <a:t> </a:t>
            </a:r>
            <a:r>
              <a:rPr lang="sv-SE" sz="1200" dirty="0" err="1"/>
              <a:t>atendidas</a:t>
            </a:r>
            <a:r>
              <a:rPr lang="sv-SE" sz="1200" dirty="0"/>
              <a:t>. A </a:t>
            </a:r>
            <a:r>
              <a:rPr lang="sv-SE" sz="1200" dirty="0" err="1"/>
              <a:t>modelagem</a:t>
            </a:r>
            <a:r>
              <a:rPr lang="sv-SE" sz="1200" dirty="0"/>
              <a:t> de </a:t>
            </a:r>
            <a:r>
              <a:rPr lang="sv-SE" sz="1200" dirty="0" err="1"/>
              <a:t>diferentes</a:t>
            </a:r>
            <a:r>
              <a:rPr lang="sv-SE" sz="1200" dirty="0"/>
              <a:t> </a:t>
            </a:r>
            <a:r>
              <a:rPr lang="sv-SE" sz="1200" dirty="0" err="1"/>
              <a:t>cenários</a:t>
            </a:r>
            <a:r>
              <a:rPr lang="sv-SE" sz="1200" dirty="0"/>
              <a:t> </a:t>
            </a:r>
            <a:r>
              <a:rPr lang="sv-SE" sz="1200" dirty="0" err="1"/>
              <a:t>permite</a:t>
            </a:r>
            <a:r>
              <a:rPr lang="sv-SE" sz="1200" dirty="0"/>
              <a:t> </a:t>
            </a:r>
            <a:r>
              <a:rPr lang="sv-SE" sz="1200" dirty="0" err="1"/>
              <a:t>que</a:t>
            </a:r>
            <a:r>
              <a:rPr lang="sv-SE" sz="1200" dirty="0"/>
              <a:t> os analistas </a:t>
            </a:r>
            <a:r>
              <a:rPr lang="sv-SE" sz="1200" dirty="0" err="1"/>
              <a:t>aumentem</a:t>
            </a:r>
            <a:r>
              <a:rPr lang="sv-SE" sz="1200" dirty="0"/>
              <a:t> </a:t>
            </a:r>
            <a:r>
              <a:rPr lang="sv-SE" sz="1200" dirty="0" err="1"/>
              <a:t>sua</a:t>
            </a:r>
            <a:r>
              <a:rPr lang="sv-SE" sz="1200" dirty="0"/>
              <a:t> </a:t>
            </a:r>
            <a:r>
              <a:rPr lang="sv-SE" sz="1200" dirty="0" err="1"/>
              <a:t>compreensão</a:t>
            </a:r>
            <a:r>
              <a:rPr lang="sv-SE" sz="1200" dirty="0"/>
              <a:t> sobre o </a:t>
            </a:r>
            <a:r>
              <a:rPr lang="sv-SE" sz="1200" dirty="0" err="1"/>
              <a:t>futuro</a:t>
            </a:r>
            <a:r>
              <a:rPr lang="sv-SE" sz="1200" dirty="0"/>
              <a:t>. Por </a:t>
            </a:r>
            <a:r>
              <a:rPr lang="sv-SE" sz="1200" dirty="0" err="1"/>
              <a:t>exemplo</a:t>
            </a:r>
            <a:r>
              <a:rPr lang="sv-SE" sz="1200" dirty="0"/>
              <a:t>, </a:t>
            </a:r>
            <a:r>
              <a:rPr lang="sv-SE" sz="1200" dirty="0" err="1"/>
              <a:t>permite</a:t>
            </a:r>
            <a:r>
              <a:rPr lang="sv-SE" sz="1200" dirty="0"/>
              <a:t>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eles</a:t>
            </a:r>
            <a:r>
              <a:rPr lang="sv-SE" sz="1200" dirty="0"/>
              <a:t> </a:t>
            </a:r>
            <a:r>
              <a:rPr lang="sv-SE" sz="1200" dirty="0" err="1"/>
              <a:t>entendam</a:t>
            </a:r>
            <a:r>
              <a:rPr lang="sv-SE" sz="1200" dirty="0"/>
              <a:t> os </a:t>
            </a:r>
            <a:r>
              <a:rPr lang="sv-SE" sz="1200" dirty="0" err="1"/>
              <a:t>impactos</a:t>
            </a:r>
            <a:r>
              <a:rPr lang="sv-SE" sz="1200" dirty="0"/>
              <a:t>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certas</a:t>
            </a:r>
            <a:r>
              <a:rPr lang="sv-SE" sz="1200" dirty="0"/>
              <a:t> </a:t>
            </a:r>
            <a:r>
              <a:rPr lang="sv-SE" sz="1200" dirty="0" err="1"/>
              <a:t>decisões</a:t>
            </a:r>
            <a:r>
              <a:rPr lang="sv-SE" sz="1200" dirty="0"/>
              <a:t> </a:t>
            </a:r>
            <a:r>
              <a:rPr lang="sv-SE" sz="1200" dirty="0" err="1"/>
              <a:t>tomadas</a:t>
            </a:r>
            <a:r>
              <a:rPr lang="sv-SE" sz="1200" dirty="0"/>
              <a:t> </a:t>
            </a:r>
            <a:r>
              <a:rPr lang="sv-SE" sz="1200" dirty="0" err="1"/>
              <a:t>agora</a:t>
            </a:r>
            <a:r>
              <a:rPr lang="sv-SE" sz="1200" dirty="0"/>
              <a:t> </a:t>
            </a:r>
            <a:r>
              <a:rPr lang="sv-SE" sz="1200" dirty="0" err="1"/>
              <a:t>podem</a:t>
            </a:r>
            <a:r>
              <a:rPr lang="sv-SE" sz="1200" dirty="0"/>
              <a:t> ter. </a:t>
            </a:r>
            <a:r>
              <a:rPr lang="sv-SE" sz="1200" dirty="0" err="1"/>
              <a:t>Também</a:t>
            </a:r>
            <a:r>
              <a:rPr lang="sv-SE" sz="1200" dirty="0"/>
              <a:t> </a:t>
            </a:r>
            <a:r>
              <a:rPr lang="sv-SE" sz="1200" dirty="0" err="1"/>
              <a:t>permite</a:t>
            </a:r>
            <a:r>
              <a:rPr lang="sv-SE" sz="1200" dirty="0"/>
              <a:t> </a:t>
            </a:r>
            <a:r>
              <a:rPr lang="sv-SE" sz="1200" dirty="0" err="1"/>
              <a:t>que</a:t>
            </a:r>
            <a:r>
              <a:rPr lang="sv-SE" sz="1200" dirty="0"/>
              <a:t> os analistas </a:t>
            </a:r>
            <a:r>
              <a:rPr lang="sv-SE" sz="1200" dirty="0" err="1"/>
              <a:t>examinem</a:t>
            </a:r>
            <a:r>
              <a:rPr lang="sv-SE" sz="1200" dirty="0"/>
              <a:t> </a:t>
            </a:r>
            <a:r>
              <a:rPr lang="sv-SE" sz="1200" dirty="0" err="1"/>
              <a:t>possíveis</a:t>
            </a:r>
            <a:r>
              <a:rPr lang="sv-SE" sz="1200" dirty="0"/>
              <a:t> </a:t>
            </a:r>
            <a:r>
              <a:rPr lang="sv-SE" sz="1200" dirty="0" err="1"/>
              <a:t>mudanças</a:t>
            </a:r>
            <a:r>
              <a:rPr lang="sv-SE" sz="1200" dirty="0"/>
              <a:t> no </a:t>
            </a:r>
            <a:r>
              <a:rPr lang="sv-SE" sz="1200" dirty="0" err="1"/>
              <a:t>ambiente</a:t>
            </a:r>
            <a:r>
              <a:rPr lang="sv-SE" sz="1200" dirty="0"/>
              <a:t>, </a:t>
            </a:r>
            <a:r>
              <a:rPr lang="sv-SE" sz="1200" dirty="0" err="1"/>
              <a:t>como</a:t>
            </a:r>
            <a:r>
              <a:rPr lang="sv-SE" sz="1200" dirty="0"/>
              <a:t> </a:t>
            </a:r>
            <a:r>
              <a:rPr lang="sv-SE" sz="1200" dirty="0" err="1"/>
              <a:t>mudanças</a:t>
            </a:r>
            <a:r>
              <a:rPr lang="sv-SE" sz="1200" dirty="0"/>
              <a:t> </a:t>
            </a:r>
            <a:r>
              <a:rPr lang="sv-SE" sz="1200" dirty="0" err="1"/>
              <a:t>climáticas</a:t>
            </a:r>
            <a:r>
              <a:rPr lang="sv-SE" sz="1200" dirty="0"/>
              <a:t>, e </a:t>
            </a:r>
            <a:r>
              <a:rPr lang="sv-SE" sz="1200" dirty="0" err="1"/>
              <a:t>vejam</a:t>
            </a:r>
            <a:r>
              <a:rPr lang="sv-SE" sz="1200" dirty="0"/>
              <a:t> o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poderia</a:t>
            </a:r>
            <a:r>
              <a:rPr lang="sv-SE" sz="1200" dirty="0"/>
              <a:t> </a:t>
            </a:r>
            <a:r>
              <a:rPr lang="sv-SE" sz="1200" dirty="0" err="1"/>
              <a:t>acontecer</a:t>
            </a:r>
            <a:r>
              <a:rPr lang="sv-SE" sz="1200" dirty="0"/>
              <a:t> </a:t>
            </a:r>
            <a:r>
              <a:rPr lang="sv-SE" sz="1200" dirty="0" err="1"/>
              <a:t>com</a:t>
            </a:r>
            <a:r>
              <a:rPr lang="sv-SE" sz="1200" dirty="0"/>
              <a:t> </a:t>
            </a:r>
            <a:r>
              <a:rPr lang="sv-SE" sz="1200" dirty="0" err="1"/>
              <a:t>cada</a:t>
            </a:r>
            <a:r>
              <a:rPr lang="sv-SE" sz="1200" dirty="0"/>
              <a:t> </a:t>
            </a:r>
            <a:r>
              <a:rPr lang="sv-SE" sz="1200" dirty="0" err="1"/>
              <a:t>uma</a:t>
            </a:r>
            <a:r>
              <a:rPr lang="sv-SE" sz="1200" dirty="0"/>
              <a:t> delas. </a:t>
            </a:r>
            <a:r>
              <a:rPr lang="sv-SE" sz="1200" dirty="0" err="1"/>
              <a:t>Permite</a:t>
            </a:r>
            <a:r>
              <a:rPr lang="sv-SE" sz="1200" dirty="0"/>
              <a:t> </a:t>
            </a:r>
            <a:r>
              <a:rPr lang="sv-SE" sz="1200" dirty="0" err="1"/>
              <a:t>que</a:t>
            </a:r>
            <a:r>
              <a:rPr lang="sv-SE" sz="1200" dirty="0"/>
              <a:t> os analistas </a:t>
            </a:r>
            <a:r>
              <a:rPr lang="sv-SE" sz="1200" dirty="0" err="1"/>
              <a:t>criem</a:t>
            </a:r>
            <a:r>
              <a:rPr lang="sv-SE" sz="1200" dirty="0"/>
              <a:t> </a:t>
            </a:r>
            <a:r>
              <a:rPr lang="sv-SE" sz="1200" dirty="0" err="1"/>
              <a:t>consenso</a:t>
            </a:r>
            <a:r>
              <a:rPr lang="sv-SE" sz="1200" dirty="0"/>
              <a:t> para </a:t>
            </a:r>
            <a:r>
              <a:rPr lang="sv-SE" sz="1200" dirty="0" err="1"/>
              <a:t>mudanças</a:t>
            </a:r>
            <a:r>
              <a:rPr lang="sv-SE" sz="1200" dirty="0"/>
              <a:t> </a:t>
            </a:r>
            <a:r>
              <a:rPr lang="sv-SE" sz="1200" dirty="0" err="1"/>
              <a:t>nas</a:t>
            </a:r>
            <a:r>
              <a:rPr lang="sv-SE" sz="1200" dirty="0"/>
              <a:t> </a:t>
            </a:r>
            <a:r>
              <a:rPr lang="sv-SE" sz="1200" dirty="0" err="1"/>
              <a:t>práticas</a:t>
            </a:r>
            <a:r>
              <a:rPr lang="sv-SE" sz="1200" dirty="0"/>
              <a:t> </a:t>
            </a:r>
            <a:r>
              <a:rPr lang="sv-SE" sz="1200" dirty="0" err="1"/>
              <a:t>atuais</a:t>
            </a:r>
            <a:r>
              <a:rPr lang="sv-SE" sz="1200" dirty="0"/>
              <a:t>. </a:t>
            </a:r>
            <a:r>
              <a:rPr lang="sv-SE" sz="1200" dirty="0" err="1"/>
              <a:t>Um</a:t>
            </a:r>
            <a:r>
              <a:rPr lang="sv-SE" sz="1200" dirty="0"/>
              <a:t> </a:t>
            </a:r>
            <a:r>
              <a:rPr lang="sv-SE" sz="1200" dirty="0" err="1"/>
              <a:t>exemplo</a:t>
            </a:r>
            <a:r>
              <a:rPr lang="sv-SE" sz="1200" dirty="0"/>
              <a:t> </a:t>
            </a:r>
            <a:r>
              <a:rPr lang="sv-SE" sz="1200" dirty="0" err="1"/>
              <a:t>bem</a:t>
            </a:r>
            <a:r>
              <a:rPr lang="sv-SE" sz="1200" dirty="0"/>
              <a:t> </a:t>
            </a:r>
            <a:r>
              <a:rPr lang="sv-SE" sz="1200" dirty="0" err="1"/>
              <a:t>conhecido</a:t>
            </a:r>
            <a:r>
              <a:rPr lang="sv-SE" sz="1200" dirty="0"/>
              <a:t> </a:t>
            </a:r>
            <a:r>
              <a:rPr lang="sv-SE" sz="1200" dirty="0" err="1"/>
              <a:t>disso</a:t>
            </a:r>
            <a:r>
              <a:rPr lang="sv-SE" sz="1200" dirty="0"/>
              <a:t> </a:t>
            </a:r>
            <a:r>
              <a:rPr lang="sv-SE" sz="1200" dirty="0" err="1"/>
              <a:t>são</a:t>
            </a:r>
            <a:r>
              <a:rPr lang="sv-SE" sz="1200" dirty="0"/>
              <a:t> as </a:t>
            </a:r>
            <a:r>
              <a:rPr lang="sv-SE" sz="1200" dirty="0" err="1"/>
              <a:t>análises</a:t>
            </a:r>
            <a:r>
              <a:rPr lang="sv-SE" sz="1200" dirty="0"/>
              <a:t> de </a:t>
            </a:r>
            <a:r>
              <a:rPr lang="sv-SE" sz="1200" dirty="0" err="1"/>
              <a:t>cenários</a:t>
            </a:r>
            <a:r>
              <a:rPr lang="sv-SE" sz="1200" dirty="0"/>
              <a:t> </a:t>
            </a:r>
            <a:r>
              <a:rPr lang="sv-SE" sz="1200" dirty="0" err="1"/>
              <a:t>realizadas</a:t>
            </a:r>
            <a:r>
              <a:rPr lang="sv-SE" sz="1200" dirty="0"/>
              <a:t> </a:t>
            </a:r>
            <a:r>
              <a:rPr lang="sv-SE" sz="1200" dirty="0" err="1"/>
              <a:t>pelo</a:t>
            </a:r>
            <a:r>
              <a:rPr lang="sv-SE" sz="1200" dirty="0"/>
              <a:t> </a:t>
            </a:r>
            <a:r>
              <a:rPr lang="sv-SE" sz="1200" dirty="0" err="1"/>
              <a:t>Painel</a:t>
            </a:r>
            <a:r>
              <a:rPr lang="sv-SE" sz="1200" dirty="0"/>
              <a:t> </a:t>
            </a:r>
            <a:r>
              <a:rPr lang="sv-SE" sz="1200" dirty="0" err="1"/>
              <a:t>Intergovernamental</a:t>
            </a:r>
            <a:r>
              <a:rPr lang="sv-SE" sz="1200" dirty="0"/>
              <a:t> sobre </a:t>
            </a:r>
            <a:r>
              <a:rPr lang="sv-SE" sz="1200" dirty="0" err="1"/>
              <a:t>Mudanças</a:t>
            </a:r>
            <a:r>
              <a:rPr lang="sv-SE" sz="1200" dirty="0"/>
              <a:t> </a:t>
            </a:r>
            <a:r>
              <a:rPr lang="sv-SE" sz="1200" dirty="0" err="1"/>
              <a:t>Climáticas</a:t>
            </a:r>
            <a:r>
              <a:rPr lang="sv-SE" sz="1200" dirty="0"/>
              <a:t> (IPCC),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examinam</a:t>
            </a:r>
            <a:r>
              <a:rPr lang="sv-SE" sz="1200" dirty="0"/>
              <a:t> </a:t>
            </a:r>
            <a:r>
              <a:rPr lang="sv-SE" sz="1200" dirty="0" err="1"/>
              <a:t>diferentes</a:t>
            </a:r>
            <a:r>
              <a:rPr lang="sv-SE" sz="1200" dirty="0"/>
              <a:t> </a:t>
            </a:r>
            <a:r>
              <a:rPr lang="sv-SE" sz="1200" dirty="0" err="1"/>
              <a:t>cenários</a:t>
            </a:r>
            <a:r>
              <a:rPr lang="sv-SE" sz="1200" dirty="0"/>
              <a:t> de </a:t>
            </a:r>
            <a:r>
              <a:rPr lang="sv-SE" sz="1200" dirty="0" err="1"/>
              <a:t>mudanças</a:t>
            </a:r>
            <a:r>
              <a:rPr lang="sv-SE" sz="1200" dirty="0"/>
              <a:t> </a:t>
            </a:r>
            <a:r>
              <a:rPr lang="sv-SE" sz="1200" dirty="0" err="1"/>
              <a:t>climáticas</a:t>
            </a:r>
            <a:r>
              <a:rPr lang="sv-SE" sz="1200" dirty="0"/>
              <a:t> </a:t>
            </a:r>
            <a:r>
              <a:rPr lang="sv-SE" sz="1200" dirty="0" err="1"/>
              <a:t>com</a:t>
            </a:r>
            <a:r>
              <a:rPr lang="sv-SE" sz="1200" dirty="0"/>
              <a:t> o </a:t>
            </a:r>
            <a:r>
              <a:rPr lang="sv-SE" sz="1200" dirty="0" err="1"/>
              <a:t>objetivo</a:t>
            </a:r>
            <a:r>
              <a:rPr lang="sv-SE" sz="1200" dirty="0"/>
              <a:t> de </a:t>
            </a:r>
            <a:r>
              <a:rPr lang="sv-SE" sz="1200" dirty="0" err="1"/>
              <a:t>aumentar</a:t>
            </a:r>
            <a:r>
              <a:rPr lang="sv-SE" sz="1200" dirty="0"/>
              <a:t> a </a:t>
            </a:r>
            <a:r>
              <a:rPr lang="sv-SE" sz="1200" dirty="0" err="1"/>
              <a:t>conscientização</a:t>
            </a:r>
            <a:r>
              <a:rPr lang="sv-SE" sz="1200" dirty="0"/>
              <a:t> e </a:t>
            </a:r>
            <a:r>
              <a:rPr lang="sv-SE" sz="1200" dirty="0" err="1"/>
              <a:t>criar</a:t>
            </a:r>
            <a:r>
              <a:rPr lang="sv-SE" sz="1200" dirty="0"/>
              <a:t> </a:t>
            </a:r>
            <a:r>
              <a:rPr lang="sv-SE" sz="1200" dirty="0" err="1"/>
              <a:t>um</a:t>
            </a:r>
            <a:r>
              <a:rPr lang="sv-SE" sz="1200" dirty="0"/>
              <a:t> </a:t>
            </a:r>
            <a:r>
              <a:rPr lang="sv-SE" sz="1200" dirty="0" err="1"/>
              <a:t>impulso</a:t>
            </a:r>
            <a:r>
              <a:rPr lang="sv-SE" sz="1200" dirty="0"/>
              <a:t> </a:t>
            </a:r>
            <a:r>
              <a:rPr lang="sv-SE" sz="1200" dirty="0" err="1"/>
              <a:t>político</a:t>
            </a:r>
            <a:r>
              <a:rPr lang="sv-SE" sz="1200" dirty="0"/>
              <a:t>. Por </a:t>
            </a:r>
            <a:r>
              <a:rPr lang="sv-SE" sz="1200" dirty="0" err="1"/>
              <a:t>fim</a:t>
            </a:r>
            <a:r>
              <a:rPr lang="sv-SE" sz="1200" dirty="0"/>
              <a:t>, a </a:t>
            </a:r>
            <a:r>
              <a:rPr lang="sv-SE" sz="1200" dirty="0" err="1"/>
              <a:t>análise</a:t>
            </a:r>
            <a:r>
              <a:rPr lang="sv-SE" sz="1200" dirty="0"/>
              <a:t> de </a:t>
            </a:r>
            <a:r>
              <a:rPr lang="sv-SE" sz="1200" dirty="0" err="1"/>
              <a:t>cenários</a:t>
            </a:r>
            <a:r>
              <a:rPr lang="sv-SE" sz="1200" dirty="0"/>
              <a:t> </a:t>
            </a:r>
            <a:r>
              <a:rPr lang="sv-SE" sz="1200" dirty="0" err="1"/>
              <a:t>pode</a:t>
            </a:r>
            <a:r>
              <a:rPr lang="sv-SE" sz="1200" dirty="0"/>
              <a:t> </a:t>
            </a:r>
            <a:r>
              <a:rPr lang="sv-SE" sz="1200" dirty="0" err="1"/>
              <a:t>permitir</a:t>
            </a:r>
            <a:r>
              <a:rPr lang="sv-SE" sz="1200" dirty="0"/>
              <a:t> o </a:t>
            </a:r>
            <a:r>
              <a:rPr lang="sv-SE" sz="1200" dirty="0" err="1"/>
              <a:t>gerenciamento</a:t>
            </a:r>
            <a:r>
              <a:rPr lang="sv-SE" sz="1200" dirty="0"/>
              <a:t> de </a:t>
            </a:r>
            <a:r>
              <a:rPr lang="sv-SE" sz="1200" dirty="0" err="1"/>
              <a:t>riscos</a:t>
            </a:r>
            <a:r>
              <a:rPr lang="sv-SE" sz="1200" dirty="0"/>
              <a:t>. Esse </a:t>
            </a:r>
            <a:r>
              <a:rPr lang="sv-SE" sz="1200" dirty="0" err="1"/>
              <a:t>é</a:t>
            </a:r>
            <a:r>
              <a:rPr lang="sv-SE" sz="1200" dirty="0"/>
              <a:t> </a:t>
            </a:r>
            <a:r>
              <a:rPr lang="sv-SE" sz="1200" dirty="0" err="1"/>
              <a:t>um</a:t>
            </a:r>
            <a:r>
              <a:rPr lang="sv-SE" sz="1200" dirty="0"/>
              <a:t> </a:t>
            </a:r>
            <a:r>
              <a:rPr lang="sv-SE" sz="1200" dirty="0" err="1"/>
              <a:t>uso</a:t>
            </a:r>
            <a:r>
              <a:rPr lang="sv-SE" sz="1200" dirty="0"/>
              <a:t> </a:t>
            </a:r>
            <a:r>
              <a:rPr lang="sv-SE" sz="1200" dirty="0" err="1"/>
              <a:t>comum</a:t>
            </a:r>
            <a:r>
              <a:rPr lang="sv-SE" sz="1200" dirty="0"/>
              <a:t> para os </a:t>
            </a:r>
            <a:r>
              <a:rPr lang="sv-SE" sz="1200" dirty="0" err="1"/>
              <a:t>investidores</a:t>
            </a:r>
            <a:r>
              <a:rPr lang="sv-SE" sz="1200" dirty="0"/>
              <a:t>. </a:t>
            </a:r>
            <a:endParaRPr sz="1200" dirty="0"/>
          </a:p>
        </p:txBody>
      </p:sp>
      <p:sp>
        <p:nvSpPr>
          <p:cNvPr id="394" name="Google Shape;39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preciso</a:t>
            </a:r>
            <a:r>
              <a:rPr lang="sv-SE" dirty="0"/>
              <a:t> ter </a:t>
            </a:r>
            <a:r>
              <a:rPr lang="sv-SE" dirty="0" err="1"/>
              <a:t>em</a:t>
            </a:r>
            <a:r>
              <a:rPr lang="sv-SE" dirty="0"/>
              <a:t> mente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ponto</a:t>
            </a:r>
            <a:r>
              <a:rPr lang="sv-SE" dirty="0"/>
              <a:t> importante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projetar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usar</a:t>
            </a:r>
            <a:r>
              <a:rPr lang="sv-SE" dirty="0"/>
              <a:t> </a:t>
            </a:r>
            <a:r>
              <a:rPr lang="sv-SE" dirty="0" err="1"/>
              <a:t>ferramentas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de sistemas </a:t>
            </a:r>
            <a:r>
              <a:rPr lang="sv-SE" dirty="0" err="1"/>
              <a:t>energéticos</a:t>
            </a:r>
            <a:r>
              <a:rPr lang="sv-SE" dirty="0"/>
              <a:t> (e </a:t>
            </a:r>
            <a:r>
              <a:rPr lang="sv-SE" dirty="0" err="1"/>
              <a:t>outras</a:t>
            </a:r>
            <a:r>
              <a:rPr lang="sv-SE" dirty="0"/>
              <a:t> </a:t>
            </a:r>
            <a:r>
              <a:rPr lang="sv-SE" dirty="0" err="1"/>
              <a:t>ferramentas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): os </a:t>
            </a:r>
            <a:r>
              <a:rPr lang="sv-SE" dirty="0" err="1"/>
              <a:t>modelos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prever</a:t>
            </a:r>
            <a:r>
              <a:rPr lang="sv-SE" dirty="0"/>
              <a:t> o </a:t>
            </a:r>
            <a:r>
              <a:rPr lang="sv-SE" dirty="0" err="1"/>
              <a:t>futuro</a:t>
            </a:r>
            <a:r>
              <a:rPr lang="sv-SE" dirty="0"/>
              <a:t>. Eles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ajudar</a:t>
            </a:r>
            <a:r>
              <a:rPr lang="sv-SE" dirty="0"/>
              <a:t> a </a:t>
            </a:r>
            <a:r>
              <a:rPr lang="sv-SE" dirty="0" err="1"/>
              <a:t>entender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o </a:t>
            </a:r>
            <a:r>
              <a:rPr lang="sv-SE" dirty="0" err="1"/>
              <a:t>futuro</a:t>
            </a:r>
            <a:r>
              <a:rPr lang="sv-SE" dirty="0"/>
              <a:t> </a:t>
            </a:r>
            <a:r>
              <a:rPr lang="sv-SE" dirty="0" err="1"/>
              <a:t>poderá</a:t>
            </a:r>
            <a:r>
              <a:rPr lang="sv-SE" dirty="0"/>
              <a:t> se </a:t>
            </a:r>
            <a:r>
              <a:rPr lang="sv-SE" dirty="0" err="1"/>
              <a:t>desenrolar</a:t>
            </a:r>
            <a:r>
              <a:rPr lang="sv-SE" dirty="0"/>
              <a:t>, </a:t>
            </a:r>
            <a:r>
              <a:rPr lang="sv-SE" dirty="0" err="1"/>
              <a:t>considerando</a:t>
            </a:r>
            <a:r>
              <a:rPr lang="sv-SE" dirty="0"/>
              <a:t> as </a:t>
            </a:r>
            <a:r>
              <a:rPr lang="sv-SE" dirty="0" err="1"/>
              <a:t>informações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temos</a:t>
            </a:r>
            <a:r>
              <a:rPr lang="sv-SE" dirty="0"/>
              <a:t> </a:t>
            </a:r>
            <a:r>
              <a:rPr lang="sv-SE" dirty="0" err="1"/>
              <a:t>agora</a:t>
            </a:r>
            <a:r>
              <a:rPr lang="sv-SE" dirty="0"/>
              <a:t>. E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ajudar</a:t>
            </a:r>
            <a:r>
              <a:rPr lang="sv-SE" dirty="0"/>
              <a:t> os </a:t>
            </a:r>
            <a:r>
              <a:rPr lang="sv-SE" dirty="0" err="1"/>
              <a:t>formuladores</a:t>
            </a:r>
            <a:r>
              <a:rPr lang="sv-SE" dirty="0"/>
              <a:t> de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investidores</a:t>
            </a:r>
            <a:r>
              <a:rPr lang="sv-SE" dirty="0"/>
              <a:t> a </a:t>
            </a:r>
            <a:r>
              <a:rPr lang="sv-SE" dirty="0" err="1"/>
              <a:t>tomar</a:t>
            </a:r>
            <a:r>
              <a:rPr lang="sv-SE" dirty="0"/>
              <a:t> </a:t>
            </a:r>
            <a:r>
              <a:rPr lang="sv-SE" dirty="0" err="1"/>
              <a:t>decisões</a:t>
            </a:r>
            <a:r>
              <a:rPr lang="sv-SE" dirty="0"/>
              <a:t> para se </a:t>
            </a:r>
            <a:r>
              <a:rPr lang="sv-SE" dirty="0" err="1"/>
              <a:t>preparar</a:t>
            </a:r>
            <a:r>
              <a:rPr lang="sv-SE" dirty="0"/>
              <a:t> para o </a:t>
            </a:r>
            <a:r>
              <a:rPr lang="sv-SE" dirty="0" err="1"/>
              <a:t>futuro</a:t>
            </a:r>
            <a:r>
              <a:rPr lang="sv-SE" dirty="0"/>
              <a:t> da </a:t>
            </a:r>
            <a:r>
              <a:rPr lang="sv-SE" dirty="0" err="1"/>
              <a:t>melhor</a:t>
            </a:r>
            <a:r>
              <a:rPr lang="sv-SE" dirty="0"/>
              <a:t> </a:t>
            </a:r>
            <a:r>
              <a:rPr lang="sv-SE" dirty="0" err="1"/>
              <a:t>maneira</a:t>
            </a:r>
            <a:r>
              <a:rPr lang="sv-SE" dirty="0"/>
              <a:t> </a:t>
            </a:r>
            <a:r>
              <a:rPr lang="sv-SE" dirty="0" err="1"/>
              <a:t>possível</a:t>
            </a:r>
            <a:r>
              <a:rPr lang="sv-SE" dirty="0"/>
              <a:t>. </a:t>
            </a:r>
            <a:r>
              <a:rPr lang="sv-SE" dirty="0" err="1"/>
              <a:t>Outro</a:t>
            </a:r>
            <a:r>
              <a:rPr lang="sv-SE" dirty="0"/>
              <a:t> </a:t>
            </a:r>
            <a:r>
              <a:rPr lang="sv-SE" dirty="0" err="1"/>
              <a:t>ponto</a:t>
            </a:r>
            <a:r>
              <a:rPr lang="sv-SE" dirty="0"/>
              <a:t> </a:t>
            </a:r>
            <a:r>
              <a:rPr lang="sv-SE" dirty="0" err="1"/>
              <a:t>deve</a:t>
            </a:r>
            <a:r>
              <a:rPr lang="sv-SE" dirty="0"/>
              <a:t> ser </a:t>
            </a:r>
            <a:r>
              <a:rPr lang="sv-SE" dirty="0" err="1"/>
              <a:t>mantido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mente: os </a:t>
            </a:r>
            <a:r>
              <a:rPr lang="sv-SE" dirty="0" err="1"/>
              <a:t>modelos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tomar</a:t>
            </a:r>
            <a:r>
              <a:rPr lang="sv-SE" dirty="0"/>
              <a:t> </a:t>
            </a:r>
            <a:r>
              <a:rPr lang="sv-SE" dirty="0" err="1"/>
              <a:t>decisões</a:t>
            </a:r>
            <a:r>
              <a:rPr lang="sv-SE" dirty="0"/>
              <a:t>. Eles </a:t>
            </a:r>
            <a:r>
              <a:rPr lang="sv-SE" dirty="0" err="1"/>
              <a:t>apenas</a:t>
            </a:r>
            <a:r>
              <a:rPr lang="sv-SE" dirty="0"/>
              <a:t> </a:t>
            </a:r>
            <a:r>
              <a:rPr lang="sv-SE" dirty="0" err="1"/>
              <a:t>apóiam</a:t>
            </a:r>
            <a:r>
              <a:rPr lang="sv-SE" dirty="0"/>
              <a:t> as </a:t>
            </a:r>
            <a:r>
              <a:rPr lang="sv-SE" dirty="0" err="1"/>
              <a:t>decisões</a:t>
            </a:r>
            <a:r>
              <a:rPr lang="sv-SE" dirty="0"/>
              <a:t> e </a:t>
            </a:r>
            <a:r>
              <a:rPr lang="sv-SE" dirty="0" err="1"/>
              <a:t>devem</a:t>
            </a:r>
            <a:r>
              <a:rPr lang="sv-SE" dirty="0"/>
              <a:t> ser </a:t>
            </a:r>
            <a:r>
              <a:rPr lang="sv-SE" dirty="0" err="1"/>
              <a:t>vistos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ferramenta</a:t>
            </a:r>
            <a:r>
              <a:rPr lang="sv-SE" dirty="0"/>
              <a:t> para </a:t>
            </a:r>
            <a:r>
              <a:rPr lang="sv-SE" dirty="0" err="1"/>
              <a:t>ajudar</a:t>
            </a:r>
            <a:r>
              <a:rPr lang="sv-SE" dirty="0"/>
              <a:t> nos </a:t>
            </a:r>
            <a:r>
              <a:rPr lang="sv-SE" dirty="0" err="1"/>
              <a:t>diálogos</a:t>
            </a:r>
            <a:r>
              <a:rPr lang="sv-SE" dirty="0"/>
              <a:t> </a:t>
            </a:r>
            <a:r>
              <a:rPr lang="sv-SE" dirty="0" err="1"/>
              <a:t>entre</a:t>
            </a:r>
            <a:r>
              <a:rPr lang="sv-SE" dirty="0"/>
              <a:t> </a:t>
            </a:r>
            <a:r>
              <a:rPr lang="sv-SE" dirty="0" err="1"/>
              <a:t>instituições</a:t>
            </a:r>
            <a:r>
              <a:rPr lang="sv-SE" dirty="0"/>
              <a:t> e </a:t>
            </a:r>
            <a:r>
              <a:rPr lang="sv-SE" dirty="0" err="1"/>
              <a:t>indivíduos</a:t>
            </a:r>
            <a:r>
              <a:rPr lang="sv-SE" dirty="0"/>
              <a:t>. As </a:t>
            </a:r>
            <a:r>
              <a:rPr lang="sv-SE" dirty="0" err="1"/>
              <a:t>decisões</a:t>
            </a:r>
            <a:r>
              <a:rPr lang="sv-SE" dirty="0"/>
              <a:t> </a:t>
            </a:r>
            <a:r>
              <a:rPr lang="sv-SE" dirty="0" err="1"/>
              <a:t>serão</a:t>
            </a:r>
            <a:r>
              <a:rPr lang="sv-SE" dirty="0"/>
              <a:t> </a:t>
            </a:r>
            <a:r>
              <a:rPr lang="sv-SE" dirty="0" err="1"/>
              <a:t>sempre</a:t>
            </a:r>
            <a:r>
              <a:rPr lang="sv-SE" dirty="0"/>
              <a:t> e </a:t>
            </a:r>
            <a:r>
              <a:rPr lang="sv-SE" dirty="0" err="1"/>
              <a:t>somente</a:t>
            </a:r>
            <a:r>
              <a:rPr lang="sv-SE" dirty="0"/>
              <a:t> </a:t>
            </a:r>
            <a:r>
              <a:rPr lang="sv-SE" dirty="0" err="1"/>
              <a:t>tomadas</a:t>
            </a:r>
            <a:r>
              <a:rPr lang="sv-SE" dirty="0"/>
              <a:t> </a:t>
            </a:r>
            <a:r>
              <a:rPr lang="sv-SE" dirty="0" err="1"/>
              <a:t>pelas</a:t>
            </a:r>
            <a:r>
              <a:rPr lang="sv-SE" dirty="0"/>
              <a:t> </a:t>
            </a:r>
            <a:r>
              <a:rPr lang="sv-SE" dirty="0" err="1"/>
              <a:t>instituições</a:t>
            </a:r>
            <a:r>
              <a:rPr lang="sv-SE" dirty="0"/>
              <a:t> e </a:t>
            </a:r>
            <a:r>
              <a:rPr lang="sv-SE" dirty="0" err="1"/>
              <a:t>pelos</a:t>
            </a:r>
            <a:r>
              <a:rPr lang="sv-SE" dirty="0"/>
              <a:t> </a:t>
            </a:r>
            <a:r>
              <a:rPr lang="sv-SE" dirty="0" err="1"/>
              <a:t>indivíduos</a:t>
            </a:r>
            <a:r>
              <a:rPr lang="sv-SE" dirty="0"/>
              <a:t>, </a:t>
            </a:r>
            <a:r>
              <a:rPr lang="sv-SE" dirty="0" err="1"/>
              <a:t>esperamos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informações</a:t>
            </a:r>
            <a:r>
              <a:rPr lang="sv-SE" dirty="0"/>
              <a:t> </a:t>
            </a:r>
            <a:r>
              <a:rPr lang="sv-SE" dirty="0" err="1"/>
              <a:t>provenientes</a:t>
            </a:r>
            <a:r>
              <a:rPr lang="sv-SE" dirty="0"/>
              <a:t> de </a:t>
            </a:r>
            <a:r>
              <a:rPr lang="sv-SE" dirty="0" err="1"/>
              <a:t>modelos</a:t>
            </a:r>
            <a:r>
              <a:rPr lang="sv-SE" dirty="0"/>
              <a:t> </a:t>
            </a:r>
            <a:r>
              <a:rPr lang="sv-SE" dirty="0" err="1"/>
              <a:t>sólidos</a:t>
            </a:r>
            <a:r>
              <a:rPr lang="sv-SE" dirty="0"/>
              <a:t>, </a:t>
            </a:r>
            <a:r>
              <a:rPr lang="sv-SE" dirty="0" err="1"/>
              <a:t>bem</a:t>
            </a:r>
            <a:r>
              <a:rPr lang="sv-SE" dirty="0"/>
              <a:t> </a:t>
            </a:r>
            <a:r>
              <a:rPr lang="sv-SE" dirty="0" err="1"/>
              <a:t>desenvolvidos</a:t>
            </a:r>
            <a:r>
              <a:rPr lang="sv-SE" dirty="0"/>
              <a:t> e </a:t>
            </a:r>
            <a:r>
              <a:rPr lang="sv-SE" dirty="0" err="1"/>
              <a:t>imparciais</a:t>
            </a:r>
            <a:r>
              <a:rPr lang="sv-SE" dirty="0"/>
              <a:t>. </a:t>
            </a:r>
            <a:r>
              <a:rPr lang="sv-SE" dirty="0" err="1"/>
              <a:t>Nesse</a:t>
            </a:r>
            <a:r>
              <a:rPr lang="sv-SE" dirty="0"/>
              <a:t> </a:t>
            </a:r>
            <a:r>
              <a:rPr lang="sv-SE" dirty="0" err="1"/>
              <a:t>contexto</a:t>
            </a:r>
            <a:r>
              <a:rPr lang="sv-SE" dirty="0"/>
              <a:t>, a principal </a:t>
            </a:r>
            <a:r>
              <a:rPr lang="sv-SE" dirty="0" err="1"/>
              <a:t>tarefa</a:t>
            </a:r>
            <a:r>
              <a:rPr lang="sv-SE" dirty="0"/>
              <a:t> dos analistas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produzem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usam</a:t>
            </a:r>
            <a:r>
              <a:rPr lang="sv-SE" dirty="0"/>
              <a:t> </a:t>
            </a:r>
            <a:r>
              <a:rPr lang="sv-SE" dirty="0" err="1"/>
              <a:t>modelos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avaliar</a:t>
            </a:r>
            <a:r>
              <a:rPr lang="sv-SE" dirty="0"/>
              <a:t> </a:t>
            </a:r>
            <a:r>
              <a:rPr lang="sv-SE" dirty="0" err="1"/>
              <a:t>diferentes</a:t>
            </a:r>
            <a:r>
              <a:rPr lang="sv-SE" dirty="0"/>
              <a:t> </a:t>
            </a:r>
            <a:r>
              <a:rPr lang="sv-SE" dirty="0" err="1"/>
              <a:t>opções</a:t>
            </a:r>
            <a:r>
              <a:rPr lang="sv-SE" dirty="0"/>
              <a:t> de </a:t>
            </a:r>
            <a:r>
              <a:rPr lang="sv-SE" dirty="0" err="1"/>
              <a:t>políticas</a:t>
            </a:r>
            <a:r>
              <a:rPr lang="sv-SE" dirty="0"/>
              <a:t> e </a:t>
            </a:r>
            <a:r>
              <a:rPr lang="sv-SE" dirty="0" err="1"/>
              <a:t>fornecer</a:t>
            </a:r>
            <a:r>
              <a:rPr lang="sv-SE" dirty="0"/>
              <a:t> </a:t>
            </a:r>
            <a:r>
              <a:rPr lang="sv-SE" dirty="0" err="1"/>
              <a:t>informações</a:t>
            </a:r>
            <a:r>
              <a:rPr lang="sv-SE" dirty="0"/>
              <a:t> </a:t>
            </a:r>
            <a:r>
              <a:rPr lang="sv-SE" dirty="0" err="1"/>
              <a:t>claras</a:t>
            </a:r>
            <a:r>
              <a:rPr lang="sv-SE" dirty="0"/>
              <a:t>, transparentes e </a:t>
            </a:r>
            <a:r>
              <a:rPr lang="sv-SE" dirty="0" err="1"/>
              <a:t>quantitativas</a:t>
            </a:r>
            <a:r>
              <a:rPr lang="sv-SE" dirty="0"/>
              <a:t> para os </a:t>
            </a:r>
            <a:r>
              <a:rPr lang="sv-SE" dirty="0" err="1"/>
              <a:t>tomadores</a:t>
            </a:r>
            <a:r>
              <a:rPr lang="sv-SE" dirty="0"/>
              <a:t> de </a:t>
            </a:r>
            <a:r>
              <a:rPr lang="sv-SE" dirty="0" err="1"/>
              <a:t>decisão</a:t>
            </a:r>
            <a:r>
              <a:rPr lang="sv-SE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Embora</a:t>
            </a:r>
            <a:r>
              <a:rPr lang="sv-SE" dirty="0"/>
              <a:t> </a:t>
            </a:r>
            <a:r>
              <a:rPr lang="sv-SE" dirty="0" err="1"/>
              <a:t>esses</a:t>
            </a:r>
            <a:r>
              <a:rPr lang="sv-SE" dirty="0"/>
              <a:t> </a:t>
            </a:r>
            <a:r>
              <a:rPr lang="sv-SE" dirty="0" err="1"/>
              <a:t>conceitos</a:t>
            </a:r>
            <a:r>
              <a:rPr lang="sv-SE" dirty="0"/>
              <a:t> </a:t>
            </a:r>
            <a:r>
              <a:rPr lang="sv-SE" dirty="0" err="1"/>
              <a:t>possam</a:t>
            </a:r>
            <a:r>
              <a:rPr lang="sv-SE" dirty="0"/>
              <a:t> </a:t>
            </a:r>
            <a:r>
              <a:rPr lang="sv-SE" dirty="0" err="1"/>
              <a:t>parecer</a:t>
            </a:r>
            <a:r>
              <a:rPr lang="sv-SE" dirty="0"/>
              <a:t> </a:t>
            </a:r>
            <a:r>
              <a:rPr lang="sv-SE" dirty="0" err="1"/>
              <a:t>triviais</a:t>
            </a:r>
            <a:r>
              <a:rPr lang="sv-SE" dirty="0"/>
              <a:t> à </a:t>
            </a:r>
            <a:r>
              <a:rPr lang="sv-SE" dirty="0" err="1"/>
              <a:t>primeira</a:t>
            </a:r>
            <a:r>
              <a:rPr lang="sv-SE" dirty="0"/>
              <a:t> </a:t>
            </a:r>
            <a:r>
              <a:rPr lang="sv-SE" dirty="0" err="1"/>
              <a:t>vista</a:t>
            </a:r>
            <a:r>
              <a:rPr lang="sv-SE" dirty="0"/>
              <a:t>,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fácil</a:t>
            </a:r>
            <a:r>
              <a:rPr lang="sv-SE" dirty="0"/>
              <a:t> para os analistas </a:t>
            </a:r>
            <a:r>
              <a:rPr lang="sv-SE" dirty="0" err="1"/>
              <a:t>esquecê</a:t>
            </a:r>
            <a:r>
              <a:rPr lang="sv-SE" dirty="0"/>
              <a:t>-los </a:t>
            </a:r>
            <a:r>
              <a:rPr lang="sv-SE" dirty="0" err="1"/>
              <a:t>quando</a:t>
            </a:r>
            <a:r>
              <a:rPr lang="sv-SE" dirty="0"/>
              <a:t> se </a:t>
            </a:r>
            <a:r>
              <a:rPr lang="sv-SE" dirty="0" err="1"/>
              <a:t>aprofundam</a:t>
            </a:r>
            <a:r>
              <a:rPr lang="sv-SE" dirty="0"/>
              <a:t> no </a:t>
            </a:r>
            <a:r>
              <a:rPr lang="sv-SE" dirty="0" err="1"/>
              <a:t>trabalho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404" name="Google Shape;40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Todos</a:t>
            </a:r>
            <a:r>
              <a:rPr lang="sv-SE" dirty="0"/>
              <a:t> os </a:t>
            </a:r>
            <a:r>
              <a:rPr lang="sv-SE" dirty="0" err="1"/>
              <a:t>conceitos</a:t>
            </a:r>
            <a:r>
              <a:rPr lang="sv-SE" dirty="0"/>
              <a:t> </a:t>
            </a:r>
            <a:r>
              <a:rPr lang="sv-SE" dirty="0" err="1"/>
              <a:t>acima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ser </a:t>
            </a:r>
            <a:r>
              <a:rPr lang="sv-SE" dirty="0" err="1"/>
              <a:t>resumidos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expressão</a:t>
            </a:r>
            <a:r>
              <a:rPr lang="sv-SE" dirty="0"/>
              <a:t> </a:t>
            </a:r>
            <a:r>
              <a:rPr lang="sv-SE" dirty="0" err="1"/>
              <a:t>bem</a:t>
            </a:r>
            <a:r>
              <a:rPr lang="sv-SE" dirty="0"/>
              <a:t> </a:t>
            </a:r>
            <a:r>
              <a:rPr lang="sv-SE" dirty="0" err="1"/>
              <a:t>conhecida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comunidade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</a:t>
            </a:r>
            <a:r>
              <a:rPr lang="sv-SE" dirty="0" err="1"/>
              <a:t>energética</a:t>
            </a:r>
            <a:r>
              <a:rPr lang="sv-SE" dirty="0"/>
              <a:t>: "</a:t>
            </a:r>
            <a:r>
              <a:rPr lang="sv-SE" dirty="0" err="1"/>
              <a:t>Modelagem</a:t>
            </a:r>
            <a:r>
              <a:rPr lang="sv-SE" dirty="0"/>
              <a:t> para </a:t>
            </a:r>
            <a:r>
              <a:rPr lang="sv-SE" dirty="0" err="1"/>
              <a:t>insights</a:t>
            </a:r>
            <a:r>
              <a:rPr lang="sv-SE" dirty="0"/>
              <a:t>, </a:t>
            </a:r>
            <a:r>
              <a:rPr lang="sv-SE" dirty="0" err="1"/>
              <a:t>não</a:t>
            </a:r>
            <a:r>
              <a:rPr lang="sv-SE" dirty="0"/>
              <a:t> para </a:t>
            </a:r>
            <a:r>
              <a:rPr lang="sv-SE" dirty="0" err="1"/>
              <a:t>números</a:t>
            </a:r>
            <a:r>
              <a:rPr lang="sv-SE" dirty="0"/>
              <a:t>". </a:t>
            </a:r>
            <a:r>
              <a:rPr lang="sv-SE" dirty="0" err="1"/>
              <a:t>Essa</a:t>
            </a:r>
            <a:r>
              <a:rPr lang="sv-SE" dirty="0"/>
              <a:t> </a:t>
            </a:r>
            <a:r>
              <a:rPr lang="sv-SE" dirty="0" err="1"/>
              <a:t>expressão</a:t>
            </a:r>
            <a:r>
              <a:rPr lang="sv-SE" dirty="0"/>
              <a:t> </a:t>
            </a:r>
            <a:r>
              <a:rPr lang="sv-SE" dirty="0" err="1"/>
              <a:t>faz</a:t>
            </a:r>
            <a:r>
              <a:rPr lang="sv-SE" dirty="0"/>
              <a:t> </a:t>
            </a:r>
            <a:r>
              <a:rPr lang="sv-SE" dirty="0" err="1"/>
              <a:t>parte</a:t>
            </a:r>
            <a:r>
              <a:rPr lang="sv-SE" dirty="0"/>
              <a:t> do </a:t>
            </a:r>
            <a:r>
              <a:rPr lang="sv-SE" dirty="0" err="1"/>
              <a:t>título</a:t>
            </a:r>
            <a:r>
              <a:rPr lang="sv-SE" dirty="0"/>
              <a:t> de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publicação</a:t>
            </a:r>
            <a:r>
              <a:rPr lang="sv-SE" dirty="0"/>
              <a:t> de Hill Huntington, John </a:t>
            </a:r>
            <a:r>
              <a:rPr lang="sv-SE" dirty="0" err="1"/>
              <a:t>Weyant</a:t>
            </a:r>
            <a:r>
              <a:rPr lang="sv-SE" dirty="0"/>
              <a:t> e James </a:t>
            </a:r>
            <a:r>
              <a:rPr lang="sv-SE" dirty="0" err="1"/>
              <a:t>Sweeney</a:t>
            </a:r>
            <a:r>
              <a:rPr lang="sv-SE" dirty="0"/>
              <a:t>,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apresenta</a:t>
            </a:r>
            <a:r>
              <a:rPr lang="sv-SE" dirty="0"/>
              <a:t> as </a:t>
            </a:r>
            <a:r>
              <a:rPr lang="sv-SE" dirty="0" err="1"/>
              <a:t>primeiras</a:t>
            </a:r>
            <a:r>
              <a:rPr lang="sv-SE" dirty="0"/>
              <a:t> </a:t>
            </a:r>
            <a:r>
              <a:rPr lang="sv-SE" dirty="0" err="1"/>
              <a:t>experiências</a:t>
            </a:r>
            <a:r>
              <a:rPr lang="sv-SE" dirty="0"/>
              <a:t> do </a:t>
            </a:r>
            <a:r>
              <a:rPr lang="sv-SE" dirty="0" err="1"/>
              <a:t>Fórum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nos EUA. </a:t>
            </a:r>
            <a:r>
              <a:rPr lang="sv-SE" dirty="0" err="1"/>
              <a:t>Embora</a:t>
            </a:r>
            <a:r>
              <a:rPr lang="sv-SE" dirty="0"/>
              <a:t> </a:t>
            </a:r>
            <a:r>
              <a:rPr lang="sv-SE" dirty="0" err="1"/>
              <a:t>seja</a:t>
            </a:r>
            <a:r>
              <a:rPr lang="sv-SE" dirty="0"/>
              <a:t> de 1982, a </a:t>
            </a:r>
            <a:r>
              <a:rPr lang="sv-SE" dirty="0" err="1"/>
              <a:t>publicação</a:t>
            </a:r>
            <a:r>
              <a:rPr lang="sv-SE" dirty="0"/>
              <a:t> </a:t>
            </a:r>
            <a:r>
              <a:rPr lang="sv-SE" dirty="0" err="1"/>
              <a:t>ainda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referência</a:t>
            </a:r>
            <a:r>
              <a:rPr lang="sv-SE" dirty="0"/>
              <a:t> importante e relevante para a </a:t>
            </a:r>
            <a:r>
              <a:rPr lang="sv-SE" dirty="0" err="1"/>
              <a:t>comunidade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de </a:t>
            </a:r>
            <a:r>
              <a:rPr lang="sv-SE" dirty="0" err="1"/>
              <a:t>hoje</a:t>
            </a:r>
            <a:r>
              <a:rPr lang="sv-SE" dirty="0"/>
              <a:t>. </a:t>
            </a:r>
            <a:r>
              <a:rPr lang="sv-SE" dirty="0" err="1"/>
              <a:t>Ela</a:t>
            </a:r>
            <a:r>
              <a:rPr lang="sv-SE" dirty="0"/>
              <a:t> </a:t>
            </a:r>
            <a:r>
              <a:rPr lang="sv-SE" dirty="0" err="1"/>
              <a:t>reuniu</a:t>
            </a:r>
            <a:r>
              <a:rPr lang="sv-SE" dirty="0"/>
              <a:t> </a:t>
            </a:r>
            <a:r>
              <a:rPr lang="sv-SE" dirty="0" err="1"/>
              <a:t>lições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primeiras</a:t>
            </a:r>
            <a:r>
              <a:rPr lang="sv-SE" dirty="0"/>
              <a:t> </a:t>
            </a:r>
            <a:r>
              <a:rPr lang="sv-SE" dirty="0" err="1"/>
              <a:t>décadas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várias</a:t>
            </a:r>
            <a:r>
              <a:rPr lang="sv-SE" dirty="0"/>
              <a:t> </a:t>
            </a:r>
            <a:r>
              <a:rPr lang="sv-SE" dirty="0" err="1"/>
              <a:t>ferramentas</a:t>
            </a:r>
            <a:r>
              <a:rPr lang="sv-SE" dirty="0"/>
              <a:t> </a:t>
            </a:r>
            <a:r>
              <a:rPr lang="sv-SE" dirty="0" err="1"/>
              <a:t>foram</a:t>
            </a:r>
            <a:r>
              <a:rPr lang="sv-SE" dirty="0"/>
              <a:t> </a:t>
            </a:r>
            <a:r>
              <a:rPr lang="sv-SE" dirty="0" err="1"/>
              <a:t>criadas</a:t>
            </a:r>
            <a:r>
              <a:rPr lang="sv-SE" dirty="0"/>
              <a:t> para </a:t>
            </a:r>
            <a:r>
              <a:rPr lang="sv-SE" dirty="0" err="1"/>
              <a:t>entender</a:t>
            </a:r>
            <a:r>
              <a:rPr lang="sv-SE" dirty="0"/>
              <a:t> </a:t>
            </a:r>
            <a:r>
              <a:rPr lang="sv-SE" dirty="0" err="1"/>
              <a:t>melhor</a:t>
            </a:r>
            <a:r>
              <a:rPr lang="sv-SE" dirty="0"/>
              <a:t> por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ocorreram</a:t>
            </a:r>
            <a:r>
              <a:rPr lang="sv-SE" dirty="0"/>
              <a:t> as </a:t>
            </a:r>
            <a:r>
              <a:rPr lang="sv-SE" dirty="0" err="1"/>
              <a:t>crises</a:t>
            </a:r>
            <a:r>
              <a:rPr lang="sv-SE" dirty="0"/>
              <a:t> do </a:t>
            </a:r>
            <a:r>
              <a:rPr lang="sv-SE" dirty="0" err="1"/>
              <a:t>petróleo</a:t>
            </a:r>
            <a:r>
              <a:rPr lang="sv-SE" dirty="0"/>
              <a:t> dos </a:t>
            </a:r>
            <a:r>
              <a:rPr lang="sv-SE" dirty="0" err="1"/>
              <a:t>anos</a:t>
            </a:r>
            <a:r>
              <a:rPr lang="sv-SE" dirty="0"/>
              <a:t> 70 e se </a:t>
            </a:r>
            <a:r>
              <a:rPr lang="sv-SE" dirty="0" err="1"/>
              <a:t>tais</a:t>
            </a:r>
            <a:r>
              <a:rPr lang="sv-SE" dirty="0"/>
              <a:t> </a:t>
            </a:r>
            <a:r>
              <a:rPr lang="sv-SE" dirty="0" err="1"/>
              <a:t>eventos</a:t>
            </a:r>
            <a:r>
              <a:rPr lang="sv-SE" dirty="0"/>
              <a:t> </a:t>
            </a:r>
            <a:r>
              <a:rPr lang="sv-SE" dirty="0" err="1"/>
              <a:t>poderiam</a:t>
            </a:r>
            <a:r>
              <a:rPr lang="sv-SE" dirty="0"/>
              <a:t> ser </a:t>
            </a:r>
            <a:r>
              <a:rPr lang="sv-SE" dirty="0" err="1"/>
              <a:t>evitados</a:t>
            </a:r>
            <a:r>
              <a:rPr lang="sv-SE" dirty="0"/>
              <a:t> no </a:t>
            </a:r>
            <a:r>
              <a:rPr lang="sv-SE" dirty="0" err="1"/>
              <a:t>futuro</a:t>
            </a:r>
            <a:r>
              <a:rPr lang="sv-SE" dirty="0"/>
              <a:t>. </a:t>
            </a:r>
            <a:r>
              <a:rPr lang="sv-SE" dirty="0" err="1"/>
              <a:t>Muitas</a:t>
            </a:r>
            <a:r>
              <a:rPr lang="sv-SE" dirty="0"/>
              <a:t> dessas </a:t>
            </a:r>
            <a:r>
              <a:rPr lang="sv-SE" dirty="0" err="1"/>
              <a:t>ferramentas</a:t>
            </a:r>
            <a:r>
              <a:rPr lang="sv-SE" dirty="0"/>
              <a:t> </a:t>
            </a:r>
            <a:r>
              <a:rPr lang="sv-SE" dirty="0" err="1"/>
              <a:t>ainda</a:t>
            </a:r>
            <a:r>
              <a:rPr lang="sv-SE" dirty="0"/>
              <a:t> </a:t>
            </a:r>
            <a:r>
              <a:rPr lang="sv-SE" dirty="0" err="1"/>
              <a:t>existem</a:t>
            </a:r>
            <a:r>
              <a:rPr lang="sv-SE" dirty="0"/>
              <a:t> </a:t>
            </a:r>
            <a:r>
              <a:rPr lang="sv-SE" dirty="0" err="1"/>
              <a:t>hoje</a:t>
            </a:r>
            <a:r>
              <a:rPr lang="sv-SE" dirty="0"/>
              <a:t> e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amplamente</a:t>
            </a:r>
            <a:r>
              <a:rPr lang="sv-SE" dirty="0"/>
              <a:t> </a:t>
            </a:r>
            <a:r>
              <a:rPr lang="sv-SE" dirty="0" err="1"/>
              <a:t>utilizadas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todo</a:t>
            </a:r>
            <a:r>
              <a:rPr lang="sv-SE" dirty="0"/>
              <a:t> o </a:t>
            </a:r>
            <a:r>
              <a:rPr lang="sv-SE" dirty="0" err="1"/>
              <a:t>mundo</a:t>
            </a:r>
            <a:r>
              <a:rPr lang="sv-SE" dirty="0"/>
              <a:t>. </a:t>
            </a:r>
            <a:r>
              <a:rPr lang="sv-SE" dirty="0" err="1"/>
              <a:t>Seu</a:t>
            </a:r>
            <a:r>
              <a:rPr lang="sv-SE" dirty="0"/>
              <a:t> </a:t>
            </a:r>
            <a:r>
              <a:rPr lang="sv-SE" dirty="0" err="1"/>
              <a:t>escopo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mudou</a:t>
            </a:r>
            <a:r>
              <a:rPr lang="sv-SE" dirty="0"/>
              <a:t> </a:t>
            </a:r>
            <a:r>
              <a:rPr lang="sv-SE" dirty="0" err="1"/>
              <a:t>significativamente</a:t>
            </a:r>
            <a:r>
              <a:rPr lang="sv-SE" dirty="0"/>
              <a:t>: </a:t>
            </a:r>
            <a:r>
              <a:rPr lang="sv-SE" dirty="0" err="1"/>
              <a:t>elas</a:t>
            </a:r>
            <a:r>
              <a:rPr lang="sv-SE" dirty="0"/>
              <a:t> </a:t>
            </a:r>
            <a:r>
              <a:rPr lang="sv-SE" dirty="0" err="1"/>
              <a:t>têm</a:t>
            </a:r>
            <a:r>
              <a:rPr lang="sv-SE" dirty="0"/>
              <a:t> a </a:t>
            </a:r>
            <a:r>
              <a:rPr lang="sv-SE" dirty="0" err="1"/>
              <a:t>mesma</a:t>
            </a:r>
            <a:r>
              <a:rPr lang="sv-SE" dirty="0"/>
              <a:t> </a:t>
            </a:r>
            <a:r>
              <a:rPr lang="sv-SE" dirty="0" err="1"/>
              <a:t>função</a:t>
            </a:r>
            <a:r>
              <a:rPr lang="sv-SE" dirty="0"/>
              <a:t> de nos </a:t>
            </a:r>
            <a:r>
              <a:rPr lang="sv-SE" dirty="0" err="1"/>
              <a:t>ajudar</a:t>
            </a:r>
            <a:r>
              <a:rPr lang="sv-SE" dirty="0"/>
              <a:t> a </a:t>
            </a:r>
            <a:r>
              <a:rPr lang="sv-SE" dirty="0" err="1"/>
              <a:t>entender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podemos</a:t>
            </a:r>
            <a:r>
              <a:rPr lang="sv-SE" dirty="0"/>
              <a:t> </a:t>
            </a:r>
            <a:r>
              <a:rPr lang="sv-SE" dirty="0" err="1"/>
              <a:t>planejar</a:t>
            </a:r>
            <a:r>
              <a:rPr lang="sv-SE" dirty="0"/>
              <a:t> </a:t>
            </a:r>
            <a:r>
              <a:rPr lang="sv-SE" dirty="0" err="1"/>
              <a:t>melhor</a:t>
            </a:r>
            <a:r>
              <a:rPr lang="sv-SE" dirty="0"/>
              <a:t> o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e nos </a:t>
            </a:r>
            <a:r>
              <a:rPr lang="sv-SE" dirty="0" err="1"/>
              <a:t>preparar</a:t>
            </a:r>
            <a:r>
              <a:rPr lang="sv-SE" dirty="0"/>
              <a:t> para </a:t>
            </a:r>
            <a:r>
              <a:rPr lang="sv-SE" dirty="0" err="1"/>
              <a:t>resultados</a:t>
            </a:r>
            <a:r>
              <a:rPr lang="sv-SE" dirty="0"/>
              <a:t> </a:t>
            </a:r>
            <a:r>
              <a:rPr lang="sv-SE" dirty="0" err="1"/>
              <a:t>inesperados</a:t>
            </a:r>
            <a:r>
              <a:rPr lang="sv-SE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O </a:t>
            </a:r>
            <a:r>
              <a:rPr lang="sv-SE" dirty="0" err="1"/>
              <a:t>próximo</a:t>
            </a:r>
            <a:r>
              <a:rPr lang="sv-SE" dirty="0"/>
              <a:t> </a:t>
            </a:r>
            <a:r>
              <a:rPr lang="sv-SE" dirty="0" err="1"/>
              <a:t>módulo</a:t>
            </a:r>
            <a:r>
              <a:rPr lang="sv-SE" dirty="0"/>
              <a:t> </a:t>
            </a:r>
            <a:r>
              <a:rPr lang="sv-SE" dirty="0" err="1"/>
              <a:t>começará</a:t>
            </a:r>
            <a:r>
              <a:rPr lang="sv-SE" dirty="0"/>
              <a:t> a se </a:t>
            </a:r>
            <a:r>
              <a:rPr lang="sv-SE" dirty="0" err="1"/>
              <a:t>aprofundar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essas</a:t>
            </a:r>
            <a:r>
              <a:rPr lang="sv-SE" dirty="0"/>
              <a:t> </a:t>
            </a:r>
            <a:r>
              <a:rPr lang="sv-SE" dirty="0" err="1"/>
              <a:t>ferramentas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</a:t>
            </a:r>
            <a:r>
              <a:rPr lang="sv-SE" dirty="0" err="1"/>
              <a:t>funcionam</a:t>
            </a:r>
            <a:r>
              <a:rPr lang="sv-SE" dirty="0"/>
              <a:t> e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real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transformado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construção</a:t>
            </a:r>
            <a:r>
              <a:rPr lang="sv-SE" dirty="0"/>
              <a:t> </a:t>
            </a:r>
            <a:r>
              <a:rPr lang="sv-SE" dirty="0" err="1"/>
              <a:t>matemática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413" name="Google Shape;41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</a:pP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primeira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etapa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criação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modelo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consiste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fazer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esquema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conceitual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ele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Para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isso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muitos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domínios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física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da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engenharia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realidade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precisa ser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transformada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estrutura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modelo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simplificada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gerenciável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organizada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No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campo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modelagem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essa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estrutura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modelo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é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normalmente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chamada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Referência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abreviado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"SER").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exemplo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Referência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é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apresentado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figura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Nele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conjunto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complexo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cadeias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suprimentos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constitui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real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foi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transformado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esboço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poucas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caixas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linhas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Embora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estrutura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seja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bastante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simplificada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nesse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esquema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figura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ainda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mostra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essencialmente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há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fontes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primária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conectadas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às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necessidades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finais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por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meio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vários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processos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Observe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é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muito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importante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criar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esse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esquema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logo no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início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qualquer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exercício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modelagem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ele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será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muito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difícil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criar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ideia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própria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estamos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modelando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comunicá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-la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qualquer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outra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pessoa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módulo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agora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descreverá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algumas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características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típicas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referência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0" name="Google Shape;43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representação</a:t>
            </a:r>
            <a:r>
              <a:rPr lang="sv-SE" dirty="0"/>
              <a:t> </a:t>
            </a:r>
            <a:r>
              <a:rPr lang="sv-SE" dirty="0" err="1"/>
              <a:t>gráfica</a:t>
            </a:r>
            <a:r>
              <a:rPr lang="sv-SE" dirty="0"/>
              <a:t> </a:t>
            </a:r>
            <a:r>
              <a:rPr lang="sv-SE" dirty="0" err="1"/>
              <a:t>simplificada</a:t>
            </a:r>
            <a:r>
              <a:rPr lang="sv-SE" dirty="0"/>
              <a:t> e </a:t>
            </a:r>
            <a:r>
              <a:rPr lang="sv-SE" dirty="0" err="1"/>
              <a:t>agregada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real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está</a:t>
            </a:r>
            <a:r>
              <a:rPr lang="sv-SE" dirty="0"/>
              <a:t> </a:t>
            </a:r>
            <a:r>
              <a:rPr lang="sv-SE" dirty="0" err="1"/>
              <a:t>sendo</a:t>
            </a:r>
            <a:r>
              <a:rPr lang="sv-SE" dirty="0"/>
              <a:t> </a:t>
            </a:r>
            <a:r>
              <a:rPr lang="sv-SE" dirty="0" err="1"/>
              <a:t>analisado</a:t>
            </a:r>
            <a:r>
              <a:rPr lang="sv-SE" dirty="0"/>
              <a:t>. </a:t>
            </a:r>
            <a:r>
              <a:rPr lang="sv-SE" dirty="0" err="1"/>
              <a:t>Normalmente</a:t>
            </a:r>
            <a:r>
              <a:rPr lang="sv-SE" dirty="0"/>
              <a:t>,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representa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apenas</a:t>
            </a:r>
            <a:r>
              <a:rPr lang="sv-SE" dirty="0"/>
              <a:t> a </a:t>
            </a:r>
            <a:r>
              <a:rPr lang="sv-SE" dirty="0" err="1"/>
              <a:t>infraestrutura</a:t>
            </a:r>
            <a:r>
              <a:rPr lang="sv-SE" dirty="0"/>
              <a:t> </a:t>
            </a:r>
            <a:r>
              <a:rPr lang="sv-SE" dirty="0" err="1"/>
              <a:t>atual</a:t>
            </a:r>
            <a:r>
              <a:rPr lang="sv-SE" dirty="0"/>
              <a:t> de </a:t>
            </a:r>
            <a:r>
              <a:rPr lang="sv-SE" dirty="0" err="1"/>
              <a:t>oferta</a:t>
            </a:r>
            <a:r>
              <a:rPr lang="sv-SE" dirty="0"/>
              <a:t> e </a:t>
            </a:r>
            <a:r>
              <a:rPr lang="sv-SE" dirty="0" err="1"/>
              <a:t>demanda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mas </a:t>
            </a:r>
            <a:r>
              <a:rPr lang="sv-SE" dirty="0" err="1"/>
              <a:t>também</a:t>
            </a:r>
            <a:r>
              <a:rPr lang="sv-SE" dirty="0"/>
              <a:t> a </a:t>
            </a:r>
            <a:r>
              <a:rPr lang="sv-SE" dirty="0" err="1"/>
              <a:t>infraestrutura</a:t>
            </a:r>
            <a:r>
              <a:rPr lang="sv-SE" dirty="0"/>
              <a:t> </a:t>
            </a:r>
            <a:r>
              <a:rPr lang="sv-SE" dirty="0" err="1"/>
              <a:t>futura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potencial</a:t>
            </a:r>
            <a:r>
              <a:rPr lang="sv-SE" dirty="0"/>
              <a:t>.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seja</a:t>
            </a:r>
            <a:r>
              <a:rPr lang="sv-SE" dirty="0"/>
              <a:t>, se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representado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tiver</a:t>
            </a:r>
            <a:r>
              <a:rPr lang="sv-SE" dirty="0"/>
              <a:t> </a:t>
            </a:r>
            <a:r>
              <a:rPr lang="sv-SE" dirty="0" err="1"/>
              <a:t>turbinas</a:t>
            </a:r>
            <a:r>
              <a:rPr lang="sv-SE" dirty="0"/>
              <a:t> </a:t>
            </a:r>
            <a:r>
              <a:rPr lang="sv-SE" dirty="0" err="1"/>
              <a:t>eólicas</a:t>
            </a:r>
            <a:r>
              <a:rPr lang="sv-SE" dirty="0"/>
              <a:t>, mas as </a:t>
            </a:r>
            <a:r>
              <a:rPr lang="sv-SE" dirty="0" err="1"/>
              <a:t>turbinas</a:t>
            </a:r>
            <a:r>
              <a:rPr lang="sv-SE" dirty="0"/>
              <a:t> </a:t>
            </a:r>
            <a:r>
              <a:rPr lang="sv-SE" dirty="0" err="1"/>
              <a:t>eólicas</a:t>
            </a:r>
            <a:r>
              <a:rPr lang="sv-SE" dirty="0"/>
              <a:t> </a:t>
            </a:r>
            <a:r>
              <a:rPr lang="sv-SE" dirty="0" err="1"/>
              <a:t>puderem</a:t>
            </a:r>
            <a:r>
              <a:rPr lang="sv-SE" dirty="0"/>
              <a:t> </a:t>
            </a:r>
            <a:r>
              <a:rPr lang="sv-SE" dirty="0" err="1"/>
              <a:t>desempenhar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papel</a:t>
            </a:r>
            <a:r>
              <a:rPr lang="sv-SE" dirty="0"/>
              <a:t> nos </a:t>
            </a:r>
            <a:r>
              <a:rPr lang="sv-SE" dirty="0" err="1"/>
              <a:t>próximos</a:t>
            </a:r>
            <a:r>
              <a:rPr lang="sv-SE" dirty="0"/>
              <a:t> </a:t>
            </a:r>
            <a:r>
              <a:rPr lang="sv-SE" dirty="0" err="1"/>
              <a:t>anos</a:t>
            </a:r>
            <a:r>
              <a:rPr lang="sv-SE" dirty="0"/>
              <a:t>, o </a:t>
            </a:r>
            <a:r>
              <a:rPr lang="sv-SE" dirty="0" err="1"/>
              <a:t>usuário</a:t>
            </a:r>
            <a:r>
              <a:rPr lang="sv-SE" dirty="0"/>
              <a:t> </a:t>
            </a:r>
            <a:r>
              <a:rPr lang="sv-SE" dirty="0" err="1"/>
              <a:t>deverá</a:t>
            </a:r>
            <a:r>
              <a:rPr lang="sv-SE" dirty="0"/>
              <a:t> </a:t>
            </a:r>
            <a:r>
              <a:rPr lang="sv-SE" dirty="0" err="1"/>
              <a:t>incluí-las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representação</a:t>
            </a:r>
            <a:r>
              <a:rPr lang="sv-SE" dirty="0"/>
              <a:t>. </a:t>
            </a:r>
            <a:r>
              <a:rPr lang="sv-SE" dirty="0" err="1"/>
              <a:t>Isso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importante </a:t>
            </a:r>
            <a:r>
              <a:rPr lang="sv-SE" dirty="0" err="1"/>
              <a:t>porque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mostra</a:t>
            </a:r>
            <a:r>
              <a:rPr lang="sv-SE" dirty="0"/>
              <a:t> a </a:t>
            </a:r>
            <a:r>
              <a:rPr lang="sv-SE" dirty="0" err="1"/>
              <a:t>estrutura</a:t>
            </a:r>
            <a:r>
              <a:rPr lang="sv-SE" dirty="0"/>
              <a:t> do </a:t>
            </a:r>
            <a:r>
              <a:rPr lang="sv-SE" dirty="0" err="1"/>
              <a:t>modelo</a:t>
            </a:r>
            <a:r>
              <a:rPr lang="sv-SE" dirty="0"/>
              <a:t>, e o </a:t>
            </a:r>
            <a:r>
              <a:rPr lang="sv-SE" dirty="0" err="1"/>
              <a:t>modelo</a:t>
            </a:r>
            <a:r>
              <a:rPr lang="sv-SE" dirty="0"/>
              <a:t> </a:t>
            </a:r>
            <a:r>
              <a:rPr lang="sv-SE" dirty="0" err="1"/>
              <a:t>deve</a:t>
            </a:r>
            <a:r>
              <a:rPr lang="sv-SE" dirty="0"/>
              <a:t> </a:t>
            </a:r>
            <a:r>
              <a:rPr lang="sv-SE" dirty="0" err="1"/>
              <a:t>olhar</a:t>
            </a:r>
            <a:r>
              <a:rPr lang="sv-SE" dirty="0"/>
              <a:t> para </a:t>
            </a:r>
            <a:r>
              <a:rPr lang="sv-SE" dirty="0" err="1"/>
              <a:t>muitos</a:t>
            </a:r>
            <a:r>
              <a:rPr lang="sv-SE" dirty="0"/>
              <a:t> </a:t>
            </a:r>
            <a:r>
              <a:rPr lang="sv-SE" dirty="0" err="1"/>
              <a:t>anos</a:t>
            </a:r>
            <a:r>
              <a:rPr lang="sv-SE" dirty="0"/>
              <a:t> no </a:t>
            </a:r>
            <a:r>
              <a:rPr lang="sv-SE" dirty="0" err="1"/>
              <a:t>futuro</a:t>
            </a:r>
            <a:r>
              <a:rPr lang="sv-SE" dirty="0"/>
              <a:t>. </a:t>
            </a:r>
            <a:r>
              <a:rPr lang="sv-SE" dirty="0" err="1"/>
              <a:t>Outra</a:t>
            </a:r>
            <a:r>
              <a:rPr lang="sv-SE" dirty="0"/>
              <a:t> </a:t>
            </a:r>
            <a:r>
              <a:rPr lang="sv-SE" dirty="0" err="1"/>
              <a:t>característica</a:t>
            </a:r>
            <a:r>
              <a:rPr lang="sv-SE" dirty="0"/>
              <a:t> importante de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ele</a:t>
            </a:r>
            <a:r>
              <a:rPr lang="sv-SE" dirty="0"/>
              <a:t> </a:t>
            </a:r>
            <a:r>
              <a:rPr lang="sv-SE" dirty="0" err="1"/>
              <a:t>representa</a:t>
            </a:r>
            <a:r>
              <a:rPr lang="sv-SE" dirty="0"/>
              <a:t> </a:t>
            </a:r>
            <a:r>
              <a:rPr lang="sv-SE" dirty="0" err="1"/>
              <a:t>cadeias</a:t>
            </a:r>
            <a:r>
              <a:rPr lang="sv-SE" dirty="0"/>
              <a:t> </a:t>
            </a:r>
            <a:r>
              <a:rPr lang="sv-SE" dirty="0" err="1"/>
              <a:t>completas</a:t>
            </a:r>
            <a:r>
              <a:rPr lang="sv-SE" dirty="0"/>
              <a:t> de </a:t>
            </a:r>
            <a:r>
              <a:rPr lang="sv-SE" dirty="0" err="1"/>
              <a:t>oferta</a:t>
            </a:r>
            <a:r>
              <a:rPr lang="sv-SE" dirty="0"/>
              <a:t> e </a:t>
            </a:r>
            <a:r>
              <a:rPr lang="sv-SE" dirty="0" err="1"/>
              <a:t>demanda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</a:t>
            </a:r>
            <a:r>
              <a:rPr lang="sv-SE" dirty="0" err="1"/>
              <a:t>desde</a:t>
            </a:r>
            <a:r>
              <a:rPr lang="sv-SE" dirty="0"/>
              <a:t> os </a:t>
            </a:r>
            <a:r>
              <a:rPr lang="sv-SE" dirty="0" err="1"/>
              <a:t>recursos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primária</a:t>
            </a:r>
            <a:r>
              <a:rPr lang="sv-SE" dirty="0"/>
              <a:t> </a:t>
            </a:r>
            <a:r>
              <a:rPr lang="sv-SE" dirty="0" err="1"/>
              <a:t>até</a:t>
            </a:r>
            <a:r>
              <a:rPr lang="sv-SE" dirty="0"/>
              <a:t> as </a:t>
            </a:r>
            <a:r>
              <a:rPr lang="sv-SE" dirty="0" err="1"/>
              <a:t>demandas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final (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serviços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final). O </a:t>
            </a:r>
            <a:r>
              <a:rPr lang="sv-SE" dirty="0" err="1"/>
              <a:t>nível</a:t>
            </a:r>
            <a:r>
              <a:rPr lang="sv-SE" dirty="0"/>
              <a:t> de </a:t>
            </a:r>
            <a:r>
              <a:rPr lang="sv-SE" dirty="0" err="1"/>
              <a:t>complexidade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depende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questões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</a:t>
            </a:r>
            <a:r>
              <a:rPr lang="sv-SE" dirty="0" err="1"/>
              <a:t>usuário</a:t>
            </a:r>
            <a:r>
              <a:rPr lang="sv-SE" dirty="0"/>
              <a:t> </a:t>
            </a:r>
            <a:r>
              <a:rPr lang="sv-SE" dirty="0" err="1"/>
              <a:t>deseja</a:t>
            </a:r>
            <a:r>
              <a:rPr lang="sv-SE" dirty="0"/>
              <a:t> analisar (e </a:t>
            </a:r>
            <a:r>
              <a:rPr lang="sv-SE" dirty="0" err="1"/>
              <a:t>também</a:t>
            </a:r>
            <a:r>
              <a:rPr lang="sv-SE" dirty="0"/>
              <a:t> da </a:t>
            </a:r>
            <a:r>
              <a:rPr lang="sv-SE" dirty="0" err="1"/>
              <a:t>disponibilidade</a:t>
            </a:r>
            <a:r>
              <a:rPr lang="sv-SE" dirty="0"/>
              <a:t> de </a:t>
            </a:r>
            <a:r>
              <a:rPr lang="sv-SE" dirty="0" err="1"/>
              <a:t>dados</a:t>
            </a:r>
            <a:r>
              <a:rPr lang="sv-SE" dirty="0"/>
              <a:t>). O </a:t>
            </a:r>
            <a:r>
              <a:rPr lang="sv-SE" dirty="0" err="1"/>
              <a:t>nível</a:t>
            </a:r>
            <a:r>
              <a:rPr lang="sv-SE" dirty="0"/>
              <a:t> de </a:t>
            </a:r>
            <a:r>
              <a:rPr lang="sv-SE" dirty="0" err="1"/>
              <a:t>complexidade</a:t>
            </a:r>
            <a:r>
              <a:rPr lang="sv-SE" dirty="0"/>
              <a:t> </a:t>
            </a:r>
            <a:r>
              <a:rPr lang="sv-SE" dirty="0" err="1"/>
              <a:t>deve</a:t>
            </a:r>
            <a:r>
              <a:rPr lang="sv-SE" dirty="0"/>
              <a:t> ser o </a:t>
            </a:r>
            <a:r>
              <a:rPr lang="sv-SE" dirty="0" err="1"/>
              <a:t>mínimo</a:t>
            </a:r>
            <a:r>
              <a:rPr lang="sv-SE" dirty="0"/>
              <a:t> </a:t>
            </a:r>
            <a:r>
              <a:rPr lang="sv-SE" dirty="0" err="1"/>
              <a:t>necessário</a:t>
            </a:r>
            <a:r>
              <a:rPr lang="sv-SE" dirty="0"/>
              <a:t> para </a:t>
            </a:r>
            <a:r>
              <a:rPr lang="sv-SE" dirty="0" err="1"/>
              <a:t>abordar</a:t>
            </a:r>
            <a:r>
              <a:rPr lang="sv-SE" dirty="0"/>
              <a:t> as </a:t>
            </a:r>
            <a:r>
              <a:rPr lang="sv-SE" dirty="0" err="1"/>
              <a:t>questões</a:t>
            </a:r>
            <a:r>
              <a:rPr lang="sv-SE" dirty="0"/>
              <a:t> </a:t>
            </a:r>
            <a:r>
              <a:rPr lang="sv-SE" dirty="0" err="1"/>
              <a:t>políticas</a:t>
            </a:r>
            <a:r>
              <a:rPr lang="sv-SE" dirty="0"/>
              <a:t> de </a:t>
            </a:r>
            <a:r>
              <a:rPr lang="sv-SE" dirty="0" err="1"/>
              <a:t>interesse</a:t>
            </a:r>
            <a:r>
              <a:rPr lang="sv-SE" dirty="0"/>
              <a:t>. Por </a:t>
            </a:r>
            <a:r>
              <a:rPr lang="sv-SE" dirty="0" err="1"/>
              <a:t>exemplo</a:t>
            </a:r>
            <a:r>
              <a:rPr lang="sv-SE" dirty="0"/>
              <a:t>, se o </a:t>
            </a:r>
            <a:r>
              <a:rPr lang="sv-SE" dirty="0" err="1"/>
              <a:t>objetivo</a:t>
            </a:r>
            <a:r>
              <a:rPr lang="sv-SE" dirty="0"/>
              <a:t> for analisar a </a:t>
            </a:r>
            <a:r>
              <a:rPr lang="sv-SE" dirty="0" err="1"/>
              <a:t>função</a:t>
            </a:r>
            <a:r>
              <a:rPr lang="sv-SE" dirty="0"/>
              <a:t> relativa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turbinas</a:t>
            </a:r>
            <a:r>
              <a:rPr lang="sv-SE" dirty="0"/>
              <a:t> </a:t>
            </a:r>
            <a:r>
              <a:rPr lang="sv-SE" dirty="0" err="1"/>
              <a:t>eólicas</a:t>
            </a:r>
            <a:r>
              <a:rPr lang="sv-SE" dirty="0"/>
              <a:t> terrestres e </a:t>
            </a:r>
            <a:r>
              <a:rPr lang="sv-SE" dirty="0" err="1"/>
              <a:t>marítimas</a:t>
            </a:r>
            <a:r>
              <a:rPr lang="sv-SE" dirty="0"/>
              <a:t>, </a:t>
            </a:r>
            <a:r>
              <a:rPr lang="sv-SE" dirty="0" err="1"/>
              <a:t>essas</a:t>
            </a:r>
            <a:r>
              <a:rPr lang="sv-SE" dirty="0"/>
              <a:t> duas </a:t>
            </a:r>
            <a:r>
              <a:rPr lang="sv-SE" dirty="0" err="1"/>
              <a:t>tecnologias</a:t>
            </a:r>
            <a:r>
              <a:rPr lang="sv-SE" dirty="0"/>
              <a:t> </a:t>
            </a:r>
            <a:r>
              <a:rPr lang="sv-SE" dirty="0" err="1"/>
              <a:t>devem</a:t>
            </a:r>
            <a:r>
              <a:rPr lang="sv-SE" dirty="0"/>
              <a:t> ser </a:t>
            </a:r>
            <a:r>
              <a:rPr lang="sv-SE" dirty="0" err="1"/>
              <a:t>representadas</a:t>
            </a:r>
            <a:r>
              <a:rPr lang="sv-SE" dirty="0"/>
              <a:t> </a:t>
            </a:r>
            <a:r>
              <a:rPr lang="sv-SE" dirty="0" err="1"/>
              <a:t>separadamente</a:t>
            </a:r>
            <a:r>
              <a:rPr lang="sv-SE" dirty="0"/>
              <a:t> no </a:t>
            </a:r>
            <a:r>
              <a:rPr lang="sv-SE" dirty="0" err="1"/>
              <a:t>modelo</a:t>
            </a:r>
            <a:r>
              <a:rPr lang="sv-SE" dirty="0"/>
              <a:t> e no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440" name="Google Shape;44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Esta</a:t>
            </a:r>
            <a:r>
              <a:rPr lang="sv-SE" dirty="0"/>
              <a:t> </a:t>
            </a:r>
            <a:r>
              <a:rPr lang="sv-SE" dirty="0" err="1"/>
              <a:t>parte</a:t>
            </a:r>
            <a:r>
              <a:rPr lang="sv-SE" dirty="0"/>
              <a:t> </a:t>
            </a:r>
            <a:r>
              <a:rPr lang="sv-SE" dirty="0" err="1"/>
              <a:t>analisa</a:t>
            </a:r>
            <a:r>
              <a:rPr lang="sv-SE" dirty="0"/>
              <a:t> </a:t>
            </a:r>
            <a:r>
              <a:rPr lang="sv-SE" dirty="0" err="1"/>
              <a:t>mais</a:t>
            </a:r>
            <a:r>
              <a:rPr lang="sv-SE" dirty="0"/>
              <a:t> </a:t>
            </a:r>
            <a:r>
              <a:rPr lang="sv-SE" dirty="0" err="1"/>
              <a:t>detalhadamente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normalmente</a:t>
            </a:r>
            <a:r>
              <a:rPr lang="sv-SE" dirty="0"/>
              <a:t> </a:t>
            </a:r>
            <a:r>
              <a:rPr lang="sv-SE" dirty="0" err="1"/>
              <a:t>estruturado</a:t>
            </a:r>
            <a:r>
              <a:rPr lang="sv-SE" dirty="0"/>
              <a:t>.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primeiro</a:t>
            </a:r>
            <a:r>
              <a:rPr lang="sv-SE" dirty="0"/>
              <a:t> </a:t>
            </a:r>
            <a:r>
              <a:rPr lang="sv-SE" dirty="0" err="1"/>
              <a:t>lugar</a:t>
            </a:r>
            <a:r>
              <a:rPr lang="sv-SE" dirty="0"/>
              <a:t>, </a:t>
            </a:r>
            <a:r>
              <a:rPr lang="sv-SE" dirty="0" err="1"/>
              <a:t>ele</a:t>
            </a:r>
            <a:r>
              <a:rPr lang="sv-SE" dirty="0"/>
              <a:t> </a:t>
            </a:r>
            <a:r>
              <a:rPr lang="sv-SE" dirty="0" err="1"/>
              <a:t>representa</a:t>
            </a:r>
            <a:r>
              <a:rPr lang="sv-SE" dirty="0"/>
              <a:t> </a:t>
            </a:r>
            <a:r>
              <a:rPr lang="sv-SE" dirty="0" err="1"/>
              <a:t>diferentes</a:t>
            </a:r>
            <a:r>
              <a:rPr lang="sv-SE" dirty="0"/>
              <a:t> </a:t>
            </a:r>
            <a:r>
              <a:rPr lang="sv-SE" dirty="0" err="1"/>
              <a:t>níveis</a:t>
            </a:r>
            <a:r>
              <a:rPr lang="sv-SE" dirty="0"/>
              <a:t> </a:t>
            </a:r>
            <a:r>
              <a:rPr lang="sv-SE" dirty="0" err="1"/>
              <a:t>nas</a:t>
            </a:r>
            <a:r>
              <a:rPr lang="sv-SE" dirty="0"/>
              <a:t> </a:t>
            </a:r>
            <a:r>
              <a:rPr lang="sv-SE" dirty="0" err="1"/>
              <a:t>cadeias</a:t>
            </a:r>
            <a:r>
              <a:rPr lang="sv-SE" dirty="0"/>
              <a:t> de </a:t>
            </a:r>
            <a:r>
              <a:rPr lang="sv-SE" dirty="0" err="1"/>
              <a:t>oferta</a:t>
            </a:r>
            <a:r>
              <a:rPr lang="sv-SE" dirty="0"/>
              <a:t> e </a:t>
            </a:r>
            <a:r>
              <a:rPr lang="sv-SE" dirty="0" err="1"/>
              <a:t>demanda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.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seja</a:t>
            </a:r>
            <a:r>
              <a:rPr lang="sv-SE" dirty="0"/>
              <a:t>, </a:t>
            </a:r>
            <a:r>
              <a:rPr lang="sv-SE" dirty="0" err="1"/>
              <a:t>representa</a:t>
            </a:r>
            <a:r>
              <a:rPr lang="sv-SE" dirty="0"/>
              <a:t> a </a:t>
            </a:r>
            <a:r>
              <a:rPr lang="sv-SE" dirty="0" err="1"/>
              <a:t>sucessão</a:t>
            </a:r>
            <a:r>
              <a:rPr lang="sv-SE" dirty="0"/>
              <a:t> </a:t>
            </a:r>
            <a:r>
              <a:rPr lang="sv-SE" dirty="0" err="1"/>
              <a:t>desde</a:t>
            </a:r>
            <a:r>
              <a:rPr lang="sv-SE" dirty="0"/>
              <a:t> a </a:t>
            </a:r>
            <a:r>
              <a:rPr lang="sv-SE" dirty="0" err="1"/>
              <a:t>importação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extração</a:t>
            </a:r>
            <a:r>
              <a:rPr lang="sv-SE" dirty="0"/>
              <a:t> de </a:t>
            </a:r>
            <a:r>
              <a:rPr lang="sv-SE" dirty="0" err="1"/>
              <a:t>recursos</a:t>
            </a:r>
            <a:r>
              <a:rPr lang="sv-SE" dirty="0"/>
              <a:t>, </a:t>
            </a:r>
            <a:r>
              <a:rPr lang="sv-SE" dirty="0" err="1"/>
              <a:t>passando</a:t>
            </a:r>
            <a:r>
              <a:rPr lang="sv-SE" dirty="0"/>
              <a:t> </a:t>
            </a:r>
            <a:r>
              <a:rPr lang="sv-SE" dirty="0" err="1"/>
              <a:t>pelos</a:t>
            </a:r>
            <a:r>
              <a:rPr lang="sv-SE" dirty="0"/>
              <a:t> </a:t>
            </a:r>
            <a:r>
              <a:rPr lang="sv-SE" dirty="0" err="1"/>
              <a:t>usos</a:t>
            </a:r>
            <a:r>
              <a:rPr lang="sv-SE" dirty="0"/>
              <a:t> </a:t>
            </a:r>
            <a:r>
              <a:rPr lang="sv-SE" dirty="0" err="1"/>
              <a:t>primários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</a:t>
            </a:r>
            <a:r>
              <a:rPr lang="sv-SE" dirty="0" err="1"/>
              <a:t>pelos</a:t>
            </a:r>
            <a:r>
              <a:rPr lang="sv-SE" dirty="0"/>
              <a:t> </a:t>
            </a:r>
            <a:r>
              <a:rPr lang="sv-SE" dirty="0" err="1"/>
              <a:t>usos</a:t>
            </a:r>
            <a:r>
              <a:rPr lang="sv-SE" dirty="0"/>
              <a:t> </a:t>
            </a:r>
            <a:r>
              <a:rPr lang="sv-SE" dirty="0" err="1"/>
              <a:t>secundários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</a:t>
            </a:r>
            <a:r>
              <a:rPr lang="sv-SE" dirty="0" err="1"/>
              <a:t>até</a:t>
            </a:r>
            <a:r>
              <a:rPr lang="sv-SE" dirty="0"/>
              <a:t> os </a:t>
            </a:r>
            <a:r>
              <a:rPr lang="sv-SE" dirty="0" err="1"/>
              <a:t>usos</a:t>
            </a:r>
            <a:r>
              <a:rPr lang="sv-SE" dirty="0"/>
              <a:t> </a:t>
            </a:r>
            <a:r>
              <a:rPr lang="sv-SE" dirty="0" err="1"/>
              <a:t>finais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mesmo</a:t>
            </a:r>
            <a:r>
              <a:rPr lang="sv-SE" dirty="0"/>
              <a:t> os </a:t>
            </a:r>
            <a:r>
              <a:rPr lang="sv-SE" dirty="0" err="1"/>
              <a:t>serviços</a:t>
            </a:r>
            <a:r>
              <a:rPr lang="sv-SE" dirty="0"/>
              <a:t> </a:t>
            </a:r>
            <a:r>
              <a:rPr lang="sv-SE" dirty="0" err="1"/>
              <a:t>finais</a:t>
            </a:r>
            <a:r>
              <a:rPr lang="sv-SE" dirty="0"/>
              <a:t>. </a:t>
            </a:r>
            <a:r>
              <a:rPr lang="sv-SE" dirty="0" err="1"/>
              <a:t>Isso</a:t>
            </a:r>
            <a:r>
              <a:rPr lang="sv-SE" dirty="0"/>
              <a:t> </a:t>
            </a:r>
            <a:r>
              <a:rPr lang="sv-SE" dirty="0" err="1"/>
              <a:t>será</a:t>
            </a:r>
            <a:r>
              <a:rPr lang="sv-SE" dirty="0"/>
              <a:t> </a:t>
            </a:r>
            <a:r>
              <a:rPr lang="sv-SE" dirty="0" err="1"/>
              <a:t>mostrado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figura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breve</a:t>
            </a:r>
            <a:r>
              <a:rPr lang="sv-SE" dirty="0"/>
              <a:t>. </a:t>
            </a:r>
            <a:r>
              <a:rPr lang="sv-SE" dirty="0" err="1"/>
              <a:t>Ele</a:t>
            </a:r>
            <a:r>
              <a:rPr lang="sv-SE" dirty="0"/>
              <a:t> </a:t>
            </a:r>
            <a:r>
              <a:rPr lang="sv-SE" dirty="0" err="1"/>
              <a:t>representa</a:t>
            </a:r>
            <a:r>
              <a:rPr lang="sv-SE" dirty="0"/>
              <a:t> </a:t>
            </a:r>
            <a:r>
              <a:rPr lang="sv-SE" dirty="0" err="1"/>
              <a:t>separadamente</a:t>
            </a:r>
            <a:r>
              <a:rPr lang="sv-SE" dirty="0"/>
              <a:t> </a:t>
            </a:r>
            <a:r>
              <a:rPr lang="sv-SE" dirty="0" err="1"/>
              <a:t>todos</a:t>
            </a:r>
            <a:r>
              <a:rPr lang="sv-SE" dirty="0"/>
              <a:t> os </a:t>
            </a:r>
            <a:r>
              <a:rPr lang="sv-SE" dirty="0" err="1"/>
              <a:t>portadores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e </a:t>
            </a:r>
            <a:r>
              <a:rPr lang="sv-SE" dirty="0" err="1"/>
              <a:t>commodities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usados</a:t>
            </a:r>
            <a:r>
              <a:rPr lang="sv-SE" dirty="0"/>
              <a:t> e transportados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parte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modelador </a:t>
            </a:r>
            <a:r>
              <a:rPr lang="sv-SE" dirty="0" err="1"/>
              <a:t>deseja</a:t>
            </a:r>
            <a:r>
              <a:rPr lang="sv-SE" dirty="0"/>
              <a:t> analisar. Por </a:t>
            </a:r>
            <a:r>
              <a:rPr lang="sv-SE" dirty="0" err="1"/>
              <a:t>exemplo</a:t>
            </a:r>
            <a:r>
              <a:rPr lang="sv-SE" dirty="0"/>
              <a:t>, se o modelador </a:t>
            </a:r>
            <a:r>
              <a:rPr lang="sv-SE" dirty="0" err="1"/>
              <a:t>quiser</a:t>
            </a:r>
            <a:r>
              <a:rPr lang="sv-SE" dirty="0"/>
              <a:t> </a:t>
            </a:r>
            <a:r>
              <a:rPr lang="sv-SE" dirty="0" err="1"/>
              <a:t>incluir</a:t>
            </a:r>
            <a:r>
              <a:rPr lang="sv-SE" dirty="0"/>
              <a:t> a </a:t>
            </a:r>
            <a:r>
              <a:rPr lang="sv-SE" dirty="0" err="1"/>
              <a:t>cadeia</a:t>
            </a:r>
            <a:r>
              <a:rPr lang="sv-SE" dirty="0"/>
              <a:t> de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a </a:t>
            </a:r>
            <a:r>
              <a:rPr lang="sv-SE" dirty="0" err="1"/>
              <a:t>carvão</a:t>
            </a:r>
            <a:r>
              <a:rPr lang="sv-SE" dirty="0"/>
              <a:t>,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incluir</a:t>
            </a:r>
            <a:r>
              <a:rPr lang="sv-SE" dirty="0"/>
              <a:t> o </a:t>
            </a:r>
            <a:r>
              <a:rPr lang="sv-SE" dirty="0" err="1"/>
              <a:t>recurso</a:t>
            </a:r>
            <a:r>
              <a:rPr lang="sv-SE" dirty="0"/>
              <a:t> </a:t>
            </a:r>
            <a:r>
              <a:rPr lang="sv-SE" dirty="0" err="1"/>
              <a:t>primário</a:t>
            </a:r>
            <a:r>
              <a:rPr lang="sv-SE" dirty="0"/>
              <a:t> de </a:t>
            </a:r>
            <a:r>
              <a:rPr lang="sv-SE" dirty="0" err="1"/>
              <a:t>carvão</a:t>
            </a:r>
            <a:r>
              <a:rPr lang="sv-SE" dirty="0"/>
              <a:t>, o </a:t>
            </a:r>
            <a:r>
              <a:rPr lang="sv-SE" dirty="0" err="1"/>
              <a:t>carvão</a:t>
            </a:r>
            <a:r>
              <a:rPr lang="sv-SE" dirty="0"/>
              <a:t> </a:t>
            </a:r>
            <a:r>
              <a:rPr lang="sv-SE" dirty="0" err="1"/>
              <a:t>processado</a:t>
            </a:r>
            <a:r>
              <a:rPr lang="sv-SE" dirty="0"/>
              <a:t> para </a:t>
            </a:r>
            <a:r>
              <a:rPr lang="sv-SE" dirty="0" err="1"/>
              <a:t>uso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usinas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a </a:t>
            </a:r>
            <a:r>
              <a:rPr lang="sv-SE" dirty="0" err="1"/>
              <a:t>eletricidade</a:t>
            </a:r>
            <a:r>
              <a:rPr lang="sv-SE" dirty="0"/>
              <a:t> </a:t>
            </a:r>
            <a:r>
              <a:rPr lang="sv-SE" dirty="0" err="1"/>
              <a:t>fornecida</a:t>
            </a:r>
            <a:r>
              <a:rPr lang="sv-SE" dirty="0"/>
              <a:t> </a:t>
            </a:r>
            <a:r>
              <a:rPr lang="sv-SE" dirty="0" err="1"/>
              <a:t>pelas</a:t>
            </a:r>
            <a:r>
              <a:rPr lang="sv-SE" dirty="0"/>
              <a:t> </a:t>
            </a:r>
            <a:r>
              <a:rPr lang="sv-SE" dirty="0" err="1"/>
              <a:t>usinas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e a </a:t>
            </a:r>
            <a:r>
              <a:rPr lang="sv-SE" dirty="0" err="1"/>
              <a:t>eletricidade</a:t>
            </a:r>
            <a:r>
              <a:rPr lang="sv-SE" dirty="0"/>
              <a:t> </a:t>
            </a:r>
            <a:r>
              <a:rPr lang="sv-SE" dirty="0" err="1"/>
              <a:t>distribuída</a:t>
            </a:r>
            <a:r>
              <a:rPr lang="sv-SE" dirty="0"/>
              <a:t> </a:t>
            </a:r>
            <a:r>
              <a:rPr lang="sv-SE" dirty="0" err="1"/>
              <a:t>aos</a:t>
            </a:r>
            <a:r>
              <a:rPr lang="sv-SE" dirty="0"/>
              <a:t> </a:t>
            </a:r>
            <a:r>
              <a:rPr lang="sv-SE" dirty="0" err="1"/>
              <a:t>usuários</a:t>
            </a:r>
            <a:r>
              <a:rPr lang="sv-SE" dirty="0"/>
              <a:t> </a:t>
            </a:r>
            <a:r>
              <a:rPr lang="sv-SE" dirty="0" err="1"/>
              <a:t>finais</a:t>
            </a:r>
            <a:r>
              <a:rPr lang="sv-SE" dirty="0"/>
              <a:t>. Por </a:t>
            </a:r>
            <a:r>
              <a:rPr lang="sv-SE" dirty="0" err="1"/>
              <a:t>fim</a:t>
            </a:r>
            <a:r>
              <a:rPr lang="sv-SE" dirty="0"/>
              <a:t>,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inclui</a:t>
            </a:r>
            <a:r>
              <a:rPr lang="sv-SE" dirty="0"/>
              <a:t> o </a:t>
            </a:r>
            <a:r>
              <a:rPr lang="sv-SE" dirty="0" err="1"/>
              <a:t>conjunto</a:t>
            </a:r>
            <a:r>
              <a:rPr lang="sv-SE" dirty="0"/>
              <a:t> de </a:t>
            </a:r>
            <a:r>
              <a:rPr lang="sv-SE" dirty="0" err="1"/>
              <a:t>tecnologias</a:t>
            </a:r>
            <a:r>
              <a:rPr lang="sv-SE" dirty="0"/>
              <a:t>, </a:t>
            </a:r>
            <a:r>
              <a:rPr lang="sv-SE" dirty="0" err="1"/>
              <a:t>infraestrutura</a:t>
            </a:r>
            <a:r>
              <a:rPr lang="sv-SE" dirty="0"/>
              <a:t> e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fazem</a:t>
            </a:r>
            <a:r>
              <a:rPr lang="sv-SE" dirty="0"/>
              <a:t> </a:t>
            </a:r>
            <a:r>
              <a:rPr lang="sv-SE" dirty="0" err="1"/>
              <a:t>parte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está</a:t>
            </a:r>
            <a:r>
              <a:rPr lang="sv-SE" dirty="0"/>
              <a:t> </a:t>
            </a:r>
            <a:r>
              <a:rPr lang="sv-SE" dirty="0" err="1"/>
              <a:t>sendo</a:t>
            </a:r>
            <a:r>
              <a:rPr lang="sv-SE" dirty="0"/>
              <a:t> </a:t>
            </a:r>
            <a:r>
              <a:rPr lang="sv-SE" dirty="0" err="1"/>
              <a:t>analisado</a:t>
            </a:r>
            <a:r>
              <a:rPr lang="sv-SE" dirty="0"/>
              <a:t>. Eles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precisam</a:t>
            </a:r>
            <a:r>
              <a:rPr lang="sv-SE" dirty="0"/>
              <a:t> ser </a:t>
            </a:r>
            <a:r>
              <a:rPr lang="sv-SE" dirty="0" err="1"/>
              <a:t>representados</a:t>
            </a:r>
            <a:r>
              <a:rPr lang="sv-SE" dirty="0"/>
              <a:t> </a:t>
            </a:r>
            <a:r>
              <a:rPr lang="sv-SE" dirty="0" err="1"/>
              <a:t>individualmente</a:t>
            </a:r>
            <a:r>
              <a:rPr lang="sv-SE" dirty="0"/>
              <a:t>, mas </a:t>
            </a:r>
            <a:r>
              <a:rPr lang="sv-SE" dirty="0" err="1"/>
              <a:t>também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ser </a:t>
            </a:r>
            <a:r>
              <a:rPr lang="sv-SE" dirty="0" err="1"/>
              <a:t>representados</a:t>
            </a:r>
            <a:r>
              <a:rPr lang="sv-SE" dirty="0"/>
              <a:t> de forma </a:t>
            </a:r>
            <a:r>
              <a:rPr lang="sv-SE" dirty="0" err="1"/>
              <a:t>agregada</a:t>
            </a:r>
            <a:r>
              <a:rPr lang="sv-SE" dirty="0"/>
              <a:t>. O </a:t>
            </a:r>
            <a:r>
              <a:rPr lang="sv-SE" dirty="0" err="1"/>
              <a:t>nível</a:t>
            </a:r>
            <a:r>
              <a:rPr lang="sv-SE" dirty="0"/>
              <a:t> de </a:t>
            </a:r>
            <a:r>
              <a:rPr lang="sv-SE" dirty="0" err="1"/>
              <a:t>detalhe</a:t>
            </a:r>
            <a:r>
              <a:rPr lang="sv-SE" dirty="0"/>
              <a:t> </a:t>
            </a:r>
            <a:r>
              <a:rPr lang="sv-SE" dirty="0" err="1"/>
              <a:t>depende</a:t>
            </a:r>
            <a:r>
              <a:rPr lang="sv-SE" dirty="0"/>
              <a:t> do </a:t>
            </a:r>
            <a:r>
              <a:rPr lang="sv-SE" dirty="0" err="1"/>
              <a:t>objetivo</a:t>
            </a:r>
            <a:r>
              <a:rPr lang="sv-SE" dirty="0"/>
              <a:t> da </a:t>
            </a:r>
            <a:r>
              <a:rPr lang="sv-SE" dirty="0" err="1"/>
              <a:t>análise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449" name="Google Shape;44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Aqui</a:t>
            </a:r>
            <a:r>
              <a:rPr lang="sv-SE" dirty="0"/>
              <a:t> </a:t>
            </a:r>
            <a:r>
              <a:rPr lang="sv-SE" dirty="0" err="1"/>
              <a:t>você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ver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exemplo</a:t>
            </a:r>
            <a:r>
              <a:rPr lang="sv-SE" dirty="0"/>
              <a:t> de </a:t>
            </a:r>
            <a:r>
              <a:rPr lang="sv-SE" dirty="0" err="1"/>
              <a:t>tudo</a:t>
            </a:r>
            <a:r>
              <a:rPr lang="sv-SE" dirty="0"/>
              <a:t> 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foi</a:t>
            </a:r>
            <a:r>
              <a:rPr lang="sv-SE" dirty="0"/>
              <a:t> </a:t>
            </a:r>
            <a:r>
              <a:rPr lang="sv-SE" dirty="0" err="1"/>
              <a:t>descrito</a:t>
            </a:r>
            <a:r>
              <a:rPr lang="sv-SE" dirty="0"/>
              <a:t> no </a:t>
            </a:r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anterior</a:t>
            </a:r>
            <a:r>
              <a:rPr lang="sv-SE" dirty="0"/>
              <a:t>. </a:t>
            </a:r>
            <a:r>
              <a:rPr lang="sv-SE" dirty="0" err="1"/>
              <a:t>Nesse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muito</a:t>
            </a:r>
            <a:r>
              <a:rPr lang="sv-SE" dirty="0"/>
              <a:t> simples, </a:t>
            </a:r>
            <a:r>
              <a:rPr lang="sv-SE" dirty="0" err="1"/>
              <a:t>você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ver</a:t>
            </a:r>
            <a:r>
              <a:rPr lang="sv-SE" dirty="0"/>
              <a:t>,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cores</a:t>
            </a:r>
            <a:r>
              <a:rPr lang="sv-SE" dirty="0"/>
              <a:t> </a:t>
            </a:r>
            <a:r>
              <a:rPr lang="sv-SE" dirty="0" err="1"/>
              <a:t>diferentes</a:t>
            </a:r>
            <a:r>
              <a:rPr lang="sv-SE" dirty="0"/>
              <a:t>, </a:t>
            </a:r>
            <a:r>
              <a:rPr lang="sv-SE" dirty="0" err="1"/>
              <a:t>diferentes</a:t>
            </a:r>
            <a:r>
              <a:rPr lang="sv-SE" dirty="0"/>
              <a:t> </a:t>
            </a:r>
            <a:r>
              <a:rPr lang="sv-SE" dirty="0" err="1"/>
              <a:t>cadeias</a:t>
            </a:r>
            <a:r>
              <a:rPr lang="sv-SE" dirty="0"/>
              <a:t> de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eletricidade</a:t>
            </a:r>
            <a:r>
              <a:rPr lang="sv-SE" dirty="0"/>
              <a:t>: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violeta</a:t>
            </a:r>
            <a:r>
              <a:rPr lang="sv-SE" dirty="0"/>
              <a:t>, o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eletricidade</a:t>
            </a:r>
            <a:r>
              <a:rPr lang="sv-SE" dirty="0"/>
              <a:t> a </a:t>
            </a:r>
            <a:r>
              <a:rPr lang="sv-SE" dirty="0" err="1"/>
              <a:t>partir</a:t>
            </a:r>
            <a:r>
              <a:rPr lang="sv-SE" dirty="0"/>
              <a:t> do </a:t>
            </a:r>
            <a:r>
              <a:rPr lang="sv-SE" dirty="0" err="1"/>
              <a:t>gás</a:t>
            </a:r>
            <a:r>
              <a:rPr lang="sv-SE" dirty="0"/>
              <a:t>;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preto</a:t>
            </a:r>
            <a:r>
              <a:rPr lang="sv-SE" dirty="0"/>
              <a:t>, o do </a:t>
            </a:r>
            <a:r>
              <a:rPr lang="sv-SE" dirty="0" err="1"/>
              <a:t>carvão</a:t>
            </a:r>
            <a:r>
              <a:rPr lang="sv-SE" dirty="0"/>
              <a:t>;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azul</a:t>
            </a:r>
            <a:r>
              <a:rPr lang="sv-SE" dirty="0"/>
              <a:t>, o da </a:t>
            </a:r>
            <a:r>
              <a:rPr lang="sv-SE" dirty="0" err="1"/>
              <a:t>hidrelétrica</a:t>
            </a:r>
            <a:r>
              <a:rPr lang="sv-SE" dirty="0"/>
              <a:t>;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amarelo-laranja</a:t>
            </a:r>
            <a:r>
              <a:rPr lang="sv-SE" dirty="0"/>
              <a:t>, o da </a:t>
            </a:r>
            <a:r>
              <a:rPr lang="sv-SE" dirty="0" err="1"/>
              <a:t>energia</a:t>
            </a:r>
            <a:r>
              <a:rPr lang="sv-SE" dirty="0"/>
              <a:t> solar </a:t>
            </a:r>
            <a:r>
              <a:rPr lang="sv-SE" dirty="0" err="1"/>
              <a:t>fotovoltaica</a:t>
            </a:r>
            <a:r>
              <a:rPr lang="sv-SE" dirty="0"/>
              <a:t>; </a:t>
            </a:r>
            <a:r>
              <a:rPr lang="sv-SE" dirty="0" err="1"/>
              <a:t>em</a:t>
            </a:r>
            <a:r>
              <a:rPr lang="sv-SE" dirty="0"/>
              <a:t> rosa, o da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eólica</a:t>
            </a:r>
            <a:r>
              <a:rPr lang="sv-SE" dirty="0"/>
              <a:t>. </a:t>
            </a:r>
            <a:r>
              <a:rPr lang="sv-SE" dirty="0" err="1"/>
              <a:t>Seguindo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representação</a:t>
            </a:r>
            <a:r>
              <a:rPr lang="sv-SE" dirty="0"/>
              <a:t> </a:t>
            </a:r>
            <a:r>
              <a:rPr lang="sv-SE" dirty="0" err="1"/>
              <a:t>típica</a:t>
            </a:r>
            <a:r>
              <a:rPr lang="sv-SE" dirty="0"/>
              <a:t>, o </a:t>
            </a:r>
            <a:r>
              <a:rPr lang="sv-SE" dirty="0" err="1"/>
              <a:t>lado</a:t>
            </a:r>
            <a:r>
              <a:rPr lang="sv-SE" dirty="0"/>
              <a:t> </a:t>
            </a:r>
            <a:r>
              <a:rPr lang="sv-SE" dirty="0" err="1"/>
              <a:t>esquerdo</a:t>
            </a:r>
            <a:r>
              <a:rPr lang="sv-SE" dirty="0"/>
              <a:t> da </a:t>
            </a:r>
            <a:r>
              <a:rPr lang="sv-SE" dirty="0" err="1"/>
              <a:t>figura</a:t>
            </a:r>
            <a:r>
              <a:rPr lang="sv-SE" dirty="0"/>
              <a:t> </a:t>
            </a:r>
            <a:r>
              <a:rPr lang="sv-SE" dirty="0" err="1"/>
              <a:t>mostra</a:t>
            </a:r>
            <a:r>
              <a:rPr lang="sv-SE" dirty="0"/>
              <a:t> o "</a:t>
            </a:r>
            <a:r>
              <a:rPr lang="sv-SE" dirty="0" err="1"/>
              <a:t>início</a:t>
            </a:r>
            <a:r>
              <a:rPr lang="sv-SE" dirty="0"/>
              <a:t>"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cadeias</a:t>
            </a:r>
            <a:r>
              <a:rPr lang="sv-SE" dirty="0"/>
              <a:t>,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seja</a:t>
            </a:r>
            <a:r>
              <a:rPr lang="sv-SE" dirty="0"/>
              <a:t>, os </a:t>
            </a:r>
            <a:r>
              <a:rPr lang="sv-SE" dirty="0" err="1"/>
              <a:t>recursos</a:t>
            </a:r>
            <a:r>
              <a:rPr lang="sv-SE" dirty="0"/>
              <a:t> </a:t>
            </a:r>
            <a:r>
              <a:rPr lang="sv-SE" dirty="0" err="1"/>
              <a:t>primários</a:t>
            </a:r>
            <a:r>
              <a:rPr lang="sv-SE" dirty="0"/>
              <a:t>. Esses </a:t>
            </a:r>
            <a:r>
              <a:rPr lang="sv-SE" dirty="0" err="1"/>
              <a:t>são</a:t>
            </a:r>
            <a:r>
              <a:rPr lang="sv-SE" dirty="0"/>
              <a:t>, </a:t>
            </a:r>
            <a:r>
              <a:rPr lang="sv-SE" dirty="0" err="1"/>
              <a:t>respectivamente</a:t>
            </a:r>
            <a:r>
              <a:rPr lang="sv-SE" dirty="0"/>
              <a:t>, </a:t>
            </a:r>
            <a:r>
              <a:rPr lang="sv-SE" dirty="0" err="1"/>
              <a:t>gás</a:t>
            </a:r>
            <a:r>
              <a:rPr lang="sv-SE" dirty="0"/>
              <a:t>, </a:t>
            </a:r>
            <a:r>
              <a:rPr lang="sv-SE" dirty="0" err="1"/>
              <a:t>carvão</a:t>
            </a:r>
            <a:r>
              <a:rPr lang="sv-SE" dirty="0"/>
              <a:t>, </a:t>
            </a:r>
            <a:r>
              <a:rPr lang="sv-SE" dirty="0" err="1"/>
              <a:t>água</a:t>
            </a:r>
            <a:r>
              <a:rPr lang="sv-SE" dirty="0"/>
              <a:t>, sol e </a:t>
            </a:r>
            <a:r>
              <a:rPr lang="sv-SE" dirty="0" err="1"/>
              <a:t>vento</a:t>
            </a:r>
            <a:r>
              <a:rPr lang="sv-SE" dirty="0"/>
              <a:t>. O </a:t>
            </a:r>
            <a:r>
              <a:rPr lang="sv-SE" dirty="0" err="1"/>
              <a:t>centro</a:t>
            </a:r>
            <a:r>
              <a:rPr lang="sv-SE" dirty="0"/>
              <a:t> </a:t>
            </a:r>
            <a:r>
              <a:rPr lang="sv-SE" dirty="0" err="1"/>
              <a:t>apresenta</a:t>
            </a:r>
            <a:r>
              <a:rPr lang="sv-SE" dirty="0"/>
              <a:t> o </a:t>
            </a:r>
            <a:r>
              <a:rPr lang="sv-SE" dirty="0" err="1"/>
              <a:t>suprimento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secundária</a:t>
            </a:r>
            <a:r>
              <a:rPr lang="sv-SE" dirty="0"/>
              <a:t>,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seja</a:t>
            </a:r>
            <a:r>
              <a:rPr lang="sv-SE" dirty="0"/>
              <a:t>, o </a:t>
            </a:r>
            <a:r>
              <a:rPr lang="sv-SE" dirty="0" err="1"/>
              <a:t>suprimento</a:t>
            </a:r>
            <a:r>
              <a:rPr lang="sv-SE" dirty="0"/>
              <a:t> de </a:t>
            </a:r>
            <a:r>
              <a:rPr lang="sv-SE" dirty="0" err="1"/>
              <a:t>portadores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provenientes</a:t>
            </a:r>
            <a:r>
              <a:rPr lang="sv-SE" dirty="0"/>
              <a:t> da </a:t>
            </a:r>
            <a:r>
              <a:rPr lang="sv-SE" dirty="0" err="1"/>
              <a:t>conversão</a:t>
            </a:r>
            <a:r>
              <a:rPr lang="sv-SE" dirty="0"/>
              <a:t> dos </a:t>
            </a:r>
            <a:r>
              <a:rPr lang="sv-SE" dirty="0" err="1"/>
              <a:t>portadores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primária</a:t>
            </a:r>
            <a:r>
              <a:rPr lang="sv-SE" dirty="0"/>
              <a:t>. O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secundária</a:t>
            </a:r>
            <a:r>
              <a:rPr lang="sv-SE" dirty="0"/>
              <a:t> </a:t>
            </a:r>
            <a:r>
              <a:rPr lang="sv-SE" dirty="0" err="1"/>
              <a:t>inclui</a:t>
            </a:r>
            <a:r>
              <a:rPr lang="sv-SE" dirty="0"/>
              <a:t> </a:t>
            </a:r>
            <a:r>
              <a:rPr lang="sv-SE" dirty="0" err="1"/>
              <a:t>processos</a:t>
            </a:r>
            <a:r>
              <a:rPr lang="sv-SE" dirty="0"/>
              <a:t> de </a:t>
            </a:r>
            <a:r>
              <a:rPr lang="sv-SE" dirty="0" err="1"/>
              <a:t>conversão</a:t>
            </a:r>
            <a:r>
              <a:rPr lang="sv-SE" dirty="0"/>
              <a:t>,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usinas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mas </a:t>
            </a:r>
            <a:r>
              <a:rPr lang="sv-SE" dirty="0" err="1"/>
              <a:t>também</a:t>
            </a:r>
            <a:r>
              <a:rPr lang="sv-SE" dirty="0"/>
              <a:t>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transmissão</a:t>
            </a:r>
            <a:r>
              <a:rPr lang="sv-SE" dirty="0"/>
              <a:t> e </a:t>
            </a:r>
            <a:r>
              <a:rPr lang="sv-SE" dirty="0" err="1"/>
              <a:t>distribuição</a:t>
            </a:r>
            <a:r>
              <a:rPr lang="sv-SE" dirty="0"/>
              <a:t> de </a:t>
            </a:r>
            <a:r>
              <a:rPr lang="sv-SE" dirty="0" err="1"/>
              <a:t>eletricidade</a:t>
            </a:r>
            <a:r>
              <a:rPr lang="sv-SE" dirty="0"/>
              <a:t>. </a:t>
            </a:r>
            <a:r>
              <a:rPr lang="sv-SE" dirty="0" err="1"/>
              <a:t>Finalmente</a:t>
            </a:r>
            <a:r>
              <a:rPr lang="sv-SE" dirty="0"/>
              <a:t>, à </a:t>
            </a:r>
            <a:r>
              <a:rPr lang="sv-SE" dirty="0" err="1"/>
              <a:t>direita</a:t>
            </a:r>
            <a:r>
              <a:rPr lang="sv-SE" dirty="0"/>
              <a:t>, </a:t>
            </a:r>
            <a:r>
              <a:rPr lang="sv-SE" dirty="0" err="1"/>
              <a:t>há</a:t>
            </a:r>
            <a:r>
              <a:rPr lang="sv-SE" dirty="0"/>
              <a:t> a </a:t>
            </a:r>
            <a:r>
              <a:rPr lang="sv-SE" dirty="0" err="1"/>
              <a:t>demanda</a:t>
            </a:r>
            <a:r>
              <a:rPr lang="sv-SE" dirty="0"/>
              <a:t> final de </a:t>
            </a:r>
            <a:r>
              <a:rPr lang="sv-SE" dirty="0" err="1"/>
              <a:t>energia</a:t>
            </a:r>
            <a:r>
              <a:rPr lang="sv-SE" dirty="0"/>
              <a:t> (</a:t>
            </a:r>
            <a:r>
              <a:rPr lang="sv-SE" dirty="0" err="1"/>
              <a:t>nesse</a:t>
            </a:r>
            <a:r>
              <a:rPr lang="sv-SE" dirty="0"/>
              <a:t> </a:t>
            </a:r>
            <a:r>
              <a:rPr lang="sv-SE" dirty="0" err="1"/>
              <a:t>caso</a:t>
            </a:r>
            <a:r>
              <a:rPr lang="sv-SE" dirty="0"/>
              <a:t>,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demanda</a:t>
            </a:r>
            <a:r>
              <a:rPr lang="sv-SE" dirty="0"/>
              <a:t> por </a:t>
            </a:r>
            <a:r>
              <a:rPr lang="sv-SE" dirty="0" err="1"/>
              <a:t>eletricidade</a:t>
            </a:r>
            <a:r>
              <a:rPr lang="sv-SE" dirty="0"/>
              <a:t>). </a:t>
            </a:r>
            <a:r>
              <a:rPr lang="sv-SE" dirty="0" err="1"/>
              <a:t>Observe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muitos</a:t>
            </a:r>
            <a:r>
              <a:rPr lang="sv-SE" dirty="0"/>
              <a:t> </a:t>
            </a:r>
            <a:r>
              <a:rPr lang="sv-SE" dirty="0" err="1"/>
              <a:t>outros</a:t>
            </a:r>
            <a:r>
              <a:rPr lang="sv-SE" dirty="0"/>
              <a:t> </a:t>
            </a:r>
            <a:r>
              <a:rPr lang="sv-SE" dirty="0" err="1"/>
              <a:t>níveis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ser </a:t>
            </a:r>
            <a:r>
              <a:rPr lang="sv-SE" dirty="0" err="1"/>
              <a:t>representados</a:t>
            </a:r>
            <a:r>
              <a:rPr lang="sv-SE" dirty="0"/>
              <a:t>,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muito</a:t>
            </a:r>
            <a:r>
              <a:rPr lang="sv-SE" dirty="0"/>
              <a:t> </a:t>
            </a:r>
            <a:r>
              <a:rPr lang="sv-SE" dirty="0" err="1"/>
              <a:t>mais</a:t>
            </a:r>
            <a:r>
              <a:rPr lang="sv-SE" dirty="0"/>
              <a:t> </a:t>
            </a:r>
            <a:r>
              <a:rPr lang="sv-SE" dirty="0" err="1"/>
              <a:t>detalhes</a:t>
            </a:r>
            <a:r>
              <a:rPr lang="sv-SE" dirty="0"/>
              <a:t>. </a:t>
            </a:r>
            <a:r>
              <a:rPr lang="sv-SE" dirty="0" err="1"/>
              <a:t>Este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apenas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exemplo</a:t>
            </a:r>
            <a:r>
              <a:rPr lang="sv-SE" dirty="0"/>
              <a:t> </a:t>
            </a:r>
            <a:r>
              <a:rPr lang="sv-SE" dirty="0" err="1"/>
              <a:t>ilustrativo</a:t>
            </a:r>
            <a:r>
              <a:rPr lang="sv-SE" dirty="0"/>
              <a:t>. Na </a:t>
            </a:r>
            <a:r>
              <a:rPr lang="sv-SE" dirty="0" err="1"/>
              <a:t>figura</a:t>
            </a:r>
            <a:r>
              <a:rPr lang="sv-SE" dirty="0"/>
              <a:t>, as </a:t>
            </a:r>
            <a:r>
              <a:rPr lang="sv-SE" dirty="0" err="1"/>
              <a:t>linhas</a:t>
            </a:r>
            <a:r>
              <a:rPr lang="sv-SE" dirty="0"/>
              <a:t> </a:t>
            </a:r>
            <a:r>
              <a:rPr lang="sv-SE" dirty="0" err="1"/>
              <a:t>representam</a:t>
            </a:r>
            <a:r>
              <a:rPr lang="sv-SE" dirty="0"/>
              <a:t> </a:t>
            </a:r>
            <a:r>
              <a:rPr lang="sv-SE" dirty="0" err="1"/>
              <a:t>transportadores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commodities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fluem</a:t>
            </a:r>
            <a:r>
              <a:rPr lang="sv-SE" dirty="0"/>
              <a:t> </a:t>
            </a:r>
            <a:r>
              <a:rPr lang="sv-SE" dirty="0" err="1"/>
              <a:t>pelas</a:t>
            </a:r>
            <a:r>
              <a:rPr lang="sv-SE" dirty="0"/>
              <a:t> </a:t>
            </a:r>
            <a:r>
              <a:rPr lang="sv-SE" dirty="0" err="1"/>
              <a:t>cadeias</a:t>
            </a:r>
            <a:r>
              <a:rPr lang="sv-SE" dirty="0"/>
              <a:t> de </a:t>
            </a:r>
            <a:r>
              <a:rPr lang="sv-SE" dirty="0" err="1"/>
              <a:t>suprimentos</a:t>
            </a:r>
            <a:r>
              <a:rPr lang="sv-SE" dirty="0"/>
              <a:t>; as </a:t>
            </a:r>
            <a:r>
              <a:rPr lang="sv-SE" dirty="0" err="1"/>
              <a:t>caixas</a:t>
            </a:r>
            <a:r>
              <a:rPr lang="sv-SE" dirty="0"/>
              <a:t> </a:t>
            </a:r>
            <a:r>
              <a:rPr lang="sv-SE" dirty="0" err="1"/>
              <a:t>representam</a:t>
            </a:r>
            <a:r>
              <a:rPr lang="sv-SE" dirty="0"/>
              <a:t> </a:t>
            </a:r>
            <a:r>
              <a:rPr lang="sv-SE" dirty="0" err="1"/>
              <a:t>tecnologias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usam</a:t>
            </a:r>
            <a:r>
              <a:rPr lang="sv-SE" dirty="0"/>
              <a:t> </a:t>
            </a:r>
            <a:r>
              <a:rPr lang="sv-SE" dirty="0" err="1"/>
              <a:t>transportadores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e/</a:t>
            </a:r>
            <a:r>
              <a:rPr lang="sv-SE" dirty="0" err="1"/>
              <a:t>ou</a:t>
            </a:r>
            <a:r>
              <a:rPr lang="sv-SE" dirty="0"/>
              <a:t> os </a:t>
            </a:r>
            <a:r>
              <a:rPr lang="sv-SE" dirty="0" err="1"/>
              <a:t>convertem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outros</a:t>
            </a:r>
            <a:r>
              <a:rPr lang="sv-SE" dirty="0"/>
              <a:t> </a:t>
            </a:r>
            <a:r>
              <a:rPr lang="sv-SE" dirty="0" err="1"/>
              <a:t>transportadores</a:t>
            </a:r>
            <a:r>
              <a:rPr lang="sv-SE" dirty="0"/>
              <a:t>. Neste </a:t>
            </a:r>
            <a:r>
              <a:rPr lang="sv-SE" dirty="0" err="1"/>
              <a:t>exemplo</a:t>
            </a:r>
            <a:r>
              <a:rPr lang="sv-SE" dirty="0"/>
              <a:t>, as </a:t>
            </a:r>
            <a:r>
              <a:rPr lang="sv-SE" dirty="0" err="1"/>
              <a:t>caixas</a:t>
            </a:r>
            <a:r>
              <a:rPr lang="sv-SE" dirty="0"/>
              <a:t> à </a:t>
            </a:r>
            <a:r>
              <a:rPr lang="sv-SE" dirty="0" err="1"/>
              <a:t>esquerda</a:t>
            </a:r>
            <a:r>
              <a:rPr lang="sv-SE" dirty="0"/>
              <a:t> </a:t>
            </a:r>
            <a:r>
              <a:rPr lang="sv-SE" dirty="0" err="1"/>
              <a:t>representam</a:t>
            </a:r>
            <a:r>
              <a:rPr lang="sv-SE" dirty="0"/>
              <a:t> a </a:t>
            </a:r>
            <a:r>
              <a:rPr lang="sv-SE" dirty="0" err="1"/>
              <a:t>mineração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primária</a:t>
            </a:r>
            <a:r>
              <a:rPr lang="sv-SE" dirty="0"/>
              <a:t>, as do </a:t>
            </a:r>
            <a:r>
              <a:rPr lang="sv-SE" dirty="0" err="1"/>
              <a:t>centro</a:t>
            </a:r>
            <a:r>
              <a:rPr lang="sv-SE" dirty="0"/>
              <a:t> </a:t>
            </a:r>
            <a:r>
              <a:rPr lang="sv-SE" dirty="0" err="1"/>
              <a:t>representam</a:t>
            </a:r>
            <a:r>
              <a:rPr lang="sv-SE" dirty="0"/>
              <a:t> as </a:t>
            </a:r>
            <a:r>
              <a:rPr lang="sv-SE" dirty="0" err="1"/>
              <a:t>usinas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e a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transmissão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458" name="Google Shape;45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muito</a:t>
            </a:r>
            <a:r>
              <a:rPr lang="sv-SE" dirty="0"/>
              <a:t> importante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todo</a:t>
            </a:r>
            <a:r>
              <a:rPr lang="sv-SE" dirty="0"/>
              <a:t> </a:t>
            </a:r>
            <a:r>
              <a:rPr lang="sv-SE" dirty="0" err="1"/>
              <a:t>exercício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de sistemas </a:t>
            </a:r>
            <a:r>
              <a:rPr lang="sv-SE" dirty="0" err="1"/>
              <a:t>energéticos</a:t>
            </a:r>
            <a:r>
              <a:rPr lang="sv-SE" dirty="0"/>
              <a:t> </a:t>
            </a:r>
            <a:r>
              <a:rPr lang="sv-SE" dirty="0" err="1"/>
              <a:t>porque</a:t>
            </a:r>
            <a:r>
              <a:rPr lang="sv-SE" dirty="0"/>
              <a:t> </a:t>
            </a:r>
            <a:r>
              <a:rPr lang="sv-SE" dirty="0" err="1"/>
              <a:t>fornece</a:t>
            </a:r>
            <a:r>
              <a:rPr lang="sv-SE" dirty="0"/>
              <a:t> </a:t>
            </a:r>
            <a:r>
              <a:rPr lang="sv-SE" dirty="0" err="1"/>
              <a:t>ao</a:t>
            </a:r>
            <a:r>
              <a:rPr lang="sv-SE" dirty="0"/>
              <a:t> modelador </a:t>
            </a:r>
            <a:r>
              <a:rPr lang="sv-SE" dirty="0" err="1"/>
              <a:t>orientação</a:t>
            </a:r>
            <a:r>
              <a:rPr lang="sv-SE" dirty="0"/>
              <a:t> </a:t>
            </a:r>
            <a:r>
              <a:rPr lang="sv-SE" dirty="0" err="1"/>
              <a:t>durante</a:t>
            </a:r>
            <a:r>
              <a:rPr lang="sv-SE" dirty="0"/>
              <a:t> </a:t>
            </a:r>
            <a:r>
              <a:rPr lang="sv-SE" dirty="0" err="1"/>
              <a:t>todo</a:t>
            </a:r>
            <a:r>
              <a:rPr lang="sv-SE" dirty="0"/>
              <a:t> o restante do </a:t>
            </a:r>
            <a:r>
              <a:rPr lang="sv-SE" dirty="0" err="1"/>
              <a:t>exercício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.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imagem</a:t>
            </a:r>
            <a:r>
              <a:rPr lang="sv-SE" dirty="0"/>
              <a:t> </a:t>
            </a:r>
            <a:r>
              <a:rPr lang="sv-SE" dirty="0" err="1"/>
              <a:t>clara</a:t>
            </a:r>
            <a:r>
              <a:rPr lang="sv-SE" dirty="0"/>
              <a:t> e </a:t>
            </a:r>
            <a:r>
              <a:rPr lang="sv-SE" dirty="0" err="1"/>
              <a:t>fácil</a:t>
            </a:r>
            <a:r>
              <a:rPr lang="sv-SE" dirty="0"/>
              <a:t> de </a:t>
            </a:r>
            <a:r>
              <a:rPr lang="sv-SE" dirty="0" err="1"/>
              <a:t>entender</a:t>
            </a:r>
            <a:r>
              <a:rPr lang="sv-SE" dirty="0"/>
              <a:t> da </a:t>
            </a:r>
            <a:r>
              <a:rPr lang="sv-SE" dirty="0" err="1"/>
              <a:t>estrutura</a:t>
            </a:r>
            <a:r>
              <a:rPr lang="sv-SE" dirty="0"/>
              <a:t>, do </a:t>
            </a:r>
            <a:r>
              <a:rPr lang="sv-SE" dirty="0" err="1"/>
              <a:t>escopo</a:t>
            </a:r>
            <a:r>
              <a:rPr lang="sv-SE" dirty="0"/>
              <a:t> e do </a:t>
            </a:r>
            <a:r>
              <a:rPr lang="sv-SE" dirty="0" err="1"/>
              <a:t>objetivo</a:t>
            </a:r>
            <a:r>
              <a:rPr lang="sv-SE" dirty="0"/>
              <a:t> do </a:t>
            </a:r>
            <a:r>
              <a:rPr lang="sv-SE" dirty="0" err="1"/>
              <a:t>modelo</a:t>
            </a:r>
            <a:r>
              <a:rPr lang="sv-SE" dirty="0"/>
              <a:t>, </a:t>
            </a:r>
            <a:r>
              <a:rPr lang="sv-SE" dirty="0" err="1"/>
              <a:t>que</a:t>
            </a:r>
            <a:r>
              <a:rPr lang="sv-SE" dirty="0"/>
              <a:t> o modelador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consultar</a:t>
            </a:r>
            <a:r>
              <a:rPr lang="sv-SE" dirty="0"/>
              <a:t> a </a:t>
            </a:r>
            <a:r>
              <a:rPr lang="sv-SE" dirty="0" err="1"/>
              <a:t>qualquer</a:t>
            </a:r>
            <a:r>
              <a:rPr lang="sv-SE" dirty="0"/>
              <a:t> </a:t>
            </a:r>
            <a:r>
              <a:rPr lang="sv-SE" dirty="0" err="1"/>
              <a:t>momento</a:t>
            </a:r>
            <a:r>
              <a:rPr lang="sv-SE" dirty="0"/>
              <a:t>. Para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isso</a:t>
            </a:r>
            <a:r>
              <a:rPr lang="sv-SE" dirty="0"/>
              <a:t> </a:t>
            </a:r>
            <a:r>
              <a:rPr lang="sv-SE" dirty="0" err="1"/>
              <a:t>seja</a:t>
            </a:r>
            <a:r>
              <a:rPr lang="sv-SE" dirty="0"/>
              <a:t> </a:t>
            </a:r>
            <a:r>
              <a:rPr lang="sv-SE" dirty="0" err="1"/>
              <a:t>verdade</a:t>
            </a:r>
            <a:r>
              <a:rPr lang="sv-SE" dirty="0"/>
              <a:t>, no </a:t>
            </a:r>
            <a:r>
              <a:rPr lang="sv-SE" dirty="0" err="1"/>
              <a:t>entanto</a:t>
            </a:r>
            <a:r>
              <a:rPr lang="sv-SE" dirty="0"/>
              <a:t>, o modelador precisa </a:t>
            </a:r>
            <a:r>
              <a:rPr lang="sv-SE" dirty="0" err="1"/>
              <a:t>fazer</a:t>
            </a:r>
            <a:r>
              <a:rPr lang="sv-SE" dirty="0"/>
              <a:t> o </a:t>
            </a:r>
            <a:r>
              <a:rPr lang="sv-SE" dirty="0" err="1"/>
              <a:t>uso</a:t>
            </a:r>
            <a:r>
              <a:rPr lang="sv-SE" dirty="0"/>
              <a:t> </a:t>
            </a:r>
            <a:r>
              <a:rPr lang="sv-SE" dirty="0" err="1"/>
              <a:t>correto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. As </a:t>
            </a:r>
            <a:r>
              <a:rPr lang="sv-SE" dirty="0" err="1"/>
              <a:t>indicações</a:t>
            </a:r>
            <a:r>
              <a:rPr lang="sv-SE" dirty="0"/>
              <a:t> a </a:t>
            </a:r>
            <a:r>
              <a:rPr lang="sv-SE" dirty="0" err="1"/>
              <a:t>seguir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ajudar</a:t>
            </a:r>
            <a:r>
              <a:rPr lang="sv-SE" dirty="0"/>
              <a:t> </a:t>
            </a:r>
            <a:r>
              <a:rPr lang="sv-SE" dirty="0" err="1"/>
              <a:t>nesse</a:t>
            </a:r>
            <a:r>
              <a:rPr lang="sv-SE" dirty="0"/>
              <a:t> </a:t>
            </a:r>
            <a:r>
              <a:rPr lang="sv-SE" dirty="0" err="1"/>
              <a:t>sentido</a:t>
            </a:r>
            <a:r>
              <a:rPr lang="sv-SE" dirty="0"/>
              <a:t>: </a:t>
            </a:r>
            <a:r>
              <a:rPr lang="sv-SE" dirty="0" err="1"/>
              <a:t>primeiro</a:t>
            </a:r>
            <a:r>
              <a:rPr lang="sv-SE" dirty="0"/>
              <a:t>,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deve</a:t>
            </a:r>
            <a:r>
              <a:rPr lang="sv-SE" dirty="0"/>
              <a:t> de </a:t>
            </a:r>
            <a:r>
              <a:rPr lang="sv-SE" dirty="0" err="1"/>
              <a:t>fato</a:t>
            </a:r>
            <a:r>
              <a:rPr lang="sv-SE" dirty="0"/>
              <a:t> </a:t>
            </a:r>
            <a:r>
              <a:rPr lang="sv-SE" dirty="0" err="1"/>
              <a:t>incluir</a:t>
            </a:r>
            <a:r>
              <a:rPr lang="sv-SE" dirty="0"/>
              <a:t> </a:t>
            </a:r>
            <a:r>
              <a:rPr lang="sv-SE" dirty="0" err="1"/>
              <a:t>todo</a:t>
            </a:r>
            <a:r>
              <a:rPr lang="sv-SE" dirty="0"/>
              <a:t> e </a:t>
            </a:r>
            <a:r>
              <a:rPr lang="sv-SE" dirty="0" err="1"/>
              <a:t>qualquer</a:t>
            </a:r>
            <a:r>
              <a:rPr lang="sv-SE" dirty="0"/>
              <a:t> </a:t>
            </a:r>
            <a:r>
              <a:rPr lang="sv-SE" dirty="0" err="1"/>
              <a:t>elemento</a:t>
            </a:r>
            <a:r>
              <a:rPr lang="sv-SE" dirty="0"/>
              <a:t> a ser </a:t>
            </a:r>
            <a:r>
              <a:rPr lang="sv-SE" dirty="0" err="1"/>
              <a:t>representado</a:t>
            </a:r>
            <a:r>
              <a:rPr lang="sv-SE" dirty="0"/>
              <a:t> no </a:t>
            </a:r>
            <a:r>
              <a:rPr lang="sv-SE" dirty="0" err="1"/>
              <a:t>modelo</a:t>
            </a:r>
            <a:r>
              <a:rPr lang="sv-SE" dirty="0"/>
              <a:t>. Deve haver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correspondência</a:t>
            </a:r>
            <a:r>
              <a:rPr lang="sv-SE" dirty="0"/>
              <a:t> </a:t>
            </a:r>
            <a:r>
              <a:rPr lang="sv-SE" dirty="0" err="1"/>
              <a:t>completa</a:t>
            </a:r>
            <a:r>
              <a:rPr lang="sv-SE" dirty="0"/>
              <a:t> </a:t>
            </a:r>
            <a:r>
              <a:rPr lang="sv-SE" dirty="0" err="1"/>
              <a:t>entre</a:t>
            </a:r>
            <a:r>
              <a:rPr lang="sv-SE" dirty="0"/>
              <a:t> a </a:t>
            </a:r>
            <a:r>
              <a:rPr lang="sv-SE" dirty="0" err="1"/>
              <a:t>estrutura</a:t>
            </a:r>
            <a:r>
              <a:rPr lang="sv-SE" dirty="0"/>
              <a:t> do </a:t>
            </a:r>
            <a:r>
              <a:rPr lang="sv-SE" dirty="0" err="1"/>
              <a:t>modelo</a:t>
            </a:r>
            <a:r>
              <a:rPr lang="sv-SE" dirty="0"/>
              <a:t> e </a:t>
            </a:r>
            <a:r>
              <a:rPr lang="sv-SE" dirty="0" err="1"/>
              <a:t>essa</a:t>
            </a:r>
            <a:r>
              <a:rPr lang="sv-SE" dirty="0"/>
              <a:t> </a:t>
            </a:r>
            <a:r>
              <a:rPr lang="sv-SE" dirty="0" err="1"/>
              <a:t>representação</a:t>
            </a:r>
            <a:r>
              <a:rPr lang="sv-SE" dirty="0"/>
              <a:t> </a:t>
            </a:r>
            <a:r>
              <a:rPr lang="sv-SE" dirty="0" err="1"/>
              <a:t>gráfica</a:t>
            </a:r>
            <a:r>
              <a:rPr lang="sv-SE" dirty="0"/>
              <a:t>.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segundo</a:t>
            </a:r>
            <a:r>
              <a:rPr lang="sv-SE" dirty="0"/>
              <a:t> </a:t>
            </a:r>
            <a:r>
              <a:rPr lang="sv-SE" dirty="0" err="1"/>
              <a:t>lugar</a:t>
            </a:r>
            <a:r>
              <a:rPr lang="sv-SE" dirty="0"/>
              <a:t>, </a:t>
            </a:r>
            <a:r>
              <a:rPr lang="sv-SE" dirty="0" err="1"/>
              <a:t>ele</a:t>
            </a:r>
            <a:r>
              <a:rPr lang="sv-SE" dirty="0"/>
              <a:t> </a:t>
            </a:r>
            <a:r>
              <a:rPr lang="sv-SE" dirty="0" err="1"/>
              <a:t>deve</a:t>
            </a:r>
            <a:r>
              <a:rPr lang="sv-SE" dirty="0"/>
              <a:t> ser </a:t>
            </a:r>
            <a:r>
              <a:rPr lang="sv-SE" dirty="0" err="1"/>
              <a:t>consultado</a:t>
            </a:r>
            <a:r>
              <a:rPr lang="sv-SE" dirty="0"/>
              <a:t>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definir</a:t>
            </a:r>
            <a:r>
              <a:rPr lang="sv-SE" dirty="0"/>
              <a:t> </a:t>
            </a:r>
            <a:r>
              <a:rPr lang="sv-SE" dirty="0" err="1"/>
              <a:t>todas</a:t>
            </a:r>
            <a:r>
              <a:rPr lang="sv-SE" dirty="0"/>
              <a:t> as </a:t>
            </a:r>
            <a:r>
              <a:rPr lang="sv-SE" dirty="0" err="1"/>
              <a:t>entradas</a:t>
            </a:r>
            <a:r>
              <a:rPr lang="sv-SE" dirty="0"/>
              <a:t> do </a:t>
            </a:r>
            <a:r>
              <a:rPr lang="sv-SE" dirty="0" err="1"/>
              <a:t>modelo</a:t>
            </a:r>
            <a:r>
              <a:rPr lang="sv-SE" dirty="0"/>
              <a:t>. 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vamos</a:t>
            </a:r>
            <a:r>
              <a:rPr lang="sv-SE" dirty="0"/>
              <a:t> </a:t>
            </a:r>
            <a:r>
              <a:rPr lang="sv-SE" dirty="0" err="1"/>
              <a:t>supor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modelador </a:t>
            </a:r>
            <a:r>
              <a:rPr lang="sv-SE" dirty="0" err="1"/>
              <a:t>esteja</a:t>
            </a:r>
            <a:r>
              <a:rPr lang="sv-SE" dirty="0"/>
              <a:t> </a:t>
            </a:r>
            <a:r>
              <a:rPr lang="sv-SE" dirty="0" err="1"/>
              <a:t>incluindo</a:t>
            </a:r>
            <a:r>
              <a:rPr lang="sv-SE" dirty="0"/>
              <a:t> a </a:t>
            </a:r>
            <a:r>
              <a:rPr lang="sv-SE" dirty="0" err="1"/>
              <a:t>cadeia</a:t>
            </a:r>
            <a:r>
              <a:rPr lang="sv-SE" dirty="0"/>
              <a:t> de </a:t>
            </a:r>
            <a:r>
              <a:rPr lang="sv-SE" dirty="0" err="1"/>
              <a:t>suprimento</a:t>
            </a:r>
            <a:r>
              <a:rPr lang="sv-SE" dirty="0"/>
              <a:t> de </a:t>
            </a:r>
            <a:r>
              <a:rPr lang="sv-SE" dirty="0" err="1"/>
              <a:t>eletricidade</a:t>
            </a:r>
            <a:r>
              <a:rPr lang="sv-SE" dirty="0"/>
              <a:t> a </a:t>
            </a:r>
            <a:r>
              <a:rPr lang="sv-SE" dirty="0" err="1"/>
              <a:t>gás</a:t>
            </a:r>
            <a:r>
              <a:rPr lang="sv-SE" dirty="0"/>
              <a:t> no </a:t>
            </a:r>
            <a:r>
              <a:rPr lang="sv-SE" dirty="0" err="1"/>
              <a:t>modelo</a:t>
            </a:r>
            <a:r>
              <a:rPr lang="sv-SE" dirty="0"/>
              <a:t>, </a:t>
            </a:r>
            <a:r>
              <a:rPr lang="sv-SE" dirty="0" err="1"/>
              <a:t>conforme</a:t>
            </a:r>
            <a:r>
              <a:rPr lang="sv-SE" dirty="0"/>
              <a:t> </a:t>
            </a:r>
            <a:r>
              <a:rPr lang="sv-SE" dirty="0" err="1"/>
              <a:t>representado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parte</a:t>
            </a:r>
            <a:r>
              <a:rPr lang="sv-SE" dirty="0"/>
              <a:t> </a:t>
            </a:r>
            <a:r>
              <a:rPr lang="sv-SE" dirty="0" err="1"/>
              <a:t>superior</a:t>
            </a:r>
            <a:r>
              <a:rPr lang="sv-SE" dirty="0"/>
              <a:t> da </a:t>
            </a:r>
            <a:r>
              <a:rPr lang="sv-SE" dirty="0" err="1"/>
              <a:t>figura</a:t>
            </a:r>
            <a:r>
              <a:rPr lang="sv-SE" dirty="0"/>
              <a:t>. A </a:t>
            </a:r>
            <a:r>
              <a:rPr lang="sv-SE" dirty="0" err="1"/>
              <a:t>figura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,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verdade</a:t>
            </a:r>
            <a:r>
              <a:rPr lang="sv-SE" dirty="0"/>
              <a:t>, </a:t>
            </a:r>
            <a:r>
              <a:rPr lang="sv-SE" dirty="0" err="1"/>
              <a:t>orientar</a:t>
            </a:r>
            <a:r>
              <a:rPr lang="sv-SE" dirty="0"/>
              <a:t> o modelador no </a:t>
            </a:r>
            <a:r>
              <a:rPr lang="sv-SE" dirty="0" err="1"/>
              <a:t>processo</a:t>
            </a:r>
            <a:r>
              <a:rPr lang="sv-SE" dirty="0"/>
              <a:t>: </a:t>
            </a:r>
            <a:r>
              <a:rPr lang="sv-SE" dirty="0" err="1"/>
              <a:t>primeiro</a:t>
            </a:r>
            <a:r>
              <a:rPr lang="sv-SE" dirty="0"/>
              <a:t>, </a:t>
            </a:r>
            <a:r>
              <a:rPr lang="sv-SE" dirty="0" err="1"/>
              <a:t>devem</a:t>
            </a:r>
            <a:r>
              <a:rPr lang="sv-SE" dirty="0"/>
              <a:t> ser </a:t>
            </a:r>
            <a:r>
              <a:rPr lang="sv-SE" dirty="0" err="1"/>
              <a:t>criados</a:t>
            </a:r>
            <a:r>
              <a:rPr lang="sv-SE" dirty="0"/>
              <a:t> </a:t>
            </a:r>
            <a:r>
              <a:rPr lang="sv-SE" dirty="0" err="1"/>
              <a:t>dois</a:t>
            </a:r>
            <a:r>
              <a:rPr lang="sv-SE" dirty="0"/>
              <a:t> </a:t>
            </a:r>
            <a:r>
              <a:rPr lang="sv-SE" dirty="0" err="1"/>
              <a:t>tipos</a:t>
            </a:r>
            <a:r>
              <a:rPr lang="sv-SE" dirty="0"/>
              <a:t> de </a:t>
            </a:r>
            <a:r>
              <a:rPr lang="sv-SE" dirty="0" err="1"/>
              <a:t>ativos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representam</a:t>
            </a:r>
            <a:r>
              <a:rPr lang="sv-SE" dirty="0"/>
              <a:t> a </a:t>
            </a:r>
            <a:r>
              <a:rPr lang="sv-SE" dirty="0" err="1"/>
              <a:t>mineração</a:t>
            </a:r>
            <a:r>
              <a:rPr lang="sv-SE" dirty="0"/>
              <a:t> de </a:t>
            </a:r>
            <a:r>
              <a:rPr lang="sv-SE" dirty="0" err="1"/>
              <a:t>gás</a:t>
            </a:r>
            <a:r>
              <a:rPr lang="sv-SE" dirty="0"/>
              <a:t> e as </a:t>
            </a:r>
            <a:r>
              <a:rPr lang="sv-SE" dirty="0" err="1"/>
              <a:t>usinas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a </a:t>
            </a:r>
            <a:r>
              <a:rPr lang="sv-SE" dirty="0" err="1"/>
              <a:t>gás</a:t>
            </a:r>
            <a:r>
              <a:rPr lang="sv-SE" dirty="0"/>
              <a:t>; </a:t>
            </a:r>
            <a:r>
              <a:rPr lang="sv-SE" dirty="0" err="1"/>
              <a:t>depois</a:t>
            </a:r>
            <a:r>
              <a:rPr lang="sv-SE" dirty="0"/>
              <a:t>, </a:t>
            </a:r>
            <a:r>
              <a:rPr lang="sv-SE" dirty="0" err="1"/>
              <a:t>deve</a:t>
            </a:r>
            <a:r>
              <a:rPr lang="sv-SE" dirty="0"/>
              <a:t> ser </a:t>
            </a:r>
            <a:r>
              <a:rPr lang="sv-SE" dirty="0" err="1"/>
              <a:t>criada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commodity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represente</a:t>
            </a:r>
            <a:r>
              <a:rPr lang="sv-SE" dirty="0"/>
              <a:t> o </a:t>
            </a:r>
            <a:r>
              <a:rPr lang="sv-SE" dirty="0" err="1"/>
              <a:t>gás</a:t>
            </a:r>
            <a:r>
              <a:rPr lang="sv-SE" dirty="0"/>
              <a:t>; </a:t>
            </a:r>
            <a:r>
              <a:rPr lang="sv-SE" dirty="0" err="1"/>
              <a:t>essa</a:t>
            </a:r>
            <a:r>
              <a:rPr lang="sv-SE" dirty="0"/>
              <a:t> </a:t>
            </a:r>
            <a:r>
              <a:rPr lang="sv-SE" dirty="0" err="1"/>
              <a:t>commodity</a:t>
            </a:r>
            <a:r>
              <a:rPr lang="sv-SE" dirty="0"/>
              <a:t> </a:t>
            </a:r>
            <a:r>
              <a:rPr lang="sv-SE" dirty="0" err="1"/>
              <a:t>deve</a:t>
            </a:r>
            <a:r>
              <a:rPr lang="sv-SE" dirty="0"/>
              <a:t> ser, de </a:t>
            </a:r>
            <a:r>
              <a:rPr lang="sv-SE" dirty="0" err="1"/>
              <a:t>alguma</a:t>
            </a:r>
            <a:r>
              <a:rPr lang="sv-SE" dirty="0"/>
              <a:t> forma, </a:t>
            </a:r>
            <a:r>
              <a:rPr lang="sv-SE" dirty="0" err="1"/>
              <a:t>fixada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saída</a:t>
            </a:r>
            <a:r>
              <a:rPr lang="sv-SE" dirty="0"/>
              <a:t> da </a:t>
            </a:r>
            <a:r>
              <a:rPr lang="sv-SE" dirty="0" err="1"/>
              <a:t>mineração</a:t>
            </a:r>
            <a:r>
              <a:rPr lang="sv-SE" dirty="0"/>
              <a:t> de </a:t>
            </a:r>
            <a:r>
              <a:rPr lang="sv-SE" dirty="0" err="1"/>
              <a:t>gás</a:t>
            </a:r>
            <a:r>
              <a:rPr lang="sv-SE" dirty="0"/>
              <a:t> e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entrada</a:t>
            </a:r>
            <a:r>
              <a:rPr lang="sv-SE" dirty="0"/>
              <a:t> para a </a:t>
            </a:r>
            <a:r>
              <a:rPr lang="sv-SE" dirty="0" err="1"/>
              <a:t>usina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a </a:t>
            </a:r>
            <a:r>
              <a:rPr lang="sv-SE" dirty="0" err="1"/>
              <a:t>gás</a:t>
            </a:r>
            <a:r>
              <a:rPr lang="sv-SE" dirty="0"/>
              <a:t>; da </a:t>
            </a:r>
            <a:r>
              <a:rPr lang="sv-SE" dirty="0" err="1"/>
              <a:t>mesma</a:t>
            </a:r>
            <a:r>
              <a:rPr lang="sv-SE" dirty="0"/>
              <a:t> forma, a </a:t>
            </a:r>
            <a:r>
              <a:rPr lang="sv-SE" dirty="0" err="1"/>
              <a:t>usina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a </a:t>
            </a:r>
            <a:r>
              <a:rPr lang="sv-SE" dirty="0" err="1"/>
              <a:t>gás</a:t>
            </a:r>
            <a:r>
              <a:rPr lang="sv-SE" dirty="0"/>
              <a:t> </a:t>
            </a:r>
            <a:r>
              <a:rPr lang="sv-SE" dirty="0" err="1"/>
              <a:t>forneceria</a:t>
            </a:r>
            <a:r>
              <a:rPr lang="sv-SE" dirty="0"/>
              <a:t> </a:t>
            </a:r>
            <a:r>
              <a:rPr lang="sv-SE" dirty="0" err="1"/>
              <a:t>eletricidade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saída</a:t>
            </a:r>
            <a:r>
              <a:rPr lang="sv-SE" dirty="0"/>
              <a:t>. A </a:t>
            </a:r>
            <a:r>
              <a:rPr lang="sv-SE" dirty="0" err="1"/>
              <a:t>última</a:t>
            </a:r>
            <a:r>
              <a:rPr lang="sv-SE" dirty="0"/>
              <a:t> </a:t>
            </a:r>
            <a:r>
              <a:rPr lang="sv-SE" dirty="0" err="1"/>
              <a:t>indicação</a:t>
            </a:r>
            <a:r>
              <a:rPr lang="sv-SE" dirty="0"/>
              <a:t> </a:t>
            </a:r>
            <a:r>
              <a:rPr lang="sv-SE" dirty="0" err="1"/>
              <a:t>seria</a:t>
            </a:r>
            <a:r>
              <a:rPr lang="sv-SE" dirty="0"/>
              <a:t> </a:t>
            </a:r>
            <a:r>
              <a:rPr lang="sv-SE" dirty="0" err="1"/>
              <a:t>lembrar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alterado</a:t>
            </a:r>
            <a:r>
              <a:rPr lang="sv-SE" dirty="0"/>
              <a:t> a </a:t>
            </a:r>
            <a:r>
              <a:rPr lang="sv-SE" dirty="0" err="1"/>
              <a:t>qualquer</a:t>
            </a:r>
            <a:r>
              <a:rPr lang="sv-SE" dirty="0"/>
              <a:t> </a:t>
            </a:r>
            <a:r>
              <a:rPr lang="sv-SE" dirty="0" err="1"/>
              <a:t>momento</a:t>
            </a:r>
            <a:r>
              <a:rPr lang="sv-SE" dirty="0"/>
              <a:t>. </a:t>
            </a:r>
            <a:r>
              <a:rPr lang="sv-SE" dirty="0" err="1"/>
              <a:t>Isso</a:t>
            </a:r>
            <a:r>
              <a:rPr lang="sv-SE" dirty="0"/>
              <a:t> se torna </a:t>
            </a:r>
            <a:r>
              <a:rPr lang="sv-SE" dirty="0" err="1"/>
              <a:t>útil</a:t>
            </a:r>
            <a:r>
              <a:rPr lang="sv-SE" dirty="0"/>
              <a:t> se o modelador </a:t>
            </a:r>
            <a:r>
              <a:rPr lang="sv-SE" dirty="0" err="1"/>
              <a:t>descobrir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opções</a:t>
            </a:r>
            <a:r>
              <a:rPr lang="sv-SE" dirty="0"/>
              <a:t> </a:t>
            </a:r>
            <a:r>
              <a:rPr lang="sv-SE" dirty="0" err="1"/>
              <a:t>tecnológicas</a:t>
            </a:r>
            <a:r>
              <a:rPr lang="sv-SE" dirty="0"/>
              <a:t> </a:t>
            </a:r>
            <a:r>
              <a:rPr lang="sv-SE" dirty="0" err="1"/>
              <a:t>incluídas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representação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necessária</a:t>
            </a:r>
            <a:r>
              <a:rPr lang="sv-SE" dirty="0"/>
              <a:t>. </a:t>
            </a:r>
            <a:r>
              <a:rPr lang="sv-SE" dirty="0" err="1"/>
              <a:t>Nesse</a:t>
            </a:r>
            <a:r>
              <a:rPr lang="sv-SE" dirty="0"/>
              <a:t> </a:t>
            </a:r>
            <a:r>
              <a:rPr lang="sv-SE" dirty="0" err="1"/>
              <a:t>caso</a:t>
            </a:r>
            <a:r>
              <a:rPr lang="sv-SE" dirty="0"/>
              <a:t>, o </a:t>
            </a:r>
            <a:r>
              <a:rPr lang="sv-SE" dirty="0" err="1"/>
              <a:t>usuário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voltar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e </a:t>
            </a:r>
            <a:r>
              <a:rPr lang="sv-SE" dirty="0" err="1"/>
              <a:t>remover</a:t>
            </a:r>
            <a:r>
              <a:rPr lang="sv-SE" dirty="0"/>
              <a:t> </a:t>
            </a:r>
            <a:r>
              <a:rPr lang="sv-SE" dirty="0" err="1"/>
              <a:t>essa</a:t>
            </a:r>
            <a:r>
              <a:rPr lang="sv-SE" dirty="0"/>
              <a:t> </a:t>
            </a:r>
            <a:r>
              <a:rPr lang="sv-SE" dirty="0" err="1"/>
              <a:t>opção</a:t>
            </a:r>
            <a:r>
              <a:rPr lang="sv-SE" dirty="0"/>
              <a:t>. </a:t>
            </a:r>
            <a:endParaRPr dirty="0"/>
          </a:p>
        </p:txBody>
      </p:sp>
      <p:sp>
        <p:nvSpPr>
          <p:cNvPr id="478" name="Google Shape;47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 err="1"/>
              <a:t>Este</a:t>
            </a:r>
            <a:r>
              <a:rPr lang="sv-SE" dirty="0"/>
              <a:t> </a:t>
            </a:r>
            <a:r>
              <a:rPr lang="sv-SE" dirty="0" err="1"/>
              <a:t>módulo</a:t>
            </a:r>
            <a:r>
              <a:rPr lang="sv-SE" dirty="0"/>
              <a:t> </a:t>
            </a:r>
            <a:r>
              <a:rPr lang="sv-SE" dirty="0" err="1"/>
              <a:t>detalha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criado</a:t>
            </a:r>
            <a:r>
              <a:rPr lang="sv-SE" dirty="0"/>
              <a:t>. A </a:t>
            </a:r>
            <a:r>
              <a:rPr lang="sv-SE" dirty="0" err="1"/>
              <a:t>criação</a:t>
            </a:r>
            <a:r>
              <a:rPr lang="sv-SE" dirty="0"/>
              <a:t> de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dos </a:t>
            </a:r>
            <a:r>
              <a:rPr lang="sv-SE" dirty="0" err="1"/>
              <a:t>momentos</a:t>
            </a:r>
            <a:r>
              <a:rPr lang="sv-SE" dirty="0"/>
              <a:t> </a:t>
            </a:r>
            <a:r>
              <a:rPr lang="sv-SE" dirty="0" err="1"/>
              <a:t>mais</a:t>
            </a:r>
            <a:r>
              <a:rPr lang="sv-SE" dirty="0"/>
              <a:t> importantes de </a:t>
            </a:r>
            <a:r>
              <a:rPr lang="sv-SE" dirty="0" err="1"/>
              <a:t>todo</a:t>
            </a:r>
            <a:r>
              <a:rPr lang="sv-SE" dirty="0"/>
              <a:t> o </a:t>
            </a:r>
            <a:r>
              <a:rPr lang="sv-SE" dirty="0" err="1"/>
              <a:t>esforço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, </a:t>
            </a:r>
            <a:r>
              <a:rPr lang="sv-SE" dirty="0" err="1"/>
              <a:t>pois</a:t>
            </a:r>
            <a:r>
              <a:rPr lang="sv-SE" dirty="0"/>
              <a:t> </a:t>
            </a:r>
            <a:r>
              <a:rPr lang="sv-SE" dirty="0" err="1"/>
              <a:t>determina</a:t>
            </a:r>
            <a:r>
              <a:rPr lang="sv-SE" dirty="0"/>
              <a:t> a </a:t>
            </a:r>
            <a:r>
              <a:rPr lang="sv-SE" dirty="0" err="1"/>
              <a:t>estrutura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</a:t>
            </a:r>
            <a:r>
              <a:rPr lang="sv-SE" dirty="0" err="1"/>
              <a:t>modelo</a:t>
            </a:r>
            <a:r>
              <a:rPr lang="sv-SE" dirty="0"/>
              <a:t> </a:t>
            </a:r>
            <a:r>
              <a:rPr lang="sv-SE" dirty="0" err="1"/>
              <a:t>terá</a:t>
            </a:r>
            <a:r>
              <a:rPr lang="sv-SE" dirty="0"/>
              <a:t>. </a:t>
            </a:r>
            <a:r>
              <a:rPr lang="sv-SE" dirty="0" err="1"/>
              <a:t>Há</a:t>
            </a:r>
            <a:r>
              <a:rPr lang="sv-SE" dirty="0"/>
              <a:t> </a:t>
            </a:r>
            <a:r>
              <a:rPr lang="sv-SE" dirty="0" err="1"/>
              <a:t>cinco</a:t>
            </a:r>
            <a:r>
              <a:rPr lang="sv-SE" dirty="0"/>
              <a:t> </a:t>
            </a:r>
            <a:r>
              <a:rPr lang="sv-SE" dirty="0" err="1"/>
              <a:t>etapas</a:t>
            </a:r>
            <a:r>
              <a:rPr lang="sv-SE" dirty="0"/>
              <a:t> </a:t>
            </a:r>
            <a:r>
              <a:rPr lang="sv-SE" dirty="0" err="1"/>
              <a:t>principais</a:t>
            </a:r>
            <a:r>
              <a:rPr lang="sv-SE" dirty="0"/>
              <a:t> no </a:t>
            </a:r>
            <a:r>
              <a:rPr lang="sv-SE" dirty="0" err="1"/>
              <a:t>projeto</a:t>
            </a:r>
            <a:r>
              <a:rPr lang="sv-SE" dirty="0"/>
              <a:t> de </a:t>
            </a:r>
            <a:r>
              <a:rPr lang="sv-SE" dirty="0" err="1"/>
              <a:t>um</a:t>
            </a:r>
            <a:r>
              <a:rPr lang="sv-SE" dirty="0"/>
              <a:t> SER. A </a:t>
            </a:r>
            <a:r>
              <a:rPr lang="sv-SE" dirty="0" err="1"/>
              <a:t>primeira</a:t>
            </a:r>
            <a:r>
              <a:rPr lang="sv-SE" dirty="0"/>
              <a:t> </a:t>
            </a:r>
            <a:r>
              <a:rPr lang="sv-SE" dirty="0" err="1"/>
              <a:t>etapa</a:t>
            </a:r>
            <a:r>
              <a:rPr lang="sv-SE" dirty="0"/>
              <a:t> </a:t>
            </a:r>
            <a:r>
              <a:rPr lang="sv-SE" dirty="0" err="1"/>
              <a:t>consiste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identificar</a:t>
            </a:r>
            <a:r>
              <a:rPr lang="sv-SE" dirty="0"/>
              <a:t> </a:t>
            </a:r>
            <a:r>
              <a:rPr lang="sv-SE" dirty="0" err="1"/>
              <a:t>níveis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e </a:t>
            </a:r>
            <a:r>
              <a:rPr lang="sv-SE" dirty="0" err="1"/>
              <a:t>portadores</a:t>
            </a:r>
            <a:r>
              <a:rPr lang="sv-SE" dirty="0"/>
              <a:t>.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seja</a:t>
            </a:r>
            <a:r>
              <a:rPr lang="sv-SE" dirty="0"/>
              <a:t>, </a:t>
            </a:r>
            <a:r>
              <a:rPr lang="sv-SE" dirty="0" err="1"/>
              <a:t>consiste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separar</a:t>
            </a:r>
            <a:r>
              <a:rPr lang="sv-SE" dirty="0"/>
              <a:t> </a:t>
            </a:r>
            <a:r>
              <a:rPr lang="sv-SE" dirty="0" err="1"/>
              <a:t>todas</a:t>
            </a:r>
            <a:r>
              <a:rPr lang="sv-SE" dirty="0"/>
              <a:t> as </a:t>
            </a:r>
            <a:r>
              <a:rPr lang="sv-SE" dirty="0" err="1"/>
              <a:t>partes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real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estamos</a:t>
            </a:r>
            <a:r>
              <a:rPr lang="sv-SE" dirty="0"/>
              <a:t> </a:t>
            </a:r>
            <a:r>
              <a:rPr lang="sv-SE" dirty="0" err="1"/>
              <a:t>analisando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algumas</a:t>
            </a:r>
            <a:r>
              <a:rPr lang="sv-SE" dirty="0"/>
              <a:t> </a:t>
            </a:r>
            <a:r>
              <a:rPr lang="sv-SE" dirty="0" err="1"/>
              <a:t>categorias</a:t>
            </a:r>
            <a:r>
              <a:rPr lang="sv-SE" dirty="0"/>
              <a:t> </a:t>
            </a:r>
            <a:r>
              <a:rPr lang="sv-SE" dirty="0" err="1"/>
              <a:t>padrão</a:t>
            </a:r>
            <a:r>
              <a:rPr lang="sv-SE" dirty="0"/>
              <a:t>,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primária</a:t>
            </a:r>
            <a:r>
              <a:rPr lang="sv-SE" dirty="0"/>
              <a:t>,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secundária</a:t>
            </a:r>
            <a:r>
              <a:rPr lang="sv-SE" dirty="0"/>
              <a:t>, </a:t>
            </a:r>
            <a:r>
              <a:rPr lang="sv-SE" dirty="0" err="1"/>
              <a:t>demandas</a:t>
            </a:r>
            <a:r>
              <a:rPr lang="sv-SE" dirty="0"/>
              <a:t> </a:t>
            </a:r>
            <a:r>
              <a:rPr lang="sv-SE" dirty="0" err="1"/>
              <a:t>finais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e </a:t>
            </a:r>
            <a:r>
              <a:rPr lang="sv-SE" dirty="0" err="1"/>
              <a:t>demandas</a:t>
            </a:r>
            <a:r>
              <a:rPr lang="sv-SE" dirty="0"/>
              <a:t> </a:t>
            </a:r>
            <a:r>
              <a:rPr lang="sv-SE" dirty="0" err="1"/>
              <a:t>finais</a:t>
            </a:r>
            <a:r>
              <a:rPr lang="sv-SE" dirty="0"/>
              <a:t> de </a:t>
            </a:r>
            <a:r>
              <a:rPr lang="sv-SE" dirty="0" err="1"/>
              <a:t>serviços</a:t>
            </a:r>
            <a:r>
              <a:rPr lang="sv-SE" dirty="0"/>
              <a:t>. 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começando</a:t>
            </a:r>
            <a:r>
              <a:rPr lang="sv-SE" dirty="0"/>
              <a:t> </a:t>
            </a:r>
            <a:r>
              <a:rPr lang="sv-SE" dirty="0" err="1"/>
              <a:t>pela</a:t>
            </a:r>
            <a:r>
              <a:rPr lang="sv-SE" dirty="0"/>
              <a:t> </a:t>
            </a:r>
            <a:r>
              <a:rPr lang="sv-SE" dirty="0" err="1"/>
              <a:t>esquerda</a:t>
            </a:r>
            <a:r>
              <a:rPr lang="sv-SE" dirty="0"/>
              <a:t>, </a:t>
            </a:r>
            <a:r>
              <a:rPr lang="sv-SE" dirty="0" err="1"/>
              <a:t>podemos</a:t>
            </a:r>
            <a:r>
              <a:rPr lang="sv-SE" dirty="0"/>
              <a:t> </a:t>
            </a:r>
            <a:r>
              <a:rPr lang="sv-SE" dirty="0" err="1"/>
              <a:t>categorizar</a:t>
            </a:r>
            <a:r>
              <a:rPr lang="sv-SE" dirty="0"/>
              <a:t> os </a:t>
            </a:r>
            <a:r>
              <a:rPr lang="sv-SE" dirty="0" err="1"/>
              <a:t>exemplos</a:t>
            </a:r>
            <a:r>
              <a:rPr lang="sv-SE" dirty="0"/>
              <a:t> </a:t>
            </a:r>
            <a:r>
              <a:rPr lang="sv-SE" dirty="0" err="1"/>
              <a:t>mostrados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figura</a:t>
            </a:r>
            <a:r>
              <a:rPr lang="sv-SE" dirty="0"/>
              <a:t> da </a:t>
            </a:r>
            <a:r>
              <a:rPr lang="sv-SE" dirty="0" err="1"/>
              <a:t>seguinte</a:t>
            </a:r>
            <a:r>
              <a:rPr lang="sv-SE" dirty="0"/>
              <a:t> forma: o </a:t>
            </a:r>
            <a:r>
              <a:rPr lang="sv-SE" dirty="0" err="1"/>
              <a:t>primeiro</a:t>
            </a:r>
            <a:r>
              <a:rPr lang="sv-SE" dirty="0"/>
              <a:t>, a </a:t>
            </a:r>
            <a:r>
              <a:rPr lang="sv-SE" dirty="0" err="1"/>
              <a:t>mineração</a:t>
            </a:r>
            <a:r>
              <a:rPr lang="sv-SE" dirty="0"/>
              <a:t> de </a:t>
            </a:r>
            <a:r>
              <a:rPr lang="sv-SE" dirty="0" err="1"/>
              <a:t>carvão</a:t>
            </a:r>
            <a:r>
              <a:rPr lang="sv-SE" dirty="0"/>
              <a:t>, se </a:t>
            </a:r>
            <a:r>
              <a:rPr lang="sv-SE" dirty="0" err="1"/>
              <a:t>encaixa</a:t>
            </a:r>
            <a:r>
              <a:rPr lang="sv-SE" dirty="0"/>
              <a:t> no </a:t>
            </a:r>
            <a:r>
              <a:rPr lang="sv-SE" dirty="0" err="1"/>
              <a:t>início</a:t>
            </a:r>
            <a:r>
              <a:rPr lang="sv-SE" dirty="0"/>
              <a:t> da </a:t>
            </a:r>
            <a:r>
              <a:rPr lang="sv-SE" dirty="0" err="1"/>
              <a:t>cadeia</a:t>
            </a:r>
            <a:r>
              <a:rPr lang="sv-SE" dirty="0"/>
              <a:t> de </a:t>
            </a:r>
            <a:r>
              <a:rPr lang="sv-SE" dirty="0" err="1"/>
              <a:t>suprimento</a:t>
            </a:r>
            <a:r>
              <a:rPr lang="sv-SE" dirty="0"/>
              <a:t>,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lado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fontes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primária</a:t>
            </a:r>
            <a:r>
              <a:rPr lang="sv-SE" dirty="0"/>
              <a:t>; o </a:t>
            </a:r>
            <a:r>
              <a:rPr lang="sv-SE" dirty="0" err="1"/>
              <a:t>segundo</a:t>
            </a:r>
            <a:r>
              <a:rPr lang="sv-SE" dirty="0"/>
              <a:t>,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usina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se </a:t>
            </a:r>
            <a:r>
              <a:rPr lang="sv-SE" dirty="0" err="1"/>
              <a:t>encaixa</a:t>
            </a:r>
            <a:r>
              <a:rPr lang="sv-SE" dirty="0"/>
              <a:t> </a:t>
            </a:r>
            <a:r>
              <a:rPr lang="sv-SE" dirty="0" err="1"/>
              <a:t>mais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menos</a:t>
            </a:r>
            <a:r>
              <a:rPr lang="sv-SE" dirty="0"/>
              <a:t> no </a:t>
            </a:r>
            <a:r>
              <a:rPr lang="sv-SE" dirty="0" err="1"/>
              <a:t>centro</a:t>
            </a:r>
            <a:r>
              <a:rPr lang="sv-SE" dirty="0"/>
              <a:t>, no </a:t>
            </a:r>
            <a:r>
              <a:rPr lang="sv-SE" dirty="0" err="1"/>
              <a:t>suprimento</a:t>
            </a:r>
            <a:r>
              <a:rPr lang="sv-SE" dirty="0"/>
              <a:t> </a:t>
            </a:r>
            <a:r>
              <a:rPr lang="sv-SE" dirty="0" err="1"/>
              <a:t>secundário</a:t>
            </a:r>
            <a:r>
              <a:rPr lang="sv-SE" dirty="0"/>
              <a:t>; o </a:t>
            </a:r>
            <a:r>
              <a:rPr lang="sv-SE" dirty="0" err="1"/>
              <a:t>terceiro</a:t>
            </a:r>
            <a:r>
              <a:rPr lang="sv-SE" dirty="0"/>
              <a:t>, a rede de </a:t>
            </a:r>
            <a:r>
              <a:rPr lang="sv-SE" dirty="0" err="1"/>
              <a:t>transmissão</a:t>
            </a:r>
            <a:r>
              <a:rPr lang="sv-SE" dirty="0"/>
              <a:t>, se </a:t>
            </a:r>
            <a:r>
              <a:rPr lang="sv-SE" dirty="0" err="1"/>
              <a:t>encaixa</a:t>
            </a:r>
            <a:r>
              <a:rPr lang="sv-SE" dirty="0"/>
              <a:t> </a:t>
            </a:r>
            <a:r>
              <a:rPr lang="sv-SE" dirty="0" err="1"/>
              <a:t>novamente</a:t>
            </a:r>
            <a:r>
              <a:rPr lang="sv-SE" dirty="0"/>
              <a:t> </a:t>
            </a:r>
            <a:r>
              <a:rPr lang="sv-SE" dirty="0" err="1"/>
              <a:t>mais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menos</a:t>
            </a:r>
            <a:r>
              <a:rPr lang="sv-SE" dirty="0"/>
              <a:t> no </a:t>
            </a:r>
            <a:r>
              <a:rPr lang="sv-SE" dirty="0" err="1"/>
              <a:t>suprimento</a:t>
            </a:r>
            <a:r>
              <a:rPr lang="sv-SE" dirty="0"/>
              <a:t> </a:t>
            </a:r>
            <a:r>
              <a:rPr lang="sv-SE" dirty="0" err="1"/>
              <a:t>secundário</a:t>
            </a:r>
            <a:r>
              <a:rPr lang="sv-SE" dirty="0"/>
              <a:t>; e o </a:t>
            </a:r>
            <a:r>
              <a:rPr lang="sv-SE" dirty="0" err="1"/>
              <a:t>quarto</a:t>
            </a:r>
            <a:r>
              <a:rPr lang="sv-SE" dirty="0"/>
              <a:t>,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campo</a:t>
            </a:r>
            <a:r>
              <a:rPr lang="sv-SE" dirty="0"/>
              <a:t> de </a:t>
            </a:r>
            <a:r>
              <a:rPr lang="sv-SE" dirty="0" err="1"/>
              <a:t>painéis</a:t>
            </a:r>
            <a:r>
              <a:rPr lang="sv-SE" dirty="0"/>
              <a:t> solares </a:t>
            </a:r>
            <a:r>
              <a:rPr lang="sv-SE" dirty="0" err="1"/>
              <a:t>fotovoltaicos</a:t>
            </a:r>
            <a:r>
              <a:rPr lang="sv-SE" dirty="0"/>
              <a:t> para </a:t>
            </a:r>
            <a:r>
              <a:rPr lang="sv-SE" dirty="0" err="1"/>
              <a:t>suprimento</a:t>
            </a:r>
            <a:r>
              <a:rPr lang="sv-SE" dirty="0"/>
              <a:t> </a:t>
            </a:r>
            <a:r>
              <a:rPr lang="sv-SE" dirty="0" err="1"/>
              <a:t>centralizado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se </a:t>
            </a:r>
            <a:r>
              <a:rPr lang="sv-SE" dirty="0" err="1"/>
              <a:t>encaixa</a:t>
            </a:r>
            <a:r>
              <a:rPr lang="sv-SE" dirty="0"/>
              <a:t> no </a:t>
            </a:r>
            <a:r>
              <a:rPr lang="sv-SE" dirty="0" err="1"/>
              <a:t>suprimento</a:t>
            </a:r>
            <a:r>
              <a:rPr lang="sv-SE" dirty="0"/>
              <a:t> </a:t>
            </a:r>
            <a:r>
              <a:rPr lang="sv-SE" dirty="0" err="1"/>
              <a:t>secundário</a:t>
            </a:r>
            <a:r>
              <a:rPr lang="sv-SE" dirty="0"/>
              <a:t>, no </a:t>
            </a:r>
            <a:r>
              <a:rPr lang="sv-SE" dirty="0" err="1"/>
              <a:t>mesmo</a:t>
            </a:r>
            <a:r>
              <a:rPr lang="sv-SE" dirty="0"/>
              <a:t> </a:t>
            </a:r>
            <a:r>
              <a:rPr lang="sv-SE" dirty="0" err="1"/>
              <a:t>estágio</a:t>
            </a:r>
            <a:r>
              <a:rPr lang="sv-SE" dirty="0"/>
              <a:t> da </a:t>
            </a:r>
            <a:r>
              <a:rPr lang="sv-SE" dirty="0" err="1"/>
              <a:t>usina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488" name="Google Shape;48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Esta</a:t>
            </a:r>
            <a:r>
              <a:rPr lang="sv-SE" dirty="0"/>
              <a:t> aula </a:t>
            </a:r>
            <a:r>
              <a:rPr lang="sv-SE" dirty="0" err="1"/>
              <a:t>tem</a:t>
            </a:r>
            <a:r>
              <a:rPr lang="sv-SE" dirty="0"/>
              <a:t> </a:t>
            </a:r>
            <a:r>
              <a:rPr lang="sv-SE" dirty="0" err="1"/>
              <a:t>quatro</a:t>
            </a:r>
            <a:r>
              <a:rPr lang="sv-SE" dirty="0"/>
              <a:t> </a:t>
            </a:r>
            <a:r>
              <a:rPr lang="sv-SE" dirty="0" err="1"/>
              <a:t>Resultados</a:t>
            </a:r>
            <a:r>
              <a:rPr lang="sv-SE" dirty="0"/>
              <a:t> </a:t>
            </a:r>
            <a:r>
              <a:rPr lang="sv-SE" dirty="0" err="1"/>
              <a:t>Pretendidos</a:t>
            </a:r>
            <a:r>
              <a:rPr lang="sv-SE" dirty="0"/>
              <a:t> de </a:t>
            </a:r>
            <a:r>
              <a:rPr lang="sv-SE" dirty="0" err="1"/>
              <a:t>Aprendizagem</a:t>
            </a:r>
            <a:r>
              <a:rPr lang="sv-SE" dirty="0"/>
              <a:t>. </a:t>
            </a:r>
            <a:r>
              <a:rPr lang="sv-SE" dirty="0" err="1"/>
              <a:t>Ao</a:t>
            </a:r>
            <a:r>
              <a:rPr lang="sv-SE" dirty="0"/>
              <a:t> final da aula, </a:t>
            </a:r>
            <a:r>
              <a:rPr lang="sv-SE" dirty="0" err="1"/>
              <a:t>você</a:t>
            </a:r>
            <a:r>
              <a:rPr lang="sv-SE" dirty="0"/>
              <a:t> </a:t>
            </a:r>
            <a:r>
              <a:rPr lang="sv-SE" dirty="0" err="1"/>
              <a:t>deverá</a:t>
            </a:r>
            <a:r>
              <a:rPr lang="sv-SE" dirty="0"/>
              <a:t>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Estar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familiarizado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com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os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componentes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processos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planejamento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Entender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interpretar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construir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referência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Ter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compreensão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conceitual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da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ferramenta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OSeMOSYS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e de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seus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parâmetros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variáveis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mais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importantes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Obter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conhecimento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dos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conceitos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básicos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do CLEWS/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OSeMOSYS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A aula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está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estruturada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em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quatro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partes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. A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primeira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parte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explica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os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conceitos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planejamento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. A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segunda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parte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apresenta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o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uso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ferramentas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modelagem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ajudar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os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planejadores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. A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terceira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parte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se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aprofunda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no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primeiro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conceito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mais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técnico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: o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Referência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. Por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fim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, a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quarta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parte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explica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Referência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pode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 ser </a:t>
            </a:r>
            <a:r>
              <a:rPr lang="sv-SE" dirty="0" err="1">
                <a:latin typeface="Roboto"/>
                <a:ea typeface="Roboto"/>
                <a:cs typeface="Roboto"/>
                <a:sym typeface="Roboto"/>
              </a:rPr>
              <a:t>projetado</a:t>
            </a:r>
            <a:r>
              <a:rPr lang="sv-SE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/>
              <a:t>A </a:t>
            </a:r>
            <a:r>
              <a:rPr lang="sv-SE" dirty="0" err="1"/>
              <a:t>segunda</a:t>
            </a:r>
            <a:r>
              <a:rPr lang="sv-SE" dirty="0"/>
              <a:t> </a:t>
            </a:r>
            <a:r>
              <a:rPr lang="sv-SE" dirty="0" err="1"/>
              <a:t>etapa</a:t>
            </a:r>
            <a:r>
              <a:rPr lang="sv-SE" dirty="0"/>
              <a:t> do </a:t>
            </a:r>
            <a:r>
              <a:rPr lang="sv-SE" dirty="0" err="1"/>
              <a:t>projeto</a:t>
            </a:r>
            <a:r>
              <a:rPr lang="sv-SE" dirty="0"/>
              <a:t> de </a:t>
            </a:r>
            <a:r>
              <a:rPr lang="sv-SE" dirty="0" err="1"/>
              <a:t>um</a:t>
            </a:r>
            <a:r>
              <a:rPr lang="sv-SE" dirty="0"/>
              <a:t> SER </a:t>
            </a:r>
            <a:r>
              <a:rPr lang="sv-SE" dirty="0" err="1"/>
              <a:t>consiste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separar</a:t>
            </a:r>
            <a:r>
              <a:rPr lang="sv-SE" dirty="0"/>
              <a:t> </a:t>
            </a:r>
            <a:r>
              <a:rPr lang="sv-SE" dirty="0" err="1"/>
              <a:t>ainda</a:t>
            </a:r>
            <a:r>
              <a:rPr lang="sv-SE" dirty="0"/>
              <a:t> </a:t>
            </a:r>
            <a:r>
              <a:rPr lang="sv-SE" dirty="0" err="1"/>
              <a:t>mais</a:t>
            </a:r>
            <a:r>
              <a:rPr lang="sv-SE" dirty="0"/>
              <a:t> as </a:t>
            </a:r>
            <a:r>
              <a:rPr lang="sv-SE" dirty="0" err="1"/>
              <a:t>partes</a:t>
            </a:r>
            <a:r>
              <a:rPr lang="sv-SE" dirty="0"/>
              <a:t> da </a:t>
            </a:r>
            <a:r>
              <a:rPr lang="sv-SE" dirty="0" err="1"/>
              <a:t>cadeia</a:t>
            </a:r>
            <a:r>
              <a:rPr lang="sv-SE" dirty="0"/>
              <a:t> de </a:t>
            </a:r>
            <a:r>
              <a:rPr lang="sv-SE" dirty="0" err="1"/>
              <a:t>suprimentos</a:t>
            </a:r>
            <a:r>
              <a:rPr lang="sv-SE" dirty="0"/>
              <a:t> </a:t>
            </a:r>
            <a:r>
              <a:rPr lang="sv-SE" dirty="0" err="1"/>
              <a:t>identificadas</a:t>
            </a:r>
            <a:r>
              <a:rPr lang="sv-SE" dirty="0"/>
              <a:t> </a:t>
            </a:r>
            <a:r>
              <a:rPr lang="sv-SE" dirty="0" err="1"/>
              <a:t>anteriormente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tecnologias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bem</a:t>
            </a:r>
            <a:r>
              <a:rPr lang="sv-SE" dirty="0"/>
              <a:t> </a:t>
            </a:r>
            <a:r>
              <a:rPr lang="sv-SE" dirty="0" err="1"/>
              <a:t>definidos</a:t>
            </a:r>
            <a:r>
              <a:rPr lang="sv-SE" dirty="0"/>
              <a:t>. </a:t>
            </a:r>
            <a:r>
              <a:rPr lang="sv-SE" dirty="0" err="1"/>
              <a:t>Essa</a:t>
            </a:r>
            <a:r>
              <a:rPr lang="sv-SE" dirty="0"/>
              <a:t> </a:t>
            </a:r>
            <a:r>
              <a:rPr lang="sv-SE" dirty="0" err="1"/>
              <a:t>etapa</a:t>
            </a:r>
            <a:r>
              <a:rPr lang="sv-SE" dirty="0"/>
              <a:t> </a:t>
            </a:r>
            <a:r>
              <a:rPr lang="sv-SE" dirty="0" err="1"/>
              <a:t>identifica</a:t>
            </a:r>
            <a:r>
              <a:rPr lang="sv-SE" dirty="0"/>
              <a:t> </a:t>
            </a:r>
            <a:r>
              <a:rPr lang="sv-SE" dirty="0" err="1"/>
              <a:t>quais</a:t>
            </a:r>
            <a:r>
              <a:rPr lang="sv-SE" dirty="0"/>
              <a:t> </a:t>
            </a:r>
            <a:r>
              <a:rPr lang="sv-SE" dirty="0" err="1"/>
              <a:t>tecnologias</a:t>
            </a:r>
            <a:r>
              <a:rPr lang="sv-SE" dirty="0"/>
              <a:t> de </a:t>
            </a:r>
            <a:r>
              <a:rPr lang="sv-SE" dirty="0" err="1"/>
              <a:t>conversão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usadas</a:t>
            </a:r>
            <a:r>
              <a:rPr lang="sv-SE" dirty="0"/>
              <a:t> para </a:t>
            </a:r>
            <a:r>
              <a:rPr lang="sv-SE" dirty="0" err="1"/>
              <a:t>transformar</a:t>
            </a:r>
            <a:r>
              <a:rPr lang="sv-SE" dirty="0"/>
              <a:t> a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primária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energia</a:t>
            </a:r>
            <a:r>
              <a:rPr lang="sv-SE" dirty="0"/>
              <a:t> final nos </a:t>
            </a:r>
            <a:r>
              <a:rPr lang="sv-SE" dirty="0" err="1"/>
              <a:t>diferentes</a:t>
            </a:r>
            <a:r>
              <a:rPr lang="sv-SE" dirty="0"/>
              <a:t> </a:t>
            </a:r>
            <a:r>
              <a:rPr lang="sv-SE" dirty="0" err="1"/>
              <a:t>níveis</a:t>
            </a:r>
            <a:r>
              <a:rPr lang="sv-SE" dirty="0"/>
              <a:t> da </a:t>
            </a:r>
            <a:r>
              <a:rPr lang="sv-SE" dirty="0" err="1"/>
              <a:t>cadeia</a:t>
            </a:r>
            <a:r>
              <a:rPr lang="sv-SE" dirty="0"/>
              <a:t> de </a:t>
            </a:r>
            <a:r>
              <a:rPr lang="sv-SE" dirty="0" err="1"/>
              <a:t>suprimento</a:t>
            </a:r>
            <a:r>
              <a:rPr lang="sv-SE" dirty="0"/>
              <a:t> e </a:t>
            </a:r>
            <a:r>
              <a:rPr lang="sv-SE" dirty="0" err="1"/>
              <a:t>quais</a:t>
            </a:r>
            <a:r>
              <a:rPr lang="sv-SE" dirty="0"/>
              <a:t> </a:t>
            </a:r>
            <a:r>
              <a:rPr lang="sv-SE" dirty="0" err="1"/>
              <a:t>tecnologias</a:t>
            </a:r>
            <a:r>
              <a:rPr lang="sv-SE" dirty="0"/>
              <a:t> de </a:t>
            </a:r>
            <a:r>
              <a:rPr lang="sv-SE" dirty="0" err="1"/>
              <a:t>transmissão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usadas</a:t>
            </a:r>
            <a:r>
              <a:rPr lang="sv-SE" dirty="0"/>
              <a:t> para </a:t>
            </a:r>
            <a:r>
              <a:rPr lang="sv-SE" dirty="0" err="1"/>
              <a:t>transportar</a:t>
            </a:r>
            <a:r>
              <a:rPr lang="sv-SE" dirty="0"/>
              <a:t> os </a:t>
            </a:r>
            <a:r>
              <a:rPr lang="sv-SE" dirty="0" err="1"/>
              <a:t>portadores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. </a:t>
            </a:r>
            <a:r>
              <a:rPr lang="sv-SE" dirty="0" err="1"/>
              <a:t>Observe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a </a:t>
            </a:r>
            <a:r>
              <a:rPr lang="sv-SE" dirty="0" err="1"/>
              <a:t>palavra</a:t>
            </a:r>
            <a:r>
              <a:rPr lang="sv-SE" dirty="0"/>
              <a:t> "</a:t>
            </a:r>
            <a:r>
              <a:rPr lang="sv-SE" dirty="0" err="1"/>
              <a:t>tecnologia</a:t>
            </a:r>
            <a:r>
              <a:rPr lang="sv-SE" dirty="0"/>
              <a:t>"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indica</a:t>
            </a:r>
            <a:r>
              <a:rPr lang="sv-SE" dirty="0"/>
              <a:t> </a:t>
            </a:r>
            <a:r>
              <a:rPr lang="sv-SE" dirty="0" err="1"/>
              <a:t>necessariamente</a:t>
            </a:r>
            <a:r>
              <a:rPr lang="sv-SE" dirty="0"/>
              <a:t> </a:t>
            </a:r>
            <a:r>
              <a:rPr lang="sv-SE" dirty="0" err="1"/>
              <a:t>cada</a:t>
            </a:r>
            <a:r>
              <a:rPr lang="sv-SE" dirty="0"/>
              <a:t> </a:t>
            </a:r>
            <a:r>
              <a:rPr lang="sv-SE" dirty="0" err="1"/>
              <a:t>peça</a:t>
            </a:r>
            <a:r>
              <a:rPr lang="sv-SE" dirty="0"/>
              <a:t> </a:t>
            </a:r>
            <a:r>
              <a:rPr lang="sv-SE" dirty="0" err="1"/>
              <a:t>individual</a:t>
            </a:r>
            <a:r>
              <a:rPr lang="sv-SE" dirty="0"/>
              <a:t> de </a:t>
            </a:r>
            <a:r>
              <a:rPr lang="sv-SE" dirty="0" err="1"/>
              <a:t>infraestrutura</a:t>
            </a:r>
            <a:r>
              <a:rPr lang="sv-SE" dirty="0"/>
              <a:t>. Para </a:t>
            </a:r>
            <a:r>
              <a:rPr lang="sv-SE" dirty="0" err="1"/>
              <a:t>simplificar</a:t>
            </a:r>
            <a:r>
              <a:rPr lang="sv-SE" dirty="0"/>
              <a:t>, </a:t>
            </a:r>
            <a:r>
              <a:rPr lang="sv-SE" dirty="0" err="1"/>
              <a:t>também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prática</a:t>
            </a:r>
            <a:r>
              <a:rPr lang="sv-SE" dirty="0"/>
              <a:t> </a:t>
            </a:r>
            <a:r>
              <a:rPr lang="sv-SE" dirty="0" err="1"/>
              <a:t>comum</a:t>
            </a:r>
            <a:r>
              <a:rPr lang="sv-SE" dirty="0"/>
              <a:t> </a:t>
            </a:r>
            <a:r>
              <a:rPr lang="sv-SE" dirty="0" err="1"/>
              <a:t>agrupar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único</a:t>
            </a:r>
            <a:r>
              <a:rPr lang="sv-SE" dirty="0"/>
              <a:t> </a:t>
            </a:r>
            <a:r>
              <a:rPr lang="sv-SE" dirty="0" err="1"/>
              <a:t>rótulo</a:t>
            </a:r>
            <a:r>
              <a:rPr lang="sv-SE" dirty="0"/>
              <a:t> </a:t>
            </a:r>
            <a:r>
              <a:rPr lang="sv-SE" dirty="0" err="1"/>
              <a:t>várias</a:t>
            </a:r>
            <a:r>
              <a:rPr lang="sv-SE" dirty="0"/>
              <a:t> </a:t>
            </a:r>
            <a:r>
              <a:rPr lang="sv-SE" dirty="0" err="1"/>
              <a:t>peças</a:t>
            </a:r>
            <a:r>
              <a:rPr lang="sv-SE" dirty="0"/>
              <a:t> </a:t>
            </a:r>
            <a:r>
              <a:rPr lang="sv-SE" dirty="0" err="1"/>
              <a:t>individuais</a:t>
            </a:r>
            <a:r>
              <a:rPr lang="sv-SE" dirty="0"/>
              <a:t> de </a:t>
            </a:r>
            <a:r>
              <a:rPr lang="sv-SE" dirty="0" err="1"/>
              <a:t>infraestrutura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características</a:t>
            </a:r>
            <a:r>
              <a:rPr lang="sv-SE" dirty="0"/>
              <a:t> </a:t>
            </a:r>
            <a:r>
              <a:rPr lang="sv-SE" dirty="0" err="1"/>
              <a:t>semelhantes</a:t>
            </a:r>
            <a:r>
              <a:rPr lang="sv-SE" dirty="0"/>
              <a:t>. Por </a:t>
            </a:r>
            <a:r>
              <a:rPr lang="sv-SE" dirty="0" err="1"/>
              <a:t>exemplo</a:t>
            </a:r>
            <a:r>
              <a:rPr lang="sv-SE" dirty="0"/>
              <a:t>, o modelador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decidir</a:t>
            </a:r>
            <a:r>
              <a:rPr lang="sv-SE" dirty="0"/>
              <a:t> </a:t>
            </a:r>
            <a:r>
              <a:rPr lang="sv-SE" dirty="0" err="1"/>
              <a:t>agrupar</a:t>
            </a:r>
            <a:r>
              <a:rPr lang="sv-SE" dirty="0"/>
              <a:t> </a:t>
            </a:r>
            <a:r>
              <a:rPr lang="sv-SE" dirty="0" err="1"/>
              <a:t>todas</a:t>
            </a:r>
            <a:r>
              <a:rPr lang="sv-SE" dirty="0"/>
              <a:t> as </a:t>
            </a:r>
            <a:r>
              <a:rPr lang="sv-SE" dirty="0" err="1"/>
              <a:t>usinas</a:t>
            </a:r>
            <a:r>
              <a:rPr lang="sv-SE" dirty="0"/>
              <a:t> de </a:t>
            </a:r>
            <a:r>
              <a:rPr lang="sv-SE" dirty="0" err="1"/>
              <a:t>carvão</a:t>
            </a:r>
            <a:r>
              <a:rPr lang="sv-SE" dirty="0"/>
              <a:t> </a:t>
            </a:r>
            <a:r>
              <a:rPr lang="sv-SE" dirty="0" err="1"/>
              <a:t>individuais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país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mesma</a:t>
            </a:r>
            <a:r>
              <a:rPr lang="sv-SE" dirty="0"/>
              <a:t> </a:t>
            </a:r>
            <a:r>
              <a:rPr lang="sv-SE" dirty="0" err="1"/>
              <a:t>categoria</a:t>
            </a:r>
            <a:r>
              <a:rPr lang="sv-SE" dirty="0"/>
              <a:t> </a:t>
            </a:r>
            <a:r>
              <a:rPr lang="sv-SE" dirty="0" err="1"/>
              <a:t>chamada</a:t>
            </a:r>
            <a:r>
              <a:rPr lang="sv-SE" dirty="0"/>
              <a:t> </a:t>
            </a:r>
            <a:r>
              <a:rPr lang="sv-SE" dirty="0" err="1"/>
              <a:t>usinas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. Esse </a:t>
            </a:r>
            <a:r>
              <a:rPr lang="sv-SE" dirty="0" err="1"/>
              <a:t>processo</a:t>
            </a:r>
            <a:r>
              <a:rPr lang="sv-SE" dirty="0"/>
              <a:t> de </a:t>
            </a:r>
            <a:r>
              <a:rPr lang="sv-SE" dirty="0" err="1"/>
              <a:t>agrupamento</a:t>
            </a:r>
            <a:r>
              <a:rPr lang="sv-SE" dirty="0"/>
              <a:t> (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agregação</a:t>
            </a:r>
            <a:r>
              <a:rPr lang="sv-SE" dirty="0"/>
              <a:t>)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muito</a:t>
            </a:r>
            <a:r>
              <a:rPr lang="sv-SE" dirty="0"/>
              <a:t> </a:t>
            </a:r>
            <a:r>
              <a:rPr lang="sv-SE" dirty="0" err="1"/>
              <a:t>comum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análise</a:t>
            </a:r>
            <a:r>
              <a:rPr lang="sv-SE" dirty="0"/>
              <a:t> de sistemas </a:t>
            </a:r>
            <a:r>
              <a:rPr lang="sv-SE" dirty="0" err="1"/>
              <a:t>energéticos</a:t>
            </a:r>
            <a:r>
              <a:rPr lang="sv-SE" dirty="0"/>
              <a:t> e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usado</a:t>
            </a:r>
            <a:r>
              <a:rPr lang="sv-SE" dirty="0"/>
              <a:t> para </a:t>
            </a:r>
            <a:r>
              <a:rPr lang="sv-SE" dirty="0" err="1"/>
              <a:t>simplificar</a:t>
            </a:r>
            <a:r>
              <a:rPr lang="sv-SE" dirty="0"/>
              <a:t> a </a:t>
            </a:r>
            <a:r>
              <a:rPr lang="sv-SE" dirty="0" err="1"/>
              <a:t>estrutura</a:t>
            </a:r>
            <a:r>
              <a:rPr lang="sv-SE" dirty="0"/>
              <a:t> do </a:t>
            </a:r>
            <a:r>
              <a:rPr lang="sv-SE" dirty="0" err="1"/>
              <a:t>modelo</a:t>
            </a:r>
            <a:r>
              <a:rPr lang="sv-SE" dirty="0"/>
              <a:t> e o </a:t>
            </a:r>
            <a:r>
              <a:rPr lang="sv-SE" dirty="0" err="1"/>
              <a:t>esforço</a:t>
            </a:r>
            <a:r>
              <a:rPr lang="sv-SE" dirty="0"/>
              <a:t> </a:t>
            </a:r>
            <a:r>
              <a:rPr lang="sv-SE" dirty="0" err="1"/>
              <a:t>computacional</a:t>
            </a:r>
            <a:r>
              <a:rPr lang="sv-SE" dirty="0"/>
              <a:t> para </a:t>
            </a:r>
            <a:r>
              <a:rPr lang="sv-SE" dirty="0" err="1"/>
              <a:t>resolvê</a:t>
            </a:r>
            <a:r>
              <a:rPr lang="sv-SE" dirty="0"/>
              <a:t>-lo. Se </a:t>
            </a:r>
            <a:r>
              <a:rPr lang="sv-SE" dirty="0" err="1"/>
              <a:t>feito</a:t>
            </a:r>
            <a:r>
              <a:rPr lang="sv-SE" dirty="0"/>
              <a:t> </a:t>
            </a:r>
            <a:r>
              <a:rPr lang="sv-SE" dirty="0" err="1"/>
              <a:t>corretamente</a:t>
            </a:r>
            <a:r>
              <a:rPr lang="sv-SE" dirty="0"/>
              <a:t>, a </a:t>
            </a:r>
            <a:r>
              <a:rPr lang="sv-SE" dirty="0" err="1"/>
              <a:t>agregação</a:t>
            </a:r>
            <a:r>
              <a:rPr lang="sv-SE" dirty="0"/>
              <a:t> de </a:t>
            </a:r>
            <a:r>
              <a:rPr lang="sv-SE" dirty="0" err="1"/>
              <a:t>tecnologias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características</a:t>
            </a:r>
            <a:r>
              <a:rPr lang="sv-SE" dirty="0"/>
              <a:t> </a:t>
            </a:r>
            <a:r>
              <a:rPr lang="sv-SE" dirty="0" err="1"/>
              <a:t>semelhantes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permitir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modelador </a:t>
            </a:r>
            <a:r>
              <a:rPr lang="sv-SE" dirty="0" err="1"/>
              <a:t>aborde</a:t>
            </a:r>
            <a:r>
              <a:rPr lang="sv-SE" dirty="0"/>
              <a:t> </a:t>
            </a:r>
            <a:r>
              <a:rPr lang="sv-SE" dirty="0" err="1"/>
              <a:t>algumas</a:t>
            </a:r>
            <a:r>
              <a:rPr lang="sv-SE" dirty="0"/>
              <a:t> </a:t>
            </a:r>
            <a:r>
              <a:rPr lang="sv-SE" dirty="0" err="1"/>
              <a:t>questões</a:t>
            </a:r>
            <a:r>
              <a:rPr lang="sv-SE" dirty="0"/>
              <a:t> de </a:t>
            </a:r>
            <a:r>
              <a:rPr lang="sv-SE" dirty="0" err="1"/>
              <a:t>pesquisa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esforço</a:t>
            </a:r>
            <a:r>
              <a:rPr lang="sv-SE" dirty="0"/>
              <a:t> </a:t>
            </a:r>
            <a:r>
              <a:rPr lang="sv-SE" dirty="0" err="1"/>
              <a:t>computacional</a:t>
            </a:r>
            <a:r>
              <a:rPr lang="sv-SE" dirty="0"/>
              <a:t> </a:t>
            </a:r>
            <a:r>
              <a:rPr lang="sv-SE" dirty="0" err="1"/>
              <a:t>limitado</a:t>
            </a:r>
            <a:r>
              <a:rPr lang="sv-SE" dirty="0"/>
              <a:t> e </a:t>
            </a:r>
            <a:r>
              <a:rPr lang="sv-SE" dirty="0" err="1"/>
              <a:t>sem</a:t>
            </a:r>
            <a:r>
              <a:rPr lang="sv-SE" dirty="0"/>
              <a:t> </a:t>
            </a:r>
            <a:r>
              <a:rPr lang="sv-SE" dirty="0" err="1"/>
              <a:t>perder</a:t>
            </a:r>
            <a:r>
              <a:rPr lang="sv-SE" dirty="0"/>
              <a:t> </a:t>
            </a:r>
            <a:r>
              <a:rPr lang="sv-SE" dirty="0" err="1"/>
              <a:t>informações</a:t>
            </a:r>
            <a:r>
              <a:rPr lang="sv-SE" dirty="0"/>
              <a:t> </a:t>
            </a:r>
            <a:r>
              <a:rPr lang="sv-SE" dirty="0" err="1"/>
              <a:t>significativas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505" name="Google Shape;50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/>
              <a:t>A </a:t>
            </a:r>
            <a:r>
              <a:rPr lang="sv-SE" dirty="0" err="1"/>
              <a:t>terceira</a:t>
            </a:r>
            <a:r>
              <a:rPr lang="sv-SE" dirty="0"/>
              <a:t> </a:t>
            </a:r>
            <a:r>
              <a:rPr lang="sv-SE" dirty="0" err="1"/>
              <a:t>etapa</a:t>
            </a:r>
            <a:r>
              <a:rPr lang="sv-SE" dirty="0"/>
              <a:t> do </a:t>
            </a:r>
            <a:r>
              <a:rPr lang="sv-SE" dirty="0" err="1"/>
              <a:t>projeto</a:t>
            </a:r>
            <a:r>
              <a:rPr lang="sv-SE" dirty="0"/>
              <a:t> de </a:t>
            </a:r>
            <a:r>
              <a:rPr lang="sv-SE" dirty="0" err="1"/>
              <a:t>um</a:t>
            </a:r>
            <a:r>
              <a:rPr lang="sv-SE" dirty="0"/>
              <a:t> SER </a:t>
            </a:r>
            <a:r>
              <a:rPr lang="sv-SE" dirty="0" err="1"/>
              <a:t>consiste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introduzir</a:t>
            </a:r>
            <a:r>
              <a:rPr lang="sv-SE" dirty="0"/>
              <a:t> </a:t>
            </a:r>
            <a:r>
              <a:rPr lang="sv-SE" dirty="0" err="1"/>
              <a:t>mais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simplificação</a:t>
            </a:r>
            <a:r>
              <a:rPr lang="sv-SE" dirty="0"/>
              <a:t>: para </a:t>
            </a:r>
            <a:r>
              <a:rPr lang="sv-SE" dirty="0" err="1"/>
              <a:t>cada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dos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tecnologias</a:t>
            </a:r>
            <a:r>
              <a:rPr lang="sv-SE" dirty="0"/>
              <a:t> </a:t>
            </a:r>
            <a:r>
              <a:rPr lang="sv-SE" dirty="0" err="1"/>
              <a:t>identificados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etapa</a:t>
            </a:r>
            <a:r>
              <a:rPr lang="sv-SE" dirty="0"/>
              <a:t> </a:t>
            </a:r>
            <a:r>
              <a:rPr lang="sv-SE" dirty="0" err="1"/>
              <a:t>anterior</a:t>
            </a:r>
            <a:r>
              <a:rPr lang="sv-SE" dirty="0"/>
              <a:t>, os </a:t>
            </a:r>
            <a:r>
              <a:rPr lang="sv-SE" dirty="0" err="1"/>
              <a:t>detalhes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subprocessos</a:t>
            </a:r>
            <a:r>
              <a:rPr lang="sv-SE" dirty="0"/>
              <a:t> </a:t>
            </a:r>
            <a:r>
              <a:rPr lang="sv-SE" dirty="0" err="1"/>
              <a:t>sem</a:t>
            </a:r>
            <a:r>
              <a:rPr lang="sv-SE" dirty="0"/>
              <a:t> </a:t>
            </a:r>
            <a:r>
              <a:rPr lang="sv-SE" dirty="0" err="1"/>
              <a:t>relevância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removidos</a:t>
            </a:r>
            <a:r>
              <a:rPr lang="sv-SE" dirty="0"/>
              <a:t> e </a:t>
            </a:r>
            <a:r>
              <a:rPr lang="sv-SE" dirty="0" err="1"/>
              <a:t>apenas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caixa</a:t>
            </a:r>
            <a:r>
              <a:rPr lang="sv-SE" dirty="0"/>
              <a:t> </a:t>
            </a:r>
            <a:r>
              <a:rPr lang="sv-SE" dirty="0" err="1"/>
              <a:t>grande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mantida</a:t>
            </a:r>
            <a:r>
              <a:rPr lang="sv-SE" dirty="0"/>
              <a:t>,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entradas</a:t>
            </a:r>
            <a:r>
              <a:rPr lang="sv-SE" dirty="0"/>
              <a:t>, </a:t>
            </a:r>
            <a:r>
              <a:rPr lang="sv-SE" dirty="0" err="1"/>
              <a:t>saídas</a:t>
            </a:r>
            <a:r>
              <a:rPr lang="sv-SE" dirty="0"/>
              <a:t> e </a:t>
            </a:r>
            <a:r>
              <a:rPr lang="sv-SE" dirty="0" err="1"/>
              <a:t>algumas</a:t>
            </a:r>
            <a:r>
              <a:rPr lang="sv-SE" dirty="0"/>
              <a:t> </a:t>
            </a:r>
            <a:r>
              <a:rPr lang="sv-SE" dirty="0" err="1"/>
              <a:t>funções</a:t>
            </a:r>
            <a:r>
              <a:rPr lang="sv-SE" dirty="0"/>
              <a:t> de </a:t>
            </a:r>
            <a:r>
              <a:rPr lang="sv-SE" dirty="0" err="1"/>
              <a:t>transferência</a:t>
            </a:r>
            <a:r>
              <a:rPr lang="sv-SE" dirty="0"/>
              <a:t>. O </a:t>
            </a:r>
            <a:r>
              <a:rPr lang="sv-SE" dirty="0" err="1"/>
              <a:t>exemplo</a:t>
            </a:r>
            <a:r>
              <a:rPr lang="sv-SE" dirty="0"/>
              <a:t> </a:t>
            </a:r>
            <a:r>
              <a:rPr lang="sv-SE" dirty="0" err="1"/>
              <a:t>nas</a:t>
            </a:r>
            <a:r>
              <a:rPr lang="sv-SE" dirty="0"/>
              <a:t> </a:t>
            </a:r>
            <a:r>
              <a:rPr lang="sv-SE" dirty="0" err="1"/>
              <a:t>figuras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esclarecer</a:t>
            </a:r>
            <a:r>
              <a:rPr lang="sv-SE" dirty="0"/>
              <a:t> 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isso</a:t>
            </a:r>
            <a:r>
              <a:rPr lang="sv-SE" dirty="0"/>
              <a:t> </a:t>
            </a:r>
            <a:r>
              <a:rPr lang="sv-SE" dirty="0" err="1"/>
              <a:t>significa</a:t>
            </a:r>
            <a:r>
              <a:rPr lang="sv-SE" dirty="0"/>
              <a:t>. À </a:t>
            </a:r>
            <a:r>
              <a:rPr lang="sv-SE" dirty="0" err="1"/>
              <a:t>esquerda</a:t>
            </a:r>
            <a:r>
              <a:rPr lang="sv-SE" dirty="0"/>
              <a:t>,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mostrado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esquema</a:t>
            </a:r>
            <a:r>
              <a:rPr lang="sv-SE" dirty="0"/>
              <a:t> bastante </a:t>
            </a:r>
            <a:r>
              <a:rPr lang="sv-SE" dirty="0" err="1"/>
              <a:t>complicado</a:t>
            </a:r>
            <a:r>
              <a:rPr lang="sv-SE" dirty="0"/>
              <a:t> de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refinaria</a:t>
            </a:r>
            <a:r>
              <a:rPr lang="sv-SE" dirty="0"/>
              <a:t>.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refinaria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, </a:t>
            </a:r>
            <a:r>
              <a:rPr lang="sv-SE" dirty="0" err="1"/>
              <a:t>em</a:t>
            </a:r>
            <a:r>
              <a:rPr lang="sv-SE" dirty="0"/>
              <a:t> si, </a:t>
            </a:r>
            <a:r>
              <a:rPr lang="sv-SE" dirty="0" err="1"/>
              <a:t>uma</a:t>
            </a:r>
            <a:r>
              <a:rPr lang="sv-SE" dirty="0"/>
              <a:t> rede </a:t>
            </a:r>
            <a:r>
              <a:rPr lang="sv-SE" dirty="0" err="1"/>
              <a:t>muito</a:t>
            </a:r>
            <a:r>
              <a:rPr lang="sv-SE" dirty="0"/>
              <a:t> </a:t>
            </a:r>
            <a:r>
              <a:rPr lang="sv-SE" dirty="0" err="1"/>
              <a:t>complexa</a:t>
            </a:r>
            <a:r>
              <a:rPr lang="sv-SE" dirty="0"/>
              <a:t> de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trocam</a:t>
            </a:r>
            <a:r>
              <a:rPr lang="sv-SE" dirty="0"/>
              <a:t> </a:t>
            </a:r>
            <a:r>
              <a:rPr lang="sv-SE" dirty="0" err="1"/>
              <a:t>entradas</a:t>
            </a:r>
            <a:r>
              <a:rPr lang="sv-SE" dirty="0"/>
              <a:t> e </a:t>
            </a:r>
            <a:r>
              <a:rPr lang="sv-SE" dirty="0" err="1"/>
              <a:t>saídas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e material.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alguns</a:t>
            </a:r>
            <a:r>
              <a:rPr lang="sv-SE" dirty="0"/>
              <a:t> </a:t>
            </a:r>
            <a:r>
              <a:rPr lang="sv-SE" dirty="0" err="1"/>
              <a:t>casos</a:t>
            </a:r>
            <a:r>
              <a:rPr lang="sv-SE" dirty="0"/>
              <a:t>, o analista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decidir</a:t>
            </a:r>
            <a:r>
              <a:rPr lang="sv-SE" dirty="0"/>
              <a:t> </a:t>
            </a:r>
            <a:r>
              <a:rPr lang="sv-SE" dirty="0" err="1"/>
              <a:t>examinar</a:t>
            </a:r>
            <a:r>
              <a:rPr lang="sv-SE" dirty="0"/>
              <a:t> </a:t>
            </a:r>
            <a:r>
              <a:rPr lang="sv-SE" dirty="0" err="1"/>
              <a:t>cada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desses</a:t>
            </a:r>
            <a:r>
              <a:rPr lang="sv-SE" dirty="0"/>
              <a:t> </a:t>
            </a:r>
            <a:r>
              <a:rPr lang="sv-SE" dirty="0" err="1"/>
              <a:t>processos</a:t>
            </a:r>
            <a:r>
              <a:rPr lang="sv-SE" dirty="0"/>
              <a:t>. No </a:t>
            </a:r>
            <a:r>
              <a:rPr lang="sv-SE" dirty="0" err="1"/>
              <a:t>entanto</a:t>
            </a:r>
            <a:r>
              <a:rPr lang="sv-SE" dirty="0"/>
              <a:t>, para fins de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modelo</a:t>
            </a:r>
            <a:r>
              <a:rPr lang="sv-SE" dirty="0"/>
              <a:t> de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escala</a:t>
            </a:r>
            <a:r>
              <a:rPr lang="sv-SE" dirty="0"/>
              <a:t> </a:t>
            </a:r>
            <a:r>
              <a:rPr lang="sv-SE" dirty="0" err="1"/>
              <a:t>nacional</a:t>
            </a:r>
            <a:r>
              <a:rPr lang="sv-SE" dirty="0"/>
              <a:t>, o analista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decidir</a:t>
            </a:r>
            <a:r>
              <a:rPr lang="sv-SE" dirty="0"/>
              <a:t> </a:t>
            </a:r>
            <a:r>
              <a:rPr lang="sv-SE" dirty="0" err="1"/>
              <a:t>representar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refinaria</a:t>
            </a:r>
            <a:r>
              <a:rPr lang="sv-SE" dirty="0"/>
              <a:t> </a:t>
            </a:r>
            <a:r>
              <a:rPr lang="sv-SE" dirty="0" err="1"/>
              <a:t>simplesmente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"</a:t>
            </a:r>
            <a:r>
              <a:rPr lang="sv-SE" dirty="0" err="1"/>
              <a:t>caixa</a:t>
            </a:r>
            <a:r>
              <a:rPr lang="sv-SE" dirty="0"/>
              <a:t>"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recebe</a:t>
            </a:r>
            <a:r>
              <a:rPr lang="sv-SE" dirty="0"/>
              <a:t> o </a:t>
            </a:r>
            <a:r>
              <a:rPr lang="sv-SE" dirty="0" err="1"/>
              <a:t>petróleo</a:t>
            </a:r>
            <a:r>
              <a:rPr lang="sv-SE" dirty="0"/>
              <a:t> </a:t>
            </a:r>
            <a:r>
              <a:rPr lang="sv-SE" dirty="0" err="1"/>
              <a:t>bruto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entrada</a:t>
            </a:r>
            <a:r>
              <a:rPr lang="sv-SE" dirty="0"/>
              <a:t> e </a:t>
            </a:r>
            <a:r>
              <a:rPr lang="sv-SE" dirty="0" err="1"/>
              <a:t>que</a:t>
            </a:r>
            <a:r>
              <a:rPr lang="sv-SE" dirty="0"/>
              <a:t>, </a:t>
            </a:r>
            <a:r>
              <a:rPr lang="sv-SE" dirty="0" err="1"/>
              <a:t>após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série</a:t>
            </a:r>
            <a:r>
              <a:rPr lang="sv-SE" dirty="0"/>
              <a:t> de </a:t>
            </a:r>
            <a:r>
              <a:rPr lang="sv-SE" dirty="0" err="1"/>
              <a:t>etapas</a:t>
            </a:r>
            <a:r>
              <a:rPr lang="sv-SE" dirty="0"/>
              <a:t>, </a:t>
            </a:r>
            <a:r>
              <a:rPr lang="sv-SE" dirty="0" err="1"/>
              <a:t>fornece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série</a:t>
            </a:r>
            <a:r>
              <a:rPr lang="sv-SE" dirty="0"/>
              <a:t> de </a:t>
            </a:r>
            <a:r>
              <a:rPr lang="sv-SE" dirty="0" err="1"/>
              <a:t>produtos</a:t>
            </a:r>
            <a:r>
              <a:rPr lang="sv-SE" dirty="0"/>
              <a:t> </a:t>
            </a:r>
            <a:r>
              <a:rPr lang="sv-SE" dirty="0" err="1"/>
              <a:t>petrolíferos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saída</a:t>
            </a:r>
            <a:r>
              <a:rPr lang="sv-SE" dirty="0"/>
              <a:t>. Esse </a:t>
            </a:r>
            <a:r>
              <a:rPr lang="sv-SE" dirty="0" err="1"/>
              <a:t>tipo</a:t>
            </a:r>
            <a:r>
              <a:rPr lang="sv-SE" dirty="0"/>
              <a:t> de </a:t>
            </a:r>
            <a:r>
              <a:rPr lang="sv-SE" dirty="0" err="1"/>
              <a:t>representação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mostrado</a:t>
            </a:r>
            <a:r>
              <a:rPr lang="sv-SE" dirty="0"/>
              <a:t> à </a:t>
            </a:r>
            <a:r>
              <a:rPr lang="sv-SE" dirty="0" err="1"/>
              <a:t>direita</a:t>
            </a:r>
            <a:r>
              <a:rPr lang="sv-SE" dirty="0"/>
              <a:t>. O </a:t>
            </a:r>
            <a:r>
              <a:rPr lang="sv-SE" dirty="0" err="1"/>
              <a:t>fato</a:t>
            </a:r>
            <a:r>
              <a:rPr lang="sv-SE" dirty="0"/>
              <a:t> de </a:t>
            </a:r>
            <a:r>
              <a:rPr lang="sv-SE" dirty="0" err="1"/>
              <a:t>não</a:t>
            </a:r>
            <a:r>
              <a:rPr lang="sv-SE" dirty="0"/>
              <a:t> se </a:t>
            </a:r>
            <a:r>
              <a:rPr lang="sv-SE" dirty="0" err="1"/>
              <a:t>observar</a:t>
            </a:r>
            <a:r>
              <a:rPr lang="sv-SE" dirty="0"/>
              <a:t> 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acontece</a:t>
            </a:r>
            <a:r>
              <a:rPr lang="sv-SE" dirty="0"/>
              <a:t> </a:t>
            </a:r>
            <a:r>
              <a:rPr lang="sv-SE" dirty="0" err="1"/>
              <a:t>dentro</a:t>
            </a:r>
            <a:r>
              <a:rPr lang="sv-SE" dirty="0"/>
              <a:t> da </a:t>
            </a:r>
            <a:r>
              <a:rPr lang="sv-SE" dirty="0" err="1"/>
              <a:t>refinaria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significa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a </a:t>
            </a:r>
            <a:r>
              <a:rPr lang="sv-SE" dirty="0" err="1"/>
              <a:t>representação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entradas</a:t>
            </a:r>
            <a:r>
              <a:rPr lang="sv-SE" dirty="0"/>
              <a:t> e </a:t>
            </a:r>
            <a:r>
              <a:rPr lang="sv-SE" dirty="0" err="1"/>
              <a:t>saídas</a:t>
            </a:r>
            <a:r>
              <a:rPr lang="sv-SE" dirty="0"/>
              <a:t> </a:t>
            </a:r>
            <a:r>
              <a:rPr lang="sv-SE" dirty="0" err="1"/>
              <a:t>gerais</a:t>
            </a:r>
            <a:r>
              <a:rPr lang="sv-SE" dirty="0"/>
              <a:t> </a:t>
            </a:r>
            <a:r>
              <a:rPr lang="sv-SE" dirty="0" err="1"/>
              <a:t>seja</a:t>
            </a:r>
            <a:r>
              <a:rPr lang="sv-SE" dirty="0"/>
              <a:t> </a:t>
            </a:r>
            <a:r>
              <a:rPr lang="sv-SE" dirty="0" err="1"/>
              <a:t>necessariamente</a:t>
            </a:r>
            <a:r>
              <a:rPr lang="sv-SE" dirty="0"/>
              <a:t> </a:t>
            </a:r>
            <a:r>
              <a:rPr lang="sv-SE" dirty="0" err="1"/>
              <a:t>imprecisa</a:t>
            </a:r>
            <a:r>
              <a:rPr lang="sv-SE" dirty="0"/>
              <a:t>. O analista </a:t>
            </a:r>
            <a:r>
              <a:rPr lang="sv-SE" dirty="0" err="1"/>
              <a:t>ainda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reproduzir</a:t>
            </a:r>
            <a:r>
              <a:rPr lang="sv-SE" dirty="0"/>
              <a:t> a </a:t>
            </a:r>
            <a:r>
              <a:rPr lang="sv-SE" dirty="0" err="1"/>
              <a:t>proporção</a:t>
            </a:r>
            <a:r>
              <a:rPr lang="sv-SE" dirty="0"/>
              <a:t> de </a:t>
            </a:r>
            <a:r>
              <a:rPr lang="sv-SE" dirty="0" err="1"/>
              <a:t>saídas</a:t>
            </a:r>
            <a:r>
              <a:rPr lang="sv-SE" dirty="0"/>
              <a:t> e </a:t>
            </a:r>
            <a:r>
              <a:rPr lang="sv-SE" dirty="0" err="1"/>
              <a:t>entradas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precisão</a:t>
            </a:r>
            <a:r>
              <a:rPr lang="sv-SE" dirty="0"/>
              <a:t>, de </a:t>
            </a:r>
            <a:r>
              <a:rPr lang="sv-SE" dirty="0" err="1"/>
              <a:t>acordo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os </a:t>
            </a:r>
            <a:r>
              <a:rPr lang="sv-SE" dirty="0" err="1"/>
              <a:t>dados</a:t>
            </a:r>
            <a:r>
              <a:rPr lang="sv-SE" dirty="0"/>
              <a:t> </a:t>
            </a:r>
            <a:r>
              <a:rPr lang="sv-SE" dirty="0" err="1"/>
              <a:t>reais</a:t>
            </a:r>
            <a:r>
              <a:rPr lang="sv-SE" dirty="0"/>
              <a:t> </a:t>
            </a:r>
            <a:r>
              <a:rPr lang="sv-SE" dirty="0" err="1"/>
              <a:t>provenientes</a:t>
            </a:r>
            <a:r>
              <a:rPr lang="sv-SE" dirty="0"/>
              <a:t> da </a:t>
            </a:r>
            <a:r>
              <a:rPr lang="sv-SE" dirty="0" err="1"/>
              <a:t>refinaria</a:t>
            </a:r>
            <a:r>
              <a:rPr lang="sv-SE" dirty="0"/>
              <a:t>. Da </a:t>
            </a:r>
            <a:r>
              <a:rPr lang="sv-SE" dirty="0" err="1"/>
              <a:t>mesma</a:t>
            </a:r>
            <a:r>
              <a:rPr lang="sv-SE" dirty="0"/>
              <a:t> forma, o analista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representar</a:t>
            </a:r>
            <a:r>
              <a:rPr lang="sv-SE" dirty="0"/>
              <a:t> </a:t>
            </a:r>
            <a:r>
              <a:rPr lang="sv-SE" dirty="0" err="1"/>
              <a:t>todos</a:t>
            </a:r>
            <a:r>
              <a:rPr lang="sv-SE" dirty="0"/>
              <a:t> os </a:t>
            </a:r>
            <a:r>
              <a:rPr lang="sv-SE" dirty="0" err="1"/>
              <a:t>custos</a:t>
            </a:r>
            <a:r>
              <a:rPr lang="sv-SE" dirty="0"/>
              <a:t> de </a:t>
            </a:r>
            <a:r>
              <a:rPr lang="sv-SE" dirty="0" err="1"/>
              <a:t>produção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precisão</a:t>
            </a:r>
            <a:r>
              <a:rPr lang="sv-SE" dirty="0"/>
              <a:t>, a </a:t>
            </a:r>
            <a:r>
              <a:rPr lang="sv-SE" dirty="0" err="1"/>
              <a:t>partir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contas</a:t>
            </a:r>
            <a:r>
              <a:rPr lang="sv-SE" dirty="0"/>
              <a:t> da </a:t>
            </a:r>
            <a:r>
              <a:rPr lang="sv-SE" dirty="0" err="1"/>
              <a:t>refinaria</a:t>
            </a:r>
            <a:r>
              <a:rPr lang="sv-SE" dirty="0"/>
              <a:t>. A </a:t>
            </a:r>
            <a:r>
              <a:rPr lang="sv-SE" dirty="0" err="1"/>
              <a:t>única</a:t>
            </a:r>
            <a:r>
              <a:rPr lang="sv-SE" dirty="0"/>
              <a:t> </a:t>
            </a:r>
            <a:r>
              <a:rPr lang="sv-SE" dirty="0" err="1"/>
              <a:t>informação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se </a:t>
            </a:r>
            <a:r>
              <a:rPr lang="sv-SE" dirty="0" err="1"/>
              <a:t>perde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acontece</a:t>
            </a:r>
            <a:r>
              <a:rPr lang="sv-SE" dirty="0"/>
              <a:t> </a:t>
            </a:r>
            <a:r>
              <a:rPr lang="sv-SE" dirty="0" err="1"/>
              <a:t>dentro</a:t>
            </a:r>
            <a:r>
              <a:rPr lang="sv-SE" dirty="0"/>
              <a:t> da </a:t>
            </a:r>
            <a:r>
              <a:rPr lang="sv-SE" dirty="0" err="1"/>
              <a:t>refinaria</a:t>
            </a:r>
            <a:r>
              <a:rPr lang="sv-SE" dirty="0"/>
              <a:t>, </a:t>
            </a:r>
            <a:r>
              <a:rPr lang="sv-SE" dirty="0" err="1"/>
              <a:t>porque</a:t>
            </a:r>
            <a:r>
              <a:rPr lang="sv-SE" dirty="0"/>
              <a:t> o analista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está</a:t>
            </a:r>
            <a:r>
              <a:rPr lang="sv-SE" dirty="0"/>
              <a:t> </a:t>
            </a:r>
            <a:r>
              <a:rPr lang="sv-SE" dirty="0" err="1"/>
              <a:t>interessado</a:t>
            </a:r>
            <a:r>
              <a:rPr lang="sv-SE" dirty="0"/>
              <a:t> </a:t>
            </a:r>
            <a:r>
              <a:rPr lang="sv-SE" dirty="0" err="1"/>
              <a:t>nisso</a:t>
            </a:r>
            <a:r>
              <a:rPr lang="sv-SE" dirty="0"/>
              <a:t>, </a:t>
            </a:r>
            <a:r>
              <a:rPr lang="sv-SE" dirty="0" err="1"/>
              <a:t>nesse</a:t>
            </a:r>
            <a:r>
              <a:rPr lang="sv-SE" dirty="0"/>
              <a:t> </a:t>
            </a:r>
            <a:r>
              <a:rPr lang="sv-SE" dirty="0" err="1"/>
              <a:t>caso</a:t>
            </a:r>
            <a:r>
              <a:rPr lang="sv-SE" dirty="0"/>
              <a:t>. Esse </a:t>
            </a:r>
            <a:r>
              <a:rPr lang="sv-SE" dirty="0" err="1"/>
              <a:t>processo</a:t>
            </a:r>
            <a:r>
              <a:rPr lang="sv-SE" dirty="0"/>
              <a:t> de </a:t>
            </a:r>
            <a:r>
              <a:rPr lang="sv-SE" dirty="0" err="1"/>
              <a:t>simplificação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realizado</a:t>
            </a:r>
            <a:r>
              <a:rPr lang="sv-SE" dirty="0"/>
              <a:t> para </a:t>
            </a:r>
            <a:r>
              <a:rPr lang="sv-SE" dirty="0" err="1"/>
              <a:t>todas</a:t>
            </a:r>
            <a:r>
              <a:rPr lang="sv-SE" dirty="0"/>
              <a:t> as </a:t>
            </a:r>
            <a:r>
              <a:rPr lang="sv-SE" dirty="0" err="1"/>
              <a:t>outras</a:t>
            </a:r>
            <a:r>
              <a:rPr lang="sv-SE" dirty="0"/>
              <a:t> </a:t>
            </a:r>
            <a:r>
              <a:rPr lang="sv-SE" dirty="0" err="1"/>
              <a:t>tecnologias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incluídos</a:t>
            </a:r>
            <a:r>
              <a:rPr lang="sv-SE" dirty="0"/>
              <a:t> no </a:t>
            </a:r>
            <a:r>
              <a:rPr lang="sv-SE" dirty="0" err="1"/>
              <a:t>modelo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514" name="Google Shape;51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/>
              <a:t>A </a:t>
            </a:r>
            <a:r>
              <a:rPr lang="sv-SE" dirty="0" err="1"/>
              <a:t>quarta</a:t>
            </a:r>
            <a:r>
              <a:rPr lang="sv-SE" dirty="0"/>
              <a:t> e </a:t>
            </a:r>
            <a:r>
              <a:rPr lang="sv-SE" dirty="0" err="1"/>
              <a:t>última</a:t>
            </a:r>
            <a:r>
              <a:rPr lang="sv-SE" dirty="0"/>
              <a:t> </a:t>
            </a:r>
            <a:r>
              <a:rPr lang="sv-SE" dirty="0" err="1"/>
              <a:t>etapa</a:t>
            </a:r>
            <a:r>
              <a:rPr lang="sv-SE" dirty="0"/>
              <a:t> do </a:t>
            </a:r>
            <a:r>
              <a:rPr lang="sv-SE" dirty="0" err="1"/>
              <a:t>projeto</a:t>
            </a:r>
            <a:r>
              <a:rPr lang="sv-SE" dirty="0"/>
              <a:t> de </a:t>
            </a:r>
            <a:r>
              <a:rPr lang="sv-SE" dirty="0" err="1"/>
              <a:t>um</a:t>
            </a:r>
            <a:r>
              <a:rPr lang="sv-SE" dirty="0"/>
              <a:t> SER </a:t>
            </a:r>
            <a:r>
              <a:rPr lang="sv-SE" dirty="0" err="1"/>
              <a:t>é</a:t>
            </a:r>
            <a:r>
              <a:rPr lang="sv-SE" dirty="0"/>
              <a:t> a </a:t>
            </a:r>
            <a:r>
              <a:rPr lang="sv-SE" dirty="0" err="1"/>
              <a:t>identificação</a:t>
            </a:r>
            <a:r>
              <a:rPr lang="sv-SE" dirty="0"/>
              <a:t> </a:t>
            </a:r>
            <a:r>
              <a:rPr lang="sv-SE" dirty="0" err="1"/>
              <a:t>clara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entradas</a:t>
            </a:r>
            <a:r>
              <a:rPr lang="sv-SE" dirty="0"/>
              <a:t> e </a:t>
            </a:r>
            <a:r>
              <a:rPr lang="sv-SE" dirty="0" err="1"/>
              <a:t>saídas</a:t>
            </a:r>
            <a:r>
              <a:rPr lang="sv-SE" dirty="0"/>
              <a:t> de </a:t>
            </a:r>
            <a:r>
              <a:rPr lang="sv-SE" dirty="0" err="1"/>
              <a:t>todas</a:t>
            </a:r>
            <a:r>
              <a:rPr lang="sv-SE" dirty="0"/>
              <a:t> as </a:t>
            </a:r>
            <a:r>
              <a:rPr lang="sv-SE" dirty="0" err="1"/>
              <a:t>tecnologias</a:t>
            </a:r>
            <a:r>
              <a:rPr lang="sv-SE" dirty="0"/>
              <a:t> (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grupos</a:t>
            </a:r>
            <a:r>
              <a:rPr lang="sv-SE" dirty="0"/>
              <a:t> de </a:t>
            </a:r>
            <a:r>
              <a:rPr lang="sv-SE" dirty="0" err="1"/>
              <a:t>tecnologias</a:t>
            </a:r>
            <a:r>
              <a:rPr lang="sv-SE" dirty="0"/>
              <a:t>) </a:t>
            </a:r>
            <a:r>
              <a:rPr lang="sv-SE" dirty="0" err="1"/>
              <a:t>definidas</a:t>
            </a:r>
            <a:r>
              <a:rPr lang="sv-SE" dirty="0"/>
              <a:t> </a:t>
            </a:r>
            <a:r>
              <a:rPr lang="sv-SE" dirty="0" err="1"/>
              <a:t>nas</a:t>
            </a:r>
            <a:r>
              <a:rPr lang="sv-SE" dirty="0"/>
              <a:t> </a:t>
            </a:r>
            <a:r>
              <a:rPr lang="sv-SE" dirty="0" err="1"/>
              <a:t>etapas</a:t>
            </a:r>
            <a:r>
              <a:rPr lang="sv-SE" dirty="0"/>
              <a:t> </a:t>
            </a:r>
            <a:r>
              <a:rPr lang="sv-SE" dirty="0" err="1"/>
              <a:t>anteriores</a:t>
            </a:r>
            <a:r>
              <a:rPr lang="sv-SE" dirty="0"/>
              <a:t>. </a:t>
            </a:r>
            <a:r>
              <a:rPr lang="sv-SE" dirty="0" err="1"/>
              <a:t>Isso</a:t>
            </a:r>
            <a:r>
              <a:rPr lang="sv-SE" dirty="0"/>
              <a:t> </a:t>
            </a:r>
            <a:r>
              <a:rPr lang="sv-SE" dirty="0" err="1"/>
              <a:t>ocorre</a:t>
            </a:r>
            <a:r>
              <a:rPr lang="sv-SE" dirty="0"/>
              <a:t> </a:t>
            </a:r>
            <a:r>
              <a:rPr lang="sv-SE" dirty="0" err="1"/>
              <a:t>quase</a:t>
            </a:r>
            <a:r>
              <a:rPr lang="sv-SE" dirty="0"/>
              <a:t> </a:t>
            </a:r>
            <a:r>
              <a:rPr lang="sv-SE" dirty="0" err="1"/>
              <a:t>automaticamente</a:t>
            </a:r>
            <a:r>
              <a:rPr lang="sv-SE" dirty="0"/>
              <a:t> a </a:t>
            </a:r>
            <a:r>
              <a:rPr lang="sv-SE" dirty="0" err="1"/>
              <a:t>partir</a:t>
            </a:r>
            <a:r>
              <a:rPr lang="sv-SE" dirty="0"/>
              <a:t> da </a:t>
            </a:r>
            <a:r>
              <a:rPr lang="sv-SE" dirty="0" err="1"/>
              <a:t>terceira</a:t>
            </a:r>
            <a:r>
              <a:rPr lang="sv-SE" dirty="0"/>
              <a:t> </a:t>
            </a:r>
            <a:r>
              <a:rPr lang="sv-SE" dirty="0" err="1"/>
              <a:t>etapa</a:t>
            </a:r>
            <a:r>
              <a:rPr lang="sv-SE" dirty="0"/>
              <a:t>.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vez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cada</a:t>
            </a:r>
            <a:r>
              <a:rPr lang="sv-SE" dirty="0"/>
              <a:t> </a:t>
            </a:r>
            <a:r>
              <a:rPr lang="sv-SE" dirty="0" err="1"/>
              <a:t>conjunto</a:t>
            </a:r>
            <a:r>
              <a:rPr lang="sv-SE" dirty="0"/>
              <a:t> de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tenha</a:t>
            </a:r>
            <a:r>
              <a:rPr lang="sv-SE" dirty="0"/>
              <a:t> </a:t>
            </a:r>
            <a:r>
              <a:rPr lang="sv-SE" dirty="0" err="1"/>
              <a:t>sido</a:t>
            </a:r>
            <a:r>
              <a:rPr lang="sv-SE" dirty="0"/>
              <a:t> </a:t>
            </a:r>
            <a:r>
              <a:rPr lang="sv-SE" dirty="0" err="1"/>
              <a:t>representado</a:t>
            </a:r>
            <a:r>
              <a:rPr lang="sv-SE" dirty="0"/>
              <a:t> por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caixa</a:t>
            </a:r>
            <a:r>
              <a:rPr lang="sv-SE" dirty="0"/>
              <a:t>, de </a:t>
            </a:r>
            <a:r>
              <a:rPr lang="sv-SE" dirty="0" err="1"/>
              <a:t>acordo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o </a:t>
            </a:r>
            <a:r>
              <a:rPr lang="sv-SE" dirty="0" err="1"/>
              <a:t>nível</a:t>
            </a:r>
            <a:r>
              <a:rPr lang="sv-SE" dirty="0"/>
              <a:t> de </a:t>
            </a:r>
            <a:r>
              <a:rPr lang="sv-SE" dirty="0" err="1"/>
              <a:t>agregação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modelador </a:t>
            </a:r>
            <a:r>
              <a:rPr lang="sv-SE" dirty="0" err="1"/>
              <a:t>considerar</a:t>
            </a:r>
            <a:r>
              <a:rPr lang="sv-SE" dirty="0"/>
              <a:t> </a:t>
            </a:r>
            <a:r>
              <a:rPr lang="sv-SE" dirty="0" err="1"/>
              <a:t>melhor</a:t>
            </a:r>
            <a:r>
              <a:rPr lang="sv-SE" dirty="0"/>
              <a:t>, a borda da </a:t>
            </a:r>
            <a:r>
              <a:rPr lang="sv-SE" dirty="0" err="1"/>
              <a:t>caixa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considerada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o </a:t>
            </a:r>
            <a:r>
              <a:rPr lang="sv-SE" dirty="0" err="1"/>
              <a:t>limite</a:t>
            </a:r>
            <a:r>
              <a:rPr lang="sv-SE" dirty="0"/>
              <a:t> do </a:t>
            </a:r>
            <a:r>
              <a:rPr lang="sv-SE" dirty="0" err="1"/>
              <a:t>processo</a:t>
            </a:r>
            <a:r>
              <a:rPr lang="sv-SE" dirty="0"/>
              <a:t> </a:t>
            </a:r>
            <a:r>
              <a:rPr lang="sv-SE" dirty="0" err="1"/>
              <a:t>específico</a:t>
            </a:r>
            <a:r>
              <a:rPr lang="sv-SE" dirty="0"/>
              <a:t>. As </a:t>
            </a:r>
            <a:r>
              <a:rPr lang="sv-SE" dirty="0" err="1"/>
              <a:t>entradas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identificadas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tudo</a:t>
            </a:r>
            <a:r>
              <a:rPr lang="sv-SE" dirty="0"/>
              <a:t> 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cruza</a:t>
            </a:r>
            <a:r>
              <a:rPr lang="sv-SE" dirty="0"/>
              <a:t> o </a:t>
            </a:r>
            <a:r>
              <a:rPr lang="sv-SE" dirty="0" err="1"/>
              <a:t>limite</a:t>
            </a:r>
            <a:r>
              <a:rPr lang="sv-SE" dirty="0"/>
              <a:t> para </a:t>
            </a:r>
            <a:r>
              <a:rPr lang="sv-SE" dirty="0" err="1"/>
              <a:t>dentro</a:t>
            </a:r>
            <a:r>
              <a:rPr lang="sv-SE" dirty="0"/>
              <a:t> e as </a:t>
            </a:r>
            <a:r>
              <a:rPr lang="sv-SE" dirty="0" err="1"/>
              <a:t>saídas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tudo</a:t>
            </a:r>
            <a:r>
              <a:rPr lang="sv-SE" dirty="0"/>
              <a:t> 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cruza</a:t>
            </a:r>
            <a:r>
              <a:rPr lang="sv-SE" dirty="0"/>
              <a:t> o </a:t>
            </a:r>
            <a:r>
              <a:rPr lang="sv-SE" dirty="0" err="1"/>
              <a:t>limite</a:t>
            </a:r>
            <a:r>
              <a:rPr lang="sv-SE" dirty="0"/>
              <a:t> para fora. </a:t>
            </a:r>
            <a:r>
              <a:rPr lang="sv-SE" dirty="0" err="1"/>
              <a:t>Com</a:t>
            </a:r>
            <a:r>
              <a:rPr lang="sv-SE" dirty="0"/>
              <a:t> esse </a:t>
            </a:r>
            <a:r>
              <a:rPr lang="sv-SE" dirty="0" err="1"/>
              <a:t>tipo</a:t>
            </a:r>
            <a:r>
              <a:rPr lang="sv-SE" dirty="0"/>
              <a:t> de </a:t>
            </a:r>
            <a:r>
              <a:rPr lang="sv-SE" dirty="0" err="1"/>
              <a:t>representação</a:t>
            </a:r>
            <a:r>
              <a:rPr lang="sv-SE" dirty="0"/>
              <a:t>, o modelador </a:t>
            </a:r>
            <a:r>
              <a:rPr lang="sv-SE" dirty="0" err="1"/>
              <a:t>pode</a:t>
            </a:r>
            <a:r>
              <a:rPr lang="sv-SE" dirty="0"/>
              <a:t> de </a:t>
            </a:r>
            <a:r>
              <a:rPr lang="sv-SE" dirty="0" err="1"/>
              <a:t>fato</a:t>
            </a:r>
            <a:r>
              <a:rPr lang="sv-SE" dirty="0"/>
              <a:t> </a:t>
            </a:r>
            <a:r>
              <a:rPr lang="sv-SE" dirty="0" err="1"/>
              <a:t>representar</a:t>
            </a:r>
            <a:r>
              <a:rPr lang="sv-SE" dirty="0"/>
              <a:t> </a:t>
            </a:r>
            <a:r>
              <a:rPr lang="sv-SE" dirty="0" err="1"/>
              <a:t>muitos</a:t>
            </a:r>
            <a:r>
              <a:rPr lang="sv-SE" dirty="0"/>
              <a:t> </a:t>
            </a:r>
            <a:r>
              <a:rPr lang="sv-SE" dirty="0" err="1"/>
              <a:t>tipos</a:t>
            </a:r>
            <a:r>
              <a:rPr lang="sv-SE" dirty="0"/>
              <a:t> de </a:t>
            </a:r>
            <a:r>
              <a:rPr lang="sv-SE" dirty="0" err="1"/>
              <a:t>tecnologias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até</a:t>
            </a:r>
            <a:r>
              <a:rPr lang="sv-SE" dirty="0"/>
              <a:t> </a:t>
            </a:r>
            <a:r>
              <a:rPr lang="sv-SE" dirty="0" err="1"/>
              <a:t>mesmo</a:t>
            </a:r>
            <a:r>
              <a:rPr lang="sv-SE" dirty="0"/>
              <a:t> sistemas </a:t>
            </a:r>
            <a:r>
              <a:rPr lang="sv-SE" dirty="0" err="1"/>
              <a:t>naturais</a:t>
            </a:r>
            <a:r>
              <a:rPr lang="sv-SE" dirty="0"/>
              <a:t>. </a:t>
            </a:r>
            <a:r>
              <a:rPr lang="sv-SE" dirty="0" err="1"/>
              <a:t>Vejamos</a:t>
            </a:r>
            <a:r>
              <a:rPr lang="sv-SE" dirty="0"/>
              <a:t> o </a:t>
            </a:r>
            <a:r>
              <a:rPr lang="sv-SE" dirty="0" err="1"/>
              <a:t>exemplo</a:t>
            </a:r>
            <a:r>
              <a:rPr lang="sv-SE" dirty="0"/>
              <a:t> da </a:t>
            </a:r>
            <a:r>
              <a:rPr lang="sv-SE" dirty="0" err="1"/>
              <a:t>figura</a:t>
            </a:r>
            <a:r>
              <a:rPr lang="sv-SE" dirty="0"/>
              <a:t>,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parte</a:t>
            </a:r>
            <a:r>
              <a:rPr lang="sv-SE" dirty="0"/>
              <a:t> </a:t>
            </a:r>
            <a:r>
              <a:rPr lang="sv-SE" dirty="0" err="1"/>
              <a:t>inferior</a:t>
            </a:r>
            <a:r>
              <a:rPr lang="sv-SE" dirty="0"/>
              <a:t>. O </a:t>
            </a:r>
            <a:r>
              <a:rPr lang="sv-SE" dirty="0" err="1"/>
              <a:t>usuário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representar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carro</a:t>
            </a:r>
            <a:r>
              <a:rPr lang="sv-SE" dirty="0"/>
              <a:t> </a:t>
            </a:r>
            <a:r>
              <a:rPr lang="sv-SE" dirty="0" err="1"/>
              <a:t>introduzindo</a:t>
            </a:r>
            <a:r>
              <a:rPr lang="sv-SE" dirty="0"/>
              <a:t> no </a:t>
            </a:r>
            <a:r>
              <a:rPr lang="sv-SE" dirty="0" err="1"/>
              <a:t>modelo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caixa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recebe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entrada</a:t>
            </a:r>
            <a:r>
              <a:rPr lang="sv-SE" dirty="0"/>
              <a:t> diesel e </a:t>
            </a:r>
            <a:r>
              <a:rPr lang="sv-SE" dirty="0" err="1"/>
              <a:t>dá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saída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serviço</a:t>
            </a:r>
            <a:r>
              <a:rPr lang="sv-SE" dirty="0"/>
              <a:t> </a:t>
            </a:r>
            <a:r>
              <a:rPr lang="sv-SE" dirty="0" err="1"/>
              <a:t>chamado</a:t>
            </a:r>
            <a:r>
              <a:rPr lang="sv-SE" dirty="0"/>
              <a:t> "</a:t>
            </a:r>
            <a:r>
              <a:rPr lang="sv-SE" dirty="0" err="1"/>
              <a:t>transporte</a:t>
            </a:r>
            <a:r>
              <a:rPr lang="sv-SE" dirty="0"/>
              <a:t>", </a:t>
            </a:r>
            <a:r>
              <a:rPr lang="sv-SE" dirty="0" err="1"/>
              <a:t>expresso</a:t>
            </a:r>
            <a:r>
              <a:rPr lang="sv-SE" dirty="0"/>
              <a:t>, 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unidades</a:t>
            </a:r>
            <a:r>
              <a:rPr lang="sv-SE" dirty="0"/>
              <a:t> de </a:t>
            </a:r>
            <a:r>
              <a:rPr lang="sv-SE" dirty="0" err="1"/>
              <a:t>passageiro-quilômetro</a:t>
            </a:r>
            <a:r>
              <a:rPr lang="sv-SE" dirty="0"/>
              <a:t>. O modelador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detalhar</a:t>
            </a:r>
            <a:r>
              <a:rPr lang="sv-SE" dirty="0"/>
              <a:t> a </a:t>
            </a:r>
            <a:r>
              <a:rPr lang="sv-SE" dirty="0" err="1"/>
              <a:t>proporção</a:t>
            </a:r>
            <a:r>
              <a:rPr lang="sv-SE" dirty="0"/>
              <a:t> </a:t>
            </a:r>
            <a:r>
              <a:rPr lang="sv-SE" dirty="0" err="1"/>
              <a:t>entre</a:t>
            </a:r>
            <a:r>
              <a:rPr lang="sv-SE" dirty="0"/>
              <a:t> a </a:t>
            </a:r>
            <a:r>
              <a:rPr lang="sv-SE" dirty="0" err="1"/>
              <a:t>saída</a:t>
            </a:r>
            <a:r>
              <a:rPr lang="sv-SE" dirty="0"/>
              <a:t> e a </a:t>
            </a:r>
            <a:r>
              <a:rPr lang="sv-SE" dirty="0" err="1"/>
              <a:t>entrada</a:t>
            </a:r>
            <a:r>
              <a:rPr lang="sv-SE" dirty="0"/>
              <a:t>, de </a:t>
            </a:r>
            <a:r>
              <a:rPr lang="sv-SE" dirty="0" err="1"/>
              <a:t>modo</a:t>
            </a:r>
            <a:r>
              <a:rPr lang="sv-SE" dirty="0"/>
              <a:t> a </a:t>
            </a:r>
            <a:r>
              <a:rPr lang="sv-SE" dirty="0" err="1"/>
              <a:t>representar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precisão</a:t>
            </a:r>
            <a:r>
              <a:rPr lang="sv-SE" dirty="0"/>
              <a:t> a </a:t>
            </a:r>
            <a:r>
              <a:rPr lang="sv-SE" dirty="0" err="1"/>
              <a:t>quantidade</a:t>
            </a:r>
            <a:r>
              <a:rPr lang="sv-SE" dirty="0"/>
              <a:t> de </a:t>
            </a:r>
            <a:r>
              <a:rPr lang="sv-SE" dirty="0" err="1"/>
              <a:t>combustível</a:t>
            </a:r>
            <a:r>
              <a:rPr lang="sv-SE" dirty="0"/>
              <a:t> </a:t>
            </a:r>
            <a:r>
              <a:rPr lang="sv-SE" dirty="0" err="1"/>
              <a:t>usada</a:t>
            </a:r>
            <a:r>
              <a:rPr lang="sv-SE" dirty="0"/>
              <a:t> para </a:t>
            </a:r>
            <a:r>
              <a:rPr lang="sv-SE" dirty="0" err="1"/>
              <a:t>fornecer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determinada</a:t>
            </a:r>
            <a:r>
              <a:rPr lang="sv-SE" dirty="0"/>
              <a:t> </a:t>
            </a:r>
            <a:r>
              <a:rPr lang="sv-SE" dirty="0" err="1"/>
              <a:t>quantidade</a:t>
            </a:r>
            <a:r>
              <a:rPr lang="sv-SE" dirty="0"/>
              <a:t> de </a:t>
            </a:r>
            <a:r>
              <a:rPr lang="sv-SE" dirty="0" err="1"/>
              <a:t>serviço</a:t>
            </a:r>
            <a:r>
              <a:rPr lang="sv-SE" dirty="0"/>
              <a:t>. O </a:t>
            </a:r>
            <a:r>
              <a:rPr lang="sv-SE" dirty="0" err="1"/>
              <a:t>custo</a:t>
            </a:r>
            <a:r>
              <a:rPr lang="sv-SE" dirty="0"/>
              <a:t> da </a:t>
            </a:r>
            <a:r>
              <a:rPr lang="sv-SE" dirty="0" err="1"/>
              <a:t>prestação</a:t>
            </a:r>
            <a:r>
              <a:rPr lang="sv-SE" dirty="0"/>
              <a:t> do </a:t>
            </a:r>
            <a:r>
              <a:rPr lang="sv-SE" dirty="0" err="1"/>
              <a:t>serviço</a:t>
            </a:r>
            <a:r>
              <a:rPr lang="sv-SE" dirty="0"/>
              <a:t> </a:t>
            </a:r>
            <a:r>
              <a:rPr lang="sv-SE" dirty="0" err="1"/>
              <a:t>também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detalhado</a:t>
            </a:r>
            <a:r>
              <a:rPr lang="sv-SE" dirty="0"/>
              <a:t>. Mais </a:t>
            </a:r>
            <a:r>
              <a:rPr lang="sv-SE" dirty="0" err="1"/>
              <a:t>exemplos</a:t>
            </a:r>
            <a:r>
              <a:rPr lang="sv-SE" dirty="0"/>
              <a:t> </a:t>
            </a:r>
            <a:r>
              <a:rPr lang="sv-SE" dirty="0" err="1"/>
              <a:t>serão</a:t>
            </a:r>
            <a:r>
              <a:rPr lang="sv-SE" dirty="0"/>
              <a:t> </a:t>
            </a:r>
            <a:r>
              <a:rPr lang="sv-SE" dirty="0" err="1"/>
              <a:t>mostrados</a:t>
            </a:r>
            <a:r>
              <a:rPr lang="sv-SE" dirty="0"/>
              <a:t> </a:t>
            </a:r>
            <a:r>
              <a:rPr lang="sv-SE" dirty="0" err="1"/>
              <a:t>mais</a:t>
            </a:r>
            <a:r>
              <a:rPr lang="sv-SE" dirty="0"/>
              <a:t> </a:t>
            </a:r>
            <a:r>
              <a:rPr lang="sv-SE" dirty="0" err="1"/>
              <a:t>adiante</a:t>
            </a:r>
            <a:r>
              <a:rPr lang="sv-SE" dirty="0"/>
              <a:t> no </a:t>
            </a:r>
            <a:r>
              <a:rPr lang="sv-SE" dirty="0" err="1"/>
              <a:t>curso</a:t>
            </a:r>
            <a:r>
              <a:rPr lang="sv-SE" dirty="0"/>
              <a:t>. </a:t>
            </a:r>
            <a:r>
              <a:rPr lang="sv-SE" dirty="0" err="1"/>
              <a:t>Observe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há</a:t>
            </a:r>
            <a:r>
              <a:rPr lang="sv-SE" dirty="0"/>
              <a:t> </a:t>
            </a:r>
            <a:r>
              <a:rPr lang="sv-SE" dirty="0" err="1"/>
              <a:t>nenhuma</a:t>
            </a:r>
            <a:r>
              <a:rPr lang="sv-SE" dirty="0"/>
              <a:t> </a:t>
            </a:r>
            <a:r>
              <a:rPr lang="sv-SE" dirty="0" err="1"/>
              <a:t>restrição</a:t>
            </a:r>
            <a:r>
              <a:rPr lang="sv-SE" dirty="0"/>
              <a:t> </a:t>
            </a:r>
            <a:r>
              <a:rPr lang="sv-SE" dirty="0" err="1"/>
              <a:t>específica</a:t>
            </a:r>
            <a:r>
              <a:rPr lang="sv-SE" dirty="0"/>
              <a:t> </a:t>
            </a:r>
            <a:r>
              <a:rPr lang="sv-SE" dirty="0" err="1"/>
              <a:t>quanto</a:t>
            </a:r>
            <a:r>
              <a:rPr lang="sv-SE" dirty="0"/>
              <a:t>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modelador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representar</a:t>
            </a:r>
            <a:r>
              <a:rPr lang="sv-SE" dirty="0"/>
              <a:t>. </a:t>
            </a:r>
            <a:r>
              <a:rPr lang="sv-SE" dirty="0" err="1"/>
              <a:t>Até</a:t>
            </a:r>
            <a:r>
              <a:rPr lang="sv-SE" dirty="0"/>
              <a:t> </a:t>
            </a:r>
            <a:r>
              <a:rPr lang="sv-SE" dirty="0" err="1"/>
              <a:t>mesmo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pedaço</a:t>
            </a:r>
            <a:r>
              <a:rPr lang="sv-SE" dirty="0"/>
              <a:t> de </a:t>
            </a:r>
            <a:r>
              <a:rPr lang="sv-SE" dirty="0" err="1"/>
              <a:t>rio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representado</a:t>
            </a:r>
            <a:r>
              <a:rPr lang="sv-SE" dirty="0"/>
              <a:t>,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caixa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recebe</a:t>
            </a:r>
            <a:r>
              <a:rPr lang="sv-SE" dirty="0"/>
              <a:t> </a:t>
            </a:r>
            <a:r>
              <a:rPr lang="sv-SE" dirty="0" err="1"/>
              <a:t>água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entrada</a:t>
            </a:r>
            <a:r>
              <a:rPr lang="sv-SE" dirty="0"/>
              <a:t> e </a:t>
            </a:r>
            <a:r>
              <a:rPr lang="sv-SE" dirty="0" err="1"/>
              <a:t>fornece</a:t>
            </a:r>
            <a:r>
              <a:rPr lang="sv-SE" dirty="0"/>
              <a:t> </a:t>
            </a:r>
            <a:r>
              <a:rPr lang="sv-SE" dirty="0" err="1"/>
              <a:t>água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saída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542" name="Google Shape;54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/>
              <a:t>A </a:t>
            </a:r>
            <a:r>
              <a:rPr lang="sv-SE" dirty="0" err="1"/>
              <a:t>quinta</a:t>
            </a:r>
            <a:r>
              <a:rPr lang="sv-SE" dirty="0"/>
              <a:t> e </a:t>
            </a:r>
            <a:r>
              <a:rPr lang="sv-SE" dirty="0" err="1"/>
              <a:t>última</a:t>
            </a:r>
            <a:r>
              <a:rPr lang="sv-SE" dirty="0"/>
              <a:t> </a:t>
            </a:r>
            <a:r>
              <a:rPr lang="sv-SE" dirty="0" err="1"/>
              <a:t>etapa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a </a:t>
            </a:r>
            <a:r>
              <a:rPr lang="sv-SE" dirty="0" err="1"/>
              <a:t>regionalização</a:t>
            </a:r>
            <a:r>
              <a:rPr lang="sv-SE" dirty="0"/>
              <a:t>. </a:t>
            </a:r>
            <a:r>
              <a:rPr lang="sv-SE" dirty="0" err="1"/>
              <a:t>Ela</a:t>
            </a:r>
            <a:r>
              <a:rPr lang="sv-SE" dirty="0"/>
              <a:t> </a:t>
            </a:r>
            <a:r>
              <a:rPr lang="sv-SE" dirty="0" err="1"/>
              <a:t>nem</a:t>
            </a:r>
            <a:r>
              <a:rPr lang="sv-SE" dirty="0"/>
              <a:t> </a:t>
            </a:r>
            <a:r>
              <a:rPr lang="sv-SE" dirty="0" err="1"/>
              <a:t>sempre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necessária</a:t>
            </a:r>
            <a:r>
              <a:rPr lang="sv-SE" dirty="0"/>
              <a:t>, mas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útil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alguns</a:t>
            </a:r>
            <a:r>
              <a:rPr lang="sv-SE" dirty="0"/>
              <a:t> </a:t>
            </a:r>
            <a:r>
              <a:rPr lang="sv-SE" dirty="0" err="1"/>
              <a:t>tipos</a:t>
            </a:r>
            <a:r>
              <a:rPr lang="sv-SE" dirty="0"/>
              <a:t> de </a:t>
            </a:r>
            <a:r>
              <a:rPr lang="sv-SE" dirty="0" err="1"/>
              <a:t>aplicação</a:t>
            </a:r>
            <a:r>
              <a:rPr lang="sv-SE" dirty="0"/>
              <a:t>. </a:t>
            </a:r>
            <a:r>
              <a:rPr lang="sv-SE" dirty="0" err="1"/>
              <a:t>Quando</a:t>
            </a:r>
            <a:r>
              <a:rPr lang="sv-SE" dirty="0"/>
              <a:t> o </a:t>
            </a:r>
            <a:r>
              <a:rPr lang="sv-SE" dirty="0" err="1"/>
              <a:t>objetivo</a:t>
            </a:r>
            <a:r>
              <a:rPr lang="sv-SE" dirty="0"/>
              <a:t> do </a:t>
            </a:r>
            <a:r>
              <a:rPr lang="sv-SE" dirty="0" err="1"/>
              <a:t>modelo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investigar</a:t>
            </a:r>
            <a:r>
              <a:rPr lang="sv-SE" dirty="0"/>
              <a:t> o </a:t>
            </a:r>
            <a:r>
              <a:rPr lang="sv-SE" dirty="0" err="1"/>
              <a:t>impacto</a:t>
            </a:r>
            <a:r>
              <a:rPr lang="sv-SE" dirty="0"/>
              <a:t> do </a:t>
            </a:r>
            <a:r>
              <a:rPr lang="sv-SE" dirty="0" err="1"/>
              <a:t>desenvolvimento</a:t>
            </a:r>
            <a:r>
              <a:rPr lang="sv-SE" dirty="0"/>
              <a:t> da </a:t>
            </a:r>
            <a:r>
              <a:rPr lang="sv-SE" dirty="0" err="1"/>
              <a:t>infraestrutura</a:t>
            </a:r>
            <a:r>
              <a:rPr lang="sv-SE" dirty="0"/>
              <a:t> regional sobre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países</a:t>
            </a:r>
            <a:r>
              <a:rPr lang="sv-SE" dirty="0"/>
              <a:t> </a:t>
            </a:r>
            <a:r>
              <a:rPr lang="sv-SE" dirty="0" err="1"/>
              <a:t>individuais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a </a:t>
            </a:r>
            <a:r>
              <a:rPr lang="sv-SE" dirty="0" err="1"/>
              <a:t>função</a:t>
            </a:r>
            <a:r>
              <a:rPr lang="sv-SE" dirty="0"/>
              <a:t> do </a:t>
            </a:r>
            <a:r>
              <a:rPr lang="sv-SE" dirty="0" err="1"/>
              <a:t>comércio</a:t>
            </a:r>
            <a:r>
              <a:rPr lang="sv-SE" dirty="0"/>
              <a:t> </a:t>
            </a:r>
            <a:r>
              <a:rPr lang="sv-SE" dirty="0" err="1"/>
              <a:t>entre</a:t>
            </a:r>
            <a:r>
              <a:rPr lang="sv-SE" dirty="0"/>
              <a:t> </a:t>
            </a:r>
            <a:r>
              <a:rPr lang="sv-SE" dirty="0" err="1"/>
              <a:t>países</a:t>
            </a:r>
            <a:r>
              <a:rPr lang="sv-SE" dirty="0"/>
              <a:t> </a:t>
            </a:r>
            <a:r>
              <a:rPr lang="sv-SE" dirty="0" err="1"/>
              <a:t>diferentes</a:t>
            </a:r>
            <a:r>
              <a:rPr lang="sv-SE" dirty="0"/>
              <a:t>, </a:t>
            </a:r>
            <a:r>
              <a:rPr lang="sv-SE" dirty="0" err="1"/>
              <a:t>pode</a:t>
            </a:r>
            <a:r>
              <a:rPr lang="sv-SE" dirty="0"/>
              <a:t> </a:t>
            </a:r>
            <a:r>
              <a:rPr lang="sv-SE" dirty="0" err="1"/>
              <a:t>fazer</a:t>
            </a:r>
            <a:r>
              <a:rPr lang="sv-SE" dirty="0"/>
              <a:t> </a:t>
            </a:r>
            <a:r>
              <a:rPr lang="sv-SE" dirty="0" err="1"/>
              <a:t>sentido</a:t>
            </a:r>
            <a:r>
              <a:rPr lang="sv-SE" dirty="0"/>
              <a:t> </a:t>
            </a:r>
            <a:r>
              <a:rPr lang="sv-SE" dirty="0" err="1"/>
              <a:t>representar</a:t>
            </a:r>
            <a:r>
              <a:rPr lang="sv-SE" dirty="0"/>
              <a:t> </a:t>
            </a:r>
            <a:r>
              <a:rPr lang="sv-SE" dirty="0" err="1"/>
              <a:t>cada</a:t>
            </a:r>
            <a:r>
              <a:rPr lang="sv-SE" dirty="0"/>
              <a:t> </a:t>
            </a:r>
            <a:r>
              <a:rPr lang="sv-SE" dirty="0" err="1"/>
              <a:t>país</a:t>
            </a:r>
            <a:r>
              <a:rPr lang="sv-SE" dirty="0"/>
              <a:t> </a:t>
            </a:r>
            <a:r>
              <a:rPr lang="sv-SE" dirty="0" err="1"/>
              <a:t>separadamente</a:t>
            </a:r>
            <a:r>
              <a:rPr lang="sv-SE" dirty="0"/>
              <a:t> no </a:t>
            </a:r>
            <a:r>
              <a:rPr lang="sv-SE" dirty="0" err="1"/>
              <a:t>modelo</a:t>
            </a:r>
            <a:r>
              <a:rPr lang="sv-SE" dirty="0"/>
              <a:t>. </a:t>
            </a:r>
            <a:r>
              <a:rPr lang="sv-SE" dirty="0" err="1"/>
              <a:t>Isso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feito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duas </a:t>
            </a:r>
            <a:r>
              <a:rPr lang="sv-SE" dirty="0" err="1"/>
              <a:t>etapas</a:t>
            </a:r>
            <a:r>
              <a:rPr lang="sv-SE" dirty="0"/>
              <a:t>. A </a:t>
            </a:r>
            <a:r>
              <a:rPr lang="sv-SE" dirty="0" err="1"/>
              <a:t>primeira</a:t>
            </a:r>
            <a:r>
              <a:rPr lang="sv-SE" dirty="0"/>
              <a:t> </a:t>
            </a:r>
            <a:r>
              <a:rPr lang="sv-SE" dirty="0" err="1"/>
              <a:t>consiste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modelar</a:t>
            </a:r>
            <a:r>
              <a:rPr lang="sv-SE" dirty="0"/>
              <a:t> </a:t>
            </a:r>
            <a:r>
              <a:rPr lang="sv-SE" dirty="0" err="1"/>
              <a:t>separadamente</a:t>
            </a:r>
            <a:r>
              <a:rPr lang="sv-SE" dirty="0"/>
              <a:t> a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de </a:t>
            </a:r>
            <a:r>
              <a:rPr lang="sv-SE" dirty="0" err="1"/>
              <a:t>cada</a:t>
            </a:r>
            <a:r>
              <a:rPr lang="sv-SE" dirty="0"/>
              <a:t> </a:t>
            </a:r>
            <a:r>
              <a:rPr lang="sv-SE" dirty="0" err="1"/>
              <a:t>país</a:t>
            </a:r>
            <a:r>
              <a:rPr lang="sv-SE" dirty="0"/>
              <a:t>, da </a:t>
            </a:r>
            <a:r>
              <a:rPr lang="sv-SE" dirty="0" err="1"/>
              <a:t>maneira</a:t>
            </a:r>
            <a:r>
              <a:rPr lang="sv-SE" dirty="0"/>
              <a:t> </a:t>
            </a:r>
            <a:r>
              <a:rPr lang="sv-SE" dirty="0" err="1"/>
              <a:t>mostrada</a:t>
            </a:r>
            <a:r>
              <a:rPr lang="sv-SE" dirty="0"/>
              <a:t> nos </a:t>
            </a:r>
            <a:r>
              <a:rPr lang="sv-SE" dirty="0" err="1"/>
              <a:t>slides</a:t>
            </a:r>
            <a:r>
              <a:rPr lang="sv-SE" dirty="0"/>
              <a:t> </a:t>
            </a:r>
            <a:r>
              <a:rPr lang="sv-SE" dirty="0" err="1"/>
              <a:t>anteriores</a:t>
            </a:r>
            <a:r>
              <a:rPr lang="sv-SE" dirty="0"/>
              <a:t>. Por </a:t>
            </a:r>
            <a:r>
              <a:rPr lang="sv-SE" dirty="0" err="1"/>
              <a:t>exemplo</a:t>
            </a:r>
            <a:r>
              <a:rPr lang="sv-SE" dirty="0"/>
              <a:t>, se o </a:t>
            </a:r>
            <a:r>
              <a:rPr lang="sv-SE" dirty="0" err="1"/>
              <a:t>modelo</a:t>
            </a:r>
            <a:r>
              <a:rPr lang="sv-SE" dirty="0"/>
              <a:t> </a:t>
            </a:r>
            <a:r>
              <a:rPr lang="sv-SE" dirty="0" err="1"/>
              <a:t>incluir</a:t>
            </a:r>
            <a:r>
              <a:rPr lang="sv-SE" dirty="0"/>
              <a:t> a </a:t>
            </a:r>
            <a:r>
              <a:rPr lang="sv-SE" dirty="0" err="1"/>
              <a:t>Espanha</a:t>
            </a:r>
            <a:r>
              <a:rPr lang="sv-SE" dirty="0"/>
              <a:t> e a </a:t>
            </a:r>
            <a:r>
              <a:rPr lang="sv-SE" dirty="0" err="1"/>
              <a:t>França</a:t>
            </a:r>
            <a:r>
              <a:rPr lang="sv-SE" dirty="0"/>
              <a:t> e </a:t>
            </a:r>
            <a:r>
              <a:rPr lang="sv-SE" dirty="0" err="1"/>
              <a:t>ambas</a:t>
            </a:r>
            <a:r>
              <a:rPr lang="sv-SE" dirty="0"/>
              <a:t> </a:t>
            </a:r>
            <a:r>
              <a:rPr lang="sv-SE" dirty="0" err="1"/>
              <a:t>tiverem</a:t>
            </a:r>
            <a:r>
              <a:rPr lang="sv-SE" dirty="0"/>
              <a:t>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gás</a:t>
            </a:r>
            <a:r>
              <a:rPr lang="sv-SE" dirty="0"/>
              <a:t> </a:t>
            </a:r>
            <a:r>
              <a:rPr lang="sv-SE" dirty="0" err="1"/>
              <a:t>natural</a:t>
            </a:r>
            <a:r>
              <a:rPr lang="sv-SE" dirty="0"/>
              <a:t>, o </a:t>
            </a:r>
            <a:r>
              <a:rPr lang="sv-SE" dirty="0" err="1"/>
              <a:t>modelo</a:t>
            </a:r>
            <a:r>
              <a:rPr lang="sv-SE" dirty="0"/>
              <a:t> </a:t>
            </a:r>
            <a:r>
              <a:rPr lang="sv-SE" dirty="0" err="1"/>
              <a:t>deverá</a:t>
            </a:r>
            <a:r>
              <a:rPr lang="sv-SE" dirty="0"/>
              <a:t> </a:t>
            </a:r>
            <a:r>
              <a:rPr lang="sv-SE" dirty="0" err="1"/>
              <a:t>incluir</a:t>
            </a:r>
            <a:r>
              <a:rPr lang="sv-SE" dirty="0"/>
              <a:t> duas </a:t>
            </a:r>
            <a:r>
              <a:rPr lang="sv-SE" dirty="0" err="1"/>
              <a:t>cadeias</a:t>
            </a:r>
            <a:r>
              <a:rPr lang="sv-SE" dirty="0"/>
              <a:t> de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gás</a:t>
            </a:r>
            <a:r>
              <a:rPr lang="sv-SE" dirty="0"/>
              <a:t> </a:t>
            </a:r>
            <a:r>
              <a:rPr lang="sv-SE" dirty="0" err="1"/>
              <a:t>natural</a:t>
            </a:r>
            <a:r>
              <a:rPr lang="sv-SE" dirty="0"/>
              <a:t>, </a:t>
            </a:r>
            <a:r>
              <a:rPr lang="sv-SE" dirty="0" err="1"/>
              <a:t>uma</a:t>
            </a:r>
            <a:r>
              <a:rPr lang="sv-SE" dirty="0"/>
              <a:t> para a </a:t>
            </a:r>
            <a:r>
              <a:rPr lang="sv-SE" dirty="0" err="1"/>
              <a:t>Espanha</a:t>
            </a:r>
            <a:r>
              <a:rPr lang="sv-SE" dirty="0"/>
              <a:t> e </a:t>
            </a:r>
            <a:r>
              <a:rPr lang="sv-SE" dirty="0" err="1"/>
              <a:t>outra</a:t>
            </a:r>
            <a:r>
              <a:rPr lang="sv-SE" dirty="0"/>
              <a:t> para a </a:t>
            </a:r>
            <a:r>
              <a:rPr lang="sv-SE" dirty="0" err="1"/>
              <a:t>França</a:t>
            </a:r>
            <a:r>
              <a:rPr lang="sv-SE" dirty="0"/>
              <a:t>. A </a:t>
            </a:r>
            <a:r>
              <a:rPr lang="sv-SE" dirty="0" err="1"/>
              <a:t>segunda</a:t>
            </a:r>
            <a:r>
              <a:rPr lang="sv-SE" dirty="0"/>
              <a:t> </a:t>
            </a:r>
            <a:r>
              <a:rPr lang="sv-SE" dirty="0" err="1"/>
              <a:t>etapa</a:t>
            </a:r>
            <a:r>
              <a:rPr lang="sv-SE" dirty="0"/>
              <a:t> </a:t>
            </a:r>
            <a:r>
              <a:rPr lang="sv-SE" dirty="0" err="1"/>
              <a:t>consiste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representar</a:t>
            </a:r>
            <a:r>
              <a:rPr lang="sv-SE" dirty="0"/>
              <a:t> a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comércio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entre</a:t>
            </a:r>
            <a:r>
              <a:rPr lang="sv-SE" dirty="0"/>
              <a:t> os </a:t>
            </a:r>
            <a:r>
              <a:rPr lang="sv-SE" dirty="0" err="1"/>
              <a:t>países</a:t>
            </a:r>
            <a:r>
              <a:rPr lang="sv-SE" dirty="0"/>
              <a:t>. </a:t>
            </a:r>
            <a:r>
              <a:rPr lang="sv-SE" dirty="0" err="1"/>
              <a:t>Novamente</a:t>
            </a:r>
            <a:r>
              <a:rPr lang="sv-SE" dirty="0"/>
              <a:t>, se o </a:t>
            </a:r>
            <a:r>
              <a:rPr lang="sv-SE" dirty="0" err="1"/>
              <a:t>modelo</a:t>
            </a:r>
            <a:r>
              <a:rPr lang="sv-SE" dirty="0"/>
              <a:t> </a:t>
            </a:r>
            <a:r>
              <a:rPr lang="sv-SE" dirty="0" err="1"/>
              <a:t>incluir</a:t>
            </a:r>
            <a:r>
              <a:rPr lang="sv-SE" dirty="0"/>
              <a:t> a </a:t>
            </a:r>
            <a:r>
              <a:rPr lang="sv-SE" dirty="0" err="1"/>
              <a:t>Espanha</a:t>
            </a:r>
            <a:r>
              <a:rPr lang="sv-SE" dirty="0"/>
              <a:t> e a </a:t>
            </a:r>
            <a:r>
              <a:rPr lang="sv-SE" dirty="0" err="1"/>
              <a:t>França</a:t>
            </a:r>
            <a:r>
              <a:rPr lang="sv-SE" dirty="0"/>
              <a:t> e </a:t>
            </a:r>
            <a:r>
              <a:rPr lang="sv-SE" dirty="0" err="1"/>
              <a:t>representar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de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eletricidade</a:t>
            </a:r>
            <a:r>
              <a:rPr lang="sv-SE" dirty="0"/>
              <a:t> dos </a:t>
            </a:r>
            <a:r>
              <a:rPr lang="sv-SE" dirty="0" err="1"/>
              <a:t>dois</a:t>
            </a:r>
            <a:r>
              <a:rPr lang="sv-SE" dirty="0"/>
              <a:t> </a:t>
            </a:r>
            <a:r>
              <a:rPr lang="sv-SE" dirty="0" err="1"/>
              <a:t>países</a:t>
            </a:r>
            <a:r>
              <a:rPr lang="sv-SE" dirty="0"/>
              <a:t>, o </a:t>
            </a:r>
            <a:r>
              <a:rPr lang="sv-SE" dirty="0" err="1"/>
              <a:t>usuário</a:t>
            </a:r>
            <a:r>
              <a:rPr lang="sv-SE" dirty="0"/>
              <a:t> </a:t>
            </a:r>
            <a:r>
              <a:rPr lang="sv-SE" dirty="0" err="1"/>
              <a:t>poderá</a:t>
            </a:r>
            <a:r>
              <a:rPr lang="sv-SE" dirty="0"/>
              <a:t> </a:t>
            </a:r>
            <a:r>
              <a:rPr lang="sv-SE" dirty="0" err="1"/>
              <a:t>permitir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a </a:t>
            </a:r>
            <a:r>
              <a:rPr lang="sv-SE" dirty="0" err="1"/>
              <a:t>eletricidade</a:t>
            </a:r>
            <a:r>
              <a:rPr lang="sv-SE" dirty="0"/>
              <a:t> </a:t>
            </a:r>
            <a:r>
              <a:rPr lang="sv-SE" dirty="0" err="1"/>
              <a:t>seja</a:t>
            </a:r>
            <a:r>
              <a:rPr lang="sv-SE" dirty="0"/>
              <a:t> </a:t>
            </a:r>
            <a:r>
              <a:rPr lang="sv-SE" dirty="0" err="1"/>
              <a:t>comercializada</a:t>
            </a:r>
            <a:r>
              <a:rPr lang="sv-SE" dirty="0"/>
              <a:t> </a:t>
            </a:r>
            <a:r>
              <a:rPr lang="sv-SE" dirty="0" err="1"/>
              <a:t>entre</a:t>
            </a:r>
            <a:r>
              <a:rPr lang="sv-SE" dirty="0"/>
              <a:t> os </a:t>
            </a:r>
            <a:r>
              <a:rPr lang="sv-SE" dirty="0" err="1"/>
              <a:t>dois</a:t>
            </a:r>
            <a:r>
              <a:rPr lang="sv-SE" dirty="0"/>
              <a:t> </a:t>
            </a:r>
            <a:r>
              <a:rPr lang="sv-SE" dirty="0" err="1"/>
              <a:t>países</a:t>
            </a:r>
            <a:r>
              <a:rPr lang="sv-SE" dirty="0"/>
              <a:t> por </a:t>
            </a:r>
            <a:r>
              <a:rPr lang="sv-SE" dirty="0" err="1"/>
              <a:t>meio</a:t>
            </a:r>
            <a:r>
              <a:rPr lang="sv-SE" dirty="0"/>
              <a:t> da </a:t>
            </a:r>
            <a:r>
              <a:rPr lang="sv-SE" dirty="0" err="1"/>
              <a:t>introdução</a:t>
            </a:r>
            <a:r>
              <a:rPr lang="sv-SE" dirty="0"/>
              <a:t> de novas </a:t>
            </a:r>
            <a:r>
              <a:rPr lang="sv-SE" dirty="0" err="1"/>
              <a:t>tecnologias</a:t>
            </a:r>
            <a:r>
              <a:rPr lang="sv-SE" dirty="0"/>
              <a:t>. </a:t>
            </a:r>
            <a:r>
              <a:rPr lang="sv-SE" dirty="0" err="1"/>
              <a:t>Exemplos</a:t>
            </a:r>
            <a:r>
              <a:rPr lang="sv-SE" dirty="0"/>
              <a:t> dessas </a:t>
            </a:r>
            <a:r>
              <a:rPr lang="sv-SE" dirty="0" err="1"/>
              <a:t>tecnologias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mostrados</a:t>
            </a:r>
            <a:r>
              <a:rPr lang="sv-SE" dirty="0"/>
              <a:t> à </a:t>
            </a:r>
            <a:r>
              <a:rPr lang="sv-SE" dirty="0" err="1"/>
              <a:t>esquerda</a:t>
            </a:r>
            <a:r>
              <a:rPr lang="sv-SE" dirty="0"/>
              <a:t>. As </a:t>
            </a:r>
            <a:r>
              <a:rPr lang="sv-SE" dirty="0" err="1"/>
              <a:t>tecnologias</a:t>
            </a:r>
            <a:r>
              <a:rPr lang="sv-SE" dirty="0"/>
              <a:t> </a:t>
            </a:r>
            <a:r>
              <a:rPr lang="sv-SE" dirty="0" err="1"/>
              <a:t>representam</a:t>
            </a:r>
            <a:r>
              <a:rPr lang="sv-SE" dirty="0"/>
              <a:t>, de forma </a:t>
            </a:r>
            <a:r>
              <a:rPr lang="sv-SE" dirty="0" err="1"/>
              <a:t>agregada</a:t>
            </a:r>
            <a:r>
              <a:rPr lang="sv-SE" dirty="0"/>
              <a:t>, </a:t>
            </a:r>
            <a:r>
              <a:rPr lang="sv-SE" dirty="0" err="1"/>
              <a:t>toda</a:t>
            </a:r>
            <a:r>
              <a:rPr lang="sv-SE" dirty="0"/>
              <a:t> a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importação</a:t>
            </a:r>
            <a:r>
              <a:rPr lang="sv-SE" dirty="0"/>
              <a:t>/</a:t>
            </a:r>
            <a:r>
              <a:rPr lang="sv-SE" dirty="0" err="1"/>
              <a:t>exportação</a:t>
            </a:r>
            <a:r>
              <a:rPr lang="sv-SE" dirty="0"/>
              <a:t> de </a:t>
            </a:r>
            <a:r>
              <a:rPr lang="sv-SE" dirty="0" err="1"/>
              <a:t>eletricidade</a:t>
            </a:r>
            <a:r>
              <a:rPr lang="sv-SE" dirty="0"/>
              <a:t> </a:t>
            </a:r>
            <a:r>
              <a:rPr lang="sv-SE" dirty="0" err="1"/>
              <a:t>entre</a:t>
            </a:r>
            <a:r>
              <a:rPr lang="sv-SE" dirty="0"/>
              <a:t> os </a:t>
            </a:r>
            <a:r>
              <a:rPr lang="sv-SE" dirty="0" err="1"/>
              <a:t>dois</a:t>
            </a:r>
            <a:r>
              <a:rPr lang="sv-SE" dirty="0"/>
              <a:t> </a:t>
            </a:r>
            <a:r>
              <a:rPr lang="sv-SE" dirty="0" err="1"/>
              <a:t>países</a:t>
            </a:r>
            <a:r>
              <a:rPr lang="sv-SE" dirty="0"/>
              <a:t>. </a:t>
            </a:r>
            <a:r>
              <a:rPr lang="sv-SE" dirty="0" err="1"/>
              <a:t>Elas</a:t>
            </a:r>
            <a:r>
              <a:rPr lang="sv-SE" dirty="0"/>
              <a:t> </a:t>
            </a:r>
            <a:r>
              <a:rPr lang="sv-SE" dirty="0" err="1"/>
              <a:t>recebem</a:t>
            </a:r>
            <a:r>
              <a:rPr lang="sv-SE" dirty="0"/>
              <a:t> a </a:t>
            </a:r>
            <a:r>
              <a:rPr lang="sv-SE" dirty="0" err="1"/>
              <a:t>eletricidade</a:t>
            </a:r>
            <a:r>
              <a:rPr lang="sv-SE" dirty="0"/>
              <a:t> </a:t>
            </a:r>
            <a:r>
              <a:rPr lang="sv-SE" dirty="0" err="1"/>
              <a:t>fornecida</a:t>
            </a:r>
            <a:r>
              <a:rPr lang="sv-SE" dirty="0"/>
              <a:t> por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país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entrada</a:t>
            </a:r>
            <a:r>
              <a:rPr lang="sv-SE" dirty="0"/>
              <a:t> e </a:t>
            </a:r>
            <a:r>
              <a:rPr lang="sv-SE" dirty="0" err="1"/>
              <a:t>entregam</a:t>
            </a:r>
            <a:r>
              <a:rPr lang="sv-SE" dirty="0"/>
              <a:t> a </a:t>
            </a:r>
            <a:r>
              <a:rPr lang="sv-SE" dirty="0" err="1"/>
              <a:t>eletricidade</a:t>
            </a:r>
            <a:r>
              <a:rPr lang="sv-SE" dirty="0"/>
              <a:t>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outro</a:t>
            </a:r>
            <a:r>
              <a:rPr lang="sv-SE" dirty="0"/>
              <a:t> </a:t>
            </a:r>
            <a:r>
              <a:rPr lang="sv-SE" dirty="0" err="1"/>
              <a:t>país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saída</a:t>
            </a:r>
            <a:r>
              <a:rPr lang="sv-SE" dirty="0"/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 err="1"/>
              <a:t>Todas</a:t>
            </a:r>
            <a:r>
              <a:rPr lang="sv-SE" dirty="0"/>
              <a:t> </a:t>
            </a:r>
            <a:r>
              <a:rPr lang="sv-SE" dirty="0" err="1"/>
              <a:t>essas</a:t>
            </a:r>
            <a:r>
              <a:rPr lang="sv-SE" dirty="0"/>
              <a:t> </a:t>
            </a:r>
            <a:r>
              <a:rPr lang="sv-SE" dirty="0" err="1"/>
              <a:t>etapas</a:t>
            </a:r>
            <a:r>
              <a:rPr lang="sv-SE" dirty="0"/>
              <a:t> para o </a:t>
            </a:r>
            <a:r>
              <a:rPr lang="sv-SE" dirty="0" err="1"/>
              <a:t>projeto</a:t>
            </a:r>
            <a:r>
              <a:rPr lang="sv-SE" dirty="0"/>
              <a:t> de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imutáveis</a:t>
            </a:r>
            <a:r>
              <a:rPr lang="sv-SE" dirty="0"/>
              <a:t> e </a:t>
            </a:r>
            <a:r>
              <a:rPr lang="sv-SE" dirty="0" err="1"/>
              <a:t>serão</a:t>
            </a:r>
            <a:r>
              <a:rPr lang="sv-SE" dirty="0"/>
              <a:t> </a:t>
            </a:r>
            <a:r>
              <a:rPr lang="sv-SE" dirty="0" err="1"/>
              <a:t>diferentes</a:t>
            </a:r>
            <a:r>
              <a:rPr lang="sv-SE" dirty="0"/>
              <a:t> de </a:t>
            </a:r>
            <a:r>
              <a:rPr lang="sv-SE" dirty="0" err="1"/>
              <a:t>acordo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o </a:t>
            </a:r>
            <a:r>
              <a:rPr lang="sv-SE" dirty="0" err="1"/>
              <a:t>escopo</a:t>
            </a:r>
            <a:r>
              <a:rPr lang="sv-SE" dirty="0"/>
              <a:t> dos </a:t>
            </a:r>
            <a:r>
              <a:rPr lang="sv-SE" dirty="0" err="1"/>
              <a:t>modelos</a:t>
            </a:r>
            <a:r>
              <a:rPr lang="sv-SE" dirty="0"/>
              <a:t>. </a:t>
            </a:r>
            <a:r>
              <a:rPr lang="sv-SE" dirty="0" err="1"/>
              <a:t>Entretanto</a:t>
            </a:r>
            <a:r>
              <a:rPr lang="sv-SE" dirty="0"/>
              <a:t>, </a:t>
            </a:r>
            <a:r>
              <a:rPr lang="sv-SE" dirty="0" err="1"/>
              <a:t>elas</a:t>
            </a:r>
            <a:r>
              <a:rPr lang="sv-SE" dirty="0"/>
              <a:t> </a:t>
            </a:r>
            <a:r>
              <a:rPr lang="sv-SE" dirty="0" err="1"/>
              <a:t>fornecem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boa </a:t>
            </a:r>
            <a:r>
              <a:rPr lang="sv-SE" dirty="0" err="1"/>
              <a:t>orientação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relação</a:t>
            </a:r>
            <a:r>
              <a:rPr lang="sv-SE" dirty="0"/>
              <a:t>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tipo</a:t>
            </a:r>
            <a:r>
              <a:rPr lang="sv-SE" dirty="0"/>
              <a:t> de </a:t>
            </a:r>
            <a:r>
              <a:rPr lang="sv-SE" dirty="0" err="1"/>
              <a:t>reflexões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modelador precisa </a:t>
            </a:r>
            <a:r>
              <a:rPr lang="sv-SE" dirty="0" err="1"/>
              <a:t>fazer</a:t>
            </a:r>
            <a:r>
              <a:rPr lang="sv-SE" dirty="0"/>
              <a:t>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iniciar</a:t>
            </a:r>
            <a:r>
              <a:rPr lang="sv-SE" dirty="0"/>
              <a:t> </a:t>
            </a:r>
            <a:r>
              <a:rPr lang="sv-SE" dirty="0" err="1"/>
              <a:t>qualquer</a:t>
            </a:r>
            <a:r>
              <a:rPr lang="sv-SE" dirty="0"/>
              <a:t> </a:t>
            </a:r>
            <a:r>
              <a:rPr lang="sv-SE" dirty="0" err="1"/>
              <a:t>esforço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. </a:t>
            </a:r>
            <a:endParaRPr dirty="0"/>
          </a:p>
        </p:txBody>
      </p:sp>
      <p:sp>
        <p:nvSpPr>
          <p:cNvPr id="578" name="Google Shape;57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sv-S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/>
              <a:t>O </a:t>
            </a:r>
            <a:r>
              <a:rPr lang="sv-SE" dirty="0" err="1"/>
              <a:t>primeiro</a:t>
            </a:r>
            <a:r>
              <a:rPr lang="sv-SE" dirty="0"/>
              <a:t> </a:t>
            </a:r>
            <a:r>
              <a:rPr lang="sv-SE" dirty="0" err="1"/>
              <a:t>componente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interligado</a:t>
            </a:r>
            <a:r>
              <a:rPr lang="sv-SE" dirty="0"/>
              <a:t> de </a:t>
            </a:r>
            <a:r>
              <a:rPr lang="sv-SE" dirty="0" err="1"/>
              <a:t>clima</a:t>
            </a:r>
            <a:r>
              <a:rPr lang="sv-SE" dirty="0"/>
              <a:t>, terra, </a:t>
            </a:r>
            <a:r>
              <a:rPr lang="sv-SE" dirty="0" err="1"/>
              <a:t>energia</a:t>
            </a:r>
            <a:r>
              <a:rPr lang="sv-SE" dirty="0"/>
              <a:t> e </a:t>
            </a:r>
            <a:r>
              <a:rPr lang="sv-SE" dirty="0" err="1"/>
              <a:t>água</a:t>
            </a:r>
            <a:r>
              <a:rPr lang="sv-SE" dirty="0"/>
              <a:t> </a:t>
            </a:r>
            <a:r>
              <a:rPr lang="sv-SE" dirty="0" err="1"/>
              <a:t>investigado</a:t>
            </a:r>
            <a:r>
              <a:rPr lang="sv-SE" dirty="0"/>
              <a:t> </a:t>
            </a:r>
            <a:r>
              <a:rPr lang="sv-SE" dirty="0" err="1"/>
              <a:t>neste</a:t>
            </a:r>
            <a:r>
              <a:rPr lang="sv-SE" dirty="0"/>
              <a:t> </a:t>
            </a:r>
            <a:r>
              <a:rPr lang="sv-SE" dirty="0" err="1"/>
              <a:t>curso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. </a:t>
            </a:r>
            <a:r>
              <a:rPr lang="sv-SE" dirty="0" err="1"/>
              <a:t>Primeiro</a:t>
            </a:r>
            <a:r>
              <a:rPr lang="sv-SE" dirty="0"/>
              <a:t>, </a:t>
            </a:r>
            <a:r>
              <a:rPr lang="sv-SE" dirty="0" err="1"/>
              <a:t>precisamos</a:t>
            </a:r>
            <a:r>
              <a:rPr lang="sv-SE" dirty="0"/>
              <a:t> </a:t>
            </a:r>
            <a:r>
              <a:rPr lang="sv-SE" dirty="0" err="1"/>
              <a:t>esclarecer</a:t>
            </a:r>
            <a:r>
              <a:rPr lang="sv-SE" dirty="0"/>
              <a:t> 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queremos</a:t>
            </a:r>
            <a:r>
              <a:rPr lang="sv-SE" dirty="0"/>
              <a:t> </a:t>
            </a:r>
            <a:r>
              <a:rPr lang="sv-SE" dirty="0" err="1"/>
              <a:t>dizer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neste</a:t>
            </a:r>
            <a:r>
              <a:rPr lang="sv-SE" dirty="0"/>
              <a:t> </a:t>
            </a:r>
            <a:r>
              <a:rPr lang="sv-SE" dirty="0" err="1"/>
              <a:t>curso</a:t>
            </a:r>
            <a:r>
              <a:rPr lang="sv-SE" dirty="0"/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 err="1"/>
              <a:t>Você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se </a:t>
            </a:r>
            <a:r>
              <a:rPr lang="sv-SE" dirty="0" err="1"/>
              <a:t>deparar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diferentes</a:t>
            </a:r>
            <a:r>
              <a:rPr lang="sv-SE" dirty="0"/>
              <a:t> </a:t>
            </a:r>
            <a:r>
              <a:rPr lang="sv-SE" dirty="0" err="1"/>
              <a:t>definições</a:t>
            </a:r>
            <a:r>
              <a:rPr lang="sv-SE" dirty="0"/>
              <a:t>. </a:t>
            </a:r>
            <a:r>
              <a:rPr lang="sv-SE" dirty="0" err="1"/>
              <a:t>Especialistas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tecnologia</a:t>
            </a:r>
            <a:r>
              <a:rPr lang="sv-SE" dirty="0"/>
              <a:t> e </a:t>
            </a:r>
            <a:r>
              <a:rPr lang="sv-SE" dirty="0" err="1"/>
              <a:t>engenheiros</a:t>
            </a:r>
            <a:r>
              <a:rPr lang="sv-SE" dirty="0"/>
              <a:t> de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entender</a:t>
            </a:r>
            <a:r>
              <a:rPr lang="sv-SE" dirty="0"/>
              <a:t> por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componente</a:t>
            </a:r>
            <a:r>
              <a:rPr lang="sv-SE" dirty="0"/>
              <a:t> (por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turbina</a:t>
            </a:r>
            <a:r>
              <a:rPr lang="sv-SE" dirty="0"/>
              <a:t>)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processo</a:t>
            </a:r>
            <a:r>
              <a:rPr lang="sv-SE" dirty="0"/>
              <a:t> (por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usina</a:t>
            </a:r>
            <a:r>
              <a:rPr lang="sv-SE" dirty="0"/>
              <a:t> de </a:t>
            </a:r>
            <a:r>
              <a:rPr lang="sv-SE" dirty="0" err="1"/>
              <a:t>carvão</a:t>
            </a:r>
            <a:r>
              <a:rPr lang="sv-SE" dirty="0"/>
              <a:t> </a:t>
            </a:r>
            <a:r>
              <a:rPr lang="sv-SE" dirty="0" err="1"/>
              <a:t>inteira</a:t>
            </a:r>
            <a:r>
              <a:rPr lang="sv-SE" dirty="0"/>
              <a:t>). Neste </a:t>
            </a:r>
            <a:r>
              <a:rPr lang="sv-SE" dirty="0" err="1"/>
              <a:t>curso</a:t>
            </a:r>
            <a:r>
              <a:rPr lang="sv-SE" dirty="0"/>
              <a:t>, por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entendemos</a:t>
            </a:r>
            <a:r>
              <a:rPr lang="sv-SE" dirty="0"/>
              <a:t> o </a:t>
            </a:r>
            <a:r>
              <a:rPr lang="sv-SE" dirty="0" err="1"/>
              <a:t>conjunto</a:t>
            </a:r>
            <a:r>
              <a:rPr lang="sv-SE" dirty="0"/>
              <a:t> </a:t>
            </a:r>
            <a:r>
              <a:rPr lang="sv-SE" dirty="0" err="1"/>
              <a:t>complexo</a:t>
            </a:r>
            <a:r>
              <a:rPr lang="sv-SE" dirty="0"/>
              <a:t> de </a:t>
            </a:r>
            <a:r>
              <a:rPr lang="sv-SE" dirty="0" err="1"/>
              <a:t>infraestrutura</a:t>
            </a:r>
            <a:r>
              <a:rPr lang="sv-SE" dirty="0"/>
              <a:t> e </a:t>
            </a:r>
            <a:r>
              <a:rPr lang="sv-SE" dirty="0" err="1"/>
              <a:t>processos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compõem</a:t>
            </a:r>
            <a:r>
              <a:rPr lang="sv-SE" dirty="0"/>
              <a:t> as </a:t>
            </a:r>
            <a:r>
              <a:rPr lang="sv-SE" dirty="0" err="1"/>
              <a:t>cadeias</a:t>
            </a:r>
            <a:r>
              <a:rPr lang="sv-SE" dirty="0"/>
              <a:t> de </a:t>
            </a:r>
            <a:r>
              <a:rPr lang="sv-SE" dirty="0" err="1"/>
              <a:t>suprimento</a:t>
            </a:r>
            <a:r>
              <a:rPr lang="sv-SE" dirty="0"/>
              <a:t> dos </a:t>
            </a:r>
            <a:r>
              <a:rPr lang="sv-SE" dirty="0" err="1"/>
              <a:t>vetores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</a:t>
            </a:r>
            <a:r>
              <a:rPr lang="sv-SE" dirty="0" err="1"/>
              <a:t>desde</a:t>
            </a:r>
            <a:r>
              <a:rPr lang="sv-SE" dirty="0"/>
              <a:t> as </a:t>
            </a:r>
            <a:r>
              <a:rPr lang="sv-SE" dirty="0" err="1"/>
              <a:t>fontes</a:t>
            </a:r>
            <a:r>
              <a:rPr lang="sv-SE" dirty="0"/>
              <a:t> </a:t>
            </a:r>
            <a:r>
              <a:rPr lang="sv-SE" dirty="0" err="1"/>
              <a:t>primárias</a:t>
            </a:r>
            <a:r>
              <a:rPr lang="sv-SE" dirty="0"/>
              <a:t> </a:t>
            </a:r>
            <a:r>
              <a:rPr lang="sv-SE" dirty="0" err="1"/>
              <a:t>até</a:t>
            </a:r>
            <a:r>
              <a:rPr lang="sv-SE" dirty="0"/>
              <a:t> a </a:t>
            </a:r>
            <a:r>
              <a:rPr lang="sv-SE" dirty="0" err="1"/>
              <a:t>demanda</a:t>
            </a:r>
            <a:r>
              <a:rPr lang="sv-SE" dirty="0"/>
              <a:t> final. </a:t>
            </a:r>
            <a:r>
              <a:rPr lang="sv-SE" dirty="0" err="1"/>
              <a:t>Portanto</a:t>
            </a:r>
            <a:r>
              <a:rPr lang="sv-SE" dirty="0"/>
              <a:t>, </a:t>
            </a:r>
            <a:r>
              <a:rPr lang="sv-SE" dirty="0" err="1"/>
              <a:t>neste</a:t>
            </a:r>
            <a:r>
              <a:rPr lang="sv-SE" dirty="0"/>
              <a:t> </a:t>
            </a:r>
            <a:r>
              <a:rPr lang="sv-SE" dirty="0" err="1"/>
              <a:t>curso</a:t>
            </a:r>
            <a:r>
              <a:rPr lang="sv-SE" dirty="0"/>
              <a:t>,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será</a:t>
            </a:r>
            <a:r>
              <a:rPr lang="sv-SE" dirty="0"/>
              <a:t> </a:t>
            </a:r>
            <a:r>
              <a:rPr lang="sv-SE" dirty="0" err="1"/>
              <a:t>constituído</a:t>
            </a:r>
            <a:r>
              <a:rPr lang="sv-SE" dirty="0"/>
              <a:t> </a:t>
            </a:r>
            <a:r>
              <a:rPr lang="sv-SE" dirty="0" err="1"/>
              <a:t>normalmente</a:t>
            </a:r>
            <a:r>
              <a:rPr lang="sv-SE" dirty="0"/>
              <a:t> </a:t>
            </a:r>
            <a:r>
              <a:rPr lang="sv-SE" dirty="0" err="1"/>
              <a:t>pelas</a:t>
            </a:r>
            <a:r>
              <a:rPr lang="sv-SE" dirty="0"/>
              <a:t> </a:t>
            </a:r>
            <a:r>
              <a:rPr lang="sv-SE" dirty="0" err="1"/>
              <a:t>partes</a:t>
            </a:r>
            <a:r>
              <a:rPr lang="sv-SE" dirty="0"/>
              <a:t> </a:t>
            </a:r>
            <a:r>
              <a:rPr lang="sv-SE" dirty="0" err="1"/>
              <a:t>representadas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figura</a:t>
            </a:r>
            <a:r>
              <a:rPr lang="sv-SE" dirty="0"/>
              <a:t>: os </a:t>
            </a:r>
            <a:r>
              <a:rPr lang="sv-SE" dirty="0" err="1"/>
              <a:t>recursos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primária</a:t>
            </a:r>
            <a:r>
              <a:rPr lang="sv-SE" dirty="0"/>
              <a:t> (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carvão</a:t>
            </a:r>
            <a:r>
              <a:rPr lang="sv-SE" dirty="0"/>
              <a:t>, </a:t>
            </a:r>
            <a:r>
              <a:rPr lang="sv-SE" dirty="0" err="1"/>
              <a:t>gás</a:t>
            </a:r>
            <a:r>
              <a:rPr lang="sv-SE" dirty="0"/>
              <a:t> </a:t>
            </a:r>
            <a:r>
              <a:rPr lang="sv-SE" dirty="0" err="1"/>
              <a:t>natural</a:t>
            </a:r>
            <a:r>
              <a:rPr lang="sv-SE" dirty="0"/>
              <a:t> e </a:t>
            </a:r>
            <a:r>
              <a:rPr lang="sv-SE" dirty="0" err="1"/>
              <a:t>petróleo</a:t>
            </a:r>
            <a:r>
              <a:rPr lang="sv-SE" dirty="0"/>
              <a:t>, mas </a:t>
            </a:r>
            <a:r>
              <a:rPr lang="sv-SE" dirty="0" err="1"/>
              <a:t>também</a:t>
            </a:r>
            <a:r>
              <a:rPr lang="sv-SE" dirty="0"/>
              <a:t> sol e </a:t>
            </a:r>
            <a:r>
              <a:rPr lang="sv-SE" dirty="0" err="1"/>
              <a:t>vento</a:t>
            </a:r>
            <a:r>
              <a:rPr lang="sv-SE" dirty="0"/>
              <a:t>); os </a:t>
            </a:r>
            <a:r>
              <a:rPr lang="sv-SE" dirty="0" err="1"/>
              <a:t>processos</a:t>
            </a:r>
            <a:r>
              <a:rPr lang="sv-SE" dirty="0"/>
              <a:t> de </a:t>
            </a:r>
            <a:r>
              <a:rPr lang="sv-SE" dirty="0" err="1"/>
              <a:t>conversão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(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usina</a:t>
            </a:r>
            <a:r>
              <a:rPr lang="sv-SE" dirty="0"/>
              <a:t> </a:t>
            </a:r>
            <a:r>
              <a:rPr lang="sv-SE" dirty="0" err="1"/>
              <a:t>termelétrica</a:t>
            </a:r>
            <a:r>
              <a:rPr lang="sv-SE" dirty="0"/>
              <a:t> a </a:t>
            </a:r>
            <a:r>
              <a:rPr lang="sv-SE" dirty="0" err="1"/>
              <a:t>carvão</a:t>
            </a:r>
            <a:r>
              <a:rPr lang="sv-SE" dirty="0"/>
              <a:t>, </a:t>
            </a:r>
            <a:r>
              <a:rPr lang="sv-SE" dirty="0" err="1"/>
              <a:t>que</a:t>
            </a:r>
            <a:r>
              <a:rPr lang="sv-SE" dirty="0"/>
              <a:t> processa </a:t>
            </a:r>
            <a:r>
              <a:rPr lang="sv-SE" dirty="0" err="1"/>
              <a:t>carvão</a:t>
            </a:r>
            <a:r>
              <a:rPr lang="sv-SE" dirty="0"/>
              <a:t> para </a:t>
            </a:r>
            <a:r>
              <a:rPr lang="sv-SE" dirty="0" err="1"/>
              <a:t>obter</a:t>
            </a:r>
            <a:r>
              <a:rPr lang="sv-SE" dirty="0"/>
              <a:t> </a:t>
            </a:r>
            <a:r>
              <a:rPr lang="sv-SE" dirty="0" err="1"/>
              <a:t>eletricidade</a:t>
            </a:r>
            <a:r>
              <a:rPr lang="sv-SE" dirty="0"/>
              <a:t>); a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transporte</a:t>
            </a:r>
            <a:r>
              <a:rPr lang="sv-SE" dirty="0"/>
              <a:t> (</a:t>
            </a:r>
            <a:r>
              <a:rPr lang="sv-SE" dirty="0" err="1"/>
              <a:t>como</a:t>
            </a:r>
            <a:r>
              <a:rPr lang="sv-SE" dirty="0"/>
              <a:t> a rede de </a:t>
            </a:r>
            <a:r>
              <a:rPr lang="sv-SE" dirty="0" err="1"/>
              <a:t>transmissão</a:t>
            </a:r>
            <a:r>
              <a:rPr lang="sv-SE" dirty="0"/>
              <a:t> e </a:t>
            </a:r>
            <a:r>
              <a:rPr lang="sv-SE" dirty="0" err="1"/>
              <a:t>distribuição</a:t>
            </a:r>
            <a:r>
              <a:rPr lang="sv-SE" dirty="0"/>
              <a:t> de </a:t>
            </a:r>
            <a:r>
              <a:rPr lang="sv-SE" dirty="0" err="1"/>
              <a:t>eletricidade</a:t>
            </a:r>
            <a:r>
              <a:rPr lang="sv-SE" dirty="0"/>
              <a:t>); </a:t>
            </a:r>
            <a:r>
              <a:rPr lang="sv-SE" dirty="0" err="1"/>
              <a:t>até</a:t>
            </a:r>
            <a:r>
              <a:rPr lang="sv-SE" dirty="0"/>
              <a:t> as </a:t>
            </a:r>
            <a:r>
              <a:rPr lang="sv-SE" dirty="0" err="1"/>
              <a:t>demandas</a:t>
            </a:r>
            <a:r>
              <a:rPr lang="sv-SE" dirty="0"/>
              <a:t> </a:t>
            </a:r>
            <a:r>
              <a:rPr lang="sv-SE" dirty="0" err="1"/>
              <a:t>finais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serviços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(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eletricidade</a:t>
            </a:r>
            <a:r>
              <a:rPr lang="sv-SE" dirty="0"/>
              <a:t> para </a:t>
            </a:r>
            <a:r>
              <a:rPr lang="sv-SE" dirty="0" err="1"/>
              <a:t>acender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fogão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diesel para </a:t>
            </a:r>
            <a:r>
              <a:rPr lang="sv-SE" dirty="0" err="1"/>
              <a:t>dirigir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carro</a:t>
            </a:r>
            <a:r>
              <a:rPr lang="sv-SE" dirty="0"/>
              <a:t>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/>
              <a:t>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, </a:t>
            </a:r>
            <a:r>
              <a:rPr lang="sv-SE" dirty="0" err="1"/>
              <a:t>portanto</a:t>
            </a:r>
            <a:r>
              <a:rPr lang="sv-SE" dirty="0"/>
              <a:t>, ser </a:t>
            </a:r>
            <a:r>
              <a:rPr lang="sv-SE" dirty="0" err="1"/>
              <a:t>visto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grande</a:t>
            </a:r>
            <a:r>
              <a:rPr lang="sv-SE" dirty="0"/>
              <a:t> </a:t>
            </a:r>
            <a:r>
              <a:rPr lang="sv-SE" dirty="0" err="1"/>
              <a:t>conjunto</a:t>
            </a:r>
            <a:r>
              <a:rPr lang="sv-SE" dirty="0"/>
              <a:t> de </a:t>
            </a:r>
            <a:r>
              <a:rPr lang="sv-SE" dirty="0" err="1"/>
              <a:t>infraestrutura</a:t>
            </a:r>
            <a:r>
              <a:rPr lang="sv-SE" dirty="0"/>
              <a:t> a </a:t>
            </a:r>
            <a:r>
              <a:rPr lang="sv-SE" dirty="0" err="1"/>
              <a:t>serviço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pessoas</a:t>
            </a:r>
            <a:r>
              <a:rPr lang="sv-SE" dirty="0"/>
              <a:t>. </a:t>
            </a:r>
            <a:r>
              <a:rPr lang="sv-SE" dirty="0" err="1"/>
              <a:t>Ele</a:t>
            </a:r>
            <a:r>
              <a:rPr lang="sv-SE" dirty="0"/>
              <a:t> </a:t>
            </a:r>
            <a:r>
              <a:rPr lang="sv-SE" dirty="0" err="1"/>
              <a:t>ajuda</a:t>
            </a:r>
            <a:r>
              <a:rPr lang="sv-SE" dirty="0"/>
              <a:t> a </a:t>
            </a:r>
            <a:r>
              <a:rPr lang="sv-SE" dirty="0" err="1"/>
              <a:t>atender</a:t>
            </a:r>
            <a:r>
              <a:rPr lang="sv-SE" dirty="0"/>
              <a:t> </a:t>
            </a:r>
            <a:r>
              <a:rPr lang="sv-SE" dirty="0" err="1"/>
              <a:t>às</a:t>
            </a:r>
            <a:r>
              <a:rPr lang="sv-SE" dirty="0"/>
              <a:t> </a:t>
            </a:r>
            <a:r>
              <a:rPr lang="sv-SE" dirty="0" err="1"/>
              <a:t>necessidades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pessoas</a:t>
            </a:r>
            <a:r>
              <a:rPr lang="sv-SE" dirty="0"/>
              <a:t>. </a:t>
            </a:r>
            <a:r>
              <a:rPr lang="sv-SE" dirty="0" err="1"/>
              <a:t>Fornece</a:t>
            </a:r>
            <a:r>
              <a:rPr lang="sv-SE" dirty="0"/>
              <a:t> </a:t>
            </a:r>
            <a:r>
              <a:rPr lang="sv-SE" dirty="0" err="1"/>
              <a:t>às</a:t>
            </a:r>
            <a:r>
              <a:rPr lang="sv-SE" dirty="0"/>
              <a:t> </a:t>
            </a:r>
            <a:r>
              <a:rPr lang="sv-SE" dirty="0" err="1"/>
              <a:t>residências</a:t>
            </a:r>
            <a:r>
              <a:rPr lang="sv-SE" dirty="0"/>
              <a:t> a </a:t>
            </a:r>
            <a:r>
              <a:rPr lang="sv-SE" dirty="0" err="1"/>
              <a:t>eletricidade</a:t>
            </a:r>
            <a:r>
              <a:rPr lang="sv-SE" dirty="0"/>
              <a:t> </a:t>
            </a:r>
            <a:r>
              <a:rPr lang="sv-SE" dirty="0" err="1"/>
              <a:t>necessária</a:t>
            </a:r>
            <a:r>
              <a:rPr lang="sv-SE" dirty="0"/>
              <a:t> para </a:t>
            </a:r>
            <a:r>
              <a:rPr lang="sv-SE" dirty="0" err="1"/>
              <a:t>acender</a:t>
            </a:r>
            <a:r>
              <a:rPr lang="sv-SE" dirty="0"/>
              <a:t> as </a:t>
            </a:r>
            <a:r>
              <a:rPr lang="sv-SE" dirty="0" err="1"/>
              <a:t>luzes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os </a:t>
            </a:r>
            <a:r>
              <a:rPr lang="sv-SE" dirty="0" err="1"/>
              <a:t>fogões</a:t>
            </a:r>
            <a:r>
              <a:rPr lang="sv-SE" dirty="0"/>
              <a:t>; </a:t>
            </a:r>
            <a:r>
              <a:rPr lang="sv-SE" dirty="0" err="1"/>
              <a:t>fornece</a:t>
            </a:r>
            <a:r>
              <a:rPr lang="sv-SE" dirty="0"/>
              <a:t> </a:t>
            </a:r>
            <a:r>
              <a:rPr lang="sv-SE" dirty="0" err="1"/>
              <a:t>às</a:t>
            </a:r>
            <a:r>
              <a:rPr lang="sv-SE" dirty="0"/>
              <a:t> </a:t>
            </a:r>
            <a:r>
              <a:rPr lang="sv-SE" dirty="0" err="1"/>
              <a:t>indústrias</a:t>
            </a:r>
            <a:r>
              <a:rPr lang="sv-SE" dirty="0"/>
              <a:t> os </a:t>
            </a:r>
            <a:r>
              <a:rPr lang="sv-SE" dirty="0" err="1"/>
              <a:t>combustíveis</a:t>
            </a:r>
            <a:r>
              <a:rPr lang="sv-SE" dirty="0"/>
              <a:t> </a:t>
            </a:r>
            <a:r>
              <a:rPr lang="sv-SE" dirty="0" err="1"/>
              <a:t>necessários</a:t>
            </a:r>
            <a:r>
              <a:rPr lang="sv-SE" dirty="0"/>
              <a:t> para a </a:t>
            </a:r>
            <a:r>
              <a:rPr lang="sv-SE" dirty="0" err="1"/>
              <a:t>execução</a:t>
            </a:r>
            <a:r>
              <a:rPr lang="sv-SE" dirty="0"/>
              <a:t> de </a:t>
            </a:r>
            <a:r>
              <a:rPr lang="sv-SE" dirty="0" err="1"/>
              <a:t>seus</a:t>
            </a:r>
            <a:r>
              <a:rPr lang="sv-SE" dirty="0"/>
              <a:t> </a:t>
            </a:r>
            <a:r>
              <a:rPr lang="sv-SE" dirty="0" err="1"/>
              <a:t>processos</a:t>
            </a:r>
            <a:r>
              <a:rPr lang="sv-SE" dirty="0"/>
              <a:t> de </a:t>
            </a:r>
            <a:r>
              <a:rPr lang="sv-SE" dirty="0" err="1"/>
              <a:t>produção</a:t>
            </a:r>
            <a:r>
              <a:rPr lang="sv-SE" dirty="0"/>
              <a:t>; </a:t>
            </a:r>
            <a:r>
              <a:rPr lang="sv-SE" dirty="0" err="1"/>
              <a:t>fornece</a:t>
            </a:r>
            <a:r>
              <a:rPr lang="sv-SE" dirty="0"/>
              <a:t> </a:t>
            </a:r>
            <a:r>
              <a:rPr lang="sv-SE" dirty="0" err="1"/>
              <a:t>às</a:t>
            </a:r>
            <a:r>
              <a:rPr lang="sv-SE" dirty="0"/>
              <a:t> lojas </a:t>
            </a:r>
            <a:r>
              <a:rPr lang="sv-SE" dirty="0" err="1"/>
              <a:t>energia</a:t>
            </a:r>
            <a:r>
              <a:rPr lang="sv-SE" dirty="0"/>
              <a:t> para </a:t>
            </a:r>
            <a:r>
              <a:rPr lang="sv-SE" dirty="0" err="1"/>
              <a:t>manter</a:t>
            </a:r>
            <a:r>
              <a:rPr lang="sv-SE" dirty="0"/>
              <a:t> o </a:t>
            </a:r>
            <a:r>
              <a:rPr lang="sv-SE" dirty="0" err="1"/>
              <a:t>ambiente</a:t>
            </a:r>
            <a:r>
              <a:rPr lang="sv-SE" dirty="0"/>
              <a:t> </a:t>
            </a:r>
            <a:r>
              <a:rPr lang="sv-SE" dirty="0" err="1"/>
              <a:t>quente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frio</a:t>
            </a:r>
            <a:r>
              <a:rPr lang="sv-SE" dirty="0"/>
              <a:t>, etc.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última</a:t>
            </a:r>
            <a:r>
              <a:rPr lang="sv-SE" dirty="0"/>
              <a:t> </a:t>
            </a:r>
            <a:r>
              <a:rPr lang="sv-SE" dirty="0" err="1"/>
              <a:t>análise</a:t>
            </a:r>
            <a:r>
              <a:rPr lang="sv-SE" dirty="0"/>
              <a:t>, </a:t>
            </a:r>
            <a:r>
              <a:rPr lang="sv-SE" dirty="0" err="1"/>
              <a:t>ajuda</a:t>
            </a:r>
            <a:r>
              <a:rPr lang="sv-SE" dirty="0"/>
              <a:t> o </a:t>
            </a:r>
            <a:r>
              <a:rPr lang="sv-SE" dirty="0" err="1"/>
              <a:t>desenvolvimento</a:t>
            </a:r>
            <a:r>
              <a:rPr lang="sv-SE" dirty="0"/>
              <a:t> </a:t>
            </a:r>
            <a:r>
              <a:rPr lang="sv-SE" dirty="0" err="1"/>
              <a:t>econômico</a:t>
            </a:r>
            <a:r>
              <a:rPr lang="sv-SE" dirty="0"/>
              <a:t> dos </a:t>
            </a:r>
            <a:r>
              <a:rPr lang="sv-SE" dirty="0" err="1"/>
              <a:t>países</a:t>
            </a:r>
            <a:r>
              <a:rPr lang="sv-SE" dirty="0"/>
              <a:t> e </a:t>
            </a:r>
            <a:r>
              <a:rPr lang="sv-SE" dirty="0" err="1"/>
              <a:t>garante</a:t>
            </a:r>
            <a:r>
              <a:rPr lang="sv-SE" dirty="0"/>
              <a:t> o </a:t>
            </a:r>
            <a:r>
              <a:rPr lang="sv-SE" dirty="0" err="1"/>
              <a:t>bem-estar</a:t>
            </a:r>
            <a:r>
              <a:rPr lang="sv-SE" dirty="0"/>
              <a:t> dos </a:t>
            </a:r>
            <a:r>
              <a:rPr lang="sv-SE" dirty="0" err="1"/>
              <a:t>cidadãos</a:t>
            </a:r>
            <a:r>
              <a:rPr lang="sv-SE" dirty="0"/>
              <a:t>. Para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todos</a:t>
            </a:r>
            <a:r>
              <a:rPr lang="sv-SE" dirty="0"/>
              <a:t> </a:t>
            </a:r>
            <a:r>
              <a:rPr lang="sv-SE" dirty="0" err="1"/>
              <a:t>tenham</a:t>
            </a:r>
            <a:r>
              <a:rPr lang="sv-SE" dirty="0"/>
              <a:t> </a:t>
            </a:r>
            <a:r>
              <a:rPr lang="sv-SE" dirty="0" err="1"/>
              <a:t>acesso</a:t>
            </a:r>
            <a:r>
              <a:rPr lang="sv-SE" dirty="0"/>
              <a:t> à </a:t>
            </a:r>
            <a:r>
              <a:rPr lang="sv-SE" dirty="0" err="1"/>
              <a:t>energia</a:t>
            </a:r>
            <a:r>
              <a:rPr lang="sv-SE" dirty="0"/>
              <a:t> de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necessitam</a:t>
            </a:r>
            <a:r>
              <a:rPr lang="sv-SE" dirty="0"/>
              <a:t>, os </a:t>
            </a:r>
            <a:r>
              <a:rPr lang="sv-SE" dirty="0" err="1"/>
              <a:t>investimentos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precisam</a:t>
            </a:r>
            <a:r>
              <a:rPr lang="sv-SE" dirty="0"/>
              <a:t> ser </a:t>
            </a:r>
            <a:r>
              <a:rPr lang="sv-SE" dirty="0" err="1"/>
              <a:t>planejados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perspectiva</a:t>
            </a:r>
            <a:r>
              <a:rPr lang="sv-SE" dirty="0"/>
              <a:t> de </a:t>
            </a:r>
            <a:r>
              <a:rPr lang="sv-SE" dirty="0" err="1"/>
              <a:t>longo</a:t>
            </a:r>
            <a:r>
              <a:rPr lang="sv-SE" dirty="0"/>
              <a:t> </a:t>
            </a:r>
            <a:r>
              <a:rPr lang="sv-SE" dirty="0" err="1"/>
              <a:t>prazo</a:t>
            </a:r>
            <a:r>
              <a:rPr lang="sv-SE" dirty="0"/>
              <a:t>, de </a:t>
            </a:r>
            <a:r>
              <a:rPr lang="sv-SE" dirty="0" err="1"/>
              <a:t>modo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não</a:t>
            </a:r>
            <a:r>
              <a:rPr lang="sv-SE" dirty="0"/>
              <a:t> </a:t>
            </a:r>
            <a:r>
              <a:rPr lang="sv-SE" dirty="0" err="1"/>
              <a:t>apenas</a:t>
            </a:r>
            <a:r>
              <a:rPr lang="sv-SE" dirty="0"/>
              <a:t> as </a:t>
            </a:r>
            <a:r>
              <a:rPr lang="sv-SE" dirty="0" err="1"/>
              <a:t>necessidades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 </a:t>
            </a:r>
            <a:r>
              <a:rPr lang="sv-SE" dirty="0" err="1"/>
              <a:t>atuais</a:t>
            </a:r>
            <a:r>
              <a:rPr lang="sv-SE" dirty="0"/>
              <a:t>, mas </a:t>
            </a:r>
            <a:r>
              <a:rPr lang="sv-SE" dirty="0" err="1"/>
              <a:t>também</a:t>
            </a:r>
            <a:r>
              <a:rPr lang="sv-SE" dirty="0"/>
              <a:t> as </a:t>
            </a:r>
            <a:r>
              <a:rPr lang="sv-SE" dirty="0" err="1"/>
              <a:t>futuras</a:t>
            </a:r>
            <a:r>
              <a:rPr lang="sv-SE" dirty="0"/>
              <a:t>, </a:t>
            </a:r>
            <a:r>
              <a:rPr lang="sv-SE" dirty="0" err="1"/>
              <a:t>possam</a:t>
            </a:r>
            <a:r>
              <a:rPr lang="sv-SE" dirty="0"/>
              <a:t> ser </a:t>
            </a:r>
            <a:r>
              <a:rPr lang="sv-SE" dirty="0" err="1"/>
              <a:t>atendidas</a:t>
            </a:r>
            <a:r>
              <a:rPr lang="sv-SE" dirty="0"/>
              <a:t>. No </a:t>
            </a:r>
            <a:r>
              <a:rPr lang="sv-SE" dirty="0" err="1"/>
              <a:t>entanto</a:t>
            </a:r>
            <a:r>
              <a:rPr lang="sv-SE" dirty="0"/>
              <a:t>, </a:t>
            </a:r>
            <a:r>
              <a:rPr lang="sv-SE" dirty="0" err="1"/>
              <a:t>há</a:t>
            </a:r>
            <a:r>
              <a:rPr lang="sv-SE" dirty="0"/>
              <a:t> </a:t>
            </a:r>
            <a:r>
              <a:rPr lang="sv-SE" dirty="0" err="1"/>
              <a:t>muitos</a:t>
            </a:r>
            <a:r>
              <a:rPr lang="sv-SE" dirty="0"/>
              <a:t> </a:t>
            </a:r>
            <a:r>
              <a:rPr lang="sv-SE" dirty="0" err="1"/>
              <a:t>aspectos</a:t>
            </a:r>
            <a:r>
              <a:rPr lang="sv-SE" dirty="0"/>
              <a:t> a </a:t>
            </a:r>
            <a:r>
              <a:rPr lang="sv-SE" dirty="0" err="1"/>
              <a:t>serem</a:t>
            </a:r>
            <a:r>
              <a:rPr lang="sv-SE" dirty="0"/>
              <a:t> </a:t>
            </a:r>
            <a:r>
              <a:rPr lang="sv-SE" dirty="0" err="1"/>
              <a:t>considerados</a:t>
            </a:r>
            <a:r>
              <a:rPr lang="sv-SE" dirty="0"/>
              <a:t> no </a:t>
            </a:r>
            <a:r>
              <a:rPr lang="sv-SE" dirty="0" err="1"/>
              <a:t>planejamento</a:t>
            </a:r>
            <a:r>
              <a:rPr lang="sv-SE" dirty="0"/>
              <a:t> de </a:t>
            </a:r>
            <a:r>
              <a:rPr lang="sv-SE" dirty="0" err="1"/>
              <a:t>investimentos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: 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disponibilidade</a:t>
            </a:r>
            <a:r>
              <a:rPr lang="sv-SE" dirty="0"/>
              <a:t> de </a:t>
            </a:r>
            <a:r>
              <a:rPr lang="sv-SE" dirty="0" err="1"/>
              <a:t>orçamento</a:t>
            </a:r>
            <a:r>
              <a:rPr lang="sv-SE" dirty="0"/>
              <a:t>, </a:t>
            </a:r>
            <a:r>
              <a:rPr lang="sv-SE" dirty="0" err="1"/>
              <a:t>restrições</a:t>
            </a:r>
            <a:r>
              <a:rPr lang="sv-SE" dirty="0"/>
              <a:t> de </a:t>
            </a:r>
            <a:r>
              <a:rPr lang="sv-SE" dirty="0" err="1"/>
              <a:t>segurança</a:t>
            </a:r>
            <a:r>
              <a:rPr lang="sv-SE" dirty="0"/>
              <a:t> de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</a:t>
            </a:r>
            <a:r>
              <a:rPr lang="sv-SE" dirty="0" err="1"/>
              <a:t>eventos</a:t>
            </a:r>
            <a:r>
              <a:rPr lang="sv-SE" dirty="0"/>
              <a:t> </a:t>
            </a:r>
            <a:r>
              <a:rPr lang="sv-SE" dirty="0" err="1"/>
              <a:t>globais</a:t>
            </a:r>
            <a:r>
              <a:rPr lang="sv-SE" dirty="0"/>
              <a:t> </a:t>
            </a:r>
            <a:r>
              <a:rPr lang="sv-SE" dirty="0" err="1"/>
              <a:t>inesperados</a:t>
            </a:r>
            <a:r>
              <a:rPr lang="sv-SE" dirty="0"/>
              <a:t> (</a:t>
            </a:r>
            <a:r>
              <a:rPr lang="sv-SE" dirty="0" err="1"/>
              <a:t>como</a:t>
            </a:r>
            <a:r>
              <a:rPr lang="sv-SE" dirty="0"/>
              <a:t> a </a:t>
            </a:r>
            <a:r>
              <a:rPr lang="sv-SE" dirty="0" err="1"/>
              <a:t>pandemia</a:t>
            </a:r>
            <a:r>
              <a:rPr lang="sv-SE" dirty="0"/>
              <a:t> de Covid-19), </a:t>
            </a:r>
            <a:r>
              <a:rPr lang="sv-SE" dirty="0" err="1"/>
              <a:t>disponibilidade</a:t>
            </a:r>
            <a:r>
              <a:rPr lang="sv-SE" dirty="0"/>
              <a:t> de </a:t>
            </a:r>
            <a:r>
              <a:rPr lang="sv-SE" dirty="0" err="1"/>
              <a:t>recursos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primária</a:t>
            </a:r>
            <a:r>
              <a:rPr lang="sv-SE" dirty="0"/>
              <a:t>, </a:t>
            </a:r>
            <a:r>
              <a:rPr lang="sv-SE" dirty="0" err="1"/>
              <a:t>efeitos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mudanças</a:t>
            </a:r>
            <a:r>
              <a:rPr lang="sv-SE" dirty="0"/>
              <a:t> </a:t>
            </a:r>
            <a:r>
              <a:rPr lang="sv-SE" dirty="0" err="1"/>
              <a:t>climáticas</a:t>
            </a:r>
            <a:r>
              <a:rPr lang="sv-SE" dirty="0"/>
              <a:t> e </a:t>
            </a:r>
            <a:r>
              <a:rPr lang="sv-SE" dirty="0" err="1"/>
              <a:t>assim</a:t>
            </a:r>
            <a:r>
              <a:rPr lang="sv-SE" dirty="0"/>
              <a:t> por </a:t>
            </a:r>
            <a:r>
              <a:rPr lang="sv-SE" dirty="0" err="1"/>
              <a:t>diante</a:t>
            </a:r>
            <a:r>
              <a:rPr lang="sv-SE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0" name="Google Shape;33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sv-SE" dirty="0"/>
              <a:t>Para </a:t>
            </a:r>
            <a:r>
              <a:rPr lang="sv-SE" dirty="0" err="1"/>
              <a:t>implementar</a:t>
            </a:r>
            <a:r>
              <a:rPr lang="sv-SE" dirty="0"/>
              <a:t> </a:t>
            </a:r>
            <a:r>
              <a:rPr lang="sv-SE" dirty="0" err="1"/>
              <a:t>planos</a:t>
            </a:r>
            <a:r>
              <a:rPr lang="sv-SE" dirty="0"/>
              <a:t> de </a:t>
            </a:r>
            <a:r>
              <a:rPr lang="sv-SE" dirty="0" err="1"/>
              <a:t>longo</a:t>
            </a:r>
            <a:r>
              <a:rPr lang="sv-SE" dirty="0"/>
              <a:t> </a:t>
            </a:r>
            <a:r>
              <a:rPr lang="sv-SE" dirty="0" err="1"/>
              <a:t>prazo</a:t>
            </a:r>
            <a:r>
              <a:rPr lang="sv-SE" dirty="0"/>
              <a:t> para </a:t>
            </a:r>
            <a:r>
              <a:rPr lang="sv-SE" dirty="0" err="1"/>
              <a:t>investimentos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infraestrutura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os </a:t>
            </a:r>
            <a:r>
              <a:rPr lang="sv-SE" dirty="0" err="1"/>
              <a:t>governos</a:t>
            </a:r>
            <a:r>
              <a:rPr lang="sv-SE" dirty="0"/>
              <a:t> </a:t>
            </a:r>
            <a:r>
              <a:rPr lang="sv-SE" dirty="0" err="1"/>
              <a:t>fazem</a:t>
            </a:r>
            <a:r>
              <a:rPr lang="sv-SE" dirty="0"/>
              <a:t> </a:t>
            </a:r>
            <a:r>
              <a:rPr lang="sv-SE" dirty="0" err="1"/>
              <a:t>uso</a:t>
            </a:r>
            <a:r>
              <a:rPr lang="sv-SE" dirty="0"/>
              <a:t> de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. As </a:t>
            </a:r>
            <a:r>
              <a:rPr lang="sv-SE" dirty="0" err="1"/>
              <a:t>discussões</a:t>
            </a:r>
            <a:r>
              <a:rPr lang="sv-SE" dirty="0"/>
              <a:t> sobre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 </a:t>
            </a:r>
            <a:r>
              <a:rPr lang="sv-SE" dirty="0" err="1"/>
              <a:t>estão</a:t>
            </a:r>
            <a:r>
              <a:rPr lang="sv-SE" dirty="0"/>
              <a:t> </a:t>
            </a:r>
            <a:r>
              <a:rPr lang="sv-SE" dirty="0" err="1"/>
              <a:t>constantemente</a:t>
            </a:r>
            <a:r>
              <a:rPr lang="sv-SE" dirty="0"/>
              <a:t> nos </a:t>
            </a:r>
            <a:r>
              <a:rPr lang="sv-SE" dirty="0" err="1"/>
              <a:t>noticiários</a:t>
            </a:r>
            <a:r>
              <a:rPr lang="sv-SE" dirty="0"/>
              <a:t>: o Green New Deal da </a:t>
            </a:r>
            <a:r>
              <a:rPr lang="sv-SE" dirty="0" err="1"/>
              <a:t>Comissão</a:t>
            </a:r>
            <a:r>
              <a:rPr lang="sv-SE" dirty="0"/>
              <a:t> </a:t>
            </a:r>
            <a:r>
              <a:rPr lang="sv-SE" dirty="0" err="1"/>
              <a:t>Europeia</a:t>
            </a:r>
            <a:r>
              <a:rPr lang="sv-SE" dirty="0"/>
              <a:t>,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tem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meta </a:t>
            </a:r>
            <a:r>
              <a:rPr lang="sv-SE" dirty="0" err="1"/>
              <a:t>emissões</a:t>
            </a:r>
            <a:r>
              <a:rPr lang="sv-SE" dirty="0"/>
              <a:t> </a:t>
            </a:r>
            <a:r>
              <a:rPr lang="sv-SE" dirty="0" err="1"/>
              <a:t>líquidas</a:t>
            </a:r>
            <a:r>
              <a:rPr lang="sv-SE" dirty="0"/>
              <a:t> </a:t>
            </a:r>
            <a:r>
              <a:rPr lang="sv-SE" dirty="0" err="1"/>
              <a:t>zero</a:t>
            </a:r>
            <a:r>
              <a:rPr lang="sv-SE" dirty="0"/>
              <a:t> de </a:t>
            </a:r>
            <a:r>
              <a:rPr lang="sv-SE" dirty="0" err="1"/>
              <a:t>gases</a:t>
            </a:r>
            <a:r>
              <a:rPr lang="sv-SE" dirty="0"/>
              <a:t> de </a:t>
            </a:r>
            <a:r>
              <a:rPr lang="sv-SE" dirty="0" err="1"/>
              <a:t>efeito</a:t>
            </a:r>
            <a:r>
              <a:rPr lang="sv-SE" dirty="0"/>
              <a:t> </a:t>
            </a:r>
            <a:r>
              <a:rPr lang="sv-SE" dirty="0" err="1"/>
              <a:t>estufa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2050, </a:t>
            </a:r>
            <a:r>
              <a:rPr lang="sv-SE" dirty="0" err="1"/>
              <a:t>contém</a:t>
            </a:r>
            <a:r>
              <a:rPr lang="sv-SE" dirty="0"/>
              <a:t> </a:t>
            </a:r>
            <a:r>
              <a:rPr lang="sv-SE" dirty="0" err="1"/>
              <a:t>vários</a:t>
            </a:r>
            <a:r>
              <a:rPr lang="sv-SE" dirty="0"/>
              <a:t> </a:t>
            </a:r>
            <a:r>
              <a:rPr lang="sv-SE" dirty="0" err="1"/>
              <a:t>exemplos</a:t>
            </a:r>
            <a:r>
              <a:rPr lang="sv-SE" dirty="0"/>
              <a:t> de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; </a:t>
            </a:r>
            <a:r>
              <a:rPr lang="sv-SE" dirty="0" err="1"/>
              <a:t>todas</a:t>
            </a:r>
            <a:r>
              <a:rPr lang="sv-SE" dirty="0"/>
              <a:t> as </a:t>
            </a:r>
            <a:r>
              <a:rPr lang="sv-SE" dirty="0" err="1"/>
              <a:t>decisões</a:t>
            </a:r>
            <a:r>
              <a:rPr lang="sv-SE" dirty="0"/>
              <a:t> de </a:t>
            </a:r>
            <a:r>
              <a:rPr lang="sv-SE" dirty="0" err="1"/>
              <a:t>líderes</a:t>
            </a:r>
            <a:r>
              <a:rPr lang="sv-SE" dirty="0"/>
              <a:t> </a:t>
            </a:r>
            <a:r>
              <a:rPr lang="sv-SE" dirty="0" err="1"/>
              <a:t>nacionais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todo</a:t>
            </a:r>
            <a:r>
              <a:rPr lang="sv-SE" dirty="0"/>
              <a:t> o </a:t>
            </a:r>
            <a:r>
              <a:rPr lang="sv-SE" dirty="0" err="1"/>
              <a:t>mundo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</a:t>
            </a:r>
            <a:r>
              <a:rPr lang="sv-SE" dirty="0" err="1"/>
              <a:t>relação</a:t>
            </a:r>
            <a:r>
              <a:rPr lang="sv-SE" dirty="0"/>
              <a:t> a metas de </a:t>
            </a:r>
            <a:r>
              <a:rPr lang="sv-SE" dirty="0" err="1"/>
              <a:t>emissão</a:t>
            </a:r>
            <a:r>
              <a:rPr lang="sv-SE" dirty="0"/>
              <a:t>, </a:t>
            </a:r>
            <a:r>
              <a:rPr lang="sv-SE" dirty="0" err="1"/>
              <a:t>apoio</a:t>
            </a:r>
            <a:r>
              <a:rPr lang="sv-SE" dirty="0"/>
              <a:t> a </a:t>
            </a:r>
            <a:r>
              <a:rPr lang="sv-SE" dirty="0" err="1"/>
              <a:t>veículos</a:t>
            </a:r>
            <a:r>
              <a:rPr lang="sv-SE" dirty="0"/>
              <a:t> </a:t>
            </a:r>
            <a:r>
              <a:rPr lang="sv-SE" dirty="0" err="1"/>
              <a:t>elétricos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apoio</a:t>
            </a:r>
            <a:r>
              <a:rPr lang="sv-SE" dirty="0"/>
              <a:t> a </a:t>
            </a:r>
            <a:r>
              <a:rPr lang="sv-SE" dirty="0" err="1"/>
              <a:t>energias</a:t>
            </a:r>
            <a:r>
              <a:rPr lang="sv-SE" dirty="0"/>
              <a:t> </a:t>
            </a:r>
            <a:r>
              <a:rPr lang="sv-SE" dirty="0" err="1"/>
              <a:t>renováveis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formalizadas</a:t>
            </a:r>
            <a:r>
              <a:rPr lang="sv-SE" dirty="0"/>
              <a:t> por </a:t>
            </a:r>
            <a:r>
              <a:rPr lang="sv-SE" dirty="0" err="1"/>
              <a:t>meio</a:t>
            </a:r>
            <a:r>
              <a:rPr lang="sv-SE" dirty="0"/>
              <a:t> de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. E </a:t>
            </a:r>
            <a:r>
              <a:rPr lang="sv-SE" dirty="0" err="1"/>
              <a:t>assim</a:t>
            </a:r>
            <a:r>
              <a:rPr lang="sv-SE" dirty="0"/>
              <a:t> por </a:t>
            </a:r>
            <a:r>
              <a:rPr lang="sv-SE" dirty="0" err="1"/>
              <a:t>diante</a:t>
            </a:r>
            <a:r>
              <a:rPr lang="sv-SE" dirty="0"/>
              <a:t>. A </a:t>
            </a:r>
            <a:r>
              <a:rPr lang="sv-SE" dirty="0" err="1"/>
              <a:t>política</a:t>
            </a:r>
            <a:r>
              <a:rPr lang="sv-SE" dirty="0"/>
              <a:t> </a:t>
            </a:r>
            <a:r>
              <a:rPr lang="sv-SE" dirty="0" err="1"/>
              <a:t>energética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ser </a:t>
            </a:r>
            <a:r>
              <a:rPr lang="sv-SE" dirty="0" err="1"/>
              <a:t>definida</a:t>
            </a:r>
            <a:r>
              <a:rPr lang="sv-SE" dirty="0"/>
              <a:t> </a:t>
            </a:r>
            <a:r>
              <a:rPr lang="sv-SE" dirty="0" err="1"/>
              <a:t>como</a:t>
            </a:r>
            <a:r>
              <a:rPr lang="sv-SE" dirty="0"/>
              <a:t> a </a:t>
            </a:r>
            <a:r>
              <a:rPr lang="sv-SE" dirty="0" err="1"/>
              <a:t>maneira</a:t>
            </a:r>
            <a:r>
              <a:rPr lang="sv-SE" dirty="0"/>
              <a:t> </a:t>
            </a:r>
            <a:r>
              <a:rPr lang="sv-SE" dirty="0" err="1"/>
              <a:t>pela</a:t>
            </a:r>
            <a:r>
              <a:rPr lang="sv-SE" dirty="0"/>
              <a:t> </a:t>
            </a:r>
            <a:r>
              <a:rPr lang="sv-SE" dirty="0" err="1"/>
              <a:t>qual</a:t>
            </a:r>
            <a:r>
              <a:rPr lang="sv-SE" dirty="0"/>
              <a:t> </a:t>
            </a:r>
            <a:r>
              <a:rPr lang="sv-SE" dirty="0" err="1"/>
              <a:t>uma</a:t>
            </a:r>
            <a:r>
              <a:rPr lang="sv-SE" dirty="0"/>
              <a:t> </a:t>
            </a:r>
            <a:r>
              <a:rPr lang="sv-SE" dirty="0" err="1"/>
              <a:t>determinada</a:t>
            </a:r>
            <a:r>
              <a:rPr lang="sv-SE" dirty="0"/>
              <a:t> </a:t>
            </a:r>
            <a:r>
              <a:rPr lang="sv-SE" dirty="0" err="1"/>
              <a:t>entidade</a:t>
            </a:r>
            <a:r>
              <a:rPr lang="sv-SE" dirty="0"/>
              <a:t> (por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governo</a:t>
            </a:r>
            <a:r>
              <a:rPr lang="sv-SE" dirty="0"/>
              <a:t>) </a:t>
            </a:r>
            <a:r>
              <a:rPr lang="sv-SE" dirty="0" err="1"/>
              <a:t>aborda</a:t>
            </a:r>
            <a:r>
              <a:rPr lang="sv-SE" dirty="0"/>
              <a:t> </a:t>
            </a:r>
            <a:r>
              <a:rPr lang="sv-SE" dirty="0" err="1"/>
              <a:t>questões</a:t>
            </a:r>
            <a:r>
              <a:rPr lang="sv-SE" dirty="0"/>
              <a:t> de </a:t>
            </a:r>
            <a:r>
              <a:rPr lang="sv-SE" dirty="0" err="1"/>
              <a:t>planejamento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. As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 </a:t>
            </a:r>
            <a:r>
              <a:rPr lang="sv-SE" dirty="0" err="1"/>
              <a:t>abrangem</a:t>
            </a:r>
            <a:r>
              <a:rPr lang="sv-SE" dirty="0"/>
              <a:t> </a:t>
            </a:r>
            <a:r>
              <a:rPr lang="sv-SE" dirty="0" err="1"/>
              <a:t>todas</a:t>
            </a:r>
            <a:r>
              <a:rPr lang="sv-SE" dirty="0"/>
              <a:t> as </a:t>
            </a:r>
            <a:r>
              <a:rPr lang="sv-SE" dirty="0" err="1"/>
              <a:t>partes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, </a:t>
            </a:r>
            <a:r>
              <a:rPr lang="sv-SE" dirty="0" err="1"/>
              <a:t>desde</a:t>
            </a:r>
            <a:r>
              <a:rPr lang="sv-SE" dirty="0"/>
              <a:t> os </a:t>
            </a:r>
            <a:r>
              <a:rPr lang="sv-SE" dirty="0" err="1"/>
              <a:t>recursos</a:t>
            </a:r>
            <a:r>
              <a:rPr lang="sv-SE" dirty="0"/>
              <a:t> </a:t>
            </a:r>
            <a:r>
              <a:rPr lang="sv-SE" dirty="0" err="1"/>
              <a:t>até</a:t>
            </a:r>
            <a:r>
              <a:rPr lang="sv-SE" dirty="0"/>
              <a:t> a </a:t>
            </a:r>
            <a:r>
              <a:rPr lang="sv-SE" dirty="0" err="1"/>
              <a:t>conversão</a:t>
            </a:r>
            <a:r>
              <a:rPr lang="sv-SE" dirty="0"/>
              <a:t>, a </a:t>
            </a:r>
            <a:r>
              <a:rPr lang="sv-SE" dirty="0" err="1"/>
              <a:t>distribuição</a:t>
            </a:r>
            <a:r>
              <a:rPr lang="sv-SE" dirty="0"/>
              <a:t> e os </a:t>
            </a:r>
            <a:r>
              <a:rPr lang="sv-SE" dirty="0" err="1"/>
              <a:t>usos</a:t>
            </a:r>
            <a:r>
              <a:rPr lang="sv-SE" dirty="0"/>
              <a:t> </a:t>
            </a:r>
            <a:r>
              <a:rPr lang="sv-SE" dirty="0" err="1"/>
              <a:t>finais</a:t>
            </a:r>
            <a:r>
              <a:rPr lang="sv-SE" dirty="0"/>
              <a:t>. Os </a:t>
            </a:r>
            <a:r>
              <a:rPr lang="sv-SE" dirty="0" err="1"/>
              <a:t>aspectos</a:t>
            </a:r>
            <a:r>
              <a:rPr lang="sv-SE" dirty="0"/>
              <a:t> </a:t>
            </a:r>
            <a:r>
              <a:rPr lang="sv-SE" dirty="0" err="1"/>
              <a:t>normalmente</a:t>
            </a:r>
            <a:r>
              <a:rPr lang="sv-SE" dirty="0"/>
              <a:t> </a:t>
            </a:r>
            <a:r>
              <a:rPr lang="sv-SE" dirty="0" err="1"/>
              <a:t>visados</a:t>
            </a:r>
            <a:r>
              <a:rPr lang="sv-SE" dirty="0"/>
              <a:t> </a:t>
            </a:r>
            <a:r>
              <a:rPr lang="sv-SE" dirty="0" err="1"/>
              <a:t>pelas</a:t>
            </a:r>
            <a:r>
              <a:rPr lang="sv-SE" dirty="0"/>
              <a:t>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: </a:t>
            </a:r>
            <a:r>
              <a:rPr lang="sv-SE" dirty="0" err="1"/>
              <a:t>segurança</a:t>
            </a:r>
            <a:r>
              <a:rPr lang="sv-SE" dirty="0"/>
              <a:t> </a:t>
            </a:r>
            <a:r>
              <a:rPr lang="sv-SE" dirty="0" err="1"/>
              <a:t>energética</a:t>
            </a:r>
            <a:r>
              <a:rPr lang="sv-SE" dirty="0"/>
              <a:t> (por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incluindo</a:t>
            </a:r>
            <a:r>
              <a:rPr lang="sv-SE" dirty="0"/>
              <a:t> a </a:t>
            </a:r>
            <a:r>
              <a:rPr lang="sv-SE" dirty="0" err="1"/>
              <a:t>independência</a:t>
            </a:r>
            <a:r>
              <a:rPr lang="sv-SE" dirty="0"/>
              <a:t> do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de </a:t>
            </a:r>
            <a:r>
              <a:rPr lang="sv-SE" dirty="0" err="1"/>
              <a:t>outros</a:t>
            </a:r>
            <a:r>
              <a:rPr lang="sv-SE" dirty="0"/>
              <a:t> </a:t>
            </a:r>
            <a:r>
              <a:rPr lang="sv-SE" dirty="0" err="1"/>
              <a:t>países</a:t>
            </a:r>
            <a:r>
              <a:rPr lang="sv-SE" dirty="0"/>
              <a:t>), </a:t>
            </a:r>
            <a:r>
              <a:rPr lang="sv-SE" dirty="0" err="1"/>
              <a:t>proteção</a:t>
            </a:r>
            <a:r>
              <a:rPr lang="sv-SE" dirty="0"/>
              <a:t> </a:t>
            </a:r>
            <a:r>
              <a:rPr lang="sv-SE" dirty="0" err="1"/>
              <a:t>ambiental</a:t>
            </a:r>
            <a:r>
              <a:rPr lang="sv-SE" dirty="0"/>
              <a:t> (por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limites</a:t>
            </a:r>
            <a:r>
              <a:rPr lang="sv-SE" dirty="0"/>
              <a:t> para a </a:t>
            </a:r>
            <a:r>
              <a:rPr lang="sv-SE" dirty="0" err="1"/>
              <a:t>emissão</a:t>
            </a:r>
            <a:r>
              <a:rPr lang="sv-SE" dirty="0"/>
              <a:t> de </a:t>
            </a:r>
            <a:r>
              <a:rPr lang="sv-SE" dirty="0" err="1"/>
              <a:t>gases</a:t>
            </a:r>
            <a:r>
              <a:rPr lang="sv-SE" dirty="0"/>
              <a:t> de </a:t>
            </a:r>
            <a:r>
              <a:rPr lang="sv-SE" dirty="0" err="1"/>
              <a:t>efeito</a:t>
            </a:r>
            <a:r>
              <a:rPr lang="sv-SE" dirty="0"/>
              <a:t> </a:t>
            </a:r>
            <a:r>
              <a:rPr lang="sv-SE" dirty="0" err="1"/>
              <a:t>estufa</a:t>
            </a:r>
            <a:r>
              <a:rPr lang="sv-SE" dirty="0"/>
              <a:t>), </a:t>
            </a:r>
            <a:r>
              <a:rPr lang="sv-SE" dirty="0" err="1"/>
              <a:t>estruturas</a:t>
            </a:r>
            <a:r>
              <a:rPr lang="sv-SE" dirty="0"/>
              <a:t> de </a:t>
            </a:r>
            <a:r>
              <a:rPr lang="sv-SE" dirty="0" err="1"/>
              <a:t>mercado</a:t>
            </a:r>
            <a:r>
              <a:rPr lang="sv-SE" dirty="0"/>
              <a:t> (por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liberalização</a:t>
            </a:r>
            <a:r>
              <a:rPr lang="sv-SE" dirty="0"/>
              <a:t> do </a:t>
            </a:r>
            <a:r>
              <a:rPr lang="sv-SE" dirty="0" err="1"/>
              <a:t>fornecimento</a:t>
            </a:r>
            <a:r>
              <a:rPr lang="sv-SE" dirty="0"/>
              <a:t> de </a:t>
            </a:r>
            <a:r>
              <a:rPr lang="sv-SE" dirty="0" err="1"/>
              <a:t>eletricidade</a:t>
            </a:r>
            <a:r>
              <a:rPr lang="sv-SE" dirty="0"/>
              <a:t>), </a:t>
            </a:r>
            <a:r>
              <a:rPr lang="sv-SE" dirty="0" err="1"/>
              <a:t>incentivos</a:t>
            </a:r>
            <a:r>
              <a:rPr lang="sv-SE" dirty="0"/>
              <a:t>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desincentivos</a:t>
            </a:r>
            <a:r>
              <a:rPr lang="sv-SE" dirty="0"/>
              <a:t> (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impostos</a:t>
            </a:r>
            <a:r>
              <a:rPr lang="sv-SE" dirty="0"/>
              <a:t> sobre o </a:t>
            </a:r>
            <a:r>
              <a:rPr lang="sv-SE" dirty="0" err="1"/>
              <a:t>carbono</a:t>
            </a:r>
            <a:r>
              <a:rPr lang="sv-SE" dirty="0"/>
              <a:t>), </a:t>
            </a:r>
            <a:r>
              <a:rPr lang="sv-SE" dirty="0" err="1"/>
              <a:t>conservação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(</a:t>
            </a:r>
            <a:r>
              <a:rPr lang="sv-SE" dirty="0" err="1"/>
              <a:t>como</a:t>
            </a:r>
            <a:r>
              <a:rPr lang="sv-SE" dirty="0"/>
              <a:t> </a:t>
            </a:r>
            <a:r>
              <a:rPr lang="sv-SE" dirty="0" err="1"/>
              <a:t>medidas</a:t>
            </a:r>
            <a:r>
              <a:rPr lang="sv-SE" dirty="0"/>
              <a:t> de </a:t>
            </a:r>
            <a:r>
              <a:rPr lang="sv-SE" dirty="0" err="1"/>
              <a:t>eficiência</a:t>
            </a:r>
            <a:r>
              <a:rPr lang="sv-SE" dirty="0"/>
              <a:t> </a:t>
            </a:r>
            <a:r>
              <a:rPr lang="sv-SE" dirty="0" err="1"/>
              <a:t>energética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edifícios</a:t>
            </a:r>
            <a:r>
              <a:rPr lang="sv-SE" dirty="0"/>
              <a:t>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0" name="Google Shape;34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As </a:t>
            </a:r>
            <a:r>
              <a:rPr lang="sv-SE" dirty="0" err="1"/>
              <a:t>questões</a:t>
            </a:r>
            <a:r>
              <a:rPr lang="sv-SE" dirty="0"/>
              <a:t> </a:t>
            </a:r>
            <a:r>
              <a:rPr lang="sv-SE" dirty="0" err="1"/>
              <a:t>tratadas</a:t>
            </a:r>
            <a:r>
              <a:rPr lang="sv-SE" dirty="0"/>
              <a:t> </a:t>
            </a:r>
            <a:r>
              <a:rPr lang="sv-SE" dirty="0" err="1"/>
              <a:t>pelas</a:t>
            </a:r>
            <a:r>
              <a:rPr lang="sv-SE" dirty="0"/>
              <a:t>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ser </a:t>
            </a:r>
            <a:r>
              <a:rPr lang="sv-SE" dirty="0" err="1"/>
              <a:t>resumidas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três</a:t>
            </a:r>
            <a:r>
              <a:rPr lang="sv-SE" dirty="0"/>
              <a:t> </a:t>
            </a:r>
            <a:r>
              <a:rPr lang="sv-SE" dirty="0" err="1"/>
              <a:t>categorias</a:t>
            </a:r>
            <a:r>
              <a:rPr lang="sv-SE" dirty="0"/>
              <a:t>: </a:t>
            </a:r>
            <a:r>
              <a:rPr lang="sv-SE" dirty="0" err="1"/>
              <a:t>sustentabilidade</a:t>
            </a:r>
            <a:r>
              <a:rPr lang="sv-SE" dirty="0"/>
              <a:t>, </a:t>
            </a:r>
            <a:r>
              <a:rPr lang="sv-SE" dirty="0" err="1"/>
              <a:t>segurança</a:t>
            </a:r>
            <a:r>
              <a:rPr lang="sv-SE" dirty="0"/>
              <a:t> e </a:t>
            </a:r>
            <a:r>
              <a:rPr lang="sv-SE" dirty="0" err="1"/>
              <a:t>acessibilidade</a:t>
            </a:r>
            <a:r>
              <a:rPr lang="sv-SE" dirty="0"/>
              <a:t> </a:t>
            </a:r>
            <a:r>
              <a:rPr lang="sv-SE" dirty="0" err="1"/>
              <a:t>econômica</a:t>
            </a:r>
            <a:r>
              <a:rPr lang="sv-SE" dirty="0"/>
              <a:t>. </a:t>
            </a:r>
            <a:r>
              <a:rPr lang="sv-SE" dirty="0" err="1"/>
              <a:t>Essas</a:t>
            </a:r>
            <a:r>
              <a:rPr lang="sv-SE" dirty="0"/>
              <a:t> </a:t>
            </a:r>
            <a:r>
              <a:rPr lang="sv-SE" dirty="0" err="1"/>
              <a:t>três</a:t>
            </a:r>
            <a:r>
              <a:rPr lang="sv-SE" dirty="0"/>
              <a:t> </a:t>
            </a:r>
            <a:r>
              <a:rPr lang="sv-SE" dirty="0" err="1"/>
              <a:t>categorias</a:t>
            </a:r>
            <a:r>
              <a:rPr lang="sv-SE" dirty="0"/>
              <a:t> </a:t>
            </a:r>
            <a:r>
              <a:rPr lang="sv-SE" dirty="0" err="1"/>
              <a:t>estão</a:t>
            </a:r>
            <a:r>
              <a:rPr lang="sv-SE" dirty="0"/>
              <a:t> </a:t>
            </a:r>
            <a:r>
              <a:rPr lang="sv-SE" dirty="0" err="1"/>
              <a:t>intimamente</a:t>
            </a:r>
            <a:r>
              <a:rPr lang="sv-SE" dirty="0"/>
              <a:t> </a:t>
            </a:r>
            <a:r>
              <a:rPr lang="sv-SE" dirty="0" err="1"/>
              <a:t>ligadas</a:t>
            </a:r>
            <a:r>
              <a:rPr lang="sv-SE" dirty="0"/>
              <a:t> à agenda de </a:t>
            </a:r>
            <a:r>
              <a:rPr lang="sv-SE" dirty="0" err="1"/>
              <a:t>Desenvolvimento</a:t>
            </a:r>
            <a:r>
              <a:rPr lang="sv-SE" dirty="0"/>
              <a:t> </a:t>
            </a:r>
            <a:r>
              <a:rPr lang="sv-SE" dirty="0" err="1"/>
              <a:t>Sustentável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Nações</a:t>
            </a:r>
            <a:r>
              <a:rPr lang="sv-SE" dirty="0"/>
              <a:t> </a:t>
            </a:r>
            <a:r>
              <a:rPr lang="sv-SE" dirty="0" err="1"/>
              <a:t>Unidas</a:t>
            </a:r>
            <a:r>
              <a:rPr lang="sv-SE" dirty="0"/>
              <a:t>. </a:t>
            </a:r>
            <a:r>
              <a:rPr lang="sv-SE" dirty="0" err="1"/>
              <a:t>Pode</a:t>
            </a:r>
            <a:r>
              <a:rPr lang="sv-SE" dirty="0"/>
              <a:t>-se </a:t>
            </a:r>
            <a:r>
              <a:rPr lang="sv-SE" dirty="0" err="1"/>
              <a:t>dizer</a:t>
            </a:r>
            <a:r>
              <a:rPr lang="sv-SE" dirty="0"/>
              <a:t>, </a:t>
            </a:r>
            <a:r>
              <a:rPr lang="sv-SE" dirty="0" err="1"/>
              <a:t>então</a:t>
            </a:r>
            <a:r>
              <a:rPr lang="sv-SE" dirty="0"/>
              <a:t>, </a:t>
            </a:r>
            <a:r>
              <a:rPr lang="sv-SE" dirty="0" err="1"/>
              <a:t>que</a:t>
            </a:r>
            <a:r>
              <a:rPr lang="sv-SE" dirty="0"/>
              <a:t> a </a:t>
            </a:r>
            <a:r>
              <a:rPr lang="sv-SE" dirty="0" err="1"/>
              <a:t>política</a:t>
            </a:r>
            <a:r>
              <a:rPr lang="sv-SE" dirty="0"/>
              <a:t> </a:t>
            </a:r>
            <a:r>
              <a:rPr lang="sv-SE" dirty="0" err="1"/>
              <a:t>energética</a:t>
            </a:r>
            <a:r>
              <a:rPr lang="sv-SE" dirty="0"/>
              <a:t> </a:t>
            </a:r>
            <a:r>
              <a:rPr lang="sv-SE" dirty="0" err="1"/>
              <a:t>enfrenta</a:t>
            </a:r>
            <a:r>
              <a:rPr lang="sv-SE" dirty="0"/>
              <a:t> o </a:t>
            </a:r>
            <a:r>
              <a:rPr lang="sv-SE" dirty="0" err="1"/>
              <a:t>chamado</a:t>
            </a:r>
            <a:r>
              <a:rPr lang="sv-SE" dirty="0"/>
              <a:t> </a:t>
            </a:r>
            <a:r>
              <a:rPr lang="sv-SE" dirty="0" err="1"/>
              <a:t>trilema</a:t>
            </a:r>
            <a:r>
              <a:rPr lang="sv-SE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dirty="0"/>
              <a:t>No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diz</a:t>
            </a:r>
            <a:r>
              <a:rPr lang="sv-SE" dirty="0"/>
              <a:t> </a:t>
            </a:r>
            <a:r>
              <a:rPr lang="sv-SE" dirty="0" err="1"/>
              <a:t>respeito</a:t>
            </a:r>
            <a:r>
              <a:rPr lang="sv-SE" dirty="0"/>
              <a:t> à </a:t>
            </a:r>
            <a:r>
              <a:rPr lang="sv-SE" dirty="0" err="1"/>
              <a:t>sustentabilidade</a:t>
            </a:r>
            <a:r>
              <a:rPr lang="sv-SE" dirty="0"/>
              <a:t>, as </a:t>
            </a:r>
            <a:r>
              <a:rPr lang="sv-SE" dirty="0" err="1"/>
              <a:t>questões</a:t>
            </a:r>
            <a:r>
              <a:rPr lang="sv-SE" dirty="0"/>
              <a:t> </a:t>
            </a:r>
            <a:r>
              <a:rPr lang="sv-SE" dirty="0" err="1"/>
              <a:t>típicas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a </a:t>
            </a:r>
            <a:r>
              <a:rPr lang="sv-SE" dirty="0" err="1"/>
              <a:t>política</a:t>
            </a:r>
            <a:r>
              <a:rPr lang="sv-SE" dirty="0"/>
              <a:t> </a:t>
            </a:r>
            <a:r>
              <a:rPr lang="sv-SE" dirty="0" err="1"/>
              <a:t>energética</a:t>
            </a:r>
            <a:r>
              <a:rPr lang="sv-SE" dirty="0"/>
              <a:t> </a:t>
            </a:r>
            <a:r>
              <a:rPr lang="sv-SE" dirty="0" err="1"/>
              <a:t>deve</a:t>
            </a:r>
            <a:r>
              <a:rPr lang="sv-SE" dirty="0"/>
              <a:t> </a:t>
            </a:r>
            <a:r>
              <a:rPr lang="sv-SE" dirty="0" err="1"/>
              <a:t>abordar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: 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precisa ser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feito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fornecer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fontes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modernas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áreas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remotas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Ou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: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precisa ser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feito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aumentar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participação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tecnologias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renováveis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No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diz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respeito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à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segurança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política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precisa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abordar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questões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: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importação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eletricidade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deve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ser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permitida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 As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instalações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nucleares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existentes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devem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ser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fechadas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Por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fim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relação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à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acessibilidade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pergunta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típica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política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tentará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abordar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ser: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programa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conservação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ajudar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reduzir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custo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fornecimento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abordagem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todas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essas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questões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país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ou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região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exige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processos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complicados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tomada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decisão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envolvem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muitas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partes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sistema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muitos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atores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Entender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priori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quais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poderiam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ser os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impactos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decisão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termos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sustentabilidade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segurança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acessibilidade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é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algo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trivial.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É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por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isso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ferramentas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criadas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ajudar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os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tomadores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decisão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os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investidores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entender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os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possíveis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impactos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decisões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destinadas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abordar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essas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questões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Google Shape;3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Exemplos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concretos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questões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relacionadas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planejamento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energético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publicados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diariamente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nos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jornais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muitas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vezes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eles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relacionados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trilema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exemplo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é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Moçambique.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país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está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se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desenvolvendo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rapidamente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mas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ainda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sofre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falta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acesso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à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confiável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sustentável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moderna para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todos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Na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década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passada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grandes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reservatórios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gás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natural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foram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encontrados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costa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norte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país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Essa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descoberta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abriu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possibilidade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país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impulsionar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seu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acesso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à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seu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desenvolvimento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Espera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-se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isso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leve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realização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mais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rápida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Objetivo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Desenvolvimento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Sustentável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7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Nações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Unidas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sobre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acesso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universal à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Entretanto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à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medida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exploração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dos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recursos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começa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surgem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outras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questões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até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ponto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gás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ser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usado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alimentar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necessidades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domésticas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energia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eletricidade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Quais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investimentos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serão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necessários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 Como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mudarão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oportunidades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comércio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gás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eletricidade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regiões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vizinhas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Qual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impacto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uso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gás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terá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sobre as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emissões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gases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efeito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estufa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país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 E,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última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análise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gás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será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competitivo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com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as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fontes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renováveis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no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longo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prazo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?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Essas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perguntas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podem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ser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respondidas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sob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uma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perspectiva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planejamento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estratégico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olhando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 para o </a:t>
            </a:r>
            <a:r>
              <a:rPr lang="sv-SE" sz="1200" dirty="0" err="1">
                <a:latin typeface="Roboto"/>
                <a:ea typeface="Roboto"/>
                <a:cs typeface="Roboto"/>
                <a:sym typeface="Roboto"/>
              </a:rPr>
              <a:t>futuro</a:t>
            </a:r>
            <a:r>
              <a:rPr lang="sv-SE" sz="1200" dirty="0">
                <a:latin typeface="Roboto"/>
                <a:ea typeface="Roboto"/>
                <a:cs typeface="Roboto"/>
                <a:sym typeface="Roboto"/>
              </a:rPr>
              <a:t>. 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Há</a:t>
            </a:r>
            <a:r>
              <a:rPr lang="sv-SE" dirty="0"/>
              <a:t> </a:t>
            </a:r>
            <a:r>
              <a:rPr lang="sv-SE" dirty="0" err="1"/>
              <a:t>muitas</a:t>
            </a:r>
            <a:r>
              <a:rPr lang="sv-SE" dirty="0"/>
              <a:t> </a:t>
            </a:r>
            <a:r>
              <a:rPr lang="sv-SE" dirty="0" err="1"/>
              <a:t>ferramentas</a:t>
            </a:r>
            <a:r>
              <a:rPr lang="sv-SE" dirty="0"/>
              <a:t> para </a:t>
            </a:r>
            <a:r>
              <a:rPr lang="sv-SE" dirty="0" err="1"/>
              <a:t>apoiar</a:t>
            </a:r>
            <a:r>
              <a:rPr lang="sv-SE" dirty="0"/>
              <a:t> o </a:t>
            </a:r>
            <a:r>
              <a:rPr lang="sv-SE" dirty="0" err="1"/>
              <a:t>planejamento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e as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este</a:t>
            </a:r>
            <a:r>
              <a:rPr lang="sv-SE" dirty="0"/>
              <a:t> </a:t>
            </a:r>
            <a:r>
              <a:rPr lang="sv-SE" dirty="0" err="1"/>
              <a:t>curso</a:t>
            </a:r>
            <a:r>
              <a:rPr lang="sv-SE" dirty="0"/>
              <a:t> </a:t>
            </a:r>
            <a:r>
              <a:rPr lang="sv-SE" dirty="0" err="1"/>
              <a:t>aborda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comumente</a:t>
            </a:r>
            <a:r>
              <a:rPr lang="sv-SE" dirty="0"/>
              <a:t> </a:t>
            </a:r>
            <a:r>
              <a:rPr lang="sv-SE" dirty="0" err="1"/>
              <a:t>chamadas</a:t>
            </a:r>
            <a:r>
              <a:rPr lang="sv-SE" dirty="0"/>
              <a:t> de "</a:t>
            </a:r>
            <a:r>
              <a:rPr lang="sv-SE" dirty="0" err="1"/>
              <a:t>ferramentas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". 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são</a:t>
            </a:r>
            <a:r>
              <a:rPr lang="sv-SE" dirty="0"/>
              <a:t> </a:t>
            </a:r>
            <a:r>
              <a:rPr lang="sv-SE" dirty="0" err="1"/>
              <a:t>essas</a:t>
            </a:r>
            <a:r>
              <a:rPr lang="sv-SE" dirty="0"/>
              <a:t> </a:t>
            </a:r>
            <a:r>
              <a:rPr lang="sv-SE" dirty="0" err="1"/>
              <a:t>ferramentas</a:t>
            </a:r>
            <a:r>
              <a:rPr lang="sv-SE" dirty="0"/>
              <a:t> e por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precisamos</a:t>
            </a:r>
            <a:r>
              <a:rPr lang="sv-SE" dirty="0"/>
              <a:t> delas? Por </a:t>
            </a:r>
            <a:r>
              <a:rPr lang="sv-SE" dirty="0" err="1"/>
              <a:t>meio</a:t>
            </a:r>
            <a:r>
              <a:rPr lang="sv-SE" dirty="0"/>
              <a:t> de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, os </a:t>
            </a:r>
            <a:r>
              <a:rPr lang="sv-SE" dirty="0" err="1"/>
              <a:t>governos</a:t>
            </a:r>
            <a:r>
              <a:rPr lang="sv-SE" dirty="0"/>
              <a:t> </a:t>
            </a:r>
            <a:r>
              <a:rPr lang="sv-SE" dirty="0" err="1"/>
              <a:t>estabelecem</a:t>
            </a:r>
            <a:r>
              <a:rPr lang="sv-SE" dirty="0"/>
              <a:t> metas para o </a:t>
            </a:r>
            <a:r>
              <a:rPr lang="sv-SE" dirty="0" err="1"/>
              <a:t>desenvolvimento</a:t>
            </a:r>
            <a:r>
              <a:rPr lang="sv-SE" dirty="0"/>
              <a:t> </a:t>
            </a:r>
            <a:r>
              <a:rPr lang="sv-SE" dirty="0" err="1"/>
              <a:t>futuro</a:t>
            </a:r>
            <a:r>
              <a:rPr lang="sv-SE" dirty="0"/>
              <a:t> de </a:t>
            </a:r>
            <a:r>
              <a:rPr lang="sv-SE" dirty="0" err="1"/>
              <a:t>seus</a:t>
            </a:r>
            <a:r>
              <a:rPr lang="sv-SE" dirty="0"/>
              <a:t> </a:t>
            </a:r>
            <a:r>
              <a:rPr lang="sv-SE" dirty="0" err="1"/>
              <a:t>países</a:t>
            </a:r>
            <a:r>
              <a:rPr lang="sv-SE" dirty="0"/>
              <a:t> e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. </a:t>
            </a:r>
            <a:r>
              <a:rPr lang="sv-SE" dirty="0" err="1"/>
              <a:t>Essas</a:t>
            </a:r>
            <a:r>
              <a:rPr lang="sv-SE" dirty="0"/>
              <a:t> metas </a:t>
            </a:r>
            <a:r>
              <a:rPr lang="sv-SE" dirty="0" err="1"/>
              <a:t>podem</a:t>
            </a:r>
            <a:r>
              <a:rPr lang="sv-SE" dirty="0"/>
              <a:t> ser </a:t>
            </a:r>
            <a:r>
              <a:rPr lang="sv-SE" dirty="0" err="1"/>
              <a:t>apresentadas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forma de </a:t>
            </a:r>
            <a:r>
              <a:rPr lang="sv-SE" dirty="0" err="1"/>
              <a:t>objetivos</a:t>
            </a:r>
            <a:r>
              <a:rPr lang="sv-SE" dirty="0"/>
              <a:t> </a:t>
            </a:r>
            <a:r>
              <a:rPr lang="sv-SE" dirty="0" err="1"/>
              <a:t>políticos</a:t>
            </a:r>
            <a:r>
              <a:rPr lang="sv-SE" dirty="0"/>
              <a:t> (por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emissões</a:t>
            </a:r>
            <a:r>
              <a:rPr lang="sv-SE" dirty="0"/>
              <a:t> </a:t>
            </a:r>
            <a:r>
              <a:rPr lang="sv-SE" dirty="0" err="1"/>
              <a:t>líquidas</a:t>
            </a:r>
            <a:r>
              <a:rPr lang="sv-SE" dirty="0"/>
              <a:t> </a:t>
            </a:r>
            <a:r>
              <a:rPr lang="sv-SE" dirty="0" err="1"/>
              <a:t>zero</a:t>
            </a:r>
            <a:r>
              <a:rPr lang="sv-SE" dirty="0"/>
              <a:t> de </a:t>
            </a:r>
            <a:r>
              <a:rPr lang="sv-SE" dirty="0" err="1"/>
              <a:t>gases</a:t>
            </a:r>
            <a:r>
              <a:rPr lang="sv-SE" dirty="0"/>
              <a:t> de </a:t>
            </a:r>
            <a:r>
              <a:rPr lang="sv-SE" dirty="0" err="1"/>
              <a:t>efeito</a:t>
            </a:r>
            <a:r>
              <a:rPr lang="sv-SE" dirty="0"/>
              <a:t> </a:t>
            </a:r>
            <a:r>
              <a:rPr lang="sv-SE" dirty="0" err="1"/>
              <a:t>estufa</a:t>
            </a:r>
            <a:r>
              <a:rPr lang="sv-SE" dirty="0"/>
              <a:t> </a:t>
            </a:r>
            <a:r>
              <a:rPr lang="sv-SE" dirty="0" err="1"/>
              <a:t>até</a:t>
            </a:r>
            <a:r>
              <a:rPr lang="sv-SE" dirty="0"/>
              <a:t> 2050), </a:t>
            </a:r>
            <a:r>
              <a:rPr lang="sv-SE" dirty="0" err="1"/>
              <a:t>opções</a:t>
            </a:r>
            <a:r>
              <a:rPr lang="sv-SE" dirty="0"/>
              <a:t> </a:t>
            </a:r>
            <a:r>
              <a:rPr lang="sv-SE" dirty="0" err="1"/>
              <a:t>tecnológicas</a:t>
            </a:r>
            <a:r>
              <a:rPr lang="sv-SE" dirty="0"/>
              <a:t> </a:t>
            </a:r>
            <a:r>
              <a:rPr lang="sv-SE" dirty="0" err="1"/>
              <a:t>preferenciais</a:t>
            </a:r>
            <a:r>
              <a:rPr lang="sv-SE" dirty="0"/>
              <a:t> (por </a:t>
            </a:r>
            <a:r>
              <a:rPr lang="sv-SE" dirty="0" err="1"/>
              <a:t>exemplo</a:t>
            </a:r>
            <a:r>
              <a:rPr lang="sv-SE" dirty="0"/>
              <a:t>, metas de </a:t>
            </a:r>
            <a:r>
              <a:rPr lang="sv-SE" dirty="0" err="1"/>
              <a:t>penetração</a:t>
            </a:r>
            <a:r>
              <a:rPr lang="sv-SE" dirty="0"/>
              <a:t> de </a:t>
            </a:r>
            <a:r>
              <a:rPr lang="sv-SE" dirty="0" err="1"/>
              <a:t>energias</a:t>
            </a:r>
            <a:r>
              <a:rPr lang="sv-SE" dirty="0"/>
              <a:t> </a:t>
            </a:r>
            <a:r>
              <a:rPr lang="sv-SE" dirty="0" err="1"/>
              <a:t>renováveis</a:t>
            </a:r>
            <a:r>
              <a:rPr lang="sv-SE" dirty="0"/>
              <a:t>) </a:t>
            </a:r>
            <a:r>
              <a:rPr lang="sv-SE" dirty="0" err="1"/>
              <a:t>ou</a:t>
            </a:r>
            <a:r>
              <a:rPr lang="sv-SE" dirty="0"/>
              <a:t> </a:t>
            </a:r>
            <a:r>
              <a:rPr lang="sv-SE" dirty="0" err="1"/>
              <a:t>outras</a:t>
            </a:r>
            <a:r>
              <a:rPr lang="sv-SE" dirty="0"/>
              <a:t>. As metas </a:t>
            </a:r>
            <a:r>
              <a:rPr lang="sv-SE" dirty="0" err="1"/>
              <a:t>devem</a:t>
            </a:r>
            <a:r>
              <a:rPr lang="sv-SE" dirty="0"/>
              <a:t> ser </a:t>
            </a:r>
            <a:r>
              <a:rPr lang="sv-SE" dirty="0" err="1"/>
              <a:t>atingidas</a:t>
            </a:r>
            <a:r>
              <a:rPr lang="sv-SE" dirty="0"/>
              <a:t> </a:t>
            </a:r>
            <a:r>
              <a:rPr lang="sv-SE" dirty="0" err="1"/>
              <a:t>levando</a:t>
            </a:r>
            <a:r>
              <a:rPr lang="sv-SE" dirty="0"/>
              <a:t>-se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conta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o </a:t>
            </a:r>
            <a:r>
              <a:rPr lang="sv-SE" dirty="0" err="1"/>
              <a:t>país</a:t>
            </a:r>
            <a:r>
              <a:rPr lang="sv-SE" dirty="0"/>
              <a:t> </a:t>
            </a:r>
            <a:r>
              <a:rPr lang="sv-SE" dirty="0" err="1"/>
              <a:t>pode</a:t>
            </a:r>
            <a:r>
              <a:rPr lang="sv-SE" dirty="0"/>
              <a:t> ter </a:t>
            </a:r>
            <a:r>
              <a:rPr lang="sv-SE" dirty="0" err="1"/>
              <a:t>restrições</a:t>
            </a:r>
            <a:r>
              <a:rPr lang="sv-SE" dirty="0"/>
              <a:t> </a:t>
            </a:r>
            <a:r>
              <a:rPr lang="sv-SE" dirty="0" err="1"/>
              <a:t>quanto</a:t>
            </a:r>
            <a:r>
              <a:rPr lang="sv-SE" dirty="0"/>
              <a:t> à </a:t>
            </a:r>
            <a:r>
              <a:rPr lang="sv-SE" dirty="0" err="1"/>
              <a:t>disponibilidade</a:t>
            </a:r>
            <a:r>
              <a:rPr lang="sv-SE" dirty="0"/>
              <a:t> e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custo</a:t>
            </a:r>
            <a:r>
              <a:rPr lang="sv-SE" dirty="0"/>
              <a:t> dos </a:t>
            </a:r>
            <a:r>
              <a:rPr lang="sv-SE" dirty="0" err="1"/>
              <a:t>recursos</a:t>
            </a:r>
            <a:r>
              <a:rPr lang="sv-SE" dirty="0"/>
              <a:t> </a:t>
            </a:r>
            <a:r>
              <a:rPr lang="sv-SE" dirty="0" err="1"/>
              <a:t>energéticos</a:t>
            </a:r>
            <a:r>
              <a:rPr lang="sv-SE" dirty="0"/>
              <a:t>, </a:t>
            </a:r>
            <a:r>
              <a:rPr lang="sv-SE" dirty="0" err="1"/>
              <a:t>aos</a:t>
            </a:r>
            <a:r>
              <a:rPr lang="sv-SE" dirty="0"/>
              <a:t> </a:t>
            </a:r>
            <a:r>
              <a:rPr lang="sv-SE" dirty="0" err="1"/>
              <a:t>recursos</a:t>
            </a:r>
            <a:r>
              <a:rPr lang="sv-SE" dirty="0"/>
              <a:t> </a:t>
            </a:r>
            <a:r>
              <a:rPr lang="sv-SE" dirty="0" err="1"/>
              <a:t>financeiros</a:t>
            </a:r>
            <a:r>
              <a:rPr lang="sv-SE" dirty="0"/>
              <a:t> </a:t>
            </a:r>
            <a:r>
              <a:rPr lang="sv-SE" dirty="0" err="1"/>
              <a:t>disponíveis</a:t>
            </a:r>
            <a:r>
              <a:rPr lang="sv-SE" dirty="0"/>
              <a:t> para o </a:t>
            </a:r>
            <a:r>
              <a:rPr lang="sv-SE" dirty="0" err="1"/>
              <a:t>setor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 e à </a:t>
            </a:r>
            <a:r>
              <a:rPr lang="sv-SE" dirty="0" err="1"/>
              <a:t>geopolítica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regiões</a:t>
            </a:r>
            <a:r>
              <a:rPr lang="sv-SE" dirty="0"/>
              <a:t> </a:t>
            </a:r>
            <a:r>
              <a:rPr lang="sv-SE" dirty="0" err="1"/>
              <a:t>vizinhas</a:t>
            </a:r>
            <a:r>
              <a:rPr lang="sv-SE" dirty="0"/>
              <a:t>. Os </a:t>
            </a:r>
            <a:r>
              <a:rPr lang="sv-SE" dirty="0" err="1"/>
              <a:t>modelos</a:t>
            </a:r>
            <a:r>
              <a:rPr lang="sv-SE" dirty="0"/>
              <a:t> de sistemas </a:t>
            </a:r>
            <a:r>
              <a:rPr lang="sv-SE" dirty="0" err="1"/>
              <a:t>energéticos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ajudar</a:t>
            </a:r>
            <a:r>
              <a:rPr lang="sv-SE" dirty="0"/>
              <a:t> os </a:t>
            </a:r>
            <a:r>
              <a:rPr lang="sv-SE" dirty="0" err="1"/>
              <a:t>governos</a:t>
            </a:r>
            <a:r>
              <a:rPr lang="sv-SE" dirty="0"/>
              <a:t> a </a:t>
            </a:r>
            <a:r>
              <a:rPr lang="sv-SE" dirty="0" err="1"/>
              <a:t>avaliar</a:t>
            </a:r>
            <a:r>
              <a:rPr lang="sv-SE" dirty="0"/>
              <a:t> </a:t>
            </a:r>
            <a:r>
              <a:rPr lang="sv-SE" dirty="0" err="1"/>
              <a:t>quantitativamente</a:t>
            </a:r>
            <a:r>
              <a:rPr lang="sv-SE" dirty="0"/>
              <a:t> as </a:t>
            </a:r>
            <a:r>
              <a:rPr lang="sv-SE" dirty="0" err="1"/>
              <a:t>implicações</a:t>
            </a:r>
            <a:r>
              <a:rPr lang="sv-SE" dirty="0"/>
              <a:t> de </a:t>
            </a:r>
            <a:r>
              <a:rPr lang="sv-SE" dirty="0" err="1"/>
              <a:t>suas</a:t>
            </a:r>
            <a:r>
              <a:rPr lang="sv-SE" dirty="0"/>
              <a:t> </a:t>
            </a:r>
            <a:r>
              <a:rPr lang="sv-SE" dirty="0" err="1"/>
              <a:t>decisões</a:t>
            </a:r>
            <a:r>
              <a:rPr lang="sv-SE" dirty="0"/>
              <a:t> </a:t>
            </a:r>
            <a:r>
              <a:rPr lang="sv-SE" dirty="0" err="1"/>
              <a:t>políticas</a:t>
            </a:r>
            <a:r>
              <a:rPr lang="sv-SE" dirty="0"/>
              <a:t> </a:t>
            </a:r>
            <a:r>
              <a:rPr lang="sv-SE" dirty="0" err="1"/>
              <a:t>sob</a:t>
            </a:r>
            <a:r>
              <a:rPr lang="sv-SE" dirty="0"/>
              <a:t> </a:t>
            </a:r>
            <a:r>
              <a:rPr lang="sv-SE" dirty="0" err="1"/>
              <a:t>tais</a:t>
            </a:r>
            <a:r>
              <a:rPr lang="sv-SE" dirty="0"/>
              <a:t> </a:t>
            </a:r>
            <a:r>
              <a:rPr lang="sv-SE" dirty="0" err="1"/>
              <a:t>restrições</a:t>
            </a:r>
            <a:r>
              <a:rPr lang="sv-SE" dirty="0"/>
              <a:t>. Por </a:t>
            </a:r>
            <a:r>
              <a:rPr lang="sv-SE" dirty="0" err="1"/>
              <a:t>exemplo</a:t>
            </a:r>
            <a:r>
              <a:rPr lang="sv-SE" dirty="0"/>
              <a:t>, </a:t>
            </a:r>
            <a:r>
              <a:rPr lang="sv-SE" dirty="0" err="1"/>
              <a:t>eles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determinar</a:t>
            </a:r>
            <a:r>
              <a:rPr lang="sv-SE" dirty="0"/>
              <a:t> </a:t>
            </a:r>
            <a:r>
              <a:rPr lang="sv-SE" dirty="0" err="1"/>
              <a:t>efetivamente</a:t>
            </a:r>
            <a:r>
              <a:rPr lang="sv-SE" dirty="0"/>
              <a:t> se </a:t>
            </a:r>
            <a:r>
              <a:rPr lang="sv-SE" dirty="0" err="1"/>
              <a:t>um</a:t>
            </a:r>
            <a:r>
              <a:rPr lang="sv-SE" dirty="0"/>
              <a:t> </a:t>
            </a:r>
            <a:r>
              <a:rPr lang="sv-SE" dirty="0" err="1"/>
              <a:t>determinado</a:t>
            </a:r>
            <a:r>
              <a:rPr lang="sv-SE" dirty="0"/>
              <a:t> </a:t>
            </a:r>
            <a:r>
              <a:rPr lang="sv-SE" dirty="0" err="1"/>
              <a:t>plano</a:t>
            </a:r>
            <a:r>
              <a:rPr lang="sv-SE" dirty="0"/>
              <a:t> de </a:t>
            </a:r>
            <a:r>
              <a:rPr lang="sv-SE" dirty="0" err="1"/>
              <a:t>investimentos</a:t>
            </a:r>
            <a:r>
              <a:rPr lang="sv-SE" dirty="0"/>
              <a:t>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energias</a:t>
            </a:r>
            <a:r>
              <a:rPr lang="sv-SE" dirty="0"/>
              <a:t> </a:t>
            </a:r>
            <a:r>
              <a:rPr lang="sv-SE" dirty="0" err="1"/>
              <a:t>renováveis</a:t>
            </a:r>
            <a:r>
              <a:rPr lang="sv-SE" dirty="0"/>
              <a:t> </a:t>
            </a:r>
            <a:r>
              <a:rPr lang="sv-SE" dirty="0" err="1"/>
              <a:t>será</a:t>
            </a:r>
            <a:r>
              <a:rPr lang="sv-SE" dirty="0"/>
              <a:t> </a:t>
            </a:r>
            <a:r>
              <a:rPr lang="sv-SE" dirty="0" err="1"/>
              <a:t>capaz</a:t>
            </a:r>
            <a:r>
              <a:rPr lang="sv-SE" dirty="0"/>
              <a:t> de </a:t>
            </a:r>
            <a:r>
              <a:rPr lang="sv-SE" dirty="0" err="1"/>
              <a:t>atender</a:t>
            </a:r>
            <a:r>
              <a:rPr lang="sv-SE" dirty="0"/>
              <a:t> </a:t>
            </a:r>
            <a:r>
              <a:rPr lang="sv-SE" dirty="0" err="1"/>
              <a:t>às</a:t>
            </a:r>
            <a:r>
              <a:rPr lang="sv-SE" dirty="0"/>
              <a:t> </a:t>
            </a:r>
            <a:r>
              <a:rPr lang="sv-SE" dirty="0" err="1"/>
              <a:t>demandas</a:t>
            </a:r>
            <a:r>
              <a:rPr lang="sv-SE" dirty="0"/>
              <a:t> </a:t>
            </a:r>
            <a:r>
              <a:rPr lang="sv-SE" dirty="0" err="1"/>
              <a:t>futuras</a:t>
            </a:r>
            <a:r>
              <a:rPr lang="sv-SE" dirty="0"/>
              <a:t> de </a:t>
            </a:r>
            <a:r>
              <a:rPr lang="sv-SE" dirty="0" err="1"/>
              <a:t>energia</a:t>
            </a:r>
            <a:r>
              <a:rPr lang="sv-SE" dirty="0"/>
              <a:t>,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mesmo</a:t>
            </a:r>
            <a:r>
              <a:rPr lang="sv-SE" dirty="0"/>
              <a:t> tempo </a:t>
            </a:r>
            <a:r>
              <a:rPr lang="sv-SE" dirty="0" err="1"/>
              <a:t>em</a:t>
            </a:r>
            <a:r>
              <a:rPr lang="sv-SE" dirty="0"/>
              <a:t>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substitui</a:t>
            </a:r>
            <a:r>
              <a:rPr lang="sv-SE" dirty="0"/>
              <a:t> a </a:t>
            </a:r>
            <a:r>
              <a:rPr lang="sv-SE" dirty="0" err="1"/>
              <a:t>infraestrutura</a:t>
            </a:r>
            <a:r>
              <a:rPr lang="sv-SE" dirty="0"/>
              <a:t> </a:t>
            </a:r>
            <a:r>
              <a:rPr lang="sv-SE" dirty="0" err="1"/>
              <a:t>existente</a:t>
            </a:r>
            <a:r>
              <a:rPr lang="sv-SE" dirty="0"/>
              <a:t> de </a:t>
            </a:r>
            <a:r>
              <a:rPr lang="sv-SE" dirty="0" err="1"/>
              <a:t>combustíveis</a:t>
            </a:r>
            <a:r>
              <a:rPr lang="sv-SE" dirty="0"/>
              <a:t> </a:t>
            </a:r>
            <a:r>
              <a:rPr lang="sv-SE" dirty="0" err="1"/>
              <a:t>fósseis</a:t>
            </a:r>
            <a:r>
              <a:rPr lang="sv-SE" dirty="0"/>
              <a:t> e </a:t>
            </a:r>
            <a:r>
              <a:rPr lang="sv-SE" dirty="0" err="1"/>
              <a:t>reduz</a:t>
            </a:r>
            <a:r>
              <a:rPr lang="sv-SE" dirty="0"/>
              <a:t> as </a:t>
            </a:r>
            <a:r>
              <a:rPr lang="sv-SE" dirty="0" err="1"/>
              <a:t>emissões</a:t>
            </a:r>
            <a:r>
              <a:rPr lang="sv-SE" dirty="0"/>
              <a:t>. E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determinar</a:t>
            </a:r>
            <a:r>
              <a:rPr lang="sv-SE" dirty="0"/>
              <a:t> </a:t>
            </a:r>
            <a:r>
              <a:rPr lang="sv-SE" dirty="0" err="1"/>
              <a:t>qual</a:t>
            </a:r>
            <a:r>
              <a:rPr lang="sv-SE" dirty="0"/>
              <a:t> </a:t>
            </a:r>
            <a:r>
              <a:rPr lang="sv-SE" dirty="0" err="1"/>
              <a:t>será</a:t>
            </a:r>
            <a:r>
              <a:rPr lang="sv-SE" dirty="0"/>
              <a:t> o </a:t>
            </a:r>
            <a:r>
              <a:rPr lang="sv-SE" dirty="0" err="1"/>
              <a:t>custo</a:t>
            </a:r>
            <a:r>
              <a:rPr lang="sv-SE" dirty="0"/>
              <a:t> </a:t>
            </a:r>
            <a:r>
              <a:rPr lang="sv-SE" dirty="0" err="1"/>
              <a:t>geral</a:t>
            </a:r>
            <a:r>
              <a:rPr lang="sv-SE" dirty="0"/>
              <a:t> para </a:t>
            </a:r>
            <a:r>
              <a:rPr lang="sv-SE" dirty="0" err="1"/>
              <a:t>isso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376" name="Google Shape;37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Em</a:t>
            </a:r>
            <a:r>
              <a:rPr lang="sv-SE" dirty="0"/>
              <a:t> termos </a:t>
            </a:r>
            <a:r>
              <a:rPr lang="sv-SE" dirty="0" err="1"/>
              <a:t>mais</a:t>
            </a:r>
            <a:r>
              <a:rPr lang="sv-SE" dirty="0"/>
              <a:t> </a:t>
            </a:r>
            <a:r>
              <a:rPr lang="sv-SE" dirty="0" err="1"/>
              <a:t>gerais</a:t>
            </a:r>
            <a:r>
              <a:rPr lang="sv-SE" dirty="0"/>
              <a:t>, as </a:t>
            </a:r>
            <a:r>
              <a:rPr lang="sv-SE" dirty="0" err="1"/>
              <a:t>ferramentas</a:t>
            </a:r>
            <a:r>
              <a:rPr lang="sv-SE" dirty="0"/>
              <a:t> de </a:t>
            </a:r>
            <a:r>
              <a:rPr lang="sv-SE" dirty="0" err="1"/>
              <a:t>modelagem</a:t>
            </a:r>
            <a:r>
              <a:rPr lang="sv-SE" dirty="0"/>
              <a:t> do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ajudar</a:t>
            </a:r>
            <a:r>
              <a:rPr lang="sv-SE" dirty="0"/>
              <a:t> a </a:t>
            </a:r>
            <a:r>
              <a:rPr lang="sv-SE" sz="1200" dirty="0" err="1"/>
              <a:t>revelar</a:t>
            </a:r>
            <a:r>
              <a:rPr lang="sv-SE" sz="1200" dirty="0"/>
              <a:t> os </a:t>
            </a:r>
            <a:r>
              <a:rPr lang="sv-SE" sz="1200" dirty="0" err="1"/>
              <a:t>possíveis</a:t>
            </a:r>
            <a:r>
              <a:rPr lang="sv-SE" sz="1200" dirty="0"/>
              <a:t> </a:t>
            </a:r>
            <a:r>
              <a:rPr lang="sv-SE" sz="1200" dirty="0" err="1"/>
              <a:t>efeitos</a:t>
            </a:r>
            <a:r>
              <a:rPr lang="sv-SE" sz="1200" dirty="0"/>
              <a:t> de </a:t>
            </a:r>
            <a:r>
              <a:rPr lang="sv-SE" sz="1200" dirty="0" err="1"/>
              <a:t>novos</a:t>
            </a:r>
            <a:r>
              <a:rPr lang="sv-SE" sz="1200" dirty="0"/>
              <a:t> </a:t>
            </a:r>
            <a:r>
              <a:rPr lang="sv-SE" sz="1200" dirty="0" err="1"/>
              <a:t>investimentos</a:t>
            </a:r>
            <a:r>
              <a:rPr lang="sv-SE" sz="1200" dirty="0"/>
              <a:t> </a:t>
            </a:r>
            <a:r>
              <a:rPr lang="sv-SE" sz="1200" dirty="0" err="1"/>
              <a:t>em</a:t>
            </a:r>
            <a:r>
              <a:rPr lang="sv-SE" sz="1200" dirty="0"/>
              <a:t> </a:t>
            </a:r>
            <a:r>
              <a:rPr lang="sv-SE" sz="1200" dirty="0" err="1"/>
              <a:t>todo</a:t>
            </a:r>
            <a:r>
              <a:rPr lang="sv-SE" sz="1200" dirty="0"/>
              <a:t> o </a:t>
            </a:r>
            <a:r>
              <a:rPr lang="sv-SE" sz="1200" dirty="0" err="1"/>
              <a:t>sistema</a:t>
            </a:r>
            <a:r>
              <a:rPr lang="sv-SE" sz="1200" dirty="0"/>
              <a:t> do </a:t>
            </a:r>
            <a:r>
              <a:rPr lang="sv-SE" sz="1200" dirty="0" err="1"/>
              <a:t>país</a:t>
            </a:r>
            <a:r>
              <a:rPr lang="sv-SE" sz="1200" dirty="0"/>
              <a:t>: por </a:t>
            </a:r>
            <a:r>
              <a:rPr lang="sv-SE" sz="1200" dirty="0" err="1"/>
              <a:t>exemplo</a:t>
            </a:r>
            <a:r>
              <a:rPr lang="sv-SE" sz="1200" dirty="0"/>
              <a:t>, </a:t>
            </a:r>
            <a:r>
              <a:rPr lang="sv-SE" sz="1200" dirty="0" err="1"/>
              <a:t>elas</a:t>
            </a:r>
            <a:r>
              <a:rPr lang="sv-SE" sz="1200" dirty="0"/>
              <a:t> </a:t>
            </a:r>
            <a:r>
              <a:rPr lang="sv-SE" sz="1200" dirty="0" err="1"/>
              <a:t>podem</a:t>
            </a:r>
            <a:r>
              <a:rPr lang="sv-SE" sz="1200" dirty="0"/>
              <a:t> </a:t>
            </a:r>
            <a:r>
              <a:rPr lang="sv-SE" sz="1200" dirty="0" err="1"/>
              <a:t>avaliar</a:t>
            </a:r>
            <a:r>
              <a:rPr lang="sv-SE" sz="1200" dirty="0"/>
              <a:t> se os </a:t>
            </a:r>
            <a:r>
              <a:rPr lang="sv-SE" sz="1200" dirty="0" err="1"/>
              <a:t>investimentos</a:t>
            </a:r>
            <a:r>
              <a:rPr lang="sv-SE" sz="1200" dirty="0"/>
              <a:t> </a:t>
            </a:r>
            <a:r>
              <a:rPr lang="sv-SE" sz="1200" dirty="0" err="1"/>
              <a:t>em</a:t>
            </a:r>
            <a:r>
              <a:rPr lang="sv-SE" sz="1200" dirty="0"/>
              <a:t> 1 GW de </a:t>
            </a:r>
            <a:r>
              <a:rPr lang="sv-SE" sz="1200" dirty="0" err="1"/>
              <a:t>turbinas</a:t>
            </a:r>
            <a:r>
              <a:rPr lang="sv-SE" sz="1200" dirty="0"/>
              <a:t> </a:t>
            </a:r>
            <a:r>
              <a:rPr lang="sv-SE" sz="1200" dirty="0" err="1"/>
              <a:t>eólicas</a:t>
            </a:r>
            <a:r>
              <a:rPr lang="sv-SE" sz="1200" dirty="0"/>
              <a:t> nos </a:t>
            </a:r>
            <a:r>
              <a:rPr lang="sv-SE" sz="1200" dirty="0" err="1"/>
              <a:t>próximos</a:t>
            </a:r>
            <a:r>
              <a:rPr lang="sv-SE" sz="1200" dirty="0"/>
              <a:t> 10 </a:t>
            </a:r>
            <a:r>
              <a:rPr lang="sv-SE" sz="1200" dirty="0" err="1"/>
              <a:t>anos</a:t>
            </a:r>
            <a:r>
              <a:rPr lang="sv-SE" sz="1200" dirty="0"/>
              <a:t> </a:t>
            </a:r>
            <a:r>
              <a:rPr lang="sv-SE" sz="1200" dirty="0" err="1"/>
              <a:t>ajudarão</a:t>
            </a:r>
            <a:r>
              <a:rPr lang="sv-SE" sz="1200" dirty="0"/>
              <a:t> a </a:t>
            </a:r>
            <a:r>
              <a:rPr lang="sv-SE" sz="1200" dirty="0" err="1"/>
              <a:t>atender</a:t>
            </a:r>
            <a:r>
              <a:rPr lang="sv-SE" sz="1200" dirty="0"/>
              <a:t> </a:t>
            </a:r>
            <a:r>
              <a:rPr lang="sv-SE" sz="1200" dirty="0" err="1"/>
              <a:t>às</a:t>
            </a:r>
            <a:r>
              <a:rPr lang="sv-SE" sz="1200" dirty="0"/>
              <a:t> </a:t>
            </a:r>
            <a:r>
              <a:rPr lang="sv-SE" sz="1200" dirty="0" err="1"/>
              <a:t>crescentes</a:t>
            </a:r>
            <a:r>
              <a:rPr lang="sv-SE" sz="1200" dirty="0"/>
              <a:t> </a:t>
            </a:r>
            <a:r>
              <a:rPr lang="sv-SE" sz="1200" dirty="0" err="1"/>
              <a:t>demandas</a:t>
            </a:r>
            <a:r>
              <a:rPr lang="sv-SE" sz="1200" dirty="0"/>
              <a:t> por </a:t>
            </a:r>
            <a:r>
              <a:rPr lang="sv-SE" sz="1200" dirty="0" err="1"/>
              <a:t>eletricidade</a:t>
            </a:r>
            <a:r>
              <a:rPr lang="sv-SE" sz="1200" dirty="0"/>
              <a:t> a </a:t>
            </a:r>
            <a:r>
              <a:rPr lang="sv-SE" sz="1200" dirty="0" err="1"/>
              <a:t>um</a:t>
            </a:r>
            <a:r>
              <a:rPr lang="sv-SE" sz="1200" dirty="0"/>
              <a:t> </a:t>
            </a:r>
            <a:r>
              <a:rPr lang="sv-SE" sz="1200" dirty="0" err="1"/>
              <a:t>custo</a:t>
            </a:r>
            <a:r>
              <a:rPr lang="sv-SE" sz="1200" dirty="0"/>
              <a:t> </a:t>
            </a:r>
            <a:r>
              <a:rPr lang="sv-SE" sz="1200" dirty="0" err="1"/>
              <a:t>menor</a:t>
            </a:r>
            <a:r>
              <a:rPr lang="sv-SE" sz="1200" dirty="0"/>
              <a:t>;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 err="1"/>
              <a:t>Elas</a:t>
            </a:r>
            <a:r>
              <a:rPr lang="sv-SE" sz="1200" dirty="0"/>
              <a:t> </a:t>
            </a:r>
            <a:r>
              <a:rPr lang="sv-SE" sz="1200" dirty="0" err="1"/>
              <a:t>podem</a:t>
            </a:r>
            <a:r>
              <a:rPr lang="sv-SE" sz="1200" dirty="0"/>
              <a:t> </a:t>
            </a:r>
            <a:r>
              <a:rPr lang="sv-SE" sz="1200" dirty="0" err="1"/>
              <a:t>ajudar</a:t>
            </a:r>
            <a:r>
              <a:rPr lang="sv-SE" sz="1200" dirty="0"/>
              <a:t> a </a:t>
            </a:r>
            <a:r>
              <a:rPr lang="sv-SE" sz="1200" dirty="0" err="1"/>
              <a:t>descobrir</a:t>
            </a:r>
            <a:r>
              <a:rPr lang="sv-SE" sz="1200" dirty="0"/>
              <a:t> novas </a:t>
            </a:r>
            <a:r>
              <a:rPr lang="sv-SE" sz="1200" dirty="0" err="1"/>
              <a:t>questões</a:t>
            </a:r>
            <a:r>
              <a:rPr lang="sv-SE" sz="1200" dirty="0"/>
              <a:t>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são</a:t>
            </a:r>
            <a:r>
              <a:rPr lang="sv-SE" sz="1200" dirty="0"/>
              <a:t> importantes para o </a:t>
            </a:r>
            <a:r>
              <a:rPr lang="sv-SE" sz="1200" dirty="0" err="1"/>
              <a:t>planejamento</a:t>
            </a:r>
            <a:r>
              <a:rPr lang="sv-SE" sz="1200" dirty="0"/>
              <a:t> e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não</a:t>
            </a:r>
            <a:r>
              <a:rPr lang="sv-SE" sz="1200" dirty="0"/>
              <a:t> </a:t>
            </a:r>
            <a:r>
              <a:rPr lang="sv-SE" sz="1200" dirty="0" err="1"/>
              <a:t>foram</a:t>
            </a:r>
            <a:r>
              <a:rPr lang="sv-SE" sz="1200" dirty="0"/>
              <a:t> </a:t>
            </a:r>
            <a:r>
              <a:rPr lang="sv-SE" sz="1200" dirty="0" err="1"/>
              <a:t>consideradas</a:t>
            </a:r>
            <a:r>
              <a:rPr lang="sv-SE" sz="1200" dirty="0"/>
              <a:t> antes. Por </a:t>
            </a:r>
            <a:r>
              <a:rPr lang="sv-SE" sz="1200" dirty="0" err="1"/>
              <a:t>exemplo</a:t>
            </a:r>
            <a:r>
              <a:rPr lang="sv-SE" sz="1200" dirty="0"/>
              <a:t>, </a:t>
            </a:r>
            <a:r>
              <a:rPr lang="sv-SE" sz="1200" dirty="0" err="1"/>
              <a:t>elas</a:t>
            </a:r>
            <a:r>
              <a:rPr lang="sv-SE" sz="1200" dirty="0"/>
              <a:t> </a:t>
            </a:r>
            <a:r>
              <a:rPr lang="sv-SE" sz="1200" dirty="0" err="1"/>
              <a:t>podem</a:t>
            </a:r>
            <a:r>
              <a:rPr lang="sv-SE" sz="1200" dirty="0"/>
              <a:t> </a:t>
            </a:r>
            <a:r>
              <a:rPr lang="sv-SE" sz="1200" dirty="0" err="1"/>
              <a:t>ajudar</a:t>
            </a:r>
            <a:r>
              <a:rPr lang="sv-SE" sz="1200" dirty="0"/>
              <a:t> a </a:t>
            </a:r>
            <a:r>
              <a:rPr lang="sv-SE" sz="1200" dirty="0" err="1"/>
              <a:t>entender</a:t>
            </a:r>
            <a:r>
              <a:rPr lang="sv-SE" sz="1200" dirty="0"/>
              <a:t> se </a:t>
            </a:r>
            <a:r>
              <a:rPr lang="sv-SE" sz="1200" dirty="0" err="1"/>
              <a:t>podem</a:t>
            </a:r>
            <a:r>
              <a:rPr lang="sv-SE" sz="1200" dirty="0"/>
              <a:t> </a:t>
            </a:r>
            <a:r>
              <a:rPr lang="sv-SE" sz="1200" dirty="0" err="1"/>
              <a:t>surgir</a:t>
            </a:r>
            <a:r>
              <a:rPr lang="sv-SE" sz="1200" dirty="0"/>
              <a:t> </a:t>
            </a:r>
            <a:r>
              <a:rPr lang="sv-SE" sz="1200" dirty="0" err="1"/>
              <a:t>questões</a:t>
            </a:r>
            <a:r>
              <a:rPr lang="sv-SE" sz="1200" dirty="0"/>
              <a:t> de </a:t>
            </a:r>
            <a:r>
              <a:rPr lang="sv-SE" sz="1200" dirty="0" err="1"/>
              <a:t>segurança</a:t>
            </a:r>
            <a:r>
              <a:rPr lang="sv-SE" sz="1200" dirty="0"/>
              <a:t> do </a:t>
            </a:r>
            <a:r>
              <a:rPr lang="sv-SE" sz="1200" dirty="0" err="1"/>
              <a:t>fornecimento</a:t>
            </a:r>
            <a:r>
              <a:rPr lang="sv-SE" sz="1200" dirty="0"/>
              <a:t> de </a:t>
            </a:r>
            <a:r>
              <a:rPr lang="sv-SE" sz="1200" dirty="0" err="1"/>
              <a:t>energia</a:t>
            </a:r>
            <a:r>
              <a:rPr lang="sv-SE" sz="1200" dirty="0"/>
              <a:t> e se as </a:t>
            </a:r>
            <a:r>
              <a:rPr lang="sv-SE" sz="1200" dirty="0" err="1"/>
              <a:t>estratégias</a:t>
            </a:r>
            <a:r>
              <a:rPr lang="sv-SE" sz="1200" dirty="0"/>
              <a:t> de </a:t>
            </a:r>
            <a:r>
              <a:rPr lang="sv-SE" sz="1200" dirty="0" err="1"/>
              <a:t>energia</a:t>
            </a:r>
            <a:r>
              <a:rPr lang="sv-SE" sz="1200" dirty="0"/>
              <a:t> </a:t>
            </a:r>
            <a:r>
              <a:rPr lang="sv-SE" sz="1200" dirty="0" err="1"/>
              <a:t>devem</a:t>
            </a:r>
            <a:r>
              <a:rPr lang="sv-SE" sz="1200" dirty="0"/>
              <a:t> </a:t>
            </a:r>
            <a:r>
              <a:rPr lang="sv-SE" sz="1200" dirty="0" err="1"/>
              <a:t>abordar</a:t>
            </a:r>
            <a:r>
              <a:rPr lang="sv-SE" sz="1200" dirty="0"/>
              <a:t> </a:t>
            </a:r>
            <a:r>
              <a:rPr lang="sv-SE" sz="1200" dirty="0" err="1"/>
              <a:t>essas</a:t>
            </a:r>
            <a:r>
              <a:rPr lang="sv-SE" sz="1200" dirty="0"/>
              <a:t> </a:t>
            </a:r>
            <a:r>
              <a:rPr lang="sv-SE" sz="1200" dirty="0" err="1"/>
              <a:t>questões</a:t>
            </a:r>
            <a:r>
              <a:rPr lang="sv-SE" sz="1200" dirty="0"/>
              <a:t>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/>
              <a:t>Eles </a:t>
            </a:r>
            <a:r>
              <a:rPr lang="sv-SE" sz="1200" dirty="0" err="1"/>
              <a:t>podem</a:t>
            </a:r>
            <a:r>
              <a:rPr lang="sv-SE" sz="1200" dirty="0"/>
              <a:t> </a:t>
            </a:r>
            <a:r>
              <a:rPr lang="sv-SE" sz="1200" dirty="0" err="1"/>
              <a:t>ajudar</a:t>
            </a:r>
            <a:r>
              <a:rPr lang="sv-SE" sz="1200" dirty="0"/>
              <a:t> a </a:t>
            </a:r>
            <a:r>
              <a:rPr lang="sv-SE" sz="1200" dirty="0" err="1"/>
              <a:t>identificar</a:t>
            </a:r>
            <a:r>
              <a:rPr lang="sv-SE" sz="1200" dirty="0"/>
              <a:t> e </a:t>
            </a:r>
            <a:r>
              <a:rPr lang="sv-SE" sz="1200" dirty="0" err="1"/>
              <a:t>medir</a:t>
            </a:r>
            <a:r>
              <a:rPr lang="sv-SE" sz="1200" dirty="0"/>
              <a:t> o </a:t>
            </a:r>
            <a:r>
              <a:rPr lang="sv-SE" sz="1200" dirty="0" err="1"/>
              <a:t>impacto</a:t>
            </a:r>
            <a:r>
              <a:rPr lang="sv-SE" sz="1200" dirty="0"/>
              <a:t> da </a:t>
            </a:r>
            <a:r>
              <a:rPr lang="sv-SE" sz="1200" dirty="0" err="1"/>
              <a:t>incerteza</a:t>
            </a:r>
            <a:r>
              <a:rPr lang="sv-SE" sz="1200" dirty="0"/>
              <a:t> </a:t>
            </a:r>
            <a:r>
              <a:rPr lang="sv-SE" sz="1200" dirty="0" err="1"/>
              <a:t>em</a:t>
            </a:r>
            <a:r>
              <a:rPr lang="sv-SE" sz="1200" dirty="0"/>
              <a:t> </a:t>
            </a:r>
            <a:r>
              <a:rPr lang="sv-SE" sz="1200" dirty="0" err="1"/>
              <a:t>relação</a:t>
            </a:r>
            <a:r>
              <a:rPr lang="sv-SE" sz="1200" dirty="0"/>
              <a:t> </a:t>
            </a:r>
            <a:r>
              <a:rPr lang="sv-SE" sz="1200" dirty="0" err="1"/>
              <a:t>ao</a:t>
            </a:r>
            <a:r>
              <a:rPr lang="sv-SE" sz="1200" dirty="0"/>
              <a:t> </a:t>
            </a:r>
            <a:r>
              <a:rPr lang="sv-SE" sz="1200" dirty="0" err="1"/>
              <a:t>futuro</a:t>
            </a:r>
            <a:r>
              <a:rPr lang="sv-SE" sz="1200" dirty="0"/>
              <a:t>. Por </a:t>
            </a:r>
            <a:r>
              <a:rPr lang="sv-SE" sz="1200" dirty="0" err="1"/>
              <a:t>exemplo</a:t>
            </a:r>
            <a:r>
              <a:rPr lang="sv-SE" sz="1200" dirty="0"/>
              <a:t>, </a:t>
            </a:r>
            <a:r>
              <a:rPr lang="sv-SE" sz="1200" dirty="0" err="1"/>
              <a:t>eles</a:t>
            </a:r>
            <a:r>
              <a:rPr lang="sv-SE" sz="1200" dirty="0"/>
              <a:t> </a:t>
            </a:r>
            <a:r>
              <a:rPr lang="sv-SE" sz="1200" dirty="0" err="1"/>
              <a:t>podem</a:t>
            </a:r>
            <a:r>
              <a:rPr lang="sv-SE" sz="1200" dirty="0"/>
              <a:t> </a:t>
            </a:r>
            <a:r>
              <a:rPr lang="sv-SE" sz="1200" dirty="0" err="1"/>
              <a:t>avaliar</a:t>
            </a:r>
            <a:r>
              <a:rPr lang="sv-SE" sz="1200" dirty="0"/>
              <a:t> a </a:t>
            </a:r>
            <a:r>
              <a:rPr lang="sv-SE" sz="1200" dirty="0" err="1"/>
              <a:t>rentabilidade</a:t>
            </a:r>
            <a:r>
              <a:rPr lang="sv-SE" sz="1200" dirty="0"/>
              <a:t> de </a:t>
            </a:r>
            <a:r>
              <a:rPr lang="sv-SE" sz="1200" dirty="0" err="1"/>
              <a:t>um</a:t>
            </a:r>
            <a:r>
              <a:rPr lang="sv-SE" sz="1200" dirty="0"/>
              <a:t> </a:t>
            </a:r>
            <a:r>
              <a:rPr lang="sv-SE" sz="1200" dirty="0" err="1"/>
              <a:t>investimento</a:t>
            </a:r>
            <a:r>
              <a:rPr lang="sv-SE" sz="1200" dirty="0"/>
              <a:t> </a:t>
            </a:r>
            <a:r>
              <a:rPr lang="sv-SE" sz="1200" dirty="0" err="1"/>
              <a:t>em</a:t>
            </a:r>
            <a:r>
              <a:rPr lang="sv-SE" sz="1200" dirty="0"/>
              <a:t> </a:t>
            </a:r>
            <a:r>
              <a:rPr lang="sv-SE" sz="1200" dirty="0" err="1"/>
              <a:t>uma</a:t>
            </a:r>
            <a:r>
              <a:rPr lang="sv-SE" sz="1200" dirty="0"/>
              <a:t> nova </a:t>
            </a:r>
            <a:r>
              <a:rPr lang="sv-SE" sz="1200" dirty="0" err="1"/>
              <a:t>infraestrutura</a:t>
            </a:r>
            <a:r>
              <a:rPr lang="sv-SE" sz="1200" dirty="0"/>
              <a:t> de </a:t>
            </a:r>
            <a:r>
              <a:rPr lang="sv-SE" sz="1200" dirty="0" err="1"/>
              <a:t>fornecimento</a:t>
            </a:r>
            <a:r>
              <a:rPr lang="sv-SE" sz="1200" dirty="0"/>
              <a:t> de </a:t>
            </a:r>
            <a:r>
              <a:rPr lang="sv-SE" sz="1200" dirty="0" err="1"/>
              <a:t>energia</a:t>
            </a:r>
            <a:r>
              <a:rPr lang="sv-SE" sz="1200" dirty="0"/>
              <a:t> </a:t>
            </a:r>
            <a:r>
              <a:rPr lang="sv-SE" sz="1200" dirty="0" err="1"/>
              <a:t>em</a:t>
            </a:r>
            <a:r>
              <a:rPr lang="sv-SE" sz="1200" dirty="0"/>
              <a:t> 10 </a:t>
            </a:r>
            <a:r>
              <a:rPr lang="sv-SE" sz="1200" dirty="0" err="1"/>
              <a:t>anos</a:t>
            </a:r>
            <a:r>
              <a:rPr lang="sv-SE" sz="1200" dirty="0"/>
              <a:t> </a:t>
            </a:r>
            <a:r>
              <a:rPr lang="sv-SE" sz="1200" dirty="0" err="1"/>
              <a:t>em</a:t>
            </a:r>
            <a:r>
              <a:rPr lang="sv-SE" sz="1200" dirty="0"/>
              <a:t> </a:t>
            </a:r>
            <a:r>
              <a:rPr lang="sv-SE" sz="1200" dirty="0" err="1"/>
              <a:t>diferentes</a:t>
            </a:r>
            <a:r>
              <a:rPr lang="sv-SE" sz="1200" dirty="0"/>
              <a:t> </a:t>
            </a:r>
            <a:r>
              <a:rPr lang="sv-SE" sz="1200" dirty="0" err="1"/>
              <a:t>cenários</a:t>
            </a:r>
            <a:r>
              <a:rPr lang="sv-SE" sz="1200" dirty="0"/>
              <a:t> de </a:t>
            </a:r>
            <a:r>
              <a:rPr lang="sv-SE" sz="1200" dirty="0" err="1"/>
              <a:t>demanda</a:t>
            </a:r>
            <a:r>
              <a:rPr lang="sv-SE" sz="1200" dirty="0"/>
              <a:t> de </a:t>
            </a:r>
            <a:r>
              <a:rPr lang="sv-SE" sz="1200" dirty="0" err="1"/>
              <a:t>energia</a:t>
            </a:r>
            <a:r>
              <a:rPr lang="sv-SE" sz="1200" dirty="0"/>
              <a:t>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 err="1"/>
              <a:t>Elas</a:t>
            </a:r>
            <a:r>
              <a:rPr lang="sv-SE" sz="1200" dirty="0"/>
              <a:t> </a:t>
            </a:r>
            <a:r>
              <a:rPr lang="sv-SE" sz="1200" dirty="0" err="1"/>
              <a:t>podem</a:t>
            </a:r>
            <a:r>
              <a:rPr lang="sv-SE" sz="1200" dirty="0"/>
              <a:t> </a:t>
            </a:r>
            <a:r>
              <a:rPr lang="sv-SE" sz="1200" dirty="0" err="1"/>
              <a:t>revelar</a:t>
            </a:r>
            <a:r>
              <a:rPr lang="sv-SE" sz="1200" dirty="0"/>
              <a:t> </a:t>
            </a:r>
            <a:r>
              <a:rPr lang="sv-SE" sz="1200" dirty="0" err="1"/>
              <a:t>que</a:t>
            </a:r>
            <a:r>
              <a:rPr lang="sv-SE" sz="1200" dirty="0"/>
              <a:t> o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é</a:t>
            </a:r>
            <a:r>
              <a:rPr lang="sv-SE" sz="1200" dirty="0"/>
              <a:t> </a:t>
            </a:r>
            <a:r>
              <a:rPr lang="sv-SE" sz="1200" dirty="0" err="1"/>
              <a:t>aparentemente</a:t>
            </a:r>
            <a:r>
              <a:rPr lang="sv-SE" sz="1200" dirty="0"/>
              <a:t> simples </a:t>
            </a:r>
            <a:r>
              <a:rPr lang="sv-SE" sz="1200" dirty="0" err="1"/>
              <a:t>é</a:t>
            </a:r>
            <a:r>
              <a:rPr lang="sv-SE" sz="1200" dirty="0"/>
              <a:t> </a:t>
            </a:r>
            <a:r>
              <a:rPr lang="sv-SE" sz="1200" dirty="0" err="1"/>
              <a:t>complicado</a:t>
            </a:r>
            <a:r>
              <a:rPr lang="sv-SE" sz="1200" dirty="0"/>
              <a:t>, </a:t>
            </a:r>
            <a:r>
              <a:rPr lang="sv-SE" sz="1200" dirty="0" err="1"/>
              <a:t>ou</a:t>
            </a:r>
            <a:r>
              <a:rPr lang="sv-SE" sz="1200" dirty="0"/>
              <a:t> </a:t>
            </a:r>
            <a:r>
              <a:rPr lang="sv-SE" sz="1200" dirty="0" err="1"/>
              <a:t>que</a:t>
            </a:r>
            <a:r>
              <a:rPr lang="sv-SE" sz="1200" dirty="0"/>
              <a:t> o </a:t>
            </a:r>
            <a:r>
              <a:rPr lang="sv-SE" sz="1200" dirty="0" err="1"/>
              <a:t>que</a:t>
            </a:r>
            <a:r>
              <a:rPr lang="sv-SE" sz="1200" dirty="0"/>
              <a:t> </a:t>
            </a:r>
            <a:r>
              <a:rPr lang="sv-SE" sz="1200" dirty="0" err="1"/>
              <a:t>é</a:t>
            </a:r>
            <a:r>
              <a:rPr lang="sv-SE" sz="1200" dirty="0"/>
              <a:t> </a:t>
            </a:r>
            <a:r>
              <a:rPr lang="sv-SE" sz="1200" dirty="0" err="1"/>
              <a:t>aparentemente</a:t>
            </a:r>
            <a:r>
              <a:rPr lang="sv-SE" sz="1200" dirty="0"/>
              <a:t> </a:t>
            </a:r>
            <a:r>
              <a:rPr lang="sv-SE" sz="1200" dirty="0" err="1"/>
              <a:t>complicado</a:t>
            </a:r>
            <a:r>
              <a:rPr lang="sv-SE" sz="1200" dirty="0"/>
              <a:t> </a:t>
            </a:r>
            <a:r>
              <a:rPr lang="sv-SE" sz="1200" dirty="0" err="1"/>
              <a:t>é</a:t>
            </a:r>
            <a:r>
              <a:rPr lang="sv-SE" sz="1200" dirty="0"/>
              <a:t> </a:t>
            </a:r>
            <a:r>
              <a:rPr lang="sv-SE" sz="1200" dirty="0" err="1"/>
              <a:t>mais</a:t>
            </a:r>
            <a:r>
              <a:rPr lang="sv-SE" sz="1200" dirty="0"/>
              <a:t> simples do </a:t>
            </a:r>
            <a:r>
              <a:rPr lang="sv-SE" sz="1200" dirty="0" err="1"/>
              <a:t>que</a:t>
            </a:r>
            <a:r>
              <a:rPr lang="sv-SE" sz="1200" dirty="0"/>
              <a:t> o </a:t>
            </a:r>
            <a:r>
              <a:rPr lang="sv-SE" sz="1200" dirty="0" err="1"/>
              <a:t>esperado</a:t>
            </a:r>
            <a:r>
              <a:rPr lang="sv-SE" sz="1200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 dirty="0"/>
              <a:t>Por </a:t>
            </a:r>
            <a:r>
              <a:rPr lang="sv-SE" sz="1200" dirty="0" err="1"/>
              <a:t>fim</a:t>
            </a:r>
            <a:r>
              <a:rPr lang="sv-SE" sz="1200" dirty="0"/>
              <a:t>, </a:t>
            </a:r>
            <a:r>
              <a:rPr lang="sv-SE" sz="1200" dirty="0" err="1"/>
              <a:t>eles</a:t>
            </a:r>
            <a:r>
              <a:rPr lang="sv-SE" sz="1200" dirty="0"/>
              <a:t> </a:t>
            </a:r>
            <a:r>
              <a:rPr lang="sv-SE" sz="1200" dirty="0" err="1"/>
              <a:t>podem</a:t>
            </a:r>
            <a:r>
              <a:rPr lang="sv-SE" sz="1200" dirty="0"/>
              <a:t> </a:t>
            </a:r>
            <a:r>
              <a:rPr lang="sv-SE" sz="1200" dirty="0" err="1"/>
              <a:t>ajudar</a:t>
            </a:r>
            <a:r>
              <a:rPr lang="sv-SE" sz="1200" dirty="0"/>
              <a:t> a </a:t>
            </a:r>
            <a:r>
              <a:rPr lang="sv-SE" sz="1200" dirty="0" err="1"/>
              <a:t>disciplinar</a:t>
            </a:r>
            <a:r>
              <a:rPr lang="sv-SE" sz="1200" dirty="0"/>
              <a:t> o </a:t>
            </a:r>
            <a:r>
              <a:rPr lang="sv-SE" sz="1200" dirty="0" err="1"/>
              <a:t>diálogo</a:t>
            </a:r>
            <a:r>
              <a:rPr lang="sv-SE" sz="1200" dirty="0"/>
              <a:t> sobre </a:t>
            </a:r>
            <a:r>
              <a:rPr lang="sv-SE" sz="1200" dirty="0" err="1"/>
              <a:t>políticas</a:t>
            </a:r>
            <a:r>
              <a:rPr lang="sv-SE" sz="1200" dirty="0"/>
              <a:t> e </a:t>
            </a:r>
            <a:r>
              <a:rPr lang="sv-SE" sz="1200" dirty="0" err="1"/>
              <a:t>comunicar</a:t>
            </a:r>
            <a:r>
              <a:rPr lang="sv-SE" sz="1200" dirty="0"/>
              <a:t> a </a:t>
            </a:r>
            <a:r>
              <a:rPr lang="sv-SE" sz="1200" dirty="0" err="1"/>
              <a:t>importância</a:t>
            </a:r>
            <a:r>
              <a:rPr lang="sv-SE" sz="1200" dirty="0"/>
              <a:t> </a:t>
            </a:r>
            <a:r>
              <a:rPr lang="sv-SE" sz="1200" dirty="0" err="1"/>
              <a:t>das</a:t>
            </a:r>
            <a:r>
              <a:rPr lang="sv-SE" sz="1200" dirty="0"/>
              <a:t> </a:t>
            </a:r>
            <a:r>
              <a:rPr lang="sv-SE" sz="1200" dirty="0" err="1"/>
              <a:t>políticas</a:t>
            </a:r>
            <a:r>
              <a:rPr lang="sv-SE" sz="1200" dirty="0"/>
              <a:t> </a:t>
            </a:r>
            <a:r>
              <a:rPr lang="sv-SE" sz="1200" dirty="0" err="1"/>
              <a:t>energéticas</a:t>
            </a:r>
            <a:r>
              <a:rPr lang="sv-SE" sz="1200" dirty="0"/>
              <a:t> </a:t>
            </a:r>
            <a:r>
              <a:rPr lang="sv-SE" sz="1200" dirty="0" err="1"/>
              <a:t>ao</a:t>
            </a:r>
            <a:r>
              <a:rPr lang="sv-SE" sz="1200" dirty="0"/>
              <a:t> </a:t>
            </a:r>
            <a:r>
              <a:rPr lang="sv-SE" sz="1200" dirty="0" err="1"/>
              <a:t>público</a:t>
            </a:r>
            <a:r>
              <a:rPr lang="sv-SE" sz="1200" dirty="0"/>
              <a:t> </a:t>
            </a:r>
            <a:r>
              <a:rPr lang="sv-SE" sz="1200" dirty="0" err="1"/>
              <a:t>em</a:t>
            </a:r>
            <a:r>
              <a:rPr lang="sv-SE" sz="1200" dirty="0"/>
              <a:t> </a:t>
            </a:r>
            <a:r>
              <a:rPr lang="sv-SE" sz="1200" dirty="0" err="1"/>
              <a:t>geral</a:t>
            </a:r>
            <a:r>
              <a:rPr lang="sv-SE" sz="1200" dirty="0"/>
              <a:t>.</a:t>
            </a:r>
            <a:endParaRPr dirty="0"/>
          </a:p>
        </p:txBody>
      </p:sp>
      <p:sp>
        <p:nvSpPr>
          <p:cNvPr id="385" name="Google Shape;3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6" descr="A picture containing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6"/>
          <p:cNvSpPr txBox="1">
            <a:spLocks noGrp="1"/>
          </p:cNvSpPr>
          <p:nvPr>
            <p:ph type="ctrTitle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ExtraBold"/>
              <a:buNone/>
              <a:defRPr sz="44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 sz="18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body" idx="2"/>
          </p:nvPr>
        </p:nvSpPr>
        <p:spPr>
          <a:xfrm>
            <a:off x="8453438" y="6106160"/>
            <a:ext cx="3738562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26" descr="A picture containing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body" idx="2"/>
          </p:nvPr>
        </p:nvSpPr>
        <p:spPr>
          <a:xfrm>
            <a:off x="663575" y="2910428"/>
            <a:ext cx="5157787" cy="312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Open Sans SemiBold"/>
              <a:buNone/>
              <a:defRPr sz="2000" b="1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3"/>
          </p:nvPr>
        </p:nvSpPr>
        <p:spPr>
          <a:xfrm>
            <a:off x="6172200" y="2455273"/>
            <a:ext cx="5183188" cy="45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body" idx="4"/>
          </p:nvPr>
        </p:nvSpPr>
        <p:spPr>
          <a:xfrm>
            <a:off x="6172200" y="2910428"/>
            <a:ext cx="5183188" cy="312492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220" t="-16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body" idx="5"/>
          </p:nvPr>
        </p:nvSpPr>
        <p:spPr>
          <a:xfrm>
            <a:off x="8209279" y="5750351"/>
            <a:ext cx="3518811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body" idx="7"/>
          </p:nvPr>
        </p:nvSpPr>
        <p:spPr>
          <a:xfrm>
            <a:off x="663575" y="6035355"/>
            <a:ext cx="5157787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38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89" name="Google Shape;89;p38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9"/>
          <p:cNvSpPr txBox="1"/>
          <p:nvPr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CCG courses (this will take </a:t>
            </a:r>
            <a:b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to the website link http://www.ClimateCompatibleGrowth.com/teachingmaterials)</a:t>
            </a:r>
            <a:endParaRPr/>
          </a:p>
        </p:txBody>
      </p:sp>
      <p:sp>
        <p:nvSpPr>
          <p:cNvPr id="94" name="Google Shape;94;p39"/>
          <p:cNvSpPr txBox="1">
            <a:spLocks noGrp="1"/>
          </p:cNvSpPr>
          <p:nvPr>
            <p:ph type="body" idx="1"/>
          </p:nvPr>
        </p:nvSpPr>
        <p:spPr>
          <a:xfrm>
            <a:off x="9069867" y="4619674"/>
            <a:ext cx="2441575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1" i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9"/>
          <p:cNvSpPr>
            <a:spLocks noGrp="1"/>
          </p:cNvSpPr>
          <p:nvPr>
            <p:ph type="pic" idx="2"/>
          </p:nvPr>
        </p:nvSpPr>
        <p:spPr>
          <a:xfrm>
            <a:off x="9069866" y="5674936"/>
            <a:ext cx="753583" cy="79730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9"/>
          <p:cNvSpPr>
            <a:spLocks noGrp="1"/>
          </p:cNvSpPr>
          <p:nvPr>
            <p:ph type="pic" idx="3"/>
          </p:nvPr>
        </p:nvSpPr>
        <p:spPr>
          <a:xfrm>
            <a:off x="9899650" y="2865438"/>
            <a:ext cx="931863" cy="820737"/>
          </a:xfrm>
          <a:prstGeom prst="rect">
            <a:avLst/>
          </a:prstGeom>
          <a:noFill/>
          <a:ln>
            <a:noFill/>
          </a:ln>
        </p:spPr>
      </p:sp>
      <p:pic>
        <p:nvPicPr>
          <p:cNvPr id="97" name="Google Shape;97;p3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9"/>
          <p:cNvSpPr txBox="1"/>
          <p:nvPr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CCG courses (this will take </a:t>
            </a:r>
            <a:b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to the website link http://www.ClimateCompatibleGrowth.com/teachingmaterials)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0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0"/>
          <p:cNvSpPr txBox="1">
            <a:spLocks noGrp="1"/>
          </p:cNvSpPr>
          <p:nvPr>
            <p:ph type="body" idx="1"/>
          </p:nvPr>
        </p:nvSpPr>
        <p:spPr>
          <a:xfrm>
            <a:off x="8464731" y="5921828"/>
            <a:ext cx="3727269" cy="65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3" name="Google Shape;103;p40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41" descr="A picture containing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1"/>
          <p:cNvSpPr txBox="1">
            <a:spLocks noGrp="1"/>
          </p:cNvSpPr>
          <p:nvPr>
            <p:ph type="ctrTitle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ExtraBold"/>
              <a:buNone/>
              <a:defRPr sz="44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 sz="18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body" idx="2"/>
          </p:nvPr>
        </p:nvSpPr>
        <p:spPr>
          <a:xfrm>
            <a:off x="8453438" y="6106160"/>
            <a:ext cx="3738562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2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2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body" idx="3"/>
          </p:nvPr>
        </p:nvSpPr>
        <p:spPr>
          <a:xfrm>
            <a:off x="8188960" y="5788058"/>
            <a:ext cx="3529770" cy="60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0634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Header">
  <p:cSld name="2_Section 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3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3"/>
          <p:cNvSpPr txBox="1">
            <a:spLocks noGrp="1"/>
          </p:cNvSpPr>
          <p:nvPr>
            <p:ph type="title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Section Header">
  <p:cSld name="3_Section Head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4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4"/>
          <p:cNvSpPr txBox="1">
            <a:spLocks noGrp="1"/>
          </p:cNvSpPr>
          <p:nvPr>
            <p:ph type="title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24" name="Google Shape;124;p44"/>
          <p:cNvSpPr txBox="1">
            <a:spLocks noGrp="1"/>
          </p:cNvSpPr>
          <p:nvPr>
            <p:ph type="body" idx="1"/>
          </p:nvPr>
        </p:nvSpPr>
        <p:spPr>
          <a:xfrm>
            <a:off x="641023" y="626406"/>
            <a:ext cx="5261013" cy="247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0"/>
              <a:buFont typeface="Open Sans ExtraBold"/>
              <a:buNone/>
              <a:defRPr sz="20000" b="1" i="0">
                <a:solidFill>
                  <a:srgbClr val="8EA9D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5"/>
          <p:cNvSpPr txBox="1">
            <a:spLocks noGrp="1"/>
          </p:cNvSpPr>
          <p:nvPr>
            <p:ph type="body" idx="1"/>
          </p:nvPr>
        </p:nvSpPr>
        <p:spPr>
          <a:xfrm>
            <a:off x="663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body" idx="2"/>
          </p:nvPr>
        </p:nvSpPr>
        <p:spPr>
          <a:xfrm>
            <a:off x="5997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4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29" name="Google Shape;129;p45"/>
          <p:cNvSpPr txBox="1"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5"/>
          <p:cNvSpPr txBox="1">
            <a:spLocks noGrp="1"/>
          </p:cNvSpPr>
          <p:nvPr>
            <p:ph type="body" idx="3"/>
          </p:nvPr>
        </p:nvSpPr>
        <p:spPr>
          <a:xfrm>
            <a:off x="8171727" y="5750351"/>
            <a:ext cx="3556364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45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1599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6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6"/>
          <p:cNvSpPr txBox="1"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Google Shape;135;p46"/>
          <p:cNvSpPr txBox="1">
            <a:spLocks noGrp="1"/>
          </p:cNvSpPr>
          <p:nvPr>
            <p:ph type="body" idx="2"/>
          </p:nvPr>
        </p:nvSpPr>
        <p:spPr>
          <a:xfrm>
            <a:off x="663575" y="2910428"/>
            <a:ext cx="5157787" cy="312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Open Sans SemiBold"/>
              <a:buNone/>
              <a:defRPr sz="2000" b="1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6"/>
          <p:cNvSpPr txBox="1">
            <a:spLocks noGrp="1"/>
          </p:cNvSpPr>
          <p:nvPr>
            <p:ph type="body" idx="3"/>
          </p:nvPr>
        </p:nvSpPr>
        <p:spPr>
          <a:xfrm>
            <a:off x="6172200" y="2455273"/>
            <a:ext cx="5183188" cy="45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46"/>
          <p:cNvSpPr txBox="1">
            <a:spLocks noGrp="1"/>
          </p:cNvSpPr>
          <p:nvPr>
            <p:ph type="body" idx="4"/>
          </p:nvPr>
        </p:nvSpPr>
        <p:spPr>
          <a:xfrm>
            <a:off x="6172200" y="2910428"/>
            <a:ext cx="5183188" cy="312492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220" t="-16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4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39" name="Google Shape;139;p46"/>
          <p:cNvSpPr txBox="1">
            <a:spLocks noGrp="1"/>
          </p:cNvSpPr>
          <p:nvPr>
            <p:ph type="body" idx="5"/>
          </p:nvPr>
        </p:nvSpPr>
        <p:spPr>
          <a:xfrm>
            <a:off x="8209279" y="5750351"/>
            <a:ext cx="3518811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46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46"/>
          <p:cNvSpPr txBox="1">
            <a:spLocks noGrp="1"/>
          </p:cNvSpPr>
          <p:nvPr>
            <p:ph type="body" idx="7"/>
          </p:nvPr>
        </p:nvSpPr>
        <p:spPr>
          <a:xfrm>
            <a:off x="663575" y="6035355"/>
            <a:ext cx="5157787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body" idx="3"/>
          </p:nvPr>
        </p:nvSpPr>
        <p:spPr>
          <a:xfrm>
            <a:off x="8455844" y="5788058"/>
            <a:ext cx="3262886" cy="60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47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7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46" name="Google Shape;146;p47"/>
          <p:cNvSpPr txBox="1">
            <a:spLocks noGrp="1"/>
          </p:cNvSpPr>
          <p:nvPr>
            <p:ph type="body" idx="1"/>
          </p:nvPr>
        </p:nvSpPr>
        <p:spPr>
          <a:xfrm>
            <a:off x="663575" y="2082799"/>
            <a:ext cx="5432425" cy="400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  <a:defRPr sz="16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48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4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9"/>
          <p:cNvSpPr txBox="1"/>
          <p:nvPr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CCG courses (this will take </a:t>
            </a:r>
            <a:b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to the website link http://www.ClimateCompatibleGrowth.com/teachingmaterials)</a:t>
            </a:r>
            <a:endParaRPr/>
          </a:p>
        </p:txBody>
      </p:sp>
      <p:sp>
        <p:nvSpPr>
          <p:cNvPr id="154" name="Google Shape;154;p49"/>
          <p:cNvSpPr txBox="1">
            <a:spLocks noGrp="1"/>
          </p:cNvSpPr>
          <p:nvPr>
            <p:ph type="body" idx="1"/>
          </p:nvPr>
        </p:nvSpPr>
        <p:spPr>
          <a:xfrm>
            <a:off x="9069867" y="4619674"/>
            <a:ext cx="2441575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1" i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49"/>
          <p:cNvSpPr>
            <a:spLocks noGrp="1"/>
          </p:cNvSpPr>
          <p:nvPr>
            <p:ph type="pic" idx="2"/>
          </p:nvPr>
        </p:nvSpPr>
        <p:spPr>
          <a:xfrm>
            <a:off x="9069866" y="5674936"/>
            <a:ext cx="753583" cy="79730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49"/>
          <p:cNvSpPr>
            <a:spLocks noGrp="1"/>
          </p:cNvSpPr>
          <p:nvPr>
            <p:ph type="pic" idx="3"/>
          </p:nvPr>
        </p:nvSpPr>
        <p:spPr>
          <a:xfrm>
            <a:off x="9899650" y="2865438"/>
            <a:ext cx="931863" cy="8207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50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0"/>
          <p:cNvSpPr txBox="1">
            <a:spLocks noGrp="1"/>
          </p:cNvSpPr>
          <p:nvPr>
            <p:ph type="body" idx="1"/>
          </p:nvPr>
        </p:nvSpPr>
        <p:spPr>
          <a:xfrm>
            <a:off x="8464731" y="5921828"/>
            <a:ext cx="3727269" cy="65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168" name="Google Shape;168;p32" descr="A screenshot of a computer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2" descr="A screenshot of a computer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51" descr="A picture containing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1"/>
          <p:cNvSpPr txBox="1">
            <a:spLocks noGrp="1"/>
          </p:cNvSpPr>
          <p:nvPr>
            <p:ph type="ctrTitle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ExtraBold"/>
              <a:buNone/>
              <a:defRPr sz="44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1"/>
          <p:cNvSpPr txBox="1"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 sz="18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51"/>
          <p:cNvSpPr txBox="1">
            <a:spLocks noGrp="1"/>
          </p:cNvSpPr>
          <p:nvPr>
            <p:ph type="body" idx="2"/>
          </p:nvPr>
        </p:nvSpPr>
        <p:spPr>
          <a:xfrm>
            <a:off x="8453438" y="6106160"/>
            <a:ext cx="3738562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5" name="Google Shape;175;p51" descr="A picture containing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2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2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80" name="Google Shape;180;p52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52"/>
          <p:cNvSpPr txBox="1">
            <a:spLocks noGrp="1"/>
          </p:cNvSpPr>
          <p:nvPr>
            <p:ph type="body" idx="3"/>
          </p:nvPr>
        </p:nvSpPr>
        <p:spPr>
          <a:xfrm>
            <a:off x="8188960" y="5788058"/>
            <a:ext cx="3529770" cy="60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  <a:defRPr sz="1400"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52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0634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53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3"/>
          <p:cNvSpPr txBox="1">
            <a:spLocks noGrp="1"/>
          </p:cNvSpPr>
          <p:nvPr>
            <p:ph type="title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187" name="Google Shape;187;p53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54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4"/>
          <p:cNvSpPr txBox="1">
            <a:spLocks noGrp="1"/>
          </p:cNvSpPr>
          <p:nvPr>
            <p:ph type="title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5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92" name="Google Shape;192;p54"/>
          <p:cNvSpPr txBox="1">
            <a:spLocks noGrp="1"/>
          </p:cNvSpPr>
          <p:nvPr>
            <p:ph type="body" idx="1"/>
          </p:nvPr>
        </p:nvSpPr>
        <p:spPr>
          <a:xfrm>
            <a:off x="641023" y="626406"/>
            <a:ext cx="5261013" cy="247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0"/>
              <a:buFont typeface="Open Sans ExtraBold"/>
              <a:buNone/>
              <a:defRPr sz="20000" b="1" i="0">
                <a:solidFill>
                  <a:srgbClr val="8EA9D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3" name="Google Shape;193;p54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5"/>
          <p:cNvSpPr txBox="1">
            <a:spLocks noGrp="1"/>
          </p:cNvSpPr>
          <p:nvPr>
            <p:ph type="body" idx="1"/>
          </p:nvPr>
        </p:nvSpPr>
        <p:spPr>
          <a:xfrm>
            <a:off x="663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55"/>
          <p:cNvSpPr txBox="1">
            <a:spLocks noGrp="1"/>
          </p:cNvSpPr>
          <p:nvPr>
            <p:ph type="body" idx="2"/>
          </p:nvPr>
        </p:nvSpPr>
        <p:spPr>
          <a:xfrm>
            <a:off x="5997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5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198" name="Google Shape;198;p55"/>
          <p:cNvSpPr txBox="1"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5"/>
          <p:cNvSpPr txBox="1">
            <a:spLocks noGrp="1"/>
          </p:cNvSpPr>
          <p:nvPr>
            <p:ph type="body" idx="3"/>
          </p:nvPr>
        </p:nvSpPr>
        <p:spPr>
          <a:xfrm>
            <a:off x="8219441" y="5750351"/>
            <a:ext cx="3508650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1599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663575" y="2455273"/>
            <a:ext cx="10626096" cy="45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body" idx="2"/>
          </p:nvPr>
        </p:nvSpPr>
        <p:spPr>
          <a:xfrm>
            <a:off x="663575" y="2910427"/>
            <a:ext cx="10626096" cy="316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  <a:defRPr sz="2000" b="1" i="0">
                <a:solidFill>
                  <a:srgbClr val="2F5395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body" idx="3"/>
          </p:nvPr>
        </p:nvSpPr>
        <p:spPr>
          <a:xfrm>
            <a:off x="8465269" y="5750351"/>
            <a:ext cx="3262821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5"/>
          </p:nvPr>
        </p:nvSpPr>
        <p:spPr>
          <a:xfrm>
            <a:off x="663575" y="6127955"/>
            <a:ext cx="2500158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  <a:defRPr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6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6"/>
          <p:cNvSpPr txBox="1"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56"/>
          <p:cNvSpPr txBox="1">
            <a:spLocks noGrp="1"/>
          </p:cNvSpPr>
          <p:nvPr>
            <p:ph type="body" idx="2"/>
          </p:nvPr>
        </p:nvSpPr>
        <p:spPr>
          <a:xfrm>
            <a:off x="663575" y="2910428"/>
            <a:ext cx="5157787" cy="312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Open Sans SemiBold"/>
              <a:buNone/>
              <a:defRPr sz="2000" b="1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56"/>
          <p:cNvSpPr txBox="1">
            <a:spLocks noGrp="1"/>
          </p:cNvSpPr>
          <p:nvPr>
            <p:ph type="body" idx="3"/>
          </p:nvPr>
        </p:nvSpPr>
        <p:spPr>
          <a:xfrm>
            <a:off x="6172200" y="2455273"/>
            <a:ext cx="5183188" cy="45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4"/>
          </p:nvPr>
        </p:nvSpPr>
        <p:spPr>
          <a:xfrm>
            <a:off x="6172200" y="2910428"/>
            <a:ext cx="5183188" cy="312492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220" t="-16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body" idx="5"/>
          </p:nvPr>
        </p:nvSpPr>
        <p:spPr>
          <a:xfrm>
            <a:off x="8209279" y="5750351"/>
            <a:ext cx="3518811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56"/>
          <p:cNvSpPr txBox="1">
            <a:spLocks noGrp="1"/>
          </p:cNvSpPr>
          <p:nvPr>
            <p:ph type="body" idx="7"/>
          </p:nvPr>
        </p:nvSpPr>
        <p:spPr>
          <a:xfrm>
            <a:off x="663575" y="6035355"/>
            <a:ext cx="5157787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57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7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body" idx="1"/>
          </p:nvPr>
        </p:nvSpPr>
        <p:spPr>
          <a:xfrm>
            <a:off x="663575" y="2082799"/>
            <a:ext cx="5432425" cy="400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  <a:defRPr sz="16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6" name="Google Shape;216;p57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58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5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220" name="Google Shape;220;p58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5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59"/>
          <p:cNvSpPr txBox="1"/>
          <p:nvPr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CCG courses (this will take </a:t>
            </a:r>
            <a:b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to the website link http://www.ClimateCompatibleGrowth.com/teachingmaterials)</a:t>
            </a:r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9069867" y="4619674"/>
            <a:ext cx="2441575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1" i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59"/>
          <p:cNvSpPr>
            <a:spLocks noGrp="1"/>
          </p:cNvSpPr>
          <p:nvPr>
            <p:ph type="pic" idx="2"/>
          </p:nvPr>
        </p:nvSpPr>
        <p:spPr>
          <a:xfrm>
            <a:off x="9069866" y="5674936"/>
            <a:ext cx="753583" cy="79730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59"/>
          <p:cNvSpPr>
            <a:spLocks noGrp="1"/>
          </p:cNvSpPr>
          <p:nvPr>
            <p:ph type="pic" idx="3"/>
          </p:nvPr>
        </p:nvSpPr>
        <p:spPr>
          <a:xfrm>
            <a:off x="9899650" y="2865438"/>
            <a:ext cx="931863" cy="820737"/>
          </a:xfrm>
          <a:prstGeom prst="rect">
            <a:avLst/>
          </a:prstGeom>
          <a:noFill/>
          <a:ln>
            <a:noFill/>
          </a:ln>
        </p:spPr>
      </p:sp>
      <p:pic>
        <p:nvPicPr>
          <p:cNvPr id="228" name="Google Shape;228;p5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59"/>
          <p:cNvSpPr txBox="1"/>
          <p:nvPr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CCG courses (this will take </a:t>
            </a:r>
            <a:b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to the website link http://www.ClimateCompatibleGrowth.com/teachingmaterials)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60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0"/>
          <p:cNvSpPr txBox="1">
            <a:spLocks noGrp="1"/>
          </p:cNvSpPr>
          <p:nvPr>
            <p:ph type="body" idx="1"/>
          </p:nvPr>
        </p:nvSpPr>
        <p:spPr>
          <a:xfrm>
            <a:off x="8464731" y="5921828"/>
            <a:ext cx="3727269" cy="65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4" name="Google Shape;234;p60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61" descr="A picture containing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1"/>
          <p:cNvSpPr txBox="1">
            <a:spLocks noGrp="1"/>
          </p:cNvSpPr>
          <p:nvPr>
            <p:ph type="ctrTitle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ExtraBold"/>
              <a:buNone/>
              <a:defRPr sz="44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61"/>
          <p:cNvSpPr txBox="1"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 sz="18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body" idx="2"/>
          </p:nvPr>
        </p:nvSpPr>
        <p:spPr>
          <a:xfrm>
            <a:off x="8453438" y="6106160"/>
            <a:ext cx="3738562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2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62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62"/>
          <p:cNvSpPr txBox="1">
            <a:spLocks noGrp="1"/>
          </p:cNvSpPr>
          <p:nvPr>
            <p:ph type="body" idx="3"/>
          </p:nvPr>
        </p:nvSpPr>
        <p:spPr>
          <a:xfrm>
            <a:off x="8188960" y="5788058"/>
            <a:ext cx="3529770" cy="60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62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0634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Header">
  <p:cSld name="2_Section Header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63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63"/>
          <p:cNvSpPr txBox="1">
            <a:spLocks noGrp="1"/>
          </p:cNvSpPr>
          <p:nvPr>
            <p:ph type="title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6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Section Header">
  <p:cSld name="3_Section Header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64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64"/>
          <p:cNvSpPr txBox="1">
            <a:spLocks noGrp="1"/>
          </p:cNvSpPr>
          <p:nvPr>
            <p:ph type="title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body" idx="1"/>
          </p:nvPr>
        </p:nvSpPr>
        <p:spPr>
          <a:xfrm>
            <a:off x="641023" y="626406"/>
            <a:ext cx="5261013" cy="247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0"/>
              <a:buFont typeface="Open Sans ExtraBold"/>
              <a:buNone/>
              <a:defRPr sz="20000" b="1" i="0">
                <a:solidFill>
                  <a:srgbClr val="8EA9D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body" idx="1"/>
          </p:nvPr>
        </p:nvSpPr>
        <p:spPr>
          <a:xfrm>
            <a:off x="663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 txBox="1">
            <a:spLocks noGrp="1"/>
          </p:cNvSpPr>
          <p:nvPr>
            <p:ph type="body" idx="2"/>
          </p:nvPr>
        </p:nvSpPr>
        <p:spPr>
          <a:xfrm>
            <a:off x="5997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body" idx="3"/>
          </p:nvPr>
        </p:nvSpPr>
        <p:spPr>
          <a:xfrm>
            <a:off x="8171727" y="5750351"/>
            <a:ext cx="3556364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1599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2"/>
          </p:nvPr>
        </p:nvSpPr>
        <p:spPr>
          <a:xfrm>
            <a:off x="663575" y="2910427"/>
            <a:ext cx="5157787" cy="316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Open Sans SemiBold"/>
              <a:buNone/>
              <a:defRPr sz="2000" b="1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3"/>
          </p:nvPr>
        </p:nvSpPr>
        <p:spPr>
          <a:xfrm>
            <a:off x="6172200" y="2455273"/>
            <a:ext cx="5183188" cy="45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4"/>
          </p:nvPr>
        </p:nvSpPr>
        <p:spPr>
          <a:xfrm>
            <a:off x="6172200" y="2910427"/>
            <a:ext cx="5183188" cy="316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  <a:defRPr>
                <a:solidFill>
                  <a:srgbClr val="2F5395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5"/>
          </p:nvPr>
        </p:nvSpPr>
        <p:spPr>
          <a:xfrm>
            <a:off x="8465269" y="5750351"/>
            <a:ext cx="3262821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7"/>
          </p:nvPr>
        </p:nvSpPr>
        <p:spPr>
          <a:xfrm>
            <a:off x="663575" y="6127955"/>
            <a:ext cx="2500158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  <a:defRPr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body" idx="2"/>
          </p:nvPr>
        </p:nvSpPr>
        <p:spPr>
          <a:xfrm>
            <a:off x="663575" y="2910428"/>
            <a:ext cx="5157787" cy="312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Open Sans SemiBold"/>
              <a:buNone/>
              <a:defRPr sz="2000" b="1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body" idx="3"/>
          </p:nvPr>
        </p:nvSpPr>
        <p:spPr>
          <a:xfrm>
            <a:off x="6172200" y="2455273"/>
            <a:ext cx="5183188" cy="45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body" idx="4"/>
          </p:nvPr>
        </p:nvSpPr>
        <p:spPr>
          <a:xfrm>
            <a:off x="6172200" y="2910428"/>
            <a:ext cx="5183188" cy="312492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220" t="-16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6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70" name="Google Shape;270;p66"/>
          <p:cNvSpPr txBox="1">
            <a:spLocks noGrp="1"/>
          </p:cNvSpPr>
          <p:nvPr>
            <p:ph type="body" idx="5"/>
          </p:nvPr>
        </p:nvSpPr>
        <p:spPr>
          <a:xfrm>
            <a:off x="8209279" y="5750351"/>
            <a:ext cx="3518811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66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6"/>
          <p:cNvSpPr txBox="1">
            <a:spLocks noGrp="1"/>
          </p:cNvSpPr>
          <p:nvPr>
            <p:ph type="body" idx="7"/>
          </p:nvPr>
        </p:nvSpPr>
        <p:spPr>
          <a:xfrm>
            <a:off x="663575" y="6035355"/>
            <a:ext cx="5157787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67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7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6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77" name="Google Shape;277;p67"/>
          <p:cNvSpPr txBox="1">
            <a:spLocks noGrp="1"/>
          </p:cNvSpPr>
          <p:nvPr>
            <p:ph type="body" idx="1"/>
          </p:nvPr>
        </p:nvSpPr>
        <p:spPr>
          <a:xfrm>
            <a:off x="663575" y="2082799"/>
            <a:ext cx="5432425" cy="400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  <a:defRPr sz="16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68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6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6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69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69"/>
          <p:cNvSpPr txBox="1"/>
          <p:nvPr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CCG courses (this will take </a:t>
            </a:r>
            <a:b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to the website link http://www.ClimateCompatibleGrowth.com/teachingmaterials)</a:t>
            </a:r>
            <a:endParaRPr/>
          </a:p>
        </p:txBody>
      </p:sp>
      <p:sp>
        <p:nvSpPr>
          <p:cNvPr id="285" name="Google Shape;285;p69"/>
          <p:cNvSpPr txBox="1">
            <a:spLocks noGrp="1"/>
          </p:cNvSpPr>
          <p:nvPr>
            <p:ph type="body" idx="1"/>
          </p:nvPr>
        </p:nvSpPr>
        <p:spPr>
          <a:xfrm>
            <a:off x="9069867" y="4619674"/>
            <a:ext cx="2441575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1" i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69"/>
          <p:cNvSpPr>
            <a:spLocks noGrp="1"/>
          </p:cNvSpPr>
          <p:nvPr>
            <p:ph type="pic" idx="2"/>
          </p:nvPr>
        </p:nvSpPr>
        <p:spPr>
          <a:xfrm>
            <a:off x="9069866" y="5674936"/>
            <a:ext cx="753583" cy="79730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69"/>
          <p:cNvSpPr>
            <a:spLocks noGrp="1"/>
          </p:cNvSpPr>
          <p:nvPr>
            <p:ph type="pic" idx="3"/>
          </p:nvPr>
        </p:nvSpPr>
        <p:spPr>
          <a:xfrm>
            <a:off x="9899650" y="2865438"/>
            <a:ext cx="931863" cy="8207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70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70"/>
          <p:cNvSpPr txBox="1">
            <a:spLocks noGrp="1"/>
          </p:cNvSpPr>
          <p:nvPr>
            <p:ph type="body" idx="1"/>
          </p:nvPr>
        </p:nvSpPr>
        <p:spPr>
          <a:xfrm>
            <a:off x="8464731" y="5921828"/>
            <a:ext cx="3727269" cy="65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30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1"/>
          </p:nvPr>
        </p:nvSpPr>
        <p:spPr>
          <a:xfrm>
            <a:off x="663575" y="2082799"/>
            <a:ext cx="5432425" cy="400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  <a:defRPr sz="16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30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3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3"/>
          </p:nvPr>
        </p:nvSpPr>
        <p:spPr>
          <a:xfrm>
            <a:off x="8188960" y="5788058"/>
            <a:ext cx="3529770" cy="60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  <a:defRPr sz="1400"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0634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34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4"/>
          <p:cNvSpPr txBox="1">
            <a:spLocks noGrp="1"/>
          </p:cNvSpPr>
          <p:nvPr>
            <p:ph type="title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62" name="Google Shape;62;p34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5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5"/>
          <p:cNvSpPr txBox="1">
            <a:spLocks noGrp="1"/>
          </p:cNvSpPr>
          <p:nvPr>
            <p:ph type="title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1"/>
          </p:nvPr>
        </p:nvSpPr>
        <p:spPr>
          <a:xfrm>
            <a:off x="641023" y="626406"/>
            <a:ext cx="5261013" cy="247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0"/>
              <a:buFont typeface="Open Sans ExtraBold"/>
              <a:buNone/>
              <a:defRPr sz="20000" b="1" i="0">
                <a:solidFill>
                  <a:srgbClr val="8EA9D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" name="Google Shape;68;p35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>
            <a:off x="663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body" idx="2"/>
          </p:nvPr>
        </p:nvSpPr>
        <p:spPr>
          <a:xfrm>
            <a:off x="5997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3"/>
          </p:nvPr>
        </p:nvSpPr>
        <p:spPr>
          <a:xfrm>
            <a:off x="8219441" y="5750351"/>
            <a:ext cx="3508650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1599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5" descr="Graphical user interface, text&#10;&#10;Description automatically generated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5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106899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body" idx="1"/>
          </p:nvPr>
        </p:nvSpPr>
        <p:spPr>
          <a:xfrm>
            <a:off x="663880" y="2558970"/>
            <a:ext cx="10689920" cy="372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14" name="Google Shape;14;p25" descr="Graphical user interface, text&#10;&#10;Description automatically generated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1" descr="Graphical user interface, text&#10;&#10;Description automatically generated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106899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body" idx="1"/>
          </p:nvPr>
        </p:nvSpPr>
        <p:spPr>
          <a:xfrm>
            <a:off x="663880" y="2558970"/>
            <a:ext cx="10689920" cy="372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165" name="Google Shape;165;p31" descr="Graphical user interface, text&#10;&#10;Description automatically generated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eisblack?utm_source=unsplash&amp;utm_medium=referral&amp;utm_content=creditCopyText" TargetMode="External"/><Relationship Id="rId3" Type="http://schemas.openxmlformats.org/officeDocument/2006/relationships/hyperlink" Target="https://unsplash.com/@dominik_photography?utm_source=unsplash&amp;utm_medium=referral&amp;utm_content=creditCopyText" TargetMode="External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11" Type="http://schemas.openxmlformats.org/officeDocument/2006/relationships/hyperlink" Target="https://creativecommons.org/publicdomain/zero/1.0/" TargetMode="External"/><Relationship Id="rId5" Type="http://schemas.openxmlformats.org/officeDocument/2006/relationships/image" Target="../media/image14.jpg"/><Relationship Id="rId10" Type="http://schemas.openxmlformats.org/officeDocument/2006/relationships/hyperlink" Target="http://search.creativecommons.org/photos/e58cc7ea-36a9-4dcc-b1bb-b983ab5200e2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s://unsplash.com/@elijah_ekdahl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creativecommons.org/photos/20dd19e3-037f-42f6-a063-13c196ea855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hyperlink" Target="https://creativecommons.org/licenses/by/4.0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commons.wikimedia.org/w/index.php?curid=6881466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nsplash.com/@peterng1618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publicdomain/zero/1.0/" TargetMode="External"/><Relationship Id="rId4" Type="http://schemas.openxmlformats.org/officeDocument/2006/relationships/hyperlink" Target="https://search.creativecommons.org/photos/e58cc7ea-36a9-4dcc-b1bb-b983ab5200e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3640416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s://creativecommons.org/publicdomain/zero/1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"/>
          <p:cNvSpPr txBox="1">
            <a:spLocks noGrp="1"/>
          </p:cNvSpPr>
          <p:nvPr>
            <p:ph type="ctrTitle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ExtraBold"/>
              <a:buNone/>
            </a:pPr>
            <a:r>
              <a:rPr lang="sv-SE" dirty="0">
                <a:solidFill>
                  <a:schemeClr val="lt1"/>
                </a:solidFill>
              </a:rPr>
              <a:t>AULA 2</a:t>
            </a:r>
            <a:br>
              <a:rPr lang="sv-SE" dirty="0"/>
            </a:br>
            <a:r>
              <a:rPr lang="sv-SE" dirty="0"/>
              <a:t>O SISTEMA ENERGÉTICO</a:t>
            </a:r>
            <a:endParaRPr dirty="0"/>
          </a:p>
        </p:txBody>
      </p:sp>
      <p:sp>
        <p:nvSpPr>
          <p:cNvPr id="296" name="Google Shape;296;p1"/>
          <p:cNvSpPr txBox="1">
            <a:spLocks noGrp="1"/>
          </p:cNvSpPr>
          <p:nvPr>
            <p:ph type="subTitle" idx="1"/>
          </p:nvPr>
        </p:nvSpPr>
        <p:spPr>
          <a:xfrm>
            <a:off x="688931" y="4572000"/>
            <a:ext cx="2846121" cy="38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</a:pPr>
            <a:r>
              <a:rPr lang="sv-SE" dirty="0" err="1"/>
              <a:t>Introdução</a:t>
            </a:r>
            <a:r>
              <a:rPr lang="sv-SE" dirty="0"/>
              <a:t> </a:t>
            </a:r>
            <a:r>
              <a:rPr lang="sv-SE" dirty="0" err="1"/>
              <a:t>ao</a:t>
            </a:r>
            <a:r>
              <a:rPr lang="sv-SE" dirty="0"/>
              <a:t> </a:t>
            </a:r>
            <a:r>
              <a:rPr lang="sv-SE" dirty="0" err="1"/>
              <a:t>CLEWs</a:t>
            </a:r>
            <a:endParaRPr dirty="0"/>
          </a:p>
        </p:txBody>
      </p:sp>
      <p:sp>
        <p:nvSpPr>
          <p:cNvPr id="297" name="Google Shape;297;p1"/>
          <p:cNvSpPr txBox="1">
            <a:spLocks noGrp="1"/>
          </p:cNvSpPr>
          <p:nvPr>
            <p:ph type="body" idx="2"/>
          </p:nvPr>
        </p:nvSpPr>
        <p:spPr>
          <a:xfrm>
            <a:off x="8453438" y="6106160"/>
            <a:ext cx="3738562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0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55355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2.2 Por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modelar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?</a:t>
            </a:r>
            <a:endParaRPr dirty="0"/>
          </a:p>
        </p:txBody>
      </p:sp>
      <p:sp>
        <p:nvSpPr>
          <p:cNvPr id="397" name="Google Shape;397;p10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10</a:t>
            </a:fld>
            <a:endParaRPr/>
          </a:p>
        </p:txBody>
      </p:sp>
      <p:sp>
        <p:nvSpPr>
          <p:cNvPr id="398" name="Google Shape;398;p10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O potencial</a:t>
            </a:r>
            <a:endParaRPr/>
          </a:p>
        </p:txBody>
      </p:sp>
      <p:sp>
        <p:nvSpPr>
          <p:cNvPr id="399" name="Google Shape;399;p10"/>
          <p:cNvSpPr txBox="1"/>
          <p:nvPr/>
        </p:nvSpPr>
        <p:spPr>
          <a:xfrm>
            <a:off x="663575" y="2397228"/>
            <a:ext cx="9265872" cy="360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Arial"/>
              <a:buNone/>
            </a:pPr>
            <a:r>
              <a:rPr lang="sv-SE" sz="2000" b="1" i="0">
                <a:solidFill>
                  <a:srgbClr val="C8102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Um uso importante dos modelos é a análise de cenários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 sz="20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Aumentar nossa compreensão sobre o futuro;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 sz="20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Examinar possíveis mudanças no ambiente;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 sz="20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Criar consenso para a mudança;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 sz="20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Gerenciar riscos.</a:t>
            </a:r>
            <a:endParaRPr/>
          </a:p>
        </p:txBody>
      </p:sp>
      <p:sp>
        <p:nvSpPr>
          <p:cNvPr id="400" name="Google Shape;400;p10"/>
          <p:cNvSpPr txBox="1">
            <a:spLocks noGrp="1"/>
          </p:cNvSpPr>
          <p:nvPr>
            <p:ph type="body" idx="4294967295"/>
          </p:nvPr>
        </p:nvSpPr>
        <p:spPr>
          <a:xfrm>
            <a:off x="8054788" y="5903259"/>
            <a:ext cx="3678230" cy="48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r>
              <a:rPr lang="sv-SE" sz="1400" b="0" i="1">
                <a:latin typeface="Quattrocento Sans"/>
                <a:ea typeface="Quattrocento Sans"/>
                <a:cs typeface="Quattrocento Sans"/>
                <a:sym typeface="Quattrocento Sans"/>
              </a:rPr>
              <a:t>Referência: Maack, J.N., Scenario Analysis: </a:t>
            </a:r>
            <a:br>
              <a:rPr lang="sv-SE" sz="1400" b="0" i="1"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sv-SE" sz="1400" b="0" i="1">
                <a:latin typeface="Quattrocento Sans"/>
                <a:ea typeface="Quattrocento Sans"/>
                <a:cs typeface="Quattrocento Sans"/>
                <a:sym typeface="Quattrocento Sans"/>
              </a:rPr>
              <a:t>a Tool for Task Managers, 2001, Banco Mundial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1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58179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2.2 Por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modelar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?</a:t>
            </a:r>
            <a:endParaRPr dirty="0"/>
          </a:p>
        </p:txBody>
      </p:sp>
      <p:sp>
        <p:nvSpPr>
          <p:cNvPr id="407" name="Google Shape;407;p11"/>
          <p:cNvSpPr txBox="1">
            <a:spLocks noGrp="1"/>
          </p:cNvSpPr>
          <p:nvPr>
            <p:ph type="body" idx="2"/>
          </p:nvPr>
        </p:nvSpPr>
        <p:spPr>
          <a:xfrm>
            <a:off x="663575" y="2385364"/>
            <a:ext cx="9108640" cy="360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Open Sans SemiBold"/>
              <a:buNone/>
            </a:pPr>
            <a:r>
              <a:rPr lang="sv-SE" dirty="0">
                <a:solidFill>
                  <a:srgbClr val="C8102E"/>
                </a:solidFill>
              </a:rPr>
              <a:t>Os </a:t>
            </a:r>
            <a:r>
              <a:rPr lang="sv-SE" dirty="0" err="1">
                <a:solidFill>
                  <a:srgbClr val="C8102E"/>
                </a:solidFill>
              </a:rPr>
              <a:t>modelos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não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podem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prever</a:t>
            </a:r>
            <a:r>
              <a:rPr lang="sv-SE" dirty="0">
                <a:solidFill>
                  <a:srgbClr val="C8102E"/>
                </a:solidFill>
              </a:rPr>
              <a:t> o </a:t>
            </a:r>
            <a:r>
              <a:rPr lang="sv-SE" dirty="0" err="1">
                <a:solidFill>
                  <a:srgbClr val="C8102E"/>
                </a:solidFill>
              </a:rPr>
              <a:t>futuro</a:t>
            </a:r>
            <a:endParaRPr dirty="0">
              <a:solidFill>
                <a:srgbClr val="C8102E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dirty="0"/>
              <a:t>Mas </a:t>
            </a:r>
            <a:r>
              <a:rPr lang="sv-SE" dirty="0" err="1"/>
              <a:t>podem</a:t>
            </a:r>
            <a:r>
              <a:rPr lang="sv-SE" dirty="0"/>
              <a:t> </a:t>
            </a:r>
            <a:r>
              <a:rPr lang="sv-SE" dirty="0" err="1"/>
              <a:t>ajudar</a:t>
            </a:r>
            <a:r>
              <a:rPr lang="sv-SE" dirty="0"/>
              <a:t> a </a:t>
            </a:r>
            <a:r>
              <a:rPr lang="sv-SE" dirty="0" err="1"/>
              <a:t>entender</a:t>
            </a:r>
            <a:r>
              <a:rPr lang="sv-SE" dirty="0"/>
              <a:t> </a:t>
            </a:r>
            <a:r>
              <a:rPr lang="sv-SE" dirty="0" err="1"/>
              <a:t>melhor</a:t>
            </a:r>
            <a:r>
              <a:rPr lang="sv-SE" dirty="0"/>
              <a:t> o </a:t>
            </a:r>
            <a:r>
              <a:rPr lang="sv-SE" dirty="0" err="1"/>
              <a:t>futuro</a:t>
            </a:r>
            <a:r>
              <a:rPr lang="sv-SE" dirty="0"/>
              <a:t> e </a:t>
            </a:r>
            <a:r>
              <a:rPr lang="sv-SE" dirty="0" err="1"/>
              <a:t>estar</a:t>
            </a:r>
            <a:r>
              <a:rPr lang="sv-SE" dirty="0"/>
              <a:t> </a:t>
            </a:r>
            <a:r>
              <a:rPr lang="sv-SE" dirty="0" err="1"/>
              <a:t>preparado</a:t>
            </a:r>
            <a:r>
              <a:rPr lang="sv-SE" dirty="0"/>
              <a:t> para </a:t>
            </a:r>
            <a:r>
              <a:rPr lang="sv-SE" dirty="0" err="1"/>
              <a:t>tomar</a:t>
            </a:r>
            <a:r>
              <a:rPr lang="sv-SE" dirty="0"/>
              <a:t> </a:t>
            </a:r>
            <a:r>
              <a:rPr lang="sv-SE" dirty="0" err="1"/>
              <a:t>decisões</a:t>
            </a:r>
            <a:r>
              <a:rPr lang="sv-SE" dirty="0"/>
              <a:t> </a:t>
            </a:r>
            <a:r>
              <a:rPr lang="sv-SE" dirty="0" err="1"/>
              <a:t>informadas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Open Sans SemiBold"/>
              <a:buNone/>
            </a:pPr>
            <a:r>
              <a:rPr lang="sv-SE" dirty="0">
                <a:solidFill>
                  <a:srgbClr val="C8102E"/>
                </a:solidFill>
              </a:rPr>
              <a:t>Os </a:t>
            </a:r>
            <a:r>
              <a:rPr lang="sv-SE" dirty="0" err="1">
                <a:solidFill>
                  <a:srgbClr val="C8102E"/>
                </a:solidFill>
              </a:rPr>
              <a:t>modelos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não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podem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tomar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decisões</a:t>
            </a:r>
            <a:endParaRPr dirty="0">
              <a:solidFill>
                <a:srgbClr val="C8102E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dirty="0"/>
              <a:t>A principal </a:t>
            </a:r>
            <a:r>
              <a:rPr lang="sv-SE" dirty="0" err="1"/>
              <a:t>tarefa</a:t>
            </a:r>
            <a:r>
              <a:rPr lang="sv-SE" dirty="0"/>
              <a:t> de </a:t>
            </a:r>
            <a:r>
              <a:rPr lang="sv-SE" dirty="0" err="1"/>
              <a:t>um</a:t>
            </a:r>
            <a:r>
              <a:rPr lang="sv-SE" dirty="0"/>
              <a:t> analista de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é</a:t>
            </a:r>
            <a:r>
              <a:rPr lang="sv-SE" dirty="0"/>
              <a:t> </a:t>
            </a:r>
            <a:r>
              <a:rPr lang="sv-SE" dirty="0" err="1"/>
              <a:t>avaliar</a:t>
            </a:r>
            <a:r>
              <a:rPr lang="sv-SE" dirty="0"/>
              <a:t> </a:t>
            </a:r>
            <a:r>
              <a:rPr lang="sv-SE" dirty="0" err="1"/>
              <a:t>diferentes</a:t>
            </a:r>
            <a:r>
              <a:rPr lang="sv-SE" dirty="0"/>
              <a:t> </a:t>
            </a:r>
            <a:r>
              <a:rPr lang="sv-SE" dirty="0" err="1"/>
              <a:t>opções</a:t>
            </a:r>
            <a:r>
              <a:rPr lang="sv-SE" dirty="0"/>
              <a:t> e </a:t>
            </a:r>
            <a:r>
              <a:rPr lang="sv-SE" dirty="0" err="1"/>
              <a:t>fornecer</a:t>
            </a:r>
            <a:r>
              <a:rPr lang="sv-SE" dirty="0"/>
              <a:t> </a:t>
            </a:r>
            <a:r>
              <a:rPr lang="sv-SE" dirty="0" err="1"/>
              <a:t>informações</a:t>
            </a:r>
            <a:r>
              <a:rPr lang="sv-SE" dirty="0"/>
              <a:t> </a:t>
            </a:r>
            <a:r>
              <a:rPr lang="sv-SE" dirty="0" err="1"/>
              <a:t>claras</a:t>
            </a:r>
            <a:r>
              <a:rPr lang="sv-SE" dirty="0"/>
              <a:t> para os </a:t>
            </a:r>
            <a:r>
              <a:rPr lang="sv-SE" dirty="0" err="1"/>
              <a:t>tomadores</a:t>
            </a:r>
            <a:r>
              <a:rPr lang="sv-SE" dirty="0"/>
              <a:t> de </a:t>
            </a:r>
            <a:r>
              <a:rPr lang="sv-SE" dirty="0" err="1"/>
              <a:t>decisão</a:t>
            </a:r>
            <a:endParaRPr dirty="0"/>
          </a:p>
        </p:txBody>
      </p:sp>
      <p:sp>
        <p:nvSpPr>
          <p:cNvPr id="408" name="Google Shape;408;p11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11</a:t>
            </a:fld>
            <a:endParaRPr/>
          </a:p>
        </p:txBody>
      </p:sp>
      <p:sp>
        <p:nvSpPr>
          <p:cNvPr id="409" name="Google Shape;409;p11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O escopo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54324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2.2 Por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modelar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?</a:t>
            </a:r>
            <a:endParaRPr dirty="0"/>
          </a:p>
        </p:txBody>
      </p:sp>
      <p:sp>
        <p:nvSpPr>
          <p:cNvPr id="416" name="Google Shape;416;p1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12</a:t>
            </a:fld>
            <a:endParaRPr/>
          </a:p>
        </p:txBody>
      </p:sp>
      <p:sp>
        <p:nvSpPr>
          <p:cNvPr id="417" name="Google Shape;417;p12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O escopo</a:t>
            </a:r>
            <a:endParaRPr/>
          </a:p>
        </p:txBody>
      </p:sp>
      <p:sp>
        <p:nvSpPr>
          <p:cNvPr id="418" name="Google Shape;418;p12"/>
          <p:cNvSpPr txBox="1"/>
          <p:nvPr/>
        </p:nvSpPr>
        <p:spPr>
          <a:xfrm>
            <a:off x="663575" y="2385364"/>
            <a:ext cx="9108640" cy="360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Arial"/>
              <a:buNone/>
            </a:pPr>
            <a:r>
              <a:rPr lang="sv-SE" sz="2000" b="1" i="0">
                <a:solidFill>
                  <a:srgbClr val="C8102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Para resumir...</a:t>
            </a:r>
            <a:endParaRPr/>
          </a:p>
          <a:p>
            <a:pPr marL="228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Arial"/>
              <a:buNone/>
            </a:pPr>
            <a:endParaRPr sz="2000" b="1" i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Arial"/>
              <a:buNone/>
            </a:pPr>
            <a:endParaRPr sz="2000" b="1" i="0">
              <a:solidFill>
                <a:srgbClr val="01216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2169"/>
              </a:buClr>
              <a:buSzPts val="2000"/>
              <a:buFont typeface="Arial"/>
              <a:buNone/>
            </a:pPr>
            <a:r>
              <a:rPr lang="sv-SE" sz="2000" b="1" i="0">
                <a:solidFill>
                  <a:srgbClr val="012169"/>
                </a:solidFill>
                <a:latin typeface="Open Sans"/>
                <a:ea typeface="Open Sans"/>
                <a:cs typeface="Open Sans"/>
                <a:sym typeface="Open Sans"/>
              </a:rPr>
              <a:t>Modelagem para INSIGHTS, não para números... (nem para respostas)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2169"/>
              </a:buClr>
              <a:buSzPts val="2000"/>
              <a:buFont typeface="Arial"/>
              <a:buNone/>
            </a:pPr>
            <a:r>
              <a:rPr lang="sv-SE" sz="2000" b="1" i="0">
                <a:solidFill>
                  <a:srgbClr val="012169"/>
                </a:solidFill>
                <a:latin typeface="Open Sans"/>
                <a:ea typeface="Open Sans"/>
                <a:cs typeface="Open Sans"/>
                <a:sym typeface="Open Sans"/>
              </a:rPr>
              <a:t>Huntington et al. (1982)</a:t>
            </a:r>
            <a:endParaRPr/>
          </a:p>
        </p:txBody>
      </p:sp>
      <p:sp>
        <p:nvSpPr>
          <p:cNvPr id="419" name="Google Shape;419;p12"/>
          <p:cNvSpPr txBox="1">
            <a:spLocks noGrp="1"/>
          </p:cNvSpPr>
          <p:nvPr>
            <p:ph type="body" idx="4294967295"/>
          </p:nvPr>
        </p:nvSpPr>
        <p:spPr>
          <a:xfrm>
            <a:off x="7476564" y="5701553"/>
            <a:ext cx="4256453" cy="70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r>
              <a:rPr lang="sv-SE" sz="1400" b="0" i="1">
                <a:latin typeface="Quattrocento Sans"/>
                <a:ea typeface="Quattrocento Sans"/>
                <a:cs typeface="Quattrocento Sans"/>
                <a:sym typeface="Quattrocento Sans"/>
              </a:rPr>
              <a:t>Referências: Huntington, H., Weyant, J.P., Sweeney, J.L., Modeling for insights, not numbers: the experiences of the energy modeling forum, Omega, 10 (5), 1982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3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/>
              <a:t>Palestra 2.2 Referências</a:t>
            </a:r>
            <a:endParaRPr/>
          </a:p>
        </p:txBody>
      </p:sp>
      <p:sp>
        <p:nvSpPr>
          <p:cNvPr id="425" name="Google Shape;425;p1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13</a:t>
            </a:fld>
            <a:endParaRPr/>
          </a:p>
        </p:txBody>
      </p:sp>
      <p:sp>
        <p:nvSpPr>
          <p:cNvPr id="426" name="Google Shape;426;p13"/>
          <p:cNvSpPr txBox="1">
            <a:spLocks noGrp="1"/>
          </p:cNvSpPr>
          <p:nvPr>
            <p:ph type="body" idx="1"/>
          </p:nvPr>
        </p:nvSpPr>
        <p:spPr>
          <a:xfrm>
            <a:off x="663575" y="2082799"/>
            <a:ext cx="5432425" cy="400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sv-SE"/>
              <a:t>Maack, J.N., Scenario Analysis: a Tool for Task Managers (Análise de cenários: uma ferramenta para gerentes de tarefas), 2001, Banco Mundial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sv-SE"/>
              <a:t>Huntington, H., Weyant, J.P., Sweeney, J.L., Modeling for insights, not numbers: the experiences of the energy modeling forum, Omega, 10 (5), 1982</a:t>
            </a:r>
            <a:endParaRPr/>
          </a:p>
          <a:p>
            <a:pPr marL="3429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/>
          </a:p>
          <a:p>
            <a:pPr marL="3429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/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4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62213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2.3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(SER)</a:t>
            </a:r>
            <a:endParaRPr dirty="0"/>
          </a:p>
        </p:txBody>
      </p:sp>
      <p:sp>
        <p:nvSpPr>
          <p:cNvPr id="433" name="Google Shape;433;p14"/>
          <p:cNvSpPr txBox="1">
            <a:spLocks noGrp="1"/>
          </p:cNvSpPr>
          <p:nvPr>
            <p:ph type="body" idx="1"/>
          </p:nvPr>
        </p:nvSpPr>
        <p:spPr>
          <a:xfrm>
            <a:off x="663575" y="2455273"/>
            <a:ext cx="10626096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complexidade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sistema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energético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pode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simplificada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representada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estrutura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modelo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organizada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Nós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chamamos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Sistema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Energético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Referência</a:t>
            </a:r>
            <a:endParaRPr dirty="0"/>
          </a:p>
        </p:txBody>
      </p:sp>
      <p:sp>
        <p:nvSpPr>
          <p:cNvPr id="434" name="Google Shape;434;p1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14</a:t>
            </a:fld>
            <a:endParaRPr/>
          </a:p>
        </p:txBody>
      </p:sp>
      <p:sp>
        <p:nvSpPr>
          <p:cNvPr id="435" name="Google Shape;435;p14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O que é isso?</a:t>
            </a:r>
            <a:endParaRPr/>
          </a:p>
        </p:txBody>
      </p:sp>
      <p:pic>
        <p:nvPicPr>
          <p:cNvPr id="436" name="Google Shape;43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7729" y="3274626"/>
            <a:ext cx="6714081" cy="290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"/>
          <p:cNvSpPr txBox="1">
            <a:spLocks noGrp="1"/>
          </p:cNvSpPr>
          <p:nvPr>
            <p:ph type="title"/>
          </p:nvPr>
        </p:nvSpPr>
        <p:spPr>
          <a:xfrm>
            <a:off x="663576" y="675243"/>
            <a:ext cx="61309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2.3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(SER)</a:t>
            </a:r>
            <a:endParaRPr dirty="0"/>
          </a:p>
        </p:txBody>
      </p:sp>
      <p:sp>
        <p:nvSpPr>
          <p:cNvPr id="443" name="Google Shape;443;p15"/>
          <p:cNvSpPr txBox="1">
            <a:spLocks noGrp="1"/>
          </p:cNvSpPr>
          <p:nvPr>
            <p:ph type="body" idx="2"/>
          </p:nvPr>
        </p:nvSpPr>
        <p:spPr>
          <a:xfrm>
            <a:off x="663575" y="2455274"/>
            <a:ext cx="9108640" cy="360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dirty="0"/>
              <a:t>O SER </a:t>
            </a:r>
            <a:r>
              <a:rPr lang="sv-SE" i="0" dirty="0" err="1"/>
              <a:t>é</a:t>
            </a:r>
            <a:r>
              <a:rPr lang="sv-SE" i="0" dirty="0"/>
              <a:t> </a:t>
            </a:r>
            <a:r>
              <a:rPr lang="sv-SE" i="0" dirty="0" err="1"/>
              <a:t>uma</a:t>
            </a:r>
            <a:r>
              <a:rPr lang="sv-SE" i="0" dirty="0"/>
              <a:t> </a:t>
            </a:r>
            <a:r>
              <a:rPr lang="sv-SE" b="1" i="0" dirty="0" err="1"/>
              <a:t>representação</a:t>
            </a:r>
            <a:r>
              <a:rPr lang="sv-SE" b="1" i="0" dirty="0"/>
              <a:t> </a:t>
            </a:r>
            <a:r>
              <a:rPr lang="sv-SE" b="1" i="0" dirty="0" err="1"/>
              <a:t>gráfica</a:t>
            </a:r>
            <a:r>
              <a:rPr lang="sv-SE" b="1" i="0" dirty="0"/>
              <a:t> </a:t>
            </a:r>
            <a:r>
              <a:rPr lang="sv-SE" b="1" i="0" dirty="0" err="1"/>
              <a:t>simplificada</a:t>
            </a:r>
            <a:r>
              <a:rPr lang="sv-SE" b="1" i="0" dirty="0"/>
              <a:t> e </a:t>
            </a:r>
            <a:r>
              <a:rPr lang="sv-SE" b="1" i="0" dirty="0" err="1"/>
              <a:t>agregada</a:t>
            </a:r>
            <a:r>
              <a:rPr lang="sv-SE" b="1" i="0" dirty="0"/>
              <a:t> </a:t>
            </a:r>
            <a:r>
              <a:rPr lang="sv-SE" i="0" dirty="0"/>
              <a:t>do </a:t>
            </a:r>
            <a:r>
              <a:rPr lang="sv-SE" i="0" dirty="0" err="1"/>
              <a:t>sistema</a:t>
            </a:r>
            <a:r>
              <a:rPr lang="sv-SE" i="0" dirty="0"/>
              <a:t> </a:t>
            </a:r>
            <a:r>
              <a:rPr lang="sv-SE" i="0" dirty="0" err="1"/>
              <a:t>energético</a:t>
            </a:r>
            <a:r>
              <a:rPr lang="sv-SE" i="0" dirty="0"/>
              <a:t> real </a:t>
            </a:r>
            <a:r>
              <a:rPr lang="sv-SE" i="0" dirty="0" err="1"/>
              <a:t>em</a:t>
            </a:r>
            <a:r>
              <a:rPr lang="sv-SE" i="0" dirty="0"/>
              <a:t> </a:t>
            </a:r>
            <a:r>
              <a:rPr lang="sv-SE" i="0" dirty="0" err="1"/>
              <a:t>análise</a:t>
            </a:r>
            <a:r>
              <a:rPr lang="sv-SE" i="0" dirty="0"/>
              <a:t>;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i="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i="0" dirty="0"/>
              <a:t>Os SER </a:t>
            </a:r>
            <a:r>
              <a:rPr lang="sv-SE" i="0" dirty="0" err="1"/>
              <a:t>abrangem</a:t>
            </a:r>
            <a:r>
              <a:rPr lang="sv-SE" i="0" dirty="0"/>
              <a:t> </a:t>
            </a:r>
            <a:r>
              <a:rPr lang="sv-SE" b="1" i="0" dirty="0" err="1"/>
              <a:t>não</a:t>
            </a:r>
            <a:r>
              <a:rPr lang="sv-SE" b="1" i="0" dirty="0"/>
              <a:t> </a:t>
            </a:r>
            <a:r>
              <a:rPr lang="sv-SE" b="1" i="0" dirty="0" err="1"/>
              <a:t>apenas</a:t>
            </a:r>
            <a:r>
              <a:rPr lang="sv-SE" b="1" i="0" dirty="0"/>
              <a:t> a </a:t>
            </a:r>
            <a:r>
              <a:rPr lang="sv-SE" i="0" dirty="0" err="1"/>
              <a:t>configuração</a:t>
            </a:r>
            <a:r>
              <a:rPr lang="sv-SE" i="0" dirty="0"/>
              <a:t> </a:t>
            </a:r>
            <a:r>
              <a:rPr lang="sv-SE" b="1" i="0" dirty="0" err="1"/>
              <a:t>atual</a:t>
            </a:r>
            <a:r>
              <a:rPr lang="sv-SE" b="1" i="0" dirty="0"/>
              <a:t> </a:t>
            </a:r>
            <a:r>
              <a:rPr lang="sv-SE" i="0" dirty="0"/>
              <a:t>do </a:t>
            </a:r>
            <a:r>
              <a:rPr lang="sv-SE" i="0" dirty="0" err="1"/>
              <a:t>sistema</a:t>
            </a:r>
            <a:r>
              <a:rPr lang="sv-SE" i="0" dirty="0"/>
              <a:t> </a:t>
            </a:r>
            <a:r>
              <a:rPr lang="sv-SE" i="0" dirty="0" err="1"/>
              <a:t>energético</a:t>
            </a:r>
            <a:r>
              <a:rPr lang="sv-SE" i="0" dirty="0"/>
              <a:t>, mas </a:t>
            </a:r>
            <a:r>
              <a:rPr lang="sv-SE" i="0" dirty="0" err="1"/>
              <a:t>também</a:t>
            </a:r>
            <a:r>
              <a:rPr lang="sv-SE" i="0" dirty="0"/>
              <a:t> </a:t>
            </a:r>
            <a:r>
              <a:rPr lang="sv-SE" i="0" dirty="0" err="1"/>
              <a:t>possíveis</a:t>
            </a:r>
            <a:r>
              <a:rPr lang="sv-SE" i="0" dirty="0"/>
              <a:t> </a:t>
            </a:r>
            <a:r>
              <a:rPr lang="sv-SE" i="0" dirty="0" err="1"/>
              <a:t>caminhos</a:t>
            </a:r>
            <a:r>
              <a:rPr lang="sv-SE" i="0" dirty="0"/>
              <a:t> de </a:t>
            </a:r>
            <a:r>
              <a:rPr lang="sv-SE" i="0" dirty="0" err="1"/>
              <a:t>desenvolvimento</a:t>
            </a:r>
            <a:r>
              <a:rPr lang="sv-SE" i="0" dirty="0"/>
              <a:t>;</a:t>
            </a:r>
            <a:endParaRPr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i="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i="0" dirty="0" err="1"/>
              <a:t>Ele</a:t>
            </a:r>
            <a:r>
              <a:rPr lang="sv-SE" i="0" dirty="0"/>
              <a:t> </a:t>
            </a:r>
            <a:r>
              <a:rPr lang="sv-SE" i="0" dirty="0" err="1"/>
              <a:t>mostra</a:t>
            </a:r>
            <a:r>
              <a:rPr lang="sv-SE" i="0" dirty="0"/>
              <a:t> </a:t>
            </a:r>
            <a:r>
              <a:rPr lang="sv-SE" b="1" i="0" dirty="0" err="1"/>
              <a:t>todas</a:t>
            </a:r>
            <a:r>
              <a:rPr lang="sv-SE" b="1" i="0" dirty="0"/>
              <a:t> as novas </a:t>
            </a:r>
            <a:r>
              <a:rPr lang="sv-SE" b="1" i="0" dirty="0" err="1"/>
              <a:t>cadeias</a:t>
            </a:r>
            <a:r>
              <a:rPr lang="sv-SE" b="1" i="0" dirty="0"/>
              <a:t> de </a:t>
            </a:r>
            <a:r>
              <a:rPr lang="sv-SE" b="1" i="0" dirty="0" err="1"/>
              <a:t>suprimento</a:t>
            </a:r>
            <a:r>
              <a:rPr lang="sv-SE" b="1" i="0" dirty="0"/>
              <a:t> de </a:t>
            </a:r>
            <a:r>
              <a:rPr lang="sv-SE" b="1" i="0" dirty="0" err="1"/>
              <a:t>energia</a:t>
            </a:r>
            <a:r>
              <a:rPr lang="sv-SE" b="1" i="0" dirty="0"/>
              <a:t> </a:t>
            </a:r>
            <a:r>
              <a:rPr lang="sv-SE" b="1" i="0" dirty="0" err="1"/>
              <a:t>existentes</a:t>
            </a:r>
            <a:r>
              <a:rPr lang="sv-SE" b="1" i="0" dirty="0"/>
              <a:t> e </a:t>
            </a:r>
            <a:r>
              <a:rPr lang="sv-SE" b="1" i="0" dirty="0" err="1"/>
              <a:t>potenciais</a:t>
            </a:r>
            <a:r>
              <a:rPr lang="sv-SE" i="0" dirty="0"/>
              <a:t>, </a:t>
            </a:r>
            <a:r>
              <a:rPr lang="sv-SE" i="0" dirty="0" err="1"/>
              <a:t>desde</a:t>
            </a:r>
            <a:r>
              <a:rPr lang="sv-SE" i="0" dirty="0"/>
              <a:t> os </a:t>
            </a:r>
            <a:r>
              <a:rPr lang="sv-SE" i="0" dirty="0" err="1"/>
              <a:t>recursos</a:t>
            </a:r>
            <a:r>
              <a:rPr lang="sv-SE" i="0" dirty="0"/>
              <a:t> de </a:t>
            </a:r>
            <a:r>
              <a:rPr lang="sv-SE" i="0" dirty="0" err="1"/>
              <a:t>energia</a:t>
            </a:r>
            <a:r>
              <a:rPr lang="sv-SE" i="0" dirty="0"/>
              <a:t> </a:t>
            </a:r>
            <a:r>
              <a:rPr lang="sv-SE" i="0" dirty="0" err="1"/>
              <a:t>primária</a:t>
            </a:r>
            <a:r>
              <a:rPr lang="sv-SE" i="0" dirty="0"/>
              <a:t> </a:t>
            </a:r>
            <a:r>
              <a:rPr lang="sv-SE" i="0" dirty="0" err="1"/>
              <a:t>até</a:t>
            </a:r>
            <a:r>
              <a:rPr lang="sv-SE" i="0" dirty="0"/>
              <a:t> a </a:t>
            </a:r>
            <a:r>
              <a:rPr lang="sv-SE" i="0" dirty="0" err="1"/>
              <a:t>demanda</a:t>
            </a:r>
            <a:r>
              <a:rPr lang="sv-SE" i="0" dirty="0"/>
              <a:t> final;</a:t>
            </a:r>
            <a:endParaRPr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i="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i="0" dirty="0"/>
              <a:t>O </a:t>
            </a:r>
            <a:r>
              <a:rPr lang="sv-SE" i="0" dirty="0" err="1"/>
              <a:t>nível</a:t>
            </a:r>
            <a:r>
              <a:rPr lang="sv-SE" i="0" dirty="0"/>
              <a:t> de </a:t>
            </a:r>
            <a:r>
              <a:rPr lang="sv-SE" i="0" dirty="0" err="1"/>
              <a:t>simplificação</a:t>
            </a:r>
            <a:r>
              <a:rPr lang="sv-SE" i="0" dirty="0"/>
              <a:t> </a:t>
            </a:r>
            <a:r>
              <a:rPr lang="sv-SE" i="0" dirty="0" err="1"/>
              <a:t>depende</a:t>
            </a:r>
            <a:r>
              <a:rPr lang="sv-SE" i="0" dirty="0"/>
              <a:t> </a:t>
            </a:r>
            <a:r>
              <a:rPr lang="sv-SE" i="0" dirty="0" err="1"/>
              <a:t>das</a:t>
            </a:r>
            <a:r>
              <a:rPr lang="sv-SE" i="0" dirty="0"/>
              <a:t> </a:t>
            </a:r>
            <a:r>
              <a:rPr lang="sv-SE" i="0" dirty="0" err="1"/>
              <a:t>questões</a:t>
            </a:r>
            <a:r>
              <a:rPr lang="sv-SE" i="0" dirty="0"/>
              <a:t> a </a:t>
            </a:r>
            <a:r>
              <a:rPr lang="sv-SE" i="0" dirty="0" err="1"/>
              <a:t>serem</a:t>
            </a:r>
            <a:r>
              <a:rPr lang="sv-SE" i="0" dirty="0"/>
              <a:t> </a:t>
            </a:r>
            <a:r>
              <a:rPr lang="sv-SE" i="0" dirty="0" err="1"/>
              <a:t>analisadas</a:t>
            </a:r>
            <a:r>
              <a:rPr lang="sv-SE" i="0" dirty="0"/>
              <a:t> e da </a:t>
            </a:r>
            <a:r>
              <a:rPr lang="sv-SE" i="0" dirty="0" err="1"/>
              <a:t>disponibilidade</a:t>
            </a:r>
            <a:r>
              <a:rPr lang="sv-SE" i="0" dirty="0"/>
              <a:t> de </a:t>
            </a:r>
            <a:r>
              <a:rPr lang="sv-SE" i="0" dirty="0" err="1"/>
              <a:t>dados</a:t>
            </a:r>
            <a:r>
              <a:rPr lang="sv-SE" i="0" dirty="0"/>
              <a:t>;</a:t>
            </a:r>
            <a:endParaRPr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i="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i="0" dirty="0"/>
              <a:t>O SER </a:t>
            </a:r>
            <a:r>
              <a:rPr lang="sv-SE" i="0" dirty="0" err="1"/>
              <a:t>deve</a:t>
            </a:r>
            <a:r>
              <a:rPr lang="sv-SE" i="0" dirty="0"/>
              <a:t> ser </a:t>
            </a:r>
            <a:r>
              <a:rPr lang="sv-SE" i="0" dirty="0" err="1"/>
              <a:t>uma</a:t>
            </a:r>
            <a:r>
              <a:rPr lang="sv-SE" i="0" dirty="0"/>
              <a:t> </a:t>
            </a:r>
            <a:r>
              <a:rPr lang="sv-SE" b="1" i="0" dirty="0" err="1"/>
              <a:t>representação</a:t>
            </a:r>
            <a:r>
              <a:rPr lang="sv-SE" b="1" i="0" dirty="0"/>
              <a:t> </a:t>
            </a:r>
            <a:r>
              <a:rPr lang="sv-SE" b="1" i="0" dirty="0" err="1"/>
              <a:t>mínima</a:t>
            </a:r>
            <a:r>
              <a:rPr lang="sv-SE" b="1" i="0" dirty="0"/>
              <a:t> da </a:t>
            </a:r>
            <a:r>
              <a:rPr lang="sv-SE" b="1" i="0" dirty="0" err="1"/>
              <a:t>realidade</a:t>
            </a:r>
            <a:r>
              <a:rPr lang="sv-SE" b="1" i="0" dirty="0"/>
              <a:t> </a:t>
            </a:r>
            <a:r>
              <a:rPr lang="sv-SE" i="0" dirty="0" err="1"/>
              <a:t>necessária</a:t>
            </a:r>
            <a:r>
              <a:rPr lang="sv-SE" i="0" dirty="0"/>
              <a:t> para </a:t>
            </a:r>
            <a:r>
              <a:rPr lang="sv-SE" i="0" dirty="0" err="1"/>
              <a:t>responder</a:t>
            </a:r>
            <a:r>
              <a:rPr lang="sv-SE" i="0" dirty="0"/>
              <a:t> </a:t>
            </a:r>
            <a:r>
              <a:rPr lang="sv-SE" i="0" dirty="0" err="1"/>
              <a:t>às</a:t>
            </a:r>
            <a:r>
              <a:rPr lang="sv-SE" i="0" dirty="0"/>
              <a:t> </a:t>
            </a:r>
            <a:r>
              <a:rPr lang="sv-SE" i="0" dirty="0" err="1"/>
              <a:t>perguntas</a:t>
            </a:r>
            <a:r>
              <a:rPr lang="sv-SE" i="0" dirty="0"/>
              <a:t> da </a:t>
            </a:r>
            <a:r>
              <a:rPr lang="sv-SE" i="0" dirty="0" err="1"/>
              <a:t>política</a:t>
            </a:r>
            <a:r>
              <a:rPr lang="sv-SE" i="0" dirty="0"/>
              <a:t>;</a:t>
            </a:r>
            <a:endParaRPr dirty="0"/>
          </a:p>
        </p:txBody>
      </p:sp>
      <p:sp>
        <p:nvSpPr>
          <p:cNvPr id="444" name="Google Shape;444;p1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15</a:t>
            </a:fld>
            <a:endParaRPr/>
          </a:p>
        </p:txBody>
      </p:sp>
      <p:sp>
        <p:nvSpPr>
          <p:cNvPr id="445" name="Google Shape;445;p15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O que é isso?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6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63154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2.3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(SER)</a:t>
            </a:r>
            <a:endParaRPr dirty="0"/>
          </a:p>
        </p:txBody>
      </p:sp>
      <p:sp>
        <p:nvSpPr>
          <p:cNvPr id="452" name="Google Shape;452;p16"/>
          <p:cNvSpPr txBox="1">
            <a:spLocks noGrp="1"/>
          </p:cNvSpPr>
          <p:nvPr>
            <p:ph type="body" idx="2"/>
          </p:nvPr>
        </p:nvSpPr>
        <p:spPr>
          <a:xfrm>
            <a:off x="663574" y="2455272"/>
            <a:ext cx="9420225" cy="372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Open Sans SemiBold"/>
              <a:buNone/>
            </a:pPr>
            <a:r>
              <a:rPr lang="sv-SE" dirty="0">
                <a:solidFill>
                  <a:srgbClr val="C8102E"/>
                </a:solidFill>
              </a:rPr>
              <a:t>O SER </a:t>
            </a:r>
            <a:r>
              <a:rPr lang="sv-SE" dirty="0" err="1">
                <a:solidFill>
                  <a:srgbClr val="C8102E"/>
                </a:solidFill>
              </a:rPr>
              <a:t>é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composto</a:t>
            </a:r>
            <a:r>
              <a:rPr lang="sv-SE" dirty="0">
                <a:solidFill>
                  <a:srgbClr val="C8102E"/>
                </a:solidFill>
              </a:rPr>
              <a:t> por: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b="1" dirty="0" err="1"/>
              <a:t>Níveis</a:t>
            </a:r>
            <a:r>
              <a:rPr lang="sv-SE" sz="2000" b="1" dirty="0"/>
              <a:t> de </a:t>
            </a:r>
            <a:r>
              <a:rPr lang="sv-SE" sz="2000" b="1" dirty="0" err="1"/>
              <a:t>energia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v-SE" sz="2000" dirty="0" err="1"/>
              <a:t>Recursos</a:t>
            </a:r>
            <a:r>
              <a:rPr lang="sv-SE" sz="2000" dirty="0"/>
              <a:t>, </a:t>
            </a:r>
            <a:r>
              <a:rPr lang="sv-SE" sz="2000" dirty="0" err="1"/>
              <a:t>Primário</a:t>
            </a:r>
            <a:r>
              <a:rPr lang="sv-SE" sz="2000" dirty="0"/>
              <a:t>, </a:t>
            </a:r>
            <a:r>
              <a:rPr lang="sv-SE" sz="2000" dirty="0" err="1"/>
              <a:t>Secundário</a:t>
            </a:r>
            <a:r>
              <a:rPr lang="sv-SE" sz="2000" dirty="0"/>
              <a:t>,..., Final,...</a:t>
            </a:r>
            <a:endParaRPr dirty="0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 i="1" dirty="0"/>
              <a:t>(</a:t>
            </a:r>
            <a:r>
              <a:rPr lang="sv-SE" sz="2000" i="1" dirty="0" err="1"/>
              <a:t>extraído</a:t>
            </a:r>
            <a:r>
              <a:rPr lang="sv-SE" sz="2000" i="1" dirty="0"/>
              <a:t> de </a:t>
            </a:r>
            <a:r>
              <a:rPr lang="sv-SE" sz="2000" i="1" dirty="0" err="1"/>
              <a:t>recursos</a:t>
            </a:r>
            <a:r>
              <a:rPr lang="sv-SE" sz="2000" i="1" dirty="0"/>
              <a:t>, </a:t>
            </a:r>
            <a:r>
              <a:rPr lang="sv-SE" sz="2000" i="1" dirty="0" err="1"/>
              <a:t>processado</a:t>
            </a:r>
            <a:r>
              <a:rPr lang="sv-SE" sz="2000" i="1" dirty="0"/>
              <a:t>, </a:t>
            </a:r>
            <a:r>
              <a:rPr lang="sv-SE" sz="2000" i="1" dirty="0" err="1"/>
              <a:t>convertido</a:t>
            </a:r>
            <a:r>
              <a:rPr lang="sv-SE" sz="2000" i="1" dirty="0"/>
              <a:t>, </a:t>
            </a:r>
            <a:r>
              <a:rPr lang="sv-SE" sz="2000" i="1" dirty="0" err="1"/>
              <a:t>transmitido</a:t>
            </a:r>
            <a:r>
              <a:rPr lang="sv-SE" sz="2000" i="1" dirty="0"/>
              <a:t>, </a:t>
            </a:r>
            <a:r>
              <a:rPr lang="sv-SE" sz="2000" i="1" dirty="0" err="1"/>
              <a:t>distribuído</a:t>
            </a:r>
            <a:r>
              <a:rPr lang="sv-SE" sz="2000" i="1" dirty="0"/>
              <a:t>, ...)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b="1" dirty="0" err="1"/>
              <a:t>Transportadores</a:t>
            </a:r>
            <a:r>
              <a:rPr lang="sv-SE" sz="2000" b="1" dirty="0"/>
              <a:t> de </a:t>
            </a:r>
            <a:r>
              <a:rPr lang="sv-SE" sz="2000" b="1" dirty="0" err="1"/>
              <a:t>energia</a:t>
            </a:r>
            <a:r>
              <a:rPr lang="sv-SE" sz="2000" b="1" dirty="0"/>
              <a:t> / </a:t>
            </a:r>
            <a:r>
              <a:rPr lang="sv-SE" sz="2000" b="1" dirty="0" err="1"/>
              <a:t>commodities</a:t>
            </a:r>
            <a:r>
              <a:rPr lang="sv-SE" sz="2000" b="1" dirty="0"/>
              <a:t>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v-SE" sz="2000" dirty="0" err="1"/>
              <a:t>Carvão</a:t>
            </a:r>
            <a:r>
              <a:rPr lang="sv-SE" sz="2000" dirty="0"/>
              <a:t>, </a:t>
            </a:r>
            <a:r>
              <a:rPr lang="sv-SE" sz="2000" dirty="0" err="1"/>
              <a:t>petróleo</a:t>
            </a:r>
            <a:r>
              <a:rPr lang="sv-SE" sz="2000" dirty="0"/>
              <a:t>, </a:t>
            </a:r>
            <a:r>
              <a:rPr lang="sv-SE" sz="2000" dirty="0" err="1"/>
              <a:t>gás</a:t>
            </a:r>
            <a:r>
              <a:rPr lang="sv-SE" sz="2000" dirty="0"/>
              <a:t>, madeira, </a:t>
            </a:r>
            <a:r>
              <a:rPr lang="sv-SE" sz="2000" dirty="0" err="1"/>
              <a:t>combustível</a:t>
            </a:r>
            <a:r>
              <a:rPr lang="sv-SE" sz="2000" dirty="0"/>
              <a:t> </a:t>
            </a:r>
            <a:r>
              <a:rPr lang="sv-SE" sz="2000" dirty="0" err="1"/>
              <a:t>nuclear</a:t>
            </a:r>
            <a:r>
              <a:rPr lang="sv-SE" sz="2000" dirty="0"/>
              <a:t>, </a:t>
            </a:r>
            <a:r>
              <a:rPr lang="sv-SE" sz="2000" dirty="0" err="1"/>
              <a:t>eletricidade</a:t>
            </a:r>
            <a:r>
              <a:rPr lang="sv-SE" sz="2000" dirty="0"/>
              <a:t>, </a:t>
            </a:r>
            <a:r>
              <a:rPr lang="sv-SE" sz="2000" dirty="0" err="1"/>
              <a:t>calor</a:t>
            </a:r>
            <a:r>
              <a:rPr lang="sv-SE" sz="2000" dirty="0"/>
              <a:t>,...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b="1" dirty="0" err="1"/>
              <a:t>Tecnologias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v-SE" sz="2000" dirty="0" err="1"/>
              <a:t>Que</a:t>
            </a:r>
            <a:r>
              <a:rPr lang="sv-SE" sz="2000" dirty="0"/>
              <a:t> </a:t>
            </a:r>
            <a:r>
              <a:rPr lang="sv-SE" sz="2000" dirty="0" err="1"/>
              <a:t>extraem</a:t>
            </a:r>
            <a:r>
              <a:rPr lang="sv-SE" sz="2000" dirty="0"/>
              <a:t>, </a:t>
            </a:r>
            <a:r>
              <a:rPr lang="sv-SE" sz="2000" dirty="0" err="1"/>
              <a:t>processam</a:t>
            </a:r>
            <a:r>
              <a:rPr lang="sv-SE" sz="2000" dirty="0"/>
              <a:t>, </a:t>
            </a:r>
            <a:r>
              <a:rPr lang="sv-SE" sz="2000" dirty="0" err="1"/>
              <a:t>convertem</a:t>
            </a:r>
            <a:r>
              <a:rPr lang="sv-SE" sz="2000" dirty="0"/>
              <a:t> </a:t>
            </a:r>
            <a:r>
              <a:rPr lang="sv-SE" sz="2000" dirty="0" err="1"/>
              <a:t>energia</a:t>
            </a:r>
            <a:r>
              <a:rPr lang="sv-SE" sz="2000" dirty="0"/>
              <a:t> de </a:t>
            </a:r>
            <a:r>
              <a:rPr lang="sv-SE" sz="2000" dirty="0" err="1"/>
              <a:t>uma</a:t>
            </a:r>
            <a:r>
              <a:rPr lang="sv-SE" sz="2000" dirty="0"/>
              <a:t> para </a:t>
            </a:r>
            <a:r>
              <a:rPr lang="sv-SE" sz="2000" dirty="0" err="1"/>
              <a:t>outra</a:t>
            </a:r>
            <a:r>
              <a:rPr lang="sv-SE" sz="2000" dirty="0"/>
              <a:t> forma </a:t>
            </a:r>
            <a:r>
              <a:rPr lang="sv-SE" sz="2000" dirty="0" err="1"/>
              <a:t>ou</a:t>
            </a:r>
            <a:r>
              <a:rPr lang="sv-SE" sz="2000" dirty="0"/>
              <a:t> para </a:t>
            </a:r>
            <a:r>
              <a:rPr lang="sv-SE" sz="2000" dirty="0" err="1"/>
              <a:t>serviços</a:t>
            </a:r>
            <a:r>
              <a:rPr lang="sv-SE" sz="2000" dirty="0"/>
              <a:t> de </a:t>
            </a:r>
            <a:r>
              <a:rPr lang="sv-SE" sz="2000" dirty="0" err="1"/>
              <a:t>energia</a:t>
            </a:r>
            <a:r>
              <a:rPr lang="sv-SE" sz="2000" dirty="0"/>
              <a:t>, </a:t>
            </a:r>
            <a:r>
              <a:rPr lang="sv-SE" sz="2000" dirty="0" err="1"/>
              <a:t>transmitem</a:t>
            </a:r>
            <a:r>
              <a:rPr lang="sv-SE" sz="2000" dirty="0"/>
              <a:t> e </a:t>
            </a:r>
            <a:r>
              <a:rPr lang="sv-SE" sz="2000" dirty="0" err="1"/>
              <a:t>distribuem</a:t>
            </a:r>
            <a:endParaRPr dirty="0"/>
          </a:p>
        </p:txBody>
      </p:sp>
      <p:sp>
        <p:nvSpPr>
          <p:cNvPr id="453" name="Google Shape;453;p1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16</a:t>
            </a:fld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Estrutura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636923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2.3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(SER)</a:t>
            </a:r>
            <a:endParaRPr dirty="0"/>
          </a:p>
        </p:txBody>
      </p:sp>
      <p:sp>
        <p:nvSpPr>
          <p:cNvPr id="461" name="Google Shape;461;p1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17</a:t>
            </a:fld>
            <a:endParaRPr/>
          </a:p>
        </p:txBody>
      </p:sp>
      <p:sp>
        <p:nvSpPr>
          <p:cNvPr id="462" name="Google Shape;462;p17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Estrutura</a:t>
            </a:r>
            <a:endParaRPr/>
          </a:p>
        </p:txBody>
      </p:sp>
      <p:pic>
        <p:nvPicPr>
          <p:cNvPr id="463" name="Google Shape;46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2550" y="3343115"/>
            <a:ext cx="6714081" cy="2902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7"/>
          <p:cNvSpPr txBox="1"/>
          <p:nvPr/>
        </p:nvSpPr>
        <p:spPr>
          <a:xfrm>
            <a:off x="7690055" y="2527569"/>
            <a:ext cx="2125083" cy="46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sv-SE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Final</a:t>
            </a:r>
            <a:endParaRPr/>
          </a:p>
        </p:txBody>
      </p:sp>
      <p:cxnSp>
        <p:nvCxnSpPr>
          <p:cNvPr id="465" name="Google Shape;465;p17"/>
          <p:cNvCxnSpPr/>
          <p:nvPr/>
        </p:nvCxnSpPr>
        <p:spPr>
          <a:xfrm flipH="1">
            <a:off x="4657314" y="2113852"/>
            <a:ext cx="24714" cy="4212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66" name="Google Shape;466;p17"/>
          <p:cNvCxnSpPr/>
          <p:nvPr/>
        </p:nvCxnSpPr>
        <p:spPr>
          <a:xfrm flipH="1">
            <a:off x="8284173" y="2093254"/>
            <a:ext cx="24714" cy="4212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467" name="Google Shape;467;p17"/>
          <p:cNvSpPr txBox="1"/>
          <p:nvPr/>
        </p:nvSpPr>
        <p:spPr>
          <a:xfrm>
            <a:off x="5750430" y="3019091"/>
            <a:ext cx="2125083" cy="46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sv-SE" sz="16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Tecnologia</a:t>
            </a:r>
            <a:endParaRPr/>
          </a:p>
        </p:txBody>
      </p:sp>
      <p:cxnSp>
        <p:nvCxnSpPr>
          <p:cNvPr id="468" name="Google Shape;468;p17"/>
          <p:cNvCxnSpPr/>
          <p:nvPr/>
        </p:nvCxnSpPr>
        <p:spPr>
          <a:xfrm rot="10800000">
            <a:off x="2693642" y="3154087"/>
            <a:ext cx="1475381" cy="27481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9" name="Google Shape;469;p17"/>
          <p:cNvCxnSpPr/>
          <p:nvPr/>
        </p:nvCxnSpPr>
        <p:spPr>
          <a:xfrm rot="10800000" flipH="1">
            <a:off x="5589376" y="3166301"/>
            <a:ext cx="621043" cy="333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70" name="Google Shape;470;p17"/>
          <p:cNvSpPr/>
          <p:nvPr/>
        </p:nvSpPr>
        <p:spPr>
          <a:xfrm>
            <a:off x="4106304" y="3428897"/>
            <a:ext cx="498905" cy="38077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7"/>
          <p:cNvSpPr/>
          <p:nvPr/>
        </p:nvSpPr>
        <p:spPr>
          <a:xfrm>
            <a:off x="4810072" y="3499401"/>
            <a:ext cx="1536319" cy="509404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7"/>
          <p:cNvSpPr txBox="1"/>
          <p:nvPr/>
        </p:nvSpPr>
        <p:spPr>
          <a:xfrm>
            <a:off x="5128084" y="2511095"/>
            <a:ext cx="2125083" cy="46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sv-SE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Secundário</a:t>
            </a:r>
            <a:endParaRPr/>
          </a:p>
        </p:txBody>
      </p:sp>
      <p:sp>
        <p:nvSpPr>
          <p:cNvPr id="473" name="Google Shape;473;p17"/>
          <p:cNvSpPr txBox="1"/>
          <p:nvPr/>
        </p:nvSpPr>
        <p:spPr>
          <a:xfrm>
            <a:off x="2784414" y="2478143"/>
            <a:ext cx="2125083" cy="46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sv-SE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Primário</a:t>
            </a:r>
            <a:endParaRPr/>
          </a:p>
        </p:txBody>
      </p:sp>
      <p:sp>
        <p:nvSpPr>
          <p:cNvPr id="474" name="Google Shape;474;p17"/>
          <p:cNvSpPr txBox="1"/>
          <p:nvPr/>
        </p:nvSpPr>
        <p:spPr>
          <a:xfrm>
            <a:off x="991621" y="2960309"/>
            <a:ext cx="2125083" cy="46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sv-SE" sz="16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Commodity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63576" y="675243"/>
            <a:ext cx="612719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2.3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de </a:t>
            </a:r>
            <a:r>
              <a:rPr lang="sv-SE" dirty="0" err="1"/>
              <a:t>referência</a:t>
            </a:r>
            <a:r>
              <a:rPr lang="sv-SE" dirty="0"/>
              <a:t> (SER)</a:t>
            </a:r>
            <a:endParaRPr dirty="0"/>
          </a:p>
        </p:txBody>
      </p:sp>
      <p:sp>
        <p:nvSpPr>
          <p:cNvPr id="481" name="Google Shape;481;p1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18</a:t>
            </a:fld>
            <a:endParaRPr/>
          </a:p>
        </p:txBody>
      </p:sp>
      <p:sp>
        <p:nvSpPr>
          <p:cNvPr id="482" name="Google Shape;482;p18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Como usá-lo</a:t>
            </a:r>
            <a:endParaRPr/>
          </a:p>
        </p:txBody>
      </p:sp>
      <p:pic>
        <p:nvPicPr>
          <p:cNvPr id="483" name="Google Shape;4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106" y="3459002"/>
            <a:ext cx="5763355" cy="2491768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8"/>
          <p:cNvSpPr txBox="1"/>
          <p:nvPr/>
        </p:nvSpPr>
        <p:spPr>
          <a:xfrm>
            <a:off x="663575" y="2604400"/>
            <a:ext cx="9265872" cy="360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 sz="20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Ele deve refletir todos os elementos que são modelados;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 sz="20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Ele deve ser consultado ao definir todas as entradas do modelo;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 sz="20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Isso pode ser mudado!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9"/>
          <p:cNvSpPr txBox="1">
            <a:spLocks noGrp="1"/>
          </p:cNvSpPr>
          <p:nvPr>
            <p:ph type="title"/>
          </p:nvPr>
        </p:nvSpPr>
        <p:spPr>
          <a:xfrm>
            <a:off x="663576" y="675243"/>
            <a:ext cx="68936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2.4 Como </a:t>
            </a:r>
            <a:r>
              <a:rPr lang="sv-SE" dirty="0" err="1"/>
              <a:t>projetar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SER</a:t>
            </a:r>
            <a:endParaRPr dirty="0"/>
          </a:p>
        </p:txBody>
      </p:sp>
      <p:sp>
        <p:nvSpPr>
          <p:cNvPr id="491" name="Google Shape;491;p19"/>
          <p:cNvSpPr txBox="1">
            <a:spLocks noGrp="1"/>
          </p:cNvSpPr>
          <p:nvPr>
            <p:ph type="sldNum" idx="12"/>
          </p:nvPr>
        </p:nvSpPr>
        <p:spPr>
          <a:xfrm>
            <a:off x="11738529" y="6457571"/>
            <a:ext cx="4534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19</a:t>
            </a:fld>
            <a:endParaRPr/>
          </a:p>
        </p:txBody>
      </p:sp>
      <p:sp>
        <p:nvSpPr>
          <p:cNvPr id="492" name="Google Shape;492;p19"/>
          <p:cNvSpPr txBox="1">
            <a:spLocks noGrp="1"/>
          </p:cNvSpPr>
          <p:nvPr>
            <p:ph type="body" idx="4"/>
          </p:nvPr>
        </p:nvSpPr>
        <p:spPr>
          <a:xfrm>
            <a:off x="663574" y="2016125"/>
            <a:ext cx="5913071" cy="43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a) Identificar níveis de energia e portadores</a:t>
            </a:r>
            <a:endParaRPr/>
          </a:p>
        </p:txBody>
      </p:sp>
      <p:sp>
        <p:nvSpPr>
          <p:cNvPr id="493" name="Google Shape;493;p19"/>
          <p:cNvSpPr txBox="1">
            <a:spLocks noGrp="1"/>
          </p:cNvSpPr>
          <p:nvPr>
            <p:ph type="body" idx="5"/>
          </p:nvPr>
        </p:nvSpPr>
        <p:spPr>
          <a:xfrm>
            <a:off x="663574" y="5653428"/>
            <a:ext cx="3131947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</a:pPr>
            <a:r>
              <a:rPr lang="sv-SE"/>
              <a:t>Foto de </a:t>
            </a:r>
            <a:r>
              <a:rPr lang="sv-SE" u="sng">
                <a:solidFill>
                  <a:schemeClr val="hlink"/>
                </a:solidFill>
                <a:hlinkClick r:id="rId3"/>
              </a:rPr>
              <a:t>Dominik Vanyi </a:t>
            </a:r>
            <a:r>
              <a:rPr lang="sv-SE"/>
              <a:t>no Unsplash </a:t>
            </a:r>
            <a:endParaRPr/>
          </a:p>
        </p:txBody>
      </p:sp>
      <p:pic>
        <p:nvPicPr>
          <p:cNvPr id="494" name="Google Shape;49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9340" y="3397091"/>
            <a:ext cx="3332018" cy="244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163" y="3210853"/>
            <a:ext cx="3663863" cy="24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90863" y="2952533"/>
            <a:ext cx="2699089" cy="170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54765" y="3221524"/>
            <a:ext cx="1536098" cy="247234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9"/>
          <p:cNvSpPr txBox="1"/>
          <p:nvPr/>
        </p:nvSpPr>
        <p:spPr>
          <a:xfrm>
            <a:off x="3670544" y="6391724"/>
            <a:ext cx="2500158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</a:pPr>
            <a:endParaRPr sz="1000" b="0" i="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9" name="Google Shape;499;p19"/>
          <p:cNvSpPr txBox="1"/>
          <p:nvPr/>
        </p:nvSpPr>
        <p:spPr>
          <a:xfrm>
            <a:off x="3922818" y="5838094"/>
            <a:ext cx="3131947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</a:pPr>
            <a:r>
              <a:rPr lang="sv-SE"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Foto de </a:t>
            </a:r>
            <a:r>
              <a:rPr lang="sv-SE" sz="1000" b="0" i="0" u="sng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Jason Blackeye </a:t>
            </a:r>
            <a:r>
              <a:rPr lang="sv-SE"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no Unsplash </a:t>
            </a:r>
            <a:endParaRPr sz="1000" b="0" i="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0" name="Google Shape;500;p19"/>
          <p:cNvSpPr txBox="1"/>
          <p:nvPr/>
        </p:nvSpPr>
        <p:spPr>
          <a:xfrm>
            <a:off x="7338903" y="5695736"/>
            <a:ext cx="1453405" cy="40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</a:pPr>
            <a:r>
              <a:rPr lang="sv-SE"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Foto de </a:t>
            </a:r>
            <a:r>
              <a:rPr lang="sv-SE" sz="1000" b="0" i="0" u="sng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Elijah Ekdahl </a:t>
            </a:r>
            <a:r>
              <a:rPr lang="sv-SE"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no Unsplash </a:t>
            </a:r>
            <a:endParaRPr sz="1000" b="0" i="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Google Shape;501;p19"/>
          <p:cNvSpPr txBox="1"/>
          <p:nvPr/>
        </p:nvSpPr>
        <p:spPr>
          <a:xfrm>
            <a:off x="8597791" y="4661049"/>
            <a:ext cx="2626460" cy="41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</a:pPr>
            <a:r>
              <a:rPr lang="sv-SE"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Fonte da imagem: Iamme Ubeyou, </a:t>
            </a:r>
            <a:r>
              <a:rPr lang="sv-SE" sz="1000" b="0" i="0" u="sng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foto</a:t>
            </a:r>
            <a:r>
              <a:rPr lang="sv-SE"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, licenciada sob </a:t>
            </a:r>
            <a:r>
              <a:rPr lang="sv-SE" sz="1000" b="0" i="0" u="sng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0</a:t>
            </a:r>
            <a:endParaRPr sz="1000" b="0" i="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/>
              <a:t>Resultados da aprendizagem</a:t>
            </a:r>
            <a:endParaRPr/>
          </a:p>
        </p:txBody>
      </p:sp>
      <p:sp>
        <p:nvSpPr>
          <p:cNvPr id="304" name="Google Shape;304;p2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ILO1: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Estar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familiarizado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com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os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componentes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processos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planejamento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energético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ILO2: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Compreender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interpretar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construir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sistemas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energéticos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referência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(SER)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ILO3: Ter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compreensão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conceitual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ferramenta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OSeMOSYS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e de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seus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parâmetros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variáveis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mais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importantes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ILO4: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Obter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conhecimento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dos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conceitos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básicos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do CLEWS/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OSeMOSYS</a:t>
            </a:r>
            <a:endParaRPr b="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2"/>
          <p:cNvSpPr txBox="1">
            <a:spLocks noGrp="1"/>
          </p:cNvSpPr>
          <p:nvPr>
            <p:ph type="sldNum" idx="12"/>
          </p:nvPr>
        </p:nvSpPr>
        <p:spPr>
          <a:xfrm>
            <a:off x="1174385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</a:t>
            </a:fld>
            <a:endParaRPr/>
          </a:p>
        </p:txBody>
      </p:sp>
      <p:sp>
        <p:nvSpPr>
          <p:cNvPr id="306" name="Google Shape;306;p2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ct val="100000"/>
              <a:buFont typeface="Open Sans SemiBold"/>
              <a:buNone/>
            </a:pPr>
            <a:r>
              <a:rPr lang="sv-SE" dirty="0" err="1"/>
              <a:t>Ao</a:t>
            </a:r>
            <a:r>
              <a:rPr lang="sv-SE" dirty="0"/>
              <a:t> final </a:t>
            </a:r>
            <a:r>
              <a:rPr lang="sv-SE" dirty="0" err="1"/>
              <a:t>desta</a:t>
            </a:r>
            <a:r>
              <a:rPr lang="sv-SE" dirty="0"/>
              <a:t> aula, </a:t>
            </a:r>
            <a:r>
              <a:rPr lang="sv-SE" dirty="0" err="1"/>
              <a:t>você</a:t>
            </a:r>
            <a:r>
              <a:rPr lang="sv-SE" dirty="0"/>
              <a:t> </a:t>
            </a:r>
            <a:r>
              <a:rPr lang="sv-SE" dirty="0" err="1"/>
              <a:t>poderá</a:t>
            </a:r>
            <a:r>
              <a:rPr lang="sv-SE" dirty="0"/>
              <a:t>:</a:t>
            </a:r>
            <a:endParaRPr dirty="0"/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2.4 Como </a:t>
            </a:r>
            <a:r>
              <a:rPr lang="sv-SE" dirty="0" err="1"/>
              <a:t>projetar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SER</a:t>
            </a:r>
            <a:endParaRPr dirty="0"/>
          </a:p>
        </p:txBody>
      </p:sp>
      <p:sp>
        <p:nvSpPr>
          <p:cNvPr id="508" name="Google Shape;508;p20"/>
          <p:cNvSpPr txBox="1">
            <a:spLocks noGrp="1"/>
          </p:cNvSpPr>
          <p:nvPr>
            <p:ph type="body" idx="2"/>
          </p:nvPr>
        </p:nvSpPr>
        <p:spPr>
          <a:xfrm>
            <a:off x="663575" y="2471738"/>
            <a:ext cx="10626725" cy="316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dirty="0" err="1"/>
              <a:t>Quais</a:t>
            </a:r>
            <a:r>
              <a:rPr lang="sv-SE" sz="2000" dirty="0"/>
              <a:t> </a:t>
            </a:r>
            <a:r>
              <a:rPr lang="sv-SE" sz="2000" dirty="0" err="1"/>
              <a:t>tecnologias</a:t>
            </a:r>
            <a:r>
              <a:rPr lang="sv-SE" sz="2000" dirty="0"/>
              <a:t> de </a:t>
            </a:r>
            <a:r>
              <a:rPr lang="sv-SE" sz="2000" dirty="0" err="1"/>
              <a:t>conversão</a:t>
            </a:r>
            <a:r>
              <a:rPr lang="sv-SE" sz="2000" dirty="0"/>
              <a:t> de </a:t>
            </a:r>
            <a:r>
              <a:rPr lang="sv-SE" sz="2000" dirty="0" err="1"/>
              <a:t>energia</a:t>
            </a:r>
            <a:r>
              <a:rPr lang="sv-SE" sz="2000" dirty="0"/>
              <a:t> </a:t>
            </a:r>
            <a:r>
              <a:rPr lang="sv-SE" sz="2000" dirty="0" err="1"/>
              <a:t>são</a:t>
            </a:r>
            <a:r>
              <a:rPr lang="sv-SE" sz="2000" dirty="0"/>
              <a:t> </a:t>
            </a:r>
            <a:r>
              <a:rPr lang="sv-SE" sz="2000" dirty="0" err="1"/>
              <a:t>usadas</a:t>
            </a:r>
            <a:r>
              <a:rPr lang="sv-SE" sz="2000" dirty="0"/>
              <a:t> </a:t>
            </a:r>
            <a:r>
              <a:rPr lang="sv-SE" sz="2000" dirty="0" err="1"/>
              <a:t>atualmente</a:t>
            </a:r>
            <a:r>
              <a:rPr lang="sv-SE" sz="2000" dirty="0"/>
              <a:t> para </a:t>
            </a:r>
            <a:r>
              <a:rPr lang="sv-SE" sz="2000" dirty="0" err="1"/>
              <a:t>transformar</a:t>
            </a:r>
            <a:r>
              <a:rPr lang="sv-SE" sz="2000" dirty="0"/>
              <a:t> </a:t>
            </a:r>
            <a:r>
              <a:rPr lang="sv-SE" sz="2000" dirty="0" err="1"/>
              <a:t>energia</a:t>
            </a:r>
            <a:r>
              <a:rPr lang="sv-SE" sz="2000" dirty="0"/>
              <a:t> </a:t>
            </a:r>
            <a:r>
              <a:rPr lang="sv-SE" sz="2000" dirty="0" err="1"/>
              <a:t>primária</a:t>
            </a:r>
            <a:r>
              <a:rPr lang="sv-SE" sz="2000" dirty="0"/>
              <a:t> </a:t>
            </a:r>
            <a:r>
              <a:rPr lang="sv-SE" sz="2000" dirty="0" err="1"/>
              <a:t>em</a:t>
            </a:r>
            <a:r>
              <a:rPr lang="sv-SE" sz="2000" dirty="0"/>
              <a:t> </a:t>
            </a:r>
            <a:r>
              <a:rPr lang="sv-SE" sz="2000" dirty="0" err="1"/>
              <a:t>energia</a:t>
            </a:r>
            <a:r>
              <a:rPr lang="sv-SE" sz="2000" dirty="0"/>
              <a:t> final </a:t>
            </a:r>
            <a:r>
              <a:rPr lang="sv-SE" sz="2000" dirty="0" err="1"/>
              <a:t>em</a:t>
            </a:r>
            <a:r>
              <a:rPr lang="sv-SE" sz="2000" dirty="0"/>
              <a:t> </a:t>
            </a:r>
            <a:r>
              <a:rPr lang="sv-SE" sz="2000" dirty="0" err="1"/>
              <a:t>todos</a:t>
            </a:r>
            <a:r>
              <a:rPr lang="sv-SE" sz="2000" dirty="0"/>
              <a:t> os </a:t>
            </a:r>
            <a:r>
              <a:rPr lang="sv-SE" sz="2000" dirty="0" err="1"/>
              <a:t>níveis</a:t>
            </a:r>
            <a:r>
              <a:rPr lang="sv-SE" sz="2000" dirty="0"/>
              <a:t> e/</a:t>
            </a:r>
            <a:r>
              <a:rPr lang="sv-SE" sz="2000" dirty="0" err="1"/>
              <a:t>ou</a:t>
            </a:r>
            <a:r>
              <a:rPr lang="sv-SE" sz="2000" dirty="0"/>
              <a:t> </a:t>
            </a:r>
            <a:r>
              <a:rPr lang="sv-SE" sz="2000" dirty="0" err="1"/>
              <a:t>estão</a:t>
            </a:r>
            <a:r>
              <a:rPr lang="sv-SE" sz="2000" dirty="0"/>
              <a:t> </a:t>
            </a:r>
            <a:r>
              <a:rPr lang="sv-SE" sz="2000" dirty="0" err="1"/>
              <a:t>planejadas</a:t>
            </a:r>
            <a:r>
              <a:rPr lang="sv-SE" sz="2000" dirty="0"/>
              <a:t> para o </a:t>
            </a:r>
            <a:r>
              <a:rPr lang="sv-SE" sz="2000" dirty="0" err="1"/>
              <a:t>futuro</a:t>
            </a:r>
            <a:r>
              <a:rPr lang="sv-SE" sz="2000" dirty="0"/>
              <a:t>?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dirty="0" err="1"/>
              <a:t>Quais</a:t>
            </a:r>
            <a:r>
              <a:rPr lang="sv-SE" sz="2000" dirty="0"/>
              <a:t> </a:t>
            </a:r>
            <a:r>
              <a:rPr lang="sv-SE" sz="2000" dirty="0" err="1"/>
              <a:t>tecnologias</a:t>
            </a:r>
            <a:r>
              <a:rPr lang="sv-SE" sz="2000" dirty="0"/>
              <a:t> de </a:t>
            </a:r>
            <a:r>
              <a:rPr lang="sv-SE" sz="2000" dirty="0" err="1"/>
              <a:t>transmissão</a:t>
            </a:r>
            <a:r>
              <a:rPr lang="sv-SE" sz="2000" dirty="0"/>
              <a:t>/</a:t>
            </a:r>
            <a:r>
              <a:rPr lang="sv-SE" sz="2000" dirty="0" err="1"/>
              <a:t>transporte</a:t>
            </a:r>
            <a:r>
              <a:rPr lang="sv-SE" sz="2000" dirty="0"/>
              <a:t> de </a:t>
            </a:r>
            <a:r>
              <a:rPr lang="sv-SE" sz="2000" dirty="0" err="1"/>
              <a:t>energia</a:t>
            </a:r>
            <a:r>
              <a:rPr lang="sv-SE" sz="2000" dirty="0"/>
              <a:t> </a:t>
            </a:r>
            <a:r>
              <a:rPr lang="sv-SE" sz="2000" dirty="0" err="1"/>
              <a:t>são</a:t>
            </a:r>
            <a:r>
              <a:rPr lang="sv-SE" sz="2000" dirty="0"/>
              <a:t> </a:t>
            </a:r>
            <a:r>
              <a:rPr lang="sv-SE" sz="2000" dirty="0" err="1"/>
              <a:t>usadas</a:t>
            </a:r>
            <a:r>
              <a:rPr lang="sv-SE" sz="2000" dirty="0"/>
              <a:t> </a:t>
            </a:r>
            <a:r>
              <a:rPr lang="sv-SE" sz="2000" dirty="0" err="1"/>
              <a:t>atualmente</a:t>
            </a:r>
            <a:r>
              <a:rPr lang="sv-SE" sz="2000" dirty="0"/>
              <a:t> e/</a:t>
            </a:r>
            <a:r>
              <a:rPr lang="sv-SE" sz="2000" dirty="0" err="1"/>
              <a:t>ou</a:t>
            </a:r>
            <a:r>
              <a:rPr lang="sv-SE" sz="2000" dirty="0"/>
              <a:t> </a:t>
            </a:r>
            <a:r>
              <a:rPr lang="sv-SE" sz="2000" dirty="0" err="1"/>
              <a:t>estão</a:t>
            </a:r>
            <a:r>
              <a:rPr lang="sv-SE" sz="2000" dirty="0"/>
              <a:t> </a:t>
            </a:r>
            <a:r>
              <a:rPr lang="sv-SE" sz="2000" dirty="0" err="1"/>
              <a:t>planejadas</a:t>
            </a:r>
            <a:r>
              <a:rPr lang="sv-SE" sz="2000" dirty="0"/>
              <a:t> para o </a:t>
            </a:r>
            <a:r>
              <a:rPr lang="sv-SE" sz="2000" dirty="0" err="1"/>
              <a:t>futuro</a:t>
            </a:r>
            <a:r>
              <a:rPr lang="sv-SE" sz="2000" dirty="0"/>
              <a:t>?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dirty="0" err="1"/>
              <a:t>Faça</a:t>
            </a:r>
            <a:r>
              <a:rPr lang="sv-SE" sz="2000" dirty="0"/>
              <a:t> </a:t>
            </a:r>
            <a:r>
              <a:rPr lang="sv-SE" sz="2000" dirty="0" err="1"/>
              <a:t>uma</a:t>
            </a:r>
            <a:r>
              <a:rPr lang="sv-SE" sz="2000" dirty="0"/>
              <a:t> lista de </a:t>
            </a:r>
            <a:r>
              <a:rPr lang="sv-SE" sz="2000" dirty="0" err="1"/>
              <a:t>tecnologias</a:t>
            </a:r>
            <a:r>
              <a:rPr lang="sv-SE" sz="2000" dirty="0"/>
              <a:t> e </a:t>
            </a:r>
            <a:r>
              <a:rPr lang="sv-SE" sz="2000" dirty="0" err="1"/>
              <a:t>agrupe</a:t>
            </a:r>
            <a:r>
              <a:rPr lang="sv-SE" sz="2000" dirty="0"/>
              <a:t> </a:t>
            </a:r>
            <a:r>
              <a:rPr lang="sv-SE" sz="2000" dirty="0" err="1"/>
              <a:t>aquelas</a:t>
            </a:r>
            <a:r>
              <a:rPr lang="sv-SE" sz="2000" dirty="0"/>
              <a:t> </a:t>
            </a:r>
            <a:r>
              <a:rPr lang="sv-SE" sz="2000" dirty="0" err="1"/>
              <a:t>que</a:t>
            </a:r>
            <a:r>
              <a:rPr lang="sv-SE" sz="2000" dirty="0"/>
              <a:t> </a:t>
            </a:r>
            <a:r>
              <a:rPr lang="sv-SE" sz="2000" dirty="0" err="1"/>
              <a:t>compartilham</a:t>
            </a:r>
            <a:r>
              <a:rPr lang="sv-SE" sz="2000" dirty="0"/>
              <a:t> </a:t>
            </a:r>
            <a:r>
              <a:rPr lang="sv-SE" sz="2000" dirty="0" err="1"/>
              <a:t>características</a:t>
            </a:r>
            <a:r>
              <a:rPr lang="sv-SE" sz="2000" dirty="0"/>
              <a:t> </a:t>
            </a:r>
            <a:r>
              <a:rPr lang="sv-SE" sz="2000" dirty="0" err="1"/>
              <a:t>semelhantes</a:t>
            </a:r>
            <a:endParaRPr dirty="0"/>
          </a:p>
        </p:txBody>
      </p:sp>
      <p:sp>
        <p:nvSpPr>
          <p:cNvPr id="509" name="Google Shape;509;p20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20</a:t>
            </a:fld>
            <a:endParaRPr/>
          </a:p>
        </p:txBody>
      </p:sp>
      <p:sp>
        <p:nvSpPr>
          <p:cNvPr id="510" name="Google Shape;510;p20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b) Identificar as tecnologias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1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2.4 Como </a:t>
            </a:r>
            <a:r>
              <a:rPr lang="sv-SE" dirty="0" err="1"/>
              <a:t>projetar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SER</a:t>
            </a:r>
            <a:endParaRPr dirty="0"/>
          </a:p>
        </p:txBody>
      </p:sp>
      <p:sp>
        <p:nvSpPr>
          <p:cNvPr id="517" name="Google Shape;517;p21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21</a:t>
            </a:fld>
            <a:endParaRPr/>
          </a:p>
        </p:txBody>
      </p:sp>
      <p:sp>
        <p:nvSpPr>
          <p:cNvPr id="518" name="Google Shape;518;p21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c) Simplificar e agregar</a:t>
            </a:r>
            <a:endParaRPr/>
          </a:p>
        </p:txBody>
      </p:sp>
      <p:sp>
        <p:nvSpPr>
          <p:cNvPr id="519" name="Google Shape;519;p21"/>
          <p:cNvSpPr txBox="1">
            <a:spLocks noGrp="1"/>
          </p:cNvSpPr>
          <p:nvPr>
            <p:ph type="body" idx="5"/>
          </p:nvPr>
        </p:nvSpPr>
        <p:spPr>
          <a:xfrm>
            <a:off x="663576" y="6127858"/>
            <a:ext cx="5605339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ct val="100000"/>
              <a:buFont typeface="Open Sans"/>
              <a:buNone/>
            </a:pPr>
            <a:r>
              <a:rPr lang="sv-SE" b="1"/>
              <a:t>Fonte da imagem</a:t>
            </a:r>
            <a:r>
              <a:rPr lang="sv-SE"/>
              <a:t>: CS Odessa, search.creativecommons.org, </a:t>
            </a:r>
            <a:r>
              <a:rPr lang="sv-SE" u="sng">
                <a:solidFill>
                  <a:schemeClr val="hlink"/>
                </a:solidFill>
                <a:hlinkClick r:id="rId3"/>
              </a:rPr>
              <a:t>diagrama</a:t>
            </a:r>
            <a:r>
              <a:rPr lang="sv-SE"/>
              <a:t>, licenciado sob </a:t>
            </a:r>
            <a:r>
              <a:rPr lang="sv-SE" u="sng">
                <a:solidFill>
                  <a:schemeClr val="hlink"/>
                </a:solidFill>
                <a:hlinkClick r:id="rId4"/>
              </a:rPr>
              <a:t>CC BY 4.0</a:t>
            </a:r>
            <a:endParaRPr/>
          </a:p>
        </p:txBody>
      </p:sp>
      <p:sp>
        <p:nvSpPr>
          <p:cNvPr id="520" name="Google Shape;520;p21"/>
          <p:cNvSpPr txBox="1"/>
          <p:nvPr/>
        </p:nvSpPr>
        <p:spPr>
          <a:xfrm>
            <a:off x="3670544" y="6391724"/>
            <a:ext cx="2500158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</a:pPr>
            <a:endParaRPr sz="1000" b="0" i="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21" name="Google Shape;521;p21"/>
          <p:cNvGrpSpPr/>
          <p:nvPr/>
        </p:nvGrpSpPr>
        <p:grpSpPr>
          <a:xfrm>
            <a:off x="6501216" y="2593732"/>
            <a:ext cx="5347883" cy="3548386"/>
            <a:chOff x="6303815" y="2487868"/>
            <a:chExt cx="5480931" cy="3636665"/>
          </a:xfrm>
        </p:grpSpPr>
        <p:sp>
          <p:nvSpPr>
            <p:cNvPr id="522" name="Google Shape;522;p21"/>
            <p:cNvSpPr txBox="1"/>
            <p:nvPr/>
          </p:nvSpPr>
          <p:spPr>
            <a:xfrm>
              <a:off x="7967451" y="4429083"/>
              <a:ext cx="1305216" cy="41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pen Sans"/>
                <a:buNone/>
              </a:pPr>
              <a:r>
                <a:rPr lang="sv-SE" sz="2000" dirty="0" err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Refinaria</a:t>
              </a:r>
              <a:endParaRPr dirty="0"/>
            </a:p>
          </p:txBody>
        </p:sp>
        <p:sp>
          <p:nvSpPr>
            <p:cNvPr id="523" name="Google Shape;523;p21"/>
            <p:cNvSpPr/>
            <p:nvPr/>
          </p:nvSpPr>
          <p:spPr>
            <a:xfrm>
              <a:off x="7532476" y="3392446"/>
              <a:ext cx="2366962" cy="2732087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endPara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524" name="Google Shape;524;p21"/>
            <p:cNvCxnSpPr/>
            <p:nvPr/>
          </p:nvCxnSpPr>
          <p:spPr>
            <a:xfrm rot="10800000">
              <a:off x="6392651" y="4443371"/>
              <a:ext cx="1139825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cxnSp>
          <p:nvCxnSpPr>
            <p:cNvPr id="525" name="Google Shape;525;p21"/>
            <p:cNvCxnSpPr/>
            <p:nvPr/>
          </p:nvCxnSpPr>
          <p:spPr>
            <a:xfrm rot="10800000">
              <a:off x="9899438" y="3601996"/>
              <a:ext cx="1141413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cxnSp>
          <p:nvCxnSpPr>
            <p:cNvPr id="526" name="Google Shape;526;p21"/>
            <p:cNvCxnSpPr/>
            <p:nvPr/>
          </p:nvCxnSpPr>
          <p:spPr>
            <a:xfrm rot="10800000">
              <a:off x="9899438" y="4127458"/>
              <a:ext cx="1141413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cxnSp>
          <p:nvCxnSpPr>
            <p:cNvPr id="527" name="Google Shape;527;p21"/>
            <p:cNvCxnSpPr/>
            <p:nvPr/>
          </p:nvCxnSpPr>
          <p:spPr>
            <a:xfrm rot="10800000">
              <a:off x="9899438" y="4652921"/>
              <a:ext cx="1141413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cxnSp>
          <p:nvCxnSpPr>
            <p:cNvPr id="528" name="Google Shape;528;p21"/>
            <p:cNvCxnSpPr/>
            <p:nvPr/>
          </p:nvCxnSpPr>
          <p:spPr>
            <a:xfrm rot="10800000">
              <a:off x="9899438" y="5178383"/>
              <a:ext cx="1141413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sp>
          <p:nvSpPr>
            <p:cNvPr id="529" name="Google Shape;529;p21"/>
            <p:cNvSpPr txBox="1"/>
            <p:nvPr/>
          </p:nvSpPr>
          <p:spPr>
            <a:xfrm>
              <a:off x="6303815" y="4027367"/>
              <a:ext cx="119455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r>
                <a:rPr lang="sv-SE" sz="2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Petróleo bruto</a:t>
              </a:r>
              <a:endParaRPr/>
            </a:p>
          </p:txBody>
        </p:sp>
        <p:sp>
          <p:nvSpPr>
            <p:cNvPr id="530" name="Google Shape;530;p21"/>
            <p:cNvSpPr txBox="1"/>
            <p:nvPr/>
          </p:nvSpPr>
          <p:spPr>
            <a:xfrm>
              <a:off x="10281041" y="3175654"/>
              <a:ext cx="673911" cy="41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pen Sans"/>
                <a:buNone/>
              </a:pPr>
              <a:r>
                <a:rPr lang="sv-SE" sz="20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GLP</a:t>
              </a:r>
              <a:endParaRPr/>
            </a:p>
          </p:txBody>
        </p:sp>
        <p:sp>
          <p:nvSpPr>
            <p:cNvPr id="531" name="Google Shape;531;p21"/>
            <p:cNvSpPr txBox="1"/>
            <p:nvPr/>
          </p:nvSpPr>
          <p:spPr>
            <a:xfrm>
              <a:off x="10266151" y="3719140"/>
              <a:ext cx="1250563" cy="41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Open Sans"/>
                <a:buNone/>
              </a:pPr>
              <a:r>
                <a:rPr lang="sv-SE" sz="200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Gasolina</a:t>
              </a:r>
              <a:endParaRPr/>
            </a:p>
          </p:txBody>
        </p:sp>
        <p:sp>
          <p:nvSpPr>
            <p:cNvPr id="532" name="Google Shape;532;p21"/>
            <p:cNvSpPr txBox="1"/>
            <p:nvPr/>
          </p:nvSpPr>
          <p:spPr>
            <a:xfrm>
              <a:off x="10214086" y="4226579"/>
              <a:ext cx="1570660" cy="41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Open Sans"/>
                <a:buNone/>
              </a:pPr>
              <a:r>
                <a:rPr lang="sv-SE" sz="2000" dirty="0" err="1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Querosene</a:t>
              </a:r>
              <a:endParaRPr dirty="0"/>
            </a:p>
          </p:txBody>
        </p:sp>
        <p:sp>
          <p:nvSpPr>
            <p:cNvPr id="533" name="Google Shape;533;p21"/>
            <p:cNvSpPr txBox="1"/>
            <p:nvPr/>
          </p:nvSpPr>
          <p:spPr>
            <a:xfrm>
              <a:off x="10266151" y="4770065"/>
              <a:ext cx="933487" cy="41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Open Sans"/>
                <a:buNone/>
              </a:pPr>
              <a:r>
                <a:rPr lang="sv-SE" sz="200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Diesel</a:t>
              </a:r>
              <a:endParaRPr/>
            </a:p>
          </p:txBody>
        </p:sp>
        <p:cxnSp>
          <p:nvCxnSpPr>
            <p:cNvPr id="534" name="Google Shape;534;p21"/>
            <p:cNvCxnSpPr/>
            <p:nvPr/>
          </p:nvCxnSpPr>
          <p:spPr>
            <a:xfrm rot="10800000">
              <a:off x="9899438" y="5703846"/>
              <a:ext cx="1141413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sm" len="sm"/>
            </a:ln>
          </p:spPr>
        </p:cxnSp>
        <p:sp>
          <p:nvSpPr>
            <p:cNvPr id="535" name="Google Shape;535;p21"/>
            <p:cNvSpPr txBox="1"/>
            <p:nvPr/>
          </p:nvSpPr>
          <p:spPr>
            <a:xfrm>
              <a:off x="10280438" y="5286515"/>
              <a:ext cx="724840" cy="41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pen Sans"/>
                <a:buNone/>
              </a:pPr>
              <a:r>
                <a:rPr lang="sv-SE" sz="20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HFO</a:t>
              </a:r>
              <a:endParaRPr/>
            </a:p>
          </p:txBody>
        </p:sp>
        <p:sp>
          <p:nvSpPr>
            <p:cNvPr id="536" name="Google Shape;536;p21"/>
            <p:cNvSpPr txBox="1"/>
            <p:nvPr/>
          </p:nvSpPr>
          <p:spPr>
            <a:xfrm>
              <a:off x="6303815" y="2487868"/>
              <a:ext cx="1228661" cy="41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pen Sans"/>
                <a:buNone/>
              </a:pPr>
              <a:r>
                <a:rPr lang="sv-SE" sz="2000" b="1" dirty="0" err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Entrada</a:t>
              </a:r>
              <a:endParaRPr dirty="0"/>
            </a:p>
          </p:txBody>
        </p:sp>
        <p:sp>
          <p:nvSpPr>
            <p:cNvPr id="537" name="Google Shape;537;p21"/>
            <p:cNvSpPr txBox="1"/>
            <p:nvPr/>
          </p:nvSpPr>
          <p:spPr>
            <a:xfrm>
              <a:off x="10280438" y="2492333"/>
              <a:ext cx="1135562" cy="41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Open Sans"/>
                <a:buNone/>
              </a:pPr>
              <a:r>
                <a:rPr lang="sv-SE" sz="20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Saída</a:t>
              </a:r>
              <a:endParaRPr/>
            </a:p>
          </p:txBody>
        </p:sp>
      </p:grpSp>
      <p:pic>
        <p:nvPicPr>
          <p:cNvPr id="538" name="Google Shape;53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326" y="2687923"/>
            <a:ext cx="4669017" cy="3300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2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2.4 Como </a:t>
            </a:r>
            <a:r>
              <a:rPr lang="sv-SE" dirty="0" err="1"/>
              <a:t>projetar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SER</a:t>
            </a:r>
            <a:endParaRPr dirty="0"/>
          </a:p>
        </p:txBody>
      </p:sp>
      <p:sp>
        <p:nvSpPr>
          <p:cNvPr id="545" name="Google Shape;545;p2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22</a:t>
            </a:fld>
            <a:endParaRPr/>
          </a:p>
        </p:txBody>
      </p:sp>
      <p:sp>
        <p:nvSpPr>
          <p:cNvPr id="546" name="Google Shape;546;p22"/>
          <p:cNvSpPr txBox="1">
            <a:spLocks noGrp="1"/>
          </p:cNvSpPr>
          <p:nvPr>
            <p:ph type="body" idx="4"/>
          </p:nvPr>
        </p:nvSpPr>
        <p:spPr>
          <a:xfrm>
            <a:off x="663575" y="2016125"/>
            <a:ext cx="5016256" cy="43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d) Representar as principais entradas e saídas</a:t>
            </a:r>
            <a:endParaRPr/>
          </a:p>
        </p:txBody>
      </p:sp>
      <p:sp>
        <p:nvSpPr>
          <p:cNvPr id="547" name="Google Shape;547;p22"/>
          <p:cNvSpPr txBox="1"/>
          <p:nvPr/>
        </p:nvSpPr>
        <p:spPr>
          <a:xfrm>
            <a:off x="3670544" y="6391724"/>
            <a:ext cx="2500158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</a:pPr>
            <a:endParaRPr sz="1000" b="0" i="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8" name="Google Shape;548;p22"/>
          <p:cNvSpPr/>
          <p:nvPr/>
        </p:nvSpPr>
        <p:spPr>
          <a:xfrm>
            <a:off x="6001478" y="2453804"/>
            <a:ext cx="2539182" cy="76839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49" name="Google Shape;549;p22"/>
          <p:cNvCxnSpPr/>
          <p:nvPr/>
        </p:nvCxnSpPr>
        <p:spPr>
          <a:xfrm>
            <a:off x="8562148" y="2841248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50" name="Google Shape;550;p22"/>
          <p:cNvSpPr txBox="1"/>
          <p:nvPr/>
        </p:nvSpPr>
        <p:spPr>
          <a:xfrm>
            <a:off x="8843246" y="2453743"/>
            <a:ext cx="10829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Carvão</a:t>
            </a:r>
            <a:endParaRPr dirty="0"/>
          </a:p>
        </p:txBody>
      </p:sp>
      <p:sp>
        <p:nvSpPr>
          <p:cNvPr id="551" name="Google Shape;551;p22"/>
          <p:cNvSpPr txBox="1"/>
          <p:nvPr/>
        </p:nvSpPr>
        <p:spPr>
          <a:xfrm>
            <a:off x="6280450" y="2500155"/>
            <a:ext cx="19800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Extração</a:t>
            </a:r>
            <a:r>
              <a:rPr lang="sv-SE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carvão</a:t>
            </a:r>
            <a:endParaRPr dirty="0"/>
          </a:p>
        </p:txBody>
      </p:sp>
      <p:sp>
        <p:nvSpPr>
          <p:cNvPr id="552" name="Google Shape;552;p22"/>
          <p:cNvSpPr/>
          <p:nvPr/>
        </p:nvSpPr>
        <p:spPr>
          <a:xfrm>
            <a:off x="6006392" y="3385363"/>
            <a:ext cx="2555756" cy="79746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53" name="Google Shape;553;p22"/>
          <p:cNvCxnSpPr/>
          <p:nvPr/>
        </p:nvCxnSpPr>
        <p:spPr>
          <a:xfrm>
            <a:off x="4634792" y="3802199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54" name="Google Shape;554;p22"/>
          <p:cNvCxnSpPr/>
          <p:nvPr/>
        </p:nvCxnSpPr>
        <p:spPr>
          <a:xfrm>
            <a:off x="8554620" y="3782852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55" name="Google Shape;555;p22"/>
          <p:cNvSpPr txBox="1"/>
          <p:nvPr/>
        </p:nvSpPr>
        <p:spPr>
          <a:xfrm>
            <a:off x="4536372" y="3338819"/>
            <a:ext cx="7280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sv-SE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Gás</a:t>
            </a:r>
            <a:endParaRPr/>
          </a:p>
        </p:txBody>
      </p:sp>
      <p:sp>
        <p:nvSpPr>
          <p:cNvPr id="556" name="Google Shape;556;p22"/>
          <p:cNvSpPr txBox="1"/>
          <p:nvPr/>
        </p:nvSpPr>
        <p:spPr>
          <a:xfrm>
            <a:off x="8857962" y="3389924"/>
            <a:ext cx="16068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Eletricidade</a:t>
            </a:r>
            <a:endParaRPr dirty="0"/>
          </a:p>
        </p:txBody>
      </p:sp>
      <p:sp>
        <p:nvSpPr>
          <p:cNvPr id="557" name="Google Shape;557;p22"/>
          <p:cNvSpPr txBox="1"/>
          <p:nvPr/>
        </p:nvSpPr>
        <p:spPr>
          <a:xfrm>
            <a:off x="6221026" y="3460970"/>
            <a:ext cx="21371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Usina</a:t>
            </a:r>
            <a:r>
              <a:rPr lang="sv-SE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energia</a:t>
            </a:r>
            <a:r>
              <a:rPr lang="sv-SE" sz="2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sv-SE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gás</a:t>
            </a:r>
            <a:endParaRPr dirty="0"/>
          </a:p>
        </p:txBody>
      </p:sp>
      <p:sp>
        <p:nvSpPr>
          <p:cNvPr id="558" name="Google Shape;558;p22"/>
          <p:cNvSpPr/>
          <p:nvPr/>
        </p:nvSpPr>
        <p:spPr>
          <a:xfrm>
            <a:off x="6011312" y="4347151"/>
            <a:ext cx="2550836" cy="100288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59" name="Google Shape;559;p22"/>
          <p:cNvCxnSpPr/>
          <p:nvPr/>
        </p:nvCxnSpPr>
        <p:spPr>
          <a:xfrm>
            <a:off x="4629877" y="4883898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0" name="Google Shape;560;p22"/>
          <p:cNvCxnSpPr/>
          <p:nvPr/>
        </p:nvCxnSpPr>
        <p:spPr>
          <a:xfrm>
            <a:off x="8572780" y="4488206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61" name="Google Shape;561;p22"/>
          <p:cNvSpPr txBox="1"/>
          <p:nvPr/>
        </p:nvSpPr>
        <p:spPr>
          <a:xfrm>
            <a:off x="4536372" y="4415684"/>
            <a:ext cx="126703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sv-SE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Óleo</a:t>
            </a:r>
            <a:endParaRPr/>
          </a:p>
        </p:txBody>
      </p:sp>
      <p:sp>
        <p:nvSpPr>
          <p:cNvPr id="562" name="Google Shape;562;p22"/>
          <p:cNvSpPr txBox="1"/>
          <p:nvPr/>
        </p:nvSpPr>
        <p:spPr>
          <a:xfrm>
            <a:off x="10012770" y="4207982"/>
            <a:ext cx="14493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Gasolina</a:t>
            </a:r>
            <a:endParaRPr/>
          </a:p>
        </p:txBody>
      </p:sp>
      <p:sp>
        <p:nvSpPr>
          <p:cNvPr id="563" name="Google Shape;563;p22"/>
          <p:cNvSpPr txBox="1"/>
          <p:nvPr/>
        </p:nvSpPr>
        <p:spPr>
          <a:xfrm>
            <a:off x="6465677" y="4653929"/>
            <a:ext cx="16478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Refinaria</a:t>
            </a:r>
            <a:endParaRPr/>
          </a:p>
        </p:txBody>
      </p:sp>
      <p:cxnSp>
        <p:nvCxnSpPr>
          <p:cNvPr id="564" name="Google Shape;564;p22"/>
          <p:cNvCxnSpPr/>
          <p:nvPr/>
        </p:nvCxnSpPr>
        <p:spPr>
          <a:xfrm>
            <a:off x="8587531" y="4856915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5" name="Google Shape;565;p22"/>
          <p:cNvCxnSpPr/>
          <p:nvPr/>
        </p:nvCxnSpPr>
        <p:spPr>
          <a:xfrm>
            <a:off x="8582615" y="5235457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66" name="Google Shape;566;p22"/>
          <p:cNvSpPr txBox="1"/>
          <p:nvPr/>
        </p:nvSpPr>
        <p:spPr>
          <a:xfrm>
            <a:off x="10017684" y="4596357"/>
            <a:ext cx="14493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Diesel</a:t>
            </a:r>
            <a:endParaRPr/>
          </a:p>
        </p:txBody>
      </p:sp>
      <p:sp>
        <p:nvSpPr>
          <p:cNvPr id="567" name="Google Shape;567;p22"/>
          <p:cNvSpPr txBox="1"/>
          <p:nvPr/>
        </p:nvSpPr>
        <p:spPr>
          <a:xfrm>
            <a:off x="10011964" y="4960614"/>
            <a:ext cx="16068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Querosene</a:t>
            </a:r>
            <a:endParaRPr dirty="0"/>
          </a:p>
        </p:txBody>
      </p:sp>
      <p:sp>
        <p:nvSpPr>
          <p:cNvPr id="568" name="Google Shape;568;p22"/>
          <p:cNvSpPr txBox="1"/>
          <p:nvPr/>
        </p:nvSpPr>
        <p:spPr>
          <a:xfrm>
            <a:off x="2342448" y="3570362"/>
            <a:ext cx="25391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sv-SE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Exemplos</a:t>
            </a:r>
            <a:endParaRPr/>
          </a:p>
        </p:txBody>
      </p:sp>
      <p:sp>
        <p:nvSpPr>
          <p:cNvPr id="569" name="Google Shape;569;p22"/>
          <p:cNvSpPr/>
          <p:nvPr/>
        </p:nvSpPr>
        <p:spPr>
          <a:xfrm>
            <a:off x="6009935" y="5512028"/>
            <a:ext cx="2555756" cy="70030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70" name="Google Shape;570;p22"/>
          <p:cNvCxnSpPr/>
          <p:nvPr/>
        </p:nvCxnSpPr>
        <p:spPr>
          <a:xfrm>
            <a:off x="4638335" y="5896964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71" name="Google Shape;571;p22"/>
          <p:cNvCxnSpPr/>
          <p:nvPr/>
        </p:nvCxnSpPr>
        <p:spPr>
          <a:xfrm>
            <a:off x="8558163" y="5891577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72" name="Google Shape;572;p22"/>
          <p:cNvSpPr txBox="1"/>
          <p:nvPr/>
        </p:nvSpPr>
        <p:spPr>
          <a:xfrm>
            <a:off x="4536372" y="5440416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sv-SE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Diesel</a:t>
            </a:r>
            <a:endParaRPr/>
          </a:p>
        </p:txBody>
      </p:sp>
      <p:sp>
        <p:nvSpPr>
          <p:cNvPr id="573" name="Google Shape;573;p22"/>
          <p:cNvSpPr txBox="1"/>
          <p:nvPr/>
        </p:nvSpPr>
        <p:spPr>
          <a:xfrm>
            <a:off x="8843247" y="5474918"/>
            <a:ext cx="19688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Transporte</a:t>
            </a:r>
            <a:endParaRPr/>
          </a:p>
        </p:txBody>
      </p:sp>
      <p:sp>
        <p:nvSpPr>
          <p:cNvPr id="574" name="Google Shape;574;p22"/>
          <p:cNvSpPr txBox="1"/>
          <p:nvPr/>
        </p:nvSpPr>
        <p:spPr>
          <a:xfrm>
            <a:off x="6812931" y="5656811"/>
            <a:ext cx="94759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sz="20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Carro</a:t>
            </a:r>
            <a:endParaRPr dirty="0"/>
          </a:p>
        </p:txBody>
      </p:sp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2.4 Como </a:t>
            </a:r>
            <a:r>
              <a:rPr lang="sv-SE" dirty="0" err="1"/>
              <a:t>projetar</a:t>
            </a:r>
            <a:r>
              <a:rPr lang="sv-SE" dirty="0"/>
              <a:t> </a:t>
            </a:r>
            <a:r>
              <a:rPr lang="sv-SE" dirty="0" err="1"/>
              <a:t>um</a:t>
            </a:r>
            <a:r>
              <a:rPr lang="sv-SE" dirty="0"/>
              <a:t> SER</a:t>
            </a:r>
            <a:endParaRPr dirty="0"/>
          </a:p>
        </p:txBody>
      </p:sp>
      <p:sp>
        <p:nvSpPr>
          <p:cNvPr id="581" name="Google Shape;581;p2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23</a:t>
            </a:fld>
            <a:endParaRPr/>
          </a:p>
        </p:txBody>
      </p:sp>
      <p:sp>
        <p:nvSpPr>
          <p:cNvPr id="582" name="Google Shape;582;p23"/>
          <p:cNvSpPr txBox="1">
            <a:spLocks noGrp="1"/>
          </p:cNvSpPr>
          <p:nvPr>
            <p:ph type="body" idx="4"/>
          </p:nvPr>
        </p:nvSpPr>
        <p:spPr>
          <a:xfrm>
            <a:off x="663575" y="2016125"/>
            <a:ext cx="5016256" cy="43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e) Regionalizar</a:t>
            </a:r>
            <a:endParaRPr/>
          </a:p>
        </p:txBody>
      </p:sp>
      <p:pic>
        <p:nvPicPr>
          <p:cNvPr id="583" name="Google Shape;5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7150" y="2531270"/>
            <a:ext cx="4443595" cy="3398043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23"/>
          <p:cNvSpPr txBox="1"/>
          <p:nvPr/>
        </p:nvSpPr>
        <p:spPr>
          <a:xfrm>
            <a:off x="663575" y="2575824"/>
            <a:ext cx="5560210" cy="360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 sz="20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Divida a infraestrutura por tipo e por país ou região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v-SE" sz="20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Representar conexões entre países ou regiões por meio de infraestrutura dedicada</a:t>
            </a:r>
            <a:endParaRPr/>
          </a:p>
        </p:txBody>
      </p:sp>
      <p:cxnSp>
        <p:nvCxnSpPr>
          <p:cNvPr id="585" name="Google Shape;585;p23"/>
          <p:cNvCxnSpPr/>
          <p:nvPr/>
        </p:nvCxnSpPr>
        <p:spPr>
          <a:xfrm>
            <a:off x="952135" y="4761098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86" name="Google Shape;586;p23"/>
          <p:cNvCxnSpPr/>
          <p:nvPr/>
        </p:nvCxnSpPr>
        <p:spPr>
          <a:xfrm>
            <a:off x="4871963" y="4755711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87" name="Google Shape;587;p23"/>
          <p:cNvSpPr txBox="1"/>
          <p:nvPr/>
        </p:nvSpPr>
        <p:spPr>
          <a:xfrm>
            <a:off x="850172" y="4183103"/>
            <a:ext cx="1371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r>
              <a:rPr lang="sv-SE" sz="14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Eletricidade</a:t>
            </a:r>
            <a:r>
              <a:rPr lang="sv-SE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4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Espanha</a:t>
            </a:r>
            <a:endParaRPr dirty="0"/>
          </a:p>
        </p:txBody>
      </p:sp>
      <p:sp>
        <p:nvSpPr>
          <p:cNvPr id="588" name="Google Shape;588;p23"/>
          <p:cNvSpPr txBox="1"/>
          <p:nvPr/>
        </p:nvSpPr>
        <p:spPr>
          <a:xfrm>
            <a:off x="5316164" y="4246183"/>
            <a:ext cx="10942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</a:pPr>
            <a:r>
              <a:rPr lang="sv-SE" sz="12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Eletricidade</a:t>
            </a:r>
            <a:r>
              <a:rPr lang="sv-SE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</a:pPr>
            <a:r>
              <a:rPr lang="sv-SE" sz="12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França</a:t>
            </a:r>
            <a:endParaRPr dirty="0"/>
          </a:p>
        </p:txBody>
      </p:sp>
      <p:sp>
        <p:nvSpPr>
          <p:cNvPr id="589" name="Google Shape;589;p23"/>
          <p:cNvSpPr/>
          <p:nvPr/>
        </p:nvSpPr>
        <p:spPr>
          <a:xfrm>
            <a:off x="2323735" y="4339052"/>
            <a:ext cx="2548228" cy="79015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Exportação de eletricidade Espanha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0" name="Google Shape;590;p23"/>
          <p:cNvCxnSpPr/>
          <p:nvPr/>
        </p:nvCxnSpPr>
        <p:spPr>
          <a:xfrm>
            <a:off x="968801" y="5749322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591" name="Google Shape;591;p23"/>
          <p:cNvCxnSpPr/>
          <p:nvPr/>
        </p:nvCxnSpPr>
        <p:spPr>
          <a:xfrm>
            <a:off x="4888629" y="5743935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592" name="Google Shape;592;p23"/>
          <p:cNvSpPr txBox="1"/>
          <p:nvPr/>
        </p:nvSpPr>
        <p:spPr>
          <a:xfrm>
            <a:off x="866838" y="5164184"/>
            <a:ext cx="1371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</a:pPr>
            <a:r>
              <a:rPr lang="sv-SE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Eletricidade Espanha</a:t>
            </a:r>
            <a:endParaRPr/>
          </a:p>
        </p:txBody>
      </p:sp>
      <p:sp>
        <p:nvSpPr>
          <p:cNvPr id="593" name="Google Shape;593;p23"/>
          <p:cNvSpPr txBox="1"/>
          <p:nvPr/>
        </p:nvSpPr>
        <p:spPr>
          <a:xfrm>
            <a:off x="5332830" y="5205833"/>
            <a:ext cx="10942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</a:pPr>
            <a:r>
              <a:rPr lang="sv-SE" sz="12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Eletricidade</a:t>
            </a:r>
            <a:r>
              <a:rPr lang="sv-SE" sz="12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None/>
            </a:pPr>
            <a:r>
              <a:rPr lang="sv-SE" sz="12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França</a:t>
            </a:r>
            <a:endParaRPr dirty="0"/>
          </a:p>
        </p:txBody>
      </p:sp>
      <p:sp>
        <p:nvSpPr>
          <p:cNvPr id="594" name="Google Shape;594;p23"/>
          <p:cNvSpPr/>
          <p:nvPr/>
        </p:nvSpPr>
        <p:spPr>
          <a:xfrm>
            <a:off x="2340401" y="5327276"/>
            <a:ext cx="2548228" cy="79015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Importação de eletricidade Espanha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3"/>
          <p:cNvSpPr txBox="1">
            <a:spLocks noGrp="1"/>
          </p:cNvSpPr>
          <p:nvPr>
            <p:ph type="body" idx="5"/>
          </p:nvPr>
        </p:nvSpPr>
        <p:spPr>
          <a:xfrm>
            <a:off x="663576" y="6127858"/>
            <a:ext cx="5605339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ct val="100000"/>
              <a:buFont typeface="Open Sans"/>
              <a:buNone/>
            </a:pPr>
            <a:r>
              <a:rPr lang="sv-SE" b="1"/>
              <a:t>Fonte da imagem</a:t>
            </a:r>
            <a:r>
              <a:rPr lang="sv-SE"/>
              <a:t>: Kolja21, </a:t>
            </a:r>
            <a:r>
              <a:rPr lang="sv-SE" u="sng">
                <a:solidFill>
                  <a:schemeClr val="hlink"/>
                </a:solidFill>
                <a:hlinkClick r:id="rId4"/>
              </a:rPr>
              <a:t>Europe subregion map world factbook.svg</a:t>
            </a:r>
            <a:r>
              <a:rPr lang="sv-SE"/>
              <a:t>, licenciado sob </a:t>
            </a:r>
            <a:r>
              <a:rPr lang="sv-SE" u="sng">
                <a:solidFill>
                  <a:schemeClr val="hlink"/>
                </a:solidFill>
                <a:hlinkClick r:id="rId5"/>
              </a:rPr>
              <a:t>CC BY 3.0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4"/>
          <p:cNvSpPr txBox="1"/>
          <p:nvPr/>
        </p:nvSpPr>
        <p:spPr>
          <a:xfrm>
            <a:off x="9899301" y="5898609"/>
            <a:ext cx="20227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lang="sv-SE" sz="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Cursos do CCG (isso o levará </a:t>
            </a:r>
            <a:br>
              <a:rPr lang="sv-SE" sz="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sv-SE" sz="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para o link do site http://www.ClimateCompatibleGrowth.com/teachingmaterials)</a:t>
            </a:r>
            <a:endParaRPr/>
          </a:p>
        </p:txBody>
      </p:sp>
      <p:sp>
        <p:nvSpPr>
          <p:cNvPr id="602" name="Google Shape;602;p24"/>
          <p:cNvSpPr txBox="1"/>
          <p:nvPr/>
        </p:nvSpPr>
        <p:spPr>
          <a:xfrm>
            <a:off x="8724444" y="4925982"/>
            <a:ext cx="323344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Gardumi F., Sridharan V. (KTH), Shivakumar A. (UNDESA), Niet T. (SFU), Ramos E.P. (KTH), Alfstad T. (UNDESA) 2021. Palestra 3: Ferramentas de modelagem de energia e OSeMOSYS. Versão de lançamento 1.0.  [apresentação on-line]. Programa de Crescimento Compatível com o Clima, Programa de Desenvolvimento das Nações Unidas e Departamento de Assuntos Econômicos e Sociais das Nações Unidas.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67021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2.1 </a:t>
            </a:r>
            <a:r>
              <a:rPr lang="sv-SE" dirty="0" err="1"/>
              <a:t>Sistema</a:t>
            </a:r>
            <a:r>
              <a:rPr lang="sv-SE" dirty="0"/>
              <a:t> e </a:t>
            </a:r>
            <a:r>
              <a:rPr lang="sv-SE" dirty="0" err="1"/>
              <a:t>planejamento</a:t>
            </a:r>
            <a:r>
              <a:rPr lang="sv-SE" dirty="0"/>
              <a:t> </a:t>
            </a:r>
            <a:r>
              <a:rPr lang="sv-SE" dirty="0" err="1"/>
              <a:t>energético</a:t>
            </a:r>
            <a:endParaRPr dirty="0"/>
          </a:p>
        </p:txBody>
      </p:sp>
      <p:sp>
        <p:nvSpPr>
          <p:cNvPr id="313" name="Google Shape;313;p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3</a:t>
            </a:fld>
            <a:endParaRPr/>
          </a:p>
        </p:txBody>
      </p:sp>
      <p:sp>
        <p:nvSpPr>
          <p:cNvPr id="314" name="Google Shape;314;p3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597461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 dirty="0"/>
              <a:t>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queremos</a:t>
            </a:r>
            <a:r>
              <a:rPr lang="sv-SE" dirty="0"/>
              <a:t> </a:t>
            </a:r>
            <a:r>
              <a:rPr lang="sv-SE" dirty="0" err="1"/>
              <a:t>dizer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"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"?</a:t>
            </a:r>
            <a:endParaRPr dirty="0"/>
          </a:p>
        </p:txBody>
      </p:sp>
      <p:grpSp>
        <p:nvGrpSpPr>
          <p:cNvPr id="315" name="Google Shape;315;p3"/>
          <p:cNvGrpSpPr/>
          <p:nvPr/>
        </p:nvGrpSpPr>
        <p:grpSpPr>
          <a:xfrm>
            <a:off x="663574" y="2894120"/>
            <a:ext cx="2476527" cy="2476527"/>
            <a:chOff x="2468" y="1180007"/>
            <a:chExt cx="2476527" cy="2476527"/>
          </a:xfrm>
        </p:grpSpPr>
        <p:sp>
          <p:nvSpPr>
            <p:cNvPr id="316" name="Google Shape;316;p3"/>
            <p:cNvSpPr/>
            <p:nvPr/>
          </p:nvSpPr>
          <p:spPr>
            <a:xfrm>
              <a:off x="2468" y="1180007"/>
              <a:ext cx="2476527" cy="2476527"/>
            </a:xfrm>
            <a:prstGeom prst="ellipse">
              <a:avLst/>
            </a:prstGeom>
            <a:solidFill>
              <a:srgbClr val="C8102E">
                <a:alpha val="2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"/>
            <p:cNvSpPr txBox="1"/>
            <p:nvPr/>
          </p:nvSpPr>
          <p:spPr>
            <a:xfrm>
              <a:off x="365147" y="1542686"/>
              <a:ext cx="1751169" cy="1751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6275" tIns="24125" rIns="13627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sv-SE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Recursos energéticos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3"/>
          <p:cNvGrpSpPr/>
          <p:nvPr/>
        </p:nvGrpSpPr>
        <p:grpSpPr>
          <a:xfrm>
            <a:off x="2644796" y="2894120"/>
            <a:ext cx="2476527" cy="2476527"/>
            <a:chOff x="1983690" y="1180007"/>
            <a:chExt cx="2476527" cy="2476527"/>
          </a:xfrm>
        </p:grpSpPr>
        <p:sp>
          <p:nvSpPr>
            <p:cNvPr id="319" name="Google Shape;319;p3"/>
            <p:cNvSpPr/>
            <p:nvPr/>
          </p:nvSpPr>
          <p:spPr>
            <a:xfrm>
              <a:off x="1983690" y="1180007"/>
              <a:ext cx="2476527" cy="2476527"/>
            </a:xfrm>
            <a:prstGeom prst="ellipse">
              <a:avLst/>
            </a:prstGeom>
            <a:solidFill>
              <a:srgbClr val="CBD2EA">
                <a:alpha val="6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3"/>
            <p:cNvSpPr txBox="1"/>
            <p:nvPr/>
          </p:nvSpPr>
          <p:spPr>
            <a:xfrm>
              <a:off x="2346369" y="1542686"/>
              <a:ext cx="1751169" cy="1751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6275" tIns="24125" rIns="13627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sv-SE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Conversão de energia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3"/>
          <p:cNvGrpSpPr/>
          <p:nvPr/>
        </p:nvGrpSpPr>
        <p:grpSpPr>
          <a:xfrm>
            <a:off x="4626018" y="2894120"/>
            <a:ext cx="2476527" cy="2476527"/>
            <a:chOff x="3964912" y="1180007"/>
            <a:chExt cx="2476527" cy="2476527"/>
          </a:xfrm>
        </p:grpSpPr>
        <p:sp>
          <p:nvSpPr>
            <p:cNvPr id="322" name="Google Shape;322;p3"/>
            <p:cNvSpPr/>
            <p:nvPr/>
          </p:nvSpPr>
          <p:spPr>
            <a:xfrm>
              <a:off x="3964912" y="1180007"/>
              <a:ext cx="2476527" cy="2476527"/>
            </a:xfrm>
            <a:prstGeom prst="ellipse">
              <a:avLst/>
            </a:prstGeom>
            <a:solidFill>
              <a:srgbClr val="C8102E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"/>
            <p:cNvSpPr txBox="1"/>
            <p:nvPr/>
          </p:nvSpPr>
          <p:spPr>
            <a:xfrm>
              <a:off x="4327591" y="1542686"/>
              <a:ext cx="1751169" cy="1751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6275" tIns="24125" rIns="13627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sv-SE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Transporte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3"/>
          <p:cNvGrpSpPr/>
          <p:nvPr/>
        </p:nvGrpSpPr>
        <p:grpSpPr>
          <a:xfrm>
            <a:off x="6607240" y="2894120"/>
            <a:ext cx="2476527" cy="2476527"/>
            <a:chOff x="5946134" y="1180007"/>
            <a:chExt cx="2476527" cy="2476527"/>
          </a:xfrm>
        </p:grpSpPr>
        <p:sp>
          <p:nvSpPr>
            <p:cNvPr id="325" name="Google Shape;325;p3"/>
            <p:cNvSpPr/>
            <p:nvPr/>
          </p:nvSpPr>
          <p:spPr>
            <a:xfrm>
              <a:off x="5946134" y="1180007"/>
              <a:ext cx="2476527" cy="2476527"/>
            </a:xfrm>
            <a:prstGeom prst="ellipse">
              <a:avLst/>
            </a:prstGeom>
            <a:solidFill>
              <a:srgbClr val="012169">
                <a:alpha val="2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"/>
            <p:cNvSpPr txBox="1"/>
            <p:nvPr/>
          </p:nvSpPr>
          <p:spPr>
            <a:xfrm>
              <a:off x="6308813" y="1542686"/>
              <a:ext cx="1751169" cy="1751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6275" tIns="24125" rIns="13627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sv-SE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Demandas finais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672196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2.1 </a:t>
            </a:r>
            <a:r>
              <a:rPr lang="sv-SE" dirty="0" err="1"/>
              <a:t>Sistema</a:t>
            </a:r>
            <a:r>
              <a:rPr lang="sv-SE" dirty="0"/>
              <a:t> e </a:t>
            </a:r>
            <a:r>
              <a:rPr lang="sv-SE" dirty="0" err="1"/>
              <a:t>planejamento</a:t>
            </a:r>
            <a:r>
              <a:rPr lang="sv-SE" dirty="0"/>
              <a:t> </a:t>
            </a:r>
            <a:r>
              <a:rPr lang="sv-SE" dirty="0" err="1"/>
              <a:t>energético</a:t>
            </a:r>
            <a:endParaRPr dirty="0"/>
          </a:p>
        </p:txBody>
      </p:sp>
      <p:sp>
        <p:nvSpPr>
          <p:cNvPr id="333" name="Google Shape;333;p4"/>
          <p:cNvSpPr txBox="1">
            <a:spLocks noGrp="1"/>
          </p:cNvSpPr>
          <p:nvPr>
            <p:ph type="body" idx="1"/>
          </p:nvPr>
        </p:nvSpPr>
        <p:spPr>
          <a:xfrm>
            <a:off x="663575" y="2872417"/>
            <a:ext cx="10626096" cy="109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</a:pPr>
            <a:r>
              <a:rPr lang="sv-SE" dirty="0"/>
              <a:t>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 </a:t>
            </a:r>
            <a:r>
              <a:rPr lang="sv-SE" dirty="0" err="1"/>
              <a:t>existe</a:t>
            </a:r>
            <a:r>
              <a:rPr lang="sv-SE" dirty="0"/>
              <a:t> para </a:t>
            </a:r>
            <a:r>
              <a:rPr lang="sv-SE" dirty="0" err="1"/>
              <a:t>ajudar</a:t>
            </a:r>
            <a:r>
              <a:rPr lang="sv-SE" dirty="0"/>
              <a:t> a </a:t>
            </a:r>
            <a:r>
              <a:rPr lang="sv-SE" dirty="0" err="1"/>
              <a:t>atender</a:t>
            </a:r>
            <a:r>
              <a:rPr lang="sv-SE" dirty="0"/>
              <a:t> </a:t>
            </a:r>
            <a:r>
              <a:rPr lang="sv-SE" dirty="0" err="1"/>
              <a:t>às</a:t>
            </a:r>
            <a:r>
              <a:rPr lang="sv-SE" dirty="0"/>
              <a:t> </a:t>
            </a:r>
            <a:r>
              <a:rPr lang="sv-SE" dirty="0" err="1"/>
              <a:t>necessidades</a:t>
            </a:r>
            <a:r>
              <a:rPr lang="sv-SE" dirty="0"/>
              <a:t> </a:t>
            </a:r>
            <a:r>
              <a:rPr lang="sv-SE" dirty="0" err="1"/>
              <a:t>energéticas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pessoas</a:t>
            </a:r>
            <a:r>
              <a:rPr lang="sv-SE" dirty="0"/>
              <a:t>. Mas...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Open Sans SemiBold"/>
              <a:buNone/>
            </a:pPr>
            <a:r>
              <a:rPr lang="sv-SE" dirty="0" err="1">
                <a:solidFill>
                  <a:srgbClr val="0070C0"/>
                </a:solidFill>
              </a:rPr>
              <a:t>Ao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planejar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investimentos</a:t>
            </a:r>
            <a:r>
              <a:rPr lang="sv-SE" dirty="0">
                <a:solidFill>
                  <a:srgbClr val="0070C0"/>
                </a:solidFill>
              </a:rPr>
              <a:t> e </a:t>
            </a:r>
            <a:r>
              <a:rPr lang="sv-SE" dirty="0" err="1">
                <a:solidFill>
                  <a:srgbClr val="0070C0"/>
                </a:solidFill>
              </a:rPr>
              <a:t>políticas</a:t>
            </a:r>
            <a:r>
              <a:rPr lang="sv-SE" dirty="0">
                <a:solidFill>
                  <a:srgbClr val="0070C0"/>
                </a:solidFill>
              </a:rPr>
              <a:t> para o </a:t>
            </a:r>
            <a:r>
              <a:rPr lang="sv-SE" dirty="0" err="1">
                <a:solidFill>
                  <a:srgbClr val="0070C0"/>
                </a:solidFill>
              </a:rPr>
              <a:t>sistema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energético</a:t>
            </a:r>
            <a:r>
              <a:rPr lang="sv-SE" dirty="0">
                <a:solidFill>
                  <a:srgbClr val="0070C0"/>
                </a:solidFill>
              </a:rPr>
              <a:t>, os </a:t>
            </a:r>
            <a:r>
              <a:rPr lang="sv-SE" dirty="0" err="1">
                <a:solidFill>
                  <a:srgbClr val="0070C0"/>
                </a:solidFill>
              </a:rPr>
              <a:t>governos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enfrentam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restrições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ditadas</a:t>
            </a:r>
            <a:r>
              <a:rPr lang="sv-SE" dirty="0">
                <a:solidFill>
                  <a:srgbClr val="0070C0"/>
                </a:solidFill>
              </a:rPr>
              <a:t> por:</a:t>
            </a:r>
            <a:endParaRPr dirty="0"/>
          </a:p>
        </p:txBody>
      </p:sp>
      <p:sp>
        <p:nvSpPr>
          <p:cNvPr id="334" name="Google Shape;334;p4"/>
          <p:cNvSpPr txBox="1">
            <a:spLocks noGrp="1"/>
          </p:cNvSpPr>
          <p:nvPr>
            <p:ph type="body" idx="2"/>
          </p:nvPr>
        </p:nvSpPr>
        <p:spPr>
          <a:xfrm>
            <a:off x="663575" y="4218079"/>
            <a:ext cx="10626096" cy="242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Orçamento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1600"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Segurança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fornecimento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energia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1600"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Eventos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inesperados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(por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exemplo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COVID-19);</a:t>
            </a:r>
            <a:endParaRPr sz="1600"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Disponibilidade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recursos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1600" dirty="0"/>
          </a:p>
        </p:txBody>
      </p:sp>
      <p:sp>
        <p:nvSpPr>
          <p:cNvPr id="335" name="Google Shape;335;p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4</a:t>
            </a:fld>
            <a:endParaRPr/>
          </a:p>
        </p:txBody>
      </p:sp>
      <p:sp>
        <p:nvSpPr>
          <p:cNvPr id="336" name="Google Shape;336;p4"/>
          <p:cNvSpPr txBox="1">
            <a:spLocks noGrp="1"/>
          </p:cNvSpPr>
          <p:nvPr>
            <p:ph type="body" idx="4"/>
          </p:nvPr>
        </p:nvSpPr>
        <p:spPr>
          <a:xfrm>
            <a:off x="663574" y="2016028"/>
            <a:ext cx="6721963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 dirty="0"/>
              <a:t>O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queremos</a:t>
            </a:r>
            <a:r>
              <a:rPr lang="sv-SE" dirty="0"/>
              <a:t> </a:t>
            </a:r>
            <a:r>
              <a:rPr lang="sv-SE" dirty="0" err="1"/>
              <a:t>dizer</a:t>
            </a:r>
            <a:r>
              <a:rPr lang="sv-SE" dirty="0"/>
              <a:t> </a:t>
            </a:r>
            <a:r>
              <a:rPr lang="sv-SE" dirty="0" err="1"/>
              <a:t>com</a:t>
            </a:r>
            <a:r>
              <a:rPr lang="sv-SE" dirty="0"/>
              <a:t> "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"?</a:t>
            </a:r>
            <a:endParaRPr dirty="0"/>
          </a:p>
        </p:txBody>
      </p:sp>
      <p:sp>
        <p:nvSpPr>
          <p:cNvPr id="5" name="Google Shape;334;p4">
            <a:extLst>
              <a:ext uri="{FF2B5EF4-FFF2-40B4-BE49-F238E27FC236}">
                <a16:creationId xmlns:a16="http://schemas.microsoft.com/office/drawing/2014/main" id="{9EF6BB95-FFFF-5ED2-B4CC-E3E164B83DCD}"/>
              </a:ext>
            </a:extLst>
          </p:cNvPr>
          <p:cNvSpPr txBox="1">
            <a:spLocks/>
          </p:cNvSpPr>
          <p:nvPr/>
        </p:nvSpPr>
        <p:spPr>
          <a:xfrm>
            <a:off x="5976623" y="4218079"/>
            <a:ext cx="10626096" cy="242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  <a:defRPr sz="2000" b="1" i="0" u="none" strike="noStrike" cap="none">
                <a:solidFill>
                  <a:srgbClr val="2F5395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lnSpc>
                <a:spcPct val="12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Mudanças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climáticas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lang="sv-SE" sz="1600" dirty="0"/>
          </a:p>
          <a:p>
            <a:pPr marL="342900" indent="-342900">
              <a:lnSpc>
                <a:spcPct val="12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Infraestrutura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compartilhada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os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países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vizinhos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lang="sv-SE" sz="1600" dirty="0"/>
          </a:p>
          <a:p>
            <a:pPr marL="342900" indent="-342900">
              <a:lnSpc>
                <a:spcPct val="12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Desenvolvimentos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econômicos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globais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lang="sv-SE" sz="1600" dirty="0"/>
          </a:p>
          <a:p>
            <a:pPr marL="342900" indent="-342900">
              <a:lnSpc>
                <a:spcPct val="12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muito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6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mais</a:t>
            </a:r>
            <a:r>
              <a:rPr lang="sv-SE" sz="16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...</a:t>
            </a:r>
            <a:endParaRPr lang="sv-SE" sz="1600" dirty="0"/>
          </a:p>
          <a:p>
            <a:pPr marL="0" indent="0">
              <a:lnSpc>
                <a:spcPct val="120000"/>
              </a:lnSpc>
            </a:pPr>
            <a:endParaRPr lang="sv-SE" sz="1400" b="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"/>
          <p:cNvSpPr txBox="1">
            <a:spLocks noGrp="1"/>
          </p:cNvSpPr>
          <p:nvPr>
            <p:ph type="title"/>
          </p:nvPr>
        </p:nvSpPr>
        <p:spPr>
          <a:xfrm>
            <a:off x="663576" y="675243"/>
            <a:ext cx="67151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2.1 </a:t>
            </a:r>
            <a:r>
              <a:rPr lang="sv-SE" dirty="0" err="1"/>
              <a:t>Sistema</a:t>
            </a:r>
            <a:r>
              <a:rPr lang="sv-SE" dirty="0"/>
              <a:t> e </a:t>
            </a:r>
            <a:r>
              <a:rPr lang="sv-SE" dirty="0" err="1"/>
              <a:t>planejamento</a:t>
            </a:r>
            <a:r>
              <a:rPr lang="sv-SE" dirty="0"/>
              <a:t> </a:t>
            </a:r>
            <a:r>
              <a:rPr lang="sv-SE" dirty="0" err="1"/>
              <a:t>energético</a:t>
            </a:r>
            <a:endParaRPr dirty="0"/>
          </a:p>
        </p:txBody>
      </p:sp>
      <p:sp>
        <p:nvSpPr>
          <p:cNvPr id="343" name="Google Shape;343;p5"/>
          <p:cNvSpPr txBox="1">
            <a:spLocks noGrp="1"/>
          </p:cNvSpPr>
          <p:nvPr>
            <p:ph type="body" idx="1"/>
          </p:nvPr>
        </p:nvSpPr>
        <p:spPr>
          <a:xfrm>
            <a:off x="663574" y="2710839"/>
            <a:ext cx="10728325" cy="64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</a:pPr>
            <a:r>
              <a:rPr lang="sv-SE" dirty="0"/>
              <a:t>A </a:t>
            </a:r>
            <a:r>
              <a:rPr lang="sv-SE" dirty="0" err="1"/>
              <a:t>política</a:t>
            </a:r>
            <a:r>
              <a:rPr lang="sv-SE" dirty="0"/>
              <a:t> </a:t>
            </a:r>
            <a:r>
              <a:rPr lang="sv-SE" dirty="0" err="1"/>
              <a:t>energética</a:t>
            </a:r>
            <a:r>
              <a:rPr lang="sv-SE" dirty="0"/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é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maneira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pela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qual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determinada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entidade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decidiu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abordar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questões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dirty="0" err="1"/>
              <a:t>planejamento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sv-SE" b="0" dirty="0" err="1">
                <a:latin typeface="Open Sans"/>
                <a:ea typeface="Open Sans"/>
                <a:cs typeface="Open Sans"/>
                <a:sym typeface="Open Sans"/>
              </a:rPr>
              <a:t>incluindo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dirty="0" err="1"/>
              <a:t>fornecimento</a:t>
            </a:r>
            <a:r>
              <a:rPr lang="sv-SE" dirty="0"/>
              <a:t>, </a:t>
            </a:r>
            <a:r>
              <a:rPr lang="sv-SE" dirty="0" err="1"/>
              <a:t>distribuição</a:t>
            </a:r>
            <a:r>
              <a:rPr lang="sv-SE" dirty="0"/>
              <a:t> </a:t>
            </a:r>
            <a:r>
              <a:rPr lang="sv-SE" b="0" dirty="0"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lang="sv-SE" dirty="0" err="1"/>
              <a:t>uso</a:t>
            </a:r>
            <a:r>
              <a:rPr lang="sv-SE" dirty="0"/>
              <a:t> final de </a:t>
            </a:r>
            <a:r>
              <a:rPr lang="sv-SE" dirty="0" err="1"/>
              <a:t>energia</a:t>
            </a:r>
            <a:r>
              <a:rPr lang="sv-SE" dirty="0"/>
              <a:t>. </a:t>
            </a:r>
            <a:endParaRPr dirty="0"/>
          </a:p>
        </p:txBody>
      </p:sp>
      <p:sp>
        <p:nvSpPr>
          <p:cNvPr id="344" name="Google Shape;344;p5"/>
          <p:cNvSpPr txBox="1">
            <a:spLocks noGrp="1"/>
          </p:cNvSpPr>
          <p:nvPr>
            <p:ph type="body" idx="4"/>
          </p:nvPr>
        </p:nvSpPr>
        <p:spPr>
          <a:xfrm>
            <a:off x="663574" y="3287496"/>
            <a:ext cx="6537325" cy="316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</a:pPr>
            <a:r>
              <a:rPr lang="sv-SE" dirty="0" err="1"/>
              <a:t>Inclui</a:t>
            </a:r>
            <a:r>
              <a:rPr lang="sv-SE" dirty="0"/>
              <a:t> </a:t>
            </a:r>
            <a:r>
              <a:rPr lang="sv-SE" dirty="0" err="1"/>
              <a:t>aspectos</a:t>
            </a:r>
            <a:r>
              <a:rPr lang="sv-SE" dirty="0"/>
              <a:t> </a:t>
            </a:r>
            <a:r>
              <a:rPr lang="sv-SE" dirty="0" err="1"/>
              <a:t>relacionados</a:t>
            </a:r>
            <a:r>
              <a:rPr lang="sv-SE" dirty="0"/>
              <a:t> a: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b="0" dirty="0" err="1"/>
              <a:t>Segurança</a:t>
            </a:r>
            <a:r>
              <a:rPr lang="sv-SE" sz="2000" b="0" dirty="0"/>
              <a:t> </a:t>
            </a:r>
            <a:r>
              <a:rPr lang="sv-SE" sz="2000" b="0" dirty="0" err="1"/>
              <a:t>energética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b="0" dirty="0" err="1"/>
              <a:t>Proteção</a:t>
            </a:r>
            <a:r>
              <a:rPr lang="sv-SE" sz="2000" b="0" dirty="0"/>
              <a:t> </a:t>
            </a:r>
            <a:r>
              <a:rPr lang="sv-SE" sz="2000" b="0" dirty="0" err="1"/>
              <a:t>ambiental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b="0" dirty="0" err="1"/>
              <a:t>Estruturas</a:t>
            </a:r>
            <a:r>
              <a:rPr lang="sv-SE" sz="2000" b="0" dirty="0"/>
              <a:t> de </a:t>
            </a:r>
            <a:r>
              <a:rPr lang="sv-SE" sz="2000" b="0" dirty="0" err="1"/>
              <a:t>mercado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b="0" dirty="0" err="1"/>
              <a:t>Incentivos</a:t>
            </a:r>
            <a:r>
              <a:rPr lang="sv-SE" sz="2000" b="0" dirty="0"/>
              <a:t> </a:t>
            </a:r>
            <a:r>
              <a:rPr lang="sv-SE" sz="2000" b="0" dirty="0" err="1"/>
              <a:t>ou</a:t>
            </a:r>
            <a:r>
              <a:rPr lang="sv-SE" sz="2000" b="0" dirty="0"/>
              <a:t> </a:t>
            </a:r>
            <a:r>
              <a:rPr lang="sv-SE" sz="2000" b="0" dirty="0" err="1"/>
              <a:t>desincentivos</a:t>
            </a:r>
            <a:r>
              <a:rPr lang="sv-SE" sz="2000" b="0" dirty="0"/>
              <a:t> (por </a:t>
            </a:r>
            <a:r>
              <a:rPr lang="sv-SE" sz="2000" b="0" dirty="0" err="1"/>
              <a:t>exemplo</a:t>
            </a:r>
            <a:r>
              <a:rPr lang="sv-SE" sz="2000" b="0" dirty="0"/>
              <a:t>, FITs, </a:t>
            </a:r>
            <a:r>
              <a:rPr lang="sv-SE" sz="2000" b="0" dirty="0" err="1"/>
              <a:t>impostos</a:t>
            </a:r>
            <a:r>
              <a:rPr lang="sv-SE" sz="2000" b="0" dirty="0"/>
              <a:t> sobre o </a:t>
            </a:r>
            <a:r>
              <a:rPr lang="sv-SE" sz="2000" b="0" dirty="0" err="1"/>
              <a:t>carbono</a:t>
            </a:r>
            <a:r>
              <a:rPr lang="sv-SE" sz="2000" b="0" dirty="0"/>
              <a:t>)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v-SE" sz="2000" b="0" dirty="0" err="1"/>
              <a:t>Conservação</a:t>
            </a:r>
            <a:r>
              <a:rPr lang="sv-SE" sz="2000" b="0" dirty="0"/>
              <a:t> de </a:t>
            </a:r>
            <a:r>
              <a:rPr lang="sv-SE" sz="2000" b="0" dirty="0" err="1"/>
              <a:t>energia</a:t>
            </a:r>
            <a:r>
              <a:rPr lang="sv-SE" sz="2000" b="0" dirty="0"/>
              <a:t> (por </a:t>
            </a:r>
            <a:r>
              <a:rPr lang="sv-SE" sz="2000" b="0" dirty="0" err="1"/>
              <a:t>exemplo</a:t>
            </a:r>
            <a:r>
              <a:rPr lang="sv-SE" sz="2000" b="0" dirty="0"/>
              <a:t>, </a:t>
            </a:r>
            <a:r>
              <a:rPr lang="sv-SE" sz="2000" b="0" dirty="0" err="1"/>
              <a:t>medidas</a:t>
            </a:r>
            <a:r>
              <a:rPr lang="sv-SE" sz="2000" b="0" dirty="0"/>
              <a:t> para </a:t>
            </a:r>
            <a:r>
              <a:rPr lang="sv-SE" sz="2000" b="0" dirty="0" err="1"/>
              <a:t>melhorias</a:t>
            </a:r>
            <a:r>
              <a:rPr lang="sv-SE" sz="2000" b="0" dirty="0"/>
              <a:t> de </a:t>
            </a:r>
            <a:r>
              <a:rPr lang="sv-SE" sz="2000" b="0" dirty="0" err="1"/>
              <a:t>eficiência</a:t>
            </a:r>
            <a:r>
              <a:rPr lang="sv-SE" sz="2000" b="0" dirty="0"/>
              <a:t>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</a:pPr>
            <a:endParaRPr dirty="0"/>
          </a:p>
        </p:txBody>
      </p:sp>
      <p:sp>
        <p:nvSpPr>
          <p:cNvPr id="345" name="Google Shape;345;p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  <p:sp>
        <p:nvSpPr>
          <p:cNvPr id="346" name="Google Shape;346;p5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 dirty="0" err="1"/>
              <a:t>Política</a:t>
            </a:r>
            <a:r>
              <a:rPr lang="sv-SE" dirty="0"/>
              <a:t> </a:t>
            </a:r>
            <a:r>
              <a:rPr lang="sv-SE" dirty="0" err="1"/>
              <a:t>energética</a:t>
            </a:r>
            <a:endParaRPr dirty="0"/>
          </a:p>
        </p:txBody>
      </p:sp>
      <p:pic>
        <p:nvPicPr>
          <p:cNvPr id="347" name="Google Shape;34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2973" y="3222362"/>
            <a:ext cx="3666594" cy="276456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"/>
          <p:cNvSpPr txBox="1"/>
          <p:nvPr/>
        </p:nvSpPr>
        <p:spPr>
          <a:xfrm>
            <a:off x="678973" y="6119445"/>
            <a:ext cx="3262821" cy="271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ct val="100000"/>
              <a:buFont typeface="Open Sans"/>
              <a:buNone/>
            </a:pPr>
            <a:r>
              <a:rPr lang="sv-SE" sz="1000" b="1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Fonte da imagem</a:t>
            </a:r>
            <a:r>
              <a:rPr lang="sv-SE"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: Foto de </a:t>
            </a:r>
            <a:r>
              <a:rPr lang="sv-SE" sz="1000" b="0" i="0" u="sng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 Nguyen </a:t>
            </a:r>
            <a:r>
              <a:rPr lang="sv-SE" sz="1000" b="0" i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no Unsplash </a:t>
            </a:r>
            <a:endParaRPr sz="1000" b="0" i="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663576" y="675243"/>
            <a:ext cx="70072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2.1 </a:t>
            </a:r>
            <a:r>
              <a:rPr lang="sv-SE" dirty="0" err="1"/>
              <a:t>Sistema</a:t>
            </a:r>
            <a:r>
              <a:rPr lang="sv-SE" dirty="0"/>
              <a:t> e </a:t>
            </a:r>
            <a:r>
              <a:rPr lang="sv-SE" dirty="0" err="1"/>
              <a:t>planejamento</a:t>
            </a:r>
            <a:r>
              <a:rPr lang="sv-SE" dirty="0"/>
              <a:t> </a:t>
            </a:r>
            <a:r>
              <a:rPr lang="sv-SE" dirty="0" err="1"/>
              <a:t>energético</a:t>
            </a:r>
            <a:endParaRPr dirty="0"/>
          </a:p>
        </p:txBody>
      </p:sp>
      <p:sp>
        <p:nvSpPr>
          <p:cNvPr id="355" name="Google Shape;355;p6"/>
          <p:cNvSpPr txBox="1">
            <a:spLocks noGrp="1"/>
          </p:cNvSpPr>
          <p:nvPr>
            <p:ph type="body" idx="4"/>
          </p:nvPr>
        </p:nvSpPr>
        <p:spPr>
          <a:xfrm>
            <a:off x="663574" y="2444139"/>
            <a:ext cx="6335103" cy="350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"/>
              <a:buNone/>
            </a:pPr>
            <a:r>
              <a:rPr lang="sv-SE" dirty="0" err="1">
                <a:latin typeface="Open Sans"/>
                <a:ea typeface="Open Sans"/>
                <a:cs typeface="Open Sans"/>
                <a:sym typeface="Open Sans"/>
              </a:rPr>
              <a:t>Sustentabilidade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precisa ser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feito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fornecer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fontes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energia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modernas a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áreas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remotas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?  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precisa ser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feito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aumentar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participação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tecnologias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renováveis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?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"/>
              <a:buNone/>
            </a:pPr>
            <a:r>
              <a:rPr lang="sv-SE" dirty="0" err="1">
                <a:latin typeface="Open Sans"/>
                <a:ea typeface="Open Sans"/>
                <a:cs typeface="Open Sans"/>
                <a:sym typeface="Open Sans"/>
              </a:rPr>
              <a:t>Segurança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importação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eletricidade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deve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permitida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? 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instalações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nucleares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existentes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devem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fechadas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"/>
              <a:buNone/>
            </a:pPr>
            <a:r>
              <a:rPr lang="sv-SE" dirty="0" err="1">
                <a:latin typeface="Open Sans"/>
                <a:ea typeface="Open Sans"/>
                <a:cs typeface="Open Sans"/>
                <a:sym typeface="Open Sans"/>
              </a:rPr>
              <a:t>Acessibilidade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Um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programa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conservação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energia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pode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ajudar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reduzir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custo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fornecimento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energia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b="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  <p:sp>
        <p:nvSpPr>
          <p:cNvPr id="357" name="Google Shape;357;p6"/>
          <p:cNvSpPr txBox="1">
            <a:spLocks noGrp="1"/>
          </p:cNvSpPr>
          <p:nvPr>
            <p:ph type="body" idx="6"/>
          </p:nvPr>
        </p:nvSpPr>
        <p:spPr>
          <a:xfrm>
            <a:off x="663575" y="19906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 dirty="0"/>
              <a:t>O </a:t>
            </a:r>
            <a:r>
              <a:rPr lang="sv-SE" dirty="0" err="1"/>
              <a:t>trilema</a:t>
            </a:r>
            <a:r>
              <a:rPr lang="sv-SE" dirty="0"/>
              <a:t> da </a:t>
            </a:r>
            <a:r>
              <a:rPr lang="sv-SE" dirty="0" err="1"/>
              <a:t>energia</a:t>
            </a:r>
            <a:r>
              <a:rPr lang="sv-SE" dirty="0"/>
              <a:t> </a:t>
            </a:r>
            <a:r>
              <a:rPr lang="sv-SE" dirty="0" err="1"/>
              <a:t>na</a:t>
            </a:r>
            <a:r>
              <a:rPr lang="sv-SE" dirty="0"/>
              <a:t> </a:t>
            </a:r>
            <a:r>
              <a:rPr lang="sv-SE" dirty="0" err="1"/>
              <a:t>política</a:t>
            </a:r>
            <a:endParaRPr dirty="0"/>
          </a:p>
        </p:txBody>
      </p:sp>
      <p:pic>
        <p:nvPicPr>
          <p:cNvPr id="358" name="Google Shape;3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8677" y="3222362"/>
            <a:ext cx="4290890" cy="2764563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6"/>
          <p:cNvSpPr/>
          <p:nvPr/>
        </p:nvSpPr>
        <p:spPr>
          <a:xfrm>
            <a:off x="6898077" y="6171107"/>
            <a:ext cx="367119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 b="1" dirty="0" err="1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Fonte</a:t>
            </a:r>
            <a:r>
              <a:rPr lang="sv-SE" sz="1000" b="1" dirty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sv-SE" sz="1000" b="1" dirty="0" err="1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imagem</a:t>
            </a:r>
            <a:r>
              <a:rPr lang="sv-SE" sz="1000" dirty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sv-SE" sz="1000" dirty="0" err="1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Iamme</a:t>
            </a:r>
            <a:r>
              <a:rPr lang="sv-SE" sz="1000" dirty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000" dirty="0" err="1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Ubeyou</a:t>
            </a:r>
            <a:r>
              <a:rPr lang="sv-SE" sz="1000" dirty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sv-SE" sz="1000" u="sng" dirty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foto</a:t>
            </a:r>
            <a:r>
              <a:rPr lang="sv-SE" sz="1000" dirty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sv-SE" sz="1000" dirty="0" err="1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licença</a:t>
            </a:r>
            <a:r>
              <a:rPr lang="sv-SE" sz="1000" dirty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000" dirty="0" err="1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sob</a:t>
            </a:r>
            <a:r>
              <a:rPr lang="sv-SE" sz="1000" dirty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sz="1000" u="sng" dirty="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0</a:t>
            </a:r>
            <a:endParaRPr sz="1000" dirty="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0" name="Google Shape;360;p6"/>
          <p:cNvSpPr txBox="1"/>
          <p:nvPr/>
        </p:nvSpPr>
        <p:spPr>
          <a:xfrm>
            <a:off x="663575" y="404888"/>
            <a:ext cx="6034811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endParaRPr sz="2000" b="1" i="0">
              <a:solidFill>
                <a:srgbClr val="8EA9D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"/>
          <p:cNvSpPr txBox="1">
            <a:spLocks noGrp="1"/>
          </p:cNvSpPr>
          <p:nvPr>
            <p:ph type="title"/>
          </p:nvPr>
        </p:nvSpPr>
        <p:spPr>
          <a:xfrm>
            <a:off x="663576" y="675243"/>
            <a:ext cx="68294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2.1 </a:t>
            </a:r>
            <a:r>
              <a:rPr lang="sv-SE" dirty="0" err="1"/>
              <a:t>Sistema</a:t>
            </a:r>
            <a:r>
              <a:rPr lang="sv-SE" dirty="0"/>
              <a:t> e </a:t>
            </a:r>
            <a:r>
              <a:rPr lang="sv-SE" dirty="0" err="1"/>
              <a:t>planejamento</a:t>
            </a:r>
            <a:r>
              <a:rPr lang="sv-SE" dirty="0"/>
              <a:t> </a:t>
            </a:r>
            <a:r>
              <a:rPr lang="sv-SE" dirty="0" err="1"/>
              <a:t>energético</a:t>
            </a:r>
            <a:endParaRPr dirty="0"/>
          </a:p>
        </p:txBody>
      </p:sp>
      <p:sp>
        <p:nvSpPr>
          <p:cNvPr id="367" name="Google Shape;367;p7"/>
          <p:cNvSpPr txBox="1">
            <a:spLocks noGrp="1"/>
          </p:cNvSpPr>
          <p:nvPr>
            <p:ph type="body" idx="4"/>
          </p:nvPr>
        </p:nvSpPr>
        <p:spPr>
          <a:xfrm>
            <a:off x="663574" y="2482239"/>
            <a:ext cx="4444207" cy="350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"/>
              <a:buNone/>
            </a:pPr>
            <a:r>
              <a:rPr lang="sv-SE" dirty="0">
                <a:latin typeface="Open Sans"/>
                <a:ea typeface="Open Sans"/>
                <a:cs typeface="Open Sans"/>
                <a:sym typeface="Open Sans"/>
              </a:rPr>
              <a:t>Moçambique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</a:pPr>
            <a:endParaRPr b="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Grandes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reservatórios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gás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descobertos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última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década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</a:pPr>
            <a:endParaRPr b="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papel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gás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terá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no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desenvolvimento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país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v-SE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realização</a:t>
            </a:r>
            <a:r>
              <a:rPr lang="sv-SE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dos ODS?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8" name="Google Shape;368;p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  <p:sp>
        <p:nvSpPr>
          <p:cNvPr id="369" name="Google Shape;369;p7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Um exemplo</a:t>
            </a:r>
            <a:endParaRPr/>
          </a:p>
        </p:txBody>
      </p:sp>
      <p:sp>
        <p:nvSpPr>
          <p:cNvPr id="370" name="Google Shape;370;p7"/>
          <p:cNvSpPr/>
          <p:nvPr/>
        </p:nvSpPr>
        <p:spPr>
          <a:xfrm>
            <a:off x="662377" y="6182757"/>
            <a:ext cx="354132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 b="1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Fonte da imagem</a:t>
            </a:r>
            <a:r>
              <a:rPr lang="sv-SE" sz="100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: JCornelius, </a:t>
            </a:r>
            <a:r>
              <a:rPr lang="sv-SE" sz="1000" u="sng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Imagem</a:t>
            </a:r>
            <a:r>
              <a:rPr lang="sv-SE" sz="100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, licença sob </a:t>
            </a:r>
            <a:r>
              <a:rPr lang="sv-SE" sz="1000" u="sng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0</a:t>
            </a:r>
            <a:endParaRPr sz="100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663575" y="404888"/>
            <a:ext cx="6034811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endParaRPr sz="2000" b="1" i="0">
              <a:solidFill>
                <a:srgbClr val="8EA9DA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372" name="Google Shape;37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5031" y="2096572"/>
            <a:ext cx="2619375" cy="4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56296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2.2 Por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modelar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?</a:t>
            </a:r>
            <a:endParaRPr dirty="0"/>
          </a:p>
        </p:txBody>
      </p:sp>
      <p:sp>
        <p:nvSpPr>
          <p:cNvPr id="379" name="Google Shape;379;p8"/>
          <p:cNvSpPr txBox="1">
            <a:spLocks noGrp="1"/>
          </p:cNvSpPr>
          <p:nvPr>
            <p:ph type="body" idx="2"/>
          </p:nvPr>
        </p:nvSpPr>
        <p:spPr>
          <a:xfrm>
            <a:off x="663575" y="2444121"/>
            <a:ext cx="8911248" cy="345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Open Sans SemiBold"/>
              <a:buNone/>
            </a:pPr>
            <a:r>
              <a:rPr lang="sv-SE" dirty="0">
                <a:solidFill>
                  <a:srgbClr val="C8102E"/>
                </a:solidFill>
              </a:rPr>
              <a:t>Os </a:t>
            </a:r>
            <a:r>
              <a:rPr lang="sv-SE" dirty="0" err="1">
                <a:solidFill>
                  <a:srgbClr val="C8102E"/>
                </a:solidFill>
              </a:rPr>
              <a:t>governos</a:t>
            </a:r>
            <a:r>
              <a:rPr lang="sv-SE" dirty="0">
                <a:solidFill>
                  <a:srgbClr val="C8102E"/>
                </a:solidFill>
              </a:rPr>
              <a:t>/</a:t>
            </a:r>
            <a:r>
              <a:rPr lang="sv-SE" dirty="0" err="1">
                <a:solidFill>
                  <a:srgbClr val="C8102E"/>
                </a:solidFill>
              </a:rPr>
              <a:t>públicos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precisam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estabelecer</a:t>
            </a:r>
            <a:r>
              <a:rPr lang="sv-SE" dirty="0">
                <a:solidFill>
                  <a:srgbClr val="C8102E"/>
                </a:solidFill>
              </a:rPr>
              <a:t> metas para o </a:t>
            </a:r>
            <a:r>
              <a:rPr lang="sv-SE" dirty="0" err="1">
                <a:solidFill>
                  <a:srgbClr val="C8102E"/>
                </a:solidFill>
              </a:rPr>
              <a:t>desenvolvimento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futuro</a:t>
            </a:r>
            <a:r>
              <a:rPr lang="sv-SE" dirty="0">
                <a:solidFill>
                  <a:srgbClr val="C8102E"/>
                </a:solidFill>
              </a:rPr>
              <a:t> do </a:t>
            </a:r>
            <a:r>
              <a:rPr lang="sv-SE" dirty="0" err="1">
                <a:solidFill>
                  <a:srgbClr val="C8102E"/>
                </a:solidFill>
              </a:rPr>
              <a:t>país</a:t>
            </a:r>
            <a:r>
              <a:rPr lang="sv-SE" dirty="0">
                <a:solidFill>
                  <a:srgbClr val="C8102E"/>
                </a:solidFill>
              </a:rPr>
              <a:t> e de </a:t>
            </a:r>
            <a:r>
              <a:rPr lang="sv-SE" dirty="0" err="1">
                <a:solidFill>
                  <a:srgbClr val="C8102E"/>
                </a:solidFill>
              </a:rPr>
              <a:t>seu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sistema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energético</a:t>
            </a:r>
            <a:r>
              <a:rPr lang="sv-SE" dirty="0">
                <a:solidFill>
                  <a:srgbClr val="C8102E"/>
                </a:solidFill>
              </a:rPr>
              <a:t>:</a:t>
            </a:r>
            <a:endParaRPr dirty="0">
              <a:solidFill>
                <a:srgbClr val="C8102E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dirty="0"/>
              <a:t>Metas de </a:t>
            </a:r>
            <a:r>
              <a:rPr lang="sv-SE" dirty="0" err="1"/>
              <a:t>política</a:t>
            </a:r>
            <a:r>
              <a:rPr lang="sv-SE" dirty="0"/>
              <a:t>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dirty="0" err="1"/>
              <a:t>Opções</a:t>
            </a:r>
            <a:r>
              <a:rPr lang="sv-SE" dirty="0"/>
              <a:t> de </a:t>
            </a:r>
            <a:r>
              <a:rPr lang="sv-SE" dirty="0" err="1"/>
              <a:t>tecnologia</a:t>
            </a:r>
            <a:r>
              <a:rPr lang="sv-SE" dirty="0"/>
              <a:t> </a:t>
            </a:r>
            <a:r>
              <a:rPr lang="sv-SE" dirty="0" err="1"/>
              <a:t>preferidas</a:t>
            </a:r>
            <a:r>
              <a:rPr lang="sv-SE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Open Sans SemiBold"/>
              <a:buNone/>
            </a:pPr>
            <a:r>
              <a:rPr lang="sv-SE" dirty="0" err="1">
                <a:solidFill>
                  <a:srgbClr val="C8102E"/>
                </a:solidFill>
              </a:rPr>
              <a:t>Levando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em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conta</a:t>
            </a:r>
            <a:r>
              <a:rPr lang="sv-SE" dirty="0">
                <a:solidFill>
                  <a:srgbClr val="C8102E"/>
                </a:solidFill>
              </a:rPr>
              <a:t>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dirty="0" err="1"/>
              <a:t>Disponibilidade</a:t>
            </a:r>
            <a:r>
              <a:rPr lang="sv-SE" dirty="0"/>
              <a:t> e </a:t>
            </a:r>
            <a:r>
              <a:rPr lang="sv-SE" dirty="0" err="1"/>
              <a:t>preços</a:t>
            </a:r>
            <a:r>
              <a:rPr lang="sv-SE" dirty="0"/>
              <a:t> </a:t>
            </a:r>
            <a:r>
              <a:rPr lang="sv-SE" dirty="0" err="1"/>
              <a:t>futuros</a:t>
            </a:r>
            <a:r>
              <a:rPr lang="sv-SE" dirty="0"/>
              <a:t> de formas de </a:t>
            </a:r>
            <a:r>
              <a:rPr lang="sv-SE" dirty="0" err="1"/>
              <a:t>energia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dirty="0" err="1"/>
              <a:t>Desenvolvimento</a:t>
            </a:r>
            <a:r>
              <a:rPr lang="sv-SE" dirty="0"/>
              <a:t> de </a:t>
            </a:r>
            <a:r>
              <a:rPr lang="sv-SE" dirty="0" err="1"/>
              <a:t>outros</a:t>
            </a:r>
            <a:r>
              <a:rPr lang="sv-SE" dirty="0"/>
              <a:t> </a:t>
            </a:r>
            <a:r>
              <a:rPr lang="sv-SE" dirty="0" err="1"/>
              <a:t>setores</a:t>
            </a:r>
            <a:r>
              <a:rPr lang="sv-SE" dirty="0"/>
              <a:t> da </a:t>
            </a:r>
            <a:r>
              <a:rPr lang="sv-SE" dirty="0" err="1"/>
              <a:t>economia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sv-SE" dirty="0" err="1"/>
              <a:t>Restrições</a:t>
            </a:r>
            <a:r>
              <a:rPr lang="sv-SE" dirty="0"/>
              <a:t> </a:t>
            </a:r>
            <a:r>
              <a:rPr lang="sv-SE" dirty="0" err="1"/>
              <a:t>geopolíticas</a:t>
            </a:r>
            <a:r>
              <a:rPr lang="sv-SE" dirty="0"/>
              <a:t>...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Open Sans SemiBold"/>
              <a:buNone/>
            </a:pPr>
            <a:r>
              <a:rPr lang="sv-SE" dirty="0">
                <a:solidFill>
                  <a:srgbClr val="C8102E"/>
                </a:solidFill>
              </a:rPr>
              <a:t>Os </a:t>
            </a:r>
            <a:r>
              <a:rPr lang="sv-SE" dirty="0" err="1">
                <a:solidFill>
                  <a:srgbClr val="C8102E"/>
                </a:solidFill>
              </a:rPr>
              <a:t>modelos</a:t>
            </a:r>
            <a:r>
              <a:rPr lang="sv-SE" dirty="0">
                <a:solidFill>
                  <a:srgbClr val="C8102E"/>
                </a:solidFill>
              </a:rPr>
              <a:t> de sistemas </a:t>
            </a:r>
            <a:r>
              <a:rPr lang="sv-SE" dirty="0" err="1">
                <a:solidFill>
                  <a:srgbClr val="C8102E"/>
                </a:solidFill>
              </a:rPr>
              <a:t>energéticos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facilitam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essas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tarefas</a:t>
            </a:r>
            <a:r>
              <a:rPr lang="sv-SE" dirty="0">
                <a:solidFill>
                  <a:srgbClr val="C8102E"/>
                </a:solidFill>
              </a:rPr>
              <a:t> e </a:t>
            </a:r>
            <a:r>
              <a:rPr lang="sv-SE" dirty="0" err="1">
                <a:solidFill>
                  <a:srgbClr val="C8102E"/>
                </a:solidFill>
              </a:rPr>
              <a:t>ajudam</a:t>
            </a:r>
            <a:r>
              <a:rPr lang="sv-SE" dirty="0">
                <a:solidFill>
                  <a:srgbClr val="C8102E"/>
                </a:solidFill>
              </a:rPr>
              <a:t> a </a:t>
            </a:r>
            <a:r>
              <a:rPr lang="sv-SE" dirty="0" err="1">
                <a:solidFill>
                  <a:srgbClr val="C8102E"/>
                </a:solidFill>
              </a:rPr>
              <a:t>avaliar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quantitativamente</a:t>
            </a:r>
            <a:r>
              <a:rPr lang="sv-SE" dirty="0">
                <a:solidFill>
                  <a:srgbClr val="C8102E"/>
                </a:solidFill>
              </a:rPr>
              <a:t> as </a:t>
            </a:r>
            <a:r>
              <a:rPr lang="sv-SE" dirty="0" err="1">
                <a:solidFill>
                  <a:srgbClr val="C8102E"/>
                </a:solidFill>
              </a:rPr>
              <a:t>implicações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das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decisões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políticas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sob</a:t>
            </a:r>
            <a:r>
              <a:rPr lang="sv-SE" dirty="0">
                <a:solidFill>
                  <a:srgbClr val="C8102E"/>
                </a:solidFill>
              </a:rPr>
              <a:t> </a:t>
            </a:r>
            <a:r>
              <a:rPr lang="sv-SE" dirty="0" err="1">
                <a:solidFill>
                  <a:srgbClr val="C8102E"/>
                </a:solidFill>
              </a:rPr>
              <a:t>restrições</a:t>
            </a:r>
            <a:endParaRPr dirty="0">
              <a:solidFill>
                <a:srgbClr val="C8102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395"/>
              </a:buClr>
              <a:buSzPts val="2000"/>
              <a:buFont typeface="Open Sans SemiBold"/>
              <a:buNone/>
            </a:pPr>
            <a:endParaRPr dirty="0"/>
          </a:p>
        </p:txBody>
      </p:sp>
      <p:sp>
        <p:nvSpPr>
          <p:cNvPr id="380" name="Google Shape;380;p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8</a:t>
            </a:fld>
            <a:endParaRPr/>
          </a:p>
        </p:txBody>
      </p:sp>
      <p:sp>
        <p:nvSpPr>
          <p:cNvPr id="381" name="Google Shape;381;p8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A necessidade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9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55213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v-SE" dirty="0"/>
              <a:t>2.2 Por </a:t>
            </a:r>
            <a:r>
              <a:rPr lang="sv-SE" dirty="0" err="1"/>
              <a:t>que</a:t>
            </a:r>
            <a:r>
              <a:rPr lang="sv-SE" dirty="0"/>
              <a:t> </a:t>
            </a:r>
            <a:r>
              <a:rPr lang="sv-SE" dirty="0" err="1"/>
              <a:t>modelar</a:t>
            </a:r>
            <a:r>
              <a:rPr lang="sv-SE" dirty="0"/>
              <a:t> o </a:t>
            </a:r>
            <a:r>
              <a:rPr lang="sv-SE" dirty="0" err="1"/>
              <a:t>sistema</a:t>
            </a:r>
            <a:r>
              <a:rPr lang="sv-SE" dirty="0"/>
              <a:t> </a:t>
            </a:r>
            <a:r>
              <a:rPr lang="sv-SE" dirty="0" err="1"/>
              <a:t>energético</a:t>
            </a:r>
            <a:r>
              <a:rPr lang="sv-SE" dirty="0"/>
              <a:t>?</a:t>
            </a:r>
            <a:endParaRPr dirty="0"/>
          </a:p>
        </p:txBody>
      </p:sp>
      <p:sp>
        <p:nvSpPr>
          <p:cNvPr id="388" name="Google Shape;388;p9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9</a:t>
            </a:fld>
            <a:endParaRPr/>
          </a:p>
        </p:txBody>
      </p:sp>
      <p:sp>
        <p:nvSpPr>
          <p:cNvPr id="389" name="Google Shape;389;p9"/>
          <p:cNvSpPr txBox="1">
            <a:spLocks noGrp="1"/>
          </p:cNvSpPr>
          <p:nvPr>
            <p:ph type="body" idx="4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sv-SE"/>
              <a:t>A necessidade</a:t>
            </a:r>
            <a:endParaRPr/>
          </a:p>
        </p:txBody>
      </p:sp>
      <p:sp>
        <p:nvSpPr>
          <p:cNvPr id="390" name="Google Shape;390;p9"/>
          <p:cNvSpPr txBox="1"/>
          <p:nvPr/>
        </p:nvSpPr>
        <p:spPr>
          <a:xfrm>
            <a:off x="663575" y="2397228"/>
            <a:ext cx="9265872" cy="360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Arial"/>
              <a:buNone/>
            </a:pPr>
            <a:r>
              <a:rPr lang="sv-SE" sz="2000" b="1" i="0">
                <a:solidFill>
                  <a:srgbClr val="C8102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Os modelos podem ajudar: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sv-SE" sz="16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...Revelar os possíveis efeitos de novos investimentos em todo o sistema do país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sv-SE" sz="16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...Descubra novas perguntas importantes para o planejamento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sv-SE" sz="16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...Identificar e medir as principais incertezas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sv-SE" sz="16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...Revelar que o aparentemente simples (complexo) é complexo (simples)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sv-SE" sz="16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...Disciplinar o diálogo sobre políticas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sv-SE" sz="16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...Comunique-se com o público em geral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CCG_pp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2069"/>
      </a:accent1>
      <a:accent2>
        <a:srgbClr val="C8102E"/>
      </a:accent2>
      <a:accent3>
        <a:srgbClr val="CBD3EA"/>
      </a:accent3>
      <a:accent4>
        <a:srgbClr val="5B9BD5"/>
      </a:accent4>
      <a:accent5>
        <a:srgbClr val="4471C3"/>
      </a:accent5>
      <a:accent6>
        <a:srgbClr val="910C22"/>
      </a:accent6>
      <a:hlink>
        <a:srgbClr val="4151C3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CG_pp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2069"/>
      </a:accent1>
      <a:accent2>
        <a:srgbClr val="C8102E"/>
      </a:accent2>
      <a:accent3>
        <a:srgbClr val="CBD3EA"/>
      </a:accent3>
      <a:accent4>
        <a:srgbClr val="5B9BD5"/>
      </a:accent4>
      <a:accent5>
        <a:srgbClr val="4471C3"/>
      </a:accent5>
      <a:accent6>
        <a:srgbClr val="910C22"/>
      </a:accent6>
      <a:hlink>
        <a:srgbClr val="4151C3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6255</Words>
  <Application>Microsoft Office PowerPoint</Application>
  <PresentationFormat>Widescreen</PresentationFormat>
  <Paragraphs>272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Times New Roman</vt:lpstr>
      <vt:lpstr>Open Sans ExtraBold</vt:lpstr>
      <vt:lpstr>Open Sans SemiBold</vt:lpstr>
      <vt:lpstr>Roboto</vt:lpstr>
      <vt:lpstr>Calibri</vt:lpstr>
      <vt:lpstr>Arial</vt:lpstr>
      <vt:lpstr>Open Sans</vt:lpstr>
      <vt:lpstr>Quattrocento Sans</vt:lpstr>
      <vt:lpstr>CCG_ppt</vt:lpstr>
      <vt:lpstr>1_CCG_ppt</vt:lpstr>
      <vt:lpstr>AULA 2 O SISTEMA ENERGÉTICO</vt:lpstr>
      <vt:lpstr>Resultados da aprendizagem</vt:lpstr>
      <vt:lpstr>2.1 Sistema e planejamento energético</vt:lpstr>
      <vt:lpstr>2.1 Sistema e planejamento energético</vt:lpstr>
      <vt:lpstr>2.1 Sistema e planejamento energético</vt:lpstr>
      <vt:lpstr>2.1 Sistema e planejamento energético</vt:lpstr>
      <vt:lpstr>2.1 Sistema e planejamento energético</vt:lpstr>
      <vt:lpstr>2.2 Por que modelar o sistema energético?</vt:lpstr>
      <vt:lpstr>2.2 Por que modelar o sistema energético?</vt:lpstr>
      <vt:lpstr>2.2 Por que modelar o sistema energético?</vt:lpstr>
      <vt:lpstr>2.2 Por que modelar o sistema energético?</vt:lpstr>
      <vt:lpstr>2.2 Por que modelar o sistema energético?</vt:lpstr>
      <vt:lpstr>Palestra 2.2 Referências</vt:lpstr>
      <vt:lpstr>2.3 O sistema energético de referência (SER)</vt:lpstr>
      <vt:lpstr>2.3 O sistema energético de referência (SER)</vt:lpstr>
      <vt:lpstr>2.3 O sistema energético de referência (SER)</vt:lpstr>
      <vt:lpstr>2.3 O sistema energético de referência (SER)</vt:lpstr>
      <vt:lpstr>2.3 O sistema energético de referência (SER)</vt:lpstr>
      <vt:lpstr>2.4 Como projetar um SER</vt:lpstr>
      <vt:lpstr>2.4 Como projetar um SER</vt:lpstr>
      <vt:lpstr>2.4 Como projetar um SER</vt:lpstr>
      <vt:lpstr>2.4 Como projetar um SER</vt:lpstr>
      <vt:lpstr>2.4 Como projetar um SER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Francesco Gardumi</dc:creator>
  <cp:keywords>, docId:80ED0474165B04BEF382D4FAFCF29939</cp:keywords>
  <cp:lastModifiedBy>Ashutosh.Bhagurkar</cp:lastModifiedBy>
  <cp:revision>6</cp:revision>
  <dcterms:created xsi:type="dcterms:W3CDTF">2021-04-29T14:11:43Z</dcterms:created>
  <dcterms:modified xsi:type="dcterms:W3CDTF">2025-08-13T12:10:11Z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</Properties>
</file>