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2CE3C-077E-22CA-9DBD-6074A3B07CD8}" v="9" dt="2025-09-24T09:03:24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A3F2CE3C-077E-22CA-9DBD-6074A3B07CD8}"/>
    <pc:docChg chg="modSld">
      <pc:chgData name="Brent.Cunningham" userId="S::bc5835@open.ac.uk::74055d5a-e06d-41f7-9835-efab18c92af7" providerId="AD" clId="Web-{A3F2CE3C-077E-22CA-9DBD-6074A3B07CD8}" dt="2025-09-24T09:03:23.532" v="7" actId="20577"/>
      <pc:docMkLst>
        <pc:docMk/>
      </pc:docMkLst>
      <pc:sldChg chg="modSp">
        <pc:chgData name="Brent.Cunningham" userId="S::bc5835@open.ac.uk::74055d5a-e06d-41f7-9835-efab18c92af7" providerId="AD" clId="Web-{A3F2CE3C-077E-22CA-9DBD-6074A3B07CD8}" dt="2025-09-24T09:03:18.751" v="3" actId="20577"/>
        <pc:sldMkLst>
          <pc:docMk/>
          <pc:sldMk cId="628428499" sldId="267"/>
        </pc:sldMkLst>
        <pc:spChg chg="mod">
          <ac:chgData name="Brent.Cunningham" userId="S::bc5835@open.ac.uk::74055d5a-e06d-41f7-9835-efab18c92af7" providerId="AD" clId="Web-{A3F2CE3C-077E-22CA-9DBD-6074A3B07CD8}" dt="2025-09-24T09:03:18.751" v="3" actId="20577"/>
          <ac:spMkLst>
            <pc:docMk/>
            <pc:sldMk cId="628428499" sldId="267"/>
            <ac:spMk id="2" creationId="{7D8692EA-D510-F416-564C-D7A012AC2500}"/>
          </ac:spMkLst>
        </pc:spChg>
      </pc:sldChg>
      <pc:sldChg chg="modSp">
        <pc:chgData name="Brent.Cunningham" userId="S::bc5835@open.ac.uk::74055d5a-e06d-41f7-9835-efab18c92af7" providerId="AD" clId="Web-{A3F2CE3C-077E-22CA-9DBD-6074A3B07CD8}" dt="2025-09-24T09:03:23.532" v="7" actId="20577"/>
        <pc:sldMkLst>
          <pc:docMk/>
          <pc:sldMk cId="978696621" sldId="268"/>
        </pc:sldMkLst>
        <pc:spChg chg="mod">
          <ac:chgData name="Brent.Cunningham" userId="S::bc5835@open.ac.uk::74055d5a-e06d-41f7-9835-efab18c92af7" providerId="AD" clId="Web-{A3F2CE3C-077E-22CA-9DBD-6074A3B07CD8}" dt="2025-09-24T09:03:23.532" v="7" actId="20577"/>
          <ac:spMkLst>
            <pc:docMk/>
            <pc:sldMk cId="978696621" sldId="268"/>
            <ac:spMk id="2" creationId="{A80E859B-A99D-8F32-29B8-1D2986AD7C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CE86-6F5D-A917-C31F-EDA79E203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F5EF7-902E-0E7F-9DB7-BD58F1E7A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870BF-A443-4E33-48EB-ADA281BD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8B60A-A7EA-2826-DF1F-BD00472A8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CEF02-C58E-6803-1F87-54C43289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029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D9A4B-2A13-C693-1518-842B735D8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FC9E69-C23F-55A2-5023-B1EC4AF4F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32C15-18AE-F8A5-ABA5-4C5F1B971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12922-6268-CA73-C35E-F2E0C9D43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326FE-74C3-BBF1-D174-7DDD6DB4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4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5F61B7-A29E-5128-4344-29F4B87DFC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A495E-A499-5F9D-5F26-03C69F3B6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C630C-CD7F-0F99-780C-20DFBB8DA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82418-A4C5-AA8A-D166-DE5809D54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FC8C2-2D9E-DCEE-A0C5-FE4CFFBC4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55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78BA1-9A75-079D-BFB9-77E8AFE5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ECE9E-0A67-D8CC-C3E6-BD2646198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8FCA9-D69E-9CC0-A0C7-4D485086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11B57-B1B6-133F-96CF-6A794D419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D37B2-2C75-83A5-6FED-AB7BCF55E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70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034D-C514-7915-0995-1687A208F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F1319-C240-F3E8-E9FB-F670A422F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3564F-DCAE-00E6-BFAB-68E43AC90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9BBB0-0E87-C911-9B54-B4F39FABA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1B513-1C31-B6EF-B081-DB0CB86E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9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CCB6-7992-D413-7BD6-BCE67DA6E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EDDF7-ACCD-891C-2CD1-84503F4E8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FA01A-0F3B-AFC2-2F0A-B8191E479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D1B03-48C7-05DB-872A-58F9BB9E7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5E711-61B5-EC7F-660B-2949314E7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86F14-AB99-458F-38C2-6E56B5137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82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5609B-045C-061A-DF21-32950562A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EC5F2-97D8-71B4-24E6-A5AE4E265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A1F2E-642F-89D8-1E4F-B93B52824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365DA-8C4A-32F3-6EB6-2BCEE1ADB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8F1F85-6954-73F6-7AEA-6113F50E04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BB944-9174-8FFE-AD77-C61347A20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4A8E00-562A-A306-9118-9D3928E1F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26D44F-AEB2-B3C4-4DDA-2E504249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2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F1F19-414E-5CFA-FCF0-F9CD408E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8DE70-81EA-3EB7-A8E9-D27A54671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6EA521-CDD7-5B23-99B6-A725736B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C8B8C-47FE-011B-397E-83490EDEF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7E89DC-D795-9518-EE36-74E3FD1BB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2B8ED-477C-4CCF-F5C5-B002E04D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22598-12B0-3669-A2CE-FE1B60E4E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46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9CFC5-758A-2053-1D91-95F17384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B4464-69DE-FB96-BD73-9B84D7BC7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A0C4F-FC49-EF26-395D-1D48859FD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E09658-3CF5-848A-34EE-6CE5D02AE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04380-17F2-C6C8-FB6D-FD0079EF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CA89F-94BC-909E-FA83-8C00850D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45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0A72E-4B89-30D7-DC61-E0A2350F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1DAF6A-AAAC-CD6F-BB5F-C7DD89E43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EAF18-BD56-9AAE-4EFB-2EE3B3A8C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2999BD-3A2E-A385-BE6A-1F7D3E690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CD1AA-91A6-77BC-A8A1-947E15B8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5993D-8F4D-5BEF-003A-00375A4A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61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4144CD-8FF4-579F-EACC-D509A8BAB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AE46B-3E12-8BE9-4D43-BBB897968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DDF1E-1804-7C9B-033B-EEBEABEF1D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B3BAB8-2B96-4FC0-BFCD-3A43163753AC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79EB5-C699-4D72-67D7-1851F4661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94920-2D64-8EEE-294F-910C1202C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BC2841-7C5D-4E6D-894D-62F09B9B2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38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kenembanisi.com/about-m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rc-robotics.github.io/documentation-2024/introduction/" TargetMode="External"/><Relationship Id="rId2" Type="http://schemas.openxmlformats.org/officeDocument/2006/relationships/hyperlink" Target="https://www.wpi.edu/academics/departments/robotics-enginee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pi.edu/research/areas/global-initiatives/ms4ssa" TargetMode="External"/><Relationship Id="rId4" Type="http://schemas.openxmlformats.org/officeDocument/2006/relationships/hyperlink" Target="https://arminstitute.org/projects/cobots-for-kids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parcrobotics.org/media/attachments/2024/08/13/parc-2024-report.pdf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olin.edu/bios/kenechukwu-mbanisi-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4628E-99C0-0CA1-CE2B-CDEBA9BC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282" y="1147306"/>
            <a:ext cx="6620958" cy="10244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/>
              <a:t>Human-Centered Robotics and AI: Kenechukwu </a:t>
            </a:r>
            <a:r>
              <a:rPr lang="en-US" sz="3200" b="1" err="1"/>
              <a:t>Mbanisi</a:t>
            </a:r>
            <a:endParaRPr lang="en-US" sz="3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100BA-0ABA-28A0-B7A5-CFE36AA68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22"/>
            <a:ext cx="5293768" cy="562954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868902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/>
              <a:t>Kenechukwu ('Kene') </a:t>
            </a:r>
            <a:r>
              <a:rPr lang="en-GB" sz="1800" err="1"/>
              <a:t>Mbanisi</a:t>
            </a:r>
            <a:r>
              <a:rPr lang="en-GB" sz="1800"/>
              <a:t> is a researcher and educator in robotics and Artificial Intelligence (AI). </a:t>
            </a:r>
          </a:p>
          <a:p>
            <a:pPr marL="0" indent="0">
              <a:buNone/>
            </a:pPr>
            <a:r>
              <a:rPr lang="en-GB" sz="1800" err="1"/>
              <a:t>Mbanisi's</a:t>
            </a:r>
            <a:r>
              <a:rPr lang="en-GB" sz="1800"/>
              <a:t> work is noteworthy for prioritising the benefit of technology for people, and for his commitment to furthering equality in robotics and engineering.</a:t>
            </a:r>
          </a:p>
          <a:p>
            <a:pPr marL="0" indent="0">
              <a:buNone/>
            </a:pPr>
            <a:endParaRPr lang="en-GB" sz="2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7DE8D2-4026-3BB1-BF52-53EF00BBD47B}"/>
              </a:ext>
            </a:extLst>
          </p:cNvPr>
          <p:cNvSpPr txBox="1"/>
          <p:nvPr/>
        </p:nvSpPr>
        <p:spPr>
          <a:xfrm>
            <a:off x="0" y="5638278"/>
            <a:ext cx="372642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300">
                <a:ea typeface="+mn-lt"/>
                <a:cs typeface="+mn-lt"/>
              </a:rPr>
              <a:t>Image source: </a:t>
            </a:r>
            <a:r>
              <a:rPr lang="en-GB" sz="1300" b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Kenechukwu Mbanisi (2024</a:t>
            </a:r>
            <a:r>
              <a:rPr lang="en-GB" sz="1300" b="1" dirty="0">
                <a:solidFill>
                  <a:srgbClr val="002060"/>
                </a:solidFill>
              </a:rPr>
              <a:t>)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8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92EA-D510-F416-564C-D7A012AC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/>
              <a:t>Empathetic Engineering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 err="1"/>
              <a:t>Mbanisi</a:t>
            </a:r>
            <a:r>
              <a:rPr lang="en-GB" sz="1800" dirty="0"/>
              <a:t> was born in Lagos, Nigeria. He obtained a B.Eng. in Electrical and Electronic Engineering from Covenant University in Ota, Nigeria. He went on to be awarded a Ph.D. in Robotics Engineering from </a:t>
            </a:r>
            <a:r>
              <a:rPr lang="en-GB" sz="1800" dirty="0">
                <a:hlinkClick r:id="rId2"/>
              </a:rPr>
              <a:t>Worcester Polytechnic Institute</a:t>
            </a:r>
            <a:r>
              <a:rPr lang="en-GB" sz="1800" dirty="0"/>
              <a:t> in 2022.</a:t>
            </a:r>
          </a:p>
          <a:p>
            <a:pPr marL="0" indent="0">
              <a:buNone/>
            </a:pPr>
            <a:r>
              <a:rPr lang="en-GB" sz="1800" dirty="0"/>
              <a:t>He is currently Assistant Professor of Robotics at Franklin W. Olin College of Engineering, Massachusetts, USA. </a:t>
            </a:r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 err="1"/>
              <a:t>Mbanisi's</a:t>
            </a:r>
            <a:r>
              <a:rPr lang="en-GB" sz="1800" dirty="0"/>
              <a:t> work focuses on "human-centric" robotics and AI, building on his Ph.D. research for AI systems to enhance human capabilities in shared tasks such as co-driving.</a:t>
            </a:r>
          </a:p>
          <a:p>
            <a:pPr marL="0" indent="0">
              <a:buNone/>
            </a:pPr>
            <a:r>
              <a:rPr lang="en-GB" sz="1800" dirty="0"/>
              <a:t>He leads community-focused STEM education, including the </a:t>
            </a:r>
            <a:r>
              <a:rPr lang="en-GB" sz="1800" dirty="0">
                <a:hlinkClick r:id="rId3"/>
              </a:rPr>
              <a:t>Pan-African Robotics Competition (PARC) </a:t>
            </a:r>
            <a:r>
              <a:rPr lang="en-GB" sz="1800" dirty="0"/>
              <a:t>and ‘</a:t>
            </a:r>
            <a:r>
              <a:rPr lang="en-GB" sz="1800" dirty="0">
                <a:hlinkClick r:id="rId4"/>
              </a:rPr>
              <a:t>Cobots for Kids</a:t>
            </a:r>
            <a:r>
              <a:rPr lang="en-GB" sz="1800" dirty="0"/>
              <a:t>’, encouraging robotics for disadvantaged youth.</a:t>
            </a:r>
          </a:p>
          <a:p>
            <a:pPr marL="0" indent="0">
              <a:buNone/>
            </a:pPr>
            <a:r>
              <a:rPr lang="en-GB" sz="1800" dirty="0"/>
              <a:t>His work supports inclusive innovation in Africa, through outreach and education, including advisory roles within </a:t>
            </a:r>
            <a:r>
              <a:rPr lang="en-GB" sz="1800" dirty="0">
                <a:hlinkClick r:id="rId5"/>
              </a:rPr>
              <a:t>Math and Science for Sub-Saharan Africa</a:t>
            </a:r>
            <a:r>
              <a:rPr lang="en-GB" sz="1800" dirty="0"/>
              <a:t> </a:t>
            </a:r>
            <a:r>
              <a:rPr lang="en-GB" sz="1800" dirty="0">
                <a:hlinkClick r:id="rId5"/>
              </a:rPr>
              <a:t>(</a:t>
            </a:r>
            <a:r>
              <a:rPr lang="en-GB" sz="1800" dirty="0">
                <a:ea typeface="+mn-lt"/>
                <a:cs typeface="+mn-lt"/>
                <a:hlinkClick r:id="rId5"/>
              </a:rPr>
              <a:t>MS4SSA</a:t>
            </a:r>
            <a:r>
              <a:rPr lang="en-GB" sz="1800" dirty="0">
                <a:hlinkClick r:id="rId5"/>
              </a:rPr>
              <a:t>)</a:t>
            </a:r>
            <a:r>
              <a:rPr lang="en-GB" sz="1800" dirty="0"/>
              <a:t>, helping expand access to STEM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62842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E859B-A99D-8F32-29B8-1D2986AD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94" y="355691"/>
            <a:ext cx="9154833" cy="112537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/>
              <a:t>Equity and Education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98" y="1897096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GB" sz="1800" dirty="0"/>
          </a:p>
          <a:p>
            <a:pPr marL="0" indent="0">
              <a:buNone/>
            </a:pPr>
            <a:r>
              <a:rPr lang="en-GB" sz="1800" dirty="0">
                <a:latin typeface="Aptos"/>
                <a:cs typeface="Arial"/>
              </a:rPr>
              <a:t>Olin College of Engineering (no date) </a:t>
            </a:r>
            <a:r>
              <a:rPr lang="en-GB" sz="1800" i="1" dirty="0">
                <a:latin typeface="Aptos"/>
                <a:cs typeface="Arial"/>
              </a:rPr>
              <a:t>Kenechukwu </a:t>
            </a:r>
            <a:r>
              <a:rPr lang="en-GB" sz="1800" i="1" dirty="0" err="1">
                <a:latin typeface="Aptos"/>
                <a:cs typeface="Arial"/>
              </a:rPr>
              <a:t>Mbanisi</a:t>
            </a:r>
            <a:r>
              <a:rPr lang="en-GB" sz="1800" dirty="0">
                <a:latin typeface="Aptos"/>
                <a:cs typeface="Arial"/>
              </a:rPr>
              <a:t>. Available at:</a:t>
            </a:r>
            <a:r>
              <a:rPr lang="en-GB" sz="1800" dirty="0">
                <a:solidFill>
                  <a:srgbClr val="312B39"/>
                </a:solidFill>
                <a:latin typeface="Arial"/>
                <a:cs typeface="Arial"/>
              </a:rPr>
              <a:t> </a:t>
            </a:r>
            <a:r>
              <a:rPr lang="en-GB" sz="1800" dirty="0">
                <a:solidFill>
                  <a:srgbClr val="AE2241"/>
                </a:solidFill>
                <a:latin typeface="Arial"/>
                <a:cs typeface="Arial"/>
                <a:hlinkClick r:id="rId2"/>
              </a:rPr>
              <a:t>https://www.olin.edu/bios/kenechukwu-mbanisi-0</a:t>
            </a:r>
            <a:endParaRPr lang="en-GB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Pan-African Robotics Competition (2024) </a:t>
            </a:r>
            <a:r>
              <a:rPr lang="en-GB" sz="1800" i="1" dirty="0">
                <a:ea typeface="+mn-lt"/>
                <a:cs typeface="+mn-lt"/>
              </a:rPr>
              <a:t>PARC 2024 Activity Report</a:t>
            </a:r>
            <a:r>
              <a:rPr lang="en-GB" sz="1800" dirty="0">
                <a:ea typeface="+mn-lt"/>
                <a:cs typeface="+mn-lt"/>
              </a:rPr>
              <a:t>.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https://parcrobotics.org/media/attachments/2024/08/13/parc-2024-report.pdf</a:t>
            </a:r>
            <a:r>
              <a:rPr lang="en-GB" sz="1800" dirty="0">
                <a:ea typeface="+mn-lt"/>
                <a:cs typeface="+mn-lt"/>
              </a:rPr>
              <a:t> </a:t>
            </a:r>
            <a:endParaRPr lang="en-GB" dirty="0"/>
          </a:p>
          <a:p>
            <a:pPr marL="0" indent="0">
              <a:buNone/>
            </a:pPr>
            <a:br>
              <a:rPr lang="en-GB" sz="1800" b="1" dirty="0"/>
            </a:br>
            <a:r>
              <a:rPr lang="en-GB" sz="1800" b="1" dirty="0"/>
              <a:t>The Project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is available at: </a:t>
            </a:r>
            <a:r>
              <a:rPr lang="en-GB" sz="1800" dirty="0">
                <a:hlinkClick r:id="rId4"/>
              </a:rPr>
              <a:t>www.open.edu/openlearncreate/diverse-computing-pioneers</a:t>
            </a:r>
            <a:endParaRPr lang="en-GB" sz="18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9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ECE55BE-0976-42E6-AA8F-76196C5B2B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CBBE8D-BF8A-45A9-9E6B-1FEEA8B054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47E0DB-1A91-4118-93AE-F851EDADE91B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Human-Centered Robotics and AI: Kenechukwu Mbanisi</vt:lpstr>
      <vt:lpstr>Empathetic Engineering</vt:lpstr>
      <vt:lpstr>Equity and Education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42</cp:revision>
  <dcterms:created xsi:type="dcterms:W3CDTF">2025-06-11T21:24:57Z</dcterms:created>
  <dcterms:modified xsi:type="dcterms:W3CDTF">2025-09-24T09:03:27Z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