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6" r:id="rId5"/>
    <p:sldId id="267" r:id="rId6"/>
    <p:sldId id="26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301D365-1404-7482-6A1A-9CBFF4AB7837}" name="Matiss.Ippolito" initials="Ma" userId="S::mi2884@open.ac.uk::0cf093f6-5496-4823-9017-aaf645359f24" providerId="AD"/>
  <p188:author id="{8C94FA7C-2170-4A80-441E-F56A7073DB4A}" name="Zoe.Tompkins" initials="Zo" userId="S::zlt2@open.ac.uk::09b8bd6a-b842-43fe-b623-3325ed7e2da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F2CE3C-077E-22CA-9DBD-6074A3B07CD8}" v="9" dt="2025-09-24T09:03:24.3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Relationship Id="rId14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ent.Cunningham" userId="S::bc5835@open.ac.uk::74055d5a-e06d-41f7-9835-efab18c92af7" providerId="AD" clId="Web-{A3F2CE3C-077E-22CA-9DBD-6074A3B07CD8}"/>
    <pc:docChg chg="modSld">
      <pc:chgData name="Brent.Cunningham" userId="S::bc5835@open.ac.uk::74055d5a-e06d-41f7-9835-efab18c92af7" providerId="AD" clId="Web-{A3F2CE3C-077E-22CA-9DBD-6074A3B07CD8}" dt="2025-09-24T09:03:23.532" v="7" actId="20577"/>
      <pc:docMkLst>
        <pc:docMk/>
      </pc:docMkLst>
      <pc:sldChg chg="modSp">
        <pc:chgData name="Brent.Cunningham" userId="S::bc5835@open.ac.uk::74055d5a-e06d-41f7-9835-efab18c92af7" providerId="AD" clId="Web-{A3F2CE3C-077E-22CA-9DBD-6074A3B07CD8}" dt="2025-09-24T09:03:18.751" v="3" actId="20577"/>
        <pc:sldMkLst>
          <pc:docMk/>
          <pc:sldMk cId="628428499" sldId="267"/>
        </pc:sldMkLst>
        <pc:spChg chg="mod">
          <ac:chgData name="Brent.Cunningham" userId="S::bc5835@open.ac.uk::74055d5a-e06d-41f7-9835-efab18c92af7" providerId="AD" clId="Web-{A3F2CE3C-077E-22CA-9DBD-6074A3B07CD8}" dt="2025-09-24T09:03:18.751" v="3" actId="20577"/>
          <ac:spMkLst>
            <pc:docMk/>
            <pc:sldMk cId="628428499" sldId="267"/>
            <ac:spMk id="2" creationId="{7D8692EA-D510-F416-564C-D7A012AC2500}"/>
          </ac:spMkLst>
        </pc:spChg>
      </pc:sldChg>
      <pc:sldChg chg="modSp">
        <pc:chgData name="Brent.Cunningham" userId="S::bc5835@open.ac.uk::74055d5a-e06d-41f7-9835-efab18c92af7" providerId="AD" clId="Web-{A3F2CE3C-077E-22CA-9DBD-6074A3B07CD8}" dt="2025-09-24T09:03:23.532" v="7" actId="20577"/>
        <pc:sldMkLst>
          <pc:docMk/>
          <pc:sldMk cId="978696621" sldId="268"/>
        </pc:sldMkLst>
        <pc:spChg chg="mod">
          <ac:chgData name="Brent.Cunningham" userId="S::bc5835@open.ac.uk::74055d5a-e06d-41f7-9835-efab18c92af7" providerId="AD" clId="Web-{A3F2CE3C-077E-22CA-9DBD-6074A3B07CD8}" dt="2025-09-24T09:03:23.532" v="7" actId="20577"/>
          <ac:spMkLst>
            <pc:docMk/>
            <pc:sldMk cId="978696621" sldId="268"/>
            <ac:spMk id="2" creationId="{A80E859B-A99D-8F32-29B8-1D2986AD7CB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0CE86-6F5D-A917-C31F-EDA79E2035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7F5EF7-902E-0E7F-9DB7-BD58F1E7AC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2870BF-A443-4E33-48EB-ADA281BD9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3BAB8-2B96-4FC0-BFCD-3A43163753AC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08B60A-A7EA-2826-DF1F-BD00472A8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CCEF02-C58E-6803-1F87-54C432896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C2841-7C5D-4E6D-894D-62F09B9B21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6029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BD9A4B-2A13-C693-1518-842B735D8B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FC9E69-C23F-55A2-5023-B1EC4AF4FC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32C15-18AE-F8A5-ABA5-4C5F1B971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3BAB8-2B96-4FC0-BFCD-3A43163753AC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A12922-6268-CA73-C35E-F2E0C9D436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6326FE-74C3-BBF1-D174-7DDD6DB4F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C2841-7C5D-4E6D-894D-62F09B9B21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248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B5F61B7-A29E-5128-4344-29F4B87DFC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FA495E-A499-5F9D-5F26-03C69F3B6D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3C630C-CD7F-0F99-780C-20DFBB8DA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3BAB8-2B96-4FC0-BFCD-3A43163753AC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E82418-A4C5-AA8A-D166-DE5809D54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3FC8C2-2D9E-DCEE-A0C5-FE4CFFBC4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C2841-7C5D-4E6D-894D-62F09B9B21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155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478BA1-9A75-079D-BFB9-77E8AFE52E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9ECE9E-0A67-D8CC-C3E6-BD26461983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E8FCA9-D69E-9CC0-A0C7-4D4850869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3BAB8-2B96-4FC0-BFCD-3A43163753AC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511B57-B1B6-133F-96CF-6A794D419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DD37B2-2C75-83A5-6FED-AB7BCF55E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C2841-7C5D-4E6D-894D-62F09B9B21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4701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4034D-C514-7915-0995-1687A208F0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6F1319-C240-F3E8-E9FB-F670A422F7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E3564F-DCAE-00E6-BFAB-68E43AC90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3BAB8-2B96-4FC0-BFCD-3A43163753AC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09BBB0-0E87-C911-9B54-B4F39FABA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C1B513-1C31-B6EF-B081-DB0CB86EF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C2841-7C5D-4E6D-894D-62F09B9B21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6294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87CCB6-7992-D413-7BD6-BCE67DA6E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EEDDF7-ACCD-891C-2CD1-84503F4E84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EFA01A-0F3B-AFC2-2F0A-B8191E4791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3D1B03-48C7-05DB-872A-58F9BB9E7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3BAB8-2B96-4FC0-BFCD-3A43163753AC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35E711-61B5-EC7F-660B-2949314E7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C86F14-AB99-458F-38C2-6E56B5137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C2841-7C5D-4E6D-894D-62F09B9B21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4829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5609B-045C-061A-DF21-32950562A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7EC5F2-97D8-71B4-24E6-A5AE4E265B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BA1F2E-642F-89D8-1E4F-B93B528249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3365DA-8C4A-32F3-6EB6-2BCEE1ADBD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8F1F85-6954-73F6-7AEA-6113F50E04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5BB944-9174-8FFE-AD77-C61347A20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3BAB8-2B96-4FC0-BFCD-3A43163753AC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4A8E00-562A-A306-9118-9D3928E1F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26D44F-AEB2-B3C4-4DDA-2E5042495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C2841-7C5D-4E6D-894D-62F09B9B21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5120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F1F19-414E-5CFA-FCF0-F9CD408ED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B8DE70-81EA-3EB7-A8E9-D27A54671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3BAB8-2B96-4FC0-BFCD-3A43163753AC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6EA521-CDD7-5B23-99B6-A725736B0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9C8B8C-47FE-011B-397E-83490EDEF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C2841-7C5D-4E6D-894D-62F09B9B21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40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7E89DC-D795-9518-EE36-74E3FD1BB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3BAB8-2B96-4FC0-BFCD-3A43163753AC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D2B8ED-477C-4CCF-F5C5-B002E04DC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522598-12B0-3669-A2CE-FE1B60E4E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C2841-7C5D-4E6D-894D-62F09B9B21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9468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79CFC5-758A-2053-1D91-95F173849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CB4464-69DE-FB96-BD73-9B84D7BC7B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CA0C4F-FC49-EF26-395D-1D48859FDD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E09658-3CF5-848A-34EE-6CE5D02AE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3BAB8-2B96-4FC0-BFCD-3A43163753AC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504380-17F2-C6C8-FB6D-FD0079EFB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2CA89F-94BC-909E-FA83-8C00850D5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C2841-7C5D-4E6D-894D-62F09B9B21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9457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40A72E-4B89-30D7-DC61-E0A2350F3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F1DAF6A-AAAC-CD6F-BB5F-C7DD89E430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EAF18-BD56-9AAE-4EFB-2EE3B3A8CD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2999BD-3A2E-A385-BE6A-1F7D3E690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3BAB8-2B96-4FC0-BFCD-3A43163753AC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FCD1AA-91A6-77BC-A8A1-947E15B8F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A5993D-8F4D-5BEF-003A-00375A4A2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C2841-7C5D-4E6D-894D-62F09B9B21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2615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4144CD-8FF4-579F-EACC-D509A8BAB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EAE46B-3E12-8BE9-4D43-BBB897968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ADDF1E-1804-7C9B-033B-EEBEABEF1D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B3BAB8-2B96-4FC0-BFCD-3A43163753AC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379EB5-C699-4D72-67D7-1851F4661C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694920-2D64-8EEE-294F-910C1202C5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BC2841-7C5D-4E6D-894D-62F09B9B21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3383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kenembanisi.com/about-me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arc-robotics.github.io/documentation-2024/introduction/" TargetMode="External"/><Relationship Id="rId2" Type="http://schemas.openxmlformats.org/officeDocument/2006/relationships/hyperlink" Target="https://www.wpi.edu/academics/departments/robotics-engineering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wpi.edu/research/areas/global-initiatives/ms4ssa" TargetMode="External"/><Relationship Id="rId4" Type="http://schemas.openxmlformats.org/officeDocument/2006/relationships/hyperlink" Target="https://arminstitute.org/projects/cobots-for-kids/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https://parcrobotics.org/media/attachments/2024/08/13/parc-2024-report.pdf" TargetMode="External"/><Relationship Id="rId7" Type="http://schemas.openxmlformats.org/officeDocument/2006/relationships/image" Target="../media/image4.png"/><Relationship Id="rId2" Type="http://schemas.openxmlformats.org/officeDocument/2006/relationships/hyperlink" Target="https://www.olin.edu/bios/kenechukwu-mbanisi-0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s://www.open.edu/openlearncreate/diverse-computing-pioneers" TargetMode="External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681937-D96D-E92C-B16A-EBF96FE38B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974628E-99C0-0CA1-CE2B-CDEBA9BC1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7282" y="1147306"/>
            <a:ext cx="6620958" cy="1024416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3200" b="1"/>
              <a:t>Human-Centered Robotics and AI: Kenechukwu </a:t>
            </a:r>
            <a:r>
              <a:rPr lang="en-US" sz="3200" b="1" err="1"/>
              <a:t>Mbanisi</a:t>
            </a:r>
            <a:endParaRPr lang="en-US" sz="320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F6100BA-0ABA-28A0-B7A5-CFE36AA68B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822"/>
            <a:ext cx="5293768" cy="5629545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46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id="{83EF1A71-A243-4295-A91F-BB2F158ECB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62" y="2868902"/>
            <a:ext cx="6251110" cy="348386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1800"/>
              <a:t>Kenechukwu ('Kene') </a:t>
            </a:r>
            <a:r>
              <a:rPr lang="en-GB" sz="1800" err="1"/>
              <a:t>Mbanisi</a:t>
            </a:r>
            <a:r>
              <a:rPr lang="en-GB" sz="1800"/>
              <a:t> is a researcher and educator in robotics and Artificial Intelligence (AI). </a:t>
            </a:r>
          </a:p>
          <a:p>
            <a:pPr marL="0" indent="0">
              <a:buNone/>
            </a:pPr>
            <a:r>
              <a:rPr lang="en-GB" sz="1800" err="1"/>
              <a:t>Mbanisi's</a:t>
            </a:r>
            <a:r>
              <a:rPr lang="en-GB" sz="1800"/>
              <a:t> work is noteworthy for prioritising the benefit of technology for people, and for his commitment to furthering equality in robotics and engineering.</a:t>
            </a:r>
          </a:p>
          <a:p>
            <a:pPr marL="0" indent="0">
              <a:buNone/>
            </a:pPr>
            <a:endParaRPr lang="en-GB" sz="22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77DE8D2-4026-3BB1-BF52-53EF00BBD47B}"/>
              </a:ext>
            </a:extLst>
          </p:cNvPr>
          <p:cNvSpPr txBox="1"/>
          <p:nvPr/>
        </p:nvSpPr>
        <p:spPr>
          <a:xfrm>
            <a:off x="0" y="5638278"/>
            <a:ext cx="3726424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300">
                <a:ea typeface="+mn-lt"/>
                <a:cs typeface="+mn-lt"/>
              </a:rPr>
              <a:t>Image source: </a:t>
            </a:r>
            <a:r>
              <a:rPr lang="en-GB" sz="1300" b="1" dirty="0">
                <a:solidFill>
                  <a:srgbClr val="00206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Kenechukwu Mbanisi (2024</a:t>
            </a:r>
            <a:r>
              <a:rPr lang="en-GB" sz="1300" b="1" dirty="0">
                <a:solidFill>
                  <a:srgbClr val="002060"/>
                </a:solidFill>
              </a:rPr>
              <a:t>)</a:t>
            </a:r>
            <a:r>
              <a:rPr lang="en-GB" b="1" dirty="0">
                <a:solidFill>
                  <a:srgbClr val="002060"/>
                </a:solidFill>
              </a:rPr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488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DADEB2-1ABE-8A12-1A90-E3F58C69D9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0438AB5-3CC7-C6A1-4DB2-4072C3928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D8692EA-D510-F416-564C-D7A012AC2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3200" b="1"/>
              <a:t>Empathetic Engineering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CB7EDDDC-3D6A-E79C-A6BA-642BF72AF3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EEF228-DB29-174D-47C9-2331D4419D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1800" b="1" dirty="0"/>
              <a:t>Background</a:t>
            </a:r>
          </a:p>
          <a:p>
            <a:pPr marL="0" indent="0">
              <a:buNone/>
            </a:pPr>
            <a:r>
              <a:rPr lang="en-GB" sz="1800" dirty="0" err="1"/>
              <a:t>Mbanisi</a:t>
            </a:r>
            <a:r>
              <a:rPr lang="en-GB" sz="1800" dirty="0"/>
              <a:t> was born in Lagos, Nigeria. He obtained a B.Eng. in Electrical and Electronic Engineering from Covenant University in Ota, Nigeria. He went on to be awarded a Ph.D. in Robotics Engineering from </a:t>
            </a:r>
            <a:r>
              <a:rPr lang="en-GB" sz="1800" dirty="0">
                <a:hlinkClick r:id="rId2"/>
              </a:rPr>
              <a:t>Worcester Polytechnic Institute</a:t>
            </a:r>
            <a:r>
              <a:rPr lang="en-GB" sz="1800" dirty="0"/>
              <a:t> in 2022.</a:t>
            </a:r>
          </a:p>
          <a:p>
            <a:pPr marL="0" indent="0">
              <a:buNone/>
            </a:pPr>
            <a:r>
              <a:rPr lang="en-GB" sz="1800" dirty="0"/>
              <a:t>He is currently Assistant Professor of Robotics at Franklin W. Olin College of Engineering, Massachusetts, USA. </a:t>
            </a:r>
          </a:p>
          <a:p>
            <a:pPr marL="0" indent="0">
              <a:buNone/>
            </a:pPr>
            <a:r>
              <a:rPr lang="en-GB" sz="1800" b="1" dirty="0"/>
              <a:t>Contributions</a:t>
            </a:r>
          </a:p>
          <a:p>
            <a:pPr marL="0" indent="0">
              <a:buNone/>
            </a:pPr>
            <a:r>
              <a:rPr lang="en-GB" sz="1800" dirty="0" err="1"/>
              <a:t>Mbanisi's</a:t>
            </a:r>
            <a:r>
              <a:rPr lang="en-GB" sz="1800" dirty="0"/>
              <a:t> work focuses on "human-centric" robotics and AI, building on his Ph.D. research for AI systems to enhance human capabilities in shared tasks such as co-driving.</a:t>
            </a:r>
          </a:p>
          <a:p>
            <a:pPr marL="0" indent="0">
              <a:buNone/>
            </a:pPr>
            <a:r>
              <a:rPr lang="en-GB" sz="1800" dirty="0"/>
              <a:t>He leads community-focused STEM education, including the </a:t>
            </a:r>
            <a:r>
              <a:rPr lang="en-GB" sz="1800" dirty="0">
                <a:hlinkClick r:id="rId3"/>
              </a:rPr>
              <a:t>Pan-African Robotics Competition (PARC) </a:t>
            </a:r>
            <a:r>
              <a:rPr lang="en-GB" sz="1800" dirty="0"/>
              <a:t>and ‘</a:t>
            </a:r>
            <a:r>
              <a:rPr lang="en-GB" sz="1800" dirty="0">
                <a:hlinkClick r:id="rId4"/>
              </a:rPr>
              <a:t>Cobots for Kids</a:t>
            </a:r>
            <a:r>
              <a:rPr lang="en-GB" sz="1800" dirty="0"/>
              <a:t>’, encouraging robotics for disadvantaged youth.</a:t>
            </a:r>
          </a:p>
          <a:p>
            <a:pPr marL="0" indent="0">
              <a:buNone/>
            </a:pPr>
            <a:r>
              <a:rPr lang="en-GB" sz="1800" dirty="0"/>
              <a:t>His work supports inclusive innovation in Africa, through outreach and education, including advisory roles within </a:t>
            </a:r>
            <a:r>
              <a:rPr lang="en-GB" sz="1800" dirty="0">
                <a:hlinkClick r:id="rId5"/>
              </a:rPr>
              <a:t>Math and Science for Sub-Saharan Africa</a:t>
            </a:r>
            <a:r>
              <a:rPr lang="en-GB" sz="1800" dirty="0"/>
              <a:t> </a:t>
            </a:r>
            <a:r>
              <a:rPr lang="en-GB" sz="1800" dirty="0">
                <a:hlinkClick r:id="rId5"/>
              </a:rPr>
              <a:t>(</a:t>
            </a:r>
            <a:r>
              <a:rPr lang="en-GB" sz="1800" dirty="0">
                <a:ea typeface="+mn-lt"/>
                <a:cs typeface="+mn-lt"/>
                <a:hlinkClick r:id="rId5"/>
              </a:rPr>
              <a:t>MS4SSA</a:t>
            </a:r>
            <a:r>
              <a:rPr lang="en-GB" sz="1800" dirty="0">
                <a:hlinkClick r:id="rId5"/>
              </a:rPr>
              <a:t>)</a:t>
            </a:r>
            <a:r>
              <a:rPr lang="en-GB" sz="1800" dirty="0"/>
              <a:t>, helping expand access to STEM opportunities.</a:t>
            </a:r>
          </a:p>
        </p:txBody>
      </p:sp>
    </p:spTree>
    <p:extLst>
      <p:ext uri="{BB962C8B-B14F-4D97-AF65-F5344CB8AC3E}">
        <p14:creationId xmlns:p14="http://schemas.microsoft.com/office/powerpoint/2010/main" val="6284284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DBE148-43ED-BC07-9908-AD0DB541AB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83AF850-D454-B0CC-687C-BD4412540C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0E859B-A99D-8F32-29B8-1D2986AD7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1994" y="355691"/>
            <a:ext cx="9154833" cy="1125376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3200" b="1" dirty="0"/>
              <a:t>Equity and Education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BC959B60-2269-1BBA-45FB-DB12FF5EFD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D0C595-40A5-263F-0087-76ED671C1C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098" y="1897096"/>
            <a:ext cx="10515600" cy="425196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1800" b="1" dirty="0"/>
              <a:t>Further Reading</a:t>
            </a:r>
            <a:endParaRPr lang="en-GB" sz="1800" dirty="0"/>
          </a:p>
          <a:p>
            <a:pPr marL="0" indent="0">
              <a:buNone/>
            </a:pPr>
            <a:r>
              <a:rPr lang="en-GB" sz="1800" dirty="0">
                <a:latin typeface="Aptos"/>
                <a:cs typeface="Arial"/>
              </a:rPr>
              <a:t>Olin College of Engineering (no date) </a:t>
            </a:r>
            <a:r>
              <a:rPr lang="en-GB" sz="1800" i="1" dirty="0">
                <a:latin typeface="Aptos"/>
                <a:cs typeface="Arial"/>
              </a:rPr>
              <a:t>Kenechukwu </a:t>
            </a:r>
            <a:r>
              <a:rPr lang="en-GB" sz="1800" i="1" dirty="0" err="1">
                <a:latin typeface="Aptos"/>
                <a:cs typeface="Arial"/>
              </a:rPr>
              <a:t>Mbanisi</a:t>
            </a:r>
            <a:r>
              <a:rPr lang="en-GB" sz="1800" dirty="0">
                <a:latin typeface="Aptos"/>
                <a:cs typeface="Arial"/>
              </a:rPr>
              <a:t>. Available at:</a:t>
            </a:r>
            <a:r>
              <a:rPr lang="en-GB" sz="1800" dirty="0">
                <a:solidFill>
                  <a:srgbClr val="312B39"/>
                </a:solidFill>
                <a:latin typeface="Arial"/>
                <a:cs typeface="Arial"/>
              </a:rPr>
              <a:t> </a:t>
            </a:r>
            <a:r>
              <a:rPr lang="en-GB" sz="1800" dirty="0">
                <a:solidFill>
                  <a:srgbClr val="AE2241"/>
                </a:solidFill>
                <a:latin typeface="Arial"/>
                <a:cs typeface="Arial"/>
                <a:hlinkClick r:id="rId2"/>
              </a:rPr>
              <a:t>https://www.olin.edu/bios/kenechukwu-mbanisi-0</a:t>
            </a:r>
            <a:endParaRPr lang="en-GB" sz="1800" dirty="0"/>
          </a:p>
          <a:p>
            <a:pPr marL="0" indent="0">
              <a:buNone/>
            </a:pPr>
            <a:r>
              <a:rPr lang="en-GB" sz="1800" dirty="0">
                <a:ea typeface="+mn-lt"/>
                <a:cs typeface="+mn-lt"/>
              </a:rPr>
              <a:t>Pan-African Robotics Competition (2024) </a:t>
            </a:r>
            <a:r>
              <a:rPr lang="en-GB" sz="1800" i="1" dirty="0">
                <a:ea typeface="+mn-lt"/>
                <a:cs typeface="+mn-lt"/>
              </a:rPr>
              <a:t>PARC 2024 Activity Report</a:t>
            </a:r>
            <a:r>
              <a:rPr lang="en-GB" sz="1800" dirty="0">
                <a:ea typeface="+mn-lt"/>
                <a:cs typeface="+mn-lt"/>
              </a:rPr>
              <a:t>. Available at: </a:t>
            </a:r>
            <a:r>
              <a:rPr lang="en-GB" sz="1800" dirty="0">
                <a:ea typeface="+mn-lt"/>
                <a:cs typeface="+mn-lt"/>
                <a:hlinkClick r:id="rId3"/>
              </a:rPr>
              <a:t>https://parcrobotics.org/media/attachments/2024/08/13/parc-2024-report.pdf</a:t>
            </a:r>
            <a:r>
              <a:rPr lang="en-GB" sz="1800" dirty="0">
                <a:ea typeface="+mn-lt"/>
                <a:cs typeface="+mn-lt"/>
              </a:rPr>
              <a:t> </a:t>
            </a:r>
            <a:endParaRPr lang="en-GB" dirty="0"/>
          </a:p>
          <a:p>
            <a:pPr marL="0" indent="0">
              <a:buNone/>
            </a:pPr>
            <a:br>
              <a:rPr lang="en-GB" sz="1800" b="1" dirty="0"/>
            </a:br>
            <a:r>
              <a:rPr lang="en-GB" sz="1800" b="1" dirty="0"/>
              <a:t>The Project</a:t>
            </a:r>
            <a:endParaRPr lang="en-US" sz="1800" dirty="0"/>
          </a:p>
          <a:p>
            <a:pPr marL="0" indent="0">
              <a:buNone/>
            </a:pPr>
            <a:r>
              <a:rPr lang="en-GB" sz="1800" dirty="0"/>
              <a:t>This resource is part of the </a:t>
            </a:r>
            <a:r>
              <a:rPr lang="en-GB" sz="1800" b="1" dirty="0"/>
              <a:t>Diverse Computing Pioneers Project</a:t>
            </a:r>
            <a:r>
              <a:rPr lang="en-GB" sz="1800" dirty="0"/>
              <a:t> — funded by the Council of Professors and Heads of Computing and created by a diverse interdisciplinary team from The Open University, University of Strathclyde, and Queen Mary University of London. </a:t>
            </a:r>
          </a:p>
          <a:p>
            <a:pPr marL="0" indent="0">
              <a:buNone/>
            </a:pPr>
            <a:r>
              <a:rPr lang="en-GB" sz="1800" dirty="0"/>
              <a:t>More information is available at: </a:t>
            </a:r>
            <a:r>
              <a:rPr lang="en-GB" sz="1800" dirty="0">
                <a:hlinkClick r:id="rId4"/>
              </a:rPr>
              <a:t>www.open.edu/openlearncreate/diverse-computing-pioneers</a:t>
            </a:r>
            <a:endParaRPr lang="en-GB" sz="1800" dirty="0"/>
          </a:p>
        </p:txBody>
      </p:sp>
      <p:pic>
        <p:nvPicPr>
          <p:cNvPr id="4" name="Picture 3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9830FE7B-D6CE-1923-490C-6ACAD8CC733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326" y="5544182"/>
            <a:ext cx="1199747" cy="1199747"/>
          </a:xfrm>
          <a:prstGeom prst="rect">
            <a:avLst/>
          </a:prstGeom>
        </p:spPr>
      </p:pic>
      <p:pic>
        <p:nvPicPr>
          <p:cNvPr id="5" name="Picture 4" descr="A blue and black logo&#10;&#10;AI-generated content may be incorrect.">
            <a:extLst>
              <a:ext uri="{FF2B5EF4-FFF2-40B4-BE49-F238E27FC236}">
                <a16:creationId xmlns:a16="http://schemas.microsoft.com/office/drawing/2014/main" id="{5878F949-694E-AB04-A329-4E1E0A8DCCE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162" r="39458"/>
          <a:stretch/>
        </p:blipFill>
        <p:spPr>
          <a:xfrm>
            <a:off x="6863745" y="5572383"/>
            <a:ext cx="808093" cy="1143344"/>
          </a:xfrm>
          <a:prstGeom prst="rect">
            <a:avLst/>
          </a:prstGeom>
        </p:spPr>
      </p:pic>
      <p:pic>
        <p:nvPicPr>
          <p:cNvPr id="6" name="Picture 5" descr="A blue and white logo&#10;&#10;AI-generated content may be incorrect.">
            <a:extLst>
              <a:ext uri="{FF2B5EF4-FFF2-40B4-BE49-F238E27FC236}">
                <a16:creationId xmlns:a16="http://schemas.microsoft.com/office/drawing/2014/main" id="{4E8F5478-A22B-8996-825D-6892C1CB30C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895" b="11196"/>
          <a:stretch/>
        </p:blipFill>
        <p:spPr>
          <a:xfrm>
            <a:off x="10298478" y="5522532"/>
            <a:ext cx="1681856" cy="1243047"/>
          </a:xfrm>
          <a:prstGeom prst="rect">
            <a:avLst/>
          </a:prstGeom>
        </p:spPr>
      </p:pic>
      <p:pic>
        <p:nvPicPr>
          <p:cNvPr id="7" name="Picture 6" descr="A logo of a university&#10;&#10;AI-generated content may be incorrect.">
            <a:extLst>
              <a:ext uri="{FF2B5EF4-FFF2-40B4-BE49-F238E27FC236}">
                <a16:creationId xmlns:a16="http://schemas.microsoft.com/office/drawing/2014/main" id="{B91D0103-792F-3DA4-5477-433F8814E29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35" r="11398"/>
          <a:stretch/>
        </p:blipFill>
        <p:spPr>
          <a:xfrm>
            <a:off x="8066525" y="5544954"/>
            <a:ext cx="1837266" cy="1198202"/>
          </a:xfrm>
          <a:prstGeom prst="rect">
            <a:avLst/>
          </a:prstGeom>
        </p:spPr>
      </p:pic>
      <p:pic>
        <p:nvPicPr>
          <p:cNvPr id="9" name="Picture 8" descr="Blue text on a black background&#10;&#10;AI-generated content may be incorrect.">
            <a:extLst>
              <a:ext uri="{FF2B5EF4-FFF2-40B4-BE49-F238E27FC236}">
                <a16:creationId xmlns:a16="http://schemas.microsoft.com/office/drawing/2014/main" id="{D0528F01-782E-FEF0-C7B2-94DA5E87363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2760" y="5573573"/>
            <a:ext cx="4636298" cy="1140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86966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EA03C3EBE5F744FAC86159C8BD04AB0" ma:contentTypeVersion="10" ma:contentTypeDescription="Create a new document." ma:contentTypeScope="" ma:versionID="68ad44ca874766f063e8b3ca8e73a1a0">
  <xsd:schema xmlns:xsd="http://www.w3.org/2001/XMLSchema" xmlns:xs="http://www.w3.org/2001/XMLSchema" xmlns:p="http://schemas.microsoft.com/office/2006/metadata/properties" xmlns:ns2="0b375246-e7a5-4cd3-9260-ba7fb55e9fdc" xmlns:ns3="29232704-331d-4124-9428-a3a78b19a65d" targetNamespace="http://schemas.microsoft.com/office/2006/metadata/properties" ma:root="true" ma:fieldsID="9f4cb67ae8f1ff71a7798a62fc267cc6" ns2:_="" ns3:_="">
    <xsd:import namespace="0b375246-e7a5-4cd3-9260-ba7fb55e9fdc"/>
    <xsd:import namespace="29232704-331d-4124-9428-a3a78b19a65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375246-e7a5-4cd3-9260-ba7fb55e9fd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fb35f09-1364-44fa-bda6-079b81d03a2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232704-331d-4124-9428-a3a78b19a65d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2953b8d-d69f-4704-b965-2cb0f7d780f1}" ma:internalName="TaxCatchAll" ma:showField="CatchAllData" ma:web="29232704-331d-4124-9428-a3a78b19a65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232704-331d-4124-9428-a3a78b19a65d" xsi:nil="true"/>
    <lcf76f155ced4ddcb4097134ff3c332f xmlns="0b375246-e7a5-4cd3-9260-ba7fb55e9fd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ECE55BE-0976-42E6-AA8F-76196C5B2BF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FCBBE8D-BF8A-45A9-9E6B-1FEEA8B054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b375246-e7a5-4cd3-9260-ba7fb55e9fdc"/>
    <ds:schemaRef ds:uri="29232704-331d-4124-9428-a3a78b19a65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247E0DB-1A91-4118-93AE-F851EDADE91B}">
  <ds:schemaRefs>
    <ds:schemaRef ds:uri="http://schemas.microsoft.com/office/2006/metadata/properties"/>
    <ds:schemaRef ds:uri="http://schemas.microsoft.com/office/infopath/2007/PartnerControls"/>
    <ds:schemaRef ds:uri="29232704-331d-4124-9428-a3a78b19a65d"/>
    <ds:schemaRef ds:uri="0b375246-e7a5-4cd3-9260-ba7fb55e9fd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3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Human-Centered Robotics and AI: Kenechukwu Mbanisi</vt:lpstr>
      <vt:lpstr>Empathetic Engineering</vt:lpstr>
      <vt:lpstr>Equity and Education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Matiss Ipolito</dc:creator>
  <cp:revision>42</cp:revision>
  <dcterms:created xsi:type="dcterms:W3CDTF">2025-06-11T21:24:57Z</dcterms:created>
  <dcterms:modified xsi:type="dcterms:W3CDTF">2025-09-24T09:03:27Z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0x0101005EA03C3EBE5F744FAC86159C8BD04AB0</vt:lpwstr>
  </property>
  <property fmtid="{D5CDD505-2E9C-101B-9397-08002B2CF9AE}" pid="3" name="MediaServiceImageTags">
    <vt:lpwstr/>
  </property>
</Properties>
</file>