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Open Sans ExtraBold"/>
      <p:bold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g7RFGwoQvv9f+THH3Ty1jF/vjJ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penSansExtraBold-boldItalic.fntdata"/><Relationship Id="rId21" Type="http://schemas.openxmlformats.org/officeDocument/2006/relationships/font" Target="fonts/OpenSansExtraBold-bold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jpg"/><Relationship Id="rId3" Type="http://schemas.openxmlformats.org/officeDocument/2006/relationships/image" Target="../media/image4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ebsite&#10;&#10;Description automatically generated" id="16" name="Google Shape;1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/>
          <p:nvPr>
            <p:ph type="ctrTitle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b="1" i="0" sz="4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" type="subTitle"/>
          </p:nvPr>
        </p:nvSpPr>
        <p:spPr>
          <a:xfrm>
            <a:off x="688931" y="3374796"/>
            <a:ext cx="2846121" cy="954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7"/>
          <p:cNvSpPr txBox="1"/>
          <p:nvPr>
            <p:ph idx="2" type="body"/>
          </p:nvPr>
        </p:nvSpPr>
        <p:spPr>
          <a:xfrm>
            <a:off x="8453438" y="6106160"/>
            <a:ext cx="3738562" cy="335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11786286" y="6497852"/>
            <a:ext cx="4057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" name="Google Shape;33;p19"/>
          <p:cNvSpPr txBox="1"/>
          <p:nvPr/>
        </p:nvSpPr>
        <p:spPr>
          <a:xfrm>
            <a:off x="11798644" y="6492875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34.png"/><Relationship Id="rId9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49.png"/><Relationship Id="rId9" Type="http://schemas.openxmlformats.org/officeDocument/2006/relationships/image" Target="../media/image35.png"/><Relationship Id="rId5" Type="http://schemas.openxmlformats.org/officeDocument/2006/relationships/image" Target="../media/image33.png"/><Relationship Id="rId6" Type="http://schemas.openxmlformats.org/officeDocument/2006/relationships/image" Target="../media/image42.jpg"/><Relationship Id="rId7" Type="http://schemas.openxmlformats.org/officeDocument/2006/relationships/image" Target="../media/image36.jpg"/><Relationship Id="rId8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35.png"/><Relationship Id="rId9" Type="http://schemas.openxmlformats.org/officeDocument/2006/relationships/image" Target="../media/image43.png"/><Relationship Id="rId5" Type="http://schemas.openxmlformats.org/officeDocument/2006/relationships/image" Target="../media/image39.png"/><Relationship Id="rId6" Type="http://schemas.openxmlformats.org/officeDocument/2006/relationships/image" Target="../media/image47.png"/><Relationship Id="rId7" Type="http://schemas.openxmlformats.org/officeDocument/2006/relationships/image" Target="../media/image33.png"/><Relationship Id="rId8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jpg"/><Relationship Id="rId4" Type="http://schemas.openxmlformats.org/officeDocument/2006/relationships/image" Target="../media/image5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28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22.jpg"/><Relationship Id="rId6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7.png"/><Relationship Id="rId7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7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 di Milano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47853" y="3677623"/>
            <a:ext cx="4374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Off-Grid Energy Systems Modelling with MicroGridsPy</a:t>
            </a:r>
            <a:endParaRPr b="1" sz="18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728631" y="4215886"/>
            <a:ext cx="7146742" cy="21236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LECTURE 6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Renewables Time Series Data</a:t>
            </a:r>
            <a:endParaRPr b="1" sz="4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991223" y="6157376"/>
            <a:ext cx="29669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Version 1.0</a:t>
            </a:r>
            <a:endParaRPr b="0" sz="1050" u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254" name="Google Shape;2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"/>
          <p:cNvSpPr/>
          <p:nvPr/>
        </p:nvSpPr>
        <p:spPr>
          <a:xfrm>
            <a:off x="69216" y="53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9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NASA Power Project</a:t>
            </a:r>
            <a:endParaRPr/>
          </a:p>
        </p:txBody>
      </p:sp>
      <p:cxnSp>
        <p:nvCxnSpPr>
          <p:cNvPr id="258" name="Google Shape;258;p10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9" name="Google Shape;259;p10"/>
          <p:cNvSpPr txBox="1"/>
          <p:nvPr/>
        </p:nvSpPr>
        <p:spPr>
          <a:xfrm>
            <a:off x="386473" y="1031921"/>
            <a:ext cx="1111981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NASA POWER project (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Prediction Of Worldwide Energy Resources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offers a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comprehensive collection of solar and meteorological data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beneficial for renewable energy, building efficiency, and agriculture. It provides easy access to data from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Earth observation satellites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models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supporting a wide range of applications with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up-to-date and historical data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pic>
        <p:nvPicPr>
          <p:cNvPr descr="Feature Generic Outline Color icon" id="260" name="Google Shape;26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485" y="505841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0"/>
          <p:cNvSpPr txBox="1"/>
          <p:nvPr/>
        </p:nvSpPr>
        <p:spPr>
          <a:xfrm>
            <a:off x="1790070" y="5207841"/>
            <a:ext cx="53945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Built-In Feature in MicroGridsPy: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Endogenous Solar and Wind time series data estimation with the NASA Power Project API</a:t>
            </a:r>
            <a:endParaRPr i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2" name="Google Shape;262;p10"/>
          <p:cNvCxnSpPr/>
          <p:nvPr/>
        </p:nvCxnSpPr>
        <p:spPr>
          <a:xfrm rot="10800000">
            <a:off x="1016035" y="4945848"/>
            <a:ext cx="9843518" cy="0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263" name="Google Shape;263;p10"/>
          <p:cNvPicPr preferRelativeResize="0"/>
          <p:nvPr/>
        </p:nvPicPr>
        <p:blipFill rotWithShape="1">
          <a:blip r:embed="rId5">
            <a:alphaModFix/>
          </a:blip>
          <a:srcRect b="0" l="0" r="26546" t="0"/>
          <a:stretch/>
        </p:blipFill>
        <p:spPr>
          <a:xfrm>
            <a:off x="651099" y="1979598"/>
            <a:ext cx="4375143" cy="26347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43599" y="1977429"/>
            <a:ext cx="2113539" cy="131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10629" y="1992687"/>
            <a:ext cx="2557302" cy="109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13680" y="3627663"/>
            <a:ext cx="2557302" cy="86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74495" y="3252960"/>
            <a:ext cx="1520657" cy="143089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 txBox="1"/>
          <p:nvPr/>
        </p:nvSpPr>
        <p:spPr>
          <a:xfrm>
            <a:off x="8656625" y="6074472"/>
            <a:ext cx="517183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Sources for images: The NASA POWER project website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274" name="Google Shape;2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1"/>
          <p:cNvSpPr/>
          <p:nvPr/>
        </p:nvSpPr>
        <p:spPr>
          <a:xfrm>
            <a:off x="69216" y="53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10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Endogenous RES Time Series Estimation</a:t>
            </a:r>
            <a:endParaRPr/>
          </a:p>
        </p:txBody>
      </p:sp>
      <p:cxnSp>
        <p:nvCxnSpPr>
          <p:cNvPr id="278" name="Google Shape;278;p11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9" name="Google Shape;2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8686" y="982016"/>
            <a:ext cx="6114911" cy="5321122"/>
          </a:xfrm>
          <a:prstGeom prst="roundRect">
            <a:avLst>
              <a:gd fmla="val 3574" name="adj"/>
            </a:avLst>
          </a:prstGeom>
          <a:noFill/>
          <a:ln>
            <a:noFill/>
          </a:ln>
        </p:spPr>
      </p:pic>
      <p:pic>
        <p:nvPicPr>
          <p:cNvPr descr=" " id="280" name="Google Shape;28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41047">
            <a:off x="6738077" y="2024381"/>
            <a:ext cx="501106" cy="50110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1"/>
          <p:cNvSpPr txBox="1"/>
          <p:nvPr/>
        </p:nvSpPr>
        <p:spPr>
          <a:xfrm>
            <a:off x="583271" y="1113272"/>
            <a:ext cx="40867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Location Coordinates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 latitude and longitude in DMS system (degrees, minutes and seconds)</a:t>
            </a:r>
            <a:endParaRPr/>
          </a:p>
        </p:txBody>
      </p:sp>
      <p:sp>
        <p:nvSpPr>
          <p:cNvPr id="282" name="Google Shape;282;p11"/>
          <p:cNvSpPr txBox="1"/>
          <p:nvPr/>
        </p:nvSpPr>
        <p:spPr>
          <a:xfrm>
            <a:off x="583271" y="2144165"/>
            <a:ext cx="40867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Solar PV parameters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Specifications for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solar panel module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nominal power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tilt angle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azimuth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efficiency-related coefficients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calculate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solar generation potential 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accurately</a:t>
            </a:r>
            <a:endParaRPr/>
          </a:p>
        </p:txBody>
      </p:sp>
      <p:sp>
        <p:nvSpPr>
          <p:cNvPr id="283" name="Google Shape;283;p11"/>
          <p:cNvSpPr txBox="1"/>
          <p:nvPr/>
        </p:nvSpPr>
        <p:spPr>
          <a:xfrm>
            <a:off x="602763" y="3505785"/>
            <a:ext cx="406720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Wind turbine parameters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Select the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turbine type and model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see the associated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rated power 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input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drivetrain efficiency 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estimate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wind energy generation</a:t>
            </a:r>
            <a:endParaRPr i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Mundo Das Marcas: ALSTOM" id="284" name="Google Shape;28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334" y="4540942"/>
            <a:ext cx="884484" cy="66488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1500W VAWT Wind System from Hi-VAWT Technology Co., Ltd., Taiwan" id="285" name="Google Shape;285;p11"/>
          <p:cNvPicPr preferRelativeResize="0"/>
          <p:nvPr/>
        </p:nvPicPr>
        <p:blipFill rotWithShape="1">
          <a:blip r:embed="rId7">
            <a:alphaModFix/>
          </a:blip>
          <a:srcRect b="0" l="-1177" r="9412" t="0"/>
          <a:stretch/>
        </p:blipFill>
        <p:spPr>
          <a:xfrm>
            <a:off x="1321644" y="4746030"/>
            <a:ext cx="891124" cy="66488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86" name="Google Shape;286;p11"/>
          <p:cNvSpPr txBox="1"/>
          <p:nvPr/>
        </p:nvSpPr>
        <p:spPr>
          <a:xfrm>
            <a:off x="8326141" y="4574246"/>
            <a:ext cx="30574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Internet Connection required</a:t>
            </a:r>
            <a:endParaRPr/>
          </a:p>
        </p:txBody>
      </p:sp>
      <p:pic>
        <p:nvPicPr>
          <p:cNvPr descr=" " id="287" name="Google Shape;287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7767184" y="4332789"/>
            <a:ext cx="699900" cy="6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1"/>
          <p:cNvSpPr txBox="1"/>
          <p:nvPr/>
        </p:nvSpPr>
        <p:spPr>
          <a:xfrm>
            <a:off x="2194126" y="4434492"/>
            <a:ext cx="245161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Models available: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Horizontal Axis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Alstom.Eco.80 and NPS100c-21 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Vertical Axis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Hi-VAWT.DS1500 and Hi-VAWT.DS700</a:t>
            </a:r>
            <a:endParaRPr/>
          </a:p>
        </p:txBody>
      </p:sp>
      <p:sp>
        <p:nvSpPr>
          <p:cNvPr id="289" name="Google Shape;289;p11"/>
          <p:cNvSpPr txBox="1"/>
          <p:nvPr/>
        </p:nvSpPr>
        <p:spPr>
          <a:xfrm>
            <a:off x="1165574" y="5877338"/>
            <a:ext cx="36604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Code/Inputs/WT_Power_Curve.csv</a:t>
            </a:r>
            <a:endParaRPr b="1" i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 " id="290" name="Google Shape;290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4199" y="5830745"/>
            <a:ext cx="478971" cy="47897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"/>
          <p:cNvSpPr/>
          <p:nvPr/>
        </p:nvSpPr>
        <p:spPr>
          <a:xfrm>
            <a:off x="5268687" y="2428381"/>
            <a:ext cx="1955074" cy="316083"/>
          </a:xfrm>
          <a:prstGeom prst="rect">
            <a:avLst/>
          </a:prstGeom>
          <a:noFill/>
          <a:ln cap="flat" cmpd="sng" w="1905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11"/>
          <p:cNvCxnSpPr/>
          <p:nvPr/>
        </p:nvCxnSpPr>
        <p:spPr>
          <a:xfrm>
            <a:off x="4737814" y="1051272"/>
            <a:ext cx="0" cy="831441"/>
          </a:xfrm>
          <a:prstGeom prst="straightConnector1">
            <a:avLst/>
          </a:prstGeom>
          <a:noFill/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1"/>
          <p:cNvCxnSpPr/>
          <p:nvPr/>
        </p:nvCxnSpPr>
        <p:spPr>
          <a:xfrm>
            <a:off x="4737814" y="1377270"/>
            <a:ext cx="530871" cy="1168384"/>
          </a:xfrm>
          <a:prstGeom prst="straightConnector1">
            <a:avLst/>
          </a:prstGeom>
          <a:noFill/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4" name="Google Shape;294;p11"/>
          <p:cNvSpPr/>
          <p:nvPr/>
        </p:nvSpPr>
        <p:spPr>
          <a:xfrm>
            <a:off x="5268685" y="3008057"/>
            <a:ext cx="1955075" cy="1182771"/>
          </a:xfrm>
          <a:prstGeom prst="rect">
            <a:avLst/>
          </a:prstGeom>
          <a:noFill/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11"/>
          <p:cNvCxnSpPr/>
          <p:nvPr/>
        </p:nvCxnSpPr>
        <p:spPr>
          <a:xfrm>
            <a:off x="4737813" y="2123406"/>
            <a:ext cx="0" cy="1069374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6" name="Google Shape;296;p11"/>
          <p:cNvCxnSpPr/>
          <p:nvPr/>
        </p:nvCxnSpPr>
        <p:spPr>
          <a:xfrm>
            <a:off x="4737813" y="2449404"/>
            <a:ext cx="530871" cy="1168384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7" name="Google Shape;297;p11"/>
          <p:cNvSpPr/>
          <p:nvPr/>
        </p:nvSpPr>
        <p:spPr>
          <a:xfrm>
            <a:off x="5228927" y="4384722"/>
            <a:ext cx="1955075" cy="647967"/>
          </a:xfrm>
          <a:prstGeom prst="rect">
            <a:avLst/>
          </a:prstGeom>
          <a:noFill/>
          <a:ln cap="flat" cmpd="sng" w="190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p11"/>
          <p:cNvCxnSpPr/>
          <p:nvPr/>
        </p:nvCxnSpPr>
        <p:spPr>
          <a:xfrm>
            <a:off x="4737813" y="3471568"/>
            <a:ext cx="0" cy="2070920"/>
          </a:xfrm>
          <a:prstGeom prst="straightConnector1">
            <a:avLst/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11"/>
          <p:cNvCxnSpPr>
            <a:stCxn id="297" idx="1"/>
          </p:cNvCxnSpPr>
          <p:nvPr/>
        </p:nvCxnSpPr>
        <p:spPr>
          <a:xfrm rot="10800000">
            <a:off x="4737827" y="4384706"/>
            <a:ext cx="491100" cy="324000"/>
          </a:xfrm>
          <a:prstGeom prst="straightConnector1">
            <a:avLst/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305" name="Google Shape;3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2"/>
          <p:cNvSpPr/>
          <p:nvPr/>
        </p:nvSpPr>
        <p:spPr>
          <a:xfrm>
            <a:off x="69216" y="53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11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8" name="Google Shape;308;p12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Exogenous RES Time Series</a:t>
            </a:r>
            <a:endParaRPr/>
          </a:p>
        </p:txBody>
      </p:sp>
      <p:cxnSp>
        <p:nvCxnSpPr>
          <p:cNvPr id="309" name="Google Shape;309;p12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10" name="Google Shape;310;p12"/>
          <p:cNvGrpSpPr/>
          <p:nvPr/>
        </p:nvGrpSpPr>
        <p:grpSpPr>
          <a:xfrm>
            <a:off x="450194" y="5816461"/>
            <a:ext cx="3310059" cy="478971"/>
            <a:chOff x="378021" y="5805695"/>
            <a:chExt cx="3310059" cy="478971"/>
          </a:xfrm>
        </p:grpSpPr>
        <p:sp>
          <p:nvSpPr>
            <p:cNvPr id="311" name="Google Shape;311;p12"/>
            <p:cNvSpPr txBox="1"/>
            <p:nvPr/>
          </p:nvSpPr>
          <p:spPr>
            <a:xfrm>
              <a:off x="789396" y="5852288"/>
              <a:ext cx="28986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Code/Inputs/RES_Time_Series.csv</a:t>
              </a:r>
              <a:endParaRPr b="1" i="1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descr=" " id="312" name="Google Shape;312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8021" y="5805695"/>
              <a:ext cx="478971" cy="4789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3" name="Google Shape;31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8021" y="1061648"/>
            <a:ext cx="3466457" cy="117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2"/>
          <p:cNvPicPr preferRelativeResize="0"/>
          <p:nvPr/>
        </p:nvPicPr>
        <p:blipFill rotWithShape="1">
          <a:blip r:embed="rId6">
            <a:alphaModFix amt="50000"/>
          </a:blip>
          <a:srcRect b="0" l="0" r="64152" t="0"/>
          <a:stretch/>
        </p:blipFill>
        <p:spPr>
          <a:xfrm>
            <a:off x="977564" y="2653871"/>
            <a:ext cx="2219726" cy="2986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" name="Google Shape;31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941047">
            <a:off x="2163628" y="4960524"/>
            <a:ext cx="501106" cy="501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12"/>
          <p:cNvGrpSpPr/>
          <p:nvPr/>
        </p:nvGrpSpPr>
        <p:grpSpPr>
          <a:xfrm>
            <a:off x="3866301" y="1434233"/>
            <a:ext cx="293185" cy="3989531"/>
            <a:chOff x="7896699" y="141940"/>
            <a:chExt cx="67361" cy="5796498"/>
          </a:xfrm>
        </p:grpSpPr>
        <p:cxnSp>
          <p:nvCxnSpPr>
            <p:cNvPr id="317" name="Google Shape;317;p12"/>
            <p:cNvCxnSpPr/>
            <p:nvPr/>
          </p:nvCxnSpPr>
          <p:spPr>
            <a:xfrm>
              <a:off x="7930379" y="141940"/>
              <a:ext cx="0" cy="579649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318" name="Google Shape;318;p12"/>
            <p:cNvSpPr/>
            <p:nvPr/>
          </p:nvSpPr>
          <p:spPr>
            <a:xfrm>
              <a:off x="7896699" y="2406225"/>
              <a:ext cx="67361" cy="915654"/>
            </a:xfrm>
            <a:prstGeom prst="chevron">
              <a:avLst>
                <a:gd fmla="val 50000" name="adj"/>
              </a:avLst>
            </a:prstGeom>
            <a:solidFill>
              <a:srgbClr val="00206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12"/>
          <p:cNvSpPr/>
          <p:nvPr/>
        </p:nvSpPr>
        <p:spPr>
          <a:xfrm>
            <a:off x="4781741" y="1650528"/>
            <a:ext cx="729205" cy="398953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/>
          </a:p>
        </p:txBody>
      </p:sp>
      <p:sp>
        <p:nvSpPr>
          <p:cNvPr id="320" name="Google Shape;320;p12"/>
          <p:cNvSpPr/>
          <p:nvPr/>
        </p:nvSpPr>
        <p:spPr>
          <a:xfrm>
            <a:off x="5544868" y="1650528"/>
            <a:ext cx="1947854" cy="398953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5544868" y="1296585"/>
            <a:ext cx="1947854" cy="309117"/>
          </a:xfrm>
          <a:prstGeom prst="rect">
            <a:avLst/>
          </a:prstGeom>
          <a:noFill/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         2       …</a:t>
            </a:r>
            <a:endParaRPr/>
          </a:p>
        </p:txBody>
      </p:sp>
      <p:sp>
        <p:nvSpPr>
          <p:cNvPr id="322" name="Google Shape;322;p12"/>
          <p:cNvSpPr txBox="1"/>
          <p:nvPr/>
        </p:nvSpPr>
        <p:spPr>
          <a:xfrm>
            <a:off x="4594628" y="5640058"/>
            <a:ext cx="1286121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Hours in a year</a:t>
            </a:r>
            <a:endParaRPr i="1" sz="1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3" name="Google Shape;323;p12"/>
          <p:cNvPicPr preferRelativeResize="0"/>
          <p:nvPr/>
        </p:nvPicPr>
        <p:blipFill rotWithShape="1">
          <a:blip r:embed="rId8">
            <a:alphaModFix/>
          </a:blip>
          <a:srcRect b="30799" l="0" r="0" t="0"/>
          <a:stretch/>
        </p:blipFill>
        <p:spPr>
          <a:xfrm>
            <a:off x="8538304" y="1089065"/>
            <a:ext cx="2676132" cy="455099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2"/>
          <p:cNvSpPr txBox="1"/>
          <p:nvPr/>
        </p:nvSpPr>
        <p:spPr>
          <a:xfrm>
            <a:off x="4491032" y="888480"/>
            <a:ext cx="315421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Numbered columns equal to the number of  renewables</a:t>
            </a:r>
            <a:endParaRPr i="1" sz="1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5602500" y="3091499"/>
            <a:ext cx="1832590" cy="72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Hourly electricity output in W for each renewable sources unit </a:t>
            </a:r>
            <a:endParaRPr i="1" sz="14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erca nella barra laterale" id="326" name="Google Shape;326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728409">
            <a:off x="10547947" y="645890"/>
            <a:ext cx="1023786" cy="102378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2"/>
          <p:cNvSpPr/>
          <p:nvPr/>
        </p:nvSpPr>
        <p:spPr>
          <a:xfrm>
            <a:off x="7834547" y="1524456"/>
            <a:ext cx="326571" cy="389930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ca nella barra laterale" id="328" name="Google Shape;328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566769" y="4912498"/>
            <a:ext cx="904531" cy="904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12"/>
          <p:cNvCxnSpPr/>
          <p:nvPr/>
        </p:nvCxnSpPr>
        <p:spPr>
          <a:xfrm>
            <a:off x="2021366" y="1389064"/>
            <a:ext cx="0" cy="18918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Cerca nella barra laterale" id="330" name="Google Shape;330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18172" y="2214619"/>
            <a:ext cx="279122" cy="279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336" name="Google Shape;3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3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12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8" name="Google Shape;338;p13"/>
          <p:cNvSpPr txBox="1"/>
          <p:nvPr/>
        </p:nvSpPr>
        <p:spPr>
          <a:xfrm>
            <a:off x="887215" y="4640"/>
            <a:ext cx="9363342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References</a:t>
            </a:r>
            <a:endParaRPr/>
          </a:p>
        </p:txBody>
      </p:sp>
      <p:sp>
        <p:nvSpPr>
          <p:cNvPr id="339" name="Google Shape;339;p13"/>
          <p:cNvSpPr txBox="1"/>
          <p:nvPr>
            <p:ph idx="1" type="body"/>
          </p:nvPr>
        </p:nvSpPr>
        <p:spPr>
          <a:xfrm>
            <a:off x="838200" y="1545771"/>
            <a:ext cx="9906000" cy="4328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[1] IRENA, Renewable Energy Market Analysis: Africa and its Regions, 2022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"/>
          <p:cNvSpPr txBox="1"/>
          <p:nvPr/>
        </p:nvSpPr>
        <p:spPr>
          <a:xfrm>
            <a:off x="9919335" y="5886097"/>
            <a:ext cx="18669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CCG courses (this will take 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to the website link http://www.ClimateCompatibleGrowth.com/teachingmaterials)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14"/>
          <p:cNvSpPr txBox="1"/>
          <p:nvPr/>
        </p:nvSpPr>
        <p:spPr>
          <a:xfrm>
            <a:off x="9108490" y="4846074"/>
            <a:ext cx="23720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Moksnes N., Sahlberg A., Khavari B. 2021.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1: OnSSET/Global Electrification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Platform. Release Version 1.0. [online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presentation]. Climate Compatible Growth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Programme, Energy Sector Management Assistance Program and World Bank Group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7" name="Google Shape;3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4"/>
          <p:cNvSpPr txBox="1"/>
          <p:nvPr/>
        </p:nvSpPr>
        <p:spPr>
          <a:xfrm>
            <a:off x="9027736" y="4884302"/>
            <a:ext cx="2850222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Stevanato, N., Onori, A. &amp; Mereu, R., 2024.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6: Off-Grid Energy Systems Modelling with MicroGridsPy. Release Version 1.0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Politecnico di Milano</a:t>
            </a:r>
            <a:endParaRPr/>
          </a:p>
        </p:txBody>
      </p:sp>
      <p:sp>
        <p:nvSpPr>
          <p:cNvPr id="349" name="Google Shape;349;p14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b="1" i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b="1" i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 di Milano</a:t>
            </a:r>
            <a:endParaRPr b="1" i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0" name="Google Shape;35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4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4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Nicolò Stevanato, Alessandro Onori and Riccardo Mereu from Politecnico di Milano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" id="357" name="Google Shape;3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5"/>
          <p:cNvSpPr txBox="1"/>
          <p:nvPr/>
        </p:nvSpPr>
        <p:spPr>
          <a:xfrm>
            <a:off x="2480931" y="2817629"/>
            <a:ext cx="65283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document was updated on 11.10.2025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87215" y="4640"/>
            <a:ext cx="957395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Learning Outcomes of the Lesson</a:t>
            </a:r>
            <a:endParaRPr/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838200" y="1825625"/>
            <a:ext cx="8022771" cy="4048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Understanding Renewable Resource Assessment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Comprehend the methods for assessing the availability and variability of local renewable resources such as solar, wind, and hydro, and how this information informs the design of sustainable off-grid energy systems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Renewables Potential Analysis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Learn to analyse the potential of renewable energy sources in different regions, with a focus on the socio-economic and environmental benefits they can provide to rural communities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Renewable Estimation Techniques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Acquire knowledge of different renewables estimation methods, both on-field and desktops analysis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Resource Assessment within MicroGridsPy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Master the use of the MicroGridsPy interface page and features, learning to input and analyse field data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hecklist - Free education icons"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6573" y="4829562"/>
            <a:ext cx="1045027" cy="104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69216" y="53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Resource Assessment</a:t>
            </a:r>
            <a:endParaRPr/>
          </a:p>
        </p:txBody>
      </p:sp>
      <p:cxnSp>
        <p:nvCxnSpPr>
          <p:cNvPr id="119" name="Google Shape;119;p3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" name="Google Shape;120;p3"/>
          <p:cNvSpPr txBox="1"/>
          <p:nvPr/>
        </p:nvSpPr>
        <p:spPr>
          <a:xfrm>
            <a:off x="386473" y="1031921"/>
            <a:ext cx="111198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Resource Assessment aims at assessing the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availability of local resources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better exploit local renewable energy and ground the technological solutions in the context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456584" y="1777042"/>
            <a:ext cx="5163005" cy="4262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Resource Optimization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Careful evaluation of local renewable sources is key to ensuring that the mini-grid system taps into the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maximum available energy 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without exceeding the region's potential, which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prevents both energy deficits 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oversupply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Energy Stability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Assessing the intermittency of renewables like solar and wind is vital for designing a system that can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handle fluctuations 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deliver a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stable and reliable energy supply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even with variable resource availability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Sustainability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Resource assessments help in creating a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sustainable energy 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system that leverages local renewables efficiently,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reducing environmental impacts 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ensuring the system's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viability in the long term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Community-Centric Energy Solutions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Incorporating local resource data into mini-grid development ensures that solutions are tailored to the specific geographic and climatic conditions of the community, enhancing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acceptance and participation</a:t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6338916" y="4833257"/>
            <a:ext cx="5090159" cy="1172924"/>
          </a:xfrm>
          <a:prstGeom prst="roundRect">
            <a:avLst>
              <a:gd fmla="val 3249" name="adj"/>
            </a:avLst>
          </a:prstGeom>
          <a:noFill/>
          <a:ln cap="flat" cmpd="sng" w="19050">
            <a:solidFill>
              <a:srgbClr val="FCB6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7054819" y="5027196"/>
            <a:ext cx="43265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Inaccurate or incomplete data </a:t>
            </a:r>
            <a:r>
              <a:rPr lang="en-GB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regarding local renewable energy availability can lead to </a:t>
            </a:r>
            <a:r>
              <a:rPr b="1" lang="en-GB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flawed system sizing</a:t>
            </a:r>
            <a:r>
              <a:rPr lang="en-GB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performance, as the resource assessment critically informs both the technical and economic feasibility of the mini-grid.</a:t>
            </a:r>
            <a:endParaRPr/>
          </a:p>
        </p:txBody>
      </p:sp>
      <p:cxnSp>
        <p:nvCxnSpPr>
          <p:cNvPr id="124" name="Google Shape;124;p3"/>
          <p:cNvCxnSpPr/>
          <p:nvPr/>
        </p:nvCxnSpPr>
        <p:spPr>
          <a:xfrm rot="10800000">
            <a:off x="5826341" y="1893076"/>
            <a:ext cx="0" cy="4125845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Free Icon | Triangular warning sign" id="125" name="Google Shape;1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4207" y="5078535"/>
            <a:ext cx="542938" cy="5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b="3412" l="1803" r="2909" t="12165"/>
          <a:stretch/>
        </p:blipFill>
        <p:spPr>
          <a:xfrm>
            <a:off x="6667097" y="1998580"/>
            <a:ext cx="4294818" cy="240093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6517798" y="1692330"/>
            <a:ext cx="47323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Monthly Average Solar Irradiation in  Rural Village of Toconao, Chile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/>
          <p:nvPr/>
        </p:nvSpPr>
        <p:spPr>
          <a:xfrm>
            <a:off x="69216" y="53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Renewable sources</a:t>
            </a:r>
            <a:endParaRPr/>
          </a:p>
        </p:txBody>
      </p:sp>
      <p:cxnSp>
        <p:nvCxnSpPr>
          <p:cNvPr id="137" name="Google Shape;137;p4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4"/>
          <p:cNvSpPr txBox="1"/>
          <p:nvPr/>
        </p:nvSpPr>
        <p:spPr>
          <a:xfrm>
            <a:off x="386473" y="1031921"/>
            <a:ext cx="1111981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rural villages, access to conventional energy grids is often limited, leading to a reliance on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locally available renewable energy sources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These sources not only offer a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sustainable supply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energy but also play a crucial role in the social and economic development of these communities. Here are the typical renewable sources: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1380178" y="2285270"/>
            <a:ext cx="5888639" cy="3308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Solar Energy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Abundant and widely available</a:t>
            </a: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solar panels capture </a:t>
            </a:r>
            <a:r>
              <a:rPr b="1"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sunlight</a:t>
            </a: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making it a popular choice for electrification in remote locations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Wind Energy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areas with </a:t>
            </a:r>
            <a:r>
              <a:rPr b="1"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favourable wind conditions</a:t>
            </a: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small wind turbines can provide </a:t>
            </a:r>
            <a:r>
              <a:rPr b="1"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supplementary power</a:t>
            </a: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especially effective in </a:t>
            </a:r>
            <a:r>
              <a:rPr b="1"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higher altitude </a:t>
            </a: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villages or </a:t>
            </a:r>
            <a:r>
              <a:rPr b="1"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coastal regions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Micro-Hydro Power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Villages near </a:t>
            </a:r>
            <a:r>
              <a:rPr b="1"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streams or rivers </a:t>
            </a: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 harness water flow to generate electricity, providing a </a:t>
            </a:r>
            <a:r>
              <a:rPr b="1"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consistent and reliable power source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3973" y="2373850"/>
            <a:ext cx="2114800" cy="216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14184" y="3315942"/>
            <a:ext cx="1950903" cy="1866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ca nella barra laterale" id="142" name="Google Shape;14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9248" y="2412801"/>
            <a:ext cx="586699" cy="586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" name="Google Shape;14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248" y="3439422"/>
            <a:ext cx="586700" cy="58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" name="Google Shape;144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6378" y="4520558"/>
            <a:ext cx="738845" cy="73884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/>
        </p:nvSpPr>
        <p:spPr>
          <a:xfrm>
            <a:off x="6988629" y="5422858"/>
            <a:ext cx="47323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Solar and Wind Atlas of Africa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296397" y="6020526"/>
            <a:ext cx="324146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Sources for images: Global Solar Atlas and Global Wind Atlas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152" name="Google Shape;1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/>
          <p:nvPr/>
        </p:nvSpPr>
        <p:spPr>
          <a:xfrm>
            <a:off x="69216" y="53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Renewables Potential in Africa</a:t>
            </a:r>
            <a:endParaRPr/>
          </a:p>
        </p:txBody>
      </p:sp>
      <p:cxnSp>
        <p:nvCxnSpPr>
          <p:cNvPr id="156" name="Google Shape;156;p5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5"/>
          <p:cNvSpPr txBox="1"/>
          <p:nvPr/>
        </p:nvSpPr>
        <p:spPr>
          <a:xfrm>
            <a:off x="386473" y="1031921"/>
            <a:ext cx="111198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Africa holds an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immense and diverse potential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renewable energy development. The illustrated data captures the continent's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 installations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expansive future potential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solar, wind, and hydroelectric power. These figures, represented in varying capacities from less than 0.01 GW to greater than 100 GW, provide a clear indication of the vast opportunities for harnessing sustainable energy resources across different African regions</a:t>
            </a:r>
            <a:endParaRPr/>
          </a:p>
        </p:txBody>
      </p:sp>
      <p:grpSp>
        <p:nvGrpSpPr>
          <p:cNvPr id="158" name="Google Shape;158;p5"/>
          <p:cNvGrpSpPr/>
          <p:nvPr/>
        </p:nvGrpSpPr>
        <p:grpSpPr>
          <a:xfrm>
            <a:off x="571078" y="2169160"/>
            <a:ext cx="10750600" cy="3656746"/>
            <a:chOff x="386472" y="2166129"/>
            <a:chExt cx="11084828" cy="3766457"/>
          </a:xfrm>
        </p:grpSpPr>
        <p:grpSp>
          <p:nvGrpSpPr>
            <p:cNvPr id="159" name="Google Shape;159;p5"/>
            <p:cNvGrpSpPr/>
            <p:nvPr/>
          </p:nvGrpSpPr>
          <p:grpSpPr>
            <a:xfrm>
              <a:off x="386472" y="2166129"/>
              <a:ext cx="11084828" cy="3766457"/>
              <a:chOff x="386473" y="2059622"/>
              <a:chExt cx="11084828" cy="3766457"/>
            </a:xfrm>
          </p:grpSpPr>
          <p:sp>
            <p:nvSpPr>
              <p:cNvPr id="160" name="Google Shape;160;p5"/>
              <p:cNvSpPr/>
              <p:nvPr/>
            </p:nvSpPr>
            <p:spPr>
              <a:xfrm>
                <a:off x="386473" y="2059622"/>
                <a:ext cx="11084828" cy="3766457"/>
              </a:xfrm>
              <a:prstGeom prst="rect">
                <a:avLst/>
              </a:prstGeom>
              <a:solidFill>
                <a:srgbClr val="E6E8E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1" name="Google Shape;161;p5"/>
              <p:cNvPicPr preferRelativeResize="0"/>
              <p:nvPr/>
            </p:nvPicPr>
            <p:blipFill rotWithShape="1">
              <a:blip r:embed="rId4">
                <a:alphaModFix/>
              </a:blip>
              <a:srcRect b="2945" l="0" r="0" t="0"/>
              <a:stretch/>
            </p:blipFill>
            <p:spPr>
              <a:xfrm>
                <a:off x="7813071" y="2332007"/>
                <a:ext cx="3457059" cy="3391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" name="Google Shape;162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77511" y="2332006"/>
                <a:ext cx="3444538" cy="3391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241480" y="2332006"/>
                <a:ext cx="3452159" cy="33911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4" name="Google Shape;164;p5"/>
            <p:cNvSpPr txBox="1"/>
            <p:nvPr/>
          </p:nvSpPr>
          <p:spPr>
            <a:xfrm>
              <a:off x="2002450" y="2251835"/>
              <a:ext cx="7946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C55A11"/>
                  </a:solidFill>
                  <a:latin typeface="Open Sans"/>
                  <a:ea typeface="Open Sans"/>
                  <a:cs typeface="Open Sans"/>
                  <a:sym typeface="Open Sans"/>
                </a:rPr>
                <a:t>Solar</a:t>
              </a:r>
              <a:endParaRPr/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5372929" y="2251835"/>
              <a:ext cx="7946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2E75B5"/>
                  </a:solidFill>
                  <a:latin typeface="Open Sans"/>
                  <a:ea typeface="Open Sans"/>
                  <a:cs typeface="Open Sans"/>
                  <a:sym typeface="Open Sans"/>
                </a:rPr>
                <a:t>Wind</a:t>
              </a: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9126470" y="2251835"/>
              <a:ext cx="9119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1E4E79"/>
                  </a:solidFill>
                  <a:latin typeface="Open Sans"/>
                  <a:ea typeface="Open Sans"/>
                  <a:cs typeface="Open Sans"/>
                  <a:sym typeface="Open Sans"/>
                </a:rPr>
                <a:t>Hydro</a:t>
              </a:r>
              <a:endParaRPr/>
            </a:p>
          </p:txBody>
        </p:sp>
      </p:grpSp>
      <p:sp>
        <p:nvSpPr>
          <p:cNvPr id="167" name="Google Shape;167;p5"/>
          <p:cNvSpPr txBox="1"/>
          <p:nvPr/>
        </p:nvSpPr>
        <p:spPr>
          <a:xfrm>
            <a:off x="3811684" y="5875058"/>
            <a:ext cx="47323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Solar, Wind and Hydro potential with installed capacity, Africa. Source: [1]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173" name="Google Shape;1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/>
          <p:nvPr/>
        </p:nvSpPr>
        <p:spPr>
          <a:xfrm>
            <a:off x="69216" y="53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Locally Available Resource Assessment</a:t>
            </a:r>
            <a:endParaRPr/>
          </a:p>
        </p:txBody>
      </p:sp>
      <p:cxnSp>
        <p:nvCxnSpPr>
          <p:cNvPr id="177" name="Google Shape;177;p6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8" name="Google Shape;178;p6"/>
          <p:cNvSpPr txBox="1"/>
          <p:nvPr/>
        </p:nvSpPr>
        <p:spPr>
          <a:xfrm>
            <a:off x="386473" y="1031921"/>
            <a:ext cx="1111981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On-field resource assessment stands as a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primary option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evaluating the potential of renewable energy sources in mini-grid development. By conducting direct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on-field measurements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collecting historical climate data, it is possible to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accurately predict energy yields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design a system that aligns with the local environment.</a:t>
            </a:r>
            <a:endParaRPr b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4">
            <a:alphaModFix/>
          </a:blip>
          <a:srcRect b="-2" l="19039" r="24992" t="11845"/>
          <a:stretch/>
        </p:blipFill>
        <p:spPr>
          <a:xfrm>
            <a:off x="9256809" y="1981941"/>
            <a:ext cx="1716103" cy="360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5">
            <a:alphaModFix/>
          </a:blip>
          <a:srcRect b="32596" l="0" r="10734" t="28483"/>
          <a:stretch/>
        </p:blipFill>
        <p:spPr>
          <a:xfrm>
            <a:off x="5811420" y="1981941"/>
            <a:ext cx="3623097" cy="210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6">
            <a:alphaModFix/>
          </a:blip>
          <a:srcRect b="21821" l="10111" r="7961" t="14103"/>
          <a:stretch/>
        </p:blipFill>
        <p:spPr>
          <a:xfrm>
            <a:off x="6096000" y="3926449"/>
            <a:ext cx="3197580" cy="1669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"/>
          <p:cNvCxnSpPr/>
          <p:nvPr/>
        </p:nvCxnSpPr>
        <p:spPr>
          <a:xfrm rot="10800000">
            <a:off x="5373624" y="1796334"/>
            <a:ext cx="0" cy="4140071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83" name="Google Shape;183;p6"/>
          <p:cNvSpPr txBox="1"/>
          <p:nvPr/>
        </p:nvSpPr>
        <p:spPr>
          <a:xfrm>
            <a:off x="452610" y="2212070"/>
            <a:ext cx="4821239" cy="3308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Resource Identification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Catalog local renewable energy sources, including solar irradiation, wind patterns, water flow rates for micro-hydro, geothermal heat sources, and biomass.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Data Collection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Gather historical climate data, topographical maps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Direct on-field measurements (e.g. solar radiometers, wind anemometers etc.)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Community Engagement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Collaborate with local populations to understand resource management practices and socio-economic factors.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6240518" y="5646255"/>
            <a:ext cx="47323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On-Field pictures of data collection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190" name="Google Shape;1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/>
          <p:nvPr/>
        </p:nvSpPr>
        <p:spPr>
          <a:xfrm>
            <a:off x="69216" y="53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6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Online Renewables Databases</a:t>
            </a:r>
            <a:endParaRPr/>
          </a:p>
        </p:txBody>
      </p:sp>
      <p:cxnSp>
        <p:nvCxnSpPr>
          <p:cNvPr id="194" name="Google Shape;194;p7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5" name="Google Shape;195;p7"/>
          <p:cNvSpPr txBox="1"/>
          <p:nvPr/>
        </p:nvSpPr>
        <p:spPr>
          <a:xfrm>
            <a:off x="386473" y="1031921"/>
            <a:ext cx="111198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direct on-site resource measurement is not feasible,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online databases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like</a:t>
            </a:r>
            <a:r>
              <a:rPr b="1"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 Renewables.ninja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PVGIS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Solar and Wind Atlases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alternative solutions. These digital platforms offer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detailed renewable energy potential assessments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reducing costs and overcoming the barriers of physical site surveys. They enable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accurate, remote analysis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mini-grid planning, leveraging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high-quality data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advanced modelling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inform sustainable energy projects.</a:t>
            </a:r>
            <a:endParaRPr b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 b="0" l="0" r="0" t="2155"/>
          <a:stretch/>
        </p:blipFill>
        <p:spPr>
          <a:xfrm>
            <a:off x="651835" y="2069539"/>
            <a:ext cx="5171832" cy="270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7122" y="2180592"/>
            <a:ext cx="5171832" cy="364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03689" y="3273505"/>
            <a:ext cx="3583917" cy="255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0233" y="3472610"/>
            <a:ext cx="3317660" cy="23637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 txBox="1"/>
          <p:nvPr/>
        </p:nvSpPr>
        <p:spPr>
          <a:xfrm>
            <a:off x="296397" y="6108554"/>
            <a:ext cx="517183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Sources for images: Global Solar Atlas , Global Wind Atlas , Renewables.ninja and PVGIS websites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206" name="Google Shape;2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/>
          <p:nvPr/>
        </p:nvSpPr>
        <p:spPr>
          <a:xfrm>
            <a:off x="69216" y="53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outputs are a daily mean graph showing the variation in solar energy production over the year and a monthly capacity factor chart indicating the efficiency of the solar PV system for each month, with an overall average provided.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7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Online Renewables Databases</a:t>
            </a:r>
            <a:endParaRPr/>
          </a:p>
        </p:txBody>
      </p:sp>
      <p:cxnSp>
        <p:nvCxnSpPr>
          <p:cNvPr id="210" name="Google Shape;210;p8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1" name="Google Shape;211;p8"/>
          <p:cNvSpPr txBox="1"/>
          <p:nvPr/>
        </p:nvSpPr>
        <p:spPr>
          <a:xfrm>
            <a:off x="386473" y="1031921"/>
            <a:ext cx="111198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Renewables.ninja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an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online platform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designed to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model and simulate power generation of photovoltaic (PV) solar panels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wind turbines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 different locations around the world.</a:t>
            </a:r>
            <a:endParaRPr b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508" y="1697211"/>
            <a:ext cx="3113419" cy="180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5">
            <a:alphaModFix/>
          </a:blip>
          <a:srcRect b="0" l="0" r="0" t="10434"/>
          <a:stretch/>
        </p:blipFill>
        <p:spPr>
          <a:xfrm>
            <a:off x="981810" y="3142551"/>
            <a:ext cx="3076647" cy="275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03696" y="3029103"/>
            <a:ext cx="3210836" cy="141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59869" y="1755087"/>
            <a:ext cx="3579274" cy="3712028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6" name="Google Shape;216;p8"/>
          <p:cNvSpPr txBox="1"/>
          <p:nvPr/>
        </p:nvSpPr>
        <p:spPr>
          <a:xfrm rot="-5400000">
            <a:off x="98967" y="2421612"/>
            <a:ext cx="12192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Location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 rot="-5400000">
            <a:off x="-523466" y="4491756"/>
            <a:ext cx="24640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PV panel parameters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4243476" y="3926106"/>
            <a:ext cx="899652" cy="696686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3278926" y="3352156"/>
            <a:ext cx="4613100" cy="35863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87BE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4404458" y="4755218"/>
            <a:ext cx="30766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Press to simulate the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expected energy output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the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PV system  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based on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historical weather 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solar irradiation data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specific to the chosen location. </a:t>
            </a:r>
            <a:endParaRPr i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1" name="Google Shape;221;p8"/>
          <p:cNvGrpSpPr/>
          <p:nvPr/>
        </p:nvGrpSpPr>
        <p:grpSpPr>
          <a:xfrm>
            <a:off x="4673979" y="1783629"/>
            <a:ext cx="2844041" cy="1030155"/>
            <a:chOff x="4672401" y="1248261"/>
            <a:chExt cx="2844041" cy="1030155"/>
          </a:xfrm>
        </p:grpSpPr>
        <p:sp>
          <p:nvSpPr>
            <p:cNvPr id="222" name="Google Shape;222;p8"/>
            <p:cNvSpPr/>
            <p:nvPr/>
          </p:nvSpPr>
          <p:spPr>
            <a:xfrm rot="10800000">
              <a:off x="4672401" y="1248261"/>
              <a:ext cx="2821542" cy="10301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8092" y="0"/>
                  </a:moveTo>
                  <a:close/>
                  <a:lnTo>
                    <a:pt x="-8092" y="120000"/>
                  </a:lnTo>
                </a:path>
                <a:path extrusionOk="0" fill="none" h="120000" w="120000">
                  <a:moveTo>
                    <a:pt x="-8092" y="81833"/>
                  </a:moveTo>
                  <a:lnTo>
                    <a:pt x="-18809" y="54259"/>
                  </a:lnTo>
                </a:path>
              </a:pathLst>
            </a:custGeom>
            <a:noFill/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4694900" y="1307288"/>
              <a:ext cx="2821542" cy="938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outputs displayed show the </a:t>
              </a:r>
              <a:r>
                <a:rPr b="1" i="1"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variation in solar energy production</a:t>
              </a:r>
              <a:r>
                <a:rPr i="1"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over the year and the </a:t>
              </a:r>
              <a:r>
                <a:rPr b="1" i="1"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monthly capacity factor </a:t>
              </a:r>
              <a:r>
                <a:rPr i="1"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indicating the efficiency of the solar PV system, with an overall average provided.</a:t>
              </a:r>
              <a:endParaRPr/>
            </a:p>
          </p:txBody>
        </p:sp>
      </p:grpSp>
      <p:sp>
        <p:nvSpPr>
          <p:cNvPr id="224" name="Google Shape;224;p8"/>
          <p:cNvSpPr txBox="1"/>
          <p:nvPr/>
        </p:nvSpPr>
        <p:spPr>
          <a:xfrm>
            <a:off x="296397" y="6108554"/>
            <a:ext cx="517183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Sources for images: Renewables.ninja website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230" name="Google Shape;2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/>
          <p:nvPr/>
        </p:nvSpPr>
        <p:spPr>
          <a:xfrm>
            <a:off x="69216" y="53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8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Online Renewables Databases</a:t>
            </a:r>
            <a:endParaRPr/>
          </a:p>
        </p:txBody>
      </p:sp>
      <p:cxnSp>
        <p:nvCxnSpPr>
          <p:cNvPr id="234" name="Google Shape;234;p9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5" name="Google Shape;235;p9"/>
          <p:cNvSpPr txBox="1"/>
          <p:nvPr/>
        </p:nvSpPr>
        <p:spPr>
          <a:xfrm>
            <a:off x="386473" y="1031921"/>
            <a:ext cx="111198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results are provided in a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CSV file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showing the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hourly electricity output in local time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For </a:t>
            </a:r>
            <a:r>
              <a:rPr b="1"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compatibility with MicroGridsPy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which operates on </a:t>
            </a:r>
            <a:r>
              <a:rPr b="1"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UTC time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 adjustment or shift of these values may be required to align with the universal time standard.</a:t>
            </a:r>
            <a:endParaRPr b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6" name="Google Shape;236;p9"/>
          <p:cNvPicPr preferRelativeResize="0"/>
          <p:nvPr/>
        </p:nvPicPr>
        <p:blipFill rotWithShape="1">
          <a:blip r:embed="rId4">
            <a:alphaModFix/>
          </a:blip>
          <a:srcRect b="0" l="0" r="0" t="44410"/>
          <a:stretch/>
        </p:blipFill>
        <p:spPr>
          <a:xfrm>
            <a:off x="775129" y="1822223"/>
            <a:ext cx="3579274" cy="2063523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7" name="Google Shape;237;p9"/>
          <p:cNvSpPr/>
          <p:nvPr/>
        </p:nvSpPr>
        <p:spPr>
          <a:xfrm>
            <a:off x="698929" y="3397506"/>
            <a:ext cx="1616498" cy="696686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777102" y="4338407"/>
            <a:ext cx="371546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Press to </a:t>
            </a:r>
            <a:r>
              <a:rPr b="1"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download the hourly output of the PV panel </a:t>
            </a: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a comma-separated values (CSV) file. If raw data included, the csv file would provide time, local time, electricity, irradiance and temperature data</a:t>
            </a:r>
            <a:endParaRPr i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4808320" y="1911634"/>
            <a:ext cx="326571" cy="389930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9"/>
          <p:cNvPicPr preferRelativeResize="0"/>
          <p:nvPr/>
        </p:nvPicPr>
        <p:blipFill rotWithShape="1">
          <a:blip r:embed="rId5">
            <a:alphaModFix/>
          </a:blip>
          <a:srcRect b="0" l="0" r="42093" t="0"/>
          <a:stretch/>
        </p:blipFill>
        <p:spPr>
          <a:xfrm>
            <a:off x="5388507" y="1855688"/>
            <a:ext cx="2665870" cy="400830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/>
          <p:nvPr/>
        </p:nvSpPr>
        <p:spPr>
          <a:xfrm>
            <a:off x="8758917" y="1727622"/>
            <a:ext cx="1887991" cy="4269000"/>
          </a:xfrm>
          <a:prstGeom prst="rect">
            <a:avLst/>
          </a:prstGeom>
          <a:noFill/>
          <a:ln cap="flat" cmpd="sng" w="12700">
            <a:solidFill>
              <a:srgbClr val="FCB61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 txBox="1"/>
          <p:nvPr/>
        </p:nvSpPr>
        <p:spPr>
          <a:xfrm>
            <a:off x="8758917" y="6023962"/>
            <a:ext cx="20649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rgbClr val="FCB615"/>
                </a:solidFill>
                <a:latin typeface="Open Sans"/>
                <a:ea typeface="Open Sans"/>
                <a:cs typeface="Open Sans"/>
                <a:sym typeface="Open Sans"/>
              </a:rPr>
              <a:t>Input data for MicroGridsPy</a:t>
            </a:r>
            <a:endParaRPr/>
          </a:p>
        </p:txBody>
      </p:sp>
      <p:sp>
        <p:nvSpPr>
          <p:cNvPr id="243" name="Google Shape;243;p9"/>
          <p:cNvSpPr/>
          <p:nvPr/>
        </p:nvSpPr>
        <p:spPr>
          <a:xfrm>
            <a:off x="5353523" y="1870825"/>
            <a:ext cx="2700853" cy="613398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9"/>
          <p:cNvGrpSpPr/>
          <p:nvPr/>
        </p:nvGrpSpPr>
        <p:grpSpPr>
          <a:xfrm>
            <a:off x="8314677" y="2310529"/>
            <a:ext cx="198725" cy="3150434"/>
            <a:chOff x="7820760" y="968610"/>
            <a:chExt cx="229274" cy="4847007"/>
          </a:xfrm>
        </p:grpSpPr>
        <p:cxnSp>
          <p:nvCxnSpPr>
            <p:cNvPr id="245" name="Google Shape;245;p9"/>
            <p:cNvCxnSpPr/>
            <p:nvPr/>
          </p:nvCxnSpPr>
          <p:spPr>
            <a:xfrm>
              <a:off x="7923293" y="968610"/>
              <a:ext cx="0" cy="48470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246" name="Google Shape;246;p9"/>
            <p:cNvSpPr/>
            <p:nvPr/>
          </p:nvSpPr>
          <p:spPr>
            <a:xfrm>
              <a:off x="7820760" y="2932608"/>
              <a:ext cx="229274" cy="688689"/>
            </a:xfrm>
            <a:prstGeom prst="chevron">
              <a:avLst>
                <a:gd fmla="val 50000" name="adj"/>
              </a:avLst>
            </a:prstGeom>
            <a:solidFill>
              <a:srgbClr val="00206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7" name="Google Shape;24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09147" y="1831095"/>
            <a:ext cx="1809506" cy="405749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9"/>
          <p:cNvSpPr txBox="1"/>
          <p:nvPr/>
        </p:nvSpPr>
        <p:spPr>
          <a:xfrm>
            <a:off x="296397" y="6108554"/>
            <a:ext cx="517183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Sources for images: Renewables.ninja website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2021-02-10T16:48:02Z</dcterms:created>
  <dc:creator>Sarel Greyling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