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666" r:id="rId6"/>
  </p:sldMasterIdLst>
  <p:notesMasterIdLst>
    <p:notesMasterId r:id="rId20"/>
  </p:notesMasterIdLst>
  <p:sldIdLst>
    <p:sldId id="2141411787" r:id="rId7"/>
    <p:sldId id="259" r:id="rId8"/>
    <p:sldId id="2141411753" r:id="rId9"/>
    <p:sldId id="2141411738" r:id="rId10"/>
    <p:sldId id="2141411719" r:id="rId11"/>
    <p:sldId id="2141411750" r:id="rId12"/>
    <p:sldId id="2141411752" r:id="rId13"/>
    <p:sldId id="2141411754" r:id="rId14"/>
    <p:sldId id="2141411755" r:id="rId15"/>
    <p:sldId id="2141411756" r:id="rId16"/>
    <p:sldId id="2141411758" r:id="rId17"/>
    <p:sldId id="2141411746" r:id="rId18"/>
    <p:sldId id="21414117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FA1098-20B5-42D2-A37B-46AE0684EFCE}" v="3" dt="2023-10-23T22:42:23.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64" autoAdjust="0"/>
  </p:normalViewPr>
  <p:slideViewPr>
    <p:cSldViewPr snapToGrid="0">
      <p:cViewPr varScale="1">
        <p:scale>
          <a:sx n="62" d="100"/>
          <a:sy n="62" d="100"/>
        </p:scale>
        <p:origin x="804" y="52"/>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ridharan, Vignesh" userId="9cb15688-0b55-4a8e-b3e1-d3a9303ecdcc" providerId="ADAL" clId="{178687BF-39D3-457D-8770-2620DF0A29DC}"/>
    <pc:docChg chg="undo redo custSel addSld delSld modSld sldOrd">
      <pc:chgData name="Sridharan, Vignesh" userId="9cb15688-0b55-4a8e-b3e1-d3a9303ecdcc" providerId="ADAL" clId="{178687BF-39D3-457D-8770-2620DF0A29DC}" dt="2023-10-11T22:48:26.614" v="12096" actId="478"/>
      <pc:docMkLst>
        <pc:docMk/>
      </pc:docMkLst>
      <pc:sldChg chg="modSp mod">
        <pc:chgData name="Sridharan, Vignesh" userId="9cb15688-0b55-4a8e-b3e1-d3a9303ecdcc" providerId="ADAL" clId="{178687BF-39D3-457D-8770-2620DF0A29DC}" dt="2023-10-11T22:28:22.795" v="11936" actId="20577"/>
        <pc:sldMkLst>
          <pc:docMk/>
          <pc:sldMk cId="2829058016" sldId="258"/>
        </pc:sldMkLst>
        <pc:spChg chg="mod">
          <ac:chgData name="Sridharan, Vignesh" userId="9cb15688-0b55-4a8e-b3e1-d3a9303ecdcc" providerId="ADAL" clId="{178687BF-39D3-457D-8770-2620DF0A29DC}" dt="2023-10-11T18:39:51.453" v="11871" actId="1076"/>
          <ac:spMkLst>
            <pc:docMk/>
            <pc:sldMk cId="2829058016" sldId="258"/>
            <ac:spMk id="2" creationId="{711881BC-358F-74C7-6609-BD5591D5ADAA}"/>
          </ac:spMkLst>
        </pc:spChg>
        <pc:spChg chg="mod">
          <ac:chgData name="Sridharan, Vignesh" userId="9cb15688-0b55-4a8e-b3e1-d3a9303ecdcc" providerId="ADAL" clId="{178687BF-39D3-457D-8770-2620DF0A29DC}" dt="2023-10-11T22:28:22.795" v="11936" actId="20577"/>
          <ac:spMkLst>
            <pc:docMk/>
            <pc:sldMk cId="2829058016" sldId="258"/>
            <ac:spMk id="210" creationId="{00000000-0000-0000-0000-000000000000}"/>
          </ac:spMkLst>
        </pc:spChg>
      </pc:sldChg>
      <pc:sldChg chg="addSp delSp modSp mod modNotesTx">
        <pc:chgData name="Sridharan, Vignesh" userId="9cb15688-0b55-4a8e-b3e1-d3a9303ecdcc" providerId="ADAL" clId="{178687BF-39D3-457D-8770-2620DF0A29DC}" dt="2023-10-11T22:37:01.052" v="12043" actId="20577"/>
        <pc:sldMkLst>
          <pc:docMk/>
          <pc:sldMk cId="4124859152" sldId="259"/>
        </pc:sldMkLst>
        <pc:spChg chg="mod">
          <ac:chgData name="Sridharan, Vignesh" userId="9cb15688-0b55-4a8e-b3e1-d3a9303ecdcc" providerId="ADAL" clId="{178687BF-39D3-457D-8770-2620DF0A29DC}" dt="2023-10-04T17:13:18.994" v="86" actId="1076"/>
          <ac:spMkLst>
            <pc:docMk/>
            <pc:sldMk cId="4124859152" sldId="259"/>
            <ac:spMk id="3" creationId="{A57C3E7E-D84E-974F-A959-6E6D35B9E54F}"/>
          </ac:spMkLst>
        </pc:spChg>
        <pc:spChg chg="add mod">
          <ac:chgData name="Sridharan, Vignesh" userId="9cb15688-0b55-4a8e-b3e1-d3a9303ecdcc" providerId="ADAL" clId="{178687BF-39D3-457D-8770-2620DF0A29DC}" dt="2023-10-08T15:05:03.191" v="474" actId="20577"/>
          <ac:spMkLst>
            <pc:docMk/>
            <pc:sldMk cId="4124859152" sldId="259"/>
            <ac:spMk id="4" creationId="{CD9F0227-9046-C0A1-C2EB-3DC72B9A7FC5}"/>
          </ac:spMkLst>
        </pc:spChg>
        <pc:spChg chg="add mod">
          <ac:chgData name="Sridharan, Vignesh" userId="9cb15688-0b55-4a8e-b3e1-d3a9303ecdcc" providerId="ADAL" clId="{178687BF-39D3-457D-8770-2620DF0A29DC}" dt="2023-10-11T22:37:01.052" v="12043" actId="20577"/>
          <ac:spMkLst>
            <pc:docMk/>
            <pc:sldMk cId="4124859152" sldId="259"/>
            <ac:spMk id="7" creationId="{72C97EBD-3E4B-111F-1117-0C0668CD9A40}"/>
          </ac:spMkLst>
        </pc:spChg>
        <pc:graphicFrameChg chg="del mod">
          <ac:chgData name="Sridharan, Vignesh" userId="9cb15688-0b55-4a8e-b3e1-d3a9303ecdcc" providerId="ADAL" clId="{178687BF-39D3-457D-8770-2620DF0A29DC}" dt="2023-10-04T17:12:46.825" v="79" actId="478"/>
          <ac:graphicFrameMkLst>
            <pc:docMk/>
            <pc:sldMk cId="4124859152" sldId="259"/>
            <ac:graphicFrameMk id="5" creationId="{8AE7B0DF-3DF8-A6EE-DAE2-109565BFFFC2}"/>
          </ac:graphicFrameMkLst>
        </pc:graphicFrameChg>
        <pc:picChg chg="add mod">
          <ac:chgData name="Sridharan, Vignesh" userId="9cb15688-0b55-4a8e-b3e1-d3a9303ecdcc" providerId="ADAL" clId="{178687BF-39D3-457D-8770-2620DF0A29DC}" dt="2023-10-04T17:13:55.023" v="109" actId="1076"/>
          <ac:picMkLst>
            <pc:docMk/>
            <pc:sldMk cId="4124859152" sldId="259"/>
            <ac:picMk id="6" creationId="{B1D51D5B-F74F-45AE-2ABB-5AD9F1D98038}"/>
          </ac:picMkLst>
        </pc:picChg>
      </pc:sldChg>
      <pc:sldChg chg="modSp add mod">
        <pc:chgData name="Sridharan, Vignesh" userId="9cb15688-0b55-4a8e-b3e1-d3a9303ecdcc" providerId="ADAL" clId="{178687BF-39D3-457D-8770-2620DF0A29DC}" dt="2023-10-11T18:40:42.723" v="11903" actId="20577"/>
        <pc:sldMkLst>
          <pc:docMk/>
          <pc:sldMk cId="996270381" sldId="260"/>
        </pc:sldMkLst>
        <pc:spChg chg="mod">
          <ac:chgData name="Sridharan, Vignesh" userId="9cb15688-0b55-4a8e-b3e1-d3a9303ecdcc" providerId="ADAL" clId="{178687BF-39D3-457D-8770-2620DF0A29DC}" dt="2023-10-11T18:40:42.723" v="11903" actId="20577"/>
          <ac:spMkLst>
            <pc:docMk/>
            <pc:sldMk cId="996270381" sldId="260"/>
            <ac:spMk id="2" creationId="{5D3F1E9C-79C5-E84E-B08F-06797F27B6F6}"/>
          </ac:spMkLst>
        </pc:spChg>
      </pc:sldChg>
      <pc:sldChg chg="delSp del mod">
        <pc:chgData name="Sridharan, Vignesh" userId="9cb15688-0b55-4a8e-b3e1-d3a9303ecdcc" providerId="ADAL" clId="{178687BF-39D3-457D-8770-2620DF0A29DC}" dt="2023-10-08T14:48:20.168" v="471" actId="47"/>
        <pc:sldMkLst>
          <pc:docMk/>
          <pc:sldMk cId="2214221958" sldId="2141411717"/>
        </pc:sldMkLst>
        <pc:spChg chg="del">
          <ac:chgData name="Sridharan, Vignesh" userId="9cb15688-0b55-4a8e-b3e1-d3a9303ecdcc" providerId="ADAL" clId="{178687BF-39D3-457D-8770-2620DF0A29DC}" dt="2023-10-04T17:12:59.025" v="80" actId="21"/>
          <ac:spMkLst>
            <pc:docMk/>
            <pc:sldMk cId="2214221958" sldId="2141411717"/>
            <ac:spMk id="5" creationId="{4BAC6324-A30B-4D0C-B68C-B3BAD684B54A}"/>
          </ac:spMkLst>
        </pc:spChg>
        <pc:spChg chg="del">
          <ac:chgData name="Sridharan, Vignesh" userId="9cb15688-0b55-4a8e-b3e1-d3a9303ecdcc" providerId="ADAL" clId="{178687BF-39D3-457D-8770-2620DF0A29DC}" dt="2023-10-04T17:12:59.025" v="80" actId="21"/>
          <ac:spMkLst>
            <pc:docMk/>
            <pc:sldMk cId="2214221958" sldId="2141411717"/>
            <ac:spMk id="6" creationId="{4C92A4D8-8C82-B00C-76BF-68EC7C401A51}"/>
          </ac:spMkLst>
        </pc:spChg>
        <pc:picChg chg="del">
          <ac:chgData name="Sridharan, Vignesh" userId="9cb15688-0b55-4a8e-b3e1-d3a9303ecdcc" providerId="ADAL" clId="{178687BF-39D3-457D-8770-2620DF0A29DC}" dt="2023-10-04T17:12:59.025" v="80" actId="21"/>
          <ac:picMkLst>
            <pc:docMk/>
            <pc:sldMk cId="2214221958" sldId="2141411717"/>
            <ac:picMk id="2" creationId="{A3255974-24DC-EBB4-AF21-0A7C64335D91}"/>
          </ac:picMkLst>
        </pc:picChg>
      </pc:sldChg>
      <pc:sldChg chg="modSp mod modNotesTx">
        <pc:chgData name="Sridharan, Vignesh" userId="9cb15688-0b55-4a8e-b3e1-d3a9303ecdcc" providerId="ADAL" clId="{178687BF-39D3-457D-8770-2620DF0A29DC}" dt="2023-10-11T12:31:43.840" v="11827" actId="15"/>
        <pc:sldMkLst>
          <pc:docMk/>
          <pc:sldMk cId="1407422295" sldId="2141411719"/>
        </pc:sldMkLst>
        <pc:spChg chg="mod">
          <ac:chgData name="Sridharan, Vignesh" userId="9cb15688-0b55-4a8e-b3e1-d3a9303ecdcc" providerId="ADAL" clId="{178687BF-39D3-457D-8770-2620DF0A29DC}" dt="2023-10-11T12:07:40.966" v="10582" actId="20577"/>
          <ac:spMkLst>
            <pc:docMk/>
            <pc:sldMk cId="1407422295" sldId="2141411719"/>
            <ac:spMk id="6" creationId="{4D5DBD5D-980F-4BF9-8B3C-DC7D6035E628}"/>
          </ac:spMkLst>
        </pc:spChg>
      </pc:sldChg>
      <pc:sldChg chg="modSp mod modNotesTx">
        <pc:chgData name="Sridharan, Vignesh" userId="9cb15688-0b55-4a8e-b3e1-d3a9303ecdcc" providerId="ADAL" clId="{178687BF-39D3-457D-8770-2620DF0A29DC}" dt="2023-10-11T12:30:15.168" v="11810" actId="20577"/>
        <pc:sldMkLst>
          <pc:docMk/>
          <pc:sldMk cId="3014752611" sldId="2141411738"/>
        </pc:sldMkLst>
        <pc:spChg chg="mod">
          <ac:chgData name="Sridharan, Vignesh" userId="9cb15688-0b55-4a8e-b3e1-d3a9303ecdcc" providerId="ADAL" clId="{178687BF-39D3-457D-8770-2620DF0A29DC}" dt="2023-10-08T20:26:32.840" v="2129" actId="1076"/>
          <ac:spMkLst>
            <pc:docMk/>
            <pc:sldMk cId="3014752611" sldId="2141411738"/>
            <ac:spMk id="3" creationId="{9AF29985-947E-228A-28A2-870C36133118}"/>
          </ac:spMkLst>
        </pc:spChg>
        <pc:spChg chg="mod">
          <ac:chgData name="Sridharan, Vignesh" userId="9cb15688-0b55-4a8e-b3e1-d3a9303ecdcc" providerId="ADAL" clId="{178687BF-39D3-457D-8770-2620DF0A29DC}" dt="2023-10-08T21:57:32.681" v="3461" actId="1076"/>
          <ac:spMkLst>
            <pc:docMk/>
            <pc:sldMk cId="3014752611" sldId="2141411738"/>
            <ac:spMk id="5" creationId="{97290BEC-A155-0A0A-C343-E07D84931D09}"/>
          </ac:spMkLst>
        </pc:spChg>
        <pc:spChg chg="mod">
          <ac:chgData name="Sridharan, Vignesh" userId="9cb15688-0b55-4a8e-b3e1-d3a9303ecdcc" providerId="ADAL" clId="{178687BF-39D3-457D-8770-2620DF0A29DC}" dt="2023-10-08T20:26:48.258" v="2130" actId="1076"/>
          <ac:spMkLst>
            <pc:docMk/>
            <pc:sldMk cId="3014752611" sldId="2141411738"/>
            <ac:spMk id="1534" creationId="{3E7EB376-AAF9-B568-A90B-D125683631EF}"/>
          </ac:spMkLst>
        </pc:spChg>
        <pc:graphicFrameChg chg="mod">
          <ac:chgData name="Sridharan, Vignesh" userId="9cb15688-0b55-4a8e-b3e1-d3a9303ecdcc" providerId="ADAL" clId="{178687BF-39D3-457D-8770-2620DF0A29DC}" dt="2023-10-08T21:08:58.631" v="2815" actId="20577"/>
          <ac:graphicFrameMkLst>
            <pc:docMk/>
            <pc:sldMk cId="3014752611" sldId="2141411738"/>
            <ac:graphicFrameMk id="2" creationId="{ADA1F38D-0C8B-8266-EEA8-814C8A7C6F7A}"/>
          </ac:graphicFrameMkLst>
        </pc:graphicFrameChg>
      </pc:sldChg>
      <pc:sldChg chg="modSp mod">
        <pc:chgData name="Sridharan, Vignesh" userId="9cb15688-0b55-4a8e-b3e1-d3a9303ecdcc" providerId="ADAL" clId="{178687BF-39D3-457D-8770-2620DF0A29DC}" dt="2023-10-11T12:33:27.325" v="11864" actId="20577"/>
        <pc:sldMkLst>
          <pc:docMk/>
          <pc:sldMk cId="3930721639" sldId="2141411746"/>
        </pc:sldMkLst>
        <pc:spChg chg="mod">
          <ac:chgData name="Sridharan, Vignesh" userId="9cb15688-0b55-4a8e-b3e1-d3a9303ecdcc" providerId="ADAL" clId="{178687BF-39D3-457D-8770-2620DF0A29DC}" dt="2023-10-11T12:33:27.325" v="11864" actId="20577"/>
          <ac:spMkLst>
            <pc:docMk/>
            <pc:sldMk cId="3930721639" sldId="2141411746"/>
            <ac:spMk id="6" creationId="{4D5DBD5D-980F-4BF9-8B3C-DC7D6035E628}"/>
          </ac:spMkLst>
        </pc:spChg>
      </pc:sldChg>
      <pc:sldChg chg="del">
        <pc:chgData name="Sridharan, Vignesh" userId="9cb15688-0b55-4a8e-b3e1-d3a9303ecdcc" providerId="ADAL" clId="{178687BF-39D3-457D-8770-2620DF0A29DC}" dt="2023-10-11T11:14:59.888" v="9542" actId="47"/>
        <pc:sldMkLst>
          <pc:docMk/>
          <pc:sldMk cId="4038250001" sldId="2141411747"/>
        </pc:sldMkLst>
      </pc:sldChg>
      <pc:sldChg chg="del mod ord modShow">
        <pc:chgData name="Sridharan, Vignesh" userId="9cb15688-0b55-4a8e-b3e1-d3a9303ecdcc" providerId="ADAL" clId="{178687BF-39D3-457D-8770-2620DF0A29DC}" dt="2023-10-11T11:09:28.262" v="9379" actId="47"/>
        <pc:sldMkLst>
          <pc:docMk/>
          <pc:sldMk cId="4047066463" sldId="2141411748"/>
        </pc:sldMkLst>
      </pc:sldChg>
      <pc:sldChg chg="del mod modShow">
        <pc:chgData name="Sridharan, Vignesh" userId="9cb15688-0b55-4a8e-b3e1-d3a9303ecdcc" providerId="ADAL" clId="{178687BF-39D3-457D-8770-2620DF0A29DC}" dt="2023-10-11T11:09:29.303" v="9380" actId="47"/>
        <pc:sldMkLst>
          <pc:docMk/>
          <pc:sldMk cId="4073558789" sldId="2141411749"/>
        </pc:sldMkLst>
      </pc:sldChg>
      <pc:sldChg chg="modSp mod ord modNotesTx">
        <pc:chgData name="Sridharan, Vignesh" userId="9cb15688-0b55-4a8e-b3e1-d3a9303ecdcc" providerId="ADAL" clId="{178687BF-39D3-457D-8770-2620DF0A29DC}" dt="2023-10-11T12:31:59.875" v="11830"/>
        <pc:sldMkLst>
          <pc:docMk/>
          <pc:sldMk cId="1865672992" sldId="2141411750"/>
        </pc:sldMkLst>
        <pc:spChg chg="mod">
          <ac:chgData name="Sridharan, Vignesh" userId="9cb15688-0b55-4a8e-b3e1-d3a9303ecdcc" providerId="ADAL" clId="{178687BF-39D3-457D-8770-2620DF0A29DC}" dt="2023-10-11T11:48:16.893" v="10435" actId="20577"/>
          <ac:spMkLst>
            <pc:docMk/>
            <pc:sldMk cId="1865672992" sldId="2141411750"/>
            <ac:spMk id="7" creationId="{8E921D52-B6B9-EA11-6763-92CD15E58623}"/>
          </ac:spMkLst>
        </pc:spChg>
        <pc:spChg chg="mod">
          <ac:chgData name="Sridharan, Vignesh" userId="9cb15688-0b55-4a8e-b3e1-d3a9303ecdcc" providerId="ADAL" clId="{178687BF-39D3-457D-8770-2620DF0A29DC}" dt="2023-10-11T12:14:37.798" v="10862" actId="20577"/>
          <ac:spMkLst>
            <pc:docMk/>
            <pc:sldMk cId="1865672992" sldId="2141411750"/>
            <ac:spMk id="9" creationId="{5E454015-410E-B1B4-B0D5-AFAF978BF1B5}"/>
          </ac:spMkLst>
        </pc:spChg>
      </pc:sldChg>
      <pc:sldChg chg="del mod modShow">
        <pc:chgData name="Sridharan, Vignesh" userId="9cb15688-0b55-4a8e-b3e1-d3a9303ecdcc" providerId="ADAL" clId="{178687BF-39D3-457D-8770-2620DF0A29DC}" dt="2023-10-11T11:09:25.977" v="9378" actId="47"/>
        <pc:sldMkLst>
          <pc:docMk/>
          <pc:sldMk cId="3684647061" sldId="2141411751"/>
        </pc:sldMkLst>
      </pc:sldChg>
      <pc:sldChg chg="addSp modSp mod ord modNotesTx">
        <pc:chgData name="Sridharan, Vignesh" userId="9cb15688-0b55-4a8e-b3e1-d3a9303ecdcc" providerId="ADAL" clId="{178687BF-39D3-457D-8770-2620DF0A29DC}" dt="2023-10-11T22:36:35.110" v="12020" actId="20577"/>
        <pc:sldMkLst>
          <pc:docMk/>
          <pc:sldMk cId="340022624" sldId="2141411752"/>
        </pc:sldMkLst>
        <pc:spChg chg="mod">
          <ac:chgData name="Sridharan, Vignesh" userId="9cb15688-0b55-4a8e-b3e1-d3a9303ecdcc" providerId="ADAL" clId="{178687BF-39D3-457D-8770-2620DF0A29DC}" dt="2023-10-08T22:51:35.565" v="3515" actId="207"/>
          <ac:spMkLst>
            <pc:docMk/>
            <pc:sldMk cId="340022624" sldId="2141411752"/>
            <ac:spMk id="3" creationId="{9AF29985-947E-228A-28A2-870C36133118}"/>
          </ac:spMkLst>
        </pc:spChg>
        <pc:spChg chg="mod">
          <ac:chgData name="Sridharan, Vignesh" userId="9cb15688-0b55-4a8e-b3e1-d3a9303ecdcc" providerId="ADAL" clId="{178687BF-39D3-457D-8770-2620DF0A29DC}" dt="2023-10-11T22:35:20.406" v="11939" actId="14100"/>
          <ac:spMkLst>
            <pc:docMk/>
            <pc:sldMk cId="340022624" sldId="2141411752"/>
            <ac:spMk id="6" creationId="{035EDBA2-1267-5E61-AFBA-04A4176E8CB6}"/>
          </ac:spMkLst>
        </pc:spChg>
        <pc:spChg chg="mod">
          <ac:chgData name="Sridharan, Vignesh" userId="9cb15688-0b55-4a8e-b3e1-d3a9303ecdcc" providerId="ADAL" clId="{178687BF-39D3-457D-8770-2620DF0A29DC}" dt="2023-10-10T08:54:34.522" v="4734" actId="20577"/>
          <ac:spMkLst>
            <pc:docMk/>
            <pc:sldMk cId="340022624" sldId="2141411752"/>
            <ac:spMk id="7" creationId="{8E921D52-B6B9-EA11-6763-92CD15E58623}"/>
          </ac:spMkLst>
        </pc:spChg>
        <pc:spChg chg="add mod">
          <ac:chgData name="Sridharan, Vignesh" userId="9cb15688-0b55-4a8e-b3e1-d3a9303ecdcc" providerId="ADAL" clId="{178687BF-39D3-457D-8770-2620DF0A29DC}" dt="2023-10-11T22:36:35.110" v="12020" actId="20577"/>
          <ac:spMkLst>
            <pc:docMk/>
            <pc:sldMk cId="340022624" sldId="2141411752"/>
            <ac:spMk id="9" creationId="{7F82392B-0A8A-F53F-1254-65ED3B9565A3}"/>
          </ac:spMkLst>
        </pc:spChg>
        <pc:spChg chg="mod">
          <ac:chgData name="Sridharan, Vignesh" userId="9cb15688-0b55-4a8e-b3e1-d3a9303ecdcc" providerId="ADAL" clId="{178687BF-39D3-457D-8770-2620DF0A29DC}" dt="2023-10-11T22:35:20.406" v="11939" actId="14100"/>
          <ac:spMkLst>
            <pc:docMk/>
            <pc:sldMk cId="340022624" sldId="2141411752"/>
            <ac:spMk id="10" creationId="{17B688B3-0734-F3D8-C5EB-3116B58729C9}"/>
          </ac:spMkLst>
        </pc:spChg>
        <pc:grpChg chg="mod">
          <ac:chgData name="Sridharan, Vignesh" userId="9cb15688-0b55-4a8e-b3e1-d3a9303ecdcc" providerId="ADAL" clId="{178687BF-39D3-457D-8770-2620DF0A29DC}" dt="2023-10-11T22:35:20.406" v="11939" actId="14100"/>
          <ac:grpSpMkLst>
            <pc:docMk/>
            <pc:sldMk cId="340022624" sldId="2141411752"/>
            <ac:grpSpMk id="8" creationId="{75C1EA4C-1AD4-F0F3-E056-42E327ABB778}"/>
          </ac:grpSpMkLst>
        </pc:grpChg>
        <pc:grpChg chg="mod">
          <ac:chgData name="Sridharan, Vignesh" userId="9cb15688-0b55-4a8e-b3e1-d3a9303ecdcc" providerId="ADAL" clId="{178687BF-39D3-457D-8770-2620DF0A29DC}" dt="2023-10-11T22:35:20.406" v="11939" actId="14100"/>
          <ac:grpSpMkLst>
            <pc:docMk/>
            <pc:sldMk cId="340022624" sldId="2141411752"/>
            <ac:grpSpMk id="11" creationId="{01C0807F-D864-1AD5-3222-F73CFFD8AFEB}"/>
          </ac:grpSpMkLst>
        </pc:grpChg>
        <pc:picChg chg="mod">
          <ac:chgData name="Sridharan, Vignesh" userId="9cb15688-0b55-4a8e-b3e1-d3a9303ecdcc" providerId="ADAL" clId="{178687BF-39D3-457D-8770-2620DF0A29DC}" dt="2023-10-11T22:35:20.406" v="11939" actId="14100"/>
          <ac:picMkLst>
            <pc:docMk/>
            <pc:sldMk cId="340022624" sldId="2141411752"/>
            <ac:picMk id="1026" creationId="{50FFC7C1-4B71-EC59-D6D2-4ED7B156F2D3}"/>
          </ac:picMkLst>
        </pc:picChg>
      </pc:sldChg>
      <pc:sldChg chg="addSp delSp modSp add mod modNotesTx">
        <pc:chgData name="Sridharan, Vignesh" userId="9cb15688-0b55-4a8e-b3e1-d3a9303ecdcc" providerId="ADAL" clId="{178687BF-39D3-457D-8770-2620DF0A29DC}" dt="2023-10-11T12:24:51.005" v="11027" actId="5793"/>
        <pc:sldMkLst>
          <pc:docMk/>
          <pc:sldMk cId="4073225938" sldId="2141411753"/>
        </pc:sldMkLst>
        <pc:spChg chg="mod">
          <ac:chgData name="Sridharan, Vignesh" userId="9cb15688-0b55-4a8e-b3e1-d3a9303ecdcc" providerId="ADAL" clId="{178687BF-39D3-457D-8770-2620DF0A29DC}" dt="2023-10-08T19:20:22.962" v="1419" actId="20577"/>
          <ac:spMkLst>
            <pc:docMk/>
            <pc:sldMk cId="4073225938" sldId="2141411753"/>
            <ac:spMk id="2" creationId="{83788666-4F02-68DD-64DE-2AF9B4F24C43}"/>
          </ac:spMkLst>
        </pc:spChg>
        <pc:spChg chg="del mod">
          <ac:chgData name="Sridharan, Vignesh" userId="9cb15688-0b55-4a8e-b3e1-d3a9303ecdcc" providerId="ADAL" clId="{178687BF-39D3-457D-8770-2620DF0A29DC}" dt="2023-10-08T15:35:25.748" v="519" actId="478"/>
          <ac:spMkLst>
            <pc:docMk/>
            <pc:sldMk cId="4073225938" sldId="2141411753"/>
            <ac:spMk id="3" creationId="{A57C3E7E-D84E-974F-A959-6E6D35B9E54F}"/>
          </ac:spMkLst>
        </pc:spChg>
        <pc:spChg chg="mod">
          <ac:chgData name="Sridharan, Vignesh" userId="9cb15688-0b55-4a8e-b3e1-d3a9303ecdcc" providerId="ADAL" clId="{178687BF-39D3-457D-8770-2620DF0A29DC}" dt="2023-10-11T12:24:51.005" v="11027" actId="5793"/>
          <ac:spMkLst>
            <pc:docMk/>
            <pc:sldMk cId="4073225938" sldId="2141411753"/>
            <ac:spMk id="4" creationId="{CD9F0227-9046-C0A1-C2EB-3DC72B9A7FC5}"/>
          </ac:spMkLst>
        </pc:spChg>
        <pc:spChg chg="del mod">
          <ac:chgData name="Sridharan, Vignesh" userId="9cb15688-0b55-4a8e-b3e1-d3a9303ecdcc" providerId="ADAL" clId="{178687BF-39D3-457D-8770-2620DF0A29DC}" dt="2023-10-08T19:31:31.330" v="1861" actId="478"/>
          <ac:spMkLst>
            <pc:docMk/>
            <pc:sldMk cId="4073225938" sldId="2141411753"/>
            <ac:spMk id="7" creationId="{72C97EBD-3E4B-111F-1117-0C0668CD9A40}"/>
          </ac:spMkLst>
        </pc:spChg>
        <pc:spChg chg="add del mod">
          <ac:chgData name="Sridharan, Vignesh" userId="9cb15688-0b55-4a8e-b3e1-d3a9303ecdcc" providerId="ADAL" clId="{178687BF-39D3-457D-8770-2620DF0A29DC}" dt="2023-10-08T15:35:29.039" v="520" actId="478"/>
          <ac:spMkLst>
            <pc:docMk/>
            <pc:sldMk cId="4073225938" sldId="2141411753"/>
            <ac:spMk id="8" creationId="{1AED7F07-7989-F34E-50F7-C6081BDEFD16}"/>
          </ac:spMkLst>
        </pc:spChg>
        <pc:picChg chg="del">
          <ac:chgData name="Sridharan, Vignesh" userId="9cb15688-0b55-4a8e-b3e1-d3a9303ecdcc" providerId="ADAL" clId="{178687BF-39D3-457D-8770-2620DF0A29DC}" dt="2023-10-08T14:48:23.112" v="472" actId="478"/>
          <ac:picMkLst>
            <pc:docMk/>
            <pc:sldMk cId="4073225938" sldId="2141411753"/>
            <ac:picMk id="6" creationId="{B1D51D5B-F74F-45AE-2ABB-5AD9F1D98038}"/>
          </ac:picMkLst>
        </pc:picChg>
      </pc:sldChg>
      <pc:sldChg chg="addSp delSp modSp add mod modNotesTx">
        <pc:chgData name="Sridharan, Vignesh" userId="9cb15688-0b55-4a8e-b3e1-d3a9303ecdcc" providerId="ADAL" clId="{178687BF-39D3-457D-8770-2620DF0A29DC}" dt="2023-10-11T22:44:16.203" v="12095" actId="14100"/>
        <pc:sldMkLst>
          <pc:docMk/>
          <pc:sldMk cId="1900853743" sldId="2141411754"/>
        </pc:sldMkLst>
        <pc:spChg chg="mod">
          <ac:chgData name="Sridharan, Vignesh" userId="9cb15688-0b55-4a8e-b3e1-d3a9303ecdcc" providerId="ADAL" clId="{178687BF-39D3-457D-8770-2620DF0A29DC}" dt="2023-10-10T12:06:33.549" v="4885" actId="1076"/>
          <ac:spMkLst>
            <pc:docMk/>
            <pc:sldMk cId="1900853743" sldId="2141411754"/>
            <ac:spMk id="3" creationId="{9AF29985-947E-228A-28A2-870C36133118}"/>
          </ac:spMkLst>
        </pc:spChg>
        <pc:spChg chg="mod">
          <ac:chgData name="Sridharan, Vignesh" userId="9cb15688-0b55-4a8e-b3e1-d3a9303ecdcc" providerId="ADAL" clId="{178687BF-39D3-457D-8770-2620DF0A29DC}" dt="2023-10-10T12:45:19.152" v="5615" actId="404"/>
          <ac:spMkLst>
            <pc:docMk/>
            <pc:sldMk cId="1900853743" sldId="2141411754"/>
            <ac:spMk id="7" creationId="{8E921D52-B6B9-EA11-6763-92CD15E58623}"/>
          </ac:spMkLst>
        </pc:spChg>
        <pc:spChg chg="add mod">
          <ac:chgData name="Sridharan, Vignesh" userId="9cb15688-0b55-4a8e-b3e1-d3a9303ecdcc" providerId="ADAL" clId="{178687BF-39D3-457D-8770-2620DF0A29DC}" dt="2023-10-11T22:44:16.203" v="12095" actId="14100"/>
          <ac:spMkLst>
            <pc:docMk/>
            <pc:sldMk cId="1900853743" sldId="2141411754"/>
            <ac:spMk id="13" creationId="{CB3A4437-BD09-EBBA-3354-6BD54874F95C}"/>
          </ac:spMkLst>
        </pc:spChg>
        <pc:grpChg chg="del">
          <ac:chgData name="Sridharan, Vignesh" userId="9cb15688-0b55-4a8e-b3e1-d3a9303ecdcc" providerId="ADAL" clId="{178687BF-39D3-457D-8770-2620DF0A29DC}" dt="2023-10-10T11:53:52.926" v="4777" actId="478"/>
          <ac:grpSpMkLst>
            <pc:docMk/>
            <pc:sldMk cId="1900853743" sldId="2141411754"/>
            <ac:grpSpMk id="11" creationId="{01C0807F-D864-1AD5-3222-F73CFFD8AFEB}"/>
          </ac:grpSpMkLst>
        </pc:grpChg>
        <pc:picChg chg="add mod">
          <ac:chgData name="Sridharan, Vignesh" userId="9cb15688-0b55-4a8e-b3e1-d3a9303ecdcc" providerId="ADAL" clId="{178687BF-39D3-457D-8770-2620DF0A29DC}" dt="2023-10-11T12:34:28.271" v="11865" actId="1076"/>
          <ac:picMkLst>
            <pc:docMk/>
            <pc:sldMk cId="1900853743" sldId="2141411754"/>
            <ac:picMk id="12" creationId="{15B3BBD4-D084-8149-00A3-554C8D91B6D0}"/>
          </ac:picMkLst>
        </pc:picChg>
      </pc:sldChg>
      <pc:sldChg chg="new del">
        <pc:chgData name="Sridharan, Vignesh" userId="9cb15688-0b55-4a8e-b3e1-d3a9303ecdcc" providerId="ADAL" clId="{178687BF-39D3-457D-8770-2620DF0A29DC}" dt="2023-10-08T21:43:38.142" v="3330" actId="47"/>
        <pc:sldMkLst>
          <pc:docMk/>
          <pc:sldMk cId="2047395889" sldId="2141411754"/>
        </pc:sldMkLst>
      </pc:sldChg>
      <pc:sldChg chg="delSp modSp add mod modNotesTx">
        <pc:chgData name="Sridharan, Vignesh" userId="9cb15688-0b55-4a8e-b3e1-d3a9303ecdcc" providerId="ADAL" clId="{178687BF-39D3-457D-8770-2620DF0A29DC}" dt="2023-10-11T22:48:26.614" v="12096" actId="478"/>
        <pc:sldMkLst>
          <pc:docMk/>
          <pc:sldMk cId="3084155761" sldId="2141411755"/>
        </pc:sldMkLst>
        <pc:spChg chg="mod">
          <ac:chgData name="Sridharan, Vignesh" userId="9cb15688-0b55-4a8e-b3e1-d3a9303ecdcc" providerId="ADAL" clId="{178687BF-39D3-457D-8770-2620DF0A29DC}" dt="2023-10-11T08:27:34.972" v="7420" actId="108"/>
          <ac:spMkLst>
            <pc:docMk/>
            <pc:sldMk cId="3084155761" sldId="2141411755"/>
            <ac:spMk id="7" creationId="{8E921D52-B6B9-EA11-6763-92CD15E58623}"/>
          </ac:spMkLst>
        </pc:spChg>
        <pc:spChg chg="del">
          <ac:chgData name="Sridharan, Vignesh" userId="9cb15688-0b55-4a8e-b3e1-d3a9303ecdcc" providerId="ADAL" clId="{178687BF-39D3-457D-8770-2620DF0A29DC}" dt="2023-10-11T22:48:26.614" v="12096" actId="478"/>
          <ac:spMkLst>
            <pc:docMk/>
            <pc:sldMk cId="3084155761" sldId="2141411755"/>
            <ac:spMk id="13" creationId="{CB3A4437-BD09-EBBA-3354-6BD54874F95C}"/>
          </ac:spMkLst>
        </pc:spChg>
        <pc:picChg chg="del">
          <ac:chgData name="Sridharan, Vignesh" userId="9cb15688-0b55-4a8e-b3e1-d3a9303ecdcc" providerId="ADAL" clId="{178687BF-39D3-457D-8770-2620DF0A29DC}" dt="2023-10-10T15:51:10.164" v="6013" actId="478"/>
          <ac:picMkLst>
            <pc:docMk/>
            <pc:sldMk cId="3084155761" sldId="2141411755"/>
            <ac:picMk id="12" creationId="{15B3BBD4-D084-8149-00A3-554C8D91B6D0}"/>
          </ac:picMkLst>
        </pc:picChg>
      </pc:sldChg>
      <pc:sldChg chg="delSp modSp add mod modNotesTx">
        <pc:chgData name="Sridharan, Vignesh" userId="9cb15688-0b55-4a8e-b3e1-d3a9303ecdcc" providerId="ADAL" clId="{178687BF-39D3-457D-8770-2620DF0A29DC}" dt="2023-10-11T10:09:20.578" v="8606"/>
        <pc:sldMkLst>
          <pc:docMk/>
          <pc:sldMk cId="2900149602" sldId="2141411756"/>
        </pc:sldMkLst>
        <pc:spChg chg="mod">
          <ac:chgData name="Sridharan, Vignesh" userId="9cb15688-0b55-4a8e-b3e1-d3a9303ecdcc" providerId="ADAL" clId="{178687BF-39D3-457D-8770-2620DF0A29DC}" dt="2023-10-11T09:11:25.618" v="8544" actId="20577"/>
          <ac:spMkLst>
            <pc:docMk/>
            <pc:sldMk cId="2900149602" sldId="2141411756"/>
            <ac:spMk id="7" creationId="{8E921D52-B6B9-EA11-6763-92CD15E58623}"/>
          </ac:spMkLst>
        </pc:spChg>
        <pc:spChg chg="del mod">
          <ac:chgData name="Sridharan, Vignesh" userId="9cb15688-0b55-4a8e-b3e1-d3a9303ecdcc" providerId="ADAL" clId="{178687BF-39D3-457D-8770-2620DF0A29DC}" dt="2023-10-11T10:02:03.620" v="8595" actId="478"/>
          <ac:spMkLst>
            <pc:docMk/>
            <pc:sldMk cId="2900149602" sldId="2141411756"/>
            <ac:spMk id="13" creationId="{CB3A4437-BD09-EBBA-3354-6BD54874F95C}"/>
          </ac:spMkLst>
        </pc:spChg>
      </pc:sldChg>
      <pc:sldChg chg="modSp add del mod modNotesTx">
        <pc:chgData name="Sridharan, Vignesh" userId="9cb15688-0b55-4a8e-b3e1-d3a9303ecdcc" providerId="ADAL" clId="{178687BF-39D3-457D-8770-2620DF0A29DC}" dt="2023-10-11T11:13:39.707" v="9462" actId="47"/>
        <pc:sldMkLst>
          <pc:docMk/>
          <pc:sldMk cId="2406276074" sldId="2141411757"/>
        </pc:sldMkLst>
        <pc:spChg chg="mod">
          <ac:chgData name="Sridharan, Vignesh" userId="9cb15688-0b55-4a8e-b3e1-d3a9303ecdcc" providerId="ADAL" clId="{178687BF-39D3-457D-8770-2620DF0A29DC}" dt="2023-10-11T11:13:20.968" v="9443" actId="5793"/>
          <ac:spMkLst>
            <pc:docMk/>
            <pc:sldMk cId="2406276074" sldId="2141411757"/>
            <ac:spMk id="7" creationId="{8E921D52-B6B9-EA11-6763-92CD15E58623}"/>
          </ac:spMkLst>
        </pc:spChg>
      </pc:sldChg>
      <pc:sldChg chg="addSp modSp add mod modNotesTx">
        <pc:chgData name="Sridharan, Vignesh" userId="9cb15688-0b55-4a8e-b3e1-d3a9303ecdcc" providerId="ADAL" clId="{178687BF-39D3-457D-8770-2620DF0A29DC}" dt="2023-10-11T22:37:25.250" v="12045" actId="115"/>
        <pc:sldMkLst>
          <pc:docMk/>
          <pc:sldMk cId="1213495587" sldId="2141411758"/>
        </pc:sldMkLst>
        <pc:spChg chg="add mod">
          <ac:chgData name="Sridharan, Vignesh" userId="9cb15688-0b55-4a8e-b3e1-d3a9303ecdcc" providerId="ADAL" clId="{178687BF-39D3-457D-8770-2620DF0A29DC}" dt="2023-10-11T22:37:25.250" v="12045" actId="115"/>
          <ac:spMkLst>
            <pc:docMk/>
            <pc:sldMk cId="1213495587" sldId="2141411758"/>
            <ac:spMk id="6" creationId="{14D2841D-8C52-8A6A-5381-C7A85B11F67C}"/>
          </ac:spMkLst>
        </pc:spChg>
        <pc:spChg chg="mod">
          <ac:chgData name="Sridharan, Vignesh" userId="9cb15688-0b55-4a8e-b3e1-d3a9303ecdcc" providerId="ADAL" clId="{178687BF-39D3-457D-8770-2620DF0A29DC}" dt="2023-10-11T11:44:10.437" v="10413" actId="5793"/>
          <ac:spMkLst>
            <pc:docMk/>
            <pc:sldMk cId="1213495587" sldId="2141411758"/>
            <ac:spMk id="7" creationId="{8E921D52-B6B9-EA11-6763-92CD15E58623}"/>
          </ac:spMkLst>
        </pc:spChg>
      </pc:sldChg>
      <pc:sldChg chg="modSp add del mod">
        <pc:chgData name="Sridharan, Vignesh" userId="9cb15688-0b55-4a8e-b3e1-d3a9303ecdcc" providerId="ADAL" clId="{178687BF-39D3-457D-8770-2620DF0A29DC}" dt="2023-10-11T18:41:00.324" v="11907"/>
        <pc:sldMkLst>
          <pc:docMk/>
          <pc:sldMk cId="833418293" sldId="2141411759"/>
        </pc:sldMkLst>
        <pc:spChg chg="mod">
          <ac:chgData name="Sridharan, Vignesh" userId="9cb15688-0b55-4a8e-b3e1-d3a9303ecdcc" providerId="ADAL" clId="{178687BF-39D3-457D-8770-2620DF0A29DC}" dt="2023-10-11T18:41:00.324" v="11907"/>
          <ac:spMkLst>
            <pc:docMk/>
            <pc:sldMk cId="833418293" sldId="2141411759"/>
            <ac:spMk id="6" creationId="{8EF35676-49DE-E547-B19F-0A8B69E1FA3A}"/>
          </ac:spMkLst>
        </pc:spChg>
      </pc:sldChg>
      <pc:sldChg chg="modSp add mod">
        <pc:chgData name="Sridharan, Vignesh" userId="9cb15688-0b55-4a8e-b3e1-d3a9303ecdcc" providerId="ADAL" clId="{178687BF-39D3-457D-8770-2620DF0A29DC}" dt="2023-10-11T18:41:22.835" v="11934" actId="6549"/>
        <pc:sldMkLst>
          <pc:docMk/>
          <pc:sldMk cId="644641627" sldId="2141411784"/>
        </pc:sldMkLst>
        <pc:spChg chg="mod">
          <ac:chgData name="Sridharan, Vignesh" userId="9cb15688-0b55-4a8e-b3e1-d3a9303ecdcc" providerId="ADAL" clId="{178687BF-39D3-457D-8770-2620DF0A29DC}" dt="2023-10-11T18:41:22.835" v="11934" actId="6549"/>
          <ac:spMkLst>
            <pc:docMk/>
            <pc:sldMk cId="644641627" sldId="2141411784"/>
            <ac:spMk id="6" creationId="{F86BE729-03A1-22F5-69BF-1FBAEEBA5FAA}"/>
          </ac:spMkLst>
        </pc:spChg>
      </pc:sldChg>
    </pc:docChg>
  </pc:docChgLst>
  <pc:docChgLst>
    <pc:chgData name="Jairo Quiros" userId="c6e0c9a6bf53ef3c" providerId="LiveId" clId="{34FA1098-20B5-42D2-A37B-46AE0684EFCE}"/>
    <pc:docChg chg="custSel delSld modSld modMainMaster">
      <pc:chgData name="Jairo Quiros" userId="c6e0c9a6bf53ef3c" providerId="LiveId" clId="{34FA1098-20B5-42D2-A37B-46AE0684EFCE}" dt="2023-10-23T22:42:23.764" v="37"/>
      <pc:docMkLst>
        <pc:docMk/>
      </pc:docMkLst>
      <pc:sldChg chg="del">
        <pc:chgData name="Jairo Quiros" userId="c6e0c9a6bf53ef3c" providerId="LiveId" clId="{34FA1098-20B5-42D2-A37B-46AE0684EFCE}" dt="2023-10-23T22:41:55.159" v="33" actId="47"/>
        <pc:sldMkLst>
          <pc:docMk/>
          <pc:sldMk cId="2829058016" sldId="258"/>
        </pc:sldMkLst>
      </pc:sldChg>
      <pc:sldChg chg="addSp delSp modSp mod">
        <pc:chgData name="Jairo Quiros" userId="c6e0c9a6bf53ef3c" providerId="LiveId" clId="{34FA1098-20B5-42D2-A37B-46AE0684EFCE}" dt="2023-10-23T22:42:10.781" v="35"/>
        <pc:sldMkLst>
          <pc:docMk/>
          <pc:sldMk cId="996270381" sldId="260"/>
        </pc:sldMkLst>
        <pc:spChg chg="mod">
          <ac:chgData name="Jairo Quiros" userId="c6e0c9a6bf53ef3c" providerId="LiveId" clId="{34FA1098-20B5-42D2-A37B-46AE0684EFCE}" dt="2023-10-22T09:31:19.870" v="10" actId="20577"/>
          <ac:spMkLst>
            <pc:docMk/>
            <pc:sldMk cId="996270381" sldId="260"/>
            <ac:spMk id="2" creationId="{5D3F1E9C-79C5-E84E-B08F-06797F27B6F6}"/>
          </ac:spMkLst>
        </pc:spChg>
        <pc:picChg chg="add mod">
          <ac:chgData name="Jairo Quiros" userId="c6e0c9a6bf53ef3c" providerId="LiveId" clId="{34FA1098-20B5-42D2-A37B-46AE0684EFCE}" dt="2023-10-23T22:42:10.781" v="35"/>
          <ac:picMkLst>
            <pc:docMk/>
            <pc:sldMk cId="996270381" sldId="260"/>
            <ac:picMk id="3" creationId="{A7212475-6DC8-2C95-A80A-F8B2B5E8BE9D}"/>
          </ac:picMkLst>
        </pc:picChg>
        <pc:picChg chg="del">
          <ac:chgData name="Jairo Quiros" userId="c6e0c9a6bf53ef3c" providerId="LiveId" clId="{34FA1098-20B5-42D2-A37B-46AE0684EFCE}" dt="2023-10-23T22:42:00.008" v="34" actId="478"/>
          <ac:picMkLst>
            <pc:docMk/>
            <pc:sldMk cId="996270381" sldId="260"/>
            <ac:picMk id="5" creationId="{AD590227-F5B1-B5CC-CE5F-EDA473ED96F5}"/>
          </ac:picMkLst>
        </pc:picChg>
      </pc:sldChg>
      <pc:sldChg chg="addSp delSp modSp mod">
        <pc:chgData name="Jairo Quiros" userId="c6e0c9a6bf53ef3c" providerId="LiveId" clId="{34FA1098-20B5-42D2-A37B-46AE0684EFCE}" dt="2023-10-23T22:42:23.764" v="37"/>
        <pc:sldMkLst>
          <pc:docMk/>
          <pc:sldMk cId="644641627" sldId="2141411784"/>
        </pc:sldMkLst>
        <pc:spChg chg="mod">
          <ac:chgData name="Jairo Quiros" userId="c6e0c9a6bf53ef3c" providerId="LiveId" clId="{34FA1098-20B5-42D2-A37B-46AE0684EFCE}" dt="2023-10-22T09:32:11.387" v="30" actId="20577"/>
          <ac:spMkLst>
            <pc:docMk/>
            <pc:sldMk cId="644641627" sldId="2141411784"/>
            <ac:spMk id="6" creationId="{F86BE729-03A1-22F5-69BF-1FBAEEBA5FAA}"/>
          </ac:spMkLst>
        </pc:spChg>
        <pc:spChg chg="mod">
          <ac:chgData name="Jairo Quiros" userId="c6e0c9a6bf53ef3c" providerId="LiveId" clId="{34FA1098-20B5-42D2-A37B-46AE0684EFCE}" dt="2023-10-22T09:31:52.440" v="16"/>
          <ac:spMkLst>
            <pc:docMk/>
            <pc:sldMk cId="644641627" sldId="2141411784"/>
            <ac:spMk id="11" creationId="{56DFC90C-9B82-4072-7343-C9FBE935593D}"/>
          </ac:spMkLst>
        </pc:spChg>
        <pc:picChg chg="add mod">
          <ac:chgData name="Jairo Quiros" userId="c6e0c9a6bf53ef3c" providerId="LiveId" clId="{34FA1098-20B5-42D2-A37B-46AE0684EFCE}" dt="2023-10-23T22:42:23.764" v="37"/>
          <ac:picMkLst>
            <pc:docMk/>
            <pc:sldMk cId="644641627" sldId="2141411784"/>
            <ac:picMk id="9" creationId="{0C97484B-7AD2-281C-D835-7ED639461637}"/>
          </ac:picMkLst>
        </pc:picChg>
        <pc:picChg chg="del">
          <ac:chgData name="Jairo Quiros" userId="c6e0c9a6bf53ef3c" providerId="LiveId" clId="{34FA1098-20B5-42D2-A37B-46AE0684EFCE}" dt="2023-10-23T22:42:17.205" v="36" actId="478"/>
          <ac:picMkLst>
            <pc:docMk/>
            <pc:sldMk cId="644641627" sldId="2141411784"/>
            <ac:picMk id="12" creationId="{585DF062-A72D-369E-DA6E-1A9081F592F6}"/>
          </ac:picMkLst>
        </pc:picChg>
      </pc:sldChg>
      <pc:sldMasterChg chg="modSldLayout">
        <pc:chgData name="Jairo Quiros" userId="c6e0c9a6bf53ef3c" providerId="LiveId" clId="{34FA1098-20B5-42D2-A37B-46AE0684EFCE}" dt="2023-10-23T22:41:42.498" v="32"/>
        <pc:sldMasterMkLst>
          <pc:docMk/>
          <pc:sldMasterMk cId="495285279" sldId="2147483660"/>
        </pc:sldMasterMkLst>
        <pc:sldLayoutChg chg="addSp delSp modSp mod">
          <pc:chgData name="Jairo Quiros" userId="c6e0c9a6bf53ef3c" providerId="LiveId" clId="{34FA1098-20B5-42D2-A37B-46AE0684EFCE}" dt="2023-10-23T22:41:42.498" v="32"/>
          <pc:sldLayoutMkLst>
            <pc:docMk/>
            <pc:sldMasterMk cId="495285279" sldId="2147483660"/>
            <pc:sldLayoutMk cId="2875400971" sldId="2147483662"/>
          </pc:sldLayoutMkLst>
          <pc:spChg chg="del">
            <ac:chgData name="Jairo Quiros" userId="c6e0c9a6bf53ef3c" providerId="LiveId" clId="{34FA1098-20B5-42D2-A37B-46AE0684EFCE}" dt="2023-10-23T22:41:42.079" v="31" actId="478"/>
            <ac:spMkLst>
              <pc:docMk/>
              <pc:sldMasterMk cId="495285279" sldId="2147483660"/>
              <pc:sldLayoutMk cId="2875400971" sldId="2147483662"/>
              <ac:spMk id="2" creationId="{35E4B0DE-EE44-08A6-0FF5-1CA221EE6C69}"/>
            </ac:spMkLst>
          </pc:spChg>
          <pc:grpChg chg="add mod">
            <ac:chgData name="Jairo Quiros" userId="c6e0c9a6bf53ef3c" providerId="LiveId" clId="{34FA1098-20B5-42D2-A37B-46AE0684EFCE}" dt="2023-10-23T22:41:42.498" v="32"/>
            <ac:grpSpMkLst>
              <pc:docMk/>
              <pc:sldMasterMk cId="495285279" sldId="2147483660"/>
              <pc:sldLayoutMk cId="2875400971" sldId="2147483662"/>
              <ac:grpSpMk id="6" creationId="{F6714EA5-AF73-ADD5-7348-9DB3859796C8}"/>
            </ac:grpSpMkLst>
          </pc:grpChg>
          <pc:picChg chg="del">
            <ac:chgData name="Jairo Quiros" userId="c6e0c9a6bf53ef3c" providerId="LiveId" clId="{34FA1098-20B5-42D2-A37B-46AE0684EFCE}" dt="2023-10-23T22:41:42.079" v="31" actId="478"/>
            <ac:picMkLst>
              <pc:docMk/>
              <pc:sldMasterMk cId="495285279" sldId="2147483660"/>
              <pc:sldLayoutMk cId="2875400971" sldId="2147483662"/>
              <ac:picMk id="3" creationId="{CFF79C88-1CAD-34EF-7B1C-C1E7587D2A00}"/>
            </ac:picMkLst>
          </pc:picChg>
          <pc:picChg chg="del">
            <ac:chgData name="Jairo Quiros" userId="c6e0c9a6bf53ef3c" providerId="LiveId" clId="{34FA1098-20B5-42D2-A37B-46AE0684EFCE}" dt="2023-10-23T22:41:42.079" v="31" actId="478"/>
            <ac:picMkLst>
              <pc:docMk/>
              <pc:sldMasterMk cId="495285279" sldId="2147483660"/>
              <pc:sldLayoutMk cId="2875400971" sldId="2147483662"/>
              <ac:picMk id="4" creationId="{B15F8D50-F370-FDE5-CAC5-437053DAB780}"/>
            </ac:picMkLst>
          </pc:picChg>
          <pc:picChg chg="del">
            <ac:chgData name="Jairo Quiros" userId="c6e0c9a6bf53ef3c" providerId="LiveId" clId="{34FA1098-20B5-42D2-A37B-46AE0684EFCE}" dt="2023-10-23T22:41:42.079" v="31" actId="478"/>
            <ac:picMkLst>
              <pc:docMk/>
              <pc:sldMasterMk cId="495285279" sldId="2147483660"/>
              <pc:sldLayoutMk cId="2875400971" sldId="2147483662"/>
              <ac:picMk id="5" creationId="{B043A1A9-CA32-F2C9-6698-1A420E6BCC88}"/>
            </ac:picMkLst>
          </pc:picChg>
          <pc:picChg chg="mod">
            <ac:chgData name="Jairo Quiros" userId="c6e0c9a6bf53ef3c" providerId="LiveId" clId="{34FA1098-20B5-42D2-A37B-46AE0684EFCE}" dt="2023-10-23T22:41:42.498" v="32"/>
            <ac:picMkLst>
              <pc:docMk/>
              <pc:sldMasterMk cId="495285279" sldId="2147483660"/>
              <pc:sldLayoutMk cId="2875400971" sldId="2147483662"/>
              <ac:picMk id="7" creationId="{37E55DE0-710A-A490-F0A1-AEF2D759ABB1}"/>
            </ac:picMkLst>
          </pc:picChg>
          <pc:picChg chg="mod">
            <ac:chgData name="Jairo Quiros" userId="c6e0c9a6bf53ef3c" providerId="LiveId" clId="{34FA1098-20B5-42D2-A37B-46AE0684EFCE}" dt="2023-10-23T22:41:42.498" v="32"/>
            <ac:picMkLst>
              <pc:docMk/>
              <pc:sldMasterMk cId="495285279" sldId="2147483660"/>
              <pc:sldLayoutMk cId="2875400971" sldId="2147483662"/>
              <ac:picMk id="8" creationId="{B69F08D5-FAC7-17E1-83B4-7AA65908EBCA}"/>
            </ac:picMkLst>
          </pc:picChg>
          <pc:picChg chg="add mod">
            <ac:chgData name="Jairo Quiros" userId="c6e0c9a6bf53ef3c" providerId="LiveId" clId="{34FA1098-20B5-42D2-A37B-46AE0684EFCE}" dt="2023-10-23T22:41:42.498" v="32"/>
            <ac:picMkLst>
              <pc:docMk/>
              <pc:sldMasterMk cId="495285279" sldId="2147483660"/>
              <pc:sldLayoutMk cId="2875400971" sldId="2147483662"/>
              <ac:picMk id="10" creationId="{88DA987B-3929-60CE-E8F2-10DD65B30FC2}"/>
            </ac:picMkLst>
          </pc:picChg>
        </pc:sldLayoutChg>
      </pc:sldMasterChg>
      <pc:sldMasterChg chg="delSldLayout">
        <pc:chgData name="Jairo Quiros" userId="c6e0c9a6bf53ef3c" providerId="LiveId" clId="{34FA1098-20B5-42D2-A37B-46AE0684EFCE}" dt="2023-10-23T22:41:55.159" v="33" actId="47"/>
        <pc:sldMasterMkLst>
          <pc:docMk/>
          <pc:sldMasterMk cId="3168349961" sldId="2147483697"/>
        </pc:sldMasterMkLst>
        <pc:sldLayoutChg chg="del">
          <pc:chgData name="Jairo Quiros" userId="c6e0c9a6bf53ef3c" providerId="LiveId" clId="{34FA1098-20B5-42D2-A37B-46AE0684EFCE}" dt="2023-10-23T22:41:55.159" v="33" actId="47"/>
          <pc:sldLayoutMkLst>
            <pc:docMk/>
            <pc:sldMasterMk cId="3168349961" sldId="2147483697"/>
            <pc:sldLayoutMk cId="1314709517" sldId="214748369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A56F41-9633-4B88-B0C4-3CB4671B26A8}" type="doc">
      <dgm:prSet loTypeId="urn:microsoft.com/office/officeart/2017/3/layout/HorizontalLabelsTimeline" loCatId="timeline" qsTypeId="urn:microsoft.com/office/officeart/2005/8/quickstyle/simple1" qsCatId="simple" csTypeId="urn:microsoft.com/office/officeart/2005/8/colors/accent1_2" csCatId="accent1" phldr="1"/>
      <dgm:spPr/>
      <dgm:t>
        <a:bodyPr/>
        <a:lstStyle/>
        <a:p>
          <a:endParaRPr lang="en-US"/>
        </a:p>
      </dgm:t>
    </dgm:pt>
    <dgm:pt modelId="{0D9AECA2-1852-4001-9F2B-291D07709515}">
      <dgm:prSet phldrT="[Text]" phldr="0" custT="1"/>
      <dgm:spPr/>
      <dgm:t>
        <a:bodyPr/>
        <a:lstStyle/>
        <a:p>
          <a:r>
            <a:rPr lang="en-GB" sz="1000" b="0" i="0" dirty="0"/>
            <a:t>Regional and municipal utilities governed electricity generation, transmission, and distribution. </a:t>
          </a:r>
        </a:p>
        <a:p>
          <a:r>
            <a:rPr lang="en-GB" sz="1000" b="0" i="0" dirty="0"/>
            <a:t>Government setting prices and controlling market entry.</a:t>
          </a:r>
        </a:p>
        <a:p>
          <a:r>
            <a:rPr lang="en-GB" sz="1000" b="0" i="0" dirty="0"/>
            <a:t>Regional utilities, known as "Stadtwerke," dominated the market, providing electricity to their regions.</a:t>
          </a:r>
          <a:endParaRPr lang="en-US" sz="1200" dirty="0"/>
        </a:p>
      </dgm:t>
    </dgm:pt>
    <dgm:pt modelId="{02ABAB4C-51F4-4907-8330-6297715C9C37}" type="parTrans" cxnId="{D5F0D3CF-7050-4781-A348-E3A8081D807F}">
      <dgm:prSet/>
      <dgm:spPr/>
      <dgm:t>
        <a:bodyPr/>
        <a:lstStyle/>
        <a:p>
          <a:endParaRPr lang="en-US"/>
        </a:p>
      </dgm:t>
    </dgm:pt>
    <dgm:pt modelId="{F7AFC557-A48A-4455-9802-6240F026A52F}" type="sibTrans" cxnId="{D5F0D3CF-7050-4781-A348-E3A8081D807F}">
      <dgm:prSet/>
      <dgm:spPr/>
      <dgm:t>
        <a:bodyPr/>
        <a:lstStyle/>
        <a:p>
          <a:endParaRPr lang="en-US"/>
        </a:p>
      </dgm:t>
    </dgm:pt>
    <dgm:pt modelId="{FCAB03D2-A505-4B2B-8664-01429DCFBE3D}">
      <dgm:prSet phldrT="[Text]" phldr="0" custT="1"/>
      <dgm:spPr/>
      <dgm:t>
        <a:bodyPr/>
        <a:lstStyle/>
        <a:p>
          <a:r>
            <a:rPr lang="en-GB" sz="1000" b="0" i="0" dirty="0"/>
            <a:t>German electricity exchange (EEX) created in 2000. </a:t>
          </a:r>
        </a:p>
        <a:p>
          <a:r>
            <a:rPr lang="en-GB" sz="1000" b="0" i="0" dirty="0"/>
            <a:t>The EEX facilitated the trading of electricity contracts, including spot markets, futures, and options. </a:t>
          </a:r>
        </a:p>
        <a:p>
          <a:r>
            <a:rPr lang="en-GB" sz="1000" b="0" i="0" dirty="0"/>
            <a:t>The German TSOs divided the country into several market areas for efficient transmission.</a:t>
          </a:r>
          <a:endParaRPr lang="en-US" sz="1000" dirty="0"/>
        </a:p>
      </dgm:t>
    </dgm:pt>
    <dgm:pt modelId="{81B42D20-15C7-47FB-AA1D-4FA7DEC79BAA}" type="parTrans" cxnId="{45F3719D-2450-4975-99A1-C17050C755A9}">
      <dgm:prSet/>
      <dgm:spPr/>
      <dgm:t>
        <a:bodyPr/>
        <a:lstStyle/>
        <a:p>
          <a:endParaRPr lang="en-US"/>
        </a:p>
      </dgm:t>
    </dgm:pt>
    <dgm:pt modelId="{91658882-964C-4630-94DB-221111487564}" type="sibTrans" cxnId="{45F3719D-2450-4975-99A1-C17050C755A9}">
      <dgm:prSet/>
      <dgm:spPr/>
      <dgm:t>
        <a:bodyPr/>
        <a:lstStyle/>
        <a:p>
          <a:endParaRPr lang="en-US"/>
        </a:p>
      </dgm:t>
    </dgm:pt>
    <dgm:pt modelId="{E0170B22-9010-41C4-9556-08F1F5B42312}">
      <dgm:prSet phldr="0" custT="1"/>
      <dgm:spPr/>
      <dgm:t>
        <a:bodyPr/>
        <a:lstStyle/>
        <a:p>
          <a:endParaRPr lang="en-GB" sz="1000" b="0" i="0" dirty="0"/>
        </a:p>
        <a:p>
          <a:r>
            <a:rPr lang="en-GB" sz="1000" b="0" i="0" dirty="0"/>
            <a:t>The 1990s: Germany initiated reforms to liberalise its electricity market following the EU</a:t>
          </a:r>
        </a:p>
        <a:p>
          <a:r>
            <a:rPr lang="en-GB" sz="1000" b="0" i="0" dirty="0"/>
            <a:t>1998: The Electricity Market Act (StromVG) was introduced, allowing electricity generation and retail competition. </a:t>
          </a:r>
        </a:p>
        <a:p>
          <a:r>
            <a:rPr lang="en-GB" sz="1000" b="0" i="0" dirty="0"/>
            <a:t>Independent power producers (IPPs) allowed to enter the market. Feed-In Act introduced in 1990.</a:t>
          </a:r>
          <a:endParaRPr lang="en-US" sz="1100" b="0" dirty="0"/>
        </a:p>
      </dgm:t>
    </dgm:pt>
    <dgm:pt modelId="{A345B190-7957-48B2-A11E-21DDF3F383B5}" type="parTrans" cxnId="{69CFD8EC-8223-4E1F-96FB-827C63DABB82}">
      <dgm:prSet/>
      <dgm:spPr/>
      <dgm:t>
        <a:bodyPr/>
        <a:lstStyle/>
        <a:p>
          <a:endParaRPr lang="en-GB"/>
        </a:p>
      </dgm:t>
    </dgm:pt>
    <dgm:pt modelId="{09B1BD35-B2B3-4823-B7CE-CB20C2098742}" type="sibTrans" cxnId="{69CFD8EC-8223-4E1F-96FB-827C63DABB82}">
      <dgm:prSet/>
      <dgm:spPr/>
      <dgm:t>
        <a:bodyPr/>
        <a:lstStyle/>
        <a:p>
          <a:endParaRPr lang="en-GB"/>
        </a:p>
      </dgm:t>
    </dgm:pt>
    <dgm:pt modelId="{D55EEB3C-5AF7-4B44-842B-721EADA80C95}">
      <dgm:prSet phldr="0" custT="1"/>
      <dgm:spPr/>
      <dgm:t>
        <a:bodyPr/>
        <a:lstStyle/>
        <a:p>
          <a:r>
            <a:rPr lang="en-GB" sz="1000" b="0" i="0" dirty="0"/>
            <a:t>Energiewende, a national energy transition, aimed for a sustainable and low-carbon energy system. </a:t>
          </a:r>
        </a:p>
        <a:p>
          <a:r>
            <a:rPr lang="en-GB" sz="1000" b="0" i="0" dirty="0"/>
            <a:t>Phase out nuclear power, increase renewable energy share and improve energy efficiency. </a:t>
          </a:r>
        </a:p>
        <a:p>
          <a:r>
            <a:rPr lang="en-GB" sz="1000" b="0" i="0" dirty="0"/>
            <a:t>Renewable energy auctions introduced to determine technology support levels</a:t>
          </a:r>
        </a:p>
        <a:p>
          <a:r>
            <a:rPr lang="en-GB" sz="1000" b="0" i="0" dirty="0"/>
            <a:t>The integration of intermittent renewable energy sources posed challenges to grid stability, requiring investments in grid infrastructure and smart grid technologies.</a:t>
          </a:r>
          <a:endParaRPr lang="en-US" sz="1000" b="0" dirty="0"/>
        </a:p>
      </dgm:t>
    </dgm:pt>
    <dgm:pt modelId="{EC260E2A-A876-4C66-B24B-FC3D1E31D102}" type="parTrans" cxnId="{5544C776-08EC-4F4B-A7A4-AAA5884C536A}">
      <dgm:prSet/>
      <dgm:spPr/>
      <dgm:t>
        <a:bodyPr/>
        <a:lstStyle/>
        <a:p>
          <a:endParaRPr lang="en-GB"/>
        </a:p>
      </dgm:t>
    </dgm:pt>
    <dgm:pt modelId="{A3FF29E3-4A8E-4326-B360-66AE434B10B1}" type="sibTrans" cxnId="{5544C776-08EC-4F4B-A7A4-AAA5884C536A}">
      <dgm:prSet/>
      <dgm:spPr/>
      <dgm:t>
        <a:bodyPr/>
        <a:lstStyle/>
        <a:p>
          <a:endParaRPr lang="en-GB"/>
        </a:p>
      </dgm:t>
    </dgm:pt>
    <dgm:pt modelId="{209F2B8B-0EA3-4045-9207-809224E34CEA}">
      <dgm:prSet phldr="0"/>
      <dgm:spPr/>
      <dgm:t>
        <a:bodyPr/>
        <a:lstStyle/>
        <a:p>
          <a:pPr>
            <a:defRPr b="1"/>
          </a:pPr>
          <a:r>
            <a:rPr lang="en-GB" b="0" i="0" dirty="0"/>
            <a:t>Energy Transition and Energiewende (2010s-present)</a:t>
          </a:r>
          <a:endParaRPr lang="en-US" dirty="0"/>
        </a:p>
      </dgm:t>
    </dgm:pt>
    <dgm:pt modelId="{E5FD598C-A855-4749-98E9-990C7F7AC6C7}" type="parTrans" cxnId="{05BFD96B-14F0-4EAF-8D42-AB3D65CB7533}">
      <dgm:prSet/>
      <dgm:spPr/>
      <dgm:t>
        <a:bodyPr/>
        <a:lstStyle/>
        <a:p>
          <a:endParaRPr lang="en-GB"/>
        </a:p>
      </dgm:t>
    </dgm:pt>
    <dgm:pt modelId="{FDC4F747-9EC4-4E7B-912C-FF382B760D39}" type="sibTrans" cxnId="{05BFD96B-14F0-4EAF-8D42-AB3D65CB7533}">
      <dgm:prSet/>
      <dgm:spPr/>
      <dgm:t>
        <a:bodyPr/>
        <a:lstStyle/>
        <a:p>
          <a:endParaRPr lang="en-GB"/>
        </a:p>
      </dgm:t>
    </dgm:pt>
    <dgm:pt modelId="{A7EB60D9-9E1F-40D3-87D3-3F49D4BCCD2E}">
      <dgm:prSet phldr="0"/>
      <dgm:spPr/>
      <dgm:t>
        <a:bodyPr/>
        <a:lstStyle/>
        <a:p>
          <a:pPr>
            <a:defRPr b="1"/>
          </a:pPr>
          <a:r>
            <a:rPr lang="en-GB" b="0" i="0" dirty="0"/>
            <a:t>Wholesale Electricity Market (</a:t>
          </a:r>
          <a:r>
            <a:rPr lang="en-US" dirty="0">
              <a:latin typeface="Arial"/>
            </a:rPr>
            <a:t>2000s)</a:t>
          </a:r>
        </a:p>
      </dgm:t>
    </dgm:pt>
    <dgm:pt modelId="{D6BBC2A3-2637-4165-A94C-BEF463228913}" type="parTrans" cxnId="{DC720C8D-F6D6-45D2-8B4E-B3FD72AA2D75}">
      <dgm:prSet/>
      <dgm:spPr/>
      <dgm:t>
        <a:bodyPr/>
        <a:lstStyle/>
        <a:p>
          <a:endParaRPr lang="en-GB"/>
        </a:p>
      </dgm:t>
    </dgm:pt>
    <dgm:pt modelId="{ABEF9937-2479-43F2-8F99-0BC0F3F04433}" type="sibTrans" cxnId="{DC720C8D-F6D6-45D2-8B4E-B3FD72AA2D75}">
      <dgm:prSet/>
      <dgm:spPr/>
      <dgm:t>
        <a:bodyPr/>
        <a:lstStyle/>
        <a:p>
          <a:endParaRPr lang="en-GB"/>
        </a:p>
      </dgm:t>
    </dgm:pt>
    <dgm:pt modelId="{F11D7103-2426-4ADC-9CB1-340457859FF2}">
      <dgm:prSet phldr="0" custT="1"/>
      <dgm:spPr/>
      <dgm:t>
        <a:bodyPr/>
        <a:lstStyle/>
        <a:p>
          <a:r>
            <a:rPr lang="en-GB" sz="1000" b="0" i="0" dirty="0"/>
            <a:t>Germany established the Renewable Energy Sources Act (EEG) enacted in 2000. </a:t>
          </a:r>
        </a:p>
        <a:p>
          <a:r>
            <a:rPr lang="en-GB" sz="1000" b="0" i="0" dirty="0"/>
            <a:t>Official feed-in tariff system introduced</a:t>
          </a:r>
          <a:endParaRPr lang="en-US" sz="1000" b="0" dirty="0">
            <a:latin typeface="Arial"/>
          </a:endParaRPr>
        </a:p>
      </dgm:t>
    </dgm:pt>
    <dgm:pt modelId="{0C0897B5-5F15-496F-8231-1E87F778B826}" type="parTrans" cxnId="{E0794E25-553D-41D2-BCDE-B540578A2494}">
      <dgm:prSet/>
      <dgm:spPr/>
      <dgm:t>
        <a:bodyPr/>
        <a:lstStyle/>
        <a:p>
          <a:endParaRPr lang="en-GB"/>
        </a:p>
      </dgm:t>
    </dgm:pt>
    <dgm:pt modelId="{55F77954-CB22-46B9-97AB-44313C5DB2CF}" type="sibTrans" cxnId="{E0794E25-553D-41D2-BCDE-B540578A2494}">
      <dgm:prSet/>
      <dgm:spPr/>
      <dgm:t>
        <a:bodyPr/>
        <a:lstStyle/>
        <a:p>
          <a:endParaRPr lang="en-GB"/>
        </a:p>
      </dgm:t>
    </dgm:pt>
    <dgm:pt modelId="{7AA883B4-80D3-4C51-BD55-DE8D18810EB7}">
      <dgm:prSet phldr="0"/>
      <dgm:spPr/>
      <dgm:t>
        <a:bodyPr/>
        <a:lstStyle/>
        <a:p>
          <a:pPr>
            <a:defRPr b="1"/>
          </a:pPr>
          <a:r>
            <a:rPr lang="en-GB" b="0" i="0" dirty="0"/>
            <a:t>Renewable Energy Expansion and Feed-in Tariffs (2000s-2010s)</a:t>
          </a:r>
          <a:endParaRPr lang="en-US" b="0" dirty="0">
            <a:latin typeface="Arial"/>
          </a:endParaRPr>
        </a:p>
      </dgm:t>
    </dgm:pt>
    <dgm:pt modelId="{C5700892-0B9C-4956-BAAE-6BAD95C5A902}" type="parTrans" cxnId="{B1F2D150-BB3E-46B3-B471-83379DB6AA42}">
      <dgm:prSet/>
      <dgm:spPr/>
      <dgm:t>
        <a:bodyPr/>
        <a:lstStyle/>
        <a:p>
          <a:endParaRPr lang="en-GB"/>
        </a:p>
      </dgm:t>
    </dgm:pt>
    <dgm:pt modelId="{5C1E123A-277D-43A9-B9D2-075205C05B2C}" type="sibTrans" cxnId="{B1F2D150-BB3E-46B3-B471-83379DB6AA42}">
      <dgm:prSet/>
      <dgm:spPr/>
      <dgm:t>
        <a:bodyPr/>
        <a:lstStyle/>
        <a:p>
          <a:endParaRPr lang="en-GB"/>
        </a:p>
      </dgm:t>
    </dgm:pt>
    <dgm:pt modelId="{3D518CE0-D0E4-4BE5-B3FD-98A50B8D69E1}">
      <dgm:prSet phldr="0"/>
      <dgm:spPr/>
      <dgm:t>
        <a:bodyPr/>
        <a:lstStyle/>
        <a:p>
          <a:pPr>
            <a:defRPr b="1"/>
          </a:pPr>
          <a:r>
            <a:rPr lang="en-GB" b="0" i="0" dirty="0"/>
            <a:t>Monopoly and Regulation (Late 19th Century – 1990’s)</a:t>
          </a:r>
          <a:endParaRPr lang="en-US" dirty="0"/>
        </a:p>
      </dgm:t>
    </dgm:pt>
    <dgm:pt modelId="{CF7C5D82-B0A7-42C7-BDB6-D9BA2341F175}" type="parTrans" cxnId="{EEA57B32-332D-443A-8E50-B00D89D90406}">
      <dgm:prSet/>
      <dgm:spPr/>
      <dgm:t>
        <a:bodyPr/>
        <a:lstStyle/>
        <a:p>
          <a:endParaRPr lang="en-GB"/>
        </a:p>
      </dgm:t>
    </dgm:pt>
    <dgm:pt modelId="{14E78C2D-A4B5-4D17-9986-8EDA534EB8EB}" type="sibTrans" cxnId="{EEA57B32-332D-443A-8E50-B00D89D90406}">
      <dgm:prSet/>
      <dgm:spPr/>
      <dgm:t>
        <a:bodyPr/>
        <a:lstStyle/>
        <a:p>
          <a:endParaRPr lang="en-GB"/>
        </a:p>
      </dgm:t>
    </dgm:pt>
    <dgm:pt modelId="{B6E6A2F8-1149-48DE-9305-7A926FBDF83E}">
      <dgm:prSet phldr="0"/>
      <dgm:spPr/>
      <dgm:t>
        <a:bodyPr/>
        <a:lstStyle/>
        <a:p>
          <a:pPr>
            <a:defRPr b="1"/>
          </a:pPr>
          <a:r>
            <a:rPr lang="en-GB" b="0" i="0" dirty="0"/>
            <a:t>Deregulation and Liberalization (</a:t>
          </a:r>
          <a:r>
            <a:rPr lang="en-US" dirty="0"/>
            <a:t>1990s)</a:t>
          </a:r>
        </a:p>
      </dgm:t>
    </dgm:pt>
    <dgm:pt modelId="{125B8266-685B-429C-825A-E360B7BFD78B}" type="parTrans" cxnId="{AB85F0B0-8079-4D76-A119-346093A042B9}">
      <dgm:prSet/>
      <dgm:spPr/>
      <dgm:t>
        <a:bodyPr/>
        <a:lstStyle/>
        <a:p>
          <a:endParaRPr lang="en-GB"/>
        </a:p>
      </dgm:t>
    </dgm:pt>
    <dgm:pt modelId="{4C690FE3-8D64-4B40-B1DA-B1EFBFEA505C}" type="sibTrans" cxnId="{AB85F0B0-8079-4D76-A119-346093A042B9}">
      <dgm:prSet/>
      <dgm:spPr/>
      <dgm:t>
        <a:bodyPr/>
        <a:lstStyle/>
        <a:p>
          <a:endParaRPr lang="en-GB"/>
        </a:p>
      </dgm:t>
    </dgm:pt>
    <dgm:pt modelId="{F1A29EF5-129C-48FD-8D8E-AB80F6BB5B0C}" type="pres">
      <dgm:prSet presAssocID="{4DA56F41-9633-4B88-B0C4-3CB4671B26A8}" presName="root" presStyleCnt="0">
        <dgm:presLayoutVars>
          <dgm:chMax/>
          <dgm:chPref/>
          <dgm:animLvl val="lvl"/>
        </dgm:presLayoutVars>
      </dgm:prSet>
      <dgm:spPr/>
    </dgm:pt>
    <dgm:pt modelId="{D7FF22A5-68DA-45D3-8E5D-14E25365CBB6}" type="pres">
      <dgm:prSet presAssocID="{4DA56F41-9633-4B88-B0C4-3CB4671B26A8}" presName="divider" presStyleLbl="fgAcc1" presStyleIdx="0" presStyleCnt="1"/>
      <dgm:spPr/>
    </dgm:pt>
    <dgm:pt modelId="{638D508C-2197-4D87-8820-94EBCAC4D5C2}" type="pres">
      <dgm:prSet presAssocID="{4DA56F41-9633-4B88-B0C4-3CB4671B26A8}" presName="nodes" presStyleCnt="0">
        <dgm:presLayoutVars>
          <dgm:chMax/>
          <dgm:chPref/>
          <dgm:animLvl val="lvl"/>
        </dgm:presLayoutVars>
      </dgm:prSet>
      <dgm:spPr/>
    </dgm:pt>
    <dgm:pt modelId="{AFE6538D-9DD3-4B04-AFF8-1593A9B58A34}" type="pres">
      <dgm:prSet presAssocID="{3D518CE0-D0E4-4BE5-B3FD-98A50B8D69E1}" presName="composite" presStyleCnt="0"/>
      <dgm:spPr/>
    </dgm:pt>
    <dgm:pt modelId="{73B38E84-09B4-4E64-9011-0D5B52DBC872}" type="pres">
      <dgm:prSet presAssocID="{3D518CE0-D0E4-4BE5-B3FD-98A50B8D69E1}" presName="L1TextContainer" presStyleLbl="alignNode1" presStyleIdx="0" presStyleCnt="5" custLinFactNeighborX="-6028">
        <dgm:presLayoutVars>
          <dgm:chMax val="1"/>
          <dgm:chPref val="1"/>
          <dgm:bulletEnabled val="1"/>
        </dgm:presLayoutVars>
      </dgm:prSet>
      <dgm:spPr/>
    </dgm:pt>
    <dgm:pt modelId="{D39D6B29-F230-4A5E-B97D-80A9E06C4BDC}" type="pres">
      <dgm:prSet presAssocID="{3D518CE0-D0E4-4BE5-B3FD-98A50B8D69E1}" presName="L2TextContainerWrapper" presStyleCnt="0">
        <dgm:presLayoutVars>
          <dgm:bulletEnabled val="1"/>
        </dgm:presLayoutVars>
      </dgm:prSet>
      <dgm:spPr/>
    </dgm:pt>
    <dgm:pt modelId="{C3E3F823-DF43-400E-9F0E-30B912BD8D74}" type="pres">
      <dgm:prSet presAssocID="{3D518CE0-D0E4-4BE5-B3FD-98A50B8D69E1}" presName="L2TextContainer" presStyleLbl="bgAccFollowNode1" presStyleIdx="0" presStyleCnt="5" custLinFactNeighborX="-6028"/>
      <dgm:spPr/>
    </dgm:pt>
    <dgm:pt modelId="{CABC4011-0408-4697-9A66-1F07C7A144EC}" type="pres">
      <dgm:prSet presAssocID="{3D518CE0-D0E4-4BE5-B3FD-98A50B8D69E1}" presName="FlexibleEmptyPlaceHolder" presStyleCnt="0"/>
      <dgm:spPr/>
    </dgm:pt>
    <dgm:pt modelId="{2B7AF129-0F1E-4C0B-8615-C314BE7B9D1A}" type="pres">
      <dgm:prSet presAssocID="{3D518CE0-D0E4-4BE5-B3FD-98A50B8D69E1}" presName="ConnectLine" presStyleLbl="sibTrans1D1" presStyleIdx="0" presStyleCnt="5"/>
      <dgm:spPr/>
    </dgm:pt>
    <dgm:pt modelId="{E0F288BE-0169-4821-B6B7-01DB3FB7F682}" type="pres">
      <dgm:prSet presAssocID="{3D518CE0-D0E4-4BE5-B3FD-98A50B8D69E1}" presName="ConnectorPoint" presStyleLbl="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26A438ED-40AB-4C08-B14E-5F0FCA75F735}" type="pres">
      <dgm:prSet presAssocID="{3D518CE0-D0E4-4BE5-B3FD-98A50B8D69E1}" presName="EmptyPlaceHolder" presStyleCnt="0"/>
      <dgm:spPr/>
    </dgm:pt>
    <dgm:pt modelId="{322D665D-16F4-454E-A00B-FF9432447E88}" type="pres">
      <dgm:prSet presAssocID="{14E78C2D-A4B5-4D17-9986-8EDA534EB8EB}" presName="spaceBetweenRectangles" presStyleCnt="0"/>
      <dgm:spPr/>
    </dgm:pt>
    <dgm:pt modelId="{85CE1B34-A212-4CC0-B2C3-F664CC25E3BF}" type="pres">
      <dgm:prSet presAssocID="{B6E6A2F8-1149-48DE-9305-7A926FBDF83E}" presName="composite" presStyleCnt="0"/>
      <dgm:spPr/>
    </dgm:pt>
    <dgm:pt modelId="{224956B5-4B25-41BB-852B-65576B663521}" type="pres">
      <dgm:prSet presAssocID="{B6E6A2F8-1149-48DE-9305-7A926FBDF83E}" presName="L1TextContainer" presStyleLbl="alignNode1" presStyleIdx="1" presStyleCnt="5" custScaleX="117024" custLinFactNeighborX="-56910" custLinFactNeighborY="-29295">
        <dgm:presLayoutVars>
          <dgm:chMax val="1"/>
          <dgm:chPref val="1"/>
          <dgm:bulletEnabled val="1"/>
        </dgm:presLayoutVars>
      </dgm:prSet>
      <dgm:spPr/>
    </dgm:pt>
    <dgm:pt modelId="{5D2A6541-3CAE-479A-9E7E-9ABD64940D0C}" type="pres">
      <dgm:prSet presAssocID="{B6E6A2F8-1149-48DE-9305-7A926FBDF83E}" presName="L2TextContainerWrapper" presStyleCnt="0">
        <dgm:presLayoutVars>
          <dgm:bulletEnabled val="1"/>
        </dgm:presLayoutVars>
      </dgm:prSet>
      <dgm:spPr/>
    </dgm:pt>
    <dgm:pt modelId="{FFA87118-973C-4802-9C73-71A5956D48A5}" type="pres">
      <dgm:prSet presAssocID="{B6E6A2F8-1149-48DE-9305-7A926FBDF83E}" presName="L2TextContainer" presStyleLbl="bgAccFollowNode1" presStyleIdx="1" presStyleCnt="5" custScaleX="117024" custLinFactNeighborX="-56910" custLinFactNeighborY="-6127"/>
      <dgm:spPr/>
    </dgm:pt>
    <dgm:pt modelId="{F51C5C6D-51B7-431E-AE1C-E0C8DC456D55}" type="pres">
      <dgm:prSet presAssocID="{B6E6A2F8-1149-48DE-9305-7A926FBDF83E}" presName="FlexibleEmptyPlaceHolder" presStyleCnt="0"/>
      <dgm:spPr/>
    </dgm:pt>
    <dgm:pt modelId="{A5705066-AAF7-4464-9109-43395CD16FD9}" type="pres">
      <dgm:prSet presAssocID="{B6E6A2F8-1149-48DE-9305-7A926FBDF83E}" presName="ConnectLine" presStyleLbl="sibTrans1D1" presStyleIdx="1" presStyleCnt="5"/>
      <dgm:spPr/>
    </dgm:pt>
    <dgm:pt modelId="{FC311334-F942-4E80-BF9F-45069AD72007}" type="pres">
      <dgm:prSet presAssocID="{B6E6A2F8-1149-48DE-9305-7A926FBDF83E}" presName="ConnectorPoint" presStyleLbl="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938D0C4F-4152-4A35-BE14-CBCA875DBC93}" type="pres">
      <dgm:prSet presAssocID="{B6E6A2F8-1149-48DE-9305-7A926FBDF83E}" presName="EmptyPlaceHolder" presStyleCnt="0"/>
      <dgm:spPr/>
    </dgm:pt>
    <dgm:pt modelId="{397739D6-FB90-4B4E-8D77-0B38102077D3}" type="pres">
      <dgm:prSet presAssocID="{4C690FE3-8D64-4B40-B1DA-B1EFBFEA505C}" presName="spaceBetweenRectangles" presStyleCnt="0"/>
      <dgm:spPr/>
    </dgm:pt>
    <dgm:pt modelId="{265BDA3A-F920-4801-822B-295BF0A6E528}" type="pres">
      <dgm:prSet presAssocID="{A7EB60D9-9E1F-40D3-87D3-3F49D4BCCD2E}" presName="composite" presStyleCnt="0"/>
      <dgm:spPr/>
    </dgm:pt>
    <dgm:pt modelId="{B9B5D299-6A5C-4DE4-9839-24958796D9BC}" type="pres">
      <dgm:prSet presAssocID="{A7EB60D9-9E1F-40D3-87D3-3F49D4BCCD2E}" presName="L1TextContainer" presStyleLbl="alignNode1" presStyleIdx="2" presStyleCnt="5" custLinFactNeighborX="-13152" custLinFactNeighborY="8333">
        <dgm:presLayoutVars>
          <dgm:chMax val="1"/>
          <dgm:chPref val="1"/>
          <dgm:bulletEnabled val="1"/>
        </dgm:presLayoutVars>
      </dgm:prSet>
      <dgm:spPr/>
    </dgm:pt>
    <dgm:pt modelId="{45222588-B9B0-4CBD-90A7-3CB7C9598FFC}" type="pres">
      <dgm:prSet presAssocID="{A7EB60D9-9E1F-40D3-87D3-3F49D4BCCD2E}" presName="L2TextContainerWrapper" presStyleCnt="0">
        <dgm:presLayoutVars>
          <dgm:bulletEnabled val="1"/>
        </dgm:presLayoutVars>
      </dgm:prSet>
      <dgm:spPr/>
    </dgm:pt>
    <dgm:pt modelId="{1F655535-9CB9-4FD6-A53D-084427475D61}" type="pres">
      <dgm:prSet presAssocID="{A7EB60D9-9E1F-40D3-87D3-3F49D4BCCD2E}" presName="L2TextContainer" presStyleLbl="bgAccFollowNode1" presStyleIdx="2" presStyleCnt="5" custScaleX="114301" custLinFactNeighborX="-11572" custLinFactNeighborY="-365"/>
      <dgm:spPr/>
    </dgm:pt>
    <dgm:pt modelId="{427D1EAA-8502-4D39-9AC4-C65E21517CBE}" type="pres">
      <dgm:prSet presAssocID="{A7EB60D9-9E1F-40D3-87D3-3F49D4BCCD2E}" presName="FlexibleEmptyPlaceHolder" presStyleCnt="0"/>
      <dgm:spPr/>
    </dgm:pt>
    <dgm:pt modelId="{92863E7E-3F06-4154-B36C-0BFDBD0DC484}" type="pres">
      <dgm:prSet presAssocID="{A7EB60D9-9E1F-40D3-87D3-3F49D4BCCD2E}" presName="ConnectLine" presStyleLbl="sibTrans1D1" presStyleIdx="2" presStyleCnt="5"/>
      <dgm:spPr/>
    </dgm:pt>
    <dgm:pt modelId="{2D2BFE27-2C2B-43DD-9754-A5111FC18830}" type="pres">
      <dgm:prSet presAssocID="{A7EB60D9-9E1F-40D3-87D3-3F49D4BCCD2E}" presName="ConnectorPoint" presStyleLbl="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5D4E04AE-0D79-4F80-9732-9B5B03682462}" type="pres">
      <dgm:prSet presAssocID="{A7EB60D9-9E1F-40D3-87D3-3F49D4BCCD2E}" presName="EmptyPlaceHolder" presStyleCnt="0"/>
      <dgm:spPr/>
    </dgm:pt>
    <dgm:pt modelId="{A629DDAC-4D0F-410A-8372-3CD5C85D61F0}" type="pres">
      <dgm:prSet presAssocID="{ABEF9937-2479-43F2-8F99-0BC0F3F04433}" presName="spaceBetweenRectangles" presStyleCnt="0"/>
      <dgm:spPr/>
    </dgm:pt>
    <dgm:pt modelId="{C4F34BD3-E7E0-4471-AB1A-90B47469F7BD}" type="pres">
      <dgm:prSet presAssocID="{7AA883B4-80D3-4C51-BD55-DE8D18810EB7}" presName="composite" presStyleCnt="0"/>
      <dgm:spPr/>
    </dgm:pt>
    <dgm:pt modelId="{8AFB0DF5-60AF-4D40-9417-6A3DCA052EE4}" type="pres">
      <dgm:prSet presAssocID="{7AA883B4-80D3-4C51-BD55-DE8D18810EB7}" presName="L1TextContainer" presStyleLbl="alignNode1" presStyleIdx="3" presStyleCnt="5" custScaleX="117146" custLinFactNeighborX="-26651" custLinFactNeighborY="-31770">
        <dgm:presLayoutVars>
          <dgm:chMax val="1"/>
          <dgm:chPref val="1"/>
          <dgm:bulletEnabled val="1"/>
        </dgm:presLayoutVars>
      </dgm:prSet>
      <dgm:spPr/>
    </dgm:pt>
    <dgm:pt modelId="{493E99A1-72D5-4DE9-AC66-51344E8A6E87}" type="pres">
      <dgm:prSet presAssocID="{7AA883B4-80D3-4C51-BD55-DE8D18810EB7}" presName="L2TextContainerWrapper" presStyleCnt="0">
        <dgm:presLayoutVars>
          <dgm:bulletEnabled val="1"/>
        </dgm:presLayoutVars>
      </dgm:prSet>
      <dgm:spPr/>
    </dgm:pt>
    <dgm:pt modelId="{D9AA5C77-F668-499F-AB48-0A1CE9BBCA4F}" type="pres">
      <dgm:prSet presAssocID="{7AA883B4-80D3-4C51-BD55-DE8D18810EB7}" presName="L2TextContainer" presStyleLbl="bgAccFollowNode1" presStyleIdx="3" presStyleCnt="5" custScaleX="116111" custLinFactNeighborX="-25440" custLinFactNeighborY="-4479"/>
      <dgm:spPr/>
    </dgm:pt>
    <dgm:pt modelId="{97BA66D8-11AD-4D49-B0FA-464EA8203353}" type="pres">
      <dgm:prSet presAssocID="{7AA883B4-80D3-4C51-BD55-DE8D18810EB7}" presName="FlexibleEmptyPlaceHolder" presStyleCnt="0"/>
      <dgm:spPr/>
    </dgm:pt>
    <dgm:pt modelId="{4678B53F-49B8-4D0C-BF8D-5799FBE3AA34}" type="pres">
      <dgm:prSet presAssocID="{7AA883B4-80D3-4C51-BD55-DE8D18810EB7}" presName="ConnectLine" presStyleLbl="sibTrans1D1" presStyleIdx="3" presStyleCnt="5"/>
      <dgm:spPr/>
    </dgm:pt>
    <dgm:pt modelId="{6B4026EC-9B73-4B02-A755-89D23A0C414F}" type="pres">
      <dgm:prSet presAssocID="{7AA883B4-80D3-4C51-BD55-DE8D18810EB7}" presName="ConnectorPoint" presStyleLbl="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64323D03-ECB3-40C8-8225-37F5E45B38AD}" type="pres">
      <dgm:prSet presAssocID="{7AA883B4-80D3-4C51-BD55-DE8D18810EB7}" presName="EmptyPlaceHolder" presStyleCnt="0"/>
      <dgm:spPr/>
    </dgm:pt>
    <dgm:pt modelId="{9CB5548B-74CA-4BB8-BEB3-5B912E27BD38}" type="pres">
      <dgm:prSet presAssocID="{5C1E123A-277D-43A9-B9D2-075205C05B2C}" presName="spaceBetweenRectangles" presStyleCnt="0"/>
      <dgm:spPr/>
    </dgm:pt>
    <dgm:pt modelId="{22E8E2A2-7874-4E7F-B803-9F9671B1B58A}" type="pres">
      <dgm:prSet presAssocID="{209F2B8B-0EA3-4045-9207-809224E34CEA}" presName="composite" presStyleCnt="0"/>
      <dgm:spPr/>
    </dgm:pt>
    <dgm:pt modelId="{C4B7E0A8-EC2B-48C1-A5F8-5256EA407E00}" type="pres">
      <dgm:prSet presAssocID="{209F2B8B-0EA3-4045-9207-809224E34CEA}" presName="L1TextContainer" presStyleLbl="alignNode1" presStyleIdx="4" presStyleCnt="5" custScaleX="163272" custLinFactNeighborX="-9747" custLinFactNeighborY="-4085">
        <dgm:presLayoutVars>
          <dgm:chMax val="1"/>
          <dgm:chPref val="1"/>
          <dgm:bulletEnabled val="1"/>
        </dgm:presLayoutVars>
      </dgm:prSet>
      <dgm:spPr/>
    </dgm:pt>
    <dgm:pt modelId="{5C884F05-B307-4905-935D-F01860772FA7}" type="pres">
      <dgm:prSet presAssocID="{209F2B8B-0EA3-4045-9207-809224E34CEA}" presName="L2TextContainerWrapper" presStyleCnt="0">
        <dgm:presLayoutVars>
          <dgm:bulletEnabled val="1"/>
        </dgm:presLayoutVars>
      </dgm:prSet>
      <dgm:spPr/>
    </dgm:pt>
    <dgm:pt modelId="{5BFAE079-ADFE-4757-B34F-06A34941C5F8}" type="pres">
      <dgm:prSet presAssocID="{209F2B8B-0EA3-4045-9207-809224E34CEA}" presName="L2TextContainer" presStyleLbl="bgAccFollowNode1" presStyleIdx="4" presStyleCnt="5" custScaleX="164171" custLinFactNeighborX="-9747" custLinFactNeighborY="-1631"/>
      <dgm:spPr/>
    </dgm:pt>
    <dgm:pt modelId="{96304B54-06DE-4DB2-B6E1-00F1B8B3A3E9}" type="pres">
      <dgm:prSet presAssocID="{209F2B8B-0EA3-4045-9207-809224E34CEA}" presName="FlexibleEmptyPlaceHolder" presStyleCnt="0"/>
      <dgm:spPr/>
    </dgm:pt>
    <dgm:pt modelId="{184894FE-7520-4672-A632-1045CF21AD81}" type="pres">
      <dgm:prSet presAssocID="{209F2B8B-0EA3-4045-9207-809224E34CEA}" presName="ConnectLine" presStyleLbl="sibTrans1D1" presStyleIdx="4" presStyleCnt="5"/>
      <dgm:spPr/>
    </dgm:pt>
    <dgm:pt modelId="{E3C30518-B789-4151-8AAC-68EE329C47F2}" type="pres">
      <dgm:prSet presAssocID="{209F2B8B-0EA3-4045-9207-809224E34CEA}" presName="ConnectorPoint" presStyleLbl="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CDE74A05-01F1-4C31-BBF9-3351AE2A7994}" type="pres">
      <dgm:prSet presAssocID="{209F2B8B-0EA3-4045-9207-809224E34CEA}" presName="EmptyPlaceHolder" presStyleCnt="0"/>
      <dgm:spPr/>
    </dgm:pt>
  </dgm:ptLst>
  <dgm:cxnLst>
    <dgm:cxn modelId="{00731700-ACD2-455D-AAFF-E1A21A4FA442}" type="presOf" srcId="{209F2B8B-0EA3-4045-9207-809224E34CEA}" destId="{C4B7E0A8-EC2B-48C1-A5F8-5256EA407E00}" srcOrd="0" destOrd="0" presId="urn:microsoft.com/office/officeart/2017/3/layout/HorizontalLabelsTimeline"/>
    <dgm:cxn modelId="{E0794E25-553D-41D2-BCDE-B540578A2494}" srcId="{7AA883B4-80D3-4C51-BD55-DE8D18810EB7}" destId="{F11D7103-2426-4ADC-9CB1-340457859FF2}" srcOrd="0" destOrd="0" parTransId="{0C0897B5-5F15-496F-8231-1E87F778B826}" sibTransId="{55F77954-CB22-46B9-97AB-44313C5DB2CF}"/>
    <dgm:cxn modelId="{EEA57B32-332D-443A-8E50-B00D89D90406}" srcId="{4DA56F41-9633-4B88-B0C4-3CB4671B26A8}" destId="{3D518CE0-D0E4-4BE5-B3FD-98A50B8D69E1}" srcOrd="0" destOrd="0" parTransId="{CF7C5D82-B0A7-42C7-BDB6-D9BA2341F175}" sibTransId="{14E78C2D-A4B5-4D17-9986-8EDA534EB8EB}"/>
    <dgm:cxn modelId="{0E1BB540-8578-4C39-83BC-DA3151F0D3B3}" type="presOf" srcId="{D55EEB3C-5AF7-4B44-842B-721EADA80C95}" destId="{5BFAE079-ADFE-4757-B34F-06A34941C5F8}" srcOrd="0" destOrd="0" presId="urn:microsoft.com/office/officeart/2017/3/layout/HorizontalLabelsTimeline"/>
    <dgm:cxn modelId="{CB03C35B-60AB-45F8-B794-8CD1A4956E1B}" type="presOf" srcId="{4DA56F41-9633-4B88-B0C4-3CB4671B26A8}" destId="{F1A29EF5-129C-48FD-8D8E-AB80F6BB5B0C}" srcOrd="0" destOrd="0" presId="urn:microsoft.com/office/officeart/2017/3/layout/HorizontalLabelsTimeline"/>
    <dgm:cxn modelId="{B0A74441-C404-4AAE-A91C-6B18A282829B}" type="presOf" srcId="{0D9AECA2-1852-4001-9F2B-291D07709515}" destId="{C3E3F823-DF43-400E-9F0E-30B912BD8D74}" srcOrd="0" destOrd="0" presId="urn:microsoft.com/office/officeart/2017/3/layout/HorizontalLabelsTimeline"/>
    <dgm:cxn modelId="{34114744-11C4-4263-9035-E2A4A8282481}" type="presOf" srcId="{7AA883B4-80D3-4C51-BD55-DE8D18810EB7}" destId="{8AFB0DF5-60AF-4D40-9417-6A3DCA052EE4}" srcOrd="0" destOrd="0" presId="urn:microsoft.com/office/officeart/2017/3/layout/HorizontalLabelsTimeline"/>
    <dgm:cxn modelId="{05BFD96B-14F0-4EAF-8D42-AB3D65CB7533}" srcId="{4DA56F41-9633-4B88-B0C4-3CB4671B26A8}" destId="{209F2B8B-0EA3-4045-9207-809224E34CEA}" srcOrd="4" destOrd="0" parTransId="{E5FD598C-A855-4749-98E9-990C7F7AC6C7}" sibTransId="{FDC4F747-9EC4-4E7B-912C-FF382B760D39}"/>
    <dgm:cxn modelId="{D80FD36D-EEAA-450F-945F-C0C4E77D2785}" type="presOf" srcId="{A7EB60D9-9E1F-40D3-87D3-3F49D4BCCD2E}" destId="{B9B5D299-6A5C-4DE4-9839-24958796D9BC}" srcOrd="0" destOrd="0" presId="urn:microsoft.com/office/officeart/2017/3/layout/HorizontalLabelsTimeline"/>
    <dgm:cxn modelId="{B1F2D150-BB3E-46B3-B471-83379DB6AA42}" srcId="{4DA56F41-9633-4B88-B0C4-3CB4671B26A8}" destId="{7AA883B4-80D3-4C51-BD55-DE8D18810EB7}" srcOrd="3" destOrd="0" parTransId="{C5700892-0B9C-4956-BAAE-6BAD95C5A902}" sibTransId="{5C1E123A-277D-43A9-B9D2-075205C05B2C}"/>
    <dgm:cxn modelId="{5544C776-08EC-4F4B-A7A4-AAA5884C536A}" srcId="{209F2B8B-0EA3-4045-9207-809224E34CEA}" destId="{D55EEB3C-5AF7-4B44-842B-721EADA80C95}" srcOrd="0" destOrd="0" parTransId="{EC260E2A-A876-4C66-B24B-FC3D1E31D102}" sibTransId="{A3FF29E3-4A8E-4326-B360-66AE434B10B1}"/>
    <dgm:cxn modelId="{F0C45877-2B61-47CF-B392-638BDA3D5A3B}" type="presOf" srcId="{F11D7103-2426-4ADC-9CB1-340457859FF2}" destId="{D9AA5C77-F668-499F-AB48-0A1CE9BBCA4F}" srcOrd="0" destOrd="0" presId="urn:microsoft.com/office/officeart/2017/3/layout/HorizontalLabelsTimeline"/>
    <dgm:cxn modelId="{DC720C8D-F6D6-45D2-8B4E-B3FD72AA2D75}" srcId="{4DA56F41-9633-4B88-B0C4-3CB4671B26A8}" destId="{A7EB60D9-9E1F-40D3-87D3-3F49D4BCCD2E}" srcOrd="2" destOrd="0" parTransId="{D6BBC2A3-2637-4165-A94C-BEF463228913}" sibTransId="{ABEF9937-2479-43F2-8F99-0BC0F3F04433}"/>
    <dgm:cxn modelId="{AB0D1490-2846-4F12-BE46-11177C467F98}" type="presOf" srcId="{3D518CE0-D0E4-4BE5-B3FD-98A50B8D69E1}" destId="{73B38E84-09B4-4E64-9011-0D5B52DBC872}" srcOrd="0" destOrd="0" presId="urn:microsoft.com/office/officeart/2017/3/layout/HorizontalLabelsTimeline"/>
    <dgm:cxn modelId="{45F3719D-2450-4975-99A1-C17050C755A9}" srcId="{A7EB60D9-9E1F-40D3-87D3-3F49D4BCCD2E}" destId="{FCAB03D2-A505-4B2B-8664-01429DCFBE3D}" srcOrd="0" destOrd="0" parTransId="{81B42D20-15C7-47FB-AA1D-4FA7DEC79BAA}" sibTransId="{91658882-964C-4630-94DB-221111487564}"/>
    <dgm:cxn modelId="{799CABA7-118F-4055-8433-625ABDA5B128}" type="presOf" srcId="{FCAB03D2-A505-4B2B-8664-01429DCFBE3D}" destId="{1F655535-9CB9-4FD6-A53D-084427475D61}" srcOrd="0" destOrd="0" presId="urn:microsoft.com/office/officeart/2017/3/layout/HorizontalLabelsTimeline"/>
    <dgm:cxn modelId="{AB85F0B0-8079-4D76-A119-346093A042B9}" srcId="{4DA56F41-9633-4B88-B0C4-3CB4671B26A8}" destId="{B6E6A2F8-1149-48DE-9305-7A926FBDF83E}" srcOrd="1" destOrd="0" parTransId="{125B8266-685B-429C-825A-E360B7BFD78B}" sibTransId="{4C690FE3-8D64-4B40-B1DA-B1EFBFEA505C}"/>
    <dgm:cxn modelId="{BDF2F9BE-EED7-4E58-958C-9C4760E51F4C}" type="presOf" srcId="{E0170B22-9010-41C4-9556-08F1F5B42312}" destId="{FFA87118-973C-4802-9C73-71A5956D48A5}" srcOrd="0" destOrd="0" presId="urn:microsoft.com/office/officeart/2017/3/layout/HorizontalLabelsTimeline"/>
    <dgm:cxn modelId="{2D4614C9-520B-440E-BF2D-5F3442913110}" type="presOf" srcId="{B6E6A2F8-1149-48DE-9305-7A926FBDF83E}" destId="{224956B5-4B25-41BB-852B-65576B663521}" srcOrd="0" destOrd="0" presId="urn:microsoft.com/office/officeart/2017/3/layout/HorizontalLabelsTimeline"/>
    <dgm:cxn modelId="{D5F0D3CF-7050-4781-A348-E3A8081D807F}" srcId="{3D518CE0-D0E4-4BE5-B3FD-98A50B8D69E1}" destId="{0D9AECA2-1852-4001-9F2B-291D07709515}" srcOrd="0" destOrd="0" parTransId="{02ABAB4C-51F4-4907-8330-6297715C9C37}" sibTransId="{F7AFC557-A48A-4455-9802-6240F026A52F}"/>
    <dgm:cxn modelId="{69CFD8EC-8223-4E1F-96FB-827C63DABB82}" srcId="{B6E6A2F8-1149-48DE-9305-7A926FBDF83E}" destId="{E0170B22-9010-41C4-9556-08F1F5B42312}" srcOrd="0" destOrd="0" parTransId="{A345B190-7957-48B2-A11E-21DDF3F383B5}" sibTransId="{09B1BD35-B2B3-4823-B7CE-CB20C2098742}"/>
    <dgm:cxn modelId="{30468D81-A8E1-4AD5-8A32-87EB794C3746}" type="presParOf" srcId="{F1A29EF5-129C-48FD-8D8E-AB80F6BB5B0C}" destId="{D7FF22A5-68DA-45D3-8E5D-14E25365CBB6}" srcOrd="0" destOrd="0" presId="urn:microsoft.com/office/officeart/2017/3/layout/HorizontalLabelsTimeline"/>
    <dgm:cxn modelId="{CB29537C-33D0-4DD1-A9E5-5ACA6807AEC1}" type="presParOf" srcId="{F1A29EF5-129C-48FD-8D8E-AB80F6BB5B0C}" destId="{638D508C-2197-4D87-8820-94EBCAC4D5C2}" srcOrd="1" destOrd="0" presId="urn:microsoft.com/office/officeart/2017/3/layout/HorizontalLabelsTimeline"/>
    <dgm:cxn modelId="{EDB8DB11-6A54-463F-B79B-F870F031CA7E}" type="presParOf" srcId="{638D508C-2197-4D87-8820-94EBCAC4D5C2}" destId="{AFE6538D-9DD3-4B04-AFF8-1593A9B58A34}" srcOrd="0" destOrd="0" presId="urn:microsoft.com/office/officeart/2017/3/layout/HorizontalLabelsTimeline"/>
    <dgm:cxn modelId="{86DAF665-FF91-4A20-B79E-C568B1988290}" type="presParOf" srcId="{AFE6538D-9DD3-4B04-AFF8-1593A9B58A34}" destId="{73B38E84-09B4-4E64-9011-0D5B52DBC872}" srcOrd="0" destOrd="0" presId="urn:microsoft.com/office/officeart/2017/3/layout/HorizontalLabelsTimeline"/>
    <dgm:cxn modelId="{16110BE9-42E2-479D-B1A9-217B51406DA5}" type="presParOf" srcId="{AFE6538D-9DD3-4B04-AFF8-1593A9B58A34}" destId="{D39D6B29-F230-4A5E-B97D-80A9E06C4BDC}" srcOrd="1" destOrd="0" presId="urn:microsoft.com/office/officeart/2017/3/layout/HorizontalLabelsTimeline"/>
    <dgm:cxn modelId="{792AA822-42C0-45B6-810A-73A05E8651C5}" type="presParOf" srcId="{D39D6B29-F230-4A5E-B97D-80A9E06C4BDC}" destId="{C3E3F823-DF43-400E-9F0E-30B912BD8D74}" srcOrd="0" destOrd="0" presId="urn:microsoft.com/office/officeart/2017/3/layout/HorizontalLabelsTimeline"/>
    <dgm:cxn modelId="{AB45E201-EF9B-4058-9374-550FC7D12D62}" type="presParOf" srcId="{D39D6B29-F230-4A5E-B97D-80A9E06C4BDC}" destId="{CABC4011-0408-4697-9A66-1F07C7A144EC}" srcOrd="1" destOrd="0" presId="urn:microsoft.com/office/officeart/2017/3/layout/HorizontalLabelsTimeline"/>
    <dgm:cxn modelId="{516D1649-5DF5-421A-8F45-FEE91ECB2C92}" type="presParOf" srcId="{AFE6538D-9DD3-4B04-AFF8-1593A9B58A34}" destId="{2B7AF129-0F1E-4C0B-8615-C314BE7B9D1A}" srcOrd="2" destOrd="0" presId="urn:microsoft.com/office/officeart/2017/3/layout/HorizontalLabelsTimeline"/>
    <dgm:cxn modelId="{8D9AF860-838F-49EA-8BA5-CC35BE1372E7}" type="presParOf" srcId="{AFE6538D-9DD3-4B04-AFF8-1593A9B58A34}" destId="{E0F288BE-0169-4821-B6B7-01DB3FB7F682}" srcOrd="3" destOrd="0" presId="urn:microsoft.com/office/officeart/2017/3/layout/HorizontalLabelsTimeline"/>
    <dgm:cxn modelId="{87735330-7719-475F-8DF0-29C0F9D53780}" type="presParOf" srcId="{AFE6538D-9DD3-4B04-AFF8-1593A9B58A34}" destId="{26A438ED-40AB-4C08-B14E-5F0FCA75F735}" srcOrd="4" destOrd="0" presId="urn:microsoft.com/office/officeart/2017/3/layout/HorizontalLabelsTimeline"/>
    <dgm:cxn modelId="{A3072ED1-D84F-42B6-BECE-2A89638065B6}" type="presParOf" srcId="{638D508C-2197-4D87-8820-94EBCAC4D5C2}" destId="{322D665D-16F4-454E-A00B-FF9432447E88}" srcOrd="1" destOrd="0" presId="urn:microsoft.com/office/officeart/2017/3/layout/HorizontalLabelsTimeline"/>
    <dgm:cxn modelId="{D7582DC7-05AA-4E3E-9F5A-B78379680079}" type="presParOf" srcId="{638D508C-2197-4D87-8820-94EBCAC4D5C2}" destId="{85CE1B34-A212-4CC0-B2C3-F664CC25E3BF}" srcOrd="2" destOrd="0" presId="urn:microsoft.com/office/officeart/2017/3/layout/HorizontalLabelsTimeline"/>
    <dgm:cxn modelId="{47FFBFA2-2243-43D7-AD89-3AE0A654E2C0}" type="presParOf" srcId="{85CE1B34-A212-4CC0-B2C3-F664CC25E3BF}" destId="{224956B5-4B25-41BB-852B-65576B663521}" srcOrd="0" destOrd="0" presId="urn:microsoft.com/office/officeart/2017/3/layout/HorizontalLabelsTimeline"/>
    <dgm:cxn modelId="{F8C48CD9-D1C0-45A5-89E2-94ACD84BB1D9}" type="presParOf" srcId="{85CE1B34-A212-4CC0-B2C3-F664CC25E3BF}" destId="{5D2A6541-3CAE-479A-9E7E-9ABD64940D0C}" srcOrd="1" destOrd="0" presId="urn:microsoft.com/office/officeart/2017/3/layout/HorizontalLabelsTimeline"/>
    <dgm:cxn modelId="{93E9BBDA-50AF-4C60-A0E8-CAA9503BA472}" type="presParOf" srcId="{5D2A6541-3CAE-479A-9E7E-9ABD64940D0C}" destId="{FFA87118-973C-4802-9C73-71A5956D48A5}" srcOrd="0" destOrd="0" presId="urn:microsoft.com/office/officeart/2017/3/layout/HorizontalLabelsTimeline"/>
    <dgm:cxn modelId="{220904B4-4C9B-47F5-98E9-B5B0EBD12C56}" type="presParOf" srcId="{5D2A6541-3CAE-479A-9E7E-9ABD64940D0C}" destId="{F51C5C6D-51B7-431E-AE1C-E0C8DC456D55}" srcOrd="1" destOrd="0" presId="urn:microsoft.com/office/officeart/2017/3/layout/HorizontalLabelsTimeline"/>
    <dgm:cxn modelId="{28733B46-E450-4859-8017-4E1D61E7F9CA}" type="presParOf" srcId="{85CE1B34-A212-4CC0-B2C3-F664CC25E3BF}" destId="{A5705066-AAF7-4464-9109-43395CD16FD9}" srcOrd="2" destOrd="0" presId="urn:microsoft.com/office/officeart/2017/3/layout/HorizontalLabelsTimeline"/>
    <dgm:cxn modelId="{043F7D2D-906C-4C3B-B32A-2536E6301E0D}" type="presParOf" srcId="{85CE1B34-A212-4CC0-B2C3-F664CC25E3BF}" destId="{FC311334-F942-4E80-BF9F-45069AD72007}" srcOrd="3" destOrd="0" presId="urn:microsoft.com/office/officeart/2017/3/layout/HorizontalLabelsTimeline"/>
    <dgm:cxn modelId="{EB4DC36E-DC09-4ED4-8CF0-3352B5B5FEC8}" type="presParOf" srcId="{85CE1B34-A212-4CC0-B2C3-F664CC25E3BF}" destId="{938D0C4F-4152-4A35-BE14-CBCA875DBC93}" srcOrd="4" destOrd="0" presId="urn:microsoft.com/office/officeart/2017/3/layout/HorizontalLabelsTimeline"/>
    <dgm:cxn modelId="{0912DD7A-41F4-40AA-9F5E-3BE23FA9729B}" type="presParOf" srcId="{638D508C-2197-4D87-8820-94EBCAC4D5C2}" destId="{397739D6-FB90-4B4E-8D77-0B38102077D3}" srcOrd="3" destOrd="0" presId="urn:microsoft.com/office/officeart/2017/3/layout/HorizontalLabelsTimeline"/>
    <dgm:cxn modelId="{99F97AD9-5C24-4B26-9F0D-6EE9307CDC73}" type="presParOf" srcId="{638D508C-2197-4D87-8820-94EBCAC4D5C2}" destId="{265BDA3A-F920-4801-822B-295BF0A6E528}" srcOrd="4" destOrd="0" presId="urn:microsoft.com/office/officeart/2017/3/layout/HorizontalLabelsTimeline"/>
    <dgm:cxn modelId="{C5872B3B-136D-4529-B07A-845233159649}" type="presParOf" srcId="{265BDA3A-F920-4801-822B-295BF0A6E528}" destId="{B9B5D299-6A5C-4DE4-9839-24958796D9BC}" srcOrd="0" destOrd="0" presId="urn:microsoft.com/office/officeart/2017/3/layout/HorizontalLabelsTimeline"/>
    <dgm:cxn modelId="{CFB32612-7D44-4EFB-99A3-51082CF9301D}" type="presParOf" srcId="{265BDA3A-F920-4801-822B-295BF0A6E528}" destId="{45222588-B9B0-4CBD-90A7-3CB7C9598FFC}" srcOrd="1" destOrd="0" presId="urn:microsoft.com/office/officeart/2017/3/layout/HorizontalLabelsTimeline"/>
    <dgm:cxn modelId="{04EF6E88-DBD9-4FDC-8B5A-FB6594A86D3D}" type="presParOf" srcId="{45222588-B9B0-4CBD-90A7-3CB7C9598FFC}" destId="{1F655535-9CB9-4FD6-A53D-084427475D61}" srcOrd="0" destOrd="0" presId="urn:microsoft.com/office/officeart/2017/3/layout/HorizontalLabelsTimeline"/>
    <dgm:cxn modelId="{6B577132-0367-491C-9C5F-4168CED4DCFC}" type="presParOf" srcId="{45222588-B9B0-4CBD-90A7-3CB7C9598FFC}" destId="{427D1EAA-8502-4D39-9AC4-C65E21517CBE}" srcOrd="1" destOrd="0" presId="urn:microsoft.com/office/officeart/2017/3/layout/HorizontalLabelsTimeline"/>
    <dgm:cxn modelId="{5339997D-FC8C-46DE-A603-8A2A566B257D}" type="presParOf" srcId="{265BDA3A-F920-4801-822B-295BF0A6E528}" destId="{92863E7E-3F06-4154-B36C-0BFDBD0DC484}" srcOrd="2" destOrd="0" presId="urn:microsoft.com/office/officeart/2017/3/layout/HorizontalLabelsTimeline"/>
    <dgm:cxn modelId="{D6BC7538-8465-47DD-9235-A634AF57BE74}" type="presParOf" srcId="{265BDA3A-F920-4801-822B-295BF0A6E528}" destId="{2D2BFE27-2C2B-43DD-9754-A5111FC18830}" srcOrd="3" destOrd="0" presId="urn:microsoft.com/office/officeart/2017/3/layout/HorizontalLabelsTimeline"/>
    <dgm:cxn modelId="{E09945B3-68DF-4101-A3F1-E1EA18EFB5F9}" type="presParOf" srcId="{265BDA3A-F920-4801-822B-295BF0A6E528}" destId="{5D4E04AE-0D79-4F80-9732-9B5B03682462}" srcOrd="4" destOrd="0" presId="urn:microsoft.com/office/officeart/2017/3/layout/HorizontalLabelsTimeline"/>
    <dgm:cxn modelId="{6033F906-FCF3-494D-BFAC-7B1A2971656D}" type="presParOf" srcId="{638D508C-2197-4D87-8820-94EBCAC4D5C2}" destId="{A629DDAC-4D0F-410A-8372-3CD5C85D61F0}" srcOrd="5" destOrd="0" presId="urn:microsoft.com/office/officeart/2017/3/layout/HorizontalLabelsTimeline"/>
    <dgm:cxn modelId="{69071356-0BB5-4D8F-88A5-6A77E1BEBECC}" type="presParOf" srcId="{638D508C-2197-4D87-8820-94EBCAC4D5C2}" destId="{C4F34BD3-E7E0-4471-AB1A-90B47469F7BD}" srcOrd="6" destOrd="0" presId="urn:microsoft.com/office/officeart/2017/3/layout/HorizontalLabelsTimeline"/>
    <dgm:cxn modelId="{4081E069-395A-4D90-A47D-BE8CB9F1B3F4}" type="presParOf" srcId="{C4F34BD3-E7E0-4471-AB1A-90B47469F7BD}" destId="{8AFB0DF5-60AF-4D40-9417-6A3DCA052EE4}" srcOrd="0" destOrd="0" presId="urn:microsoft.com/office/officeart/2017/3/layout/HorizontalLabelsTimeline"/>
    <dgm:cxn modelId="{FF02949C-CDC8-4F72-8FDD-4BE633388ADB}" type="presParOf" srcId="{C4F34BD3-E7E0-4471-AB1A-90B47469F7BD}" destId="{493E99A1-72D5-4DE9-AC66-51344E8A6E87}" srcOrd="1" destOrd="0" presId="urn:microsoft.com/office/officeart/2017/3/layout/HorizontalLabelsTimeline"/>
    <dgm:cxn modelId="{491C5745-A7C4-4547-9DF2-0BE681478844}" type="presParOf" srcId="{493E99A1-72D5-4DE9-AC66-51344E8A6E87}" destId="{D9AA5C77-F668-499F-AB48-0A1CE9BBCA4F}" srcOrd="0" destOrd="0" presId="urn:microsoft.com/office/officeart/2017/3/layout/HorizontalLabelsTimeline"/>
    <dgm:cxn modelId="{887FC78D-2741-45BA-87BD-0D40CE48A34F}" type="presParOf" srcId="{493E99A1-72D5-4DE9-AC66-51344E8A6E87}" destId="{97BA66D8-11AD-4D49-B0FA-464EA8203353}" srcOrd="1" destOrd="0" presId="urn:microsoft.com/office/officeart/2017/3/layout/HorizontalLabelsTimeline"/>
    <dgm:cxn modelId="{005935B9-F6E9-4381-9CD3-97EB9C407534}" type="presParOf" srcId="{C4F34BD3-E7E0-4471-AB1A-90B47469F7BD}" destId="{4678B53F-49B8-4D0C-BF8D-5799FBE3AA34}" srcOrd="2" destOrd="0" presId="urn:microsoft.com/office/officeart/2017/3/layout/HorizontalLabelsTimeline"/>
    <dgm:cxn modelId="{A1FC5699-3AF6-432F-A396-E54477037803}" type="presParOf" srcId="{C4F34BD3-E7E0-4471-AB1A-90B47469F7BD}" destId="{6B4026EC-9B73-4B02-A755-89D23A0C414F}" srcOrd="3" destOrd="0" presId="urn:microsoft.com/office/officeart/2017/3/layout/HorizontalLabelsTimeline"/>
    <dgm:cxn modelId="{80EDCEF6-976B-4169-B9BC-0D4572B2F71F}" type="presParOf" srcId="{C4F34BD3-E7E0-4471-AB1A-90B47469F7BD}" destId="{64323D03-ECB3-40C8-8225-37F5E45B38AD}" srcOrd="4" destOrd="0" presId="urn:microsoft.com/office/officeart/2017/3/layout/HorizontalLabelsTimeline"/>
    <dgm:cxn modelId="{7024185B-6F32-467C-B259-9F8D10AB42B4}" type="presParOf" srcId="{638D508C-2197-4D87-8820-94EBCAC4D5C2}" destId="{9CB5548B-74CA-4BB8-BEB3-5B912E27BD38}" srcOrd="7" destOrd="0" presId="urn:microsoft.com/office/officeart/2017/3/layout/HorizontalLabelsTimeline"/>
    <dgm:cxn modelId="{E19CFBB3-3E38-47D2-943A-CF546ADE63AB}" type="presParOf" srcId="{638D508C-2197-4D87-8820-94EBCAC4D5C2}" destId="{22E8E2A2-7874-4E7F-B803-9F9671B1B58A}" srcOrd="8" destOrd="0" presId="urn:microsoft.com/office/officeart/2017/3/layout/HorizontalLabelsTimeline"/>
    <dgm:cxn modelId="{4FC40835-647C-4B63-9C10-0C918611434A}" type="presParOf" srcId="{22E8E2A2-7874-4E7F-B803-9F9671B1B58A}" destId="{C4B7E0A8-EC2B-48C1-A5F8-5256EA407E00}" srcOrd="0" destOrd="0" presId="urn:microsoft.com/office/officeart/2017/3/layout/HorizontalLabelsTimeline"/>
    <dgm:cxn modelId="{26A833B2-331E-4680-B463-B1E828C50EE7}" type="presParOf" srcId="{22E8E2A2-7874-4E7F-B803-9F9671B1B58A}" destId="{5C884F05-B307-4905-935D-F01860772FA7}" srcOrd="1" destOrd="0" presId="urn:microsoft.com/office/officeart/2017/3/layout/HorizontalLabelsTimeline"/>
    <dgm:cxn modelId="{4A86D1E6-C057-4E57-980F-F77D060B66EA}" type="presParOf" srcId="{5C884F05-B307-4905-935D-F01860772FA7}" destId="{5BFAE079-ADFE-4757-B34F-06A34941C5F8}" srcOrd="0" destOrd="0" presId="urn:microsoft.com/office/officeart/2017/3/layout/HorizontalLabelsTimeline"/>
    <dgm:cxn modelId="{8B3533AF-9D7B-4280-89DF-E7569D2C6CD6}" type="presParOf" srcId="{5C884F05-B307-4905-935D-F01860772FA7}" destId="{96304B54-06DE-4DB2-B6E1-00F1B8B3A3E9}" srcOrd="1" destOrd="0" presId="urn:microsoft.com/office/officeart/2017/3/layout/HorizontalLabelsTimeline"/>
    <dgm:cxn modelId="{80ACBC01-4F1E-4CB5-8851-F066D130F6B3}" type="presParOf" srcId="{22E8E2A2-7874-4E7F-B803-9F9671B1B58A}" destId="{184894FE-7520-4672-A632-1045CF21AD81}" srcOrd="2" destOrd="0" presId="urn:microsoft.com/office/officeart/2017/3/layout/HorizontalLabelsTimeline"/>
    <dgm:cxn modelId="{D9587C96-1E3E-4C41-A836-C33CA1E10FE0}" type="presParOf" srcId="{22E8E2A2-7874-4E7F-B803-9F9671B1B58A}" destId="{E3C30518-B789-4151-8AAC-68EE329C47F2}" srcOrd="3" destOrd="0" presId="urn:microsoft.com/office/officeart/2017/3/layout/HorizontalLabelsTimeline"/>
    <dgm:cxn modelId="{9A3FD11C-AF3B-460A-9CC4-718DB43BEB37}" type="presParOf" srcId="{22E8E2A2-7874-4E7F-B803-9F9671B1B58A}" destId="{CDE74A05-01F1-4C31-BBF9-3351AE2A7994}"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F22A5-68DA-45D3-8E5D-14E25365CBB6}">
      <dsp:nvSpPr>
        <dsp:cNvPr id="0" name=""/>
        <dsp:cNvSpPr/>
      </dsp:nvSpPr>
      <dsp:spPr>
        <a:xfrm>
          <a:off x="0" y="2623351"/>
          <a:ext cx="7702135" cy="0"/>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B38E84-09B4-4E64-9011-0D5B52DBC872}">
      <dsp:nvSpPr>
        <dsp:cNvPr id="0" name=""/>
        <dsp:cNvSpPr/>
      </dsp:nvSpPr>
      <dsp:spPr>
        <a:xfrm>
          <a:off x="17016" y="1626477"/>
          <a:ext cx="1929444" cy="62960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GB" sz="1400" b="0" i="0" kern="1200" dirty="0"/>
            <a:t>Monopoly and Regulation (Late 19th Century – 1990’s)</a:t>
          </a:r>
          <a:endParaRPr lang="en-US" sz="1400" kern="1200" dirty="0"/>
        </a:p>
      </dsp:txBody>
      <dsp:txXfrm>
        <a:off x="17016" y="1626477"/>
        <a:ext cx="1929444" cy="629604"/>
      </dsp:txXfrm>
    </dsp:sp>
    <dsp:sp modelId="{C3E3F823-DF43-400E-9F0E-30B912BD8D74}">
      <dsp:nvSpPr>
        <dsp:cNvPr id="0" name=""/>
        <dsp:cNvSpPr/>
      </dsp:nvSpPr>
      <dsp:spPr>
        <a:xfrm>
          <a:off x="17016" y="1016"/>
          <a:ext cx="1929444" cy="16254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444500">
            <a:lnSpc>
              <a:spcPct val="90000"/>
            </a:lnSpc>
            <a:spcBef>
              <a:spcPct val="0"/>
            </a:spcBef>
            <a:spcAft>
              <a:spcPct val="35000"/>
            </a:spcAft>
            <a:buNone/>
          </a:pPr>
          <a:r>
            <a:rPr lang="en-GB" sz="1000" b="0" i="0" kern="1200" dirty="0"/>
            <a:t>Regional and municipal utilities governed electricity generation, transmission, and distribution. </a:t>
          </a:r>
        </a:p>
        <a:p>
          <a:pPr marL="0" lvl="0" indent="0" algn="l" defTabSz="444500">
            <a:lnSpc>
              <a:spcPct val="90000"/>
            </a:lnSpc>
            <a:spcBef>
              <a:spcPct val="0"/>
            </a:spcBef>
            <a:spcAft>
              <a:spcPct val="35000"/>
            </a:spcAft>
            <a:buNone/>
          </a:pPr>
          <a:r>
            <a:rPr lang="en-GB" sz="1000" b="0" i="0" kern="1200" dirty="0"/>
            <a:t>Government setting prices and controlling market entry.</a:t>
          </a:r>
        </a:p>
        <a:p>
          <a:pPr marL="0" lvl="0" indent="0" algn="l" defTabSz="444500">
            <a:lnSpc>
              <a:spcPct val="90000"/>
            </a:lnSpc>
            <a:spcBef>
              <a:spcPct val="0"/>
            </a:spcBef>
            <a:spcAft>
              <a:spcPct val="35000"/>
            </a:spcAft>
            <a:buNone/>
          </a:pPr>
          <a:r>
            <a:rPr lang="en-GB" sz="1000" b="0" i="0" kern="1200" dirty="0"/>
            <a:t>Regional utilities, known as "Stadtwerke," dominated the market, providing electricity to their regions.</a:t>
          </a:r>
          <a:endParaRPr lang="en-US" sz="1200" kern="1200" dirty="0"/>
        </a:p>
      </dsp:txBody>
      <dsp:txXfrm>
        <a:off x="17016" y="1016"/>
        <a:ext cx="1929444" cy="1625461"/>
      </dsp:txXfrm>
    </dsp:sp>
    <dsp:sp modelId="{2B7AF129-0F1E-4C0B-8615-C314BE7B9D1A}">
      <dsp:nvSpPr>
        <dsp:cNvPr id="0" name=""/>
        <dsp:cNvSpPr/>
      </dsp:nvSpPr>
      <dsp:spPr>
        <a:xfrm>
          <a:off x="981738" y="2256081"/>
          <a:ext cx="0" cy="367269"/>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4956B5-4B25-41BB-852B-65576B663521}">
      <dsp:nvSpPr>
        <dsp:cNvPr id="0" name=""/>
        <dsp:cNvSpPr/>
      </dsp:nvSpPr>
      <dsp:spPr>
        <a:xfrm>
          <a:off x="0" y="2806177"/>
          <a:ext cx="2257913" cy="62960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GB" sz="1400" b="0" i="0" kern="1200" dirty="0"/>
            <a:t>Deregulation and Liberalization (</a:t>
          </a:r>
          <a:r>
            <a:rPr lang="en-US" sz="1400" kern="1200" dirty="0"/>
            <a:t>1990s)</a:t>
          </a:r>
        </a:p>
      </dsp:txBody>
      <dsp:txXfrm>
        <a:off x="0" y="2806177"/>
        <a:ext cx="2257913" cy="629604"/>
      </dsp:txXfrm>
    </dsp:sp>
    <dsp:sp modelId="{FFA87118-973C-4802-9C73-71A5956D48A5}">
      <dsp:nvSpPr>
        <dsp:cNvPr id="0" name=""/>
        <dsp:cNvSpPr/>
      </dsp:nvSpPr>
      <dsp:spPr>
        <a:xfrm>
          <a:off x="0" y="3523589"/>
          <a:ext cx="2257913" cy="15771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444500">
            <a:lnSpc>
              <a:spcPct val="90000"/>
            </a:lnSpc>
            <a:spcBef>
              <a:spcPct val="0"/>
            </a:spcBef>
            <a:spcAft>
              <a:spcPct val="35000"/>
            </a:spcAft>
            <a:buNone/>
          </a:pPr>
          <a:endParaRPr lang="en-GB" sz="1000" b="0" i="0" kern="1200" dirty="0"/>
        </a:p>
        <a:p>
          <a:pPr marL="0" lvl="0" indent="0" algn="l" defTabSz="444500">
            <a:lnSpc>
              <a:spcPct val="90000"/>
            </a:lnSpc>
            <a:spcBef>
              <a:spcPct val="0"/>
            </a:spcBef>
            <a:spcAft>
              <a:spcPct val="35000"/>
            </a:spcAft>
            <a:buNone/>
          </a:pPr>
          <a:r>
            <a:rPr lang="en-GB" sz="1000" b="0" i="0" kern="1200" dirty="0"/>
            <a:t>The 1990s: Germany initiated reforms to liberalise its electricity market following the EU</a:t>
          </a:r>
        </a:p>
        <a:p>
          <a:pPr marL="0" lvl="0" indent="0" algn="l" defTabSz="444500">
            <a:lnSpc>
              <a:spcPct val="90000"/>
            </a:lnSpc>
            <a:spcBef>
              <a:spcPct val="0"/>
            </a:spcBef>
            <a:spcAft>
              <a:spcPct val="35000"/>
            </a:spcAft>
            <a:buNone/>
          </a:pPr>
          <a:r>
            <a:rPr lang="en-GB" sz="1000" b="0" i="0" kern="1200" dirty="0"/>
            <a:t>1998: The Electricity Market Act (StromVG) was introduced, allowing electricity generation and retail competition. </a:t>
          </a:r>
        </a:p>
        <a:p>
          <a:pPr marL="0" lvl="0" indent="0" algn="l" defTabSz="444500">
            <a:lnSpc>
              <a:spcPct val="90000"/>
            </a:lnSpc>
            <a:spcBef>
              <a:spcPct val="0"/>
            </a:spcBef>
            <a:spcAft>
              <a:spcPct val="35000"/>
            </a:spcAft>
            <a:buNone/>
          </a:pPr>
          <a:r>
            <a:rPr lang="en-GB" sz="1000" b="0" i="0" kern="1200" dirty="0"/>
            <a:t>Independent power producers (IPPs) allowed to enter the market. Feed-In Act introduced in 1990.</a:t>
          </a:r>
          <a:endParaRPr lang="en-US" sz="1100" b="0" kern="1200" dirty="0"/>
        </a:p>
      </dsp:txBody>
      <dsp:txXfrm>
        <a:off x="0" y="3523589"/>
        <a:ext cx="2257913" cy="1577190"/>
      </dsp:txXfrm>
    </dsp:sp>
    <dsp:sp modelId="{A5705066-AAF7-4464-9109-43395CD16FD9}">
      <dsp:nvSpPr>
        <dsp:cNvPr id="0" name=""/>
        <dsp:cNvSpPr/>
      </dsp:nvSpPr>
      <dsp:spPr>
        <a:xfrm>
          <a:off x="1128956" y="2438908"/>
          <a:ext cx="0" cy="367269"/>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F288BE-0169-4821-B6B7-01DB3FB7F682}">
      <dsp:nvSpPr>
        <dsp:cNvPr id="0" name=""/>
        <dsp:cNvSpPr/>
      </dsp:nvSpPr>
      <dsp:spPr>
        <a:xfrm rot="2700000">
          <a:off x="940929" y="2582541"/>
          <a:ext cx="81619" cy="81619"/>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311334-F942-4E80-BF9F-45069AD72007}">
      <dsp:nvSpPr>
        <dsp:cNvPr id="0" name=""/>
        <dsp:cNvSpPr/>
      </dsp:nvSpPr>
      <dsp:spPr>
        <a:xfrm rot="2700000">
          <a:off x="1088147" y="2398098"/>
          <a:ext cx="81619" cy="81619"/>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B5D299-6A5C-4DE4-9839-24958796D9BC}">
      <dsp:nvSpPr>
        <dsp:cNvPr id="0" name=""/>
        <dsp:cNvSpPr/>
      </dsp:nvSpPr>
      <dsp:spPr>
        <a:xfrm>
          <a:off x="2143888" y="1678942"/>
          <a:ext cx="1929444" cy="62960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GB" sz="1400" b="0" i="0" kern="1200" dirty="0"/>
            <a:t>Wholesale Electricity Market (</a:t>
          </a:r>
          <a:r>
            <a:rPr lang="en-US" sz="1400" kern="1200" dirty="0">
              <a:latin typeface="Arial"/>
            </a:rPr>
            <a:t>2000s)</a:t>
          </a:r>
        </a:p>
      </dsp:txBody>
      <dsp:txXfrm>
        <a:off x="2143888" y="1678942"/>
        <a:ext cx="1929444" cy="629604"/>
      </dsp:txXfrm>
    </dsp:sp>
    <dsp:sp modelId="{1F655535-9CB9-4FD6-A53D-084427475D61}">
      <dsp:nvSpPr>
        <dsp:cNvPr id="0" name=""/>
        <dsp:cNvSpPr/>
      </dsp:nvSpPr>
      <dsp:spPr>
        <a:xfrm>
          <a:off x="2036408" y="273614"/>
          <a:ext cx="2205374" cy="13479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444500">
            <a:lnSpc>
              <a:spcPct val="90000"/>
            </a:lnSpc>
            <a:spcBef>
              <a:spcPct val="0"/>
            </a:spcBef>
            <a:spcAft>
              <a:spcPct val="35000"/>
            </a:spcAft>
            <a:buNone/>
          </a:pPr>
          <a:r>
            <a:rPr lang="en-GB" sz="1000" b="0" i="0" kern="1200" dirty="0"/>
            <a:t>German electricity exchange (EEX) created in 2000. </a:t>
          </a:r>
        </a:p>
        <a:p>
          <a:pPr marL="0" lvl="0" indent="0" algn="l" defTabSz="444500">
            <a:lnSpc>
              <a:spcPct val="90000"/>
            </a:lnSpc>
            <a:spcBef>
              <a:spcPct val="0"/>
            </a:spcBef>
            <a:spcAft>
              <a:spcPct val="35000"/>
            </a:spcAft>
            <a:buNone/>
          </a:pPr>
          <a:r>
            <a:rPr lang="en-GB" sz="1000" b="0" i="0" kern="1200" dirty="0"/>
            <a:t>The EEX facilitated the trading of electricity contracts, including spot markets, futures, and options. </a:t>
          </a:r>
        </a:p>
        <a:p>
          <a:pPr marL="0" lvl="0" indent="0" algn="l" defTabSz="444500">
            <a:lnSpc>
              <a:spcPct val="90000"/>
            </a:lnSpc>
            <a:spcBef>
              <a:spcPct val="0"/>
            </a:spcBef>
            <a:spcAft>
              <a:spcPct val="35000"/>
            </a:spcAft>
            <a:buNone/>
          </a:pPr>
          <a:r>
            <a:rPr lang="en-GB" sz="1000" b="0" i="0" kern="1200" dirty="0"/>
            <a:t>The German TSOs divided the country into several market areas for efficient transmission.</a:t>
          </a:r>
          <a:endParaRPr lang="en-US" sz="1000" kern="1200" dirty="0"/>
        </a:p>
      </dsp:txBody>
      <dsp:txXfrm>
        <a:off x="2036408" y="273614"/>
        <a:ext cx="2205374" cy="1347943"/>
      </dsp:txXfrm>
    </dsp:sp>
    <dsp:sp modelId="{92863E7E-3F06-4154-B36C-0BFDBD0DC484}">
      <dsp:nvSpPr>
        <dsp:cNvPr id="0" name=""/>
        <dsp:cNvSpPr/>
      </dsp:nvSpPr>
      <dsp:spPr>
        <a:xfrm>
          <a:off x="3108610" y="2308546"/>
          <a:ext cx="0" cy="367269"/>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FB0DF5-60AF-4D40-9417-6A3DCA052EE4}">
      <dsp:nvSpPr>
        <dsp:cNvPr id="0" name=""/>
        <dsp:cNvSpPr/>
      </dsp:nvSpPr>
      <dsp:spPr>
        <a:xfrm>
          <a:off x="2854567" y="2790594"/>
          <a:ext cx="2260267" cy="62960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GB" sz="1400" b="0" i="0" kern="1200" dirty="0"/>
            <a:t>Renewable Energy Expansion and Feed-in Tariffs (2000s-2010s)</a:t>
          </a:r>
          <a:endParaRPr lang="en-US" sz="1400" b="0" kern="1200" dirty="0">
            <a:latin typeface="Arial"/>
          </a:endParaRPr>
        </a:p>
      </dsp:txBody>
      <dsp:txXfrm>
        <a:off x="2854567" y="2790594"/>
        <a:ext cx="2260267" cy="629604"/>
      </dsp:txXfrm>
    </dsp:sp>
    <dsp:sp modelId="{D9AA5C77-F668-499F-AB48-0A1CE9BBCA4F}">
      <dsp:nvSpPr>
        <dsp:cNvPr id="0" name=""/>
        <dsp:cNvSpPr/>
      </dsp:nvSpPr>
      <dsp:spPr>
        <a:xfrm>
          <a:off x="2887917" y="3579382"/>
          <a:ext cx="2240297" cy="9118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444500">
            <a:lnSpc>
              <a:spcPct val="90000"/>
            </a:lnSpc>
            <a:spcBef>
              <a:spcPct val="0"/>
            </a:spcBef>
            <a:spcAft>
              <a:spcPct val="35000"/>
            </a:spcAft>
            <a:buNone/>
          </a:pPr>
          <a:r>
            <a:rPr lang="en-GB" sz="1000" b="0" i="0" kern="1200" dirty="0"/>
            <a:t>Germany established the Renewable Energy Sources Act (EEG) enacted in 2000. </a:t>
          </a:r>
        </a:p>
        <a:p>
          <a:pPr marL="0" lvl="0" indent="0" algn="l" defTabSz="444500">
            <a:lnSpc>
              <a:spcPct val="90000"/>
            </a:lnSpc>
            <a:spcBef>
              <a:spcPct val="0"/>
            </a:spcBef>
            <a:spcAft>
              <a:spcPct val="35000"/>
            </a:spcAft>
            <a:buNone/>
          </a:pPr>
          <a:r>
            <a:rPr lang="en-GB" sz="1000" b="0" i="0" kern="1200" dirty="0"/>
            <a:t>Official feed-in tariff system introduced</a:t>
          </a:r>
          <a:endParaRPr lang="en-US" sz="1000" b="0" kern="1200" dirty="0">
            <a:latin typeface="Arial"/>
          </a:endParaRPr>
        </a:p>
      </dsp:txBody>
      <dsp:txXfrm>
        <a:off x="2887917" y="3579382"/>
        <a:ext cx="2240297" cy="911844"/>
      </dsp:txXfrm>
    </dsp:sp>
    <dsp:sp modelId="{4678B53F-49B8-4D0C-BF8D-5799FBE3AA34}">
      <dsp:nvSpPr>
        <dsp:cNvPr id="0" name=""/>
        <dsp:cNvSpPr/>
      </dsp:nvSpPr>
      <dsp:spPr>
        <a:xfrm>
          <a:off x="3984700" y="2423325"/>
          <a:ext cx="0" cy="367269"/>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D2BFE27-2C2B-43DD-9754-A5111FC18830}">
      <dsp:nvSpPr>
        <dsp:cNvPr id="0" name=""/>
        <dsp:cNvSpPr/>
      </dsp:nvSpPr>
      <dsp:spPr>
        <a:xfrm rot="2700000">
          <a:off x="3067801" y="2635006"/>
          <a:ext cx="81619" cy="81619"/>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026EC-9B73-4B02-A755-89D23A0C414F}">
      <dsp:nvSpPr>
        <dsp:cNvPr id="0" name=""/>
        <dsp:cNvSpPr/>
      </dsp:nvSpPr>
      <dsp:spPr>
        <a:xfrm rot="2700000">
          <a:off x="3943891" y="2382515"/>
          <a:ext cx="81619" cy="81619"/>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B7E0A8-EC2B-48C1-A5F8-5256EA407E00}">
      <dsp:nvSpPr>
        <dsp:cNvPr id="0" name=""/>
        <dsp:cNvSpPr/>
      </dsp:nvSpPr>
      <dsp:spPr>
        <a:xfrm>
          <a:off x="4353385" y="1600758"/>
          <a:ext cx="3150243" cy="62960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GB" sz="1400" b="0" i="0" kern="1200" dirty="0"/>
            <a:t>Energy Transition and Energiewende (2010s-present)</a:t>
          </a:r>
          <a:endParaRPr lang="en-US" sz="1400" kern="1200" dirty="0"/>
        </a:p>
      </dsp:txBody>
      <dsp:txXfrm>
        <a:off x="4353385" y="1600758"/>
        <a:ext cx="3150243" cy="629604"/>
      </dsp:txXfrm>
    </dsp:sp>
    <dsp:sp modelId="{5BFAE079-ADFE-4757-B34F-06A34941C5F8}">
      <dsp:nvSpPr>
        <dsp:cNvPr id="0" name=""/>
        <dsp:cNvSpPr/>
      </dsp:nvSpPr>
      <dsp:spPr>
        <a:xfrm>
          <a:off x="4344712" y="23563"/>
          <a:ext cx="3167589" cy="15771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444500">
            <a:lnSpc>
              <a:spcPct val="90000"/>
            </a:lnSpc>
            <a:spcBef>
              <a:spcPct val="0"/>
            </a:spcBef>
            <a:spcAft>
              <a:spcPct val="35000"/>
            </a:spcAft>
            <a:buNone/>
          </a:pPr>
          <a:r>
            <a:rPr lang="en-GB" sz="1000" b="0" i="0" kern="1200" dirty="0"/>
            <a:t>Energiewende, a national energy transition, aimed for a sustainable and low-carbon energy system. </a:t>
          </a:r>
        </a:p>
        <a:p>
          <a:pPr marL="0" lvl="0" indent="0" algn="l" defTabSz="444500">
            <a:lnSpc>
              <a:spcPct val="90000"/>
            </a:lnSpc>
            <a:spcBef>
              <a:spcPct val="0"/>
            </a:spcBef>
            <a:spcAft>
              <a:spcPct val="35000"/>
            </a:spcAft>
            <a:buNone/>
          </a:pPr>
          <a:r>
            <a:rPr lang="en-GB" sz="1000" b="0" i="0" kern="1200" dirty="0"/>
            <a:t>Phase out nuclear power, increase renewable energy share and improve energy efficiency. </a:t>
          </a:r>
        </a:p>
        <a:p>
          <a:pPr marL="0" lvl="0" indent="0" algn="l" defTabSz="444500">
            <a:lnSpc>
              <a:spcPct val="90000"/>
            </a:lnSpc>
            <a:spcBef>
              <a:spcPct val="0"/>
            </a:spcBef>
            <a:spcAft>
              <a:spcPct val="35000"/>
            </a:spcAft>
            <a:buNone/>
          </a:pPr>
          <a:r>
            <a:rPr lang="en-GB" sz="1000" b="0" i="0" kern="1200" dirty="0"/>
            <a:t>Renewable energy auctions introduced to determine technology support levels</a:t>
          </a:r>
        </a:p>
        <a:p>
          <a:pPr marL="0" lvl="0" indent="0" algn="l" defTabSz="444500">
            <a:lnSpc>
              <a:spcPct val="90000"/>
            </a:lnSpc>
            <a:spcBef>
              <a:spcPct val="0"/>
            </a:spcBef>
            <a:spcAft>
              <a:spcPct val="35000"/>
            </a:spcAft>
            <a:buNone/>
          </a:pPr>
          <a:r>
            <a:rPr lang="en-GB" sz="1000" b="0" i="0" kern="1200" dirty="0"/>
            <a:t>The integration of intermittent renewable energy sources posed challenges to grid stability, requiring investments in grid infrastructure and smart grid technologies.</a:t>
          </a:r>
          <a:endParaRPr lang="en-US" sz="1000" b="0" kern="1200" dirty="0"/>
        </a:p>
      </dsp:txBody>
      <dsp:txXfrm>
        <a:off x="4344712" y="23563"/>
        <a:ext cx="3167589" cy="1577190"/>
      </dsp:txXfrm>
    </dsp:sp>
    <dsp:sp modelId="{184894FE-7520-4672-A632-1045CF21AD81}">
      <dsp:nvSpPr>
        <dsp:cNvPr id="0" name=""/>
        <dsp:cNvSpPr/>
      </dsp:nvSpPr>
      <dsp:spPr>
        <a:xfrm>
          <a:off x="5928507" y="2230362"/>
          <a:ext cx="0" cy="367269"/>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C30518-B789-4151-8AAC-68EE329C47F2}">
      <dsp:nvSpPr>
        <dsp:cNvPr id="0" name=""/>
        <dsp:cNvSpPr/>
      </dsp:nvSpPr>
      <dsp:spPr>
        <a:xfrm rot="2700000">
          <a:off x="5887697" y="2556821"/>
          <a:ext cx="81619" cy="81619"/>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09/11/2023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dirty="0"/>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a:t>
            </a:fld>
            <a:endParaRPr lang="en-GB" dirty="0"/>
          </a:p>
        </p:txBody>
      </p:sp>
    </p:spTree>
    <p:extLst>
      <p:ext uri="{BB962C8B-B14F-4D97-AF65-F5344CB8AC3E}">
        <p14:creationId xmlns:p14="http://schemas.microsoft.com/office/powerpoint/2010/main" val="487865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111111"/>
                </a:solidFill>
                <a:effectLst/>
                <a:latin typeface="-apple-system"/>
              </a:rPr>
              <a:t>Germany uses a reference yield model to adjust the payments for wind projects based on their location and wind resources. This way, it compensates for the lower wind resources in some regions and the grid congestion between the north and the south. The reference yield model does not affect the supply of wind projects and can lower the grid costs, but it needs careful parameter setting to avoid distortion. The reference yield model also makes the low-carbon energy transition more equitable and inclusive by supporting the participation of communities and regions with lower wind resources. The reference yield model is not for sub-optimal projects, but for facilitating renewable energy development in different regions.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111111"/>
                </a:solidFill>
                <a:effectLst/>
                <a:latin typeface="-apple-system"/>
              </a:rPr>
              <a:t>Germany used to have a feed-in tariff system that guaranteed a fixed price for renewable energy producers, but it switched to an auction system for large-scale projects above 100 MW in 2015. The auction system aims to improve the control over the installed capacity and to increase the competition among the bidders. Germany has also introduced cross-border auctions, which allow bidders from Denmark and neighbouring countries to participate in the German market. Additionally, Germany has several demand response programs for industrial and commercial customers, who can receive payments or discounts for reducing or increasing their demand when needed. However,  demand response for residential customers is still limited and voluntary and depends on the penetration of smart meters, which is surprisingly low in German households.</a:t>
            </a: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765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ea typeface="Calibri"/>
                <a:cs typeface="Calibri"/>
              </a:rPr>
              <a:t>Germany uses financing instruments like green bonds and carbon contracts for difference to support its net zero transition. Germany issued its first sovereign green bond in September 2020, raising €6.5 billion ($7.7 billion) for green budget expenditures. Between 2020-2022, €38.5 billion was made available to invest in climate action, environmental protection and nature conservation. Green bonds are not only issued by the federal government but also by other public and private entities. Germany launched a new scheme called carbon contracts for difference in 2023, which will provide €50 billion ($53.45 billion) to businesses facing substantial clean energy costs over the next 15 years. The scheme will pay the difference between the carbon price and a fixed reference price for low-carbon technologies. Over 15 years, the scheme expects to save 350 million tons of carbon emissions.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ea typeface="Calibri"/>
                <a:cs typeface="Calibri"/>
              </a:rPr>
              <a:t>To summarize this case study, Germany has ambitious net zero targets that go beyond the energy systems and cover other sectors as well. Germany's efficient systems need regular updates to learn from mistakes and provide opportunities for innovation to throttle the net zero transition. These systems or delivery mechanisms should not only focus on the cheapest price allocation but also include just-transition principles that ensure a fair and inclusive transition. It is also important to acknowledge that these transitions involve financial and societal risks that need to be addressed.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116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821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dirty="0">
                <a:cs typeface="Arial"/>
              </a:rPr>
              <a:t>This block uses the example of Germany to reflect on the three pillars (delivery mechanisms) facilitating net zero transitions in the electricity sector. </a:t>
            </a:r>
            <a:endParaRPr lang="en-GB" dirty="0"/>
          </a:p>
          <a:p>
            <a:pPr marL="101600" indent="0">
              <a:buNone/>
            </a:pPr>
            <a:r>
              <a:rPr lang="en-GB" b="0" i="0" dirty="0">
                <a:solidFill>
                  <a:srgbClr val="111111"/>
                </a:solidFill>
                <a:effectLst/>
                <a:latin typeface="-apple-system"/>
              </a:rPr>
              <a:t>Germany is a prominent and influential EU country with a high energy demand. It uses both fossil fuels and renewables to generate electricity and has the fourth largest solar PV capacity in the world. It has stopped nuclear power production entirely in 2023. It aims to be net zero by 2045, which means balancing its emissions with removals. It plans to reduce its emissions by 65% by 2030 and 88% by 2040 compared to 1990 levels. It also focuses on increasing variable renewable energy sources. However, it faces the challenge of natural gas shortages during winter, which may lead it to revive polluting lignite plants. This may present challenges to its net zero goal.</a:t>
            </a: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dirty="0"/>
          </a:p>
        </p:txBody>
      </p:sp>
    </p:spTree>
    <p:extLst>
      <p:ext uri="{BB962C8B-B14F-4D97-AF65-F5344CB8AC3E}">
        <p14:creationId xmlns:p14="http://schemas.microsoft.com/office/powerpoint/2010/main" val="330486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Germany aims to achieve 100% clean power by 2035 and climate neutrality by 2045. It has a legal framework that sets sectoral targets for emissions reduction and removals, and a periodic review process by an expert council. It plans to transform the power sector, which accounts for 40% of its emissions, by phasing out coal and nuclear, expanding renewables and grid infrastructure, and increasing efficiency and demand management.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Germany has a fully liberalized and competitive electricity market, which supports the transition to renewable energy sources. It is the largest electricity market in Europe. Germany uses innovative auction mechanisms that allow different technologies to compete for subsidy levels and capacity. Germany also cooperates with other countries to trade and transmit electricity across borders. Germany has robust incentive mechanisms under the Renewable Energy Sources Act (EEG), which guarantees fixed feed-in tariffs or premiums for renewable generators. Germany also includes carbon pricing for the heating and transport sectors, which are not covered by the European Union’s Emission trading System.</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11111"/>
              </a:solidFill>
              <a:effectLst/>
              <a:latin typeface="-apple-system"/>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3</a:t>
            </a:fld>
            <a:endParaRPr lang="en-GB" dirty="0"/>
          </a:p>
        </p:txBody>
      </p:sp>
    </p:spTree>
    <p:extLst>
      <p:ext uri="{BB962C8B-B14F-4D97-AF65-F5344CB8AC3E}">
        <p14:creationId xmlns:p14="http://schemas.microsoft.com/office/powerpoint/2010/main" val="3309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GB" dirty="0">
                <a:cs typeface="Calibri"/>
              </a:rPr>
              <a:t>To give a bit of history. Germany’s market liberalisation started in the 1990s. It was one of the first countries to introduce an early form of feed-in tariff in 1990. In 1998, the Electricity Market Act was passed to allow retail competition. The German electricity exchange was created in the year 2000. In the year 200, the Renewable Energy Sources act (EEG) was established with periodic updates. Germany is part of the European Union’s internal energy market. It has four zones maintained by 4four different </a:t>
            </a:r>
            <a:r>
              <a:rPr lang="en-GB" sz="1200" dirty="0"/>
              <a:t>Transmission System Operators (TSOs). They are 50Hertz, Amprion, TenneT, and TransnetBW. And there are over 900 Distribution systems operators (DSOs) that handle the retail market. Federal Network Agency (BNetzA) and the Federal Ministry for Economic Affairs and Climate Action (BMWi), oversee the electricity sector and enforce regulations.</a:t>
            </a:r>
            <a:endParaRPr lang="en-GB" sz="1050" dirty="0"/>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GB" sz="1200" dirty="0"/>
          </a:p>
          <a:p>
            <a:pPr marL="0" indent="0">
              <a:buFont typeface="Arial"/>
              <a:buNone/>
            </a:pPr>
            <a:endParaRPr lang="en-GB" dirty="0">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04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indent="0">
              <a:buFont typeface="Arial"/>
              <a:buNone/>
            </a:pPr>
            <a:r>
              <a:rPr lang="en-GB" b="0" i="0" dirty="0">
                <a:solidFill>
                  <a:srgbClr val="111111"/>
                </a:solidFill>
                <a:effectLst/>
                <a:latin typeface="-apple-system"/>
              </a:rPr>
              <a:t>The Renewable Energy Act is a German law that supports the production and use of electricity from renewable sources. It was introduced in 2000 and has been revised several times. It requires grid operators to connect and prioritize renewable energy systems, and to pay them fixed, technology-specific feed-in tariffs for 20 years. The law is funded by a surcharge on electricity consumers. In 2014, the law was updated to introduce an auction system for new renewable energy projects, instead of feed-in tariffs. This law was gradually implemented starting in 2014 in multiple phases for different technology types and capacities.</a:t>
            </a:r>
          </a:p>
          <a:p>
            <a:pPr lvl="3" algn="l">
              <a:buFont typeface="Arial" panose="020B0604020202020204" pitchFamily="34" charset="0"/>
              <a:buChar char="•"/>
            </a:pPr>
            <a:endParaRPr lang="en-GB" b="0" i="0" dirty="0">
              <a:solidFill>
                <a:srgbClr val="111111"/>
              </a:solidFill>
              <a:effectLst/>
              <a:latin typeface="-apple-system"/>
            </a:endParaRPr>
          </a:p>
          <a:p>
            <a:pPr marL="0" indent="0">
              <a:buFont typeface="Arial"/>
              <a:buNone/>
            </a:pP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28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indent="0">
              <a:buFont typeface="Arial"/>
              <a:buNone/>
            </a:pPr>
            <a:r>
              <a:rPr lang="en-GB" b="0" i="0" dirty="0">
                <a:solidFill>
                  <a:srgbClr val="111111"/>
                </a:solidFill>
                <a:effectLst/>
                <a:latin typeface="-apple-system"/>
              </a:rPr>
              <a:t>To recap, EEG is the German law that supports renewable energy sources by paying them subsidies for 20 years. In 2021, the first renewable energy plants that started in 2000 stopped receiving subsidies and had to sell their electricity on the market or through contracts with buyers. This will affect more and more renewable energy plants in the future. Some may keep operating without subsidies, while others may replace their old equipment with new ones and join the auction system for new subsidies.</a:t>
            </a:r>
          </a:p>
          <a:p>
            <a:pPr marL="0" indent="0">
              <a:buFont typeface="Arial"/>
              <a:buNone/>
            </a:pP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b="0" i="0" dirty="0">
                <a:solidFill>
                  <a:srgbClr val="111111"/>
                </a:solidFill>
                <a:effectLst/>
                <a:latin typeface="-apple-system"/>
              </a:rPr>
              <a:t>The EEG had an update in 2021. It increased the amount of solar PV and onshore wind energy that can be built and received subsidies through auctions. It lowered the feed-in tariffs for new solar PV and onshore wind installations. It introduced a market premium model for new renewable energy installations, which means they will receive a variable payment that depends on the market price of electricity. This is supposed to make them more competitive and responsive to market signals. It provided a follow-up regulation for subsidising existing wind turbines that will stop receiving subsidies in 2021. This is intended to prevent them from shutting down or being replaced by new ones. It introduces quotas for the south of Germany to reduce the imbalance in generating capacity between the north and the south. This was meant to address the grid congestion and stability issues caused by the uneven distribution of renewable energy sources.</a:t>
            </a:r>
          </a:p>
          <a:p>
            <a:pPr marL="0" indent="0">
              <a:buFont typeface="Arial"/>
              <a:buNone/>
            </a:pP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136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solidFill>
                  <a:schemeClr val="tx1"/>
                </a:solidFill>
              </a:rPr>
              <a:t>The march towards Net zero with a high share of variable renewables is not always a cakewalk. Here, we discuss a particular case in Germany.  </a:t>
            </a:r>
          </a:p>
          <a:p>
            <a:pPr marL="0" indent="0">
              <a:buFont typeface="Arial"/>
              <a:buNone/>
            </a:pPr>
            <a:r>
              <a:rPr lang="en-GB" b="0" i="0" dirty="0">
                <a:solidFill>
                  <a:srgbClr val="111111"/>
                </a:solidFill>
                <a:effectLst/>
                <a:latin typeface="-apple-system"/>
              </a:rPr>
              <a:t>Germany has a problem of balancing its wind power supply and demand. The north of Germany produces more wind power than it can use, but the transmission infrastructure is not enough to transport it to the industrial centres in the south. This causes grid congestion and stability issues, which require costly interventions and curtailment of wind plants. Sometimes, the electricity has to be routed through neighbouring countries like Poland.</a:t>
            </a:r>
          </a:p>
          <a:p>
            <a:pPr marL="0" indent="0">
              <a:buFont typeface="Arial"/>
              <a:buNone/>
            </a:pPr>
            <a:endParaRPr lang="en-GB" b="0" i="0" dirty="0">
              <a:solidFill>
                <a:srgbClr val="111111"/>
              </a:solidFill>
              <a:effectLst/>
              <a:latin typeface="-apple-system"/>
            </a:endParaRPr>
          </a:p>
          <a:p>
            <a:pPr marL="0" indent="0">
              <a:buFont typeface="Arial"/>
              <a:buNone/>
            </a:pPr>
            <a:r>
              <a:rPr lang="en-GB" b="0" i="0" dirty="0">
                <a:solidFill>
                  <a:srgbClr val="111111"/>
                </a:solidFill>
                <a:effectLst/>
                <a:latin typeface="-apple-system"/>
              </a:rPr>
              <a:t>The north and the south of Germany have different views on how to solve this problem. The south, which is economically prosperous and opposed to wind farms and power lines on its territory, wants to keep a uniform electricity price and bidding zone for the whole country. The north, which has a high share of renewable energy, wants to have different bidding zones to reflect the regional differences in power generation and consumption. This would create price signals for investments in transmission and generation capacity.</a:t>
            </a:r>
          </a:p>
          <a:p>
            <a:pPr marL="0" indent="0">
              <a:buFont typeface="Arial"/>
              <a:buNone/>
            </a:pPr>
            <a:endParaRPr lang="en-GB" b="0" i="0" dirty="0">
              <a:solidFill>
                <a:srgbClr val="111111"/>
              </a:solidFill>
              <a:effectLst/>
              <a:latin typeface="-apple-system"/>
            </a:endParaRPr>
          </a:p>
          <a:p>
            <a:pPr marL="0" indent="0">
              <a:buFont typeface="Arial"/>
              <a:buNone/>
            </a:pPr>
            <a:r>
              <a:rPr lang="en-GB" b="0" i="0" dirty="0">
                <a:solidFill>
                  <a:srgbClr val="111111"/>
                </a:solidFill>
                <a:effectLst/>
                <a:latin typeface="-apple-system"/>
              </a:rPr>
              <a:t>Germany also plans to build new transmission lines and limit the wind capacity in the north. It uses technology-neutral auctions to select wind and solar projects based on their location and impact on the distribution grid. This way, Germany tries to align its renewable energy expansion with its grid development.</a:t>
            </a: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417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111111"/>
                </a:solidFill>
                <a:effectLst/>
                <a:latin typeface="-apple-system"/>
              </a:rPr>
              <a:t>Here, we discuss the various, Germany focussed, Renewable energy auctions and incentives and the lessons learned in their implementation.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111111"/>
                </a:solidFill>
                <a:effectLst/>
                <a:latin typeface="-apple-system"/>
              </a:rPr>
              <a:t>Germany’s preferential rules for citizen wind parks affect their bidding behaviour in renewable energy auctions. Citizen wind parks are granted a price equal to the highest awarded bid, while regular bidders are paid as bid. It creates a risk that they will submit overaggressive bids just to be selected, which may undermine the efficiency and effectiveness of the auction. </a:t>
            </a:r>
            <a:r>
              <a:rPr lang="en-GB" sz="1200" dirty="0">
                <a:solidFill>
                  <a:schemeClr val="tx1"/>
                </a:solidFill>
              </a:rPr>
              <a:t>Germany does not offer any indexing of prices, leaving sellers unprotected against inflation risks while the plant is being built. Neither does it offer any hedge against currency risk. Though the wind energy economy is a well-oiled machine, currency fluctuation could have a stronger effect on Solar PV development.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111111"/>
                </a:solidFill>
                <a:effectLst/>
                <a:latin typeface="-apple-system"/>
              </a:rPr>
              <a:t>Germany’s wind auctions require projects to obtain permits before bidding. However, the permitting process has become more difficult and time-consuming, and many projects have faced legal disputes and public opposition. As a result, developers have been reluctant to bid, fearing penalties for non-delivery. This has led to undersubscribed auctions, where the bids received were much lower than the volume offered. For example, in May 2019, only 295 MW of bids were received for 650 MW of volume. This shows that compliance rules and permitting issues can have a significant impact on the success of renewable energy auctions.</a:t>
            </a:r>
            <a:endParaRPr lang="en-GB" sz="1200" dirty="0">
              <a:cs typeface="Arial"/>
            </a:endParaRPr>
          </a:p>
          <a:p>
            <a:pPr marL="0" indent="0">
              <a:buFont typeface="Arial" panose="020B0604020202020204" pitchFamily="34" charset="0"/>
              <a:buNone/>
            </a:pP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35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111111"/>
                </a:solidFill>
                <a:effectLst/>
                <a:latin typeface="-apple-system"/>
              </a:rPr>
              <a:t>Here we discuss two  features in Germany’s renewable energy auctions regarding compliance rules and community ownership. Germany has strict compliance rules for solar PV projects, which impose penalties for delays in project start. These penalties are proportional to the amount of capacity that is not delivered on time, and they also reduce the contract price for the entire duration of the project. These rules have helped to reduce the delays in project completion, as bidders have to be more careful and realistic about their timelines. The wind energy auctions in 2017 had strong community ownership structures, allowing small-scale actors to participate in energy projects. Community ownership projects have some advantages, such as lower financing costs, higher social acceptance, and more local benefits. However, the community ownership projects have faced challenges obtaining building permits and competing with other bidders. Despite having some relaxation in obtaining building permits, most community projects did not obtain permits beyond their period of relaxation. They lacked the experience of a seasoned project developer.  Developer experience is essential for building large infrastructure, and community ownership projects may need more support and guidance in this regard</a:t>
            </a: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488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55025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dirty="0"/>
          </a:p>
        </p:txBody>
      </p:sp>
      <p:grpSp>
        <p:nvGrpSpPr>
          <p:cNvPr id="6" name="Group 5">
            <a:extLst>
              <a:ext uri="{FF2B5EF4-FFF2-40B4-BE49-F238E27FC236}">
                <a16:creationId xmlns:a16="http://schemas.microsoft.com/office/drawing/2014/main" id="{F6714EA5-AF73-ADD5-7348-9DB3859796C8}"/>
              </a:ext>
            </a:extLst>
          </p:cNvPr>
          <p:cNvGrpSpPr>
            <a:grpSpLocks noChangeAspect="1"/>
          </p:cNvGrpSpPr>
          <p:nvPr userDrawn="1"/>
        </p:nvGrpSpPr>
        <p:grpSpPr>
          <a:xfrm>
            <a:off x="9055065" y="266555"/>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37E55DE0-710A-A490-F0A1-AEF2D759AB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B69F08D5-FAC7-17E1-83B4-7AA65908EB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88DA987B-3929-60CE-E8F2-10DD65B30FC2}"/>
              </a:ext>
            </a:extLst>
          </p:cNvPr>
          <p:cNvPicPr>
            <a:picLocks noChangeAspect="1"/>
          </p:cNvPicPr>
          <p:nvPr userDrawn="1"/>
        </p:nvPicPr>
        <p:blipFill rotWithShape="1">
          <a:blip r:embed="rId3"/>
          <a:srcRect l="72969" t="6111" r="1015" b="55139"/>
          <a:stretch/>
        </p:blipFill>
        <p:spPr>
          <a:xfrm>
            <a:off x="10504156" y="118568"/>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0577-48E7-AC19-694F-9542558964CD}"/>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C9126A7-AB0D-7642-A955-01871B2FE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0B198A52-B66D-673D-916A-442CDC51DC6C}"/>
              </a:ext>
            </a:extLst>
          </p:cNvPr>
          <p:cNvSpPr>
            <a:spLocks noGrp="1"/>
          </p:cNvSpPr>
          <p:nvPr>
            <p:ph type="dt" sz="half" idx="10"/>
          </p:nvPr>
        </p:nvSpPr>
        <p:spPr/>
        <p:txBody>
          <a:bodyPr/>
          <a:lstStyle/>
          <a:p>
            <a:fld id="{6493A766-2431-4194-AAC6-FD23832318ED}" type="datetimeFigureOut">
              <a:rPr lang="en-AT" smtClean="0"/>
              <a:t>11/09/2023</a:t>
            </a:fld>
            <a:endParaRPr lang="en-AT"/>
          </a:p>
        </p:txBody>
      </p:sp>
      <p:sp>
        <p:nvSpPr>
          <p:cNvPr id="5" name="Footer Placeholder 4">
            <a:extLst>
              <a:ext uri="{FF2B5EF4-FFF2-40B4-BE49-F238E27FC236}">
                <a16:creationId xmlns:a16="http://schemas.microsoft.com/office/drawing/2014/main" id="{BD6C5EDE-97A4-980D-F960-B95401280F8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CDE076F2-371D-54C2-E76A-CD6B56A8D044}"/>
              </a:ext>
            </a:extLst>
          </p:cNvPr>
          <p:cNvSpPr>
            <a:spLocks noGrp="1"/>
          </p:cNvSpPr>
          <p:nvPr>
            <p:ph type="sldNum" sz="quarter" idx="12"/>
          </p:nvPr>
        </p:nvSpPr>
        <p:spPr/>
        <p:txBody>
          <a:bodyPr/>
          <a:lstStyle/>
          <a:p>
            <a:fld id="{66F7F160-3BDD-46BA-9403-E9531AD95EB0}" type="slidenum">
              <a:rPr lang="en-AT" smtClean="0"/>
              <a:t>‹#›</a:t>
            </a:fld>
            <a:endParaRPr lang="en-AT"/>
          </a:p>
        </p:txBody>
      </p:sp>
    </p:spTree>
    <p:extLst>
      <p:ext uri="{BB962C8B-B14F-4D97-AF65-F5344CB8AC3E}">
        <p14:creationId xmlns:p14="http://schemas.microsoft.com/office/powerpoint/2010/main" val="62554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dirty="0"/>
          </a:p>
        </p:txBody>
      </p:sp>
      <p:pic>
        <p:nvPicPr>
          <p:cNvPr id="3" name="Picture 2" descr="A picture containing text&#10;&#10;Description automatically generated">
            <a:extLst>
              <a:ext uri="{FF2B5EF4-FFF2-40B4-BE49-F238E27FC236}">
                <a16:creationId xmlns:a16="http://schemas.microsoft.com/office/drawing/2014/main" id="{CFF79C88-1CAD-34EF-7B1C-C1E7587D2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027" y="84497"/>
            <a:ext cx="2394763" cy="821042"/>
          </a:xfrm>
          <a:prstGeom prst="rect">
            <a:avLst/>
          </a:prstGeom>
        </p:spPr>
      </p:pic>
      <p:sp>
        <p:nvSpPr>
          <p:cNvPr id="2" name="TextBox 1">
            <a:extLst>
              <a:ext uri="{FF2B5EF4-FFF2-40B4-BE49-F238E27FC236}">
                <a16:creationId xmlns:a16="http://schemas.microsoft.com/office/drawing/2014/main" id="{35E4B0DE-EE44-08A6-0FF5-1CA221EE6C69}"/>
              </a:ext>
            </a:extLst>
          </p:cNvPr>
          <p:cNvSpPr txBox="1"/>
          <p:nvPr userDrawn="1"/>
        </p:nvSpPr>
        <p:spPr>
          <a:xfrm>
            <a:off x="9123374" y="854366"/>
            <a:ext cx="2225562" cy="253916"/>
          </a:xfrm>
          <a:prstGeom prst="rect">
            <a:avLst/>
          </a:prstGeom>
          <a:noFill/>
        </p:spPr>
        <p:txBody>
          <a:bodyPr wrap="square" rtlCol="0">
            <a:spAutoFit/>
          </a:bodyPr>
          <a:lstStyle/>
          <a:p>
            <a:r>
              <a:rPr lang="en-GB" sz="1050" i="1" dirty="0"/>
              <a:t>a joint project of CEM and MI</a:t>
            </a:r>
          </a:p>
        </p:txBody>
      </p:sp>
      <p:pic>
        <p:nvPicPr>
          <p:cNvPr id="4" name="Picture 3" descr="Text&#10;&#10;Description automatically generated">
            <a:extLst>
              <a:ext uri="{FF2B5EF4-FFF2-40B4-BE49-F238E27FC236}">
                <a16:creationId xmlns:a16="http://schemas.microsoft.com/office/drawing/2014/main" id="{B15F8D50-F370-FDE5-CAC5-437053DAB78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7004" b="29316"/>
          <a:stretch/>
        </p:blipFill>
        <p:spPr>
          <a:xfrm>
            <a:off x="11281465" y="757908"/>
            <a:ext cx="349325" cy="350374"/>
          </a:xfrm>
          <a:prstGeom prst="rect">
            <a:avLst/>
          </a:prstGeom>
        </p:spPr>
      </p:pic>
      <p:pic>
        <p:nvPicPr>
          <p:cNvPr id="5" name="Picture 4" descr="A picture containing text, clock, light&#10;&#10;Description automatically generated">
            <a:extLst>
              <a:ext uri="{FF2B5EF4-FFF2-40B4-BE49-F238E27FC236}">
                <a16:creationId xmlns:a16="http://schemas.microsoft.com/office/drawing/2014/main" id="{B043A1A9-CA32-F2C9-6698-1A420E6BCC8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75749" b="-2906"/>
          <a:stretch/>
        </p:blipFill>
        <p:spPr>
          <a:xfrm>
            <a:off x="11029941" y="827033"/>
            <a:ext cx="318995" cy="308582"/>
          </a:xfrm>
          <a:prstGeom prst="rect">
            <a:avLst/>
          </a:prstGeom>
        </p:spPr>
      </p:pic>
    </p:spTree>
    <p:extLst>
      <p:ext uri="{BB962C8B-B14F-4D97-AF65-F5344CB8AC3E}">
        <p14:creationId xmlns:p14="http://schemas.microsoft.com/office/powerpoint/2010/main" val="1737356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dirty="0">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51013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72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dirty="0">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dirty="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dirty="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2" r:id="rId1"/>
    <p:sldLayoutId id="2147483723"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dirty="0"/>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sldLayoutIdLst>
    <p:sldLayoutId id="2147483721" r:id="rId1"/>
    <p:sldLayoutId id="2147483690" r:id="rId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fe.de/en/publications/the-smart-meter-rollout-in-germany-and-europ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ffe.de/en/publications/the-smart-meter-rollout-in-germany-and-europe/" TargetMode="External"/><Relationship Id="rId3" Type="http://schemas.openxmlformats.org/officeDocument/2006/relationships/hyperlink" Target="http://www.bdew.de/service/publikationen/jahresbericht-energieversorgung" TargetMode="External"/><Relationship Id="rId7" Type="http://schemas.openxmlformats.org/officeDocument/2006/relationships/hyperlink" Target="https://www.gtai.de/en/invest/industries/energy/photovoltai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pv-magazine.com/2022/07/07/germany-raises-feed-in-tariffs-for-solar-up-to-750-kw/" TargetMode="External"/><Relationship Id="rId5" Type="http://schemas.openxmlformats.org/officeDocument/2006/relationships/hyperlink" Target="https://www.agora-energiewende.de/en/publications/the-liberalisation-of-electricity-markets-in-germany/" TargetMode="External"/><Relationship Id="rId4" Type="http://schemas.openxmlformats.org/officeDocument/2006/relationships/hyperlink" Target="https://www.cleanenergywire.org/factsheets/germanys-dependence-imported-fossil-fuels" TargetMode="External"/><Relationship Id="rId9" Type="http://schemas.openxmlformats.org/officeDocument/2006/relationships/hyperlink" Target="https://www.iea.org/policies/17538-carbon-contracts-for-difference-ccfd-program-for-energy-intensive-industri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nergytransition.org/2018/03/the-german-electricity-grid-notoriously-swamp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309110"/>
            <a:ext cx="7029608" cy="1948751"/>
          </a:xfrm>
        </p:spPr>
        <p:txBody>
          <a:bodyPr>
            <a:normAutofit fontScale="90000"/>
          </a:bodyPr>
          <a:lstStyle/>
          <a:p>
            <a:r>
              <a:rPr lang="en-US" sz="6000" dirty="0">
                <a:solidFill>
                  <a:schemeClr val="bg1"/>
                </a:solidFill>
              </a:rPr>
              <a:t>Lecture 3 </a:t>
            </a:r>
            <a:br>
              <a:rPr lang="en-US" dirty="0"/>
            </a:br>
            <a:r>
              <a:rPr lang="en-US" dirty="0"/>
              <a:t>Delivery Mechanisms – Case Study</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287706"/>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1113039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409332" y="266730"/>
            <a:ext cx="8963268" cy="886397"/>
          </a:xfrm>
        </p:spPr>
        <p:txBody>
          <a:bodyPr/>
          <a:lstStyle/>
          <a:p>
            <a:r>
              <a:rPr lang="en-GB" dirty="0"/>
              <a:t>Auctions and Incentives: Lessons from Germany</a:t>
            </a:r>
            <a:endParaRPr lang="en-GB" dirty="0">
              <a:solidFill>
                <a:srgbClr val="C00000"/>
              </a:solidFill>
            </a:endParaRPr>
          </a:p>
        </p:txBody>
      </p:sp>
      <p:sp>
        <p:nvSpPr>
          <p:cNvPr id="2" name="TextBox 1">
            <a:extLst>
              <a:ext uri="{FF2B5EF4-FFF2-40B4-BE49-F238E27FC236}">
                <a16:creationId xmlns:a16="http://schemas.microsoft.com/office/drawing/2014/main" id="{C079AECC-2EF0-87F3-C365-BD3989E5C986}"/>
              </a:ext>
            </a:extLst>
          </p:cNvPr>
          <p:cNvSpPr txBox="1"/>
          <p:nvPr/>
        </p:nvSpPr>
        <p:spPr>
          <a:xfrm>
            <a:off x="12832521" y="4494695"/>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4" name="TextBox 3">
            <a:extLst>
              <a:ext uri="{FF2B5EF4-FFF2-40B4-BE49-F238E27FC236}">
                <a16:creationId xmlns:a16="http://schemas.microsoft.com/office/drawing/2014/main" id="{2A12CD30-73BD-E2CF-D56B-C0E49CD6813E}"/>
              </a:ext>
            </a:extLst>
          </p:cNvPr>
          <p:cNvSpPr txBox="1"/>
          <p:nvPr/>
        </p:nvSpPr>
        <p:spPr>
          <a:xfrm>
            <a:off x="13042347" y="5543826"/>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7" name="TextBox 6">
            <a:extLst>
              <a:ext uri="{FF2B5EF4-FFF2-40B4-BE49-F238E27FC236}">
                <a16:creationId xmlns:a16="http://schemas.microsoft.com/office/drawing/2014/main" id="{8E921D52-B6B9-EA11-6763-92CD15E58623}"/>
              </a:ext>
            </a:extLst>
          </p:cNvPr>
          <p:cNvSpPr txBox="1"/>
          <p:nvPr/>
        </p:nvSpPr>
        <p:spPr>
          <a:xfrm>
            <a:off x="194310" y="1153127"/>
            <a:ext cx="1199769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0070C0"/>
                </a:solidFill>
                <a:cs typeface="Arial"/>
              </a:rPr>
              <a:t>“Reference yield Model”</a:t>
            </a:r>
            <a:endParaRPr lang="en-GB" dirty="0">
              <a:cs typeface="Arial"/>
            </a:endParaRPr>
          </a:p>
          <a:p>
            <a:pPr marL="285750" indent="-285750">
              <a:buFont typeface="Arial" panose="020B0604020202020204" pitchFamily="34" charset="0"/>
              <a:buChar char="•"/>
            </a:pPr>
            <a:r>
              <a:rPr lang="en-GB" sz="1600" dirty="0"/>
              <a:t>I</a:t>
            </a:r>
            <a:r>
              <a:rPr lang="en-GB" sz="1600" dirty="0">
                <a:solidFill>
                  <a:schemeClr val="tx1"/>
                </a:solidFill>
              </a:rPr>
              <a:t>s a way of compensating wind projects in regions with lower wind resources by paying them a higher price than the bid price, and vice versa for regions with higher wind resources.</a:t>
            </a:r>
          </a:p>
          <a:p>
            <a:pPr marL="285750" indent="-285750">
              <a:buFont typeface="Arial" panose="020B0604020202020204" pitchFamily="34" charset="0"/>
              <a:buChar char="•"/>
            </a:pPr>
            <a:r>
              <a:rPr lang="en-GB" sz="1600" dirty="0">
                <a:cs typeface="Arial"/>
              </a:rPr>
              <a:t>Aims to level the playing field for different sites and to reduce grid congestion.</a:t>
            </a:r>
          </a:p>
          <a:p>
            <a:pPr marL="285750" indent="-285750">
              <a:buFont typeface="Arial" panose="020B0604020202020204" pitchFamily="34" charset="0"/>
              <a:buChar char="•"/>
            </a:pPr>
            <a:r>
              <a:rPr lang="en-GB" sz="1600" dirty="0">
                <a:cs typeface="Arial"/>
              </a:rPr>
              <a:t>Does not limit the supply of wind projects and can potentially lower the grid and congestion costs, </a:t>
            </a:r>
          </a:p>
          <a:p>
            <a:pPr marL="285750" indent="-285750">
              <a:buFont typeface="Arial" panose="020B0604020202020204" pitchFamily="34" charset="0"/>
              <a:buChar char="•"/>
            </a:pPr>
            <a:r>
              <a:rPr lang="en-GB" sz="1600" dirty="0">
                <a:cs typeface="Arial"/>
              </a:rPr>
              <a:t>Requires careful setting of parameters to ensure that good projects remain competitive and that location-specific adjustments do not distort the auction outcomes.</a:t>
            </a:r>
          </a:p>
          <a:p>
            <a:pPr marL="285750" indent="-285750">
              <a:buFont typeface="Arial" panose="020B0604020202020204" pitchFamily="34" charset="0"/>
              <a:buChar char="•"/>
            </a:pPr>
            <a:r>
              <a:rPr lang="en-GB" sz="1600" dirty="0">
                <a:cs typeface="Arial"/>
              </a:rPr>
              <a:t>Way to encourage marginalised communities and regions with lower resource endowments.</a:t>
            </a:r>
          </a:p>
          <a:p>
            <a:endParaRPr lang="en-GB" sz="1600" dirty="0">
              <a:cs typeface="Arial"/>
            </a:endParaRPr>
          </a:p>
          <a:p>
            <a:r>
              <a:rPr lang="en-GB" dirty="0">
                <a:solidFill>
                  <a:srgbClr val="0070C0"/>
                </a:solidFill>
                <a:cs typeface="Arial"/>
              </a:rPr>
              <a:t>Replacement of Feed-in tariffs by Auctions</a:t>
            </a:r>
          </a:p>
          <a:p>
            <a:pPr marL="285750" indent="-285750">
              <a:buFont typeface="Arial" panose="020B0604020202020204" pitchFamily="34" charset="0"/>
              <a:buChar char="•"/>
            </a:pPr>
            <a:r>
              <a:rPr lang="en-GB" sz="1600" dirty="0">
                <a:cs typeface="Arial"/>
              </a:rPr>
              <a:t>Until 2015, the feed-in-tariff (FIT) system gave stability to RE investment</a:t>
            </a:r>
          </a:p>
          <a:p>
            <a:pPr marL="285750" indent="-285750">
              <a:buFont typeface="Arial" panose="020B0604020202020204" pitchFamily="34" charset="0"/>
              <a:buChar char="•"/>
            </a:pPr>
            <a:r>
              <a:rPr lang="en-GB" sz="1600" dirty="0">
                <a:cs typeface="Arial"/>
              </a:rPr>
              <a:t>Since 2015, Germany has shifted to an auctions approach  for installations above 100 MW to:</a:t>
            </a:r>
          </a:p>
          <a:p>
            <a:pPr marL="742950" lvl="1" indent="-285750">
              <a:buFont typeface="Arial" panose="020B0604020202020204" pitchFamily="34" charset="0"/>
              <a:buChar char="•"/>
            </a:pPr>
            <a:r>
              <a:rPr lang="en-GB" sz="1600" dirty="0">
                <a:cs typeface="Arial"/>
              </a:rPr>
              <a:t>Improve control over installed capacity (over capacity was an issue with the FIT)</a:t>
            </a:r>
          </a:p>
          <a:p>
            <a:pPr marL="742950" lvl="1" indent="-285750">
              <a:buFont typeface="Arial" panose="020B0604020202020204" pitchFamily="34" charset="0"/>
              <a:buChar char="•"/>
            </a:pPr>
            <a:r>
              <a:rPr lang="en-GB" sz="1600" dirty="0">
                <a:cs typeface="Arial"/>
              </a:rPr>
              <a:t>Raise competition</a:t>
            </a:r>
          </a:p>
          <a:p>
            <a:pPr marL="285750" indent="-285750">
              <a:buFont typeface="Arial" panose="020B0604020202020204" pitchFamily="34" charset="0"/>
              <a:buChar char="•"/>
            </a:pPr>
            <a:r>
              <a:rPr lang="en-GB" sz="1600" dirty="0">
                <a:cs typeface="Arial"/>
              </a:rPr>
              <a:t>Germany also introduced joint cross-border auctions, opening the market to bidders from Denmark and neighbours</a:t>
            </a:r>
          </a:p>
          <a:p>
            <a:endParaRPr lang="en-GB" sz="1600" dirty="0">
              <a:cs typeface="Arial"/>
            </a:endParaRPr>
          </a:p>
          <a:p>
            <a:r>
              <a:rPr lang="en-GB" dirty="0">
                <a:solidFill>
                  <a:srgbClr val="0070C0"/>
                </a:solidFill>
                <a:cs typeface="Arial"/>
              </a:rPr>
              <a:t>Demand Response Programs</a:t>
            </a:r>
          </a:p>
          <a:p>
            <a:pPr marL="285750" indent="-285750">
              <a:buFont typeface="Arial" panose="020B0604020202020204" pitchFamily="34" charset="0"/>
              <a:buChar char="•"/>
            </a:pPr>
            <a:r>
              <a:rPr lang="en-GB" sz="1600" dirty="0">
                <a:cs typeface="Arial"/>
              </a:rPr>
              <a:t>Germany has several demand response (DR) programs for industrial and commercial customers</a:t>
            </a:r>
          </a:p>
          <a:p>
            <a:pPr marL="285750" indent="-285750">
              <a:buFont typeface="Arial" panose="020B0604020202020204" pitchFamily="34" charset="0"/>
              <a:buChar char="•"/>
            </a:pPr>
            <a:r>
              <a:rPr lang="en-GB" sz="1600" dirty="0">
                <a:cs typeface="Arial"/>
              </a:rPr>
              <a:t>However, DR for residential customers is still limited and voluntary and depends on the availability of smart meters (</a:t>
            </a:r>
            <a:r>
              <a:rPr lang="en-GB" sz="1600" dirty="0">
                <a:cs typeface="Arial"/>
                <a:hlinkClick r:id="rId3"/>
              </a:rPr>
              <a:t>which is surprisingly low in Germany</a:t>
            </a:r>
            <a:r>
              <a:rPr lang="en-GB" sz="1600" dirty="0">
                <a:cs typeface="Arial"/>
              </a:rPr>
              <a:t>).</a:t>
            </a:r>
          </a:p>
          <a:p>
            <a:pPr marL="285750" indent="-285750">
              <a:buFont typeface="Arial" panose="020B0604020202020204" pitchFamily="34" charset="0"/>
              <a:buChar char="•"/>
            </a:pPr>
            <a:endParaRPr lang="en-GB" sz="1600" dirty="0">
              <a:cs typeface="Arial"/>
            </a:endParaRPr>
          </a:p>
        </p:txBody>
      </p:sp>
    </p:spTree>
    <p:extLst>
      <p:ext uri="{BB962C8B-B14F-4D97-AF65-F5344CB8AC3E}">
        <p14:creationId xmlns:p14="http://schemas.microsoft.com/office/powerpoint/2010/main" val="2900149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409332" y="266730"/>
            <a:ext cx="8963268" cy="886397"/>
          </a:xfrm>
        </p:spPr>
        <p:txBody>
          <a:bodyPr/>
          <a:lstStyle/>
          <a:p>
            <a:r>
              <a:rPr lang="en-GB" dirty="0"/>
              <a:t>Auctions and Incentives: Lessons from Germany</a:t>
            </a:r>
            <a:endParaRPr lang="en-GB" dirty="0">
              <a:solidFill>
                <a:srgbClr val="C00000"/>
              </a:solidFill>
            </a:endParaRPr>
          </a:p>
        </p:txBody>
      </p:sp>
      <p:sp>
        <p:nvSpPr>
          <p:cNvPr id="2" name="TextBox 1">
            <a:extLst>
              <a:ext uri="{FF2B5EF4-FFF2-40B4-BE49-F238E27FC236}">
                <a16:creationId xmlns:a16="http://schemas.microsoft.com/office/drawing/2014/main" id="{C079AECC-2EF0-87F3-C365-BD3989E5C986}"/>
              </a:ext>
            </a:extLst>
          </p:cNvPr>
          <p:cNvSpPr txBox="1"/>
          <p:nvPr/>
        </p:nvSpPr>
        <p:spPr>
          <a:xfrm>
            <a:off x="12832521" y="4494695"/>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4" name="TextBox 3">
            <a:extLst>
              <a:ext uri="{FF2B5EF4-FFF2-40B4-BE49-F238E27FC236}">
                <a16:creationId xmlns:a16="http://schemas.microsoft.com/office/drawing/2014/main" id="{2A12CD30-73BD-E2CF-D56B-C0E49CD6813E}"/>
              </a:ext>
            </a:extLst>
          </p:cNvPr>
          <p:cNvSpPr txBox="1"/>
          <p:nvPr/>
        </p:nvSpPr>
        <p:spPr>
          <a:xfrm>
            <a:off x="13042347" y="5543826"/>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7" name="TextBox 6">
            <a:extLst>
              <a:ext uri="{FF2B5EF4-FFF2-40B4-BE49-F238E27FC236}">
                <a16:creationId xmlns:a16="http://schemas.microsoft.com/office/drawing/2014/main" id="{8E921D52-B6B9-EA11-6763-92CD15E58623}"/>
              </a:ext>
            </a:extLst>
          </p:cNvPr>
          <p:cNvSpPr txBox="1"/>
          <p:nvPr/>
        </p:nvSpPr>
        <p:spPr>
          <a:xfrm>
            <a:off x="194310" y="1090772"/>
            <a:ext cx="11997690"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0070C0"/>
                </a:solidFill>
                <a:cs typeface="Arial"/>
              </a:rPr>
              <a:t>Green Bonds</a:t>
            </a:r>
            <a:endParaRPr lang="en-GB" dirty="0">
              <a:cs typeface="Arial"/>
            </a:endParaRPr>
          </a:p>
          <a:p>
            <a:pPr marL="285750" indent="-285750">
              <a:buFont typeface="Arial" panose="020B0604020202020204" pitchFamily="34" charset="0"/>
              <a:buChar char="•"/>
            </a:pPr>
            <a:r>
              <a:rPr lang="en-GB" sz="1600" dirty="0"/>
              <a:t>First sovereign green bond issued in September 2020, raising €6.5 billion ($7.7 billion) for green budget expenditures in areas such as public transport and building renovation.</a:t>
            </a:r>
          </a:p>
          <a:p>
            <a:pPr marL="285750" indent="-285750">
              <a:buFont typeface="Arial" panose="020B0604020202020204" pitchFamily="34" charset="0"/>
              <a:buChar char="•"/>
            </a:pPr>
            <a:r>
              <a:rPr lang="en-GB" sz="1600" dirty="0">
                <a:cs typeface="Arial"/>
              </a:rPr>
              <a:t>Between 2020-2022, €38.5 Billion was made available to invest </a:t>
            </a:r>
            <a:r>
              <a:rPr lang="en-GB" sz="1600" dirty="0"/>
              <a:t>in climate action, environmental protection and nature conservation.</a:t>
            </a:r>
          </a:p>
          <a:p>
            <a:pPr marL="285750" indent="-285750">
              <a:buFont typeface="Arial" panose="020B0604020202020204" pitchFamily="34" charset="0"/>
              <a:buChar char="•"/>
            </a:pPr>
            <a:r>
              <a:rPr lang="en-GB" sz="1600" dirty="0"/>
              <a:t>Green bonds are not just issued by the federal government, they can be issued by public and private entities, such as municipalities, banks, corporations, etc.</a:t>
            </a:r>
          </a:p>
          <a:p>
            <a:endParaRPr lang="en-GB" sz="1600" dirty="0"/>
          </a:p>
          <a:p>
            <a:r>
              <a:rPr lang="en-GB" dirty="0">
                <a:solidFill>
                  <a:srgbClr val="0070C0"/>
                </a:solidFill>
                <a:cs typeface="Arial"/>
              </a:rPr>
              <a:t>Carbon Contracts for Difference (CCFDs)</a:t>
            </a:r>
          </a:p>
          <a:p>
            <a:pPr marL="285750" indent="-285750">
              <a:buFont typeface="Arial" panose="020B0604020202020204" pitchFamily="34" charset="0"/>
              <a:buChar char="•"/>
            </a:pPr>
            <a:r>
              <a:rPr lang="en-GB" sz="1600" dirty="0"/>
              <a:t>CCfD scheme will provide €50 billion ($53.45 billion) to businesses facing substantial clean energy costs over the next 15 years, starting in 2023</a:t>
            </a:r>
          </a:p>
          <a:p>
            <a:pPr marL="285750" indent="-285750">
              <a:buFont typeface="Arial" panose="020B0604020202020204" pitchFamily="34" charset="0"/>
              <a:buChar char="•"/>
            </a:pPr>
            <a:r>
              <a:rPr lang="en-GB" sz="1600" dirty="0"/>
              <a:t>The scheme will pay the difference between the carbon price and a fixed reference price for low-carbon technologies, such as hydrogen, carbon capture and storage.</a:t>
            </a:r>
          </a:p>
          <a:p>
            <a:pPr marL="285750" indent="-285750">
              <a:buFont typeface="Arial" panose="020B0604020202020204" pitchFamily="34" charset="0"/>
              <a:buChar char="•"/>
            </a:pPr>
            <a:r>
              <a:rPr lang="en-GB" sz="1600" dirty="0"/>
              <a:t>Over 15 years, CCFDs expect to save 350 Million tons of carbon emissions</a:t>
            </a:r>
          </a:p>
        </p:txBody>
      </p:sp>
      <p:sp>
        <p:nvSpPr>
          <p:cNvPr id="6" name="TextBox 5">
            <a:extLst>
              <a:ext uri="{FF2B5EF4-FFF2-40B4-BE49-F238E27FC236}">
                <a16:creationId xmlns:a16="http://schemas.microsoft.com/office/drawing/2014/main" id="{14D2841D-8C52-8A6A-5381-C7A85B11F67C}"/>
              </a:ext>
            </a:extLst>
          </p:cNvPr>
          <p:cNvSpPr txBox="1"/>
          <p:nvPr/>
        </p:nvSpPr>
        <p:spPr>
          <a:xfrm>
            <a:off x="194310" y="4666663"/>
            <a:ext cx="1199769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sz="2800" i="1" u="sng" dirty="0">
                <a:solidFill>
                  <a:srgbClr val="0070C0"/>
                </a:solidFill>
                <a:cs typeface="Arial"/>
              </a:rPr>
              <a:t>Summary</a:t>
            </a:r>
          </a:p>
          <a:p>
            <a:pPr marL="285750" indent="-285750">
              <a:buFont typeface="Arial" panose="020B0604020202020204" pitchFamily="34" charset="0"/>
              <a:buChar char="•"/>
              <a:defRPr/>
            </a:pPr>
            <a:r>
              <a:rPr lang="en-GB" sz="1600" dirty="0"/>
              <a:t>Germany has ambitious Net Zero targets. </a:t>
            </a:r>
          </a:p>
          <a:p>
            <a:pPr marL="285750" indent="-285750">
              <a:buFont typeface="Arial" panose="020B0604020202020204" pitchFamily="34" charset="0"/>
              <a:buChar char="•"/>
              <a:defRPr/>
            </a:pPr>
            <a:r>
              <a:rPr lang="en-GB" sz="1600" dirty="0"/>
              <a:t>It has efficient systems set in place to reach the targets. This goes beyond the energy systems as well.</a:t>
            </a:r>
          </a:p>
          <a:p>
            <a:pPr marL="285750" indent="-285750">
              <a:buFont typeface="Arial" panose="020B0604020202020204" pitchFamily="34" charset="0"/>
              <a:buChar char="•"/>
              <a:defRPr/>
            </a:pPr>
            <a:r>
              <a:rPr lang="en-GB" sz="1600" dirty="0"/>
              <a:t>However, the systems need regular updates to learn from mistakes and provide opportunities for innovation</a:t>
            </a:r>
          </a:p>
          <a:p>
            <a:pPr marL="285750" indent="-285750">
              <a:buFont typeface="Arial" panose="020B0604020202020204" pitchFamily="34" charset="0"/>
              <a:buChar char="•"/>
              <a:defRPr/>
            </a:pPr>
            <a:r>
              <a:rPr lang="en-GB" sz="1600" dirty="0"/>
              <a:t>These systems or delivery mechanisms must also go beyond the cheapest price allocation ideology and include just transition principles. However, this does not come without its challenges related to financial and societal risks</a:t>
            </a:r>
          </a:p>
        </p:txBody>
      </p:sp>
    </p:spTree>
    <p:extLst>
      <p:ext uri="{BB962C8B-B14F-4D97-AF65-F5344CB8AC3E}">
        <p14:creationId xmlns:p14="http://schemas.microsoft.com/office/powerpoint/2010/main" val="1213495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10399392"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cs typeface="Arial"/>
              </a:rPr>
              <a:t>Relevant resources include:</a:t>
            </a:r>
          </a:p>
          <a:p>
            <a:pPr>
              <a:defRPr/>
            </a:pPr>
            <a:endParaRPr lang="en-GB" dirty="0">
              <a:cs typeface="Arial"/>
            </a:endParaRPr>
          </a:p>
          <a:p>
            <a:pPr marL="285750" indent="-285750">
              <a:buFont typeface="Arial" panose="020B0604020202020204" pitchFamily="34" charset="0"/>
              <a:buChar char="•"/>
              <a:defRPr/>
            </a:pPr>
            <a:r>
              <a:rPr lang="en-GB" dirty="0">
                <a:cs typeface="Arial"/>
                <a:hlinkClick r:id="rId3">
                  <a:extLst>
                    <a:ext uri="{A12FA001-AC4F-418D-AE19-62706E023703}">
                      <ahyp:hlinkClr xmlns:ahyp="http://schemas.microsoft.com/office/drawing/2018/hyperlinkcolor" val="tx"/>
                    </a:ext>
                  </a:extLst>
                </a:hlinkClick>
              </a:rPr>
              <a:t>BDEW energy supply report 2022: www.bdew.de/service/publikationen/jahresbericht-energieversorgung</a:t>
            </a:r>
            <a:endParaRPr lang="en-GB" dirty="0">
              <a:cs typeface="Arial"/>
            </a:endParaRPr>
          </a:p>
          <a:p>
            <a:pPr marL="285750" indent="-285750">
              <a:buFont typeface="Arial" panose="020B0604020202020204" pitchFamily="34" charset="0"/>
              <a:buChar char="•"/>
              <a:defRPr/>
            </a:pPr>
            <a:r>
              <a:rPr lang="en-GB" dirty="0">
                <a:cs typeface="Arial"/>
                <a:hlinkClick r:id="rId4">
                  <a:extLst>
                    <a:ext uri="{A12FA001-AC4F-418D-AE19-62706E023703}">
                      <ahyp:hlinkClr xmlns:ahyp="http://schemas.microsoft.com/office/drawing/2018/hyperlinkcolor" val="tx"/>
                    </a:ext>
                  </a:extLst>
                </a:hlinkClick>
              </a:rPr>
              <a:t>https://www.cleanenergywire.org/factsheets/germanys-dependence-imported-fossil-fuels</a:t>
            </a:r>
            <a:endParaRPr lang="en-GB" dirty="0">
              <a:cs typeface="Arial"/>
            </a:endParaRPr>
          </a:p>
          <a:p>
            <a:pPr marL="285750" indent="-285750">
              <a:buFont typeface="Arial" panose="020B0604020202020204" pitchFamily="34" charset="0"/>
              <a:buChar char="•"/>
              <a:defRPr/>
            </a:pPr>
            <a:r>
              <a:rPr lang="en-GB" dirty="0">
                <a:cs typeface="Arial"/>
                <a:hlinkClick r:id="rId5">
                  <a:extLst>
                    <a:ext uri="{A12FA001-AC4F-418D-AE19-62706E023703}">
                      <ahyp:hlinkClr xmlns:ahyp="http://schemas.microsoft.com/office/drawing/2018/hyperlinkcolor" val="tx"/>
                    </a:ext>
                  </a:extLst>
                </a:hlinkClick>
              </a:rPr>
              <a:t>The Liberalisation of Electricity Markets in Germany (2019: Agora Energiewende)</a:t>
            </a:r>
            <a:endParaRPr lang="en-GB" dirty="0">
              <a:cs typeface="Arial"/>
            </a:endParaRPr>
          </a:p>
          <a:p>
            <a:pPr marL="285750" indent="-285750">
              <a:buFont typeface="Arial" panose="020B0604020202020204" pitchFamily="34" charset="0"/>
              <a:buChar char="•"/>
              <a:defRPr/>
            </a:pPr>
            <a:r>
              <a:rPr lang="en-GB" dirty="0">
                <a:cs typeface="Arial"/>
                <a:hlinkClick r:id="rId6"/>
              </a:rPr>
              <a:t>https://www.pv-magazine.com/2022/07/07/germany-raises-feed-in-tariffs-for-solar-up-to-750-kw/</a:t>
            </a:r>
            <a:endParaRPr lang="en-GB" dirty="0">
              <a:cs typeface="Arial"/>
            </a:endParaRPr>
          </a:p>
          <a:p>
            <a:pPr marL="285750" indent="-285750">
              <a:buFont typeface="Arial" panose="020B0604020202020204" pitchFamily="34" charset="0"/>
              <a:buChar char="•"/>
              <a:defRPr/>
            </a:pPr>
            <a:r>
              <a:rPr lang="en-GB" dirty="0">
                <a:cs typeface="Arial"/>
                <a:hlinkClick r:id="rId7"/>
              </a:rPr>
              <a:t>https://www.gtai.de/en/invest/industries/energy/photovoltaic</a:t>
            </a:r>
            <a:endParaRPr lang="en-GB" dirty="0">
              <a:cs typeface="Arial"/>
            </a:endParaRPr>
          </a:p>
          <a:p>
            <a:pPr marL="285750" indent="-285750">
              <a:buFont typeface="Arial" panose="020B0604020202020204" pitchFamily="34" charset="0"/>
              <a:buChar char="•"/>
              <a:defRPr/>
            </a:pPr>
            <a:r>
              <a:rPr lang="en-GB" dirty="0">
                <a:hlinkClick r:id="rId8"/>
              </a:rPr>
              <a:t>The Smart Meter Rollout in Germany and Europe – FfE</a:t>
            </a:r>
            <a:endParaRPr lang="en-GB" dirty="0"/>
          </a:p>
          <a:p>
            <a:pPr marL="285750" indent="-285750">
              <a:buFont typeface="Arial" panose="020B0604020202020204" pitchFamily="34" charset="0"/>
              <a:buChar char="•"/>
              <a:defRPr/>
            </a:pPr>
            <a:r>
              <a:rPr lang="en-GB" dirty="0">
                <a:hlinkClick r:id="rId9"/>
              </a:rPr>
              <a:t>Carbon Contracts for Difference (CCfD) program for energy-intensive industries – Policies – IEA</a:t>
            </a:r>
            <a:endParaRPr lang="en-GB" dirty="0"/>
          </a:p>
          <a:p>
            <a:pPr marL="285750" indent="-285750">
              <a:buFont typeface="Arial" panose="020B0604020202020204" pitchFamily="34" charset="0"/>
              <a:buChar char="•"/>
              <a:defRPr/>
            </a:pPr>
            <a:endParaRPr lang="en-GB" dirty="0">
              <a:cs typeface="Arial"/>
            </a:endParaRPr>
          </a:p>
          <a:p>
            <a:pPr marL="285750" indent="-285750">
              <a:buFont typeface="Arial" panose="020B0604020202020204" pitchFamily="34" charset="0"/>
              <a:buChar char="•"/>
              <a:defRPr/>
            </a:pPr>
            <a:endParaRPr lang="en-GB" dirty="0">
              <a:cs typeface="Arial"/>
            </a:endParaRPr>
          </a:p>
          <a:p>
            <a:pPr marL="285750" indent="-285750">
              <a:buFont typeface="Arial" panose="020B0604020202020204" pitchFamily="34" charset="0"/>
              <a:buChar char="•"/>
              <a:defRPr/>
            </a:pPr>
            <a:endParaRPr lang="en-GB" sz="1800" dirty="0">
              <a:cs typeface="Arial"/>
            </a:endParaRPr>
          </a:p>
          <a:p>
            <a:pPr>
              <a:defRPr/>
            </a:pPr>
            <a:endParaRPr lang="en-US" dirty="0"/>
          </a:p>
          <a:p>
            <a:pP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443198"/>
          </a:xfrm>
        </p:spPr>
        <p:txBody>
          <a:bodyPr/>
          <a:lstStyle/>
          <a:p>
            <a:r>
              <a:rPr lang="en-GB" dirty="0"/>
              <a:t>References and resources</a:t>
            </a:r>
          </a:p>
        </p:txBody>
      </p:sp>
    </p:spTree>
    <p:extLst>
      <p:ext uri="{BB962C8B-B14F-4D97-AF65-F5344CB8AC3E}">
        <p14:creationId xmlns:p14="http://schemas.microsoft.com/office/powerpoint/2010/main" val="3930721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Sridharan, V.,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3: Delivery Mechanisms – Case Study. </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Supported by and in collaboration </a:t>
            </a:r>
            <a:br>
              <a:rPr lang="en-US" sz="900" b="1" i="1">
                <a:solidFill>
                  <a:schemeClr val="lt1"/>
                </a:solidFill>
                <a:latin typeface="Open Sans"/>
                <a:ea typeface="Open Sans"/>
                <a:cs typeface="Open Sans"/>
                <a:sym typeface="Open Sans"/>
              </a:rPr>
            </a:br>
            <a:r>
              <a:rPr lang="en-US" sz="900" b="1" i="1">
                <a:solidFill>
                  <a:schemeClr val="lt1"/>
                </a:solidFill>
                <a:latin typeface="Open Sans"/>
                <a:ea typeface="Open Sans"/>
                <a:cs typeface="Open Sans"/>
                <a:sym typeface="Open Sans"/>
              </a:rPr>
              <a:t>with CCG and Green Grids Initiative</a:t>
            </a:r>
            <a:endParaRPr/>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Vignesh Sridharan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p:txBody>
          <a:bodyPr/>
          <a:lstStyle/>
          <a:p>
            <a:r>
              <a:rPr lang="en-GB" dirty="0"/>
              <a:t>Case study overview</a:t>
            </a:r>
          </a:p>
        </p:txBody>
      </p:sp>
      <p:sp>
        <p:nvSpPr>
          <p:cNvPr id="3" name="Text Placeholder 2">
            <a:extLst>
              <a:ext uri="{FF2B5EF4-FFF2-40B4-BE49-F238E27FC236}">
                <a16:creationId xmlns:a16="http://schemas.microsoft.com/office/drawing/2014/main" id="{A57C3E7E-D84E-974F-A959-6E6D35B9E54F}"/>
              </a:ext>
            </a:extLst>
          </p:cNvPr>
          <p:cNvSpPr>
            <a:spLocks noGrp="1"/>
          </p:cNvSpPr>
          <p:nvPr>
            <p:ph type="body" idx="1"/>
          </p:nvPr>
        </p:nvSpPr>
        <p:spPr>
          <a:xfrm>
            <a:off x="305435" y="1154400"/>
            <a:ext cx="10933801" cy="4922031"/>
          </a:xfrm>
        </p:spPr>
        <p:txBody>
          <a:bodyPr/>
          <a:lstStyle/>
          <a:p>
            <a:pPr marL="101600" indent="0">
              <a:buNone/>
            </a:pPr>
            <a:r>
              <a:rPr lang="en-GB" dirty="0">
                <a:cs typeface="Arial"/>
              </a:rPr>
              <a:t>This block uses the example of Germany to reflect on the three pillars (delivery mechanisms) facilitating net zero transitions in the electricity sector. </a:t>
            </a:r>
            <a:endParaRPr lang="en-GB" dirty="0"/>
          </a:p>
          <a:p>
            <a:pPr>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CD9F0227-9046-C0A1-C2EB-3DC72B9A7FC5}"/>
              </a:ext>
            </a:extLst>
          </p:cNvPr>
          <p:cNvSpPr txBox="1"/>
          <p:nvPr/>
        </p:nvSpPr>
        <p:spPr>
          <a:xfrm>
            <a:off x="335163" y="1964324"/>
            <a:ext cx="6084502"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GB" dirty="0">
                <a:solidFill>
                  <a:srgbClr val="0070C0"/>
                </a:solidFill>
                <a:latin typeface="Arial"/>
                <a:cs typeface="Arial"/>
              </a:rPr>
              <a:t>Germany is the most populous European Union (EU) country, with a population of ~84 million</a:t>
            </a:r>
            <a:r>
              <a:rPr lang="en-GB" dirty="0">
                <a:solidFill>
                  <a:srgbClr val="242424"/>
                </a:solidFill>
                <a:latin typeface="Arial"/>
                <a:cs typeface="Arial"/>
              </a:rPr>
              <a:t>. </a:t>
            </a:r>
          </a:p>
          <a:p>
            <a:pPr algn="just">
              <a:defRPr/>
            </a:pPr>
            <a:endParaRPr lang="en-GB" dirty="0">
              <a:solidFill>
                <a:srgbClr val="242424"/>
              </a:solidFill>
              <a:latin typeface="Arial"/>
              <a:cs typeface="Arial"/>
            </a:endParaRPr>
          </a:p>
          <a:p>
            <a:pPr marL="285750" indent="-285750" algn="just">
              <a:buFont typeface="Arial" panose="020B0604020202020204" pitchFamily="34" charset="0"/>
              <a:buChar char="•"/>
              <a:defRPr/>
            </a:pPr>
            <a:r>
              <a:rPr lang="en-GB" sz="1600" dirty="0">
                <a:solidFill>
                  <a:srgbClr val="242424"/>
                </a:solidFill>
                <a:latin typeface="Arial"/>
                <a:cs typeface="Arial"/>
              </a:rPr>
              <a:t>6</a:t>
            </a:r>
            <a:r>
              <a:rPr lang="en-GB" sz="1600" baseline="30000" dirty="0">
                <a:solidFill>
                  <a:srgbClr val="242424"/>
                </a:solidFill>
                <a:latin typeface="Arial"/>
                <a:cs typeface="Arial"/>
              </a:rPr>
              <a:t>th</a:t>
            </a:r>
            <a:r>
              <a:rPr lang="en-GB" sz="1600" dirty="0">
                <a:solidFill>
                  <a:srgbClr val="242424"/>
                </a:solidFill>
                <a:latin typeface="Arial"/>
                <a:cs typeface="Arial"/>
              </a:rPr>
              <a:t> largest energy consumer in the world.</a:t>
            </a:r>
          </a:p>
          <a:p>
            <a:pPr marL="285750" indent="-285750" algn="just">
              <a:buFont typeface="Arial" panose="020B0604020202020204" pitchFamily="34" charset="0"/>
              <a:buChar char="•"/>
              <a:defRPr/>
            </a:pPr>
            <a:r>
              <a:rPr lang="en-GB" sz="1600" dirty="0">
                <a:solidFill>
                  <a:srgbClr val="242424"/>
                </a:solidFill>
                <a:latin typeface="Arial"/>
                <a:cs typeface="Arial"/>
              </a:rPr>
              <a:t>One of the largest natural gas importers in the world</a:t>
            </a:r>
          </a:p>
          <a:p>
            <a:pPr marL="285750" indent="-285750" algn="just">
              <a:buFont typeface="Arial" panose="020B0604020202020204" pitchFamily="34" charset="0"/>
              <a:buChar char="•"/>
              <a:defRPr/>
            </a:pPr>
            <a:r>
              <a:rPr lang="en-GB" sz="1600" dirty="0">
                <a:solidFill>
                  <a:srgbClr val="242424"/>
                </a:solidFill>
                <a:latin typeface="Arial"/>
                <a:cs typeface="Arial"/>
              </a:rPr>
              <a:t>Roughly equal share of electricity comes from fossils and renewables (2022).</a:t>
            </a:r>
          </a:p>
          <a:p>
            <a:pPr marL="285750" indent="-285750" algn="just">
              <a:buFont typeface="Arial" panose="020B0604020202020204" pitchFamily="34" charset="0"/>
              <a:buChar char="•"/>
              <a:defRPr/>
            </a:pPr>
            <a:r>
              <a:rPr lang="en-GB" sz="1600" dirty="0">
                <a:solidFill>
                  <a:srgbClr val="242424"/>
                </a:solidFill>
                <a:latin typeface="Arial"/>
                <a:cs typeface="Arial"/>
              </a:rPr>
              <a:t>As of 16</a:t>
            </a:r>
            <a:r>
              <a:rPr lang="en-GB" sz="1600" baseline="30000" dirty="0">
                <a:solidFill>
                  <a:srgbClr val="242424"/>
                </a:solidFill>
                <a:latin typeface="Arial"/>
                <a:cs typeface="Arial"/>
              </a:rPr>
              <a:t>th</a:t>
            </a:r>
            <a:r>
              <a:rPr lang="en-GB" sz="1600" dirty="0">
                <a:solidFill>
                  <a:srgbClr val="242424"/>
                </a:solidFill>
                <a:latin typeface="Arial"/>
                <a:cs typeface="Arial"/>
              </a:rPr>
              <a:t> April 2023, Nuclear Power production has been stopped completely.</a:t>
            </a:r>
          </a:p>
          <a:p>
            <a:pPr marL="285750" indent="-285750" algn="just">
              <a:buFont typeface="Arial" panose="020B0604020202020204" pitchFamily="34" charset="0"/>
              <a:buChar char="•"/>
              <a:defRPr/>
            </a:pPr>
            <a:r>
              <a:rPr lang="en-GB" sz="1600" dirty="0">
                <a:solidFill>
                  <a:srgbClr val="242424"/>
                </a:solidFill>
                <a:latin typeface="Arial"/>
                <a:cs typeface="Arial"/>
              </a:rPr>
              <a:t>Most of the coal in the country is imported except for the lignite.</a:t>
            </a:r>
          </a:p>
          <a:p>
            <a:pPr marL="285750" indent="-285750" algn="just">
              <a:buFont typeface="Arial" panose="020B0604020202020204" pitchFamily="34" charset="0"/>
              <a:buChar char="•"/>
              <a:defRPr/>
            </a:pPr>
            <a:r>
              <a:rPr lang="en-GB" sz="1600" dirty="0">
                <a:solidFill>
                  <a:srgbClr val="242424"/>
                </a:solidFill>
                <a:latin typeface="Arial"/>
                <a:cs typeface="Arial"/>
              </a:rPr>
              <a:t>4</a:t>
            </a:r>
            <a:r>
              <a:rPr lang="en-GB" sz="1600" baseline="30000" dirty="0">
                <a:solidFill>
                  <a:srgbClr val="242424"/>
                </a:solidFill>
                <a:latin typeface="Arial"/>
                <a:cs typeface="Arial"/>
              </a:rPr>
              <a:t>th</a:t>
            </a:r>
            <a:r>
              <a:rPr lang="en-GB" sz="1600" dirty="0">
                <a:solidFill>
                  <a:srgbClr val="242424"/>
                </a:solidFill>
                <a:latin typeface="Arial"/>
                <a:cs typeface="Arial"/>
              </a:rPr>
              <a:t> largest installed Solar PV capacity in the world</a:t>
            </a:r>
          </a:p>
          <a:p>
            <a:pPr marL="285750" indent="-285750" algn="just">
              <a:buFont typeface="Arial"/>
              <a:buChar char="•"/>
              <a:defRPr/>
            </a:pPr>
            <a:r>
              <a:rPr lang="en-GB" sz="1600" dirty="0">
                <a:solidFill>
                  <a:srgbClr val="242424"/>
                </a:solidFill>
                <a:latin typeface="Arial"/>
                <a:cs typeface="Arial"/>
              </a:rPr>
              <a:t>NZ policy: GHG neutral by 2045; emission reductions 65% by 2030 compared to 1990, and 88% by 2040.</a:t>
            </a:r>
          </a:p>
          <a:p>
            <a:pPr marL="285750" indent="-285750" algn="just">
              <a:buFont typeface="Arial"/>
              <a:buChar char="•"/>
              <a:defRPr/>
            </a:pPr>
            <a:r>
              <a:rPr lang="en-GB" sz="1600" dirty="0">
                <a:solidFill>
                  <a:srgbClr val="242424"/>
                </a:solidFill>
                <a:latin typeface="Arial"/>
                <a:cs typeface="Arial"/>
              </a:rPr>
              <a:t>Aggressive policies focussed on VRE adoption.</a:t>
            </a:r>
          </a:p>
          <a:p>
            <a:pPr marL="285750" indent="-285750" algn="just">
              <a:buFont typeface="Arial"/>
              <a:buChar char="•"/>
              <a:defRPr/>
            </a:pPr>
            <a:r>
              <a:rPr lang="en-GB" sz="1600" dirty="0">
                <a:solidFill>
                  <a:srgbClr val="242424"/>
                </a:solidFill>
                <a:latin typeface="Arial"/>
                <a:cs typeface="Arial"/>
              </a:rPr>
              <a:t>October 2023 - plans to revive new Lignite plants as a reserve for Natural gas shortages during winter</a:t>
            </a:r>
          </a:p>
        </p:txBody>
      </p:sp>
      <p:pic>
        <p:nvPicPr>
          <p:cNvPr id="6" name="Picture 5">
            <a:extLst>
              <a:ext uri="{FF2B5EF4-FFF2-40B4-BE49-F238E27FC236}">
                <a16:creationId xmlns:a16="http://schemas.microsoft.com/office/drawing/2014/main" id="{B1D51D5B-F74F-45AE-2ABB-5AD9F1D98038}"/>
              </a:ext>
            </a:extLst>
          </p:cNvPr>
          <p:cNvPicPr>
            <a:picLocks noChangeAspect="1"/>
          </p:cNvPicPr>
          <p:nvPr/>
        </p:nvPicPr>
        <p:blipFill>
          <a:blip r:embed="rId3"/>
          <a:stretch>
            <a:fillRect/>
          </a:stretch>
        </p:blipFill>
        <p:spPr>
          <a:xfrm>
            <a:off x="6449393" y="2390692"/>
            <a:ext cx="5530755" cy="3671577"/>
          </a:xfrm>
          <a:prstGeom prst="rect">
            <a:avLst/>
          </a:prstGeom>
        </p:spPr>
      </p:pic>
      <p:sp>
        <p:nvSpPr>
          <p:cNvPr id="7" name="TextBox 6">
            <a:extLst>
              <a:ext uri="{FF2B5EF4-FFF2-40B4-BE49-F238E27FC236}">
                <a16:creationId xmlns:a16="http://schemas.microsoft.com/office/drawing/2014/main" id="{72C97EBD-3E4B-111F-1117-0C0668CD9A40}"/>
              </a:ext>
            </a:extLst>
          </p:cNvPr>
          <p:cNvSpPr txBox="1"/>
          <p:nvPr/>
        </p:nvSpPr>
        <p:spPr>
          <a:xfrm>
            <a:off x="6320867" y="6111000"/>
            <a:ext cx="5787805" cy="369332"/>
          </a:xfrm>
          <a:prstGeom prst="rect">
            <a:avLst/>
          </a:prstGeom>
          <a:noFill/>
        </p:spPr>
        <p:txBody>
          <a:bodyPr wrap="square">
            <a:spAutoFit/>
          </a:bodyPr>
          <a:lstStyle/>
          <a:p>
            <a:r>
              <a:rPr lang="en-GB" sz="900" dirty="0"/>
              <a:t>Source: image obtained from https://www.bdew.de/service/publikationen/jahresbericht-energieversorgung/. License CC BY SA 4.0</a:t>
            </a:r>
          </a:p>
        </p:txBody>
      </p:sp>
    </p:spTree>
    <p:extLst>
      <p:ext uri="{BB962C8B-B14F-4D97-AF65-F5344CB8AC3E}">
        <p14:creationId xmlns:p14="http://schemas.microsoft.com/office/powerpoint/2010/main" val="412485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p:txBody>
          <a:bodyPr/>
          <a:lstStyle/>
          <a:p>
            <a:r>
              <a:rPr lang="en-GB" dirty="0"/>
              <a:t>Germany’s Net Zero strategy and its delivery</a:t>
            </a:r>
          </a:p>
        </p:txBody>
      </p:sp>
      <p:sp>
        <p:nvSpPr>
          <p:cNvPr id="4" name="TextBox 3">
            <a:extLst>
              <a:ext uri="{FF2B5EF4-FFF2-40B4-BE49-F238E27FC236}">
                <a16:creationId xmlns:a16="http://schemas.microsoft.com/office/drawing/2014/main" id="{CD9F0227-9046-C0A1-C2EB-3DC72B9A7FC5}"/>
              </a:ext>
            </a:extLst>
          </p:cNvPr>
          <p:cNvSpPr txBox="1"/>
          <p:nvPr/>
        </p:nvSpPr>
        <p:spPr>
          <a:xfrm>
            <a:off x="167581" y="1175654"/>
            <a:ext cx="1185683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1600" indent="0">
              <a:buNone/>
            </a:pPr>
            <a:r>
              <a:rPr lang="en-GB" sz="2000" kern="1200" dirty="0">
                <a:solidFill>
                  <a:srgbClr val="0070C0"/>
                </a:solidFill>
                <a:latin typeface="Arial"/>
                <a:ea typeface="+mn-ea"/>
                <a:cs typeface="Arial"/>
              </a:rPr>
              <a:t>Germany leads Europe with target to reach 100% clean power by 2035</a:t>
            </a:r>
          </a:p>
          <a:p>
            <a:pPr algn="just">
              <a:defRPr/>
            </a:pPr>
            <a:endParaRPr lang="en-GB" dirty="0">
              <a:solidFill>
                <a:srgbClr val="242424"/>
              </a:solidFill>
              <a:latin typeface="Arial"/>
              <a:cs typeface="Arial"/>
            </a:endParaRPr>
          </a:p>
          <a:p>
            <a:pPr marL="285750" indent="-285750" algn="just">
              <a:buFont typeface="Arial" panose="020B0604020202020204" pitchFamily="34" charset="0"/>
              <a:buChar char="•"/>
              <a:defRPr/>
            </a:pPr>
            <a:r>
              <a:rPr lang="en-GB" dirty="0">
                <a:solidFill>
                  <a:srgbClr val="111111"/>
                </a:solidFill>
              </a:rPr>
              <a:t>Contributes to</a:t>
            </a:r>
            <a:r>
              <a:rPr lang="en-GB" b="0" i="0" dirty="0">
                <a:solidFill>
                  <a:srgbClr val="111111"/>
                </a:solidFill>
                <a:effectLst/>
              </a:rPr>
              <a:t> Germany’s broader goal to reach climate neutrality by 2045</a:t>
            </a:r>
          </a:p>
          <a:p>
            <a:pPr marL="285750" indent="-285750" algn="just">
              <a:buFont typeface="Arial" panose="020B0604020202020204" pitchFamily="34" charset="0"/>
              <a:buChar char="•"/>
              <a:defRPr/>
            </a:pPr>
            <a:r>
              <a:rPr lang="en-GB" dirty="0">
                <a:solidFill>
                  <a:srgbClr val="242424"/>
                </a:solidFill>
                <a:cs typeface="Arial"/>
              </a:rPr>
              <a:t>A comprehensive transformation of the power sector, </a:t>
            </a:r>
          </a:p>
          <a:p>
            <a:pPr marL="742950" lvl="1" indent="-285750" algn="just">
              <a:buFont typeface="Arial" panose="020B0604020202020204" pitchFamily="34" charset="0"/>
              <a:buChar char="•"/>
              <a:defRPr/>
            </a:pPr>
            <a:r>
              <a:rPr lang="en-GB" dirty="0">
                <a:solidFill>
                  <a:srgbClr val="242424"/>
                </a:solidFill>
                <a:cs typeface="Arial"/>
              </a:rPr>
              <a:t>Accounts for about 40% of the country’s emissions (2022)</a:t>
            </a:r>
          </a:p>
          <a:p>
            <a:pPr marL="742950" lvl="1" indent="-285750" algn="just">
              <a:buFont typeface="Arial" panose="020B0604020202020204" pitchFamily="34" charset="0"/>
              <a:buChar char="•"/>
              <a:defRPr/>
            </a:pPr>
            <a:r>
              <a:rPr lang="en-GB" dirty="0">
                <a:solidFill>
                  <a:srgbClr val="242424"/>
                </a:solidFill>
                <a:cs typeface="Arial"/>
              </a:rPr>
              <a:t>Phasing out coal by 2038 and nuclear by 2022 (done in 2023), </a:t>
            </a:r>
          </a:p>
          <a:p>
            <a:pPr marL="742950" lvl="1" indent="-285750" algn="just">
              <a:buFont typeface="Arial" panose="020B0604020202020204" pitchFamily="34" charset="0"/>
              <a:buChar char="•"/>
              <a:defRPr/>
            </a:pPr>
            <a:r>
              <a:rPr lang="en-GB" dirty="0">
                <a:solidFill>
                  <a:srgbClr val="242424"/>
                </a:solidFill>
                <a:cs typeface="Arial"/>
              </a:rPr>
              <a:t>Expanding renewable capacity and grid infrastructure</a:t>
            </a:r>
          </a:p>
          <a:p>
            <a:pPr marL="742950" lvl="1" indent="-285750" algn="just">
              <a:buFont typeface="Arial" panose="020B0604020202020204" pitchFamily="34" charset="0"/>
              <a:buChar char="•"/>
              <a:defRPr/>
            </a:pPr>
            <a:r>
              <a:rPr lang="en-GB" dirty="0">
                <a:solidFill>
                  <a:srgbClr val="242424"/>
                </a:solidFill>
                <a:cs typeface="Arial"/>
              </a:rPr>
              <a:t>Increasing energy efficiency and demand management.</a:t>
            </a:r>
          </a:p>
          <a:p>
            <a:pPr marL="285750" indent="-285750" algn="just">
              <a:buFont typeface="Arial" panose="020B0604020202020204" pitchFamily="34" charset="0"/>
              <a:buChar char="•"/>
              <a:defRPr/>
            </a:pPr>
            <a:r>
              <a:rPr lang="en-GB" dirty="0">
                <a:solidFill>
                  <a:srgbClr val="111111"/>
                </a:solidFill>
              </a:rPr>
              <a:t>R</a:t>
            </a:r>
            <a:r>
              <a:rPr lang="en-GB" b="0" i="0" dirty="0">
                <a:solidFill>
                  <a:srgbClr val="111111"/>
                </a:solidFill>
                <a:effectLst/>
              </a:rPr>
              <a:t>eliance on domestic action and innovation and c</a:t>
            </a:r>
            <a:r>
              <a:rPr lang="en-GB" dirty="0">
                <a:solidFill>
                  <a:srgbClr val="242424"/>
                </a:solidFill>
                <a:cs typeface="Arial"/>
              </a:rPr>
              <a:t>ommitment to fairness and social balance</a:t>
            </a:r>
          </a:p>
          <a:p>
            <a:pPr marL="285750" indent="-285750" algn="just">
              <a:buFont typeface="Arial" panose="020B0604020202020204" pitchFamily="34" charset="0"/>
              <a:buChar char="•"/>
              <a:defRPr/>
            </a:pPr>
            <a:r>
              <a:rPr lang="en-GB" dirty="0">
                <a:solidFill>
                  <a:srgbClr val="111111"/>
                </a:solidFill>
              </a:rPr>
              <a:t>Fully liberalised and </a:t>
            </a:r>
            <a:r>
              <a:rPr lang="en-GB" b="1" dirty="0">
                <a:solidFill>
                  <a:srgbClr val="111111"/>
                </a:solidFill>
              </a:rPr>
              <a:t>competitive market</a:t>
            </a:r>
            <a:r>
              <a:rPr lang="en-GB" dirty="0">
                <a:solidFill>
                  <a:srgbClr val="111111"/>
                </a:solidFill>
              </a:rPr>
              <a:t>, with more than one thousand market participants to support the transition. Largest electricity market in Europe</a:t>
            </a:r>
          </a:p>
          <a:p>
            <a:pPr marL="285750" indent="-285750" algn="just">
              <a:buFont typeface="Arial" panose="020B0604020202020204" pitchFamily="34" charset="0"/>
              <a:buChar char="•"/>
              <a:defRPr/>
            </a:pPr>
            <a:r>
              <a:rPr lang="en-GB" dirty="0">
                <a:solidFill>
                  <a:srgbClr val="111111"/>
                </a:solidFill>
              </a:rPr>
              <a:t>Germany promotes </a:t>
            </a:r>
            <a:r>
              <a:rPr lang="en-GB" b="1" dirty="0">
                <a:solidFill>
                  <a:srgbClr val="111111"/>
                </a:solidFill>
              </a:rPr>
              <a:t>innovative auction mechanisms</a:t>
            </a:r>
            <a:r>
              <a:rPr lang="en-GB" dirty="0">
                <a:solidFill>
                  <a:srgbClr val="111111"/>
                </a:solidFill>
              </a:rPr>
              <a:t> that promote both technology-specific and neutral alternatives to promote renewables.</a:t>
            </a:r>
          </a:p>
          <a:p>
            <a:pPr marL="285750" indent="-285750" algn="just">
              <a:buFont typeface="Arial" panose="020B0604020202020204" pitchFamily="34" charset="0"/>
              <a:buChar char="•"/>
              <a:defRPr/>
            </a:pPr>
            <a:r>
              <a:rPr lang="en-GB" dirty="0">
                <a:solidFill>
                  <a:srgbClr val="111111"/>
                </a:solidFill>
              </a:rPr>
              <a:t>Innovative cross-border trade to enhance regional integration and optimise resource allocation among countries</a:t>
            </a:r>
            <a:endParaRPr lang="en-GB" dirty="0">
              <a:solidFill>
                <a:srgbClr val="242424"/>
              </a:solidFill>
              <a:cs typeface="Arial"/>
            </a:endParaRPr>
          </a:p>
          <a:p>
            <a:pPr marL="285750" indent="-285750" algn="just">
              <a:buFont typeface="Arial" panose="020B0604020202020204" pitchFamily="34" charset="0"/>
              <a:buChar char="•"/>
              <a:defRPr/>
            </a:pPr>
            <a:r>
              <a:rPr lang="en-GB" dirty="0">
                <a:solidFill>
                  <a:srgbClr val="242424"/>
                </a:solidFill>
                <a:cs typeface="Arial"/>
              </a:rPr>
              <a:t>Robust incentive mechanisms under the Renewable Energy Sources Act (EEG), for expanding renewable energy in the electricity sector. </a:t>
            </a:r>
          </a:p>
          <a:p>
            <a:pPr marL="285750" indent="-285750" algn="just">
              <a:buFont typeface="Arial" panose="020B0604020202020204" pitchFamily="34" charset="0"/>
              <a:buChar char="•"/>
              <a:defRPr/>
            </a:pPr>
            <a:r>
              <a:rPr lang="en-GB" dirty="0">
                <a:solidFill>
                  <a:srgbClr val="242424"/>
                </a:solidFill>
                <a:cs typeface="Arial"/>
              </a:rPr>
              <a:t>Goes beyond the EU-ETS to include carbon pricing for the building and transportation sectors.</a:t>
            </a:r>
          </a:p>
          <a:p>
            <a:pPr algn="just">
              <a:defRPr/>
            </a:pPr>
            <a:endParaRPr lang="en-GB" dirty="0">
              <a:solidFill>
                <a:srgbClr val="111111"/>
              </a:solidFill>
            </a:endParaRPr>
          </a:p>
        </p:txBody>
      </p:sp>
    </p:spTree>
    <p:extLst>
      <p:ext uri="{BB962C8B-B14F-4D97-AF65-F5344CB8AC3E}">
        <p14:creationId xmlns:p14="http://schemas.microsoft.com/office/powerpoint/2010/main" val="4073225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17970" y="41229"/>
            <a:ext cx="8103896" cy="886397"/>
          </a:xfrm>
        </p:spPr>
        <p:txBody>
          <a:bodyPr/>
          <a:lstStyle/>
          <a:p>
            <a:r>
              <a:rPr lang="en-GB" dirty="0">
                <a:cs typeface="Arial"/>
              </a:rPr>
              <a:t>Market deregulation and liberalisation in Germany</a:t>
            </a:r>
          </a:p>
        </p:txBody>
      </p:sp>
      <p:graphicFrame>
        <p:nvGraphicFramePr>
          <p:cNvPr id="2" name="Diagram 3">
            <a:extLst>
              <a:ext uri="{FF2B5EF4-FFF2-40B4-BE49-F238E27FC236}">
                <a16:creationId xmlns:a16="http://schemas.microsoft.com/office/drawing/2014/main" id="{ADA1F38D-0C8B-8266-EEA8-814C8A7C6F7A}"/>
              </a:ext>
            </a:extLst>
          </p:cNvPr>
          <p:cNvGraphicFramePr/>
          <p:nvPr>
            <p:extLst>
              <p:ext uri="{D42A27DB-BD31-4B8C-83A1-F6EECF244321}">
                <p14:modId xmlns:p14="http://schemas.microsoft.com/office/powerpoint/2010/main" val="2119950708"/>
              </p:ext>
            </p:extLst>
          </p:nvPr>
        </p:nvGraphicFramePr>
        <p:xfrm>
          <a:off x="341034" y="1056444"/>
          <a:ext cx="7702135" cy="5246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4" name="TextBox 1533">
            <a:extLst>
              <a:ext uri="{FF2B5EF4-FFF2-40B4-BE49-F238E27FC236}">
                <a16:creationId xmlns:a16="http://schemas.microsoft.com/office/drawing/2014/main" id="{3E7EB376-AAF9-B568-A90B-D125683631EF}"/>
              </a:ext>
            </a:extLst>
          </p:cNvPr>
          <p:cNvSpPr txBox="1"/>
          <p:nvPr/>
        </p:nvSpPr>
        <p:spPr>
          <a:xfrm>
            <a:off x="341034" y="6431964"/>
            <a:ext cx="1085520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Arial"/>
              </a:rPr>
              <a:t>Source: </a:t>
            </a:r>
            <a:r>
              <a:rPr lang="en-GB" sz="1000" dirty="0">
                <a:cs typeface="Arial"/>
              </a:rPr>
              <a:t>Agora Energiewende (2019): The Liberalisation of Electricity Markets in Germany History, Development and Current Status under </a:t>
            </a:r>
            <a:r>
              <a:rPr lang="en-US" sz="1000" dirty="0">
                <a:cs typeface="Arial"/>
              </a:rPr>
              <a:t>CC-BY-4.0 license.</a:t>
            </a:r>
          </a:p>
        </p:txBody>
      </p:sp>
      <p:sp>
        <p:nvSpPr>
          <p:cNvPr id="5" name="TextBox 4">
            <a:extLst>
              <a:ext uri="{FF2B5EF4-FFF2-40B4-BE49-F238E27FC236}">
                <a16:creationId xmlns:a16="http://schemas.microsoft.com/office/drawing/2014/main" id="{97290BEC-A155-0A0A-C343-E07D84931D09}"/>
              </a:ext>
            </a:extLst>
          </p:cNvPr>
          <p:cNvSpPr txBox="1"/>
          <p:nvPr/>
        </p:nvSpPr>
        <p:spPr>
          <a:xfrm>
            <a:off x="8043169" y="1499134"/>
            <a:ext cx="3710867" cy="3493264"/>
          </a:xfrm>
          <a:prstGeom prst="rect">
            <a:avLst/>
          </a:prstGeom>
          <a:noFill/>
        </p:spPr>
        <p:txBody>
          <a:bodyPr wrap="square">
            <a:spAutoFit/>
          </a:bodyPr>
          <a:lstStyle/>
          <a:p>
            <a:pPr marL="171450" indent="-171450" algn="just">
              <a:buFont typeface="Arial" panose="020B0604020202020204" pitchFamily="34" charset="0"/>
              <a:buChar char="•"/>
            </a:pPr>
            <a:r>
              <a:rPr lang="en-GB" sz="1400" dirty="0"/>
              <a:t>Germany is part of the EU’s internal energy market</a:t>
            </a:r>
          </a:p>
          <a:p>
            <a:pPr algn="just"/>
            <a:endParaRPr lang="en-GB" sz="1400" dirty="0"/>
          </a:p>
          <a:p>
            <a:pPr marL="171450" indent="-171450" algn="just">
              <a:buFont typeface="Arial" panose="020B0604020202020204" pitchFamily="34" charset="0"/>
              <a:buChar char="•"/>
            </a:pPr>
            <a:r>
              <a:rPr lang="en-GB" sz="1400" dirty="0"/>
              <a:t>Has four bidding zones maintained by Transmission System Operators (TSOs): 50Hertz, Amprion, TenneT, and TransnetBW</a:t>
            </a:r>
          </a:p>
          <a:p>
            <a:pPr algn="just"/>
            <a:endParaRPr lang="en-GB" sz="1400" dirty="0"/>
          </a:p>
          <a:p>
            <a:pPr marL="171450" indent="-171450" algn="just">
              <a:buFont typeface="Arial" panose="020B0604020202020204" pitchFamily="34" charset="0"/>
              <a:buChar char="•"/>
            </a:pPr>
            <a:r>
              <a:rPr lang="en-GB" sz="1400" dirty="0"/>
              <a:t>Over 900 Distribution systems operators (DSOs) handle the retail market</a:t>
            </a:r>
          </a:p>
          <a:p>
            <a:pPr marL="171450" indent="-171450" algn="just">
              <a:buFont typeface="Arial" panose="020B0604020202020204" pitchFamily="34" charset="0"/>
              <a:buChar char="•"/>
            </a:pPr>
            <a:endParaRPr lang="en-GB" sz="1400" dirty="0"/>
          </a:p>
          <a:p>
            <a:pPr marL="171450" indent="-171450" algn="just">
              <a:buFont typeface="Arial" panose="020B0604020202020204" pitchFamily="34" charset="0"/>
              <a:buChar char="•"/>
            </a:pPr>
            <a:r>
              <a:rPr lang="en-GB" sz="1400" dirty="0"/>
              <a:t>Federal Network Agency (BNetzA) and the Federal Ministry for Economic Affairs and climate action (BMWi), oversee the electricity sector and enforce regulations</a:t>
            </a:r>
            <a:endParaRPr lang="en-GB" sz="1100" dirty="0"/>
          </a:p>
          <a:p>
            <a:pPr marL="171450" indent="-171450" algn="just">
              <a:buFont typeface="Arial" panose="020B0604020202020204" pitchFamily="34" charset="0"/>
              <a:buChar char="•"/>
            </a:pPr>
            <a:endParaRPr lang="en-GB" sz="1100" dirty="0"/>
          </a:p>
        </p:txBody>
      </p:sp>
    </p:spTree>
    <p:extLst>
      <p:ext uri="{BB962C8B-B14F-4D97-AF65-F5344CB8AC3E}">
        <p14:creationId xmlns:p14="http://schemas.microsoft.com/office/powerpoint/2010/main" val="3014752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571756" y="1146016"/>
            <a:ext cx="1102803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GB" b="1" dirty="0">
                <a:cs typeface="Arial"/>
              </a:rPr>
              <a:t>The Renewable Energy Act</a:t>
            </a:r>
            <a:r>
              <a:rPr lang="en-GB" dirty="0">
                <a:cs typeface="Arial"/>
              </a:rPr>
              <a:t> </a:t>
            </a:r>
          </a:p>
          <a:p>
            <a:pPr marL="285750" indent="-285750" algn="just">
              <a:buFont typeface="Arial" panose="020B0604020202020204" pitchFamily="34" charset="0"/>
              <a:buChar char="•"/>
              <a:defRPr/>
            </a:pPr>
            <a:r>
              <a:rPr lang="en-GB" dirty="0">
                <a:cs typeface="Arial"/>
              </a:rPr>
              <a:t>Since 2000, the Renewable Energy Act (Erneu-erbare-Energien-Gesetz, EEG) has been the central instrument for the promotion of electricity from renewable sources in Germany. </a:t>
            </a:r>
          </a:p>
          <a:p>
            <a:pPr marL="285750" indent="-285750" algn="just">
              <a:buFont typeface="Arial" panose="020B0604020202020204" pitchFamily="34" charset="0"/>
              <a:buChar char="•"/>
              <a:defRPr/>
            </a:pPr>
            <a:r>
              <a:rPr lang="en-GB" dirty="0">
                <a:cs typeface="Arial"/>
              </a:rPr>
              <a:t>Amended every third year since its adoption. </a:t>
            </a:r>
          </a:p>
          <a:p>
            <a:pPr marL="285750" indent="-285750" algn="just">
              <a:buFont typeface="Arial" panose="020B0604020202020204" pitchFamily="34" charset="0"/>
              <a:buChar char="•"/>
              <a:defRPr/>
            </a:pPr>
            <a:r>
              <a:rPr lang="en-GB" dirty="0">
                <a:cs typeface="Arial"/>
              </a:rPr>
              <a:t>Its three main provisions are:</a:t>
            </a:r>
          </a:p>
          <a:p>
            <a:pPr marL="742950" lvl="1" indent="-285750" algn="just">
              <a:buFont typeface="Arial" panose="020B0604020202020204" pitchFamily="34" charset="0"/>
              <a:buChar char="•"/>
              <a:defRPr/>
            </a:pPr>
            <a:r>
              <a:rPr lang="en-GB" dirty="0">
                <a:cs typeface="Arial"/>
              </a:rPr>
              <a:t>An obligation for the grid operator (TSO or DSO) to connect renewable energy systems to the grid immediately and as a matter of priority.</a:t>
            </a:r>
          </a:p>
          <a:p>
            <a:pPr marL="742950" lvl="1" indent="-285750" algn="just">
              <a:buFont typeface="Arial" panose="020B0604020202020204" pitchFamily="34" charset="0"/>
              <a:buChar char="•"/>
              <a:defRPr/>
            </a:pPr>
            <a:r>
              <a:rPr lang="en-GB" dirty="0">
                <a:cs typeface="Arial"/>
              </a:rPr>
              <a:t>An obligation of the grid operator (TSO or DSO) to prioritise the feed-in, transmission and distribution of renewable electricity.</a:t>
            </a:r>
          </a:p>
          <a:p>
            <a:pPr marL="742950" lvl="1" indent="-285750" algn="just">
              <a:buFont typeface="Arial" panose="020B0604020202020204" pitchFamily="34" charset="0"/>
              <a:buChar char="•"/>
              <a:defRPr/>
            </a:pPr>
            <a:r>
              <a:rPr lang="en-GB" dirty="0">
                <a:cs typeface="Arial"/>
              </a:rPr>
              <a:t>The payment of fixed, technology-specific feed-in tariff compensation for 20 years</a:t>
            </a:r>
          </a:p>
          <a:p>
            <a:pPr marL="742950" lvl="1" indent="-285750" algn="just">
              <a:buFont typeface="Arial" panose="020B0604020202020204" pitchFamily="34" charset="0"/>
              <a:buChar char="•"/>
              <a:defRPr/>
            </a:pPr>
            <a:r>
              <a:rPr lang="en-GB" b="0" i="0" dirty="0">
                <a:solidFill>
                  <a:srgbClr val="202122"/>
                </a:solidFill>
                <a:effectLst/>
                <a:latin typeface="Arial" panose="020B0604020202020204" pitchFamily="34" charset="0"/>
              </a:rPr>
              <a:t>Funded by a surcharge on electricity consumers</a:t>
            </a:r>
            <a:endParaRPr lang="en-GB" b="1" dirty="0">
              <a:cs typeface="Arial"/>
            </a:endParaRPr>
          </a:p>
          <a:p>
            <a:pPr algn="just">
              <a:defRPr/>
            </a:pPr>
            <a:endParaRPr lang="en-GB" b="1" dirty="0">
              <a:cs typeface="Arial"/>
            </a:endParaRPr>
          </a:p>
          <a:p>
            <a:pPr algn="just">
              <a:defRPr/>
            </a:pPr>
            <a:r>
              <a:rPr lang="en-GB" b="1" dirty="0">
                <a:cs typeface="Arial"/>
              </a:rPr>
              <a:t>EEG update 2014 and onwards</a:t>
            </a:r>
          </a:p>
          <a:p>
            <a:pPr algn="just">
              <a:defRPr/>
            </a:pPr>
            <a:endParaRPr lang="en-GB" dirty="0">
              <a:cs typeface="Arial"/>
            </a:endParaRPr>
          </a:p>
          <a:p>
            <a:pPr marL="285750" indent="-285750" algn="just">
              <a:buFont typeface="Arial" panose="020B0604020202020204" pitchFamily="34" charset="0"/>
              <a:buChar char="•"/>
              <a:defRPr/>
            </a:pPr>
            <a:r>
              <a:rPr lang="en-GB" dirty="0">
                <a:cs typeface="Arial"/>
              </a:rPr>
              <a:t>Transition from a feed-in tariff scheme to an auction system</a:t>
            </a:r>
          </a:p>
          <a:p>
            <a:pPr marL="285750" indent="-285750" algn="just">
              <a:buFont typeface="Arial" panose="020B0604020202020204" pitchFamily="34" charset="0"/>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469334" cy="443198"/>
          </a:xfrm>
        </p:spPr>
        <p:txBody>
          <a:bodyPr/>
          <a:lstStyle/>
          <a:p>
            <a:r>
              <a:rPr lang="en-GB" dirty="0"/>
              <a:t>Renewables in the Liberalised Power Market</a:t>
            </a:r>
          </a:p>
        </p:txBody>
      </p:sp>
      <p:sp>
        <p:nvSpPr>
          <p:cNvPr id="2" name="TextBox 1">
            <a:extLst>
              <a:ext uri="{FF2B5EF4-FFF2-40B4-BE49-F238E27FC236}">
                <a16:creationId xmlns:a16="http://schemas.microsoft.com/office/drawing/2014/main" id="{C079AECC-2EF0-87F3-C365-BD3989E5C986}"/>
              </a:ext>
            </a:extLst>
          </p:cNvPr>
          <p:cNvSpPr txBox="1"/>
          <p:nvPr/>
        </p:nvSpPr>
        <p:spPr>
          <a:xfrm>
            <a:off x="12832521" y="4494695"/>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4" name="TextBox 3">
            <a:extLst>
              <a:ext uri="{FF2B5EF4-FFF2-40B4-BE49-F238E27FC236}">
                <a16:creationId xmlns:a16="http://schemas.microsoft.com/office/drawing/2014/main" id="{2A12CD30-73BD-E2CF-D56B-C0E49CD6813E}"/>
              </a:ext>
            </a:extLst>
          </p:cNvPr>
          <p:cNvSpPr txBox="1"/>
          <p:nvPr/>
        </p:nvSpPr>
        <p:spPr>
          <a:xfrm>
            <a:off x="13042347" y="5543826"/>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Tree>
    <p:extLst>
      <p:ext uri="{BB962C8B-B14F-4D97-AF65-F5344CB8AC3E}">
        <p14:creationId xmlns:p14="http://schemas.microsoft.com/office/powerpoint/2010/main" val="1407422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469334" cy="443198"/>
          </a:xfrm>
        </p:spPr>
        <p:txBody>
          <a:bodyPr/>
          <a:lstStyle/>
          <a:p>
            <a:r>
              <a:rPr lang="en-GB" dirty="0"/>
              <a:t>Renewables in the Liberalised Power Market</a:t>
            </a:r>
          </a:p>
        </p:txBody>
      </p:sp>
      <p:sp>
        <p:nvSpPr>
          <p:cNvPr id="2" name="TextBox 1">
            <a:extLst>
              <a:ext uri="{FF2B5EF4-FFF2-40B4-BE49-F238E27FC236}">
                <a16:creationId xmlns:a16="http://schemas.microsoft.com/office/drawing/2014/main" id="{C079AECC-2EF0-87F3-C365-BD3989E5C986}"/>
              </a:ext>
            </a:extLst>
          </p:cNvPr>
          <p:cNvSpPr txBox="1"/>
          <p:nvPr/>
        </p:nvSpPr>
        <p:spPr>
          <a:xfrm>
            <a:off x="12832521" y="4494695"/>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4" name="TextBox 3">
            <a:extLst>
              <a:ext uri="{FF2B5EF4-FFF2-40B4-BE49-F238E27FC236}">
                <a16:creationId xmlns:a16="http://schemas.microsoft.com/office/drawing/2014/main" id="{2A12CD30-73BD-E2CF-D56B-C0E49CD6813E}"/>
              </a:ext>
            </a:extLst>
          </p:cNvPr>
          <p:cNvSpPr txBox="1"/>
          <p:nvPr/>
        </p:nvSpPr>
        <p:spPr>
          <a:xfrm>
            <a:off x="13042347" y="5543826"/>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7" name="TextBox 6">
            <a:extLst>
              <a:ext uri="{FF2B5EF4-FFF2-40B4-BE49-F238E27FC236}">
                <a16:creationId xmlns:a16="http://schemas.microsoft.com/office/drawing/2014/main" id="{8E921D52-B6B9-EA11-6763-92CD15E58623}"/>
              </a:ext>
            </a:extLst>
          </p:cNvPr>
          <p:cNvSpPr txBox="1"/>
          <p:nvPr/>
        </p:nvSpPr>
        <p:spPr>
          <a:xfrm>
            <a:off x="571756" y="1343984"/>
            <a:ext cx="1102803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GB" b="1" dirty="0">
                <a:cs typeface="Arial"/>
              </a:rPr>
              <a:t>When the EEG subsidies from 2000s end…..(as of 2019)</a:t>
            </a:r>
          </a:p>
          <a:p>
            <a:pPr algn="just">
              <a:defRPr/>
            </a:pPr>
            <a:endParaRPr lang="en-GB" dirty="0">
              <a:cs typeface="Arial"/>
            </a:endParaRPr>
          </a:p>
          <a:p>
            <a:pPr marL="285750" indent="-285750">
              <a:buFont typeface="Arial" panose="020B0604020202020204" pitchFamily="34" charset="0"/>
              <a:buChar char="•"/>
            </a:pPr>
            <a:r>
              <a:rPr lang="en-GB" dirty="0">
                <a:solidFill>
                  <a:schemeClr val="tx1"/>
                </a:solidFill>
              </a:rPr>
              <a:t>Since the first EEG came into force in 2000, subsidies are paid for 20 years plus the first year of operation</a:t>
            </a:r>
          </a:p>
          <a:p>
            <a:pPr marL="285750" indent="-285750">
              <a:buFont typeface="Arial" panose="020B0604020202020204" pitchFamily="34" charset="0"/>
              <a:buChar char="•"/>
            </a:pPr>
            <a:r>
              <a:rPr lang="en-GB" dirty="0">
                <a:solidFill>
                  <a:schemeClr val="tx1"/>
                </a:solidFill>
              </a:rPr>
              <a:t>In 2021, the first old installations will leave the subsidy system and will have to sell their electricity either directly to the market or will need a Power Purchase Agreement (PPA) with a consumer or utility. </a:t>
            </a:r>
          </a:p>
          <a:p>
            <a:pPr marL="285750" indent="-285750">
              <a:buFont typeface="Arial" panose="020B0604020202020204" pitchFamily="34" charset="0"/>
              <a:buChar char="•"/>
            </a:pPr>
            <a:r>
              <a:rPr lang="en-GB" dirty="0">
                <a:solidFill>
                  <a:schemeClr val="tx1"/>
                </a:solidFill>
              </a:rPr>
              <a:t>In the coming years, ever more renewable capacity will leave the subsidy system. </a:t>
            </a:r>
          </a:p>
          <a:p>
            <a:pPr marL="285750" indent="-285750">
              <a:buFont typeface="Arial" panose="020B0604020202020204" pitchFamily="34" charset="0"/>
              <a:buChar char="•"/>
            </a:pPr>
            <a:r>
              <a:rPr lang="en-GB" dirty="0">
                <a:solidFill>
                  <a:schemeClr val="tx1"/>
                </a:solidFill>
              </a:rPr>
              <a:t>Some of them might continue running as long as possible, while others might be repowered with new installations, thus allowing participation in the </a:t>
            </a:r>
            <a:r>
              <a:rPr lang="en-GB" dirty="0"/>
              <a:t>auction</a:t>
            </a:r>
            <a:r>
              <a:rPr lang="en-GB" dirty="0">
                <a:solidFill>
                  <a:schemeClr val="tx1"/>
                </a:solidFill>
              </a:rPr>
              <a:t> process run by the Federal Network Agency.</a:t>
            </a:r>
          </a:p>
        </p:txBody>
      </p:sp>
      <p:sp>
        <p:nvSpPr>
          <p:cNvPr id="9" name="TextBox 8">
            <a:extLst>
              <a:ext uri="{FF2B5EF4-FFF2-40B4-BE49-F238E27FC236}">
                <a16:creationId xmlns:a16="http://schemas.microsoft.com/office/drawing/2014/main" id="{5E454015-410E-B1B4-B0D5-AFAF978BF1B5}"/>
              </a:ext>
            </a:extLst>
          </p:cNvPr>
          <p:cNvSpPr txBox="1"/>
          <p:nvPr/>
        </p:nvSpPr>
        <p:spPr>
          <a:xfrm>
            <a:off x="592212" y="3979001"/>
            <a:ext cx="1102803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GB" b="1" dirty="0">
                <a:cs typeface="Arial"/>
              </a:rPr>
              <a:t>EEG 2021 (the latest edition)</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t>An increase in the tender volume for Solar PV and onshore wind energy. </a:t>
            </a:r>
          </a:p>
          <a:p>
            <a:pPr marL="285750" indent="-285750">
              <a:buFont typeface="Arial" panose="020B0604020202020204" pitchFamily="34" charset="0"/>
              <a:buChar char="•"/>
            </a:pPr>
            <a:r>
              <a:rPr lang="en-GB" dirty="0"/>
              <a:t>A reduction in the feed-in tariffs for new solar PV installations and new onshore wind installations.</a:t>
            </a:r>
          </a:p>
          <a:p>
            <a:pPr algn="l">
              <a:buFont typeface="Arial" panose="020B0604020202020204" pitchFamily="34" charset="0"/>
              <a:buChar char="•"/>
            </a:pPr>
            <a:r>
              <a:rPr lang="en-GB" dirty="0"/>
              <a:t>   The introduction of a market premium model for new renewable energy installations.</a:t>
            </a:r>
          </a:p>
          <a:p>
            <a:pPr marL="285750" indent="-285750">
              <a:buFont typeface="Arial" panose="020B0604020202020204" pitchFamily="34" charset="0"/>
              <a:buChar char="•"/>
            </a:pPr>
            <a:r>
              <a:rPr lang="en-GB" dirty="0"/>
              <a:t>Subsidization of existing wind turbines that will stop receiving subsidies in 2021.</a:t>
            </a:r>
          </a:p>
          <a:p>
            <a:pPr marL="285750" indent="-285750">
              <a:buFont typeface="Arial" panose="020B0604020202020204" pitchFamily="34" charset="0"/>
              <a:buChar char="•"/>
            </a:pPr>
            <a:r>
              <a:rPr lang="en-GB" dirty="0"/>
              <a:t>I</a:t>
            </a:r>
            <a:r>
              <a:rPr lang="en-GB" dirty="0">
                <a:solidFill>
                  <a:schemeClr val="tx1"/>
                </a:solidFill>
              </a:rPr>
              <a:t>ntroduces quotas for the south of Germany to reduce the imbalance in generating capacity between the north and the south.</a:t>
            </a:r>
          </a:p>
        </p:txBody>
      </p:sp>
    </p:spTree>
    <p:extLst>
      <p:ext uri="{BB962C8B-B14F-4D97-AF65-F5344CB8AC3E}">
        <p14:creationId xmlns:p14="http://schemas.microsoft.com/office/powerpoint/2010/main" val="1865672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592212" y="90448"/>
            <a:ext cx="8469334" cy="886397"/>
          </a:xfrm>
        </p:spPr>
        <p:txBody>
          <a:bodyPr/>
          <a:lstStyle/>
          <a:p>
            <a:r>
              <a:rPr lang="en-GB" dirty="0"/>
              <a:t>Renewables in the Liberalised Power Market </a:t>
            </a:r>
            <a:r>
              <a:rPr lang="en-GB" dirty="0">
                <a:solidFill>
                  <a:srgbClr val="C00000"/>
                </a:solidFill>
              </a:rPr>
              <a:t>Some challenges</a:t>
            </a:r>
          </a:p>
        </p:txBody>
      </p:sp>
      <p:sp>
        <p:nvSpPr>
          <p:cNvPr id="2" name="TextBox 1">
            <a:extLst>
              <a:ext uri="{FF2B5EF4-FFF2-40B4-BE49-F238E27FC236}">
                <a16:creationId xmlns:a16="http://schemas.microsoft.com/office/drawing/2014/main" id="{C079AECC-2EF0-87F3-C365-BD3989E5C986}"/>
              </a:ext>
            </a:extLst>
          </p:cNvPr>
          <p:cNvSpPr txBox="1"/>
          <p:nvPr/>
        </p:nvSpPr>
        <p:spPr>
          <a:xfrm>
            <a:off x="12832521" y="4494695"/>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4" name="TextBox 3">
            <a:extLst>
              <a:ext uri="{FF2B5EF4-FFF2-40B4-BE49-F238E27FC236}">
                <a16:creationId xmlns:a16="http://schemas.microsoft.com/office/drawing/2014/main" id="{2A12CD30-73BD-E2CF-D56B-C0E49CD6813E}"/>
              </a:ext>
            </a:extLst>
          </p:cNvPr>
          <p:cNvSpPr txBox="1"/>
          <p:nvPr/>
        </p:nvSpPr>
        <p:spPr>
          <a:xfrm>
            <a:off x="13042347" y="5543826"/>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7" name="TextBox 6">
            <a:extLst>
              <a:ext uri="{FF2B5EF4-FFF2-40B4-BE49-F238E27FC236}">
                <a16:creationId xmlns:a16="http://schemas.microsoft.com/office/drawing/2014/main" id="{8E921D52-B6B9-EA11-6763-92CD15E58623}"/>
              </a:ext>
            </a:extLst>
          </p:cNvPr>
          <p:cNvSpPr txBox="1"/>
          <p:nvPr/>
        </p:nvSpPr>
        <p:spPr>
          <a:xfrm>
            <a:off x="299642" y="1136064"/>
            <a:ext cx="8201781"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0070C0"/>
                </a:solidFill>
                <a:cs typeface="Arial"/>
              </a:rPr>
              <a:t>Germany’s network expansion areas for the distribution and transmission grids</a:t>
            </a:r>
            <a:endParaRPr lang="en-GB" dirty="0">
              <a:cs typeface="Arial"/>
            </a:endParaRPr>
          </a:p>
          <a:p>
            <a:pPr marL="285750" indent="-285750">
              <a:buFont typeface="Arial" panose="020B0604020202020204" pitchFamily="34" charset="0"/>
              <a:buChar char="•"/>
            </a:pPr>
            <a:r>
              <a:rPr lang="en-GB" sz="1600" dirty="0">
                <a:solidFill>
                  <a:schemeClr val="tx1"/>
                </a:solidFill>
              </a:rPr>
              <a:t>The north of Germany produces more wind power than it can consume</a:t>
            </a:r>
          </a:p>
          <a:p>
            <a:pPr marL="285750" indent="-285750">
              <a:buFont typeface="Arial" panose="020B0604020202020204" pitchFamily="34" charset="0"/>
              <a:buChar char="•"/>
            </a:pPr>
            <a:r>
              <a:rPr lang="en-GB" sz="1600" dirty="0">
                <a:solidFill>
                  <a:schemeClr val="tx1"/>
                </a:solidFill>
              </a:rPr>
              <a:t>The transmission infrastructure cannot transport all this power to industrial centres in the south.</a:t>
            </a:r>
          </a:p>
          <a:p>
            <a:pPr marL="285750" indent="-285750">
              <a:buFont typeface="Arial" panose="020B0604020202020204" pitchFamily="34" charset="0"/>
              <a:buChar char="•"/>
            </a:pPr>
            <a:r>
              <a:rPr lang="en-GB" sz="1600" dirty="0"/>
              <a:t>Economically prosperous South (Bavaria etc.) are </a:t>
            </a:r>
            <a:r>
              <a:rPr lang="en-GB" sz="1600" b="0" i="0" dirty="0">
                <a:solidFill>
                  <a:srgbClr val="333333"/>
                </a:solidFill>
                <a:effectLst/>
                <a:latin typeface="Open Sans" panose="020B0606030504020204" pitchFamily="34" charset="0"/>
              </a:rPr>
              <a:t>historically opposed to wind farms and high-voltage power lines on their territory</a:t>
            </a:r>
          </a:p>
          <a:p>
            <a:pPr marL="285750" indent="-285750">
              <a:buFont typeface="Arial" panose="020B0604020202020204" pitchFamily="34" charset="0"/>
              <a:buChar char="•"/>
            </a:pPr>
            <a:r>
              <a:rPr lang="en-GB" sz="1600" dirty="0">
                <a:solidFill>
                  <a:schemeClr val="tx1"/>
                </a:solidFill>
              </a:rPr>
              <a:t>In 2017, the bottlenecks required grid-stabilisation efforts costing EUR 1.4 billion</a:t>
            </a:r>
          </a:p>
          <a:p>
            <a:pPr marL="285750" indent="-285750">
              <a:buFont typeface="Arial" panose="020B0604020202020204" pitchFamily="34" charset="0"/>
              <a:buChar char="•"/>
            </a:pPr>
            <a:r>
              <a:rPr lang="en-GB" sz="1600" dirty="0"/>
              <a:t>F</a:t>
            </a:r>
            <a:r>
              <a:rPr lang="en-GB" sz="1600" dirty="0">
                <a:solidFill>
                  <a:schemeClr val="tx1"/>
                </a:solidFill>
              </a:rPr>
              <a:t>orced grid operators to </a:t>
            </a:r>
            <a:r>
              <a:rPr lang="en-GB" sz="1600" dirty="0"/>
              <a:t>curtail </a:t>
            </a:r>
            <a:r>
              <a:rPr lang="en-GB" sz="1600" dirty="0">
                <a:solidFill>
                  <a:schemeClr val="tx1"/>
                </a:solidFill>
              </a:rPr>
              <a:t>wind plants during periods of high wind in northern and eastern Germany. </a:t>
            </a:r>
          </a:p>
          <a:p>
            <a:pPr marL="285750" indent="-285750">
              <a:buFont typeface="Arial" panose="020B0604020202020204" pitchFamily="34" charset="0"/>
              <a:buChar char="•"/>
            </a:pPr>
            <a:r>
              <a:rPr lang="en-GB" sz="1600" dirty="0"/>
              <a:t>Sometimes, the electricity had to be looped through Poland</a:t>
            </a:r>
          </a:p>
          <a:p>
            <a:pPr marL="285750" indent="-285750">
              <a:buFont typeface="Arial" panose="020B0604020202020204" pitchFamily="34" charset="0"/>
              <a:buChar char="•"/>
            </a:pPr>
            <a:r>
              <a:rPr lang="en-GB" sz="1600" dirty="0">
                <a:solidFill>
                  <a:schemeClr val="tx1"/>
                </a:solidFill>
              </a:rPr>
              <a:t>RE projects not evenly distributed within northern or southern districts, creating issues in the distribution grids.</a:t>
            </a:r>
          </a:p>
          <a:p>
            <a:pPr>
              <a:defRPr/>
            </a:pPr>
            <a:r>
              <a:rPr lang="en-GB" dirty="0">
                <a:solidFill>
                  <a:srgbClr val="0070C0"/>
                </a:solidFill>
                <a:cs typeface="Arial"/>
              </a:rPr>
              <a:t>Solution</a:t>
            </a:r>
          </a:p>
          <a:p>
            <a:pPr marL="285750" indent="-285750">
              <a:buFont typeface="Arial" panose="020B0604020202020204" pitchFamily="34" charset="0"/>
              <a:buChar char="•"/>
            </a:pPr>
            <a:r>
              <a:rPr lang="en-GB" sz="1600" dirty="0">
                <a:solidFill>
                  <a:schemeClr val="tx1"/>
                </a:solidFill>
              </a:rPr>
              <a:t>Transmission network expansion areas established for wind projects. </a:t>
            </a:r>
          </a:p>
          <a:p>
            <a:pPr marL="285750" indent="-285750">
              <a:buFont typeface="Arial" panose="020B0604020202020204" pitchFamily="34" charset="0"/>
              <a:buChar char="•"/>
            </a:pPr>
            <a:r>
              <a:rPr lang="en-GB" sz="1600" dirty="0">
                <a:solidFill>
                  <a:schemeClr val="tx1"/>
                </a:solidFill>
              </a:rPr>
              <a:t>The auctioneer defines a maximum quantity of power to be met by wind projects located in the north, even if the limit means turning away financially attractive projects</a:t>
            </a:r>
          </a:p>
          <a:p>
            <a:pPr marL="285750" indent="-285750">
              <a:buFont typeface="Arial" panose="020B0604020202020204" pitchFamily="34" charset="0"/>
              <a:buChar char="•"/>
            </a:pPr>
            <a:r>
              <a:rPr lang="en-GB" sz="1600" dirty="0">
                <a:solidFill>
                  <a:schemeClr val="tx1"/>
                </a:solidFill>
              </a:rPr>
              <a:t> RE auctions have been designed by factoring the location of projects into the selection of winners to limit issues on the distribution grid.</a:t>
            </a:r>
          </a:p>
          <a:p>
            <a:pPr marL="285750" indent="-285750">
              <a:buFont typeface="Arial" panose="020B0604020202020204" pitchFamily="34" charset="0"/>
              <a:buChar char="•"/>
            </a:pPr>
            <a:r>
              <a:rPr lang="en-GB" sz="1600" dirty="0">
                <a:solidFill>
                  <a:schemeClr val="tx1"/>
                </a:solidFill>
              </a:rPr>
              <a:t>Districts in which an additional renewable energy plant is likely to require expansion of the distribution grid are determined prior to the auction. </a:t>
            </a:r>
          </a:p>
          <a:p>
            <a:pPr marL="285750" indent="-285750">
              <a:buFont typeface="Arial" panose="020B0604020202020204" pitchFamily="34" charset="0"/>
              <a:buChar char="•"/>
            </a:pPr>
            <a:r>
              <a:rPr lang="en-GB" sz="1600" dirty="0">
                <a:solidFill>
                  <a:schemeClr val="tx1"/>
                </a:solidFill>
              </a:rPr>
              <a:t>Wind and solar bids for projects located in one of those overloaded districts are penalised by adding a virtual premium to their bid prices. </a:t>
            </a:r>
          </a:p>
          <a:p>
            <a:pPr marL="285750" indent="-285750">
              <a:buFont typeface="Arial" panose="020B0604020202020204" pitchFamily="34" charset="0"/>
              <a:buChar char="•"/>
            </a:pPr>
            <a:endParaRPr lang="en-GB" sz="1600" dirty="0">
              <a:cs typeface="Arial"/>
            </a:endParaRPr>
          </a:p>
        </p:txBody>
      </p:sp>
      <p:grpSp>
        <p:nvGrpSpPr>
          <p:cNvPr id="11" name="Group 10">
            <a:extLst>
              <a:ext uri="{FF2B5EF4-FFF2-40B4-BE49-F238E27FC236}">
                <a16:creationId xmlns:a16="http://schemas.microsoft.com/office/drawing/2014/main" id="{01C0807F-D864-1AD5-3222-F73CFFD8AFEB}"/>
              </a:ext>
            </a:extLst>
          </p:cNvPr>
          <p:cNvGrpSpPr/>
          <p:nvPr/>
        </p:nvGrpSpPr>
        <p:grpSpPr>
          <a:xfrm>
            <a:off x="8629650" y="1143913"/>
            <a:ext cx="3283164" cy="4993997"/>
            <a:chOff x="7424439" y="1099225"/>
            <a:chExt cx="3901739" cy="5517610"/>
          </a:xfrm>
        </p:grpSpPr>
        <p:grpSp>
          <p:nvGrpSpPr>
            <p:cNvPr id="8" name="Group 7">
              <a:extLst>
                <a:ext uri="{FF2B5EF4-FFF2-40B4-BE49-F238E27FC236}">
                  <a16:creationId xmlns:a16="http://schemas.microsoft.com/office/drawing/2014/main" id="{75C1EA4C-1AD4-F0F3-E056-42E327ABB778}"/>
                </a:ext>
              </a:extLst>
            </p:cNvPr>
            <p:cNvGrpSpPr/>
            <p:nvPr/>
          </p:nvGrpSpPr>
          <p:grpSpPr>
            <a:xfrm>
              <a:off x="7424439" y="1099225"/>
              <a:ext cx="3901739" cy="5517610"/>
              <a:chOff x="7424439" y="1099225"/>
              <a:chExt cx="3901739" cy="5517610"/>
            </a:xfrm>
          </p:grpSpPr>
          <p:pic>
            <p:nvPicPr>
              <p:cNvPr id="1026" name="Picture 2">
                <a:extLst>
                  <a:ext uri="{FF2B5EF4-FFF2-40B4-BE49-F238E27FC236}">
                    <a16:creationId xmlns:a16="http://schemas.microsoft.com/office/drawing/2014/main" id="{50FFC7C1-4B71-EC59-D6D2-4ED7B156F2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439" y="1099225"/>
                <a:ext cx="3901739" cy="55176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35EDBA2-1267-5E61-AFBA-04A4176E8CB6}"/>
                  </a:ext>
                </a:extLst>
              </p:cNvPr>
              <p:cNvSpPr/>
              <p:nvPr/>
            </p:nvSpPr>
            <p:spPr>
              <a:xfrm>
                <a:off x="9523379" y="1274323"/>
                <a:ext cx="1605064" cy="438993"/>
              </a:xfrm>
              <a:prstGeom prst="rect">
                <a:avLst/>
              </a:prstGeom>
              <a:solidFill>
                <a:schemeClr val="bg1">
                  <a:lumMod val="85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p>
            </p:txBody>
          </p:sp>
        </p:grpSp>
        <p:sp>
          <p:nvSpPr>
            <p:cNvPr id="10" name="Rectangle 9">
              <a:extLst>
                <a:ext uri="{FF2B5EF4-FFF2-40B4-BE49-F238E27FC236}">
                  <a16:creationId xmlns:a16="http://schemas.microsoft.com/office/drawing/2014/main" id="{17B688B3-0734-F3D8-C5EB-3116B58729C9}"/>
                </a:ext>
              </a:extLst>
            </p:cNvPr>
            <p:cNvSpPr/>
            <p:nvPr/>
          </p:nvSpPr>
          <p:spPr>
            <a:xfrm>
              <a:off x="10167639" y="5543826"/>
              <a:ext cx="980259" cy="749970"/>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p>
          </p:txBody>
        </p:sp>
      </p:grpSp>
      <p:sp>
        <p:nvSpPr>
          <p:cNvPr id="9" name="TextBox 8">
            <a:extLst>
              <a:ext uri="{FF2B5EF4-FFF2-40B4-BE49-F238E27FC236}">
                <a16:creationId xmlns:a16="http://schemas.microsoft.com/office/drawing/2014/main" id="{7F82392B-0A8A-F53F-1254-65ED3B9565A3}"/>
              </a:ext>
            </a:extLst>
          </p:cNvPr>
          <p:cNvSpPr txBox="1"/>
          <p:nvPr/>
        </p:nvSpPr>
        <p:spPr>
          <a:xfrm>
            <a:off x="6539495" y="6469846"/>
            <a:ext cx="48219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Arial"/>
              </a:rPr>
              <a:t>Source: R</a:t>
            </a:r>
            <a:r>
              <a:rPr lang="en-GB" sz="1000" dirty="0">
                <a:cs typeface="Arial"/>
              </a:rPr>
              <a:t>e-dispatch situation in the German power grid image from </a:t>
            </a:r>
            <a:r>
              <a:rPr lang="en-GB" sz="1000" dirty="0">
                <a:cs typeface="Arial"/>
                <a:hlinkClick r:id="rId4"/>
              </a:rPr>
              <a:t>Energy transition.org </a:t>
            </a:r>
            <a:r>
              <a:rPr lang="en-GB" sz="1000" dirty="0">
                <a:cs typeface="Arial"/>
              </a:rPr>
              <a:t>obtained under CC-BY SA 4.0</a:t>
            </a:r>
            <a:endParaRPr lang="en-US" sz="1000" dirty="0">
              <a:cs typeface="Arial"/>
            </a:endParaRPr>
          </a:p>
        </p:txBody>
      </p:sp>
    </p:spTree>
    <p:extLst>
      <p:ext uri="{BB962C8B-B14F-4D97-AF65-F5344CB8AC3E}">
        <p14:creationId xmlns:p14="http://schemas.microsoft.com/office/powerpoint/2010/main" val="340022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409332" y="266730"/>
            <a:ext cx="8963268" cy="886397"/>
          </a:xfrm>
        </p:spPr>
        <p:txBody>
          <a:bodyPr/>
          <a:lstStyle/>
          <a:p>
            <a:r>
              <a:rPr lang="en-GB" dirty="0"/>
              <a:t>Auctions and Incentives: Lessons from Germany</a:t>
            </a:r>
            <a:endParaRPr lang="en-GB" dirty="0">
              <a:solidFill>
                <a:srgbClr val="C00000"/>
              </a:solidFill>
            </a:endParaRPr>
          </a:p>
        </p:txBody>
      </p:sp>
      <p:sp>
        <p:nvSpPr>
          <p:cNvPr id="2" name="TextBox 1">
            <a:extLst>
              <a:ext uri="{FF2B5EF4-FFF2-40B4-BE49-F238E27FC236}">
                <a16:creationId xmlns:a16="http://schemas.microsoft.com/office/drawing/2014/main" id="{C079AECC-2EF0-87F3-C365-BD3989E5C986}"/>
              </a:ext>
            </a:extLst>
          </p:cNvPr>
          <p:cNvSpPr txBox="1"/>
          <p:nvPr/>
        </p:nvSpPr>
        <p:spPr>
          <a:xfrm>
            <a:off x="12832521" y="4494695"/>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4" name="TextBox 3">
            <a:extLst>
              <a:ext uri="{FF2B5EF4-FFF2-40B4-BE49-F238E27FC236}">
                <a16:creationId xmlns:a16="http://schemas.microsoft.com/office/drawing/2014/main" id="{2A12CD30-73BD-E2CF-D56B-C0E49CD6813E}"/>
              </a:ext>
            </a:extLst>
          </p:cNvPr>
          <p:cNvSpPr txBox="1"/>
          <p:nvPr/>
        </p:nvSpPr>
        <p:spPr>
          <a:xfrm>
            <a:off x="13042347" y="5543826"/>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7" name="TextBox 6">
            <a:extLst>
              <a:ext uri="{FF2B5EF4-FFF2-40B4-BE49-F238E27FC236}">
                <a16:creationId xmlns:a16="http://schemas.microsoft.com/office/drawing/2014/main" id="{8E921D52-B6B9-EA11-6763-92CD15E58623}"/>
              </a:ext>
            </a:extLst>
          </p:cNvPr>
          <p:cNvSpPr txBox="1"/>
          <p:nvPr/>
        </p:nvSpPr>
        <p:spPr>
          <a:xfrm>
            <a:off x="409332" y="1153127"/>
            <a:ext cx="11620244"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0070C0"/>
                </a:solidFill>
                <a:cs typeface="Arial"/>
              </a:rPr>
              <a:t>Risk allocation and remuneration of auction participants </a:t>
            </a:r>
            <a:endParaRPr lang="en-GB" dirty="0">
              <a:cs typeface="Arial"/>
            </a:endParaRPr>
          </a:p>
          <a:p>
            <a:pPr marL="285750" indent="-285750">
              <a:buFont typeface="Arial" panose="020B0604020202020204" pitchFamily="34" charset="0"/>
              <a:buChar char="•"/>
            </a:pPr>
            <a:r>
              <a:rPr lang="en-GB" sz="1600" dirty="0">
                <a:solidFill>
                  <a:schemeClr val="tx1"/>
                </a:solidFill>
              </a:rPr>
              <a:t>Germany adopted marginal pricing for citizen wind parks as part of their preferential rules, whereby winners are granted a price equal to the highest awarded bid while regular bidders are paid as bid. </a:t>
            </a:r>
          </a:p>
          <a:p>
            <a:pPr marL="285750" indent="-285750">
              <a:buFont typeface="Arial" panose="020B0604020202020204" pitchFamily="34" charset="0"/>
              <a:buChar char="•"/>
            </a:pPr>
            <a:r>
              <a:rPr lang="en-GB" sz="1600" dirty="0">
                <a:solidFill>
                  <a:schemeClr val="tx1"/>
                </a:solidFill>
              </a:rPr>
              <a:t>Germany does not offer any indexing of prices, leaving sellers unprotected against inflation risks while the plant is being built. Neither does it offer any hedge against currency risk. </a:t>
            </a:r>
          </a:p>
          <a:p>
            <a:r>
              <a:rPr lang="en-GB" dirty="0">
                <a:solidFill>
                  <a:srgbClr val="0070C0"/>
                </a:solidFill>
                <a:cs typeface="Arial"/>
              </a:rPr>
              <a:t>Qualification requirements for auctions</a:t>
            </a:r>
          </a:p>
          <a:p>
            <a:pPr marL="285750" indent="-285750">
              <a:buFont typeface="Arial" panose="020B0604020202020204" pitchFamily="34" charset="0"/>
              <a:buChar char="•"/>
            </a:pPr>
            <a:r>
              <a:rPr lang="en-GB" sz="1600" dirty="0">
                <a:cs typeface="Arial"/>
              </a:rPr>
              <a:t>Since 2018, all wind power auctions required all projects to obtain environmental permits before the bidding stage. This led to undersubscriptions in 2018 and an increase in price in the next auction cycle.</a:t>
            </a:r>
          </a:p>
          <a:p>
            <a:endParaRPr lang="en-GB" sz="1600" dirty="0">
              <a:cs typeface="Arial"/>
            </a:endParaRPr>
          </a:p>
        </p:txBody>
      </p:sp>
      <p:pic>
        <p:nvPicPr>
          <p:cNvPr id="12" name="Picture 11">
            <a:extLst>
              <a:ext uri="{FF2B5EF4-FFF2-40B4-BE49-F238E27FC236}">
                <a16:creationId xmlns:a16="http://schemas.microsoft.com/office/drawing/2014/main" id="{15B3BBD4-D084-8149-00A3-554C8D91B6D0}"/>
              </a:ext>
            </a:extLst>
          </p:cNvPr>
          <p:cNvPicPr>
            <a:picLocks noChangeAspect="1"/>
          </p:cNvPicPr>
          <p:nvPr/>
        </p:nvPicPr>
        <p:blipFill>
          <a:blip r:embed="rId3"/>
          <a:stretch>
            <a:fillRect/>
          </a:stretch>
        </p:blipFill>
        <p:spPr>
          <a:xfrm>
            <a:off x="1430284" y="3282556"/>
            <a:ext cx="8353854" cy="3185603"/>
          </a:xfrm>
          <a:prstGeom prst="rect">
            <a:avLst/>
          </a:prstGeom>
        </p:spPr>
      </p:pic>
      <p:sp>
        <p:nvSpPr>
          <p:cNvPr id="13" name="TextBox 12">
            <a:extLst>
              <a:ext uri="{FF2B5EF4-FFF2-40B4-BE49-F238E27FC236}">
                <a16:creationId xmlns:a16="http://schemas.microsoft.com/office/drawing/2014/main" id="{CB3A4437-BD09-EBBA-3354-6BD54874F95C}"/>
              </a:ext>
            </a:extLst>
          </p:cNvPr>
          <p:cNvSpPr txBox="1"/>
          <p:nvPr/>
        </p:nvSpPr>
        <p:spPr>
          <a:xfrm>
            <a:off x="1430284" y="6468159"/>
            <a:ext cx="1002257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Arial"/>
              </a:rPr>
              <a:t>Source: Image obtained from </a:t>
            </a:r>
            <a:r>
              <a:rPr lang="en-GB" sz="1000" dirty="0">
                <a:cs typeface="Arial"/>
              </a:rPr>
              <a:t>World Wind Energy Association (WWEA). (2019). Community Wind projects under the Auctions Model: A Critical Appraisal</a:t>
            </a:r>
            <a:r>
              <a:rPr lang="en-US" sz="1000" dirty="0">
                <a:cs typeface="Arial"/>
              </a:rPr>
              <a:t>. Under CC BY SA 4.0</a:t>
            </a:r>
          </a:p>
        </p:txBody>
      </p:sp>
    </p:spTree>
    <p:extLst>
      <p:ext uri="{BB962C8B-B14F-4D97-AF65-F5344CB8AC3E}">
        <p14:creationId xmlns:p14="http://schemas.microsoft.com/office/powerpoint/2010/main" val="1900853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409332" y="266730"/>
            <a:ext cx="8963268" cy="886397"/>
          </a:xfrm>
        </p:spPr>
        <p:txBody>
          <a:bodyPr/>
          <a:lstStyle/>
          <a:p>
            <a:r>
              <a:rPr lang="en-GB" dirty="0"/>
              <a:t>Auctions and Incentives: Lessons from Germany</a:t>
            </a:r>
            <a:endParaRPr lang="en-GB" dirty="0">
              <a:solidFill>
                <a:srgbClr val="C00000"/>
              </a:solidFill>
            </a:endParaRPr>
          </a:p>
        </p:txBody>
      </p:sp>
      <p:sp>
        <p:nvSpPr>
          <p:cNvPr id="2" name="TextBox 1">
            <a:extLst>
              <a:ext uri="{FF2B5EF4-FFF2-40B4-BE49-F238E27FC236}">
                <a16:creationId xmlns:a16="http://schemas.microsoft.com/office/drawing/2014/main" id="{C079AECC-2EF0-87F3-C365-BD3989E5C986}"/>
              </a:ext>
            </a:extLst>
          </p:cNvPr>
          <p:cNvSpPr txBox="1"/>
          <p:nvPr/>
        </p:nvSpPr>
        <p:spPr>
          <a:xfrm>
            <a:off x="12832521" y="4494695"/>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4" name="TextBox 3">
            <a:extLst>
              <a:ext uri="{FF2B5EF4-FFF2-40B4-BE49-F238E27FC236}">
                <a16:creationId xmlns:a16="http://schemas.microsoft.com/office/drawing/2014/main" id="{2A12CD30-73BD-E2CF-D56B-C0E49CD6813E}"/>
              </a:ext>
            </a:extLst>
          </p:cNvPr>
          <p:cNvSpPr txBox="1"/>
          <p:nvPr/>
        </p:nvSpPr>
        <p:spPr>
          <a:xfrm>
            <a:off x="13042347" y="5543826"/>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7" name="TextBox 6">
            <a:extLst>
              <a:ext uri="{FF2B5EF4-FFF2-40B4-BE49-F238E27FC236}">
                <a16:creationId xmlns:a16="http://schemas.microsoft.com/office/drawing/2014/main" id="{8E921D52-B6B9-EA11-6763-92CD15E58623}"/>
              </a:ext>
            </a:extLst>
          </p:cNvPr>
          <p:cNvSpPr txBox="1"/>
          <p:nvPr/>
        </p:nvSpPr>
        <p:spPr>
          <a:xfrm>
            <a:off x="409332" y="1153127"/>
            <a:ext cx="11620244"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0070C0"/>
                </a:solidFill>
                <a:cs typeface="Arial"/>
              </a:rPr>
              <a:t>Strict compliance rules for delays in project start</a:t>
            </a:r>
            <a:endParaRPr lang="en-GB" dirty="0">
              <a:cs typeface="Arial"/>
            </a:endParaRPr>
          </a:p>
          <a:p>
            <a:pPr marL="285750" indent="-285750">
              <a:buFont typeface="Arial" panose="020B0604020202020204" pitchFamily="34" charset="0"/>
              <a:buChar char="•"/>
            </a:pPr>
            <a:r>
              <a:rPr lang="en-GB" sz="1600" dirty="0">
                <a:solidFill>
                  <a:schemeClr val="tx1"/>
                </a:solidFill>
              </a:rPr>
              <a:t>Germany has some of the strictest compliance rules related to delays in Solar PV projects</a:t>
            </a:r>
          </a:p>
          <a:p>
            <a:pPr marL="285750" indent="-285750">
              <a:buFont typeface="Arial" panose="020B0604020202020204" pitchFamily="34" charset="0"/>
              <a:buChar char="•"/>
            </a:pPr>
            <a:r>
              <a:rPr lang="en-GB" sz="1600" dirty="0">
                <a:cs typeface="Arial"/>
              </a:rPr>
              <a:t>Failure to meet the target commercial operation date, usually 18 months from the time the project is awarded:</a:t>
            </a:r>
          </a:p>
          <a:p>
            <a:pPr marL="742950" lvl="1" indent="-285750">
              <a:buFont typeface="Arial" panose="020B0604020202020204" pitchFamily="34" charset="0"/>
              <a:buChar char="•"/>
            </a:pPr>
            <a:r>
              <a:rPr lang="en-GB" sz="1600" dirty="0">
                <a:cs typeface="Arial"/>
              </a:rPr>
              <a:t>Penalties are pro-rated to the absent capacity</a:t>
            </a:r>
          </a:p>
          <a:p>
            <a:pPr marL="742950" lvl="1" indent="-285750">
              <a:buFont typeface="Arial" panose="020B0604020202020204" pitchFamily="34" charset="0"/>
              <a:buChar char="•"/>
            </a:pPr>
            <a:r>
              <a:rPr lang="en-GB" sz="1600" dirty="0">
                <a:cs typeface="Arial"/>
              </a:rPr>
              <a:t>Additionally, the contract is reduced by EUR 3/MWh for the entirety of the plant’s useful life</a:t>
            </a:r>
          </a:p>
          <a:p>
            <a:pPr marL="285750" indent="-285750">
              <a:buFont typeface="Arial" panose="020B0604020202020204" pitchFamily="34" charset="0"/>
              <a:buChar char="•"/>
            </a:pPr>
            <a:r>
              <a:rPr lang="en-GB" sz="1600" dirty="0">
                <a:cs typeface="Arial"/>
              </a:rPr>
              <a:t>Stricter rules have contributed to fewer delays in project completion in Solar PV projects in Germany</a:t>
            </a:r>
          </a:p>
          <a:p>
            <a:endParaRPr lang="en-GB" dirty="0">
              <a:cs typeface="Arial"/>
            </a:endParaRPr>
          </a:p>
          <a:p>
            <a:r>
              <a:rPr lang="en-GB" dirty="0">
                <a:solidFill>
                  <a:srgbClr val="0070C0"/>
                </a:solidFill>
                <a:cs typeface="Arial"/>
              </a:rPr>
              <a:t>Inclusivity of small and new players in Auctions</a:t>
            </a:r>
          </a:p>
          <a:p>
            <a:pPr marL="285750" indent="-285750">
              <a:buFont typeface="Arial" panose="020B0604020202020204" pitchFamily="34" charset="0"/>
              <a:buChar char="•"/>
            </a:pPr>
            <a:r>
              <a:rPr lang="en-GB" sz="1600" dirty="0"/>
              <a:t>Germany has strong Community ownership (CO) structures that allow small-scale actors such as households, individuals and businesses to unite in investing, developing and operating energy assets. </a:t>
            </a:r>
          </a:p>
          <a:p>
            <a:pPr marL="285750" indent="-285750">
              <a:buFont typeface="Arial" panose="020B0604020202020204" pitchFamily="34" charset="0"/>
              <a:buChar char="•"/>
            </a:pPr>
            <a:r>
              <a:rPr lang="en-GB" sz="1600" dirty="0"/>
              <a:t>This creates a level playing field for all participants </a:t>
            </a:r>
          </a:p>
          <a:p>
            <a:pPr marL="285750" indent="-285750">
              <a:buFont typeface="Arial" panose="020B0604020202020204" pitchFamily="34" charset="0"/>
              <a:buChar char="•"/>
            </a:pPr>
            <a:r>
              <a:rPr lang="en-GB" sz="1600" dirty="0"/>
              <a:t>CO wind projects had up to two years after winning a bid to obtain a building permit, unlike other bidders.</a:t>
            </a:r>
            <a:endParaRPr lang="en-GB" sz="1600" dirty="0">
              <a:cs typeface="Arial"/>
            </a:endParaRPr>
          </a:p>
          <a:p>
            <a:pPr marL="285750" indent="-285750">
              <a:buFont typeface="Arial" panose="020B0604020202020204" pitchFamily="34" charset="0"/>
              <a:buChar char="•"/>
            </a:pPr>
            <a:r>
              <a:rPr lang="en-GB" sz="1600" dirty="0">
                <a:solidFill>
                  <a:srgbClr val="C00000"/>
                </a:solidFill>
                <a:cs typeface="Arial"/>
              </a:rPr>
              <a:t>However</a:t>
            </a:r>
            <a:r>
              <a:rPr lang="en-GB" sz="1600" dirty="0">
                <a:cs typeface="Arial"/>
              </a:rPr>
              <a:t>, </a:t>
            </a:r>
            <a:r>
              <a:rPr lang="en-GB" sz="1600" dirty="0">
                <a:solidFill>
                  <a:srgbClr val="C00000"/>
                </a:solidFill>
                <a:cs typeface="Arial"/>
              </a:rPr>
              <a:t>the CO projects proved challenging in Germany’s wind auctions</a:t>
            </a:r>
          </a:p>
          <a:p>
            <a:pPr marL="285750" indent="-285750">
              <a:buFont typeface="Arial" panose="020B0604020202020204" pitchFamily="34" charset="0"/>
              <a:buChar char="•"/>
            </a:pPr>
            <a:r>
              <a:rPr lang="en-GB" sz="1600" dirty="0">
                <a:cs typeface="Arial"/>
              </a:rPr>
              <a:t>Less than 10% of the capacity awarded to CO projects had obtained building permits </a:t>
            </a:r>
          </a:p>
          <a:p>
            <a:pPr marL="285750" indent="-285750">
              <a:buFont typeface="Arial" panose="020B0604020202020204" pitchFamily="34" charset="0"/>
              <a:buChar char="•"/>
            </a:pPr>
            <a:r>
              <a:rPr lang="en-GB" sz="1600" dirty="0"/>
              <a:t>The share of CO projects in auctions declined dramatically from more than 90% in 2017 to less than 16% at the end of 2018. </a:t>
            </a:r>
          </a:p>
          <a:p>
            <a:pPr marL="285750" indent="-285750">
              <a:buFont typeface="Arial" panose="020B0604020202020204" pitchFamily="34" charset="0"/>
              <a:buChar char="•"/>
            </a:pPr>
            <a:r>
              <a:rPr lang="en-GB" sz="1600" dirty="0"/>
              <a:t>Lessons were learnt on the importance of developer experience in bidding for building large infrastructure</a:t>
            </a:r>
          </a:p>
        </p:txBody>
      </p:sp>
    </p:spTree>
    <p:extLst>
      <p:ext uri="{BB962C8B-B14F-4D97-AF65-F5344CB8AC3E}">
        <p14:creationId xmlns:p14="http://schemas.microsoft.com/office/powerpoint/2010/main" val="3084155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DE3B85-07E8-4CB4-84BD-CEF3094F4237}">
  <ds:schemaRefs>
    <ds:schemaRef ds:uri="http://schemas.microsoft.com/sharepoint/v3/contenttype/forms"/>
  </ds:schemaRefs>
</ds:datastoreItem>
</file>

<file path=customXml/itemProps2.xml><?xml version="1.0" encoding="utf-8"?>
<ds:datastoreItem xmlns:ds="http://schemas.openxmlformats.org/officeDocument/2006/customXml" ds:itemID="{22898148-E755-4E4D-A5B1-95483911B114}">
  <ds:schemaRefs>
    <ds:schemaRef ds:uri="0063f72e-ace3-48fb-9c1f-5b513408b31f"/>
    <ds:schemaRef ds:uri="265015ab-9d7f-432c-8b5c-d65e93430a34"/>
    <ds:schemaRef ds:uri="4e4ba58b-07e1-4d55-916c-b3d7aa8a8ae1"/>
    <ds:schemaRef ds:uri="a8f60570-4bd3-4f2b-950b-a996de8ab151"/>
    <ds:schemaRef ds:uri="aaacb922-5235-4a66-b188-303b9b46fbd7"/>
    <ds:schemaRef ds:uri="b413c3fd-5a3b-4239-b985-69032e371c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5b8b66e-5759-43c1-a138-f967a8bf5a20"/>
    <ds:schemaRef ds:uri="0b696a8a-ab1a-459b-a09e-44df7cbe9330"/>
  </ds:schemaRefs>
</ds:datastoreItem>
</file>

<file path=customXml/itemProps3.xml><?xml version="1.0" encoding="utf-8"?>
<ds:datastoreItem xmlns:ds="http://schemas.openxmlformats.org/officeDocument/2006/customXml" ds:itemID="{5DADB15C-79B2-4BB9-B71E-E074F7216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8650</TotalTime>
  <Words>4479</Words>
  <Application>Microsoft Office PowerPoint</Application>
  <PresentationFormat>Widescreen</PresentationFormat>
  <Paragraphs>218</Paragraphs>
  <Slides>13</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-apple-system</vt:lpstr>
      <vt:lpstr>Arial</vt:lpstr>
      <vt:lpstr>Calibri</vt:lpstr>
      <vt:lpstr>Open Sans</vt:lpstr>
      <vt:lpstr>Open Sans ExtraBold</vt:lpstr>
      <vt:lpstr>Trebuchet MS</vt:lpstr>
      <vt:lpstr>Simple Light</vt:lpstr>
      <vt:lpstr>UCCC UK 2020 Grid 16:9 - 11991</vt:lpstr>
      <vt:lpstr>1_Simple Light</vt:lpstr>
      <vt:lpstr>Lecture 3  Delivery Mechanisms – Case Study</vt:lpstr>
      <vt:lpstr>Case study overview</vt:lpstr>
      <vt:lpstr>Germany’s Net Zero strategy and its delivery</vt:lpstr>
      <vt:lpstr>Market deregulation and liberalisation in Germany</vt:lpstr>
      <vt:lpstr>Renewables in the Liberalised Power Market</vt:lpstr>
      <vt:lpstr>Renewables in the Liberalised Power Market</vt:lpstr>
      <vt:lpstr>Renewables in the Liberalised Power Market Some challenges</vt:lpstr>
      <vt:lpstr>Auctions and Incentives: Lessons from Germany</vt:lpstr>
      <vt:lpstr>Auctions and Incentives: Lessons from Germany</vt:lpstr>
      <vt:lpstr>Auctions and Incentives: Lessons from Germany</vt:lpstr>
      <vt:lpstr>Auctions and Incentives: Lessons from Germany</vt:lpstr>
      <vt:lpstr>References and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Helena Walters</cp:lastModifiedBy>
  <cp:revision>3205</cp:revision>
  <dcterms:created xsi:type="dcterms:W3CDTF">2023-03-02T11:39:23Z</dcterms:created>
  <dcterms:modified xsi:type="dcterms:W3CDTF">2023-11-09T14:10:15Z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