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335" r:id="rId8"/>
    <p:sldId id="336" r:id="rId9"/>
    <p:sldId id="337" r:id="rId10"/>
    <p:sldId id="338" r:id="rId11"/>
    <p:sldId id="315" r:id="rId12"/>
    <p:sldId id="339" r:id="rId13"/>
    <p:sldId id="316" r:id="rId14"/>
    <p:sldId id="317" r:id="rId15"/>
    <p:sldId id="319" r:id="rId16"/>
    <p:sldId id="320" r:id="rId17"/>
    <p:sldId id="321" r:id="rId18"/>
    <p:sldId id="304" r:id="rId19"/>
    <p:sldId id="325" r:id="rId20"/>
    <p:sldId id="326" r:id="rId21"/>
    <p:sldId id="327" r:id="rId22"/>
    <p:sldId id="328" r:id="rId23"/>
    <p:sldId id="329" r:id="rId24"/>
    <p:sldId id="306" r:id="rId25"/>
    <p:sldId id="330" r:id="rId26"/>
    <p:sldId id="331" r:id="rId27"/>
    <p:sldId id="332" r:id="rId28"/>
    <p:sldId id="333" r:id="rId29"/>
    <p:sldId id="314" r:id="rId30"/>
    <p:sldId id="341" r:id="rId31"/>
    <p:sldId id="3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HX4sOMThWvSGbKvy0mckw==" hashData="AofUmXTyV93mUtA7NJEiX+BeR0R3L6WDEYgKmwHA+UAma+unE/CgT/YaMIzeqXWnAJiE6tOIZEbuKwJ1EOVq8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333" autoAdjust="0"/>
  </p:normalViewPr>
  <p:slideViewPr>
    <p:cSldViewPr snapToGrid="0">
      <p:cViewPr varScale="1">
        <p:scale>
          <a:sx n="63" d="100"/>
          <a:sy n="63" d="100"/>
        </p:scale>
        <p:origin x="1426"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GitHub\TEST%20RUNS%20GEP\Malawi20190514\Summaries09\mw-1-0_1_0_0_0_1_summary.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Población </a:t>
            </a:r>
            <a:r>
              <a:rPr lang="en-US" baseline="0" dirty="0"/>
              <a:t>por tecnología</a:t>
            </a:r>
            <a:endParaRPr lang="en-US" dirty="0"/>
          </a:p>
        </c:rich>
      </c:tx>
      <c:layout>
        <c:manualLayout>
          <c:xMode val="edge"/>
          <c:yMode val="edge"/>
          <c:x val="0.21760389326334209"/>
          <c:y val="0.04"/>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CR"/>
        </a:p>
      </c:txPr>
    </c:title>
    <c:autoTitleDeleted val="0"/>
    <c:plotArea>
      <c:layout/>
      <c:pieChart>
        <c:varyColors val="1"/>
        <c:ser>
          <c:idx val="0"/>
          <c:order val="0"/>
          <c:tx>
            <c:strRef>
              <c:f>'mw-1-0_0_0_0_0_1_summary_09'!$B$1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BE2D-4742-95EE-17D7D7BCC87C}"/>
              </c:ext>
            </c:extLst>
          </c:dPt>
          <c:dPt>
            <c:idx val="1"/>
            <c:bubble3D val="0"/>
            <c:spPr>
              <a:solidFill>
                <a:schemeClr val="accent6">
                  <a:lumMod val="40000"/>
                  <a:lumOff val="60000"/>
                </a:schemeClr>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BE2D-4742-95EE-17D7D7BCC87C}"/>
              </c:ext>
            </c:extLst>
          </c:dPt>
          <c:dPt>
            <c:idx val="2"/>
            <c:bubble3D val="0"/>
            <c:spPr>
              <a:solidFill>
                <a:schemeClr val="accent3"/>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BE2D-4742-95EE-17D7D7BCC87C}"/>
              </c:ext>
            </c:extLst>
          </c:dPt>
          <c:dPt>
            <c:idx val="3"/>
            <c:bubble3D val="0"/>
            <c:spPr>
              <a:solidFill>
                <a:schemeClr val="accent4"/>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BE2D-4742-95EE-17D7D7BCC87C}"/>
              </c:ext>
            </c:extLst>
          </c:dPt>
          <c:dPt>
            <c:idx val="4"/>
            <c:bubble3D val="0"/>
            <c:spPr>
              <a:solidFill>
                <a:schemeClr val="accent5"/>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BE2D-4742-95EE-17D7D7BCC87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BE2D-4742-95EE-17D7D7BCC87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40000"/>
                          <a:lumOff val="60000"/>
                        </a:schemeClr>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BE2D-4742-95EE-17D7D7BCC87C}"/>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BE2D-4742-95EE-17D7D7BCC87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BE2D-4742-95EE-17D7D7BCC87C}"/>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BE2D-4742-95EE-17D7D7BCC87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Lst>
          </c:dLbls>
          <c:cat>
            <c:strRef>
              <c:f>'mw-1-0_0_0_0_0_1_summary_09'!$A$2:$A$6</c:f>
              <c:strCache>
                <c:ptCount val="2"/>
                <c:pt idx="0">
                  <c:v>Grid</c:v>
                </c:pt>
                <c:pt idx="1">
                  <c:v>Stand-alone PV</c:v>
                </c:pt>
              </c:strCache>
            </c:strRef>
          </c:cat>
          <c:val>
            <c:numRef>
              <c:f>'mw-1-0_0_0_0_0_1_summary_09'!$B$2:$B$6</c:f>
              <c:numCache>
                <c:formatCode>General</c:formatCode>
                <c:ptCount val="5"/>
                <c:pt idx="0">
                  <c:v>15622339.2917134</c:v>
                </c:pt>
                <c:pt idx="1">
                  <c:v>10404276.708287099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BE2D-4742-95EE-17D7D7BCC87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población por tecnología</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CR"/>
        </a:p>
      </c:txPr>
    </c:title>
    <c:autoTitleDeleted val="0"/>
    <c:plotArea>
      <c:layout/>
      <c:pieChart>
        <c:varyColors val="1"/>
        <c:ser>
          <c:idx val="0"/>
          <c:order val="0"/>
          <c:tx>
            <c:strRef>
              <c:f>'mw-1-0_1_0_0_0_1_summary'!$C$1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8233-46DA-BF8A-A7A822479C63}"/>
              </c:ext>
            </c:extLst>
          </c:dPt>
          <c:dPt>
            <c:idx val="1"/>
            <c:bubble3D val="0"/>
            <c:spPr>
              <a:solidFill>
                <a:schemeClr val="accent2"/>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8233-46DA-BF8A-A7A822479C63}"/>
              </c:ext>
            </c:extLst>
          </c:dPt>
          <c:dPt>
            <c:idx val="2"/>
            <c:bubble3D val="0"/>
            <c:spPr>
              <a:solidFill>
                <a:schemeClr val="accent3"/>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8233-46DA-BF8A-A7A822479C63}"/>
              </c:ext>
            </c:extLst>
          </c:dPt>
          <c:dPt>
            <c:idx val="3"/>
            <c:bubble3D val="0"/>
            <c:spPr>
              <a:solidFill>
                <a:schemeClr val="accent4"/>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8233-46DA-BF8A-A7A822479C6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CR"/>
                </a:p>
              </c:txPr>
              <c:dLblPos val="outEnd"/>
              <c:showLegendKey val="0"/>
              <c:showVal val="0"/>
              <c:showCatName val="1"/>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8233-46DA-BF8A-A7A822479C63}"/>
                </c:ext>
              </c:extLst>
            </c:dLbl>
            <c:dLbl>
              <c:idx val="1"/>
              <c:layout>
                <c:manualLayout>
                  <c:x val="-0.17304633599927696"/>
                  <c:y val="8.937640603630887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CR"/>
                </a:p>
              </c:txPr>
              <c:dLblPos val="bestFit"/>
              <c:showLegendKey val="0"/>
              <c:showVal val="0"/>
              <c:showCatName val="1"/>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 xmlns:c16="http://schemas.microsoft.com/office/drawing/2014/chart" uri="{C3380CC4-5D6E-409C-BE32-E72D297353CC}">
                  <c16:uniqueId val="{00000003-8233-46DA-BF8A-A7A822479C63}"/>
                </c:ext>
              </c:extLst>
            </c:dLbl>
            <c:dLbl>
              <c:idx val="2"/>
              <c:layout>
                <c:manualLayout>
                  <c:x val="0.31988605846755419"/>
                  <c:y val="3.094018818307848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CR"/>
                </a:p>
              </c:txPr>
              <c:dLblPos val="bestFit"/>
              <c:showLegendKey val="0"/>
              <c:showVal val="0"/>
              <c:showCatName val="1"/>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 xmlns:c16="http://schemas.microsoft.com/office/drawing/2014/chart" uri="{C3380CC4-5D6E-409C-BE32-E72D297353CC}">
                  <c16:uniqueId val="{00000005-8233-46DA-BF8A-A7A822479C63}"/>
                </c:ext>
              </c:extLst>
            </c:dLbl>
            <c:dLbl>
              <c:idx val="3"/>
              <c:delete val="1"/>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 xmlns:c16="http://schemas.microsoft.com/office/drawing/2014/chart" uri="{C3380CC4-5D6E-409C-BE32-E72D297353CC}">
                  <c16:uniqueId val="{00000007-8233-46DA-BF8A-A7A822479C63}"/>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Lst>
          </c:dLbls>
          <c:cat>
            <c:strRef>
              <c:f>'mw-1-0_1_0_0_0_1_summary'!$A$2:$A$5</c:f>
              <c:strCache>
                <c:ptCount val="4"/>
                <c:pt idx="0">
                  <c:v>Grid 93%</c:v>
                </c:pt>
                <c:pt idx="1">
                  <c:v>Stand-alone PV 5%</c:v>
                </c:pt>
                <c:pt idx="2">
                  <c:v>Mini-grid PV 1%</c:v>
                </c:pt>
                <c:pt idx="3">
                  <c:v>Mini-grid hydro 1%</c:v>
                </c:pt>
              </c:strCache>
            </c:strRef>
          </c:cat>
          <c:val>
            <c:numRef>
              <c:f>'mw-1-0_1_0_0_0_1_summary'!$C$2:$C$5</c:f>
              <c:numCache>
                <c:formatCode>General</c:formatCode>
                <c:ptCount val="4"/>
                <c:pt idx="0">
                  <c:v>24169638.209596101</c:v>
                </c:pt>
                <c:pt idx="1">
                  <c:v>1695768.2790292001</c:v>
                </c:pt>
                <c:pt idx="2">
                  <c:v>156332.04700371699</c:v>
                </c:pt>
                <c:pt idx="3">
                  <c:v>4877.4643713013602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8233-46DA-BF8A-A7A822479C6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Población </a:t>
            </a:r>
            <a:r>
              <a:rPr lang="en-US" baseline="0" dirty="0"/>
              <a:t>por tecnología</a:t>
            </a:r>
            <a:endParaRPr lang="en-US" dirty="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CR"/>
        </a:p>
      </c:txPr>
    </c:title>
    <c:autoTitleDeleted val="0"/>
    <c:plotArea>
      <c:layout/>
      <c:pieChart>
        <c:varyColors val="1"/>
        <c:ser>
          <c:idx val="0"/>
          <c:order val="0"/>
          <c:tx>
            <c:strRef>
              <c:f>'mw-1-0_0_0_0_0_1_summary_09'!$B$1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0C38-4CC0-84E3-A9B3E81D3F14}"/>
              </c:ext>
            </c:extLst>
          </c:dPt>
          <c:dPt>
            <c:idx val="1"/>
            <c:bubble3D val="0"/>
            <c:spPr>
              <a:solidFill>
                <a:schemeClr val="accent2"/>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0C38-4CC0-84E3-A9B3E81D3F14}"/>
              </c:ext>
            </c:extLst>
          </c:dPt>
          <c:dPt>
            <c:idx val="2"/>
            <c:bubble3D val="0"/>
            <c:spPr>
              <a:solidFill>
                <a:schemeClr val="accent3"/>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0C38-4CC0-84E3-A9B3E81D3F14}"/>
              </c:ext>
            </c:extLst>
          </c:dPt>
          <c:dPt>
            <c:idx val="3"/>
            <c:bubble3D val="0"/>
            <c:spPr>
              <a:solidFill>
                <a:schemeClr val="accent4"/>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0C38-4CC0-84E3-A9B3E81D3F14}"/>
              </c:ext>
            </c:extLst>
          </c:dPt>
          <c:dPt>
            <c:idx val="4"/>
            <c:bubble3D val="0"/>
            <c:spPr>
              <a:solidFill>
                <a:schemeClr val="accent5"/>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0C38-4CC0-84E3-A9B3E81D3F14}"/>
              </c:ext>
            </c:extLst>
          </c:dPt>
          <c:dLbls>
            <c:dLbl>
              <c:idx val="0"/>
              <c:layout>
                <c:manualLayout>
                  <c:x val="-5.7196820567883631E-2"/>
                  <c:y val="-4.6095359496452562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s-CR"/>
                </a:p>
              </c:txPr>
              <c:dLblPos val="bestFit"/>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layout>
                    <c:manualLayout>
                      <c:w val="0.30539599737532808"/>
                      <c:h val="0.25220741767002264"/>
                    </c:manualLayout>
                  </c15:layout>
                </c:ext>
                <c:ext xmlns:c16="http://schemas.microsoft.com/office/drawing/2014/chart" uri="{C3380CC4-5D6E-409C-BE32-E72D297353CC}">
                  <c16:uniqueId val="{00000001-0C38-4CC0-84E3-A9B3E81D3F14}"/>
                </c:ext>
              </c:extLst>
            </c:dLbl>
            <c:dLbl>
              <c:idx val="1"/>
              <c:layout>
                <c:manualLayout>
                  <c:x val="5.3788027916964923E-2"/>
                  <c:y val="6.1871730229011691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s-CR"/>
                </a:p>
              </c:txPr>
              <c:dLblPos val="bestFit"/>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layout>
                    <c:manualLayout>
                      <c:w val="0.35497933070866144"/>
                      <c:h val="0.39905403422463104"/>
                    </c:manualLayout>
                  </c15:layout>
                </c:ext>
                <c:ext xmlns:c16="http://schemas.microsoft.com/office/drawing/2014/chart" uri="{C3380CC4-5D6E-409C-BE32-E72D297353CC}">
                  <c16:uniqueId val="{00000003-0C38-4CC0-84E3-A9B3E81D3F14}"/>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0C38-4CC0-84E3-A9B3E81D3F14}"/>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0C38-4CC0-84E3-A9B3E81D3F14}"/>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s-CR"/>
                </a:p>
              </c:txPr>
              <c:dLblPos val="outEnd"/>
              <c:showLegendKey val="0"/>
              <c:showVal val="0"/>
              <c:showCatName val="1"/>
              <c:showSerName val="0"/>
              <c:showPercent val="1"/>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0C38-4CC0-84E3-A9B3E81D3F1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s-C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Lst>
          </c:dLbls>
          <c:cat>
            <c:strRef>
              <c:f>'mw-1-0_0_0_0_0_1_summary_09'!$A$2:$A$6</c:f>
              <c:strCache>
                <c:ptCount val="2"/>
                <c:pt idx="0">
                  <c:v>Grid</c:v>
                </c:pt>
                <c:pt idx="1">
                  <c:v>Stand-alone PV</c:v>
                </c:pt>
              </c:strCache>
            </c:strRef>
          </c:cat>
          <c:val>
            <c:numRef>
              <c:f>'mw-1-0_0_0_0_0_1_summary_09'!$B$2:$B$6</c:f>
              <c:numCache>
                <c:formatCode>General</c:formatCode>
                <c:ptCount val="5"/>
                <c:pt idx="0">
                  <c:v>15622339.2917134</c:v>
                </c:pt>
                <c:pt idx="1">
                  <c:v>10404276.708287099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0C38-4CC0-84E3-A9B3E81D3F1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población por tecnología</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CR"/>
        </a:p>
      </c:txPr>
    </c:title>
    <c:autoTitleDeleted val="0"/>
    <c:plotArea>
      <c:layout/>
      <c:pieChart>
        <c:varyColors val="1"/>
        <c:ser>
          <c:idx val="0"/>
          <c:order val="0"/>
          <c:tx>
            <c:strRef>
              <c:f>'mw-1-0_1_0_0_0_1_summary'!$B$1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562E-4BDD-B6C6-9D834BB6B863}"/>
              </c:ext>
            </c:extLst>
          </c:dPt>
          <c:dPt>
            <c:idx val="1"/>
            <c:bubble3D val="0"/>
            <c:spPr>
              <a:solidFill>
                <a:schemeClr val="accent2"/>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562E-4BDD-B6C6-9D834BB6B863}"/>
              </c:ext>
            </c:extLst>
          </c:dPt>
          <c:dPt>
            <c:idx val="2"/>
            <c:bubble3D val="0"/>
            <c:spPr>
              <a:solidFill>
                <a:srgbClr val="92D050"/>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562E-4BDD-B6C6-9D834BB6B863}"/>
              </c:ext>
            </c:extLst>
          </c:dPt>
          <c:dPt>
            <c:idx val="3"/>
            <c:bubble3D val="0"/>
            <c:spPr>
              <a:solidFill>
                <a:schemeClr val="accent4"/>
              </a:solidFill>
              <a:ln>
                <a:noFill/>
              </a:ln>
              <a:effectLst>
                <a:outerShdw blurRad="63500" sx="102000" sy="102000" algn="ctr" rotWithShape="0">
                  <a:prstClr val="black">
                    <a:alpha val="20000"/>
                  </a:prstClr>
                </a:outerShdw>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562E-4BDD-B6C6-9D834BB6B863}"/>
              </c:ext>
            </c:extLst>
          </c:dPt>
          <c:dLbls>
            <c:dLbl>
              <c:idx val="0"/>
              <c:layout>
                <c:manualLayout>
                  <c:x val="0.12818085642918289"/>
                  <c:y val="-6.5487884741322853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s-CR"/>
                </a:p>
              </c:txPr>
              <c:dLblPos val="bestFit"/>
              <c:showLegendKey val="0"/>
              <c:showVal val="0"/>
              <c:showCatName val="1"/>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 xmlns:c16="http://schemas.microsoft.com/office/drawing/2014/chart" uri="{C3380CC4-5D6E-409C-BE32-E72D297353CC}">
                  <c16:uniqueId val="{00000001-562E-4BDD-B6C6-9D834BB6B863}"/>
                </c:ext>
              </c:extLst>
            </c:dLbl>
            <c:dLbl>
              <c:idx val="1"/>
              <c:layout>
                <c:manualLayout>
                  <c:x val="-0.10324290173149282"/>
                  <c:y val="0.1769114000021627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s-CR"/>
                </a:p>
              </c:txPr>
              <c:dLblPos val="bestFit"/>
              <c:showLegendKey val="0"/>
              <c:showVal val="0"/>
              <c:showCatName val="1"/>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layout>
                    <c:manualLayout>
                      <c:w val="0.35564361256533294"/>
                      <c:h val="0.36195153896529142"/>
                    </c:manualLayout>
                  </c15:layout>
                </c:ext>
                <c:ext xmlns:c16="http://schemas.microsoft.com/office/drawing/2014/chart" uri="{C3380CC4-5D6E-409C-BE32-E72D297353CC}">
                  <c16:uniqueId val="{00000003-562E-4BDD-B6C6-9D834BB6B863}"/>
                </c:ext>
              </c:extLst>
            </c:dLbl>
            <c:dLbl>
              <c:idx val="2"/>
              <c:layout>
                <c:manualLayout>
                  <c:x val="0.26149290561741817"/>
                  <c:y val="0.2008043288087885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92D050"/>
                      </a:solidFill>
                      <a:latin typeface="+mn-lt"/>
                      <a:ea typeface="+mn-ea"/>
                      <a:cs typeface="+mn-cs"/>
                    </a:defRPr>
                  </a:pPr>
                  <a:endParaRPr lang="es-CR"/>
                </a:p>
              </c:txPr>
              <c:dLblPos val="bestFit"/>
              <c:showLegendKey val="0"/>
              <c:showVal val="0"/>
              <c:showCatName val="1"/>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layout>
                    <c:manualLayout>
                      <c:w val="0.23212173725279461"/>
                      <c:h val="0.3554027504911591"/>
                    </c:manualLayout>
                  </c15:layout>
                </c:ext>
                <c:ext xmlns:c16="http://schemas.microsoft.com/office/drawing/2014/chart" uri="{C3380CC4-5D6E-409C-BE32-E72D297353CC}">
                  <c16:uniqueId val="{00000005-562E-4BDD-B6C6-9D834BB6B863}"/>
                </c:ext>
              </c:extLst>
            </c:dLbl>
            <c:dLbl>
              <c:idx val="3"/>
              <c:delete val="1"/>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 xmlns:c16="http://schemas.microsoft.com/office/drawing/2014/chart" uri="{C3380CC4-5D6E-409C-BE32-E72D297353CC}">
                  <c16:uniqueId val="{00000007-562E-4BDD-B6C6-9D834BB6B86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s-CR"/>
              </a:p>
            </c:txPr>
            <c:dLblPos val="outEnd"/>
            <c:showLegendKey val="0"/>
            <c:showVal val="0"/>
            <c:showCatName val="1"/>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extLst>
          </c:dLbls>
          <c:cat>
            <c:strRef>
              <c:f>'mw-1-0_1_0_0_0_1_summary'!$A$2:$A$5</c:f>
              <c:strCache>
                <c:ptCount val="4"/>
                <c:pt idx="0">
                  <c:v>Grid 93%</c:v>
                </c:pt>
                <c:pt idx="1">
                  <c:v>Stand-alone PV 5%</c:v>
                </c:pt>
                <c:pt idx="2">
                  <c:v>Mini-grid PV 1%</c:v>
                </c:pt>
                <c:pt idx="3">
                  <c:v>Mini-grid hydro 1%</c:v>
                </c:pt>
              </c:strCache>
            </c:strRef>
          </c:cat>
          <c:val>
            <c:numRef>
              <c:f>'mw-1-0_1_0_0_0_1_summary'!$B$2:$B$5</c:f>
              <c:numCache>
                <c:formatCode>General</c:formatCode>
                <c:ptCount val="4"/>
                <c:pt idx="0">
                  <c:v>24169638.209596101</c:v>
                </c:pt>
                <c:pt idx="1">
                  <c:v>1695768.2790292001</c:v>
                </c:pt>
                <c:pt idx="2">
                  <c:v>156332.04700371699</c:v>
                </c:pt>
                <c:pt idx="3">
                  <c:v>4877.4643713013602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562E-4BDD-B6C6-9D834BB6B863}"/>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Coste de inversión por tecnología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R"/>
        </a:p>
      </c:txPr>
    </c:title>
    <c:autoTitleDeleted val="0"/>
    <c:plotArea>
      <c:layout>
        <c:manualLayout>
          <c:layoutTarget val="inner"/>
          <c:xMode val="edge"/>
          <c:yMode val="edge"/>
          <c:x val="0.16709437778893649"/>
          <c:y val="0.17171296296296296"/>
          <c:w val="0.8080300003205162"/>
          <c:h val="0.7208876494604841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68BE-4516-A139-1F9170A91A16}"/>
              </c:ext>
            </c:extLst>
          </c:dPt>
          <c:dPt>
            <c:idx val="2"/>
            <c:invertIfNegative val="0"/>
            <c:bubble3D val="0"/>
            <c:spPr>
              <a:solidFill>
                <a:srgbClr val="92D050"/>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3-68BE-4516-A139-1F9170A91A16}"/>
              </c:ext>
            </c:extLst>
          </c:dPt>
          <c:cat>
            <c:strRef>
              <c:f>'mw-1-0_1_0_0_0_1_summary'!$A$22:$A$24</c:f>
              <c:strCache>
                <c:ptCount val="3"/>
                <c:pt idx="0">
                  <c:v>Grid</c:v>
                </c:pt>
                <c:pt idx="1">
                  <c:v>Stand-alone PV</c:v>
                </c:pt>
                <c:pt idx="2">
                  <c:v>Mini-grid PV</c:v>
                </c:pt>
              </c:strCache>
            </c:strRef>
          </c:cat>
          <c:val>
            <c:numRef>
              <c:f>'mw-1-0_1_0_0_0_1_summary'!$B$22:$B$24</c:f>
              <c:numCache>
                <c:formatCode>General</c:formatCode>
                <c:ptCount val="3"/>
                <c:pt idx="0">
                  <c:v>1616340635.7355499</c:v>
                </c:pt>
                <c:pt idx="1">
                  <c:v>410343290.237454</c:v>
                </c:pt>
                <c:pt idx="2">
                  <c:v>40876051.423712596</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4-68BE-4516-A139-1F9170A91A16}"/>
            </c:ext>
          </c:extLst>
        </c:ser>
        <c:dLbls>
          <c:showLegendKey val="0"/>
          <c:showVal val="0"/>
          <c:showCatName val="0"/>
          <c:showSerName val="0"/>
          <c:showPercent val="0"/>
          <c:showBubbleSize val="0"/>
        </c:dLbls>
        <c:gapWidth val="219"/>
        <c:overlap val="-27"/>
        <c:axId val="442423296"/>
        <c:axId val="442423624"/>
      </c:barChart>
      <c:catAx>
        <c:axId val="4424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442423624"/>
        <c:crosses val="autoZero"/>
        <c:auto val="1"/>
        <c:lblAlgn val="ctr"/>
        <c:lblOffset val="100"/>
        <c:noMultiLvlLbl val="0"/>
      </c:catAx>
      <c:valAx>
        <c:axId val="442423624"/>
        <c:scaling>
          <c:orientation val="minMax"/>
        </c:scaling>
        <c:delete val="0"/>
        <c:axPos val="l"/>
        <c:majorGridlines>
          <c:spPr>
            <a:ln w="127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44242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Coste de inversión por tecnología</a:t>
            </a:r>
          </a:p>
        </c:rich>
      </c:tx>
      <c:layout>
        <c:manualLayout>
          <c:xMode val="edge"/>
          <c:yMode val="edge"/>
          <c:x val="0.28466576332429994"/>
          <c:y val="3.10696848646249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s-CR"/>
        </a:p>
      </c:txPr>
    </c:title>
    <c:autoTitleDeleted val="0"/>
    <c:plotArea>
      <c:layout>
        <c:manualLayout>
          <c:layoutTarget val="inner"/>
          <c:xMode val="edge"/>
          <c:yMode val="edge"/>
          <c:x val="0.16411475082837168"/>
          <c:y val="0.15427000196404017"/>
          <c:w val="0.80897462817147869"/>
          <c:h val="0.7208876494604841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5885-4A64-8C03-90F2BB4A98F2}"/>
              </c:ext>
            </c:extLst>
          </c:dPt>
          <c:dPt>
            <c:idx val="2"/>
            <c:invertIfNegative val="0"/>
            <c:bubble3D val="0"/>
            <c:spPr>
              <a:solidFill>
                <a:srgbClr val="92D050"/>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3-5885-4A64-8C03-90F2BB4A98F2}"/>
              </c:ext>
            </c:extLst>
          </c:dPt>
          <c:cat>
            <c:strRef>
              <c:f>'mw-1-0_1_0_0_0_1_summary'!$A$22:$A$24</c:f>
              <c:strCache>
                <c:ptCount val="3"/>
                <c:pt idx="0">
                  <c:v>Grid</c:v>
                </c:pt>
                <c:pt idx="1">
                  <c:v>Stand-alone PV</c:v>
                </c:pt>
                <c:pt idx="2">
                  <c:v>Mini-grid PV</c:v>
                </c:pt>
              </c:strCache>
            </c:strRef>
          </c:cat>
          <c:val>
            <c:numRef>
              <c:f>'mw-1-0_1_0_0_0_1_summary'!$B$22:$B$24</c:f>
              <c:numCache>
                <c:formatCode>General</c:formatCode>
                <c:ptCount val="3"/>
                <c:pt idx="0">
                  <c:v>1616.34063573555</c:v>
                </c:pt>
                <c:pt idx="1">
                  <c:v>410.34329023745397</c:v>
                </c:pt>
                <c:pt idx="2">
                  <c:v>40.876051423712596</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4-5885-4A64-8C03-90F2BB4A98F2}"/>
            </c:ext>
          </c:extLst>
        </c:ser>
        <c:dLbls>
          <c:showLegendKey val="0"/>
          <c:showVal val="0"/>
          <c:showCatName val="0"/>
          <c:showSerName val="0"/>
          <c:showPercent val="0"/>
          <c:showBubbleSize val="0"/>
        </c:dLbls>
        <c:gapWidth val="219"/>
        <c:overlap val="-27"/>
        <c:axId val="306958544"/>
        <c:axId val="306958216"/>
      </c:barChart>
      <c:catAx>
        <c:axId val="30695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R"/>
          </a:p>
        </c:txPr>
        <c:crossAx val="306958216"/>
        <c:crosses val="autoZero"/>
        <c:auto val="1"/>
        <c:lblAlgn val="ctr"/>
        <c:lblOffset val="100"/>
        <c:noMultiLvlLbl val="0"/>
      </c:catAx>
      <c:valAx>
        <c:axId val="30695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Millones de </a:t>
                </a:r>
                <a:r>
                  <a:rPr lang="en-US" sz="1400" b="1" baseline="0" dirty="0"/>
                  <a:t>dólares</a:t>
                </a:r>
                <a:endParaRPr lang="en-US" sz="1400" b="1" dirty="0"/>
              </a:p>
            </c:rich>
          </c:tx>
          <c:layout>
            <c:manualLayout>
              <c:xMode val="edge"/>
              <c:yMode val="edge"/>
              <c:x val="5.9311271164915205E-2"/>
              <c:y val="6.0101827930849311E-2"/>
            </c:manualLayout>
          </c:layout>
          <c:overlay val="0"/>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C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306958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Hay algunas funcionalidades adicionales en la herramienta OnSSET</a:t>
            </a:r>
            <a:r>
              <a:rPr lang="en-GB" dirty="0"/>
              <a:t>, </a:t>
            </a:r>
            <a:r>
              <a:rPr lang="en-GB" sz="1200" kern="1200" dirty="0">
                <a:solidFill>
                  <a:schemeClr val="tx1"/>
                </a:solidFill>
                <a:effectLst/>
                <a:latin typeface="+mn-lt"/>
                <a:ea typeface="+mn-ea"/>
                <a:cs typeface="+mn-cs"/>
              </a:rPr>
              <a:t>que también cubriremos en esta mini conferencia. En primer lugar, tenemos algo llamado algoritmo de priorización.  </a:t>
            </a:r>
            <a:r>
              <a:rPr lang="en-GB" dirty="0"/>
              <a:t>Si </a:t>
            </a:r>
            <a:r>
              <a:rPr lang="en-GB" sz="1200" kern="1200" dirty="0">
                <a:solidFill>
                  <a:schemeClr val="tx1"/>
                </a:solidFill>
                <a:effectLst/>
                <a:latin typeface="+mn-lt"/>
                <a:ea typeface="+mn-ea"/>
                <a:cs typeface="+mn-cs"/>
              </a:rPr>
              <a:t>ejecutamos el modelo con un año intermedio</a:t>
            </a:r>
            <a:r>
              <a:rPr lang="en-GB" dirty="0"/>
              <a:t>, </a:t>
            </a:r>
            <a:r>
              <a:rPr lang="en-GB" sz="1200" kern="1200" dirty="0">
                <a:solidFill>
                  <a:schemeClr val="tx1"/>
                </a:solidFill>
                <a:effectLst/>
                <a:latin typeface="+mn-lt"/>
                <a:ea typeface="+mn-ea"/>
                <a:cs typeface="+mn-cs"/>
              </a:rPr>
              <a:t>primero miramos cómo será la electrificación hasta</a:t>
            </a:r>
            <a:r>
              <a:rPr lang="en-GB" dirty="0"/>
              <a:t>, por ejemplo, </a:t>
            </a:r>
            <a:r>
              <a:rPr lang="en-GB" sz="1200" kern="1200" dirty="0">
                <a:solidFill>
                  <a:schemeClr val="tx1"/>
                </a:solidFill>
                <a:effectLst/>
                <a:latin typeface="+mn-lt"/>
                <a:ea typeface="+mn-ea"/>
                <a:cs typeface="+mn-cs"/>
              </a:rPr>
              <a:t>2025 y luego en 2030.  Fijamos un objetivo para el año intermedio que es un porcentaje de la población</a:t>
            </a:r>
            <a:r>
              <a:rPr lang="en-GB" dirty="0"/>
              <a:t>. Por ejemplo, el objetivo podría ser </a:t>
            </a:r>
            <a:r>
              <a:rPr lang="en-GB" sz="1200" kern="1200" dirty="0">
                <a:solidFill>
                  <a:schemeClr val="tx1"/>
                </a:solidFill>
                <a:effectLst/>
                <a:latin typeface="+mn-lt"/>
                <a:ea typeface="+mn-ea"/>
                <a:cs typeface="+mn-cs"/>
              </a:rPr>
              <a:t>el </a:t>
            </a:r>
            <a:r>
              <a:rPr lang="en-GB" dirty="0"/>
              <a:t>80% de electrificación </a:t>
            </a:r>
            <a:r>
              <a:rPr lang="en-GB" sz="1200" kern="1200" dirty="0">
                <a:solidFill>
                  <a:schemeClr val="tx1"/>
                </a:solidFill>
                <a:effectLst/>
                <a:latin typeface="+mn-lt"/>
                <a:ea typeface="+mn-ea"/>
                <a:cs typeface="+mn-cs"/>
              </a:rPr>
              <a:t>en 2025 y el </a:t>
            </a:r>
            <a:r>
              <a:rPr lang="en-GB" dirty="0"/>
              <a:t>100% </a:t>
            </a:r>
            <a:r>
              <a:rPr lang="en-GB" sz="1200" kern="1200" dirty="0">
                <a:solidFill>
                  <a:schemeClr val="tx1"/>
                </a:solidFill>
                <a:effectLst/>
                <a:latin typeface="+mn-lt"/>
                <a:ea typeface="+mn-ea"/>
                <a:cs typeface="+mn-cs"/>
              </a:rPr>
              <a:t>en 2030. El modelo debe elegir qué asentamientos se incluirán en el primer </a:t>
            </a:r>
            <a:r>
              <a:rPr lang="en-GB" dirty="0"/>
              <a:t>80%</a:t>
            </a:r>
            <a:r>
              <a:rPr lang="en-GB" sz="1200" kern="1200" dirty="0">
                <a:solidFill>
                  <a:schemeClr val="tx1"/>
                </a:solidFill>
                <a:effectLst/>
                <a:latin typeface="+mn-lt"/>
                <a:ea typeface="+mn-ea"/>
                <a:cs typeface="+mn-cs"/>
              </a:rPr>
              <a:t>. Esto puede hacerse de diferentes maneras, dependiendo de sus prioridades. En </a:t>
            </a:r>
            <a:r>
              <a:rPr lang="en-GB" sz="1200" kern="1200" baseline="0" dirty="0">
                <a:solidFill>
                  <a:schemeClr val="tx1"/>
                </a:solidFill>
                <a:effectLst/>
                <a:latin typeface="+mn-lt"/>
                <a:ea typeface="+mn-ea"/>
                <a:cs typeface="+mn-cs"/>
              </a:rPr>
              <a:t>OnSSET </a:t>
            </a:r>
            <a:r>
              <a:rPr lang="en-GB" sz="1200" kern="1200" dirty="0">
                <a:solidFill>
                  <a:schemeClr val="tx1"/>
                </a:solidFill>
                <a:effectLst/>
                <a:latin typeface="+mn-lt"/>
                <a:ea typeface="+mn-ea"/>
                <a:cs typeface="+mn-cs"/>
              </a:rPr>
              <a:t>hay un par de métodos de priorización disponibles en el modelo. En primer lugar, se puede priorizar en función de los costes de inversión más bajos. </a:t>
            </a:r>
            <a:r>
              <a:rPr lang="en-GB" sz="1200" kern="1200" baseline="0" dirty="0">
                <a:solidFill>
                  <a:schemeClr val="tx1"/>
                </a:solidFill>
                <a:effectLst/>
                <a:latin typeface="+mn-lt"/>
                <a:ea typeface="+mn-ea"/>
                <a:cs typeface="+mn-cs"/>
              </a:rPr>
              <a:t>Esto significa </a:t>
            </a:r>
            <a:r>
              <a:rPr lang="en-GB" sz="1200" kern="1200" dirty="0">
                <a:solidFill>
                  <a:schemeClr val="tx1"/>
                </a:solidFill>
                <a:effectLst/>
                <a:latin typeface="+mn-lt"/>
                <a:ea typeface="+mn-ea"/>
                <a:cs typeface="+mn-cs"/>
              </a:rPr>
              <a:t>que damos prioridad a las conexiones más baratas hasta 2025. Otra posibilidad </a:t>
            </a:r>
            <a:r>
              <a:rPr lang="en-GB" sz="1200" kern="1200" baseline="0" dirty="0">
                <a:solidFill>
                  <a:schemeClr val="tx1"/>
                </a:solidFill>
                <a:effectLst/>
                <a:latin typeface="+mn-lt"/>
                <a:ea typeface="+mn-ea"/>
                <a:cs typeface="+mn-cs"/>
              </a:rPr>
              <a:t>es priorizar en función de la </a:t>
            </a:r>
            <a:r>
              <a:rPr lang="en-GB" sz="1200" kern="1200" dirty="0">
                <a:solidFill>
                  <a:schemeClr val="tx1"/>
                </a:solidFill>
                <a:effectLst/>
                <a:latin typeface="+mn-lt"/>
                <a:ea typeface="+mn-ea"/>
                <a:cs typeface="+mn-cs"/>
              </a:rPr>
              <a:t>presencia de escuelas y centros de salud. </a:t>
            </a:r>
            <a:r>
              <a:rPr lang="en-GB" sz="1200" kern="1200" baseline="0" dirty="0">
                <a:solidFill>
                  <a:schemeClr val="tx1"/>
                </a:solidFill>
                <a:effectLst/>
                <a:latin typeface="+mn-lt"/>
                <a:ea typeface="+mn-ea"/>
                <a:cs typeface="+mn-cs"/>
              </a:rPr>
              <a:t>Una tercera priorización podría </a:t>
            </a:r>
            <a:r>
              <a:rPr lang="en-GB" sz="1200" kern="1200" dirty="0">
                <a:solidFill>
                  <a:schemeClr val="tx1"/>
                </a:solidFill>
                <a:effectLst/>
                <a:latin typeface="+mn-lt"/>
                <a:ea typeface="+mn-ea"/>
                <a:cs typeface="+mn-cs"/>
              </a:rPr>
              <a:t>dar prioridad a los asentamientos que están más cerca de las ciudades y dejar las zonas más remotas para </a:t>
            </a:r>
            <a:r>
              <a:rPr lang="en-GB" dirty="0"/>
              <a:t>una </a:t>
            </a:r>
            <a:r>
              <a:rPr lang="en-GB" sz="1200" kern="1200" baseline="0" dirty="0">
                <a:solidFill>
                  <a:schemeClr val="tx1"/>
                </a:solidFill>
                <a:effectLst/>
                <a:latin typeface="+mn-lt"/>
                <a:ea typeface="+mn-ea"/>
                <a:cs typeface="+mn-cs"/>
              </a:rPr>
              <a:t>etapa posterior. Esta priorización debe ser </a:t>
            </a:r>
            <a:r>
              <a:rPr lang="en-GB" sz="1200" kern="1200" dirty="0">
                <a:solidFill>
                  <a:schemeClr val="tx1"/>
                </a:solidFill>
                <a:effectLst/>
                <a:latin typeface="+mn-lt"/>
                <a:ea typeface="+mn-ea"/>
                <a:cs typeface="+mn-cs"/>
              </a:rPr>
              <a:t>discutida por un responsable de la toma de decisiones y un analista energético</a:t>
            </a:r>
            <a:r>
              <a:rPr lang="en-GB" dirty="0"/>
              <a:t>. </a:t>
            </a:r>
            <a:endParaRPr dirty="0"/>
          </a:p>
        </p:txBody>
      </p:sp>
      <p:sp>
        <p:nvSpPr>
          <p:cNvPr id="658" name="Google Shape;658;p5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576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A continuación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examinaremos la línea de base y las opciones de intensificación integradas en la herramienta. En la opción de referencia, el modelo priorizará en primer lugar el </a:t>
            </a:r>
            <a:r>
              <a:rPr lang="en-GB" dirty="0"/>
              <a:t>aumento del </a:t>
            </a:r>
            <a:r>
              <a:rPr lang="en-GB" sz="1200" kern="1200" dirty="0">
                <a:solidFill>
                  <a:schemeClr val="tx1"/>
                </a:solidFill>
                <a:effectLst/>
                <a:latin typeface="+mn-lt"/>
                <a:ea typeface="+mn-ea"/>
                <a:cs typeface="+mn-cs"/>
              </a:rPr>
              <a:t>acceso </a:t>
            </a:r>
            <a:r>
              <a:rPr lang="en-GB" dirty="0"/>
              <a:t>a la electricidad </a:t>
            </a:r>
            <a:r>
              <a:rPr lang="en-GB" sz="1200" kern="1200" dirty="0">
                <a:solidFill>
                  <a:schemeClr val="tx1"/>
                </a:solidFill>
                <a:effectLst/>
                <a:latin typeface="+mn-lt"/>
                <a:ea typeface="+mn-ea"/>
                <a:cs typeface="+mn-cs"/>
              </a:rPr>
              <a:t>en los asentamientos que ya están conectados a la red</a:t>
            </a:r>
            <a:r>
              <a:rPr lang="en-GB" dirty="0"/>
              <a:t>, </a:t>
            </a:r>
            <a:r>
              <a:rPr lang="en-GB" sz="1200" kern="1200" dirty="0">
                <a:solidFill>
                  <a:schemeClr val="tx1"/>
                </a:solidFill>
                <a:effectLst/>
                <a:latin typeface="+mn-lt"/>
                <a:ea typeface="+mn-ea"/>
                <a:cs typeface="+mn-cs"/>
              </a:rPr>
              <a:t>en caso de que no todos los habitantes de esos asentamientos </a:t>
            </a:r>
            <a:r>
              <a:rPr lang="en-GB" dirty="0"/>
              <a:t>tengan </a:t>
            </a:r>
            <a:r>
              <a:rPr lang="en-GB" sz="1200" kern="1200" dirty="0">
                <a:solidFill>
                  <a:schemeClr val="tx1"/>
                </a:solidFill>
                <a:effectLst/>
                <a:latin typeface="+mn-lt"/>
                <a:ea typeface="+mn-ea"/>
                <a:cs typeface="+mn-cs"/>
              </a:rPr>
              <a:t>acceso a la electricidad. A continuación, dará prioridad a los asentamientos en función del menor coste de inversión per cápita. </a:t>
            </a:r>
            <a:r>
              <a:rPr lang="en-GB" dirty="0"/>
              <a:t>Siguiendo el ejemplo de la diapositiva anterior, se electrifica el 80% inicial </a:t>
            </a:r>
            <a:r>
              <a:rPr lang="en-GB" sz="1200" kern="1200" dirty="0">
                <a:solidFill>
                  <a:schemeClr val="tx1"/>
                </a:solidFill>
                <a:effectLst/>
                <a:latin typeface="+mn-lt"/>
                <a:ea typeface="+mn-ea"/>
                <a:cs typeface="+mn-cs"/>
              </a:rPr>
              <a:t>de la población con el </a:t>
            </a:r>
            <a:r>
              <a:rPr lang="en-GB" dirty="0"/>
              <a:t>L.C.O.E. más bajo. El 20% restante puede estar situado más lejos de la red o tener asentamientos menos densos, lo que supone un L.C.O.E. más elevado.</a:t>
            </a:r>
            <a:endParaRPr lang="en-GB" sz="1200" kern="1200" dirty="0">
              <a:solidFill>
                <a:schemeClr val="tx1"/>
              </a:solidFill>
              <a:effectLst/>
              <a:latin typeface="+mn-lt"/>
              <a:cs typeface="Calibri"/>
            </a:endParaRPr>
          </a:p>
          <a:p>
            <a:pPr>
              <a:buSzPts val="1400"/>
              <a:defRPr/>
            </a:pPr>
            <a:r>
              <a:rPr lang="en-GB" sz="1200" kern="1200" dirty="0">
                <a:solidFill>
                  <a:schemeClr val="tx1"/>
                </a:solidFill>
                <a:effectLst/>
                <a:latin typeface="+mn-lt"/>
                <a:ea typeface="+mn-ea"/>
                <a:cs typeface="+mn-cs"/>
              </a:rPr>
              <a:t>En la segunda opción, el modelo </a:t>
            </a:r>
            <a:r>
              <a:rPr lang="en-GB" dirty="0"/>
              <a:t>priorizará la intensificación del </a:t>
            </a:r>
            <a:r>
              <a:rPr lang="en-GB" sz="1200" kern="1200" dirty="0">
                <a:solidFill>
                  <a:schemeClr val="tx1"/>
                </a:solidFill>
                <a:effectLst/>
                <a:latin typeface="+mn-lt"/>
                <a:ea typeface="+mn-ea"/>
                <a:cs typeface="+mn-cs"/>
              </a:rPr>
              <a:t>acceso a la electricidad en los asentamientos que ya están conectados a la red </a:t>
            </a:r>
            <a:r>
              <a:rPr lang="en-GB" dirty="0"/>
              <a:t>como parte del </a:t>
            </a:r>
            <a:r>
              <a:rPr lang="en-GB" sz="1200" kern="1200" dirty="0">
                <a:solidFill>
                  <a:schemeClr val="tx1"/>
                </a:solidFill>
                <a:effectLst/>
                <a:latin typeface="+mn-lt"/>
                <a:ea typeface="+mn-ea"/>
                <a:cs typeface="+mn-cs"/>
              </a:rPr>
              <a:t>segundo paso. Si no se ha alcanzado</a:t>
            </a:r>
            <a:r>
              <a:rPr lang="en-GB" dirty="0"/>
              <a:t>, por ejemplo, el </a:t>
            </a:r>
            <a:r>
              <a:rPr lang="en-GB" sz="1200" kern="1200" dirty="0">
                <a:solidFill>
                  <a:schemeClr val="tx1"/>
                </a:solidFill>
                <a:effectLst/>
                <a:latin typeface="+mn-lt"/>
                <a:ea typeface="+mn-ea"/>
                <a:cs typeface="+mn-cs"/>
              </a:rPr>
              <a:t>objetivo del </a:t>
            </a:r>
            <a:r>
              <a:rPr lang="en-GB" dirty="0"/>
              <a:t>80%</a:t>
            </a:r>
            <a:r>
              <a:rPr lang="en-GB" sz="1200" kern="1200" dirty="0">
                <a:solidFill>
                  <a:schemeClr val="tx1"/>
                </a:solidFill>
                <a:effectLst/>
                <a:latin typeface="+mn-lt"/>
                <a:ea typeface="+mn-ea"/>
                <a:cs typeface="+mn-cs"/>
              </a:rPr>
              <a:t>, dará prioridad a la intensificación para conectar a la red todos los asentamientos que estén cerca de la red existente, aunque no </a:t>
            </a:r>
            <a:r>
              <a:rPr lang="en-GB" dirty="0"/>
              <a:t>sea la opción de menor coste</a:t>
            </a:r>
            <a:r>
              <a:rPr lang="en-GB" sz="1200" kern="1200" dirty="0">
                <a:solidFill>
                  <a:schemeClr val="tx1"/>
                </a:solidFill>
                <a:effectLst/>
                <a:latin typeface="+mn-lt"/>
                <a:ea typeface="+mn-ea"/>
                <a:cs typeface="+mn-cs"/>
              </a:rPr>
              <a:t>. En este caso, el modelo </a:t>
            </a:r>
            <a:r>
              <a:rPr lang="en-GB" dirty="0"/>
              <a:t>amplía </a:t>
            </a:r>
            <a:r>
              <a:rPr lang="en-GB" sz="1200" kern="1200" dirty="0">
                <a:solidFill>
                  <a:schemeClr val="tx1"/>
                </a:solidFill>
                <a:effectLst/>
                <a:latin typeface="+mn-lt"/>
                <a:ea typeface="+mn-ea"/>
                <a:cs typeface="+mn-cs"/>
              </a:rPr>
              <a:t>la red, aunque no </a:t>
            </a:r>
            <a:r>
              <a:rPr lang="en-GB" dirty="0"/>
              <a:t>sea la opción de menor coste, </a:t>
            </a:r>
            <a:r>
              <a:rPr lang="en-GB" sz="1200" kern="1200" dirty="0">
                <a:solidFill>
                  <a:schemeClr val="tx1"/>
                </a:solidFill>
                <a:effectLst/>
                <a:latin typeface="+mn-lt"/>
                <a:ea typeface="+mn-ea"/>
                <a:cs typeface="+mn-cs"/>
              </a:rPr>
              <a:t>y la distancia de </a:t>
            </a:r>
            <a:r>
              <a:rPr lang="en-GB" dirty="0"/>
              <a:t>ampliación que </a:t>
            </a:r>
            <a:r>
              <a:rPr lang="en-GB" sz="1200" kern="1200" dirty="0">
                <a:solidFill>
                  <a:schemeClr val="tx1"/>
                </a:solidFill>
                <a:effectLst/>
                <a:latin typeface="+mn-lt"/>
                <a:ea typeface="+mn-ea"/>
                <a:cs typeface="+mn-cs"/>
              </a:rPr>
              <a:t>debe utilizarse puede ser definida por el usuario. Los </a:t>
            </a:r>
            <a:r>
              <a:rPr lang="en-GB" sz="1200" kern="1200" baseline="0" dirty="0">
                <a:solidFill>
                  <a:schemeClr val="tx1"/>
                </a:solidFill>
                <a:effectLst/>
                <a:latin typeface="+mn-lt"/>
                <a:ea typeface="+mn-ea"/>
                <a:cs typeface="+mn-cs"/>
              </a:rPr>
              <a:t>rangos típicos son </a:t>
            </a:r>
            <a:r>
              <a:rPr lang="en-GB" sz="1200" kern="1200" dirty="0">
                <a:solidFill>
                  <a:schemeClr val="tx1"/>
                </a:solidFill>
                <a:effectLst/>
                <a:latin typeface="+mn-lt"/>
                <a:ea typeface="+mn-ea"/>
                <a:cs typeface="+mn-cs"/>
              </a:rPr>
              <a:t>entre </a:t>
            </a:r>
            <a:r>
              <a:rPr lang="en-GB" dirty="0"/>
              <a:t>2 y 5 kilómetros </a:t>
            </a:r>
            <a:r>
              <a:rPr lang="en-GB" sz="1200" kern="1200" dirty="0">
                <a:solidFill>
                  <a:schemeClr val="tx1"/>
                </a:solidFill>
                <a:effectLst/>
                <a:latin typeface="+mn-lt"/>
                <a:ea typeface="+mn-ea"/>
                <a:cs typeface="+mn-cs"/>
              </a:rPr>
              <a:t>desde la red eléctrica existente. Si no se alcanza el </a:t>
            </a:r>
            <a:r>
              <a:rPr lang="en-GB" sz="1200" kern="1200" baseline="0" dirty="0">
                <a:solidFill>
                  <a:schemeClr val="tx1"/>
                </a:solidFill>
                <a:effectLst/>
                <a:latin typeface="+mn-lt"/>
                <a:ea typeface="+mn-ea"/>
                <a:cs typeface="+mn-cs"/>
              </a:rPr>
              <a:t>objetivo </a:t>
            </a:r>
            <a:r>
              <a:rPr lang="en-GB" sz="1200" kern="1200" dirty="0">
                <a:solidFill>
                  <a:schemeClr val="tx1"/>
                </a:solidFill>
                <a:effectLst/>
                <a:latin typeface="+mn-lt"/>
                <a:ea typeface="+mn-ea"/>
                <a:cs typeface="+mn-cs"/>
              </a:rPr>
              <a:t>del </a:t>
            </a:r>
            <a:r>
              <a:rPr lang="en-GB" dirty="0"/>
              <a:t>80%</a:t>
            </a:r>
            <a:r>
              <a:rPr lang="en-GB" sz="1200" kern="1200" dirty="0">
                <a:solidFill>
                  <a:schemeClr val="tx1"/>
                </a:solidFill>
                <a:effectLst/>
                <a:latin typeface="+mn-lt"/>
                <a:ea typeface="+mn-ea"/>
                <a:cs typeface="+mn-cs"/>
              </a:rPr>
              <a:t>, se pasa al tercer y último paso, que se prioriza en función del menor coste de inversión per cápita</a:t>
            </a:r>
            <a:r>
              <a:rPr lang="en-GB" dirty="0"/>
              <a:t>. </a:t>
            </a:r>
            <a:endParaRPr lang="en-GB" sz="1200" kern="1200" dirty="0">
              <a:solidFill>
                <a:schemeClr val="tx1"/>
              </a:solidFill>
              <a:effectLst/>
              <a:latin typeface="+mn-lt"/>
              <a:cs typeface="Calibri"/>
            </a:endParaRPr>
          </a:p>
        </p:txBody>
      </p:sp>
      <p:sp>
        <p:nvSpPr>
          <p:cNvPr id="665" name="Google Shape;665;p5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407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5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También podemos imponer algunas limitaciones a la rapidez con la que esperamos que una red centralizada pueda expandirse. </a:t>
            </a:r>
            <a:r>
              <a:rPr lang="en-GB" dirty="0"/>
              <a:t>Hay </a:t>
            </a:r>
            <a:r>
              <a:rPr lang="en-GB" sz="1200" kern="1200" dirty="0">
                <a:solidFill>
                  <a:schemeClr val="tx1"/>
                </a:solidFill>
                <a:effectLst/>
                <a:latin typeface="+mn-lt"/>
                <a:ea typeface="+mn-ea"/>
                <a:cs typeface="+mn-cs"/>
              </a:rPr>
              <a:t>un límite de generación de la capacidad de la red y un límite de conexión a la red. El límite de capacidad de la red significa </a:t>
            </a:r>
            <a:r>
              <a:rPr lang="en-GB" dirty="0"/>
              <a:t>que </a:t>
            </a:r>
            <a:r>
              <a:rPr lang="en-GB" sz="1200" kern="1200" dirty="0">
                <a:solidFill>
                  <a:schemeClr val="tx1"/>
                </a:solidFill>
                <a:effectLst/>
                <a:latin typeface="+mn-lt"/>
                <a:ea typeface="+mn-ea"/>
                <a:cs typeface="+mn-cs"/>
              </a:rPr>
              <a:t>limitaremos la capacidad de generación que creemos que puede añadirse de forma realista a la red nacional por año en megavatios. El modelo sólo conectará nuevos asentamientos a la red si hay suficiente capacidad de generación para satisfacer su demanda. Una vez que se haya maximizado la capacidad de generación, el modelo no conectará más asentamientos a la red aunque </a:t>
            </a:r>
            <a:r>
              <a:rPr lang="en-GB" dirty="0"/>
              <a:t>sea </a:t>
            </a:r>
            <a:r>
              <a:rPr lang="en-GB" sz="1200" kern="1200" dirty="0">
                <a:solidFill>
                  <a:schemeClr val="tx1"/>
                </a:solidFill>
                <a:effectLst/>
                <a:latin typeface="+mn-lt"/>
                <a:ea typeface="+mn-ea"/>
                <a:cs typeface="+mn-cs"/>
              </a:rPr>
              <a:t>la tecnología </a:t>
            </a:r>
            <a:r>
              <a:rPr lang="en-GB" dirty="0"/>
              <a:t>de menor coste. </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baseline="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El límite de conexiones, por su parte, limita el número de hogares que pueden conectarse a la red por año </a:t>
            </a:r>
            <a:r>
              <a:rPr lang="en-GB" dirty="0"/>
              <a:t>para reflejar </a:t>
            </a:r>
            <a:r>
              <a:rPr lang="en-GB" sz="1200" kern="1200" dirty="0">
                <a:solidFill>
                  <a:schemeClr val="tx1"/>
                </a:solidFill>
                <a:effectLst/>
                <a:latin typeface="+mn-lt"/>
                <a:ea typeface="+mn-ea"/>
                <a:cs typeface="+mn-cs"/>
              </a:rPr>
              <a:t>la velocidad de conexión. Es posible que no haya suficiente capacidad para instalar nuevas conexiones a un ritmo suficientemente rápido en </a:t>
            </a:r>
            <a:r>
              <a:rPr lang="en-GB" dirty="0"/>
              <a:t>un caso en el que la </a:t>
            </a:r>
            <a:r>
              <a:rPr lang="en-GB" sz="1200" kern="1200" dirty="0">
                <a:solidFill>
                  <a:schemeClr val="tx1"/>
                </a:solidFill>
                <a:effectLst/>
                <a:latin typeface="+mn-lt"/>
                <a:ea typeface="+mn-ea"/>
                <a:cs typeface="+mn-cs"/>
              </a:rPr>
              <a:t>conexión en grupo sea la opción </a:t>
            </a:r>
            <a:r>
              <a:rPr lang="en-GB" dirty="0"/>
              <a:t>menos costosa </a:t>
            </a:r>
            <a:r>
              <a:rPr lang="en-GB" sz="1200" kern="1200" dirty="0">
                <a:solidFill>
                  <a:schemeClr val="tx1"/>
                </a:solidFill>
                <a:effectLst/>
                <a:latin typeface="+mn-lt"/>
                <a:ea typeface="+mn-ea"/>
                <a:cs typeface="+mn-cs"/>
              </a:rPr>
              <a:t>para una gran parte de la población. Si este límite se </a:t>
            </a:r>
            <a:r>
              <a:rPr lang="en-GB" dirty="0"/>
              <a:t>fija en </a:t>
            </a:r>
            <a:r>
              <a:rPr lang="en-GB" sz="1200" kern="1200" dirty="0">
                <a:solidFill>
                  <a:schemeClr val="tx1"/>
                </a:solidFill>
                <a:effectLst/>
                <a:latin typeface="+mn-lt"/>
                <a:ea typeface="+mn-ea"/>
                <a:cs typeface="+mn-cs"/>
              </a:rPr>
              <a:t>100.000 hogares por año en el país</a:t>
            </a:r>
            <a:r>
              <a:rPr lang="en-GB" dirty="0"/>
              <a:t>, eso </a:t>
            </a:r>
            <a:r>
              <a:rPr lang="en-GB" sz="1200" kern="1200" dirty="0">
                <a:solidFill>
                  <a:schemeClr val="tx1"/>
                </a:solidFill>
                <a:effectLst/>
                <a:latin typeface="+mn-lt"/>
                <a:ea typeface="+mn-ea"/>
                <a:cs typeface="+mn-cs"/>
              </a:rPr>
              <a:t>significa que si el modelo encuentra más de 100.000 hogares para conectar como opción de menor </a:t>
            </a:r>
            <a:r>
              <a:rPr lang="en-GB" dirty="0"/>
              <a:t>coste </a:t>
            </a:r>
            <a:r>
              <a:rPr lang="en-GB" sz="1200" kern="1200" dirty="0">
                <a:solidFill>
                  <a:schemeClr val="tx1"/>
                </a:solidFill>
                <a:effectLst/>
                <a:latin typeface="+mn-lt"/>
                <a:ea typeface="+mn-ea"/>
                <a:cs typeface="+mn-cs"/>
              </a:rPr>
              <a:t>en el año, sólo conectará los primeros 100.000</a:t>
            </a:r>
            <a:r>
              <a:rPr lang="en-GB" dirty="0"/>
              <a:t>. El </a:t>
            </a:r>
            <a:r>
              <a:rPr lang="en-GB" sz="1200" kern="1200" dirty="0">
                <a:solidFill>
                  <a:schemeClr val="tx1"/>
                </a:solidFill>
                <a:effectLst/>
                <a:latin typeface="+mn-lt"/>
                <a:ea typeface="+mn-ea"/>
                <a:cs typeface="+mn-cs"/>
              </a:rPr>
              <a:t>resto de los </a:t>
            </a:r>
            <a:r>
              <a:rPr lang="en-GB" dirty="0"/>
              <a:t>hogares tendrán </a:t>
            </a:r>
            <a:r>
              <a:rPr lang="en-GB" sz="1200" kern="1200" dirty="0">
                <a:solidFill>
                  <a:schemeClr val="tx1"/>
                </a:solidFill>
                <a:effectLst/>
                <a:latin typeface="+mn-lt"/>
                <a:ea typeface="+mn-ea"/>
                <a:cs typeface="+mn-cs"/>
              </a:rPr>
              <a:t>que conectarse mediante tecnologías no conectadas a la red.</a:t>
            </a:r>
            <a:endParaRPr lang="en-GB" b="1" dirty="0">
              <a:cs typeface="Calibri"/>
            </a:endParaRPr>
          </a:p>
        </p:txBody>
      </p:sp>
      <p:sp>
        <p:nvSpPr>
          <p:cNvPr id="672" name="Google Shape;672;p5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1440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En esta miniconferencia hablaremos </a:t>
            </a:r>
            <a:r>
              <a:rPr lang="en-GB" sz="1200" kern="1200" baseline="0" dirty="0">
                <a:solidFill>
                  <a:schemeClr val="tx1"/>
                </a:solidFill>
                <a:effectLst/>
                <a:latin typeface="+mn-lt"/>
                <a:ea typeface="+mn-ea"/>
                <a:cs typeface="+mn-cs"/>
              </a:rPr>
              <a:t>de cómo </a:t>
            </a:r>
            <a:r>
              <a:rPr lang="en-GB" sz="1200" kern="1200" dirty="0">
                <a:solidFill>
                  <a:schemeClr val="tx1"/>
                </a:solidFill>
                <a:effectLst/>
                <a:latin typeface="+mn-lt"/>
                <a:ea typeface="+mn-ea"/>
                <a:cs typeface="+mn-cs"/>
              </a:rPr>
              <a:t>comunicar los resultados del modelo de electrificación</a:t>
            </a:r>
            <a:r>
              <a:rPr lang="en-GB" dirty="0"/>
              <a:t>, </a:t>
            </a:r>
            <a:r>
              <a:rPr lang="en-GB" sz="1200" kern="1200" dirty="0">
                <a:solidFill>
                  <a:schemeClr val="tx1"/>
                </a:solidFill>
                <a:effectLst/>
                <a:latin typeface="+mn-lt"/>
                <a:ea typeface="+mn-ea"/>
                <a:cs typeface="+mn-cs"/>
              </a:rPr>
              <a:t>y </a:t>
            </a:r>
            <a:r>
              <a:rPr lang="en-GB" dirty="0"/>
              <a:t>nos </a:t>
            </a:r>
            <a:r>
              <a:rPr lang="en-GB" sz="1200" kern="1200" dirty="0">
                <a:solidFill>
                  <a:schemeClr val="tx1"/>
                </a:solidFill>
                <a:effectLst/>
                <a:latin typeface="+mn-lt"/>
                <a:ea typeface="+mn-ea"/>
                <a:cs typeface="+mn-cs"/>
              </a:rPr>
              <a:t>centraremos en cómo presentarlos en un PowerPoint. En primer lugar, a la hora de estructurar su presentación, hay algunos aspectos generales que debe tener en cuenta. </a:t>
            </a:r>
            <a:r>
              <a:rPr lang="en-GB" dirty="0"/>
              <a:t>El primer </a:t>
            </a:r>
            <a:r>
              <a:rPr lang="en-GB" sz="1200" kern="1200" dirty="0">
                <a:solidFill>
                  <a:schemeClr val="tx1"/>
                </a:solidFill>
                <a:effectLst/>
                <a:latin typeface="+mn-lt"/>
                <a:ea typeface="+mn-ea"/>
                <a:cs typeface="+mn-cs"/>
              </a:rPr>
              <a:t>aspecto es ¿quién es su público objetivo? ¿Vas a presentarla a un ministro o a estudiantes universitarios, a investigadores o a periodistas? Una vez que haya definido quién es su público, también debe tener en cuenta sus conocimientos previos. </a:t>
            </a:r>
            <a:r>
              <a:rPr lang="en-GB" dirty="0"/>
              <a:t>¿Se trata de </a:t>
            </a:r>
            <a:r>
              <a:rPr lang="en-GB" sz="1200" kern="1200" dirty="0">
                <a:solidFill>
                  <a:schemeClr val="tx1"/>
                </a:solidFill>
                <a:effectLst/>
                <a:latin typeface="+mn-lt"/>
                <a:ea typeface="+mn-ea"/>
                <a:cs typeface="+mn-cs"/>
              </a:rPr>
              <a:t>un investigador con mucha experiencia en electrificación geoespacial o de un ministro con </a:t>
            </a:r>
            <a:r>
              <a:rPr lang="en-GB" dirty="0"/>
              <a:t>una sólida </a:t>
            </a:r>
            <a:r>
              <a:rPr lang="en-GB" sz="1200" kern="1200" dirty="0">
                <a:solidFill>
                  <a:schemeClr val="tx1"/>
                </a:solidFill>
                <a:effectLst/>
                <a:latin typeface="+mn-lt"/>
                <a:ea typeface="+mn-ea"/>
                <a:cs typeface="+mn-cs"/>
              </a:rPr>
              <a:t>formación en política energética</a:t>
            </a:r>
            <a:r>
              <a:rPr lang="en-GB" dirty="0"/>
              <a:t>? ¿O, por el contrario, es </a:t>
            </a:r>
            <a:r>
              <a:rPr lang="en-GB" sz="1200" kern="1200" dirty="0">
                <a:solidFill>
                  <a:schemeClr val="tx1"/>
                </a:solidFill>
                <a:effectLst/>
                <a:latin typeface="+mn-lt"/>
                <a:ea typeface="+mn-ea"/>
                <a:cs typeface="+mn-cs"/>
              </a:rPr>
              <a:t>un periodista, por ejemplo, con conocimientos más generales? Dependiendo de quién sea y de cuáles sean sus conocimientos, deberás averiguar qué es lo más importante que necesitan oír y recordar de tu presentación. Si sólo pudiera elegir un mensaje clave, ¿cuál sería? Y por último, por supuesto, también hay que tener en cuenta el tiempo del que se dispone. A menudo hay mucha información </a:t>
            </a:r>
            <a:r>
              <a:rPr lang="en-GB" dirty="0"/>
              <a:t>útil que se podría presentar, pero también </a:t>
            </a:r>
            <a:r>
              <a:rPr lang="en-GB" sz="1200" kern="1200" dirty="0">
                <a:solidFill>
                  <a:schemeClr val="tx1"/>
                </a:solidFill>
                <a:effectLst/>
                <a:latin typeface="+mn-lt"/>
                <a:ea typeface="+mn-ea"/>
                <a:cs typeface="+mn-cs"/>
              </a:rPr>
              <a:t>tenemos un tiempo limitado. Hay que concentrar el tiempo limitado de que se dispone para la presentación a fin de asegurarse de que se transmiten los mensajes clave </a:t>
            </a:r>
            <a:r>
              <a:rPr lang="en-GB" dirty="0"/>
              <a:t>y las </a:t>
            </a:r>
            <a:r>
              <a:rPr lang="en-GB" sz="1200" kern="1200" dirty="0">
                <a:solidFill>
                  <a:schemeClr val="tx1"/>
                </a:solidFill>
                <a:effectLst/>
                <a:latin typeface="+mn-lt"/>
                <a:ea typeface="+mn-ea"/>
                <a:cs typeface="+mn-cs"/>
              </a:rPr>
              <a:t>ideas principales obtenidas del análisis.</a:t>
            </a:r>
            <a:endParaRPr lang="en-US" dirty="0">
              <a:cs typeface="Calibri" panose="020F0502020204030204"/>
            </a:endParaRPr>
          </a:p>
        </p:txBody>
      </p:sp>
      <p:sp>
        <p:nvSpPr>
          <p:cNvPr id="186" name="Google Shape;1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85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Empezaremos a ver los </a:t>
            </a:r>
            <a:r>
              <a:rPr lang="en-GB" dirty="0"/>
              <a:t>colores</a:t>
            </a:r>
            <a:r>
              <a:rPr lang="en-GB" sz="1200" kern="1200" dirty="0">
                <a:solidFill>
                  <a:schemeClr val="tx1"/>
                </a:solidFill>
                <a:effectLst/>
                <a:latin typeface="+mn-lt"/>
                <a:ea typeface="+mn-ea"/>
                <a:cs typeface="+mn-cs"/>
              </a:rPr>
              <a:t>. Esto es en relación con los gráficos </a:t>
            </a:r>
            <a:r>
              <a:rPr lang="en-GB" dirty="0"/>
              <a:t>y los </a:t>
            </a:r>
            <a:r>
              <a:rPr lang="en-GB" sz="1200" kern="1200" dirty="0">
                <a:solidFill>
                  <a:schemeClr val="tx1"/>
                </a:solidFill>
                <a:effectLst/>
                <a:latin typeface="+mn-lt"/>
                <a:ea typeface="+mn-ea"/>
                <a:cs typeface="+mn-cs"/>
              </a:rPr>
              <a:t>mapas</a:t>
            </a:r>
            <a:r>
              <a:rPr lang="en-GB" dirty="0"/>
              <a:t>, </a:t>
            </a:r>
            <a:r>
              <a:rPr lang="en-GB" sz="1200" kern="1200" baseline="0" dirty="0">
                <a:solidFill>
                  <a:schemeClr val="tx1"/>
                </a:solidFill>
                <a:effectLst/>
                <a:latin typeface="+mn-lt"/>
                <a:ea typeface="+mn-ea"/>
                <a:cs typeface="+mn-cs"/>
              </a:rPr>
              <a:t>y luego también </a:t>
            </a:r>
            <a:r>
              <a:rPr lang="en-GB" dirty="0"/>
              <a:t>con la redacción de </a:t>
            </a:r>
            <a:r>
              <a:rPr lang="en-GB" sz="1200" kern="1200" baseline="0" dirty="0">
                <a:solidFill>
                  <a:schemeClr val="tx1"/>
                </a:solidFill>
                <a:effectLst/>
                <a:latin typeface="+mn-lt"/>
                <a:ea typeface="+mn-ea"/>
                <a:cs typeface="+mn-cs"/>
              </a:rPr>
              <a:t>un informe o un documento y cómo transmitir fácilmente el mensaje que se desea.</a:t>
            </a:r>
            <a:endParaRPr dirty="0"/>
          </a:p>
        </p:txBody>
      </p:sp>
      <p:sp>
        <p:nvSpPr>
          <p:cNvPr id="192" name="Google Shape;1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33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US" sz="1200" kern="1200" dirty="0">
                <a:solidFill>
                  <a:schemeClr val="tx1"/>
                </a:solidFill>
                <a:effectLst/>
                <a:latin typeface="+mn-lt"/>
                <a:ea typeface="+mn-ea"/>
                <a:cs typeface="+mn-cs"/>
              </a:rPr>
              <a:t>En el </a:t>
            </a:r>
            <a:r>
              <a:rPr lang="en-US" sz="1200" kern="1200" baseline="0" dirty="0">
                <a:solidFill>
                  <a:schemeClr val="tx1"/>
                </a:solidFill>
                <a:effectLst/>
                <a:latin typeface="+mn-lt"/>
                <a:ea typeface="+mn-ea"/>
                <a:cs typeface="+mn-cs"/>
              </a:rPr>
              <a:t>mapa de </a:t>
            </a:r>
            <a:r>
              <a:rPr lang="en-US" sz="1200" kern="1200" dirty="0">
                <a:solidFill>
                  <a:schemeClr val="tx1"/>
                </a:solidFill>
                <a:effectLst/>
                <a:latin typeface="+mn-lt"/>
                <a:ea typeface="+mn-ea"/>
                <a:cs typeface="+mn-cs"/>
              </a:rPr>
              <a:t>la izquierda</a:t>
            </a:r>
            <a:r>
              <a:rPr lang="en-US" dirty="0"/>
              <a:t>, </a:t>
            </a:r>
            <a:r>
              <a:rPr lang="en-US" sz="1200" kern="1200" dirty="0">
                <a:solidFill>
                  <a:schemeClr val="tx1"/>
                </a:solidFill>
                <a:effectLst/>
                <a:latin typeface="+mn-lt"/>
                <a:ea typeface="+mn-ea"/>
                <a:cs typeface="+mn-cs"/>
              </a:rPr>
              <a:t>vemos la división de la tecnología en un mapa en </a:t>
            </a:r>
            <a:r>
              <a:rPr lang="en-US" dirty="0"/>
              <a:t>lo que se </a:t>
            </a:r>
            <a:r>
              <a:rPr lang="en-US" sz="1200" kern="1200" dirty="0">
                <a:solidFill>
                  <a:schemeClr val="tx1"/>
                </a:solidFill>
                <a:effectLst/>
                <a:latin typeface="+mn-lt"/>
                <a:ea typeface="+mn-ea"/>
                <a:cs typeface="+mn-cs"/>
              </a:rPr>
              <a:t>denomina un escenario de baja demanda. Podemos ver que </a:t>
            </a:r>
            <a:r>
              <a:rPr lang="en-US" dirty="0"/>
              <a:t>el azul </a:t>
            </a:r>
            <a:r>
              <a:rPr lang="en-US" sz="1200" kern="1200" dirty="0">
                <a:solidFill>
                  <a:schemeClr val="tx1"/>
                </a:solidFill>
                <a:effectLst/>
                <a:latin typeface="+mn-lt"/>
                <a:ea typeface="+mn-ea"/>
                <a:cs typeface="+mn-cs"/>
              </a:rPr>
              <a:t>representa </a:t>
            </a:r>
            <a:r>
              <a:rPr lang="en-US" sz="1200" kern="1200" baseline="0" dirty="0">
                <a:solidFill>
                  <a:schemeClr val="tx1"/>
                </a:solidFill>
                <a:effectLst/>
                <a:latin typeface="+mn-lt"/>
                <a:ea typeface="+mn-ea"/>
                <a:cs typeface="+mn-cs"/>
              </a:rPr>
              <a:t>los lugares en los que la red </a:t>
            </a:r>
            <a:r>
              <a:rPr lang="en-US" sz="1200" kern="1200" dirty="0">
                <a:solidFill>
                  <a:schemeClr val="tx1"/>
                </a:solidFill>
                <a:effectLst/>
                <a:latin typeface="+mn-lt"/>
                <a:ea typeface="+mn-ea"/>
                <a:cs typeface="+mn-cs"/>
              </a:rPr>
              <a:t>es la opción </a:t>
            </a:r>
            <a:r>
              <a:rPr lang="en-US" dirty="0"/>
              <a:t>menos costosa </a:t>
            </a:r>
            <a:r>
              <a:rPr lang="en-US" sz="1200" kern="1200" dirty="0">
                <a:solidFill>
                  <a:schemeClr val="tx1"/>
                </a:solidFill>
                <a:effectLst/>
                <a:latin typeface="+mn-lt"/>
                <a:ea typeface="+mn-ea"/>
                <a:cs typeface="+mn-cs"/>
              </a:rPr>
              <a:t>y </a:t>
            </a:r>
            <a:r>
              <a:rPr lang="en-US" dirty="0"/>
              <a:t>el naranja </a:t>
            </a:r>
            <a:r>
              <a:rPr lang="en-US" sz="1200" kern="1200" dirty="0">
                <a:solidFill>
                  <a:schemeClr val="tx1"/>
                </a:solidFill>
                <a:effectLst/>
                <a:latin typeface="+mn-lt"/>
                <a:ea typeface="+mn-ea"/>
                <a:cs typeface="+mn-cs"/>
              </a:rPr>
              <a:t>los lugares en los que la energía fotovoltaica </a:t>
            </a:r>
            <a:r>
              <a:rPr lang="en-US" dirty="0"/>
              <a:t>autónoma </a:t>
            </a:r>
            <a:r>
              <a:rPr lang="en-US" sz="1200" kern="1200" dirty="0">
                <a:solidFill>
                  <a:schemeClr val="tx1"/>
                </a:solidFill>
                <a:effectLst/>
                <a:latin typeface="+mn-lt"/>
                <a:ea typeface="+mn-ea"/>
                <a:cs typeface="+mn-cs"/>
              </a:rPr>
              <a:t>es la opción </a:t>
            </a:r>
            <a:r>
              <a:rPr lang="en-US" dirty="0"/>
              <a:t>menos costosa</a:t>
            </a:r>
            <a:r>
              <a:rPr lang="en-US" sz="1200" kern="1200" dirty="0">
                <a:solidFill>
                  <a:schemeClr val="tx1"/>
                </a:solidFill>
                <a:effectLst/>
                <a:latin typeface="+mn-lt"/>
                <a:ea typeface="+mn-ea"/>
                <a:cs typeface="+mn-cs"/>
              </a:rPr>
              <a:t>.  También lo desglosamos en términos de población. En el gráfico circular se ve que, en azul, el </a:t>
            </a:r>
            <a:r>
              <a:rPr lang="en-US" dirty="0"/>
              <a:t>60% </a:t>
            </a:r>
            <a:r>
              <a:rPr lang="en-US" sz="1200" kern="1200" dirty="0">
                <a:solidFill>
                  <a:schemeClr val="tx1"/>
                </a:solidFill>
                <a:effectLst/>
                <a:latin typeface="+mn-lt"/>
                <a:ea typeface="+mn-ea"/>
                <a:cs typeface="+mn-cs"/>
              </a:rPr>
              <a:t>de la población tiene la tecnología de red y el </a:t>
            </a:r>
            <a:r>
              <a:rPr lang="en-US" dirty="0"/>
              <a:t>40% </a:t>
            </a:r>
            <a:r>
              <a:rPr lang="en-US" sz="1200" kern="1200" dirty="0">
                <a:solidFill>
                  <a:schemeClr val="tx1"/>
                </a:solidFill>
                <a:effectLst/>
                <a:latin typeface="+mn-lt"/>
                <a:ea typeface="+mn-ea"/>
                <a:cs typeface="+mn-cs"/>
              </a:rPr>
              <a:t>de la población tiene la </a:t>
            </a:r>
            <a:r>
              <a:rPr lang="en-US" sz="1200" kern="1200" baseline="0" dirty="0">
                <a:solidFill>
                  <a:schemeClr val="tx1"/>
                </a:solidFill>
                <a:effectLst/>
                <a:latin typeface="+mn-lt"/>
                <a:ea typeface="+mn-ea"/>
                <a:cs typeface="+mn-cs"/>
              </a:rPr>
              <a:t>fotovoltaica </a:t>
            </a:r>
            <a:r>
              <a:rPr lang="en-US" dirty="0"/>
              <a:t>autónoma como </a:t>
            </a:r>
            <a:r>
              <a:rPr lang="en-US" sz="1200" kern="1200" dirty="0">
                <a:solidFill>
                  <a:schemeClr val="tx1"/>
                </a:solidFill>
                <a:effectLst/>
                <a:latin typeface="+mn-lt"/>
                <a:ea typeface="+mn-ea"/>
                <a:cs typeface="+mn-cs"/>
              </a:rPr>
              <a:t>tecnología de menor coste</a:t>
            </a:r>
            <a:r>
              <a:rPr lang="en-US" dirty="0"/>
              <a:t>. </a:t>
            </a: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En esta presentación, también tenemos un escenario de alta demanda, como se puede ver a la derecha. Vemos la solución </a:t>
            </a:r>
            <a:r>
              <a:rPr lang="en-US" dirty="0"/>
              <a:t>de menor coste, en la que las minirredes </a:t>
            </a:r>
            <a:r>
              <a:rPr lang="en-US" sz="1200" kern="1200" dirty="0">
                <a:solidFill>
                  <a:schemeClr val="tx1"/>
                </a:solidFill>
                <a:effectLst/>
                <a:latin typeface="+mn-lt"/>
                <a:ea typeface="+mn-ea"/>
                <a:cs typeface="+mn-cs"/>
              </a:rPr>
              <a:t>fotovoltaicas </a:t>
            </a:r>
            <a:r>
              <a:rPr lang="en-US" dirty="0"/>
              <a:t>y los sistemas autónomos </a:t>
            </a:r>
            <a:r>
              <a:rPr lang="en-US" sz="1200" kern="1200" dirty="0">
                <a:solidFill>
                  <a:schemeClr val="tx1"/>
                </a:solidFill>
                <a:effectLst/>
                <a:latin typeface="+mn-lt"/>
                <a:ea typeface="+mn-ea"/>
                <a:cs typeface="+mn-cs"/>
              </a:rPr>
              <a:t>son las </a:t>
            </a:r>
            <a:r>
              <a:rPr lang="en-US" dirty="0"/>
              <a:t>soluciones de menor coste </a:t>
            </a:r>
            <a:r>
              <a:rPr lang="en-US" sz="1200" kern="1200" dirty="0">
                <a:solidFill>
                  <a:schemeClr val="tx1"/>
                </a:solidFill>
                <a:effectLst/>
                <a:latin typeface="+mn-lt"/>
                <a:ea typeface="+mn-ea"/>
                <a:cs typeface="+mn-cs"/>
              </a:rPr>
              <a:t>en este escenario de alta demanda. </a:t>
            </a:r>
            <a:r>
              <a:rPr lang="en-US" sz="1200" kern="1200" baseline="0" dirty="0">
                <a:solidFill>
                  <a:schemeClr val="tx1"/>
                </a:solidFill>
                <a:effectLst/>
                <a:latin typeface="+mn-lt"/>
                <a:ea typeface="+mn-ea"/>
                <a:cs typeface="+mn-cs"/>
              </a:rPr>
              <a:t>También hay </a:t>
            </a:r>
            <a:r>
              <a:rPr lang="en-US" sz="1200" kern="1200" dirty="0">
                <a:solidFill>
                  <a:schemeClr val="tx1"/>
                </a:solidFill>
                <a:effectLst/>
                <a:latin typeface="+mn-lt"/>
                <a:ea typeface="+mn-ea"/>
                <a:cs typeface="+mn-cs"/>
              </a:rPr>
              <a:t>una división tecnológica por número de </a:t>
            </a:r>
            <a:r>
              <a:rPr lang="en-US" dirty="0"/>
              <a:t>conexiones</a:t>
            </a:r>
            <a:r>
              <a:rPr lang="en-US" sz="1200" kern="1200" dirty="0">
                <a:solidFill>
                  <a:schemeClr val="tx1"/>
                </a:solidFill>
                <a:effectLst/>
                <a:latin typeface="+mn-lt"/>
                <a:ea typeface="+mn-ea"/>
                <a:cs typeface="+mn-cs"/>
              </a:rPr>
              <a:t>. Ambos escenarios proceden del mismo estudio, pero para dos niveles de demanda diferentes. Como se puede ver, hay un par de cosas que hacen que esta presentación no sea fácil de leer</a:t>
            </a:r>
            <a:r>
              <a:rPr lang="en-US" dirty="0"/>
              <a:t>.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En primer lugar, podemos ver que hay diferentes </a:t>
            </a:r>
            <a:r>
              <a:rPr lang="en-US" dirty="0"/>
              <a:t>colores </a:t>
            </a:r>
            <a:r>
              <a:rPr lang="en-US" sz="1200" kern="1200" dirty="0">
                <a:solidFill>
                  <a:schemeClr val="tx1"/>
                </a:solidFill>
                <a:effectLst/>
                <a:latin typeface="+mn-lt"/>
                <a:ea typeface="+mn-ea"/>
                <a:cs typeface="+mn-cs"/>
              </a:rPr>
              <a:t>entre los distintos escenarios. En el mapa de la izquierda las conexiones de la red </a:t>
            </a:r>
            <a:r>
              <a:rPr lang="en-US" sz="1200" kern="1200" baseline="0" dirty="0">
                <a:solidFill>
                  <a:schemeClr val="tx1"/>
                </a:solidFill>
                <a:effectLst/>
                <a:latin typeface="+mn-lt"/>
                <a:ea typeface="+mn-ea"/>
                <a:cs typeface="+mn-cs"/>
              </a:rPr>
              <a:t>están </a:t>
            </a:r>
            <a:r>
              <a:rPr lang="en-US" sz="1200" kern="1200" dirty="0">
                <a:solidFill>
                  <a:schemeClr val="tx1"/>
                </a:solidFill>
                <a:effectLst/>
                <a:latin typeface="+mn-lt"/>
                <a:ea typeface="+mn-ea"/>
                <a:cs typeface="+mn-cs"/>
              </a:rPr>
              <a:t>en azul</a:t>
            </a:r>
            <a:r>
              <a:rPr lang="en-US" dirty="0"/>
              <a:t>; </a:t>
            </a:r>
            <a:r>
              <a:rPr lang="en-US" sz="1200" kern="1200" dirty="0">
                <a:solidFill>
                  <a:schemeClr val="tx1"/>
                </a:solidFill>
                <a:effectLst/>
                <a:latin typeface="+mn-lt"/>
                <a:ea typeface="+mn-ea"/>
                <a:cs typeface="+mn-cs"/>
              </a:rPr>
              <a:t>sin embargo</a:t>
            </a:r>
            <a:r>
              <a:rPr lang="en-US" dirty="0"/>
              <a:t>, </a:t>
            </a:r>
            <a:r>
              <a:rPr lang="en-US" sz="1200" kern="1200" dirty="0">
                <a:solidFill>
                  <a:schemeClr val="tx1"/>
                </a:solidFill>
                <a:effectLst/>
                <a:latin typeface="+mn-lt"/>
                <a:ea typeface="+mn-ea"/>
                <a:cs typeface="+mn-cs"/>
              </a:rPr>
              <a:t>en el mapa de la derecha aparecen en morado. Esto dificulta la comparación entre ambos escenarios.</a:t>
            </a:r>
            <a:r>
              <a:rPr lang="en-US" dirty="0"/>
              <a:t> Además, en el mapa de la derecha hay cuatro tecnologías, pero sólo tres en el gráfico circular, y la denominación difiere entre la leyenda y el gráfico circular.</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Para facilitar la comparación, hay que utilizar los mismos </a:t>
            </a:r>
            <a:r>
              <a:rPr lang="en-US" dirty="0"/>
              <a:t>colores </a:t>
            </a:r>
            <a:r>
              <a:rPr lang="en-US" sz="1200" kern="1200" dirty="0">
                <a:solidFill>
                  <a:schemeClr val="tx1"/>
                </a:solidFill>
                <a:effectLst/>
                <a:latin typeface="+mn-lt"/>
                <a:ea typeface="+mn-ea"/>
                <a:cs typeface="+mn-cs"/>
              </a:rPr>
              <a:t>en ambos mapas. También podemos ver que tenemos </a:t>
            </a:r>
            <a:r>
              <a:rPr lang="en-US" dirty="0"/>
              <a:t>colores</a:t>
            </a:r>
            <a:r>
              <a:rPr lang="en-US" sz="1200" kern="1200" dirty="0">
                <a:solidFill>
                  <a:schemeClr val="tx1"/>
                </a:solidFill>
                <a:effectLst/>
                <a:latin typeface="+mn-lt"/>
                <a:ea typeface="+mn-ea"/>
                <a:cs typeface="+mn-cs"/>
              </a:rPr>
              <a:t> diferentes entre el mapa y el gráfico circular. Como estamos describiendo las mismas tecnologías, sería preferible utilizar los mismos </a:t>
            </a:r>
            <a:r>
              <a:rPr lang="en-US" dirty="0"/>
              <a:t>colores para </a:t>
            </a:r>
            <a:r>
              <a:rPr lang="en-US" sz="1200" kern="1200" dirty="0">
                <a:solidFill>
                  <a:schemeClr val="tx1"/>
                </a:solidFill>
                <a:effectLst/>
                <a:latin typeface="+mn-lt"/>
                <a:ea typeface="+mn-ea"/>
                <a:cs typeface="+mn-cs"/>
              </a:rPr>
              <a:t>conectar el gráfico circular con el mapa</a:t>
            </a:r>
            <a:r>
              <a:rPr lang="en-US" dirty="0"/>
              <a:t>. </a:t>
            </a:r>
            <a:endParaRPr lang="en-US" sz="1200" kern="1200" dirty="0">
              <a:solidFill>
                <a:schemeClr val="tx1"/>
              </a:solidFill>
              <a:effectLst/>
              <a:latin typeface="+mn-lt"/>
              <a:cs typeface="Calibri" panose="020F0502020204030204"/>
            </a:endParaRPr>
          </a:p>
        </p:txBody>
      </p:sp>
      <p:sp>
        <p:nvSpPr>
          <p:cNvPr id="197" name="Google Shape;1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056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US" sz="1200" kern="1200" dirty="0">
                <a:solidFill>
                  <a:schemeClr val="tx1"/>
                </a:solidFill>
                <a:effectLst/>
                <a:latin typeface="+mn-lt"/>
                <a:ea typeface="+mn-ea"/>
                <a:cs typeface="+mn-cs"/>
              </a:rPr>
              <a:t>Si mejoramos estos dos, tendríamos algo como esto en su lugar. Aquí tenemos el mismo </a:t>
            </a:r>
            <a:r>
              <a:rPr lang="en-US" dirty="0"/>
              <a:t>color </a:t>
            </a:r>
            <a:r>
              <a:rPr lang="en-US" sz="1200" kern="1200" dirty="0">
                <a:solidFill>
                  <a:schemeClr val="tx1"/>
                </a:solidFill>
                <a:effectLst/>
                <a:latin typeface="+mn-lt"/>
                <a:ea typeface="+mn-ea"/>
                <a:cs typeface="+mn-cs"/>
              </a:rPr>
              <a:t>para todas las tecnologías en ambos escenarios y también en el mapa y en el gráfico circular. Esto hace que sea mucho más fácil ver </a:t>
            </a:r>
            <a:r>
              <a:rPr lang="en-US" dirty="0"/>
              <a:t>la diferencia entre el escenario de </a:t>
            </a:r>
            <a:r>
              <a:rPr lang="en-US" sz="1200" kern="1200" dirty="0">
                <a:solidFill>
                  <a:schemeClr val="tx1"/>
                </a:solidFill>
                <a:effectLst/>
                <a:latin typeface="+mn-lt"/>
                <a:ea typeface="+mn-ea"/>
                <a:cs typeface="+mn-cs"/>
              </a:rPr>
              <a:t>baja demanda </a:t>
            </a:r>
            <a:r>
              <a:rPr lang="en-US" dirty="0"/>
              <a:t>y el </a:t>
            </a:r>
            <a:r>
              <a:rPr lang="en-US" sz="1200" kern="1200" dirty="0">
                <a:solidFill>
                  <a:schemeClr val="tx1"/>
                </a:solidFill>
                <a:effectLst/>
                <a:latin typeface="+mn-lt"/>
                <a:ea typeface="+mn-ea"/>
                <a:cs typeface="+mn-cs"/>
              </a:rPr>
              <a:t>de alta demanda, </a:t>
            </a:r>
            <a:r>
              <a:rPr lang="en-US" sz="1200" kern="1200" baseline="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cómo la cuadrícula se expande a muchas más </a:t>
            </a:r>
            <a:r>
              <a:rPr lang="en-GB" sz="1200" kern="1200" dirty="0">
                <a:solidFill>
                  <a:schemeClr val="tx1"/>
                </a:solidFill>
                <a:effectLst/>
                <a:latin typeface="+mn-lt"/>
                <a:ea typeface="+mn-ea"/>
                <a:cs typeface="+mn-cs"/>
              </a:rPr>
              <a:t>áreas en este ejemplo</a:t>
            </a:r>
            <a:r>
              <a:rPr lang="en-GB" dirty="0"/>
              <a:t>. </a:t>
            </a:r>
            <a:endParaRPr lang="en-US" dirty="0">
              <a:cs typeface="Calibri"/>
            </a:endParaRPr>
          </a:p>
        </p:txBody>
      </p:sp>
      <p:sp>
        <p:nvSpPr>
          <p:cNvPr id="208" name="Google Shape;2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58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Lo fundamental </a:t>
            </a:r>
            <a:r>
              <a:rPr lang="en-GB" sz="1200" kern="1200" baseline="0" dirty="0">
                <a:solidFill>
                  <a:schemeClr val="tx1"/>
                </a:solidFill>
                <a:effectLst/>
                <a:latin typeface="+mn-lt"/>
                <a:ea typeface="+mn-ea"/>
                <a:cs typeface="+mn-cs"/>
              </a:rPr>
              <a:t>es </a:t>
            </a:r>
            <a:r>
              <a:rPr lang="en-GB" sz="1200" kern="1200" dirty="0">
                <a:solidFill>
                  <a:schemeClr val="tx1"/>
                </a:solidFill>
                <a:effectLst/>
                <a:latin typeface="+mn-lt"/>
                <a:ea typeface="+mn-ea"/>
                <a:cs typeface="+mn-cs"/>
              </a:rPr>
              <a:t>ser coherente con los </a:t>
            </a:r>
            <a:r>
              <a:rPr lang="en-GB" dirty="0"/>
              <a:t>colores</a:t>
            </a:r>
            <a:r>
              <a:rPr lang="en-GB" sz="1200" kern="1200" dirty="0">
                <a:solidFill>
                  <a:schemeClr val="tx1"/>
                </a:solidFill>
                <a:effectLst/>
                <a:latin typeface="+mn-lt"/>
                <a:ea typeface="+mn-ea"/>
                <a:cs typeface="+mn-cs"/>
              </a:rPr>
              <a:t>. Esto </a:t>
            </a:r>
            <a:r>
              <a:rPr lang="en-GB" dirty="0"/>
              <a:t>es válido tanto </a:t>
            </a:r>
            <a:r>
              <a:rPr lang="en-GB" sz="1200" kern="1200" dirty="0">
                <a:solidFill>
                  <a:schemeClr val="tx1"/>
                </a:solidFill>
                <a:effectLst/>
                <a:latin typeface="+mn-lt"/>
                <a:ea typeface="+mn-ea"/>
                <a:cs typeface="+mn-cs"/>
              </a:rPr>
              <a:t>para las </a:t>
            </a:r>
            <a:r>
              <a:rPr lang="en-GB" dirty="0"/>
              <a:t>presentaciones como para los informes. Utilice </a:t>
            </a:r>
            <a:r>
              <a:rPr lang="en-GB" sz="1200" kern="1200" dirty="0">
                <a:solidFill>
                  <a:schemeClr val="tx1"/>
                </a:solidFill>
                <a:effectLst/>
                <a:latin typeface="+mn-lt"/>
                <a:ea typeface="+mn-ea"/>
                <a:cs typeface="+mn-cs"/>
              </a:rPr>
              <a:t>los mismos </a:t>
            </a:r>
            <a:r>
              <a:rPr lang="en-GB" dirty="0"/>
              <a:t>colores </a:t>
            </a:r>
            <a:r>
              <a:rPr lang="en-GB" sz="1200" kern="1200" dirty="0">
                <a:solidFill>
                  <a:schemeClr val="tx1"/>
                </a:solidFill>
                <a:effectLst/>
                <a:latin typeface="+mn-lt"/>
                <a:ea typeface="+mn-ea"/>
                <a:cs typeface="+mn-cs"/>
              </a:rPr>
              <a:t>para la misma tecnología en todos los mapas y </a:t>
            </a:r>
            <a:r>
              <a:rPr lang="en-GB" dirty="0"/>
              <a:t>gráficos.</a:t>
            </a:r>
            <a:endParaRPr lang="en-GB" sz="1200" kern="1200" dirty="0">
              <a:solidFill>
                <a:schemeClr val="tx1"/>
              </a:solidFill>
              <a:effectLst/>
              <a:latin typeface="+mn-lt"/>
              <a:ea typeface="+mn-ea"/>
              <a:cs typeface="+mn-cs"/>
            </a:endParaRPr>
          </a:p>
          <a:p>
            <a:pPr>
              <a:defRPr/>
            </a:pPr>
            <a:r>
              <a:rPr lang="en-GB" sz="1200" kern="1200" dirty="0">
                <a:solidFill>
                  <a:schemeClr val="tx1"/>
                </a:solidFill>
                <a:effectLst/>
                <a:latin typeface="+mn-lt"/>
                <a:ea typeface="+mn-ea"/>
                <a:cs typeface="+mn-cs"/>
              </a:rPr>
              <a:t>Asegúrese </a:t>
            </a:r>
            <a:r>
              <a:rPr lang="en-GB" dirty="0"/>
              <a:t>de </a:t>
            </a:r>
            <a:r>
              <a:rPr lang="en-GB" sz="1200" kern="1200" dirty="0">
                <a:solidFill>
                  <a:schemeClr val="tx1"/>
                </a:solidFill>
                <a:effectLst/>
                <a:latin typeface="+mn-lt"/>
                <a:ea typeface="+mn-ea"/>
                <a:cs typeface="+mn-cs"/>
              </a:rPr>
              <a:t>utilizar </a:t>
            </a:r>
            <a:r>
              <a:rPr lang="en-GB" dirty="0"/>
              <a:t>colores </a:t>
            </a:r>
            <a:r>
              <a:rPr lang="en-GB" sz="1200" kern="1200" dirty="0">
                <a:solidFill>
                  <a:schemeClr val="tx1"/>
                </a:solidFill>
                <a:effectLst/>
                <a:latin typeface="+mn-lt"/>
                <a:ea typeface="+mn-ea"/>
                <a:cs typeface="+mn-cs"/>
              </a:rPr>
              <a:t>que sean fáciles de distinguir entre sí. Si tiene</a:t>
            </a:r>
            <a:r>
              <a:rPr lang="en-GB" dirty="0"/>
              <a:t>, por ejemplo, </a:t>
            </a:r>
            <a:r>
              <a:rPr lang="en-GB" sz="1200" kern="1200" dirty="0">
                <a:solidFill>
                  <a:schemeClr val="tx1"/>
                </a:solidFill>
                <a:effectLst/>
                <a:latin typeface="+mn-lt"/>
                <a:ea typeface="+mn-ea"/>
                <a:cs typeface="+mn-cs"/>
              </a:rPr>
              <a:t>amarillo y azul</a:t>
            </a:r>
            <a:r>
              <a:rPr lang="en-GB" dirty="0"/>
              <a:t>, es </a:t>
            </a:r>
            <a:r>
              <a:rPr lang="en-GB" sz="1200" kern="1200" dirty="0">
                <a:solidFill>
                  <a:schemeClr val="tx1"/>
                </a:solidFill>
                <a:effectLst/>
                <a:latin typeface="+mn-lt"/>
                <a:ea typeface="+mn-ea"/>
                <a:cs typeface="+mn-cs"/>
              </a:rPr>
              <a:t>mucho más fácil distinguir las diferentes tecnologías </a:t>
            </a:r>
            <a:r>
              <a:rPr lang="en-GB" dirty="0"/>
              <a:t>que, por ejemplo, tener diferentes tonos de azul. </a:t>
            </a:r>
            <a:endParaRPr lang="en-GB" sz="1200" kern="1200" dirty="0">
              <a:solidFill>
                <a:schemeClr val="tx1"/>
              </a:solidFill>
              <a:effectLst/>
              <a:latin typeface="+mn-lt"/>
              <a:cs typeface="Calibri"/>
            </a:endParaRPr>
          </a:p>
          <a:p>
            <a:pPr>
              <a:defRPr/>
            </a:pPr>
            <a:r>
              <a:rPr lang="en-GB" sz="1200" kern="1200" dirty="0">
                <a:solidFill>
                  <a:schemeClr val="tx1"/>
                </a:solidFill>
                <a:effectLst/>
                <a:latin typeface="+mn-lt"/>
                <a:ea typeface="+mn-ea"/>
                <a:cs typeface="+mn-cs"/>
              </a:rPr>
              <a:t>Además</a:t>
            </a:r>
            <a:r>
              <a:rPr lang="en-GB" dirty="0"/>
              <a:t>, asegúrate </a:t>
            </a:r>
            <a:r>
              <a:rPr lang="en-GB" sz="1200" kern="1200" dirty="0">
                <a:solidFill>
                  <a:schemeClr val="tx1"/>
                </a:solidFill>
                <a:effectLst/>
                <a:latin typeface="+mn-lt"/>
                <a:ea typeface="+mn-ea"/>
                <a:cs typeface="+mn-cs"/>
              </a:rPr>
              <a:t>de que tus leyendas sean legibles desde la distancia, de modo que incluso las personas que se encuentren en el fondo de la sala puedan ver la descripción y el texto que pongas en las diapositivas.</a:t>
            </a:r>
            <a:r>
              <a:rPr lang="en-GB" dirty="0"/>
              <a:t>  </a:t>
            </a:r>
            <a:endParaRPr lang="en-US" dirty="0"/>
          </a:p>
          <a:p>
            <a:pPr>
              <a:defRPr/>
            </a:pPr>
            <a:r>
              <a:rPr lang="en-US" sz="1200" kern="1200" dirty="0">
                <a:solidFill>
                  <a:schemeClr val="tx1"/>
                </a:solidFill>
                <a:effectLst/>
                <a:latin typeface="+mn-lt"/>
                <a:ea typeface="+mn-ea"/>
                <a:cs typeface="+mn-cs"/>
              </a:rPr>
              <a:t>Asegúrese de que es coherente Como ejemplo, si tiene una barra de escala, debe tener un aspecto similar en ambas imágenes. Si ambas muestran la </a:t>
            </a:r>
            <a:r>
              <a:rPr lang="en-US" sz="1200" kern="1200" baseline="0" dirty="0">
                <a:solidFill>
                  <a:schemeClr val="tx1"/>
                </a:solidFill>
                <a:effectLst/>
                <a:latin typeface="+mn-lt"/>
                <a:ea typeface="+mn-ea"/>
                <a:cs typeface="+mn-cs"/>
              </a:rPr>
              <a:t>misma área, deberían tener el mismo rango. </a:t>
            </a:r>
            <a:r>
              <a:rPr lang="en-US" sz="1200" kern="1200" dirty="0">
                <a:solidFill>
                  <a:schemeClr val="tx1"/>
                </a:solidFill>
                <a:effectLst/>
                <a:latin typeface="+mn-lt"/>
                <a:ea typeface="+mn-ea"/>
                <a:cs typeface="+mn-cs"/>
              </a:rPr>
              <a:t>En el primer ejemplo, vemos que </a:t>
            </a:r>
            <a:r>
              <a:rPr lang="en-US" dirty="0"/>
              <a:t>las escalas van </a:t>
            </a:r>
            <a:r>
              <a:rPr lang="en-US" sz="1200" kern="1200" dirty="0">
                <a:solidFill>
                  <a:schemeClr val="tx1"/>
                </a:solidFill>
                <a:effectLst/>
                <a:latin typeface="+mn-lt"/>
                <a:ea typeface="+mn-ea"/>
                <a:cs typeface="+mn-cs"/>
              </a:rPr>
              <a:t>de 0 a 300 y de 0 a </a:t>
            </a:r>
            <a:r>
              <a:rPr lang="en-US" dirty="0"/>
              <a:t>400 kilómetros</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En el segundo ejemplo, vemos </a:t>
            </a:r>
            <a:r>
              <a:rPr lang="en-US" sz="1200" kern="1200" dirty="0">
                <a:solidFill>
                  <a:schemeClr val="tx1"/>
                </a:solidFill>
                <a:effectLst/>
                <a:latin typeface="+mn-lt"/>
                <a:ea typeface="+mn-ea"/>
                <a:cs typeface="+mn-cs"/>
              </a:rPr>
              <a:t>que en ambos casos va de 0 a 400 </a:t>
            </a:r>
            <a:r>
              <a:rPr lang="en-US" dirty="0"/>
              <a:t>kilómetros</a:t>
            </a:r>
            <a:r>
              <a:rPr lang="en-US" sz="1200" kern="1200" dirty="0">
                <a:solidFill>
                  <a:schemeClr val="tx1"/>
                </a:solidFill>
                <a:effectLst/>
                <a:latin typeface="+mn-lt"/>
                <a:ea typeface="+mn-ea"/>
                <a:cs typeface="+mn-cs"/>
              </a:rPr>
              <a: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219" name="Google Shape;2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889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En esta miniconferencia vamos a </a:t>
            </a:r>
            <a:r>
              <a:rPr lang="en-GB" sz="1200" kern="1200" baseline="0" dirty="0">
                <a:solidFill>
                  <a:schemeClr val="tx1"/>
                </a:solidFill>
                <a:effectLst/>
                <a:latin typeface="+mn-lt"/>
                <a:ea typeface="+mn-ea"/>
                <a:cs typeface="+mn-cs"/>
              </a:rPr>
              <a:t>hablar de la claridad de los números, así como de consejos para cuando hagas tu modelado. </a:t>
            </a:r>
            <a:endParaRPr dirty="0"/>
          </a:p>
        </p:txBody>
      </p:sp>
      <p:sp>
        <p:nvSpPr>
          <p:cNvPr id="225" name="Google Shape;22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12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mn-lt"/>
                <a:ea typeface="+mn-ea"/>
                <a:cs typeface="+mn-cs"/>
              </a:rPr>
              <a:t>En este gráfico podemos ver el coste de inversión de las diferentes tecnologías</a:t>
            </a:r>
            <a:r>
              <a:rPr lang="en-US" dirty="0"/>
              <a:t>. </a:t>
            </a:r>
            <a:r>
              <a:rPr lang="en-US" sz="1200" kern="1200" dirty="0">
                <a:solidFill>
                  <a:schemeClr val="tx1"/>
                </a:solidFill>
                <a:effectLst/>
                <a:latin typeface="+mn-lt"/>
                <a:ea typeface="+mn-ea"/>
                <a:cs typeface="+mn-cs"/>
              </a:rPr>
              <a:t>Podemos ver en el gráfico </a:t>
            </a:r>
            <a:r>
              <a:rPr lang="en-US" dirty="0"/>
              <a:t>tres tecnologías: </a:t>
            </a:r>
            <a:r>
              <a:rPr lang="en-US" sz="1200" kern="1200" baseline="0" dirty="0">
                <a:solidFill>
                  <a:schemeClr val="tx1"/>
                </a:solidFill>
                <a:effectLst/>
                <a:latin typeface="+mn-lt"/>
                <a:ea typeface="+mn-ea"/>
                <a:cs typeface="+mn-cs"/>
              </a:rPr>
              <a:t>red, minirred y </a:t>
            </a:r>
            <a:r>
              <a:rPr lang="en-US" dirty="0"/>
              <a:t>autónoma</a:t>
            </a:r>
            <a:r>
              <a:rPr lang="en-US" sz="1200" kern="1200" dirty="0">
                <a:solidFill>
                  <a:schemeClr val="tx1"/>
                </a:solidFill>
                <a:effectLst/>
                <a:latin typeface="+mn-lt"/>
                <a:ea typeface="+mn-ea"/>
                <a:cs typeface="+mn-cs"/>
              </a:rPr>
              <a:t>. Podemos ver que tenemos el coste a la izquierda y también el coste total de la inversión abajo.  La suma total es muy importante para una parte interesada o un responsable político</a:t>
            </a:r>
            <a:r>
              <a:rPr lang="en-US" dirty="0"/>
              <a:t>, ya </a:t>
            </a:r>
            <a:r>
              <a:rPr lang="en-US" sz="1200" kern="1200" baseline="0" dirty="0">
                <a:solidFill>
                  <a:schemeClr val="tx1"/>
                </a:solidFill>
                <a:effectLst/>
                <a:latin typeface="+mn-lt"/>
                <a:ea typeface="+mn-ea"/>
                <a:cs typeface="+mn-cs"/>
              </a:rPr>
              <a:t>que </a:t>
            </a:r>
            <a:r>
              <a:rPr lang="en-US" sz="1200" kern="1200" dirty="0">
                <a:solidFill>
                  <a:schemeClr val="tx1"/>
                </a:solidFill>
                <a:effectLst/>
                <a:latin typeface="+mn-lt"/>
                <a:ea typeface="+mn-ea"/>
                <a:cs typeface="+mn-cs"/>
              </a:rPr>
              <a:t>suele ser una de las primeras cosas por las que preguntan. Por supuesto, el coste total de la inversión </a:t>
            </a:r>
            <a:r>
              <a:rPr lang="en-US" dirty="0"/>
              <a:t>no transmite toda la estructura de costes. También es </a:t>
            </a:r>
            <a:r>
              <a:rPr lang="en-US" sz="1200" kern="1200" dirty="0">
                <a:solidFill>
                  <a:schemeClr val="tx1"/>
                </a:solidFill>
                <a:effectLst/>
                <a:latin typeface="+mn-lt"/>
                <a:ea typeface="+mn-ea"/>
                <a:cs typeface="+mn-cs"/>
              </a:rPr>
              <a:t>bueno </a:t>
            </a:r>
            <a:r>
              <a:rPr lang="en-US" dirty="0"/>
              <a:t>presentar </a:t>
            </a:r>
            <a:r>
              <a:rPr lang="en-US" sz="1200" kern="1200" baseline="0" dirty="0">
                <a:solidFill>
                  <a:schemeClr val="tx1"/>
                </a:solidFill>
                <a:effectLst/>
                <a:latin typeface="+mn-lt"/>
                <a:ea typeface="+mn-ea"/>
                <a:cs typeface="+mn-cs"/>
              </a:rPr>
              <a:t>los </a:t>
            </a:r>
            <a:r>
              <a:rPr lang="en-US" sz="1200" kern="1200" dirty="0">
                <a:solidFill>
                  <a:schemeClr val="tx1"/>
                </a:solidFill>
                <a:effectLst/>
                <a:latin typeface="+mn-lt"/>
                <a:ea typeface="+mn-ea"/>
                <a:cs typeface="+mn-cs"/>
              </a:rPr>
              <a:t>demás costes de combustible </a:t>
            </a:r>
            <a:r>
              <a:rPr lang="en-US" dirty="0"/>
              <a:t>y </a:t>
            </a:r>
            <a:r>
              <a:rPr lang="en-US" sz="1200" kern="1200" dirty="0">
                <a:solidFill>
                  <a:schemeClr val="tx1"/>
                </a:solidFill>
                <a:effectLst/>
                <a:latin typeface="+mn-lt"/>
                <a:ea typeface="+mn-ea"/>
                <a:cs typeface="+mn-cs"/>
              </a:rPr>
              <a:t>de mantenimiento de la explotación. Hay un par de cosas que no son óptimas </a:t>
            </a:r>
            <a:r>
              <a:rPr lang="en-US" dirty="0"/>
              <a:t>en </a:t>
            </a:r>
            <a:r>
              <a:rPr lang="en-US" sz="1200" kern="1200" dirty="0">
                <a:solidFill>
                  <a:schemeClr val="tx1"/>
                </a:solidFill>
                <a:effectLst/>
                <a:latin typeface="+mn-lt"/>
                <a:ea typeface="+mn-ea"/>
                <a:cs typeface="+mn-cs"/>
              </a:rPr>
              <a:t>esta cifra. En </a:t>
            </a:r>
            <a:r>
              <a:rPr lang="en-US" sz="1200" kern="1200" baseline="0" dirty="0">
                <a:solidFill>
                  <a:schemeClr val="tx1"/>
                </a:solidFill>
                <a:effectLst/>
                <a:latin typeface="+mn-lt"/>
                <a:ea typeface="+mn-ea"/>
                <a:cs typeface="+mn-cs"/>
              </a:rPr>
              <a:t>primer lugar</a:t>
            </a:r>
            <a:r>
              <a:rPr lang="en-US" sz="1200" kern="1200" dirty="0">
                <a:solidFill>
                  <a:schemeClr val="tx1"/>
                </a:solidFill>
                <a:effectLst/>
                <a:latin typeface="+mn-lt"/>
                <a:ea typeface="+mn-ea"/>
                <a:cs typeface="+mn-cs"/>
              </a:rPr>
              <a:t>, </a:t>
            </a:r>
            <a:r>
              <a:rPr lang="en-US" dirty="0"/>
              <a:t>no </a:t>
            </a:r>
            <a:r>
              <a:rPr lang="en-US" sz="1200" kern="1200" dirty="0">
                <a:solidFill>
                  <a:schemeClr val="tx1"/>
                </a:solidFill>
                <a:effectLst/>
                <a:latin typeface="+mn-lt"/>
                <a:ea typeface="+mn-ea"/>
                <a:cs typeface="+mn-cs"/>
              </a:rPr>
              <a:t>tenemos </a:t>
            </a:r>
            <a:r>
              <a:rPr lang="en-US" dirty="0"/>
              <a:t>una </a:t>
            </a:r>
            <a:r>
              <a:rPr lang="en-US" sz="1200" kern="1200" dirty="0">
                <a:solidFill>
                  <a:schemeClr val="tx1"/>
                </a:solidFill>
                <a:effectLst/>
                <a:latin typeface="+mn-lt"/>
                <a:ea typeface="+mn-ea"/>
                <a:cs typeface="+mn-cs"/>
              </a:rPr>
              <a:t>unidad en el eje Y, por lo que </a:t>
            </a:r>
            <a:r>
              <a:rPr lang="en-US" dirty="0"/>
              <a:t>no </a:t>
            </a:r>
            <a:r>
              <a:rPr lang="en-US" sz="1200" kern="1200" dirty="0">
                <a:solidFill>
                  <a:schemeClr val="tx1"/>
                </a:solidFill>
                <a:effectLst/>
                <a:latin typeface="+mn-lt"/>
                <a:ea typeface="+mn-ea"/>
                <a:cs typeface="+mn-cs"/>
              </a:rPr>
              <a:t>sabemos si estas cifras </a:t>
            </a:r>
            <a:r>
              <a:rPr lang="en-US" dirty="0"/>
              <a:t>se refieren </a:t>
            </a:r>
            <a:r>
              <a:rPr lang="en-US" sz="1200" kern="1200" dirty="0">
                <a:solidFill>
                  <a:schemeClr val="tx1"/>
                </a:solidFill>
                <a:effectLst/>
                <a:latin typeface="+mn-lt"/>
                <a:ea typeface="+mn-ea"/>
                <a:cs typeface="+mn-cs"/>
              </a:rPr>
              <a:t>a dólares, a otra moneda o a lo que realmente muestra. Lo segundo </a:t>
            </a:r>
            <a:r>
              <a:rPr lang="en-US" dirty="0"/>
              <a:t>es que</a:t>
            </a:r>
            <a:r>
              <a:rPr lang="en-US" sz="1200" kern="1200" dirty="0">
                <a:solidFill>
                  <a:schemeClr val="tx1"/>
                </a:solidFill>
                <a:effectLst/>
                <a:latin typeface="+mn-lt"/>
                <a:ea typeface="+mn-ea"/>
                <a:cs typeface="+mn-cs"/>
              </a:rPr>
              <a:t>, como regla general, no debemos dejar que las personas que lean el gráfico cuenten el número de ceros que se presentan en el eje Y. Si </a:t>
            </a:r>
            <a:r>
              <a:rPr lang="en-US" dirty="0"/>
              <a:t>se lee </a:t>
            </a:r>
            <a:r>
              <a:rPr lang="en-US" sz="1200" kern="1200" dirty="0">
                <a:solidFill>
                  <a:schemeClr val="tx1"/>
                </a:solidFill>
                <a:effectLst/>
                <a:latin typeface="+mn-lt"/>
                <a:ea typeface="+mn-ea"/>
                <a:cs typeface="+mn-cs"/>
              </a:rPr>
              <a:t>el gráfico </a:t>
            </a:r>
            <a:r>
              <a:rPr lang="en-US" dirty="0"/>
              <a:t>es </a:t>
            </a:r>
            <a:r>
              <a:rPr lang="en-US" sz="1200" kern="1200" dirty="0">
                <a:solidFill>
                  <a:schemeClr val="tx1"/>
                </a:solidFill>
                <a:effectLst/>
                <a:latin typeface="+mn-lt"/>
                <a:ea typeface="+mn-ea"/>
                <a:cs typeface="+mn-cs"/>
              </a:rPr>
              <a:t>difícil averiguar </a:t>
            </a:r>
            <a:r>
              <a:rPr lang="en-US" dirty="0"/>
              <a:t>rápidamente </a:t>
            </a:r>
            <a:r>
              <a:rPr lang="en-US" sz="1200" kern="1200" dirty="0">
                <a:solidFill>
                  <a:schemeClr val="tx1"/>
                </a:solidFill>
                <a:effectLst/>
                <a:latin typeface="+mn-lt"/>
                <a:ea typeface="+mn-ea"/>
                <a:cs typeface="+mn-cs"/>
              </a:rPr>
              <a:t>si son 2 millones, 20 </a:t>
            </a:r>
            <a:r>
              <a:rPr lang="en-US" dirty="0"/>
              <a:t>millones </a:t>
            </a:r>
            <a:r>
              <a:rPr lang="en-US" sz="1200" kern="1200" dirty="0">
                <a:solidFill>
                  <a:schemeClr val="tx1"/>
                </a:solidFill>
                <a:effectLst/>
                <a:latin typeface="+mn-lt"/>
                <a:ea typeface="+mn-ea"/>
                <a:cs typeface="+mn-cs"/>
              </a:rPr>
              <a:t>o 200 millones. Puede ayudar al lector </a:t>
            </a:r>
            <a:r>
              <a:rPr lang="en-US" sz="1200" kern="1200" baseline="0" dirty="0">
                <a:solidFill>
                  <a:schemeClr val="tx1"/>
                </a:solidFill>
                <a:effectLst/>
                <a:latin typeface="+mn-lt"/>
                <a:ea typeface="+mn-ea"/>
                <a:cs typeface="+mn-cs"/>
              </a:rPr>
              <a:t>con la magnitud de las unidades para que </a:t>
            </a:r>
            <a:r>
              <a:rPr lang="en-US" dirty="0"/>
              <a:t>sea </a:t>
            </a:r>
            <a:r>
              <a:rPr lang="en-US" sz="1200" kern="1200" baseline="0" dirty="0">
                <a:solidFill>
                  <a:schemeClr val="tx1"/>
                </a:solidFill>
                <a:effectLst/>
                <a:latin typeface="+mn-lt"/>
                <a:ea typeface="+mn-ea"/>
                <a:cs typeface="+mn-cs"/>
              </a:rPr>
              <a:t>rápido de leer </a:t>
            </a:r>
            <a:r>
              <a:rPr lang="en-US" dirty="0"/>
              <a:t>y sin oportunidad de confusión</a:t>
            </a:r>
            <a:r>
              <a:rPr lang="en-US" sz="1200" kern="1200" baseline="0" dirty="0">
                <a:solidFill>
                  <a:schemeClr val="tx1"/>
                </a:solidFill>
                <a:effectLst/>
                <a:latin typeface="+mn-lt"/>
                <a:ea typeface="+mn-ea"/>
                <a:cs typeface="+mn-cs"/>
              </a:rPr>
              <a:t>. El </a:t>
            </a:r>
            <a:r>
              <a:rPr lang="en-US" sz="1200" kern="1200" dirty="0">
                <a:solidFill>
                  <a:schemeClr val="tx1"/>
                </a:solidFill>
                <a:effectLst/>
                <a:latin typeface="+mn-lt"/>
                <a:ea typeface="+mn-ea"/>
                <a:cs typeface="+mn-cs"/>
              </a:rPr>
              <a:t>coste total de la inversión que aparece debajo del gráfico </a:t>
            </a:r>
            <a:r>
              <a:rPr lang="en-US" sz="1200" kern="1200" baseline="0" dirty="0">
                <a:solidFill>
                  <a:schemeClr val="tx1"/>
                </a:solidFill>
                <a:effectLst/>
                <a:latin typeface="+mn-lt"/>
                <a:ea typeface="+mn-ea"/>
                <a:cs typeface="+mn-cs"/>
              </a:rPr>
              <a:t>también es un </a:t>
            </a:r>
            <a:r>
              <a:rPr lang="en-US" sz="1200" kern="1200" dirty="0">
                <a:solidFill>
                  <a:schemeClr val="tx1"/>
                </a:solidFill>
                <a:effectLst/>
                <a:latin typeface="+mn-lt"/>
                <a:ea typeface="+mn-ea"/>
                <a:cs typeface="+mn-cs"/>
              </a:rPr>
              <a:t>número muy grande </a:t>
            </a:r>
            <a:r>
              <a:rPr lang="en-US" dirty="0"/>
              <a:t>y </a:t>
            </a:r>
            <a:r>
              <a:rPr lang="en-US" sz="1200" kern="1200" dirty="0">
                <a:solidFill>
                  <a:schemeClr val="tx1"/>
                </a:solidFill>
                <a:effectLst/>
                <a:latin typeface="+mn-lt"/>
                <a:ea typeface="+mn-ea"/>
                <a:cs typeface="+mn-cs"/>
              </a:rPr>
              <a:t>exacto</a:t>
            </a:r>
            <a:r>
              <a:rPr lang="en-US" dirty="0"/>
              <a:t>, </a:t>
            </a:r>
            <a:r>
              <a:rPr lang="en-US" sz="1200" kern="1200" baseline="0" dirty="0">
                <a:solidFill>
                  <a:schemeClr val="tx1"/>
                </a:solidFill>
                <a:effectLst/>
                <a:latin typeface="+mn-lt"/>
                <a:ea typeface="+mn-ea"/>
                <a:cs typeface="+mn-cs"/>
              </a:rPr>
              <a:t>pero </a:t>
            </a:r>
            <a:r>
              <a:rPr lang="en-GB" sz="1200" kern="1200" dirty="0">
                <a:solidFill>
                  <a:schemeClr val="tx1"/>
                </a:solidFill>
                <a:effectLst/>
                <a:latin typeface="+mn-lt"/>
                <a:ea typeface="+mn-ea"/>
                <a:cs typeface="+mn-cs"/>
              </a:rPr>
              <a:t>no es muy claro ni fácil de seguir</a:t>
            </a:r>
            <a:r>
              <a:rPr lang="en-GB" dirty="0"/>
              <a:t>. </a:t>
            </a:r>
            <a:endParaRPr lang="en-US" dirty="0"/>
          </a:p>
        </p:txBody>
      </p:sp>
      <p:sp>
        <p:nvSpPr>
          <p:cNvPr id="230" name="Google Shape;2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78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Esta conferencia tiene tres resultados previstos para el alumno. </a:t>
            </a:r>
            <a:r>
              <a:rPr lang="en-US" baseline="0" dirty="0"/>
              <a:t>Después de esta conferencia</a:t>
            </a:r>
            <a:r>
              <a:rPr lang="en-US" dirty="0"/>
              <a:t>, </a:t>
            </a:r>
            <a:r>
              <a:rPr lang="en-US" baseline="0" dirty="0"/>
              <a:t>usted será capaz de</a:t>
            </a:r>
            <a:r>
              <a:rPr lang="en-US" dirty="0"/>
              <a:t>:</a:t>
            </a:r>
            <a:endParaRPr lang="en-US" baseline="0" dirty="0"/>
          </a:p>
          <a:p>
            <a:pPr marL="0" indent="0" algn="l">
              <a:buFont typeface="Arial" panose="020B0604020202020204" pitchFamily="34" charset="0"/>
              <a:buNone/>
            </a:pPr>
            <a:endParaRPr lang="en-US" sz="1200" dirty="0">
              <a:latin typeface="Open Sans" panose="020B0606030504020204"/>
              <a:ea typeface="+mn-lt"/>
              <a:cs typeface="+mn-lt"/>
            </a:endParaRPr>
          </a:p>
          <a:p>
            <a:pPr marL="0" indent="0" algn="l">
              <a:buFont typeface="Arial" panose="020B0604020202020204" pitchFamily="34" charset="0"/>
              <a:buNone/>
            </a:pPr>
            <a:r>
              <a:rPr lang="en-US" sz="1200" dirty="0">
                <a:latin typeface="Open Sans" panose="020B0606030504020204"/>
                <a:ea typeface="+mn-lt"/>
                <a:cs typeface="+mn-lt"/>
              </a:rPr>
              <a:t>Describa las diferencias entre el cálculo de </a:t>
            </a:r>
            <a:r>
              <a:rPr lang="en-US" dirty="0">
                <a:latin typeface="Open Sans" panose="020B0606030504020204"/>
                <a:ea typeface="+mn-lt"/>
                <a:cs typeface="+mn-lt"/>
              </a:rPr>
              <a:t>los L.C.O.Es de </a:t>
            </a:r>
            <a:r>
              <a:rPr lang="en-US" sz="1200" dirty="0">
                <a:latin typeface="Open Sans" panose="020B0606030504020204"/>
                <a:ea typeface="+mn-lt"/>
                <a:cs typeface="+mn-lt"/>
              </a:rPr>
              <a:t>las tecnologías.</a:t>
            </a:r>
          </a:p>
          <a:p>
            <a:pPr marL="0" indent="0" algn="l">
              <a:buFont typeface="Arial" panose="020B0604020202020204" pitchFamily="34" charset="0"/>
              <a:buNone/>
            </a:pPr>
            <a:r>
              <a:rPr lang="en-US" sz="1200" dirty="0">
                <a:latin typeface="Open Sans" panose="020B0606030504020204"/>
                <a:ea typeface="+mn-lt"/>
                <a:cs typeface="+mn-lt"/>
              </a:rPr>
              <a:t>Describa el algoritmo de priorización</a:t>
            </a:r>
            <a:r>
              <a:rPr lang="en-US" dirty="0">
                <a:latin typeface="Open Sans" panose="020B0606030504020204"/>
                <a:ea typeface="+mn-lt"/>
                <a:cs typeface="+mn-lt"/>
              </a:rPr>
              <a:t>.</a:t>
            </a:r>
            <a:endParaRPr lang="en-US" sz="1200" dirty="0">
              <a:latin typeface="Open Sans" panose="020B0606030504020204"/>
              <a:ea typeface="+mn-lt"/>
              <a:cs typeface="+mn-lt"/>
            </a:endParaRPr>
          </a:p>
          <a:p>
            <a:pPr marL="0" indent="0" algn="l">
              <a:buFont typeface="Arial" panose="020B0604020202020204" pitchFamily="34" charset="0"/>
              <a:buNone/>
            </a:pPr>
            <a:r>
              <a:rPr lang="en-US" sz="1200" dirty="0">
                <a:latin typeface="Open Sans" panose="020B0606030504020204"/>
                <a:ea typeface="+mn-lt"/>
                <a:cs typeface="+mn-lt"/>
              </a:rPr>
              <a:t>Explique los aspectos importantes para la correcta visualización y comunicación de su análisis basado en OnSSET </a:t>
            </a:r>
            <a:r>
              <a:rPr lang="en-US" dirty="0">
                <a:latin typeface="Open Sans" panose="020B0606030504020204"/>
                <a:ea typeface="+mn-lt"/>
                <a:cs typeface="+mn-lt"/>
              </a:rPr>
              <a:t>.</a:t>
            </a:r>
            <a:endParaRPr lang="en-US" sz="1200" dirty="0">
              <a:latin typeface="Open Sans" panose="020B0606030504020204"/>
              <a:ea typeface="+mn-lt"/>
              <a:cs typeface="+mn-lt"/>
            </a:endParaRPr>
          </a:p>
          <a:p>
            <a:pPr marL="0" indent="0" algn="l">
              <a:buFont typeface="Arial" panose="020B0604020202020204" pitchFamily="34" charset="0"/>
              <a:buNone/>
            </a:pPr>
            <a:endParaRPr lang="en-US" sz="1200" dirty="0">
              <a:latin typeface="Open Sans" panose="020B0606030504020204"/>
              <a:ea typeface="+mn-lt"/>
              <a:cs typeface="+mn-lt"/>
            </a:endParaRPr>
          </a:p>
          <a:p>
            <a:r>
              <a:rPr lang="en-US" sz="1200" dirty="0">
                <a:latin typeface="Open Sans" panose="020B0606030504020204"/>
                <a:ea typeface="+mn-lt"/>
                <a:cs typeface="+mn-lt"/>
              </a:rPr>
              <a:t>Estos </a:t>
            </a:r>
            <a:r>
              <a:rPr lang="en-US" sz="1200" baseline="0" dirty="0">
                <a:latin typeface="Open Sans" panose="020B0606030504020204"/>
                <a:ea typeface="+mn-lt"/>
                <a:cs typeface="+mn-lt"/>
              </a:rPr>
              <a:t>resultados de aprendizaje previstos </a:t>
            </a:r>
            <a:r>
              <a:rPr lang="en-US" sz="1200" dirty="0">
                <a:latin typeface="Open Sans" panose="020B0606030504020204"/>
                <a:ea typeface="+mn-lt"/>
                <a:cs typeface="+mn-lt"/>
              </a:rPr>
              <a:t>serán importantes </a:t>
            </a:r>
            <a:r>
              <a:rPr lang="en-US" dirty="0">
                <a:latin typeface="Open Sans" panose="020B0606030504020204"/>
                <a:ea typeface="+mn-lt"/>
                <a:cs typeface="+mn-lt"/>
              </a:rPr>
              <a:t>para entender </a:t>
            </a:r>
            <a:r>
              <a:rPr lang="en-US" sz="1200" baseline="0" dirty="0">
                <a:latin typeface="Open Sans" panose="020B0606030504020204"/>
                <a:ea typeface="+mn-lt"/>
                <a:cs typeface="+mn-lt"/>
              </a:rPr>
              <a:t>los cálculos que hay detrás del algoritmo</a:t>
            </a:r>
            <a:r>
              <a:rPr lang="en-US" dirty="0">
                <a:latin typeface="Open Sans" panose="020B0606030504020204"/>
                <a:ea typeface="+mn-lt"/>
                <a:cs typeface="+mn-lt"/>
              </a:rPr>
              <a:t>, así como la </a:t>
            </a:r>
            <a:r>
              <a:rPr lang="en-US" sz="1200" baseline="0" dirty="0">
                <a:latin typeface="Open Sans" panose="020B0606030504020204"/>
                <a:ea typeface="+mn-lt"/>
                <a:cs typeface="+mn-lt"/>
              </a:rPr>
              <a:t>forma de presentar los resultados finales.</a:t>
            </a:r>
            <a:endParaRPr lang="en-US" sz="1200" dirty="0">
              <a:latin typeface="Open Sans" panose="020B0606030504020204"/>
              <a:ea typeface="+mn-lt"/>
              <a:cs typeface="+mn-lt"/>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En este segundo ejemplo se puede ver un gráfico más fácil de leer. En primer lugar, se ha mejorado la etiqueta aumentando </a:t>
            </a:r>
            <a:r>
              <a:rPr lang="en-GB" sz="1200" kern="1200" baseline="0" dirty="0">
                <a:solidFill>
                  <a:schemeClr val="tx1"/>
                </a:solidFill>
                <a:effectLst/>
                <a:latin typeface="+mn-lt"/>
                <a:ea typeface="+mn-ea"/>
                <a:cs typeface="+mn-cs"/>
              </a:rPr>
              <a:t>la </a:t>
            </a:r>
            <a:r>
              <a:rPr lang="en-GB" sz="1200" kern="1200" dirty="0">
                <a:solidFill>
                  <a:schemeClr val="tx1"/>
                </a:solidFill>
                <a:effectLst/>
                <a:latin typeface="+mn-lt"/>
                <a:ea typeface="+mn-ea"/>
                <a:cs typeface="+mn-cs"/>
              </a:rPr>
              <a:t>fuente</a:t>
            </a:r>
            <a:r>
              <a:rPr lang="en-GB" sz="1200" kern="1200" baseline="0" dirty="0">
                <a:solidFill>
                  <a:schemeClr val="tx1"/>
                </a:solidFill>
                <a:effectLst/>
                <a:latin typeface="+mn-lt"/>
                <a:ea typeface="+mn-ea"/>
                <a:cs typeface="+mn-cs"/>
              </a:rPr>
              <a:t>. También tenemos </a:t>
            </a:r>
            <a:r>
              <a:rPr lang="en-GB" sz="1200" kern="1200" dirty="0">
                <a:solidFill>
                  <a:schemeClr val="tx1"/>
                </a:solidFill>
                <a:effectLst/>
                <a:latin typeface="+mn-lt"/>
                <a:ea typeface="+mn-ea"/>
                <a:cs typeface="+mn-cs"/>
              </a:rPr>
              <a:t>una unidad en el eje Y. Además, debido a la magnitud de la inversión</a:t>
            </a:r>
            <a:r>
              <a:rPr lang="en-GB" dirty="0"/>
              <a:t>, </a:t>
            </a:r>
            <a:r>
              <a:rPr lang="en-GB" sz="1200" kern="1200" dirty="0">
                <a:solidFill>
                  <a:schemeClr val="tx1"/>
                </a:solidFill>
                <a:effectLst/>
                <a:latin typeface="+mn-lt"/>
                <a:ea typeface="+mn-ea"/>
                <a:cs typeface="+mn-cs"/>
              </a:rPr>
              <a:t>ésta se presenta en millones de dólares estadounidenses. Esto significa que se han </a:t>
            </a:r>
            <a:r>
              <a:rPr lang="en-GB" sz="1200" kern="1200" baseline="0" dirty="0">
                <a:solidFill>
                  <a:schemeClr val="tx1"/>
                </a:solidFill>
                <a:effectLst/>
                <a:latin typeface="+mn-lt"/>
                <a:ea typeface="+mn-ea"/>
                <a:cs typeface="+mn-cs"/>
              </a:rPr>
              <a:t>reducido </a:t>
            </a:r>
            <a:r>
              <a:rPr lang="en-GB" sz="1200" kern="1200" dirty="0">
                <a:solidFill>
                  <a:schemeClr val="tx1"/>
                </a:solidFill>
                <a:effectLst/>
                <a:latin typeface="+mn-lt"/>
                <a:ea typeface="+mn-ea"/>
                <a:cs typeface="+mn-cs"/>
              </a:rPr>
              <a:t>los </a:t>
            </a:r>
            <a:r>
              <a:rPr lang="en-GB" sz="1200" kern="1200" baseline="0" dirty="0">
                <a:solidFill>
                  <a:schemeClr val="tx1"/>
                </a:solidFill>
                <a:effectLst/>
                <a:latin typeface="+mn-lt"/>
                <a:ea typeface="+mn-ea"/>
                <a:cs typeface="+mn-cs"/>
              </a:rPr>
              <a:t>números en </a:t>
            </a:r>
            <a:r>
              <a:rPr lang="en-GB" sz="1200" kern="1200" dirty="0">
                <a:solidFill>
                  <a:schemeClr val="tx1"/>
                </a:solidFill>
                <a:effectLst/>
                <a:latin typeface="+mn-lt"/>
                <a:ea typeface="+mn-ea"/>
                <a:cs typeface="+mn-cs"/>
              </a:rPr>
              <a:t>6 ceros en el eje Y. Ahora es mucho más fácil ver que </a:t>
            </a:r>
            <a:r>
              <a:rPr lang="en-GB" dirty="0"/>
              <a:t>el eje Y llega a </a:t>
            </a:r>
            <a:r>
              <a:rPr lang="en-GB" sz="1200" kern="1200" dirty="0">
                <a:solidFill>
                  <a:schemeClr val="tx1"/>
                </a:solidFill>
                <a:effectLst/>
                <a:latin typeface="+mn-lt"/>
                <a:ea typeface="+mn-ea"/>
                <a:cs typeface="+mn-cs"/>
              </a:rPr>
              <a:t>1600 millones de dólares. También podemos ver que los costes totales de inversión, </a:t>
            </a:r>
            <a:r>
              <a:rPr lang="en-GB" dirty="0"/>
              <a:t>que se presentan </a:t>
            </a:r>
            <a:r>
              <a:rPr lang="en-GB" sz="1200" kern="1200" dirty="0">
                <a:solidFill>
                  <a:schemeClr val="tx1"/>
                </a:solidFill>
                <a:effectLst/>
                <a:latin typeface="+mn-lt"/>
                <a:ea typeface="+mn-ea"/>
                <a:cs typeface="+mn-cs"/>
              </a:rPr>
              <a:t>en miles de millones de dólares </a:t>
            </a:r>
            <a:r>
              <a:rPr lang="en-GB" dirty="0"/>
              <a:t>estadounidenses. Esto </a:t>
            </a:r>
            <a:r>
              <a:rPr lang="en-GB" sz="1200" kern="1200" baseline="0" dirty="0">
                <a:solidFill>
                  <a:schemeClr val="tx1"/>
                </a:solidFill>
                <a:effectLst/>
                <a:latin typeface="+mn-lt"/>
                <a:ea typeface="+mn-ea"/>
                <a:cs typeface="+mn-cs"/>
              </a:rPr>
              <a:t>es </a:t>
            </a:r>
            <a:r>
              <a:rPr lang="en-GB" sz="1200" kern="1200" dirty="0">
                <a:solidFill>
                  <a:schemeClr val="tx1"/>
                </a:solidFill>
                <a:effectLst/>
                <a:latin typeface="+mn-lt"/>
                <a:ea typeface="+mn-ea"/>
                <a:cs typeface="+mn-cs"/>
              </a:rPr>
              <a:t>más fácil de entender rápidamente. También hemos reducido la </a:t>
            </a:r>
            <a:r>
              <a:rPr lang="en-GB" dirty="0"/>
              <a:t>precisión de las </a:t>
            </a:r>
            <a:r>
              <a:rPr lang="en-GB" sz="1200" kern="1200" dirty="0">
                <a:solidFill>
                  <a:schemeClr val="tx1"/>
                </a:solidFill>
                <a:effectLst/>
                <a:latin typeface="+mn-lt"/>
                <a:ea typeface="+mn-ea"/>
                <a:cs typeface="+mn-cs"/>
              </a:rPr>
              <a:t>cifras que presentamos, ya que hay muchas variables y muchas incertidumbres</a:t>
            </a:r>
            <a:r>
              <a:rPr lang="en-GB" dirty="0"/>
              <a:t>, </a:t>
            </a:r>
            <a:r>
              <a:rPr lang="en-GB" sz="1200" kern="1200" dirty="0">
                <a:solidFill>
                  <a:schemeClr val="tx1"/>
                </a:solidFill>
                <a:effectLst/>
                <a:latin typeface="+mn-lt"/>
                <a:ea typeface="+mn-ea"/>
                <a:cs typeface="+mn-cs"/>
              </a:rPr>
              <a:t>por lo que no podemos decir de forma realista que </a:t>
            </a:r>
            <a:r>
              <a:rPr lang="en-GB" sz="1200" kern="1200" baseline="0" dirty="0">
                <a:solidFill>
                  <a:schemeClr val="tx1"/>
                </a:solidFill>
                <a:effectLst/>
                <a:latin typeface="+mn-lt"/>
                <a:ea typeface="+mn-ea"/>
                <a:cs typeface="+mn-cs"/>
              </a:rPr>
              <a:t>sabemos exactamente la cantidad de </a:t>
            </a:r>
            <a:r>
              <a:rPr lang="en-GB" dirty="0"/>
              <a:t>dólares estadounidenses que </a:t>
            </a:r>
            <a:r>
              <a:rPr lang="en-GB" sz="1200" kern="1200" dirty="0">
                <a:solidFill>
                  <a:schemeClr val="tx1"/>
                </a:solidFill>
                <a:effectLst/>
                <a:latin typeface="+mn-lt"/>
                <a:ea typeface="+mn-ea"/>
                <a:cs typeface="+mn-cs"/>
              </a:rPr>
              <a:t>costará el proyecto.</a:t>
            </a:r>
            <a:r>
              <a:rPr lang="en-GB" dirty="0"/>
              <a:t> Además, es importante no cambiar las unidades de, por ejemplo, dólares/euros o escalas con millones en un gráfico y miles de millones en el siguiente, entre las cosas que se quieren comparar.</a:t>
            </a:r>
            <a:endParaRPr dirty="0"/>
          </a:p>
        </p:txBody>
      </p:sp>
      <p:sp>
        <p:nvSpPr>
          <p:cNvPr id="237" name="Google Shape;2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17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El mensaje clave que hay que </a:t>
            </a:r>
            <a:r>
              <a:rPr lang="en-GB" dirty="0"/>
              <a:t>extraer de </a:t>
            </a:r>
            <a:r>
              <a:rPr lang="en-GB" sz="1200" kern="1200" dirty="0">
                <a:solidFill>
                  <a:schemeClr val="tx1"/>
                </a:solidFill>
                <a:effectLst/>
                <a:latin typeface="+mn-lt"/>
                <a:ea typeface="+mn-ea"/>
                <a:cs typeface="+mn-cs"/>
              </a:rPr>
              <a:t>esto es</a:t>
            </a:r>
            <a:r>
              <a:rPr lang="en-GB" dirty="0"/>
              <a:t>, en </a:t>
            </a:r>
            <a:r>
              <a:rPr lang="en-GB" sz="1200" kern="1200" dirty="0">
                <a:solidFill>
                  <a:schemeClr val="tx1"/>
                </a:solidFill>
                <a:effectLst/>
                <a:latin typeface="+mn-lt"/>
                <a:ea typeface="+mn-ea"/>
                <a:cs typeface="+mn-cs"/>
              </a:rPr>
              <a:t>primer lugar</a:t>
            </a:r>
            <a:r>
              <a:rPr lang="en-GB" dirty="0"/>
              <a:t>, </a:t>
            </a:r>
            <a:r>
              <a:rPr lang="en-GB" sz="1200" kern="1200" dirty="0">
                <a:solidFill>
                  <a:schemeClr val="tx1"/>
                </a:solidFill>
                <a:effectLst/>
                <a:latin typeface="+mn-lt"/>
                <a:ea typeface="+mn-ea"/>
                <a:cs typeface="+mn-cs"/>
              </a:rPr>
              <a:t>limitar el número de decimales y cifras que se utilizan cuando se presentan los números con una precisión razonable teniendo en cuenta la incertidumbre de los modelos.  </a:t>
            </a:r>
            <a:r>
              <a:rPr lang="en-GB" dirty="0"/>
              <a:t>Resuma los números </a:t>
            </a:r>
            <a:r>
              <a:rPr lang="en-GB" sz="1200" kern="1200" dirty="0">
                <a:solidFill>
                  <a:schemeClr val="tx1"/>
                </a:solidFill>
                <a:effectLst/>
                <a:latin typeface="+mn-lt"/>
                <a:ea typeface="+mn-ea"/>
                <a:cs typeface="+mn-cs"/>
              </a:rPr>
              <a:t>muy </a:t>
            </a:r>
            <a:r>
              <a:rPr lang="en-GB" sz="1200" kern="1200" baseline="0" dirty="0">
                <a:solidFill>
                  <a:schemeClr val="tx1"/>
                </a:solidFill>
                <a:effectLst/>
                <a:latin typeface="+mn-lt"/>
                <a:ea typeface="+mn-ea"/>
                <a:cs typeface="+mn-cs"/>
              </a:rPr>
              <a:t>grandes </a:t>
            </a:r>
            <a:r>
              <a:rPr lang="en-GB" dirty="0"/>
              <a:t>para que el lector no tenga que contar ceros </a:t>
            </a:r>
            <a:r>
              <a:rPr lang="en-GB" sz="1200" kern="1200" dirty="0">
                <a:solidFill>
                  <a:schemeClr val="tx1"/>
                </a:solidFill>
                <a:effectLst/>
                <a:latin typeface="+mn-lt"/>
                <a:ea typeface="+mn-ea"/>
                <a:cs typeface="+mn-cs"/>
              </a:rPr>
              <a:t>y redondearlos</a:t>
            </a:r>
            <a:r>
              <a:rPr lang="en-GB" dirty="0"/>
              <a:t>. Por ejemplo, 4.356.678 debería convertirse en </a:t>
            </a:r>
            <a:r>
              <a:rPr lang="en-GB" sz="1200" kern="1200" dirty="0">
                <a:solidFill>
                  <a:schemeClr val="tx1"/>
                </a:solidFill>
                <a:effectLst/>
                <a:latin typeface="+mn-lt"/>
                <a:ea typeface="+mn-ea"/>
                <a:cs typeface="+mn-cs"/>
              </a:rPr>
              <a:t>4,4 millones de </a:t>
            </a:r>
            <a:r>
              <a:rPr lang="en-GB" dirty="0"/>
              <a:t>dólares</a:t>
            </a:r>
            <a:r>
              <a:rPr lang="en-GB" sz="1200" kern="1200" dirty="0">
                <a:solidFill>
                  <a:schemeClr val="tx1"/>
                </a:solidFill>
                <a:effectLst/>
                <a:latin typeface="+mn-lt"/>
                <a:ea typeface="+mn-ea"/>
                <a:cs typeface="+mn-cs"/>
              </a:rPr>
              <a:t>. Asegúrate de presentar siempre las unidades con claridad en todos los gráficos, figuras y textos</a:t>
            </a:r>
            <a:r>
              <a:rPr lang="en-GB" dirty="0"/>
              <a:t>. </a:t>
            </a:r>
            <a:endParaRPr lang="en-US" dirty="0">
              <a:cs typeface="Calibri"/>
            </a:endParaRPr>
          </a:p>
        </p:txBody>
      </p:sp>
      <p:sp>
        <p:nvSpPr>
          <p:cNvPr id="244" name="Google Shape;24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49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En esta miniconferencia seguiremos describiendo el generador diesel de la minirred de la conferencia anterior. Si calculamos el </a:t>
            </a:r>
            <a:r>
              <a:rPr lang="en-US" dirty="0"/>
              <a:t>L.C.O.E. </a:t>
            </a:r>
            <a:r>
              <a:rPr lang="en-US" sz="1200" kern="1200" dirty="0">
                <a:solidFill>
                  <a:schemeClr val="tx1"/>
                </a:solidFill>
                <a:effectLst/>
                <a:latin typeface="+mn-lt"/>
                <a:ea typeface="+mn-ea"/>
                <a:cs typeface="+mn-cs"/>
              </a:rPr>
              <a:t>de una minirred de gasóleo</a:t>
            </a:r>
            <a:r>
              <a:rPr lang="en-US" dirty="0"/>
              <a:t>, </a:t>
            </a:r>
            <a:r>
              <a:rPr lang="en-US" sz="1200" kern="1200" dirty="0">
                <a:solidFill>
                  <a:schemeClr val="tx1"/>
                </a:solidFill>
                <a:effectLst/>
                <a:latin typeface="+mn-lt"/>
                <a:ea typeface="+mn-ea"/>
                <a:cs typeface="+mn-cs"/>
              </a:rPr>
              <a:t>utilizaremos el mismo tipo de cálculos que para el gasóleo </a:t>
            </a:r>
            <a:r>
              <a:rPr lang="en-US" dirty="0"/>
              <a:t>autónomo </a:t>
            </a:r>
            <a:r>
              <a:rPr lang="en-US" sz="1200" kern="1200" dirty="0">
                <a:solidFill>
                  <a:schemeClr val="tx1"/>
                </a:solidFill>
                <a:effectLst/>
                <a:latin typeface="+mn-lt"/>
                <a:ea typeface="+mn-ea"/>
                <a:cs typeface="+mn-cs"/>
              </a:rPr>
              <a:t>(del que hablamos en la última conferencia), pero añadiremos los costes de la red de distribución. Si miramos la </a:t>
            </a:r>
            <a:r>
              <a:rPr lang="en-US" sz="1200" kern="1200" baseline="0" dirty="0">
                <a:solidFill>
                  <a:schemeClr val="tx1"/>
                </a:solidFill>
                <a:effectLst/>
                <a:latin typeface="+mn-lt"/>
                <a:ea typeface="+mn-ea"/>
                <a:cs typeface="+mn-cs"/>
              </a:rPr>
              <a:t>tabla para el gasóleo de minirred</a:t>
            </a:r>
            <a:r>
              <a:rPr lang="en-US" sz="1200" kern="1200" dirty="0">
                <a:solidFill>
                  <a:schemeClr val="tx1"/>
                </a:solidFill>
                <a:effectLst/>
                <a:latin typeface="+mn-lt"/>
                <a:ea typeface="+mn-ea"/>
                <a:cs typeface="+mn-cs"/>
              </a:rPr>
              <a:t>, podemos ajustar los parámetros de entrada aquí</a:t>
            </a:r>
            <a:r>
              <a:rPr lang="en-US" dirty="0"/>
              <a:t>, </a:t>
            </a:r>
            <a:r>
              <a:rPr lang="en-US" sz="1200" kern="1200" dirty="0">
                <a:solidFill>
                  <a:schemeClr val="tx1"/>
                </a:solidFill>
                <a:effectLst/>
                <a:latin typeface="+mn-lt"/>
                <a:ea typeface="+mn-ea"/>
                <a:cs typeface="+mn-cs"/>
              </a:rPr>
              <a:t>porque éste puede ser entregado por un camión de gasóleo más grande</a:t>
            </a:r>
            <a:r>
              <a:rPr lang="en-US" dirty="0"/>
              <a:t>. </a:t>
            </a:r>
            <a:r>
              <a:rPr lang="en-US" sz="1200" kern="1200" dirty="0">
                <a:solidFill>
                  <a:schemeClr val="tx1"/>
                </a:solidFill>
                <a:effectLst/>
                <a:latin typeface="+mn-lt"/>
                <a:ea typeface="+mn-ea"/>
                <a:cs typeface="+mn-cs"/>
              </a:rPr>
              <a:t>Suponemos </a:t>
            </a:r>
            <a:r>
              <a:rPr lang="en-US" dirty="0"/>
              <a:t>que éste </a:t>
            </a:r>
            <a:r>
              <a:rPr lang="en-US" sz="1200" kern="1200" dirty="0">
                <a:solidFill>
                  <a:schemeClr val="tx1"/>
                </a:solidFill>
                <a:effectLst/>
                <a:latin typeface="+mn-lt"/>
                <a:ea typeface="+mn-ea"/>
                <a:cs typeface="+mn-cs"/>
              </a:rPr>
              <a:t>tiene un </a:t>
            </a:r>
            <a:r>
              <a:rPr lang="en-US" dirty="0"/>
              <a:t>coste de </a:t>
            </a:r>
            <a:r>
              <a:rPr lang="en-US" sz="1200" kern="1200" dirty="0">
                <a:solidFill>
                  <a:schemeClr val="tx1"/>
                </a:solidFill>
                <a:effectLst/>
                <a:latin typeface="+mn-lt"/>
                <a:ea typeface="+mn-ea"/>
                <a:cs typeface="+mn-cs"/>
              </a:rPr>
              <a:t>transporte menor </a:t>
            </a:r>
            <a:r>
              <a:rPr lang="en-US" sz="1200" kern="1200" baseline="0" dirty="0">
                <a:solidFill>
                  <a:schemeClr val="tx1"/>
                </a:solidFill>
                <a:effectLst/>
                <a:latin typeface="+mn-lt"/>
                <a:ea typeface="+mn-ea"/>
                <a:cs typeface="+mn-cs"/>
              </a:rPr>
              <a:t>debido a los mayores volúmenes</a:t>
            </a:r>
            <a:r>
              <a:rPr lang="en-US" dirty="0"/>
              <a:t>. </a:t>
            </a:r>
            <a:endParaRPr dirty="0"/>
          </a:p>
        </p:txBody>
      </p:sp>
      <p:sp>
        <p:nvSpPr>
          <p:cNvPr id="518" name="Google Shape;518;p3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extLst>
      <p:ext uri="{BB962C8B-B14F-4D97-AF65-F5344CB8AC3E}">
        <p14:creationId xmlns:p14="http://schemas.microsoft.com/office/powerpoint/2010/main" val="266275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dirty="0"/>
              <a:t>La siguiente </a:t>
            </a:r>
            <a:r>
              <a:rPr lang="en-US" sz="1200" kern="1200" dirty="0">
                <a:solidFill>
                  <a:schemeClr val="tx1"/>
                </a:solidFill>
                <a:effectLst/>
                <a:latin typeface="+mn-lt"/>
                <a:ea typeface="+mn-ea"/>
                <a:cs typeface="+mn-cs"/>
              </a:rPr>
              <a:t>tecnología es la minirred eólica</a:t>
            </a:r>
            <a:r>
              <a:rPr lang="en-US" dirty="0"/>
              <a:t>, en </a:t>
            </a:r>
            <a:r>
              <a:rPr lang="en-US" sz="1200" kern="1200" dirty="0">
                <a:solidFill>
                  <a:schemeClr val="tx1"/>
                </a:solidFill>
                <a:effectLst/>
                <a:latin typeface="+mn-lt"/>
                <a:ea typeface="+mn-ea"/>
                <a:cs typeface="+mn-cs"/>
              </a:rPr>
              <a:t>la que el factor de capacidad se calcula en cada celda</a:t>
            </a:r>
            <a:r>
              <a:rPr lang="en-US" dirty="0"/>
              <a:t>, basándose en la velocidad </a:t>
            </a:r>
            <a:r>
              <a:rPr lang="en-US" sz="1200" kern="1200" dirty="0">
                <a:solidFill>
                  <a:schemeClr val="tx1"/>
                </a:solidFill>
                <a:effectLst/>
                <a:latin typeface="+mn-lt"/>
                <a:ea typeface="+mn-ea"/>
                <a:cs typeface="+mn-cs"/>
              </a:rPr>
              <a:t>media anual del viento. En la imagen vemos </a:t>
            </a:r>
            <a:r>
              <a:rPr lang="en-US" sz="1200" kern="1200" baseline="0" dirty="0">
                <a:solidFill>
                  <a:schemeClr val="tx1"/>
                </a:solidFill>
                <a:effectLst/>
                <a:latin typeface="+mn-lt"/>
                <a:ea typeface="+mn-ea"/>
                <a:cs typeface="+mn-cs"/>
              </a:rPr>
              <a:t>un ejemplo de las </a:t>
            </a:r>
            <a:r>
              <a:rPr lang="en-GB" sz="1200" kern="1200" dirty="0">
                <a:solidFill>
                  <a:schemeClr val="tx1"/>
                </a:solidFill>
                <a:effectLst/>
                <a:latin typeface="+mn-lt"/>
                <a:ea typeface="+mn-ea"/>
                <a:cs typeface="+mn-cs"/>
              </a:rPr>
              <a:t>velocidades del viento en </a:t>
            </a:r>
            <a:r>
              <a:rPr lang="en-GB" sz="1200" kern="1200" baseline="0" dirty="0">
                <a:solidFill>
                  <a:schemeClr val="tx1"/>
                </a:solidFill>
                <a:effectLst/>
                <a:latin typeface="+mn-lt"/>
                <a:ea typeface="+mn-ea"/>
                <a:cs typeface="+mn-cs"/>
              </a:rPr>
              <a:t>toda África</a:t>
            </a:r>
            <a:r>
              <a:rPr lang="en-GB" dirty="0"/>
              <a:t>, </a:t>
            </a:r>
            <a:r>
              <a:rPr lang="en-GB" sz="1200" kern="1200" baseline="0" dirty="0">
                <a:solidFill>
                  <a:schemeClr val="tx1"/>
                </a:solidFill>
                <a:effectLst/>
                <a:latin typeface="+mn-lt"/>
                <a:ea typeface="+mn-ea"/>
                <a:cs typeface="+mn-cs"/>
              </a:rPr>
              <a:t>que </a:t>
            </a:r>
            <a:r>
              <a:rPr lang="en-GB" dirty="0"/>
              <a:t>se </a:t>
            </a:r>
            <a:r>
              <a:rPr lang="en-GB" sz="1200" kern="1200" baseline="0" dirty="0">
                <a:solidFill>
                  <a:schemeClr val="tx1"/>
                </a:solidFill>
                <a:effectLst/>
                <a:latin typeface="+mn-lt"/>
                <a:ea typeface="+mn-ea"/>
                <a:cs typeface="+mn-cs"/>
              </a:rPr>
              <a:t>utilizan para calcular los factores de capacidad. Al igual que en las demás minirredes, a los costes de inversión y de explotación y mantenimiento de la minirred </a:t>
            </a:r>
            <a:r>
              <a:rPr lang="en-GB" dirty="0"/>
              <a:t>eólica</a:t>
            </a:r>
            <a:r>
              <a:rPr lang="en-GB" sz="1200" kern="1200" baseline="0" dirty="0">
                <a:solidFill>
                  <a:schemeClr val="tx1"/>
                </a:solidFill>
                <a:effectLst/>
                <a:latin typeface="+mn-lt"/>
                <a:ea typeface="+mn-ea"/>
                <a:cs typeface="+mn-cs"/>
              </a:rPr>
              <a:t> se añade la red de distribución.</a:t>
            </a:r>
          </a:p>
        </p:txBody>
      </p:sp>
      <p:sp>
        <p:nvSpPr>
          <p:cNvPr id="527" name="Google Shape;527;p3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extLst>
      <p:ext uri="{BB962C8B-B14F-4D97-AF65-F5344CB8AC3E}">
        <p14:creationId xmlns:p14="http://schemas.microsoft.com/office/powerpoint/2010/main" val="422320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La fábrica de condensadores para la </a:t>
            </a:r>
            <a:r>
              <a:rPr lang="en-GB" sz="1200" kern="1200" baseline="0" dirty="0">
                <a:solidFill>
                  <a:schemeClr val="tx1"/>
                </a:solidFill>
                <a:effectLst/>
                <a:latin typeface="+mn-lt"/>
                <a:ea typeface="+mn-ea"/>
                <a:cs typeface="+mn-cs"/>
              </a:rPr>
              <a:t>energía </a:t>
            </a:r>
            <a:r>
              <a:rPr lang="en-GB" sz="1200" kern="1200" dirty="0">
                <a:solidFill>
                  <a:schemeClr val="tx1"/>
                </a:solidFill>
                <a:effectLst/>
                <a:latin typeface="+mn-lt"/>
                <a:ea typeface="+mn-ea"/>
                <a:cs typeface="+mn-cs"/>
              </a:rPr>
              <a:t>hidráulica es una entrada del usuario en el modelo. En esta imagen se pueden ver las estimaciones </a:t>
            </a:r>
            <a:r>
              <a:rPr lang="en-GB" sz="1200" kern="1200" baseline="0" dirty="0">
                <a:solidFill>
                  <a:schemeClr val="tx1"/>
                </a:solidFill>
                <a:effectLst/>
                <a:latin typeface="+mn-lt"/>
                <a:ea typeface="+mn-ea"/>
                <a:cs typeface="+mn-cs"/>
              </a:rPr>
              <a:t>de Korkovelos et al</a:t>
            </a:r>
            <a:r>
              <a:rPr lang="en-GB" dirty="0"/>
              <a:t>., </a:t>
            </a:r>
            <a:r>
              <a:rPr lang="en-GB" sz="1200" kern="1200" baseline="0" dirty="0">
                <a:solidFill>
                  <a:schemeClr val="tx1"/>
                </a:solidFill>
                <a:effectLst/>
                <a:latin typeface="+mn-lt"/>
                <a:ea typeface="+mn-ea"/>
                <a:cs typeface="+mn-cs"/>
              </a:rPr>
              <a:t>2018. Para la energía hidráulica </a:t>
            </a:r>
            <a:r>
              <a:rPr lang="en-GB" dirty="0"/>
              <a:t>no hay </a:t>
            </a:r>
            <a:r>
              <a:rPr lang="en-GB" sz="1200" kern="1200" dirty="0">
                <a:solidFill>
                  <a:schemeClr val="tx1"/>
                </a:solidFill>
                <a:effectLst/>
                <a:latin typeface="+mn-lt"/>
                <a:ea typeface="+mn-ea"/>
                <a:cs typeface="+mn-cs"/>
              </a:rPr>
              <a:t>coste de combustible. Un límite importante </a:t>
            </a:r>
            <a:r>
              <a:rPr lang="en-GB" sz="1200" kern="1200" baseline="0" dirty="0">
                <a:solidFill>
                  <a:schemeClr val="tx1"/>
                </a:solidFill>
                <a:effectLst/>
                <a:latin typeface="+mn-lt"/>
                <a:ea typeface="+mn-ea"/>
                <a:cs typeface="+mn-cs"/>
              </a:rPr>
              <a:t>para la energía hidroeléctrica es que </a:t>
            </a:r>
            <a:r>
              <a:rPr lang="en-GB" sz="1200" kern="1200" dirty="0">
                <a:solidFill>
                  <a:schemeClr val="tx1"/>
                </a:solidFill>
                <a:effectLst/>
                <a:latin typeface="+mn-lt"/>
                <a:ea typeface="+mn-ea"/>
                <a:cs typeface="+mn-cs"/>
              </a:rPr>
              <a:t>asumimos que las minirredes hidroeléctricas </a:t>
            </a:r>
            <a:r>
              <a:rPr lang="en-GB" dirty="0"/>
              <a:t>solo pueden </a:t>
            </a:r>
            <a:r>
              <a:rPr lang="en-GB" sz="1200" kern="1200" dirty="0">
                <a:solidFill>
                  <a:schemeClr val="tx1"/>
                </a:solidFill>
                <a:effectLst/>
                <a:latin typeface="+mn-lt"/>
                <a:ea typeface="+mn-ea"/>
                <a:cs typeface="+mn-cs"/>
              </a:rPr>
              <a:t>construirse en lugares que estén </a:t>
            </a:r>
            <a:r>
              <a:rPr lang="en-GB" dirty="0"/>
              <a:t>a menos de </a:t>
            </a:r>
            <a:r>
              <a:rPr lang="en-GB" sz="1200" kern="1200" dirty="0">
                <a:solidFill>
                  <a:schemeClr val="tx1"/>
                </a:solidFill>
                <a:effectLst/>
                <a:latin typeface="+mn-lt"/>
                <a:ea typeface="+mn-ea"/>
                <a:cs typeface="+mn-cs"/>
              </a:rPr>
              <a:t>5 </a:t>
            </a:r>
            <a:r>
              <a:rPr lang="en-GB" dirty="0"/>
              <a:t>kilómetros </a:t>
            </a:r>
            <a:r>
              <a:rPr lang="en-GB" sz="1200" kern="1200" baseline="0" dirty="0">
                <a:solidFill>
                  <a:schemeClr val="tx1"/>
                </a:solidFill>
                <a:effectLst/>
                <a:latin typeface="+mn-lt"/>
                <a:ea typeface="+mn-ea"/>
                <a:cs typeface="+mn-cs"/>
              </a:rPr>
              <a:t>del asentamiento. Además</a:t>
            </a:r>
            <a:r>
              <a:rPr lang="en-GB" dirty="0"/>
              <a:t>, </a:t>
            </a:r>
            <a:r>
              <a:rPr lang="en-GB" sz="1200" kern="1200" baseline="0" dirty="0">
                <a:solidFill>
                  <a:schemeClr val="tx1"/>
                </a:solidFill>
                <a:effectLst/>
                <a:latin typeface="+mn-lt"/>
                <a:ea typeface="+mn-ea"/>
                <a:cs typeface="+mn-cs"/>
              </a:rPr>
              <a:t>tenemos el mismo coste de distribución que para los otros sistemas de minirredes.</a:t>
            </a:r>
            <a:endParaRPr dirty="0"/>
          </a:p>
        </p:txBody>
      </p:sp>
      <p:sp>
        <p:nvSpPr>
          <p:cNvPr id="536" name="Google Shape;536;p4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extLst>
      <p:ext uri="{BB962C8B-B14F-4D97-AF65-F5344CB8AC3E}">
        <p14:creationId xmlns:p14="http://schemas.microsoft.com/office/powerpoint/2010/main" val="244402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Ahora calculamos el coste nivelado de la electricidad para todas las diferentes tecnologías, calculando los factores de capacidad y los costes del combustible en función </a:t>
            </a:r>
            <a:r>
              <a:rPr lang="en-GB" sz="1200" kern="1200" baseline="0" dirty="0">
                <a:solidFill>
                  <a:schemeClr val="tx1"/>
                </a:solidFill>
                <a:effectLst/>
                <a:latin typeface="+mn-lt"/>
                <a:ea typeface="+mn-ea"/>
                <a:cs typeface="+mn-cs"/>
              </a:rPr>
              <a:t>del </a:t>
            </a:r>
            <a:r>
              <a:rPr lang="en-GB" sz="1200" kern="1200" dirty="0">
                <a:solidFill>
                  <a:schemeClr val="tx1"/>
                </a:solidFill>
                <a:effectLst/>
                <a:latin typeface="+mn-lt"/>
                <a:ea typeface="+mn-ea"/>
                <a:cs typeface="+mn-cs"/>
              </a:rPr>
              <a:t>tipo de tecnología de maneras ligeramente diferentes y, a continuación, identificamos la opción </a:t>
            </a:r>
            <a:r>
              <a:rPr lang="en-GB" dirty="0"/>
              <a:t>menos costosa. </a:t>
            </a:r>
            <a:endParaRPr dirty="0"/>
          </a:p>
        </p:txBody>
      </p:sp>
      <p:sp>
        <p:nvSpPr>
          <p:cNvPr id="545" name="Google Shape;545;p4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205314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kern="1200" dirty="0">
                <a:solidFill>
                  <a:schemeClr val="tx1"/>
                </a:solidFill>
                <a:effectLst/>
                <a:latin typeface="+mn-lt"/>
                <a:ea typeface="+mn-ea"/>
                <a:cs typeface="+mn-cs"/>
              </a:rPr>
              <a:t>Por último, también tenemos el algoritmo de electrificación de la red y el coste nivelado de la electricidad para conectar </a:t>
            </a:r>
            <a:r>
              <a:rPr lang="en-GB" sz="1200" kern="1200" baseline="0" dirty="0">
                <a:solidFill>
                  <a:schemeClr val="tx1"/>
                </a:solidFill>
                <a:effectLst/>
                <a:latin typeface="+mn-lt"/>
                <a:ea typeface="+mn-ea"/>
                <a:cs typeface="+mn-cs"/>
              </a:rPr>
              <a:t>el asentamiento </a:t>
            </a:r>
            <a:r>
              <a:rPr lang="en-GB" sz="1200" kern="1200" dirty="0">
                <a:solidFill>
                  <a:schemeClr val="tx1"/>
                </a:solidFill>
                <a:effectLst/>
                <a:latin typeface="+mn-lt"/>
                <a:ea typeface="+mn-ea"/>
                <a:cs typeface="+mn-cs"/>
              </a:rPr>
              <a:t>a la red centralizada. El </a:t>
            </a:r>
            <a:r>
              <a:rPr lang="en-GB" sz="1200" kern="1200" baseline="0" dirty="0">
                <a:solidFill>
                  <a:schemeClr val="tx1"/>
                </a:solidFill>
                <a:effectLst/>
                <a:latin typeface="+mn-lt"/>
                <a:ea typeface="+mn-ea"/>
                <a:cs typeface="+mn-cs"/>
              </a:rPr>
              <a:t>L</a:t>
            </a:r>
            <a:r>
              <a:rPr lang="en-GB" dirty="0"/>
              <a:t>.C.O.E </a:t>
            </a:r>
            <a:r>
              <a:rPr lang="en-GB" sz="1200" kern="1200" baseline="0" dirty="0">
                <a:solidFill>
                  <a:schemeClr val="tx1"/>
                </a:solidFill>
                <a:effectLst/>
                <a:latin typeface="+mn-lt"/>
                <a:ea typeface="+mn-ea"/>
                <a:cs typeface="+mn-cs"/>
              </a:rPr>
              <a:t>para la red </a:t>
            </a:r>
            <a:r>
              <a:rPr lang="en-GB" sz="1200" kern="1200" dirty="0">
                <a:solidFill>
                  <a:schemeClr val="tx1"/>
                </a:solidFill>
                <a:effectLst/>
                <a:latin typeface="+mn-lt"/>
                <a:ea typeface="+mn-ea"/>
                <a:cs typeface="+mn-cs"/>
              </a:rPr>
              <a:t>depende del coste nivelado de generación de electricidad de las centrales eléctricas de la red en promedio</a:t>
            </a:r>
            <a:r>
              <a:rPr lang="en-GB" dirty="0"/>
              <a:t>. Esto </a:t>
            </a:r>
            <a:r>
              <a:rPr lang="en-GB" sz="1200" kern="1200" dirty="0">
                <a:solidFill>
                  <a:schemeClr val="tx1"/>
                </a:solidFill>
                <a:effectLst/>
                <a:latin typeface="+mn-lt"/>
                <a:ea typeface="+mn-ea"/>
                <a:cs typeface="+mn-cs"/>
              </a:rPr>
              <a:t>se utiliza como coste de combustible en la fórmula del L</a:t>
            </a:r>
            <a:r>
              <a:rPr lang="en-GB" dirty="0"/>
              <a:t>.C.O.E. En </a:t>
            </a:r>
            <a:r>
              <a:rPr lang="en-GB" sz="1200" kern="1200" dirty="0">
                <a:solidFill>
                  <a:schemeClr val="tx1"/>
                </a:solidFill>
                <a:effectLst/>
                <a:latin typeface="+mn-lt"/>
                <a:ea typeface="+mn-ea"/>
                <a:cs typeface="+mn-cs"/>
              </a:rPr>
              <a:t>segundo lugar</a:t>
            </a:r>
            <a:r>
              <a:rPr lang="en-GB" dirty="0"/>
              <a:t>, tenemos los costes de inversión </a:t>
            </a:r>
            <a:r>
              <a:rPr lang="en-GB" sz="1200" kern="1200" dirty="0">
                <a:solidFill>
                  <a:schemeClr val="tx1"/>
                </a:solidFill>
                <a:effectLst/>
                <a:latin typeface="+mn-lt"/>
                <a:ea typeface="+mn-ea"/>
                <a:cs typeface="+mn-cs"/>
              </a:rPr>
              <a:t>para la red de distribución necesaria dentro del asentamiento. En tercer lugar, tenemos los costes de inversión de la </a:t>
            </a:r>
            <a:r>
              <a:rPr lang="en-GB" sz="1200" kern="1200" baseline="0" dirty="0">
                <a:solidFill>
                  <a:schemeClr val="tx1"/>
                </a:solidFill>
                <a:effectLst/>
                <a:latin typeface="+mn-lt"/>
                <a:ea typeface="+mn-ea"/>
                <a:cs typeface="+mn-cs"/>
              </a:rPr>
              <a:t>capacidad </a:t>
            </a:r>
            <a:r>
              <a:rPr lang="en-GB" sz="1200" kern="1200" dirty="0">
                <a:solidFill>
                  <a:schemeClr val="tx1"/>
                </a:solidFill>
                <a:effectLst/>
                <a:latin typeface="+mn-lt"/>
                <a:ea typeface="+mn-ea"/>
                <a:cs typeface="+mn-cs"/>
              </a:rPr>
              <a:t>adicional de las centrales eléctricas, </a:t>
            </a:r>
            <a:r>
              <a:rPr lang="en-GB" sz="1200" kern="1200" baseline="0" dirty="0">
                <a:solidFill>
                  <a:schemeClr val="tx1"/>
                </a:solidFill>
                <a:effectLst/>
                <a:latin typeface="+mn-lt"/>
                <a:ea typeface="+mn-ea"/>
                <a:cs typeface="+mn-cs"/>
              </a:rPr>
              <a:t>así como de la red de transmisión</a:t>
            </a:r>
            <a:r>
              <a:rPr lang="en-GB" sz="1200" kern="1200" dirty="0">
                <a:solidFill>
                  <a:schemeClr val="tx1"/>
                </a:solidFill>
                <a:effectLst/>
                <a:latin typeface="+mn-lt"/>
                <a:ea typeface="+mn-ea"/>
                <a:cs typeface="+mn-cs"/>
              </a:rPr>
              <a:t>, necesaria para conectar el asentamiento a la infraestructura existente.</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Para cada asentamiento, el algoritmo compara el coste de la electricidad </a:t>
            </a:r>
            <a:r>
              <a:rPr lang="en-GB" dirty="0"/>
              <a:t>resultante </a:t>
            </a:r>
            <a:r>
              <a:rPr lang="en-GB" sz="1200" kern="1200" dirty="0">
                <a:solidFill>
                  <a:schemeClr val="tx1"/>
                </a:solidFill>
                <a:effectLst/>
                <a:latin typeface="+mn-lt"/>
                <a:ea typeface="+mn-ea"/>
                <a:cs typeface="+mn-cs"/>
              </a:rPr>
              <a:t>de la conexión a la red centralizada en comparación con las tecnologías de </a:t>
            </a:r>
            <a:r>
              <a:rPr lang="en-GB" dirty="0"/>
              <a:t>menor coste </a:t>
            </a:r>
            <a:r>
              <a:rPr lang="en-GB" sz="1200" kern="1200" dirty="0">
                <a:solidFill>
                  <a:schemeClr val="tx1"/>
                </a:solidFill>
                <a:effectLst/>
                <a:latin typeface="+mn-lt"/>
                <a:ea typeface="+mn-ea"/>
                <a:cs typeface="+mn-cs"/>
              </a:rPr>
              <a:t>fuera de la red. El algoritmo de la red ya se ha tratado </a:t>
            </a:r>
            <a:r>
              <a:rPr lang="en-GB" sz="1200" kern="1200" baseline="0" dirty="0">
                <a:solidFill>
                  <a:schemeClr val="tx1"/>
                </a:solidFill>
                <a:effectLst/>
                <a:latin typeface="+mn-lt"/>
                <a:ea typeface="+mn-ea"/>
                <a:cs typeface="+mn-cs"/>
              </a:rPr>
              <a:t>en las </a:t>
            </a:r>
            <a:r>
              <a:rPr lang="en-GB" sz="1200" kern="1200" dirty="0">
                <a:solidFill>
                  <a:schemeClr val="tx1"/>
                </a:solidFill>
                <a:effectLst/>
                <a:latin typeface="+mn-lt"/>
                <a:ea typeface="+mn-ea"/>
                <a:cs typeface="+mn-cs"/>
              </a:rPr>
              <a:t>conferencias anteriores</a:t>
            </a:r>
            <a:r>
              <a:rPr lang="en-GB" dirty="0"/>
              <a:t>; </a:t>
            </a:r>
            <a:r>
              <a:rPr lang="en-GB" sz="1200" kern="1200" baseline="0" dirty="0">
                <a:solidFill>
                  <a:schemeClr val="tx1"/>
                </a:solidFill>
                <a:effectLst/>
                <a:latin typeface="+mn-lt"/>
                <a:ea typeface="+mn-ea"/>
                <a:cs typeface="+mn-cs"/>
              </a:rPr>
              <a:t>sin embargo</a:t>
            </a:r>
            <a:r>
              <a:rPr lang="en-GB" dirty="0"/>
              <a:t>, </a:t>
            </a:r>
            <a:r>
              <a:rPr lang="en-GB" sz="1200" kern="1200" dirty="0">
                <a:solidFill>
                  <a:schemeClr val="tx1"/>
                </a:solidFill>
                <a:effectLst/>
                <a:latin typeface="+mn-lt"/>
                <a:ea typeface="+mn-ea"/>
                <a:cs typeface="+mn-cs"/>
              </a:rPr>
              <a:t>hay algunos aspectos adicionales que no se tratan en esa conferencia y que describiremos en la siguiente mini conferencia</a:t>
            </a:r>
            <a:r>
              <a:rPr lang="en-GB" dirty="0"/>
              <a:t>. </a:t>
            </a:r>
            <a:endParaRPr dirty="0"/>
          </a:p>
        </p:txBody>
      </p:sp>
      <p:sp>
        <p:nvSpPr>
          <p:cNvPr id="556" name="Google Shape;556;p4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extLst>
      <p:ext uri="{BB962C8B-B14F-4D97-AF65-F5344CB8AC3E}">
        <p14:creationId xmlns:p14="http://schemas.microsoft.com/office/powerpoint/2010/main" val="19242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Lo primero es lo que llamamos una penalización. Suponemos </a:t>
            </a:r>
            <a:r>
              <a:rPr lang="en-GB" sz="1200" kern="1200" baseline="0" dirty="0">
                <a:solidFill>
                  <a:schemeClr val="tx1"/>
                </a:solidFill>
                <a:effectLst/>
                <a:latin typeface="+mn-lt"/>
                <a:ea typeface="+mn-ea"/>
                <a:cs typeface="+mn-cs"/>
              </a:rPr>
              <a:t>que </a:t>
            </a:r>
            <a:r>
              <a:rPr lang="en-GB" sz="1200" kern="1200" dirty="0">
                <a:solidFill>
                  <a:schemeClr val="tx1"/>
                </a:solidFill>
                <a:effectLst/>
                <a:latin typeface="+mn-lt"/>
                <a:ea typeface="+mn-ea"/>
                <a:cs typeface="+mn-cs"/>
              </a:rPr>
              <a:t>tenemos un coste determinado para una línea de media tensión por </a:t>
            </a:r>
            <a:r>
              <a:rPr lang="en-GB" dirty="0"/>
              <a:t>kilómetro</a:t>
            </a:r>
            <a:r>
              <a:rPr lang="en-GB" sz="1200" kern="1200" dirty="0">
                <a:solidFill>
                  <a:schemeClr val="tx1"/>
                </a:solidFill>
                <a:effectLst/>
                <a:latin typeface="+mn-lt"/>
                <a:ea typeface="+mn-ea"/>
                <a:cs typeface="+mn-cs"/>
              </a:rPr>
              <a:t>, pero esperamos que el coste aumente en función del terreno </a:t>
            </a:r>
            <a:r>
              <a:rPr lang="en-GB" sz="1200" kern="1200" baseline="0" dirty="0">
                <a:solidFill>
                  <a:schemeClr val="tx1"/>
                </a:solidFill>
                <a:effectLst/>
                <a:latin typeface="+mn-lt"/>
                <a:ea typeface="+mn-ea"/>
                <a:cs typeface="+mn-cs"/>
              </a:rPr>
              <a:t>en el que se </a:t>
            </a:r>
            <a:r>
              <a:rPr lang="en-GB" dirty="0"/>
              <a:t>construya</a:t>
            </a:r>
            <a:r>
              <a:rPr lang="en-GB" sz="1200" kern="1200" baseline="0" dirty="0">
                <a:solidFill>
                  <a:schemeClr val="tx1"/>
                </a:solidFill>
                <a:effectLst/>
                <a:latin typeface="+mn-lt"/>
                <a:ea typeface="+mn-ea"/>
                <a:cs typeface="+mn-cs"/>
              </a:rPr>
              <a:t>. Utilizamos los siguientes parámetros para describir el terreno: </a:t>
            </a:r>
            <a:r>
              <a:rPr lang="en-GB" sz="1200" kern="1200" dirty="0">
                <a:solidFill>
                  <a:schemeClr val="tx1"/>
                </a:solidFill>
                <a:effectLst/>
                <a:latin typeface="+mn-lt"/>
                <a:ea typeface="+mn-ea"/>
                <a:cs typeface="+mn-cs"/>
              </a:rPr>
              <a:t>cobertura del suelo, elevación, pendiente, distancia a la subestación y distancia </a:t>
            </a:r>
            <a:r>
              <a:rPr lang="en-GB" dirty="0"/>
              <a:t>a </a:t>
            </a:r>
            <a:r>
              <a:rPr lang="en-GB" sz="1200" kern="1200" dirty="0">
                <a:solidFill>
                  <a:schemeClr val="tx1"/>
                </a:solidFill>
                <a:effectLst/>
                <a:latin typeface="+mn-lt"/>
                <a:ea typeface="+mn-ea"/>
                <a:cs typeface="+mn-cs"/>
              </a:rPr>
              <a:t>las carreteras. </a:t>
            </a:r>
            <a:r>
              <a:rPr lang="en-GB" sz="1200" kern="1200" baseline="0" dirty="0">
                <a:solidFill>
                  <a:schemeClr val="tx1"/>
                </a:solidFill>
                <a:effectLst/>
                <a:latin typeface="+mn-lt"/>
                <a:ea typeface="+mn-ea"/>
                <a:cs typeface="+mn-cs"/>
              </a:rPr>
              <a:t>A partir de ellos </a:t>
            </a:r>
            <a:r>
              <a:rPr lang="en-GB" sz="1200" kern="1200" dirty="0">
                <a:solidFill>
                  <a:schemeClr val="tx1"/>
                </a:solidFill>
                <a:effectLst/>
                <a:latin typeface="+mn-lt"/>
                <a:ea typeface="+mn-ea"/>
                <a:cs typeface="+mn-cs"/>
              </a:rPr>
              <a:t>calculamos una penalización</a:t>
            </a:r>
            <a:r>
              <a:rPr lang="en-GB" dirty="0"/>
              <a:t>, </a:t>
            </a:r>
            <a:r>
              <a:rPr lang="en-GB" sz="1200" kern="1200" dirty="0">
                <a:solidFill>
                  <a:schemeClr val="tx1"/>
                </a:solidFill>
                <a:effectLst/>
                <a:latin typeface="+mn-lt"/>
                <a:ea typeface="+mn-ea"/>
                <a:cs typeface="+mn-cs"/>
              </a:rPr>
              <a:t>suponiendo que es más costoso ampliar la red a través de un bosque, como ejemplo, en comparación con un terreno abierto. Se aplican penalizaciones </a:t>
            </a:r>
            <a:r>
              <a:rPr lang="en-GB" dirty="0"/>
              <a:t>similares para las zonas </a:t>
            </a:r>
            <a:r>
              <a:rPr lang="en-GB" sz="1200" kern="1200" dirty="0">
                <a:solidFill>
                  <a:schemeClr val="tx1"/>
                </a:solidFill>
                <a:effectLst/>
                <a:latin typeface="+mn-lt"/>
                <a:ea typeface="+mn-ea"/>
                <a:cs typeface="+mn-cs"/>
              </a:rPr>
              <a:t>más costosas</a:t>
            </a:r>
            <a:r>
              <a:rPr lang="en-GB" dirty="0"/>
              <a:t>, como las que se encuentran en </a:t>
            </a:r>
            <a:r>
              <a:rPr lang="en-GB" sz="1200" kern="1200" baseline="0" dirty="0">
                <a:solidFill>
                  <a:schemeClr val="tx1"/>
                </a:solidFill>
                <a:effectLst/>
                <a:latin typeface="+mn-lt"/>
                <a:ea typeface="+mn-ea"/>
                <a:cs typeface="+mn-cs"/>
              </a:rPr>
              <a:t>una pendiente </a:t>
            </a:r>
            <a:r>
              <a:rPr lang="en-GB" sz="1200" kern="1200" dirty="0">
                <a:solidFill>
                  <a:schemeClr val="tx1"/>
                </a:solidFill>
                <a:effectLst/>
                <a:latin typeface="+mn-lt"/>
                <a:ea typeface="+mn-ea"/>
                <a:cs typeface="+mn-cs"/>
              </a:rPr>
              <a:t>pronunciada o las que están lejos de la subestación y de las carreteras por las que se pueden suministrar </a:t>
            </a:r>
            <a:r>
              <a:rPr lang="en-GB" dirty="0"/>
              <a:t>materiales</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En segundo lugar, tenemos en cuenta los costes de refuerzo de las líneas de media tensión. Esto </a:t>
            </a:r>
            <a:r>
              <a:rPr lang="en-GB" sz="1200" kern="1200" baseline="0" dirty="0">
                <a:solidFill>
                  <a:schemeClr val="tx1"/>
                </a:solidFill>
                <a:effectLst/>
                <a:latin typeface="+mn-lt"/>
                <a:ea typeface="+mn-ea"/>
                <a:cs typeface="+mn-cs"/>
              </a:rPr>
              <a:t>ocurre cuando se </a:t>
            </a:r>
            <a:r>
              <a:rPr lang="en-GB" sz="1200" kern="1200" dirty="0">
                <a:solidFill>
                  <a:schemeClr val="tx1"/>
                </a:solidFill>
                <a:effectLst/>
                <a:latin typeface="+mn-lt"/>
                <a:ea typeface="+mn-ea"/>
                <a:cs typeface="+mn-cs"/>
              </a:rPr>
              <a:t>conecta desde la red existente a la liquidación A y, a continuación, desde la liquidación A a la B. </a:t>
            </a:r>
            <a:r>
              <a:rPr lang="en-GB" sz="1200" kern="1200" baseline="0" dirty="0">
                <a:solidFill>
                  <a:schemeClr val="tx1"/>
                </a:solidFill>
                <a:effectLst/>
                <a:latin typeface="+mn-lt"/>
                <a:ea typeface="+mn-ea"/>
                <a:cs typeface="+mn-cs"/>
              </a:rPr>
              <a:t>Esto </a:t>
            </a:r>
            <a:r>
              <a:rPr lang="en-GB" sz="1200" kern="1200" dirty="0">
                <a:solidFill>
                  <a:schemeClr val="tx1"/>
                </a:solidFill>
                <a:effectLst/>
                <a:latin typeface="+mn-lt"/>
                <a:ea typeface="+mn-ea"/>
                <a:cs typeface="+mn-cs"/>
              </a:rPr>
              <a:t>aumentará ligeramente el coste desde la liquidación A a la B para cubrir cualquier refuerzo que pueda ser necesario desde la red descendente. </a:t>
            </a:r>
            <a:r>
              <a:rPr lang="en-GB" sz="1200" kern="1200" baseline="0" dirty="0">
                <a:solidFill>
                  <a:schemeClr val="tx1"/>
                </a:solidFill>
                <a:effectLst/>
                <a:latin typeface="+mn-lt"/>
                <a:ea typeface="+mn-ea"/>
                <a:cs typeface="+mn-cs"/>
              </a:rPr>
              <a:t>El </a:t>
            </a:r>
            <a:r>
              <a:rPr lang="en-GB" sz="1200" kern="1200" dirty="0">
                <a:solidFill>
                  <a:schemeClr val="tx1"/>
                </a:solidFill>
                <a:effectLst/>
                <a:latin typeface="+mn-lt"/>
                <a:ea typeface="+mn-ea"/>
                <a:cs typeface="+mn-cs"/>
              </a:rPr>
              <a:t>valor por defecto es del </a:t>
            </a:r>
            <a:r>
              <a:rPr lang="en-GB" dirty="0"/>
              <a:t>10% </a:t>
            </a:r>
            <a:r>
              <a:rPr lang="en-GB" sz="1200" kern="1200" baseline="0" dirty="0">
                <a:solidFill>
                  <a:schemeClr val="tx1"/>
                </a:solidFill>
                <a:effectLst/>
                <a:latin typeface="+mn-lt"/>
                <a:ea typeface="+mn-ea"/>
                <a:cs typeface="+mn-cs"/>
              </a:rPr>
              <a:t>para este refuerzo. Se trata de una simplificación, pero </a:t>
            </a:r>
            <a:r>
              <a:rPr lang="en-GB" sz="1200" kern="1200" dirty="0">
                <a:solidFill>
                  <a:schemeClr val="tx1"/>
                </a:solidFill>
                <a:effectLst/>
                <a:latin typeface="+mn-lt"/>
                <a:ea typeface="+mn-ea"/>
                <a:cs typeface="+mn-cs"/>
              </a:rPr>
              <a:t>en lugar de realizar un análisis completo del flujo de carga para los costes de refuerzo, se aproxima la necesidad de refuerzo aguas abajo. Otros modelos pueden hacer un cálculo completo de la tensión exacta necesaria </a:t>
            </a:r>
            <a:r>
              <a:rPr lang="en-GB" sz="1200" kern="1200" baseline="0" dirty="0">
                <a:solidFill>
                  <a:schemeClr val="tx1"/>
                </a:solidFill>
                <a:effectLst/>
                <a:latin typeface="+mn-lt"/>
                <a:ea typeface="+mn-ea"/>
                <a:cs typeface="+mn-cs"/>
              </a:rPr>
              <a:t>para </a:t>
            </a:r>
            <a:r>
              <a:rPr lang="en-GB" sz="1200" kern="1200" dirty="0">
                <a:solidFill>
                  <a:schemeClr val="tx1"/>
                </a:solidFill>
                <a:effectLst/>
                <a:latin typeface="+mn-lt"/>
                <a:ea typeface="+mn-ea"/>
                <a:cs typeface="+mn-cs"/>
              </a:rPr>
              <a:t>cada línea. Esto es más detallado, pero también aumenta el tiempo de cálculo de forma significativa (como hemos mencionado en conferencias anteriores)</a:t>
            </a:r>
            <a:r>
              <a:rPr lang="en-GB" dirty="0"/>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Por último, también podemos incluir una distancia máxima tecno-económica a la que se pueden extender las líneas de media tensión para conectar con nuevos asentamientos. El valor por defecto se fija en 50 </a:t>
            </a:r>
            <a:r>
              <a:rPr lang="en-GB" dirty="0"/>
              <a:t>kilómetros</a:t>
            </a:r>
            <a:r>
              <a:rPr lang="en-GB" sz="1200" kern="1200" dirty="0">
                <a:solidFill>
                  <a:schemeClr val="tx1"/>
                </a:solidFill>
                <a:effectLst/>
                <a:latin typeface="+mn-lt"/>
                <a:ea typeface="+mn-ea"/>
                <a:cs typeface="+mn-cs"/>
              </a:rPr>
              <a:t>, suponiendo que un asentamiento que esté a más de 50 </a:t>
            </a:r>
            <a:r>
              <a:rPr lang="en-GB" dirty="0"/>
              <a:t>kilómetros </a:t>
            </a:r>
            <a:r>
              <a:rPr lang="en-GB" sz="1200" kern="1200" dirty="0">
                <a:solidFill>
                  <a:schemeClr val="tx1"/>
                </a:solidFill>
                <a:effectLst/>
                <a:latin typeface="+mn-lt"/>
                <a:ea typeface="+mn-ea"/>
                <a:cs typeface="+mn-cs"/>
              </a:rPr>
              <a:t>de la red existente, no puede ser alcanzado por una línea de media tensión. Si la distancia es superior a 50 </a:t>
            </a:r>
            <a:r>
              <a:rPr lang="en-GB" dirty="0"/>
              <a:t>kilómetros</a:t>
            </a:r>
            <a:r>
              <a:rPr lang="en-GB" sz="1200" kern="1200" dirty="0">
                <a:solidFill>
                  <a:schemeClr val="tx1"/>
                </a:solidFill>
                <a:effectLst/>
                <a:latin typeface="+mn-lt"/>
                <a:ea typeface="+mn-ea"/>
                <a:cs typeface="+mn-cs"/>
              </a:rPr>
              <a:t>, se necesitará una línea de alta tensión</a:t>
            </a:r>
            <a:r>
              <a:rPr lang="en-GB" dirty="0"/>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p:txBody>
      </p:sp>
      <p:sp>
        <p:nvSpPr>
          <p:cNvPr id="564" name="Google Shape;564;p4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325561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Algunos de los </a:t>
            </a:r>
            <a:r>
              <a:rPr lang="en-US" sz="1200" kern="1200" baseline="0" dirty="0">
                <a:solidFill>
                  <a:schemeClr val="tx1"/>
                </a:solidFill>
                <a:effectLst/>
                <a:latin typeface="+mn-lt"/>
                <a:ea typeface="+mn-ea"/>
                <a:cs typeface="+mn-cs"/>
              </a:rPr>
              <a:t>mensajes </a:t>
            </a:r>
            <a:r>
              <a:rPr lang="en-US" sz="1200" kern="1200" dirty="0">
                <a:solidFill>
                  <a:schemeClr val="tx1"/>
                </a:solidFill>
                <a:effectLst/>
                <a:latin typeface="+mn-lt"/>
                <a:ea typeface="+mn-ea"/>
                <a:cs typeface="+mn-cs"/>
              </a:rPr>
              <a:t>clave que </a:t>
            </a:r>
            <a:r>
              <a:rPr lang="en-US" dirty="0"/>
              <a:t>se desprenden </a:t>
            </a:r>
            <a:r>
              <a:rPr lang="en-US" sz="1200" kern="1200" baseline="0" dirty="0">
                <a:solidFill>
                  <a:schemeClr val="tx1"/>
                </a:solidFill>
                <a:effectLst/>
                <a:latin typeface="+mn-lt"/>
                <a:ea typeface="+mn-ea"/>
                <a:cs typeface="+mn-cs"/>
              </a:rPr>
              <a:t>de los L.C.O.</a:t>
            </a:r>
            <a:r>
              <a:rPr lang="en-US" dirty="0"/>
              <a:t>E. para las </a:t>
            </a:r>
            <a:r>
              <a:rPr lang="en-US" sz="1200" kern="1200" baseline="0" dirty="0">
                <a:solidFill>
                  <a:schemeClr val="tx1"/>
                </a:solidFill>
                <a:effectLst/>
                <a:latin typeface="+mn-lt"/>
                <a:ea typeface="+mn-ea"/>
                <a:cs typeface="+mn-cs"/>
              </a:rPr>
              <a:t>diferentes </a:t>
            </a:r>
            <a:r>
              <a:rPr lang="en-US" dirty="0"/>
              <a:t>opciones </a:t>
            </a:r>
            <a:r>
              <a:rPr lang="en-US" sz="1200" kern="1200" baseline="0" dirty="0">
                <a:solidFill>
                  <a:schemeClr val="tx1"/>
                </a:solidFill>
                <a:effectLst/>
                <a:latin typeface="+mn-lt"/>
                <a:ea typeface="+mn-ea"/>
                <a:cs typeface="+mn-cs"/>
              </a:rPr>
              <a:t>tecnológicas son que</a:t>
            </a:r>
            <a:r>
              <a:rPr lang="en-US" dirty="0"/>
              <a:t>, en primer lugar, </a:t>
            </a:r>
            <a:r>
              <a:rPr lang="en-US" sz="1200" kern="1200" dirty="0">
                <a:solidFill>
                  <a:schemeClr val="tx1"/>
                </a:solidFill>
                <a:effectLst/>
                <a:latin typeface="+mn-lt"/>
                <a:ea typeface="+mn-ea"/>
                <a:cs typeface="+mn-cs"/>
              </a:rPr>
              <a:t>OnSSET </a:t>
            </a:r>
            <a:r>
              <a:rPr lang="en-US" dirty="0"/>
              <a:t>elige </a:t>
            </a:r>
            <a:r>
              <a:rPr lang="en-US" sz="1200" kern="1200" dirty="0">
                <a:solidFill>
                  <a:schemeClr val="tx1"/>
                </a:solidFill>
                <a:effectLst/>
                <a:latin typeface="+mn-lt"/>
                <a:ea typeface="+mn-ea"/>
                <a:cs typeface="+mn-cs"/>
              </a:rPr>
              <a:t>la tecnología </a:t>
            </a:r>
            <a:r>
              <a:rPr lang="en-US" dirty="0"/>
              <a:t>menos costosa basándose </a:t>
            </a:r>
            <a:r>
              <a:rPr lang="en-US" sz="1200" kern="1200" dirty="0">
                <a:solidFill>
                  <a:schemeClr val="tx1"/>
                </a:solidFill>
                <a:effectLst/>
                <a:latin typeface="+mn-lt"/>
                <a:ea typeface="+mn-ea"/>
                <a:cs typeface="+mn-cs"/>
              </a:rPr>
              <a:t>únicamente en el </a:t>
            </a:r>
            <a:r>
              <a:rPr lang="en-US" dirty="0"/>
              <a:t>L.C.O.E. </a:t>
            </a:r>
            <a:r>
              <a:rPr lang="en-US" sz="1200" kern="1200" dirty="0">
                <a:solidFill>
                  <a:schemeClr val="tx1"/>
                </a:solidFill>
                <a:effectLst/>
                <a:latin typeface="+mn-lt"/>
                <a:ea typeface="+mn-ea"/>
                <a:cs typeface="+mn-cs"/>
              </a:rPr>
              <a:t>Utilizamos diferentes datos de entrada </a:t>
            </a:r>
            <a:r>
              <a:rPr lang="en-US" dirty="0"/>
              <a:t>para calcular el L.C.O.E. </a:t>
            </a:r>
            <a:r>
              <a:rPr lang="en-US" sz="1200" kern="1200" dirty="0">
                <a:solidFill>
                  <a:schemeClr val="tx1"/>
                </a:solidFill>
                <a:effectLst/>
                <a:latin typeface="+mn-lt"/>
                <a:ea typeface="+mn-ea"/>
                <a:cs typeface="+mn-cs"/>
              </a:rPr>
              <a:t>de cada tecnología. </a:t>
            </a:r>
            <a:r>
              <a:rPr lang="en-US" sz="1200" kern="1200" baseline="0" dirty="0">
                <a:solidFill>
                  <a:schemeClr val="tx1"/>
                </a:solidFill>
                <a:effectLst/>
                <a:latin typeface="+mn-lt"/>
                <a:ea typeface="+mn-ea"/>
                <a:cs typeface="+mn-cs"/>
              </a:rPr>
              <a:t>Tenemos en cuenta </a:t>
            </a:r>
            <a:r>
              <a:rPr lang="en-US" sz="1200" kern="1200" dirty="0">
                <a:solidFill>
                  <a:schemeClr val="tx1"/>
                </a:solidFill>
                <a:effectLst/>
                <a:latin typeface="+mn-lt"/>
                <a:ea typeface="+mn-ea"/>
                <a:cs typeface="+mn-cs"/>
              </a:rPr>
              <a:t>los costes de generación, transmisión y distribución, y calculamos los factores de capacidad </a:t>
            </a:r>
            <a:r>
              <a:rPr lang="en-US" sz="1200" kern="1200" baseline="0" dirty="0">
                <a:solidFill>
                  <a:schemeClr val="tx1"/>
                </a:solidFill>
                <a:effectLst/>
                <a:latin typeface="+mn-lt"/>
                <a:ea typeface="+mn-ea"/>
                <a:cs typeface="+mn-cs"/>
              </a:rPr>
              <a:t>específicos </a:t>
            </a:r>
            <a:r>
              <a:rPr lang="en-US" sz="1200" kern="1200" dirty="0">
                <a:solidFill>
                  <a:schemeClr val="tx1"/>
                </a:solidFill>
                <a:effectLst/>
                <a:latin typeface="+mn-lt"/>
                <a:ea typeface="+mn-ea"/>
                <a:cs typeface="+mn-cs"/>
              </a:rPr>
              <a:t>y los costes de combustible para el gasóleo. En función de las diferentes características espaciales de las distintas tecnologías</a:t>
            </a:r>
            <a:r>
              <a:rPr lang="en-US" dirty="0"/>
              <a:t>, </a:t>
            </a:r>
            <a:r>
              <a:rPr lang="en-GB" sz="1200" kern="1200" dirty="0">
                <a:solidFill>
                  <a:schemeClr val="tx1"/>
                </a:solidFill>
                <a:effectLst/>
                <a:latin typeface="+mn-lt"/>
                <a:ea typeface="+mn-ea"/>
                <a:cs typeface="+mn-cs"/>
              </a:rPr>
              <a:t>recursos energ</a:t>
            </a:r>
            <a:r>
              <a:rPr lang="en-US" sz="1200" kern="1200" dirty="0">
                <a:solidFill>
                  <a:schemeClr val="tx1"/>
                </a:solidFill>
                <a:effectLst/>
                <a:latin typeface="+mn-lt"/>
                <a:ea typeface="+mn-ea"/>
                <a:cs typeface="+mn-cs"/>
              </a:rPr>
              <a:t>éticos, etc.</a:t>
            </a:r>
            <a:r>
              <a:rPr lang="en-GB" dirty="0"/>
              <a:t>, se </a:t>
            </a:r>
            <a:r>
              <a:rPr lang="en-GB" sz="1200" kern="1200" dirty="0">
                <a:solidFill>
                  <a:schemeClr val="tx1"/>
                </a:solidFill>
                <a:effectLst/>
                <a:latin typeface="+mn-lt"/>
                <a:ea typeface="+mn-ea"/>
                <a:cs typeface="+mn-cs"/>
              </a:rPr>
              <a:t>pueden personalizar diferentes tipos de datos de entrada en </a:t>
            </a:r>
            <a:r>
              <a:rPr lang="en-GB" dirty="0"/>
              <a:t>la </a:t>
            </a:r>
            <a:r>
              <a:rPr lang="en-GB" sz="1200" kern="1200" dirty="0">
                <a:solidFill>
                  <a:schemeClr val="tx1"/>
                </a:solidFill>
                <a:effectLst/>
                <a:latin typeface="+mn-lt"/>
                <a:ea typeface="+mn-ea"/>
                <a:cs typeface="+mn-cs"/>
              </a:rPr>
              <a:t>herramienta OnSSET</a:t>
            </a:r>
            <a:r>
              <a:rPr lang="en-GB" dirty="0"/>
              <a:t>. </a:t>
            </a:r>
            <a:endParaRPr dirty="0"/>
          </a:p>
        </p:txBody>
      </p:sp>
      <p:sp>
        <p:nvSpPr>
          <p:cNvPr id="644" name="Google Shape;644;p5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2227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2.xml"/><Relationship Id="rId7" Type="http://schemas.openxmlformats.org/officeDocument/2006/relationships/chart" Target="../charts/char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2.xml"/><Relationship Id="rId7" Type="http://schemas.openxmlformats.org/officeDocument/2006/relationships/chart" Target="../charts/char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https://github.com/OnSSET/teaching_kit/courses/module_3/Lecture%20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chart" Target="../charts/chart5.xm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hyperlink" Target="https://github.com/OnSSET/teaching_kit/courses/module_3/Lecture%20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hyperlink" Target="https://www.open.edu/openlearncreate/mod/quiz/view.php?id=17370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3390/en11113100"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creativecommons.org/licenses/by/3.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doi.org/10.1088/1748-9326/aa7b29"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8DD1B4A0-7DA9-9D4D-88DC-C6D7FCA1C296}"/>
              </a:ext>
            </a:extLst>
          </p:cNvPr>
          <p:cNvPicPr>
            <a:picLocks noChangeAspect="1"/>
          </p:cNvPicPr>
          <p:nvPr/>
        </p:nvPicPr>
        <p:blipFill>
          <a:blip r:embed="rId5"/>
          <a:stretch>
            <a:fillRect/>
          </a:stretch>
        </p:blipFill>
        <p:spPr>
          <a:xfrm>
            <a:off x="0" y="11916"/>
            <a:ext cx="12192000" cy="6858000"/>
          </a:xfrm>
          <a:prstGeom prst="rect">
            <a:avLst/>
          </a:prstGeom>
        </p:spPr>
      </p:pic>
      <p:sp>
        <p:nvSpPr>
          <p:cNvPr id="8" name="TextBox 1">
            <a:extLst>
              <a:ext uri="{FF2B5EF4-FFF2-40B4-BE49-F238E27FC236}">
                <a16:creationId xmlns:a16="http://schemas.microsoft.com/office/drawing/2014/main" id="{11B57F44-764A-0A4F-ABBE-166261D5C4F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436833" y="3402387"/>
            <a:ext cx="3863584" cy="646331"/>
          </a:xfrm>
          <a:prstGeom prst="rect">
            <a:avLst/>
          </a:prstGeom>
          <a:noFill/>
        </p:spPr>
        <p:txBody>
          <a:bodyPr wrap="square" lIns="91440" tIns="45720" rIns="91440" bIns="45720" rtlCol="0" anchor="b">
            <a:spAutoFit/>
          </a:bodyPr>
          <a:lstStyle/>
          <a:p>
            <a:r>
              <a:rPr lang="en-ZA" b="1" dirty="0">
                <a:latin typeface="Arial" panose="020B0604020202020204" pitchFamily="34" charset="0"/>
                <a:ea typeface="Open Sans ExtraBold" panose="020B0606030504020204" pitchFamily="34" charset="0"/>
                <a:cs typeface="Arial" panose="020B0604020202020204" pitchFamily="34" charset="0"/>
              </a:rPr>
              <a:t>OnSSET/Global </a:t>
            </a:r>
            <a:br>
              <a:rPr lang="en-US" dirty="0">
                <a:latin typeface="Arial" panose="020B0604020202020204" pitchFamily="34" charset="0"/>
                <a:cs typeface="Arial" panose="020B0604020202020204" pitchFamily="34" charset="0"/>
              </a:rPr>
            </a:br>
            <a:r>
              <a:rPr lang="en-ZA"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Title 6"/>
          <p:cNvSpPr>
            <a:spLocks noGrp="1"/>
          </p:cNvSpPr>
          <p:nvPr>
            <p:ph type="title"/>
          </p:nvPr>
        </p:nvSpPr>
        <p:spPr>
          <a:xfrm>
            <a:off x="436833" y="4411825"/>
            <a:ext cx="8003327" cy="1924744"/>
          </a:xfrm>
        </p:spPr>
        <p:txBody>
          <a:bodyPr vert="horz" lIns="91440" tIns="45720" rIns="91440" bIns="45720" rtlCol="0" anchor="ctr">
            <a:noAutofit/>
          </a:bodyPr>
          <a:lstStyle/>
          <a:p>
            <a:r>
              <a:rPr lang="en-GB" sz="3600" dirty="0">
                <a:solidFill>
                  <a:schemeClr val="bg1"/>
                </a:solidFill>
                <a:latin typeface="Arial" panose="020B0604020202020204" pitchFamily="34" charset="0"/>
                <a:cs typeface="Arial" panose="020B0604020202020204" pitchFamily="34" charset="0"/>
              </a:rPr>
              <a:t>CONFERENCIA 9</a:t>
            </a:r>
            <a:br>
              <a:rPr lang="en-GB"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MODELIZACIÓN ENERGÉTICA AVANZADA Y COMUNICACIÓN DE LOS RESULTADOS DEL MODELO DE ELECTRIFICACIÓN</a:t>
            </a:r>
            <a:endParaRPr lang="en-GB" sz="36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AB62FF5C-23A2-774A-9590-412FACF699C8}"/>
              </a:ext>
            </a:extLst>
          </p:cNvPr>
          <p:cNvSpPr/>
          <p:nvPr/>
        </p:nvSpPr>
        <p:spPr>
          <a:xfrm>
            <a:off x="7092925" y="36541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mp3" descr="Track1_Lecture9_Slide1.mp3">
            <a:hlinkClick r:id="" action="ppaction://media"/>
            <a:extLst>
              <a:ext uri="{FF2B5EF4-FFF2-40B4-BE49-F238E27FC236}">
                <a16:creationId xmlns:a16="http://schemas.microsoft.com/office/drawing/2014/main" id="{82296EB4-7A68-9F48-AB4E-E73EABBD8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90" y="37255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7" name="Google Shape;647;p51"/>
          <p:cNvSpPr txBox="1">
            <a:spLocks noGrp="1"/>
          </p:cNvSpPr>
          <p:nvPr>
            <p:ph idx="1"/>
          </p:nvPr>
        </p:nvSpPr>
        <p:spPr>
          <a:xfrm>
            <a:off x="838200" y="2261937"/>
            <a:ext cx="5936673" cy="391502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OnSSET elige la tecnología menos costosa basándose únicamente en el LCOE</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Se utilizan varios datos de entrada (tanto GIS como no GIS) para calcular el LCOE de cada tecnología, teniendo en cuenta los costes de generación, transmisión y distribución. Todos los datos de entrada pueden ser personalizados por el usuario en el Generador de Escenarios GEP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Mensaje clave, tecnología LCOE</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Teoría avanzada VII</a:t>
            </a:r>
            <a:endParaRPr lang="en-GB" dirty="0">
              <a:solidFill>
                <a:srgbClr val="17375E"/>
              </a:solidFill>
            </a:endParaRPr>
          </a:p>
        </p:txBody>
      </p:sp>
      <p:sp>
        <p:nvSpPr>
          <p:cNvPr id="8" name="Oval 7">
            <a:extLst>
              <a:ext uri="{FF2B5EF4-FFF2-40B4-BE49-F238E27FC236}">
                <a16:creationId xmlns:a16="http://schemas.microsoft.com/office/drawing/2014/main" id="{BDE0BEAC-EABE-6F4A-9AF8-B6E92A132077}"/>
              </a:ext>
            </a:extLst>
          </p:cNvPr>
          <p:cNvSpPr/>
          <p:nvPr/>
        </p:nvSpPr>
        <p:spPr>
          <a:xfrm>
            <a:off x="9713294" y="6639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0.mp3" descr="Track1_Lecture9_Slide10.mp3">
            <a:hlinkClick r:id="" action="ppaction://media"/>
            <a:extLst>
              <a:ext uri="{FF2B5EF4-FFF2-40B4-BE49-F238E27FC236}">
                <a16:creationId xmlns:a16="http://schemas.microsoft.com/office/drawing/2014/main" id="{51ECC34A-7E19-8A4D-9577-B27316F2B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0183" y="714167"/>
            <a:ext cx="812800" cy="812800"/>
          </a:xfrm>
          <a:prstGeom prst="rect">
            <a:avLst/>
          </a:prstGeom>
        </p:spPr>
      </p:pic>
      <p:sp>
        <p:nvSpPr>
          <p:cNvPr id="9" name="Rectangle 8">
            <a:extLst>
              <a:ext uri="{FF2B5EF4-FFF2-40B4-BE49-F238E27FC236}">
                <a16:creationId xmlns:a16="http://schemas.microsoft.com/office/drawing/2014/main" id="{112A8906-57AF-DD4E-86B3-33832D471189}"/>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6357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53"/>
          <p:cNvSpPr txBox="1">
            <a:spLocks noGrp="1"/>
          </p:cNvSpPr>
          <p:nvPr>
            <p:ph idx="1"/>
          </p:nvPr>
        </p:nvSpPr>
        <p:spPr>
          <a:xfrm>
            <a:off x="838200" y="2225841"/>
            <a:ext cx="10214810" cy="391185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a:rPr>
              <a:t>La herramienta OnSSET incluye un algoritmo de priorización para decidir qué asentamientos deben ser electrificados si la tasa de electrificación objetivo es inferior al 100% (ya sea en el año intermedio o en el año final).</a:t>
            </a:r>
            <a:endParaRPr lang="en-US" sz="2000" dirty="0">
              <a:latin typeface="Open Sans"/>
            </a:endParaRPr>
          </a:p>
          <a:p>
            <a:pPr>
              <a:buClr>
                <a:schemeClr val="dk1"/>
              </a:buClr>
              <a:buSzPts val="2800"/>
            </a:pPr>
            <a:r>
              <a:rPr lang="en-GB" sz="2000" dirty="0">
                <a:latin typeface="Open Sans"/>
              </a:rPr>
              <a:t>El modelo siempre calculará la vía de menor coste para la electrificación del 100% y, a continuación, elegirá cuáles de los asentamientos deben ser electrificados en función de una estrategia de priorización definida previamente para alcanzar el objetivo más bajo.</a:t>
            </a:r>
            <a:endParaRPr sz="2000" dirty="0">
              <a:latin typeface="Open Sans"/>
            </a:endParaRPr>
          </a:p>
          <a:p>
            <a:pPr marL="228600" lvl="0" indent="-228600" algn="l" rtl="0">
              <a:lnSpc>
                <a:spcPct val="90000"/>
              </a:lnSpc>
              <a:spcBef>
                <a:spcPts val="1000"/>
              </a:spcBef>
              <a:spcAft>
                <a:spcPts val="0"/>
              </a:spcAft>
              <a:buClr>
                <a:schemeClr val="dk1"/>
              </a:buClr>
              <a:buSzPts val="2800"/>
              <a:buChar char="•"/>
            </a:pPr>
            <a:r>
              <a:rPr lang="en-GB" sz="2000" dirty="0">
                <a:latin typeface="Open Sans"/>
              </a:rPr>
              <a:t>Actualmente hay dos métodos de priorización disponibles: </a:t>
            </a:r>
            <a:r>
              <a:rPr lang="en-GB" sz="2000" b="1" dirty="0">
                <a:latin typeface="Open Sans"/>
              </a:rPr>
              <a:t>Línea de base </a:t>
            </a:r>
            <a:r>
              <a:rPr lang="en-GB" sz="2000" dirty="0">
                <a:latin typeface="Open Sans"/>
              </a:rPr>
              <a:t>e </a:t>
            </a:r>
            <a:r>
              <a:rPr lang="en-GB" sz="2000" b="1" dirty="0">
                <a:latin typeface="Open Sans"/>
              </a:rPr>
              <a:t>Intensificación</a:t>
            </a:r>
            <a:endParaRPr sz="2000" dirty="0">
              <a:latin typeface="Calibri" panose="020F0502020204030204"/>
              <a:cs typeface="Calibri" panose="020F0502020204030204"/>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Algoritmo de priorización</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Teoría avanzada VII</a:t>
            </a:r>
            <a:endParaRPr lang="en-GB" dirty="0">
              <a:solidFill>
                <a:srgbClr val="17375E"/>
              </a:solidFill>
            </a:endParaRPr>
          </a:p>
        </p:txBody>
      </p:sp>
      <p:sp>
        <p:nvSpPr>
          <p:cNvPr id="8" name="Rectangle 7"/>
          <p:cNvSpPr/>
          <p:nvPr/>
        </p:nvSpPr>
        <p:spPr>
          <a:xfrm>
            <a:off x="838200" y="6144705"/>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Adaptado de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554BD8B7-A24E-9D4B-9D7E-46D6D0B0417D}"/>
              </a:ext>
            </a:extLst>
          </p:cNvPr>
          <p:cNvSpPr/>
          <p:nvPr/>
        </p:nvSpPr>
        <p:spPr>
          <a:xfrm>
            <a:off x="9647858" y="6520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1.mp3" descr="Track1_Lecture9_Slide11.mp3">
            <a:hlinkClick r:id="" action="ppaction://media"/>
            <a:extLst>
              <a:ext uri="{FF2B5EF4-FFF2-40B4-BE49-F238E27FC236}">
                <a16:creationId xmlns:a16="http://schemas.microsoft.com/office/drawing/2014/main" id="{D1FF73DC-B007-BB4F-9D49-1A981BCAE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9223" y="707154"/>
            <a:ext cx="812800" cy="812800"/>
          </a:xfrm>
          <a:prstGeom prst="rect">
            <a:avLst/>
          </a:prstGeom>
        </p:spPr>
      </p:pic>
    </p:spTree>
    <p:extLst>
      <p:ext uri="{BB962C8B-B14F-4D97-AF65-F5344CB8AC3E}">
        <p14:creationId xmlns:p14="http://schemas.microsoft.com/office/powerpoint/2010/main" val="37050956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54"/>
          <p:cNvSpPr txBox="1">
            <a:spLocks noGrp="1"/>
          </p:cNvSpPr>
          <p:nvPr>
            <p:ph idx="1"/>
          </p:nvPr>
        </p:nvSpPr>
        <p:spPr>
          <a:xfrm>
            <a:off x="838200" y="1710715"/>
            <a:ext cx="8569036" cy="423130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Opción de priorización: </a:t>
            </a:r>
            <a:r>
              <a:rPr lang="en-GB" sz="2000" b="1" dirty="0">
                <a:latin typeface="Open Sans" panose="020B0606030504020204" pitchFamily="34" charset="0"/>
                <a:ea typeface="Open Sans" panose="020B0606030504020204" pitchFamily="34" charset="0"/>
                <a:cs typeface="Open Sans" panose="020B0606030504020204" pitchFamily="34" charset="0"/>
              </a:rPr>
              <a:t>Línea de base</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Esta opción priorizará primero la </a:t>
            </a:r>
            <a:r>
              <a:rPr lang="en-GB" sz="2000" i="1" dirty="0">
                <a:latin typeface="Open Sans" panose="020B0606030504020204" pitchFamily="34" charset="0"/>
                <a:ea typeface="Open Sans" panose="020B0606030504020204" pitchFamily="34" charset="0"/>
                <a:cs typeface="Open Sans" panose="020B0606030504020204" pitchFamily="34" charset="0"/>
              </a:rPr>
              <a:t>densificación, es decir</a:t>
            </a:r>
            <a:r>
              <a:rPr lang="en-GB" sz="2000" dirty="0">
                <a:latin typeface="Open Sans" panose="020B0606030504020204" pitchFamily="34" charset="0"/>
                <a:ea typeface="Open Sans" panose="020B0606030504020204" pitchFamily="34" charset="0"/>
                <a:cs typeface="Open Sans" panose="020B0606030504020204" pitchFamily="34" charset="0"/>
              </a:rPr>
              <a:t>, el aumento del acceso a la electricidad en los asentamientos ya conectados a la red. En el segundo paso se priorizarán los asentamientos restantes en función del menor coste de inversión per cápita.</a:t>
            </a:r>
            <a:br>
              <a:rPr lang="en-GB"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buClr>
                <a:schemeClr val="dk1"/>
              </a:buClr>
              <a:buSzPts val="2800"/>
            </a:pP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Opción de priorización: </a:t>
            </a:r>
            <a:r>
              <a:rPr lang="en-GB" sz="2000" b="1" dirty="0">
                <a:latin typeface="Open Sans" panose="020B0606030504020204" pitchFamily="34" charset="0"/>
                <a:ea typeface="Open Sans" panose="020B0606030504020204" pitchFamily="34" charset="0"/>
                <a:cs typeface="Open Sans" panose="020B0606030504020204" pitchFamily="34" charset="0"/>
              </a:rPr>
              <a:t>Intensificación</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Esta opción volverá a priorizar la </a:t>
            </a:r>
            <a:r>
              <a:rPr lang="en-GB" sz="2000" i="1" dirty="0">
                <a:latin typeface="Open Sans" panose="020B0606030504020204" pitchFamily="34" charset="0"/>
                <a:ea typeface="Open Sans" panose="020B0606030504020204" pitchFamily="34" charset="0"/>
                <a:cs typeface="Open Sans" panose="020B0606030504020204" pitchFamily="34" charset="0"/>
              </a:rPr>
              <a:t>densificación </a:t>
            </a:r>
            <a:r>
              <a:rPr lang="en-GB" sz="2000" dirty="0">
                <a:latin typeface="Open Sans" panose="020B0606030504020204" pitchFamily="34" charset="0"/>
                <a:ea typeface="Open Sans" panose="020B0606030504020204" pitchFamily="34" charset="0"/>
                <a:cs typeface="Open Sans" panose="020B0606030504020204" pitchFamily="34" charset="0"/>
              </a:rPr>
              <a:t>en primer lugar. Como segundo paso, dará prioridad a </a:t>
            </a:r>
            <a:r>
              <a:rPr lang="en-GB" sz="2000" i="1" dirty="0">
                <a:latin typeface="Open Sans" panose="020B0606030504020204" pitchFamily="34" charset="0"/>
                <a:ea typeface="Open Sans" panose="020B0606030504020204" pitchFamily="34" charset="0"/>
                <a:cs typeface="Open Sans" panose="020B0606030504020204" pitchFamily="34" charset="0"/>
              </a:rPr>
              <a:t>la intensificación, es decir</a:t>
            </a:r>
            <a:r>
              <a:rPr lang="en-GB" sz="2000" dirty="0">
                <a:latin typeface="Open Sans" panose="020B0606030504020204" pitchFamily="34" charset="0"/>
                <a:ea typeface="Open Sans" panose="020B0606030504020204" pitchFamily="34" charset="0"/>
                <a:cs typeface="Open Sans" panose="020B0606030504020204" pitchFamily="34" charset="0"/>
              </a:rPr>
              <a:t>, a la conexión de todos los asentamientos cercanos a la red existente (independientemente de si la conexión a la red es la opción menos costosa o no). La distancia en km para la intensificación la define el usuario. Como tercer y último paso, los asentamientos se priorizarán de nuevo en función del menor coste de inversión per cápita.</a:t>
            </a:r>
          </a:p>
        </p:txBody>
      </p:sp>
      <p:sp>
        <p:nvSpPr>
          <p:cNvPr id="6" name="Google Shape;313;p17"/>
          <p:cNvSpPr txBox="1">
            <a:spLocks/>
          </p:cNvSpPr>
          <p:nvPr/>
        </p:nvSpPr>
        <p:spPr>
          <a:xfrm>
            <a:off x="838200" y="1047934"/>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Algoritmo de priorización</a:t>
            </a:r>
          </a:p>
        </p:txBody>
      </p:sp>
      <p:sp>
        <p:nvSpPr>
          <p:cNvPr id="7" name="Google Shape;298;p15"/>
          <p:cNvSpPr txBox="1">
            <a:spLocks/>
          </p:cNvSpPr>
          <p:nvPr/>
        </p:nvSpPr>
        <p:spPr>
          <a:xfrm>
            <a:off x="838200" y="-22193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Teoría avanzada VII</a:t>
            </a:r>
            <a:endParaRPr lang="en-GB" dirty="0">
              <a:solidFill>
                <a:srgbClr val="17375E"/>
              </a:solidFill>
            </a:endParaRPr>
          </a:p>
        </p:txBody>
      </p:sp>
      <p:sp>
        <p:nvSpPr>
          <p:cNvPr id="8" name="Oval 7">
            <a:extLst>
              <a:ext uri="{FF2B5EF4-FFF2-40B4-BE49-F238E27FC236}">
                <a16:creationId xmlns:a16="http://schemas.microsoft.com/office/drawing/2014/main" id="{464CF9C8-EABA-5947-9B81-1ABE33B383B1}"/>
              </a:ext>
            </a:extLst>
          </p:cNvPr>
          <p:cNvSpPr/>
          <p:nvPr/>
        </p:nvSpPr>
        <p:spPr>
          <a:xfrm>
            <a:off x="9781970" y="4086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2.mp3" descr="Track1_Lecture9_Slide12.mp3">
            <a:hlinkClick r:id="" action="ppaction://media"/>
            <a:extLst>
              <a:ext uri="{FF2B5EF4-FFF2-40B4-BE49-F238E27FC236}">
                <a16:creationId xmlns:a16="http://schemas.microsoft.com/office/drawing/2014/main" id="{805635BA-17A1-6843-ADC5-3D1705019C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3335" y="440844"/>
            <a:ext cx="812800" cy="812800"/>
          </a:xfrm>
          <a:prstGeom prst="rect">
            <a:avLst/>
          </a:prstGeom>
        </p:spPr>
      </p:pic>
      <p:sp>
        <p:nvSpPr>
          <p:cNvPr id="10" name="Rectangle 9">
            <a:extLst>
              <a:ext uri="{FF2B5EF4-FFF2-40B4-BE49-F238E27FC236}">
                <a16:creationId xmlns:a16="http://schemas.microsoft.com/office/drawing/2014/main" id="{ADBDDF1C-8898-F84E-B9BD-14054C77DB09}"/>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07582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5" name="Google Shape;675;p55"/>
          <p:cNvSpPr txBox="1">
            <a:spLocks noGrp="1"/>
          </p:cNvSpPr>
          <p:nvPr>
            <p:ph idx="1"/>
          </p:nvPr>
        </p:nvSpPr>
        <p:spPr>
          <a:xfrm>
            <a:off x="740664" y="1746513"/>
            <a:ext cx="10515600" cy="375385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GB" sz="2000" dirty="0">
                <a:latin typeface="Open Sans"/>
              </a:rPr>
              <a:t>El usuario puede imponer dos limitaciones a la red: límite de generación de capacidad de la red y límite de conexiones a la red. Es decir, en el primer paso de tiempo, el usuario puede limitar cuánta capacidad de generación puede añadirse de forma realista a la red y cuántas conexiones a la red pueden conseguirse de forma realista. </a:t>
            </a:r>
            <a:br>
              <a:rPr lang="en-GB" sz="2000" dirty="0">
                <a:latin typeface="Open Sans"/>
              </a:rPr>
            </a:br>
            <a:endParaRPr lang="en-US" sz="2000" dirty="0">
              <a:latin typeface="Open Sans"/>
            </a:endParaRPr>
          </a:p>
          <a:p>
            <a:pPr marL="228600" lvl="0" indent="-228600" algn="l" rtl="0">
              <a:lnSpc>
                <a:spcPct val="90000"/>
              </a:lnSpc>
              <a:spcBef>
                <a:spcPts val="1000"/>
              </a:spcBef>
              <a:spcAft>
                <a:spcPts val="0"/>
              </a:spcAft>
              <a:buClr>
                <a:schemeClr val="dk1"/>
              </a:buClr>
              <a:buSzPts val="2400"/>
              <a:buChar char="•"/>
            </a:pPr>
            <a:r>
              <a:rPr lang="en-GB" sz="2000" dirty="0">
                <a:latin typeface="Open Sans"/>
              </a:rPr>
              <a:t>Si se cumple alguno de estos límites en el algoritmo de ampliación de la red, se terminará, y los asentamientos restantes sólo serán candidatos a no estar conectados a la red.</a:t>
            </a:r>
            <a:br>
              <a:rPr lang="en-GB" sz="2000" dirty="0">
                <a:latin typeface="Open Sans"/>
              </a:rPr>
            </a:br>
            <a:endParaRPr sz="2000" dirty="0">
              <a:latin typeface="Open Sans"/>
            </a:endParaRPr>
          </a:p>
          <a:p>
            <a:pPr marL="228600" lvl="0" indent="-228600" algn="l" rtl="0">
              <a:lnSpc>
                <a:spcPct val="90000"/>
              </a:lnSpc>
              <a:spcBef>
                <a:spcPts val="1000"/>
              </a:spcBef>
              <a:spcAft>
                <a:spcPts val="0"/>
              </a:spcAft>
              <a:buClr>
                <a:schemeClr val="dk1"/>
              </a:buClr>
              <a:buSzPts val="2400"/>
              <a:buChar char="•"/>
            </a:pPr>
            <a:r>
              <a:rPr lang="en-GB" sz="2000" dirty="0">
                <a:latin typeface="Open Sans"/>
              </a:rPr>
              <a:t>Límite de capacidad de la red: X MW de capacidad de generación/año conectados a la red nacional</a:t>
            </a:r>
            <a:br>
              <a:rPr lang="en-GB" sz="2000" dirty="0">
                <a:latin typeface="Open Sans"/>
              </a:rPr>
            </a:br>
            <a:endParaRPr sz="2000" dirty="0">
              <a:latin typeface="Open Sans"/>
            </a:endParaRPr>
          </a:p>
          <a:p>
            <a:pPr marL="228600" lvl="0" indent="-228600" algn="l" rtl="0">
              <a:lnSpc>
                <a:spcPct val="90000"/>
              </a:lnSpc>
              <a:spcBef>
                <a:spcPts val="1000"/>
              </a:spcBef>
              <a:spcAft>
                <a:spcPts val="0"/>
              </a:spcAft>
              <a:buClr>
                <a:schemeClr val="dk1"/>
              </a:buClr>
              <a:buSzPts val="2400"/>
              <a:buChar char="•"/>
            </a:pPr>
            <a:r>
              <a:rPr lang="en-GB" sz="2000" dirty="0">
                <a:latin typeface="Open Sans"/>
              </a:rPr>
              <a:t>Límite de conexiones a la red: X hogares conectados a la red/año</a:t>
            </a:r>
            <a:br>
              <a:rPr lang="en-GB" sz="1600" dirty="0"/>
            </a:br>
            <a:endParaRPr sz="1600" dirty="0"/>
          </a:p>
        </p:txBody>
      </p:sp>
      <p:sp>
        <p:nvSpPr>
          <p:cNvPr id="5" name="Google Shape;313;p17"/>
          <p:cNvSpPr txBox="1">
            <a:spLocks/>
          </p:cNvSpPr>
          <p:nvPr/>
        </p:nvSpPr>
        <p:spPr>
          <a:xfrm>
            <a:off x="838200" y="1213113"/>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Capacidad de la red y límites de las conexiones</a:t>
            </a:r>
            <a:endParaRPr lang="en-GB" sz="2000" b="1" dirty="0">
              <a:solidFill>
                <a:schemeClr val="accent5">
                  <a:lumMod val="60000"/>
                  <a:lumOff val="40000"/>
                </a:schemeClr>
              </a:solidFill>
            </a:endParaRPr>
          </a:p>
        </p:txBody>
      </p:sp>
      <p:sp>
        <p:nvSpPr>
          <p:cNvPr id="6" name="Google Shape;298;p15"/>
          <p:cNvSpPr txBox="1">
            <a:spLocks/>
          </p:cNvSpPr>
          <p:nvPr/>
        </p:nvSpPr>
        <p:spPr>
          <a:xfrm>
            <a:off x="838200" y="-9384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Teoría avanzada VII</a:t>
            </a:r>
            <a:endParaRPr lang="en-GB" dirty="0">
              <a:solidFill>
                <a:srgbClr val="17375E"/>
              </a:solidFill>
            </a:endParaRPr>
          </a:p>
        </p:txBody>
      </p:sp>
      <p:sp>
        <p:nvSpPr>
          <p:cNvPr id="7" name="Oval 6">
            <a:extLst>
              <a:ext uri="{FF2B5EF4-FFF2-40B4-BE49-F238E27FC236}">
                <a16:creationId xmlns:a16="http://schemas.microsoft.com/office/drawing/2014/main" id="{CAB3A3BB-4A30-DD41-A60F-2D2EB8546BDC}"/>
              </a:ext>
            </a:extLst>
          </p:cNvPr>
          <p:cNvSpPr/>
          <p:nvPr/>
        </p:nvSpPr>
        <p:spPr>
          <a:xfrm>
            <a:off x="10145943" y="422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3.mp3" descr="Track1_Lecture9_Slide13.mp3">
            <a:hlinkClick r:id="" action="ppaction://media"/>
            <a:extLst>
              <a:ext uri="{FF2B5EF4-FFF2-40B4-BE49-F238E27FC236}">
                <a16:creationId xmlns:a16="http://schemas.microsoft.com/office/drawing/2014/main" id="{34E6FEA2-F124-5D44-A2E1-FFFD18EAA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5943" y="478151"/>
            <a:ext cx="812800" cy="812800"/>
          </a:xfrm>
          <a:prstGeom prst="rect">
            <a:avLst/>
          </a:prstGeom>
        </p:spPr>
      </p:pic>
      <p:sp>
        <p:nvSpPr>
          <p:cNvPr id="9" name="Rectangle 8">
            <a:extLst>
              <a:ext uri="{FF2B5EF4-FFF2-40B4-BE49-F238E27FC236}">
                <a16:creationId xmlns:a16="http://schemas.microsoft.com/office/drawing/2014/main" id="{5C1C12E6-99FF-8445-B73E-0D29EA27840C}"/>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475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9.2 Referencias</a:t>
            </a:r>
          </a:p>
        </p:txBody>
      </p:sp>
      <p:sp>
        <p:nvSpPr>
          <p:cNvPr id="5" name="Rectangle 4"/>
          <p:cNvSpPr/>
          <p:nvPr/>
        </p:nvSpPr>
        <p:spPr>
          <a:xfrm>
            <a:off x="838200" y="1803645"/>
            <a:ext cx="4993257"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3"/>
          <p:cNvSpPr txBox="1">
            <a:spLocks noGrp="1"/>
          </p:cNvSpPr>
          <p:nvPr>
            <p:ph idx="1"/>
          </p:nvPr>
        </p:nvSpPr>
        <p:spPr>
          <a:xfrm>
            <a:off x="838200" y="2298032"/>
            <a:ext cx="6338455" cy="387893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200"/>
              <a:buNone/>
            </a:pPr>
            <a:r>
              <a:rPr lang="en-GB" sz="2000" dirty="0">
                <a:latin typeface="Open Sans" panose="020B0606030504020204"/>
              </a:rPr>
              <a:t>Hay que tener en cuenta algunas cosas:</a:t>
            </a:r>
          </a:p>
          <a:p>
            <a:pPr marL="342900" indent="-342900">
              <a:spcBef>
                <a:spcPts val="640"/>
              </a:spcBef>
              <a:buClr>
                <a:schemeClr val="dk1"/>
              </a:buClr>
              <a:buSzPts val="3200"/>
            </a:pPr>
            <a:r>
              <a:rPr lang="en-GB" sz="2000" dirty="0">
                <a:latin typeface="Open Sans" panose="020B0606030504020204"/>
              </a:rPr>
              <a:t>¿A qué público se dirige (ministro, estudiantes, investigadores, periodistas, etc.)?</a:t>
            </a:r>
          </a:p>
          <a:p>
            <a:pPr marL="342900" indent="-342900">
              <a:spcBef>
                <a:spcPts val="640"/>
              </a:spcBef>
              <a:buClr>
                <a:schemeClr val="dk1"/>
              </a:buClr>
              <a:buSzPts val="3200"/>
            </a:pPr>
            <a:r>
              <a:rPr lang="en-GB" sz="2000" dirty="0">
                <a:latin typeface="Open Sans" panose="020B0606030504020204"/>
              </a:rPr>
              <a:t>¿Cuáles son sus conocimientos previos?</a:t>
            </a:r>
          </a:p>
          <a:p>
            <a:pPr marL="342900" indent="-342900">
              <a:spcBef>
                <a:spcPts val="640"/>
              </a:spcBef>
              <a:buClr>
                <a:schemeClr val="dk1"/>
              </a:buClr>
              <a:buSzPts val="3200"/>
            </a:pPr>
            <a:r>
              <a:rPr lang="en-GB" sz="2000" dirty="0">
                <a:latin typeface="Open Sans" panose="020B0606030504020204"/>
              </a:rPr>
              <a:t>¿Qué es lo más importante que deben escuchar y recordar de la presentación?</a:t>
            </a:r>
          </a:p>
          <a:p>
            <a:pPr marL="342900" indent="-342900">
              <a:spcBef>
                <a:spcPts val="640"/>
              </a:spcBef>
              <a:buClr>
                <a:schemeClr val="dk1"/>
              </a:buClr>
              <a:buSzPts val="3200"/>
            </a:pPr>
            <a:r>
              <a:rPr lang="en-GB" sz="2000" dirty="0">
                <a:latin typeface="Open Sans" panose="020B0606030504020204"/>
              </a:rPr>
              <a:t>¿De cuánto tiempo dispone?</a:t>
            </a:r>
          </a:p>
        </p:txBody>
      </p:sp>
      <p:sp>
        <p:nvSpPr>
          <p:cNvPr id="4" name="Rectangle 3"/>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8200" y="365125"/>
            <a:ext cx="8208264" cy="1325563"/>
          </a:xfrm>
        </p:spPr>
        <p:txBody>
          <a:bodyPr/>
          <a:lstStyle/>
          <a:p>
            <a:r>
              <a:rPr lang="sv-SE" dirty="0"/>
              <a:t>9.3 Estructuración de la presentación</a:t>
            </a:r>
            <a:endParaRPr lang="en-GB" dirty="0"/>
          </a:p>
        </p:txBody>
      </p:sp>
      <p:sp>
        <p:nvSpPr>
          <p:cNvPr id="6" name="Google Shape;313;p17"/>
          <p:cNvSpPr txBox="1">
            <a:spLocks/>
          </p:cNvSpPr>
          <p:nvPr/>
        </p:nvSpPr>
        <p:spPr>
          <a:xfrm>
            <a:off x="838200" y="180873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Aspectos clave</a:t>
            </a:r>
            <a:endParaRPr lang="en-GB" sz="2000" b="1" dirty="0">
              <a:solidFill>
                <a:schemeClr val="accent5">
                  <a:lumMod val="60000"/>
                  <a:lumOff val="40000"/>
                </a:schemeClr>
              </a:solidFill>
            </a:endParaRPr>
          </a:p>
        </p:txBody>
      </p:sp>
      <p:sp>
        <p:nvSpPr>
          <p:cNvPr id="8" name="Oval 7">
            <a:extLst>
              <a:ext uri="{FF2B5EF4-FFF2-40B4-BE49-F238E27FC236}">
                <a16:creationId xmlns:a16="http://schemas.microsoft.com/office/drawing/2014/main" id="{8178D09B-9039-A846-A902-05DF9E240799}"/>
              </a:ext>
            </a:extLst>
          </p:cNvPr>
          <p:cNvSpPr/>
          <p:nvPr/>
        </p:nvSpPr>
        <p:spPr>
          <a:xfrm>
            <a:off x="10031245" y="1896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5.mp3" descr="Track1_Lecture9_Slide15.mp3">
            <a:hlinkClick r:id="" action="ppaction://media"/>
            <a:extLst>
              <a:ext uri="{FF2B5EF4-FFF2-40B4-BE49-F238E27FC236}">
                <a16:creationId xmlns:a16="http://schemas.microsoft.com/office/drawing/2014/main" id="{51B9A4CD-DD8E-2C44-B281-DD7B49AB31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2610" y="261048"/>
            <a:ext cx="812800" cy="812800"/>
          </a:xfrm>
          <a:prstGeom prst="rect">
            <a:avLst/>
          </a:prstGeom>
        </p:spPr>
      </p:pic>
    </p:spTree>
    <p:extLst>
      <p:ext uri="{BB962C8B-B14F-4D97-AF65-F5344CB8AC3E}">
        <p14:creationId xmlns:p14="http://schemas.microsoft.com/office/powerpoint/2010/main" val="2687228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
          <p:cNvSpPr txBox="1">
            <a:spLocks noGrp="1"/>
          </p:cNvSpPr>
          <p:nvPr>
            <p:ph type="title"/>
          </p:nvPr>
        </p:nvSpPr>
        <p:spPr>
          <a:xfrm>
            <a:off x="0" y="2615030"/>
            <a:ext cx="11734800" cy="1283201"/>
          </a:xfrm>
          <a:prstGeom prst="rect">
            <a:avLst/>
          </a:prstGeom>
          <a:solidFill>
            <a:srgbClr val="339966"/>
          </a:solid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r>
              <a:rPr lang="sv-SE" b="1" dirty="0"/>
              <a:t>Claridad: Colores</a:t>
            </a:r>
            <a:endParaRPr b="1" dirty="0"/>
          </a:p>
        </p:txBody>
      </p:sp>
      <p:sp>
        <p:nvSpPr>
          <p:cNvPr id="5" name="Title 1"/>
          <p:cNvSpPr txBox="1">
            <a:spLocks/>
          </p:cNvSpPr>
          <p:nvPr/>
        </p:nvSpPr>
        <p:spPr>
          <a:xfrm>
            <a:off x="838200" y="365125"/>
            <a:ext cx="646480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sv-SE" dirty="0"/>
              <a:t>9.3 Estructuración de la presentación</a:t>
            </a:r>
            <a:endParaRPr lang="en-GB" dirty="0"/>
          </a:p>
        </p:txBody>
      </p:sp>
      <p:sp>
        <p:nvSpPr>
          <p:cNvPr id="6" name="Google Shape;313;p17"/>
          <p:cNvSpPr txBox="1">
            <a:spLocks/>
          </p:cNvSpPr>
          <p:nvPr/>
        </p:nvSpPr>
        <p:spPr>
          <a:xfrm>
            <a:off x="838200" y="1744239"/>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Colores</a:t>
            </a:r>
            <a:endParaRPr lang="en-GB" sz="2000" b="1" dirty="0">
              <a:solidFill>
                <a:schemeClr val="accent5">
                  <a:lumMod val="60000"/>
                  <a:lumOff val="40000"/>
                </a:schemeClr>
              </a:solidFill>
            </a:endParaRPr>
          </a:p>
        </p:txBody>
      </p:sp>
      <p:sp>
        <p:nvSpPr>
          <p:cNvPr id="8" name="Oval 7">
            <a:extLst>
              <a:ext uri="{FF2B5EF4-FFF2-40B4-BE49-F238E27FC236}">
                <a16:creationId xmlns:a16="http://schemas.microsoft.com/office/drawing/2014/main" id="{1181E92F-4DFB-9145-BD45-5D3343DFD569}"/>
              </a:ext>
            </a:extLst>
          </p:cNvPr>
          <p:cNvSpPr/>
          <p:nvPr/>
        </p:nvSpPr>
        <p:spPr>
          <a:xfrm>
            <a:off x="9606312" y="5247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6.mp3" descr="Track1_Lecture9_Slide16.mp3">
            <a:hlinkClick r:id="" action="ppaction://media"/>
            <a:extLst>
              <a:ext uri="{FF2B5EF4-FFF2-40B4-BE49-F238E27FC236}">
                <a16:creationId xmlns:a16="http://schemas.microsoft.com/office/drawing/2014/main" id="{16B4A8E4-DF99-E34E-9A08-97544096B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677" y="596083"/>
            <a:ext cx="812800" cy="812800"/>
          </a:xfrm>
          <a:prstGeom prst="rect">
            <a:avLst/>
          </a:prstGeom>
        </p:spPr>
      </p:pic>
      <p:sp>
        <p:nvSpPr>
          <p:cNvPr id="9" name="Rectangle 8">
            <a:extLst>
              <a:ext uri="{FF2B5EF4-FFF2-40B4-BE49-F238E27FC236}">
                <a16:creationId xmlns:a16="http://schemas.microsoft.com/office/drawing/2014/main" id="{12AA70D0-97FC-7147-A989-E5F47CC3EB62}"/>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10226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0" name="Google Shape;200;p5"/>
          <p:cNvPicPr preferRelativeResize="0">
            <a:picLocks noGrp="1"/>
          </p:cNvPicPr>
          <p:nvPr>
            <p:ph idx="1"/>
          </p:nvPr>
        </p:nvPicPr>
        <p:blipFill rotWithShape="1">
          <a:blip r:embed="rId5">
            <a:alphaModFix/>
          </a:blip>
          <a:stretch/>
        </p:blipFill>
        <p:spPr>
          <a:xfrm>
            <a:off x="608242" y="2076017"/>
            <a:ext cx="3381375" cy="4267200"/>
          </a:xfrm>
          <a:prstGeom prst="rect">
            <a:avLst/>
          </a:prstGeom>
          <a:noFill/>
          <a:ln>
            <a:noFill/>
          </a:ln>
        </p:spPr>
      </p:pic>
      <p:pic>
        <p:nvPicPr>
          <p:cNvPr id="201" name="Google Shape;201;p5"/>
          <p:cNvPicPr preferRelativeResize="0"/>
          <p:nvPr/>
        </p:nvPicPr>
        <p:blipFill rotWithShape="1">
          <a:blip r:embed="rId6">
            <a:alphaModFix/>
          </a:blip>
          <a:srcRect/>
          <a:stretch/>
        </p:blipFill>
        <p:spPr>
          <a:xfrm>
            <a:off x="6080354" y="1674573"/>
            <a:ext cx="3438525" cy="4705840"/>
          </a:xfrm>
          <a:prstGeom prst="rect">
            <a:avLst/>
          </a:prstGeom>
          <a:noFill/>
          <a:ln>
            <a:noFill/>
          </a:ln>
        </p:spPr>
      </p:pic>
      <p:graphicFrame>
        <p:nvGraphicFramePr>
          <p:cNvPr id="202" name="Google Shape;202;p5"/>
          <p:cNvGraphicFramePr/>
          <p:nvPr/>
        </p:nvGraphicFramePr>
        <p:xfrm>
          <a:off x="3352800" y="4057261"/>
          <a:ext cx="3076575" cy="2152029"/>
        </p:xfrm>
        <a:graphic>
          <a:graphicData uri="http://schemas.openxmlformats.org/drawingml/2006/chart">
            <c:chart xmlns:c="http://schemas.openxmlformats.org/drawingml/2006/chart" xmlns:r="http://schemas.openxmlformats.org/officeDocument/2006/relationships" r:id="rId7"/>
          </a:graphicData>
        </a:graphic>
      </p:graphicFrame>
      <p:cxnSp>
        <p:nvCxnSpPr>
          <p:cNvPr id="203" name="Google Shape;203;p5"/>
          <p:cNvCxnSpPr/>
          <p:nvPr/>
        </p:nvCxnSpPr>
        <p:spPr>
          <a:xfrm>
            <a:off x="5967298" y="1664174"/>
            <a:ext cx="8021" cy="467121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aphicFrame>
        <p:nvGraphicFramePr>
          <p:cNvPr id="204" name="Google Shape;204;p5"/>
          <p:cNvGraphicFramePr/>
          <p:nvPr/>
        </p:nvGraphicFramePr>
        <p:xfrm>
          <a:off x="8660942" y="4211782"/>
          <a:ext cx="3275013" cy="2131435"/>
        </p:xfrm>
        <a:graphic>
          <a:graphicData uri="http://schemas.openxmlformats.org/drawingml/2006/chart">
            <c:chart xmlns:c="http://schemas.openxmlformats.org/drawingml/2006/chart" xmlns:r="http://schemas.openxmlformats.org/officeDocument/2006/relationships" r:id="rId8"/>
          </a:graphicData>
        </a:graphic>
      </p:graphicFrame>
      <p:sp>
        <p:nvSpPr>
          <p:cNvPr id="205" name="Google Shape;205;p5"/>
          <p:cNvSpPr/>
          <p:nvPr/>
        </p:nvSpPr>
        <p:spPr>
          <a:xfrm>
            <a:off x="8915400" y="3657600"/>
            <a:ext cx="1066800" cy="152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sp>
        <p:nvSpPr>
          <p:cNvPr id="14" name="Oval 13">
            <a:extLst>
              <a:ext uri="{FF2B5EF4-FFF2-40B4-BE49-F238E27FC236}">
                <a16:creationId xmlns:a16="http://schemas.microsoft.com/office/drawing/2014/main" id="{2059B9BC-E09A-2443-B84E-F337ABD51E62}"/>
              </a:ext>
            </a:extLst>
          </p:cNvPr>
          <p:cNvSpPr/>
          <p:nvPr/>
        </p:nvSpPr>
        <p:spPr>
          <a:xfrm>
            <a:off x="10217295"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7.mp3" descr="Track1_Lecture9_Slide17.mp3">
            <a:hlinkClick r:id="" action="ppaction://media"/>
            <a:extLst>
              <a:ext uri="{FF2B5EF4-FFF2-40B4-BE49-F238E27FC236}">
                <a16:creationId xmlns:a16="http://schemas.microsoft.com/office/drawing/2014/main" id="{6286C978-3CA2-ED45-A082-5DF5D7DFFB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17295" y="365125"/>
            <a:ext cx="812800" cy="812800"/>
          </a:xfrm>
          <a:prstGeom prst="rect">
            <a:avLst/>
          </a:prstGeom>
        </p:spPr>
      </p:pic>
      <p:sp>
        <p:nvSpPr>
          <p:cNvPr id="13" name="Rectangle 12">
            <a:extLst>
              <a:ext uri="{FF2B5EF4-FFF2-40B4-BE49-F238E27FC236}">
                <a16:creationId xmlns:a16="http://schemas.microsoft.com/office/drawing/2014/main" id="{C5053CCC-A411-424F-B0AA-A01020AA8676}"/>
              </a:ext>
            </a:extLst>
          </p:cNvPr>
          <p:cNvSpPr/>
          <p:nvPr/>
        </p:nvSpPr>
        <p:spPr>
          <a:xfrm>
            <a:off x="4076197"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313;p17">
            <a:extLst>
              <a:ext uri="{FF2B5EF4-FFF2-40B4-BE49-F238E27FC236}">
                <a16:creationId xmlns:a16="http://schemas.microsoft.com/office/drawing/2014/main" id="{843E6AE5-551C-2F42-8914-8E0C3391EAFA}"/>
              </a:ext>
            </a:extLst>
          </p:cNvPr>
          <p:cNvSpPr txBox="1">
            <a:spLocks/>
          </p:cNvSpPr>
          <p:nvPr/>
        </p:nvSpPr>
        <p:spPr>
          <a:xfrm>
            <a:off x="838200" y="1730384"/>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Ejemplo 2</a:t>
            </a:r>
            <a:endParaRPr lang="en-GB" sz="2000" b="1" dirty="0">
              <a:solidFill>
                <a:schemeClr val="accent5">
                  <a:lumMod val="60000"/>
                  <a:lumOff val="40000"/>
                </a:schemeClr>
              </a:solidFill>
            </a:endParaRPr>
          </a:p>
        </p:txBody>
      </p:sp>
      <p:sp>
        <p:nvSpPr>
          <p:cNvPr id="17" name="Title 1">
            <a:extLst>
              <a:ext uri="{FF2B5EF4-FFF2-40B4-BE49-F238E27FC236}">
                <a16:creationId xmlns:a16="http://schemas.microsoft.com/office/drawing/2014/main" id="{C53B1576-8E01-9549-88DF-2478347BB7A1}"/>
              </a:ext>
            </a:extLst>
          </p:cNvPr>
          <p:cNvSpPr>
            <a:spLocks noGrp="1"/>
          </p:cNvSpPr>
          <p:nvPr>
            <p:ph type="title"/>
          </p:nvPr>
        </p:nvSpPr>
        <p:spPr>
          <a:xfrm>
            <a:off x="838200" y="365125"/>
            <a:ext cx="7696199" cy="1325563"/>
          </a:xfrm>
        </p:spPr>
        <p:txBody>
          <a:bodyPr/>
          <a:lstStyle/>
          <a:p>
            <a:r>
              <a:rPr lang="sv-SE" dirty="0"/>
              <a:t>9.3 Estructuración de la presentación</a:t>
            </a:r>
            <a:endParaRPr lang="en-GB" dirty="0"/>
          </a:p>
        </p:txBody>
      </p:sp>
    </p:spTree>
    <p:extLst>
      <p:ext uri="{BB962C8B-B14F-4D97-AF65-F5344CB8AC3E}">
        <p14:creationId xmlns:p14="http://schemas.microsoft.com/office/powerpoint/2010/main" val="18687290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6"/>
          <p:cNvPicPr preferRelativeResize="0">
            <a:picLocks noGrp="1"/>
          </p:cNvPicPr>
          <p:nvPr>
            <p:ph idx="1"/>
          </p:nvPr>
        </p:nvPicPr>
        <p:blipFill rotWithShape="1">
          <a:blip r:embed="rId5">
            <a:alphaModFix/>
          </a:blip>
          <a:stretch/>
        </p:blipFill>
        <p:spPr>
          <a:xfrm>
            <a:off x="719138" y="2096126"/>
            <a:ext cx="3381375" cy="4267200"/>
          </a:xfrm>
          <a:prstGeom prst="rect">
            <a:avLst/>
          </a:prstGeom>
          <a:noFill/>
          <a:ln>
            <a:noFill/>
          </a:ln>
        </p:spPr>
      </p:pic>
      <p:pic>
        <p:nvPicPr>
          <p:cNvPr id="212" name="Google Shape;212;p6"/>
          <p:cNvPicPr preferRelativeResize="0"/>
          <p:nvPr/>
        </p:nvPicPr>
        <p:blipFill rotWithShape="1">
          <a:blip r:embed="rId6">
            <a:alphaModFix/>
          </a:blip>
          <a:srcRect/>
          <a:stretch/>
        </p:blipFill>
        <p:spPr>
          <a:xfrm>
            <a:off x="6308559" y="1828468"/>
            <a:ext cx="3381143" cy="4572332"/>
          </a:xfrm>
          <a:prstGeom prst="rect">
            <a:avLst/>
          </a:prstGeom>
          <a:noFill/>
          <a:ln>
            <a:noFill/>
          </a:ln>
        </p:spPr>
      </p:pic>
      <p:graphicFrame>
        <p:nvGraphicFramePr>
          <p:cNvPr id="213" name="Google Shape;213;p6"/>
          <p:cNvGraphicFramePr/>
          <p:nvPr/>
        </p:nvGraphicFramePr>
        <p:xfrm>
          <a:off x="3140242" y="4114634"/>
          <a:ext cx="3352800" cy="222167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5" name="Google Shape;215;p6"/>
          <p:cNvGraphicFramePr/>
          <p:nvPr/>
        </p:nvGraphicFramePr>
        <p:xfrm>
          <a:off x="8610600" y="4267200"/>
          <a:ext cx="3505200" cy="2133600"/>
        </p:xfrm>
        <a:graphic>
          <a:graphicData uri="http://schemas.openxmlformats.org/drawingml/2006/chart">
            <c:chart xmlns:c="http://schemas.openxmlformats.org/drawingml/2006/chart" xmlns:r="http://schemas.openxmlformats.org/officeDocument/2006/relationships" r:id="rId8"/>
          </a:graphicData>
        </a:graphic>
      </p:graphicFrame>
      <p:sp>
        <p:nvSpPr>
          <p:cNvPr id="13" name="Oval 12">
            <a:extLst>
              <a:ext uri="{FF2B5EF4-FFF2-40B4-BE49-F238E27FC236}">
                <a16:creationId xmlns:a16="http://schemas.microsoft.com/office/drawing/2014/main" id="{B0691FE8-573F-EE44-BE9D-B8DC4A0E9095}"/>
              </a:ext>
            </a:extLst>
          </p:cNvPr>
          <p:cNvSpPr/>
          <p:nvPr/>
        </p:nvSpPr>
        <p:spPr>
          <a:xfrm>
            <a:off x="10318220"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8.mp3" descr="Track1_Lecture9_Slide18.mp3">
            <a:hlinkClick r:id="" action="ppaction://media"/>
            <a:extLst>
              <a:ext uri="{FF2B5EF4-FFF2-40B4-BE49-F238E27FC236}">
                <a16:creationId xmlns:a16="http://schemas.microsoft.com/office/drawing/2014/main" id="{E5111B1E-E51C-324E-9C37-B1937A7736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63200" y="365125"/>
            <a:ext cx="812800" cy="812800"/>
          </a:xfrm>
          <a:prstGeom prst="rect">
            <a:avLst/>
          </a:prstGeom>
        </p:spPr>
      </p:pic>
      <p:sp>
        <p:nvSpPr>
          <p:cNvPr id="14" name="Google Shape;313;p17">
            <a:extLst>
              <a:ext uri="{FF2B5EF4-FFF2-40B4-BE49-F238E27FC236}">
                <a16:creationId xmlns:a16="http://schemas.microsoft.com/office/drawing/2014/main" id="{63EB7FA2-CB37-A44B-B8FF-DB08CC75DBCE}"/>
              </a:ext>
            </a:extLst>
          </p:cNvPr>
          <p:cNvSpPr txBox="1">
            <a:spLocks/>
          </p:cNvSpPr>
          <p:nvPr/>
        </p:nvSpPr>
        <p:spPr>
          <a:xfrm>
            <a:off x="838200" y="1599816"/>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Ejemplo 2</a:t>
            </a:r>
            <a:endParaRPr lang="en-GB" sz="2000" b="1" dirty="0">
              <a:solidFill>
                <a:schemeClr val="accent5">
                  <a:lumMod val="60000"/>
                  <a:lumOff val="40000"/>
                </a:schemeClr>
              </a:solidFill>
            </a:endParaRPr>
          </a:p>
        </p:txBody>
      </p:sp>
      <p:sp>
        <p:nvSpPr>
          <p:cNvPr id="15" name="Title 1">
            <a:extLst>
              <a:ext uri="{FF2B5EF4-FFF2-40B4-BE49-F238E27FC236}">
                <a16:creationId xmlns:a16="http://schemas.microsoft.com/office/drawing/2014/main" id="{EAC12FBE-1BFF-444B-B81C-1F3CB7E9693F}"/>
              </a:ext>
            </a:extLst>
          </p:cNvPr>
          <p:cNvSpPr txBox="1">
            <a:spLocks/>
          </p:cNvSpPr>
          <p:nvPr/>
        </p:nvSpPr>
        <p:spPr>
          <a:xfrm>
            <a:off x="719138" y="262958"/>
            <a:ext cx="8756903"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sv-SE" dirty="0"/>
              <a:t>9.3 Estructuración de la presentación</a:t>
            </a:r>
            <a:endParaRPr lang="en-GB" dirty="0"/>
          </a:p>
        </p:txBody>
      </p:sp>
      <p:sp>
        <p:nvSpPr>
          <p:cNvPr id="16" name="Rectangle 15">
            <a:extLst>
              <a:ext uri="{FF2B5EF4-FFF2-40B4-BE49-F238E27FC236}">
                <a16:creationId xmlns:a16="http://schemas.microsoft.com/office/drawing/2014/main" id="{E67F73D5-B4DC-384D-9CB7-36519ABCD920}"/>
              </a:ext>
            </a:extLst>
          </p:cNvPr>
          <p:cNvSpPr/>
          <p:nvPr/>
        </p:nvSpPr>
        <p:spPr>
          <a:xfrm>
            <a:off x="4076197"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Google Shape;203;p5">
            <a:extLst>
              <a:ext uri="{FF2B5EF4-FFF2-40B4-BE49-F238E27FC236}">
                <a16:creationId xmlns:a16="http://schemas.microsoft.com/office/drawing/2014/main" id="{0BB59E8D-B4E2-0644-B38B-359B7C9F5952}"/>
              </a:ext>
            </a:extLst>
          </p:cNvPr>
          <p:cNvCxnSpPr/>
          <p:nvPr/>
        </p:nvCxnSpPr>
        <p:spPr>
          <a:xfrm>
            <a:off x="6223481" y="1692108"/>
            <a:ext cx="8021" cy="467121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0757423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7"/>
          <p:cNvSpPr txBox="1">
            <a:spLocks noGrp="1"/>
          </p:cNvSpPr>
          <p:nvPr>
            <p:ph idx="1"/>
          </p:nvPr>
        </p:nvSpPr>
        <p:spPr>
          <a:xfrm>
            <a:off x="838200" y="2201779"/>
            <a:ext cx="8485909" cy="2106985"/>
          </a:xfrm>
          <a:prstGeom prst="rect">
            <a:avLst/>
          </a:prstGeom>
          <a:noFill/>
          <a:ln>
            <a:noFill/>
          </a:ln>
        </p:spPr>
        <p:txBody>
          <a:bodyPr spcFirstLastPara="1" vert="horz" wrap="square" lIns="91425" tIns="45700" rIns="91425" bIns="45700" rtlCol="0" anchor="t" anchorCtr="0">
            <a:normAutofit lnSpcReduction="10000"/>
          </a:bodyPr>
          <a:lstStyle/>
          <a:p>
            <a:pPr marL="342900" indent="-342900">
              <a:spcBef>
                <a:spcPts val="0"/>
              </a:spcBef>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Sea coherente con los colores. Si utiliza un color para representar una tecnología en un mapa o figura, asegúrese de utilizar el mismo color para esa tecnología en todos los mapas y figuras de su presentación</a:t>
            </a:r>
          </a:p>
          <a:p>
            <a:pPr marL="342900" indent="-342900">
              <a:spcBef>
                <a:spcPts val="640"/>
              </a:spcBef>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Utilizar colores que sean fáciles de distinguir entre sí</a:t>
            </a:r>
          </a:p>
          <a:p>
            <a:pPr marL="342900" indent="-342900">
              <a:spcBef>
                <a:spcPts val="640"/>
              </a:spcBef>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Asegúrese de que las leyendas sean legibles a distancia</a:t>
            </a:r>
          </a:p>
          <a:p>
            <a:pPr marL="342900" indent="-342900">
              <a:spcBef>
                <a:spcPts val="640"/>
              </a:spcBef>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Compruebe la coherencia con todas las cifras (barra de escala, etc.)</a:t>
            </a:r>
          </a:p>
        </p:txBody>
      </p:sp>
      <p:sp>
        <p:nvSpPr>
          <p:cNvPr id="6" name="Title 1"/>
          <p:cNvSpPr>
            <a:spLocks noGrp="1"/>
          </p:cNvSpPr>
          <p:nvPr>
            <p:ph type="title"/>
          </p:nvPr>
        </p:nvSpPr>
        <p:spPr>
          <a:xfrm>
            <a:off x="838200" y="307810"/>
            <a:ext cx="7805928" cy="1325563"/>
          </a:xfrm>
        </p:spPr>
        <p:txBody>
          <a:bodyPr/>
          <a:lstStyle/>
          <a:p>
            <a:r>
              <a:rPr lang="sv-SE" dirty="0"/>
              <a:t>9.3 Estructuración de la presentación </a:t>
            </a:r>
            <a:endParaRPr lang="en-GB" dirty="0"/>
          </a:p>
        </p:txBody>
      </p:sp>
      <p:sp>
        <p:nvSpPr>
          <p:cNvPr id="7" name="Oval 6">
            <a:extLst>
              <a:ext uri="{FF2B5EF4-FFF2-40B4-BE49-F238E27FC236}">
                <a16:creationId xmlns:a16="http://schemas.microsoft.com/office/drawing/2014/main" id="{9531A1F8-B869-1740-BDF0-DE8E1773FD80}"/>
              </a:ext>
            </a:extLst>
          </p:cNvPr>
          <p:cNvSpPr/>
          <p:nvPr/>
        </p:nvSpPr>
        <p:spPr>
          <a:xfrm>
            <a:off x="10142760"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9.mp3" descr="Track1_Lecture9_Slide19.mp3">
            <a:hlinkClick r:id="" action="ppaction://media"/>
            <a:extLst>
              <a:ext uri="{FF2B5EF4-FFF2-40B4-BE49-F238E27FC236}">
                <a16:creationId xmlns:a16="http://schemas.microsoft.com/office/drawing/2014/main" id="{151F20AF-DFE2-8A47-B351-96B830793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5490" y="365125"/>
            <a:ext cx="812800" cy="812800"/>
          </a:xfrm>
          <a:prstGeom prst="rect">
            <a:avLst/>
          </a:prstGeom>
        </p:spPr>
      </p:pic>
      <p:sp>
        <p:nvSpPr>
          <p:cNvPr id="8" name="Rectangle 7">
            <a:extLst>
              <a:ext uri="{FF2B5EF4-FFF2-40B4-BE49-F238E27FC236}">
                <a16:creationId xmlns:a16="http://schemas.microsoft.com/office/drawing/2014/main" id="{DC4DCAE6-C259-184D-A745-F381FDE9BF37}"/>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83C93416-C059-0040-AD45-B97BEC9D3CE6}"/>
              </a:ext>
            </a:extLst>
          </p:cNvPr>
          <p:cNvSpPr/>
          <p:nvPr/>
        </p:nvSpPr>
        <p:spPr>
          <a:xfrm>
            <a:off x="838200" y="1647778"/>
            <a:ext cx="3940694" cy="400110"/>
          </a:xfrm>
          <a:prstGeom prst="rect">
            <a:avLst/>
          </a:prstGeom>
        </p:spPr>
        <p:txBody>
          <a:bodyPr wrap="none" lIns="91440" tIns="45720" rIns="91440" bIns="45720" anchor="t">
            <a:spAutoFit/>
          </a:bodyPr>
          <a:lstStyle/>
          <a:p>
            <a:r>
              <a:rPr lang="sv-SE" sz="2000" b="1" dirty="0">
                <a:solidFill>
                  <a:schemeClr val="accent5">
                    <a:lumMod val="60000"/>
                    <a:lumOff val="40000"/>
                  </a:schemeClr>
                </a:solidFill>
                <a:latin typeface="Open Sans" panose="020B0606030504020204"/>
              </a:rPr>
              <a:t>Mensajes para llevar (colores)</a:t>
            </a:r>
            <a:endParaRPr lang="en-GB" sz="2000" b="1" dirty="0">
              <a:solidFill>
                <a:schemeClr val="accent5">
                  <a:lumMod val="60000"/>
                  <a:lumOff val="40000"/>
                </a:schemeClr>
              </a:solidFill>
              <a:latin typeface="Open Sans" panose="020B0606030504020204"/>
            </a:endParaRPr>
          </a:p>
        </p:txBody>
      </p:sp>
    </p:spTree>
    <p:extLst>
      <p:ext uri="{BB962C8B-B14F-4D97-AF65-F5344CB8AC3E}">
        <p14:creationId xmlns:p14="http://schemas.microsoft.com/office/powerpoint/2010/main" val="23450938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7"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panose="020B0606030504020204"/>
                <a:ea typeface="+mn-lt"/>
                <a:cs typeface="+mn-lt"/>
              </a:rPr>
              <a:t>OIT1: Describir las diferencias entre el cálculo de los LCOE de las tecnologías.</a:t>
            </a:r>
          </a:p>
          <a:p>
            <a:pPr marL="342900" indent="-342900" algn="l">
              <a:buFont typeface="Arial" panose="020B0604020202020204" pitchFamily="34" charset="0"/>
              <a:buAutoNum type="arabicPeriod"/>
            </a:pPr>
            <a:r>
              <a:rPr lang="en-US" sz="2000" dirty="0">
                <a:latin typeface="Open Sans" panose="020B0606030504020204"/>
                <a:ea typeface="+mn-lt"/>
                <a:cs typeface="+mn-lt"/>
              </a:rPr>
              <a:t>OIT2: Describir el algoritmo de priorización.</a:t>
            </a:r>
          </a:p>
          <a:p>
            <a:pPr marL="342900" indent="-342900" algn="l">
              <a:buFont typeface="Arial" panose="020B0604020202020204" pitchFamily="34" charset="0"/>
              <a:buAutoNum type="arabicPeriod"/>
            </a:pPr>
            <a:r>
              <a:rPr lang="en-US" sz="2000" dirty="0">
                <a:latin typeface="Open Sans" panose="020B0606030504020204"/>
                <a:ea typeface="+mn-lt"/>
                <a:cs typeface="+mn-lt"/>
              </a:rPr>
              <a:t>OIT3: Explicar aspectos importantes para la correcta visualización y comunicación de su análisis basado en OnSSET.</a:t>
            </a:r>
          </a:p>
        </p:txBody>
      </p:sp>
      <p:sp>
        <p:nvSpPr>
          <p:cNvPr id="8" name="Rectangle 7"/>
          <p:cNvSpPr/>
          <p:nvPr/>
        </p:nvSpPr>
        <p:spPr>
          <a:xfrm>
            <a:off x="887214" y="1635663"/>
            <a:ext cx="5674951"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ea typeface="+mn-lt"/>
                <a:cs typeface="+mn-lt"/>
              </a:rPr>
              <a:t>Al final de esta conferencia, serás capaz de:</a:t>
            </a:r>
            <a:endParaRPr lang="en-US" sz="2000" b="1" dirty="0">
              <a:solidFill>
                <a:schemeClr val="accent5">
                  <a:lumMod val="60000"/>
                  <a:lumOff val="40000"/>
                </a:schemeClr>
              </a:solidFill>
              <a:latin typeface="Open Sans" panose="020B0606030504020204"/>
              <a:cs typeface="Calibri" panose="020F0502020204030204"/>
            </a:endParaRPr>
          </a:p>
        </p:txBody>
      </p:sp>
      <p:sp>
        <p:nvSpPr>
          <p:cNvPr id="5" name="Oval 4">
            <a:extLst>
              <a:ext uri="{FF2B5EF4-FFF2-40B4-BE49-F238E27FC236}">
                <a16:creationId xmlns:a16="http://schemas.microsoft.com/office/drawing/2014/main" id="{CCDDB4A7-8557-8841-87DE-F3FC50F51178}"/>
              </a:ext>
            </a:extLst>
          </p:cNvPr>
          <p:cNvSpPr/>
          <p:nvPr/>
        </p:nvSpPr>
        <p:spPr>
          <a:xfrm>
            <a:off x="10135255" y="6134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mp3" descr="Track1_Lecture9_Slide2.mp3">
            <a:hlinkClick r:id="" action="ppaction://media"/>
            <a:extLst>
              <a:ext uri="{FF2B5EF4-FFF2-40B4-BE49-F238E27FC236}">
                <a16:creationId xmlns:a16="http://schemas.microsoft.com/office/drawing/2014/main" id="{34B41618-E129-B24D-B26D-79B66F3BEF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6620" y="6848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9.3 Referencias</a:t>
            </a:r>
          </a:p>
        </p:txBody>
      </p:sp>
      <p:sp>
        <p:nvSpPr>
          <p:cNvPr id="5" name="Rectangle 4"/>
          <p:cNvSpPr/>
          <p:nvPr/>
        </p:nvSpPr>
        <p:spPr>
          <a:xfrm>
            <a:off x="865910" y="1690688"/>
            <a:ext cx="5119255"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7: Communicating electrification model results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e_3/Lecture%207/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Claridad: Números</a:t>
            </a:r>
            <a:endParaRPr lang="en-GB" dirty="0"/>
          </a:p>
        </p:txBody>
      </p:sp>
      <p:sp>
        <p:nvSpPr>
          <p:cNvPr id="10" name="Google Shape;194;p4"/>
          <p:cNvSpPr txBox="1">
            <a:spLocks/>
          </p:cNvSpPr>
          <p:nvPr/>
        </p:nvSpPr>
        <p:spPr>
          <a:xfrm>
            <a:off x="0" y="2946524"/>
            <a:ext cx="11734800" cy="1283201"/>
          </a:xfrm>
          <a:prstGeom prst="rect">
            <a:avLst/>
          </a:prstGeom>
          <a:solidFill>
            <a:srgbClr val="339966"/>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lgn="ctr">
              <a:spcBef>
                <a:spcPts val="0"/>
              </a:spcBef>
              <a:buClr>
                <a:schemeClr val="dk1"/>
              </a:buClr>
              <a:buSzPts val="4400"/>
            </a:pPr>
            <a:r>
              <a:rPr lang="sv-SE" b="1" dirty="0"/>
              <a:t>Claridad: Números</a:t>
            </a:r>
          </a:p>
        </p:txBody>
      </p:sp>
      <p:sp>
        <p:nvSpPr>
          <p:cNvPr id="5" name="Oval 4">
            <a:extLst>
              <a:ext uri="{FF2B5EF4-FFF2-40B4-BE49-F238E27FC236}">
                <a16:creationId xmlns:a16="http://schemas.microsoft.com/office/drawing/2014/main" id="{395A0E65-6F3E-AC4E-AAEA-18D3BD5EEA61}"/>
              </a:ext>
            </a:extLst>
          </p:cNvPr>
          <p:cNvSpPr/>
          <p:nvPr/>
        </p:nvSpPr>
        <p:spPr>
          <a:xfrm>
            <a:off x="10469635" y="3894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1.mp3" descr="Track1_Lecture9_Slide21.mp3">
            <a:hlinkClick r:id="" action="ppaction://media"/>
            <a:extLst>
              <a:ext uri="{FF2B5EF4-FFF2-40B4-BE49-F238E27FC236}">
                <a16:creationId xmlns:a16="http://schemas.microsoft.com/office/drawing/2014/main" id="{BA3372D0-DB70-6042-BCD0-625084C98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460801"/>
            <a:ext cx="812800" cy="812800"/>
          </a:xfrm>
          <a:prstGeom prst="rect">
            <a:avLst/>
          </a:prstGeom>
        </p:spPr>
      </p:pic>
      <p:sp>
        <p:nvSpPr>
          <p:cNvPr id="9" name="Rectangle 8">
            <a:extLst>
              <a:ext uri="{FF2B5EF4-FFF2-40B4-BE49-F238E27FC236}">
                <a16:creationId xmlns:a16="http://schemas.microsoft.com/office/drawing/2014/main" id="{DF3879A8-9FFF-E74D-BC0A-7B78F1C6997D}"/>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42955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3" name="Google Shape;233;p9"/>
          <p:cNvGraphicFramePr/>
          <p:nvPr/>
        </p:nvGraphicFramePr>
        <p:xfrm>
          <a:off x="2743200" y="1845334"/>
          <a:ext cx="6858000" cy="3641066"/>
        </p:xfrm>
        <a:graphic>
          <a:graphicData uri="http://schemas.openxmlformats.org/drawingml/2006/chart">
            <c:chart xmlns:c="http://schemas.openxmlformats.org/drawingml/2006/chart" xmlns:r="http://schemas.openxmlformats.org/officeDocument/2006/relationships" r:id="rId5"/>
          </a:graphicData>
        </a:graphic>
      </p:graphicFrame>
      <p:sp>
        <p:nvSpPr>
          <p:cNvPr id="234" name="Google Shape;234;p9"/>
          <p:cNvSpPr txBox="1"/>
          <p:nvPr/>
        </p:nvSpPr>
        <p:spPr>
          <a:xfrm>
            <a:off x="3581400" y="5350534"/>
            <a:ext cx="6324600" cy="369332"/>
          </a:xfrm>
          <a:prstGeom prst="rect">
            <a:avLst/>
          </a:prstGeom>
          <a:noFill/>
          <a:ln>
            <a:noFill/>
          </a:ln>
        </p:spPr>
        <p:txBody>
          <a:bodyPr spcFirstLastPara="1" wrap="square" lIns="91425" tIns="45700" rIns="91425" bIns="45700" anchor="t" anchorCtr="0">
            <a:spAutoFit/>
          </a:bodyPr>
          <a:lstStyle/>
          <a:p>
            <a:r>
              <a:rPr lang="sv-SE" dirty="0">
                <a:solidFill>
                  <a:schemeClr val="dk1"/>
                </a:solidFill>
                <a:latin typeface="Calibri"/>
                <a:ea typeface="Calibri"/>
                <a:cs typeface="Calibri"/>
                <a:sym typeface="Calibri"/>
              </a:rPr>
              <a:t>Coste total de la inversión: 2067559977 USD</a:t>
            </a:r>
            <a:endParaRPr dirty="0">
              <a:solidFill>
                <a:schemeClr val="dk1"/>
              </a:solidFill>
              <a:latin typeface="Calibri"/>
              <a:ea typeface="Calibri"/>
              <a:cs typeface="Calibri"/>
              <a:sym typeface="Calibri"/>
            </a:endParaRPr>
          </a:p>
        </p:txBody>
      </p:sp>
      <p:sp>
        <p:nvSpPr>
          <p:cNvPr id="8" name="Rectangle 7"/>
          <p:cNvSpPr/>
          <p:nvPr/>
        </p:nvSpPr>
        <p:spPr>
          <a:xfrm>
            <a:off x="914400" y="1741532"/>
            <a:ext cx="1452642"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Ejemplo 1</a:t>
            </a:r>
          </a:p>
        </p:txBody>
      </p:sp>
      <p:sp>
        <p:nvSpPr>
          <p:cNvPr id="7" name="Oval 6">
            <a:extLst>
              <a:ext uri="{FF2B5EF4-FFF2-40B4-BE49-F238E27FC236}">
                <a16:creationId xmlns:a16="http://schemas.microsoft.com/office/drawing/2014/main" id="{93BC40D1-C33F-434B-A9A2-29637C75782B}"/>
              </a:ext>
            </a:extLst>
          </p:cNvPr>
          <p:cNvSpPr/>
          <p:nvPr/>
        </p:nvSpPr>
        <p:spPr>
          <a:xfrm>
            <a:off x="10398270" y="3102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2.mp3" descr="Track1_Lecture9_Slide22.mp3">
            <a:hlinkClick r:id="" action="ppaction://media"/>
            <a:extLst>
              <a:ext uri="{FF2B5EF4-FFF2-40B4-BE49-F238E27FC236}">
                <a16:creationId xmlns:a16="http://schemas.microsoft.com/office/drawing/2014/main" id="{05A99D2B-1042-3143-9910-B29A54C202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1794" y="389436"/>
            <a:ext cx="812800" cy="812800"/>
          </a:xfrm>
          <a:prstGeom prst="rect">
            <a:avLst/>
          </a:prstGeom>
        </p:spPr>
      </p:pic>
      <p:sp>
        <p:nvSpPr>
          <p:cNvPr id="9" name="Rectangle 8">
            <a:extLst>
              <a:ext uri="{FF2B5EF4-FFF2-40B4-BE49-F238E27FC236}">
                <a16:creationId xmlns:a16="http://schemas.microsoft.com/office/drawing/2014/main" id="{82D61EE3-B9FC-CA41-A8AA-20BA5CD0843C}"/>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0AC9E8ED-D07C-7C44-8C4C-B74B20B0296E}"/>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Claridad: Números</a:t>
            </a:r>
            <a:endParaRPr lang="en-GB" dirty="0"/>
          </a:p>
        </p:txBody>
      </p:sp>
    </p:spTree>
    <p:extLst>
      <p:ext uri="{BB962C8B-B14F-4D97-AF65-F5344CB8AC3E}">
        <p14:creationId xmlns:p14="http://schemas.microsoft.com/office/powerpoint/2010/main" val="17515606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40" name="Google Shape;240;p10"/>
          <p:cNvGraphicFramePr/>
          <p:nvPr/>
        </p:nvGraphicFramePr>
        <p:xfrm>
          <a:off x="2599724" y="2141642"/>
          <a:ext cx="6968490" cy="3640455"/>
        </p:xfrm>
        <a:graphic>
          <a:graphicData uri="http://schemas.openxmlformats.org/drawingml/2006/chart">
            <c:chart xmlns:c="http://schemas.openxmlformats.org/drawingml/2006/chart" xmlns:r="http://schemas.openxmlformats.org/officeDocument/2006/relationships" r:id="rId5"/>
          </a:graphicData>
        </a:graphic>
      </p:graphicFrame>
      <p:sp>
        <p:nvSpPr>
          <p:cNvPr id="241" name="Google Shape;241;p10"/>
          <p:cNvSpPr txBox="1"/>
          <p:nvPr/>
        </p:nvSpPr>
        <p:spPr>
          <a:xfrm>
            <a:off x="3994484" y="5925363"/>
            <a:ext cx="6324600" cy="369332"/>
          </a:xfrm>
          <a:prstGeom prst="rect">
            <a:avLst/>
          </a:prstGeom>
          <a:noFill/>
          <a:ln>
            <a:noFill/>
          </a:ln>
        </p:spPr>
        <p:txBody>
          <a:bodyPr spcFirstLastPara="1" wrap="square" lIns="91425" tIns="45700" rIns="91425" bIns="45700" anchor="t" anchorCtr="0">
            <a:spAutoFit/>
          </a:bodyPr>
          <a:lstStyle/>
          <a:p>
            <a:r>
              <a:rPr lang="sv-SE" dirty="0">
                <a:solidFill>
                  <a:schemeClr val="dk1"/>
                </a:solidFill>
                <a:latin typeface="Calibri"/>
                <a:ea typeface="Calibri"/>
                <a:cs typeface="Calibri"/>
                <a:sym typeface="Calibri"/>
              </a:rPr>
              <a:t>Coste total de la inversión: 2.100 millones de dólares</a:t>
            </a:r>
            <a:endParaRPr dirty="0">
              <a:solidFill>
                <a:schemeClr val="dk1"/>
              </a:solidFill>
              <a:latin typeface="Calibri"/>
              <a:ea typeface="Calibri"/>
              <a:cs typeface="Calibri"/>
              <a:sym typeface="Calibri"/>
            </a:endParaRPr>
          </a:p>
        </p:txBody>
      </p:sp>
      <p:sp>
        <p:nvSpPr>
          <p:cNvPr id="8" name="Rectangle 7"/>
          <p:cNvSpPr/>
          <p:nvPr/>
        </p:nvSpPr>
        <p:spPr>
          <a:xfrm>
            <a:off x="914400" y="1741532"/>
            <a:ext cx="1452642"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Ejemplo 2</a:t>
            </a:r>
          </a:p>
        </p:txBody>
      </p:sp>
      <p:sp>
        <p:nvSpPr>
          <p:cNvPr id="9" name="Oval 8">
            <a:extLst>
              <a:ext uri="{FF2B5EF4-FFF2-40B4-BE49-F238E27FC236}">
                <a16:creationId xmlns:a16="http://schemas.microsoft.com/office/drawing/2014/main" id="{8D44D74C-4408-AA44-BA49-66D1DC3D19E8}"/>
              </a:ext>
            </a:extLst>
          </p:cNvPr>
          <p:cNvSpPr/>
          <p:nvPr/>
        </p:nvSpPr>
        <p:spPr>
          <a:xfrm>
            <a:off x="10247719" y="2906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3.mp3" descr="Track1_Lecture9_Slide23.mp3">
            <a:hlinkClick r:id="" action="ppaction://media"/>
            <a:extLst>
              <a:ext uri="{FF2B5EF4-FFF2-40B4-BE49-F238E27FC236}">
                <a16:creationId xmlns:a16="http://schemas.microsoft.com/office/drawing/2014/main" id="{8B86683E-A6C5-1241-91F1-1026FAF0A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9084" y="365125"/>
            <a:ext cx="812800" cy="812800"/>
          </a:xfrm>
          <a:prstGeom prst="rect">
            <a:avLst/>
          </a:prstGeom>
        </p:spPr>
      </p:pic>
      <p:sp>
        <p:nvSpPr>
          <p:cNvPr id="11" name="Title 1">
            <a:extLst>
              <a:ext uri="{FF2B5EF4-FFF2-40B4-BE49-F238E27FC236}">
                <a16:creationId xmlns:a16="http://schemas.microsoft.com/office/drawing/2014/main" id="{9C1D4D45-7140-844E-A4CF-278948305508}"/>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Claridad: Números</a:t>
            </a:r>
            <a:endParaRPr lang="en-GB" dirty="0"/>
          </a:p>
        </p:txBody>
      </p:sp>
      <p:sp>
        <p:nvSpPr>
          <p:cNvPr id="12" name="Rectangle 11">
            <a:extLst>
              <a:ext uri="{FF2B5EF4-FFF2-40B4-BE49-F238E27FC236}">
                <a16:creationId xmlns:a16="http://schemas.microsoft.com/office/drawing/2014/main" id="{BE6C806D-D1EF-0E4A-9268-C13A01FD77D3}"/>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8377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11"/>
          <p:cNvSpPr txBox="1">
            <a:spLocks noGrp="1"/>
          </p:cNvSpPr>
          <p:nvPr>
            <p:ph idx="1"/>
          </p:nvPr>
        </p:nvSpPr>
        <p:spPr>
          <a:xfrm>
            <a:off x="838200" y="2237873"/>
            <a:ext cx="7045036" cy="3939089"/>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chemeClr val="dk1"/>
              </a:buClr>
              <a:buSzPct val="120000"/>
            </a:pPr>
            <a:r>
              <a:rPr lang="en-GB" sz="2000" dirty="0">
                <a:latin typeface="Open Sans" panose="020B0606030504020204"/>
              </a:rPr>
              <a:t>Limite el número de decimales que utiliza</a:t>
            </a:r>
          </a:p>
          <a:p>
            <a:pPr marL="342900" indent="-342900">
              <a:spcBef>
                <a:spcPts val="640"/>
              </a:spcBef>
              <a:buClr>
                <a:schemeClr val="dk1"/>
              </a:buClr>
              <a:buSzPct val="120000"/>
            </a:pPr>
            <a:r>
              <a:rPr lang="en-GB" sz="2000" dirty="0">
                <a:latin typeface="Open Sans" panose="020B0606030504020204"/>
              </a:rPr>
              <a:t>Las cifras deben presentarse con una precisión razonable. Teniendo en cuenta la incertidumbre de los modelos, si el resultado del modelo es que el coste total de la inversión es de 4.356.678 USD, es mejor redondearlo y presentarlo como, por ejemplo, 4,4 millones de USD.</a:t>
            </a:r>
          </a:p>
          <a:p>
            <a:pPr marL="342900" indent="-342900">
              <a:spcBef>
                <a:spcPts val="640"/>
              </a:spcBef>
              <a:buClr>
                <a:schemeClr val="dk1"/>
              </a:buClr>
              <a:buSzPct val="120000"/>
            </a:pPr>
            <a:r>
              <a:rPr lang="en-GB" sz="2000" dirty="0">
                <a:latin typeface="Open Sans" panose="020B0606030504020204"/>
              </a:rPr>
              <a:t>No haga que la gente "cuente ceros", </a:t>
            </a:r>
            <a:r>
              <a:rPr lang="en-GB" sz="2000" b="1" dirty="0">
                <a:latin typeface="Open Sans" panose="020B0606030504020204"/>
              </a:rPr>
              <a:t>1,3 millones </a:t>
            </a:r>
            <a:r>
              <a:rPr lang="en-GB" sz="2000" dirty="0">
                <a:latin typeface="Open Sans" panose="020B0606030504020204"/>
              </a:rPr>
              <a:t>es más fácil de leer que </a:t>
            </a:r>
            <a:r>
              <a:rPr lang="en-GB" sz="2000" b="1" dirty="0">
                <a:latin typeface="Open Sans" panose="020B0606030504020204"/>
              </a:rPr>
              <a:t>1.300.000.</a:t>
            </a:r>
            <a:endParaRPr lang="en-GB" sz="2000" dirty="0">
              <a:latin typeface="Open Sans" panose="020B0606030504020204"/>
            </a:endParaRPr>
          </a:p>
          <a:p>
            <a:pPr marL="342900" indent="-342900">
              <a:spcBef>
                <a:spcPts val="640"/>
              </a:spcBef>
              <a:buClr>
                <a:schemeClr val="dk1"/>
              </a:buClr>
              <a:buSzPct val="120000"/>
            </a:pPr>
            <a:r>
              <a:rPr lang="en-GB" sz="2000" dirty="0">
                <a:latin typeface="Open Sans" panose="020B0606030504020204"/>
              </a:rPr>
              <a:t>Asegúrese de que las unidades están claras en los gráficos, las figuras y el texto.</a:t>
            </a:r>
          </a:p>
          <a:p>
            <a:pPr marL="342900" indent="-139700">
              <a:spcBef>
                <a:spcPts val="640"/>
              </a:spcBef>
              <a:buClr>
                <a:schemeClr val="dk1"/>
              </a:buClr>
              <a:buSzPct val="120000"/>
              <a:buNone/>
            </a:pPr>
            <a:endParaRPr lang="en-GB" sz="2000" dirty="0">
              <a:latin typeface="Open Sans" panose="020B0606030504020204"/>
            </a:endParaRPr>
          </a:p>
        </p:txBody>
      </p:sp>
      <p:sp>
        <p:nvSpPr>
          <p:cNvPr id="6" name="Rectangle 5"/>
          <p:cNvSpPr/>
          <p:nvPr/>
        </p:nvSpPr>
        <p:spPr>
          <a:xfrm>
            <a:off x="838200" y="1592358"/>
            <a:ext cx="3955122" cy="400110"/>
          </a:xfrm>
          <a:prstGeom prst="rect">
            <a:avLst/>
          </a:prstGeom>
        </p:spPr>
        <p:txBody>
          <a:bodyPr wrap="none">
            <a:spAutoFit/>
          </a:bodyPr>
          <a:lstStyle/>
          <a:p>
            <a:r>
              <a:rPr lang="sv-SE" sz="2000" b="1" dirty="0">
                <a:solidFill>
                  <a:schemeClr val="accent5">
                    <a:lumMod val="60000"/>
                    <a:lumOff val="40000"/>
                  </a:schemeClr>
                </a:solidFill>
                <a:latin typeface="Open Sans" panose="020B0606030504020204"/>
              </a:rPr>
              <a:t>Mensajes para llevar (número)</a:t>
            </a:r>
            <a:endParaRPr lang="en-GB" sz="2000" b="1" dirty="0">
              <a:solidFill>
                <a:schemeClr val="accent5">
                  <a:lumMod val="60000"/>
                  <a:lumOff val="40000"/>
                </a:schemeClr>
              </a:solidFill>
              <a:latin typeface="Open Sans" panose="020B0606030504020204"/>
            </a:endParaRPr>
          </a:p>
        </p:txBody>
      </p:sp>
      <p:sp>
        <p:nvSpPr>
          <p:cNvPr id="7" name="Title 1"/>
          <p:cNvSpPr>
            <a:spLocks noGrp="1"/>
          </p:cNvSpPr>
          <p:nvPr>
            <p:ph type="title"/>
          </p:nvPr>
        </p:nvSpPr>
        <p:spPr>
          <a:xfrm>
            <a:off x="838200" y="365125"/>
            <a:ext cx="10515600" cy="1325563"/>
          </a:xfrm>
        </p:spPr>
        <p:txBody>
          <a:bodyPr/>
          <a:lstStyle/>
          <a:p>
            <a:r>
              <a:rPr lang="en-US" dirty="0"/>
              <a:t>9.4 Claridad: Números</a:t>
            </a:r>
            <a:endParaRPr lang="en-GB" dirty="0"/>
          </a:p>
        </p:txBody>
      </p:sp>
      <p:sp>
        <p:nvSpPr>
          <p:cNvPr id="8" name="Oval 7">
            <a:extLst>
              <a:ext uri="{FF2B5EF4-FFF2-40B4-BE49-F238E27FC236}">
                <a16:creationId xmlns:a16="http://schemas.microsoft.com/office/drawing/2014/main" id="{6D7F5FAE-A72B-9D40-AB5A-93B3C26715FC}"/>
              </a:ext>
            </a:extLst>
          </p:cNvPr>
          <p:cNvSpPr/>
          <p:nvPr/>
        </p:nvSpPr>
        <p:spPr>
          <a:xfrm>
            <a:off x="10271206"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4.mp3" descr="Track1_Lecture9_Slide24.mp3">
            <a:hlinkClick r:id="" action="ppaction://media"/>
            <a:extLst>
              <a:ext uri="{FF2B5EF4-FFF2-40B4-BE49-F238E27FC236}">
                <a16:creationId xmlns:a16="http://schemas.microsoft.com/office/drawing/2014/main" id="{B738C4CD-6CAF-B449-8EFA-DAF13DEC4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1206" y="365125"/>
            <a:ext cx="812800" cy="812800"/>
          </a:xfrm>
          <a:prstGeom prst="rect">
            <a:avLst/>
          </a:prstGeom>
        </p:spPr>
      </p:pic>
      <p:sp>
        <p:nvSpPr>
          <p:cNvPr id="9" name="Rectangle 8">
            <a:extLst>
              <a:ext uri="{FF2B5EF4-FFF2-40B4-BE49-F238E27FC236}">
                <a16:creationId xmlns:a16="http://schemas.microsoft.com/office/drawing/2014/main" id="{2442A406-302F-7448-B264-82925DC8BC4A}"/>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03212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9.4 Referencias</a:t>
            </a:r>
          </a:p>
        </p:txBody>
      </p:sp>
      <p:sp>
        <p:nvSpPr>
          <p:cNvPr id="5" name="Rectangle 4"/>
          <p:cNvSpPr/>
          <p:nvPr/>
        </p:nvSpPr>
        <p:spPr>
          <a:xfrm>
            <a:off x="852055" y="1704543"/>
            <a:ext cx="4588042"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7: Communicating electrification model results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e_3/Lecture%207/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08353" y="3995925"/>
            <a:ext cx="5293587" cy="168029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Light" panose="020B0306030504020204" pitchFamily="34" charset="0"/>
                <a:ea typeface="Open Sans Light" panose="020B0306030504020204" pitchFamily="34" charset="0"/>
                <a:cs typeface="Open Sans Light" panose="020B0306030504020204" pitchFamily="34" charset="0"/>
              </a:rPr>
              <a:t>Y enhorabuena </a:t>
            </a:r>
            <a:br>
              <a:rPr lang="en-GB" sz="3600" dirty="0">
                <a:latin typeface="Open Sans Light" panose="020B0306030504020204" pitchFamily="34" charset="0"/>
                <a:ea typeface="Open Sans Light" panose="020B0306030504020204" pitchFamily="34" charset="0"/>
                <a:cs typeface="Open Sans Light" panose="020B0306030504020204" pitchFamily="34" charset="0"/>
              </a:rPr>
            </a:br>
            <a:r>
              <a:rPr lang="en-GB" sz="3600" dirty="0">
                <a:latin typeface="Open Sans Light" panose="020B0306030504020204" pitchFamily="34" charset="0"/>
                <a:ea typeface="Open Sans Light" panose="020B0306030504020204" pitchFamily="34" charset="0"/>
                <a:cs typeface="Open Sans Light" panose="020B0306030504020204" pitchFamily="34" charset="0"/>
              </a:rPr>
              <a:t>por haber completado todas las clases de este curso.</a:t>
            </a:r>
          </a:p>
        </p:txBody>
      </p:sp>
      <p:sp>
        <p:nvSpPr>
          <p:cNvPr id="7" name="Title 10">
            <a:extLst>
              <a:ext uri="{FF2B5EF4-FFF2-40B4-BE49-F238E27FC236}">
                <a16:creationId xmlns:a16="http://schemas.microsoft.com/office/drawing/2014/main" id="{7BCB7BA5-8151-974D-94E7-EE3F2F63FDC8}"/>
              </a:ext>
            </a:extLst>
          </p:cNvPr>
          <p:cNvSpPr txBox="1">
            <a:spLocks/>
          </p:cNvSpPr>
          <p:nvPr/>
        </p:nvSpPr>
        <p:spPr>
          <a:xfrm>
            <a:off x="608353" y="1541151"/>
            <a:ext cx="5743679"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111494935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C3110E72-A7A8-2C4F-8E6A-7ECA82C73C97}"/>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527CA53-8C05-874E-A49A-9665D3ED798F}"/>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A5A2BC08-26C5-4E4D-905E-32138A0C2E47}"/>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9: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de Electrificación Global.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A7C5AF43-406D-BF4F-B6B2-924DB09FD277}"/>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06C01F48-B2FD-FE47-A7FB-28C85BF0A4D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73EE1E9-21A5-D541-BB4D-E7B278008C3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9" name="Rounded Rectangle 8">
              <a:hlinkClick r:id="rId4"/>
              <a:extLst>
                <a:ext uri="{FF2B5EF4-FFF2-40B4-BE49-F238E27FC236}">
                  <a16:creationId xmlns:a16="http://schemas.microsoft.com/office/drawing/2014/main" id="{4DB2DDA7-E485-674A-AA93-07EF511E35D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6391502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1" name="Google Shape;521;p38"/>
          <p:cNvSpPr txBox="1">
            <a:spLocks noGrp="1"/>
          </p:cNvSpPr>
          <p:nvPr>
            <p:ph idx="1"/>
          </p:nvPr>
        </p:nvSpPr>
        <p:spPr>
          <a:xfrm>
            <a:off x="838200" y="1687889"/>
            <a:ext cx="10515600" cy="408346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Similar al gasóleo autónomo, con un coste adicional para la red de distribución</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Ajuste de los parámetros de entrada para tener en cuenta las economías de escala de los sistemas más grandes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23" name="Google Shape;523;p38"/>
          <p:cNvGraphicFramePr/>
          <p:nvPr>
            <p:extLst>
              <p:ext uri="{D42A27DB-BD31-4B8C-83A1-F6EECF244321}">
                <p14:modId xmlns:p14="http://schemas.microsoft.com/office/powerpoint/2010/main" val="4055742108"/>
              </p:ext>
            </p:extLst>
          </p:nvPr>
        </p:nvGraphicFramePr>
        <p:xfrm>
          <a:off x="2094314" y="2961145"/>
          <a:ext cx="8003372" cy="2803800"/>
        </p:xfrm>
        <a:graphic>
          <a:graphicData uri="http://schemas.openxmlformats.org/drawingml/2006/table">
            <a:tbl>
              <a:tblPr firstRow="1" bandRow="1">
                <a:noFill/>
              </a:tblPr>
              <a:tblGrid>
                <a:gridCol w="4001686">
                  <a:extLst>
                    <a:ext uri="{9D8B030D-6E8A-4147-A177-3AD203B41FA5}">
                      <a16:colId xmlns:a16="http://schemas.microsoft.com/office/drawing/2014/main" val="20000"/>
                    </a:ext>
                  </a:extLst>
                </a:gridCol>
                <a:gridCol w="4001686">
                  <a:extLst>
                    <a:ext uri="{9D8B030D-6E8A-4147-A177-3AD203B41FA5}">
                      <a16:colId xmlns:a16="http://schemas.microsoft.com/office/drawing/2014/main" val="20001"/>
                    </a:ext>
                  </a:extLst>
                </a:gridCol>
              </a:tblGrid>
              <a:tr h="4263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latin typeface="Open Sans" panose="020B0606030504020204" pitchFamily="34" charset="0"/>
                          <a:ea typeface="Open Sans" panose="020B0606030504020204" pitchFamily="34" charset="0"/>
                          <a:cs typeface="Open Sans" panose="020B0606030504020204" pitchFamily="34" charset="0"/>
                        </a:rPr>
                        <a:t>Parámetro</a:t>
                      </a:r>
                      <a:endParaRPr sz="18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dirty="0">
                          <a:latin typeface="Open Sans" panose="020B0606030504020204" pitchFamily="34" charset="0"/>
                          <a:ea typeface="Open Sans" panose="020B0606030504020204" pitchFamily="34" charset="0"/>
                          <a:cs typeface="Open Sans" panose="020B0606030504020204" pitchFamily="34" charset="0"/>
                        </a:rPr>
                        <a:t>Ejemplo</a:t>
                      </a:r>
                      <a:endParaRPr sz="18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0"/>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Eficiencia del generador</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1"/>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Factor de capacidad</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0.7</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2"/>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Precio de la bomba de gasóleo</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1,00 USD/l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3"/>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Volumen de camiones diésel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15 000 litros</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4"/>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Consumo de camiones diesel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33,7 litros/km</a:t>
                      </a:r>
                      <a:endParaRPr sz="14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5"/>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Diésel LHV</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9,94 kWh/l</a:t>
                      </a:r>
                      <a:endParaRPr sz="14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6" name="Rectangle 5"/>
          <p:cNvSpPr/>
          <p:nvPr/>
        </p:nvSpPr>
        <p:spPr>
          <a:xfrm>
            <a:off x="1033272" y="6090149"/>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13;p17"/>
          <p:cNvSpPr txBox="1">
            <a:spLocks/>
          </p:cNvSpPr>
          <p:nvPr/>
        </p:nvSpPr>
        <p:spPr>
          <a:xfrm>
            <a:off x="838200" y="1217676"/>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Cálculo del LCOE de una minirred de gasóleo</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107863"/>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Teoría avanzada VI</a:t>
            </a:r>
            <a:endParaRPr lang="en-GB" dirty="0">
              <a:solidFill>
                <a:srgbClr val="17375E"/>
              </a:solidFill>
            </a:endParaRPr>
          </a:p>
        </p:txBody>
      </p:sp>
      <p:sp>
        <p:nvSpPr>
          <p:cNvPr id="9" name="TextBox 2"/>
          <p:cNvSpPr txBox="1"/>
          <p:nvPr/>
        </p:nvSpPr>
        <p:spPr>
          <a:xfrm>
            <a:off x="6010656" y="6104076"/>
            <a:ext cx="466160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76130C7-4796-B948-BE14-5B9CA3367F33}"/>
              </a:ext>
            </a:extLst>
          </p:cNvPr>
          <p:cNvSpPr/>
          <p:nvPr/>
        </p:nvSpPr>
        <p:spPr>
          <a:xfrm>
            <a:off x="10294306" y="3623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3.mp3" descr="Track1_Lecture9_Slide3.mp3">
            <a:hlinkClick r:id="" action="ppaction://media"/>
            <a:extLst>
              <a:ext uri="{FF2B5EF4-FFF2-40B4-BE49-F238E27FC236}">
                <a16:creationId xmlns:a16="http://schemas.microsoft.com/office/drawing/2014/main" id="{5A46E39A-4CCF-5741-819E-9C77F5DD3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5671" y="403086"/>
            <a:ext cx="812800" cy="812800"/>
          </a:xfrm>
          <a:prstGeom prst="rect">
            <a:avLst/>
          </a:prstGeom>
        </p:spPr>
      </p:pic>
    </p:spTree>
    <p:extLst>
      <p:ext uri="{BB962C8B-B14F-4D97-AF65-F5344CB8AC3E}">
        <p14:creationId xmlns:p14="http://schemas.microsoft.com/office/powerpoint/2010/main" val="27210595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1" name="Google Shape;531;p39"/>
          <p:cNvSpPr txBox="1">
            <a:spLocks noGrp="1"/>
          </p:cNvSpPr>
          <p:nvPr>
            <p:ph idx="1"/>
          </p:nvPr>
        </p:nvSpPr>
        <p:spPr>
          <a:xfrm>
            <a:off x="838200" y="2316138"/>
            <a:ext cx="4509655" cy="222815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400" dirty="0">
                <a:latin typeface="Open Sans" panose="020B0606030504020204" pitchFamily="34" charset="0"/>
                <a:ea typeface="Open Sans" panose="020B0606030504020204" pitchFamily="34" charset="0"/>
                <a:cs typeface="Open Sans" panose="020B0606030504020204" pitchFamily="34" charset="0"/>
              </a:rPr>
              <a:t>Factor de capacidad calculado en cada celda en función de la velocidad media anual del viento para un ejemplo de aerogenerador</a:t>
            </a:r>
            <a:endParaRPr sz="24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90000"/>
              </a:lnSpc>
              <a:spcBef>
                <a:spcPts val="1000"/>
              </a:spcBef>
              <a:spcAft>
                <a:spcPts val="0"/>
              </a:spcAft>
              <a:buClr>
                <a:schemeClr val="dk1"/>
              </a:buClr>
              <a:buSzPts val="2800"/>
              <a:buChar char="•"/>
            </a:pPr>
            <a:r>
              <a:rPr lang="en-GB" sz="2400" dirty="0">
                <a:latin typeface="Open Sans" panose="020B0606030504020204" pitchFamily="34" charset="0"/>
                <a:ea typeface="Open Sans" panose="020B0606030504020204" pitchFamily="34" charset="0"/>
                <a:cs typeface="Open Sans" panose="020B0606030504020204" pitchFamily="34" charset="0"/>
              </a:rPr>
              <a:t>Tecnología renovable = sin coste de combustible</a:t>
            </a:r>
            <a:endParaRP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13;p17"/>
          <p:cNvSpPr txBox="1">
            <a:spLocks/>
          </p:cNvSpPr>
          <p:nvPr/>
        </p:nvSpPr>
        <p:spPr>
          <a:xfrm>
            <a:off x="838200" y="1279509"/>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Cálculo del LCOE de la minired eólica</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95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Teoría avanzada VI</a:t>
            </a:r>
            <a:endParaRPr lang="en-GB" dirty="0">
              <a:solidFill>
                <a:srgbClr val="17375E"/>
              </a:solidFill>
            </a:endParaRPr>
          </a:p>
        </p:txBody>
      </p:sp>
      <p:pic>
        <p:nvPicPr>
          <p:cNvPr id="2" name="Picture 1"/>
          <p:cNvPicPr>
            <a:picLocks noChangeAspect="1"/>
          </p:cNvPicPr>
          <p:nvPr/>
        </p:nvPicPr>
        <p:blipFill>
          <a:blip r:embed="rId5"/>
          <a:stretch>
            <a:fillRect/>
          </a:stretch>
        </p:blipFill>
        <p:spPr>
          <a:xfrm>
            <a:off x="6207974" y="1697439"/>
            <a:ext cx="5295900" cy="4300228"/>
          </a:xfrm>
          <a:prstGeom prst="rect">
            <a:avLst/>
          </a:prstGeom>
        </p:spPr>
      </p:pic>
      <p:sp>
        <p:nvSpPr>
          <p:cNvPr id="3" name="Rectangle 2"/>
          <p:cNvSpPr/>
          <p:nvPr/>
        </p:nvSpPr>
        <p:spPr>
          <a:xfrm>
            <a:off x="8437519" y="6112171"/>
            <a:ext cx="279916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https://globalwindatlas.info</a:t>
            </a:r>
          </a:p>
        </p:txBody>
      </p:sp>
      <p:sp>
        <p:nvSpPr>
          <p:cNvPr id="9" name="Oval 8">
            <a:extLst>
              <a:ext uri="{FF2B5EF4-FFF2-40B4-BE49-F238E27FC236}">
                <a16:creationId xmlns:a16="http://schemas.microsoft.com/office/drawing/2014/main" id="{757F5284-0056-5042-B46B-20A8BC2A99C0}"/>
              </a:ext>
            </a:extLst>
          </p:cNvPr>
          <p:cNvSpPr/>
          <p:nvPr/>
        </p:nvSpPr>
        <p:spPr>
          <a:xfrm>
            <a:off x="10142461" y="3440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9_Slide4.mp3" descr="Track1_Lecture9_Slide4.mp3">
            <a:hlinkClick r:id="" action="ppaction://media"/>
            <a:extLst>
              <a:ext uri="{FF2B5EF4-FFF2-40B4-BE49-F238E27FC236}">
                <a16:creationId xmlns:a16="http://schemas.microsoft.com/office/drawing/2014/main" id="{9E2C1201-709D-CD4C-81C2-9AFEE0980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3826" y="405392"/>
            <a:ext cx="812800" cy="812800"/>
          </a:xfrm>
          <a:prstGeom prst="rect">
            <a:avLst/>
          </a:prstGeom>
        </p:spPr>
      </p:pic>
      <p:sp>
        <p:nvSpPr>
          <p:cNvPr id="10" name="Rectangle 9">
            <a:extLst>
              <a:ext uri="{FF2B5EF4-FFF2-40B4-BE49-F238E27FC236}">
                <a16:creationId xmlns:a16="http://schemas.microsoft.com/office/drawing/2014/main" id="{3A6A5BA2-8F3B-EF43-82D3-5DC872E30D53}"/>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7399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40"/>
          <p:cNvPicPr preferRelativeResize="0"/>
          <p:nvPr/>
        </p:nvPicPr>
        <p:blipFill rotWithShape="1">
          <a:blip r:embed="rId5">
            <a:alphaModFix/>
          </a:blip>
          <a:srcRect/>
          <a:stretch/>
        </p:blipFill>
        <p:spPr>
          <a:xfrm>
            <a:off x="5835080" y="1371292"/>
            <a:ext cx="5305605" cy="4749891"/>
          </a:xfrm>
          <a:prstGeom prst="rect">
            <a:avLst/>
          </a:prstGeom>
          <a:noFill/>
          <a:ln>
            <a:noFill/>
          </a:ln>
        </p:spPr>
      </p:pic>
      <p:sp>
        <p:nvSpPr>
          <p:cNvPr id="540" name="Google Shape;540;p40"/>
          <p:cNvSpPr txBox="1">
            <a:spLocks noGrp="1"/>
          </p:cNvSpPr>
          <p:nvPr>
            <p:ph idx="1"/>
          </p:nvPr>
        </p:nvSpPr>
        <p:spPr>
          <a:xfrm>
            <a:off x="716280" y="1682451"/>
            <a:ext cx="4961021" cy="371048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400" dirty="0">
                <a:latin typeface="Open Sans" panose="020B0606030504020204"/>
              </a:rPr>
              <a:t>Mini-red hidroeléctrica disponible sólo en la proximidad de una fuente (~5 km)</a:t>
            </a:r>
            <a:endParaRPr sz="24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400" dirty="0">
                <a:latin typeface="Open Sans" panose="020B0606030504020204"/>
              </a:rPr>
              <a:t>El algoritmo evita la sobreutilización</a:t>
            </a:r>
            <a:endParaRPr sz="24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400" dirty="0">
                <a:latin typeface="Open Sans" panose="020B0606030504020204"/>
              </a:rPr>
              <a:t>El factor de capacidad es una entrada (definida por el usuario)</a:t>
            </a:r>
            <a:endParaRPr sz="2400" dirty="0">
              <a:latin typeface="Open Sans" panose="020B0606030504020204"/>
            </a:endParaRPr>
          </a:p>
        </p:txBody>
      </p:sp>
      <p:sp>
        <p:nvSpPr>
          <p:cNvPr id="8" name="Google Shape;313;p17"/>
          <p:cNvSpPr txBox="1">
            <a:spLocks/>
          </p:cNvSpPr>
          <p:nvPr/>
        </p:nvSpPr>
        <p:spPr>
          <a:xfrm>
            <a:off x="625085" y="869651"/>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Cálculo del LCOE de las minirredes hidroeléctricas</a:t>
            </a:r>
            <a:endParaRPr lang="en-GB" sz="2000" b="1" dirty="0">
              <a:solidFill>
                <a:schemeClr val="accent5">
                  <a:lumMod val="60000"/>
                  <a:lumOff val="40000"/>
                </a:schemeClr>
              </a:solidFill>
            </a:endParaRPr>
          </a:p>
        </p:txBody>
      </p:sp>
      <p:sp>
        <p:nvSpPr>
          <p:cNvPr id="9" name="Google Shape;298;p15"/>
          <p:cNvSpPr txBox="1">
            <a:spLocks/>
          </p:cNvSpPr>
          <p:nvPr/>
        </p:nvSpPr>
        <p:spPr>
          <a:xfrm>
            <a:off x="716280" y="-318312"/>
            <a:ext cx="6379464"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Teoría avanzada VI</a:t>
            </a:r>
            <a:endParaRPr lang="en-GB" dirty="0">
              <a:solidFill>
                <a:srgbClr val="17375E"/>
              </a:solidFill>
            </a:endParaRPr>
          </a:p>
        </p:txBody>
      </p:sp>
      <p:sp>
        <p:nvSpPr>
          <p:cNvPr id="10" name="Rectangle 9"/>
          <p:cNvSpPr/>
          <p:nvPr/>
        </p:nvSpPr>
        <p:spPr>
          <a:xfrm>
            <a:off x="6796226" y="6124363"/>
            <a:ext cx="434445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Korkovelos et al. 2018, </a:t>
            </a:r>
            <a:r>
              <a:rPr lang="en-GB" sz="1000" dirty="0">
                <a:latin typeface="Open Sans"/>
                <a:hlinkClick r:id="rId6"/>
              </a:rPr>
              <a:t>imagen con </a:t>
            </a:r>
            <a:r>
              <a:rPr lang="en-GB" sz="1000" dirty="0">
                <a:latin typeface="Open Sans"/>
              </a:rPr>
              <a:t>licencia </a:t>
            </a:r>
            <a:r>
              <a:rPr lang="en-GB" sz="1000" dirty="0">
                <a:latin typeface="Open Sans"/>
                <a:hlinkClick r:id="rId7"/>
              </a:rPr>
              <a:t>CC-BY 4.0</a:t>
            </a:r>
            <a:endParaRPr lang="en-GB" sz="1000" dirty="0">
              <a:latin typeface="Open Sans"/>
            </a:endParaRPr>
          </a:p>
        </p:txBody>
      </p:sp>
      <p:sp>
        <p:nvSpPr>
          <p:cNvPr id="11" name="Oval 10">
            <a:extLst>
              <a:ext uri="{FF2B5EF4-FFF2-40B4-BE49-F238E27FC236}">
                <a16:creationId xmlns:a16="http://schemas.microsoft.com/office/drawing/2014/main" id="{D360EDAB-ABC0-A746-9F21-0033231E0BB8}"/>
              </a:ext>
            </a:extLst>
          </p:cNvPr>
          <p:cNvSpPr/>
          <p:nvPr/>
        </p:nvSpPr>
        <p:spPr>
          <a:xfrm>
            <a:off x="10398270" y="1230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5.mp3" descr="Track1_Lecture9_Slide5.mp3">
            <a:hlinkClick r:id="" action="ppaction://media"/>
            <a:extLst>
              <a:ext uri="{FF2B5EF4-FFF2-40B4-BE49-F238E27FC236}">
                <a16:creationId xmlns:a16="http://schemas.microsoft.com/office/drawing/2014/main" id="{8E880473-478E-4D4C-94D9-836C3CF199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34565" y="194451"/>
            <a:ext cx="812800" cy="812800"/>
          </a:xfrm>
          <a:prstGeom prst="rect">
            <a:avLst/>
          </a:prstGeom>
        </p:spPr>
      </p:pic>
      <p:sp>
        <p:nvSpPr>
          <p:cNvPr id="12" name="Rectangle 11">
            <a:extLst>
              <a:ext uri="{FF2B5EF4-FFF2-40B4-BE49-F238E27FC236}">
                <a16:creationId xmlns:a16="http://schemas.microsoft.com/office/drawing/2014/main" id="{EB93FAFB-DE35-0D4C-85EB-C1CA78631A76}"/>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760857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9" name="Google Shape;549;p41"/>
          <p:cNvPicPr preferRelativeResize="0"/>
          <p:nvPr/>
        </p:nvPicPr>
        <p:blipFill rotWithShape="1">
          <a:blip r:embed="rId5">
            <a:alphaModFix/>
          </a:blip>
          <a:srcRect/>
          <a:stretch/>
        </p:blipFill>
        <p:spPr>
          <a:xfrm>
            <a:off x="1763001" y="1357093"/>
            <a:ext cx="7669341" cy="4810264"/>
          </a:xfrm>
          <a:prstGeom prst="rect">
            <a:avLst/>
          </a:prstGeom>
          <a:noFill/>
          <a:ln>
            <a:noFill/>
          </a:ln>
        </p:spPr>
      </p:pic>
      <p:sp>
        <p:nvSpPr>
          <p:cNvPr id="550" name="Google Shape;550;p41"/>
          <p:cNvSpPr/>
          <p:nvPr/>
        </p:nvSpPr>
        <p:spPr>
          <a:xfrm>
            <a:off x="4887231" y="2813006"/>
            <a:ext cx="4228098" cy="2279211"/>
          </a:xfrm>
          <a:prstGeom prst="rect">
            <a:avLst/>
          </a:prstGeom>
          <a:no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51" name="Google Shape;551;p41"/>
          <p:cNvSpPr txBox="1"/>
          <p:nvPr/>
        </p:nvSpPr>
        <p:spPr>
          <a:xfrm>
            <a:off x="9719113" y="1939819"/>
            <a:ext cx="1866905" cy="1200288"/>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Elección de la tecnología menos costosa fuera de la red</a:t>
            </a:r>
            <a:endParaRPr sz="1800" b="0" i="0" u="none" strike="noStrike" cap="none" dirty="0">
              <a:solidFill>
                <a:schemeClr val="dk1"/>
              </a:solidFill>
              <a:latin typeface="Calibri"/>
              <a:ea typeface="Calibri"/>
              <a:cs typeface="Calibri"/>
              <a:sym typeface="Calibri"/>
            </a:endParaRPr>
          </a:p>
        </p:txBody>
      </p:sp>
      <p:cxnSp>
        <p:nvCxnSpPr>
          <p:cNvPr id="552" name="Google Shape;552;p41"/>
          <p:cNvCxnSpPr/>
          <p:nvPr/>
        </p:nvCxnSpPr>
        <p:spPr>
          <a:xfrm flipH="1">
            <a:off x="9188280" y="3125155"/>
            <a:ext cx="634026" cy="827456"/>
          </a:xfrm>
          <a:prstGeom prst="straightConnector1">
            <a:avLst/>
          </a:prstGeom>
          <a:noFill/>
          <a:ln w="28575" cap="flat" cmpd="sng">
            <a:solidFill>
              <a:srgbClr val="0C0C0C"/>
            </a:solidFill>
            <a:prstDash val="solid"/>
            <a:miter lim="800000"/>
            <a:headEnd type="none" w="sm" len="sm"/>
            <a:tailEnd type="stealth" w="med" len="med"/>
          </a:ln>
        </p:spPr>
      </p:cxnSp>
      <p:sp>
        <p:nvSpPr>
          <p:cNvPr id="10" name="Google Shape;313;p17"/>
          <p:cNvSpPr txBox="1">
            <a:spLocks/>
          </p:cNvSpPr>
          <p:nvPr/>
        </p:nvSpPr>
        <p:spPr>
          <a:xfrm>
            <a:off x="838200" y="1015730"/>
            <a:ext cx="6135624"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Determinación de la tecnología menos costosa</a:t>
            </a:r>
          </a:p>
        </p:txBody>
      </p:sp>
      <p:sp>
        <p:nvSpPr>
          <p:cNvPr id="11" name="Google Shape;298;p15"/>
          <p:cNvSpPr txBox="1">
            <a:spLocks/>
          </p:cNvSpPr>
          <p:nvPr/>
        </p:nvSpPr>
        <p:spPr>
          <a:xfrm>
            <a:off x="771666" y="-324009"/>
            <a:ext cx="635508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Teoría avanzada VI</a:t>
            </a:r>
            <a:endParaRPr lang="en-GB" dirty="0">
              <a:solidFill>
                <a:srgbClr val="17375E"/>
              </a:solidFill>
            </a:endParaRPr>
          </a:p>
        </p:txBody>
      </p:sp>
      <p:sp>
        <p:nvSpPr>
          <p:cNvPr id="12" name="Rectangle 11"/>
          <p:cNvSpPr/>
          <p:nvPr/>
        </p:nvSpPr>
        <p:spPr>
          <a:xfrm>
            <a:off x="7165925" y="6044329"/>
            <a:ext cx="4678736" cy="246221"/>
          </a:xfrm>
          <a:prstGeom prst="rect">
            <a:avLst/>
          </a:prstGeom>
        </p:spPr>
        <p:txBody>
          <a:bodyPr wrap="squar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6"/>
              </a:rPr>
              <a:t>imagen con </a:t>
            </a:r>
            <a:r>
              <a:rPr lang="en-GB" sz="1000" dirty="0">
                <a:latin typeface="Open Sans"/>
              </a:rPr>
              <a:t>licencia </a:t>
            </a:r>
            <a:r>
              <a:rPr lang="en-GB" sz="1000" dirty="0">
                <a:latin typeface="Open Sans"/>
                <a:hlinkClick r:id="rId7"/>
              </a:rPr>
              <a:t>CC-BY 3.0</a:t>
            </a:r>
            <a:endParaRPr lang="en-GB" sz="1000" dirty="0">
              <a:latin typeface="Open Sans"/>
            </a:endParaRPr>
          </a:p>
        </p:txBody>
      </p:sp>
      <p:sp>
        <p:nvSpPr>
          <p:cNvPr id="13" name="Oval 12">
            <a:extLst>
              <a:ext uri="{FF2B5EF4-FFF2-40B4-BE49-F238E27FC236}">
                <a16:creationId xmlns:a16="http://schemas.microsoft.com/office/drawing/2014/main" id="{6FE4F4DA-30E4-6145-93B2-BF0937AA0BD8}"/>
              </a:ext>
            </a:extLst>
          </p:cNvPr>
          <p:cNvSpPr/>
          <p:nvPr/>
        </p:nvSpPr>
        <p:spPr>
          <a:xfrm>
            <a:off x="10174801" y="3426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6.mp3" descr="Track1_Lecture9_Slide6.mp3">
            <a:hlinkClick r:id="" action="ppaction://media"/>
            <a:extLst>
              <a:ext uri="{FF2B5EF4-FFF2-40B4-BE49-F238E27FC236}">
                <a16:creationId xmlns:a16="http://schemas.microsoft.com/office/drawing/2014/main" id="{48CD50B5-20AC-764C-A428-02EE8E718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46166" y="413978"/>
            <a:ext cx="812800" cy="812800"/>
          </a:xfrm>
          <a:prstGeom prst="rect">
            <a:avLst/>
          </a:prstGeom>
        </p:spPr>
      </p:pic>
      <p:sp>
        <p:nvSpPr>
          <p:cNvPr id="14" name="Rectangle 13">
            <a:extLst>
              <a:ext uri="{FF2B5EF4-FFF2-40B4-BE49-F238E27FC236}">
                <a16:creationId xmlns:a16="http://schemas.microsoft.com/office/drawing/2014/main" id="{0176F957-B194-1242-8FA8-1429F588F146}"/>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2864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42"/>
          <p:cNvSpPr txBox="1">
            <a:spLocks noGrp="1"/>
          </p:cNvSpPr>
          <p:nvPr>
            <p:ph idx="1"/>
          </p:nvPr>
        </p:nvSpPr>
        <p:spPr>
          <a:xfrm>
            <a:off x="699729" y="1755741"/>
            <a:ext cx="9344891" cy="3951121"/>
          </a:xfrm>
          <a:prstGeom prst="rect">
            <a:avLst/>
          </a:prstGeom>
          <a:noFill/>
          <a:ln>
            <a:noFill/>
          </a:ln>
        </p:spPr>
        <p:txBody>
          <a:bodyPr spcFirstLastPara="1" wrap="square" lIns="91425" tIns="45700" rIns="91425" bIns="45700" anchor="t" anchorCtr="0">
            <a:noAutofit/>
          </a:bodyPr>
          <a:lstStyle/>
          <a:p>
            <a:pPr>
              <a:lnSpc>
                <a:spcPct val="100000"/>
              </a:lnSpc>
              <a:spcBef>
                <a:spcPts val="0"/>
              </a:spcBef>
              <a:buClr>
                <a:schemeClr val="dk1"/>
              </a:buClr>
              <a:buSzPts val="2800"/>
            </a:pPr>
            <a:r>
              <a:rPr lang="en-GB" sz="2000" dirty="0">
                <a:latin typeface="Open Sans" panose="020B0606030504020204"/>
              </a:rPr>
              <a:t>El LCOE de la conexión a la red centralizada depende de tres factores:</a:t>
            </a:r>
            <a:br>
              <a:rPr lang="en-GB" sz="2000" dirty="0">
                <a:latin typeface="Open Sans" panose="020B0606030504020204"/>
              </a:rPr>
            </a:br>
            <a:r>
              <a:rPr lang="en-GB" sz="2000" dirty="0">
                <a:latin typeface="Open Sans" panose="020B0606030504020204"/>
              </a:rPr>
              <a:t>	i) El coste nivelado de generación de electricidad de las centrales de la red ("coste del combustible");</a:t>
            </a:r>
            <a:br>
              <a:rPr lang="en-GB" sz="2000" dirty="0">
                <a:latin typeface="Open Sans" panose="020B0606030504020204"/>
              </a:rPr>
            </a:br>
            <a:r>
              <a:rPr lang="en-GB" sz="2000" dirty="0">
                <a:latin typeface="Open Sans" panose="020B0606030504020204"/>
              </a:rPr>
              <a:t>	ii) La red de distribución en la célula ("coste de inversión");</a:t>
            </a:r>
            <a:br>
              <a:rPr lang="en-GB" sz="2000" dirty="0">
                <a:latin typeface="Open Sans" panose="020B0606030504020204"/>
              </a:rPr>
            </a:br>
            <a:r>
              <a:rPr lang="en-GB" sz="2000" dirty="0">
                <a:latin typeface="Open Sans" panose="020B0606030504020204"/>
              </a:rPr>
              <a:t>	iii) La inversión en capacidad de las centrales eléctricas y los costes de transmisión necesarios para conectar la célula a la red de alta tensión ("coste de inversión").</a:t>
            </a:r>
            <a:endParaRPr sz="2000" dirty="0">
              <a:latin typeface="Open Sans" panose="020B0606030504020204"/>
            </a:endParaRPr>
          </a:p>
          <a:p>
            <a:pPr>
              <a:lnSpc>
                <a:spcPct val="100000"/>
              </a:lnSpc>
              <a:buClr>
                <a:schemeClr val="dk1"/>
              </a:buClr>
              <a:buSzPts val="2800"/>
            </a:pPr>
            <a:r>
              <a:rPr lang="en-GB" sz="2000" dirty="0">
                <a:latin typeface="Open Sans" panose="020B0606030504020204"/>
              </a:rPr>
              <a:t>En cada celda, el algoritmo de la red compara el coste de obtener electricidad de la red con la tecnología menos costosa fuera de la red: </a:t>
            </a:r>
            <a:r>
              <a:rPr lang="en-GB" sz="2000" b="1" i="1" dirty="0">
                <a:latin typeface="Open Sans" panose="020B0606030504020204"/>
              </a:rPr>
              <a:t>algoritmo de electrificación de la red</a:t>
            </a:r>
            <a:endParaRPr sz="2000" dirty="0">
              <a:latin typeface="Open Sans" panose="020B0606030504020204"/>
            </a:endParaRPr>
          </a:p>
          <a:p>
            <a:pPr marL="0" indent="0">
              <a:lnSpc>
                <a:spcPct val="100000"/>
              </a:lnSpc>
              <a:buClr>
                <a:schemeClr val="dk1"/>
              </a:buClr>
              <a:buSzPts val="2800"/>
              <a:buNone/>
            </a:pPr>
            <a:endParaRPr sz="2000" dirty="0"/>
          </a:p>
        </p:txBody>
      </p:sp>
      <p:sp>
        <p:nvSpPr>
          <p:cNvPr id="5" name="Google Shape;313;p17"/>
          <p:cNvSpPr txBox="1">
            <a:spLocks/>
          </p:cNvSpPr>
          <p:nvPr/>
        </p:nvSpPr>
        <p:spPr>
          <a:xfrm>
            <a:off x="771094" y="1149768"/>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Algoritmo de electrificación de la red</a:t>
            </a:r>
          </a:p>
        </p:txBody>
      </p:sp>
      <p:sp>
        <p:nvSpPr>
          <p:cNvPr id="6" name="Google Shape;298;p15"/>
          <p:cNvSpPr txBox="1">
            <a:spLocks/>
          </p:cNvSpPr>
          <p:nvPr/>
        </p:nvSpPr>
        <p:spPr>
          <a:xfrm>
            <a:off x="699729" y="-186400"/>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Teoría avanzada VI</a:t>
            </a:r>
            <a:endParaRPr lang="en-GB" dirty="0">
              <a:solidFill>
                <a:srgbClr val="17375E"/>
              </a:solidFill>
            </a:endParaRPr>
          </a:p>
        </p:txBody>
      </p:sp>
      <p:sp>
        <p:nvSpPr>
          <p:cNvPr id="7" name="Rectangle 6"/>
          <p:cNvSpPr/>
          <p:nvPr/>
        </p:nvSpPr>
        <p:spPr>
          <a:xfrm>
            <a:off x="699729" y="5894905"/>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Adaptado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de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DAD465A-78D6-5C46-A0AF-4C122B7E007A}"/>
              </a:ext>
            </a:extLst>
          </p:cNvPr>
          <p:cNvSpPr/>
          <p:nvPr/>
        </p:nvSpPr>
        <p:spPr>
          <a:xfrm>
            <a:off x="10331164" y="2656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7.mp3" descr="Track1_Lecture9_Slide7.mp3">
            <a:hlinkClick r:id="" action="ppaction://media"/>
            <a:extLst>
              <a:ext uri="{FF2B5EF4-FFF2-40B4-BE49-F238E27FC236}">
                <a16:creationId xmlns:a16="http://schemas.microsoft.com/office/drawing/2014/main" id="{8A4C563D-8FE2-DA4B-8F2D-B3B135635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2529" y="336968"/>
            <a:ext cx="812800" cy="812800"/>
          </a:xfrm>
          <a:prstGeom prst="rect">
            <a:avLst/>
          </a:prstGeom>
        </p:spPr>
      </p:pic>
    </p:spTree>
    <p:extLst>
      <p:ext uri="{BB962C8B-B14F-4D97-AF65-F5344CB8AC3E}">
        <p14:creationId xmlns:p14="http://schemas.microsoft.com/office/powerpoint/2010/main" val="1658987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Conferencia 9.1 Referencias</a:t>
            </a:r>
          </a:p>
        </p:txBody>
      </p:sp>
      <p:sp>
        <p:nvSpPr>
          <p:cNvPr id="6" name="Rectangle 5"/>
          <p:cNvSpPr/>
          <p:nvPr/>
        </p:nvSpPr>
        <p:spPr>
          <a:xfrm>
            <a:off x="838200" y="1690688"/>
            <a:ext cx="5153892"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525645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7" name="Google Shape;567;p43"/>
          <p:cNvSpPr txBox="1">
            <a:spLocks noGrp="1"/>
          </p:cNvSpPr>
          <p:nvPr>
            <p:ph idx="1"/>
          </p:nvPr>
        </p:nvSpPr>
        <p:spPr>
          <a:xfrm>
            <a:off x="838200" y="2195379"/>
            <a:ext cx="7757452" cy="35797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El algoritmo tiene en cuenta:</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 Penalización de la cuadrícula (cobertura del terreno, elevación, pendiente, distancia al transformador, distancia a las carreteras)</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ii) Refuerzo de la red (por defecto = 10%)</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iii) Distancia máxima de la red tecnoeconómica (por defecto = 50 km)</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313;p17"/>
          <p:cNvSpPr txBox="1">
            <a:spLocks/>
          </p:cNvSpPr>
          <p:nvPr/>
        </p:nvSpPr>
        <p:spPr>
          <a:xfrm>
            <a:off x="838200" y="13263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Algoritmo de electrificación de la red</a:t>
            </a:r>
          </a:p>
        </p:txBody>
      </p:sp>
      <p:sp>
        <p:nvSpPr>
          <p:cNvPr id="6" name="Google Shape;298;p15"/>
          <p:cNvSpPr txBox="1">
            <a:spLocks/>
          </p:cNvSpPr>
          <p:nvPr/>
        </p:nvSpPr>
        <p:spPr>
          <a:xfrm>
            <a:off x="838200" y="34019"/>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Teoría avanzada VII</a:t>
            </a:r>
            <a:endParaRPr lang="en-GB" dirty="0">
              <a:solidFill>
                <a:srgbClr val="17375E"/>
              </a:solidFill>
            </a:endParaRPr>
          </a:p>
        </p:txBody>
      </p:sp>
      <p:sp>
        <p:nvSpPr>
          <p:cNvPr id="9" name="Oval 8">
            <a:extLst>
              <a:ext uri="{FF2B5EF4-FFF2-40B4-BE49-F238E27FC236}">
                <a16:creationId xmlns:a16="http://schemas.microsoft.com/office/drawing/2014/main" id="{7126C05A-FE4A-A546-A637-0B14A75BC47F}"/>
              </a:ext>
            </a:extLst>
          </p:cNvPr>
          <p:cNvSpPr/>
          <p:nvPr/>
        </p:nvSpPr>
        <p:spPr>
          <a:xfrm>
            <a:off x="10133751" y="4067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9.mp3" descr="Track1_Lecture9_Slide9.mp3">
            <a:hlinkClick r:id="" action="ppaction://media"/>
            <a:extLst>
              <a:ext uri="{FF2B5EF4-FFF2-40B4-BE49-F238E27FC236}">
                <a16:creationId xmlns:a16="http://schemas.microsoft.com/office/drawing/2014/main" id="{75114469-8B3F-1C48-8A42-677636AD53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3751" y="456519"/>
            <a:ext cx="812800" cy="812800"/>
          </a:xfrm>
          <a:prstGeom prst="rect">
            <a:avLst/>
          </a:prstGeom>
        </p:spPr>
      </p:pic>
      <p:sp>
        <p:nvSpPr>
          <p:cNvPr id="10" name="Rectangle 9">
            <a:extLst>
              <a:ext uri="{FF2B5EF4-FFF2-40B4-BE49-F238E27FC236}">
                <a16:creationId xmlns:a16="http://schemas.microsoft.com/office/drawing/2014/main" id="{87D37918-F87E-2D4A-B6D9-E843AFC78387}"/>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97537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FD0605CC-3A4B-4802-9F25-F0D14EBD7449}">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1587</TotalTime>
  <Words>5218</Words>
  <Application>Microsoft Office PowerPoint</Application>
  <PresentationFormat>Panorámica</PresentationFormat>
  <Paragraphs>206</Paragraphs>
  <Slides>27</Slides>
  <Notes>22</Notes>
  <HiddenSlides>0</HiddenSlides>
  <MMClips>21</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27</vt:i4>
      </vt:variant>
    </vt:vector>
  </HeadingPairs>
  <TitlesOfParts>
    <vt:vector size="37" baseType="lpstr">
      <vt:lpstr>Arial</vt:lpstr>
      <vt:lpstr>Calibri</vt:lpstr>
      <vt:lpstr>Calibri Light</vt:lpstr>
      <vt:lpstr>Open Sans</vt:lpstr>
      <vt:lpstr>Open Sans </vt:lpstr>
      <vt:lpstr>Open Sans ExtraBold</vt:lpstr>
      <vt:lpstr>Open Sans Light</vt:lpstr>
      <vt:lpstr>Open Sans SemiBold</vt:lpstr>
      <vt:lpstr>Office Theme</vt:lpstr>
      <vt:lpstr>Office Theme</vt:lpstr>
      <vt:lpstr>CONFERENCIA 9 MODELIZACIÓN ENERGÉTICA AVANZADA Y COMUNICACIÓN DE LOS RESULTADOS DEL MODELO DE ELECTRIFICACIÓN</vt:lpstr>
      <vt:lpstr>Presentación de PowerPoint</vt:lpstr>
      <vt:lpstr>Presentación de PowerPoint</vt:lpstr>
      <vt:lpstr>Presentación de PowerPoint</vt:lpstr>
      <vt:lpstr>Presentación de PowerPoint</vt:lpstr>
      <vt:lpstr>Presentación de PowerPoint</vt:lpstr>
      <vt:lpstr>Presentación de PowerPoint</vt:lpstr>
      <vt:lpstr>Conferencia 9.1 Referencias</vt:lpstr>
      <vt:lpstr>Presentación de PowerPoint</vt:lpstr>
      <vt:lpstr>Presentación de PowerPoint</vt:lpstr>
      <vt:lpstr>Presentación de PowerPoint</vt:lpstr>
      <vt:lpstr>Presentación de PowerPoint</vt:lpstr>
      <vt:lpstr>Presentación de PowerPoint</vt:lpstr>
      <vt:lpstr>Conferencia 9.2 Referencias</vt:lpstr>
      <vt:lpstr>9.3 Estructuración de la presentación</vt:lpstr>
      <vt:lpstr>Claridad: Colores</vt:lpstr>
      <vt:lpstr>9.3 Estructuración de la presentación</vt:lpstr>
      <vt:lpstr>Presentación de PowerPoint</vt:lpstr>
      <vt:lpstr>9.3 Estructuración de la presentación </vt:lpstr>
      <vt:lpstr>Conferencia 9.3 Referencias</vt:lpstr>
      <vt:lpstr>Presentación de PowerPoint</vt:lpstr>
      <vt:lpstr>Presentación de PowerPoint</vt:lpstr>
      <vt:lpstr>Presentación de PowerPoint</vt:lpstr>
      <vt:lpstr>9.4 Claridad: Números</vt:lpstr>
      <vt:lpstr>Conferencia 9.4 Referencias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docId:7BFFB543DD63FA067FE46FDF31303294</cp:keywords>
  <cp:lastModifiedBy>Diego Daniel Mora Gonzalez</cp:lastModifiedBy>
  <cp:revision>204</cp:revision>
  <dcterms:created xsi:type="dcterms:W3CDTF">2021-02-10T16:48:02Z</dcterms:created>
  <dcterms:modified xsi:type="dcterms:W3CDTF">2022-11-01T18:21:26Z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