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Garamond" panose="02020404030301010803" pitchFamily="18"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ExtraBold" panose="020B0606030504020204" pitchFamily="34" charset="0"/>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HKj67tdLiOmNTK5upnUbug==" hashData="Y/MQlysqVooRF9w01RZ+afJlM1NJGfon5beF4Lwja4j1Ve7leXpJkOLSF8N7lDiUFg6frmlbadIEG2InYxPFO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bfe/YRMCcYC5t10r/8h0K5dvl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4F5E77-B264-4847-BAB4-5BBB8467725A}">
  <a:tblStyle styleId="{354F5E77-B264-4847-BAB4-5BBB8467725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notes"/>
          <p:cNvSpPr txBox="1">
            <a:spLocks noGrp="1"/>
          </p:cNvSpPr>
          <p:nvPr>
            <p:ph type="body" idx="1"/>
          </p:nvPr>
        </p:nvSpPr>
        <p:spPr>
          <a:xfrm>
            <a:off x="685800" y="4400550"/>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a:p>
        </p:txBody>
      </p:sp>
      <p:sp>
        <p:nvSpPr>
          <p:cNvPr id="191" name="Google Shape;191;p1:notes"/>
          <p:cNvSpPr txBox="1">
            <a:spLocks noGrp="1"/>
          </p:cNvSpPr>
          <p:nvPr>
            <p:ph type="sldNum" idx="12"/>
          </p:nvPr>
        </p:nvSpPr>
        <p:spPr>
          <a:xfrm>
            <a:off x="3884614"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Si nous nous concentrons plutôt sur les technologies renouvelables, le facteur de capacité est lié à la disponibilité des ressources énergétiques. Pour les panneaux solaires, par exemple, le soleil ne brille pas toujours et ne peut donc pas toujours produire de l'électricité. En outre, pendant la journée, il produira à sa capacité maximale, mais le matin ou en fin d'après-midi, il peut produire de l'électricité, mais en dessous de sa capacité maximale parce que la ressource solaire n'est pas aussi forte. La nuit, les panneaux photovoltaïques ne produisent pas d'électricité du tout. Cela signifie que le facteur de capacité de ces technologies renouvelables est dynamique dans l'outil OnSSET. Nous le calculons en fonction de la disponibilité des ressources locales à partir des données géospatiales. </a:t>
            </a:r>
            <a:endParaRPr/>
          </a:p>
          <a:p>
            <a:pPr marL="0" lvl="0" indent="0" algn="l" rtl="0">
              <a:lnSpc>
                <a:spcPct val="100000"/>
              </a:lnSpc>
              <a:spcBef>
                <a:spcPts val="0"/>
              </a:spcBef>
              <a:spcAft>
                <a:spcPts val="0"/>
              </a:spcAft>
              <a:buSzPts val="1400"/>
              <a:buNone/>
            </a:pPr>
            <a:r>
              <a:rPr lang="en-GB"/>
              <a:t>Enfin, nous devons définir la durée de vie de la technologie. À titre d'exemple, on peut s'attendre à ce que les panneaux photovoltaïques produisent de l'électricité pendant 20 à 25 ans.</a:t>
            </a:r>
            <a:endParaRPr/>
          </a:p>
        </p:txBody>
      </p:sp>
      <p:sp>
        <p:nvSpPr>
          <p:cNvPr id="285" name="Google Shape;28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Ensuite, nous avons également besoin d'informations sur les coûts des réseaux de transport et de distribution, qui sont liés aux coûts de l'électricité produite par le réseau. </a:t>
            </a:r>
            <a:endParaRPr/>
          </a:p>
          <a:p>
            <a:pPr marL="457200" marR="0" lvl="0" indent="-228600" algn="l" rtl="0">
              <a:lnSpc>
                <a:spcPct val="100000"/>
              </a:lnSpc>
              <a:spcBef>
                <a:spcPts val="0"/>
              </a:spcBef>
              <a:spcAft>
                <a:spcPts val="0"/>
              </a:spcAft>
              <a:buSzPts val="1400"/>
              <a:buNone/>
            </a:pPr>
            <a:r>
              <a:rPr lang="en-GB"/>
              <a:t>Il existe différents types de lignes de transmission : les lignes à haute tension, les lignes à moyenne tension et les lignes à basse tension. </a:t>
            </a:r>
            <a:endParaRPr/>
          </a:p>
          <a:p>
            <a:pPr marL="457200" marR="0" lvl="0" indent="-228600" algn="l" rtl="0">
              <a:lnSpc>
                <a:spcPct val="100000"/>
              </a:lnSpc>
              <a:spcBef>
                <a:spcPts val="0"/>
              </a:spcBef>
              <a:spcAft>
                <a:spcPts val="0"/>
              </a:spcAft>
              <a:buSzPts val="1400"/>
              <a:buNone/>
            </a:pPr>
            <a:r>
              <a:rPr lang="en-GB"/>
              <a:t>La définition d'une ligne à haute tension est spécifique à chaque cas et doit être définie dans la zone que vous étudiez. Quelle est la tension en kilovolts et quels sont les coûts d'investissement de ces lignes ? Dans certains cas, la ligne à haute tension de 69 kilovolts coûte environ 1,5 million d'euros pour 54 000 dollars par kilomètre. Pour une ligne moyenne tension spécifique, par exemple 33 kilovolts, le coût est estimé à 9 000 dollars par kilomètre. Vient ensuite la ligne à basse tension, dont le coût est d'environ 5 000 dollars par kilomètre.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GB"/>
              <a:t>Nous avons également besoin d'informations sur les coûts des transformateurs de la haute tension à la moyenne tension et sur les transformateurs de distribution au sein du réseau de distribution vers les clients. En outre, il existe également des pertes de transmission et de distribution dans le réseau. Dans les pays développés, les pertes sont assez faibles. Toutefois, dans les pays en développement, les pertes peuvent atteindre 15 à 20 %. Nous avons également besoin d'informations sur le coût de connexion par ménage lorsque vous connectez un ménage à un mini-réseau ou à un réseau. Enfin, le modèle OnSSET doit connaître le coût moyen de production de l'électricité à partir du réseau national. </a:t>
            </a:r>
            <a:endParaRPr/>
          </a:p>
        </p:txBody>
      </p:sp>
      <p:sp>
        <p:nvSpPr>
          <p:cNvPr id="295" name="Google Shape;29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Enfin, nous devons définir quelle est la demande d'électricité que nous visons pour la dernière année. Dans le tableau, nous voyons le cadre à plusieurs niveaux de l'accès à l'énergie développé par ESMAP </a:t>
            </a:r>
            <a:r>
              <a:rPr lang="en-GB"/>
              <a:t>(Programme d'assistance à la gestion du secteur de l'énergie). </a:t>
            </a:r>
            <a:r>
              <a:rPr lang="en-GB" sz="1200" b="0" i="0" u="none" strike="noStrike" cap="none">
                <a:solidFill>
                  <a:schemeClr val="dk1"/>
                </a:solidFill>
                <a:latin typeface="Calibri"/>
                <a:ea typeface="Calibri"/>
                <a:cs typeface="Calibri"/>
                <a:sym typeface="Calibri"/>
              </a:rPr>
              <a:t>Dans OnSSET, nous voulons estimer le niveau de consommation d'électricité par ménage. Ces </a:t>
            </a:r>
            <a:r>
              <a:rPr lang="en-GB"/>
              <a:t>niveaux </a:t>
            </a:r>
            <a:r>
              <a:rPr lang="en-GB" sz="1200" b="0" i="0" u="none" strike="noStrike" cap="none">
                <a:solidFill>
                  <a:schemeClr val="dk1"/>
                </a:solidFill>
                <a:latin typeface="Calibri"/>
                <a:ea typeface="Calibri"/>
                <a:cs typeface="Calibri"/>
                <a:sym typeface="Calibri"/>
              </a:rPr>
              <a:t>correspondent à différents types de services électriques et aux appareils et niveaux de consommation qui leur sont associés. L'accès à l'électricité n'est pas une </a:t>
            </a:r>
            <a:r>
              <a:rPr lang="en-GB" sz="1200" i="0" u="none" strike="noStrike" cap="none">
                <a:solidFill>
                  <a:schemeClr val="dk1"/>
                </a:solidFill>
                <a:latin typeface="Calibri"/>
                <a:ea typeface="Calibri"/>
                <a:cs typeface="Calibri"/>
                <a:sym typeface="Calibri"/>
              </a:rPr>
              <a:t>question</a:t>
            </a:r>
            <a:r>
              <a:rPr lang="en-GB" sz="1200" b="0" i="0" u="none" strike="noStrike" cap="none">
                <a:solidFill>
                  <a:schemeClr val="dk1"/>
                </a:solidFill>
                <a:latin typeface="Calibri"/>
                <a:ea typeface="Calibri"/>
                <a:cs typeface="Calibri"/>
                <a:sym typeface="Calibri"/>
              </a:rPr>
              <a:t> binaire, oui ou non</a:t>
            </a:r>
            <a:r>
              <a:rPr lang="en-GB"/>
              <a:t>. Il s'agit plutôt d'</a:t>
            </a:r>
            <a:r>
              <a:rPr lang="en-GB" sz="1200" i="0" u="none" strike="noStrike" cap="none">
                <a:solidFill>
                  <a:schemeClr val="dk1"/>
                </a:solidFill>
                <a:latin typeface="Calibri"/>
                <a:ea typeface="Calibri"/>
                <a:cs typeface="Calibri"/>
                <a:sym typeface="Calibri"/>
              </a:rPr>
              <a:t>une échelle </a:t>
            </a:r>
            <a:r>
              <a:rPr lang="en-GB"/>
              <a:t>énergétique à plusieurs </a:t>
            </a:r>
            <a:r>
              <a:rPr lang="en-GB" sz="1200" i="0" u="none" strike="noStrike" cap="none">
                <a:solidFill>
                  <a:schemeClr val="dk1"/>
                </a:solidFill>
                <a:latin typeface="Calibri"/>
                <a:ea typeface="Calibri"/>
                <a:cs typeface="Calibri"/>
                <a:sym typeface="Calibri"/>
              </a:rPr>
              <a:t>niveaux</a:t>
            </a:r>
            <a:r>
              <a:rPr lang="en-GB"/>
              <a:t>, avec différents </a:t>
            </a:r>
            <a:r>
              <a:rPr lang="en-GB" sz="1200" i="0" u="none" strike="noStrike" cap="none">
                <a:solidFill>
                  <a:schemeClr val="dk1"/>
                </a:solidFill>
                <a:latin typeface="Calibri"/>
                <a:ea typeface="Calibri"/>
                <a:cs typeface="Calibri"/>
                <a:sym typeface="Calibri"/>
              </a:rPr>
              <a:t>niveaux de </a:t>
            </a:r>
            <a:r>
              <a:rPr lang="en-GB"/>
              <a:t>services énergétiques</a:t>
            </a:r>
            <a:r>
              <a:rPr lang="en-GB" sz="1200" i="0" u="none" strike="noStrike" cap="none">
                <a:solidFill>
                  <a:schemeClr val="dk1"/>
                </a:solidFill>
                <a:latin typeface="Calibri"/>
                <a:ea typeface="Calibri"/>
                <a:cs typeface="Calibri"/>
                <a:sym typeface="Calibri"/>
              </a:rPr>
              <a:t>. L'</a:t>
            </a:r>
            <a:r>
              <a:rPr lang="en-GB" sz="1200" b="0" i="0" u="none" strike="noStrike" cap="none">
                <a:solidFill>
                  <a:schemeClr val="dk1"/>
                </a:solidFill>
                <a:latin typeface="Calibri"/>
                <a:ea typeface="Calibri"/>
                <a:cs typeface="Calibri"/>
                <a:sym typeface="Calibri"/>
              </a:rPr>
              <a:t>accès de </a:t>
            </a:r>
            <a:r>
              <a:rPr lang="en-GB" sz="1200" i="0" u="none" strike="noStrike" cap="none">
                <a:solidFill>
                  <a:schemeClr val="dk1"/>
                </a:solidFill>
                <a:latin typeface="Calibri"/>
                <a:ea typeface="Calibri"/>
                <a:cs typeface="Calibri"/>
                <a:sym typeface="Calibri"/>
              </a:rPr>
              <a:t>niveau </a:t>
            </a:r>
            <a:r>
              <a:rPr lang="en-GB" sz="1200" b="0" i="0" u="none" strike="noStrike" cap="none">
                <a:solidFill>
                  <a:schemeClr val="dk1"/>
                </a:solidFill>
                <a:latin typeface="Calibri"/>
                <a:ea typeface="Calibri"/>
                <a:cs typeface="Calibri"/>
                <a:sym typeface="Calibri"/>
              </a:rPr>
              <a:t>1 correspond à une quantité d'électricité juste suffisante pour quelques ampoules et le chargement d'un téléphone. Cela signifie que chaque ménage n'a besoin que de quelques </a:t>
            </a:r>
            <a:r>
              <a:rPr lang="en-GB"/>
              <a:t>kilowattheures </a:t>
            </a:r>
            <a:r>
              <a:rPr lang="en-GB" sz="1200" b="0" i="0" u="none" strike="noStrike" cap="none">
                <a:solidFill>
                  <a:schemeClr val="dk1"/>
                </a:solidFill>
                <a:latin typeface="Calibri"/>
                <a:ea typeface="Calibri"/>
                <a:cs typeface="Calibri"/>
                <a:sym typeface="Calibri"/>
              </a:rPr>
              <a:t>par an. Au niveau 2, vous avez peut-être un ventilateur électrique ou une télévision, et le nombre de </a:t>
            </a:r>
            <a:r>
              <a:rPr lang="en-GB"/>
              <a:t>kilowattheures </a:t>
            </a:r>
            <a:r>
              <a:rPr lang="en-GB" sz="1200" b="0" i="0" u="none" strike="noStrike" cap="none">
                <a:solidFill>
                  <a:schemeClr val="dk1"/>
                </a:solidFill>
                <a:latin typeface="Calibri"/>
                <a:ea typeface="Calibri"/>
                <a:cs typeface="Calibri"/>
                <a:sym typeface="Calibri"/>
              </a:rPr>
              <a:t>d'électricité nécessaires par an augmente. Au niveau 3, la transformation des aliments en général ou la réfrigération sont incluses. Le niveau de consommation d'électricité par ménage </a:t>
            </a:r>
            <a:r>
              <a:rPr lang="en-GB"/>
              <a:t>augmente </a:t>
            </a:r>
            <a:r>
              <a:rPr lang="en-GB" sz="1200" b="0" i="0" u="none" strike="noStrike" cap="none">
                <a:solidFill>
                  <a:schemeClr val="dk1"/>
                </a:solidFill>
                <a:latin typeface="Calibri"/>
                <a:ea typeface="Calibri"/>
                <a:cs typeface="Calibri"/>
                <a:sym typeface="Calibri"/>
              </a:rPr>
              <a:t>en fonction des appareils. Le niveau 5 est le niveau le plus élevé, avec </a:t>
            </a:r>
            <a:r>
              <a:rPr lang="en-GB"/>
              <a:t>3 000 kilowattheures </a:t>
            </a:r>
            <a:r>
              <a:rPr lang="en-GB" sz="1200" b="0" i="0" u="none" strike="noStrike" cap="none">
                <a:solidFill>
                  <a:schemeClr val="dk1"/>
                </a:solidFill>
                <a:latin typeface="Calibri"/>
                <a:ea typeface="Calibri"/>
                <a:cs typeface="Calibri"/>
                <a:sym typeface="Calibri"/>
              </a:rPr>
              <a:t>par ménage et par an. La consommation peut être réduite, tout en offrant le même niveau de service, si vous commencez à utiliser des appareils plus efficaces</a:t>
            </a:r>
            <a:r>
              <a:rPr lang="en-GB"/>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Les </a:t>
            </a:r>
            <a:r>
              <a:rPr lang="en-GB"/>
              <a:t>niveaux </a:t>
            </a:r>
            <a:r>
              <a:rPr lang="en-GB" sz="1200" b="0" i="0" u="none" strike="noStrike" cap="none">
                <a:solidFill>
                  <a:schemeClr val="dk1"/>
                </a:solidFill>
                <a:latin typeface="Calibri"/>
                <a:ea typeface="Calibri"/>
                <a:cs typeface="Calibri"/>
                <a:sym typeface="Calibri"/>
              </a:rPr>
              <a:t>ne couvrent que la demande résidentielle </a:t>
            </a:r>
            <a:r>
              <a:rPr lang="en-GB"/>
              <a:t>; </a:t>
            </a:r>
            <a:r>
              <a:rPr lang="en-GB" sz="1200" b="0" i="0" u="none" strike="noStrike" cap="none">
                <a:solidFill>
                  <a:schemeClr val="dk1"/>
                </a:solidFill>
                <a:latin typeface="Calibri"/>
                <a:ea typeface="Calibri"/>
                <a:cs typeface="Calibri"/>
                <a:sym typeface="Calibri"/>
              </a:rPr>
              <a:t>cependant</a:t>
            </a:r>
            <a:r>
              <a:rPr lang="en-GB"/>
              <a:t>, l</a:t>
            </a:r>
            <a:r>
              <a:rPr lang="en-GB" sz="1200" b="0" i="0" u="none" strike="noStrike" cap="none">
                <a:solidFill>
                  <a:schemeClr val="dk1"/>
                </a:solidFill>
                <a:latin typeface="Calibri"/>
                <a:ea typeface="Calibri"/>
                <a:cs typeface="Calibri"/>
                <a:sym typeface="Calibri"/>
              </a:rPr>
              <a:t>'outil est également flexible </a:t>
            </a:r>
            <a:r>
              <a:rPr lang="en-GB"/>
              <a:t>en ce sens qu'il peut </a:t>
            </a:r>
            <a:r>
              <a:rPr lang="en-GB" sz="1200" b="0" i="0" u="none" strike="noStrike" cap="none">
                <a:solidFill>
                  <a:schemeClr val="dk1"/>
                </a:solidFill>
                <a:latin typeface="Calibri"/>
                <a:ea typeface="Calibri"/>
                <a:cs typeface="Calibri"/>
                <a:sym typeface="Calibri"/>
              </a:rPr>
              <a:t>inclure la demande d'autres secteurs tels que les utilisations commerciales, les utilisations sociales (établissements de santé, écoles) </a:t>
            </a:r>
            <a:r>
              <a:rPr lang="en-GB"/>
              <a:t>et l'</a:t>
            </a:r>
            <a:r>
              <a:rPr lang="en-GB" sz="1200" b="0" i="0" u="none" strike="noStrike" cap="none">
                <a:solidFill>
                  <a:schemeClr val="dk1"/>
                </a:solidFill>
                <a:latin typeface="Calibri"/>
                <a:ea typeface="Calibri"/>
                <a:cs typeface="Calibri"/>
                <a:sym typeface="Calibri"/>
              </a:rPr>
              <a:t>agriculture (irrigation ou traitement après récolte).</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a:t>En résumé, pour l'acquisition des données, nous utilisons environ 15 à 20 ensembles de données géospatiales et environ 150 autres variables d'entrée que nous avons décrites dans ce mini-cours. </a:t>
            </a:r>
            <a:endParaRPr/>
          </a:p>
          <a:p>
            <a:pPr marL="0" lvl="0" indent="0" algn="l" rtl="0">
              <a:lnSpc>
                <a:spcPct val="100000"/>
              </a:lnSpc>
              <a:spcBef>
                <a:spcPts val="0"/>
              </a:spcBef>
              <a:spcAft>
                <a:spcPts val="0"/>
              </a:spcAft>
              <a:buSzPts val="1400"/>
              <a:buNone/>
            </a:pPr>
            <a:endParaRPr/>
          </a:p>
        </p:txBody>
      </p:sp>
      <p:sp>
        <p:nvSpPr>
          <p:cNvPr id="305" name="Google Shape;3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Nous allons maintenant nous pencher sur la préparation, le traitement et l'étalonnage des données. </a:t>
            </a:r>
            <a:endParaRPr/>
          </a:p>
          <a:p>
            <a:pPr marL="0" lvl="0" indent="0" algn="l" rtl="0">
              <a:lnSpc>
                <a:spcPct val="100000"/>
              </a:lnSpc>
              <a:spcBef>
                <a:spcPts val="0"/>
              </a:spcBef>
              <a:spcAft>
                <a:spcPts val="0"/>
              </a:spcAft>
              <a:buSzPts val="1400"/>
              <a:buNone/>
            </a:pPr>
            <a:r>
              <a:rPr lang="en-GB"/>
              <a:t>Dans la quatrième étape, nous commençons par utiliser toutes les données géospatiales que nous avons extraites et les données non géospatiales pour calibrer le modèle pour l'année de départ. L'une des étapes clés consiste à calibrer la population afin de déterminer les implantations urbaines et rurales. La méthode utilisée pour ce faire consiste à définir une agglomération urbaine sur la base de certains critères, tels qu'une agglomération comptant au moins 50, 100 ou 5 000 habitants, ou une agglomération d'une certaine taille et proche du réseau routier existant. Ces critères varient souvent d'un pays à l'autre, de sorte qu'il n'existe pas de définition universelle de l'habitat urbain par rapport à l'habitat rural. Le modèle OnSSET fonctionne par défaut en classant les localités les plus densément peuplées et les plus grandes dans la catégorie urbaine, afin de correspondre aux statistiques nationales. Si vos données indiquent que 20 % de la population est urbaine au cours de l'année de départ, le modèle prendra les localités les plus peuplées et les classera comme urbaines et les autres comme rurales. </a:t>
            </a:r>
            <a:endParaRPr/>
          </a:p>
        </p:txBody>
      </p:sp>
      <p:sp>
        <p:nvSpPr>
          <p:cNvPr id="319" name="Google Shape;3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35" name="Google Shape;33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Ensuite, nous devons également identifier les localités qui ont déjà accès à l'électricité et celles qui n'y ont pas accès. Cela constitue la base de notre analyse et nous permet de comprendre où il y a un accès à l'électricité aujourd'hui et où nous devons étendre la technologie pour fournir un accès à l'électricité à l'avenir. Dans le meilleur des cas, une cartographie aurait été établie pour déterminer exactement où se trouvent les réseaux de distribution, les mini-réseaux existants et les endroits où des technologies autonomes ont été déployées. En général, nous n'avons pas accès à toutes ces informations. Au lieu de cela, nous essayons de calibrer le modèle pour refléter l'année de démarrage sur la base des données géospatiales que nous avons collectées.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Nous utilisons trois ensembles de données différents : l'ensemble de données sur la population, les lumières nocturnes et l'infrastructure électrique. Dans l'image de gauche, vous pouvez voir la lumière nocturne qui est une image satellite capturée pendant la nuit et qui détecte les endroits où il y a de la lumière.  La présence de lumière indique souvent une consommation d'électricité. Nous avons combiné les données sur la population avec les données sur les lumières nocturnes et les données sur l'infrastructure électrique existante (image de droite). Selon le niveau de détail dont nous disposons (haute tension, moyenne tension, transformateurs), nous supposons que les gens ont accès à l'électricité s'ils se trouvent à une certaine distance de l'infrastructure électrique.</a:t>
            </a:r>
            <a:endParaRPr/>
          </a:p>
          <a:p>
            <a:pPr marL="0" lvl="0" indent="0" algn="l" rtl="0">
              <a:lnSpc>
                <a:spcPct val="100000"/>
              </a:lnSpc>
              <a:spcBef>
                <a:spcPts val="0"/>
              </a:spcBef>
              <a:spcAft>
                <a:spcPts val="0"/>
              </a:spcAft>
              <a:buSzPts val="1400"/>
              <a:buNone/>
            </a:pPr>
            <a:r>
              <a:rPr lang="en-GB"/>
              <a:t>Une fois que le </a:t>
            </a:r>
            <a:r>
              <a:rPr lang="en-GB" sz="1200" b="0" i="0" u="none" strike="noStrike" cap="none">
                <a:solidFill>
                  <a:schemeClr val="dk1"/>
                </a:solidFill>
                <a:latin typeface="Calibri"/>
                <a:ea typeface="Calibri"/>
                <a:cs typeface="Calibri"/>
                <a:sym typeface="Calibri"/>
              </a:rPr>
              <a:t>taux d'électrification actuel a été introduit dans le modèle</a:t>
            </a:r>
            <a:r>
              <a:rPr lang="en-GB"/>
              <a:t>, celui-ci </a:t>
            </a:r>
            <a:r>
              <a:rPr lang="en-GB" sz="1200" b="0" i="0" u="none" strike="noStrike" cap="none">
                <a:solidFill>
                  <a:schemeClr val="dk1"/>
                </a:solidFill>
                <a:latin typeface="Calibri"/>
                <a:ea typeface="Calibri"/>
                <a:cs typeface="Calibri"/>
                <a:sym typeface="Calibri"/>
              </a:rPr>
              <a:t>tente itérativement de le faire correspondre au taux d'électrification actuel en ajustant ces seuils (distance par rapport à l'infrastructure électrique, densité de la population et lumière </a:t>
            </a:r>
            <a:r>
              <a:rPr lang="en-GB"/>
              <a:t>nocturne).</a:t>
            </a:r>
            <a:endParaRPr/>
          </a:p>
        </p:txBody>
      </p:sp>
      <p:sp>
        <p:nvSpPr>
          <p:cNvPr id="342" name="Google Shape;34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Lorsque nous avons calibré le modèle pour qu'il reflète avec précision les conditions de l'année de démarrage et que nous avons défini nos niveaux de demande, nous passons </a:t>
            </a:r>
            <a:r>
              <a:rPr lang="en-GB"/>
              <a:t>à l'</a:t>
            </a:r>
            <a:r>
              <a:rPr lang="en-GB" sz="1200" b="0" i="0" u="none" strike="noStrike" cap="none">
                <a:solidFill>
                  <a:schemeClr val="dk1"/>
                </a:solidFill>
                <a:latin typeface="Calibri"/>
                <a:ea typeface="Calibri"/>
                <a:cs typeface="Calibri"/>
                <a:sym typeface="Calibri"/>
              </a:rPr>
              <a:t>étape suivante. </a:t>
            </a:r>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Nous voulons maintenant calculer les coûts technologiques afin de trouver les solutions </a:t>
            </a:r>
            <a:r>
              <a:rPr lang="en-GB"/>
              <a:t>les moins coûteuses.</a:t>
            </a:r>
            <a:r>
              <a:rPr lang="en-GB" sz="1200" b="0" i="0" u="none" strike="noStrike" cap="none">
                <a:solidFill>
                  <a:schemeClr val="dk1"/>
                </a:solidFill>
                <a:latin typeface="Calibri"/>
                <a:ea typeface="Calibri"/>
                <a:cs typeface="Calibri"/>
                <a:sym typeface="Calibri"/>
              </a:rPr>
              <a:t> Nous commençons par comparer toutes les différentes technologies envisagées dans l'étude. Il s'agit des technologies photovoltaïques et diesel </a:t>
            </a:r>
            <a:r>
              <a:rPr lang="en-GB"/>
              <a:t>autonomes, ainsi que </a:t>
            </a:r>
            <a:r>
              <a:rPr lang="en-GB" sz="1200" b="0" i="0" u="none" strike="noStrike" cap="none">
                <a:solidFill>
                  <a:schemeClr val="dk1"/>
                </a:solidFill>
                <a:latin typeface="Calibri"/>
                <a:ea typeface="Calibri"/>
                <a:cs typeface="Calibri"/>
                <a:sym typeface="Calibri"/>
              </a:rPr>
              <a:t>des technologies de mini-réseau alimentées par différentes ressources énergétiques</a:t>
            </a:r>
            <a:r>
              <a:rPr lang="en-GB"/>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58" name="Google Shape;35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2: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457200" marR="0" lvl="0" indent="-228600" algn="l" rtl="0">
              <a:lnSpc>
                <a:spcPct val="100000"/>
              </a:lnSpc>
              <a:spcBef>
                <a:spcPts val="0"/>
              </a:spcBef>
              <a:spcAft>
                <a:spcPts val="0"/>
              </a:spcAft>
              <a:buSzPts val="1400"/>
              <a:buNone/>
            </a:pPr>
            <a:r>
              <a:rPr lang="en-GB" sz="1400" b="0" i="0" u="none" strike="noStrike" cap="none">
                <a:solidFill>
                  <a:schemeClr val="dk1"/>
                </a:solidFill>
                <a:latin typeface="Calibri"/>
                <a:ea typeface="Calibri"/>
                <a:cs typeface="Calibri"/>
                <a:sym typeface="Calibri"/>
              </a:rPr>
              <a:t>La façon dont nous comparons les technologies consiste à utiliser le coût de production de l'électricité (</a:t>
            </a:r>
            <a:r>
              <a:rPr lang="en-GB" sz="1400"/>
              <a:t>ou LCOE)</a:t>
            </a:r>
            <a:r>
              <a:rPr lang="en-GB" sz="1400" b="0" i="0" u="none" strike="noStrike" cap="none">
                <a:solidFill>
                  <a:schemeClr val="dk1"/>
                </a:solidFill>
                <a:latin typeface="Calibri"/>
                <a:ea typeface="Calibri"/>
                <a:cs typeface="Calibri"/>
                <a:sym typeface="Calibri"/>
              </a:rPr>
              <a:t>. Le L.C.O.</a:t>
            </a:r>
            <a:r>
              <a:rPr lang="en-GB" sz="1400"/>
              <a:t>E. identifie le coût de l'électricité auquel </a:t>
            </a:r>
            <a:r>
              <a:rPr lang="en-GB" sz="1400" i="0" u="none" strike="noStrike" cap="none">
                <a:solidFill>
                  <a:schemeClr val="dk1"/>
                </a:solidFill>
                <a:latin typeface="Calibri"/>
                <a:ea typeface="Calibri"/>
                <a:cs typeface="Calibri"/>
                <a:sym typeface="Calibri"/>
              </a:rPr>
              <a:t>chaque système </a:t>
            </a:r>
            <a:r>
              <a:rPr lang="en-GB" sz="1400"/>
              <a:t>doit être </a:t>
            </a:r>
            <a:r>
              <a:rPr lang="en-GB" sz="1400" i="0" u="none" strike="noStrike" cap="none">
                <a:solidFill>
                  <a:schemeClr val="dk1"/>
                </a:solidFill>
                <a:latin typeface="Calibri"/>
                <a:ea typeface="Calibri"/>
                <a:cs typeface="Calibri"/>
                <a:sym typeface="Calibri"/>
              </a:rPr>
              <a:t>vendu pour ne pas subir de pertes monétaires. </a:t>
            </a:r>
            <a:r>
              <a:rPr lang="en-GB" sz="1400" b="0" i="0" u="none" strike="noStrike" cap="none">
                <a:solidFill>
                  <a:schemeClr val="dk1"/>
                </a:solidFill>
                <a:latin typeface="Calibri"/>
                <a:ea typeface="Calibri"/>
                <a:cs typeface="Calibri"/>
                <a:sym typeface="Calibri"/>
              </a:rPr>
              <a:t>Le </a:t>
            </a:r>
            <a:r>
              <a:rPr lang="en-GB" sz="1400"/>
              <a:t>L.C.O.E </a:t>
            </a:r>
            <a:r>
              <a:rPr lang="en-GB" sz="1400" b="0" i="0" u="none" strike="noStrike" cap="none">
                <a:solidFill>
                  <a:schemeClr val="dk1"/>
                </a:solidFill>
                <a:latin typeface="Calibri"/>
                <a:ea typeface="Calibri"/>
                <a:cs typeface="Calibri"/>
                <a:sym typeface="Calibri"/>
              </a:rPr>
              <a:t>prend en compte les coûts d'investissement </a:t>
            </a:r>
            <a:r>
              <a:rPr lang="en-GB" sz="1400"/>
              <a:t>nécessaires à l'</a:t>
            </a:r>
            <a:r>
              <a:rPr lang="en-GB" sz="1400" b="0" i="0" u="none" strike="noStrike" cap="none">
                <a:solidFill>
                  <a:schemeClr val="dk1"/>
                </a:solidFill>
                <a:latin typeface="Calibri"/>
                <a:ea typeface="Calibri"/>
                <a:cs typeface="Calibri"/>
                <a:sym typeface="Calibri"/>
              </a:rPr>
              <a:t>achat et à l'installation d'un système</a:t>
            </a:r>
            <a:r>
              <a:rPr lang="en-GB" sz="1400"/>
              <a:t>, ainsi que </a:t>
            </a:r>
            <a:r>
              <a:rPr lang="en-GB" sz="1400" b="0" i="0" u="none" strike="noStrike" cap="none">
                <a:solidFill>
                  <a:schemeClr val="dk1"/>
                </a:solidFill>
                <a:latin typeface="Calibri"/>
                <a:ea typeface="Calibri"/>
                <a:cs typeface="Calibri"/>
                <a:sym typeface="Calibri"/>
              </a:rPr>
              <a:t>les coûts d'exploitation et de maintenance pour chaque année afin de maintenir le système en bon état de fonctionnement. Il inclut également les coûts de combustible au cas où nous devrions acheter du combustible pour produire de l'électricité. Le coût est </a:t>
            </a:r>
            <a:r>
              <a:rPr lang="en-GB" sz="1400"/>
              <a:t>ensuite </a:t>
            </a:r>
            <a:r>
              <a:rPr lang="en-GB" sz="1400" b="0" i="0" u="none" strike="noStrike" cap="none">
                <a:solidFill>
                  <a:schemeClr val="dk1"/>
                </a:solidFill>
                <a:latin typeface="Calibri"/>
                <a:ea typeface="Calibri"/>
                <a:cs typeface="Calibri"/>
                <a:sym typeface="Calibri"/>
              </a:rPr>
              <a:t>divisé par la quantité d'électricité produite par le système. En additionnant tous ces coûts et en les divisant par l'électricité produite, en tenant compte du taux d'actualisation et de la </a:t>
            </a:r>
            <a:r>
              <a:rPr lang="en-GB" sz="1400"/>
              <a:t>durée de vie du </a:t>
            </a:r>
            <a:r>
              <a:rPr lang="en-GB" sz="1400" b="0" i="0" u="none" strike="noStrike" cap="none">
                <a:solidFill>
                  <a:schemeClr val="dk1"/>
                </a:solidFill>
                <a:latin typeface="Calibri"/>
                <a:ea typeface="Calibri"/>
                <a:cs typeface="Calibri"/>
                <a:sym typeface="Calibri"/>
              </a:rPr>
              <a:t>système, nous obtenons un coût en dollars par </a:t>
            </a:r>
            <a:r>
              <a:rPr lang="en-GB" sz="1400"/>
              <a:t>kilowattheure </a:t>
            </a:r>
            <a:r>
              <a:rPr lang="en-GB" sz="1400" b="0" i="0" u="none" strike="noStrike" cap="none">
                <a:solidFill>
                  <a:schemeClr val="dk1"/>
                </a:solidFill>
                <a:latin typeface="Calibri"/>
                <a:ea typeface="Calibri"/>
                <a:cs typeface="Calibri"/>
                <a:sym typeface="Calibri"/>
              </a:rPr>
              <a:t>d'électricité produite pour que le système atteigne son seuil de rentabilité. </a:t>
            </a:r>
            <a:r>
              <a:rPr lang="en-GB"/>
              <a:t>La diapositive présente ce calcul sous forme de formule.</a:t>
            </a:r>
            <a:endParaRPr sz="14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4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GB" sz="1400" b="0" i="0" u="none" strike="noStrike" cap="none">
                <a:solidFill>
                  <a:schemeClr val="dk1"/>
                </a:solidFill>
                <a:latin typeface="Calibri"/>
                <a:ea typeface="Calibri"/>
                <a:cs typeface="Calibri"/>
                <a:sym typeface="Calibri"/>
              </a:rPr>
              <a:t>Le </a:t>
            </a:r>
            <a:r>
              <a:rPr lang="en-GB" sz="1400"/>
              <a:t>L.C.O.E. </a:t>
            </a:r>
            <a:r>
              <a:rPr lang="en-GB" sz="1400" b="0" i="0" u="none" strike="noStrike" cap="none">
                <a:solidFill>
                  <a:schemeClr val="dk1"/>
                </a:solidFill>
                <a:latin typeface="Calibri"/>
                <a:ea typeface="Calibri"/>
                <a:cs typeface="Calibri"/>
                <a:sym typeface="Calibri"/>
              </a:rPr>
              <a:t>est un bon moyen de comparer des technologies qui ont des structures de coûts différentes. </a:t>
            </a:r>
            <a:r>
              <a:rPr lang="en-GB" sz="1200" b="0" i="0" u="none" strike="noStrike" cap="none">
                <a:solidFill>
                  <a:schemeClr val="dk1"/>
                </a:solidFill>
                <a:latin typeface="Calibri"/>
                <a:ea typeface="Calibri"/>
                <a:cs typeface="Calibri"/>
                <a:sym typeface="Calibri"/>
              </a:rPr>
              <a:t>Une technologie peut avoir un coût d'investissement élevé mais des coûts plus faibles au cours des années suivantes, tandis qu'</a:t>
            </a:r>
            <a:r>
              <a:rPr lang="en-GB"/>
              <a:t>une autre </a:t>
            </a:r>
            <a:r>
              <a:rPr lang="en-GB" sz="1200" b="0" i="0" u="none" strike="noStrike" cap="none">
                <a:solidFill>
                  <a:schemeClr val="dk1"/>
                </a:solidFill>
                <a:latin typeface="Calibri"/>
                <a:ea typeface="Calibri"/>
                <a:cs typeface="Calibri"/>
                <a:sym typeface="Calibri"/>
              </a:rPr>
              <a:t>technologie peut avoir un coût d'</a:t>
            </a:r>
            <a:r>
              <a:rPr lang="en-GB"/>
              <a:t>investissement plus faible </a:t>
            </a:r>
            <a:r>
              <a:rPr lang="en-GB" sz="1200" b="0" i="0" u="none" strike="noStrike" cap="none">
                <a:solidFill>
                  <a:schemeClr val="dk1"/>
                </a:solidFill>
                <a:latin typeface="Calibri"/>
                <a:ea typeface="Calibri"/>
                <a:cs typeface="Calibri"/>
                <a:sym typeface="Calibri"/>
              </a:rPr>
              <a:t>mais des coûts d'exploitation plus élevés au cours de sa </a:t>
            </a:r>
            <a:r>
              <a:rPr lang="en-GB"/>
              <a:t>durée de vie</a:t>
            </a:r>
            <a:r>
              <a:rPr lang="en-GB" sz="1200" b="0" i="0" u="none" strike="noStrike" cap="none">
                <a:solidFill>
                  <a:schemeClr val="dk1"/>
                </a:solidFill>
                <a:latin typeface="Calibri"/>
                <a:ea typeface="Calibri"/>
                <a:cs typeface="Calibri"/>
                <a:sym typeface="Calibri"/>
              </a:rPr>
              <a:t>. Le </a:t>
            </a:r>
            <a:r>
              <a:rPr lang="en-GB"/>
              <a:t>L.C.O.E. </a:t>
            </a:r>
            <a:r>
              <a:rPr lang="en-GB" sz="1200" b="0" i="0" u="none" strike="noStrike" cap="none">
                <a:solidFill>
                  <a:schemeClr val="dk1"/>
                </a:solidFill>
                <a:latin typeface="Calibri"/>
                <a:ea typeface="Calibri"/>
                <a:cs typeface="Calibri"/>
                <a:sym typeface="Calibri"/>
              </a:rPr>
              <a:t>permet de comparer différentes technologies et d'identifier celle dont le coût est le plus bas.</a:t>
            </a:r>
            <a:endParaRPr sz="1400"/>
          </a:p>
        </p:txBody>
      </p:sp>
      <p:sp>
        <p:nvSpPr>
          <p:cNvPr id="370" name="Google Shape;370;p12: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Nous avons ici un exemple de systèmes </a:t>
            </a:r>
            <a:r>
              <a:rPr lang="en-GB"/>
              <a:t>autonomes. </a:t>
            </a:r>
            <a:r>
              <a:rPr lang="en-GB" sz="1200" b="0" i="0" u="none" strike="noStrike" cap="none">
                <a:solidFill>
                  <a:schemeClr val="dk1"/>
                </a:solidFill>
                <a:latin typeface="Calibri"/>
                <a:ea typeface="Calibri"/>
                <a:cs typeface="Calibri"/>
                <a:sym typeface="Calibri"/>
              </a:rPr>
              <a:t>Cela signifie que chaque client utilisera son propre système. Dans le cas d'un petit village où l'on étudie le coût de la fourniture d'électricité par des systèmes solaires domestiques</a:t>
            </a:r>
            <a:r>
              <a:rPr lang="en-GB"/>
              <a:t>, il </a:t>
            </a:r>
            <a:r>
              <a:rPr lang="en-GB" sz="1200" b="0" i="0" u="none" strike="noStrike" cap="none">
                <a:solidFill>
                  <a:schemeClr val="dk1"/>
                </a:solidFill>
                <a:latin typeface="Calibri"/>
                <a:ea typeface="Calibri"/>
                <a:cs typeface="Calibri"/>
                <a:sym typeface="Calibri"/>
              </a:rPr>
              <a:t>faut déterminer quel type de système solaire est nécessaire pour répondre à la demande du ménage</a:t>
            </a:r>
            <a:r>
              <a:rPr lang="en-GB"/>
              <a:t>, </a:t>
            </a:r>
            <a:r>
              <a:rPr lang="en-GB" sz="1200" b="0" i="0" u="none" strike="noStrike" cap="none">
                <a:solidFill>
                  <a:schemeClr val="dk1"/>
                </a:solidFill>
                <a:latin typeface="Calibri"/>
                <a:ea typeface="Calibri"/>
                <a:cs typeface="Calibri"/>
                <a:sym typeface="Calibri"/>
              </a:rPr>
              <a:t>et combien de ménages il y a dans le village. Le coût du système correspondra simplement aux systèmes solaires domestiques pour chacun des </a:t>
            </a:r>
            <a:r>
              <a:rPr lang="en-GB"/>
              <a:t>ménages</a:t>
            </a:r>
            <a:r>
              <a:rPr lang="en-GB" sz="1200" b="0" i="0" u="none" strike="noStrike" cap="none">
                <a:solidFill>
                  <a:schemeClr val="dk1"/>
                </a:solidFill>
                <a:latin typeface="Calibri"/>
                <a:ea typeface="Calibri"/>
                <a:cs typeface="Calibri"/>
                <a:sym typeface="Calibri"/>
              </a:rPr>
              <a:t>. Bien entendu, si la demande est élevée, il faut un grand système solaire pour chaque foyer</a:t>
            </a:r>
            <a:r>
              <a:rPr lang="en-GB"/>
              <a:t>. Si la demande est </a:t>
            </a:r>
            <a:r>
              <a:rPr lang="en-GB" sz="1200" b="0" i="0" u="none" strike="noStrike" cap="none">
                <a:solidFill>
                  <a:schemeClr val="dk1"/>
                </a:solidFill>
                <a:latin typeface="Calibri"/>
                <a:ea typeface="Calibri"/>
                <a:cs typeface="Calibri"/>
                <a:sym typeface="Calibri"/>
              </a:rPr>
              <a:t>plus faible, nous pouvons utiliser un système solaire plus petit</a:t>
            </a:r>
            <a:r>
              <a:rPr lang="en-GB"/>
              <a:t>. </a:t>
            </a:r>
            <a:endParaRPr/>
          </a:p>
        </p:txBody>
      </p:sp>
      <p:sp>
        <p:nvSpPr>
          <p:cNvPr id="382" name="Google Shape;3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Dans le cas d'un </a:t>
            </a:r>
            <a:r>
              <a:rPr lang="en-GB"/>
              <a:t>mini-réseau</a:t>
            </a:r>
            <a:r>
              <a:rPr lang="en-GB" sz="1200" b="0" i="0" u="none" strike="noStrike" cap="none">
                <a:solidFill>
                  <a:schemeClr val="dk1"/>
                </a:solidFill>
                <a:latin typeface="Calibri"/>
                <a:ea typeface="Calibri"/>
                <a:cs typeface="Calibri"/>
                <a:sym typeface="Calibri"/>
              </a:rPr>
              <a:t>, la conception est légèrement différente. Au lieu de fournir des panneaux solaires à chaque foyer, nous installons un site de production plus important. Le mini-réseau peut être alimenté par du diesel, de l'hydroélectricité</a:t>
            </a:r>
            <a:r>
              <a:rPr lang="en-GB"/>
              <a:t>, du </a:t>
            </a:r>
            <a:r>
              <a:rPr lang="en-GB" sz="1200" b="0" i="0" u="none" strike="noStrike" cap="none">
                <a:solidFill>
                  <a:schemeClr val="dk1"/>
                </a:solidFill>
                <a:latin typeface="Calibri"/>
                <a:ea typeface="Calibri"/>
                <a:cs typeface="Calibri"/>
                <a:sym typeface="Calibri"/>
              </a:rPr>
              <a:t>vent ou une combinaison de ces trois sources. Selon la taille du village, l'économie d'échelle peut justifier un investissement plus important. Si nous installons des ressources renouvelables, elles sont généralement intermittentes et doivent donc être soutenues par des batteries. Mais ce qui différencie les mini-réseaux des </a:t>
            </a:r>
            <a:r>
              <a:rPr lang="en-GB"/>
              <a:t>systèmes autonomes</a:t>
            </a:r>
            <a:r>
              <a:rPr lang="en-GB" sz="1200" b="0" i="0" u="none" strike="noStrike" cap="none">
                <a:solidFill>
                  <a:schemeClr val="dk1"/>
                </a:solidFill>
                <a:latin typeface="Calibri"/>
                <a:ea typeface="Calibri"/>
                <a:cs typeface="Calibri"/>
                <a:sym typeface="Calibri"/>
              </a:rPr>
              <a:t>, c'est qu'il faut aussi construire un réseau de distribution. Nous devons acheminer l'électricité de l'endroit où elle est produite jusqu'à chaque foyer. Dans l'exemple des réseaux autonomes, chaque foyer disposait de sa propre source de production, et il n'y avait donc pas besoin d'un réseau de distribution. Mais ici, la source de production ne se trouve pas directement chez le client, et nous avons donc besoin d'un réseau pour distribuer l'électricité aux ménages. La superficie de l'agglomération influe sur la demande de réseau de distribution. Le modèle estime le </a:t>
            </a:r>
            <a:r>
              <a:rPr lang="en-GB"/>
              <a:t>nombre de </a:t>
            </a:r>
            <a:r>
              <a:rPr lang="en-GB" sz="1200" b="0" i="0" u="none" strike="noStrike" cap="none">
                <a:solidFill>
                  <a:schemeClr val="dk1"/>
                </a:solidFill>
                <a:latin typeface="Calibri"/>
                <a:ea typeface="Calibri"/>
                <a:cs typeface="Calibri"/>
                <a:sym typeface="Calibri"/>
              </a:rPr>
              <a:t>lignes à basse tension nécessaires pour raccorder tous les clients et si une ligne à moyenne tension est requise. En outre, il y a un coût de connexion par ménage. Aucun de </a:t>
            </a:r>
            <a:r>
              <a:rPr lang="en-GB"/>
              <a:t>ces </a:t>
            </a:r>
            <a:r>
              <a:rPr lang="en-GB" sz="1200" b="0" i="0" u="none" strike="noStrike" cap="none">
                <a:solidFill>
                  <a:schemeClr val="dk1"/>
                </a:solidFill>
                <a:latin typeface="Calibri"/>
                <a:ea typeface="Calibri"/>
                <a:cs typeface="Calibri"/>
                <a:sym typeface="Calibri"/>
              </a:rPr>
              <a:t>coûts d'infrastructure supplémentaires ne fait partie des coûts </a:t>
            </a:r>
            <a:r>
              <a:rPr lang="en-GB"/>
              <a:t>des systèmes</a:t>
            </a:r>
            <a:r>
              <a:rPr lang="en-GB" sz="1200" b="0" i="0" u="none" strike="noStrike" cap="none">
                <a:solidFill>
                  <a:schemeClr val="dk1"/>
                </a:solidFill>
                <a:latin typeface="Calibri"/>
                <a:ea typeface="Calibri"/>
                <a:cs typeface="Calibri"/>
                <a:sym typeface="Calibri"/>
              </a:rPr>
              <a:t> </a:t>
            </a:r>
            <a:r>
              <a:rPr lang="en-GB"/>
              <a:t>autonomes.</a:t>
            </a:r>
            <a:endParaRPr/>
          </a:p>
        </p:txBody>
      </p:sp>
      <p:sp>
        <p:nvSpPr>
          <p:cNvPr id="405" name="Google Shape;40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À la fin de ce cours, vous serez en mesure de :</a:t>
            </a:r>
            <a:endParaRPr/>
          </a:p>
          <a:p>
            <a:pPr marL="0" lvl="0" indent="0" algn="l" rtl="0">
              <a:lnSpc>
                <a:spcPct val="100000"/>
              </a:lnSpc>
              <a:spcBef>
                <a:spcPts val="1000"/>
              </a:spcBef>
              <a:spcAft>
                <a:spcPts val="0"/>
              </a:spcAft>
              <a:buSzPts val="1400"/>
              <a:buNone/>
            </a:pPr>
            <a:r>
              <a:rPr lang="en-GB" sz="1200">
                <a:latin typeface="Open Sans"/>
                <a:ea typeface="Open Sans"/>
                <a:cs typeface="Open Sans"/>
                <a:sym typeface="Open Sans"/>
              </a:rPr>
              <a:t>Expliquer l'acquisition des données pour construire votre modèle</a:t>
            </a:r>
            <a:endParaRPr/>
          </a:p>
          <a:p>
            <a:pPr marL="0" lvl="0" indent="0" algn="l" rtl="0">
              <a:lnSpc>
                <a:spcPct val="100000"/>
              </a:lnSpc>
              <a:spcBef>
                <a:spcPts val="1000"/>
              </a:spcBef>
              <a:spcAft>
                <a:spcPts val="0"/>
              </a:spcAft>
              <a:buSzPts val="1400"/>
              <a:buNone/>
            </a:pPr>
            <a:r>
              <a:rPr lang="en-GB" sz="1200">
                <a:latin typeface="Open Sans"/>
                <a:ea typeface="Open Sans"/>
                <a:cs typeface="Open Sans"/>
                <a:sym typeface="Open Sans"/>
              </a:rPr>
              <a:t>Décrire l'algorithme d'extension d</a:t>
            </a:r>
            <a:r>
              <a:rPr lang="en-GB">
                <a:latin typeface="Open Sans"/>
                <a:ea typeface="Open Sans"/>
                <a:cs typeface="Open Sans"/>
                <a:sym typeface="Open Sans"/>
              </a:rPr>
              <a:t>u réseau </a:t>
            </a:r>
            <a:r>
              <a:rPr lang="en-GB" sz="1200">
                <a:latin typeface="Open Sans"/>
                <a:ea typeface="Open Sans"/>
                <a:cs typeface="Open Sans"/>
                <a:sym typeface="Open Sans"/>
              </a:rPr>
              <a:t>dans OnSSET</a:t>
            </a:r>
            <a:endParaRPr/>
          </a:p>
          <a:p>
            <a:pPr marL="0" lvl="0" indent="0" algn="l" rtl="0">
              <a:lnSpc>
                <a:spcPct val="100000"/>
              </a:lnSpc>
              <a:spcBef>
                <a:spcPts val="1000"/>
              </a:spcBef>
              <a:spcAft>
                <a:spcPts val="0"/>
              </a:spcAft>
              <a:buSzPts val="1400"/>
              <a:buNone/>
            </a:pPr>
            <a:r>
              <a:rPr lang="en-GB" sz="2000">
                <a:latin typeface="Open Sans"/>
                <a:ea typeface="Open Sans"/>
                <a:cs typeface="Open Sans"/>
                <a:sym typeface="Open Sans"/>
              </a:rPr>
              <a:t>Énumérer les principaux ensembles</a:t>
            </a:r>
            <a:r>
              <a:rPr lang="en-GB" sz="1200">
                <a:latin typeface="Open Sans"/>
                <a:ea typeface="Open Sans"/>
                <a:cs typeface="Open Sans"/>
                <a:sym typeface="Open Sans"/>
              </a:rPr>
              <a:t> de données utilisés dans </a:t>
            </a:r>
            <a:r>
              <a:rPr lang="en-GB" sz="1200" b="1">
                <a:latin typeface="Open Sans"/>
                <a:ea typeface="Open Sans"/>
                <a:cs typeface="Open Sans"/>
                <a:sym typeface="Open Sans"/>
              </a:rPr>
              <a:t>OnSSET  </a:t>
            </a:r>
            <a:endParaRPr/>
          </a:p>
          <a:p>
            <a:pPr marL="0" lvl="0" indent="0" algn="l" rtl="0">
              <a:lnSpc>
                <a:spcPct val="100000"/>
              </a:lnSpc>
              <a:spcBef>
                <a:spcPts val="1000"/>
              </a:spcBef>
              <a:spcAft>
                <a:spcPts val="0"/>
              </a:spcAft>
              <a:buSzPts val="1400"/>
              <a:buNone/>
            </a:pPr>
            <a:r>
              <a:rPr lang="en-GB" sz="1200">
                <a:latin typeface="Open Sans"/>
                <a:ea typeface="Open Sans"/>
                <a:cs typeface="Open Sans"/>
                <a:sym typeface="Open Sans"/>
              </a:rPr>
              <a:t>Décrire le </a:t>
            </a:r>
            <a:r>
              <a:rPr lang="en-GB">
                <a:latin typeface="Open Sans"/>
                <a:ea typeface="Open Sans"/>
                <a:cs typeface="Open Sans"/>
                <a:sym typeface="Open Sans"/>
              </a:rPr>
              <a:t>L.C.O.E. </a:t>
            </a:r>
            <a:r>
              <a:rPr lang="en-GB" sz="1200">
                <a:latin typeface="Open Sans"/>
                <a:ea typeface="Open Sans"/>
                <a:cs typeface="Open Sans"/>
                <a:sym typeface="Open Sans"/>
              </a:rPr>
              <a:t>et expliquer pourquoi il est utile dans OnSSET</a:t>
            </a:r>
            <a:endParaRPr/>
          </a:p>
          <a:p>
            <a:pPr marL="342900" lvl="0" indent="-254000" algn="l" rtl="0">
              <a:lnSpc>
                <a:spcPct val="100000"/>
              </a:lnSpc>
              <a:spcBef>
                <a:spcPts val="1000"/>
              </a:spcBef>
              <a:spcAft>
                <a:spcPts val="0"/>
              </a:spcAft>
              <a:buSzPts val="1400"/>
              <a:buNone/>
            </a:pPr>
            <a:endParaRPr sz="1200" b="1">
              <a:latin typeface="Open Sans"/>
              <a:ea typeface="Open Sans"/>
              <a:cs typeface="Open Sans"/>
              <a:sym typeface="Open Sans"/>
            </a:endParaRPr>
          </a:p>
          <a:p>
            <a:pPr marL="0" lvl="0" indent="0" algn="l" rtl="0">
              <a:lnSpc>
                <a:spcPct val="100000"/>
              </a:lnSpc>
              <a:spcBef>
                <a:spcPts val="1000"/>
              </a:spcBef>
              <a:spcAft>
                <a:spcPts val="0"/>
              </a:spcAft>
              <a:buSzPts val="1400"/>
              <a:buNone/>
            </a:pPr>
            <a:r>
              <a:rPr lang="en-GB" sz="1200" b="0">
                <a:latin typeface="Open Sans"/>
                <a:ea typeface="Open Sans"/>
                <a:cs typeface="Open Sans"/>
                <a:sym typeface="Open Sans"/>
              </a:rPr>
              <a:t>Ceci est important pour votre compréhension </a:t>
            </a:r>
            <a:r>
              <a:rPr lang="en-GB">
                <a:latin typeface="Open Sans"/>
                <a:ea typeface="Open Sans"/>
                <a:cs typeface="Open Sans"/>
                <a:sym typeface="Open Sans"/>
              </a:rPr>
              <a:t>des </a:t>
            </a:r>
            <a:r>
              <a:rPr lang="en-GB" sz="1200" b="0">
                <a:latin typeface="Open Sans"/>
                <a:ea typeface="Open Sans"/>
                <a:cs typeface="Open Sans"/>
                <a:sym typeface="Open Sans"/>
              </a:rPr>
              <a:t>calculs et des résultats d'OnSSET.</a:t>
            </a:r>
            <a:endParaRPr sz="1200" b="0">
              <a:latin typeface="Open Sans"/>
              <a:ea typeface="Open Sans"/>
              <a:cs typeface="Open Sans"/>
              <a:sym typeface="Open Sans"/>
            </a:endParaRPr>
          </a:p>
          <a:p>
            <a:pPr marL="457200" marR="0" lvl="0" indent="-228600" algn="l" rtl="0">
              <a:lnSpc>
                <a:spcPct val="100000"/>
              </a:lnSpc>
              <a:spcBef>
                <a:spcPts val="0"/>
              </a:spcBef>
              <a:spcAft>
                <a:spcPts val="0"/>
              </a:spcAft>
              <a:buSzPts val="1400"/>
              <a:buNone/>
            </a:pPr>
            <a:endParaRPr/>
          </a:p>
        </p:txBody>
      </p:sp>
      <p:sp>
        <p:nvSpPr>
          <p:cNvPr id="200" name="Google Shape;20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Voici un exemple </a:t>
            </a:r>
            <a:r>
              <a:rPr lang="en-GB"/>
              <a:t>avec plus de </a:t>
            </a:r>
            <a:r>
              <a:rPr lang="en-GB" sz="1200" b="0" i="0" u="none" strike="noStrike" cap="none">
                <a:solidFill>
                  <a:schemeClr val="dk1"/>
                </a:solidFill>
                <a:latin typeface="Calibri"/>
                <a:ea typeface="Calibri"/>
                <a:cs typeface="Calibri"/>
                <a:sym typeface="Calibri"/>
              </a:rPr>
              <a:t>détails sur les coûts. Pour chaque site de la zone d'étude, nous calculons le coût des différentes technologies hors réseau. Nous voyons ici le </a:t>
            </a:r>
            <a:r>
              <a:rPr lang="en-GB"/>
              <a:t>L.C.O.E., </a:t>
            </a:r>
            <a:r>
              <a:rPr lang="en-GB" sz="1200" b="0" i="0" u="none" strike="noStrike" cap="none">
                <a:solidFill>
                  <a:schemeClr val="dk1"/>
                </a:solidFill>
                <a:latin typeface="Calibri"/>
                <a:ea typeface="Calibri"/>
                <a:cs typeface="Calibri"/>
                <a:sym typeface="Calibri"/>
              </a:rPr>
              <a:t>et nous pouvons voir dans l'agglomération plus large à droite que nous avons calculé différents coûts pour différents systèmes. Un mini-réseau solaire hybride produirait 32 </a:t>
            </a:r>
            <a:r>
              <a:rPr lang="en-GB"/>
              <a:t>cents/kilowattheure, contre </a:t>
            </a:r>
            <a:r>
              <a:rPr lang="en-GB" sz="1200" b="0" i="0" u="none" strike="noStrike" cap="none">
                <a:solidFill>
                  <a:schemeClr val="dk1"/>
                </a:solidFill>
                <a:latin typeface="Calibri"/>
                <a:ea typeface="Calibri"/>
                <a:cs typeface="Calibri"/>
                <a:sym typeface="Calibri"/>
              </a:rPr>
              <a:t>60 </a:t>
            </a:r>
            <a:r>
              <a:rPr lang="en-GB"/>
              <a:t>cents/kilowattheure </a:t>
            </a:r>
            <a:r>
              <a:rPr lang="en-GB" sz="1200" b="0" i="0" u="none" strike="noStrike" cap="none">
                <a:solidFill>
                  <a:schemeClr val="dk1"/>
                </a:solidFill>
                <a:latin typeface="Calibri"/>
                <a:ea typeface="Calibri"/>
                <a:cs typeface="Calibri"/>
                <a:sym typeface="Calibri"/>
              </a:rPr>
              <a:t>pour un mini-réseau éolien hybride. Ce village est situé à proximité d'une rivière, ce qui entraîne un faible </a:t>
            </a:r>
            <a:r>
              <a:rPr lang="en-GB"/>
              <a:t>L.C.O.E </a:t>
            </a:r>
            <a:r>
              <a:rPr lang="en-GB" sz="1200" b="0" i="0" u="none" strike="noStrike" cap="none">
                <a:solidFill>
                  <a:schemeClr val="dk1"/>
                </a:solidFill>
                <a:latin typeface="Calibri"/>
                <a:ea typeface="Calibri"/>
                <a:cs typeface="Calibri"/>
                <a:sym typeface="Calibri"/>
              </a:rPr>
              <a:t>pour le mini-réseau hydroélectrique, à 25 centimes par </a:t>
            </a:r>
            <a:r>
              <a:rPr lang="en-GB"/>
              <a:t>kilowattheure. </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Si l'on examine plutôt la petite localité en bas à gauche</a:t>
            </a:r>
            <a:r>
              <a:rPr lang="en-GB"/>
              <a:t>, </a:t>
            </a:r>
            <a:r>
              <a:rPr lang="en-GB" sz="1200" b="0" i="0" u="none" strike="noStrike" cap="none">
                <a:solidFill>
                  <a:schemeClr val="dk1"/>
                </a:solidFill>
                <a:latin typeface="Calibri"/>
                <a:ea typeface="Calibri"/>
                <a:cs typeface="Calibri"/>
                <a:sym typeface="Calibri"/>
              </a:rPr>
              <a:t>on constate que les coûts varient en fonction des technologies utilisées. Dans une petite localité, la demande est plus faible en raison d'une plus faible densité de population. Nous pouvons voir que le calcul du </a:t>
            </a:r>
            <a:r>
              <a:rPr lang="en-GB"/>
              <a:t>L.C.O.E. </a:t>
            </a:r>
            <a:r>
              <a:rPr lang="en-GB" sz="1200" b="0" i="0" u="none" strike="noStrike" cap="none">
                <a:solidFill>
                  <a:schemeClr val="dk1"/>
                </a:solidFill>
                <a:latin typeface="Calibri"/>
                <a:ea typeface="Calibri"/>
                <a:cs typeface="Calibri"/>
                <a:sym typeface="Calibri"/>
              </a:rPr>
              <a:t>montre que toutes les options de mini-réseau ont un coût relativement élevé par kilowattheure. Le réseau </a:t>
            </a:r>
            <a:r>
              <a:rPr lang="en-GB"/>
              <a:t>hydroélectrique </a:t>
            </a:r>
            <a:r>
              <a:rPr lang="en-GB" sz="1200" b="0" i="0" u="none" strike="noStrike" cap="none">
                <a:solidFill>
                  <a:schemeClr val="dk1"/>
                </a:solidFill>
                <a:latin typeface="Calibri"/>
                <a:ea typeface="Calibri"/>
                <a:cs typeface="Calibri"/>
                <a:sym typeface="Calibri"/>
              </a:rPr>
              <a:t>n'a aucune valeur à cet endroit, car il </a:t>
            </a:r>
            <a:r>
              <a:rPr lang="en-GB"/>
              <a:t>n'y a pas de </a:t>
            </a:r>
            <a:r>
              <a:rPr lang="en-GB" sz="1200" b="0" i="0" u="none" strike="noStrike" cap="none">
                <a:solidFill>
                  <a:schemeClr val="dk1"/>
                </a:solidFill>
                <a:latin typeface="Calibri"/>
                <a:ea typeface="Calibri"/>
                <a:cs typeface="Calibri"/>
                <a:sym typeface="Calibri"/>
              </a:rPr>
              <a:t>ressources hydroélectriques à proximité. Dans cet endroit, nous pouvons voir que le photovoltaïque </a:t>
            </a:r>
            <a:r>
              <a:rPr lang="en-GB"/>
              <a:t>autonome</a:t>
            </a:r>
            <a:r>
              <a:rPr lang="en-GB" sz="1200" b="0" i="0" u="none" strike="noStrike" cap="none">
                <a:solidFill>
                  <a:schemeClr val="dk1"/>
                </a:solidFill>
                <a:latin typeface="Calibri"/>
                <a:ea typeface="Calibri"/>
                <a:cs typeface="Calibri"/>
                <a:sym typeface="Calibri"/>
              </a:rPr>
              <a:t>, surligné en rouge, serait l'option technologique la </a:t>
            </a:r>
            <a:r>
              <a:rPr lang="en-GB"/>
              <a:t>moins coûteuse </a:t>
            </a:r>
            <a:r>
              <a:rPr lang="en-GB" sz="1200" b="0" i="0" u="none" strike="noStrike" cap="none">
                <a:solidFill>
                  <a:schemeClr val="dk1"/>
                </a:solidFill>
                <a:latin typeface="Calibri"/>
                <a:ea typeface="Calibri"/>
                <a:cs typeface="Calibri"/>
                <a:sym typeface="Calibri"/>
              </a:rPr>
              <a:t>dans cet endroit</a:t>
            </a:r>
            <a:r>
              <a:rPr lang="en-GB"/>
              <a:t>. </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 haut à gauche, nous voyons un autre endroit où nous avons calculé le </a:t>
            </a:r>
            <a:r>
              <a:rPr lang="en-GB"/>
              <a:t>L.C.O.E </a:t>
            </a:r>
            <a:r>
              <a:rPr lang="en-GB" sz="1200" b="0" i="0" u="none" strike="noStrike" cap="none">
                <a:solidFill>
                  <a:schemeClr val="dk1"/>
                </a:solidFill>
                <a:latin typeface="Calibri"/>
                <a:ea typeface="Calibri"/>
                <a:cs typeface="Calibri"/>
                <a:sym typeface="Calibri"/>
              </a:rPr>
              <a:t>pour toutes les technologies </a:t>
            </a:r>
            <a:r>
              <a:rPr lang="en-GB"/>
              <a:t>hors réseau. Dans cette </a:t>
            </a:r>
            <a:r>
              <a:rPr lang="en-GB" sz="1200" b="0" i="0" u="none" strike="noStrike" cap="none">
                <a:solidFill>
                  <a:schemeClr val="dk1"/>
                </a:solidFill>
                <a:latin typeface="Calibri"/>
                <a:ea typeface="Calibri"/>
                <a:cs typeface="Calibri"/>
                <a:sym typeface="Calibri"/>
              </a:rPr>
              <a:t>localité, compte tenu des caractéristiques locales en termes de demande de la population </a:t>
            </a:r>
            <a:r>
              <a:rPr lang="en-GB"/>
              <a:t>et de </a:t>
            </a:r>
            <a:r>
              <a:rPr lang="en-GB" sz="1200" b="0" i="0" u="none" strike="noStrike" cap="none">
                <a:solidFill>
                  <a:schemeClr val="dk1"/>
                </a:solidFill>
                <a:latin typeface="Calibri"/>
                <a:ea typeface="Calibri"/>
                <a:cs typeface="Calibri"/>
                <a:sym typeface="Calibri"/>
              </a:rPr>
              <a:t>ressources énergétiques, un mini-réseau hybride PV/Diesel serait l'option d'électrification </a:t>
            </a:r>
            <a:r>
              <a:rPr lang="en-GB"/>
              <a:t>la moins coûteuse.</a:t>
            </a:r>
            <a:endParaRPr/>
          </a:p>
        </p:txBody>
      </p:sp>
      <p:sp>
        <p:nvSpPr>
          <p:cNvPr id="438" name="Google Shape;4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Une fois que nous avons calculé toutes les options hors réseau</a:t>
            </a:r>
            <a:r>
              <a:rPr lang="en-GB"/>
              <a:t>, </a:t>
            </a:r>
            <a:r>
              <a:rPr lang="en-GB" sz="1200" b="0" i="0" u="none" strike="noStrike" cap="none">
                <a:solidFill>
                  <a:schemeClr val="dk1"/>
                </a:solidFill>
                <a:latin typeface="Calibri"/>
                <a:ea typeface="Calibri"/>
                <a:cs typeface="Calibri"/>
                <a:sym typeface="Calibri"/>
              </a:rPr>
              <a:t>nous avons identifié l'option hors réseau </a:t>
            </a:r>
            <a:r>
              <a:rPr lang="en-GB"/>
              <a:t>la moins coûteuse. </a:t>
            </a:r>
            <a:r>
              <a:rPr lang="en-GB" sz="1200" b="0" i="0" u="none" strike="noStrike" cap="none">
                <a:solidFill>
                  <a:schemeClr val="dk1"/>
                </a:solidFill>
                <a:latin typeface="Calibri"/>
                <a:ea typeface="Calibri"/>
                <a:cs typeface="Calibri"/>
                <a:sym typeface="Calibri"/>
              </a:rPr>
              <a:t>Nous devons maintenant identifier l'option la </a:t>
            </a:r>
            <a:r>
              <a:rPr lang="en-GB"/>
              <a:t>moins coûteuse </a:t>
            </a:r>
            <a:r>
              <a:rPr lang="en-GB" sz="1200" b="0" i="0" u="none" strike="noStrike" cap="none">
                <a:solidFill>
                  <a:schemeClr val="dk1"/>
                </a:solidFill>
                <a:latin typeface="Calibri"/>
                <a:ea typeface="Calibri"/>
                <a:cs typeface="Calibri"/>
                <a:sym typeface="Calibri"/>
              </a:rPr>
              <a:t>pour le réseau de chaque village</a:t>
            </a:r>
            <a:r>
              <a:rPr lang="en-GB"/>
              <a:t>. </a:t>
            </a:r>
            <a:endParaRPr sz="1200" b="0" i="0" u="none" strike="noStrike" cap="none">
              <a:solidFill>
                <a:schemeClr val="dk1"/>
              </a:solidFill>
              <a:latin typeface="Calibri"/>
              <a:ea typeface="Calibri"/>
              <a:cs typeface="Calibri"/>
              <a:sym typeface="Calibri"/>
            </a:endParaRPr>
          </a:p>
        </p:txBody>
      </p:sp>
      <p:sp>
        <p:nvSpPr>
          <p:cNvPr id="457" name="Google Shape;45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C'est ce qu'on appelle l'algorithme d'électrification, qui compare l'extension du réseau à la technologie de réseau la </a:t>
            </a:r>
            <a:r>
              <a:rPr lang="en-GB"/>
              <a:t>moins coûteuse. </a:t>
            </a:r>
            <a:r>
              <a:rPr lang="en-GB" sz="1200" b="0" i="0" u="none" strike="noStrike" cap="none">
                <a:solidFill>
                  <a:schemeClr val="dk1"/>
                </a:solidFill>
                <a:latin typeface="Calibri"/>
                <a:ea typeface="Calibri"/>
                <a:cs typeface="Calibri"/>
                <a:sym typeface="Calibri"/>
              </a:rPr>
              <a:t>Lorsque nous examinons le coût de la connexion au réseau centralisé</a:t>
            </a:r>
            <a:r>
              <a:rPr lang="en-GB"/>
              <a:t>, </a:t>
            </a:r>
            <a:r>
              <a:rPr lang="en-GB" sz="1200" b="0" i="0" u="none" strike="noStrike" cap="none">
                <a:solidFill>
                  <a:schemeClr val="dk1"/>
                </a:solidFill>
                <a:latin typeface="Calibri"/>
                <a:ea typeface="Calibri"/>
                <a:cs typeface="Calibri"/>
                <a:sym typeface="Calibri"/>
              </a:rPr>
              <a:t>nous suivons une approche similaire à celle des technologies précédentes pour calculer le </a:t>
            </a:r>
            <a:r>
              <a:rPr lang="en-GB"/>
              <a:t>L.C.O.E. </a:t>
            </a:r>
            <a:r>
              <a:rPr lang="en-GB" sz="1200" b="0" i="0" u="none" strike="noStrike" cap="none">
                <a:solidFill>
                  <a:schemeClr val="dk1"/>
                </a:solidFill>
                <a:latin typeface="Calibri"/>
                <a:ea typeface="Calibri"/>
                <a:cs typeface="Calibri"/>
                <a:sym typeface="Calibri"/>
              </a:rPr>
              <a:t>Cependant, il y a quelques ajouts. Nous devons savoir où se trouve l'infrastructure existante pour calculer le coût de raccordement d'une nouvelle installation</a:t>
            </a:r>
            <a:r>
              <a:rPr lang="en-GB"/>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Lorsque nous prolongeons une ligne à moyenne tension à partir de l'infrastructure de réseau existante, nous devons définir sa longueur. En fonction de la distance qui sépare le village de l'infrastructure existante</a:t>
            </a:r>
            <a:r>
              <a:rPr lang="en-GB"/>
              <a:t>, </a:t>
            </a:r>
            <a:r>
              <a:rPr lang="en-GB" sz="1200" b="0" i="0" u="none" strike="noStrike" cap="none">
                <a:solidFill>
                  <a:schemeClr val="dk1"/>
                </a:solidFill>
                <a:latin typeface="Calibri"/>
                <a:ea typeface="Calibri"/>
                <a:cs typeface="Calibri"/>
                <a:sym typeface="Calibri"/>
              </a:rPr>
              <a:t>nous pouvons calculer le coût par </a:t>
            </a:r>
            <a:r>
              <a:rPr lang="en-GB"/>
              <a:t>kilomètre </a:t>
            </a:r>
            <a:r>
              <a:rPr lang="en-GB" sz="1200" b="0" i="0" u="none" strike="noStrike" cap="none">
                <a:solidFill>
                  <a:schemeClr val="dk1"/>
                </a:solidFill>
                <a:latin typeface="Calibri"/>
                <a:ea typeface="Calibri"/>
                <a:cs typeface="Calibri"/>
                <a:sym typeface="Calibri"/>
              </a:rPr>
              <a:t>de </a:t>
            </a:r>
            <a:r>
              <a:rPr lang="en-GB"/>
              <a:t>ces </a:t>
            </a:r>
            <a:r>
              <a:rPr lang="en-GB" sz="1200" b="0" i="0" u="none" strike="noStrike" cap="none">
                <a:solidFill>
                  <a:schemeClr val="dk1"/>
                </a:solidFill>
                <a:latin typeface="Calibri"/>
                <a:ea typeface="Calibri"/>
                <a:cs typeface="Calibri"/>
                <a:sym typeface="Calibri"/>
              </a:rPr>
              <a:t>lignes à moyenne tension. Comme pour le mini-réseau, nous devons disposer d'un réseau de distribution à </a:t>
            </a:r>
            <a:r>
              <a:rPr lang="en-GB"/>
              <a:t>l'intérieur de l'</a:t>
            </a:r>
            <a:r>
              <a:rPr lang="en-GB" sz="1200" b="0" i="0" u="none" strike="noStrike" cap="none">
                <a:solidFill>
                  <a:schemeClr val="dk1"/>
                </a:solidFill>
                <a:latin typeface="Calibri"/>
                <a:ea typeface="Calibri"/>
                <a:cs typeface="Calibri"/>
                <a:sym typeface="Calibri"/>
              </a:rPr>
              <a:t>agglomération utilisant des lignes à basse tension et éventuellement </a:t>
            </a:r>
            <a:r>
              <a:rPr lang="en-GB"/>
              <a:t>une ligne à </a:t>
            </a:r>
            <a:r>
              <a:rPr lang="en-GB" sz="1200" b="0" i="0" u="none" strike="noStrike" cap="none">
                <a:solidFill>
                  <a:schemeClr val="dk1"/>
                </a:solidFill>
                <a:latin typeface="Calibri"/>
                <a:ea typeface="Calibri"/>
                <a:cs typeface="Calibri"/>
                <a:sym typeface="Calibri"/>
              </a:rPr>
              <a:t>moyenne tension, en fonction de la taille de l'agglomération et des niveaux de demande</a:t>
            </a:r>
            <a:r>
              <a:rPr lang="en-GB"/>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Enfin, nous devons également inclure le coût de l'électricité produite par les centrales électriques nationales. En résumé, nous avons l'extension du réseau pour connecter la localité, le coût de la construction du réseau de distribution </a:t>
            </a:r>
            <a:r>
              <a:rPr lang="en-GB"/>
              <a:t>et </a:t>
            </a:r>
            <a:r>
              <a:rPr lang="en-GB" sz="1200" b="0" i="0" u="none" strike="noStrike" cap="none">
                <a:solidFill>
                  <a:schemeClr val="dk1"/>
                </a:solidFill>
                <a:latin typeface="Calibri"/>
                <a:ea typeface="Calibri"/>
                <a:cs typeface="Calibri"/>
                <a:sym typeface="Calibri"/>
              </a:rPr>
              <a:t>le coût d'achat de l'électricité au réseau central. Tous ces coûts combinés représentent le coût d'un </a:t>
            </a:r>
            <a:r>
              <a:rPr lang="en-GB"/>
              <a:t>réseau </a:t>
            </a:r>
            <a:r>
              <a:rPr lang="en-GB" sz="1200" b="0" i="0" u="none" strike="noStrike" cap="none">
                <a:solidFill>
                  <a:schemeClr val="dk1"/>
                </a:solidFill>
                <a:latin typeface="Calibri"/>
                <a:ea typeface="Calibri"/>
                <a:cs typeface="Calibri"/>
                <a:sym typeface="Calibri"/>
              </a:rPr>
              <a:t>pour une localité. Là encore, nous suivons une approche similaire en calculant les coûts d'investissement pour l'extension et le réseau de </a:t>
            </a:r>
            <a:r>
              <a:rPr lang="en-GB"/>
              <a:t>distribution et en prenant en compte les </a:t>
            </a:r>
            <a:r>
              <a:rPr lang="en-GB" sz="1200" b="0" i="0" u="none" strike="noStrike" cap="none">
                <a:solidFill>
                  <a:schemeClr val="dk1"/>
                </a:solidFill>
                <a:latin typeface="Calibri"/>
                <a:ea typeface="Calibri"/>
                <a:cs typeface="Calibri"/>
                <a:sym typeface="Calibri"/>
              </a:rPr>
              <a:t>coûts d'exploitation et de maintenance de toutes ces technologies. Un aspect important est que nous utilisons le coût de l'électricité produite comme coût du combustible</a:t>
            </a:r>
            <a:r>
              <a:rPr lang="en-GB"/>
              <a:t>, </a:t>
            </a:r>
            <a:r>
              <a:rPr lang="en-GB" sz="1200" b="0" i="0" u="none" strike="noStrike" cap="none">
                <a:solidFill>
                  <a:schemeClr val="dk1"/>
                </a:solidFill>
                <a:latin typeface="Calibri"/>
                <a:ea typeface="Calibri"/>
                <a:cs typeface="Calibri"/>
                <a:sym typeface="Calibri"/>
              </a:rPr>
              <a:t>car nous devons l'acheter aux centrales électriques connectées au réseau</a:t>
            </a:r>
            <a:r>
              <a:rPr lang="en-GB"/>
              <a:t>. </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468" name="Google Shape;46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1:notes"/>
          <p:cNvSpPr>
            <a:spLocks noGrp="1" noRot="1" noChangeAspect="1"/>
          </p:cNvSpPr>
          <p:nvPr>
            <p:ph type="sldImg" idx="2"/>
          </p:nvPr>
        </p:nvSpPr>
        <p:spPr>
          <a:xfrm>
            <a:off x="0" y="-60325"/>
            <a:ext cx="3540125" cy="1992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1:notes"/>
          <p:cNvSpPr txBox="1">
            <a:spLocks noGrp="1"/>
          </p:cNvSpPr>
          <p:nvPr>
            <p:ph type="body" idx="1"/>
          </p:nvPr>
        </p:nvSpPr>
        <p:spPr>
          <a:xfrm>
            <a:off x="685800" y="4400640"/>
            <a:ext cx="5486040" cy="3600000"/>
          </a:xfrm>
          <a:prstGeom prst="rect">
            <a:avLst/>
          </a:prstGeom>
          <a:noFill/>
          <a:ln>
            <a:noFill/>
          </a:ln>
        </p:spPr>
        <p:txBody>
          <a:bodyPr spcFirstLastPara="1" wrap="square" lIns="91425" tIns="45700" rIns="91425" bIns="45700" anchor="t" anchorCtr="0">
            <a:noAutofit/>
          </a:bodyPr>
          <a:lstStyle/>
          <a:p>
            <a:pPr marL="457200" lvl="0" indent="-227965"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 cœur du modèle OnSSET est l'algorithme d'extension d</a:t>
            </a:r>
            <a:r>
              <a:rPr lang="en-GB"/>
              <a:t>u réseau</a:t>
            </a:r>
            <a:r>
              <a:rPr lang="en-GB" sz="1200" b="0" i="0" u="none" strike="noStrike" cap="none">
                <a:solidFill>
                  <a:schemeClr val="dk1"/>
                </a:solidFill>
                <a:latin typeface="Calibri"/>
                <a:ea typeface="Calibri"/>
                <a:cs typeface="Calibri"/>
                <a:sym typeface="Calibri"/>
              </a:rPr>
              <a:t>. Sur l'image de gauche, nous voyons l'infrastructure existante ou déjà planifiée qui a fait l'objet d'un </a:t>
            </a:r>
            <a:r>
              <a:rPr lang="en-GB"/>
              <a:t>engagement</a:t>
            </a:r>
            <a:r>
              <a:rPr lang="en-GB" sz="1200" b="0" i="0" u="none" strike="noStrike" cap="none">
                <a:solidFill>
                  <a:schemeClr val="dk1"/>
                </a:solidFill>
                <a:latin typeface="Calibri"/>
                <a:ea typeface="Calibri"/>
                <a:cs typeface="Calibri"/>
                <a:sym typeface="Calibri"/>
              </a:rPr>
              <a:t>. À droite, nous avons trois localités différentes qui doivent être électrifiées. Pour ces sites, nous avons déjà calculé les coûts de la technologie hors réseau. Nous connaissons le </a:t>
            </a:r>
            <a:r>
              <a:rPr lang="en-GB"/>
              <a:t>L.C.O.E </a:t>
            </a:r>
            <a:r>
              <a:rPr lang="en-GB" sz="1200" b="0" i="0" u="none" strike="noStrike" cap="none">
                <a:solidFill>
                  <a:schemeClr val="dk1"/>
                </a:solidFill>
                <a:latin typeface="Calibri"/>
                <a:ea typeface="Calibri"/>
                <a:cs typeface="Calibri"/>
                <a:sym typeface="Calibri"/>
              </a:rPr>
              <a:t>de la technologie d'électrification </a:t>
            </a:r>
            <a:r>
              <a:rPr lang="en-GB"/>
              <a:t>la moins coûteuse </a:t>
            </a:r>
            <a:r>
              <a:rPr lang="en-GB" sz="1200" b="0" i="0" u="none" strike="noStrike" cap="none">
                <a:solidFill>
                  <a:schemeClr val="dk1"/>
                </a:solidFill>
                <a:latin typeface="Calibri"/>
                <a:ea typeface="Calibri"/>
                <a:cs typeface="Calibri"/>
                <a:sym typeface="Calibri"/>
              </a:rPr>
              <a:t>dans les localités. Dans cet exemple, nous avons différents </a:t>
            </a:r>
            <a:r>
              <a:rPr lang="en-GB"/>
              <a:t>L.C.O.E. </a:t>
            </a:r>
            <a:r>
              <a:rPr lang="en-GB" sz="1200" b="0" i="0" u="none" strike="noStrike" cap="none">
                <a:solidFill>
                  <a:schemeClr val="dk1"/>
                </a:solidFill>
                <a:latin typeface="Calibri"/>
                <a:ea typeface="Calibri"/>
                <a:cs typeface="Calibri"/>
                <a:sym typeface="Calibri"/>
              </a:rPr>
              <a:t>en fonction des caractéristiques locales, où nous voyons que la localité C</a:t>
            </a:r>
            <a:r>
              <a:rPr lang="en-GB"/>
              <a:t>, par exemple, </a:t>
            </a:r>
            <a:r>
              <a:rPr lang="en-GB" sz="1200" b="0" i="0" u="none" strike="noStrike" cap="none">
                <a:solidFill>
                  <a:schemeClr val="dk1"/>
                </a:solidFill>
                <a:latin typeface="Calibri"/>
                <a:ea typeface="Calibri"/>
                <a:cs typeface="Calibri"/>
                <a:sym typeface="Calibri"/>
              </a:rPr>
              <a:t>aurait un coût très bas. Le </a:t>
            </a:r>
            <a:r>
              <a:rPr lang="en-GB"/>
              <a:t>site </a:t>
            </a:r>
            <a:r>
              <a:rPr lang="en-GB" sz="1200" b="0" i="0" u="none" strike="noStrike" cap="none">
                <a:solidFill>
                  <a:schemeClr val="dk1"/>
                </a:solidFill>
                <a:latin typeface="Calibri"/>
                <a:ea typeface="Calibri"/>
                <a:cs typeface="Calibri"/>
                <a:sym typeface="Calibri"/>
              </a:rPr>
              <a:t>A aurait un coût légèrement plus élevé s'il était électrifié par des technologies hors réseau</a:t>
            </a:r>
            <a:r>
              <a:rPr lang="en-GB"/>
              <a:t>. </a:t>
            </a:r>
            <a:endParaRPr/>
          </a:p>
          <a:p>
            <a:pPr marL="457200" marR="0" lvl="0" indent="-22824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lvl="0" indent="-227965"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Ensuite, nous calculons le </a:t>
            </a:r>
            <a:r>
              <a:rPr lang="en-GB"/>
              <a:t>L.C.O.E. </a:t>
            </a:r>
            <a:r>
              <a:rPr lang="en-GB" sz="1200" b="0" i="0" u="none" strike="noStrike" cap="none">
                <a:solidFill>
                  <a:schemeClr val="dk1"/>
                </a:solidFill>
                <a:latin typeface="Calibri"/>
                <a:ea typeface="Calibri"/>
                <a:cs typeface="Calibri"/>
                <a:sym typeface="Calibri"/>
              </a:rPr>
              <a:t>d'une extension du réseau. Nous partons du réseau existant et du coût de son extension jusqu'au site B. Nous calculons le coût sur la base du coût de l'extension, des coûts du réseau de distribution et de la consommation d'électricité. Le raccordement du site B au réseau existant à partir du point le plus proche coûterait 40 cents par </a:t>
            </a:r>
            <a:r>
              <a:rPr lang="en-GB"/>
              <a:t>kilowattheure</a:t>
            </a:r>
            <a:r>
              <a:rPr lang="en-GB" sz="1200" b="0" i="0" u="none" strike="noStrike" cap="none">
                <a:solidFill>
                  <a:schemeClr val="dk1"/>
                </a:solidFill>
                <a:latin typeface="Calibri"/>
                <a:ea typeface="Calibri"/>
                <a:cs typeface="Calibri"/>
                <a:sym typeface="Calibri"/>
              </a:rPr>
              <a:t>. Cependant, 40 cents par </a:t>
            </a:r>
            <a:r>
              <a:rPr lang="en-GB"/>
              <a:t>kilowattheure </a:t>
            </a:r>
            <a:r>
              <a:rPr lang="en-GB" sz="1200" b="0" i="0" u="none" strike="noStrike" cap="none">
                <a:solidFill>
                  <a:schemeClr val="dk1"/>
                </a:solidFill>
                <a:latin typeface="Calibri"/>
                <a:ea typeface="Calibri"/>
                <a:cs typeface="Calibri"/>
                <a:sym typeface="Calibri"/>
              </a:rPr>
              <a:t>est plus cher que ce qui pourrait être obtenu par une technologie hors réseau. Dans cet exemple, il s'agirait d'environ 25 cents par </a:t>
            </a:r>
            <a:r>
              <a:rPr lang="en-GB"/>
              <a:t>kilowattheure</a:t>
            </a:r>
            <a:r>
              <a:rPr lang="en-GB" sz="1200" b="0" i="0" u="none" strike="noStrike" cap="none">
                <a:solidFill>
                  <a:schemeClr val="dk1"/>
                </a:solidFill>
                <a:latin typeface="Calibri"/>
                <a:ea typeface="Calibri"/>
                <a:cs typeface="Calibri"/>
                <a:sym typeface="Calibri"/>
              </a:rPr>
              <a:t>. Cette extension du réseau ne serait pas compétitive dans </a:t>
            </a:r>
            <a:r>
              <a:rPr lang="en-GB"/>
              <a:t>ce </a:t>
            </a:r>
            <a:r>
              <a:rPr lang="en-GB" sz="1200" b="0" i="0" u="none" strike="noStrike" cap="none">
                <a:solidFill>
                  <a:schemeClr val="dk1"/>
                </a:solidFill>
                <a:latin typeface="Calibri"/>
                <a:ea typeface="Calibri"/>
                <a:cs typeface="Calibri"/>
                <a:sym typeface="Calibri"/>
              </a:rPr>
              <a:t>modèle</a:t>
            </a:r>
            <a:r>
              <a:rPr lang="en-GB"/>
              <a:t>. </a:t>
            </a:r>
            <a:endParaRPr sz="1200" b="0" i="0" u="none" strike="noStrike" cap="none">
              <a:solidFill>
                <a:schemeClr val="dk1"/>
              </a:solidFill>
              <a:latin typeface="Calibri"/>
              <a:ea typeface="Calibri"/>
              <a:cs typeface="Calibri"/>
              <a:sym typeface="Calibri"/>
            </a:endParaRPr>
          </a:p>
          <a:p>
            <a:pPr marL="457200" marR="0" lvl="0" indent="-22824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lvl="0" indent="-227965"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L'étape </a:t>
            </a:r>
            <a:r>
              <a:rPr lang="en-GB"/>
              <a:t>suivante </a:t>
            </a:r>
            <a:r>
              <a:rPr lang="en-GB" sz="1200" b="0" i="0" u="none" strike="noStrike" cap="none">
                <a:solidFill>
                  <a:schemeClr val="dk1"/>
                </a:solidFill>
                <a:latin typeface="Calibri"/>
                <a:ea typeface="Calibri"/>
                <a:cs typeface="Calibri"/>
                <a:sym typeface="Calibri"/>
              </a:rPr>
              <a:t>de l'algorithme d'extension </a:t>
            </a:r>
            <a:r>
              <a:rPr lang="en-GB"/>
              <a:t>consiste à </a:t>
            </a:r>
            <a:r>
              <a:rPr lang="en-GB" sz="1200" b="0" i="0" u="none" strike="noStrike" cap="none">
                <a:solidFill>
                  <a:schemeClr val="dk1"/>
                </a:solidFill>
                <a:latin typeface="Calibri"/>
                <a:ea typeface="Calibri"/>
                <a:cs typeface="Calibri"/>
                <a:sym typeface="Calibri"/>
              </a:rPr>
              <a:t>vérifier l</a:t>
            </a:r>
            <a:r>
              <a:rPr lang="en-GB"/>
              <a:t>a</a:t>
            </a:r>
            <a:r>
              <a:rPr lang="en-GB" sz="1200" b="0" i="0" u="none" strike="noStrike" cap="none">
                <a:solidFill>
                  <a:schemeClr val="dk1"/>
                </a:solidFill>
                <a:latin typeface="Calibri"/>
                <a:ea typeface="Calibri"/>
                <a:cs typeface="Calibri"/>
                <a:sym typeface="Calibri"/>
              </a:rPr>
              <a:t> prochaine </a:t>
            </a:r>
            <a:r>
              <a:rPr lang="en-GB"/>
              <a:t>localité</a:t>
            </a:r>
            <a:r>
              <a:rPr lang="en-GB" sz="1200" b="0" i="0" u="none" strike="noStrike" cap="none">
                <a:solidFill>
                  <a:schemeClr val="dk1"/>
                </a:solidFill>
                <a:latin typeface="Calibri"/>
                <a:ea typeface="Calibri"/>
                <a:cs typeface="Calibri"/>
                <a:sym typeface="Calibri"/>
              </a:rPr>
              <a:t>. Dans ce cas, l'extension du réseau jusqu'à la localité A coûterait 25 cents par </a:t>
            </a:r>
            <a:r>
              <a:rPr lang="en-GB"/>
              <a:t>kilowattheure</a:t>
            </a:r>
            <a:r>
              <a:rPr lang="en-GB" sz="1200" b="0" i="0" u="none" strike="noStrike" cap="none">
                <a:solidFill>
                  <a:schemeClr val="dk1"/>
                </a:solidFill>
                <a:latin typeface="Calibri"/>
                <a:ea typeface="Calibri"/>
                <a:cs typeface="Calibri"/>
                <a:sym typeface="Calibri"/>
              </a:rPr>
              <a:t>. Nous constatons que le coût de l'extension du réseau pour connecter cette localité est inférieur au coût de l'approvisionnement avec une technologie hors réseau, ce qui signifie que le modèle identifie cette localité comme une localité qui sera connectée au réseau.</a:t>
            </a:r>
            <a:endParaRPr/>
          </a:p>
        </p:txBody>
      </p:sp>
      <p:sp>
        <p:nvSpPr>
          <p:cNvPr id="497" name="Google Shape;497;p41: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2400" b="0"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2:notes"/>
          <p:cNvSpPr>
            <a:spLocks noGrp="1" noRot="1" noChangeAspect="1"/>
          </p:cNvSpPr>
          <p:nvPr>
            <p:ph type="sldImg" idx="2"/>
          </p:nvPr>
        </p:nvSpPr>
        <p:spPr>
          <a:xfrm>
            <a:off x="0" y="-60325"/>
            <a:ext cx="3540125" cy="1992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2:notes"/>
          <p:cNvSpPr txBox="1">
            <a:spLocks noGrp="1"/>
          </p:cNvSpPr>
          <p:nvPr>
            <p:ph type="body" idx="1"/>
          </p:nvPr>
        </p:nvSpPr>
        <p:spPr>
          <a:xfrm>
            <a:off x="685800" y="4400640"/>
            <a:ext cx="5486040" cy="3600000"/>
          </a:xfrm>
          <a:prstGeom prst="rect">
            <a:avLst/>
          </a:prstGeom>
          <a:noFill/>
          <a:ln>
            <a:noFill/>
          </a:ln>
        </p:spPr>
        <p:txBody>
          <a:bodyPr spcFirstLastPara="1" wrap="square" lIns="91425" tIns="45700" rIns="91425" bIns="45700" anchor="t" anchorCtr="0">
            <a:noAutofit/>
          </a:bodyPr>
          <a:lstStyle/>
          <a:p>
            <a:pPr marL="457200" lvl="0" indent="-227965"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Ensuite, une fois que le modèle a identifié la </a:t>
            </a:r>
            <a:r>
              <a:rPr lang="en-GB"/>
              <a:t>rentabilité d'une </a:t>
            </a:r>
            <a:r>
              <a:rPr lang="en-GB" sz="1200" b="0" i="0" u="none" strike="noStrike" cap="none">
                <a:solidFill>
                  <a:schemeClr val="dk1"/>
                </a:solidFill>
                <a:latin typeface="Calibri"/>
                <a:ea typeface="Calibri"/>
                <a:cs typeface="Calibri"/>
                <a:sym typeface="Calibri"/>
              </a:rPr>
              <a:t>extension du réseau </a:t>
            </a:r>
            <a:r>
              <a:rPr lang="en-GB"/>
              <a:t>à la </a:t>
            </a:r>
            <a:r>
              <a:rPr lang="en-GB" sz="1200" b="0" i="0" u="none" strike="noStrike" cap="none">
                <a:solidFill>
                  <a:schemeClr val="dk1"/>
                </a:solidFill>
                <a:latin typeface="Calibri"/>
                <a:ea typeface="Calibri"/>
                <a:cs typeface="Calibri"/>
                <a:sym typeface="Calibri"/>
              </a:rPr>
              <a:t>localité A, nous pouvons voir si nous pouvons continuer à construire le réseau pour connecter des localités plus éloignées. En connectant la localité B au réseau via la localité A, nous aurons une nouvelle distance plus courte à construire</a:t>
            </a:r>
            <a:r>
              <a:rPr lang="en-GB"/>
              <a:t>. Par conséquent, le </a:t>
            </a:r>
            <a:r>
              <a:rPr lang="en-GB" sz="1200" b="0" i="0" u="none" strike="noStrike" cap="none">
                <a:solidFill>
                  <a:schemeClr val="dk1"/>
                </a:solidFill>
                <a:latin typeface="Calibri"/>
                <a:ea typeface="Calibri"/>
                <a:cs typeface="Calibri"/>
                <a:sym typeface="Calibri"/>
              </a:rPr>
              <a:t>coût correspond à la distance entre les localités A et B et non à la distance entre le réseau existant et la localité B</a:t>
            </a:r>
            <a:r>
              <a:rPr lang="en-GB"/>
              <a:t>. </a:t>
            </a:r>
            <a:endParaRPr/>
          </a:p>
          <a:p>
            <a:pPr marL="457200" lvl="0" indent="-227965"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Cela </a:t>
            </a:r>
            <a:r>
              <a:rPr lang="en-GB"/>
              <a:t>réduira la </a:t>
            </a:r>
            <a:r>
              <a:rPr lang="en-GB" sz="1200" b="0" i="0" u="none" strike="noStrike" cap="none">
                <a:solidFill>
                  <a:schemeClr val="dk1"/>
                </a:solidFill>
                <a:latin typeface="Calibri"/>
                <a:ea typeface="Calibri"/>
                <a:cs typeface="Calibri"/>
                <a:sym typeface="Calibri"/>
              </a:rPr>
              <a:t>distance d'extension</a:t>
            </a:r>
            <a:r>
              <a:rPr lang="en-GB"/>
              <a:t>. Nous </a:t>
            </a:r>
            <a:r>
              <a:rPr lang="en-GB" sz="1200" b="0" i="0" u="none" strike="noStrike" cap="none">
                <a:solidFill>
                  <a:schemeClr val="dk1"/>
                </a:solidFill>
                <a:latin typeface="Calibri"/>
                <a:ea typeface="Calibri"/>
                <a:cs typeface="Calibri"/>
                <a:sym typeface="Calibri"/>
              </a:rPr>
              <a:t>obtenons un autre </a:t>
            </a:r>
            <a:r>
              <a:rPr lang="en-GB"/>
              <a:t>L.C.O.E. grâce auquel </a:t>
            </a:r>
            <a:r>
              <a:rPr lang="en-GB" sz="1200" b="0" i="0" u="none" strike="noStrike" cap="none">
                <a:solidFill>
                  <a:schemeClr val="dk1"/>
                </a:solidFill>
                <a:latin typeface="Calibri"/>
                <a:ea typeface="Calibri"/>
                <a:cs typeface="Calibri"/>
                <a:sym typeface="Calibri"/>
              </a:rPr>
              <a:t>nous constatons que l'extension du réseau coûterait 20 cents par </a:t>
            </a:r>
            <a:r>
              <a:rPr lang="en-GB"/>
              <a:t>kilowattheure, ce qui </a:t>
            </a:r>
            <a:r>
              <a:rPr lang="en-GB" sz="1200" b="0" i="0" u="none" strike="noStrike" cap="none">
                <a:solidFill>
                  <a:schemeClr val="dk1"/>
                </a:solidFill>
                <a:latin typeface="Calibri"/>
                <a:ea typeface="Calibri"/>
                <a:cs typeface="Calibri"/>
                <a:sym typeface="Calibri"/>
              </a:rPr>
              <a:t>est inférieur au coût des technologies hors réseau sur le site B</a:t>
            </a:r>
            <a:r>
              <a:rPr lang="en-GB"/>
              <a:t>. </a:t>
            </a:r>
            <a:endParaRPr sz="1200" b="0" i="0" u="none" strike="noStrike" cap="none">
              <a:solidFill>
                <a:schemeClr val="dk1"/>
              </a:solidFill>
              <a:latin typeface="Calibri"/>
              <a:ea typeface="Calibri"/>
              <a:cs typeface="Calibri"/>
              <a:sym typeface="Calibri"/>
            </a:endParaRPr>
          </a:p>
          <a:p>
            <a:pPr marL="457200" marR="0" lvl="0" indent="-22824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lvl="0" indent="-227965"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 modèle choisit de connecter également ce village. Nous avons ensuite vérifié entre le réseau existant et la localité C et entre la localité A et la localité </a:t>
            </a:r>
            <a:r>
              <a:rPr lang="en-GB" sz="1200" i="0" u="none" strike="noStrike" cap="none">
                <a:solidFill>
                  <a:schemeClr val="dk1"/>
                </a:solidFill>
                <a:latin typeface="Calibri"/>
                <a:ea typeface="Calibri"/>
                <a:cs typeface="Calibri"/>
                <a:sym typeface="Calibri"/>
              </a:rPr>
              <a:t>C. Nous constatons que dans tous ces cas, le </a:t>
            </a:r>
            <a:r>
              <a:rPr lang="en-GB" sz="1200" b="0" i="0" u="none" strike="noStrike" cap="none">
                <a:solidFill>
                  <a:schemeClr val="dk1"/>
                </a:solidFill>
                <a:latin typeface="Calibri"/>
                <a:ea typeface="Calibri"/>
                <a:cs typeface="Calibri"/>
                <a:sym typeface="Calibri"/>
              </a:rPr>
              <a:t>coût de l'extension du réseau est plus élevé que le coût des technologies hors réseau. Cela signifie que le </a:t>
            </a:r>
            <a:r>
              <a:rPr lang="en-GB"/>
              <a:t>site </a:t>
            </a:r>
            <a:r>
              <a:rPr lang="en-GB" sz="1200" b="0" i="0" u="none" strike="noStrike" cap="none">
                <a:solidFill>
                  <a:schemeClr val="dk1"/>
                </a:solidFill>
                <a:latin typeface="Calibri"/>
                <a:ea typeface="Calibri"/>
                <a:cs typeface="Calibri"/>
                <a:sym typeface="Calibri"/>
              </a:rPr>
              <a:t>C restera électrifié par des technologies hors réseau </a:t>
            </a:r>
            <a:r>
              <a:rPr lang="en-GB"/>
              <a:t>dans cette itération. Lors de la prochaine itération, le site B évaluera l'extension du réseau au site C, car le site B est désormais électrifié par le réseau.</a:t>
            </a:r>
            <a:endParaRPr/>
          </a:p>
          <a:p>
            <a:pPr marL="457200" marR="0" lvl="0" indent="-22824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lvl="0" indent="-227965"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L'algorithme d'extension du réseau passe </a:t>
            </a:r>
            <a:r>
              <a:rPr lang="en-GB"/>
              <a:t>en </a:t>
            </a:r>
            <a:r>
              <a:rPr lang="en-GB" sz="1200" i="0" u="none" strike="noStrike" cap="none">
                <a:solidFill>
                  <a:schemeClr val="dk1"/>
                </a:solidFill>
                <a:latin typeface="Calibri"/>
                <a:ea typeface="Calibri"/>
                <a:cs typeface="Calibri"/>
                <a:sym typeface="Calibri"/>
              </a:rPr>
              <a:t>revue toutes les </a:t>
            </a:r>
            <a:r>
              <a:rPr lang="en-GB" sz="1200" b="0" i="0" u="none" strike="noStrike" cap="none">
                <a:solidFill>
                  <a:schemeClr val="dk1"/>
                </a:solidFill>
                <a:latin typeface="Calibri"/>
                <a:ea typeface="Calibri"/>
                <a:cs typeface="Calibri"/>
                <a:sym typeface="Calibri"/>
              </a:rPr>
              <a:t>localités de la zone étudiée et, lorsqu'il ajoute de nouvelles localités à connecter au réseau, il vérifie également s'il est possible de connecter d'autres localités à partir des nouveaux sites électrifiés</a:t>
            </a:r>
            <a:r>
              <a:rPr lang="en-GB"/>
              <a:t>. </a:t>
            </a:r>
            <a:endParaRPr sz="1200" b="0" strike="noStrike">
              <a:latin typeface="Arial"/>
              <a:ea typeface="Arial"/>
              <a:cs typeface="Arial"/>
              <a:sym typeface="Arial"/>
            </a:endParaRPr>
          </a:p>
        </p:txBody>
      </p:sp>
      <p:sp>
        <p:nvSpPr>
          <p:cNvPr id="517" name="Google Shape;517;p42: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2400" b="0"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49" name="Google Shape;54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58" name="Google Shape;55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Dans ce cours, nous allons passer en revue ce que nous appelons la méthodologie en sept étapes pour créer un scénario à l'aide d'OnSSET. Les étapes 1 à 6 seront abordées dans ce cours et la septième étape sera abordée dans le cours 6. Le processus de modélisation est divisé en sept étapes différentes que nous entreprenons pour effectuer une analyse d'électrification à l'aide de l'outil OnSSET. Ces étapes sont présentées ici pour l'outil OnSSET, mais elles peuvent être généralisées à d'autres modèles d'électrification. La première étape consiste à collecter les données géospatiales de la zone étudiée. Nous pouvons réaliser des études pour un pays entier, ou pour une région du pays, ou encore pour tous les pays d'Afrique subsaharienne ou pour un continent entier.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Vous devez déterminer la zone que vous étudiez et ensuite collecter les données géospatiales, qui peuvent fournir des informations basées sur la localisation pour toutes les implantations qui vous intéressent.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7" name="Google Shape;2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Le tableau montre qu'il existe un certain nombre de jeux de données géospatiales différents qui constituent des besoins généraux. Certains jeux de données sont obligatoires et d'autres sont facultatifs et peuvent être utilisés pour améliorer les détails de l'étude. D'autres ensembles de données facultatifs peuvent également être intéressants, mais ils ne sont pas illustrés dans la figure. Nous pouvons diviser les ensembles de données en plusieurs types ou classes.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a:t>Tout d'abord, nous avons besoin de données sur la population ou sur l'habitat, qui constituent la base de l'étude. Ces données indiquent où se trouvent les bénéficiaires de l'électrification, des informations telles que le </a:t>
            </a:r>
            <a:r>
              <a:rPr lang="en-GB" i="1"/>
              <a:t>lieu de </a:t>
            </a:r>
            <a:r>
              <a:rPr lang="en-GB"/>
              <a:t>résidence de la population et sa </a:t>
            </a:r>
            <a:r>
              <a:rPr lang="en-GB" i="1"/>
              <a:t>répartition </a:t>
            </a:r>
            <a:r>
              <a:rPr lang="en-GB"/>
              <a:t>au sein du comté ou de la région. Les frontières administratives nous aident à délimiter la zone que nous étudions. </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r>
              <a:rPr lang="en-GB"/>
              <a:t>Le deuxième type de données géospatiales est celui des données d'infrastructure. Ces données peuvent être des informations sur les lignes à haute tension, les lignes à moyenne tension ou les sous-stations. En outre, elles peuvent consister en des informations sur la distance par rapport aux routes, ce qui peut s'avérer important pour le transport. </a:t>
            </a:r>
            <a:endParaRPr/>
          </a:p>
          <a:p>
            <a:pPr marL="0" lvl="0" indent="0" algn="l" rtl="0">
              <a:lnSpc>
                <a:spcPct val="100000"/>
              </a:lnSpc>
              <a:spcBef>
                <a:spcPts val="0"/>
              </a:spcBef>
              <a:spcAft>
                <a:spcPts val="0"/>
              </a:spcAft>
              <a:buSzPts val="1400"/>
              <a:buNone/>
            </a:pPr>
            <a:r>
              <a:rPr lang="en-GB"/>
              <a:t>En outre, nous recueillons également des informations sur les ressources énergétiques locales. Quelles sont les ressources solaires, éoliennes ou hydroélectriques de chaque site ? En outre, les paysages qui entourent les implantations sont importants. Des questions telles que : quelle est l'altitude de la région ? Quelle est la pente ou le type d'occupation du sol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Toutes ces données spatiales sont des informations que nous devons connaître afin de déterminer les options d'électrification les moins coûteuses dans OnSSET.</a:t>
            </a: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Dans l'étape suivante, nous combinons toutes les données géospatiales que nous avons collectées jusqu'à présent et nous </a:t>
            </a:r>
            <a:r>
              <a:rPr lang="en-GB"/>
              <a:t>les </a:t>
            </a:r>
            <a:r>
              <a:rPr lang="en-GB" sz="1200" b="0" i="0" u="none" strike="noStrike" cap="none">
                <a:solidFill>
                  <a:schemeClr val="dk1"/>
                </a:solidFill>
                <a:latin typeface="Calibri"/>
                <a:ea typeface="Calibri"/>
                <a:cs typeface="Calibri"/>
                <a:sym typeface="Calibri"/>
              </a:rPr>
              <a:t>extrayons pour chaque village de la région que nous étudions.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Nous combinons le </a:t>
            </a:r>
            <a:r>
              <a:rPr lang="en-GB"/>
              <a:t>S.I.G. </a:t>
            </a:r>
            <a:r>
              <a:rPr lang="en-GB" sz="1200" b="0" i="0" u="none" strike="noStrike" cap="none">
                <a:solidFill>
                  <a:schemeClr val="dk1"/>
                </a:solidFill>
                <a:latin typeface="Calibri"/>
                <a:ea typeface="Calibri"/>
                <a:cs typeface="Calibri"/>
                <a:sym typeface="Calibri"/>
              </a:rPr>
              <a:t>dans un fichier CSV qui est utilisé dans l'outil OnSSET. Le fichier CSV ressemble à cette image où chaque ligne représente u</a:t>
            </a:r>
            <a:r>
              <a:rPr lang="en-GB"/>
              <a:t>ne implantation</a:t>
            </a:r>
            <a:r>
              <a:rPr lang="en-GB" sz="1200" b="0" i="0" u="none" strike="noStrike" cap="none">
                <a:solidFill>
                  <a:schemeClr val="dk1"/>
                </a:solidFill>
                <a:latin typeface="Calibri"/>
                <a:ea typeface="Calibri"/>
                <a:cs typeface="Calibri"/>
                <a:sym typeface="Calibri"/>
              </a:rPr>
              <a:t>. Pour chaque localité, nous disposons d'un certain nombre d'informations. Tout d'abord, nous disposons des coordonnées X et Y qui indiquent l'emplacement de la localité. Nous disposons également d'informations sur la population du village. </a:t>
            </a:r>
            <a:r>
              <a:rPr lang="en-GB"/>
              <a:t>Une autre </a:t>
            </a:r>
            <a:r>
              <a:rPr lang="en-GB" sz="1200" b="0" i="0" u="none" strike="noStrike" cap="none">
                <a:solidFill>
                  <a:schemeClr val="dk1"/>
                </a:solidFill>
                <a:latin typeface="Calibri"/>
                <a:ea typeface="Calibri"/>
                <a:cs typeface="Calibri"/>
                <a:sym typeface="Calibri"/>
              </a:rPr>
              <a:t>colonne indique la distance de la mini-centrale hydroélectrique pour chaque localité et la quantité d'énergie qui pourrait être générée à partir de cette ressource. Nous calculons également la distance par rapport à la </a:t>
            </a:r>
            <a:r>
              <a:rPr lang="en-GB"/>
              <a:t>route </a:t>
            </a:r>
            <a:r>
              <a:rPr lang="en-GB" sz="1200" b="0" i="0" u="none" strike="noStrike" cap="none">
                <a:solidFill>
                  <a:schemeClr val="dk1"/>
                </a:solidFill>
                <a:latin typeface="Calibri"/>
                <a:ea typeface="Calibri"/>
                <a:cs typeface="Calibri"/>
                <a:sym typeface="Calibri"/>
              </a:rPr>
              <a:t>principale la plus proche </a:t>
            </a:r>
            <a:r>
              <a:rPr lang="en-GB"/>
              <a:t>et la </a:t>
            </a:r>
            <a:r>
              <a:rPr lang="en-GB" sz="1200" b="0" i="0" u="none" strike="noStrike" cap="none">
                <a:solidFill>
                  <a:schemeClr val="dk1"/>
                </a:solidFill>
                <a:latin typeface="Calibri"/>
                <a:ea typeface="Calibri"/>
                <a:cs typeface="Calibri"/>
                <a:sym typeface="Calibri"/>
              </a:rPr>
              <a:t>distance par rapport à la ligne à moyenne et haute tension existante la plus proche. En outre, nous identifions les ressources disponibles </a:t>
            </a:r>
            <a:r>
              <a:rPr lang="en-GB"/>
              <a:t>localement. </a:t>
            </a:r>
            <a:r>
              <a:rPr lang="en-GB" sz="1200" b="0" i="0" u="none" strike="noStrike" cap="none">
                <a:solidFill>
                  <a:schemeClr val="dk1"/>
                </a:solidFill>
                <a:latin typeface="Calibri"/>
                <a:ea typeface="Calibri"/>
                <a:cs typeface="Calibri"/>
                <a:sym typeface="Calibri"/>
              </a:rPr>
              <a:t>Dans le tableau, chaque ligne représente un emplacement et toutes les informations attribuées que nous obtenons à partir des données géospatiales.</a:t>
            </a:r>
            <a:endParaRPr/>
          </a:p>
        </p:txBody>
      </p:sp>
      <p:sp>
        <p:nvSpPr>
          <p:cNvPr id="231" name="Google Shape;23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Ensuite, nous avons également besoin d'un certain nombre de données </a:t>
            </a:r>
            <a:r>
              <a:rPr lang="en-GB"/>
              <a:t>non géospatiales. Tout d'</a:t>
            </a:r>
            <a:r>
              <a:rPr lang="en-GB" sz="1200" b="0" i="0" u="none" strike="noStrike" cap="none">
                <a:solidFill>
                  <a:schemeClr val="dk1"/>
                </a:solidFill>
                <a:latin typeface="Calibri"/>
                <a:ea typeface="Calibri"/>
                <a:cs typeface="Calibri"/>
                <a:sym typeface="Calibri"/>
              </a:rPr>
              <a:t>abord, nous devons collecter des paramètres démographiques pour le pays ou la région que nous étudions</a:t>
            </a:r>
            <a:r>
              <a:rPr lang="en-GB"/>
              <a:t>. </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1. Nous devons connaître la population totale selon la dernière estimation de la population ou le dernier recensement de la population. Nous recueillons ces informations pour l'année de début de notre analyse, qui peut être, </a:t>
            </a:r>
            <a:r>
              <a:rPr lang="en-GB"/>
              <a:t>par exemple, </a:t>
            </a:r>
            <a:r>
              <a:rPr lang="en-GB" sz="1200" b="0" i="0" u="none" strike="noStrike" cap="none">
                <a:solidFill>
                  <a:schemeClr val="dk1"/>
                </a:solidFill>
                <a:latin typeface="Calibri"/>
                <a:ea typeface="Calibri"/>
                <a:cs typeface="Calibri"/>
                <a:sym typeface="Calibri"/>
              </a:rPr>
              <a:t>2020</a:t>
            </a:r>
            <a:r>
              <a:rPr lang="en-GB"/>
              <a:t>. </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Les données démographiques </a:t>
            </a:r>
            <a:r>
              <a:rPr lang="en-GB"/>
              <a:t>doivent </a:t>
            </a:r>
            <a:r>
              <a:rPr lang="en-GB" sz="1200" b="0" i="0" u="none" strike="noStrike" cap="none">
                <a:solidFill>
                  <a:schemeClr val="dk1"/>
                </a:solidFill>
                <a:latin typeface="Calibri"/>
                <a:ea typeface="Calibri"/>
                <a:cs typeface="Calibri"/>
                <a:sym typeface="Calibri"/>
              </a:rPr>
              <a:t>également permettre de </a:t>
            </a:r>
            <a:r>
              <a:rPr lang="en-GB"/>
              <a:t>projeter la croissance </a:t>
            </a:r>
            <a:r>
              <a:rPr lang="en-GB" sz="1200" b="0" i="0" u="none" strike="noStrike" cap="none">
                <a:solidFill>
                  <a:schemeClr val="dk1"/>
                </a:solidFill>
                <a:latin typeface="Calibri"/>
                <a:ea typeface="Calibri"/>
                <a:cs typeface="Calibri"/>
                <a:sym typeface="Calibri"/>
              </a:rPr>
              <a:t>jusqu'à la fin de notre analyse</a:t>
            </a:r>
            <a:r>
              <a:rPr lang="en-GB"/>
              <a:t>. Dans ce cas, il </a:t>
            </a:r>
            <a:r>
              <a:rPr lang="en-GB" sz="1200" b="0" i="0" u="none" strike="noStrike" cap="none">
                <a:solidFill>
                  <a:schemeClr val="dk1"/>
                </a:solidFill>
                <a:latin typeface="Calibri"/>
                <a:ea typeface="Calibri"/>
                <a:cs typeface="Calibri"/>
                <a:sym typeface="Calibri"/>
              </a:rPr>
              <a:t>pourrait s'agir de 2030.</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2. Outre la population, nous devons </a:t>
            </a:r>
            <a:r>
              <a:rPr lang="en-GB"/>
              <a:t>également </a:t>
            </a:r>
            <a:r>
              <a:rPr lang="en-GB" sz="1200" b="0" i="0" u="none" strike="noStrike" cap="none">
                <a:solidFill>
                  <a:schemeClr val="dk1"/>
                </a:solidFill>
                <a:latin typeface="Calibri"/>
                <a:ea typeface="Calibri"/>
                <a:cs typeface="Calibri"/>
                <a:sym typeface="Calibri"/>
              </a:rPr>
              <a:t>savoir combien de </a:t>
            </a:r>
            <a:r>
              <a:rPr lang="en-GB"/>
              <a:t>pour cent </a:t>
            </a:r>
            <a:r>
              <a:rPr lang="en-GB" sz="1200" b="0" i="0" u="none" strike="noStrike" cap="none">
                <a:solidFill>
                  <a:schemeClr val="dk1"/>
                </a:solidFill>
                <a:latin typeface="Calibri"/>
                <a:ea typeface="Calibri"/>
                <a:cs typeface="Calibri"/>
                <a:sym typeface="Calibri"/>
              </a:rPr>
              <a:t>de la population vit dans des zones urbaines l'année de départ et l'année d'arrivée. Nous obtiendrons ainsi la part urbaine et la part rurale.</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3. Nous devons également connaître la taille moyenne des ménages dans les zones urbaines et dans les zones rurales. Cet ensemble de données est utilisé pour calculer le nombre approximatif de bâtiments dans le village</a:t>
            </a:r>
            <a:r>
              <a:rPr lang="en-GB"/>
              <a:t>. </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Font typeface="Arial"/>
              <a:buAutoNum type="arabicPeriod" startAt="4"/>
            </a:pPr>
            <a:r>
              <a:rPr lang="en-GB" sz="1200" b="0" i="0" u="none" strike="noStrike" cap="none">
                <a:solidFill>
                  <a:schemeClr val="dk1"/>
                </a:solidFill>
                <a:latin typeface="Calibri"/>
                <a:ea typeface="Calibri"/>
                <a:cs typeface="Calibri"/>
                <a:sym typeface="Calibri"/>
              </a:rPr>
              <a:t>Enfin</a:t>
            </a:r>
            <a:r>
              <a:rPr lang="en-GB"/>
              <a:t>, </a:t>
            </a:r>
            <a:r>
              <a:rPr lang="en-GB" sz="1200" b="0" i="0" u="none" strike="noStrike" cap="none">
                <a:solidFill>
                  <a:schemeClr val="dk1"/>
                </a:solidFill>
                <a:latin typeface="Calibri"/>
                <a:ea typeface="Calibri"/>
                <a:cs typeface="Calibri"/>
                <a:sym typeface="Calibri"/>
              </a:rPr>
              <a:t>une </a:t>
            </a:r>
            <a:r>
              <a:rPr lang="en-GB"/>
              <a:t>donnée </a:t>
            </a:r>
            <a:r>
              <a:rPr lang="en-GB" sz="1200" b="0" i="0" u="none" strike="noStrike" cap="none">
                <a:solidFill>
                  <a:schemeClr val="dk1"/>
                </a:solidFill>
                <a:latin typeface="Calibri"/>
                <a:ea typeface="Calibri"/>
                <a:cs typeface="Calibri"/>
                <a:sym typeface="Calibri"/>
              </a:rPr>
              <a:t>clé </a:t>
            </a:r>
            <a:r>
              <a:rPr lang="en-GB"/>
              <a:t>concerne le </a:t>
            </a:r>
            <a:r>
              <a:rPr lang="en-GB" sz="1200" b="0" i="0" u="none" strike="noStrike" cap="none">
                <a:solidFill>
                  <a:schemeClr val="dk1"/>
                </a:solidFill>
                <a:latin typeface="Calibri"/>
                <a:ea typeface="Calibri"/>
                <a:cs typeface="Calibri"/>
                <a:sym typeface="Calibri"/>
              </a:rPr>
              <a:t>nombre de personnes ayant accès à l'électricité aujourd'hui</a:t>
            </a:r>
            <a:r>
              <a:rPr lang="en-GB"/>
              <a:t>. </a:t>
            </a:r>
            <a:r>
              <a:rPr lang="en-GB" sz="1200" b="0" i="0" u="none" strike="noStrike" cap="none">
                <a:solidFill>
                  <a:schemeClr val="dk1"/>
                </a:solidFill>
                <a:latin typeface="Calibri"/>
                <a:ea typeface="Calibri"/>
                <a:cs typeface="Calibri"/>
                <a:sym typeface="Calibri"/>
              </a:rPr>
              <a:t>Dans cet exemple, nous avons 31 </a:t>
            </a:r>
            <a:r>
              <a:rPr lang="en-GB"/>
              <a:t>%</a:t>
            </a:r>
            <a:r>
              <a:rPr lang="en-GB" sz="1200" b="0" i="0" u="none" strike="noStrike" cap="none">
                <a:solidFill>
                  <a:schemeClr val="dk1"/>
                </a:solidFill>
                <a:latin typeface="Calibri"/>
                <a:ea typeface="Calibri"/>
                <a:cs typeface="Calibri"/>
                <a:sym typeface="Calibri"/>
              </a:rPr>
              <a:t>, ce qui signifie que 69 </a:t>
            </a:r>
            <a:r>
              <a:rPr lang="en-GB"/>
              <a:t>% n'ont </a:t>
            </a:r>
            <a:r>
              <a:rPr lang="en-GB" sz="1200" b="0" i="0" u="none" strike="noStrike" cap="none">
                <a:solidFill>
                  <a:schemeClr val="dk1"/>
                </a:solidFill>
                <a:latin typeface="Calibri"/>
                <a:ea typeface="Calibri"/>
                <a:cs typeface="Calibri"/>
                <a:sym typeface="Calibri"/>
              </a:rPr>
              <a:t>pas accès à l'électricité aujourd'hui</a:t>
            </a:r>
            <a:r>
              <a:rPr lang="en-GB"/>
              <a:t>. En </a:t>
            </a:r>
            <a:r>
              <a:rPr lang="en-GB" sz="1200" b="0" i="0" u="none" strike="noStrike" cap="none">
                <a:solidFill>
                  <a:schemeClr val="dk1"/>
                </a:solidFill>
                <a:latin typeface="Calibri"/>
                <a:ea typeface="Calibri"/>
                <a:cs typeface="Calibri"/>
                <a:sym typeface="Calibri"/>
              </a:rPr>
              <a:t>outre</a:t>
            </a:r>
            <a:r>
              <a:rPr lang="en-GB"/>
              <a:t>, </a:t>
            </a:r>
            <a:r>
              <a:rPr lang="en-GB" sz="1200" b="0" i="0" u="none" strike="noStrike" cap="none">
                <a:solidFill>
                  <a:schemeClr val="dk1"/>
                </a:solidFill>
                <a:latin typeface="Calibri"/>
                <a:ea typeface="Calibri"/>
                <a:cs typeface="Calibri"/>
                <a:sym typeface="Calibri"/>
              </a:rPr>
              <a:t>nous décomposons les données en fonction de la proportion de la population rurale et urbaine qui a accès à l'électricité.</a:t>
            </a:r>
            <a:endParaRPr sz="1200" b="0" i="0" u="none" strike="noStrike" cap="none">
              <a:solidFill>
                <a:schemeClr val="dk1"/>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L'objectif principal de </a:t>
            </a:r>
            <a:r>
              <a:rPr lang="en-GB"/>
              <a:t>l'outil </a:t>
            </a:r>
            <a:r>
              <a:rPr lang="en-GB" sz="1200" b="0" i="0" u="none" strike="noStrike" cap="none">
                <a:solidFill>
                  <a:schemeClr val="dk1"/>
                </a:solidFill>
                <a:latin typeface="Calibri"/>
                <a:ea typeface="Calibri"/>
                <a:cs typeface="Calibri"/>
                <a:sym typeface="Calibri"/>
              </a:rPr>
              <a:t>OnSSET est d'électrifier la population </a:t>
            </a:r>
            <a:r>
              <a:rPr lang="en-GB"/>
              <a:t>non électrifiée </a:t>
            </a:r>
            <a:r>
              <a:rPr lang="en-GB" sz="1200" b="0" i="0" u="none" strike="noStrike" cap="none">
                <a:solidFill>
                  <a:schemeClr val="dk1"/>
                </a:solidFill>
                <a:latin typeface="Calibri"/>
                <a:ea typeface="Calibri"/>
                <a:cs typeface="Calibri"/>
                <a:sym typeface="Calibri"/>
              </a:rPr>
              <a:t>et</a:t>
            </a:r>
            <a:r>
              <a:rPr lang="en-GB"/>
              <a:t>, </a:t>
            </a:r>
            <a:r>
              <a:rPr lang="en-GB" sz="1200" b="0" i="0" u="none" strike="noStrike" cap="none">
                <a:solidFill>
                  <a:schemeClr val="dk1"/>
                </a:solidFill>
                <a:latin typeface="Calibri"/>
                <a:ea typeface="Calibri"/>
                <a:cs typeface="Calibri"/>
                <a:sym typeface="Calibri"/>
              </a:rPr>
              <a:t>dans l'exemple présenté ici, nous visons l'accès universel à l'électricité d'ici 2030 en fixant tous les objectifs de </a:t>
            </a:r>
            <a:r>
              <a:rPr lang="en-GB"/>
              <a:t>taux d'</a:t>
            </a:r>
            <a:r>
              <a:rPr lang="en-GB" sz="1200" b="0" i="0" u="none" strike="noStrike" cap="none">
                <a:solidFill>
                  <a:schemeClr val="dk1"/>
                </a:solidFill>
                <a:latin typeface="Calibri"/>
                <a:ea typeface="Calibri"/>
                <a:cs typeface="Calibri"/>
                <a:sym typeface="Calibri"/>
              </a:rPr>
              <a:t>accès à l'électricité à 100 </a:t>
            </a:r>
            <a:r>
              <a:rPr lang="en-GB"/>
              <a:t>%. </a:t>
            </a:r>
            <a:endParaRPr sz="1200" b="0" i="0" u="none" strike="noStrike" cap="none">
              <a:solidFill>
                <a:schemeClr val="dk1"/>
              </a:solidFill>
              <a:latin typeface="Calibri"/>
              <a:ea typeface="Calibri"/>
              <a:cs typeface="Calibri"/>
              <a:sym typeface="Calibri"/>
            </a:endParaRPr>
          </a:p>
          <a:p>
            <a:pPr marL="22860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249" name="Google Shape;24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Ensuite, nous devons collecter des informations sur les caractéristiques et les coûts des technologies. </a:t>
            </a:r>
            <a:endParaRPr/>
          </a:p>
          <a:p>
            <a:pPr marL="0" lvl="0" indent="0" algn="l" rtl="0">
              <a:lnSpc>
                <a:spcPct val="100000"/>
              </a:lnSpc>
              <a:spcBef>
                <a:spcPts val="0"/>
              </a:spcBef>
              <a:spcAft>
                <a:spcPts val="0"/>
              </a:spcAft>
              <a:buSzPts val="1400"/>
              <a:buNone/>
            </a:pPr>
            <a:r>
              <a:rPr lang="en-GB"/>
              <a:t>Cette diapositive présente les options hors réseau que nous incluons dans le modèle, à la fois pour les mini-réseaux et les technologies autonomes. Nous </a:t>
            </a:r>
            <a:r>
              <a:rPr lang="en-GB" sz="1200" b="0" i="0" u="none" strike="noStrike" cap="none">
                <a:solidFill>
                  <a:schemeClr val="dk1"/>
                </a:solidFill>
                <a:latin typeface="Calibri"/>
                <a:ea typeface="Calibri"/>
                <a:cs typeface="Calibri"/>
                <a:sym typeface="Calibri"/>
              </a:rPr>
              <a:t>recueillons un certain nombre d'</a:t>
            </a:r>
            <a:r>
              <a:rPr lang="en-GB"/>
              <a:t>informations </a:t>
            </a:r>
            <a:r>
              <a:rPr lang="en-GB" sz="1200" b="0" i="0" u="none" strike="noStrike" cap="none">
                <a:solidFill>
                  <a:schemeClr val="dk1"/>
                </a:solidFill>
                <a:latin typeface="Calibri"/>
                <a:ea typeface="Calibri"/>
                <a:cs typeface="Calibri"/>
                <a:sym typeface="Calibri"/>
              </a:rPr>
              <a:t>différentes</a:t>
            </a:r>
            <a:r>
              <a:rPr lang="en-GB"/>
              <a:t>, </a:t>
            </a:r>
            <a:r>
              <a:rPr lang="en-GB" sz="1200" b="0" i="0" u="none" strike="noStrike" cap="none">
                <a:solidFill>
                  <a:schemeClr val="dk1"/>
                </a:solidFill>
                <a:latin typeface="Calibri"/>
                <a:ea typeface="Calibri"/>
                <a:cs typeface="Calibri"/>
                <a:sym typeface="Calibri"/>
              </a:rPr>
              <a:t>et nous pouvons voir qu'elles varient quelque peu selon les technologies.  Tout d'abord, nous recueillons des informations sur le coût d'investissement, </a:t>
            </a:r>
            <a:r>
              <a:rPr lang="en-GB"/>
              <a:t>en dollars </a:t>
            </a:r>
            <a:r>
              <a:rPr lang="en-GB" sz="1200" b="0" i="0" u="none" strike="noStrike" cap="none">
                <a:solidFill>
                  <a:schemeClr val="dk1"/>
                </a:solidFill>
                <a:latin typeface="Calibri"/>
                <a:ea typeface="Calibri"/>
                <a:cs typeface="Calibri"/>
                <a:sym typeface="Calibri"/>
              </a:rPr>
              <a:t>par kilowatt de capacité installée, pour les différentes technologies. Le tableau montre qu'un mini-générateur diesel </a:t>
            </a:r>
            <a:r>
              <a:rPr lang="en-GB"/>
              <a:t>coûte </a:t>
            </a:r>
            <a:r>
              <a:rPr lang="en-GB" sz="1200" b="0" i="0" u="none" strike="noStrike" cap="none">
                <a:solidFill>
                  <a:schemeClr val="dk1"/>
                </a:solidFill>
                <a:latin typeface="Calibri"/>
                <a:ea typeface="Calibri"/>
                <a:cs typeface="Calibri"/>
                <a:sym typeface="Calibri"/>
              </a:rPr>
              <a:t>en moyenne 721 dollars par kilowatt de capacité installée.</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Pour déterminer le bon coût lié à la centrale électrique, nous définissons une capacité de centrale typique. Le modèle OnSSET est capable de prendre en compte différentes capacités de centrales. Le coût par kilowatt </a:t>
            </a:r>
            <a:r>
              <a:rPr lang="en-GB"/>
              <a:t>de la </a:t>
            </a:r>
            <a:r>
              <a:rPr lang="en-GB" sz="1200" b="0" i="0" u="none" strike="noStrike" cap="none">
                <a:solidFill>
                  <a:schemeClr val="dk1"/>
                </a:solidFill>
                <a:latin typeface="Calibri"/>
                <a:ea typeface="Calibri"/>
                <a:cs typeface="Calibri"/>
                <a:sym typeface="Calibri"/>
              </a:rPr>
              <a:t>capacité installée est normalement plus faible pour les systèmes de plus grande taille en raison des économies d'échelle. Cela est particulièrement vrai pour les systèmes solaires photovoltaïques </a:t>
            </a:r>
            <a:r>
              <a:rPr lang="en-GB"/>
              <a:t>autonomes. Le </a:t>
            </a:r>
            <a:r>
              <a:rPr lang="en-GB" sz="1200" b="0" i="0" u="none" strike="noStrike" cap="none">
                <a:solidFill>
                  <a:schemeClr val="dk1"/>
                </a:solidFill>
                <a:latin typeface="Calibri"/>
                <a:ea typeface="Calibri"/>
                <a:cs typeface="Calibri"/>
                <a:sym typeface="Calibri"/>
              </a:rPr>
              <a:t>deuxième coût pris en compte est le coût d'exploitation et de maintenance. Nous le définissons comme un </a:t>
            </a:r>
            <a:r>
              <a:rPr lang="en-GB"/>
              <a:t>pourcentage </a:t>
            </a:r>
            <a:r>
              <a:rPr lang="en-GB" sz="1200" b="0" i="0" u="none" strike="noStrike" cap="none">
                <a:solidFill>
                  <a:schemeClr val="dk1"/>
                </a:solidFill>
                <a:latin typeface="Calibri"/>
                <a:ea typeface="Calibri"/>
                <a:cs typeface="Calibri"/>
                <a:sym typeface="Calibri"/>
              </a:rPr>
              <a:t>du coût d'investissement par an</a:t>
            </a:r>
            <a:r>
              <a:rPr lang="en-GB"/>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cap="none">
                <a:solidFill>
                  <a:schemeClr val="dk1"/>
                </a:solidFill>
                <a:latin typeface="Calibri"/>
                <a:ea typeface="Calibri"/>
                <a:cs typeface="Calibri"/>
                <a:sym typeface="Calibri"/>
              </a:rPr>
              <a:t>Ensuite, nous recueillons des informations sur le coût du carburant en dollars par </a:t>
            </a:r>
            <a:r>
              <a:rPr lang="en-GB"/>
              <a:t>litre</a:t>
            </a:r>
            <a:r>
              <a:rPr lang="en-GB" sz="1200" b="0" i="0" u="none" strike="noStrike" cap="none">
                <a:solidFill>
                  <a:schemeClr val="dk1"/>
                </a:solidFill>
                <a:latin typeface="Calibri"/>
                <a:ea typeface="Calibri"/>
                <a:cs typeface="Calibri"/>
                <a:sym typeface="Calibri"/>
              </a:rPr>
              <a:t>. Outre le coût du carburant, le modèle calcule également un coût de transport pour les localités plus éloignées. Cela signifie que le coût du diesel augmentera légèrement en fonction du coût du transport du diesel. Nous pouvons voir que pour toutes les autres technologies, nous n'avons pas de coût de carburant. Cela s'explique par le fait que la ressource énergétique renouvelable n'a pas de coût de carburant.</a:t>
            </a:r>
            <a:endParaRPr/>
          </a:p>
          <a:p>
            <a:pPr marL="0" lvl="0" indent="0" algn="l" rtl="0">
              <a:lnSpc>
                <a:spcPct val="100000"/>
              </a:lnSpc>
              <a:spcBef>
                <a:spcPts val="0"/>
              </a:spcBef>
              <a:spcAft>
                <a:spcPts val="0"/>
              </a:spcAft>
              <a:buSzPts val="1400"/>
              <a:buNone/>
            </a:pPr>
            <a:endParaRPr/>
          </a:p>
        </p:txBody>
      </p:sp>
      <p:sp>
        <p:nvSpPr>
          <p:cNvPr id="259" name="Google Shape;25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Nous allons maintenant examiner l'efficacité du générateur. Nous incluons le rendement pour les technologies diesel, mais pas pour les technologies renouvelables. La raison en est que nous utilisons le rendement pour calculer la quantité de carburant nécessaire pour produire l'électricité requise. Comme nous n'avons pas de coût de carburant pour les technologies hydroélectriques, solaires ou éoliennes, nous n'avons pas besoin du rendement pour ces technologies.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Cependant, nous définissons les facteurs de capacité pour les technologies renouvelables. Le facteur de capacité correspond à la quantité d'électricité pouvant être produite au cours d'une année par rapport à la production maximale (qui est la capacité maximale multipliée par le nombre d'heures par an). </a:t>
            </a:r>
            <a:endParaRPr/>
          </a:p>
          <a:p>
            <a:pPr marL="0" lvl="0" indent="0" algn="l" rtl="0">
              <a:lnSpc>
                <a:spcPct val="100000"/>
              </a:lnSpc>
              <a:spcBef>
                <a:spcPts val="0"/>
              </a:spcBef>
              <a:spcAft>
                <a:spcPts val="0"/>
              </a:spcAft>
              <a:buSzPts val="1400"/>
              <a:buNone/>
            </a:pPr>
            <a:r>
              <a:rPr lang="en-GB"/>
              <a:t>Nous estimons qu'un générateur diesel peut produire jusqu'à 70 % de sa pleine capacité. La raison pour laquelle nous ne nous attendons pas à ce que les générateurs diesel fonctionnent tout le temps à pleine capacité est en partie due à la maintenance opérationnelle et à d'autres temps d'arrêt. </a:t>
            </a:r>
            <a:endParaRPr/>
          </a:p>
        </p:txBody>
      </p:sp>
      <p:sp>
        <p:nvSpPr>
          <p:cNvPr id="275" name="Google Shape;27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pic>
        <p:nvPicPr>
          <p:cNvPr id="18" name="Google Shape;18;p47"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47"/>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0" name="Google Shape;20;p47"/>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7"/>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47" descr="A picture containing text&#10;&#10;Description automatically generated"/>
          <p:cNvPicPr preferRelativeResize="0"/>
          <p:nvPr/>
        </p:nvPicPr>
        <p:blipFill rotWithShape="1">
          <a:blip r:embed="rId2">
            <a:alphaModFix/>
          </a:blip>
          <a:srcRect/>
          <a:stretch/>
        </p:blipFill>
        <p:spPr>
          <a:xfrm>
            <a:off x="-37071" y="0"/>
            <a:ext cx="12192000" cy="6858000"/>
          </a:xfrm>
          <a:prstGeom prst="rect">
            <a:avLst/>
          </a:prstGeom>
          <a:noFill/>
          <a:ln>
            <a:noFill/>
          </a:ln>
        </p:spPr>
      </p:pic>
      <p:sp>
        <p:nvSpPr>
          <p:cNvPr id="23" name="Google Shape;23;p47"/>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59"/>
          <p:cNvSpPr>
            <a:spLocks noGrp="1"/>
          </p:cNvSpPr>
          <p:nvPr>
            <p:ph type="pic" idx="2"/>
          </p:nvPr>
        </p:nvSpPr>
        <p:spPr>
          <a:xfrm>
            <a:off x="5183188" y="987425"/>
            <a:ext cx="6172200" cy="4873625"/>
          </a:xfrm>
          <a:prstGeom prst="rect">
            <a:avLst/>
          </a:prstGeom>
          <a:noFill/>
          <a:ln>
            <a:noFill/>
          </a:ln>
        </p:spPr>
      </p:sp>
      <p:sp>
        <p:nvSpPr>
          <p:cNvPr id="86" name="Google Shape;86;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2"/>
        <p:cNvGrpSpPr/>
        <p:nvPr/>
      </p:nvGrpSpPr>
      <p:grpSpPr>
        <a:xfrm>
          <a:off x="0" y="0"/>
          <a:ext cx="0" cy="0"/>
          <a:chOff x="0" y="0"/>
          <a:chExt cx="0" cy="0"/>
        </a:xfrm>
      </p:grpSpPr>
      <p:pic>
        <p:nvPicPr>
          <p:cNvPr id="103" name="Google Shape;103;p62"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4" name="Google Shape;104;p6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05" name="Google Shape;105;p62"/>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2"/>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ubrik och innehåll">
  <p:cSld name="1_Rubrik och innehåll">
    <p:spTree>
      <p:nvGrpSpPr>
        <p:cNvPr id="1" name="Shape 107"/>
        <p:cNvGrpSpPr/>
        <p:nvPr/>
      </p:nvGrpSpPr>
      <p:grpSpPr>
        <a:xfrm>
          <a:off x="0" y="0"/>
          <a:ext cx="0" cy="0"/>
          <a:chOff x="0" y="0"/>
          <a:chExt cx="0" cy="0"/>
        </a:xfrm>
      </p:grpSpPr>
      <p:sp>
        <p:nvSpPr>
          <p:cNvPr id="108" name="Google Shape;108;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
        <p:nvSpPr>
          <p:cNvPr id="111" name="Google Shape;111;p63"/>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rmAutofit/>
          </a:bodyPr>
          <a:lstStyle>
            <a:lvl1pPr marL="457200" lvl="0" indent="-364045" algn="l">
              <a:lnSpc>
                <a:spcPct val="90000"/>
              </a:lnSpc>
              <a:spcBef>
                <a:spcPts val="1000"/>
              </a:spcBef>
              <a:spcAft>
                <a:spcPts val="0"/>
              </a:spcAft>
              <a:buClr>
                <a:schemeClr val="dk1"/>
              </a:buClr>
              <a:buSzPts val="2133"/>
              <a:buChar char="•"/>
              <a:defRPr sz="2133"/>
            </a:lvl1pPr>
            <a:lvl2pPr marL="914400" lvl="1" indent="-347154" algn="l">
              <a:lnSpc>
                <a:spcPct val="90000"/>
              </a:lnSpc>
              <a:spcBef>
                <a:spcPts val="500"/>
              </a:spcBef>
              <a:spcAft>
                <a:spcPts val="0"/>
              </a:spcAft>
              <a:buClr>
                <a:schemeClr val="dk1"/>
              </a:buClr>
              <a:buSzPts val="1867"/>
              <a:buChar char="•"/>
              <a:defRPr sz="1867"/>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sp>
        <p:nvSpPr>
          <p:cNvPr id="119" name="Google Shape;11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1"/>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6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7" name="Google Shape;127;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30" name="Google Shape;130;p64"/>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sp>
        <p:nvSpPr>
          <p:cNvPr id="132" name="Google Shape;132;p6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6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4" name="Google Shape;134;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6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6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48"/>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6" name="Google Shape;2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8"/>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29" name="Google Shape;29;p48"/>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0" name="Google Shape;30;p48"/>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6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6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6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6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6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Google Shape;163;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7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5" name="Google Shape;165;p7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9"/>
        <p:cNvGrpSpPr/>
        <p:nvPr/>
      </p:nvGrpSpPr>
      <p:grpSpPr>
        <a:xfrm>
          <a:off x="0" y="0"/>
          <a:ext cx="0" cy="0"/>
          <a:chOff x="0" y="0"/>
          <a:chExt cx="0" cy="0"/>
        </a:xfrm>
      </p:grpSpPr>
      <p:sp>
        <p:nvSpPr>
          <p:cNvPr id="170" name="Google Shape;170;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71"/>
          <p:cNvSpPr>
            <a:spLocks noGrp="1"/>
          </p:cNvSpPr>
          <p:nvPr>
            <p:ph type="pic" idx="2"/>
          </p:nvPr>
        </p:nvSpPr>
        <p:spPr>
          <a:xfrm>
            <a:off x="5183188" y="987425"/>
            <a:ext cx="6172200" cy="4873625"/>
          </a:xfrm>
          <a:prstGeom prst="rect">
            <a:avLst/>
          </a:prstGeom>
          <a:noFill/>
          <a:ln>
            <a:noFill/>
          </a:ln>
        </p:spPr>
      </p:sp>
      <p:sp>
        <p:nvSpPr>
          <p:cNvPr id="172" name="Google Shape;172;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3" name="Google Shape;17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6"/>
        <p:cNvGrpSpPr/>
        <p:nvPr/>
      </p:nvGrpSpPr>
      <p:grpSpPr>
        <a:xfrm>
          <a:off x="0" y="0"/>
          <a:ext cx="0" cy="0"/>
          <a:chOff x="0" y="0"/>
          <a:chExt cx="0" cy="0"/>
        </a:xfrm>
      </p:grpSpPr>
      <p:sp>
        <p:nvSpPr>
          <p:cNvPr id="177" name="Google Shape;177;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2"/>
        <p:cNvGrpSpPr/>
        <p:nvPr/>
      </p:nvGrpSpPr>
      <p:grpSpPr>
        <a:xfrm>
          <a:off x="0" y="0"/>
          <a:ext cx="0" cy="0"/>
          <a:chOff x="0" y="0"/>
          <a:chExt cx="0" cy="0"/>
        </a:xfrm>
      </p:grpSpPr>
      <p:sp>
        <p:nvSpPr>
          <p:cNvPr id="183" name="Google Shape;183;p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1"/>
        <p:cNvGrpSpPr/>
        <p:nvPr/>
      </p:nvGrpSpPr>
      <p:grpSpPr>
        <a:xfrm>
          <a:off x="0" y="0"/>
          <a:ext cx="0" cy="0"/>
          <a:chOff x="0" y="0"/>
          <a:chExt cx="0" cy="0"/>
        </a:xfrm>
      </p:grpSpPr>
      <p:pic>
        <p:nvPicPr>
          <p:cNvPr id="32" name="Google Shape;32;p49"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33" name="Google Shape;3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36" name="Google Shape;36;p49"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37" name="Google Shape;37;p4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pic>
        <p:nvPicPr>
          <p:cNvPr id="39" name="Google Shape;39;p52"/>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40" name="Google Shape;4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pic>
        <p:nvPicPr>
          <p:cNvPr id="43" name="Google Shape;43;p52"/>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44" name="Google Shape;44;p5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46" descr="A picture containing text&#10;&#10;Description automatically generated"/>
          <p:cNvPicPr preferRelativeResize="0"/>
          <p:nvPr/>
        </p:nvPicPr>
        <p:blipFill rotWithShape="1">
          <a:blip r:embed="rId17">
            <a:alphaModFix/>
          </a:blip>
          <a:srcRect/>
          <a:stretch/>
        </p:blipFill>
        <p:spPr>
          <a:xfrm>
            <a:off x="0" y="0"/>
            <a:ext cx="12192000" cy="6858000"/>
          </a:xfrm>
          <a:prstGeom prst="rect">
            <a:avLst/>
          </a:prstGeom>
          <a:noFill/>
          <a:ln>
            <a:noFill/>
          </a:ln>
        </p:spPr>
      </p:pic>
      <p:pic>
        <p:nvPicPr>
          <p:cNvPr id="16" name="Google Shape;16;p46" descr="A picture containing text&#10;&#10;Description automatically generated"/>
          <p:cNvPicPr preferRelativeResize="0"/>
          <p:nvPr/>
        </p:nvPicPr>
        <p:blipFill rotWithShape="1">
          <a:blip r:embed="rId17">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ivecommons.org/licenses/by/4.0/legalcod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doi.org/10.5281/zenodo.4574031" TargetMode="External"/><Relationship Id="rId5" Type="http://schemas.openxmlformats.org/officeDocument/2006/relationships/hyperlink" Target="http://www.onsset.org/uploads/1/8/5/0/18504136/electrification_pathways_for_benin.pdf"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onsset.github.io/teaching_kit/courses/module_2/Lecture%20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ivecommons.org/licenses/by/4.0/legalcod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doi.org/10.5281/zenodo.4574031" TargetMode="External"/><Relationship Id="rId5" Type="http://schemas.openxmlformats.org/officeDocument/2006/relationships/hyperlink" Target="http://www.onsset.org/uploads/1/8/5/0/18504136/electrification_pathways_for_benin.pdf"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88/1748-9326/aa7b29"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creativecommons.org/licenses/by/4.0/legalcode" TargetMode="External"/><Relationship Id="rId5" Type="http://schemas.openxmlformats.org/officeDocument/2006/relationships/hyperlink" Target="https://doi.org/10.5281/zenodo.4574031" TargetMode="Externa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creativecommons.org/licenses/by/4.0/legalcode" TargetMode="External"/><Relationship Id="rId5" Type="http://schemas.openxmlformats.org/officeDocument/2006/relationships/hyperlink" Target="https://doi.org/10.5281/zenodo.4574031" TargetMode="Externa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creativecommons.org/licenses/by/4.0/legalco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creativecommons.org/licenses/by/4.0/legalcode" TargetMode="External"/><Relationship Id="rId5" Type="http://schemas.openxmlformats.org/officeDocument/2006/relationships/hyperlink" Target="https://doi.org/10.5281/zenodo.4574031" TargetMode="Externa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5281/zenodo.4575676"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5281/zenodo.4575676"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nsset.github.io/teaching_kit/courses/module_2/Lecture%20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 descr="A picture containing calendar&#10;&#10;Description automatically generated"/>
          <p:cNvPicPr preferRelativeResize="0"/>
          <p:nvPr/>
        </p:nvPicPr>
        <p:blipFill rotWithShape="1">
          <a:blip r:embed="rId3">
            <a:alphaModFix/>
          </a:blip>
          <a:srcRect/>
          <a:stretch/>
        </p:blipFill>
        <p:spPr>
          <a:xfrm>
            <a:off x="0" y="11916"/>
            <a:ext cx="12192000" cy="6858000"/>
          </a:xfrm>
          <a:prstGeom prst="rect">
            <a:avLst/>
          </a:prstGeom>
          <a:noFill/>
          <a:ln>
            <a:noFill/>
          </a:ln>
        </p:spPr>
      </p:pic>
      <p:sp>
        <p:nvSpPr>
          <p:cNvPr id="194" name="Google Shape;194;p1"/>
          <p:cNvSpPr txBox="1"/>
          <p:nvPr/>
        </p:nvSpPr>
        <p:spPr>
          <a:xfrm>
            <a:off x="8832600" y="6157376"/>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Open Sans"/>
                <a:ea typeface="Open Sans"/>
                <a:cs typeface="Open Sans"/>
                <a:sym typeface="Open Sans"/>
              </a:rPr>
              <a:t>Version 1.0</a:t>
            </a:r>
            <a:endParaRPr sz="1050" b="0" i="0" u="none" strike="noStrike" cap="none">
              <a:solidFill>
                <a:schemeClr val="lt1"/>
              </a:solidFill>
              <a:latin typeface="Open Sans"/>
              <a:ea typeface="Open Sans"/>
              <a:cs typeface="Open Sans"/>
              <a:sym typeface="Open Sans"/>
            </a:endParaRPr>
          </a:p>
        </p:txBody>
      </p:sp>
      <p:sp>
        <p:nvSpPr>
          <p:cNvPr id="195" name="Google Shape;195;p1"/>
          <p:cNvSpPr txBox="1"/>
          <p:nvPr/>
        </p:nvSpPr>
        <p:spPr>
          <a:xfrm>
            <a:off x="634414" y="4112142"/>
            <a:ext cx="5801228" cy="2123658"/>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4400" b="1" i="0" u="none" strike="noStrike" cap="none">
                <a:solidFill>
                  <a:schemeClr val="lt1"/>
                </a:solidFill>
                <a:latin typeface="Open Sans ExtraBold"/>
                <a:ea typeface="Open Sans ExtraBold"/>
                <a:cs typeface="Open Sans ExtraBold"/>
                <a:sym typeface="Open Sans ExtraBold"/>
              </a:rPr>
              <a:t>LECTURE 5 </a:t>
            </a:r>
            <a:endParaRPr/>
          </a:p>
          <a:p>
            <a:pPr marL="0" marR="0" lvl="0" indent="0" algn="l" rtl="0">
              <a:spcBef>
                <a:spcPts val="0"/>
              </a:spcBef>
              <a:spcAft>
                <a:spcPts val="0"/>
              </a:spcAft>
              <a:buNone/>
            </a:pPr>
            <a:r>
              <a:rPr lang="en-GB" sz="4400" b="1">
                <a:solidFill>
                  <a:schemeClr val="dk1"/>
                </a:solidFill>
                <a:latin typeface="Open Sans ExtraBold"/>
                <a:ea typeface="Open Sans ExtraBold"/>
                <a:cs typeface="Open Sans ExtraBold"/>
                <a:sym typeface="Open Sans ExtraBold"/>
              </a:rPr>
              <a:t>L'ÉLABORATION DE SCÉNARIOS GEP</a:t>
            </a:r>
            <a:endParaRPr sz="4400" b="1">
              <a:solidFill>
                <a:schemeClr val="dk1"/>
              </a:solidFill>
              <a:latin typeface="Open Sans ExtraBold"/>
              <a:ea typeface="Open Sans ExtraBold"/>
              <a:cs typeface="Open Sans ExtraBold"/>
              <a:sym typeface="Open Sans ExtraBold"/>
            </a:endParaRPr>
          </a:p>
        </p:txBody>
      </p:sp>
      <p:sp>
        <p:nvSpPr>
          <p:cNvPr id="196" name="Google Shape;196;p1"/>
          <p:cNvSpPr txBox="1"/>
          <p:nvPr/>
        </p:nvSpPr>
        <p:spPr>
          <a:xfrm>
            <a:off x="634414" y="3474444"/>
            <a:ext cx="3626400" cy="6465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1"/>
              </a:buClr>
              <a:buFont typeface="Arial"/>
              <a:buNone/>
            </a:pPr>
            <a:r>
              <a:rPr lang="en-GB" sz="1800" b="1">
                <a:solidFill>
                  <a:schemeClr val="dk1"/>
                </a:solidFill>
                <a:latin typeface="Open Sans ExtraBold"/>
                <a:ea typeface="Open Sans ExtraBold"/>
                <a:cs typeface="Open Sans ExtraBold"/>
                <a:sym typeface="Open Sans ExtraBold"/>
              </a:rPr>
              <a:t>OnSSET/Plateforme mondiale d'électrification</a:t>
            </a:r>
            <a:endParaRPr sz="1800" b="1">
              <a:solidFill>
                <a:schemeClr val="dk1"/>
              </a:solidFill>
              <a:latin typeface="Open Sans ExtraBold"/>
              <a:ea typeface="Open Sans ExtraBold"/>
              <a:cs typeface="Open Sans ExtraBold"/>
              <a:sym typeface="Open Sans Extra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p:nvPr/>
        </p:nvSpPr>
        <p:spPr>
          <a:xfrm>
            <a:off x="779770" y="960541"/>
            <a:ext cx="10708596"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1800" b="1">
                <a:solidFill>
                  <a:srgbClr val="9CC2E5"/>
                </a:solidFill>
                <a:latin typeface="Open Sans"/>
                <a:ea typeface="Open Sans"/>
                <a:cs typeface="Open Sans"/>
                <a:sym typeface="Open Sans"/>
              </a:rPr>
              <a:t>Étape 3b. Recueillir des données spécifiques au pays (caractéristiques technologiques et coûts)</a:t>
            </a:r>
            <a:endParaRPr sz="1800" b="1">
              <a:solidFill>
                <a:srgbClr val="9CC2E5"/>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000"/>
              <a:buFont typeface="Arial"/>
              <a:buNone/>
            </a:pPr>
            <a:endParaRPr sz="2000" b="1">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700"/>
              <a:buFont typeface="Arial"/>
              <a:buNone/>
            </a:pPr>
            <a:endParaRPr sz="2000" b="1">
              <a:solidFill>
                <a:srgbClr val="9CC2E5"/>
              </a:solidFill>
              <a:latin typeface="Open Sans"/>
              <a:ea typeface="Open Sans"/>
              <a:cs typeface="Open Sans"/>
              <a:sym typeface="Open Sans"/>
            </a:endParaRPr>
          </a:p>
        </p:txBody>
      </p:sp>
      <p:sp>
        <p:nvSpPr>
          <p:cNvPr id="288" name="Google Shape;288;p36"/>
          <p:cNvSpPr txBox="1"/>
          <p:nvPr/>
        </p:nvSpPr>
        <p:spPr>
          <a:xfrm>
            <a:off x="838200" y="-3118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Acquisition des données</a:t>
            </a:r>
            <a:endParaRPr sz="4400">
              <a:solidFill>
                <a:schemeClr val="dk1"/>
              </a:solidFill>
              <a:latin typeface="Open Sans"/>
              <a:ea typeface="Open Sans"/>
              <a:cs typeface="Open Sans"/>
              <a:sym typeface="Open Sans"/>
            </a:endParaRPr>
          </a:p>
        </p:txBody>
      </p:sp>
      <p:sp>
        <p:nvSpPr>
          <p:cNvPr id="289" name="Google Shape;289;p36"/>
          <p:cNvSpPr/>
          <p:nvPr/>
        </p:nvSpPr>
        <p:spPr>
          <a:xfrm>
            <a:off x="2097024" y="6131197"/>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90" name="Google Shape;290;p36"/>
          <p:cNvSpPr txBox="1"/>
          <p:nvPr/>
        </p:nvSpPr>
        <p:spPr>
          <a:xfrm>
            <a:off x="4511914" y="6131196"/>
            <a:ext cx="431509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graphicFrame>
        <p:nvGraphicFramePr>
          <p:cNvPr id="291" name="Google Shape;291;p36"/>
          <p:cNvGraphicFramePr/>
          <p:nvPr/>
        </p:nvGraphicFramePr>
        <p:xfrm>
          <a:off x="1265482" y="1600528"/>
          <a:ext cx="3000000" cy="3000000"/>
        </p:xfrm>
        <a:graphic>
          <a:graphicData uri="http://schemas.openxmlformats.org/drawingml/2006/table">
            <a:tbl>
              <a:tblPr>
                <a:noFill/>
                <a:tableStyleId>{354F5E77-B264-4847-BAB4-5BBB8467725A}</a:tableStyleId>
              </a:tblPr>
              <a:tblGrid>
                <a:gridCol w="1285175">
                  <a:extLst>
                    <a:ext uri="{9D8B030D-6E8A-4147-A177-3AD203B41FA5}">
                      <a16:colId xmlns:a16="http://schemas.microsoft.com/office/drawing/2014/main" val="20000"/>
                    </a:ext>
                  </a:extLst>
                </a:gridCol>
                <a:gridCol w="1049375">
                  <a:extLst>
                    <a:ext uri="{9D8B030D-6E8A-4147-A177-3AD203B41FA5}">
                      <a16:colId xmlns:a16="http://schemas.microsoft.com/office/drawing/2014/main" val="20001"/>
                    </a:ext>
                  </a:extLst>
                </a:gridCol>
                <a:gridCol w="1193350">
                  <a:extLst>
                    <a:ext uri="{9D8B030D-6E8A-4147-A177-3AD203B41FA5}">
                      <a16:colId xmlns:a16="http://schemas.microsoft.com/office/drawing/2014/main" val="20002"/>
                    </a:ext>
                  </a:extLst>
                </a:gridCol>
                <a:gridCol w="1376950">
                  <a:extLst>
                    <a:ext uri="{9D8B030D-6E8A-4147-A177-3AD203B41FA5}">
                      <a16:colId xmlns:a16="http://schemas.microsoft.com/office/drawing/2014/main" val="20003"/>
                    </a:ext>
                  </a:extLst>
                </a:gridCol>
                <a:gridCol w="1061975">
                  <a:extLst>
                    <a:ext uri="{9D8B030D-6E8A-4147-A177-3AD203B41FA5}">
                      <a16:colId xmlns:a16="http://schemas.microsoft.com/office/drawing/2014/main" val="20004"/>
                    </a:ext>
                  </a:extLst>
                </a:gridCol>
                <a:gridCol w="1016275">
                  <a:extLst>
                    <a:ext uri="{9D8B030D-6E8A-4147-A177-3AD203B41FA5}">
                      <a16:colId xmlns:a16="http://schemas.microsoft.com/office/drawing/2014/main" val="20005"/>
                    </a:ext>
                  </a:extLst>
                </a:gridCol>
                <a:gridCol w="1606225">
                  <a:extLst>
                    <a:ext uri="{9D8B030D-6E8A-4147-A177-3AD203B41FA5}">
                      <a16:colId xmlns:a16="http://schemas.microsoft.com/office/drawing/2014/main" val="20006"/>
                    </a:ext>
                  </a:extLst>
                </a:gridCol>
                <a:gridCol w="826150">
                  <a:extLst>
                    <a:ext uri="{9D8B030D-6E8A-4147-A177-3AD203B41FA5}">
                      <a16:colId xmlns:a16="http://schemas.microsoft.com/office/drawing/2014/main" val="20007"/>
                    </a:ext>
                  </a:extLst>
                </a:gridCol>
              </a:tblGrid>
              <a:tr h="714325">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Type de </a:t>
                      </a:r>
                      <a:r>
                        <a:rPr lang="en-GB" sz="1100"/>
                        <a:t>centrale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Capacité typique de l'installation (kW)</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 d'investissement ($/kW)</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Coûts d'exploitation et de maintenance (% du coût d'investissement/an)</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 du carburant $/litre </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Efficacité</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Facteur de capacité</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Durée de vie (années)</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0"/>
                  </a:ext>
                </a:extLst>
              </a:tr>
              <a:tr h="512625">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Groupe électrogène diesel </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t>721</a:t>
                      </a:r>
                      <a:endParaRPr sz="1500" b="1" u="none" strike="noStrike" cap="none" baseline="30000">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0.50</a:t>
                      </a:r>
                      <a:endParaRPr sz="1500" b="0" u="none" strike="noStrike" cap="none">
                        <a:solidFill>
                          <a:schemeClr val="dk1"/>
                        </a:solidFill>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33%</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1"/>
                  </a:ext>
                </a:extLst>
              </a:tr>
              <a:tr h="36840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Petites centrales hydroélectriques</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5,000</a:t>
                      </a:r>
                      <a:endParaRPr sz="1500" b="1" u="none" strike="noStrike" cap="none" baseline="30000">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500" b="0" u="none" strike="noStrike" cap="none">
                        <a:solidFill>
                          <a:schemeClr val="dk1"/>
                        </a:solidFill>
                        <a:latin typeface="Calibri"/>
                        <a:ea typeface="Calibri"/>
                        <a:cs typeface="Calibri"/>
                        <a:sym typeface="Calibri"/>
                      </a:endParaRPr>
                    </a:p>
                  </a:txBody>
                  <a:tcPr marL="63275" marR="63275" marT="0" marB="0"/>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30</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2"/>
                  </a:ext>
                </a:extLst>
              </a:tr>
              <a:tr h="6845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PV solaire</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3,200</a:t>
                      </a:r>
                      <a:endParaRPr sz="1500" b="1" u="none" strike="noStrike" cap="none" baseline="30000"/>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500" b="0" u="none" strike="noStrike" cap="none">
                        <a:solidFill>
                          <a:schemeClr val="dk1"/>
                        </a:solidFill>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solaire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20</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3"/>
                  </a:ext>
                </a:extLst>
              </a:tr>
              <a:tr h="6845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Éoliennes </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3,000</a:t>
                      </a:r>
                      <a:endParaRPr sz="1500" b="1" u="none" strike="noStrike" cap="none" baseline="30000"/>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500" b="0" u="none" strike="noStrike" cap="none">
                        <a:solidFill>
                          <a:schemeClr val="dk1"/>
                        </a:solidFill>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du vent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20</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4"/>
                  </a:ext>
                </a:extLst>
              </a:tr>
              <a:tr h="458275">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Groupe électrogène diesel</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Autonome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938</a:t>
                      </a:r>
                      <a:endParaRPr sz="1500" b="1" u="none" strike="noStrike" cap="none" baseline="30000">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0.50</a:t>
                      </a:r>
                      <a:endParaRPr sz="1500" b="0" u="none" strike="noStrike" cap="none">
                        <a:solidFill>
                          <a:schemeClr val="dk1"/>
                        </a:solidFill>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28%</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5"/>
                  </a:ext>
                </a:extLst>
              </a:tr>
              <a:tr h="6845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PV solaire</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Autonome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0.4</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5,500</a:t>
                      </a:r>
                      <a:endParaRPr sz="1500" u="none" strike="noStrike" cap="none"/>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1.2%</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1" u="none" strike="noStrike" cap="none"/>
                        <a:t>-</a:t>
                      </a:r>
                      <a:endParaRPr sz="1500" b="1"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solaire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6"/>
                  </a:ext>
                </a:extLst>
              </a:tr>
            </a:tbl>
          </a:graphicData>
        </a:graphic>
      </p:graphicFrame>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aphicFrame>
        <p:nvGraphicFramePr>
          <p:cNvPr id="297" name="Google Shape;297;p37"/>
          <p:cNvGraphicFramePr/>
          <p:nvPr/>
        </p:nvGraphicFramePr>
        <p:xfrm>
          <a:off x="2404654" y="2361908"/>
          <a:ext cx="3000000" cy="3000000"/>
        </p:xfrm>
        <a:graphic>
          <a:graphicData uri="http://schemas.openxmlformats.org/drawingml/2006/table">
            <a:tbl>
              <a:tblPr>
                <a:noFill/>
                <a:tableStyleId>{354F5E77-B264-4847-BAB4-5BBB8467725A}</a:tableStyleId>
              </a:tblPr>
              <a:tblGrid>
                <a:gridCol w="3199725">
                  <a:extLst>
                    <a:ext uri="{9D8B030D-6E8A-4147-A177-3AD203B41FA5}">
                      <a16:colId xmlns:a16="http://schemas.microsoft.com/office/drawing/2014/main" val="20000"/>
                    </a:ext>
                  </a:extLst>
                </a:gridCol>
                <a:gridCol w="2300750">
                  <a:extLst>
                    <a:ext uri="{9D8B030D-6E8A-4147-A177-3AD203B41FA5}">
                      <a16:colId xmlns:a16="http://schemas.microsoft.com/office/drawing/2014/main" val="20001"/>
                    </a:ext>
                  </a:extLst>
                </a:gridCol>
              </a:tblGrid>
              <a:tr h="315875">
                <a:tc>
                  <a:txBody>
                    <a:bodyPr/>
                    <a:lstStyle/>
                    <a:p>
                      <a:pPr marL="0" marR="0" lvl="0" indent="0" algn="ctr"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Paramètres</a:t>
                      </a:r>
                      <a:endParaRPr sz="18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Coût du capital</a:t>
                      </a:r>
                      <a:endParaRPr sz="18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370050">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Lignes HT (69 kV ou plus)</a:t>
                      </a:r>
                      <a:endParaRPr sz="18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53 900 $/km</a:t>
                      </a:r>
                      <a:endParaRPr sz="1800" u="none" strike="noStrike" cap="none" baseline="30000">
                        <a:solidFill>
                          <a:schemeClr val="dk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33475">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Lignes MT (33 kV)</a:t>
                      </a:r>
                      <a:endParaRPr sz="1800" u="none" strike="noStrike" cap="none"/>
                    </a:p>
                  </a:txBody>
                  <a:tcPr marL="68575" marR="68575" marT="0" marB="0" anchor="ctr"/>
                </a:tc>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9 000 $/km</a:t>
                      </a:r>
                      <a:endParaRPr sz="1800" u="none" strike="noStrike" cap="none" baseline="300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54300">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Lignes BT (220 V)</a:t>
                      </a:r>
                      <a:endParaRPr sz="1800" u="none" strike="noStrike" cap="none"/>
                    </a:p>
                  </a:txBody>
                  <a:tcPr marL="68575" marR="68575" marT="0" marB="0" anchor="ctr"/>
                </a:tc>
                <a:tc>
                  <a:txBody>
                    <a:bodyPr/>
                    <a:lstStyle/>
                    <a:p>
                      <a:pPr marL="0" marR="0" lvl="0" indent="0" algn="l" rtl="0">
                        <a:lnSpc>
                          <a:spcPct val="100000"/>
                        </a:lnSpc>
                        <a:spcBef>
                          <a:spcPts val="0"/>
                        </a:spcBef>
                        <a:spcAft>
                          <a:spcPts val="0"/>
                        </a:spcAft>
                        <a:buClr>
                          <a:schemeClr val="dk1"/>
                        </a:buClr>
                        <a:buSzPts val="1200"/>
                        <a:buFont typeface="Calibri"/>
                        <a:buNone/>
                      </a:pPr>
                      <a:r>
                        <a:rPr lang="en-GB" sz="1800" u="none" strike="noStrike" cap="none">
                          <a:latin typeface="Calibri"/>
                          <a:ea typeface="Calibri"/>
                          <a:cs typeface="Calibri"/>
                          <a:sym typeface="Calibri"/>
                        </a:rPr>
                        <a:t>5 000 $/km</a:t>
                      </a:r>
                      <a:endParaRPr sz="1800" u="none" strike="noStrike" cap="none" baseline="300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349075">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Transformateur HT/MT</a:t>
                      </a:r>
                      <a:endParaRPr sz="18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10 000 $ par unité</a:t>
                      </a:r>
                      <a:endParaRPr sz="1800" b="1" u="none" strike="noStrike" cap="none" baseline="300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349075">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Transformateur de service</a:t>
                      </a:r>
                      <a:endParaRPr sz="18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5 000 $ par unité</a:t>
                      </a:r>
                      <a:endParaRPr sz="1800" b="1" u="none" strike="noStrike" cap="none" baseline="300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349075">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Pertes de transmission</a:t>
                      </a:r>
                      <a:endParaRPr sz="1800" u="none" strike="noStrike" cap="none"/>
                    </a:p>
                  </a:txBody>
                  <a:tcPr marL="68575" marR="68575" marT="0" marB="0" anchor="ctr"/>
                </a:tc>
                <a:tc>
                  <a:txBody>
                    <a:bodyPr/>
                    <a:lstStyle/>
                    <a:p>
                      <a:pPr marL="0" marR="0" lvl="0" indent="0" algn="l" rtl="0">
                        <a:spcBef>
                          <a:spcPts val="0"/>
                        </a:spcBef>
                        <a:spcAft>
                          <a:spcPts val="0"/>
                        </a:spcAft>
                        <a:buClr>
                          <a:schemeClr val="dk1"/>
                        </a:buClr>
                        <a:buSzPts val="1800"/>
                        <a:buFont typeface="Calibri"/>
                        <a:buNone/>
                      </a:pPr>
                      <a:r>
                        <a:rPr lang="en-GB" sz="1800" u="none" strike="noStrike" cap="none">
                          <a:solidFill>
                            <a:schemeClr val="dk1"/>
                          </a:solidFill>
                          <a:latin typeface="Calibri"/>
                          <a:ea typeface="Calibri"/>
                          <a:cs typeface="Calibri"/>
                          <a:sym typeface="Calibri"/>
                        </a:rPr>
                        <a:t>18%</a:t>
                      </a:r>
                      <a:endParaRPr sz="1800" u="none" strike="noStrike" cap="none"/>
                    </a:p>
                  </a:txBody>
                  <a:tcPr marL="68575" marR="68575" marT="0" marB="0" anchor="ctr"/>
                </a:tc>
                <a:extLst>
                  <a:ext uri="{0D108BD9-81ED-4DB2-BD59-A6C34878D82A}">
                    <a16:rowId xmlns:a16="http://schemas.microsoft.com/office/drawing/2014/main" val="10006"/>
                  </a:ext>
                </a:extLst>
              </a:tr>
              <a:tr h="349075">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Coût de connexion par ménage</a:t>
                      </a:r>
                      <a:endParaRPr sz="1800" u="none" strike="noStrike" cap="none"/>
                    </a:p>
                  </a:txBody>
                  <a:tcPr marL="68575" marR="68575" marT="0" marB="0" anchor="ctr"/>
                </a:tc>
                <a:tc>
                  <a:txBody>
                    <a:bodyPr/>
                    <a:lstStyle/>
                    <a:p>
                      <a:pPr marL="0" marR="0" lvl="0" indent="0" algn="l" rtl="0">
                        <a:spcBef>
                          <a:spcPts val="0"/>
                        </a:spcBef>
                        <a:spcAft>
                          <a:spcPts val="0"/>
                        </a:spcAft>
                        <a:buClr>
                          <a:schemeClr val="dk1"/>
                        </a:buClr>
                        <a:buSzPts val="1800"/>
                        <a:buFont typeface="Calibri"/>
                        <a:buNone/>
                      </a:pPr>
                      <a:r>
                        <a:rPr lang="en-GB" sz="1800" u="none" strike="noStrike" cap="none">
                          <a:solidFill>
                            <a:schemeClr val="dk1"/>
                          </a:solidFill>
                          <a:latin typeface="Calibri"/>
                          <a:ea typeface="Calibri"/>
                          <a:cs typeface="Calibri"/>
                          <a:sym typeface="Calibri"/>
                        </a:rPr>
                        <a:t>125 </a:t>
                      </a:r>
                      <a:r>
                        <a:rPr lang="en-GB" sz="1800" u="none" strike="noStrike" cap="none">
                          <a:latin typeface="Calibri"/>
                          <a:ea typeface="Calibri"/>
                          <a:cs typeface="Calibri"/>
                          <a:sym typeface="Calibri"/>
                        </a:rPr>
                        <a:t>$/connexion</a:t>
                      </a:r>
                      <a:endParaRPr sz="1800" u="none" strike="noStrike" cap="none"/>
                    </a:p>
                  </a:txBody>
                  <a:tcPr marL="68575" marR="68575" marT="0" marB="0" anchor="ctr"/>
                </a:tc>
                <a:extLst>
                  <a:ext uri="{0D108BD9-81ED-4DB2-BD59-A6C34878D82A}">
                    <a16:rowId xmlns:a16="http://schemas.microsoft.com/office/drawing/2014/main" val="10007"/>
                  </a:ext>
                </a:extLst>
              </a:tr>
              <a:tr h="191600">
                <a:tc>
                  <a:txBody>
                    <a:bodyPr/>
                    <a:lstStyle/>
                    <a:p>
                      <a:pPr marL="0" marR="0" lvl="0" indent="0" algn="l" rtl="0">
                        <a:spcBef>
                          <a:spcPts val="0"/>
                        </a:spcBef>
                        <a:spcAft>
                          <a:spcPts val="0"/>
                        </a:spcAft>
                        <a:buClr>
                          <a:schemeClr val="dk1"/>
                        </a:buClr>
                        <a:buSzPts val="1800"/>
                        <a:buFont typeface="Calibri"/>
                        <a:buNone/>
                      </a:pPr>
                      <a:r>
                        <a:rPr lang="en-GB" sz="1800" u="none" strike="noStrike" cap="none">
                          <a:latin typeface="Calibri"/>
                          <a:ea typeface="Calibri"/>
                          <a:cs typeface="Calibri"/>
                          <a:sym typeface="Calibri"/>
                        </a:rPr>
                        <a:t>Coût de production de l'électricité</a:t>
                      </a:r>
                      <a:endParaRPr sz="18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Clr>
                          <a:schemeClr val="dk1"/>
                        </a:buClr>
                        <a:buSzPts val="1800"/>
                        <a:buFont typeface="Calibri"/>
                        <a:buNone/>
                      </a:pPr>
                      <a:r>
                        <a:rPr lang="en-GB" sz="1800" b="0" u="none" strike="noStrike" cap="none">
                          <a:solidFill>
                            <a:schemeClr val="dk1"/>
                          </a:solidFill>
                          <a:latin typeface="Calibri"/>
                          <a:ea typeface="Calibri"/>
                          <a:cs typeface="Calibri"/>
                          <a:sym typeface="Calibri"/>
                        </a:rPr>
                        <a:t>0,05 </a:t>
                      </a:r>
                      <a:r>
                        <a:rPr lang="en-GB" sz="1800" u="none" strike="noStrike" cap="none">
                          <a:latin typeface="Calibri"/>
                          <a:ea typeface="Calibri"/>
                          <a:cs typeface="Calibri"/>
                          <a:sym typeface="Calibri"/>
                        </a:rPr>
                        <a:t>$/kWh</a:t>
                      </a:r>
                      <a:endParaRPr sz="1800" b="0" u="none" strike="noStrike" cap="none">
                        <a:solidFill>
                          <a:schemeClr val="dk1"/>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bl>
          </a:graphicData>
        </a:graphic>
      </p:graphicFrame>
      <p:sp>
        <p:nvSpPr>
          <p:cNvPr id="298" name="Google Shape;298;p37"/>
          <p:cNvSpPr txBox="1"/>
          <p:nvPr/>
        </p:nvSpPr>
        <p:spPr>
          <a:xfrm>
            <a:off x="779770" y="1534476"/>
            <a:ext cx="10632460"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2000" b="1">
                <a:solidFill>
                  <a:srgbClr val="9CC2E5"/>
                </a:solidFill>
                <a:latin typeface="Open Sans"/>
                <a:ea typeface="Open Sans"/>
                <a:cs typeface="Open Sans"/>
                <a:sym typeface="Open Sans"/>
              </a:rPr>
              <a:t>Étape 3b. Recueillir des données spécifiques au pays (</a:t>
            </a:r>
            <a:r>
              <a:rPr lang="en-GB" sz="1800" b="1">
                <a:solidFill>
                  <a:srgbClr val="9CC2E5"/>
                </a:solidFill>
                <a:latin typeface="Open Sans"/>
                <a:ea typeface="Open Sans"/>
                <a:cs typeface="Open Sans"/>
                <a:sym typeface="Open Sans"/>
              </a:rPr>
              <a:t>caractéristiques</a:t>
            </a:r>
            <a:r>
              <a:rPr lang="en-GB" sz="2000" b="1">
                <a:solidFill>
                  <a:srgbClr val="9CC2E5"/>
                </a:solidFill>
                <a:latin typeface="Open Sans"/>
                <a:ea typeface="Open Sans"/>
                <a:cs typeface="Open Sans"/>
                <a:sym typeface="Open Sans"/>
              </a:rPr>
              <a:t> technologiques et coûts)</a:t>
            </a:r>
            <a:endParaRPr sz="2000" b="1">
              <a:solidFill>
                <a:srgbClr val="9CC2E5"/>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000"/>
              <a:buFont typeface="Arial"/>
              <a:buNone/>
            </a:pPr>
            <a:endParaRPr sz="2000" b="1">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700"/>
              <a:buFont typeface="Arial"/>
              <a:buNone/>
            </a:pPr>
            <a:endParaRPr sz="2000" b="1">
              <a:solidFill>
                <a:srgbClr val="9CC2E5"/>
              </a:solidFill>
              <a:latin typeface="Open Sans"/>
              <a:ea typeface="Open Sans"/>
              <a:cs typeface="Open Sans"/>
              <a:sym typeface="Open Sans"/>
            </a:endParaRPr>
          </a:p>
        </p:txBody>
      </p:sp>
      <p:sp>
        <p:nvSpPr>
          <p:cNvPr id="299" name="Google Shape;299;p37"/>
          <p:cNvSpPr txBox="1"/>
          <p:nvPr/>
        </p:nvSpPr>
        <p:spPr>
          <a:xfrm>
            <a:off x="838200" y="235834"/>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Acquisition des données</a:t>
            </a:r>
            <a:endParaRPr sz="4400">
              <a:solidFill>
                <a:schemeClr val="dk1"/>
              </a:solidFill>
              <a:latin typeface="Open Sans"/>
              <a:ea typeface="Open Sans"/>
              <a:cs typeface="Open Sans"/>
              <a:sym typeface="Open Sans"/>
            </a:endParaRPr>
          </a:p>
        </p:txBody>
      </p:sp>
      <p:sp>
        <p:nvSpPr>
          <p:cNvPr id="300" name="Google Shape;300;p37"/>
          <p:cNvSpPr/>
          <p:nvPr/>
        </p:nvSpPr>
        <p:spPr>
          <a:xfrm>
            <a:off x="838200" y="6127323"/>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301" name="Google Shape;301;p37"/>
          <p:cNvSpPr txBox="1"/>
          <p:nvPr/>
        </p:nvSpPr>
        <p:spPr>
          <a:xfrm>
            <a:off x="7562418" y="6127324"/>
            <a:ext cx="438574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9"/>
          <p:cNvSpPr txBox="1"/>
          <p:nvPr/>
        </p:nvSpPr>
        <p:spPr>
          <a:xfrm>
            <a:off x="-2743200" y="5523951"/>
            <a:ext cx="2743200" cy="365125"/>
          </a:xfrm>
          <a:prstGeom prst="rect">
            <a:avLst/>
          </a:prstGeom>
          <a:noFill/>
          <a:ln>
            <a:noFill/>
          </a:ln>
        </p:spPr>
        <p:txBody>
          <a:bodyPr spcFirstLastPara="1" wrap="square" lIns="91375" tIns="45675" rIns="91375" bIns="45675" anchor="ctr" anchorCtr="0">
            <a:noAutofit/>
          </a:bodyPr>
          <a:lstStyle/>
          <a:p>
            <a:pPr marL="0" marR="0" lvl="0" indent="0" algn="l" rtl="0">
              <a:spcBef>
                <a:spcPts val="0"/>
              </a:spcBef>
              <a:spcAft>
                <a:spcPts val="0"/>
              </a:spcAft>
              <a:buClr>
                <a:schemeClr val="lt1"/>
              </a:buClr>
              <a:buSzPts val="1200"/>
              <a:buFont typeface="Calibri"/>
              <a:buNone/>
            </a:pPr>
            <a:r>
              <a:rPr lang="en-GB" sz="1200">
                <a:solidFill>
                  <a:schemeClr val="lt1"/>
                </a:solidFill>
                <a:latin typeface="Calibri"/>
                <a:ea typeface="Calibri"/>
                <a:cs typeface="Calibri"/>
                <a:sym typeface="Calibri"/>
              </a:rPr>
              <a:t>Vendredi 10 mai 2019</a:t>
            </a:r>
            <a:endParaRPr sz="1200">
              <a:solidFill>
                <a:schemeClr val="lt1"/>
              </a:solidFill>
              <a:latin typeface="Calibri"/>
              <a:ea typeface="Calibri"/>
              <a:cs typeface="Calibri"/>
              <a:sym typeface="Calibri"/>
            </a:endParaRPr>
          </a:p>
        </p:txBody>
      </p:sp>
      <p:sp>
        <p:nvSpPr>
          <p:cNvPr id="308" name="Google Shape;308;p9"/>
          <p:cNvSpPr/>
          <p:nvPr/>
        </p:nvSpPr>
        <p:spPr>
          <a:xfrm>
            <a:off x="4389261" y="2736674"/>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GB"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309" name="Google Shape;309;p9"/>
          <p:cNvGraphicFramePr/>
          <p:nvPr/>
        </p:nvGraphicFramePr>
        <p:xfrm>
          <a:off x="601725" y="2396477"/>
          <a:ext cx="3000000" cy="3000000"/>
        </p:xfrm>
        <a:graphic>
          <a:graphicData uri="http://schemas.openxmlformats.org/drawingml/2006/table">
            <a:tbl>
              <a:tblPr>
                <a:noFill/>
                <a:tableStyleId>{354F5E77-B264-4847-BAB4-5BBB8467725A}</a:tableStyleId>
              </a:tblPr>
              <a:tblGrid>
                <a:gridCol w="1673350">
                  <a:extLst>
                    <a:ext uri="{9D8B030D-6E8A-4147-A177-3AD203B41FA5}">
                      <a16:colId xmlns:a16="http://schemas.microsoft.com/office/drawing/2014/main" val="20000"/>
                    </a:ext>
                  </a:extLst>
                </a:gridCol>
                <a:gridCol w="1436875">
                  <a:extLst>
                    <a:ext uri="{9D8B030D-6E8A-4147-A177-3AD203B41FA5}">
                      <a16:colId xmlns:a16="http://schemas.microsoft.com/office/drawing/2014/main" val="20001"/>
                    </a:ext>
                  </a:extLst>
                </a:gridCol>
                <a:gridCol w="1058750">
                  <a:extLst>
                    <a:ext uri="{9D8B030D-6E8A-4147-A177-3AD203B41FA5}">
                      <a16:colId xmlns:a16="http://schemas.microsoft.com/office/drawing/2014/main" val="20002"/>
                    </a:ext>
                  </a:extLst>
                </a:gridCol>
                <a:gridCol w="1210000">
                  <a:extLst>
                    <a:ext uri="{9D8B030D-6E8A-4147-A177-3AD203B41FA5}">
                      <a16:colId xmlns:a16="http://schemas.microsoft.com/office/drawing/2014/main" val="20003"/>
                    </a:ext>
                  </a:extLst>
                </a:gridCol>
                <a:gridCol w="1512500">
                  <a:extLst>
                    <a:ext uri="{9D8B030D-6E8A-4147-A177-3AD203B41FA5}">
                      <a16:colId xmlns:a16="http://schemas.microsoft.com/office/drawing/2014/main" val="20004"/>
                    </a:ext>
                  </a:extLst>
                </a:gridCol>
                <a:gridCol w="1134375">
                  <a:extLst>
                    <a:ext uri="{9D8B030D-6E8A-4147-A177-3AD203B41FA5}">
                      <a16:colId xmlns:a16="http://schemas.microsoft.com/office/drawing/2014/main" val="20005"/>
                    </a:ext>
                  </a:extLst>
                </a:gridCol>
              </a:tblGrid>
              <a:tr h="435000">
                <a:tc>
                  <a:txBody>
                    <a:bodyPr/>
                    <a:lstStyle/>
                    <a:p>
                      <a:pPr marL="0" marR="0" lvl="0" indent="0" algn="ctr" rtl="0">
                        <a:lnSpc>
                          <a:spcPct val="107000"/>
                        </a:lnSpc>
                        <a:spcBef>
                          <a:spcPts val="0"/>
                        </a:spcBef>
                        <a:spcAft>
                          <a:spcPts val="0"/>
                        </a:spcAft>
                        <a:buClr>
                          <a:schemeClr val="dk1"/>
                        </a:buClr>
                        <a:buSzPts val="1600"/>
                        <a:buFont typeface="Calibri"/>
                        <a:buNone/>
                      </a:pPr>
                      <a:r>
                        <a:rPr lang="en-GB" sz="1600" u="none" strike="noStrike" cap="none"/>
                        <a:t>Niveau d'accès</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en-GB" sz="1600" u="none" strike="noStrike" cap="none"/>
                        <a:t>Niveau 1</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en-GB" sz="1600" u="none" strike="noStrike" cap="none"/>
                        <a:t>Niveau 2</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en-GB" sz="1600" u="none" strike="noStrike" cap="none"/>
                        <a:t>Niveau 3</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en-GB" sz="1600" u="none" strike="noStrike" cap="none"/>
                        <a:t>Niveau 4</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600"/>
                        <a:buFont typeface="Calibri"/>
                        <a:buNone/>
                      </a:pPr>
                      <a:r>
                        <a:rPr lang="en-GB" sz="1600" u="none" strike="noStrike" cap="none"/>
                        <a:t>Niveau 5</a:t>
                      </a:r>
                      <a:endParaRPr sz="1600"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0"/>
                  </a:ext>
                </a:extLst>
              </a:tr>
              <a:tr h="1392925">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Appareils alimentés à titre indicatif</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a:solidFill>
                            <a:schemeClr val="dk1"/>
                          </a:solidFill>
                        </a:rPr>
                        <a:t>Éclairage </a:t>
                      </a:r>
                      <a:r>
                        <a:rPr lang="en-GB" sz="1100" u="none" strike="noStrike" cap="none"/>
                        <a:t>d'appoint + chargement du téléphone ou de la radio</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a:t>Éclairage</a:t>
                      </a:r>
                      <a:r>
                        <a:rPr lang="en-GB" sz="1100" u="none" strike="noStrike" cap="none"/>
                        <a:t> général + ventilateur + télévision</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Niveau 2 + appareils de moyenne puissance (c'est-à-dire transformation alimentaire générale, réfrigération)</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Niveau 3 + appareils moyens ou continus (chauffage de l'eau, repassage, pompage de l'eau, cuisson du riz, micro-ondes)</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Niveau 4 + haute puissance et appareils continus (par exemple, climatisation)</a:t>
                      </a:r>
                      <a:endParaRPr sz="1600"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559775">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Consommation par habitant et par an (kWh)</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latin typeface="Calibri"/>
                          <a:ea typeface="Calibri"/>
                          <a:cs typeface="Calibri"/>
                          <a:sym typeface="Calibri"/>
                        </a:rPr>
                        <a:t>8</a:t>
                      </a:r>
                      <a:endParaRPr sz="20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t>44</a:t>
                      </a:r>
                      <a:endParaRPr sz="20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latin typeface="Calibri"/>
                          <a:ea typeface="Calibri"/>
                          <a:cs typeface="Calibri"/>
                          <a:sym typeface="Calibri"/>
                        </a:rPr>
                        <a:t>160</a:t>
                      </a:r>
                      <a:endParaRPr sz="20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t>423</a:t>
                      </a:r>
                      <a:endParaRPr sz="20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t>598</a:t>
                      </a:r>
                      <a:endParaRPr sz="2000"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1027075">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Consommation par ménage urbain/an </a:t>
                      </a:r>
                      <a:endParaRPr sz="1600" u="none" strike="noStrike" cap="none"/>
                    </a:p>
                    <a:p>
                      <a:pPr marL="0" marR="0" lvl="0" indent="0" algn="ctr" rtl="0">
                        <a:lnSpc>
                          <a:spcPct val="107000"/>
                        </a:lnSpc>
                        <a:spcBef>
                          <a:spcPts val="200"/>
                        </a:spcBef>
                        <a:spcAft>
                          <a:spcPts val="0"/>
                        </a:spcAft>
                        <a:buClr>
                          <a:schemeClr val="dk1"/>
                        </a:buClr>
                        <a:buSzPts val="1100"/>
                        <a:buFont typeface="Calibri"/>
                        <a:buNone/>
                      </a:pPr>
                      <a:r>
                        <a:rPr lang="en-GB" sz="1100" u="none" strike="noStrike" cap="none"/>
                        <a:t>(sur la base d'un ménage moyen de 5 personnes)</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latin typeface="Calibri"/>
                          <a:ea typeface="Calibri"/>
                          <a:cs typeface="Calibri"/>
                          <a:sym typeface="Calibri"/>
                        </a:rPr>
                        <a:t>40</a:t>
                      </a:r>
                      <a:endParaRPr sz="20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latin typeface="Calibri"/>
                          <a:ea typeface="Calibri"/>
                          <a:cs typeface="Calibri"/>
                          <a:sym typeface="Calibri"/>
                        </a:rPr>
                        <a:t>220</a:t>
                      </a:r>
                      <a:endParaRPr sz="20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latin typeface="Calibri"/>
                          <a:ea typeface="Calibri"/>
                          <a:cs typeface="Calibri"/>
                          <a:sym typeface="Calibri"/>
                        </a:rPr>
                        <a:t>800</a:t>
                      </a:r>
                      <a:endParaRPr sz="20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u="none" strike="noStrike" cap="none"/>
                        <a:t>2,115</a:t>
                      </a:r>
                      <a:endParaRPr sz="20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chemeClr val="dk1"/>
                        </a:buClr>
                        <a:buSzPts val="1400"/>
                        <a:buFont typeface="Calibri"/>
                        <a:buNone/>
                      </a:pPr>
                      <a:r>
                        <a:rPr lang="en-GB" sz="1400" b="0" u="none" strike="noStrike" cap="none">
                          <a:solidFill>
                            <a:schemeClr val="dk1"/>
                          </a:solidFill>
                        </a:rPr>
                        <a:t>2,990</a:t>
                      </a:r>
                      <a:endParaRPr sz="2000" b="0" u="none" strike="noStrike" cap="none">
                        <a:solidFill>
                          <a:schemeClr val="dk1"/>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bl>
          </a:graphicData>
        </a:graphic>
      </p:graphicFrame>
      <p:sp>
        <p:nvSpPr>
          <p:cNvPr id="310" name="Google Shape;310;p9"/>
          <p:cNvSpPr/>
          <p:nvPr/>
        </p:nvSpPr>
        <p:spPr>
          <a:xfrm>
            <a:off x="3666024" y="5866447"/>
            <a:ext cx="3170612" cy="312073"/>
          </a:xfrm>
          <a:prstGeom prst="rect">
            <a:avLst/>
          </a:prstGeom>
          <a:noFill/>
          <a:ln>
            <a:noFill/>
          </a:ln>
        </p:spPr>
        <p:txBody>
          <a:bodyPr spcFirstLastPara="1" wrap="square" lIns="91425" tIns="45700" rIns="91425" bIns="45700" anchor="t" anchorCtr="0">
            <a:spAutoFit/>
          </a:bodyPr>
          <a:lstStyle/>
          <a:p>
            <a:pPr marL="0" marR="0" lvl="0" indent="0" algn="r" rtl="0">
              <a:lnSpc>
                <a:spcPct val="130000"/>
              </a:lnSpc>
              <a:spcBef>
                <a:spcPts val="0"/>
              </a:spcBef>
              <a:spcAft>
                <a:spcPts val="0"/>
              </a:spcAft>
              <a:buClr>
                <a:srgbClr val="44546A"/>
              </a:buClr>
              <a:buSzPts val="1200"/>
              <a:buFont typeface="Calibri"/>
              <a:buNone/>
            </a:pPr>
            <a:r>
              <a:rPr lang="en-GB" sz="1200">
                <a:solidFill>
                  <a:srgbClr val="44546A"/>
                </a:solidFill>
                <a:latin typeface="Calibri"/>
                <a:ea typeface="Calibri"/>
                <a:cs typeface="Calibri"/>
                <a:sym typeface="Calibri"/>
              </a:rPr>
              <a:t>Adapté du Cadre mondial de suivi, 2015</a:t>
            </a:r>
            <a:endParaRPr sz="2000">
              <a:solidFill>
                <a:schemeClr val="dk1"/>
              </a:solidFill>
              <a:latin typeface="Times New Roman"/>
              <a:ea typeface="Times New Roman"/>
              <a:cs typeface="Times New Roman"/>
              <a:sym typeface="Times New Roman"/>
            </a:endParaRPr>
          </a:p>
        </p:txBody>
      </p:sp>
      <p:sp>
        <p:nvSpPr>
          <p:cNvPr id="311" name="Google Shape;311;p9"/>
          <p:cNvSpPr/>
          <p:nvPr/>
        </p:nvSpPr>
        <p:spPr>
          <a:xfrm>
            <a:off x="8740799" y="3435344"/>
            <a:ext cx="2869033"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Quel devrait être le </a:t>
            </a:r>
            <a:r>
              <a:rPr lang="en-GB" sz="2400" b="1">
                <a:solidFill>
                  <a:schemeClr val="dk1"/>
                </a:solidFill>
                <a:latin typeface="Calibri"/>
                <a:ea typeface="Calibri"/>
                <a:cs typeface="Calibri"/>
                <a:sym typeface="Calibri"/>
              </a:rPr>
              <a:t>niveau de consommation d'électricité </a:t>
            </a:r>
            <a:r>
              <a:rPr lang="en-GB" sz="2400">
                <a:solidFill>
                  <a:schemeClr val="dk1"/>
                </a:solidFill>
                <a:latin typeface="Calibri"/>
                <a:ea typeface="Calibri"/>
                <a:cs typeface="Calibri"/>
                <a:sym typeface="Calibri"/>
              </a:rPr>
              <a:t>par ménage?</a:t>
            </a:r>
            <a:endParaRPr sz="1800">
              <a:solidFill>
                <a:schemeClr val="dk1"/>
              </a:solidFill>
              <a:latin typeface="Calibri"/>
              <a:ea typeface="Calibri"/>
              <a:cs typeface="Calibri"/>
              <a:sym typeface="Calibri"/>
            </a:endParaRPr>
          </a:p>
        </p:txBody>
      </p:sp>
      <p:sp>
        <p:nvSpPr>
          <p:cNvPr id="312" name="Google Shape;312;p9"/>
          <p:cNvSpPr txBox="1"/>
          <p:nvPr/>
        </p:nvSpPr>
        <p:spPr>
          <a:xfrm>
            <a:off x="838200" y="262110"/>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Acquisition des données</a:t>
            </a:r>
            <a:endParaRPr sz="4400">
              <a:solidFill>
                <a:schemeClr val="dk1"/>
              </a:solidFill>
              <a:latin typeface="Open Sans"/>
              <a:ea typeface="Open Sans"/>
              <a:cs typeface="Open Sans"/>
              <a:sym typeface="Open Sans"/>
            </a:endParaRPr>
          </a:p>
        </p:txBody>
      </p:sp>
      <p:sp>
        <p:nvSpPr>
          <p:cNvPr id="313" name="Google Shape;313;p9"/>
          <p:cNvSpPr txBox="1"/>
          <p:nvPr/>
        </p:nvSpPr>
        <p:spPr>
          <a:xfrm>
            <a:off x="838200" y="1651983"/>
            <a:ext cx="10632460"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Étape 3c. Collecter des données spécifiques au pays (objectif d'accès à l'énergie)</a:t>
            </a:r>
            <a:endParaRPr/>
          </a:p>
          <a:p>
            <a:pPr marL="0" marR="0" lvl="0" indent="0" algn="l" rtl="0">
              <a:lnSpc>
                <a:spcPct val="90000"/>
              </a:lnSpc>
              <a:spcBef>
                <a:spcPts val="0"/>
              </a:spcBef>
              <a:spcAft>
                <a:spcPts val="0"/>
              </a:spcAft>
              <a:buClr>
                <a:schemeClr val="dk1"/>
              </a:buClr>
              <a:buSzPts val="1000"/>
              <a:buFont typeface="Arial"/>
              <a:buNone/>
            </a:pPr>
            <a:endParaRPr sz="2000" b="1">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700"/>
              <a:buFont typeface="Arial"/>
              <a:buNone/>
            </a:pPr>
            <a:endParaRPr sz="2000" b="1">
              <a:solidFill>
                <a:srgbClr val="9CC2E5"/>
              </a:solidFill>
              <a:latin typeface="Open Sans"/>
              <a:ea typeface="Open Sans"/>
              <a:cs typeface="Open Sans"/>
              <a:sym typeface="Open Sans"/>
            </a:endParaRPr>
          </a:p>
        </p:txBody>
      </p:sp>
      <p:sp>
        <p:nvSpPr>
          <p:cNvPr id="314" name="Google Shape;314;p9"/>
          <p:cNvSpPr/>
          <p:nvPr/>
        </p:nvSpPr>
        <p:spPr>
          <a:xfrm>
            <a:off x="734426" y="6147018"/>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315" name="Google Shape;315;p9"/>
          <p:cNvSpPr txBox="1"/>
          <p:nvPr/>
        </p:nvSpPr>
        <p:spPr>
          <a:xfrm>
            <a:off x="7592118" y="6123077"/>
            <a:ext cx="45939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txBox="1"/>
          <p:nvPr/>
        </p:nvSpPr>
        <p:spPr>
          <a:xfrm>
            <a:off x="965406" y="417878"/>
            <a:ext cx="9748602"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endParaRPr sz="1000" strike="sngStrik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322" name="Google Shape;322;p10"/>
          <p:cNvSpPr/>
          <p:nvPr/>
        </p:nvSpPr>
        <p:spPr>
          <a:xfrm>
            <a:off x="7714019" y="2702762"/>
            <a:ext cx="409536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GB" sz="1800" b="1" u="sng">
                <a:solidFill>
                  <a:schemeClr val="dk1"/>
                </a:solidFill>
                <a:latin typeface="Calibri"/>
                <a:ea typeface="Calibri"/>
                <a:cs typeface="Calibri"/>
                <a:sym typeface="Calibri"/>
              </a:rPr>
              <a:t>Identifier l'état actuel de l'électrification:</a:t>
            </a:r>
            <a:endParaRPr sz="1800">
              <a:solidFill>
                <a:schemeClr val="dk1"/>
              </a:solidFill>
              <a:latin typeface="Calibri"/>
              <a:ea typeface="Calibri"/>
              <a:cs typeface="Calibri"/>
              <a:sym typeface="Calibri"/>
            </a:endParaRPr>
          </a:p>
        </p:txBody>
      </p:sp>
      <p:sp>
        <p:nvSpPr>
          <p:cNvPr id="323" name="Google Shape;323;p10"/>
          <p:cNvSpPr/>
          <p:nvPr/>
        </p:nvSpPr>
        <p:spPr>
          <a:xfrm>
            <a:off x="7714019" y="3114295"/>
            <a:ext cx="3307787" cy="985783"/>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GB" sz="1600">
                <a:solidFill>
                  <a:schemeClr val="dk1"/>
                </a:solidFill>
                <a:latin typeface="Calibri"/>
                <a:ea typeface="Calibri"/>
                <a:cs typeface="Calibri"/>
                <a:sym typeface="Calibri"/>
              </a:rPr>
              <a:t>Indice d'éclairage nocturne : &gt;0,05</a:t>
            </a:r>
            <a:endParaRPr sz="1400">
              <a:solidFill>
                <a:schemeClr val="dk1"/>
              </a:solidFill>
              <a:latin typeface="Calibri"/>
              <a:ea typeface="Calibri"/>
              <a:cs typeface="Calibri"/>
              <a:sym typeface="Calibri"/>
            </a:endParaRPr>
          </a:p>
          <a:p>
            <a:pPr marL="0" marR="0" lvl="0" indent="0" algn="just" rtl="0">
              <a:lnSpc>
                <a:spcPct val="114000"/>
              </a:lnSpc>
              <a:spcBef>
                <a:spcPts val="200"/>
              </a:spcBef>
              <a:spcAft>
                <a:spcPts val="0"/>
              </a:spcAft>
              <a:buNone/>
            </a:pPr>
            <a:r>
              <a:rPr lang="en-GB" sz="1600">
                <a:solidFill>
                  <a:schemeClr val="dk1"/>
                </a:solidFill>
                <a:latin typeface="Calibri"/>
                <a:ea typeface="Calibri"/>
                <a:cs typeface="Calibri"/>
                <a:sym typeface="Calibri"/>
              </a:rPr>
              <a:t>Population : &gt;50 personnes</a:t>
            </a:r>
            <a:endParaRPr sz="1400">
              <a:solidFill>
                <a:schemeClr val="dk1"/>
              </a:solidFill>
              <a:latin typeface="Calibri"/>
              <a:ea typeface="Calibri"/>
              <a:cs typeface="Calibri"/>
              <a:sym typeface="Calibri"/>
            </a:endParaRPr>
          </a:p>
          <a:p>
            <a:pPr marL="0" marR="0" lvl="0" indent="0" algn="just" rtl="0">
              <a:lnSpc>
                <a:spcPct val="114000"/>
              </a:lnSpc>
              <a:spcBef>
                <a:spcPts val="200"/>
              </a:spcBef>
              <a:spcAft>
                <a:spcPts val="0"/>
              </a:spcAft>
              <a:buNone/>
            </a:pPr>
            <a:r>
              <a:rPr lang="en-GB" sz="1600">
                <a:solidFill>
                  <a:schemeClr val="dk1"/>
                </a:solidFill>
                <a:latin typeface="Calibri"/>
                <a:ea typeface="Calibri"/>
                <a:cs typeface="Calibri"/>
                <a:sym typeface="Calibri"/>
              </a:rPr>
              <a:t>Distance du réseau : &lt;5 km</a:t>
            </a:r>
            <a:endParaRPr sz="1800">
              <a:solidFill>
                <a:schemeClr val="dk1"/>
              </a:solidFill>
              <a:latin typeface="Calibri"/>
              <a:ea typeface="Calibri"/>
              <a:cs typeface="Calibri"/>
              <a:sym typeface="Calibri"/>
            </a:endParaRPr>
          </a:p>
        </p:txBody>
      </p:sp>
      <p:grpSp>
        <p:nvGrpSpPr>
          <p:cNvPr id="324" name="Google Shape;324;p10"/>
          <p:cNvGrpSpPr/>
          <p:nvPr/>
        </p:nvGrpSpPr>
        <p:grpSpPr>
          <a:xfrm>
            <a:off x="2145791" y="1889760"/>
            <a:ext cx="5191409" cy="4258234"/>
            <a:chOff x="1892144" y="1847682"/>
            <a:chExt cx="5796902" cy="4754888"/>
          </a:xfrm>
        </p:grpSpPr>
        <p:pic>
          <p:nvPicPr>
            <p:cNvPr id="325" name="Google Shape;325;p10"/>
            <p:cNvPicPr preferRelativeResize="0"/>
            <p:nvPr/>
          </p:nvPicPr>
          <p:blipFill rotWithShape="1">
            <a:blip r:embed="rId3">
              <a:alphaModFix/>
            </a:blip>
            <a:srcRect/>
            <a:stretch/>
          </p:blipFill>
          <p:spPr>
            <a:xfrm>
              <a:off x="4502954" y="1847682"/>
              <a:ext cx="3186092" cy="4754888"/>
            </a:xfrm>
            <a:prstGeom prst="rect">
              <a:avLst/>
            </a:prstGeom>
            <a:noFill/>
            <a:ln>
              <a:noFill/>
            </a:ln>
          </p:spPr>
        </p:pic>
        <p:pic>
          <p:nvPicPr>
            <p:cNvPr id="326" name="Google Shape;326;p10"/>
            <p:cNvPicPr preferRelativeResize="0"/>
            <p:nvPr/>
          </p:nvPicPr>
          <p:blipFill rotWithShape="1">
            <a:blip r:embed="rId4">
              <a:alphaModFix/>
            </a:blip>
            <a:srcRect/>
            <a:stretch/>
          </p:blipFill>
          <p:spPr>
            <a:xfrm>
              <a:off x="1892144" y="1941460"/>
              <a:ext cx="2610810" cy="4655151"/>
            </a:xfrm>
            <a:prstGeom prst="rect">
              <a:avLst/>
            </a:prstGeom>
            <a:noFill/>
            <a:ln>
              <a:noFill/>
            </a:ln>
          </p:spPr>
        </p:pic>
      </p:grpSp>
      <p:sp>
        <p:nvSpPr>
          <p:cNvPr id="327" name="Google Shape;327;p10"/>
          <p:cNvSpPr txBox="1"/>
          <p:nvPr/>
        </p:nvSpPr>
        <p:spPr>
          <a:xfrm>
            <a:off x="838200" y="-114366"/>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Acquisition des données</a:t>
            </a:r>
            <a:endParaRPr/>
          </a:p>
        </p:txBody>
      </p:sp>
      <p:sp>
        <p:nvSpPr>
          <p:cNvPr id="328" name="Google Shape;328;p10"/>
          <p:cNvSpPr txBox="1"/>
          <p:nvPr/>
        </p:nvSpPr>
        <p:spPr>
          <a:xfrm>
            <a:off x="838200" y="1301783"/>
            <a:ext cx="10632460"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Étape 4. Traitement des données, projection et étalonnage</a:t>
            </a:r>
            <a:endParaRPr sz="2000" b="1">
              <a:solidFill>
                <a:srgbClr val="9CC2E5"/>
              </a:solidFill>
              <a:latin typeface="Open Sans"/>
              <a:ea typeface="Open Sans"/>
              <a:cs typeface="Open Sans"/>
              <a:sym typeface="Open Sans"/>
            </a:endParaRPr>
          </a:p>
        </p:txBody>
      </p:sp>
      <p:sp>
        <p:nvSpPr>
          <p:cNvPr id="329" name="Google Shape;329;p10"/>
          <p:cNvSpPr/>
          <p:nvPr/>
        </p:nvSpPr>
        <p:spPr>
          <a:xfrm>
            <a:off x="808383" y="6142911"/>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330" name="Google Shape;330;p10"/>
          <p:cNvSpPr/>
          <p:nvPr/>
        </p:nvSpPr>
        <p:spPr>
          <a:xfrm>
            <a:off x="8925532" y="6112882"/>
            <a:ext cx="281359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Sahlberg et al. 2018,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a:t>
            </a:r>
            <a:endParaRPr sz="1000">
              <a:solidFill>
                <a:schemeClr val="dk1"/>
              </a:solidFill>
              <a:latin typeface="Open Sans"/>
              <a:ea typeface="Open Sans"/>
              <a:cs typeface="Open Sans"/>
              <a:sym typeface="Open Sans"/>
            </a:endParaRPr>
          </a:p>
        </p:txBody>
      </p:sp>
      <p:sp>
        <p:nvSpPr>
          <p:cNvPr id="331" name="Google Shape;331;p10"/>
          <p:cNvSpPr txBox="1"/>
          <p:nvPr/>
        </p:nvSpPr>
        <p:spPr>
          <a:xfrm>
            <a:off x="3737978" y="6140504"/>
            <a:ext cx="430231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8"/>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5.2 Références</a:t>
            </a:r>
            <a:endParaRPr/>
          </a:p>
        </p:txBody>
      </p:sp>
      <p:sp>
        <p:nvSpPr>
          <p:cNvPr id="338" name="Google Shape;338;p38"/>
          <p:cNvSpPr/>
          <p:nvPr/>
        </p:nvSpPr>
        <p:spPr>
          <a:xfrm>
            <a:off x="935983" y="1482482"/>
            <a:ext cx="51441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https://onsset.github.io/teaching_kit/courses/module_2/Lecture%203/</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9"/>
          <p:cNvSpPr txBox="1"/>
          <p:nvPr/>
        </p:nvSpPr>
        <p:spPr>
          <a:xfrm>
            <a:off x="965406" y="417878"/>
            <a:ext cx="9748602"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endParaRPr sz="1000" strike="sngStrik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345" name="Google Shape;345;p39"/>
          <p:cNvSpPr/>
          <p:nvPr/>
        </p:nvSpPr>
        <p:spPr>
          <a:xfrm>
            <a:off x="7596657" y="2649829"/>
            <a:ext cx="411748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GB" sz="1800" b="1" u="sng">
                <a:solidFill>
                  <a:schemeClr val="dk1"/>
                </a:solidFill>
                <a:latin typeface="Calibri"/>
                <a:ea typeface="Calibri"/>
                <a:cs typeface="Calibri"/>
                <a:sym typeface="Calibri"/>
              </a:rPr>
              <a:t>Identifier l'état actuel de l'électrification:</a:t>
            </a:r>
            <a:endParaRPr sz="1800">
              <a:solidFill>
                <a:schemeClr val="dk1"/>
              </a:solidFill>
              <a:latin typeface="Calibri"/>
              <a:ea typeface="Calibri"/>
              <a:cs typeface="Calibri"/>
              <a:sym typeface="Calibri"/>
            </a:endParaRPr>
          </a:p>
        </p:txBody>
      </p:sp>
      <p:sp>
        <p:nvSpPr>
          <p:cNvPr id="346" name="Google Shape;346;p39"/>
          <p:cNvSpPr/>
          <p:nvPr/>
        </p:nvSpPr>
        <p:spPr>
          <a:xfrm>
            <a:off x="7714019" y="3114295"/>
            <a:ext cx="3307787" cy="985783"/>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GB" sz="1600">
                <a:solidFill>
                  <a:schemeClr val="dk1"/>
                </a:solidFill>
                <a:latin typeface="Calibri"/>
                <a:ea typeface="Calibri"/>
                <a:cs typeface="Calibri"/>
                <a:sym typeface="Calibri"/>
              </a:rPr>
              <a:t>Indice d'éclairage nocturne : &gt;0,05</a:t>
            </a:r>
            <a:endParaRPr sz="1400">
              <a:solidFill>
                <a:schemeClr val="dk1"/>
              </a:solidFill>
              <a:latin typeface="Calibri"/>
              <a:ea typeface="Calibri"/>
              <a:cs typeface="Calibri"/>
              <a:sym typeface="Calibri"/>
            </a:endParaRPr>
          </a:p>
          <a:p>
            <a:pPr marL="0" marR="0" lvl="0" indent="0" algn="just" rtl="0">
              <a:lnSpc>
                <a:spcPct val="114000"/>
              </a:lnSpc>
              <a:spcBef>
                <a:spcPts val="200"/>
              </a:spcBef>
              <a:spcAft>
                <a:spcPts val="0"/>
              </a:spcAft>
              <a:buNone/>
            </a:pPr>
            <a:r>
              <a:rPr lang="en-GB" sz="1600">
                <a:solidFill>
                  <a:schemeClr val="dk1"/>
                </a:solidFill>
                <a:latin typeface="Calibri"/>
                <a:ea typeface="Calibri"/>
                <a:cs typeface="Calibri"/>
                <a:sym typeface="Calibri"/>
              </a:rPr>
              <a:t>Population : &gt;50 personnes</a:t>
            </a:r>
            <a:endParaRPr sz="1400">
              <a:solidFill>
                <a:schemeClr val="dk1"/>
              </a:solidFill>
              <a:latin typeface="Calibri"/>
              <a:ea typeface="Calibri"/>
              <a:cs typeface="Calibri"/>
              <a:sym typeface="Calibri"/>
            </a:endParaRPr>
          </a:p>
          <a:p>
            <a:pPr marL="0" marR="0" lvl="0" indent="0" algn="just" rtl="0">
              <a:lnSpc>
                <a:spcPct val="114000"/>
              </a:lnSpc>
              <a:spcBef>
                <a:spcPts val="200"/>
              </a:spcBef>
              <a:spcAft>
                <a:spcPts val="0"/>
              </a:spcAft>
              <a:buNone/>
            </a:pPr>
            <a:r>
              <a:rPr lang="en-GB" sz="1600">
                <a:solidFill>
                  <a:schemeClr val="dk1"/>
                </a:solidFill>
                <a:latin typeface="Calibri"/>
                <a:ea typeface="Calibri"/>
                <a:cs typeface="Calibri"/>
                <a:sym typeface="Calibri"/>
              </a:rPr>
              <a:t>Distance du réseau : &lt;5 km</a:t>
            </a:r>
            <a:endParaRPr sz="1800">
              <a:solidFill>
                <a:schemeClr val="dk1"/>
              </a:solidFill>
              <a:latin typeface="Calibri"/>
              <a:ea typeface="Calibri"/>
              <a:cs typeface="Calibri"/>
              <a:sym typeface="Calibri"/>
            </a:endParaRPr>
          </a:p>
        </p:txBody>
      </p:sp>
      <p:grpSp>
        <p:nvGrpSpPr>
          <p:cNvPr id="347" name="Google Shape;347;p39"/>
          <p:cNvGrpSpPr/>
          <p:nvPr/>
        </p:nvGrpSpPr>
        <p:grpSpPr>
          <a:xfrm>
            <a:off x="1963805" y="1966586"/>
            <a:ext cx="5230206" cy="4285507"/>
            <a:chOff x="1793601" y="1966586"/>
            <a:chExt cx="5803057" cy="4754888"/>
          </a:xfrm>
        </p:grpSpPr>
        <p:pic>
          <p:nvPicPr>
            <p:cNvPr id="348" name="Google Shape;348;p39"/>
            <p:cNvPicPr preferRelativeResize="0"/>
            <p:nvPr/>
          </p:nvPicPr>
          <p:blipFill rotWithShape="1">
            <a:blip r:embed="rId3">
              <a:alphaModFix/>
            </a:blip>
            <a:srcRect/>
            <a:stretch/>
          </p:blipFill>
          <p:spPr>
            <a:xfrm>
              <a:off x="4410566" y="1966586"/>
              <a:ext cx="3186092" cy="4754888"/>
            </a:xfrm>
            <a:prstGeom prst="rect">
              <a:avLst/>
            </a:prstGeom>
            <a:noFill/>
            <a:ln>
              <a:noFill/>
            </a:ln>
          </p:spPr>
        </p:pic>
        <p:pic>
          <p:nvPicPr>
            <p:cNvPr id="349" name="Google Shape;349;p39"/>
            <p:cNvPicPr preferRelativeResize="0"/>
            <p:nvPr/>
          </p:nvPicPr>
          <p:blipFill rotWithShape="1">
            <a:blip r:embed="rId4">
              <a:alphaModFix/>
            </a:blip>
            <a:srcRect/>
            <a:stretch/>
          </p:blipFill>
          <p:spPr>
            <a:xfrm>
              <a:off x="1793601" y="2066323"/>
              <a:ext cx="2610810" cy="4655151"/>
            </a:xfrm>
            <a:prstGeom prst="rect">
              <a:avLst/>
            </a:prstGeom>
            <a:noFill/>
            <a:ln>
              <a:noFill/>
            </a:ln>
          </p:spPr>
        </p:pic>
      </p:grpSp>
      <p:sp>
        <p:nvSpPr>
          <p:cNvPr id="350" name="Google Shape;350;p39"/>
          <p:cNvSpPr txBox="1"/>
          <p:nvPr/>
        </p:nvSpPr>
        <p:spPr>
          <a:xfrm>
            <a:off x="838200" y="367213"/>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Préparer les données, le traitement et l'étalonnage nécessaires</a:t>
            </a:r>
            <a:endParaRPr sz="4400">
              <a:solidFill>
                <a:schemeClr val="dk1"/>
              </a:solidFill>
              <a:latin typeface="Open Sans"/>
              <a:ea typeface="Open Sans"/>
              <a:cs typeface="Open Sans"/>
              <a:sym typeface="Open Sans"/>
            </a:endParaRPr>
          </a:p>
        </p:txBody>
      </p:sp>
      <p:sp>
        <p:nvSpPr>
          <p:cNvPr id="351" name="Google Shape;351;p39"/>
          <p:cNvSpPr txBox="1"/>
          <p:nvPr/>
        </p:nvSpPr>
        <p:spPr>
          <a:xfrm>
            <a:off x="838200" y="1651983"/>
            <a:ext cx="10632460"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Étape 4. Traitement des données, projection et étalonnage</a:t>
            </a:r>
            <a:endParaRPr sz="2000" b="1">
              <a:solidFill>
                <a:srgbClr val="9CC2E5"/>
              </a:solidFill>
              <a:latin typeface="Open Sans"/>
              <a:ea typeface="Open Sans"/>
              <a:cs typeface="Open Sans"/>
              <a:sym typeface="Open Sans"/>
            </a:endParaRPr>
          </a:p>
        </p:txBody>
      </p:sp>
      <p:sp>
        <p:nvSpPr>
          <p:cNvPr id="352" name="Google Shape;352;p39"/>
          <p:cNvSpPr/>
          <p:nvPr/>
        </p:nvSpPr>
        <p:spPr>
          <a:xfrm>
            <a:off x="777931" y="6128982"/>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353" name="Google Shape;353;p39"/>
          <p:cNvSpPr/>
          <p:nvPr/>
        </p:nvSpPr>
        <p:spPr>
          <a:xfrm>
            <a:off x="8900552" y="6128981"/>
            <a:ext cx="281359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Sahlberg et al. 2018,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a:t>
            </a:r>
            <a:endParaRPr sz="1000">
              <a:solidFill>
                <a:schemeClr val="dk1"/>
              </a:solidFill>
              <a:latin typeface="Open Sans"/>
              <a:ea typeface="Open Sans"/>
              <a:cs typeface="Open Sans"/>
              <a:sym typeface="Open Sans"/>
            </a:endParaRPr>
          </a:p>
        </p:txBody>
      </p:sp>
      <p:sp>
        <p:nvSpPr>
          <p:cNvPr id="354" name="Google Shape;354;p39"/>
          <p:cNvSpPr txBox="1"/>
          <p:nvPr/>
        </p:nvSpPr>
        <p:spPr>
          <a:xfrm>
            <a:off x="3530259" y="6128982"/>
            <a:ext cx="432669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1"/>
          <p:cNvPicPr preferRelativeResize="0"/>
          <p:nvPr/>
        </p:nvPicPr>
        <p:blipFill rotWithShape="1">
          <a:blip r:embed="rId3">
            <a:alphaModFix/>
          </a:blip>
          <a:srcRect/>
          <a:stretch/>
        </p:blipFill>
        <p:spPr>
          <a:xfrm>
            <a:off x="1967336" y="2033669"/>
            <a:ext cx="7597883" cy="4329004"/>
          </a:xfrm>
          <a:prstGeom prst="rect">
            <a:avLst/>
          </a:prstGeom>
          <a:noFill/>
          <a:ln>
            <a:noFill/>
          </a:ln>
        </p:spPr>
      </p:pic>
      <p:sp>
        <p:nvSpPr>
          <p:cNvPr id="361" name="Google Shape;361;p11"/>
          <p:cNvSpPr txBox="1"/>
          <p:nvPr/>
        </p:nvSpPr>
        <p:spPr>
          <a:xfrm>
            <a:off x="989704" y="179729"/>
            <a:ext cx="11064550"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60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p:txBody>
      </p:sp>
      <p:sp>
        <p:nvSpPr>
          <p:cNvPr id="362" name="Google Shape;362;p11"/>
          <p:cNvSpPr/>
          <p:nvPr/>
        </p:nvSpPr>
        <p:spPr>
          <a:xfrm>
            <a:off x="5086652" y="3384623"/>
            <a:ext cx="2329842" cy="1395252"/>
          </a:xfrm>
          <a:prstGeom prst="roundRect">
            <a:avLst>
              <a:gd name="adj" fmla="val 16667"/>
            </a:avLst>
          </a:prstGeom>
          <a:noFill/>
          <a:ln w="19050" cap="flat" cmpd="sng">
            <a:solidFill>
              <a:srgbClr val="0C0C0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3" name="Google Shape;363;p11"/>
          <p:cNvSpPr txBox="1"/>
          <p:nvPr/>
        </p:nvSpPr>
        <p:spPr>
          <a:xfrm>
            <a:off x="838200" y="367213"/>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Préparer les données, le traitement et l'étalonnage nécessaires</a:t>
            </a:r>
            <a:endParaRPr sz="4400">
              <a:solidFill>
                <a:schemeClr val="dk1"/>
              </a:solidFill>
              <a:latin typeface="Open Sans"/>
              <a:ea typeface="Open Sans"/>
              <a:cs typeface="Open Sans"/>
              <a:sym typeface="Open Sans"/>
            </a:endParaRPr>
          </a:p>
        </p:txBody>
      </p:sp>
      <p:sp>
        <p:nvSpPr>
          <p:cNvPr id="364" name="Google Shape;364;p11"/>
          <p:cNvSpPr txBox="1"/>
          <p:nvPr/>
        </p:nvSpPr>
        <p:spPr>
          <a:xfrm>
            <a:off x="838200" y="1651983"/>
            <a:ext cx="10632460"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1800" b="1">
                <a:solidFill>
                  <a:srgbClr val="9CC2E5"/>
                </a:solidFill>
                <a:latin typeface="Open Sans"/>
                <a:ea typeface="Open Sans"/>
                <a:cs typeface="Open Sans"/>
                <a:sym typeface="Open Sans"/>
              </a:rPr>
              <a:t>Étape 5. Calculer les coûts des technologies hors réseau pour chaque localité du pays</a:t>
            </a:r>
            <a:endParaRPr/>
          </a:p>
        </p:txBody>
      </p:sp>
      <p:sp>
        <p:nvSpPr>
          <p:cNvPr id="365" name="Google Shape;365;p11"/>
          <p:cNvSpPr/>
          <p:nvPr/>
        </p:nvSpPr>
        <p:spPr>
          <a:xfrm>
            <a:off x="892168" y="6128644"/>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366" name="Google Shape;366;p11"/>
          <p:cNvSpPr/>
          <p:nvPr/>
        </p:nvSpPr>
        <p:spPr>
          <a:xfrm>
            <a:off x="7574990" y="6125605"/>
            <a:ext cx="346921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GB" sz="1000">
                <a:solidFill>
                  <a:schemeClr val="dk1"/>
                </a:solidFill>
                <a:latin typeface="Open Sans"/>
                <a:ea typeface="Open Sans"/>
                <a:cs typeface="Open Sans"/>
                <a:sym typeface="Open Sans"/>
              </a:rPr>
              <a:t>sous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5.3 Préparer les données, le traitement et l'étalonnage nécessaires</a:t>
            </a:r>
            <a:endParaRPr/>
          </a:p>
        </p:txBody>
      </p:sp>
      <p:sp>
        <p:nvSpPr>
          <p:cNvPr id="373" name="Google Shape;373;p12"/>
          <p:cNvSpPr/>
          <p:nvPr/>
        </p:nvSpPr>
        <p:spPr>
          <a:xfrm>
            <a:off x="7110703" y="2858367"/>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12"/>
          <p:cNvSpPr/>
          <p:nvPr/>
        </p:nvSpPr>
        <p:spPr>
          <a:xfrm>
            <a:off x="883955" y="2164918"/>
            <a:ext cx="6096000" cy="40710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GB" sz="1800" b="0" i="0" u="none" strike="noStrike" cap="none">
                <a:solidFill>
                  <a:schemeClr val="dk1"/>
                </a:solidFill>
                <a:latin typeface="Calibri"/>
                <a:ea typeface="Calibri"/>
                <a:cs typeface="Calibri"/>
                <a:sym typeface="Calibri"/>
              </a:rPr>
              <a:t>Le LCOE d'une source spécifique représente le coût final de l'électricité nécessaire pour que l'ensemble du système atteigne le seuil </a:t>
            </a:r>
            <a:r>
              <a:rPr lang="en-GB" sz="1800">
                <a:solidFill>
                  <a:schemeClr val="dk1"/>
                </a:solidFill>
                <a:latin typeface="Calibri"/>
                <a:ea typeface="Calibri"/>
                <a:cs typeface="Calibri"/>
                <a:sym typeface="Calibri"/>
              </a:rPr>
              <a:t>de rentabilité </a:t>
            </a:r>
            <a:r>
              <a:rPr lang="en-GB" sz="1800" b="0" i="0" u="none" strike="noStrike" cap="none">
                <a:solidFill>
                  <a:schemeClr val="dk1"/>
                </a:solidFill>
                <a:latin typeface="Calibri"/>
                <a:ea typeface="Calibri"/>
                <a:cs typeface="Calibri"/>
                <a:sym typeface="Calibri"/>
              </a:rPr>
              <a:t>pendant la durée de vie du projet.</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600"/>
              </a:spcBef>
              <a:spcAft>
                <a:spcPts val="0"/>
              </a:spcAft>
              <a:buNone/>
            </a:pPr>
            <a:r>
              <a:rPr lang="en-GB" sz="1800" b="0" i="1" u="none" strike="noStrike" cap="none">
                <a:solidFill>
                  <a:schemeClr val="dk1"/>
                </a:solidFill>
                <a:latin typeface="Calibri"/>
                <a:ea typeface="Calibri"/>
                <a:cs typeface="Calibri"/>
                <a:sym typeface="Calibri"/>
              </a:rPr>
              <a:t>I</a:t>
            </a:r>
            <a:r>
              <a:rPr lang="en-GB" sz="1800" b="0" i="1" u="none" strike="noStrike" cap="none" baseline="-25000">
                <a:solidFill>
                  <a:schemeClr val="dk1"/>
                </a:solidFill>
                <a:latin typeface="Calibri"/>
                <a:ea typeface="Calibri"/>
                <a:cs typeface="Calibri"/>
                <a:sym typeface="Calibri"/>
              </a:rPr>
              <a:t>t</a:t>
            </a:r>
            <a:r>
              <a:rPr lang="en-GB" sz="1800" b="0" i="0" u="none" strike="noStrike" cap="none">
                <a:solidFill>
                  <a:schemeClr val="dk1"/>
                </a:solidFill>
                <a:latin typeface="Calibri"/>
                <a:ea typeface="Calibri"/>
                <a:cs typeface="Calibri"/>
                <a:sym typeface="Calibri"/>
              </a:rPr>
              <a:t> : Dépenses d'investissement pour un système spécifique au cours de l'année </a:t>
            </a:r>
            <a:r>
              <a:rPr lang="en-GB" sz="1800" b="0" i="1" u="none" strike="noStrike" cap="none">
                <a:solidFill>
                  <a:schemeClr val="dk1"/>
                </a:solidFill>
                <a:latin typeface="Calibri"/>
                <a:ea typeface="Calibri"/>
                <a:cs typeface="Calibri"/>
                <a:sym typeface="Calibri"/>
              </a:rPr>
              <a:t>t,</a:t>
            </a:r>
            <a:endParaRPr sz="1800" b="0" i="1" u="none" strike="noStrike" cap="none">
              <a:solidFill>
                <a:schemeClr val="dk1"/>
              </a:solidFill>
              <a:latin typeface="Calibri"/>
              <a:ea typeface="Calibri"/>
              <a:cs typeface="Calibri"/>
              <a:sym typeface="Calibri"/>
            </a:endParaRPr>
          </a:p>
          <a:p>
            <a:pPr marL="0" marR="0" lvl="0" indent="0" algn="just" rtl="0">
              <a:lnSpc>
                <a:spcPct val="115000"/>
              </a:lnSpc>
              <a:spcBef>
                <a:spcPts val="600"/>
              </a:spcBef>
              <a:spcAft>
                <a:spcPts val="0"/>
              </a:spcAft>
              <a:buClr>
                <a:srgbClr val="000000"/>
              </a:buClr>
              <a:buSzPts val="2200"/>
              <a:buFont typeface="Arial"/>
              <a:buNone/>
            </a:pPr>
            <a:r>
              <a:rPr lang="en-GB" sz="1800" b="0" i="1" u="none" strike="noStrike" cap="none">
                <a:solidFill>
                  <a:schemeClr val="dk1"/>
                </a:solidFill>
                <a:latin typeface="Calibri"/>
                <a:ea typeface="Calibri"/>
                <a:cs typeface="Calibri"/>
                <a:sym typeface="Calibri"/>
              </a:rPr>
              <a:t>O&amp;M</a:t>
            </a:r>
            <a:r>
              <a:rPr lang="en-GB" sz="1800" b="0" i="1" u="none" strike="noStrike" cap="none" baseline="-25000">
                <a:solidFill>
                  <a:schemeClr val="dk1"/>
                </a:solidFill>
                <a:latin typeface="Calibri"/>
                <a:ea typeface="Calibri"/>
                <a:cs typeface="Calibri"/>
                <a:sym typeface="Calibri"/>
              </a:rPr>
              <a:t>t</a:t>
            </a:r>
            <a:r>
              <a:rPr lang="en-GB" sz="1800" b="0" u="none" strike="noStrike" cap="none">
                <a:solidFill>
                  <a:schemeClr val="dk1"/>
                </a:solidFill>
                <a:latin typeface="Calibri"/>
                <a:ea typeface="Calibri"/>
                <a:cs typeface="Calibri"/>
                <a:sym typeface="Calibri"/>
              </a:rPr>
              <a:t> : les </a:t>
            </a:r>
            <a:r>
              <a:rPr lang="en-GB" sz="1800" b="0" i="0" u="none" strike="noStrike" cap="none">
                <a:solidFill>
                  <a:schemeClr val="dk1"/>
                </a:solidFill>
                <a:latin typeface="Calibri"/>
                <a:ea typeface="Calibri"/>
                <a:cs typeface="Calibri"/>
                <a:sym typeface="Calibri"/>
              </a:rPr>
              <a:t>coûts d'exploitation et de maintenance</a:t>
            </a:r>
            <a:r>
              <a:rPr lang="en-GB" sz="1800">
                <a:solidFill>
                  <a:schemeClr val="dk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600"/>
              </a:spcBef>
              <a:spcAft>
                <a:spcPts val="0"/>
              </a:spcAft>
              <a:buNone/>
            </a:pPr>
            <a:r>
              <a:rPr lang="en-GB" sz="1800" b="0" i="1" u="none" strike="noStrike" cap="none">
                <a:solidFill>
                  <a:schemeClr val="dk1"/>
                </a:solidFill>
                <a:latin typeface="Calibri"/>
                <a:ea typeface="Calibri"/>
                <a:cs typeface="Calibri"/>
                <a:sym typeface="Calibri"/>
              </a:rPr>
              <a:t>F</a:t>
            </a:r>
            <a:r>
              <a:rPr lang="en-GB" sz="1800" b="0" i="1" u="none" strike="noStrike" cap="none" baseline="-25000">
                <a:solidFill>
                  <a:schemeClr val="dk1"/>
                </a:solidFill>
                <a:latin typeface="Calibri"/>
                <a:ea typeface="Calibri"/>
                <a:cs typeface="Calibri"/>
                <a:sym typeface="Calibri"/>
              </a:rPr>
              <a:t>t</a:t>
            </a:r>
            <a:r>
              <a:rPr lang="en-GB" sz="1800" b="0" i="0" u="none" strike="noStrike" cap="none">
                <a:solidFill>
                  <a:schemeClr val="dk1"/>
                </a:solidFill>
                <a:latin typeface="Calibri"/>
                <a:ea typeface="Calibri"/>
                <a:cs typeface="Calibri"/>
                <a:sym typeface="Calibri"/>
              </a:rPr>
              <a:t> : les dépenses en carburant</a:t>
            </a:r>
            <a:r>
              <a:rPr lang="en-GB" sz="1800">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600"/>
              </a:spcBef>
              <a:spcAft>
                <a:spcPts val="0"/>
              </a:spcAft>
              <a:buNone/>
            </a:pPr>
            <a:r>
              <a:rPr lang="en-GB" sz="1800" b="0" i="1" u="none" strike="noStrike" cap="none">
                <a:solidFill>
                  <a:schemeClr val="dk1"/>
                </a:solidFill>
                <a:latin typeface="Calibri"/>
                <a:ea typeface="Calibri"/>
                <a:cs typeface="Calibri"/>
                <a:sym typeface="Calibri"/>
              </a:rPr>
              <a:t>E</a:t>
            </a:r>
            <a:r>
              <a:rPr lang="en-GB" sz="1800" b="0" i="1" u="none" strike="noStrike" cap="none" baseline="-25000">
                <a:solidFill>
                  <a:schemeClr val="dk1"/>
                </a:solidFill>
                <a:latin typeface="Calibri"/>
                <a:ea typeface="Calibri"/>
                <a:cs typeface="Calibri"/>
                <a:sym typeface="Calibri"/>
              </a:rPr>
              <a:t>t</a:t>
            </a:r>
            <a:r>
              <a:rPr lang="en-GB" sz="1800" b="0" i="0" u="none" strike="noStrike" cap="none">
                <a:solidFill>
                  <a:schemeClr val="dk1"/>
                </a:solidFill>
                <a:latin typeface="Calibri"/>
                <a:ea typeface="Calibri"/>
                <a:cs typeface="Calibri"/>
                <a:sym typeface="Calibri"/>
              </a:rPr>
              <a:t> : l'électricité produite</a:t>
            </a:r>
            <a:r>
              <a:rPr lang="en-GB" sz="1800">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2200"/>
              <a:buFont typeface="Arial"/>
              <a:buNone/>
            </a:pPr>
            <a:r>
              <a:rPr lang="en-GB" sz="1800" b="0" i="1" u="none" strike="noStrike" cap="none">
                <a:solidFill>
                  <a:schemeClr val="dk1"/>
                </a:solidFill>
                <a:latin typeface="Calibri"/>
                <a:ea typeface="Calibri"/>
                <a:cs typeface="Calibri"/>
                <a:sym typeface="Calibri"/>
              </a:rPr>
              <a:t>r </a:t>
            </a:r>
            <a:r>
              <a:rPr lang="en-GB" sz="1800" b="0" u="none" strike="noStrike" cap="none">
                <a:solidFill>
                  <a:schemeClr val="dk1"/>
                </a:solidFill>
                <a:latin typeface="Calibri"/>
                <a:ea typeface="Calibri"/>
                <a:cs typeface="Calibri"/>
                <a:sym typeface="Calibri"/>
              </a:rPr>
              <a:t>: le </a:t>
            </a:r>
            <a:r>
              <a:rPr lang="en-GB" sz="1800" b="0" i="0" u="none" strike="noStrike" cap="none">
                <a:solidFill>
                  <a:schemeClr val="dk1"/>
                </a:solidFill>
                <a:latin typeface="Calibri"/>
                <a:ea typeface="Calibri"/>
                <a:cs typeface="Calibri"/>
                <a:sym typeface="Calibri"/>
              </a:rPr>
              <a:t>taux d'actualisation,</a:t>
            </a:r>
            <a:endParaRPr sz="1800" b="0" i="0" u="none" strike="noStrike" cap="none">
              <a:solidFill>
                <a:schemeClr val="dk1"/>
              </a:solidFill>
              <a:latin typeface="Arial"/>
              <a:ea typeface="Arial"/>
              <a:cs typeface="Arial"/>
              <a:sym typeface="Arial"/>
            </a:endParaRPr>
          </a:p>
          <a:p>
            <a:pPr marL="0" marR="0" lvl="0" indent="0" algn="just" rtl="0">
              <a:lnSpc>
                <a:spcPct val="115000"/>
              </a:lnSpc>
              <a:spcBef>
                <a:spcPts val="600"/>
              </a:spcBef>
              <a:spcAft>
                <a:spcPts val="0"/>
              </a:spcAft>
              <a:buNone/>
            </a:pPr>
            <a:r>
              <a:rPr lang="en-GB" sz="1800" b="0" i="1" u="none" strike="noStrike" cap="none">
                <a:solidFill>
                  <a:schemeClr val="dk1"/>
                </a:solidFill>
                <a:latin typeface="Calibri"/>
                <a:ea typeface="Calibri"/>
                <a:cs typeface="Calibri"/>
                <a:sym typeface="Calibri"/>
              </a:rPr>
              <a:t>n </a:t>
            </a:r>
            <a:r>
              <a:rPr lang="en-GB" sz="1800" b="0" u="none" strike="noStrike" cap="none">
                <a:solidFill>
                  <a:schemeClr val="dk1"/>
                </a:solidFill>
                <a:latin typeface="Calibri"/>
                <a:ea typeface="Calibri"/>
                <a:cs typeface="Calibri"/>
                <a:sym typeface="Calibri"/>
              </a:rPr>
              <a:t>: la </a:t>
            </a:r>
            <a:r>
              <a:rPr lang="en-GB" sz="1800" b="0" i="0" u="none" strike="noStrike" cap="none">
                <a:solidFill>
                  <a:schemeClr val="dk1"/>
                </a:solidFill>
                <a:latin typeface="Calibri"/>
                <a:ea typeface="Calibri"/>
                <a:cs typeface="Calibri"/>
                <a:sym typeface="Calibri"/>
              </a:rPr>
              <a:t>durée de vie du système</a:t>
            </a:r>
            <a:r>
              <a:rPr lang="en-GB" sz="1800">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375" name="Google Shape;375;p12"/>
          <p:cNvSpPr/>
          <p:nvPr/>
        </p:nvSpPr>
        <p:spPr>
          <a:xfrm>
            <a:off x="835175" y="1660175"/>
            <a:ext cx="6781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2000" b="1">
                <a:solidFill>
                  <a:srgbClr val="9CC2E5"/>
                </a:solidFill>
                <a:latin typeface="Open Sans"/>
                <a:ea typeface="Open Sans"/>
                <a:cs typeface="Open Sans"/>
                <a:sym typeface="Open Sans"/>
              </a:rPr>
              <a:t>Coût actualisé de la production d'électricité (LCOE)</a:t>
            </a:r>
            <a:endParaRPr sz="2000" b="1">
              <a:solidFill>
                <a:srgbClr val="9CC2E5"/>
              </a:solidFill>
              <a:latin typeface="Open Sans"/>
              <a:ea typeface="Open Sans"/>
              <a:cs typeface="Open Sans"/>
              <a:sym typeface="Open Sans"/>
            </a:endParaRPr>
          </a:p>
        </p:txBody>
      </p:sp>
      <p:sp>
        <p:nvSpPr>
          <p:cNvPr id="376" name="Google Shape;376;p12"/>
          <p:cNvSpPr/>
          <p:nvPr/>
        </p:nvSpPr>
        <p:spPr>
          <a:xfrm>
            <a:off x="883955" y="6111925"/>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377" name="Google Shape;377;p12"/>
          <p:cNvSpPr/>
          <p:nvPr/>
        </p:nvSpPr>
        <p:spPr>
          <a:xfrm>
            <a:off x="7016531" y="5058295"/>
            <a:ext cx="346921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 </a:t>
            </a:r>
            <a:r>
              <a:rPr lang="en-GB" sz="1000">
                <a:solidFill>
                  <a:schemeClr val="dk1"/>
                </a:solidFill>
                <a:latin typeface="Open Sans"/>
                <a:ea typeface="Open Sans"/>
                <a:cs typeface="Open Sans"/>
                <a:sym typeface="Open Sans"/>
              </a:rPr>
              <a:t>sous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pic>
        <p:nvPicPr>
          <p:cNvPr id="378" name="Google Shape;378;p12"/>
          <p:cNvPicPr preferRelativeResize="0"/>
          <p:nvPr/>
        </p:nvPicPr>
        <p:blipFill rotWithShape="1">
          <a:blip r:embed="rId5">
            <a:alphaModFix/>
          </a:blip>
          <a:srcRect/>
          <a:stretch/>
        </p:blipFill>
        <p:spPr>
          <a:xfrm>
            <a:off x="7228076" y="3295618"/>
            <a:ext cx="4346825" cy="1469263"/>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3"/>
          <p:cNvSpPr txBox="1">
            <a:spLocks noGrp="1"/>
          </p:cNvSpPr>
          <p:nvPr>
            <p:ph type="title"/>
          </p:nvPr>
        </p:nvSpPr>
        <p:spPr>
          <a:xfrm>
            <a:off x="990600" y="1764740"/>
            <a:ext cx="10515600" cy="3886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9CC2E5"/>
              </a:buClr>
              <a:buSzPts val="2000"/>
              <a:buFont typeface="Open Sans"/>
              <a:buNone/>
            </a:pPr>
            <a:r>
              <a:rPr lang="en-GB" sz="2000" b="1">
                <a:solidFill>
                  <a:srgbClr val="9CC2E5"/>
                </a:solidFill>
              </a:rPr>
              <a:t>Exemple de coût d'un système photovoltaïque autonome</a:t>
            </a:r>
            <a:endParaRPr sz="2000" b="1">
              <a:solidFill>
                <a:srgbClr val="9CC2E5"/>
              </a:solidFill>
            </a:endParaRPr>
          </a:p>
        </p:txBody>
      </p:sp>
      <p:sp>
        <p:nvSpPr>
          <p:cNvPr id="385" name="Google Shape;385;p13"/>
          <p:cNvSpPr txBox="1">
            <a:spLocks noGrp="1"/>
          </p:cNvSpPr>
          <p:nvPr>
            <p:ph type="body" idx="1"/>
          </p:nvPr>
        </p:nvSpPr>
        <p:spPr>
          <a:xfrm>
            <a:off x="838200" y="2605413"/>
            <a:ext cx="5673248" cy="357154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Le coût par Système Solaire Domestique (SDS) multiplié par le nombre de ménages.</a:t>
            </a:r>
            <a:endParaRPr sz="2400"/>
          </a:p>
          <a:p>
            <a:pPr marL="228600" lvl="0" indent="-228600" algn="l" rtl="0">
              <a:lnSpc>
                <a:spcPct val="90000"/>
              </a:lnSpc>
              <a:spcBef>
                <a:spcPts val="1000"/>
              </a:spcBef>
              <a:spcAft>
                <a:spcPts val="0"/>
              </a:spcAft>
              <a:buClr>
                <a:schemeClr val="dk1"/>
              </a:buClr>
              <a:buSzPts val="2400"/>
              <a:buChar char="•"/>
            </a:pPr>
            <a:r>
              <a:rPr lang="en-GB" sz="2400" u="sng"/>
              <a:t>Exemple</a:t>
            </a:r>
            <a:r>
              <a:rPr lang="en-GB" sz="2400"/>
              <a:t>:</a:t>
            </a:r>
            <a:br>
              <a:rPr lang="en-GB" sz="2400"/>
            </a:br>
            <a:r>
              <a:rPr lang="en-GB" sz="2400"/>
              <a:t>Si 1 SHS coûte 200 USD, le coût total de l'investissement sera de: </a:t>
            </a:r>
            <a:br>
              <a:rPr lang="en-GB" sz="2400"/>
            </a:br>
            <a:r>
              <a:rPr lang="en-GB" sz="2400"/>
              <a:t>6 x 200 = 1 200 USD</a:t>
            </a:r>
            <a:endParaRPr sz="2400"/>
          </a:p>
          <a:p>
            <a:pPr marL="228600" lvl="0" indent="-228600" algn="l" rtl="0">
              <a:lnSpc>
                <a:spcPct val="90000"/>
              </a:lnSpc>
              <a:spcBef>
                <a:spcPts val="1000"/>
              </a:spcBef>
              <a:spcAft>
                <a:spcPts val="0"/>
              </a:spcAft>
              <a:buClr>
                <a:schemeClr val="dk1"/>
              </a:buClr>
              <a:buSzPts val="2400"/>
              <a:buChar char="•"/>
            </a:pPr>
            <a:r>
              <a:rPr lang="en-GB" sz="2400"/>
              <a:t>Le coût par SHS dépend de la taille du système</a:t>
            </a:r>
            <a:endParaRPr sz="2400"/>
          </a:p>
        </p:txBody>
      </p:sp>
      <p:sp>
        <p:nvSpPr>
          <p:cNvPr id="386" name="Google Shape;386;p13"/>
          <p:cNvSpPr txBox="1">
            <a:spLocks noGrp="1"/>
          </p:cNvSpPr>
          <p:nvPr>
            <p:ph type="body" idx="4294967295"/>
          </p:nvPr>
        </p:nvSpPr>
        <p:spPr>
          <a:xfrm>
            <a:off x="7010400" y="1825625"/>
            <a:ext cx="5181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chemeClr val="dk1"/>
              </a:buClr>
              <a:buSzPts val="2800"/>
              <a:buNone/>
            </a:pPr>
            <a:endParaRPr/>
          </a:p>
          <a:p>
            <a:pPr marL="114300" lvl="0" indent="0" algn="l" rtl="0">
              <a:lnSpc>
                <a:spcPct val="90000"/>
              </a:lnSpc>
              <a:spcBef>
                <a:spcPts val="1000"/>
              </a:spcBef>
              <a:spcAft>
                <a:spcPts val="0"/>
              </a:spcAft>
              <a:buClr>
                <a:schemeClr val="dk1"/>
              </a:buClr>
              <a:buSzPts val="2800"/>
              <a:buNone/>
            </a:pPr>
            <a:endParaRPr/>
          </a:p>
        </p:txBody>
      </p:sp>
      <p:pic>
        <p:nvPicPr>
          <p:cNvPr id="387" name="Google Shape;387;p13" descr="File:Home Icon.svg - Wikimedia Commons"/>
          <p:cNvPicPr preferRelativeResize="0"/>
          <p:nvPr/>
        </p:nvPicPr>
        <p:blipFill rotWithShape="1">
          <a:blip r:embed="rId3">
            <a:alphaModFix/>
          </a:blip>
          <a:srcRect/>
          <a:stretch/>
        </p:blipFill>
        <p:spPr>
          <a:xfrm>
            <a:off x="10562533" y="4197915"/>
            <a:ext cx="624254" cy="624254"/>
          </a:xfrm>
          <a:prstGeom prst="rect">
            <a:avLst/>
          </a:prstGeom>
          <a:noFill/>
          <a:ln>
            <a:noFill/>
          </a:ln>
        </p:spPr>
      </p:pic>
      <p:sp>
        <p:nvSpPr>
          <p:cNvPr id="388" name="Google Shape;388;p13"/>
          <p:cNvSpPr txBox="1"/>
          <p:nvPr/>
        </p:nvSpPr>
        <p:spPr>
          <a:xfrm>
            <a:off x="990600" y="517525"/>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Préparer les données, le traitement et l'étalonnage nécessaires</a:t>
            </a:r>
            <a:endParaRPr sz="4400">
              <a:solidFill>
                <a:schemeClr val="dk1"/>
              </a:solidFill>
              <a:latin typeface="Open Sans"/>
              <a:ea typeface="Open Sans"/>
              <a:cs typeface="Open Sans"/>
              <a:sym typeface="Open Sans"/>
            </a:endParaRPr>
          </a:p>
        </p:txBody>
      </p:sp>
      <p:sp>
        <p:nvSpPr>
          <p:cNvPr id="389" name="Google Shape;389;p13"/>
          <p:cNvSpPr/>
          <p:nvPr/>
        </p:nvSpPr>
        <p:spPr>
          <a:xfrm>
            <a:off x="905256" y="6128829"/>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pic>
        <p:nvPicPr>
          <p:cNvPr id="390" name="Google Shape;390;p13"/>
          <p:cNvPicPr preferRelativeResize="0"/>
          <p:nvPr/>
        </p:nvPicPr>
        <p:blipFill rotWithShape="1">
          <a:blip r:embed="rId4">
            <a:alphaModFix/>
          </a:blip>
          <a:srcRect/>
          <a:stretch/>
        </p:blipFill>
        <p:spPr>
          <a:xfrm>
            <a:off x="10320526" y="4197915"/>
            <a:ext cx="602591" cy="451943"/>
          </a:xfrm>
          <a:prstGeom prst="rect">
            <a:avLst/>
          </a:prstGeom>
          <a:noFill/>
          <a:ln>
            <a:noFill/>
          </a:ln>
        </p:spPr>
      </p:pic>
      <p:pic>
        <p:nvPicPr>
          <p:cNvPr id="391" name="Google Shape;391;p13" descr="File:Home Icon.svg - Wikimedia Commons"/>
          <p:cNvPicPr preferRelativeResize="0"/>
          <p:nvPr/>
        </p:nvPicPr>
        <p:blipFill rotWithShape="1">
          <a:blip r:embed="rId3">
            <a:alphaModFix/>
          </a:blip>
          <a:srcRect/>
          <a:stretch/>
        </p:blipFill>
        <p:spPr>
          <a:xfrm>
            <a:off x="9938700" y="2307007"/>
            <a:ext cx="624254" cy="624254"/>
          </a:xfrm>
          <a:prstGeom prst="rect">
            <a:avLst/>
          </a:prstGeom>
          <a:noFill/>
          <a:ln>
            <a:noFill/>
          </a:ln>
        </p:spPr>
      </p:pic>
      <p:pic>
        <p:nvPicPr>
          <p:cNvPr id="392" name="Google Shape;392;p13"/>
          <p:cNvPicPr preferRelativeResize="0"/>
          <p:nvPr/>
        </p:nvPicPr>
        <p:blipFill rotWithShape="1">
          <a:blip r:embed="rId4">
            <a:alphaModFix/>
          </a:blip>
          <a:srcRect/>
          <a:stretch/>
        </p:blipFill>
        <p:spPr>
          <a:xfrm>
            <a:off x="9696693" y="2307007"/>
            <a:ext cx="602591" cy="451943"/>
          </a:xfrm>
          <a:prstGeom prst="rect">
            <a:avLst/>
          </a:prstGeom>
          <a:noFill/>
          <a:ln>
            <a:noFill/>
          </a:ln>
        </p:spPr>
      </p:pic>
      <p:pic>
        <p:nvPicPr>
          <p:cNvPr id="393" name="Google Shape;393;p13" descr="File:Home Icon.svg - Wikimedia Commons"/>
          <p:cNvPicPr preferRelativeResize="0"/>
          <p:nvPr/>
        </p:nvPicPr>
        <p:blipFill rotWithShape="1">
          <a:blip r:embed="rId3">
            <a:alphaModFix/>
          </a:blip>
          <a:srcRect/>
          <a:stretch/>
        </p:blipFill>
        <p:spPr>
          <a:xfrm>
            <a:off x="8907093" y="4480779"/>
            <a:ext cx="624254" cy="624254"/>
          </a:xfrm>
          <a:prstGeom prst="rect">
            <a:avLst/>
          </a:prstGeom>
          <a:noFill/>
          <a:ln>
            <a:noFill/>
          </a:ln>
        </p:spPr>
      </p:pic>
      <p:pic>
        <p:nvPicPr>
          <p:cNvPr id="394" name="Google Shape;394;p13"/>
          <p:cNvPicPr preferRelativeResize="0"/>
          <p:nvPr/>
        </p:nvPicPr>
        <p:blipFill rotWithShape="1">
          <a:blip r:embed="rId4">
            <a:alphaModFix/>
          </a:blip>
          <a:srcRect/>
          <a:stretch/>
        </p:blipFill>
        <p:spPr>
          <a:xfrm>
            <a:off x="8665086" y="4480779"/>
            <a:ext cx="602591" cy="451943"/>
          </a:xfrm>
          <a:prstGeom prst="rect">
            <a:avLst/>
          </a:prstGeom>
          <a:noFill/>
          <a:ln>
            <a:noFill/>
          </a:ln>
        </p:spPr>
      </p:pic>
      <p:pic>
        <p:nvPicPr>
          <p:cNvPr id="395" name="Google Shape;395;p13" descr="File:Home Icon.svg - Wikimedia Commons"/>
          <p:cNvPicPr preferRelativeResize="0"/>
          <p:nvPr/>
        </p:nvPicPr>
        <p:blipFill rotWithShape="1">
          <a:blip r:embed="rId3">
            <a:alphaModFix/>
          </a:blip>
          <a:srcRect/>
          <a:stretch/>
        </p:blipFill>
        <p:spPr>
          <a:xfrm>
            <a:off x="7905931" y="2248980"/>
            <a:ext cx="624254" cy="624254"/>
          </a:xfrm>
          <a:prstGeom prst="rect">
            <a:avLst/>
          </a:prstGeom>
          <a:noFill/>
          <a:ln>
            <a:noFill/>
          </a:ln>
        </p:spPr>
      </p:pic>
      <p:pic>
        <p:nvPicPr>
          <p:cNvPr id="396" name="Google Shape;396;p13"/>
          <p:cNvPicPr preferRelativeResize="0"/>
          <p:nvPr/>
        </p:nvPicPr>
        <p:blipFill rotWithShape="1">
          <a:blip r:embed="rId4">
            <a:alphaModFix/>
          </a:blip>
          <a:srcRect/>
          <a:stretch/>
        </p:blipFill>
        <p:spPr>
          <a:xfrm>
            <a:off x="7663924" y="2248980"/>
            <a:ext cx="602591" cy="451943"/>
          </a:xfrm>
          <a:prstGeom prst="rect">
            <a:avLst/>
          </a:prstGeom>
          <a:noFill/>
          <a:ln>
            <a:noFill/>
          </a:ln>
        </p:spPr>
      </p:pic>
      <p:pic>
        <p:nvPicPr>
          <p:cNvPr id="397" name="Google Shape;397;p13" descr="File:Home Icon.svg - Wikimedia Commons"/>
          <p:cNvPicPr preferRelativeResize="0"/>
          <p:nvPr/>
        </p:nvPicPr>
        <p:blipFill rotWithShape="1">
          <a:blip r:embed="rId3">
            <a:alphaModFix/>
          </a:blip>
          <a:srcRect/>
          <a:stretch/>
        </p:blipFill>
        <p:spPr>
          <a:xfrm>
            <a:off x="9042089" y="3230934"/>
            <a:ext cx="624254" cy="624254"/>
          </a:xfrm>
          <a:prstGeom prst="rect">
            <a:avLst/>
          </a:prstGeom>
          <a:noFill/>
          <a:ln>
            <a:noFill/>
          </a:ln>
        </p:spPr>
      </p:pic>
      <p:pic>
        <p:nvPicPr>
          <p:cNvPr id="398" name="Google Shape;398;p13"/>
          <p:cNvPicPr preferRelativeResize="0"/>
          <p:nvPr/>
        </p:nvPicPr>
        <p:blipFill rotWithShape="1">
          <a:blip r:embed="rId4">
            <a:alphaModFix/>
          </a:blip>
          <a:srcRect/>
          <a:stretch/>
        </p:blipFill>
        <p:spPr>
          <a:xfrm>
            <a:off x="8800082" y="3230934"/>
            <a:ext cx="602591" cy="451943"/>
          </a:xfrm>
          <a:prstGeom prst="rect">
            <a:avLst/>
          </a:prstGeom>
          <a:noFill/>
          <a:ln>
            <a:noFill/>
          </a:ln>
        </p:spPr>
      </p:pic>
      <p:pic>
        <p:nvPicPr>
          <p:cNvPr id="399" name="Google Shape;399;p13" descr="File:Home Icon.svg - Wikimedia Commons"/>
          <p:cNvPicPr preferRelativeResize="0"/>
          <p:nvPr/>
        </p:nvPicPr>
        <p:blipFill rotWithShape="1">
          <a:blip r:embed="rId3">
            <a:alphaModFix/>
          </a:blip>
          <a:srcRect/>
          <a:stretch/>
        </p:blipFill>
        <p:spPr>
          <a:xfrm>
            <a:off x="7604635" y="3682877"/>
            <a:ext cx="624254" cy="624254"/>
          </a:xfrm>
          <a:prstGeom prst="rect">
            <a:avLst/>
          </a:prstGeom>
          <a:noFill/>
          <a:ln>
            <a:noFill/>
          </a:ln>
        </p:spPr>
      </p:pic>
      <p:pic>
        <p:nvPicPr>
          <p:cNvPr id="400" name="Google Shape;400;p13"/>
          <p:cNvPicPr preferRelativeResize="0"/>
          <p:nvPr/>
        </p:nvPicPr>
        <p:blipFill rotWithShape="1">
          <a:blip r:embed="rId4">
            <a:alphaModFix/>
          </a:blip>
          <a:srcRect/>
          <a:stretch/>
        </p:blipFill>
        <p:spPr>
          <a:xfrm>
            <a:off x="7362628" y="3682877"/>
            <a:ext cx="602591" cy="451943"/>
          </a:xfrm>
          <a:prstGeom prst="rect">
            <a:avLst/>
          </a:prstGeom>
          <a:noFill/>
          <a:ln>
            <a:noFill/>
          </a:ln>
        </p:spPr>
      </p:pic>
      <p:sp>
        <p:nvSpPr>
          <p:cNvPr id="401" name="Google Shape;401;p13"/>
          <p:cNvSpPr txBox="1"/>
          <p:nvPr/>
        </p:nvSpPr>
        <p:spPr>
          <a:xfrm>
            <a:off x="7362628" y="5558313"/>
            <a:ext cx="419970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4"/>
          <p:cNvSpPr txBox="1">
            <a:spLocks noGrp="1"/>
          </p:cNvSpPr>
          <p:nvPr>
            <p:ph type="title"/>
          </p:nvPr>
        </p:nvSpPr>
        <p:spPr>
          <a:xfrm>
            <a:off x="990600" y="1716152"/>
            <a:ext cx="10515600" cy="4137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9CC2E5"/>
              </a:buClr>
              <a:buSzPts val="2000"/>
              <a:buFont typeface="Open Sans"/>
              <a:buNone/>
            </a:pPr>
            <a:r>
              <a:rPr lang="en-GB" sz="2000" b="1">
                <a:solidFill>
                  <a:srgbClr val="9CC2E5"/>
                </a:solidFill>
              </a:rPr>
              <a:t>Exemple de coûts d'un mini-réseau</a:t>
            </a:r>
            <a:endParaRPr sz="2000" b="1">
              <a:solidFill>
                <a:srgbClr val="9CC2E5"/>
              </a:solidFill>
            </a:endParaRPr>
          </a:p>
        </p:txBody>
      </p:sp>
      <p:sp>
        <p:nvSpPr>
          <p:cNvPr id="408" name="Google Shape;408;p14"/>
          <p:cNvSpPr txBox="1">
            <a:spLocks noGrp="1"/>
          </p:cNvSpPr>
          <p:nvPr>
            <p:ph type="body" idx="1"/>
          </p:nvPr>
        </p:nvSpPr>
        <p:spPr>
          <a:xfrm>
            <a:off x="990600" y="2157294"/>
            <a:ext cx="4314469" cy="389722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GB" sz="2000">
                <a:latin typeface="Open Sans"/>
                <a:ea typeface="Open Sans"/>
                <a:cs typeface="Open Sans"/>
                <a:sym typeface="Open Sans"/>
              </a:rPr>
              <a:t>Coût du système de production</a:t>
            </a:r>
            <a:endParaRPr/>
          </a:p>
          <a:p>
            <a:pPr marL="685800" lvl="1" indent="-228600" algn="l" rtl="0">
              <a:lnSpc>
                <a:spcPct val="90000"/>
              </a:lnSpc>
              <a:spcBef>
                <a:spcPts val="500"/>
              </a:spcBef>
              <a:spcAft>
                <a:spcPts val="0"/>
              </a:spcAft>
              <a:buClr>
                <a:schemeClr val="dk1"/>
              </a:buClr>
              <a:buSzPct val="100000"/>
              <a:buChar char="•"/>
            </a:pPr>
            <a:r>
              <a:rPr lang="en-GB" sz="2000">
                <a:latin typeface="Open Sans"/>
                <a:ea typeface="Open Sans"/>
                <a:cs typeface="Open Sans"/>
                <a:sym typeface="Open Sans"/>
              </a:rPr>
              <a:t>Panneaux photovoltaïques</a:t>
            </a:r>
            <a:endParaRPr/>
          </a:p>
          <a:p>
            <a:pPr marL="685800" lvl="1" indent="-228600" algn="l" rtl="0">
              <a:lnSpc>
                <a:spcPct val="90000"/>
              </a:lnSpc>
              <a:spcBef>
                <a:spcPts val="500"/>
              </a:spcBef>
              <a:spcAft>
                <a:spcPts val="0"/>
              </a:spcAft>
              <a:buClr>
                <a:schemeClr val="dk1"/>
              </a:buClr>
              <a:buSzPct val="100000"/>
              <a:buChar char="•"/>
            </a:pPr>
            <a:r>
              <a:rPr lang="en-GB" sz="2000">
                <a:latin typeface="Open Sans"/>
                <a:ea typeface="Open Sans"/>
                <a:cs typeface="Open Sans"/>
                <a:sym typeface="Open Sans"/>
              </a:rPr>
              <a:t>Piles</a:t>
            </a:r>
            <a:endParaRPr/>
          </a:p>
          <a:p>
            <a:pPr marL="685800" lvl="1" indent="-228600" algn="l" rtl="0">
              <a:lnSpc>
                <a:spcPct val="90000"/>
              </a:lnSpc>
              <a:spcBef>
                <a:spcPts val="500"/>
              </a:spcBef>
              <a:spcAft>
                <a:spcPts val="0"/>
              </a:spcAft>
              <a:buClr>
                <a:schemeClr val="dk1"/>
              </a:buClr>
              <a:buSzPct val="100000"/>
              <a:buChar char="•"/>
            </a:pPr>
            <a:r>
              <a:rPr lang="en-GB" sz="2000">
                <a:latin typeface="Open Sans"/>
                <a:ea typeface="Open Sans"/>
                <a:cs typeface="Open Sans"/>
                <a:sym typeface="Open Sans"/>
              </a:rPr>
              <a:t>BoS (onduleur, régulateur de charge, groupe de batteries, etc.)</a:t>
            </a:r>
            <a:endParaRPr/>
          </a:p>
          <a:p>
            <a:pPr marL="228600" lvl="0" indent="-228600" algn="l" rtl="0">
              <a:lnSpc>
                <a:spcPct val="90000"/>
              </a:lnSpc>
              <a:spcBef>
                <a:spcPts val="1000"/>
              </a:spcBef>
              <a:spcAft>
                <a:spcPts val="0"/>
              </a:spcAft>
              <a:buClr>
                <a:schemeClr val="dk1"/>
              </a:buClr>
              <a:buSzPct val="100000"/>
              <a:buChar char="•"/>
            </a:pPr>
            <a:r>
              <a:rPr lang="en-GB" sz="2000">
                <a:latin typeface="Open Sans"/>
                <a:ea typeface="Open Sans"/>
                <a:cs typeface="Open Sans"/>
                <a:sym typeface="Open Sans"/>
              </a:rPr>
              <a:t>Le coût du système de distribution</a:t>
            </a:r>
            <a:endParaRPr/>
          </a:p>
          <a:p>
            <a:pPr marL="685800" lvl="1" indent="-228600" algn="l" rtl="0">
              <a:lnSpc>
                <a:spcPct val="90000"/>
              </a:lnSpc>
              <a:spcBef>
                <a:spcPts val="500"/>
              </a:spcBef>
              <a:spcAft>
                <a:spcPts val="0"/>
              </a:spcAft>
              <a:buClr>
                <a:schemeClr val="dk1"/>
              </a:buClr>
              <a:buSzPct val="100000"/>
              <a:buChar char="•"/>
            </a:pPr>
            <a:r>
              <a:rPr lang="en-GB" sz="2000">
                <a:latin typeface="Open Sans"/>
                <a:ea typeface="Open Sans"/>
                <a:cs typeface="Open Sans"/>
                <a:sym typeface="Open Sans"/>
              </a:rPr>
              <a:t>Lignes à basse tension (BT)</a:t>
            </a:r>
            <a:endParaRPr/>
          </a:p>
          <a:p>
            <a:pPr marL="685800" lvl="1" indent="-228600" algn="l" rtl="0">
              <a:lnSpc>
                <a:spcPct val="90000"/>
              </a:lnSpc>
              <a:spcBef>
                <a:spcPts val="500"/>
              </a:spcBef>
              <a:spcAft>
                <a:spcPts val="0"/>
              </a:spcAft>
              <a:buClr>
                <a:schemeClr val="dk1"/>
              </a:buClr>
              <a:buSzPct val="100000"/>
              <a:buChar char="•"/>
            </a:pPr>
            <a:r>
              <a:rPr lang="en-GB" sz="2000">
                <a:latin typeface="Open Sans"/>
                <a:ea typeface="Open Sans"/>
                <a:cs typeface="Open Sans"/>
                <a:sym typeface="Open Sans"/>
              </a:rPr>
              <a:t>Lignes à moyenne tension (MT)</a:t>
            </a:r>
            <a:endParaRPr/>
          </a:p>
          <a:p>
            <a:pPr marL="685800" lvl="1" indent="-228600" algn="l" rtl="0">
              <a:lnSpc>
                <a:spcPct val="90000"/>
              </a:lnSpc>
              <a:spcBef>
                <a:spcPts val="500"/>
              </a:spcBef>
              <a:spcAft>
                <a:spcPts val="0"/>
              </a:spcAft>
              <a:buClr>
                <a:schemeClr val="dk1"/>
              </a:buClr>
              <a:buSzPct val="100000"/>
              <a:buChar char="•"/>
            </a:pPr>
            <a:r>
              <a:rPr lang="en-GB" sz="2000">
                <a:latin typeface="Open Sans"/>
                <a:ea typeface="Open Sans"/>
                <a:cs typeface="Open Sans"/>
                <a:sym typeface="Open Sans"/>
              </a:rPr>
              <a:t>Coût par connexion par ménage...</a:t>
            </a:r>
            <a:br>
              <a:rPr lang="en-GB" sz="2000">
                <a:latin typeface="Open Sans"/>
                <a:ea typeface="Open Sans"/>
                <a:cs typeface="Open Sans"/>
                <a:sym typeface="Open Sans"/>
              </a:rPr>
            </a:br>
            <a:endParaRPr sz="2000">
              <a:latin typeface="Open Sans"/>
              <a:ea typeface="Open Sans"/>
              <a:cs typeface="Open Sans"/>
              <a:sym typeface="Open Sans"/>
            </a:endParaRPr>
          </a:p>
        </p:txBody>
      </p:sp>
      <p:sp>
        <p:nvSpPr>
          <p:cNvPr id="409" name="Google Shape;409;p14"/>
          <p:cNvSpPr txBox="1">
            <a:spLocks noGrp="1"/>
          </p:cNvSpPr>
          <p:nvPr>
            <p:ph type="body" idx="4294967295"/>
          </p:nvPr>
        </p:nvSpPr>
        <p:spPr>
          <a:xfrm>
            <a:off x="5325144" y="5151534"/>
            <a:ext cx="6002337" cy="1166813"/>
          </a:xfrm>
          <a:prstGeom prst="rect">
            <a:avLst/>
          </a:prstGeom>
          <a:noFill/>
          <a:ln>
            <a:noFill/>
          </a:ln>
        </p:spPr>
        <p:txBody>
          <a:bodyPr spcFirstLastPara="1" wrap="square" lIns="91425" tIns="45700" rIns="91425" bIns="45700" anchor="t" anchorCtr="0">
            <a:normAutofit fontScale="55000" lnSpcReduction="20000"/>
          </a:bodyPr>
          <a:lstStyle/>
          <a:p>
            <a:pPr marL="114300" lvl="0" indent="0" algn="ctr" rtl="0">
              <a:lnSpc>
                <a:spcPct val="120000"/>
              </a:lnSpc>
              <a:spcBef>
                <a:spcPts val="0"/>
              </a:spcBef>
              <a:spcAft>
                <a:spcPts val="0"/>
              </a:spcAft>
              <a:buClr>
                <a:schemeClr val="dk1"/>
              </a:buClr>
              <a:buSzPct val="100000"/>
              <a:buNone/>
            </a:pPr>
            <a:r>
              <a:rPr lang="en-GB">
                <a:latin typeface="Open Sans"/>
                <a:ea typeface="Open Sans"/>
                <a:cs typeface="Open Sans"/>
                <a:sym typeface="Open Sans"/>
              </a:rPr>
              <a:t>Exemple : Si le réseau de distribution nécessite 2 km de lignes BT et que le coût par ligne BT est de 5 000 USD/km, le coût total des lignes BT dans la localité est de 10 000 USD.</a:t>
            </a:r>
            <a:endParaRPr/>
          </a:p>
        </p:txBody>
      </p:sp>
      <p:pic>
        <p:nvPicPr>
          <p:cNvPr id="410" name="Google Shape;410;p14" descr="File:Home Icon.svg - Wikimedia Commons"/>
          <p:cNvPicPr preferRelativeResize="0"/>
          <p:nvPr/>
        </p:nvPicPr>
        <p:blipFill rotWithShape="1">
          <a:blip r:embed="rId3">
            <a:alphaModFix/>
          </a:blip>
          <a:srcRect/>
          <a:stretch/>
        </p:blipFill>
        <p:spPr>
          <a:xfrm>
            <a:off x="6860930" y="2083778"/>
            <a:ext cx="624254" cy="624254"/>
          </a:xfrm>
          <a:prstGeom prst="rect">
            <a:avLst/>
          </a:prstGeom>
          <a:noFill/>
          <a:ln>
            <a:noFill/>
          </a:ln>
        </p:spPr>
      </p:pic>
      <p:pic>
        <p:nvPicPr>
          <p:cNvPr id="411" name="Google Shape;411;p14" descr="File:Home Icon.svg - Wikimedia Commons"/>
          <p:cNvPicPr preferRelativeResize="0"/>
          <p:nvPr/>
        </p:nvPicPr>
        <p:blipFill rotWithShape="1">
          <a:blip r:embed="rId3">
            <a:alphaModFix/>
          </a:blip>
          <a:srcRect/>
          <a:stretch/>
        </p:blipFill>
        <p:spPr>
          <a:xfrm>
            <a:off x="6753226" y="3586163"/>
            <a:ext cx="624254" cy="624254"/>
          </a:xfrm>
          <a:prstGeom prst="rect">
            <a:avLst/>
          </a:prstGeom>
          <a:noFill/>
          <a:ln>
            <a:noFill/>
          </a:ln>
        </p:spPr>
      </p:pic>
      <p:pic>
        <p:nvPicPr>
          <p:cNvPr id="412" name="Google Shape;412;p14" descr="File:Home Icon.svg - Wikimedia Commons"/>
          <p:cNvPicPr preferRelativeResize="0"/>
          <p:nvPr/>
        </p:nvPicPr>
        <p:blipFill rotWithShape="1">
          <a:blip r:embed="rId3">
            <a:alphaModFix/>
          </a:blip>
          <a:srcRect/>
          <a:stretch/>
        </p:blipFill>
        <p:spPr>
          <a:xfrm>
            <a:off x="8014186" y="3139770"/>
            <a:ext cx="624254" cy="624254"/>
          </a:xfrm>
          <a:prstGeom prst="rect">
            <a:avLst/>
          </a:prstGeom>
          <a:noFill/>
          <a:ln>
            <a:noFill/>
          </a:ln>
        </p:spPr>
      </p:pic>
      <p:pic>
        <p:nvPicPr>
          <p:cNvPr id="413" name="Google Shape;413;p14" descr="File:Home Icon.svg - Wikimedia Commons"/>
          <p:cNvPicPr preferRelativeResize="0"/>
          <p:nvPr/>
        </p:nvPicPr>
        <p:blipFill rotWithShape="1">
          <a:blip r:embed="rId3">
            <a:alphaModFix/>
          </a:blip>
          <a:srcRect/>
          <a:stretch/>
        </p:blipFill>
        <p:spPr>
          <a:xfrm>
            <a:off x="8326313" y="4453915"/>
            <a:ext cx="624254" cy="624254"/>
          </a:xfrm>
          <a:prstGeom prst="rect">
            <a:avLst/>
          </a:prstGeom>
          <a:noFill/>
          <a:ln>
            <a:noFill/>
          </a:ln>
        </p:spPr>
      </p:pic>
      <p:pic>
        <p:nvPicPr>
          <p:cNvPr id="414" name="Google Shape;414;p14" descr="File:Home Icon.svg - Wikimedia Commons"/>
          <p:cNvPicPr preferRelativeResize="0"/>
          <p:nvPr/>
        </p:nvPicPr>
        <p:blipFill rotWithShape="1">
          <a:blip r:embed="rId3">
            <a:alphaModFix/>
          </a:blip>
          <a:srcRect/>
          <a:stretch/>
        </p:blipFill>
        <p:spPr>
          <a:xfrm>
            <a:off x="9727221" y="4076151"/>
            <a:ext cx="624254" cy="624254"/>
          </a:xfrm>
          <a:prstGeom prst="rect">
            <a:avLst/>
          </a:prstGeom>
          <a:noFill/>
          <a:ln>
            <a:noFill/>
          </a:ln>
        </p:spPr>
      </p:pic>
      <p:pic>
        <p:nvPicPr>
          <p:cNvPr id="415" name="Google Shape;415;p14" descr="File:Home Icon.svg - Wikimedia Commons"/>
          <p:cNvPicPr preferRelativeResize="0"/>
          <p:nvPr/>
        </p:nvPicPr>
        <p:blipFill rotWithShape="1">
          <a:blip r:embed="rId3">
            <a:alphaModFix/>
          </a:blip>
          <a:srcRect/>
          <a:stretch/>
        </p:blipFill>
        <p:spPr>
          <a:xfrm>
            <a:off x="8795238" y="2157294"/>
            <a:ext cx="624254" cy="624254"/>
          </a:xfrm>
          <a:prstGeom prst="rect">
            <a:avLst/>
          </a:prstGeom>
          <a:noFill/>
          <a:ln>
            <a:noFill/>
          </a:ln>
        </p:spPr>
      </p:pic>
      <p:cxnSp>
        <p:nvCxnSpPr>
          <p:cNvPr id="416" name="Google Shape;416;p14"/>
          <p:cNvCxnSpPr/>
          <p:nvPr/>
        </p:nvCxnSpPr>
        <p:spPr>
          <a:xfrm flipH="1">
            <a:off x="9275146" y="3292031"/>
            <a:ext cx="763320" cy="294132"/>
          </a:xfrm>
          <a:prstGeom prst="straightConnector1">
            <a:avLst/>
          </a:prstGeom>
          <a:noFill/>
          <a:ln w="9525" cap="flat" cmpd="sng">
            <a:solidFill>
              <a:schemeClr val="accent1"/>
            </a:solidFill>
            <a:prstDash val="solid"/>
            <a:miter lim="800000"/>
            <a:headEnd type="none" w="sm" len="sm"/>
            <a:tailEnd type="none" w="sm" len="sm"/>
          </a:ln>
        </p:spPr>
      </p:cxnSp>
      <p:cxnSp>
        <p:nvCxnSpPr>
          <p:cNvPr id="417" name="Google Shape;417;p14"/>
          <p:cNvCxnSpPr>
            <a:endCxn id="412" idx="3"/>
          </p:cNvCxnSpPr>
          <p:nvPr/>
        </p:nvCxnSpPr>
        <p:spPr>
          <a:xfrm rot="10800000">
            <a:off x="8638440" y="3451897"/>
            <a:ext cx="636600" cy="134400"/>
          </a:xfrm>
          <a:prstGeom prst="straightConnector1">
            <a:avLst/>
          </a:prstGeom>
          <a:noFill/>
          <a:ln w="9525" cap="flat" cmpd="sng">
            <a:solidFill>
              <a:schemeClr val="accent1"/>
            </a:solidFill>
            <a:prstDash val="solid"/>
            <a:miter lim="800000"/>
            <a:headEnd type="none" w="sm" len="sm"/>
            <a:tailEnd type="none" w="sm" len="sm"/>
          </a:ln>
        </p:spPr>
      </p:cxnSp>
      <p:cxnSp>
        <p:nvCxnSpPr>
          <p:cNvPr id="418" name="Google Shape;418;p14"/>
          <p:cNvCxnSpPr>
            <a:stCxn id="410" idx="2"/>
          </p:cNvCxnSpPr>
          <p:nvPr/>
        </p:nvCxnSpPr>
        <p:spPr>
          <a:xfrm>
            <a:off x="7173057" y="2708032"/>
            <a:ext cx="1934400" cy="477900"/>
          </a:xfrm>
          <a:prstGeom prst="straightConnector1">
            <a:avLst/>
          </a:prstGeom>
          <a:noFill/>
          <a:ln w="9525" cap="flat" cmpd="sng">
            <a:solidFill>
              <a:schemeClr val="accent1"/>
            </a:solidFill>
            <a:prstDash val="solid"/>
            <a:miter lim="800000"/>
            <a:headEnd type="none" w="sm" len="sm"/>
            <a:tailEnd type="none" w="sm" len="sm"/>
          </a:ln>
        </p:spPr>
      </p:cxnSp>
      <p:cxnSp>
        <p:nvCxnSpPr>
          <p:cNvPr id="419" name="Google Shape;419;p14"/>
          <p:cNvCxnSpPr>
            <a:endCxn id="415" idx="2"/>
          </p:cNvCxnSpPr>
          <p:nvPr/>
        </p:nvCxnSpPr>
        <p:spPr>
          <a:xfrm rot="10800000">
            <a:off x="9107365" y="2781548"/>
            <a:ext cx="0" cy="404400"/>
          </a:xfrm>
          <a:prstGeom prst="straightConnector1">
            <a:avLst/>
          </a:prstGeom>
          <a:noFill/>
          <a:ln w="9525" cap="flat" cmpd="sng">
            <a:solidFill>
              <a:schemeClr val="accent1"/>
            </a:solidFill>
            <a:prstDash val="solid"/>
            <a:miter lim="800000"/>
            <a:headEnd type="none" w="sm" len="sm"/>
            <a:tailEnd type="none" w="sm" len="sm"/>
          </a:ln>
        </p:spPr>
      </p:cxnSp>
      <p:cxnSp>
        <p:nvCxnSpPr>
          <p:cNvPr id="420" name="Google Shape;420;p14"/>
          <p:cNvCxnSpPr/>
          <p:nvPr/>
        </p:nvCxnSpPr>
        <p:spPr>
          <a:xfrm>
            <a:off x="9107365" y="3185872"/>
            <a:ext cx="152400" cy="400291"/>
          </a:xfrm>
          <a:prstGeom prst="straightConnector1">
            <a:avLst/>
          </a:prstGeom>
          <a:noFill/>
          <a:ln w="9525" cap="flat" cmpd="sng">
            <a:solidFill>
              <a:schemeClr val="accent1"/>
            </a:solidFill>
            <a:prstDash val="solid"/>
            <a:miter lim="800000"/>
            <a:headEnd type="none" w="sm" len="sm"/>
            <a:tailEnd type="none" w="sm" len="sm"/>
          </a:ln>
        </p:spPr>
      </p:cxnSp>
      <p:cxnSp>
        <p:nvCxnSpPr>
          <p:cNvPr id="421" name="Google Shape;421;p14"/>
          <p:cNvCxnSpPr/>
          <p:nvPr/>
        </p:nvCxnSpPr>
        <p:spPr>
          <a:xfrm flipH="1">
            <a:off x="8825637" y="3586163"/>
            <a:ext cx="449509" cy="510483"/>
          </a:xfrm>
          <a:prstGeom prst="straightConnector1">
            <a:avLst/>
          </a:prstGeom>
          <a:noFill/>
          <a:ln w="9525" cap="flat" cmpd="sng">
            <a:solidFill>
              <a:schemeClr val="accent1"/>
            </a:solidFill>
            <a:prstDash val="solid"/>
            <a:miter lim="800000"/>
            <a:headEnd type="none" w="sm" len="sm"/>
            <a:tailEnd type="none" w="sm" len="sm"/>
          </a:ln>
        </p:spPr>
      </p:cxnSp>
      <p:cxnSp>
        <p:nvCxnSpPr>
          <p:cNvPr id="422" name="Google Shape;422;p14"/>
          <p:cNvCxnSpPr>
            <a:endCxn id="413" idx="0"/>
          </p:cNvCxnSpPr>
          <p:nvPr/>
        </p:nvCxnSpPr>
        <p:spPr>
          <a:xfrm flipH="1">
            <a:off x="8638440" y="4096615"/>
            <a:ext cx="187200" cy="357300"/>
          </a:xfrm>
          <a:prstGeom prst="straightConnector1">
            <a:avLst/>
          </a:prstGeom>
          <a:noFill/>
          <a:ln w="9525" cap="flat" cmpd="sng">
            <a:solidFill>
              <a:schemeClr val="accent1"/>
            </a:solidFill>
            <a:prstDash val="solid"/>
            <a:miter lim="800000"/>
            <a:headEnd type="none" w="sm" len="sm"/>
            <a:tailEnd type="none" w="sm" len="sm"/>
          </a:ln>
        </p:spPr>
      </p:cxnSp>
      <p:cxnSp>
        <p:nvCxnSpPr>
          <p:cNvPr id="423" name="Google Shape;423;p14"/>
          <p:cNvCxnSpPr>
            <a:endCxn id="411" idx="3"/>
          </p:cNvCxnSpPr>
          <p:nvPr/>
        </p:nvCxnSpPr>
        <p:spPr>
          <a:xfrm rot="10800000">
            <a:off x="7377480" y="3898290"/>
            <a:ext cx="1448100" cy="198300"/>
          </a:xfrm>
          <a:prstGeom prst="straightConnector1">
            <a:avLst/>
          </a:prstGeom>
          <a:noFill/>
          <a:ln w="9525" cap="flat" cmpd="sng">
            <a:solidFill>
              <a:schemeClr val="accent1"/>
            </a:solidFill>
            <a:prstDash val="solid"/>
            <a:miter lim="800000"/>
            <a:headEnd type="none" w="sm" len="sm"/>
            <a:tailEnd type="none" w="sm" len="sm"/>
          </a:ln>
        </p:spPr>
      </p:cxnSp>
      <p:cxnSp>
        <p:nvCxnSpPr>
          <p:cNvPr id="424" name="Google Shape;424;p14"/>
          <p:cNvCxnSpPr>
            <a:endCxn id="414" idx="0"/>
          </p:cNvCxnSpPr>
          <p:nvPr/>
        </p:nvCxnSpPr>
        <p:spPr>
          <a:xfrm>
            <a:off x="9275248" y="3586251"/>
            <a:ext cx="764100" cy="489900"/>
          </a:xfrm>
          <a:prstGeom prst="straightConnector1">
            <a:avLst/>
          </a:prstGeom>
          <a:noFill/>
          <a:ln w="9525" cap="flat" cmpd="sng">
            <a:solidFill>
              <a:schemeClr val="accent1"/>
            </a:solidFill>
            <a:prstDash val="solid"/>
            <a:miter lim="800000"/>
            <a:headEnd type="none" w="sm" len="sm"/>
            <a:tailEnd type="none" w="sm" len="sm"/>
          </a:ln>
        </p:spPr>
      </p:cxnSp>
      <p:sp>
        <p:nvSpPr>
          <p:cNvPr id="425" name="Google Shape;425;p14"/>
          <p:cNvSpPr txBox="1"/>
          <p:nvPr/>
        </p:nvSpPr>
        <p:spPr>
          <a:xfrm>
            <a:off x="990600" y="439701"/>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5.3 Préparer les données, le traitement et l'étalonnage nécessaires</a:t>
            </a:r>
            <a:endParaRPr sz="4400">
              <a:solidFill>
                <a:schemeClr val="dk1"/>
              </a:solidFill>
              <a:latin typeface="Open Sans"/>
              <a:ea typeface="Open Sans"/>
              <a:cs typeface="Open Sans"/>
              <a:sym typeface="Open Sans"/>
            </a:endParaRPr>
          </a:p>
        </p:txBody>
      </p:sp>
      <p:sp>
        <p:nvSpPr>
          <p:cNvPr id="426" name="Google Shape;426;p14"/>
          <p:cNvSpPr/>
          <p:nvPr/>
        </p:nvSpPr>
        <p:spPr>
          <a:xfrm>
            <a:off x="990600" y="6143834"/>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pic>
        <p:nvPicPr>
          <p:cNvPr id="427" name="Google Shape;427;p14"/>
          <p:cNvPicPr preferRelativeResize="0"/>
          <p:nvPr/>
        </p:nvPicPr>
        <p:blipFill rotWithShape="1">
          <a:blip r:embed="rId4">
            <a:alphaModFix/>
          </a:blip>
          <a:srcRect/>
          <a:stretch/>
        </p:blipFill>
        <p:spPr>
          <a:xfrm>
            <a:off x="10053847" y="2929139"/>
            <a:ext cx="1386252" cy="633231"/>
          </a:xfrm>
          <a:prstGeom prst="rect">
            <a:avLst/>
          </a:prstGeom>
          <a:noFill/>
          <a:ln>
            <a:noFill/>
          </a:ln>
        </p:spPr>
      </p:pic>
      <p:sp>
        <p:nvSpPr>
          <p:cNvPr id="428" name="Google Shape;428;p14"/>
          <p:cNvSpPr txBox="1"/>
          <p:nvPr/>
        </p:nvSpPr>
        <p:spPr>
          <a:xfrm>
            <a:off x="6248400" y="6128423"/>
            <a:ext cx="431446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Objectifs de l'apprentissage</a:t>
            </a:r>
            <a:endParaRPr/>
          </a:p>
        </p:txBody>
      </p:sp>
      <p:sp>
        <p:nvSpPr>
          <p:cNvPr id="203" name="Google Shape;203;p30"/>
          <p:cNvSpPr txBox="1"/>
          <p:nvPr/>
        </p:nvSpPr>
        <p:spPr>
          <a:xfrm>
            <a:off x="838200" y="1813312"/>
            <a:ext cx="5993532" cy="349027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GB" sz="2000" b="1">
                <a:solidFill>
                  <a:srgbClr val="9CC2E5"/>
                </a:solidFill>
                <a:latin typeface="Open Sans"/>
                <a:ea typeface="Open Sans"/>
                <a:cs typeface="Open Sans"/>
                <a:sym typeface="Open Sans"/>
              </a:rPr>
              <a:t>À la fin de ce cours, vous serez en mesure de:</a:t>
            </a:r>
            <a:endParaRPr sz="2000" b="1">
              <a:solidFill>
                <a:srgbClr val="9CC2E5"/>
              </a:solidFill>
              <a:latin typeface="Open Sans"/>
              <a:ea typeface="Open Sans"/>
              <a:cs typeface="Open Sans"/>
              <a:sym typeface="Open Sans"/>
            </a:endParaRPr>
          </a:p>
          <a:p>
            <a:pPr marL="342900" marR="0" lvl="0" indent="-342900" algn="l" rtl="0">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OA1 : Expliquer l'acquisition des données pour la construction de votre modèle</a:t>
            </a:r>
            <a:endParaRPr/>
          </a:p>
          <a:p>
            <a:pPr marL="342900" marR="0" lvl="0" indent="-342900" algn="l" rtl="0">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OA2 : Décrire l'algorithme d'extension du réseau dans OnSSET</a:t>
            </a:r>
            <a:endParaRPr sz="1800">
              <a:solidFill>
                <a:schemeClr val="dk1"/>
              </a:solidFill>
              <a:latin typeface="Calibri"/>
              <a:ea typeface="Calibri"/>
              <a:cs typeface="Calibri"/>
              <a:sym typeface="Calibri"/>
            </a:endParaRPr>
          </a:p>
          <a:p>
            <a:pPr marL="342900" marR="0" lvl="0" indent="-342900" algn="l" rtl="0">
              <a:lnSpc>
                <a:spcPct val="100000"/>
              </a:lnSpc>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OA3 : Énumérer les principaux ensembles de données utilisés dans </a:t>
            </a:r>
            <a:r>
              <a:rPr lang="en-GB" sz="2000" b="1">
                <a:solidFill>
                  <a:schemeClr val="dk1"/>
                </a:solidFill>
                <a:latin typeface="Open Sans"/>
                <a:ea typeface="Open Sans"/>
                <a:cs typeface="Open Sans"/>
                <a:sym typeface="Open Sans"/>
              </a:rPr>
              <a:t>OnSSET  </a:t>
            </a:r>
            <a:endParaRPr/>
          </a:p>
          <a:p>
            <a:pPr marL="342900" marR="0" lvl="0" indent="-342900" algn="l" rtl="0">
              <a:lnSpc>
                <a:spcPct val="100000"/>
              </a:lnSpc>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OA4 : Décrire le LCOE et son utilité dans OnSSET</a:t>
            </a:r>
            <a:endParaRPr sz="20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0"/>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5.3 Références</a:t>
            </a:r>
            <a:endParaRPr/>
          </a:p>
        </p:txBody>
      </p:sp>
      <p:sp>
        <p:nvSpPr>
          <p:cNvPr id="434" name="Google Shape;434;p40"/>
          <p:cNvSpPr/>
          <p:nvPr/>
        </p:nvSpPr>
        <p:spPr>
          <a:xfrm>
            <a:off x="887215" y="1471971"/>
            <a:ext cx="4710900" cy="23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https://onsset.github.io/teaching_kit/courses/module_2/Lecture%203/</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5"/>
          <p:cNvSpPr/>
          <p:nvPr/>
        </p:nvSpPr>
        <p:spPr>
          <a:xfrm>
            <a:off x="990600" y="6393298"/>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441" name="Google Shape;441;p15"/>
          <p:cNvSpPr txBox="1"/>
          <p:nvPr/>
        </p:nvSpPr>
        <p:spPr>
          <a:xfrm>
            <a:off x="4290975" y="6395580"/>
            <a:ext cx="432415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grpSp>
        <p:nvGrpSpPr>
          <p:cNvPr id="442" name="Google Shape;442;p15"/>
          <p:cNvGrpSpPr/>
          <p:nvPr/>
        </p:nvGrpSpPr>
        <p:grpSpPr>
          <a:xfrm>
            <a:off x="524257" y="1347184"/>
            <a:ext cx="11314175" cy="4969655"/>
            <a:chOff x="0" y="904542"/>
            <a:chExt cx="12314751" cy="5409149"/>
          </a:xfrm>
        </p:grpSpPr>
        <p:pic>
          <p:nvPicPr>
            <p:cNvPr id="443" name="Google Shape;443;p15"/>
            <p:cNvPicPr preferRelativeResize="0"/>
            <p:nvPr/>
          </p:nvPicPr>
          <p:blipFill rotWithShape="1">
            <a:blip r:embed="rId5">
              <a:alphaModFix/>
            </a:blip>
            <a:srcRect/>
            <a:stretch/>
          </p:blipFill>
          <p:spPr>
            <a:xfrm>
              <a:off x="1" y="2570451"/>
              <a:ext cx="12192000" cy="2552700"/>
            </a:xfrm>
            <a:prstGeom prst="rect">
              <a:avLst/>
            </a:prstGeom>
            <a:noFill/>
            <a:ln>
              <a:noFill/>
            </a:ln>
          </p:spPr>
        </p:pic>
        <p:cxnSp>
          <p:nvCxnSpPr>
            <p:cNvPr id="444" name="Google Shape;444;p15"/>
            <p:cNvCxnSpPr/>
            <p:nvPr/>
          </p:nvCxnSpPr>
          <p:spPr>
            <a:xfrm rot="10800000" flipH="1">
              <a:off x="9084701" y="3747253"/>
              <a:ext cx="850607" cy="1537774"/>
            </a:xfrm>
            <a:prstGeom prst="straightConnector1">
              <a:avLst/>
            </a:prstGeom>
            <a:noFill/>
            <a:ln w="28575" cap="flat" cmpd="sng">
              <a:solidFill>
                <a:schemeClr val="dk1"/>
              </a:solidFill>
              <a:prstDash val="solid"/>
              <a:miter lim="800000"/>
              <a:headEnd type="none" w="sm" len="sm"/>
              <a:tailEnd type="triangle" w="med" len="med"/>
            </a:ln>
          </p:spPr>
        </p:cxnSp>
        <p:cxnSp>
          <p:nvCxnSpPr>
            <p:cNvPr id="445" name="Google Shape;445;p15"/>
            <p:cNvCxnSpPr/>
            <p:nvPr/>
          </p:nvCxnSpPr>
          <p:spPr>
            <a:xfrm rot="10800000" flipH="1">
              <a:off x="0" y="2570451"/>
              <a:ext cx="2866292" cy="1529128"/>
            </a:xfrm>
            <a:prstGeom prst="straightConnector1">
              <a:avLst/>
            </a:prstGeom>
            <a:noFill/>
            <a:ln w="19050" cap="flat" cmpd="sng">
              <a:solidFill>
                <a:schemeClr val="accent1"/>
              </a:solidFill>
              <a:prstDash val="solid"/>
              <a:miter lim="800000"/>
              <a:headEnd type="none" w="sm" len="sm"/>
              <a:tailEnd type="none" w="sm" len="sm"/>
            </a:ln>
          </p:spPr>
        </p:cxnSp>
        <p:cxnSp>
          <p:nvCxnSpPr>
            <p:cNvPr id="446" name="Google Shape;446;p15"/>
            <p:cNvCxnSpPr/>
            <p:nvPr/>
          </p:nvCxnSpPr>
          <p:spPr>
            <a:xfrm flipH="1">
              <a:off x="923192" y="2489685"/>
              <a:ext cx="284871" cy="872953"/>
            </a:xfrm>
            <a:prstGeom prst="straightConnector1">
              <a:avLst/>
            </a:prstGeom>
            <a:noFill/>
            <a:ln w="28575" cap="flat" cmpd="sng">
              <a:solidFill>
                <a:schemeClr val="dk1"/>
              </a:solidFill>
              <a:prstDash val="solid"/>
              <a:miter lim="800000"/>
              <a:headEnd type="none" w="sm" len="sm"/>
              <a:tailEnd type="triangle" w="med" len="med"/>
            </a:ln>
          </p:spPr>
        </p:cxnSp>
        <p:cxnSp>
          <p:nvCxnSpPr>
            <p:cNvPr id="447" name="Google Shape;447;p15"/>
            <p:cNvCxnSpPr/>
            <p:nvPr/>
          </p:nvCxnSpPr>
          <p:spPr>
            <a:xfrm rot="10800000" flipH="1">
              <a:off x="3084880" y="4409331"/>
              <a:ext cx="590305" cy="850638"/>
            </a:xfrm>
            <a:prstGeom prst="straightConnector1">
              <a:avLst/>
            </a:prstGeom>
            <a:noFill/>
            <a:ln w="28575" cap="flat" cmpd="sng">
              <a:solidFill>
                <a:schemeClr val="dk1"/>
              </a:solidFill>
              <a:prstDash val="solid"/>
              <a:miter lim="800000"/>
              <a:headEnd type="none" w="sm" len="sm"/>
              <a:tailEnd type="triangle" w="med" len="med"/>
            </a:ln>
          </p:spPr>
        </p:cxnSp>
        <p:sp>
          <p:nvSpPr>
            <p:cNvPr id="448" name="Google Shape;448;p15"/>
            <p:cNvSpPr txBox="1"/>
            <p:nvPr/>
          </p:nvSpPr>
          <p:spPr>
            <a:xfrm>
              <a:off x="4873395" y="904542"/>
              <a:ext cx="7441356" cy="4478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GB" sz="2000" b="1" u="sng">
                  <a:solidFill>
                    <a:srgbClr val="9CC3E5"/>
                  </a:solidFill>
                  <a:latin typeface="Open Sans"/>
                  <a:ea typeface="Open Sans"/>
                  <a:cs typeface="Open Sans"/>
                  <a:sym typeface="Open Sans"/>
                </a:rPr>
                <a:t>Identifier les options d'électrification hors réseau les moins coûteuses</a:t>
              </a:r>
              <a:endParaRPr sz="2000" u="sng">
                <a:solidFill>
                  <a:srgbClr val="9CC3E5"/>
                </a:solidFill>
                <a:latin typeface="Open Sans"/>
                <a:ea typeface="Open Sans"/>
                <a:cs typeface="Open Sans"/>
                <a:sym typeface="Open Sans"/>
              </a:endParaRPr>
            </a:p>
          </p:txBody>
        </p:sp>
        <p:sp>
          <p:nvSpPr>
            <p:cNvPr id="449" name="Google Shape;449;p15"/>
            <p:cNvSpPr/>
            <p:nvPr/>
          </p:nvSpPr>
          <p:spPr>
            <a:xfrm>
              <a:off x="6636328" y="1696390"/>
              <a:ext cx="4090786" cy="56949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Open Sans"/>
                  <a:ea typeface="Open Sans"/>
                  <a:cs typeface="Open Sans"/>
                  <a:sym typeface="Open Sans"/>
                </a:rPr>
                <a:t>Pour chaque site, choisir la technologie la moins coûteuse (LCOE)</a:t>
              </a:r>
              <a:endParaRPr/>
            </a:p>
          </p:txBody>
        </p:sp>
        <p:sp>
          <p:nvSpPr>
            <p:cNvPr id="450" name="Google Shape;450;p15"/>
            <p:cNvSpPr txBox="1"/>
            <p:nvPr/>
          </p:nvSpPr>
          <p:spPr>
            <a:xfrm>
              <a:off x="559435" y="1394089"/>
              <a:ext cx="5059680" cy="107721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FF0000"/>
                  </a:solidFill>
                  <a:latin typeface="Open Sans"/>
                  <a:ea typeface="Open Sans"/>
                  <a:cs typeface="Open Sans"/>
                  <a:sym typeface="Open Sans"/>
                </a:rPr>
                <a:t>Mini-réseau PV/Diesel : 0,32 </a:t>
              </a:r>
              <a:r>
                <a:rPr lang="en-GB" sz="1400">
                  <a:solidFill>
                    <a:schemeClr val="dk1"/>
                  </a:solidFill>
                  <a:latin typeface="Open Sans"/>
                  <a:ea typeface="Open Sans"/>
                  <a:cs typeface="Open Sans"/>
                  <a:sym typeface="Open Sans"/>
                </a:rPr>
                <a:t>USD/kWh</a:t>
              </a:r>
              <a:endParaRPr/>
            </a:p>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Mini-réseau éolien/diesel : 0,60 USD/kWh</a:t>
              </a:r>
              <a:endParaRPr/>
            </a:p>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Mini-réseau hydroélectrique : - USD/kWh</a:t>
              </a:r>
              <a:endParaRPr/>
            </a:p>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PV autonome : 0,40 USD/kWh</a:t>
              </a:r>
              <a:endParaRPr sz="1400">
                <a:solidFill>
                  <a:schemeClr val="dk1"/>
                </a:solidFill>
                <a:latin typeface="Open Sans"/>
                <a:ea typeface="Open Sans"/>
                <a:cs typeface="Open Sans"/>
                <a:sym typeface="Open Sans"/>
              </a:endParaRPr>
            </a:p>
          </p:txBody>
        </p:sp>
        <p:sp>
          <p:nvSpPr>
            <p:cNvPr id="451" name="Google Shape;451;p15"/>
            <p:cNvSpPr txBox="1"/>
            <p:nvPr/>
          </p:nvSpPr>
          <p:spPr>
            <a:xfrm>
              <a:off x="559434" y="5275207"/>
              <a:ext cx="5059680" cy="103848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Mini-réseau PV/Diesel : 1,40 USD/kWh</a:t>
              </a:r>
              <a:endParaRPr sz="14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Mini-réseau éolien/diesel : 1,60 USD/kWh</a:t>
              </a:r>
              <a:endParaRPr sz="14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Mini-réseau hydroélectrique : - USD/kWh</a:t>
              </a:r>
              <a:endParaRPr sz="14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400" b="1">
                  <a:solidFill>
                    <a:srgbClr val="FF0000"/>
                  </a:solidFill>
                  <a:latin typeface="Open Sans"/>
                  <a:ea typeface="Open Sans"/>
                  <a:cs typeface="Open Sans"/>
                  <a:sym typeface="Open Sans"/>
                </a:rPr>
                <a:t>PV autonome : 0,40 USD/kWh</a:t>
              </a:r>
              <a:endParaRPr sz="1400">
                <a:solidFill>
                  <a:schemeClr val="dk1"/>
                </a:solidFill>
                <a:latin typeface="Open Sans"/>
                <a:ea typeface="Open Sans"/>
                <a:cs typeface="Open Sans"/>
                <a:sym typeface="Open Sans"/>
              </a:endParaRPr>
            </a:p>
          </p:txBody>
        </p:sp>
        <p:sp>
          <p:nvSpPr>
            <p:cNvPr id="452" name="Google Shape;452;p15"/>
            <p:cNvSpPr txBox="1"/>
            <p:nvPr/>
          </p:nvSpPr>
          <p:spPr>
            <a:xfrm>
              <a:off x="6513194" y="5275207"/>
              <a:ext cx="5059680" cy="1038484"/>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Mini-réseau PV/Diesel : 0,32 USD/kWh</a:t>
              </a:r>
              <a:endParaRPr sz="14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Mini-réseau éolien/diesel : 0,60 USD/kWh</a:t>
              </a:r>
              <a:endParaRPr sz="140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GB" sz="1400" b="1">
                  <a:solidFill>
                    <a:srgbClr val="FF0000"/>
                  </a:solidFill>
                  <a:latin typeface="Open Sans"/>
                  <a:ea typeface="Open Sans"/>
                  <a:cs typeface="Open Sans"/>
                  <a:sym typeface="Open Sans"/>
                </a:rPr>
                <a:t>Mini-réseau Hydro : 0,25 USD/kWh</a:t>
              </a:r>
              <a:endParaRPr sz="1400" b="1">
                <a:solidFill>
                  <a:srgbClr val="FF0000"/>
                </a:solidFill>
                <a:latin typeface="Open Sans"/>
                <a:ea typeface="Open Sans"/>
                <a:cs typeface="Open Sans"/>
                <a:sym typeface="Open Sans"/>
              </a:endParaRPr>
            </a:p>
            <a:p>
              <a:pPr marL="0" marR="0" lvl="0" indent="0" algn="ctr" rtl="0">
                <a:spcBef>
                  <a:spcPts val="0"/>
                </a:spcBef>
                <a:spcAft>
                  <a:spcPts val="0"/>
                </a:spcAft>
                <a:buNone/>
              </a:pPr>
              <a:r>
                <a:rPr lang="en-GB" sz="1400">
                  <a:solidFill>
                    <a:schemeClr val="dk1"/>
                  </a:solidFill>
                  <a:latin typeface="Open Sans"/>
                  <a:ea typeface="Open Sans"/>
                  <a:cs typeface="Open Sans"/>
                  <a:sym typeface="Open Sans"/>
                </a:rPr>
                <a:t>PV autonome : 0,40 USD/kWh</a:t>
              </a:r>
              <a:endParaRPr sz="1400">
                <a:solidFill>
                  <a:schemeClr val="dk1"/>
                </a:solidFill>
                <a:latin typeface="Open Sans"/>
                <a:ea typeface="Open Sans"/>
                <a:cs typeface="Open Sans"/>
                <a:sym typeface="Open Sans"/>
              </a:endParaRPr>
            </a:p>
          </p:txBody>
        </p:sp>
      </p:grpSp>
      <p:sp>
        <p:nvSpPr>
          <p:cNvPr id="453" name="Google Shape;453;p15"/>
          <p:cNvSpPr txBox="1"/>
          <p:nvPr/>
        </p:nvSpPr>
        <p:spPr>
          <a:xfrm>
            <a:off x="990600" y="517525"/>
            <a:ext cx="652607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Calculs et résumés de l'OnSSET</a:t>
            </a:r>
            <a:endParaRPr sz="4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16"/>
          <p:cNvPicPr preferRelativeResize="0"/>
          <p:nvPr/>
        </p:nvPicPr>
        <p:blipFill rotWithShape="1">
          <a:blip r:embed="rId3">
            <a:alphaModFix/>
          </a:blip>
          <a:srcRect/>
          <a:stretch/>
        </p:blipFill>
        <p:spPr>
          <a:xfrm>
            <a:off x="1476255" y="2129880"/>
            <a:ext cx="7604342" cy="4214399"/>
          </a:xfrm>
          <a:prstGeom prst="rect">
            <a:avLst/>
          </a:prstGeom>
          <a:noFill/>
          <a:ln>
            <a:noFill/>
          </a:ln>
        </p:spPr>
      </p:pic>
      <p:sp>
        <p:nvSpPr>
          <p:cNvPr id="460" name="Google Shape;460;p16"/>
          <p:cNvSpPr/>
          <p:nvPr/>
        </p:nvSpPr>
        <p:spPr>
          <a:xfrm>
            <a:off x="1476255" y="3427028"/>
            <a:ext cx="3149938" cy="2013180"/>
          </a:xfrm>
          <a:prstGeom prst="roundRect">
            <a:avLst>
              <a:gd name="adj" fmla="val 16667"/>
            </a:avLst>
          </a:prstGeom>
          <a:noFill/>
          <a:ln w="19050" cap="flat" cmpd="sng">
            <a:solidFill>
              <a:srgbClr val="0C0C0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61" name="Google Shape;461;p16"/>
          <p:cNvSpPr txBox="1"/>
          <p:nvPr/>
        </p:nvSpPr>
        <p:spPr>
          <a:xfrm>
            <a:off x="990600" y="1716152"/>
            <a:ext cx="10515600" cy="4137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CC2E5"/>
              </a:buClr>
              <a:buSzPts val="2000"/>
              <a:buFont typeface="Open Sans"/>
              <a:buNone/>
            </a:pPr>
            <a:r>
              <a:rPr lang="en-GB" sz="2000" b="1">
                <a:solidFill>
                  <a:srgbClr val="9CC2E5"/>
                </a:solidFill>
                <a:latin typeface="Open Sans"/>
                <a:ea typeface="Open Sans"/>
                <a:cs typeface="Open Sans"/>
                <a:sym typeface="Open Sans"/>
              </a:rPr>
              <a:t>Étape 6. L'algorithme d'électrification - Extension du réseau ou hors réseau ? </a:t>
            </a:r>
            <a:endParaRPr/>
          </a:p>
        </p:txBody>
      </p:sp>
      <p:sp>
        <p:nvSpPr>
          <p:cNvPr id="462" name="Google Shape;462;p16"/>
          <p:cNvSpPr txBox="1"/>
          <p:nvPr/>
        </p:nvSpPr>
        <p:spPr>
          <a:xfrm>
            <a:off x="990600" y="517525"/>
            <a:ext cx="652607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Calculs et résumés de l'OnSSET</a:t>
            </a:r>
            <a:endParaRPr sz="4400">
              <a:solidFill>
                <a:schemeClr val="dk1"/>
              </a:solidFill>
              <a:latin typeface="Open Sans"/>
              <a:ea typeface="Open Sans"/>
              <a:cs typeface="Open Sans"/>
              <a:sym typeface="Open Sans"/>
            </a:endParaRPr>
          </a:p>
        </p:txBody>
      </p:sp>
      <p:sp>
        <p:nvSpPr>
          <p:cNvPr id="463" name="Google Shape;463;p16"/>
          <p:cNvSpPr/>
          <p:nvPr/>
        </p:nvSpPr>
        <p:spPr>
          <a:xfrm>
            <a:off x="1170432" y="6135139"/>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464" name="Google Shape;464;p16"/>
          <p:cNvSpPr/>
          <p:nvPr/>
        </p:nvSpPr>
        <p:spPr>
          <a:xfrm>
            <a:off x="8467654" y="6122442"/>
            <a:ext cx="326082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7"/>
          <p:cNvSpPr txBox="1">
            <a:spLocks noGrp="1"/>
          </p:cNvSpPr>
          <p:nvPr>
            <p:ph type="body" idx="1"/>
          </p:nvPr>
        </p:nvSpPr>
        <p:spPr>
          <a:xfrm>
            <a:off x="874776" y="2203582"/>
            <a:ext cx="10515600" cy="1449789"/>
          </a:xfrm>
          <a:prstGeom prst="rect">
            <a:avLst/>
          </a:prstGeom>
          <a:noFill/>
          <a:ln>
            <a:noFill/>
          </a:ln>
        </p:spPr>
        <p:txBody>
          <a:bodyPr spcFirstLastPara="1" wrap="square" lIns="91425" tIns="45700" rIns="91425" bIns="45700" anchor="t" anchorCtr="0">
            <a:normAutofit lnSpcReduction="20000"/>
          </a:bodyPr>
          <a:lstStyle/>
          <a:p>
            <a:pPr marL="114300" lvl="0" indent="0" algn="l" rtl="0">
              <a:lnSpc>
                <a:spcPct val="100000"/>
              </a:lnSpc>
              <a:spcBef>
                <a:spcPts val="0"/>
              </a:spcBef>
              <a:spcAft>
                <a:spcPts val="0"/>
              </a:spcAft>
              <a:buClr>
                <a:schemeClr val="dk1"/>
              </a:buClr>
              <a:buSzPts val="2000"/>
              <a:buNone/>
            </a:pPr>
            <a:r>
              <a:rPr lang="en-GB" sz="2000">
                <a:latin typeface="Open Sans"/>
                <a:ea typeface="Open Sans"/>
                <a:cs typeface="Open Sans"/>
                <a:sym typeface="Open Sans"/>
              </a:rPr>
              <a:t>Le coût de la connexion au réseau dépend des éléments suivants :</a:t>
            </a:r>
            <a:endParaRPr/>
          </a:p>
          <a:p>
            <a:pPr marL="685800" lvl="1" indent="-240030" algn="l" rtl="0">
              <a:lnSpc>
                <a:spcPct val="100000"/>
              </a:lnSpc>
              <a:spcBef>
                <a:spcPts val="500"/>
              </a:spcBef>
              <a:spcAft>
                <a:spcPts val="0"/>
              </a:spcAft>
              <a:buClr>
                <a:schemeClr val="dk1"/>
              </a:buClr>
              <a:buSzPts val="2400"/>
              <a:buChar char="•"/>
            </a:pPr>
            <a:r>
              <a:rPr lang="en-GB">
                <a:latin typeface="Open Sans"/>
                <a:ea typeface="Open Sans"/>
                <a:cs typeface="Open Sans"/>
                <a:sym typeface="Open Sans"/>
              </a:rPr>
              <a:t>Le réseau de distribution</a:t>
            </a:r>
            <a:endParaRPr/>
          </a:p>
          <a:p>
            <a:pPr marL="685800" lvl="1" indent="-240030" algn="l" rtl="0">
              <a:lnSpc>
                <a:spcPct val="100000"/>
              </a:lnSpc>
              <a:spcBef>
                <a:spcPts val="500"/>
              </a:spcBef>
              <a:spcAft>
                <a:spcPts val="0"/>
              </a:spcAft>
              <a:buClr>
                <a:schemeClr val="dk1"/>
              </a:buClr>
              <a:buSzPts val="2400"/>
              <a:buChar char="•"/>
            </a:pPr>
            <a:r>
              <a:rPr lang="en-GB">
                <a:latin typeface="Open Sans"/>
                <a:ea typeface="Open Sans"/>
                <a:cs typeface="Open Sans"/>
                <a:sym typeface="Open Sans"/>
              </a:rPr>
              <a:t>La nouvelle ligne MT nécessaire pour relier l’implantation</a:t>
            </a:r>
            <a:endParaRPr/>
          </a:p>
          <a:p>
            <a:pPr marL="685800" lvl="1" indent="-240030" algn="l" rtl="0">
              <a:lnSpc>
                <a:spcPct val="100000"/>
              </a:lnSpc>
              <a:spcBef>
                <a:spcPts val="500"/>
              </a:spcBef>
              <a:spcAft>
                <a:spcPts val="0"/>
              </a:spcAft>
              <a:buClr>
                <a:schemeClr val="dk1"/>
              </a:buClr>
              <a:buSzPts val="2400"/>
              <a:buChar char="•"/>
            </a:pPr>
            <a:r>
              <a:rPr lang="en-GB">
                <a:latin typeface="Open Sans"/>
                <a:ea typeface="Open Sans"/>
                <a:cs typeface="Open Sans"/>
                <a:sym typeface="Open Sans"/>
              </a:rPr>
              <a:t>Le coût de l'électricité produite (ou importée) pour le réseau</a:t>
            </a:r>
            <a:endParaRPr/>
          </a:p>
        </p:txBody>
      </p:sp>
      <p:sp>
        <p:nvSpPr>
          <p:cNvPr id="471" name="Google Shape;471;p17"/>
          <p:cNvSpPr txBox="1">
            <a:spLocks noGrp="1"/>
          </p:cNvSpPr>
          <p:nvPr>
            <p:ph type="body" idx="4294967295"/>
          </p:nvPr>
        </p:nvSpPr>
        <p:spPr>
          <a:xfrm>
            <a:off x="1257480" y="4857653"/>
            <a:ext cx="4322463" cy="753472"/>
          </a:xfrm>
          <a:prstGeom prst="rect">
            <a:avLst/>
          </a:prstGeom>
          <a:noFill/>
          <a:ln>
            <a:noFill/>
          </a:ln>
        </p:spPr>
        <p:txBody>
          <a:bodyPr spcFirstLastPara="1" wrap="square" lIns="91425" tIns="45700" rIns="91425" bIns="45700" anchor="t" anchorCtr="0">
            <a:normAutofit fontScale="92500" lnSpcReduction="20000"/>
          </a:bodyPr>
          <a:lstStyle/>
          <a:p>
            <a:pPr marL="114300" lvl="0" indent="0" algn="ctr" rtl="0">
              <a:lnSpc>
                <a:spcPct val="90000"/>
              </a:lnSpc>
              <a:spcBef>
                <a:spcPts val="0"/>
              </a:spcBef>
              <a:spcAft>
                <a:spcPts val="0"/>
              </a:spcAft>
              <a:buClr>
                <a:schemeClr val="dk1"/>
              </a:buClr>
              <a:buSzPct val="100000"/>
              <a:buNone/>
            </a:pPr>
            <a:r>
              <a:rPr lang="en-GB" sz="1600">
                <a:latin typeface="Open Sans"/>
                <a:ea typeface="Open Sans"/>
                <a:cs typeface="Open Sans"/>
                <a:sym typeface="Open Sans"/>
              </a:rPr>
              <a:t>Exemple : Si la nouvelle ligne MT est de 3 km et que le coût des lignes MT est de 9 000 USD/km, le coût total de la nouvelle ligne est de 27 000 USD.</a:t>
            </a:r>
            <a:endParaRPr/>
          </a:p>
        </p:txBody>
      </p:sp>
      <p:pic>
        <p:nvPicPr>
          <p:cNvPr id="472" name="Google Shape;472;p17" descr="File:Home Icon.svg - Wikimedia Commons"/>
          <p:cNvPicPr preferRelativeResize="0"/>
          <p:nvPr/>
        </p:nvPicPr>
        <p:blipFill rotWithShape="1">
          <a:blip r:embed="rId3">
            <a:alphaModFix/>
          </a:blip>
          <a:srcRect/>
          <a:stretch/>
        </p:blipFill>
        <p:spPr>
          <a:xfrm>
            <a:off x="6566057" y="3552731"/>
            <a:ext cx="624254" cy="624254"/>
          </a:xfrm>
          <a:prstGeom prst="rect">
            <a:avLst/>
          </a:prstGeom>
          <a:noFill/>
          <a:ln>
            <a:noFill/>
          </a:ln>
        </p:spPr>
      </p:pic>
      <p:pic>
        <p:nvPicPr>
          <p:cNvPr id="473" name="Google Shape;473;p17" descr="File:Home Icon.svg - Wikimedia Commons"/>
          <p:cNvPicPr preferRelativeResize="0"/>
          <p:nvPr/>
        </p:nvPicPr>
        <p:blipFill rotWithShape="1">
          <a:blip r:embed="rId3">
            <a:alphaModFix/>
          </a:blip>
          <a:srcRect/>
          <a:stretch/>
        </p:blipFill>
        <p:spPr>
          <a:xfrm>
            <a:off x="6458353" y="5055116"/>
            <a:ext cx="624254" cy="624254"/>
          </a:xfrm>
          <a:prstGeom prst="rect">
            <a:avLst/>
          </a:prstGeom>
          <a:noFill/>
          <a:ln>
            <a:noFill/>
          </a:ln>
        </p:spPr>
      </p:pic>
      <p:pic>
        <p:nvPicPr>
          <p:cNvPr id="474" name="Google Shape;474;p17" descr="File:Home Icon.svg - Wikimedia Commons"/>
          <p:cNvPicPr preferRelativeResize="0"/>
          <p:nvPr/>
        </p:nvPicPr>
        <p:blipFill rotWithShape="1">
          <a:blip r:embed="rId3">
            <a:alphaModFix/>
          </a:blip>
          <a:srcRect/>
          <a:stretch/>
        </p:blipFill>
        <p:spPr>
          <a:xfrm>
            <a:off x="7719313" y="4608723"/>
            <a:ext cx="624254" cy="624254"/>
          </a:xfrm>
          <a:prstGeom prst="rect">
            <a:avLst/>
          </a:prstGeom>
          <a:noFill/>
          <a:ln>
            <a:noFill/>
          </a:ln>
        </p:spPr>
      </p:pic>
      <p:pic>
        <p:nvPicPr>
          <p:cNvPr id="475" name="Google Shape;475;p17" descr="File:Home Icon.svg - Wikimedia Commons"/>
          <p:cNvPicPr preferRelativeResize="0"/>
          <p:nvPr/>
        </p:nvPicPr>
        <p:blipFill rotWithShape="1">
          <a:blip r:embed="rId3">
            <a:alphaModFix/>
          </a:blip>
          <a:srcRect/>
          <a:stretch/>
        </p:blipFill>
        <p:spPr>
          <a:xfrm>
            <a:off x="8031440" y="5922868"/>
            <a:ext cx="624254" cy="624254"/>
          </a:xfrm>
          <a:prstGeom prst="rect">
            <a:avLst/>
          </a:prstGeom>
          <a:noFill/>
          <a:ln>
            <a:noFill/>
          </a:ln>
        </p:spPr>
      </p:pic>
      <p:pic>
        <p:nvPicPr>
          <p:cNvPr id="476" name="Google Shape;476;p17" descr="File:Home Icon.svg - Wikimedia Commons"/>
          <p:cNvPicPr preferRelativeResize="0"/>
          <p:nvPr/>
        </p:nvPicPr>
        <p:blipFill rotWithShape="1">
          <a:blip r:embed="rId3">
            <a:alphaModFix/>
          </a:blip>
          <a:srcRect/>
          <a:stretch/>
        </p:blipFill>
        <p:spPr>
          <a:xfrm>
            <a:off x="9432348" y="5545104"/>
            <a:ext cx="624254" cy="624254"/>
          </a:xfrm>
          <a:prstGeom prst="rect">
            <a:avLst/>
          </a:prstGeom>
          <a:noFill/>
          <a:ln>
            <a:noFill/>
          </a:ln>
        </p:spPr>
      </p:pic>
      <p:pic>
        <p:nvPicPr>
          <p:cNvPr id="477" name="Google Shape;477;p17" descr="File:Home Icon.svg - Wikimedia Commons"/>
          <p:cNvPicPr preferRelativeResize="0"/>
          <p:nvPr/>
        </p:nvPicPr>
        <p:blipFill rotWithShape="1">
          <a:blip r:embed="rId3">
            <a:alphaModFix/>
          </a:blip>
          <a:srcRect/>
          <a:stretch/>
        </p:blipFill>
        <p:spPr>
          <a:xfrm>
            <a:off x="8500365" y="3626247"/>
            <a:ext cx="624254" cy="624254"/>
          </a:xfrm>
          <a:prstGeom prst="rect">
            <a:avLst/>
          </a:prstGeom>
          <a:noFill/>
          <a:ln>
            <a:noFill/>
          </a:ln>
        </p:spPr>
      </p:pic>
      <p:cxnSp>
        <p:nvCxnSpPr>
          <p:cNvPr id="478" name="Google Shape;478;p17"/>
          <p:cNvCxnSpPr>
            <a:stCxn id="472" idx="2"/>
          </p:cNvCxnSpPr>
          <p:nvPr/>
        </p:nvCxnSpPr>
        <p:spPr>
          <a:xfrm>
            <a:off x="6878184" y="4176985"/>
            <a:ext cx="1934400" cy="477900"/>
          </a:xfrm>
          <a:prstGeom prst="straightConnector1">
            <a:avLst/>
          </a:prstGeom>
          <a:noFill/>
          <a:ln w="9525" cap="flat" cmpd="sng">
            <a:solidFill>
              <a:schemeClr val="accent1"/>
            </a:solidFill>
            <a:prstDash val="solid"/>
            <a:miter lim="800000"/>
            <a:headEnd type="none" w="sm" len="sm"/>
            <a:tailEnd type="none" w="sm" len="sm"/>
          </a:ln>
        </p:spPr>
      </p:cxnSp>
      <p:cxnSp>
        <p:nvCxnSpPr>
          <p:cNvPr id="479" name="Google Shape;479;p17"/>
          <p:cNvCxnSpPr/>
          <p:nvPr/>
        </p:nvCxnSpPr>
        <p:spPr>
          <a:xfrm>
            <a:off x="8812492" y="4654825"/>
            <a:ext cx="152400" cy="400291"/>
          </a:xfrm>
          <a:prstGeom prst="straightConnector1">
            <a:avLst/>
          </a:prstGeom>
          <a:noFill/>
          <a:ln w="9525" cap="flat" cmpd="sng">
            <a:solidFill>
              <a:schemeClr val="accent1"/>
            </a:solidFill>
            <a:prstDash val="solid"/>
            <a:miter lim="800000"/>
            <a:headEnd type="none" w="sm" len="sm"/>
            <a:tailEnd type="none" w="sm" len="sm"/>
          </a:ln>
        </p:spPr>
      </p:cxnSp>
      <p:cxnSp>
        <p:nvCxnSpPr>
          <p:cNvPr id="480" name="Google Shape;480;p17"/>
          <p:cNvCxnSpPr/>
          <p:nvPr/>
        </p:nvCxnSpPr>
        <p:spPr>
          <a:xfrm flipH="1">
            <a:off x="8530764" y="5055116"/>
            <a:ext cx="449509" cy="510483"/>
          </a:xfrm>
          <a:prstGeom prst="straightConnector1">
            <a:avLst/>
          </a:prstGeom>
          <a:noFill/>
          <a:ln w="9525" cap="flat" cmpd="sng">
            <a:solidFill>
              <a:schemeClr val="accent1"/>
            </a:solidFill>
            <a:prstDash val="solid"/>
            <a:miter lim="800000"/>
            <a:headEnd type="none" w="sm" len="sm"/>
            <a:tailEnd type="none" w="sm" len="sm"/>
          </a:ln>
        </p:spPr>
      </p:cxnSp>
      <p:cxnSp>
        <p:nvCxnSpPr>
          <p:cNvPr id="481" name="Google Shape;481;p17"/>
          <p:cNvCxnSpPr>
            <a:endCxn id="475" idx="0"/>
          </p:cNvCxnSpPr>
          <p:nvPr/>
        </p:nvCxnSpPr>
        <p:spPr>
          <a:xfrm flipH="1">
            <a:off x="8343567" y="5565568"/>
            <a:ext cx="187200" cy="357300"/>
          </a:xfrm>
          <a:prstGeom prst="straightConnector1">
            <a:avLst/>
          </a:prstGeom>
          <a:noFill/>
          <a:ln w="9525" cap="flat" cmpd="sng">
            <a:solidFill>
              <a:schemeClr val="accent1"/>
            </a:solidFill>
            <a:prstDash val="solid"/>
            <a:miter lim="800000"/>
            <a:headEnd type="none" w="sm" len="sm"/>
            <a:tailEnd type="none" w="sm" len="sm"/>
          </a:ln>
        </p:spPr>
      </p:cxnSp>
      <p:cxnSp>
        <p:nvCxnSpPr>
          <p:cNvPr id="482" name="Google Shape;482;p17"/>
          <p:cNvCxnSpPr>
            <a:endCxn id="473" idx="3"/>
          </p:cNvCxnSpPr>
          <p:nvPr/>
        </p:nvCxnSpPr>
        <p:spPr>
          <a:xfrm rot="10800000">
            <a:off x="7082607" y="5367243"/>
            <a:ext cx="1448100" cy="198300"/>
          </a:xfrm>
          <a:prstGeom prst="straightConnector1">
            <a:avLst/>
          </a:prstGeom>
          <a:noFill/>
          <a:ln w="9525" cap="flat" cmpd="sng">
            <a:solidFill>
              <a:schemeClr val="accent1"/>
            </a:solidFill>
            <a:prstDash val="solid"/>
            <a:miter lim="800000"/>
            <a:headEnd type="none" w="sm" len="sm"/>
            <a:tailEnd type="none" w="sm" len="sm"/>
          </a:ln>
        </p:spPr>
      </p:cxnSp>
      <p:cxnSp>
        <p:nvCxnSpPr>
          <p:cNvPr id="483" name="Google Shape;483;p17"/>
          <p:cNvCxnSpPr/>
          <p:nvPr/>
        </p:nvCxnSpPr>
        <p:spPr>
          <a:xfrm rot="10800000">
            <a:off x="8812492" y="4250501"/>
            <a:ext cx="0" cy="404324"/>
          </a:xfrm>
          <a:prstGeom prst="straightConnector1">
            <a:avLst/>
          </a:prstGeom>
          <a:noFill/>
          <a:ln w="9525" cap="flat" cmpd="sng">
            <a:solidFill>
              <a:schemeClr val="accent1"/>
            </a:solidFill>
            <a:prstDash val="solid"/>
            <a:miter lim="800000"/>
            <a:headEnd type="none" w="sm" len="sm"/>
            <a:tailEnd type="none" w="sm" len="sm"/>
          </a:ln>
        </p:spPr>
      </p:cxnSp>
      <p:cxnSp>
        <p:nvCxnSpPr>
          <p:cNvPr id="484" name="Google Shape;484;p17"/>
          <p:cNvCxnSpPr/>
          <p:nvPr/>
        </p:nvCxnSpPr>
        <p:spPr>
          <a:xfrm>
            <a:off x="8980273" y="5055116"/>
            <a:ext cx="764202" cy="489988"/>
          </a:xfrm>
          <a:prstGeom prst="straightConnector1">
            <a:avLst/>
          </a:prstGeom>
          <a:noFill/>
          <a:ln w="9525" cap="flat" cmpd="sng">
            <a:solidFill>
              <a:schemeClr val="accent1"/>
            </a:solidFill>
            <a:prstDash val="solid"/>
            <a:miter lim="800000"/>
            <a:headEnd type="none" w="sm" len="sm"/>
            <a:tailEnd type="none" w="sm" len="sm"/>
          </a:ln>
        </p:spPr>
      </p:cxnSp>
      <p:cxnSp>
        <p:nvCxnSpPr>
          <p:cNvPr id="485" name="Google Shape;485;p17"/>
          <p:cNvCxnSpPr/>
          <p:nvPr/>
        </p:nvCxnSpPr>
        <p:spPr>
          <a:xfrm>
            <a:off x="8435840" y="1012219"/>
            <a:ext cx="3756160" cy="1505392"/>
          </a:xfrm>
          <a:prstGeom prst="straightConnector1">
            <a:avLst/>
          </a:prstGeom>
          <a:noFill/>
          <a:ln w="19050" cap="flat" cmpd="sng">
            <a:solidFill>
              <a:schemeClr val="dk1"/>
            </a:solidFill>
            <a:prstDash val="solid"/>
            <a:miter lim="800000"/>
            <a:headEnd type="none" w="sm" len="sm"/>
            <a:tailEnd type="none" w="sm" len="sm"/>
          </a:ln>
        </p:spPr>
      </p:cxnSp>
      <p:sp>
        <p:nvSpPr>
          <p:cNvPr id="486" name="Google Shape;486;p17"/>
          <p:cNvSpPr/>
          <p:nvPr/>
        </p:nvSpPr>
        <p:spPr>
          <a:xfrm>
            <a:off x="8992706" y="1606463"/>
            <a:ext cx="2582392" cy="32531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dk1"/>
                </a:solidFill>
                <a:latin typeface="Calibri"/>
                <a:ea typeface="Calibri"/>
                <a:cs typeface="Calibri"/>
                <a:sym typeface="Calibri"/>
              </a:rPr>
              <a:t>Ligne HT existante/prévue </a:t>
            </a:r>
            <a:endParaRPr sz="1600">
              <a:solidFill>
                <a:schemeClr val="dk1"/>
              </a:solidFill>
              <a:latin typeface="Calibri"/>
              <a:ea typeface="Calibri"/>
              <a:cs typeface="Calibri"/>
              <a:sym typeface="Calibri"/>
            </a:endParaRPr>
          </a:p>
        </p:txBody>
      </p:sp>
      <p:cxnSp>
        <p:nvCxnSpPr>
          <p:cNvPr id="487" name="Google Shape;487;p17"/>
          <p:cNvCxnSpPr/>
          <p:nvPr/>
        </p:nvCxnSpPr>
        <p:spPr>
          <a:xfrm rot="10800000" flipH="1">
            <a:off x="8964892" y="2041469"/>
            <a:ext cx="1909973" cy="2952748"/>
          </a:xfrm>
          <a:prstGeom prst="straightConnector1">
            <a:avLst/>
          </a:prstGeom>
          <a:noFill/>
          <a:ln w="12700" cap="flat" cmpd="sng">
            <a:solidFill>
              <a:schemeClr val="accent2"/>
            </a:solidFill>
            <a:prstDash val="solid"/>
            <a:miter lim="800000"/>
            <a:headEnd type="none" w="sm" len="sm"/>
            <a:tailEnd type="none" w="sm" len="sm"/>
          </a:ln>
        </p:spPr>
      </p:cxnSp>
      <p:sp>
        <p:nvSpPr>
          <p:cNvPr id="488" name="Google Shape;488;p17"/>
          <p:cNvSpPr txBox="1"/>
          <p:nvPr/>
        </p:nvSpPr>
        <p:spPr>
          <a:xfrm>
            <a:off x="9744472" y="3645878"/>
            <a:ext cx="1408800" cy="5850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dk1"/>
                </a:solidFill>
                <a:latin typeface="Calibri"/>
                <a:ea typeface="Calibri"/>
                <a:cs typeface="Calibri"/>
                <a:sym typeface="Calibri"/>
              </a:rPr>
              <a:t>Nouvelle ligne MT</a:t>
            </a:r>
            <a:endParaRPr sz="1600">
              <a:solidFill>
                <a:schemeClr val="dk1"/>
              </a:solidFill>
              <a:latin typeface="Calibri"/>
              <a:ea typeface="Calibri"/>
              <a:cs typeface="Calibri"/>
              <a:sym typeface="Calibri"/>
            </a:endParaRPr>
          </a:p>
        </p:txBody>
      </p:sp>
      <p:sp>
        <p:nvSpPr>
          <p:cNvPr id="489" name="Google Shape;489;p17"/>
          <p:cNvSpPr txBox="1"/>
          <p:nvPr/>
        </p:nvSpPr>
        <p:spPr>
          <a:xfrm>
            <a:off x="990600" y="1716152"/>
            <a:ext cx="10515600" cy="4137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CC2E5"/>
              </a:buClr>
              <a:buSzPts val="2000"/>
              <a:buFont typeface="Open Sans"/>
              <a:buNone/>
            </a:pPr>
            <a:r>
              <a:rPr lang="en-GB" sz="2000" b="1">
                <a:solidFill>
                  <a:srgbClr val="9CC2E5"/>
                </a:solidFill>
                <a:latin typeface="Open Sans"/>
                <a:ea typeface="Open Sans"/>
                <a:cs typeface="Open Sans"/>
                <a:sym typeface="Open Sans"/>
              </a:rPr>
              <a:t>Exemple de coût de raccordement au réseau</a:t>
            </a:r>
            <a:endParaRPr/>
          </a:p>
        </p:txBody>
      </p:sp>
      <p:sp>
        <p:nvSpPr>
          <p:cNvPr id="490" name="Google Shape;490;p17"/>
          <p:cNvSpPr txBox="1"/>
          <p:nvPr/>
        </p:nvSpPr>
        <p:spPr>
          <a:xfrm>
            <a:off x="990600" y="517525"/>
            <a:ext cx="693928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Calculs et résumés de l'OnSSET</a:t>
            </a:r>
            <a:endParaRPr sz="4400">
              <a:solidFill>
                <a:schemeClr val="dk1"/>
              </a:solidFill>
              <a:latin typeface="Open Sans"/>
              <a:ea typeface="Open Sans"/>
              <a:cs typeface="Open Sans"/>
              <a:sym typeface="Open Sans"/>
            </a:endParaRPr>
          </a:p>
        </p:txBody>
      </p:sp>
      <p:sp>
        <p:nvSpPr>
          <p:cNvPr id="491" name="Google Shape;491;p17"/>
          <p:cNvSpPr/>
          <p:nvPr/>
        </p:nvSpPr>
        <p:spPr>
          <a:xfrm>
            <a:off x="1028880" y="6134352"/>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pic>
        <p:nvPicPr>
          <p:cNvPr id="492" name="Google Shape;492;p17"/>
          <p:cNvPicPr preferRelativeResize="0"/>
          <p:nvPr/>
        </p:nvPicPr>
        <p:blipFill rotWithShape="1">
          <a:blip r:embed="rId4">
            <a:alphaModFix/>
          </a:blip>
          <a:srcRect/>
          <a:stretch/>
        </p:blipFill>
        <p:spPr>
          <a:xfrm>
            <a:off x="8031440" y="327828"/>
            <a:ext cx="1065703" cy="706796"/>
          </a:xfrm>
          <a:prstGeom prst="rect">
            <a:avLst/>
          </a:prstGeom>
          <a:noFill/>
          <a:ln>
            <a:noFill/>
          </a:ln>
        </p:spPr>
      </p:pic>
      <p:sp>
        <p:nvSpPr>
          <p:cNvPr id="493" name="Google Shape;493;p17"/>
          <p:cNvSpPr txBox="1"/>
          <p:nvPr/>
        </p:nvSpPr>
        <p:spPr>
          <a:xfrm>
            <a:off x="3912310" y="6146544"/>
            <a:ext cx="414782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cxnSp>
        <p:nvCxnSpPr>
          <p:cNvPr id="499" name="Google Shape;499;p41"/>
          <p:cNvCxnSpPr/>
          <p:nvPr/>
        </p:nvCxnSpPr>
        <p:spPr>
          <a:xfrm>
            <a:off x="1993692" y="2818620"/>
            <a:ext cx="984587" cy="4057020"/>
          </a:xfrm>
          <a:prstGeom prst="straightConnector1">
            <a:avLst/>
          </a:prstGeom>
          <a:noFill/>
          <a:ln w="57150" cap="flat" cmpd="sng">
            <a:solidFill>
              <a:schemeClr val="dk1"/>
            </a:solidFill>
            <a:prstDash val="solid"/>
            <a:round/>
            <a:headEnd type="none" w="sm" len="sm"/>
            <a:tailEnd type="none" w="sm" len="sm"/>
          </a:ln>
        </p:spPr>
      </p:cxnSp>
      <p:sp>
        <p:nvSpPr>
          <p:cNvPr id="500" name="Google Shape;500;p41"/>
          <p:cNvSpPr/>
          <p:nvPr/>
        </p:nvSpPr>
        <p:spPr>
          <a:xfrm>
            <a:off x="5493240" y="2955240"/>
            <a:ext cx="2737080" cy="1263960"/>
          </a:xfrm>
          <a:prstGeom prst="ellipse">
            <a:avLst/>
          </a:prstGeom>
          <a:solidFill>
            <a:schemeClr val="accent6"/>
          </a:solidFill>
          <a:ln w="12700" cap="flat" cmpd="sng">
            <a:solidFill>
              <a:srgbClr val="517E33"/>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70" b="0" strike="noStrike">
                <a:solidFill>
                  <a:srgbClr val="FFFFFF"/>
                </a:solidFill>
                <a:latin typeface="Arial"/>
                <a:ea typeface="Arial"/>
                <a:cs typeface="Arial"/>
                <a:sym typeface="Arial"/>
              </a:rPr>
              <a:t>Lieu A</a:t>
            </a:r>
            <a:br>
              <a:rPr lang="en-GB" sz="1800">
                <a:solidFill>
                  <a:schemeClr val="dk1"/>
                </a:solidFill>
                <a:latin typeface="Calibri"/>
                <a:ea typeface="Calibri"/>
                <a:cs typeface="Calibri"/>
                <a:sym typeface="Calibri"/>
              </a:rPr>
            </a:br>
            <a:r>
              <a:rPr lang="en-GB" sz="1870" b="0" strike="noStrike">
                <a:solidFill>
                  <a:srgbClr val="FFFFFF"/>
                </a:solidFill>
                <a:latin typeface="Arial"/>
                <a:ea typeface="Arial"/>
                <a:cs typeface="Arial"/>
                <a:sym typeface="Arial"/>
              </a:rPr>
              <a:t>Hors réseau = 0,30 USD/kWh</a:t>
            </a:r>
            <a:endParaRPr sz="1870" b="0" strike="noStrike">
              <a:solidFill>
                <a:schemeClr val="dk1"/>
              </a:solidFill>
              <a:latin typeface="Arial"/>
              <a:ea typeface="Arial"/>
              <a:cs typeface="Arial"/>
              <a:sym typeface="Arial"/>
            </a:endParaRPr>
          </a:p>
        </p:txBody>
      </p:sp>
      <p:sp>
        <p:nvSpPr>
          <p:cNvPr id="501" name="Google Shape;501;p41"/>
          <p:cNvSpPr/>
          <p:nvPr/>
        </p:nvSpPr>
        <p:spPr>
          <a:xfrm>
            <a:off x="8785329" y="1433880"/>
            <a:ext cx="3088080" cy="1361160"/>
          </a:xfrm>
          <a:prstGeom prst="ellipse">
            <a:avLst/>
          </a:prstGeom>
          <a:solidFill>
            <a:schemeClr val="accent6"/>
          </a:solidFill>
          <a:ln w="12700" cap="flat" cmpd="sng">
            <a:solidFill>
              <a:srgbClr val="517E33"/>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70" b="0" strike="noStrike">
                <a:solidFill>
                  <a:srgbClr val="FFFFFF"/>
                </a:solidFill>
                <a:latin typeface="Arial"/>
                <a:ea typeface="Arial"/>
                <a:cs typeface="Arial"/>
                <a:sym typeface="Arial"/>
              </a:rPr>
              <a:t>Lieu B</a:t>
            </a:r>
            <a:br>
              <a:rPr lang="en-GB" sz="1800">
                <a:solidFill>
                  <a:schemeClr val="dk1"/>
                </a:solidFill>
                <a:latin typeface="Calibri"/>
                <a:ea typeface="Calibri"/>
                <a:cs typeface="Calibri"/>
                <a:sym typeface="Calibri"/>
              </a:rPr>
            </a:br>
            <a:r>
              <a:rPr lang="en-GB" sz="1870" b="0" strike="noStrike">
                <a:solidFill>
                  <a:srgbClr val="FFFFFF"/>
                </a:solidFill>
                <a:latin typeface="Arial"/>
                <a:ea typeface="Arial"/>
                <a:cs typeface="Arial"/>
                <a:sym typeface="Arial"/>
              </a:rPr>
              <a:t>Hors réseau = 0,25 USD/kWh</a:t>
            </a:r>
            <a:endParaRPr sz="1870" b="0" strike="noStrike">
              <a:solidFill>
                <a:schemeClr val="dk1"/>
              </a:solidFill>
              <a:latin typeface="Arial"/>
              <a:ea typeface="Arial"/>
              <a:cs typeface="Arial"/>
              <a:sym typeface="Arial"/>
            </a:endParaRPr>
          </a:p>
        </p:txBody>
      </p:sp>
      <p:sp>
        <p:nvSpPr>
          <p:cNvPr id="502" name="Google Shape;502;p41"/>
          <p:cNvSpPr/>
          <p:nvPr/>
        </p:nvSpPr>
        <p:spPr>
          <a:xfrm>
            <a:off x="9262080" y="4530600"/>
            <a:ext cx="2651040" cy="1356840"/>
          </a:xfrm>
          <a:prstGeom prst="ellipse">
            <a:avLst/>
          </a:prstGeom>
          <a:solidFill>
            <a:schemeClr val="accent6"/>
          </a:solidFill>
          <a:ln w="12700" cap="flat" cmpd="sng">
            <a:solidFill>
              <a:srgbClr val="517E33"/>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70" b="0" strike="noStrike">
                <a:solidFill>
                  <a:srgbClr val="FFFFFF"/>
                </a:solidFill>
                <a:latin typeface="Arial"/>
                <a:ea typeface="Arial"/>
                <a:cs typeface="Arial"/>
                <a:sym typeface="Arial"/>
              </a:rPr>
              <a:t>Lieu C</a:t>
            </a:r>
            <a:br>
              <a:rPr lang="en-GB" sz="1800">
                <a:solidFill>
                  <a:schemeClr val="dk1"/>
                </a:solidFill>
                <a:latin typeface="Calibri"/>
                <a:ea typeface="Calibri"/>
                <a:cs typeface="Calibri"/>
                <a:sym typeface="Calibri"/>
              </a:rPr>
            </a:br>
            <a:r>
              <a:rPr lang="en-GB" sz="1870" b="0" strike="noStrike">
                <a:solidFill>
                  <a:srgbClr val="FFFFFF"/>
                </a:solidFill>
                <a:latin typeface="Arial"/>
                <a:ea typeface="Arial"/>
                <a:cs typeface="Arial"/>
                <a:sym typeface="Arial"/>
              </a:rPr>
              <a:t>Hors réseau = 0,20 USD/kWh</a:t>
            </a:r>
            <a:endParaRPr sz="1870" b="0" strike="noStrike">
              <a:solidFill>
                <a:schemeClr val="dk1"/>
              </a:solidFill>
              <a:latin typeface="Arial"/>
              <a:ea typeface="Arial"/>
              <a:cs typeface="Arial"/>
              <a:sym typeface="Arial"/>
            </a:endParaRPr>
          </a:p>
        </p:txBody>
      </p:sp>
      <p:cxnSp>
        <p:nvCxnSpPr>
          <p:cNvPr id="503" name="Google Shape;503;p41"/>
          <p:cNvCxnSpPr/>
          <p:nvPr/>
        </p:nvCxnSpPr>
        <p:spPr>
          <a:xfrm rot="10800000" flipH="1">
            <a:off x="2358359" y="2197798"/>
            <a:ext cx="6426969" cy="1628642"/>
          </a:xfrm>
          <a:prstGeom prst="straightConnector1">
            <a:avLst/>
          </a:prstGeom>
          <a:noFill/>
          <a:ln w="19050" cap="flat" cmpd="sng">
            <a:solidFill>
              <a:schemeClr val="accent2"/>
            </a:solidFill>
            <a:prstDash val="solid"/>
            <a:round/>
            <a:headEnd type="none" w="sm" len="sm"/>
            <a:tailEnd type="none" w="sm" len="sm"/>
          </a:ln>
        </p:spPr>
      </p:cxnSp>
      <p:cxnSp>
        <p:nvCxnSpPr>
          <p:cNvPr id="504" name="Google Shape;504;p41"/>
          <p:cNvCxnSpPr/>
          <p:nvPr/>
        </p:nvCxnSpPr>
        <p:spPr>
          <a:xfrm rot="10800000" flipH="1">
            <a:off x="2358360" y="3587400"/>
            <a:ext cx="3134520" cy="326520"/>
          </a:xfrm>
          <a:prstGeom prst="straightConnector1">
            <a:avLst/>
          </a:prstGeom>
          <a:noFill/>
          <a:ln w="38100" cap="flat" cmpd="sng">
            <a:solidFill>
              <a:schemeClr val="accent5"/>
            </a:solidFill>
            <a:prstDash val="solid"/>
            <a:round/>
            <a:headEnd type="none" w="sm" len="sm"/>
            <a:tailEnd type="none" w="sm" len="sm"/>
          </a:ln>
        </p:spPr>
      </p:cxnSp>
      <p:sp>
        <p:nvSpPr>
          <p:cNvPr id="505" name="Google Shape;505;p41"/>
          <p:cNvSpPr/>
          <p:nvPr/>
        </p:nvSpPr>
        <p:spPr>
          <a:xfrm>
            <a:off x="3202144" y="2465854"/>
            <a:ext cx="3735360" cy="58332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Extension du réseau = 0,40 USD/kWh  </a:t>
            </a:r>
            <a:endParaRPr/>
          </a:p>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Trop cher</a:t>
            </a:r>
            <a:endParaRPr sz="1600" b="0" strike="noStrike">
              <a:solidFill>
                <a:schemeClr val="dk1"/>
              </a:solidFill>
              <a:latin typeface="Arial"/>
              <a:ea typeface="Arial"/>
              <a:cs typeface="Arial"/>
              <a:sym typeface="Arial"/>
            </a:endParaRPr>
          </a:p>
        </p:txBody>
      </p:sp>
      <p:sp>
        <p:nvSpPr>
          <p:cNvPr id="506" name="Google Shape;506;p41"/>
          <p:cNvSpPr/>
          <p:nvPr/>
        </p:nvSpPr>
        <p:spPr>
          <a:xfrm>
            <a:off x="2444158" y="3958452"/>
            <a:ext cx="3807069" cy="3371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Extension du réseau = 0,25 USD/kWh</a:t>
            </a:r>
            <a:endParaRPr sz="1600" b="0" strike="noStrike">
              <a:solidFill>
                <a:schemeClr val="dk1"/>
              </a:solidFill>
              <a:latin typeface="Arial"/>
              <a:ea typeface="Arial"/>
              <a:cs typeface="Arial"/>
              <a:sym typeface="Arial"/>
            </a:endParaRPr>
          </a:p>
        </p:txBody>
      </p:sp>
      <p:sp>
        <p:nvSpPr>
          <p:cNvPr id="507" name="Google Shape;507;p41"/>
          <p:cNvSpPr/>
          <p:nvPr/>
        </p:nvSpPr>
        <p:spPr>
          <a:xfrm>
            <a:off x="2081520" y="216360"/>
            <a:ext cx="9680400" cy="9622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41"/>
          <p:cNvSpPr/>
          <p:nvPr/>
        </p:nvSpPr>
        <p:spPr>
          <a:xfrm>
            <a:off x="999624" y="3576072"/>
            <a:ext cx="1698816" cy="954192"/>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GB" sz="1870" b="0" strike="noStrike">
                <a:solidFill>
                  <a:srgbClr val="000000"/>
                </a:solidFill>
                <a:latin typeface="Arial"/>
                <a:ea typeface="Arial"/>
                <a:cs typeface="Arial"/>
                <a:sym typeface="Arial"/>
              </a:rPr>
              <a:t>Existant/</a:t>
            </a:r>
            <a:br>
              <a:rPr lang="en-GB" sz="1870" b="0" strike="noStrike">
                <a:solidFill>
                  <a:srgbClr val="000000"/>
                </a:solidFill>
                <a:latin typeface="Arial"/>
                <a:ea typeface="Arial"/>
                <a:cs typeface="Arial"/>
                <a:sym typeface="Arial"/>
              </a:rPr>
            </a:br>
            <a:r>
              <a:rPr lang="en-GB" sz="1870" b="0" strike="noStrike">
                <a:solidFill>
                  <a:srgbClr val="000000"/>
                </a:solidFill>
                <a:latin typeface="Arial"/>
                <a:ea typeface="Arial"/>
                <a:cs typeface="Arial"/>
                <a:sym typeface="Arial"/>
              </a:rPr>
              <a:t>Prévu </a:t>
            </a:r>
            <a:br>
              <a:rPr lang="en-GB" sz="1870" b="0" strike="noStrike">
                <a:solidFill>
                  <a:srgbClr val="000000"/>
                </a:solidFill>
                <a:latin typeface="Arial"/>
                <a:ea typeface="Arial"/>
                <a:cs typeface="Arial"/>
                <a:sym typeface="Arial"/>
              </a:rPr>
            </a:br>
            <a:r>
              <a:rPr lang="en-GB" sz="1870" b="0" strike="noStrike">
                <a:solidFill>
                  <a:srgbClr val="000000"/>
                </a:solidFill>
                <a:latin typeface="Arial"/>
                <a:ea typeface="Arial"/>
                <a:cs typeface="Arial"/>
                <a:sym typeface="Arial"/>
              </a:rPr>
              <a:t>réseau</a:t>
            </a:r>
            <a:endParaRPr sz="1870" b="0" strike="noStrike">
              <a:solidFill>
                <a:schemeClr val="dk1"/>
              </a:solidFill>
              <a:latin typeface="Arial"/>
              <a:ea typeface="Arial"/>
              <a:cs typeface="Arial"/>
              <a:sym typeface="Arial"/>
            </a:endParaRPr>
          </a:p>
        </p:txBody>
      </p:sp>
      <p:sp>
        <p:nvSpPr>
          <p:cNvPr id="509" name="Google Shape;509;p41"/>
          <p:cNvSpPr txBox="1"/>
          <p:nvPr/>
        </p:nvSpPr>
        <p:spPr>
          <a:xfrm>
            <a:off x="1275868" y="179729"/>
            <a:ext cx="10762128"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700">
              <a:solidFill>
                <a:schemeClr val="dk1"/>
              </a:solidFill>
              <a:latin typeface="Calibri"/>
              <a:ea typeface="Calibri"/>
              <a:cs typeface="Calibri"/>
              <a:sym typeface="Calibri"/>
            </a:endParaRPr>
          </a:p>
        </p:txBody>
      </p:sp>
      <p:sp>
        <p:nvSpPr>
          <p:cNvPr id="510" name="Google Shape;510;p41"/>
          <p:cNvSpPr txBox="1"/>
          <p:nvPr/>
        </p:nvSpPr>
        <p:spPr>
          <a:xfrm>
            <a:off x="990600" y="1716152"/>
            <a:ext cx="10515600" cy="4137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CC2E5"/>
              </a:buClr>
              <a:buSzPts val="2000"/>
              <a:buFont typeface="Open Sans"/>
              <a:buNone/>
            </a:pPr>
            <a:r>
              <a:rPr lang="en-GB" sz="2000" b="1">
                <a:solidFill>
                  <a:srgbClr val="9CC2E5"/>
                </a:solidFill>
                <a:latin typeface="Open Sans"/>
                <a:ea typeface="Open Sans"/>
                <a:cs typeface="Open Sans"/>
                <a:sym typeface="Open Sans"/>
              </a:rPr>
              <a:t>L'algorithme d'extension du réseau </a:t>
            </a:r>
            <a:endParaRPr/>
          </a:p>
        </p:txBody>
      </p:sp>
      <p:sp>
        <p:nvSpPr>
          <p:cNvPr id="511" name="Google Shape;511;p41"/>
          <p:cNvSpPr txBox="1"/>
          <p:nvPr/>
        </p:nvSpPr>
        <p:spPr>
          <a:xfrm>
            <a:off x="990600" y="517525"/>
            <a:ext cx="778256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Calculs et résumés de l'OnSSET</a:t>
            </a:r>
            <a:endParaRPr sz="4400">
              <a:solidFill>
                <a:schemeClr val="dk1"/>
              </a:solidFill>
              <a:latin typeface="Open Sans"/>
              <a:ea typeface="Open Sans"/>
              <a:cs typeface="Open Sans"/>
              <a:sym typeface="Open Sans"/>
            </a:endParaRPr>
          </a:p>
        </p:txBody>
      </p:sp>
      <p:sp>
        <p:nvSpPr>
          <p:cNvPr id="512" name="Google Shape;512;p41"/>
          <p:cNvSpPr/>
          <p:nvPr/>
        </p:nvSpPr>
        <p:spPr>
          <a:xfrm>
            <a:off x="877704" y="6143022"/>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513" name="Google Shape;513;p41"/>
          <p:cNvSpPr txBox="1"/>
          <p:nvPr/>
        </p:nvSpPr>
        <p:spPr>
          <a:xfrm>
            <a:off x="7601218" y="6131465"/>
            <a:ext cx="419727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cxnSp>
        <p:nvCxnSpPr>
          <p:cNvPr id="519" name="Google Shape;519;p42"/>
          <p:cNvCxnSpPr/>
          <p:nvPr/>
        </p:nvCxnSpPr>
        <p:spPr>
          <a:xfrm>
            <a:off x="1993692" y="2818620"/>
            <a:ext cx="984587" cy="4057020"/>
          </a:xfrm>
          <a:prstGeom prst="straightConnector1">
            <a:avLst/>
          </a:prstGeom>
          <a:noFill/>
          <a:ln w="57150" cap="flat" cmpd="sng">
            <a:solidFill>
              <a:schemeClr val="dk1"/>
            </a:solidFill>
            <a:prstDash val="solid"/>
            <a:round/>
            <a:headEnd type="none" w="sm" len="sm"/>
            <a:tailEnd type="none" w="sm" len="sm"/>
          </a:ln>
        </p:spPr>
      </p:cxnSp>
      <p:sp>
        <p:nvSpPr>
          <p:cNvPr id="520" name="Google Shape;520;p42"/>
          <p:cNvSpPr/>
          <p:nvPr/>
        </p:nvSpPr>
        <p:spPr>
          <a:xfrm>
            <a:off x="5493240" y="2955240"/>
            <a:ext cx="2737080" cy="1263960"/>
          </a:xfrm>
          <a:prstGeom prst="ellipse">
            <a:avLst/>
          </a:prstGeom>
          <a:solidFill>
            <a:schemeClr val="accent6"/>
          </a:solidFill>
          <a:ln w="12700" cap="flat" cmpd="sng">
            <a:solidFill>
              <a:srgbClr val="517E33"/>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70" b="0" strike="noStrike">
                <a:solidFill>
                  <a:srgbClr val="FFFFFF"/>
                </a:solidFill>
                <a:latin typeface="Arial"/>
                <a:ea typeface="Arial"/>
                <a:cs typeface="Arial"/>
                <a:sym typeface="Arial"/>
              </a:rPr>
              <a:t>Lieu A</a:t>
            </a:r>
            <a:br>
              <a:rPr lang="en-GB" sz="1800">
                <a:solidFill>
                  <a:schemeClr val="dk1"/>
                </a:solidFill>
                <a:latin typeface="Calibri"/>
                <a:ea typeface="Calibri"/>
                <a:cs typeface="Calibri"/>
                <a:sym typeface="Calibri"/>
              </a:rPr>
            </a:br>
            <a:r>
              <a:rPr lang="en-GB" sz="1870" b="0" strike="noStrike">
                <a:solidFill>
                  <a:srgbClr val="FFFFFF"/>
                </a:solidFill>
                <a:latin typeface="Arial"/>
                <a:ea typeface="Arial"/>
                <a:cs typeface="Arial"/>
                <a:sym typeface="Arial"/>
              </a:rPr>
              <a:t>Hors réseau = 0,30 USD/kWh</a:t>
            </a:r>
            <a:endParaRPr sz="1870" b="0" strike="noStrike">
              <a:solidFill>
                <a:schemeClr val="dk1"/>
              </a:solidFill>
              <a:latin typeface="Arial"/>
              <a:ea typeface="Arial"/>
              <a:cs typeface="Arial"/>
              <a:sym typeface="Arial"/>
            </a:endParaRPr>
          </a:p>
        </p:txBody>
      </p:sp>
      <p:cxnSp>
        <p:nvCxnSpPr>
          <p:cNvPr id="521" name="Google Shape;521;p42"/>
          <p:cNvCxnSpPr/>
          <p:nvPr/>
        </p:nvCxnSpPr>
        <p:spPr>
          <a:xfrm rot="10800000" flipH="1">
            <a:off x="2358359" y="2197798"/>
            <a:ext cx="6426969" cy="1628642"/>
          </a:xfrm>
          <a:prstGeom prst="straightConnector1">
            <a:avLst/>
          </a:prstGeom>
          <a:noFill/>
          <a:ln w="19050" cap="flat" cmpd="sng">
            <a:solidFill>
              <a:schemeClr val="accent2"/>
            </a:solidFill>
            <a:prstDash val="solid"/>
            <a:round/>
            <a:headEnd type="none" w="sm" len="sm"/>
            <a:tailEnd type="none" w="sm" len="sm"/>
          </a:ln>
        </p:spPr>
      </p:cxnSp>
      <p:cxnSp>
        <p:nvCxnSpPr>
          <p:cNvPr id="522" name="Google Shape;522;p42"/>
          <p:cNvCxnSpPr/>
          <p:nvPr/>
        </p:nvCxnSpPr>
        <p:spPr>
          <a:xfrm rot="10800000" flipH="1">
            <a:off x="2358360" y="3587400"/>
            <a:ext cx="3134520" cy="326520"/>
          </a:xfrm>
          <a:prstGeom prst="straightConnector1">
            <a:avLst/>
          </a:prstGeom>
          <a:noFill/>
          <a:ln w="38100" cap="flat" cmpd="sng">
            <a:solidFill>
              <a:schemeClr val="accent5"/>
            </a:solidFill>
            <a:prstDash val="solid"/>
            <a:round/>
            <a:headEnd type="none" w="sm" len="sm"/>
            <a:tailEnd type="none" w="sm" len="sm"/>
          </a:ln>
        </p:spPr>
      </p:cxnSp>
      <p:cxnSp>
        <p:nvCxnSpPr>
          <p:cNvPr id="523" name="Google Shape;523;p42"/>
          <p:cNvCxnSpPr/>
          <p:nvPr/>
        </p:nvCxnSpPr>
        <p:spPr>
          <a:xfrm rot="10800000" flipH="1">
            <a:off x="8230320" y="2647440"/>
            <a:ext cx="1176727" cy="816840"/>
          </a:xfrm>
          <a:prstGeom prst="straightConnector1">
            <a:avLst/>
          </a:prstGeom>
          <a:noFill/>
          <a:ln w="19050" cap="flat" cmpd="sng">
            <a:solidFill>
              <a:schemeClr val="accent5"/>
            </a:solidFill>
            <a:prstDash val="solid"/>
            <a:round/>
            <a:headEnd type="none" w="sm" len="sm"/>
            <a:tailEnd type="none" w="sm" len="sm"/>
          </a:ln>
        </p:spPr>
      </p:cxnSp>
      <p:cxnSp>
        <p:nvCxnSpPr>
          <p:cNvPr id="524" name="Google Shape;524;p42"/>
          <p:cNvCxnSpPr/>
          <p:nvPr/>
        </p:nvCxnSpPr>
        <p:spPr>
          <a:xfrm>
            <a:off x="8230320" y="3587400"/>
            <a:ext cx="2357640" cy="943200"/>
          </a:xfrm>
          <a:prstGeom prst="straightConnector1">
            <a:avLst/>
          </a:prstGeom>
          <a:noFill/>
          <a:ln w="12700" cap="flat" cmpd="sng">
            <a:solidFill>
              <a:schemeClr val="accent2"/>
            </a:solidFill>
            <a:prstDash val="solid"/>
            <a:miter lim="800000"/>
            <a:headEnd type="none" w="sm" len="sm"/>
            <a:tailEnd type="none" w="sm" len="sm"/>
          </a:ln>
        </p:spPr>
      </p:cxnSp>
      <p:sp>
        <p:nvSpPr>
          <p:cNvPr id="525" name="Google Shape;525;p42"/>
          <p:cNvSpPr/>
          <p:nvPr/>
        </p:nvSpPr>
        <p:spPr>
          <a:xfrm>
            <a:off x="3202144" y="2465854"/>
            <a:ext cx="3735360" cy="58332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Extension du réseau = 0,40 USD/kWh  </a:t>
            </a:r>
            <a:endParaRPr/>
          </a:p>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Trop cher</a:t>
            </a:r>
            <a:endParaRPr sz="1600" b="0" strike="noStrike">
              <a:solidFill>
                <a:schemeClr val="dk1"/>
              </a:solidFill>
              <a:latin typeface="Arial"/>
              <a:ea typeface="Arial"/>
              <a:cs typeface="Arial"/>
              <a:sym typeface="Arial"/>
            </a:endParaRPr>
          </a:p>
        </p:txBody>
      </p:sp>
      <p:sp>
        <p:nvSpPr>
          <p:cNvPr id="526" name="Google Shape;526;p42"/>
          <p:cNvSpPr/>
          <p:nvPr/>
        </p:nvSpPr>
        <p:spPr>
          <a:xfrm>
            <a:off x="2964081" y="3786754"/>
            <a:ext cx="2977177" cy="583321"/>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None/>
            </a:pPr>
            <a:r>
              <a:rPr lang="en-GB" sz="1600" b="0" strike="noStrike">
                <a:solidFill>
                  <a:srgbClr val="000000"/>
                </a:solidFill>
                <a:latin typeface="Arial"/>
                <a:ea typeface="Arial"/>
                <a:cs typeface="Arial"/>
                <a:sym typeface="Arial"/>
              </a:rPr>
              <a:t>Extension du réseau = 0,25 USD/kWh</a:t>
            </a:r>
            <a:endParaRPr sz="1600" b="0" strike="noStrike">
              <a:solidFill>
                <a:schemeClr val="dk1"/>
              </a:solidFill>
              <a:latin typeface="Arial"/>
              <a:ea typeface="Arial"/>
              <a:cs typeface="Arial"/>
              <a:sym typeface="Arial"/>
            </a:endParaRPr>
          </a:p>
        </p:txBody>
      </p:sp>
      <p:sp>
        <p:nvSpPr>
          <p:cNvPr id="527" name="Google Shape;527;p42"/>
          <p:cNvSpPr/>
          <p:nvPr/>
        </p:nvSpPr>
        <p:spPr>
          <a:xfrm>
            <a:off x="8673840" y="3016684"/>
            <a:ext cx="3088080" cy="33894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Extension du réseau = 0,20 USD/kWh</a:t>
            </a:r>
            <a:endParaRPr sz="1600" b="0" strike="noStrike">
              <a:solidFill>
                <a:schemeClr val="dk1"/>
              </a:solidFill>
              <a:latin typeface="Arial"/>
              <a:ea typeface="Arial"/>
              <a:cs typeface="Arial"/>
              <a:sym typeface="Arial"/>
            </a:endParaRPr>
          </a:p>
        </p:txBody>
      </p:sp>
      <p:sp>
        <p:nvSpPr>
          <p:cNvPr id="528" name="Google Shape;528;p42"/>
          <p:cNvSpPr/>
          <p:nvPr/>
        </p:nvSpPr>
        <p:spPr>
          <a:xfrm>
            <a:off x="8959255" y="3524736"/>
            <a:ext cx="3268662" cy="829543"/>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Extension du réseau = 0,25 USD/kWh</a:t>
            </a:r>
            <a:endParaRPr sz="1600" b="0"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	Trop cher</a:t>
            </a:r>
            <a:endParaRPr sz="1600" b="0" strike="noStrike">
              <a:solidFill>
                <a:schemeClr val="dk1"/>
              </a:solidFill>
              <a:latin typeface="Arial"/>
              <a:ea typeface="Arial"/>
              <a:cs typeface="Arial"/>
              <a:sym typeface="Arial"/>
            </a:endParaRPr>
          </a:p>
        </p:txBody>
      </p:sp>
      <p:sp>
        <p:nvSpPr>
          <p:cNvPr id="529" name="Google Shape;529;p42"/>
          <p:cNvSpPr/>
          <p:nvPr/>
        </p:nvSpPr>
        <p:spPr>
          <a:xfrm>
            <a:off x="2081520" y="216360"/>
            <a:ext cx="9680400" cy="9622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42"/>
          <p:cNvSpPr/>
          <p:nvPr/>
        </p:nvSpPr>
        <p:spPr>
          <a:xfrm>
            <a:off x="990600" y="3624840"/>
            <a:ext cx="1585920" cy="954192"/>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GB" sz="1870" b="0" strike="noStrike">
                <a:solidFill>
                  <a:srgbClr val="000000"/>
                </a:solidFill>
                <a:latin typeface="Arial"/>
                <a:ea typeface="Arial"/>
                <a:cs typeface="Arial"/>
                <a:sym typeface="Arial"/>
              </a:rPr>
              <a:t>Existant/</a:t>
            </a:r>
            <a:br>
              <a:rPr lang="en-GB" sz="1870" b="0" strike="noStrike">
                <a:solidFill>
                  <a:srgbClr val="000000"/>
                </a:solidFill>
                <a:latin typeface="Arial"/>
                <a:ea typeface="Arial"/>
                <a:cs typeface="Arial"/>
                <a:sym typeface="Arial"/>
              </a:rPr>
            </a:br>
            <a:r>
              <a:rPr lang="en-GB" sz="1870" b="0" strike="noStrike">
                <a:solidFill>
                  <a:srgbClr val="000000"/>
                </a:solidFill>
                <a:latin typeface="Arial"/>
                <a:ea typeface="Arial"/>
                <a:cs typeface="Arial"/>
                <a:sym typeface="Arial"/>
              </a:rPr>
              <a:t>Prévu </a:t>
            </a:r>
            <a:br>
              <a:rPr lang="en-GB" sz="1870" b="0" strike="noStrike">
                <a:solidFill>
                  <a:srgbClr val="000000"/>
                </a:solidFill>
                <a:latin typeface="Arial"/>
                <a:ea typeface="Arial"/>
                <a:cs typeface="Arial"/>
                <a:sym typeface="Arial"/>
              </a:rPr>
            </a:br>
            <a:r>
              <a:rPr lang="en-GB" sz="1870" b="0" strike="noStrike">
                <a:solidFill>
                  <a:srgbClr val="000000"/>
                </a:solidFill>
                <a:latin typeface="Arial"/>
                <a:ea typeface="Arial"/>
                <a:cs typeface="Arial"/>
                <a:sym typeface="Arial"/>
              </a:rPr>
              <a:t>réseau</a:t>
            </a:r>
            <a:endParaRPr sz="1870" b="0" strike="noStrike">
              <a:solidFill>
                <a:schemeClr val="dk1"/>
              </a:solidFill>
              <a:latin typeface="Arial"/>
              <a:ea typeface="Arial"/>
              <a:cs typeface="Arial"/>
              <a:sym typeface="Arial"/>
            </a:endParaRPr>
          </a:p>
        </p:txBody>
      </p:sp>
      <p:sp>
        <p:nvSpPr>
          <p:cNvPr id="531" name="Google Shape;531;p42"/>
          <p:cNvSpPr/>
          <p:nvPr/>
        </p:nvSpPr>
        <p:spPr>
          <a:xfrm>
            <a:off x="8785328" y="1457460"/>
            <a:ext cx="3088080" cy="1361160"/>
          </a:xfrm>
          <a:prstGeom prst="ellipse">
            <a:avLst/>
          </a:prstGeom>
          <a:solidFill>
            <a:schemeClr val="accent1"/>
          </a:solidFill>
          <a:ln w="12700" cap="flat" cmpd="sng">
            <a:solidFill>
              <a:srgbClr val="31538F"/>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70" b="0" strike="noStrike">
                <a:solidFill>
                  <a:srgbClr val="FFFFFF"/>
                </a:solidFill>
                <a:latin typeface="Arial"/>
                <a:ea typeface="Arial"/>
                <a:cs typeface="Arial"/>
                <a:sym typeface="Arial"/>
              </a:rPr>
              <a:t>Lieu B</a:t>
            </a:r>
            <a:br>
              <a:rPr lang="en-GB" sz="1800">
                <a:solidFill>
                  <a:schemeClr val="dk1"/>
                </a:solidFill>
                <a:latin typeface="Calibri"/>
                <a:ea typeface="Calibri"/>
                <a:cs typeface="Calibri"/>
                <a:sym typeface="Calibri"/>
              </a:rPr>
            </a:br>
            <a:r>
              <a:rPr lang="en-GB" sz="1870">
                <a:solidFill>
                  <a:srgbClr val="FFFFFF"/>
                </a:solidFill>
                <a:latin typeface="Arial"/>
                <a:ea typeface="Arial"/>
                <a:cs typeface="Arial"/>
                <a:sym typeface="Arial"/>
              </a:rPr>
              <a:t>Réseau </a:t>
            </a:r>
            <a:r>
              <a:rPr lang="en-GB" sz="1870" b="0" strike="noStrike">
                <a:solidFill>
                  <a:srgbClr val="FFFFFF"/>
                </a:solidFill>
                <a:latin typeface="Arial"/>
                <a:ea typeface="Arial"/>
                <a:cs typeface="Arial"/>
                <a:sym typeface="Arial"/>
              </a:rPr>
              <a:t>= 0,20 USD/kWh</a:t>
            </a:r>
            <a:endParaRPr sz="1870" b="0" strike="noStrike">
              <a:solidFill>
                <a:schemeClr val="dk1"/>
              </a:solidFill>
              <a:latin typeface="Arial"/>
              <a:ea typeface="Arial"/>
              <a:cs typeface="Arial"/>
              <a:sym typeface="Arial"/>
            </a:endParaRPr>
          </a:p>
        </p:txBody>
      </p:sp>
      <p:sp>
        <p:nvSpPr>
          <p:cNvPr id="532" name="Google Shape;532;p42"/>
          <p:cNvSpPr txBox="1"/>
          <p:nvPr/>
        </p:nvSpPr>
        <p:spPr>
          <a:xfrm>
            <a:off x="1275868" y="179729"/>
            <a:ext cx="10762128"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700">
              <a:solidFill>
                <a:schemeClr val="dk1"/>
              </a:solidFill>
              <a:latin typeface="Calibri"/>
              <a:ea typeface="Calibri"/>
              <a:cs typeface="Calibri"/>
              <a:sym typeface="Calibri"/>
            </a:endParaRPr>
          </a:p>
        </p:txBody>
      </p:sp>
      <p:sp>
        <p:nvSpPr>
          <p:cNvPr id="533" name="Google Shape;533;p42"/>
          <p:cNvSpPr txBox="1"/>
          <p:nvPr/>
        </p:nvSpPr>
        <p:spPr>
          <a:xfrm>
            <a:off x="990600" y="1716152"/>
            <a:ext cx="10515600" cy="4137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9CC2E5"/>
              </a:buClr>
              <a:buSzPts val="2000"/>
              <a:buFont typeface="Open Sans"/>
              <a:buNone/>
            </a:pPr>
            <a:r>
              <a:rPr lang="en-GB" sz="2000" b="1">
                <a:solidFill>
                  <a:srgbClr val="9CC2E5"/>
                </a:solidFill>
                <a:latin typeface="Open Sans"/>
                <a:ea typeface="Open Sans"/>
                <a:cs typeface="Open Sans"/>
                <a:sym typeface="Open Sans"/>
              </a:rPr>
              <a:t>L'algorithme d'extension de la grille</a:t>
            </a:r>
            <a:endParaRPr/>
          </a:p>
        </p:txBody>
      </p:sp>
      <p:sp>
        <p:nvSpPr>
          <p:cNvPr id="534" name="Google Shape;534;p42"/>
          <p:cNvSpPr txBox="1"/>
          <p:nvPr/>
        </p:nvSpPr>
        <p:spPr>
          <a:xfrm>
            <a:off x="990600" y="517525"/>
            <a:ext cx="778256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5.4 Calculs et résumés de l'OnSSET</a:t>
            </a:r>
            <a:endParaRPr sz="4400">
              <a:solidFill>
                <a:schemeClr val="dk1"/>
              </a:solidFill>
              <a:latin typeface="Open Sans"/>
              <a:ea typeface="Open Sans"/>
              <a:cs typeface="Open Sans"/>
              <a:sym typeface="Open Sans"/>
            </a:endParaRPr>
          </a:p>
        </p:txBody>
      </p:sp>
      <p:sp>
        <p:nvSpPr>
          <p:cNvPr id="535" name="Google Shape;535;p42"/>
          <p:cNvSpPr/>
          <p:nvPr/>
        </p:nvSpPr>
        <p:spPr>
          <a:xfrm>
            <a:off x="1019475" y="6130830"/>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cxnSp>
        <p:nvCxnSpPr>
          <p:cNvPr id="536" name="Google Shape;536;p42"/>
          <p:cNvCxnSpPr/>
          <p:nvPr/>
        </p:nvCxnSpPr>
        <p:spPr>
          <a:xfrm>
            <a:off x="2510759" y="3978840"/>
            <a:ext cx="6896288" cy="1261356"/>
          </a:xfrm>
          <a:prstGeom prst="straightConnector1">
            <a:avLst/>
          </a:prstGeom>
          <a:noFill/>
          <a:ln w="19050" cap="flat" cmpd="sng">
            <a:solidFill>
              <a:schemeClr val="accent2"/>
            </a:solidFill>
            <a:prstDash val="solid"/>
            <a:round/>
            <a:headEnd type="none" w="sm" len="sm"/>
            <a:tailEnd type="none" w="sm" len="sm"/>
          </a:ln>
        </p:spPr>
      </p:cxnSp>
      <p:sp>
        <p:nvSpPr>
          <p:cNvPr id="537" name="Google Shape;537;p42"/>
          <p:cNvSpPr/>
          <p:nvPr/>
        </p:nvSpPr>
        <p:spPr>
          <a:xfrm>
            <a:off x="3589345" y="4920634"/>
            <a:ext cx="3807069" cy="829543"/>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GB" sz="1600" b="0" strike="noStrike">
                <a:solidFill>
                  <a:srgbClr val="000000"/>
                </a:solidFill>
                <a:latin typeface="Arial"/>
                <a:ea typeface="Arial"/>
                <a:cs typeface="Arial"/>
                <a:sym typeface="Arial"/>
              </a:rPr>
              <a:t>Extension du réseau = 0,45 USD/kWh</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Trop cher</a:t>
            </a:r>
            <a:endParaRPr sz="160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strike="noStrike">
              <a:solidFill>
                <a:schemeClr val="dk1"/>
              </a:solidFill>
              <a:latin typeface="Arial"/>
              <a:ea typeface="Arial"/>
              <a:cs typeface="Arial"/>
              <a:sym typeface="Arial"/>
            </a:endParaRPr>
          </a:p>
        </p:txBody>
      </p:sp>
      <p:sp>
        <p:nvSpPr>
          <p:cNvPr id="538" name="Google Shape;538;p42"/>
          <p:cNvSpPr txBox="1"/>
          <p:nvPr/>
        </p:nvSpPr>
        <p:spPr>
          <a:xfrm>
            <a:off x="3601213" y="6130829"/>
            <a:ext cx="364556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Calibri"/>
                <a:ea typeface="Calibri"/>
                <a:cs typeface="Calibri"/>
                <a:sym typeface="Calibri"/>
              </a:rPr>
              <a:t>Source de l'image : </a:t>
            </a:r>
            <a:r>
              <a:rPr lang="en-GB" sz="1000">
                <a:solidFill>
                  <a:schemeClr val="dk1"/>
                </a:solidFill>
                <a:latin typeface="Calibri"/>
                <a:ea typeface="Calibri"/>
                <a:cs typeface="Calibri"/>
                <a:sym typeface="Calibri"/>
              </a:rPr>
              <a:t>Khavari et al. 2021, </a:t>
            </a:r>
            <a:r>
              <a:rPr lang="en-GB" sz="10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image</a:t>
            </a:r>
            <a:r>
              <a:rPr lang="en-GB" sz="1000">
                <a:solidFill>
                  <a:schemeClr val="dk1"/>
                </a:solidFill>
                <a:latin typeface="Calibri"/>
                <a:ea typeface="Calibri"/>
                <a:cs typeface="Calibri"/>
                <a:sym typeface="Calibri"/>
              </a:rPr>
              <a:t>, licence </a:t>
            </a:r>
            <a:r>
              <a:rPr lang="en-GB"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CC-BY 4.0</a:t>
            </a:r>
            <a:endParaRPr sz="1000">
              <a:solidFill>
                <a:schemeClr val="dk1"/>
              </a:solidFill>
              <a:latin typeface="Calibri"/>
              <a:ea typeface="Calibri"/>
              <a:cs typeface="Calibri"/>
              <a:sym typeface="Calibri"/>
            </a:endParaRPr>
          </a:p>
        </p:txBody>
      </p:sp>
      <p:sp>
        <p:nvSpPr>
          <p:cNvPr id="539" name="Google Shape;539;p42"/>
          <p:cNvSpPr/>
          <p:nvPr/>
        </p:nvSpPr>
        <p:spPr>
          <a:xfrm>
            <a:off x="9333895" y="4525025"/>
            <a:ext cx="2737080" cy="1263960"/>
          </a:xfrm>
          <a:prstGeom prst="ellipse">
            <a:avLst/>
          </a:prstGeom>
          <a:solidFill>
            <a:schemeClr val="accent1"/>
          </a:solidFill>
          <a:ln w="12700" cap="flat" cmpd="sng">
            <a:solidFill>
              <a:srgbClr val="31538F"/>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GB" sz="1870" b="0" strike="noStrike">
                <a:solidFill>
                  <a:srgbClr val="FFFFFF"/>
                </a:solidFill>
                <a:latin typeface="Arial"/>
                <a:ea typeface="Arial"/>
                <a:cs typeface="Arial"/>
                <a:sym typeface="Arial"/>
              </a:rPr>
              <a:t>Lieu C</a:t>
            </a:r>
            <a:br>
              <a:rPr lang="en-GB" sz="1800">
                <a:solidFill>
                  <a:schemeClr val="dk1"/>
                </a:solidFill>
                <a:latin typeface="Calibri"/>
                <a:ea typeface="Calibri"/>
                <a:cs typeface="Calibri"/>
                <a:sym typeface="Calibri"/>
              </a:rPr>
            </a:br>
            <a:r>
              <a:rPr lang="en-GB" sz="1870" b="0" strike="noStrike">
                <a:solidFill>
                  <a:srgbClr val="FFFFFF"/>
                </a:solidFill>
                <a:latin typeface="Arial"/>
                <a:ea typeface="Arial"/>
                <a:cs typeface="Arial"/>
                <a:sym typeface="Arial"/>
              </a:rPr>
              <a:t>Hors réseau = 0,20 USD/kWh</a:t>
            </a:r>
            <a:endParaRPr sz="1870" b="0" strike="noStrike">
              <a:solidFill>
                <a:schemeClr val="dk1"/>
              </a:solidFill>
              <a:latin typeface="Arial"/>
              <a:ea typeface="Arial"/>
              <a:cs typeface="Arial"/>
              <a:sym typeface="Arial"/>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3"/>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5.4 Références</a:t>
            </a:r>
            <a:endParaRPr/>
          </a:p>
        </p:txBody>
      </p:sp>
      <p:sp>
        <p:nvSpPr>
          <p:cNvPr id="545" name="Google Shape;545;p43"/>
          <p:cNvSpPr/>
          <p:nvPr/>
        </p:nvSpPr>
        <p:spPr>
          <a:xfrm>
            <a:off x="887215" y="1508547"/>
            <a:ext cx="4152900" cy="20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https://onsset.github.io/teaching_kit/courses/module_2/Lecture%203/</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44" descr="Graphical user interface, sunburst chart&#10;&#10;Description automatically generated"/>
          <p:cNvPicPr preferRelativeResize="0"/>
          <p:nvPr/>
        </p:nvPicPr>
        <p:blipFill rotWithShape="1">
          <a:blip r:embed="rId3">
            <a:alphaModFix/>
          </a:blip>
          <a:srcRect/>
          <a:stretch/>
        </p:blipFill>
        <p:spPr>
          <a:xfrm>
            <a:off x="1373" y="1374"/>
            <a:ext cx="12189254" cy="6855250"/>
          </a:xfrm>
          <a:prstGeom prst="rect">
            <a:avLst/>
          </a:prstGeom>
          <a:noFill/>
          <a:ln>
            <a:noFill/>
          </a:ln>
        </p:spPr>
      </p:pic>
      <p:sp>
        <p:nvSpPr>
          <p:cNvPr id="552" name="Google Shape;552;p4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553" name="Google Shape;553;p44"/>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554" name="Google Shape;554;p44"/>
          <p:cNvSpPr txBox="1"/>
          <p:nvPr/>
        </p:nvSpPr>
        <p:spPr>
          <a:xfrm>
            <a:off x="718081" y="2211605"/>
            <a:ext cx="5293587" cy="19327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Open Sans"/>
              <a:buNone/>
            </a:pPr>
            <a:r>
              <a:rPr lang="en-GB" sz="4400" b="1">
                <a:solidFill>
                  <a:schemeClr val="dk1"/>
                </a:solidFill>
                <a:latin typeface="Open Sans"/>
                <a:ea typeface="Open Sans"/>
                <a:cs typeface="Open Sans"/>
                <a:sym typeface="Open Sans"/>
              </a:rPr>
              <a:t>Nous vous remercions de l'attention que vous avez portée à ce cours!</a:t>
            </a:r>
            <a:endParaRPr sz="44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45"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61" name="Google Shape;561;p45"/>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Cours de la GCC (cela vous amènera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au lien du site web http://www.ClimateCompatibleGrowth.com/teachingmaterials)</a:t>
            </a:r>
            <a:endParaRPr sz="800">
              <a:solidFill>
                <a:schemeClr val="lt1"/>
              </a:solidFill>
              <a:latin typeface="Open Sans"/>
              <a:ea typeface="Open Sans"/>
              <a:cs typeface="Open Sans"/>
              <a:sym typeface="Open Sans"/>
            </a:endParaRPr>
          </a:p>
        </p:txBody>
      </p:sp>
      <p:sp>
        <p:nvSpPr>
          <p:cNvPr id="562" name="Google Shape;562;p45"/>
          <p:cNvSpPr txBox="1"/>
          <p:nvPr/>
        </p:nvSpPr>
        <p:spPr>
          <a:xfrm>
            <a:off x="9108490" y="4846074"/>
            <a:ext cx="2372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rgbClr val="FFFFFF"/>
                </a:solidFill>
                <a:latin typeface="Open Sans"/>
                <a:ea typeface="Open Sans"/>
                <a:cs typeface="Open Sans"/>
                <a:sym typeface="Open Sans"/>
              </a:rPr>
              <a:t>Moksnes N., Sahlberg A., Khavari B. 2021.</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Lecture 5: OnSSET/Global Electrification</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Platform. Release Version 1.0. [online</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presentation]. Climate Compatible Growth</a:t>
            </a:r>
            <a:br>
              <a:rPr lang="en-GB" sz="800">
                <a:solidFill>
                  <a:srgbClr val="FFFFFF"/>
                </a:solidFill>
                <a:latin typeface="Open Sans"/>
                <a:ea typeface="Open Sans"/>
                <a:cs typeface="Open Sans"/>
                <a:sym typeface="Open Sans"/>
              </a:rPr>
            </a:br>
            <a:r>
              <a:rPr lang="en-GB" sz="800">
                <a:solidFill>
                  <a:srgbClr val="FFFFFF"/>
                </a:solidFill>
                <a:latin typeface="Open Sans"/>
                <a:ea typeface="Open Sans"/>
                <a:cs typeface="Open Sans"/>
                <a:sym typeface="Open Sans"/>
              </a:rPr>
              <a:t>Programme, Energy Sector Management Assistance Program and World Bank Group</a:t>
            </a:r>
            <a:endParaRPr sz="800">
              <a:solidFill>
                <a:srgbClr val="FFFFFF"/>
              </a:solidFill>
              <a:latin typeface="Open Sans"/>
              <a:ea typeface="Open Sans"/>
              <a:cs typeface="Open Sans"/>
              <a:sym typeface="Open Sans"/>
            </a:endParaRPr>
          </a:p>
        </p:txBody>
      </p:sp>
      <p:sp>
        <p:nvSpPr>
          <p:cNvPr id="563" name="Google Shape;563;p45"/>
          <p:cNvSpPr txBox="1"/>
          <p:nvPr/>
        </p:nvSpPr>
        <p:spPr>
          <a:xfrm>
            <a:off x="443400" y="4628475"/>
            <a:ext cx="51927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solidFill>
                  <a:srgbClr val="000000"/>
                </a:solidFill>
                <a:latin typeface="Open Sans"/>
                <a:ea typeface="Open Sans"/>
                <a:cs typeface="Open Sans"/>
                <a:sym typeface="Open Sans"/>
              </a:rPr>
              <a:t>The translation of this material to French was assisted by Ariane Millot.</a:t>
            </a:r>
            <a:endParaRPr sz="1100" b="1">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txBox="1">
            <a:spLocks noGrp="1"/>
          </p:cNvSpPr>
          <p:nvPr>
            <p:ph type="title"/>
          </p:nvPr>
        </p:nvSpPr>
        <p:spPr>
          <a:xfrm>
            <a:off x="838199" y="365125"/>
            <a:ext cx="650618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5.1 La méthodologie en sept étapes</a:t>
            </a:r>
            <a:endParaRPr/>
          </a:p>
        </p:txBody>
      </p:sp>
      <p:sp>
        <p:nvSpPr>
          <p:cNvPr id="210" name="Google Shape;210;p3"/>
          <p:cNvSpPr/>
          <p:nvPr/>
        </p:nvSpPr>
        <p:spPr>
          <a:xfrm>
            <a:off x="1243761" y="731876"/>
            <a:ext cx="9070647" cy="846345"/>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 </a:t>
            </a:r>
            <a:endParaRPr sz="4400">
              <a:solidFill>
                <a:schemeClr val="dk1"/>
              </a:solidFill>
              <a:latin typeface="Calibri"/>
              <a:ea typeface="Calibri"/>
              <a:cs typeface="Calibri"/>
              <a:sym typeface="Calibri"/>
            </a:endParaRPr>
          </a:p>
        </p:txBody>
      </p:sp>
      <p:pic>
        <p:nvPicPr>
          <p:cNvPr id="211" name="Google Shape;211;p3"/>
          <p:cNvPicPr preferRelativeResize="0"/>
          <p:nvPr/>
        </p:nvPicPr>
        <p:blipFill rotWithShape="1">
          <a:blip r:embed="rId3">
            <a:alphaModFix/>
          </a:blip>
          <a:srcRect/>
          <a:stretch/>
        </p:blipFill>
        <p:spPr>
          <a:xfrm>
            <a:off x="1399720" y="2056239"/>
            <a:ext cx="7681650" cy="4305516"/>
          </a:xfrm>
          <a:prstGeom prst="rect">
            <a:avLst/>
          </a:prstGeom>
          <a:noFill/>
          <a:ln>
            <a:noFill/>
          </a:ln>
        </p:spPr>
      </p:pic>
      <p:sp>
        <p:nvSpPr>
          <p:cNvPr id="212" name="Google Shape;212;p3"/>
          <p:cNvSpPr/>
          <p:nvPr/>
        </p:nvSpPr>
        <p:spPr>
          <a:xfrm>
            <a:off x="838200" y="1606033"/>
            <a:ext cx="9599579" cy="45865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GB" sz="2000" b="1">
                <a:solidFill>
                  <a:srgbClr val="9CC2E5"/>
                </a:solidFill>
                <a:latin typeface="Open Sans"/>
                <a:ea typeface="Open Sans"/>
                <a:cs typeface="Open Sans"/>
                <a:sym typeface="Open Sans"/>
              </a:rPr>
              <a:t>La méthodologie en sept étapes pour créer un scénario à l'aide d'OnSSET</a:t>
            </a:r>
            <a:endParaRPr sz="2000" b="1">
              <a:solidFill>
                <a:srgbClr val="9CC2E5"/>
              </a:solidFill>
              <a:latin typeface="Open Sans"/>
              <a:ea typeface="Open Sans"/>
              <a:cs typeface="Open Sans"/>
              <a:sym typeface="Open Sans"/>
            </a:endParaRPr>
          </a:p>
        </p:txBody>
      </p:sp>
      <p:sp>
        <p:nvSpPr>
          <p:cNvPr id="213" name="Google Shape;213;p3"/>
          <p:cNvSpPr/>
          <p:nvPr/>
        </p:nvSpPr>
        <p:spPr>
          <a:xfrm>
            <a:off x="1399720" y="6126124"/>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14" name="Google Shape;214;p3"/>
          <p:cNvSpPr/>
          <p:nvPr/>
        </p:nvSpPr>
        <p:spPr>
          <a:xfrm>
            <a:off x="7591285" y="6124933"/>
            <a:ext cx="346921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 </a:t>
            </a:r>
            <a:r>
              <a:rPr lang="en-GB" sz="1000">
                <a:solidFill>
                  <a:schemeClr val="dk1"/>
                </a:solidFill>
                <a:latin typeface="Open Sans"/>
                <a:ea typeface="Open Sans"/>
                <a:cs typeface="Open Sans"/>
                <a:sym typeface="Open Sans"/>
              </a:rPr>
              <a:t>sous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aphicFrame>
        <p:nvGraphicFramePr>
          <p:cNvPr id="220" name="Google Shape;220;p5"/>
          <p:cNvGraphicFramePr/>
          <p:nvPr/>
        </p:nvGraphicFramePr>
        <p:xfrm>
          <a:off x="457164" y="2032952"/>
          <a:ext cx="3000000" cy="3000000"/>
        </p:xfrm>
        <a:graphic>
          <a:graphicData uri="http://schemas.openxmlformats.org/drawingml/2006/table">
            <a:tbl>
              <a:tblPr>
                <a:noFill/>
                <a:tableStyleId>{354F5E77-B264-4847-BAB4-5BBB8467725A}</a:tableStyleId>
              </a:tblPr>
              <a:tblGrid>
                <a:gridCol w="467875">
                  <a:extLst>
                    <a:ext uri="{9D8B030D-6E8A-4147-A177-3AD203B41FA5}">
                      <a16:colId xmlns:a16="http://schemas.microsoft.com/office/drawing/2014/main" val="20000"/>
                    </a:ext>
                  </a:extLst>
                </a:gridCol>
                <a:gridCol w="2849025">
                  <a:extLst>
                    <a:ext uri="{9D8B030D-6E8A-4147-A177-3AD203B41FA5}">
                      <a16:colId xmlns:a16="http://schemas.microsoft.com/office/drawing/2014/main" val="20001"/>
                    </a:ext>
                  </a:extLst>
                </a:gridCol>
                <a:gridCol w="1972675">
                  <a:extLst>
                    <a:ext uri="{9D8B030D-6E8A-4147-A177-3AD203B41FA5}">
                      <a16:colId xmlns:a16="http://schemas.microsoft.com/office/drawing/2014/main" val="20002"/>
                    </a:ext>
                  </a:extLst>
                </a:gridCol>
              </a:tblGrid>
              <a:tr h="238625">
                <a:tc>
                  <a:txBody>
                    <a:bodyPr/>
                    <a:lstStyle/>
                    <a:p>
                      <a:pPr marL="0" marR="0" lvl="0" indent="0" algn="ctr" rtl="0">
                        <a:spcBef>
                          <a:spcPts val="0"/>
                        </a:spcBef>
                        <a:spcAft>
                          <a:spcPts val="0"/>
                        </a:spcAft>
                        <a:buClr>
                          <a:schemeClr val="dk1"/>
                        </a:buClr>
                        <a:buSzPts val="1500"/>
                        <a:buFont typeface="Calibri"/>
                        <a:buNone/>
                      </a:pPr>
                      <a:r>
                        <a:rPr lang="en-GB" b="1" u="none" strike="noStrike" cap="none"/>
                        <a:t>#</a:t>
                      </a:r>
                      <a:endParaRPr b="1"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b="1" u="none" strike="noStrike" cap="none"/>
                        <a:t>Ensemble de données</a:t>
                      </a:r>
                      <a:endParaRPr b="1"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b="1" u="none" strike="noStrike" cap="none"/>
                        <a:t>Type</a:t>
                      </a:r>
                      <a:endParaRPr b="1"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0"/>
                  </a:ext>
                </a:extLst>
              </a:tr>
              <a:tr h="438000">
                <a:tc>
                  <a:txBody>
                    <a:bodyPr/>
                    <a:lstStyle/>
                    <a:p>
                      <a:pPr marL="0" marR="0" lvl="0" indent="0" algn="ctr" rtl="0">
                        <a:spcBef>
                          <a:spcPts val="0"/>
                        </a:spcBef>
                        <a:spcAft>
                          <a:spcPts val="0"/>
                        </a:spcAft>
                        <a:buClr>
                          <a:schemeClr val="dk1"/>
                        </a:buClr>
                        <a:buSzPts val="1500"/>
                        <a:buFont typeface="Calibri"/>
                        <a:buNone/>
                      </a:pPr>
                      <a:r>
                        <a:rPr lang="en-GB" u="none" strike="noStrike" cap="none"/>
                        <a:t>1</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Densité et répartition de la population</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1"/>
                  </a:ext>
                </a:extLst>
              </a:tr>
              <a:tr h="467900">
                <a:tc>
                  <a:txBody>
                    <a:bodyPr/>
                    <a:lstStyle/>
                    <a:p>
                      <a:pPr marL="0" marR="0" lvl="0" indent="0" algn="ctr" rtl="0">
                        <a:spcBef>
                          <a:spcPts val="0"/>
                        </a:spcBef>
                        <a:spcAft>
                          <a:spcPts val="0"/>
                        </a:spcAft>
                        <a:buClr>
                          <a:schemeClr val="dk1"/>
                        </a:buClr>
                        <a:buSzPts val="1500"/>
                        <a:buFont typeface="Calibri"/>
                        <a:buNone/>
                      </a:pPr>
                      <a:r>
                        <a:rPr lang="en-GB" u="none" strike="noStrike" cap="none"/>
                        <a:t>2</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Limites administratives</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 </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2"/>
                  </a:ext>
                </a:extLst>
              </a:tr>
              <a:tr h="349575">
                <a:tc>
                  <a:txBody>
                    <a:bodyPr/>
                    <a:lstStyle/>
                    <a:p>
                      <a:pPr marL="0" marR="0" lvl="0" indent="0" algn="ctr" rtl="0">
                        <a:spcBef>
                          <a:spcPts val="0"/>
                        </a:spcBef>
                        <a:spcAft>
                          <a:spcPts val="0"/>
                        </a:spcAft>
                        <a:buClr>
                          <a:schemeClr val="dk1"/>
                        </a:buClr>
                        <a:buSzPts val="1500"/>
                        <a:buFont typeface="Calibri"/>
                        <a:buNone/>
                      </a:pPr>
                      <a:r>
                        <a:rPr lang="en-GB" u="none" strike="noStrike" cap="none"/>
                        <a:t>3</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Réseau existant</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Fichier de forme de ligne</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3"/>
                  </a:ext>
                </a:extLst>
              </a:tr>
              <a:tr h="438000">
                <a:tc>
                  <a:txBody>
                    <a:bodyPr/>
                    <a:lstStyle/>
                    <a:p>
                      <a:pPr marL="0" marR="0" lvl="0" indent="0" algn="ctr" rtl="0">
                        <a:spcBef>
                          <a:spcPts val="0"/>
                        </a:spcBef>
                        <a:spcAft>
                          <a:spcPts val="0"/>
                        </a:spcAft>
                        <a:buClr>
                          <a:schemeClr val="dk1"/>
                        </a:buClr>
                        <a:buSzPts val="1500"/>
                        <a:buFont typeface="Calibri"/>
                        <a:buNone/>
                      </a:pPr>
                      <a:r>
                        <a:rPr lang="en-GB" u="none" strike="noStrike" cap="none"/>
                        <a:t>4</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Sous-stations</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Fichier de forme de point</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4"/>
                  </a:ext>
                </a:extLst>
              </a:tr>
              <a:tr h="438000">
                <a:tc>
                  <a:txBody>
                    <a:bodyPr/>
                    <a:lstStyle/>
                    <a:p>
                      <a:pPr marL="0" marR="0" lvl="0" indent="0" algn="ctr" rtl="0">
                        <a:spcBef>
                          <a:spcPts val="0"/>
                        </a:spcBef>
                        <a:spcAft>
                          <a:spcPts val="0"/>
                        </a:spcAft>
                        <a:buClr>
                          <a:schemeClr val="dk1"/>
                        </a:buClr>
                        <a:buSzPts val="1500"/>
                        <a:buFont typeface="Calibri"/>
                        <a:buNone/>
                      </a:pPr>
                      <a:r>
                        <a:rPr lang="en-GB" u="none" strike="noStrike" cap="none"/>
                        <a:t>5</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Centrales électriques</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Fichier de forme de point</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5"/>
                  </a:ext>
                </a:extLst>
              </a:tr>
              <a:tr h="438000">
                <a:tc>
                  <a:txBody>
                    <a:bodyPr/>
                    <a:lstStyle/>
                    <a:p>
                      <a:pPr marL="0" marR="0" lvl="0" indent="0" algn="ctr" rtl="0">
                        <a:spcBef>
                          <a:spcPts val="0"/>
                        </a:spcBef>
                        <a:spcAft>
                          <a:spcPts val="0"/>
                        </a:spcAft>
                        <a:buClr>
                          <a:schemeClr val="dk1"/>
                        </a:buClr>
                        <a:buSzPts val="1500"/>
                        <a:buFont typeface="Calibri"/>
                        <a:buNone/>
                      </a:pPr>
                      <a:r>
                        <a:rPr lang="en-GB" u="none" strike="noStrike" cap="none"/>
                        <a:t>6</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Mines et carrières</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Fichier de forme de point</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6"/>
                  </a:ext>
                </a:extLst>
              </a:tr>
              <a:tr h="347850">
                <a:tc>
                  <a:txBody>
                    <a:bodyPr/>
                    <a:lstStyle/>
                    <a:p>
                      <a:pPr marL="0" marR="0" lvl="0" indent="0" algn="ctr" rtl="0">
                        <a:spcBef>
                          <a:spcPts val="0"/>
                        </a:spcBef>
                        <a:spcAft>
                          <a:spcPts val="0"/>
                        </a:spcAft>
                        <a:buClr>
                          <a:schemeClr val="dk1"/>
                        </a:buClr>
                        <a:buSzPts val="1500"/>
                        <a:buFont typeface="Calibri"/>
                        <a:buNone/>
                      </a:pPr>
                      <a:r>
                        <a:rPr lang="en-GB" u="none" strike="noStrike" cap="none"/>
                        <a:t>7</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Routes</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Fichier de forme de ligne</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7"/>
                  </a:ext>
                </a:extLst>
              </a:tr>
              <a:tr h="347850">
                <a:tc>
                  <a:txBody>
                    <a:bodyPr/>
                    <a:lstStyle/>
                    <a:p>
                      <a:pPr marL="0" marR="0" lvl="0" indent="0" algn="ctr" rtl="0">
                        <a:spcBef>
                          <a:spcPts val="0"/>
                        </a:spcBef>
                        <a:spcAft>
                          <a:spcPts val="0"/>
                        </a:spcAft>
                        <a:buClr>
                          <a:schemeClr val="dk1"/>
                        </a:buClr>
                        <a:buSzPts val="1500"/>
                        <a:buFont typeface="Calibri"/>
                        <a:buNone/>
                      </a:pPr>
                      <a:r>
                        <a:rPr lang="en-GB" u="none" strike="noStrike" cap="none"/>
                        <a:t>8</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Réseau planifié </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Fichier de forme de ligne</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8"/>
                  </a:ext>
                </a:extLst>
              </a:tr>
            </a:tbl>
          </a:graphicData>
        </a:graphic>
      </p:graphicFrame>
      <p:sp>
        <p:nvSpPr>
          <p:cNvPr id="221" name="Google Shape;221;p5"/>
          <p:cNvSpPr txBox="1">
            <a:spLocks noGrp="1"/>
          </p:cNvSpPr>
          <p:nvPr>
            <p:ph type="title"/>
          </p:nvPr>
        </p:nvSpPr>
        <p:spPr>
          <a:xfrm>
            <a:off x="838200" y="212725"/>
            <a:ext cx="98034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5.1 La méthodologie en sept étapes</a:t>
            </a:r>
            <a:endParaRPr/>
          </a:p>
        </p:txBody>
      </p:sp>
      <p:graphicFrame>
        <p:nvGraphicFramePr>
          <p:cNvPr id="222" name="Google Shape;222;p5"/>
          <p:cNvGraphicFramePr/>
          <p:nvPr/>
        </p:nvGraphicFramePr>
        <p:xfrm>
          <a:off x="6061469" y="2273689"/>
          <a:ext cx="3000000" cy="3000000"/>
        </p:xfrm>
        <a:graphic>
          <a:graphicData uri="http://schemas.openxmlformats.org/drawingml/2006/table">
            <a:tbl>
              <a:tblPr>
                <a:noFill/>
                <a:tableStyleId>{354F5E77-B264-4847-BAB4-5BBB8467725A}</a:tableStyleId>
              </a:tblPr>
              <a:tblGrid>
                <a:gridCol w="466400">
                  <a:extLst>
                    <a:ext uri="{9D8B030D-6E8A-4147-A177-3AD203B41FA5}">
                      <a16:colId xmlns:a16="http://schemas.microsoft.com/office/drawing/2014/main" val="20000"/>
                    </a:ext>
                  </a:extLst>
                </a:gridCol>
                <a:gridCol w="2840025">
                  <a:extLst>
                    <a:ext uri="{9D8B030D-6E8A-4147-A177-3AD203B41FA5}">
                      <a16:colId xmlns:a16="http://schemas.microsoft.com/office/drawing/2014/main" val="20001"/>
                    </a:ext>
                  </a:extLst>
                </a:gridCol>
                <a:gridCol w="1984275">
                  <a:extLst>
                    <a:ext uri="{9D8B030D-6E8A-4147-A177-3AD203B41FA5}">
                      <a16:colId xmlns:a16="http://schemas.microsoft.com/office/drawing/2014/main" val="20002"/>
                    </a:ext>
                  </a:extLst>
                </a:gridCol>
              </a:tblGrid>
              <a:tr h="462175">
                <a:tc>
                  <a:txBody>
                    <a:bodyPr/>
                    <a:lstStyle/>
                    <a:p>
                      <a:pPr marL="0" marR="0" lvl="0" indent="0" algn="ctr" rtl="0">
                        <a:spcBef>
                          <a:spcPts val="0"/>
                        </a:spcBef>
                        <a:spcAft>
                          <a:spcPts val="0"/>
                        </a:spcAft>
                        <a:buClr>
                          <a:schemeClr val="dk1"/>
                        </a:buClr>
                        <a:buSzPts val="1500"/>
                        <a:buFont typeface="Calibri"/>
                        <a:buNone/>
                      </a:pPr>
                      <a:r>
                        <a:rPr lang="en-GB" u="none" strike="noStrike" cap="none"/>
                        <a:t>9</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Lumières nocturnes</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0"/>
                  </a:ext>
                </a:extLst>
              </a:tr>
              <a:tr h="406400">
                <a:tc>
                  <a:txBody>
                    <a:bodyPr/>
                    <a:lstStyle/>
                    <a:p>
                      <a:pPr marL="0" marR="0" lvl="0" indent="0" algn="ctr" rtl="0">
                        <a:spcBef>
                          <a:spcPts val="0"/>
                        </a:spcBef>
                        <a:spcAft>
                          <a:spcPts val="0"/>
                        </a:spcAft>
                        <a:buClr>
                          <a:schemeClr val="dk1"/>
                        </a:buClr>
                        <a:buSzPts val="1500"/>
                        <a:buFont typeface="Calibri"/>
                        <a:buNone/>
                      </a:pPr>
                      <a:r>
                        <a:rPr lang="en-GB" u="none" strike="noStrike" cap="none"/>
                        <a:t>10</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GHI</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1"/>
                  </a:ext>
                </a:extLst>
              </a:tr>
              <a:tr h="402575">
                <a:tc>
                  <a:txBody>
                    <a:bodyPr/>
                    <a:lstStyle/>
                    <a:p>
                      <a:pPr marL="0" marR="0" lvl="0" indent="0" algn="ctr" rtl="0">
                        <a:spcBef>
                          <a:spcPts val="0"/>
                        </a:spcBef>
                        <a:spcAft>
                          <a:spcPts val="0"/>
                        </a:spcAft>
                        <a:buClr>
                          <a:schemeClr val="dk1"/>
                        </a:buClr>
                        <a:buSzPts val="1500"/>
                        <a:buFont typeface="Calibri"/>
                        <a:buNone/>
                      </a:pPr>
                      <a:r>
                        <a:rPr lang="en-GB" u="none" strike="noStrike" cap="none"/>
                        <a:t>11</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Vitesse du vent</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2"/>
                  </a:ext>
                </a:extLst>
              </a:tr>
              <a:tr h="438650">
                <a:tc>
                  <a:txBody>
                    <a:bodyPr/>
                    <a:lstStyle/>
                    <a:p>
                      <a:pPr marL="0" marR="0" lvl="0" indent="0" algn="ctr" rtl="0">
                        <a:spcBef>
                          <a:spcPts val="0"/>
                        </a:spcBef>
                        <a:spcAft>
                          <a:spcPts val="0"/>
                        </a:spcAft>
                        <a:buClr>
                          <a:schemeClr val="dk1"/>
                        </a:buClr>
                        <a:buSzPts val="1500"/>
                        <a:buFont typeface="Calibri"/>
                        <a:buNone/>
                      </a:pPr>
                      <a:r>
                        <a:rPr lang="en-GB" u="none" strike="noStrike" cap="none"/>
                        <a:t>12</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Potentiel hydroélectrique</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Fichier de forme de point</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3"/>
                  </a:ext>
                </a:extLst>
              </a:tr>
              <a:tr h="441475">
                <a:tc>
                  <a:txBody>
                    <a:bodyPr/>
                    <a:lstStyle/>
                    <a:p>
                      <a:pPr marL="0" marR="0" lvl="0" indent="0" algn="ctr" rtl="0">
                        <a:spcBef>
                          <a:spcPts val="0"/>
                        </a:spcBef>
                        <a:spcAft>
                          <a:spcPts val="0"/>
                        </a:spcAft>
                        <a:buClr>
                          <a:schemeClr val="dk1"/>
                        </a:buClr>
                        <a:buSzPts val="1500"/>
                        <a:buFont typeface="Calibri"/>
                        <a:buNone/>
                      </a:pPr>
                      <a:r>
                        <a:rPr lang="en-GB" u="none" strike="noStrike" cap="none"/>
                        <a:t>13</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Durée du voyage</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4"/>
                  </a:ext>
                </a:extLst>
              </a:tr>
              <a:tr h="428775">
                <a:tc>
                  <a:txBody>
                    <a:bodyPr/>
                    <a:lstStyle/>
                    <a:p>
                      <a:pPr marL="0" marR="0" lvl="0" indent="0" algn="ctr" rtl="0">
                        <a:spcBef>
                          <a:spcPts val="0"/>
                        </a:spcBef>
                        <a:spcAft>
                          <a:spcPts val="0"/>
                        </a:spcAft>
                        <a:buClr>
                          <a:schemeClr val="dk1"/>
                        </a:buClr>
                        <a:buSzPts val="1500"/>
                        <a:buFont typeface="Calibri"/>
                        <a:buNone/>
                      </a:pPr>
                      <a:r>
                        <a:rPr lang="en-GB" u="none" strike="noStrike" cap="none"/>
                        <a:t>14</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Carte d'élévation</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5"/>
                  </a:ext>
                </a:extLst>
              </a:tr>
              <a:tr h="363300">
                <a:tc>
                  <a:txBody>
                    <a:bodyPr/>
                    <a:lstStyle/>
                    <a:p>
                      <a:pPr marL="0" marR="0" lvl="0" indent="0" algn="ctr" rtl="0">
                        <a:spcBef>
                          <a:spcPts val="0"/>
                        </a:spcBef>
                        <a:spcAft>
                          <a:spcPts val="0"/>
                        </a:spcAft>
                        <a:buClr>
                          <a:schemeClr val="dk1"/>
                        </a:buClr>
                        <a:buSzPts val="1500"/>
                        <a:buFont typeface="Calibri"/>
                        <a:buNone/>
                      </a:pPr>
                      <a:r>
                        <a:rPr lang="en-GB" u="none" strike="noStrike" cap="none"/>
                        <a:t>15</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Pente</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6"/>
                  </a:ext>
                </a:extLst>
              </a:tr>
              <a:tr h="415375">
                <a:tc>
                  <a:txBody>
                    <a:bodyPr/>
                    <a:lstStyle/>
                    <a:p>
                      <a:pPr marL="0" marR="0" lvl="0" indent="0" algn="ctr" rtl="0">
                        <a:spcBef>
                          <a:spcPts val="0"/>
                        </a:spcBef>
                        <a:spcAft>
                          <a:spcPts val="0"/>
                        </a:spcAft>
                        <a:buClr>
                          <a:schemeClr val="dk1"/>
                        </a:buClr>
                        <a:buSzPts val="1500"/>
                        <a:buFont typeface="Calibri"/>
                        <a:buNone/>
                      </a:pPr>
                      <a:r>
                        <a:rPr lang="en-GB" u="none" strike="noStrike" cap="none"/>
                        <a:t>16</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Couverture du sol</a:t>
                      </a:r>
                      <a:endParaRPr b="0"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u="none" strike="noStrike" cap="none"/>
                        <a:t>Raster</a:t>
                      </a:r>
                      <a:endParaRPr b="0"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7"/>
                  </a:ext>
                </a:extLst>
              </a:tr>
            </a:tbl>
          </a:graphicData>
        </a:graphic>
      </p:graphicFrame>
      <p:graphicFrame>
        <p:nvGraphicFramePr>
          <p:cNvPr id="223" name="Google Shape;223;p5"/>
          <p:cNvGraphicFramePr/>
          <p:nvPr/>
        </p:nvGraphicFramePr>
        <p:xfrm>
          <a:off x="6064215" y="2032952"/>
          <a:ext cx="3000000" cy="3000000"/>
        </p:xfrm>
        <a:graphic>
          <a:graphicData uri="http://schemas.openxmlformats.org/drawingml/2006/table">
            <a:tbl>
              <a:tblPr>
                <a:noFill/>
                <a:tableStyleId>{354F5E77-B264-4847-BAB4-5BBB8467725A}</a:tableStyleId>
              </a:tblPr>
              <a:tblGrid>
                <a:gridCol w="463050">
                  <a:extLst>
                    <a:ext uri="{9D8B030D-6E8A-4147-A177-3AD203B41FA5}">
                      <a16:colId xmlns:a16="http://schemas.microsoft.com/office/drawing/2014/main" val="20000"/>
                    </a:ext>
                  </a:extLst>
                </a:gridCol>
                <a:gridCol w="2840475">
                  <a:extLst>
                    <a:ext uri="{9D8B030D-6E8A-4147-A177-3AD203B41FA5}">
                      <a16:colId xmlns:a16="http://schemas.microsoft.com/office/drawing/2014/main" val="20001"/>
                    </a:ext>
                  </a:extLst>
                </a:gridCol>
                <a:gridCol w="1986050">
                  <a:extLst>
                    <a:ext uri="{9D8B030D-6E8A-4147-A177-3AD203B41FA5}">
                      <a16:colId xmlns:a16="http://schemas.microsoft.com/office/drawing/2014/main" val="20002"/>
                    </a:ext>
                  </a:extLst>
                </a:gridCol>
              </a:tblGrid>
              <a:tr h="238625">
                <a:tc>
                  <a:txBody>
                    <a:bodyPr/>
                    <a:lstStyle/>
                    <a:p>
                      <a:pPr marL="0" marR="0" lvl="0" indent="0" algn="ctr" rtl="0">
                        <a:spcBef>
                          <a:spcPts val="0"/>
                        </a:spcBef>
                        <a:spcAft>
                          <a:spcPts val="0"/>
                        </a:spcAft>
                        <a:buClr>
                          <a:schemeClr val="dk1"/>
                        </a:buClr>
                        <a:buSzPts val="1500"/>
                        <a:buFont typeface="Calibri"/>
                        <a:buNone/>
                      </a:pPr>
                      <a:r>
                        <a:rPr lang="en-GB" b="1" u="none" strike="noStrike" cap="none"/>
                        <a:t>#</a:t>
                      </a:r>
                      <a:endParaRPr b="1"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b="1" u="none" strike="noStrike" cap="none"/>
                        <a:t>Ensemble de données</a:t>
                      </a:r>
                      <a:endParaRPr b="1" i="0" u="none" strike="noStrike" cap="none">
                        <a:solidFill>
                          <a:srgbClr val="000000"/>
                        </a:solidFill>
                        <a:latin typeface="Garamond"/>
                        <a:ea typeface="Garamond"/>
                        <a:cs typeface="Garamond"/>
                        <a:sym typeface="Garamond"/>
                      </a:endParaRPr>
                    </a:p>
                  </a:txBody>
                  <a:tcPr marL="9100" marR="9100" marT="9100" marB="0" anchor="ctr"/>
                </a:tc>
                <a:tc>
                  <a:txBody>
                    <a:bodyPr/>
                    <a:lstStyle/>
                    <a:p>
                      <a:pPr marL="0" marR="0" lvl="0" indent="0" algn="ctr" rtl="0">
                        <a:spcBef>
                          <a:spcPts val="0"/>
                        </a:spcBef>
                        <a:spcAft>
                          <a:spcPts val="0"/>
                        </a:spcAft>
                        <a:buClr>
                          <a:schemeClr val="dk1"/>
                        </a:buClr>
                        <a:buSzPts val="1500"/>
                        <a:buFont typeface="Calibri"/>
                        <a:buNone/>
                      </a:pPr>
                      <a:r>
                        <a:rPr lang="en-GB" b="1" u="none" strike="noStrike" cap="none"/>
                        <a:t>Type</a:t>
                      </a:r>
                      <a:endParaRPr b="1" i="0" u="none" strike="noStrike" cap="none">
                        <a:solidFill>
                          <a:srgbClr val="000000"/>
                        </a:solidFill>
                        <a:latin typeface="Garamond"/>
                        <a:ea typeface="Garamond"/>
                        <a:cs typeface="Garamond"/>
                        <a:sym typeface="Garamond"/>
                      </a:endParaRPr>
                    </a:p>
                  </a:txBody>
                  <a:tcPr marL="9100" marR="9100" marT="9100" marB="0" anchor="ctr"/>
                </a:tc>
                <a:extLst>
                  <a:ext uri="{0D108BD9-81ED-4DB2-BD59-A6C34878D82A}">
                    <a16:rowId xmlns:a16="http://schemas.microsoft.com/office/drawing/2014/main" val="10000"/>
                  </a:ext>
                </a:extLst>
              </a:tr>
            </a:tbl>
          </a:graphicData>
        </a:graphic>
      </p:graphicFrame>
      <p:sp>
        <p:nvSpPr>
          <p:cNvPr id="224" name="Google Shape;224;p5"/>
          <p:cNvSpPr txBox="1"/>
          <p:nvPr/>
        </p:nvSpPr>
        <p:spPr>
          <a:xfrm>
            <a:off x="-335316" y="5747017"/>
            <a:ext cx="12466356" cy="784520"/>
          </a:xfrm>
          <a:prstGeom prst="rect">
            <a:avLst/>
          </a:prstGeom>
          <a:noFill/>
          <a:ln>
            <a:noFill/>
          </a:ln>
        </p:spPr>
        <p:txBody>
          <a:bodyPr spcFirstLastPara="1" wrap="square" lIns="91375" tIns="45675" rIns="91375" bIns="45675"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GB" sz="1900" b="1">
                <a:solidFill>
                  <a:schemeClr val="dk1"/>
                </a:solidFill>
                <a:latin typeface="Calibri"/>
                <a:ea typeface="Calibri"/>
                <a:cs typeface="Calibri"/>
                <a:sym typeface="Calibri"/>
              </a:rPr>
              <a:t>Les exigences en matière de données SIG peuvent varier en fonction de l'objectif de l'étude d'électrification.</a:t>
            </a:r>
            <a:endParaRPr sz="1900" b="1">
              <a:solidFill>
                <a:schemeClr val="dk1"/>
              </a:solidFill>
              <a:latin typeface="Calibri"/>
              <a:ea typeface="Calibri"/>
              <a:cs typeface="Calibri"/>
              <a:sym typeface="Calibri"/>
            </a:endParaRPr>
          </a:p>
        </p:txBody>
      </p:sp>
      <p:sp>
        <p:nvSpPr>
          <p:cNvPr id="225" name="Google Shape;225;p5"/>
          <p:cNvSpPr txBox="1"/>
          <p:nvPr/>
        </p:nvSpPr>
        <p:spPr>
          <a:xfrm>
            <a:off x="838200" y="1585082"/>
            <a:ext cx="8786666"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1900" b="1">
                <a:solidFill>
                  <a:srgbClr val="9CC2E5"/>
                </a:solidFill>
                <a:latin typeface="Open Sans"/>
                <a:ea typeface="Open Sans"/>
                <a:cs typeface="Open Sans"/>
                <a:sym typeface="Open Sans"/>
              </a:rPr>
              <a:t>Étape 1. Acquérir les données SIG nécessaires pour la zone d'intérêt</a:t>
            </a:r>
            <a:endParaRPr sz="1900" b="1">
              <a:solidFill>
                <a:srgbClr val="9CC2E5"/>
              </a:solidFill>
              <a:latin typeface="Open Sans"/>
              <a:ea typeface="Open Sans"/>
              <a:cs typeface="Open Sans"/>
              <a:sym typeface="Open Sans"/>
            </a:endParaRPr>
          </a:p>
        </p:txBody>
      </p:sp>
      <p:sp>
        <p:nvSpPr>
          <p:cNvPr id="226" name="Google Shape;226;p5"/>
          <p:cNvSpPr/>
          <p:nvPr/>
        </p:nvSpPr>
        <p:spPr>
          <a:xfrm>
            <a:off x="347436" y="6135443"/>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27" name="Google Shape;227;p5"/>
          <p:cNvSpPr txBox="1"/>
          <p:nvPr/>
        </p:nvSpPr>
        <p:spPr>
          <a:xfrm>
            <a:off x="7321541" y="6135442"/>
            <a:ext cx="437362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1"/>
          <p:cNvPicPr preferRelativeResize="0"/>
          <p:nvPr/>
        </p:nvPicPr>
        <p:blipFill rotWithShape="1">
          <a:blip r:embed="rId3">
            <a:alphaModFix/>
          </a:blip>
          <a:srcRect/>
          <a:stretch/>
        </p:blipFill>
        <p:spPr>
          <a:xfrm>
            <a:off x="838200" y="1781029"/>
            <a:ext cx="9610725" cy="4514850"/>
          </a:xfrm>
          <a:prstGeom prst="rect">
            <a:avLst/>
          </a:prstGeom>
          <a:noFill/>
          <a:ln>
            <a:noFill/>
          </a:ln>
        </p:spPr>
      </p:pic>
      <p:sp>
        <p:nvSpPr>
          <p:cNvPr id="234" name="Google Shape;234;p31"/>
          <p:cNvSpPr txBox="1"/>
          <p:nvPr/>
        </p:nvSpPr>
        <p:spPr>
          <a:xfrm>
            <a:off x="838200" y="-51375"/>
            <a:ext cx="94785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La méthodologie en sept étapes</a:t>
            </a:r>
            <a:endParaRPr sz="4400">
              <a:solidFill>
                <a:schemeClr val="dk1"/>
              </a:solidFill>
              <a:latin typeface="Open Sans"/>
              <a:ea typeface="Open Sans"/>
              <a:cs typeface="Open Sans"/>
              <a:sym typeface="Open Sans"/>
            </a:endParaRPr>
          </a:p>
        </p:txBody>
      </p:sp>
      <p:sp>
        <p:nvSpPr>
          <p:cNvPr id="235" name="Google Shape;235;p31"/>
          <p:cNvSpPr txBox="1"/>
          <p:nvPr/>
        </p:nvSpPr>
        <p:spPr>
          <a:xfrm>
            <a:off x="838200" y="1476102"/>
            <a:ext cx="107184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2000" b="1">
                <a:solidFill>
                  <a:srgbClr val="9CC2E5"/>
                </a:solidFill>
                <a:latin typeface="Open Sans"/>
                <a:ea typeface="Open Sans"/>
                <a:cs typeface="Open Sans"/>
                <a:sym typeface="Open Sans"/>
              </a:rPr>
              <a:t>Étape 2. Utiliser les techniques SIG pour extraire les informations utiles à l'analyse</a:t>
            </a:r>
            <a:endParaRPr sz="2000" b="1">
              <a:solidFill>
                <a:srgbClr val="9CC2E5"/>
              </a:solidFill>
              <a:latin typeface="Open Sans"/>
              <a:ea typeface="Open Sans"/>
              <a:cs typeface="Open Sans"/>
              <a:sym typeface="Open Sans"/>
            </a:endParaRPr>
          </a:p>
          <a:p>
            <a:pPr marL="0" marR="0" lvl="0" indent="0" algn="l" rtl="0">
              <a:lnSpc>
                <a:spcPct val="90000"/>
              </a:lnSpc>
              <a:spcBef>
                <a:spcPts val="160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sp>
        <p:nvSpPr>
          <p:cNvPr id="236" name="Google Shape;236;p31"/>
          <p:cNvSpPr/>
          <p:nvPr/>
        </p:nvSpPr>
        <p:spPr>
          <a:xfrm>
            <a:off x="959848" y="6133634"/>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37" name="Google Shape;237;p31"/>
          <p:cNvSpPr txBox="1"/>
          <p:nvPr/>
        </p:nvSpPr>
        <p:spPr>
          <a:xfrm>
            <a:off x="7607808" y="6121441"/>
            <a:ext cx="419708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238" name="Google Shape;238;p31"/>
          <p:cNvSpPr/>
          <p:nvPr/>
        </p:nvSpPr>
        <p:spPr>
          <a:xfrm>
            <a:off x="1024750" y="2128350"/>
            <a:ext cx="1369800" cy="305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9" name="Google Shape;239;p31"/>
          <p:cNvSpPr txBox="1"/>
          <p:nvPr/>
        </p:nvSpPr>
        <p:spPr>
          <a:xfrm>
            <a:off x="762000" y="2062050"/>
            <a:ext cx="1684800" cy="4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b="1">
                <a:solidFill>
                  <a:schemeClr val="dk1"/>
                </a:solidFill>
                <a:latin typeface="Open Sans"/>
                <a:ea typeface="Open Sans"/>
                <a:cs typeface="Open Sans"/>
                <a:sym typeface="Open Sans"/>
              </a:rPr>
              <a:t>Coordonnées</a:t>
            </a:r>
            <a:endParaRPr sz="1500" b="1">
              <a:solidFill>
                <a:schemeClr val="dk1"/>
              </a:solidFill>
              <a:latin typeface="Open Sans"/>
              <a:ea typeface="Open Sans"/>
              <a:cs typeface="Open Sans"/>
              <a:sym typeface="Open Sans"/>
            </a:endParaRPr>
          </a:p>
        </p:txBody>
      </p:sp>
      <p:sp>
        <p:nvSpPr>
          <p:cNvPr id="240" name="Google Shape;240;p31"/>
          <p:cNvSpPr/>
          <p:nvPr/>
        </p:nvSpPr>
        <p:spPr>
          <a:xfrm>
            <a:off x="4443900" y="5517925"/>
            <a:ext cx="1941000" cy="777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1" name="Google Shape;241;p31"/>
          <p:cNvSpPr txBox="1"/>
          <p:nvPr/>
        </p:nvSpPr>
        <p:spPr>
          <a:xfrm>
            <a:off x="3823150" y="5517925"/>
            <a:ext cx="30249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b="1">
                <a:solidFill>
                  <a:schemeClr val="dk1"/>
                </a:solidFill>
                <a:latin typeface="Open Sans"/>
                <a:ea typeface="Open Sans"/>
                <a:cs typeface="Open Sans"/>
                <a:sym typeface="Open Sans"/>
              </a:rPr>
              <a:t>Distance par rapport aux réseaux de transport existants et prévus</a:t>
            </a:r>
            <a:endParaRPr sz="1500" b="1">
              <a:solidFill>
                <a:schemeClr val="dk1"/>
              </a:solidFill>
              <a:latin typeface="Open Sans"/>
              <a:ea typeface="Open Sans"/>
              <a:cs typeface="Open Sans"/>
              <a:sym typeface="Open Sans"/>
            </a:endParaRPr>
          </a:p>
        </p:txBody>
      </p:sp>
      <p:sp>
        <p:nvSpPr>
          <p:cNvPr id="242" name="Google Shape;242;p31"/>
          <p:cNvSpPr/>
          <p:nvPr/>
        </p:nvSpPr>
        <p:spPr>
          <a:xfrm>
            <a:off x="7380225" y="1980550"/>
            <a:ext cx="2059500" cy="447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3" name="Google Shape;243;p31"/>
          <p:cNvSpPr txBox="1"/>
          <p:nvPr/>
        </p:nvSpPr>
        <p:spPr>
          <a:xfrm>
            <a:off x="6624150" y="1924050"/>
            <a:ext cx="3222000" cy="4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b="1">
                <a:solidFill>
                  <a:schemeClr val="dk1"/>
                </a:solidFill>
                <a:latin typeface="Open Sans"/>
                <a:ea typeface="Open Sans"/>
                <a:cs typeface="Open Sans"/>
                <a:sym typeface="Open Sans"/>
              </a:rPr>
              <a:t>Distance entre les cellules de la grille et la ville la plus proche</a:t>
            </a:r>
            <a:endParaRPr sz="1500" b="1">
              <a:solidFill>
                <a:schemeClr val="dk1"/>
              </a:solidFill>
              <a:latin typeface="Open Sans"/>
              <a:ea typeface="Open Sans"/>
              <a:cs typeface="Open Sans"/>
              <a:sym typeface="Open Sans"/>
            </a:endParaRPr>
          </a:p>
        </p:txBody>
      </p:sp>
      <p:sp>
        <p:nvSpPr>
          <p:cNvPr id="244" name="Google Shape;244;p31"/>
          <p:cNvSpPr/>
          <p:nvPr/>
        </p:nvSpPr>
        <p:spPr>
          <a:xfrm>
            <a:off x="8168500" y="5774125"/>
            <a:ext cx="2374800" cy="35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5" name="Google Shape;245;p31"/>
          <p:cNvSpPr txBox="1"/>
          <p:nvPr/>
        </p:nvSpPr>
        <p:spPr>
          <a:xfrm>
            <a:off x="7912325" y="5559975"/>
            <a:ext cx="2778600" cy="54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500" b="1">
                <a:solidFill>
                  <a:schemeClr val="dk1"/>
                </a:solidFill>
                <a:latin typeface="Open Sans"/>
                <a:ea typeface="Open Sans"/>
                <a:cs typeface="Open Sans"/>
                <a:sym typeface="Open Sans"/>
              </a:rPr>
              <a:t>Disponibilité des ressources éoliennes</a:t>
            </a:r>
            <a:endParaRPr sz="15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838199" y="365125"/>
            <a:ext cx="621435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5.1 La méthodologie en sept étapes</a:t>
            </a:r>
            <a:endParaRPr/>
          </a:p>
        </p:txBody>
      </p:sp>
      <p:graphicFrame>
        <p:nvGraphicFramePr>
          <p:cNvPr id="252" name="Google Shape;252;p32"/>
          <p:cNvGraphicFramePr/>
          <p:nvPr/>
        </p:nvGraphicFramePr>
        <p:xfrm>
          <a:off x="981113" y="2233398"/>
          <a:ext cx="3000000" cy="3000000"/>
        </p:xfrm>
        <a:graphic>
          <a:graphicData uri="http://schemas.openxmlformats.org/drawingml/2006/table">
            <a:tbl>
              <a:tblPr>
                <a:noFill/>
                <a:tableStyleId>{354F5E77-B264-4847-BAB4-5BBB8467725A}</a:tableStyleId>
              </a:tblPr>
              <a:tblGrid>
                <a:gridCol w="2810725">
                  <a:extLst>
                    <a:ext uri="{9D8B030D-6E8A-4147-A177-3AD203B41FA5}">
                      <a16:colId xmlns:a16="http://schemas.microsoft.com/office/drawing/2014/main" val="20000"/>
                    </a:ext>
                  </a:extLst>
                </a:gridCol>
                <a:gridCol w="2155475">
                  <a:extLst>
                    <a:ext uri="{9D8B030D-6E8A-4147-A177-3AD203B41FA5}">
                      <a16:colId xmlns:a16="http://schemas.microsoft.com/office/drawing/2014/main" val="20001"/>
                    </a:ext>
                  </a:extLst>
                </a:gridCol>
                <a:gridCol w="2439050">
                  <a:extLst>
                    <a:ext uri="{9D8B030D-6E8A-4147-A177-3AD203B41FA5}">
                      <a16:colId xmlns:a16="http://schemas.microsoft.com/office/drawing/2014/main" val="20002"/>
                    </a:ext>
                  </a:extLst>
                </a:gridCol>
                <a:gridCol w="3013125">
                  <a:extLst>
                    <a:ext uri="{9D8B030D-6E8A-4147-A177-3AD203B41FA5}">
                      <a16:colId xmlns:a16="http://schemas.microsoft.com/office/drawing/2014/main" val="20003"/>
                    </a:ext>
                  </a:extLst>
                </a:gridCol>
              </a:tblGrid>
              <a:tr h="252925">
                <a:tc>
                  <a:txBody>
                    <a:bodyPr/>
                    <a:lstStyle/>
                    <a:p>
                      <a:pPr marL="0" marR="0" lvl="0" indent="0" algn="ctr" rtl="0">
                        <a:spcBef>
                          <a:spcPts val="0"/>
                        </a:spcBef>
                        <a:spcAft>
                          <a:spcPts val="0"/>
                        </a:spcAft>
                        <a:buClr>
                          <a:schemeClr val="dk1"/>
                        </a:buClr>
                        <a:buSzPts val="1500"/>
                        <a:buFont typeface="Calibri"/>
                        <a:buNone/>
                      </a:pPr>
                      <a:r>
                        <a:rPr lang="en-GB" sz="1500" b="1" u="none" strike="noStrike" cap="none"/>
                        <a:t>Paramètres</a:t>
                      </a:r>
                      <a:endParaRPr sz="1500" b="1"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1" u="none" strike="noStrike" cap="none"/>
                        <a:t>Métrique</a:t>
                      </a:r>
                      <a:endParaRPr sz="1500" b="1"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1" u="none" strike="noStrike" cap="none"/>
                        <a:t>Valeur de l'année de base</a:t>
                      </a:r>
                      <a:endParaRPr sz="1500" b="1"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1" u="none" strike="noStrike" cap="none"/>
                        <a:t>Valeur 2030</a:t>
                      </a:r>
                      <a:endParaRPr sz="1500" b="1" u="none" strike="noStrike" cap="none">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0"/>
                  </a:ext>
                </a:extLst>
              </a:tr>
              <a:tr h="413050">
                <a:tc>
                  <a:txBody>
                    <a:bodyPr/>
                    <a:lstStyle/>
                    <a:p>
                      <a:pPr marL="0" marR="0" lvl="0" indent="0" algn="ctr" rtl="0">
                        <a:spcBef>
                          <a:spcPts val="0"/>
                        </a:spcBef>
                        <a:spcAft>
                          <a:spcPts val="0"/>
                        </a:spcAft>
                        <a:buClr>
                          <a:schemeClr val="dk1"/>
                        </a:buClr>
                        <a:buSzPts val="1500"/>
                        <a:buFont typeface="Calibri"/>
                        <a:buNone/>
                      </a:pPr>
                      <a:r>
                        <a:rPr lang="en-GB" sz="1500" u="none" strike="noStrike" cap="none"/>
                        <a:t>Population totale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Millions de personnes</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42.5</a:t>
                      </a:r>
                      <a:endParaRPr sz="1300" b="0" u="none" strike="noStrike" cap="none" baseline="30000">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65.4</a:t>
                      </a:r>
                      <a:endParaRPr sz="1500" b="0" u="none" strike="noStrike" cap="none" baseline="30000">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1"/>
                  </a:ext>
                </a:extLst>
              </a:tr>
              <a:tr h="468350">
                <a:tc>
                  <a:txBody>
                    <a:bodyPr/>
                    <a:lstStyle/>
                    <a:p>
                      <a:pPr marL="0" marR="0" lvl="0" indent="0" algn="ctr" rtl="0">
                        <a:spcBef>
                          <a:spcPts val="0"/>
                        </a:spcBef>
                        <a:spcAft>
                          <a:spcPts val="0"/>
                        </a:spcAft>
                        <a:buClr>
                          <a:schemeClr val="dk1"/>
                        </a:buClr>
                        <a:buSzPts val="1500"/>
                        <a:buFont typeface="Calibri"/>
                        <a:buNone/>
                      </a:pPr>
                      <a:r>
                        <a:rPr lang="en-GB" sz="1500" u="none" strike="noStrike" cap="none"/>
                        <a:t>Population urbaine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Pourcentage de la population totale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25 %</a:t>
                      </a:r>
                      <a:endParaRPr sz="1500" b="0" u="none" strike="noStrike" cap="none" baseline="30000">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32%</a:t>
                      </a:r>
                      <a:endParaRPr sz="1500" b="0" u="none" strike="noStrike" cap="none" baseline="30000">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2"/>
                  </a:ext>
                </a:extLst>
              </a:tr>
              <a:tr h="468350">
                <a:tc>
                  <a:txBody>
                    <a:bodyPr/>
                    <a:lstStyle/>
                    <a:p>
                      <a:pPr marL="0" marR="0" lvl="0" indent="0" algn="ctr" rtl="0">
                        <a:spcBef>
                          <a:spcPts val="0"/>
                        </a:spcBef>
                        <a:spcAft>
                          <a:spcPts val="0"/>
                        </a:spcAft>
                        <a:buClr>
                          <a:schemeClr val="dk1"/>
                        </a:buClr>
                        <a:buSzPts val="1500"/>
                        <a:buFont typeface="Calibri"/>
                        <a:buNone/>
                      </a:pPr>
                      <a:r>
                        <a:rPr lang="en-GB" sz="1500" u="none" strike="noStrike" cap="none"/>
                        <a:t>Population rurale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Pourcentage de la population totale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75%</a:t>
                      </a:r>
                      <a:endParaRPr sz="1500" b="0" u="none" strike="noStrike" cap="none" baseline="30000">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68% </a:t>
                      </a:r>
                      <a:endParaRPr sz="1500" b="0" u="none" strike="noStrike" cap="none">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3"/>
                  </a:ext>
                </a:extLst>
              </a:tr>
              <a:tr h="468350">
                <a:tc>
                  <a:txBody>
                    <a:bodyPr/>
                    <a:lstStyle/>
                    <a:p>
                      <a:pPr marL="0" marR="0" lvl="0" indent="0" algn="ctr" rtl="0">
                        <a:spcBef>
                          <a:spcPts val="0"/>
                        </a:spcBef>
                        <a:spcAft>
                          <a:spcPts val="0"/>
                        </a:spcAft>
                        <a:buClr>
                          <a:schemeClr val="dk1"/>
                        </a:buClr>
                        <a:buSzPts val="1500"/>
                        <a:buFont typeface="Calibri"/>
                        <a:buNone/>
                      </a:pPr>
                      <a:r>
                        <a:rPr lang="en-GB" sz="1500" u="none" strike="noStrike" cap="none"/>
                        <a:t>Accès à l'électricité, Total</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Pourcentage de la population totale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31% </a:t>
                      </a:r>
                      <a:endParaRPr sz="1500" b="0" u="none" strike="noStrike" cap="none" baseline="30000">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100%</a:t>
                      </a:r>
                      <a:endParaRPr sz="1500" b="0" u="none" strike="noStrike" cap="none" baseline="30000">
                        <a:solidFill>
                          <a:schemeClr val="dk1"/>
                        </a:solidFill>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4"/>
                  </a:ext>
                </a:extLst>
              </a:tr>
              <a:tr h="493325">
                <a:tc>
                  <a:txBody>
                    <a:bodyPr/>
                    <a:lstStyle/>
                    <a:p>
                      <a:pPr marL="0" marR="0" lvl="0" indent="0" algn="ctr" rtl="0">
                        <a:spcBef>
                          <a:spcPts val="0"/>
                        </a:spcBef>
                        <a:spcAft>
                          <a:spcPts val="0"/>
                        </a:spcAft>
                        <a:buClr>
                          <a:schemeClr val="dk1"/>
                        </a:buClr>
                        <a:buSzPts val="1500"/>
                        <a:buFont typeface="Calibri"/>
                        <a:buNone/>
                      </a:pPr>
                      <a:r>
                        <a:rPr lang="en-GB" sz="1500" u="none" strike="noStrike" cap="none"/>
                        <a:t>Accès à l'électricité, Urbain</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Pourcentage de la population urbaine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80% </a:t>
                      </a:r>
                      <a:endParaRPr sz="1500" b="0" u="none" strike="noStrike" cap="none" baseline="30000">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100%</a:t>
                      </a:r>
                      <a:endParaRPr sz="1500" b="0" u="none" strike="noStrike" cap="none" baseline="30000">
                        <a:solidFill>
                          <a:schemeClr val="dk1"/>
                        </a:solidFill>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5"/>
                  </a:ext>
                </a:extLst>
              </a:tr>
              <a:tr h="468350">
                <a:tc>
                  <a:txBody>
                    <a:bodyPr/>
                    <a:lstStyle/>
                    <a:p>
                      <a:pPr marL="0" marR="0" lvl="0" indent="0" algn="ctr" rtl="0">
                        <a:spcBef>
                          <a:spcPts val="0"/>
                        </a:spcBef>
                        <a:spcAft>
                          <a:spcPts val="0"/>
                        </a:spcAft>
                        <a:buClr>
                          <a:schemeClr val="dk1"/>
                        </a:buClr>
                        <a:buSzPts val="1500"/>
                        <a:buFont typeface="Calibri"/>
                        <a:buNone/>
                      </a:pPr>
                      <a:r>
                        <a:rPr lang="en-GB" sz="1500" u="none" strike="noStrike" cap="none"/>
                        <a:t>Accès à l'électricité, Rural</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Pourcentage de la population rurale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15% </a:t>
                      </a:r>
                      <a:endParaRPr sz="1500" b="0" u="none" strike="noStrike" cap="none" baseline="30000">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100%</a:t>
                      </a:r>
                      <a:endParaRPr sz="1500" b="0" u="none" strike="noStrike" cap="none" baseline="30000">
                        <a:solidFill>
                          <a:schemeClr val="dk1"/>
                        </a:solidFill>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6"/>
                  </a:ext>
                </a:extLst>
              </a:tr>
              <a:tr h="415300">
                <a:tc>
                  <a:txBody>
                    <a:bodyPr/>
                    <a:lstStyle/>
                    <a:p>
                      <a:pPr marL="0" marR="0" lvl="0" indent="0" algn="ctr" rtl="0">
                        <a:spcBef>
                          <a:spcPts val="0"/>
                        </a:spcBef>
                        <a:spcAft>
                          <a:spcPts val="0"/>
                        </a:spcAft>
                        <a:buClr>
                          <a:schemeClr val="dk1"/>
                        </a:buClr>
                        <a:buSzPts val="1500"/>
                        <a:buFont typeface="Calibri"/>
                        <a:buNone/>
                      </a:pPr>
                      <a:r>
                        <a:rPr lang="en-GB" sz="1500" u="none" strike="noStrike" cap="none"/>
                        <a:t>Taille du ménage, urbain</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Personnes par ménage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5 </a:t>
                      </a:r>
                      <a:endParaRPr sz="1500" u="none" strike="noStrike" cap="none" baseline="30000">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4 </a:t>
                      </a:r>
                      <a:endParaRPr sz="1500" u="none" strike="noStrike" cap="none" baseline="30000">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7"/>
                  </a:ext>
                </a:extLst>
              </a:tr>
              <a:tr h="415300">
                <a:tc>
                  <a:txBody>
                    <a:bodyPr/>
                    <a:lstStyle/>
                    <a:p>
                      <a:pPr marL="0" marR="0" lvl="0" indent="0" algn="ctr" rtl="0">
                        <a:spcBef>
                          <a:spcPts val="0"/>
                        </a:spcBef>
                        <a:spcAft>
                          <a:spcPts val="0"/>
                        </a:spcAft>
                        <a:buClr>
                          <a:schemeClr val="dk1"/>
                        </a:buClr>
                        <a:buSzPts val="1500"/>
                        <a:buFont typeface="Calibri"/>
                        <a:buNone/>
                      </a:pPr>
                      <a:r>
                        <a:rPr lang="en-GB" sz="1500" u="none" strike="noStrike" cap="none"/>
                        <a:t>Taille du ménage, rural</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t>Personnes par ménage</a:t>
                      </a:r>
                      <a:endParaRPr sz="1500" u="none" strike="noStrike" cap="none">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u="none" strike="noStrike" cap="none">
                          <a:latin typeface="Calibri"/>
                          <a:ea typeface="Calibri"/>
                          <a:cs typeface="Calibri"/>
                          <a:sym typeface="Calibri"/>
                        </a:rPr>
                        <a:t>7</a:t>
                      </a:r>
                      <a:endParaRPr sz="1500" u="none" strike="noStrike" cap="none" baseline="30000">
                        <a:latin typeface="Garamond"/>
                        <a:ea typeface="Garamond"/>
                        <a:cs typeface="Garamond"/>
                        <a:sym typeface="Garamond"/>
                      </a:endParaRPr>
                    </a:p>
                  </a:txBody>
                  <a:tcPr marL="55150" marR="55150" marT="0" marB="0" anchor="ctr"/>
                </a:tc>
                <a:tc>
                  <a:txBody>
                    <a:bodyPr/>
                    <a:lstStyle/>
                    <a:p>
                      <a:pPr marL="0" marR="0" lvl="0" indent="0" algn="ctr" rtl="0">
                        <a:spcBef>
                          <a:spcPts val="0"/>
                        </a:spcBef>
                        <a:spcAft>
                          <a:spcPts val="0"/>
                        </a:spcAft>
                        <a:buClr>
                          <a:schemeClr val="dk1"/>
                        </a:buClr>
                        <a:buSzPts val="1500"/>
                        <a:buFont typeface="Calibri"/>
                        <a:buNone/>
                      </a:pPr>
                      <a:r>
                        <a:rPr lang="en-GB" sz="1500" b="0" u="none" strike="noStrike" cap="none"/>
                        <a:t>6 </a:t>
                      </a:r>
                      <a:endParaRPr sz="1500" u="none" strike="noStrike" cap="none" baseline="30000">
                        <a:latin typeface="Garamond"/>
                        <a:ea typeface="Garamond"/>
                        <a:cs typeface="Garamond"/>
                        <a:sym typeface="Garamond"/>
                      </a:endParaRPr>
                    </a:p>
                  </a:txBody>
                  <a:tcPr marL="55150" marR="55150" marT="0" marB="0" anchor="ctr"/>
                </a:tc>
                <a:extLst>
                  <a:ext uri="{0D108BD9-81ED-4DB2-BD59-A6C34878D82A}">
                    <a16:rowId xmlns:a16="http://schemas.microsoft.com/office/drawing/2014/main" val="10008"/>
                  </a:ext>
                </a:extLst>
              </a:tr>
            </a:tbl>
          </a:graphicData>
        </a:graphic>
      </p:graphicFrame>
      <p:sp>
        <p:nvSpPr>
          <p:cNvPr id="253" name="Google Shape;253;p32"/>
          <p:cNvSpPr txBox="1"/>
          <p:nvPr/>
        </p:nvSpPr>
        <p:spPr>
          <a:xfrm>
            <a:off x="838199" y="1749080"/>
            <a:ext cx="7926421"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2000" b="1">
                <a:solidFill>
                  <a:srgbClr val="9CC2E5"/>
                </a:solidFill>
                <a:latin typeface="Open Sans"/>
                <a:ea typeface="Open Sans"/>
                <a:cs typeface="Open Sans"/>
                <a:sym typeface="Open Sans"/>
              </a:rPr>
              <a:t>Étape 3a. Collecter des données spécifiques au pays (Social)</a:t>
            </a:r>
            <a:endParaRPr sz="2000" b="1">
              <a:solidFill>
                <a:srgbClr val="9CC2E5"/>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000"/>
              <a:buFont typeface="Arial"/>
              <a:buNone/>
            </a:pPr>
            <a:endParaRPr sz="1000" strike="sngStrik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700"/>
              <a:buFont typeface="Arial"/>
              <a:buNone/>
            </a:pPr>
            <a:endParaRPr sz="2700">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200"/>
              <a:buFont typeface="Arial"/>
              <a:buNone/>
            </a:pPr>
            <a:endParaRPr sz="2200">
              <a:solidFill>
                <a:schemeClr val="dk1"/>
              </a:solidFill>
              <a:latin typeface="Calibri"/>
              <a:ea typeface="Calibri"/>
              <a:cs typeface="Calibri"/>
              <a:sym typeface="Calibri"/>
            </a:endParaRPr>
          </a:p>
        </p:txBody>
      </p:sp>
      <p:sp>
        <p:nvSpPr>
          <p:cNvPr id="254" name="Google Shape;254;p32"/>
          <p:cNvSpPr/>
          <p:nvPr/>
        </p:nvSpPr>
        <p:spPr>
          <a:xfrm>
            <a:off x="886968" y="6144379"/>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55" name="Google Shape;255;p32"/>
          <p:cNvSpPr txBox="1"/>
          <p:nvPr/>
        </p:nvSpPr>
        <p:spPr>
          <a:xfrm>
            <a:off x="7379970" y="6115641"/>
            <a:ext cx="43981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p:nvPr/>
        </p:nvSpPr>
        <p:spPr>
          <a:xfrm>
            <a:off x="779769" y="1408012"/>
            <a:ext cx="11243617"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1800" b="1">
                <a:solidFill>
                  <a:srgbClr val="9CC2E5"/>
                </a:solidFill>
                <a:latin typeface="Open Sans"/>
                <a:ea typeface="Open Sans"/>
                <a:cs typeface="Open Sans"/>
                <a:sym typeface="Open Sans"/>
              </a:rPr>
              <a:t>Étape 3b. Recueillir des données spécifiques au pays (spécifications technologiques et coûts)</a:t>
            </a:r>
            <a:endParaRPr sz="1800" b="1">
              <a:solidFill>
                <a:srgbClr val="9CC2E5"/>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000"/>
              <a:buFont typeface="Arial"/>
              <a:buNone/>
            </a:pPr>
            <a:endParaRPr sz="2000" b="1">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700"/>
              <a:buFont typeface="Arial"/>
              <a:buNone/>
            </a:pPr>
            <a:endParaRPr sz="2000" b="1">
              <a:solidFill>
                <a:srgbClr val="9CC2E5"/>
              </a:solidFill>
              <a:latin typeface="Open Sans"/>
              <a:ea typeface="Open Sans"/>
              <a:cs typeface="Open Sans"/>
              <a:sym typeface="Open Sans"/>
            </a:endParaRPr>
          </a:p>
        </p:txBody>
      </p:sp>
      <p:graphicFrame>
        <p:nvGraphicFramePr>
          <p:cNvPr id="262" name="Google Shape;262;p33"/>
          <p:cNvGraphicFramePr/>
          <p:nvPr/>
        </p:nvGraphicFramePr>
        <p:xfrm>
          <a:off x="1069949" y="1814539"/>
          <a:ext cx="3000000" cy="3000000"/>
        </p:xfrm>
        <a:graphic>
          <a:graphicData uri="http://schemas.openxmlformats.org/drawingml/2006/table">
            <a:tbl>
              <a:tblPr>
                <a:noFill/>
                <a:tableStyleId>{354F5E77-B264-4847-BAB4-5BBB8467725A}</a:tableStyleId>
              </a:tblPr>
              <a:tblGrid>
                <a:gridCol w="1306275">
                  <a:extLst>
                    <a:ext uri="{9D8B030D-6E8A-4147-A177-3AD203B41FA5}">
                      <a16:colId xmlns:a16="http://schemas.microsoft.com/office/drawing/2014/main" val="20000"/>
                    </a:ext>
                  </a:extLst>
                </a:gridCol>
                <a:gridCol w="1066650">
                  <a:extLst>
                    <a:ext uri="{9D8B030D-6E8A-4147-A177-3AD203B41FA5}">
                      <a16:colId xmlns:a16="http://schemas.microsoft.com/office/drawing/2014/main" val="20001"/>
                    </a:ext>
                  </a:extLst>
                </a:gridCol>
                <a:gridCol w="1212975">
                  <a:extLst>
                    <a:ext uri="{9D8B030D-6E8A-4147-A177-3AD203B41FA5}">
                      <a16:colId xmlns:a16="http://schemas.microsoft.com/office/drawing/2014/main" val="20002"/>
                    </a:ext>
                  </a:extLst>
                </a:gridCol>
                <a:gridCol w="1399575">
                  <a:extLst>
                    <a:ext uri="{9D8B030D-6E8A-4147-A177-3AD203B41FA5}">
                      <a16:colId xmlns:a16="http://schemas.microsoft.com/office/drawing/2014/main" val="20003"/>
                    </a:ext>
                  </a:extLst>
                </a:gridCol>
                <a:gridCol w="1079425">
                  <a:extLst>
                    <a:ext uri="{9D8B030D-6E8A-4147-A177-3AD203B41FA5}">
                      <a16:colId xmlns:a16="http://schemas.microsoft.com/office/drawing/2014/main" val="20004"/>
                    </a:ext>
                  </a:extLst>
                </a:gridCol>
                <a:gridCol w="1032975">
                  <a:extLst>
                    <a:ext uri="{9D8B030D-6E8A-4147-A177-3AD203B41FA5}">
                      <a16:colId xmlns:a16="http://schemas.microsoft.com/office/drawing/2014/main" val="20005"/>
                    </a:ext>
                  </a:extLst>
                </a:gridCol>
                <a:gridCol w="1632650">
                  <a:extLst>
                    <a:ext uri="{9D8B030D-6E8A-4147-A177-3AD203B41FA5}">
                      <a16:colId xmlns:a16="http://schemas.microsoft.com/office/drawing/2014/main" val="20006"/>
                    </a:ext>
                  </a:extLst>
                </a:gridCol>
                <a:gridCol w="1183000">
                  <a:extLst>
                    <a:ext uri="{9D8B030D-6E8A-4147-A177-3AD203B41FA5}">
                      <a16:colId xmlns:a16="http://schemas.microsoft.com/office/drawing/2014/main" val="20007"/>
                    </a:ext>
                  </a:extLst>
                </a:gridCol>
              </a:tblGrid>
              <a:tr h="709725">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Type de </a:t>
                      </a:r>
                      <a:r>
                        <a:rPr lang="en-GB" sz="1100"/>
                        <a:t>centrale</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Capacité typique de l'installation (kW)</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 d'investissement ($/kW)</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Coûts d'exploitation et de maintenance (% du coût d'investissement/an)</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 du carburant $/litre </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Efficacité</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Facteur de capacité</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Durée de vie (années)</a:t>
                      </a:r>
                      <a:endParaRPr sz="1400" u="none" strike="noStrike" cap="none">
                        <a:latin typeface="Calibri"/>
                        <a:ea typeface="Calibri"/>
                        <a:cs typeface="Calibri"/>
                        <a:sym typeface="Calibri"/>
                      </a:endParaRPr>
                    </a:p>
                  </a:txBody>
                  <a:tcPr marL="62875" marR="62875" marT="0" marB="0" anchor="ctr"/>
                </a:tc>
                <a:extLst>
                  <a:ext uri="{0D108BD9-81ED-4DB2-BD59-A6C34878D82A}">
                    <a16:rowId xmlns:a16="http://schemas.microsoft.com/office/drawing/2014/main" val="10000"/>
                  </a:ext>
                </a:extLst>
              </a:tr>
              <a:tr h="5093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Groupe électrogène diesel </a:t>
                      </a:r>
                      <a:endParaRPr sz="14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t>réseau</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t>721</a:t>
                      </a:r>
                      <a:endParaRPr sz="1400" b="1" u="none" strike="noStrike" cap="none" baseline="30000">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0.50</a:t>
                      </a:r>
                      <a:endParaRPr sz="1400" b="0" u="none" strike="noStrike" cap="none">
                        <a:solidFill>
                          <a:schemeClr val="dk1"/>
                        </a:solidFill>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33%</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400" u="none" strike="noStrike" cap="none">
                        <a:latin typeface="Calibri"/>
                        <a:ea typeface="Calibri"/>
                        <a:cs typeface="Calibri"/>
                        <a:sym typeface="Calibri"/>
                      </a:endParaRPr>
                    </a:p>
                  </a:txBody>
                  <a:tcPr marL="62875" marR="62875" marT="0" marB="0" anchor="ctr"/>
                </a:tc>
                <a:extLst>
                  <a:ext uri="{0D108BD9-81ED-4DB2-BD59-A6C34878D82A}">
                    <a16:rowId xmlns:a16="http://schemas.microsoft.com/office/drawing/2014/main" val="10001"/>
                  </a:ext>
                </a:extLst>
              </a:tr>
              <a:tr h="3660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Petites centrales hydroélectriques</a:t>
                      </a:r>
                      <a:endParaRPr sz="14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1000</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5,000</a:t>
                      </a:r>
                      <a:endParaRPr sz="1400" b="1" u="none" strike="noStrike" cap="none" baseline="30000">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400" b="0" u="none" strike="noStrike" cap="none">
                        <a:solidFill>
                          <a:schemeClr val="dk1"/>
                        </a:solidFill>
                        <a:latin typeface="Calibri"/>
                        <a:ea typeface="Calibri"/>
                        <a:cs typeface="Calibri"/>
                        <a:sym typeface="Calibri"/>
                      </a:endParaRPr>
                    </a:p>
                  </a:txBody>
                  <a:tcPr marL="62875" marR="62875" marT="0" marB="0"/>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30</a:t>
                      </a:r>
                      <a:endParaRPr sz="1400" u="none" strike="noStrike" cap="none">
                        <a:latin typeface="Calibri"/>
                        <a:ea typeface="Calibri"/>
                        <a:cs typeface="Calibri"/>
                        <a:sym typeface="Calibri"/>
                      </a:endParaRPr>
                    </a:p>
                  </a:txBody>
                  <a:tcPr marL="62875" marR="62875" marT="0" marB="0" anchor="ctr"/>
                </a:tc>
                <a:extLst>
                  <a:ext uri="{0D108BD9-81ED-4DB2-BD59-A6C34878D82A}">
                    <a16:rowId xmlns:a16="http://schemas.microsoft.com/office/drawing/2014/main" val="10002"/>
                  </a:ext>
                </a:extLst>
              </a:tr>
              <a:tr h="6801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PV solaire</a:t>
                      </a:r>
                      <a:endParaRPr sz="14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3,200</a:t>
                      </a:r>
                      <a:endParaRPr sz="1400" b="1" u="none" strike="noStrike" cap="none" baseline="30000"/>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400" b="0" u="none" strike="noStrike" cap="none">
                        <a:solidFill>
                          <a:schemeClr val="dk1"/>
                        </a:solidFill>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solaire</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20</a:t>
                      </a:r>
                      <a:endParaRPr sz="1400" u="none" strike="noStrike" cap="none">
                        <a:latin typeface="Calibri"/>
                        <a:ea typeface="Calibri"/>
                        <a:cs typeface="Calibri"/>
                        <a:sym typeface="Calibri"/>
                      </a:endParaRPr>
                    </a:p>
                  </a:txBody>
                  <a:tcPr marL="62875" marR="62875" marT="0" marB="0" anchor="ctr"/>
                </a:tc>
                <a:extLst>
                  <a:ext uri="{0D108BD9-81ED-4DB2-BD59-A6C34878D82A}">
                    <a16:rowId xmlns:a16="http://schemas.microsoft.com/office/drawing/2014/main" val="10003"/>
                  </a:ext>
                </a:extLst>
              </a:tr>
              <a:tr h="6801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Éoliennes </a:t>
                      </a:r>
                      <a:endParaRPr sz="14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3,000</a:t>
                      </a:r>
                      <a:endParaRPr sz="1400" b="1" u="none" strike="noStrike" cap="none" baseline="30000"/>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400" b="0" u="none" strike="noStrike" cap="none">
                        <a:solidFill>
                          <a:schemeClr val="dk1"/>
                        </a:solidFill>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du vent</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20</a:t>
                      </a:r>
                      <a:endParaRPr sz="1400" u="none" strike="noStrike" cap="none">
                        <a:latin typeface="Calibri"/>
                        <a:ea typeface="Calibri"/>
                        <a:cs typeface="Calibri"/>
                        <a:sym typeface="Calibri"/>
                      </a:endParaRPr>
                    </a:p>
                  </a:txBody>
                  <a:tcPr marL="62875" marR="62875" marT="0" marB="0" anchor="ctr"/>
                </a:tc>
                <a:extLst>
                  <a:ext uri="{0D108BD9-81ED-4DB2-BD59-A6C34878D82A}">
                    <a16:rowId xmlns:a16="http://schemas.microsoft.com/office/drawing/2014/main" val="10004"/>
                  </a:ext>
                </a:extLst>
              </a:tr>
              <a:tr h="455325">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Groupe électrogène diesel</a:t>
                      </a:r>
                      <a:endParaRPr sz="14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Autonome</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938</a:t>
                      </a:r>
                      <a:endParaRPr sz="1400" b="1" u="none" strike="noStrike" cap="none" baseline="30000">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0.50</a:t>
                      </a:r>
                      <a:endParaRPr sz="1400" b="0" u="none" strike="noStrike" cap="none">
                        <a:solidFill>
                          <a:schemeClr val="dk1"/>
                        </a:solidFill>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28%</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400" u="none" strike="noStrike" cap="none">
                        <a:latin typeface="Calibri"/>
                        <a:ea typeface="Calibri"/>
                        <a:cs typeface="Calibri"/>
                        <a:sym typeface="Calibri"/>
                      </a:endParaRPr>
                    </a:p>
                  </a:txBody>
                  <a:tcPr marL="62875" marR="62875" marT="0" marB="0" anchor="ctr"/>
                </a:tc>
                <a:extLst>
                  <a:ext uri="{0D108BD9-81ED-4DB2-BD59-A6C34878D82A}">
                    <a16:rowId xmlns:a16="http://schemas.microsoft.com/office/drawing/2014/main" val="10005"/>
                  </a:ext>
                </a:extLst>
              </a:tr>
              <a:tr h="6801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PV solaire</a:t>
                      </a:r>
                      <a:endParaRPr sz="14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Autonome</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0.4</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5,500</a:t>
                      </a:r>
                      <a:endParaRPr sz="1400" u="none" strike="noStrike" cap="none"/>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1.2%</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1" u="none" strike="noStrike" cap="none"/>
                        <a:t>-</a:t>
                      </a:r>
                      <a:endParaRPr sz="1400" b="1"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solaire</a:t>
                      </a:r>
                      <a:endParaRPr sz="1400" u="none" strike="noStrike" cap="none">
                        <a:latin typeface="Calibri"/>
                        <a:ea typeface="Calibri"/>
                        <a:cs typeface="Calibri"/>
                        <a:sym typeface="Calibri"/>
                      </a:endParaRPr>
                    </a:p>
                  </a:txBody>
                  <a:tcPr marL="62875" marR="628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400" u="none" strike="noStrike" cap="none">
                        <a:latin typeface="Calibri"/>
                        <a:ea typeface="Calibri"/>
                        <a:cs typeface="Calibri"/>
                        <a:sym typeface="Calibri"/>
                      </a:endParaRPr>
                    </a:p>
                  </a:txBody>
                  <a:tcPr marL="62875" marR="62875" marT="0" marB="0" anchor="ctr"/>
                </a:tc>
                <a:extLst>
                  <a:ext uri="{0D108BD9-81ED-4DB2-BD59-A6C34878D82A}">
                    <a16:rowId xmlns:a16="http://schemas.microsoft.com/office/drawing/2014/main" val="10006"/>
                  </a:ext>
                </a:extLst>
              </a:tr>
            </a:tbl>
          </a:graphicData>
        </a:graphic>
      </p:graphicFrame>
      <p:sp>
        <p:nvSpPr>
          <p:cNvPr id="263" name="Google Shape;263;p33"/>
          <p:cNvSpPr txBox="1"/>
          <p:nvPr/>
        </p:nvSpPr>
        <p:spPr>
          <a:xfrm>
            <a:off x="838200" y="80186"/>
            <a:ext cx="618517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5.1 La méthodologie en sept étapes</a:t>
            </a:r>
            <a:endParaRPr sz="4400">
              <a:solidFill>
                <a:schemeClr val="dk1"/>
              </a:solidFill>
              <a:latin typeface="Open Sans"/>
              <a:ea typeface="Open Sans"/>
              <a:cs typeface="Open Sans"/>
              <a:sym typeface="Open Sans"/>
            </a:endParaRPr>
          </a:p>
        </p:txBody>
      </p:sp>
      <p:sp>
        <p:nvSpPr>
          <p:cNvPr id="264" name="Google Shape;264;p33"/>
          <p:cNvSpPr/>
          <p:nvPr/>
        </p:nvSpPr>
        <p:spPr>
          <a:xfrm>
            <a:off x="2606040" y="6123656"/>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65" name="Google Shape;265;p33"/>
          <p:cNvSpPr txBox="1"/>
          <p:nvPr/>
        </p:nvSpPr>
        <p:spPr>
          <a:xfrm>
            <a:off x="4932913" y="6114736"/>
            <a:ext cx="426632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5.1 Références</a:t>
            </a:r>
            <a:endParaRPr/>
          </a:p>
        </p:txBody>
      </p:sp>
      <p:sp>
        <p:nvSpPr>
          <p:cNvPr id="271" name="Google Shape;271;p34"/>
          <p:cNvSpPr/>
          <p:nvPr/>
        </p:nvSpPr>
        <p:spPr>
          <a:xfrm>
            <a:off x="935983" y="1482482"/>
            <a:ext cx="5144100" cy="17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0000"/>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GB"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https://onsset.github.io/teaching_kit/courses/module_2/Lecture%203/</a:t>
            </a:r>
            <a:r>
              <a:rPr lang="en-GB" sz="1800">
                <a:solidFill>
                  <a:srgbClr val="000000"/>
                </a:solidFill>
                <a:latin typeface="Open Sans"/>
                <a:ea typeface="Open Sans"/>
                <a:cs typeface="Open Sans"/>
                <a:sym typeface="Open Sans"/>
              </a:rPr>
              <a:t>   (accessed 2.18.21).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p:nvPr/>
        </p:nvSpPr>
        <p:spPr>
          <a:xfrm>
            <a:off x="779770" y="1096729"/>
            <a:ext cx="10980970" cy="44787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GB" sz="1800" b="1">
                <a:solidFill>
                  <a:srgbClr val="9CC2E5"/>
                </a:solidFill>
                <a:latin typeface="Open Sans"/>
                <a:ea typeface="Open Sans"/>
                <a:cs typeface="Open Sans"/>
                <a:sym typeface="Open Sans"/>
              </a:rPr>
              <a:t>Étape 3b. Recueillir des données spécifiques au pays (caractéristiques technologiques et coûts)</a:t>
            </a:r>
            <a:endParaRPr sz="1800" b="1">
              <a:solidFill>
                <a:srgbClr val="9CC2E5"/>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1000"/>
              <a:buFont typeface="Arial"/>
              <a:buNone/>
            </a:pPr>
            <a:endParaRPr sz="2000" b="1">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700"/>
              <a:buFont typeface="Arial"/>
              <a:buNone/>
            </a:pPr>
            <a:endParaRPr sz="2000" b="1">
              <a:solidFill>
                <a:srgbClr val="9CC2E5"/>
              </a:solidFill>
              <a:latin typeface="Open Sans"/>
              <a:ea typeface="Open Sans"/>
              <a:cs typeface="Open Sans"/>
              <a:sym typeface="Open Sans"/>
            </a:endParaRPr>
          </a:p>
        </p:txBody>
      </p:sp>
      <p:graphicFrame>
        <p:nvGraphicFramePr>
          <p:cNvPr id="278" name="Google Shape;278;p35"/>
          <p:cNvGraphicFramePr/>
          <p:nvPr/>
        </p:nvGraphicFramePr>
        <p:xfrm>
          <a:off x="1324582" y="1600528"/>
          <a:ext cx="3000000" cy="3000000"/>
        </p:xfrm>
        <a:graphic>
          <a:graphicData uri="http://schemas.openxmlformats.org/drawingml/2006/table">
            <a:tbl>
              <a:tblPr>
                <a:noFill/>
                <a:tableStyleId>{354F5E77-B264-4847-BAB4-5BBB8467725A}</a:tableStyleId>
              </a:tblPr>
              <a:tblGrid>
                <a:gridCol w="1277100">
                  <a:extLst>
                    <a:ext uri="{9D8B030D-6E8A-4147-A177-3AD203B41FA5}">
                      <a16:colId xmlns:a16="http://schemas.microsoft.com/office/drawing/2014/main" val="20000"/>
                    </a:ext>
                  </a:extLst>
                </a:gridCol>
                <a:gridCol w="1042775">
                  <a:extLst>
                    <a:ext uri="{9D8B030D-6E8A-4147-A177-3AD203B41FA5}">
                      <a16:colId xmlns:a16="http://schemas.microsoft.com/office/drawing/2014/main" val="20001"/>
                    </a:ext>
                  </a:extLst>
                </a:gridCol>
                <a:gridCol w="1185850">
                  <a:extLst>
                    <a:ext uri="{9D8B030D-6E8A-4147-A177-3AD203B41FA5}">
                      <a16:colId xmlns:a16="http://schemas.microsoft.com/office/drawing/2014/main" val="20002"/>
                    </a:ext>
                  </a:extLst>
                </a:gridCol>
                <a:gridCol w="1368300">
                  <a:extLst>
                    <a:ext uri="{9D8B030D-6E8A-4147-A177-3AD203B41FA5}">
                      <a16:colId xmlns:a16="http://schemas.microsoft.com/office/drawing/2014/main" val="20003"/>
                    </a:ext>
                  </a:extLst>
                </a:gridCol>
                <a:gridCol w="1055325">
                  <a:extLst>
                    <a:ext uri="{9D8B030D-6E8A-4147-A177-3AD203B41FA5}">
                      <a16:colId xmlns:a16="http://schemas.microsoft.com/office/drawing/2014/main" val="20004"/>
                    </a:ext>
                  </a:extLst>
                </a:gridCol>
                <a:gridCol w="1009900">
                  <a:extLst>
                    <a:ext uri="{9D8B030D-6E8A-4147-A177-3AD203B41FA5}">
                      <a16:colId xmlns:a16="http://schemas.microsoft.com/office/drawing/2014/main" val="20005"/>
                    </a:ext>
                  </a:extLst>
                </a:gridCol>
                <a:gridCol w="1596150">
                  <a:extLst>
                    <a:ext uri="{9D8B030D-6E8A-4147-A177-3AD203B41FA5}">
                      <a16:colId xmlns:a16="http://schemas.microsoft.com/office/drawing/2014/main" val="20006"/>
                    </a:ext>
                  </a:extLst>
                </a:gridCol>
                <a:gridCol w="820975">
                  <a:extLst>
                    <a:ext uri="{9D8B030D-6E8A-4147-A177-3AD203B41FA5}">
                      <a16:colId xmlns:a16="http://schemas.microsoft.com/office/drawing/2014/main" val="20007"/>
                    </a:ext>
                  </a:extLst>
                </a:gridCol>
              </a:tblGrid>
              <a:tr h="714325">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Type de </a:t>
                      </a:r>
                      <a:r>
                        <a:rPr lang="en-GB" sz="1100"/>
                        <a:t>centrale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Capacité typique de l'installation (kW)</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 d'investissement ($/kW)</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Coûts d'exploitation et de maintenance (% du coût d'investissement/an)</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Coût du carburant $/litre </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Efficacité</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Facteur de capacité</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100"/>
                        <a:buFont typeface="Calibri"/>
                        <a:buNone/>
                      </a:pPr>
                      <a:r>
                        <a:rPr lang="en-GB" sz="1100" u="none" strike="noStrike" cap="none"/>
                        <a:t>Durée de vie (années)</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0"/>
                  </a:ext>
                </a:extLst>
              </a:tr>
              <a:tr h="512625">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Groupe électrogène diesel </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t>721</a:t>
                      </a:r>
                      <a:endParaRPr sz="1500" b="1" u="none" strike="noStrike" cap="none" baseline="30000">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0.50</a:t>
                      </a:r>
                      <a:endParaRPr sz="1500" b="0" u="none" strike="noStrike" cap="none">
                        <a:solidFill>
                          <a:schemeClr val="dk1"/>
                        </a:solidFill>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33%</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1"/>
                  </a:ext>
                </a:extLst>
              </a:tr>
              <a:tr h="36840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Petites centrales hydroélectriques</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5,000</a:t>
                      </a:r>
                      <a:endParaRPr sz="1500" b="1" u="none" strike="noStrike" cap="none" baseline="30000">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500" b="0" u="none" strike="noStrike" cap="none">
                        <a:solidFill>
                          <a:schemeClr val="dk1"/>
                        </a:solidFill>
                        <a:latin typeface="Calibri"/>
                        <a:ea typeface="Calibri"/>
                        <a:cs typeface="Calibri"/>
                        <a:sym typeface="Calibri"/>
                      </a:endParaRPr>
                    </a:p>
                  </a:txBody>
                  <a:tcPr marL="63275" marR="63275" marT="0" marB="0"/>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30</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2"/>
                  </a:ext>
                </a:extLst>
              </a:tr>
              <a:tr h="6845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PV solaire</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3,200</a:t>
                      </a:r>
                      <a:endParaRPr sz="1500" b="1" u="none" strike="noStrike" cap="none" baseline="30000"/>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500" b="0" u="none" strike="noStrike" cap="none">
                        <a:solidFill>
                          <a:schemeClr val="dk1"/>
                        </a:solidFill>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solaire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20</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3"/>
                  </a:ext>
                </a:extLst>
              </a:tr>
              <a:tr h="6845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Éoliennes </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Mini-</a:t>
                      </a:r>
                      <a:r>
                        <a:rPr lang="en-GB" sz="1000">
                          <a:solidFill>
                            <a:schemeClr val="dk1"/>
                          </a:solidFill>
                        </a:rPr>
                        <a:t>réseau</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3,000</a:t>
                      </a:r>
                      <a:endParaRPr sz="1500" b="1" u="none" strike="noStrike" cap="none" baseline="30000"/>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a:t>
                      </a:r>
                      <a:endParaRPr sz="1500" b="0" u="none" strike="noStrike" cap="none">
                        <a:solidFill>
                          <a:schemeClr val="dk1"/>
                        </a:solidFill>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du vent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20</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4"/>
                  </a:ext>
                </a:extLst>
              </a:tr>
              <a:tr h="458275">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Groupe électrogène diesel</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Autonome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938</a:t>
                      </a:r>
                      <a:endParaRPr sz="1500" b="1" u="none" strike="noStrike" cap="none" baseline="30000">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0" u="none" strike="noStrike" cap="none">
                          <a:solidFill>
                            <a:schemeClr val="dk1"/>
                          </a:solidFill>
                        </a:rPr>
                        <a:t>0.50</a:t>
                      </a:r>
                      <a:endParaRPr sz="1500" b="0" u="none" strike="noStrike" cap="none">
                        <a:solidFill>
                          <a:schemeClr val="dk1"/>
                        </a:solidFill>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28%</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0.7</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10</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5"/>
                  </a:ext>
                </a:extLst>
              </a:tr>
              <a:tr h="684550">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PV solaire</a:t>
                      </a:r>
                      <a:endParaRPr sz="1500" u="none" strike="noStrike" cap="none"/>
                    </a:p>
                    <a:p>
                      <a:pPr marL="0" marR="0" lvl="0" indent="0" algn="ctr" rtl="0">
                        <a:lnSpc>
                          <a:spcPct val="107000"/>
                        </a:lnSpc>
                        <a:spcBef>
                          <a:spcPts val="200"/>
                        </a:spcBef>
                        <a:spcAft>
                          <a:spcPts val="0"/>
                        </a:spcAft>
                        <a:buClr>
                          <a:schemeClr val="dk1"/>
                        </a:buClr>
                        <a:buSzPts val="1000"/>
                        <a:buFont typeface="Calibri"/>
                        <a:buNone/>
                      </a:pPr>
                      <a:r>
                        <a:rPr lang="en-GB" sz="1000" u="none" strike="noStrike" cap="none"/>
                        <a:t>Autonome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0.4</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5,500</a:t>
                      </a:r>
                      <a:endParaRPr sz="1500" u="none" strike="noStrike" cap="none"/>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1.2%</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b="1" u="none" strike="noStrike" cap="none"/>
                        <a:t>-</a:t>
                      </a:r>
                      <a:endParaRPr sz="1500" b="1"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Obtenu pour chaque point du réseau en fonction de la disponibilité solaire</a:t>
                      </a:r>
                      <a:endParaRPr sz="1500" u="none" strike="noStrike" cap="none">
                        <a:latin typeface="Calibri"/>
                        <a:ea typeface="Calibri"/>
                        <a:cs typeface="Calibri"/>
                        <a:sym typeface="Calibri"/>
                      </a:endParaRPr>
                    </a:p>
                  </a:txBody>
                  <a:tcPr marL="63275" marR="63275" marT="0" marB="0" anchor="ctr"/>
                </a:tc>
                <a:tc>
                  <a:txBody>
                    <a:bodyPr/>
                    <a:lstStyle/>
                    <a:p>
                      <a:pPr marL="0" marR="0" lvl="0" indent="0" algn="ctr" rtl="0">
                        <a:lnSpc>
                          <a:spcPct val="107000"/>
                        </a:lnSpc>
                        <a:spcBef>
                          <a:spcPts val="0"/>
                        </a:spcBef>
                        <a:spcAft>
                          <a:spcPts val="0"/>
                        </a:spcAft>
                        <a:buClr>
                          <a:schemeClr val="dk1"/>
                        </a:buClr>
                        <a:buSzPts val="1000"/>
                        <a:buFont typeface="Calibri"/>
                        <a:buNone/>
                      </a:pPr>
                      <a:r>
                        <a:rPr lang="en-GB" sz="1000" u="none" strike="noStrike" cap="none"/>
                        <a:t>15</a:t>
                      </a:r>
                      <a:endParaRPr sz="1500" u="none" strike="noStrike" cap="none">
                        <a:latin typeface="Calibri"/>
                        <a:ea typeface="Calibri"/>
                        <a:cs typeface="Calibri"/>
                        <a:sym typeface="Calibri"/>
                      </a:endParaRPr>
                    </a:p>
                  </a:txBody>
                  <a:tcPr marL="63275" marR="63275" marT="0" marB="0" anchor="ctr"/>
                </a:tc>
                <a:extLst>
                  <a:ext uri="{0D108BD9-81ED-4DB2-BD59-A6C34878D82A}">
                    <a16:rowId xmlns:a16="http://schemas.microsoft.com/office/drawing/2014/main" val="10006"/>
                  </a:ext>
                </a:extLst>
              </a:tr>
            </a:tbl>
          </a:graphicData>
        </a:graphic>
      </p:graphicFrame>
      <p:sp>
        <p:nvSpPr>
          <p:cNvPr id="279" name="Google Shape;279;p35"/>
          <p:cNvSpPr txBox="1"/>
          <p:nvPr/>
        </p:nvSpPr>
        <p:spPr>
          <a:xfrm>
            <a:off x="838200" y="-289463"/>
            <a:ext cx="1051560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5.2 Acquisition des données</a:t>
            </a:r>
            <a:endParaRPr sz="4400">
              <a:solidFill>
                <a:schemeClr val="dk1"/>
              </a:solidFill>
              <a:latin typeface="Open Sans"/>
              <a:ea typeface="Open Sans"/>
              <a:cs typeface="Open Sans"/>
              <a:sym typeface="Open Sans"/>
            </a:endParaRPr>
          </a:p>
        </p:txBody>
      </p:sp>
      <p:sp>
        <p:nvSpPr>
          <p:cNvPr id="280" name="Google Shape;280;p35"/>
          <p:cNvSpPr/>
          <p:nvPr/>
        </p:nvSpPr>
        <p:spPr>
          <a:xfrm>
            <a:off x="2121408" y="6124943"/>
            <a:ext cx="15664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Source :</a:t>
            </a:r>
            <a:r>
              <a:rPr lang="en-GB" sz="1000">
                <a:solidFill>
                  <a:srgbClr val="1D1C1D"/>
                </a:solidFill>
                <a:latin typeface="Open Sans"/>
                <a:ea typeface="Open Sans"/>
                <a:cs typeface="Open Sans"/>
                <a:sym typeface="Open Sans"/>
              </a:rPr>
              <a:t> Sahlberg et al. 2021</a:t>
            </a:r>
            <a:endParaRPr/>
          </a:p>
        </p:txBody>
      </p:sp>
      <p:sp>
        <p:nvSpPr>
          <p:cNvPr id="281" name="Google Shape;281;p35"/>
          <p:cNvSpPr txBox="1"/>
          <p:nvPr/>
        </p:nvSpPr>
        <p:spPr>
          <a:xfrm>
            <a:off x="4396396" y="6134581"/>
            <a:ext cx="429071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Source de l'image :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a:t>
            </a:r>
            <a:r>
              <a:rPr lang="en-GB" sz="1000">
                <a:solidFill>
                  <a:schemeClr val="dk1"/>
                </a:solidFill>
                <a:latin typeface="Open Sans"/>
                <a:ea typeface="Open Sans"/>
                <a:cs typeface="Open Sans"/>
                <a:sym typeface="Open Sans"/>
              </a:rPr>
              <a:t>, licence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CCG">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7523</Words>
  <Application>Microsoft Macintosh PowerPoint</Application>
  <PresentationFormat>Widescreen</PresentationFormat>
  <Paragraphs>608</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Garamond</vt:lpstr>
      <vt:lpstr>Arial</vt:lpstr>
      <vt:lpstr>Times New Roman</vt:lpstr>
      <vt:lpstr>Open Sans ExtraBold</vt:lpstr>
      <vt:lpstr>Calibri</vt:lpstr>
      <vt:lpstr>Open Sans</vt:lpstr>
      <vt:lpstr>CCG</vt:lpstr>
      <vt:lpstr>Office Theme</vt:lpstr>
      <vt:lpstr>PowerPoint Presentation</vt:lpstr>
      <vt:lpstr>Objectifs de l'apprentissage</vt:lpstr>
      <vt:lpstr>5.1 La méthodologie en sept étapes</vt:lpstr>
      <vt:lpstr>5.1 La méthodologie en sept étapes</vt:lpstr>
      <vt:lpstr>PowerPoint Presentation</vt:lpstr>
      <vt:lpstr>5.1 La méthodologie en sept étapes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5.3 Préparer les données, le traitement et l'étalonnage nécessaires</vt:lpstr>
      <vt:lpstr>Exemple de coût d'un système photovoltaïque autonome</vt:lpstr>
      <vt:lpstr>Exemple de coûts d'un mini-réseau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babak khavari</dc:creator>
  <cp:lastModifiedBy>Yeganyan, Rudolf</cp:lastModifiedBy>
  <cp:revision>1</cp:revision>
  <dcterms:created xsi:type="dcterms:W3CDTF">2018-05-01T19:37:15Z</dcterms:created>
  <dcterms:modified xsi:type="dcterms:W3CDTF">2024-06-20T13:32:16Z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