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apmkJeTLkz6MYwXsSUG2Q==" hashData="DHgayYykLtVuztarxOy38U07FZm15tI9qZzvan+SqhyxAOTRLzfbeYQk2tFc7HQ1SruYLXyoQK+/2yOmqr+tw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selyn Seas" initials="YS" lastIdx="1" clrIdx="0">
    <p:extLst>
      <p:ext uri="{19B8F6BF-5375-455C-9EA6-DF929625EA0E}">
        <p15:presenceInfo xmlns:p15="http://schemas.microsoft.com/office/powerpoint/2012/main" userId="a142b7270f9938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ADF360-02AF-2ADF-4778-C91405818D36}" v="6" dt="2021-03-10T15:49:05.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6"/>
    <p:restoredTop sz="64734"/>
  </p:normalViewPr>
  <p:slideViewPr>
    <p:cSldViewPr snapToGrid="0">
      <p:cViewPr varScale="1">
        <p:scale>
          <a:sx n="55" d="100"/>
          <a:sy n="55" d="100"/>
        </p:scale>
        <p:origin x="1094"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S::lucy.allington19_imperial.ac.uk#ext#@lunet.onmicrosoft.com::4927d0bd-f935-4b67-a619-3e826b9f9ac1" providerId="AD" clId="Web-{2FADF360-02AF-2ADF-4778-C91405818D36}"/>
    <pc:docChg chg="modSld">
      <pc:chgData name="Allington, Lucy" userId="S::lucy.allington19_imperial.ac.uk#ext#@lunet.onmicrosoft.com::4927d0bd-f935-4b67-a619-3e826b9f9ac1" providerId="AD" clId="Web-{2FADF360-02AF-2ADF-4778-C91405818D36}" dt="2021-03-10T15:49:05.244" v="5" actId="1076"/>
      <pc:docMkLst>
        <pc:docMk/>
      </pc:docMkLst>
      <pc:sldChg chg="modSp">
        <pc:chgData name="Allington, Lucy" userId="S::lucy.allington19_imperial.ac.uk#ext#@lunet.onmicrosoft.com::4927d0bd-f935-4b67-a619-3e826b9f9ac1" providerId="AD" clId="Web-{2FADF360-02AF-2ADF-4778-C91405818D36}" dt="2021-03-10T15:47:23.930" v="3" actId="1076"/>
        <pc:sldMkLst>
          <pc:docMk/>
          <pc:sldMk cId="3426762203" sldId="292"/>
        </pc:sldMkLst>
        <pc:spChg chg="mod">
          <ac:chgData name="Allington, Lucy" userId="S::lucy.allington19_imperial.ac.uk#ext#@lunet.onmicrosoft.com::4927d0bd-f935-4b67-a619-3e826b9f9ac1" providerId="AD" clId="Web-{2FADF360-02AF-2ADF-4778-C91405818D36}" dt="2021-03-10T15:47:23.930" v="3" actId="1076"/>
          <ac:spMkLst>
            <pc:docMk/>
            <pc:sldMk cId="3426762203" sldId="292"/>
            <ac:spMk id="7" creationId="{30A2E8ED-9AA0-524B-8EC0-C4B9923E9AED}"/>
          </ac:spMkLst>
        </pc:spChg>
        <pc:picChg chg="mod">
          <ac:chgData name="Allington, Lucy" userId="S::lucy.allington19_imperial.ac.uk#ext#@lunet.onmicrosoft.com::4927d0bd-f935-4b67-a619-3e826b9f9ac1" providerId="AD" clId="Web-{2FADF360-02AF-2ADF-4778-C91405818D36}" dt="2021-03-10T15:47:19.164" v="2" actId="1076"/>
          <ac:picMkLst>
            <pc:docMk/>
            <pc:sldMk cId="3426762203" sldId="292"/>
            <ac:picMk id="3" creationId="{A8547921-B07B-924C-ACB3-73E9D52D0D64}"/>
          </ac:picMkLst>
        </pc:picChg>
      </pc:sldChg>
      <pc:sldChg chg="modSp">
        <pc:chgData name="Allington, Lucy" userId="S::lucy.allington19_imperial.ac.uk#ext#@lunet.onmicrosoft.com::4927d0bd-f935-4b67-a619-3e826b9f9ac1" providerId="AD" clId="Web-{2FADF360-02AF-2ADF-4778-C91405818D36}" dt="2021-03-10T15:49:05.244" v="5" actId="1076"/>
        <pc:sldMkLst>
          <pc:docMk/>
          <pc:sldMk cId="159238460" sldId="296"/>
        </pc:sldMkLst>
        <pc:spChg chg="mod">
          <ac:chgData name="Allington, Lucy" userId="S::lucy.allington19_imperial.ac.uk#ext#@lunet.onmicrosoft.com::4927d0bd-f935-4b67-a619-3e826b9f9ac1" providerId="AD" clId="Web-{2FADF360-02AF-2ADF-4778-C91405818D36}" dt="2021-03-10T15:49:05.244" v="5" actId="1076"/>
          <ac:spMkLst>
            <pc:docMk/>
            <pc:sldMk cId="159238460" sldId="296"/>
            <ac:spMk id="7" creationId="{7251C66F-963B-0647-BCCC-7374BE729DDC}"/>
          </ac:spMkLst>
        </pc:spChg>
        <pc:picChg chg="mod">
          <ac:chgData name="Allington, Lucy" userId="S::lucy.allington19_imperial.ac.uk#ext#@lunet.onmicrosoft.com::4927d0bd-f935-4b67-a619-3e826b9f9ac1" providerId="AD" clId="Web-{2FADF360-02AF-2ADF-4778-C91405818D36}" dt="2021-03-10T15:48:59.729" v="4" actId="1076"/>
          <ac:picMkLst>
            <pc:docMk/>
            <pc:sldMk cId="159238460" sldId="296"/>
            <ac:picMk id="3" creationId="{93957476-CFF2-C744-B1A7-6277988E205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Bienvenido al curso de aprendizaje electrónico sobre financiación y el modelo de financiación FINPLAN de I.A.E.A. Este curso de formación proporcionará conocimientos básicos sobre la teoría financiera, cómo se realiza la financiación en el sector de la energía en todo el mundo, centrándose principalmente en los países en desarrollo, y finalmente, demostrará cómo llevar a cabo el análisis financiero de un proyecto de energía utilizando FINPLAN. Tenga en cuenta que este curso está destinado a la formación preliminar sobre finanzas y el uso de FIN PLAN y, por lo tanto, se mantiene simple. Las cuestiones complejas se abordarán en el curso de formación presencial. La siguiente diapositiva explica el contenido del curso.</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El programa "Build, own, operate, transfer" (construir, poseer, explotar y transferir) es una forma de financiación de proyectos en la que una entidad privada recibe un contrato de la entidad pública para prestar un servicio de infraestructura durante un determinado periodo de tiempo a un precio acordado. </a:t>
            </a:r>
            <a:endParaRPr lang="en-US" dirty="0"/>
          </a:p>
          <a:p>
            <a:pPr>
              <a:lnSpc>
                <a:spcPct val="114999"/>
              </a:lnSpc>
              <a:spcBef>
                <a:spcPts val="1000"/>
              </a:spcBef>
            </a:pPr>
            <a:r>
              <a:rPr lang="en-GB" dirty="0"/>
              <a:t>El contrato también se denomina concesión y se obtiene mediante negociación o licitación. La empresa, que recibe el contrato, es responsable de la financiación, el diseño, la construcción y la explotación de la instalación, tal como se establece en el contrato, y recupera su inversión a lo largo del periodo de concesión. </a:t>
            </a:r>
            <a:endParaRPr lang="en-US" dirty="0"/>
          </a:p>
          <a:p>
            <a:pPr>
              <a:lnSpc>
                <a:spcPct val="114999"/>
              </a:lnSpc>
              <a:spcBef>
                <a:spcPts val="1000"/>
              </a:spcBef>
              <a:spcAft>
                <a:spcPts val="1000"/>
              </a:spcAft>
            </a:pPr>
            <a:r>
              <a:rPr lang="en-GB" dirty="0"/>
              <a:t>El activo o servicio de infraestructura tiene que ser devuelto a la entidad pública cuando el periodo de concesión expira. En las dos últimas décadas, el concepto de B.O.T. se ha flexibilizado, permitiendo al sector privado conservar la propiedad de las instalaciones, a través de esquemas de construcción, operación y propiedad, o, en pocas palabras, esquemas de B.O.T. El B.O.T. se utiliza para desarrollar un activo específico en lugar de un proyecto completo y suele ser completamente nuevo (a veces implica una renovación). En un esquema B.O.T. la empresa privada o el operador privado suele obtener sus ingresos mediante un canon cobrado a la empresa de servicios públicos/gobierno en lugar de cobrar las tarifas a los consumidores.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48062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Esta diapositiva muestra la financiación tradicional de los proyectos de energía en los países en desarrollo. Tradicionalmente, la financiación de proyectos energéticos en los países en desarrollo ha consistido en la obtención de fondos por parte de las empresas de servicios públicos a través de los presupuestos gubernamentales, o mediante préstamos oficiales respaldados o garantizados por el gobierno. Los préstamos oficiales eran financiados por organismos multilaterales y bilaterales y algunas fuentes </a:t>
            </a:r>
            <a:r>
              <a:rPr lang="en-GB" dirty="0" err="1"/>
              <a:t>comerciales</a:t>
            </a:r>
            <a:r>
              <a:rPr lang="en-GB" dirty="0"/>
              <a:t>.</a:t>
            </a:r>
          </a:p>
          <a:p>
            <a:pPr>
              <a:lnSpc>
                <a:spcPct val="114999"/>
              </a:lnSpc>
            </a:pPr>
            <a:endParaRPr lang="en-GB" dirty="0">
              <a:cs typeface="Calibri"/>
            </a:endParaRPr>
          </a:p>
          <a:p>
            <a:pPr>
              <a:lnSpc>
                <a:spcPct val="114999"/>
              </a:lnSpc>
            </a:pPr>
            <a:r>
              <a:rPr lang="en-GB" dirty="0">
                <a:cs typeface="Calibri"/>
              </a:rPr>
              <a:t>Imagen</a:t>
            </a:r>
          </a:p>
          <a:p>
            <a:pPr>
              <a:lnSpc>
                <a:spcPct val="114999"/>
              </a:lnSpc>
            </a:pPr>
            <a:r>
              <a:rPr lang="en-GB" dirty="0">
                <a:cs typeface="Calibri"/>
              </a:rPr>
              <a:t>Habla de la </a:t>
            </a:r>
            <a:r>
              <a:rPr lang="en-GB" dirty="0" err="1">
                <a:cs typeface="Calibri"/>
              </a:rPr>
              <a:t>financiación</a:t>
            </a:r>
            <a:r>
              <a:rPr lang="en-GB" dirty="0">
                <a:cs typeface="Calibri"/>
              </a:rPr>
              <a:t> </a:t>
            </a:r>
            <a:r>
              <a:rPr lang="en-GB" dirty="0" err="1">
                <a:cs typeface="Calibri"/>
              </a:rPr>
              <a:t>empezando</a:t>
            </a:r>
            <a:r>
              <a:rPr lang="en-GB" dirty="0">
                <a:cs typeface="Calibri"/>
              </a:rPr>
              <a:t> con </a:t>
            </a:r>
            <a:r>
              <a:rPr lang="en-GB" dirty="0" err="1">
                <a:cs typeface="Calibri"/>
              </a:rPr>
              <a:t>el</a:t>
            </a:r>
            <a:r>
              <a:rPr lang="en-GB" dirty="0">
                <a:cs typeface="Calibri"/>
              </a:rPr>
              <a:t> </a:t>
            </a:r>
            <a:r>
              <a:rPr lang="en-GB" dirty="0" err="1">
                <a:cs typeface="Calibri"/>
              </a:rPr>
              <a:t>gobierno</a:t>
            </a:r>
            <a:r>
              <a:rPr lang="en-GB" dirty="0">
                <a:cs typeface="Calibri"/>
              </a:rPr>
              <a:t>, </a:t>
            </a:r>
            <a:r>
              <a:rPr lang="en-GB" dirty="0" err="1">
                <a:cs typeface="Calibri"/>
              </a:rPr>
              <a:t>prespuesto</a:t>
            </a:r>
            <a:r>
              <a:rPr lang="en-GB" dirty="0">
                <a:cs typeface="Calibri"/>
              </a:rPr>
              <a:t> del </a:t>
            </a:r>
            <a:r>
              <a:rPr lang="en-GB" dirty="0" err="1">
                <a:cs typeface="Calibri"/>
              </a:rPr>
              <a:t>gobierno</a:t>
            </a:r>
            <a:r>
              <a:rPr lang="en-GB" dirty="0">
                <a:cs typeface="Calibri"/>
              </a:rPr>
              <a:t> y </a:t>
            </a:r>
            <a:r>
              <a:rPr lang="en-GB" dirty="0" err="1">
                <a:cs typeface="Calibri"/>
              </a:rPr>
              <a:t>préstamos</a:t>
            </a:r>
            <a:r>
              <a:rPr lang="en-GB" dirty="0">
                <a:cs typeface="Calibri"/>
              </a:rPr>
              <a:t> </a:t>
            </a:r>
            <a:r>
              <a:rPr lang="en-GB" dirty="0" err="1">
                <a:cs typeface="Calibri"/>
              </a:rPr>
              <a:t>oficiales</a:t>
            </a:r>
            <a:r>
              <a:rPr lang="en-GB" dirty="0">
                <a:cs typeface="Calibri"/>
              </a:rPr>
              <a:t>, </a:t>
            </a:r>
            <a:r>
              <a:rPr lang="en-GB" dirty="0" err="1">
                <a:cs typeface="Calibri"/>
              </a:rPr>
              <a:t>como</a:t>
            </a:r>
            <a:r>
              <a:rPr lang="en-GB" dirty="0">
                <a:cs typeface="Calibri"/>
              </a:rPr>
              <a:t> hay </a:t>
            </a:r>
            <a:r>
              <a:rPr lang="en-GB" dirty="0" err="1">
                <a:cs typeface="Calibri"/>
              </a:rPr>
              <a:t>financiamiento</a:t>
            </a:r>
            <a:r>
              <a:rPr lang="en-GB" dirty="0">
                <a:cs typeface="Calibri"/>
              </a:rPr>
              <a:t> bilateral y </a:t>
            </a:r>
            <a:r>
              <a:rPr lang="en-GB" dirty="0" err="1">
                <a:cs typeface="Calibri"/>
              </a:rPr>
              <a:t>esto</a:t>
            </a:r>
            <a:r>
              <a:rPr lang="en-GB" dirty="0">
                <a:cs typeface="Calibri"/>
              </a:rPr>
              <a:t> </a:t>
            </a:r>
            <a:r>
              <a:rPr lang="en-GB" dirty="0" err="1">
                <a:cs typeface="Calibri"/>
              </a:rPr>
              <a:t>permite</a:t>
            </a:r>
            <a:r>
              <a:rPr lang="en-GB" dirty="0">
                <a:cs typeface="Calibri"/>
              </a:rPr>
              <a:t> que las </a:t>
            </a:r>
            <a:r>
              <a:rPr lang="en-GB" dirty="0" err="1">
                <a:cs typeface="Calibri"/>
              </a:rPr>
              <a:t>utilidades</a:t>
            </a:r>
            <a:r>
              <a:rPr lang="en-GB" dirty="0">
                <a:cs typeface="Calibri"/>
              </a:rPr>
              <a:t> </a:t>
            </a:r>
            <a:r>
              <a:rPr lang="en-GB" dirty="0" err="1">
                <a:cs typeface="Calibri"/>
              </a:rPr>
              <a:t>públicas</a:t>
            </a:r>
            <a:r>
              <a:rPr lang="en-GB" dirty="0">
                <a:cs typeface="Calibri"/>
              </a:rPr>
              <a:t> se usen para la </a:t>
            </a:r>
            <a:r>
              <a:rPr lang="en-GB" dirty="0" err="1">
                <a:cs typeface="Calibri"/>
              </a:rPr>
              <a:t>ejecución</a:t>
            </a:r>
            <a:r>
              <a:rPr lang="en-GB" dirty="0">
                <a:cs typeface="Calibri"/>
              </a:rPr>
              <a:t> de </a:t>
            </a:r>
            <a:r>
              <a:rPr lang="en-GB" dirty="0" err="1">
                <a:cs typeface="Calibri"/>
              </a:rPr>
              <a:t>proyectos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46941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En la década de los 90, los gobiernos de la mayoría de los países decidieron limitar su participación y sus obligaciones de financiación del sector eléctrico permitiendo que el sector privado asumiera parte de las inversiones necesarias. Así aparecieron los Productores Independientes de Energía o I.P.Ps. </a:t>
            </a:r>
            <a:endParaRPr lang="en-US" dirty="0"/>
          </a:p>
          <a:p>
            <a:pPr>
              <a:lnSpc>
                <a:spcPct val="114999"/>
              </a:lnSpc>
              <a:spcBef>
                <a:spcPts val="1000"/>
              </a:spcBef>
            </a:pPr>
            <a:r>
              <a:rPr lang="en-GB" dirty="0"/>
              <a:t>Los gobiernos también animaron a las empresas públicas estatales a conseguir fondos privados y financiación. Como resultado, varias centrales eléctricas se financiaron con fondos privados, aunque muchas centrales siguieron siendo construidas por instalaciones estatales. </a:t>
            </a:r>
            <a:endParaRPr lang="en-US" dirty="0"/>
          </a:p>
          <a:p>
            <a:pPr>
              <a:lnSpc>
                <a:spcPct val="114999"/>
              </a:lnSpc>
              <a:spcBef>
                <a:spcPts val="1000"/>
              </a:spcBef>
            </a:pPr>
            <a:r>
              <a:rPr lang="en-GB" dirty="0"/>
              <a:t>Se espera que la propiedad y la inversión del sector público sigan siendo dominantes en el sector de la energía, mientras que se fomenta la participación del sector privado, cuando sea conveniente. Este enfoque ha ampliado las fuentes y métodos de financiación. </a:t>
            </a:r>
            <a:endParaRPr lang="en-US" dirty="0"/>
          </a:p>
          <a:p>
            <a:pPr>
              <a:lnSpc>
                <a:spcPct val="114999"/>
              </a:lnSpc>
              <a:spcBef>
                <a:spcPts val="1000"/>
              </a:spcBef>
              <a:spcAft>
                <a:spcPts val="1000"/>
              </a:spcAft>
            </a:pPr>
            <a:r>
              <a:rPr lang="en-GB" dirty="0"/>
              <a:t>Sin embargo, los métodos de financiación de las inversiones en energía se han vuelto más sofisticados. Las empresas de servicios públicos recurren a diversas fuentes de financiación, y lo mismo ocurre con los PPI. Las distintas fuentes de financiación se analizarán en la siguiente sección.</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2166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Uno de los problemas básicos de la financiación es que la inversión se realiza hoy, mientras que los ingresos se obtendrán en el futuro. Además, esto se extiende a lo largo de varios años. La frase "valor temporal del dinero" se refiere al hecho de que un dólar en mano hoy vale más que un dólar prometido en algún momento en el futuro. </a:t>
            </a:r>
            <a:endParaRPr lang="en-US" dirty="0"/>
          </a:p>
          <a:p>
            <a:pPr>
              <a:lnSpc>
                <a:spcPct val="114999"/>
              </a:lnSpc>
              <a:spcBef>
                <a:spcPts val="1000"/>
              </a:spcBef>
            </a:pPr>
            <a:r>
              <a:rPr lang="en-GB" dirty="0"/>
              <a:t>Para compensar este periodo de espera, se ganan intereses; así, un dólar hoy crecerá más que un dólar más tarde. Por lo tanto, el equilibrio entre el dinero de hoy y el de más adelante depende, entre otras cosas, del tipo de interés que se pueda ganar invirtiendo. Por lo tanto, en esta sección se evalúa esta disyuntiva entre los dólares de hoy y los de un futuro.</a:t>
            </a:r>
            <a:endParaRPr lang="en-US" dirty="0"/>
          </a:p>
          <a:p>
            <a:pPr>
              <a:lnSpc>
                <a:spcPct val="114999"/>
              </a:lnSpc>
              <a:spcBef>
                <a:spcPts val="1000"/>
              </a:spcBef>
            </a:pPr>
            <a:endParaRPr lang="en-GB" dirty="0"/>
          </a:p>
          <a:p>
            <a:pPr>
              <a:lnSpc>
                <a:spcPct val="114999"/>
              </a:lnSpc>
              <a:spcBef>
                <a:spcPts val="1000"/>
              </a:spcBef>
              <a:spcAft>
                <a:spcPts val="1000"/>
              </a:spcAft>
            </a:pPr>
            <a:r>
              <a:rPr lang="en-GB" dirty="0"/>
              <a:t>No se utiliza aquí, pero merece la pena saber que un tipo de descuento se utiliza para traducir los flujos de caja futuros en dólares corrientes teniendo en cuenta factores (como la inflación prevista y la capacidad de obtener intereses), que hacen que un dólar de mañana valga menos que un dólar de hoy. El tipo de descuento permite realizar compensaciones intertemporales y representa el valor temporal del dinero ajustado al riesgo.</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80321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Supongamos que dispone de 10.000 dólares. Quiere invertir esa cantidad de forma que maximice las ganancias. Una forma sencilla es depositarlo en el banco y ganar el tipo de interés vigente. También hay muchas otras opciones. Por ejemplo, puedes crear un negocio propio. Has reducido las opciones a dos negocios. Para tomar su decisión de inversión, necesita saber qué negocio le reportará los máximos beneficios. Llamemos a estas dos oportunidades de negocio proyecto 1 y proyecto 2. </a:t>
            </a:r>
            <a:endParaRPr lang="en-US" dirty="0"/>
          </a:p>
          <a:p>
            <a:pPr>
              <a:lnSpc>
                <a:spcPct val="114999"/>
              </a:lnSpc>
              <a:spcBef>
                <a:spcPts val="1000"/>
              </a:spcBef>
            </a:pPr>
            <a:r>
              <a:rPr lang="en-GB" dirty="0"/>
              <a:t>El flujo de caja de un proyecto es un flujo de ingresos y gastos durante un periodo determinado. Las entradas de efectivo se producen por los ingresos, mientras que las salidas de efectivo se producen por los gastos o las inversiones. Esta tabla presenta el flujo de caja de dos proyectos a lo largo de 6 años. Ambos proyectos necesitan una inversión de 10.000 dólares, que se gastarán en un año de construcción. Los ingresos comienzan a partir del año 2 y duran los cinco años siguientes. Sin embargo, los patrones de ingresos son diferentes. En el primer proyecto, los ingresos iniciales son mayores y luego empiezan a disminuir, mientras que en el segundo proyecto el patrón es el contrario. Si se suman los ingresos a lo largo de la vida, el primer proyecto gana 19.000 dólares, mientras que el segundo gana 20.000. Como ambos proyectos cuestan 10.000 dólares, la conclusión natural es que el segundo proyecto es más rentable y debe llevarse a cabo. Sin embargo, no es tan sencillo, como se explicará en la siguiente diapositiva.</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4240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Esta diapositiva muestra cómo el dólar estadounidense ha perdido su valor a lo largo de los años. 1 dólar en 1913 vale apenas unos centavos en 2011. En otras palabras, lo que se podía comprar por 1 dólar en 2011 se podía haber comprado con menos de unos centavos en 1913. </a:t>
            </a:r>
            <a:endParaRPr lang="en-US" dirty="0"/>
          </a:p>
          <a:p>
            <a:pPr>
              <a:lnSpc>
                <a:spcPct val="114999"/>
              </a:lnSpc>
              <a:spcBef>
                <a:spcPts val="1000"/>
              </a:spcBef>
            </a:pPr>
            <a:r>
              <a:rPr lang="en-GB" dirty="0"/>
              <a:t>Esto lo encontramos en nuestra vida diaria. Una barra de pan que hoy costaría aproximadamente un dólar, al año siguiente costará más de un dólar, quizás 1,1 o 1,2 dólares. En otras palabras, el dólar pierde su poder adquisitivo con el tiempo. Esto se debe a la inflación, un fenómeno económico. </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66882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El concepto de valor temporal surge porque el dinero pierde su poder adquisitivo con el tiempo. Además, debido a la naturaleza normal del ser humano, la gente prefiere tener dinero hoy que en el futuro. Alguien puede renunciar a tener dinero hoy y tenerlo en el futuro y ser compensado por esa espera. Esa compensación es en realidad el interés. Esto también protege el poder adquisitivo del dinero, de modo que pueda utilizarse para comprar al menos la misma cantidad de bienes en el futuro. </a:t>
            </a:r>
            <a:endParaRPr lang="en-US" dirty="0"/>
          </a:p>
          <a:p>
            <a:pPr>
              <a:lnSpc>
                <a:spcPct val="114999"/>
              </a:lnSpc>
              <a:spcBef>
                <a:spcPts val="1000"/>
              </a:spcBef>
            </a:pPr>
            <a:r>
              <a:rPr lang="en-GB" dirty="0"/>
              <a:t>Por lo tanto, un dólar de hoy no es lo mismo que un dólar recibido dentro de un año. En realidad, un dólar recibido hoy es más valioso que si se recibe dentro de un año. Este es el concepto de valor temporal del dinero.</a:t>
            </a:r>
            <a:endParaRPr lang="en-US" dirty="0"/>
          </a:p>
          <a:p>
            <a:pPr>
              <a:lnSpc>
                <a:spcPct val="114999"/>
              </a:lnSpc>
              <a:spcBef>
                <a:spcPts val="1000"/>
              </a:spcBef>
              <a:spcAft>
                <a:spcPts val="1000"/>
              </a:spcAft>
            </a:pPr>
            <a:r>
              <a:rPr lang="en-GB" dirty="0"/>
              <a:t>En el análisis financiero, la inversión tiene lugar en un momento dado, mientras que la obtención de ingresos se extiende durante muchos años en el futuro. Si volvemos al flujo de caja del proyecto presentado en la diapositiva anterior, invertimos 10000 dólares hoy, pero recibimos los ingresos sólo a partir del próximo año, abarcando los próximos cinco años. Así que se necesita un mecanismo para poder comparar, sumar o restar el flujo de caja en diferentes momentos. Explicamos este mecanismo en las siguientes diapositivas.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418346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Para ilustrar el concepto de valor temporal, empezamos con el valor futuro del dólar. Si tienes 100 dólares y los guardas en un banco a un tipo de interés r%, al cabo de un año recibes 100 dólares más el interés de un año sobre 100 dólares. Así que recibes 100 más 100 multiplicados por r, o 100 multiplicados por (1+r). </a:t>
            </a:r>
            <a:endParaRPr lang="en-US" dirty="0"/>
          </a:p>
          <a:p>
            <a:pPr>
              <a:lnSpc>
                <a:spcPct val="114999"/>
              </a:lnSpc>
              <a:spcBef>
                <a:spcPts val="1000"/>
              </a:spcBef>
            </a:pPr>
            <a:r>
              <a:rPr lang="en-GB" dirty="0"/>
              <a:t>En términos generales, 100 dólares después de n años se convierten en 100 multiplicados por (1+r)n</a:t>
            </a:r>
            <a:endParaRPr lang="en-US" dirty="0"/>
          </a:p>
          <a:p>
            <a:pPr>
              <a:lnSpc>
                <a:spcPct val="114999"/>
              </a:lnSpc>
              <a:spcBef>
                <a:spcPts val="1000"/>
              </a:spcBef>
            </a:pPr>
            <a:r>
              <a:rPr lang="en-GB" dirty="0"/>
              <a:t>100 dólares, o la cantidad que tenemos hoy se llama Valor Actual (V.P.). Su valor en el futuro después de un año, o n años, se llama Valor Futuro (V.F.). Así que el valor futuro del dinero de hoy, o valor presente, después de n años se obtiene mediante esta fórmula.</a:t>
            </a:r>
            <a:endParaRPr lang="en-US" dirty="0"/>
          </a:p>
          <a:p>
            <a:pPr>
              <a:lnSpc>
                <a:spcPct val="114999"/>
              </a:lnSpc>
              <a:spcBef>
                <a:spcPts val="1000"/>
              </a:spcBef>
              <a:spcAft>
                <a:spcPts val="1000"/>
              </a:spcAft>
            </a:pPr>
            <a:r>
              <a:rPr lang="en-GB" dirty="0"/>
              <a:t>Este proceso se llama capitalización. Así, tenemos un método para calcular el valor futuro de una cantidad de dinero que tenemos hoy.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193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Basándonos en la ecuación del Valor Futuro del apartado anterior, tomemos como tipo de interés r el 10% anual y que los intereses se pagan anualmente. Si hoy tenemos 100 dólares, al cabo de un año serán 110 dólares. Al cabo de dos años, se convierten en 121 dólares. Después de 5 años se convierte en 161 dólares. Por lo tanto, si uno recibe 161 dólares dentro de 5 años, es lo mismo que recibir 100 dólares hoy. En otras palabras, el valor de hoy, o el valor presente, de 161 dólares es de 100 dólares. </a:t>
            </a:r>
            <a:endParaRPr lang="en-US" dirty="0"/>
          </a:p>
          <a:p>
            <a:pPr>
              <a:lnSpc>
                <a:spcPct val="114999"/>
              </a:lnSpc>
              <a:spcBef>
                <a:spcPts val="1000"/>
              </a:spcBef>
            </a:pPr>
            <a:r>
              <a:rPr lang="en-GB" dirty="0"/>
              <a:t>En el análisis financiero, se recibe dinero en efectivo en años futuros, y se necesita saber cuál es el valor de esa ganancia en el presente. </a:t>
            </a:r>
            <a:endParaRPr lang="en-US" dirty="0"/>
          </a:p>
          <a:p>
            <a:pPr>
              <a:lnSpc>
                <a:spcPct val="114999"/>
              </a:lnSpc>
              <a:spcBef>
                <a:spcPts val="1000"/>
              </a:spcBef>
              <a:spcAft>
                <a:spcPts val="1000"/>
              </a:spcAft>
            </a:pPr>
            <a:r>
              <a:rPr lang="en-GB" dirty="0"/>
              <a:t>Volviendo a nuestro flujo de caja del proyecto de la diapositiva 3.3.2, en el segundo proyecto obtenemos 5000 dólares al cabo de 5 años. Si el tipo de interés es del 10% y uno mantiene 3105 dólares en el banco, al cabo de 5 años se convierten en 5000 dólares.  Por lo tanto, si el tipo de interés vigente es del 10%, obtener 3105 dólares hoy es lo mismo que obtener 5000 dólares dentro de cinco años. Esto significa que el valor actual de los 5000 dólares recibidos dentro de 5 años es de 3105 dólares. Por lo tanto, invirtiendo el proceso de capitalización, podemos idear un mecanismo para obtener el valor actual de un flujo de caja futuro. En la siguiente diapositiva hablaremos de ello.</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065850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Cuando tomamos una decisión de inversión hoy y el flujo de caja se produce en el futuro, nos interesa saber cuál es el valor de dicho flujo de caja hoy, o su valor actual. </a:t>
            </a:r>
            <a:endParaRPr lang="en-US" dirty="0"/>
          </a:p>
          <a:p>
            <a:pPr>
              <a:lnSpc>
                <a:spcPct val="114999"/>
              </a:lnSpc>
              <a:spcBef>
                <a:spcPts val="1000"/>
              </a:spcBef>
            </a:pPr>
            <a:r>
              <a:rPr lang="en-GB" dirty="0"/>
              <a:t>En esta diapositiva, demostramos un mecanismo para calcular el valor actual del flujo de caja futuro.</a:t>
            </a:r>
            <a:endParaRPr lang="en-US" dirty="0"/>
          </a:p>
          <a:p>
            <a:pPr>
              <a:lnSpc>
                <a:spcPct val="114999"/>
              </a:lnSpc>
              <a:spcBef>
                <a:spcPts val="1000"/>
              </a:spcBef>
            </a:pPr>
            <a:r>
              <a:rPr lang="en-GB" dirty="0"/>
              <a:t>En las diapositivas anteriores se ha mostrado la fórmula para calcular el valor futuro (o V.P.) del dinero de hoy, que también se denomina descuento. Para el proceso de descuento en sentido inverso, cuando se conoce el valor futuro, se utiliza la segunda fórmula de cálculo del Valor Actual (o V.P.).</a:t>
            </a:r>
            <a:endParaRPr lang="en-US" dirty="0"/>
          </a:p>
          <a:p>
            <a:pPr>
              <a:lnSpc>
                <a:spcPct val="114999"/>
              </a:lnSpc>
              <a:spcBef>
                <a:spcPts val="1000"/>
              </a:spcBef>
              <a:spcAft>
                <a:spcPts val="1000"/>
              </a:spcAft>
            </a:pPr>
            <a:r>
              <a:rPr lang="en-GB" dirty="0"/>
              <a:t>r se llama tasa de descuento. Por lo tanto, si conocemos la tasa de descuento, podemos encontrar el valor actual de los ingresos futuros, tal y como aparece en el flujo de caja</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9079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Este módulo explicará la historia de la industria energética y se centrará en las diferentes modalidades de contrato para permitir una financiación alternativa. La clase también abarca conceptos en torno al valor temporal del dinero para comprender el rendimiento de la inversión.</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27419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En esta diapositiva, volvemos al flujo de caja de dos proyectos hipotéticos que nos han dado. </a:t>
            </a:r>
            <a:endParaRPr lang="en-US" dirty="0"/>
          </a:p>
          <a:p>
            <a:pPr>
              <a:lnSpc>
                <a:spcPct val="114999"/>
              </a:lnSpc>
              <a:spcBef>
                <a:spcPts val="1000"/>
              </a:spcBef>
            </a:pPr>
            <a:r>
              <a:rPr lang="en-GB" dirty="0"/>
              <a:t>Ahora tenemos una fórmula que podría ayudar a traducir todos los flujos de caja que se produzcan en diferentes momentos al valor de hoy, que luego podríamos sumar o restar para calcular el beneficio neto. Sin embargo, para ello necesitamos un tipo de descuento. Supongamos que el tipo de descuento es del 10%. </a:t>
            </a:r>
            <a:endParaRPr lang="en-US" dirty="0"/>
          </a:p>
          <a:p>
            <a:pPr>
              <a:lnSpc>
                <a:spcPct val="114999"/>
              </a:lnSpc>
              <a:spcBef>
                <a:spcPts val="1000"/>
              </a:spcBef>
            </a:pPr>
            <a:r>
              <a:rPr lang="en-GB" dirty="0"/>
              <a:t>Para el proyecto 1, el valor actual de 5000 dólares, que se recibirían dentro de un año, es de 4545 dólares. El valor actual de los 5.000 dólares que se recibirán dentro de dos años es de 4.132 dólares.</a:t>
            </a:r>
            <a:endParaRPr lang="en-US" dirty="0"/>
          </a:p>
          <a:p>
            <a:pPr>
              <a:lnSpc>
                <a:spcPct val="114999"/>
              </a:lnSpc>
              <a:spcBef>
                <a:spcPts val="1000"/>
              </a:spcBef>
            </a:pPr>
            <a:r>
              <a:rPr lang="en-GB" dirty="0"/>
              <a:t>De este modo, calculamos el valor actual de todo el flujo de caja del proyecto 1, así como del proyecto 2. Esto se muestra en la tabla. </a:t>
            </a:r>
            <a:endParaRPr lang="en-US" dirty="0"/>
          </a:p>
          <a:p>
            <a:pPr>
              <a:lnSpc>
                <a:spcPct val="114999"/>
              </a:lnSpc>
              <a:spcBef>
                <a:spcPts val="1000"/>
              </a:spcBef>
            </a:pPr>
            <a:r>
              <a:rPr lang="en-GB" dirty="0"/>
              <a:t>Como tienen los mismos puntos de referencia, se pueden comparar y también sumar. Así pues, el valor actual del flujo de caja del primer proyecto es de 14.974 dólares, y el del segundo, de 14.732 dólares. </a:t>
            </a:r>
            <a:endParaRPr lang="en-US" dirty="0"/>
          </a:p>
          <a:p>
            <a:pPr>
              <a:lnSpc>
                <a:spcPct val="114999"/>
              </a:lnSpc>
              <a:spcBef>
                <a:spcPts val="1000"/>
              </a:spcBef>
            </a:pPr>
            <a:r>
              <a:rPr lang="en-GB" dirty="0"/>
              <a:t>Así pues, si se considera el valor actual con un tipo de descuento del 10%, el primer proyecto aporta mayores beneficios que el segundo y, por tanto, es preferible. Esto no ocurriría si no se aplicara el método del valor actual. Así pues, ahora disponemos de un mecanismo que permite situar el flujo de caja futuro de cualquier proyecto en el mismo punto de referencia, y hacer que los proyectos sean comparables.</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003172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Sin embargo, el método del valor actual es sensible al tipo de descuento elegido. El valor actual de la misma cantidad de dinero es diferente para distintos tipos de descuento. Esta diapositiva muestra el valor actual de un dólar, recibido en diferentes años, a diferentes tipos de descuento. </a:t>
            </a:r>
            <a:endParaRPr lang="en-US" dirty="0"/>
          </a:p>
          <a:p>
            <a:pPr>
              <a:lnSpc>
                <a:spcPct val="114999"/>
              </a:lnSpc>
              <a:spcBef>
                <a:spcPts val="1000"/>
              </a:spcBef>
            </a:pPr>
            <a:r>
              <a:rPr lang="en-GB" dirty="0"/>
              <a:t>Hay que tener en cuenta algunos puntos:</a:t>
            </a:r>
            <a:endParaRPr lang="en-US" dirty="0"/>
          </a:p>
          <a:p>
            <a:pPr>
              <a:lnSpc>
                <a:spcPct val="114999"/>
              </a:lnSpc>
              <a:spcBef>
                <a:spcPts val="1000"/>
              </a:spcBef>
            </a:pPr>
            <a:r>
              <a:rPr lang="en-GB" dirty="0"/>
              <a:t>Cuanto mayor sea el tipo de descuento, menor será el valor actual. Cuanto más largo sea el periodo de tiempo, menor será el valor actual. El valor actual de un dólar recibido dentro de 60 años es casi cero. Esto es importante para proyectos como los hidroeléctricos y nucleares, que tienen una larga vida útil. En estos casos, los ingresos pueden producirse incluso después de 50 años; sin embargo, el valor actual es pequeño.</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93292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conclusión, el análisis del valor actual es una herramienta que permite corregir los aspectos del valor temporal de los flujos de caja que se producen en distintos momentos. Este método permite comparar diferentes flujos de caja. Sin embargo, es sensible a la elección del factor de descuento.</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050384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 importancia de la electricidad en el desarrollo socioeconómico está reconocida desde hace tiempo. Por ello, el suministro de energía se ha considerado una cuestión socioeconómica y estratégica. </a:t>
            </a:r>
            <a:endParaRPr lang="en-US" dirty="0"/>
          </a:p>
          <a:p>
            <a:pPr>
              <a:lnSpc>
                <a:spcPct val="114999"/>
              </a:lnSpc>
              <a:spcBef>
                <a:spcPts val="1000"/>
              </a:spcBef>
            </a:pPr>
            <a:r>
              <a:rPr lang="en-GB" dirty="0"/>
              <a:t>La industria eléctrica tiene características de monopolio natural y también características técnicas específicas. Monopolio natural significa que el coste de producción del producto es menor cuando lo produce a gran escala un único productor, en lugar de si hay varios productores que compiten entre sí. </a:t>
            </a:r>
            <a:endParaRPr lang="en-US" dirty="0"/>
          </a:p>
          <a:p>
            <a:pPr>
              <a:lnSpc>
                <a:spcPct val="114999"/>
              </a:lnSpc>
              <a:spcBef>
                <a:spcPts val="1000"/>
              </a:spcBef>
            </a:pPr>
            <a:r>
              <a:rPr lang="en-GB" dirty="0"/>
              <a:t>Además, la industria de suministro de energía es muy intensiva en capital. Las grandes necesidades de capital dificultan la existencia de muchos productores. El largo periodo de construcción también hace que la financiación sea arriesgada.</a:t>
            </a:r>
            <a:endParaRPr lang="en-US" dirty="0"/>
          </a:p>
          <a:p>
            <a:pPr>
              <a:lnSpc>
                <a:spcPct val="114999"/>
              </a:lnSpc>
              <a:spcBef>
                <a:spcPts val="1000"/>
              </a:spcBef>
            </a:pPr>
            <a:r>
              <a:rPr lang="en-GB" dirty="0"/>
              <a:t>Tiene algunas características técnicas. La energía no puede almacenarse y debe producirse sólo cuando se necesite. Además, además del suministro de energía, hay que garantizar la capacidad. Para ello hay que tener una capacidad de reserva en el sistema, que es cara de mantener. Por eso es necesaria una sofisticada coordinación entre la oferta y la demanda.</a:t>
            </a:r>
            <a:endParaRPr lang="en-US" dirty="0"/>
          </a:p>
          <a:p>
            <a:pPr>
              <a:lnSpc>
                <a:spcPct val="114999"/>
              </a:lnSpc>
              <a:spcBef>
                <a:spcPts val="1000"/>
              </a:spcBef>
            </a:pPr>
            <a:r>
              <a:rPr lang="en-GB" dirty="0"/>
              <a:t>Por lo tanto, tradicionalmente la industria de la energía ha consistido en empresas estatales integradas verticalmente, responsables de la generación, transmisión y distribución de energía.</a:t>
            </a:r>
            <a:endParaRPr lang="en-US" dirty="0"/>
          </a:p>
          <a:p>
            <a:pPr>
              <a:lnSpc>
                <a:spcPct val="114999"/>
              </a:lnSpc>
              <a:spcBef>
                <a:spcPts val="1000"/>
              </a:spcBef>
              <a:spcAft>
                <a:spcPts val="1000"/>
              </a:spcAft>
            </a:pPr>
            <a:r>
              <a:rPr lang="en-GB" dirty="0"/>
              <a:t>Las inversiones necesarias suelen financiarse con recursos internos de las empresas de servicios públicos y con préstamos garantizados por el gobierno de organismos multilaterales y bilaterales. Además, en muchos casos, los fondos de las empresas de servicios públicos se complementan con los presupuestos gubernamentales.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El aumento de la intensidad de capital de las infraestructuras eléctricas y la falta de financiación en el sector público han llevado a la reestructuración del sector energético en todo el mundo. Las funciones que antes desempeñaban los gobiernos, a través de empresas estatales, se están trasladando cada vez más al sector privado. </a:t>
            </a:r>
            <a:endParaRPr lang="en-US" dirty="0"/>
          </a:p>
          <a:p>
            <a:pPr>
              <a:lnSpc>
                <a:spcPct val="114999"/>
              </a:lnSpc>
              <a:spcBef>
                <a:spcPts val="1000"/>
              </a:spcBef>
            </a:pPr>
            <a:r>
              <a:rPr lang="en-GB" dirty="0"/>
              <a:t>El principal objetivo de este cambio, además de lograr una mayor eficiencia en este sector, es introducir fuentes de financiación alternativas, para aliviar la presión sobre los presupuestos públicos.</a:t>
            </a:r>
            <a:endParaRPr lang="en-US" dirty="0"/>
          </a:p>
          <a:p>
            <a:pPr>
              <a:lnSpc>
                <a:spcPct val="114999"/>
              </a:lnSpc>
              <a:spcBef>
                <a:spcPts val="1000"/>
              </a:spcBef>
            </a:pPr>
            <a:r>
              <a:rPr lang="en-GB" dirty="0"/>
              <a:t>En algunos países se están privatizando los activos del sector eléctrico. En otros, las compañías eléctricas siguen siendo empresas públicas, pero se ha invitado al sector privado a construir nuevos proyectos energéticos.</a:t>
            </a:r>
            <a:endParaRPr lang="en-US" dirty="0"/>
          </a:p>
          <a:p>
            <a:pPr>
              <a:spcBef>
                <a:spcPts val="1000"/>
              </a:spcBef>
            </a:pPr>
            <a:r>
              <a:rPr lang="en-GB" dirty="0"/>
              <a:t>A menudo, el sector privado construye una planta de generación de energía, conocida como productor independiente de energía, o I.P.P para abreviar. El I.P.P. vende su producción a la empresa pública, que conserva el control de las instalaciones de transmisión y distribución de energía. Dada la complejidad e importancia del sector, las instalaciones eléctricas seguirán siendo de propiedad tanto pública como privada en un futuro previsible.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7595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propiedad tiene fuertes implicaciones en la financiación de las infraestructuras eléctricas. Se observan dos tipos de propiedad: la propiedad estatal y la asociación público-privada. La asociación público-privada puede dividirse a su vez en dos partes, la propiedad privada y la propiedad conjunta del Estado y las partes privadas. En las siguientes diapositivas las explicaremos.</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869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 propiedad estatal es el mecanismo más conveniente. En muchos países, incluidos los desarrollados, una gran parte de las instalaciones de producción de energía es de propiedad estatal. </a:t>
            </a:r>
            <a:endParaRPr lang="en-US" dirty="0"/>
          </a:p>
          <a:p>
            <a:pPr>
              <a:lnSpc>
                <a:spcPct val="114999"/>
              </a:lnSpc>
              <a:spcBef>
                <a:spcPts val="1000"/>
              </a:spcBef>
            </a:pPr>
            <a:r>
              <a:rPr lang="en-GB" dirty="0"/>
              <a:t>Los proyectos energéticos han sido financiados por fuentes públicas, privadas y bilaterales/multilaterales con garantías estatales implícitas o explícitas. </a:t>
            </a:r>
            <a:endParaRPr lang="en-US" dirty="0"/>
          </a:p>
          <a:p>
            <a:pPr>
              <a:lnSpc>
                <a:spcPct val="114999"/>
              </a:lnSpc>
              <a:spcBef>
                <a:spcPts val="1000"/>
              </a:spcBef>
            </a:pPr>
            <a:r>
              <a:rPr lang="en-GB" dirty="0"/>
              <a:t>Sin embargo, la ineficacia de la mayoría de las empresas de servicios públicos de propiedad estatal, en términos de sobrecostes y calendarios de construcción, así como de funcionamiento y mantenimiento de las plantas, ha sido motivo de preocupación. Estas preocupaciones han hecho que muchos financiadores duden en financiar proyectos de propiedad estatal en su totalidad. La magnitud y las consecuencias de estas dudas varían según las circunstancias del país anfitrión y el tipo de proyecto energético.  </a:t>
            </a:r>
            <a:endParaRPr lang="en-US" dirty="0"/>
          </a:p>
          <a:p>
            <a:pPr>
              <a:lnSpc>
                <a:spcPct val="114999"/>
              </a:lnSpc>
              <a:spcBef>
                <a:spcPts val="1000"/>
              </a:spcBef>
            </a:pPr>
            <a:r>
              <a:rPr lang="en-GB" dirty="0"/>
              <a:t>La mayoría de los financiadores bilaterales y multilaterales desaconsejan la plena propiedad estatal de los proyectos energéticos y hacen hincapié en la participación del sector privado.</a:t>
            </a:r>
            <a:endParaRPr lang="en-US" dirty="0"/>
          </a:p>
          <a:p>
            <a:pPr>
              <a:spcBef>
                <a:spcPts val="1000"/>
              </a:spcBef>
            </a:pP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13597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ZA" dirty="0"/>
              <a:t>La colaboración público-privada (o P.P.P) </a:t>
            </a:r>
            <a:r>
              <a:rPr lang="en-GB" dirty="0"/>
              <a:t>consiste en un contrato entre una autoridad del sector público y una parte privada, en el que la parte privada proporciona un servicio público, o proyecto, y asume un riesgo financiero, técnico y operativo sustancial en el proyecto. Los P.P.P. pueden dividirse a su vez en dos categorías. La propiedad privada y la propiedad conjunta, que incluye al Estado y a las partes privadas. Explicaremos las dos categorías en la siguiente sección.</a:t>
            </a:r>
            <a:endParaRPr lang="en-US" dirty="0">
              <a:cs typeface="Calibri"/>
            </a:endParaRPr>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85632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 Productor Independiente de Energía, o popularmente conocido como I.P.P, es una entidad privada que pertenece en su totalidad a una empresa con fines especiales o a corporaciones creíbles, locales o extranjeras. Un P.I. posee y/o explota instalaciones para generar energía eléctrica que vende a una empresa de servicios públicos, a un comprador del gobierno central y/o a usuarios finales en virtud de un acuerdo de compra de energía a largo plazo, o P.P.A.</a:t>
            </a:r>
            <a:endParaRPr lang="en-US" dirty="0"/>
          </a:p>
          <a:p>
            <a:pPr>
              <a:lnSpc>
                <a:spcPct val="114999"/>
              </a:lnSpc>
              <a:spcBef>
                <a:spcPts val="1000"/>
              </a:spcBef>
            </a:pPr>
            <a:r>
              <a:rPr lang="en-GB" dirty="0"/>
              <a:t>Los I.P.Ps también participan en acuerdos del tipo B.O.T. o B.O.O., que se explican en una próxima diapositiva, 3.2.3.</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7074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 energía es un tema político, por lo que el riesgo es alto. También necesita múltiples autorizaciones gubernamentales para el combustible, el agua, el medio ambiente, etc. </a:t>
            </a:r>
            <a:endParaRPr lang="en-US" dirty="0"/>
          </a:p>
          <a:p>
            <a:pPr>
              <a:lnSpc>
                <a:spcPct val="114999"/>
              </a:lnSpc>
              <a:spcBef>
                <a:spcPts val="1000"/>
              </a:spcBef>
            </a:pPr>
            <a:r>
              <a:rPr lang="en-GB" dirty="0"/>
              <a:t>Una posible solución es integrar el capital y la experiencia privados en proyectos destinados a desempeñar funciones del sector público. </a:t>
            </a:r>
            <a:endParaRPr lang="en-US" dirty="0"/>
          </a:p>
          <a:p>
            <a:pPr>
              <a:lnSpc>
                <a:spcPct val="114999"/>
              </a:lnSpc>
              <a:spcBef>
                <a:spcPts val="1000"/>
              </a:spcBef>
            </a:pPr>
            <a:r>
              <a:rPr lang="en-GB" dirty="0"/>
              <a:t>Así, los proyectos P.P.P. son realizados conjuntamente por las autoridades públicas y las empresas privadas. Las autoridades públicas pueden tener o no contribuciones financieras.</a:t>
            </a:r>
            <a:endParaRPr lang="en-US" dirty="0"/>
          </a:p>
          <a:p>
            <a:pPr>
              <a:lnSpc>
                <a:spcPct val="114999"/>
              </a:lnSpc>
              <a:spcBef>
                <a:spcPts val="1000"/>
              </a:spcBef>
              <a:spcAft>
                <a:spcPts val="1000"/>
              </a:spcAft>
            </a:pPr>
            <a:r>
              <a:rPr lang="en-GB" dirty="0"/>
              <a:t>Este tipo de propiedad es cada vez más popular, porque ofrece un marco flexible para compartir los riesgos del proyecto y una amplia gama de opciones de financiación de capital y deuda.</a:t>
            </a:r>
            <a:endParaRPr lang="en-US" dirty="0">
              <a:cs typeface="Calibri" panose="020F0502020204030204"/>
            </a:endParaRP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36348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10/26/2022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10/26/2022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49"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FCD026FD-E29A-4C77-841F-C7E5AE81166E}"/>
              </a:ext>
            </a:extLst>
          </p:cNvPr>
          <p:cNvSpPr txBox="1"/>
          <p:nvPr/>
        </p:nvSpPr>
        <p:spPr>
          <a:xfrm>
            <a:off x="8836380" y="616115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87459" y="2862076"/>
            <a:ext cx="8050696" cy="400110"/>
          </a:xfrm>
          <a:prstGeom prst="rect">
            <a:avLst/>
          </a:prstGeom>
          <a:noFill/>
        </p:spPr>
        <p:txBody>
          <a:bodyPr wrap="square" lIns="91440" tIns="45720" rIns="91440" bIns="45720" rtlCol="0" anchor="b">
            <a:spAutoFit/>
          </a:bodyPr>
          <a:lstStyle/>
          <a:p>
            <a:r>
              <a:rPr lang="en-ZA" sz="2000" b="1" dirty="0">
                <a:latin typeface="Arial" panose="020B0604020202020204" pitchFamily="34" charset="0"/>
                <a:ea typeface="Open Sans ExtraBold" panose="020B0606030504020204" pitchFamily="34" charset="0"/>
                <a:cs typeface="Arial" panose="020B0604020202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80007" y="3269686"/>
            <a:ext cx="6639842" cy="2800767"/>
          </a:xfrm>
          <a:prstGeom prst="rect">
            <a:avLst/>
          </a:prstGeom>
          <a:noFill/>
        </p:spPr>
        <p:txBody>
          <a:bodyPr wrap="square" lIns="91440" tIns="45720" rIns="91440" bIns="45720" rtlCol="0" anchor="b">
            <a:spAutoFit/>
          </a:bodyPr>
          <a:lstStyle/>
          <a:p>
            <a:r>
              <a:rPr lang="en-ZA" sz="44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LECTURA 3 </a:t>
            </a:r>
            <a:br>
              <a:rPr lang="en-ZA" sz="4400" b="1" dirty="0">
                <a:latin typeface="Arial" panose="020B0604020202020204" pitchFamily="34" charset="0"/>
                <a:ea typeface="Open Sans ExtraBold" panose="020B0606030504020204" pitchFamily="34" charset="0"/>
                <a:cs typeface="Arial" panose="020B0604020202020204" pitchFamily="34" charset="0"/>
              </a:rPr>
            </a:br>
            <a:r>
              <a:rPr lang="en-ZA" sz="4400" b="1" dirty="0">
                <a:latin typeface="Arial" panose="020B0604020202020204" pitchFamily="34" charset="0"/>
                <a:ea typeface="Open Sans ExtraBold" panose="020B0606030504020204" pitchFamily="34" charset="0"/>
                <a:cs typeface="Arial" panose="020B0604020202020204" pitchFamily="34" charset="0"/>
              </a:rPr>
              <a:t>FINANCIACIÓN DE PROYECTOS ENERGÉTICOS</a:t>
            </a:r>
            <a:endParaRPr lang="en-ZA" sz="4400" b="1" dirty="0">
              <a:solidFill>
                <a:schemeClr val="bg1"/>
              </a:solidFill>
              <a:latin typeface="Arial" panose="020B0604020202020204" pitchFamily="34" charset="0"/>
              <a:ea typeface="Open Sans ExtraBold" panose="020B0606030504020204" pitchFamily="34" charset="0"/>
              <a:cs typeface="Arial" panose="020B0604020202020204" pitchFamily="34" charset="0"/>
            </a:endParaRPr>
          </a:p>
        </p:txBody>
      </p:sp>
      <p:sp>
        <p:nvSpPr>
          <p:cNvPr id="8" name="TextBox 1">
            <a:extLst>
              <a:ext uri="{FF2B5EF4-FFF2-40B4-BE49-F238E27FC236}">
                <a16:creationId xmlns:a16="http://schemas.microsoft.com/office/drawing/2014/main" id="{FCD026FD-E29A-4C77-841F-C7E5AE81166E}"/>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12" name="Oval 11">
            <a:extLst>
              <a:ext uri="{FF2B5EF4-FFF2-40B4-BE49-F238E27FC236}">
                <a16:creationId xmlns:a16="http://schemas.microsoft.com/office/drawing/2014/main" id="{86078255-6C92-C640-97D4-4F4454551A0B}"/>
              </a:ext>
            </a:extLst>
          </p:cNvPr>
          <p:cNvSpPr/>
          <p:nvPr/>
        </p:nvSpPr>
        <p:spPr>
          <a:xfrm>
            <a:off x="6535684" y="51862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mp3" descr="Track5_Lecture3_Slide1.mp3">
            <a:hlinkClick r:id="" action="ppaction://media"/>
            <a:extLst>
              <a:ext uri="{FF2B5EF4-FFF2-40B4-BE49-F238E27FC236}">
                <a16:creationId xmlns:a16="http://schemas.microsoft.com/office/drawing/2014/main" id="{1C1EB9C2-B586-4445-AA83-13B8DD61F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7049" y="525765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3" y="1782519"/>
            <a:ext cx="805822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3.2.3 Principales esquemas contractuales de asociación público-privada: BOOT/BOO/BOT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98732"/>
            <a:ext cx="6316625" cy="1383451"/>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3.2 Regímenes contractuales y financiación </a:t>
            </a:r>
          </a:p>
        </p:txBody>
      </p:sp>
      <p:sp>
        <p:nvSpPr>
          <p:cNvPr id="2" name="Rectangle 1">
            <a:extLst>
              <a:ext uri="{FF2B5EF4-FFF2-40B4-BE49-F238E27FC236}">
                <a16:creationId xmlns:a16="http://schemas.microsoft.com/office/drawing/2014/main" id="{65D3378F-C815-47B4-99F4-E2B3682A5D0E}"/>
              </a:ext>
            </a:extLst>
          </p:cNvPr>
          <p:cNvSpPr/>
          <p:nvPr/>
        </p:nvSpPr>
        <p:spPr>
          <a:xfrm>
            <a:off x="901593" y="2814110"/>
            <a:ext cx="8537192"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Sistemas de construcción-propiedad-explotación-transferencia (BOOT) / construcción-propiedad-explotación (BOO) / construcción-explotación-transferencia</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Una empresa privada recibe un contrato para prestar un servicio de infraestructura durante un periodo de tiempo determinado a un precio acordado</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Ganado sobre la base de una negociación o un proceso de licitación </a:t>
            </a:r>
          </a:p>
        </p:txBody>
      </p:sp>
      <p:sp>
        <p:nvSpPr>
          <p:cNvPr id="7" name="Oval 6">
            <a:extLst>
              <a:ext uri="{FF2B5EF4-FFF2-40B4-BE49-F238E27FC236}">
                <a16:creationId xmlns:a16="http://schemas.microsoft.com/office/drawing/2014/main" id="{095E6BEB-43D2-A446-92D0-FE2C24856CBB}"/>
              </a:ext>
            </a:extLst>
          </p:cNvPr>
          <p:cNvSpPr/>
          <p:nvPr/>
        </p:nvSpPr>
        <p:spPr>
          <a:xfrm>
            <a:off x="9719016" y="32197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0.mp3" descr="Track5_Lecture3_Slide10.mp3">
            <a:hlinkClick r:id="" action="ppaction://media"/>
            <a:extLst>
              <a:ext uri="{FF2B5EF4-FFF2-40B4-BE49-F238E27FC236}">
                <a16:creationId xmlns:a16="http://schemas.microsoft.com/office/drawing/2014/main" id="{D5163148-1DA7-024B-B692-9611D1B5B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0381" y="393336"/>
            <a:ext cx="812800" cy="812800"/>
          </a:xfrm>
          <a:prstGeom prst="rect">
            <a:avLst/>
          </a:prstGeom>
        </p:spPr>
      </p:pic>
    </p:spTree>
    <p:extLst>
      <p:ext uri="{BB962C8B-B14F-4D97-AF65-F5344CB8AC3E}">
        <p14:creationId xmlns:p14="http://schemas.microsoft.com/office/powerpoint/2010/main" val="40858886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34815" y="1885616"/>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Financiación tradicional de proyectos energéticos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34815" y="321800"/>
            <a:ext cx="854717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Regímenes contractuales y financiación </a:t>
            </a:r>
          </a:p>
        </p:txBody>
      </p:sp>
      <p:pic>
        <p:nvPicPr>
          <p:cNvPr id="3" name="Picture 3" descr="Diagram&#10;&#10;Description automatically generated">
            <a:extLst>
              <a:ext uri="{FF2B5EF4-FFF2-40B4-BE49-F238E27FC236}">
                <a16:creationId xmlns:a16="http://schemas.microsoft.com/office/drawing/2014/main" id="{1D707EE1-212D-408F-A226-835AA0AC58A7}"/>
              </a:ext>
            </a:extLst>
          </p:cNvPr>
          <p:cNvPicPr>
            <a:picLocks noChangeAspect="1"/>
          </p:cNvPicPr>
          <p:nvPr/>
        </p:nvPicPr>
        <p:blipFill>
          <a:blip r:embed="rId6"/>
          <a:stretch>
            <a:fillRect/>
          </a:stretch>
        </p:blipFill>
        <p:spPr>
          <a:xfrm>
            <a:off x="2068213" y="2508226"/>
            <a:ext cx="8048443" cy="3637066"/>
          </a:xfrm>
          <a:prstGeom prst="rect">
            <a:avLst/>
          </a:prstGeom>
        </p:spPr>
      </p:pic>
      <p:sp>
        <p:nvSpPr>
          <p:cNvPr id="7" name="Oval 6">
            <a:extLst>
              <a:ext uri="{FF2B5EF4-FFF2-40B4-BE49-F238E27FC236}">
                <a16:creationId xmlns:a16="http://schemas.microsoft.com/office/drawing/2014/main" id="{2E378CC4-2221-5B49-8806-8F006A8F3313}"/>
              </a:ext>
            </a:extLst>
          </p:cNvPr>
          <p:cNvSpPr/>
          <p:nvPr/>
        </p:nvSpPr>
        <p:spPr>
          <a:xfrm>
            <a:off x="10340836" y="2258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1.mp3" descr="Track5_Lecture3_Slide11.mp3">
            <a:hlinkClick r:id="" action="ppaction://media"/>
            <a:extLst>
              <a:ext uri="{FF2B5EF4-FFF2-40B4-BE49-F238E27FC236}">
                <a16:creationId xmlns:a16="http://schemas.microsoft.com/office/drawing/2014/main" id="{A5F0D8B8-ADB8-5B4C-8E59-21187EA51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12201" y="297222"/>
            <a:ext cx="812800" cy="812800"/>
          </a:xfrm>
          <a:prstGeom prst="rect">
            <a:avLst/>
          </a:prstGeom>
        </p:spPr>
      </p:pic>
    </p:spTree>
    <p:extLst>
      <p:ext uri="{BB962C8B-B14F-4D97-AF65-F5344CB8AC3E}">
        <p14:creationId xmlns:p14="http://schemas.microsoft.com/office/powerpoint/2010/main" val="10052346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3" y="1598275"/>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3.2.5 Complejidad en la financiación de proyectos energéticos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2078" y="209058"/>
            <a:ext cx="847793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3.2 Regímenes contractuales y financiación </a:t>
            </a:r>
          </a:p>
        </p:txBody>
      </p:sp>
      <p:pic>
        <p:nvPicPr>
          <p:cNvPr id="2" name="Picture 3" descr="Diagram&#10;&#10;Description automatically generated">
            <a:extLst>
              <a:ext uri="{FF2B5EF4-FFF2-40B4-BE49-F238E27FC236}">
                <a16:creationId xmlns:a16="http://schemas.microsoft.com/office/drawing/2014/main" id="{5FA05467-6557-4CC5-91B8-833CA7B24AB0}"/>
              </a:ext>
            </a:extLst>
          </p:cNvPr>
          <p:cNvPicPr>
            <a:picLocks noChangeAspect="1"/>
          </p:cNvPicPr>
          <p:nvPr/>
        </p:nvPicPr>
        <p:blipFill>
          <a:blip r:embed="rId6"/>
          <a:stretch>
            <a:fillRect/>
          </a:stretch>
        </p:blipFill>
        <p:spPr>
          <a:xfrm>
            <a:off x="2477089" y="2234263"/>
            <a:ext cx="6711350" cy="3986144"/>
          </a:xfrm>
          <a:prstGeom prst="rect">
            <a:avLst/>
          </a:prstGeom>
        </p:spPr>
      </p:pic>
      <p:sp>
        <p:nvSpPr>
          <p:cNvPr id="7" name="Oval 6">
            <a:extLst>
              <a:ext uri="{FF2B5EF4-FFF2-40B4-BE49-F238E27FC236}">
                <a16:creationId xmlns:a16="http://schemas.microsoft.com/office/drawing/2014/main" id="{7251C66F-963B-0647-BCCC-7374BE729DDC}"/>
              </a:ext>
            </a:extLst>
          </p:cNvPr>
          <p:cNvSpPr/>
          <p:nvPr/>
        </p:nvSpPr>
        <p:spPr>
          <a:xfrm>
            <a:off x="10245655" y="2090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2.mp3" descr="Track5_Lecture3_Slide12.mp3">
            <a:hlinkClick r:id="" action="ppaction://media"/>
            <a:extLst>
              <a:ext uri="{FF2B5EF4-FFF2-40B4-BE49-F238E27FC236}">
                <a16:creationId xmlns:a16="http://schemas.microsoft.com/office/drawing/2014/main" id="{93957476-CFF2-C744-B1A7-6277988E20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17020" y="280423"/>
            <a:ext cx="812800" cy="812800"/>
          </a:xfrm>
          <a:prstGeom prst="rect">
            <a:avLst/>
          </a:prstGeom>
        </p:spPr>
      </p:pic>
    </p:spTree>
    <p:extLst>
      <p:ext uri="{BB962C8B-B14F-4D97-AF65-F5344CB8AC3E}">
        <p14:creationId xmlns:p14="http://schemas.microsoft.com/office/powerpoint/2010/main" val="1592384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3.3.1 Problema de financiación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3.3 Concepto de valor temporal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471878" cy="240065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La inversión se realiza hoy; los ingresos se obtendrán en el futuro (durante varios años)</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Valor temporal del dinero</a:t>
            </a:r>
          </a:p>
          <a:p>
            <a:pPr>
              <a:spcAft>
                <a:spcPts val="1200"/>
              </a:spcAft>
            </a:pPr>
            <a:endParaRPr lang="en-ZA" sz="2000" dirty="0">
              <a:latin typeface="Arial" panose="020B0604020202020204" pitchFamily="34" charset="0"/>
              <a:cs typeface="Arial" panose="020B0604020202020204" pitchFamily="34" charset="0"/>
            </a:endParaRPr>
          </a:p>
          <a:p>
            <a:pPr>
              <a:spcAft>
                <a:spcPts val="1200"/>
              </a:spcAft>
            </a:pPr>
            <a:r>
              <a:rPr lang="en-ZA" sz="2000" dirty="0">
                <a:latin typeface="Arial" panose="020B0604020202020204" pitchFamily="34" charset="0"/>
                <a:cs typeface="Arial" panose="020B0604020202020204" pitchFamily="34" charset="0"/>
              </a:rPr>
              <a:t>Es necesario evaluar el equilibrio entre los dólares de hoy y los de un futuro.</a:t>
            </a:r>
          </a:p>
        </p:txBody>
      </p:sp>
      <p:sp>
        <p:nvSpPr>
          <p:cNvPr id="7" name="Oval 6">
            <a:extLst>
              <a:ext uri="{FF2B5EF4-FFF2-40B4-BE49-F238E27FC236}">
                <a16:creationId xmlns:a16="http://schemas.microsoft.com/office/drawing/2014/main" id="{7BB37CF9-5FB4-DB48-A13E-25EC01242459}"/>
              </a:ext>
            </a:extLst>
          </p:cNvPr>
          <p:cNvSpPr/>
          <p:nvPr/>
        </p:nvSpPr>
        <p:spPr>
          <a:xfrm>
            <a:off x="9611405" y="4533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3.mp3" descr="Track5_Lecture3_Slide13.mp3">
            <a:hlinkClick r:id="" action="ppaction://media"/>
            <a:extLst>
              <a:ext uri="{FF2B5EF4-FFF2-40B4-BE49-F238E27FC236}">
                <a16:creationId xmlns:a16="http://schemas.microsoft.com/office/drawing/2014/main" id="{EF214347-E1F0-AC49-96B4-8C945E6E6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4135" y="582548"/>
            <a:ext cx="812800" cy="812800"/>
          </a:xfrm>
          <a:prstGeom prst="rect">
            <a:avLst/>
          </a:prstGeom>
        </p:spPr>
      </p:pic>
    </p:spTree>
    <p:extLst>
      <p:ext uri="{BB962C8B-B14F-4D97-AF65-F5344CB8AC3E}">
        <p14:creationId xmlns:p14="http://schemas.microsoft.com/office/powerpoint/2010/main" val="24292873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3.3.2 ¿Qué hacer con 10.000 dólares?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3.3 Concepto de valor temporal </a:t>
            </a:r>
          </a:p>
        </p:txBody>
      </p:sp>
      <p:pic>
        <p:nvPicPr>
          <p:cNvPr id="3" name="Picture 3" descr="Table&#10;&#10;Description automatically generated">
            <a:extLst>
              <a:ext uri="{FF2B5EF4-FFF2-40B4-BE49-F238E27FC236}">
                <a16:creationId xmlns:a16="http://schemas.microsoft.com/office/drawing/2014/main" id="{60216F25-1297-4D3D-B1CC-09AA7A178125}"/>
              </a:ext>
            </a:extLst>
          </p:cNvPr>
          <p:cNvPicPr>
            <a:picLocks noChangeAspect="1"/>
          </p:cNvPicPr>
          <p:nvPr/>
        </p:nvPicPr>
        <p:blipFill>
          <a:blip r:embed="rId6"/>
          <a:stretch>
            <a:fillRect/>
          </a:stretch>
        </p:blipFill>
        <p:spPr>
          <a:xfrm>
            <a:off x="1130061" y="2177705"/>
            <a:ext cx="6351916" cy="3278969"/>
          </a:xfrm>
          <a:prstGeom prst="rect">
            <a:avLst/>
          </a:prstGeom>
        </p:spPr>
      </p:pic>
      <p:sp>
        <p:nvSpPr>
          <p:cNvPr id="7" name="Oval 6">
            <a:extLst>
              <a:ext uri="{FF2B5EF4-FFF2-40B4-BE49-F238E27FC236}">
                <a16:creationId xmlns:a16="http://schemas.microsoft.com/office/drawing/2014/main" id="{860E7F0E-2B7D-3B46-95D2-4D1DFAD43510}"/>
              </a:ext>
            </a:extLst>
          </p:cNvPr>
          <p:cNvSpPr/>
          <p:nvPr/>
        </p:nvSpPr>
        <p:spPr>
          <a:xfrm>
            <a:off x="9982168" y="4406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5_Lecture3_Slide14.mp3" descr="Track5_Lecture3_Slide14.mp3">
            <a:hlinkClick r:id="" action="ppaction://media"/>
            <a:extLst>
              <a:ext uri="{FF2B5EF4-FFF2-40B4-BE49-F238E27FC236}">
                <a16:creationId xmlns:a16="http://schemas.microsoft.com/office/drawing/2014/main" id="{9E8A9910-B990-A145-960F-204F6FCF1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3533" y="491258"/>
            <a:ext cx="812800" cy="812800"/>
          </a:xfrm>
          <a:prstGeom prst="rect">
            <a:avLst/>
          </a:prstGeom>
        </p:spPr>
      </p:pic>
    </p:spTree>
    <p:extLst>
      <p:ext uri="{BB962C8B-B14F-4D97-AF65-F5344CB8AC3E}">
        <p14:creationId xmlns:p14="http://schemas.microsoft.com/office/powerpoint/2010/main" val="6887506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3.3.3 Cambios en el valor del dinero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3.3 Concepto de valor temporal </a:t>
            </a:r>
          </a:p>
        </p:txBody>
      </p:sp>
      <p:pic>
        <p:nvPicPr>
          <p:cNvPr id="3" name="Picture 3" descr="Chart, line chart&#10;&#10;Description automatically generated">
            <a:extLst>
              <a:ext uri="{FF2B5EF4-FFF2-40B4-BE49-F238E27FC236}">
                <a16:creationId xmlns:a16="http://schemas.microsoft.com/office/drawing/2014/main" id="{15B89FB0-8529-4C52-9039-9BE1E6758264}"/>
              </a:ext>
            </a:extLst>
          </p:cNvPr>
          <p:cNvPicPr>
            <a:picLocks noChangeAspect="1"/>
          </p:cNvPicPr>
          <p:nvPr/>
        </p:nvPicPr>
        <p:blipFill>
          <a:blip r:embed="rId6"/>
          <a:stretch>
            <a:fillRect/>
          </a:stretch>
        </p:blipFill>
        <p:spPr>
          <a:xfrm>
            <a:off x="1597521" y="2315846"/>
            <a:ext cx="8989827" cy="3475790"/>
          </a:xfrm>
          <a:prstGeom prst="rect">
            <a:avLst/>
          </a:prstGeom>
        </p:spPr>
      </p:pic>
      <p:sp>
        <p:nvSpPr>
          <p:cNvPr id="7" name="Oval 6">
            <a:extLst>
              <a:ext uri="{FF2B5EF4-FFF2-40B4-BE49-F238E27FC236}">
                <a16:creationId xmlns:a16="http://schemas.microsoft.com/office/drawing/2014/main" id="{72955D3B-84E0-CD4C-BC24-DEB8A568FC52}"/>
              </a:ext>
            </a:extLst>
          </p:cNvPr>
          <p:cNvSpPr/>
          <p:nvPr/>
        </p:nvSpPr>
        <p:spPr>
          <a:xfrm>
            <a:off x="10221714" y="2955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5.mp3" descr="Track5_Lecture3_Slide15.mp3">
            <a:hlinkClick r:id="" action="ppaction://media"/>
            <a:extLst>
              <a:ext uri="{FF2B5EF4-FFF2-40B4-BE49-F238E27FC236}">
                <a16:creationId xmlns:a16="http://schemas.microsoft.com/office/drawing/2014/main" id="{E08502E0-81B8-8A4F-8046-FA34B6BF61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0066" y="366922"/>
            <a:ext cx="812800" cy="812800"/>
          </a:xfrm>
          <a:prstGeom prst="rect">
            <a:avLst/>
          </a:prstGeom>
        </p:spPr>
      </p:pic>
    </p:spTree>
    <p:extLst>
      <p:ext uri="{BB962C8B-B14F-4D97-AF65-F5344CB8AC3E}">
        <p14:creationId xmlns:p14="http://schemas.microsoft.com/office/powerpoint/2010/main" val="29001699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3.3.4 La importancia del concepto de valor temporal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3.3 Concepto de valor temporal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400657"/>
          </a:xfrm>
          <a:prstGeom prst="rect">
            <a:avLst/>
          </a:prstGeom>
        </p:spPr>
        <p:txBody>
          <a:bodyPr wrap="square" lIns="91440" tIns="45720" rIns="91440" bIns="45720" anchor="t">
            <a:spAutoFit/>
          </a:bodyPr>
          <a:lstStyle/>
          <a:p>
            <a:pPr>
              <a:spcAft>
                <a:spcPts val="1200"/>
              </a:spcAft>
            </a:pPr>
            <a:r>
              <a:rPr lang="en-ZA" sz="2000" dirty="0">
                <a:latin typeface="Arial" panose="020B0604020202020204" pitchFamily="34" charset="0"/>
                <a:cs typeface="Arial" panose="020B0604020202020204" pitchFamily="34" charset="0"/>
              </a:rPr>
              <a:t>El concepto de valor temporal afecta a la:</a:t>
            </a:r>
            <a:br>
              <a:rPr lang="en-ZA" sz="2000" dirty="0">
                <a:latin typeface="Arial" panose="020B0604020202020204" pitchFamily="34" charset="0"/>
                <a:cs typeface="Arial" panose="020B0604020202020204" pitchFamily="34" charset="0"/>
              </a:rPr>
            </a:br>
            <a:endParaRPr lang="en-ZA" sz="2000"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Poder adquisitivo del dinero</a:t>
            </a:r>
            <a:endParaRPr lang="en-ZA"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Capacidad del dinero para ganar intereses</a:t>
            </a:r>
            <a:br>
              <a:rPr lang="en-ZA" sz="2000" dirty="0">
                <a:latin typeface="Arial" panose="020B0604020202020204" pitchFamily="34" charset="0"/>
                <a:cs typeface="Arial" panose="020B0604020202020204" pitchFamily="34" charset="0"/>
              </a:rPr>
            </a:br>
            <a:endParaRPr lang="en-ZA" sz="2000" dirty="0">
              <a:latin typeface="Arial" panose="020B0604020202020204" pitchFamily="34" charset="0"/>
              <a:cs typeface="Arial" panose="020B0604020202020204" pitchFamily="34" charset="0"/>
            </a:endParaRPr>
          </a:p>
          <a:p>
            <a:pPr>
              <a:spcAft>
                <a:spcPts val="1200"/>
              </a:spcAft>
            </a:pPr>
            <a:r>
              <a:rPr lang="en-ZA" sz="2000" dirty="0">
                <a:latin typeface="Arial" panose="020B0604020202020204" pitchFamily="34" charset="0"/>
                <a:cs typeface="Arial" panose="020B0604020202020204" pitchFamily="34" charset="0"/>
              </a:rPr>
              <a:t>Un dólar en mano hoy vale más que un dólar prometido en el futuro</a:t>
            </a:r>
          </a:p>
        </p:txBody>
      </p:sp>
      <p:sp>
        <p:nvSpPr>
          <p:cNvPr id="7" name="Oval 6">
            <a:extLst>
              <a:ext uri="{FF2B5EF4-FFF2-40B4-BE49-F238E27FC236}">
                <a16:creationId xmlns:a16="http://schemas.microsoft.com/office/drawing/2014/main" id="{CB8E3F57-9CA3-9245-AAA3-579EA8129159}"/>
              </a:ext>
            </a:extLst>
          </p:cNvPr>
          <p:cNvSpPr/>
          <p:nvPr/>
        </p:nvSpPr>
        <p:spPr>
          <a:xfrm>
            <a:off x="9886679" y="4406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5_Lecture3_Slide16.mp3" descr="Track5_Lecture3_Slide16.mp3">
            <a:hlinkClick r:id="" action="ppaction://media"/>
            <a:extLst>
              <a:ext uri="{FF2B5EF4-FFF2-40B4-BE49-F238E27FC236}">
                <a16:creationId xmlns:a16="http://schemas.microsoft.com/office/drawing/2014/main" id="{8812AEC4-A722-214B-BEA0-0A1BC0AC7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8044" y="512016"/>
            <a:ext cx="812800" cy="812800"/>
          </a:xfrm>
          <a:prstGeom prst="rect">
            <a:avLst/>
          </a:prstGeom>
        </p:spPr>
      </p:pic>
    </p:spTree>
    <p:extLst>
      <p:ext uri="{BB962C8B-B14F-4D97-AF65-F5344CB8AC3E}">
        <p14:creationId xmlns:p14="http://schemas.microsoft.com/office/powerpoint/2010/main" val="17248012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26751"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3.3.5 Valor futuro del dólar presente 100</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1129"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3.3 Concepto de valor temporal </a:t>
            </a:r>
          </a:p>
        </p:txBody>
      </p:sp>
      <p:sp>
        <p:nvSpPr>
          <p:cNvPr id="3" name="TextBox 2">
            <a:extLst>
              <a:ext uri="{FF2B5EF4-FFF2-40B4-BE49-F238E27FC236}">
                <a16:creationId xmlns:a16="http://schemas.microsoft.com/office/drawing/2014/main" id="{A66D11B8-BD0E-49CA-B985-25A3DFA384C6}"/>
              </a:ext>
            </a:extLst>
          </p:cNvPr>
          <p:cNvSpPr txBox="1"/>
          <p:nvPr/>
        </p:nvSpPr>
        <p:spPr>
          <a:xfrm>
            <a:off x="874256" y="2174240"/>
            <a:ext cx="87884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panose="020B0604020202020204" pitchFamily="34" charset="0"/>
                <a:cs typeface="Arial" panose="020B0604020202020204" pitchFamily="34" charset="0"/>
              </a:rPr>
              <a:t>A un tipo de interés del r %, el valor futuro de los 100 </a:t>
            </a:r>
            <a:r>
              <a:rPr lang="en-US" dirty="0">
                <a:latin typeface="Arial" panose="020B0604020202020204" pitchFamily="34" charset="0"/>
                <a:cs typeface="Arial" panose="020B0604020202020204" pitchFamily="34" charset="0"/>
              </a:rPr>
              <a:t>dólares de </a:t>
            </a:r>
            <a:r>
              <a:rPr lang="en-GB" dirty="0">
                <a:latin typeface="Arial" panose="020B0604020202020204" pitchFamily="34" charset="0"/>
                <a:cs typeface="Arial" panose="020B0604020202020204" pitchFamily="34" charset="0"/>
              </a:rPr>
              <a:t>hoy </a:t>
            </a:r>
          </a:p>
          <a:p>
            <a:endParaRPr lang="en-US"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Después de 1 año se obtiene       </a:t>
            </a:r>
            <a:endParaRPr lang="en-US"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Después de 2 años se obtiene       </a:t>
            </a:r>
          </a:p>
          <a:p>
            <a:r>
              <a:rPr lang="en-GB" dirty="0">
                <a:latin typeface="Arial" panose="020B0604020202020204" pitchFamily="34" charset="0"/>
                <a:cs typeface="Arial" panose="020B0604020202020204" pitchFamily="34" charset="0"/>
              </a:rPr>
              <a:t>Después de 10 años se obtiene       </a:t>
            </a:r>
            <a:endParaRPr lang="en-US"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Después de n años se obtiene </a:t>
            </a:r>
            <a:endParaRPr lang="en-ZA"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endParaRPr lang="en-ZA" dirty="0">
              <a:latin typeface="Arial" panose="020B0604020202020204" pitchFamily="34" charset="0"/>
              <a:cs typeface="Arial" panose="020B0604020202020204" pitchFamily="34" charset="0"/>
            </a:endParaRPr>
          </a:p>
        </p:txBody>
      </p:sp>
      <p:pic>
        <p:nvPicPr>
          <p:cNvPr id="10" name="Picture 17" descr="A picture containing logo&#10;&#10;Description automatically generated">
            <a:extLst>
              <a:ext uri="{FF2B5EF4-FFF2-40B4-BE49-F238E27FC236}">
                <a16:creationId xmlns:a16="http://schemas.microsoft.com/office/drawing/2014/main" id="{BE106BBF-EB76-4BB5-8EF7-DA59A759C151}"/>
              </a:ext>
            </a:extLst>
          </p:cNvPr>
          <p:cNvPicPr>
            <a:picLocks noChangeAspect="1"/>
          </p:cNvPicPr>
          <p:nvPr/>
        </p:nvPicPr>
        <p:blipFill>
          <a:blip r:embed="rId6"/>
          <a:stretch>
            <a:fillRect/>
          </a:stretch>
        </p:blipFill>
        <p:spPr>
          <a:xfrm>
            <a:off x="6071282" y="2191034"/>
            <a:ext cx="1442720" cy="350065"/>
          </a:xfrm>
          <a:prstGeom prst="rect">
            <a:avLst/>
          </a:prstGeom>
        </p:spPr>
      </p:pic>
      <p:pic>
        <p:nvPicPr>
          <p:cNvPr id="19" name="Picture 19" descr="Logo&#10;&#10;Description automatically generated">
            <a:extLst>
              <a:ext uri="{FF2B5EF4-FFF2-40B4-BE49-F238E27FC236}">
                <a16:creationId xmlns:a16="http://schemas.microsoft.com/office/drawing/2014/main" id="{EBFBAF22-3808-4950-ABB7-FB853A3006F0}"/>
              </a:ext>
            </a:extLst>
          </p:cNvPr>
          <p:cNvPicPr>
            <a:picLocks noChangeAspect="1"/>
          </p:cNvPicPr>
          <p:nvPr/>
        </p:nvPicPr>
        <p:blipFill>
          <a:blip r:embed="rId7"/>
          <a:stretch>
            <a:fillRect/>
          </a:stretch>
        </p:blipFill>
        <p:spPr>
          <a:xfrm>
            <a:off x="3370998" y="2744089"/>
            <a:ext cx="3835021" cy="1085493"/>
          </a:xfrm>
          <a:prstGeom prst="rect">
            <a:avLst/>
          </a:prstGeom>
        </p:spPr>
      </p:pic>
      <p:pic>
        <p:nvPicPr>
          <p:cNvPr id="20" name="Picture 20">
            <a:extLst>
              <a:ext uri="{FF2B5EF4-FFF2-40B4-BE49-F238E27FC236}">
                <a16:creationId xmlns:a16="http://schemas.microsoft.com/office/drawing/2014/main" id="{A4256275-5E88-469B-A728-D7D190F55764}"/>
              </a:ext>
            </a:extLst>
          </p:cNvPr>
          <p:cNvPicPr>
            <a:picLocks noChangeAspect="1"/>
          </p:cNvPicPr>
          <p:nvPr/>
        </p:nvPicPr>
        <p:blipFill>
          <a:blip r:embed="rId8"/>
          <a:stretch>
            <a:fillRect/>
          </a:stretch>
        </p:blipFill>
        <p:spPr>
          <a:xfrm>
            <a:off x="1232848" y="4076982"/>
            <a:ext cx="2743200" cy="614723"/>
          </a:xfrm>
          <a:prstGeom prst="rect">
            <a:avLst/>
          </a:prstGeom>
        </p:spPr>
      </p:pic>
      <p:sp>
        <p:nvSpPr>
          <p:cNvPr id="11" name="Oval 10">
            <a:extLst>
              <a:ext uri="{FF2B5EF4-FFF2-40B4-BE49-F238E27FC236}">
                <a16:creationId xmlns:a16="http://schemas.microsoft.com/office/drawing/2014/main" id="{D95ED923-8A4B-C740-A750-5BBF6AC27AA6}"/>
              </a:ext>
            </a:extLst>
          </p:cNvPr>
          <p:cNvSpPr/>
          <p:nvPr/>
        </p:nvSpPr>
        <p:spPr>
          <a:xfrm>
            <a:off x="9668572" y="618427"/>
            <a:ext cx="1067119" cy="9387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7.mp3" descr="Track5_Lecture3_Slide17.mp3">
            <a:hlinkClick r:id="" action="ppaction://media"/>
            <a:extLst>
              <a:ext uri="{FF2B5EF4-FFF2-40B4-BE49-F238E27FC236}">
                <a16:creationId xmlns:a16="http://schemas.microsoft.com/office/drawing/2014/main" id="{E7AD6887-1BEC-DB45-AD65-80F8F34888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95731" y="681395"/>
            <a:ext cx="812800" cy="812800"/>
          </a:xfrm>
          <a:prstGeom prst="rect">
            <a:avLst/>
          </a:prstGeom>
        </p:spPr>
      </p:pic>
    </p:spTree>
    <p:extLst>
      <p:ext uri="{BB962C8B-B14F-4D97-AF65-F5344CB8AC3E}">
        <p14:creationId xmlns:p14="http://schemas.microsoft.com/office/powerpoint/2010/main" val="38751598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3.4.1 De FV a 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3.4 Valor actual del dinero </a:t>
            </a:r>
          </a:p>
        </p:txBody>
      </p:sp>
      <p:pic>
        <p:nvPicPr>
          <p:cNvPr id="3" name="Picture 3" descr="Table&#10;&#10;Description automatically generated">
            <a:extLst>
              <a:ext uri="{FF2B5EF4-FFF2-40B4-BE49-F238E27FC236}">
                <a16:creationId xmlns:a16="http://schemas.microsoft.com/office/drawing/2014/main" id="{767C5D88-672D-41F2-9DCD-EF939EAA366D}"/>
              </a:ext>
            </a:extLst>
          </p:cNvPr>
          <p:cNvPicPr>
            <a:picLocks noChangeAspect="1"/>
          </p:cNvPicPr>
          <p:nvPr/>
        </p:nvPicPr>
        <p:blipFill>
          <a:blip r:embed="rId6"/>
          <a:stretch>
            <a:fillRect/>
          </a:stretch>
        </p:blipFill>
        <p:spPr>
          <a:xfrm>
            <a:off x="1187570" y="2433707"/>
            <a:ext cx="6811992" cy="2738210"/>
          </a:xfrm>
          <a:prstGeom prst="rect">
            <a:avLst/>
          </a:prstGeom>
        </p:spPr>
      </p:pic>
      <p:sp>
        <p:nvSpPr>
          <p:cNvPr id="7" name="Oval 6">
            <a:extLst>
              <a:ext uri="{FF2B5EF4-FFF2-40B4-BE49-F238E27FC236}">
                <a16:creationId xmlns:a16="http://schemas.microsoft.com/office/drawing/2014/main" id="{E5682BB8-2115-DA4B-B78A-68E5F31E0248}"/>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8.mp3" descr="Track5_Lecture3_Slide18.mp3">
            <a:hlinkClick r:id="" action="ppaction://media"/>
            <a:extLst>
              <a:ext uri="{FF2B5EF4-FFF2-40B4-BE49-F238E27FC236}">
                <a16:creationId xmlns:a16="http://schemas.microsoft.com/office/drawing/2014/main" id="{002B7404-B08D-DC49-9E80-AD8BE6B5B9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4987"/>
            <a:ext cx="812800" cy="812800"/>
          </a:xfrm>
          <a:prstGeom prst="rect">
            <a:avLst/>
          </a:prstGeom>
        </p:spPr>
      </p:pic>
    </p:spTree>
    <p:extLst>
      <p:ext uri="{BB962C8B-B14F-4D97-AF65-F5344CB8AC3E}">
        <p14:creationId xmlns:p14="http://schemas.microsoft.com/office/powerpoint/2010/main" val="42508823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3.4.2 Valor actual del dinero y descuento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3.4 Valor actual del dinero </a:t>
            </a:r>
          </a:p>
        </p:txBody>
      </p:sp>
      <p:sp>
        <p:nvSpPr>
          <p:cNvPr id="2" name="Rectangle 1">
            <a:extLst>
              <a:ext uri="{FF2B5EF4-FFF2-40B4-BE49-F238E27FC236}">
                <a16:creationId xmlns:a16="http://schemas.microsoft.com/office/drawing/2014/main" id="{372AE592-FCBF-4FAD-86D5-208344AEA11F}"/>
              </a:ext>
            </a:extLst>
          </p:cNvPr>
          <p:cNvSpPr/>
          <p:nvPr/>
        </p:nvSpPr>
        <p:spPr>
          <a:xfrm>
            <a:off x="901593" y="2676598"/>
            <a:ext cx="8058221" cy="1384995"/>
          </a:xfrm>
          <a:prstGeom prst="rect">
            <a:avLst/>
          </a:prstGeom>
        </p:spPr>
        <p:txBody>
          <a:bodyPr wrap="square" lIns="91440" tIns="45720" rIns="91440" bIns="45720" anchor="t">
            <a:spAutoFit/>
          </a:bodyPr>
          <a:lstStyle/>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p:txBody>
      </p:sp>
      <p:pic>
        <p:nvPicPr>
          <p:cNvPr id="3" name="Picture 20" descr="Black text on a white background&#10;&#10;Description automatically generated">
            <a:extLst>
              <a:ext uri="{FF2B5EF4-FFF2-40B4-BE49-F238E27FC236}">
                <a16:creationId xmlns:a16="http://schemas.microsoft.com/office/drawing/2014/main" id="{1CDDF490-8188-4894-AC0E-DFE94D2558B6}"/>
              </a:ext>
            </a:extLst>
          </p:cNvPr>
          <p:cNvPicPr>
            <a:picLocks noChangeAspect="1"/>
          </p:cNvPicPr>
          <p:nvPr/>
        </p:nvPicPr>
        <p:blipFill>
          <a:blip r:embed="rId6"/>
          <a:stretch>
            <a:fillRect/>
          </a:stretch>
        </p:blipFill>
        <p:spPr>
          <a:xfrm>
            <a:off x="891655" y="2564356"/>
            <a:ext cx="3653049" cy="796693"/>
          </a:xfrm>
          <a:prstGeom prst="rect">
            <a:avLst/>
          </a:prstGeom>
        </p:spPr>
      </p:pic>
      <p:pic>
        <p:nvPicPr>
          <p:cNvPr id="4" name="Picture 9" descr="Text&#10;&#10;Description automatically generated">
            <a:extLst>
              <a:ext uri="{FF2B5EF4-FFF2-40B4-BE49-F238E27FC236}">
                <a16:creationId xmlns:a16="http://schemas.microsoft.com/office/drawing/2014/main" id="{2BC37270-80FE-4F98-9AC4-B017893352FB}"/>
              </a:ext>
            </a:extLst>
          </p:cNvPr>
          <p:cNvPicPr>
            <a:picLocks noChangeAspect="1"/>
          </p:cNvPicPr>
          <p:nvPr/>
        </p:nvPicPr>
        <p:blipFill>
          <a:blip r:embed="rId7"/>
          <a:stretch>
            <a:fillRect/>
          </a:stretch>
        </p:blipFill>
        <p:spPr>
          <a:xfrm>
            <a:off x="903027" y="3749409"/>
            <a:ext cx="2743200" cy="1156138"/>
          </a:xfrm>
          <a:prstGeom prst="rect">
            <a:avLst/>
          </a:prstGeom>
        </p:spPr>
      </p:pic>
      <p:sp>
        <p:nvSpPr>
          <p:cNvPr id="10" name="Oval 9">
            <a:extLst>
              <a:ext uri="{FF2B5EF4-FFF2-40B4-BE49-F238E27FC236}">
                <a16:creationId xmlns:a16="http://schemas.microsoft.com/office/drawing/2014/main" id="{01736682-17B3-2A4C-AB76-C7622FC08B9A}"/>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5_Lecture3_Slide19.mp3" descr="Track5_Lecture3_Slide19.mp3">
            <a:hlinkClick r:id="" action="ppaction://media"/>
            <a:extLst>
              <a:ext uri="{FF2B5EF4-FFF2-40B4-BE49-F238E27FC236}">
                <a16:creationId xmlns:a16="http://schemas.microsoft.com/office/drawing/2014/main" id="{60ABBC4A-EE78-B94D-95FA-506E6507A3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2690" y="774987"/>
            <a:ext cx="812800" cy="812800"/>
          </a:xfrm>
          <a:prstGeom prst="rect">
            <a:avLst/>
          </a:prstGeom>
        </p:spPr>
      </p:pic>
    </p:spTree>
    <p:extLst>
      <p:ext uri="{BB962C8B-B14F-4D97-AF65-F5344CB8AC3E}">
        <p14:creationId xmlns:p14="http://schemas.microsoft.com/office/powerpoint/2010/main" val="2597954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Arial" panose="020B0604020202020204" pitchFamily="34" charset="0"/>
                <a:cs typeface="Arial" panose="020B0604020202020204" pitchFamily="34" charset="0"/>
              </a:rPr>
              <a:t>Resultados</a:t>
            </a:r>
            <a:r>
              <a:rPr lang="en-GB" sz="4400" dirty="0">
                <a:latin typeface="Open Sans"/>
              </a:rPr>
              <a:t> del </a:t>
            </a:r>
            <a:r>
              <a:rPr lang="en-GB" sz="4400" dirty="0" err="1">
                <a:latin typeface="Open Sans"/>
              </a:rPr>
              <a:t>aprendizaje</a:t>
            </a:r>
            <a:endParaRPr lang="en-GB" sz="4400" dirty="0">
              <a:latin typeface="Open Sans"/>
            </a:endParaRP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7215" y="1976831"/>
            <a:ext cx="762171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Arial" panose="020B0604020202020204" pitchFamily="34" charset="0"/>
                <a:ea typeface="+mn-lt"/>
                <a:cs typeface="Arial" panose="020B0604020202020204" pitchFamily="34" charset="0"/>
              </a:rPr>
              <a:t>Al final de esta conferencia, serás capaz de:</a:t>
            </a:r>
            <a:endParaRPr lang="en-US" sz="2000" b="1" dirty="0">
              <a:solidFill>
                <a:schemeClr val="accent5">
                  <a:lumMod val="60000"/>
                  <a:lumOff val="40000"/>
                </a:schemeClr>
              </a:solidFill>
              <a:latin typeface="Arial" panose="020B0604020202020204" pitchFamily="34" charset="0"/>
              <a:cs typeface="Arial" panose="020B0604020202020204" pitchFamily="34" charset="0"/>
            </a:endParaRPr>
          </a:p>
          <a:p>
            <a:pPr marL="342900" indent="-342900">
              <a:spcBef>
                <a:spcPts val="1000"/>
              </a:spcBef>
              <a:buAutoNum type="arabicPeriod"/>
            </a:pPr>
            <a:r>
              <a:rPr lang="en-GB" sz="2000" dirty="0">
                <a:latin typeface="Arial" panose="020B0604020202020204" pitchFamily="34" charset="0"/>
                <a:ea typeface="+mn-lt"/>
                <a:cs typeface="Arial" panose="020B0604020202020204" pitchFamily="34" charset="0"/>
              </a:rPr>
              <a:t>OIT1: Comprender </a:t>
            </a:r>
            <a:r>
              <a:rPr lang="en-GB" sz="2000" b="1" dirty="0">
                <a:latin typeface="Arial" panose="020B0604020202020204" pitchFamily="34" charset="0"/>
                <a:ea typeface="+mn-lt"/>
                <a:cs typeface="Arial" panose="020B0604020202020204" pitchFamily="34" charset="0"/>
              </a:rPr>
              <a:t>la historia y la estructura de propiedad de </a:t>
            </a:r>
            <a:r>
              <a:rPr lang="en-GB" sz="2000" dirty="0">
                <a:latin typeface="Arial" panose="020B0604020202020204" pitchFamily="34" charset="0"/>
                <a:ea typeface="+mn-lt"/>
                <a:cs typeface="Arial" panose="020B0604020202020204" pitchFamily="34" charset="0"/>
              </a:rPr>
              <a:t>la industria energética</a:t>
            </a:r>
          </a:p>
          <a:p>
            <a:pPr marL="342900" indent="-342900">
              <a:spcBef>
                <a:spcPts val="1000"/>
              </a:spcBef>
              <a:buAutoNum type="arabicPeriod"/>
            </a:pPr>
            <a:r>
              <a:rPr lang="en-US" sz="2000" dirty="0">
                <a:latin typeface="Arial" panose="020B0604020202020204" pitchFamily="34" charset="0"/>
                <a:ea typeface="+mn-lt"/>
                <a:cs typeface="Arial" panose="020B0604020202020204" pitchFamily="34" charset="0"/>
              </a:rPr>
              <a:t>OIT2: Explorar los </a:t>
            </a:r>
            <a:r>
              <a:rPr lang="en-US" sz="2000" b="1" dirty="0">
                <a:latin typeface="Arial" panose="020B0604020202020204" pitchFamily="34" charset="0"/>
                <a:ea typeface="+mn-lt"/>
                <a:cs typeface="Arial" panose="020B0604020202020204" pitchFamily="34" charset="0"/>
              </a:rPr>
              <a:t>esquemas contractuales y la financiación</a:t>
            </a:r>
            <a:endParaRPr lang="en-US" b="1" dirty="0">
              <a:latin typeface="Arial" panose="020B0604020202020204" pitchFamily="34" charset="0"/>
              <a:cs typeface="Arial" panose="020B0604020202020204" pitchFamily="34" charset="0"/>
            </a:endParaRPr>
          </a:p>
          <a:p>
            <a:pPr marL="342900" indent="-342900">
              <a:spcBef>
                <a:spcPts val="1000"/>
              </a:spcBef>
              <a:buAutoNum type="arabicPeriod"/>
            </a:pPr>
            <a:r>
              <a:rPr lang="en-US" sz="2000" dirty="0">
                <a:latin typeface="Arial" panose="020B0604020202020204" pitchFamily="34" charset="0"/>
                <a:ea typeface="+mn-lt"/>
                <a:cs typeface="Arial" panose="020B0604020202020204" pitchFamily="34" charset="0"/>
              </a:rPr>
              <a:t>OIT3: Comprender el </a:t>
            </a:r>
            <a:r>
              <a:rPr lang="en-US" sz="2000" b="1" dirty="0">
                <a:latin typeface="Arial" panose="020B0604020202020204" pitchFamily="34" charset="0"/>
                <a:ea typeface="+mn-lt"/>
                <a:cs typeface="Arial" panose="020B0604020202020204" pitchFamily="34" charset="0"/>
              </a:rPr>
              <a:t>concepto de valor temporal</a:t>
            </a:r>
          </a:p>
          <a:p>
            <a:pPr marL="342900" indent="-342900">
              <a:spcBef>
                <a:spcPts val="1000"/>
              </a:spcBef>
              <a:buAutoNum type="arabicPeriod"/>
            </a:pPr>
            <a:r>
              <a:rPr lang="en-US" sz="2000" dirty="0">
                <a:latin typeface="Arial" panose="020B0604020202020204" pitchFamily="34" charset="0"/>
                <a:ea typeface="+mn-lt"/>
                <a:cs typeface="Arial" panose="020B0604020202020204" pitchFamily="34" charset="0"/>
              </a:rPr>
              <a:t>OIT4: Comprender el </a:t>
            </a:r>
            <a:r>
              <a:rPr lang="en-US" sz="2000" b="1" dirty="0">
                <a:latin typeface="Arial" panose="020B0604020202020204" pitchFamily="34" charset="0"/>
                <a:ea typeface="+mn-lt"/>
                <a:cs typeface="Arial" panose="020B0604020202020204" pitchFamily="34" charset="0"/>
              </a:rPr>
              <a:t>valor actual del dinero </a:t>
            </a:r>
            <a:endParaRPr lang="en-US" sz="2000" b="1" dirty="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D13FF8B3-6983-8E4F-B431-B878EB89F1A5}"/>
              </a:ext>
            </a:extLst>
          </p:cNvPr>
          <p:cNvSpPr/>
          <p:nvPr/>
        </p:nvSpPr>
        <p:spPr>
          <a:xfrm>
            <a:off x="10482649" y="281438"/>
            <a:ext cx="927274" cy="8915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mp3" descr="Track5_Lecture3_Slide2.mp3">
            <a:hlinkClick r:id="" action="ppaction://media"/>
            <a:extLst>
              <a:ext uri="{FF2B5EF4-FFF2-40B4-BE49-F238E27FC236}">
                <a16:creationId xmlns:a16="http://schemas.microsoft.com/office/drawing/2014/main" id="{C50EAFA7-22C6-734C-8EE1-D1C12BCBDB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9886" y="32081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3.4.3 Flujo de ingresos descontados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3.4 Valor actual del dinero </a:t>
            </a:r>
          </a:p>
        </p:txBody>
      </p:sp>
      <p:pic>
        <p:nvPicPr>
          <p:cNvPr id="3" name="Picture 3" descr="Table&#10;&#10;Description automatically generated">
            <a:extLst>
              <a:ext uri="{FF2B5EF4-FFF2-40B4-BE49-F238E27FC236}">
                <a16:creationId xmlns:a16="http://schemas.microsoft.com/office/drawing/2014/main" id="{3FA51C62-3620-446F-9736-237BE2A5916D}"/>
              </a:ext>
            </a:extLst>
          </p:cNvPr>
          <p:cNvPicPr>
            <a:picLocks noChangeAspect="1"/>
          </p:cNvPicPr>
          <p:nvPr/>
        </p:nvPicPr>
        <p:blipFill>
          <a:blip r:embed="rId6"/>
          <a:stretch>
            <a:fillRect/>
          </a:stretch>
        </p:blipFill>
        <p:spPr>
          <a:xfrm>
            <a:off x="1216325" y="2325649"/>
            <a:ext cx="7415841" cy="3126852"/>
          </a:xfrm>
          <a:prstGeom prst="rect">
            <a:avLst/>
          </a:prstGeom>
        </p:spPr>
      </p:pic>
      <p:sp>
        <p:nvSpPr>
          <p:cNvPr id="7" name="Oval 6">
            <a:extLst>
              <a:ext uri="{FF2B5EF4-FFF2-40B4-BE49-F238E27FC236}">
                <a16:creationId xmlns:a16="http://schemas.microsoft.com/office/drawing/2014/main" id="{818C1199-D13D-8248-BF46-E0BB69BC4C1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0.mp3" descr="Track5_Lecture3_Slide20.mp3">
            <a:hlinkClick r:id="" action="ppaction://media"/>
            <a:extLst>
              <a:ext uri="{FF2B5EF4-FFF2-40B4-BE49-F238E27FC236}">
                <a16:creationId xmlns:a16="http://schemas.microsoft.com/office/drawing/2014/main" id="{2FAB9C6D-627A-E546-9087-039A171AE8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4987"/>
            <a:ext cx="812800" cy="812800"/>
          </a:xfrm>
          <a:prstGeom prst="rect">
            <a:avLst/>
          </a:prstGeom>
        </p:spPr>
      </p:pic>
    </p:spTree>
    <p:extLst>
      <p:ext uri="{BB962C8B-B14F-4D97-AF65-F5344CB8AC3E}">
        <p14:creationId xmlns:p14="http://schemas.microsoft.com/office/powerpoint/2010/main" val="39215440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817" y="11897"/>
            <a:ext cx="12237817" cy="688377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3.4.4 Propiedades del valor actual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3.4. Valor actual del dinero </a:t>
            </a:r>
          </a:p>
        </p:txBody>
      </p:sp>
      <p:pic>
        <p:nvPicPr>
          <p:cNvPr id="2" name="Picture 3" descr="Chart, line chart&#10;&#10;Description automatically generated">
            <a:extLst>
              <a:ext uri="{FF2B5EF4-FFF2-40B4-BE49-F238E27FC236}">
                <a16:creationId xmlns:a16="http://schemas.microsoft.com/office/drawing/2014/main" id="{714E3528-8853-463F-B51E-20597F15FD3E}"/>
              </a:ext>
            </a:extLst>
          </p:cNvPr>
          <p:cNvPicPr>
            <a:picLocks noChangeAspect="1"/>
          </p:cNvPicPr>
          <p:nvPr/>
        </p:nvPicPr>
        <p:blipFill>
          <a:blip r:embed="rId6"/>
          <a:stretch>
            <a:fillRect/>
          </a:stretch>
        </p:blipFill>
        <p:spPr>
          <a:xfrm>
            <a:off x="4609383" y="1938897"/>
            <a:ext cx="6064368" cy="3756581"/>
          </a:xfrm>
          <a:prstGeom prst="rect">
            <a:avLst/>
          </a:prstGeom>
        </p:spPr>
      </p:pic>
      <p:sp>
        <p:nvSpPr>
          <p:cNvPr id="4" name="Rectangle 3">
            <a:extLst>
              <a:ext uri="{FF2B5EF4-FFF2-40B4-BE49-F238E27FC236}">
                <a16:creationId xmlns:a16="http://schemas.microsoft.com/office/drawing/2014/main" id="{28CD38EF-EFF0-45BC-BF31-8F01028F6BE0}"/>
              </a:ext>
            </a:extLst>
          </p:cNvPr>
          <p:cNvSpPr/>
          <p:nvPr/>
        </p:nvSpPr>
        <p:spPr>
          <a:xfrm>
            <a:off x="1002234" y="1937306"/>
            <a:ext cx="3395623" cy="378565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Cuanto mayor sea el tipo de descuento, menor será el valor actual</a:t>
            </a:r>
            <a:endParaRPr lang="en-US"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A medida que aumenta el tiempo hasta el pago, el valor actual disminuye</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Cuando el periodo de tiempo es lo suficientemente largo, el valor actual se aproxima a cero</a:t>
            </a:r>
          </a:p>
        </p:txBody>
      </p:sp>
      <p:sp>
        <p:nvSpPr>
          <p:cNvPr id="10" name="Oval 9">
            <a:extLst>
              <a:ext uri="{FF2B5EF4-FFF2-40B4-BE49-F238E27FC236}">
                <a16:creationId xmlns:a16="http://schemas.microsoft.com/office/drawing/2014/main" id="{3AD9CA0A-6525-D640-AA40-36C907AA7DD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21.mp3" descr="Track5_Lecture3_Slide21.mp3">
            <a:hlinkClick r:id="" action="ppaction://media"/>
            <a:extLst>
              <a:ext uri="{FF2B5EF4-FFF2-40B4-BE49-F238E27FC236}">
                <a16:creationId xmlns:a16="http://schemas.microsoft.com/office/drawing/2014/main" id="{758135F1-C687-DC4B-B252-DD9716BF3F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2123"/>
            <a:ext cx="812800" cy="812800"/>
          </a:xfrm>
          <a:prstGeom prst="rect">
            <a:avLst/>
          </a:prstGeom>
        </p:spPr>
      </p:pic>
    </p:spTree>
    <p:extLst>
      <p:ext uri="{BB962C8B-B14F-4D97-AF65-F5344CB8AC3E}">
        <p14:creationId xmlns:p14="http://schemas.microsoft.com/office/powerpoint/2010/main" val="27439086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280" y="0"/>
            <a:ext cx="12208732" cy="686741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3.4.5 Análisis del valor actual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3.4 Valor actual del dinero </a:t>
            </a:r>
          </a:p>
        </p:txBody>
      </p:sp>
      <p:sp>
        <p:nvSpPr>
          <p:cNvPr id="4" name="Rectangle 3">
            <a:extLst>
              <a:ext uri="{FF2B5EF4-FFF2-40B4-BE49-F238E27FC236}">
                <a16:creationId xmlns:a16="http://schemas.microsoft.com/office/drawing/2014/main" id="{28CD38EF-EFF0-45BC-BF31-8F01028F6BE0}"/>
              </a:ext>
            </a:extLst>
          </p:cNvPr>
          <p:cNvSpPr/>
          <p:nvPr/>
        </p:nvSpPr>
        <p:spPr>
          <a:xfrm>
            <a:off x="1002234" y="1943353"/>
            <a:ext cx="8058222"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Arial" panose="020B0604020202020204" pitchFamily="34" charset="0"/>
                <a:cs typeface="Arial" panose="020B0604020202020204" pitchFamily="34" charset="0"/>
              </a:rPr>
              <a:t>Todos los flujos de caja se convierten al valor actual en el mismo momento</a:t>
            </a:r>
          </a:p>
          <a:p>
            <a:pPr marL="342900" indent="-342900">
              <a:spcAft>
                <a:spcPts val="1200"/>
              </a:spcAft>
              <a:buFont typeface="Arial"/>
              <a:buChar char="•"/>
            </a:pPr>
            <a:r>
              <a:rPr lang="en-ZA" sz="2000">
                <a:latin typeface="Arial" panose="020B0604020202020204" pitchFamily="34" charset="0"/>
                <a:cs typeface="Arial" panose="020B0604020202020204" pitchFamily="34" charset="0"/>
              </a:rPr>
              <a:t>Depende de la elección del factor de descuento</a:t>
            </a:r>
            <a:endParaRPr lang="en-ZA" sz="20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4C49D8C4-2F7D-BB48-B9A5-E8010D8AE069}"/>
              </a:ext>
            </a:extLst>
          </p:cNvPr>
          <p:cNvSpPr/>
          <p:nvPr/>
        </p:nvSpPr>
        <p:spPr>
          <a:xfrm>
            <a:off x="9841660" y="2972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2.mp3" descr="Track5_Lecture3_Slide22.mp3">
            <a:hlinkClick r:id="" action="ppaction://media"/>
            <a:extLst>
              <a:ext uri="{FF2B5EF4-FFF2-40B4-BE49-F238E27FC236}">
                <a16:creationId xmlns:a16="http://schemas.microsoft.com/office/drawing/2014/main" id="{6E1FCE17-20D4-C04C-A050-519F3B33E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3025" y="368587"/>
            <a:ext cx="812800" cy="812800"/>
          </a:xfrm>
          <a:prstGeom prst="rect">
            <a:avLst/>
          </a:prstGeom>
        </p:spPr>
      </p:pic>
    </p:spTree>
    <p:extLst>
      <p:ext uri="{BB962C8B-B14F-4D97-AF65-F5344CB8AC3E}">
        <p14:creationId xmlns:p14="http://schemas.microsoft.com/office/powerpoint/2010/main" val="33340167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C33F0972-26C0-9945-A676-909042B2CB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3">
            <a:extLst>
              <a:ext uri="{FF2B5EF4-FFF2-40B4-BE49-F238E27FC236}">
                <a16:creationId xmlns:a16="http://schemas.microsoft.com/office/drawing/2014/main" id="{A974AFAB-6A8F-4E68-8C1B-B75394454FC9}"/>
              </a:ext>
            </a:extLst>
          </p:cNvPr>
          <p:cNvSpPr txBox="1"/>
          <p:nvPr/>
        </p:nvSpPr>
        <p:spPr>
          <a:xfrm>
            <a:off x="9199448" y="4589947"/>
            <a:ext cx="24078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 </a:t>
            </a:r>
            <a:r>
              <a:rPr lang="en-US" sz="800" dirty="0">
                <a:solidFill>
                  <a:schemeClr val="bg1"/>
                </a:solidFill>
                <a:latin typeface="Open Sans"/>
                <a:ea typeface="+mn-lt"/>
                <a:cs typeface="+mn-lt"/>
              </a:rPr>
              <a:t>S. Pop M.,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Hasanovic 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2021. Lecture 3: Financing Power Projects,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Versión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[presentación en línea]. </a:t>
            </a:r>
            <a:r>
              <a:rPr lang="en-US" sz="800" dirty="0" err="1">
                <a:solidFill>
                  <a:schemeClr val="bg1"/>
                </a:solidFill>
                <a:latin typeface="Open Sans"/>
                <a:ea typeface="+mn-lt"/>
                <a:cs typeface="+mn-lt"/>
              </a:rPr>
              <a:t>Programa de </a:t>
            </a:r>
            <a:r>
              <a:rPr lang="en-US" sz="800" dirty="0">
                <a:solidFill>
                  <a:schemeClr val="bg1"/>
                </a:solidFill>
                <a:latin typeface="Open Sans"/>
                <a:ea typeface="+mn-lt"/>
                <a:cs typeface="+mn-lt"/>
              </a:rPr>
              <a:t>Crecimiento Compatible con el Clima y Organismo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Internacional de la Energía Atómica.</a:t>
            </a:r>
            <a:endParaRPr lang="en-US" dirty="0">
              <a:solidFill>
                <a:schemeClr val="bg1"/>
              </a:solidFill>
            </a:endParaRPr>
          </a:p>
        </p:txBody>
      </p:sp>
      <p:sp>
        <p:nvSpPr>
          <p:cNvPr id="12" name="TextBox 4">
            <a:extLst>
              <a:ext uri="{FF2B5EF4-FFF2-40B4-BE49-F238E27FC236}">
                <a16:creationId xmlns:a16="http://schemas.microsoft.com/office/drawing/2014/main" id="{CFF3FBBC-C60F-492D-8430-CE580323F5C3}"/>
              </a:ext>
            </a:extLst>
          </p:cNvPr>
          <p:cNvSpPr txBox="1"/>
          <p:nvPr/>
        </p:nvSpPr>
        <p:spPr>
          <a:xfrm>
            <a:off x="9903081" y="5884672"/>
            <a:ext cx="205022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Cursos CCG (esto le llevará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 la página web http://www.ClimateCompatibleGrowth.com/teachingmaterials)</a:t>
            </a:r>
          </a:p>
        </p:txBody>
      </p:sp>
      <p:grpSp>
        <p:nvGrpSpPr>
          <p:cNvPr id="6" name="Group 5">
            <a:extLst>
              <a:ext uri="{FF2B5EF4-FFF2-40B4-BE49-F238E27FC236}">
                <a16:creationId xmlns:a16="http://schemas.microsoft.com/office/drawing/2014/main" id="{AD3BD754-F144-514A-B89D-866BD4D7F8C8}"/>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8708103E-6E7E-1144-A717-49380B24660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9E2AFB-9CBD-B54F-91F8-E8B96DB3DF9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5"/>
              <a:extLst>
                <a:ext uri="{FF2B5EF4-FFF2-40B4-BE49-F238E27FC236}">
                  <a16:creationId xmlns:a16="http://schemas.microsoft.com/office/drawing/2014/main" id="{D585D3A1-6262-7E4A-AA0B-358CC772B60B}"/>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220"/>
            <a:ext cx="12199452" cy="68621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35209"/>
            <a:ext cx="805822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3.1.1 El suministro de energía es una cuestión socioeconómica y estratégica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3.1 Historia y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propiedad</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a:t>
            </a:r>
          </a:p>
        </p:txBody>
      </p:sp>
      <p:sp>
        <p:nvSpPr>
          <p:cNvPr id="10" name="Rectangle 9">
            <a:extLst>
              <a:ext uri="{FF2B5EF4-FFF2-40B4-BE49-F238E27FC236}">
                <a16:creationId xmlns:a16="http://schemas.microsoft.com/office/drawing/2014/main" id="{97853E1A-CFE0-49D5-95A1-B6631D1DB3B4}"/>
              </a:ext>
            </a:extLst>
          </p:cNvPr>
          <p:cNvSpPr/>
          <p:nvPr/>
        </p:nvSpPr>
        <p:spPr>
          <a:xfrm>
            <a:off x="887215" y="2263726"/>
            <a:ext cx="9139293"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ea typeface="Open Sans" panose="020B0606030504020204" pitchFamily="34" charset="0"/>
                <a:cs typeface="Arial" panose="020B0604020202020204" pitchFamily="34" charset="0"/>
              </a:rPr>
              <a:t>La industria energética se caracteriza por:</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Monopolio natural</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Alta intensidad de capital, largo periodo de construcción</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Necesita coordinación técnica</a:t>
            </a:r>
          </a:p>
          <a:p>
            <a:pPr marL="342900"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Servicios públicos tradicionalmente integrados verticalmente</a:t>
            </a:r>
          </a:p>
          <a:p>
            <a:pPr marL="342900"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Las inversiones se financian a través de:</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Recursos internos de los servicios públicos</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Préstamos oficiales de organismos multilaterales y bilaterales</a:t>
            </a:r>
          </a:p>
          <a:p>
            <a:pPr marL="800100" lvl="1" indent="-342900">
              <a:spcAft>
                <a:spcPts val="1200"/>
              </a:spcAft>
              <a:buFont typeface="Arial"/>
              <a:buChar char="•"/>
            </a:pPr>
            <a:r>
              <a:rPr lang="en-ZA" sz="2000" dirty="0">
                <a:solidFill>
                  <a:srgbClr val="000000"/>
                </a:solidFill>
                <a:latin typeface="Arial" panose="020B0604020202020204" pitchFamily="34" charset="0"/>
                <a:ea typeface="Open Sans" panose="020B0606030504020204" pitchFamily="34" charset="0"/>
                <a:cs typeface="Arial" panose="020B0604020202020204" pitchFamily="34" charset="0"/>
              </a:rPr>
              <a:t>Presupuestos públicos</a:t>
            </a:r>
          </a:p>
        </p:txBody>
      </p:sp>
      <p:sp>
        <p:nvSpPr>
          <p:cNvPr id="11" name="Oval 10">
            <a:extLst>
              <a:ext uri="{FF2B5EF4-FFF2-40B4-BE49-F238E27FC236}">
                <a16:creationId xmlns:a16="http://schemas.microsoft.com/office/drawing/2014/main" id="{54631C43-DEEE-214F-A2D8-4B40F01432C0}"/>
              </a:ext>
            </a:extLst>
          </p:cNvPr>
          <p:cNvSpPr/>
          <p:nvPr/>
        </p:nvSpPr>
        <p:spPr>
          <a:xfrm>
            <a:off x="9891220" y="5008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3.mp3" descr="Track5_Lecture3_Slide3.mp3">
            <a:hlinkClick r:id="" action="ppaction://media"/>
            <a:extLst>
              <a:ext uri="{FF2B5EF4-FFF2-40B4-BE49-F238E27FC236}">
                <a16:creationId xmlns:a16="http://schemas.microsoft.com/office/drawing/2014/main" id="{16F06A2F-D6BB-694E-B361-6CC5ACA4E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62585" y="568171"/>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3.1.2 Transiciones en el sector energético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3.1 Historia y propiedad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Reestructuración del sector eléctrico</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Privatizar para mejorar la eficiencia e introducir fuentes alternativas de financiación para complementar el presupuesto estatal</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Las compañías eléctricas siguen siendo empresas públicas, pero se ha invitado al sector privado a construir nuevos proyectos energéticos </a:t>
            </a:r>
          </a:p>
        </p:txBody>
      </p:sp>
      <p:sp>
        <p:nvSpPr>
          <p:cNvPr id="7" name="Oval 6">
            <a:extLst>
              <a:ext uri="{FF2B5EF4-FFF2-40B4-BE49-F238E27FC236}">
                <a16:creationId xmlns:a16="http://schemas.microsoft.com/office/drawing/2014/main" id="{3E10E643-93A4-2240-896C-4B5976743E7A}"/>
              </a:ext>
            </a:extLst>
          </p:cNvPr>
          <p:cNvSpPr/>
          <p:nvPr/>
        </p:nvSpPr>
        <p:spPr>
          <a:xfrm>
            <a:off x="10072113" y="64053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4.mp3" descr="Track5_Lecture3_Slide4.mp3">
            <a:hlinkClick r:id="" action="ppaction://media"/>
            <a:extLst>
              <a:ext uri="{FF2B5EF4-FFF2-40B4-BE49-F238E27FC236}">
                <a16:creationId xmlns:a16="http://schemas.microsoft.com/office/drawing/2014/main" id="{D9044D0E-2EB2-8547-8F24-E06BFE54A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3478" y="711897"/>
            <a:ext cx="812800" cy="812800"/>
          </a:xfrm>
          <a:prstGeom prst="rect">
            <a:avLst/>
          </a:prstGeom>
        </p:spPr>
      </p:pic>
    </p:spTree>
    <p:extLst>
      <p:ext uri="{BB962C8B-B14F-4D97-AF65-F5344CB8AC3E}">
        <p14:creationId xmlns:p14="http://schemas.microsoft.com/office/powerpoint/2010/main" val="2332531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3.1.3 Estructuras de propiedad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3.1 Historia y propiedad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246769"/>
          </a:xfrm>
          <a:prstGeom prst="rect">
            <a:avLst/>
          </a:prstGeom>
        </p:spPr>
        <p:txBody>
          <a:bodyPr wrap="square" lIns="91440" tIns="45720" rIns="91440" bIns="45720" anchor="t">
            <a:spAutoFit/>
          </a:bodyPr>
          <a:lstStyle/>
          <a:p>
            <a:pPr>
              <a:spcAft>
                <a:spcPts val="1200"/>
              </a:spcAft>
            </a:pPr>
            <a:r>
              <a:rPr lang="en-ZA" sz="2000" dirty="0">
                <a:latin typeface="Arial" panose="020B0604020202020204" pitchFamily="34" charset="0"/>
                <a:ea typeface="+mn-lt"/>
                <a:cs typeface="Arial" panose="020B0604020202020204" pitchFamily="34" charset="0"/>
              </a:rPr>
              <a:t>Existen dos tipos de estructuras de propiedad:</a:t>
            </a:r>
            <a:endParaRPr lang="en-US"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Propiedad del Estado</a:t>
            </a:r>
            <a:endParaRPr lang="en-US"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Asociación público-privada (APP) </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Propiedad privada</a:t>
            </a:r>
            <a:endParaRPr lang="en-ZA" dirty="0">
              <a:latin typeface="Arial" panose="020B0604020202020204" pitchFamily="34" charset="0"/>
              <a:cs typeface="Arial" panose="020B0604020202020204" pitchFamily="34" charset="0"/>
            </a:endParaRP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Propiedad conjunta del Estado y de los particulares </a:t>
            </a:r>
          </a:p>
        </p:txBody>
      </p:sp>
      <p:sp>
        <p:nvSpPr>
          <p:cNvPr id="7" name="Oval 6">
            <a:extLst>
              <a:ext uri="{FF2B5EF4-FFF2-40B4-BE49-F238E27FC236}">
                <a16:creationId xmlns:a16="http://schemas.microsoft.com/office/drawing/2014/main" id="{3E4D7894-C027-4540-BB1F-FB2764150F26}"/>
              </a:ext>
            </a:extLst>
          </p:cNvPr>
          <p:cNvSpPr/>
          <p:nvPr/>
        </p:nvSpPr>
        <p:spPr>
          <a:xfrm>
            <a:off x="9655157" y="425441"/>
            <a:ext cx="915265"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5.mp3" descr="Track5_Lecture3_Slide5.mp3">
            <a:hlinkClick r:id="" action="ppaction://media"/>
            <a:extLst>
              <a:ext uri="{FF2B5EF4-FFF2-40B4-BE49-F238E27FC236}">
                <a16:creationId xmlns:a16="http://schemas.microsoft.com/office/drawing/2014/main" id="{FAC593B2-1730-454E-976B-9B98591CB2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6390" y="462904"/>
            <a:ext cx="812800" cy="812800"/>
          </a:xfrm>
          <a:prstGeom prst="rect">
            <a:avLst/>
          </a:prstGeom>
        </p:spPr>
      </p:pic>
    </p:spTree>
    <p:extLst>
      <p:ext uri="{BB962C8B-B14F-4D97-AF65-F5344CB8AC3E}">
        <p14:creationId xmlns:p14="http://schemas.microsoft.com/office/powerpoint/2010/main" val="30274358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3.1.4 Propiedad del Estado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3.1 Historia y </a:t>
            </a:r>
            <a:r>
              <a:rPr lang="en-GB" sz="4400" dirty="0" err="1">
                <a:latin typeface="Arial" panose="020B0604020202020204" pitchFamily="34" charset="0"/>
                <a:ea typeface="Open Sans" panose="020B0606030504020204" pitchFamily="34" charset="0"/>
                <a:cs typeface="Arial" panose="020B0604020202020204" pitchFamily="34" charset="0"/>
                <a:sym typeface="Bodoni SvtyTwo ITC TT-Book"/>
              </a:rPr>
              <a:t>propiedad</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Lo más conveniente</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Financiación pública, privada y bilateral/multilateral</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Inconvenientes:</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Ineficiencia </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Muchos financiadores dudan en financiar proyectos totalmente estatales</a:t>
            </a:r>
          </a:p>
        </p:txBody>
      </p:sp>
      <p:sp>
        <p:nvSpPr>
          <p:cNvPr id="7" name="Oval 6">
            <a:extLst>
              <a:ext uri="{FF2B5EF4-FFF2-40B4-BE49-F238E27FC236}">
                <a16:creationId xmlns:a16="http://schemas.microsoft.com/office/drawing/2014/main" id="{A51D8D2A-9526-8746-BBE8-922EF69CD75D}"/>
              </a:ext>
            </a:extLst>
          </p:cNvPr>
          <p:cNvSpPr/>
          <p:nvPr/>
        </p:nvSpPr>
        <p:spPr>
          <a:xfrm>
            <a:off x="9687287" y="3583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6.mp3" descr="Track5_Lecture3_Slide6.mp3">
            <a:hlinkClick r:id="" action="ppaction://media"/>
            <a:extLst>
              <a:ext uri="{FF2B5EF4-FFF2-40B4-BE49-F238E27FC236}">
                <a16:creationId xmlns:a16="http://schemas.microsoft.com/office/drawing/2014/main" id="{7F01AA8F-52C9-3B4F-ACD1-0F5C2D4AA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8652" y="429711"/>
            <a:ext cx="812800" cy="812800"/>
          </a:xfrm>
          <a:prstGeom prst="rect">
            <a:avLst/>
          </a:prstGeom>
        </p:spPr>
      </p:pic>
    </p:spTree>
    <p:extLst>
      <p:ext uri="{BB962C8B-B14F-4D97-AF65-F5344CB8AC3E}">
        <p14:creationId xmlns:p14="http://schemas.microsoft.com/office/powerpoint/2010/main" val="2708093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3.1.5 Asociación público-privada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3.1 Historia y propiedad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Implica a una autoridad del sector público y a una parte privada</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Los riesgos se comparten</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Dividido en</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Propiedad privada</a:t>
            </a:r>
          </a:p>
          <a:p>
            <a:pPr marL="800100" lvl="1" indent="-342900">
              <a:spcAft>
                <a:spcPts val="1200"/>
              </a:spcAft>
              <a:buFont typeface="Arial"/>
              <a:buChar char="•"/>
            </a:pPr>
            <a:r>
              <a:rPr lang="en-ZA" sz="2000" dirty="0">
                <a:latin typeface="Arial" panose="020B0604020202020204" pitchFamily="34" charset="0"/>
                <a:cs typeface="Arial" panose="020B0604020202020204" pitchFamily="34" charset="0"/>
              </a:rPr>
              <a:t>Propiedad conjunta del Estado y de los particulares</a:t>
            </a:r>
          </a:p>
        </p:txBody>
      </p:sp>
      <p:sp>
        <p:nvSpPr>
          <p:cNvPr id="7" name="Oval 6">
            <a:extLst>
              <a:ext uri="{FF2B5EF4-FFF2-40B4-BE49-F238E27FC236}">
                <a16:creationId xmlns:a16="http://schemas.microsoft.com/office/drawing/2014/main" id="{14E72DDA-F41D-724F-8C67-2356ADE973D2}"/>
              </a:ext>
            </a:extLst>
          </p:cNvPr>
          <p:cNvSpPr/>
          <p:nvPr/>
        </p:nvSpPr>
        <p:spPr>
          <a:xfrm>
            <a:off x="9764962" y="36485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7.mp3" descr="Track5_Lecture3_Slide7.mp3">
            <a:hlinkClick r:id="" action="ppaction://media"/>
            <a:extLst>
              <a:ext uri="{FF2B5EF4-FFF2-40B4-BE49-F238E27FC236}">
                <a16:creationId xmlns:a16="http://schemas.microsoft.com/office/drawing/2014/main" id="{FC1BF755-2A69-9B47-85AE-78E40E5F7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36327" y="434184"/>
            <a:ext cx="812800" cy="812800"/>
          </a:xfrm>
          <a:prstGeom prst="rect">
            <a:avLst/>
          </a:prstGeom>
        </p:spPr>
      </p:pic>
    </p:spTree>
    <p:extLst>
      <p:ext uri="{BB962C8B-B14F-4D97-AF65-F5344CB8AC3E}">
        <p14:creationId xmlns:p14="http://schemas.microsoft.com/office/powerpoint/2010/main" val="2485711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4" y="2265931"/>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3.2.1 APP: Asociación público-privada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536768"/>
            <a:ext cx="790208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3.2 Regímenes contractuales y financiación </a:t>
            </a:r>
          </a:p>
        </p:txBody>
      </p:sp>
      <p:sp>
        <p:nvSpPr>
          <p:cNvPr id="2" name="Rectangle 1">
            <a:extLst>
              <a:ext uri="{FF2B5EF4-FFF2-40B4-BE49-F238E27FC236}">
                <a16:creationId xmlns:a16="http://schemas.microsoft.com/office/drawing/2014/main" id="{65D3378F-C815-47B4-99F4-E2B3682A5D0E}"/>
              </a:ext>
            </a:extLst>
          </p:cNvPr>
          <p:cNvSpPr/>
          <p:nvPr/>
        </p:nvSpPr>
        <p:spPr>
          <a:xfrm>
            <a:off x="823526" y="2968955"/>
            <a:ext cx="8058221"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Productor de energía independiente (IPP)</a:t>
            </a:r>
            <a:endParaRPr lang="en-US"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Propiedad completa de una empresa con fines especiales o de una sociedad creíble (local, extranjera o ambas)</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Acuerdos de compra de energía (PPA)</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Los PPI también participan en acuerdos de tipo BOOT o BOO</a:t>
            </a:r>
          </a:p>
        </p:txBody>
      </p:sp>
      <p:sp>
        <p:nvSpPr>
          <p:cNvPr id="7" name="Oval 6">
            <a:extLst>
              <a:ext uri="{FF2B5EF4-FFF2-40B4-BE49-F238E27FC236}">
                <a16:creationId xmlns:a16="http://schemas.microsoft.com/office/drawing/2014/main" id="{30A2E8ED-9AA0-524B-8EC0-C4B9923E9AED}"/>
              </a:ext>
            </a:extLst>
          </p:cNvPr>
          <p:cNvSpPr/>
          <p:nvPr/>
        </p:nvSpPr>
        <p:spPr>
          <a:xfrm>
            <a:off x="10018293" y="2813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8.mp3" descr="Track5_Lecture3_Slide8.mp3">
            <a:hlinkClick r:id="" action="ppaction://media"/>
            <a:extLst>
              <a:ext uri="{FF2B5EF4-FFF2-40B4-BE49-F238E27FC236}">
                <a16:creationId xmlns:a16="http://schemas.microsoft.com/office/drawing/2014/main" id="{A8547921-B07B-924C-ACB3-73E9D52D0D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9658" y="352762"/>
            <a:ext cx="812800" cy="812800"/>
          </a:xfrm>
          <a:prstGeom prst="rect">
            <a:avLst/>
          </a:prstGeom>
        </p:spPr>
      </p:pic>
    </p:spTree>
    <p:extLst>
      <p:ext uri="{BB962C8B-B14F-4D97-AF65-F5344CB8AC3E}">
        <p14:creationId xmlns:p14="http://schemas.microsoft.com/office/powerpoint/2010/main" val="3426762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2" y="19039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Arial" panose="020B0604020202020204" pitchFamily="34" charset="0"/>
                <a:ea typeface="Open Sans" panose="020B0606030504020204" pitchFamily="34" charset="0"/>
                <a:cs typeface="Arial" panose="020B0604020202020204" pitchFamily="34" charset="0"/>
              </a:rPr>
              <a:t>3.2.2 APP: Asociación público-privada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2" y="413672"/>
            <a:ext cx="761895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3.2 Regímenes contractuales y financiación </a:t>
            </a:r>
          </a:p>
        </p:txBody>
      </p:sp>
      <p:sp>
        <p:nvSpPr>
          <p:cNvPr id="2" name="Rectangle 1">
            <a:extLst>
              <a:ext uri="{FF2B5EF4-FFF2-40B4-BE49-F238E27FC236}">
                <a16:creationId xmlns:a16="http://schemas.microsoft.com/office/drawing/2014/main" id="{65D3378F-C815-47B4-99F4-E2B3682A5D0E}"/>
              </a:ext>
            </a:extLst>
          </p:cNvPr>
          <p:cNvSpPr/>
          <p:nvPr/>
        </p:nvSpPr>
        <p:spPr>
          <a:xfrm>
            <a:off x="901592" y="2733145"/>
            <a:ext cx="805822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Los proyectos energéticos necesitan múltiples autorizaciones gubernamentales</a:t>
            </a:r>
            <a:endParaRPr lang="en-US" dirty="0">
              <a:latin typeface="Arial" panose="020B0604020202020204" pitchFamily="34" charset="0"/>
              <a:cs typeface="Arial" panose="020B0604020202020204" pitchFamily="34" charset="0"/>
            </a:endParaRP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Un contrato entre una autoridad del sector público y una autoridad del sector privado</a:t>
            </a:r>
          </a:p>
          <a:p>
            <a:pPr marL="342900" indent="-342900">
              <a:spcAft>
                <a:spcPts val="1200"/>
              </a:spcAft>
              <a:buFont typeface="Arial"/>
              <a:buChar char="•"/>
            </a:pPr>
            <a:r>
              <a:rPr lang="en-ZA" sz="2000" dirty="0">
                <a:latin typeface="Arial" panose="020B0604020202020204" pitchFamily="34" charset="0"/>
                <a:cs typeface="Arial" panose="020B0604020202020204" pitchFamily="34" charset="0"/>
              </a:rPr>
              <a:t>Marco flexible para compartir los riesgos del proyecto y una amplia gama de opciones de financiación de capital y deuda </a:t>
            </a:r>
          </a:p>
        </p:txBody>
      </p:sp>
      <p:sp>
        <p:nvSpPr>
          <p:cNvPr id="7" name="Oval 6">
            <a:extLst>
              <a:ext uri="{FF2B5EF4-FFF2-40B4-BE49-F238E27FC236}">
                <a16:creationId xmlns:a16="http://schemas.microsoft.com/office/drawing/2014/main" id="{6CF3A638-6A94-904B-B380-606F405B862F}"/>
              </a:ext>
            </a:extLst>
          </p:cNvPr>
          <p:cNvSpPr/>
          <p:nvPr/>
        </p:nvSpPr>
        <p:spPr>
          <a:xfrm>
            <a:off x="9972429" y="2972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5_Lecture3_Slide9.mp3" descr="Track5_Lecture3_Slide9.mp3">
            <a:hlinkClick r:id="" action="ppaction://media"/>
            <a:extLst>
              <a:ext uri="{FF2B5EF4-FFF2-40B4-BE49-F238E27FC236}">
                <a16:creationId xmlns:a16="http://schemas.microsoft.com/office/drawing/2014/main" id="{787ED491-6911-9B41-AAD5-5438C23C4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43794" y="368587"/>
            <a:ext cx="812800" cy="812800"/>
          </a:xfrm>
          <a:prstGeom prst="rect">
            <a:avLst/>
          </a:prstGeom>
        </p:spPr>
      </p:pic>
    </p:spTree>
    <p:extLst>
      <p:ext uri="{BB962C8B-B14F-4D97-AF65-F5344CB8AC3E}">
        <p14:creationId xmlns:p14="http://schemas.microsoft.com/office/powerpoint/2010/main" val="19626094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63730B55-2D4A-4CC6-B51D-F474A525C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277</TotalTime>
  <Words>4646</Words>
  <Application>Microsoft Office PowerPoint</Application>
  <PresentationFormat>Panorámica</PresentationFormat>
  <Paragraphs>229</Paragraphs>
  <Slides>23</Slides>
  <Notes>23</Notes>
  <HiddenSlides>0</HiddenSlides>
  <MMClips>22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Arial</vt:lpstr>
      <vt:lpstr>Calibri</vt:lpstr>
      <vt:lpstr>Calibri Light</vt:lpstr>
      <vt:lpstr>Open Sans</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docId:9144DD6754D48517544C42B08BFEAE80</cp:keywords>
  <cp:lastModifiedBy>Yoselyn Seas</cp:lastModifiedBy>
  <cp:revision>917</cp:revision>
  <dcterms:created xsi:type="dcterms:W3CDTF">2021-02-10T16:48:02Z</dcterms:created>
  <dcterms:modified xsi:type="dcterms:W3CDTF">2022-10-26T22:05:24Z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