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80" r:id="rId5"/>
    <p:sldId id="681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07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DB9E90-0B16-E410-E0F8-E4F515EE290D}" v="4" dt="2026-02-09T13:59:55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6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352" y="184"/>
      </p:cViewPr>
      <p:guideLst/>
    </p:cSldViewPr>
  </p:slideViewPr>
  <p:outlineViewPr>
    <p:cViewPr>
      <p:scale>
        <a:sx n="33" d="100"/>
        <a:sy n="33" d="100"/>
      </p:scale>
      <p:origin x="0" y="-87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70DB9E90-0B16-E410-E0F8-E4F515EE290D}"/>
    <pc:docChg chg="modSld">
      <pc:chgData name="Alexander Deliukov" userId="S::alexander_think-e.be#ext#@flux50.onmicrosoft.com::bee075c1-faac-4166-8fcb-7b2057bad6f6" providerId="AD" clId="Web-{70DB9E90-0B16-E410-E0F8-E4F515EE290D}" dt="2026-02-09T13:59:55.439" v="2" actId="14100"/>
      <pc:docMkLst>
        <pc:docMk/>
      </pc:docMkLst>
      <pc:sldChg chg="addSp modSp">
        <pc:chgData name="Alexander Deliukov" userId="S::alexander_think-e.be#ext#@flux50.onmicrosoft.com::bee075c1-faac-4166-8fcb-7b2057bad6f6" providerId="AD" clId="Web-{70DB9E90-0B16-E410-E0F8-E4F515EE290D}" dt="2026-02-09T13:59:55.439" v="2" actId="14100"/>
        <pc:sldMkLst>
          <pc:docMk/>
          <pc:sldMk cId="396191999" sldId="680"/>
        </pc:sldMkLst>
        <pc:picChg chg="add mod">
          <ac:chgData name="Alexander Deliukov" userId="S::alexander_think-e.be#ext#@flux50.onmicrosoft.com::bee075c1-faac-4166-8fcb-7b2057bad6f6" providerId="AD" clId="Web-{70DB9E90-0B16-E410-E0F8-E4F515EE290D}" dt="2026-02-09T13:59:55.439" v="2" actId="14100"/>
          <ac:picMkLst>
            <pc:docMk/>
            <pc:sldMk cId="396191999" sldId="680"/>
            <ac:picMk id="4" creationId="{D2724879-83C9-0265-2A6D-8ECF9E061BE0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custSel delSld modSld">
      <pc:chgData name="Alexander Deliukov" userId="d5fda0f2-1d08-4016-b7e9-bb882f168707" providerId="ADAL" clId="{FE9DFF45-01DC-45CC-A80A-B50597210401}" dt="2026-01-28T10:22:55.869" v="52" actId="6549"/>
      <pc:docMkLst>
        <pc:docMk/>
      </pc:docMkLst>
      <pc:sldChg chg="modSp mod">
        <pc:chgData name="Alexander Deliukov" userId="d5fda0f2-1d08-4016-b7e9-bb882f168707" providerId="ADAL" clId="{FE9DFF45-01DC-45CC-A80A-B50597210401}" dt="2026-01-28T10:20:44.761" v="13" actId="20577"/>
        <pc:sldMkLst>
          <pc:docMk/>
          <pc:sldMk cId="396191999" sldId="680"/>
        </pc:sldMkLst>
        <pc:spChg chg="mod">
          <ac:chgData name="Alexander Deliukov" userId="d5fda0f2-1d08-4016-b7e9-bb882f168707" providerId="ADAL" clId="{FE9DFF45-01DC-45CC-A80A-B50597210401}" dt="2026-01-28T10:20:44.761" v="13" actId="20577"/>
          <ac:spMkLst>
            <pc:docMk/>
            <pc:sldMk cId="396191999" sldId="680"/>
            <ac:spMk id="2" creationId="{2CB092E2-1A2A-9EE6-F777-B7C9EC86D0F3}"/>
          </ac:spMkLst>
        </pc:spChg>
      </pc:sldChg>
      <pc:sldChg chg="modSp mod">
        <pc:chgData name="Alexander Deliukov" userId="d5fda0f2-1d08-4016-b7e9-bb882f168707" providerId="ADAL" clId="{FE9DFF45-01DC-45CC-A80A-B50597210401}" dt="2026-01-28T10:21:01.502" v="23" actId="948"/>
        <pc:sldMkLst>
          <pc:docMk/>
          <pc:sldMk cId="1395918257" sldId="682"/>
        </pc:sldMkLst>
        <pc:spChg chg="mod">
          <ac:chgData name="Alexander Deliukov" userId="d5fda0f2-1d08-4016-b7e9-bb882f168707" providerId="ADAL" clId="{FE9DFF45-01DC-45CC-A80A-B50597210401}" dt="2026-01-28T10:21:01.502" v="23" actId="948"/>
          <ac:spMkLst>
            <pc:docMk/>
            <pc:sldMk cId="1395918257" sldId="682"/>
            <ac:spMk id="3" creationId="{3CD2B176-6AED-274A-27BF-46ABE6A8E2DD}"/>
          </ac:spMkLst>
        </pc:spChg>
      </pc:sldChg>
      <pc:sldChg chg="modSp mod">
        <pc:chgData name="Alexander Deliukov" userId="d5fda0f2-1d08-4016-b7e9-bb882f168707" providerId="ADAL" clId="{FE9DFF45-01DC-45CC-A80A-B50597210401}" dt="2026-01-28T10:21:05.049" v="24" actId="1076"/>
        <pc:sldMkLst>
          <pc:docMk/>
          <pc:sldMk cId="4152331486" sldId="683"/>
        </pc:sldMkLst>
        <pc:spChg chg="mod">
          <ac:chgData name="Alexander Deliukov" userId="d5fda0f2-1d08-4016-b7e9-bb882f168707" providerId="ADAL" clId="{FE9DFF45-01DC-45CC-A80A-B50597210401}" dt="2026-01-28T10:21:05.049" v="24" actId="1076"/>
          <ac:spMkLst>
            <pc:docMk/>
            <pc:sldMk cId="4152331486" sldId="683"/>
            <ac:spMk id="2" creationId="{1013318B-F51A-DE9B-4143-B6140E6B757E}"/>
          </ac:spMkLst>
        </pc:spChg>
      </pc:sldChg>
      <pc:sldChg chg="modSp mod">
        <pc:chgData name="Alexander Deliukov" userId="d5fda0f2-1d08-4016-b7e9-bb882f168707" providerId="ADAL" clId="{FE9DFF45-01DC-45CC-A80A-B50597210401}" dt="2026-01-28T10:21:15.062" v="25" actId="948"/>
        <pc:sldMkLst>
          <pc:docMk/>
          <pc:sldMk cId="3409120475" sldId="684"/>
        </pc:sldMkLst>
        <pc:spChg chg="mod">
          <ac:chgData name="Alexander Deliukov" userId="d5fda0f2-1d08-4016-b7e9-bb882f168707" providerId="ADAL" clId="{FE9DFF45-01DC-45CC-A80A-B50597210401}" dt="2026-01-28T10:21:15.062" v="25" actId="948"/>
          <ac:spMkLst>
            <pc:docMk/>
            <pc:sldMk cId="3409120475" sldId="684"/>
            <ac:spMk id="2" creationId="{7554FB96-1212-A54D-1C3D-0A4FD2673A27}"/>
          </ac:spMkLst>
        </pc:spChg>
      </pc:sldChg>
      <pc:sldChg chg="modSp mod">
        <pc:chgData name="Alexander Deliukov" userId="d5fda0f2-1d08-4016-b7e9-bb882f168707" providerId="ADAL" clId="{FE9DFF45-01DC-45CC-A80A-B50597210401}" dt="2026-01-28T10:21:21.888" v="27" actId="6549"/>
        <pc:sldMkLst>
          <pc:docMk/>
          <pc:sldMk cId="1281590358" sldId="685"/>
        </pc:sldMkLst>
        <pc:spChg chg="mod">
          <ac:chgData name="Alexander Deliukov" userId="d5fda0f2-1d08-4016-b7e9-bb882f168707" providerId="ADAL" clId="{FE9DFF45-01DC-45CC-A80A-B50597210401}" dt="2026-01-28T10:21:21.888" v="27" actId="6549"/>
          <ac:spMkLst>
            <pc:docMk/>
            <pc:sldMk cId="1281590358" sldId="685"/>
            <ac:spMk id="3" creationId="{D0AF436A-F8FD-90A8-9480-CEDE0958B44B}"/>
          </ac:spMkLst>
        </pc:spChg>
      </pc:sldChg>
      <pc:sldChg chg="modSp mod">
        <pc:chgData name="Alexander Deliukov" userId="d5fda0f2-1d08-4016-b7e9-bb882f168707" providerId="ADAL" clId="{FE9DFF45-01DC-45CC-A80A-B50597210401}" dt="2026-01-28T10:21:29.306" v="29" actId="6549"/>
        <pc:sldMkLst>
          <pc:docMk/>
          <pc:sldMk cId="1546428495" sldId="686"/>
        </pc:sldMkLst>
        <pc:spChg chg="mod">
          <ac:chgData name="Alexander Deliukov" userId="d5fda0f2-1d08-4016-b7e9-bb882f168707" providerId="ADAL" clId="{FE9DFF45-01DC-45CC-A80A-B50597210401}" dt="2026-01-28T10:21:29.306" v="29" actId="6549"/>
          <ac:spMkLst>
            <pc:docMk/>
            <pc:sldMk cId="1546428495" sldId="686"/>
            <ac:spMk id="2" creationId="{D9E65D04-7611-CCEC-C1DF-2BE83FB8C3B9}"/>
          </ac:spMkLst>
        </pc:spChg>
      </pc:sldChg>
      <pc:sldChg chg="modSp mod">
        <pc:chgData name="Alexander Deliukov" userId="d5fda0f2-1d08-4016-b7e9-bb882f168707" providerId="ADAL" clId="{FE9DFF45-01DC-45CC-A80A-B50597210401}" dt="2026-01-28T10:21:33.668" v="30" actId="948"/>
        <pc:sldMkLst>
          <pc:docMk/>
          <pc:sldMk cId="3784412792" sldId="687"/>
        </pc:sldMkLst>
        <pc:spChg chg="mod">
          <ac:chgData name="Alexander Deliukov" userId="d5fda0f2-1d08-4016-b7e9-bb882f168707" providerId="ADAL" clId="{FE9DFF45-01DC-45CC-A80A-B50597210401}" dt="2026-01-28T10:21:33.668" v="30" actId="948"/>
          <ac:spMkLst>
            <pc:docMk/>
            <pc:sldMk cId="3784412792" sldId="687"/>
            <ac:spMk id="3" creationId="{7CD8E7AF-C56F-5EE8-0B9B-321E906062A9}"/>
          </ac:spMkLst>
        </pc:spChg>
      </pc:sldChg>
      <pc:sldChg chg="modSp mod">
        <pc:chgData name="Alexander Deliukov" userId="d5fda0f2-1d08-4016-b7e9-bb882f168707" providerId="ADAL" clId="{FE9DFF45-01DC-45CC-A80A-B50597210401}" dt="2026-01-28T10:21:39.905" v="31" actId="1076"/>
        <pc:sldMkLst>
          <pc:docMk/>
          <pc:sldMk cId="2027727213" sldId="690"/>
        </pc:sldMkLst>
        <pc:spChg chg="mod">
          <ac:chgData name="Alexander Deliukov" userId="d5fda0f2-1d08-4016-b7e9-bb882f168707" providerId="ADAL" clId="{FE9DFF45-01DC-45CC-A80A-B50597210401}" dt="2026-01-28T10:21:39.905" v="31" actId="1076"/>
          <ac:spMkLst>
            <pc:docMk/>
            <pc:sldMk cId="2027727213" sldId="690"/>
            <ac:spMk id="4" creationId="{92FE9A94-DCC1-E1C5-4D79-C962BC490CDE}"/>
          </ac:spMkLst>
        </pc:spChg>
      </pc:sldChg>
      <pc:sldChg chg="modSp">
        <pc:chgData name="Alexander Deliukov" userId="d5fda0f2-1d08-4016-b7e9-bb882f168707" providerId="ADAL" clId="{FE9DFF45-01DC-45CC-A80A-B50597210401}" dt="2026-01-28T10:21:46.009" v="32" actId="404"/>
        <pc:sldMkLst>
          <pc:docMk/>
          <pc:sldMk cId="343872259" sldId="694"/>
        </pc:sldMkLst>
        <pc:spChg chg="mod">
          <ac:chgData name="Alexander Deliukov" userId="d5fda0f2-1d08-4016-b7e9-bb882f168707" providerId="ADAL" clId="{FE9DFF45-01DC-45CC-A80A-B50597210401}" dt="2026-01-28T10:21:46.009" v="32" actId="404"/>
          <ac:spMkLst>
            <pc:docMk/>
            <pc:sldMk cId="343872259" sldId="694"/>
            <ac:spMk id="4" creationId="{C48B4B3E-49EA-5666-7C14-9015697F413B}"/>
          </ac:spMkLst>
        </pc:spChg>
      </pc:sldChg>
      <pc:sldChg chg="modSp">
        <pc:chgData name="Alexander Deliukov" userId="d5fda0f2-1d08-4016-b7e9-bb882f168707" providerId="ADAL" clId="{FE9DFF45-01DC-45CC-A80A-B50597210401}" dt="2026-01-28T10:21:50.657" v="33" actId="404"/>
        <pc:sldMkLst>
          <pc:docMk/>
          <pc:sldMk cId="1623071358" sldId="696"/>
        </pc:sldMkLst>
        <pc:spChg chg="mod">
          <ac:chgData name="Alexander Deliukov" userId="d5fda0f2-1d08-4016-b7e9-bb882f168707" providerId="ADAL" clId="{FE9DFF45-01DC-45CC-A80A-B50597210401}" dt="2026-01-28T10:21:50.657" v="33" actId="404"/>
          <ac:spMkLst>
            <pc:docMk/>
            <pc:sldMk cId="1623071358" sldId="696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8T10:21:55.449" v="34" actId="1076"/>
        <pc:sldMkLst>
          <pc:docMk/>
          <pc:sldMk cId="1694752254" sldId="698"/>
        </pc:sldMkLst>
        <pc:spChg chg="mod">
          <ac:chgData name="Alexander Deliukov" userId="d5fda0f2-1d08-4016-b7e9-bb882f168707" providerId="ADAL" clId="{FE9DFF45-01DC-45CC-A80A-B50597210401}" dt="2026-01-28T10:21:55.449" v="34" actId="1076"/>
          <ac:spMkLst>
            <pc:docMk/>
            <pc:sldMk cId="1694752254" sldId="698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8T10:22:04.860" v="36" actId="1076"/>
        <pc:sldMkLst>
          <pc:docMk/>
          <pc:sldMk cId="1299647673" sldId="701"/>
        </pc:sldMkLst>
        <pc:spChg chg="mod">
          <ac:chgData name="Alexander Deliukov" userId="d5fda0f2-1d08-4016-b7e9-bb882f168707" providerId="ADAL" clId="{FE9DFF45-01DC-45CC-A80A-B50597210401}" dt="2026-01-28T10:22:04.860" v="36" actId="1076"/>
          <ac:spMkLst>
            <pc:docMk/>
            <pc:sldMk cId="1299647673" sldId="701"/>
            <ac:spMk id="4" creationId="{4E507AF0-D257-E3D0-87DD-E138B5C70D1C}"/>
          </ac:spMkLst>
        </pc:spChg>
      </pc:sldChg>
      <pc:sldChg chg="modSp mod">
        <pc:chgData name="Alexander Deliukov" userId="d5fda0f2-1d08-4016-b7e9-bb882f168707" providerId="ADAL" clId="{FE9DFF45-01DC-45CC-A80A-B50597210401}" dt="2026-01-28T10:22:08.001" v="37" actId="1076"/>
        <pc:sldMkLst>
          <pc:docMk/>
          <pc:sldMk cId="1475728331" sldId="702"/>
        </pc:sldMkLst>
        <pc:spChg chg="mod">
          <ac:chgData name="Alexander Deliukov" userId="d5fda0f2-1d08-4016-b7e9-bb882f168707" providerId="ADAL" clId="{FE9DFF45-01DC-45CC-A80A-B50597210401}" dt="2026-01-28T10:22:08.001" v="37" actId="1076"/>
          <ac:spMkLst>
            <pc:docMk/>
            <pc:sldMk cId="1475728331" sldId="702"/>
            <ac:spMk id="4" creationId="{D2DFE19F-BC61-4815-CDCD-FC1E3CEC799D}"/>
          </ac:spMkLst>
        </pc:spChg>
      </pc:sldChg>
      <pc:sldChg chg="modSp mod">
        <pc:chgData name="Alexander Deliukov" userId="d5fda0f2-1d08-4016-b7e9-bb882f168707" providerId="ADAL" clId="{FE9DFF45-01DC-45CC-A80A-B50597210401}" dt="2026-01-28T10:22:19.797" v="42" actId="404"/>
        <pc:sldMkLst>
          <pc:docMk/>
          <pc:sldMk cId="3052686012" sldId="703"/>
        </pc:sldMkLst>
        <pc:spChg chg="mod">
          <ac:chgData name="Alexander Deliukov" userId="d5fda0f2-1d08-4016-b7e9-bb882f168707" providerId="ADAL" clId="{FE9DFF45-01DC-45CC-A80A-B50597210401}" dt="2026-01-28T10:22:18.392" v="41" actId="1076"/>
          <ac:spMkLst>
            <pc:docMk/>
            <pc:sldMk cId="3052686012" sldId="703"/>
            <ac:spMk id="4" creationId="{070F12FB-7F14-7FF3-449C-2811541DD8D2}"/>
          </ac:spMkLst>
        </pc:spChg>
        <pc:spChg chg="mod">
          <ac:chgData name="Alexander Deliukov" userId="d5fda0f2-1d08-4016-b7e9-bb882f168707" providerId="ADAL" clId="{FE9DFF45-01DC-45CC-A80A-B50597210401}" dt="2026-01-28T10:22:12.564" v="38" actId="1076"/>
          <ac:spMkLst>
            <pc:docMk/>
            <pc:sldMk cId="3052686012" sldId="70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0:22:16.022" v="40" actId="404"/>
          <ac:spMkLst>
            <pc:docMk/>
            <pc:sldMk cId="3052686012" sldId="703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0:22:19.797" v="42" actId="404"/>
          <ac:spMkLst>
            <pc:docMk/>
            <pc:sldMk cId="3052686012" sldId="703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8T10:22:37.216" v="48" actId="20577"/>
        <pc:sldMkLst>
          <pc:docMk/>
          <pc:sldMk cId="3350335299" sldId="704"/>
        </pc:sldMkLst>
        <pc:spChg chg="mod">
          <ac:chgData name="Alexander Deliukov" userId="d5fda0f2-1d08-4016-b7e9-bb882f168707" providerId="ADAL" clId="{FE9DFF45-01DC-45CC-A80A-B50597210401}" dt="2026-01-28T10:22:27.961" v="44" actId="1076"/>
          <ac:spMkLst>
            <pc:docMk/>
            <pc:sldMk cId="3350335299" sldId="704"/>
            <ac:spMk id="4" creationId="{8C3DE06E-3BC0-3D03-DD67-6053C9DC5EE0}"/>
          </ac:spMkLst>
        </pc:spChg>
        <pc:spChg chg="mod">
          <ac:chgData name="Alexander Deliukov" userId="d5fda0f2-1d08-4016-b7e9-bb882f168707" providerId="ADAL" clId="{FE9DFF45-01DC-45CC-A80A-B50597210401}" dt="2026-01-28T10:22:24.540" v="43" actId="1076"/>
          <ac:spMkLst>
            <pc:docMk/>
            <pc:sldMk cId="3350335299" sldId="704"/>
            <ac:spMk id="41" creationId="{55AA21B9-2EBE-A254-CB04-9CA3132F9779}"/>
          </ac:spMkLst>
        </pc:spChg>
        <pc:spChg chg="mod">
          <ac:chgData name="Alexander Deliukov" userId="d5fda0f2-1d08-4016-b7e9-bb882f168707" providerId="ADAL" clId="{FE9DFF45-01DC-45CC-A80A-B50597210401}" dt="2026-01-28T10:22:37.216" v="48" actId="20577"/>
          <ac:spMkLst>
            <pc:docMk/>
            <pc:sldMk cId="3350335299" sldId="704"/>
            <ac:spMk id="60" creationId="{7AF9A874-71FF-E153-A712-CB58ABED3B1C}"/>
          </ac:spMkLst>
        </pc:spChg>
      </pc:sldChg>
      <pc:sldChg chg="modSp mod">
        <pc:chgData name="Alexander Deliukov" userId="d5fda0f2-1d08-4016-b7e9-bb882f168707" providerId="ADAL" clId="{FE9DFF45-01DC-45CC-A80A-B50597210401}" dt="2026-01-28T10:22:55.869" v="52" actId="6549"/>
        <pc:sldMkLst>
          <pc:docMk/>
          <pc:sldMk cId="3400119781" sldId="705"/>
        </pc:sldMkLst>
        <pc:spChg chg="mod">
          <ac:chgData name="Alexander Deliukov" userId="d5fda0f2-1d08-4016-b7e9-bb882f168707" providerId="ADAL" clId="{FE9DFF45-01DC-45CC-A80A-B50597210401}" dt="2026-01-28T10:22:55.869" v="52" actId="6549"/>
          <ac:spMkLst>
            <pc:docMk/>
            <pc:sldMk cId="3400119781" sldId="705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Modification du style du texte maître</a:t>
            </a:r>
          </a:p>
          <a:p>
            <a:pPr lvl="1"/>
            <a:r>
              <a:rPr lang="ko-KR" altLang="en-US"/>
              <a:t>Deuxième niveau</a:t>
            </a:r>
          </a:p>
          <a:p>
            <a:pPr lvl="2"/>
            <a:r>
              <a:rPr lang="ko-KR" altLang="en-US"/>
              <a:t>Troisième niveau</a:t>
            </a:r>
          </a:p>
          <a:p>
            <a:pPr lvl="3"/>
            <a:r>
              <a:rPr lang="ko-KR" altLang="en-US"/>
              <a:t>Quatrième niveau</a:t>
            </a:r>
          </a:p>
          <a:p>
            <a:pPr lvl="4"/>
            <a:r>
              <a:rPr lang="ko-KR" altLang="en-US"/>
              <a:t>Cinquième niveau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am.nrel.gov/" TargetMode="External"/><Relationship Id="rId5" Type="http://schemas.openxmlformats.org/officeDocument/2006/relationships/hyperlink" Target="https://globalwindatlas.info/en/" TargetMode="External"/><Relationship Id="rId4" Type="http://schemas.openxmlformats.org/officeDocument/2006/relationships/hyperlink" Target="https://joint-research-centre.ec.europa.eu/photovoltaic-geographical-information-system-pvgis_en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gemeinschaften.gv.at/online-guide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art-cities-marketplace.ec.europa.eu/insights/solutions/solution-booklet-energy-communities" TargetMode="External"/><Relationship Id="rId5" Type="http://schemas.openxmlformats.org/officeDocument/2006/relationships/hyperlink" Target="https://decide4energy.eu/fileadmin/user_upload/Resources/PREVIEW-A5-WP3_Case_studies-Booklet.pdf" TargetMode="External"/><Relationship Id="rId4" Type="http://schemas.openxmlformats.org/officeDocument/2006/relationships/hyperlink" Target="https://decide4energy.eu/fileadmin/user_upload/Materials/Business_Models_Infographic_final_02.png" TargetMode="Externa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howardlake/6238256033/in/photolist-w23rMr-DNKbE-7FU5Zv-8RJ7as-8REYjk-avfGbv-J98b4A-2nYfE8G-9H7jk4-AgukoC-5CPPh9-kNhBtZ-eSzwYo-ew3DRE-gpzKGw-553ujC-8EV2r9-8B4K1P-oqMiNU-TyuMPb-7Nsqrs-23kSphE-ejrVgd-eeHbjV-8iMtBa-u3iDQ-3KufnR-bBEkmV-5GAnJ2-6Z1XhG-2nYeegB-8bXfhU-9ttQTs-2jNUAua-2jDHP1t-iS64h-NFRXgj-2nYbGyz-6Z1Xoy-2iNdag6-2iGVpFn-2nYbKBU-4FkQe1-2jmWhkq-5jYmeg-27PcpUG-2nYh5yY-aWjvEt-6hJjTL-2nYgBFB" TargetMode="External"/><Relationship Id="rId13" Type="http://schemas.openxmlformats.org/officeDocument/2006/relationships/hyperlink" Target="https://commons.wikimedia.org/wiki/File:Vorarlberger_Kraftwerke-Energy_meter_(electro)-smart_meter-02ASD.jpg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-nd/2.0/" TargetMode="External"/><Relationship Id="rId12" Type="http://schemas.openxmlformats.org/officeDocument/2006/relationships/hyperlink" Target="https://www.flickr.com/photos/luigimengato/41193109401/in/photolist-bGVEuK-HYSiBG-msBknz-msA8Pt-msBaRa-msCm6h-msBLwy-msBJ8q-msAGLi-bGVDgP-msBDmG-25L6sha-msBAaS-J8CvTT-msB5BT-msCdv7-HcGibd-J5zfN7-J5zfAd-HH3aGN-J8CxPg-nCPDVc-J8Cvf8-J8J568-J8HLPp-psCxnU-J8HJfX-J5zhQo-J5zhtS-J5zhU1-J8CvYn-J29hc2-J8CvL8-J8CwXr-ch3NQU-J5zfES-ch3Pu3-PvkhKg-J8CxAR-tVJ6iY-J8Cw8F-J5zgUL-sWgr3-J5zf8Q-J8CwPv-HH6kPq-J2bEsv-HH3bMy-2kU3szT-J8Cxw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bcgovphotos/31002313633/in/photolist-PeyXJR-7VA87W-2mGvwpG-H4EJex-6HPouy-28wmsim-fkZi52-2qGetRz-SL4BmJ-2pFs1aw-2g6T7nQ-LcXLhM-2pzq4Wt-27NYoQe-2o4EhfW-2oikY9P-2gpgBWu-TodhL3-22RjYSg-2pznRFg-2qFvV9b-28wmpLs-4pBY8H-nTux14-oaTEP3-28zYuvn-2887yop-QbGhiR-gV96xy-eXwQ2G-2mGvw7s-28zYv8p-2o1SVM1-uq682d-cVwxTY-2bhpyUx-2qG3r4s-uaQca1-2q73nSx-8fsNLX-2nSs8S8-usCvdD-us1sWh-2pFZMXg-atbVgq-nKuAaC-4Pwhx9-uq61xw-7dzWrF-uaXDt8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greenmambagreenmamba/2049993321/in/photolist-489KAr-3YfCcV-2kVRpJS-DzMyYS-6L6BY-5DCCBi-8oWbQt-3JPbNK-57faN7-62npjg-35NkU6-SD3i1c-4X9AaL-r1kacD-aNd9Xr-e5HioZ-8Maoye-EGj7Cd-DTexmv-RxhniS-S7SJaR-8E29fJ-2iEVdzZ-S7SHZF-6khfo5-bxcGmt-2j5ypZi-QPMHZB-eJqw8g-bjX8y-66sojC-bRTB2v-dwFX9J-4VhgWY-s2Qy5j-8jMywr-559jxT-8XzkXJ-apU25d-9a91xa-brYqtU-egQyFv-7NS6TP-7cKAeK-dyKRqc-5Gvacj-diuZw7-ACHE-arrRui-efCR5y" TargetMode="External"/><Relationship Id="rId4" Type="http://schemas.openxmlformats.org/officeDocument/2006/relationships/hyperlink" Target="https://www.flickr.com/photos/tentenuk/18672186072/" TargetMode="External"/><Relationship Id="rId9" Type="http://schemas.openxmlformats.org/officeDocument/2006/relationships/hyperlink" Target="https://creativecommons.org/licenses/by-sa/2.0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ickr.com/photos/tentenuk/18672186072/" TargetMode="External"/><Relationship Id="rId4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energy-consumers-and-prosumers/energy-communities_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ergy.ec.europa.eu/topics/renewable-energy/enabling-framework-renewables_en#renewable-energy-communitie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Conseils, astuces et outils utiles…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Pour vous aider à créer votre communauté énergétique 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projet a reçu un financement du programme Horizon pour la recherche et l'innovation (2021-2027) de l'Union européenne dans le cadre de la convention de subvention n° 101075596. La responsabilité du contenu de ce document incombe exclusivement au projet Every1 et ne reflète pas nécessairement l'opinion de l'Union européenne. La présentation est sous licence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sauf indication contraire.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42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Création d'une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communauté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énergétique :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organisation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 formelle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Quelles sont les formalités à accomplir pour créer une communauté énergétique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0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Création d'une communauté énergétique : organisation formelle</a:t>
            </a:r>
          </a:p>
          <a:p>
            <a:pPr marL="457200" indent="-457200" latinLnBrk="0">
              <a:buFont typeface="Arial,Sans-Serif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Élaborez un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plan de projet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 détaillé, comprenant toutes les informations disponibles et les délais.</a:t>
            </a:r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Assurez-vous de la conformité juridique en vérifiant les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exigences légales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qui s'appliquent à votre type de communauté énergétique. Vérifiez toutes les réglementations applicables, qu'elles soient nationales, régionales, locales ou municipales.</a:t>
            </a:r>
            <a:endParaRPr lang="en-US" sz="1200" dirty="0"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Vérifiez si vous devez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enregistrer officiellement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votre communauté énergétique.</a:t>
            </a:r>
            <a:endParaRPr lang="en-US" sz="1200" dirty="0"/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Clarifiez la procédure et les exigences d'</a:t>
            </a:r>
            <a:r>
              <a:rPr lang="en" sz="1200" dirty="0">
                <a:solidFill>
                  <a:srgbClr val="2B2C30"/>
                </a:solidFill>
                <a:ea typeface="Public Sans"/>
              </a:rPr>
              <a:t>enregistrement auprès de </a:t>
            </a:r>
            <a:r>
              <a:rPr lang="en" sz="1200" b="1" dirty="0">
                <a:solidFill>
                  <a:srgbClr val="2B2C30"/>
                </a:solidFill>
                <a:ea typeface="Public Sans"/>
              </a:rPr>
              <a:t>l'opérateur de réseau</a:t>
            </a:r>
            <a:r>
              <a:rPr lang="en" sz="1200" dirty="0">
                <a:solidFill>
                  <a:srgbClr val="2B2C30"/>
                </a:solidFill>
                <a:ea typeface="Public Sans"/>
              </a:rPr>
              <a:t>.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27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Créer une communauté énergétique : leadership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Comment diriger efficacement une communauté énergétique 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70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Créer une communauté énergétique : leadership</a:t>
            </a:r>
            <a:endParaRPr lang="en-US" sz="105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Mettre en place une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équipe centrale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: ce groupe doit être fiable, actif et pas trop grand.</a:t>
            </a:r>
            <a:endParaRPr lang="en-US" sz="1200" b="1" dirty="0">
              <a:solidFill>
                <a:srgbClr val="2B2C30"/>
              </a:solidFill>
              <a:latin typeface="Calibri"/>
              <a:ea typeface="Public Sans"/>
              <a:cs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Répartir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les tâches : définir clairement qui est responsable de chaque tâche. Par exemple, la facturation, le suivi ou la communication.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Clarifier les tâches et les responsabilités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dès le début permet d'éviter les frictions !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Évaluez de manière réaliste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le temps dont vous disposez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: est-il suffisant pour les activités que vous avez prévues ? Envisagez de prévoir une marge de manœuvre pour les tâches imprévues ou les retards.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86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Créer une communauté énergétique : ressources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De quel équipement ai-je besoin pour créer une communauté énergétique 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6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Créer une communauté énergétique : ressources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La création d'une communauté énergétique implique le déploiement et la maintenance d'équipements permettant la production, le stockage, la gestion et la distribution d'énergie entre les membres de la communauté. Par exemple : </a:t>
            </a:r>
          </a:p>
          <a:p>
            <a:pPr latinLnBrk="0"/>
            <a:endParaRPr lang="en-US" sz="1200" dirty="0"/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Production d'énergie renouvelable : panneaux photovoltaïques, éoliennes, micro-hydroélectricité.</a:t>
            </a: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Stockage d'énergie : systèmes de batteries, stockage d'énergie thermique.</a:t>
            </a: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Gestion et surveillance de l'énergie : </a:t>
            </a:r>
            <a:r>
              <a:rPr lang="en-US" sz="1200" dirty="0">
                <a:solidFill>
                  <a:srgbClr val="2B2C30"/>
                </a:solidFill>
              </a:rPr>
              <a:t>compteurs intelligents ; systèmes de gestion de l'énergie (EMS).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Intégration au réseau et sécurité : onduleurs ; dispositifs de sécurité.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Communication et contrôle : systèmes SCADA, capteurs IoT, technologie de réseau intelligent.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Intégration des véhicules électriques : stations de recharge ; systèmes Vehicle-to-Grid (V2G).</a:t>
            </a:r>
          </a:p>
          <a:p>
            <a:pPr marL="457200" indent="-457200" latinLnBrk="0">
              <a:buFont typeface="Arial"/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b="1" dirty="0">
                <a:solidFill>
                  <a:srgbClr val="2B2C30"/>
                </a:solidFill>
              </a:rPr>
              <a:t>La mise en œuvre et l'utilisation dépendent du cadre juridique de votre pays</a:t>
            </a:r>
            <a:r>
              <a:rPr lang="en-US" sz="1200" dirty="0">
                <a:solidFill>
                  <a:srgbClr val="2B2C30"/>
                </a:solidFill>
              </a:rPr>
              <a:t>.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957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Créer une communauté énergétique : vos membres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À quoi ressemble l'adhésion à une communauté énergétique 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218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Créer une communauté énergétique : vos membres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Lorsque vous réfléchissez aux conditions d'adhésion à une communauté énergétique, vous devez : </a:t>
            </a:r>
          </a:p>
          <a:p>
            <a:pPr latinLnBrk="0"/>
            <a:endParaRPr lang="en-US" sz="1200" b="1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Envisager </a:t>
            </a:r>
            <a:r>
              <a:rPr lang="en-US" sz="1200" b="1" dirty="0">
                <a:solidFill>
                  <a:srgbClr val="2B2C30"/>
                </a:solidFill>
              </a:rPr>
              <a:t>des cotisations</a:t>
            </a:r>
            <a:r>
              <a:rPr lang="en-US" sz="1200" dirty="0">
                <a:solidFill>
                  <a:srgbClr val="2B2C30"/>
                </a:solidFill>
              </a:rPr>
              <a:t>, le cas échéant, pour couvrir les tâches administratives.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Définir </a:t>
            </a:r>
            <a:r>
              <a:rPr lang="en-US" sz="1200" b="1" dirty="0">
                <a:solidFill>
                  <a:srgbClr val="2B2C30"/>
                </a:solidFill>
              </a:rPr>
              <a:t>les clés de répartition </a:t>
            </a:r>
            <a:r>
              <a:rPr lang="en-US" sz="1200" dirty="0">
                <a:solidFill>
                  <a:srgbClr val="2B2C30"/>
                </a:solidFill>
              </a:rPr>
              <a:t>entre vos membres (qui reçoit quoi et à quelle heure de la journée).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B2C30"/>
                </a:solidFill>
              </a:rPr>
              <a:t>Déterminer le </a:t>
            </a:r>
            <a:r>
              <a:rPr lang="en" sz="1200" b="1" dirty="0">
                <a:solidFill>
                  <a:srgbClr val="2B2C30"/>
                </a:solidFill>
              </a:rPr>
              <a:t>degré de flexibilité </a:t>
            </a:r>
            <a:r>
              <a:rPr lang="en" sz="1200" dirty="0">
                <a:solidFill>
                  <a:srgbClr val="2B2C30"/>
                </a:solidFill>
              </a:rPr>
              <a:t>pour les membres (conditions d'adhésion et de départ).</a:t>
            </a:r>
            <a:endParaRPr lang="en-US" sz="12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Mettre en place </a:t>
            </a:r>
            <a:r>
              <a:rPr lang="en-US" sz="1200" b="1" dirty="0">
                <a:solidFill>
                  <a:srgbClr val="2B2C30"/>
                </a:solidFill>
              </a:rPr>
              <a:t>des canaux de communication </a:t>
            </a:r>
            <a:r>
              <a:rPr lang="en-US" sz="1200" dirty="0">
                <a:solidFill>
                  <a:srgbClr val="2B2C30"/>
                </a:solidFill>
              </a:rPr>
              <a:t>pour les membres (par exemple, des bulletins d'information, des réunions régulières).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Garantir </a:t>
            </a:r>
            <a:r>
              <a:rPr lang="en-US" sz="1200" b="1" dirty="0">
                <a:solidFill>
                  <a:srgbClr val="2B2C30"/>
                </a:solidFill>
              </a:rPr>
              <a:t>la transparence </a:t>
            </a:r>
            <a:r>
              <a:rPr lang="en-US" sz="1200" dirty="0">
                <a:solidFill>
                  <a:srgbClr val="2B2C30"/>
                </a:solidFill>
              </a:rPr>
              <a:t>et tenir les membres de la communauté énergétique informés.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4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Créer une communauté énergétique : financement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Quels sont les financements disponibles pour soutenir les communautés énergétiques 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187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Créer une communauté énergétique : financement </a:t>
            </a:r>
            <a:endParaRPr lang="en-US" sz="1050" dirty="0">
              <a:solidFill>
                <a:schemeClr val="bg1"/>
              </a:solidFill>
            </a:endParaRPr>
          </a:p>
          <a:p>
            <a:pPr algn="just" latinLnBrk="0"/>
            <a:r>
              <a:rPr lang="en-US" sz="1200" dirty="0">
                <a:solidFill>
                  <a:srgbClr val="2B2C30"/>
                </a:solidFill>
              </a:rPr>
              <a:t>Il est essentiel d'obtenir un financement et des sources de revenus adéquats pour assurer la viabilité à long terme de votre communauté énergétique. Voici quelques questions à prendre en considération : </a:t>
            </a:r>
          </a:p>
          <a:p>
            <a:pPr algn="just" latinLnBrk="0"/>
            <a:endParaRPr lang="en-US" sz="12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Quel est l'investissement initial requis 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Existe-t-il des subventions, des aides ou des incitations fiscales 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Comment les membres contribueront-ils financièrement (frais uniques, abonnements mensuels, paiement à l'utilisation) 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Quel est le retour sur investissement (ROI) attendu ?</a:t>
            </a:r>
            <a:endParaRPr lang="en-US" sz="1200" b="1" i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73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La mise en place et la gestion d'une communauté énergétique sont des étapes passionnantes. Cependant, si vous travaillez principalement seul, cela peut s'avérer intimidant. Quels sont les éléments clés à prendre en compte ? Où pouvez-vous trouver de l'aide ? Comment utiliser au mieux votre temps et vos ressources limités ?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Dans cette brève présentation, nous aborderons les points suivants : </a:t>
            </a:r>
          </a:p>
          <a:p>
            <a:pPr latinLnBrk="0"/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Les éléments clés à prendre en compte lors de la création et/ou de la gestion d'une communauté énergétique. </a:t>
            </a:r>
          </a:p>
          <a:p>
            <a:pPr marL="457200" indent="-457200" latinLnBrk="0">
              <a:buChar char="•"/>
            </a:pPr>
            <a:r>
              <a:rPr lang="en-GB" sz="1200" dirty="0"/>
              <a:t>Comment interagir efficacement avec votre communauté et les autres parties prenantes.</a:t>
            </a:r>
          </a:p>
          <a:p>
            <a:pPr marL="457200" indent="-457200" latinLnBrk="0">
              <a:buChar char="•"/>
            </a:pPr>
            <a:r>
              <a:rPr lang="en-GB" sz="1200" dirty="0"/>
              <a:t>Où trouver de l'aide lorsque vous en avez besoin.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334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Créer une communauté énergétique : financement </a:t>
            </a:r>
            <a:endParaRPr lang="en-US" sz="1050" dirty="0">
              <a:solidFill>
                <a:schemeClr val="bg1"/>
              </a:solidFill>
            </a:endParaRPr>
          </a:p>
          <a:p>
            <a:pPr marL="457200" algn="just" latinLnBrk="0"/>
            <a:endParaRPr lang="en-US" sz="1200" dirty="0">
              <a:solidFill>
                <a:srgbClr val="2B2C30"/>
              </a:solidFill>
            </a:endParaRPr>
          </a:p>
          <a:p>
            <a:pPr algn="just" latinLnBrk="0"/>
            <a:r>
              <a:rPr lang="en-US" sz="1200" dirty="0">
                <a:solidFill>
                  <a:srgbClr val="2B2C30"/>
                </a:solidFill>
              </a:rPr>
              <a:t>Les options de financement comprennent :</a:t>
            </a:r>
          </a:p>
          <a:p>
            <a:pPr algn="just" latinLnBrk="0"/>
            <a:endParaRPr lang="en-US" sz="12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Subventions de l'UE et du gouvernement (par exemple, Horizon Europe).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Financement participatif et investissement communautaire.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Prêts bancaires et obligations vertes.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Partenariats public-privé (PPP).</a:t>
            </a:r>
            <a:endParaRPr lang="en-US" sz="1200" b="1" i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489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Créer une communauté énergétique : implication de la communauté et des parties prenantes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Comment impliquer efficacement la communauté au sens large et nos parties prenantes ?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218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Créer une communauté énergétique : implication de la communauté et des parties prenantes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Une communauté énergétique performante repose sur la participation active et la confiance des parties prenantes. Questions clés à prendre en considération : 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Qui sont les principales parties prenantes (résidents, entreprises, municipalités, organisations non gouvernementales (ONG)) 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Comment allez-vous impliquer et informer la communauté au sujet de votre communauté énergétique 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Quelle structure de gouvernance sera mise en place pour la prise de décision et le règlement des litiges 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Quels sont les rôles et les responsabilités des membres 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Les nouveaux membres peuvent-ils facilement rejoindre la communauté et en tirer profit ?</a:t>
            </a:r>
            <a:endParaRPr lang="en-GB" sz="1200" b="1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555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Création d'une communauté énergétique : engagement de la communauté et des parties prenantes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sym typeface="Public Sans"/>
              </a:rPr>
              <a:t>Les bonnes pratiques comprennent :</a:t>
            </a:r>
          </a:p>
          <a:p>
            <a:pPr latinLnBrk="0"/>
            <a:endParaRPr lang="en-US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Organiser des réunions communautaires pour évaluer l'intérêt et obtenir le soutien de la population.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Établir un modèle d'adhésion clair (par exemple, coopérative, association, entreprise).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Offrir des incitations financières ou des avantages pour encourager la participation.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Commencer modestement avec des projets pilotes, puis se développer en fonction de la demande.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Établir des partenariats avec les entreprises locales et les municipalités pour une adoption à plus grande échelle.</a:t>
            </a:r>
            <a:endParaRPr lang="en-US" sz="12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865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Prochaines étapes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Si vous souhaitez en savoir plus sur la création d'une communauté énergétique, les ressources suivantes peuvent vous être utiles 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Consultez la présentation PowerPoint d'Every1 sur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les communautés énergétiques : notions de base en informatique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Découvrez quelques outils : </a:t>
            </a:r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le système d'information géographique photovoltaïque (PVGIS) </a:t>
            </a:r>
            <a:r>
              <a:rPr lang="en-US" altLang="ko-KR" sz="1200" dirty="0">
                <a:solidFill>
                  <a:srgbClr val="373737"/>
                </a:solidFill>
              </a:rPr>
              <a:t>estime le potentiel solaire dans le monde entier.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Découvrez quelques outils : </a:t>
            </a:r>
            <a:r>
              <a:rPr lang="en-US" altLang="ko-KR" sz="1200" dirty="0">
                <a:solidFill>
                  <a:srgbClr val="373737"/>
                </a:solidFill>
                <a:hlinkClick r:id="rId5"/>
              </a:rPr>
              <a:t>Global Wind Atlas </a:t>
            </a:r>
            <a:r>
              <a:rPr lang="en-US" altLang="ko-KR" sz="1200" dirty="0">
                <a:solidFill>
                  <a:srgbClr val="373737"/>
                </a:solidFill>
              </a:rPr>
              <a:t>cartographie les ressources éoliennes pour les études de faisabilité.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Découvrez quelques outils : </a:t>
            </a: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le modèle NREL System Advisor Model </a:t>
            </a:r>
            <a:r>
              <a:rPr lang="en-US" altLang="ko-KR" sz="1200" dirty="0">
                <a:solidFill>
                  <a:srgbClr val="373737"/>
                </a:solidFill>
              </a:rPr>
              <a:t>(SAM) fournit des analyses financières et techniques pour l'énergie solaire, éolienne et le stockage.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473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F7F34-17EC-B3D2-0EF6-4277C94A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13B3F-67E3-846D-336E-191664F60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9B939-00B7-B970-46AA-7C1354FAB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Prochaines étapes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Si vous souhaitez en savoir plus sur la création d'une communauté énergétique, les ressources suivantes peuvent vous être utiles 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Lisez le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guide en ligne pour la création d'une communauté énergétique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(en allemand)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Découvrez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 7 types de communautés énergétiques et d'actions collectives </a:t>
            </a:r>
            <a:r>
              <a:rPr lang="en-US" altLang="ko-KR" sz="1200" dirty="0">
                <a:solidFill>
                  <a:srgbClr val="373737"/>
                </a:solidFill>
              </a:rPr>
              <a:t>dans cette ressource du projet DECIDE.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Consultez le projet ENCLUDE «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Cela pourrait vous surprendre : ce que nous avons appris en discutant d'énergie avec 68 initiatives </a:t>
            </a:r>
            <a:r>
              <a:rPr lang="en-US" altLang="ko-KR" sz="1200" i="1" dirty="0">
                <a:solidFill>
                  <a:srgbClr val="373737"/>
                </a:solidFill>
              </a:rPr>
              <a:t>».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Lisez le livret « Smart Cities Marketplace 2020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Energy Communities: Solution Booklet </a:t>
            </a:r>
            <a:r>
              <a:rPr lang="en-US" altLang="ko-KR" sz="1200" i="1" dirty="0">
                <a:solidFill>
                  <a:srgbClr val="373737"/>
                </a:solidFill>
              </a:rPr>
              <a:t>».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265A-E206-FE5F-D200-1461B1EA7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543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Remerciements</a:t>
            </a:r>
          </a:p>
          <a:p>
            <a:pPr latinLnBrk="0"/>
            <a:r>
              <a:rPr lang="en-GB" noProof="0" dirty="0"/>
              <a:t>Cette présentation </a:t>
            </a:r>
            <a:r>
              <a:rPr lang="en-GB" i="1" noProof="0" dirty="0"/>
              <a:t>intitulée « Astuces, </a:t>
            </a:r>
            <a:r>
              <a:rPr lang="en-GB" i="1" dirty="0"/>
              <a:t>conseils et outils </a:t>
            </a:r>
            <a:r>
              <a:rPr lang="en-GB" i="1" noProof="0" dirty="0"/>
              <a:t>utiles </a:t>
            </a:r>
            <a:r>
              <a:rPr lang="en-GB" i="1" dirty="0"/>
              <a:t>pour vous aider à créer votre communauté énergétique locale </a:t>
            </a:r>
            <a:r>
              <a:rPr lang="en-GB" i="1" noProof="0" dirty="0"/>
              <a:t>» </a:t>
            </a:r>
            <a:r>
              <a:rPr lang="en-GB" noProof="0" dirty="0"/>
              <a:t>a été réalisée par le projet Every1 et est soumise à la licence </a:t>
            </a:r>
            <a:r>
              <a:rPr lang="en-GB" noProof="0" dirty="0">
                <a:hlinkClick r:id="rId3"/>
              </a:rPr>
              <a:t>CC BY-SA 4.0</a:t>
            </a:r>
            <a:r>
              <a:rPr lang="en-GB" noProof="0" dirty="0"/>
              <a:t>, sauf indication contraire. </a:t>
            </a:r>
          </a:p>
          <a:p>
            <a:pPr latinLnBrk="0"/>
            <a:endParaRPr lang="en-GB" noProof="0" dirty="0"/>
          </a:p>
          <a:p>
            <a:pPr latinLnBrk="0"/>
            <a:r>
              <a:rPr lang="en-GB" noProof="0" dirty="0"/>
              <a:t>Les images utilisées dans cette présentation sont les suivantes : </a:t>
            </a:r>
          </a:p>
          <a:p>
            <a:pPr latinLnBrk="0"/>
            <a:endParaRPr lang="en-GB" noProof="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 de couverture 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Moss Community Energy Launch (atelier de fabrication de panneaux solaires DIY)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10 10 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2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 du texte d'introduction : Créer une communauté énergétique : autres considérations 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le fonds pour l'énergie propre met en lumière les énergies renouvelables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la province de Colombie-Britannique 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premières étapes et considérations 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connaissances, expérience, récit, collaboration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Howard Lake 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considérations supplémentaires 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le fonds pour les énergies propres met en lumière les énergies renouvelables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la province de Colombie-Britannique 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organisation formelle :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Afternoon_Planning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Green Mamba :)--&lt; 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leadership 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Leadership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Luigi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Mengato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Ressources 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13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13"/>
              </a:rPr>
              <a:t>Kraftwerke-Compteur d'énergie (électrique)-compteur intelligent-02ASD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par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est sous licence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atinLnBrk="0"/>
            <a:endParaRPr lang="en-GB" noProof="0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39D8-6392-CFDE-A218-892CC91C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EEF26-1033-A449-F64C-2561A37FF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8651B-FE2F-9CF6-0D77-55F29B4A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Remerciements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Créer une communauté énergétique : vos membres : « Réaliser le potentiel » par Beck Pitt 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Créer une communauté énergétique : financement 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4"/>
              </a:rPr>
              <a:t>factures d'électricité avec ampoule et calculatrice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par Uswitch.com Images est </a:t>
            </a:r>
            <a:r>
              <a:rPr lang="en-GB" dirty="0">
                <a:solidFill>
                  <a:srgbClr val="242424"/>
                </a:solidFill>
              </a:rPr>
              <a:t>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Créer une communauté énergétique : engagement de la communauté et des parties prenantes 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lancement de Moss Community Energy (atelier de fabrication de panneaux solaires DIY)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10 10 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2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1200" noProof="0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latinLnBrk="0"/>
            <a:endParaRPr lang="en-GB" sz="12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1200" noProof="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noProof="0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297F8-F54B-CDCE-28DF-70A97B624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607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Merci 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03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Nous commençons chaque section par une question de réflexion. Prenez le temps de réfléchir à chaque question avant de passer à la diapositive suivante. </a:t>
            </a:r>
          </a:p>
          <a:p>
            <a:pPr latinLnBrk="0"/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Vous pouvez traiter chaque question tour à tour. </a:t>
            </a: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Vous pouvez également sélectionner une question particulière que vous souhaitez explorer en premier via le menu.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55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Commencez dès aujourd'hui !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Que dois-je prendre en considération lorsque je souhaite créer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Quels autres éléments dois-je prendre en considération lorsque je crée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Quelles sont les principales formalités à accomplir pour créer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Comment diriger efficacement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De quel équipement ai-je besoin pour créer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À quoi ressemble l'adhésion à une communauté énergétique 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Quels financements pourraient être disponibles pour soutenir ma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Comment m'engager efficacement auprès de la communauté au sens large et de nos parties prenantes ?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72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Créer une communauté énergétique : premières étapes et considérations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Que dois-je prendre en considération lorsque je souhaite créer une communauté énergétique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01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Créer une communauté énergétique : premières étapes et considérations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Réfléchissez au type de communauté énergétique que vous souhaitez créer. Qui y participera ? Quelle est la motivation derrière cette communauté énergétique 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Renseignez-vous sur les différents types de communautés énergétiques, notamment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les communautés énergétiques citoyennes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et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  <a:hlinkClick r:id="rId4"/>
              </a:rPr>
              <a:t>les communautés d'énergie renouvelable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Quelles technologies sont déjà en place ou prévues ?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Envisagez les panneaux photovoltaïques (PV) ou solaires, le stockage, les compteurs intelligents.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https://energy.ec.europa.eu/topics/markets-and-consumers/energy-consumers-and-prosumers/energy-communities_en</a:t>
            </a:r>
          </a:p>
          <a:p>
            <a:r>
              <a:rPr lang="en-GB" dirty="0" err="1"/>
              <a:t>https://energy.ec.europa.eu/topics/renewable-energy/enabling-framework-renewables_en#renewable-energy-communities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33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2BD5-666E-10B2-59DD-B436353D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56B13-C6BC-710A-AA70-7989105F1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89BE6-3B5F-61F6-EF58-E2F8033B7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Créer une communauté énergétique : premières étapes et considérations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Qui gérera la communauté énergétique ?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Allez-vous la gérer vous-même ou préférez-vous faire appel à un prestataire externe 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Qui peut vous aider ?</a:t>
            </a:r>
            <a:endParaRPr lang="en-GB" sz="2200" dirty="0"/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Il existe peut-être des agences régionales ou nationales spécialisées dans l'énergie ou le financement, ainsi que des exemples de bonnes pratiques dont vous pouvez vous inspirer et/ou qui peuvent vous aider.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4FFF8-46CF-ADEC-8334-5F4EF772C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01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Créer une communauté énergétique : autres considérations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Que dois-je prendre en considération lorsque je crée une communauté énergétique 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13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Créer une communauté énergétique : autres considérations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Il est essentiel de réfléchir à la manière dont vous allez gérer votre communauté énergétique. Gardez à l'esprit les points clés suivants :</a:t>
            </a:r>
          </a:p>
          <a:p>
            <a:pPr latinLnBrk="0"/>
            <a:endParaRPr lang="en-GB" sz="120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Un cadre solide et clair.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Les actifs financiers.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Engagement de la communauté et implication des parties prenantes.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Gestion opérationnelle 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Évolutivité et croissance future.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7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343D7-234D-DADE-412B-F0E5A6DA2B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5" y="6210793"/>
            <a:ext cx="2048495" cy="42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0BCE1A-4453-4222-BF81-A4010637E93E}"/>
              </a:ext>
            </a:extLst>
          </p:cNvPr>
          <p:cNvSpPr txBox="1"/>
          <p:nvPr userDrawn="1"/>
        </p:nvSpPr>
        <p:spPr>
          <a:xfrm>
            <a:off x="2173650" y="5996226"/>
            <a:ext cx="54111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fr-FR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projet a reçu un financement du programme Horizon pour la recherche et l'innovation (2021-2027) de l'Union européenne dans le cadre de la convention de subvention n° 101075596. La responsabilité du contenu de ce document incombe uniquement au projet Every1 et ne reflète pas nécessairement l'opinion de l'Union européenne. La présentation est sous licence </a:t>
            </a:r>
            <a:r>
              <a:rPr lang="fr-FR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fr-FR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sauf indication contraire. </a:t>
            </a:r>
            <a:endParaRPr lang="fr-FR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m.nrel.gov/" TargetMode="External"/><Relationship Id="rId5" Type="http://schemas.openxmlformats.org/officeDocument/2006/relationships/hyperlink" Target="https://globalwindatlas.info/en/" TargetMode="External"/><Relationship Id="rId4" Type="http://schemas.openxmlformats.org/officeDocument/2006/relationships/hyperlink" Target="https://joint-research-centre.ec.europa.eu/photovoltaic-geographical-information-system-pvgis_e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gemeinschaften.gv.at/online-guid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mart-cities-marketplace.ec.europa.eu/insights/solutions/solution-booklet-energy-communities" TargetMode="External"/><Relationship Id="rId5" Type="http://schemas.openxmlformats.org/officeDocument/2006/relationships/hyperlink" Target="https://decide4energy.eu/fileadmin/user_upload/Resources/PREVIEW-A5-WP3_Case_studies-Booklet.pdf" TargetMode="External"/><Relationship Id="rId4" Type="http://schemas.openxmlformats.org/officeDocument/2006/relationships/hyperlink" Target="https://decide4energy.eu/fileadmin/user_upload/Materials/Business_Models_Infographic_final_02.p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howardlake/6238256033/in/photolist-w23rMr-DNKbE-7FU5Zv-8RJ7as-8REYjk-avfGbv-J98b4A-2nYfE8G-9H7jk4-AgukoC-5CPPh9-kNhBtZ-eSzwYo-ew3DRE-gpzKGw-553ujC-8EV2r9-8B4K1P-oqMiNU-TyuMPb-7Nsqrs-23kSphE-ejrVgd-eeHbjV-8iMtBa-u3iDQ-3KufnR-bBEkmV-5GAnJ2-6Z1XhG-2nYeegB-8bXfhU-9ttQTs-2jNUAua-2jDHP1t-iS64h-NFRXgj-2nYbGyz-6Z1Xoy-2iNdag6-2iGVpFn-2nYbKBU-4FkQe1-2jmWhkq-5jYmeg-27PcpUG-2nYh5yY-aWjvEt-6hJjTL-2nYgBFB" TargetMode="External"/><Relationship Id="rId13" Type="http://schemas.openxmlformats.org/officeDocument/2006/relationships/hyperlink" Target="https://commons.wikimedia.org/wiki/File:Vorarlberger_Kraftwerke-Energy_meter_(electro)-smart_meter-02ASD.jpg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-nd/2.0/" TargetMode="External"/><Relationship Id="rId12" Type="http://schemas.openxmlformats.org/officeDocument/2006/relationships/hyperlink" Target="https://www.flickr.com/photos/luigimengato/41193109401/in/photolist-bGVEuK-HYSiBG-msBknz-msA8Pt-msBaRa-msCm6h-msBLwy-msBJ8q-msAGLi-bGVDgP-msBDmG-25L6sha-msBAaS-J8CvTT-msB5BT-msCdv7-HcGibd-J5zfN7-J5zfAd-HH3aGN-J8CxPg-nCPDVc-J8Cvf8-J8J568-J8HLPp-psCxnU-J8HJfX-J5zhQo-J5zhtS-J5zhU1-J8CvYn-J29hc2-J8CvL8-J8CwXr-ch3NQU-J5zfES-ch3Pu3-PvkhKg-J8CxAR-tVJ6iY-J8Cw8F-J5zgUL-sWgr3-J5zf8Q-J8CwPv-HH6kPq-J2bEsv-HH3bMy-2kU3szT-J8Cxw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cgovphotos/31002313633/in/photolist-PeyXJR-7VA87W-2mGvwpG-H4EJex-6HPouy-28wmsim-fkZi52-2qGetRz-SL4BmJ-2pFs1aw-2g6T7nQ-LcXLhM-2pzq4Wt-27NYoQe-2o4EhfW-2oikY9P-2gpgBWu-TodhL3-22RjYSg-2pznRFg-2qFvV9b-28wmpLs-4pBY8H-nTux14-oaTEP3-28zYuvn-2887yop-QbGhiR-gV96xy-eXwQ2G-2mGvw7s-28zYv8p-2o1SVM1-uq682d-cVwxTY-2bhpyUx-2qG3r4s-uaQca1-2q73nSx-8fsNLX-2nSs8S8-usCvdD-us1sWh-2pFZMXg-atbVgq-nKuAaC-4Pwhx9-uq61xw-7dzWrF-uaXDt8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greenmambagreenmamba/2049993321/in/photolist-489KAr-3YfCcV-2kVRpJS-DzMyYS-6L6BY-5DCCBi-8oWbQt-3JPbNK-57faN7-62npjg-35NkU6-SD3i1c-4X9AaL-r1kacD-aNd9Xr-e5HioZ-8Maoye-EGj7Cd-DTexmv-RxhniS-S7SJaR-8E29fJ-2iEVdzZ-S7SHZF-6khfo5-bxcGmt-2j5ypZi-QPMHZB-eJqw8g-bjX8y-66sojC-bRTB2v-dwFX9J-4VhgWY-s2Qy5j-8jMywr-559jxT-8XzkXJ-apU25d-9a91xa-brYqtU-egQyFv-7NS6TP-7cKAeK-dyKRqc-5Gvacj-diuZw7-ACHE-arrRui-efCR5y" TargetMode="External"/><Relationship Id="rId4" Type="http://schemas.openxmlformats.org/officeDocument/2006/relationships/hyperlink" Target="https://www.flickr.com/photos/tentenuk/18672186072/" TargetMode="External"/><Relationship Id="rId9" Type="http://schemas.openxmlformats.org/officeDocument/2006/relationships/hyperlink" Target="https://creativecommons.org/licenses/by-sa/2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tentenuk/18672186072/" TargetMode="External"/><Relationship Id="rId4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energy-consumers-and-prosumers/energy-communities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energy.ec.europa.eu/topics/renewable-energy/enabling-framework-renewables_en#renewable-energy-communit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E81CD-AD80-81A8-462B-7E8DD186C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1" y="1893014"/>
            <a:ext cx="4501019" cy="3375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092E2-1A2A-9EE6-F777-B7C9EC86D0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995" y="567451"/>
            <a:ext cx="6861079" cy="528470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4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Conseils utiles, astuces </a:t>
            </a:r>
            <a:br>
              <a:rPr lang="fr-FR" sz="54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</a:br>
            <a:r>
              <a:rPr lang="fr-FR" sz="5400" kern="1200" noProof="1">
                <a:solidFill>
                  <a:srgbClr val="231F2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et outils utiles… </a:t>
            </a:r>
            <a:r>
              <a:rPr lang="fr-FR" sz="5400" kern="1200" noProof="1">
                <a:solidFill>
                  <a:schemeClr val="tx1"/>
                </a:solidFill>
                <a:effectLst/>
              </a:rPr>
              <a:t>Pour vous aider à mettre en place votre communauté énergétique</a:t>
            </a:r>
            <a:endParaRPr lang="fr-FR" sz="5400" noProof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9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B66C-1DD6-E51A-BFA0-68FD14A99F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29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GB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organisation formelle - Introduction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194137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Quelles sont les formalités à accomplir pour créer une communauté énergétique ?</a:t>
            </a:r>
          </a:p>
        </p:txBody>
      </p:sp>
    </p:spTree>
    <p:extLst>
      <p:ext uri="{BB962C8B-B14F-4D97-AF65-F5344CB8AC3E}">
        <p14:creationId xmlns:p14="http://schemas.microsoft.com/office/powerpoint/2010/main" val="299917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CF6284-8BB3-547A-45B1-1F04A85CF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2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GB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Création d'une communauté énergétique : organisation formelle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323562" y="1972131"/>
            <a:ext cx="664097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Font typeface="Arial,Sans-Serif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Créez un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plan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détaillé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du projet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, incluant toutes les informations disponibles et les délais.</a:t>
            </a:r>
            <a:endParaRPr lang="en-US" sz="2400" dirty="0">
              <a:solidFill>
                <a:srgbClr val="2B2C30"/>
              </a:solidFill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Assurez-vous de la conformité juridique en vérifiant les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exigences légales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qui s'appliquent à votre type de communauté énergétique. Vérifiez toutes les réglementations applicables, qu'elles soient nationales, régionales, locales ou municipales.</a:t>
            </a:r>
            <a:endParaRPr lang="en-US" sz="2400" dirty="0"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Vérifiez si vous devez </a:t>
            </a:r>
            <a:r>
              <a:rPr lang="en-US" sz="2400" b="1" dirty="0">
                <a:solidFill>
                  <a:srgbClr val="2B2C30"/>
                </a:solidFill>
                <a:ea typeface="Public Sans"/>
                <a:cs typeface="Public Sans"/>
              </a:rPr>
              <a:t>enregistrer officiellement </a:t>
            </a:r>
            <a:r>
              <a:rPr lang="en-US" sz="2400" dirty="0">
                <a:solidFill>
                  <a:srgbClr val="2B2C30"/>
                </a:solidFill>
                <a:ea typeface="Public Sans"/>
                <a:cs typeface="Public Sans"/>
              </a:rPr>
              <a:t>votre communauté énergétique.</a:t>
            </a:r>
            <a:endParaRPr lang="en-US" sz="2400" dirty="0"/>
          </a:p>
          <a:p>
            <a:pPr marL="457200" indent="-457200" latinLnBrk="0">
              <a:buFont typeface="Arial"/>
              <a:buChar char="•"/>
            </a:pPr>
            <a:r>
              <a:rPr lang="en-US" sz="2400" dirty="0">
                <a:solidFill>
                  <a:srgbClr val="2B2C30"/>
                </a:solidFill>
                <a:ea typeface="Public Sans"/>
              </a:rPr>
              <a:t>Clarifiez la procédure et les exigences d'</a:t>
            </a:r>
            <a:r>
              <a:rPr lang="en" sz="2400" dirty="0">
                <a:solidFill>
                  <a:srgbClr val="2B2C30"/>
                </a:solidFill>
                <a:ea typeface="Public Sans"/>
              </a:rPr>
              <a:t>enregistrement auprès de </a:t>
            </a:r>
            <a:r>
              <a:rPr lang="en" sz="2400" b="1" dirty="0">
                <a:solidFill>
                  <a:srgbClr val="2B2C30"/>
                </a:solidFill>
                <a:ea typeface="Public Sans"/>
              </a:rPr>
              <a:t>l'opérateur de réseau</a:t>
            </a:r>
            <a:r>
              <a:rPr lang="en" sz="2400" dirty="0">
                <a:solidFill>
                  <a:srgbClr val="2B2C30"/>
                </a:solidFill>
                <a:ea typeface="Public Sans"/>
              </a:rPr>
              <a:t>.</a:t>
            </a:r>
            <a:endParaRPr lang="en-US" sz="24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E70EB-6BB7-60DE-6A16-DBC3B8219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7" y="2730674"/>
            <a:ext cx="4881515" cy="32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77A4-E21F-44F8-B284-2CD9FE54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Leadership -  Introduction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Comment diriger efficacement une communauté énergétique 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BB5B-33C8-185E-AEBB-165BBB8E9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leadership</a:t>
            </a:r>
            <a:endParaRPr lang="en-GB" dirty="0">
              <a:effectLst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BD15-B2C1-AC0C-EA32-5D94F17B1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940"/>
            <a:ext cx="5386939" cy="3593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4935255" y="2678417"/>
            <a:ext cx="687926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Mettez en place une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équipe centrale 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: ce groupe doit être fiable, actif et pas trop grand.</a:t>
            </a:r>
            <a:endParaRPr lang="en-US" sz="2400" b="1" dirty="0">
              <a:solidFill>
                <a:srgbClr val="2B2C30"/>
              </a:solidFill>
              <a:latin typeface="Calibri"/>
              <a:ea typeface="Public Sans"/>
              <a:cs typeface="Public Sans"/>
            </a:endParaRP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Répartissez 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les tâches : déterminez clairement qui est responsable de chaque tâche. Par exemple, la facturation, le suivi ou la communication.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Clarifier les tâches et les responsabilités 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dès le début permet d'éviter les frictions !</a:t>
            </a:r>
          </a:p>
          <a:p>
            <a:pPr marL="457200" indent="-457200" latinLnBrk="0">
              <a:buChar char="•"/>
            </a:pP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Évaluez de manière réaliste </a:t>
            </a:r>
            <a:r>
              <a:rPr lang="en-US" sz="24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le temps dont vous disposez </a:t>
            </a:r>
            <a:r>
              <a:rPr lang="en-US" sz="24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: est-il suffisant pour les activités que vous avez prévues ? Envisagez de prévoir une marge pour les tâches imprévues ou les retards.</a:t>
            </a:r>
          </a:p>
        </p:txBody>
      </p:sp>
    </p:spTree>
    <p:extLst>
      <p:ext uri="{BB962C8B-B14F-4D97-AF65-F5344CB8AC3E}">
        <p14:creationId xmlns:p14="http://schemas.microsoft.com/office/powerpoint/2010/main" val="11090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8A3D5-C5A4-1A8A-D223-4BBCFF008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0475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ressources - Introduction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De quel équipement ai-je besoin pour créer une communauté énergétique 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20AD-FF2D-3896-5F9E-947FACFEDE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66880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ressources 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2646716" y="1994367"/>
            <a:ext cx="94488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La création d'une communauté énergétique implique le déploiement et la maintenance d'équipements permettant la production, le stockage, la gestion et la distribution d'énergie entre les membres de la communauté. Par exemple : </a:t>
            </a:r>
            <a:endParaRPr lang="en-US" sz="2000" dirty="0"/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Production d'énergie renouvelable : panneaux photovoltaïques, éoliennes, micro-hydroélectricité.</a:t>
            </a:r>
            <a:endParaRPr lang="en-US" sz="20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Stockage d'énergie : systèmes de batteries, stockage d'énergie thermique.</a:t>
            </a:r>
            <a:endParaRPr lang="en-US" sz="20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Gestion et surveillance de l'énergie : </a:t>
            </a:r>
            <a:r>
              <a:rPr lang="en-US" sz="2000" dirty="0">
                <a:solidFill>
                  <a:srgbClr val="2B2C30"/>
                </a:solidFill>
              </a:rPr>
              <a:t>compteurs intelligents ; systèmes de gestion de l'énergie (EMS).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Intégration au réseau et sécurité : onduleurs ; dispositifs de sécurité.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Communication et contrôle : systèmes SCADA, capteurs IoT, technologie de réseau intelligent.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Intégration des véhicules électriques : stations de recharge ; systèmes Vehicle-to-Grid (V2G).</a:t>
            </a:r>
          </a:p>
          <a:p>
            <a:pPr latinLnBrk="0"/>
            <a:r>
              <a:rPr lang="en-US" sz="2000" b="1" dirty="0">
                <a:solidFill>
                  <a:srgbClr val="2B2C30"/>
                </a:solidFill>
              </a:rPr>
              <a:t>La mise en œuvre et l'utilisation dépendent du cadre juridique de votre pays</a:t>
            </a:r>
            <a:r>
              <a:rPr lang="en-US" sz="2000" dirty="0">
                <a:solidFill>
                  <a:srgbClr val="2B2C30"/>
                </a:solidFill>
              </a:rPr>
              <a:t>.</a:t>
            </a:r>
          </a:p>
          <a:p>
            <a:pPr latinLnBrk="0"/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53836-0F13-3611-FC8F-B2C49940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3" y="2518083"/>
            <a:ext cx="2273398" cy="36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DA8-FCA3-4165-4727-5FF30387C1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vos membres - Introduction 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À quoi ressemble l'adhésion à une communauté énergétique 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2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6892-8B06-979D-0860-9079ACA914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80731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vos membres 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4822521" y="2132878"/>
            <a:ext cx="71982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Lorsque vous réfléchissez aux conditions d'adhésion à une communauté énergétique, vous devez : </a:t>
            </a:r>
            <a:endParaRPr lang="en-US" sz="2000" b="1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Envisager </a:t>
            </a:r>
            <a:r>
              <a:rPr lang="en-US" sz="2000" b="1" dirty="0">
                <a:solidFill>
                  <a:srgbClr val="2B2C30"/>
                </a:solidFill>
              </a:rPr>
              <a:t>des cotisations</a:t>
            </a:r>
            <a:r>
              <a:rPr lang="en-US" sz="2000" dirty="0">
                <a:solidFill>
                  <a:srgbClr val="2B2C30"/>
                </a:solidFill>
              </a:rPr>
              <a:t>, le cas échéant, pour couvrir les tâches administratives.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Définir </a:t>
            </a:r>
            <a:r>
              <a:rPr lang="en-US" sz="2000" b="1" dirty="0">
                <a:solidFill>
                  <a:srgbClr val="2B2C30"/>
                </a:solidFill>
              </a:rPr>
              <a:t>les clés de répartition </a:t>
            </a:r>
            <a:r>
              <a:rPr lang="en-US" sz="2000" dirty="0">
                <a:solidFill>
                  <a:srgbClr val="2B2C30"/>
                </a:solidFill>
              </a:rPr>
              <a:t>entre vos membres (qui reçoit quoi et à quelle heure de la journée).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2B2C30"/>
                </a:solidFill>
              </a:rPr>
              <a:t>Déterminer le </a:t>
            </a:r>
            <a:r>
              <a:rPr lang="en" sz="2000" b="1" dirty="0">
                <a:solidFill>
                  <a:srgbClr val="2B2C30"/>
                </a:solidFill>
              </a:rPr>
              <a:t>degré de flexibilité </a:t>
            </a:r>
            <a:r>
              <a:rPr lang="en" sz="2000" dirty="0">
                <a:solidFill>
                  <a:srgbClr val="2B2C30"/>
                </a:solidFill>
              </a:rPr>
              <a:t>pour les membres (conditions d'entrée et de sortie).</a:t>
            </a:r>
            <a:endParaRPr lang="en-US" sz="20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Mettre en place </a:t>
            </a:r>
            <a:r>
              <a:rPr lang="en-US" sz="2000" b="1" dirty="0">
                <a:solidFill>
                  <a:srgbClr val="2B2C30"/>
                </a:solidFill>
              </a:rPr>
              <a:t>des canaux de communication </a:t>
            </a:r>
            <a:r>
              <a:rPr lang="en-US" sz="2000" dirty="0">
                <a:solidFill>
                  <a:srgbClr val="2B2C30"/>
                </a:solidFill>
              </a:rPr>
              <a:t>pour les membres (par exemple, des bulletins d'information, des réunions régulières).</a:t>
            </a:r>
            <a:endParaRPr lang="en-US" sz="20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Garantir </a:t>
            </a:r>
            <a:r>
              <a:rPr lang="en-US" sz="2000" b="1" dirty="0">
                <a:solidFill>
                  <a:srgbClr val="2B2C30"/>
                </a:solidFill>
              </a:rPr>
              <a:t>la transparence </a:t>
            </a:r>
            <a:r>
              <a:rPr lang="en-US" sz="2000" dirty="0">
                <a:solidFill>
                  <a:srgbClr val="2B2C30"/>
                </a:solidFill>
              </a:rPr>
              <a:t>et tenir les membres de la communauté énergétique informés. </a:t>
            </a:r>
          </a:p>
          <a:p>
            <a:pPr marL="457200" indent="-457200" latinLnBrk="0">
              <a:buChar char="•"/>
            </a:pPr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E88D3-C166-85E1-26CC-8BD7F6108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9" y="2597584"/>
            <a:ext cx="4325655" cy="32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1604-3A94-9624-E485-640AE0B9C5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financement - Introduction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Quels sont les financements disponibles pour soutenir les communautés énergétiques 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12DB-F7AD-69D0-60C2-90FDFA4B9E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69169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financement - Questions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4621939" y="1973909"/>
            <a:ext cx="70062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</a:rPr>
              <a:t>Il est essentiel d'assurer un financement et des sources de revenus adéquats pour garantir la viabilité à long terme de votre communauté énergétique. Voici quelques questions à prendre en considération : </a:t>
            </a:r>
          </a:p>
          <a:p>
            <a:pPr algn="just" latinLnBrk="0"/>
            <a:endParaRPr lang="en-US" sz="24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Quel est l'investissement initial requis 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Existe-t-il des subventions, des aides ou des incitations fiscales ?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Comment les membres contribueront-ils financièrement (frais uniques, abonnements mensuels, paiement à l'utilisation) ?</a:t>
            </a:r>
          </a:p>
          <a:p>
            <a:pPr marL="8001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Quel est le retour sur investissement (ROI) attendu ?</a:t>
            </a:r>
            <a:endParaRPr lang="en-US" sz="2400" b="1" i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63084-F625-6ACE-25D3-D1E7346DC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3027406"/>
            <a:ext cx="4105196" cy="2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3D20B-2801-6B4E-D109-BC11B582C0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415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514398" y="497267"/>
            <a:ext cx="72884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La mise en place et la gestion d'une communauté énergétique sont des étapes passionnantes. Cependant, si vous travaillez principalement seul, cela peut s'avérer intimidant. Quels sont les éléments clés à prendre en compte ? Où pouvez-vous trouver de l'aide ? Comment utiliser au mieux votre temps et vos ressources limités ?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Dans cette brève présentation, nous aborderons les points suivants : </a:t>
            </a:r>
          </a:p>
          <a:p>
            <a:pPr latinLnBrk="0"/>
            <a:endParaRPr lang="en-GB" sz="2400" dirty="0"/>
          </a:p>
          <a:p>
            <a:pPr marL="457200" indent="-457200" latinLnBrk="0">
              <a:buChar char="•"/>
            </a:pPr>
            <a:r>
              <a:rPr lang="en-GB" sz="2400" dirty="0"/>
              <a:t>Les éléments clés à prendre en compte lors de la création et/ou de la gestion d'une communauté énergétique. </a:t>
            </a:r>
          </a:p>
          <a:p>
            <a:pPr marL="457200" indent="-457200" latinLnBrk="0">
              <a:buChar char="•"/>
            </a:pPr>
            <a:r>
              <a:rPr lang="en-GB" sz="2400" dirty="0"/>
              <a:t>Comment interagir efficacement avec votre communauté et les autres parties prenantes.</a:t>
            </a:r>
          </a:p>
          <a:p>
            <a:pPr marL="457200" indent="-457200" latinLnBrk="0">
              <a:buChar char="•"/>
            </a:pPr>
            <a:r>
              <a:rPr lang="en-GB" sz="2400" dirty="0"/>
              <a:t>Où trouver de l'aide lorsque vous en avez besoin.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FFEE2-4F0D-9405-EE0D-F00F75619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24"/>
            <a:ext cx="4033381" cy="2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F256F-61EB-5450-6FB6-810C1C16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EF2CC0-197A-7BE8-7327-20E1B5DA08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67863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financement - Options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EFC4C-0B69-0558-9888-BD4D20B48878}"/>
              </a:ext>
            </a:extLst>
          </p:cNvPr>
          <p:cNvSpPr txBox="1"/>
          <p:nvPr/>
        </p:nvSpPr>
        <p:spPr>
          <a:xfrm>
            <a:off x="4852818" y="3164355"/>
            <a:ext cx="6715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2400" dirty="0">
                <a:solidFill>
                  <a:srgbClr val="2B2C30"/>
                </a:solidFill>
              </a:rPr>
              <a:t>Les options de financement comprennent :</a:t>
            </a:r>
          </a:p>
          <a:p>
            <a:pPr algn="just" latinLnBrk="0"/>
            <a:endParaRPr lang="en-US" sz="24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Subventions de l'UE et du gouvernement (par exemple, Horizon Europe).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Le financement participatif et les investissements communautaires.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Prêts bancaires et obligations vertes.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Partenariats public-privé (PPP).</a:t>
            </a:r>
            <a:endParaRPr lang="en-US" sz="2400" b="1" i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19C0D-64EF-5C51-0ECB-B2170F4F3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3027406"/>
            <a:ext cx="4105196" cy="2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6B4EA-E88A-A59B-B141-AFF8A33D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5260-EEC3-07D7-E3B8-F6F0FFDD04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79" y="600256"/>
            <a:ext cx="11062063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engagement de la communauté et des parties prenantes - Introduction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583EB-9E5A-D9E5-5E25-30CE3A95CE9A}"/>
              </a:ext>
            </a:extLst>
          </p:cNvPr>
          <p:cNvSpPr txBox="1"/>
          <p:nvPr/>
        </p:nvSpPr>
        <p:spPr>
          <a:xfrm>
            <a:off x="742950" y="3429000"/>
            <a:ext cx="10605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Comment m'engager efficacement auprès de la communauté au sens large et de nos parties prenantes ?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2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CCC5-E2C2-A7BE-4F88-95CB17D5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0849EE-0AE7-CC1B-B7F5-C80FDA2798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3" y="636786"/>
            <a:ext cx="110228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engagement de la communauté et des parties prenantes - Questions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07AF0-D257-E3D0-87DD-E138B5C70D1C}"/>
              </a:ext>
            </a:extLst>
          </p:cNvPr>
          <p:cNvSpPr txBox="1"/>
          <p:nvPr/>
        </p:nvSpPr>
        <p:spPr>
          <a:xfrm>
            <a:off x="4634630" y="2435562"/>
            <a:ext cx="7398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Une communauté énergétique performante repose sur la participation active et la confiance des parties prenantes. Questions clés à prendre en considération 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Qui sont les principales parties prenantes (résidents, entreprises, municipalités, organisations non gouvernementales (ONG)) ?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Comment allez-vous impliquer et informer la communauté au sujet de votre communauté énergétique ?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Quelle structure de gouvernance sera mise en place pour la prise de décision et le règlement des différends ?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Quels sont les rôles et les responsabilités des membres 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Les nouveaux membres peuvent-ils facilement rejoindre la communauté et en tirer profit ?</a:t>
            </a:r>
            <a:endParaRPr lang="en-GB" sz="2000" b="1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9F45F-55D4-D1E1-DB5A-53095F92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903837"/>
            <a:ext cx="4014229" cy="3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32476-9825-C616-B10F-FF5C273FC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FD7E0-A44A-5E2E-A0A7-583378729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005" y="665571"/>
            <a:ext cx="11035938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Créer une communauté énergétique : engagement de la communauté et des parties prenantes – Bonnes pratiques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FE19F-BC61-4815-CDCD-FC1E3CEC799D}"/>
              </a:ext>
            </a:extLst>
          </p:cNvPr>
          <p:cNvSpPr txBox="1"/>
          <p:nvPr/>
        </p:nvSpPr>
        <p:spPr>
          <a:xfrm>
            <a:off x="4467809" y="2211863"/>
            <a:ext cx="7321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  <a:sym typeface="Public Sans"/>
              </a:rPr>
              <a:t>Les bonnes pratiques comprennent :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Organiser des réunions communautaires pour évaluer l'intérêt et obtenir le soutien de la population.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Établir un modèle d'adhésion clair (par exemple, coopérative, association, entreprise).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Offrir des incitations financières ou des avantages pour encourager la participation.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Commencer modestement avec des projets pilotes, puis se développer en fonction de la demande.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Établir des partenariats avec les entreprises locales et les municipalités pour une adoption à plus grande échelle.</a:t>
            </a:r>
            <a:endParaRPr lang="en-US" sz="2400" b="1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EF0DD-7DF1-CB20-C3C0-EDE5A0EAD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903837"/>
            <a:ext cx="4014229" cy="3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03ACAD-D302-3A56-2494-7FE9599073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5476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n-US" sz="2800" kern="1200" dirty="0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Prochaines étapes 1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Si vous souhaitez en savoir plus sur la création d'une communauté énergétique, les ressources suivantes peuvent vous être utiles : 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1049909" y="3050774"/>
            <a:ext cx="2175491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Consultez la présentation PowerPoint d'Every1 sur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les communautés énergétiques : notions de base en informatique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527337" y="2929864"/>
            <a:ext cx="2498463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Découvrez quelques outils : </a:t>
            </a:r>
            <a:r>
              <a:rPr lang="en-US" altLang="ko-KR" sz="2000" dirty="0">
                <a:solidFill>
                  <a:srgbClr val="373737"/>
                </a:solidFill>
                <a:hlinkClick r:id="rId4"/>
              </a:rPr>
              <a:t>le système d'information géographique photovoltaïque (PVGIS) </a:t>
            </a:r>
            <a:r>
              <a:rPr lang="en-US" altLang="ko-KR" sz="2000" dirty="0">
                <a:solidFill>
                  <a:srgbClr val="373737"/>
                </a:solidFill>
              </a:rPr>
              <a:t>estime le potentiel solaire dans le monde entier.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0F12FB-7F14-7FF3-449C-2811541DD8D2}"/>
              </a:ext>
            </a:extLst>
          </p:cNvPr>
          <p:cNvSpPr txBox="1"/>
          <p:nvPr/>
        </p:nvSpPr>
        <p:spPr>
          <a:xfrm>
            <a:off x="6192775" y="3314584"/>
            <a:ext cx="2498463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Découvrez quelques outils : </a:t>
            </a:r>
            <a:r>
              <a:rPr lang="en-US" altLang="ko-KR" sz="2200" dirty="0">
                <a:solidFill>
                  <a:srgbClr val="373737"/>
                </a:solidFill>
                <a:hlinkClick r:id="rId5"/>
              </a:rPr>
              <a:t>Global Wind Atlas </a:t>
            </a:r>
            <a:r>
              <a:rPr lang="en-US" altLang="ko-KR" sz="2200" dirty="0">
                <a:solidFill>
                  <a:srgbClr val="373737"/>
                </a:solidFill>
              </a:rPr>
              <a:t>cartographie les ressources éoliennes pour les études de faisabilité.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8866219" y="3240661"/>
            <a:ext cx="2559233" cy="25545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Découvrez quelques outils : </a:t>
            </a:r>
            <a:r>
              <a:rPr lang="en-US" altLang="ko-KR" sz="2000" dirty="0">
                <a:solidFill>
                  <a:srgbClr val="373737"/>
                </a:solidFill>
                <a:hlinkClick r:id="rId6"/>
              </a:rPr>
              <a:t>le modèle NREL System Advisor Model </a:t>
            </a:r>
            <a:r>
              <a:rPr lang="en-US" altLang="ko-KR" sz="2000" dirty="0">
                <a:solidFill>
                  <a:srgbClr val="373737"/>
                </a:solidFill>
              </a:rPr>
              <a:t>(SAM) fournit des analyses financières et techniques pour l'énergie solaire, éolienne et le stockage.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8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6C11-A302-F826-7ED3-77B5271C7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91892399-B628-5725-B089-EA64E9C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1DD0A8C-3121-9796-BB5E-FE62490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757F972-1DE2-6FDC-1478-601E04553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81C46F-6E5D-9B36-3F68-74ADA1080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58656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n-US" sz="2800" kern="1200" dirty="0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Prochaines étapes 2</a:t>
            </a:r>
            <a:endParaRPr lang="en-GB" dirty="0">
              <a:effectLst/>
            </a:endParaRPr>
          </a:p>
          <a:p>
            <a:endParaRPr lang="en-GB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CD1871A-3CAA-5A0C-835E-2981C15C8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5CD263B0-7B54-57B2-15F1-395895FA99E0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3CF78EB-2B19-6E9F-7EC5-04B9C8805F8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0AA3EF9-B14B-E4C0-72D0-A574352DBD0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8CCC17E-D26E-13EA-CDA4-33B54AB7A5BD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2C91BA3-140D-731D-E520-4F98A0C91607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4867FC8D-A317-4FB5-3257-5F80A846E28C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7EDECC7-B413-35F7-63CC-9A80E567E7A2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4B6114D-563C-9506-D4F3-4F3288B8FDF7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A9B85D5-6648-6351-B9BC-437B1478940E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Si vous souhaitez en savoir plus sur la création d'une communauté énergétique, les ressources suivantes peuvent vous être utiles 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73D3C3-E637-3F00-3A95-BADA91A3F4D5}"/>
              </a:ext>
            </a:extLst>
          </p:cNvPr>
          <p:cNvSpPr txBox="1"/>
          <p:nvPr/>
        </p:nvSpPr>
        <p:spPr>
          <a:xfrm>
            <a:off x="746497" y="3768042"/>
            <a:ext cx="2435113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Lisez le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  <a:hlinkClick r:id="rId3"/>
              </a:rPr>
              <a:t>guide en ligne pour créer une communauté énergétique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(en allemand)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B73CFA9-DA76-659A-2E08-DACFDABB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DF5295F-FA7B-041B-4B65-BD2CBFE9D2EB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696ECED6-997C-FD9F-5B9E-2BBD3490F3B7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3AD1BE5-ABB3-125B-DBC8-5B826E347DFE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C6748BC-5BEC-F61C-F7EE-E58453BD39AA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B5A710BB-FA3D-C2C3-3F12-B0BD2C63556F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6C627640-B942-7D7A-99A8-7F15B72B8EB4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32EF29BF-6B8C-D11B-7F1E-C1AB8C525011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C0F42510-4F31-57AC-36F3-6D6097541638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5AA21B9-2EBE-A254-CB04-9CA3132F9779}"/>
              </a:ext>
            </a:extLst>
          </p:cNvPr>
          <p:cNvSpPr txBox="1"/>
          <p:nvPr/>
        </p:nvSpPr>
        <p:spPr>
          <a:xfrm>
            <a:off x="3511286" y="3300663"/>
            <a:ext cx="2498463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Découvrez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 7 types de communautés énergétiques et d'actions collectives </a:t>
            </a:r>
            <a:r>
              <a:rPr lang="en-US" altLang="ko-KR" sz="2200" dirty="0">
                <a:solidFill>
                  <a:srgbClr val="373737"/>
                </a:solidFill>
              </a:rPr>
              <a:t>dans cette ressource issue du projet DECIDE.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7F23B4A-303B-4875-C524-4AFF1EA10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A6DA5DE-A93D-A825-E218-4CF0B081221C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C6AB8E3-1B78-F66A-82A7-473FFAADB6F7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FD5C716-C84A-0DE8-A52F-B0165FF05A02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2E77EB08-1A07-5815-25F2-083E33B13171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6E42073-9D5B-D6B7-292A-71C0178D7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9641799-1F54-76E5-7BAF-FBC78E2A6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4E9BF988-2C0D-1833-C8AC-3CA8EC60859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5B5817B3-C383-AD2B-6FAF-D8F099FDD66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F502D670-5175-35D8-6543-56183160A0F4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260FDE1-DD8A-27AA-5841-F0208C6C0A8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71FF631-6866-79E1-48C8-4B575D31D90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5C50AA1B-779B-F287-B97D-F87A908B96AC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6AF45D02-B38E-E14B-6536-9454EA64DF10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3DE06E-3BC0-3D03-DD67-6053C9DC5EE0}"/>
              </a:ext>
            </a:extLst>
          </p:cNvPr>
          <p:cNvSpPr txBox="1"/>
          <p:nvPr/>
        </p:nvSpPr>
        <p:spPr>
          <a:xfrm>
            <a:off x="6211306" y="3018686"/>
            <a:ext cx="2498463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Consultez le projet ENCLUDE «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Cela pourrait vous surprendre : ce que nous avons appris en discutant d'énergie avec 68 initiatives </a:t>
            </a:r>
            <a:r>
              <a:rPr lang="en-US" altLang="ko-KR" sz="2200" i="1" dirty="0">
                <a:solidFill>
                  <a:srgbClr val="373737"/>
                </a:solidFill>
              </a:rPr>
              <a:t>».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F9A874-71FF-E153-A712-CB58ABED3B1C}"/>
              </a:ext>
            </a:extLst>
          </p:cNvPr>
          <p:cNvSpPr txBox="1"/>
          <p:nvPr/>
        </p:nvSpPr>
        <p:spPr>
          <a:xfrm>
            <a:off x="8843364" y="3469940"/>
            <a:ext cx="2559233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Lisez le </a:t>
            </a:r>
            <a:r>
              <a:rPr lang="en-US" altLang="ko-KR" sz="2200" dirty="0" err="1">
                <a:solidFill>
                  <a:srgbClr val="373737"/>
                </a:solidFill>
              </a:rPr>
              <a:t>livret</a:t>
            </a:r>
            <a:r>
              <a:rPr lang="en-US" altLang="ko-KR" sz="2200" dirty="0">
                <a:solidFill>
                  <a:srgbClr val="373737"/>
                </a:solidFill>
              </a:rPr>
              <a:t> </a:t>
            </a:r>
          </a:p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« Smart Cities Marketplace 2020 </a:t>
            </a:r>
            <a:r>
              <a:rPr lang="en-US" altLang="ko-KR" sz="2200" i="1" dirty="0">
                <a:solidFill>
                  <a:srgbClr val="373737"/>
                </a:solidFill>
                <a:hlinkClick r:id="rId6"/>
              </a:rPr>
              <a:t>Energy Communities: Solution Booklet </a:t>
            </a:r>
            <a:r>
              <a:rPr lang="en-US" altLang="ko-KR" sz="2200" i="1" dirty="0">
                <a:solidFill>
                  <a:srgbClr val="373737"/>
                </a:solidFill>
              </a:rPr>
              <a:t>».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35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36316-BA79-732F-93B8-AF6255D08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1" y="92682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n-US" sz="2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Remerciements 1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258284"/>
            <a:ext cx="7628351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noProof="0" dirty="0"/>
              <a:t>Cette présentation </a:t>
            </a:r>
            <a:r>
              <a:rPr lang="en-GB" sz="1600" i="1" noProof="0" dirty="0" err="1"/>
              <a:t>intitulée</a:t>
            </a:r>
            <a:r>
              <a:rPr lang="en-GB" sz="1600" i="1" noProof="0" dirty="0"/>
              <a:t> «</a:t>
            </a:r>
            <a:r>
              <a:rPr lang="en-US" sz="1600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Conseils </a:t>
            </a:r>
            <a:r>
              <a:rPr lang="en-US" sz="1600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utiles</a:t>
            </a:r>
            <a:r>
              <a:rPr lang="en-US" sz="1600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astuces</a:t>
            </a:r>
            <a:r>
              <a:rPr lang="en-US" sz="1600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et </a:t>
            </a:r>
            <a:r>
              <a:rPr lang="en-US" sz="1600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outils</a:t>
            </a:r>
            <a:r>
              <a:rPr lang="en-US" sz="1600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utiles</a:t>
            </a:r>
            <a:r>
              <a:rPr lang="en-US" sz="1600" dirty="0">
                <a:solidFill>
                  <a:srgbClr val="231F20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… </a:t>
            </a:r>
            <a:r>
              <a:rPr lang="en-US" sz="1600" dirty="0"/>
              <a:t>Pour vous aider à </a:t>
            </a:r>
            <a:r>
              <a:rPr lang="en-US" sz="1600" dirty="0" err="1"/>
              <a:t>mettre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place </a:t>
            </a:r>
            <a:r>
              <a:rPr lang="en-US" sz="1600" dirty="0" err="1"/>
              <a:t>votre</a:t>
            </a:r>
            <a:r>
              <a:rPr lang="en-US" sz="1600" dirty="0"/>
              <a:t> </a:t>
            </a:r>
            <a:r>
              <a:rPr lang="en-US" sz="1600" dirty="0" err="1"/>
              <a:t>communauté</a:t>
            </a:r>
            <a:r>
              <a:rPr lang="en-US" sz="1600" dirty="0"/>
              <a:t> </a:t>
            </a:r>
            <a:r>
              <a:rPr lang="en-US" sz="1600" dirty="0" err="1"/>
              <a:t>énergétique</a:t>
            </a:r>
            <a:r>
              <a:rPr lang="en-US" sz="1600" dirty="0"/>
              <a:t> </a:t>
            </a:r>
            <a:r>
              <a:rPr lang="en-GB" sz="1600" i="1" noProof="0" dirty="0"/>
              <a:t>» </a:t>
            </a:r>
            <a:r>
              <a:rPr lang="en-GB" sz="1600" noProof="0" dirty="0"/>
              <a:t>a été réalisée par le projet Every1 et est soumise à la licence </a:t>
            </a:r>
            <a:r>
              <a:rPr lang="en-GB" sz="1600" noProof="0" dirty="0">
                <a:hlinkClick r:id="rId3"/>
              </a:rPr>
              <a:t>CC BY-SA 4.0</a:t>
            </a:r>
            <a:r>
              <a:rPr lang="en-GB" sz="1600" noProof="0" dirty="0"/>
              <a:t>, sauf indication contraire. </a:t>
            </a:r>
          </a:p>
          <a:p>
            <a:pPr latinLnBrk="0"/>
            <a:endParaRPr lang="en-GB" sz="1600" noProof="0" dirty="0"/>
          </a:p>
          <a:p>
            <a:pPr latinLnBrk="0"/>
            <a:r>
              <a:rPr lang="en-GB" sz="1600" noProof="0" dirty="0"/>
              <a:t>Les images utilisées dans cette présentation sont les suivantes : </a:t>
            </a:r>
          </a:p>
          <a:p>
            <a:pPr latinLnBrk="0"/>
            <a:endParaRPr lang="en-GB" sz="1600" noProof="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 de couverture 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Moss Community Energy Launch (atelier de fabrication de panneaux solaires DIY)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10 10 sous licence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6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Image du texte d'introduction : Créer une communauté énergétique : autres considérations 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le fonds pour l'énergie propre met en lumière les énergies renouvelables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la province de Colombie-Britannique est sous licence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premières étapes et considérations 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connaissances, expérience, récit, collaboration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Howard Lake est sous licence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considérations supplémentaires 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le fonds pour les énergies propres met en lumière les énergies renouvelables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la province de Colombie-Britannique est sous licence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organisation formelle 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Afternoon_Planning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Green Mamba :)--&lt; est sous licence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leadership 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Leadership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Luigi </a:t>
            </a:r>
            <a:r>
              <a:rPr lang="en-GB" sz="1600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Mengato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est sous licence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Créer une communauté énergétique : Ressources :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13"/>
              </a:rPr>
              <a:t>Vorarlberger Kraftwerke-Compteur d'énergie (électrique)-compteur intelligent-02ASD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par </a:t>
            </a:r>
            <a:r>
              <a:rPr lang="en-GB" sz="1600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est sous licence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atinLnBrk="0"/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3400119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A0CC6-6EAF-2A2C-4ECA-D722635F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07673F-4D55-416E-9E02-2CB4DF979A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87457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n-US" sz="28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Remerciements 2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31CA2-E734-7798-CE66-D89BA1985CE3}"/>
              </a:ext>
            </a:extLst>
          </p:cNvPr>
          <p:cNvSpPr txBox="1"/>
          <p:nvPr/>
        </p:nvSpPr>
        <p:spPr>
          <a:xfrm>
            <a:off x="4246322" y="383544"/>
            <a:ext cx="7628351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Créer une communauté énergétique : vos membres : « Réaliser le potentiel » par Beck Pitt 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Créer une communauté énergétique : financement 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4"/>
              </a:rPr>
              <a:t>factures d'électricité avec ampoule et calculatrice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par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est </a:t>
            </a:r>
            <a:r>
              <a:rPr lang="en-GB" dirty="0">
                <a:solidFill>
                  <a:srgbClr val="242424"/>
                </a:solidFill>
              </a:rPr>
              <a:t>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Créer une communauté énergétique : engagement de la communauté et des parties prenantes 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lancement de Moss Community Energy (atelier de fabrication de panneaux solaires DIY)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par 10 10 est sous licence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8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1800" noProof="0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latinLnBrk="0"/>
            <a:endParaRPr lang="en-GB" sz="18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3200" noProof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934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E577-F9E8-E772-0082-6AD59B81C6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8782" y="2951570"/>
            <a:ext cx="4112623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n-US" sz="6000" b="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Merci !</a:t>
            </a:r>
            <a:endParaRPr lang="en-GB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41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D3787-681C-24F1-E899-7691B8461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D2B176-6AED-274A-27BF-46ABE6A8E2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41561"/>
            <a:ext cx="3291783" cy="1325563"/>
          </a:xfrm>
          <a:prstGeom prst="rect">
            <a:avLst/>
          </a:prstGeom>
        </p:spPr>
        <p:txBody>
          <a:bodyPr/>
          <a:lstStyle/>
          <a:p>
            <a:pPr latinLnBrk="0"/>
            <a:r>
              <a:rPr lang="en-GB" sz="2800" b="1" dirty="0">
                <a:solidFill>
                  <a:schemeClr val="bg1"/>
                </a:solidFill>
              </a:rPr>
              <a:t>Cette presentation </a:t>
            </a:r>
            <a:r>
              <a:rPr lang="en-GB" sz="2800" b="1" dirty="0" err="1">
                <a:solidFill>
                  <a:schemeClr val="bg1"/>
                </a:solidFill>
              </a:rPr>
              <a:t>aborde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5EAF7-D0A5-E4F6-3484-8E0122B30E82}"/>
              </a:ext>
            </a:extLst>
          </p:cNvPr>
          <p:cNvSpPr txBox="1"/>
          <p:nvPr/>
        </p:nvSpPr>
        <p:spPr>
          <a:xfrm>
            <a:off x="4514398" y="2067124"/>
            <a:ext cx="7288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Nous commençons chaque section par une question de réflexion. Prenez le temps de réfléchir à chaque question avant de passer à la diapositive suivante. </a:t>
            </a:r>
          </a:p>
          <a:p>
            <a:pPr latinLnBrk="0"/>
            <a:endParaRPr lang="en-GB" sz="240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Vous pouvez traiter chaque question tour à tour. </a:t>
            </a: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Vous pouvez également sélectionner une question particulière que vous souhaitez explorer en premier via le menu. 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256F3-09EF-4B3F-5D37-3C8766B7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24"/>
            <a:ext cx="4033381" cy="2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157F1-9A51-28D8-852E-7C7C9DFA5F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Commencez dès aujourd'hui ! 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84131" y="1949019"/>
            <a:ext cx="11423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Que dois-je prendre en considération lorsque je souhaite créer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Quels autres éléments dois-je prendre en considération lorsque je crée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Quelles sont les principales formalités à accomplir pour créer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Comment diriger efficacement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De quel équipement ai-je besoin pour créer une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À quoi ressemble l'adhésion à une communauté énergétique ?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Quels financements pourraient être disponibles pour soutenir ma communauté énergétique ?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Comment m'engager efficacement auprès de la communauté au sens large et de nos parties prenantes ?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33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FB96-1212-A54D-1C3D-0A4FD2673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91696"/>
            <a:ext cx="117195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Créer une communauté énergétique : premières étapes et considérations - Introduction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851771" y="3256767"/>
            <a:ext cx="10233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Que dois-je prendre en considération lorsque je souhaite créer une communauté énergétique ?</a:t>
            </a:r>
          </a:p>
        </p:txBody>
      </p:sp>
    </p:spTree>
    <p:extLst>
      <p:ext uri="{BB962C8B-B14F-4D97-AF65-F5344CB8AC3E}">
        <p14:creationId xmlns:p14="http://schemas.microsoft.com/office/powerpoint/2010/main" val="340912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F436A-F8FD-90A8-9480-CEDE0958B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61635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Créer une communauté énergétique : premières étapes et considérations – Questions initiales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188942" y="2825330"/>
            <a:ext cx="7625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Réfléchissez au type de communauté énergétique que vous souhaitez créer. Qui y participera ? Quelle est la motivation derrière cette communauté énergétique 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Renseignez-vous sur les différents types de communautés énergétiques, notamment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les communautés énergétiques citoyennes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et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hlinkClick r:id="rId4"/>
              </a:rPr>
              <a:t>les communautés d'énergie renouvelable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Quelles technologies sont déjà en place ou prévues ?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Envisagez les panneaux photovoltaïques (PV) ou solaires, le stockage, les compteurs intelligents.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149038-5011-C8F0-F47D-7E5C1A506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2" y="3050065"/>
            <a:ext cx="3601289" cy="26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809D-C8A6-2A87-0BA9-524CFB1C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5D04-7611-CCEC-C1DF-2BE83FB8C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60540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Créer une communauté énergétique : premières étapes et considérations – Plus de questions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0539B-57A9-C3C8-B593-2F231507816A}"/>
              </a:ext>
            </a:extLst>
          </p:cNvPr>
          <p:cNvSpPr txBox="1"/>
          <p:nvPr/>
        </p:nvSpPr>
        <p:spPr>
          <a:xfrm>
            <a:off x="4040658" y="3164663"/>
            <a:ext cx="77738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Qui gérera la communauté énergétique ?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Allez-vous la gérer vous-même ou préférez-vous faire appel à un prestataire externe 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Qui peut vous aider ?</a:t>
            </a:r>
            <a:endParaRPr lang="en-GB" sz="2400" dirty="0"/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Il existe peut-être des agences régionales ou nationales chargées de l'énergie ou du financement, ainsi que des exemples de bonnes pratiques dont vous pouvez vous inspirer et/ou qui peuvent vous aider.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41DAB-D366-E8FD-C3A8-F8E35D05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2" y="3050065"/>
            <a:ext cx="3601289" cy="26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D8E7AF-C56F-5EE8-0B9B-321E906062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570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Créer une communauté énergétique : autres considérations - Introduction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Que dois-je prendre en considération lorsque je crée une communauté énergétique ?</a:t>
            </a:r>
          </a:p>
        </p:txBody>
      </p:sp>
    </p:spTree>
    <p:extLst>
      <p:ext uri="{BB962C8B-B14F-4D97-AF65-F5344CB8AC3E}">
        <p14:creationId xmlns:p14="http://schemas.microsoft.com/office/powerpoint/2010/main" val="378441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A25029-9170-CE05-89C0-3167A14119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345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n-US" sz="2800" b="1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Création d'une communauté énergétique : autres considérations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6237962" y="2481016"/>
            <a:ext cx="5576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  <a:sym typeface="Public Sans"/>
              </a:rPr>
              <a:t>Il est essentiel de réfléchir à la manière dont vous allez gérer votre communauté énergétique. Gardez à l'esprit les points clés suivants :</a:t>
            </a:r>
          </a:p>
          <a:p>
            <a:pPr latinLnBrk="0"/>
            <a:endParaRPr lang="en-GB" sz="240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Un cadre solide et clair.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Les actifs financiers.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L'engagement de la communauté et la participation des parties prenantes.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Gestion opérationnelle ?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Évolutivité et croissance future.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B25C1-AB87-5A13-0B39-9DD224FE8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1" y="2397999"/>
            <a:ext cx="5388664" cy="39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5B084CDF-8680-4390-A421-6C8704DF09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4010</Words>
  <Application>Microsoft Macintosh PowerPoint</Application>
  <PresentationFormat>Widescreen</PresentationFormat>
  <Paragraphs>335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Arial,Sans-Serif</vt:lpstr>
      <vt:lpstr>Calibri</vt:lpstr>
      <vt:lpstr>Public Sans</vt:lpstr>
      <vt:lpstr>Every1 slide master</vt:lpstr>
      <vt:lpstr>Conseils utiles, astuces  et outils utiles… Pour vous aider à mettre en place votre communauté énergétique</vt:lpstr>
      <vt:lpstr>Introduction</vt:lpstr>
      <vt:lpstr>Cette presentation aborde</vt:lpstr>
      <vt:lpstr>Commencez dès aujourd'hui !  </vt:lpstr>
      <vt:lpstr>Créer une communauté énergétique : premières étapes et considérations - Introduction </vt:lpstr>
      <vt:lpstr>Créer une communauté énergétique : premières étapes et considérations – Questions initiales </vt:lpstr>
      <vt:lpstr>Créer une communauté énergétique : premières étapes et considérations – Plus de questions </vt:lpstr>
      <vt:lpstr>Créer une communauté énergétique : autres considérations - Introduction </vt:lpstr>
      <vt:lpstr>Création d'une communauté énergétique : autres considérations </vt:lpstr>
      <vt:lpstr>Créer une communauté énergétique : organisation formelle - Introduction </vt:lpstr>
      <vt:lpstr>Création d'une communauté énergétique : organisation formelle </vt:lpstr>
      <vt:lpstr>Créer une communauté énergétique : Leadership -  Introduction </vt:lpstr>
      <vt:lpstr>Créer une communauté énergétique : leadership </vt:lpstr>
      <vt:lpstr>Créer une communauté énergétique : ressources - Introduction </vt:lpstr>
      <vt:lpstr>Créer une communauté énergétique : ressources  </vt:lpstr>
      <vt:lpstr>Créer une communauté énergétique : vos membres - Introduction  </vt:lpstr>
      <vt:lpstr>Créer une communauté énergétique : vos membres  </vt:lpstr>
      <vt:lpstr>Créer une communauté énergétique : financement - Introduction </vt:lpstr>
      <vt:lpstr>Créer une communauté énergétique : financement - Questions </vt:lpstr>
      <vt:lpstr>Créer une communauté énergétique : financement - Options </vt:lpstr>
      <vt:lpstr>Créer une communauté énergétique : engagement de la communauté et des parties prenantes - Introduction </vt:lpstr>
      <vt:lpstr>Créer une communauté énergétique : engagement de la communauté et des parties prenantes - Questions </vt:lpstr>
      <vt:lpstr>Créer une communauté énergétique : engagement de la communauté et des parties prenantes – Bonnes pratiques </vt:lpstr>
      <vt:lpstr>Prochaines étapes 1 </vt:lpstr>
      <vt:lpstr>Prochaines étapes 2 </vt:lpstr>
      <vt:lpstr>Remerciements 1 </vt:lpstr>
      <vt:lpstr>Remerciements 2 </vt:lpstr>
      <vt:lpstr>Merci 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2026-03-17T07:54:39Z</dcterms:modified>
  <cp:category/>
</cp:coreProperties>
</file>