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31"/>
  </p:notesMasterIdLst>
  <p:handoutMasterIdLst>
    <p:handoutMasterId r:id="rId32"/>
  </p:handoutMasterIdLst>
  <p:sldIdLst>
    <p:sldId id="585" r:id="rId5"/>
    <p:sldId id="586" r:id="rId6"/>
    <p:sldId id="587" r:id="rId7"/>
    <p:sldId id="588" r:id="rId8"/>
    <p:sldId id="589" r:id="rId9"/>
    <p:sldId id="590" r:id="rId10"/>
    <p:sldId id="591" r:id="rId11"/>
    <p:sldId id="592" r:id="rId12"/>
    <p:sldId id="593" r:id="rId13"/>
    <p:sldId id="594" r:id="rId14"/>
    <p:sldId id="595" r:id="rId15"/>
    <p:sldId id="596" r:id="rId16"/>
    <p:sldId id="597" r:id="rId17"/>
    <p:sldId id="598" r:id="rId18"/>
    <p:sldId id="599" r:id="rId19"/>
    <p:sldId id="600" r:id="rId20"/>
    <p:sldId id="601" r:id="rId21"/>
    <p:sldId id="602" r:id="rId22"/>
    <p:sldId id="603" r:id="rId23"/>
    <p:sldId id="604" r:id="rId24"/>
    <p:sldId id="605" r:id="rId25"/>
    <p:sldId id="606" r:id="rId26"/>
    <p:sldId id="607" r:id="rId27"/>
    <p:sldId id="608" r:id="rId28"/>
    <p:sldId id="609" r:id="rId29"/>
    <p:sldId id="610" r:id="rId30"/>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98E878-E309-1C85-6F9B-975648C5B401}" v="5" dt="2026-02-09T14:17:53.8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25" autoAdjust="0"/>
    <p:restoredTop sz="86422" autoAdjust="0"/>
  </p:normalViewPr>
  <p:slideViewPr>
    <p:cSldViewPr snapToGrid="0">
      <p:cViewPr varScale="1">
        <p:scale>
          <a:sx n="92" d="100"/>
          <a:sy n="92" d="100"/>
        </p:scale>
        <p:origin x="1616" y="184"/>
      </p:cViewPr>
      <p:guideLst/>
    </p:cSldViewPr>
  </p:slideViewPr>
  <p:outlineViewPr>
    <p:cViewPr>
      <p:scale>
        <a:sx n="33" d="100"/>
        <a:sy n="33" d="100"/>
      </p:scale>
      <p:origin x="0" y="-3232"/>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S::alexander_think-e.be#ext#@flux50.onmicrosoft.com::bee075c1-faac-4166-8fcb-7b2057bad6f6" providerId="AD" clId="Web-{5898E878-E309-1C85-6F9B-975648C5B401}"/>
    <pc:docChg chg="modSld">
      <pc:chgData name="Alexander Deliukov" userId="S::alexander_think-e.be#ext#@flux50.onmicrosoft.com::bee075c1-faac-4166-8fcb-7b2057bad6f6" providerId="AD" clId="Web-{5898E878-E309-1C85-6F9B-975648C5B401}" dt="2026-02-09T14:17:53.822" v="3" actId="14100"/>
      <pc:docMkLst>
        <pc:docMk/>
      </pc:docMkLst>
      <pc:sldChg chg="addSp modSp">
        <pc:chgData name="Alexander Deliukov" userId="S::alexander_think-e.be#ext#@flux50.onmicrosoft.com::bee075c1-faac-4166-8fcb-7b2057bad6f6" providerId="AD" clId="Web-{5898E878-E309-1C85-6F9B-975648C5B401}" dt="2026-02-09T14:17:53.822" v="3" actId="14100"/>
        <pc:sldMkLst>
          <pc:docMk/>
          <pc:sldMk cId="4291759405" sldId="585"/>
        </pc:sldMkLst>
        <pc:picChg chg="add mod">
          <ac:chgData name="Alexander Deliukov" userId="S::alexander_think-e.be#ext#@flux50.onmicrosoft.com::bee075c1-faac-4166-8fcb-7b2057bad6f6" providerId="AD" clId="Web-{5898E878-E309-1C85-6F9B-975648C5B401}" dt="2026-02-09T14:17:53.822" v="3" actId="14100"/>
          <ac:picMkLst>
            <pc:docMk/>
            <pc:sldMk cId="4291759405" sldId="585"/>
            <ac:picMk id="5" creationId="{6B3D8300-0463-E9A5-FC91-D5CF311B27F2}"/>
          </ac:picMkLst>
        </pc:picChg>
      </pc:sldChg>
    </pc:docChg>
  </pc:docChgLst>
  <pc:docChgLst>
    <pc:chgData name="Alexander Deliukov" userId="d5fda0f2-1d08-4016-b7e9-bb882f168707" providerId="ADAL" clId="{FE9DFF45-01DC-45CC-A80A-B50597210401}"/>
    <pc:docChg chg="custSel delSld modSld">
      <pc:chgData name="Alexander Deliukov" userId="d5fda0f2-1d08-4016-b7e9-bb882f168707" providerId="ADAL" clId="{FE9DFF45-01DC-45CC-A80A-B50597210401}" dt="2026-01-27T12:02:55.243" v="23" actId="404"/>
      <pc:docMkLst>
        <pc:docMk/>
      </pc:docMkLst>
      <pc:sldChg chg="modSp mod">
        <pc:chgData name="Alexander Deliukov" userId="d5fda0f2-1d08-4016-b7e9-bb882f168707" providerId="ADAL" clId="{FE9DFF45-01DC-45CC-A80A-B50597210401}" dt="2026-01-27T12:00:16.950" v="3" actId="948"/>
        <pc:sldMkLst>
          <pc:docMk/>
          <pc:sldMk cId="4291759405" sldId="585"/>
        </pc:sldMkLst>
        <pc:spChg chg="mod">
          <ac:chgData name="Alexander Deliukov" userId="d5fda0f2-1d08-4016-b7e9-bb882f168707" providerId="ADAL" clId="{FE9DFF45-01DC-45CC-A80A-B50597210401}" dt="2026-01-27T12:00:16.950" v="3" actId="948"/>
          <ac:spMkLst>
            <pc:docMk/>
            <pc:sldMk cId="4291759405" sldId="585"/>
            <ac:spMk id="2" creationId="{E8452B93-4298-7B4F-79FF-FE522035F0F5}"/>
          </ac:spMkLst>
        </pc:spChg>
      </pc:sldChg>
      <pc:sldChg chg="modSp mod">
        <pc:chgData name="Alexander Deliukov" userId="d5fda0f2-1d08-4016-b7e9-bb882f168707" providerId="ADAL" clId="{FE9DFF45-01DC-45CC-A80A-B50597210401}" dt="2026-01-27T12:01:35.397" v="13" actId="1076"/>
        <pc:sldMkLst>
          <pc:docMk/>
          <pc:sldMk cId="2158604102" sldId="586"/>
        </pc:sldMkLst>
        <pc:spChg chg="mod">
          <ac:chgData name="Alexander Deliukov" userId="d5fda0f2-1d08-4016-b7e9-bb882f168707" providerId="ADAL" clId="{FE9DFF45-01DC-45CC-A80A-B50597210401}" dt="2026-01-27T12:01:35.397" v="13" actId="1076"/>
          <ac:spMkLst>
            <pc:docMk/>
            <pc:sldMk cId="2158604102" sldId="586"/>
            <ac:spMk id="4" creationId="{BC402FC2-C28C-6979-4CCC-397FC9518F83}"/>
          </ac:spMkLst>
        </pc:spChg>
      </pc:sldChg>
      <pc:sldChg chg="modSp mod">
        <pc:chgData name="Alexander Deliukov" userId="d5fda0f2-1d08-4016-b7e9-bb882f168707" providerId="ADAL" clId="{FE9DFF45-01DC-45CC-A80A-B50597210401}" dt="2026-01-27T12:01:07.585" v="5" actId="1076"/>
        <pc:sldMkLst>
          <pc:docMk/>
          <pc:sldMk cId="2386608428" sldId="587"/>
        </pc:sldMkLst>
        <pc:spChg chg="mod">
          <ac:chgData name="Alexander Deliukov" userId="d5fda0f2-1d08-4016-b7e9-bb882f168707" providerId="ADAL" clId="{FE9DFF45-01DC-45CC-A80A-B50597210401}" dt="2026-01-27T12:01:07.585" v="5" actId="1076"/>
          <ac:spMkLst>
            <pc:docMk/>
            <pc:sldMk cId="2386608428" sldId="587"/>
            <ac:spMk id="4" creationId="{2B101D14-71FC-9508-5054-BFE74B97DD47}"/>
          </ac:spMkLst>
        </pc:spChg>
      </pc:sldChg>
      <pc:sldChg chg="modSp mod">
        <pc:chgData name="Alexander Deliukov" userId="d5fda0f2-1d08-4016-b7e9-bb882f168707" providerId="ADAL" clId="{FE9DFF45-01DC-45CC-A80A-B50597210401}" dt="2026-01-27T12:01:46.992" v="15" actId="20577"/>
        <pc:sldMkLst>
          <pc:docMk/>
          <pc:sldMk cId="184645148" sldId="588"/>
        </pc:sldMkLst>
        <pc:spChg chg="mod">
          <ac:chgData name="Alexander Deliukov" userId="d5fda0f2-1d08-4016-b7e9-bb882f168707" providerId="ADAL" clId="{FE9DFF45-01DC-45CC-A80A-B50597210401}" dt="2026-01-27T12:01:39.932" v="14" actId="1076"/>
          <ac:spMkLst>
            <pc:docMk/>
            <pc:sldMk cId="184645148" sldId="588"/>
            <ac:spMk id="2" creationId="{1013318B-F51A-DE9B-4143-B6140E6B757E}"/>
          </ac:spMkLst>
        </pc:spChg>
        <pc:spChg chg="mod">
          <ac:chgData name="Alexander Deliukov" userId="d5fda0f2-1d08-4016-b7e9-bb882f168707" providerId="ADAL" clId="{FE9DFF45-01DC-45CC-A80A-B50597210401}" dt="2026-01-27T12:01:46.992" v="15" actId="20577"/>
          <ac:spMkLst>
            <pc:docMk/>
            <pc:sldMk cId="184645148" sldId="588"/>
            <ac:spMk id="4" creationId="{D7F83157-560A-B6BC-9155-E9BA6A826DCC}"/>
          </ac:spMkLst>
        </pc:spChg>
      </pc:sldChg>
      <pc:sldChg chg="modSp mod">
        <pc:chgData name="Alexander Deliukov" userId="d5fda0f2-1d08-4016-b7e9-bb882f168707" providerId="ADAL" clId="{FE9DFF45-01DC-45CC-A80A-B50597210401}" dt="2026-01-27T12:02:26.234" v="17" actId="14100"/>
        <pc:sldMkLst>
          <pc:docMk/>
          <pc:sldMk cId="3394557483" sldId="589"/>
        </pc:sldMkLst>
        <pc:spChg chg="mod">
          <ac:chgData name="Alexander Deliukov" userId="d5fda0f2-1d08-4016-b7e9-bb882f168707" providerId="ADAL" clId="{FE9DFF45-01DC-45CC-A80A-B50597210401}" dt="2026-01-27T12:02:26.234" v="17" actId="14100"/>
          <ac:spMkLst>
            <pc:docMk/>
            <pc:sldMk cId="3394557483" sldId="589"/>
            <ac:spMk id="2" creationId="{7EC08E20-2845-8CE7-6B61-EEC5E9D47725}"/>
          </ac:spMkLst>
        </pc:spChg>
      </pc:sldChg>
      <pc:sldChg chg="modSp mod">
        <pc:chgData name="Alexander Deliukov" userId="d5fda0f2-1d08-4016-b7e9-bb882f168707" providerId="ADAL" clId="{FE9DFF45-01DC-45CC-A80A-B50597210401}" dt="2026-01-27T12:01:13.143" v="6" actId="20577"/>
        <pc:sldMkLst>
          <pc:docMk/>
          <pc:sldMk cId="1881906694" sldId="591"/>
        </pc:sldMkLst>
        <pc:spChg chg="mod">
          <ac:chgData name="Alexander Deliukov" userId="d5fda0f2-1d08-4016-b7e9-bb882f168707" providerId="ADAL" clId="{FE9DFF45-01DC-45CC-A80A-B50597210401}" dt="2026-01-27T12:01:13.143" v="6" actId="20577"/>
          <ac:spMkLst>
            <pc:docMk/>
            <pc:sldMk cId="1881906694" sldId="591"/>
            <ac:spMk id="2" creationId="{83033E5E-FA91-7CC8-EB37-6657920FB2AE}"/>
          </ac:spMkLst>
        </pc:spChg>
      </pc:sldChg>
      <pc:sldChg chg="modSp mod">
        <pc:chgData name="Alexander Deliukov" userId="d5fda0f2-1d08-4016-b7e9-bb882f168707" providerId="ADAL" clId="{FE9DFF45-01DC-45CC-A80A-B50597210401}" dt="2026-01-27T12:01:15.145" v="7" actId="20577"/>
        <pc:sldMkLst>
          <pc:docMk/>
          <pc:sldMk cId="4138451803" sldId="592"/>
        </pc:sldMkLst>
        <pc:spChg chg="mod">
          <ac:chgData name="Alexander Deliukov" userId="d5fda0f2-1d08-4016-b7e9-bb882f168707" providerId="ADAL" clId="{FE9DFF45-01DC-45CC-A80A-B50597210401}" dt="2026-01-27T12:01:15.145" v="7" actId="20577"/>
          <ac:spMkLst>
            <pc:docMk/>
            <pc:sldMk cId="4138451803" sldId="592"/>
            <ac:spMk id="3" creationId="{0F10E118-5A0C-F9C6-3109-9EC416F3C22E}"/>
          </ac:spMkLst>
        </pc:spChg>
      </pc:sldChg>
      <pc:sldChg chg="delSp modSp mod">
        <pc:chgData name="Alexander Deliukov" userId="d5fda0f2-1d08-4016-b7e9-bb882f168707" providerId="ADAL" clId="{FE9DFF45-01DC-45CC-A80A-B50597210401}" dt="2026-01-27T12:01:23.846" v="10" actId="404"/>
        <pc:sldMkLst>
          <pc:docMk/>
          <pc:sldMk cId="1019797494" sldId="593"/>
        </pc:sldMkLst>
        <pc:graphicFrameChg chg="modGraphic">
          <ac:chgData name="Alexander Deliukov" userId="d5fda0f2-1d08-4016-b7e9-bb882f168707" providerId="ADAL" clId="{FE9DFF45-01DC-45CC-A80A-B50597210401}" dt="2026-01-27T12:01:23.846" v="10" actId="404"/>
          <ac:graphicFrameMkLst>
            <pc:docMk/>
            <pc:sldMk cId="1019797494" sldId="593"/>
            <ac:graphicFrameMk id="2" creationId="{BE41309E-BA3C-A152-20FB-C8F5D1991A42}"/>
          </ac:graphicFrameMkLst>
        </pc:graphicFrameChg>
      </pc:sldChg>
      <pc:sldChg chg="modSp mod">
        <pc:chgData name="Alexander Deliukov" userId="d5fda0f2-1d08-4016-b7e9-bb882f168707" providerId="ADAL" clId="{FE9DFF45-01DC-45CC-A80A-B50597210401}" dt="2026-01-27T12:02:36.941" v="19" actId="404"/>
        <pc:sldMkLst>
          <pc:docMk/>
          <pc:sldMk cId="3949184911" sldId="599"/>
        </pc:sldMkLst>
        <pc:graphicFrameChg chg="modGraphic">
          <ac:chgData name="Alexander Deliukov" userId="d5fda0f2-1d08-4016-b7e9-bb882f168707" providerId="ADAL" clId="{FE9DFF45-01DC-45CC-A80A-B50597210401}" dt="2026-01-27T12:02:36.941" v="19" actId="404"/>
          <ac:graphicFrameMkLst>
            <pc:docMk/>
            <pc:sldMk cId="3949184911" sldId="599"/>
            <ac:graphicFrameMk id="2" creationId="{22012A37-31DF-3643-5425-F2854B5528A3}"/>
          </ac:graphicFrameMkLst>
        </pc:graphicFrameChg>
      </pc:sldChg>
      <pc:sldChg chg="modSp">
        <pc:chgData name="Alexander Deliukov" userId="d5fda0f2-1d08-4016-b7e9-bb882f168707" providerId="ADAL" clId="{FE9DFF45-01DC-45CC-A80A-B50597210401}" dt="2026-01-27T12:02:47.185" v="20" actId="404"/>
        <pc:sldMkLst>
          <pc:docMk/>
          <pc:sldMk cId="2021214043" sldId="607"/>
        </pc:sldMkLst>
        <pc:spChg chg="mod">
          <ac:chgData name="Alexander Deliukov" userId="d5fda0f2-1d08-4016-b7e9-bb882f168707" providerId="ADAL" clId="{FE9DFF45-01DC-45CC-A80A-B50597210401}" dt="2026-01-27T12:02:47.185" v="20" actId="404"/>
          <ac:spMkLst>
            <pc:docMk/>
            <pc:sldMk cId="2021214043" sldId="607"/>
            <ac:spMk id="4" creationId="{5B37293F-24F8-0380-1F80-AE575BD0E6B4}"/>
          </ac:spMkLst>
        </pc:spChg>
      </pc:sldChg>
      <pc:sldChg chg="modSp mod">
        <pc:chgData name="Alexander Deliukov" userId="d5fda0f2-1d08-4016-b7e9-bb882f168707" providerId="ADAL" clId="{FE9DFF45-01DC-45CC-A80A-B50597210401}" dt="2026-01-27T12:02:55.243" v="23" actId="404"/>
        <pc:sldMkLst>
          <pc:docMk/>
          <pc:sldMk cId="874893185" sldId="608"/>
        </pc:sldMkLst>
        <pc:spChg chg="mod">
          <ac:chgData name="Alexander Deliukov" userId="d5fda0f2-1d08-4016-b7e9-bb882f168707" providerId="ADAL" clId="{FE9DFF45-01DC-45CC-A80A-B50597210401}" dt="2026-01-27T12:02:55.243" v="23" actId="404"/>
          <ac:spMkLst>
            <pc:docMk/>
            <pc:sldMk cId="874893185" sldId="608"/>
            <ac:spMk id="29" creationId="{4ECDE187-04E2-45C2-AB71-3163282F7484}"/>
          </ac:spMkLst>
        </pc:spChg>
        <pc:spChg chg="mod">
          <ac:chgData name="Alexander Deliukov" userId="d5fda0f2-1d08-4016-b7e9-bb882f168707" providerId="ADAL" clId="{FE9DFF45-01DC-45CC-A80A-B50597210401}" dt="2026-01-27T12:02:52.185" v="22" actId="404"/>
          <ac:spMkLst>
            <pc:docMk/>
            <pc:sldMk cId="874893185" sldId="608"/>
            <ac:spMk id="41" creationId="{D9C87595-16A2-4A0F-9DBB-4AF40FA3BA2C}"/>
          </ac:spMkLst>
        </pc:spChg>
        <pc:spChg chg="mod">
          <ac:chgData name="Alexander Deliukov" userId="d5fda0f2-1d08-4016-b7e9-bb882f168707" providerId="ADAL" clId="{FE9DFF45-01DC-45CC-A80A-B50597210401}" dt="2026-01-27T12:02:52.185" v="22" actId="404"/>
          <ac:spMkLst>
            <pc:docMk/>
            <pc:sldMk cId="874893185" sldId="608"/>
            <ac:spMk id="49" creationId="{E8F01505-D47E-4B07-82B8-EC043F5EC813}"/>
          </ac:spMkLst>
        </pc:spChg>
        <pc:spChg chg="mod">
          <ac:chgData name="Alexander Deliukov" userId="d5fda0f2-1d08-4016-b7e9-bb882f168707" providerId="ADAL" clId="{FE9DFF45-01DC-45CC-A80A-B50597210401}" dt="2026-01-27T12:02:52.185" v="22" actId="404"/>
          <ac:spMkLst>
            <pc:docMk/>
            <pc:sldMk cId="874893185" sldId="608"/>
            <ac:spMk id="60" creationId="{DB6D982A-54DA-4FCC-9383-F91FC1E1D9CE}"/>
          </ac:spMkLst>
        </pc:spChg>
      </pc:sldChg>
      <pc:sldChg chg="modSp">
        <pc:chgData name="Alexander Deliukov" userId="d5fda0f2-1d08-4016-b7e9-bb882f168707" providerId="ADAL" clId="{FE9DFF45-01DC-45CC-A80A-B50597210401}" dt="2026-01-27T12:00:25.907" v="4"/>
        <pc:sldMkLst>
          <pc:docMk/>
          <pc:sldMk cId="2848209819" sldId="609"/>
        </pc:sldMkLst>
        <pc:spChg chg="mod">
          <ac:chgData name="Alexander Deliukov" userId="d5fda0f2-1d08-4016-b7e9-bb882f168707" providerId="ADAL" clId="{FE9DFF45-01DC-45CC-A80A-B50597210401}" dt="2026-01-27T12:00:25.907" v="4"/>
          <ac:spMkLst>
            <pc:docMk/>
            <pc:sldMk cId="2848209819" sldId="609"/>
            <ac:spMk id="4" creationId="{B6E2F0C4-3708-062E-837B-49F21B8E51C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2026. 3. 13.</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Modifica dello stile del testo master</a:t>
            </a:r>
          </a:p>
          <a:p>
            <a:pPr lvl="1"/>
            <a:r>
              <a:rPr lang="ko-KR" altLang="en-US"/>
              <a:t>Secondo livello</a:t>
            </a:r>
          </a:p>
          <a:p>
            <a:pPr lvl="2"/>
            <a:r>
              <a:rPr lang="ko-KR" altLang="en-US"/>
              <a:t>Terzo livello</a:t>
            </a:r>
          </a:p>
          <a:p>
            <a:pPr lvl="3"/>
            <a:r>
              <a:rPr lang="ko-KR" altLang="en-US"/>
              <a:t>Quarto livello</a:t>
            </a:r>
          </a:p>
          <a:p>
            <a:pPr lvl="4"/>
            <a:r>
              <a:rPr lang="ko-KR" altLang="en-US"/>
              <a:t>Quinto livello</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b75d0b6e56042db759308de25b428c2%7C0e2ed45596af4100bed3a8e5fd981685%7C0%7C0%7C638989652911880494%7CUnknown%7CTWFpbGZsb3d8eyJFbXB0eU1hcGkiOnRydWUsIlYiOiIwLjAuMDAwMCIsIlAiOiJXaW4zMiIsIkFOIjoiTWFpbCIsIldUIjoyfQ%3D%3D%7C0%7C%7C%7C&amp;sdata=%2FITZkt%2BIetR6zgRVbzpDpm%2Fe6Dlg1L5kh3Mm8lyobao%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media.timtul.com/media/web_asociacion3e/digital-tools-for-energy-communities_20240903072717.pdf?utm_source=chatgpt.com"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every1.energy/learning-materials" TargetMode="External"/><Relationship Id="rId5" Type="http://schemas.openxmlformats.org/officeDocument/2006/relationships/hyperlink" Target="https://www.sciencedirect.com/science/article/pii/S2352484724001926?utm_source=chatgpt.com" TargetMode="External"/><Relationship Id="rId4" Type="http://schemas.openxmlformats.org/officeDocument/2006/relationships/hyperlink" Target="https://www.open.edu/openlearncreate/course/index.php?categoryid=1459" TargetMode="Externa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www.flickr.com/photos/76999192@N06/8914555364/in/photolist-ezKqJq-6GdEQk-6WWLTQ-26LaoTK-JtH2ax-2nRgW7B-5Zb2BK-97z7ZL-2nzbeQe-c2xvgh-54DEm-6GW7Bs-6GW5Du-6GW5gA-6GS3Qg-6GRYUg-6GW57b-6GRXNa-6GRXYp-6GW3A1-6GRZ1e-6GRZrD-6GS2Ke-c2xvyS-6GW75Q-6GS2tv-6cFMPr-6GS1b8-dyh7SQ-9ftpEe-dH6MK7-c2xuV1-6GW4qm-6GW8CN-dH18nF-9fx9ao-eXRoBE-8dzjHX-dH1hir-7tC3o-wHxmRb-dUT8M-rHexoe-dH1ju4-dH6Ucu-dH1rgF-dH1bDP-dH13v2-qDgL3H-dH6AMN" TargetMode="External"/><Relationship Id="rId13" Type="http://schemas.openxmlformats.org/officeDocument/2006/relationships/hyperlink" Target="https://creativecommons.org/licenses/by-sa/2.0/"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www.flickr.com/photos/26395486@N00/11040990083/" TargetMode="External"/><Relationship Id="rId12" Type="http://schemas.openxmlformats.org/officeDocument/2006/relationships/hyperlink" Target="https://www.flickr.com/photos/la-citta-vita/5964294206/in/photolist-a63ySJ-2if5NnW-25r9jwG-9NCzNg-2jTWyDw-Ruykm5-2k3vT2a-2jHw3rM-26wAznv-H8u1FC-HCUSyN-2jHrCbg-2jHrxUW-2jHw16p-cXN5kU-5J4xoF-fJj3MJ-23LWsCC-23LWs6A-23LWtaE-2k3vcaL-GMLHJH-2nsown9-brF35a-fJ31B2-2jTWrj6-2jTXZf9-HVaa8L-8ht37K-8M4ahu-YBtiPN-XpJbL-puGqk6-2nsigDR-2mDcop8-2jTX8zX-Nzsc5a-7YHViU-PCCEAp-79uuCF-H3323R-HRqJYg-HRqKjg-5JeU76-s4pgHv-5JeSrV-79uwwp-79umA4-ddYze8-79unS6" TargetMode="External"/><Relationship Id="rId17" Type="http://schemas.openxmlformats.org/officeDocument/2006/relationships/hyperlink" Target="https://www.flickr.com/photos/virtualeyesee/6107062655/in/photolist-aiEhXH-2mfbphB-2FNUzm-2mhR91F-6R5BGh-6CrL7s-9wTEoc-5RNZrj-hsxMoz-bXBkHs-6uZH4F-2qGyynr-i6cpkf-5DeuzB-62bCHj-627qw6-62bCJU-2mWWrGm-2owiRjb-5YhgUK-6zVhW9-62bCQN-FSHhxU-9iKHnC-bEVLmG-9nYSsY-2j9vWXy-2qnFW2U-EqM9T9-5Ttgxf-boWktF-7GZn1X-wQKRrm-7ztNWB-rwZSwo-d3XB41-2bmH5cd-67MMek-mT2BPc-p22mrg-QALCU8-PqUAWG-ni4p7x-FQQvr8-oexbpz-7vDaN3-LqgueC-72ottW-anrQVi-acx2uN" TargetMode="External"/><Relationship Id="rId2" Type="http://schemas.openxmlformats.org/officeDocument/2006/relationships/slide" Target="../slides/slide25.xml"/><Relationship Id="rId16" Type="http://schemas.openxmlformats.org/officeDocument/2006/relationships/hyperlink" Target="https://www.flickr.com/photos/tentenuk/18679340721/in/photolist-cm3fBf-cm3g1A-FpgqXN-FrxSDx-217hcCH-f5HBPe-pHHEg-oERpnX-usCvdD-us1sWh-uaYyPX-uaPWpQ-tvptVY-5RwtK8-71d9vB-X8vRgS-67SCqt-21htuyS-nTux14-21uN4ve-oaTEP3-jbEABF-2nPY1C4-5mxAEZ-2nMCtiW-2nbFcfw-2iVkj1b-sdeQKs-VY1H1F-2nZqj36-atbVgq-Xc9uog-4Pwhx9-2jMRVcr-2nMKXPS-2cG5u9E-WWxheY-2q8KcD3-VY2k2i-2nTVzya-2nTYfDh-2nTYfCA-29Ehcd3-2nTT1wD-2nWUkwX-2ocf6cZ-27GyXcG-2mndM1E" TargetMode="External"/><Relationship Id="rId1" Type="http://schemas.openxmlformats.org/officeDocument/2006/relationships/notesMaster" Target="../notesMasters/notesMaster1.xml"/><Relationship Id="rId6" Type="http://schemas.openxmlformats.org/officeDocument/2006/relationships/hyperlink" Target="https://www.pexels.com/photo/paper-beside-macbook-669623/" TargetMode="External"/><Relationship Id="rId11" Type="http://schemas.openxmlformats.org/officeDocument/2006/relationships/hyperlink" Target="https://creativecommons.org/publicdomain/zero/1.0/" TargetMode="External"/><Relationship Id="rId5" Type="http://schemas.openxmlformats.org/officeDocument/2006/relationships/hyperlink" Target="https://creativecommons.org/licenses/by-nc-nd/2.0/" TargetMode="External"/><Relationship Id="rId15" Type="http://schemas.openxmlformats.org/officeDocument/2006/relationships/hyperlink" Target="https://creativecommons.org/licenses/by/2.0/" TargetMode="External"/><Relationship Id="rId10" Type="http://schemas.openxmlformats.org/officeDocument/2006/relationships/hyperlink" Target="https://www.flickr.com/photos/cogdog/52417423400/in/photolist-jN6KtC-vmYXES-2nRWZMj-2csAZv9" TargetMode="External"/><Relationship Id="rId4" Type="http://schemas.openxmlformats.org/officeDocument/2006/relationships/hyperlink" Target="https://www.flickr.com/photos/patrick_verstappen/52546260006/in/photolist-2o4kjq7-8LJM4o-858AQj-855q1x-858zNw-858xdA-MXu2N-MXtHw-e324XE-MXLiK-MXLwF-5qUpAz-4GKsje-48BZVz-29fdK5L-5a8fF4-f2pJTf-KgUJ2q-9wsNqd-9eX9MN-9eU6Pv-2hNukin-Vn6YGn-fkdFDR-ViwBGm-25G13Zg-Vau9ex-Vm8EpH-2yTbqe-8PKEt5-2oFDcQw-U5wHjh-HpxETR-Vn6cKZ-V7BPwq-ULSkgW-M4Wmm-U5AvT3-2qEHVXz-oWeRXR-FiAwun-2h1B4EW-2qPpXsm-pvbp1p-ojfXss-2h1AdMe-cPEtgd-aGZE4-dAR39F-dVHSbD" TargetMode="External"/><Relationship Id="rId9" Type="http://schemas.openxmlformats.org/officeDocument/2006/relationships/hyperlink" Target="https://creativecommons.org/licenses/by-nc/2.0/" TargetMode="External"/><Relationship Id="rId14" Type="http://schemas.openxmlformats.org/officeDocument/2006/relationships/hyperlink" Target="https://www.flickr.com/photos/157270154@N05/42044625261/in/photolist-4Q93h1-vKR27-KDuvLt-7fxbma-78oxjg-3nz386-X6nZUD-2hUxXwD-ecUTJX-2nAXwNz-274kGh6-2p9gpoH-86iMjk-2yvdph-9R4Bpj-6siGbW-WV5pEn-7G5bXA-5XtQ9p-2jyVvqR-2obqJya-nZm4Vr-j23HsP-iupqiJ-2jw1Fqc-5ThX4T-7G5chU-7G5coo-R8dqZE-EgmDNV-FwDzbg-2mgNVWq-qM97Qp-G24Qkt-quJn4A-gHVux-G1XSsh-Qq3R8Z-6NU4Hx-SizbKR-dPACKn-8UkP7H-gqUnF-7N59bP-aRmHX-aRksN-aRncX-aRkZX-aRmHV-5TVweb"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hangingPunct="0"/>
            <a:r>
              <a:rPr lang="en-GB" dirty="0"/>
              <a:t>Comunità energetiche: nozioni di base sull'IT</a:t>
            </a:r>
          </a:p>
          <a:p>
            <a:pPr latinLnBrk="0" hangingPunct="0"/>
            <a:r>
              <a:rPr lang="en-GB" sz="1200" b="0" i="0" kern="1200" dirty="0">
                <a:solidFill>
                  <a:schemeClr val="tx1"/>
                </a:solidFill>
                <a:effectLst/>
                <a:latin typeface="+mn-lt"/>
                <a:ea typeface="+mn-ea"/>
                <a:cs typeface="+mn-cs"/>
              </a:rPr>
              <a:t>Questo progetto ha ricevuto finanziamenti dal programma Horizon dell'Unione Europea per la ricerca e l'innovazione (2021-2027) nell'ambito della convenzione di sovvenzione n. 101075596. La responsabilità per il contenuto di questo materiale ricade esclusivamente sul progetto Every1 e non riflette necessariamente l'opinione dell'Unione Europea. La presentazione è concessa in licenza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dirty="0">
                <a:solidFill>
                  <a:schemeClr val="tx1"/>
                </a:solidFill>
                <a:effectLst/>
                <a:latin typeface="+mn-lt"/>
                <a:ea typeface="+mn-ea"/>
                <a:cs typeface="+mn-cs"/>
              </a:rPr>
              <a:t>salvo diversa indicazione.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1408878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3. Il ruolo degli strumenti digitali di gestione energetica: flessibilità</a:t>
            </a:r>
            <a:endParaRPr lang="en-US" sz="1050" kern="1200" dirty="0">
              <a:solidFill>
                <a:schemeClr val="bg1"/>
              </a:solidFill>
              <a:latin typeface="+mn-lt"/>
              <a:ea typeface="+mn-ea"/>
              <a:cs typeface="+mn-cs"/>
            </a:endParaRPr>
          </a:p>
          <a:p>
            <a:pPr algn="ctr" latinLnBrk="0"/>
            <a:r>
              <a:rPr lang="en-US" sz="1200" i="1" dirty="0">
                <a:solidFill>
                  <a:schemeClr val="accent5"/>
                </a:solidFill>
              </a:rPr>
              <a:t>In che modo gli strumenti digitali di gestione energetica possono apportare benefici alle comunità energetiche?</a:t>
            </a:r>
          </a:p>
          <a:p>
            <a:pPr algn="ctr" latinLnBrk="0"/>
            <a:endParaRPr lang="en-US"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2614181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3. Il ruolo degli strumenti digitali di gestione energetica: flessibilità</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noProof="1">
                <a:sym typeface="Public Sans"/>
              </a:rPr>
              <a:t>Gli strumenti digitali di gestione dell'energia ottimizzano l'uso dell'energia attraverso il monitoraggio in tempo reale, analisi intelligenti dei consumi e miglioramenti collettivi dell'efficienza.</a:t>
            </a:r>
            <a:endParaRPr lang="en-GB" sz="1200" noProof="1"/>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3156361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Una tabella di quattro righe e quattro colonne. Come in precedenza, le quattro colonne sono intitolate: Strumento; Servizi; Vantaggi per una comunità energetica; In che modo questo strumento può supportare una comunità energetica? Come in precedenza, diverse celle contengono più punti, quindi le celle saranno numerate.</a:t>
            </a:r>
          </a:p>
          <a:p>
            <a:r>
              <a:rPr lang="en-GB" dirty="0"/>
              <a:t>Prima riga di dati: 1. </a:t>
            </a:r>
            <a:r>
              <a:rPr lang="en-GB" dirty="0" err="1"/>
              <a:t>EcoStruxure </a:t>
            </a:r>
            <a:r>
              <a:rPr lang="en-GB" dirty="0"/>
              <a:t>Facility Expert (in tutto il mondo). 2. Gestione remota integrata. 3. Maggiore flessibilità operativa. 4. Ottimizzazione basata sui dati. </a:t>
            </a:r>
          </a:p>
          <a:p>
            <a:r>
              <a:rPr lang="en-GB" dirty="0"/>
              <a:t>Seconda riga di dati: 1. Loop (Regno Unito). 2. Monitoraggio energetico completo, accesso intelligente ai dati. 3. Approfondimenti sui consumi. 4. Linee guida attuabili per la flessibilità.</a:t>
            </a:r>
          </a:p>
          <a:p>
            <a:r>
              <a:rPr lang="en-GB" dirty="0"/>
              <a:t>Terza riga di dati: 1. </a:t>
            </a:r>
            <a:r>
              <a:rPr lang="en-GB" dirty="0" err="1"/>
              <a:t>Tibber </a:t>
            </a:r>
            <a:r>
              <a:rPr lang="en-GB" dirty="0"/>
              <a:t>(Svezia, Norvegia, Germania, Paesi Bassi). 2. Approvvigionamento energetico dinamico, gestione dei consumi in tempo reale. 3. Trasferimento del carico e riduzione dei costi, maggiore sostenibilità. 4. Processo decisionale ottimizzato in materia di energia.</a:t>
            </a:r>
          </a:p>
          <a:p>
            <a:endParaRPr lang="en-GB" dirty="0"/>
          </a:p>
          <a:p>
            <a:r>
              <a:rPr lang="en-GB" dirty="0"/>
              <a:t>https://www.se.com/uk/en/</a:t>
            </a:r>
          </a:p>
          <a:p>
            <a:r>
              <a:rPr lang="en-GB" dirty="0"/>
              <a:t>https://loop.homes/</a:t>
            </a:r>
          </a:p>
          <a:p>
            <a:r>
              <a:rPr lang="en-GB" dirty="0" err="1"/>
              <a:t>https://tibber.com/en</a:t>
            </a:r>
            <a:endParaRPr lang="en-GB"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3891915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4. Il ruolo dei calcolatori di ristrutturazione e solari</a:t>
            </a:r>
            <a:endParaRPr lang="en-US" sz="1050" dirty="0">
              <a:solidFill>
                <a:schemeClr val="bg1"/>
              </a:solidFill>
              <a:ea typeface="Calibri"/>
              <a:cs typeface="Calibri"/>
            </a:endParaRPr>
          </a:p>
          <a:p>
            <a:pPr algn="ctr" latinLnBrk="0"/>
            <a:r>
              <a:rPr lang="en-US" sz="1200" i="1" dirty="0">
                <a:solidFill>
                  <a:schemeClr val="accent2"/>
                </a:solidFill>
              </a:rPr>
              <a:t>In che modo i calcolatori di ristrutturazione e solari supportano le decisioni relative al risparmio energetico?</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4160003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4. Il ruolo dei calcolatori di ristrutturazione e solari</a:t>
            </a:r>
            <a:endParaRPr lang="en-US" sz="1050" dirty="0">
              <a:solidFill>
                <a:schemeClr val="bg1"/>
              </a:solidFill>
              <a:ea typeface="Calibri"/>
              <a:cs typeface="Calibri"/>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sym typeface="Public Sans"/>
              </a:rPr>
              <a:t>I calcolatori solari </a:t>
            </a:r>
            <a:r>
              <a:rPr lang="en-GB" sz="1200" noProof="0" dirty="0">
                <a:sym typeface="Public Sans"/>
              </a:rPr>
              <a:t>forniscono piani di ristrutturazione personalizzati, aiuti finanziari e approfondimenti basati sui dati per ottimizzare l'efficienza energetica e gli investimenti nelle energie rinnovabili.</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952258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Una tabella di quattro righe e quattro colonne. Come in precedenza, le celle contengono più punti, quindi saranno numerate anche qui. La prima riga è identica alle tabelle precedenti: 1. Strumento. 2. Servizio. 3. Vantaggi per una comunità energetica. 4. In che modo questo strumento può supportare una comunità energetica?</a:t>
            </a:r>
          </a:p>
          <a:p>
            <a:r>
              <a:rPr lang="en-GB" dirty="0"/>
              <a:t>Prima riga di dati: 1. Effy (Francia). 2. Simulazione di progetto e studio personalizzato, soluzioni di ristrutturazione integrate, accesso ad aiuti e incentivi. 3. Ristrutturazione conveniente, soluzioni su misura per edifici diversi. 4. Accesso a sovvenzioni.</a:t>
            </a:r>
          </a:p>
          <a:p>
            <a:pPr marL="0" marR="0" lvl="0" indent="0" algn="l" defTabSz="914400" rtl="0" eaLnBrk="1" fontAlgn="auto" latinLnBrk="1" hangingPunct="1">
              <a:lnSpc>
                <a:spcPct val="100000"/>
              </a:lnSpc>
              <a:spcBef>
                <a:spcPts val="0"/>
              </a:spcBef>
              <a:spcAft>
                <a:spcPts val="0"/>
              </a:spcAft>
              <a:buClrTx/>
              <a:buSzTx/>
              <a:buFontTx/>
              <a:buNone/>
              <a:tabLst/>
              <a:defRPr/>
            </a:pPr>
            <a:r>
              <a:rPr lang="en-GB" dirty="0"/>
              <a:t>Seconda riga di dati. 1. </a:t>
            </a:r>
            <a:r>
              <a:rPr lang="en-GB" dirty="0" err="1"/>
              <a:t>MaPrimeRénov </a:t>
            </a:r>
            <a:r>
              <a:rPr lang="en-GB" dirty="0"/>
              <a:t>(Francia). 2. Aiuti alla ristrutturazione finanziati dal governo francese, verifica dell'idoneità e assistenza nella presentazione della domanda. 3. Sostegno finanziario per l'efficienza energetica. 4. </a:t>
            </a:r>
            <a:r>
              <a:rPr lang="en-GB" sz="1200" b="0" i="0" u="none" strike="noStrike" cap="none" noProof="0" dirty="0">
                <a:solidFill>
                  <a:srgbClr val="000000"/>
                </a:solidFill>
                <a:latin typeface="+mn-lt"/>
              </a:rPr>
              <a:t>Riduzione del rischio di investimento.</a:t>
            </a: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b="0" i="0" u="none" strike="noStrike" cap="none" noProof="0" dirty="0">
                <a:solidFill>
                  <a:srgbClr val="000000"/>
                </a:solidFill>
                <a:latin typeface="+mn-lt"/>
              </a:rPr>
              <a:t>Terza riga di dati. 1. Energy Saving Trust – Strumenti e calcolatori energetici (Regno Unito). 2. Consulenza per il miglioramento energetico, calcolatori energetici completi. 3. Valutazione energetica olistica della casa. 4. Pianificazione della ristrutturazione basata sui dati, raccomandazioni attuabili.</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GB" sz="1200" b="0" i="0" u="none" strike="noStrike" cap="none" noProof="0" dirty="0">
              <a:solidFill>
                <a:srgbClr val="000000"/>
              </a:solidFill>
              <a:latin typeface="+mn-lt"/>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GB" sz="1200" b="0" i="0" u="none" strike="noStrike" cap="none" noProof="0" dirty="0">
              <a:solidFill>
                <a:srgbClr val="000000"/>
              </a:solidFill>
              <a:latin typeface="+mn-lt"/>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GB" sz="1200" b="0" i="0" u="none" strike="noStrike" cap="none" noProof="0" dirty="0">
              <a:solidFill>
                <a:srgbClr val="000000"/>
              </a:solidFill>
              <a:latin typeface="+mn-lt"/>
            </a:endParaRPr>
          </a:p>
          <a:p>
            <a:endParaRPr lang="en-GB" dirty="0"/>
          </a:p>
          <a:p>
            <a:endParaRPr lang="en-GB" dirty="0"/>
          </a:p>
          <a:p>
            <a:endParaRPr lang="en-GB" dirty="0"/>
          </a:p>
          <a:p>
            <a:endParaRPr lang="en-GB" dirty="0"/>
          </a:p>
          <a:p>
            <a:endParaRPr lang="en-GB" dirty="0"/>
          </a:p>
          <a:p>
            <a:endParaRPr lang="en-GB" dirty="0"/>
          </a:p>
          <a:p>
            <a:r>
              <a:rPr lang="en-GB" dirty="0"/>
              <a:t>https://www.effy.fr</a:t>
            </a:r>
          </a:p>
          <a:p>
            <a:r>
              <a:rPr lang="en-GB" dirty="0"/>
              <a:t>https://www.iea.org/policies/17749-frances-maprimerenov-programme</a:t>
            </a:r>
          </a:p>
          <a:p>
            <a:r>
              <a:rPr lang="en-GB" dirty="0"/>
              <a:t>https://energysavingtrust.org.uk/energy-at-home/energy-tools-and-calculators/</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2934133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5. Piattaforme digitali: condivisione dell'energia  </a:t>
            </a:r>
            <a:endParaRPr lang="en-US" sz="1050" dirty="0">
              <a:solidFill>
                <a:schemeClr val="bg1"/>
              </a:solidFill>
            </a:endParaRPr>
          </a:p>
          <a:p>
            <a:pPr algn="ctr" latinLnBrk="0"/>
            <a:r>
              <a:rPr lang="en-US" sz="1200" i="1" dirty="0">
                <a:solidFill>
                  <a:schemeClr val="accent2"/>
                </a:solidFill>
              </a:rPr>
              <a:t>In che modo le piattaforme digitali possono migliorare la gestione delle comunità energetiche?</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1180303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5. Piattaforme digitali: condivisione dell'energia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sym typeface="Public Sans"/>
              </a:rPr>
              <a:t>Le piattaforme digitali supportano la semplificazione delle operazioni, della fatturazione e del processo decisionale.</a:t>
            </a:r>
            <a:endParaRPr lang="en-US" sz="120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896633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dirty="0"/>
              <a:t>Una tabella con quattro colonne e tre righe. Le celle saranno numerate come in precedenza. Le intestazioni delle colonne sono le stesse di prima: 1. Strumento. 2. Servizi. 3. Vantaggi per una comunità energetica. 4. In che modo questo strumento può supportare una comunità energetica?</a:t>
            </a:r>
            <a:br>
              <a:rPr lang="en-GB" dirty="0"/>
            </a:br>
            <a:r>
              <a:rPr lang="en-GB" dirty="0"/>
              <a:t>Prima riga di dati: 1. </a:t>
            </a:r>
            <a:r>
              <a:rPr lang="en-GB" dirty="0" err="1"/>
              <a:t>eGon </a:t>
            </a:r>
            <a:r>
              <a:rPr lang="en-GB" dirty="0"/>
              <a:t>(Germania). 2. Portale online, gestione dei membri, fatturazione automatizzata, gestione digitale dei contratti, registrazione della comunità. 3. Amministrazione semplificata e trasparenza, prezzi chiari e trasparenti. 4. </a:t>
            </a:r>
            <a:r>
              <a:rPr lang="en-GB" sz="1200" b="0" i="0" u="none" strike="noStrike" cap="none" noProof="0" dirty="0">
                <a:solidFill>
                  <a:srgbClr val="000000"/>
                </a:solidFill>
                <a:latin typeface="+mn-lt"/>
              </a:rPr>
              <a:t>Dematerializzazione del processo.</a:t>
            </a: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b="0" i="0" u="none" strike="noStrike" cap="none" noProof="0" dirty="0">
                <a:solidFill>
                  <a:srgbClr val="000000"/>
                </a:solidFill>
                <a:latin typeface="+mn-lt"/>
              </a:rPr>
              <a:t>Seconda riga di dati: 1. </a:t>
            </a:r>
            <a:r>
              <a:rPr lang="en-GB" sz="1200" b="0" i="0" u="none" strike="noStrike" cap="none" noProof="0" dirty="0" err="1">
                <a:solidFill>
                  <a:srgbClr val="000000"/>
                </a:solidFill>
                <a:latin typeface="+mn-lt"/>
              </a:rPr>
              <a:t>Neoom </a:t>
            </a:r>
            <a:r>
              <a:rPr lang="en-GB" sz="1200" b="0" i="0" u="none" strike="noStrike" cap="none" noProof="0" dirty="0">
                <a:solidFill>
                  <a:srgbClr val="000000"/>
                </a:solidFill>
                <a:latin typeface="+mn-lt"/>
              </a:rPr>
              <a:t>(Germania, Austria, Repubblica Ceca). 2. Soluzione digitale completa, formazione di comunità e abbinamento intelligente, dashboard digitale e gestione dell'energia. 3. Sicurezza dei prezzi dell'elettricità e risparmio sui costi, opportunità di guadagno e accesso all'energia verde, empowerment della comunità. 4. Dati trasparenti per il processo decisionale, formazione facilitata della comunità, operazioni automatizzate.</a:t>
            </a:r>
            <a:endParaRPr lang="en-GB" dirty="0"/>
          </a:p>
          <a:p>
            <a:endParaRPr lang="en-GB" dirty="0"/>
          </a:p>
          <a:p>
            <a:r>
              <a:rPr lang="en-GB" dirty="0"/>
              <a:t>https://rego-n.org/index.html</a:t>
            </a:r>
          </a:p>
          <a:p>
            <a:r>
              <a:rPr lang="en-GB" dirty="0"/>
              <a:t>https://neoom.com/en/</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134959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6. Gestione energetica e comunità energetiche: diventare sociali   </a:t>
            </a:r>
            <a:endParaRPr lang="en-US" sz="1050" dirty="0">
              <a:solidFill>
                <a:schemeClr val="bg1"/>
              </a:solidFill>
            </a:endParaRPr>
          </a:p>
          <a:p>
            <a:pPr algn="ctr" latinLnBrk="0"/>
            <a:r>
              <a:rPr lang="en-US" sz="1200" i="1" dirty="0">
                <a:solidFill>
                  <a:schemeClr val="accent2"/>
                </a:solidFill>
              </a:rPr>
              <a:t>In che modo una comunità energetica può essere coinvolta nella gestione dell'energia?</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786530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t>Gestisci una comunità energetica e stai pensando di introdurre o potenziare la tua infrastruttura IT? Ti interessa investire nella tua comunità energetica ma non sai da dove iniziare? In questa breve presentazione esploreremo: </a:t>
            </a:r>
          </a:p>
          <a:p>
            <a:pPr latinLnBrk="0"/>
            <a:endParaRPr lang="en-GB" sz="1200" dirty="0"/>
          </a:p>
          <a:p>
            <a:pPr marL="457200" indent="-457200" latinLnBrk="0">
              <a:buChar char="•"/>
            </a:pPr>
            <a:r>
              <a:rPr lang="en-GB" sz="1200" dirty="0"/>
              <a:t>Diversi servizi e perché potrebbero essere vantaggiosi per la tua comunità energetica.</a:t>
            </a:r>
          </a:p>
          <a:p>
            <a:pPr marL="457200" indent="-457200" latinLnBrk="0">
              <a:buChar char="•"/>
            </a:pPr>
            <a:r>
              <a:rPr lang="en-GB" sz="1200" dirty="0"/>
              <a:t>Esempi del tipo di strumenti che possono supportare le tue decisioni.</a:t>
            </a:r>
            <a:endParaRPr lang="en-GB" sz="1200" dirty="0">
              <a:ea typeface="Calibri"/>
              <a:cs typeface="Calibri"/>
            </a:endParaRPr>
          </a:p>
          <a:p>
            <a:pPr marL="457200" indent="-457200" latinLnBrk="0">
              <a:buChar char="•"/>
            </a:pPr>
            <a:r>
              <a:rPr lang="en-GB" sz="1200" dirty="0"/>
              <a:t>Come valutare strumenti, prodotti e servizi</a:t>
            </a:r>
            <a:r>
              <a:rPr lang="en-GB" sz="1600" dirty="0"/>
              <a:t>.</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t>*Si prega di notare che gli strumenti elencati in questa presentazione hanno solo scopo illustrativo e non costituiscono raccomandazioni. Alcuni strumenti presenti in questo elenco sono specifici per determinati paesi. Potrebbero non essere disponibili nel tuo paese. È possibile cercare strumenti o software nazionali simili.</a:t>
            </a:r>
            <a:r>
              <a:rPr lang="en-GB" sz="1200" dirty="0"/>
              <a:t> </a:t>
            </a:r>
            <a:endParaRPr lang="en-GB" sz="1200"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3228642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6. Gestione energetica e comunità energetiche: diventare social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ea typeface="Public Sans"/>
                <a:sym typeface="Public Sans"/>
              </a:rPr>
              <a:t>Le comunità energetiche possono utilizzare </a:t>
            </a:r>
            <a:r>
              <a:rPr lang="en-GB" sz="1200" noProof="0" dirty="0">
                <a:ea typeface="Public Sans"/>
                <a:sym typeface="Public Sans"/>
              </a:rPr>
              <a:t>strumenti digitali integrati per il monitoraggio, l'analisi e la collaborazione al fine di promuovere decisioni basate sui dati e la pianificazione locale.</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3348802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Una tabella simile alle precedenti, ma mentre questa ha quattro colonne identiche, ci sono solo due righe. La prima riga è la stessa: 1. Strumento. 2. Servizi. 3. Vantaggi per una comunità energetica. 4. In che modo questo strumento può supportare una comunità energetica?</a:t>
            </a:r>
          </a:p>
          <a:p>
            <a:r>
              <a:rPr lang="en-GB" dirty="0"/>
              <a:t>Prima e unica riga di dati: 1. </a:t>
            </a:r>
            <a:r>
              <a:rPr lang="en-GB" dirty="0" err="1"/>
              <a:t>EnergyID </a:t>
            </a:r>
            <a:r>
              <a:rPr lang="en-GB" dirty="0"/>
              <a:t>(Paesi Bassi, Belgio, Francia, Portogallo, Italia). 2. Monitoraggio dei consumi all-in-one, approfondimenti sulle prestazioni solari, integrazioni dei dati, gruppi sociali collaborativi. 3. Promuove il coinvolgimento della comunità, potenzia la pianificazione locale, benchmarking per l'azione. 4. Processo decisionale basato sui dati, collaborazione sociale potenziata, analisi personalizzabili.</a:t>
            </a:r>
          </a:p>
          <a:p>
            <a:endParaRPr lang="en-GB" dirty="0"/>
          </a:p>
          <a:p>
            <a:r>
              <a:rPr lang="en-GB" dirty="0"/>
              <a:t>https://www.energyid.eu/en/</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2241241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7. Scegliere gli strumenti informatici per la propria comunità energetica: valutazione  </a:t>
            </a:r>
            <a:endParaRPr lang="en-US" sz="1050" kern="1200" dirty="0">
              <a:solidFill>
                <a:schemeClr val="bg1"/>
              </a:solidFill>
              <a:latin typeface="+mn-lt"/>
              <a:ea typeface="+mn-ea"/>
              <a:cs typeface="+mn-cs"/>
            </a:endParaRPr>
          </a:p>
          <a:p>
            <a:pPr algn="ctr" latinLnBrk="0"/>
            <a:r>
              <a:rPr lang="en-US" sz="1200" i="1" dirty="0">
                <a:solidFill>
                  <a:schemeClr val="accent2"/>
                </a:solidFill>
              </a:rPr>
              <a:t>Come possiamo scegliere gli strumenti informatici giusti per la nostra comunità energetica?</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4206205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7. Scegliere gli strumenti IT per la tua comunità energetica: valutazione  </a:t>
            </a:r>
            <a:endParaRPr lang="en-US" sz="1050" dirty="0">
              <a:solidFill>
                <a:schemeClr val="bg1"/>
              </a:solidFill>
            </a:endParaRPr>
          </a:p>
          <a:p>
            <a:pPr latinLnBrk="0"/>
            <a:r>
              <a:rPr lang="en-GB" sz="1200" noProof="0" dirty="0">
                <a:ea typeface="Public Sans"/>
                <a:sym typeface="Public Sans"/>
              </a:rPr>
              <a:t>È necessario valutare uno strumento in base alla sua funzionalità, usabilità, integrabilità, scalabilità, costo, assistenza, sicurezza e flessibilità. Alcune domande da considerare:</a:t>
            </a:r>
          </a:p>
          <a:p>
            <a:pPr latinLnBrk="0"/>
            <a:endParaRPr lang="en-GB" sz="1200" noProof="0" dirty="0">
              <a:ea typeface="Public Sans"/>
              <a:sym typeface="Public Sans"/>
            </a:endParaRPr>
          </a:p>
          <a:p>
            <a:pPr marL="342900" indent="-342900" latinLnBrk="0">
              <a:buFont typeface="Arial" panose="020B0604020202020204" pitchFamily="34" charset="0"/>
              <a:buChar char="•"/>
            </a:pPr>
            <a:r>
              <a:rPr lang="en-GB" sz="1200" b="1" noProof="0" dirty="0">
                <a:sym typeface="Public Sans"/>
              </a:rPr>
              <a:t>Funzionalità: </a:t>
            </a:r>
            <a:r>
              <a:rPr lang="en-GB" sz="1200" noProof="0" dirty="0">
                <a:sym typeface="Public Sans"/>
              </a:rPr>
              <a:t>lo strumento soddisfa le nostre esigenze energetiche?</a:t>
            </a:r>
          </a:p>
          <a:p>
            <a:pPr marL="342900" indent="-342900" latinLnBrk="0">
              <a:buFont typeface="Arial" panose="020B0604020202020204" pitchFamily="34" charset="0"/>
              <a:buChar char="•"/>
            </a:pPr>
            <a:r>
              <a:rPr lang="en-GB" sz="1200" b="1" noProof="0" dirty="0">
                <a:sym typeface="Public Sans"/>
              </a:rPr>
              <a:t>Usabilità: </a:t>
            </a:r>
            <a:r>
              <a:rPr lang="en-GB" sz="1200" noProof="0" dirty="0">
                <a:sym typeface="Public Sans"/>
              </a:rPr>
              <a:t>lo strumento è facile da usare? </a:t>
            </a:r>
          </a:p>
          <a:p>
            <a:pPr marL="342900" indent="-342900" latinLnBrk="0">
              <a:buFont typeface="Arial" panose="020B0604020202020204" pitchFamily="34" charset="0"/>
              <a:buChar char="•"/>
            </a:pPr>
            <a:r>
              <a:rPr lang="en-GB" sz="1200" b="1" noProof="0" dirty="0">
                <a:sym typeface="Public Sans"/>
              </a:rPr>
              <a:t>Integrazione: </a:t>
            </a:r>
            <a:r>
              <a:rPr lang="en-GB" sz="1200" noProof="0" dirty="0">
                <a:sym typeface="Public Sans"/>
              </a:rPr>
              <a:t>questo strumento funziona con i sistemi esistenti?</a:t>
            </a:r>
          </a:p>
          <a:p>
            <a:pPr marL="342900" indent="-342900" latinLnBrk="0">
              <a:buFont typeface="Arial" panose="020B0604020202020204" pitchFamily="34" charset="0"/>
              <a:buChar char="•"/>
            </a:pPr>
            <a:r>
              <a:rPr lang="en-GB" sz="1200" b="1" noProof="0" dirty="0">
                <a:sym typeface="Public Sans"/>
              </a:rPr>
              <a:t>Scalabilità: </a:t>
            </a:r>
            <a:r>
              <a:rPr lang="en-GB" sz="1200" noProof="0" dirty="0">
                <a:sym typeface="Public Sans"/>
              </a:rPr>
              <a:t>lo strumento può crescere insieme alla nostra comunità? </a:t>
            </a:r>
          </a:p>
          <a:p>
            <a:pPr marL="342900" indent="-342900" latinLnBrk="0">
              <a:buFont typeface="Arial" panose="020B0604020202020204" pitchFamily="34" charset="0"/>
              <a:buChar char="•"/>
            </a:pPr>
            <a:r>
              <a:rPr lang="en-GB" sz="1200" b="1" noProof="0" dirty="0">
                <a:sym typeface="Public Sans"/>
              </a:rPr>
              <a:t>Convenienza economica: </a:t>
            </a:r>
            <a:r>
              <a:rPr lang="en-GB" sz="1200" noProof="0" dirty="0">
                <a:sym typeface="Public Sans"/>
              </a:rPr>
              <a:t>i vantaggi superano i costi aggiuntivi?</a:t>
            </a:r>
          </a:p>
          <a:p>
            <a:pPr marL="342900" indent="-342900" latinLnBrk="0">
              <a:buFont typeface="Arial" panose="020B0604020202020204" pitchFamily="34" charset="0"/>
              <a:buChar char="•"/>
            </a:pPr>
            <a:r>
              <a:rPr lang="en-GB" sz="1200" b="1" noProof="0" dirty="0">
                <a:sym typeface="Public Sans"/>
              </a:rPr>
              <a:t>Assistenza e formazione: </a:t>
            </a:r>
            <a:r>
              <a:rPr lang="en-GB" sz="1200" noProof="0" dirty="0">
                <a:sym typeface="Public Sans"/>
              </a:rPr>
              <a:t>l'assistenza è prontamente disponibile?</a:t>
            </a:r>
          </a:p>
          <a:p>
            <a:pPr marL="342900" indent="-342900" latinLnBrk="0">
              <a:buFont typeface="Arial" panose="020B0604020202020204" pitchFamily="34" charset="0"/>
              <a:buChar char="•"/>
            </a:pPr>
            <a:r>
              <a:rPr lang="en-GB" sz="1200" b="1" noProof="0" dirty="0">
                <a:sym typeface="Public Sans"/>
              </a:rPr>
              <a:t>Sicurezza: </a:t>
            </a:r>
            <a:r>
              <a:rPr lang="en-GB" sz="1200" noProof="0" dirty="0">
                <a:sym typeface="Public Sans"/>
              </a:rPr>
              <a:t>i dati e la privacy sono protetti? </a:t>
            </a:r>
          </a:p>
          <a:p>
            <a:pPr marL="342900" indent="-342900" latinLnBrk="0">
              <a:buFont typeface="Arial" panose="020B0604020202020204" pitchFamily="34" charset="0"/>
              <a:buChar char="•"/>
            </a:pPr>
            <a:r>
              <a:rPr lang="en-GB" sz="1200" b="1" noProof="0" dirty="0">
                <a:sym typeface="Public Sans"/>
              </a:rPr>
              <a:t>Flessibilità: </a:t>
            </a:r>
            <a:r>
              <a:rPr lang="en-GB" sz="1200" noProof="0" dirty="0">
                <a:sym typeface="Public Sans"/>
              </a:rPr>
              <a:t>lo strumento può essere personalizzato in base alle nostre esigenze? </a:t>
            </a:r>
          </a:p>
          <a:p>
            <a:pPr marL="342900" indent="-342900" latinLnBrk="0">
              <a:buFont typeface="Arial" panose="020B0604020202020204" pitchFamily="34" charset="0"/>
              <a:buChar char="•"/>
            </a:pPr>
            <a:r>
              <a:rPr lang="en-GB" sz="1200" b="1" noProof="0" dirty="0">
                <a:sym typeface="Public Sans"/>
              </a:rPr>
              <a:t>Feedback degli utenti: </a:t>
            </a:r>
            <a:r>
              <a:rPr lang="en-GB" sz="1200" noProof="0" dirty="0">
                <a:sym typeface="Public Sans"/>
              </a:rPr>
              <a:t>gli altri sono soddisfatti dello strumento?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1947490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Passi successivi</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Se desiderate saperne di più sugli strumenti, i servizi e i prodotti a sostegno delle comunità energetiche, potete trovare utili le seguenti risorse: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cs typeface="Calibri"/>
              </a:rPr>
              <a:t>Leggi </a:t>
            </a:r>
            <a:r>
              <a:rPr lang="en-US" altLang="ko-KR" sz="1200" dirty="0">
                <a:solidFill>
                  <a:srgbClr val="373737"/>
                </a:solidFill>
                <a:ea typeface="맑은 고딕"/>
              </a:rPr>
              <a:t>il documento della Commissione europea </a:t>
            </a:r>
            <a:r>
              <a:rPr lang="en-US" altLang="ko-KR" sz="1200" i="1" dirty="0">
                <a:solidFill>
                  <a:srgbClr val="373737"/>
                </a:solidFill>
                <a:ea typeface="맑은 고딕"/>
                <a:hlinkClick r:id="rId3"/>
              </a:rPr>
              <a:t>Energy Communities Repository: Digital Tools for Energy Communities </a:t>
            </a:r>
            <a:r>
              <a:rPr lang="en-US" altLang="ko-KR" sz="1200" i="1" dirty="0">
                <a:solidFill>
                  <a:srgbClr val="373737"/>
                </a:solidFill>
                <a:ea typeface="맑은 고딕"/>
              </a:rPr>
              <a:t>(Archivio delle comunità energetiche della Commissione europea: strumenti digitali per le comunità energetiche).  </a:t>
            </a:r>
            <a:endParaRPr lang="en-US" altLang="ko-KR" sz="1200" i="1" dirty="0">
              <a:solidFill>
                <a:srgbClr val="373737"/>
              </a:solidFill>
              <a:ea typeface="맑은 고딕"/>
              <a:cs typeface="Calibri"/>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solidFill>
                  <a:srgbClr val="373737"/>
                </a:solidFill>
                <a:ea typeface="Calibri"/>
              </a:rPr>
              <a:t>Esamina la serie di corsi brevi di Every1: </a:t>
            </a:r>
            <a:r>
              <a:rPr lang="en-US" sz="1200" i="1" dirty="0">
                <a:solidFill>
                  <a:srgbClr val="373737"/>
                </a:solidFill>
                <a:ea typeface="Calibri"/>
                <a:hlinkClick r:id="rId4"/>
              </a:rPr>
              <a:t>Digital Energy Essentials</a:t>
            </a:r>
            <a:r>
              <a:rPr lang="en-US" sz="1200" i="1" dirty="0">
                <a:solidFill>
                  <a:srgbClr val="373737"/>
                </a:solidFill>
                <a:ea typeface="Calibri"/>
              </a:rPr>
              <a:t>.</a:t>
            </a:r>
            <a:endParaRPr lang="en-US"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cs typeface="Calibri"/>
              </a:rPr>
              <a:t>Leggi il documento di ricerca Energy Reports </a:t>
            </a:r>
            <a:r>
              <a:rPr lang="en-US" altLang="ko-KR" sz="1200" i="1" dirty="0">
                <a:solidFill>
                  <a:srgbClr val="373737"/>
                </a:solidFill>
                <a:ea typeface="맑은 고딕"/>
                <a:cs typeface="Calibri"/>
                <a:hlinkClick r:id="rId5"/>
              </a:rPr>
              <a:t>Modelling tools for the assessment of Renewable Energy Communities </a:t>
            </a:r>
            <a:r>
              <a:rPr lang="en-US" altLang="ko-KR" sz="1200" i="1" dirty="0">
                <a:solidFill>
                  <a:srgbClr val="373737"/>
                </a:solidFill>
                <a:ea typeface="맑은 고딕"/>
                <a:cs typeface="Calibri"/>
              </a:rPr>
              <a:t>(Strumenti di modellizzazione per la valutazione delle comunità energetiche rinnovabili). </a:t>
            </a:r>
          </a:p>
          <a:p>
            <a:pPr algn="ctr" latinLnBrk="0"/>
            <a:r>
              <a:rPr lang="en-US" sz="1200" dirty="0">
                <a:solidFill>
                  <a:srgbClr val="373737"/>
                </a:solidFill>
                <a:ea typeface="Calibri"/>
                <a:hlinkClick r:id="rId6"/>
              </a:rPr>
              <a:t>Scopri di più sui materiali didattici del progetto Every1.</a:t>
            </a:r>
            <a:endParaRPr lang="en-US" dirty="0"/>
          </a:p>
          <a:p>
            <a:pPr algn="ctr" latinLnBrk="0"/>
            <a:endParaRPr lang="en-US" altLang="ko-KR" sz="1200" dirty="0">
              <a:solidFill>
                <a:srgbClr val="373737"/>
              </a:solidFill>
              <a:ea typeface="맑은 고딕"/>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542965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Ringraziamenti</a:t>
            </a:r>
          </a:p>
          <a:p>
            <a:pPr latinLnBrk="0"/>
            <a:r>
              <a:rPr lang="en-GB" dirty="0"/>
              <a:t>Questa presentazione dal titolo "</a:t>
            </a:r>
            <a:r>
              <a:rPr lang="en-GB" i="1" dirty="0"/>
              <a:t>Comunità energetiche: nozioni di base sull'IT" </a:t>
            </a:r>
            <a:r>
              <a:rPr lang="en-GB" dirty="0"/>
              <a:t>è stata realizzata dal progetto Every1 ed è concessa in licenza </a:t>
            </a:r>
            <a:r>
              <a:rPr lang="en-GB" dirty="0">
                <a:hlinkClick r:id="rId3"/>
              </a:rPr>
              <a:t>CC BY-SA 4.0</a:t>
            </a:r>
            <a:r>
              <a:rPr lang="en-GB" dirty="0"/>
              <a:t>, salvo diversa indicazione. </a:t>
            </a:r>
          </a:p>
          <a:p>
            <a:pPr latinLnBrk="0"/>
            <a:endParaRPr lang="en-GB" dirty="0"/>
          </a:p>
          <a:p>
            <a:pPr latinLnBrk="0"/>
            <a:r>
              <a:rPr lang="en-GB" dirty="0"/>
              <a:t>Le immagini utilizzate in questa presentazione sono le seguenti: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Immagine di copertina: </a:t>
            </a:r>
            <a:r>
              <a:rPr lang="en-US" i="1" dirty="0">
                <a:solidFill>
                  <a:schemeClr val="dk1"/>
                </a:solidFill>
                <a:ea typeface="Public Sans"/>
                <a:cs typeface="Public Sans"/>
                <a:sym typeface="Public Sans"/>
                <a:hlinkClick r:id="rId4"/>
              </a:rPr>
              <a:t>Community </a:t>
            </a:r>
            <a:r>
              <a:rPr lang="en-US" dirty="0">
                <a:solidFill>
                  <a:schemeClr val="dk1"/>
                </a:solidFill>
                <a:ea typeface="Public Sans"/>
                <a:cs typeface="Public Sans"/>
                <a:sym typeface="Public Sans"/>
              </a:rPr>
              <a:t>di </a:t>
            </a:r>
            <a:r>
              <a:rPr lang="en-US" dirty="0" err="1">
                <a:solidFill>
                  <a:schemeClr val="dk1"/>
                </a:solidFill>
                <a:ea typeface="Public Sans"/>
                <a:cs typeface="Public Sans"/>
                <a:sym typeface="Public Sans"/>
              </a:rPr>
              <a:t>patrick verstappen </a:t>
            </a:r>
            <a:r>
              <a:rPr lang="en-US" dirty="0">
                <a:solidFill>
                  <a:schemeClr val="dk1"/>
                </a:solidFill>
                <a:ea typeface="Public Sans"/>
                <a:cs typeface="Public Sans"/>
                <a:sym typeface="Public Sans"/>
              </a:rPr>
              <a:t>è concessa in licenza </a:t>
            </a:r>
            <a:r>
              <a:rPr lang="en-US" dirty="0">
                <a:solidFill>
                  <a:schemeClr val="dk1"/>
                </a:solidFill>
                <a:ea typeface="Public Sans"/>
                <a:cs typeface="Public Sans"/>
                <a:sym typeface="Public Sans"/>
                <a:hlinkClick r:id="rId5"/>
              </a:rPr>
              <a:t>CC BY-NC-ND 2.0</a:t>
            </a:r>
            <a:r>
              <a:rPr lang="en-US" dirty="0">
                <a:solidFill>
                  <a:schemeClr val="dk1"/>
                </a:solidFill>
                <a:ea typeface="Public Sans"/>
                <a:cs typeface="Public Sans"/>
                <a:sym typeface="Public Sans"/>
              </a:rPr>
              <a:t>.</a:t>
            </a:r>
            <a:endParaRPr lang="en-US" sz="12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Immagine del testo introduttivo: </a:t>
            </a:r>
            <a:r>
              <a:rPr lang="en-US" i="1" dirty="0">
                <a:solidFill>
                  <a:schemeClr val="dk1"/>
                </a:solidFill>
                <a:ea typeface="Public Sans"/>
                <a:cs typeface="Public Sans"/>
                <a:sym typeface="Public Sans"/>
              </a:rPr>
              <a:t>Paper Beside </a:t>
            </a:r>
            <a:r>
              <a:rPr lang="en-US" i="1" dirty="0" err="1">
                <a:solidFill>
                  <a:schemeClr val="dk1"/>
                </a:solidFill>
                <a:ea typeface="Public Sans"/>
                <a:cs typeface="Public Sans"/>
                <a:sym typeface="Public Sans"/>
              </a:rPr>
              <a:t>Macbook </a:t>
            </a:r>
            <a:r>
              <a:rPr lang="en-US" dirty="0">
                <a:solidFill>
                  <a:schemeClr val="dk1"/>
                </a:solidFill>
                <a:ea typeface="Public Sans"/>
                <a:cs typeface="Public Sans"/>
                <a:sym typeface="Public Sans"/>
              </a:rPr>
              <a:t>di </a:t>
            </a:r>
            <a:r>
              <a:rPr lang="en-US" sz="1200" u="sng" dirty="0">
                <a:solidFill>
                  <a:schemeClr val="dk1"/>
                </a:solidFill>
                <a:ea typeface="Public Sans"/>
                <a:cs typeface="Public Sans"/>
                <a:sym typeface="Public Sans"/>
                <a:hlinkClick r:id="rId6">
                  <a:extLst>
                    <a:ext uri="{A12FA001-AC4F-418D-AE19-62706E023703}">
                      <ahyp:hlinkClr xmlns:ahyp="http://schemas.microsoft.com/office/drawing/2018/hyperlinkcolor" val="tx"/>
                    </a:ext>
                  </a:extLst>
                </a:hlinkClick>
              </a:rPr>
              <a:t>Lukas su Pexels.com</a:t>
            </a:r>
            <a:endParaRPr lang="en-US"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Domanda uno: </a:t>
            </a:r>
            <a:r>
              <a:rPr lang="en-US" sz="1200" dirty="0">
                <a:solidFill>
                  <a:schemeClr val="dk1"/>
                </a:solidFill>
                <a:ea typeface="Public Sans"/>
                <a:cs typeface="Public Sans"/>
                <a:sym typeface="Public Sans"/>
                <a:hlinkClick r:id="rId7"/>
              </a:rPr>
              <a:t>Digital City </a:t>
            </a:r>
            <a:r>
              <a:rPr lang="en-US" sz="1200" dirty="0">
                <a:solidFill>
                  <a:schemeClr val="dk1"/>
                </a:solidFill>
                <a:ea typeface="Public Sans"/>
                <a:cs typeface="Public Sans"/>
                <a:sym typeface="Public Sans"/>
              </a:rPr>
              <a:t>di scratch-media è concessa in licenza </a:t>
            </a:r>
            <a:r>
              <a:rPr lang="en-US" sz="1200" dirty="0">
                <a:solidFill>
                  <a:schemeClr val="dk1"/>
                </a:solidFill>
                <a:ea typeface="Public Sans"/>
                <a:cs typeface="Public Sans"/>
                <a:sym typeface="Public Sans"/>
                <a:hlinkClick r:id="rId5"/>
              </a:rPr>
              <a:t>CC BY-NC-ND 2.0</a:t>
            </a:r>
            <a:r>
              <a:rPr lang="en-US" sz="1200" dirty="0">
                <a:solidFill>
                  <a:schemeClr val="dk1"/>
                </a:solidFill>
                <a:ea typeface="Public Sans"/>
                <a:cs typeface="Public Sans"/>
                <a:sym typeface="Public Sans"/>
              </a:rPr>
              <a:t>. </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Domanda due: </a:t>
            </a:r>
            <a:r>
              <a:rPr lang="en-US" sz="1200" dirty="0">
                <a:solidFill>
                  <a:schemeClr val="dk1"/>
                </a:solidFill>
                <a:ea typeface="Public Sans"/>
                <a:cs typeface="Public Sans"/>
                <a:sym typeface="Public Sans"/>
                <a:hlinkClick r:id="rId8"/>
              </a:rPr>
              <a:t>solar </a:t>
            </a:r>
            <a:r>
              <a:rPr lang="en-US" sz="1200" dirty="0">
                <a:solidFill>
                  <a:schemeClr val="dk1"/>
                </a:solidFill>
                <a:ea typeface="Public Sans"/>
                <a:cs typeface="Public Sans"/>
                <a:sym typeface="Public Sans"/>
              </a:rPr>
              <a:t>di </a:t>
            </a:r>
            <a:r>
              <a:rPr lang="en-US" sz="1200" dirty="0" err="1">
                <a:solidFill>
                  <a:schemeClr val="dk1"/>
                </a:solidFill>
                <a:ea typeface="Public Sans"/>
                <a:cs typeface="Public Sans"/>
                <a:sym typeface="Public Sans"/>
              </a:rPr>
              <a:t>betmari </a:t>
            </a:r>
            <a:r>
              <a:rPr lang="en-US" sz="1200" dirty="0">
                <a:solidFill>
                  <a:schemeClr val="dk1"/>
                </a:solidFill>
                <a:ea typeface="Public Sans"/>
                <a:cs typeface="Public Sans"/>
                <a:sym typeface="Public Sans"/>
              </a:rPr>
              <a:t>è concessa in licenza </a:t>
            </a:r>
            <a:r>
              <a:rPr lang="en-US" sz="1200" dirty="0">
                <a:solidFill>
                  <a:schemeClr val="dk1"/>
                </a:solidFill>
                <a:ea typeface="Public Sans"/>
                <a:cs typeface="Public Sans"/>
                <a:sym typeface="Public Sans"/>
                <a:hlinkClick r:id="rId9"/>
              </a:rPr>
              <a:t>CC BY-NC 2.0</a:t>
            </a:r>
            <a:r>
              <a:rPr lang="en-US" sz="12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Domanda tre: </a:t>
            </a:r>
            <a:r>
              <a:rPr lang="en-US" dirty="0">
                <a:solidFill>
                  <a:schemeClr val="dk1"/>
                </a:solidFill>
                <a:ea typeface="Public Sans"/>
                <a:cs typeface="Public Sans"/>
                <a:sym typeface="Public Sans"/>
                <a:hlinkClick r:id="rId10"/>
              </a:rPr>
              <a:t>Flex the Steel </a:t>
            </a:r>
            <a:r>
              <a:rPr lang="en-US" dirty="0">
                <a:solidFill>
                  <a:schemeClr val="dk1"/>
                </a:solidFill>
                <a:ea typeface="Public Sans"/>
                <a:cs typeface="Public Sans"/>
                <a:sym typeface="Public Sans"/>
              </a:rPr>
              <a:t>di Alan Levine è </a:t>
            </a:r>
            <a:r>
              <a:rPr lang="en-US" dirty="0">
                <a:solidFill>
                  <a:schemeClr val="dk1"/>
                </a:solidFill>
                <a:ea typeface="Public Sans"/>
                <a:cs typeface="Public Sans"/>
                <a:sym typeface="Public Sans"/>
                <a:hlinkClick r:id="rId11"/>
              </a:rPr>
              <a:t>CC0 1.0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Domanda quattro: </a:t>
            </a:r>
            <a:r>
              <a:rPr lang="en-US" sz="1200" dirty="0">
                <a:solidFill>
                  <a:schemeClr val="dk1"/>
                </a:solidFill>
                <a:ea typeface="Public Sans"/>
                <a:cs typeface="Public Sans"/>
                <a:sym typeface="Public Sans"/>
                <a:hlinkClick r:id="rId12"/>
              </a:rPr>
              <a:t>Solar façade </a:t>
            </a:r>
            <a:r>
              <a:rPr lang="en-US" sz="1200" dirty="0">
                <a:solidFill>
                  <a:schemeClr val="dk1"/>
                </a:solidFill>
                <a:ea typeface="Public Sans"/>
                <a:cs typeface="Public Sans"/>
                <a:sym typeface="Public Sans"/>
              </a:rPr>
              <a:t>di La Citta Vita è concessa in licenza </a:t>
            </a:r>
            <a:r>
              <a:rPr lang="en-US" sz="1200" dirty="0">
                <a:solidFill>
                  <a:schemeClr val="dk1"/>
                </a:solidFill>
                <a:ea typeface="Public Sans"/>
                <a:cs typeface="Public Sans"/>
                <a:sym typeface="Public Sans"/>
                <a:hlinkClick r:id="rId13"/>
              </a:rPr>
              <a:t>CC BY-SA 2.0</a:t>
            </a:r>
            <a:r>
              <a:rPr lang="en-US" sz="120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Domanda cinque: </a:t>
            </a:r>
            <a:r>
              <a:rPr lang="en-US" dirty="0">
                <a:solidFill>
                  <a:schemeClr val="dk1"/>
                </a:solidFill>
                <a:ea typeface="Public Sans"/>
                <a:cs typeface="Public Sans"/>
                <a:sym typeface="Public Sans"/>
                <a:hlinkClick r:id="rId14"/>
              </a:rPr>
              <a:t>share </a:t>
            </a:r>
            <a:r>
              <a:rPr lang="en-US" dirty="0">
                <a:solidFill>
                  <a:schemeClr val="dk1"/>
                </a:solidFill>
                <a:ea typeface="Public Sans"/>
                <a:cs typeface="Public Sans"/>
                <a:sym typeface="Public Sans"/>
              </a:rPr>
              <a:t>di Mike Lawrence è concessa in licenza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Domanda sei: </a:t>
            </a:r>
            <a:r>
              <a:rPr lang="en-US" sz="1200" dirty="0">
                <a:solidFill>
                  <a:schemeClr val="dk1"/>
                </a:solidFill>
                <a:ea typeface="Public Sans"/>
                <a:cs typeface="Public Sans"/>
                <a:sym typeface="Public Sans"/>
                <a:hlinkClick r:id="rId16"/>
              </a:rPr>
              <a:t>Moss Community Energy Launch </a:t>
            </a:r>
            <a:r>
              <a:rPr lang="en-US" sz="1200" dirty="0">
                <a:solidFill>
                  <a:schemeClr val="dk1"/>
                </a:solidFill>
                <a:ea typeface="Public Sans"/>
                <a:cs typeface="Public Sans"/>
                <a:sym typeface="Public Sans"/>
              </a:rPr>
              <a:t>di 10 10 è concesso in licenza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endParaRPr lang="en-US" sz="12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Domanda 7: </a:t>
            </a:r>
            <a:r>
              <a:rPr lang="en-US" dirty="0">
                <a:solidFill>
                  <a:schemeClr val="dk1"/>
                </a:solidFill>
                <a:ea typeface="Public Sans"/>
                <a:cs typeface="Public Sans"/>
                <a:sym typeface="Public Sans"/>
                <a:hlinkClick r:id="rId17"/>
              </a:rPr>
              <a:t>Domanda 1 </a:t>
            </a:r>
            <a:r>
              <a:rPr lang="en-US" dirty="0">
                <a:solidFill>
                  <a:schemeClr val="dk1"/>
                </a:solidFill>
                <a:ea typeface="Public Sans"/>
                <a:cs typeface="Public Sans"/>
                <a:sym typeface="Public Sans"/>
              </a:rPr>
              <a:t>di Virtual </a:t>
            </a:r>
            <a:r>
              <a:rPr lang="en-US" dirty="0" err="1">
                <a:solidFill>
                  <a:schemeClr val="dk1"/>
                </a:solidFill>
                <a:ea typeface="Public Sans"/>
                <a:cs typeface="Public Sans"/>
                <a:sym typeface="Public Sans"/>
              </a:rPr>
              <a:t>EyeSee </a:t>
            </a:r>
            <a:r>
              <a:rPr lang="en-US" dirty="0">
                <a:solidFill>
                  <a:schemeClr val="dk1"/>
                </a:solidFill>
                <a:ea typeface="Public Sans"/>
                <a:cs typeface="Public Sans"/>
                <a:sym typeface="Public Sans"/>
              </a:rPr>
              <a:t>è </a:t>
            </a:r>
            <a:r>
              <a:rPr lang="en-US" sz="1200" dirty="0">
                <a:solidFill>
                  <a:schemeClr val="dk1"/>
                </a:solidFill>
                <a:ea typeface="Public Sans"/>
                <a:cs typeface="Public Sans"/>
                <a:sym typeface="Public Sans"/>
              </a:rPr>
              <a:t>concessa in licenza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endParaRPr lang="en-US" sz="1200" dirty="0">
              <a:solidFill>
                <a:schemeClr val="dk1"/>
              </a:solidFill>
              <a:ea typeface="Public Sans"/>
              <a:cs typeface="Public Sans"/>
              <a:sym typeface="Public Sans"/>
            </a:endParaRPr>
          </a:p>
          <a:p>
            <a:pPr latinLnBrk="0"/>
            <a:endParaRPr lang="en-US" sz="12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2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2000" dirty="0">
              <a:solidFill>
                <a:schemeClr val="dk1"/>
              </a:solidFill>
              <a:ea typeface="Calibri"/>
              <a:cs typeface="Calibri"/>
              <a:sym typeface="Calibri"/>
            </a:endParaRPr>
          </a:p>
          <a:p>
            <a:pPr latinLnBrk="0"/>
            <a:endParaRPr lang="en-GB" dirty="0"/>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25</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Grazie!</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26</a:t>
            </a:fld>
            <a:endParaRPr lang="ko-KR" altLang="en-US"/>
          </a:p>
        </p:txBody>
      </p:sp>
    </p:spTree>
    <p:extLst>
      <p:ext uri="{BB962C8B-B14F-4D97-AF65-F5344CB8AC3E}">
        <p14:creationId xmlns:p14="http://schemas.microsoft.com/office/powerpoint/2010/main" val="3095668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In questa presentazione analizziamo sette domande. All'inizio di ogni sezione, prenditi un momento per riflettere sulla domanda prima di passare alla diapositiva successiva. </a:t>
            </a:r>
          </a:p>
          <a:p>
            <a:pPr latinLnBrk="0"/>
            <a:endParaRPr lang="en-GB" sz="1200" noProof="0" dirty="0">
              <a:solidFill>
                <a:srgbClr val="2B2C30"/>
              </a:solidFill>
              <a:sym typeface="Public Sans"/>
            </a:endParaRPr>
          </a:p>
          <a:p>
            <a:pPr latinLnBrk="0"/>
            <a:r>
              <a:rPr lang="en-GB" sz="1200" dirty="0">
                <a:solidFill>
                  <a:srgbClr val="2B2C30"/>
                </a:solidFill>
                <a:sym typeface="Public Sans"/>
              </a:rPr>
              <a:t>Puoi esaminare ogni domanda una alla volta. In alternativa, puoi selezionare una domanda specifica che desideri approfondire per prima tramite il menu.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3637888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Sette domande sulle comunità energetiche: nozioni di base sull'IT</a:t>
            </a:r>
            <a:endParaRPr lang="en-US" sz="1050" kern="1200" dirty="0">
              <a:solidFill>
                <a:schemeClr val="bg1"/>
              </a:solidFill>
              <a:latin typeface="+mn-lt"/>
              <a:ea typeface="+mn-ea"/>
              <a:cs typeface="+mn-cs"/>
            </a:endParaRPr>
          </a:p>
          <a:p>
            <a:pPr marL="342900" indent="-342900" latinLnBrk="0">
              <a:buFont typeface="+mj-lt"/>
              <a:buAutoNum type="arabicPeriod"/>
            </a:pPr>
            <a:r>
              <a:rPr lang="en-US" sz="1200" dirty="0">
                <a:ea typeface="Public Sans"/>
                <a:cs typeface="Public Sans"/>
                <a:sym typeface="Public Sans"/>
              </a:rPr>
              <a:t>Qual è il ruolo dell'infrastruttura IT in una comunità energetica?</a:t>
            </a:r>
          </a:p>
          <a:p>
            <a:pPr marL="342900" indent="-342900" latinLnBrk="0">
              <a:buFont typeface="+mj-lt"/>
              <a:buAutoNum type="arabicPeriod"/>
            </a:pPr>
            <a:r>
              <a:rPr lang="en-US" sz="1200" dirty="0">
                <a:ea typeface="Public Sans"/>
                <a:cs typeface="Public Sans"/>
                <a:sym typeface="Public Sans"/>
              </a:rPr>
              <a:t>In che modo i calcolatori di energia solare possono supportare il processo decisionale nelle comunità energetiche?</a:t>
            </a:r>
          </a:p>
          <a:p>
            <a:pPr marL="342900" indent="-342900" latinLnBrk="0">
              <a:buFont typeface="+mj-lt"/>
              <a:buAutoNum type="arabicPeriod"/>
            </a:pPr>
            <a:r>
              <a:rPr lang="en-US" sz="1200" dirty="0">
                <a:ea typeface="Public Sans"/>
                <a:cs typeface="Public Sans"/>
                <a:sym typeface="Public Sans"/>
              </a:rPr>
              <a:t>In che modo gli strumenti digitali di gestione dell'energia possono essere utili alle comunità energetiche?</a:t>
            </a:r>
          </a:p>
          <a:p>
            <a:pPr marL="342900" indent="-342900" latinLnBrk="0">
              <a:buFont typeface="+mj-lt"/>
              <a:buAutoNum type="arabicPeriod"/>
            </a:pPr>
            <a:r>
              <a:rPr lang="en-US" sz="1200" dirty="0">
                <a:ea typeface="Public Sans"/>
                <a:cs typeface="Public Sans"/>
                <a:sym typeface="Public Sans"/>
              </a:rPr>
              <a:t>In che modo i calcolatori di ristrutturazione e solari supportano le decisioni di risparmio energetico?</a:t>
            </a:r>
          </a:p>
          <a:p>
            <a:pPr marL="342900" indent="-342900" latinLnBrk="0">
              <a:buFont typeface="+mj-lt"/>
              <a:buAutoNum type="arabicPeriod"/>
            </a:pPr>
            <a:r>
              <a:rPr lang="en-US" sz="1200" dirty="0">
                <a:ea typeface="Public Sans"/>
                <a:cs typeface="Public Sans"/>
                <a:sym typeface="Public Sans"/>
              </a:rPr>
              <a:t>In che modo le piattaforme digitali possono migliorare la gestione delle comunità energetiche?</a:t>
            </a:r>
          </a:p>
          <a:p>
            <a:pPr marL="342900" indent="-342900" latinLnBrk="0">
              <a:buFont typeface="+mj-lt"/>
              <a:buAutoNum type="arabicPeriod"/>
            </a:pPr>
            <a:r>
              <a:rPr lang="en-US" sz="1200" dirty="0">
                <a:ea typeface="Public Sans"/>
                <a:cs typeface="Public Sans"/>
                <a:sym typeface="Public Sans"/>
              </a:rPr>
              <a:t>In che modo una comunità energetica può essere coinvolta nella gestione dell'energia?</a:t>
            </a:r>
          </a:p>
          <a:p>
            <a:pPr marL="342900" indent="-342900" latinLnBrk="0">
              <a:buFont typeface="+mj-lt"/>
              <a:buAutoNum type="arabicPeriod"/>
            </a:pPr>
            <a:r>
              <a:rPr lang="en-US" sz="1200" dirty="0">
                <a:ea typeface="Public Sans"/>
                <a:cs typeface="Public Sans"/>
                <a:sym typeface="Public Sans"/>
              </a:rPr>
              <a:t>Come possiamo scegliere gli strumenti informatici giusti per la nostra comunità energetica?</a:t>
            </a:r>
          </a:p>
          <a:p>
            <a:pPr marL="342900" indent="-342900" latinLnBrk="0">
              <a:buFont typeface="+mj-lt"/>
              <a:buAutoNum type="arabicPeriod"/>
            </a:pPr>
            <a:endParaRPr lang="en-US" sz="120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1376782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Il ruolo dell'infrastruttura IT nelle comunità energetiche </a:t>
            </a:r>
            <a:endParaRPr lang="en-US" sz="1050" kern="1200" dirty="0">
              <a:solidFill>
                <a:schemeClr val="bg1"/>
              </a:solidFill>
              <a:latin typeface="+mn-lt"/>
              <a:ea typeface="+mn-ea"/>
              <a:cs typeface="+mn-cs"/>
            </a:endParaRPr>
          </a:p>
          <a:p>
            <a:pPr algn="ctr" latinLnBrk="0"/>
            <a:r>
              <a:rPr lang="en-US" sz="1200" i="1" dirty="0">
                <a:solidFill>
                  <a:schemeClr val="accent5"/>
                </a:solidFill>
              </a:rPr>
              <a:t>Qual è il ruolo dell'infrastruttura IT in una comunità energetica?</a:t>
            </a:r>
          </a:p>
          <a:p>
            <a:pPr algn="ctr" latinLnBrk="0"/>
            <a:endParaRPr lang="en-US"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852095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1. Il ruolo dell'infrastruttura IT nelle comunità energetiche </a:t>
            </a:r>
            <a:endParaRPr lang="en-US" sz="1050" dirty="0">
              <a:solidFill>
                <a:schemeClr val="bg1"/>
              </a:solidFill>
            </a:endParaRPr>
          </a:p>
          <a:p>
            <a:pPr latinLnBrk="0"/>
            <a:r>
              <a:rPr lang="en-US" sz="1200" dirty="0"/>
              <a:t>Sistemi e strutture tecnologiche in una comunità energetica: </a:t>
            </a:r>
          </a:p>
          <a:p>
            <a:pPr latinLnBrk="0"/>
            <a:endParaRPr lang="en-US" sz="1200" dirty="0"/>
          </a:p>
          <a:p>
            <a:pPr marL="342900" indent="-342900" latinLnBrk="0">
              <a:buFont typeface="Arial" panose="020B0604020202020204" pitchFamily="34" charset="0"/>
              <a:buChar char="•"/>
            </a:pPr>
            <a:r>
              <a:rPr lang="en-US" sz="1200" dirty="0"/>
              <a:t>Consentono una partecipazione e un coinvolgimento efficaci nella transizione energetica digitale. </a:t>
            </a:r>
          </a:p>
          <a:p>
            <a:pPr marL="342900" indent="-342900" latinLnBrk="0">
              <a:buFont typeface="Arial" panose="020B0604020202020204" pitchFamily="34" charset="0"/>
              <a:buChar char="•"/>
            </a:pPr>
            <a:r>
              <a:rPr lang="en-US" sz="1200" dirty="0"/>
              <a:t>Includono strumenti, piattaforme e reti progettati per migliorare le capacità, le competenze e la collaborazione tra le parti interessate.</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1468692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Il ruolo dei calcolatori di energia solare</a:t>
            </a:r>
            <a:endParaRPr lang="en-US" sz="1050" kern="1200" dirty="0">
              <a:solidFill>
                <a:schemeClr val="bg1"/>
              </a:solidFill>
              <a:latin typeface="+mn-lt"/>
              <a:ea typeface="+mn-ea"/>
              <a:cs typeface="+mn-cs"/>
            </a:endParaRPr>
          </a:p>
          <a:p>
            <a:pPr algn="ctr" latinLnBrk="0"/>
            <a:r>
              <a:rPr lang="en-US" sz="1200" i="1" dirty="0">
                <a:solidFill>
                  <a:schemeClr val="accent2"/>
                </a:solidFill>
              </a:rPr>
              <a:t>In che modo i calcolatori di energia solare possono supportare il processo decisionale nelle comunità energetiche?</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4008720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2: Il ruolo dei calcolatori di energia solare: installazione fotovoltaica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sym typeface="Public Sans"/>
              </a:rPr>
              <a:t>I calcolatori solari forniscono dati per il posizionamento ottimale, l'analisi dei costi e l'efficienza dei sistemi dei pannelli fotovoltaici (PV).</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587838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Una tabella di quattro righe e quattro colonne. Le colonne sono intitolate Strumento; Servizi; Vantaggi per una comunità energetica; In che modo questo strumento può supportare una comunità energetica? Poiché ogni cella contiene più punti elenco, ogni cella di una riga sarà numerata da 1 a 4.</a:t>
            </a:r>
          </a:p>
          <a:p>
            <a:r>
              <a:rPr lang="en-GB" dirty="0"/>
              <a:t>La prima riga di dati recita: 1. Sistema informativo geografico fotovoltaico (PVGIS) (in tutto il mondo). 2. </a:t>
            </a:r>
            <a:r>
              <a:rPr lang="fr-FR" dirty="0"/>
              <a:t>Simulazione delle prestazioni fotovoltaiche, analisi dei dati di irraggiamento, opzioni di configurazione flessibili. 3. </a:t>
            </a:r>
            <a:r>
              <a:rPr lang="en-GB" dirty="0"/>
              <a:t>Stime accurate della resa energetica, valutazione dei costi, analisi personalizzabile. 4. Progettazione informata del sistema, pianificazione finanziaria, confronto di scenari.</a:t>
            </a:r>
          </a:p>
          <a:p>
            <a:r>
              <a:rPr lang="en-GB" dirty="0"/>
              <a:t>La seconda riga di dati recita: 1. Calcolatore </a:t>
            </a:r>
            <a:r>
              <a:rPr lang="en-GB" dirty="0" err="1"/>
              <a:t>PVWatts</a:t>
            </a:r>
            <a:r>
              <a:rPr lang="en-GB" dirty="0"/>
              <a:t> del NREL (in tutto il mondo). 2. Stima della produzione energetica, informazioni complete sul sistema, input dettagliati sul sistema. 3. Ampia applicabilità, dati affidabili sulle risorse solari, facilità d'uso. 4. Processo decisionale basato sui dati, analisi delle prestazioni, interfaccia accessibile.</a:t>
            </a:r>
          </a:p>
          <a:p>
            <a:r>
              <a:rPr lang="en-GB" dirty="0"/>
              <a:t>La terza riga di dati recita: 1. Calcolatore solare </a:t>
            </a:r>
            <a:r>
              <a:rPr lang="en-GB" dirty="0" err="1"/>
              <a:t>EnergySage </a:t>
            </a:r>
            <a:r>
              <a:rPr lang="en-GB" dirty="0"/>
              <a:t>(USA). 2. Stima personalizzata dei risparmi solari, input interattivo dell'utente. 3. Analisi personalizzata dei risparmi, stima trasparente dei risparmi sui costi, accesso ai preventivi degli installatori. 4. Decisioni di investimento informate, semplifica i dati complessi, facilita le offerte competitive.</a:t>
            </a:r>
          </a:p>
          <a:p>
            <a:endParaRPr lang="en-GB" dirty="0"/>
          </a:p>
          <a:p>
            <a:r>
              <a:rPr lang="en-GB" dirty="0"/>
              <a:t>https://joint-research-centre.ec.europa.eu/photovoltaic-geographical-information-system-pvgis_en</a:t>
            </a:r>
          </a:p>
          <a:p>
            <a:r>
              <a:rPr lang="en-GB" dirty="0" err="1"/>
              <a:t>https://pvwatts.nrel.gov</a:t>
            </a:r>
            <a:endParaRPr lang="en-GB" dirty="0"/>
          </a:p>
          <a:p>
            <a:r>
              <a:rPr lang="en-GB" dirty="0"/>
              <a:t>https://www.energysage.com/solar/calculator/</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2907390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pic>
        <p:nvPicPr>
          <p:cNvPr id="5" name="Picture 4">
            <a:extLst>
              <a:ext uri="{FF2B5EF4-FFF2-40B4-BE49-F238E27FC236}">
                <a16:creationId xmlns:a16="http://schemas.microsoft.com/office/drawing/2014/main" id="{A2214704-A0BC-DAC3-D613-6C46B82E34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847" y="6210794"/>
            <a:ext cx="2286000" cy="479166"/>
          </a:xfrm>
          <a:prstGeom prst="rect">
            <a:avLst/>
          </a:prstGeom>
        </p:spPr>
      </p:pic>
      <p:sp>
        <p:nvSpPr>
          <p:cNvPr id="6" name="TextBox 5">
            <a:extLst>
              <a:ext uri="{FF2B5EF4-FFF2-40B4-BE49-F238E27FC236}">
                <a16:creationId xmlns:a16="http://schemas.microsoft.com/office/drawing/2014/main" id="{76B9C8DF-B76B-1579-89A2-BCE034D0FD8D}"/>
              </a:ext>
            </a:extLst>
          </p:cNvPr>
          <p:cNvSpPr txBox="1"/>
          <p:nvPr userDrawn="1"/>
        </p:nvSpPr>
        <p:spPr>
          <a:xfrm>
            <a:off x="2381847" y="5828186"/>
            <a:ext cx="5202984" cy="861774"/>
          </a:xfrm>
          <a:prstGeom prst="rect">
            <a:avLst/>
          </a:prstGeom>
          <a:noFill/>
        </p:spPr>
        <p:txBody>
          <a:bodyPr wrap="square" rtlCol="0">
            <a:spAutoFit/>
          </a:bodyPr>
          <a:lstStyle/>
          <a:p>
            <a:pPr latinLnBrk="0" hangingPunct="0"/>
            <a:r>
              <a:rPr lang="it-IT" sz="1000" b="0" i="0" kern="1200" noProof="1">
                <a:solidFill>
                  <a:schemeClr val="tx1"/>
                </a:solidFill>
                <a:effectLst/>
                <a:latin typeface="+mn-lt"/>
                <a:ea typeface="+mn-ea"/>
                <a:cs typeface="+mn-cs"/>
              </a:rPr>
              <a:t>Questo progetto ha ricevuto finanziamenti dal programma Horizon dell'Unione Europea per la ricerca e l'innovazione (2021-2027) nell'ambito della convenzione di sovvenzione n. 101075596. La responsabilità per il contenuto di questo materiale ricade esclusivamente sul progetto Every1 e non riflette necessariamente l'opinione dell'Unione Europea. La presentazione è concessa in licenza </a:t>
            </a:r>
            <a:r>
              <a:rPr lang="it-IT" sz="1000" b="0" i="0" u="sng" kern="1200" noProof="1">
                <a:solidFill>
                  <a:schemeClr val="tx1"/>
                </a:solidFill>
                <a:effectLst/>
                <a:latin typeface="+mn-lt"/>
                <a:ea typeface="+mn-ea"/>
                <a:cs typeface="+mn-cs"/>
                <a:hlinkClick r:id="rId4" tooltip="Original URL: https://creativecommons.org/licenses/by-sa/4.0/deed.en. Click or tap if you trust this link."/>
              </a:rPr>
              <a:t>CC BY-SA 4.0, </a:t>
            </a:r>
            <a:r>
              <a:rPr lang="it-IT" sz="1000" b="0" i="0" kern="1200" noProof="1">
                <a:solidFill>
                  <a:schemeClr val="tx1"/>
                </a:solidFill>
                <a:effectLst/>
                <a:latin typeface="+mn-lt"/>
                <a:ea typeface="+mn-ea"/>
                <a:cs typeface="+mn-cs"/>
              </a:rPr>
              <a:t>salvo diversa indicazione. </a:t>
            </a:r>
            <a:endParaRPr lang="it-IT" sz="1000" noProof="1"/>
          </a:p>
        </p:txBody>
      </p:sp>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se.com/uk/en/"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hyperlink" Target="https://tibber.com/en" TargetMode="External"/><Relationship Id="rId4" Type="http://schemas.openxmlformats.org/officeDocument/2006/relationships/hyperlink" Target="https://loop.home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effy.fr/"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s://energysavingtrust.org.uk/energy-at-home/energy-tools-and-calculators/" TargetMode="External"/><Relationship Id="rId4" Type="http://schemas.openxmlformats.org/officeDocument/2006/relationships/hyperlink" Target="https://www.iea.org/policies/17749-frances-maprimerenov-programm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rego-n.org/index.html"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neoom.com/en/"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energyid.eu/en/"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media.timtul.com/media/web_asociacion3e/digital-tools-for-energy-communities_20240903072717.pdf?utm_source=chatgpt.com"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hyperlink" Target="https://every1.energy/learning-materials" TargetMode="External"/><Relationship Id="rId5" Type="http://schemas.openxmlformats.org/officeDocument/2006/relationships/hyperlink" Target="https://www.sciencedirect.com/science/article/pii/S2352484724001926?utm_source=chatgpt.com" TargetMode="External"/><Relationship Id="rId4" Type="http://schemas.openxmlformats.org/officeDocument/2006/relationships/hyperlink" Target="https://www.open.edu/openlearncreate/course/index.php?categoryid=1459"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flickr.com/photos/76999192@N06/8914555364/in/photolist-ezKqJq-6GdEQk-6WWLTQ-26LaoTK-JtH2ax-2nRgW7B-5Zb2BK-97z7ZL-2nzbeQe-c2xvgh-54DEm-6GW7Bs-6GW5Du-6GW5gA-6GS3Qg-6GRYUg-6GW57b-6GRXNa-6GRXYp-6GW3A1-6GRZ1e-6GRZrD-6GS2Ke-c2xvyS-6GW75Q-6GS2tv-6cFMPr-6GS1b8-dyh7SQ-9ftpEe-dH6MK7-c2xuV1-6GW4qm-6GW8CN-dH18nF-9fx9ao-eXRoBE-8dzjHX-dH1hir-7tC3o-wHxmRb-dUT8M-rHexoe-dH1ju4-dH6Ucu-dH1rgF-dH1bDP-dH13v2-qDgL3H-dH6AMN" TargetMode="External"/><Relationship Id="rId13" Type="http://schemas.openxmlformats.org/officeDocument/2006/relationships/hyperlink" Target="https://creativecommons.org/licenses/by-sa/2.0/"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www.flickr.com/photos/26395486@N00/11040990083/" TargetMode="External"/><Relationship Id="rId12" Type="http://schemas.openxmlformats.org/officeDocument/2006/relationships/hyperlink" Target="https://www.flickr.com/photos/la-citta-vita/5964294206/in/photolist-a63ySJ-2if5NnW-25r9jwG-9NCzNg-2jTWyDw-Ruykm5-2k3vT2a-2jHw3rM-26wAznv-H8u1FC-HCUSyN-2jHrCbg-2jHrxUW-2jHw16p-cXN5kU-5J4xoF-fJj3MJ-23LWsCC-23LWs6A-23LWtaE-2k3vcaL-GMLHJH-2nsown9-brF35a-fJ31B2-2jTWrj6-2jTXZf9-HVaa8L-8ht37K-8M4ahu-YBtiPN-XpJbL-puGqk6-2nsigDR-2mDcop8-2jTX8zX-Nzsc5a-7YHViU-PCCEAp-79uuCF-H3323R-HRqJYg-HRqKjg-5JeU76-s4pgHv-5JeSrV-79uwwp-79umA4-ddYze8-79unS6" TargetMode="External"/><Relationship Id="rId17" Type="http://schemas.openxmlformats.org/officeDocument/2006/relationships/hyperlink" Target="https://www.flickr.com/photos/virtualeyesee/6107062655/in/photolist-aiEhXH-2mfbphB-2FNUzm-2mhR91F-6R5BGh-6CrL7s-9wTEoc-5RNZrj-hsxMoz-bXBkHs-6uZH4F-2qGyynr-i6cpkf-5DeuzB-62bCHj-627qw6-62bCJU-2mWWrGm-2owiRjb-5YhgUK-6zVhW9-62bCQN-FSHhxU-9iKHnC-bEVLmG-9nYSsY-2j9vWXy-2qnFW2U-EqM9T9-5Ttgxf-boWktF-7GZn1X-wQKRrm-7ztNWB-rwZSwo-d3XB41-2bmH5cd-67MMek-mT2BPc-p22mrg-QALCU8-PqUAWG-ni4p7x-FQQvr8-oexbpz-7vDaN3-LqgueC-72ottW-anrQVi-acx2uN" TargetMode="External"/><Relationship Id="rId2" Type="http://schemas.openxmlformats.org/officeDocument/2006/relationships/notesSlide" Target="../notesSlides/notesSlide25.xml"/><Relationship Id="rId16" Type="http://schemas.openxmlformats.org/officeDocument/2006/relationships/hyperlink" Target="https://www.flickr.com/photos/tentenuk/18679340721/in/photolist-cm3fBf-cm3g1A-FpgqXN-FrxSDx-217hcCH-f5HBPe-pHHEg-oERpnX-usCvdD-us1sWh-uaYyPX-uaPWpQ-tvptVY-5RwtK8-71d9vB-X8vRgS-67SCqt-21htuyS-nTux14-21uN4ve-oaTEP3-jbEABF-2nPY1C4-5mxAEZ-2nMCtiW-2nbFcfw-2iVkj1b-sdeQKs-VY1H1F-2nZqj36-atbVgq-Xc9uog-4Pwhx9-2jMRVcr-2nMKXPS-2cG5u9E-WWxheY-2q8KcD3-VY2k2i-2nTVzya-2nTYfDh-2nTYfCA-29Ehcd3-2nTT1wD-2nWUkwX-2ocf6cZ-27GyXcG-2mndM1E" TargetMode="External"/><Relationship Id="rId1" Type="http://schemas.openxmlformats.org/officeDocument/2006/relationships/slideLayout" Target="../slideLayouts/slideLayout2.xml"/><Relationship Id="rId6" Type="http://schemas.openxmlformats.org/officeDocument/2006/relationships/hyperlink" Target="https://www.pexels.com/photo/paper-beside-macbook-669623/" TargetMode="External"/><Relationship Id="rId11" Type="http://schemas.openxmlformats.org/officeDocument/2006/relationships/hyperlink" Target="https://creativecommons.org/publicdomain/zero/1.0/" TargetMode="External"/><Relationship Id="rId5" Type="http://schemas.openxmlformats.org/officeDocument/2006/relationships/hyperlink" Target="https://creativecommons.org/licenses/by-nc-nd/2.0/" TargetMode="External"/><Relationship Id="rId15" Type="http://schemas.openxmlformats.org/officeDocument/2006/relationships/hyperlink" Target="https://creativecommons.org/licenses/by/2.0/" TargetMode="External"/><Relationship Id="rId10" Type="http://schemas.openxmlformats.org/officeDocument/2006/relationships/hyperlink" Target="https://www.flickr.com/photos/cogdog/52417423400/in/photolist-jN6KtC-vmYXES-2nRWZMj-2csAZv9" TargetMode="External"/><Relationship Id="rId4" Type="http://schemas.openxmlformats.org/officeDocument/2006/relationships/hyperlink" Target="https://www.flickr.com/photos/patrick_verstappen/52546260006/in/photolist-2o4kjq7-8LJM4o-858AQj-855q1x-858zNw-858xdA-MXu2N-MXtHw-e324XE-MXLiK-MXLwF-5qUpAz-4GKsje-48BZVz-29fdK5L-5a8fF4-f2pJTf-KgUJ2q-9wsNqd-9eX9MN-9eU6Pv-2hNukin-Vn6YGn-fkdFDR-ViwBGm-25G13Zg-Vau9ex-Vm8EpH-2yTbqe-8PKEt5-2oFDcQw-U5wHjh-HpxETR-Vn6cKZ-V7BPwq-ULSkgW-M4Wmm-U5AvT3-2qEHVXz-oWeRXR-FiAwun-2h1B4EW-2qPpXsm-pvbp1p-ojfXss-2h1AdMe-cPEtgd-aGZE4-dAR39F-dVHSbD" TargetMode="External"/><Relationship Id="rId9" Type="http://schemas.openxmlformats.org/officeDocument/2006/relationships/hyperlink" Target="https://creativecommons.org/licenses/by-nc/2.0/" TargetMode="External"/><Relationship Id="rId14" Type="http://schemas.openxmlformats.org/officeDocument/2006/relationships/hyperlink" Target="https://www.flickr.com/photos/157270154@N05/42044625261/in/photolist-4Q93h1-vKR27-KDuvLt-7fxbma-78oxjg-3nz386-X6nZUD-2hUxXwD-ecUTJX-2nAXwNz-274kGh6-2p9gpoH-86iMjk-2yvdph-9R4Bpj-6siGbW-WV5pEn-7G5bXA-5XtQ9p-2jyVvqR-2obqJya-nZm4Vr-j23HsP-iupqiJ-2jw1Fqc-5ThX4T-7G5chU-7G5coo-R8dqZE-EgmDNV-FwDzbg-2mgNVWq-qM97Qp-G24Qkt-quJn4A-gHVux-G1XSsh-Qq3R8Z-6NU4Hx-SizbKR-dPACKn-8UkP7H-gqUnF-7N59bP-aRmHX-aRksN-aRncX-aRkZX-aRmHV-5TVweb"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joint-research-centre.ec.europa.eu/photovoltaic-geographical-information-system-pvgis_en"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s://www.energysage.com/solar/calculator/" TargetMode="External"/><Relationship Id="rId4" Type="http://schemas.openxmlformats.org/officeDocument/2006/relationships/hyperlink" Target="https://pvwatts.nrel.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4" name="Picture 3">
            <a:extLst>
              <a:ext uri="{FF2B5EF4-FFF2-40B4-BE49-F238E27FC236}">
                <a16:creationId xmlns:a16="http://schemas.microsoft.com/office/drawing/2014/main" id="{121531A2-2C3E-37F8-4611-645FF7F91C2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3792" y="1956180"/>
            <a:ext cx="4488208" cy="3436027"/>
          </a:xfrm>
          <a:prstGeom prst="rect">
            <a:avLst/>
          </a:prstGeom>
        </p:spPr>
      </p:pic>
      <p:sp>
        <p:nvSpPr>
          <p:cNvPr id="2" name="Title 1">
            <a:extLst>
              <a:ext uri="{FF2B5EF4-FFF2-40B4-BE49-F238E27FC236}">
                <a16:creationId xmlns:a16="http://schemas.microsoft.com/office/drawing/2014/main" id="{E8452B93-4298-7B4F-79FF-FE522035F0F5}"/>
              </a:ext>
            </a:extLst>
          </p:cNvPr>
          <p:cNvSpPr>
            <a:spLocks noGrp="1"/>
          </p:cNvSpPr>
          <p:nvPr>
            <p:ph type="title" idx="4294967295"/>
          </p:nvPr>
        </p:nvSpPr>
        <p:spPr>
          <a:xfrm>
            <a:off x="877388" y="1420532"/>
            <a:ext cx="6307183" cy="4507321"/>
          </a:xfrm>
          <a:prstGeom prst="rect">
            <a:avLst/>
          </a:prstGeom>
        </p:spPr>
        <p:txBody>
          <a:bodyPr/>
          <a:lstStyle/>
          <a:p>
            <a:pPr latinLnBrk="0"/>
            <a:r>
              <a:rPr lang="it-IT" sz="7200" noProof="1"/>
              <a:t>Comunità energetiche: nozioni di base sull’IT</a:t>
            </a:r>
          </a:p>
        </p:txBody>
      </p:sp>
    </p:spTree>
    <p:extLst>
      <p:ext uri="{BB962C8B-B14F-4D97-AF65-F5344CB8AC3E}">
        <p14:creationId xmlns:p14="http://schemas.microsoft.com/office/powerpoint/2010/main" val="4291759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6288ED-1967-D3B8-0CCF-0FD0B5283981}"/>
              </a:ext>
            </a:extLst>
          </p:cNvPr>
          <p:cNvSpPr>
            <a:spLocks noGrp="1"/>
          </p:cNvSpPr>
          <p:nvPr>
            <p:ph type="title" idx="4294967295"/>
          </p:nvPr>
        </p:nvSpPr>
        <p:spPr>
          <a:xfrm>
            <a:off x="472440" y="781685"/>
            <a:ext cx="11323320" cy="1325563"/>
          </a:xfrm>
          <a:prstGeom prst="rect">
            <a:avLst/>
          </a:prstGeom>
        </p:spPr>
        <p:txBody>
          <a:bodyPr/>
          <a:lstStyle/>
          <a:p>
            <a:pPr rtl="0" eaLnBrk="1" latinLnBrk="0" hangingPunct="1"/>
            <a:r>
              <a:rPr lang="it-IT" sz="2800" b="1" kern="1200" noProof="1">
                <a:solidFill>
                  <a:srgbClr val="FFFFFF"/>
                </a:solidFill>
                <a:effectLst/>
                <a:latin typeface="Calibri" panose="020F0502020204030204" pitchFamily="34" charset="0"/>
                <a:ea typeface="Public Sans"/>
                <a:cs typeface="Public Sans"/>
              </a:rPr>
              <a:t>3. Il ruolo degli strumenti digitali di gestione energetica: flessibilità - Introduzione</a:t>
            </a:r>
            <a:endParaRPr lang="it-IT" noProof="1">
              <a:effectLst/>
            </a:endParaRPr>
          </a:p>
          <a:p>
            <a:endParaRPr lang="it-IT"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71" y="2868460"/>
            <a:ext cx="10421655" cy="2123658"/>
          </a:xfrm>
          <a:prstGeom prst="rect">
            <a:avLst/>
          </a:prstGeom>
          <a:noFill/>
        </p:spPr>
        <p:txBody>
          <a:bodyPr wrap="square" rtlCol="0">
            <a:spAutoFit/>
          </a:bodyPr>
          <a:lstStyle/>
          <a:p>
            <a:pPr algn="ctr" latinLnBrk="0"/>
            <a:r>
              <a:rPr lang="en-US" sz="4400" i="1" dirty="0">
                <a:solidFill>
                  <a:schemeClr val="accent5"/>
                </a:solidFill>
              </a:rPr>
              <a:t>In che modo gli strumenti digitali di gestione energetica possono apportare vantaggi alle comunità energetiche?</a:t>
            </a:r>
          </a:p>
          <a:p>
            <a:pPr algn="ctr" latinLnBrk="0"/>
            <a:endParaRPr lang="en-US" sz="4400" i="1" dirty="0">
              <a:solidFill>
                <a:schemeClr val="accent5"/>
              </a:solidFill>
            </a:endParaRPr>
          </a:p>
        </p:txBody>
      </p:sp>
    </p:spTree>
    <p:extLst>
      <p:ext uri="{BB962C8B-B14F-4D97-AF65-F5344CB8AC3E}">
        <p14:creationId xmlns:p14="http://schemas.microsoft.com/office/powerpoint/2010/main" val="3213303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2FE9A94-DCC1-E1C5-4D79-C962BC490CDE}"/>
              </a:ext>
            </a:extLst>
          </p:cNvPr>
          <p:cNvSpPr txBox="1"/>
          <p:nvPr/>
        </p:nvSpPr>
        <p:spPr>
          <a:xfrm>
            <a:off x="5373667" y="3591839"/>
            <a:ext cx="6542584" cy="1569660"/>
          </a:xfrm>
          <a:prstGeom prst="rect">
            <a:avLst/>
          </a:prstGeom>
          <a:noFill/>
        </p:spPr>
        <p:txBody>
          <a:bodyPr wrap="square" rtlCol="0">
            <a:spAutoFit/>
          </a:bodyPr>
          <a:lstStyle/>
          <a:p>
            <a:pPr latinLnBrk="0"/>
            <a:r>
              <a:rPr lang="en-GB" sz="2400" noProof="1">
                <a:sym typeface="Public Sans"/>
              </a:rPr>
              <a:t>Gli strumenti digitali di gestione energetica ottimizzano l'uso dell'energia attraverso il monitoraggio in tempo reale, analisi intelligenti dei consumi e miglioramenti collettivi dell'efficienza.</a:t>
            </a:r>
            <a:endParaRPr lang="en-GB" sz="2400" noProof="1"/>
          </a:p>
        </p:txBody>
      </p:sp>
      <p:pic>
        <p:nvPicPr>
          <p:cNvPr id="7" name="Picture 6">
            <a:extLst>
              <a:ext uri="{FF2B5EF4-FFF2-40B4-BE49-F238E27FC236}">
                <a16:creationId xmlns:a16="http://schemas.microsoft.com/office/drawing/2014/main" id="{2A291104-3C74-A3CC-149D-6DDF5081751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9773" y="2116550"/>
            <a:ext cx="3452747" cy="4603663"/>
          </a:xfrm>
          <a:prstGeom prst="rect">
            <a:avLst/>
          </a:prstGeom>
        </p:spPr>
      </p:pic>
      <p:sp>
        <p:nvSpPr>
          <p:cNvPr id="3" name="Title 2">
            <a:extLst>
              <a:ext uri="{FF2B5EF4-FFF2-40B4-BE49-F238E27FC236}">
                <a16:creationId xmlns:a16="http://schemas.microsoft.com/office/drawing/2014/main" id="{D38A49AF-FE3D-6403-257B-5C507BE0CF5A}"/>
              </a:ext>
            </a:extLst>
          </p:cNvPr>
          <p:cNvSpPr>
            <a:spLocks noGrp="1"/>
          </p:cNvSpPr>
          <p:nvPr>
            <p:ph type="title" idx="4294967295"/>
          </p:nvPr>
        </p:nvSpPr>
        <p:spPr>
          <a:xfrm>
            <a:off x="452120" y="790987"/>
            <a:ext cx="10515600" cy="1325563"/>
          </a:xfrm>
          <a:prstGeom prst="rect">
            <a:avLst/>
          </a:prstGeom>
        </p:spPr>
        <p:txBody>
          <a:bodyPr/>
          <a:lstStyle/>
          <a:p>
            <a:pPr rtl="0" eaLnBrk="1" latinLnBrk="0" hangingPunct="1"/>
            <a:r>
              <a:rPr lang="it-IT" sz="2800" b="1" kern="1200" noProof="1">
                <a:solidFill>
                  <a:srgbClr val="FFFFFF"/>
                </a:solidFill>
                <a:effectLst/>
                <a:latin typeface="Calibri" panose="020F0502020204030204" pitchFamily="34" charset="0"/>
                <a:ea typeface="Public Sans"/>
                <a:cs typeface="Public Sans"/>
              </a:rPr>
              <a:t>3. Il ruolo degli strumenti digitali di gestione energetica: flessibilità</a:t>
            </a:r>
            <a:endParaRPr lang="it-IT" noProof="1">
              <a:effectLst/>
            </a:endParaRPr>
          </a:p>
          <a:p>
            <a:endParaRPr lang="it-IT" noProof="1"/>
          </a:p>
        </p:txBody>
      </p:sp>
    </p:spTree>
    <p:extLst>
      <p:ext uri="{BB962C8B-B14F-4D97-AF65-F5344CB8AC3E}">
        <p14:creationId xmlns:p14="http://schemas.microsoft.com/office/powerpoint/2010/main" val="366319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51F342-2065-64E8-CB48-81A26FA72151}"/>
              </a:ext>
            </a:extLst>
          </p:cNvPr>
          <p:cNvSpPr>
            <a:spLocks noGrp="1"/>
          </p:cNvSpPr>
          <p:nvPr>
            <p:ph type="title" idx="4294967295"/>
          </p:nvPr>
        </p:nvSpPr>
        <p:spPr>
          <a:xfrm flipH="1" flipV="1">
            <a:off x="1371600" y="-1493520"/>
            <a:ext cx="177800" cy="70485"/>
          </a:xfrm>
          <a:prstGeom prst="rect">
            <a:avLst/>
          </a:prstGeom>
        </p:spPr>
        <p:txBody>
          <a:bodyPr/>
          <a:lstStyle/>
          <a:p>
            <a:r>
              <a:rPr lang="it-IT" noProof="1"/>
              <a:t>Strumenti: </a:t>
            </a:r>
            <a:r>
              <a:rPr lang="it-IT" baseline="0" noProof="1"/>
              <a:t>gestione </a:t>
            </a:r>
            <a:r>
              <a:rPr lang="it-IT" noProof="1"/>
              <a:t>digitale </a:t>
            </a:r>
            <a:r>
              <a:rPr lang="it-IT" baseline="0" noProof="1"/>
              <a:t>dell'energia</a:t>
            </a:r>
            <a:endParaRPr lang="it-IT" noProof="1"/>
          </a:p>
        </p:txBody>
      </p:sp>
      <p:graphicFrame>
        <p:nvGraphicFramePr>
          <p:cNvPr id="2" name="Table 1" descr="Una tabella di quattro righe e quattro colonne. Come in precedenza, le quattro colonne sono intitolate: Strumento; Servizi; Vantaggi per una comunità energetica; In che modo questo strumento può supportare una comunità energetica? Come in precedenza, diverse celle contengono più punti, quindi le celle saranno numerate.&#13;&#10;Prima riga di dati: 1. EcoStruxure Facility Expert (in tutto il mondo). 2. Gestione remota integrata. 3. Maggiore flessibilità operativa. 4. Ottimizzazione basata sui dati. &#13;&#10;Seconda riga di dati: 1. Loop (Regno Unito). 2. Monitoraggio energetico completo, accesso intelligente ai dati. 3. Approfondimenti sui consumi. 4. Linee guida attuabili per la flessibilità.&#13;&#10;Terza riga di dati: 1. Tibber (Svezia, Norvegia, Germania, Paesi Bassi). 2. Approvvigionamento energetico dinamico, gestione dei consumi in tempo reale. 3. Trasferimento del carico e riduzione dei costi, maggiore sostenibilità. 4. Processo decisionale ottimizzato in materia di energia.&#13;&#10;&#13;&#10;">
            <a:extLst>
              <a:ext uri="{FF2B5EF4-FFF2-40B4-BE49-F238E27FC236}">
                <a16:creationId xmlns:a16="http://schemas.microsoft.com/office/drawing/2014/main" id="{96924E7E-0F00-9A16-26BA-8F6556934F5D}"/>
              </a:ext>
            </a:extLst>
          </p:cNvPr>
          <p:cNvGraphicFramePr>
            <a:graphicFrameLocks noGrp="1"/>
          </p:cNvGraphicFramePr>
          <p:nvPr>
            <p:extLst>
              <p:ext uri="{D42A27DB-BD31-4B8C-83A1-F6EECF244321}">
                <p14:modId xmlns:p14="http://schemas.microsoft.com/office/powerpoint/2010/main" val="4182636156"/>
              </p:ext>
            </p:extLst>
          </p:nvPr>
        </p:nvGraphicFramePr>
        <p:xfrm>
          <a:off x="352816" y="789140"/>
          <a:ext cx="11486367" cy="5785999"/>
        </p:xfrm>
        <a:graphic>
          <a:graphicData uri="http://schemas.openxmlformats.org/drawingml/2006/table">
            <a:tbl>
              <a:tblPr firstRow="1" firstCol="1" bandRow="1">
                <a:tableStyleId>{3B4B98B0-60AC-42C2-AFA5-B58CD77FA1E5}</a:tableStyleId>
              </a:tblPr>
              <a:tblGrid>
                <a:gridCol w="1971969">
                  <a:extLst>
                    <a:ext uri="{9D8B030D-6E8A-4147-A177-3AD203B41FA5}">
                      <a16:colId xmlns:a16="http://schemas.microsoft.com/office/drawing/2014/main" val="1956655456"/>
                    </a:ext>
                  </a:extLst>
                </a:gridCol>
                <a:gridCol w="3171466">
                  <a:extLst>
                    <a:ext uri="{9D8B030D-6E8A-4147-A177-3AD203B41FA5}">
                      <a16:colId xmlns:a16="http://schemas.microsoft.com/office/drawing/2014/main" val="3114145817"/>
                    </a:ext>
                  </a:extLst>
                </a:gridCol>
                <a:gridCol w="3171466">
                  <a:extLst>
                    <a:ext uri="{9D8B030D-6E8A-4147-A177-3AD203B41FA5}">
                      <a16:colId xmlns:a16="http://schemas.microsoft.com/office/drawing/2014/main" val="1035212580"/>
                    </a:ext>
                  </a:extLst>
                </a:gridCol>
                <a:gridCol w="3171466">
                  <a:extLst>
                    <a:ext uri="{9D8B030D-6E8A-4147-A177-3AD203B41FA5}">
                      <a16:colId xmlns:a16="http://schemas.microsoft.com/office/drawing/2014/main" val="1964108697"/>
                    </a:ext>
                  </a:extLst>
                </a:gridCol>
              </a:tblGrid>
              <a:tr h="728000">
                <a:tc>
                  <a:txBody>
                    <a:bodyPr/>
                    <a:lstStyle/>
                    <a:p>
                      <a:pPr algn="ctr" latinLnBrk="0"/>
                      <a:r>
                        <a:rPr lang="en-GB" sz="2000" noProof="0" dirty="0">
                          <a:latin typeface="+mn-lt"/>
                        </a:rPr>
                        <a:t>Strumento</a:t>
                      </a:r>
                    </a:p>
                  </a:txBody>
                  <a:tcPr anchor="ctr"/>
                </a:tc>
                <a:tc>
                  <a:txBody>
                    <a:bodyPr/>
                    <a:lstStyle/>
                    <a:p>
                      <a:pPr algn="ctr" latinLnBrk="0"/>
                      <a:r>
                        <a:rPr lang="en-GB" sz="2000" noProof="0" dirty="0">
                          <a:latin typeface="+mn-lt"/>
                        </a:rPr>
                        <a:t>Servizi</a:t>
                      </a:r>
                    </a:p>
                  </a:txBody>
                  <a:tcPr anchor="ctr"/>
                </a:tc>
                <a:tc>
                  <a:txBody>
                    <a:bodyPr/>
                    <a:lstStyle/>
                    <a:p>
                      <a:pPr algn="ctr" latinLnBrk="0"/>
                      <a:r>
                        <a:rPr lang="en-GB" sz="2000" noProof="0" dirty="0">
                          <a:latin typeface="+mn-lt"/>
                        </a:rPr>
                        <a:t>Vantaggi per una comunità energetica</a:t>
                      </a:r>
                    </a:p>
                  </a:txBody>
                  <a:tcPr anchor="ctr"/>
                </a:tc>
                <a:tc>
                  <a:txBody>
                    <a:bodyPr/>
                    <a:lstStyle/>
                    <a:p>
                      <a:pPr algn="ctr" latinLnBrk="0"/>
                      <a:r>
                        <a:rPr lang="en-GB" sz="2000" noProof="0" dirty="0">
                          <a:latin typeface="+mn-lt"/>
                        </a:rPr>
                        <a:t>In che modo questo strumento può supportare una comunità energetica?</a:t>
                      </a:r>
                    </a:p>
                  </a:txBody>
                  <a:tcPr anchor="ctr"/>
                </a:tc>
                <a:extLst>
                  <a:ext uri="{0D108BD9-81ED-4DB2-BD59-A6C34878D82A}">
                    <a16:rowId xmlns:a16="http://schemas.microsoft.com/office/drawing/2014/main" val="3341151641"/>
                  </a:ext>
                </a:extLst>
              </a:tr>
              <a:tr h="1486839">
                <a:tc>
                  <a:txBody>
                    <a:bodyPr/>
                    <a:lstStyle/>
                    <a:p>
                      <a:pPr lvl="0" algn="ctr" latinLnBrk="0">
                        <a:buNone/>
                      </a:pPr>
                      <a:r>
                        <a:rPr lang="en-GB" sz="2000" b="1" i="0" u="none" strike="noStrike" baseline="0" noProof="0" dirty="0">
                          <a:solidFill>
                            <a:srgbClr val="000000"/>
                          </a:solidFill>
                          <a:latin typeface="+mn-lt"/>
                          <a:hlinkClick r:id="rId3"/>
                        </a:rPr>
                        <a:t>EcoStruxure Facility Expert</a:t>
                      </a:r>
                      <a:endParaRPr lang="en-GB" sz="2000" b="1" i="0" u="none" strike="noStrike" baseline="0" noProof="0" dirty="0">
                        <a:solidFill>
                          <a:srgbClr val="000000"/>
                        </a:solidFill>
                        <a:latin typeface="+mn-lt"/>
                      </a:endParaRPr>
                    </a:p>
                    <a:p>
                      <a:pPr lvl="0" algn="ctr" latinLnBrk="0">
                        <a:buNone/>
                      </a:pPr>
                      <a:r>
                        <a:rPr lang="en-GB" sz="2000" b="1" i="0" u="none" strike="noStrike" baseline="0" noProof="0" dirty="0">
                          <a:solidFill>
                            <a:srgbClr val="000000"/>
                          </a:solidFill>
                          <a:latin typeface="+mn-lt"/>
                        </a:rPr>
                        <a:t>(In tutto il mondo)</a:t>
                      </a:r>
                      <a:endParaRPr lang="en-GB" sz="2000" b="1" noProof="0" dirty="0">
                        <a:latin typeface="+mn-lt"/>
                      </a:endParaRPr>
                    </a:p>
                  </a:txBody>
                  <a:tcPr anchor="ctr"/>
                </a:tc>
                <a:tc>
                  <a:txBody>
                    <a:bodyPr/>
                    <a:lstStyle/>
                    <a:p>
                      <a:pPr marL="342900" indent="-342900" algn="l" latinLnBrk="0">
                        <a:buFont typeface="Arial"/>
                        <a:buChar char="•"/>
                      </a:pPr>
                      <a:r>
                        <a:rPr lang="en-GB" sz="2000" b="0" i="0" u="none" strike="noStrike" noProof="0" dirty="0">
                          <a:latin typeface="+mn-lt"/>
                        </a:rPr>
                        <a:t>Gestione remota integrata</a:t>
                      </a:r>
                      <a:endParaRPr lang="en-GB" sz="2000" noProof="0" dirty="0">
                        <a:latin typeface="+mn-lt"/>
                      </a:endParaRP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Maggiore flessibilità operativa</a:t>
                      </a:r>
                      <a:endParaRPr lang="en-GB" sz="2000" u="none" strike="noStrike" cap="none" noProof="0" dirty="0">
                        <a:solidFill>
                          <a:srgbClr val="000000"/>
                        </a:solidFill>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Ottimizzazione basata sui dati</a:t>
                      </a:r>
                      <a:endParaRPr lang="en-GB" sz="2000" u="none" strike="noStrike" cap="none" noProof="0" dirty="0">
                        <a:solidFill>
                          <a:srgbClr val="000000"/>
                        </a:solidFill>
                        <a:latin typeface="+mn-lt"/>
                      </a:endParaRPr>
                    </a:p>
                  </a:txBody>
                  <a:tcPr anchor="ctr"/>
                </a:tc>
                <a:extLst>
                  <a:ext uri="{0D108BD9-81ED-4DB2-BD59-A6C34878D82A}">
                    <a16:rowId xmlns:a16="http://schemas.microsoft.com/office/drawing/2014/main" val="4057794235"/>
                  </a:ext>
                </a:extLst>
              </a:tr>
              <a:tr h="1039660">
                <a:tc>
                  <a:txBody>
                    <a:bodyPr/>
                    <a:lstStyle/>
                    <a:p>
                      <a:pPr lvl="0" algn="ctr" latinLnBrk="0">
                        <a:buNone/>
                      </a:pPr>
                      <a:r>
                        <a:rPr lang="en-GB" sz="2000" b="1" i="0" u="none" strike="noStrike" baseline="0" noProof="0" dirty="0">
                          <a:solidFill>
                            <a:srgbClr val="000000"/>
                          </a:solidFill>
                          <a:latin typeface="+mn-lt"/>
                          <a:hlinkClick r:id="rId4"/>
                        </a:rPr>
                        <a:t>Loop</a:t>
                      </a:r>
                      <a:endParaRPr lang="en-GB" sz="2000" b="1" i="0" u="none" strike="noStrike" baseline="0" noProof="0" dirty="0">
                        <a:solidFill>
                          <a:srgbClr val="000000"/>
                        </a:solidFill>
                        <a:latin typeface="+mn-lt"/>
                      </a:endParaRPr>
                    </a:p>
                    <a:p>
                      <a:pPr lvl="0" algn="ctr" latinLnBrk="0">
                        <a:buNone/>
                      </a:pPr>
                      <a:r>
                        <a:rPr lang="en-GB" sz="2000" b="1" i="0" u="none" strike="noStrike" baseline="0" noProof="0" dirty="0">
                          <a:solidFill>
                            <a:srgbClr val="000000"/>
                          </a:solidFill>
                          <a:latin typeface="+mn-lt"/>
                        </a:rPr>
                        <a:t>(Regno Unito)</a:t>
                      </a:r>
                      <a:endParaRPr lang="en-GB" sz="2000" noProof="0" dirty="0">
                        <a:latin typeface="+mn-lt"/>
                      </a:endParaRPr>
                    </a:p>
                  </a:txBody>
                  <a:tcPr anchor="ctr"/>
                </a:tc>
                <a:tc>
                  <a:txBody>
                    <a:bodyPr/>
                    <a:lstStyle/>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Monitoraggio energetico completo</a:t>
                      </a:r>
                    </a:p>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Accesso intelligente ai dati</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Approfondimenti sui consumi</a:t>
                      </a:r>
                      <a:endParaRPr lang="en-GB" sz="2000" u="none" strike="noStrike" cap="none" noProof="0" dirty="0">
                        <a:solidFill>
                          <a:srgbClr val="000000"/>
                        </a:solidFill>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Linee guida pratiche per la flessibilità</a:t>
                      </a:r>
                      <a:endParaRPr lang="en-GB" sz="2000" u="none" strike="noStrike" cap="none" noProof="0" dirty="0">
                        <a:solidFill>
                          <a:srgbClr val="000000"/>
                        </a:solidFill>
                        <a:latin typeface="+mn-lt"/>
                      </a:endParaRPr>
                    </a:p>
                  </a:txBody>
                  <a:tcPr anchor="ctr"/>
                </a:tc>
                <a:extLst>
                  <a:ext uri="{0D108BD9-81ED-4DB2-BD59-A6C34878D82A}">
                    <a16:rowId xmlns:a16="http://schemas.microsoft.com/office/drawing/2014/main" val="192137070"/>
                  </a:ext>
                </a:extLst>
              </a:tr>
              <a:tr h="1982680">
                <a:tc>
                  <a:txBody>
                    <a:bodyPr/>
                    <a:lstStyle/>
                    <a:p>
                      <a:pPr lvl="0" algn="ctr" latinLnBrk="0">
                        <a:buNone/>
                      </a:pPr>
                      <a:r>
                        <a:rPr lang="en-GB" sz="2000" b="1" i="0" u="none" strike="noStrike" baseline="0" noProof="0" dirty="0" err="1">
                          <a:solidFill>
                            <a:srgbClr val="000000"/>
                          </a:solidFill>
                          <a:latin typeface="+mn-lt"/>
                          <a:hlinkClick r:id="rId5"/>
                        </a:rPr>
                        <a:t>Tibber</a:t>
                      </a:r>
                      <a:endParaRPr lang="en-GB" sz="2000" b="1" i="0" u="none" strike="noStrike" baseline="0" noProof="0" dirty="0">
                        <a:solidFill>
                          <a:srgbClr val="000000"/>
                        </a:solidFill>
                        <a:latin typeface="+mn-lt"/>
                      </a:endParaRPr>
                    </a:p>
                    <a:p>
                      <a:pPr lvl="0" algn="ctr" latinLnBrk="0">
                        <a:buNone/>
                      </a:pPr>
                      <a:r>
                        <a:rPr lang="en-GB" sz="2000" b="1" i="0" u="none" strike="noStrike" baseline="0" noProof="0" dirty="0">
                          <a:solidFill>
                            <a:srgbClr val="000000"/>
                          </a:solidFill>
                          <a:latin typeface="+mn-lt"/>
                        </a:rPr>
                        <a:t>(Svezia, Norvegia, Germania, Paesi Bassi)</a:t>
                      </a:r>
                      <a:endParaRPr lang="en-GB" sz="2000" noProof="0" dirty="0">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Approvvigionamento energetico dinamico</a:t>
                      </a:r>
                    </a:p>
                    <a:p>
                      <a:pPr marL="342900" lvl="0" indent="-342900" algn="l" latinLnBrk="0">
                        <a:buFont typeface="Arial"/>
                        <a:buChar char="•"/>
                      </a:pPr>
                      <a:r>
                        <a:rPr lang="en-GB" sz="2000" b="0" i="0" u="none" strike="noStrike" cap="none" noProof="0" dirty="0">
                          <a:solidFill>
                            <a:srgbClr val="000000"/>
                          </a:solidFill>
                          <a:latin typeface="+mn-lt"/>
                        </a:rPr>
                        <a:t>Gestione dei consumi in tempo reale</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Trasferimento del carico e riduzione dei costi</a:t>
                      </a:r>
                    </a:p>
                    <a:p>
                      <a:pPr marL="342900" lvl="0" indent="-342900" algn="l" latinLnBrk="0">
                        <a:buFont typeface="Arial"/>
                        <a:buChar char="•"/>
                      </a:pPr>
                      <a:r>
                        <a:rPr lang="en-GB" sz="2000" b="0" i="0" u="none" strike="noStrike" cap="none" noProof="0" dirty="0">
                          <a:solidFill>
                            <a:srgbClr val="000000"/>
                          </a:solidFill>
                          <a:latin typeface="+mn-lt"/>
                        </a:rPr>
                        <a:t>Maggiore sostenibilità</a:t>
                      </a:r>
                    </a:p>
                    <a:p>
                      <a:pPr marL="342900" lvl="0" indent="-342900" algn="l" latinLnBrk="0">
                        <a:buFont typeface="Arial"/>
                        <a:buChar char="•"/>
                      </a:pPr>
                      <a:endParaRPr lang="en-GB" sz="2000" b="0" i="0" u="none" strike="noStrike" cap="none" noProof="0" dirty="0">
                        <a:solidFill>
                          <a:srgbClr val="000000"/>
                        </a:solidFill>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Processo decisionale ottimizzato in materia di energia</a:t>
                      </a:r>
                      <a:endParaRPr lang="en-GB" sz="2000" u="none" strike="noStrike" cap="none" noProof="0" dirty="0">
                        <a:solidFill>
                          <a:srgbClr val="000000"/>
                        </a:solidFill>
                        <a:latin typeface="+mn-lt"/>
                      </a:endParaRPr>
                    </a:p>
                  </a:txBody>
                  <a:tcPr anchor="ctr"/>
                </a:tc>
                <a:extLst>
                  <a:ext uri="{0D108BD9-81ED-4DB2-BD59-A6C34878D82A}">
                    <a16:rowId xmlns:a16="http://schemas.microsoft.com/office/drawing/2014/main" val="353600444"/>
                  </a:ext>
                </a:extLst>
              </a:tr>
            </a:tbl>
          </a:graphicData>
        </a:graphic>
      </p:graphicFrame>
    </p:spTree>
    <p:extLst>
      <p:ext uri="{BB962C8B-B14F-4D97-AF65-F5344CB8AC3E}">
        <p14:creationId xmlns:p14="http://schemas.microsoft.com/office/powerpoint/2010/main" val="1436230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92056-2B8A-4A37-608D-7D1423BB9147}"/>
              </a:ext>
            </a:extLst>
          </p:cNvPr>
          <p:cNvSpPr>
            <a:spLocks noGrp="1"/>
          </p:cNvSpPr>
          <p:nvPr>
            <p:ph type="title" idx="4294967295"/>
          </p:nvPr>
        </p:nvSpPr>
        <p:spPr>
          <a:xfrm>
            <a:off x="391160" y="822325"/>
            <a:ext cx="10515600" cy="1325563"/>
          </a:xfrm>
          <a:prstGeom prst="rect">
            <a:avLst/>
          </a:prstGeom>
        </p:spPr>
        <p:txBody>
          <a:bodyPr/>
          <a:lstStyle/>
          <a:p>
            <a:pPr rtl="0" eaLnBrk="1" latinLnBrk="0" hangingPunct="1"/>
            <a:r>
              <a:rPr lang="it-IT" sz="2800" b="1" kern="1200" noProof="1">
                <a:solidFill>
                  <a:srgbClr val="FFFFFF"/>
                </a:solidFill>
                <a:effectLst/>
                <a:latin typeface="Calibri" panose="020F0502020204030204" pitchFamily="34" charset="0"/>
                <a:ea typeface="Public Sans"/>
                <a:cs typeface="Public Sans"/>
              </a:rPr>
              <a:t>4. Il ruolo dei calcolatori per la ristrutturazione e l'energia solare - Introduzione</a:t>
            </a:r>
            <a:endParaRPr lang="it-IT" noProof="1">
              <a:effectLst/>
            </a:endParaRPr>
          </a:p>
          <a:p>
            <a:endParaRPr lang="it-IT" noProof="1"/>
          </a:p>
        </p:txBody>
      </p:sp>
      <p:sp>
        <p:nvSpPr>
          <p:cNvPr id="4" name="TextBox 3">
            <a:extLst>
              <a:ext uri="{FF2B5EF4-FFF2-40B4-BE49-F238E27FC236}">
                <a16:creationId xmlns:a16="http://schemas.microsoft.com/office/drawing/2014/main" id="{03AC321A-ECC1-6F77-28D3-B93794C698A1}"/>
              </a:ext>
            </a:extLst>
          </p:cNvPr>
          <p:cNvSpPr txBox="1"/>
          <p:nvPr/>
        </p:nvSpPr>
        <p:spPr>
          <a:xfrm>
            <a:off x="764089" y="3181611"/>
            <a:ext cx="10797434" cy="2308324"/>
          </a:xfrm>
          <a:prstGeom prst="rect">
            <a:avLst/>
          </a:prstGeom>
          <a:noFill/>
        </p:spPr>
        <p:txBody>
          <a:bodyPr wrap="square" lIns="91440" tIns="45720" rIns="91440" bIns="45720" rtlCol="0" anchor="t">
            <a:spAutoFit/>
          </a:bodyPr>
          <a:lstStyle/>
          <a:p>
            <a:pPr algn="ctr" latinLnBrk="0"/>
            <a:r>
              <a:rPr lang="en-US" sz="4800" i="1" dirty="0">
                <a:solidFill>
                  <a:schemeClr val="accent2"/>
                </a:solidFill>
              </a:rPr>
              <a:t>In che modo i calcolatori per la ristrutturazione e l'energia solare aiutano a prendere decisioni per il risparmio energetico?</a:t>
            </a:r>
          </a:p>
          <a:p>
            <a:pPr algn="ctr" latinLnBrk="0"/>
            <a:endParaRPr lang="en-US" sz="4800" i="1" dirty="0">
              <a:solidFill>
                <a:schemeClr val="accent2"/>
              </a:solidFill>
            </a:endParaRPr>
          </a:p>
        </p:txBody>
      </p:sp>
    </p:spTree>
    <p:extLst>
      <p:ext uri="{BB962C8B-B14F-4D97-AF65-F5344CB8AC3E}">
        <p14:creationId xmlns:p14="http://schemas.microsoft.com/office/powerpoint/2010/main" val="1175900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5A74F0-1B3B-FCB0-A1DC-6630ACEBD9AC}"/>
              </a:ext>
            </a:extLst>
          </p:cNvPr>
          <p:cNvSpPr>
            <a:spLocks noGrp="1"/>
          </p:cNvSpPr>
          <p:nvPr>
            <p:ph type="title" idx="4294967295"/>
          </p:nvPr>
        </p:nvSpPr>
        <p:spPr>
          <a:xfrm>
            <a:off x="543560" y="730885"/>
            <a:ext cx="10515600" cy="1325563"/>
          </a:xfrm>
          <a:prstGeom prst="rect">
            <a:avLst/>
          </a:prstGeom>
        </p:spPr>
        <p:txBody>
          <a:bodyPr/>
          <a:lstStyle/>
          <a:p>
            <a:pPr rtl="0" eaLnBrk="1" latinLnBrk="0" hangingPunct="1"/>
            <a:r>
              <a:rPr lang="it-IT" sz="2800" b="1" kern="1200" noProof="1">
                <a:solidFill>
                  <a:srgbClr val="FFFFFF"/>
                </a:solidFill>
                <a:effectLst/>
                <a:latin typeface="Calibri" panose="020F0502020204030204" pitchFamily="34" charset="0"/>
                <a:ea typeface="Public Sans"/>
                <a:cs typeface="Public Sans"/>
              </a:rPr>
              <a:t>4. Il ruolo della ristrutturazione e dei calcolatori solari</a:t>
            </a:r>
            <a:endParaRPr lang="it-IT" noProof="1">
              <a:effectLst/>
            </a:endParaRPr>
          </a:p>
          <a:p>
            <a:endParaRPr lang="it-IT" noProof="1"/>
          </a:p>
        </p:txBody>
      </p:sp>
      <p:sp>
        <p:nvSpPr>
          <p:cNvPr id="4" name="TextBox 3">
            <a:extLst>
              <a:ext uri="{FF2B5EF4-FFF2-40B4-BE49-F238E27FC236}">
                <a16:creationId xmlns:a16="http://schemas.microsoft.com/office/drawing/2014/main" id="{B86F7BA3-B558-E7EE-49BC-1EDCDFCA81CE}"/>
              </a:ext>
            </a:extLst>
          </p:cNvPr>
          <p:cNvSpPr txBox="1"/>
          <p:nvPr/>
        </p:nvSpPr>
        <p:spPr>
          <a:xfrm>
            <a:off x="5962389" y="3429000"/>
            <a:ext cx="5551503" cy="1938992"/>
          </a:xfrm>
          <a:prstGeom prst="rect">
            <a:avLst/>
          </a:prstGeom>
          <a:noFill/>
        </p:spPr>
        <p:txBody>
          <a:bodyPr wrap="square" rtlCol="0">
            <a:spAutoFit/>
          </a:bodyPr>
          <a:lstStyle/>
          <a:p>
            <a:pPr latinLnBrk="0"/>
            <a:r>
              <a:rPr lang="en-GB" sz="2400" dirty="0">
                <a:sym typeface="Public Sans"/>
              </a:rPr>
              <a:t>I calcolatori solari </a:t>
            </a:r>
            <a:r>
              <a:rPr lang="en-GB" sz="2400" noProof="0" dirty="0">
                <a:sym typeface="Public Sans"/>
              </a:rPr>
              <a:t>forniscono piani di ristrutturazione personalizzati, aiuti finanziari e approfondimenti basati sui dati per ottimizzare l'efficienza energetica e gli investimenti nelle energie rinnovabili.</a:t>
            </a:r>
            <a:endParaRPr lang="en-GB" sz="2400" noProof="0" dirty="0"/>
          </a:p>
        </p:txBody>
      </p:sp>
      <p:pic>
        <p:nvPicPr>
          <p:cNvPr id="7" name="Picture 6">
            <a:extLst>
              <a:ext uri="{FF2B5EF4-FFF2-40B4-BE49-F238E27FC236}">
                <a16:creationId xmlns:a16="http://schemas.microsoft.com/office/drawing/2014/main" id="{A242E058-45DD-A83E-4DFD-03D10C1C64A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69" y="2766662"/>
            <a:ext cx="5415995" cy="3050388"/>
          </a:xfrm>
          <a:prstGeom prst="rect">
            <a:avLst/>
          </a:prstGeom>
        </p:spPr>
      </p:pic>
    </p:spTree>
    <p:extLst>
      <p:ext uri="{BB962C8B-B14F-4D97-AF65-F5344CB8AC3E}">
        <p14:creationId xmlns:p14="http://schemas.microsoft.com/office/powerpoint/2010/main" val="4895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DA62AB-C88A-2D97-B1F4-B70D7C654733}"/>
              </a:ext>
            </a:extLst>
          </p:cNvPr>
          <p:cNvSpPr>
            <a:spLocks noGrp="1"/>
          </p:cNvSpPr>
          <p:nvPr>
            <p:ph type="title" idx="4294967295"/>
          </p:nvPr>
        </p:nvSpPr>
        <p:spPr>
          <a:xfrm flipV="1">
            <a:off x="756920" y="-1564640"/>
            <a:ext cx="259080" cy="253365"/>
          </a:xfrm>
          <a:prstGeom prst="rect">
            <a:avLst/>
          </a:prstGeom>
        </p:spPr>
        <p:txBody>
          <a:bodyPr/>
          <a:lstStyle/>
          <a:p>
            <a:r>
              <a:rPr lang="it-IT" noProof="1"/>
              <a:t>Strumenti: calcolatori per ristrutturazioni e impianti solari</a:t>
            </a:r>
          </a:p>
        </p:txBody>
      </p:sp>
      <p:graphicFrame>
        <p:nvGraphicFramePr>
          <p:cNvPr id="2" name="Table 1" descr="Una tabella di quattro righe e quattro colonne. Come in precedenza, le celle contengono più punti, quindi saranno numerate anche qui. La prima riga è identica alle tabelle precedenti: 1. Strumento. 2. Servizio. 3. Vantaggi per una comunità energetica. 4. In che modo questo strumento può supportare una comunità energetica?&#13;&#10;Prima riga di dati: 1. Effy (Francia). 2. Simulazione di progetto e studio personalizzato, soluzioni di ristrutturazione integrate, accesso ad aiuti e incentivi. 3. Ristrutturazione conveniente, soluzioni su misura per edifici diversi. 4. Accesso a sovvenzioni.&#13;&#10;Seconda riga di dati. 1. MaPrimeRénov (Francia). 2. Aiuti alla ristrutturazione finanziati dal governo francese, verifica dell'idoneità e assistenza nella presentazione della domanda. 3. Sostegno finanziario per l'efficienza energetica. 4. Riduzione del rischio di investimento.&#13;&#10;Terza riga di dati. 1. Energy Saving Trust – Strumenti e calcolatori energetici (Regno Unito). 2. Consulenza per il miglioramento energetico, calcolatori energetici completi. 3. Valutazione energetica olistica della casa. 4. Pianificazione della ristrutturazione basata sui dati, raccomandazioni attuabili.&#13;&#10;">
            <a:extLst>
              <a:ext uri="{FF2B5EF4-FFF2-40B4-BE49-F238E27FC236}">
                <a16:creationId xmlns:a16="http://schemas.microsoft.com/office/drawing/2014/main" id="{22012A37-31DF-3643-5425-F2854B5528A3}"/>
              </a:ext>
            </a:extLst>
          </p:cNvPr>
          <p:cNvGraphicFramePr>
            <a:graphicFrameLocks noGrp="1"/>
          </p:cNvGraphicFramePr>
          <p:nvPr>
            <p:extLst>
              <p:ext uri="{D42A27DB-BD31-4B8C-83A1-F6EECF244321}">
                <p14:modId xmlns:p14="http://schemas.microsoft.com/office/powerpoint/2010/main" val="558776842"/>
              </p:ext>
            </p:extLst>
          </p:nvPr>
        </p:nvGraphicFramePr>
        <p:xfrm>
          <a:off x="421709" y="353763"/>
          <a:ext cx="11348581" cy="6049199"/>
        </p:xfrm>
        <a:graphic>
          <a:graphicData uri="http://schemas.openxmlformats.org/drawingml/2006/table">
            <a:tbl>
              <a:tblPr firstRow="1" firstCol="1" bandRow="1">
                <a:tableStyleId>{3B4B98B0-60AC-42C2-AFA5-B58CD77FA1E5}</a:tableStyleId>
              </a:tblPr>
              <a:tblGrid>
                <a:gridCol w="2308965">
                  <a:extLst>
                    <a:ext uri="{9D8B030D-6E8A-4147-A177-3AD203B41FA5}">
                      <a16:colId xmlns:a16="http://schemas.microsoft.com/office/drawing/2014/main" val="1956655456"/>
                    </a:ext>
                  </a:extLst>
                </a:gridCol>
                <a:gridCol w="3365326">
                  <a:extLst>
                    <a:ext uri="{9D8B030D-6E8A-4147-A177-3AD203B41FA5}">
                      <a16:colId xmlns:a16="http://schemas.microsoft.com/office/drawing/2014/main" val="3114145817"/>
                    </a:ext>
                  </a:extLst>
                </a:gridCol>
                <a:gridCol w="2837145">
                  <a:extLst>
                    <a:ext uri="{9D8B030D-6E8A-4147-A177-3AD203B41FA5}">
                      <a16:colId xmlns:a16="http://schemas.microsoft.com/office/drawing/2014/main" val="1035212580"/>
                    </a:ext>
                  </a:extLst>
                </a:gridCol>
                <a:gridCol w="2837145">
                  <a:extLst>
                    <a:ext uri="{9D8B030D-6E8A-4147-A177-3AD203B41FA5}">
                      <a16:colId xmlns:a16="http://schemas.microsoft.com/office/drawing/2014/main" val="1964108697"/>
                    </a:ext>
                  </a:extLst>
                </a:gridCol>
              </a:tblGrid>
              <a:tr h="904566">
                <a:tc>
                  <a:txBody>
                    <a:bodyPr/>
                    <a:lstStyle/>
                    <a:p>
                      <a:pPr algn="ctr" latinLnBrk="0"/>
                      <a:r>
                        <a:rPr lang="en-GB" sz="1600" dirty="0">
                          <a:latin typeface="+mn-lt"/>
                        </a:rPr>
                        <a:t>Strumento</a:t>
                      </a:r>
                    </a:p>
                  </a:txBody>
                  <a:tcPr anchor="ctr"/>
                </a:tc>
                <a:tc>
                  <a:txBody>
                    <a:bodyPr/>
                    <a:lstStyle/>
                    <a:p>
                      <a:pPr algn="ctr" latinLnBrk="0"/>
                      <a:r>
                        <a:rPr lang="en-GB" sz="1600" dirty="0">
                          <a:latin typeface="+mn-lt"/>
                        </a:rPr>
                        <a:t>Servizio</a:t>
                      </a:r>
                    </a:p>
                  </a:txBody>
                  <a:tcPr anchor="ctr"/>
                </a:tc>
                <a:tc>
                  <a:txBody>
                    <a:bodyPr/>
                    <a:lstStyle/>
                    <a:p>
                      <a:pPr algn="ctr" latinLnBrk="0"/>
                      <a:r>
                        <a:rPr lang="en-GB" sz="1600" dirty="0">
                          <a:latin typeface="+mn-lt"/>
                        </a:rPr>
                        <a:t>Vantaggi per una comunità energetica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noProof="0" dirty="0">
                          <a:latin typeface="+mn-lt"/>
                        </a:rPr>
                        <a:t>In che modo questo strumento può supportare una comunità energetica</a:t>
                      </a:r>
                      <a:r>
                        <a:rPr lang="en-GB" sz="1600" dirty="0">
                          <a:latin typeface="+mn-lt"/>
                        </a:rPr>
                        <a:t>?</a:t>
                      </a:r>
                    </a:p>
                  </a:txBody>
                  <a:tcPr anchor="ctr"/>
                </a:tc>
                <a:extLst>
                  <a:ext uri="{0D108BD9-81ED-4DB2-BD59-A6C34878D82A}">
                    <a16:rowId xmlns:a16="http://schemas.microsoft.com/office/drawing/2014/main" val="3341151641"/>
                  </a:ext>
                </a:extLst>
              </a:tr>
              <a:tr h="1809137">
                <a:tc>
                  <a:txBody>
                    <a:bodyPr/>
                    <a:lstStyle/>
                    <a:p>
                      <a:pPr lvl="0" algn="ctr" latinLnBrk="0">
                        <a:buNone/>
                      </a:pPr>
                      <a:r>
                        <a:rPr lang="en-GB" sz="1600" b="1" i="0" u="none" strike="noStrike" baseline="0" noProof="0" dirty="0">
                          <a:solidFill>
                            <a:srgbClr val="000000"/>
                          </a:solidFill>
                          <a:latin typeface="+mn-lt"/>
                          <a:hlinkClick r:id="rId3"/>
                        </a:rPr>
                        <a:t>Effy </a:t>
                      </a:r>
                      <a:endParaRPr lang="en-GB" sz="1600" b="1" i="0" u="none" strike="noStrike" baseline="0" noProof="0" dirty="0">
                        <a:solidFill>
                          <a:srgbClr val="000000"/>
                        </a:solidFill>
                        <a:latin typeface="+mn-lt"/>
                      </a:endParaRPr>
                    </a:p>
                    <a:p>
                      <a:pPr lvl="0" algn="ctr" latinLnBrk="0">
                        <a:buNone/>
                      </a:pPr>
                      <a:r>
                        <a:rPr lang="en-GB" sz="1600" b="1" i="0" u="none" strike="noStrike" baseline="0" noProof="0" dirty="0">
                          <a:solidFill>
                            <a:srgbClr val="000000"/>
                          </a:solidFill>
                          <a:latin typeface="+mn-lt"/>
                        </a:rPr>
                        <a:t>(Francia)</a:t>
                      </a:r>
                      <a:r>
                        <a:rPr lang="en-GB" sz="1600" b="0" i="0" u="none" strike="noStrike" baseline="0" noProof="0" dirty="0">
                          <a:solidFill>
                            <a:srgbClr val="000000"/>
                          </a:solidFill>
                          <a:latin typeface="+mn-lt"/>
                        </a:rPr>
                        <a:t> </a:t>
                      </a:r>
                      <a:endParaRPr lang="en-GB" sz="1600" dirty="0">
                        <a:latin typeface="+mn-lt"/>
                      </a:endParaRPr>
                    </a:p>
                  </a:txBody>
                  <a:tcPr anchor="ctr"/>
                </a:tc>
                <a:tc>
                  <a:txBody>
                    <a:bodyPr/>
                    <a:lstStyle/>
                    <a:p>
                      <a:pPr marL="342900" indent="-342900" algn="l" latinLnBrk="0">
                        <a:buFont typeface="Arial"/>
                        <a:buChar char="•"/>
                      </a:pPr>
                      <a:r>
                        <a:rPr lang="en-GB" sz="1600" b="0" i="0" u="none" strike="noStrike" noProof="0" dirty="0">
                          <a:latin typeface="+mn-lt"/>
                        </a:rPr>
                        <a:t>Simulazione di progetto e studio personalizzato</a:t>
                      </a:r>
                    </a:p>
                    <a:p>
                      <a:pPr marL="342900" lvl="0" indent="-342900" algn="l" latinLnBrk="0">
                        <a:buFont typeface="Arial"/>
                        <a:buChar char="•"/>
                      </a:pPr>
                      <a:r>
                        <a:rPr lang="en-GB" sz="1600" b="0" i="0" u="none" strike="noStrike" noProof="0" dirty="0">
                          <a:latin typeface="+mn-lt"/>
                        </a:rPr>
                        <a:t>Soluzioni di ristrutturazione integrate</a:t>
                      </a:r>
                    </a:p>
                    <a:p>
                      <a:pPr marL="342900" lvl="0" indent="-342900" algn="l" latinLnBrk="0">
                        <a:buFont typeface="Arial"/>
                        <a:buChar char="•"/>
                      </a:pPr>
                      <a:r>
                        <a:rPr lang="en-GB" sz="1600" b="0" i="0" u="none" strike="noStrike" noProof="0" dirty="0">
                          <a:latin typeface="+mn-lt"/>
                        </a:rPr>
                        <a:t>Accesso ad aiuti e incentivi</a:t>
                      </a:r>
                    </a:p>
                  </a:txBody>
                  <a:tcPr anchor="ctr"/>
                </a:tc>
                <a:tc>
                  <a:txBody>
                    <a:bodyPr/>
                    <a:lstStyle/>
                    <a:p>
                      <a:pPr marL="342900" lvl="0" indent="-342900" algn="l" latinLnBrk="0">
                        <a:buFont typeface="Arial"/>
                        <a:buChar char="•"/>
                      </a:pPr>
                      <a:r>
                        <a:rPr lang="en-GB" sz="1600" b="0" i="0" u="none" strike="noStrike" cap="none" noProof="0" dirty="0">
                          <a:solidFill>
                            <a:srgbClr val="000000"/>
                          </a:solidFill>
                          <a:latin typeface="+mn-lt"/>
                        </a:rPr>
                        <a:t>Ristrutturazione conveniente</a:t>
                      </a:r>
                    </a:p>
                    <a:p>
                      <a:pPr marL="342900" lvl="0" indent="-342900" algn="l" latinLnBrk="0">
                        <a:buFont typeface="Arial"/>
                        <a:buChar char="•"/>
                      </a:pPr>
                      <a:r>
                        <a:rPr lang="en-GB" sz="1600" b="0" i="0" u="none" strike="noStrike" cap="none" noProof="0" dirty="0">
                          <a:solidFill>
                            <a:srgbClr val="000000"/>
                          </a:solidFill>
                          <a:latin typeface="+mn-lt"/>
                        </a:rPr>
                        <a:t>Soluzioni su misura per edifici diversi</a:t>
                      </a:r>
                    </a:p>
                  </a:txBody>
                  <a:tcPr anchor="ctr"/>
                </a:tc>
                <a:tc>
                  <a:txBody>
                    <a:bodyPr/>
                    <a:lstStyle/>
                    <a:p>
                      <a:pPr marL="342900" indent="-342900" algn="l" latinLnBrk="0">
                        <a:buFont typeface="Arial"/>
                        <a:buChar char="•"/>
                      </a:pPr>
                      <a:r>
                        <a:rPr lang="en-GB" sz="1600" b="0" i="0" u="none" strike="noStrike" cap="none" noProof="0" dirty="0">
                          <a:solidFill>
                            <a:srgbClr val="000000"/>
                          </a:solidFill>
                          <a:latin typeface="+mn-lt"/>
                        </a:rPr>
                        <a:t>Accesso a sovvenzioni</a:t>
                      </a:r>
                    </a:p>
                  </a:txBody>
                  <a:tcPr anchor="ctr"/>
                </a:tc>
                <a:extLst>
                  <a:ext uri="{0D108BD9-81ED-4DB2-BD59-A6C34878D82A}">
                    <a16:rowId xmlns:a16="http://schemas.microsoft.com/office/drawing/2014/main" val="4057794235"/>
                  </a:ext>
                </a:extLst>
              </a:tr>
              <a:tr h="1324352">
                <a:tc>
                  <a:txBody>
                    <a:bodyPr/>
                    <a:lstStyle/>
                    <a:p>
                      <a:pPr lvl="0" algn="ctr" latinLnBrk="0">
                        <a:buNone/>
                      </a:pPr>
                      <a:r>
                        <a:rPr lang="en-GB" sz="1600" b="1" i="0" u="none" strike="noStrike" baseline="0" noProof="0" dirty="0">
                          <a:solidFill>
                            <a:srgbClr val="000000"/>
                          </a:solidFill>
                          <a:latin typeface="+mn-lt"/>
                          <a:hlinkClick r:id="rId4"/>
                        </a:rPr>
                        <a:t>MaPrimeRénov</a:t>
                      </a:r>
                      <a:endParaRPr lang="en-GB" sz="1600" b="1" i="0" u="none" strike="noStrike" baseline="0" noProof="0" dirty="0">
                        <a:solidFill>
                          <a:srgbClr val="000000"/>
                        </a:solidFill>
                        <a:latin typeface="+mn-lt"/>
                      </a:endParaRPr>
                    </a:p>
                    <a:p>
                      <a:pPr lvl="0" algn="ctr" latinLnBrk="0">
                        <a:buNone/>
                      </a:pPr>
                      <a:r>
                        <a:rPr lang="en-GB" sz="1600" b="1" i="0" u="none" strike="noStrike" baseline="0" noProof="0" dirty="0">
                          <a:solidFill>
                            <a:srgbClr val="000000"/>
                          </a:solidFill>
                          <a:latin typeface="+mn-lt"/>
                        </a:rPr>
                        <a:t>(Francia) </a:t>
                      </a:r>
                      <a:endParaRPr lang="en-GB" sz="1600" b="1" dirty="0">
                        <a:latin typeface="+mn-lt"/>
                      </a:endParaRPr>
                    </a:p>
                  </a:txBody>
                  <a:tcPr anchor="ctr"/>
                </a:tc>
                <a:tc>
                  <a:txBody>
                    <a:bodyPr/>
                    <a:lstStyle/>
                    <a:p>
                      <a:pPr marL="342900" lvl="0" indent="-342900" algn="l" latinLnBrk="0">
                        <a:buClr>
                          <a:srgbClr val="000000"/>
                        </a:buClr>
                        <a:buFont typeface="Arial,Sans-Serif"/>
                        <a:buChar char="•"/>
                      </a:pPr>
                      <a:r>
                        <a:rPr lang="en-GB" sz="1600" b="0" i="0" u="none" strike="noStrike" cap="none" noProof="0" dirty="0">
                          <a:solidFill>
                            <a:srgbClr val="000000"/>
                          </a:solidFill>
                          <a:latin typeface="+mn-lt"/>
                        </a:rPr>
                        <a:t>Aiuti alla ristrutturazione finanziati dal governo francese</a:t>
                      </a:r>
                    </a:p>
                    <a:p>
                      <a:pPr marL="342900" lvl="0" indent="-342900" algn="l" latinLnBrk="0">
                        <a:buClr>
                          <a:srgbClr val="000000"/>
                        </a:buClr>
                        <a:buFont typeface="Arial,Sans-Serif"/>
                        <a:buChar char="•"/>
                      </a:pPr>
                      <a:r>
                        <a:rPr lang="en-GB" sz="1600" b="0" i="0" u="none" strike="noStrike" cap="none" noProof="0" dirty="0">
                          <a:solidFill>
                            <a:srgbClr val="000000"/>
                          </a:solidFill>
                          <a:latin typeface="+mn-lt"/>
                        </a:rPr>
                        <a:t>Verifica dell'idoneità e assistenza nella presentazione della domanda</a:t>
                      </a:r>
                    </a:p>
                  </a:txBody>
                  <a:tcPr anchor="ctr"/>
                </a:tc>
                <a:tc>
                  <a:txBody>
                    <a:bodyPr/>
                    <a:lstStyle/>
                    <a:p>
                      <a:pPr marL="342900" indent="-342900" algn="l" latinLnBrk="0">
                        <a:buClr>
                          <a:srgbClr val="000000"/>
                        </a:buClr>
                        <a:buFont typeface="Arial,Sans-Serif"/>
                        <a:buChar char="•"/>
                      </a:pPr>
                      <a:r>
                        <a:rPr lang="en-GB" sz="1600" b="0" i="0" u="none" strike="noStrike" cap="none" noProof="0" dirty="0">
                          <a:solidFill>
                            <a:srgbClr val="000000"/>
                          </a:solidFill>
                          <a:latin typeface="+mn-lt"/>
                        </a:rPr>
                        <a:t>Sostegno finanziario per l'efficienza energetica</a:t>
                      </a:r>
                    </a:p>
                  </a:txBody>
                  <a:tcPr anchor="ctr"/>
                </a:tc>
                <a:tc>
                  <a:txBody>
                    <a:bodyPr/>
                    <a:lstStyle/>
                    <a:p>
                      <a:pPr marL="342900" indent="-342900" algn="l" latinLnBrk="0">
                        <a:buFont typeface="Arial"/>
                        <a:buChar char="•"/>
                      </a:pPr>
                      <a:r>
                        <a:rPr lang="en-GB" sz="1600" b="0" i="0" u="none" strike="noStrike" cap="none" noProof="0" dirty="0">
                          <a:solidFill>
                            <a:srgbClr val="000000"/>
                          </a:solidFill>
                          <a:latin typeface="+mn-lt"/>
                        </a:rPr>
                        <a:t>Riduzione del rischio negli investimenti</a:t>
                      </a:r>
                    </a:p>
                  </a:txBody>
                  <a:tcPr anchor="ctr"/>
                </a:tc>
                <a:extLst>
                  <a:ext uri="{0D108BD9-81ED-4DB2-BD59-A6C34878D82A}">
                    <a16:rowId xmlns:a16="http://schemas.microsoft.com/office/drawing/2014/main" val="192137070"/>
                  </a:ext>
                </a:extLst>
              </a:tr>
              <a:tr h="2011144">
                <a:tc>
                  <a:txBody>
                    <a:bodyPr/>
                    <a:lstStyle/>
                    <a:p>
                      <a:pPr marL="0" lvl="0" indent="0" algn="ctr" latinLnBrk="0">
                        <a:lnSpc>
                          <a:spcPct val="100000"/>
                        </a:lnSpc>
                        <a:buNone/>
                      </a:pPr>
                      <a:r>
                        <a:rPr lang="en-GB" sz="1600" b="1" i="0" u="none" strike="noStrike" baseline="0" noProof="0" dirty="0">
                          <a:solidFill>
                            <a:srgbClr val="000000"/>
                          </a:solidFill>
                          <a:latin typeface="+mn-lt"/>
                          <a:hlinkClick r:id="rId5"/>
                        </a:rPr>
                        <a:t>Energy Saving Trust – Strumenti e calcolatori energetici</a:t>
                      </a:r>
                      <a:endParaRPr lang="en-GB" sz="1600" b="1" i="0" u="none" strike="noStrike" baseline="0" noProof="0" dirty="0">
                        <a:solidFill>
                          <a:srgbClr val="000000"/>
                        </a:solidFill>
                        <a:latin typeface="+mn-lt"/>
                      </a:endParaRPr>
                    </a:p>
                    <a:p>
                      <a:pPr marL="0" lvl="0" indent="0" algn="ctr" latinLnBrk="0">
                        <a:lnSpc>
                          <a:spcPct val="100000"/>
                        </a:lnSpc>
                        <a:buNone/>
                      </a:pPr>
                      <a:r>
                        <a:rPr lang="en-GB" sz="1600" b="1" i="0" u="none" strike="noStrike" baseline="0" noProof="0" dirty="0">
                          <a:solidFill>
                            <a:srgbClr val="000000"/>
                          </a:solidFill>
                          <a:latin typeface="+mn-lt"/>
                        </a:rPr>
                        <a:t>(Regno Unito)</a:t>
                      </a:r>
                      <a:endParaRPr lang="en-GB" sz="1600" dirty="0">
                        <a:latin typeface="+mn-lt"/>
                      </a:endParaRPr>
                    </a:p>
                  </a:txBody>
                  <a:tcPr anchor="ctr"/>
                </a:tc>
                <a:tc>
                  <a:txBody>
                    <a:bodyPr/>
                    <a:lstStyle/>
                    <a:p>
                      <a:pPr marL="342900" indent="-342900" algn="l" latinLnBrk="0">
                        <a:buFont typeface="Arial"/>
                        <a:buChar char="•"/>
                      </a:pPr>
                      <a:r>
                        <a:rPr lang="en-GB" sz="1600" b="0" i="0" u="none" strike="noStrike" cap="none" noProof="0" dirty="0">
                          <a:solidFill>
                            <a:srgbClr val="000000"/>
                          </a:solidFill>
                          <a:latin typeface="+mn-lt"/>
                        </a:rPr>
                        <a:t>Consulenza per il miglioramento energetico</a:t>
                      </a:r>
                    </a:p>
                    <a:p>
                      <a:pPr marL="342900" lvl="0" indent="-342900" algn="l" latinLnBrk="0">
                        <a:buFont typeface="Arial"/>
                        <a:buChar char="•"/>
                      </a:pPr>
                      <a:r>
                        <a:rPr lang="en-GB" sz="1600" b="0" i="0" u="none" strike="noStrike" cap="none" noProof="0" dirty="0">
                          <a:solidFill>
                            <a:srgbClr val="000000"/>
                          </a:solidFill>
                          <a:latin typeface="+mn-lt"/>
                        </a:rPr>
                        <a:t>Calcolatori energetici completi</a:t>
                      </a:r>
                    </a:p>
                  </a:txBody>
                  <a:tcPr anchor="ctr"/>
                </a:tc>
                <a:tc>
                  <a:txBody>
                    <a:bodyPr/>
                    <a:lstStyle/>
                    <a:p>
                      <a:pPr marL="342900" indent="-342900" algn="l" latinLnBrk="0">
                        <a:buFont typeface="Arial"/>
                        <a:buChar char="•"/>
                      </a:pPr>
                      <a:r>
                        <a:rPr lang="en-GB" sz="1600" b="0" i="0" u="none" strike="noStrike" cap="none" noProof="0" dirty="0">
                          <a:solidFill>
                            <a:srgbClr val="000000"/>
                          </a:solidFill>
                          <a:latin typeface="+mn-lt"/>
                        </a:rPr>
                        <a:t>Valutazione energetica olistica della casa</a:t>
                      </a:r>
                    </a:p>
                  </a:txBody>
                  <a:tcPr anchor="ctr"/>
                </a:tc>
                <a:tc>
                  <a:txBody>
                    <a:bodyPr/>
                    <a:lstStyle/>
                    <a:p>
                      <a:pPr marL="342900" indent="-342900" algn="l" latinLnBrk="0">
                        <a:buFont typeface="Arial"/>
                        <a:buChar char="•"/>
                      </a:pPr>
                      <a:r>
                        <a:rPr lang="en-GB" sz="1600" b="0" i="0" u="none" strike="noStrike" cap="none" noProof="0" dirty="0">
                          <a:solidFill>
                            <a:srgbClr val="000000"/>
                          </a:solidFill>
                          <a:latin typeface="+mn-lt"/>
                        </a:rPr>
                        <a:t>Pianificazione delle ristrutturazioni basata sui dati</a:t>
                      </a:r>
                    </a:p>
                    <a:p>
                      <a:pPr marL="342900" lvl="0" indent="-342900" algn="l" latinLnBrk="0">
                        <a:buFont typeface="Arial"/>
                        <a:buChar char="•"/>
                      </a:pPr>
                      <a:r>
                        <a:rPr lang="en-GB" sz="1600" b="0" i="0" u="none" strike="noStrike" cap="none" noProof="0" dirty="0">
                          <a:solidFill>
                            <a:srgbClr val="000000"/>
                          </a:solidFill>
                          <a:latin typeface="+mn-lt"/>
                        </a:rPr>
                        <a:t>Raccomandazioni attuabili</a:t>
                      </a:r>
                    </a:p>
                  </a:txBody>
                  <a:tcPr anchor="ctr"/>
                </a:tc>
                <a:extLst>
                  <a:ext uri="{0D108BD9-81ED-4DB2-BD59-A6C34878D82A}">
                    <a16:rowId xmlns:a16="http://schemas.microsoft.com/office/drawing/2014/main" val="353600444"/>
                  </a:ext>
                </a:extLst>
              </a:tr>
            </a:tbl>
          </a:graphicData>
        </a:graphic>
      </p:graphicFrame>
    </p:spTree>
    <p:extLst>
      <p:ext uri="{BB962C8B-B14F-4D97-AF65-F5344CB8AC3E}">
        <p14:creationId xmlns:p14="http://schemas.microsoft.com/office/powerpoint/2010/main" val="3949184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FFDAC6-590C-E168-A3A5-712F475F891F}"/>
              </a:ext>
            </a:extLst>
          </p:cNvPr>
          <p:cNvSpPr>
            <a:spLocks noGrp="1"/>
          </p:cNvSpPr>
          <p:nvPr>
            <p:ph type="title" idx="4294967295"/>
          </p:nvPr>
        </p:nvSpPr>
        <p:spPr>
          <a:xfrm>
            <a:off x="401320" y="832485"/>
            <a:ext cx="10515600" cy="1325563"/>
          </a:xfrm>
          <a:prstGeom prst="rect">
            <a:avLst/>
          </a:prstGeom>
        </p:spPr>
        <p:txBody>
          <a:bodyPr/>
          <a:lstStyle/>
          <a:p>
            <a:pPr rtl="0" eaLnBrk="1" latinLnBrk="0" hangingPunct="1"/>
            <a:r>
              <a:rPr lang="it-IT" sz="2800" b="1" kern="1200" noProof="1">
                <a:solidFill>
                  <a:srgbClr val="FFFFFF"/>
                </a:solidFill>
                <a:effectLst/>
                <a:latin typeface="Calibri" panose="020F0502020204030204" pitchFamily="34" charset="0"/>
                <a:ea typeface="Public Sans"/>
                <a:cs typeface="Public Sans"/>
              </a:rPr>
              <a:t>5. Piattaforme digitali: condivisione dell'energia  - Introduzione</a:t>
            </a:r>
            <a:endParaRPr lang="it-IT" noProof="1">
              <a:effectLst/>
            </a:endParaRPr>
          </a:p>
          <a:p>
            <a:endParaRPr lang="it-IT" noProof="1"/>
          </a:p>
        </p:txBody>
      </p:sp>
      <p:sp>
        <p:nvSpPr>
          <p:cNvPr id="4" name="TextBox 3">
            <a:extLst>
              <a:ext uri="{FF2B5EF4-FFF2-40B4-BE49-F238E27FC236}">
                <a16:creationId xmlns:a16="http://schemas.microsoft.com/office/drawing/2014/main" id="{4377BFF2-33C6-968B-4039-27829257A520}"/>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2"/>
                </a:solidFill>
              </a:rPr>
              <a:t>In che modo le piattaforme digitali possono migliorare la gestione delle comunità energetiche?</a:t>
            </a:r>
          </a:p>
          <a:p>
            <a:pPr algn="ctr" latinLnBrk="0"/>
            <a:endParaRPr lang="en-US" sz="4800" i="1" dirty="0">
              <a:solidFill>
                <a:schemeClr val="accent2"/>
              </a:solidFill>
            </a:endParaRPr>
          </a:p>
        </p:txBody>
      </p:sp>
    </p:spTree>
    <p:extLst>
      <p:ext uri="{BB962C8B-B14F-4D97-AF65-F5344CB8AC3E}">
        <p14:creationId xmlns:p14="http://schemas.microsoft.com/office/powerpoint/2010/main" val="3087344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48B4B3E-49EA-5666-7C14-9015697F413B}"/>
              </a:ext>
            </a:extLst>
          </p:cNvPr>
          <p:cNvSpPr txBox="1"/>
          <p:nvPr/>
        </p:nvSpPr>
        <p:spPr>
          <a:xfrm>
            <a:off x="5974915" y="3844498"/>
            <a:ext cx="5839602" cy="830997"/>
          </a:xfrm>
          <a:prstGeom prst="rect">
            <a:avLst/>
          </a:prstGeom>
          <a:noFill/>
        </p:spPr>
        <p:txBody>
          <a:bodyPr wrap="square" rtlCol="0">
            <a:spAutoFit/>
          </a:bodyPr>
          <a:lstStyle/>
          <a:p>
            <a:pPr latinLnBrk="0"/>
            <a:r>
              <a:rPr lang="en-US" sz="2400" dirty="0">
                <a:sym typeface="Public Sans"/>
              </a:rPr>
              <a:t>Le piattaforme digitali supportano la semplificazione delle operazioni, della fatturazione e del processo decisionale.</a:t>
            </a:r>
            <a:endParaRPr lang="en-US" sz="2400" dirty="0"/>
          </a:p>
        </p:txBody>
      </p:sp>
      <p:pic>
        <p:nvPicPr>
          <p:cNvPr id="7" name="Picture 6">
            <a:extLst>
              <a:ext uri="{FF2B5EF4-FFF2-40B4-BE49-F238E27FC236}">
                <a16:creationId xmlns:a16="http://schemas.microsoft.com/office/drawing/2014/main" id="{45422D05-8D5C-C884-C37B-F95A79E2432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21" y="2953436"/>
            <a:ext cx="5538977" cy="2613122"/>
          </a:xfrm>
          <a:prstGeom prst="rect">
            <a:avLst/>
          </a:prstGeom>
        </p:spPr>
      </p:pic>
      <p:sp>
        <p:nvSpPr>
          <p:cNvPr id="2" name="Title 1">
            <a:extLst>
              <a:ext uri="{FF2B5EF4-FFF2-40B4-BE49-F238E27FC236}">
                <a16:creationId xmlns:a16="http://schemas.microsoft.com/office/drawing/2014/main" id="{309DCFF3-FB34-FF1F-08FC-2214F485BDAA}"/>
              </a:ext>
            </a:extLst>
          </p:cNvPr>
          <p:cNvSpPr>
            <a:spLocks noGrp="1"/>
          </p:cNvSpPr>
          <p:nvPr>
            <p:ph type="title" idx="4294967295"/>
          </p:nvPr>
        </p:nvSpPr>
        <p:spPr>
          <a:xfrm>
            <a:off x="411480" y="771525"/>
            <a:ext cx="10515600" cy="1325563"/>
          </a:xfrm>
          <a:prstGeom prst="rect">
            <a:avLst/>
          </a:prstGeom>
        </p:spPr>
        <p:txBody>
          <a:bodyPr/>
          <a:lstStyle/>
          <a:p>
            <a:pPr rtl="0" eaLnBrk="1" latinLnBrk="0" hangingPunct="1"/>
            <a:r>
              <a:rPr lang="it-IT" sz="2800" b="1" kern="1200" noProof="1">
                <a:solidFill>
                  <a:srgbClr val="FFFFFF"/>
                </a:solidFill>
                <a:effectLst/>
                <a:latin typeface="Calibri" panose="020F0502020204030204" pitchFamily="34" charset="0"/>
                <a:ea typeface="Public Sans"/>
                <a:cs typeface="Public Sans"/>
              </a:rPr>
              <a:t>5. Piattaforme digitali: condivisione dell'energia  </a:t>
            </a:r>
            <a:endParaRPr lang="it-IT" noProof="1">
              <a:effectLst/>
            </a:endParaRPr>
          </a:p>
          <a:p>
            <a:endParaRPr lang="it-IT" noProof="1"/>
          </a:p>
        </p:txBody>
      </p:sp>
    </p:spTree>
    <p:extLst>
      <p:ext uri="{BB962C8B-B14F-4D97-AF65-F5344CB8AC3E}">
        <p14:creationId xmlns:p14="http://schemas.microsoft.com/office/powerpoint/2010/main" val="120571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1355B8-9BD9-EE0C-33D7-1B24607558CE}"/>
              </a:ext>
            </a:extLst>
          </p:cNvPr>
          <p:cNvSpPr>
            <a:spLocks noGrp="1"/>
          </p:cNvSpPr>
          <p:nvPr>
            <p:ph type="title" idx="4294967295"/>
          </p:nvPr>
        </p:nvSpPr>
        <p:spPr>
          <a:xfrm flipV="1">
            <a:off x="909320" y="-1605280"/>
            <a:ext cx="167640" cy="131445"/>
          </a:xfrm>
          <a:prstGeom prst="rect">
            <a:avLst/>
          </a:prstGeom>
        </p:spPr>
        <p:txBody>
          <a:bodyPr/>
          <a:lstStyle/>
          <a:p>
            <a:r>
              <a:rPr lang="it-IT" noProof="1"/>
              <a:t>Strumenti: condivisione dell'energia</a:t>
            </a:r>
          </a:p>
        </p:txBody>
      </p:sp>
      <p:graphicFrame>
        <p:nvGraphicFramePr>
          <p:cNvPr id="2" name="Table 1" descr="Una tabella con quattro colonne e tre righe. Le celle saranno numerate come in precedenza. Le intestazioni delle colonne sono le stesse di prima: 1. Strumento. 2. Servizi. 3. Vantaggi per una comunità energetica. 4. In che modo questo strumento può supportare una comunità energetica?Prima riga di dati: 1. eGon (Germania). 2. Portale online, gestione dei membri, fatturazione automatizzata, gestione digitale dei contratti, registrazione della comunità. 3. Amministrazione semplificata e trasparenza, prezzi chiari e trasparenti. 4. Dematerializzazione del processo.&#13;&#10;Seconda riga di dati: 1. Neoom (Germania, Austria, Repubblica Ceca). 2. Soluzione digitale completa, formazione di comunità e abbinamento intelligente, dashboard digitale e gestione dell'energia. 3. Sicurezza dei prezzi dell'elettricità e risparmio sui costi, opportunità di guadagno e accesso all'energia verde, empowerment della comunità. 4. Dati trasparenti per il processo decisionale, formazione facilitata della comunità, operazioni automatizzate.&#13;&#10;">
            <a:extLst>
              <a:ext uri="{FF2B5EF4-FFF2-40B4-BE49-F238E27FC236}">
                <a16:creationId xmlns:a16="http://schemas.microsoft.com/office/drawing/2014/main" id="{BBCC0903-2077-6162-06DE-3B41E2335B60}"/>
              </a:ext>
            </a:extLst>
          </p:cNvPr>
          <p:cNvGraphicFramePr>
            <a:graphicFrameLocks noGrp="1"/>
          </p:cNvGraphicFramePr>
          <p:nvPr>
            <p:extLst>
              <p:ext uri="{D42A27DB-BD31-4B8C-83A1-F6EECF244321}">
                <p14:modId xmlns:p14="http://schemas.microsoft.com/office/powerpoint/2010/main" val="906879939"/>
              </p:ext>
            </p:extLst>
          </p:nvPr>
        </p:nvGraphicFramePr>
        <p:xfrm>
          <a:off x="283924" y="521197"/>
          <a:ext cx="11624151" cy="5761858"/>
        </p:xfrm>
        <a:graphic>
          <a:graphicData uri="http://schemas.openxmlformats.org/drawingml/2006/table">
            <a:tbl>
              <a:tblPr firstRow="1" firstCol="1" bandRow="1">
                <a:tableStyleId>{3B4B98B0-60AC-42C2-AFA5-B58CD77FA1E5}</a:tableStyleId>
              </a:tblPr>
              <a:tblGrid>
                <a:gridCol w="1718844">
                  <a:extLst>
                    <a:ext uri="{9D8B030D-6E8A-4147-A177-3AD203B41FA5}">
                      <a16:colId xmlns:a16="http://schemas.microsoft.com/office/drawing/2014/main" val="1956655456"/>
                    </a:ext>
                  </a:extLst>
                </a:gridCol>
                <a:gridCol w="3486289">
                  <a:extLst>
                    <a:ext uri="{9D8B030D-6E8A-4147-A177-3AD203B41FA5}">
                      <a16:colId xmlns:a16="http://schemas.microsoft.com/office/drawing/2014/main" val="3114145817"/>
                    </a:ext>
                  </a:extLst>
                </a:gridCol>
                <a:gridCol w="3209509">
                  <a:extLst>
                    <a:ext uri="{9D8B030D-6E8A-4147-A177-3AD203B41FA5}">
                      <a16:colId xmlns:a16="http://schemas.microsoft.com/office/drawing/2014/main" val="1035212580"/>
                    </a:ext>
                  </a:extLst>
                </a:gridCol>
                <a:gridCol w="3209509">
                  <a:extLst>
                    <a:ext uri="{9D8B030D-6E8A-4147-A177-3AD203B41FA5}">
                      <a16:colId xmlns:a16="http://schemas.microsoft.com/office/drawing/2014/main" val="1964108697"/>
                    </a:ext>
                  </a:extLst>
                </a:gridCol>
              </a:tblGrid>
              <a:tr h="1006978">
                <a:tc>
                  <a:txBody>
                    <a:bodyPr/>
                    <a:lstStyle/>
                    <a:p>
                      <a:pPr algn="ctr" latinLnBrk="0"/>
                      <a:r>
                        <a:rPr lang="en-GB" sz="2000" dirty="0">
                          <a:latin typeface="+mn-lt"/>
                        </a:rPr>
                        <a:t>Strumento</a:t>
                      </a:r>
                    </a:p>
                  </a:txBody>
                  <a:tcPr anchor="ctr"/>
                </a:tc>
                <a:tc>
                  <a:txBody>
                    <a:bodyPr/>
                    <a:lstStyle/>
                    <a:p>
                      <a:pPr algn="ctr" latinLnBrk="0"/>
                      <a:r>
                        <a:rPr lang="en-GB" sz="2000" dirty="0">
                          <a:latin typeface="+mn-lt"/>
                        </a:rPr>
                        <a:t>Servizi</a:t>
                      </a:r>
                    </a:p>
                  </a:txBody>
                  <a:tcPr anchor="ctr"/>
                </a:tc>
                <a:tc>
                  <a:txBody>
                    <a:bodyPr/>
                    <a:lstStyle/>
                    <a:p>
                      <a:pPr algn="ctr" latinLnBrk="0"/>
                      <a:r>
                        <a:rPr lang="en-GB" sz="2000" dirty="0">
                          <a:latin typeface="+mn-lt"/>
                        </a:rPr>
                        <a:t>Vantaggi per una comunità energetica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latin typeface="+mn-lt"/>
                        </a:rPr>
                        <a:t>In che modo questo strumento può supportare una comunità energetica</a:t>
                      </a:r>
                      <a:r>
                        <a:rPr lang="en-GB" sz="2000" dirty="0">
                          <a:latin typeface="+mn-lt"/>
                        </a:rPr>
                        <a:t>?</a:t>
                      </a:r>
                    </a:p>
                  </a:txBody>
                  <a:tcPr anchor="ctr"/>
                </a:tc>
                <a:extLst>
                  <a:ext uri="{0D108BD9-81ED-4DB2-BD59-A6C34878D82A}">
                    <a16:rowId xmlns:a16="http://schemas.microsoft.com/office/drawing/2014/main" val="3341151641"/>
                  </a:ext>
                </a:extLst>
              </a:tr>
              <a:tr h="1991639">
                <a:tc>
                  <a:txBody>
                    <a:bodyPr/>
                    <a:lstStyle/>
                    <a:p>
                      <a:pPr marL="0" lvl="0" indent="0" algn="ctr" latinLnBrk="0">
                        <a:lnSpc>
                          <a:spcPct val="100000"/>
                        </a:lnSpc>
                        <a:buNone/>
                      </a:pPr>
                      <a:r>
                        <a:rPr lang="en-GB" sz="2000" b="1" i="0" u="none" strike="noStrike" cap="none" baseline="0" noProof="0" dirty="0">
                          <a:solidFill>
                            <a:srgbClr val="000000"/>
                          </a:solidFill>
                          <a:latin typeface="+mn-lt"/>
                          <a:hlinkClick r:id="rId3"/>
                        </a:rPr>
                        <a:t>eGon</a:t>
                      </a:r>
                      <a:endParaRPr lang="en-GB" sz="2000" b="1" i="0" u="none" strike="noStrike" cap="none" baseline="0" noProof="0" dirty="0">
                        <a:solidFill>
                          <a:srgbClr val="000000"/>
                        </a:solidFill>
                        <a:latin typeface="+mn-lt"/>
                      </a:endParaRPr>
                    </a:p>
                    <a:p>
                      <a:pPr marL="0" lvl="0" indent="0" algn="ctr" latinLnBrk="0">
                        <a:lnSpc>
                          <a:spcPct val="100000"/>
                        </a:lnSpc>
                        <a:buNone/>
                      </a:pPr>
                      <a:r>
                        <a:rPr lang="en-GB" sz="2000" b="1" i="0" u="none" strike="noStrike" cap="none" baseline="0" noProof="0" dirty="0">
                          <a:solidFill>
                            <a:srgbClr val="000000"/>
                          </a:solidFill>
                          <a:latin typeface="+mn-lt"/>
                        </a:rPr>
                        <a:t>(Germania)</a:t>
                      </a:r>
                      <a:endParaRPr lang="en-GB" dirty="0">
                        <a:latin typeface="+mn-lt"/>
                      </a:endParaRPr>
                    </a:p>
                  </a:txBody>
                  <a:tcPr anchor="ctr"/>
                </a:tc>
                <a:tc>
                  <a:txBody>
                    <a:bodyPr/>
                    <a:lstStyle/>
                    <a:p>
                      <a:pPr marL="342900" lvl="0" indent="-342900" algn="l" latinLnBrk="0">
                        <a:buFont typeface="Arial"/>
                        <a:buChar char="•"/>
                      </a:pPr>
                      <a:r>
                        <a:rPr lang="en-GB" sz="2000" dirty="0">
                          <a:latin typeface="+mn-lt"/>
                        </a:rPr>
                        <a:t>Portale online</a:t>
                      </a:r>
                    </a:p>
                    <a:p>
                      <a:pPr marL="342900" lvl="0" indent="-342900" algn="l" latinLnBrk="0">
                        <a:buFont typeface="Arial"/>
                        <a:buChar char="•"/>
                      </a:pPr>
                      <a:r>
                        <a:rPr lang="en-GB" sz="2000" b="0" i="0" u="none" strike="noStrike" noProof="0" dirty="0">
                          <a:latin typeface="+mn-lt"/>
                        </a:rPr>
                        <a:t>Gestione dei membri</a:t>
                      </a:r>
                    </a:p>
                    <a:p>
                      <a:pPr marL="342900" lvl="0" indent="-342900" algn="l" latinLnBrk="0">
                        <a:buFont typeface="Arial"/>
                        <a:buChar char="•"/>
                      </a:pPr>
                      <a:r>
                        <a:rPr lang="en-GB" sz="2000" b="0" i="0" u="none" strike="noStrike" noProof="0" dirty="0">
                          <a:latin typeface="+mn-lt"/>
                        </a:rPr>
                        <a:t>Fatturazione automatizzata</a:t>
                      </a:r>
                    </a:p>
                    <a:p>
                      <a:pPr marL="342900" lvl="0" indent="-342900" algn="l" latinLnBrk="0">
                        <a:buFont typeface="Arial"/>
                        <a:buChar char="•"/>
                      </a:pPr>
                      <a:r>
                        <a:rPr lang="en-GB" sz="2000" b="0" i="0" u="none" strike="noStrike" noProof="0" dirty="0">
                          <a:latin typeface="+mn-lt"/>
                        </a:rPr>
                        <a:t>Gestione digitale dei contratti</a:t>
                      </a:r>
                    </a:p>
                    <a:p>
                      <a:pPr marL="342900" lvl="0" indent="-342900" algn="l" latinLnBrk="0">
                        <a:buFont typeface="Arial"/>
                        <a:buChar char="•"/>
                      </a:pPr>
                      <a:r>
                        <a:rPr lang="en-GB" sz="2000" b="0" i="0" u="none" strike="noStrike" noProof="0" dirty="0">
                          <a:latin typeface="+mn-lt"/>
                        </a:rPr>
                        <a:t>Registrazione della comunità</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Amministrazione semplificata e trasparenza</a:t>
                      </a:r>
                    </a:p>
                    <a:p>
                      <a:pPr marL="342900" lvl="0" indent="-342900" algn="l" latinLnBrk="0">
                        <a:buFont typeface="Arial"/>
                        <a:buChar char="•"/>
                      </a:pPr>
                      <a:r>
                        <a:rPr lang="en-GB" sz="2000" b="0" i="0" u="none" strike="noStrike" cap="none" noProof="0" dirty="0">
                          <a:solidFill>
                            <a:srgbClr val="000000"/>
                          </a:solidFill>
                          <a:latin typeface="+mn-lt"/>
                        </a:rPr>
                        <a:t>Prezzi chiari e trasparenti</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Dematerializzazione del processo</a:t>
                      </a:r>
                    </a:p>
                  </a:txBody>
                  <a:tcPr anchor="ctr"/>
                </a:tc>
                <a:extLst>
                  <a:ext uri="{0D108BD9-81ED-4DB2-BD59-A6C34878D82A}">
                    <a16:rowId xmlns:a16="http://schemas.microsoft.com/office/drawing/2014/main" val="4057794235"/>
                  </a:ext>
                </a:extLst>
              </a:tr>
              <a:tr h="2129424">
                <a:tc>
                  <a:txBody>
                    <a:bodyPr/>
                    <a:lstStyle/>
                    <a:p>
                      <a:pPr lvl="0" algn="ctr" latinLnBrk="0">
                        <a:buNone/>
                      </a:pPr>
                      <a:r>
                        <a:rPr lang="en-GB" sz="2000" b="1" i="0" u="none" strike="noStrike" baseline="0" noProof="0" dirty="0" err="1">
                          <a:solidFill>
                            <a:srgbClr val="000000"/>
                          </a:solidFill>
                          <a:latin typeface="+mn-lt"/>
                          <a:hlinkClick r:id="rId4"/>
                        </a:rPr>
                        <a:t>Neoom </a:t>
                      </a:r>
                      <a:r>
                        <a:rPr lang="en-GB" sz="2000" b="1" i="0" u="none" strike="noStrike" baseline="0" noProof="0" dirty="0">
                          <a:solidFill>
                            <a:srgbClr val="000000"/>
                          </a:solidFill>
                          <a:latin typeface="+mn-lt"/>
                        </a:rPr>
                        <a:t>(Germania, Austria, Repubblica Ceca)</a:t>
                      </a:r>
                      <a:endParaRPr lang="en-GB" dirty="0">
                        <a:latin typeface="+mn-lt"/>
                      </a:endParaRPr>
                    </a:p>
                  </a:txBody>
                  <a:tcPr anchor="ctr"/>
                </a:tc>
                <a:tc>
                  <a:txBody>
                    <a:bodyPr/>
                    <a:lstStyle/>
                    <a:p>
                      <a:pPr marL="342900" lvl="0" indent="-342900" algn="l" latinLnBrk="0">
                        <a:buFont typeface="Arial" panose="020B0604020202020204" pitchFamily="34" charset="0"/>
                        <a:buChar char="•"/>
                      </a:pPr>
                      <a:r>
                        <a:rPr lang="en-GB" sz="2000" u="none" strike="noStrike" cap="none" dirty="0">
                          <a:solidFill>
                            <a:srgbClr val="000000"/>
                          </a:solidFill>
                          <a:latin typeface="+mn-lt"/>
                        </a:rPr>
                        <a:t>Soluzione digitale completa</a:t>
                      </a:r>
                    </a:p>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Formazione di comunità e abbinamento intelligente</a:t>
                      </a:r>
                    </a:p>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Pannello di controllo digitale e gestione energetica</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Sicurezza dei prezzi dell'elettricità e risparmio sui costi</a:t>
                      </a:r>
                    </a:p>
                    <a:p>
                      <a:pPr marL="342900" lvl="0" indent="-342900" algn="l" latinLnBrk="0">
                        <a:buFont typeface="Arial"/>
                        <a:buChar char="•"/>
                      </a:pPr>
                      <a:r>
                        <a:rPr lang="en-GB" sz="2000" b="0" i="0" u="none" strike="noStrike" cap="none" noProof="0" dirty="0">
                          <a:solidFill>
                            <a:srgbClr val="000000"/>
                          </a:solidFill>
                          <a:latin typeface="+mn-lt"/>
                        </a:rPr>
                        <a:t>Opportunità di guadagno e accesso all'energia verde</a:t>
                      </a:r>
                    </a:p>
                    <a:p>
                      <a:pPr marL="342900" lvl="0" indent="-342900" algn="l" latinLnBrk="0">
                        <a:buFont typeface="Arial"/>
                        <a:buChar char="•"/>
                      </a:pPr>
                      <a:r>
                        <a:rPr lang="en-GB" sz="2000" b="0" i="0" u="none" strike="noStrike" cap="none" noProof="0" dirty="0">
                          <a:solidFill>
                            <a:srgbClr val="000000"/>
                          </a:solidFill>
                          <a:latin typeface="+mn-lt"/>
                        </a:rPr>
                        <a:t>Empowerment della comunità</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Dati trasparenti per il processo decisionale</a:t>
                      </a:r>
                    </a:p>
                    <a:p>
                      <a:pPr marL="342900" lvl="0" indent="-342900" algn="l" latinLnBrk="0">
                        <a:buFont typeface="Arial"/>
                        <a:buChar char="•"/>
                      </a:pPr>
                      <a:r>
                        <a:rPr lang="en-GB" sz="2000" b="0" i="0" u="none" strike="noStrike" cap="none" noProof="0" dirty="0">
                          <a:solidFill>
                            <a:srgbClr val="000000"/>
                          </a:solidFill>
                          <a:latin typeface="+mn-lt"/>
                        </a:rPr>
                        <a:t>Facilitazione della formazione di comunità</a:t>
                      </a:r>
                    </a:p>
                    <a:p>
                      <a:pPr marL="342900" lvl="0" indent="-342900" algn="l" latinLnBrk="0">
                        <a:buFont typeface="Arial"/>
                        <a:buChar char="•"/>
                      </a:pPr>
                      <a:r>
                        <a:rPr lang="en-GB" sz="2000" b="0" i="0" u="none" strike="noStrike" cap="none" noProof="0" dirty="0">
                          <a:solidFill>
                            <a:srgbClr val="000000"/>
                          </a:solidFill>
                          <a:latin typeface="+mn-lt"/>
                        </a:rPr>
                        <a:t>Operazioni automatizzate</a:t>
                      </a:r>
                    </a:p>
                  </a:txBody>
                  <a:tcPr anchor="ctr"/>
                </a:tc>
                <a:extLst>
                  <a:ext uri="{0D108BD9-81ED-4DB2-BD59-A6C34878D82A}">
                    <a16:rowId xmlns:a16="http://schemas.microsoft.com/office/drawing/2014/main" val="192137070"/>
                  </a:ext>
                </a:extLst>
              </a:tr>
            </a:tbl>
          </a:graphicData>
        </a:graphic>
      </p:graphicFrame>
    </p:spTree>
    <p:extLst>
      <p:ext uri="{BB962C8B-B14F-4D97-AF65-F5344CB8AC3E}">
        <p14:creationId xmlns:p14="http://schemas.microsoft.com/office/powerpoint/2010/main" val="1857704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24449-55D8-2FC8-5533-C7D7C2589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26CF6A-3ACE-16CB-85D1-5A74BB89D475}"/>
              </a:ext>
            </a:extLst>
          </p:cNvPr>
          <p:cNvSpPr>
            <a:spLocks noGrp="1"/>
          </p:cNvSpPr>
          <p:nvPr>
            <p:ph type="title" idx="4294967295"/>
          </p:nvPr>
        </p:nvSpPr>
        <p:spPr>
          <a:xfrm>
            <a:off x="401320" y="710565"/>
            <a:ext cx="11790680" cy="1325563"/>
          </a:xfrm>
          <a:prstGeom prst="rect">
            <a:avLst/>
          </a:prstGeom>
        </p:spPr>
        <p:txBody>
          <a:bodyPr/>
          <a:lstStyle/>
          <a:p>
            <a:pPr rtl="0" eaLnBrk="1" latinLnBrk="0" hangingPunct="1"/>
            <a:r>
              <a:rPr lang="it-IT" sz="2800" b="1" kern="1200" noProof="1">
                <a:solidFill>
                  <a:srgbClr val="FFFFFF"/>
                </a:solidFill>
                <a:effectLst/>
                <a:latin typeface="Calibri" panose="020F0502020204030204" pitchFamily="34" charset="0"/>
                <a:ea typeface="Public Sans"/>
                <a:cs typeface="Public Sans"/>
              </a:rPr>
              <a:t>6. Gestione energetica e comunità energetiche: diventare sociali - </a:t>
            </a:r>
            <a:r>
              <a:rPr lang="it-IT" sz="2800" b="1" kern="1200" baseline="0" noProof="1">
                <a:solidFill>
                  <a:srgbClr val="FFFFFF"/>
                </a:solidFill>
                <a:effectLst/>
                <a:latin typeface="Calibri" panose="020F0502020204030204" pitchFamily="34" charset="0"/>
                <a:ea typeface="Public Sans"/>
                <a:cs typeface="Public Sans"/>
              </a:rPr>
              <a:t>Introduzione</a:t>
            </a:r>
            <a:endParaRPr lang="it-IT" noProof="1">
              <a:effectLst/>
            </a:endParaRPr>
          </a:p>
          <a:p>
            <a:endParaRPr lang="it-IT" noProof="1"/>
          </a:p>
        </p:txBody>
      </p:sp>
      <p:sp>
        <p:nvSpPr>
          <p:cNvPr id="4" name="TextBox 3">
            <a:extLst>
              <a:ext uri="{FF2B5EF4-FFF2-40B4-BE49-F238E27FC236}">
                <a16:creationId xmlns:a16="http://schemas.microsoft.com/office/drawing/2014/main" id="{E9CF9DF6-E166-5036-F30B-43DE1E958B64}"/>
              </a:ext>
            </a:extLst>
          </p:cNvPr>
          <p:cNvSpPr txBox="1"/>
          <p:nvPr/>
        </p:nvSpPr>
        <p:spPr>
          <a:xfrm>
            <a:off x="1490597" y="3429000"/>
            <a:ext cx="9857984" cy="2308324"/>
          </a:xfrm>
          <a:prstGeom prst="rect">
            <a:avLst/>
          </a:prstGeom>
          <a:noFill/>
        </p:spPr>
        <p:txBody>
          <a:bodyPr wrap="square" rtlCol="0">
            <a:spAutoFit/>
          </a:bodyPr>
          <a:lstStyle/>
          <a:p>
            <a:pPr algn="ctr" latinLnBrk="0"/>
            <a:r>
              <a:rPr lang="en-US" sz="4800" i="1" dirty="0">
                <a:solidFill>
                  <a:schemeClr val="accent2"/>
                </a:solidFill>
              </a:rPr>
              <a:t>In che modo una comunità energetica può essere coinvolta nella gestione dell'energia?</a:t>
            </a:r>
          </a:p>
          <a:p>
            <a:pPr algn="ctr" latinLnBrk="0"/>
            <a:endParaRPr lang="en-US" sz="4800" i="1" dirty="0">
              <a:solidFill>
                <a:schemeClr val="accent2"/>
              </a:solidFill>
            </a:endParaRPr>
          </a:p>
        </p:txBody>
      </p:sp>
    </p:spTree>
    <p:extLst>
      <p:ext uri="{BB962C8B-B14F-4D97-AF65-F5344CB8AC3E}">
        <p14:creationId xmlns:p14="http://schemas.microsoft.com/office/powerpoint/2010/main" val="3608053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E65402-2D24-4C0B-3A9B-70B199ADCEA8}"/>
              </a:ext>
            </a:extLst>
          </p:cNvPr>
          <p:cNvSpPr txBox="1"/>
          <p:nvPr/>
        </p:nvSpPr>
        <p:spPr>
          <a:xfrm>
            <a:off x="4203529" y="391897"/>
            <a:ext cx="7885132" cy="3877985"/>
          </a:xfrm>
          <a:prstGeom prst="rect">
            <a:avLst/>
          </a:prstGeom>
          <a:noFill/>
        </p:spPr>
        <p:txBody>
          <a:bodyPr wrap="square" lIns="91440" tIns="45720" rIns="91440" bIns="45720" rtlCol="0" anchor="t">
            <a:spAutoFit/>
          </a:bodyPr>
          <a:lstStyle/>
          <a:p>
            <a:pPr latinLnBrk="0"/>
            <a:r>
              <a:rPr lang="en-GB" sz="2400" dirty="0"/>
              <a:t>Gestisci una comunità energetica e stai pensando di introdurre o potenziare la tua infrastruttura IT? Ti interessa investire nella tua comunità energetica ma non sai da dove iniziare? In questa breve presentazione esploreremo: </a:t>
            </a:r>
          </a:p>
          <a:p>
            <a:pPr latinLnBrk="0"/>
            <a:endParaRPr lang="en-GB" sz="2400" dirty="0"/>
          </a:p>
          <a:p>
            <a:pPr marL="457200" indent="-457200" latinLnBrk="0">
              <a:buChar char="•"/>
            </a:pPr>
            <a:r>
              <a:rPr lang="en-GB" sz="2400" dirty="0"/>
              <a:t>Diversi servizi e perché potrebbero essere vantaggiosi per la tua comunità energetica.</a:t>
            </a:r>
          </a:p>
          <a:p>
            <a:pPr marL="457200" indent="-457200" latinLnBrk="0">
              <a:buChar char="•"/>
            </a:pPr>
            <a:r>
              <a:rPr lang="en-GB" sz="2400" dirty="0"/>
              <a:t>Esempi del tipo di strumenti che possono supportare le tue decisioni.</a:t>
            </a:r>
            <a:endParaRPr lang="en-GB" sz="2400" dirty="0">
              <a:ea typeface="Calibri"/>
              <a:cs typeface="Calibri"/>
            </a:endParaRPr>
          </a:p>
          <a:p>
            <a:pPr marL="457200" indent="-457200" latinLnBrk="0">
              <a:buChar char="•"/>
            </a:pPr>
            <a:r>
              <a:rPr lang="en-GB" sz="2400" dirty="0"/>
              <a:t>Come valutare strumenti, prodotti e servizi</a:t>
            </a:r>
            <a:r>
              <a:rPr lang="en-GB" sz="3000" dirty="0"/>
              <a:t>.</a:t>
            </a:r>
          </a:p>
        </p:txBody>
      </p:sp>
      <p:pic>
        <p:nvPicPr>
          <p:cNvPr id="3" name="Google Shape;97;p2" descr="A laptop and a paper with graphs on a table">
            <a:extLst>
              <a:ext uri="{FF2B5EF4-FFF2-40B4-BE49-F238E27FC236}">
                <a16:creationId xmlns:a16="http://schemas.microsoft.com/office/drawing/2014/main" id="{E0824120-B2DC-DB41-8E97-86CAA2E28F52}"/>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
        <p:nvSpPr>
          <p:cNvPr id="4" name="TextBox 3">
            <a:extLst>
              <a:ext uri="{FF2B5EF4-FFF2-40B4-BE49-F238E27FC236}">
                <a16:creationId xmlns:a16="http://schemas.microsoft.com/office/drawing/2014/main" id="{BC402FC2-C28C-6979-4CCC-397FC9518F83}"/>
              </a:ext>
            </a:extLst>
          </p:cNvPr>
          <p:cNvSpPr txBox="1"/>
          <p:nvPr/>
        </p:nvSpPr>
        <p:spPr>
          <a:xfrm>
            <a:off x="4616497" y="4702038"/>
            <a:ext cx="7292943" cy="1477328"/>
          </a:xfrm>
          <a:prstGeom prst="rect">
            <a:avLst/>
          </a:prstGeom>
          <a:noFill/>
        </p:spPr>
        <p:txBody>
          <a:bodyPr wrap="square" lIns="91440" tIns="45720" rIns="91440" bIns="45720" rtlCol="0" anchor="t">
            <a:spAutoFit/>
          </a:bodyPr>
          <a:lstStyle/>
          <a:p>
            <a:pPr latinLnBrk="0"/>
            <a:r>
              <a:rPr lang="en-US" i="1" dirty="0"/>
              <a:t>*Si prega di notare che gli strumenti elencati in questa presentazione hanno solo scopo illustrativo e non costituiscono raccomandazioni. Alcuni strumenti presenti in questo elenco sono specifici per determinati paesi. Potrebbero non essere disponibili nel tuo paese. È possibile cercare strumenti o software nazionali simili.</a:t>
            </a:r>
            <a:r>
              <a:rPr lang="en-GB" dirty="0"/>
              <a:t> </a:t>
            </a:r>
            <a:endParaRPr lang="en-GB" dirty="0">
              <a:ea typeface="Calibri"/>
              <a:cs typeface="Calibri"/>
            </a:endParaRPr>
          </a:p>
        </p:txBody>
      </p:sp>
      <p:sp>
        <p:nvSpPr>
          <p:cNvPr id="5" name="Title 4">
            <a:extLst>
              <a:ext uri="{FF2B5EF4-FFF2-40B4-BE49-F238E27FC236}">
                <a16:creationId xmlns:a16="http://schemas.microsoft.com/office/drawing/2014/main" id="{C931DFC5-B701-15A3-DBB3-787AE1B84B7D}"/>
              </a:ext>
            </a:extLst>
          </p:cNvPr>
          <p:cNvSpPr>
            <a:spLocks noGrp="1"/>
          </p:cNvSpPr>
          <p:nvPr>
            <p:ph type="title" idx="4294967295"/>
          </p:nvPr>
        </p:nvSpPr>
        <p:spPr>
          <a:xfrm>
            <a:off x="838200" y="678634"/>
            <a:ext cx="10515600" cy="1325563"/>
          </a:xfrm>
          <a:prstGeom prst="rect">
            <a:avLst/>
          </a:prstGeom>
        </p:spPr>
        <p:txBody>
          <a:bodyPr/>
          <a:lstStyle/>
          <a:p>
            <a:r>
              <a:rPr lang="it-IT" sz="2800" b="1" noProof="1">
                <a:solidFill>
                  <a:schemeClr val="bg1"/>
                </a:solidFill>
              </a:rPr>
              <a:t>Introduzione</a:t>
            </a:r>
          </a:p>
        </p:txBody>
      </p:sp>
    </p:spTree>
    <p:extLst>
      <p:ext uri="{BB962C8B-B14F-4D97-AF65-F5344CB8AC3E}">
        <p14:creationId xmlns:p14="http://schemas.microsoft.com/office/powerpoint/2010/main" val="215860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84A55-3301-C7C4-A4A7-34966C0987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8F24D65-3C3C-DDDB-79E7-E2DA63900FA9}"/>
              </a:ext>
            </a:extLst>
          </p:cNvPr>
          <p:cNvSpPr txBox="1"/>
          <p:nvPr/>
        </p:nvSpPr>
        <p:spPr>
          <a:xfrm>
            <a:off x="5123145" y="3429000"/>
            <a:ext cx="6864263" cy="1200329"/>
          </a:xfrm>
          <a:prstGeom prst="rect">
            <a:avLst/>
          </a:prstGeom>
          <a:noFill/>
        </p:spPr>
        <p:txBody>
          <a:bodyPr wrap="square" rtlCol="0">
            <a:spAutoFit/>
          </a:bodyPr>
          <a:lstStyle/>
          <a:p>
            <a:pPr latinLnBrk="0"/>
            <a:r>
              <a:rPr lang="en-GB" sz="2400" dirty="0">
                <a:ea typeface="Public Sans"/>
                <a:sym typeface="Public Sans"/>
              </a:rPr>
              <a:t>Le comunità energetiche possono utilizzare </a:t>
            </a:r>
            <a:r>
              <a:rPr lang="en-GB" sz="2400" noProof="0" dirty="0">
                <a:ea typeface="Public Sans"/>
                <a:sym typeface="Public Sans"/>
              </a:rPr>
              <a:t>strumenti digitali integrati per il monitoraggio, l'analisi e la collaborazione al fine di promuovere decisioni basate sui dati e la pianificazione locale.</a:t>
            </a:r>
            <a:endParaRPr lang="en-GB" sz="2400" noProof="0" dirty="0"/>
          </a:p>
        </p:txBody>
      </p:sp>
      <p:pic>
        <p:nvPicPr>
          <p:cNvPr id="7" name="Picture 6">
            <a:extLst>
              <a:ext uri="{FF2B5EF4-FFF2-40B4-BE49-F238E27FC236}">
                <a16:creationId xmlns:a16="http://schemas.microsoft.com/office/drawing/2014/main" id="{85621054-3CDE-2578-B3BD-D09FC23B2BE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305" y="2154128"/>
            <a:ext cx="3415169" cy="4553559"/>
          </a:xfrm>
          <a:prstGeom prst="rect">
            <a:avLst/>
          </a:prstGeom>
        </p:spPr>
      </p:pic>
      <p:sp>
        <p:nvSpPr>
          <p:cNvPr id="2" name="Title 1">
            <a:extLst>
              <a:ext uri="{FF2B5EF4-FFF2-40B4-BE49-F238E27FC236}">
                <a16:creationId xmlns:a16="http://schemas.microsoft.com/office/drawing/2014/main" id="{4949A0A8-AB32-8A57-63B5-4AF1D554A169}"/>
              </a:ext>
            </a:extLst>
          </p:cNvPr>
          <p:cNvSpPr>
            <a:spLocks noGrp="1"/>
          </p:cNvSpPr>
          <p:nvPr>
            <p:ph type="title" idx="4294967295"/>
          </p:nvPr>
        </p:nvSpPr>
        <p:spPr>
          <a:xfrm>
            <a:off x="523240" y="720725"/>
            <a:ext cx="10515600" cy="1325563"/>
          </a:xfrm>
          <a:prstGeom prst="rect">
            <a:avLst/>
          </a:prstGeom>
        </p:spPr>
        <p:txBody>
          <a:bodyPr/>
          <a:lstStyle/>
          <a:p>
            <a:pPr rtl="0" eaLnBrk="1" latinLnBrk="0" hangingPunct="1"/>
            <a:r>
              <a:rPr lang="it-IT" sz="2800" b="1" kern="1200" noProof="1">
                <a:solidFill>
                  <a:srgbClr val="FFFFFF"/>
                </a:solidFill>
                <a:effectLst/>
                <a:latin typeface="Calibri" panose="020F0502020204030204" pitchFamily="34" charset="0"/>
                <a:ea typeface="Public Sans"/>
                <a:cs typeface="Public Sans"/>
              </a:rPr>
              <a:t>6. Gestione energetica e comunità energetiche: diventare social   </a:t>
            </a:r>
            <a:endParaRPr lang="it-IT" noProof="1">
              <a:effectLst/>
            </a:endParaRPr>
          </a:p>
          <a:p>
            <a:endParaRPr lang="it-IT" noProof="1"/>
          </a:p>
        </p:txBody>
      </p:sp>
    </p:spTree>
    <p:extLst>
      <p:ext uri="{BB962C8B-B14F-4D97-AF65-F5344CB8AC3E}">
        <p14:creationId xmlns:p14="http://schemas.microsoft.com/office/powerpoint/2010/main" val="334980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0B7C7-DDE5-A173-3D92-B79277BAE8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5D1A277-0A64-D5B6-B84D-616E45268031}"/>
              </a:ext>
            </a:extLst>
          </p:cNvPr>
          <p:cNvSpPr>
            <a:spLocks noGrp="1"/>
          </p:cNvSpPr>
          <p:nvPr>
            <p:ph type="title" idx="4294967295"/>
          </p:nvPr>
        </p:nvSpPr>
        <p:spPr>
          <a:xfrm>
            <a:off x="553312" y="824822"/>
            <a:ext cx="10515600" cy="1325563"/>
          </a:xfrm>
          <a:prstGeom prst="rect">
            <a:avLst/>
          </a:prstGeom>
        </p:spPr>
        <p:txBody>
          <a:bodyPr/>
          <a:lstStyle/>
          <a:p>
            <a:pPr rtl="0" eaLnBrk="1" latinLnBrk="0" hangingPunct="1"/>
            <a:r>
              <a:rPr lang="it-IT" sz="2800" b="1" kern="1200" noProof="1">
                <a:solidFill>
                  <a:srgbClr val="FFFFFF"/>
                </a:solidFill>
                <a:effectLst/>
                <a:latin typeface="Calibri" panose="020F0502020204030204" pitchFamily="34" charset="0"/>
              </a:rPr>
              <a:t>Strumenti: </a:t>
            </a:r>
            <a:r>
              <a:rPr lang="it-IT" sz="2800" b="1" kern="1200" baseline="0" noProof="1">
                <a:solidFill>
                  <a:srgbClr val="FFFFFF"/>
                </a:solidFill>
                <a:effectLst/>
                <a:latin typeface="Calibri" panose="020F0502020204030204" pitchFamily="34" charset="0"/>
              </a:rPr>
              <a:t>Diventare social</a:t>
            </a:r>
            <a:endParaRPr lang="it-IT" noProof="1">
              <a:effectLst/>
            </a:endParaRPr>
          </a:p>
          <a:p>
            <a:endParaRPr lang="it-IT" noProof="1"/>
          </a:p>
        </p:txBody>
      </p:sp>
      <p:graphicFrame>
        <p:nvGraphicFramePr>
          <p:cNvPr id="2" name="Table 1" descr="Una tabella simile alle precedenti, ma mentre questa ha quattro colonne identiche, ci sono solo due righe. La prima riga è la stessa: 1. Strumento. 2. Servizi. 3. Vantaggi per una comunità energetica. 4. In che modo questo strumento può supportare una comunità energetica?&#13;&#10;Prima e unica riga di dati: 1. EnergyID (Paesi Bassi, Belgio, Francia, Portogallo, Italia). 2. Monitoraggio dei consumi all-in-one, approfondimenti sulle prestazioni solari, integrazioni dei dati, gruppi sociali collaborativi. 3. Promuove il coinvolgimento della comunità, potenzia la pianificazione locale, benchmarking per l'azione. 4. Processo decisionale basato sui dati, collaborazione sociale potenziata, analisi personalizzabili.&#13;&#10;&#13;&#10;">
            <a:extLst>
              <a:ext uri="{FF2B5EF4-FFF2-40B4-BE49-F238E27FC236}">
                <a16:creationId xmlns:a16="http://schemas.microsoft.com/office/drawing/2014/main" id="{EF147B53-78E2-7B78-CCB8-89E74E525DAA}"/>
              </a:ext>
            </a:extLst>
          </p:cNvPr>
          <p:cNvGraphicFramePr>
            <a:graphicFrameLocks noGrp="1"/>
          </p:cNvGraphicFramePr>
          <p:nvPr>
            <p:extLst>
              <p:ext uri="{D42A27DB-BD31-4B8C-83A1-F6EECF244321}">
                <p14:modId xmlns:p14="http://schemas.microsoft.com/office/powerpoint/2010/main" val="1250239938"/>
              </p:ext>
            </p:extLst>
          </p:nvPr>
        </p:nvGraphicFramePr>
        <p:xfrm>
          <a:off x="553312" y="2528388"/>
          <a:ext cx="11085373" cy="3809590"/>
        </p:xfrm>
        <a:graphic>
          <a:graphicData uri="http://schemas.openxmlformats.org/drawingml/2006/table">
            <a:tbl>
              <a:tblPr firstRow="1" firstCol="1" bandRow="1">
                <a:tableStyleId>{3B4B98B0-60AC-42C2-AFA5-B58CD77FA1E5}</a:tableStyleId>
              </a:tblPr>
              <a:tblGrid>
                <a:gridCol w="1750977">
                  <a:extLst>
                    <a:ext uri="{9D8B030D-6E8A-4147-A177-3AD203B41FA5}">
                      <a16:colId xmlns:a16="http://schemas.microsoft.com/office/drawing/2014/main" val="1956655456"/>
                    </a:ext>
                  </a:extLst>
                </a:gridCol>
                <a:gridCol w="2806330">
                  <a:extLst>
                    <a:ext uri="{9D8B030D-6E8A-4147-A177-3AD203B41FA5}">
                      <a16:colId xmlns:a16="http://schemas.microsoft.com/office/drawing/2014/main" val="3114145817"/>
                    </a:ext>
                  </a:extLst>
                </a:gridCol>
                <a:gridCol w="2934354">
                  <a:extLst>
                    <a:ext uri="{9D8B030D-6E8A-4147-A177-3AD203B41FA5}">
                      <a16:colId xmlns:a16="http://schemas.microsoft.com/office/drawing/2014/main" val="1035212580"/>
                    </a:ext>
                  </a:extLst>
                </a:gridCol>
                <a:gridCol w="3593712">
                  <a:extLst>
                    <a:ext uri="{9D8B030D-6E8A-4147-A177-3AD203B41FA5}">
                      <a16:colId xmlns:a16="http://schemas.microsoft.com/office/drawing/2014/main" val="1964108697"/>
                    </a:ext>
                  </a:extLst>
                </a:gridCol>
              </a:tblGrid>
              <a:tr h="476185">
                <a:tc>
                  <a:txBody>
                    <a:bodyPr/>
                    <a:lstStyle/>
                    <a:p>
                      <a:pPr algn="ctr" latinLnBrk="0"/>
                      <a:r>
                        <a:rPr lang="en-GB" sz="2000" noProof="0" dirty="0">
                          <a:latin typeface="+mn-lt"/>
                        </a:rPr>
                        <a:t>Strumento</a:t>
                      </a:r>
                    </a:p>
                  </a:txBody>
                  <a:tcPr anchor="ctr">
                    <a:solidFill>
                      <a:schemeClr val="accent1">
                        <a:alpha val="3000"/>
                      </a:schemeClr>
                    </a:solidFill>
                  </a:tcPr>
                </a:tc>
                <a:tc>
                  <a:txBody>
                    <a:bodyPr/>
                    <a:lstStyle/>
                    <a:p>
                      <a:pPr algn="ctr" latinLnBrk="0"/>
                      <a:r>
                        <a:rPr lang="en-GB" sz="2000" noProof="0" dirty="0">
                          <a:latin typeface="+mn-lt"/>
                        </a:rPr>
                        <a:t>Servizi </a:t>
                      </a:r>
                    </a:p>
                  </a:txBody>
                  <a:tcPr anchor="ctr">
                    <a:solidFill>
                      <a:schemeClr val="accent1">
                        <a:alpha val="3000"/>
                      </a:schemeClr>
                    </a:solidFill>
                  </a:tcPr>
                </a:tc>
                <a:tc>
                  <a:txBody>
                    <a:bodyPr/>
                    <a:lstStyle/>
                    <a:p>
                      <a:pPr algn="ctr" latinLnBrk="0"/>
                      <a:r>
                        <a:rPr lang="en-GB" sz="2000" noProof="0" dirty="0">
                          <a:latin typeface="+mn-lt"/>
                        </a:rPr>
                        <a:t>Vantaggi per una comunità energetica</a:t>
                      </a:r>
                    </a:p>
                  </a:txBody>
                  <a:tcPr anchor="ctr">
                    <a:solidFill>
                      <a:schemeClr val="accent1">
                        <a:alpha val="3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latin typeface="+mn-lt"/>
                        </a:rPr>
                        <a:t>In che modo questo strumento può supportare una comunità energetica</a:t>
                      </a:r>
                      <a:r>
                        <a:rPr lang="en-GB" sz="2000" dirty="0">
                          <a:latin typeface="+mn-lt"/>
                        </a:rPr>
                        <a:t>?</a:t>
                      </a:r>
                    </a:p>
                  </a:txBody>
                  <a:tcPr anchor="ctr">
                    <a:solidFill>
                      <a:schemeClr val="accent1">
                        <a:alpha val="3000"/>
                      </a:schemeClr>
                    </a:solidFill>
                  </a:tcPr>
                </a:tc>
                <a:extLst>
                  <a:ext uri="{0D108BD9-81ED-4DB2-BD59-A6C34878D82A}">
                    <a16:rowId xmlns:a16="http://schemas.microsoft.com/office/drawing/2014/main" val="3341151641"/>
                  </a:ext>
                </a:extLst>
              </a:tr>
              <a:tr h="2803750">
                <a:tc>
                  <a:txBody>
                    <a:bodyPr/>
                    <a:lstStyle/>
                    <a:p>
                      <a:pPr lvl="0" algn="l" latinLnBrk="0">
                        <a:buNone/>
                      </a:pPr>
                      <a:r>
                        <a:rPr lang="en-GB" sz="2000" b="1" i="0" u="none" strike="noStrike" cap="none" baseline="0" noProof="0" dirty="0">
                          <a:solidFill>
                            <a:srgbClr val="000000"/>
                          </a:solidFill>
                          <a:latin typeface="+mn-lt"/>
                          <a:ea typeface="+mn-ea"/>
                          <a:cs typeface="+mn-cs"/>
                          <a:hlinkClick r:id="rId3"/>
                        </a:rPr>
                        <a:t>EnergyID</a:t>
                      </a:r>
                      <a:endParaRPr lang="en-GB" sz="2000" b="1" i="0" u="none" strike="noStrike" cap="none" baseline="0" noProof="0" dirty="0">
                        <a:solidFill>
                          <a:srgbClr val="000000"/>
                        </a:solidFill>
                        <a:latin typeface="+mn-lt"/>
                        <a:ea typeface="+mn-ea"/>
                        <a:cs typeface="+mn-cs"/>
                      </a:endParaRPr>
                    </a:p>
                    <a:p>
                      <a:pPr lvl="0" algn="l" latinLnBrk="0">
                        <a:buNone/>
                      </a:pPr>
                      <a:r>
                        <a:rPr lang="en-GB" sz="2000" b="1" i="0" u="none" strike="noStrike" cap="none" baseline="0" noProof="0" dirty="0">
                          <a:solidFill>
                            <a:srgbClr val="000000"/>
                          </a:solidFill>
                          <a:latin typeface="+mn-lt"/>
                          <a:ea typeface="+mn-ea"/>
                          <a:cs typeface="+mn-cs"/>
                          <a:sym typeface="Arial"/>
                        </a:rPr>
                        <a:t>(Paesi Bassi, Belgio, Francia, Portogallo, Italia)</a:t>
                      </a: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42900" lvl="0" indent="-342900" algn="l" latinLnBrk="0">
                        <a:lnSpc>
                          <a:spcPct val="100000"/>
                        </a:lnSpc>
                        <a:buFont typeface="Arial"/>
                        <a:buChar char="•"/>
                      </a:pPr>
                      <a:r>
                        <a:rPr lang="en-GB" sz="2000" b="0" i="0" u="none" strike="noStrike" baseline="0" noProof="0" dirty="0">
                          <a:solidFill>
                            <a:srgbClr val="000000"/>
                          </a:solidFill>
                          <a:latin typeface="+mn-lt"/>
                        </a:rPr>
                        <a:t>Monitoraggio dei consumi all-in-one</a:t>
                      </a:r>
                    </a:p>
                    <a:p>
                      <a:pPr marL="342900" lvl="0" indent="-342900" algn="l" latinLnBrk="0">
                        <a:lnSpc>
                          <a:spcPct val="100000"/>
                        </a:lnSpc>
                        <a:buFont typeface="Arial"/>
                        <a:buChar char="•"/>
                      </a:pPr>
                      <a:r>
                        <a:rPr lang="en-GB" sz="2000" b="0" i="0" u="none" strike="noStrike" baseline="0" noProof="0" dirty="0">
                          <a:solidFill>
                            <a:srgbClr val="000000"/>
                          </a:solidFill>
                          <a:latin typeface="+mn-lt"/>
                        </a:rPr>
                        <a:t>Approfondimenti sulle prestazioni solari</a:t>
                      </a:r>
                    </a:p>
                    <a:p>
                      <a:pPr marL="342900" lvl="0" indent="-342900" algn="l" latinLnBrk="0">
                        <a:lnSpc>
                          <a:spcPct val="100000"/>
                        </a:lnSpc>
                        <a:buFont typeface="Arial"/>
                        <a:buChar char="•"/>
                      </a:pPr>
                      <a:r>
                        <a:rPr lang="en-GB" sz="2000" b="0" i="0" u="none" strike="noStrike" baseline="0" noProof="0" dirty="0">
                          <a:solidFill>
                            <a:srgbClr val="000000"/>
                          </a:solidFill>
                          <a:latin typeface="+mn-lt"/>
                        </a:rPr>
                        <a:t>Integrazione dei dati</a:t>
                      </a:r>
                    </a:p>
                    <a:p>
                      <a:pPr marL="342900" lvl="0" indent="-342900" algn="l" latinLnBrk="0">
                        <a:lnSpc>
                          <a:spcPct val="100000"/>
                        </a:lnSpc>
                        <a:buFont typeface="Arial"/>
                        <a:buChar char="•"/>
                      </a:pPr>
                      <a:r>
                        <a:rPr lang="en-GB" sz="2000" b="0" i="0" u="none" strike="noStrike" baseline="0" noProof="0" dirty="0">
                          <a:solidFill>
                            <a:srgbClr val="000000"/>
                          </a:solidFill>
                          <a:latin typeface="+mn-lt"/>
                        </a:rPr>
                        <a:t>Gruppi sociali collaborativi</a:t>
                      </a: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42900" lvl="0" indent="-342900" algn="l" latinLnBrk="0">
                        <a:lnSpc>
                          <a:spcPct val="100000"/>
                        </a:lnSpc>
                        <a:buFont typeface="Arial"/>
                        <a:buChar char="•"/>
                      </a:pPr>
                      <a:r>
                        <a:rPr lang="en-GB" sz="2000" b="0" i="0" u="none" strike="noStrike" cap="none" noProof="0" dirty="0">
                          <a:solidFill>
                            <a:srgbClr val="000000"/>
                          </a:solidFill>
                          <a:latin typeface="+mn-lt"/>
                        </a:rPr>
                        <a:t>Promuove il coinvolgimento della comunità</a:t>
                      </a:r>
                    </a:p>
                    <a:p>
                      <a:pPr marL="342900" lvl="0" indent="-342900" algn="l" latinLnBrk="0">
                        <a:lnSpc>
                          <a:spcPct val="100000"/>
                        </a:lnSpc>
                        <a:buFont typeface="Arial"/>
                        <a:buChar char="•"/>
                      </a:pPr>
                      <a:r>
                        <a:rPr lang="en-GB" sz="2000" b="0" i="0" u="none" strike="noStrike" cap="none" noProof="0" dirty="0">
                          <a:solidFill>
                            <a:srgbClr val="000000"/>
                          </a:solidFill>
                          <a:latin typeface="+mn-lt"/>
                        </a:rPr>
                        <a:t>Potenzia la pianificazione locale</a:t>
                      </a:r>
                    </a:p>
                    <a:p>
                      <a:pPr marL="342900" lvl="0" indent="-342900" algn="l" latinLnBrk="0">
                        <a:lnSpc>
                          <a:spcPct val="100000"/>
                        </a:lnSpc>
                        <a:buFont typeface="Arial"/>
                        <a:buChar char="•"/>
                      </a:pPr>
                      <a:r>
                        <a:rPr lang="en-GB" sz="2000" b="0" i="0" u="none" strike="noStrike" cap="none" noProof="0" dirty="0">
                          <a:solidFill>
                            <a:srgbClr val="000000"/>
                          </a:solidFill>
                          <a:latin typeface="+mn-lt"/>
                        </a:rPr>
                        <a:t>Benchmarking per l'azione</a:t>
                      </a:r>
                    </a:p>
                    <a:p>
                      <a:pPr marL="342900" lvl="0" indent="-342900" algn="l" latinLnBrk="0">
                        <a:lnSpc>
                          <a:spcPct val="100000"/>
                        </a:lnSpc>
                        <a:buFont typeface="Arial"/>
                        <a:buChar char="•"/>
                      </a:pPr>
                      <a:endParaRPr lang="en-GB" sz="2000" b="0" i="0" u="none" strike="noStrike" cap="none" noProof="0" dirty="0">
                        <a:solidFill>
                          <a:srgbClr val="000000"/>
                        </a:solidFill>
                        <a:latin typeface="+mn-lt"/>
                      </a:endParaRP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42900" lvl="0" indent="-342900" algn="l" latinLnBrk="0">
                        <a:lnSpc>
                          <a:spcPct val="100000"/>
                        </a:lnSpc>
                        <a:buFont typeface="Arial"/>
                        <a:buChar char="•"/>
                      </a:pPr>
                      <a:r>
                        <a:rPr lang="en-GB" sz="2000" b="0" i="0" u="none" strike="noStrike" cap="none" baseline="0" noProof="0" dirty="0">
                          <a:solidFill>
                            <a:srgbClr val="000000"/>
                          </a:solidFill>
                          <a:latin typeface="+mn-lt"/>
                        </a:rPr>
                        <a:t>Processo decisionale basato sui dati</a:t>
                      </a:r>
                    </a:p>
                    <a:p>
                      <a:pPr marL="342900" lvl="0" indent="-342900" algn="l" latinLnBrk="0">
                        <a:lnSpc>
                          <a:spcPct val="100000"/>
                        </a:lnSpc>
                        <a:buFont typeface="Arial"/>
                        <a:buChar char="•"/>
                      </a:pPr>
                      <a:r>
                        <a:rPr lang="en-GB" sz="2000" b="0" i="0" u="none" strike="noStrike" cap="none" baseline="0" noProof="0" dirty="0">
                          <a:solidFill>
                            <a:srgbClr val="000000"/>
                          </a:solidFill>
                          <a:latin typeface="+mn-lt"/>
                        </a:rPr>
                        <a:t>Migliore collaborazione sociale</a:t>
                      </a:r>
                    </a:p>
                    <a:p>
                      <a:pPr marL="342900" lvl="0" indent="-342900" algn="l" latinLnBrk="0">
                        <a:lnSpc>
                          <a:spcPct val="100000"/>
                        </a:lnSpc>
                        <a:buFont typeface="Arial"/>
                        <a:buChar char="•"/>
                      </a:pPr>
                      <a:r>
                        <a:rPr lang="en-GB" sz="2000" b="0" i="0" u="none" strike="noStrike" cap="none" baseline="0" noProof="0" dirty="0">
                          <a:solidFill>
                            <a:srgbClr val="000000"/>
                          </a:solidFill>
                          <a:latin typeface="+mn-lt"/>
                        </a:rPr>
                        <a:t>Analisi personalizzabili</a:t>
                      </a: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057794235"/>
                  </a:ext>
                </a:extLst>
              </a:tr>
            </a:tbl>
          </a:graphicData>
        </a:graphic>
      </p:graphicFrame>
    </p:spTree>
    <p:extLst>
      <p:ext uri="{BB962C8B-B14F-4D97-AF65-F5344CB8AC3E}">
        <p14:creationId xmlns:p14="http://schemas.microsoft.com/office/powerpoint/2010/main" val="1110391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056E-0271-F698-8409-4BDD9B02D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95E2BE-4484-1442-7876-1F12D9DB4ABA}"/>
              </a:ext>
            </a:extLst>
          </p:cNvPr>
          <p:cNvSpPr>
            <a:spLocks noGrp="1"/>
          </p:cNvSpPr>
          <p:nvPr>
            <p:ph type="title" idx="4294967295"/>
          </p:nvPr>
        </p:nvSpPr>
        <p:spPr>
          <a:xfrm>
            <a:off x="391160" y="862965"/>
            <a:ext cx="11333480" cy="1325563"/>
          </a:xfrm>
          <a:prstGeom prst="rect">
            <a:avLst/>
          </a:prstGeom>
        </p:spPr>
        <p:txBody>
          <a:bodyPr/>
          <a:lstStyle/>
          <a:p>
            <a:pPr rtl="0" eaLnBrk="1" latinLnBrk="0" hangingPunct="1"/>
            <a:r>
              <a:rPr lang="it-IT" sz="2800" b="1" kern="1200" noProof="1">
                <a:solidFill>
                  <a:srgbClr val="FFFFFF"/>
                </a:solidFill>
                <a:effectLst/>
                <a:latin typeface="Calibri" panose="020F0502020204030204" pitchFamily="34" charset="0"/>
                <a:ea typeface="Public Sans"/>
                <a:cs typeface="Public Sans"/>
              </a:rPr>
              <a:t>7. Scegliere gli strumenti informatici per la tua comunità energetica: valutazione - Introduzione  </a:t>
            </a:r>
            <a:endParaRPr lang="it-IT" noProof="1">
              <a:effectLst/>
            </a:endParaRPr>
          </a:p>
          <a:p>
            <a:endParaRPr lang="it-IT" noProof="1"/>
          </a:p>
        </p:txBody>
      </p:sp>
      <p:sp>
        <p:nvSpPr>
          <p:cNvPr id="4" name="TextBox 3">
            <a:extLst>
              <a:ext uri="{FF2B5EF4-FFF2-40B4-BE49-F238E27FC236}">
                <a16:creationId xmlns:a16="http://schemas.microsoft.com/office/drawing/2014/main" id="{F7523C7B-772E-CFDB-6B1C-08434537B540}"/>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2"/>
                </a:solidFill>
              </a:rPr>
              <a:t>Come scegliere gli strumenti informatici più adatti alla nostra comunità energetica?</a:t>
            </a:r>
          </a:p>
          <a:p>
            <a:pPr algn="ctr" latinLnBrk="0"/>
            <a:endParaRPr lang="en-US" sz="4800" i="1" dirty="0">
              <a:solidFill>
                <a:schemeClr val="accent2"/>
              </a:solidFill>
            </a:endParaRPr>
          </a:p>
        </p:txBody>
      </p:sp>
    </p:spTree>
    <p:extLst>
      <p:ext uri="{BB962C8B-B14F-4D97-AF65-F5344CB8AC3E}">
        <p14:creationId xmlns:p14="http://schemas.microsoft.com/office/powerpoint/2010/main" val="2935355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6CAE-69B9-36A4-D379-2D2350CAB73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B37293F-24F8-0380-1F80-AE575BD0E6B4}"/>
              </a:ext>
            </a:extLst>
          </p:cNvPr>
          <p:cNvSpPr txBox="1"/>
          <p:nvPr/>
        </p:nvSpPr>
        <p:spPr>
          <a:xfrm>
            <a:off x="2434225" y="2121821"/>
            <a:ext cx="9757775" cy="3785652"/>
          </a:xfrm>
          <a:prstGeom prst="rect">
            <a:avLst/>
          </a:prstGeom>
          <a:noFill/>
        </p:spPr>
        <p:txBody>
          <a:bodyPr wrap="square" rtlCol="0">
            <a:spAutoFit/>
          </a:bodyPr>
          <a:lstStyle/>
          <a:p>
            <a:pPr latinLnBrk="0"/>
            <a:r>
              <a:rPr lang="en-GB" sz="2000" noProof="0" dirty="0">
                <a:ea typeface="Public Sans"/>
                <a:sym typeface="Public Sans"/>
              </a:rPr>
              <a:t>È necessario valutare uno strumento in base alla sua funzionalità, usabilità, integrazione, scalabilità, costo, assistenza, sicurezza e flessibilità. Alcune domande da considerare:</a:t>
            </a:r>
          </a:p>
          <a:p>
            <a:pPr latinLnBrk="0"/>
            <a:endParaRPr lang="en-GB" sz="2000" noProof="0" dirty="0">
              <a:ea typeface="Public Sans"/>
              <a:sym typeface="Public Sans"/>
            </a:endParaRPr>
          </a:p>
          <a:p>
            <a:pPr marL="342900" indent="-342900" latinLnBrk="0">
              <a:buFont typeface="Arial" panose="020B0604020202020204" pitchFamily="34" charset="0"/>
              <a:buChar char="•"/>
            </a:pPr>
            <a:r>
              <a:rPr lang="en-GB" sz="2000" b="1" noProof="0" dirty="0">
                <a:sym typeface="Public Sans"/>
              </a:rPr>
              <a:t>Funzionalità: </a:t>
            </a:r>
            <a:r>
              <a:rPr lang="en-GB" sz="2000" noProof="0" dirty="0">
                <a:sym typeface="Public Sans"/>
              </a:rPr>
              <a:t>lo strumento soddisfa le nostre esigenze energetiche?</a:t>
            </a:r>
          </a:p>
          <a:p>
            <a:pPr marL="342900" indent="-342900" latinLnBrk="0">
              <a:buFont typeface="Arial" panose="020B0604020202020204" pitchFamily="34" charset="0"/>
              <a:buChar char="•"/>
            </a:pPr>
            <a:r>
              <a:rPr lang="en-GB" sz="2000" b="1" noProof="0" dirty="0">
                <a:sym typeface="Public Sans"/>
              </a:rPr>
              <a:t>Usabilità: </a:t>
            </a:r>
            <a:r>
              <a:rPr lang="en-GB" sz="2000" noProof="0" dirty="0">
                <a:sym typeface="Public Sans"/>
              </a:rPr>
              <a:t>lo strumento è facile da usare? </a:t>
            </a:r>
          </a:p>
          <a:p>
            <a:pPr marL="342900" indent="-342900" latinLnBrk="0">
              <a:buFont typeface="Arial" panose="020B0604020202020204" pitchFamily="34" charset="0"/>
              <a:buChar char="•"/>
            </a:pPr>
            <a:r>
              <a:rPr lang="en-GB" sz="2000" b="1" noProof="0" dirty="0">
                <a:sym typeface="Public Sans"/>
              </a:rPr>
              <a:t>Integrazione: </a:t>
            </a:r>
            <a:r>
              <a:rPr lang="en-GB" sz="2000" noProof="0" dirty="0">
                <a:sym typeface="Public Sans"/>
              </a:rPr>
              <a:t>questo strumento funziona con i sistemi esistenti?</a:t>
            </a:r>
          </a:p>
          <a:p>
            <a:pPr marL="342900" indent="-342900" latinLnBrk="0">
              <a:buFont typeface="Arial" panose="020B0604020202020204" pitchFamily="34" charset="0"/>
              <a:buChar char="•"/>
            </a:pPr>
            <a:r>
              <a:rPr lang="en-GB" sz="2000" b="1" noProof="0" dirty="0">
                <a:sym typeface="Public Sans"/>
              </a:rPr>
              <a:t>Scalabilità: </a:t>
            </a:r>
            <a:r>
              <a:rPr lang="en-GB" sz="2000" noProof="0" dirty="0">
                <a:sym typeface="Public Sans"/>
              </a:rPr>
              <a:t>lo strumento è in grado di crescere insieme alla nostra comunità? </a:t>
            </a:r>
          </a:p>
          <a:p>
            <a:pPr marL="342900" indent="-342900" latinLnBrk="0">
              <a:buFont typeface="Arial" panose="020B0604020202020204" pitchFamily="34" charset="0"/>
              <a:buChar char="•"/>
            </a:pPr>
            <a:r>
              <a:rPr lang="en-GB" sz="2000" b="1" noProof="0" dirty="0">
                <a:sym typeface="Public Sans"/>
              </a:rPr>
              <a:t>Convenienza economica: </a:t>
            </a:r>
            <a:r>
              <a:rPr lang="en-GB" sz="2000" noProof="0" dirty="0">
                <a:sym typeface="Public Sans"/>
              </a:rPr>
              <a:t>i vantaggi superano i costi aggiuntivi?</a:t>
            </a:r>
          </a:p>
          <a:p>
            <a:pPr marL="342900" indent="-342900" latinLnBrk="0">
              <a:buFont typeface="Arial" panose="020B0604020202020204" pitchFamily="34" charset="0"/>
              <a:buChar char="•"/>
            </a:pPr>
            <a:r>
              <a:rPr lang="en-GB" sz="2000" b="1" noProof="0" dirty="0">
                <a:sym typeface="Public Sans"/>
              </a:rPr>
              <a:t>Assistenza e formazione: </a:t>
            </a:r>
            <a:r>
              <a:rPr lang="en-GB" sz="2000" noProof="0" dirty="0">
                <a:sym typeface="Public Sans"/>
              </a:rPr>
              <a:t>l'assistenza è prontamente disponibile?</a:t>
            </a:r>
          </a:p>
          <a:p>
            <a:pPr marL="342900" indent="-342900" latinLnBrk="0">
              <a:buFont typeface="Arial" panose="020B0604020202020204" pitchFamily="34" charset="0"/>
              <a:buChar char="•"/>
            </a:pPr>
            <a:r>
              <a:rPr lang="en-GB" sz="2000" b="1" noProof="0" dirty="0">
                <a:sym typeface="Public Sans"/>
              </a:rPr>
              <a:t>Sicurezza: </a:t>
            </a:r>
            <a:r>
              <a:rPr lang="en-GB" sz="2000" noProof="0" dirty="0">
                <a:sym typeface="Public Sans"/>
              </a:rPr>
              <a:t>i dati e la privacy sono protetti? </a:t>
            </a:r>
          </a:p>
          <a:p>
            <a:pPr marL="342900" indent="-342900" latinLnBrk="0">
              <a:buFont typeface="Arial" panose="020B0604020202020204" pitchFamily="34" charset="0"/>
              <a:buChar char="•"/>
            </a:pPr>
            <a:r>
              <a:rPr lang="en-GB" sz="2000" b="1" noProof="0" dirty="0">
                <a:sym typeface="Public Sans"/>
              </a:rPr>
              <a:t>Flessibilità: </a:t>
            </a:r>
            <a:r>
              <a:rPr lang="en-GB" sz="2000" noProof="0" dirty="0">
                <a:sym typeface="Public Sans"/>
              </a:rPr>
              <a:t>lo strumento può essere personalizzato in base alle nostre esigenze? </a:t>
            </a:r>
          </a:p>
          <a:p>
            <a:pPr marL="342900" indent="-342900" latinLnBrk="0">
              <a:buFont typeface="Arial" panose="020B0604020202020204" pitchFamily="34" charset="0"/>
              <a:buChar char="•"/>
            </a:pPr>
            <a:r>
              <a:rPr lang="en-GB" sz="2000" b="1" noProof="0" dirty="0">
                <a:sym typeface="Public Sans"/>
              </a:rPr>
              <a:t>Feedback degli utenti: </a:t>
            </a:r>
            <a:r>
              <a:rPr lang="en-GB" sz="2000" noProof="0" dirty="0">
                <a:sym typeface="Public Sans"/>
              </a:rPr>
              <a:t>gli altri sono soddisfatti dello strumento? </a:t>
            </a:r>
          </a:p>
        </p:txBody>
      </p:sp>
      <p:pic>
        <p:nvPicPr>
          <p:cNvPr id="7" name="Picture 6">
            <a:extLst>
              <a:ext uri="{FF2B5EF4-FFF2-40B4-BE49-F238E27FC236}">
                <a16:creationId xmlns:a16="http://schemas.microsoft.com/office/drawing/2014/main" id="{7EDE630F-2ECF-6A5D-EF17-549090FB1BF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06" y="3429000"/>
            <a:ext cx="2142009" cy="1909958"/>
          </a:xfrm>
          <a:prstGeom prst="rect">
            <a:avLst/>
          </a:prstGeom>
        </p:spPr>
      </p:pic>
      <p:sp>
        <p:nvSpPr>
          <p:cNvPr id="2" name="Title 1">
            <a:extLst>
              <a:ext uri="{FF2B5EF4-FFF2-40B4-BE49-F238E27FC236}">
                <a16:creationId xmlns:a16="http://schemas.microsoft.com/office/drawing/2014/main" id="{8B2CEF8A-4EA9-CB54-C658-6EB3EFF77911}"/>
              </a:ext>
            </a:extLst>
          </p:cNvPr>
          <p:cNvSpPr>
            <a:spLocks noGrp="1"/>
          </p:cNvSpPr>
          <p:nvPr>
            <p:ph type="title" idx="4294967295"/>
          </p:nvPr>
        </p:nvSpPr>
        <p:spPr>
          <a:xfrm>
            <a:off x="401320" y="690245"/>
            <a:ext cx="10515600" cy="1325563"/>
          </a:xfrm>
          <a:prstGeom prst="rect">
            <a:avLst/>
          </a:prstGeom>
        </p:spPr>
        <p:txBody>
          <a:bodyPr/>
          <a:lstStyle/>
          <a:p>
            <a:pPr rtl="0" eaLnBrk="1" latinLnBrk="0" hangingPunct="1"/>
            <a:r>
              <a:rPr lang="it-IT" sz="2800" b="1" kern="1200" noProof="1">
                <a:solidFill>
                  <a:srgbClr val="FFFFFF"/>
                </a:solidFill>
                <a:effectLst/>
                <a:latin typeface="Calibri" panose="020F0502020204030204" pitchFamily="34" charset="0"/>
                <a:ea typeface="Public Sans"/>
                <a:cs typeface="Public Sans"/>
              </a:rPr>
              <a:t>7. Scegliere gli strumenti IT per la vostra comunità energetica: valutazione  </a:t>
            </a:r>
            <a:endParaRPr lang="it-IT" noProof="1">
              <a:effectLst/>
            </a:endParaRPr>
          </a:p>
          <a:p>
            <a:endParaRPr lang="it-IT" noProof="1"/>
          </a:p>
        </p:txBody>
      </p:sp>
    </p:spTree>
    <p:extLst>
      <p:ext uri="{BB962C8B-B14F-4D97-AF65-F5344CB8AC3E}">
        <p14:creationId xmlns:p14="http://schemas.microsoft.com/office/powerpoint/2010/main" val="202121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5" name="Title 4">
            <a:extLst>
              <a:ext uri="{FF2B5EF4-FFF2-40B4-BE49-F238E27FC236}">
                <a16:creationId xmlns:a16="http://schemas.microsoft.com/office/drawing/2014/main" id="{B1381DB9-DA0D-39C8-FCA8-05B5CB2CB37C}"/>
              </a:ext>
            </a:extLst>
          </p:cNvPr>
          <p:cNvSpPr>
            <a:spLocks noGrp="1"/>
          </p:cNvSpPr>
          <p:nvPr>
            <p:ph type="title" idx="4294967295"/>
          </p:nvPr>
        </p:nvSpPr>
        <p:spPr>
          <a:xfrm>
            <a:off x="753706" y="579727"/>
            <a:ext cx="10515600" cy="1325563"/>
          </a:xfrm>
          <a:prstGeom prst="rect">
            <a:avLst/>
          </a:prstGeom>
        </p:spPr>
        <p:txBody>
          <a:bodyPr/>
          <a:lstStyle/>
          <a:p>
            <a:pPr rtl="0" eaLnBrk="1" latinLnBrk="1" hangingPunct="1"/>
            <a:r>
              <a:rPr lang="it-IT" sz="2800" kern="1200" noProof="1">
                <a:solidFill>
                  <a:srgbClr val="0E3AF0"/>
                </a:solidFill>
                <a:effectLst/>
                <a:latin typeface="Calibri" panose="020F0502020204030204" pitchFamily="34" charset="0"/>
                <a:ea typeface="맑은 고딕" panose="020B0503020000020004" pitchFamily="34" charset="-127"/>
                <a:cs typeface="Arial" panose="020B0604020202020204" pitchFamily="34" charset="0"/>
              </a:rPr>
              <a:t>Prossimi passi</a:t>
            </a:r>
            <a:endParaRPr lang="it-IT" noProof="1">
              <a:effectLst/>
            </a:endParaRPr>
          </a:p>
          <a:p>
            <a:endParaRPr lang="it-IT" noProof="1"/>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Se desideri saperne di più sugli strumenti, i servizi e i prodotti a supporto delle comunità energetiche, potresti trovare utili le seguenti risorse: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793018" y="3322465"/>
            <a:ext cx="2388592" cy="2308324"/>
          </a:xfrm>
          <a:prstGeom prst="rect">
            <a:avLst/>
          </a:prstGeom>
          <a:noFill/>
        </p:spPr>
        <p:txBody>
          <a:bodyPr wrap="square" lIns="91440" tIns="45720" rIns="91440" bIns="45720" rtlCol="0" anchor="t" anchorCtr="0">
            <a:spAutoFit/>
          </a:bodyPr>
          <a:lstStyle/>
          <a:p>
            <a:pPr algn="ctr"/>
            <a:r>
              <a:rPr lang="en-US" altLang="ko-KR" sz="1600" dirty="0">
                <a:solidFill>
                  <a:srgbClr val="373737"/>
                </a:solidFill>
                <a:ea typeface="맑은 고딕"/>
                <a:cs typeface="Calibri"/>
              </a:rPr>
              <a:t>Leggi </a:t>
            </a:r>
            <a:r>
              <a:rPr lang="en-US" altLang="ko-KR" sz="1600" dirty="0">
                <a:solidFill>
                  <a:srgbClr val="373737"/>
                </a:solidFill>
                <a:ea typeface="맑은 고딕"/>
              </a:rPr>
              <a:t>il documento della Commissione Europea "</a:t>
            </a:r>
            <a:r>
              <a:rPr lang="en-US" altLang="ko-KR" sz="1600" i="1" dirty="0">
                <a:solidFill>
                  <a:srgbClr val="373737"/>
                </a:solidFill>
                <a:ea typeface="맑은 고딕"/>
                <a:hlinkClick r:id="rId3"/>
              </a:rPr>
              <a:t>Energy Communities Repository: Digital Tools for Energy Communities</a:t>
            </a:r>
            <a:r>
              <a:rPr lang="en-US" altLang="ko-KR" sz="1600" i="1" dirty="0">
                <a:solidFill>
                  <a:srgbClr val="373737"/>
                </a:solidFill>
                <a:ea typeface="맑은 고딕"/>
              </a:rPr>
              <a:t>" (Archivio delle comunità energetiche: strumenti digitali per le comunità energetiche).  </a:t>
            </a:r>
            <a:endParaRPr lang="en-US" altLang="ko-KR" sz="1600" i="1" dirty="0">
              <a:solidFill>
                <a:srgbClr val="373737"/>
              </a:solidFill>
              <a:ea typeface="맑은 고딕"/>
              <a:cs typeface="Calibri"/>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07495" y="3952638"/>
            <a:ext cx="2364667" cy="1200329"/>
          </a:xfrm>
          <a:prstGeom prst="rect">
            <a:avLst/>
          </a:prstGeom>
          <a:noFill/>
        </p:spPr>
        <p:txBody>
          <a:bodyPr wrap="square" lIns="91440" tIns="45720" rIns="91440" bIns="45720" rtlCol="0" anchor="t" anchorCtr="0">
            <a:spAutoFit/>
          </a:bodyPr>
          <a:lstStyle/>
          <a:p>
            <a:pPr algn="ctr" latinLnBrk="0"/>
            <a:r>
              <a:rPr lang="en-US" dirty="0">
                <a:solidFill>
                  <a:srgbClr val="373737"/>
                </a:solidFill>
                <a:ea typeface="Calibri"/>
              </a:rPr>
              <a:t>Consulta la serie di corsi brevi di Every1: </a:t>
            </a:r>
            <a:r>
              <a:rPr lang="en-US" i="1" dirty="0">
                <a:solidFill>
                  <a:srgbClr val="373737"/>
                </a:solidFill>
                <a:ea typeface="Calibri"/>
                <a:hlinkClick r:id="rId4"/>
              </a:rPr>
              <a:t>Nozioni fondamentali sull'energia digitale</a:t>
            </a:r>
            <a:r>
              <a:rPr lang="en-US" i="1" dirty="0">
                <a:solidFill>
                  <a:srgbClr val="373737"/>
                </a:solidFill>
                <a:ea typeface="Calibri"/>
              </a:rPr>
              <a:t>.</a:t>
            </a:r>
            <a:endParaRPr lang="en-US" sz="1400" dirty="0"/>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70165" y="3323751"/>
            <a:ext cx="2338969" cy="1754326"/>
          </a:xfrm>
          <a:prstGeom prst="rect">
            <a:avLst/>
          </a:prstGeom>
          <a:noFill/>
        </p:spPr>
        <p:txBody>
          <a:bodyPr wrap="square" lIns="91440" tIns="45720" rIns="91440" bIns="45720" rtlCol="0" anchor="t" anchorCtr="0">
            <a:spAutoFit/>
          </a:bodyPr>
          <a:lstStyle/>
          <a:p>
            <a:pPr algn="ctr"/>
            <a:r>
              <a:rPr lang="en-US" altLang="ko-KR" dirty="0">
                <a:solidFill>
                  <a:srgbClr val="373737"/>
                </a:solidFill>
                <a:ea typeface="맑은 고딕"/>
                <a:cs typeface="Calibri"/>
              </a:rPr>
              <a:t>Leggi il documento di ricerca Energy Reports </a:t>
            </a:r>
            <a:r>
              <a:rPr lang="en-US" altLang="ko-KR" i="1" dirty="0">
                <a:solidFill>
                  <a:srgbClr val="373737"/>
                </a:solidFill>
                <a:ea typeface="맑은 고딕"/>
                <a:cs typeface="Calibri"/>
                <a:hlinkClick r:id="rId5"/>
              </a:rPr>
              <a:t>Modelli di strumenti per la valutazione delle comunità energetiche rinnovabili</a:t>
            </a:r>
            <a:r>
              <a:rPr lang="en-US" altLang="ko-KR" i="1" dirty="0">
                <a:solidFill>
                  <a:srgbClr val="373737"/>
                </a:solidFill>
                <a:ea typeface="맑은 고딕"/>
                <a:cs typeface="Calibri"/>
              </a:rPr>
              <a:t>. </a:t>
            </a: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102884" y="3798409"/>
            <a:ext cx="2071376" cy="1231106"/>
          </a:xfrm>
          <a:prstGeom prst="rect">
            <a:avLst/>
          </a:prstGeom>
          <a:noFill/>
        </p:spPr>
        <p:txBody>
          <a:bodyPr wrap="square" lIns="91440" tIns="45720" rIns="91440" bIns="45720" rtlCol="0" anchor="t" anchorCtr="0">
            <a:spAutoFit/>
          </a:bodyPr>
          <a:lstStyle/>
          <a:p>
            <a:pPr algn="ctr" latinLnBrk="0"/>
            <a:r>
              <a:rPr lang="en-US" dirty="0">
                <a:solidFill>
                  <a:srgbClr val="373737"/>
                </a:solidFill>
                <a:ea typeface="Calibri"/>
                <a:hlinkClick r:id="rId6"/>
              </a:rPr>
              <a:t>Scopri di più sui materiali didattici del progetto Every1.</a:t>
            </a:r>
            <a:endParaRPr lang="en-US" sz="1400" dirty="0"/>
          </a:p>
          <a:p>
            <a:pPr algn="ctr" latinLnBrk="0"/>
            <a:endParaRPr lang="en-US" altLang="ko-KR" dirty="0">
              <a:solidFill>
                <a:srgbClr val="373737"/>
              </a:solidFill>
              <a:ea typeface="맑은 고딕"/>
              <a:cs typeface="Calibri"/>
            </a:endParaRPr>
          </a:p>
        </p:txBody>
      </p:sp>
    </p:spTree>
    <p:extLst>
      <p:ext uri="{BB962C8B-B14F-4D97-AF65-F5344CB8AC3E}">
        <p14:creationId xmlns:p14="http://schemas.microsoft.com/office/powerpoint/2010/main" val="874893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E2F0C4-3708-062E-837B-49F21B8E51C4}"/>
              </a:ext>
            </a:extLst>
          </p:cNvPr>
          <p:cNvSpPr txBox="1"/>
          <p:nvPr/>
        </p:nvSpPr>
        <p:spPr>
          <a:xfrm>
            <a:off x="4258848" y="596486"/>
            <a:ext cx="7628351" cy="6955750"/>
          </a:xfrm>
          <a:prstGeom prst="rect">
            <a:avLst/>
          </a:prstGeom>
          <a:noFill/>
        </p:spPr>
        <p:txBody>
          <a:bodyPr wrap="square" lIns="91440" tIns="45720" rIns="91440" bIns="45720" rtlCol="0" anchor="t">
            <a:spAutoFit/>
          </a:bodyPr>
          <a:lstStyle/>
          <a:p>
            <a:pPr latinLnBrk="0"/>
            <a:r>
              <a:rPr lang="en-GB" dirty="0"/>
              <a:t>Questa presentazione dal </a:t>
            </a:r>
            <a:r>
              <a:rPr lang="en-GB" dirty="0" err="1"/>
              <a:t>titolo</a:t>
            </a:r>
            <a:r>
              <a:rPr lang="en-GB" dirty="0"/>
              <a:t> "</a:t>
            </a:r>
            <a:r>
              <a:rPr lang="it-IT" dirty="0"/>
              <a:t>Comunità energetiche: nozioni di base sull’IT</a:t>
            </a:r>
            <a:r>
              <a:rPr lang="en-GB" i="1" dirty="0"/>
              <a:t>" </a:t>
            </a:r>
            <a:r>
              <a:rPr lang="en-GB" dirty="0"/>
              <a:t>è stata realizzata dal progetto Every1 ed è concessa in licenza </a:t>
            </a:r>
            <a:r>
              <a:rPr lang="en-GB" dirty="0">
                <a:hlinkClick r:id="rId3"/>
              </a:rPr>
              <a:t>CC BY-SA 4.0</a:t>
            </a:r>
            <a:r>
              <a:rPr lang="en-GB" dirty="0"/>
              <a:t>, salvo diversa indicazione. </a:t>
            </a:r>
          </a:p>
          <a:p>
            <a:pPr latinLnBrk="0"/>
            <a:endParaRPr lang="en-GB" dirty="0"/>
          </a:p>
          <a:p>
            <a:pPr latinLnBrk="0"/>
            <a:r>
              <a:rPr lang="en-GB" dirty="0"/>
              <a:t>Le immagini utilizzate in questa presentazione sono le seguenti: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Immagine di copertina: </a:t>
            </a:r>
            <a:r>
              <a:rPr lang="en-US" i="1" dirty="0">
                <a:solidFill>
                  <a:schemeClr val="dk1"/>
                </a:solidFill>
                <a:ea typeface="Public Sans"/>
                <a:cs typeface="Public Sans"/>
                <a:sym typeface="Public Sans"/>
                <a:hlinkClick r:id="rId4"/>
              </a:rPr>
              <a:t>Community </a:t>
            </a:r>
            <a:r>
              <a:rPr lang="en-US" dirty="0">
                <a:solidFill>
                  <a:schemeClr val="dk1"/>
                </a:solidFill>
                <a:ea typeface="Public Sans"/>
                <a:cs typeface="Public Sans"/>
                <a:sym typeface="Public Sans"/>
              </a:rPr>
              <a:t>di </a:t>
            </a:r>
            <a:r>
              <a:rPr lang="en-US" dirty="0" err="1">
                <a:solidFill>
                  <a:schemeClr val="dk1"/>
                </a:solidFill>
                <a:ea typeface="Public Sans"/>
                <a:cs typeface="Public Sans"/>
                <a:sym typeface="Public Sans"/>
              </a:rPr>
              <a:t>patrick verstappen </a:t>
            </a:r>
            <a:r>
              <a:rPr lang="en-US" dirty="0">
                <a:solidFill>
                  <a:schemeClr val="dk1"/>
                </a:solidFill>
                <a:ea typeface="Public Sans"/>
                <a:cs typeface="Public Sans"/>
                <a:sym typeface="Public Sans"/>
              </a:rPr>
              <a:t>è concessa in licenza </a:t>
            </a:r>
            <a:r>
              <a:rPr lang="en-US" dirty="0">
                <a:solidFill>
                  <a:schemeClr val="dk1"/>
                </a:solidFill>
                <a:ea typeface="Public Sans"/>
                <a:cs typeface="Public Sans"/>
                <a:sym typeface="Public Sans"/>
                <a:hlinkClick r:id="rId5"/>
              </a:rPr>
              <a:t>CC BY-NC-ND 2.0</a:t>
            </a:r>
            <a:r>
              <a:rPr lang="en-US" dirty="0">
                <a:solidFill>
                  <a:schemeClr val="dk1"/>
                </a:solidFill>
                <a:ea typeface="Public Sans"/>
                <a:cs typeface="Public Sans"/>
                <a:sym typeface="Public Sans"/>
              </a:rPr>
              <a:t>.</a:t>
            </a:r>
            <a:endParaRPr lang="en-US" sz="18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Immagine del testo introduttivo: </a:t>
            </a:r>
            <a:r>
              <a:rPr lang="en-US" i="1" dirty="0">
                <a:solidFill>
                  <a:schemeClr val="dk1"/>
                </a:solidFill>
                <a:ea typeface="Public Sans"/>
                <a:cs typeface="Public Sans"/>
                <a:sym typeface="Public Sans"/>
              </a:rPr>
              <a:t>Paper Beside </a:t>
            </a:r>
            <a:r>
              <a:rPr lang="en-US" i="1" dirty="0" err="1">
                <a:solidFill>
                  <a:schemeClr val="dk1"/>
                </a:solidFill>
                <a:ea typeface="Public Sans"/>
                <a:cs typeface="Public Sans"/>
                <a:sym typeface="Public Sans"/>
              </a:rPr>
              <a:t>Macbook </a:t>
            </a:r>
            <a:r>
              <a:rPr lang="en-US" dirty="0">
                <a:solidFill>
                  <a:schemeClr val="dk1"/>
                </a:solidFill>
                <a:ea typeface="Public Sans"/>
                <a:cs typeface="Public Sans"/>
                <a:sym typeface="Public Sans"/>
              </a:rPr>
              <a:t>di </a:t>
            </a:r>
            <a:r>
              <a:rPr lang="en-US" sz="1800" u="sng" dirty="0">
                <a:solidFill>
                  <a:schemeClr val="dk1"/>
                </a:solidFill>
                <a:ea typeface="Public Sans"/>
                <a:cs typeface="Public Sans"/>
                <a:sym typeface="Public Sans"/>
                <a:hlinkClick r:id="rId6">
                  <a:extLst>
                    <a:ext uri="{A12FA001-AC4F-418D-AE19-62706E023703}">
                      <ahyp:hlinkClr xmlns:ahyp="http://schemas.microsoft.com/office/drawing/2018/hyperlinkcolor" val="tx"/>
                    </a:ext>
                  </a:extLst>
                </a:hlinkClick>
              </a:rPr>
              <a:t>Lukas su Pexels.com</a:t>
            </a:r>
            <a:endParaRPr lang="en-US"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Domanda uno: </a:t>
            </a:r>
            <a:r>
              <a:rPr lang="en-US" sz="1800" dirty="0">
                <a:solidFill>
                  <a:schemeClr val="dk1"/>
                </a:solidFill>
                <a:ea typeface="Public Sans"/>
                <a:cs typeface="Public Sans"/>
                <a:sym typeface="Public Sans"/>
                <a:hlinkClick r:id="rId7"/>
              </a:rPr>
              <a:t>Digital City </a:t>
            </a:r>
            <a:r>
              <a:rPr lang="en-US" sz="1800" dirty="0">
                <a:solidFill>
                  <a:schemeClr val="dk1"/>
                </a:solidFill>
                <a:ea typeface="Public Sans"/>
                <a:cs typeface="Public Sans"/>
                <a:sym typeface="Public Sans"/>
              </a:rPr>
              <a:t>di scratch-media è concessa in licenza </a:t>
            </a:r>
            <a:r>
              <a:rPr lang="en-US" sz="1800" dirty="0">
                <a:solidFill>
                  <a:schemeClr val="dk1"/>
                </a:solidFill>
                <a:ea typeface="Public Sans"/>
                <a:cs typeface="Public Sans"/>
                <a:sym typeface="Public Sans"/>
                <a:hlinkClick r:id="rId5"/>
              </a:rPr>
              <a:t>CC BY-NC-ND 2.0</a:t>
            </a:r>
            <a:r>
              <a:rPr lang="en-US" sz="1800" dirty="0">
                <a:solidFill>
                  <a:schemeClr val="dk1"/>
                </a:solidFill>
                <a:ea typeface="Public Sans"/>
                <a:cs typeface="Public Sans"/>
                <a:sym typeface="Public Sans"/>
              </a:rPr>
              <a:t>. </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Domanda due: </a:t>
            </a:r>
            <a:r>
              <a:rPr lang="en-US" sz="1800" dirty="0">
                <a:solidFill>
                  <a:schemeClr val="dk1"/>
                </a:solidFill>
                <a:ea typeface="Public Sans"/>
                <a:cs typeface="Public Sans"/>
                <a:sym typeface="Public Sans"/>
                <a:hlinkClick r:id="rId8"/>
              </a:rPr>
              <a:t>solar </a:t>
            </a:r>
            <a:r>
              <a:rPr lang="en-US" sz="1800" dirty="0">
                <a:solidFill>
                  <a:schemeClr val="dk1"/>
                </a:solidFill>
                <a:ea typeface="Public Sans"/>
                <a:cs typeface="Public Sans"/>
                <a:sym typeface="Public Sans"/>
              </a:rPr>
              <a:t>di </a:t>
            </a:r>
            <a:r>
              <a:rPr lang="en-US" sz="1800" dirty="0" err="1">
                <a:solidFill>
                  <a:schemeClr val="dk1"/>
                </a:solidFill>
                <a:ea typeface="Public Sans"/>
                <a:cs typeface="Public Sans"/>
                <a:sym typeface="Public Sans"/>
              </a:rPr>
              <a:t>betmari </a:t>
            </a:r>
            <a:r>
              <a:rPr lang="en-US" sz="1800" dirty="0">
                <a:solidFill>
                  <a:schemeClr val="dk1"/>
                </a:solidFill>
                <a:ea typeface="Public Sans"/>
                <a:cs typeface="Public Sans"/>
                <a:sym typeface="Public Sans"/>
              </a:rPr>
              <a:t>è concessa in licenza </a:t>
            </a:r>
            <a:r>
              <a:rPr lang="en-US" sz="1800" dirty="0">
                <a:solidFill>
                  <a:schemeClr val="dk1"/>
                </a:solidFill>
                <a:ea typeface="Public Sans"/>
                <a:cs typeface="Public Sans"/>
                <a:sym typeface="Public Sans"/>
                <a:hlinkClick r:id="rId9"/>
              </a:rPr>
              <a:t>CC BY-NC 2.0</a:t>
            </a:r>
            <a:r>
              <a:rPr lang="en-US" sz="18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Domanda tre: </a:t>
            </a:r>
            <a:r>
              <a:rPr lang="en-US" dirty="0">
                <a:solidFill>
                  <a:schemeClr val="dk1"/>
                </a:solidFill>
                <a:ea typeface="Public Sans"/>
                <a:cs typeface="Public Sans"/>
                <a:sym typeface="Public Sans"/>
                <a:hlinkClick r:id="rId10"/>
              </a:rPr>
              <a:t>Flex the Steel </a:t>
            </a:r>
            <a:r>
              <a:rPr lang="en-US" dirty="0">
                <a:solidFill>
                  <a:schemeClr val="dk1"/>
                </a:solidFill>
                <a:ea typeface="Public Sans"/>
                <a:cs typeface="Public Sans"/>
                <a:sym typeface="Public Sans"/>
              </a:rPr>
              <a:t>di Alan Levine è </a:t>
            </a:r>
            <a:r>
              <a:rPr lang="en-US" dirty="0">
                <a:solidFill>
                  <a:schemeClr val="dk1"/>
                </a:solidFill>
                <a:ea typeface="Public Sans"/>
                <a:cs typeface="Public Sans"/>
                <a:sym typeface="Public Sans"/>
                <a:hlinkClick r:id="rId11"/>
              </a:rPr>
              <a:t>CC0 1.0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Domanda quattro: </a:t>
            </a:r>
            <a:r>
              <a:rPr lang="en-US" sz="1800" dirty="0">
                <a:solidFill>
                  <a:schemeClr val="dk1"/>
                </a:solidFill>
                <a:ea typeface="Public Sans"/>
                <a:cs typeface="Public Sans"/>
                <a:sym typeface="Public Sans"/>
                <a:hlinkClick r:id="rId12"/>
              </a:rPr>
              <a:t>Solar façade </a:t>
            </a:r>
            <a:r>
              <a:rPr lang="en-US" sz="1800" dirty="0">
                <a:solidFill>
                  <a:schemeClr val="dk1"/>
                </a:solidFill>
                <a:ea typeface="Public Sans"/>
                <a:cs typeface="Public Sans"/>
                <a:sym typeface="Public Sans"/>
              </a:rPr>
              <a:t>di La Citta Vita è concessa in licenza </a:t>
            </a:r>
            <a:r>
              <a:rPr lang="en-US" sz="1800" dirty="0">
                <a:solidFill>
                  <a:schemeClr val="dk1"/>
                </a:solidFill>
                <a:ea typeface="Public Sans"/>
                <a:cs typeface="Public Sans"/>
                <a:sym typeface="Public Sans"/>
                <a:hlinkClick r:id="rId13"/>
              </a:rPr>
              <a:t>CC BY-SA 2.0</a:t>
            </a:r>
            <a:r>
              <a:rPr lang="en-US" sz="180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Domanda cinque: </a:t>
            </a:r>
            <a:r>
              <a:rPr lang="en-US" dirty="0">
                <a:solidFill>
                  <a:schemeClr val="dk1"/>
                </a:solidFill>
                <a:ea typeface="Public Sans"/>
                <a:cs typeface="Public Sans"/>
                <a:sym typeface="Public Sans"/>
                <a:hlinkClick r:id="rId14"/>
              </a:rPr>
              <a:t>share </a:t>
            </a:r>
            <a:r>
              <a:rPr lang="en-US" dirty="0">
                <a:solidFill>
                  <a:schemeClr val="dk1"/>
                </a:solidFill>
                <a:ea typeface="Public Sans"/>
                <a:cs typeface="Public Sans"/>
                <a:sym typeface="Public Sans"/>
              </a:rPr>
              <a:t>di Mike Lawrence è concessa in licenza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Domanda sei: </a:t>
            </a:r>
            <a:r>
              <a:rPr lang="en-US" sz="1800" dirty="0">
                <a:solidFill>
                  <a:schemeClr val="dk1"/>
                </a:solidFill>
                <a:ea typeface="Public Sans"/>
                <a:cs typeface="Public Sans"/>
                <a:sym typeface="Public Sans"/>
                <a:hlinkClick r:id="rId16"/>
              </a:rPr>
              <a:t>Moss Community Energy Launch </a:t>
            </a:r>
            <a:r>
              <a:rPr lang="en-US" sz="1800" dirty="0">
                <a:solidFill>
                  <a:schemeClr val="dk1"/>
                </a:solidFill>
                <a:ea typeface="Public Sans"/>
                <a:cs typeface="Public Sans"/>
                <a:sym typeface="Public Sans"/>
              </a:rPr>
              <a:t>di 10 10 è concesso in licenza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endParaRPr lang="en-US" sz="18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Domanda 7: </a:t>
            </a:r>
            <a:r>
              <a:rPr lang="en-US" dirty="0">
                <a:solidFill>
                  <a:schemeClr val="dk1"/>
                </a:solidFill>
                <a:ea typeface="Public Sans"/>
                <a:cs typeface="Public Sans"/>
                <a:sym typeface="Public Sans"/>
                <a:hlinkClick r:id="rId17"/>
              </a:rPr>
              <a:t>Domanda 1 </a:t>
            </a:r>
            <a:r>
              <a:rPr lang="en-US" dirty="0">
                <a:solidFill>
                  <a:schemeClr val="dk1"/>
                </a:solidFill>
                <a:ea typeface="Public Sans"/>
                <a:cs typeface="Public Sans"/>
                <a:sym typeface="Public Sans"/>
              </a:rPr>
              <a:t>di Virtual </a:t>
            </a:r>
            <a:r>
              <a:rPr lang="en-US" dirty="0" err="1">
                <a:solidFill>
                  <a:schemeClr val="dk1"/>
                </a:solidFill>
                <a:ea typeface="Public Sans"/>
                <a:cs typeface="Public Sans"/>
                <a:sym typeface="Public Sans"/>
              </a:rPr>
              <a:t>EyeSee </a:t>
            </a:r>
            <a:r>
              <a:rPr lang="en-US" dirty="0">
                <a:solidFill>
                  <a:schemeClr val="dk1"/>
                </a:solidFill>
                <a:ea typeface="Public Sans"/>
                <a:cs typeface="Public Sans"/>
                <a:sym typeface="Public Sans"/>
              </a:rPr>
              <a:t>è </a:t>
            </a:r>
            <a:r>
              <a:rPr lang="en-US" sz="1800" dirty="0">
                <a:solidFill>
                  <a:schemeClr val="dk1"/>
                </a:solidFill>
                <a:ea typeface="Public Sans"/>
                <a:cs typeface="Public Sans"/>
                <a:sym typeface="Public Sans"/>
              </a:rPr>
              <a:t>concessa in licenza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endParaRPr lang="en-US" sz="1800" dirty="0">
              <a:solidFill>
                <a:schemeClr val="dk1"/>
              </a:solidFill>
              <a:ea typeface="Public Sans"/>
              <a:cs typeface="Public Sans"/>
              <a:sym typeface="Public Sans"/>
            </a:endParaRPr>
          </a:p>
          <a:p>
            <a:pPr latinLnBrk="0"/>
            <a:endParaRPr lang="en-US" sz="18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8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3200" dirty="0">
              <a:solidFill>
                <a:schemeClr val="dk1"/>
              </a:solidFill>
              <a:ea typeface="Calibri"/>
              <a:cs typeface="Calibri"/>
              <a:sym typeface="Calibri"/>
            </a:endParaRPr>
          </a:p>
          <a:p>
            <a:pPr latinLnBrk="0"/>
            <a:endParaRPr lang="en-GB" dirty="0"/>
          </a:p>
        </p:txBody>
      </p:sp>
      <p:sp>
        <p:nvSpPr>
          <p:cNvPr id="5" name="Title 4">
            <a:extLst>
              <a:ext uri="{FF2B5EF4-FFF2-40B4-BE49-F238E27FC236}">
                <a16:creationId xmlns:a16="http://schemas.microsoft.com/office/drawing/2014/main" id="{B42A2D5E-AAA4-588A-9819-74897C3DD152}"/>
              </a:ext>
            </a:extLst>
          </p:cNvPr>
          <p:cNvSpPr>
            <a:spLocks noGrp="1"/>
          </p:cNvSpPr>
          <p:nvPr>
            <p:ph type="title" idx="4294967295"/>
          </p:nvPr>
        </p:nvSpPr>
        <p:spPr>
          <a:xfrm>
            <a:off x="482600" y="832485"/>
            <a:ext cx="10515600" cy="1325563"/>
          </a:xfrm>
          <a:prstGeom prst="rect">
            <a:avLst/>
          </a:prstGeom>
        </p:spPr>
        <p:txBody>
          <a:bodyPr/>
          <a:lstStyle/>
          <a:p>
            <a:pPr rtl="0" eaLnBrk="1" latinLnBrk="1" hangingPunct="1"/>
            <a:r>
              <a:rPr lang="it-IT"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Ringraziamenti</a:t>
            </a:r>
            <a:endParaRPr lang="it-IT" noProof="1">
              <a:effectLst/>
            </a:endParaRPr>
          </a:p>
          <a:p>
            <a:endParaRPr lang="it-IT" noProof="1"/>
          </a:p>
        </p:txBody>
      </p:sp>
    </p:spTree>
    <p:extLst>
      <p:ext uri="{BB962C8B-B14F-4D97-AF65-F5344CB8AC3E}">
        <p14:creationId xmlns:p14="http://schemas.microsoft.com/office/powerpoint/2010/main" val="2848209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4E1B9-4D97-EFE2-6EB3-B0C114077ADB}"/>
              </a:ext>
            </a:extLst>
          </p:cNvPr>
          <p:cNvSpPr>
            <a:spLocks noGrp="1"/>
          </p:cNvSpPr>
          <p:nvPr>
            <p:ph type="title" idx="4294967295"/>
          </p:nvPr>
        </p:nvSpPr>
        <p:spPr>
          <a:xfrm>
            <a:off x="3906520" y="2874645"/>
            <a:ext cx="4201160" cy="1325563"/>
          </a:xfrm>
          <a:prstGeom prst="rect">
            <a:avLst/>
          </a:prstGeom>
        </p:spPr>
        <p:txBody>
          <a:bodyPr/>
          <a:lstStyle/>
          <a:p>
            <a:pPr rtl="0" eaLnBrk="1" latinLnBrk="1" hangingPunct="1"/>
            <a:r>
              <a:rPr lang="it-IT" sz="6000" b="0" kern="1200" noProof="1">
                <a:solidFill>
                  <a:srgbClr val="FFFFFF"/>
                </a:solidFill>
                <a:effectLst/>
                <a:latin typeface="Calibri" panose="020F0502020204030204" pitchFamily="34" charset="0"/>
                <a:ea typeface="맑은 고딕" panose="020B0503020000020004" pitchFamily="34" charset="-127"/>
                <a:cs typeface="+mn-cs"/>
              </a:rPr>
              <a:t>Grazie!</a:t>
            </a:r>
            <a:endParaRPr lang="it-IT" noProof="1">
              <a:effectLst/>
            </a:endParaRPr>
          </a:p>
          <a:p>
            <a:endParaRPr lang="it-IT" noProof="1"/>
          </a:p>
        </p:txBody>
      </p:sp>
    </p:spTree>
    <p:extLst>
      <p:ext uri="{BB962C8B-B14F-4D97-AF65-F5344CB8AC3E}">
        <p14:creationId xmlns:p14="http://schemas.microsoft.com/office/powerpoint/2010/main" val="3412910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366B55-7ACA-91FD-62DA-6FBF6BEC8E01}"/>
              </a:ext>
            </a:extLst>
          </p:cNvPr>
          <p:cNvSpPr txBox="1"/>
          <p:nvPr/>
        </p:nvSpPr>
        <p:spPr>
          <a:xfrm>
            <a:off x="4407211" y="2090172"/>
            <a:ext cx="6944367" cy="2677656"/>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In questa presentazione analizziamo sette domande. All'inizio di ogni sezione, prenditi un momento per riflettere sulla domanda prima di passare alla diapositiva successiva. </a:t>
            </a:r>
          </a:p>
          <a:p>
            <a:pPr latinLnBrk="0"/>
            <a:endParaRPr lang="en-GB" sz="2400" noProof="0" dirty="0">
              <a:solidFill>
                <a:srgbClr val="2B2C30"/>
              </a:solidFill>
              <a:sym typeface="Public Sans"/>
            </a:endParaRPr>
          </a:p>
          <a:p>
            <a:pPr latinLnBrk="0"/>
            <a:r>
              <a:rPr lang="en-GB" sz="2400" dirty="0">
                <a:solidFill>
                  <a:srgbClr val="2B2C30"/>
                </a:solidFill>
                <a:sym typeface="Public Sans"/>
              </a:rPr>
              <a:t>Puoi esaminare ogni domanda una alla volta. In alternativa, puoi selezionare una domanda specifica che desideri approfondire per prima tramite il menu. </a:t>
            </a:r>
            <a:endParaRPr lang="en-GB" sz="2400" noProof="0" dirty="0"/>
          </a:p>
        </p:txBody>
      </p:sp>
      <p:pic>
        <p:nvPicPr>
          <p:cNvPr id="3" name="Google Shape;97;p2">
            <a:extLst>
              <a:ext uri="{FF2B5EF4-FFF2-40B4-BE49-F238E27FC236}">
                <a16:creationId xmlns:a16="http://schemas.microsoft.com/office/drawing/2014/main" id="{46CBB049-FC30-E97A-C61F-2DF4AC28F8FA}"/>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
        <p:nvSpPr>
          <p:cNvPr id="4" name="Title 3">
            <a:extLst>
              <a:ext uri="{FF2B5EF4-FFF2-40B4-BE49-F238E27FC236}">
                <a16:creationId xmlns:a16="http://schemas.microsoft.com/office/drawing/2014/main" id="{2B101D14-71FC-9508-5054-BFE74B97DD47}"/>
              </a:ext>
            </a:extLst>
          </p:cNvPr>
          <p:cNvSpPr>
            <a:spLocks noGrp="1"/>
          </p:cNvSpPr>
          <p:nvPr>
            <p:ph type="title" idx="4294967295"/>
          </p:nvPr>
        </p:nvSpPr>
        <p:spPr>
          <a:xfrm>
            <a:off x="410252" y="584627"/>
            <a:ext cx="10515600" cy="1325563"/>
          </a:xfrm>
          <a:prstGeom prst="rect">
            <a:avLst/>
          </a:prstGeom>
        </p:spPr>
        <p:txBody>
          <a:bodyPr/>
          <a:lstStyle/>
          <a:p>
            <a:r>
              <a:rPr lang="it-IT" sz="2800" b="1" noProof="1">
                <a:solidFill>
                  <a:schemeClr val="bg1"/>
                </a:solidFill>
              </a:rPr>
              <a:t>Questa presentazione</a:t>
            </a:r>
          </a:p>
        </p:txBody>
      </p:sp>
    </p:spTree>
    <p:extLst>
      <p:ext uri="{BB962C8B-B14F-4D97-AF65-F5344CB8AC3E}">
        <p14:creationId xmlns:p14="http://schemas.microsoft.com/office/powerpoint/2010/main" val="238660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F83157-560A-B6BC-9155-E9BA6A826DCC}"/>
              </a:ext>
            </a:extLst>
          </p:cNvPr>
          <p:cNvSpPr>
            <a:spLocks noGrp="1"/>
          </p:cNvSpPr>
          <p:nvPr>
            <p:ph type="title" idx="4294967295"/>
          </p:nvPr>
        </p:nvSpPr>
        <p:spPr>
          <a:xfrm>
            <a:off x="384130" y="783136"/>
            <a:ext cx="10515600" cy="1325563"/>
          </a:xfrm>
          <a:prstGeom prst="rect">
            <a:avLst/>
          </a:prstGeom>
        </p:spPr>
        <p:txBody>
          <a:bodyPr/>
          <a:lstStyle/>
          <a:p>
            <a:pPr rtl="0" eaLnBrk="1" latinLnBrk="1" hangingPunct="1"/>
            <a:r>
              <a:rPr lang="it-IT" sz="2800" b="1" kern="1200" noProof="1">
                <a:solidFill>
                  <a:srgbClr val="FFFFFF"/>
                </a:solidFill>
                <a:effectLst/>
                <a:latin typeface="Calibri" panose="020F0502020204030204" pitchFamily="34" charset="0"/>
                <a:ea typeface="+mn-ea"/>
                <a:cs typeface="+mn-cs"/>
              </a:rPr>
              <a:t>Sette domande per le comunità energetiche: Nozioni di base sull'IT</a:t>
            </a:r>
            <a:endParaRPr lang="it-IT" noProof="1">
              <a:effectLst/>
            </a:endParaRPr>
          </a:p>
          <a:p>
            <a:endParaRPr lang="it-IT"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84130" y="2341488"/>
            <a:ext cx="11423738" cy="3046988"/>
          </a:xfrm>
          <a:prstGeom prst="rect">
            <a:avLst/>
          </a:prstGeom>
          <a:noFill/>
        </p:spPr>
        <p:txBody>
          <a:bodyPr wrap="square" lIns="91440" tIns="45720" rIns="91440" bIns="45720" rtlCol="0" anchor="t">
            <a:spAutoFit/>
          </a:bodyPr>
          <a:lstStyle/>
          <a:p>
            <a:pPr marL="342900" indent="-342900" latinLnBrk="0">
              <a:buFont typeface="+mj-lt"/>
              <a:buAutoNum type="arabicPeriod"/>
            </a:pPr>
            <a:r>
              <a:rPr lang="en-US" sz="2400" dirty="0">
                <a:ea typeface="Public Sans"/>
                <a:cs typeface="Public Sans"/>
                <a:sym typeface="Public Sans"/>
              </a:rPr>
              <a:t>Qual è il ruolo dell'infrastruttura IT in una comunità energetica?</a:t>
            </a:r>
          </a:p>
          <a:p>
            <a:pPr marL="342900" indent="-342900" latinLnBrk="0">
              <a:buFont typeface="+mj-lt"/>
              <a:buAutoNum type="arabicPeriod"/>
            </a:pPr>
            <a:r>
              <a:rPr lang="en-US" sz="2400" dirty="0">
                <a:ea typeface="Public Sans"/>
                <a:cs typeface="Public Sans"/>
                <a:sym typeface="Public Sans"/>
              </a:rPr>
              <a:t>In che modo i calcolatori di energia solare possono supportare il processo decisionale nelle comunità energetiche?</a:t>
            </a:r>
          </a:p>
          <a:p>
            <a:pPr marL="342900" indent="-342900" latinLnBrk="0">
              <a:buFont typeface="+mj-lt"/>
              <a:buAutoNum type="arabicPeriod"/>
            </a:pPr>
            <a:r>
              <a:rPr lang="en-US" sz="2400" dirty="0">
                <a:ea typeface="Public Sans"/>
                <a:cs typeface="Public Sans"/>
                <a:sym typeface="Public Sans"/>
              </a:rPr>
              <a:t>In che modo gli strumenti digitali di gestione dell'energia possono essere utili alle comunità energetiche?</a:t>
            </a:r>
          </a:p>
          <a:p>
            <a:pPr marL="342900" indent="-342900" latinLnBrk="0">
              <a:buFont typeface="+mj-lt"/>
              <a:buAutoNum type="arabicPeriod"/>
            </a:pPr>
            <a:r>
              <a:rPr lang="en-US" sz="2400" dirty="0">
                <a:ea typeface="Public Sans"/>
                <a:cs typeface="Public Sans"/>
                <a:sym typeface="Public Sans"/>
              </a:rPr>
              <a:t>In che modo i calcolatori di ristrutturazione e solari supportano le decisioni di risparmio energetico?</a:t>
            </a:r>
          </a:p>
          <a:p>
            <a:pPr marL="342900" indent="-342900" latinLnBrk="0">
              <a:buFont typeface="+mj-lt"/>
              <a:buAutoNum type="arabicPeriod"/>
            </a:pPr>
            <a:r>
              <a:rPr lang="en-US" sz="2400" dirty="0">
                <a:ea typeface="Public Sans"/>
                <a:cs typeface="Public Sans"/>
                <a:sym typeface="Public Sans"/>
              </a:rPr>
              <a:t>In che modo le piattaforme digitali possono migliorare la gestione delle comunità energetiche?</a:t>
            </a:r>
          </a:p>
          <a:p>
            <a:pPr marL="342900" indent="-342900" latinLnBrk="0">
              <a:buFont typeface="+mj-lt"/>
              <a:buAutoNum type="arabicPeriod"/>
            </a:pPr>
            <a:r>
              <a:rPr lang="en-US" sz="2400" dirty="0">
                <a:ea typeface="Public Sans"/>
                <a:cs typeface="Public Sans"/>
                <a:sym typeface="Public Sans"/>
              </a:rPr>
              <a:t>In che modo una comunità energetica può essere coinvolta nella gestione dell'energia?</a:t>
            </a:r>
          </a:p>
          <a:p>
            <a:pPr marL="342900" indent="-342900" latinLnBrk="0">
              <a:buFont typeface="+mj-lt"/>
              <a:buAutoNum type="arabicPeriod"/>
            </a:pPr>
            <a:r>
              <a:rPr lang="en-US" sz="2400" dirty="0">
                <a:ea typeface="Public Sans"/>
                <a:cs typeface="Public Sans"/>
                <a:sym typeface="Public Sans"/>
              </a:rPr>
              <a:t>Come possiamo scegliere gli strumenti IT giusti per la nostra comunità energetica?</a:t>
            </a:r>
          </a:p>
          <a:p>
            <a:pPr marL="342900" indent="-342900" latinLnBrk="0">
              <a:buFont typeface="+mj-lt"/>
              <a:buAutoNum type="arabicPeriod"/>
            </a:pPr>
            <a:endParaRPr lang="en-US" sz="2400" dirty="0">
              <a:ea typeface="Public Sans"/>
              <a:cs typeface="Public Sans"/>
              <a:sym typeface="Public Sans"/>
            </a:endParaRPr>
          </a:p>
        </p:txBody>
      </p:sp>
    </p:spTree>
    <p:extLst>
      <p:ext uri="{BB962C8B-B14F-4D97-AF65-F5344CB8AC3E}">
        <p14:creationId xmlns:p14="http://schemas.microsoft.com/office/powerpoint/2010/main" val="184645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08E20-2845-8CE7-6B61-EEC5E9D47725}"/>
              </a:ext>
            </a:extLst>
          </p:cNvPr>
          <p:cNvSpPr>
            <a:spLocks noGrp="1"/>
          </p:cNvSpPr>
          <p:nvPr>
            <p:ph type="title" idx="4294967295"/>
          </p:nvPr>
        </p:nvSpPr>
        <p:spPr>
          <a:xfrm>
            <a:off x="446313" y="705283"/>
            <a:ext cx="11295843" cy="1325563"/>
          </a:xfrm>
          <a:prstGeom prst="rect">
            <a:avLst/>
          </a:prstGeom>
        </p:spPr>
        <p:txBody>
          <a:bodyPr/>
          <a:lstStyle/>
          <a:p>
            <a:pPr rtl="0" eaLnBrk="1" latinLnBrk="0" hangingPunct="1"/>
            <a:r>
              <a:rPr lang="it-IT" sz="2800" b="1" kern="1200" noProof="1">
                <a:solidFill>
                  <a:srgbClr val="FFFFFF"/>
                </a:solidFill>
                <a:effectLst/>
                <a:latin typeface="Calibri" panose="020F0502020204030204" pitchFamily="34" charset="0"/>
                <a:ea typeface="Public Sans"/>
                <a:cs typeface="Public Sans"/>
              </a:rPr>
              <a:t>1. Il ruolo dell'infrastruttura IT nelle comunità energetiche - Introduzione</a:t>
            </a:r>
            <a:endParaRPr lang="it-IT" noProof="1">
              <a:effectLst/>
            </a:endParaRPr>
          </a:p>
          <a:p>
            <a:endParaRPr lang="it-IT" noProof="1"/>
          </a:p>
        </p:txBody>
      </p:sp>
      <p:sp>
        <p:nvSpPr>
          <p:cNvPr id="4" name="TextBox 3">
            <a:extLst>
              <a:ext uri="{FF2B5EF4-FFF2-40B4-BE49-F238E27FC236}">
                <a16:creationId xmlns:a16="http://schemas.microsoft.com/office/drawing/2014/main" id="{3ECF41D1-D927-3D59-52A9-A0E9BBB94037}"/>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5"/>
                </a:solidFill>
              </a:rPr>
              <a:t>Qual è il ruolo dell'infrastruttura IT in una comunità energetica?</a:t>
            </a:r>
          </a:p>
          <a:p>
            <a:pPr algn="ctr" latinLnBrk="0"/>
            <a:endParaRPr lang="en-US" sz="4800" i="1" dirty="0">
              <a:solidFill>
                <a:schemeClr val="accent5"/>
              </a:solidFill>
            </a:endParaRPr>
          </a:p>
        </p:txBody>
      </p:sp>
    </p:spTree>
    <p:extLst>
      <p:ext uri="{BB962C8B-B14F-4D97-AF65-F5344CB8AC3E}">
        <p14:creationId xmlns:p14="http://schemas.microsoft.com/office/powerpoint/2010/main" val="3394557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B33C395-3CC3-4B54-6421-D833B99114A3}"/>
              </a:ext>
            </a:extLst>
          </p:cNvPr>
          <p:cNvSpPr txBox="1"/>
          <p:nvPr/>
        </p:nvSpPr>
        <p:spPr>
          <a:xfrm>
            <a:off x="5498926" y="2913787"/>
            <a:ext cx="6315591" cy="3046988"/>
          </a:xfrm>
          <a:prstGeom prst="rect">
            <a:avLst/>
          </a:prstGeom>
          <a:noFill/>
        </p:spPr>
        <p:txBody>
          <a:bodyPr wrap="square" rtlCol="0">
            <a:spAutoFit/>
          </a:bodyPr>
          <a:lstStyle/>
          <a:p>
            <a:pPr latinLnBrk="0"/>
            <a:r>
              <a:rPr lang="en-US" sz="2400" dirty="0"/>
              <a:t>Sistemi e strutture tecnologiche in una comunità energetica: </a:t>
            </a:r>
          </a:p>
          <a:p>
            <a:pPr latinLnBrk="0"/>
            <a:endParaRPr lang="en-US" sz="2400" dirty="0"/>
          </a:p>
          <a:p>
            <a:pPr marL="342900" indent="-342900" latinLnBrk="0">
              <a:buFont typeface="Arial" panose="020B0604020202020204" pitchFamily="34" charset="0"/>
              <a:buChar char="•"/>
            </a:pPr>
            <a:r>
              <a:rPr lang="en-US" sz="2400" dirty="0"/>
              <a:t>Consentono una partecipazione e un coinvolgimento efficaci nella transizione energetica digitale. </a:t>
            </a:r>
          </a:p>
          <a:p>
            <a:pPr marL="342900" indent="-342900" latinLnBrk="0">
              <a:buFont typeface="Arial" panose="020B0604020202020204" pitchFamily="34" charset="0"/>
              <a:buChar char="•"/>
            </a:pPr>
            <a:r>
              <a:rPr lang="en-US" sz="2400" dirty="0"/>
              <a:t>Includono strumenti, piattaforme e reti progettati per migliorare le capacità, le competenze e la collaborazione tra le parti interessate.</a:t>
            </a:r>
          </a:p>
        </p:txBody>
      </p:sp>
      <p:pic>
        <p:nvPicPr>
          <p:cNvPr id="7" name="Picture 6">
            <a:extLst>
              <a:ext uri="{FF2B5EF4-FFF2-40B4-BE49-F238E27FC236}">
                <a16:creationId xmlns:a16="http://schemas.microsoft.com/office/drawing/2014/main" id="{B53FCF1F-7295-E682-499E-941B6CE2779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099" y="2663152"/>
            <a:ext cx="4974042" cy="3548258"/>
          </a:xfrm>
          <a:prstGeom prst="rect">
            <a:avLst/>
          </a:prstGeom>
        </p:spPr>
      </p:pic>
      <p:sp>
        <p:nvSpPr>
          <p:cNvPr id="2" name="Title 1">
            <a:extLst>
              <a:ext uri="{FF2B5EF4-FFF2-40B4-BE49-F238E27FC236}">
                <a16:creationId xmlns:a16="http://schemas.microsoft.com/office/drawing/2014/main" id="{CE6D5566-2E0D-7A03-1199-731526B10D03}"/>
              </a:ext>
            </a:extLst>
          </p:cNvPr>
          <p:cNvSpPr>
            <a:spLocks noGrp="1"/>
          </p:cNvSpPr>
          <p:nvPr>
            <p:ph type="title" idx="4294967295"/>
          </p:nvPr>
        </p:nvSpPr>
        <p:spPr>
          <a:xfrm>
            <a:off x="452120" y="741045"/>
            <a:ext cx="10515600" cy="1325563"/>
          </a:xfrm>
          <a:prstGeom prst="rect">
            <a:avLst/>
          </a:prstGeom>
        </p:spPr>
        <p:txBody>
          <a:bodyPr/>
          <a:lstStyle/>
          <a:p>
            <a:pPr rtl="0" eaLnBrk="1" latinLnBrk="1" hangingPunct="1"/>
            <a:r>
              <a:rPr lang="it-IT" sz="2800" b="1" kern="1200" noProof="1">
                <a:solidFill>
                  <a:srgbClr val="FFFFFF"/>
                </a:solidFill>
                <a:effectLst/>
                <a:latin typeface="Calibri" panose="020F0502020204030204" pitchFamily="34" charset="0"/>
                <a:ea typeface="Public Sans"/>
                <a:cs typeface="Public Sans"/>
              </a:rPr>
              <a:t>1. Il ruolo dell'infrastruttura IT nelle comunità energetiche </a:t>
            </a:r>
            <a:endParaRPr lang="it-IT" noProof="1">
              <a:effectLst/>
            </a:endParaRPr>
          </a:p>
          <a:p>
            <a:endParaRPr lang="it-IT" noProof="1"/>
          </a:p>
        </p:txBody>
      </p:sp>
    </p:spTree>
    <p:extLst>
      <p:ext uri="{BB962C8B-B14F-4D97-AF65-F5344CB8AC3E}">
        <p14:creationId xmlns:p14="http://schemas.microsoft.com/office/powerpoint/2010/main" val="108617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033E5E-FA91-7CC8-EB37-6657920FB2AE}"/>
              </a:ext>
            </a:extLst>
          </p:cNvPr>
          <p:cNvSpPr>
            <a:spLocks noGrp="1"/>
          </p:cNvSpPr>
          <p:nvPr>
            <p:ph type="title" idx="4294967295"/>
          </p:nvPr>
        </p:nvSpPr>
        <p:spPr>
          <a:xfrm>
            <a:off x="350520" y="812165"/>
            <a:ext cx="10515600" cy="1325563"/>
          </a:xfrm>
          <a:prstGeom prst="rect">
            <a:avLst/>
          </a:prstGeom>
        </p:spPr>
        <p:txBody>
          <a:bodyPr/>
          <a:lstStyle/>
          <a:p>
            <a:pPr rtl="0" eaLnBrk="1" latinLnBrk="0" hangingPunct="1"/>
            <a:r>
              <a:rPr lang="it-IT" sz="2800" b="1" kern="1200" noProof="1">
                <a:solidFill>
                  <a:srgbClr val="FFFFFF"/>
                </a:solidFill>
                <a:effectLst/>
                <a:latin typeface="Calibri" panose="020F0502020204030204" pitchFamily="34" charset="0"/>
                <a:ea typeface="Public Sans"/>
                <a:cs typeface="Public Sans"/>
              </a:rPr>
              <a:t>2. Il ruolo dei calcolatori di energia solare - Introduzione</a:t>
            </a:r>
            <a:endParaRPr lang="it-IT" noProof="1">
              <a:effectLst/>
            </a:endParaRPr>
          </a:p>
          <a:p>
            <a:endParaRPr lang="it-IT"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726511" y="2981194"/>
            <a:ext cx="11088006" cy="2308324"/>
          </a:xfrm>
          <a:prstGeom prst="rect">
            <a:avLst/>
          </a:prstGeom>
          <a:noFill/>
        </p:spPr>
        <p:txBody>
          <a:bodyPr wrap="square" rtlCol="0">
            <a:spAutoFit/>
          </a:bodyPr>
          <a:lstStyle/>
          <a:p>
            <a:pPr algn="ctr" latinLnBrk="0"/>
            <a:r>
              <a:rPr lang="en-US" sz="4800" i="1" dirty="0">
                <a:solidFill>
                  <a:schemeClr val="accent2"/>
                </a:solidFill>
              </a:rPr>
              <a:t>In che modo i calcolatori di energia solare possono supportare il processo decisionale nelle comunità energetiche?</a:t>
            </a:r>
          </a:p>
          <a:p>
            <a:pPr algn="ctr" latinLnBrk="0"/>
            <a:endParaRPr lang="en-US" sz="4800" i="1" dirty="0">
              <a:solidFill>
                <a:schemeClr val="accent2"/>
              </a:solidFill>
            </a:endParaRPr>
          </a:p>
        </p:txBody>
      </p:sp>
    </p:spTree>
    <p:extLst>
      <p:ext uri="{BB962C8B-B14F-4D97-AF65-F5344CB8AC3E}">
        <p14:creationId xmlns:p14="http://schemas.microsoft.com/office/powerpoint/2010/main" val="1881906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2E9D6D4-ADBC-D7EB-E231-9A2E3FFD7EF4}"/>
              </a:ext>
            </a:extLst>
          </p:cNvPr>
          <p:cNvSpPr txBox="1"/>
          <p:nvPr/>
        </p:nvSpPr>
        <p:spPr>
          <a:xfrm>
            <a:off x="6613743" y="3608748"/>
            <a:ext cx="5388665" cy="1200329"/>
          </a:xfrm>
          <a:prstGeom prst="rect">
            <a:avLst/>
          </a:prstGeom>
          <a:noFill/>
        </p:spPr>
        <p:txBody>
          <a:bodyPr wrap="square" rtlCol="0">
            <a:spAutoFit/>
          </a:bodyPr>
          <a:lstStyle/>
          <a:p>
            <a:pPr latinLnBrk="0"/>
            <a:r>
              <a:rPr lang="en-US" sz="2400" dirty="0">
                <a:sym typeface="Public Sans"/>
              </a:rPr>
              <a:t>I calcolatori solari forniscono dati per il posizionamento ottimale, l'analisi dei costi e l'efficienza dei sistemi dei pannelli fotovoltaici (PV).</a:t>
            </a:r>
          </a:p>
        </p:txBody>
      </p:sp>
      <p:pic>
        <p:nvPicPr>
          <p:cNvPr id="8" name="Picture 7">
            <a:extLst>
              <a:ext uri="{FF2B5EF4-FFF2-40B4-BE49-F238E27FC236}">
                <a16:creationId xmlns:a16="http://schemas.microsoft.com/office/drawing/2014/main" id="{72028D2C-E454-EB8C-042F-65E41AE4471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92" y="2605414"/>
            <a:ext cx="6272060" cy="3528034"/>
          </a:xfrm>
          <a:prstGeom prst="rect">
            <a:avLst/>
          </a:prstGeom>
        </p:spPr>
      </p:pic>
      <p:sp>
        <p:nvSpPr>
          <p:cNvPr id="3" name="Title 2">
            <a:extLst>
              <a:ext uri="{FF2B5EF4-FFF2-40B4-BE49-F238E27FC236}">
                <a16:creationId xmlns:a16="http://schemas.microsoft.com/office/drawing/2014/main" id="{0F10E118-5A0C-F9C6-3109-9EC416F3C22E}"/>
              </a:ext>
            </a:extLst>
          </p:cNvPr>
          <p:cNvSpPr>
            <a:spLocks noGrp="1"/>
          </p:cNvSpPr>
          <p:nvPr>
            <p:ph type="title" idx="4294967295"/>
          </p:nvPr>
        </p:nvSpPr>
        <p:spPr>
          <a:xfrm>
            <a:off x="523240" y="724552"/>
            <a:ext cx="10515600" cy="1325563"/>
          </a:xfrm>
          <a:prstGeom prst="rect">
            <a:avLst/>
          </a:prstGeom>
        </p:spPr>
        <p:txBody>
          <a:bodyPr/>
          <a:lstStyle/>
          <a:p>
            <a:pPr rtl="0" eaLnBrk="1" latinLnBrk="0" hangingPunct="1"/>
            <a:r>
              <a:rPr lang="it-IT" sz="2800" b="1" kern="1200" noProof="1">
                <a:solidFill>
                  <a:srgbClr val="FFFFFF"/>
                </a:solidFill>
                <a:effectLst/>
                <a:latin typeface="Calibri" panose="020F0502020204030204" pitchFamily="34" charset="0"/>
                <a:ea typeface="Public Sans"/>
                <a:cs typeface="Public Sans"/>
              </a:rPr>
              <a:t>2. Il ruolo dei calcolatori di energia solare</a:t>
            </a:r>
            <a:endParaRPr lang="it-IT" noProof="1">
              <a:effectLst/>
            </a:endParaRPr>
          </a:p>
          <a:p>
            <a:endParaRPr lang="it-IT" noProof="1"/>
          </a:p>
        </p:txBody>
      </p:sp>
    </p:spTree>
    <p:extLst>
      <p:ext uri="{BB962C8B-B14F-4D97-AF65-F5344CB8AC3E}">
        <p14:creationId xmlns:p14="http://schemas.microsoft.com/office/powerpoint/2010/main" val="413845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AB10C3-3DDC-7762-5734-D5BB96F55BD0}"/>
              </a:ext>
            </a:extLst>
          </p:cNvPr>
          <p:cNvSpPr>
            <a:spLocks noGrp="1"/>
          </p:cNvSpPr>
          <p:nvPr>
            <p:ph type="title" idx="4294967295"/>
          </p:nvPr>
        </p:nvSpPr>
        <p:spPr>
          <a:xfrm rot="16200000">
            <a:off x="838200" y="-6882304"/>
            <a:ext cx="10515600" cy="762855"/>
          </a:xfrm>
          <a:prstGeom prst="rect">
            <a:avLst/>
          </a:prstGeom>
        </p:spPr>
        <p:txBody>
          <a:bodyPr anchor="b"/>
          <a:lstStyle/>
          <a:p>
            <a:r>
              <a:rPr lang="it-IT" dirty="0"/>
              <a:t>Strumenti: Calcolatori di energia</a:t>
            </a:r>
          </a:p>
        </p:txBody>
      </p:sp>
      <p:graphicFrame>
        <p:nvGraphicFramePr>
          <p:cNvPr id="2" name="Table 1" descr="Una tabella di quattro righe e quattro colonne. Le colonne sono intitolate Strumento; Servizi; Vantaggi per una comunità energetica; In che modo questo strumento può supportare una comunità energetica? Poiché ogni cella contiene più punti elenco, ogni cella di una riga sarà numerata da 1 a 4.&#13;&#10;La prima riga di dati recita: 1. Sistema informativo geografico fotovoltaico (PVGIS) (in tutto il mondo). 2. Simulazione delle prestazioni fotovoltaiche, analisi dei dati di irraggiamento, opzioni di configurazione flessibili. 3. Stime accurate della resa energetica, valutazione dei costi, analisi personalizzabile. 4. Progettazione informata del sistema, pianificazione finanziaria, confronto di scenari.&#13;&#10;La seconda riga di dati recita: 1. Calcolatore PVWatts del NREL (in tutto il mondo). 2. Stima della produzione energetica, informazioni complete sul sistema, input dettagliati sul sistema. 3. Ampia applicabilità, dati affidabili sulle risorse solari, facilità d'uso. 4. Processo decisionale basato sui dati, analisi delle prestazioni, interfaccia accessibile.&#13;&#10;La terza riga di dati recita: 1. Calcolatore solare EnergySage (USA). 2. Stima personalizzata dei risparmi solari, input interattivo dell'utente. 3. Analisi personalizzata dei risparmi, stima trasparente dei risparmi sui costi, accesso ai preventivi degli installatori. 4. Decisioni di investimento informate, semplifica i dati complessi, facilita le offerte competitive.&#13;&#10;">
            <a:extLst>
              <a:ext uri="{FF2B5EF4-FFF2-40B4-BE49-F238E27FC236}">
                <a16:creationId xmlns:a16="http://schemas.microsoft.com/office/drawing/2014/main" id="{BE41309E-BA3C-A152-20FB-C8F5D1991A42}"/>
              </a:ext>
            </a:extLst>
          </p:cNvPr>
          <p:cNvGraphicFramePr>
            <a:graphicFrameLocks noGrp="1"/>
          </p:cNvGraphicFramePr>
          <p:nvPr>
            <p:extLst>
              <p:ext uri="{D42A27DB-BD31-4B8C-83A1-F6EECF244321}">
                <p14:modId xmlns:p14="http://schemas.microsoft.com/office/powerpoint/2010/main" val="2538221921"/>
              </p:ext>
            </p:extLst>
          </p:nvPr>
        </p:nvGraphicFramePr>
        <p:xfrm>
          <a:off x="314960" y="243841"/>
          <a:ext cx="11715686" cy="6614160"/>
        </p:xfrm>
        <a:graphic>
          <a:graphicData uri="http://schemas.openxmlformats.org/drawingml/2006/table">
            <a:tbl>
              <a:tblPr firstRow="1" firstCol="1" bandRow="1">
                <a:tableStyleId>{3B4B98B0-60AC-42C2-AFA5-B58CD77FA1E5}</a:tableStyleId>
              </a:tblPr>
              <a:tblGrid>
                <a:gridCol w="1893146">
                  <a:extLst>
                    <a:ext uri="{9D8B030D-6E8A-4147-A177-3AD203B41FA5}">
                      <a16:colId xmlns:a16="http://schemas.microsoft.com/office/drawing/2014/main" val="1956655456"/>
                    </a:ext>
                  </a:extLst>
                </a:gridCol>
                <a:gridCol w="2942613">
                  <a:extLst>
                    <a:ext uri="{9D8B030D-6E8A-4147-A177-3AD203B41FA5}">
                      <a16:colId xmlns:a16="http://schemas.microsoft.com/office/drawing/2014/main" val="3114145817"/>
                    </a:ext>
                  </a:extLst>
                </a:gridCol>
                <a:gridCol w="3492214">
                  <a:extLst>
                    <a:ext uri="{9D8B030D-6E8A-4147-A177-3AD203B41FA5}">
                      <a16:colId xmlns:a16="http://schemas.microsoft.com/office/drawing/2014/main" val="1035212580"/>
                    </a:ext>
                  </a:extLst>
                </a:gridCol>
                <a:gridCol w="3387713">
                  <a:extLst>
                    <a:ext uri="{9D8B030D-6E8A-4147-A177-3AD203B41FA5}">
                      <a16:colId xmlns:a16="http://schemas.microsoft.com/office/drawing/2014/main" val="1964108697"/>
                    </a:ext>
                  </a:extLst>
                </a:gridCol>
              </a:tblGrid>
              <a:tr h="757891">
                <a:tc>
                  <a:txBody>
                    <a:bodyPr/>
                    <a:lstStyle/>
                    <a:p>
                      <a:pPr algn="ctr" latinLnBrk="0"/>
                      <a:r>
                        <a:rPr lang="en-GB" sz="1600" noProof="0" dirty="0">
                          <a:latin typeface="+mn-lt"/>
                        </a:rPr>
                        <a:t>Strumento</a:t>
                      </a:r>
                    </a:p>
                  </a:txBody>
                  <a:tcPr anchor="ctr"/>
                </a:tc>
                <a:tc>
                  <a:txBody>
                    <a:bodyPr/>
                    <a:lstStyle/>
                    <a:p>
                      <a:pPr algn="ctr" latinLnBrk="0"/>
                      <a:r>
                        <a:rPr lang="en-GB" sz="1600" noProof="0" dirty="0">
                          <a:latin typeface="+mn-lt"/>
                        </a:rPr>
                        <a:t>Servizi</a:t>
                      </a:r>
                    </a:p>
                  </a:txBody>
                  <a:tcPr anchor="ctr"/>
                </a:tc>
                <a:tc>
                  <a:txBody>
                    <a:bodyPr/>
                    <a:lstStyle/>
                    <a:p>
                      <a:pPr algn="ctr" latinLnBrk="0"/>
                      <a:r>
                        <a:rPr lang="en-GB" sz="1600" noProof="0" dirty="0">
                          <a:latin typeface="+mn-lt"/>
                        </a:rPr>
                        <a:t>Vantaggi per una comunità energetica</a:t>
                      </a:r>
                    </a:p>
                  </a:txBody>
                  <a:tcPr anchor="ctr"/>
                </a:tc>
                <a:tc>
                  <a:txBody>
                    <a:bodyPr/>
                    <a:lstStyle/>
                    <a:p>
                      <a:pPr algn="ctr" latinLnBrk="0"/>
                      <a:r>
                        <a:rPr lang="en-GB" sz="1600" noProof="0" dirty="0">
                          <a:latin typeface="+mn-lt"/>
                        </a:rPr>
                        <a:t>In che modo questo strumento può supportare una comunità energetica?</a:t>
                      </a:r>
                    </a:p>
                  </a:txBody>
                  <a:tcPr anchor="ctr"/>
                </a:tc>
                <a:extLst>
                  <a:ext uri="{0D108BD9-81ED-4DB2-BD59-A6C34878D82A}">
                    <a16:rowId xmlns:a16="http://schemas.microsoft.com/office/drawing/2014/main" val="3341151641"/>
                  </a:ext>
                </a:extLst>
              </a:tr>
              <a:tr h="2075961">
                <a:tc>
                  <a:txBody>
                    <a:bodyPr/>
                    <a:lstStyle/>
                    <a:p>
                      <a:pPr marL="0" lvl="0" indent="0" algn="ctr" latinLnBrk="0">
                        <a:lnSpc>
                          <a:spcPct val="100000"/>
                        </a:lnSpc>
                        <a:buNone/>
                      </a:pPr>
                      <a:r>
                        <a:rPr lang="en-GB" sz="1600" b="1" i="0" u="none" strike="noStrike" baseline="0" noProof="0" dirty="0">
                          <a:solidFill>
                            <a:srgbClr val="000000"/>
                          </a:solidFill>
                          <a:latin typeface="+mn-lt"/>
                          <a:hlinkClick r:id="rId3"/>
                        </a:rPr>
                        <a:t>Sistema informativo geografico fotovoltaico (PVGIS)</a:t>
                      </a:r>
                      <a:endParaRPr lang="en-GB" sz="1600" b="1" i="0" u="none" strike="noStrike" baseline="0" noProof="0" dirty="0">
                        <a:solidFill>
                          <a:srgbClr val="000000"/>
                        </a:solidFill>
                        <a:latin typeface="+mn-lt"/>
                      </a:endParaRPr>
                    </a:p>
                    <a:p>
                      <a:pPr marL="0" lvl="0" indent="0" algn="ctr" latinLnBrk="0">
                        <a:lnSpc>
                          <a:spcPct val="100000"/>
                        </a:lnSpc>
                        <a:buNone/>
                      </a:pPr>
                      <a:r>
                        <a:rPr lang="en-GB" sz="1600" b="1" i="0" u="none" strike="noStrike" baseline="0" noProof="0" dirty="0">
                          <a:solidFill>
                            <a:srgbClr val="000000"/>
                          </a:solidFill>
                          <a:latin typeface="+mn-lt"/>
                        </a:rPr>
                        <a:t>(In tutto il mondo)</a:t>
                      </a:r>
                      <a:endParaRPr lang="en-GB" sz="1600" noProof="0" dirty="0">
                        <a:latin typeface="+mn-lt"/>
                      </a:endParaRPr>
                    </a:p>
                  </a:txBody>
                  <a:tcPr anchor="ctr"/>
                </a:tc>
                <a:tc>
                  <a:txBody>
                    <a:bodyPr/>
                    <a:lstStyle/>
                    <a:p>
                      <a:pPr marL="342900" indent="-342900" algn="l" latinLnBrk="0">
                        <a:buFont typeface="Arial"/>
                        <a:buChar char="•"/>
                      </a:pPr>
                      <a:r>
                        <a:rPr lang="en-GB" sz="1600" b="0" i="0" u="none" strike="noStrike" noProof="0" dirty="0">
                          <a:latin typeface="+mn-lt"/>
                        </a:rPr>
                        <a:t>Simulazione delle prestazioni fotovoltaiche</a:t>
                      </a:r>
                    </a:p>
                    <a:p>
                      <a:pPr marL="342900" lvl="0" indent="-342900" algn="l" latinLnBrk="0">
                        <a:buFont typeface="Arial"/>
                        <a:buChar char="•"/>
                      </a:pPr>
                      <a:r>
                        <a:rPr lang="en-GB" sz="1600" b="0" i="0" u="none" strike="noStrike" noProof="0" dirty="0">
                          <a:latin typeface="+mn-lt"/>
                        </a:rPr>
                        <a:t>Analisi dei dati di irraggiamento</a:t>
                      </a:r>
                    </a:p>
                    <a:p>
                      <a:pPr marL="342900" lvl="0" indent="-342900" algn="l" latinLnBrk="0">
                        <a:buFont typeface="Arial"/>
                        <a:buChar char="•"/>
                      </a:pPr>
                      <a:r>
                        <a:rPr lang="en-GB" sz="1600" b="0" i="0" u="none" strike="noStrike" noProof="0" dirty="0">
                          <a:latin typeface="+mn-lt"/>
                        </a:rPr>
                        <a:t>Opzioni di configurazione flessibili</a:t>
                      </a:r>
                    </a:p>
                  </a:txBody>
                  <a:tcPr anchor="ctr"/>
                </a:tc>
                <a:tc>
                  <a:txBody>
                    <a:bodyPr/>
                    <a:lstStyle/>
                    <a:p>
                      <a:pPr marL="342900" indent="-342900" algn="l" latinLnBrk="0">
                        <a:buFont typeface="Arial"/>
                        <a:buChar char="•"/>
                      </a:pPr>
                      <a:r>
                        <a:rPr lang="en-GB" sz="1600" b="0" i="0" u="none" strike="noStrike" cap="none" noProof="0" dirty="0">
                          <a:solidFill>
                            <a:srgbClr val="000000"/>
                          </a:solidFill>
                          <a:latin typeface="+mn-lt"/>
                        </a:rPr>
                        <a:t>Stime accurate della resa energetica</a:t>
                      </a:r>
                    </a:p>
                    <a:p>
                      <a:pPr marL="342900" lvl="0" indent="-342900" algn="l" latinLnBrk="0">
                        <a:buFont typeface="Arial"/>
                        <a:buChar char="•"/>
                      </a:pPr>
                      <a:r>
                        <a:rPr lang="en-GB" sz="1600" b="0" i="0" u="none" strike="noStrike" cap="none" noProof="0" dirty="0">
                          <a:solidFill>
                            <a:srgbClr val="000000"/>
                          </a:solidFill>
                          <a:latin typeface="+mn-lt"/>
                        </a:rPr>
                        <a:t>Valutazione dei costi</a:t>
                      </a:r>
                    </a:p>
                    <a:p>
                      <a:pPr marL="342900" lvl="0" indent="-342900" algn="l" latinLnBrk="0">
                        <a:buFont typeface="Arial"/>
                        <a:buChar char="•"/>
                      </a:pPr>
                      <a:r>
                        <a:rPr lang="en-GB" sz="1600" b="0" i="0" u="none" strike="noStrike" cap="none" noProof="0" dirty="0">
                          <a:solidFill>
                            <a:srgbClr val="000000"/>
                          </a:solidFill>
                          <a:latin typeface="+mn-lt"/>
                        </a:rPr>
                        <a:t>Analisi personalizzabile</a:t>
                      </a:r>
                    </a:p>
                  </a:txBody>
                  <a:tcPr anchor="ctr"/>
                </a:tc>
                <a:tc>
                  <a:txBody>
                    <a:bodyPr/>
                    <a:lstStyle/>
                    <a:p>
                      <a:pPr marL="342900" indent="-342900" algn="l" latinLnBrk="0">
                        <a:buFont typeface="Arial"/>
                        <a:buChar char="•"/>
                      </a:pPr>
                      <a:r>
                        <a:rPr lang="en-GB" sz="1600" b="0" i="0" u="none" strike="noStrike" cap="none" noProof="0" dirty="0">
                          <a:solidFill>
                            <a:srgbClr val="000000"/>
                          </a:solidFill>
                          <a:latin typeface="+mn-lt"/>
                        </a:rPr>
                        <a:t>Progettazione informata del sistema</a:t>
                      </a:r>
                    </a:p>
                    <a:p>
                      <a:pPr marL="342900" lvl="0" indent="-342900" algn="l" latinLnBrk="0">
                        <a:buFont typeface="Arial"/>
                        <a:buChar char="•"/>
                      </a:pPr>
                      <a:r>
                        <a:rPr lang="en-GB" sz="1600" b="0" i="0" u="none" strike="noStrike" cap="none" noProof="0" dirty="0">
                          <a:solidFill>
                            <a:srgbClr val="000000"/>
                          </a:solidFill>
                          <a:latin typeface="+mn-lt"/>
                        </a:rPr>
                        <a:t>Pianificazione finanziaria</a:t>
                      </a:r>
                    </a:p>
                    <a:p>
                      <a:pPr marL="342900" lvl="0" indent="-342900" algn="l" latinLnBrk="0">
                        <a:buFont typeface="Arial"/>
                        <a:buChar char="•"/>
                      </a:pPr>
                      <a:r>
                        <a:rPr lang="en-GB" sz="1600" b="0" i="0" u="none" strike="noStrike" cap="none" noProof="0" dirty="0">
                          <a:solidFill>
                            <a:srgbClr val="000000"/>
                          </a:solidFill>
                          <a:latin typeface="+mn-lt"/>
                        </a:rPr>
                        <a:t>Confronto tra scenari</a:t>
                      </a:r>
                    </a:p>
                  </a:txBody>
                  <a:tcPr anchor="ctr"/>
                </a:tc>
                <a:extLst>
                  <a:ext uri="{0D108BD9-81ED-4DB2-BD59-A6C34878D82A}">
                    <a16:rowId xmlns:a16="http://schemas.microsoft.com/office/drawing/2014/main" val="4057794235"/>
                  </a:ext>
                </a:extLst>
              </a:tr>
              <a:tr h="1890154">
                <a:tc>
                  <a:txBody>
                    <a:bodyPr/>
                    <a:lstStyle/>
                    <a:p>
                      <a:pPr lvl="0" algn="ctr" latinLnBrk="0">
                        <a:buNone/>
                      </a:pPr>
                      <a:r>
                        <a:rPr lang="en-GB" sz="1600" b="1" i="0" u="none" strike="noStrike" noProof="0" dirty="0">
                          <a:latin typeface="+mn-lt"/>
                          <a:hlinkClick r:id="rId4"/>
                        </a:rPr>
                        <a:t>Calcolatore PVWatts del NREL </a:t>
                      </a:r>
                      <a:r>
                        <a:rPr lang="en-GB" sz="1600" b="1" i="0" u="none" strike="noStrike" noProof="0" dirty="0">
                          <a:latin typeface="+mn-lt"/>
                        </a:rPr>
                        <a:t>(a livello mondiale)</a:t>
                      </a:r>
                      <a:endParaRPr lang="en-GB" sz="1600" b="1" noProof="0" dirty="0">
                        <a:latin typeface="+mn-lt"/>
                      </a:endParaRPr>
                    </a:p>
                  </a:txBody>
                  <a:tcPr anchor="ctr"/>
                </a:tc>
                <a:tc>
                  <a:txBody>
                    <a:bodyPr/>
                    <a:lstStyle/>
                    <a:p>
                      <a:pPr marL="342900" lvl="0" indent="-342900" algn="l" latinLnBrk="0">
                        <a:buFont typeface="Arial" panose="020B0604020202020204" pitchFamily="34" charset="0"/>
                        <a:buChar char="•"/>
                      </a:pPr>
                      <a:r>
                        <a:rPr lang="en-GB" sz="1600" b="0" i="0" u="none" strike="noStrike" cap="none" noProof="0" dirty="0">
                          <a:solidFill>
                            <a:srgbClr val="000000"/>
                          </a:solidFill>
                          <a:latin typeface="+mn-lt"/>
                        </a:rPr>
                        <a:t>Stima della produzione energetica</a:t>
                      </a:r>
                    </a:p>
                    <a:p>
                      <a:pPr marL="342900" lvl="0" indent="-342900" algn="l" latinLnBrk="0">
                        <a:buFont typeface="Arial" panose="020B0604020202020204" pitchFamily="34" charset="0"/>
                        <a:buChar char="•"/>
                      </a:pPr>
                      <a:r>
                        <a:rPr lang="en-GB" sz="1600" b="0" i="0" u="none" strike="noStrike" cap="none" noProof="0" dirty="0">
                          <a:solidFill>
                            <a:srgbClr val="000000"/>
                          </a:solidFill>
                          <a:latin typeface="+mn-lt"/>
                        </a:rPr>
                        <a:t>Informazioni complete sul sistema</a:t>
                      </a:r>
                    </a:p>
                    <a:p>
                      <a:pPr marL="342900" lvl="0" indent="-342900" algn="l" latinLnBrk="0">
                        <a:buFont typeface="Arial" panose="020B0604020202020204" pitchFamily="34" charset="0"/>
                        <a:buChar char="•"/>
                      </a:pPr>
                      <a:r>
                        <a:rPr lang="en-GB" sz="1600" b="0" i="0" u="none" strike="noStrike" cap="none" noProof="0" dirty="0">
                          <a:solidFill>
                            <a:srgbClr val="000000"/>
                          </a:solidFill>
                          <a:latin typeface="+mn-lt"/>
                        </a:rPr>
                        <a:t>Input dettagliati del sistema</a:t>
                      </a:r>
                    </a:p>
                  </a:txBody>
                  <a:tcPr anchor="ctr"/>
                </a:tc>
                <a:tc>
                  <a:txBody>
                    <a:bodyPr/>
                    <a:lstStyle/>
                    <a:p>
                      <a:pPr marL="342900" indent="-342900" algn="l" latinLnBrk="0">
                        <a:buFont typeface="Arial"/>
                        <a:buChar char="•"/>
                      </a:pPr>
                      <a:r>
                        <a:rPr lang="en-GB" sz="1600" b="0" i="0" u="none" strike="noStrike" cap="none" noProof="0" dirty="0">
                          <a:solidFill>
                            <a:srgbClr val="000000"/>
                          </a:solidFill>
                          <a:latin typeface="+mn-lt"/>
                        </a:rPr>
                        <a:t>Ampia applicabilità</a:t>
                      </a:r>
                    </a:p>
                    <a:p>
                      <a:pPr marL="342900" lvl="0" indent="-342900" algn="l" latinLnBrk="0">
                        <a:buFont typeface="Arial"/>
                        <a:buChar char="•"/>
                      </a:pPr>
                      <a:r>
                        <a:rPr lang="en-GB" sz="1600" b="0" i="0" u="none" strike="noStrike" cap="none" noProof="0" dirty="0">
                          <a:solidFill>
                            <a:srgbClr val="000000"/>
                          </a:solidFill>
                          <a:latin typeface="+mn-lt"/>
                        </a:rPr>
                        <a:t>Dati affidabili sulle risorse solari</a:t>
                      </a:r>
                    </a:p>
                    <a:p>
                      <a:pPr marL="342900" lvl="0" indent="-342900" algn="l" latinLnBrk="0">
                        <a:buFont typeface="Arial"/>
                        <a:buChar char="•"/>
                      </a:pPr>
                      <a:r>
                        <a:rPr lang="en-GB" sz="1600" b="0" i="0" u="none" strike="noStrike" cap="none" noProof="0" dirty="0">
                          <a:solidFill>
                            <a:srgbClr val="000000"/>
                          </a:solidFill>
                          <a:latin typeface="+mn-lt"/>
                        </a:rPr>
                        <a:t>Facilità d'uso</a:t>
                      </a:r>
                    </a:p>
                  </a:txBody>
                  <a:tcPr anchor="ctr"/>
                </a:tc>
                <a:tc>
                  <a:txBody>
                    <a:bodyPr/>
                    <a:lstStyle/>
                    <a:p>
                      <a:pPr marL="342900" indent="-342900" algn="l" latinLnBrk="0">
                        <a:buFont typeface="Arial"/>
                        <a:buChar char="•"/>
                      </a:pPr>
                      <a:r>
                        <a:rPr lang="en-GB" sz="1600" b="0" i="0" u="none" strike="noStrike" cap="none" noProof="0" dirty="0">
                          <a:solidFill>
                            <a:srgbClr val="000000"/>
                          </a:solidFill>
                          <a:latin typeface="+mn-lt"/>
                        </a:rPr>
                        <a:t>Processo decisionale basato sui dati</a:t>
                      </a:r>
                    </a:p>
                    <a:p>
                      <a:pPr marL="342900" lvl="0" indent="-342900" algn="l" latinLnBrk="0">
                        <a:buFont typeface="Arial"/>
                        <a:buChar char="•"/>
                      </a:pPr>
                      <a:r>
                        <a:rPr lang="en-GB" sz="1600" b="0" i="0" u="none" strike="noStrike" cap="none" noProof="0" dirty="0">
                          <a:solidFill>
                            <a:srgbClr val="000000"/>
                          </a:solidFill>
                          <a:latin typeface="+mn-lt"/>
                        </a:rPr>
                        <a:t>Analisi delle prestazioni</a:t>
                      </a:r>
                    </a:p>
                    <a:p>
                      <a:pPr marL="342900" lvl="0" indent="-342900" algn="l" latinLnBrk="0">
                        <a:buFont typeface="Arial"/>
                        <a:buChar char="•"/>
                      </a:pPr>
                      <a:r>
                        <a:rPr lang="en-GB" sz="1600" b="0" i="0" u="none" strike="noStrike" cap="none" noProof="0" dirty="0">
                          <a:solidFill>
                            <a:srgbClr val="000000"/>
                          </a:solidFill>
                          <a:latin typeface="+mn-lt"/>
                        </a:rPr>
                        <a:t>Interfaccia accessibile</a:t>
                      </a:r>
                    </a:p>
                  </a:txBody>
                  <a:tcPr anchor="ctr"/>
                </a:tc>
                <a:extLst>
                  <a:ext uri="{0D108BD9-81ED-4DB2-BD59-A6C34878D82A}">
                    <a16:rowId xmlns:a16="http://schemas.microsoft.com/office/drawing/2014/main" val="192137070"/>
                  </a:ext>
                </a:extLst>
              </a:tr>
              <a:tr h="1890154">
                <a:tc>
                  <a:txBody>
                    <a:bodyPr/>
                    <a:lstStyle/>
                    <a:p>
                      <a:pPr algn="ctr" latinLnBrk="0"/>
                      <a:r>
                        <a:rPr lang="en-GB" sz="1600" noProof="0" dirty="0">
                          <a:latin typeface="+mn-lt"/>
                          <a:hlinkClick r:id="rId5"/>
                        </a:rPr>
                        <a:t>Calcolatore solare EnergySage </a:t>
                      </a:r>
                      <a:endParaRPr lang="en-GB" sz="1600" noProof="0" dirty="0">
                        <a:latin typeface="+mn-lt"/>
                      </a:endParaRPr>
                    </a:p>
                    <a:p>
                      <a:pPr algn="ctr" latinLnBrk="0"/>
                      <a:r>
                        <a:rPr lang="en-GB" sz="1600" noProof="0" dirty="0">
                          <a:latin typeface="+mn-lt"/>
                        </a:rPr>
                        <a:t>(USA)</a:t>
                      </a:r>
                    </a:p>
                  </a:txBody>
                  <a:tcPr anchor="ctr"/>
                </a:tc>
                <a:tc>
                  <a:txBody>
                    <a:bodyPr/>
                    <a:lstStyle/>
                    <a:p>
                      <a:pPr marL="342900" indent="-342900" algn="l" latinLnBrk="0">
                        <a:buFont typeface="Arial"/>
                        <a:buChar char="•"/>
                      </a:pPr>
                      <a:r>
                        <a:rPr lang="en-GB" sz="1600" b="0" i="0" u="none" strike="noStrike" cap="none" noProof="0" dirty="0">
                          <a:solidFill>
                            <a:srgbClr val="000000"/>
                          </a:solidFill>
                          <a:latin typeface="+mn-lt"/>
                        </a:rPr>
                        <a:t>Stima personalizzata dei risparmi energetici</a:t>
                      </a:r>
                    </a:p>
                    <a:p>
                      <a:pPr marL="342900" lvl="0" indent="-342900" algn="l" latinLnBrk="0">
                        <a:buFont typeface="Arial"/>
                        <a:buChar char="•"/>
                      </a:pPr>
                      <a:r>
                        <a:rPr lang="en-GB" sz="1600" b="0" i="0" u="none" strike="noStrike" cap="none" noProof="0" dirty="0">
                          <a:solidFill>
                            <a:srgbClr val="000000"/>
                          </a:solidFill>
                          <a:latin typeface="+mn-lt"/>
                        </a:rPr>
                        <a:t>Input interattivo dell'utente</a:t>
                      </a:r>
                    </a:p>
                    <a:p>
                      <a:pPr marL="342900" lvl="0" indent="-342900" algn="l" latinLnBrk="0">
                        <a:buFont typeface="Arial"/>
                        <a:buChar char="•"/>
                      </a:pPr>
                      <a:endParaRPr lang="en-GB" sz="1600" b="0" i="0" u="none" strike="noStrike" cap="none" noProof="0" dirty="0">
                        <a:solidFill>
                          <a:srgbClr val="000000"/>
                        </a:solidFill>
                        <a:latin typeface="+mn-lt"/>
                      </a:endParaRPr>
                    </a:p>
                  </a:txBody>
                  <a:tcPr anchor="ctr"/>
                </a:tc>
                <a:tc>
                  <a:txBody>
                    <a:bodyPr/>
                    <a:lstStyle/>
                    <a:p>
                      <a:pPr marL="342900" indent="-342900" algn="l" latinLnBrk="0">
                        <a:buFont typeface="Arial"/>
                        <a:buChar char="•"/>
                      </a:pPr>
                      <a:r>
                        <a:rPr lang="en-GB" sz="1600" b="0" i="0" u="none" strike="noStrike" cap="none" noProof="0" dirty="0">
                          <a:solidFill>
                            <a:srgbClr val="000000"/>
                          </a:solidFill>
                          <a:latin typeface="+mn-lt"/>
                        </a:rPr>
                        <a:t>Analisi personalizzata dei risparmi</a:t>
                      </a:r>
                    </a:p>
                    <a:p>
                      <a:pPr marL="342900" lvl="0" indent="-342900" algn="l" latinLnBrk="0">
                        <a:buFont typeface="Arial"/>
                        <a:buChar char="•"/>
                      </a:pPr>
                      <a:r>
                        <a:rPr lang="en-GB" sz="1600" b="0" i="0" u="none" strike="noStrike" cap="none" noProof="0" dirty="0">
                          <a:solidFill>
                            <a:srgbClr val="000000"/>
                          </a:solidFill>
                          <a:latin typeface="+mn-lt"/>
                        </a:rPr>
                        <a:t>Stima trasparente dei risparmi sui costi</a:t>
                      </a:r>
                    </a:p>
                    <a:p>
                      <a:pPr marL="342900" lvl="0" indent="-342900" algn="l" latinLnBrk="0">
                        <a:buFont typeface="Arial"/>
                        <a:buChar char="•"/>
                      </a:pPr>
                      <a:r>
                        <a:rPr lang="en-GB" sz="1600" b="0" i="0" u="none" strike="noStrike" cap="none" noProof="0" dirty="0">
                          <a:solidFill>
                            <a:srgbClr val="000000"/>
                          </a:solidFill>
                          <a:latin typeface="+mn-lt"/>
                        </a:rPr>
                        <a:t>Accesso ai preventivi degli installatori</a:t>
                      </a:r>
                    </a:p>
                  </a:txBody>
                  <a:tcPr anchor="ctr"/>
                </a:tc>
                <a:tc>
                  <a:txBody>
                    <a:bodyPr/>
                    <a:lstStyle/>
                    <a:p>
                      <a:pPr marL="342900" indent="-342900" algn="l" latinLnBrk="0">
                        <a:buFont typeface="Arial"/>
                        <a:buChar char="•"/>
                      </a:pPr>
                      <a:r>
                        <a:rPr lang="en-GB" sz="1600" b="0" i="0" u="none" strike="noStrike" cap="none" noProof="0" dirty="0">
                          <a:solidFill>
                            <a:srgbClr val="000000"/>
                          </a:solidFill>
                          <a:latin typeface="+mn-lt"/>
                        </a:rPr>
                        <a:t>Decisioni di investimento informate</a:t>
                      </a:r>
                    </a:p>
                    <a:p>
                      <a:pPr marL="342900" lvl="0" indent="-342900" algn="l" latinLnBrk="0">
                        <a:buFont typeface="Arial"/>
                        <a:buChar char="•"/>
                      </a:pPr>
                      <a:r>
                        <a:rPr lang="en-GB" sz="1600" b="0" i="0" u="none" strike="noStrike" cap="none" noProof="0" dirty="0">
                          <a:solidFill>
                            <a:srgbClr val="000000"/>
                          </a:solidFill>
                          <a:latin typeface="+mn-lt"/>
                        </a:rPr>
                        <a:t>Semplifica i dati complessi</a:t>
                      </a:r>
                    </a:p>
                    <a:p>
                      <a:pPr marL="342900" lvl="0" indent="-342900" algn="l" latinLnBrk="0">
                        <a:buFont typeface="Arial"/>
                        <a:buChar char="•"/>
                      </a:pPr>
                      <a:r>
                        <a:rPr lang="en-GB" sz="1600" b="0" i="0" u="none" strike="noStrike" cap="none" noProof="0" dirty="0">
                          <a:solidFill>
                            <a:srgbClr val="000000"/>
                          </a:solidFill>
                          <a:latin typeface="+mn-lt"/>
                        </a:rPr>
                        <a:t>Facilita le gare d'appalto competitive</a:t>
                      </a:r>
                    </a:p>
                  </a:txBody>
                  <a:tcPr anchor="ctr"/>
                </a:tc>
                <a:extLst>
                  <a:ext uri="{0D108BD9-81ED-4DB2-BD59-A6C34878D82A}">
                    <a16:rowId xmlns:a16="http://schemas.microsoft.com/office/drawing/2014/main" val="353600444"/>
                  </a:ext>
                </a:extLst>
              </a:tr>
            </a:tbl>
          </a:graphicData>
        </a:graphic>
      </p:graphicFrame>
    </p:spTree>
    <p:extLst>
      <p:ext uri="{BB962C8B-B14F-4D97-AF65-F5344CB8AC3E}">
        <p14:creationId xmlns:p14="http://schemas.microsoft.com/office/powerpoint/2010/main" val="1019797494"/>
      </p:ext>
    </p:extLst>
  </p:cSld>
  <p:clrMapOvr>
    <a:masterClrMapping/>
  </p:clrMapOvr>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18EE081-86F6-465A-8EB5-1941BB89CD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3.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docProps/app.xml><?xml version="1.0" encoding="utf-8"?>
<Properties xmlns="http://schemas.openxmlformats.org/officeDocument/2006/extended-properties" xmlns:vt="http://schemas.openxmlformats.org/officeDocument/2006/docPropsVTypes">
  <TotalTime>400</TotalTime>
  <Words>3935</Words>
  <Application>Microsoft Macintosh PowerPoint</Application>
  <PresentationFormat>Widescreen</PresentationFormat>
  <Paragraphs>362</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맑은 고딕</vt:lpstr>
      <vt:lpstr>Arial</vt:lpstr>
      <vt:lpstr>Arial,Sans-Serif</vt:lpstr>
      <vt:lpstr>Calibri</vt:lpstr>
      <vt:lpstr>Public Sans</vt:lpstr>
      <vt:lpstr>Every1 slide master</vt:lpstr>
      <vt:lpstr>Comunità energetiche: nozioni di base sull’IT</vt:lpstr>
      <vt:lpstr>Introduzione</vt:lpstr>
      <vt:lpstr>Questa presentazione</vt:lpstr>
      <vt:lpstr>Sette domande per le comunità energetiche: Nozioni di base sull'IT </vt:lpstr>
      <vt:lpstr>1. Il ruolo dell'infrastruttura IT nelle comunità energetiche - Introduzione </vt:lpstr>
      <vt:lpstr>1. Il ruolo dell'infrastruttura IT nelle comunità energetiche  </vt:lpstr>
      <vt:lpstr>2. Il ruolo dei calcolatori di energia solare - Introduzione </vt:lpstr>
      <vt:lpstr>2. Il ruolo dei calcolatori di energia solare </vt:lpstr>
      <vt:lpstr>Strumenti: Calcolatori di energia</vt:lpstr>
      <vt:lpstr>3. Il ruolo degli strumenti digitali di gestione energetica: flessibilità - Introduzione </vt:lpstr>
      <vt:lpstr>3. Il ruolo degli strumenti digitali di gestione energetica: flessibilità </vt:lpstr>
      <vt:lpstr>Strumenti: gestione digitale dell'energia</vt:lpstr>
      <vt:lpstr>4. Il ruolo dei calcolatori per la ristrutturazione e l'energia solare - Introduzione </vt:lpstr>
      <vt:lpstr>4. Il ruolo della ristrutturazione e dei calcolatori solari </vt:lpstr>
      <vt:lpstr>Strumenti: calcolatori per ristrutturazioni e impianti solari</vt:lpstr>
      <vt:lpstr>5. Piattaforme digitali: condivisione dell'energia  - Introduzione </vt:lpstr>
      <vt:lpstr>5. Piattaforme digitali: condivisione dell'energia   </vt:lpstr>
      <vt:lpstr>Strumenti: condivisione dell'energia</vt:lpstr>
      <vt:lpstr>6. Gestione energetica e comunità energetiche: diventare sociali - Introduzione </vt:lpstr>
      <vt:lpstr>6. Gestione energetica e comunità energetiche: diventare social    </vt:lpstr>
      <vt:lpstr>Strumenti: Diventare social </vt:lpstr>
      <vt:lpstr>7. Scegliere gli strumenti informatici per la tua comunità energetica: valutazione - Introduzione   </vt:lpstr>
      <vt:lpstr>7. Scegliere gli strumenti IT per la vostra comunità energetica: valutazione   </vt:lpstr>
      <vt:lpstr>Prossimi passi </vt:lpstr>
      <vt:lpstr>Ringraziamenti </vt:lpstr>
      <vt:lpstr>Grazie!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49</cp:revision>
  <cp:lastPrinted>2025-03-21T11:31:47Z</cp:lastPrinted>
  <dcterms:created xsi:type="dcterms:W3CDTF">2019-04-06T05:20:47Z</dcterms:created>
  <dcterms:modified xsi:type="dcterms:W3CDTF">2026-03-13T17:56:18Z</dcterms:modified>
  <cp:category/>
</cp:coreProperties>
</file>