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9"/>
  </p:notesMasterIdLst>
  <p:handoutMasterIdLst>
    <p:handoutMasterId r:id="rId30"/>
  </p:handoutMasterIdLst>
  <p:sldIdLst>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2CD00-DEBE-58E4-2956-44B896D8AC05}" v="12" dt="2026-02-09T13:48:32.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1" autoAdjust="0"/>
    <p:restoredTop sz="86422" autoAdjust="0"/>
  </p:normalViewPr>
  <p:slideViewPr>
    <p:cSldViewPr snapToGrid="0">
      <p:cViewPr varScale="1">
        <p:scale>
          <a:sx n="92" d="100"/>
          <a:sy n="92" d="100"/>
        </p:scale>
        <p:origin x="344" y="184"/>
      </p:cViewPr>
      <p:guideLst/>
    </p:cSldViewPr>
  </p:slideViewPr>
  <p:outlineViewPr>
    <p:cViewPr>
      <p:scale>
        <a:sx n="33" d="100"/>
        <a:sy n="33" d="100"/>
      </p:scale>
      <p:origin x="0" y="-570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1B52CD00-DEBE-58E4-2956-44B896D8AC05}"/>
    <pc:docChg chg="modSld">
      <pc:chgData name="Alexander Deliukov" userId="S::alexander_think-e.be#ext#@flux50.onmicrosoft.com::bee075c1-faac-4166-8fcb-7b2057bad6f6" providerId="AD" clId="Web-{1B52CD00-DEBE-58E4-2956-44B896D8AC05}" dt="2026-02-09T13:48:32.412" v="9" actId="14100"/>
      <pc:docMkLst>
        <pc:docMk/>
      </pc:docMkLst>
      <pc:sldChg chg="addSp delSp modSp">
        <pc:chgData name="Alexander Deliukov" userId="S::alexander_think-e.be#ext#@flux50.onmicrosoft.com::bee075c1-faac-4166-8fcb-7b2057bad6f6" providerId="AD" clId="Web-{1B52CD00-DEBE-58E4-2956-44B896D8AC05}" dt="2026-02-09T13:48:32.412" v="9" actId="14100"/>
        <pc:sldMkLst>
          <pc:docMk/>
          <pc:sldMk cId="4021606225" sldId="521"/>
        </pc:sldMkLst>
        <pc:picChg chg="add del mod">
          <ac:chgData name="Alexander Deliukov" userId="S::alexander_think-e.be#ext#@flux50.onmicrosoft.com::bee075c1-faac-4166-8fcb-7b2057bad6f6" providerId="AD" clId="Web-{1B52CD00-DEBE-58E4-2956-44B896D8AC05}" dt="2026-02-09T13:48:18.552" v="6"/>
          <ac:picMkLst>
            <pc:docMk/>
            <pc:sldMk cId="4021606225" sldId="521"/>
            <ac:picMk id="4" creationId="{52BEA84B-C79A-FDA4-7A6C-719D7861D73B}"/>
          </ac:picMkLst>
        </pc:picChg>
        <pc:picChg chg="add mod">
          <ac:chgData name="Alexander Deliukov" userId="S::alexander_think-e.be#ext#@flux50.onmicrosoft.com::bee075c1-faac-4166-8fcb-7b2057bad6f6" providerId="AD" clId="Web-{1B52CD00-DEBE-58E4-2956-44B896D8AC05}" dt="2026-02-09T13:48:32.412" v="9" actId="14100"/>
          <ac:picMkLst>
            <pc:docMk/>
            <pc:sldMk cId="4021606225" sldId="521"/>
            <ac:picMk id="5" creationId="{E1464A8B-2EF8-8E24-57AB-8B2BE34E516E}"/>
          </ac:picMkLst>
        </pc:picChg>
      </pc:sldChg>
    </pc:docChg>
  </pc:docChgLst>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8T12:20:02.674" v="42" actId="1076"/>
      <pc:docMkLst>
        <pc:docMk/>
      </pc:docMkLst>
      <pc:sldChg chg="modSp mod">
        <pc:chgData name="Alexander Deliukov" userId="d5fda0f2-1d08-4016-b7e9-bb882f168707" providerId="ADAL" clId="{FE9DFF45-01DC-45CC-A80A-B50597210401}" dt="2026-01-28T12:18:15.181" v="17" actId="1038"/>
        <pc:sldMkLst>
          <pc:docMk/>
          <pc:sldMk cId="4021606225" sldId="521"/>
        </pc:sldMkLst>
        <pc:spChg chg="mod">
          <ac:chgData name="Alexander Deliukov" userId="d5fda0f2-1d08-4016-b7e9-bb882f168707" providerId="ADAL" clId="{FE9DFF45-01DC-45CC-A80A-B50597210401}" dt="2026-01-28T12:16:30.030" v="6" actId="948"/>
          <ac:spMkLst>
            <pc:docMk/>
            <pc:sldMk cId="4021606225" sldId="521"/>
            <ac:spMk id="2" creationId="{9F52A8FD-D115-3917-B567-996023B58008}"/>
          </ac:spMkLst>
        </pc:spChg>
        <pc:picChg chg="mod">
          <ac:chgData name="Alexander Deliukov" userId="d5fda0f2-1d08-4016-b7e9-bb882f168707" providerId="ADAL" clId="{FE9DFF45-01DC-45CC-A80A-B50597210401}" dt="2026-01-28T12:18:15.181" v="17" actId="1038"/>
          <ac:picMkLst>
            <pc:docMk/>
            <pc:sldMk cId="4021606225" sldId="521"/>
            <ac:picMk id="6" creationId="{CDB14078-4AE6-DDF0-C6CF-27E293AE4283}"/>
          </ac:picMkLst>
        </pc:picChg>
      </pc:sldChg>
      <pc:sldChg chg="modSp mod">
        <pc:chgData name="Alexander Deliukov" userId="d5fda0f2-1d08-4016-b7e9-bb882f168707" providerId="ADAL" clId="{FE9DFF45-01DC-45CC-A80A-B50597210401}" dt="2026-01-28T12:18:26.890" v="20" actId="1076"/>
        <pc:sldMkLst>
          <pc:docMk/>
          <pc:sldMk cId="1606069557" sldId="525"/>
        </pc:sldMkLst>
        <pc:spChg chg="mod">
          <ac:chgData name="Alexander Deliukov" userId="d5fda0f2-1d08-4016-b7e9-bb882f168707" providerId="ADAL" clId="{FE9DFF45-01DC-45CC-A80A-B50597210401}" dt="2026-01-28T12:18:26.890" v="20" actId="1076"/>
          <ac:spMkLst>
            <pc:docMk/>
            <pc:sldMk cId="1606069557" sldId="525"/>
            <ac:spMk id="6" creationId="{BCBC3EFB-6EA2-73C5-A404-54EB71533BD8}"/>
          </ac:spMkLst>
        </pc:spChg>
      </pc:sldChg>
      <pc:sldChg chg="modSp mod">
        <pc:chgData name="Alexander Deliukov" userId="d5fda0f2-1d08-4016-b7e9-bb882f168707" providerId="ADAL" clId="{FE9DFF45-01DC-45CC-A80A-B50597210401}" dt="2026-01-28T12:18:32.890" v="22" actId="404"/>
        <pc:sldMkLst>
          <pc:docMk/>
          <pc:sldMk cId="2006411794" sldId="526"/>
        </pc:sldMkLst>
        <pc:spChg chg="mod">
          <ac:chgData name="Alexander Deliukov" userId="d5fda0f2-1d08-4016-b7e9-bb882f168707" providerId="ADAL" clId="{FE9DFF45-01DC-45CC-A80A-B50597210401}" dt="2026-01-28T12:18:31.002" v="21" actId="948"/>
          <ac:spMkLst>
            <pc:docMk/>
            <pc:sldMk cId="2006411794" sldId="526"/>
            <ac:spMk id="2" creationId="{80E7D99A-AA02-4E8C-8B1C-0BAA15EB04CF}"/>
          </ac:spMkLst>
        </pc:spChg>
        <pc:spChg chg="mod">
          <ac:chgData name="Alexander Deliukov" userId="d5fda0f2-1d08-4016-b7e9-bb882f168707" providerId="ADAL" clId="{FE9DFF45-01DC-45CC-A80A-B50597210401}" dt="2026-01-28T12:18:32.890" v="22" actId="404"/>
          <ac:spMkLst>
            <pc:docMk/>
            <pc:sldMk cId="2006411794" sldId="526"/>
            <ac:spMk id="6" creationId="{0698FE26-8855-FDC1-4976-215061E57FEA}"/>
          </ac:spMkLst>
        </pc:spChg>
      </pc:sldChg>
      <pc:sldChg chg="modSp mod">
        <pc:chgData name="Alexander Deliukov" userId="d5fda0f2-1d08-4016-b7e9-bb882f168707" providerId="ADAL" clId="{FE9DFF45-01DC-45CC-A80A-B50597210401}" dt="2026-01-28T12:18:40.600" v="24" actId="14100"/>
        <pc:sldMkLst>
          <pc:docMk/>
          <pc:sldMk cId="2353518375" sldId="527"/>
        </pc:sldMkLst>
        <pc:spChg chg="mod">
          <ac:chgData name="Alexander Deliukov" userId="d5fda0f2-1d08-4016-b7e9-bb882f168707" providerId="ADAL" clId="{FE9DFF45-01DC-45CC-A80A-B50597210401}" dt="2026-01-28T12:18:40.600" v="24" actId="14100"/>
          <ac:spMkLst>
            <pc:docMk/>
            <pc:sldMk cId="2353518375" sldId="527"/>
            <ac:spMk id="2" creationId="{8DA81C1F-E6D4-7797-0566-5519F15B2FFB}"/>
          </ac:spMkLst>
        </pc:spChg>
      </pc:sldChg>
      <pc:sldChg chg="modSp mod">
        <pc:chgData name="Alexander Deliukov" userId="d5fda0f2-1d08-4016-b7e9-bb882f168707" providerId="ADAL" clId="{FE9DFF45-01DC-45CC-A80A-B50597210401}" dt="2026-01-28T12:18:44.420" v="25" actId="14100"/>
        <pc:sldMkLst>
          <pc:docMk/>
          <pc:sldMk cId="536010063" sldId="528"/>
        </pc:sldMkLst>
        <pc:spChg chg="mod">
          <ac:chgData name="Alexander Deliukov" userId="d5fda0f2-1d08-4016-b7e9-bb882f168707" providerId="ADAL" clId="{FE9DFF45-01DC-45CC-A80A-B50597210401}" dt="2026-01-28T12:18:44.420" v="25" actId="14100"/>
          <ac:spMkLst>
            <pc:docMk/>
            <pc:sldMk cId="536010063" sldId="528"/>
            <ac:spMk id="3" creationId="{0B3D41E6-E870-2405-A797-B19B3AA777C8}"/>
          </ac:spMkLst>
        </pc:spChg>
      </pc:sldChg>
      <pc:sldChg chg="modSp mod">
        <pc:chgData name="Alexander Deliukov" userId="d5fda0f2-1d08-4016-b7e9-bb882f168707" providerId="ADAL" clId="{FE9DFF45-01DC-45CC-A80A-B50597210401}" dt="2026-01-28T12:18:48.143" v="26" actId="14100"/>
        <pc:sldMkLst>
          <pc:docMk/>
          <pc:sldMk cId="3298366752" sldId="529"/>
        </pc:sldMkLst>
        <pc:spChg chg="mod">
          <ac:chgData name="Alexander Deliukov" userId="d5fda0f2-1d08-4016-b7e9-bb882f168707" providerId="ADAL" clId="{FE9DFF45-01DC-45CC-A80A-B50597210401}" dt="2026-01-28T12:18:48.143" v="26" actId="14100"/>
          <ac:spMkLst>
            <pc:docMk/>
            <pc:sldMk cId="3298366752" sldId="529"/>
            <ac:spMk id="2" creationId="{587C2D84-B999-85A7-C6D8-4189F18B4B3D}"/>
          </ac:spMkLst>
        </pc:spChg>
      </pc:sldChg>
      <pc:sldChg chg="modSp mod">
        <pc:chgData name="Alexander Deliukov" userId="d5fda0f2-1d08-4016-b7e9-bb882f168707" providerId="ADAL" clId="{FE9DFF45-01DC-45CC-A80A-B50597210401}" dt="2026-01-28T12:18:53.476" v="27" actId="948"/>
        <pc:sldMkLst>
          <pc:docMk/>
          <pc:sldMk cId="2185029648" sldId="530"/>
        </pc:sldMkLst>
        <pc:spChg chg="mod">
          <ac:chgData name="Alexander Deliukov" userId="d5fda0f2-1d08-4016-b7e9-bb882f168707" providerId="ADAL" clId="{FE9DFF45-01DC-45CC-A80A-B50597210401}" dt="2026-01-28T12:18:53.476" v="27" actId="948"/>
          <ac:spMkLst>
            <pc:docMk/>
            <pc:sldMk cId="2185029648" sldId="530"/>
            <ac:spMk id="2" creationId="{65F52513-E61F-952D-DC13-AF1A239475C6}"/>
          </ac:spMkLst>
        </pc:spChg>
      </pc:sldChg>
      <pc:sldChg chg="modSp mod">
        <pc:chgData name="Alexander Deliukov" userId="d5fda0f2-1d08-4016-b7e9-bb882f168707" providerId="ADAL" clId="{FE9DFF45-01DC-45CC-A80A-B50597210401}" dt="2026-01-28T12:19:00.432" v="29" actId="1076"/>
        <pc:sldMkLst>
          <pc:docMk/>
          <pc:sldMk cId="2464154826" sldId="531"/>
        </pc:sldMkLst>
        <pc:spChg chg="mod">
          <ac:chgData name="Alexander Deliukov" userId="d5fda0f2-1d08-4016-b7e9-bb882f168707" providerId="ADAL" clId="{FE9DFF45-01DC-45CC-A80A-B50597210401}" dt="2026-01-28T12:19:00.432" v="29" actId="1076"/>
          <ac:spMkLst>
            <pc:docMk/>
            <pc:sldMk cId="2464154826" sldId="531"/>
            <ac:spMk id="4" creationId="{6626F0D8-00A2-4308-1A56-AEAB5E13091A}"/>
          </ac:spMkLst>
        </pc:spChg>
      </pc:sldChg>
      <pc:sldChg chg="modSp mod">
        <pc:chgData name="Alexander Deliukov" userId="d5fda0f2-1d08-4016-b7e9-bb882f168707" providerId="ADAL" clId="{FE9DFF45-01DC-45CC-A80A-B50597210401}" dt="2026-01-28T12:19:04.970" v="30" actId="1076"/>
        <pc:sldMkLst>
          <pc:docMk/>
          <pc:sldMk cId="3343093809" sldId="533"/>
        </pc:sldMkLst>
        <pc:spChg chg="mod">
          <ac:chgData name="Alexander Deliukov" userId="d5fda0f2-1d08-4016-b7e9-bb882f168707" providerId="ADAL" clId="{FE9DFF45-01DC-45CC-A80A-B50597210401}" dt="2026-01-28T12:19:04.970" v="30" actId="1076"/>
          <ac:spMkLst>
            <pc:docMk/>
            <pc:sldMk cId="3343093809" sldId="533"/>
            <ac:spMk id="4" creationId="{F3695D75-7CB2-2E3E-FC36-E6C5542486F1}"/>
          </ac:spMkLst>
        </pc:spChg>
      </pc:sldChg>
      <pc:sldChg chg="modSp mod">
        <pc:chgData name="Alexander Deliukov" userId="d5fda0f2-1d08-4016-b7e9-bb882f168707" providerId="ADAL" clId="{FE9DFF45-01DC-45CC-A80A-B50597210401}" dt="2026-01-28T12:19:15.187" v="31" actId="948"/>
        <pc:sldMkLst>
          <pc:docMk/>
          <pc:sldMk cId="2133269364" sldId="534"/>
        </pc:sldMkLst>
        <pc:spChg chg="mod">
          <ac:chgData name="Alexander Deliukov" userId="d5fda0f2-1d08-4016-b7e9-bb882f168707" providerId="ADAL" clId="{FE9DFF45-01DC-45CC-A80A-B50597210401}" dt="2026-01-28T12:19:15.187" v="31" actId="948"/>
          <ac:spMkLst>
            <pc:docMk/>
            <pc:sldMk cId="2133269364" sldId="534"/>
            <ac:spMk id="2" creationId="{14D1AA4E-9257-5B0A-B307-3A3FE61C373A}"/>
          </ac:spMkLst>
        </pc:spChg>
      </pc:sldChg>
      <pc:sldChg chg="modSp mod">
        <pc:chgData name="Alexander Deliukov" userId="d5fda0f2-1d08-4016-b7e9-bb882f168707" providerId="ADAL" clId="{FE9DFF45-01DC-45CC-A80A-B50597210401}" dt="2026-01-28T12:19:22.223" v="33" actId="404"/>
        <pc:sldMkLst>
          <pc:docMk/>
          <pc:sldMk cId="895903724" sldId="535"/>
        </pc:sldMkLst>
        <pc:spChg chg="mod">
          <ac:chgData name="Alexander Deliukov" userId="d5fda0f2-1d08-4016-b7e9-bb882f168707" providerId="ADAL" clId="{FE9DFF45-01DC-45CC-A80A-B50597210401}" dt="2026-01-28T12:19:20.049" v="32" actId="948"/>
          <ac:spMkLst>
            <pc:docMk/>
            <pc:sldMk cId="895903724" sldId="535"/>
            <ac:spMk id="3" creationId="{479F3511-8F6B-1635-927F-DA2092DC4D45}"/>
          </ac:spMkLst>
        </pc:spChg>
        <pc:spChg chg="mod">
          <ac:chgData name="Alexander Deliukov" userId="d5fda0f2-1d08-4016-b7e9-bb882f168707" providerId="ADAL" clId="{FE9DFF45-01DC-45CC-A80A-B50597210401}" dt="2026-01-28T12:19:22.223" v="33" actId="404"/>
          <ac:spMkLst>
            <pc:docMk/>
            <pc:sldMk cId="895903724" sldId="535"/>
            <ac:spMk id="4" creationId="{C7B55AD6-BE39-9CA0-D95D-AC03B2E99E8F}"/>
          </ac:spMkLst>
        </pc:spChg>
      </pc:sldChg>
      <pc:sldChg chg="modSp">
        <pc:chgData name="Alexander Deliukov" userId="d5fda0f2-1d08-4016-b7e9-bb882f168707" providerId="ADAL" clId="{FE9DFF45-01DC-45CC-A80A-B50597210401}" dt="2026-01-28T12:19:29.908" v="34" actId="404"/>
        <pc:sldMkLst>
          <pc:docMk/>
          <pc:sldMk cId="2949091759" sldId="536"/>
        </pc:sldMkLst>
        <pc:spChg chg="mod">
          <ac:chgData name="Alexander Deliukov" userId="d5fda0f2-1d08-4016-b7e9-bb882f168707" providerId="ADAL" clId="{FE9DFF45-01DC-45CC-A80A-B50597210401}" dt="2026-01-28T12:19:29.908" v="34" actId="404"/>
          <ac:spMkLst>
            <pc:docMk/>
            <pc:sldMk cId="2949091759" sldId="536"/>
            <ac:spMk id="4" creationId="{155DF4ED-FF8C-0564-EF5D-DA6654E5F96E}"/>
          </ac:spMkLst>
        </pc:spChg>
      </pc:sldChg>
      <pc:sldChg chg="modSp mod">
        <pc:chgData name="Alexander Deliukov" userId="d5fda0f2-1d08-4016-b7e9-bb882f168707" providerId="ADAL" clId="{FE9DFF45-01DC-45CC-A80A-B50597210401}" dt="2026-01-28T12:19:35.492" v="35" actId="948"/>
        <pc:sldMkLst>
          <pc:docMk/>
          <pc:sldMk cId="328156667" sldId="537"/>
        </pc:sldMkLst>
        <pc:spChg chg="mod">
          <ac:chgData name="Alexander Deliukov" userId="d5fda0f2-1d08-4016-b7e9-bb882f168707" providerId="ADAL" clId="{FE9DFF45-01DC-45CC-A80A-B50597210401}" dt="2026-01-28T12:19:35.492" v="35" actId="948"/>
          <ac:spMkLst>
            <pc:docMk/>
            <pc:sldMk cId="328156667" sldId="537"/>
            <ac:spMk id="2" creationId="{06C04EB7-574D-BEE8-7D60-A52C064F2ABC}"/>
          </ac:spMkLst>
        </pc:spChg>
      </pc:sldChg>
      <pc:sldChg chg="modSp">
        <pc:chgData name="Alexander Deliukov" userId="d5fda0f2-1d08-4016-b7e9-bb882f168707" providerId="ADAL" clId="{FE9DFF45-01DC-45CC-A80A-B50597210401}" dt="2026-01-28T12:19:44.893" v="36" actId="404"/>
        <pc:sldMkLst>
          <pc:docMk/>
          <pc:sldMk cId="2780248464" sldId="538"/>
        </pc:sldMkLst>
        <pc:spChg chg="mod">
          <ac:chgData name="Alexander Deliukov" userId="d5fda0f2-1d08-4016-b7e9-bb882f168707" providerId="ADAL" clId="{FE9DFF45-01DC-45CC-A80A-B50597210401}" dt="2026-01-28T12:19:44.893" v="36" actId="404"/>
          <ac:spMkLst>
            <pc:docMk/>
            <pc:sldMk cId="2780248464" sldId="538"/>
            <ac:spMk id="4" creationId="{814CABE2-6C61-7A78-A88D-15A7E427F630}"/>
          </ac:spMkLst>
        </pc:spChg>
      </pc:sldChg>
      <pc:sldChg chg="modSp mod">
        <pc:chgData name="Alexander Deliukov" userId="d5fda0f2-1d08-4016-b7e9-bb882f168707" providerId="ADAL" clId="{FE9DFF45-01DC-45CC-A80A-B50597210401}" dt="2026-01-28T12:19:48.173" v="37" actId="1076"/>
        <pc:sldMkLst>
          <pc:docMk/>
          <pc:sldMk cId="3463406520" sldId="539"/>
        </pc:sldMkLst>
        <pc:spChg chg="mod">
          <ac:chgData name="Alexander Deliukov" userId="d5fda0f2-1d08-4016-b7e9-bb882f168707" providerId="ADAL" clId="{FE9DFF45-01DC-45CC-A80A-B50597210401}" dt="2026-01-28T12:17:58.612" v="15" actId="20577"/>
          <ac:spMkLst>
            <pc:docMk/>
            <pc:sldMk cId="3463406520" sldId="539"/>
            <ac:spMk id="3" creationId="{533C87F4-7C01-C8AB-FC0A-B6333F474CFE}"/>
          </ac:spMkLst>
        </pc:spChg>
        <pc:spChg chg="mod">
          <ac:chgData name="Alexander Deliukov" userId="d5fda0f2-1d08-4016-b7e9-bb882f168707" providerId="ADAL" clId="{FE9DFF45-01DC-45CC-A80A-B50597210401}" dt="2026-01-28T12:19:48.173" v="37" actId="1076"/>
          <ac:spMkLst>
            <pc:docMk/>
            <pc:sldMk cId="3463406520" sldId="539"/>
            <ac:spMk id="4" creationId="{0DF50959-6A86-41AD-4206-D98C378FFC99}"/>
          </ac:spMkLst>
        </pc:spChg>
      </pc:sldChg>
      <pc:sldChg chg="modSp mod">
        <pc:chgData name="Alexander Deliukov" userId="d5fda0f2-1d08-4016-b7e9-bb882f168707" providerId="ADAL" clId="{FE9DFF45-01DC-45CC-A80A-B50597210401}" dt="2026-01-28T12:19:50.770" v="38" actId="1076"/>
        <pc:sldMkLst>
          <pc:docMk/>
          <pc:sldMk cId="2980495714" sldId="540"/>
        </pc:sldMkLst>
        <pc:spChg chg="mod">
          <ac:chgData name="Alexander Deliukov" userId="d5fda0f2-1d08-4016-b7e9-bb882f168707" providerId="ADAL" clId="{FE9DFF45-01DC-45CC-A80A-B50597210401}" dt="2026-01-28T12:19:50.770" v="38" actId="1076"/>
          <ac:spMkLst>
            <pc:docMk/>
            <pc:sldMk cId="2980495714" sldId="540"/>
            <ac:spMk id="4" creationId="{06E0C1A0-3021-4BED-9D7A-E8EE518B3DF4}"/>
          </ac:spMkLst>
        </pc:spChg>
      </pc:sldChg>
      <pc:sldChg chg="modSp mod">
        <pc:chgData name="Alexander Deliukov" userId="d5fda0f2-1d08-4016-b7e9-bb882f168707" providerId="ADAL" clId="{FE9DFF45-01DC-45CC-A80A-B50597210401}" dt="2026-01-28T12:19:58.775" v="41" actId="1076"/>
        <pc:sldMkLst>
          <pc:docMk/>
          <pc:sldMk cId="2514830005" sldId="541"/>
        </pc:sldMkLst>
        <pc:spChg chg="mod">
          <ac:chgData name="Alexander Deliukov" userId="d5fda0f2-1d08-4016-b7e9-bb882f168707" providerId="ADAL" clId="{FE9DFF45-01DC-45CC-A80A-B50597210401}" dt="2026-01-28T12:19:53.784" v="39" actId="1076"/>
          <ac:spMkLst>
            <pc:docMk/>
            <pc:sldMk cId="2514830005" sldId="541"/>
            <ac:spMk id="29" creationId="{4ECDE187-04E2-45C2-AB71-3163282F7484}"/>
          </ac:spMkLst>
        </pc:spChg>
        <pc:spChg chg="mod">
          <ac:chgData name="Alexander Deliukov" userId="d5fda0f2-1d08-4016-b7e9-bb882f168707" providerId="ADAL" clId="{FE9DFF45-01DC-45CC-A80A-B50597210401}" dt="2026-01-28T12:19:56.650" v="40" actId="1076"/>
          <ac:spMkLst>
            <pc:docMk/>
            <pc:sldMk cId="2514830005" sldId="541"/>
            <ac:spMk id="41" creationId="{D9C87595-16A2-4A0F-9DBB-4AF40FA3BA2C}"/>
          </ac:spMkLst>
        </pc:spChg>
        <pc:spChg chg="mod">
          <ac:chgData name="Alexander Deliukov" userId="d5fda0f2-1d08-4016-b7e9-bb882f168707" providerId="ADAL" clId="{FE9DFF45-01DC-45CC-A80A-B50597210401}" dt="2026-01-28T12:19:58.775" v="41" actId="1076"/>
          <ac:spMkLst>
            <pc:docMk/>
            <pc:sldMk cId="2514830005" sldId="541"/>
            <ac:spMk id="60" creationId="{DB6D982A-54DA-4FCC-9383-F91FC1E1D9CE}"/>
          </ac:spMkLst>
        </pc:spChg>
      </pc:sldChg>
      <pc:sldChg chg="modSp mod">
        <pc:chgData name="Alexander Deliukov" userId="d5fda0f2-1d08-4016-b7e9-bb882f168707" providerId="ADAL" clId="{FE9DFF45-01DC-45CC-A80A-B50597210401}" dt="2026-01-28T12:20:02.674" v="42" actId="1076"/>
        <pc:sldMkLst>
          <pc:docMk/>
          <pc:sldMk cId="2029895012" sldId="542"/>
        </pc:sldMkLst>
        <pc:spChg chg="mod">
          <ac:chgData name="Alexander Deliukov" userId="d5fda0f2-1d08-4016-b7e9-bb882f168707" providerId="ADAL" clId="{FE9DFF45-01DC-45CC-A80A-B50597210401}" dt="2026-01-28T12:20:02.674" v="42" actId="1076"/>
          <ac:spMkLst>
            <pc:docMk/>
            <pc:sldMk cId="2029895012" sldId="542"/>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Edición del estilo del texto maestro</a:t>
            </a:r>
          </a:p>
          <a:p>
            <a:pPr lvl="1"/>
            <a:r>
              <a:rPr lang="ko-KR" altLang="en-US"/>
              <a:t>Segundo nivel</a:t>
            </a:r>
          </a:p>
          <a:p>
            <a:pPr lvl="2"/>
            <a:r>
              <a:rPr lang="ko-KR" altLang="en-US"/>
              <a:t>Tercer nivel</a:t>
            </a:r>
          </a:p>
          <a:p>
            <a:pPr lvl="3"/>
            <a:r>
              <a:rPr lang="ko-KR" altLang="en-US"/>
              <a:t>Cuarto nivel</a:t>
            </a:r>
          </a:p>
          <a:p>
            <a:pPr lvl="4"/>
            <a:r>
              <a:rPr lang="ko-KR" altLang="en-US"/>
              <a:t>Quinto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slide" Target="../slid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notesMaster" Target="../notesMasters/notesMaster1.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2021/08/09/ar6-wg1-20210809-p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org/en/climatechange/what-is-climate-chan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en/climatechange/what-is-climate-cha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a:t>
            </a:r>
            <a:r>
              <a:rPr lang="en-US" altLang="ko-KR" sz="1200" kern="1200" dirty="0">
                <a:solidFill>
                  <a:schemeClr val="tx1"/>
                </a:solidFill>
                <a:latin typeface="+mn-lt"/>
                <a:ea typeface="+mn-ea"/>
                <a:cs typeface="Arial" panose="020B0604020202020204" pitchFamily="34" charset="0"/>
              </a:rPr>
              <a:t>Cómo afecta el cambio climático a </a:t>
            </a:r>
            <a:r>
              <a:rPr lang="en-US" altLang="ko-KR" sz="1200" dirty="0">
                <a:solidFill>
                  <a:schemeClr val="tx2"/>
                </a:solidFill>
                <a:cs typeface="Arial" panose="020B0604020202020204" pitchFamily="34" charset="0"/>
              </a:rPr>
              <a:t>las energías renovables?</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r>
              <a:rPr lang="en-GB" sz="1200" b="0" i="0" kern="1200" dirty="0">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salvo que se indique lo contrario.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286577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Diferentes tipos de producción de energía: Eólica (aerogeneradores)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¿Cuál es el impacto potencial del cambio climático en la energía eólica?</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4388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Diferentes tipos de producción de energía: Eólica (aerogeneradores)</a:t>
            </a:r>
            <a:endParaRPr lang="en-US" sz="1050" dirty="0">
              <a:solidFill>
                <a:schemeClr val="bg1"/>
              </a:solidFill>
            </a:endParaRPr>
          </a:p>
          <a:p>
            <a:pPr algn="just" latinLnBrk="0"/>
            <a:r>
              <a:rPr lang="en-GB" sz="1200" dirty="0"/>
              <a:t>El viento es una fuente de energía limpia y abundante que se utiliza para generar electricidad. Se puede aprovechar tanto en tierra (onshore) como en el mar (offshore).</a:t>
            </a:r>
          </a:p>
          <a:p>
            <a:pPr algn="just" latinLnBrk="0"/>
            <a:endParaRPr lang="en-GB" sz="1200" dirty="0"/>
          </a:p>
          <a:p>
            <a:pPr algn="just" latinLnBrk="0"/>
            <a:r>
              <a:rPr lang="en-GB" sz="1200" dirty="0"/>
              <a:t>Las continuas mejoras en la fabricación y el diseño de las turbinas eólicas, combinadas con la mejora de los factores de capacidad (más electricidad generada por turbina) instalados, gracias a turbinas más eficientes y/o una mejor localización, por ejemplo, han reducido los costes de la energía eólica y reafirmado su posición como motor clave de la transición hacia la energía limpia.</a:t>
            </a:r>
          </a:p>
          <a:p>
            <a:pPr algn="just" latinLnBrk="0"/>
            <a:endParaRPr lang="en-GB" sz="1200" dirty="0"/>
          </a:p>
          <a:p>
            <a:pPr algn="just" latinLnBrk="0"/>
            <a:r>
              <a:rPr lang="en-GB" sz="1200" dirty="0"/>
              <a:t>Según </a:t>
            </a:r>
            <a:r>
              <a:rPr lang="en-GB" sz="1200" dirty="0">
                <a:hlinkClick r:id="rId3"/>
              </a:rPr>
              <a:t>Eurostat</a:t>
            </a:r>
            <a:r>
              <a:rPr lang="en-GB" sz="1200" dirty="0"/>
              <a:t>, la energía eólica representó el 39,1 % del total de la electricidad generada a partir de fuentes renovables en la UE en 2024.</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215258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0782-F4E8-B2A2-8F8D-7A0E8606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1F272-A2C0-D250-3E0B-669132D284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06026B-AAB8-D140-8FD8-778A5EE2655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Diferentes tipos de producción de energía: Eólica (turbinas eólicas)</a:t>
            </a:r>
            <a:endParaRPr lang="en-US" sz="1050" dirty="0">
              <a:solidFill>
                <a:schemeClr val="bg1"/>
              </a:solidFill>
            </a:endParaRPr>
          </a:p>
          <a:p>
            <a:pPr algn="just" latinLnBrk="0"/>
            <a:r>
              <a:rPr lang="en-GB" sz="1200" dirty="0"/>
              <a:t>Los componentes principales de una turbina eólica son:</a:t>
            </a:r>
          </a:p>
          <a:p>
            <a:pPr algn="just" latinLnBrk="0"/>
            <a:endParaRPr lang="en-GB" sz="1200" dirty="0"/>
          </a:p>
          <a:p>
            <a:pPr marL="342900" indent="-342900" algn="just" latinLnBrk="0">
              <a:buFont typeface="Arial" panose="020B0604020202020204" pitchFamily="34" charset="0"/>
              <a:buChar char="•"/>
            </a:pPr>
            <a:r>
              <a:rPr lang="en-GB" sz="1200" dirty="0"/>
              <a:t>El rotor, que incluye las palas y acciona el eje, convierte la energía eólica en energía mecánica rotacional.</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El cuerpo principal, que alberga el eje principal, la caja de engranajes (que aumenta la velocidad de rotación), el generador (que convierte la energía mecánica en electricidad) y el sistema de control.</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La torre de soporte, que eleva la turbina a una altura en la que puede captar corrientes de viento más fuertes y constantes.</a:t>
            </a:r>
          </a:p>
          <a:p>
            <a:endParaRPr lang="en-GB" dirty="0"/>
          </a:p>
        </p:txBody>
      </p:sp>
      <p:sp>
        <p:nvSpPr>
          <p:cNvPr id="4" name="Slide Number Placeholder 3">
            <a:extLst>
              <a:ext uri="{FF2B5EF4-FFF2-40B4-BE49-F238E27FC236}">
                <a16:creationId xmlns:a16="http://schemas.microsoft.com/office/drawing/2014/main" id="{66B5E629-CD9D-AF2E-B0E4-F7683D84245A}"/>
              </a:ext>
            </a:extLst>
          </p:cNvPr>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78985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¿Cuál es el impacto potencial del cambio climático en la energía eólica?</a:t>
            </a:r>
            <a:endParaRPr lang="en-US" sz="1050" kern="1200" dirty="0">
              <a:solidFill>
                <a:schemeClr val="bg1"/>
              </a:solidFill>
              <a:latin typeface="+mn-lt"/>
              <a:ea typeface="+mn-ea"/>
              <a:cs typeface="+mn-cs"/>
            </a:endParaRPr>
          </a:p>
          <a:p>
            <a:pPr marL="457200" indent="-457200" latinLnBrk="0">
              <a:buChar char="•"/>
            </a:pPr>
            <a:r>
              <a:rPr lang="en-US" sz="1200" dirty="0">
                <a:ea typeface="Public Sans"/>
                <a:cs typeface="Public Sans"/>
              </a:rPr>
              <a:t>Además de fenómenos meteorológicos extremos, como tormentas y un aumento de su intensidad, que pueden causar daños en las infraestructuras de las centrales eólicas, </a:t>
            </a:r>
            <a:r>
              <a:rPr lang="en-US" sz="1200" dirty="0"/>
              <a:t>también podrían producirse cambios en los patrones del viento, lo que reduciría la velocidad del viento en muchas regiones («sequía eólica»), una mayor probabilidad de caídas de rayos y olas de calor que reducirían la vida útil de los equipos y aumentarían el tiempo de inactividad de las turbinas.</a:t>
            </a:r>
            <a:endParaRPr lang="en-US" sz="1200" dirty="0">
              <a:ea typeface="Calibri"/>
              <a:cs typeface="Calibri"/>
            </a:endParaRPr>
          </a:p>
          <a:p>
            <a:pPr marL="457200" indent="-457200" latinLnBrk="0">
              <a:buChar char="•"/>
            </a:pPr>
            <a:r>
              <a:rPr lang="en-US" sz="1200" dirty="0"/>
              <a:t>Predecir la fuerza y los patrones del viento puede resultar difícil. Esto puede generar incertidumbre a la hora de calcular la generación de la central eléctrica (Herrmann et al., 2016).</a:t>
            </a:r>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75634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Diferentes tipos de producción de energía: energía hidroeléctrica a pequeña escala</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¿Cuál es el impacto potencial del cambio climático en la energía hidroeléctrica a pequeña escala?</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4281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Diferentes tipos de producción de energía: Energía hidroeléctrica a pequeña escala</a:t>
            </a:r>
            <a:endParaRPr lang="en-US" sz="1050" dirty="0">
              <a:solidFill>
                <a:schemeClr val="bg1"/>
              </a:solidFill>
            </a:endParaRPr>
          </a:p>
          <a:p>
            <a:pPr algn="just" latinLnBrk="0"/>
            <a:r>
              <a:rPr lang="en-GB" sz="1200" dirty="0"/>
              <a:t>La energía hidroeléctrica se obtiene del flujo del agua que impulsa una turbina. Es una de las fuentes de energía renovable más antiguas, ya que se utilizaba incluso en la época preindustrial, por ejemplo, en los molinos de agua.</a:t>
            </a:r>
          </a:p>
          <a:p>
            <a:pPr algn="just" latinLnBrk="0"/>
            <a:endParaRPr lang="en-GB" sz="1200" dirty="0"/>
          </a:p>
          <a:p>
            <a:pPr algn="just" latinLnBrk="0"/>
            <a:r>
              <a:rPr lang="en-GB" sz="1200" dirty="0"/>
              <a:t>Como segunda fuente de electricidad renovable más importante, la energía hidroeléctrica sigue siendo hoy en día una fuente de energía importante. Según Eurostat, en 2024 representaba el 29,9 % de la electricidad total generada a partir de energías renovables en la UE. </a:t>
            </a:r>
          </a:p>
          <a:p>
            <a:pPr algn="just" latinLnBrk="0"/>
            <a:endParaRPr lang="en-GB" sz="1200" dirty="0"/>
          </a:p>
          <a:p>
            <a:pPr algn="just" latinLnBrk="0"/>
            <a:r>
              <a:rPr lang="en-GB" sz="1200" dirty="0"/>
              <a:t>La energía hidroeléctrica a pequeña escala (que produce menos de 10 megavatios) genera electricidad para más de 13 millones de hogares en Europa (</a:t>
            </a:r>
            <a:r>
              <a:rPr lang="en-GB" sz="1200" dirty="0">
                <a:hlinkClick r:id="rId3"/>
              </a:rPr>
              <a:t>Federación Europea de Energías Renovables</a:t>
            </a:r>
            <a:r>
              <a:rPr lang="en-GB" sz="1200" dirty="0"/>
              <a:t>).</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4798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¿Cuál es el impacto potencial del cambio climático en la energía hidroeléctrica a pequeña escala?</a:t>
            </a:r>
            <a:endParaRPr lang="en-US" sz="1050" kern="1200" dirty="0">
              <a:solidFill>
                <a:schemeClr val="bg1"/>
              </a:solidFill>
              <a:latin typeface="+mn-lt"/>
              <a:ea typeface="+mn-ea"/>
              <a:cs typeface="+mn-cs"/>
            </a:endParaRPr>
          </a:p>
          <a:p>
            <a:pPr marL="457200" indent="-457200" latinLnBrk="0">
              <a:buFont typeface="Arial"/>
              <a:buChar char="•"/>
            </a:pPr>
            <a:r>
              <a:rPr lang="en-US" sz="1200" dirty="0"/>
              <a:t>El impacto del cambio climático en la energía hidroeléctrica a pequeña escala aún no está claro. A escala mundial, algunos estudios prevén un aumento de la producción hidroeléctrica de entre el 2,4 % y el 6,3 % en diferentes escenarios, mientras que otros no están seguros de la dirección que tomará el cambio. Sin embargo, todos los estudios coinciden en que existen variaciones regionales significativas.</a:t>
            </a:r>
            <a:endParaRPr lang="en-US" sz="1200" dirty="0">
              <a:ea typeface="Calibri"/>
              <a:cs typeface="Calibri"/>
            </a:endParaRPr>
          </a:p>
          <a:p>
            <a:pPr marL="457200" indent="-457200" latinLnBrk="0">
              <a:buChar char="•"/>
            </a:pPr>
            <a:r>
              <a:rPr lang="en-US" sz="1200" dirty="0"/>
              <a:t>Con un clima más errático y una menor previsibilidad estacional, se prevé que, por ejemplo, en el norte de Europa, la energía generada por la energía hidroeléctrica a pequeña escala aumentará durante el invierno (enero-marzo) y disminuirá durante la primavera y el verano (abril-junio). </a:t>
            </a:r>
          </a:p>
          <a:p>
            <a:pPr marL="457200" indent="-457200" latinLnBrk="0">
              <a:buChar char="•"/>
            </a:pPr>
            <a:r>
              <a:rPr lang="en-US" sz="1200" dirty="0"/>
              <a:t>En el sur de Europa se prevé una reducción de la electricidad producida por las pequeñas centrales hidroeléctricas debido a la disminución de las precipitaciones a lo largo del año (Welt der </a:t>
            </a:r>
            <a:r>
              <a:rPr lang="en-US" sz="1200" dirty="0" err="1"/>
              <a:t>Physik</a:t>
            </a:r>
            <a:r>
              <a:rPr lang="en-US" sz="1200" dirty="0"/>
              <a:t>, 2021).</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7579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Mitigar el impacto del cambio climático en las fuentes de energía renovables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¿Cómo podemos mitigar el impacto del cambio climático en las fuentes de energía renovables?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6503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Mitigar el impacto del cambio climático en las fuentes de energía renovables</a:t>
            </a:r>
          </a:p>
          <a:p>
            <a:pPr latinLnBrk="0"/>
            <a:r>
              <a:rPr lang="en-US" sz="1200" dirty="0"/>
              <a:t>Un artículo de la Columbia Climate School titulado </a:t>
            </a:r>
            <a:r>
              <a:rPr lang="en-US" sz="1200" i="1" dirty="0">
                <a:hlinkClick r:id="rId3"/>
              </a:rPr>
              <a:t>«Cómo afecta el cambio climático a las energías renovables» </a:t>
            </a:r>
            <a:r>
              <a:rPr lang="en-US" sz="1200" dirty="0"/>
              <a:t>analiza cuatro enfoques para aumentar la «resiliencia del sistema energético». Estos son: </a:t>
            </a:r>
          </a:p>
          <a:p>
            <a:pPr latinLnBrk="0"/>
            <a:endParaRPr lang="en-US" sz="1200" dirty="0"/>
          </a:p>
          <a:p>
            <a:pPr marL="457200" indent="-457200" latinLnBrk="0">
              <a:buFont typeface="+mj-lt"/>
              <a:buAutoNum type="arabicPeriod"/>
            </a:pPr>
            <a:r>
              <a:rPr lang="en-US" sz="1200" dirty="0"/>
              <a:t>Asegurarse de no depender excesivamente de una sola fuente de energía y utilizar una variedad de fuentes diferentes («diversificar la combinación energética»). Esto puede adoptar la forma de «sistemas de energía distribuida» o energía generada en un lugar por una variedad de fuentes diferentes (por ejemplo, varios hogares con paneles solares y/o turbinas eólicas). </a:t>
            </a:r>
          </a:p>
          <a:p>
            <a:pPr marL="457200" indent="-457200" latinLnBrk="0">
              <a:buFont typeface="+mj-lt"/>
              <a:buAutoNum type="arabicPeriod"/>
            </a:pPr>
            <a:r>
              <a:rPr lang="en-US" sz="1200" dirty="0"/>
              <a:t>El uso de redes inteligentes para garantizar que la producción y el consumo de energía puedan equilibrarse de manera eficiente.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5249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3FFA-7262-217F-06F5-D56BF309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C8292-5A2B-2AFD-9F13-5675A5D87D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43BF176-8B4C-0640-2977-1261F18BF06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Mitigar el impacto del cambio climático en las fuentes de energía renovables</a:t>
            </a:r>
          </a:p>
          <a:p>
            <a:endParaRPr lang="en-GB" dirty="0"/>
          </a:p>
          <a:p>
            <a:pPr marL="457200" indent="-457200" latinLnBrk="0">
              <a:buAutoNum type="arabicPeriod" startAt="3"/>
            </a:pPr>
            <a:r>
              <a:rPr lang="en-US" sz="1200" dirty="0"/>
              <a:t>Modernizar las infraestructuras para hacer frente mejor a la imprevisibilidad del cambio climático. Las mejoras de las infraestructuras incluyen mejoras en los aerogeneradores, para que puedan predecir y adaptarse mejor al frío, el calor y las tormentas intensas. </a:t>
            </a:r>
          </a:p>
          <a:p>
            <a:pPr marL="457200" indent="-457200" latinLnBrk="0">
              <a:buAutoNum type="arabicPeriod" startAt="3"/>
            </a:pPr>
            <a:r>
              <a:rPr lang="en-US" sz="1200" dirty="0"/>
              <a:t>Utilizar las herramientas y la información existentes (como la modelización y la predicción meteorológica) para tomar decisiones informadas sobre la ubicación de las infraestructuras de energía renovable.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553F7A41-B261-985C-2F39-95E088CF76E7}"/>
              </a:ext>
            </a:extLst>
          </p:cNvPr>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9337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El impacto del cambio climático hace que las condiciones meteorológicas sean cada vez más inciertas y extremas. A medida que hacemos la transición hacia fuentes de energía más renovables, ¿qué impacto tiene el cambio climático en las energías renovables? ¿Y qué medidas podemos tomar para mitigar este impacto?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En esta breve presentación exploraremos: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Qué es el cambio climático.</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Los diferentes tipos de producción de energía (por ejemplo, solar, eólica e hidroeléctrica a pequeña escala). </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El impacto potencial del cambio climático en estas fuentes de energía renovables.</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Qué medidas podemos adoptar para mitigar el impacto del cambio climático en las fuentes de energía renovables.</a:t>
            </a:r>
          </a:p>
          <a:p>
            <a:pPr latinLnBrk="0"/>
            <a:endParaRPr lang="en-GB" sz="1200" dirty="0">
              <a:solidFill>
                <a:srgbClr val="2B2C30"/>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56587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45B7-0D3F-149F-D95D-5AD071DE7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64FC5-FC70-DB5B-7D2A-EAE692561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B887A4-5205-808B-5567-40279AE497C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Mitigar el impacto del cambio climático en las fuentes de energía renovables</a:t>
            </a:r>
          </a:p>
          <a:p>
            <a:pPr latinLnBrk="0"/>
            <a:r>
              <a:rPr lang="en-US" sz="1200" dirty="0"/>
              <a:t>Por último, es importante </a:t>
            </a:r>
            <a:r>
              <a:rPr lang="en-US" sz="1200" dirty="0" err="1"/>
              <a:t>destacar </a:t>
            </a:r>
            <a:r>
              <a:rPr lang="en-US" sz="1200" dirty="0"/>
              <a:t>que el cambio climático no solo afecta a las fuentes de energía renovables: </a:t>
            </a:r>
          </a:p>
          <a:p>
            <a:pPr latinLnBrk="0"/>
            <a:endParaRPr lang="en-US" sz="1200" dirty="0"/>
          </a:p>
          <a:p>
            <a:pPr latinLnBrk="0"/>
            <a:r>
              <a:rPr lang="en-US" sz="1200" i="1" dirty="0"/>
              <a:t>«Si bien el cambio climático supone un riesgo para las instalaciones de energía renovable, los sistemas de combustibles fósiles se ven amenazados por los mismos efectos, por lo que la vulnerabilidad de las energías renovables no debe ser motivo para retrasar la transición hacia energías limpias, que reducirán los riesgos relacionados con el clima al disminuir las emisiones de gases de efecto invernadero». </a:t>
            </a:r>
          </a:p>
          <a:p>
            <a:pPr latinLnBrk="0"/>
            <a:endParaRPr lang="en-US" sz="1200" i="1" dirty="0"/>
          </a:p>
          <a:p>
            <a:pPr latinLnBrk="0"/>
            <a:r>
              <a:rPr lang="en-US" sz="1200" dirty="0"/>
              <a:t>(</a:t>
            </a:r>
            <a:r>
              <a:rPr lang="en-US" sz="1200" dirty="0">
                <a:hlinkClick r:id="rId3"/>
              </a:rPr>
              <a:t>Cómo afecta el cambio climático a las energías renovables</a:t>
            </a:r>
            <a:r>
              <a:rPr lang="en-US" sz="1200" dirty="0"/>
              <a:t>) </a:t>
            </a:r>
          </a:p>
          <a:p>
            <a:pPr latinLnBrk="0"/>
            <a:endParaRPr lang="en-US" sz="1200" dirty="0"/>
          </a:p>
          <a:p>
            <a:endParaRPr lang="en-GB"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79976A92-2703-66F8-CC56-F12986140397}"/>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90240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Próximos pasos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desea obtener más información sobre el impacto potencial del cambio climático en las energías renovables, los siguientes recursos pueden resultarle útiles: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3"/>
              </a:rPr>
              <a:t>Obtenga más información sobre los materiales didácticos del proyecto Every1.</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Eche un vistazo al conjunto de cursos breves de Every1 sobre digitalización energética, titulados </a:t>
            </a:r>
            <a:r>
              <a:rPr lang="en-GB" sz="1200" i="1" noProof="0" dirty="0">
                <a:solidFill>
                  <a:srgbClr val="373737"/>
                </a:solidFill>
                <a:hlinkClick r:id="rId4"/>
              </a:rPr>
              <a:t>«Digital Energy Essentials</a:t>
            </a:r>
            <a:r>
              <a:rPr lang="en-GB" sz="1200" noProof="0" dirty="0">
                <a:solidFill>
                  <a:srgbClr val="373737"/>
                </a:solidFill>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Lea el informe de la Asociación Internacional de la Energía </a:t>
            </a:r>
            <a:r>
              <a:rPr lang="en-US" altLang="ko-KR" sz="1200" i="1" dirty="0">
                <a:solidFill>
                  <a:srgbClr val="373737"/>
                </a:solidFill>
                <a:hlinkClick r:id="rId5"/>
              </a:rPr>
              <a:t>«La energía y el clima están íntimamente relacionados: el cambio climático».</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mn-lt"/>
                <a:cs typeface="+mn-lt"/>
              </a:rPr>
              <a:t>Lea el artículo de la Columbia Climate School titulado </a:t>
            </a:r>
            <a:r>
              <a:rPr lang="en-US" sz="1200" i="1" dirty="0">
                <a:solidFill>
                  <a:srgbClr val="373737"/>
                </a:solidFill>
                <a:ea typeface="+mn-lt"/>
                <a:cs typeface="+mn-lt"/>
                <a:hlinkClick r:id="rId6"/>
              </a:rPr>
              <a:t>«Cómo afecta el cambio climático a las energías renovables</a:t>
            </a:r>
            <a:r>
              <a:rPr lang="en-US" sz="1200" i="1" dirty="0">
                <a:solidFill>
                  <a:srgbClr val="373737"/>
                </a:solidFill>
                <a:ea typeface="+mn-lt"/>
                <a:cs typeface="+mn-lt"/>
              </a:rPr>
              <a:t>».</a:t>
            </a:r>
            <a:endParaRPr lang="en-US" altLang="ko-KR" dirty="0">
              <a:solidFill>
                <a:srgbClr val="231F20"/>
              </a:solidFill>
              <a:ea typeface="+mn-ea"/>
              <a:cs typeface="+mn-lt"/>
            </a:endParaRPr>
          </a:p>
          <a:p>
            <a:endParaRPr lang="en-GB" dirty="0"/>
          </a:p>
          <a:p>
            <a:endParaRPr lang="en-GB" dirty="0"/>
          </a:p>
          <a:p>
            <a:endParaRPr lang="en-GB" dirty="0"/>
          </a:p>
          <a:p>
            <a:r>
              <a:rPr lang="en-GB" dirty="0"/>
              <a:t>https://www.open.edu/openlearncreate/course/index.php?categoryid=1459</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94920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fontAlgn="base" latinLnBrk="0" hangingPunct="0"/>
            <a:r>
              <a:rPr lang="en-GB" i="1" dirty="0"/>
              <a:t>¿Cómo afecta el cambio climático a las energías renovables? </a:t>
            </a:r>
            <a:r>
              <a:rPr lang="en-GB" dirty="0"/>
              <a:t>Incluye adaptaciones de la diapositiva 9 de </a:t>
            </a:r>
            <a:r>
              <a:rPr lang="en-GB" dirty="0">
                <a:hlinkClick r:id="rId3"/>
              </a:rPr>
              <a:t>«Fotovoltaica»</a:t>
            </a:r>
            <a:r>
              <a:rPr lang="en-GB" dirty="0"/>
              <a:t> de la Comisión Europea, la diapositiva 11 de </a:t>
            </a:r>
            <a:r>
              <a:rPr lang="en-GB" dirty="0">
                <a:hlinkClick r:id="rId4"/>
              </a:rPr>
              <a:t>«Energía eólica»</a:t>
            </a:r>
            <a:r>
              <a:rPr lang="en-GB" dirty="0"/>
              <a:t> de la Comisión Europea y la diapositiva 15 de </a:t>
            </a:r>
            <a:r>
              <a:rPr lang="en-GB" dirty="0">
                <a:hlinkClick r:id="rId5"/>
              </a:rPr>
              <a:t>«Energía hidroeléctrica»</a:t>
            </a:r>
            <a:r>
              <a:rPr lang="en-GB" dirty="0"/>
              <a:t> de la Comisión Europea (las «Obras originales»), que cuentan con licencia </a:t>
            </a:r>
            <a:r>
              <a:rPr lang="en-GB" u="sng" dirty="0">
                <a:hlinkClick r:id="rId6"/>
              </a:rPr>
              <a:t>CC BY 4.0</a:t>
            </a:r>
            <a:r>
              <a:rPr lang="en-GB" dirty="0"/>
              <a:t>. Esta adaptación ha sido realizada y publicada por el proyecto Every1 (el «Adaptador») y está sujeta a la licencia </a:t>
            </a:r>
            <a:r>
              <a:rPr lang="en-GB" u="sng" dirty="0">
                <a:hlinkClick r:id="rId7"/>
              </a:rPr>
              <a:t>CC BY-SA 4.0</a:t>
            </a:r>
            <a:r>
              <a:rPr lang="en-GB" dirty="0"/>
              <a:t>, salvo que se indique lo contrario. </a:t>
            </a:r>
            <a:endParaRPr lang="en-US" dirty="0"/>
          </a:p>
          <a:p>
            <a:pPr latinLnBrk="0"/>
            <a:endParaRPr lang="en-GB" dirty="0"/>
          </a:p>
          <a:p>
            <a:pPr latinLnBrk="0"/>
            <a:endParaRPr lang="en-GB" dirty="0"/>
          </a:p>
          <a:p>
            <a:pPr latinLnBrk="0"/>
            <a:r>
              <a:rPr lang="en-GB" dirty="0"/>
              <a:t>Las imágenes utilizadas en esta presentación son las siguientes: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 portada: </a:t>
            </a:r>
            <a:r>
              <a:rPr lang="en-US" dirty="0">
                <a:solidFill>
                  <a:schemeClr val="dk1"/>
                </a:solidFill>
                <a:ea typeface="Public Sans"/>
                <a:cs typeface="Public Sans"/>
                <a:sym typeface="Public Sans"/>
                <a:hlinkClick r:id="rId8"/>
              </a:rPr>
              <a:t>IMG_3385 </a:t>
            </a:r>
            <a:r>
              <a:rPr lang="en-US" dirty="0">
                <a:solidFill>
                  <a:schemeClr val="dk1"/>
                </a:solidFill>
                <a:ea typeface="Public Sans"/>
                <a:cs typeface="Public Sans"/>
                <a:sym typeface="Public Sans"/>
              </a:rPr>
              <a:t>de Erik De Haan con licencia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Introducción y Mitigación del impacto del cambio climático en las fuentes de energía renovables: </a:t>
            </a:r>
            <a:r>
              <a:rPr lang="en-US" dirty="0">
                <a:solidFill>
                  <a:schemeClr val="dk1"/>
                </a:solidFill>
                <a:ea typeface="Public Sans"/>
                <a:cs typeface="Public Sans"/>
                <a:sym typeface="Public Sans"/>
                <a:hlinkClick r:id="rId10"/>
              </a:rPr>
              <a:t>El viento, por fin, </a:t>
            </a:r>
            <a:r>
              <a:rPr lang="en-US" dirty="0">
                <a:solidFill>
                  <a:schemeClr val="dk1"/>
                </a:solidFill>
                <a:ea typeface="Public Sans"/>
                <a:cs typeface="Public Sans"/>
                <a:sym typeface="Public Sans"/>
              </a:rPr>
              <a:t>de Kim Jensen, con licencia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¿Qué es el cambio climático?: </a:t>
            </a:r>
            <a:r>
              <a:rPr lang="en-US" dirty="0">
                <a:solidFill>
                  <a:schemeClr val="dk1"/>
                </a:solidFill>
                <a:ea typeface="Public Sans"/>
                <a:cs typeface="Public Sans"/>
                <a:sym typeface="Public Sans"/>
                <a:hlinkClick r:id="rId11"/>
              </a:rPr>
              <a:t>«Climate Change», </a:t>
            </a:r>
            <a:r>
              <a:rPr lang="en-US" dirty="0">
                <a:solidFill>
                  <a:schemeClr val="dk1"/>
                </a:solidFill>
                <a:ea typeface="Public Sans"/>
                <a:cs typeface="Public Sans"/>
                <a:sym typeface="Public Sans"/>
              </a:rPr>
              <a:t>de Andreas </a:t>
            </a:r>
            <a:r>
              <a:rPr lang="en-US" dirty="0" err="1">
                <a:solidFill>
                  <a:schemeClr val="dk1"/>
                </a:solidFill>
                <a:ea typeface="Public Sans"/>
                <a:cs typeface="Public Sans"/>
                <a:sym typeface="Public Sans"/>
              </a:rPr>
              <a:t>Manessinger, </a:t>
            </a:r>
            <a:r>
              <a:rPr lang="en-US" dirty="0">
                <a:solidFill>
                  <a:schemeClr val="dk1"/>
                </a:solidFill>
                <a:ea typeface="Public Sans"/>
                <a:cs typeface="Public Sans"/>
                <a:sym typeface="Public Sans"/>
              </a:rPr>
              <a:t>con licencia </a:t>
            </a:r>
            <a:r>
              <a:rPr lang="en-US" dirty="0">
                <a:solidFill>
                  <a:schemeClr val="dk1"/>
                </a:solidFill>
                <a:ea typeface="Public Sans"/>
                <a:cs typeface="Public Sans"/>
                <a:sym typeface="Public Sans"/>
                <a:hlinkClick r:id="rId12"/>
              </a:rPr>
              <a:t>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¿Cuál es el impacto potencial del cambio climático en la energía solar?: </a:t>
            </a:r>
            <a:r>
              <a:rPr lang="en-US" dirty="0">
                <a:solidFill>
                  <a:schemeClr val="dk1"/>
                </a:solidFill>
                <a:ea typeface="Public Sans"/>
                <a:cs typeface="Public Sans"/>
                <a:sym typeface="Public Sans"/>
                <a:hlinkClick r:id="rId13"/>
              </a:rPr>
              <a:t>Paneles solares, </a:t>
            </a:r>
            <a:r>
              <a:rPr lang="en-US" dirty="0">
                <a:solidFill>
                  <a:schemeClr val="dk1"/>
                </a:solidFill>
                <a:ea typeface="Public Sans"/>
                <a:cs typeface="Public Sans"/>
                <a:sym typeface="Public Sans"/>
              </a:rPr>
              <a:t>de Jonathan Cutrer, con licencia </a:t>
            </a:r>
            <a:r>
              <a:rPr lang="en-US" dirty="0">
                <a:solidFill>
                  <a:schemeClr val="dk1"/>
                </a:solidFill>
                <a:ea typeface="Public Sans"/>
                <a:cs typeface="Public Sans"/>
                <a:sym typeface="Public Sans"/>
                <a:hlinkClick r:id="rId9"/>
              </a:rPr>
              <a:t>CC BY-NC 2.0.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¿Cuál es el impacto potencial del cambio climático en la energía eólica?: </a:t>
            </a:r>
            <a:r>
              <a:rPr lang="en-US" dirty="0">
                <a:solidFill>
                  <a:schemeClr val="dk1"/>
                </a:solidFill>
                <a:ea typeface="Public Sans"/>
                <a:cs typeface="Public Sans"/>
                <a:sym typeface="Public Sans"/>
                <a:hlinkClick r:id="rId14"/>
              </a:rPr>
              <a:t>Electricidad, </a:t>
            </a:r>
            <a:r>
              <a:rPr lang="en-US" dirty="0">
                <a:solidFill>
                  <a:schemeClr val="dk1"/>
                </a:solidFill>
                <a:ea typeface="Public Sans"/>
                <a:cs typeface="Public Sans"/>
                <a:sym typeface="Public Sans"/>
              </a:rPr>
              <a:t>de Jeanne </a:t>
            </a:r>
            <a:r>
              <a:rPr lang="en-US" dirty="0" err="1">
                <a:solidFill>
                  <a:schemeClr val="dk1"/>
                </a:solidFill>
                <a:ea typeface="Public Sans"/>
                <a:cs typeface="Public Sans"/>
                <a:sym typeface="Public Sans"/>
              </a:rPr>
              <a:t>Menjoulet, </a:t>
            </a:r>
            <a:r>
              <a:rPr lang="en-US" dirty="0">
                <a:solidFill>
                  <a:schemeClr val="dk1"/>
                </a:solidFill>
                <a:ea typeface="Public Sans"/>
                <a:cs typeface="Public Sans"/>
                <a:sym typeface="Public Sans"/>
              </a:rPr>
              <a:t>con licencia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¿Cuál es el impacto potencial del cambio climático en la energía hidroeléctrica a pequeña escala?: </a:t>
            </a:r>
            <a:r>
              <a:rPr lang="en-US" sz="1200" dirty="0">
                <a:solidFill>
                  <a:schemeClr val="dk1"/>
                </a:solidFill>
                <a:ea typeface="Public Sans"/>
                <a:cs typeface="Public Sans"/>
                <a:sym typeface="Public Sans"/>
                <a:hlinkClick r:id="rId16"/>
              </a:rPr>
              <a:t>Mini central hidroeléctrica, </a:t>
            </a:r>
            <a:r>
              <a:rPr lang="en-US" sz="1200" dirty="0">
                <a:solidFill>
                  <a:schemeClr val="dk1"/>
                </a:solidFill>
                <a:ea typeface="Public Sans"/>
                <a:cs typeface="Public Sans"/>
                <a:sym typeface="Public Sans"/>
              </a:rPr>
              <a:t>de Sergii </a:t>
            </a:r>
            <a:r>
              <a:rPr lang="en-US" sz="1200" dirty="0" err="1">
                <a:solidFill>
                  <a:schemeClr val="dk1"/>
                </a:solidFill>
                <a:ea typeface="Public Sans"/>
                <a:cs typeface="Public Sans"/>
                <a:sym typeface="Public Sans"/>
              </a:rPr>
              <a:t>Gulenok, </a:t>
            </a:r>
            <a:r>
              <a:rPr lang="en-US" dirty="0">
                <a:solidFill>
                  <a:schemeClr val="dk1"/>
                </a:solidFill>
                <a:ea typeface="Public Sans"/>
                <a:cs typeface="Public Sans"/>
                <a:sym typeface="Public Sans"/>
              </a:rPr>
              <a:t>con licencia </a:t>
            </a:r>
            <a:r>
              <a:rPr lang="en-US" dirty="0">
                <a:solidFill>
                  <a:schemeClr val="dk1"/>
                </a:solidFill>
                <a:ea typeface="Public Sans"/>
                <a:cs typeface="Public Sans"/>
                <a:sym typeface="Public Sans"/>
                <a:hlinkClick r:id="rId9"/>
              </a:rPr>
              <a:t>CC BY-NC 2.0.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endParaRPr lang="en-GB" dirty="0"/>
          </a:p>
          <a:p>
            <a:endParaRPr lang="en-GB" dirty="0"/>
          </a:p>
          <a:p>
            <a:endParaRPr lang="en-GB" dirty="0"/>
          </a:p>
          <a:p>
            <a:r>
              <a:rPr lang="en-GB" dirty="0"/>
              <a:t>https://energy.ec.europa.eu/topics/renewable-energy/solar-energy_en#photovoltaics</a:t>
            </a:r>
          </a:p>
          <a:p>
            <a:r>
              <a:rPr lang="en-GB" dirty="0" err="1"/>
              <a:t>https://energy.ec.europa.eu/topics/renewable-energy/eu-wind-energy_en</a:t>
            </a:r>
            <a:endParaRPr lang="en-GB" dirty="0"/>
          </a:p>
          <a:p>
            <a:r>
              <a:rPr lang="en-GB" dirty="0" err="1"/>
              <a:t>https://energy.ec.europa.eu/topics/renewable-energy/hydropower_en</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BE" dirty="0"/>
              <a:t>https://commission.europa.eu/legal-notice_en#copyright-notice</a:t>
            </a:r>
            <a:endParaRPr lang="en-GB" dirty="0"/>
          </a:p>
          <a:p>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6F8E-2086-60A9-CF02-41110325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1D396-C54F-51E4-A8D9-84659A78AE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24E475-ABC4-F2D1-BD63-4370D7AC19F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latinLnBrk="0">
              <a:buSzPts val="2800"/>
            </a:pPr>
            <a:r>
              <a:rPr lang="en-GB" sz="1200" dirty="0">
                <a:solidFill>
                  <a:srgbClr val="231F20"/>
                </a:solidFill>
                <a:ea typeface="Calibri"/>
                <a:cs typeface="Calibri"/>
              </a:rPr>
              <a:t>Para elaborar esta presentación se han utilizado los siguientes recursos: </a:t>
            </a:r>
          </a:p>
          <a:p>
            <a:pPr marL="285750" indent="-285750" latinLnBrk="0">
              <a:buSzPts val="2800"/>
              <a:buFont typeface="Arial" panose="020B0604020202020204" pitchFamily="34" charset="0"/>
              <a:buChar char="•"/>
            </a:pP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Gahlot, S. (2024) </a:t>
            </a:r>
            <a:r>
              <a:rPr lang="en-US" sz="1200" i="1" dirty="0">
                <a:solidFill>
                  <a:schemeClr val="dk1"/>
                </a:solidFill>
              </a:rPr>
              <a:t>Cambio climático y energía eólica: Los vientos del cambio. </a:t>
            </a:r>
            <a:r>
              <a:rPr lang="en-US" sz="1200" dirty="0">
                <a:solidFill>
                  <a:schemeClr val="dk1"/>
                </a:solidFill>
              </a:rPr>
              <a:t>Prevention Web/Swiss Reinsurance Company (Swiss RE).</a:t>
            </a:r>
            <a:r>
              <a:rPr lang="en-GB" sz="1200" dirty="0">
                <a:solidFill>
                  <a:srgbClr val="3F3F3F"/>
                </a:solidFill>
                <a:effectLst/>
              </a:rPr>
              <a:t> https://www.preventionweb.net/news/climate-change-and-wind-power-winds-change</a:t>
            </a: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Gernaat, D. E. H. J., de Boer, H. S., </a:t>
            </a:r>
            <a:r>
              <a:rPr lang="en-US" sz="1200" dirty="0" err="1">
                <a:solidFill>
                  <a:schemeClr val="dk1"/>
                </a:solidFill>
              </a:rPr>
              <a:t>Daioglou</a:t>
            </a:r>
            <a:r>
              <a:rPr lang="en-US" sz="1200" dirty="0">
                <a:solidFill>
                  <a:schemeClr val="dk1"/>
                </a:solidFill>
              </a:rPr>
              <a:t>, V., </a:t>
            </a:r>
            <a:r>
              <a:rPr lang="en-US" sz="1200" dirty="0" err="1">
                <a:solidFill>
                  <a:schemeClr val="dk1"/>
                </a:solidFill>
              </a:rPr>
              <a:t>Yalew</a:t>
            </a:r>
            <a:r>
              <a:rPr lang="en-US" sz="1200" dirty="0">
                <a:solidFill>
                  <a:schemeClr val="dk1"/>
                </a:solidFill>
              </a:rPr>
              <a:t>, S. G., Müller, C. y van Vuuren, D. P. (2021). Impactos del cambio climático en el suministro de energía renovable. </a:t>
            </a:r>
            <a:r>
              <a:rPr lang="en-US" sz="1200" i="1" dirty="0">
                <a:solidFill>
                  <a:schemeClr val="dk1"/>
                </a:solidFill>
              </a:rPr>
              <a:t>Nature Climate Change</a:t>
            </a:r>
            <a:r>
              <a:rPr lang="en-US" sz="1200" dirty="0">
                <a:solidFill>
                  <a:schemeClr val="dk1"/>
                </a:solidFill>
              </a:rPr>
              <a:t>,</a:t>
            </a:r>
            <a:r>
              <a:rPr lang="en-US" sz="1200" i="1" dirty="0">
                <a:solidFill>
                  <a:schemeClr val="dk1"/>
                </a:solidFill>
              </a:rPr>
              <a:t> 11</a:t>
            </a:r>
            <a:r>
              <a:rPr lang="en-US" sz="1200" dirty="0">
                <a:solidFill>
                  <a:schemeClr val="dk1"/>
                </a:solidFill>
              </a:rPr>
              <a:t>(2), 119-125. </a:t>
            </a:r>
            <a:r>
              <a:rPr lang="en-US" sz="12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2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200" dirty="0">
                <a:solidFill>
                  <a:schemeClr val="dk1"/>
                </a:solidFill>
              </a:rPr>
              <a:t>Herrmann, A., </a:t>
            </a:r>
            <a:r>
              <a:rPr lang="en-US" sz="1200" dirty="0" err="1">
                <a:solidFill>
                  <a:schemeClr val="dk1"/>
                </a:solidFill>
              </a:rPr>
              <a:t>Mädlow</a:t>
            </a:r>
            <a:r>
              <a:rPr lang="en-US" sz="1200" dirty="0">
                <a:solidFill>
                  <a:schemeClr val="dk1"/>
                </a:solidFill>
              </a:rPr>
              <a:t>, A., Gross, U. y Krause, H. (2016). </a:t>
            </a:r>
            <a:r>
              <a:rPr lang="en-US" sz="1200" i="1" dirty="0" err="1">
                <a:solidFill>
                  <a:schemeClr val="dk1"/>
                </a:solidFill>
              </a:rPr>
              <a:t>Auswirkungen </a:t>
            </a:r>
            <a:r>
              <a:rPr lang="en-US" sz="1200" i="1" dirty="0">
                <a:solidFill>
                  <a:schemeClr val="dk1"/>
                </a:solidFill>
              </a:rPr>
              <a:t>des </a:t>
            </a:r>
            <a:r>
              <a:rPr lang="en-US" sz="1200" i="1" dirty="0" err="1">
                <a:solidFill>
                  <a:schemeClr val="dk1"/>
                </a:solidFill>
              </a:rPr>
              <a:t>Klimawandels </a:t>
            </a:r>
            <a:r>
              <a:rPr lang="en-US" sz="1200" i="1" dirty="0">
                <a:solidFill>
                  <a:schemeClr val="dk1"/>
                </a:solidFill>
              </a:rPr>
              <a:t>auf den </a:t>
            </a:r>
            <a:r>
              <a:rPr lang="en-US" sz="1200" i="1" dirty="0" err="1">
                <a:solidFill>
                  <a:schemeClr val="dk1"/>
                </a:solidFill>
              </a:rPr>
              <a:t>Energiebedarf </a:t>
            </a:r>
            <a:r>
              <a:rPr lang="en-US" sz="1200" i="1" dirty="0">
                <a:solidFill>
                  <a:schemeClr val="dk1"/>
                </a:solidFill>
              </a:rPr>
              <a:t>von </a:t>
            </a:r>
            <a:r>
              <a:rPr lang="en-US" sz="1200" i="1" dirty="0" err="1">
                <a:solidFill>
                  <a:schemeClr val="dk1"/>
                </a:solidFill>
              </a:rPr>
              <a:t>Gebäuden </a:t>
            </a:r>
            <a:r>
              <a:rPr lang="en-US" sz="1200" i="1" dirty="0">
                <a:solidFill>
                  <a:schemeClr val="dk1"/>
                </a:solidFill>
              </a:rPr>
              <a:t>und den </a:t>
            </a:r>
            <a:r>
              <a:rPr lang="en-US" sz="1200" i="1" dirty="0" err="1">
                <a:solidFill>
                  <a:schemeClr val="dk1"/>
                </a:solidFill>
              </a:rPr>
              <a:t>Ertrag erneuerbarer Energien</a:t>
            </a:r>
            <a:r>
              <a:rPr lang="en-US" sz="1200" dirty="0">
                <a:solidFill>
                  <a:schemeClr val="dk1"/>
                </a:solidFill>
              </a:rPr>
              <a:t>. 9.</a:t>
            </a:r>
          </a:p>
          <a:p>
            <a:pPr marL="285750" indent="-285750" latinLnBrk="0">
              <a:buClr>
                <a:schemeClr val="dk1"/>
              </a:buClr>
              <a:buSzPts val="2800"/>
              <a:buFont typeface="Arial" panose="020B0604020202020204" pitchFamily="34" charset="0"/>
              <a:buChar char="•"/>
            </a:pPr>
            <a:r>
              <a:rPr lang="en-US" sz="1200" dirty="0">
                <a:solidFill>
                  <a:schemeClr val="dk1"/>
                </a:solidFill>
              </a:rPr>
              <a:t>IRENA. (2019). </a:t>
            </a:r>
            <a:r>
              <a:rPr lang="en-US" sz="1200" i="1" dirty="0">
                <a:solidFill>
                  <a:schemeClr val="dk1"/>
                </a:solidFill>
              </a:rPr>
              <a:t>Cambio climático y energías renovables</a:t>
            </a:r>
            <a:r>
              <a:rPr lang="en-US" sz="1200" dirty="0">
                <a:solidFill>
                  <a:schemeClr val="dk1"/>
                </a:solidFill>
              </a:rPr>
              <a:t>. Agencia Internacional de Energías Renovables.</a:t>
            </a:r>
            <a:r>
              <a:rPr lang="en-US" sz="12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Okonkwo, P. C., Nwokolo, S. C., Udo, S. O., </a:t>
            </a:r>
            <a:r>
              <a:rPr lang="en-US" sz="1200" dirty="0" err="1">
                <a:solidFill>
                  <a:schemeClr val="dk1"/>
                </a:solidFill>
              </a:rPr>
              <a:t>Obiwulu</a:t>
            </a:r>
            <a:r>
              <a:rPr lang="en-US" sz="1200" dirty="0">
                <a:solidFill>
                  <a:schemeClr val="dk1"/>
                </a:solidFill>
              </a:rPr>
              <a:t>, A. U., </a:t>
            </a:r>
            <a:r>
              <a:rPr lang="en-US" sz="1200" dirty="0" err="1">
                <a:solidFill>
                  <a:schemeClr val="dk1"/>
                </a:solidFill>
              </a:rPr>
              <a:t>Onnoghen</a:t>
            </a:r>
            <a:r>
              <a:rPr lang="en-US" sz="1200" dirty="0">
                <a:solidFill>
                  <a:schemeClr val="dk1"/>
                </a:solidFill>
              </a:rPr>
              <a:t>, U. N., </a:t>
            </a:r>
            <a:r>
              <a:rPr lang="en-US" sz="1200" dirty="0" err="1">
                <a:solidFill>
                  <a:schemeClr val="dk1"/>
                </a:solidFill>
              </a:rPr>
              <a:t>Alarifi</a:t>
            </a:r>
            <a:r>
              <a:rPr lang="en-US" sz="1200" dirty="0">
                <a:solidFill>
                  <a:schemeClr val="dk1"/>
                </a:solidFill>
              </a:rPr>
              <a:t>, S. S., </a:t>
            </a:r>
            <a:r>
              <a:rPr lang="en-US" sz="1200" dirty="0" err="1">
                <a:solidFill>
                  <a:schemeClr val="dk1"/>
                </a:solidFill>
              </a:rPr>
              <a:t>Eldosouky</a:t>
            </a:r>
            <a:r>
              <a:rPr lang="en-US" sz="1200" dirty="0">
                <a:solidFill>
                  <a:schemeClr val="dk1"/>
                </a:solidFill>
              </a:rPr>
              <a:t>, A. M., Ekwok, S. E., Andras, P. y Akpan, A. E. (2025) </a:t>
            </a:r>
            <a:r>
              <a:rPr lang="en-US" sz="1200" i="1" dirty="0">
                <a:solidFill>
                  <a:schemeClr val="dk1"/>
                </a:solidFill>
              </a:rPr>
              <a:t>Sistemas fotovoltaicos solares en condiciones meteorológicas extremas: estudios de casos, clasificación, evaluación de la vulnerabilidad y vías de adaptación. </a:t>
            </a:r>
            <a:r>
              <a:rPr lang="en-US" sz="1200" dirty="0">
                <a:solidFill>
                  <a:schemeClr val="dk1"/>
                </a:solidFill>
              </a:rPr>
              <a:t>Science Direct: Energy Reports. Volumen 13, junio de 2025, págs. 929-959. </a:t>
            </a:r>
            <a:r>
              <a:rPr lang="en-US" sz="1200" dirty="0">
                <a:solidFill>
                  <a:schemeClr val="dk1"/>
                </a:solidFill>
                <a:hlinkClick r:id="rId5"/>
              </a:rPr>
              <a:t>https://www.sciencedirect.com/science/article/pii/S2352484724008813#:~:text=Hurricanes%20can%20inflict%20direct%20damage,may%20harm%20solar%20photovoltaic%20systems.%20 %20Energy%20Reports,%20Volumen%2013,2025,Páginas%20929-959,ISSN%202352-4847</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Russo, M. A., Carvalho, D., Martins, N. y Monteiro, A. (2022). Pronosticando lo inevitable: una revisión de los impactos del cambio climático en los recursos de energía renovable. </a:t>
            </a:r>
            <a:r>
              <a:rPr lang="en-US" sz="1200" i="1" dirty="0">
                <a:solidFill>
                  <a:schemeClr val="dk1"/>
                </a:solidFill>
              </a:rPr>
              <a:t>Tecnologías y evaluaciones de energía sostenible</a:t>
            </a:r>
            <a:r>
              <a:rPr lang="en-US" sz="1200" dirty="0">
                <a:solidFill>
                  <a:schemeClr val="dk1"/>
                </a:solidFill>
              </a:rPr>
              <a:t>,</a:t>
            </a:r>
            <a:r>
              <a:rPr lang="en-US" sz="1200" i="1" dirty="0">
                <a:solidFill>
                  <a:schemeClr val="dk1"/>
                </a:solidFill>
              </a:rPr>
              <a:t> 52</a:t>
            </a:r>
            <a:r>
              <a:rPr lang="en-US" sz="1200" dirty="0">
                <a:solidFill>
                  <a:schemeClr val="dk1"/>
                </a:solidFill>
              </a:rPr>
              <a:t>, 102283. </a:t>
            </a:r>
            <a:r>
              <a:rPr lang="en-US" sz="12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err="1">
                <a:solidFill>
                  <a:schemeClr val="dk1"/>
                </a:solidFill>
              </a:rPr>
              <a:t>Solaun</a:t>
            </a:r>
            <a:r>
              <a:rPr lang="en-US" sz="1200" dirty="0">
                <a:solidFill>
                  <a:schemeClr val="dk1"/>
                </a:solidFill>
              </a:rPr>
              <a:t>, K. y </a:t>
            </a:r>
            <a:r>
              <a:rPr lang="en-US" sz="1200" dirty="0" err="1">
                <a:solidFill>
                  <a:schemeClr val="dk1"/>
                </a:solidFill>
              </a:rPr>
              <a:t>Cerdá</a:t>
            </a:r>
            <a:r>
              <a:rPr lang="en-US" sz="1200" dirty="0">
                <a:solidFill>
                  <a:schemeClr val="dk1"/>
                </a:solidFill>
              </a:rPr>
              <a:t>, E. (2019). Impactos del cambio climático en la generación de energía renovable. Una revisión de las proyecciones cuantitativas. </a:t>
            </a:r>
            <a:r>
              <a:rPr lang="en-US" sz="1200" i="1" dirty="0">
                <a:solidFill>
                  <a:schemeClr val="dk1"/>
                </a:solidFill>
              </a:rPr>
              <a:t>Renewable and Sustainable Energy Reviews</a:t>
            </a:r>
            <a:r>
              <a:rPr lang="en-US" sz="1200" dirty="0">
                <a:solidFill>
                  <a:schemeClr val="dk1"/>
                </a:solidFill>
              </a:rPr>
              <a:t>,</a:t>
            </a:r>
            <a:r>
              <a:rPr lang="en-US" sz="1200" i="1" dirty="0">
                <a:solidFill>
                  <a:schemeClr val="dk1"/>
                </a:solidFill>
              </a:rPr>
              <a:t> 116</a:t>
            </a:r>
            <a:r>
              <a:rPr lang="en-US" sz="1200" dirty="0">
                <a:solidFill>
                  <a:schemeClr val="dk1"/>
                </a:solidFill>
              </a:rPr>
              <a:t>, 109415.</a:t>
            </a:r>
            <a:r>
              <a:rPr lang="en-US" sz="12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ONUDI, ICSHP (2022). Informe mundial sobre el desarrollo de la pequeña energía hidroeléctrica 2022. Publicación temática: Pequeña energía hidroeléctrica y cambio climático. Organización de las Naciones Unidas para el Desarrollo Industrial, Viena, Austria; Centro Internacional de Pequeña Energía Hidroeléctrica, Hangzhou, China. Disponible en</a:t>
            </a:r>
            <a:r>
              <a:rPr lang="en-US" sz="1200" dirty="0">
                <a:solidFill>
                  <a:schemeClr val="dk1"/>
                </a:solidFill>
                <a:hlinkClick r:id="rId8"/>
              </a:rPr>
              <a:t> www.unido.org/WSHPDR</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Welt der </a:t>
            </a:r>
            <a:r>
              <a:rPr lang="en-US" sz="1200" dirty="0" err="1">
                <a:solidFill>
                  <a:schemeClr val="dk1"/>
                </a:solidFill>
              </a:rPr>
              <a:t>Physik</a:t>
            </a:r>
            <a:r>
              <a:rPr lang="en-US" sz="1200" dirty="0">
                <a:solidFill>
                  <a:schemeClr val="dk1"/>
                </a:solidFill>
              </a:rPr>
              <a:t>. (11 </a:t>
            </a:r>
            <a:r>
              <a:rPr lang="en-US" sz="1200" dirty="0" err="1">
                <a:solidFill>
                  <a:schemeClr val="dk1"/>
                </a:solidFill>
              </a:rPr>
              <a:t>de enero</a:t>
            </a:r>
            <a:r>
              <a:rPr lang="en-US" sz="1200" dirty="0">
                <a:solidFill>
                  <a:schemeClr val="dk1"/>
                </a:solidFill>
              </a:rPr>
              <a:t> de 2021). </a:t>
            </a:r>
            <a:r>
              <a:rPr lang="en-US" sz="1200" i="1" dirty="0" err="1">
                <a:solidFill>
                  <a:schemeClr val="dk1"/>
                </a:solidFill>
              </a:rPr>
              <a:t>Erneuerbare Energien im Klimawandel</a:t>
            </a:r>
            <a:r>
              <a:rPr lang="en-US" sz="1200" dirty="0">
                <a:solidFill>
                  <a:schemeClr val="dk1"/>
                </a:solidFill>
              </a:rPr>
              <a:t>.</a:t>
            </a:r>
            <a:r>
              <a:rPr lang="en-US" sz="12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200" dirty="0">
              <a:solidFill>
                <a:schemeClr val="dk1"/>
              </a:solidFill>
              <a:ea typeface="Calibri"/>
              <a:cs typeface="Calibri"/>
              <a:sym typeface="Calibri"/>
            </a:endParaRPr>
          </a:p>
          <a:p>
            <a:pPr latinLnBrk="0"/>
            <a:endParaRPr lang="en-GB" sz="1200" dirty="0"/>
          </a:p>
          <a:p>
            <a:endParaRPr lang="en-BE" dirty="0"/>
          </a:p>
        </p:txBody>
      </p:sp>
      <p:sp>
        <p:nvSpPr>
          <p:cNvPr id="4" name="Slide Number Placeholder 3">
            <a:extLst>
              <a:ext uri="{FF2B5EF4-FFF2-40B4-BE49-F238E27FC236}">
                <a16:creationId xmlns:a16="http://schemas.microsoft.com/office/drawing/2014/main" id="{84E6431C-3A27-12A0-EC4A-3D5A9C728E84}"/>
              </a:ext>
            </a:extLst>
          </p:cNvPr>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8167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¡Gracias!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6239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Comenzamos definiendo el cambio climático y luego exploramos tres tipos diferentes de producción de energía. Para empezar, le invitamos a hacer una pausa y reflexionar sobre una pregunta. Tómese un momento para considerar cada pregunta antes de pasar a aprender más sobre un tipo concreto de producción de energía, el impacto potencial del cambio climático y las posibles soluciones.</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Puede trabajar con cada tipo de producción de energía por separado. También puede seleccionar un tipo concreto que le gustaría explorar primero a través del menú.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7682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El cambio climático y tres tipos diferentes de producción de energía</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400" dirty="0">
                <a:ea typeface="Public Sans"/>
                <a:cs typeface="Public Sans"/>
                <a:sym typeface="Public Sans"/>
              </a:rPr>
              <a:t>Introducción: ¿Qué es el cambio climático?</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Céntrese en el cambio climático y los diferentes tipos de producción de energía: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Energía solar (paneles fotovoltaicos).</a:t>
            </a:r>
          </a:p>
          <a:p>
            <a:pPr marL="800100" lvl="1" indent="-342900" latinLnBrk="0">
              <a:buFont typeface="Arial" panose="020B0604020202020204" pitchFamily="34" charset="0"/>
              <a:buChar char="•"/>
            </a:pPr>
            <a:r>
              <a:rPr lang="en-US" sz="2400" dirty="0">
                <a:ea typeface="Calibri"/>
                <a:cs typeface="Calibri"/>
                <a:sym typeface="Public Sans"/>
              </a:rPr>
              <a:t>Energía</a:t>
            </a:r>
            <a:r>
              <a:rPr lang="en-US" sz="2400" dirty="0">
                <a:ea typeface="Public Sans"/>
                <a:cs typeface="Public Sans"/>
                <a:sym typeface="Public Sans"/>
              </a:rPr>
              <a:t> eólica (turbinas eólicas).</a:t>
            </a:r>
          </a:p>
          <a:p>
            <a:pPr marL="800100" lvl="1" indent="-342900" latinLnBrk="0">
              <a:buFont typeface="Arial" panose="020B0604020202020204" pitchFamily="34" charset="0"/>
              <a:buChar char="•"/>
            </a:pPr>
            <a:r>
              <a:rPr lang="en-US" sz="2400" dirty="0">
                <a:ea typeface="Public Sans"/>
                <a:cs typeface="Public Sans"/>
                <a:sym typeface="Public Sans"/>
              </a:rPr>
              <a:t>Energía hidroeléctrica a pequeña escala.</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Mitigar el impacto del cambio climático en las fuentes de energía renovables.</a:t>
            </a:r>
          </a:p>
          <a:p>
            <a:pPr marL="342900" indent="-342900" latinLnBrk="0">
              <a:buFont typeface="Arial" panose="020B0604020202020204" pitchFamily="34" charset="0"/>
              <a:buChar char="•"/>
            </a:pPr>
            <a:endParaRPr lang="en-US" sz="240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7007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¿Qué es el cambio climático? </a:t>
            </a:r>
            <a:endParaRPr lang="en-US" sz="1050" kern="1200" dirty="0">
              <a:solidFill>
                <a:schemeClr val="bg1"/>
              </a:solidFill>
              <a:latin typeface="+mn-lt"/>
              <a:ea typeface="+mn-ea"/>
              <a:cs typeface="+mn-cs"/>
            </a:endParaRPr>
          </a:p>
          <a:p>
            <a:pPr latinLnBrk="0"/>
            <a:r>
              <a:rPr lang="en-GB" sz="1200" dirty="0">
                <a:ea typeface="Roboto"/>
                <a:cs typeface="Roboto"/>
              </a:rPr>
              <a:t>«El cambio climático se refiere a los cambios a largo plazo en las temperaturas y los patrones climáticos. Estos cambios pueden ser naturales, debido a cambios en la actividad solar o a grandes erupciones volcánicas. </a:t>
            </a:r>
          </a:p>
          <a:p>
            <a:pPr latinLnBrk="0"/>
            <a:endParaRPr lang="en-GB" sz="1200" dirty="0">
              <a:ea typeface="Roboto"/>
              <a:cs typeface="Roboto"/>
            </a:endParaRPr>
          </a:p>
          <a:p>
            <a:pPr latinLnBrk="0"/>
            <a:r>
              <a:rPr lang="en-GB" sz="1200" dirty="0">
                <a:ea typeface="Roboto"/>
                <a:cs typeface="Roboto"/>
              </a:rPr>
              <a:t>Sin embargo, desde el siglo XIX, </a:t>
            </a:r>
            <a:r>
              <a:rPr lang="en-GB" sz="1200" dirty="0">
                <a:ea typeface="Roboto"/>
                <a:cs typeface="Roboto"/>
                <a:hlinkClick r:id="rId3">
                  <a:extLst>
                    <a:ext uri="{A12FA001-AC4F-418D-AE19-62706E023703}">
                      <ahyp:hlinkClr xmlns:ahyp="http://schemas.microsoft.com/office/drawing/2018/hyperlinkcolor" val="tx"/>
                    </a:ext>
                  </a:extLst>
                </a:hlinkClick>
              </a:rPr>
              <a:t>las actividades humanas han sido el principal motor del cambio climático</a:t>
            </a:r>
            <a:r>
              <a:rPr lang="en-GB" sz="1200" dirty="0">
                <a:ea typeface="Roboto"/>
                <a:cs typeface="Roboto"/>
              </a:rPr>
              <a:t>, principalmente debido a la quema de combustibles fósiles como el carbón, el petróleo y el gas. </a:t>
            </a:r>
          </a:p>
          <a:p>
            <a:pPr latinLnBrk="0"/>
            <a:endParaRPr lang="en-GB" sz="1200" dirty="0">
              <a:ea typeface="Roboto"/>
              <a:cs typeface="Roboto"/>
            </a:endParaRPr>
          </a:p>
          <a:p>
            <a:pPr latinLnBrk="0"/>
            <a:r>
              <a:rPr lang="en-GB" sz="1200" dirty="0">
                <a:ea typeface="Roboto"/>
                <a:cs typeface="Roboto"/>
              </a:rPr>
              <a:t>La quema de combustibles fósiles genera emisiones de gases de efecto invernadero que actúan como una manta que envuelve la Tierra, atrapando el calor del sol y elevando las temperaturas». (</a:t>
            </a:r>
            <a:r>
              <a:rPr lang="en-GB" sz="1200" dirty="0">
                <a:ea typeface="Roboto"/>
                <a:cs typeface="Roboto"/>
                <a:hlinkClick r:id="rId4">
                  <a:extLst>
                    <a:ext uri="{A12FA001-AC4F-418D-AE19-62706E023703}">
                      <ahyp:hlinkClr xmlns:ahyp="http://schemas.microsoft.com/office/drawing/2018/hyperlinkcolor" val="tx"/>
                    </a:ext>
                  </a:extLst>
                </a:hlinkClick>
              </a:rPr>
              <a:t>Naciones Unidas</a:t>
            </a:r>
            <a:r>
              <a:rPr lang="en-GB" sz="1200" dirty="0">
                <a:ea typeface="Roboto"/>
                <a:cs typeface="Roboto"/>
              </a:rPr>
              <a:t>) </a:t>
            </a:r>
            <a:endParaRPr lang="en-GB" sz="1200" dirty="0"/>
          </a:p>
          <a:p>
            <a:endParaRPr lang="en-GB" dirty="0"/>
          </a:p>
          <a:p>
            <a:endParaRPr lang="en-GB" dirty="0"/>
          </a:p>
          <a:p>
            <a:r>
              <a:rPr lang="en-GB" dirty="0"/>
              <a:t>https://www.ipcc.ch/2021/08/09/ar6-wg1-20210809-pr/</a:t>
            </a:r>
          </a:p>
          <a:p>
            <a:r>
              <a:rPr lang="en-GB" dirty="0"/>
              <a:t>https://www.un.org/en/climatechange/what-is-climate-change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398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¿Qué es el cambio climático? </a:t>
            </a:r>
            <a:endParaRPr lang="en-US" sz="1050" kern="1200" dirty="0">
              <a:solidFill>
                <a:schemeClr val="bg1"/>
              </a:solidFill>
              <a:latin typeface="+mn-lt"/>
              <a:ea typeface="+mn-ea"/>
              <a:cs typeface="+mn-cs"/>
            </a:endParaRPr>
          </a:p>
          <a:p>
            <a:pPr latinLnBrk="0"/>
            <a:r>
              <a:rPr lang="en-GB" sz="1200" dirty="0">
                <a:ea typeface="Public Sans"/>
                <a:cs typeface="Public Sans"/>
                <a:sym typeface="Public Sans"/>
              </a:rPr>
              <a:t>Tal y como explica la Organización </a:t>
            </a:r>
            <a:r>
              <a:rPr lang="en-GB" sz="1200" dirty="0">
                <a:ea typeface="Public Sans"/>
                <a:cs typeface="Public Sans"/>
                <a:sym typeface="Public Sans"/>
                <a:hlinkClick r:id="rId3"/>
              </a:rPr>
              <a:t>de las Naciones Unidas</a:t>
            </a:r>
            <a:r>
              <a:rPr lang="en-GB" sz="1200" dirty="0">
                <a:ea typeface="Public Sans"/>
                <a:cs typeface="Public Sans"/>
                <a:sym typeface="Public Sans"/>
              </a:rPr>
              <a:t>, podemos combatir el cambio climático reduciendo las emisiones de gases de efecto invernadero. Para ello, debemos: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Abandonar los combustibles fósiles (como el carbón y el petróleo) y pasar a fuentes de energía renovables (como la solar y la eólica).</a:t>
            </a:r>
          </a:p>
          <a:p>
            <a:pPr marL="342900" indent="-342900" latinLnBrk="0">
              <a:buFont typeface="Arial" panose="020B0604020202020204" pitchFamily="34" charset="0"/>
              <a:buChar char="•"/>
            </a:pPr>
            <a:r>
              <a:rPr lang="en-GB" sz="1200" dirty="0">
                <a:ea typeface="Public Sans"/>
                <a:cs typeface="Public Sans"/>
                <a:sym typeface="Public Sans"/>
              </a:rPr>
              <a:t>Adaptarnos a los efectos del cambio climático.</a:t>
            </a:r>
          </a:p>
          <a:p>
            <a:pPr marL="342900" indent="-342900" latinLnBrk="0">
              <a:buFont typeface="Arial" panose="020B0604020202020204" pitchFamily="34" charset="0"/>
              <a:buChar char="•"/>
            </a:pPr>
            <a:r>
              <a:rPr lang="en-GB" sz="1200" dirty="0">
                <a:ea typeface="Public Sans"/>
                <a:cs typeface="Public Sans"/>
                <a:sym typeface="Public Sans"/>
              </a:rPr>
              <a:t>Invertir en el cambio. Se necesita inversión, tanto por parte de los gobiernos como de las empresas.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91473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Diferentes tipos de producción de energía: Solar (paneles fotovoltaicos)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¿Cuál es el impacto potencial del cambio climático en la energía solar?</a:t>
            </a:r>
            <a:endParaRPr lang="en-GB" sz="1200" i="1" dirty="0">
              <a:solidFill>
                <a:schemeClr val="accent5"/>
              </a:solidFill>
            </a:endParaRPr>
          </a:p>
          <a:p>
            <a:r>
              <a:rPr lang="en-GB" dirty="0"/>
              <a:t>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2619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Diferentes tipos de producción de energía: Solar (paneles fotovoltaicos)</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La energía fotovoltaica es un método de generación de energía eléctrica que utiliza células solares para convertir la energía del sol en electricidad. Estas células se ensamblan en paneles solares y luego se instalan en el suelo, en tejados o flotando en presas o lagos.</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La tecnología fotovoltaica se está utilizando cada vez más en todo el mundo. Año tras año, la energía fotovoltaica representa una parte cada vez mayor de la combinación energética de la UE. En 2024, la producción de electricidad fotovoltaica de la UE representó el 11 % de la producción bruta de electricidad de la UE, según </a:t>
            </a:r>
            <a:r>
              <a:rPr lang="en-US" sz="1200" dirty="0">
                <a:ea typeface="Public Sans"/>
                <a:cs typeface="Public Sans"/>
                <a:sym typeface="Public Sans"/>
                <a:hlinkClick r:id="rId3"/>
              </a:rPr>
              <a:t>Ember</a:t>
            </a:r>
            <a:r>
              <a:rPr lang="en-US" sz="1200" dirty="0">
                <a:ea typeface="Public Sans"/>
                <a:cs typeface="Public Sans"/>
                <a:sym typeface="Public Sans"/>
              </a:rPr>
              <a:t>.</a:t>
            </a:r>
          </a:p>
          <a:p>
            <a:endParaRPr lang="en-GB" dirty="0"/>
          </a:p>
          <a:p>
            <a:r>
              <a:rPr lang="en-GB" dirty="0"/>
              <a:t>https://ember-energy.org/data/electricity-data-explorer/</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2684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¿Cuál es el impacto potencial del cambio climático en la energía solar?</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1200" noProof="0" dirty="0">
                <a:ea typeface="Public Sans"/>
                <a:cs typeface="Public Sans"/>
                <a:sym typeface="Public Sans"/>
              </a:rPr>
              <a:t>Los huracanes y los tornados pueden ser muy intensos e impredecibles. Este tipo de fenómenos meteorológicos pueden causar daños físicos importantes a los sistemas fotovoltaicos solares y a sus componentes eléctricos, al desplazarlos y dañarlos (Okonkwo et al, 2025). </a:t>
            </a:r>
          </a:p>
          <a:p>
            <a:pPr marL="342900" indent="-342900" latinLnBrk="0">
              <a:buFont typeface="Arial" panose="020B0604020202020204" pitchFamily="34" charset="0"/>
              <a:buChar char="•"/>
            </a:pPr>
            <a:r>
              <a:rPr lang="en-GB" sz="1200" dirty="0">
                <a:ea typeface="Public Sans"/>
                <a:cs typeface="Public Sans"/>
                <a:sym typeface="Public Sans"/>
              </a:rPr>
              <a:t>Las baterías de los paneles solares también pueden resultar dañadas por las altas temperaturas. El aislamiento puede ofrecer cierta protección.</a:t>
            </a:r>
            <a:endParaRPr lang="en-GB" sz="1200" noProof="0" dirty="0">
              <a:ea typeface="Public Sans"/>
              <a:cs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El uso de la energía solar puede aumentar en zonas climáticas moderadas donde hay un aumento de la luz solar directa (Welt der </a:t>
            </a:r>
            <a:r>
              <a:rPr lang="en-GB" sz="1200" noProof="0" dirty="0" err="1">
                <a:ea typeface="Public Sans"/>
                <a:cs typeface="Public Sans"/>
                <a:sym typeface="Public Sans"/>
              </a:rPr>
              <a:t>Physik</a:t>
            </a:r>
            <a:r>
              <a:rPr lang="en-GB" sz="1200" noProof="0" dirty="0">
                <a:ea typeface="Public Sans"/>
                <a:cs typeface="Public Sans"/>
                <a:sym typeface="Public Sans"/>
              </a:rPr>
              <a:t>, 2021).</a:t>
            </a:r>
            <a:endParaRPr lang="en-GB" sz="1200" noProof="0" dirty="0">
              <a:ea typeface="Public Sans"/>
              <a:cs typeface="Public Sans"/>
            </a:endParaRP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09789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F29A58D9-4404-D3B9-E99F-567964A26B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80" y="6221873"/>
            <a:ext cx="1958312" cy="410480"/>
          </a:xfrm>
          <a:prstGeom prst="rect">
            <a:avLst/>
          </a:prstGeom>
        </p:spPr>
      </p:pic>
      <p:sp>
        <p:nvSpPr>
          <p:cNvPr id="6" name="TextBox 5">
            <a:extLst>
              <a:ext uri="{FF2B5EF4-FFF2-40B4-BE49-F238E27FC236}">
                <a16:creationId xmlns:a16="http://schemas.microsoft.com/office/drawing/2014/main" id="{0F3FBC6C-BF11-8922-FABF-0EB888D5FDDF}"/>
              </a:ext>
            </a:extLst>
          </p:cNvPr>
          <p:cNvSpPr txBox="1"/>
          <p:nvPr userDrawn="1"/>
        </p:nvSpPr>
        <p:spPr>
          <a:xfrm>
            <a:off x="2086708" y="5996226"/>
            <a:ext cx="5498124" cy="861774"/>
          </a:xfrm>
          <a:prstGeom prst="rect">
            <a:avLst/>
          </a:prstGeom>
          <a:noFill/>
        </p:spPr>
        <p:txBody>
          <a:bodyPr wrap="square" rtlCol="0">
            <a:spAutoFit/>
          </a:bodyPr>
          <a:lstStyle/>
          <a:p>
            <a:pPr latinLnBrk="0" hangingPunct="0"/>
            <a:r>
              <a:rPr lang="es-ES_tradnl" sz="1000" b="0" i="0" kern="1200" noProof="0" dirty="0">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s-ES_tradnl" sz="1000" b="0" i="0" u="sng" kern="1200" noProof="0" dirty="0">
                <a:solidFill>
                  <a:schemeClr val="tx1"/>
                </a:solidFill>
                <a:effectLst/>
                <a:latin typeface="+mn-lt"/>
                <a:ea typeface="+mn-ea"/>
                <a:cs typeface="+mn-cs"/>
                <a:hlinkClick r:id="rId4" tooltip="Original URL: https://creativecommons.org/licenses/by-sa/4.0/deed.en. Click or tap if you trust this link."/>
              </a:rPr>
              <a:t>CC BY-SA 4.0, </a:t>
            </a:r>
            <a:r>
              <a:rPr lang="es-ES_tradnl" sz="1000" b="0" i="0" kern="1200" noProof="0" dirty="0">
                <a:solidFill>
                  <a:schemeClr val="tx1"/>
                </a:solidFill>
                <a:effectLst/>
                <a:latin typeface="+mn-lt"/>
                <a:ea typeface="+mn-ea"/>
                <a:cs typeface="+mn-cs"/>
              </a:rPr>
              <a:t>salvo que se indique lo contrario. </a:t>
            </a:r>
            <a:endParaRPr lang="es-ES_tradnl" sz="1000" noProof="0" dirty="0"/>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notesSlide" Target="../notesSlides/not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slideLayout" Target="../slideLayouts/slideLayout2.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un.org/en/climatechange/what-is-climate-change" TargetMode="External"/><Relationship Id="rId4" Type="http://schemas.openxmlformats.org/officeDocument/2006/relationships/hyperlink" Target="https://www.ipcc.ch/2021/08/09/ar6-wg1-20210809-p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org/en/climatechange/what-is-climate-chan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CDB14078-4AE6-DDF0-C6CF-27E293AE42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846" y="2283086"/>
            <a:ext cx="4519460" cy="2540510"/>
          </a:xfrm>
          <a:prstGeom prst="rect">
            <a:avLst/>
          </a:prstGeom>
        </p:spPr>
      </p:pic>
      <p:sp>
        <p:nvSpPr>
          <p:cNvPr id="2" name="Title 1">
            <a:extLst>
              <a:ext uri="{FF2B5EF4-FFF2-40B4-BE49-F238E27FC236}">
                <a16:creationId xmlns:a16="http://schemas.microsoft.com/office/drawing/2014/main" id="{9F52A8FD-D115-3917-B567-996023B58008}"/>
              </a:ext>
            </a:extLst>
          </p:cNvPr>
          <p:cNvSpPr>
            <a:spLocks noGrp="1"/>
          </p:cNvSpPr>
          <p:nvPr>
            <p:ph type="title" idx="4294967295"/>
          </p:nvPr>
        </p:nvSpPr>
        <p:spPr>
          <a:xfrm>
            <a:off x="211873" y="1402189"/>
            <a:ext cx="6836627" cy="3928094"/>
          </a:xfrm>
          <a:prstGeom prst="rect">
            <a:avLst/>
          </a:prstGeom>
        </p:spPr>
        <p:txBody>
          <a:bodyPr/>
          <a:lstStyle/>
          <a:p>
            <a:pPr latinLnBrk="0"/>
            <a:r>
              <a:rPr lang="es-ES_tradnl" sz="6000" noProof="1"/>
              <a:t>¿Cómo afecta el cambio climático a las energías renovables?</a:t>
            </a:r>
            <a:endParaRPr lang="es-ES_tradnl" sz="6000" noProof="1">
              <a:solidFill>
                <a:schemeClr val="tx2"/>
              </a:solidFill>
            </a:endParaRPr>
          </a:p>
        </p:txBody>
      </p:sp>
    </p:spTree>
    <p:extLst>
      <p:ext uri="{BB962C8B-B14F-4D97-AF65-F5344CB8AC3E}">
        <p14:creationId xmlns:p14="http://schemas.microsoft.com/office/powerpoint/2010/main" val="40216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0364-81A8-630F-CAC2-DBF9D53C0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52513-E61F-952D-DC13-AF1A239475C6}"/>
              </a:ext>
            </a:extLst>
          </p:cNvPr>
          <p:cNvSpPr>
            <a:spLocks noGrp="1"/>
          </p:cNvSpPr>
          <p:nvPr>
            <p:ph type="title" idx="4294967295"/>
          </p:nvPr>
        </p:nvSpPr>
        <p:spPr>
          <a:xfrm>
            <a:off x="302942" y="766569"/>
            <a:ext cx="11350082"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Diferentes tipos de producción de energía: Eólica (aerogeneradores)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17F66662-FCFA-2C8A-5FD4-DE6A61D0DDF6}"/>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¿Cuál es el impacto potencial del cambio climático en la energía eólica?</a:t>
            </a:r>
            <a:endParaRPr lang="en-GB" sz="4800" i="1" dirty="0">
              <a:solidFill>
                <a:schemeClr val="accent5"/>
              </a:solidFill>
            </a:endParaRPr>
          </a:p>
        </p:txBody>
      </p:sp>
    </p:spTree>
    <p:extLst>
      <p:ext uri="{BB962C8B-B14F-4D97-AF65-F5344CB8AC3E}">
        <p14:creationId xmlns:p14="http://schemas.microsoft.com/office/powerpoint/2010/main" val="21850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8985-3F46-FA0C-85E6-FB59610B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7AC55-1995-8215-ACF9-D2D0B8B6B584}"/>
              </a:ext>
            </a:extLst>
          </p:cNvPr>
          <p:cNvSpPr>
            <a:spLocks noGrp="1"/>
          </p:cNvSpPr>
          <p:nvPr>
            <p:ph type="title" idx="4294967295"/>
          </p:nvPr>
        </p:nvSpPr>
        <p:spPr>
          <a:xfrm>
            <a:off x="314093" y="844628"/>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mn-ea"/>
                <a:cs typeface="+mn-cs"/>
              </a:rPr>
              <a:t>Diferentes tipos de producción de energía: Eólica (aerogeneradores) 1</a:t>
            </a:r>
            <a:endParaRPr lang="es-ES_tradnl" noProof="1">
              <a:effectLst/>
            </a:endParaRPr>
          </a:p>
          <a:p>
            <a:endParaRPr lang="es-ES_tradnl" noProof="1"/>
          </a:p>
        </p:txBody>
      </p:sp>
      <p:sp>
        <p:nvSpPr>
          <p:cNvPr id="4" name="TextBox 3">
            <a:extLst>
              <a:ext uri="{FF2B5EF4-FFF2-40B4-BE49-F238E27FC236}">
                <a16:creationId xmlns:a16="http://schemas.microsoft.com/office/drawing/2014/main" id="{6626F0D8-00A2-4308-1A56-AEAB5E13091A}"/>
              </a:ext>
            </a:extLst>
          </p:cNvPr>
          <p:cNvSpPr txBox="1"/>
          <p:nvPr/>
        </p:nvSpPr>
        <p:spPr>
          <a:xfrm>
            <a:off x="3988646" y="2397378"/>
            <a:ext cx="7993309" cy="3816429"/>
          </a:xfrm>
          <a:prstGeom prst="rect">
            <a:avLst/>
          </a:prstGeom>
          <a:noFill/>
        </p:spPr>
        <p:txBody>
          <a:bodyPr wrap="square" lIns="91440" tIns="45720" rIns="91440" bIns="45720" rtlCol="0" anchor="t">
            <a:spAutoFit/>
          </a:bodyPr>
          <a:lstStyle/>
          <a:p>
            <a:pPr latinLnBrk="0"/>
            <a:r>
              <a:rPr lang="en-GB" sz="2000" dirty="0"/>
              <a:t>El viento es una fuente de energía limpia y abundante que se utiliza para generar electricidad. Se puede aprovechar tanto en tierra (onshore) como en el mar (offshore).</a:t>
            </a:r>
          </a:p>
          <a:p>
            <a:pPr latinLnBrk="0"/>
            <a:endParaRPr lang="en-GB" sz="1100" dirty="0"/>
          </a:p>
          <a:p>
            <a:pPr latinLnBrk="0"/>
            <a:r>
              <a:rPr lang="en-GB" sz="2000" dirty="0"/>
              <a:t>Las continuas mejoras en la fabricación y el diseño de los aerogeneradores, combinadas con la mejora de los factores de capacidad (más electricidad generada por aerogenerador) instalados, gracias a aerogeneradores más eficientes y/o una mejor localización, por ejemplo, han reducido los costes de la energía eólica y reafirmado su posición como motor clave de la transición hacia la energía limpia.</a:t>
            </a:r>
          </a:p>
          <a:p>
            <a:pPr latinLnBrk="0"/>
            <a:endParaRPr lang="en-GB" sz="1100" dirty="0"/>
          </a:p>
          <a:p>
            <a:pPr latinLnBrk="0"/>
            <a:r>
              <a:rPr lang="en-GB" sz="2000" dirty="0"/>
              <a:t>Según </a:t>
            </a:r>
            <a:r>
              <a:rPr lang="en-GB" sz="2000" dirty="0">
                <a:hlinkClick r:id="rId3"/>
              </a:rPr>
              <a:t>Eurostat</a:t>
            </a:r>
            <a:r>
              <a:rPr lang="en-GB" sz="2000" dirty="0"/>
              <a:t>, la energía eólica representó el 39,1 % del total de la electricidad generada a partir de fuentes renovables en la UE en 2024.</a:t>
            </a:r>
          </a:p>
        </p:txBody>
      </p:sp>
      <p:pic>
        <p:nvPicPr>
          <p:cNvPr id="3" name="Picture 2">
            <a:extLst>
              <a:ext uri="{FF2B5EF4-FFF2-40B4-BE49-F238E27FC236}">
                <a16:creationId xmlns:a16="http://schemas.microsoft.com/office/drawing/2014/main" id="{995415B9-0DAE-D005-D041-B0232380F4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464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F753-FF72-D619-FCA0-32AC6EC67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01D1-86D4-55EF-E3B6-DCBDFB331F26}"/>
              </a:ext>
            </a:extLst>
          </p:cNvPr>
          <p:cNvSpPr>
            <a:spLocks noGrp="1"/>
          </p:cNvSpPr>
          <p:nvPr>
            <p:ph type="title" idx="4294967295"/>
          </p:nvPr>
        </p:nvSpPr>
        <p:spPr>
          <a:xfrm>
            <a:off x="210045" y="916914"/>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mn-ea"/>
                <a:cs typeface="+mn-cs"/>
              </a:rPr>
              <a:t>Diferentes tipos de producción de energía: Eólica (turbinas eólicas) 2</a:t>
            </a:r>
            <a:endParaRPr lang="es-ES_tradnl" noProof="1">
              <a:effectLst/>
            </a:endParaRPr>
          </a:p>
          <a:p>
            <a:endParaRPr lang="es-ES_tradnl" noProof="1"/>
          </a:p>
        </p:txBody>
      </p:sp>
      <p:sp>
        <p:nvSpPr>
          <p:cNvPr id="4" name="TextBox 3">
            <a:extLst>
              <a:ext uri="{FF2B5EF4-FFF2-40B4-BE49-F238E27FC236}">
                <a16:creationId xmlns:a16="http://schemas.microsoft.com/office/drawing/2014/main" id="{A45B8CBE-1F11-E934-F1CC-E369F0A7208F}"/>
              </a:ext>
            </a:extLst>
          </p:cNvPr>
          <p:cNvSpPr txBox="1"/>
          <p:nvPr/>
        </p:nvSpPr>
        <p:spPr>
          <a:xfrm>
            <a:off x="4200584" y="2242477"/>
            <a:ext cx="7646198" cy="4154984"/>
          </a:xfrm>
          <a:prstGeom prst="rect">
            <a:avLst/>
          </a:prstGeom>
          <a:noFill/>
        </p:spPr>
        <p:txBody>
          <a:bodyPr wrap="square" lIns="91440" tIns="45720" rIns="91440" bIns="45720" rtlCol="0" anchor="t">
            <a:spAutoFit/>
          </a:bodyPr>
          <a:lstStyle/>
          <a:p>
            <a:pPr algn="just" latinLnBrk="0"/>
            <a:r>
              <a:rPr lang="en-GB" sz="2400" dirty="0"/>
              <a:t>Los componentes principales de una turbina eólica son:</a:t>
            </a:r>
          </a:p>
          <a:p>
            <a:pPr marL="342900" indent="-342900" algn="just" latinLnBrk="0">
              <a:buFont typeface="Arial" panose="020B0604020202020204" pitchFamily="34" charset="0"/>
              <a:buChar char="•"/>
            </a:pPr>
            <a:r>
              <a:rPr lang="en-GB" sz="2400" dirty="0"/>
              <a:t>El rotor, que incluye las palas y acciona el eje, convierte la energía eólica en energía mecánica rotacional.</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El cuerpo principal, que alberga el eje principal, la caja de engranajes (que aumenta la velocidad de rotación), el generador (que convierte la energía mecánica en electricidad) y el sistema de control.</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La torre de soporte, que eleva la turbina a una altura en la que puede captar corrientes de viento más fuertes y constantes.</a:t>
            </a:r>
          </a:p>
        </p:txBody>
      </p:sp>
      <p:pic>
        <p:nvPicPr>
          <p:cNvPr id="6" name="Picture 5">
            <a:extLst>
              <a:ext uri="{FF2B5EF4-FFF2-40B4-BE49-F238E27FC236}">
                <a16:creationId xmlns:a16="http://schemas.microsoft.com/office/drawing/2014/main" id="{4AD3F938-6005-953F-7EE3-1A6F08E0A0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9167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D333-F6DF-291A-2920-BE2F4B613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BBF2-57E8-98A7-5196-A80E5E02DE3D}"/>
              </a:ext>
            </a:extLst>
          </p:cNvPr>
          <p:cNvSpPr>
            <a:spLocks noGrp="1"/>
          </p:cNvSpPr>
          <p:nvPr>
            <p:ph type="title" idx="4294967295"/>
          </p:nvPr>
        </p:nvSpPr>
        <p:spPr>
          <a:xfrm>
            <a:off x="210045" y="766568"/>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¿Cuál es el impacto potencial del cambio climático en la energía eólica?</a:t>
            </a:r>
            <a:endParaRPr lang="es-ES_tradnl" noProof="1">
              <a:effectLst/>
            </a:endParaRPr>
          </a:p>
          <a:p>
            <a:endParaRPr lang="es-ES_tradnl" noProof="1"/>
          </a:p>
        </p:txBody>
      </p:sp>
      <p:sp>
        <p:nvSpPr>
          <p:cNvPr id="4" name="TextBox 3">
            <a:extLst>
              <a:ext uri="{FF2B5EF4-FFF2-40B4-BE49-F238E27FC236}">
                <a16:creationId xmlns:a16="http://schemas.microsoft.com/office/drawing/2014/main" id="{F3695D75-7CB2-2E3E-FC36-E6C5542486F1}"/>
              </a:ext>
            </a:extLst>
          </p:cNvPr>
          <p:cNvSpPr txBox="1"/>
          <p:nvPr/>
        </p:nvSpPr>
        <p:spPr>
          <a:xfrm>
            <a:off x="4183347" y="1925184"/>
            <a:ext cx="7798607" cy="4893647"/>
          </a:xfrm>
          <a:prstGeom prst="rect">
            <a:avLst/>
          </a:prstGeom>
          <a:noFill/>
        </p:spPr>
        <p:txBody>
          <a:bodyPr wrap="square" lIns="91440" tIns="45720" rIns="91440" bIns="45720" rtlCol="0" anchor="t">
            <a:spAutoFit/>
          </a:bodyPr>
          <a:lstStyle/>
          <a:p>
            <a:pPr marL="457200" indent="-457200" latinLnBrk="0">
              <a:buChar char="•"/>
            </a:pPr>
            <a:r>
              <a:rPr lang="en-US" sz="2400" dirty="0">
                <a:ea typeface="Public Sans"/>
                <a:cs typeface="Public Sans"/>
              </a:rPr>
              <a:t>Además de los fenómenos meteorológicos extremos, como las tormentas, y el aumento de la intensidad de estas, que pueden causar daños en las infraestructuras de las centrales eólicas, </a:t>
            </a:r>
            <a:r>
              <a:rPr lang="en-US" sz="2400" dirty="0"/>
              <a:t>también podrían producirse cambios en los patrones del viento, lo que reduciría la velocidad del viento en muchas regiones («sequía eólica»), una mayor probabilidad de caídas de rayos y olas de calor que reducirían la vida útil de los equipos y aumentarían el tiempo de inactividad de las turbinas.</a:t>
            </a:r>
            <a:endParaRPr lang="en-US" sz="2400" dirty="0">
              <a:ea typeface="Calibri"/>
              <a:cs typeface="Calibri"/>
            </a:endParaRPr>
          </a:p>
          <a:p>
            <a:pPr marL="457200" indent="-457200" latinLnBrk="0">
              <a:buChar char="•"/>
            </a:pPr>
            <a:r>
              <a:rPr lang="en-US" sz="2400" dirty="0"/>
              <a:t>Predecir la fuerza y los patrones del viento puede resultar difícil. Esto puede generar incertidumbre a la hora de calcular la generación de las centrales eléctricas (Herrmann et al., 2016).</a:t>
            </a:r>
            <a:endParaRPr lang="en-US" sz="2400" dirty="0">
              <a:ea typeface="Calibri"/>
              <a:cs typeface="Calibri"/>
            </a:endParaRPr>
          </a:p>
        </p:txBody>
      </p:sp>
      <p:pic>
        <p:nvPicPr>
          <p:cNvPr id="3" name="Picture 2">
            <a:extLst>
              <a:ext uri="{FF2B5EF4-FFF2-40B4-BE49-F238E27FC236}">
                <a16:creationId xmlns:a16="http://schemas.microsoft.com/office/drawing/2014/main" id="{477FD4E0-BD65-C0FF-9459-FC040287A1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3343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DE49-A6A0-7ED5-C453-91DF5392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1AA4E-9257-5B0A-B307-3A3FE61C373A}"/>
              </a:ext>
            </a:extLst>
          </p:cNvPr>
          <p:cNvSpPr>
            <a:spLocks noGrp="1"/>
          </p:cNvSpPr>
          <p:nvPr>
            <p:ph type="title" idx="4294967295"/>
          </p:nvPr>
        </p:nvSpPr>
        <p:spPr>
          <a:xfrm>
            <a:off x="157976" y="705283"/>
            <a:ext cx="11640014"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Diferentes tipos de producción de energía: Energía hidroeléctrica a pequeña escala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5B5D8088-03F2-C00C-E9D4-5BE4067C09EB}"/>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¿Cuál es el impacto potencial del cambio climático en la energía hidroeléctrica a pequeña escala?</a:t>
            </a:r>
            <a:endParaRPr lang="en-GB" sz="4800" i="1" dirty="0">
              <a:solidFill>
                <a:schemeClr val="accent5"/>
              </a:solidFill>
            </a:endParaRPr>
          </a:p>
        </p:txBody>
      </p:sp>
    </p:spTree>
    <p:extLst>
      <p:ext uri="{BB962C8B-B14F-4D97-AF65-F5344CB8AC3E}">
        <p14:creationId xmlns:p14="http://schemas.microsoft.com/office/powerpoint/2010/main" val="213326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E064-0535-EBAF-35D9-ED895F42D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9F3511-8F6B-1635-927F-DA2092DC4D45}"/>
              </a:ext>
            </a:extLst>
          </p:cNvPr>
          <p:cNvSpPr>
            <a:spLocks noGrp="1"/>
          </p:cNvSpPr>
          <p:nvPr>
            <p:ph type="title" idx="4294967295"/>
          </p:nvPr>
        </p:nvSpPr>
        <p:spPr>
          <a:xfrm>
            <a:off x="183605" y="816393"/>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Diferentes tipos de producción de energía: energía hidroeléctrica a pequeña escala</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7B55AD6-BE39-9CA0-D95D-AC03B2E99E8F}"/>
              </a:ext>
            </a:extLst>
          </p:cNvPr>
          <p:cNvSpPr txBox="1"/>
          <p:nvPr/>
        </p:nvSpPr>
        <p:spPr>
          <a:xfrm>
            <a:off x="3792072" y="2146392"/>
            <a:ext cx="8022445" cy="3816429"/>
          </a:xfrm>
          <a:prstGeom prst="rect">
            <a:avLst/>
          </a:prstGeom>
          <a:noFill/>
        </p:spPr>
        <p:txBody>
          <a:bodyPr wrap="square" rtlCol="0">
            <a:spAutoFit/>
          </a:bodyPr>
          <a:lstStyle/>
          <a:p>
            <a:pPr latinLnBrk="0"/>
            <a:r>
              <a:rPr lang="en-GB" sz="2000" dirty="0"/>
              <a:t>La energía hidroeléctrica se obtiene del flujo del agua que impulsa una turbina. Es una de las fuentes de energía renovable más antiguas, ya que se utilizaba incluso en la época preindustrial, por ejemplo, en los molinos de agua.</a:t>
            </a:r>
          </a:p>
          <a:p>
            <a:pPr latinLnBrk="0"/>
            <a:endParaRPr lang="en-GB" sz="1100" dirty="0"/>
          </a:p>
          <a:p>
            <a:pPr latinLnBrk="0"/>
            <a:r>
              <a:rPr lang="en-GB" sz="2000" dirty="0"/>
              <a:t>Como segunda fuente de electricidad renovable más importante, la energía hidroeléctrica sigue siendo hoy en día una fuente de energía importante. Según Eurostat, en 2024 representaba el 29,9 % de la electricidad total generada a partir de energías renovables en la UE. </a:t>
            </a:r>
          </a:p>
          <a:p>
            <a:pPr latinLnBrk="0"/>
            <a:endParaRPr lang="en-GB" sz="1100" dirty="0"/>
          </a:p>
          <a:p>
            <a:pPr latinLnBrk="0"/>
            <a:r>
              <a:rPr lang="en-GB" sz="2000" dirty="0"/>
              <a:t>La energía hidroeléctrica a pequeña escala (que produce menos de 10 megavatios) genera electricidad para más de 13 millones de hogares en Europa (</a:t>
            </a:r>
            <a:r>
              <a:rPr lang="en-GB" sz="2000" dirty="0">
                <a:hlinkClick r:id="rId3"/>
              </a:rPr>
              <a:t>Federación Europea de Energías Renovables</a:t>
            </a:r>
            <a:r>
              <a:rPr lang="en-GB" sz="2000" dirty="0"/>
              <a:t>).</a:t>
            </a:r>
          </a:p>
        </p:txBody>
      </p:sp>
      <p:pic>
        <p:nvPicPr>
          <p:cNvPr id="2" name="Picture 1">
            <a:extLst>
              <a:ext uri="{FF2B5EF4-FFF2-40B4-BE49-F238E27FC236}">
                <a16:creationId xmlns:a16="http://schemas.microsoft.com/office/drawing/2014/main" id="{BD9D4764-4589-58BD-2283-FDE527E727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895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8312-3474-6D3A-8417-ECA1DB97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AC07F-70A5-A19E-B031-F3631767D5A8}"/>
              </a:ext>
            </a:extLst>
          </p:cNvPr>
          <p:cNvSpPr>
            <a:spLocks noGrp="1"/>
          </p:cNvSpPr>
          <p:nvPr>
            <p:ph type="title" idx="4294967295"/>
          </p:nvPr>
        </p:nvSpPr>
        <p:spPr>
          <a:xfrm>
            <a:off x="183605" y="733115"/>
            <a:ext cx="11580932"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¿Cuál es el impacto potencial del cambio climático en la energía hidroeléctrica a pequeña escala?</a:t>
            </a:r>
            <a:endParaRPr lang="es-ES_tradnl" noProof="1">
              <a:effectLst/>
            </a:endParaRPr>
          </a:p>
          <a:p>
            <a:endParaRPr lang="es-ES_tradnl" noProof="1"/>
          </a:p>
        </p:txBody>
      </p:sp>
      <p:sp>
        <p:nvSpPr>
          <p:cNvPr id="4" name="TextBox 3">
            <a:extLst>
              <a:ext uri="{FF2B5EF4-FFF2-40B4-BE49-F238E27FC236}">
                <a16:creationId xmlns:a16="http://schemas.microsoft.com/office/drawing/2014/main" id="{155DF4ED-FF8C-0564-EF5D-DA6654E5F96E}"/>
              </a:ext>
            </a:extLst>
          </p:cNvPr>
          <p:cNvSpPr txBox="1"/>
          <p:nvPr/>
        </p:nvSpPr>
        <p:spPr>
          <a:xfrm>
            <a:off x="3578069" y="2155498"/>
            <a:ext cx="8573728" cy="4093428"/>
          </a:xfrm>
          <a:prstGeom prst="rect">
            <a:avLst/>
          </a:prstGeom>
          <a:noFill/>
        </p:spPr>
        <p:txBody>
          <a:bodyPr wrap="square" lIns="91440" tIns="45720" rIns="91440" bIns="45720" rtlCol="0" anchor="t">
            <a:spAutoFit/>
          </a:bodyPr>
          <a:lstStyle/>
          <a:p>
            <a:pPr marL="457200" indent="-457200" latinLnBrk="0">
              <a:buFont typeface="Arial"/>
              <a:buChar char="•"/>
            </a:pPr>
            <a:r>
              <a:rPr lang="en-US" sz="2000" dirty="0"/>
              <a:t>El impacto del cambio climático en la energía hidroeléctrica a pequeña escala aún no está claro. A escala mundial, algunos estudios prevén un aumento de la producción hidroeléctrica de entre el 2,4 % y el 6,3 % en diferentes escenarios, mientras que otros no están seguros de la dirección que tomará el cambio. Sin embargo, todos los estudios coinciden en que existen variaciones regionales significativas.</a:t>
            </a:r>
            <a:endParaRPr lang="en-US" sz="2000" dirty="0">
              <a:ea typeface="Calibri"/>
              <a:cs typeface="Calibri"/>
            </a:endParaRPr>
          </a:p>
          <a:p>
            <a:pPr marL="457200" indent="-457200" latinLnBrk="0">
              <a:buChar char="•"/>
            </a:pPr>
            <a:r>
              <a:rPr lang="en-US" sz="2000" dirty="0"/>
              <a:t>Con un clima más errático y una menor previsibilidad estacional, se prevé que, por ejemplo, en el norte de Europa, la energía generada por la energía hidroeléctrica a pequeña escala aumentará durante el invierno (enero-marzo) y disminuirá durante la primavera y el verano (abril-junio). </a:t>
            </a:r>
          </a:p>
          <a:p>
            <a:pPr marL="457200" indent="-457200" latinLnBrk="0">
              <a:buChar char="•"/>
            </a:pPr>
            <a:r>
              <a:rPr lang="en-US" sz="2000" dirty="0"/>
              <a:t>En el sur de Europa se prevé una reducción de la electricidad producida por las pequeñas centrales hidroeléctricas debido a la disminución de las precipitaciones a lo largo del año (Welt der </a:t>
            </a:r>
            <a:r>
              <a:rPr lang="en-US" sz="2000" dirty="0" err="1"/>
              <a:t>Physik</a:t>
            </a:r>
            <a:r>
              <a:rPr lang="en-US" sz="2000" dirty="0"/>
              <a:t>, 2021).</a:t>
            </a:r>
          </a:p>
        </p:txBody>
      </p:sp>
      <p:pic>
        <p:nvPicPr>
          <p:cNvPr id="3" name="Picture 2">
            <a:extLst>
              <a:ext uri="{FF2B5EF4-FFF2-40B4-BE49-F238E27FC236}">
                <a16:creationId xmlns:a16="http://schemas.microsoft.com/office/drawing/2014/main" id="{BF3DB441-AC8D-D5E2-A906-803106400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2949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32AE-6796-E19C-22A5-732CA3B29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04EB7-574D-BEE8-7D60-A52C064F2ABC}"/>
              </a:ext>
            </a:extLst>
          </p:cNvPr>
          <p:cNvSpPr>
            <a:spLocks noGrp="1"/>
          </p:cNvSpPr>
          <p:nvPr>
            <p:ph type="title" idx="4294967295"/>
          </p:nvPr>
        </p:nvSpPr>
        <p:spPr>
          <a:xfrm>
            <a:off x="269488" y="705283"/>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Mitigar el impacto del cambio climático en las fuentes de energía renovables: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7CA482E6-1387-2BED-E5C7-2E5D47EBDF4D}"/>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¿Cómo podemos mitigar el impacto del cambio climático en las fuentes de energía renovables? </a:t>
            </a:r>
            <a:endParaRPr lang="en-GB" sz="4800" i="1" dirty="0">
              <a:solidFill>
                <a:schemeClr val="accent5"/>
              </a:solidFill>
            </a:endParaRPr>
          </a:p>
        </p:txBody>
      </p:sp>
    </p:spTree>
    <p:extLst>
      <p:ext uri="{BB962C8B-B14F-4D97-AF65-F5344CB8AC3E}">
        <p14:creationId xmlns:p14="http://schemas.microsoft.com/office/powerpoint/2010/main" val="3281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F9EB-AFE7-85EF-37A6-EB21CCC77F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3152FB-94BB-5F97-F9DF-816B8B4D2A53}"/>
              </a:ext>
            </a:extLst>
          </p:cNvPr>
          <p:cNvSpPr>
            <a:spLocks noGrp="1"/>
          </p:cNvSpPr>
          <p:nvPr>
            <p:ph type="title" idx="4294967295"/>
          </p:nvPr>
        </p:nvSpPr>
        <p:spPr>
          <a:xfrm>
            <a:off x="358697" y="789500"/>
            <a:ext cx="11260873"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Mitigar el impacto del cambio climático en las fuentes de energía renovables 1</a:t>
            </a:r>
            <a:endParaRPr lang="es-ES_tradnl" noProof="1">
              <a:effectLst/>
            </a:endParaRPr>
          </a:p>
          <a:p>
            <a:endParaRPr lang="es-ES_tradnl" noProof="1"/>
          </a:p>
        </p:txBody>
      </p:sp>
      <p:sp>
        <p:nvSpPr>
          <p:cNvPr id="4" name="TextBox 3">
            <a:extLst>
              <a:ext uri="{FF2B5EF4-FFF2-40B4-BE49-F238E27FC236}">
                <a16:creationId xmlns:a16="http://schemas.microsoft.com/office/drawing/2014/main" id="{814CABE2-6C61-7A78-A88D-15A7E427F630}"/>
              </a:ext>
            </a:extLst>
          </p:cNvPr>
          <p:cNvSpPr txBox="1"/>
          <p:nvPr/>
        </p:nvSpPr>
        <p:spPr>
          <a:xfrm>
            <a:off x="3772819" y="2335802"/>
            <a:ext cx="8196245" cy="3785652"/>
          </a:xfrm>
          <a:prstGeom prst="rect">
            <a:avLst/>
          </a:prstGeom>
          <a:noFill/>
        </p:spPr>
        <p:txBody>
          <a:bodyPr wrap="square" lIns="91440" tIns="45720" rIns="91440" bIns="45720" rtlCol="0" anchor="t">
            <a:spAutoFit/>
          </a:bodyPr>
          <a:lstStyle/>
          <a:p>
            <a:pPr latinLnBrk="0"/>
            <a:r>
              <a:rPr lang="en-US" sz="2000" dirty="0"/>
              <a:t>Un artículo de la Columbia Climate School titulado </a:t>
            </a:r>
            <a:r>
              <a:rPr lang="en-US" sz="2000" i="1" dirty="0">
                <a:hlinkClick r:id="rId3"/>
              </a:rPr>
              <a:t>«Cómo afecta el cambio climático a las energías renovables» </a:t>
            </a:r>
            <a:r>
              <a:rPr lang="en-US" sz="2000" dirty="0"/>
              <a:t>analiza cuatro enfoques para aumentar la «resiliencia del sistema energético». Estos son: </a:t>
            </a:r>
          </a:p>
          <a:p>
            <a:pPr marL="457200" indent="-457200" latinLnBrk="0">
              <a:buFont typeface="+mj-lt"/>
              <a:buAutoNum type="arabicPeriod"/>
            </a:pPr>
            <a:r>
              <a:rPr lang="en-US" sz="2000" dirty="0"/>
              <a:t>Asegurarse de no depender excesivamente de una sola fuente de energía y utilizar una variedad de fuentes diferentes («diversificar la combinación energética»). Esto puede adoptar la forma de «sistemas de energía distribuida» o energía generada en un lugar por una variedad de fuentes diferentes (por ejemplo, varios hogares con paneles solares y/o turbinas eólicas). </a:t>
            </a:r>
          </a:p>
          <a:p>
            <a:pPr marL="457200" indent="-457200" latinLnBrk="0">
              <a:buFont typeface="+mj-lt"/>
              <a:buAutoNum type="arabicPeriod"/>
            </a:pPr>
            <a:r>
              <a:rPr lang="en-US" sz="2000" dirty="0"/>
              <a:t>El uso de redes inteligentes para garantizar que la producción y el consumo de energía puedan equilibrarse de manera eficiente. </a:t>
            </a:r>
          </a:p>
          <a:p>
            <a:pPr latinLnBrk="0"/>
            <a:endParaRPr lang="en-US" sz="2000" dirty="0"/>
          </a:p>
        </p:txBody>
      </p:sp>
      <p:pic>
        <p:nvPicPr>
          <p:cNvPr id="2" name="Picture 1">
            <a:extLst>
              <a:ext uri="{FF2B5EF4-FFF2-40B4-BE49-F238E27FC236}">
                <a16:creationId xmlns:a16="http://schemas.microsoft.com/office/drawing/2014/main" id="{E2014A87-8DAE-2B08-00CE-2CBA7CE0FF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7802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D238-5770-B1DE-5A3A-73A00C781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3C87F4-7C01-C8AB-FC0A-B6333F474CFE}"/>
              </a:ext>
            </a:extLst>
          </p:cNvPr>
          <p:cNvSpPr>
            <a:spLocks noGrp="1"/>
          </p:cNvSpPr>
          <p:nvPr>
            <p:ph type="title" idx="4294967295"/>
          </p:nvPr>
        </p:nvSpPr>
        <p:spPr>
          <a:xfrm>
            <a:off x="302940" y="699662"/>
            <a:ext cx="11439293"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Mitigar el impacto del cambio climático en las fuentes de energía renovables 2</a:t>
            </a:r>
            <a:endParaRPr lang="es-ES_tradnl" noProof="1">
              <a:effectLst/>
            </a:endParaRPr>
          </a:p>
          <a:p>
            <a:endParaRPr lang="es-ES_tradnl" noProof="1"/>
          </a:p>
        </p:txBody>
      </p:sp>
      <p:sp>
        <p:nvSpPr>
          <p:cNvPr id="4" name="TextBox 3">
            <a:extLst>
              <a:ext uri="{FF2B5EF4-FFF2-40B4-BE49-F238E27FC236}">
                <a16:creationId xmlns:a16="http://schemas.microsoft.com/office/drawing/2014/main" id="{0DF50959-6A86-41AD-4206-D98C378FFC99}"/>
              </a:ext>
            </a:extLst>
          </p:cNvPr>
          <p:cNvSpPr txBox="1"/>
          <p:nvPr/>
        </p:nvSpPr>
        <p:spPr>
          <a:xfrm>
            <a:off x="3502913" y="2589294"/>
            <a:ext cx="8573728" cy="3046988"/>
          </a:xfrm>
          <a:prstGeom prst="rect">
            <a:avLst/>
          </a:prstGeom>
          <a:noFill/>
        </p:spPr>
        <p:txBody>
          <a:bodyPr wrap="square" lIns="91440" tIns="45720" rIns="91440" bIns="45720" rtlCol="0" anchor="t">
            <a:spAutoFit/>
          </a:bodyPr>
          <a:lstStyle/>
          <a:p>
            <a:pPr marL="457200" indent="-457200" latinLnBrk="0">
              <a:buAutoNum type="arabicPeriod" startAt="3"/>
            </a:pPr>
            <a:r>
              <a:rPr lang="en-US" sz="2400" dirty="0"/>
              <a:t>Mejorar las infraestructuras para hacer frente mejor a la imprevisibilidad del cambio climático. Las mejoras en las infraestructuras incluyen mejoras en las turbinas eólicas, para que puedan predecir y adaptarse mejor al frío, el calor y las tormentas intensas. </a:t>
            </a:r>
          </a:p>
          <a:p>
            <a:pPr marL="457200" indent="-457200" latinLnBrk="0">
              <a:buAutoNum type="arabicPeriod" startAt="3"/>
            </a:pPr>
            <a:r>
              <a:rPr lang="en-US" sz="2400" dirty="0"/>
              <a:t>Utilizar las herramientas y la información existentes (como la modelización y la predicción meteorológica) para tomar decisiones informadas sobre la ubicación de las infraestructuras de energía renovable. </a:t>
            </a:r>
          </a:p>
          <a:p>
            <a:pPr latinLnBrk="0"/>
            <a:endParaRPr lang="en-US" sz="2400" dirty="0"/>
          </a:p>
        </p:txBody>
      </p:sp>
      <p:pic>
        <p:nvPicPr>
          <p:cNvPr id="2" name="Picture 1">
            <a:extLst>
              <a:ext uri="{FF2B5EF4-FFF2-40B4-BE49-F238E27FC236}">
                <a16:creationId xmlns:a16="http://schemas.microsoft.com/office/drawing/2014/main" id="{DD1C5E54-A08B-1D0D-1DC5-8E526DD2B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3463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3ED27-7E06-3707-82C8-CF4DA7544DDC}"/>
              </a:ext>
            </a:extLst>
          </p:cNvPr>
          <p:cNvSpPr>
            <a:spLocks noGrp="1"/>
          </p:cNvSpPr>
          <p:nvPr>
            <p:ph type="title" idx="4294967295"/>
          </p:nvPr>
        </p:nvSpPr>
        <p:spPr>
          <a:xfrm>
            <a:off x="481361" y="487788"/>
            <a:ext cx="10515600" cy="1325563"/>
          </a:xfrm>
          <a:prstGeom prst="rect">
            <a:avLst/>
          </a:prstGeom>
        </p:spPr>
        <p:txBody>
          <a:bodyPr/>
          <a:lstStyle/>
          <a:p>
            <a:r>
              <a:rPr lang="es-ES_tradnl" sz="2800" b="1" noProof="1">
                <a:solidFill>
                  <a:schemeClr val="bg1"/>
                </a:solidFill>
              </a:rPr>
              <a:t>Introducción 1</a:t>
            </a:r>
          </a:p>
        </p:txBody>
      </p:sp>
      <p:sp>
        <p:nvSpPr>
          <p:cNvPr id="2" name="TextBox 1">
            <a:extLst>
              <a:ext uri="{FF2B5EF4-FFF2-40B4-BE49-F238E27FC236}">
                <a16:creationId xmlns:a16="http://schemas.microsoft.com/office/drawing/2014/main" id="{0FE65402-2D24-4C0B-3A9B-70B199ADCEA8}"/>
              </a:ext>
            </a:extLst>
          </p:cNvPr>
          <p:cNvSpPr txBox="1"/>
          <p:nvPr/>
        </p:nvSpPr>
        <p:spPr>
          <a:xfrm>
            <a:off x="4361676" y="256145"/>
            <a:ext cx="7146383" cy="6001643"/>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El impacto del cambio climático hace que las condiciones meteorológicas sean cada vez más inciertas y extremas. A medida que hacemos la transición hacia fuentes de energía más renovables, ¿qué impacto tiene el cambio climático en las energías renovables? ¿Y qué medidas podemos tomar para mitigar este impacto?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En esta breve presentación exploraremos: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Qué es el cambio climático.</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Los diferentes tipos de producción de energía (por ejemplo, solar, eólica e hidroeléctrica a pequeña escala).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El impacto potencial del cambio climático en estas fuentes de energía renovables.</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Qué medidas podemos adoptar para mitigar el impacto del cambio climático en las fuentes de energía renovables.</a:t>
            </a:r>
          </a:p>
          <a:p>
            <a:pPr latinLnBrk="0"/>
            <a:endParaRPr lang="en-GB" sz="2400" dirty="0">
              <a:solidFill>
                <a:srgbClr val="2B2C30"/>
              </a:solidFill>
              <a:ea typeface="Public Sans"/>
              <a:cs typeface="Public Sans"/>
              <a:sym typeface="Public Sans"/>
            </a:endParaRPr>
          </a:p>
        </p:txBody>
      </p:sp>
      <p:pic>
        <p:nvPicPr>
          <p:cNvPr id="5" name="Picture 4">
            <a:extLst>
              <a:ext uri="{FF2B5EF4-FFF2-40B4-BE49-F238E27FC236}">
                <a16:creationId xmlns:a16="http://schemas.microsoft.com/office/drawing/2014/main" id="{2114F8F9-1CD5-87B5-C4A2-309F6F673C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715"/>
            <a:ext cx="4020855" cy="2680570"/>
          </a:xfrm>
          <a:prstGeom prst="rect">
            <a:avLst/>
          </a:prstGeom>
        </p:spPr>
      </p:pic>
    </p:spTree>
    <p:extLst>
      <p:ext uri="{BB962C8B-B14F-4D97-AF65-F5344CB8AC3E}">
        <p14:creationId xmlns:p14="http://schemas.microsoft.com/office/powerpoint/2010/main" val="42101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3D51-4496-3C8B-F270-FE40456560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93812-8F0C-7714-4327-E0A74ABD3F65}"/>
              </a:ext>
            </a:extLst>
          </p:cNvPr>
          <p:cNvSpPr>
            <a:spLocks noGrp="1"/>
          </p:cNvSpPr>
          <p:nvPr>
            <p:ph type="title" idx="4294967295"/>
          </p:nvPr>
        </p:nvSpPr>
        <p:spPr>
          <a:xfrm>
            <a:off x="280639" y="789500"/>
            <a:ext cx="11394688"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Mitigar el impacto del cambio climático en las fuentes de energía renovables 3</a:t>
            </a:r>
            <a:endParaRPr lang="es-ES_tradnl" noProof="1">
              <a:effectLst/>
            </a:endParaRPr>
          </a:p>
          <a:p>
            <a:endParaRPr lang="es-ES_tradnl" noProof="1"/>
          </a:p>
        </p:txBody>
      </p:sp>
      <p:sp>
        <p:nvSpPr>
          <p:cNvPr id="4" name="TextBox 3">
            <a:extLst>
              <a:ext uri="{FF2B5EF4-FFF2-40B4-BE49-F238E27FC236}">
                <a16:creationId xmlns:a16="http://schemas.microsoft.com/office/drawing/2014/main" id="{06E0C1A0-3021-4BED-9D7A-E8EE518B3DF4}"/>
              </a:ext>
            </a:extLst>
          </p:cNvPr>
          <p:cNvSpPr txBox="1"/>
          <p:nvPr/>
        </p:nvSpPr>
        <p:spPr>
          <a:xfrm>
            <a:off x="3721964" y="2115063"/>
            <a:ext cx="8189397" cy="4154984"/>
          </a:xfrm>
          <a:prstGeom prst="rect">
            <a:avLst/>
          </a:prstGeom>
          <a:noFill/>
        </p:spPr>
        <p:txBody>
          <a:bodyPr wrap="square" lIns="91440" tIns="45720" rIns="91440" bIns="45720" rtlCol="0" anchor="t">
            <a:spAutoFit/>
          </a:bodyPr>
          <a:lstStyle/>
          <a:p>
            <a:pPr latinLnBrk="0"/>
            <a:r>
              <a:rPr lang="en-US" sz="2400" dirty="0"/>
              <a:t>Por último, es importante destacar que el cambio climático no solo afecta a las fuentes de energía renovables: </a:t>
            </a:r>
          </a:p>
          <a:p>
            <a:pPr latinLnBrk="0"/>
            <a:endParaRPr lang="en-US" sz="2400" dirty="0"/>
          </a:p>
          <a:p>
            <a:pPr latinLnBrk="0"/>
            <a:r>
              <a:rPr lang="en-US" sz="2400" i="1" dirty="0"/>
              <a:t>«Si bien el cambio climático supone un riesgo para las instalaciones de energía renovable, los sistemas de combustibles fósiles se ven amenazados por los mismos impactos, por lo que la vulnerabilidad de las energías renovables no debería ser motivo para retrasar la transición hacia energías limpias, que reducirán los riesgos relacionados con el clima al disminuir las emisiones de gases de efecto invernadero». </a:t>
            </a:r>
          </a:p>
          <a:p>
            <a:pPr latinLnBrk="0"/>
            <a:endParaRPr lang="en-US" sz="2400" i="1" dirty="0"/>
          </a:p>
          <a:p>
            <a:pPr latinLnBrk="0"/>
            <a:r>
              <a:rPr lang="en-US" sz="2400" dirty="0"/>
              <a:t>(</a:t>
            </a:r>
            <a:r>
              <a:rPr lang="en-US" sz="2400" dirty="0">
                <a:hlinkClick r:id="rId3"/>
              </a:rPr>
              <a:t>Cómo afecta el cambio climático a las energías renovables</a:t>
            </a:r>
            <a:r>
              <a:rPr lang="en-US" sz="2400" dirty="0"/>
              <a:t>) </a:t>
            </a:r>
          </a:p>
          <a:p>
            <a:pPr latinLnBrk="0"/>
            <a:endParaRPr lang="en-US" sz="2400" dirty="0"/>
          </a:p>
        </p:txBody>
      </p:sp>
      <p:pic>
        <p:nvPicPr>
          <p:cNvPr id="2" name="Picture 1">
            <a:extLst>
              <a:ext uri="{FF2B5EF4-FFF2-40B4-BE49-F238E27FC236}">
                <a16:creationId xmlns:a16="http://schemas.microsoft.com/office/drawing/2014/main" id="{525FB396-3F1C-F702-B536-17D78469C5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9804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4CA7BD2-B75D-E691-D147-CF5C44DFC3EF}"/>
              </a:ext>
            </a:extLst>
          </p:cNvPr>
          <p:cNvSpPr>
            <a:spLocks noGrp="1"/>
          </p:cNvSpPr>
          <p:nvPr>
            <p:ph type="title" idx="4294967295"/>
          </p:nvPr>
        </p:nvSpPr>
        <p:spPr>
          <a:xfrm>
            <a:off x="753706" y="732874"/>
            <a:ext cx="10515600" cy="1325563"/>
          </a:xfrm>
          <a:prstGeom prst="rect">
            <a:avLst/>
          </a:prstGeom>
        </p:spPr>
        <p:txBody>
          <a:bodyPr/>
          <a:lstStyle/>
          <a:p>
            <a:pPr rtl="0" eaLnBrk="1" latinLnBrk="1" hangingPunct="1"/>
            <a:r>
              <a:rPr lang="es-ES_trad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Próximos pasos</a:t>
            </a:r>
            <a:endParaRPr lang="es-ES_tradnl" noProof="1">
              <a:effectLst/>
            </a:endParaRPr>
          </a:p>
          <a:p>
            <a:endParaRPr lang="es-ES_tradnl" noProof="1"/>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desea obtener más información sobre el impacto potencial del cambio climático en las energías renovables, los siguientes recursos pueden resultarle útiles: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954062" y="3353014"/>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hlinkClick r:id="rId3"/>
              </a:rPr>
              <a:t>Más información sobre los materiales didácticos del proyecto Every1.</a:t>
            </a:r>
            <a:endParaRPr lang="ko-KR" altLang="en-US" sz="2200"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6039" y="3199141"/>
            <a:ext cx="2364667" cy="2462213"/>
          </a:xfrm>
          <a:prstGeom prst="rect">
            <a:avLst/>
          </a:prstGeom>
          <a:noFill/>
        </p:spPr>
        <p:txBody>
          <a:bodyPr wrap="square" rtlCol="0" anchor="t" anchorCtr="0">
            <a:spAutoFit/>
          </a:bodyPr>
          <a:lstStyle/>
          <a:p>
            <a:pPr algn="ctr" latinLnBrk="0"/>
            <a:r>
              <a:rPr lang="en-GB" sz="2200" noProof="0" dirty="0">
                <a:solidFill>
                  <a:srgbClr val="373737"/>
                </a:solidFill>
              </a:rPr>
              <a:t>Eche un vistazo al conjunto de cursos breves</a:t>
            </a:r>
            <a:r>
              <a:rPr lang="en-GB" sz="2200" i="1" noProof="0" dirty="0">
                <a:solidFill>
                  <a:srgbClr val="373737"/>
                </a:solidFill>
                <a:hlinkClick r:id="rId4"/>
              </a:rPr>
              <a:t> Digital Energy Essentials </a:t>
            </a:r>
            <a:r>
              <a:rPr lang="en-GB" sz="2200" noProof="0" dirty="0">
                <a:solidFill>
                  <a:srgbClr val="373737"/>
                </a:solidFill>
              </a:rPr>
              <a:t>de Every1 sobre la digitalización de la energía.</a:t>
            </a: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156287" y="3035049"/>
            <a:ext cx="2452848" cy="2800767"/>
          </a:xfrm>
          <a:prstGeom prst="rect">
            <a:avLst/>
          </a:prstGeom>
          <a:noFill/>
        </p:spPr>
        <p:txBody>
          <a:bodyPr wrap="square" rtlCol="0" anchor="t" anchorCtr="0">
            <a:spAutoFit/>
          </a:bodyPr>
          <a:lstStyle/>
          <a:p>
            <a:pPr algn="ctr"/>
            <a:r>
              <a:rPr lang="en-US" altLang="ko-KR" sz="2200" dirty="0">
                <a:solidFill>
                  <a:srgbClr val="373737"/>
                </a:solidFill>
              </a:rPr>
              <a:t>Lea el informe de la Asociación Internacional de la Energía </a:t>
            </a:r>
            <a:r>
              <a:rPr lang="en-US" altLang="ko-KR" sz="2200" i="1" dirty="0">
                <a:solidFill>
                  <a:srgbClr val="373737"/>
                </a:solidFill>
                <a:hlinkClick r:id="rId5"/>
              </a:rPr>
              <a:t>«La energía y el clima están íntimamente relacionados: el cambio climático».</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62919" y="3107516"/>
            <a:ext cx="2071376" cy="2123658"/>
          </a:xfrm>
          <a:prstGeom prst="rect">
            <a:avLst/>
          </a:prstGeom>
          <a:noFill/>
        </p:spPr>
        <p:txBody>
          <a:bodyPr wrap="square" lIns="91440" tIns="45720" rIns="91440" bIns="45720" rtlCol="0" anchor="t" anchorCtr="0">
            <a:spAutoFit/>
          </a:bodyPr>
          <a:lstStyle/>
          <a:p>
            <a:pPr algn="ctr" latinLnBrk="0"/>
            <a:r>
              <a:rPr lang="en-US" sz="2200" dirty="0">
                <a:solidFill>
                  <a:srgbClr val="373737"/>
                </a:solidFill>
                <a:ea typeface="+mn-lt"/>
                <a:cs typeface="+mn-lt"/>
              </a:rPr>
              <a:t>Lea el artículo de la Escuela Climática de Columbia </a:t>
            </a:r>
            <a:r>
              <a:rPr lang="en-US" sz="2200" i="1" dirty="0">
                <a:solidFill>
                  <a:srgbClr val="373737"/>
                </a:solidFill>
                <a:ea typeface="+mn-lt"/>
                <a:cs typeface="+mn-lt"/>
                <a:hlinkClick r:id="rId6"/>
              </a:rPr>
              <a:t>Cómo afecta el cambio climático a las energías renovables</a:t>
            </a:r>
            <a:r>
              <a:rPr lang="en-US" sz="2200" i="1" dirty="0">
                <a:solidFill>
                  <a:srgbClr val="373737"/>
                </a:solidFill>
                <a:ea typeface="+mn-lt"/>
                <a:cs typeface="+mn-lt"/>
              </a:rPr>
              <a:t>.</a:t>
            </a:r>
            <a:endParaRPr lang="en-US" altLang="ko-KR" dirty="0">
              <a:solidFill>
                <a:srgbClr val="231F20"/>
              </a:solidFill>
              <a:ea typeface="맑은 고딕" panose="020B0503020000020004" pitchFamily="34" charset="-127"/>
              <a:cs typeface="+mn-lt"/>
            </a:endParaRPr>
          </a:p>
        </p:txBody>
      </p:sp>
    </p:spTree>
    <p:extLst>
      <p:ext uri="{BB962C8B-B14F-4D97-AF65-F5344CB8AC3E}">
        <p14:creationId xmlns:p14="http://schemas.microsoft.com/office/powerpoint/2010/main" val="251483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1A280-0943-5E23-9ED2-4FE21FFFDA5E}"/>
              </a:ext>
            </a:extLst>
          </p:cNvPr>
          <p:cNvSpPr>
            <a:spLocks noGrp="1"/>
          </p:cNvSpPr>
          <p:nvPr>
            <p:ph type="title" idx="4294967295"/>
          </p:nvPr>
        </p:nvSpPr>
        <p:spPr>
          <a:xfrm>
            <a:off x="318248" y="822325"/>
            <a:ext cx="10515600" cy="1325563"/>
          </a:xfrm>
          <a:prstGeom prst="rect">
            <a:avLst/>
          </a:prstGeom>
        </p:spPr>
        <p:txBody>
          <a:bodyPr/>
          <a:lstStyle/>
          <a:p>
            <a:pPr rtl="0" eaLnBrk="1" latinLnBrk="1" hangingPunct="1"/>
            <a:r>
              <a:rPr lang="es-ES_trad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Agradecimientos 1</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5401" y="120645"/>
            <a:ext cx="7628351" cy="7017306"/>
          </a:xfrm>
          <a:prstGeom prst="rect">
            <a:avLst/>
          </a:prstGeom>
          <a:noFill/>
        </p:spPr>
        <p:txBody>
          <a:bodyPr wrap="square" lIns="91440" tIns="45720" rIns="91440" bIns="45720" rtlCol="0" anchor="t">
            <a:spAutoFit/>
          </a:bodyPr>
          <a:lstStyle/>
          <a:p>
            <a:pPr fontAlgn="base" latinLnBrk="0" hangingPunct="0"/>
            <a:r>
              <a:rPr lang="en-GB" i="1" dirty="0"/>
              <a:t>“</a:t>
            </a:r>
            <a:r>
              <a:rPr lang="es-ES" dirty="0"/>
              <a:t>¿Cómo afecta el cambio climático a las energías renovables?” </a:t>
            </a:r>
            <a:r>
              <a:rPr lang="en-GB" dirty="0" err="1"/>
              <a:t>Incluye</a:t>
            </a:r>
            <a:r>
              <a:rPr lang="en-GB" dirty="0"/>
              <a:t> adaptaciones de la diapositiva 9 de </a:t>
            </a:r>
            <a:r>
              <a:rPr lang="en-GB" dirty="0">
                <a:hlinkClick r:id="rId3"/>
              </a:rPr>
              <a:t>«Fotovoltaica»</a:t>
            </a:r>
            <a:r>
              <a:rPr lang="en-GB" dirty="0"/>
              <a:t> de la Comisión Europea, la diapositiva 11 de </a:t>
            </a:r>
            <a:r>
              <a:rPr lang="en-GB" dirty="0">
                <a:hlinkClick r:id="rId4"/>
              </a:rPr>
              <a:t>«Energía eólica»</a:t>
            </a:r>
            <a:r>
              <a:rPr lang="en-GB" dirty="0"/>
              <a:t> de la Comisión Europea y la diapositiva 15 de </a:t>
            </a:r>
            <a:r>
              <a:rPr lang="en-GB" dirty="0">
                <a:hlinkClick r:id="rId5"/>
              </a:rPr>
              <a:t>«Energía hidroeléctrica»</a:t>
            </a:r>
            <a:r>
              <a:rPr lang="en-GB" dirty="0"/>
              <a:t> de la Comisión Europea (las «Obras originales»), que cuentan con licencia </a:t>
            </a:r>
            <a:r>
              <a:rPr lang="en-GB" u="sng" dirty="0">
                <a:hlinkClick r:id="rId6"/>
              </a:rPr>
              <a:t>CC BY 4.0</a:t>
            </a:r>
            <a:r>
              <a:rPr lang="en-GB" dirty="0"/>
              <a:t>. Esta adaptación ha sido realizada y publicada por el proyecto Every1 (el «Adaptador») y está sujeta a la licencia </a:t>
            </a:r>
            <a:r>
              <a:rPr lang="en-GB" u="sng" dirty="0">
                <a:hlinkClick r:id="rId7"/>
              </a:rPr>
              <a:t>CC BY-SA 4.0</a:t>
            </a:r>
            <a:r>
              <a:rPr lang="en-GB" dirty="0"/>
              <a:t>, salvo que se indique lo contrario. </a:t>
            </a:r>
            <a:endParaRPr lang="en-US" dirty="0"/>
          </a:p>
          <a:p>
            <a:pPr latinLnBrk="0"/>
            <a:endParaRPr lang="en-GB" dirty="0"/>
          </a:p>
          <a:p>
            <a:pPr latinLnBrk="0"/>
            <a:endParaRPr lang="en-GB" dirty="0"/>
          </a:p>
          <a:p>
            <a:pPr latinLnBrk="0"/>
            <a:r>
              <a:rPr lang="en-GB" dirty="0"/>
              <a:t>Las imágenes utilizadas en esta presentación son las siguientes: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 portada: </a:t>
            </a:r>
            <a:r>
              <a:rPr lang="en-US" dirty="0">
                <a:solidFill>
                  <a:schemeClr val="dk1"/>
                </a:solidFill>
                <a:ea typeface="Public Sans"/>
                <a:cs typeface="Public Sans"/>
                <a:sym typeface="Public Sans"/>
                <a:hlinkClick r:id="rId8"/>
              </a:rPr>
              <a:t>IMG_3385 </a:t>
            </a:r>
            <a:r>
              <a:rPr lang="en-US" dirty="0">
                <a:solidFill>
                  <a:schemeClr val="dk1"/>
                </a:solidFill>
                <a:ea typeface="Public Sans"/>
                <a:cs typeface="Public Sans"/>
                <a:sym typeface="Public Sans"/>
              </a:rPr>
              <a:t>de Erik De Haan con licencia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Introducción y Mitigación del impacto del cambio climático en las fuentes de energía renovables: </a:t>
            </a:r>
            <a:r>
              <a:rPr lang="en-US" dirty="0">
                <a:solidFill>
                  <a:schemeClr val="dk1"/>
                </a:solidFill>
                <a:ea typeface="Public Sans"/>
                <a:cs typeface="Public Sans"/>
                <a:sym typeface="Public Sans"/>
                <a:hlinkClick r:id="rId10"/>
              </a:rPr>
              <a:t>El viento, por fin, </a:t>
            </a:r>
            <a:r>
              <a:rPr lang="en-US" dirty="0">
                <a:solidFill>
                  <a:schemeClr val="dk1"/>
                </a:solidFill>
                <a:ea typeface="Public Sans"/>
                <a:cs typeface="Public Sans"/>
                <a:sym typeface="Public Sans"/>
              </a:rPr>
              <a:t>de Kim Jensen, con licencia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¿Qué es el cambio climático?: </a:t>
            </a:r>
            <a:r>
              <a:rPr lang="en-US" dirty="0">
                <a:solidFill>
                  <a:schemeClr val="dk1"/>
                </a:solidFill>
                <a:ea typeface="Public Sans"/>
                <a:cs typeface="Public Sans"/>
                <a:sym typeface="Public Sans"/>
                <a:hlinkClick r:id="rId11"/>
              </a:rPr>
              <a:t>«Climate Change», </a:t>
            </a:r>
            <a:r>
              <a:rPr lang="en-US" dirty="0">
                <a:solidFill>
                  <a:schemeClr val="dk1"/>
                </a:solidFill>
                <a:ea typeface="Public Sans"/>
                <a:cs typeface="Public Sans"/>
                <a:sym typeface="Public Sans"/>
              </a:rPr>
              <a:t>de Andreas </a:t>
            </a:r>
            <a:r>
              <a:rPr lang="en-US" dirty="0" err="1">
                <a:solidFill>
                  <a:schemeClr val="dk1"/>
                </a:solidFill>
                <a:ea typeface="Public Sans"/>
                <a:cs typeface="Public Sans"/>
                <a:sym typeface="Public Sans"/>
              </a:rPr>
              <a:t>Manessinger, </a:t>
            </a:r>
            <a:r>
              <a:rPr lang="en-US" dirty="0">
                <a:solidFill>
                  <a:schemeClr val="dk1"/>
                </a:solidFill>
                <a:ea typeface="Public Sans"/>
                <a:cs typeface="Public Sans"/>
                <a:sym typeface="Public Sans"/>
              </a:rPr>
              <a:t>con licencia </a:t>
            </a:r>
            <a:r>
              <a:rPr lang="en-US" dirty="0">
                <a:solidFill>
                  <a:schemeClr val="dk1"/>
                </a:solidFill>
                <a:ea typeface="Public Sans"/>
                <a:cs typeface="Public Sans"/>
                <a:sym typeface="Public Sans"/>
                <a:hlinkClick r:id="rId12"/>
              </a:rPr>
              <a:t>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¿Cuál es el impacto potencial del cambio climático en la energía solar?: </a:t>
            </a:r>
            <a:r>
              <a:rPr lang="en-US" dirty="0">
                <a:solidFill>
                  <a:schemeClr val="dk1"/>
                </a:solidFill>
                <a:ea typeface="Public Sans"/>
                <a:cs typeface="Public Sans"/>
                <a:sym typeface="Public Sans"/>
                <a:hlinkClick r:id="rId13"/>
              </a:rPr>
              <a:t>Paneles solares, </a:t>
            </a:r>
            <a:r>
              <a:rPr lang="en-US" dirty="0">
                <a:solidFill>
                  <a:schemeClr val="dk1"/>
                </a:solidFill>
                <a:ea typeface="Public Sans"/>
                <a:cs typeface="Public Sans"/>
                <a:sym typeface="Public Sans"/>
              </a:rPr>
              <a:t>de Jonathan Cutrer, con licencia </a:t>
            </a:r>
            <a:r>
              <a:rPr lang="en-US" dirty="0">
                <a:solidFill>
                  <a:schemeClr val="dk1"/>
                </a:solidFill>
                <a:ea typeface="Public Sans"/>
                <a:cs typeface="Public Sans"/>
                <a:sym typeface="Public Sans"/>
                <a:hlinkClick r:id="rId9"/>
              </a:rPr>
              <a:t>CC BY-NC 2.0.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¿Cuál es el impacto potencial del cambio climático en la energía eólica?: </a:t>
            </a:r>
            <a:r>
              <a:rPr lang="en-US" dirty="0">
                <a:solidFill>
                  <a:schemeClr val="dk1"/>
                </a:solidFill>
                <a:ea typeface="Public Sans"/>
                <a:cs typeface="Public Sans"/>
                <a:sym typeface="Public Sans"/>
                <a:hlinkClick r:id="rId14"/>
              </a:rPr>
              <a:t>Electricidad, </a:t>
            </a:r>
            <a:r>
              <a:rPr lang="en-US" dirty="0">
                <a:solidFill>
                  <a:schemeClr val="dk1"/>
                </a:solidFill>
                <a:ea typeface="Public Sans"/>
                <a:cs typeface="Public Sans"/>
                <a:sym typeface="Public Sans"/>
              </a:rPr>
              <a:t>de Jeanne </a:t>
            </a:r>
            <a:r>
              <a:rPr lang="en-US" dirty="0" err="1">
                <a:solidFill>
                  <a:schemeClr val="dk1"/>
                </a:solidFill>
                <a:ea typeface="Public Sans"/>
                <a:cs typeface="Public Sans"/>
                <a:sym typeface="Public Sans"/>
              </a:rPr>
              <a:t>Menjoulet, </a:t>
            </a:r>
            <a:r>
              <a:rPr lang="en-US" dirty="0">
                <a:solidFill>
                  <a:schemeClr val="dk1"/>
                </a:solidFill>
                <a:ea typeface="Public Sans"/>
                <a:cs typeface="Public Sans"/>
                <a:sym typeface="Public Sans"/>
              </a:rPr>
              <a:t>con licencia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¿Cuál es el impacto potencial del cambio climático en la energía hidroeléctrica a pequeña escala?: </a:t>
            </a:r>
            <a:r>
              <a:rPr lang="en-US" sz="1800" dirty="0">
                <a:solidFill>
                  <a:schemeClr val="dk1"/>
                </a:solidFill>
                <a:ea typeface="Public Sans"/>
                <a:cs typeface="Public Sans"/>
                <a:sym typeface="Public Sans"/>
                <a:hlinkClick r:id="rId16"/>
              </a:rPr>
              <a:t>Mini central hidroeléctrica, </a:t>
            </a:r>
            <a:r>
              <a:rPr lang="en-US" sz="1800" dirty="0">
                <a:solidFill>
                  <a:schemeClr val="dk1"/>
                </a:solidFill>
                <a:ea typeface="Public Sans"/>
                <a:cs typeface="Public Sans"/>
                <a:sym typeface="Public Sans"/>
              </a:rPr>
              <a:t>de Sergii </a:t>
            </a:r>
            <a:r>
              <a:rPr lang="en-US" sz="1800" dirty="0" err="1">
                <a:solidFill>
                  <a:schemeClr val="dk1"/>
                </a:solidFill>
                <a:ea typeface="Public Sans"/>
                <a:cs typeface="Public Sans"/>
                <a:sym typeface="Public Sans"/>
              </a:rPr>
              <a:t>Gulenok, </a:t>
            </a:r>
            <a:r>
              <a:rPr lang="en-US" dirty="0">
                <a:solidFill>
                  <a:schemeClr val="dk1"/>
                </a:solidFill>
                <a:ea typeface="Public Sans"/>
                <a:cs typeface="Public Sans"/>
                <a:sym typeface="Public Sans"/>
              </a:rPr>
              <a:t>con licencia </a:t>
            </a:r>
            <a:r>
              <a:rPr lang="en-US" dirty="0">
                <a:solidFill>
                  <a:schemeClr val="dk1"/>
                </a:solidFill>
                <a:ea typeface="Public Sans"/>
                <a:cs typeface="Public Sans"/>
                <a:sym typeface="Public Sans"/>
                <a:hlinkClick r:id="rId9"/>
              </a:rPr>
              <a:t>CC BY-NC 2.0.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p:txBody>
      </p:sp>
    </p:spTree>
    <p:extLst>
      <p:ext uri="{BB962C8B-B14F-4D97-AF65-F5344CB8AC3E}">
        <p14:creationId xmlns:p14="http://schemas.microsoft.com/office/powerpoint/2010/main" val="202989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4D6-8A07-4752-5739-49AF7CE901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2D84A4-1473-710F-C445-9E888FC1361E}"/>
              </a:ext>
            </a:extLst>
          </p:cNvPr>
          <p:cNvSpPr>
            <a:spLocks noGrp="1"/>
          </p:cNvSpPr>
          <p:nvPr>
            <p:ph type="title" idx="4294967295"/>
          </p:nvPr>
        </p:nvSpPr>
        <p:spPr>
          <a:xfrm>
            <a:off x="291790" y="800023"/>
            <a:ext cx="10515600" cy="1325563"/>
          </a:xfrm>
          <a:prstGeom prst="rect">
            <a:avLst/>
          </a:prstGeom>
        </p:spPr>
        <p:txBody>
          <a:bodyPr/>
          <a:lstStyle/>
          <a:p>
            <a:pPr rtl="0" eaLnBrk="1" latinLnBrk="1" hangingPunct="1"/>
            <a:r>
              <a:rPr lang="es-ES_trad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Agradecimientos 2</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DB6FBCA-B841-CF2C-0B0D-6DB6E9A3C5AB}"/>
              </a:ext>
            </a:extLst>
          </p:cNvPr>
          <p:cNvSpPr txBox="1"/>
          <p:nvPr/>
        </p:nvSpPr>
        <p:spPr>
          <a:xfrm>
            <a:off x="4133588" y="302359"/>
            <a:ext cx="8058412" cy="6294031"/>
          </a:xfrm>
          <a:prstGeom prst="rect">
            <a:avLst/>
          </a:prstGeom>
          <a:noFill/>
        </p:spPr>
        <p:txBody>
          <a:bodyPr wrap="square" lIns="91440" tIns="45720" rIns="91440" bIns="45720" rtlCol="0" anchor="t">
            <a:spAutoFit/>
          </a:bodyPr>
          <a:lstStyle/>
          <a:p>
            <a:pPr latinLnBrk="0">
              <a:buSzPts val="2800"/>
            </a:pPr>
            <a:r>
              <a:rPr lang="en-GB" sz="1300" dirty="0">
                <a:solidFill>
                  <a:srgbClr val="231F20"/>
                </a:solidFill>
                <a:ea typeface="Calibri"/>
                <a:cs typeface="Calibri"/>
              </a:rPr>
              <a:t>Para elaborar esta presentación se han utilizado los siguientes recursos: </a:t>
            </a:r>
          </a:p>
          <a:p>
            <a:pPr marL="285750" indent="-285750" latinLnBrk="0">
              <a:buSzPts val="2800"/>
              <a:buFont typeface="Arial" panose="020B0604020202020204" pitchFamily="34" charset="0"/>
              <a:buChar char="•"/>
            </a:pP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Gahlot, S. (2024) </a:t>
            </a:r>
            <a:r>
              <a:rPr lang="en-US" sz="1300" i="1" dirty="0">
                <a:solidFill>
                  <a:schemeClr val="dk1"/>
                </a:solidFill>
              </a:rPr>
              <a:t>Cambio climático y energía eólica: Los vientos del cambio. </a:t>
            </a:r>
            <a:r>
              <a:rPr lang="en-US" sz="1300" dirty="0">
                <a:solidFill>
                  <a:schemeClr val="dk1"/>
                </a:solidFill>
              </a:rPr>
              <a:t>Prevention Web/Swiss Reinsurance Company (Swiss RE).</a:t>
            </a:r>
            <a:r>
              <a:rPr lang="en-GB" sz="1300" dirty="0">
                <a:solidFill>
                  <a:srgbClr val="3F3F3F"/>
                </a:solidFill>
                <a:effectLst/>
              </a:rPr>
              <a:t> https://www.preventionweb.net/news/climate-change-and-wind-power-winds-change</a:t>
            </a: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Gernaat, D. E. H. J., de Boer, H. S., </a:t>
            </a:r>
            <a:r>
              <a:rPr lang="en-US" sz="1300" dirty="0" err="1">
                <a:solidFill>
                  <a:schemeClr val="dk1"/>
                </a:solidFill>
              </a:rPr>
              <a:t>Daioglou</a:t>
            </a:r>
            <a:r>
              <a:rPr lang="en-US" sz="1300" dirty="0">
                <a:solidFill>
                  <a:schemeClr val="dk1"/>
                </a:solidFill>
              </a:rPr>
              <a:t>, V., </a:t>
            </a:r>
            <a:r>
              <a:rPr lang="en-US" sz="1300" dirty="0" err="1">
                <a:solidFill>
                  <a:schemeClr val="dk1"/>
                </a:solidFill>
              </a:rPr>
              <a:t>Yalew</a:t>
            </a:r>
            <a:r>
              <a:rPr lang="en-US" sz="1300" dirty="0">
                <a:solidFill>
                  <a:schemeClr val="dk1"/>
                </a:solidFill>
              </a:rPr>
              <a:t>, S. G., Müller, C. y van Vuuren, D. P. (2021). Impactos del cambio climático en el suministro de energía renovable. </a:t>
            </a:r>
            <a:r>
              <a:rPr lang="en-US" sz="1300" i="1" dirty="0">
                <a:solidFill>
                  <a:schemeClr val="dk1"/>
                </a:solidFill>
              </a:rPr>
              <a:t>Nature Climate Change</a:t>
            </a:r>
            <a:r>
              <a:rPr lang="en-US" sz="1300" dirty="0">
                <a:solidFill>
                  <a:schemeClr val="dk1"/>
                </a:solidFill>
              </a:rPr>
              <a:t>,</a:t>
            </a:r>
            <a:r>
              <a:rPr lang="en-US" sz="1300" i="1" dirty="0">
                <a:solidFill>
                  <a:schemeClr val="dk1"/>
                </a:solidFill>
              </a:rPr>
              <a:t> 11</a:t>
            </a:r>
            <a:r>
              <a:rPr lang="en-US" sz="1300" dirty="0">
                <a:solidFill>
                  <a:schemeClr val="dk1"/>
                </a:solidFill>
              </a:rPr>
              <a:t>(2), 119-125. </a:t>
            </a:r>
            <a:r>
              <a:rPr lang="en-US" sz="13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3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300" dirty="0">
                <a:solidFill>
                  <a:schemeClr val="dk1"/>
                </a:solidFill>
              </a:rPr>
              <a:t>Herrmann, A., </a:t>
            </a:r>
            <a:r>
              <a:rPr lang="en-US" sz="1300" dirty="0" err="1">
                <a:solidFill>
                  <a:schemeClr val="dk1"/>
                </a:solidFill>
              </a:rPr>
              <a:t>Mädlow</a:t>
            </a:r>
            <a:r>
              <a:rPr lang="en-US" sz="1300" dirty="0">
                <a:solidFill>
                  <a:schemeClr val="dk1"/>
                </a:solidFill>
              </a:rPr>
              <a:t>, A., Gross, U. y Krause, H. (2016). </a:t>
            </a:r>
            <a:r>
              <a:rPr lang="en-US" sz="1300" i="1" dirty="0" err="1">
                <a:solidFill>
                  <a:schemeClr val="dk1"/>
                </a:solidFill>
              </a:rPr>
              <a:t>Auswirkungen </a:t>
            </a:r>
            <a:r>
              <a:rPr lang="en-US" sz="1300" i="1" dirty="0">
                <a:solidFill>
                  <a:schemeClr val="dk1"/>
                </a:solidFill>
              </a:rPr>
              <a:t>des </a:t>
            </a:r>
            <a:r>
              <a:rPr lang="en-US" sz="1300" i="1" dirty="0" err="1">
                <a:solidFill>
                  <a:schemeClr val="dk1"/>
                </a:solidFill>
              </a:rPr>
              <a:t>Klimawandels </a:t>
            </a:r>
            <a:r>
              <a:rPr lang="en-US" sz="1300" i="1" dirty="0">
                <a:solidFill>
                  <a:schemeClr val="dk1"/>
                </a:solidFill>
              </a:rPr>
              <a:t>auf den </a:t>
            </a:r>
            <a:r>
              <a:rPr lang="en-US" sz="1300" i="1" dirty="0" err="1">
                <a:solidFill>
                  <a:schemeClr val="dk1"/>
                </a:solidFill>
              </a:rPr>
              <a:t>Energiebedarf </a:t>
            </a:r>
            <a:r>
              <a:rPr lang="en-US" sz="1300" i="1" dirty="0">
                <a:solidFill>
                  <a:schemeClr val="dk1"/>
                </a:solidFill>
              </a:rPr>
              <a:t>von </a:t>
            </a:r>
            <a:r>
              <a:rPr lang="en-US" sz="1300" i="1" dirty="0" err="1">
                <a:solidFill>
                  <a:schemeClr val="dk1"/>
                </a:solidFill>
              </a:rPr>
              <a:t>Gebäuden </a:t>
            </a:r>
            <a:r>
              <a:rPr lang="en-US" sz="1300" i="1" dirty="0">
                <a:solidFill>
                  <a:schemeClr val="dk1"/>
                </a:solidFill>
              </a:rPr>
              <a:t>und den </a:t>
            </a:r>
            <a:r>
              <a:rPr lang="en-US" sz="1300" i="1" dirty="0" err="1">
                <a:solidFill>
                  <a:schemeClr val="dk1"/>
                </a:solidFill>
              </a:rPr>
              <a:t>Ertrag erneuerbarer Energien</a:t>
            </a:r>
            <a:r>
              <a:rPr lang="en-US" sz="1300" dirty="0">
                <a:solidFill>
                  <a:schemeClr val="dk1"/>
                </a:solidFill>
              </a:rPr>
              <a:t>. 9.</a:t>
            </a:r>
          </a:p>
          <a:p>
            <a:pPr marL="285750" indent="-285750" latinLnBrk="0">
              <a:buClr>
                <a:schemeClr val="dk1"/>
              </a:buClr>
              <a:buSzPts val="2800"/>
              <a:buFont typeface="Arial" panose="020B0604020202020204" pitchFamily="34" charset="0"/>
              <a:buChar char="•"/>
            </a:pPr>
            <a:r>
              <a:rPr lang="en-US" sz="1300" dirty="0">
                <a:solidFill>
                  <a:schemeClr val="dk1"/>
                </a:solidFill>
              </a:rPr>
              <a:t>IRENA. (2019). </a:t>
            </a:r>
            <a:r>
              <a:rPr lang="en-US" sz="1300" i="1" dirty="0">
                <a:solidFill>
                  <a:schemeClr val="dk1"/>
                </a:solidFill>
              </a:rPr>
              <a:t>Cambio climático y energías renovables</a:t>
            </a:r>
            <a:r>
              <a:rPr lang="en-US" sz="1300" dirty="0">
                <a:solidFill>
                  <a:schemeClr val="dk1"/>
                </a:solidFill>
              </a:rPr>
              <a:t>. Agencia Internacional de Energías Renovables.</a:t>
            </a:r>
            <a:r>
              <a:rPr lang="en-US" sz="13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Okonkwo, P. C., Nwokolo, S. C., Udo, S. O., </a:t>
            </a:r>
            <a:r>
              <a:rPr lang="en-US" sz="1300" dirty="0" err="1">
                <a:solidFill>
                  <a:schemeClr val="dk1"/>
                </a:solidFill>
              </a:rPr>
              <a:t>Obiwulu</a:t>
            </a:r>
            <a:r>
              <a:rPr lang="en-US" sz="1300" dirty="0">
                <a:solidFill>
                  <a:schemeClr val="dk1"/>
                </a:solidFill>
              </a:rPr>
              <a:t>, A. U., </a:t>
            </a:r>
            <a:r>
              <a:rPr lang="en-US" sz="1300" dirty="0" err="1">
                <a:solidFill>
                  <a:schemeClr val="dk1"/>
                </a:solidFill>
              </a:rPr>
              <a:t>Onnoghen</a:t>
            </a:r>
            <a:r>
              <a:rPr lang="en-US" sz="1300" dirty="0">
                <a:solidFill>
                  <a:schemeClr val="dk1"/>
                </a:solidFill>
              </a:rPr>
              <a:t>, U. N., </a:t>
            </a:r>
            <a:r>
              <a:rPr lang="en-US" sz="1300" dirty="0" err="1">
                <a:solidFill>
                  <a:schemeClr val="dk1"/>
                </a:solidFill>
              </a:rPr>
              <a:t>Alarifi</a:t>
            </a:r>
            <a:r>
              <a:rPr lang="en-US" sz="1300" dirty="0">
                <a:solidFill>
                  <a:schemeClr val="dk1"/>
                </a:solidFill>
              </a:rPr>
              <a:t>, S. S., </a:t>
            </a:r>
            <a:r>
              <a:rPr lang="en-US" sz="1300" dirty="0" err="1">
                <a:solidFill>
                  <a:schemeClr val="dk1"/>
                </a:solidFill>
              </a:rPr>
              <a:t>Eldosouky</a:t>
            </a:r>
            <a:r>
              <a:rPr lang="en-US" sz="1300" dirty="0">
                <a:solidFill>
                  <a:schemeClr val="dk1"/>
                </a:solidFill>
              </a:rPr>
              <a:t>, A. M., Ekwok, S. E., Andras, P. y Akpan, A. E. (2025) </a:t>
            </a:r>
            <a:r>
              <a:rPr lang="en-US" sz="1300" i="1" dirty="0">
                <a:solidFill>
                  <a:schemeClr val="dk1"/>
                </a:solidFill>
              </a:rPr>
              <a:t>Sistemas fotovoltaicos solares en condiciones meteorológicas extremas: estudios de casos, clasificación, evaluación de la vulnerabilidad y vías de adaptación. </a:t>
            </a:r>
            <a:r>
              <a:rPr lang="en-US" sz="1300" dirty="0">
                <a:solidFill>
                  <a:schemeClr val="dk1"/>
                </a:solidFill>
              </a:rPr>
              <a:t>Science Direct: Energy Reports. Volumen 13, junio de 2025, págs. 929-959. </a:t>
            </a:r>
            <a:r>
              <a:rPr lang="en-US" sz="1300" dirty="0">
                <a:solidFill>
                  <a:schemeClr val="dk1"/>
                </a:solidFill>
                <a:hlinkClick r:id="rId5"/>
              </a:rPr>
              <a:t>https://www.sciencedirect.com/science/article/pii/S2352484724008813#:~:text=Hurricanes%20can%20inflict%20direct%20damage,may%20harm%20solar%20photovoltaic%20systems.%20 %20Energy%20Reports,%20Volumen%2013,2025,Páginas%20929-959,ISSN%202352-4847</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Russo, M. A., Carvalho, D., Martins, N. y Monteiro, A. (2022). Pronosticando lo inevitable: una revisión de los impactos del cambio climático en los recursos de energía renovable. </a:t>
            </a:r>
            <a:r>
              <a:rPr lang="en-US" sz="1300" i="1" dirty="0">
                <a:solidFill>
                  <a:schemeClr val="dk1"/>
                </a:solidFill>
              </a:rPr>
              <a:t>Tecnologías y evaluaciones de energía sostenible</a:t>
            </a:r>
            <a:r>
              <a:rPr lang="en-US" sz="1300" dirty="0">
                <a:solidFill>
                  <a:schemeClr val="dk1"/>
                </a:solidFill>
              </a:rPr>
              <a:t>,</a:t>
            </a:r>
            <a:r>
              <a:rPr lang="en-US" sz="1300" i="1" dirty="0">
                <a:solidFill>
                  <a:schemeClr val="dk1"/>
                </a:solidFill>
              </a:rPr>
              <a:t> 52</a:t>
            </a:r>
            <a:r>
              <a:rPr lang="en-US" sz="1300" dirty="0">
                <a:solidFill>
                  <a:schemeClr val="dk1"/>
                </a:solidFill>
              </a:rPr>
              <a:t>, 102283. </a:t>
            </a:r>
            <a:r>
              <a:rPr lang="en-US" sz="13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err="1">
                <a:solidFill>
                  <a:schemeClr val="dk1"/>
                </a:solidFill>
              </a:rPr>
              <a:t>Solaun</a:t>
            </a:r>
            <a:r>
              <a:rPr lang="en-US" sz="1300" dirty="0">
                <a:solidFill>
                  <a:schemeClr val="dk1"/>
                </a:solidFill>
              </a:rPr>
              <a:t>, K. y </a:t>
            </a:r>
            <a:r>
              <a:rPr lang="en-US" sz="1300" dirty="0" err="1">
                <a:solidFill>
                  <a:schemeClr val="dk1"/>
                </a:solidFill>
              </a:rPr>
              <a:t>Cerdá</a:t>
            </a:r>
            <a:r>
              <a:rPr lang="en-US" sz="1300" dirty="0">
                <a:solidFill>
                  <a:schemeClr val="dk1"/>
                </a:solidFill>
              </a:rPr>
              <a:t>, E. (2019). Impactos del cambio climático en la generación de energía renovable. Una revisión de las proyecciones cuantitativas. </a:t>
            </a:r>
            <a:r>
              <a:rPr lang="en-US" sz="1300" i="1" dirty="0">
                <a:solidFill>
                  <a:schemeClr val="dk1"/>
                </a:solidFill>
              </a:rPr>
              <a:t>Renewable and Sustainable Energy Reviews</a:t>
            </a:r>
            <a:r>
              <a:rPr lang="en-US" sz="1300" dirty="0">
                <a:solidFill>
                  <a:schemeClr val="dk1"/>
                </a:solidFill>
              </a:rPr>
              <a:t>,</a:t>
            </a:r>
            <a:r>
              <a:rPr lang="en-US" sz="1300" i="1" dirty="0">
                <a:solidFill>
                  <a:schemeClr val="dk1"/>
                </a:solidFill>
              </a:rPr>
              <a:t> 116</a:t>
            </a:r>
            <a:r>
              <a:rPr lang="en-US" sz="1300" dirty="0">
                <a:solidFill>
                  <a:schemeClr val="dk1"/>
                </a:solidFill>
              </a:rPr>
              <a:t>, 109415.</a:t>
            </a:r>
            <a:r>
              <a:rPr lang="en-US" sz="13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ONUDI, ICSHP (2022). Informe mundial sobre el desarrollo de la pequeña energía hidroeléctrica 2022. Publicación temática: La pequeña energía hidroeléctrica y el cambio climático. Organización de las Naciones Unidas para el Desarrollo Industrial, Viena, Austria; Centro Internacional de Pequeña Energía Hidroeléctrica, Hangzhou, China. Disponible en</a:t>
            </a:r>
            <a:r>
              <a:rPr lang="en-US" sz="1300" dirty="0">
                <a:solidFill>
                  <a:schemeClr val="dk1"/>
                </a:solidFill>
                <a:hlinkClick r:id="rId8"/>
              </a:rPr>
              <a:t> www.unido.org/WSHPDR</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Welt der </a:t>
            </a:r>
            <a:r>
              <a:rPr lang="en-US" sz="1300" dirty="0" err="1">
                <a:solidFill>
                  <a:schemeClr val="dk1"/>
                </a:solidFill>
              </a:rPr>
              <a:t>Physik</a:t>
            </a:r>
            <a:r>
              <a:rPr lang="en-US" sz="1300" dirty="0">
                <a:solidFill>
                  <a:schemeClr val="dk1"/>
                </a:solidFill>
              </a:rPr>
              <a:t>. (11 </a:t>
            </a:r>
            <a:r>
              <a:rPr lang="en-US" sz="1300" dirty="0" err="1">
                <a:solidFill>
                  <a:schemeClr val="dk1"/>
                </a:solidFill>
              </a:rPr>
              <a:t>de enero</a:t>
            </a:r>
            <a:r>
              <a:rPr lang="en-US" sz="1300" dirty="0">
                <a:solidFill>
                  <a:schemeClr val="dk1"/>
                </a:solidFill>
              </a:rPr>
              <a:t> de 2021). </a:t>
            </a:r>
            <a:r>
              <a:rPr lang="en-US" sz="1300" i="1" dirty="0" err="1">
                <a:solidFill>
                  <a:schemeClr val="dk1"/>
                </a:solidFill>
              </a:rPr>
              <a:t>Erneuerbare Energien im Klimawandel</a:t>
            </a:r>
            <a:r>
              <a:rPr lang="en-US" sz="1300" dirty="0">
                <a:solidFill>
                  <a:schemeClr val="dk1"/>
                </a:solidFill>
              </a:rPr>
              <a:t>.</a:t>
            </a:r>
            <a:r>
              <a:rPr lang="en-US" sz="13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300" dirty="0">
              <a:solidFill>
                <a:schemeClr val="dk1"/>
              </a:solidFill>
              <a:ea typeface="Calibri"/>
              <a:cs typeface="Calibri"/>
              <a:sym typeface="Calibri"/>
            </a:endParaRPr>
          </a:p>
          <a:p>
            <a:pPr latinLnBrk="0"/>
            <a:endParaRPr lang="en-GB" sz="1300" dirty="0"/>
          </a:p>
        </p:txBody>
      </p:sp>
    </p:spTree>
    <p:extLst>
      <p:ext uri="{BB962C8B-B14F-4D97-AF65-F5344CB8AC3E}">
        <p14:creationId xmlns:p14="http://schemas.microsoft.com/office/powerpoint/2010/main" val="33698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6040-EA34-9578-AA01-597DE266CDD4}"/>
              </a:ext>
            </a:extLst>
          </p:cNvPr>
          <p:cNvSpPr>
            <a:spLocks noGrp="1"/>
          </p:cNvSpPr>
          <p:nvPr>
            <p:ph type="title" idx="4294967295"/>
          </p:nvPr>
        </p:nvSpPr>
        <p:spPr>
          <a:xfrm>
            <a:off x="4038600" y="2885300"/>
            <a:ext cx="10515600" cy="1325563"/>
          </a:xfrm>
          <a:prstGeom prst="rect">
            <a:avLst/>
          </a:prstGeom>
        </p:spPr>
        <p:txBody>
          <a:bodyPr/>
          <a:lstStyle/>
          <a:p>
            <a:r>
              <a:rPr lang="es-ES_tradnl" sz="6000" noProof="1">
                <a:solidFill>
                  <a:schemeClr val="bg1"/>
                </a:solidFill>
              </a:rPr>
              <a:t>¡Gracias!</a:t>
            </a:r>
          </a:p>
        </p:txBody>
      </p:sp>
    </p:spTree>
    <p:extLst>
      <p:ext uri="{BB962C8B-B14F-4D97-AF65-F5344CB8AC3E}">
        <p14:creationId xmlns:p14="http://schemas.microsoft.com/office/powerpoint/2010/main" val="16992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7D4936-25BF-9585-9904-3B119E81C9E3}"/>
              </a:ext>
            </a:extLst>
          </p:cNvPr>
          <p:cNvSpPr>
            <a:spLocks noGrp="1"/>
          </p:cNvSpPr>
          <p:nvPr>
            <p:ph type="title" idx="4294967295"/>
          </p:nvPr>
        </p:nvSpPr>
        <p:spPr>
          <a:xfrm>
            <a:off x="247185" y="758976"/>
            <a:ext cx="10515600" cy="1325563"/>
          </a:xfrm>
          <a:prstGeom prst="rect">
            <a:avLst/>
          </a:prstGeom>
        </p:spPr>
        <p:txBody>
          <a:bodyPr/>
          <a:lstStyle/>
          <a:p>
            <a:r>
              <a:rPr lang="es-ES_tradnl" sz="2800" b="1" noProof="1">
                <a:solidFill>
                  <a:schemeClr val="bg1"/>
                </a:solidFill>
              </a:rPr>
              <a:t>Introducción</a:t>
            </a:r>
            <a:r>
              <a:rPr lang="es-ES_tradnl" sz="2800" b="1" baseline="0" noProof="1">
                <a:solidFill>
                  <a:schemeClr val="bg1"/>
                </a:solidFill>
              </a:rPr>
              <a:t> 2</a:t>
            </a:r>
            <a:endParaRPr lang="es-ES_tradnl" sz="2800" b="1" noProof="1">
              <a:solidFill>
                <a:schemeClr val="bg1"/>
              </a:solidFill>
            </a:endParaRPr>
          </a:p>
        </p:txBody>
      </p:sp>
      <p:sp>
        <p:nvSpPr>
          <p:cNvPr id="2" name="TextBox 1">
            <a:extLst>
              <a:ext uri="{FF2B5EF4-FFF2-40B4-BE49-F238E27FC236}">
                <a16:creationId xmlns:a16="http://schemas.microsoft.com/office/drawing/2014/main" id="{4D366B55-7ACA-91FD-62DA-6FBF6BEC8E01}"/>
              </a:ext>
            </a:extLst>
          </p:cNvPr>
          <p:cNvSpPr txBox="1"/>
          <p:nvPr/>
        </p:nvSpPr>
        <p:spPr>
          <a:xfrm>
            <a:off x="4350003" y="1138292"/>
            <a:ext cx="7236114"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Comenzamos definiendo el cambio climático y luego exploramos tres tipos diferentes de producción de energía. Para empezar, le invitamos a hacer una pausa y reflexionar sobre una pregunta. Tómese un momento para considerar cada pregunta antes de continuar y aprender más sobre un tipo concreto de producción de energía, el impacto potencial del cambio climático y las posibles soluciones.</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Puede trabajar con cada tipo de producción de energía por separado. También puede seleccionar un tipo concreto que le gustaría explorar primero a través del menú. </a:t>
            </a:r>
            <a:endParaRPr lang="en-GB" sz="2400" noProof="0" dirty="0"/>
          </a:p>
        </p:txBody>
      </p:sp>
      <p:pic>
        <p:nvPicPr>
          <p:cNvPr id="5" name="Picture 4">
            <a:extLst>
              <a:ext uri="{FF2B5EF4-FFF2-40B4-BE49-F238E27FC236}">
                <a16:creationId xmlns:a16="http://schemas.microsoft.com/office/drawing/2014/main" id="{053F54EF-DBB7-FA94-8005-38656F8AF9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4539"/>
            <a:ext cx="4033382" cy="2688921"/>
          </a:xfrm>
          <a:prstGeom prst="rect">
            <a:avLst/>
          </a:prstGeom>
        </p:spPr>
      </p:pic>
    </p:spTree>
    <p:extLst>
      <p:ext uri="{BB962C8B-B14F-4D97-AF65-F5344CB8AC3E}">
        <p14:creationId xmlns:p14="http://schemas.microsoft.com/office/powerpoint/2010/main" val="2409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40FD4-E1E0-2E56-7DCF-8A54A92CB1A1}"/>
              </a:ext>
            </a:extLst>
          </p:cNvPr>
          <p:cNvSpPr>
            <a:spLocks noGrp="1"/>
          </p:cNvSpPr>
          <p:nvPr>
            <p:ph type="title" idx="4294967295"/>
          </p:nvPr>
        </p:nvSpPr>
        <p:spPr>
          <a:xfrm>
            <a:off x="390779" y="844628"/>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mn-ea"/>
                <a:cs typeface="+mn-cs"/>
              </a:rPr>
              <a:t>El cambio climático y tres tipos diferentes de producción de energía.</a:t>
            </a:r>
            <a:endParaRPr lang="es-ES_tradnl" noProof="1">
              <a:effectLst/>
            </a:endParaRPr>
          </a:p>
          <a:p>
            <a:endParaRPr lang="es-ES_tradn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87345"/>
            <a:ext cx="11423738" cy="3785652"/>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US" sz="2400" dirty="0">
                <a:ea typeface="Public Sans"/>
                <a:cs typeface="Public Sans"/>
                <a:sym typeface="Public Sans"/>
              </a:rPr>
              <a:t>Introducción: ¿Qué es el cambio climático?</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Céntrese en el cambio climático y los diferentes tipos de producción de energía: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Energía solar (paneles fotovoltaicos).</a:t>
            </a:r>
          </a:p>
          <a:p>
            <a:pPr marL="800100" lvl="1" indent="-342900" latinLnBrk="0">
              <a:buFont typeface="Arial" panose="020B0604020202020204" pitchFamily="34" charset="0"/>
              <a:buChar char="•"/>
            </a:pPr>
            <a:r>
              <a:rPr lang="en-US" sz="2400" dirty="0">
                <a:ea typeface="Calibri"/>
                <a:cs typeface="Calibri"/>
                <a:sym typeface="Public Sans"/>
              </a:rPr>
              <a:t>Energía</a:t>
            </a:r>
            <a:r>
              <a:rPr lang="en-US" sz="2400" dirty="0">
                <a:ea typeface="Public Sans"/>
                <a:cs typeface="Public Sans"/>
                <a:sym typeface="Public Sans"/>
              </a:rPr>
              <a:t> eólica (turbinas eólicas).</a:t>
            </a:r>
          </a:p>
          <a:p>
            <a:pPr marL="800100" lvl="1" indent="-342900" latinLnBrk="0">
              <a:buFont typeface="Arial" panose="020B0604020202020204" pitchFamily="34" charset="0"/>
              <a:buChar char="•"/>
            </a:pPr>
            <a:r>
              <a:rPr lang="en-US" sz="2400" dirty="0">
                <a:ea typeface="Public Sans"/>
                <a:cs typeface="Public Sans"/>
                <a:sym typeface="Public Sans"/>
              </a:rPr>
              <a:t>Energía hidroeléctrica a pequeña escala.</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Mitigar el impacto del cambio climático en las fuentes de energía renovables.</a:t>
            </a:r>
          </a:p>
          <a:p>
            <a:pPr marL="342900" indent="-342900" latinLnBrk="0">
              <a:buFont typeface="Arial" panose="020B0604020202020204" pitchFamily="34" charset="0"/>
              <a:buChar char="•"/>
            </a:pPr>
            <a:endParaRPr lang="en-US" sz="2400" dirty="0">
              <a:ea typeface="Public Sans"/>
              <a:cs typeface="Public Sans"/>
            </a:endParaRPr>
          </a:p>
        </p:txBody>
      </p:sp>
    </p:spTree>
    <p:extLst>
      <p:ext uri="{BB962C8B-B14F-4D97-AF65-F5344CB8AC3E}">
        <p14:creationId xmlns:p14="http://schemas.microsoft.com/office/powerpoint/2010/main" val="389925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4167-31C4-F81D-100A-E2C8FE2F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C39A2-3DE5-1035-5332-5053CEF5BB84}"/>
              </a:ext>
            </a:extLst>
          </p:cNvPr>
          <p:cNvSpPr>
            <a:spLocks noGrp="1"/>
          </p:cNvSpPr>
          <p:nvPr>
            <p:ph type="title" idx="4294967295"/>
          </p:nvPr>
        </p:nvSpPr>
        <p:spPr>
          <a:xfrm>
            <a:off x="250521" y="801666"/>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mn-ea"/>
                <a:cs typeface="+mn-cs"/>
              </a:rPr>
              <a:t>¿Qué es el cambio climático? </a:t>
            </a:r>
            <a:endParaRPr lang="es-ES_tradnl" noProof="1">
              <a:effectLst/>
            </a:endParaRPr>
          </a:p>
          <a:p>
            <a:endParaRPr lang="es-ES_tradnl" noProof="1"/>
          </a:p>
        </p:txBody>
      </p:sp>
      <p:pic>
        <p:nvPicPr>
          <p:cNvPr id="5" name="Picture 4">
            <a:extLst>
              <a:ext uri="{FF2B5EF4-FFF2-40B4-BE49-F238E27FC236}">
                <a16:creationId xmlns:a16="http://schemas.microsoft.com/office/drawing/2014/main" id="{195F7F43-3B7B-A497-064A-33BEB066F9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BCBC3EFB-6EA2-73C5-A404-54EB71533BD8}"/>
              </a:ext>
              <a:ext uri="{C183D7F6-B498-43B3-948B-1728B52AA6E4}">
                <adec:decorative xmlns:adec="http://schemas.microsoft.com/office/drawing/2017/decorative" val="0"/>
              </a:ext>
            </a:extLst>
          </p:cNvPr>
          <p:cNvSpPr txBox="1"/>
          <p:nvPr/>
        </p:nvSpPr>
        <p:spPr>
          <a:xfrm>
            <a:off x="4039514" y="2185130"/>
            <a:ext cx="7503089" cy="4154984"/>
          </a:xfrm>
          <a:prstGeom prst="rect">
            <a:avLst/>
          </a:prstGeom>
          <a:noFill/>
        </p:spPr>
        <p:txBody>
          <a:bodyPr wrap="square" lIns="91440" tIns="45720" rIns="91440" bIns="45720" rtlCol="0" anchor="t">
            <a:spAutoFit/>
          </a:bodyPr>
          <a:lstStyle/>
          <a:p>
            <a:pPr latinLnBrk="0"/>
            <a:r>
              <a:rPr lang="en-GB" sz="2000" dirty="0">
                <a:ea typeface="Roboto"/>
                <a:cs typeface="Roboto"/>
              </a:rPr>
              <a:t>«El cambio climático se refiere a los cambios a largo plazo en las temperaturas y los patrones climáticos. Estos cambios pueden ser naturales, debido a cambios en la actividad solar o a grandes erupciones volcánicas. </a:t>
            </a:r>
          </a:p>
          <a:p>
            <a:pPr latinLnBrk="0"/>
            <a:endParaRPr lang="en-GB" sz="2000" dirty="0">
              <a:ea typeface="Roboto"/>
              <a:cs typeface="Roboto"/>
            </a:endParaRPr>
          </a:p>
          <a:p>
            <a:pPr latinLnBrk="0"/>
            <a:r>
              <a:rPr lang="en-GB" sz="2000" dirty="0">
                <a:ea typeface="Roboto"/>
                <a:cs typeface="Roboto"/>
              </a:rPr>
              <a:t>Sin embargo, desde el siglo XIX, </a:t>
            </a:r>
            <a:r>
              <a:rPr lang="en-GB" sz="2000" dirty="0">
                <a:ea typeface="Roboto"/>
                <a:cs typeface="Roboto"/>
                <a:hlinkClick r:id="rId4">
                  <a:extLst>
                    <a:ext uri="{A12FA001-AC4F-418D-AE19-62706E023703}">
                      <ahyp:hlinkClr xmlns:ahyp="http://schemas.microsoft.com/office/drawing/2018/hyperlinkcolor" val="tx"/>
                    </a:ext>
                  </a:extLst>
                </a:hlinkClick>
              </a:rPr>
              <a:t>las actividades humanas han sido el principal motor del cambio climático</a:t>
            </a:r>
            <a:r>
              <a:rPr lang="en-GB" sz="2000" dirty="0">
                <a:ea typeface="Roboto"/>
                <a:cs typeface="Roboto"/>
              </a:rPr>
              <a:t>, principalmente debido a la quema de combustibles fósiles como el carbón, el petróleo y el gas. </a:t>
            </a:r>
          </a:p>
          <a:p>
            <a:pPr latinLnBrk="0"/>
            <a:endParaRPr lang="en-GB" sz="2000" dirty="0">
              <a:ea typeface="Roboto"/>
              <a:cs typeface="Roboto"/>
            </a:endParaRPr>
          </a:p>
          <a:p>
            <a:pPr latinLnBrk="0"/>
            <a:r>
              <a:rPr lang="en-GB" sz="2000" dirty="0">
                <a:ea typeface="Roboto"/>
                <a:cs typeface="Roboto"/>
              </a:rPr>
              <a:t>La quema de combustibles fósiles genera emisiones de gases de efecto invernadero que actúan como una manta que envuelve la Tierra, atrapando el calor del sol y elevando las temperaturas». (</a:t>
            </a:r>
            <a:r>
              <a:rPr lang="en-GB" sz="2000" dirty="0">
                <a:ea typeface="Roboto"/>
                <a:cs typeface="Roboto"/>
                <a:hlinkClick r:id="rId5">
                  <a:extLst>
                    <a:ext uri="{A12FA001-AC4F-418D-AE19-62706E023703}">
                      <ahyp:hlinkClr xmlns:ahyp="http://schemas.microsoft.com/office/drawing/2018/hyperlinkcolor" val="tx"/>
                    </a:ext>
                  </a:extLst>
                </a:hlinkClick>
              </a:rPr>
              <a:t>Naciones Unidas</a:t>
            </a:r>
            <a:r>
              <a:rPr lang="en-GB" sz="2000" dirty="0">
                <a:ea typeface="Roboto"/>
                <a:cs typeface="Roboto"/>
              </a:rPr>
              <a:t>) </a:t>
            </a:r>
            <a:endParaRPr lang="en-GB" sz="2000" dirty="0"/>
          </a:p>
        </p:txBody>
      </p:sp>
    </p:spTree>
    <p:extLst>
      <p:ext uri="{BB962C8B-B14F-4D97-AF65-F5344CB8AC3E}">
        <p14:creationId xmlns:p14="http://schemas.microsoft.com/office/powerpoint/2010/main" val="16060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402D-7AA3-CA70-A164-ED3D50AE9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7D99A-AA02-4E8C-8B1C-0BAA15EB04CF}"/>
              </a:ext>
            </a:extLst>
          </p:cNvPr>
          <p:cNvSpPr>
            <a:spLocks noGrp="1"/>
          </p:cNvSpPr>
          <p:nvPr>
            <p:ph type="title" idx="4294967295"/>
          </p:nvPr>
        </p:nvSpPr>
        <p:spPr>
          <a:xfrm>
            <a:off x="392152" y="801666"/>
            <a:ext cx="10515600" cy="1325563"/>
          </a:xfrm>
          <a:prstGeom prst="rect">
            <a:avLst/>
          </a:prstGeom>
        </p:spPr>
        <p:txBody>
          <a:bodyPr/>
          <a:lstStyle/>
          <a:p>
            <a:pPr latinLnBrk="0"/>
            <a:r>
              <a:rPr lang="es-ES_tradnl" sz="2800" b="1" noProof="1">
                <a:solidFill>
                  <a:schemeClr val="bg1"/>
                </a:solidFill>
              </a:rPr>
              <a:t>¿Qué es el cambio climático? Reducir las emisiones de gases de efecto invernadero</a:t>
            </a:r>
          </a:p>
        </p:txBody>
      </p:sp>
      <p:pic>
        <p:nvPicPr>
          <p:cNvPr id="5" name="Picture 4">
            <a:extLst>
              <a:ext uri="{FF2B5EF4-FFF2-40B4-BE49-F238E27FC236}">
                <a16:creationId xmlns:a16="http://schemas.microsoft.com/office/drawing/2014/main" id="{BB54A7EC-130B-2AA6-8B4B-14991B3434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0698FE26-8855-FDC1-4976-215061E57FEA}"/>
              </a:ext>
              <a:ext uri="{C183D7F6-B498-43B3-948B-1728B52AA6E4}">
                <adec:decorative xmlns:adec="http://schemas.microsoft.com/office/drawing/2017/decorative" val="0"/>
              </a:ext>
            </a:extLst>
          </p:cNvPr>
          <p:cNvSpPr txBox="1"/>
          <p:nvPr/>
        </p:nvSpPr>
        <p:spPr>
          <a:xfrm>
            <a:off x="4273078" y="2941450"/>
            <a:ext cx="7541439" cy="2862322"/>
          </a:xfrm>
          <a:prstGeom prst="rect">
            <a:avLst/>
          </a:prstGeom>
          <a:noFill/>
        </p:spPr>
        <p:txBody>
          <a:bodyPr wrap="square" lIns="91440" tIns="45720" rIns="91440" bIns="45720" rtlCol="0" anchor="t">
            <a:spAutoFit/>
          </a:bodyPr>
          <a:lstStyle/>
          <a:p>
            <a:pPr latinLnBrk="0"/>
            <a:r>
              <a:rPr lang="en-GB" sz="2000" dirty="0">
                <a:ea typeface="Public Sans"/>
                <a:cs typeface="Public Sans"/>
                <a:sym typeface="Public Sans"/>
              </a:rPr>
              <a:t>Como explica la Organización </a:t>
            </a:r>
            <a:r>
              <a:rPr lang="en-GB" sz="2000" dirty="0">
                <a:ea typeface="Public Sans"/>
                <a:cs typeface="Public Sans"/>
                <a:sym typeface="Public Sans"/>
                <a:hlinkClick r:id="rId4"/>
              </a:rPr>
              <a:t>de las Naciones Unidas</a:t>
            </a:r>
            <a:r>
              <a:rPr lang="en-GB" sz="2000" dirty="0">
                <a:ea typeface="Public Sans"/>
                <a:cs typeface="Public Sans"/>
                <a:sym typeface="Public Sans"/>
              </a:rPr>
              <a:t>, podemos combatir el cambio climático reduciendo las emisiones de gases de efecto invernadero. Para ello, debemos: </a:t>
            </a:r>
          </a:p>
          <a:p>
            <a:pPr latinLnBrk="0"/>
            <a:endParaRPr lang="en-GB" sz="2000" dirty="0">
              <a:ea typeface="Public Sans"/>
              <a:cs typeface="Public Sans"/>
              <a:sym typeface="Public Sans"/>
            </a:endParaRPr>
          </a:p>
          <a:p>
            <a:pPr marL="342900" indent="-342900" latinLnBrk="0">
              <a:buFont typeface="Arial" panose="020B0604020202020204" pitchFamily="34" charset="0"/>
              <a:buChar char="•"/>
            </a:pPr>
            <a:r>
              <a:rPr lang="en-GB" sz="2000" dirty="0">
                <a:ea typeface="Public Sans"/>
                <a:cs typeface="Public Sans"/>
                <a:sym typeface="Public Sans"/>
              </a:rPr>
              <a:t>Abandonar los combustibles fósiles (como el carbón y el petróleo) y pasar a fuentes de energía renovables (como la solar y la eólica).</a:t>
            </a:r>
          </a:p>
          <a:p>
            <a:pPr marL="342900" indent="-342900" latinLnBrk="0">
              <a:buFont typeface="Arial" panose="020B0604020202020204" pitchFamily="34" charset="0"/>
              <a:buChar char="•"/>
            </a:pPr>
            <a:r>
              <a:rPr lang="en-GB" sz="2000" dirty="0">
                <a:ea typeface="Public Sans"/>
                <a:cs typeface="Public Sans"/>
                <a:sym typeface="Public Sans"/>
              </a:rPr>
              <a:t>Adaptarnos a los efectos del cambio climático.</a:t>
            </a:r>
          </a:p>
          <a:p>
            <a:pPr marL="342900" indent="-342900" latinLnBrk="0">
              <a:buFont typeface="Arial" panose="020B0604020202020204" pitchFamily="34" charset="0"/>
              <a:buChar char="•"/>
            </a:pPr>
            <a:r>
              <a:rPr lang="en-GB" sz="2000" dirty="0">
                <a:ea typeface="Public Sans"/>
                <a:cs typeface="Public Sans"/>
                <a:sym typeface="Public Sans"/>
              </a:rPr>
              <a:t>Invertir en el cambio. Se necesita inversión, tanto por parte de los gobiernos como de las empresas. </a:t>
            </a:r>
          </a:p>
        </p:txBody>
      </p:sp>
    </p:spTree>
    <p:extLst>
      <p:ext uri="{BB962C8B-B14F-4D97-AF65-F5344CB8AC3E}">
        <p14:creationId xmlns:p14="http://schemas.microsoft.com/office/powerpoint/2010/main" val="20064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1C1F-E6D4-7797-0566-5519F15B2FFB}"/>
              </a:ext>
            </a:extLst>
          </p:cNvPr>
          <p:cNvSpPr>
            <a:spLocks noGrp="1"/>
          </p:cNvSpPr>
          <p:nvPr>
            <p:ph type="title" idx="4294967295"/>
          </p:nvPr>
        </p:nvSpPr>
        <p:spPr>
          <a:xfrm>
            <a:off x="436756" y="911535"/>
            <a:ext cx="11072072"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Diferentes tipos de producción de energía: Solar (paneles fotovoltaicos) - Introducción</a:t>
            </a:r>
            <a:endParaRPr lang="es-ES_tradnl" noProof="1">
              <a:effectLst/>
            </a:endParaRPr>
          </a:p>
          <a:p>
            <a:pPr latinLnBrk="0"/>
            <a:endParaRPr lang="es-ES_tradn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¿Cuál es el impacto potencial del cambio climático en la energía solar?</a:t>
            </a:r>
            <a:endParaRPr lang="en-GB" sz="4800" i="1" dirty="0">
              <a:solidFill>
                <a:schemeClr val="accent5"/>
              </a:solidFill>
            </a:endParaRPr>
          </a:p>
        </p:txBody>
      </p:sp>
    </p:spTree>
    <p:extLst>
      <p:ext uri="{BB962C8B-B14F-4D97-AF65-F5344CB8AC3E}">
        <p14:creationId xmlns:p14="http://schemas.microsoft.com/office/powerpoint/2010/main" val="235351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D41E6-E870-2405-A797-B19B3AA777C8}"/>
              </a:ext>
            </a:extLst>
          </p:cNvPr>
          <p:cNvSpPr>
            <a:spLocks noGrp="1"/>
          </p:cNvSpPr>
          <p:nvPr>
            <p:ph type="title" idx="4294967295"/>
          </p:nvPr>
        </p:nvSpPr>
        <p:spPr>
          <a:xfrm>
            <a:off x="381000" y="822325"/>
            <a:ext cx="11083684"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mn-ea"/>
                <a:cs typeface="+mn-cs"/>
              </a:rPr>
              <a:t>Diferentes tipos de producción de energía: solar (paneles fotovoltaicos)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459266" y="2269529"/>
            <a:ext cx="7355251" cy="4154984"/>
          </a:xfrm>
          <a:prstGeom prst="rect">
            <a:avLst/>
          </a:prstGeom>
          <a:noFill/>
        </p:spPr>
        <p:txBody>
          <a:bodyPr wrap="square" rtlCol="0">
            <a:spAutoFit/>
          </a:bodyPr>
          <a:lstStyle/>
          <a:p>
            <a:pPr latinLnBrk="0"/>
            <a:r>
              <a:rPr lang="en-US" sz="2400" dirty="0">
                <a:ea typeface="Public Sans"/>
                <a:cs typeface="Public Sans"/>
                <a:sym typeface="Public Sans"/>
              </a:rPr>
              <a:t>La energía fotovoltaica es un método de generación de energía eléctrica que utiliza células solares para convertir la energía del sol en electricidad. Estas células se ensamblan en paneles solares y luego se instalan en el suelo, en tejados o flotando en presas o lagos.</a:t>
            </a:r>
          </a:p>
          <a:p>
            <a:pPr latinLnBrk="0"/>
            <a:endParaRPr lang="en-US" sz="2400" dirty="0">
              <a:ea typeface="Public Sans"/>
              <a:cs typeface="Public Sans"/>
              <a:sym typeface="Public Sans"/>
            </a:endParaRPr>
          </a:p>
          <a:p>
            <a:pPr latinLnBrk="0"/>
            <a:r>
              <a:rPr lang="en-US" sz="2400" dirty="0">
                <a:ea typeface="Public Sans"/>
                <a:cs typeface="Public Sans"/>
                <a:sym typeface="Public Sans"/>
              </a:rPr>
              <a:t>La tecnología fotovoltaica se está utilizando cada vez más en todo el mundo. Año tras año, la energía fotovoltaica representa una parte cada vez mayor de la combinación energética de la UE. En 2024, la producción de electricidad fotovoltaica de la UE representó el 11 % de la producción bruta de electricidad de la UE, según </a:t>
            </a:r>
            <a:r>
              <a:rPr lang="en-US" sz="2400" dirty="0">
                <a:ea typeface="Public Sans"/>
                <a:cs typeface="Public Sans"/>
                <a:sym typeface="Public Sans"/>
                <a:hlinkClick r:id="rId3"/>
              </a:rPr>
              <a:t>Ember</a:t>
            </a:r>
            <a:r>
              <a:rPr lang="en-US" sz="2400" dirty="0">
                <a:ea typeface="Public Sans"/>
                <a:cs typeface="Public Sans"/>
                <a:sym typeface="Public Sans"/>
              </a:rPr>
              <a:t>.</a:t>
            </a:r>
          </a:p>
        </p:txBody>
      </p:sp>
      <p:pic>
        <p:nvPicPr>
          <p:cNvPr id="2" name="Picture 1">
            <a:extLst>
              <a:ext uri="{FF2B5EF4-FFF2-40B4-BE49-F238E27FC236}">
                <a16:creationId xmlns:a16="http://schemas.microsoft.com/office/drawing/2014/main" id="{CEEAC485-0DD5-FADD-EF0D-2ADDF90641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536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6FD0-60D9-7054-1AF4-4C5954C6A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C2D84-B999-85A7-C6D8-4189F18B4B3D}"/>
              </a:ext>
            </a:extLst>
          </p:cNvPr>
          <p:cNvSpPr>
            <a:spLocks noGrp="1"/>
          </p:cNvSpPr>
          <p:nvPr>
            <p:ph type="title" idx="4294967295"/>
          </p:nvPr>
        </p:nvSpPr>
        <p:spPr>
          <a:xfrm>
            <a:off x="380999" y="788871"/>
            <a:ext cx="11405301"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mn-ea"/>
                <a:cs typeface="+mn-cs"/>
              </a:rPr>
              <a:t>¿Cuál es el impacto potencial del cambio climático en la energía solar?</a:t>
            </a:r>
            <a:endParaRPr lang="es-ES_tradnl" noProof="1">
              <a:effectLst/>
            </a:endParaRPr>
          </a:p>
          <a:p>
            <a:endParaRPr lang="es-ES_tradnl" noProof="1"/>
          </a:p>
        </p:txBody>
      </p:sp>
      <p:sp>
        <p:nvSpPr>
          <p:cNvPr id="4" name="TextBox 3">
            <a:extLst>
              <a:ext uri="{FF2B5EF4-FFF2-40B4-BE49-F238E27FC236}">
                <a16:creationId xmlns:a16="http://schemas.microsoft.com/office/drawing/2014/main" id="{E89D4953-F522-1DC0-5021-75B2160CEB19}"/>
              </a:ext>
            </a:extLst>
          </p:cNvPr>
          <p:cNvSpPr txBox="1"/>
          <p:nvPr/>
        </p:nvSpPr>
        <p:spPr>
          <a:xfrm>
            <a:off x="4293770" y="2269529"/>
            <a:ext cx="7630824" cy="4154984"/>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GB" sz="2400" noProof="0" dirty="0">
                <a:ea typeface="Public Sans"/>
                <a:cs typeface="Public Sans"/>
                <a:sym typeface="Public Sans"/>
              </a:rPr>
              <a:t>Los huracanes y los tornados pueden ser muy intensos e impredecibles. Este tipo de fenómenos meteorológicos pueden causar daños físicos importantes a los sistemas fotovoltaicos solares y sus componentes eléctricos, al desplazarlos y dañarlos (Okonkwo et al, 2025). </a:t>
            </a:r>
          </a:p>
          <a:p>
            <a:pPr marL="342900" indent="-342900" latinLnBrk="0">
              <a:buFont typeface="Arial" panose="020B0604020202020204" pitchFamily="34" charset="0"/>
              <a:buChar char="•"/>
            </a:pPr>
            <a:r>
              <a:rPr lang="en-GB" sz="2400" dirty="0">
                <a:ea typeface="Public Sans"/>
                <a:cs typeface="Public Sans"/>
                <a:sym typeface="Public Sans"/>
              </a:rPr>
              <a:t>Las baterías de los paneles solares también pueden resultar dañadas por las altas temperaturas. El aislamiento puede ofrecer cierta protección.</a:t>
            </a:r>
            <a:endParaRPr lang="en-GB" sz="2400" noProof="0" dirty="0">
              <a:ea typeface="Public Sans"/>
              <a:cs typeface="Public Sans"/>
            </a:endParaRPr>
          </a:p>
          <a:p>
            <a:pPr marL="342900" indent="-342900" latinLnBrk="0">
              <a:buFont typeface="Arial" panose="020B0604020202020204" pitchFamily="34" charset="0"/>
              <a:buChar char="•"/>
            </a:pPr>
            <a:r>
              <a:rPr lang="en-GB" sz="2400" noProof="0" dirty="0">
                <a:ea typeface="Public Sans"/>
                <a:cs typeface="Public Sans"/>
                <a:sym typeface="Public Sans"/>
              </a:rPr>
              <a:t>El uso de la energía solar puede aumentar en zonas climáticas moderadas donde hay un aumento de la luz solar directa (Welt der </a:t>
            </a:r>
            <a:r>
              <a:rPr lang="en-GB" sz="2400" noProof="0" dirty="0" err="1">
                <a:ea typeface="Public Sans"/>
                <a:cs typeface="Public Sans"/>
                <a:sym typeface="Public Sans"/>
              </a:rPr>
              <a:t>Physik</a:t>
            </a:r>
            <a:r>
              <a:rPr lang="en-GB" sz="2400" noProof="0" dirty="0">
                <a:ea typeface="Public Sans"/>
                <a:cs typeface="Public Sans"/>
                <a:sym typeface="Public Sans"/>
              </a:rPr>
              <a:t>, 2021).</a:t>
            </a:r>
            <a:endParaRPr lang="en-GB" sz="2400" noProof="0" dirty="0">
              <a:ea typeface="Public Sans"/>
              <a:cs typeface="Public Sans"/>
            </a:endParaRPr>
          </a:p>
          <a:p>
            <a:pPr latinLnBrk="0"/>
            <a:endParaRPr lang="en-GB" sz="2400" noProof="0" dirty="0">
              <a:ea typeface="Public Sans"/>
              <a:cs typeface="Public Sans"/>
              <a:sym typeface="Public Sans"/>
            </a:endParaRPr>
          </a:p>
        </p:txBody>
      </p:sp>
      <p:pic>
        <p:nvPicPr>
          <p:cNvPr id="3" name="Picture 2">
            <a:extLst>
              <a:ext uri="{FF2B5EF4-FFF2-40B4-BE49-F238E27FC236}">
                <a16:creationId xmlns:a16="http://schemas.microsoft.com/office/drawing/2014/main" id="{E1865EF6-35E3-158D-9060-3A865669AB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3298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F107A785-8643-42BA-8E98-8C8D31E09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398</TotalTime>
  <Words>5907</Words>
  <Application>Microsoft Macintosh PowerPoint</Application>
  <PresentationFormat>Widescreen</PresentationFormat>
  <Paragraphs>305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Public Sans</vt:lpstr>
      <vt:lpstr>Roboto</vt:lpstr>
      <vt:lpstr>Every1 slide master</vt:lpstr>
      <vt:lpstr>¿Cómo afecta el cambio climático a las energías renovables?</vt:lpstr>
      <vt:lpstr>Introducción 1</vt:lpstr>
      <vt:lpstr>Introducción 2</vt:lpstr>
      <vt:lpstr>El cambio climático y tres tipos diferentes de producción de energía. </vt:lpstr>
      <vt:lpstr>¿Qué es el cambio climático?  </vt:lpstr>
      <vt:lpstr>¿Qué es el cambio climático? Reducir las emisiones de gases de efecto invernadero</vt:lpstr>
      <vt:lpstr>Diferentes tipos de producción de energía: Solar (paneles fotovoltaicos) - Introducción </vt:lpstr>
      <vt:lpstr>Diferentes tipos de producción de energía: solar (paneles fotovoltaicos) </vt:lpstr>
      <vt:lpstr>¿Cuál es el impacto potencial del cambio climático en la energía solar? </vt:lpstr>
      <vt:lpstr>Diferentes tipos de producción de energía: Eólica (aerogeneradores) - Introducción </vt:lpstr>
      <vt:lpstr>Diferentes tipos de producción de energía: Eólica (aerogeneradores) 1 </vt:lpstr>
      <vt:lpstr>Diferentes tipos de producción de energía: Eólica (turbinas eólicas) 2 </vt:lpstr>
      <vt:lpstr>¿Cuál es el impacto potencial del cambio climático en la energía eólica? </vt:lpstr>
      <vt:lpstr>Diferentes tipos de producción de energía: Energía hidroeléctrica a pequeña escala - Introducción </vt:lpstr>
      <vt:lpstr>Diferentes tipos de producción de energía: energía hidroeléctrica a pequeña escala </vt:lpstr>
      <vt:lpstr>¿Cuál es el impacto potencial del cambio climático en la energía hidroeléctrica a pequeña escala? </vt:lpstr>
      <vt:lpstr>Mitigar el impacto del cambio climático en las fuentes de energía renovables: introducción </vt:lpstr>
      <vt:lpstr>Mitigar el impacto del cambio climático en las fuentes de energía renovables 1 </vt:lpstr>
      <vt:lpstr>Mitigar el impacto del cambio climático en las fuentes de energía renovables 2 </vt:lpstr>
      <vt:lpstr>Mitigar el impacto del cambio climático en las fuentes de energía renovables 3 </vt:lpstr>
      <vt:lpstr>Próximos pasos </vt:lpstr>
      <vt:lpstr>Agradecimientos 1 </vt:lpstr>
      <vt:lpstr>Agradecimientos 2 </vt:lpstr>
      <vt:lpstr>¡Gracias!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57</cp:revision>
  <cp:lastPrinted>2025-03-21T11:31:47Z</cp:lastPrinted>
  <dcterms:created xsi:type="dcterms:W3CDTF">2019-04-06T05:20:47Z</dcterms:created>
  <dcterms:modified xsi:type="dcterms:W3CDTF">2026-03-17T16:42:07Z</dcterms:modified>
  <cp:category/>
</cp:coreProperties>
</file>