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5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406128" y="486155"/>
            <a:ext cx="1845562" cy="78028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3525" y="431887"/>
            <a:ext cx="1509395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40959105@N00/51174173756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/2.0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05193" y="5392354"/>
            <a:ext cx="2807970" cy="478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725"/>
              </a:lnSpc>
            </a:pPr>
            <a:r>
              <a:rPr sz="3350" dirty="0">
                <a:latin typeface="Arial"/>
                <a:cs typeface="Arial"/>
              </a:rPr>
              <a:t>19</a:t>
            </a:r>
            <a:r>
              <a:rPr sz="3375" baseline="24691" dirty="0">
                <a:latin typeface="Arial"/>
                <a:cs typeface="Arial"/>
              </a:rPr>
              <a:t>th</a:t>
            </a:r>
            <a:r>
              <a:rPr sz="3375" spc="390" baseline="24691" dirty="0">
                <a:latin typeface="Arial"/>
                <a:cs typeface="Arial"/>
              </a:rPr>
              <a:t> </a:t>
            </a:r>
            <a:r>
              <a:rPr sz="3350" spc="5" dirty="0">
                <a:latin typeface="Arial"/>
                <a:cs typeface="Arial"/>
              </a:rPr>
              <a:t>December</a:t>
            </a:r>
            <a:endParaRPr sz="33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34005" y="5392354"/>
            <a:ext cx="951230" cy="478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725"/>
              </a:lnSpc>
            </a:pPr>
            <a:r>
              <a:rPr sz="3350" spc="5" dirty="0">
                <a:latin typeface="Arial"/>
                <a:cs typeface="Arial"/>
              </a:rPr>
              <a:t>2016</a:t>
            </a:r>
            <a:endParaRPr sz="335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249411" y="643128"/>
            <a:ext cx="1828799" cy="12512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21635" y="0"/>
            <a:ext cx="797814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89492" y="0"/>
            <a:ext cx="3302635" cy="6858000"/>
          </a:xfrm>
          <a:custGeom>
            <a:avLst/>
            <a:gdLst/>
            <a:ahLst/>
            <a:cxnLst/>
            <a:rect l="l" t="t" r="r" b="b"/>
            <a:pathLst>
              <a:path w="3302634" h="6858000">
                <a:moveTo>
                  <a:pt x="0" y="6858000"/>
                </a:moveTo>
                <a:lnTo>
                  <a:pt x="3302520" y="6858000"/>
                </a:lnTo>
                <a:lnTo>
                  <a:pt x="330252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B60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834628" y="38100"/>
            <a:ext cx="3357371" cy="14706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62471" y="5468111"/>
            <a:ext cx="5954267" cy="126949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0"/>
            <a:ext cx="6071616" cy="6858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703771" y="2181645"/>
            <a:ext cx="22752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30" dirty="0">
                <a:solidFill>
                  <a:srgbClr val="FFFFFF"/>
                </a:solidFill>
                <a:latin typeface="Calibri"/>
                <a:cs typeface="Calibri"/>
              </a:rPr>
              <a:t>May</a:t>
            </a:r>
            <a:r>
              <a:rPr sz="4400" b="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0" dirty="0">
                <a:solidFill>
                  <a:srgbClr val="FFFFFF"/>
                </a:solidFill>
                <a:latin typeface="Calibri"/>
                <a:cs typeface="Calibri"/>
              </a:rPr>
              <a:t>2019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827852" y="2852255"/>
            <a:ext cx="4151629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>
                <a:solidFill>
                  <a:srgbClr val="FFFFFF"/>
                </a:solidFill>
                <a:latin typeface="Calibri"/>
                <a:cs typeface="Calibri"/>
              </a:rPr>
              <a:t>Residential</a:t>
            </a:r>
            <a:r>
              <a:rPr sz="44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dirty="0">
                <a:solidFill>
                  <a:srgbClr val="FFFFFF"/>
                </a:solidFill>
                <a:latin typeface="Calibri"/>
                <a:cs typeface="Calibri"/>
              </a:rPr>
              <a:t>School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009083" y="3905287"/>
            <a:ext cx="397002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55800" marR="5080" indent="-207645" algn="r">
              <a:lnSpc>
                <a:spcPct val="100000"/>
              </a:lnSpc>
              <a:spcBef>
                <a:spcPts val="100"/>
              </a:spcBef>
            </a:pPr>
            <a:r>
              <a:rPr sz="2400" spc="-35" dirty="0">
                <a:solidFill>
                  <a:srgbClr val="FFFFFF"/>
                </a:solidFill>
                <a:latin typeface="Calibri"/>
                <a:cs typeface="Calibri"/>
              </a:rPr>
              <a:t>Yangon</a:t>
            </a:r>
            <a:r>
              <a:rPr sz="24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University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20-24 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May</a:t>
            </a:r>
            <a:r>
              <a:rPr sz="24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2019</a:t>
            </a:r>
            <a:endParaRPr sz="24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</a:pP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Day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1 –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Session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4 –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Cohort</a:t>
            </a:r>
            <a:r>
              <a:rPr sz="24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2019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24" y="1831192"/>
            <a:ext cx="9784080" cy="3383915"/>
          </a:xfrm>
          <a:prstGeom prst="rect">
            <a:avLst/>
          </a:prstGeom>
        </p:spPr>
        <p:txBody>
          <a:bodyPr vert="horz" wrap="square" lIns="0" tIns="126364" rIns="0" bIns="0" rtlCol="0">
            <a:spAutoFit/>
          </a:bodyPr>
          <a:lstStyle/>
          <a:p>
            <a:pPr marL="12700" marR="5080">
              <a:lnSpc>
                <a:spcPts val="7130"/>
              </a:lnSpc>
              <a:spcBef>
                <a:spcPts val="994"/>
              </a:spcBef>
            </a:pPr>
            <a:r>
              <a:rPr sz="6600" spc="-25" dirty="0">
                <a:latin typeface="Calibri"/>
                <a:cs typeface="Calibri"/>
              </a:rPr>
              <a:t>Practical </a:t>
            </a:r>
            <a:r>
              <a:rPr sz="6600" spc="-20" dirty="0">
                <a:latin typeface="Calibri"/>
                <a:cs typeface="Calibri"/>
              </a:rPr>
              <a:t>Implications </a:t>
            </a:r>
            <a:r>
              <a:rPr sz="6600" spc="-55" dirty="0">
                <a:latin typeface="Calibri"/>
                <a:cs typeface="Calibri"/>
              </a:rPr>
              <a:t>for  </a:t>
            </a:r>
            <a:r>
              <a:rPr sz="6600" spc="-40" dirty="0">
                <a:latin typeface="Calibri"/>
                <a:cs typeface="Calibri"/>
              </a:rPr>
              <a:t>reforming </a:t>
            </a:r>
            <a:r>
              <a:rPr sz="6600" spc="-10" dirty="0">
                <a:latin typeface="Calibri"/>
                <a:cs typeface="Calibri"/>
              </a:rPr>
              <a:t>and </a:t>
            </a:r>
            <a:r>
              <a:rPr sz="6600" spc="-25" dirty="0">
                <a:latin typeface="Calibri"/>
                <a:cs typeface="Calibri"/>
              </a:rPr>
              <a:t>improving </a:t>
            </a:r>
            <a:r>
              <a:rPr sz="6600" spc="-10" dirty="0">
                <a:latin typeface="Calibri"/>
                <a:cs typeface="Calibri"/>
              </a:rPr>
              <a:t>the  </a:t>
            </a:r>
            <a:r>
              <a:rPr sz="6600" spc="-25" dirty="0">
                <a:latin typeface="Calibri"/>
                <a:cs typeface="Calibri"/>
              </a:rPr>
              <a:t>Distance </a:t>
            </a:r>
            <a:r>
              <a:rPr sz="6600" spc="-30" dirty="0">
                <a:latin typeface="Calibri"/>
                <a:cs typeface="Calibri"/>
              </a:rPr>
              <a:t>Education</a:t>
            </a:r>
            <a:r>
              <a:rPr sz="6600" spc="-25" dirty="0">
                <a:latin typeface="Calibri"/>
                <a:cs typeface="Calibri"/>
              </a:rPr>
              <a:t> </a:t>
            </a:r>
            <a:r>
              <a:rPr sz="6600" spc="-5" dirty="0">
                <a:latin typeface="Calibri"/>
                <a:cs typeface="Calibri"/>
              </a:rPr>
              <a:t>Model</a:t>
            </a:r>
            <a:endParaRPr sz="6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2800" spc="-20" dirty="0">
                <a:latin typeface="Calibri"/>
                <a:cs typeface="Calibri"/>
              </a:rPr>
              <a:t>May</a:t>
            </a:r>
            <a:r>
              <a:rPr sz="2800" spc="-10" dirty="0">
                <a:latin typeface="Calibri"/>
                <a:cs typeface="Calibri"/>
              </a:rPr>
              <a:t> 2019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14884" y="6176771"/>
            <a:ext cx="1246631" cy="4373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567516" y="6389589"/>
            <a:ext cx="694753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This </a:t>
            </a:r>
            <a:r>
              <a:rPr sz="1200" spc="-5" dirty="0">
                <a:latin typeface="Calibri"/>
                <a:cs typeface="Calibri"/>
              </a:rPr>
              <a:t>work </a:t>
            </a:r>
            <a:r>
              <a:rPr sz="1200" dirty="0">
                <a:latin typeface="Calibri"/>
                <a:cs typeface="Calibri"/>
              </a:rPr>
              <a:t>is </a:t>
            </a:r>
            <a:r>
              <a:rPr sz="1200" spc="-5" dirty="0">
                <a:latin typeface="Calibri"/>
                <a:cs typeface="Calibri"/>
              </a:rPr>
              <a:t>licensed </a:t>
            </a:r>
            <a:r>
              <a:rPr sz="1200" dirty="0">
                <a:latin typeface="Calibri"/>
                <a:cs typeface="Calibri"/>
              </a:rPr>
              <a:t>under the </a:t>
            </a:r>
            <a:r>
              <a:rPr sz="1200" u="sng" spc="-1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  <a:hlinkClick r:id="rId3"/>
              </a:rPr>
              <a:t>Creative </a:t>
            </a:r>
            <a:r>
              <a:rPr sz="1200"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  <a:hlinkClick r:id="rId3"/>
              </a:rPr>
              <a:t>Commons </a:t>
            </a:r>
            <a:r>
              <a:rPr sz="1200" u="sng" spc="-5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  <a:hlinkClick r:id="rId3"/>
              </a:rPr>
              <a:t>Attribution 4.0 International License</a:t>
            </a:r>
            <a:r>
              <a:rPr sz="1200" spc="-5" dirty="0">
                <a:solidFill>
                  <a:srgbClr val="0563C1"/>
                </a:solidFill>
                <a:latin typeface="Calibri"/>
                <a:cs typeface="Calibri"/>
                <a:hlinkClick r:id="rId3"/>
              </a:rPr>
              <a:t> </a:t>
            </a:r>
            <a:r>
              <a:rPr sz="1200" dirty="0">
                <a:latin typeface="Calibri"/>
                <a:cs typeface="Calibri"/>
              </a:rPr>
              <a:t>unless otherwise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stated.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409887"/>
            <a:ext cx="10299700" cy="437515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b="1" spc="-5" dirty="0">
                <a:latin typeface="Calibri"/>
                <a:cs typeface="Calibri"/>
              </a:rPr>
              <a:t>Session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Objectives:</a:t>
            </a:r>
            <a:endParaRPr sz="2800">
              <a:latin typeface="Calibri"/>
              <a:cs typeface="Calibri"/>
            </a:endParaRPr>
          </a:p>
          <a:p>
            <a:pPr marL="241300" marR="5080" indent="-228600">
              <a:lnSpc>
                <a:spcPts val="3030"/>
              </a:lnSpc>
              <a:spcBef>
                <a:spcPts val="105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30" dirty="0">
                <a:latin typeface="Calibri"/>
                <a:cs typeface="Calibri"/>
              </a:rPr>
              <a:t>To </a:t>
            </a:r>
            <a:r>
              <a:rPr sz="2800" spc="-25" dirty="0">
                <a:latin typeface="Calibri"/>
                <a:cs typeface="Calibri"/>
              </a:rPr>
              <a:t>have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15" dirty="0">
                <a:latin typeface="Calibri"/>
                <a:cs typeface="Calibri"/>
              </a:rPr>
              <a:t>shared understanding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the changes being </a:t>
            </a:r>
            <a:r>
              <a:rPr sz="2800" spc="-15" dirty="0">
                <a:latin typeface="Calibri"/>
                <a:cs typeface="Calibri"/>
              </a:rPr>
              <a:t>introduced </a:t>
            </a:r>
            <a:r>
              <a:rPr sz="2800" spc="-5" dirty="0">
                <a:latin typeface="Calibri"/>
                <a:cs typeface="Calibri"/>
              </a:rPr>
              <a:t>as a  </a:t>
            </a:r>
            <a:r>
              <a:rPr sz="2800" spc="-15" dirty="0">
                <a:latin typeface="Calibri"/>
                <a:cs typeface="Calibri"/>
              </a:rPr>
              <a:t>result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‘One </a:t>
            </a:r>
            <a:r>
              <a:rPr sz="2800" spc="-10" dirty="0">
                <a:latin typeface="Calibri"/>
                <a:cs typeface="Calibri"/>
              </a:rPr>
              <a:t>Campus </a:t>
            </a:r>
            <a:r>
              <a:rPr sz="2800" spc="-50" dirty="0">
                <a:latin typeface="Calibri"/>
                <a:cs typeface="Calibri"/>
              </a:rPr>
              <a:t>Two </a:t>
            </a:r>
            <a:r>
              <a:rPr sz="2800" spc="-20" dirty="0">
                <a:latin typeface="Calibri"/>
                <a:cs typeface="Calibri"/>
              </a:rPr>
              <a:t>Systems’ </a:t>
            </a:r>
            <a:r>
              <a:rPr sz="2800" spc="-10" dirty="0">
                <a:latin typeface="Calibri"/>
                <a:cs typeface="Calibri"/>
              </a:rPr>
              <a:t>model, </a:t>
            </a:r>
            <a:r>
              <a:rPr sz="2800" spc="-5" dirty="0">
                <a:latin typeface="Calibri"/>
                <a:cs typeface="Calibri"/>
              </a:rPr>
              <a:t>and other </a:t>
            </a:r>
            <a:r>
              <a:rPr sz="2800" spc="-10" dirty="0">
                <a:latin typeface="Calibri"/>
                <a:cs typeface="Calibri"/>
              </a:rPr>
              <a:t>policy </a:t>
            </a:r>
            <a:r>
              <a:rPr sz="2800" spc="-15" dirty="0">
                <a:latin typeface="Calibri"/>
                <a:cs typeface="Calibri"/>
              </a:rPr>
              <a:t>level  </a:t>
            </a:r>
            <a:r>
              <a:rPr sz="2800" spc="-10" dirty="0">
                <a:latin typeface="Calibri"/>
                <a:cs typeface="Calibri"/>
              </a:rPr>
              <a:t>changes being </a:t>
            </a:r>
            <a:r>
              <a:rPr sz="2800" spc="-15" dirty="0">
                <a:latin typeface="Calibri"/>
                <a:cs typeface="Calibri"/>
              </a:rPr>
              <a:t>introduced,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implications </a:t>
            </a:r>
            <a:r>
              <a:rPr sz="2800" spc="-5" dirty="0">
                <a:latin typeface="Calibri"/>
                <a:cs typeface="Calibri"/>
              </a:rPr>
              <a:t>these </a:t>
            </a:r>
            <a:r>
              <a:rPr sz="2800" spc="-25" dirty="0">
                <a:latin typeface="Calibri"/>
                <a:cs typeface="Calibri"/>
              </a:rPr>
              <a:t>have for </a:t>
            </a:r>
            <a:r>
              <a:rPr sz="2800" spc="-5" dirty="0">
                <a:latin typeface="Calibri"/>
                <a:cs typeface="Calibri"/>
              </a:rPr>
              <a:t>YUDE,  MUDE and </a:t>
            </a:r>
            <a:r>
              <a:rPr sz="2800" spc="-25" dirty="0">
                <a:latin typeface="Calibri"/>
                <a:cs typeface="Calibri"/>
              </a:rPr>
              <a:t>day </a:t>
            </a:r>
            <a:r>
              <a:rPr sz="2800" spc="-10" dirty="0">
                <a:latin typeface="Calibri"/>
                <a:cs typeface="Calibri"/>
              </a:rPr>
              <a:t>campus</a:t>
            </a:r>
            <a:r>
              <a:rPr sz="2800" spc="9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Universities</a:t>
            </a:r>
            <a:endParaRPr sz="2800">
              <a:latin typeface="Calibri"/>
              <a:cs typeface="Calibri"/>
            </a:endParaRPr>
          </a:p>
          <a:p>
            <a:pPr marL="241300" marR="257810" indent="-228600">
              <a:lnSpc>
                <a:spcPts val="3030"/>
              </a:lnSpc>
              <a:spcBef>
                <a:spcPts val="969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30" dirty="0">
                <a:latin typeface="Calibri"/>
                <a:cs typeface="Calibri"/>
              </a:rPr>
              <a:t>To </a:t>
            </a:r>
            <a:r>
              <a:rPr sz="2800" spc="-25" dirty="0">
                <a:latin typeface="Calibri"/>
                <a:cs typeface="Calibri"/>
              </a:rPr>
              <a:t>have </a:t>
            </a:r>
            <a:r>
              <a:rPr sz="2800" spc="-15" dirty="0">
                <a:latin typeface="Calibri"/>
                <a:cs typeface="Calibri"/>
              </a:rPr>
              <a:t>identified </a:t>
            </a:r>
            <a:r>
              <a:rPr sz="2800" spc="-5" dirty="0">
                <a:latin typeface="Calibri"/>
                <a:cs typeface="Calibri"/>
              </a:rPr>
              <a:t>some </a:t>
            </a:r>
            <a:r>
              <a:rPr sz="2800" spc="-10" dirty="0">
                <a:latin typeface="Calibri"/>
                <a:cs typeface="Calibri"/>
              </a:rPr>
              <a:t>initial areas </a:t>
            </a:r>
            <a:r>
              <a:rPr sz="2800" spc="-15" dirty="0">
                <a:latin typeface="Calibri"/>
                <a:cs typeface="Calibri"/>
              </a:rPr>
              <a:t>where </a:t>
            </a:r>
            <a:r>
              <a:rPr sz="2800" spc="-75" dirty="0">
                <a:latin typeface="Calibri"/>
                <a:cs typeface="Calibri"/>
              </a:rPr>
              <a:t>ICT, </a:t>
            </a:r>
            <a:r>
              <a:rPr sz="2800" spc="-15" dirty="0">
                <a:latin typeface="Calibri"/>
                <a:cs typeface="Calibri"/>
              </a:rPr>
              <a:t>library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support  </a:t>
            </a:r>
            <a:r>
              <a:rPr sz="2800" spc="-30" dirty="0">
                <a:latin typeface="Calibri"/>
                <a:cs typeface="Calibri"/>
              </a:rPr>
              <a:t>staff </a:t>
            </a:r>
            <a:r>
              <a:rPr sz="2800" spc="-10" dirty="0">
                <a:latin typeface="Calibri"/>
                <a:cs typeface="Calibri"/>
              </a:rPr>
              <a:t>can </a:t>
            </a:r>
            <a:r>
              <a:rPr sz="2800" spc="-20" dirty="0">
                <a:latin typeface="Calibri"/>
                <a:cs typeface="Calibri"/>
              </a:rPr>
              <a:t>improve </a:t>
            </a: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5" dirty="0">
                <a:latin typeface="Calibri"/>
                <a:cs typeface="Calibri"/>
              </a:rPr>
              <a:t>model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5" dirty="0">
                <a:latin typeface="Calibri"/>
                <a:cs typeface="Calibri"/>
              </a:rPr>
              <a:t>distance </a:t>
            </a:r>
            <a:r>
              <a:rPr sz="2800" spc="-10" dirty="0">
                <a:latin typeface="Calibri"/>
                <a:cs typeface="Calibri"/>
              </a:rPr>
              <a:t>education in </a:t>
            </a:r>
            <a:r>
              <a:rPr sz="2800" spc="-15" dirty="0">
                <a:latin typeface="Calibri"/>
                <a:cs typeface="Calibri"/>
              </a:rPr>
              <a:t>Myanmar </a:t>
            </a:r>
            <a:r>
              <a:rPr sz="2800" spc="-5" dirty="0">
                <a:latin typeface="Calibri"/>
                <a:cs typeface="Calibri"/>
              </a:rPr>
              <a:t>and  </a:t>
            </a:r>
            <a:r>
              <a:rPr sz="2800" spc="-10" dirty="0">
                <a:latin typeface="Calibri"/>
                <a:cs typeface="Calibri"/>
              </a:rPr>
              <a:t>also </a:t>
            </a:r>
            <a:r>
              <a:rPr sz="2800" spc="-15" dirty="0">
                <a:latin typeface="Calibri"/>
                <a:cs typeface="Calibri"/>
              </a:rPr>
              <a:t>identified </a:t>
            </a:r>
            <a:r>
              <a:rPr sz="2800" spc="-20" dirty="0">
                <a:latin typeface="Calibri"/>
                <a:cs typeface="Calibri"/>
              </a:rPr>
              <a:t>related </a:t>
            </a:r>
            <a:r>
              <a:rPr sz="2800" spc="-15" dirty="0">
                <a:latin typeface="Calibri"/>
                <a:cs typeface="Calibri"/>
              </a:rPr>
              <a:t>barriers to</a:t>
            </a:r>
            <a:r>
              <a:rPr sz="2800" spc="1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change</a:t>
            </a:r>
            <a:endParaRPr sz="2800">
              <a:latin typeface="Calibri"/>
              <a:cs typeface="Calibri"/>
            </a:endParaRPr>
          </a:p>
          <a:p>
            <a:pPr marL="241300" marR="936625" indent="-228600">
              <a:lnSpc>
                <a:spcPts val="3030"/>
              </a:lnSpc>
              <a:spcBef>
                <a:spcPts val="9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30" dirty="0">
                <a:latin typeface="Calibri"/>
                <a:cs typeface="Calibri"/>
              </a:rPr>
              <a:t>To </a:t>
            </a:r>
            <a:r>
              <a:rPr sz="2800" spc="-20" dirty="0">
                <a:latin typeface="Calibri"/>
                <a:cs typeface="Calibri"/>
              </a:rPr>
              <a:t>review </a:t>
            </a:r>
            <a:r>
              <a:rPr sz="2800" spc="-10" dirty="0">
                <a:latin typeface="Calibri"/>
                <a:cs typeface="Calibri"/>
              </a:rPr>
              <a:t>the online </a:t>
            </a:r>
            <a:r>
              <a:rPr sz="2800" spc="-20" dirty="0">
                <a:latin typeface="Calibri"/>
                <a:cs typeface="Calibri"/>
              </a:rPr>
              <a:t>course </a:t>
            </a:r>
            <a:r>
              <a:rPr sz="2800" spc="-10" dirty="0">
                <a:latin typeface="Calibri"/>
                <a:cs typeface="Calibri"/>
              </a:rPr>
              <a:t>activity that participants </a:t>
            </a:r>
            <a:r>
              <a:rPr sz="2800" spc="-25" dirty="0">
                <a:latin typeface="Calibri"/>
                <a:cs typeface="Calibri"/>
              </a:rPr>
              <a:t>have </a:t>
            </a:r>
            <a:r>
              <a:rPr sz="2800" spc="-5" dirty="0">
                <a:latin typeface="Calibri"/>
                <a:cs typeface="Calibri"/>
              </a:rPr>
              <a:t>been  </a:t>
            </a:r>
            <a:r>
              <a:rPr sz="2800" spc="-15" dirty="0">
                <a:latin typeface="Calibri"/>
                <a:cs typeface="Calibri"/>
              </a:rPr>
              <a:t>engaged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in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716996"/>
            <a:ext cx="50241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Policy level </a:t>
            </a:r>
            <a:r>
              <a:rPr spc="-25" dirty="0"/>
              <a:t>reform </a:t>
            </a:r>
            <a:r>
              <a:rPr spc="-10" dirty="0"/>
              <a:t>and</a:t>
            </a:r>
            <a:r>
              <a:rPr spc="105" dirty="0"/>
              <a:t> </a:t>
            </a:r>
            <a:r>
              <a:rPr spc="-10" dirty="0"/>
              <a:t>challenges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194616"/>
            <a:ext cx="10123170" cy="499935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36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One Campus </a:t>
            </a:r>
            <a:r>
              <a:rPr sz="2800" spc="-50" dirty="0">
                <a:latin typeface="Calibri"/>
                <a:cs typeface="Calibri"/>
              </a:rPr>
              <a:t>Two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Systems:</a:t>
            </a:r>
            <a:endParaRPr sz="2800">
              <a:latin typeface="Calibri"/>
              <a:cs typeface="Calibri"/>
            </a:endParaRPr>
          </a:p>
          <a:p>
            <a:pPr marL="698500" marR="305435" lvl="1" indent="-228600">
              <a:lnSpc>
                <a:spcPts val="2590"/>
              </a:lnSpc>
              <a:spcBef>
                <a:spcPts val="560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5" dirty="0">
                <a:latin typeface="Calibri"/>
                <a:cs typeface="Calibri"/>
              </a:rPr>
              <a:t>YUDE and MUDE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20" dirty="0">
                <a:latin typeface="Calibri"/>
                <a:cs typeface="Calibri"/>
              </a:rPr>
              <a:t>offer </a:t>
            </a:r>
            <a:r>
              <a:rPr sz="2400" spc="-15" dirty="0">
                <a:latin typeface="Calibri"/>
                <a:cs typeface="Calibri"/>
              </a:rPr>
              <a:t>more </a:t>
            </a:r>
            <a:r>
              <a:rPr sz="2400" spc="-5" dirty="0">
                <a:latin typeface="Calibri"/>
                <a:cs typeface="Calibri"/>
              </a:rPr>
              <a:t>online </a:t>
            </a:r>
            <a:r>
              <a:rPr sz="2400" spc="-10" dirty="0">
                <a:latin typeface="Calibri"/>
                <a:cs typeface="Calibri"/>
              </a:rPr>
              <a:t>courses, </a:t>
            </a:r>
            <a:r>
              <a:rPr sz="2400" spc="-5" dirty="0">
                <a:latin typeface="Calibri"/>
                <a:cs typeface="Calibri"/>
              </a:rPr>
              <a:t>and remain </a:t>
            </a:r>
            <a:r>
              <a:rPr sz="2400" spc="-10" dirty="0">
                <a:latin typeface="Calibri"/>
                <a:cs typeface="Calibri"/>
              </a:rPr>
              <a:t>responsible </a:t>
            </a:r>
            <a:r>
              <a:rPr sz="2400" spc="-20" dirty="0">
                <a:latin typeface="Calibri"/>
                <a:cs typeface="Calibri"/>
              </a:rPr>
              <a:t>for  </a:t>
            </a:r>
            <a:r>
              <a:rPr sz="2400" spc="-10" dirty="0">
                <a:latin typeface="Calibri"/>
                <a:cs typeface="Calibri"/>
              </a:rPr>
              <a:t>educational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resources</a:t>
            </a:r>
            <a:endParaRPr sz="2400">
              <a:latin typeface="Calibri"/>
              <a:cs typeface="Calibri"/>
            </a:endParaRPr>
          </a:p>
          <a:p>
            <a:pPr marL="698500" marR="834390" lvl="1" indent="-228600">
              <a:lnSpc>
                <a:spcPts val="2590"/>
              </a:lnSpc>
              <a:spcBef>
                <a:spcPts val="509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5" dirty="0">
                <a:latin typeface="Calibri"/>
                <a:cs typeface="Calibri"/>
              </a:rPr>
              <a:t>35 </a:t>
            </a:r>
            <a:r>
              <a:rPr sz="2400" spc="-20" dirty="0">
                <a:latin typeface="Calibri"/>
                <a:cs typeface="Calibri"/>
              </a:rPr>
              <a:t>Day </a:t>
            </a:r>
            <a:r>
              <a:rPr sz="2400" spc="-5" dirty="0">
                <a:latin typeface="Calibri"/>
                <a:cs typeface="Calibri"/>
              </a:rPr>
              <a:t>Campuses </a:t>
            </a:r>
            <a:r>
              <a:rPr sz="2400" spc="-10" dirty="0">
                <a:latin typeface="Calibri"/>
                <a:cs typeface="Calibri"/>
              </a:rPr>
              <a:t>responsible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spc="-15" dirty="0">
                <a:latin typeface="Calibri"/>
                <a:cs typeface="Calibri"/>
              </a:rPr>
              <a:t>undergraduate </a:t>
            </a:r>
            <a:r>
              <a:rPr sz="2400" spc="-10" dirty="0">
                <a:latin typeface="Calibri"/>
                <a:cs typeface="Calibri"/>
              </a:rPr>
              <a:t>distance </a:t>
            </a:r>
            <a:r>
              <a:rPr sz="2400" spc="-5" dirty="0">
                <a:latin typeface="Calibri"/>
                <a:cs typeface="Calibri"/>
              </a:rPr>
              <a:t>degrees,  </a:t>
            </a:r>
            <a:r>
              <a:rPr sz="2400" spc="-15" dirty="0">
                <a:latin typeface="Calibri"/>
                <a:cs typeface="Calibri"/>
              </a:rPr>
              <a:t>registration, </a:t>
            </a:r>
            <a:r>
              <a:rPr sz="2400" spc="-5" dirty="0">
                <a:latin typeface="Calibri"/>
                <a:cs typeface="Calibri"/>
              </a:rPr>
              <a:t>teaching assessment, </a:t>
            </a:r>
            <a:r>
              <a:rPr sz="2400" spc="-20" dirty="0">
                <a:latin typeface="Calibri"/>
                <a:cs typeface="Calibri"/>
              </a:rPr>
              <a:t>exams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10" dirty="0">
                <a:latin typeface="Calibri"/>
                <a:cs typeface="Calibri"/>
              </a:rPr>
              <a:t>graduation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ceremonies.</a:t>
            </a:r>
            <a:endParaRPr sz="2400">
              <a:latin typeface="Calibri"/>
              <a:cs typeface="Calibri"/>
            </a:endParaRPr>
          </a:p>
          <a:p>
            <a:pPr marL="241300" marR="5080" indent="-228600">
              <a:lnSpc>
                <a:spcPts val="3030"/>
              </a:lnSpc>
              <a:spcBef>
                <a:spcPts val="969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Curriculum being </a:t>
            </a:r>
            <a:r>
              <a:rPr sz="2800" spc="-20" dirty="0">
                <a:latin typeface="Calibri"/>
                <a:cs typeface="Calibri"/>
              </a:rPr>
              <a:t>reformed,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5" dirty="0">
                <a:latin typeface="Calibri"/>
                <a:cs typeface="Calibri"/>
              </a:rPr>
              <a:t>by </a:t>
            </a:r>
            <a:r>
              <a:rPr sz="2800" spc="-10" dirty="0">
                <a:latin typeface="Calibri"/>
                <a:cs typeface="Calibri"/>
              </a:rPr>
              <a:t>2023 entry </a:t>
            </a:r>
            <a:r>
              <a:rPr sz="2800" spc="-15" dirty="0">
                <a:latin typeface="Calibri"/>
                <a:cs typeface="Calibri"/>
              </a:rPr>
              <a:t>to Universities </a:t>
            </a:r>
            <a:r>
              <a:rPr sz="2800" spc="-10" dirty="0">
                <a:latin typeface="Calibri"/>
                <a:cs typeface="Calibri"/>
              </a:rPr>
              <a:t>will </a:t>
            </a:r>
            <a:r>
              <a:rPr sz="2800" spc="-5" dirty="0">
                <a:latin typeface="Calibri"/>
                <a:cs typeface="Calibri"/>
              </a:rPr>
              <a:t>be  </a:t>
            </a:r>
            <a:r>
              <a:rPr sz="2800" spc="-15" dirty="0">
                <a:latin typeface="Calibri"/>
                <a:cs typeface="Calibri"/>
              </a:rPr>
              <a:t>after </a:t>
            </a:r>
            <a:r>
              <a:rPr sz="2800" spc="-30" dirty="0">
                <a:latin typeface="Calibri"/>
                <a:cs typeface="Calibri"/>
              </a:rPr>
              <a:t>KG+12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years</a:t>
            </a:r>
            <a:endParaRPr sz="2800">
              <a:latin typeface="Calibri"/>
              <a:cs typeface="Calibri"/>
            </a:endParaRPr>
          </a:p>
          <a:p>
            <a:pPr marL="241300" marR="674370" indent="-228600">
              <a:lnSpc>
                <a:spcPts val="303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libri"/>
                <a:cs typeface="Calibri"/>
              </a:rPr>
              <a:t>There </a:t>
            </a:r>
            <a:r>
              <a:rPr sz="2800" spc="-20" dirty="0">
                <a:latin typeface="Calibri"/>
                <a:cs typeface="Calibri"/>
              </a:rPr>
              <a:t>are </a:t>
            </a:r>
            <a:r>
              <a:rPr sz="2800" spc="-15" dirty="0">
                <a:latin typeface="Calibri"/>
                <a:cs typeface="Calibri"/>
              </a:rPr>
              <a:t>currently around </a:t>
            </a:r>
            <a:r>
              <a:rPr sz="2800" spc="-10" dirty="0">
                <a:latin typeface="Calibri"/>
                <a:cs typeface="Calibri"/>
              </a:rPr>
              <a:t>175 </a:t>
            </a:r>
            <a:r>
              <a:rPr sz="2800" spc="-5" dirty="0">
                <a:latin typeface="Calibri"/>
                <a:cs typeface="Calibri"/>
              </a:rPr>
              <a:t>DE </a:t>
            </a:r>
            <a:r>
              <a:rPr sz="2800" spc="-20" dirty="0">
                <a:latin typeface="Calibri"/>
                <a:cs typeface="Calibri"/>
              </a:rPr>
              <a:t>course </a:t>
            </a:r>
            <a:r>
              <a:rPr sz="2800" spc="-10" dirty="0">
                <a:latin typeface="Calibri"/>
                <a:cs typeface="Calibri"/>
              </a:rPr>
              <a:t>modules. Which </a:t>
            </a:r>
            <a:r>
              <a:rPr sz="2800" spc="-5" dirty="0">
                <a:latin typeface="Calibri"/>
                <a:cs typeface="Calibri"/>
              </a:rPr>
              <a:t>ones  </a:t>
            </a:r>
            <a:r>
              <a:rPr sz="2800" spc="-10" dirty="0">
                <a:latin typeface="Calibri"/>
                <a:cs typeface="Calibri"/>
              </a:rPr>
              <a:t>should </a:t>
            </a:r>
            <a:r>
              <a:rPr sz="2800" spc="-15" dirty="0">
                <a:latin typeface="Calibri"/>
                <a:cs typeface="Calibri"/>
              </a:rPr>
              <a:t>Universities </a:t>
            </a:r>
            <a:r>
              <a:rPr sz="2800" spc="-10" dirty="0">
                <a:latin typeface="Calibri"/>
                <a:cs typeface="Calibri"/>
              </a:rPr>
              <a:t>put</a:t>
            </a:r>
            <a:r>
              <a:rPr sz="2800" spc="114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online?</a:t>
            </a:r>
            <a:endParaRPr sz="2800">
              <a:latin typeface="Calibri"/>
              <a:cs typeface="Calibri"/>
            </a:endParaRPr>
          </a:p>
          <a:p>
            <a:pPr marL="241300" marR="47625" indent="-228600">
              <a:lnSpc>
                <a:spcPts val="3030"/>
              </a:lnSpc>
              <a:spcBef>
                <a:spcPts val="985"/>
              </a:spcBef>
              <a:buFont typeface="Arial"/>
              <a:buChar char="•"/>
              <a:tabLst>
                <a:tab pos="241300" algn="l"/>
                <a:tab pos="6165850" algn="l"/>
              </a:tabLst>
            </a:pPr>
            <a:r>
              <a:rPr sz="2800" spc="-15" dirty="0">
                <a:latin typeface="Calibri"/>
                <a:cs typeface="Calibri"/>
              </a:rPr>
              <a:t>Introduction </a:t>
            </a:r>
            <a:r>
              <a:rPr sz="2800" spc="-5" dirty="0">
                <a:latin typeface="Calibri"/>
                <a:cs typeface="Calibri"/>
              </a:rPr>
              <a:t>of school</a:t>
            </a:r>
            <a:r>
              <a:rPr sz="2800" spc="114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leaver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certificate.	</a:t>
            </a:r>
            <a:r>
              <a:rPr sz="2800" spc="-15" dirty="0">
                <a:latin typeface="Calibri"/>
                <a:cs typeface="Calibri"/>
              </a:rPr>
              <a:t>Each year there </a:t>
            </a:r>
            <a:r>
              <a:rPr sz="2800" spc="-20" dirty="0">
                <a:latin typeface="Calibri"/>
                <a:cs typeface="Calibri"/>
              </a:rPr>
              <a:t>are </a:t>
            </a:r>
            <a:r>
              <a:rPr sz="2800" spc="-15" dirty="0">
                <a:latin typeface="Calibri"/>
                <a:cs typeface="Calibri"/>
              </a:rPr>
              <a:t>around  </a:t>
            </a:r>
            <a:r>
              <a:rPr sz="2800" spc="-10" dirty="0">
                <a:latin typeface="Calibri"/>
                <a:cs typeface="Calibri"/>
              </a:rPr>
              <a:t>700,000 </a:t>
            </a:r>
            <a:r>
              <a:rPr sz="2800" spc="-5" dirty="0">
                <a:latin typeface="Calibri"/>
                <a:cs typeface="Calibri"/>
              </a:rPr>
              <a:t>school </a:t>
            </a:r>
            <a:r>
              <a:rPr sz="2800" spc="-20" dirty="0">
                <a:latin typeface="Calibri"/>
                <a:cs typeface="Calibri"/>
              </a:rPr>
              <a:t>leavers. </a:t>
            </a:r>
            <a:r>
              <a:rPr sz="2800" spc="-5" dirty="0">
                <a:latin typeface="Calibri"/>
                <a:cs typeface="Calibri"/>
              </a:rPr>
              <a:t>About </a:t>
            </a:r>
            <a:r>
              <a:rPr sz="2800" spc="-10" dirty="0">
                <a:latin typeface="Calibri"/>
                <a:cs typeface="Calibri"/>
              </a:rPr>
              <a:t>100,000 </a:t>
            </a:r>
            <a:r>
              <a:rPr sz="2800" spc="-20" dirty="0">
                <a:latin typeface="Calibri"/>
                <a:cs typeface="Calibri"/>
              </a:rPr>
              <a:t>get </a:t>
            </a:r>
            <a:r>
              <a:rPr sz="2800" spc="-15" dirty="0">
                <a:latin typeface="Calibri"/>
                <a:cs typeface="Calibri"/>
              </a:rPr>
              <a:t>University </a:t>
            </a:r>
            <a:r>
              <a:rPr sz="2800" spc="-5" dirty="0">
                <a:latin typeface="Calibri"/>
                <a:cs typeface="Calibri"/>
              </a:rPr>
              <a:t>places, and  </a:t>
            </a:r>
            <a:r>
              <a:rPr sz="2800" spc="-10" dirty="0">
                <a:latin typeface="Calibri"/>
                <a:cs typeface="Calibri"/>
              </a:rPr>
              <a:t>20,000 </a:t>
            </a:r>
            <a:r>
              <a:rPr sz="2800" spc="-20" dirty="0">
                <a:latin typeface="Calibri"/>
                <a:cs typeface="Calibri"/>
              </a:rPr>
              <a:t>gain </a:t>
            </a:r>
            <a:r>
              <a:rPr sz="2800" spc="-5" dirty="0">
                <a:latin typeface="Calibri"/>
                <a:cs typeface="Calibri"/>
              </a:rPr>
              <a:t>access </a:t>
            </a:r>
            <a:r>
              <a:rPr sz="2800" spc="-15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TVET</a:t>
            </a:r>
            <a:r>
              <a:rPr sz="2800" spc="8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courses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Activity</a:t>
            </a:r>
            <a:r>
              <a:rPr spc="-40" dirty="0"/>
              <a:t> </a:t>
            </a:r>
            <a:r>
              <a:rPr spc="-10" dirty="0"/>
              <a:t>1: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23525" y="859479"/>
            <a:ext cx="10534015" cy="546862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2800" b="1" spc="-15" dirty="0">
                <a:latin typeface="Calibri"/>
                <a:cs typeface="Calibri"/>
              </a:rPr>
              <a:t>Improving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15" dirty="0">
                <a:latin typeface="Calibri"/>
                <a:cs typeface="Calibri"/>
              </a:rPr>
              <a:t>Distance Education</a:t>
            </a:r>
            <a:r>
              <a:rPr sz="2800" b="1" spc="8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Model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2800" u="heavy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Task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(50</a:t>
            </a:r>
            <a:r>
              <a:rPr sz="2800" u="heavy" spc="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minutes)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2800" i="1" spc="-5" dirty="0">
                <a:latin typeface="Calibri"/>
                <a:cs typeface="Calibri"/>
              </a:rPr>
              <a:t>Who?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sz="2400" spc="-5" dirty="0">
                <a:latin typeface="Calibri"/>
                <a:cs typeface="Calibri"/>
              </a:rPr>
              <a:t>In </a:t>
            </a:r>
            <a:r>
              <a:rPr sz="2400" spc="-10" dirty="0">
                <a:latin typeface="Calibri"/>
                <a:cs typeface="Calibri"/>
              </a:rPr>
              <a:t>your University </a:t>
            </a:r>
            <a:r>
              <a:rPr sz="2400" spc="-15" dirty="0">
                <a:latin typeface="Calibri"/>
                <a:cs typeface="Calibri"/>
              </a:rPr>
              <a:t>groups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sz="2800" i="1" spc="-5" dirty="0">
                <a:latin typeface="Calibri"/>
                <a:cs typeface="Calibri"/>
              </a:rPr>
              <a:t>What?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2400" spc="-5" dirty="0">
                <a:latin typeface="Calibri"/>
                <a:cs typeface="Calibri"/>
              </a:rPr>
              <a:t>Discuss</a:t>
            </a:r>
            <a:endParaRPr sz="24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241300" algn="l"/>
              </a:tabLst>
            </a:pPr>
            <a:r>
              <a:rPr sz="2400" spc="-10" dirty="0">
                <a:latin typeface="Calibri"/>
                <a:cs typeface="Calibri"/>
              </a:rPr>
              <a:t>What </a:t>
            </a:r>
            <a:r>
              <a:rPr sz="2400" spc="-5" dirty="0">
                <a:latin typeface="Calibri"/>
                <a:cs typeface="Calibri"/>
              </a:rPr>
              <a:t>kind of </a:t>
            </a:r>
            <a:r>
              <a:rPr sz="2400" spc="-10" dirty="0">
                <a:latin typeface="Calibri"/>
                <a:cs typeface="Calibri"/>
              </a:rPr>
              <a:t>library </a:t>
            </a:r>
            <a:r>
              <a:rPr sz="2400" spc="-5" dirty="0">
                <a:latin typeface="Calibri"/>
                <a:cs typeface="Calibri"/>
              </a:rPr>
              <a:t>and </a:t>
            </a:r>
            <a:r>
              <a:rPr sz="2400" dirty="0">
                <a:latin typeface="Calibri"/>
                <a:cs typeface="Calibri"/>
              </a:rPr>
              <a:t>ICT </a:t>
            </a:r>
            <a:r>
              <a:rPr sz="2400" spc="-5" dirty="0">
                <a:latin typeface="Calibri"/>
                <a:cs typeface="Calibri"/>
              </a:rPr>
              <a:t>support/services </a:t>
            </a:r>
            <a:r>
              <a:rPr sz="2400" spc="-15" dirty="0">
                <a:latin typeface="Calibri"/>
                <a:cs typeface="Calibri"/>
              </a:rPr>
              <a:t>are </a:t>
            </a:r>
            <a:r>
              <a:rPr sz="2400" spc="-10" dirty="0">
                <a:latin typeface="Calibri"/>
                <a:cs typeface="Calibri"/>
              </a:rPr>
              <a:t>available </a:t>
            </a:r>
            <a:r>
              <a:rPr sz="2400" spc="-15" dirty="0">
                <a:latin typeface="Calibri"/>
                <a:cs typeface="Calibri"/>
              </a:rPr>
              <a:t>at </a:t>
            </a:r>
            <a:r>
              <a:rPr sz="2400" spc="-10" dirty="0">
                <a:latin typeface="Calibri"/>
                <a:cs typeface="Calibri"/>
              </a:rPr>
              <a:t>your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university?</a:t>
            </a:r>
            <a:endParaRPr sz="24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10"/>
              </a:spcBef>
              <a:buFont typeface="Arial"/>
              <a:buChar char="•"/>
              <a:tabLst>
                <a:tab pos="241300" algn="l"/>
              </a:tabLst>
            </a:pPr>
            <a:r>
              <a:rPr sz="2400" spc="-10" dirty="0">
                <a:latin typeface="Calibri"/>
                <a:cs typeface="Calibri"/>
              </a:rPr>
              <a:t>How </a:t>
            </a:r>
            <a:r>
              <a:rPr sz="2400" spc="-15" dirty="0">
                <a:latin typeface="Calibri"/>
                <a:cs typeface="Calibri"/>
              </a:rPr>
              <a:t>are </a:t>
            </a:r>
            <a:r>
              <a:rPr sz="2400" spc="-10" dirty="0">
                <a:latin typeface="Calibri"/>
                <a:cs typeface="Calibri"/>
              </a:rPr>
              <a:t>you providing </a:t>
            </a:r>
            <a:r>
              <a:rPr sz="2400" spc="-5" dirty="0">
                <a:latin typeface="Calibri"/>
                <a:cs typeface="Calibri"/>
              </a:rPr>
              <a:t>these support/services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5" dirty="0">
                <a:latin typeface="Calibri"/>
                <a:cs typeface="Calibri"/>
              </a:rPr>
              <a:t>academics and </a:t>
            </a:r>
            <a:r>
              <a:rPr sz="2400" spc="-10" dirty="0">
                <a:latin typeface="Calibri"/>
                <a:cs typeface="Calibri"/>
              </a:rPr>
              <a:t>distance</a:t>
            </a:r>
            <a:r>
              <a:rPr sz="2400" spc="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students?</a:t>
            </a:r>
            <a:endParaRPr sz="2400" dirty="0">
              <a:latin typeface="Calibri"/>
              <a:cs typeface="Calibri"/>
            </a:endParaRPr>
          </a:p>
          <a:p>
            <a:pPr marL="241300" marR="226695" indent="-228600">
              <a:lnSpc>
                <a:spcPts val="2590"/>
              </a:lnSpc>
              <a:spcBef>
                <a:spcPts val="1035"/>
              </a:spcBef>
              <a:buFont typeface="Arial"/>
              <a:buChar char="•"/>
              <a:tabLst>
                <a:tab pos="241300" algn="l"/>
              </a:tabLst>
            </a:pPr>
            <a:r>
              <a:rPr sz="2400" spc="-10" dirty="0">
                <a:latin typeface="Calibri"/>
                <a:cs typeface="Calibri"/>
              </a:rPr>
              <a:t>What improvements could </a:t>
            </a:r>
            <a:r>
              <a:rPr sz="2400" spc="-5" dirty="0">
                <a:latin typeface="Calibri"/>
                <a:cs typeface="Calibri"/>
              </a:rPr>
              <a:t>be made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delivery and support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spc="-5" dirty="0">
                <a:latin typeface="Calibri"/>
                <a:cs typeface="Calibri"/>
              </a:rPr>
              <a:t>DE </a:t>
            </a:r>
            <a:r>
              <a:rPr sz="2400" spc="-15" dirty="0">
                <a:latin typeface="Calibri"/>
                <a:cs typeface="Calibri"/>
              </a:rPr>
              <a:t>at </a:t>
            </a:r>
            <a:r>
              <a:rPr sz="2400" spc="-10" dirty="0">
                <a:latin typeface="Calibri"/>
                <a:cs typeface="Calibri"/>
              </a:rPr>
              <a:t>your  </a:t>
            </a:r>
            <a:r>
              <a:rPr sz="2400" spc="-25" dirty="0">
                <a:latin typeface="Calibri"/>
                <a:cs typeface="Calibri"/>
              </a:rPr>
              <a:t>University, </a:t>
            </a:r>
            <a:r>
              <a:rPr sz="2400" spc="-5" dirty="0">
                <a:latin typeface="Calibri"/>
                <a:cs typeface="Calibri"/>
              </a:rPr>
              <a:t>taking </a:t>
            </a:r>
            <a:r>
              <a:rPr sz="2400" spc="-15" dirty="0">
                <a:latin typeface="Calibri"/>
                <a:cs typeface="Calibri"/>
              </a:rPr>
              <a:t>into </a:t>
            </a:r>
            <a:r>
              <a:rPr sz="2400" spc="-10" dirty="0">
                <a:latin typeface="Calibri"/>
                <a:cs typeface="Calibri"/>
              </a:rPr>
              <a:t>account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policy </a:t>
            </a:r>
            <a:r>
              <a:rPr sz="2400" spc="-10" dirty="0">
                <a:latin typeface="Calibri"/>
                <a:cs typeface="Calibri"/>
              </a:rPr>
              <a:t>level </a:t>
            </a:r>
            <a:r>
              <a:rPr sz="2400" spc="-5" dirty="0">
                <a:latin typeface="Calibri"/>
                <a:cs typeface="Calibri"/>
              </a:rPr>
              <a:t>changes </a:t>
            </a:r>
            <a:r>
              <a:rPr sz="2400" spc="-10" dirty="0">
                <a:latin typeface="Calibri"/>
                <a:cs typeface="Calibri"/>
              </a:rPr>
              <a:t>that </a:t>
            </a:r>
            <a:r>
              <a:rPr sz="2400" spc="-20" dirty="0">
                <a:latin typeface="Calibri"/>
                <a:cs typeface="Calibri"/>
              </a:rPr>
              <a:t>have </a:t>
            </a:r>
            <a:r>
              <a:rPr sz="2400" dirty="0">
                <a:latin typeface="Calibri"/>
                <a:cs typeface="Calibri"/>
              </a:rPr>
              <a:t>been / </a:t>
            </a:r>
            <a:r>
              <a:rPr sz="2400" spc="-15" dirty="0">
                <a:latin typeface="Calibri"/>
                <a:cs typeface="Calibri"/>
              </a:rPr>
              <a:t>are </a:t>
            </a:r>
            <a:r>
              <a:rPr sz="2400" spc="-5" dirty="0">
                <a:latin typeface="Calibri"/>
                <a:cs typeface="Calibri"/>
              </a:rPr>
              <a:t>being  </a:t>
            </a:r>
            <a:r>
              <a:rPr sz="2400" spc="-10" dirty="0">
                <a:latin typeface="Calibri"/>
                <a:cs typeface="Calibri"/>
              </a:rPr>
              <a:t>introduced?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400" spc="-10" dirty="0">
                <a:latin typeface="Calibri"/>
                <a:cs typeface="Calibri"/>
              </a:rPr>
              <a:t>Note down </a:t>
            </a:r>
            <a:r>
              <a:rPr sz="2400" spc="-30" dirty="0">
                <a:latin typeface="Calibri"/>
                <a:cs typeface="Calibri"/>
              </a:rPr>
              <a:t>key </a:t>
            </a:r>
            <a:r>
              <a:rPr sz="2400" spc="-10" dirty="0">
                <a:latin typeface="Calibri"/>
                <a:cs typeface="Calibri"/>
              </a:rPr>
              <a:t>points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spc="-5" dirty="0">
                <a:latin typeface="Calibri"/>
                <a:cs typeface="Calibri"/>
              </a:rPr>
              <a:t>sharing on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5" dirty="0">
                <a:latin typeface="Calibri"/>
                <a:cs typeface="Calibri"/>
              </a:rPr>
              <a:t>flipchart</a:t>
            </a:r>
            <a:r>
              <a:rPr sz="2400" spc="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sheet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05D57F-E1E8-435B-BC7F-33F09591E4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4400" y="1581150"/>
            <a:ext cx="2667000" cy="2000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259A0F9-0EA6-4D08-9FEA-57ACB0A7D36B}"/>
              </a:ext>
            </a:extLst>
          </p:cNvPr>
          <p:cNvSpPr txBox="1"/>
          <p:nvPr/>
        </p:nvSpPr>
        <p:spPr>
          <a:xfrm>
            <a:off x="8534400" y="3581400"/>
            <a:ext cx="2667000" cy="215444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/>
            <a:r>
              <a:rPr lang="en-GB" sz="800" u="sng" dirty="0">
                <a:hlinkClick r:id="rId3"/>
              </a:rPr>
              <a:t>Mobile on the circular train</a:t>
            </a:r>
            <a:r>
              <a:rPr lang="en-GB" sz="800" dirty="0"/>
              <a:t> by Beck Pitt is licensed </a:t>
            </a:r>
            <a:r>
              <a:rPr lang="en-GB" sz="800" u="sng" dirty="0">
                <a:hlinkClick r:id="rId4"/>
              </a:rPr>
              <a:t>CC BY 2.0</a:t>
            </a:r>
            <a:r>
              <a:rPr lang="en-GB" sz="800" dirty="0"/>
              <a:t>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9556" y="330968"/>
            <a:ext cx="10726420" cy="616394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b="1" spc="-5" dirty="0">
                <a:latin typeface="Calibri"/>
                <a:cs typeface="Calibri"/>
              </a:rPr>
              <a:t>Activity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2: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b="1" spc="-20" dirty="0">
                <a:latin typeface="Calibri"/>
                <a:cs typeface="Calibri"/>
              </a:rPr>
              <a:t>Review </a:t>
            </a:r>
            <a:r>
              <a:rPr sz="2800" b="1" spc="-5" dirty="0">
                <a:latin typeface="Calibri"/>
                <a:cs typeface="Calibri"/>
              </a:rPr>
              <a:t>of Online</a:t>
            </a:r>
            <a:r>
              <a:rPr sz="2800" b="1" spc="6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Courses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u="heavy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Task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(20</a:t>
            </a:r>
            <a:r>
              <a:rPr sz="2800" u="heavy" spc="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minutes)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800" i="1" spc="-5" dirty="0">
                <a:latin typeface="Calibri"/>
                <a:cs typeface="Calibri"/>
              </a:rPr>
              <a:t>Who?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2800" spc="-5" dirty="0">
                <a:latin typeface="Calibri"/>
                <a:cs typeface="Calibri"/>
              </a:rPr>
              <a:t>Plenary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group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2800" i="1" spc="-5" dirty="0">
                <a:latin typeface="Calibri"/>
                <a:cs typeface="Calibri"/>
              </a:rPr>
              <a:t>What?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ts val="3030"/>
              </a:lnSpc>
              <a:spcBef>
                <a:spcPts val="1045"/>
              </a:spcBef>
            </a:pPr>
            <a:r>
              <a:rPr sz="2800" spc="-5" dirty="0">
                <a:latin typeface="Calibri"/>
                <a:cs typeface="Calibri"/>
              </a:rPr>
              <a:t>A short </a:t>
            </a:r>
            <a:r>
              <a:rPr sz="2800" spc="-15" dirty="0">
                <a:latin typeface="Calibri"/>
                <a:cs typeface="Calibri"/>
              </a:rPr>
              <a:t>group </a:t>
            </a:r>
            <a:r>
              <a:rPr sz="2800" spc="-25" dirty="0">
                <a:latin typeface="Calibri"/>
                <a:cs typeface="Calibri"/>
              </a:rPr>
              <a:t>exercise </a:t>
            </a:r>
            <a:r>
              <a:rPr sz="2800" spc="-10" dirty="0">
                <a:latin typeface="Calibri"/>
                <a:cs typeface="Calibri"/>
              </a:rPr>
              <a:t>will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spc="-10" dirty="0">
                <a:latin typeface="Calibri"/>
                <a:cs typeface="Calibri"/>
              </a:rPr>
              <a:t>conducted </a:t>
            </a:r>
            <a:r>
              <a:rPr sz="2800" spc="-15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‘poll’ the </a:t>
            </a:r>
            <a:r>
              <a:rPr sz="2800" spc="-20" dirty="0">
                <a:latin typeface="Calibri"/>
                <a:cs typeface="Calibri"/>
              </a:rPr>
              <a:t>interests </a:t>
            </a:r>
            <a:r>
              <a:rPr sz="2800" spc="-5" dirty="0">
                <a:latin typeface="Calibri"/>
                <a:cs typeface="Calibri"/>
              </a:rPr>
              <a:t>of  </a:t>
            </a:r>
            <a:r>
              <a:rPr sz="2800" spc="-10" dirty="0">
                <a:latin typeface="Calibri"/>
                <a:cs typeface="Calibri"/>
              </a:rPr>
              <a:t>participants </a:t>
            </a:r>
            <a:r>
              <a:rPr sz="2800" spc="-5" dirty="0">
                <a:latin typeface="Calibri"/>
                <a:cs typeface="Calibri"/>
              </a:rPr>
              <a:t>on a </a:t>
            </a:r>
            <a:r>
              <a:rPr sz="2800" spc="-25" dirty="0">
                <a:latin typeface="Calibri"/>
                <a:cs typeface="Calibri"/>
              </a:rPr>
              <a:t>range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25" dirty="0">
                <a:latin typeface="Calibri"/>
                <a:cs typeface="Calibri"/>
              </a:rPr>
              <a:t>different </a:t>
            </a:r>
            <a:r>
              <a:rPr sz="2800" spc="-10" dirty="0">
                <a:latin typeface="Calibri"/>
                <a:cs typeface="Calibri"/>
              </a:rPr>
              <a:t>topics </a:t>
            </a:r>
            <a:r>
              <a:rPr sz="2800" spc="-20" dirty="0">
                <a:latin typeface="Calibri"/>
                <a:cs typeface="Calibri"/>
              </a:rPr>
              <a:t>relevant </a:t>
            </a:r>
            <a:r>
              <a:rPr sz="2800" spc="-15" dirty="0">
                <a:latin typeface="Calibri"/>
                <a:cs typeface="Calibri"/>
              </a:rPr>
              <a:t>to </a:t>
            </a:r>
            <a:r>
              <a:rPr sz="2800" spc="-40" dirty="0">
                <a:latin typeface="Calibri"/>
                <a:cs typeface="Calibri"/>
              </a:rPr>
              <a:t>library, </a:t>
            </a:r>
            <a:r>
              <a:rPr sz="2800" dirty="0">
                <a:latin typeface="Calibri"/>
                <a:cs typeface="Calibri"/>
              </a:rPr>
              <a:t>ICT </a:t>
            </a:r>
            <a:r>
              <a:rPr sz="2800" spc="-5" dirty="0">
                <a:latin typeface="Calibri"/>
                <a:cs typeface="Calibri"/>
              </a:rPr>
              <a:t>and other  </a:t>
            </a:r>
            <a:r>
              <a:rPr sz="2800" spc="-10" dirty="0">
                <a:latin typeface="Calibri"/>
                <a:cs typeface="Calibri"/>
              </a:rPr>
              <a:t>support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staff.</a:t>
            </a:r>
            <a:endParaRPr sz="2800">
              <a:latin typeface="Calibri"/>
              <a:cs typeface="Calibri"/>
            </a:endParaRPr>
          </a:p>
          <a:p>
            <a:pPr marL="12700" marR="8890" algn="just">
              <a:lnSpc>
                <a:spcPts val="3030"/>
              </a:lnSpc>
              <a:spcBef>
                <a:spcPts val="980"/>
              </a:spcBef>
            </a:pP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20" dirty="0">
                <a:latin typeface="Calibri"/>
                <a:cs typeface="Calibri"/>
              </a:rPr>
              <a:t>facilitator </a:t>
            </a:r>
            <a:r>
              <a:rPr sz="2800" spc="-10" dirty="0">
                <a:latin typeface="Calibri"/>
                <a:cs typeface="Calibri"/>
              </a:rPr>
              <a:t>will the </a:t>
            </a:r>
            <a:r>
              <a:rPr sz="2800" spc="-15" dirty="0">
                <a:latin typeface="Calibri"/>
                <a:cs typeface="Calibri"/>
              </a:rPr>
              <a:t>present information </a:t>
            </a:r>
            <a:r>
              <a:rPr sz="2800" spc="-5" dirty="0">
                <a:latin typeface="Calibri"/>
                <a:cs typeface="Calibri"/>
              </a:rPr>
              <a:t>on </a:t>
            </a:r>
            <a:r>
              <a:rPr sz="2800" spc="-10" dirty="0">
                <a:latin typeface="Calibri"/>
                <a:cs typeface="Calibri"/>
              </a:rPr>
              <a:t>online </a:t>
            </a:r>
            <a:r>
              <a:rPr sz="2800" spc="-15" dirty="0">
                <a:latin typeface="Calibri"/>
                <a:cs typeface="Calibri"/>
              </a:rPr>
              <a:t>courses </a:t>
            </a:r>
            <a:r>
              <a:rPr sz="2800" spc="-10" dirty="0">
                <a:latin typeface="Calibri"/>
                <a:cs typeface="Calibri"/>
              </a:rPr>
              <a:t>that could </a:t>
            </a:r>
            <a:r>
              <a:rPr sz="2800" spc="-5" dirty="0">
                <a:latin typeface="Calibri"/>
                <a:cs typeface="Calibri"/>
              </a:rPr>
              <a:t>be  </a:t>
            </a:r>
            <a:r>
              <a:rPr sz="2800" spc="-10" dirty="0">
                <a:latin typeface="Calibri"/>
                <a:cs typeface="Calibri"/>
              </a:rPr>
              <a:t>supported, </a:t>
            </a:r>
            <a:r>
              <a:rPr sz="2800" spc="-5" dirty="0">
                <a:latin typeface="Calibri"/>
                <a:cs typeface="Calibri"/>
              </a:rPr>
              <a:t>and based on </a:t>
            </a:r>
            <a:r>
              <a:rPr sz="2800" spc="-10" dirty="0">
                <a:latin typeface="Calibri"/>
                <a:cs typeface="Calibri"/>
              </a:rPr>
              <a:t>suggestions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spc="-10" dirty="0">
                <a:latin typeface="Calibri"/>
                <a:cs typeface="Calibri"/>
              </a:rPr>
              <a:t>participants will suggest </a:t>
            </a:r>
            <a:r>
              <a:rPr sz="2800" spc="-5" dirty="0">
                <a:latin typeface="Calibri"/>
                <a:cs typeface="Calibri"/>
              </a:rPr>
              <a:t>which  </a:t>
            </a:r>
            <a:r>
              <a:rPr sz="2800" spc="-15" dirty="0">
                <a:latin typeface="Calibri"/>
                <a:cs typeface="Calibri"/>
              </a:rPr>
              <a:t>courses </a:t>
            </a:r>
            <a:r>
              <a:rPr sz="2800" spc="-10" dirty="0">
                <a:latin typeface="Calibri"/>
                <a:cs typeface="Calibri"/>
              </a:rPr>
              <a:t>could </a:t>
            </a:r>
            <a:r>
              <a:rPr sz="2800" spc="-5" dirty="0">
                <a:latin typeface="Calibri"/>
                <a:cs typeface="Calibri"/>
              </a:rPr>
              <a:t>be </a:t>
            </a:r>
            <a:r>
              <a:rPr sz="2800" spc="-10" dirty="0">
                <a:latin typeface="Calibri"/>
                <a:cs typeface="Calibri"/>
              </a:rPr>
              <a:t>supported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in what</a:t>
            </a:r>
            <a:r>
              <a:rPr sz="2800" spc="18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sequence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3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427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May 2019</vt:lpstr>
      <vt:lpstr>PowerPoint Presentation</vt:lpstr>
      <vt:lpstr>PowerPoint Presentation</vt:lpstr>
      <vt:lpstr>Policy level reform and challenges</vt:lpstr>
      <vt:lpstr>Activity 1: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Gregson</dc:creator>
  <cp:lastModifiedBy>Rachel.Rogers</cp:lastModifiedBy>
  <cp:revision>1</cp:revision>
  <dcterms:created xsi:type="dcterms:W3CDTF">2021-07-02T10:32:07Z</dcterms:created>
  <dcterms:modified xsi:type="dcterms:W3CDTF">2021-07-02T10:48:17Z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2019-05-07T00:00:00Z</vt:filetime>
  </property>
  <property fmtid="{D5CDD505-2E9C-101B-9397-08002B2CF9AE}" pid="3" name="Creator">
    <vt:lpwstr>Acrobat PDFMaker 11 for PowerPoint</vt:lpwstr>
  </property>
  <property fmtid="{D5CDD505-2E9C-101B-9397-08002B2CF9AE}" pid="4" name="LastSaved">
    <vt:filetime>2021-07-02T00:00:00Z</vt:filetime>
  </property>
</Properties>
</file>