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5"/>
  </p:notesMasterIdLst>
  <p:sldIdLst>
    <p:sldId id="319" r:id="rId5"/>
    <p:sldId id="264" r:id="rId6"/>
    <p:sldId id="272" r:id="rId7"/>
    <p:sldId id="295" r:id="rId8"/>
    <p:sldId id="343" r:id="rId9"/>
    <p:sldId id="297" r:id="rId10"/>
    <p:sldId id="344" r:id="rId11"/>
    <p:sldId id="277" r:id="rId12"/>
    <p:sldId id="339" r:id="rId13"/>
    <p:sldId id="303" r:id="rId14"/>
    <p:sldId id="325" r:id="rId15"/>
    <p:sldId id="340" r:id="rId16"/>
    <p:sldId id="327" r:id="rId17"/>
    <p:sldId id="341" r:id="rId18"/>
    <p:sldId id="342" r:id="rId19"/>
    <p:sldId id="328" r:id="rId20"/>
    <p:sldId id="326" r:id="rId21"/>
    <p:sldId id="285" r:id="rId22"/>
    <p:sldId id="306" r:id="rId23"/>
    <p:sldId id="307" r:id="rId24"/>
    <p:sldId id="308" r:id="rId25"/>
    <p:sldId id="329" r:id="rId26"/>
    <p:sldId id="289" r:id="rId27"/>
    <p:sldId id="290" r:id="rId28"/>
    <p:sldId id="310" r:id="rId29"/>
    <p:sldId id="311" r:id="rId30"/>
    <p:sldId id="312" r:id="rId31"/>
    <p:sldId id="313" r:id="rId32"/>
    <p:sldId id="294" r:id="rId33"/>
    <p:sldId id="320" r:id="rId3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XLNyQRxz6MtJrl1CtjUi6A==" hashData="R8DoILslLiwiKhwkJXrhYfDbNzsxviCWM9Nubetlz3XPTlwru2jMgl2sXLKbZPFOZ/4Ub6jSfEj5+FflDhVfOQ=="/>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iC4h9XZJhYFypOKz07yp6KiatCo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514878-EC33-30E9-8854-F7AFDACDDE32}" name="Kavya Abeysundara" initials="KA" userId="1f6050f3a44159a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8"/>
    <p:restoredTop sz="64387" autoAdjust="0"/>
  </p:normalViewPr>
  <p:slideViewPr>
    <p:cSldViewPr snapToGrid="0">
      <p:cViewPr varScale="1">
        <p:scale>
          <a:sx n="32" d="100"/>
          <a:sy n="32" d="100"/>
        </p:scale>
        <p:origin x="1948"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Antonio Plazas Niño" userId="3d3d64c24e009e97" providerId="LiveId" clId="{39828657-D055-4FFE-B629-2DD8EFAA0651}"/>
    <pc:docChg chg="custSel addSld delSld modSld">
      <pc:chgData name="Fernando Antonio Plazas Niño" userId="3d3d64c24e009e97" providerId="LiveId" clId="{39828657-D055-4FFE-B629-2DD8EFAA0651}" dt="2026-01-24T00:34:12.474" v="272" actId="14100"/>
      <pc:docMkLst>
        <pc:docMk/>
      </pc:docMkLst>
      <pc:sldChg chg="modSp">
        <pc:chgData name="Fernando Antonio Plazas Niño" userId="3d3d64c24e009e97" providerId="LiveId" clId="{39828657-D055-4FFE-B629-2DD8EFAA0651}" dt="2026-01-20T04:21:18.636" v="16"/>
        <pc:sldMkLst>
          <pc:docMk/>
          <pc:sldMk cId="0" sldId="264"/>
        </pc:sldMkLst>
        <pc:spChg chg="mod">
          <ac:chgData name="Fernando Antonio Plazas Niño" userId="3d3d64c24e009e97" providerId="LiveId" clId="{39828657-D055-4FFE-B629-2DD8EFAA0651}" dt="2026-01-20T04:21:18.636" v="16"/>
          <ac:spMkLst>
            <pc:docMk/>
            <pc:sldMk cId="0" sldId="264"/>
            <ac:spMk id="6" creationId="{7898B265-18EB-84FA-C945-87B330A9D067}"/>
          </ac:spMkLst>
        </pc:spChg>
      </pc:sldChg>
      <pc:sldChg chg="modSp add del mod">
        <pc:chgData name="Fernando Antonio Plazas Niño" userId="3d3d64c24e009e97" providerId="LiveId" clId="{39828657-D055-4FFE-B629-2DD8EFAA0651}" dt="2026-01-20T04:26:22.044" v="20" actId="255"/>
        <pc:sldMkLst>
          <pc:docMk/>
          <pc:sldMk cId="1972824460" sldId="272"/>
        </pc:sldMkLst>
        <pc:spChg chg="mod">
          <ac:chgData name="Fernando Antonio Plazas Niño" userId="3d3d64c24e009e97" providerId="LiveId" clId="{39828657-D055-4FFE-B629-2DD8EFAA0651}" dt="2026-01-20T04:26:22.044" v="20" actId="255"/>
          <ac:spMkLst>
            <pc:docMk/>
            <pc:sldMk cId="1972824460" sldId="272"/>
            <ac:spMk id="6" creationId="{241A6CF0-A6F4-015B-366A-5280488663B7}"/>
          </ac:spMkLst>
        </pc:spChg>
      </pc:sldChg>
      <pc:sldChg chg="add del">
        <pc:chgData name="Fernando Antonio Plazas Niño" userId="3d3d64c24e009e97" providerId="LiveId" clId="{39828657-D055-4FFE-B629-2DD8EFAA0651}" dt="2026-01-20T04:26:15.705" v="19"/>
        <pc:sldMkLst>
          <pc:docMk/>
          <pc:sldMk cId="1409221089" sldId="277"/>
        </pc:sldMkLst>
      </pc:sldChg>
      <pc:sldChg chg="add">
        <pc:chgData name="Fernando Antonio Plazas Niño" userId="3d3d64c24e009e97" providerId="LiveId" clId="{39828657-D055-4FFE-B629-2DD8EFAA0651}" dt="2026-01-20T04:30:36.035" v="24"/>
        <pc:sldMkLst>
          <pc:docMk/>
          <pc:sldMk cId="964061756" sldId="285"/>
        </pc:sldMkLst>
      </pc:sldChg>
      <pc:sldChg chg="add">
        <pc:chgData name="Fernando Antonio Plazas Niño" userId="3d3d64c24e009e97" providerId="LiveId" clId="{39828657-D055-4FFE-B629-2DD8EFAA0651}" dt="2026-01-20T04:30:40.703" v="26"/>
        <pc:sldMkLst>
          <pc:docMk/>
          <pc:sldMk cId="984892966" sldId="289"/>
        </pc:sldMkLst>
      </pc:sldChg>
      <pc:sldChg chg="add">
        <pc:chgData name="Fernando Antonio Plazas Niño" userId="3d3d64c24e009e97" providerId="LiveId" clId="{39828657-D055-4FFE-B629-2DD8EFAA0651}" dt="2026-01-20T04:31:11.643" v="27"/>
        <pc:sldMkLst>
          <pc:docMk/>
          <pc:sldMk cId="1424569127" sldId="290"/>
        </pc:sldMkLst>
      </pc:sldChg>
      <pc:sldChg chg="add">
        <pc:chgData name="Fernando Antonio Plazas Niño" userId="3d3d64c24e009e97" providerId="LiveId" clId="{39828657-D055-4FFE-B629-2DD8EFAA0651}" dt="2026-01-20T04:31:11.643" v="27"/>
        <pc:sldMkLst>
          <pc:docMk/>
          <pc:sldMk cId="3918939115" sldId="294"/>
        </pc:sldMkLst>
      </pc:sldChg>
      <pc:sldChg chg="add">
        <pc:chgData name="Fernando Antonio Plazas Niño" userId="3d3d64c24e009e97" providerId="LiveId" clId="{39828657-D055-4FFE-B629-2DD8EFAA0651}" dt="2026-01-20T04:26:15.705" v="19"/>
        <pc:sldMkLst>
          <pc:docMk/>
          <pc:sldMk cId="2220682669" sldId="295"/>
        </pc:sldMkLst>
      </pc:sldChg>
      <pc:sldChg chg="add">
        <pc:chgData name="Fernando Antonio Plazas Niño" userId="3d3d64c24e009e97" providerId="LiveId" clId="{39828657-D055-4FFE-B629-2DD8EFAA0651}" dt="2026-01-20T04:26:15.705" v="19"/>
        <pc:sldMkLst>
          <pc:docMk/>
          <pc:sldMk cId="3231046899" sldId="297"/>
        </pc:sldMkLst>
      </pc:sldChg>
      <pc:sldChg chg="addSp delSp modSp add mod delAnim modAnim modNotesTx">
        <pc:chgData name="Fernando Antonio Plazas Niño" userId="3d3d64c24e009e97" providerId="LiveId" clId="{39828657-D055-4FFE-B629-2DD8EFAA0651}" dt="2026-01-24T00:19:48.975" v="159" actId="478"/>
        <pc:sldMkLst>
          <pc:docMk/>
          <pc:sldMk cId="2408560291" sldId="303"/>
        </pc:sldMkLst>
        <pc:spChg chg="mod">
          <ac:chgData name="Fernando Antonio Plazas Niño" userId="3d3d64c24e009e97" providerId="LiveId" clId="{39828657-D055-4FFE-B629-2DD8EFAA0651}" dt="2026-01-23T23:46:41.279" v="47" actId="20577"/>
          <ac:spMkLst>
            <pc:docMk/>
            <pc:sldMk cId="2408560291" sldId="303"/>
            <ac:spMk id="2" creationId="{22D93653-A664-0C14-958E-ABEBBEB3C946}"/>
          </ac:spMkLst>
        </pc:spChg>
        <pc:spChg chg="mod">
          <ac:chgData name="Fernando Antonio Plazas Niño" userId="3d3d64c24e009e97" providerId="LiveId" clId="{39828657-D055-4FFE-B629-2DD8EFAA0651}" dt="2026-01-23T23:46:33.698" v="39" actId="20577"/>
          <ac:spMkLst>
            <pc:docMk/>
            <pc:sldMk cId="2408560291" sldId="303"/>
            <ac:spMk id="8" creationId="{76C98067-1AA8-B2F2-ED0E-9FC1CE871FBC}"/>
          </ac:spMkLst>
        </pc:spChg>
        <pc:picChg chg="add del mod">
          <ac:chgData name="Fernando Antonio Plazas Niño" userId="3d3d64c24e009e97" providerId="LiveId" clId="{39828657-D055-4FFE-B629-2DD8EFAA0651}" dt="2026-01-24T00:19:48.975" v="159" actId="478"/>
          <ac:picMkLst>
            <pc:docMk/>
            <pc:sldMk cId="2408560291" sldId="303"/>
            <ac:picMk id="4" creationId="{F3F71DC2-92C1-C395-6AC2-E2080F4892BB}"/>
          </ac:picMkLst>
        </pc:picChg>
      </pc:sldChg>
      <pc:sldChg chg="addSp modSp add mod modAnim">
        <pc:chgData name="Fernando Antonio Plazas Niño" userId="3d3d64c24e009e97" providerId="LiveId" clId="{39828657-D055-4FFE-B629-2DD8EFAA0651}" dt="2026-01-24T00:33:04.123" v="264" actId="14100"/>
        <pc:sldMkLst>
          <pc:docMk/>
          <pc:sldMk cId="3562097585" sldId="306"/>
        </pc:sldMkLst>
        <pc:spChg chg="mod">
          <ac:chgData name="Fernando Antonio Plazas Niño" userId="3d3d64c24e009e97" providerId="LiveId" clId="{39828657-D055-4FFE-B629-2DD8EFAA0651}" dt="2026-01-23T23:50:52.421" v="111" actId="20577"/>
          <ac:spMkLst>
            <pc:docMk/>
            <pc:sldMk cId="3562097585" sldId="306"/>
            <ac:spMk id="5" creationId="{D867C9BE-56A8-8754-FEAC-ABBF9350652D}"/>
          </ac:spMkLst>
        </pc:spChg>
        <pc:spChg chg="mod">
          <ac:chgData name="Fernando Antonio Plazas Niño" userId="3d3d64c24e009e97" providerId="LiveId" clId="{39828657-D055-4FFE-B629-2DD8EFAA0651}" dt="2026-01-23T23:50:45.864" v="107" actId="20577"/>
          <ac:spMkLst>
            <pc:docMk/>
            <pc:sldMk cId="3562097585" sldId="306"/>
            <ac:spMk id="6" creationId="{A033568B-F7CD-0A3F-6203-A6C0ED135DA1}"/>
          </ac:spMkLst>
        </pc:spChg>
        <pc:picChg chg="add mod">
          <ac:chgData name="Fernando Antonio Plazas Niño" userId="3d3d64c24e009e97" providerId="LiveId" clId="{39828657-D055-4FFE-B629-2DD8EFAA0651}" dt="2026-01-24T00:33:04.123" v="264" actId="14100"/>
          <ac:picMkLst>
            <pc:docMk/>
            <pc:sldMk cId="3562097585" sldId="306"/>
            <ac:picMk id="2" creationId="{CB78AFAE-3184-8813-A002-2BB005FD85CD}"/>
          </ac:picMkLst>
        </pc:picChg>
      </pc:sldChg>
      <pc:sldChg chg="addSp modSp add mod modAnim">
        <pc:chgData name="Fernando Antonio Plazas Niño" userId="3d3d64c24e009e97" providerId="LiveId" clId="{39828657-D055-4FFE-B629-2DD8EFAA0651}" dt="2026-01-24T00:33:26.683" v="267" actId="14100"/>
        <pc:sldMkLst>
          <pc:docMk/>
          <pc:sldMk cId="3702898315" sldId="307"/>
        </pc:sldMkLst>
        <pc:spChg chg="mod">
          <ac:chgData name="Fernando Antonio Plazas Niño" userId="3d3d64c24e009e97" providerId="LiveId" clId="{39828657-D055-4FFE-B629-2DD8EFAA0651}" dt="2026-01-23T23:51:02.424" v="119" actId="20577"/>
          <ac:spMkLst>
            <pc:docMk/>
            <pc:sldMk cId="3702898315" sldId="307"/>
            <ac:spMk id="5" creationId="{CC7DD295-7885-B884-6599-792F9D2DC338}"/>
          </ac:spMkLst>
        </pc:spChg>
        <pc:spChg chg="mod">
          <ac:chgData name="Fernando Antonio Plazas Niño" userId="3d3d64c24e009e97" providerId="LiveId" clId="{39828657-D055-4FFE-B629-2DD8EFAA0651}" dt="2026-01-23T23:50:57.913" v="115" actId="20577"/>
          <ac:spMkLst>
            <pc:docMk/>
            <pc:sldMk cId="3702898315" sldId="307"/>
            <ac:spMk id="6" creationId="{59DEE7E1-9BE5-5C10-4306-3C2574BC9602}"/>
          </ac:spMkLst>
        </pc:spChg>
        <pc:picChg chg="add mod">
          <ac:chgData name="Fernando Antonio Plazas Niño" userId="3d3d64c24e009e97" providerId="LiveId" clId="{39828657-D055-4FFE-B629-2DD8EFAA0651}" dt="2026-01-24T00:33:26.683" v="267" actId="14100"/>
          <ac:picMkLst>
            <pc:docMk/>
            <pc:sldMk cId="3702898315" sldId="307"/>
            <ac:picMk id="7" creationId="{69E10A83-8CDC-2309-ED41-9333AF874CB6}"/>
          </ac:picMkLst>
        </pc:picChg>
      </pc:sldChg>
      <pc:sldChg chg="addSp modSp add mod modAnim">
        <pc:chgData name="Fernando Antonio Plazas Niño" userId="3d3d64c24e009e97" providerId="LiveId" clId="{39828657-D055-4FFE-B629-2DD8EFAA0651}" dt="2026-01-24T00:33:56.615" v="270" actId="1076"/>
        <pc:sldMkLst>
          <pc:docMk/>
          <pc:sldMk cId="544503613" sldId="308"/>
        </pc:sldMkLst>
        <pc:spChg chg="mod">
          <ac:chgData name="Fernando Antonio Plazas Niño" userId="3d3d64c24e009e97" providerId="LiveId" clId="{39828657-D055-4FFE-B629-2DD8EFAA0651}" dt="2026-01-23T23:51:17.819" v="127" actId="20577"/>
          <ac:spMkLst>
            <pc:docMk/>
            <pc:sldMk cId="544503613" sldId="308"/>
            <ac:spMk id="5" creationId="{35E030D9-0A62-649F-64EF-3F3FD817327D}"/>
          </ac:spMkLst>
        </pc:spChg>
        <pc:spChg chg="mod">
          <ac:chgData name="Fernando Antonio Plazas Niño" userId="3d3d64c24e009e97" providerId="LiveId" clId="{39828657-D055-4FFE-B629-2DD8EFAA0651}" dt="2026-01-23T23:51:08.151" v="123" actId="20577"/>
          <ac:spMkLst>
            <pc:docMk/>
            <pc:sldMk cId="544503613" sldId="308"/>
            <ac:spMk id="6" creationId="{B10DF0CD-80E0-5C32-FE4E-6C20DCEE6A73}"/>
          </ac:spMkLst>
        </pc:spChg>
        <pc:picChg chg="add mod">
          <ac:chgData name="Fernando Antonio Plazas Niño" userId="3d3d64c24e009e97" providerId="LiveId" clId="{39828657-D055-4FFE-B629-2DD8EFAA0651}" dt="2026-01-24T00:33:56.615" v="270" actId="1076"/>
          <ac:picMkLst>
            <pc:docMk/>
            <pc:sldMk cId="544503613" sldId="308"/>
            <ac:picMk id="7" creationId="{E5094618-786D-505B-1CA8-3759E0A28B39}"/>
          </ac:picMkLst>
        </pc:picChg>
      </pc:sldChg>
      <pc:sldChg chg="add">
        <pc:chgData name="Fernando Antonio Plazas Niño" userId="3d3d64c24e009e97" providerId="LiveId" clId="{39828657-D055-4FFE-B629-2DD8EFAA0651}" dt="2026-01-20T04:31:11.643" v="27"/>
        <pc:sldMkLst>
          <pc:docMk/>
          <pc:sldMk cId="3837557006" sldId="310"/>
        </pc:sldMkLst>
      </pc:sldChg>
      <pc:sldChg chg="add">
        <pc:chgData name="Fernando Antonio Plazas Niño" userId="3d3d64c24e009e97" providerId="LiveId" clId="{39828657-D055-4FFE-B629-2DD8EFAA0651}" dt="2026-01-20T04:31:11.643" v="27"/>
        <pc:sldMkLst>
          <pc:docMk/>
          <pc:sldMk cId="2942730359" sldId="311"/>
        </pc:sldMkLst>
      </pc:sldChg>
      <pc:sldChg chg="add">
        <pc:chgData name="Fernando Antonio Plazas Niño" userId="3d3d64c24e009e97" providerId="LiveId" clId="{39828657-D055-4FFE-B629-2DD8EFAA0651}" dt="2026-01-20T04:31:11.643" v="27"/>
        <pc:sldMkLst>
          <pc:docMk/>
          <pc:sldMk cId="3344097696" sldId="312"/>
        </pc:sldMkLst>
      </pc:sldChg>
      <pc:sldChg chg="add">
        <pc:chgData name="Fernando Antonio Plazas Niño" userId="3d3d64c24e009e97" providerId="LiveId" clId="{39828657-D055-4FFE-B629-2DD8EFAA0651}" dt="2026-01-20T04:31:11.643" v="27"/>
        <pc:sldMkLst>
          <pc:docMk/>
          <pc:sldMk cId="541767186" sldId="313"/>
        </pc:sldMkLst>
      </pc:sldChg>
      <pc:sldChg chg="modSp mod">
        <pc:chgData name="Fernando Antonio Plazas Niño" userId="3d3d64c24e009e97" providerId="LiveId" clId="{39828657-D055-4FFE-B629-2DD8EFAA0651}" dt="2026-01-20T02:42:36.881" v="12" actId="20577"/>
        <pc:sldMkLst>
          <pc:docMk/>
          <pc:sldMk cId="2098846985" sldId="319"/>
        </pc:sldMkLst>
        <pc:spChg chg="mod">
          <ac:chgData name="Fernando Antonio Plazas Niño" userId="3d3d64c24e009e97" providerId="LiveId" clId="{39828657-D055-4FFE-B629-2DD8EFAA0651}" dt="2026-01-20T02:42:36.881" v="12" actId="20577"/>
          <ac:spMkLst>
            <pc:docMk/>
            <pc:sldMk cId="2098846985" sldId="319"/>
            <ac:spMk id="7" creationId="{E3089F57-5DE2-C286-1F56-DAA6C5D6D368}"/>
          </ac:spMkLst>
        </pc:spChg>
      </pc:sldChg>
      <pc:sldChg chg="addSp modSp add mod modAnim">
        <pc:chgData name="Fernando Antonio Plazas Niño" userId="3d3d64c24e009e97" providerId="LiveId" clId="{39828657-D055-4FFE-B629-2DD8EFAA0651}" dt="2026-01-24T00:21:18.280" v="162" actId="1076"/>
        <pc:sldMkLst>
          <pc:docMk/>
          <pc:sldMk cId="1898835574" sldId="325"/>
        </pc:sldMkLst>
        <pc:spChg chg="mod">
          <ac:chgData name="Fernando Antonio Plazas Niño" userId="3d3d64c24e009e97" providerId="LiveId" clId="{39828657-D055-4FFE-B629-2DD8EFAA0651}" dt="2026-01-23T23:46:57.105" v="55" actId="20577"/>
          <ac:spMkLst>
            <pc:docMk/>
            <pc:sldMk cId="1898835574" sldId="325"/>
            <ac:spMk id="7" creationId="{63C21B02-8836-F7CF-CBA8-746734E4C56E}"/>
          </ac:spMkLst>
        </pc:spChg>
        <pc:spChg chg="mod">
          <ac:chgData name="Fernando Antonio Plazas Niño" userId="3d3d64c24e009e97" providerId="LiveId" clId="{39828657-D055-4FFE-B629-2DD8EFAA0651}" dt="2026-01-23T23:46:51.301" v="51" actId="20577"/>
          <ac:spMkLst>
            <pc:docMk/>
            <pc:sldMk cId="1898835574" sldId="325"/>
            <ac:spMk id="8" creationId="{594A90F0-A5BD-68DD-CB4B-965E2121B633}"/>
          </ac:spMkLst>
        </pc:spChg>
        <pc:picChg chg="add mod">
          <ac:chgData name="Fernando Antonio Plazas Niño" userId="3d3d64c24e009e97" providerId="LiveId" clId="{39828657-D055-4FFE-B629-2DD8EFAA0651}" dt="2026-01-24T00:21:18.280" v="162" actId="1076"/>
          <ac:picMkLst>
            <pc:docMk/>
            <pc:sldMk cId="1898835574" sldId="325"/>
            <ac:picMk id="3" creationId="{51704263-BB95-3680-130F-5491D0EF6D09}"/>
          </ac:picMkLst>
        </pc:picChg>
      </pc:sldChg>
      <pc:sldChg chg="addSp modSp add mod modAnim">
        <pc:chgData name="Fernando Antonio Plazas Niño" userId="3d3d64c24e009e97" providerId="LiveId" clId="{39828657-D055-4FFE-B629-2DD8EFAA0651}" dt="2026-01-24T00:30:17.642" v="260" actId="1076"/>
        <pc:sldMkLst>
          <pc:docMk/>
          <pc:sldMk cId="2083196506" sldId="326"/>
        </pc:sldMkLst>
        <pc:spChg chg="mod">
          <ac:chgData name="Fernando Antonio Plazas Niño" userId="3d3d64c24e009e97" providerId="LiveId" clId="{39828657-D055-4FFE-B629-2DD8EFAA0651}" dt="2026-01-23T23:48:12.228" v="99" actId="20577"/>
          <ac:spMkLst>
            <pc:docMk/>
            <pc:sldMk cId="2083196506" sldId="326"/>
            <ac:spMk id="2" creationId="{82B927A4-CA68-289C-D479-E4053AF85875}"/>
          </ac:spMkLst>
        </pc:spChg>
        <pc:spChg chg="mod">
          <ac:chgData name="Fernando Antonio Plazas Niño" userId="3d3d64c24e009e97" providerId="LiveId" clId="{39828657-D055-4FFE-B629-2DD8EFAA0651}" dt="2026-01-23T23:48:22.165" v="103" actId="20577"/>
          <ac:spMkLst>
            <pc:docMk/>
            <pc:sldMk cId="2083196506" sldId="326"/>
            <ac:spMk id="6" creationId="{94601D05-6A7C-00E3-1699-B674CAFB10D0}"/>
          </ac:spMkLst>
        </pc:spChg>
        <pc:picChg chg="add mod">
          <ac:chgData name="Fernando Antonio Plazas Niño" userId="3d3d64c24e009e97" providerId="LiveId" clId="{39828657-D055-4FFE-B629-2DD8EFAA0651}" dt="2026-01-24T00:30:17.642" v="260" actId="1076"/>
          <ac:picMkLst>
            <pc:docMk/>
            <pc:sldMk cId="2083196506" sldId="326"/>
            <ac:picMk id="3" creationId="{C9709A83-1EA9-3EA7-9807-3E45E89D6D0D}"/>
          </ac:picMkLst>
        </pc:picChg>
      </pc:sldChg>
      <pc:sldChg chg="addSp modSp add mod modAnim">
        <pc:chgData name="Fernando Antonio Plazas Niño" userId="3d3d64c24e009e97" providerId="LiveId" clId="{39828657-D055-4FFE-B629-2DD8EFAA0651}" dt="2026-01-24T00:23:18.660" v="168" actId="1076"/>
        <pc:sldMkLst>
          <pc:docMk/>
          <pc:sldMk cId="3733035458" sldId="327"/>
        </pc:sldMkLst>
        <pc:spChg chg="mod">
          <ac:chgData name="Fernando Antonio Plazas Niño" userId="3d3d64c24e009e97" providerId="LiveId" clId="{39828657-D055-4FFE-B629-2DD8EFAA0651}" dt="2026-01-23T23:47:24.943" v="71" actId="20577"/>
          <ac:spMkLst>
            <pc:docMk/>
            <pc:sldMk cId="3733035458" sldId="327"/>
            <ac:spMk id="4" creationId="{620331A7-04DA-710B-A5C2-D9DD18BDE0B0}"/>
          </ac:spMkLst>
        </pc:spChg>
        <pc:spChg chg="mod">
          <ac:chgData name="Fernando Antonio Plazas Niño" userId="3d3d64c24e009e97" providerId="LiveId" clId="{39828657-D055-4FFE-B629-2DD8EFAA0651}" dt="2026-01-23T23:47:18.817" v="67" actId="20577"/>
          <ac:spMkLst>
            <pc:docMk/>
            <pc:sldMk cId="3733035458" sldId="327"/>
            <ac:spMk id="6" creationId="{733B6916-CA54-3132-4AF6-1F6F052493A6}"/>
          </ac:spMkLst>
        </pc:spChg>
        <pc:picChg chg="add mod">
          <ac:chgData name="Fernando Antonio Plazas Niño" userId="3d3d64c24e009e97" providerId="LiveId" clId="{39828657-D055-4FFE-B629-2DD8EFAA0651}" dt="2026-01-24T00:23:18.660" v="168" actId="1076"/>
          <ac:picMkLst>
            <pc:docMk/>
            <pc:sldMk cId="3733035458" sldId="327"/>
            <ac:picMk id="2" creationId="{88087F3C-36E5-A013-A66F-184B3D129C0F}"/>
          </ac:picMkLst>
        </pc:picChg>
      </pc:sldChg>
      <pc:sldChg chg="addSp modSp add mod modAnim">
        <pc:chgData name="Fernando Antonio Plazas Niño" userId="3d3d64c24e009e97" providerId="LiveId" clId="{39828657-D055-4FFE-B629-2DD8EFAA0651}" dt="2026-01-24T00:29:38" v="257" actId="1076"/>
        <pc:sldMkLst>
          <pc:docMk/>
          <pc:sldMk cId="2854118937" sldId="328"/>
        </pc:sldMkLst>
        <pc:spChg chg="mod">
          <ac:chgData name="Fernando Antonio Plazas Niño" userId="3d3d64c24e009e97" providerId="LiveId" clId="{39828657-D055-4FFE-B629-2DD8EFAA0651}" dt="2026-01-24T00:28:38.789" v="254" actId="1038"/>
          <ac:spMkLst>
            <pc:docMk/>
            <pc:sldMk cId="2854118937" sldId="328"/>
            <ac:spMk id="7" creationId="{BFC57281-FC39-C747-C631-A49FA324382A}"/>
          </ac:spMkLst>
        </pc:spChg>
        <pc:spChg chg="mod">
          <ac:chgData name="Fernando Antonio Plazas Niño" userId="3d3d64c24e009e97" providerId="LiveId" clId="{39828657-D055-4FFE-B629-2DD8EFAA0651}" dt="2026-01-24T00:28:38.789" v="254" actId="1038"/>
          <ac:spMkLst>
            <pc:docMk/>
            <pc:sldMk cId="2854118937" sldId="328"/>
            <ac:spMk id="9" creationId="{B51DA581-E5A5-1F74-6532-363F88C20A1C}"/>
          </ac:spMkLst>
        </pc:spChg>
        <pc:spChg chg="mod">
          <ac:chgData name="Fernando Antonio Plazas Niño" userId="3d3d64c24e009e97" providerId="LiveId" clId="{39828657-D055-4FFE-B629-2DD8EFAA0651}" dt="2026-01-24T00:28:38.789" v="254" actId="1038"/>
          <ac:spMkLst>
            <pc:docMk/>
            <pc:sldMk cId="2854118937" sldId="328"/>
            <ac:spMk id="11" creationId="{C7F0FAB1-818D-E0DE-F6BC-4F029EAE0159}"/>
          </ac:spMkLst>
        </pc:spChg>
        <pc:spChg chg="mod">
          <ac:chgData name="Fernando Antonio Plazas Niño" userId="3d3d64c24e009e97" providerId="LiveId" clId="{39828657-D055-4FFE-B629-2DD8EFAA0651}" dt="2026-01-24T00:28:38.789" v="254" actId="1038"/>
          <ac:spMkLst>
            <pc:docMk/>
            <pc:sldMk cId="2854118937" sldId="328"/>
            <ac:spMk id="12" creationId="{773BA161-CE3F-BF56-82A8-01DDC5407577}"/>
          </ac:spMkLst>
        </pc:spChg>
        <pc:spChg chg="mod">
          <ac:chgData name="Fernando Antonio Plazas Niño" userId="3d3d64c24e009e97" providerId="LiveId" clId="{39828657-D055-4FFE-B629-2DD8EFAA0651}" dt="2026-01-24T00:28:38.789" v="254" actId="1038"/>
          <ac:spMkLst>
            <pc:docMk/>
            <pc:sldMk cId="2854118937" sldId="328"/>
            <ac:spMk id="13" creationId="{0FA92AF7-6321-A600-92FD-D39C25589525}"/>
          </ac:spMkLst>
        </pc:spChg>
        <pc:spChg chg="mod">
          <ac:chgData name="Fernando Antonio Plazas Niño" userId="3d3d64c24e009e97" providerId="LiveId" clId="{39828657-D055-4FFE-B629-2DD8EFAA0651}" dt="2026-01-24T00:28:38.789" v="254" actId="1038"/>
          <ac:spMkLst>
            <pc:docMk/>
            <pc:sldMk cId="2854118937" sldId="328"/>
            <ac:spMk id="14" creationId="{845FADFB-0CF7-BCE8-6EF7-89962D7F78A0}"/>
          </ac:spMkLst>
        </pc:spChg>
        <pc:spChg chg="mod">
          <ac:chgData name="Fernando Antonio Plazas Niño" userId="3d3d64c24e009e97" providerId="LiveId" clId="{39828657-D055-4FFE-B629-2DD8EFAA0651}" dt="2026-01-24T00:28:38.789" v="254" actId="1038"/>
          <ac:spMkLst>
            <pc:docMk/>
            <pc:sldMk cId="2854118937" sldId="328"/>
            <ac:spMk id="15" creationId="{17DE6C98-0B4D-A697-3F75-219F3A2738E7}"/>
          </ac:spMkLst>
        </pc:spChg>
        <pc:spChg chg="mod">
          <ac:chgData name="Fernando Antonio Plazas Niño" userId="3d3d64c24e009e97" providerId="LiveId" clId="{39828657-D055-4FFE-B629-2DD8EFAA0651}" dt="2026-01-23T23:48:05.478" v="95" actId="20577"/>
          <ac:spMkLst>
            <pc:docMk/>
            <pc:sldMk cId="2854118937" sldId="328"/>
            <ac:spMk id="16" creationId="{23977353-F817-EB11-384C-29E951CBF8A6}"/>
          </ac:spMkLst>
        </pc:spChg>
        <pc:spChg chg="mod">
          <ac:chgData name="Fernando Antonio Plazas Niño" userId="3d3d64c24e009e97" providerId="LiveId" clId="{39828657-D055-4FFE-B629-2DD8EFAA0651}" dt="2026-01-23T23:47:59.624" v="91" actId="20577"/>
          <ac:spMkLst>
            <pc:docMk/>
            <pc:sldMk cId="2854118937" sldId="328"/>
            <ac:spMk id="17" creationId="{06FCE4B0-4FDA-67E8-84D8-8ED6DF14C4C0}"/>
          </ac:spMkLst>
        </pc:spChg>
        <pc:picChg chg="add mod">
          <ac:chgData name="Fernando Antonio Plazas Niño" userId="3d3d64c24e009e97" providerId="LiveId" clId="{39828657-D055-4FFE-B629-2DD8EFAA0651}" dt="2026-01-24T00:29:38" v="257" actId="1076"/>
          <ac:picMkLst>
            <pc:docMk/>
            <pc:sldMk cId="2854118937" sldId="328"/>
            <ac:picMk id="2" creationId="{9CC7AFC3-C581-21F1-44B4-1FCA4E3D0729}"/>
          </ac:picMkLst>
        </pc:picChg>
        <pc:picChg chg="mod">
          <ac:chgData name="Fernando Antonio Plazas Niño" userId="3d3d64c24e009e97" providerId="LiveId" clId="{39828657-D055-4FFE-B629-2DD8EFAA0651}" dt="2026-01-24T00:28:38.789" v="254" actId="1038"/>
          <ac:picMkLst>
            <pc:docMk/>
            <pc:sldMk cId="2854118937" sldId="328"/>
            <ac:picMk id="6" creationId="{E2DAB455-92DE-6510-FE3E-352D5FB8336F}"/>
          </ac:picMkLst>
        </pc:picChg>
        <pc:cxnChg chg="mod">
          <ac:chgData name="Fernando Antonio Plazas Niño" userId="3d3d64c24e009e97" providerId="LiveId" clId="{39828657-D055-4FFE-B629-2DD8EFAA0651}" dt="2026-01-24T00:28:38.789" v="254" actId="1038"/>
          <ac:cxnSpMkLst>
            <pc:docMk/>
            <pc:sldMk cId="2854118937" sldId="328"/>
            <ac:cxnSpMk id="8" creationId="{637154AE-56B2-2A37-5EEE-D5D30245B220}"/>
          </ac:cxnSpMkLst>
        </pc:cxnChg>
        <pc:cxnChg chg="mod">
          <ac:chgData name="Fernando Antonio Plazas Niño" userId="3d3d64c24e009e97" providerId="LiveId" clId="{39828657-D055-4FFE-B629-2DD8EFAA0651}" dt="2026-01-24T00:28:38.789" v="254" actId="1038"/>
          <ac:cxnSpMkLst>
            <pc:docMk/>
            <pc:sldMk cId="2854118937" sldId="328"/>
            <ac:cxnSpMk id="10" creationId="{F1677E91-FE24-DEF3-907A-46E9E39B574C}"/>
          </ac:cxnSpMkLst>
        </pc:cxnChg>
      </pc:sldChg>
      <pc:sldChg chg="addSp modSp add mod modAnim">
        <pc:chgData name="Fernando Antonio Plazas Niño" userId="3d3d64c24e009e97" providerId="LiveId" clId="{39828657-D055-4FFE-B629-2DD8EFAA0651}" dt="2026-01-24T00:34:12.474" v="272" actId="14100"/>
        <pc:sldMkLst>
          <pc:docMk/>
          <pc:sldMk cId="356220732" sldId="329"/>
        </pc:sldMkLst>
        <pc:spChg chg="mod">
          <ac:chgData name="Fernando Antonio Plazas Niño" userId="3d3d64c24e009e97" providerId="LiveId" clId="{39828657-D055-4FFE-B629-2DD8EFAA0651}" dt="2026-01-23T23:51:33.091" v="135" actId="20577"/>
          <ac:spMkLst>
            <pc:docMk/>
            <pc:sldMk cId="356220732" sldId="329"/>
            <ac:spMk id="5" creationId="{BB9801B7-30C5-94BA-D6DE-36A383FD238C}"/>
          </ac:spMkLst>
        </pc:spChg>
        <pc:spChg chg="mod">
          <ac:chgData name="Fernando Antonio Plazas Niño" userId="3d3d64c24e009e97" providerId="LiveId" clId="{39828657-D055-4FFE-B629-2DD8EFAA0651}" dt="2026-01-23T23:51:28.695" v="131" actId="20577"/>
          <ac:spMkLst>
            <pc:docMk/>
            <pc:sldMk cId="356220732" sldId="329"/>
            <ac:spMk id="6" creationId="{95170EDF-357C-253A-1689-A5E058B049AD}"/>
          </ac:spMkLst>
        </pc:spChg>
        <pc:picChg chg="add mod">
          <ac:chgData name="Fernando Antonio Plazas Niño" userId="3d3d64c24e009e97" providerId="LiveId" clId="{39828657-D055-4FFE-B629-2DD8EFAA0651}" dt="2026-01-24T00:34:12.474" v="272" actId="14100"/>
          <ac:picMkLst>
            <pc:docMk/>
            <pc:sldMk cId="356220732" sldId="329"/>
            <ac:picMk id="7" creationId="{B7B11B34-D212-FD4F-8A97-174021CDFBB2}"/>
          </ac:picMkLst>
        </pc:picChg>
      </pc:sldChg>
      <pc:sldChg chg="addSp modSp add mod modAnim modNotesTx">
        <pc:chgData name="Fernando Antonio Plazas Niño" userId="3d3d64c24e009e97" providerId="LiveId" clId="{39828657-D055-4FFE-B629-2DD8EFAA0651}" dt="2026-01-23T23:55:03.452" v="157" actId="1076"/>
        <pc:sldMkLst>
          <pc:docMk/>
          <pc:sldMk cId="1445123668" sldId="339"/>
        </pc:sldMkLst>
        <pc:spChg chg="mod">
          <ac:chgData name="Fernando Antonio Plazas Niño" userId="3d3d64c24e009e97" providerId="LiveId" clId="{39828657-D055-4FFE-B629-2DD8EFAA0651}" dt="2026-01-23T23:46:17.801" v="35" actId="20577"/>
          <ac:spMkLst>
            <pc:docMk/>
            <pc:sldMk cId="1445123668" sldId="339"/>
            <ac:spMk id="4" creationId="{841E4332-8359-5282-0018-B523BD05577E}"/>
          </ac:spMkLst>
        </pc:spChg>
        <pc:spChg chg="mod">
          <ac:chgData name="Fernando Antonio Plazas Niño" userId="3d3d64c24e009e97" providerId="LiveId" clId="{39828657-D055-4FFE-B629-2DD8EFAA0651}" dt="2026-01-23T23:46:10.836" v="31" actId="20577"/>
          <ac:spMkLst>
            <pc:docMk/>
            <pc:sldMk cId="1445123668" sldId="339"/>
            <ac:spMk id="5" creationId="{8AB62880-E728-8987-7EB5-D1A87EFD5BFB}"/>
          </ac:spMkLst>
        </pc:spChg>
        <pc:picChg chg="add mod">
          <ac:chgData name="Fernando Antonio Plazas Niño" userId="3d3d64c24e009e97" providerId="LiveId" clId="{39828657-D055-4FFE-B629-2DD8EFAA0651}" dt="2026-01-23T23:55:03.452" v="157" actId="1076"/>
          <ac:picMkLst>
            <pc:docMk/>
            <pc:sldMk cId="1445123668" sldId="339"/>
            <ac:picMk id="2" creationId="{5ADCA136-11F4-606B-A215-97290E3FD66F}"/>
          </ac:picMkLst>
        </pc:picChg>
      </pc:sldChg>
      <pc:sldChg chg="addSp modSp add mod modAnim">
        <pc:chgData name="Fernando Antonio Plazas Niño" userId="3d3d64c24e009e97" providerId="LiveId" clId="{39828657-D055-4FFE-B629-2DD8EFAA0651}" dt="2026-01-24T00:22:21.803" v="165" actId="1076"/>
        <pc:sldMkLst>
          <pc:docMk/>
          <pc:sldMk cId="3044101332" sldId="340"/>
        </pc:sldMkLst>
        <pc:spChg chg="mod">
          <ac:chgData name="Fernando Antonio Plazas Niño" userId="3d3d64c24e009e97" providerId="LiveId" clId="{39828657-D055-4FFE-B629-2DD8EFAA0651}" dt="2026-01-23T23:47:09.613" v="63" actId="20577"/>
          <ac:spMkLst>
            <pc:docMk/>
            <pc:sldMk cId="3044101332" sldId="340"/>
            <ac:spMk id="4" creationId="{0A7723C3-AA05-FE09-EC1C-20ABF6C31D83}"/>
          </ac:spMkLst>
        </pc:spChg>
        <pc:spChg chg="mod">
          <ac:chgData name="Fernando Antonio Plazas Niño" userId="3d3d64c24e009e97" providerId="LiveId" clId="{39828657-D055-4FFE-B629-2DD8EFAA0651}" dt="2026-01-23T23:47:04.222" v="59" actId="20577"/>
          <ac:spMkLst>
            <pc:docMk/>
            <pc:sldMk cId="3044101332" sldId="340"/>
            <ac:spMk id="5" creationId="{6D647275-D783-E5AA-BC40-2C63813B2D93}"/>
          </ac:spMkLst>
        </pc:spChg>
        <pc:picChg chg="add mod">
          <ac:chgData name="Fernando Antonio Plazas Niño" userId="3d3d64c24e009e97" providerId="LiveId" clId="{39828657-D055-4FFE-B629-2DD8EFAA0651}" dt="2026-01-24T00:22:21.803" v="165" actId="1076"/>
          <ac:picMkLst>
            <pc:docMk/>
            <pc:sldMk cId="3044101332" sldId="340"/>
            <ac:picMk id="2" creationId="{1BA61DD8-5CCC-1852-EA4D-A89344928370}"/>
          </ac:picMkLst>
        </pc:picChg>
      </pc:sldChg>
      <pc:sldChg chg="addSp modSp add mod modAnim modNotesTx">
        <pc:chgData name="Fernando Antonio Plazas Niño" userId="3d3d64c24e009e97" providerId="LiveId" clId="{39828657-D055-4FFE-B629-2DD8EFAA0651}" dt="2026-01-24T00:27:14.097" v="239" actId="1076"/>
        <pc:sldMkLst>
          <pc:docMk/>
          <pc:sldMk cId="1484574324" sldId="341"/>
        </pc:sldMkLst>
        <pc:spChg chg="mod">
          <ac:chgData name="Fernando Antonio Plazas Niño" userId="3d3d64c24e009e97" providerId="LiveId" clId="{39828657-D055-4FFE-B629-2DD8EFAA0651}" dt="2026-01-23T23:47:39.257" v="79" actId="20577"/>
          <ac:spMkLst>
            <pc:docMk/>
            <pc:sldMk cId="1484574324" sldId="341"/>
            <ac:spMk id="4" creationId="{BE37A238-D045-DCF8-24D8-039A7BA62D28}"/>
          </ac:spMkLst>
        </pc:spChg>
        <pc:spChg chg="mod">
          <ac:chgData name="Fernando Antonio Plazas Niño" userId="3d3d64c24e009e97" providerId="LiveId" clId="{39828657-D055-4FFE-B629-2DD8EFAA0651}" dt="2026-01-23T23:47:33.803" v="75" actId="20577"/>
          <ac:spMkLst>
            <pc:docMk/>
            <pc:sldMk cId="1484574324" sldId="341"/>
            <ac:spMk id="5" creationId="{3434EFA9-3200-BED5-9943-F72AAD70F6F7}"/>
          </ac:spMkLst>
        </pc:spChg>
        <pc:picChg chg="add mod">
          <ac:chgData name="Fernando Antonio Plazas Niño" userId="3d3d64c24e009e97" providerId="LiveId" clId="{39828657-D055-4FFE-B629-2DD8EFAA0651}" dt="2026-01-24T00:27:14.097" v="239" actId="1076"/>
          <ac:picMkLst>
            <pc:docMk/>
            <pc:sldMk cId="1484574324" sldId="341"/>
            <ac:picMk id="2" creationId="{133A473B-DC4F-6630-09AF-0E2ABD20B96B}"/>
          </ac:picMkLst>
        </pc:picChg>
      </pc:sldChg>
      <pc:sldChg chg="addSp modSp add mod modAnim">
        <pc:chgData name="Fernando Antonio Plazas Niño" userId="3d3d64c24e009e97" providerId="LiveId" clId="{39828657-D055-4FFE-B629-2DD8EFAA0651}" dt="2026-01-24T00:28:27.061" v="242" actId="1076"/>
        <pc:sldMkLst>
          <pc:docMk/>
          <pc:sldMk cId="1647134179" sldId="342"/>
        </pc:sldMkLst>
        <pc:spChg chg="mod">
          <ac:chgData name="Fernando Antonio Plazas Niño" userId="3d3d64c24e009e97" providerId="LiveId" clId="{39828657-D055-4FFE-B629-2DD8EFAA0651}" dt="2026-01-23T23:47:49.316" v="87" actId="20577"/>
          <ac:spMkLst>
            <pc:docMk/>
            <pc:sldMk cId="1647134179" sldId="342"/>
            <ac:spMk id="4" creationId="{B8EF5F6D-CA76-5247-E723-0475158AE61F}"/>
          </ac:spMkLst>
        </pc:spChg>
        <pc:spChg chg="mod">
          <ac:chgData name="Fernando Antonio Plazas Niño" userId="3d3d64c24e009e97" providerId="LiveId" clId="{39828657-D055-4FFE-B629-2DD8EFAA0651}" dt="2026-01-23T23:47:44.863" v="83" actId="20577"/>
          <ac:spMkLst>
            <pc:docMk/>
            <pc:sldMk cId="1647134179" sldId="342"/>
            <ac:spMk id="5" creationId="{2FF97CF3-D498-E24E-E41A-DB11248C9DB4}"/>
          </ac:spMkLst>
        </pc:spChg>
        <pc:picChg chg="add mod">
          <ac:chgData name="Fernando Antonio Plazas Niño" userId="3d3d64c24e009e97" providerId="LiveId" clId="{39828657-D055-4FFE-B629-2DD8EFAA0651}" dt="2026-01-24T00:28:27.061" v="242" actId="1076"/>
          <ac:picMkLst>
            <pc:docMk/>
            <pc:sldMk cId="1647134179" sldId="342"/>
            <ac:picMk id="2" creationId="{DEE0A381-D631-92BF-1FE4-B1EC0EED5E6D}"/>
          </ac:picMkLst>
        </pc:picChg>
      </pc:sldChg>
      <pc:sldChg chg="add">
        <pc:chgData name="Fernando Antonio Plazas Niño" userId="3d3d64c24e009e97" providerId="LiveId" clId="{39828657-D055-4FFE-B629-2DD8EFAA0651}" dt="2026-01-20T04:26:15.705" v="19"/>
        <pc:sldMkLst>
          <pc:docMk/>
          <pc:sldMk cId="2241606503" sldId="343"/>
        </pc:sldMkLst>
      </pc:sldChg>
      <pc:sldChg chg="add">
        <pc:chgData name="Fernando Antonio Plazas Niño" userId="3d3d64c24e009e97" providerId="LiveId" clId="{39828657-D055-4FFE-B629-2DD8EFAA0651}" dt="2026-01-20T04:26:15.705" v="19"/>
        <pc:sldMkLst>
          <pc:docMk/>
          <pc:sldMk cId="4185834278" sldId="34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r>
              <a:rPr lang="en-GB" dirty="0"/>
              <a:t>    Capacity to activity unit is the maximum amount of activity 1 unit of capacity can produce in a year. For certain technologies the capacity to activity unit is set. For example, 1GW of capacity can only generate a maximum of 31.536 PJ of activity in a given year as shown in the equation above. Similarly, in industry for example if your capacity unit is Mt/year. Then you know that 1 unit of capacity will produce 1 Mt of activity in a year. The only case where things are a bit different is in the transport sector where you have a known activity (e.g. number of kilometre-metres travelled by cars) and a known capacity (e.g. total number of cars on the road) which means you would have to calculate the capacity to activity unit by dividing the activity by the capacity values.</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8915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      An important parameter in the relationship between capacity and activity is the </a:t>
            </a:r>
            <a:r>
              <a:rPr lang="en-US" b="0" i="1" dirty="0"/>
              <a:t>capacity factor. </a:t>
            </a:r>
            <a:r>
              <a:rPr lang="en-GB" b="0" i="0" dirty="0"/>
              <a:t>In</a:t>
            </a:r>
            <a:r>
              <a:rPr lang="en-GB" b="0" i="1" dirty="0"/>
              <a:t> </a:t>
            </a:r>
            <a:r>
              <a:rPr lang="en-GB" b="0" i="0" dirty="0" err="1"/>
              <a:t>O</a:t>
            </a:r>
            <a:r>
              <a:rPr lang="en-GB" b="0" dirty="0" err="1"/>
              <a:t>SeMOSYS</a:t>
            </a:r>
            <a:r>
              <a:rPr lang="en-GB" b="0" dirty="0"/>
              <a:t>, the capacity factor is the ratio of actual output of a technology to its maximum possible output over a specific time period. It reflects how much a technology is actually used compared to its full potential, accounting for availability, downtime, or resource variability (like the variability of the sun, wind, and water flow). </a:t>
            </a:r>
            <a:r>
              <a:rPr lang="en-US" b="0" dirty="0"/>
              <a:t>The energy produced (activity) varies based on the capacity factor, as shown in the example.</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4787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3165EB2-E643-C1FF-6A9F-00C923C7688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877EB48-3C48-34C9-586F-4BD6A7168F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B907D05-BCFE-A4B1-9FC8-5571D334A9F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In this example, the first step is to calculate the number of hours in one day. Since one day equals 24 hours, we then calculate the energy produced by multiplying the installed capacity of 240 MW by the 24-hour period and the capacity factor of 0.55. This provides us with the amount of energy production the hydroelectric plant can produce in one day, which is 3,168 MWh.</a:t>
            </a:r>
            <a:br>
              <a:rPr lang="en-US" dirty="0"/>
            </a:br>
            <a:br>
              <a:rPr lang="en-US" dirty="0"/>
            </a:br>
            <a:r>
              <a:rPr lang="en-US" dirty="0"/>
              <a:t>If the capacity factor was 1 instead of 0.55 (the plant was able to run constantly throughout the day) then the energy production would be much higher at 5, 760 MWh. However, in reality there might not be a lot of water flow at a particular time of the day or there might be other constraints which result in the plant only being use for a little over half its full potential, resulting in a lower level of possible activity.</a:t>
            </a:r>
            <a:endParaRPr dirty="0"/>
          </a:p>
        </p:txBody>
      </p:sp>
      <p:sp>
        <p:nvSpPr>
          <p:cNvPr id="165" name="Google Shape;165;p13:notes">
            <a:extLst>
              <a:ext uri="{FF2B5EF4-FFF2-40B4-BE49-F238E27FC236}">
                <a16:creationId xmlns:a16="http://schemas.microsoft.com/office/drawing/2014/main" id="{29B784D2-E8AD-4F02-FC79-574072151DC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811914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cap="none" dirty="0">
                <a:solidFill>
                  <a:schemeClr val="dk1"/>
                </a:solidFill>
                <a:effectLst/>
                <a:latin typeface="Calibri"/>
                <a:ea typeface="Calibri"/>
                <a:cs typeface="Calibri"/>
                <a:sym typeface="Calibri"/>
              </a:rPr>
              <a:t>      The </a:t>
            </a:r>
            <a:r>
              <a:rPr lang="en-GB" sz="1200" b="0" i="1" u="none" strike="noStrike" cap="none" dirty="0" err="1">
                <a:solidFill>
                  <a:schemeClr val="dk1"/>
                </a:solidFill>
                <a:effectLst/>
                <a:latin typeface="Calibri"/>
                <a:ea typeface="Calibri"/>
                <a:cs typeface="Calibri"/>
                <a:sym typeface="Calibri"/>
              </a:rPr>
              <a:t>InputActivityRatio</a:t>
            </a:r>
            <a:r>
              <a:rPr lang="en-GB" sz="1200" b="0" i="1"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is used to specify how much of an input is needed to support the </a:t>
            </a:r>
            <a:r>
              <a:rPr lang="en-GB" sz="1200" b="0" i="1" u="none" strike="noStrike" cap="none" dirty="0">
                <a:solidFill>
                  <a:schemeClr val="dk1"/>
                </a:solidFill>
                <a:effectLst/>
                <a:latin typeface="Calibri"/>
                <a:ea typeface="Calibri"/>
                <a:cs typeface="Calibri"/>
                <a:sym typeface="Calibri"/>
              </a:rPr>
              <a:t>Activity</a:t>
            </a:r>
            <a:r>
              <a:rPr lang="en-GB" sz="1200" b="0" i="0" u="none" strike="noStrike" cap="none" dirty="0">
                <a:solidFill>
                  <a:schemeClr val="dk1"/>
                </a:solidFill>
                <a:effectLst/>
                <a:latin typeface="Calibri"/>
                <a:ea typeface="Calibri"/>
                <a:cs typeface="Calibri"/>
                <a:sym typeface="Calibri"/>
              </a:rPr>
              <a:t> of a </a:t>
            </a:r>
            <a:r>
              <a:rPr lang="en-GB" sz="1200" b="0" i="1" u="none" strike="noStrike" cap="none" dirty="0">
                <a:solidFill>
                  <a:schemeClr val="dk1"/>
                </a:solidFill>
                <a:effectLst/>
                <a:latin typeface="Calibri"/>
                <a:ea typeface="Calibri"/>
                <a:cs typeface="Calibri"/>
                <a:sym typeface="Calibri"/>
              </a:rPr>
              <a:t>Technology</a:t>
            </a:r>
            <a:r>
              <a:rPr lang="en-GB" sz="1200" b="0" i="0" u="none" strike="noStrike" cap="none" dirty="0">
                <a:solidFill>
                  <a:schemeClr val="dk1"/>
                </a:solidFill>
                <a:effectLst/>
                <a:latin typeface="Calibri"/>
                <a:ea typeface="Calibri"/>
                <a:cs typeface="Calibri"/>
                <a:sym typeface="Calibri"/>
              </a:rPr>
              <a:t>. It specifies how many units of input are needed for each unit of activity. </a:t>
            </a:r>
            <a:endParaRPr lang="en-GB" b="0" dirty="0">
              <a:effectLst/>
            </a:endParaRPr>
          </a:p>
          <a:p>
            <a:pPr rtl="0"/>
            <a:r>
              <a:rPr lang="en-GB" sz="1200" b="0" i="0" u="none" strike="noStrike" cap="none" dirty="0">
                <a:solidFill>
                  <a:schemeClr val="dk1"/>
                </a:solidFill>
                <a:effectLst/>
                <a:latin typeface="Calibri"/>
                <a:ea typeface="Calibri"/>
                <a:cs typeface="Calibri"/>
                <a:sym typeface="Calibri"/>
              </a:rPr>
              <a:t>     </a:t>
            </a:r>
          </a:p>
          <a:p>
            <a:pPr rtl="0"/>
            <a:r>
              <a:rPr lang="en-GB" sz="1200" b="0" i="0" u="none" strike="noStrike" cap="none" dirty="0">
                <a:solidFill>
                  <a:schemeClr val="dk1"/>
                </a:solidFill>
                <a:effectLst/>
                <a:latin typeface="Calibri"/>
                <a:ea typeface="Calibri"/>
                <a:cs typeface="Calibri"/>
                <a:sym typeface="Calibri"/>
              </a:rPr>
              <a:t>      As an example, consider a natural gas fired power station with a conversion efficiency of 50%. The input to the plant is natural gas and the </a:t>
            </a:r>
            <a:r>
              <a:rPr lang="en-GB" sz="1200" b="0" i="1" u="none" strike="noStrike" cap="none" dirty="0">
                <a:solidFill>
                  <a:schemeClr val="dk1"/>
                </a:solidFill>
                <a:effectLst/>
                <a:latin typeface="Calibri"/>
                <a:ea typeface="Calibri"/>
                <a:cs typeface="Calibri"/>
                <a:sym typeface="Calibri"/>
              </a:rPr>
              <a:t>Activity</a:t>
            </a:r>
            <a:r>
              <a:rPr lang="en-GB" sz="1200" b="0" i="0" u="none" strike="noStrike" cap="none" dirty="0">
                <a:solidFill>
                  <a:schemeClr val="dk1"/>
                </a:solidFill>
                <a:effectLst/>
                <a:latin typeface="Calibri"/>
                <a:ea typeface="Calibri"/>
                <a:cs typeface="Calibri"/>
                <a:sym typeface="Calibri"/>
              </a:rPr>
              <a:t> represents electricity generated. This means that for every unit of electricity generated, 2 units (1/50%) of natural gas are needed. Consequently, the </a:t>
            </a:r>
            <a:r>
              <a:rPr lang="en-GB" sz="1200" b="0" i="1" u="none" strike="noStrike" cap="none" dirty="0" err="1">
                <a:solidFill>
                  <a:schemeClr val="dk1"/>
                </a:solidFill>
                <a:effectLst/>
                <a:latin typeface="Calibri"/>
                <a:ea typeface="Calibri"/>
                <a:cs typeface="Calibri"/>
                <a:sym typeface="Calibri"/>
              </a:rPr>
              <a:t>InputActivityRatio</a:t>
            </a:r>
            <a:r>
              <a:rPr lang="en-GB" sz="1200" b="0" i="1"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should be set to 2 in this case. This parameter is time dependent and can vary from year to year. </a:t>
            </a:r>
            <a:r>
              <a:rPr lang="en-GB" sz="1200" b="0" i="1" u="none" strike="noStrike" cap="none" dirty="0">
                <a:solidFill>
                  <a:schemeClr val="dk1"/>
                </a:solidFill>
                <a:effectLst/>
                <a:latin typeface="Calibri"/>
                <a:ea typeface="Calibri"/>
                <a:cs typeface="Calibri"/>
                <a:sym typeface="Calibri"/>
              </a:rPr>
              <a:t> </a:t>
            </a:r>
            <a:endParaRPr lang="en-GB" b="0" dirty="0">
              <a:effectLst/>
            </a:endParaRPr>
          </a:p>
          <a:p>
            <a:pPr rtl="0"/>
            <a:endParaRPr lang="en-GB" sz="1200" b="0" i="0" u="none" strike="noStrike" cap="none" dirty="0">
              <a:solidFill>
                <a:schemeClr val="dk1"/>
              </a:solidFill>
              <a:effectLst/>
              <a:latin typeface="Calibri"/>
              <a:ea typeface="Calibri"/>
              <a:cs typeface="Calibri"/>
              <a:sym typeface="Calibri"/>
            </a:endParaRPr>
          </a:p>
          <a:p>
            <a:pPr rtl="0"/>
            <a:r>
              <a:rPr lang="en-GB" sz="1200" b="0" i="0" u="none" strike="noStrike" cap="none" dirty="0">
                <a:solidFill>
                  <a:schemeClr val="dk1"/>
                </a:solidFill>
                <a:effectLst/>
                <a:latin typeface="Calibri"/>
                <a:ea typeface="Calibri"/>
                <a:cs typeface="Calibri"/>
                <a:sym typeface="Calibri"/>
              </a:rPr>
              <a:t>     The </a:t>
            </a:r>
            <a:r>
              <a:rPr lang="en-GB" sz="1200" b="0" i="1" u="none" strike="noStrike" cap="none" dirty="0" err="1">
                <a:solidFill>
                  <a:schemeClr val="dk1"/>
                </a:solidFill>
                <a:effectLst/>
                <a:latin typeface="Calibri"/>
                <a:ea typeface="Calibri"/>
                <a:cs typeface="Calibri"/>
                <a:sym typeface="Calibri"/>
              </a:rPr>
              <a:t>InputActivityRatio</a:t>
            </a:r>
            <a:r>
              <a:rPr lang="en-GB" sz="1200" b="0" i="1"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is specified for each technology/commodity combination. If a technology has 2 or more input commodities, then that technology would have a </a:t>
            </a:r>
            <a:r>
              <a:rPr lang="en-GB" sz="1200" b="0" i="1" u="none" strike="noStrike" cap="none" dirty="0" err="1">
                <a:solidFill>
                  <a:schemeClr val="dk1"/>
                </a:solidFill>
                <a:effectLst/>
                <a:latin typeface="Calibri"/>
                <a:ea typeface="Calibri"/>
                <a:cs typeface="Calibri"/>
                <a:sym typeface="Calibri"/>
              </a:rPr>
              <a:t>InputActivityRatio</a:t>
            </a:r>
            <a:r>
              <a:rPr lang="en-GB" sz="1200" b="0" i="0" u="none" strike="noStrike" cap="none" dirty="0">
                <a:solidFill>
                  <a:schemeClr val="dk1"/>
                </a:solidFill>
                <a:effectLst/>
                <a:latin typeface="Calibri"/>
                <a:ea typeface="Calibri"/>
                <a:cs typeface="Calibri"/>
                <a:sym typeface="Calibri"/>
              </a:rPr>
              <a:t> for each commodity that is needed. </a:t>
            </a:r>
            <a:endParaRPr lang="en-GB" b="0" dirty="0">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n-GB" dirty="0"/>
            </a:br>
            <a:r>
              <a:rPr lang="en-GB" sz="1200" b="0" i="0" u="none" strike="noStrike" cap="none" dirty="0">
                <a:solidFill>
                  <a:schemeClr val="dk1"/>
                </a:solidFill>
                <a:effectLst/>
                <a:latin typeface="Calibri"/>
                <a:ea typeface="Calibri"/>
                <a:cs typeface="Calibri"/>
                <a:sym typeface="Calibri"/>
              </a:rPr>
              <a:t>The </a:t>
            </a:r>
            <a:r>
              <a:rPr lang="en-GB" sz="1200" b="0" i="1" u="none" strike="noStrike" cap="none" dirty="0" err="1">
                <a:solidFill>
                  <a:schemeClr val="dk1"/>
                </a:solidFill>
                <a:effectLst/>
                <a:latin typeface="Calibri"/>
                <a:ea typeface="Calibri"/>
                <a:cs typeface="Calibri"/>
                <a:sym typeface="Calibri"/>
              </a:rPr>
              <a:t>OutputActivityRatio</a:t>
            </a:r>
            <a:r>
              <a:rPr lang="en-GB" sz="1200" b="0" i="1"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is used to specify how much output is generated from the </a:t>
            </a:r>
            <a:r>
              <a:rPr lang="en-GB" sz="1200" b="0" i="1" u="none" strike="noStrike" cap="none" dirty="0">
                <a:solidFill>
                  <a:schemeClr val="dk1"/>
                </a:solidFill>
                <a:effectLst/>
                <a:latin typeface="Calibri"/>
                <a:ea typeface="Calibri"/>
                <a:cs typeface="Calibri"/>
                <a:sym typeface="Calibri"/>
              </a:rPr>
              <a:t>Activity</a:t>
            </a:r>
            <a:r>
              <a:rPr lang="en-GB" sz="1200" b="0" i="0" u="none" strike="noStrike" cap="none" dirty="0">
                <a:solidFill>
                  <a:schemeClr val="dk1"/>
                </a:solidFill>
                <a:effectLst/>
                <a:latin typeface="Calibri"/>
                <a:ea typeface="Calibri"/>
                <a:cs typeface="Calibri"/>
                <a:sym typeface="Calibri"/>
              </a:rPr>
              <a:t> of a </a:t>
            </a:r>
            <a:r>
              <a:rPr lang="en-GB" sz="1200" b="0" i="1" u="none" strike="noStrike" cap="none" dirty="0">
                <a:solidFill>
                  <a:schemeClr val="dk1"/>
                </a:solidFill>
                <a:effectLst/>
                <a:latin typeface="Calibri"/>
                <a:ea typeface="Calibri"/>
                <a:cs typeface="Calibri"/>
                <a:sym typeface="Calibri"/>
              </a:rPr>
              <a:t>Technology</a:t>
            </a:r>
            <a:r>
              <a:rPr lang="en-GB" sz="1200" b="0" i="0" u="none" strike="noStrike" cap="none" dirty="0">
                <a:solidFill>
                  <a:schemeClr val="dk1"/>
                </a:solidFill>
                <a:effectLst/>
                <a:latin typeface="Calibri"/>
                <a:ea typeface="Calibri"/>
                <a:cs typeface="Calibri"/>
                <a:sym typeface="Calibri"/>
              </a:rPr>
              <a:t>. It specifies how many units of output are produced for each unit of activity. This parameter is time dependent and can vary from year to year. </a:t>
            </a:r>
            <a:r>
              <a:rPr lang="en-GB" sz="1200" b="0" i="1" u="none" strike="noStrike" cap="none" dirty="0">
                <a:solidFill>
                  <a:schemeClr val="dk1"/>
                </a:solidFill>
                <a:effectLst/>
                <a:latin typeface="Calibri"/>
                <a:ea typeface="Calibri"/>
                <a:cs typeface="Calibri"/>
                <a:sym typeface="Calibri"/>
              </a:rPr>
              <a:t> </a:t>
            </a:r>
            <a:br>
              <a:rPr lang="en-GB" sz="1200" b="0" i="0" u="none" strike="noStrike" cap="none" dirty="0">
                <a:solidFill>
                  <a:schemeClr val="dk1"/>
                </a:solidFill>
                <a:effectLst/>
                <a:latin typeface="Calibri"/>
                <a:ea typeface="Calibri"/>
                <a:cs typeface="Calibri"/>
                <a:sym typeface="Calibri"/>
              </a:rPr>
            </a:br>
            <a:endParaRPr lang="en-GB" b="0" dirty="0">
              <a:effectLst/>
            </a:endParaRPr>
          </a:p>
          <a:p>
            <a:pPr rtl="0"/>
            <a:r>
              <a:rPr lang="en-GB" sz="1200" b="0" i="0" u="none" strike="noStrike" cap="none" dirty="0">
                <a:solidFill>
                  <a:schemeClr val="dk1"/>
                </a:solidFill>
                <a:effectLst/>
                <a:latin typeface="Calibri"/>
                <a:ea typeface="Calibri"/>
                <a:cs typeface="Calibri"/>
                <a:sym typeface="Calibri"/>
              </a:rPr>
              <a:t>      As an example, consider maize cultivation. The </a:t>
            </a:r>
            <a:r>
              <a:rPr lang="en-GB" sz="1200" b="0" i="1" u="none" strike="noStrike" cap="none" dirty="0">
                <a:solidFill>
                  <a:schemeClr val="dk1"/>
                </a:solidFill>
                <a:effectLst/>
                <a:latin typeface="Calibri"/>
                <a:ea typeface="Calibri"/>
                <a:cs typeface="Calibri"/>
                <a:sym typeface="Calibri"/>
              </a:rPr>
              <a:t>Activity</a:t>
            </a:r>
            <a:r>
              <a:rPr lang="en-GB" sz="1200" b="0" i="0" u="none" strike="noStrike" cap="none" dirty="0">
                <a:solidFill>
                  <a:schemeClr val="dk1"/>
                </a:solidFill>
                <a:effectLst/>
                <a:latin typeface="Calibri"/>
                <a:ea typeface="Calibri"/>
                <a:cs typeface="Calibri"/>
                <a:sym typeface="Calibri"/>
              </a:rPr>
              <a:t> of the maize cultivation could represent how much land is planted with maize (measured in hectares), while the output would be the number of tonnes of maize produced. If 1,000 hectares of maize cultivation yields 4,500 tonnes, then the ratio of output to activity is 4.5 (4,500/1,000). Consequently, the </a:t>
            </a:r>
            <a:r>
              <a:rPr lang="en-GB" sz="1200" b="0" i="1" u="none" strike="noStrike" cap="none" dirty="0" err="1">
                <a:solidFill>
                  <a:schemeClr val="dk1"/>
                </a:solidFill>
                <a:effectLst/>
                <a:latin typeface="Calibri"/>
                <a:ea typeface="Calibri"/>
                <a:cs typeface="Calibri"/>
                <a:sym typeface="Calibri"/>
              </a:rPr>
              <a:t>OutputActivityRatio</a:t>
            </a:r>
            <a:r>
              <a:rPr lang="en-GB" sz="1200" b="0" i="1"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should be set to 4.5 tonnes per hectare in this case. </a:t>
            </a:r>
            <a:br>
              <a:rPr lang="en-GB" sz="1200" b="0" i="0" u="none" strike="noStrike" cap="none" dirty="0">
                <a:solidFill>
                  <a:schemeClr val="dk1"/>
                </a:solidFill>
                <a:effectLst/>
                <a:latin typeface="Calibri"/>
                <a:ea typeface="Calibri"/>
                <a:cs typeface="Calibri"/>
                <a:sym typeface="Calibri"/>
              </a:rPr>
            </a:br>
            <a:endParaRPr lang="en-GB" b="0" dirty="0">
              <a:effectLst/>
            </a:endParaRPr>
          </a:p>
          <a:p>
            <a:pPr rtl="0"/>
            <a:r>
              <a:rPr lang="en-GB" sz="1200" b="0" i="0" u="none" strike="noStrike" cap="none" dirty="0">
                <a:solidFill>
                  <a:schemeClr val="dk1"/>
                </a:solidFill>
                <a:effectLst/>
                <a:latin typeface="Calibri"/>
                <a:ea typeface="Calibri"/>
                <a:cs typeface="Calibri"/>
                <a:sym typeface="Calibri"/>
              </a:rPr>
              <a:t>     The </a:t>
            </a:r>
            <a:r>
              <a:rPr lang="en-GB" sz="1200" b="0" i="1" u="none" strike="noStrike" cap="none" dirty="0" err="1">
                <a:solidFill>
                  <a:schemeClr val="dk1"/>
                </a:solidFill>
                <a:effectLst/>
                <a:latin typeface="Calibri"/>
                <a:ea typeface="Calibri"/>
                <a:cs typeface="Calibri"/>
                <a:sym typeface="Calibri"/>
              </a:rPr>
              <a:t>OutputActivityRatio</a:t>
            </a:r>
            <a:r>
              <a:rPr lang="en-GB" sz="1200" b="0" i="1"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is specified for each technology/commodity combination. If a technology has 2 or more output commodities, then it would have an </a:t>
            </a:r>
            <a:r>
              <a:rPr lang="en-GB" sz="1200" b="0" i="1" u="none" strike="noStrike" cap="none" dirty="0" err="1">
                <a:solidFill>
                  <a:schemeClr val="dk1"/>
                </a:solidFill>
                <a:effectLst/>
                <a:latin typeface="Calibri"/>
                <a:ea typeface="Calibri"/>
                <a:cs typeface="Calibri"/>
                <a:sym typeface="Calibri"/>
              </a:rPr>
              <a:t>OutputActivityRatio</a:t>
            </a:r>
            <a:r>
              <a:rPr lang="en-GB" sz="1200" b="0" i="1"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for each commodity. </a:t>
            </a:r>
            <a:br>
              <a:rPr lang="en-GB" sz="1200" b="0" i="0" u="none" strike="noStrike" cap="none" dirty="0">
                <a:solidFill>
                  <a:schemeClr val="dk1"/>
                </a:solidFill>
                <a:effectLst/>
                <a:latin typeface="Calibri"/>
                <a:ea typeface="Calibri"/>
                <a:cs typeface="Calibri"/>
                <a:sym typeface="Calibri"/>
              </a:rPr>
            </a:br>
            <a:endParaRPr lang="en-GB" dirty="0"/>
          </a:p>
          <a:p>
            <a:r>
              <a:rPr lang="en-GB" sz="1200" b="0" i="0" u="none" strike="noStrike" cap="none" dirty="0">
                <a:solidFill>
                  <a:schemeClr val="dk1"/>
                </a:solidFill>
                <a:effectLst/>
                <a:latin typeface="Calibri"/>
                <a:ea typeface="Calibri"/>
                <a:cs typeface="Calibri"/>
                <a:sym typeface="Calibri"/>
              </a:rPr>
              <a:t>      It is important to note however, that typically if the input activity ratio has a specific value then the output activity ratio is 1 and vice versa. This helps normalize the activity and define it for 1 unit (e.g. how much input is needed for 1 unit of output or vice versa) making it easier to scale. </a:t>
            </a:r>
            <a:r>
              <a:rPr lang="en-GB" dirty="0"/>
              <a:t>For example, if you know that you need 1.389 PJ of biomass to produce 1 PJ of heat in a biomass heater then the input activity ratio is 1.389 and the output activity ratio is 1. This is typically how it is represented in the </a:t>
            </a:r>
            <a:r>
              <a:rPr lang="en-GB" dirty="0" err="1"/>
              <a:t>OSeMOSYS</a:t>
            </a:r>
            <a:r>
              <a:rPr lang="en-GB" dirty="0"/>
              <a:t> model.</a:t>
            </a:r>
          </a:p>
          <a:p>
            <a:endParaRPr lang="en-GB" dirty="0"/>
          </a:p>
          <a:p>
            <a:r>
              <a:rPr lang="en-GB" dirty="0"/>
              <a:t>      Technologies can also have multiple input activity ratios and multiple output activity ratios as mentioned above. For example, industry plants typically need both electricity and heat to produce their product. Therefore, if you know 1.263 PJ of electricity and 6.113 PJ of heat are needed to produce 1 </a:t>
            </a:r>
            <a:r>
              <a:rPr lang="en-GB" dirty="0" err="1"/>
              <a:t>Mton</a:t>
            </a:r>
            <a:r>
              <a:rPr lang="en-GB" dirty="0"/>
              <a:t> of steel. Then your input activity ratio for electricity will be 1.263 and for heat will be 6.113 and your output activity ratio for steel will be 1.</a:t>
            </a:r>
            <a:br>
              <a:rPr lang="en-GB" dirty="0"/>
            </a:br>
            <a:br>
              <a:rPr lang="en-GB" dirty="0"/>
            </a:br>
            <a:r>
              <a:rPr lang="en-GB" dirty="0"/>
              <a:t>Another important example to note is the transmission technology input and output activity ratios. Transmission and distributions represent the transport of electricity and sometimes fuels from power plants to end-users. Transmission and distribution systems are never 100% efficient and there are typically always losses. This could be from heat losses, illegal wire tapping etc. Therefore, the output of the transmission technology is typically less than the input, so we model this by giving the technology an output activity ratio of 1 and an input activity ratio of 1.02 if it experiences 2% losses (1/0.98=1.02) or 1.042 if it experiences 4% losses (1/0.96=1.042) and so on. </a:t>
            </a:r>
            <a:br>
              <a:rPr lang="en-GB" dirty="0"/>
            </a:br>
            <a:br>
              <a:rPr lang="en-GB" dirty="0"/>
            </a:br>
            <a:r>
              <a:rPr lang="en-GB" dirty="0"/>
              <a:t>These examples are not exhaustive.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9641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Although not applicable always (e.g. when modelling crops and land) – typically the relationship between the input and output activity ratios gives you the efficiency of a technology.</a:t>
            </a:r>
          </a:p>
          <a:p>
            <a:endParaRPr lang="en-GB" dirty="0"/>
          </a:p>
          <a:p>
            <a:r>
              <a:rPr lang="en-GB" dirty="0"/>
              <a:t>     </a:t>
            </a:r>
            <a:r>
              <a:rPr lang="en-US" dirty="0"/>
              <a:t>For example, a coal-fired power plant takes the input fuel of coal and produces the output fuel of electricity. It is important to remember that the efficiency of a power plant is equal to the Output Activity Ratio divided by the Input Activity Ratio. In </a:t>
            </a:r>
            <a:r>
              <a:rPr lang="en-US" dirty="0" err="1"/>
              <a:t>OSeMOSYS</a:t>
            </a:r>
            <a:r>
              <a:rPr lang="en-US" dirty="0"/>
              <a:t> it is typical to set the Output Activity Ratio to 1 and adjust the Input Activity Ratio accordingly. If the Output Activity Ratio is 1, the efficiency of a power plant is therefore equal to 1 divided by the Input Activity Ratio. </a:t>
            </a:r>
            <a:br>
              <a:rPr lang="en-US" dirty="0"/>
            </a:br>
            <a:br>
              <a:rPr lang="en-US" dirty="0"/>
            </a:br>
            <a:r>
              <a:rPr lang="en-US" dirty="0"/>
              <a:t>One might argue that you could also set the Input Activity Ratio to 1 instead and then adjust the Output Activity Ratio to get the same efficiency. This would be correct from a fuel use point of view but it would destroy the capacity outputs of the model and the economics of that technology since the capacity of a technology in </a:t>
            </a:r>
            <a:r>
              <a:rPr lang="en-US" dirty="0" err="1"/>
              <a:t>OSeMOSYS</a:t>
            </a:r>
            <a:r>
              <a:rPr lang="en-US" dirty="0"/>
              <a:t> is typically determined based on the output activity ratio being set to 1.</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129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C4FCBB7-A03F-A786-29F2-50E3A81041C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B18F371-C543-435C-5A78-BB9457F4768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155F1AB-28D5-681D-F5AC-ADCBB8B4EC6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In this example, we have data indicating that a coal power plant produces 4 GJ of electricity using 10 GJ of coal. To calculate the plant’s efficiency, we divide the output energy by the input energy, yielding a value of 0.4 or 40%. The input activity ratio is then computed as the inverse of the efficiency, which is 1 divided by 0.4, equaling 2.5. The output activity ratio remains 1.</a:t>
            </a:r>
          </a:p>
          <a:p>
            <a:endParaRPr lang="en-US" dirty="0"/>
          </a:p>
          <a:p>
            <a:r>
              <a:rPr lang="en-US" dirty="0"/>
              <a:t>     This means that 2.5 GJ of coal is required to produce 1 GJ of electricity. To calculate the coal needed to produce 25 GJ of electricity, we use the input/output activity ratio, resulting in 62.5 GJ of coal.</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0D9BED7-3086-21C3-53BC-94F51AB20FC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528099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The input and outputs of technologies are set up in the configuration page of the </a:t>
            </a:r>
            <a:r>
              <a:rPr lang="en-GB" dirty="0" err="1"/>
              <a:t>OSeMOSYS</a:t>
            </a:r>
            <a:r>
              <a:rPr lang="en-GB" dirty="0"/>
              <a:t> interface (MUIO) under the technologies tab. The commodities you select in the Input Activity Ratio column are the commodities going into your technology (commodities the technology needs to function) and the commodities you select in the Output Activity Ratio column are the commodities going out of the technology (produced by the technology).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9556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2DED322-EDB4-B546-74DA-89673B13333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23719BE-FE8F-53A4-7010-B9C73B2851F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00C7334-E78F-E8DE-33FD-30E7D0A6C6B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As well as defining the performance of a technology, it is important to define its costs. Technologies can require initial investments, as well as have costs that occur annually. In OSeMOSYS technology costs are split into 3 categories: variable costs (occurring annually), fixed costs (occurring annually) and capital costs (initial costs of the technology). This diagram shows the units of each of these costs and some examples of what they represent - we will look at each cost in more detail in the following slides. </a:t>
            </a:r>
          </a:p>
          <a:p>
            <a:pPr marL="0" lvl="0" indent="0" algn="l" rtl="0">
              <a:lnSpc>
                <a:spcPct val="100000"/>
              </a:lnSpc>
              <a:spcBef>
                <a:spcPts val="0"/>
              </a:spcBef>
              <a:spcAft>
                <a:spcPts val="0"/>
              </a:spcAft>
              <a:buClr>
                <a:schemeClr val="dk1"/>
              </a:buClr>
              <a:buSzPts val="1200"/>
              <a:buFont typeface="Calibri"/>
              <a:buNone/>
            </a:pPr>
            <a:br>
              <a:rPr lang="en-GB" dirty="0"/>
            </a:br>
            <a:r>
              <a:rPr lang="en-GB" dirty="0"/>
              <a:t>Another potential cost that isn’t mentioned above is emission costs. This isn’t typically applied unless a user wants to apply a cost penalty for each unit of emissions produced in the model.</a:t>
            </a:r>
            <a:endParaRPr dirty="0"/>
          </a:p>
        </p:txBody>
      </p:sp>
      <p:sp>
        <p:nvSpPr>
          <p:cNvPr id="165" name="Google Shape;165;p13:notes">
            <a:extLst>
              <a:ext uri="{FF2B5EF4-FFF2-40B4-BE49-F238E27FC236}">
                <a16:creationId xmlns:a16="http://schemas.microsoft.com/office/drawing/2014/main" id="{3D637AE6-32F6-492B-2416-7444380031B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400586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7DB8770-8592-CAD1-CC32-B1C14C25700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C6CDDAA-A342-275F-01EF-3EC098B9083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5FA6000-2309-E75B-0F9E-6D41643EAD0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Capital Cost represents the initial cost of buying the technology and is defined as a function of technology capacity, using the unit $/kW. This includes the costs of the initial investments for the technology up until the point where it can start running. For example, the capital cost for a power plant would typically include the costs of planning and design; parts, machinery and building; construction; and commissioning and certification. Capital costs for some technologies, for example renewable technologies like solar PV, are likely to change in the future as shown in this diagram, and so the capital cost is defined for each model year in </a:t>
            </a:r>
            <a:r>
              <a:rPr lang="en-US" dirty="0" err="1"/>
              <a:t>OSeMOSYS</a:t>
            </a:r>
            <a:r>
              <a:rPr lang="en-US" dirty="0"/>
              <a: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C03F5FA-C5D0-ACD0-CD57-9142E739B2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94136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technology represents a process (or group of processes) that:</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Supplies or produces a form of energy or energy service, for example oil imports or extraction, or a natural gas stove to supply cooking service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Converts one form of energy into another or into an energy service, for example conversion of crude oil to oil products, oil products to electricity or electricity to heat</a:t>
            </a:r>
            <a:endParaRPr lang="en-US" dirty="0">
              <a:cs typeface="Calibri"/>
            </a:endParaRPr>
          </a:p>
          <a:p>
            <a:pPr marL="171450" indent="-171450">
              <a:buFont typeface="Arial"/>
              <a:buChar char="•"/>
            </a:pPr>
            <a:r>
              <a:rPr lang="en-US" dirty="0"/>
              <a:t>Transfers, transmits or distributes a form of energy, for example electricity transmission technologies</a:t>
            </a:r>
            <a:endParaRPr lang="en-US" dirty="0">
              <a:cs typeface="Calibri" panose="020F0502020204030204"/>
            </a:endParaRPr>
          </a:p>
          <a:p>
            <a:pPr marL="0" indent="0">
              <a:buFont typeface="Arial"/>
              <a:buNone/>
            </a:pPr>
            <a:r>
              <a:rPr lang="en-US" dirty="0"/>
              <a:t>As we have seen previously, each box in a Reference Energy System represents a technology.</a:t>
            </a:r>
            <a:endParaRPr lang="en-US"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18EA156-9D9B-DE15-80D4-8E8BCDFA983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3711EC3-7B3F-E243-8D08-E4201256B78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60157CA-BB67-D391-3A98-52A1602719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Fixed Cost is an annual cost defined as a function of technology capacity per year, using the unit $/kW/yr. This includes regular costs associated with the technology every year. For example, the fixed cost for a power plant would typically include the costs of paying workers’ salaries; regular operations and maintenance; taxes and insurance.  As for capital costs, fixed costs for some technologies may be expected to change in the future, and so the fixed cost is also defined for each model year in </a:t>
            </a:r>
            <a:r>
              <a:rPr lang="en-US" dirty="0" err="1"/>
              <a:t>OSeMOSYS</a:t>
            </a:r>
            <a:r>
              <a:rPr lang="en-US" dirty="0"/>
              <a:t>. This diagram shows the fixed costs for different power plant types used in the TEMBA energy modelling study for Africa.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530D335-E611-0B56-B540-0AFEBA1B040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3119830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5E12ABC-0C9F-4E7D-7ED5-1CB3F353079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4E80773-049F-86A3-7401-41D30EE0A7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8F0D640-8689-ABB5-53DD-18DC1BD8F5A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Variable Cost is defined as a function of technology activity, using the unit $/GJ. This includes the costs only associated with the technology’s activity, namely costs only incurred when a technology produces its output fuel/commodity. For example, the variable cost for a power plant is largely the cost of the power plant’s input fuel, as well as the costs of any other consumables like chemicals that are needed for the power plant to operate. This means that wind, solar PV and hydropower technologies often have variable costs of 0 as they do not require any fuels. As we will see in the next part of this lecture, the variable cost for primary energy supply technologies is the price of the commodity/fuel being supplied. For example, a Coal Imports technology would have a variable cost equal to the price of imported coal in each year. This diagram shows example fuel cost projections, which could be used for the variable costs for primary energy supply technologies. As we can see in the diagram, variable costs, especially fuel prices, may also change over time and so are defined for each model year in </a:t>
            </a:r>
            <a:r>
              <a:rPr lang="en-US" dirty="0" err="1"/>
              <a:t>OSeMOSYS</a:t>
            </a:r>
            <a:r>
              <a:rPr lang="en-US" dirty="0"/>
              <a: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EE24CFC-DDDE-469E-A571-85BDF862E9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026692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99368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Primary energy supply technologies typically represent one of two processes:</a:t>
            </a:r>
          </a:p>
          <a:p>
            <a:pPr marL="171450" indent="-171450">
              <a:buFont typeface="Arial"/>
              <a:buChar char="•"/>
            </a:pPr>
            <a:r>
              <a:rPr lang="en-US" dirty="0"/>
              <a:t>The domestic extraction or production of fuels, for example domestic coal production.</a:t>
            </a:r>
            <a:endParaRPr lang="en-US" dirty="0">
              <a:cs typeface="Calibri"/>
            </a:endParaRPr>
          </a:p>
          <a:p>
            <a:pPr marL="171450" indent="-171450">
              <a:buFont typeface="Arial"/>
              <a:buChar char="•"/>
            </a:pPr>
            <a:r>
              <a:rPr lang="en-US" dirty="0"/>
              <a:t>Importation of fuels, for example coal imports.</a:t>
            </a:r>
            <a:endParaRPr lang="en-US" dirty="0">
              <a:cs typeface="Calibri"/>
            </a:endParaRPr>
          </a:p>
          <a:p>
            <a:r>
              <a:rPr lang="en-US" dirty="0"/>
              <a:t>Fuels can include: coal, oil, oil products (such as diesel), natural gas, uranium, biomass, and more. By convention, for each fuel considered we typically include one import technology and one domestic production technology, as shown in this diagram. However, sometimes we may want to adjust this. For example if we are modelling for a country with no domestic coal reserves, we could simply exclude the domestic coal production technology. Or we may want to include two versions of a technology to represent different options. For example we could have separate technologies for importing natural gas via pipeline and via Liquefied Natural Gas transport, since these have different costs.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22347AB-5A7D-208C-61DB-6CB54D71F99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F0354BB-6DE0-1B4B-32D7-06B523436C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40F0F98-2964-9168-1818-EF7D5566D7E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As shown in this diagram, Primary Energy Supply Technologies are typically represented in Reference Energy Systems by a technology (box) with only output fuels/commodities (lines) and no input fuel/commodities. For example, the coal extraction technology has no input fuel and produces coal as its output fuel. Usually positioned furthest left on Reference Energy System diagrams, we can think of primary energy supply technologies as the first step in the energy system; they produce the fuels used by other technologies to provide energy services and meet the demands usually found on the far right of Reference Energy System diagrams. As a reminder of our generic naming convention, primary energy supply technologies typically have a 6-letter name with the first segment being M.I.N for domestic fuel extraction or production technologies or I.M.P for import technologies, and the second segment being the code for the commodity/fuel being produced. Examples can be seen on this diagram.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5254A1C-5391-F016-7531-ED350A7EB66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4072714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B1B7E77-8844-7135-BE73-EC4A0BFEE6E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3B2EDD3-05CE-8C89-F297-F83C52B0CC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AF424D6-83DA-9DC9-005E-171C5E03BC2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a:t>
            </a:r>
            <a:r>
              <a:rPr lang="en-US" dirty="0" err="1"/>
              <a:t>OSeMOSYS</a:t>
            </a:r>
            <a:r>
              <a:rPr lang="en-US" dirty="0"/>
              <a:t>, primary energy supply technologies are typically characterized by these key parameters:</a:t>
            </a:r>
          </a:p>
          <a:p>
            <a:pPr marL="171450" indent="-171450">
              <a:buFont typeface="Arial"/>
              <a:buChar char="•"/>
            </a:pPr>
            <a:r>
              <a:rPr lang="en-US" dirty="0"/>
              <a:t>Output Activity Ratio: as explained earlier, this defines which fuel the technology provides and at what rate.</a:t>
            </a:r>
            <a:endParaRPr lang="en-US" dirty="0">
              <a:cs typeface="Calibri"/>
            </a:endParaRPr>
          </a:p>
          <a:p>
            <a:pPr marL="171450" indent="-171450">
              <a:buFont typeface="Arial"/>
              <a:buChar char="•"/>
            </a:pPr>
            <a:r>
              <a:rPr lang="en-US" dirty="0"/>
              <a:t>Variable Cost [dollars per gigajoule]: this represents the costs of extraction or importation of the fuel.</a:t>
            </a:r>
            <a:endParaRPr lang="en-US" dirty="0">
              <a:cs typeface="Calibri"/>
            </a:endParaRPr>
          </a:p>
          <a:p>
            <a:pPr marL="171450" indent="-171450">
              <a:buFont typeface="Arial"/>
              <a:buChar char="•"/>
            </a:pPr>
            <a:r>
              <a:rPr lang="en-US" dirty="0"/>
              <a:t>Total Technology Annual Activity Upper Limit or Total Technology Model Period Activity Upper Limit [petajoules]: these are the parameters that can be used to define the level of proven reserves available for extraction or the maximum quantity that can be imported.</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F7FB47F-C9CF-DFB2-C200-F4D796AD7D7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3726045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82D547D-0BFD-0A06-5D0F-7C36B59120B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A7136BB-A9E5-D052-E460-6B5A01D9E4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BDCEE3C-22B2-AC89-6F80-1DAD82235AC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For primary energy supply technologies, the Total Technology Model Period Activity Upper Limit parameter can be used to define the level of proven reserves of the fuel that can be extracted or the maximum quantity that can be imported, across the whole modelling period. For example, if we were creating a model for Country X with a modelling period of 2015-2070, the Total Technology Model Period Activity Upper Limit for the domestic coal extraction technology (M.I.N.C.O.A.), would be the level of proven reserves available for extraction in country X from 2015-2070 as shown in this diagram.</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CF0DCDB-C091-D1C3-0DDD-2E33DBAE13D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3579885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10D2F5A-0CBA-B13E-027E-8761C173C55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2B11E84-E38B-3F03-420B-35A8D66A76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4853150-9F97-5F3A-F9C9-05B2CB41483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To summarize, let’s think about how we would define an example primary energy supply technology, a coal extraction technology, in </a:t>
            </a:r>
            <a:r>
              <a:rPr lang="en-US" dirty="0" err="1"/>
              <a:t>OSeMOSYS</a:t>
            </a:r>
            <a:r>
              <a:rPr lang="en-US" dirty="0"/>
              <a:t> using the parameters we have covered in today’s lecture. First, we need to define the output activity ratio. The coal extraction technology produces coal as its output fuel and the output activity ratio is set to 1 by convention, so the output activity ratio will be 1 for the fuel coal. Then, let’s define the cost of the coal extraction technology. We do this by setting its variable cost equal to the cost of extracting coal in dollars per gigajoule for each year in the model period. Finally, we need to think about any limits that apply to this technology. If we know the amount of proven coal reserves in the country, we can include this in the model using the parameter Total Technology Model Period Activity Upper Limit, defined in petajoules. We will practice using data like this in a real </a:t>
            </a:r>
            <a:r>
              <a:rPr lang="en-US" dirty="0" err="1"/>
              <a:t>OSeMOSYS</a:t>
            </a:r>
            <a:r>
              <a:rPr lang="en-US" dirty="0"/>
              <a:t> model in the hands-on exercises.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1C5A267-2954-73D7-4A33-CF5EB88580E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3438806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30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A933094-6E62-8D92-72B8-F89DA0A0497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52AF5E1-6E51-F807-1C0D-FC30BDF2330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D7ECBE7-0B2D-3EBE-3072-A133F53510E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diagram shows some example technologies taken from the previous Reference Energy System diagram. Let’s look at how these technologies are represented:</a:t>
            </a:r>
          </a:p>
          <a:p>
            <a:pPr marL="171450" indent="-171450">
              <a:buFont typeface="Arial"/>
              <a:buChar char="•"/>
            </a:pPr>
            <a:r>
              <a:rPr lang="en-US" dirty="0"/>
              <a:t>The Natural Gas Extraction technology has an output fuel of natural gas, since this is what the technology produces. It has no input fuel as this is a primary energy supply technology found on the far left of our Reference Energy System. This will be covered in more detail later in this lecture.</a:t>
            </a:r>
            <a:endParaRPr lang="en-US" dirty="0">
              <a:cs typeface="Calibri"/>
            </a:endParaRPr>
          </a:p>
          <a:p>
            <a:pPr marL="171450" indent="-171450">
              <a:buFont typeface="Arial"/>
              <a:buChar char="•"/>
            </a:pPr>
            <a:r>
              <a:rPr lang="en-US" dirty="0"/>
              <a:t>The Coal Power Plant has an input fuel of coal and an output fuel of electricity, since this technology converts the energy in coal to electricity.</a:t>
            </a:r>
            <a:endParaRPr lang="en-US" dirty="0">
              <a:cs typeface="Calibri"/>
            </a:endParaRPr>
          </a:p>
          <a:p>
            <a:pPr marL="171450" indent="-171450">
              <a:buFont typeface="Arial"/>
              <a:buChar char="•"/>
            </a:pPr>
            <a:r>
              <a:rPr lang="en-US" dirty="0"/>
              <a:t>Similarly, the Diesel Power Plant converts the energy in diesel to electricity and so has an input fuel of diesel and an output fuel of electricity.</a:t>
            </a:r>
            <a:endParaRPr lang="en-US" dirty="0">
              <a:cs typeface="Calibri"/>
            </a:endParaRPr>
          </a:p>
          <a:p>
            <a:r>
              <a:rPr lang="en-US" dirty="0"/>
              <a:t>It is important to note that not all technologies have one input fuel and one output fuel. For example, fuel extraction technologies do not typically have an input fuel (just like the natural gas example on this diagram), and some technologies can have more than one input or output fuel, such as a refinery with crude oil as the input fuel, producing both gasoline and diesel as output fuels. </a:t>
            </a:r>
            <a:endParaRPr lang="en-US" dirty="0">
              <a:cs typeface="Calibri"/>
            </a:endParaRPr>
          </a:p>
          <a:p>
            <a:br>
              <a:rPr lang="en-US" dirty="0"/>
            </a:b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F858BAD-2D1B-D879-9AC4-B2A12811566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4951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ADF9C53-41B0-2A3D-E181-5E7868F1AE3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AD5D2E8-7E38-1BD9-E0ED-80B9D7E12FA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7604B10-30BA-11A7-4D22-70007BD3D1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There are three main groups of data that are used to define technologies. These include the input commodity, which refers to the fuel supply to the technology. Important data on the input commodity include its price, availability and impacts. For example, the greenhouse gas emissions associated with using the fuel. Secondly, we need data on the techno-economic and environmental characteristics of technologies. These include technology costs, efficiency, lifetime and availability. Finally, we need to define each technology’s output commodity, which is the commodity it produces. Important data on output commodities include their demand, energy content and impacts.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2E113D7-B584-216D-F8E5-24CB84A88B5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4131091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44DB556-F4E7-AD3B-EA26-360D4D07792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23EE16A-4218-B394-7511-BBD85E9A4C8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38D8C06-F300-B5CE-7BA7-DA84FB0163F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Since models are abstractions of reality, we can define technologies at different levels of abstraction depending on the nature of our energy model. In </a:t>
            </a:r>
            <a:r>
              <a:rPr lang="en-US" dirty="0" err="1"/>
              <a:t>OSeMOSYS</a:t>
            </a:r>
            <a:r>
              <a:rPr lang="en-US" dirty="0"/>
              <a:t>, one technology can therefore represent different things, for example a technology could represent one single process or power plant e.g. a named coal power plant. A technology could also represent a group of processes or power plants with similar characteristics, for example one technology could be used to represent all existing coal power plants if no further detail is needed. In our examples and hands-on exercises, we will use this grouping approach, with one technology to represent all power plants of the same type. This is shown in this diagram and highlighted for nuclear power plants as an example. We will also aggregate transmission and distribution networks into single transmission and distribution technologies.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1999BD0-F306-FE1A-C7C3-4E59ECE5A9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408590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CB11B19-4D90-2D59-0E94-5BCC0EF77B8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8A2981B-9A81-EBAB-6507-2C5510819A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EED32E4-5694-26F4-98B6-687B9EDB547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There are several important technology characteristics that should be considered in capacity expansion planning. Models developed using </a:t>
            </a:r>
            <a:r>
              <a:rPr lang="en-US" dirty="0" err="1"/>
              <a:t>OSeMOSYS</a:t>
            </a:r>
            <a:r>
              <a:rPr lang="en-US" dirty="0"/>
              <a:t> have the capability to consider several of these characteristics, including:</a:t>
            </a:r>
          </a:p>
          <a:p>
            <a:pPr marL="171450" indent="-171450">
              <a:buFont typeface="Arial"/>
              <a:buChar char="•"/>
            </a:pPr>
            <a:r>
              <a:rPr lang="en-US" dirty="0"/>
              <a:t>Variation in the availability, efficiency and costs of a technology over both short and long timescales. For example, new technologies that have high costs now may be expected to become significantly cheaper in the future. This diagram, which presents capital cost projections for renewable energy technologies, shows that some technology costs are expected to fall in the future. These technologies may therefore become more important for cost-effectiveness in the future, so it is important that </a:t>
            </a:r>
            <a:r>
              <a:rPr lang="en-US" dirty="0" err="1"/>
              <a:t>OSeMOSYS</a:t>
            </a:r>
            <a:r>
              <a:rPr lang="en-US" dirty="0"/>
              <a:t> can consider time-variable cost data.</a:t>
            </a:r>
          </a:p>
          <a:p>
            <a:pPr marL="171450" indent="-171450">
              <a:buFont typeface="Arial"/>
              <a:buChar char="•"/>
            </a:pPr>
            <a:r>
              <a:rPr lang="en-US" dirty="0"/>
              <a:t>Models can also consider limits on production by technology and capacity constraints. For example, there is a limit to how much power can be generated by solar PV in a given country based on the intensity of the sunlight over the year. It is important that </a:t>
            </a:r>
            <a:r>
              <a:rPr lang="en-US" dirty="0" err="1"/>
              <a:t>OSeMOSYS</a:t>
            </a:r>
            <a:r>
              <a:rPr lang="en-US" dirty="0"/>
              <a:t> can consider this so that its results are aligned with reality.</a:t>
            </a:r>
            <a:endParaRPr lang="en-US" dirty="0">
              <a:cs typeface="Calibri"/>
            </a:endParaRPr>
          </a:p>
          <a:p>
            <a:pPr marL="171450" indent="-171450">
              <a:buFont typeface="Arial"/>
              <a:buChar char="•"/>
            </a:pPr>
            <a:r>
              <a:rPr lang="en-US" dirty="0"/>
              <a:t>Additionally, we can consider the emissions associated with technologies and limits that may be placed on them. For example, we may want to develop a model scenario to understand how the Carbon Dioxide emissions associated with a country’s energy system can be reduced to a certain level, so it is important that </a:t>
            </a:r>
            <a:r>
              <a:rPr lang="en-US" dirty="0" err="1"/>
              <a:t>OSeMOSYS</a:t>
            </a:r>
            <a:r>
              <a:rPr lang="en-US" dirty="0"/>
              <a:t> can consider the emissions associated with each technology and has the capability to impose limits on them.</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E617EDB-D776-F4B5-F0A7-A35587277A7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48115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chemeClr val="bg1"/>
                </a:solidFill>
                <a:latin typeface="Slack-Lato"/>
              </a:rPr>
              <a:t>      </a:t>
            </a:r>
            <a:r>
              <a:rPr lang="en-GB" sz="1200" b="1" i="0" dirty="0">
                <a:solidFill>
                  <a:schemeClr val="bg1"/>
                </a:solidFill>
                <a:effectLst/>
                <a:latin typeface="Slack-Lato"/>
              </a:rPr>
              <a:t>Activity</a:t>
            </a:r>
            <a:r>
              <a:rPr lang="en-GB" sz="1200" i="0" dirty="0">
                <a:solidFill>
                  <a:schemeClr val="bg1"/>
                </a:solidFill>
                <a:effectLst/>
                <a:latin typeface="Slack-Lato"/>
              </a:rPr>
              <a:t> refers to the amount of output produced by a technology in a given time period, typically measured in energy service units (e.g., PJ, </a:t>
            </a:r>
            <a:r>
              <a:rPr lang="en-GB" sz="1200" i="0" dirty="0" err="1">
                <a:solidFill>
                  <a:schemeClr val="bg1"/>
                </a:solidFill>
                <a:effectLst/>
                <a:latin typeface="Slack-Lato"/>
              </a:rPr>
              <a:t>Mtons</a:t>
            </a:r>
            <a:r>
              <a:rPr lang="en-GB" sz="1200" i="0" dirty="0">
                <a:solidFill>
                  <a:schemeClr val="bg1"/>
                </a:solidFill>
                <a:effectLst/>
                <a:latin typeface="Slack-Lato"/>
              </a:rPr>
              <a:t>, vehicle km). It represents how much a technology operates to meet demand and is central to calculating fuel use, emissions, and costs.</a:t>
            </a:r>
            <a:endParaRPr lang="en-GB" sz="1200" dirty="0">
              <a:solidFill>
                <a:schemeClr val="bg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chemeClr val="bg1"/>
                </a:solidFill>
                <a:latin typeface="Slack-Lato"/>
              </a:rPr>
              <a:t>   </a:t>
            </a:r>
            <a:br>
              <a:rPr lang="en-GB" sz="1200" b="0" dirty="0">
                <a:solidFill>
                  <a:schemeClr val="bg1"/>
                </a:solidFill>
                <a:latin typeface="Slack-Lato"/>
              </a:rPr>
            </a:br>
            <a:r>
              <a:rPr lang="en-GB" sz="1200" b="1" dirty="0">
                <a:solidFill>
                  <a:schemeClr val="bg1"/>
                </a:solidFill>
                <a:latin typeface="Slack-Lato"/>
              </a:rPr>
              <a:t>C</a:t>
            </a:r>
            <a:r>
              <a:rPr lang="en-GB" sz="1200" b="1" i="0" dirty="0">
                <a:solidFill>
                  <a:schemeClr val="bg1"/>
                </a:solidFill>
                <a:effectLst/>
                <a:latin typeface="Slack-Lato"/>
              </a:rPr>
              <a:t>apacity</a:t>
            </a:r>
            <a:r>
              <a:rPr lang="en-GB" sz="1200" i="0" dirty="0">
                <a:solidFill>
                  <a:schemeClr val="bg1"/>
                </a:solidFill>
                <a:effectLst/>
                <a:latin typeface="Slack-Lato"/>
              </a:rPr>
              <a:t> refers to the maximum output a technology can produce at any given time, usually measured in capacity units (e.g., GW, </a:t>
            </a:r>
            <a:r>
              <a:rPr lang="en-GB" sz="1200" i="0" dirty="0" err="1">
                <a:solidFill>
                  <a:schemeClr val="bg1"/>
                </a:solidFill>
                <a:effectLst/>
                <a:latin typeface="Slack-Lato"/>
              </a:rPr>
              <a:t>Mton</a:t>
            </a:r>
            <a:r>
              <a:rPr lang="en-GB" sz="1200" i="0" dirty="0">
                <a:solidFill>
                  <a:schemeClr val="bg1"/>
                </a:solidFill>
                <a:effectLst/>
                <a:latin typeface="Slack-Lato"/>
              </a:rPr>
              <a:t>/year, thousand vehicles). It defines the installed size of a technology and limits the level of activity it can produce in each time slice.</a:t>
            </a:r>
            <a:endParaRPr lang="en-GB" sz="1200" b="0" i="0" dirty="0">
              <a:solidFill>
                <a:schemeClr val="bg1"/>
              </a:solidFill>
              <a:effectLst/>
              <a:latin typeface="Slack-Lato"/>
            </a:endParaRPr>
          </a:p>
          <a:p>
            <a:endParaRPr lang="en-GB" sz="1200" b="0" i="0" dirty="0">
              <a:solidFill>
                <a:schemeClr val="bg1"/>
              </a:solidFill>
              <a:effectLst/>
              <a:latin typeface="Slack-Lato"/>
            </a:endParaRPr>
          </a:p>
          <a:p>
            <a:r>
              <a:rPr lang="en-GB" sz="1200" b="0" i="0" dirty="0">
                <a:solidFill>
                  <a:schemeClr val="bg1"/>
                </a:solidFill>
                <a:effectLst/>
                <a:latin typeface="Slack-Lato"/>
              </a:rPr>
              <a:t>     In </a:t>
            </a:r>
            <a:r>
              <a:rPr lang="en-GB" sz="1200" b="0" i="0" dirty="0" err="1">
                <a:solidFill>
                  <a:schemeClr val="bg1"/>
                </a:solidFill>
                <a:effectLst/>
                <a:latin typeface="Slack-Lato"/>
              </a:rPr>
              <a:t>OSeMOSYS</a:t>
            </a:r>
            <a:r>
              <a:rPr lang="en-GB" sz="1200" b="0" i="0" dirty="0">
                <a:solidFill>
                  <a:schemeClr val="bg1"/>
                </a:solidFill>
                <a:effectLst/>
                <a:latin typeface="Slack-Lato"/>
              </a:rPr>
              <a:t> you can input data on activity and capacity to represent historical data or future real or hypothetical plans. The model additionally provides outputs on the activity and capacity of each technology annually, helping to support energy planning and investment strategies.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3565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AA30CAB-2805-5266-01D1-31022A87F66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CBC7DAC-C04D-9AAF-5F92-4A0EA526763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4956632-8F39-1713-CB01-FD379AC0C87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Looking at our example of a coal power plant above, the diagram shows that the amount of coal that can be supplied to the power plant is 3500 MWh per hour, and using this coal the power plant can produce 1000MWh of electricity per hour. The capacity of our coal power plant is therefore 1000MWh of electricity per hour, and the activity would be 1000MWh of electricity in one hour, 2000MWh of electricity in 2 hours, and so on. Nevertheless, there are often limits on the capacity and activity of power plants. For example, the capacity of coal power plants may be limited by budget constraints or the activity may be limited by the amount of coal available.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8D3FF59-B0A3-574D-ED60-2A6801E6679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7424030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82452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14251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hyperlink" Target="https://commons.wikimedia.org/wiki/File:Lumps_of_coal.jpg" TargetMode="External"/><Relationship Id="rId13" Type="http://schemas.openxmlformats.org/officeDocument/2006/relationships/hyperlink" Target="https://creativecommons.org/licenses/by-sa/3.0/deed.en" TargetMode="External"/><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12" Type="http://schemas.openxmlformats.org/officeDocument/2006/relationships/hyperlink" Target="https://commons.wikimedia.org/wiki/File:Electricity_warning_sign.svg"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zenodo.org/record/4558799#.YEHFAGj7Q2w" TargetMode="External"/><Relationship Id="rId11" Type="http://schemas.openxmlformats.org/officeDocument/2006/relationships/hyperlink" Target="https://creativecommons.org/licenses/by-sa/4.0/deed.en" TargetMode="External"/><Relationship Id="rId5" Type="http://schemas.openxmlformats.org/officeDocument/2006/relationships/image" Target="../media/image11.png"/><Relationship Id="rId10" Type="http://schemas.openxmlformats.org/officeDocument/2006/relationships/hyperlink" Target="https://commons.wikimedia.org/wiki/File:Karlshamn_power_plant_-_DSCF3887.jpg" TargetMode="External"/><Relationship Id="rId4" Type="http://schemas.openxmlformats.org/officeDocument/2006/relationships/notesSlide" Target="../notesSlides/notesSlide9.xml"/><Relationship Id="rId9" Type="http://schemas.openxmlformats.org/officeDocument/2006/relationships/hyperlink" Target="https://creativecommons.org/licenses/by-sa/2.0/deed.en" TargetMode="External"/><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3.xml"/><Relationship Id="rId7" Type="http://schemas.openxmlformats.org/officeDocument/2006/relationships/image" Target="../media/image2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8.png"/><Relationship Id="rId4" Type="http://schemas.openxmlformats.org/officeDocument/2006/relationships/notesSlide" Target="../notesSlides/notesSlide11.xml"/><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slideLayout" Target="../slideLayouts/slideLayout3.xml"/><Relationship Id="rId7" Type="http://schemas.openxmlformats.org/officeDocument/2006/relationships/image" Target="../media/image230.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21.png"/><Relationship Id="rId5" Type="http://schemas.openxmlformats.org/officeDocument/2006/relationships/image" Target="../media/image210.png"/><Relationship Id="rId4" Type="http://schemas.openxmlformats.org/officeDocument/2006/relationships/notesSlide" Target="../notesSlides/notesSlide12.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image" Target="../media/image8.png"/><Relationship Id="rId4" Type="http://schemas.openxmlformats.org/officeDocument/2006/relationships/notesSlide" Target="../notesSlides/notesSlide15.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zenodo.org/record/4558799#.YEHFAGj7Q2w" TargetMode="External"/><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zenodo.org/record/4558799#.YEHFAGj7Q2w" TargetMode="External"/><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7C661789-0BFD-F4D1-5730-4B83D60E4975}"/>
              </a:ext>
            </a:extLst>
          </p:cNvPr>
          <p:cNvSpPr txBox="1"/>
          <p:nvPr/>
        </p:nvSpPr>
        <p:spPr>
          <a:xfrm>
            <a:off x="216358" y="607039"/>
            <a:ext cx="4755692"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E3089F57-5DE2-C286-1F56-DAA6C5D6D368}"/>
              </a:ext>
            </a:extLst>
          </p:cNvPr>
          <p:cNvSpPr txBox="1"/>
          <p:nvPr/>
        </p:nvSpPr>
        <p:spPr>
          <a:xfrm>
            <a:off x="216358" y="1591924"/>
            <a:ext cx="8055774" cy="1446550"/>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5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ENERGY SUPPLY</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098846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ABEFE3E-B94E-764D-B228-34183DF96BE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F97FF32-19EA-CA9C-6E25-36C3DFB14C2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22D93653-A664-0C14-958E-ABEBBEB3C946}"/>
              </a:ext>
            </a:extLst>
          </p:cNvPr>
          <p:cNvSpPr/>
          <p:nvPr/>
        </p:nvSpPr>
        <p:spPr>
          <a:xfrm>
            <a:off x="687190" y="1114161"/>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Capacity &amp; Activity for Power Plants - Example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Picture 3" descr="Graphical user interface, text&#10;&#10;Description automatically generated">
            <a:extLst>
              <a:ext uri="{FF2B5EF4-FFF2-40B4-BE49-F238E27FC236}">
                <a16:creationId xmlns:a16="http://schemas.microsoft.com/office/drawing/2014/main" id="{5B368647-D860-FE06-58BC-2078A15BEF44}"/>
              </a:ext>
            </a:extLst>
          </p:cNvPr>
          <p:cNvPicPr>
            <a:picLocks noChangeAspect="1"/>
          </p:cNvPicPr>
          <p:nvPr/>
        </p:nvPicPr>
        <p:blipFill>
          <a:blip r:embed="rId5"/>
          <a:srcRect t="21070" b="18024"/>
          <a:stretch>
            <a:fillRect/>
          </a:stretch>
        </p:blipFill>
        <p:spPr>
          <a:xfrm>
            <a:off x="329172" y="2474259"/>
            <a:ext cx="11302984" cy="2635623"/>
          </a:xfrm>
          <a:prstGeom prst="rect">
            <a:avLst/>
          </a:prstGeom>
        </p:spPr>
      </p:pic>
      <p:sp>
        <p:nvSpPr>
          <p:cNvPr id="6" name="TextBox 5">
            <a:extLst>
              <a:ext uri="{FF2B5EF4-FFF2-40B4-BE49-F238E27FC236}">
                <a16:creationId xmlns:a16="http://schemas.microsoft.com/office/drawing/2014/main" id="{FC6C8BF4-3C4E-D90F-AAD7-E74E91524C02}"/>
              </a:ext>
            </a:extLst>
          </p:cNvPr>
          <p:cNvSpPr txBox="1"/>
          <p:nvPr/>
        </p:nvSpPr>
        <p:spPr>
          <a:xfrm>
            <a:off x="457724" y="6171712"/>
            <a:ext cx="107228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D Harris,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 BY SA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Zygimantus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CC BY SA 4.0</a:t>
            </a:r>
            <a:r>
              <a:rPr lang="en-GB" sz="1000" dirty="0">
                <a:latin typeface="Open Sans" panose="020B0606030504020204" pitchFamily="34" charset="0"/>
                <a:ea typeface="Open Sans" panose="020B0606030504020204" pitchFamily="34" charset="0"/>
                <a:cs typeface="Open Sans" panose="020B0606030504020204" pitchFamily="34" charset="0"/>
              </a:rPr>
              <a:t>; Party Pop,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CC BY-SA 3.0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10)">
            <a:hlinkClick r:id="" action="ppaction://media"/>
            <a:extLst>
              <a:ext uri="{FF2B5EF4-FFF2-40B4-BE49-F238E27FC236}">
                <a16:creationId xmlns:a16="http://schemas.microsoft.com/office/drawing/2014/main" id="{ADCA8F79-86DB-84E4-E4AB-A67FA8628CD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50186" y="172794"/>
            <a:ext cx="974766" cy="974766"/>
          </a:xfrm>
          <a:prstGeom prst="rect">
            <a:avLst/>
          </a:prstGeom>
        </p:spPr>
      </p:pic>
      <p:sp>
        <p:nvSpPr>
          <p:cNvPr id="8" name="Title 10">
            <a:extLst>
              <a:ext uri="{FF2B5EF4-FFF2-40B4-BE49-F238E27FC236}">
                <a16:creationId xmlns:a16="http://schemas.microsoft.com/office/drawing/2014/main" id="{76C98067-1AA8-B2F2-ED0E-9FC1CE871FBC}"/>
              </a:ext>
            </a:extLst>
          </p:cNvPr>
          <p:cNvSpPr txBox="1">
            <a:spLocks/>
          </p:cNvSpPr>
          <p:nvPr/>
        </p:nvSpPr>
        <p:spPr>
          <a:xfrm>
            <a:off x="457724" y="-399221"/>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Tree>
    <p:extLst>
      <p:ext uri="{BB962C8B-B14F-4D97-AF65-F5344CB8AC3E}">
        <p14:creationId xmlns:p14="http://schemas.microsoft.com/office/powerpoint/2010/main" val="240856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E11BAEB-A572-B40C-C60D-13615B30D27E}"/>
              </a:ext>
            </a:extLst>
          </p:cNvPr>
          <p:cNvSpPr/>
          <p:nvPr/>
        </p:nvSpPr>
        <p:spPr>
          <a:xfrm>
            <a:off x="4316872" y="1925452"/>
            <a:ext cx="7236360" cy="830997"/>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Slack-Lato"/>
              </a:rPr>
              <a:t>T</a:t>
            </a:r>
            <a:r>
              <a:rPr lang="en-GB" sz="2000" i="0" dirty="0">
                <a:solidFill>
                  <a:schemeClr val="bg1"/>
                </a:solidFill>
                <a:effectLst/>
                <a:latin typeface="Slack-Lato"/>
              </a:rPr>
              <a:t>he maximum amount of activity that one unit of capacity can produce in a year. </a:t>
            </a:r>
            <a:endParaRPr lang="en-GB" sz="2000" dirty="0">
              <a:solidFill>
                <a:schemeClr val="bg1"/>
              </a:solidFill>
            </a:endParaRPr>
          </a:p>
        </p:txBody>
      </p:sp>
      <p:sp>
        <p:nvSpPr>
          <p:cNvPr id="5" name="TextBox 4">
            <a:extLst>
              <a:ext uri="{FF2B5EF4-FFF2-40B4-BE49-F238E27FC236}">
                <a16:creationId xmlns:a16="http://schemas.microsoft.com/office/drawing/2014/main" id="{F70A8CFD-6802-D4AF-F629-53705E186338}"/>
              </a:ext>
            </a:extLst>
          </p:cNvPr>
          <p:cNvSpPr txBox="1"/>
          <p:nvPr/>
        </p:nvSpPr>
        <p:spPr>
          <a:xfrm>
            <a:off x="464135" y="1935243"/>
            <a:ext cx="4971148" cy="461665"/>
          </a:xfrm>
          <a:prstGeom prst="rect">
            <a:avLst/>
          </a:prstGeom>
          <a:noFill/>
        </p:spPr>
        <p:txBody>
          <a:bodyPr wrap="square" rtlCol="0">
            <a:spAutoFit/>
          </a:bodyPr>
          <a:lstStyle/>
          <a:p>
            <a:r>
              <a:rPr lang="en-GB" sz="2400" b="1" dirty="0"/>
              <a:t>Capacity To Activity Unit</a:t>
            </a:r>
          </a:p>
        </p:txBody>
      </p:sp>
      <p:sp>
        <p:nvSpPr>
          <p:cNvPr id="7" name="Rectangle 6">
            <a:extLst>
              <a:ext uri="{FF2B5EF4-FFF2-40B4-BE49-F238E27FC236}">
                <a16:creationId xmlns:a16="http://schemas.microsoft.com/office/drawing/2014/main" id="{63C21B02-8836-F7CF-CBA8-746734E4C56E}"/>
              </a:ext>
            </a:extLst>
          </p:cNvPr>
          <p:cNvSpPr/>
          <p:nvPr/>
        </p:nvSpPr>
        <p:spPr>
          <a:xfrm>
            <a:off x="464135" y="107838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5.2.3 Capacity to Activity Unit</a:t>
            </a:r>
          </a:p>
        </p:txBody>
      </p:sp>
      <p:sp>
        <p:nvSpPr>
          <p:cNvPr id="8" name="Title 10">
            <a:extLst>
              <a:ext uri="{FF2B5EF4-FFF2-40B4-BE49-F238E27FC236}">
                <a16:creationId xmlns:a16="http://schemas.microsoft.com/office/drawing/2014/main" id="{594A90F0-A5BD-68DD-CB4B-965E2121B633}"/>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2" name="Picture 9" descr="Graphical user interface, text&#10;&#10;Description automatically generated">
            <a:extLst>
              <a:ext uri="{FF2B5EF4-FFF2-40B4-BE49-F238E27FC236}">
                <a16:creationId xmlns:a16="http://schemas.microsoft.com/office/drawing/2014/main" id="{0A27FD92-707E-2ADD-FD93-4FDF7BA796FC}"/>
              </a:ext>
            </a:extLst>
          </p:cNvPr>
          <p:cNvPicPr>
            <a:picLocks noGrp="1" noChangeAspect="1"/>
          </p:cNvPicPr>
          <p:nvPr>
            <p:ph idx="1"/>
          </p:nvPr>
        </p:nvPicPr>
        <p:blipFill>
          <a:blip r:embed="rId5"/>
          <a:stretch>
            <a:fillRect/>
          </a:stretch>
        </p:blipFill>
        <p:spPr>
          <a:xfrm>
            <a:off x="2087054" y="2766240"/>
            <a:ext cx="8017892" cy="3540601"/>
          </a:xfrm>
        </p:spPr>
      </p:pic>
      <p:pic>
        <p:nvPicPr>
          <p:cNvPr id="3" name="synthesize">
            <a:hlinkClick r:id="" action="ppaction://media"/>
            <a:extLst>
              <a:ext uri="{FF2B5EF4-FFF2-40B4-BE49-F238E27FC236}">
                <a16:creationId xmlns:a16="http://schemas.microsoft.com/office/drawing/2014/main" id="{51704263-BB95-3680-130F-5491D0EF6D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49182" y="253609"/>
            <a:ext cx="1024835" cy="1024835"/>
          </a:xfrm>
          <a:prstGeom prst="rect">
            <a:avLst/>
          </a:prstGeom>
        </p:spPr>
      </p:pic>
    </p:spTree>
    <p:extLst>
      <p:ext uri="{BB962C8B-B14F-4D97-AF65-F5344CB8AC3E}">
        <p14:creationId xmlns:p14="http://schemas.microsoft.com/office/powerpoint/2010/main" val="189883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7723C3-AA05-FE09-EC1C-20ABF6C31D83}"/>
              </a:ext>
            </a:extLst>
          </p:cNvPr>
          <p:cNvSpPr/>
          <p:nvPr/>
        </p:nvSpPr>
        <p:spPr>
          <a:xfrm>
            <a:off x="534962" y="1049477"/>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5.2.4 Capacity Factor – Part 1</a:t>
            </a:r>
          </a:p>
        </p:txBody>
      </p:sp>
      <p:sp>
        <p:nvSpPr>
          <p:cNvPr id="5" name="Title 10">
            <a:extLst>
              <a:ext uri="{FF2B5EF4-FFF2-40B4-BE49-F238E27FC236}">
                <a16:creationId xmlns:a16="http://schemas.microsoft.com/office/drawing/2014/main" id="{6D647275-D783-E5AA-BC40-2C63813B2D93}"/>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6" name="CuadroTexto 10">
            <a:extLst>
              <a:ext uri="{FF2B5EF4-FFF2-40B4-BE49-F238E27FC236}">
                <a16:creationId xmlns:a16="http://schemas.microsoft.com/office/drawing/2014/main" id="{FB454DEC-45FE-E224-4CCB-8DAC243EFE06}"/>
              </a:ext>
            </a:extLst>
          </p:cNvPr>
          <p:cNvSpPr txBox="1"/>
          <p:nvPr/>
        </p:nvSpPr>
        <p:spPr>
          <a:xfrm>
            <a:off x="815614" y="5581303"/>
            <a:ext cx="2679731" cy="830997"/>
          </a:xfrm>
          <a:prstGeom prst="rect">
            <a:avLst/>
          </a:prstGeom>
          <a:noFill/>
        </p:spPr>
        <p:txBody>
          <a:bodyPr wrap="square" rtlCol="0">
            <a:spAutoFit/>
          </a:bodyPr>
          <a:lstStyle/>
          <a:p>
            <a:pPr algn="ctr" eaLnBrk="0" fontAlgn="base" hangingPunct="0">
              <a:spcBef>
                <a:spcPct val="0"/>
              </a:spcBef>
              <a:spcAft>
                <a:spcPct val="0"/>
              </a:spcAft>
              <a:buClrTx/>
              <a:buFontTx/>
              <a:buNone/>
            </a:pPr>
            <a:r>
              <a:rPr lang="es-CO" sz="2400" b="1" kern="1200" dirty="0">
                <a:solidFill>
                  <a:prstClr val="black"/>
                </a:solidFill>
                <a:latin typeface="Segoe UI" panose="020B0502040204020203" pitchFamily="34" charset="0"/>
                <a:ea typeface="MS PGothic" panose="020B0600070205080204" pitchFamily="34" charset="-128"/>
                <a:cs typeface="Segoe UI" panose="020B0502040204020203" pitchFamily="34" charset="0"/>
              </a:rPr>
              <a:t>Hydro power plant</a:t>
            </a:r>
          </a:p>
        </p:txBody>
      </p:sp>
      <mc:AlternateContent xmlns:mc="http://schemas.openxmlformats.org/markup-compatibility/2006" xmlns:a14="http://schemas.microsoft.com/office/drawing/2010/main">
        <mc:Choice Requires="a14">
          <p:sp>
            <p:nvSpPr>
              <p:cNvPr id="7" name="CuadroTexto 14">
                <a:extLst>
                  <a:ext uri="{FF2B5EF4-FFF2-40B4-BE49-F238E27FC236}">
                    <a16:creationId xmlns:a16="http://schemas.microsoft.com/office/drawing/2014/main" id="{21333042-D20B-9C5B-F919-059C6E995F67}"/>
                  </a:ext>
                </a:extLst>
              </p:cNvPr>
              <p:cNvSpPr txBox="1"/>
              <p:nvPr/>
            </p:nvSpPr>
            <p:spPr>
              <a:xfrm>
                <a:off x="4455920" y="3529647"/>
                <a:ext cx="6149179" cy="276999"/>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smtClean="0">
                          <a:solidFill>
                            <a:prstClr val="black"/>
                          </a:solidFill>
                          <a:latin typeface="Cambria Math" panose="02040503050406030204" pitchFamily="18" charset="0"/>
                          <a:cs typeface="+mn-cs"/>
                        </a:rPr>
                        <m:t>𝑰𝒏𝒔𝒕𝒂𝒍𝒍𝒆𝒅</m:t>
                      </m:r>
                      <m:r>
                        <a:rPr lang="es-CO" sz="1800" b="1" i="1" kern="1200" smtClean="0">
                          <a:solidFill>
                            <a:prstClr val="black"/>
                          </a:solidFill>
                          <a:latin typeface="Cambria Math" panose="02040503050406030204" pitchFamily="18" charset="0"/>
                          <a:cs typeface="+mn-cs"/>
                        </a:rPr>
                        <m:t> </m:t>
                      </m:r>
                      <m:r>
                        <a:rPr lang="es-CO" sz="1800" b="1" i="1" kern="1200" smtClean="0">
                          <a:solidFill>
                            <a:prstClr val="black"/>
                          </a:solidFill>
                          <a:latin typeface="Cambria Math" panose="02040503050406030204" pitchFamily="18" charset="0"/>
                          <a:cs typeface="+mn-cs"/>
                        </a:rPr>
                        <m:t>𝑪𝒂𝒑𝒂𝒄𝒊𝒕𝒚</m:t>
                      </m:r>
                      <m:r>
                        <a:rPr lang="es-CO" sz="1800" b="1" i="1" kern="1200" smtClean="0">
                          <a:solidFill>
                            <a:prstClr val="black"/>
                          </a:solidFill>
                          <a:latin typeface="Cambria Math" panose="02040503050406030204" pitchFamily="18" charset="0"/>
                          <a:cs typeface="+mn-cs"/>
                        </a:rPr>
                        <m:t>=</m:t>
                      </m:r>
                      <m:r>
                        <a:rPr lang="en-GB" sz="1800" b="1" i="1" kern="1200" smtClean="0">
                          <a:solidFill>
                            <a:prstClr val="black"/>
                          </a:solidFill>
                          <a:latin typeface="Cambria Math" panose="02040503050406030204" pitchFamily="18" charset="0"/>
                          <a:cs typeface="+mn-cs"/>
                        </a:rPr>
                        <m:t>𝟏</m:t>
                      </m:r>
                      <m:r>
                        <a:rPr lang="en-GB" sz="1800" b="1" i="1" kern="1200" smtClean="0">
                          <a:solidFill>
                            <a:prstClr val="black"/>
                          </a:solidFill>
                          <a:latin typeface="Cambria Math" panose="02040503050406030204" pitchFamily="18" charset="0"/>
                          <a:cs typeface="+mn-cs"/>
                        </a:rPr>
                        <m:t> </m:t>
                      </m:r>
                      <m:r>
                        <a:rPr lang="en-GB" sz="1800" b="1" i="1" kern="1200" smtClean="0">
                          <a:solidFill>
                            <a:prstClr val="black"/>
                          </a:solidFill>
                          <a:latin typeface="Cambria Math" panose="02040503050406030204" pitchFamily="18" charset="0"/>
                          <a:cs typeface="+mn-cs"/>
                        </a:rPr>
                        <m:t>𝑮𝑾</m:t>
                      </m:r>
                    </m:oMath>
                  </m:oMathPara>
                </a14:m>
                <a:endParaRPr lang="es-CO" sz="18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7" name="CuadroTexto 14">
                <a:extLst>
                  <a:ext uri="{FF2B5EF4-FFF2-40B4-BE49-F238E27FC236}">
                    <a16:creationId xmlns:a16="http://schemas.microsoft.com/office/drawing/2014/main" id="{21333042-D20B-9C5B-F919-059C6E995F67}"/>
                  </a:ext>
                </a:extLst>
              </p:cNvPr>
              <p:cNvSpPr txBox="1">
                <a:spLocks noRot="1" noChangeAspect="1" noMove="1" noResize="1" noEditPoints="1" noAdjustHandles="1" noChangeArrowheads="1" noChangeShapeType="1" noTextEdit="1"/>
              </p:cNvSpPr>
              <p:nvPr/>
            </p:nvSpPr>
            <p:spPr>
              <a:xfrm>
                <a:off x="4455920" y="3529647"/>
                <a:ext cx="6149179" cy="276999"/>
              </a:xfrm>
              <a:prstGeom prst="rect">
                <a:avLst/>
              </a:prstGeom>
              <a:blipFill>
                <a:blip r:embed="rId5"/>
                <a:stretch>
                  <a:fillRect b="-3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uadroTexto 15">
                <a:extLst>
                  <a:ext uri="{FF2B5EF4-FFF2-40B4-BE49-F238E27FC236}">
                    <a16:creationId xmlns:a16="http://schemas.microsoft.com/office/drawing/2014/main" id="{7505F9EE-9E70-AA83-80E5-B2EDF0A1D4EE}"/>
                  </a:ext>
                </a:extLst>
              </p:cNvPr>
              <p:cNvSpPr txBox="1"/>
              <p:nvPr/>
            </p:nvSpPr>
            <p:spPr>
              <a:xfrm>
                <a:off x="3538870" y="4285767"/>
                <a:ext cx="7997456" cy="553998"/>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smtClean="0">
                          <a:solidFill>
                            <a:prstClr val="black"/>
                          </a:solidFill>
                          <a:latin typeface="Cambria Math" panose="02040503050406030204" pitchFamily="18" charset="0"/>
                        </a:rPr>
                        <m:t>𝑨𝒄𝒕𝒊𝒗𝒊𝒕𝒚</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𝒅𝒖𝒓𝒊𝒏𝒈</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𝒐𝒏𝒆</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𝒉𝒐𝒖𝒓</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𝒘𝒐𝒓𝒌𝒊𝒏𝒈</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𝒂𝒕</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𝟏𝟎𝟎</m:t>
                      </m:r>
                      <m:r>
                        <a:rPr lang="es-CO" sz="1800" b="1" i="1" kern="1200" smtClean="0">
                          <a:solidFill>
                            <a:prstClr val="black"/>
                          </a:solidFill>
                          <a:latin typeface="Cambria Math" panose="02040503050406030204" pitchFamily="18" charset="0"/>
                        </a:rPr>
                        <m:t>%</m:t>
                      </m:r>
                    </m:oMath>
                  </m:oMathPara>
                </a14:m>
                <a:endParaRPr lang="es-CO" sz="1800" b="1" i="1" kern="1200" dirty="0">
                  <a:solidFill>
                    <a:prstClr val="black"/>
                  </a:solidFill>
                  <a:latin typeface="Cambria Math" panose="02040503050406030204" pitchFamily="18" charset="0"/>
                </a:endParaRPr>
              </a:p>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𝟏</m:t>
                      </m:r>
                      <m:r>
                        <a:rPr lang="es-CO" sz="1800" b="1" i="1" kern="1200">
                          <a:solidFill>
                            <a:prstClr val="black"/>
                          </a:solidFill>
                          <a:latin typeface="Cambria Math" panose="02040503050406030204" pitchFamily="18" charset="0"/>
                        </a:rPr>
                        <m:t> </m:t>
                      </m:r>
                      <m:r>
                        <a:rPr lang="en-GB" sz="1800" b="1" i="1" kern="1200" smtClean="0">
                          <a:solidFill>
                            <a:prstClr val="black"/>
                          </a:solidFill>
                          <a:latin typeface="Cambria Math" panose="02040503050406030204" pitchFamily="18" charset="0"/>
                        </a:rPr>
                        <m:t>𝑮</m:t>
                      </m:r>
                      <m:r>
                        <a:rPr lang="es-CO" sz="1800" b="1" i="1" kern="1200">
                          <a:solidFill>
                            <a:prstClr val="black"/>
                          </a:solidFill>
                          <a:latin typeface="Cambria Math" panose="02040503050406030204" pitchFamily="18" charset="0"/>
                        </a:rPr>
                        <m:t>𝑾</m:t>
                      </m:r>
                      <m:r>
                        <a:rPr lang="es-CO" sz="1800" b="1" i="1" kern="120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𝟏</m:t>
                      </m:r>
                      <m:r>
                        <a:rPr lang="es-CO" sz="1800" b="1" i="1" kern="1200">
                          <a:solidFill>
                            <a:prstClr val="black"/>
                          </a:solidFill>
                          <a:latin typeface="Cambria Math" panose="02040503050406030204" pitchFamily="18" charset="0"/>
                        </a:rPr>
                        <m:t>𝒉</m:t>
                      </m:r>
                      <m:r>
                        <a:rPr lang="es-CO" sz="1800" b="1" i="1" kern="120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𝟏</m:t>
                      </m:r>
                      <m:r>
                        <a:rPr lang="es-CO" sz="1800" b="1" i="1" kern="1200">
                          <a:solidFill>
                            <a:prstClr val="black"/>
                          </a:solidFill>
                          <a:latin typeface="Cambria Math" panose="02040503050406030204" pitchFamily="18" charset="0"/>
                        </a:rPr>
                        <m:t> </m:t>
                      </m:r>
                      <m:r>
                        <a:rPr lang="en-GB" sz="1800" b="1" i="1" kern="1200" smtClean="0">
                          <a:solidFill>
                            <a:prstClr val="black"/>
                          </a:solidFill>
                          <a:latin typeface="Cambria Math" panose="02040503050406030204" pitchFamily="18" charset="0"/>
                        </a:rPr>
                        <m:t>𝑮</m:t>
                      </m:r>
                      <m:r>
                        <a:rPr lang="es-CO" sz="1800" b="1" i="1" kern="1200">
                          <a:solidFill>
                            <a:prstClr val="black"/>
                          </a:solidFill>
                          <a:latin typeface="Cambria Math" panose="02040503050406030204" pitchFamily="18" charset="0"/>
                        </a:rPr>
                        <m:t>𝑾𝒉</m:t>
                      </m:r>
                      <m:r>
                        <a:rPr lang="en-GB" sz="1800" b="1" i="1" kern="1200" smtClean="0">
                          <a:solidFill>
                            <a:prstClr val="black"/>
                          </a:solidFill>
                          <a:latin typeface="Cambria Math" panose="02040503050406030204" pitchFamily="18" charset="0"/>
                        </a:rPr>
                        <m:t> </m:t>
                      </m:r>
                      <m:r>
                        <a:rPr lang="en-GB" sz="1800" b="1" i="1" kern="1200" smtClean="0">
                          <a:solidFill>
                            <a:prstClr val="black"/>
                          </a:solidFill>
                          <a:latin typeface="Cambria Math" panose="02040503050406030204" pitchFamily="18" charset="0"/>
                        </a:rPr>
                        <m:t>𝒐𝒓</m:t>
                      </m:r>
                      <m:r>
                        <a:rPr lang="en-GB" sz="1800" b="1" i="1" kern="1200" smtClean="0">
                          <a:solidFill>
                            <a:prstClr val="black"/>
                          </a:solidFill>
                          <a:latin typeface="Cambria Math" panose="02040503050406030204" pitchFamily="18" charset="0"/>
                        </a:rPr>
                        <m:t> </m:t>
                      </m:r>
                      <m:r>
                        <a:rPr lang="en-GB" sz="1800" b="1" i="1" kern="1200" smtClean="0">
                          <a:solidFill>
                            <a:prstClr val="black"/>
                          </a:solidFill>
                          <a:latin typeface="Cambria Math" panose="02040503050406030204" pitchFamily="18" charset="0"/>
                        </a:rPr>
                        <m:t>𝟎</m:t>
                      </m:r>
                      <m:r>
                        <a:rPr lang="en-GB" sz="1800" b="1" i="1" kern="1200" smtClean="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𝟎𝟎𝟑𝟔</m:t>
                      </m:r>
                      <m:r>
                        <a:rPr lang="en-GB" sz="1800" b="1" i="1" kern="1200" smtClean="0">
                          <a:solidFill>
                            <a:prstClr val="black"/>
                          </a:solidFill>
                          <a:latin typeface="Cambria Math" panose="02040503050406030204" pitchFamily="18" charset="0"/>
                        </a:rPr>
                        <m:t> </m:t>
                      </m:r>
                      <m:r>
                        <a:rPr lang="en-GB" sz="1800" b="1" i="1" kern="1200" smtClean="0">
                          <a:solidFill>
                            <a:prstClr val="black"/>
                          </a:solidFill>
                          <a:latin typeface="Cambria Math" panose="02040503050406030204" pitchFamily="18" charset="0"/>
                        </a:rPr>
                        <m:t>𝑷𝑱</m:t>
                      </m:r>
                    </m:oMath>
                  </m:oMathPara>
                </a14:m>
                <a:endParaRPr lang="es-CO" sz="1800" b="1" i="1" kern="1200" dirty="0">
                  <a:solidFill>
                    <a:prstClr val="black"/>
                  </a:solidFill>
                  <a:latin typeface="Cambria Math" panose="02040503050406030204" pitchFamily="18" charset="0"/>
                </a:endParaRPr>
              </a:p>
            </p:txBody>
          </p:sp>
        </mc:Choice>
        <mc:Fallback xmlns="">
          <p:sp>
            <p:nvSpPr>
              <p:cNvPr id="8" name="CuadroTexto 15">
                <a:extLst>
                  <a:ext uri="{FF2B5EF4-FFF2-40B4-BE49-F238E27FC236}">
                    <a16:creationId xmlns:a16="http://schemas.microsoft.com/office/drawing/2014/main" id="{7505F9EE-9E70-AA83-80E5-B2EDF0A1D4EE}"/>
                  </a:ext>
                </a:extLst>
              </p:cNvPr>
              <p:cNvSpPr txBox="1">
                <a:spLocks noRot="1" noChangeAspect="1" noMove="1" noResize="1" noEditPoints="1" noAdjustHandles="1" noChangeArrowheads="1" noChangeShapeType="1" noTextEdit="1"/>
              </p:cNvSpPr>
              <p:nvPr/>
            </p:nvSpPr>
            <p:spPr>
              <a:xfrm>
                <a:off x="3538870" y="4285767"/>
                <a:ext cx="7997456" cy="553998"/>
              </a:xfrm>
              <a:prstGeom prst="rect">
                <a:avLst/>
              </a:prstGeom>
              <a:blipFill>
                <a:blip r:embed="rId6"/>
                <a:stretch>
                  <a:fillRect t="-1099" b="-1538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uadroTexto 15">
                <a:extLst>
                  <a:ext uri="{FF2B5EF4-FFF2-40B4-BE49-F238E27FC236}">
                    <a16:creationId xmlns:a16="http://schemas.microsoft.com/office/drawing/2014/main" id="{091867C6-22C5-E1ED-43A3-995E6320E230}"/>
                  </a:ext>
                </a:extLst>
              </p:cNvPr>
              <p:cNvSpPr txBox="1"/>
              <p:nvPr/>
            </p:nvSpPr>
            <p:spPr>
              <a:xfrm>
                <a:off x="3531781" y="5262544"/>
                <a:ext cx="7997456" cy="830997"/>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smtClean="0">
                          <a:solidFill>
                            <a:prstClr val="black"/>
                          </a:solidFill>
                          <a:latin typeface="Cambria Math" panose="02040503050406030204" pitchFamily="18" charset="0"/>
                        </a:rPr>
                        <m:t>𝑨𝒄𝒕𝒊𝒗𝒊𝒕𝒚</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𝒅𝒖𝒓𝒊𝒏𝒈</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𝒐𝒏𝒆</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𝒉𝒐𝒖𝒓</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𝒘𝒐𝒓𝒌𝒊𝒏𝒈</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𝒂𝒕</m:t>
                      </m:r>
                      <m:r>
                        <a:rPr lang="es-CO" sz="1800" b="1" i="1" kern="1200" smtClean="0">
                          <a:solidFill>
                            <a:prstClr val="black"/>
                          </a:solidFill>
                          <a:latin typeface="Cambria Math" panose="02040503050406030204" pitchFamily="18" charset="0"/>
                        </a:rPr>
                        <m:t> </m:t>
                      </m:r>
                      <m:r>
                        <a:rPr lang="en-GB" sz="1800" b="1" i="1" kern="1200" smtClean="0">
                          <a:solidFill>
                            <a:prstClr val="black"/>
                          </a:solidFill>
                          <a:latin typeface="Cambria Math" panose="02040503050406030204" pitchFamily="18" charset="0"/>
                        </a:rPr>
                        <m:t>𝟐</m:t>
                      </m:r>
                      <m:r>
                        <a:rPr lang="es-CO" sz="1800" b="1" i="1" kern="1200" smtClean="0">
                          <a:solidFill>
                            <a:prstClr val="black"/>
                          </a:solidFill>
                          <a:latin typeface="Cambria Math" panose="02040503050406030204" pitchFamily="18" charset="0"/>
                        </a:rPr>
                        <m:t>𝟎</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𝑪𝑭</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𝟎</m:t>
                      </m:r>
                      <m:r>
                        <a:rPr lang="es-CO" sz="1800" b="1" i="1" kern="1200" smtClean="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𝟐</m:t>
                      </m:r>
                      <m:r>
                        <a:rPr lang="es-CO" sz="1800" b="1" i="1" kern="1200" smtClean="0">
                          <a:solidFill>
                            <a:prstClr val="black"/>
                          </a:solidFill>
                          <a:latin typeface="Cambria Math" panose="02040503050406030204" pitchFamily="18" charset="0"/>
                        </a:rPr>
                        <m:t>)</m:t>
                      </m:r>
                    </m:oMath>
                  </m:oMathPara>
                </a14:m>
                <a:endParaRPr lang="es-CO" sz="1800" b="1" i="1" kern="1200" dirty="0">
                  <a:solidFill>
                    <a:prstClr val="black"/>
                  </a:solidFill>
                  <a:latin typeface="Cambria Math" panose="02040503050406030204" pitchFamily="18" charset="0"/>
                </a:endParaRPr>
              </a:p>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𝟏</m:t>
                      </m:r>
                      <m:r>
                        <a:rPr lang="en-GB" sz="1800" b="1" i="1" kern="1200" smtClean="0">
                          <a:solidFill>
                            <a:prstClr val="black"/>
                          </a:solidFill>
                          <a:latin typeface="Cambria Math" panose="02040503050406030204" pitchFamily="18" charset="0"/>
                        </a:rPr>
                        <m:t> </m:t>
                      </m:r>
                      <m:r>
                        <a:rPr lang="en-GB" sz="1800" b="1" i="1" kern="1200" smtClean="0">
                          <a:solidFill>
                            <a:prstClr val="black"/>
                          </a:solidFill>
                          <a:latin typeface="Cambria Math" panose="02040503050406030204" pitchFamily="18" charset="0"/>
                        </a:rPr>
                        <m:t>𝑮𝑾</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𝟎</m:t>
                      </m:r>
                      <m:r>
                        <a:rPr lang="es-CO" sz="1800" b="1" i="1" kern="1200" smtClean="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𝟐</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𝒉</m:t>
                      </m:r>
                      <m:r>
                        <a:rPr lang="es-CO" sz="1800" b="1" i="1" kern="120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𝟎</m:t>
                      </m:r>
                      <m:r>
                        <a:rPr lang="en-GB" sz="1800" b="1" i="1" kern="1200" smtClean="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𝟐</m:t>
                      </m:r>
                      <m:r>
                        <a:rPr lang="en-GB" sz="1800" b="1" i="1" kern="1200" smtClean="0">
                          <a:solidFill>
                            <a:prstClr val="black"/>
                          </a:solidFill>
                          <a:latin typeface="Cambria Math" panose="02040503050406030204" pitchFamily="18" charset="0"/>
                        </a:rPr>
                        <m:t> </m:t>
                      </m:r>
                      <m:r>
                        <a:rPr lang="en-GB" sz="1800" b="1" i="1" kern="1200" smtClean="0">
                          <a:solidFill>
                            <a:prstClr val="black"/>
                          </a:solidFill>
                          <a:latin typeface="Cambria Math" panose="02040503050406030204" pitchFamily="18" charset="0"/>
                        </a:rPr>
                        <m:t>𝑮𝑾𝒉</m:t>
                      </m:r>
                    </m:oMath>
                  </m:oMathPara>
                </a14:m>
                <a:endParaRPr lang="es-CO" sz="1800" b="1" i="1" kern="1200" dirty="0">
                  <a:solidFill>
                    <a:prstClr val="black"/>
                  </a:solidFill>
                  <a:latin typeface="Cambria Math" panose="02040503050406030204" pitchFamily="18" charset="0"/>
                </a:endParaRPr>
              </a:p>
              <a:p>
                <a:pPr algn="ctr" eaLnBrk="0" fontAlgn="base" hangingPunct="0">
                  <a:spcBef>
                    <a:spcPct val="0"/>
                  </a:spcBef>
                  <a:spcAft>
                    <a:spcPct val="0"/>
                  </a:spcAft>
                  <a:buClrTx/>
                  <a:buFontTx/>
                  <a:buNone/>
                </a:pPr>
                <a14:m>
                  <m:oMath xmlns:m="http://schemas.openxmlformats.org/officeDocument/2006/math">
                    <m:r>
                      <a:rPr lang="es-CO" sz="1800" b="1" i="1" kern="1200">
                        <a:solidFill>
                          <a:prstClr val="black"/>
                        </a:solidFill>
                        <a:latin typeface="Cambria Math" panose="02040503050406030204" pitchFamily="18" charset="0"/>
                      </a:rPr>
                      <m:t>=</m:t>
                    </m:r>
                  </m:oMath>
                </a14:m>
                <a:r>
                  <a:rPr lang="es-CO" sz="1800" b="1" kern="1200" dirty="0">
                    <a:solidFill>
                      <a:prstClr val="black"/>
                    </a:solidFill>
                    <a:latin typeface="Arial" panose="020B0604020202020204" pitchFamily="34" charset="0"/>
                    <a:ea typeface="MS PGothic" panose="020B0600070205080204" pitchFamily="34" charset="-128"/>
                  </a:rPr>
                  <a:t> 0.00072 PJ</a:t>
                </a:r>
              </a:p>
            </p:txBody>
          </p:sp>
        </mc:Choice>
        <mc:Fallback xmlns="">
          <p:sp>
            <p:nvSpPr>
              <p:cNvPr id="9" name="CuadroTexto 15">
                <a:extLst>
                  <a:ext uri="{FF2B5EF4-FFF2-40B4-BE49-F238E27FC236}">
                    <a16:creationId xmlns:a16="http://schemas.microsoft.com/office/drawing/2014/main" id="{091867C6-22C5-E1ED-43A3-995E6320E230}"/>
                  </a:ext>
                </a:extLst>
              </p:cNvPr>
              <p:cNvSpPr txBox="1">
                <a:spLocks noRot="1" noChangeAspect="1" noMove="1" noResize="1" noEditPoints="1" noAdjustHandles="1" noChangeArrowheads="1" noChangeShapeType="1" noTextEdit="1"/>
              </p:cNvSpPr>
              <p:nvPr/>
            </p:nvSpPr>
            <p:spPr>
              <a:xfrm>
                <a:off x="3531781" y="5262544"/>
                <a:ext cx="7997456" cy="830997"/>
              </a:xfrm>
              <a:prstGeom prst="rect">
                <a:avLst/>
              </a:prstGeom>
              <a:blipFill>
                <a:blip r:embed="rId7"/>
                <a:stretch>
                  <a:fillRect t="-730" b="-16058"/>
                </a:stretch>
              </a:blipFill>
            </p:spPr>
            <p:txBody>
              <a:bodyPr/>
              <a:lstStyle/>
              <a:p>
                <a:r>
                  <a:rPr lang="en-GB">
                    <a:noFill/>
                  </a:rPr>
                  <a:t> </a:t>
                </a:r>
              </a:p>
            </p:txBody>
          </p:sp>
        </mc:Fallback>
      </mc:AlternateContent>
      <p:sp>
        <p:nvSpPr>
          <p:cNvPr id="10" name="TextBox 9">
            <a:extLst>
              <a:ext uri="{FF2B5EF4-FFF2-40B4-BE49-F238E27FC236}">
                <a16:creationId xmlns:a16="http://schemas.microsoft.com/office/drawing/2014/main" id="{7D9E8109-3881-C373-D588-A35F72156981}"/>
              </a:ext>
            </a:extLst>
          </p:cNvPr>
          <p:cNvSpPr txBox="1"/>
          <p:nvPr/>
        </p:nvSpPr>
        <p:spPr>
          <a:xfrm>
            <a:off x="860443" y="1614654"/>
            <a:ext cx="10675883" cy="707886"/>
          </a:xfrm>
          <a:prstGeom prst="rect">
            <a:avLst/>
          </a:prstGeom>
          <a:noFill/>
          <a:ln w="38100">
            <a:solidFill>
              <a:schemeClr val="accent1"/>
            </a:solidFill>
          </a:ln>
        </p:spPr>
        <p:txBody>
          <a:bodyPr wrap="square">
            <a:spAutoFit/>
          </a:bodyPr>
          <a:lstStyle/>
          <a:p>
            <a:r>
              <a:rPr lang="en-US" sz="2000" b="1" dirty="0">
                <a:latin typeface="Segoe UI" panose="020B0502040204020203" pitchFamily="34" charset="0"/>
                <a:cs typeface="Segoe UI" panose="020B0502040204020203" pitchFamily="34" charset="0"/>
              </a:rPr>
              <a:t>Capacity Factor (CF): </a:t>
            </a:r>
            <a:r>
              <a:rPr lang="en-US" sz="2000" dirty="0">
                <a:latin typeface="Segoe UI" panose="020B0502040204020203" pitchFamily="34" charset="0"/>
                <a:cs typeface="Segoe UI" panose="020B0502040204020203" pitchFamily="34" charset="0"/>
              </a:rPr>
              <a:t>Capacity available per each </a:t>
            </a:r>
            <a:r>
              <a:rPr lang="en-US" sz="2000" dirty="0" err="1">
                <a:latin typeface="Segoe UI" panose="020B0502040204020203" pitchFamily="34" charset="0"/>
                <a:cs typeface="Segoe UI" panose="020B0502040204020203" pitchFamily="34" charset="0"/>
              </a:rPr>
              <a:t>timeslice</a:t>
            </a:r>
            <a:r>
              <a:rPr lang="en-US" sz="2000" dirty="0">
                <a:latin typeface="Segoe UI" panose="020B0502040204020203" pitchFamily="34" charset="0"/>
                <a:cs typeface="Segoe UI" panose="020B0502040204020203" pitchFamily="34" charset="0"/>
              </a:rPr>
              <a:t> expressed as a fraction of the total installed capacity, with values ranging from 0 to 1.</a:t>
            </a:r>
            <a:endParaRPr lang="es-CO" sz="2000"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11" name="CuadroTexto 14">
                <a:extLst>
                  <a:ext uri="{FF2B5EF4-FFF2-40B4-BE49-F238E27FC236}">
                    <a16:creationId xmlns:a16="http://schemas.microsoft.com/office/drawing/2014/main" id="{EB8E5719-E744-F4EE-4CED-C42541BBAD8E}"/>
                  </a:ext>
                </a:extLst>
              </p:cNvPr>
              <p:cNvSpPr txBox="1"/>
              <p:nvPr/>
            </p:nvSpPr>
            <p:spPr>
              <a:xfrm>
                <a:off x="1079416" y="2710087"/>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2400" b="1" i="1" kern="1200" smtClean="0">
                          <a:solidFill>
                            <a:prstClr val="black"/>
                          </a:solidFill>
                          <a:latin typeface="Cambria Math" panose="02040503050406030204" pitchFamily="18" charset="0"/>
                          <a:cs typeface="+mn-cs"/>
                        </a:rPr>
                        <m:t>𝑨𝒄𝒕𝒊𝒗𝒊𝒕𝒚</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𝒑𝒓𝒐𝒅𝒖𝒄𝒕𝒊𝒐𝒏</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𝑪𝒂𝒑𝒂𝒄𝒊𝒕𝒚</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𝒕𝒊𝒎𝒆</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𝑪𝑭</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1" name="CuadroTexto 14">
                <a:extLst>
                  <a:ext uri="{FF2B5EF4-FFF2-40B4-BE49-F238E27FC236}">
                    <a16:creationId xmlns:a16="http://schemas.microsoft.com/office/drawing/2014/main" id="{EB8E5719-E744-F4EE-4CED-C42541BBAD8E}"/>
                  </a:ext>
                </a:extLst>
              </p:cNvPr>
              <p:cNvSpPr txBox="1">
                <a:spLocks noRot="1" noChangeAspect="1" noMove="1" noResize="1" noEditPoints="1" noAdjustHandles="1" noChangeArrowheads="1" noChangeShapeType="1" noTextEdit="1"/>
              </p:cNvSpPr>
              <p:nvPr/>
            </p:nvSpPr>
            <p:spPr>
              <a:xfrm>
                <a:off x="1079416" y="2710087"/>
                <a:ext cx="8931359" cy="369332"/>
              </a:xfrm>
              <a:prstGeom prst="rect">
                <a:avLst/>
              </a:prstGeom>
              <a:blipFill>
                <a:blip r:embed="rId8"/>
                <a:stretch>
                  <a:fillRect b="-40000"/>
                </a:stretch>
              </a:blipFill>
            </p:spPr>
            <p:txBody>
              <a:bodyPr/>
              <a:lstStyle/>
              <a:p>
                <a:r>
                  <a:rPr lang="en-GB">
                    <a:noFill/>
                  </a:rPr>
                  <a:t> </a:t>
                </a:r>
              </a:p>
            </p:txBody>
          </p:sp>
        </mc:Fallback>
      </mc:AlternateContent>
      <p:pic>
        <p:nvPicPr>
          <p:cNvPr id="12" name="Picture 2" descr="Types Of Hydropower Plants Engineering Discoveries Hy - vrogue.co">
            <a:extLst>
              <a:ext uri="{FF2B5EF4-FFF2-40B4-BE49-F238E27FC236}">
                <a16:creationId xmlns:a16="http://schemas.microsoft.com/office/drawing/2014/main" id="{E43364FF-193A-3AAE-18B3-EF31874B2A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190" y="3495809"/>
            <a:ext cx="2902366" cy="1933121"/>
          </a:xfrm>
          <a:prstGeom prst="rect">
            <a:avLst/>
          </a:prstGeom>
          <a:noFill/>
          <a:extLst>
            <a:ext uri="{909E8E84-426E-40DD-AFC4-6F175D3DCCD1}">
              <a14:hiddenFill xmlns:a14="http://schemas.microsoft.com/office/drawing/2010/main">
                <a:solidFill>
                  <a:srgbClr val="FFFFFF"/>
                </a:solidFill>
              </a14:hiddenFill>
            </a:ext>
          </a:extLst>
        </p:spPr>
      </p:pic>
      <p:pic>
        <p:nvPicPr>
          <p:cNvPr id="2" name="synthesize (1)">
            <a:hlinkClick r:id="" action="ppaction://media"/>
            <a:extLst>
              <a:ext uri="{FF2B5EF4-FFF2-40B4-BE49-F238E27FC236}">
                <a16:creationId xmlns:a16="http://schemas.microsoft.com/office/drawing/2014/main" id="{1BA61DD8-5CCC-1852-EA4D-A8934492837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09425" y="182467"/>
            <a:ext cx="1163983" cy="1163983"/>
          </a:xfrm>
          <a:prstGeom prst="rect">
            <a:avLst/>
          </a:prstGeom>
        </p:spPr>
      </p:pic>
    </p:spTree>
    <p:extLst>
      <p:ext uri="{BB962C8B-B14F-4D97-AF65-F5344CB8AC3E}">
        <p14:creationId xmlns:p14="http://schemas.microsoft.com/office/powerpoint/2010/main" val="304410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582A8C6-AF6C-BA83-A1CC-A37A3B53CB9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77E9B68-FFEF-D92E-FCA6-DC5580BA32D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9" name="TextBox 8">
            <a:extLst>
              <a:ext uri="{FF2B5EF4-FFF2-40B4-BE49-F238E27FC236}">
                <a16:creationId xmlns:a16="http://schemas.microsoft.com/office/drawing/2014/main" id="{73D63B9F-B9AF-9763-0766-6DB1ECA5064E}"/>
              </a:ext>
            </a:extLst>
          </p:cNvPr>
          <p:cNvSpPr txBox="1"/>
          <p:nvPr/>
        </p:nvSpPr>
        <p:spPr>
          <a:xfrm>
            <a:off x="582415" y="1581045"/>
            <a:ext cx="10667476" cy="1384995"/>
          </a:xfrm>
          <a:prstGeom prst="rect">
            <a:avLst/>
          </a:prstGeom>
          <a:noFill/>
        </p:spPr>
        <p:txBody>
          <a:bodyPr wrap="square">
            <a:spAutoFit/>
          </a:bodyPr>
          <a:lstStyle/>
          <a:p>
            <a:r>
              <a:rPr lang="en-US" sz="2800" dirty="0">
                <a:latin typeface="Segoe UI" panose="020B0502040204020203" pitchFamily="34" charset="0"/>
                <a:cs typeface="Segoe UI" panose="020B0502040204020203" pitchFamily="34" charset="0"/>
              </a:rPr>
              <a:t>If a hydroelectric plant has an installed capacity of 240 MW, what level of activity can it provide in one day in MWh assuming CF equal to 0.55?</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DB9BE13-7F59-BA8B-CFB6-DB23F01E5C4F}"/>
                  </a:ext>
                </a:extLst>
              </p:cNvPr>
              <p:cNvSpPr txBox="1"/>
              <p:nvPr/>
            </p:nvSpPr>
            <p:spPr>
              <a:xfrm>
                <a:off x="914399" y="3244334"/>
                <a:ext cx="246195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0" i="1" smtClean="0">
                          <a:latin typeface="Cambria Math" panose="02040503050406030204" pitchFamily="18" charset="0"/>
                        </a:rPr>
                        <m:t>1 </m:t>
                      </m:r>
                      <m:r>
                        <a:rPr lang="es-CO" sz="2400" b="0" i="1" smtClean="0">
                          <a:latin typeface="Cambria Math" panose="02040503050406030204" pitchFamily="18" charset="0"/>
                        </a:rPr>
                        <m:t>𝑑𝑎𝑦</m:t>
                      </m:r>
                      <m:r>
                        <a:rPr lang="es-CO" sz="2400" b="0" i="1" smtClean="0">
                          <a:latin typeface="Cambria Math" panose="02040503050406030204" pitchFamily="18" charset="0"/>
                        </a:rPr>
                        <m:t>=24 </m:t>
                      </m:r>
                      <m:r>
                        <a:rPr lang="es-CO" sz="2400" b="0" i="1" smtClean="0">
                          <a:latin typeface="Cambria Math" panose="02040503050406030204" pitchFamily="18" charset="0"/>
                        </a:rPr>
                        <m:t>h𝑜𝑢𝑟𝑠</m:t>
                      </m:r>
                    </m:oMath>
                  </m:oMathPara>
                </a14:m>
                <a:endParaRPr lang="es-CO" sz="2400" dirty="0"/>
              </a:p>
            </p:txBody>
          </p:sp>
        </mc:Choice>
        <mc:Fallback xmlns="">
          <p:sp>
            <p:nvSpPr>
              <p:cNvPr id="10" name="TextBox 9">
                <a:extLst>
                  <a:ext uri="{FF2B5EF4-FFF2-40B4-BE49-F238E27FC236}">
                    <a16:creationId xmlns:a16="http://schemas.microsoft.com/office/drawing/2014/main" id="{0DB9BE13-7F59-BA8B-CFB6-DB23F01E5C4F}"/>
                  </a:ext>
                </a:extLst>
              </p:cNvPr>
              <p:cNvSpPr txBox="1">
                <a:spLocks noRot="1" noChangeAspect="1" noMove="1" noResize="1" noEditPoints="1" noAdjustHandles="1" noChangeArrowheads="1" noChangeShapeType="1" noTextEdit="1"/>
              </p:cNvSpPr>
              <p:nvPr/>
            </p:nvSpPr>
            <p:spPr>
              <a:xfrm>
                <a:off x="914399" y="3244334"/>
                <a:ext cx="2461956" cy="369332"/>
              </a:xfrm>
              <a:prstGeom prst="rect">
                <a:avLst/>
              </a:prstGeom>
              <a:blipFill>
                <a:blip r:embed="rId5"/>
                <a:stretch>
                  <a:fillRect l="-1980" r="-2228" b="-37705"/>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2" name="CuadroTexto 14">
                <a:extLst>
                  <a:ext uri="{FF2B5EF4-FFF2-40B4-BE49-F238E27FC236}">
                    <a16:creationId xmlns:a16="http://schemas.microsoft.com/office/drawing/2014/main" id="{CB2C828A-8E7F-2411-A083-A5B6ED69D5D8}"/>
                  </a:ext>
                </a:extLst>
              </p:cNvPr>
              <p:cNvSpPr txBox="1"/>
              <p:nvPr/>
            </p:nvSpPr>
            <p:spPr>
              <a:xfrm>
                <a:off x="1035401" y="3891960"/>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2400" b="1" i="1" kern="1200" smtClean="0">
                          <a:solidFill>
                            <a:prstClr val="black"/>
                          </a:solidFill>
                          <a:latin typeface="Cambria Math" panose="02040503050406030204" pitchFamily="18" charset="0"/>
                          <a:cs typeface="+mn-cs"/>
                        </a:rPr>
                        <m:t>𝑨𝒄𝒕𝒊𝒗𝒊𝒕𝒚</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s-CO" sz="2400" b="1" i="1" kern="1200" smtClean="0">
                              <a:solidFill>
                                <a:prstClr val="black"/>
                              </a:solidFill>
                              <a:latin typeface="Cambria Math" panose="02040503050406030204" pitchFamily="18" charset="0"/>
                              <a:cs typeface="+mn-cs"/>
                            </a:rPr>
                            <m:t>𝒆𝒏𝒆𝒓𝒈𝒚</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𝒑𝒓𝒐𝒅𝒖𝒄𝒕𝒊𝒐𝒏</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𝑪𝒂𝒑𝒂𝒄𝒊𝒕𝒚</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𝒕𝒊𝒎𝒆</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𝑪𝑭</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2" name="CuadroTexto 14">
                <a:extLst>
                  <a:ext uri="{FF2B5EF4-FFF2-40B4-BE49-F238E27FC236}">
                    <a16:creationId xmlns:a16="http://schemas.microsoft.com/office/drawing/2014/main" id="{CB2C828A-8E7F-2411-A083-A5B6ED69D5D8}"/>
                  </a:ext>
                </a:extLst>
              </p:cNvPr>
              <p:cNvSpPr txBox="1">
                <a:spLocks noRot="1" noChangeAspect="1" noMove="1" noResize="1" noEditPoints="1" noAdjustHandles="1" noChangeArrowheads="1" noChangeShapeType="1" noTextEdit="1"/>
              </p:cNvSpPr>
              <p:nvPr/>
            </p:nvSpPr>
            <p:spPr>
              <a:xfrm>
                <a:off x="1035401" y="3891960"/>
                <a:ext cx="8931359" cy="369332"/>
              </a:xfrm>
              <a:prstGeom prst="rect">
                <a:avLst/>
              </a:prstGeom>
              <a:blipFill>
                <a:blip r:embed="rId6"/>
                <a:stretch>
                  <a:fillRect b="-37705"/>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3" name="CuadroTexto 14">
                <a:extLst>
                  <a:ext uri="{FF2B5EF4-FFF2-40B4-BE49-F238E27FC236}">
                    <a16:creationId xmlns:a16="http://schemas.microsoft.com/office/drawing/2014/main" id="{E8CD797F-D4AC-5BD0-6A06-B37B74FB2870}"/>
                  </a:ext>
                </a:extLst>
              </p:cNvPr>
              <p:cNvSpPr txBox="1"/>
              <p:nvPr/>
            </p:nvSpPr>
            <p:spPr>
              <a:xfrm>
                <a:off x="1035401" y="4539586"/>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2400" b="1" i="1" kern="1200" smtClean="0">
                          <a:solidFill>
                            <a:prstClr val="black"/>
                          </a:solidFill>
                          <a:latin typeface="Cambria Math" panose="02040503050406030204" pitchFamily="18" charset="0"/>
                          <a:cs typeface="+mn-cs"/>
                        </a:rPr>
                        <m:t>𝑨𝒄𝒕𝒊𝒗𝒊𝒕𝒚</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s-CO" sz="2400" b="1" i="1" kern="1200" smtClean="0">
                              <a:solidFill>
                                <a:prstClr val="black"/>
                              </a:solidFill>
                              <a:latin typeface="Cambria Math" panose="02040503050406030204" pitchFamily="18" charset="0"/>
                              <a:cs typeface="+mn-cs"/>
                            </a:rPr>
                            <m:t>𝒆𝒏𝒆𝒓𝒈𝒚</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𝒑𝒓𝒐𝒅𝒖𝒄𝒕𝒊𝒐𝒏</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𝟐𝟒𝟎</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𝑴𝑾</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𝟐𝟒</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𝒉</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𝟎</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𝟓𝟓</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3" name="CuadroTexto 14">
                <a:extLst>
                  <a:ext uri="{FF2B5EF4-FFF2-40B4-BE49-F238E27FC236}">
                    <a16:creationId xmlns:a16="http://schemas.microsoft.com/office/drawing/2014/main" id="{E8CD797F-D4AC-5BD0-6A06-B37B74FB2870}"/>
                  </a:ext>
                </a:extLst>
              </p:cNvPr>
              <p:cNvSpPr txBox="1">
                <a:spLocks noRot="1" noChangeAspect="1" noMove="1" noResize="1" noEditPoints="1" noAdjustHandles="1" noChangeArrowheads="1" noChangeShapeType="1" noTextEdit="1"/>
              </p:cNvSpPr>
              <p:nvPr/>
            </p:nvSpPr>
            <p:spPr>
              <a:xfrm>
                <a:off x="1035401" y="4539586"/>
                <a:ext cx="8931359" cy="369332"/>
              </a:xfrm>
              <a:prstGeom prst="rect">
                <a:avLst/>
              </a:prstGeom>
              <a:blipFill>
                <a:blip r:embed="rId7"/>
                <a:stretch>
                  <a:fillRect b="-40000"/>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4" name="CuadroTexto 14">
                <a:extLst>
                  <a:ext uri="{FF2B5EF4-FFF2-40B4-BE49-F238E27FC236}">
                    <a16:creationId xmlns:a16="http://schemas.microsoft.com/office/drawing/2014/main" id="{F28F185C-CBAA-245C-96F4-3E662EC16077}"/>
                  </a:ext>
                </a:extLst>
              </p:cNvPr>
              <p:cNvSpPr txBox="1"/>
              <p:nvPr/>
            </p:nvSpPr>
            <p:spPr>
              <a:xfrm>
                <a:off x="1035400" y="5187212"/>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2400" b="1" i="1" kern="1200" smtClean="0">
                          <a:solidFill>
                            <a:prstClr val="black"/>
                          </a:solidFill>
                          <a:latin typeface="Cambria Math" panose="02040503050406030204" pitchFamily="18" charset="0"/>
                          <a:cs typeface="+mn-cs"/>
                        </a:rPr>
                        <m:t>𝑨𝒄𝒕𝒊𝒗𝒊𝒕𝒚</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s-CO" sz="2400" b="1" i="1" kern="1200" smtClean="0">
                              <a:solidFill>
                                <a:prstClr val="black"/>
                              </a:solidFill>
                              <a:latin typeface="Cambria Math" panose="02040503050406030204" pitchFamily="18" charset="0"/>
                              <a:cs typeface="+mn-cs"/>
                            </a:rPr>
                            <m:t>𝒆𝒏𝒆𝒓𝒈𝒚</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𝒑𝒓𝒐𝒅𝒖𝒄𝒕𝒊𝒐𝒏</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𝟑𝟏𝟔𝟖</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𝑴𝑾𝒉</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4" name="CuadroTexto 14">
                <a:extLst>
                  <a:ext uri="{FF2B5EF4-FFF2-40B4-BE49-F238E27FC236}">
                    <a16:creationId xmlns:a16="http://schemas.microsoft.com/office/drawing/2014/main" id="{F28F185C-CBAA-245C-96F4-3E662EC16077}"/>
                  </a:ext>
                </a:extLst>
              </p:cNvPr>
              <p:cNvSpPr txBox="1">
                <a:spLocks noRot="1" noChangeAspect="1" noMove="1" noResize="1" noEditPoints="1" noAdjustHandles="1" noChangeArrowheads="1" noChangeShapeType="1" noTextEdit="1"/>
              </p:cNvSpPr>
              <p:nvPr/>
            </p:nvSpPr>
            <p:spPr>
              <a:xfrm>
                <a:off x="1035400" y="5187212"/>
                <a:ext cx="8931359" cy="369332"/>
              </a:xfrm>
              <a:prstGeom prst="rect">
                <a:avLst/>
              </a:prstGeom>
              <a:blipFill>
                <a:blip r:embed="rId8"/>
                <a:stretch>
                  <a:fillRect b="-37705"/>
                </a:stretch>
              </a:blipFill>
            </p:spPr>
            <p:txBody>
              <a:bodyPr/>
              <a:lstStyle/>
              <a:p>
                <a:r>
                  <a:rPr lang="es-CO">
                    <a:noFill/>
                  </a:rPr>
                  <a:t> </a:t>
                </a:r>
              </a:p>
            </p:txBody>
          </p:sp>
        </mc:Fallback>
      </mc:AlternateContent>
      <p:sp>
        <p:nvSpPr>
          <p:cNvPr id="4" name="Rectangle 3">
            <a:extLst>
              <a:ext uri="{FF2B5EF4-FFF2-40B4-BE49-F238E27FC236}">
                <a16:creationId xmlns:a16="http://schemas.microsoft.com/office/drawing/2014/main" id="{620331A7-04DA-710B-A5C2-D9DD18BDE0B0}"/>
              </a:ext>
            </a:extLst>
          </p:cNvPr>
          <p:cNvSpPr/>
          <p:nvPr/>
        </p:nvSpPr>
        <p:spPr>
          <a:xfrm>
            <a:off x="523549" y="1119576"/>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5.2.5 Capacity Factor – Part 2</a:t>
            </a:r>
          </a:p>
        </p:txBody>
      </p:sp>
      <p:sp>
        <p:nvSpPr>
          <p:cNvPr id="6" name="Title 10">
            <a:extLst>
              <a:ext uri="{FF2B5EF4-FFF2-40B4-BE49-F238E27FC236}">
                <a16:creationId xmlns:a16="http://schemas.microsoft.com/office/drawing/2014/main" id="{733B6916-CA54-3132-4AF6-1F6F052493A6}"/>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2" name="synthesize (2)">
            <a:hlinkClick r:id="" action="ppaction://media"/>
            <a:extLst>
              <a:ext uri="{FF2B5EF4-FFF2-40B4-BE49-F238E27FC236}">
                <a16:creationId xmlns:a16="http://schemas.microsoft.com/office/drawing/2014/main" id="{88087F3C-36E5-A013-A66F-184B3D129C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08816" y="181430"/>
            <a:ext cx="1044713" cy="1044713"/>
          </a:xfrm>
          <a:prstGeom prst="rect">
            <a:avLst/>
          </a:prstGeom>
        </p:spPr>
      </p:pic>
    </p:spTree>
    <p:extLst>
      <p:ext uri="{BB962C8B-B14F-4D97-AF65-F5344CB8AC3E}">
        <p14:creationId xmlns:p14="http://schemas.microsoft.com/office/powerpoint/2010/main" val="373303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37A238-D045-DCF8-24D8-039A7BA62D28}"/>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5.2.6 Activity Ratios</a:t>
            </a:r>
          </a:p>
        </p:txBody>
      </p:sp>
      <p:sp>
        <p:nvSpPr>
          <p:cNvPr id="5" name="Title 10">
            <a:extLst>
              <a:ext uri="{FF2B5EF4-FFF2-40B4-BE49-F238E27FC236}">
                <a16:creationId xmlns:a16="http://schemas.microsoft.com/office/drawing/2014/main" id="{3434EFA9-3200-BED5-9943-F72AAD70F6F7}"/>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6" name="Rectángulo: esquinas redondeadas 6">
            <a:extLst>
              <a:ext uri="{FF2B5EF4-FFF2-40B4-BE49-F238E27FC236}">
                <a16:creationId xmlns:a16="http://schemas.microsoft.com/office/drawing/2014/main" id="{D54EFD44-20BA-7679-EDE1-5A294AC19B76}"/>
              </a:ext>
            </a:extLst>
          </p:cNvPr>
          <p:cNvSpPr/>
          <p:nvPr/>
        </p:nvSpPr>
        <p:spPr>
          <a:xfrm>
            <a:off x="1129553" y="2726084"/>
            <a:ext cx="4356847" cy="258102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p>
          <a:p>
            <a:pPr algn="ctr"/>
            <a:r>
              <a:rPr lang="en-GB" sz="2000" b="1" dirty="0"/>
              <a:t>Used to specify how much of an input is needed to support the </a:t>
            </a:r>
            <a:r>
              <a:rPr lang="en-GB" sz="2000" b="1" i="1" dirty="0"/>
              <a:t>Activity</a:t>
            </a:r>
            <a:r>
              <a:rPr lang="en-GB" sz="2000" b="1" dirty="0"/>
              <a:t> of a </a:t>
            </a:r>
            <a:r>
              <a:rPr lang="en-GB" sz="2000" b="1" i="1" dirty="0"/>
              <a:t>Technology</a:t>
            </a:r>
            <a:r>
              <a:rPr lang="en-GB" sz="2000" b="1" dirty="0"/>
              <a:t>. It specifies how many units of input are needed for each unit of activity. </a:t>
            </a:r>
            <a:endParaRPr lang="en-GB" sz="2800" b="1" dirty="0"/>
          </a:p>
          <a:p>
            <a:br>
              <a:rPr lang="en-GB" sz="1800" dirty="0"/>
            </a:br>
            <a:endParaRPr lang="es-CO" sz="1800" b="1" dirty="0">
              <a:latin typeface="Segoe UI" panose="020B0502040204020203" pitchFamily="34" charset="0"/>
              <a:cs typeface="Segoe UI" panose="020B0502040204020203" pitchFamily="34" charset="0"/>
            </a:endParaRPr>
          </a:p>
        </p:txBody>
      </p:sp>
      <p:sp>
        <p:nvSpPr>
          <p:cNvPr id="8" name="Rectángulo: esquinas redondeadas 6">
            <a:extLst>
              <a:ext uri="{FF2B5EF4-FFF2-40B4-BE49-F238E27FC236}">
                <a16:creationId xmlns:a16="http://schemas.microsoft.com/office/drawing/2014/main" id="{EC17F5DA-039F-E21A-5F71-44ECA9660E74}"/>
              </a:ext>
            </a:extLst>
          </p:cNvPr>
          <p:cNvSpPr/>
          <p:nvPr/>
        </p:nvSpPr>
        <p:spPr>
          <a:xfrm>
            <a:off x="6302188" y="2726084"/>
            <a:ext cx="4356847" cy="258102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p>
          <a:p>
            <a:pPr algn="ctr"/>
            <a:endParaRPr lang="en-GB" sz="2000" b="1" dirty="0"/>
          </a:p>
          <a:p>
            <a:pPr algn="ctr"/>
            <a:r>
              <a:rPr lang="en-GB" sz="2000" b="1" dirty="0"/>
              <a:t>Used to specify how much output is generated from the </a:t>
            </a:r>
            <a:r>
              <a:rPr lang="en-GB" sz="2000" b="1" i="1" dirty="0"/>
              <a:t>Activity</a:t>
            </a:r>
            <a:r>
              <a:rPr lang="en-GB" sz="2000" b="1" dirty="0"/>
              <a:t> of a </a:t>
            </a:r>
            <a:r>
              <a:rPr lang="en-GB" sz="2000" b="1" i="1" dirty="0"/>
              <a:t>Technology</a:t>
            </a:r>
            <a:r>
              <a:rPr lang="en-GB" sz="2000" b="1" dirty="0"/>
              <a:t>. It specifies how many units of output are produced for each unit of activity. </a:t>
            </a:r>
            <a:endParaRPr lang="en-GB" sz="2800" b="1" dirty="0"/>
          </a:p>
          <a:p>
            <a:br>
              <a:rPr lang="en-GB" sz="1800" dirty="0"/>
            </a:br>
            <a:br>
              <a:rPr lang="en-GB" sz="1800" dirty="0"/>
            </a:br>
            <a:endParaRPr lang="es-CO" sz="1800" b="1" dirty="0">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CF3EE54C-0D09-9E40-109E-A958E025FB80}"/>
              </a:ext>
            </a:extLst>
          </p:cNvPr>
          <p:cNvSpPr txBox="1"/>
          <p:nvPr/>
        </p:nvSpPr>
        <p:spPr>
          <a:xfrm>
            <a:off x="7100816" y="2047887"/>
            <a:ext cx="3243196" cy="461665"/>
          </a:xfrm>
          <a:prstGeom prst="rect">
            <a:avLst/>
          </a:prstGeom>
          <a:noFill/>
        </p:spPr>
        <p:txBody>
          <a:bodyPr wrap="none" rtlCol="0">
            <a:spAutoFit/>
          </a:bodyPr>
          <a:lstStyle/>
          <a:p>
            <a:r>
              <a:rPr lang="en-GB" sz="2400" b="1" dirty="0"/>
              <a:t>Output Activity Ratio</a:t>
            </a:r>
          </a:p>
        </p:txBody>
      </p:sp>
      <p:sp>
        <p:nvSpPr>
          <p:cNvPr id="10" name="TextBox 9">
            <a:extLst>
              <a:ext uri="{FF2B5EF4-FFF2-40B4-BE49-F238E27FC236}">
                <a16:creationId xmlns:a16="http://schemas.microsoft.com/office/drawing/2014/main" id="{CAF63CE3-D4F2-2856-47DE-4D50F8ACBB65}"/>
              </a:ext>
            </a:extLst>
          </p:cNvPr>
          <p:cNvSpPr txBox="1"/>
          <p:nvPr/>
        </p:nvSpPr>
        <p:spPr>
          <a:xfrm>
            <a:off x="1847988" y="2047887"/>
            <a:ext cx="2986715" cy="461665"/>
          </a:xfrm>
          <a:prstGeom prst="rect">
            <a:avLst/>
          </a:prstGeom>
          <a:noFill/>
        </p:spPr>
        <p:txBody>
          <a:bodyPr wrap="none" rtlCol="0">
            <a:spAutoFit/>
          </a:bodyPr>
          <a:lstStyle/>
          <a:p>
            <a:r>
              <a:rPr lang="en-GB" sz="2400" b="1" dirty="0"/>
              <a:t>Input Activity Ratio</a:t>
            </a:r>
          </a:p>
        </p:txBody>
      </p:sp>
      <p:pic>
        <p:nvPicPr>
          <p:cNvPr id="2" name="synthesize (3)">
            <a:hlinkClick r:id="" action="ppaction://media"/>
            <a:extLst>
              <a:ext uri="{FF2B5EF4-FFF2-40B4-BE49-F238E27FC236}">
                <a16:creationId xmlns:a16="http://schemas.microsoft.com/office/drawing/2014/main" id="{133A473B-DC4F-6630-09AF-0E2ABD20B9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4614" y="144646"/>
            <a:ext cx="1004957" cy="1004957"/>
          </a:xfrm>
          <a:prstGeom prst="rect">
            <a:avLst/>
          </a:prstGeom>
        </p:spPr>
      </p:pic>
    </p:spTree>
    <p:extLst>
      <p:ext uri="{BB962C8B-B14F-4D97-AF65-F5344CB8AC3E}">
        <p14:creationId xmlns:p14="http://schemas.microsoft.com/office/powerpoint/2010/main" val="148457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EF5F6D-CA76-5247-E723-0475158AE61F}"/>
              </a:ext>
            </a:extLst>
          </p:cNvPr>
          <p:cNvSpPr/>
          <p:nvPr/>
        </p:nvSpPr>
        <p:spPr>
          <a:xfrm>
            <a:off x="464134" y="1113800"/>
            <a:ext cx="697657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5.2.7 Representing Efficiency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 Part 1</a:t>
            </a:r>
          </a:p>
        </p:txBody>
      </p:sp>
      <p:sp>
        <p:nvSpPr>
          <p:cNvPr id="5" name="Title 10">
            <a:extLst>
              <a:ext uri="{FF2B5EF4-FFF2-40B4-BE49-F238E27FC236}">
                <a16:creationId xmlns:a16="http://schemas.microsoft.com/office/drawing/2014/main" id="{2FF97CF3-D498-E24E-E41A-DB11248C9DB4}"/>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6" name="Picture 8" descr="Text, timeline&#10;&#10;Description automatically generated">
            <a:extLst>
              <a:ext uri="{FF2B5EF4-FFF2-40B4-BE49-F238E27FC236}">
                <a16:creationId xmlns:a16="http://schemas.microsoft.com/office/drawing/2014/main" id="{AE11A2BD-AF3D-B7BC-0D49-2640BFB622A0}"/>
              </a:ext>
            </a:extLst>
          </p:cNvPr>
          <p:cNvPicPr>
            <a:picLocks noGrp="1" noChangeAspect="1"/>
          </p:cNvPicPr>
          <p:nvPr>
            <p:ph idx="1"/>
          </p:nvPr>
        </p:nvPicPr>
        <p:blipFill>
          <a:blip r:embed="rId5"/>
          <a:stretch>
            <a:fillRect/>
          </a:stretch>
        </p:blipFill>
        <p:spPr>
          <a:xfrm>
            <a:off x="582550" y="1760567"/>
            <a:ext cx="10829709" cy="3795109"/>
          </a:xfrm>
        </p:spPr>
      </p:pic>
      <p:pic>
        <p:nvPicPr>
          <p:cNvPr id="2" name="synthesize (4)">
            <a:hlinkClick r:id="" action="ppaction://media"/>
            <a:extLst>
              <a:ext uri="{FF2B5EF4-FFF2-40B4-BE49-F238E27FC236}">
                <a16:creationId xmlns:a16="http://schemas.microsoft.com/office/drawing/2014/main" id="{DEE0A381-D631-92BF-1FE4-B1EC0EED5E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99308" y="290293"/>
            <a:ext cx="1223617" cy="1223617"/>
          </a:xfrm>
          <a:prstGeom prst="rect">
            <a:avLst/>
          </a:prstGeom>
        </p:spPr>
      </p:pic>
    </p:spTree>
    <p:extLst>
      <p:ext uri="{BB962C8B-B14F-4D97-AF65-F5344CB8AC3E}">
        <p14:creationId xmlns:p14="http://schemas.microsoft.com/office/powerpoint/2010/main" val="164713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2CDD538-F480-66CE-BE3A-7835115D836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52743B9-A038-599B-854D-10D7CDCC650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TextBox 4">
            <a:extLst>
              <a:ext uri="{FF2B5EF4-FFF2-40B4-BE49-F238E27FC236}">
                <a16:creationId xmlns:a16="http://schemas.microsoft.com/office/drawing/2014/main" id="{FFDCAEA0-E9C8-CE48-BA3B-6E954B6A6C59}"/>
              </a:ext>
            </a:extLst>
          </p:cNvPr>
          <p:cNvSpPr txBox="1"/>
          <p:nvPr/>
        </p:nvSpPr>
        <p:spPr>
          <a:xfrm>
            <a:off x="687190" y="1520910"/>
            <a:ext cx="10647758" cy="923330"/>
          </a:xfrm>
          <a:prstGeom prst="rect">
            <a:avLst/>
          </a:prstGeom>
          <a:noFill/>
        </p:spPr>
        <p:txBody>
          <a:bodyPr wrap="square">
            <a:spAutoFit/>
          </a:bodyPr>
          <a:lstStyle/>
          <a:p>
            <a:r>
              <a:rPr lang="es-CO" sz="2700" dirty="0" err="1">
                <a:latin typeface="Segoe UI" panose="020B0502040204020203" pitchFamily="34" charset="0"/>
                <a:cs typeface="Segoe UI" panose="020B0502040204020203" pitchFamily="34" charset="0"/>
              </a:rPr>
              <a:t>Let’s</a:t>
            </a:r>
            <a:r>
              <a:rPr lang="es-CO" sz="2700" dirty="0">
                <a:latin typeface="Segoe UI" panose="020B0502040204020203" pitchFamily="34" charset="0"/>
                <a:cs typeface="Segoe UI" panose="020B0502040204020203" pitchFamily="34" charset="0"/>
              </a:rPr>
              <a:t> look at a </a:t>
            </a:r>
            <a:r>
              <a:rPr lang="es-CO" sz="2700" dirty="0" err="1">
                <a:latin typeface="Segoe UI" panose="020B0502040204020203" pitchFamily="34" charset="0"/>
                <a:cs typeface="Segoe UI" panose="020B0502040204020203" pitchFamily="34" charset="0"/>
              </a:rPr>
              <a:t>coal</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power</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plant</a:t>
            </a:r>
            <a:r>
              <a:rPr lang="es-CO" sz="2700" dirty="0">
                <a:latin typeface="Segoe UI" panose="020B0502040204020203" pitchFamily="34" charset="0"/>
                <a:cs typeface="Segoe UI" panose="020B0502040204020203" pitchFamily="34" charset="0"/>
              </a:rPr>
              <a:t> as </a:t>
            </a:r>
            <a:r>
              <a:rPr lang="es-CO" sz="2700" dirty="0" err="1">
                <a:latin typeface="Segoe UI" panose="020B0502040204020203" pitchFamily="34" charset="0"/>
                <a:cs typeface="Segoe UI" panose="020B0502040204020203" pitchFamily="34" charset="0"/>
              </a:rPr>
              <a:t>an</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example</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If</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the</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amount</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of</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electricity</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produced</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is</a:t>
            </a:r>
            <a:r>
              <a:rPr lang="es-CO" sz="2700" dirty="0">
                <a:latin typeface="Segoe UI" panose="020B0502040204020203" pitchFamily="34" charset="0"/>
                <a:cs typeface="Segoe UI" panose="020B0502040204020203" pitchFamily="34" charset="0"/>
              </a:rPr>
              <a:t> 25 GJ, </a:t>
            </a:r>
            <a:r>
              <a:rPr lang="es-CO" sz="2700" dirty="0" err="1">
                <a:latin typeface="Segoe UI" panose="020B0502040204020203" pitchFamily="34" charset="0"/>
                <a:cs typeface="Segoe UI" panose="020B0502040204020203" pitchFamily="34" charset="0"/>
              </a:rPr>
              <a:t>how</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much</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coal</a:t>
            </a:r>
            <a:r>
              <a:rPr lang="es-CO" sz="2700" dirty="0">
                <a:latin typeface="Segoe UI" panose="020B0502040204020203" pitchFamily="34" charset="0"/>
                <a:cs typeface="Segoe UI" panose="020B0502040204020203" pitchFamily="34" charset="0"/>
              </a:rPr>
              <a:t> in GJ </a:t>
            </a:r>
            <a:r>
              <a:rPr lang="es-CO" sz="2700" dirty="0" err="1">
                <a:latin typeface="Segoe UI" panose="020B0502040204020203" pitchFamily="34" charset="0"/>
                <a:cs typeface="Segoe UI" panose="020B0502040204020203" pitchFamily="34" charset="0"/>
              </a:rPr>
              <a:t>was</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utilized</a:t>
            </a:r>
            <a:r>
              <a:rPr lang="es-CO" sz="2700" dirty="0">
                <a:latin typeface="Segoe UI" panose="020B0502040204020203" pitchFamily="34" charset="0"/>
                <a:cs typeface="Segoe UI" panose="020B0502040204020203" pitchFamily="34" charset="0"/>
              </a:rPr>
              <a:t>?</a:t>
            </a:r>
            <a:endParaRPr lang="en-US" sz="2700" dirty="0">
              <a:latin typeface="Segoe UI" panose="020B0502040204020203" pitchFamily="34" charset="0"/>
              <a:cs typeface="Segoe UI" panose="020B0502040204020203" pitchFamily="34" charset="0"/>
            </a:endParaRPr>
          </a:p>
        </p:txBody>
      </p:sp>
      <p:pic>
        <p:nvPicPr>
          <p:cNvPr id="6" name="Picture 2" descr="Las 10 mayores centrales térmicas de carbón del mundo- El Periódico de la  Energía">
            <a:extLst>
              <a:ext uri="{FF2B5EF4-FFF2-40B4-BE49-F238E27FC236}">
                <a16:creationId xmlns:a16="http://schemas.microsoft.com/office/drawing/2014/main" id="{E2DAB455-92DE-6510-FE3E-352D5FB833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48" y="2689290"/>
            <a:ext cx="1968882" cy="1310202"/>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4">
            <a:extLst>
              <a:ext uri="{FF2B5EF4-FFF2-40B4-BE49-F238E27FC236}">
                <a16:creationId xmlns:a16="http://schemas.microsoft.com/office/drawing/2014/main" id="{BFC57281-FC39-C747-C631-A49FA324382A}"/>
              </a:ext>
            </a:extLst>
          </p:cNvPr>
          <p:cNvSpPr txBox="1"/>
          <p:nvPr/>
        </p:nvSpPr>
        <p:spPr>
          <a:xfrm>
            <a:off x="3154328" y="3999492"/>
            <a:ext cx="2613522" cy="400110"/>
          </a:xfrm>
          <a:prstGeom prst="rect">
            <a:avLst/>
          </a:prstGeom>
          <a:noFill/>
        </p:spPr>
        <p:txBody>
          <a:bodyPr wrap="square" rtlCol="0">
            <a:spAutoFit/>
          </a:bodyPr>
          <a:lstStyle/>
          <a:p>
            <a:pPr algn="ctr"/>
            <a:r>
              <a:rPr lang="es-CO" sz="2000" b="1" dirty="0">
                <a:latin typeface="Segoe UI" panose="020B0502040204020203" pitchFamily="34" charset="0"/>
                <a:cs typeface="Segoe UI" panose="020B0502040204020203" pitchFamily="34" charset="0"/>
              </a:rPr>
              <a:t>Coal </a:t>
            </a:r>
            <a:r>
              <a:rPr lang="es-CO" sz="2000" b="1" dirty="0" err="1">
                <a:latin typeface="Segoe UI" panose="020B0502040204020203" pitchFamily="34" charset="0"/>
                <a:cs typeface="Segoe UI" panose="020B0502040204020203" pitchFamily="34" charset="0"/>
              </a:rPr>
              <a:t>power</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plant</a:t>
            </a:r>
            <a:endParaRPr lang="es-CO" sz="2000" b="1" dirty="0">
              <a:latin typeface="Segoe UI" panose="020B0502040204020203" pitchFamily="34" charset="0"/>
              <a:cs typeface="Segoe UI" panose="020B0502040204020203" pitchFamily="34" charset="0"/>
            </a:endParaRPr>
          </a:p>
        </p:txBody>
      </p:sp>
      <p:cxnSp>
        <p:nvCxnSpPr>
          <p:cNvPr id="8" name="Conector recto de flecha 6">
            <a:extLst>
              <a:ext uri="{FF2B5EF4-FFF2-40B4-BE49-F238E27FC236}">
                <a16:creationId xmlns:a16="http://schemas.microsoft.com/office/drawing/2014/main" id="{637154AE-56B2-2A37-5EEE-D5D30245B220}"/>
              </a:ext>
            </a:extLst>
          </p:cNvPr>
          <p:cNvCxnSpPr>
            <a:cxnSpLocks/>
          </p:cNvCxnSpPr>
          <p:nvPr/>
        </p:nvCxnSpPr>
        <p:spPr>
          <a:xfrm>
            <a:off x="2594981" y="3309929"/>
            <a:ext cx="767763"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CuadroTexto 9">
            <a:extLst>
              <a:ext uri="{FF2B5EF4-FFF2-40B4-BE49-F238E27FC236}">
                <a16:creationId xmlns:a16="http://schemas.microsoft.com/office/drawing/2014/main" id="{B51DA581-E5A5-1F74-6532-363F88C20A1C}"/>
              </a:ext>
            </a:extLst>
          </p:cNvPr>
          <p:cNvSpPr txBox="1"/>
          <p:nvPr/>
        </p:nvSpPr>
        <p:spPr>
          <a:xfrm>
            <a:off x="477518" y="3054468"/>
            <a:ext cx="2086432" cy="461665"/>
          </a:xfrm>
          <a:prstGeom prst="rect">
            <a:avLst/>
          </a:prstGeom>
          <a:noFill/>
        </p:spPr>
        <p:txBody>
          <a:bodyPr wrap="square" rtlCol="0">
            <a:spAutoFit/>
          </a:bodyPr>
          <a:lstStyle/>
          <a:p>
            <a:pPr algn="ctr"/>
            <a:r>
              <a:rPr lang="es-CO" sz="2400" b="1" dirty="0">
                <a:latin typeface="Segoe UI" panose="020B0502040204020203" pitchFamily="34" charset="0"/>
                <a:cs typeface="Segoe UI" panose="020B0502040204020203" pitchFamily="34" charset="0"/>
              </a:rPr>
              <a:t>10 GJ </a:t>
            </a:r>
            <a:r>
              <a:rPr lang="es-CO" sz="2400" b="1" dirty="0" err="1">
                <a:latin typeface="Segoe UI" panose="020B0502040204020203" pitchFamily="34" charset="0"/>
                <a:cs typeface="Segoe UI" panose="020B0502040204020203" pitchFamily="34" charset="0"/>
              </a:rPr>
              <a:t>of</a:t>
            </a:r>
            <a:r>
              <a:rPr lang="es-CO" sz="2400" b="1" dirty="0">
                <a:latin typeface="Segoe UI" panose="020B0502040204020203" pitchFamily="34" charset="0"/>
                <a:cs typeface="Segoe UI" panose="020B0502040204020203" pitchFamily="34" charset="0"/>
              </a:rPr>
              <a:t> </a:t>
            </a:r>
            <a:r>
              <a:rPr lang="es-CO" sz="2400" b="1" dirty="0" err="1">
                <a:latin typeface="Segoe UI" panose="020B0502040204020203" pitchFamily="34" charset="0"/>
                <a:cs typeface="Segoe UI" panose="020B0502040204020203" pitchFamily="34" charset="0"/>
              </a:rPr>
              <a:t>coal</a:t>
            </a:r>
            <a:endParaRPr lang="es-CO" sz="2400" b="1" dirty="0">
              <a:latin typeface="Segoe UI" panose="020B0502040204020203" pitchFamily="34" charset="0"/>
              <a:cs typeface="Segoe UI" panose="020B0502040204020203" pitchFamily="34" charset="0"/>
            </a:endParaRPr>
          </a:p>
        </p:txBody>
      </p:sp>
      <p:cxnSp>
        <p:nvCxnSpPr>
          <p:cNvPr id="10" name="Conector recto de flecha 12">
            <a:extLst>
              <a:ext uri="{FF2B5EF4-FFF2-40B4-BE49-F238E27FC236}">
                <a16:creationId xmlns:a16="http://schemas.microsoft.com/office/drawing/2014/main" id="{F1677E91-FE24-DEF3-907A-46E9E39B574C}"/>
              </a:ext>
            </a:extLst>
          </p:cNvPr>
          <p:cNvCxnSpPr>
            <a:cxnSpLocks/>
          </p:cNvCxnSpPr>
          <p:nvPr/>
        </p:nvCxnSpPr>
        <p:spPr>
          <a:xfrm>
            <a:off x="5563080" y="3309031"/>
            <a:ext cx="846368" cy="0"/>
          </a:xfrm>
          <a:prstGeom prst="straightConnector1">
            <a:avLst/>
          </a:prstGeom>
          <a:ln w="38100">
            <a:solidFill>
              <a:srgbClr val="E5A420"/>
            </a:solidFill>
            <a:tailEnd type="triangle"/>
          </a:ln>
        </p:spPr>
        <p:style>
          <a:lnRef idx="2">
            <a:schemeClr val="accent1"/>
          </a:lnRef>
          <a:fillRef idx="0">
            <a:schemeClr val="accent1"/>
          </a:fillRef>
          <a:effectRef idx="1">
            <a:schemeClr val="accent1"/>
          </a:effectRef>
          <a:fontRef idx="minor">
            <a:schemeClr val="tx1"/>
          </a:fontRef>
        </p:style>
      </p:cxnSp>
      <p:sp>
        <p:nvSpPr>
          <p:cNvPr id="11" name="CuadroTexto 13">
            <a:extLst>
              <a:ext uri="{FF2B5EF4-FFF2-40B4-BE49-F238E27FC236}">
                <a16:creationId xmlns:a16="http://schemas.microsoft.com/office/drawing/2014/main" id="{C7F0FAB1-818D-E0DE-F6BC-4F029EAE0159}"/>
              </a:ext>
            </a:extLst>
          </p:cNvPr>
          <p:cNvSpPr txBox="1"/>
          <p:nvPr/>
        </p:nvSpPr>
        <p:spPr>
          <a:xfrm>
            <a:off x="6228018" y="2901473"/>
            <a:ext cx="2086432" cy="830997"/>
          </a:xfrm>
          <a:prstGeom prst="rect">
            <a:avLst/>
          </a:prstGeom>
          <a:noFill/>
        </p:spPr>
        <p:txBody>
          <a:bodyPr wrap="square" rtlCol="0">
            <a:spAutoFit/>
          </a:bodyPr>
          <a:lstStyle/>
          <a:p>
            <a:pPr algn="ctr"/>
            <a:r>
              <a:rPr lang="es-CO" sz="2400" b="1" dirty="0">
                <a:latin typeface="Segoe UI" panose="020B0502040204020203" pitchFamily="34" charset="0"/>
                <a:cs typeface="Segoe UI" panose="020B0502040204020203" pitchFamily="34" charset="0"/>
              </a:rPr>
              <a:t>4 GJ </a:t>
            </a:r>
            <a:r>
              <a:rPr lang="es-CO" sz="2400" b="1" dirty="0" err="1">
                <a:latin typeface="Segoe UI" panose="020B0502040204020203" pitchFamily="34" charset="0"/>
                <a:cs typeface="Segoe UI" panose="020B0502040204020203" pitchFamily="34" charset="0"/>
              </a:rPr>
              <a:t>of</a:t>
            </a:r>
            <a:r>
              <a:rPr lang="es-CO" sz="2400" b="1" dirty="0">
                <a:latin typeface="Segoe UI" panose="020B0502040204020203" pitchFamily="34" charset="0"/>
                <a:cs typeface="Segoe UI" panose="020B0502040204020203" pitchFamily="34" charset="0"/>
              </a:rPr>
              <a:t> </a:t>
            </a:r>
            <a:r>
              <a:rPr lang="es-CO" sz="2400" b="1" dirty="0" err="1">
                <a:latin typeface="Segoe UI" panose="020B0502040204020203" pitchFamily="34" charset="0"/>
                <a:cs typeface="Segoe UI" panose="020B0502040204020203" pitchFamily="34" charset="0"/>
              </a:rPr>
              <a:t>electricity</a:t>
            </a:r>
            <a:endParaRPr lang="es-CO" sz="2400" b="1" dirty="0">
              <a:latin typeface="Segoe UI" panose="020B0502040204020203" pitchFamily="34" charset="0"/>
              <a:cs typeface="Segoe UI" panose="020B0502040204020203" pitchFamily="34" charset="0"/>
            </a:endParaRPr>
          </a:p>
        </p:txBody>
      </p:sp>
      <mc:AlternateContent xmlns:mc="http://schemas.openxmlformats.org/markup-compatibility/2006">
        <mc:Choice xmlns:a14="http://schemas.microsoft.com/office/drawing/2010/main" Requires="a14">
          <p:sp>
            <p:nvSpPr>
              <p:cNvPr id="12" name="CuadroTexto 17">
                <a:extLst>
                  <a:ext uri="{FF2B5EF4-FFF2-40B4-BE49-F238E27FC236}">
                    <a16:creationId xmlns:a16="http://schemas.microsoft.com/office/drawing/2014/main" id="{773BA161-CE3F-BF56-82A8-01DDC5407577}"/>
                  </a:ext>
                </a:extLst>
              </p:cNvPr>
              <p:cNvSpPr txBox="1"/>
              <p:nvPr/>
            </p:nvSpPr>
            <p:spPr>
              <a:xfrm>
                <a:off x="8503076" y="3035225"/>
                <a:ext cx="2911384" cy="7495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latin typeface="Cambria Math" panose="02040503050406030204" pitchFamily="18" charset="0"/>
                        </a:rPr>
                        <m:t>𝒏</m:t>
                      </m:r>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𝟒</m:t>
                          </m:r>
                          <m:r>
                            <a:rPr lang="es-CO" sz="2400" b="1" i="1" smtClean="0">
                              <a:latin typeface="Cambria Math" panose="02040503050406030204" pitchFamily="18" charset="0"/>
                            </a:rPr>
                            <m:t> </m:t>
                          </m:r>
                          <m:r>
                            <a:rPr lang="es-CO" sz="2400" b="1" i="1" smtClean="0">
                              <a:latin typeface="Cambria Math" panose="02040503050406030204" pitchFamily="18" charset="0"/>
                            </a:rPr>
                            <m:t>𝑮𝑱</m:t>
                          </m:r>
                        </m:num>
                        <m:den>
                          <m:r>
                            <a:rPr lang="es-CO" sz="2400" b="1" i="1" smtClean="0">
                              <a:latin typeface="Cambria Math" panose="02040503050406030204" pitchFamily="18" charset="0"/>
                            </a:rPr>
                            <m:t>𝟏𝟎</m:t>
                          </m:r>
                          <m:r>
                            <a:rPr lang="es-CO" sz="2400" b="1" i="1" smtClean="0">
                              <a:latin typeface="Cambria Math" panose="02040503050406030204" pitchFamily="18" charset="0"/>
                            </a:rPr>
                            <m:t> </m:t>
                          </m:r>
                          <m:r>
                            <a:rPr lang="es-CO" sz="2400" b="1" i="1" smtClean="0">
                              <a:latin typeface="Cambria Math" panose="02040503050406030204" pitchFamily="18" charset="0"/>
                            </a:rPr>
                            <m:t>𝑮𝑱</m:t>
                          </m:r>
                        </m:den>
                      </m:f>
                      <m:r>
                        <a:rPr lang="es-CO" sz="2400" b="1" i="1" smtClean="0">
                          <a:latin typeface="Cambria Math" panose="02040503050406030204" pitchFamily="18" charset="0"/>
                        </a:rPr>
                        <m:t>=</m:t>
                      </m:r>
                      <m:r>
                        <a:rPr lang="es-CO" sz="2400" b="1" i="1" smtClean="0">
                          <a:latin typeface="Cambria Math" panose="02040503050406030204" pitchFamily="18" charset="0"/>
                        </a:rPr>
                        <m:t>𝟎</m:t>
                      </m:r>
                      <m:r>
                        <a:rPr lang="es-CO" sz="2400" b="1" i="1" smtClean="0">
                          <a:latin typeface="Cambria Math" panose="02040503050406030204" pitchFamily="18" charset="0"/>
                        </a:rPr>
                        <m:t>.</m:t>
                      </m:r>
                      <m:r>
                        <a:rPr lang="es-CO" sz="2400" b="1" i="1" smtClean="0">
                          <a:latin typeface="Cambria Math" panose="02040503050406030204" pitchFamily="18" charset="0"/>
                        </a:rPr>
                        <m:t>𝟒</m:t>
                      </m:r>
                    </m:oMath>
                  </m:oMathPara>
                </a14:m>
                <a:endParaRPr lang="es-CO" sz="2400" b="1" dirty="0"/>
              </a:p>
            </p:txBody>
          </p:sp>
        </mc:Choice>
        <mc:Fallback>
          <p:sp>
            <p:nvSpPr>
              <p:cNvPr id="12" name="CuadroTexto 17">
                <a:extLst>
                  <a:ext uri="{FF2B5EF4-FFF2-40B4-BE49-F238E27FC236}">
                    <a16:creationId xmlns:a16="http://schemas.microsoft.com/office/drawing/2014/main" id="{773BA161-CE3F-BF56-82A8-01DDC5407577}"/>
                  </a:ext>
                </a:extLst>
              </p:cNvPr>
              <p:cNvSpPr txBox="1">
                <a:spLocks noRot="1" noChangeAspect="1" noMove="1" noResize="1" noEditPoints="1" noAdjustHandles="1" noChangeArrowheads="1" noChangeShapeType="1" noTextEdit="1"/>
              </p:cNvSpPr>
              <p:nvPr/>
            </p:nvSpPr>
            <p:spPr>
              <a:xfrm>
                <a:off x="8503076" y="3035225"/>
                <a:ext cx="2911384" cy="749501"/>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0FA92AF7-6321-A600-92FD-D39C25589525}"/>
                  </a:ext>
                </a:extLst>
              </p:cNvPr>
              <p:cNvSpPr txBox="1"/>
              <p:nvPr/>
            </p:nvSpPr>
            <p:spPr>
              <a:xfrm>
                <a:off x="477518" y="4548447"/>
                <a:ext cx="3904146" cy="6360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s-CO" sz="2200" b="0" i="0" smtClean="0">
                          <a:latin typeface="Cambria Math" panose="02040503050406030204" pitchFamily="18" charset="0"/>
                        </a:rPr>
                        <m:t>Input</m:t>
                      </m:r>
                      <m:r>
                        <a:rPr lang="es-CO" sz="2200" b="0" i="0" smtClean="0">
                          <a:latin typeface="Cambria Math" panose="02040503050406030204" pitchFamily="18" charset="0"/>
                        </a:rPr>
                        <m:t> </m:t>
                      </m:r>
                      <m:r>
                        <m:rPr>
                          <m:sty m:val="p"/>
                        </m:rPr>
                        <a:rPr lang="es-CO" sz="2200" b="0" i="0" smtClean="0">
                          <a:latin typeface="Cambria Math" panose="02040503050406030204" pitchFamily="18" charset="0"/>
                        </a:rPr>
                        <m:t>Activity</m:t>
                      </m:r>
                      <m:r>
                        <a:rPr lang="es-CO" sz="2200" b="0" i="0" smtClean="0">
                          <a:latin typeface="Cambria Math" panose="02040503050406030204" pitchFamily="18" charset="0"/>
                        </a:rPr>
                        <m:t> </m:t>
                      </m:r>
                      <m:r>
                        <m:rPr>
                          <m:sty m:val="p"/>
                        </m:rPr>
                        <a:rPr lang="es-CO" sz="2200" b="0" i="0" smtClean="0">
                          <a:latin typeface="Cambria Math" panose="02040503050406030204" pitchFamily="18" charset="0"/>
                        </a:rPr>
                        <m:t>Ratio</m:t>
                      </m:r>
                      <m:r>
                        <a:rPr lang="es-CO" sz="2200" b="0" i="0" smtClean="0">
                          <a:latin typeface="Cambria Math" panose="02040503050406030204" pitchFamily="18" charset="0"/>
                        </a:rPr>
                        <m:t>=</m:t>
                      </m:r>
                      <m:f>
                        <m:fPr>
                          <m:ctrlPr>
                            <a:rPr lang="es-CO" sz="2200" b="0" i="1" smtClean="0">
                              <a:latin typeface="Cambria Math" panose="02040503050406030204" pitchFamily="18" charset="0"/>
                            </a:rPr>
                          </m:ctrlPr>
                        </m:fPr>
                        <m:num>
                          <m:r>
                            <a:rPr lang="es-CO" sz="2200" b="0" i="0" smtClean="0">
                              <a:latin typeface="Cambria Math" panose="02040503050406030204" pitchFamily="18" charset="0"/>
                            </a:rPr>
                            <m:t>1</m:t>
                          </m:r>
                        </m:num>
                        <m:den>
                          <m:r>
                            <a:rPr lang="es-CO" sz="2200" b="0" i="0" smtClean="0">
                              <a:latin typeface="Cambria Math" panose="02040503050406030204" pitchFamily="18" charset="0"/>
                            </a:rPr>
                            <m:t>0.4</m:t>
                          </m:r>
                        </m:den>
                      </m:f>
                      <m:r>
                        <a:rPr lang="es-CO" sz="2200" b="0" i="0" smtClean="0">
                          <a:latin typeface="Cambria Math" panose="02040503050406030204" pitchFamily="18" charset="0"/>
                        </a:rPr>
                        <m:t>=2.5</m:t>
                      </m:r>
                    </m:oMath>
                  </m:oMathPara>
                </a14:m>
                <a:endParaRPr lang="es-CO" sz="2200" dirty="0"/>
              </a:p>
            </p:txBody>
          </p:sp>
        </mc:Choice>
        <mc:Fallback>
          <p:sp>
            <p:nvSpPr>
              <p:cNvPr id="13" name="TextBox 12">
                <a:extLst>
                  <a:ext uri="{FF2B5EF4-FFF2-40B4-BE49-F238E27FC236}">
                    <a16:creationId xmlns:a16="http://schemas.microsoft.com/office/drawing/2014/main" id="{0FA92AF7-6321-A600-92FD-D39C25589525}"/>
                  </a:ext>
                </a:extLst>
              </p:cNvPr>
              <p:cNvSpPr txBox="1">
                <a:spLocks noRot="1" noChangeAspect="1" noMove="1" noResize="1" noEditPoints="1" noAdjustHandles="1" noChangeArrowheads="1" noChangeShapeType="1" noTextEdit="1"/>
              </p:cNvSpPr>
              <p:nvPr/>
            </p:nvSpPr>
            <p:spPr>
              <a:xfrm>
                <a:off x="477518" y="4548447"/>
                <a:ext cx="3904146" cy="636008"/>
              </a:xfrm>
              <a:prstGeom prst="rect">
                <a:avLst/>
              </a:prstGeom>
              <a:blipFill>
                <a:blip r:embed="rId7"/>
                <a:stretch>
                  <a:fillRect/>
                </a:stretch>
              </a:blipFill>
            </p:spPr>
            <p:txBody>
              <a:bodyPr/>
              <a:lstStyle/>
              <a:p>
                <a:r>
                  <a:rPr lang="es-CO">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845FADFB-0CF7-BCE8-6EF7-89962D7F78A0}"/>
                  </a:ext>
                </a:extLst>
              </p:cNvPr>
              <p:cNvSpPr txBox="1"/>
              <p:nvPr/>
            </p:nvSpPr>
            <p:spPr>
              <a:xfrm>
                <a:off x="5618603" y="4674869"/>
                <a:ext cx="2937165"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𝑐𝑜𝑎𝑙</m:t>
                      </m:r>
                      <m:r>
                        <a:rPr lang="es-CO" sz="2200" b="0" i="1" smtClean="0">
                          <a:latin typeface="Cambria Math" panose="02040503050406030204" pitchFamily="18" charset="0"/>
                        </a:rPr>
                        <m:t> </m:t>
                      </m:r>
                      <m:r>
                        <a:rPr lang="es-CO" sz="2200" b="0" i="1" smtClean="0">
                          <a:latin typeface="Cambria Math" panose="02040503050406030204" pitchFamily="18" charset="0"/>
                        </a:rPr>
                        <m:t>𝑝𝑟𝑜𝑑𝑢𝑐𝑒</m:t>
                      </m:r>
                      <m:r>
                        <a:rPr lang="es-CO" sz="2200" b="0" i="1" smtClean="0">
                          <a:latin typeface="Cambria Math" panose="02040503050406030204" pitchFamily="18" charset="0"/>
                        </a:rPr>
                        <m:t> 1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𝑒𝑙𝑒𝑐𝑡𝑟𝑖𝑐𝑖𝑡𝑦</m:t>
                      </m:r>
                    </m:oMath>
                  </m:oMathPara>
                </a14:m>
                <a:endParaRPr lang="es-CO" sz="2200" dirty="0"/>
              </a:p>
            </p:txBody>
          </p:sp>
        </mc:Choice>
        <mc:Fallback>
          <p:sp>
            <p:nvSpPr>
              <p:cNvPr id="14" name="TextBox 13">
                <a:extLst>
                  <a:ext uri="{FF2B5EF4-FFF2-40B4-BE49-F238E27FC236}">
                    <a16:creationId xmlns:a16="http://schemas.microsoft.com/office/drawing/2014/main" id="{845FADFB-0CF7-BCE8-6EF7-89962D7F78A0}"/>
                  </a:ext>
                </a:extLst>
              </p:cNvPr>
              <p:cNvSpPr txBox="1">
                <a:spLocks noRot="1" noChangeAspect="1" noMove="1" noResize="1" noEditPoints="1" noAdjustHandles="1" noChangeArrowheads="1" noChangeShapeType="1" noTextEdit="1"/>
              </p:cNvSpPr>
              <p:nvPr/>
            </p:nvSpPr>
            <p:spPr>
              <a:xfrm>
                <a:off x="5618603" y="4674869"/>
                <a:ext cx="2937165" cy="338554"/>
              </a:xfrm>
              <a:prstGeom prst="rect">
                <a:avLst/>
              </a:prstGeom>
              <a:blipFill>
                <a:blip r:embed="rId8"/>
                <a:stretch>
                  <a:fillRect l="-3320" r="-77593" b="-38182"/>
                </a:stretch>
              </a:blipFill>
            </p:spPr>
            <p:txBody>
              <a:bodyPr/>
              <a:lstStyle/>
              <a:p>
                <a:r>
                  <a:rPr lang="es-CO">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17DE6C98-0B4D-A697-3F75-219F3A2738E7}"/>
                  </a:ext>
                </a:extLst>
              </p:cNvPr>
              <p:cNvSpPr txBox="1"/>
              <p:nvPr/>
            </p:nvSpPr>
            <p:spPr>
              <a:xfrm>
                <a:off x="1931156" y="5528540"/>
                <a:ext cx="7263848" cy="7030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𝑒𝑙𝑒𝑐𝑡𝑟𝑖𝑐𝑖𝑡𝑦</m:t>
                      </m:r>
                      <m:r>
                        <a:rPr lang="es-CO" sz="2200" b="0" i="1" smtClean="0">
                          <a:latin typeface="Cambria Math" panose="02040503050406030204" pitchFamily="18" charset="0"/>
                        </a:rPr>
                        <m:t>∗</m:t>
                      </m:r>
                      <m:f>
                        <m:fPr>
                          <m:ctrlPr>
                            <a:rPr lang="es-CO" sz="2200" b="0" i="1" smtClean="0">
                              <a:latin typeface="Cambria Math" panose="02040503050406030204" pitchFamily="18" charset="0"/>
                            </a:rPr>
                          </m:ctrlPr>
                        </m:fPr>
                        <m:num>
                          <m:r>
                            <a:rPr lang="es-CO" sz="2200" b="0" i="1" smtClean="0">
                              <a:latin typeface="Cambria Math" panose="02040503050406030204" pitchFamily="18" charset="0"/>
                            </a:rPr>
                            <m:t>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𝑐𝑜𝑎𝑙</m:t>
                          </m:r>
                        </m:num>
                        <m:den>
                          <m:r>
                            <a:rPr lang="es-CO" sz="2200" b="0" i="1" smtClean="0">
                              <a:latin typeface="Cambria Math" panose="02040503050406030204" pitchFamily="18" charset="0"/>
                            </a:rPr>
                            <m:t>1 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𝑒𝑙𝑒𝑐𝑡𝑟𝑖𝑐𝑖𝑡𝑦</m:t>
                          </m:r>
                        </m:den>
                      </m:f>
                      <m:r>
                        <a:rPr lang="es-CO" sz="2200" b="0" i="1" smtClean="0">
                          <a:latin typeface="Cambria Math" panose="02040503050406030204" pitchFamily="18" charset="0"/>
                        </a:rPr>
                        <m:t>=62.5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𝑐𝑜𝑎𝑙</m:t>
                      </m:r>
                    </m:oMath>
                  </m:oMathPara>
                </a14:m>
                <a:endParaRPr lang="es-CO" sz="2200" dirty="0"/>
              </a:p>
            </p:txBody>
          </p:sp>
        </mc:Choice>
        <mc:Fallback>
          <p:sp>
            <p:nvSpPr>
              <p:cNvPr id="15" name="TextBox 14">
                <a:extLst>
                  <a:ext uri="{FF2B5EF4-FFF2-40B4-BE49-F238E27FC236}">
                    <a16:creationId xmlns:a16="http://schemas.microsoft.com/office/drawing/2014/main" id="{17DE6C98-0B4D-A697-3F75-219F3A2738E7}"/>
                  </a:ext>
                </a:extLst>
              </p:cNvPr>
              <p:cNvSpPr txBox="1">
                <a:spLocks noRot="1" noChangeAspect="1" noMove="1" noResize="1" noEditPoints="1" noAdjustHandles="1" noChangeArrowheads="1" noChangeShapeType="1" noTextEdit="1"/>
              </p:cNvSpPr>
              <p:nvPr/>
            </p:nvSpPr>
            <p:spPr>
              <a:xfrm>
                <a:off x="1931156" y="5528540"/>
                <a:ext cx="7263848" cy="703013"/>
              </a:xfrm>
              <a:prstGeom prst="rect">
                <a:avLst/>
              </a:prstGeom>
              <a:blipFill>
                <a:blip r:embed="rId9"/>
                <a:stretch>
                  <a:fillRect/>
                </a:stretch>
              </a:blipFill>
            </p:spPr>
            <p:txBody>
              <a:bodyPr/>
              <a:lstStyle/>
              <a:p>
                <a:r>
                  <a:rPr lang="es-CO">
                    <a:noFill/>
                  </a:rPr>
                  <a:t> </a:t>
                </a:r>
              </a:p>
            </p:txBody>
          </p:sp>
        </mc:Fallback>
      </mc:AlternateContent>
      <p:sp>
        <p:nvSpPr>
          <p:cNvPr id="16" name="Rectangle 15">
            <a:extLst>
              <a:ext uri="{FF2B5EF4-FFF2-40B4-BE49-F238E27FC236}">
                <a16:creationId xmlns:a16="http://schemas.microsoft.com/office/drawing/2014/main" id="{23977353-F817-EB11-384C-29E951CBF8A6}"/>
              </a:ext>
            </a:extLst>
          </p:cNvPr>
          <p:cNvSpPr/>
          <p:nvPr/>
        </p:nvSpPr>
        <p:spPr>
          <a:xfrm>
            <a:off x="464134" y="1124572"/>
            <a:ext cx="777080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5.2.8  Representing Efficiency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 Part 2</a:t>
            </a:r>
          </a:p>
        </p:txBody>
      </p:sp>
      <p:sp>
        <p:nvSpPr>
          <p:cNvPr id="17" name="Title 10">
            <a:extLst>
              <a:ext uri="{FF2B5EF4-FFF2-40B4-BE49-F238E27FC236}">
                <a16:creationId xmlns:a16="http://schemas.microsoft.com/office/drawing/2014/main" id="{06FCE4B0-4FDA-67E8-84D8-8ED6DF14C4C0}"/>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2" name="synthesize (5)">
            <a:hlinkClick r:id="" action="ppaction://media"/>
            <a:extLst>
              <a:ext uri="{FF2B5EF4-FFF2-40B4-BE49-F238E27FC236}">
                <a16:creationId xmlns:a16="http://schemas.microsoft.com/office/drawing/2014/main" id="{9CC7AFC3-C581-21F1-44B4-1FCA4E3D072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41339" y="141155"/>
            <a:ext cx="1181586" cy="1181586"/>
          </a:xfrm>
          <a:prstGeom prst="rect">
            <a:avLst/>
          </a:prstGeom>
        </p:spPr>
      </p:pic>
    </p:spTree>
    <p:extLst>
      <p:ext uri="{BB962C8B-B14F-4D97-AF65-F5344CB8AC3E}">
        <p14:creationId xmlns:p14="http://schemas.microsoft.com/office/powerpoint/2010/main" val="285411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0F2B69-C653-1C69-4475-89D2A4186248}"/>
              </a:ext>
            </a:extLst>
          </p:cNvPr>
          <p:cNvPicPr>
            <a:picLocks noChangeAspect="1"/>
          </p:cNvPicPr>
          <p:nvPr/>
        </p:nvPicPr>
        <p:blipFill>
          <a:blip r:embed="rId5"/>
          <a:stretch>
            <a:fillRect/>
          </a:stretch>
        </p:blipFill>
        <p:spPr>
          <a:xfrm>
            <a:off x="1212509" y="1700760"/>
            <a:ext cx="8527236" cy="4409096"/>
          </a:xfrm>
          <a:prstGeom prst="rect">
            <a:avLst/>
          </a:prstGeom>
        </p:spPr>
      </p:pic>
      <p:sp>
        <p:nvSpPr>
          <p:cNvPr id="6" name="Rectangle 5">
            <a:extLst>
              <a:ext uri="{FF2B5EF4-FFF2-40B4-BE49-F238E27FC236}">
                <a16:creationId xmlns:a16="http://schemas.microsoft.com/office/drawing/2014/main" id="{94601D05-6A7C-00E3-1699-B674CAFB10D0}"/>
              </a:ext>
            </a:extLst>
          </p:cNvPr>
          <p:cNvSpPr/>
          <p:nvPr/>
        </p:nvSpPr>
        <p:spPr>
          <a:xfrm>
            <a:off x="464135" y="1041337"/>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5.2.9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Input &amp; Output Activity on MUIO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 name="Title 10">
            <a:extLst>
              <a:ext uri="{FF2B5EF4-FFF2-40B4-BE49-F238E27FC236}">
                <a16:creationId xmlns:a16="http://schemas.microsoft.com/office/drawing/2014/main" id="{82B927A4-CA68-289C-D479-E4053AF85875}"/>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3" name="synthesize (6)">
            <a:hlinkClick r:id="" action="ppaction://media"/>
            <a:extLst>
              <a:ext uri="{FF2B5EF4-FFF2-40B4-BE49-F238E27FC236}">
                <a16:creationId xmlns:a16="http://schemas.microsoft.com/office/drawing/2014/main" id="{C9709A83-1EA9-3EA7-9807-3E45E89D6D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39745" y="187187"/>
            <a:ext cx="1183861" cy="1183861"/>
          </a:xfrm>
          <a:prstGeom prst="rect">
            <a:avLst/>
          </a:prstGeom>
        </p:spPr>
      </p:pic>
    </p:spTree>
    <p:extLst>
      <p:ext uri="{BB962C8B-B14F-4D97-AF65-F5344CB8AC3E}">
        <p14:creationId xmlns:p14="http://schemas.microsoft.com/office/powerpoint/2010/main" val="208319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797784"/>
            <a:ext cx="9843579"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a:ea typeface="+mn-lt"/>
                <a:cs typeface="+mn-lt"/>
              </a:rPr>
              <a:t>Taliotis</a:t>
            </a:r>
            <a:r>
              <a:rPr lang="en-GB" sz="2500" dirty="0">
                <a:latin typeface="Open Sans"/>
                <a:ea typeface="+mn-lt"/>
                <a:cs typeface="+mn-lt"/>
              </a:rPr>
              <a:t>, Constantinos, </a:t>
            </a:r>
            <a:r>
              <a:rPr lang="en-GB" sz="2500" dirty="0" err="1">
                <a:latin typeface="Open Sans"/>
                <a:ea typeface="+mn-lt"/>
                <a:cs typeface="+mn-lt"/>
              </a:rPr>
              <a:t>Gardumi</a:t>
            </a:r>
            <a:r>
              <a:rPr lang="en-GB" sz="2500" dirty="0">
                <a:latin typeface="Open Sans"/>
                <a:ea typeface="+mn-lt"/>
                <a:cs typeface="+mn-lt"/>
              </a:rPr>
              <a:t>, Francesco, </a:t>
            </a:r>
            <a:r>
              <a:rPr lang="en-GB" sz="2500" dirty="0" err="1">
                <a:latin typeface="Open Sans"/>
                <a:ea typeface="+mn-lt"/>
                <a:cs typeface="+mn-lt"/>
              </a:rPr>
              <a:t>Shivakumar</a:t>
            </a:r>
            <a:r>
              <a:rPr lang="en-GB" sz="2500" dirty="0">
                <a:latin typeface="Open Sans"/>
                <a:ea typeface="+mn-lt"/>
                <a:cs typeface="+mn-lt"/>
              </a:rPr>
              <a:t>, Abhishek, Sridharan, Vignesh, Ramos, Eunice, </a:t>
            </a:r>
            <a:r>
              <a:rPr lang="en-GB" sz="2500" dirty="0" err="1">
                <a:latin typeface="Open Sans"/>
                <a:ea typeface="+mn-lt"/>
                <a:cs typeface="+mn-lt"/>
              </a:rPr>
              <a:t>Beltramo</a:t>
            </a:r>
            <a:r>
              <a:rPr lang="en-GB" sz="2500" dirty="0">
                <a:latin typeface="Open Sans"/>
                <a:ea typeface="+mn-lt"/>
                <a:cs typeface="+mn-lt"/>
              </a:rPr>
              <a:t>, Agnese, … Howells, Mark. (2018, December). Representing primary energy supply in </a:t>
            </a:r>
            <a:r>
              <a:rPr lang="en-GB" sz="2500" dirty="0" err="1">
                <a:latin typeface="Open Sans"/>
                <a:ea typeface="+mn-lt"/>
                <a:cs typeface="+mn-lt"/>
              </a:rPr>
              <a:t>OSeMOSYS</a:t>
            </a:r>
            <a:r>
              <a:rPr lang="en-GB" sz="2500" dirty="0">
                <a:latin typeface="Open Sans"/>
                <a:ea typeface="+mn-lt"/>
                <a:cs typeface="+mn-lt"/>
              </a:rPr>
              <a:t>. </a:t>
            </a:r>
            <a:r>
              <a:rPr lang="en-GB" sz="2500" dirty="0" err="1">
                <a:latin typeface="Open Sans"/>
                <a:ea typeface="+mn-lt"/>
                <a:cs typeface="+mn-lt"/>
              </a:rPr>
              <a:t>Zenodo</a:t>
            </a:r>
            <a:r>
              <a:rPr lang="en-GB" sz="2500" dirty="0">
                <a:latin typeface="Open Sans"/>
                <a:ea typeface="+mn-lt"/>
                <a:cs typeface="+mn-lt"/>
              </a:rPr>
              <a:t>. http://doi.org/10.5281/zenodo.4558799</a:t>
            </a:r>
          </a:p>
          <a:p>
            <a:pPr marL="342900" indent="-342900">
              <a:buAutoNum type="arabicPeriod"/>
            </a:pPr>
            <a:endParaRPr lang="en-GB" sz="25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CE8C6A2-E925-6B23-CB73-F24654F7FD8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F6CF591-6E1A-2DCA-E89F-8215E0672D5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D867C9BE-56A8-8754-FEAC-ABBF9350652D}"/>
              </a:ext>
            </a:extLst>
          </p:cNvPr>
          <p:cNvSpPr/>
          <p:nvPr/>
        </p:nvSpPr>
        <p:spPr>
          <a:xfrm>
            <a:off x="472545" y="836044"/>
            <a:ext cx="807570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Introducing Technology Costs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A033568B-F7CD-0A3F-6203-A6C0ED135DA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Costs </a:t>
            </a:r>
            <a:endParaRPr lang="en-GB" sz="4400" dirty="0">
              <a:latin typeface="Open Sans"/>
              <a:ea typeface="Open Sans" panose="020B0606030504020204" pitchFamily="34" charset="0"/>
              <a:cs typeface="Open Sans" panose="020B0606030504020204" pitchFamily="34" charset="0"/>
            </a:endParaRPr>
          </a:p>
        </p:txBody>
      </p:sp>
      <p:pic>
        <p:nvPicPr>
          <p:cNvPr id="8" name="Picture 11" descr="Diagram&#10;&#10;Description automatically generated">
            <a:extLst>
              <a:ext uri="{FF2B5EF4-FFF2-40B4-BE49-F238E27FC236}">
                <a16:creationId xmlns:a16="http://schemas.microsoft.com/office/drawing/2014/main" id="{39BCC0D7-1808-2E14-44C0-247F5EED7956}"/>
              </a:ext>
            </a:extLst>
          </p:cNvPr>
          <p:cNvPicPr>
            <a:picLocks noGrp="1" noChangeAspect="1"/>
          </p:cNvPicPr>
          <p:nvPr>
            <p:ph idx="1"/>
          </p:nvPr>
        </p:nvPicPr>
        <p:blipFill rotWithShape="1">
          <a:blip r:embed="rId5"/>
          <a:srcRect l="249" t="14094" r="-340" b="12752"/>
          <a:stretch/>
        </p:blipFill>
        <p:spPr>
          <a:xfrm>
            <a:off x="232436" y="1905773"/>
            <a:ext cx="11438327" cy="4236252"/>
          </a:xfrm>
        </p:spPr>
      </p:pic>
      <p:sp>
        <p:nvSpPr>
          <p:cNvPr id="9" name="TextBox 8">
            <a:extLst>
              <a:ext uri="{FF2B5EF4-FFF2-40B4-BE49-F238E27FC236}">
                <a16:creationId xmlns:a16="http://schemas.microsoft.com/office/drawing/2014/main" id="{EF40A546-B6B6-6412-5784-26694C52EE49}"/>
              </a:ext>
            </a:extLst>
          </p:cNvPr>
          <p:cNvSpPr txBox="1"/>
          <p:nvPr/>
        </p:nvSpPr>
        <p:spPr>
          <a:xfrm>
            <a:off x="673591" y="6142025"/>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Rectangle 9">
            <a:extLst>
              <a:ext uri="{FF2B5EF4-FFF2-40B4-BE49-F238E27FC236}">
                <a16:creationId xmlns:a16="http://schemas.microsoft.com/office/drawing/2014/main" id="{9CD183C4-2EB2-E8DA-9748-63CC2F52C068}"/>
              </a:ext>
            </a:extLst>
          </p:cNvPr>
          <p:cNvSpPr/>
          <p:nvPr/>
        </p:nvSpPr>
        <p:spPr>
          <a:xfrm>
            <a:off x="232436" y="1423198"/>
            <a:ext cx="4630510" cy="1015663"/>
          </a:xfrm>
          <a:prstGeom prst="rect">
            <a:avLst/>
          </a:prstGeom>
          <a:solidFill>
            <a:schemeClr val="bg1"/>
          </a:solidFill>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In OSeMOSYS, costs are split into Capital Costs, Fixed Costs, and Variable Costs</a:t>
            </a:r>
            <a:endPar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2" name="synthesize">
            <a:hlinkClick r:id="" action="ppaction://media"/>
            <a:extLst>
              <a:ext uri="{FF2B5EF4-FFF2-40B4-BE49-F238E27FC236}">
                <a16:creationId xmlns:a16="http://schemas.microsoft.com/office/drawing/2014/main" id="{CB78AFAE-3184-8813-A002-2BB005FD85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02931" y="100791"/>
            <a:ext cx="1322407" cy="1322407"/>
          </a:xfrm>
          <a:prstGeom prst="rect">
            <a:avLst/>
          </a:prstGeom>
        </p:spPr>
      </p:pic>
    </p:spTree>
    <p:extLst>
      <p:ext uri="{BB962C8B-B14F-4D97-AF65-F5344CB8AC3E}">
        <p14:creationId xmlns:p14="http://schemas.microsoft.com/office/powerpoint/2010/main" val="356209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10123085" cy="391420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Understand the general representation of technologies in </a:t>
            </a:r>
            <a:r>
              <a:rPr lang="en-US" sz="2400" dirty="0" err="1">
                <a:latin typeface="Open Sans"/>
                <a:ea typeface="+mn-lt"/>
                <a:cs typeface="+mn-lt"/>
              </a:rPr>
              <a:t>OSeMOSYS</a:t>
            </a:r>
            <a:r>
              <a:rPr lang="en-US" sz="2400" dirty="0">
                <a:latin typeface="Open Sans"/>
                <a:ea typeface="+mn-lt"/>
                <a:cs typeface="+mn-lt"/>
              </a:rPr>
              <a:t> </a:t>
            </a:r>
          </a:p>
          <a:p>
            <a:pPr>
              <a:spcBef>
                <a:spcPts val="1000"/>
              </a:spcBef>
            </a:pPr>
            <a:r>
              <a:rPr lang="en-US" sz="2400" dirty="0">
                <a:latin typeface="Open Sans"/>
                <a:ea typeface="+mn-lt"/>
                <a:cs typeface="+mn-lt"/>
              </a:rPr>
              <a:t>ILO2: Understand the technology parameters: Input Activity Ratio, Output Activity Ratio, and Capacity to Activity Unit</a:t>
            </a:r>
          </a:p>
          <a:p>
            <a:pPr>
              <a:spcBef>
                <a:spcPts val="1000"/>
              </a:spcBef>
            </a:pPr>
            <a:r>
              <a:rPr lang="en-US" sz="2400" dirty="0">
                <a:latin typeface="Open Sans"/>
                <a:ea typeface="+mn-lt"/>
                <a:cs typeface="+mn-lt"/>
              </a:rPr>
              <a:t>ILO3: Understand how technology costs are represented in </a:t>
            </a:r>
            <a:r>
              <a:rPr lang="en-US" sz="2400" dirty="0" err="1">
                <a:latin typeface="Open Sans"/>
                <a:ea typeface="+mn-lt"/>
                <a:cs typeface="+mn-lt"/>
              </a:rPr>
              <a:t>OSeMOSYS</a:t>
            </a:r>
            <a:r>
              <a:rPr lang="en-US" sz="2400" dirty="0">
                <a:latin typeface="Open Sans"/>
                <a:ea typeface="+mn-lt"/>
                <a:cs typeface="+mn-lt"/>
              </a:rPr>
              <a:t>  </a:t>
            </a:r>
          </a:p>
          <a:p>
            <a:pPr>
              <a:spcBef>
                <a:spcPts val="1000"/>
              </a:spcBef>
            </a:pPr>
            <a:r>
              <a:rPr lang="en-US" sz="2400" dirty="0">
                <a:latin typeface="Open Sans"/>
                <a:ea typeface="+mn-lt"/>
                <a:cs typeface="+mn-lt"/>
              </a:rPr>
              <a:t>ILO4: Learn how to represent Primary Energy Supply technologies in </a:t>
            </a:r>
            <a:r>
              <a:rPr lang="en-US" sz="2400" dirty="0" err="1">
                <a:latin typeface="Open Sans"/>
                <a:ea typeface="+mn-lt"/>
                <a:cs typeface="+mn-lt"/>
              </a:rPr>
              <a:t>OSeMOSYS</a:t>
            </a:r>
            <a:endParaRPr lang="en-US" sz="24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5553AB2-8FF6-AA57-C169-C7FB0916180F}"/>
            </a:ext>
          </a:extLst>
        </p:cNvPr>
        <p:cNvGrpSpPr/>
        <p:nvPr/>
      </p:nvGrpSpPr>
      <p:grpSpPr>
        <a:xfrm>
          <a:off x="0" y="0"/>
          <a:ext cx="0" cy="0"/>
          <a:chOff x="0" y="0"/>
          <a:chExt cx="0" cy="0"/>
        </a:xfrm>
      </p:grpSpPr>
      <p:pic>
        <p:nvPicPr>
          <p:cNvPr id="2" name="Picture 11" descr="Graphical user interface&#10;&#10;Description automatically generated">
            <a:extLst>
              <a:ext uri="{FF2B5EF4-FFF2-40B4-BE49-F238E27FC236}">
                <a16:creationId xmlns:a16="http://schemas.microsoft.com/office/drawing/2014/main" id="{A99FC240-541F-A967-2F58-4246FC7295D8}"/>
              </a:ext>
            </a:extLst>
          </p:cNvPr>
          <p:cNvPicPr>
            <a:picLocks noGrp="1" noChangeAspect="1"/>
          </p:cNvPicPr>
          <p:nvPr>
            <p:ph idx="1"/>
          </p:nvPr>
        </p:nvPicPr>
        <p:blipFill rotWithShape="1">
          <a:blip r:embed="rId5"/>
          <a:srcRect l="21676" t="30195" r="22040" b="9416"/>
          <a:stretch/>
        </p:blipFill>
        <p:spPr>
          <a:xfrm>
            <a:off x="1745673" y="1210524"/>
            <a:ext cx="8215745" cy="4969890"/>
          </a:xfrm>
        </p:spPr>
      </p:pic>
      <p:sp>
        <p:nvSpPr>
          <p:cNvPr id="3" name="Slide Number Placeholder 1">
            <a:extLst>
              <a:ext uri="{FF2B5EF4-FFF2-40B4-BE49-F238E27FC236}">
                <a16:creationId xmlns:a16="http://schemas.microsoft.com/office/drawing/2014/main" id="{BB5706A1-F9C9-764C-E5F8-3D1297FAE7C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5" name="Rectangle 4">
            <a:extLst>
              <a:ext uri="{FF2B5EF4-FFF2-40B4-BE49-F238E27FC236}">
                <a16:creationId xmlns:a16="http://schemas.microsoft.com/office/drawing/2014/main" id="{CC7DD295-7885-B884-6599-792F9D2DC338}"/>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5.3.2 Capital Costs </a:t>
            </a:r>
          </a:p>
        </p:txBody>
      </p:sp>
      <p:sp>
        <p:nvSpPr>
          <p:cNvPr id="6" name="Title 10">
            <a:extLst>
              <a:ext uri="{FF2B5EF4-FFF2-40B4-BE49-F238E27FC236}">
                <a16:creationId xmlns:a16="http://schemas.microsoft.com/office/drawing/2014/main" id="{59DEE7E1-9BE5-5C10-4306-3C2574BC9602}"/>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Costs </a:t>
            </a:r>
            <a:endParaRPr lang="en-GB" sz="4400" dirty="0">
              <a:latin typeface="Open Sans"/>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A403645-0FAA-E65D-4723-5E1ABA8CA890}"/>
              </a:ext>
            </a:extLst>
          </p:cNvPr>
          <p:cNvSpPr txBox="1"/>
          <p:nvPr/>
        </p:nvSpPr>
        <p:spPr>
          <a:xfrm>
            <a:off x="761017" y="6235834"/>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15)">
            <a:hlinkClick r:id="" action="ppaction://media"/>
            <a:extLst>
              <a:ext uri="{FF2B5EF4-FFF2-40B4-BE49-F238E27FC236}">
                <a16:creationId xmlns:a16="http://schemas.microsoft.com/office/drawing/2014/main" id="{69E10A83-8CDC-2309-ED41-9333AF874C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14787" y="247881"/>
            <a:ext cx="1219758" cy="1219758"/>
          </a:xfrm>
          <a:prstGeom prst="rect">
            <a:avLst/>
          </a:prstGeom>
        </p:spPr>
      </p:pic>
    </p:spTree>
    <p:extLst>
      <p:ext uri="{BB962C8B-B14F-4D97-AF65-F5344CB8AC3E}">
        <p14:creationId xmlns:p14="http://schemas.microsoft.com/office/powerpoint/2010/main" val="370289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7E92FAE-BB85-B1E3-6B74-8F405DEE698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5C197F7-440D-470E-A677-A37F5D0225A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5" name="Rectangle 4">
            <a:extLst>
              <a:ext uri="{FF2B5EF4-FFF2-40B4-BE49-F238E27FC236}">
                <a16:creationId xmlns:a16="http://schemas.microsoft.com/office/drawing/2014/main" id="{35E030D9-0A62-649F-64EF-3F3FD817327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5.3.3 Fixed Costs</a:t>
            </a:r>
          </a:p>
        </p:txBody>
      </p:sp>
      <p:sp>
        <p:nvSpPr>
          <p:cNvPr id="6" name="Title 10">
            <a:extLst>
              <a:ext uri="{FF2B5EF4-FFF2-40B4-BE49-F238E27FC236}">
                <a16:creationId xmlns:a16="http://schemas.microsoft.com/office/drawing/2014/main" id="{B10DF0CD-80E0-5C32-FE4E-6C20DCEE6A73}"/>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Costs </a:t>
            </a:r>
            <a:endParaRPr lang="en-GB" sz="4400" dirty="0">
              <a:latin typeface="Open Sans"/>
              <a:ea typeface="Open Sans" panose="020B0606030504020204" pitchFamily="34" charset="0"/>
              <a:cs typeface="Open Sans" panose="020B0606030504020204" pitchFamily="34" charset="0"/>
            </a:endParaRPr>
          </a:p>
        </p:txBody>
      </p:sp>
      <p:pic>
        <p:nvPicPr>
          <p:cNvPr id="2" name="Picture 11" descr="Graphical user interface, application, table, Excel&#10;&#10;Description automatically generated">
            <a:extLst>
              <a:ext uri="{FF2B5EF4-FFF2-40B4-BE49-F238E27FC236}">
                <a16:creationId xmlns:a16="http://schemas.microsoft.com/office/drawing/2014/main" id="{37D9A224-ABD9-27DA-0676-5F8836AE0AA6}"/>
              </a:ext>
            </a:extLst>
          </p:cNvPr>
          <p:cNvPicPr>
            <a:picLocks noGrp="1" noChangeAspect="1"/>
          </p:cNvPicPr>
          <p:nvPr>
            <p:ph idx="1"/>
          </p:nvPr>
        </p:nvPicPr>
        <p:blipFill rotWithShape="1">
          <a:blip r:embed="rId5"/>
          <a:srcRect l="16469" t="36276" r="34661" b="12028"/>
          <a:stretch/>
        </p:blipFill>
        <p:spPr>
          <a:xfrm>
            <a:off x="1814945" y="1249344"/>
            <a:ext cx="8354147" cy="4968101"/>
          </a:xfrm>
        </p:spPr>
      </p:pic>
      <p:sp>
        <p:nvSpPr>
          <p:cNvPr id="4" name="TextBox 3">
            <a:extLst>
              <a:ext uri="{FF2B5EF4-FFF2-40B4-BE49-F238E27FC236}">
                <a16:creationId xmlns:a16="http://schemas.microsoft.com/office/drawing/2014/main" id="{8AE87731-E50E-9359-DAFE-62AF3EAAF0AB}"/>
              </a:ext>
            </a:extLst>
          </p:cNvPr>
          <p:cNvSpPr txBox="1"/>
          <p:nvPr/>
        </p:nvSpPr>
        <p:spPr>
          <a:xfrm>
            <a:off x="472546" y="6243985"/>
            <a:ext cx="626565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(Created using data from </a:t>
            </a:r>
            <a:r>
              <a:rPr lang="en-GB" sz="1050" dirty="0" err="1">
                <a:latin typeface="Open Sans" panose="020B0606030504020204" pitchFamily="34" charset="0"/>
                <a:ea typeface="Open Sans" panose="020B0606030504020204" pitchFamily="34" charset="0"/>
                <a:cs typeface="Open Sans" panose="020B0606030504020204" pitchFamily="34" charset="0"/>
              </a:rPr>
              <a:t>Pappis</a:t>
            </a:r>
            <a:r>
              <a:rPr lang="en-GB" sz="1050" dirty="0">
                <a:latin typeface="Open Sans" panose="020B0606030504020204" pitchFamily="34" charset="0"/>
                <a:ea typeface="Open Sans" panose="020B0606030504020204" pitchFamily="34" charset="0"/>
                <a:cs typeface="Open Sans" panose="020B0606030504020204" pitchFamily="34" charset="0"/>
              </a:rPr>
              <a:t> et al. (2019), </a:t>
            </a:r>
            <a:r>
              <a:rPr lang="en-GB" sz="1050" dirty="0">
                <a:latin typeface="Open Sans" panose="020B0606030504020204" pitchFamily="34" charset="0"/>
                <a:ea typeface="Open Sans" panose="020B0606030504020204" pitchFamily="34" charset="0"/>
                <a:cs typeface="Open Sans" panose="020B0606030504020204" pitchFamily="34" charset="0"/>
                <a:hlinkClick r:id="rId6"/>
              </a:rPr>
              <a:t>report</a:t>
            </a:r>
            <a:r>
              <a:rPr lang="en-GB" sz="1050" dirty="0">
                <a:latin typeface="Open Sans" panose="020B0606030504020204" pitchFamily="34" charset="0"/>
                <a:ea typeface="Open Sans" panose="020B0606030504020204" pitchFamily="34" charset="0"/>
                <a:cs typeface="Open Sans" panose="020B0606030504020204" pitchFamily="34" charset="0"/>
              </a:rPr>
              <a:t> licensed under </a:t>
            </a:r>
            <a:r>
              <a:rPr lang="en-GB" sz="105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16)">
            <a:hlinkClick r:id="" action="ppaction://media"/>
            <a:extLst>
              <a:ext uri="{FF2B5EF4-FFF2-40B4-BE49-F238E27FC236}">
                <a16:creationId xmlns:a16="http://schemas.microsoft.com/office/drawing/2014/main" id="{E5094618-786D-505B-1CA8-3759E0A28B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69092" y="276362"/>
            <a:ext cx="1275494" cy="1275494"/>
          </a:xfrm>
          <a:prstGeom prst="rect">
            <a:avLst/>
          </a:prstGeom>
        </p:spPr>
      </p:pic>
    </p:spTree>
    <p:extLst>
      <p:ext uri="{BB962C8B-B14F-4D97-AF65-F5344CB8AC3E}">
        <p14:creationId xmlns:p14="http://schemas.microsoft.com/office/powerpoint/2010/main" val="54450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AE16339-346A-2565-CF09-7155767B60D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E1ABA8B-388C-373C-F72A-3438F45263F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5" name="Rectangle 4">
            <a:extLst>
              <a:ext uri="{FF2B5EF4-FFF2-40B4-BE49-F238E27FC236}">
                <a16:creationId xmlns:a16="http://schemas.microsoft.com/office/drawing/2014/main" id="{BB9801B7-30C5-94BA-D6DE-36A383FD238C}"/>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5.3.3 Variable Costs </a:t>
            </a:r>
          </a:p>
        </p:txBody>
      </p:sp>
      <p:sp>
        <p:nvSpPr>
          <p:cNvPr id="6" name="Title 10">
            <a:extLst>
              <a:ext uri="{FF2B5EF4-FFF2-40B4-BE49-F238E27FC236}">
                <a16:creationId xmlns:a16="http://schemas.microsoft.com/office/drawing/2014/main" id="{95170EDF-357C-253A-1689-A5E058B049AD}"/>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5.3 Costs </a:t>
            </a:r>
            <a:endParaRPr lang="en-GB" sz="4400" dirty="0">
              <a:latin typeface="Open Sans"/>
              <a:ea typeface="Open Sans" panose="020B0606030504020204" pitchFamily="34" charset="0"/>
              <a:cs typeface="Open Sans" panose="020B0606030504020204" pitchFamily="34" charset="0"/>
            </a:endParaRPr>
          </a:p>
        </p:txBody>
      </p:sp>
      <p:pic>
        <p:nvPicPr>
          <p:cNvPr id="2" name="Picture 11" descr="Graphical user interface, chart&#10;&#10;Description automatically generated">
            <a:extLst>
              <a:ext uri="{FF2B5EF4-FFF2-40B4-BE49-F238E27FC236}">
                <a16:creationId xmlns:a16="http://schemas.microsoft.com/office/drawing/2014/main" id="{A7768088-D1FB-C81C-1906-AAB788F90890}"/>
              </a:ext>
            </a:extLst>
          </p:cNvPr>
          <p:cNvPicPr>
            <a:picLocks noGrp="1" noChangeAspect="1"/>
          </p:cNvPicPr>
          <p:nvPr>
            <p:ph idx="1"/>
          </p:nvPr>
        </p:nvPicPr>
        <p:blipFill rotWithShape="1">
          <a:blip r:embed="rId5"/>
          <a:srcRect l="21311" t="26948" r="22404" b="12338"/>
          <a:stretch/>
        </p:blipFill>
        <p:spPr>
          <a:xfrm>
            <a:off x="1957004" y="1277054"/>
            <a:ext cx="8055528" cy="4875071"/>
          </a:xfrm>
        </p:spPr>
      </p:pic>
      <p:sp>
        <p:nvSpPr>
          <p:cNvPr id="4" name="TextBox 3">
            <a:extLst>
              <a:ext uri="{FF2B5EF4-FFF2-40B4-BE49-F238E27FC236}">
                <a16:creationId xmlns:a16="http://schemas.microsoft.com/office/drawing/2014/main" id="{F66F77B9-401F-2D9E-7B99-480B751E896E}"/>
              </a:ext>
            </a:extLst>
          </p:cNvPr>
          <p:cNvSpPr txBox="1"/>
          <p:nvPr/>
        </p:nvSpPr>
        <p:spPr>
          <a:xfrm>
            <a:off x="472546" y="6174166"/>
            <a:ext cx="347709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17)">
            <a:hlinkClick r:id="" action="ppaction://media"/>
            <a:extLst>
              <a:ext uri="{FF2B5EF4-FFF2-40B4-BE49-F238E27FC236}">
                <a16:creationId xmlns:a16="http://schemas.microsoft.com/office/drawing/2014/main" id="{B7B11B34-D212-FD4F-8A97-174021CDFB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54341" y="89647"/>
            <a:ext cx="1187407" cy="1187407"/>
          </a:xfrm>
          <a:prstGeom prst="rect">
            <a:avLst/>
          </a:prstGeom>
        </p:spPr>
      </p:pic>
    </p:spTree>
    <p:extLst>
      <p:ext uri="{BB962C8B-B14F-4D97-AF65-F5344CB8AC3E}">
        <p14:creationId xmlns:p14="http://schemas.microsoft.com/office/powerpoint/2010/main" val="35622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887215" y="1647161"/>
            <a:ext cx="100315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Taliotis</a:t>
            </a:r>
            <a:r>
              <a:rPr lang="en-GB" sz="2400" dirty="0">
                <a:latin typeface="Open Sans" panose="020B0606030504020204" pitchFamily="34" charset="0"/>
                <a:ea typeface="Open Sans" panose="020B0606030504020204" pitchFamily="34" charset="0"/>
                <a:cs typeface="Open Sans" panose="020B0606030504020204" pitchFamily="34" charset="0"/>
              </a:rPr>
              <a:t>, Constantinos,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Francesco,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400" dirty="0" err="1">
                <a:latin typeface="Open Sans" panose="020B0606030504020204" pitchFamily="34" charset="0"/>
                <a:ea typeface="Open Sans" panose="020B0606030504020204" pitchFamily="34" charset="0"/>
                <a:cs typeface="Open Sans" panose="020B0606030504020204" pitchFamily="34" charset="0"/>
              </a:rPr>
              <a:t>Beltramo</a:t>
            </a:r>
            <a:r>
              <a:rPr lang="en-GB" sz="2400" dirty="0">
                <a:latin typeface="Open Sans" panose="020B0606030504020204" pitchFamily="34" charset="0"/>
                <a:ea typeface="Open Sans" panose="020B0606030504020204" pitchFamily="34" charset="0"/>
                <a:cs typeface="Open Sans" panose="020B0606030504020204" pitchFamily="34" charset="0"/>
              </a:rPr>
              <a:t>, Agnese, … Howells, Mark. (2018, December). Representing primary energy supply in </a:t>
            </a:r>
            <a:r>
              <a:rPr lang="en-GB" sz="2400" dirty="0" err="1">
                <a:latin typeface="Open Sans" panose="020B0606030504020204" pitchFamily="34" charset="0"/>
                <a:ea typeface="Open Sans" panose="020B0606030504020204" pitchFamily="34" charset="0"/>
                <a:cs typeface="Open Sans" panose="020B0606030504020204" pitchFamily="34" charset="0"/>
              </a:rPr>
              <a:t>OSeMOSYS</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hlinkClick r:id="rId3"/>
            </a:endParaRPr>
          </a:p>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400" dirty="0" err="1">
                <a:latin typeface="Open Sans" panose="020B0606030504020204" pitchFamily="34" charset="0"/>
                <a:ea typeface="Open Sans" panose="020B0606030504020204" pitchFamily="34" charset="0"/>
                <a:cs typeface="Open Sans" panose="020B0606030504020204" pitchFamily="34" charset="0"/>
              </a:rPr>
              <a:t>Medarac</a:t>
            </a:r>
            <a:r>
              <a:rPr lang="en-GB" sz="24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400" dirty="0" err="1">
                <a:latin typeface="Open Sans" panose="020B0606030504020204" pitchFamily="34" charset="0"/>
                <a:ea typeface="Open Sans" panose="020B0606030504020204" pitchFamily="34" charset="0"/>
                <a:cs typeface="Open Sans" panose="020B0606030504020204" pitchFamily="34" charset="0"/>
              </a:rPr>
              <a:t>Kougias</a:t>
            </a:r>
            <a:r>
              <a:rPr lang="en-GB" sz="24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 </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984892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9" name="Picture 8" descr="A diagram of a computer&#10;&#10;Description automatically generated">
            <a:extLst>
              <a:ext uri="{FF2B5EF4-FFF2-40B4-BE49-F238E27FC236}">
                <a16:creationId xmlns:a16="http://schemas.microsoft.com/office/drawing/2014/main" id="{DB7F692A-4426-21F2-E634-F9E52DD8C5A4}"/>
              </a:ext>
            </a:extLst>
          </p:cNvPr>
          <p:cNvPicPr>
            <a:picLocks noChangeAspect="1"/>
          </p:cNvPicPr>
          <p:nvPr/>
        </p:nvPicPr>
        <p:blipFill>
          <a:blip r:embed="rId5"/>
          <a:stretch>
            <a:fillRect/>
          </a:stretch>
        </p:blipFill>
        <p:spPr>
          <a:xfrm>
            <a:off x="737345" y="1386756"/>
            <a:ext cx="10512550" cy="5121991"/>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485425" y="1083562"/>
            <a:ext cx="8215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Introducing Primary energy Supply Technologies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85425"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sp>
        <p:nvSpPr>
          <p:cNvPr id="10" name="Rectangle: Rounded Corners 9">
            <a:extLst>
              <a:ext uri="{FF2B5EF4-FFF2-40B4-BE49-F238E27FC236}">
                <a16:creationId xmlns:a16="http://schemas.microsoft.com/office/drawing/2014/main" id="{F429E174-83CF-E5D9-7D06-469EE8F02106}"/>
              </a:ext>
            </a:extLst>
          </p:cNvPr>
          <p:cNvSpPr/>
          <p:nvPr/>
        </p:nvSpPr>
        <p:spPr>
          <a:xfrm>
            <a:off x="485425" y="2022764"/>
            <a:ext cx="1274102" cy="410094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synthesize (18)">
            <a:hlinkClick r:id="" action="ppaction://media"/>
            <a:extLst>
              <a:ext uri="{FF2B5EF4-FFF2-40B4-BE49-F238E27FC236}">
                <a16:creationId xmlns:a16="http://schemas.microsoft.com/office/drawing/2014/main" id="{8CB324BA-55C6-1AD8-634D-052A74E18C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1788" y="222784"/>
            <a:ext cx="799089" cy="799089"/>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263F018-D772-A2CD-871C-B2118CF3B38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CC4C63A-2B52-C289-14E6-0BE41019678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9A385E08-FE11-37E6-424F-6DD7F633A157}"/>
              </a:ext>
            </a:extLst>
          </p:cNvPr>
          <p:cNvSpPr/>
          <p:nvPr/>
        </p:nvSpPr>
        <p:spPr>
          <a:xfrm>
            <a:off x="485425" y="1083562"/>
            <a:ext cx="966995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Primary Energy Supply Technologies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602CD78-7B71-C2D5-0817-7076D8BEA269}"/>
              </a:ext>
            </a:extLst>
          </p:cNvPr>
          <p:cNvSpPr txBox="1">
            <a:spLocks/>
          </p:cNvSpPr>
          <p:nvPr/>
        </p:nvSpPr>
        <p:spPr>
          <a:xfrm>
            <a:off x="485425"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sp>
        <p:nvSpPr>
          <p:cNvPr id="5" name="Rectangle 4">
            <a:extLst>
              <a:ext uri="{FF2B5EF4-FFF2-40B4-BE49-F238E27FC236}">
                <a16:creationId xmlns:a16="http://schemas.microsoft.com/office/drawing/2014/main" id="{CD04FA7E-9777-BAAA-2B27-22797F9D506B}"/>
              </a:ext>
            </a:extLst>
          </p:cNvPr>
          <p:cNvSpPr/>
          <p:nvPr/>
        </p:nvSpPr>
        <p:spPr>
          <a:xfrm>
            <a:off x="2877509" y="1965847"/>
            <a:ext cx="3214687"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Coal </a:t>
            </a:r>
            <a:r>
              <a:rPr lang="es-CO" sz="2000" dirty="0" err="1">
                <a:solidFill>
                  <a:sysClr val="windowText" lastClr="000000"/>
                </a:solidFill>
              </a:rPr>
              <a:t>imports</a:t>
            </a:r>
            <a:r>
              <a:rPr lang="es-CO" sz="2000" dirty="0">
                <a:solidFill>
                  <a:sysClr val="windowText" lastClr="000000"/>
                </a:solidFill>
              </a:rPr>
              <a:t> (IMPCOA)</a:t>
            </a:r>
          </a:p>
        </p:txBody>
      </p:sp>
      <p:cxnSp>
        <p:nvCxnSpPr>
          <p:cNvPr id="6" name="Straight Arrow Connector 5">
            <a:extLst>
              <a:ext uri="{FF2B5EF4-FFF2-40B4-BE49-F238E27FC236}">
                <a16:creationId xmlns:a16="http://schemas.microsoft.com/office/drawing/2014/main" id="{0135F021-7630-FD0A-261C-86F5A10494C2}"/>
              </a:ext>
            </a:extLst>
          </p:cNvPr>
          <p:cNvCxnSpPr>
            <a:cxnSpLocks/>
            <a:stCxn id="5" idx="3"/>
          </p:cNvCxnSpPr>
          <p:nvPr/>
        </p:nvCxnSpPr>
        <p:spPr>
          <a:xfrm>
            <a:off x="6092196" y="2257601"/>
            <a:ext cx="13573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AE383CA-D8DA-67C5-984C-6A6358CDE7AB}"/>
              </a:ext>
            </a:extLst>
          </p:cNvPr>
          <p:cNvSpPr/>
          <p:nvPr/>
        </p:nvSpPr>
        <p:spPr>
          <a:xfrm>
            <a:off x="2877509" y="3215279"/>
            <a:ext cx="3214687"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Coal </a:t>
            </a:r>
            <a:r>
              <a:rPr lang="es-CO" sz="2000" dirty="0" err="1">
                <a:solidFill>
                  <a:sysClr val="windowText" lastClr="000000"/>
                </a:solidFill>
              </a:rPr>
              <a:t>extraction</a:t>
            </a:r>
            <a:r>
              <a:rPr lang="es-CO" sz="2000" dirty="0">
                <a:solidFill>
                  <a:sysClr val="windowText" lastClr="000000"/>
                </a:solidFill>
              </a:rPr>
              <a:t> (MINCOA)</a:t>
            </a:r>
          </a:p>
        </p:txBody>
      </p:sp>
      <p:cxnSp>
        <p:nvCxnSpPr>
          <p:cNvPr id="8" name="Straight Arrow Connector 7">
            <a:extLst>
              <a:ext uri="{FF2B5EF4-FFF2-40B4-BE49-F238E27FC236}">
                <a16:creationId xmlns:a16="http://schemas.microsoft.com/office/drawing/2014/main" id="{1997E3D0-F267-7692-4B4F-CA00B969AB61}"/>
              </a:ext>
            </a:extLst>
          </p:cNvPr>
          <p:cNvCxnSpPr>
            <a:cxnSpLocks/>
            <a:stCxn id="7" idx="3"/>
          </p:cNvCxnSpPr>
          <p:nvPr/>
        </p:nvCxnSpPr>
        <p:spPr>
          <a:xfrm>
            <a:off x="6092196" y="3507033"/>
            <a:ext cx="13573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919A564-F8A2-489F-B376-E1F87E725A80}"/>
              </a:ext>
            </a:extLst>
          </p:cNvPr>
          <p:cNvSpPr/>
          <p:nvPr/>
        </p:nvSpPr>
        <p:spPr>
          <a:xfrm>
            <a:off x="2881313" y="4419507"/>
            <a:ext cx="3214687"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Diesel </a:t>
            </a:r>
            <a:r>
              <a:rPr lang="es-CO" sz="2000" dirty="0" err="1">
                <a:solidFill>
                  <a:sysClr val="windowText" lastClr="000000"/>
                </a:solidFill>
              </a:rPr>
              <a:t>imports</a:t>
            </a:r>
            <a:r>
              <a:rPr lang="es-CO" sz="2000" dirty="0">
                <a:solidFill>
                  <a:sysClr val="windowText" lastClr="000000"/>
                </a:solidFill>
              </a:rPr>
              <a:t> (IMPDSL)</a:t>
            </a:r>
          </a:p>
        </p:txBody>
      </p:sp>
      <p:cxnSp>
        <p:nvCxnSpPr>
          <p:cNvPr id="12" name="Straight Arrow Connector 11">
            <a:extLst>
              <a:ext uri="{FF2B5EF4-FFF2-40B4-BE49-F238E27FC236}">
                <a16:creationId xmlns:a16="http://schemas.microsoft.com/office/drawing/2014/main" id="{6891B4B8-71B1-B40A-16EB-E62CCE7BFD89}"/>
              </a:ext>
            </a:extLst>
          </p:cNvPr>
          <p:cNvCxnSpPr>
            <a:cxnSpLocks/>
            <a:stCxn id="11" idx="3"/>
          </p:cNvCxnSpPr>
          <p:nvPr/>
        </p:nvCxnSpPr>
        <p:spPr>
          <a:xfrm>
            <a:off x="6096000" y="4711261"/>
            <a:ext cx="1357314"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9E37F9B-4DA6-9727-D64F-3DC606577720}"/>
              </a:ext>
            </a:extLst>
          </p:cNvPr>
          <p:cNvSpPr txBox="1"/>
          <p:nvPr/>
        </p:nvSpPr>
        <p:spPr>
          <a:xfrm>
            <a:off x="6974621" y="1728961"/>
            <a:ext cx="713657" cy="400110"/>
          </a:xfrm>
          <a:prstGeom prst="rect">
            <a:avLst/>
          </a:prstGeom>
          <a:noFill/>
        </p:spPr>
        <p:txBody>
          <a:bodyPr wrap="none" rtlCol="0">
            <a:spAutoFit/>
          </a:bodyPr>
          <a:lstStyle/>
          <a:p>
            <a:r>
              <a:rPr lang="es-CO" sz="2000" dirty="0"/>
              <a:t>Coal</a:t>
            </a:r>
          </a:p>
        </p:txBody>
      </p:sp>
      <p:sp>
        <p:nvSpPr>
          <p:cNvPr id="14" name="TextBox 13">
            <a:extLst>
              <a:ext uri="{FF2B5EF4-FFF2-40B4-BE49-F238E27FC236}">
                <a16:creationId xmlns:a16="http://schemas.microsoft.com/office/drawing/2014/main" id="{C95C83A5-AAC3-86CA-1902-7F6D9C170EAD}"/>
              </a:ext>
            </a:extLst>
          </p:cNvPr>
          <p:cNvSpPr txBox="1"/>
          <p:nvPr/>
        </p:nvSpPr>
        <p:spPr>
          <a:xfrm>
            <a:off x="6985507" y="3004338"/>
            <a:ext cx="713657" cy="400110"/>
          </a:xfrm>
          <a:prstGeom prst="rect">
            <a:avLst/>
          </a:prstGeom>
          <a:noFill/>
        </p:spPr>
        <p:txBody>
          <a:bodyPr wrap="none" rtlCol="0">
            <a:spAutoFit/>
          </a:bodyPr>
          <a:lstStyle/>
          <a:p>
            <a:r>
              <a:rPr lang="es-CO" sz="2000" dirty="0"/>
              <a:t>Coal</a:t>
            </a:r>
          </a:p>
        </p:txBody>
      </p:sp>
      <p:sp>
        <p:nvSpPr>
          <p:cNvPr id="15" name="TextBox 14">
            <a:extLst>
              <a:ext uri="{FF2B5EF4-FFF2-40B4-BE49-F238E27FC236}">
                <a16:creationId xmlns:a16="http://schemas.microsoft.com/office/drawing/2014/main" id="{B2E28C03-C887-D03C-8036-4E4823A04F58}"/>
              </a:ext>
            </a:extLst>
          </p:cNvPr>
          <p:cNvSpPr txBox="1"/>
          <p:nvPr/>
        </p:nvSpPr>
        <p:spPr>
          <a:xfrm>
            <a:off x="7081220" y="4219451"/>
            <a:ext cx="899605" cy="400110"/>
          </a:xfrm>
          <a:prstGeom prst="rect">
            <a:avLst/>
          </a:prstGeom>
          <a:noFill/>
        </p:spPr>
        <p:txBody>
          <a:bodyPr wrap="none" rtlCol="0">
            <a:spAutoFit/>
          </a:bodyPr>
          <a:lstStyle/>
          <a:p>
            <a:r>
              <a:rPr lang="es-CO" sz="2000" dirty="0"/>
              <a:t>Diesel</a:t>
            </a:r>
          </a:p>
        </p:txBody>
      </p:sp>
      <p:sp>
        <p:nvSpPr>
          <p:cNvPr id="16" name="Rectangle 15">
            <a:extLst>
              <a:ext uri="{FF2B5EF4-FFF2-40B4-BE49-F238E27FC236}">
                <a16:creationId xmlns:a16="http://schemas.microsoft.com/office/drawing/2014/main" id="{9B06EF44-F660-41DE-8915-64C83AB41D90}"/>
              </a:ext>
            </a:extLst>
          </p:cNvPr>
          <p:cNvSpPr/>
          <p:nvPr/>
        </p:nvSpPr>
        <p:spPr>
          <a:xfrm>
            <a:off x="2881313" y="5694884"/>
            <a:ext cx="3214687"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Diesel </a:t>
            </a:r>
            <a:r>
              <a:rPr lang="es-CO" sz="2000" dirty="0" err="1">
                <a:solidFill>
                  <a:sysClr val="windowText" lastClr="000000"/>
                </a:solidFill>
              </a:rPr>
              <a:t>domestic</a:t>
            </a:r>
            <a:r>
              <a:rPr lang="es-CO" sz="2000" dirty="0">
                <a:solidFill>
                  <a:sysClr val="windowText" lastClr="000000"/>
                </a:solidFill>
              </a:rPr>
              <a:t> </a:t>
            </a:r>
            <a:r>
              <a:rPr lang="es-CO" sz="2000" dirty="0" err="1">
                <a:solidFill>
                  <a:sysClr val="windowText" lastClr="000000"/>
                </a:solidFill>
              </a:rPr>
              <a:t>production</a:t>
            </a:r>
            <a:r>
              <a:rPr lang="es-CO" sz="2000" dirty="0">
                <a:solidFill>
                  <a:sysClr val="windowText" lastClr="000000"/>
                </a:solidFill>
              </a:rPr>
              <a:t> (MINDSL)</a:t>
            </a:r>
          </a:p>
        </p:txBody>
      </p:sp>
      <p:cxnSp>
        <p:nvCxnSpPr>
          <p:cNvPr id="17" name="Straight Arrow Connector 16">
            <a:extLst>
              <a:ext uri="{FF2B5EF4-FFF2-40B4-BE49-F238E27FC236}">
                <a16:creationId xmlns:a16="http://schemas.microsoft.com/office/drawing/2014/main" id="{6C155423-F657-18E9-F086-C2D2816772EB}"/>
              </a:ext>
            </a:extLst>
          </p:cNvPr>
          <p:cNvCxnSpPr>
            <a:cxnSpLocks/>
            <a:stCxn id="16" idx="3"/>
          </p:cNvCxnSpPr>
          <p:nvPr/>
        </p:nvCxnSpPr>
        <p:spPr>
          <a:xfrm>
            <a:off x="6096000" y="5986638"/>
            <a:ext cx="1357314"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0049581-37C7-1DF9-C2C7-EE818554944D}"/>
              </a:ext>
            </a:extLst>
          </p:cNvPr>
          <p:cNvSpPr txBox="1"/>
          <p:nvPr/>
        </p:nvSpPr>
        <p:spPr>
          <a:xfrm>
            <a:off x="7081220" y="5494828"/>
            <a:ext cx="899605" cy="400110"/>
          </a:xfrm>
          <a:prstGeom prst="rect">
            <a:avLst/>
          </a:prstGeom>
          <a:noFill/>
        </p:spPr>
        <p:txBody>
          <a:bodyPr wrap="none" rtlCol="0">
            <a:spAutoFit/>
          </a:bodyPr>
          <a:lstStyle/>
          <a:p>
            <a:r>
              <a:rPr lang="es-CO" sz="2000" dirty="0"/>
              <a:t>Diesel</a:t>
            </a:r>
          </a:p>
        </p:txBody>
      </p:sp>
      <p:pic>
        <p:nvPicPr>
          <p:cNvPr id="9" name="synthesize (19)">
            <a:hlinkClick r:id="" action="ppaction://media"/>
            <a:extLst>
              <a:ext uri="{FF2B5EF4-FFF2-40B4-BE49-F238E27FC236}">
                <a16:creationId xmlns:a16="http://schemas.microsoft.com/office/drawing/2014/main" id="{F879CB1E-B747-64D1-2694-F17D05FC57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7988" y="195943"/>
            <a:ext cx="784918" cy="784918"/>
          </a:xfrm>
          <a:prstGeom prst="rect">
            <a:avLst/>
          </a:prstGeom>
        </p:spPr>
      </p:pic>
    </p:spTree>
    <p:extLst>
      <p:ext uri="{BB962C8B-B14F-4D97-AF65-F5344CB8AC3E}">
        <p14:creationId xmlns:p14="http://schemas.microsoft.com/office/powerpoint/2010/main" val="383755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3ADD9FF-E8A6-1F65-261D-414D62C94EE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DA0F66E-DF7B-EA11-51EB-CCF692310D0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Rectangle 1">
            <a:extLst>
              <a:ext uri="{FF2B5EF4-FFF2-40B4-BE49-F238E27FC236}">
                <a16:creationId xmlns:a16="http://schemas.microsoft.com/office/drawing/2014/main" id="{7447FBD6-4375-EC17-02EC-F3228850A4A1}"/>
              </a:ext>
            </a:extLst>
          </p:cNvPr>
          <p:cNvSpPr/>
          <p:nvPr/>
        </p:nvSpPr>
        <p:spPr>
          <a:xfrm>
            <a:off x="485425" y="1083562"/>
            <a:ext cx="8215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Primary Energy Supply Technologies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0143C2CA-686C-CFFB-14D8-D5FC85DE9D2E}"/>
              </a:ext>
            </a:extLst>
          </p:cNvPr>
          <p:cNvSpPr txBox="1">
            <a:spLocks/>
          </p:cNvSpPr>
          <p:nvPr/>
        </p:nvSpPr>
        <p:spPr>
          <a:xfrm>
            <a:off x="485425"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pic>
        <p:nvPicPr>
          <p:cNvPr id="5" name="Picture 11" descr="Graphical user interface, text, application, email&#10;&#10;Description automatically generated">
            <a:extLst>
              <a:ext uri="{FF2B5EF4-FFF2-40B4-BE49-F238E27FC236}">
                <a16:creationId xmlns:a16="http://schemas.microsoft.com/office/drawing/2014/main" id="{7AD3A84A-6D8B-0C9D-5DE6-190D0BC3685A}"/>
              </a:ext>
            </a:extLst>
          </p:cNvPr>
          <p:cNvPicPr>
            <a:picLocks noGrp="1" noChangeAspect="1"/>
          </p:cNvPicPr>
          <p:nvPr>
            <p:ph idx="1"/>
          </p:nvPr>
        </p:nvPicPr>
        <p:blipFill>
          <a:blip r:embed="rId5"/>
          <a:stretch>
            <a:fillRect/>
          </a:stretch>
        </p:blipFill>
        <p:spPr>
          <a:xfrm>
            <a:off x="1055442" y="1586373"/>
            <a:ext cx="9658428" cy="4509627"/>
          </a:xfrm>
        </p:spPr>
      </p:pic>
      <p:pic>
        <p:nvPicPr>
          <p:cNvPr id="6" name="synthesize (21)">
            <a:hlinkClick r:id="" action="ppaction://media"/>
            <a:extLst>
              <a:ext uri="{FF2B5EF4-FFF2-40B4-BE49-F238E27FC236}">
                <a16:creationId xmlns:a16="http://schemas.microsoft.com/office/drawing/2014/main" id="{5C78AEA2-6610-6D42-2182-90DB59BFA4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8116" y="203596"/>
            <a:ext cx="831749" cy="831749"/>
          </a:xfrm>
          <a:prstGeom prst="rect">
            <a:avLst/>
          </a:prstGeom>
        </p:spPr>
      </p:pic>
    </p:spTree>
    <p:extLst>
      <p:ext uri="{BB962C8B-B14F-4D97-AF65-F5344CB8AC3E}">
        <p14:creationId xmlns:p14="http://schemas.microsoft.com/office/powerpoint/2010/main" val="294273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A62758A-EBD1-3A91-74E6-94ED9384E96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89B5054-B258-ECAA-81AA-F76BA75F22F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
        <p:nvSpPr>
          <p:cNvPr id="2" name="Rectangle 1">
            <a:extLst>
              <a:ext uri="{FF2B5EF4-FFF2-40B4-BE49-F238E27FC236}">
                <a16:creationId xmlns:a16="http://schemas.microsoft.com/office/drawing/2014/main" id="{057002C2-B20C-7CEE-5ECE-9BF92F485581}"/>
              </a:ext>
            </a:extLst>
          </p:cNvPr>
          <p:cNvSpPr/>
          <p:nvPr/>
        </p:nvSpPr>
        <p:spPr>
          <a:xfrm>
            <a:off x="485425" y="1083562"/>
            <a:ext cx="8215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Technology Model Period Activity Upper Limit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DA73EAF-4A35-264B-3295-F16870CFAD8D}"/>
              </a:ext>
            </a:extLst>
          </p:cNvPr>
          <p:cNvSpPr txBox="1">
            <a:spLocks/>
          </p:cNvSpPr>
          <p:nvPr/>
        </p:nvSpPr>
        <p:spPr>
          <a:xfrm>
            <a:off x="485425"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pic>
        <p:nvPicPr>
          <p:cNvPr id="5" name="Picture 11" descr="Text&#10;&#10;Description automatically generated">
            <a:extLst>
              <a:ext uri="{FF2B5EF4-FFF2-40B4-BE49-F238E27FC236}">
                <a16:creationId xmlns:a16="http://schemas.microsoft.com/office/drawing/2014/main" id="{1734CD8D-A270-2C35-75A3-851542C6AAD8}"/>
              </a:ext>
            </a:extLst>
          </p:cNvPr>
          <p:cNvPicPr>
            <a:picLocks noGrp="1" noChangeAspect="1"/>
          </p:cNvPicPr>
          <p:nvPr>
            <p:ph idx="1"/>
          </p:nvPr>
        </p:nvPicPr>
        <p:blipFill>
          <a:blip r:embed="rId5"/>
          <a:stretch>
            <a:fillRect/>
          </a:stretch>
        </p:blipFill>
        <p:spPr>
          <a:xfrm>
            <a:off x="485425" y="1586373"/>
            <a:ext cx="10756966" cy="4575888"/>
          </a:xfrm>
        </p:spPr>
      </p:pic>
      <p:pic>
        <p:nvPicPr>
          <p:cNvPr id="6" name="synthesize (22)">
            <a:hlinkClick r:id="" action="ppaction://media"/>
            <a:extLst>
              <a:ext uri="{FF2B5EF4-FFF2-40B4-BE49-F238E27FC236}">
                <a16:creationId xmlns:a16="http://schemas.microsoft.com/office/drawing/2014/main" id="{BC8131EF-4627-79C3-6EF3-31C68393B6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7265" y="256234"/>
            <a:ext cx="773613" cy="773613"/>
          </a:xfrm>
          <a:prstGeom prst="rect">
            <a:avLst/>
          </a:prstGeom>
        </p:spPr>
      </p:pic>
    </p:spTree>
    <p:extLst>
      <p:ext uri="{BB962C8B-B14F-4D97-AF65-F5344CB8AC3E}">
        <p14:creationId xmlns:p14="http://schemas.microsoft.com/office/powerpoint/2010/main" val="334409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EAB9421-F03D-99E1-88A0-3FFEF8102DAC}"/>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555F38E-E614-CCEC-0026-B8E9A3F3BBE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sp>
        <p:nvSpPr>
          <p:cNvPr id="2" name="Rectangle 1">
            <a:extLst>
              <a:ext uri="{FF2B5EF4-FFF2-40B4-BE49-F238E27FC236}">
                <a16:creationId xmlns:a16="http://schemas.microsoft.com/office/drawing/2014/main" id="{082B4B25-FFFC-D3DA-CA50-0E8DE37DC80F}"/>
              </a:ext>
            </a:extLst>
          </p:cNvPr>
          <p:cNvSpPr/>
          <p:nvPr/>
        </p:nvSpPr>
        <p:spPr>
          <a:xfrm>
            <a:off x="485425" y="1083562"/>
            <a:ext cx="8215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Summing Up with an Example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779E7CBF-3EB6-E6F2-DDDB-9B9579842364}"/>
              </a:ext>
            </a:extLst>
          </p:cNvPr>
          <p:cNvSpPr txBox="1">
            <a:spLocks/>
          </p:cNvSpPr>
          <p:nvPr/>
        </p:nvSpPr>
        <p:spPr>
          <a:xfrm>
            <a:off x="305807"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pic>
        <p:nvPicPr>
          <p:cNvPr id="5" name="Picture 11" descr="Graphical user interface, text&#10;&#10;Description automatically generated">
            <a:extLst>
              <a:ext uri="{FF2B5EF4-FFF2-40B4-BE49-F238E27FC236}">
                <a16:creationId xmlns:a16="http://schemas.microsoft.com/office/drawing/2014/main" id="{081867F0-5A73-1E1B-2782-7A111F9FD155}"/>
              </a:ext>
            </a:extLst>
          </p:cNvPr>
          <p:cNvPicPr>
            <a:picLocks noGrp="1" noChangeAspect="1"/>
          </p:cNvPicPr>
          <p:nvPr>
            <p:ph idx="1"/>
          </p:nvPr>
        </p:nvPicPr>
        <p:blipFill>
          <a:blip r:embed="rId5"/>
          <a:stretch>
            <a:fillRect/>
          </a:stretch>
        </p:blipFill>
        <p:spPr>
          <a:xfrm>
            <a:off x="962504" y="1586373"/>
            <a:ext cx="9997045" cy="4837720"/>
          </a:xfrm>
        </p:spPr>
      </p:pic>
      <p:pic>
        <p:nvPicPr>
          <p:cNvPr id="6" name="synthesize - 2025-02-13T202543.318">
            <a:hlinkClick r:id="" action="ppaction://media"/>
            <a:extLst>
              <a:ext uri="{FF2B5EF4-FFF2-40B4-BE49-F238E27FC236}">
                <a16:creationId xmlns:a16="http://schemas.microsoft.com/office/drawing/2014/main" id="{9B5F726D-5E5A-7093-F845-F91819E0E6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1978" y="232665"/>
            <a:ext cx="895156" cy="895156"/>
          </a:xfrm>
          <a:prstGeom prst="rect">
            <a:avLst/>
          </a:prstGeom>
        </p:spPr>
      </p:pic>
    </p:spTree>
    <p:extLst>
      <p:ext uri="{BB962C8B-B14F-4D97-AF65-F5344CB8AC3E}">
        <p14:creationId xmlns:p14="http://schemas.microsoft.com/office/powerpoint/2010/main" val="54176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929196" y="1494761"/>
            <a:ext cx="10172192"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panose="020B0606030504020204" pitchFamily="34" charset="0"/>
                <a:ea typeface="Open Sans" panose="020B0606030504020204" pitchFamily="34" charset="0"/>
                <a:cs typeface="Open Sans" panose="020B0606030504020204" pitchFamily="34" charset="0"/>
              </a:rPr>
              <a:t>Taliotis,Constantinos</a:t>
            </a:r>
            <a:r>
              <a:rPr lang="en-GB" sz="2500" dirty="0">
                <a:latin typeface="Open Sans" panose="020B0606030504020204" pitchFamily="34" charset="0"/>
                <a:ea typeface="Open Sans" panose="020B0606030504020204" pitchFamily="34" charset="0"/>
                <a:cs typeface="Open Sans" panose="020B0606030504020204" pitchFamily="34" charset="0"/>
              </a:rPr>
              <a:t>, </a:t>
            </a:r>
            <a:r>
              <a:rPr lang="en-GB" sz="2500" dirty="0" err="1">
                <a:latin typeface="Open Sans" panose="020B0606030504020204" pitchFamily="34" charset="0"/>
                <a:ea typeface="Open Sans" panose="020B0606030504020204" pitchFamily="34" charset="0"/>
                <a:cs typeface="Open Sans" panose="020B0606030504020204" pitchFamily="34" charset="0"/>
              </a:rPr>
              <a:t>Gardumi</a:t>
            </a:r>
            <a:r>
              <a:rPr lang="en-GB" sz="2500" dirty="0">
                <a:latin typeface="Open Sans" panose="020B0606030504020204" pitchFamily="34" charset="0"/>
                <a:ea typeface="Open Sans" panose="020B0606030504020204" pitchFamily="34" charset="0"/>
                <a:cs typeface="Open Sans" panose="020B0606030504020204" pitchFamily="34" charset="0"/>
              </a:rPr>
              <a:t>, Francesco, </a:t>
            </a:r>
            <a:r>
              <a:rPr lang="en-GB" sz="2500" dirty="0" err="1">
                <a:latin typeface="Open Sans" panose="020B0606030504020204" pitchFamily="34" charset="0"/>
                <a:ea typeface="Open Sans" panose="020B0606030504020204" pitchFamily="34" charset="0"/>
                <a:cs typeface="Open Sans" panose="020B0606030504020204" pitchFamily="34" charset="0"/>
              </a:rPr>
              <a:t>Shivakumar</a:t>
            </a:r>
            <a:r>
              <a:rPr lang="en-GB" sz="25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500" dirty="0" err="1">
                <a:latin typeface="Open Sans" panose="020B0606030504020204" pitchFamily="34" charset="0"/>
                <a:ea typeface="Open Sans" panose="020B0606030504020204" pitchFamily="34" charset="0"/>
                <a:cs typeface="Open Sans" panose="020B0606030504020204" pitchFamily="34" charset="0"/>
              </a:rPr>
              <a:t>Beltramo</a:t>
            </a:r>
            <a:r>
              <a:rPr lang="en-GB" sz="2500" dirty="0">
                <a:latin typeface="Open Sans" panose="020B0606030504020204" pitchFamily="34" charset="0"/>
                <a:ea typeface="Open Sans" panose="020B0606030504020204" pitchFamily="34" charset="0"/>
                <a:cs typeface="Open Sans" panose="020B0606030504020204" pitchFamily="34" charset="0"/>
              </a:rPr>
              <a:t>, Agnese, … Howells, Mark. (2018, December). Representing primary energy supply in </a:t>
            </a:r>
            <a:r>
              <a:rPr lang="en-GB" sz="2500" dirty="0" err="1">
                <a:latin typeface="Open Sans" panose="020B0606030504020204" pitchFamily="34" charset="0"/>
                <a:ea typeface="Open Sans" panose="020B0606030504020204" pitchFamily="34" charset="0"/>
                <a:cs typeface="Open Sans" panose="020B0606030504020204" pitchFamily="34" charset="0"/>
              </a:rPr>
              <a:t>OSeMOSYS</a:t>
            </a:r>
            <a:r>
              <a:rPr lang="en-GB" sz="2500" dirty="0">
                <a:latin typeface="Open Sans" panose="020B0606030504020204" pitchFamily="34" charset="0"/>
                <a:ea typeface="Open Sans" panose="020B0606030504020204" pitchFamily="34" charset="0"/>
                <a:cs typeface="Open Sans" panose="020B0606030504020204" pitchFamily="34" charset="0"/>
              </a:rPr>
              <a:t>. </a:t>
            </a:r>
            <a:r>
              <a:rPr lang="en-GB" sz="2500" dirty="0" err="1">
                <a:latin typeface="Open Sans" panose="020B0606030504020204" pitchFamily="34" charset="0"/>
                <a:ea typeface="Open Sans" panose="020B0606030504020204" pitchFamily="34" charset="0"/>
                <a:cs typeface="Open Sans" panose="020B0606030504020204" pitchFamily="34" charset="0"/>
              </a:rPr>
              <a:t>Zenodo</a:t>
            </a:r>
            <a:r>
              <a:rPr lang="en-GB" sz="2500" dirty="0">
                <a:latin typeface="Open Sans" panose="020B0606030504020204" pitchFamily="34" charset="0"/>
                <a:ea typeface="Open Sans" panose="020B0606030504020204" pitchFamily="34" charset="0"/>
                <a:cs typeface="Open Sans" panose="020B0606030504020204" pitchFamily="34" charset="0"/>
              </a:rPr>
              <a:t>. </a:t>
            </a:r>
            <a:r>
              <a:rPr lang="en-GB" sz="25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endParaRPr lang="en-GB" sz="25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a:buAutoNum type="arabicPeriod"/>
            </a:pPr>
            <a:endParaRPr lang="es-CO"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2500" dirty="0">
              <a:latin typeface="Open Sans"/>
              <a:cs typeface="Calibri"/>
            </a:endParaRPr>
          </a:p>
          <a:p>
            <a:pPr marL="342900" indent="-342900">
              <a:buAutoNum type="arabicPeriod"/>
            </a:pPr>
            <a:endParaRPr lang="en-GB" sz="25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 descr="A diagram of a computer&#10;&#10;Description automatically generated">
            <a:extLst>
              <a:ext uri="{FF2B5EF4-FFF2-40B4-BE49-F238E27FC236}">
                <a16:creationId xmlns:a16="http://schemas.microsoft.com/office/drawing/2014/main" id="{DC387C70-8204-2458-062E-74905A8AEEC2}"/>
              </a:ext>
            </a:extLst>
          </p:cNvPr>
          <p:cNvPicPr>
            <a:picLocks noChangeAspect="1"/>
          </p:cNvPicPr>
          <p:nvPr/>
        </p:nvPicPr>
        <p:blipFill>
          <a:blip r:embed="rId5"/>
          <a:stretch>
            <a:fillRect/>
          </a:stretch>
        </p:blipFill>
        <p:spPr>
          <a:xfrm>
            <a:off x="501814" y="1305560"/>
            <a:ext cx="10767177" cy="5246052"/>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are technologies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sp>
        <p:nvSpPr>
          <p:cNvPr id="5" name="Rectangle: Rounded Corners 4">
            <a:extLst>
              <a:ext uri="{FF2B5EF4-FFF2-40B4-BE49-F238E27FC236}">
                <a16:creationId xmlns:a16="http://schemas.microsoft.com/office/drawing/2014/main" id="{E0BCB95B-C08E-DE9D-B4BC-311D564CEA5B}"/>
              </a:ext>
            </a:extLst>
          </p:cNvPr>
          <p:cNvSpPr/>
          <p:nvPr/>
        </p:nvSpPr>
        <p:spPr>
          <a:xfrm>
            <a:off x="3814763" y="2157413"/>
            <a:ext cx="971550" cy="514350"/>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extBox 5">
            <a:extLst>
              <a:ext uri="{FF2B5EF4-FFF2-40B4-BE49-F238E27FC236}">
                <a16:creationId xmlns:a16="http://schemas.microsoft.com/office/drawing/2014/main" id="{241A6CF0-A6F4-015B-366A-5280488663B7}"/>
              </a:ext>
            </a:extLst>
          </p:cNvPr>
          <p:cNvSpPr txBox="1"/>
          <p:nvPr/>
        </p:nvSpPr>
        <p:spPr>
          <a:xfrm>
            <a:off x="3617457" y="1527385"/>
            <a:ext cx="1366161" cy="523220"/>
          </a:xfrm>
          <a:prstGeom prst="rect">
            <a:avLst/>
          </a:prstGeom>
          <a:noFill/>
        </p:spPr>
        <p:txBody>
          <a:bodyPr wrap="square" rtlCol="0">
            <a:spAutoFit/>
          </a:bodyPr>
          <a:lstStyle/>
          <a:p>
            <a:pPr algn="ctr"/>
            <a:r>
              <a:rPr lang="es-CO" b="1" dirty="0" err="1"/>
              <a:t>Each</a:t>
            </a:r>
            <a:r>
              <a:rPr lang="es-CO" b="1" dirty="0"/>
              <a:t> box = 1 </a:t>
            </a:r>
            <a:r>
              <a:rPr lang="es-CO" b="1" dirty="0" err="1"/>
              <a:t>technology</a:t>
            </a:r>
            <a:endParaRPr lang="es-CO" b="1" dirty="0"/>
          </a:p>
        </p:txBody>
      </p:sp>
      <p:pic>
        <p:nvPicPr>
          <p:cNvPr id="9" name="synthesize">
            <a:hlinkClick r:id="" action="ppaction://media"/>
            <a:extLst>
              <a:ext uri="{FF2B5EF4-FFF2-40B4-BE49-F238E27FC236}">
                <a16:creationId xmlns:a16="http://schemas.microsoft.com/office/drawing/2014/main" id="{CD414E23-888A-1861-2E44-E2E4D54022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3757" y="87917"/>
            <a:ext cx="954652" cy="954652"/>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3612793"/>
            <a:ext cx="2339789" cy="738664"/>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Trevor Barnes, Leigh Martindale</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DE7A1D6-38C9-92DC-8A8B-53F357F8C75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4070D1E-E52F-7A9F-0EC0-6776944F8CB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DCD828E8-EB38-08C7-8B53-1B6D56F4112B}"/>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Technology Examples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34C2659F-B4F3-53CE-941C-3CA2415DB55C}"/>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sp>
        <p:nvSpPr>
          <p:cNvPr id="4" name="Rectangle 3">
            <a:extLst>
              <a:ext uri="{FF2B5EF4-FFF2-40B4-BE49-F238E27FC236}">
                <a16:creationId xmlns:a16="http://schemas.microsoft.com/office/drawing/2014/main" id="{20D41136-1B0F-5D00-A62A-BCF19B886C10}"/>
              </a:ext>
            </a:extLst>
          </p:cNvPr>
          <p:cNvSpPr/>
          <p:nvPr/>
        </p:nvSpPr>
        <p:spPr>
          <a:xfrm>
            <a:off x="3914774" y="1912901"/>
            <a:ext cx="3214687"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Natural gas </a:t>
            </a:r>
            <a:r>
              <a:rPr lang="es-CO" sz="2000" dirty="0" err="1">
                <a:solidFill>
                  <a:sysClr val="windowText" lastClr="000000"/>
                </a:solidFill>
              </a:rPr>
              <a:t>extraction</a:t>
            </a:r>
            <a:endParaRPr lang="es-CO" sz="2000" dirty="0">
              <a:solidFill>
                <a:sysClr val="windowText" lastClr="000000"/>
              </a:solidFill>
            </a:endParaRPr>
          </a:p>
        </p:txBody>
      </p:sp>
      <p:cxnSp>
        <p:nvCxnSpPr>
          <p:cNvPr id="10" name="Straight Arrow Connector 9">
            <a:extLst>
              <a:ext uri="{FF2B5EF4-FFF2-40B4-BE49-F238E27FC236}">
                <a16:creationId xmlns:a16="http://schemas.microsoft.com/office/drawing/2014/main" id="{4BBFEA8F-6A8D-7B0C-E746-3B4922F78D9F}"/>
              </a:ext>
            </a:extLst>
          </p:cNvPr>
          <p:cNvCxnSpPr>
            <a:cxnSpLocks/>
            <a:stCxn id="4" idx="3"/>
          </p:cNvCxnSpPr>
          <p:nvPr/>
        </p:nvCxnSpPr>
        <p:spPr>
          <a:xfrm>
            <a:off x="7129461" y="2204655"/>
            <a:ext cx="1357314"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1DF9B60-27E5-8512-7D03-F1D2E47E5FB1}"/>
              </a:ext>
            </a:extLst>
          </p:cNvPr>
          <p:cNvSpPr/>
          <p:nvPr/>
        </p:nvSpPr>
        <p:spPr>
          <a:xfrm>
            <a:off x="3914774" y="3162333"/>
            <a:ext cx="3214687"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Coal </a:t>
            </a:r>
            <a:r>
              <a:rPr lang="es-CO" sz="2000" dirty="0" err="1">
                <a:solidFill>
                  <a:sysClr val="windowText" lastClr="000000"/>
                </a:solidFill>
              </a:rPr>
              <a:t>power</a:t>
            </a:r>
            <a:r>
              <a:rPr lang="es-CO" sz="2000" dirty="0">
                <a:solidFill>
                  <a:sysClr val="windowText" lastClr="000000"/>
                </a:solidFill>
              </a:rPr>
              <a:t> </a:t>
            </a:r>
            <a:r>
              <a:rPr lang="es-CO" sz="2000" dirty="0" err="1">
                <a:solidFill>
                  <a:sysClr val="windowText" lastClr="000000"/>
                </a:solidFill>
              </a:rPr>
              <a:t>plant</a:t>
            </a:r>
            <a:endParaRPr lang="es-CO" sz="2000" dirty="0">
              <a:solidFill>
                <a:sysClr val="windowText" lastClr="000000"/>
              </a:solidFill>
            </a:endParaRPr>
          </a:p>
        </p:txBody>
      </p:sp>
      <p:cxnSp>
        <p:nvCxnSpPr>
          <p:cNvPr id="18" name="Straight Arrow Connector 17">
            <a:extLst>
              <a:ext uri="{FF2B5EF4-FFF2-40B4-BE49-F238E27FC236}">
                <a16:creationId xmlns:a16="http://schemas.microsoft.com/office/drawing/2014/main" id="{2DEA188A-F1AF-E56A-2985-2DED85B3B196}"/>
              </a:ext>
            </a:extLst>
          </p:cNvPr>
          <p:cNvCxnSpPr>
            <a:cxnSpLocks/>
            <a:stCxn id="17" idx="3"/>
          </p:cNvCxnSpPr>
          <p:nvPr/>
        </p:nvCxnSpPr>
        <p:spPr>
          <a:xfrm>
            <a:off x="7129461" y="3454087"/>
            <a:ext cx="1357314" cy="0"/>
          </a:xfrm>
          <a:prstGeom prst="straightConnector1">
            <a:avLst/>
          </a:prstGeom>
          <a:ln w="38100">
            <a:solidFill>
              <a:srgbClr val="B7B30D"/>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82B7CB3-B2C1-163E-4302-4D6D26528816}"/>
              </a:ext>
            </a:extLst>
          </p:cNvPr>
          <p:cNvSpPr/>
          <p:nvPr/>
        </p:nvSpPr>
        <p:spPr>
          <a:xfrm>
            <a:off x="3918578" y="4366561"/>
            <a:ext cx="3214687"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Diesel </a:t>
            </a:r>
            <a:r>
              <a:rPr lang="es-CO" sz="2000" dirty="0" err="1">
                <a:solidFill>
                  <a:sysClr val="windowText" lastClr="000000"/>
                </a:solidFill>
              </a:rPr>
              <a:t>power</a:t>
            </a:r>
            <a:r>
              <a:rPr lang="es-CO" sz="2000" dirty="0">
                <a:solidFill>
                  <a:sysClr val="windowText" lastClr="000000"/>
                </a:solidFill>
              </a:rPr>
              <a:t> </a:t>
            </a:r>
            <a:r>
              <a:rPr lang="es-CO" sz="2000" dirty="0" err="1">
                <a:solidFill>
                  <a:sysClr val="windowText" lastClr="000000"/>
                </a:solidFill>
              </a:rPr>
              <a:t>plant</a:t>
            </a:r>
            <a:endParaRPr lang="es-CO" sz="2000" dirty="0">
              <a:solidFill>
                <a:sysClr val="windowText" lastClr="000000"/>
              </a:solidFill>
            </a:endParaRPr>
          </a:p>
        </p:txBody>
      </p:sp>
      <p:cxnSp>
        <p:nvCxnSpPr>
          <p:cNvPr id="20" name="Straight Arrow Connector 19">
            <a:extLst>
              <a:ext uri="{FF2B5EF4-FFF2-40B4-BE49-F238E27FC236}">
                <a16:creationId xmlns:a16="http://schemas.microsoft.com/office/drawing/2014/main" id="{9AE146E4-17D0-A528-92FE-51D067534ACD}"/>
              </a:ext>
            </a:extLst>
          </p:cNvPr>
          <p:cNvCxnSpPr>
            <a:cxnSpLocks/>
            <a:stCxn id="19" idx="3"/>
          </p:cNvCxnSpPr>
          <p:nvPr/>
        </p:nvCxnSpPr>
        <p:spPr>
          <a:xfrm>
            <a:off x="7133265" y="4658315"/>
            <a:ext cx="1357314" cy="0"/>
          </a:xfrm>
          <a:prstGeom prst="straightConnector1">
            <a:avLst/>
          </a:prstGeom>
          <a:ln w="38100">
            <a:solidFill>
              <a:srgbClr val="B7B30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34F335A-C310-77D5-A7EE-C4F15BD3A299}"/>
              </a:ext>
            </a:extLst>
          </p:cNvPr>
          <p:cNvCxnSpPr>
            <a:cxnSpLocks/>
            <a:endCxn id="17" idx="1"/>
          </p:cNvCxnSpPr>
          <p:nvPr/>
        </p:nvCxnSpPr>
        <p:spPr>
          <a:xfrm>
            <a:off x="2486025" y="3454087"/>
            <a:ext cx="142874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5EDDCC9-E311-3E90-A719-7E2D73C30CA4}"/>
              </a:ext>
            </a:extLst>
          </p:cNvPr>
          <p:cNvCxnSpPr>
            <a:cxnSpLocks/>
          </p:cNvCxnSpPr>
          <p:nvPr/>
        </p:nvCxnSpPr>
        <p:spPr>
          <a:xfrm>
            <a:off x="2486025" y="4658315"/>
            <a:ext cx="1428749"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2F6DBE0-C564-6199-EAD3-0A0DC7ADDD47}"/>
              </a:ext>
            </a:extLst>
          </p:cNvPr>
          <p:cNvSpPr txBox="1"/>
          <p:nvPr/>
        </p:nvSpPr>
        <p:spPr>
          <a:xfrm>
            <a:off x="8011886" y="1676015"/>
            <a:ext cx="1495922" cy="400110"/>
          </a:xfrm>
          <a:prstGeom prst="rect">
            <a:avLst/>
          </a:prstGeom>
          <a:noFill/>
        </p:spPr>
        <p:txBody>
          <a:bodyPr wrap="none" rtlCol="0">
            <a:spAutoFit/>
          </a:bodyPr>
          <a:lstStyle/>
          <a:p>
            <a:r>
              <a:rPr lang="es-CO" sz="2000" dirty="0"/>
              <a:t>Natural gas</a:t>
            </a:r>
          </a:p>
        </p:txBody>
      </p:sp>
      <p:sp>
        <p:nvSpPr>
          <p:cNvPr id="29" name="TextBox 28">
            <a:extLst>
              <a:ext uri="{FF2B5EF4-FFF2-40B4-BE49-F238E27FC236}">
                <a16:creationId xmlns:a16="http://schemas.microsoft.com/office/drawing/2014/main" id="{32E3E1BD-9401-A0D3-DC4C-ADC79A46849F}"/>
              </a:ext>
            </a:extLst>
          </p:cNvPr>
          <p:cNvSpPr txBox="1"/>
          <p:nvPr/>
        </p:nvSpPr>
        <p:spPr>
          <a:xfrm>
            <a:off x="8022772" y="2951392"/>
            <a:ext cx="1282723" cy="400110"/>
          </a:xfrm>
          <a:prstGeom prst="rect">
            <a:avLst/>
          </a:prstGeom>
          <a:noFill/>
        </p:spPr>
        <p:txBody>
          <a:bodyPr wrap="none" rtlCol="0">
            <a:spAutoFit/>
          </a:bodyPr>
          <a:lstStyle/>
          <a:p>
            <a:r>
              <a:rPr lang="es-CO" sz="2000" dirty="0" err="1"/>
              <a:t>Electricity</a:t>
            </a:r>
            <a:endParaRPr lang="es-CO" sz="2000" dirty="0"/>
          </a:p>
        </p:txBody>
      </p:sp>
      <p:sp>
        <p:nvSpPr>
          <p:cNvPr id="30" name="TextBox 29">
            <a:extLst>
              <a:ext uri="{FF2B5EF4-FFF2-40B4-BE49-F238E27FC236}">
                <a16:creationId xmlns:a16="http://schemas.microsoft.com/office/drawing/2014/main" id="{51EDDA51-2302-E1AC-83FF-F7B9F3C32CFA}"/>
              </a:ext>
            </a:extLst>
          </p:cNvPr>
          <p:cNvSpPr txBox="1"/>
          <p:nvPr/>
        </p:nvSpPr>
        <p:spPr>
          <a:xfrm>
            <a:off x="8118485" y="4166505"/>
            <a:ext cx="1282723" cy="400110"/>
          </a:xfrm>
          <a:prstGeom prst="rect">
            <a:avLst/>
          </a:prstGeom>
          <a:noFill/>
        </p:spPr>
        <p:txBody>
          <a:bodyPr wrap="none" rtlCol="0">
            <a:spAutoFit/>
          </a:bodyPr>
          <a:lstStyle/>
          <a:p>
            <a:r>
              <a:rPr lang="es-CO" sz="2000" dirty="0" err="1"/>
              <a:t>Electricity</a:t>
            </a:r>
            <a:endParaRPr lang="es-CO" sz="2000" dirty="0"/>
          </a:p>
        </p:txBody>
      </p:sp>
      <p:sp>
        <p:nvSpPr>
          <p:cNvPr id="31" name="TextBox 30">
            <a:extLst>
              <a:ext uri="{FF2B5EF4-FFF2-40B4-BE49-F238E27FC236}">
                <a16:creationId xmlns:a16="http://schemas.microsoft.com/office/drawing/2014/main" id="{6DBD7BA2-C345-57D6-B768-09F23C705410}"/>
              </a:ext>
            </a:extLst>
          </p:cNvPr>
          <p:cNvSpPr txBox="1"/>
          <p:nvPr/>
        </p:nvSpPr>
        <p:spPr>
          <a:xfrm>
            <a:off x="2040605" y="2971038"/>
            <a:ext cx="713657" cy="400110"/>
          </a:xfrm>
          <a:prstGeom prst="rect">
            <a:avLst/>
          </a:prstGeom>
          <a:noFill/>
        </p:spPr>
        <p:txBody>
          <a:bodyPr wrap="none" rtlCol="0">
            <a:spAutoFit/>
          </a:bodyPr>
          <a:lstStyle/>
          <a:p>
            <a:r>
              <a:rPr lang="es-CO" sz="2000" dirty="0"/>
              <a:t>Coal</a:t>
            </a:r>
          </a:p>
        </p:txBody>
      </p:sp>
      <p:sp>
        <p:nvSpPr>
          <p:cNvPr id="32" name="TextBox 31">
            <a:extLst>
              <a:ext uri="{FF2B5EF4-FFF2-40B4-BE49-F238E27FC236}">
                <a16:creationId xmlns:a16="http://schemas.microsoft.com/office/drawing/2014/main" id="{B5F8EB80-D516-EBEF-E9CD-E2C45642FC1C}"/>
              </a:ext>
            </a:extLst>
          </p:cNvPr>
          <p:cNvSpPr txBox="1"/>
          <p:nvPr/>
        </p:nvSpPr>
        <p:spPr>
          <a:xfrm>
            <a:off x="2077135" y="4128771"/>
            <a:ext cx="899605" cy="400110"/>
          </a:xfrm>
          <a:prstGeom prst="rect">
            <a:avLst/>
          </a:prstGeom>
          <a:noFill/>
        </p:spPr>
        <p:txBody>
          <a:bodyPr wrap="none" rtlCol="0">
            <a:spAutoFit/>
          </a:bodyPr>
          <a:lstStyle/>
          <a:p>
            <a:r>
              <a:rPr lang="es-CO" sz="2000" dirty="0"/>
              <a:t>Diesel</a:t>
            </a:r>
          </a:p>
        </p:txBody>
      </p:sp>
      <p:sp>
        <p:nvSpPr>
          <p:cNvPr id="2" name="Rectangle 1">
            <a:extLst>
              <a:ext uri="{FF2B5EF4-FFF2-40B4-BE49-F238E27FC236}">
                <a16:creationId xmlns:a16="http://schemas.microsoft.com/office/drawing/2014/main" id="{3F671758-120D-8BB5-AA3B-A4B65C42EE97}"/>
              </a:ext>
            </a:extLst>
          </p:cNvPr>
          <p:cNvSpPr/>
          <p:nvPr/>
        </p:nvSpPr>
        <p:spPr>
          <a:xfrm>
            <a:off x="3914774" y="5611301"/>
            <a:ext cx="3214687" cy="583508"/>
          </a:xfrm>
          <a:prstGeom prst="rect">
            <a:avLst/>
          </a:prstGeom>
          <a:noFill/>
          <a:ln w="38100">
            <a:solidFill>
              <a:srgbClr val="B7B3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err="1">
                <a:solidFill>
                  <a:sysClr val="windowText" lastClr="000000"/>
                </a:solidFill>
              </a:rPr>
              <a:t>Transmission</a:t>
            </a:r>
            <a:r>
              <a:rPr lang="es-CO" sz="2000" dirty="0">
                <a:solidFill>
                  <a:sysClr val="windowText" lastClr="000000"/>
                </a:solidFill>
              </a:rPr>
              <a:t> </a:t>
            </a:r>
            <a:r>
              <a:rPr lang="es-CO" sz="2000" dirty="0" err="1">
                <a:solidFill>
                  <a:sysClr val="windowText" lastClr="000000"/>
                </a:solidFill>
              </a:rPr>
              <a:t>technology</a:t>
            </a:r>
            <a:endParaRPr lang="es-CO" sz="2000" dirty="0">
              <a:solidFill>
                <a:sysClr val="windowText" lastClr="000000"/>
              </a:solidFill>
            </a:endParaRPr>
          </a:p>
        </p:txBody>
      </p:sp>
      <p:cxnSp>
        <p:nvCxnSpPr>
          <p:cNvPr id="5" name="Straight Arrow Connector 4">
            <a:extLst>
              <a:ext uri="{FF2B5EF4-FFF2-40B4-BE49-F238E27FC236}">
                <a16:creationId xmlns:a16="http://schemas.microsoft.com/office/drawing/2014/main" id="{7C9519AF-11F4-B8B1-3082-921926A97798}"/>
              </a:ext>
            </a:extLst>
          </p:cNvPr>
          <p:cNvCxnSpPr>
            <a:cxnSpLocks/>
            <a:stCxn id="2" idx="3"/>
          </p:cNvCxnSpPr>
          <p:nvPr/>
        </p:nvCxnSpPr>
        <p:spPr>
          <a:xfrm>
            <a:off x="7129461" y="5903055"/>
            <a:ext cx="1357314" cy="0"/>
          </a:xfrm>
          <a:prstGeom prst="straightConnector1">
            <a:avLst/>
          </a:prstGeom>
          <a:ln w="38100">
            <a:solidFill>
              <a:srgbClr val="B7B30D"/>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B061CAC-8DE8-ED37-F274-86AE108828D8}"/>
              </a:ext>
            </a:extLst>
          </p:cNvPr>
          <p:cNvCxnSpPr>
            <a:cxnSpLocks/>
            <a:endCxn id="2" idx="1"/>
          </p:cNvCxnSpPr>
          <p:nvPr/>
        </p:nvCxnSpPr>
        <p:spPr>
          <a:xfrm>
            <a:off x="2486025" y="5903055"/>
            <a:ext cx="1428749" cy="0"/>
          </a:xfrm>
          <a:prstGeom prst="straightConnector1">
            <a:avLst/>
          </a:prstGeom>
          <a:ln w="38100">
            <a:solidFill>
              <a:srgbClr val="B7B30D"/>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2FD5F19-E506-64B1-5E0D-6AAC40FD7407}"/>
              </a:ext>
            </a:extLst>
          </p:cNvPr>
          <p:cNvSpPr txBox="1"/>
          <p:nvPr/>
        </p:nvSpPr>
        <p:spPr>
          <a:xfrm>
            <a:off x="8022772" y="5400360"/>
            <a:ext cx="1781257" cy="400110"/>
          </a:xfrm>
          <a:prstGeom prst="rect">
            <a:avLst/>
          </a:prstGeom>
          <a:noFill/>
        </p:spPr>
        <p:txBody>
          <a:bodyPr wrap="none" rtlCol="0">
            <a:spAutoFit/>
          </a:bodyPr>
          <a:lstStyle/>
          <a:p>
            <a:r>
              <a:rPr lang="es-CO" sz="2000" dirty="0" err="1"/>
              <a:t>Electricity</a:t>
            </a:r>
            <a:r>
              <a:rPr lang="es-CO" sz="2000" dirty="0"/>
              <a:t> 002</a:t>
            </a:r>
          </a:p>
        </p:txBody>
      </p:sp>
      <p:sp>
        <p:nvSpPr>
          <p:cNvPr id="11" name="TextBox 10">
            <a:extLst>
              <a:ext uri="{FF2B5EF4-FFF2-40B4-BE49-F238E27FC236}">
                <a16:creationId xmlns:a16="http://schemas.microsoft.com/office/drawing/2014/main" id="{C4460BA3-22C8-CC7D-C375-EBD1CD993B35}"/>
              </a:ext>
            </a:extLst>
          </p:cNvPr>
          <p:cNvSpPr txBox="1"/>
          <p:nvPr/>
        </p:nvSpPr>
        <p:spPr>
          <a:xfrm>
            <a:off x="1844663" y="5400360"/>
            <a:ext cx="1781257" cy="400110"/>
          </a:xfrm>
          <a:prstGeom prst="rect">
            <a:avLst/>
          </a:prstGeom>
          <a:noFill/>
        </p:spPr>
        <p:txBody>
          <a:bodyPr wrap="none" rtlCol="0">
            <a:spAutoFit/>
          </a:bodyPr>
          <a:lstStyle/>
          <a:p>
            <a:r>
              <a:rPr lang="es-CO" sz="2000" dirty="0" err="1"/>
              <a:t>Electricity</a:t>
            </a:r>
            <a:r>
              <a:rPr lang="es-CO" sz="2000" dirty="0"/>
              <a:t> 001</a:t>
            </a:r>
          </a:p>
        </p:txBody>
      </p:sp>
      <p:pic>
        <p:nvPicPr>
          <p:cNvPr id="12" name="synthesize (1)">
            <a:hlinkClick r:id="" action="ppaction://media"/>
            <a:extLst>
              <a:ext uri="{FF2B5EF4-FFF2-40B4-BE49-F238E27FC236}">
                <a16:creationId xmlns:a16="http://schemas.microsoft.com/office/drawing/2014/main" id="{367B1D3F-3EF0-8BF1-BA72-7FA81CDA3B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38646" y="119207"/>
            <a:ext cx="938323" cy="938323"/>
          </a:xfrm>
          <a:prstGeom prst="rect">
            <a:avLst/>
          </a:prstGeom>
        </p:spPr>
      </p:pic>
    </p:spTree>
    <p:extLst>
      <p:ext uri="{BB962C8B-B14F-4D97-AF65-F5344CB8AC3E}">
        <p14:creationId xmlns:p14="http://schemas.microsoft.com/office/powerpoint/2010/main" val="222068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1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E2EAE59-8070-35FA-5F87-E24AC01D72F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C64482B-FCDC-23C6-C565-0D2F4D4CFC7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3EBDDD97-C36B-33B9-7D8F-5EE718DA4E7C}"/>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Parameters that Define Technologies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3835B066-FE2A-5222-D747-3E30D804F454}"/>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pic>
        <p:nvPicPr>
          <p:cNvPr id="2" name="Picture 11" descr="Diagram&#10;&#10;Description automatically generated">
            <a:extLst>
              <a:ext uri="{FF2B5EF4-FFF2-40B4-BE49-F238E27FC236}">
                <a16:creationId xmlns:a16="http://schemas.microsoft.com/office/drawing/2014/main" id="{CD1EDBDE-1ED4-C245-D013-BAF0CF758FCE}"/>
              </a:ext>
            </a:extLst>
          </p:cNvPr>
          <p:cNvPicPr>
            <a:picLocks noGrp="1" noChangeAspect="1"/>
          </p:cNvPicPr>
          <p:nvPr>
            <p:ph idx="1"/>
          </p:nvPr>
        </p:nvPicPr>
        <p:blipFill>
          <a:blip r:embed="rId5"/>
          <a:stretch>
            <a:fillRect/>
          </a:stretch>
        </p:blipFill>
        <p:spPr>
          <a:xfrm>
            <a:off x="912091" y="1479420"/>
            <a:ext cx="10198932" cy="4773609"/>
          </a:xfrm>
        </p:spPr>
      </p:pic>
      <p:sp>
        <p:nvSpPr>
          <p:cNvPr id="4" name="TextBox 3">
            <a:extLst>
              <a:ext uri="{FF2B5EF4-FFF2-40B4-BE49-F238E27FC236}">
                <a16:creationId xmlns:a16="http://schemas.microsoft.com/office/drawing/2014/main" id="{01A001F7-94DA-2742-9B63-CBEE9C8FCE0A}"/>
              </a:ext>
            </a:extLst>
          </p:cNvPr>
          <p:cNvSpPr txBox="1"/>
          <p:nvPr/>
        </p:nvSpPr>
        <p:spPr>
          <a:xfrm>
            <a:off x="764362" y="6233682"/>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a:t>
            </a:r>
            <a:r>
              <a:rPr lang="en-GB" sz="1050" dirty="0" err="1">
                <a:latin typeface="Open Sans" panose="020B0606030504020204" pitchFamily="34" charset="0"/>
                <a:ea typeface="Open Sans" panose="020B0606030504020204" pitchFamily="34" charset="0"/>
                <a:cs typeface="Open Sans" panose="020B0606030504020204" pitchFamily="34" charset="0"/>
              </a:rPr>
              <a:t>Taliotis</a:t>
            </a:r>
            <a:r>
              <a:rPr lang="en-GB" sz="1050" dirty="0">
                <a:latin typeface="Open Sans" panose="020B0606030504020204" pitchFamily="34" charset="0"/>
                <a:ea typeface="Open Sans" panose="020B0606030504020204" pitchFamily="34" charset="0"/>
                <a:cs typeface="Open Sans" panose="020B0606030504020204" pitchFamily="34" charset="0"/>
              </a:rPr>
              <a:t> et al. (2018), </a:t>
            </a:r>
            <a:r>
              <a:rPr lang="en-GB" sz="105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50" dirty="0">
                <a:latin typeface="Open Sans" panose="020B0606030504020204" pitchFamily="34" charset="0"/>
                <a:ea typeface="Open Sans" panose="020B0606030504020204" pitchFamily="34" charset="0"/>
                <a:cs typeface="Open Sans" panose="020B0606030504020204" pitchFamily="34" charset="0"/>
              </a:rPr>
              <a:t>, licensed under </a:t>
            </a:r>
            <a:r>
              <a:rPr lang="en-GB" sz="105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synthesize (2)">
            <a:hlinkClick r:id="" action="ppaction://media"/>
            <a:extLst>
              <a:ext uri="{FF2B5EF4-FFF2-40B4-BE49-F238E27FC236}">
                <a16:creationId xmlns:a16="http://schemas.microsoft.com/office/drawing/2014/main" id="{6CE56C25-6894-0284-9966-B6D2FB1329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33757" y="168466"/>
            <a:ext cx="873009" cy="873009"/>
          </a:xfrm>
          <a:prstGeom prst="rect">
            <a:avLst/>
          </a:prstGeom>
        </p:spPr>
      </p:pic>
    </p:spTree>
    <p:extLst>
      <p:ext uri="{BB962C8B-B14F-4D97-AF65-F5344CB8AC3E}">
        <p14:creationId xmlns:p14="http://schemas.microsoft.com/office/powerpoint/2010/main" val="224160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3F19882-0212-8245-ACD2-3395BA8F7245}"/>
            </a:ext>
          </a:extLst>
        </p:cNvPr>
        <p:cNvGrpSpPr/>
        <p:nvPr/>
      </p:nvGrpSpPr>
      <p:grpSpPr>
        <a:xfrm>
          <a:off x="0" y="0"/>
          <a:ext cx="0" cy="0"/>
          <a:chOff x="0" y="0"/>
          <a:chExt cx="0" cy="0"/>
        </a:xfrm>
      </p:grpSpPr>
      <p:pic>
        <p:nvPicPr>
          <p:cNvPr id="2" name="Picture 1" descr="A diagram of a computer&#10;&#10;Description automatically generated">
            <a:extLst>
              <a:ext uri="{FF2B5EF4-FFF2-40B4-BE49-F238E27FC236}">
                <a16:creationId xmlns:a16="http://schemas.microsoft.com/office/drawing/2014/main" id="{9E1014D2-162E-F0B3-DC02-D46417ED4A1A}"/>
              </a:ext>
            </a:extLst>
          </p:cNvPr>
          <p:cNvPicPr>
            <a:picLocks noChangeAspect="1"/>
          </p:cNvPicPr>
          <p:nvPr/>
        </p:nvPicPr>
        <p:blipFill>
          <a:blip r:embed="rId5"/>
          <a:stretch>
            <a:fillRect/>
          </a:stretch>
        </p:blipFill>
        <p:spPr>
          <a:xfrm>
            <a:off x="501814" y="1305560"/>
            <a:ext cx="10767177" cy="5246052"/>
          </a:xfrm>
          <a:prstGeom prst="rect">
            <a:avLst/>
          </a:prstGeom>
        </p:spPr>
      </p:pic>
      <p:sp>
        <p:nvSpPr>
          <p:cNvPr id="3" name="Slide Number Placeholder 1">
            <a:extLst>
              <a:ext uri="{FF2B5EF4-FFF2-40B4-BE49-F238E27FC236}">
                <a16:creationId xmlns:a16="http://schemas.microsoft.com/office/drawing/2014/main" id="{53FE209F-6EB4-478C-FAD1-3C410AE984A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C31684A8-4932-74BB-9A5B-704EED7BC67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Representing Technologies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035C2C54-2BAB-CA2E-34D9-1CD937B2811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sp>
        <p:nvSpPr>
          <p:cNvPr id="4" name="Rectangle: Rounded Corners 3">
            <a:extLst>
              <a:ext uri="{FF2B5EF4-FFF2-40B4-BE49-F238E27FC236}">
                <a16:creationId xmlns:a16="http://schemas.microsoft.com/office/drawing/2014/main" id="{ECE87394-48A2-6279-5F2E-E4C846DB7C3C}"/>
              </a:ext>
            </a:extLst>
          </p:cNvPr>
          <p:cNvSpPr/>
          <p:nvPr/>
        </p:nvSpPr>
        <p:spPr>
          <a:xfrm>
            <a:off x="3800908" y="5552440"/>
            <a:ext cx="971550" cy="514350"/>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 name="Straight Connector 5">
            <a:extLst>
              <a:ext uri="{FF2B5EF4-FFF2-40B4-BE49-F238E27FC236}">
                <a16:creationId xmlns:a16="http://schemas.microsoft.com/office/drawing/2014/main" id="{2BC9631D-0FA5-AB0A-1D3E-4AE94AC3C653}"/>
              </a:ext>
            </a:extLst>
          </p:cNvPr>
          <p:cNvCxnSpPr>
            <a:stCxn id="4" idx="3"/>
          </p:cNvCxnSpPr>
          <p:nvPr/>
        </p:nvCxnSpPr>
        <p:spPr>
          <a:xfrm flipV="1">
            <a:off x="4772458" y="5552440"/>
            <a:ext cx="954977" cy="257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30460F0-9593-AA5B-867C-EEE71F86D1D6}"/>
              </a:ext>
            </a:extLst>
          </p:cNvPr>
          <p:cNvSpPr txBox="1"/>
          <p:nvPr/>
        </p:nvSpPr>
        <p:spPr>
          <a:xfrm>
            <a:off x="5716607" y="5152330"/>
            <a:ext cx="2540702" cy="707886"/>
          </a:xfrm>
          <a:prstGeom prst="rect">
            <a:avLst/>
          </a:prstGeom>
          <a:noFill/>
        </p:spPr>
        <p:txBody>
          <a:bodyPr wrap="square" rtlCol="0">
            <a:spAutoFit/>
          </a:bodyPr>
          <a:lstStyle/>
          <a:p>
            <a:r>
              <a:rPr lang="es-CO" sz="2000" dirty="0" err="1"/>
              <a:t>Represents</a:t>
            </a:r>
            <a:r>
              <a:rPr lang="es-CO" sz="2000" dirty="0"/>
              <a:t> </a:t>
            </a:r>
            <a:r>
              <a:rPr lang="es-CO" sz="2000" dirty="0" err="1"/>
              <a:t>all</a:t>
            </a:r>
            <a:r>
              <a:rPr lang="es-CO" sz="2000" dirty="0"/>
              <a:t> nuclear </a:t>
            </a:r>
            <a:r>
              <a:rPr lang="es-CO" sz="2000" dirty="0" err="1"/>
              <a:t>power</a:t>
            </a:r>
            <a:r>
              <a:rPr lang="es-CO" sz="2000" dirty="0"/>
              <a:t> </a:t>
            </a:r>
            <a:r>
              <a:rPr lang="es-CO" sz="2000" dirty="0" err="1"/>
              <a:t>plants</a:t>
            </a:r>
            <a:endParaRPr lang="es-CO" sz="2000" dirty="0"/>
          </a:p>
        </p:txBody>
      </p:sp>
      <p:pic>
        <p:nvPicPr>
          <p:cNvPr id="5" name="synthesize (3)">
            <a:hlinkClick r:id="" action="ppaction://media"/>
            <a:extLst>
              <a:ext uri="{FF2B5EF4-FFF2-40B4-BE49-F238E27FC236}">
                <a16:creationId xmlns:a16="http://schemas.microsoft.com/office/drawing/2014/main" id="{21D5C448-20C9-DD97-FB51-71F6B18DA2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31729" y="40631"/>
            <a:ext cx="981991" cy="981991"/>
          </a:xfrm>
          <a:prstGeom prst="rect">
            <a:avLst/>
          </a:prstGeom>
        </p:spPr>
      </p:pic>
    </p:spTree>
    <p:extLst>
      <p:ext uri="{BB962C8B-B14F-4D97-AF65-F5344CB8AC3E}">
        <p14:creationId xmlns:p14="http://schemas.microsoft.com/office/powerpoint/2010/main" val="323104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888A9EE-9F7D-2BCF-98DA-CCBED9445F74}"/>
            </a:ext>
          </a:extLst>
        </p:cNvPr>
        <p:cNvGrpSpPr/>
        <p:nvPr/>
      </p:nvGrpSpPr>
      <p:grpSpPr>
        <a:xfrm>
          <a:off x="0" y="0"/>
          <a:ext cx="0" cy="0"/>
          <a:chOff x="0" y="0"/>
          <a:chExt cx="0" cy="0"/>
        </a:xfrm>
      </p:grpSpPr>
      <p:pic>
        <p:nvPicPr>
          <p:cNvPr id="2" name="Picture 8" descr="Chart&#10;&#10;Description automatically generated">
            <a:extLst>
              <a:ext uri="{FF2B5EF4-FFF2-40B4-BE49-F238E27FC236}">
                <a16:creationId xmlns:a16="http://schemas.microsoft.com/office/drawing/2014/main" id="{69BB82F6-D63B-008F-DD1E-6F2C6014CE79}"/>
              </a:ext>
            </a:extLst>
          </p:cNvPr>
          <p:cNvPicPr>
            <a:picLocks noChangeAspect="1"/>
          </p:cNvPicPr>
          <p:nvPr/>
        </p:nvPicPr>
        <p:blipFill>
          <a:blip r:embed="rId5"/>
          <a:stretch>
            <a:fillRect/>
          </a:stretch>
        </p:blipFill>
        <p:spPr>
          <a:xfrm>
            <a:off x="1564500" y="1291121"/>
            <a:ext cx="8325869" cy="5212540"/>
          </a:xfrm>
          <a:prstGeom prst="rect">
            <a:avLst/>
          </a:prstGeom>
        </p:spPr>
      </p:pic>
      <p:sp>
        <p:nvSpPr>
          <p:cNvPr id="3" name="Slide Number Placeholder 1">
            <a:extLst>
              <a:ext uri="{FF2B5EF4-FFF2-40B4-BE49-F238E27FC236}">
                <a16:creationId xmlns:a16="http://schemas.microsoft.com/office/drawing/2014/main" id="{1E11A3F1-8238-3E6E-4F10-9475FFF1373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152C6872-C75B-C8FB-C331-3C74C994E690}"/>
              </a:ext>
            </a:extLst>
          </p:cNvPr>
          <p:cNvSpPr/>
          <p:nvPr/>
        </p:nvSpPr>
        <p:spPr>
          <a:xfrm>
            <a:off x="343847" y="995986"/>
            <a:ext cx="760866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Considering Key Characteristics of Technologies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041778C5-D8C5-63BB-1DAC-4516AEF3D14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sp>
        <p:nvSpPr>
          <p:cNvPr id="4" name="TextBox 3">
            <a:extLst>
              <a:ext uri="{FF2B5EF4-FFF2-40B4-BE49-F238E27FC236}">
                <a16:creationId xmlns:a16="http://schemas.microsoft.com/office/drawing/2014/main" id="{ADF4AC19-05DD-4E7E-3B85-FBEDA573C38D}"/>
              </a:ext>
            </a:extLst>
          </p:cNvPr>
          <p:cNvSpPr txBox="1"/>
          <p:nvPr/>
        </p:nvSpPr>
        <p:spPr>
          <a:xfrm>
            <a:off x="700236" y="6249745"/>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synthesize (4)">
            <a:hlinkClick r:id="" action="ppaction://media"/>
            <a:extLst>
              <a:ext uri="{FF2B5EF4-FFF2-40B4-BE49-F238E27FC236}">
                <a16:creationId xmlns:a16="http://schemas.microsoft.com/office/drawing/2014/main" id="{723721A3-860D-3B74-DA6A-9614A4FCD0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50085" y="95122"/>
            <a:ext cx="873009" cy="873009"/>
          </a:xfrm>
          <a:prstGeom prst="rect">
            <a:avLst/>
          </a:prstGeom>
        </p:spPr>
      </p:pic>
    </p:spTree>
    <p:extLst>
      <p:ext uri="{BB962C8B-B14F-4D97-AF65-F5344CB8AC3E}">
        <p14:creationId xmlns:p14="http://schemas.microsoft.com/office/powerpoint/2010/main" val="418583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02579"/>
            <a:ext cx="9719514"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200" dirty="0" err="1">
                <a:latin typeface="Open Sans"/>
                <a:cs typeface="Calibri"/>
              </a:rPr>
              <a:t>Taliotis</a:t>
            </a:r>
            <a:r>
              <a:rPr lang="en-GB" sz="2200" dirty="0">
                <a:latin typeface="Open Sans"/>
                <a:cs typeface="Calibri"/>
              </a:rPr>
              <a:t>, Constantinos, </a:t>
            </a:r>
            <a:r>
              <a:rPr lang="en-GB" sz="2200" dirty="0" err="1">
                <a:latin typeface="Open Sans"/>
                <a:cs typeface="Calibri"/>
              </a:rPr>
              <a:t>Gardumi</a:t>
            </a:r>
            <a:r>
              <a:rPr lang="en-GB" sz="2200" dirty="0">
                <a:latin typeface="Open Sans"/>
                <a:cs typeface="Calibri"/>
              </a:rPr>
              <a:t>, Francesco, </a:t>
            </a:r>
            <a:r>
              <a:rPr lang="en-GB" sz="2200" dirty="0" err="1">
                <a:latin typeface="Open Sans"/>
                <a:cs typeface="Calibri"/>
              </a:rPr>
              <a:t>Shivakumar</a:t>
            </a:r>
            <a:r>
              <a:rPr lang="en-GB" sz="2200" dirty="0">
                <a:latin typeface="Open Sans"/>
                <a:cs typeface="Calibri"/>
              </a:rPr>
              <a:t>, Abhishek, Sridharan, Vignesh, Ramos, Eunice, </a:t>
            </a:r>
            <a:r>
              <a:rPr lang="en-GB" sz="2200" dirty="0" err="1">
                <a:latin typeface="Open Sans"/>
                <a:cs typeface="Calibri"/>
              </a:rPr>
              <a:t>Beltramo</a:t>
            </a:r>
            <a:r>
              <a:rPr lang="en-GB" sz="2200" dirty="0">
                <a:latin typeface="Open Sans"/>
                <a:cs typeface="Calibri"/>
              </a:rPr>
              <a:t>, Agnese, … Howells, Mark. (2018, December). Representing primary energy supply in </a:t>
            </a:r>
            <a:r>
              <a:rPr lang="en-GB" sz="2200" dirty="0" err="1">
                <a:latin typeface="Open Sans"/>
                <a:cs typeface="Calibri"/>
              </a:rPr>
              <a:t>OSeMOSYS</a:t>
            </a:r>
            <a:r>
              <a:rPr lang="en-GB" sz="2200" dirty="0">
                <a:latin typeface="Open Sans"/>
                <a:cs typeface="Calibri"/>
              </a:rPr>
              <a:t>. </a:t>
            </a:r>
            <a:r>
              <a:rPr lang="en-GB" sz="2200" dirty="0" err="1">
                <a:latin typeface="Open Sans"/>
                <a:cs typeface="Calibri"/>
              </a:rPr>
              <a:t>Zenodo</a:t>
            </a:r>
            <a:r>
              <a:rPr lang="en-GB" sz="2200" dirty="0">
                <a:latin typeface="Open Sans"/>
                <a:cs typeface="Calibri"/>
              </a:rPr>
              <a:t>. http://doi.org/10.5281/zenodo.4558799 </a:t>
            </a:r>
          </a:p>
          <a:p>
            <a:pPr marL="342900" indent="-342900">
              <a:buAutoNum type="arabicPeriod"/>
            </a:pPr>
            <a:endParaRPr lang="en-GB" sz="2200" dirty="0">
              <a:latin typeface="Open Sans"/>
              <a:cs typeface="Calibri"/>
            </a:endParaRPr>
          </a:p>
          <a:p>
            <a:pPr marL="342900" indent="-342900">
              <a:buAutoNum type="arabicPeriod"/>
            </a:pPr>
            <a:r>
              <a:rPr lang="en-GB" sz="2200" dirty="0" err="1">
                <a:latin typeface="Open Sans"/>
                <a:cs typeface="Calibri"/>
              </a:rPr>
              <a:t>Pappis</a:t>
            </a:r>
            <a:r>
              <a:rPr lang="en-GB" sz="2200" dirty="0">
                <a:latin typeface="Open Sans"/>
                <a:cs typeface="Calibri"/>
              </a:rPr>
              <a:t>, I., Howells, M., Sridharan, V., Usher, W., </a:t>
            </a:r>
            <a:r>
              <a:rPr lang="en-GB" sz="2200" dirty="0" err="1">
                <a:latin typeface="Open Sans"/>
                <a:cs typeface="Calibri"/>
              </a:rPr>
              <a:t>Shivakumar</a:t>
            </a:r>
            <a:r>
              <a:rPr lang="en-GB" sz="2200" dirty="0">
                <a:latin typeface="Open Sans"/>
                <a:cs typeface="Calibri"/>
              </a:rPr>
              <a:t>, A., </a:t>
            </a:r>
            <a:r>
              <a:rPr lang="en-GB" sz="2200" dirty="0" err="1">
                <a:latin typeface="Open Sans"/>
                <a:cs typeface="Calibri"/>
              </a:rPr>
              <a:t>Gardumi</a:t>
            </a:r>
            <a:r>
              <a:rPr lang="en-GB" sz="2200" dirty="0">
                <a:latin typeface="Open Sans"/>
                <a:cs typeface="Calibri"/>
              </a:rPr>
              <a:t>, F. and Ramos, E., Energy projections for African countries, Hidalgo Gonzalez, I., </a:t>
            </a:r>
            <a:r>
              <a:rPr lang="en-GB" sz="2200" dirty="0" err="1">
                <a:latin typeface="Open Sans"/>
                <a:cs typeface="Calibri"/>
              </a:rPr>
              <a:t>Medarac</a:t>
            </a:r>
            <a:r>
              <a:rPr lang="en-GB" sz="2200" dirty="0">
                <a:latin typeface="Open Sans"/>
                <a:cs typeface="Calibri"/>
              </a:rPr>
              <a:t>, H., Gonzalez Sanchez, M. and </a:t>
            </a:r>
            <a:r>
              <a:rPr lang="en-GB" sz="2200" dirty="0" err="1">
                <a:latin typeface="Open Sans"/>
                <a:cs typeface="Calibri"/>
              </a:rPr>
              <a:t>Kougias</a:t>
            </a:r>
            <a:r>
              <a:rPr lang="en-GB" sz="2200" dirty="0">
                <a:latin typeface="Open Sans"/>
                <a:cs typeface="Calibri"/>
              </a:rPr>
              <a:t>, I., editor(s), EUR 29904 EN, Publications Office of the European Union, Luxembourg, 2019, ISBN 978-92-76-12391-0, doi:10.2760/678700, JRC118432</a:t>
            </a:r>
          </a:p>
          <a:p>
            <a:endParaRPr lang="en-GB" sz="2200" dirty="0">
              <a:latin typeface="Open Sans"/>
              <a:cs typeface="Calibri"/>
            </a:endParaRPr>
          </a:p>
          <a:p>
            <a:endParaRPr lang="en-US" sz="2200" dirty="0">
              <a:latin typeface="Open Sans"/>
              <a:cs typeface="Calibri"/>
            </a:endParaRPr>
          </a:p>
          <a:p>
            <a:pPr marL="342900" indent="-342900">
              <a:buAutoNum type="arabicPeriod"/>
            </a:pPr>
            <a:endParaRPr lang="en-GB" sz="2200" dirty="0">
              <a:latin typeface="Open Sans"/>
              <a:cs typeface="Calibri"/>
            </a:endParaRPr>
          </a:p>
          <a:p>
            <a:endParaRPr lang="en-US" sz="2200" dirty="0">
              <a:latin typeface="Open Sans"/>
              <a:cs typeface="Calibri"/>
            </a:endParaRPr>
          </a:p>
          <a:p>
            <a:pPr marL="342900" indent="-342900">
              <a:buFontTx/>
              <a:buAutoNum type="arabicPeriod"/>
            </a:pPr>
            <a:endParaRPr lang="en-US" sz="2200" dirty="0">
              <a:latin typeface="Open Sans"/>
            </a:endParaRPr>
          </a:p>
          <a:p>
            <a:pPr marL="342900" indent="-342900">
              <a:buFontTx/>
              <a:buAutoNum type="arabicPeriod"/>
            </a:pPr>
            <a:endParaRPr lang="en-US" sz="2200" dirty="0">
              <a:latin typeface="Open Sans"/>
            </a:endParaRPr>
          </a:p>
          <a:p>
            <a:pPr marL="342900" indent="-342900">
              <a:buAutoNum type="arabicPeriod"/>
            </a:pPr>
            <a:endParaRPr lang="en-US" sz="2200" dirty="0">
              <a:latin typeface="Open Sans"/>
              <a:cs typeface="Calibri" panose="020F0502020204030204"/>
            </a:endParaRPr>
          </a:p>
          <a:p>
            <a:pPr marL="342900" indent="-342900">
              <a:buAutoNum type="arabicPeriod"/>
            </a:pPr>
            <a:endParaRPr lang="en-GB" sz="2200" dirty="0">
              <a:latin typeface="Open Sans"/>
              <a:cs typeface="Calibri" panose="020F0502020204030204"/>
            </a:endParaRPr>
          </a:p>
          <a:p>
            <a:pPr marL="342900" indent="-342900">
              <a:buAutoNum type="arabicPeriod"/>
            </a:pPr>
            <a:endParaRPr lang="en-US" sz="22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1E4332-8359-5282-0018-B523BD05577E}"/>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5.2.1 Activity and Capacity</a:t>
            </a:r>
          </a:p>
        </p:txBody>
      </p:sp>
      <p:sp>
        <p:nvSpPr>
          <p:cNvPr id="5" name="Title 10">
            <a:extLst>
              <a:ext uri="{FF2B5EF4-FFF2-40B4-BE49-F238E27FC236}">
                <a16:creationId xmlns:a16="http://schemas.microsoft.com/office/drawing/2014/main" id="{8AB62880-E728-8987-7EB5-D1A87EFD5BFB}"/>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6" name="Rectangle: Rounded Corners 5">
            <a:extLst>
              <a:ext uri="{FF2B5EF4-FFF2-40B4-BE49-F238E27FC236}">
                <a16:creationId xmlns:a16="http://schemas.microsoft.com/office/drawing/2014/main" id="{27A31023-D58E-273F-1B48-2332A4B5D97A}"/>
              </a:ext>
            </a:extLst>
          </p:cNvPr>
          <p:cNvSpPr/>
          <p:nvPr/>
        </p:nvSpPr>
        <p:spPr>
          <a:xfrm>
            <a:off x="4122092" y="3822773"/>
            <a:ext cx="6352674" cy="234798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i="0" dirty="0">
                <a:solidFill>
                  <a:schemeClr val="bg1"/>
                </a:solidFill>
                <a:effectLst/>
                <a:latin typeface="Slack-Lato"/>
              </a:rPr>
              <a:t> </a:t>
            </a:r>
            <a:r>
              <a:rPr lang="en-GB" sz="2000" b="1" dirty="0">
                <a:solidFill>
                  <a:schemeClr val="bg1"/>
                </a:solidFill>
                <a:latin typeface="Slack-Lato"/>
              </a:rPr>
              <a:t>C</a:t>
            </a:r>
            <a:r>
              <a:rPr lang="en-GB" sz="2000" b="1" i="0" dirty="0">
                <a:solidFill>
                  <a:schemeClr val="bg1"/>
                </a:solidFill>
                <a:effectLst/>
                <a:latin typeface="Slack-Lato"/>
              </a:rPr>
              <a:t>apacity</a:t>
            </a:r>
            <a:r>
              <a:rPr lang="en-GB" sz="2000" i="0" dirty="0">
                <a:solidFill>
                  <a:schemeClr val="bg1"/>
                </a:solidFill>
                <a:effectLst/>
                <a:latin typeface="Slack-Lato"/>
              </a:rPr>
              <a:t> refers to the maximum output a technology can produce at any given time, usually measured in capacity units (e.g., GW, </a:t>
            </a:r>
            <a:r>
              <a:rPr lang="en-GB" sz="2000" i="0" dirty="0" err="1">
                <a:solidFill>
                  <a:schemeClr val="bg1"/>
                </a:solidFill>
                <a:effectLst/>
                <a:latin typeface="Slack-Lato"/>
              </a:rPr>
              <a:t>Mton</a:t>
            </a:r>
            <a:r>
              <a:rPr lang="en-GB" sz="2000" i="0" dirty="0">
                <a:solidFill>
                  <a:schemeClr val="bg1"/>
                </a:solidFill>
                <a:effectLst/>
                <a:latin typeface="Slack-Lato"/>
              </a:rPr>
              <a:t>/year, 1000 vehicles). It defines the installed size of a technology and limits the level of activity it can perform in each time slice.</a:t>
            </a:r>
            <a:endParaRPr lang="en-GB" sz="2000" dirty="0">
              <a:solidFill>
                <a:schemeClr val="bg1"/>
              </a:solidFill>
            </a:endParaRPr>
          </a:p>
        </p:txBody>
      </p:sp>
      <p:sp>
        <p:nvSpPr>
          <p:cNvPr id="7" name="TextBox 6">
            <a:extLst>
              <a:ext uri="{FF2B5EF4-FFF2-40B4-BE49-F238E27FC236}">
                <a16:creationId xmlns:a16="http://schemas.microsoft.com/office/drawing/2014/main" id="{E4DDF8A1-9DAB-BEA0-69A5-017E790E7D90}"/>
              </a:ext>
            </a:extLst>
          </p:cNvPr>
          <p:cNvSpPr txBox="1"/>
          <p:nvPr/>
        </p:nvSpPr>
        <p:spPr>
          <a:xfrm>
            <a:off x="1415798" y="4650194"/>
            <a:ext cx="1468672" cy="461665"/>
          </a:xfrm>
          <a:prstGeom prst="rect">
            <a:avLst/>
          </a:prstGeom>
          <a:noFill/>
        </p:spPr>
        <p:txBody>
          <a:bodyPr wrap="none" rtlCol="0">
            <a:spAutoFit/>
          </a:bodyPr>
          <a:lstStyle/>
          <a:p>
            <a:r>
              <a:rPr lang="en-GB" sz="2400" b="1" dirty="0"/>
              <a:t>Capacity</a:t>
            </a:r>
          </a:p>
        </p:txBody>
      </p:sp>
      <p:sp>
        <p:nvSpPr>
          <p:cNvPr id="8" name="Rectangle: Rounded Corners 7">
            <a:extLst>
              <a:ext uri="{FF2B5EF4-FFF2-40B4-BE49-F238E27FC236}">
                <a16:creationId xmlns:a16="http://schemas.microsoft.com/office/drawing/2014/main" id="{AC792A29-3546-3EDA-8333-12B3B3B35E3C}"/>
              </a:ext>
            </a:extLst>
          </p:cNvPr>
          <p:cNvSpPr/>
          <p:nvPr/>
        </p:nvSpPr>
        <p:spPr>
          <a:xfrm>
            <a:off x="4122092" y="1478906"/>
            <a:ext cx="6352674" cy="2061295"/>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i="0" dirty="0">
                <a:solidFill>
                  <a:schemeClr val="bg1"/>
                </a:solidFill>
                <a:effectLst/>
                <a:latin typeface="Slack-Lato"/>
              </a:rPr>
              <a:t>Activity</a:t>
            </a:r>
            <a:r>
              <a:rPr lang="en-GB" sz="2000" i="0" dirty="0">
                <a:solidFill>
                  <a:schemeClr val="bg1"/>
                </a:solidFill>
                <a:effectLst/>
                <a:latin typeface="Slack-Lato"/>
              </a:rPr>
              <a:t> refers to the amount of output produced by a technology in a given </a:t>
            </a:r>
            <a:r>
              <a:rPr lang="en-GB" sz="2000" dirty="0">
                <a:solidFill>
                  <a:schemeClr val="bg1"/>
                </a:solidFill>
                <a:latin typeface="Slack-Lato"/>
              </a:rPr>
              <a:t>period</a:t>
            </a:r>
            <a:r>
              <a:rPr lang="en-GB" sz="2000" i="0" dirty="0">
                <a:solidFill>
                  <a:schemeClr val="bg1"/>
                </a:solidFill>
                <a:effectLst/>
                <a:latin typeface="Slack-Lato"/>
              </a:rPr>
              <a:t>, typically measured in energy service units (e.g., PJ, </a:t>
            </a:r>
            <a:r>
              <a:rPr lang="en-GB" sz="2000" i="0" dirty="0" err="1">
                <a:solidFill>
                  <a:schemeClr val="bg1"/>
                </a:solidFill>
                <a:effectLst/>
                <a:latin typeface="Slack-Lato"/>
              </a:rPr>
              <a:t>Mtons</a:t>
            </a:r>
            <a:r>
              <a:rPr lang="en-GB" sz="2000" i="0" dirty="0">
                <a:solidFill>
                  <a:schemeClr val="bg1"/>
                </a:solidFill>
                <a:effectLst/>
                <a:latin typeface="Slack-Lato"/>
              </a:rPr>
              <a:t>, passenger km). It represents how much a technology operates to meet demand and is central to calculating fuel use, emissions, and costs.</a:t>
            </a:r>
            <a:endParaRPr lang="en-GB" sz="2000" dirty="0">
              <a:solidFill>
                <a:schemeClr val="bg1"/>
              </a:solidFill>
            </a:endParaRPr>
          </a:p>
        </p:txBody>
      </p:sp>
      <p:sp>
        <p:nvSpPr>
          <p:cNvPr id="9" name="TextBox 8">
            <a:extLst>
              <a:ext uri="{FF2B5EF4-FFF2-40B4-BE49-F238E27FC236}">
                <a16:creationId xmlns:a16="http://schemas.microsoft.com/office/drawing/2014/main" id="{5E2246D8-3267-C953-AFB7-B9CBB7AB0795}"/>
              </a:ext>
            </a:extLst>
          </p:cNvPr>
          <p:cNvSpPr txBox="1"/>
          <p:nvPr/>
        </p:nvSpPr>
        <p:spPr>
          <a:xfrm>
            <a:off x="1415798" y="2278720"/>
            <a:ext cx="1297150" cy="461665"/>
          </a:xfrm>
          <a:prstGeom prst="rect">
            <a:avLst/>
          </a:prstGeom>
          <a:noFill/>
        </p:spPr>
        <p:txBody>
          <a:bodyPr wrap="none" rtlCol="0">
            <a:spAutoFit/>
          </a:bodyPr>
          <a:lstStyle/>
          <a:p>
            <a:r>
              <a:rPr lang="en-GB" sz="2400" b="1" dirty="0"/>
              <a:t>Activity</a:t>
            </a:r>
          </a:p>
        </p:txBody>
      </p:sp>
      <p:pic>
        <p:nvPicPr>
          <p:cNvPr id="2" name="synthesize (11)">
            <a:hlinkClick r:id="" action="ppaction://media"/>
            <a:extLst>
              <a:ext uri="{FF2B5EF4-FFF2-40B4-BE49-F238E27FC236}">
                <a16:creationId xmlns:a16="http://schemas.microsoft.com/office/drawing/2014/main" id="{5ADCA136-11F4-606B-A215-97290E3FD6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89547" y="214584"/>
            <a:ext cx="945322" cy="945322"/>
          </a:xfrm>
          <a:prstGeom prst="rect">
            <a:avLst/>
          </a:prstGeom>
        </p:spPr>
      </p:pic>
    </p:spTree>
    <p:extLst>
      <p:ext uri="{BB962C8B-B14F-4D97-AF65-F5344CB8AC3E}">
        <p14:creationId xmlns:p14="http://schemas.microsoft.com/office/powerpoint/2010/main" val="144512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9" ma:contentTypeDescription="Crear nuevo documento." ma:contentTypeScope="" ma:versionID="49784aa699273692964ae32c95ce81c7">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ed6f45624bea1cb7eca6f00b20979f76"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E2521384-B27F-43A2-A14F-94C41005AB88}"/>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9797</TotalTime>
  <Words>5375</Words>
  <Application>Microsoft Office PowerPoint</Application>
  <PresentationFormat>Widescreen</PresentationFormat>
  <Paragraphs>258</Paragraphs>
  <Slides>30</Slides>
  <Notes>29</Notes>
  <HiddenSlides>0</HiddenSlides>
  <MMClips>23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Calibri Light</vt:lpstr>
      <vt:lpstr>Cambria Math</vt:lpstr>
      <vt:lpstr>Helvetica Neue</vt:lpstr>
      <vt:lpstr>Open Sans</vt:lpstr>
      <vt:lpstr>Open Sans ExtraBold</vt:lpstr>
      <vt:lpstr>Segoe UI</vt:lpstr>
      <vt:lpstr>Slack-Lato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Fernando Antonio Plazas Niño</cp:lastModifiedBy>
  <cp:revision>156</cp:revision>
  <dcterms:created xsi:type="dcterms:W3CDTF">2019-06-09T10:25:43Z</dcterms:created>
  <dcterms:modified xsi:type="dcterms:W3CDTF">2026-01-24T00:34:28Z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