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0" r:id="rId5"/>
  </p:sldMasterIdLst>
  <p:notesMasterIdLst>
    <p:notesMasterId r:id="rId16"/>
  </p:notesMasterIdLst>
  <p:sldIdLst>
    <p:sldId id="304" r:id="rId6"/>
    <p:sldId id="257" r:id="rId7"/>
    <p:sldId id="258" r:id="rId8"/>
    <p:sldId id="259" r:id="rId9"/>
    <p:sldId id="260" r:id="rId10"/>
    <p:sldId id="261" r:id="rId11"/>
    <p:sldId id="262" r:id="rId12"/>
    <p:sldId id="263" r:id="rId13"/>
    <p:sldId id="264" r:id="rId14"/>
    <p:sldId id="265" r:id="rId15"/>
  </p:sldIdLst>
  <p:sldSz cx="12192000" cy="6858000"/>
  <p:notesSz cx="6865938" cy="95408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17" roundtripDataSignature="AMtx7mg2OtZ2Sl2btY6YcGQzSGPvPmYsg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4151C2-57BD-44F6-97C5-E1300FBCB9D7}" v="12" dt="2020-12-23T17:20:41.3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7"/>
  </p:normalViewPr>
  <p:slideViewPr>
    <p:cSldViewPr snapToGrid="0">
      <p:cViewPr varScale="1">
        <p:scale>
          <a:sx n="104" d="100"/>
          <a:sy n="104" d="100"/>
        </p:scale>
        <p:origin x="896"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customschemas.google.com/relationships/presentationmetadata" Target="meta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5240" cy="478701"/>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9110" y="0"/>
            <a:ext cx="2975240" cy="478701"/>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062176"/>
            <a:ext cx="2975240" cy="478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9110" y="9062176"/>
            <a:ext cx="2975240" cy="47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8" name="Google Shape;138;p9: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40 minute session </a:t>
            </a:r>
            <a:endParaRPr/>
          </a:p>
        </p:txBody>
      </p:sp>
      <p:sp>
        <p:nvSpPr>
          <p:cNvPr id="81" name="Google Shape;81;p2: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8" name="Google Shape;88;p3: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6" name="Google Shape;96;p4: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3" name="Google Shape;103;p5: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0" name="Google Shape;110;p6: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7: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7" name="Google Shape;117;p7: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21: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23" name="Google Shape;123;p21: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6595" y="4591545"/>
            <a:ext cx="5492750" cy="37567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0" name="Google Shape;130;p8:notes"/>
          <p:cNvSpPr>
            <a:spLocks noGrp="1" noRot="1" noChangeAspect="1"/>
          </p:cNvSpPr>
          <p:nvPr>
            <p:ph type="sldImg" idx="2"/>
          </p:nvPr>
        </p:nvSpPr>
        <p:spPr>
          <a:xfrm>
            <a:off x="571500" y="1193800"/>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2"/>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1977377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276292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2095771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13"/>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13"/>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3"/>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1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1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1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14"/>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
        <p:cNvGrpSpPr/>
        <p:nvPr/>
      </p:nvGrpSpPr>
      <p:grpSpPr>
        <a:xfrm>
          <a:off x="0" y="0"/>
          <a:ext cx="0" cy="0"/>
          <a:chOff x="0" y="0"/>
          <a:chExt cx="0" cy="0"/>
        </a:xfrm>
      </p:grpSpPr>
      <p:sp>
        <p:nvSpPr>
          <p:cNvPr id="26" name="Google Shape;26;p15"/>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15"/>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8" name="Google Shape;28;p15"/>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15"/>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 name="Google Shape;30;p15"/>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1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1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3" name="Google Shape;3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
        <p:cNvGrpSpPr/>
        <p:nvPr/>
      </p:nvGrpSpPr>
      <p:grpSpPr>
        <a:xfrm>
          <a:off x="0" y="0"/>
          <a:ext cx="0" cy="0"/>
          <a:chOff x="0" y="0"/>
          <a:chExt cx="0" cy="0"/>
        </a:xfrm>
      </p:grpSpPr>
      <p:sp>
        <p:nvSpPr>
          <p:cNvPr id="35" name="Google Shape;35;p1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1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7" name="Google Shape;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0" name="Google Shape;40;p17"/>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 name="Google Shape;41;p17"/>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2" name="Google Shape;42;p17"/>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1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7" name="Google Shape;47;p18"/>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8" name="Google Shape;48;p18"/>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9" name="Google Shape;49;p1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0" name="Google Shape;50;p1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2"/>
        <p:cNvGrpSpPr/>
        <p:nvPr/>
      </p:nvGrpSpPr>
      <p:grpSpPr>
        <a:xfrm>
          <a:off x="0" y="0"/>
          <a:ext cx="0" cy="0"/>
          <a:chOff x="0" y="0"/>
          <a:chExt cx="0" cy="0"/>
        </a:xfrm>
      </p:grpSpPr>
      <p:sp>
        <p:nvSpPr>
          <p:cNvPr id="53" name="Google Shape;53;p1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4" name="Google Shape;5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1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1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8"/>
        <p:cNvGrpSpPr/>
        <p:nvPr/>
      </p:nvGrpSpPr>
      <p:grpSpPr>
        <a:xfrm>
          <a:off x="0" y="0"/>
          <a:ext cx="0" cy="0"/>
          <a:chOff x="0" y="0"/>
          <a:chExt cx="0" cy="0"/>
        </a:xfrm>
      </p:grpSpPr>
      <p:sp>
        <p:nvSpPr>
          <p:cNvPr id="59" name="Google Shape;5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0" name="Google Shape;6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2" name="Google Shape;62;p2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1"/>
          <p:cNvPicPr preferRelativeResize="0"/>
          <p:nvPr/>
        </p:nvPicPr>
        <p:blipFill rotWithShape="1">
          <a:blip r:embed="rId11">
            <a:alphaModFix/>
          </a:blip>
          <a:srcRect/>
          <a:stretch/>
        </p:blipFill>
        <p:spPr>
          <a:xfrm>
            <a:off x="9406506" y="485814"/>
            <a:ext cx="1845694" cy="7798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7208451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hyperlink" Target="https://unsplash.com/search/photos/postits-and-paper?utm_source=unsplash&amp;utm_medium=referral&amp;utm_content=creditCopyText"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unsplash.com/photos/3y1zF4hIPCg?utm_source=unsplash&amp;utm_medium=referral&amp;utm_content=creditCopyText" TargetMode="External"/><Relationship Id="rId5" Type="http://schemas.openxmlformats.org/officeDocument/2006/relationships/image" Target="../media/image14.jp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hyperlink" Target="http://creativecommons.org/licenses/by/4.0/"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jpg"/><Relationship Id="rId5" Type="http://schemas.openxmlformats.org/officeDocument/2006/relationships/hyperlink" Target="https://c2.staticflickr.com/6/5557/15071668497_74754a8b3d_b.jpg"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2.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unsplash.com/search/photos/select?utm_source=unsplash&amp;utm_medium=referral&amp;utm_content=creditCopyText" TargetMode="External"/><Relationship Id="rId5" Type="http://schemas.openxmlformats.org/officeDocument/2006/relationships/hyperlink" Target="https://unsplash.com/photos/JXqMjodZ0uM?utm_source=unsplash&amp;utm_medium=referral&amp;utm_content=creditCopyText" TargetMode="Externa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hyperlink" Target="https://www.open.edu/openlearn/education/creating-open-educational-resources/content-section-4.2"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hyperlink" Target="https://unsplash.com/search/photos/magnifying-glass?utm_source=unsplash&amp;utm_medium=referral&amp;utm_content=creditCopyText"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unsplash.com/photos/d9ILr-dbEdg?utm_source=unsplash&amp;utm_medium=referral&amp;utm_content=creditCopyText" TargetMode="External"/><Relationship Id="rId5" Type="http://schemas.openxmlformats.org/officeDocument/2006/relationships/image" Target="../media/image13.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buClrTx/>
            </a:pPr>
            <a:r>
              <a:rPr lang="en-US" sz="2133" kern="1200" dirty="0">
                <a:solidFill>
                  <a:prstClr val="white"/>
                </a:solidFill>
                <a:latin typeface="Helvetica"/>
                <a:ea typeface="+mn-ea"/>
                <a:cs typeface="+mn-cs"/>
              </a:rPr>
              <a:t>TIDE Residential Schools 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6960647" cy="730735"/>
          </a:xfrm>
          <a:prstGeom prst="rect">
            <a:avLst/>
          </a:prstGeom>
        </p:spPr>
        <p:txBody>
          <a:bodyPr/>
          <a:lstStyle/>
          <a:p>
            <a:pPr>
              <a:lnSpc>
                <a:spcPct val="100000"/>
              </a:lnSpc>
            </a:pPr>
            <a:r>
              <a:rPr lang="en-GB" sz="4000" dirty="0">
                <a:solidFill>
                  <a:schemeClr val="bg1"/>
                </a:solidFill>
              </a:rPr>
              <a:t>Designing for Online Learners (1): Learner Profiles - Cohort 2019</a:t>
            </a: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buClrTx/>
            </a:pPr>
            <a:r>
              <a:rPr lang="en-GB" sz="933" kern="1200" dirty="0">
                <a:solidFill>
                  <a:prstClr val="white"/>
                </a:solidFill>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kern="1200" dirty="0">
                <a:solidFill>
                  <a:prstClr val="white"/>
                </a:solidFill>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kern="1200" dirty="0">
                <a:solidFill>
                  <a:prstClr val="white"/>
                </a:solidFill>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kern="1200"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Next Time</a:t>
            </a:r>
            <a:endParaRPr/>
          </a:p>
        </p:txBody>
      </p:sp>
      <p:sp>
        <p:nvSpPr>
          <p:cNvPr id="141" name="Google Shape;141;p9"/>
          <p:cNvSpPr txBox="1">
            <a:spLocks noGrp="1"/>
          </p:cNvSpPr>
          <p:nvPr>
            <p:ph type="body" idx="1"/>
          </p:nvPr>
        </p:nvSpPr>
        <p:spPr>
          <a:xfrm>
            <a:off x="838199" y="1556913"/>
            <a:ext cx="5913300" cy="43512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None/>
            </a:pPr>
            <a:r>
              <a:rPr lang="en-GB" sz="3700"/>
              <a:t>In a future session you will: </a:t>
            </a:r>
            <a:endParaRPr sz="3700"/>
          </a:p>
          <a:p>
            <a:pPr marL="457200" marR="0" lvl="0" indent="-463550" algn="l" rtl="0">
              <a:lnSpc>
                <a:spcPct val="90000"/>
              </a:lnSpc>
              <a:spcBef>
                <a:spcPts val="1000"/>
              </a:spcBef>
              <a:spcAft>
                <a:spcPts val="0"/>
              </a:spcAft>
              <a:buSzPts val="3700"/>
              <a:buChar char="•"/>
            </a:pPr>
            <a:r>
              <a:rPr lang="en-GB" sz="3700"/>
              <a:t>Focus on your chosen OER course and consider what structure you want, what changes you will make and why.</a:t>
            </a:r>
            <a:endParaRPr sz="3700"/>
          </a:p>
          <a:p>
            <a:pPr marL="457200" marR="0" lvl="0" indent="-463550" algn="l" rtl="0">
              <a:lnSpc>
                <a:spcPct val="90000"/>
              </a:lnSpc>
              <a:spcBef>
                <a:spcPts val="0"/>
              </a:spcBef>
              <a:spcAft>
                <a:spcPts val="0"/>
              </a:spcAft>
              <a:buSzPts val="3700"/>
              <a:buChar char="•"/>
            </a:pPr>
            <a:r>
              <a:rPr lang="en-GB" sz="3700"/>
              <a:t>Create a plan for your design, that you will then put online. </a:t>
            </a:r>
            <a:endParaRPr sz="3700"/>
          </a:p>
          <a:p>
            <a:pPr marL="457200" marR="0" lvl="0" indent="-228600" algn="l" rtl="0">
              <a:lnSpc>
                <a:spcPct val="90000"/>
              </a:lnSpc>
              <a:spcBef>
                <a:spcPts val="1000"/>
              </a:spcBef>
              <a:spcAft>
                <a:spcPts val="0"/>
              </a:spcAft>
              <a:buClr>
                <a:schemeClr val="dk1"/>
              </a:buClr>
              <a:buSzPts val="2800"/>
              <a:buFont typeface="Arial"/>
              <a:buNone/>
            </a:pPr>
            <a:endParaRPr sz="3700"/>
          </a:p>
          <a:p>
            <a:pPr marL="457200" marR="0" lvl="0" indent="-228600" algn="l" rtl="0">
              <a:lnSpc>
                <a:spcPct val="90000"/>
              </a:lnSpc>
              <a:spcBef>
                <a:spcPts val="1000"/>
              </a:spcBef>
              <a:spcAft>
                <a:spcPts val="0"/>
              </a:spcAft>
              <a:buClr>
                <a:schemeClr val="dk1"/>
              </a:buClr>
              <a:buSzPts val="2800"/>
              <a:buFont typeface="Arial"/>
              <a:buNone/>
            </a:pPr>
            <a:endParaRPr sz="3700"/>
          </a:p>
          <a:p>
            <a:pPr marL="457200" marR="0" lvl="0" indent="-228600" algn="l" rtl="0">
              <a:lnSpc>
                <a:spcPct val="90000"/>
              </a:lnSpc>
              <a:spcBef>
                <a:spcPts val="1000"/>
              </a:spcBef>
              <a:spcAft>
                <a:spcPts val="0"/>
              </a:spcAft>
              <a:buClr>
                <a:schemeClr val="dk1"/>
              </a:buClr>
              <a:buSzPts val="2800"/>
              <a:buFont typeface="Arial"/>
              <a:buNone/>
            </a:pPr>
            <a:endParaRPr sz="3700"/>
          </a:p>
        </p:txBody>
      </p:sp>
      <p:pic>
        <p:nvPicPr>
          <p:cNvPr id="142" name="Google Shape;142;p9"/>
          <p:cNvPicPr preferRelativeResize="0"/>
          <p:nvPr/>
        </p:nvPicPr>
        <p:blipFill rotWithShape="1">
          <a:blip r:embed="rId5">
            <a:alphaModFix/>
          </a:blip>
          <a:srcRect/>
          <a:stretch/>
        </p:blipFill>
        <p:spPr>
          <a:xfrm>
            <a:off x="6915409" y="2057356"/>
            <a:ext cx="5015660" cy="3350474"/>
          </a:xfrm>
          <a:prstGeom prst="rect">
            <a:avLst/>
          </a:prstGeom>
          <a:noFill/>
          <a:ln>
            <a:noFill/>
          </a:ln>
        </p:spPr>
      </p:pic>
      <p:sp>
        <p:nvSpPr>
          <p:cNvPr id="143" name="Google Shape;143;p9"/>
          <p:cNvSpPr txBox="1"/>
          <p:nvPr/>
        </p:nvSpPr>
        <p:spPr>
          <a:xfrm>
            <a:off x="7064678" y="5774499"/>
            <a:ext cx="451458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Hans-Peter Gauster</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4C363D78-8BFF-464C-B4F2-337A7FFF6DB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4220"/>
    </mc:Choice>
    <mc:Fallback xmlns="">
      <p:transition spd="slow" advTm="44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7200"/>
              <a:buNone/>
            </a:pPr>
            <a:r>
              <a:rPr lang="en-GB" sz="6600" b="1" dirty="0"/>
              <a:t>Designing for online learners (1): Learner Profiles</a:t>
            </a:r>
          </a:p>
          <a:p>
            <a:pPr marL="0" lvl="0" indent="0" algn="l" rtl="0">
              <a:lnSpc>
                <a:spcPct val="90000"/>
              </a:lnSpc>
              <a:spcBef>
                <a:spcPts val="1000"/>
              </a:spcBef>
              <a:spcAft>
                <a:spcPts val="0"/>
              </a:spcAft>
              <a:buSzPts val="7200"/>
              <a:buNone/>
            </a:pPr>
            <a:r>
              <a:rPr lang="en-GB" sz="3200" b="1" dirty="0"/>
              <a:t>Delivered by Katharine Reedy</a:t>
            </a:r>
            <a:endParaRPr sz="3200" dirty="0"/>
          </a:p>
          <a:p>
            <a:pPr marL="0" lvl="0" indent="0" algn="l" rtl="0">
              <a:lnSpc>
                <a:spcPct val="90000"/>
              </a:lnSpc>
              <a:spcBef>
                <a:spcPts val="1000"/>
              </a:spcBef>
              <a:spcAft>
                <a:spcPts val="0"/>
              </a:spcAft>
              <a:buSzPts val="2800"/>
              <a:buNone/>
            </a:pPr>
            <a:r>
              <a:rPr lang="en-GB"/>
              <a:t>December </a:t>
            </a:r>
            <a:r>
              <a:rPr lang="en-GB" dirty="0"/>
              <a:t>2020 </a:t>
            </a:r>
            <a:endParaRPr dirty="0"/>
          </a:p>
        </p:txBody>
      </p:sp>
      <p:pic>
        <p:nvPicPr>
          <p:cNvPr id="84" name="Google Shape;84;p2">
            <a:hlinkClick r:id="rId5"/>
          </p:cNvPr>
          <p:cNvPicPr preferRelativeResize="0"/>
          <p:nvPr/>
        </p:nvPicPr>
        <p:blipFill rotWithShape="1">
          <a:blip r:embed="rId6">
            <a:alphaModFix/>
          </a:blip>
          <a:srcRect/>
          <a:stretch/>
        </p:blipFill>
        <p:spPr>
          <a:xfrm>
            <a:off x="214212" y="6176963"/>
            <a:ext cx="1247975" cy="436637"/>
          </a:xfrm>
          <a:prstGeom prst="rect">
            <a:avLst/>
          </a:prstGeom>
          <a:noFill/>
          <a:ln>
            <a:noFill/>
          </a:ln>
        </p:spPr>
      </p:pic>
      <p:sp>
        <p:nvSpPr>
          <p:cNvPr id="85" name="Google Shape;85;p2"/>
          <p:cNvSpPr/>
          <p:nvPr/>
        </p:nvSpPr>
        <p:spPr>
          <a:xfrm>
            <a:off x="1545942" y="6394309"/>
            <a:ext cx="7463018" cy="219291"/>
          </a:xfrm>
          <a:prstGeom prst="rect">
            <a:avLst/>
          </a:prstGeom>
          <a:noFill/>
          <a:ln>
            <a:noFill/>
          </a:ln>
        </p:spPr>
        <p:txBody>
          <a:bodyPr spcFirstLastPara="1" wrap="square" lIns="34275" tIns="17125" rIns="34275" bIns="171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Calibri"/>
                <a:ea typeface="Calibri"/>
                <a:cs typeface="Calibri"/>
                <a:sym typeface="Calibri"/>
              </a:rPr>
              <a:t>This work is licensed under the </a:t>
            </a:r>
            <a:r>
              <a:rPr lang="en-GB" sz="1200" b="0" i="0" u="sng" strike="noStrike" cap="none">
                <a:solidFill>
                  <a:schemeClr val="hlink"/>
                </a:solidFill>
                <a:latin typeface="Calibri"/>
                <a:ea typeface="Calibri"/>
                <a:cs typeface="Calibri"/>
                <a:sym typeface="Calibri"/>
                <a:hlinkClick r:id="rId5"/>
              </a:rPr>
              <a:t>Creative Commons Attribution 4.0 International License</a:t>
            </a:r>
            <a:r>
              <a:rPr lang="en-GB" sz="1200" b="0" i="0" u="none" strike="noStrike" cap="none">
                <a:solidFill>
                  <a:srgbClr val="000000"/>
                </a:solidFill>
                <a:latin typeface="Calibri"/>
                <a:ea typeface="Calibri"/>
                <a:cs typeface="Calibri"/>
                <a:sym typeface="Calibri"/>
              </a:rPr>
              <a:t> unless otherwise stated. </a:t>
            </a:r>
            <a:endParaRPr sz="1200" b="0" i="0" u="none" strike="noStrike" cap="none">
              <a:solidFill>
                <a:srgbClr val="000000"/>
              </a:solidFill>
              <a:latin typeface="Calibri"/>
              <a:ea typeface="Calibri"/>
              <a:cs typeface="Calibri"/>
              <a:sym typeface="Calibri"/>
            </a:endParaRPr>
          </a:p>
        </p:txBody>
      </p:sp>
      <p:pic>
        <p:nvPicPr>
          <p:cNvPr id="2" name="Audio 1">
            <a:hlinkClick r:id="" action="ppaction://media"/>
            <a:extLst>
              <a:ext uri="{FF2B5EF4-FFF2-40B4-BE49-F238E27FC236}">
                <a16:creationId xmlns:a16="http://schemas.microsoft.com/office/drawing/2014/main" id="{96D0420E-E713-4725-BBEE-D7F77FF98E5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pic>
        <p:nvPicPr>
          <p:cNvPr id="4" name="Picture 3">
            <a:extLst>
              <a:ext uri="{FF2B5EF4-FFF2-40B4-BE49-F238E27FC236}">
                <a16:creationId xmlns:a16="http://schemas.microsoft.com/office/drawing/2014/main" id="{FA73522F-5FC1-4220-B963-B263DA97348E}"/>
              </a:ext>
            </a:extLst>
          </p:cNvPr>
          <p:cNvPicPr>
            <a:picLocks noChangeAspect="1"/>
          </p:cNvPicPr>
          <p:nvPr/>
        </p:nvPicPr>
        <p:blipFill>
          <a:blip r:embed="rId8"/>
          <a:stretch>
            <a:fillRect/>
          </a:stretch>
        </p:blipFill>
        <p:spPr>
          <a:xfrm>
            <a:off x="9152690" y="3729789"/>
            <a:ext cx="2004472" cy="20694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243"/>
    </mc:Choice>
    <mc:Fallback xmlns="">
      <p:transition spd="slow" advTm="125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3"/>
          <p:cNvSpPr txBox="1">
            <a:spLocks noGrp="1"/>
          </p:cNvSpPr>
          <p:nvPr>
            <p:ph type="body" idx="1"/>
          </p:nvPr>
        </p:nvSpPr>
        <p:spPr>
          <a:xfrm>
            <a:off x="492040" y="1878905"/>
            <a:ext cx="533113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GB" sz="3200"/>
              <a:t>By the end of this session you will have:</a:t>
            </a:r>
            <a:endParaRPr/>
          </a:p>
          <a:p>
            <a:pPr marL="457200" lvl="0" indent="-406400" algn="l" rtl="0">
              <a:lnSpc>
                <a:spcPct val="90000"/>
              </a:lnSpc>
              <a:spcBef>
                <a:spcPts val="1000"/>
              </a:spcBef>
              <a:spcAft>
                <a:spcPts val="0"/>
              </a:spcAft>
              <a:buSzPts val="2800"/>
              <a:buChar char="•"/>
            </a:pPr>
            <a:r>
              <a:rPr lang="en-GB" sz="3200"/>
              <a:t>considered the needs of your learners when developing or adapting an OER course</a:t>
            </a:r>
            <a:endParaRPr/>
          </a:p>
          <a:p>
            <a:pPr marL="457200" lvl="0" indent="-406400" algn="l" rtl="0">
              <a:lnSpc>
                <a:spcPct val="90000"/>
              </a:lnSpc>
              <a:spcBef>
                <a:spcPts val="1000"/>
              </a:spcBef>
              <a:spcAft>
                <a:spcPts val="0"/>
              </a:spcAft>
              <a:buSzPts val="2800"/>
              <a:buChar char="•"/>
            </a:pPr>
            <a:r>
              <a:rPr lang="en-GB" sz="3200"/>
              <a:t>Reviewed the characteristics of good online learning</a:t>
            </a:r>
            <a:endParaRPr sz="3200"/>
          </a:p>
        </p:txBody>
      </p:sp>
      <p:sp>
        <p:nvSpPr>
          <p:cNvPr id="91" name="Google Shape;91;p3"/>
          <p:cNvSpPr txBox="1"/>
          <p:nvPr/>
        </p:nvSpPr>
        <p:spPr>
          <a:xfrm>
            <a:off x="567160" y="451413"/>
            <a:ext cx="8669438" cy="76944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600"/>
              <a:buFont typeface="Arial"/>
              <a:buNone/>
            </a:pPr>
            <a:r>
              <a:rPr lang="en-GB" sz="4400" b="1" i="0" u="none" strike="noStrike" cap="none">
                <a:solidFill>
                  <a:schemeClr val="dk1"/>
                </a:solidFill>
                <a:latin typeface="Calibri"/>
                <a:ea typeface="Calibri"/>
                <a:cs typeface="Calibri"/>
                <a:sym typeface="Calibri"/>
              </a:rPr>
              <a:t>Learning Outcomes </a:t>
            </a:r>
            <a:endParaRPr sz="4400" b="1" i="0" u="none" strike="noStrike" cap="none">
              <a:solidFill>
                <a:schemeClr val="dk1"/>
              </a:solidFill>
              <a:latin typeface="Calibri"/>
              <a:ea typeface="Calibri"/>
              <a:cs typeface="Calibri"/>
              <a:sym typeface="Calibri"/>
            </a:endParaRPr>
          </a:p>
        </p:txBody>
      </p:sp>
      <p:sp>
        <p:nvSpPr>
          <p:cNvPr id="92" name="Google Shape;92;p3"/>
          <p:cNvSpPr txBox="1"/>
          <p:nvPr/>
        </p:nvSpPr>
        <p:spPr>
          <a:xfrm rot="-5400000">
            <a:off x="10199962" y="4099805"/>
            <a:ext cx="342900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000000"/>
                </a:solidFill>
                <a:latin typeface="Arial"/>
                <a:ea typeface="Arial"/>
                <a:cs typeface="Arial"/>
                <a:sym typeface="Arial"/>
              </a:rPr>
              <a:t>Photo credit: </a:t>
            </a:r>
            <a:r>
              <a:rPr lang="en-GB" sz="800" b="0" i="0" u="sng" strike="noStrike" cap="none">
                <a:solidFill>
                  <a:srgbClr val="000000"/>
                </a:solidFill>
                <a:latin typeface="Arial"/>
                <a:ea typeface="Arial"/>
                <a:cs typeface="Arial"/>
                <a:sym typeface="Arial"/>
                <a:hlinkClick r:id="rId5"/>
              </a:rPr>
              <a:t>https://c2.staticflickr.com/6/5557/15071668497_74754a8b3d_b.jpg</a:t>
            </a:r>
            <a:endParaRPr sz="800" b="0" i="0" u="none" strike="noStrike" cap="none">
              <a:solidFill>
                <a:srgbClr val="000000"/>
              </a:solidFill>
              <a:latin typeface="Arial"/>
              <a:ea typeface="Arial"/>
              <a:cs typeface="Arial"/>
              <a:sym typeface="Arial"/>
            </a:endParaRPr>
          </a:p>
        </p:txBody>
      </p:sp>
      <p:pic>
        <p:nvPicPr>
          <p:cNvPr id="93" name="Google Shape;93;p3"/>
          <p:cNvPicPr preferRelativeResize="0"/>
          <p:nvPr/>
        </p:nvPicPr>
        <p:blipFill rotWithShape="1">
          <a:blip r:embed="rId6">
            <a:alphaModFix/>
          </a:blip>
          <a:srcRect/>
          <a:stretch/>
        </p:blipFill>
        <p:spPr>
          <a:xfrm>
            <a:off x="5823171" y="2125566"/>
            <a:ext cx="5784200" cy="3858016"/>
          </a:xfrm>
          <a:prstGeom prst="rect">
            <a:avLst/>
          </a:prstGeom>
          <a:noFill/>
          <a:ln>
            <a:noFill/>
          </a:ln>
        </p:spPr>
      </p:pic>
      <p:pic>
        <p:nvPicPr>
          <p:cNvPr id="2" name="Audio 1">
            <a:hlinkClick r:id="" action="ppaction://media"/>
            <a:extLst>
              <a:ext uri="{FF2B5EF4-FFF2-40B4-BE49-F238E27FC236}">
                <a16:creationId xmlns:a16="http://schemas.microsoft.com/office/drawing/2014/main" id="{F3575146-E1C7-4B70-A263-7D51E5CB2E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100"/>
    </mc:Choice>
    <mc:Fallback xmlns="">
      <p:transition spd="slow" advTm="29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4400"/>
              <a:buNone/>
            </a:pPr>
            <a:r>
              <a:rPr lang="en-GB" b="1"/>
              <a:t>Learner profiles</a:t>
            </a:r>
            <a:endParaRPr/>
          </a:p>
        </p:txBody>
      </p:sp>
      <p:sp>
        <p:nvSpPr>
          <p:cNvPr id="99" name="Google Shape;99;p4"/>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p>
            <a:pPr marL="457200" lvl="0" indent="-501650" algn="l" rtl="0">
              <a:lnSpc>
                <a:spcPct val="90000"/>
              </a:lnSpc>
              <a:spcBef>
                <a:spcPts val="0"/>
              </a:spcBef>
              <a:spcAft>
                <a:spcPts val="0"/>
              </a:spcAft>
              <a:buSzPts val="4200"/>
              <a:buChar char="•"/>
            </a:pPr>
            <a:r>
              <a:rPr lang="en-GB" sz="3900"/>
              <a:t>Who are the learners?</a:t>
            </a:r>
            <a:endParaRPr sz="3500"/>
          </a:p>
          <a:p>
            <a:pPr marL="457200" lvl="0" indent="-501650" algn="l" rtl="0">
              <a:lnSpc>
                <a:spcPct val="90000"/>
              </a:lnSpc>
              <a:spcBef>
                <a:spcPts val="0"/>
              </a:spcBef>
              <a:spcAft>
                <a:spcPts val="0"/>
              </a:spcAft>
              <a:buSzPts val="4200"/>
              <a:buChar char="•"/>
            </a:pPr>
            <a:r>
              <a:rPr lang="en-GB" sz="3900"/>
              <a:t>What do they need to be able to do as a result of studying your OER course?</a:t>
            </a:r>
            <a:endParaRPr sz="3500"/>
          </a:p>
          <a:p>
            <a:pPr marL="457200" lvl="0" indent="-501650" algn="l" rtl="0">
              <a:lnSpc>
                <a:spcPct val="90000"/>
              </a:lnSpc>
              <a:spcBef>
                <a:spcPts val="0"/>
              </a:spcBef>
              <a:spcAft>
                <a:spcPts val="0"/>
              </a:spcAft>
              <a:buSzPts val="4200"/>
              <a:buChar char="•"/>
            </a:pPr>
            <a:r>
              <a:rPr lang="en-GB" sz="3900"/>
              <a:t>What will they already know or be able to do?</a:t>
            </a:r>
            <a:endParaRPr sz="3500"/>
          </a:p>
        </p:txBody>
      </p:sp>
      <p:pic>
        <p:nvPicPr>
          <p:cNvPr id="2" name="Audio 1">
            <a:hlinkClick r:id="" action="ppaction://media"/>
            <a:extLst>
              <a:ext uri="{FF2B5EF4-FFF2-40B4-BE49-F238E27FC236}">
                <a16:creationId xmlns:a16="http://schemas.microsoft.com/office/drawing/2014/main" id="{F7AB2AAD-2FE9-4077-873A-BCF8368613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3" name="Picture 2">
            <a:extLst>
              <a:ext uri="{FF2B5EF4-FFF2-40B4-BE49-F238E27FC236}">
                <a16:creationId xmlns:a16="http://schemas.microsoft.com/office/drawing/2014/main" id="{BF2F4069-03E9-4069-BFC8-24CCE8C5BBD0}"/>
              </a:ext>
            </a:extLst>
          </p:cNvPr>
          <p:cNvPicPr>
            <a:picLocks noChangeAspect="1"/>
          </p:cNvPicPr>
          <p:nvPr/>
        </p:nvPicPr>
        <p:blipFill>
          <a:blip r:embed="rId6"/>
          <a:stretch>
            <a:fillRect/>
          </a:stretch>
        </p:blipFill>
        <p:spPr>
          <a:xfrm>
            <a:off x="6764068" y="1497882"/>
            <a:ext cx="3858163" cy="51442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6370"/>
    </mc:Choice>
    <mc:Fallback xmlns="">
      <p:transition spd="slow" advTm="156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838200" y="261450"/>
            <a:ext cx="10515600" cy="1325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Activity 1: Reviewing your learner </a:t>
            </a:r>
            <a:endParaRPr b="1"/>
          </a:p>
          <a:p>
            <a:pPr marL="0" marR="0" lvl="0" indent="0" algn="l" rtl="0">
              <a:lnSpc>
                <a:spcPct val="90000"/>
              </a:lnSpc>
              <a:spcBef>
                <a:spcPts val="0"/>
              </a:spcBef>
              <a:spcAft>
                <a:spcPts val="0"/>
              </a:spcAft>
              <a:buClr>
                <a:schemeClr val="dk1"/>
              </a:buClr>
              <a:buSzPts val="4400"/>
              <a:buFont typeface="Calibri"/>
              <a:buNone/>
            </a:pPr>
            <a:r>
              <a:rPr lang="en-GB" b="1"/>
              <a:t>profiles</a:t>
            </a:r>
            <a:endParaRPr/>
          </a:p>
        </p:txBody>
      </p:sp>
      <p:sp>
        <p:nvSpPr>
          <p:cNvPr id="106" name="Google Shape;106;p5"/>
          <p:cNvSpPr txBox="1">
            <a:spLocks noGrp="1"/>
          </p:cNvSpPr>
          <p:nvPr>
            <p:ph type="body" idx="1"/>
          </p:nvPr>
        </p:nvSpPr>
        <p:spPr>
          <a:xfrm>
            <a:off x="473425" y="1683025"/>
            <a:ext cx="6791400" cy="46665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90000"/>
              </a:lnSpc>
              <a:spcBef>
                <a:spcPts val="1000"/>
              </a:spcBef>
              <a:spcAft>
                <a:spcPts val="0"/>
              </a:spcAft>
              <a:buSzPts val="2400"/>
              <a:buChar char="•"/>
            </a:pPr>
            <a:r>
              <a:rPr lang="en-GB" sz="2400"/>
              <a:t>Either in a small group or independently, choose one of the learner profiles you previously developed.</a:t>
            </a:r>
            <a:endParaRPr sz="2400"/>
          </a:p>
          <a:p>
            <a:pPr marL="457200" marR="0" lvl="0" indent="-381000" algn="l" rtl="0">
              <a:lnSpc>
                <a:spcPct val="90000"/>
              </a:lnSpc>
              <a:spcBef>
                <a:spcPts val="0"/>
              </a:spcBef>
              <a:spcAft>
                <a:spcPts val="0"/>
              </a:spcAft>
              <a:buSzPts val="2400"/>
              <a:buChar char="•"/>
            </a:pPr>
            <a:r>
              <a:rPr lang="en-GB" sz="2400"/>
              <a:t>What is the learner’s characteristics, needs, preferences and barriers to learning?</a:t>
            </a:r>
            <a:endParaRPr sz="2400"/>
          </a:p>
          <a:p>
            <a:pPr marL="457200" marR="0" lvl="0" indent="-381000" algn="l" rtl="0">
              <a:lnSpc>
                <a:spcPct val="90000"/>
              </a:lnSpc>
              <a:spcBef>
                <a:spcPts val="0"/>
              </a:spcBef>
              <a:spcAft>
                <a:spcPts val="0"/>
              </a:spcAft>
              <a:buSzPts val="2400"/>
              <a:buChar char="•"/>
            </a:pPr>
            <a:r>
              <a:rPr lang="en-GB" sz="2400"/>
              <a:t>List any further characteristics, needs, preferences and barriers to the profile, if required.</a:t>
            </a:r>
            <a:endParaRPr sz="2400"/>
          </a:p>
          <a:p>
            <a:pPr marL="457200" marR="0" lvl="0" indent="-381000" algn="l" rtl="0">
              <a:lnSpc>
                <a:spcPct val="90000"/>
              </a:lnSpc>
              <a:spcBef>
                <a:spcPts val="0"/>
              </a:spcBef>
              <a:spcAft>
                <a:spcPts val="0"/>
              </a:spcAft>
              <a:buSzPts val="2400"/>
              <a:buChar char="•"/>
            </a:pPr>
            <a:r>
              <a:rPr lang="en-GB" sz="2400"/>
              <a:t>Think about any implications these have for the resource you are designing or adapting.</a:t>
            </a:r>
            <a:endParaRPr sz="2400"/>
          </a:p>
          <a:p>
            <a:pPr marL="457200" marR="0" lvl="0" indent="-381000" algn="l" rtl="0">
              <a:lnSpc>
                <a:spcPct val="90000"/>
              </a:lnSpc>
              <a:spcBef>
                <a:spcPts val="0"/>
              </a:spcBef>
              <a:spcAft>
                <a:spcPts val="0"/>
              </a:spcAft>
              <a:buSzPts val="2400"/>
              <a:buChar char="•"/>
            </a:pPr>
            <a:r>
              <a:rPr lang="en-GB" sz="2400"/>
              <a:t>If you are working in a group, discuss these implications together.</a:t>
            </a:r>
            <a:endParaRPr sz="2400"/>
          </a:p>
          <a:p>
            <a:pPr marL="457200" marR="0" lvl="0" indent="-381000" algn="l" rtl="0">
              <a:lnSpc>
                <a:spcPct val="90000"/>
              </a:lnSpc>
              <a:spcBef>
                <a:spcPts val="0"/>
              </a:spcBef>
              <a:spcAft>
                <a:spcPts val="0"/>
              </a:spcAft>
              <a:buSzPts val="2400"/>
              <a:buChar char="•"/>
            </a:pPr>
            <a:r>
              <a:rPr lang="en-GB" sz="2400"/>
              <a:t>Write down the main points of your discussion/thoughts.</a:t>
            </a:r>
            <a:endParaRPr sz="2400"/>
          </a:p>
        </p:txBody>
      </p:sp>
      <p:pic>
        <p:nvPicPr>
          <p:cNvPr id="2" name="Audio 1">
            <a:hlinkClick r:id="" action="ppaction://media"/>
            <a:extLst>
              <a:ext uri="{FF2B5EF4-FFF2-40B4-BE49-F238E27FC236}">
                <a16:creationId xmlns:a16="http://schemas.microsoft.com/office/drawing/2014/main" id="{D4F93F14-798A-43E6-9A07-6D788CF73C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3" name="Picture 2">
            <a:extLst>
              <a:ext uri="{FF2B5EF4-FFF2-40B4-BE49-F238E27FC236}">
                <a16:creationId xmlns:a16="http://schemas.microsoft.com/office/drawing/2014/main" id="{C0D3BBC8-07B9-42D3-9953-9420881C4C6D}"/>
              </a:ext>
            </a:extLst>
          </p:cNvPr>
          <p:cNvPicPr>
            <a:picLocks noChangeAspect="1"/>
          </p:cNvPicPr>
          <p:nvPr/>
        </p:nvPicPr>
        <p:blipFill>
          <a:blip r:embed="rId6"/>
          <a:stretch>
            <a:fillRect/>
          </a:stretch>
        </p:blipFill>
        <p:spPr>
          <a:xfrm>
            <a:off x="7264825" y="1683024"/>
            <a:ext cx="3559308" cy="4762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8625"/>
    </mc:Choice>
    <mc:Fallback xmlns="">
      <p:transition spd="slow" advTm="986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Reviewing OER</a:t>
            </a:r>
            <a:endParaRPr/>
          </a:p>
        </p:txBody>
      </p:sp>
      <p:sp>
        <p:nvSpPr>
          <p:cNvPr id="113" name="Google Shape;113;p6"/>
          <p:cNvSpPr txBox="1"/>
          <p:nvPr/>
        </p:nvSpPr>
        <p:spPr>
          <a:xfrm>
            <a:off x="4722312" y="6263014"/>
            <a:ext cx="309251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5"/>
              </a:rPr>
              <a:t>Bodie Pyndus</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6"/>
              </a:rPr>
              <a:t>Unsplash</a:t>
            </a:r>
            <a:endParaRPr sz="1400" b="0" i="0" u="none" strike="noStrike" cap="none">
              <a:solidFill>
                <a:srgbClr val="000000"/>
              </a:solidFill>
              <a:latin typeface="Arial"/>
              <a:ea typeface="Arial"/>
              <a:cs typeface="Arial"/>
              <a:sym typeface="Arial"/>
            </a:endParaRPr>
          </a:p>
        </p:txBody>
      </p:sp>
      <p:pic>
        <p:nvPicPr>
          <p:cNvPr id="114" name="Google Shape;114;p6"/>
          <p:cNvPicPr preferRelativeResize="0"/>
          <p:nvPr/>
        </p:nvPicPr>
        <p:blipFill rotWithShape="1">
          <a:blip r:embed="rId7">
            <a:alphaModFix/>
          </a:blip>
          <a:srcRect/>
          <a:stretch/>
        </p:blipFill>
        <p:spPr>
          <a:xfrm>
            <a:off x="2670392" y="1511222"/>
            <a:ext cx="6851215" cy="4567477"/>
          </a:xfrm>
          <a:prstGeom prst="rect">
            <a:avLst/>
          </a:prstGeom>
          <a:noFill/>
          <a:ln>
            <a:noFill/>
          </a:ln>
        </p:spPr>
      </p:pic>
      <p:pic>
        <p:nvPicPr>
          <p:cNvPr id="2" name="Audio 1">
            <a:hlinkClick r:id="" action="ppaction://media"/>
            <a:extLst>
              <a:ext uri="{FF2B5EF4-FFF2-40B4-BE49-F238E27FC236}">
                <a16:creationId xmlns:a16="http://schemas.microsoft.com/office/drawing/2014/main" id="{5B6BAF64-FDBA-47E6-822E-9CF906AE7E8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140"/>
    </mc:Choice>
    <mc:Fallback xmlns="">
      <p:transition spd="slow" advTm="13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7"/>
          <p:cNvSpPr txBox="1">
            <a:spLocks noGrp="1"/>
          </p:cNvSpPr>
          <p:nvPr>
            <p:ph type="body" idx="1"/>
          </p:nvPr>
        </p:nvSpPr>
        <p:spPr>
          <a:xfrm>
            <a:off x="838200" y="1678162"/>
            <a:ext cx="10515600" cy="4351338"/>
          </a:xfrm>
          <a:prstGeom prst="rect">
            <a:avLst/>
          </a:prstGeom>
          <a:noFill/>
          <a:ln>
            <a:noFill/>
          </a:ln>
        </p:spPr>
        <p:txBody>
          <a:bodyPr spcFirstLastPara="1" wrap="square" lIns="91425" tIns="91425" rIns="91425" bIns="91425" anchor="t" anchorCtr="0">
            <a:noAutofit/>
          </a:bodyPr>
          <a:lstStyle/>
          <a:p>
            <a:pPr marL="457200" lvl="0" indent="-419100" algn="l" rtl="0">
              <a:lnSpc>
                <a:spcPct val="90000"/>
              </a:lnSpc>
              <a:spcBef>
                <a:spcPts val="1000"/>
              </a:spcBef>
              <a:spcAft>
                <a:spcPts val="0"/>
              </a:spcAft>
              <a:buSzPts val="3000"/>
              <a:buChar char="•"/>
            </a:pPr>
            <a:r>
              <a:rPr lang="en-GB" sz="3000"/>
              <a:t>Based on the needs of your learner, as identified in the Learner profile activity, consider changes you would make to an OER course. </a:t>
            </a:r>
            <a:endParaRPr sz="3000"/>
          </a:p>
          <a:p>
            <a:pPr marL="457200" lvl="0" indent="-419100" algn="l" rtl="0">
              <a:lnSpc>
                <a:spcPct val="90000"/>
              </a:lnSpc>
              <a:spcBef>
                <a:spcPts val="0"/>
              </a:spcBef>
              <a:spcAft>
                <a:spcPts val="0"/>
              </a:spcAft>
              <a:buSzPts val="3000"/>
              <a:buChar char="•"/>
            </a:pPr>
            <a:r>
              <a:rPr lang="en-GB" sz="3000"/>
              <a:t>Find an OER course using OASIS. Alternatively use an OER course you are familiar with and have studied in the past (this could be an OpenLearn course).</a:t>
            </a:r>
            <a:endParaRPr sz="3000"/>
          </a:p>
          <a:p>
            <a:pPr marL="457200" lvl="0" indent="-419100" algn="l" rtl="0">
              <a:lnSpc>
                <a:spcPct val="90000"/>
              </a:lnSpc>
              <a:spcBef>
                <a:spcPts val="0"/>
              </a:spcBef>
              <a:spcAft>
                <a:spcPts val="0"/>
              </a:spcAft>
              <a:buSzPts val="3000"/>
              <a:buChar char="•"/>
            </a:pPr>
            <a:r>
              <a:rPr lang="en-GB" sz="3000"/>
              <a:t>Discuss or write down 3 key implications of your learner profile for your chosen OER being adapted or redeveloped (see the activity notes for suggestions!)</a:t>
            </a:r>
            <a:endParaRPr sz="3000"/>
          </a:p>
          <a:p>
            <a:pPr marL="457200" lvl="0" indent="-419100" algn="l" rtl="0">
              <a:lnSpc>
                <a:spcPct val="90000"/>
              </a:lnSpc>
              <a:spcBef>
                <a:spcPts val="0"/>
              </a:spcBef>
              <a:spcAft>
                <a:spcPts val="0"/>
              </a:spcAft>
              <a:buSzPts val="3000"/>
              <a:buChar char="•"/>
            </a:pPr>
            <a:r>
              <a:rPr lang="en-GB" sz="3000"/>
              <a:t>Write down other ways you could adapt your OER based on the needs of your learners. </a:t>
            </a:r>
            <a:endParaRPr sz="3000"/>
          </a:p>
          <a:p>
            <a:pPr marL="50800" lvl="0" indent="0" algn="l" rtl="0">
              <a:lnSpc>
                <a:spcPct val="90000"/>
              </a:lnSpc>
              <a:spcBef>
                <a:spcPts val="1000"/>
              </a:spcBef>
              <a:spcAft>
                <a:spcPts val="0"/>
              </a:spcAft>
              <a:buSzPts val="2800"/>
              <a:buNone/>
            </a:pPr>
            <a:endParaRPr/>
          </a:p>
        </p:txBody>
      </p:sp>
      <p:sp>
        <p:nvSpPr>
          <p:cNvPr id="120" name="Google Shape;120;p7"/>
          <p:cNvSpPr txBox="1">
            <a:spLocks noGrp="1"/>
          </p:cNvSpPr>
          <p:nvPr>
            <p:ph type="title"/>
          </p:nvPr>
        </p:nvSpPr>
        <p:spPr>
          <a:xfrm>
            <a:off x="838200" y="352599"/>
            <a:ext cx="10515600" cy="1325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Activity 2: </a:t>
            </a:r>
            <a:r>
              <a:rPr lang="en-GB" sz="4400" b="1" i="0" u="none" strike="noStrike" cap="none">
                <a:solidFill>
                  <a:srgbClr val="000000"/>
                </a:solidFill>
                <a:latin typeface="Arial"/>
                <a:ea typeface="Arial"/>
                <a:cs typeface="Arial"/>
                <a:sym typeface="Arial"/>
              </a:rPr>
              <a:t>Evaluating OER</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05FB25B3-6946-46E9-ACC8-836C9D6789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3380"/>
    </mc:Choice>
    <mc:Fallback xmlns="">
      <p:transition spd="slow" advTm="103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txBox="1">
            <a:spLocks noGrp="1"/>
          </p:cNvSpPr>
          <p:nvPr>
            <p:ph type="body" idx="1"/>
          </p:nvPr>
        </p:nvSpPr>
        <p:spPr>
          <a:xfrm>
            <a:off x="838200" y="1678162"/>
            <a:ext cx="10515600" cy="4351338"/>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SzPts val="2800"/>
              <a:buNone/>
            </a:pPr>
            <a:r>
              <a:rPr lang="en-GB"/>
              <a:t>These are some of the pedagogical criteria you may have considered when selecting your OER:</a:t>
            </a:r>
            <a:endParaRPr/>
          </a:p>
          <a:p>
            <a:pPr marL="457200" marR="0" lvl="0" indent="-406400" algn="l" rtl="0">
              <a:lnSpc>
                <a:spcPct val="90000"/>
              </a:lnSpc>
              <a:spcBef>
                <a:spcPts val="1000"/>
              </a:spcBef>
              <a:spcAft>
                <a:spcPts val="0"/>
              </a:spcAft>
              <a:buClr>
                <a:schemeClr val="dk1"/>
              </a:buClr>
              <a:buSzPts val="2800"/>
              <a:buFont typeface="Arial"/>
              <a:buChar char="•"/>
            </a:pPr>
            <a:r>
              <a:rPr lang="en-GB"/>
              <a:t>Learning outcomes are stated and match with learner’s needs</a:t>
            </a:r>
            <a:endParaRPr/>
          </a:p>
          <a:p>
            <a:pPr marL="457200" marR="0" lvl="0" indent="-406400" algn="l" rtl="0">
              <a:lnSpc>
                <a:spcPct val="90000"/>
              </a:lnSpc>
              <a:spcBef>
                <a:spcPts val="1000"/>
              </a:spcBef>
              <a:spcAft>
                <a:spcPts val="0"/>
              </a:spcAft>
              <a:buClr>
                <a:schemeClr val="dk1"/>
              </a:buClr>
              <a:buSzPts val="2800"/>
              <a:buFont typeface="Arial"/>
              <a:buChar char="•"/>
            </a:pPr>
            <a:r>
              <a:rPr lang="en-GB"/>
              <a:t>Engaging and interactive</a:t>
            </a:r>
            <a:endParaRPr/>
          </a:p>
          <a:p>
            <a:pPr marL="457200" marR="0" lvl="0" indent="-406400" algn="l" rtl="0">
              <a:lnSpc>
                <a:spcPct val="90000"/>
              </a:lnSpc>
              <a:spcBef>
                <a:spcPts val="1000"/>
              </a:spcBef>
              <a:spcAft>
                <a:spcPts val="0"/>
              </a:spcAft>
              <a:buClr>
                <a:schemeClr val="dk1"/>
              </a:buClr>
              <a:buSzPts val="2800"/>
              <a:buFont typeface="Arial"/>
              <a:buChar char="•"/>
            </a:pPr>
            <a:r>
              <a:rPr lang="en-GB"/>
              <a:t>Set at the appropriate level, with any prerequisite skills/understandings stated</a:t>
            </a:r>
            <a:endParaRPr/>
          </a:p>
          <a:p>
            <a:pPr marL="457200" marR="0" lvl="0" indent="-406400" algn="l" rtl="0">
              <a:lnSpc>
                <a:spcPct val="90000"/>
              </a:lnSpc>
              <a:spcBef>
                <a:spcPts val="1000"/>
              </a:spcBef>
              <a:spcAft>
                <a:spcPts val="0"/>
              </a:spcAft>
              <a:buClr>
                <a:schemeClr val="dk1"/>
              </a:buClr>
              <a:buSzPts val="2800"/>
              <a:buFont typeface="Arial"/>
              <a:buChar char="•"/>
            </a:pPr>
            <a:r>
              <a:rPr lang="en-GB"/>
              <a:t>The time required to study is stated and equates to the importance of the learning outcomes achieved.</a:t>
            </a:r>
            <a:endParaRPr/>
          </a:p>
          <a:p>
            <a:pPr marL="457200" marR="0" lvl="0" indent="-228600" algn="l" rtl="0">
              <a:lnSpc>
                <a:spcPct val="90000"/>
              </a:lnSpc>
              <a:spcBef>
                <a:spcPts val="1000"/>
              </a:spcBef>
              <a:spcAft>
                <a:spcPts val="0"/>
              </a:spcAft>
              <a:buClr>
                <a:schemeClr val="dk1"/>
              </a:buClr>
              <a:buSzPts val="2800"/>
              <a:buFont typeface="Arial"/>
              <a:buNone/>
            </a:pPr>
            <a:endParaRPr/>
          </a:p>
        </p:txBody>
      </p:sp>
      <p:sp>
        <p:nvSpPr>
          <p:cNvPr id="126" name="Google Shape;126;p21"/>
          <p:cNvSpPr txBox="1">
            <a:spLocks noGrp="1"/>
          </p:cNvSpPr>
          <p:nvPr>
            <p:ph type="title"/>
          </p:nvPr>
        </p:nvSpPr>
        <p:spPr>
          <a:xfrm>
            <a:off x="838200" y="352599"/>
            <a:ext cx="10515600" cy="1325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i="0" u="none" strike="noStrike" cap="none">
                <a:solidFill>
                  <a:srgbClr val="000000"/>
                </a:solidFill>
                <a:latin typeface="Arial"/>
                <a:ea typeface="Arial"/>
                <a:cs typeface="Arial"/>
                <a:sym typeface="Arial"/>
              </a:rPr>
              <a:t>Evaluation checklist for OERs</a:t>
            </a:r>
            <a:endParaRPr sz="1400" b="0" i="0" u="none" strike="noStrike" cap="none">
              <a:solidFill>
                <a:srgbClr val="000000"/>
              </a:solidFill>
              <a:latin typeface="Arial"/>
              <a:ea typeface="Arial"/>
              <a:cs typeface="Arial"/>
              <a:sym typeface="Arial"/>
            </a:endParaRPr>
          </a:p>
        </p:txBody>
      </p:sp>
      <p:sp>
        <p:nvSpPr>
          <p:cNvPr id="127" name="Google Shape;127;p21"/>
          <p:cNvSpPr txBox="1"/>
          <p:nvPr/>
        </p:nvSpPr>
        <p:spPr>
          <a:xfrm>
            <a:off x="838200" y="5874707"/>
            <a:ext cx="105156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From: </a:t>
            </a:r>
            <a:r>
              <a:rPr lang="en-GB" sz="1400" b="0" i="0" u="sng" strike="noStrike" cap="none">
                <a:solidFill>
                  <a:srgbClr val="000000"/>
                </a:solidFill>
                <a:latin typeface="Arial"/>
                <a:ea typeface="Arial"/>
                <a:cs typeface="Arial"/>
                <a:sym typeface="Arial"/>
                <a:hlinkClick r:id="rId5"/>
              </a:rPr>
              <a:t>https://www.open.edu/openlearn/education/creating-open-educational-resources/content-section-4.2</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7C29EEC4-5C21-4141-B059-821D5AF91D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0168"/>
    </mc:Choice>
    <mc:Fallback xmlns="">
      <p:transition spd="slow" advTm="90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txBox="1">
            <a:spLocks noGrp="1"/>
          </p:cNvSpPr>
          <p:nvPr>
            <p:ph type="title"/>
          </p:nvPr>
        </p:nvSpPr>
        <p:spPr>
          <a:xfrm>
            <a:off x="838200" y="500062"/>
            <a:ext cx="10515600" cy="1076215"/>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Activity 3: Evaluating your OER </a:t>
            </a:r>
            <a:endParaRPr/>
          </a:p>
        </p:txBody>
      </p:sp>
      <p:sp>
        <p:nvSpPr>
          <p:cNvPr id="133" name="Google Shape;133;p8"/>
          <p:cNvSpPr txBox="1">
            <a:spLocks noGrp="1"/>
          </p:cNvSpPr>
          <p:nvPr>
            <p:ph type="body" idx="1"/>
          </p:nvPr>
        </p:nvSpPr>
        <p:spPr>
          <a:xfrm>
            <a:off x="612732" y="1924295"/>
            <a:ext cx="5181600" cy="3009300"/>
          </a:xfrm>
          <a:prstGeom prst="rect">
            <a:avLst/>
          </a:prstGeom>
          <a:noFill/>
          <a:ln>
            <a:noFill/>
          </a:ln>
        </p:spPr>
        <p:txBody>
          <a:bodyPr spcFirstLastPara="1" wrap="square" lIns="91425" tIns="91425" rIns="91425" bIns="91425" anchor="t" anchorCtr="0">
            <a:noAutofit/>
          </a:bodyPr>
          <a:lstStyle/>
          <a:p>
            <a:pPr marL="457200" marR="0" lvl="0" indent="-450850" algn="l" rtl="0">
              <a:lnSpc>
                <a:spcPct val="90000"/>
              </a:lnSpc>
              <a:spcBef>
                <a:spcPts val="1000"/>
              </a:spcBef>
              <a:spcAft>
                <a:spcPts val="0"/>
              </a:spcAft>
              <a:buClr>
                <a:schemeClr val="dk1"/>
              </a:buClr>
              <a:buSzPts val="3500"/>
              <a:buFont typeface="Arial"/>
              <a:buChar char="•"/>
            </a:pPr>
            <a:r>
              <a:rPr lang="en-GB" sz="3500"/>
              <a:t>Use the checklist provided and review the OER course you have chosen.</a:t>
            </a:r>
            <a:endParaRPr sz="3500"/>
          </a:p>
          <a:p>
            <a:pPr marL="457200" marR="0" lvl="0" indent="-450850" algn="l" rtl="0">
              <a:lnSpc>
                <a:spcPct val="90000"/>
              </a:lnSpc>
              <a:spcBef>
                <a:spcPts val="1000"/>
              </a:spcBef>
              <a:spcAft>
                <a:spcPts val="0"/>
              </a:spcAft>
              <a:buClr>
                <a:schemeClr val="dk1"/>
              </a:buClr>
              <a:buSzPts val="3500"/>
              <a:buFont typeface="Arial"/>
              <a:buChar char="•"/>
            </a:pPr>
            <a:r>
              <a:rPr lang="en-GB" sz="3500"/>
              <a:t>Make notes on how well your chosen OER course matches the criteria. </a:t>
            </a:r>
            <a:endParaRPr sz="3500"/>
          </a:p>
        </p:txBody>
      </p:sp>
      <p:pic>
        <p:nvPicPr>
          <p:cNvPr id="134" name="Google Shape;134;p8"/>
          <p:cNvPicPr preferRelativeResize="0"/>
          <p:nvPr/>
        </p:nvPicPr>
        <p:blipFill rotWithShape="1">
          <a:blip r:embed="rId5">
            <a:alphaModFix/>
          </a:blip>
          <a:srcRect/>
          <a:stretch/>
        </p:blipFill>
        <p:spPr>
          <a:xfrm>
            <a:off x="6019800" y="1825625"/>
            <a:ext cx="5337214" cy="3544866"/>
          </a:xfrm>
          <a:prstGeom prst="rect">
            <a:avLst/>
          </a:prstGeom>
          <a:noFill/>
          <a:ln>
            <a:noFill/>
          </a:ln>
        </p:spPr>
      </p:pic>
      <p:sp>
        <p:nvSpPr>
          <p:cNvPr id="135" name="Google Shape;135;p8"/>
          <p:cNvSpPr txBox="1"/>
          <p:nvPr/>
        </p:nvSpPr>
        <p:spPr>
          <a:xfrm>
            <a:off x="6168986" y="5619838"/>
            <a:ext cx="417116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Agence Olloweb</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571C86FF-48BA-42A9-9191-7BDE1806463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1268"/>
    </mc:Choice>
    <mc:Fallback xmlns="">
      <p:transition spd="slow" advTm="612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4476828-269d-41e7-8c7f-463a607b843c"/>
    <TaxKeywordTaxHTField xmlns="e4476828-269d-41e7-8c7f-463a607b843c">
      <Terms xmlns="http://schemas.microsoft.com/office/infopath/2007/PartnerControls"/>
    </TaxKeywordTaxHTField>
    <Comments xmlns="17c2f1f1-6d21-4c7d-a1ac-5f7e60310577" xsi:nil="true"/>
    <SharedWithUsers xmlns="0352b25e-b53d-44bf-ad47-923fa40f722f">
      <UserInfo>
        <DisplayName>Beck.Pitt</DisplayName>
        <AccountId>1438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7AB00C1994404DB4236E3DC2775AD0" ma:contentTypeVersion="16" ma:contentTypeDescription="Create a new document." ma:contentTypeScope="" ma:versionID="ad28e2c4fdaaaef05ccdc9eaa3047438">
  <xsd:schema xmlns:xsd="http://www.w3.org/2001/XMLSchema" xmlns:xs="http://www.w3.org/2001/XMLSchema" xmlns:p="http://schemas.microsoft.com/office/2006/metadata/properties" xmlns:ns2="17c2f1f1-6d21-4c7d-a1ac-5f7e60310577" xmlns:ns3="0352b25e-b53d-44bf-ad47-923fa40f722f" xmlns:ns4="e4476828-269d-41e7-8c7f-463a607b843c" targetNamespace="http://schemas.microsoft.com/office/2006/metadata/properties" ma:root="true" ma:fieldsID="0ce7268a4efaa378019abc0d0d116a5e" ns2:_="" ns3:_="" ns4:_="">
    <xsd:import namespace="17c2f1f1-6d21-4c7d-a1ac-5f7e60310577"/>
    <xsd:import namespace="0352b25e-b53d-44bf-ad47-923fa40f722f"/>
    <xsd:import namespace="e4476828-269d-41e7-8c7f-463a607b84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Location" minOccurs="0"/>
                <xsd:element ref="ns2:MediaServiceOCR" minOccurs="0"/>
                <xsd:element ref="ns2:MediaServiceEventHashCode" minOccurs="0"/>
                <xsd:element ref="ns2:MediaServiceGenerationTime" minOccurs="0"/>
                <xsd:element ref="ns2:Comments" minOccurs="0"/>
                <xsd:element ref="ns4:TaxKeywordTaxHTField" minOccurs="0"/>
                <xsd:element ref="ns4:TaxCatchAll"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c2f1f1-6d21-4c7d-a1ac-5f7e6031057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Comments" ma:index="18" nillable="true" ma:displayName="Comments" ma:internalName="Comments">
      <xsd:simpleType>
        <xsd:restriction base="dms:Text">
          <xsd:maxLength value="50"/>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52b25e-b53d-44bf-ad47-923fa40f722f"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Enterprise Keywords" ma:fieldId="{23f27201-bee3-471e-b2e7-b64fd8b7ca38}" ma:taxonomyMulti="true" ma:sspId="bfb35f09-1364-44fa-bda6-079b81d03a24"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hidden="true" ma:list="{7a35e29d-27e4-4109-927d-a54ff8054cd1}" ma:internalName="TaxCatchAll" ma:showField="CatchAllData" ma:web="0352b25e-b53d-44bf-ad47-923fa40f7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A16423-60F7-4D5F-B092-BD90E9AFA6F1}">
  <ds:schemaRefs>
    <ds:schemaRef ds:uri="http://schemas.microsoft.com/sharepoint/v3/contenttype/forms"/>
  </ds:schemaRefs>
</ds:datastoreItem>
</file>

<file path=customXml/itemProps2.xml><?xml version="1.0" encoding="utf-8"?>
<ds:datastoreItem xmlns:ds="http://schemas.openxmlformats.org/officeDocument/2006/customXml" ds:itemID="{8C299187-9F9F-4D9C-BA58-FF8E498BF9A7}">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0352b25e-b53d-44bf-ad47-923fa40f722f"/>
    <ds:schemaRef ds:uri="http://purl.org/dc/terms/"/>
    <ds:schemaRef ds:uri="e4476828-269d-41e7-8c7f-463a607b843c"/>
    <ds:schemaRef ds:uri="17c2f1f1-6d21-4c7d-a1ac-5f7e60310577"/>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F16AB490-9ACD-4270-BE42-09B4EDCB2E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c2f1f1-6d21-4c7d-a1ac-5f7e60310577"/>
    <ds:schemaRef ds:uri="0352b25e-b53d-44bf-ad47-923fa40f722f"/>
    <ds:schemaRef ds:uri="e4476828-269d-41e7-8c7f-463a607b84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TotalTime>
  <Words>615</Words>
  <Application>Microsoft Macintosh PowerPoint</Application>
  <PresentationFormat>Widescreen</PresentationFormat>
  <Paragraphs>50</Paragraphs>
  <Slides>10</Slides>
  <Notes>10</Notes>
  <HiddenSlides>0</HiddenSlides>
  <MMClips>9</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Helvetica</vt:lpstr>
      <vt:lpstr>Lucida Grande</vt:lpstr>
      <vt:lpstr>Office Theme</vt:lpstr>
      <vt:lpstr>2_Office Theme</vt:lpstr>
      <vt:lpstr>Designing for Online Learners (1): Learner Profiles - Cohort 2019</vt:lpstr>
      <vt:lpstr>PowerPoint Presentation</vt:lpstr>
      <vt:lpstr>PowerPoint Presentation</vt:lpstr>
      <vt:lpstr>Learner profiles</vt:lpstr>
      <vt:lpstr>Activity 1: Reviewing your learner  profiles</vt:lpstr>
      <vt:lpstr>Reviewing OER</vt:lpstr>
      <vt:lpstr>Activity 2: Evaluating OER</vt:lpstr>
      <vt:lpstr>Evaluation checklist for OERs</vt:lpstr>
      <vt:lpstr>Activity 3: Evaluating your OER </vt:lpstr>
      <vt:lpstr>Next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Tim.Seal</dc:creator>
  <cp:lastModifiedBy>Beck.Pitt</cp:lastModifiedBy>
  <cp:revision>7</cp:revision>
  <dcterms:modified xsi:type="dcterms:W3CDTF">2021-05-24T07:55:19Z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0x010100787AB00C1994404DB4236E3DC2775AD0</vt:lpwstr>
  </property>
  <property fmtid="{D5CDD505-2E9C-101B-9397-08002B2CF9AE}" pid="3" name="TaxKeyword">
    <vt:lpwstr/>
  </property>
</Properties>
</file>