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36"/>
  </p:notesMasterIdLst>
  <p:handoutMasterIdLst>
    <p:handoutMasterId r:id="rId37"/>
  </p:handoutMasterIdLst>
  <p:sldIdLst>
    <p:sldId id="419" r:id="rId5"/>
    <p:sldId id="389" r:id="rId6"/>
    <p:sldId id="479" r:id="rId7"/>
    <p:sldId id="478" r:id="rId8"/>
    <p:sldId id="464" r:id="rId9"/>
    <p:sldId id="465" r:id="rId10"/>
    <p:sldId id="480" r:id="rId11"/>
    <p:sldId id="487" r:id="rId12"/>
    <p:sldId id="466" r:id="rId13"/>
    <p:sldId id="467" r:id="rId14"/>
    <p:sldId id="481" r:id="rId15"/>
    <p:sldId id="468" r:id="rId16"/>
    <p:sldId id="469" r:id="rId17"/>
    <p:sldId id="470" r:id="rId18"/>
    <p:sldId id="471" r:id="rId19"/>
    <p:sldId id="472" r:id="rId20"/>
    <p:sldId id="473" r:id="rId21"/>
    <p:sldId id="474" r:id="rId22"/>
    <p:sldId id="475" r:id="rId23"/>
    <p:sldId id="476" r:id="rId24"/>
    <p:sldId id="477" r:id="rId25"/>
    <p:sldId id="488" r:id="rId26"/>
    <p:sldId id="482" r:id="rId27"/>
    <p:sldId id="483" r:id="rId28"/>
    <p:sldId id="489" r:id="rId29"/>
    <p:sldId id="484" r:id="rId30"/>
    <p:sldId id="485" r:id="rId31"/>
    <p:sldId id="457" r:id="rId32"/>
    <p:sldId id="448" r:id="rId33"/>
    <p:sldId id="486" r:id="rId34"/>
    <p:sldId id="293" r:id="rId35"/>
  </p:sldIdLst>
  <p:sldSz cx="12192000" cy="6858000"/>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297D146-B77D-1B09-7E21-2F7B2067A124}" name="v.i.sotiris" initials="v." userId="S::v.i.sotiris_gmail.com#ext#@flux50.onmicrosoft.com::0644cb4a-eb7c-4068-863e-3f5e2bdfbea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3737"/>
    <a:srgbClr val="F4C04F"/>
    <a:srgbClr val="EDEDED"/>
    <a:srgbClr val="D8B05A"/>
    <a:srgbClr val="F8F8F8"/>
    <a:srgbClr val="59BDAA"/>
    <a:srgbClr val="FEE880"/>
    <a:srgbClr val="FCE501"/>
    <a:srgbClr val="F1E400"/>
    <a:srgbClr val="14141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68" autoAdjust="0"/>
    <p:restoredTop sz="86342" autoAdjust="0"/>
  </p:normalViewPr>
  <p:slideViewPr>
    <p:cSldViewPr snapToGrid="0">
      <p:cViewPr varScale="1">
        <p:scale>
          <a:sx n="92" d="100"/>
          <a:sy n="92" d="100"/>
        </p:scale>
        <p:origin x="216" y="184"/>
      </p:cViewPr>
      <p:guideLst/>
    </p:cSldViewPr>
  </p:slideViewPr>
  <p:outlineViewPr>
    <p:cViewPr>
      <p:scale>
        <a:sx n="33" d="100"/>
        <a:sy n="33" d="100"/>
      </p:scale>
      <p:origin x="0" y="-7404"/>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0" d="100"/>
          <a:sy n="80" d="100"/>
        </p:scale>
        <p:origin x="3066"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a:extLst>
              <a:ext uri="{FF2B5EF4-FFF2-40B4-BE49-F238E27FC236}">
                <a16:creationId xmlns:a16="http://schemas.microsoft.com/office/drawing/2014/main" id="{59230B0E-39ED-45EA-AD95-669D0616B39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4" name="바닥글 개체 틀 3">
            <a:extLst>
              <a:ext uri="{FF2B5EF4-FFF2-40B4-BE49-F238E27FC236}">
                <a16:creationId xmlns:a16="http://schemas.microsoft.com/office/drawing/2014/main" id="{AA82B798-201A-4B14-B1F0-6A660C5C727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5" name="슬라이드 번호 개체 틀 4">
            <a:extLst>
              <a:ext uri="{FF2B5EF4-FFF2-40B4-BE49-F238E27FC236}">
                <a16:creationId xmlns:a16="http://schemas.microsoft.com/office/drawing/2014/main" id="{EE2F5857-B39B-4284-A086-C6DE2719C94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7E3EF34-7656-4396-AEBE-2B554E5E9341}" type="slidenum">
              <a:rPr lang="ko-KR" altLang="en-US" smtClean="0"/>
              <a:t>‹#›</a:t>
            </a:fld>
            <a:endParaRPr lang="ko-KR" altLang="en-US"/>
          </a:p>
        </p:txBody>
      </p:sp>
    </p:spTree>
    <p:extLst>
      <p:ext uri="{BB962C8B-B14F-4D97-AF65-F5344CB8AC3E}">
        <p14:creationId xmlns:p14="http://schemas.microsoft.com/office/powerpoint/2010/main" val="16987821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A49F08-9100-4AF5-BC0A-FC6A093BE3CC}" type="datetimeFigureOut">
              <a:rPr lang="ko-KR" altLang="en-US" smtClean="0"/>
              <a:t>2026. 3. 9.</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8FC7D2-309F-4B1D-AF63-DB3D4B544859}" type="slidenum">
              <a:rPr lang="ko-KR" altLang="en-US" smtClean="0"/>
              <a:t>‹#›</a:t>
            </a:fld>
            <a:endParaRPr lang="ko-KR" altLang="en-US"/>
          </a:p>
        </p:txBody>
      </p:sp>
    </p:spTree>
    <p:extLst>
      <p:ext uri="{BB962C8B-B14F-4D97-AF65-F5344CB8AC3E}">
        <p14:creationId xmlns:p14="http://schemas.microsoft.com/office/powerpoint/2010/main" val="3717933522"/>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ur01.safelinks.protection.outlook.com/?url=https%3A%2F%2Fcreativecommons.org%2Flicenses%2Fby-sa%2F4.0%2Fdeed.en&amp;data=05%7C02%7Csimon.ball%40open.ac.uk%7C4beecf77fe94434bfc6308de21311385%7C0e2ed45596af4100bed3a8e5fd981685%7C0%7C0%7C638984691842547971%7CUnknown%7CTWFpbGZsb3d8eyJFbXB0eU1hcGkiOnRydWUsIlYiOiIwLjAuMDAwMCIsIlAiOiJXaW4zMiIsIkFOIjoiTWFpbCIsIldUIjoyfQ%3D%3D%7C0%7C%7C%7C&amp;sdata=5mfs8Lsd5R1av9opIWNEYXVyB0PpYhSoAb5GZfNhntc%3D&amp;reserved=0"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commission.europa.eu/energy-climate-change-environment/standards-tools-and-labels/products-labelling-rules-and-requirements/ecodesign-sustainable-products-regulation_en"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iea.org/policies/15696-european-raw-materials-initiative"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environment.ec.europa.eu/topics/waste-and-recycling/waste-framework-directive_en"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single-market-economy.ec.europa.eu/sectors/raw-materials/areas-specific-interest/critical-raw-materials_en#critical-raw-materials-act"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unido.org/sites/default/files/unido-publications/2025-06/Circular%20Economy%20and%20Digitalization.pdf"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circulareconomy.europa.eu/platform/sites/default/files/2024-02/SMART-CIRCUIT_Circular-Success-Stories_brochure_fv.pdf"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mdpi.com/2071-1050/15/17/13165"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every1.energy/learning-materials" TargetMode="External"/><Relationship Id="rId5" Type="http://schemas.openxmlformats.org/officeDocument/2006/relationships/hyperlink" Target="https://www.interreg-central.eu/news/circularity-as-a-driver-of-the-energy-transition-in-public-transport-a-look-into-the-future/" TargetMode="External"/><Relationship Id="rId4" Type="http://schemas.openxmlformats.org/officeDocument/2006/relationships/hyperlink" Target="https://circulareconomy.europa.eu/platform/en/knowledge/lca-circular-design-comparative-study-digital-tools-built-environment" TargetMode="External"/></Relationships>
</file>

<file path=ppt/notesSlides/_rels/notesSlide29.xml.rels><?xml version="1.0" encoding="UTF-8" standalone="yes"?>
<Relationships xmlns="http://schemas.openxmlformats.org/package/2006/relationships"><Relationship Id="rId8" Type="http://schemas.openxmlformats.org/officeDocument/2006/relationships/hyperlink" Target="https://www.flickr.com/photos/stevensnodgrass/5548193945/in/photolist-9sgWLi-5jTpcz-2feKdqn-66mxHi-9EC2pg-ig4zE9-5k4yb3-8dxN6p-7waL6b-evzM8E-61Vhgc-oDF5P5-4HcqTh-86DdbS-e4kpMs-7Neuk-dECiWm-2kSZ3Xd-Gz7Aa-2kSS5Zk-8qUzBR-2kSUvDn-2kJawxP-HTGCZg-J8Rd1G-9PymkC-6GjVzx-2kSUY37-5aueeT-ebbTvo-6oPYRA-2kSZ3WB-5pxwNk-cpcUm9-a2hsRH-4a9y5d-2oxEvHN-7NuBgq-LRrGc-2oVpDUj-9BYo5n-wuEyG-rmhfBE-aMJEiB-LaxZC-5GXQh7-4rLiiH-nzXEXQ-7WmKPi-3qjySW" TargetMode="External"/><Relationship Id="rId13" Type="http://schemas.openxmlformats.org/officeDocument/2006/relationships/hyperlink" Target="https://www.flickr.com/photos/26395486@N00/11040990083/" TargetMode="External"/><Relationship Id="rId18" Type="http://schemas.openxmlformats.org/officeDocument/2006/relationships/hyperlink" Target="https://www.flickr.com/photos/153724200@N07/40932460914/in/photolist-25n4yyJ-2odVTUR-26RhsEy-26RhsUG-28egisc-hADJ8X-9uZMt-5jhfU6-2qun34M-Mpb6X1-2qsoChq-JjjPbG-2gVgBDF-4SawTh-2oWwFwY-2gVikgB-2564itF-7S6UX7-2hy98BL-9rCDJp-2hzoRjj-2hxXktV-GN1rT4-2hzjuNi-2g5DqMg-2hy7SMX-riCyxz-rW7fzn-Q9DhTa-rXQSF1-RNKgg5-JjjPhd-2eq7vbd-RQXAm3-2hzp4eS-2cw8mMR-2hRQtUP-26rPCtp-29gMpro-2564iya-MQjyo9-2hxJzsN-qNt2Rp-MTpJLp-2ddsrwi-2hdmx5p-2gUhgNH-2gViDpA-2gViCB8-JjjPw1" TargetMode="External"/><Relationship Id="rId3" Type="http://schemas.openxmlformats.org/officeDocument/2006/relationships/hyperlink" Target="https://creativecommons.org/licenses/by-sa/4.0/deed.en" TargetMode="External"/><Relationship Id="rId21" Type="http://schemas.openxmlformats.org/officeDocument/2006/relationships/hyperlink" Target="https://unsplash.com/photos/person-planting-on-hanged-pots-TyLw3IQALMs" TargetMode="External"/><Relationship Id="rId7" Type="http://schemas.openxmlformats.org/officeDocument/2006/relationships/hyperlink" Target="https://creativecommons.org/licenses/by-nc/2.0/" TargetMode="External"/><Relationship Id="rId12" Type="http://schemas.openxmlformats.org/officeDocument/2006/relationships/hyperlink" Target="https://creativecommons.org/publicdomain/mark/1.0/" TargetMode="External"/><Relationship Id="rId17" Type="http://schemas.openxmlformats.org/officeDocument/2006/relationships/hyperlink" Target="https://www.flickr.com/photos/andyarthur/5837677046/in/photolist-dRst2P-5BWz7p-2nYFwNJ-9TRC1f-2feKdqn-3qqUHB-x15w96-ftpVb7-ftayRp-ftpVco-ftpV8E-ftayTB-ftpVhs-2pyWdn5-5aueeT-58Kvg4-8qUzBR-J8Rd1G-6mcr7C-8dxN6p-rpZcTs-5ayvXG-5auf8a-aPX2FM-5audxB-2oVpDUj-5aueCi-LaxZC-6YDcdz-4H8gnk-9AkH2j-fcbtxu-2iSxdkL-6YDcdx-7SDCtc-Suw685-KXuo4J-2fpbh9a-9sgWLi-3ZT5ED-dSCtsR-2oPqdxC-7J88iY-r1pNjt-8UA5Dg-86DdbS-7ynBCB-2TWLWf-2nYGYB8" TargetMode="External"/><Relationship Id="rId2" Type="http://schemas.openxmlformats.org/officeDocument/2006/relationships/slide" Target="../slides/slide29.xml"/><Relationship Id="rId16" Type="http://schemas.openxmlformats.org/officeDocument/2006/relationships/hyperlink" Target="https://unsplash.com/license" TargetMode="External"/><Relationship Id="rId20" Type="http://schemas.openxmlformats.org/officeDocument/2006/relationships/hyperlink" Target="https://www.flickr.com/photos/oneras/32634430557/in/photolist-23xi3Q9-RHMZeP-23qkfTv-28xHrw3-28xHsEq-2ad5BPJ-2ad5D35-29Vh1AX-28xHswE-2ad5Cx7-2ad5CjG-2benF4Q-2benETE-2ad5DsJ-PaWffy-2ad5C89-23NvndY-vPGcvw-23qkg7g-wscwzm-GNWDa4-21rezdi-2c2Pk79-242S4ah-Nqj4b6-NeX7oN-XpkTx4-MXWMzj-NfsyJA-QL4Dom-NeX7RS-F1uPNv-NhDrbz-NqivEk-2heo2Sz-224jUwC-2a8h8Dh-NhD2vi-257MLkx-nkAHBh-2fzpwWv-21TkF21-RE8HCn-23Zv7BH-2aBKvvH-21AFttS-2o4e6sS-GYVsW1-NfPfMF-F3yVic" TargetMode="External"/><Relationship Id="rId1" Type="http://schemas.openxmlformats.org/officeDocument/2006/relationships/notesMaster" Target="../notesMasters/notesMaster1.xml"/><Relationship Id="rId6" Type="http://schemas.openxmlformats.org/officeDocument/2006/relationships/hyperlink" Target="https://www.flickr.com/photos/htb/1370295502/in/photolist-36687w-aJJP4r-7F5r95-rVMDi9-26JaFEY-4HdwZ-25iTEe-aJJQHr-25b7rHv-5BJMTE-azuJ2V-8H3Whu-2iDxPHP-25iTNp-25iTYe-2qaiLPk-KCLx9-2o5ezyg-4JmJDu-2nJ4kaA-GruDe-5kPSPk-9yaV4u-2kqTWPz-2pMTufn-4NVx8Y-2paqXHC-58TUTv-294KMu-2oaxdpD-4NRfBx-5hA7n9-cF2g7o-89FTAU-5Snvty-BphRdo-djwoN4-9SjmJ9-e8Lani-yXdeRb-5cx3oj-6yoGSA-2pw7keQ-91RvWm-5hvLsn-91RvWo-sfKqVM-azLuTY-QH5Ms8-7HgQwz" TargetMode="External"/><Relationship Id="rId11" Type="http://schemas.openxmlformats.org/officeDocument/2006/relationships/hyperlink" Target="https://www.flickr.com/photos/149077469@N03/30993060636/in/photolist-9RUJjr-8D38WR-8VUxZy-9AuxJA-9ErHc8-9jP27f-9hEJ6T-pra3h4-PdKx9q-8FPmHq-efSZMd-8KgGy4-9FD3oe-9g3r4Q-b9KAfB-mMzpcZ-9hHDGS-efMf16-dvgx7A-9FbkkW-8DZUDu-9Fby4L-mMzupH-9z6fSz-YK121N-9MJamz-9jP2Sb-9hEJNV-8JaB4B-a8fJwH-8WKBsr-mMzsmp-rpCN49-9RXEdA-9HvjEN-9xCD8i-7vzoVt-mMB4UC-mMB2Dq-6D43GH-9t43hg-mMB6k3-efMf4R-2mHg3uB-9hHQyL-9hHMKo-2nZHx3e-bEJGQ6-9jP42s-8PHBDs" TargetMode="External"/><Relationship Id="rId5" Type="http://schemas.openxmlformats.org/officeDocument/2006/relationships/hyperlink" Target="https://creativecommons.org/licenses/by-sa/2.0/" TargetMode="External"/><Relationship Id="rId15" Type="http://schemas.openxmlformats.org/officeDocument/2006/relationships/hyperlink" Target="https://unsplash.com/photos/a-tall-building-with-many-windows-with-bosco-verticale-in-the-background-dTQqLjGEj18" TargetMode="External"/><Relationship Id="rId10" Type="http://schemas.openxmlformats.org/officeDocument/2006/relationships/hyperlink" Target="https://www.flickr.com/photos/foilman/53171472824/in/photolist-2p1zGps-5cx3oj-2pw7keQ-5q6U5x-5hvLsn-91RvWo-sfKqVM-QH5Ms8-7HgQwz-91RvWh-puYkz-ghcNtr-2mYJbKw-5hA7s3-5hvL9H-pik8S-a9QCDx-2kZyF5o-2j5mkGM-2hDrzK3-EMm4vU-a9Qzqa-2n2w6N1-tE4bTd-FqhsCT-eNHnF4-ejnWM9-4QNXMH-dskWLS-oSFgzy-2nJy6ee-2cuMHhF-23CgCY-dhtRdC-mLwoPC-2oMJddX-kv9nn-2oBTcnS-pdwE34-moYKPc-6xqMJx-6xyACY-noC7YK-bcDtFH-5onBwK-bcDuhe-5NYeUj-bcDtYx-5MuTz3-KGPsiW" TargetMode="External"/><Relationship Id="rId19" Type="http://schemas.openxmlformats.org/officeDocument/2006/relationships/hyperlink" Target="https://creativecommons.org/publicdomain/zero/1.0/" TargetMode="External"/><Relationship Id="rId4" Type="http://schemas.openxmlformats.org/officeDocument/2006/relationships/hyperlink" Target="https://www.flickr.com/photos/ondasderuido/7475229188/in/photolist-coyvcS-Rrtqm2-QdBjXt-5bj8NF-zbJg87-cYgCmJ-D6N11u-TGPZz5-yP3Ru-36687w-aJJP4r-7F5r95-rVMDi9-26JaFEY-4HdwZ-25iTEe-aJJQHr-25b7rHv-5BJMTE-azuJ2V-8H3Whu-2iDxPHP-25iTNp-25iTYe-2qaiLPk-KCLx9-2o5ezyg-4JmJDu-2nJ4kaA-GruDe-5kPSPk-9yaV4u-2kqTWPz-2pMTufn-4NVx8Y-2paqXHC-58TUTv-294KMu-2oaxdpD-4NRfBx-5hA7n9-cF2g7o-89FTAU-5Snvty-BphRdo-djwoN4-9SjmJ9-e8Lani-yXdeRb-5cx3oj" TargetMode="External"/><Relationship Id="rId9" Type="http://schemas.openxmlformats.org/officeDocument/2006/relationships/hyperlink" Target="https://creativecommons.org/licenses/by/2.0/" TargetMode="External"/><Relationship Id="rId14" Type="http://schemas.openxmlformats.org/officeDocument/2006/relationships/hyperlink" Target="https://creativecommons.org/licenses/by-nc-nd/2.0/"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circulareconomy.europa.eu/platform/en/knowledge/circularity-strategies-and-sustainable-resource-management-safeguard-clean-energy-transition"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circulareconomy.europa.eu/platform/sites/default/files/2023-06/Circular-energy-transition.pdf"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altLang="ko-KR" sz="1200" kern="1200" dirty="0">
                <a:solidFill>
                  <a:schemeClr val="tx1"/>
                </a:solidFill>
                <a:latin typeface="+mn-lt"/>
                <a:ea typeface="+mn-ea"/>
                <a:cs typeface="Arial" panose="020B0604020202020204" pitchFamily="34" charset="0"/>
              </a:rPr>
              <a:t>Circularity and the Digital Energy Transition</a:t>
            </a:r>
          </a:p>
          <a:p>
            <a:pPr latinLnBrk="0" hangingPunct="0"/>
            <a:r>
              <a:rPr lang="en-GB" sz="1200" b="0" i="0" kern="1200" dirty="0">
                <a:solidFill>
                  <a:schemeClr val="tx1"/>
                </a:solidFill>
                <a:effectLst/>
                <a:latin typeface="+mn-lt"/>
                <a:ea typeface="+mn-ea"/>
                <a:cs typeface="+mn-cs"/>
              </a:rPr>
              <a:t>This project has received funding from the European Union’s Horizon Programme for Research and Innovation (2021-2027) under grant agreement No 101075596. Responsibility for this material’s content lies solely with the Every1 project and does not necessarily reflect the opinion of the European Union. The presentation is licensed </a:t>
            </a:r>
            <a:r>
              <a:rPr lang="en-GB" sz="1200" b="0" i="0" u="sng" kern="1200" dirty="0">
                <a:solidFill>
                  <a:schemeClr val="tx1"/>
                </a:solidFill>
                <a:effectLst/>
                <a:latin typeface="+mn-lt"/>
                <a:ea typeface="+mn-ea"/>
                <a:cs typeface="+mn-cs"/>
                <a:hlinkClick r:id="rId3" tooltip="Original URL: https://creativecommons.org/licenses/by-sa/4.0/deed.en. Click or tap if you trust this link."/>
              </a:rPr>
              <a:t>CC BY-SA 4.0,</a:t>
            </a:r>
            <a:r>
              <a:rPr lang="en-GB" sz="1200" b="0" i="0" u="sng"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unless otherwise stated. </a:t>
            </a:r>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a:t>
            </a:fld>
            <a:endParaRPr lang="ko-KR" altLang="en-US"/>
          </a:p>
        </p:txBody>
      </p:sp>
    </p:spTree>
    <p:extLst>
      <p:ext uri="{BB962C8B-B14F-4D97-AF65-F5344CB8AC3E}">
        <p14:creationId xmlns:p14="http://schemas.microsoft.com/office/powerpoint/2010/main" val="37401898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ea typeface="Public Sans"/>
                <a:cs typeface="Public Sans"/>
                <a:sym typeface="Public Sans"/>
              </a:rPr>
              <a:t>2. European Union initiatives promoting circularity in the energy sector</a:t>
            </a:r>
          </a:p>
          <a:p>
            <a:pPr lvl="0" latinLnBrk="0">
              <a:buClr>
                <a:srgbClr val="000000"/>
              </a:buClr>
            </a:pPr>
            <a:r>
              <a:rPr lang="en-GB" sz="1200" b="1" noProof="0" dirty="0">
                <a:ea typeface="Public Sans"/>
                <a:cs typeface="Public Sans"/>
                <a:sym typeface="Public Sans"/>
              </a:rPr>
              <a:t>Design for circularity</a:t>
            </a:r>
            <a:r>
              <a:rPr lang="en-GB" sz="1200" noProof="0" dirty="0">
                <a:ea typeface="Public Sans"/>
                <a:cs typeface="Public Sans"/>
                <a:sym typeface="Public Sans"/>
              </a:rPr>
              <a:t>: Design energy technologies with a focus on durability, repairability, and recyclability.</a:t>
            </a:r>
          </a:p>
          <a:p>
            <a:pPr lvl="0" latinLnBrk="0">
              <a:buClr>
                <a:srgbClr val="000000"/>
              </a:buClr>
            </a:pPr>
            <a:endParaRPr lang="en-GB" sz="1200" noProof="0" dirty="0">
              <a:ea typeface="Public Sans"/>
              <a:cs typeface="Public Sans"/>
              <a:sym typeface="Public Sans"/>
            </a:endParaRPr>
          </a:p>
          <a:p>
            <a:pPr lvl="0" latinLnBrk="0">
              <a:buClr>
                <a:srgbClr val="000000"/>
              </a:buClr>
            </a:pPr>
            <a:r>
              <a:rPr lang="en-GB" sz="1200" noProof="0" dirty="0">
                <a:ea typeface="Public Sans"/>
                <a:cs typeface="Public Sans"/>
                <a:sym typeface="Public Sans"/>
              </a:rPr>
              <a:t>The </a:t>
            </a:r>
            <a:r>
              <a:rPr lang="en-GB" sz="1200" u="sng" noProof="0" dirty="0">
                <a:solidFill>
                  <a:schemeClr val="hlink"/>
                </a:solidFill>
                <a:ea typeface="Public Sans"/>
                <a:cs typeface="Public Sans"/>
                <a:sym typeface="Public Sans"/>
                <a:hlinkClick r:id="rId3"/>
              </a:rPr>
              <a:t>EU Ecodesign Directive</a:t>
            </a:r>
            <a:r>
              <a:rPr lang="en-GB" sz="1200" noProof="0" dirty="0">
                <a:ea typeface="Public Sans"/>
                <a:cs typeface="Public Sans"/>
                <a:sym typeface="Public Sans"/>
              </a:rPr>
              <a:t> sets minimum energy efficiency standards for energy-related products, and promotes the design of durable and repairable products.</a:t>
            </a:r>
          </a:p>
          <a:p>
            <a:pPr lvl="0" latinLnBrk="0">
              <a:buClr>
                <a:srgbClr val="000000"/>
              </a:buClr>
            </a:pPr>
            <a:endParaRPr lang="en-GB" sz="1200" noProof="0" dirty="0">
              <a:ea typeface="Public Sans"/>
              <a:cs typeface="Public Sans"/>
              <a:sym typeface="Public Sans"/>
            </a:endParaRPr>
          </a:p>
          <a:p>
            <a:pPr lvl="0" latinLnBrk="0">
              <a:buClr>
                <a:srgbClr val="000000"/>
              </a:buClr>
            </a:pPr>
            <a:r>
              <a:rPr lang="en-GB" sz="1200" b="1" noProof="0" dirty="0">
                <a:ea typeface="Public Sans"/>
                <a:cs typeface="Public Sans"/>
                <a:sym typeface="Public Sans"/>
              </a:rPr>
              <a:t>Material efficiency</a:t>
            </a:r>
            <a:r>
              <a:rPr lang="en-GB" sz="1200" noProof="0" dirty="0">
                <a:ea typeface="Public Sans"/>
                <a:cs typeface="Public Sans"/>
                <a:sym typeface="Public Sans"/>
              </a:rPr>
              <a:t>: Reduce the amount of materials used in energy technologies and infrastructure.</a:t>
            </a:r>
          </a:p>
          <a:p>
            <a:pPr lvl="0" latinLnBrk="0">
              <a:buClr>
                <a:srgbClr val="000000"/>
              </a:buClr>
            </a:pPr>
            <a:endParaRPr lang="en-GB" sz="1200" noProof="0" dirty="0">
              <a:ea typeface="Public Sans"/>
              <a:cs typeface="Public Sans"/>
              <a:sym typeface="Public Sans"/>
            </a:endParaRPr>
          </a:p>
          <a:p>
            <a:pPr lvl="0" latinLnBrk="0">
              <a:buClr>
                <a:srgbClr val="000000"/>
              </a:buClr>
            </a:pPr>
            <a:r>
              <a:rPr lang="en-GB" sz="1200" noProof="0" dirty="0">
                <a:ea typeface="Public Sans"/>
                <a:cs typeface="Public Sans"/>
                <a:sym typeface="Public Sans"/>
              </a:rPr>
              <a:t>The </a:t>
            </a:r>
            <a:r>
              <a:rPr lang="en-GB" sz="1200" u="sng" noProof="0" dirty="0">
                <a:solidFill>
                  <a:schemeClr val="hlink"/>
                </a:solidFill>
                <a:ea typeface="Public Sans"/>
                <a:cs typeface="Public Sans"/>
                <a:sym typeface="Public Sans"/>
                <a:hlinkClick r:id="rId4"/>
              </a:rPr>
              <a:t>EU Raw Materials Initiative</a:t>
            </a:r>
            <a:r>
              <a:rPr lang="en-GB" sz="1200" noProof="0" dirty="0">
                <a:ea typeface="Public Sans"/>
                <a:cs typeface="Public Sans"/>
                <a:sym typeface="Public Sans"/>
              </a:rPr>
              <a:t> aims to secure access to critical raw materials, including those used in renewable energy technologies, and promote their efficient use.</a:t>
            </a:r>
            <a:endParaRPr lang="en-GB" sz="1200" noProof="0" dirty="0">
              <a:solidFill>
                <a:srgbClr val="2B2C30"/>
              </a:solidFill>
              <a:ea typeface="Public Sans"/>
              <a:cs typeface="Public Sans"/>
              <a:sym typeface="Public Sans"/>
            </a:endParaRPr>
          </a:p>
          <a:p>
            <a:endParaRPr lang="en-GB" dirty="0"/>
          </a:p>
          <a:p>
            <a:endParaRPr lang="en-GB" dirty="0"/>
          </a:p>
          <a:p>
            <a:endParaRPr lang="en-GB" dirty="0"/>
          </a:p>
          <a:p>
            <a:r>
              <a:rPr lang="en-GB" dirty="0"/>
              <a:t>https://commission.europa.eu/energy-climate-change-environment/standards-tools-and-labels/products-labelling-rules-and-requirements/ecodesign-sustainable-products-regulation_en</a:t>
            </a:r>
          </a:p>
          <a:p>
            <a:r>
              <a:rPr lang="en-GB" dirty="0"/>
              <a:t>https://</a:t>
            </a:r>
            <a:r>
              <a:rPr lang="en-GB" dirty="0" err="1"/>
              <a:t>www.iea.org</a:t>
            </a:r>
            <a:r>
              <a:rPr lang="en-GB" dirty="0"/>
              <a:t>/policies/15696-european-raw-materials-initiative</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10</a:t>
            </a:fld>
            <a:endParaRPr lang="ko-KR" altLang="en-US"/>
          </a:p>
        </p:txBody>
      </p:sp>
    </p:spTree>
    <p:extLst>
      <p:ext uri="{BB962C8B-B14F-4D97-AF65-F5344CB8AC3E}">
        <p14:creationId xmlns:p14="http://schemas.microsoft.com/office/powerpoint/2010/main" val="28140598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ea typeface="Public Sans"/>
                <a:cs typeface="Public Sans"/>
                <a:sym typeface="Public Sans"/>
              </a:rPr>
              <a:t>2. European Union initiatives promoting circularity in the energy sector</a:t>
            </a:r>
          </a:p>
          <a:p>
            <a:pPr lvl="0" latinLnBrk="0">
              <a:buClr>
                <a:srgbClr val="000000"/>
              </a:buClr>
            </a:pPr>
            <a:r>
              <a:rPr lang="en-GB" sz="1200" b="1" noProof="0" dirty="0">
                <a:ea typeface="Public Sans"/>
                <a:cs typeface="Public Sans"/>
                <a:sym typeface="Public Sans"/>
              </a:rPr>
              <a:t>Waste reduction: </a:t>
            </a:r>
            <a:r>
              <a:rPr lang="en-GB" sz="1200" noProof="0" dirty="0">
                <a:ea typeface="Public Sans"/>
                <a:cs typeface="Public Sans"/>
                <a:sym typeface="Public Sans"/>
              </a:rPr>
              <a:t>Minimise waste generation during the manufacturing, operation, and end-of-life management of energy technologies.</a:t>
            </a:r>
          </a:p>
          <a:p>
            <a:pPr lvl="0" latinLnBrk="0">
              <a:buClr>
                <a:srgbClr val="000000"/>
              </a:buClr>
            </a:pPr>
            <a:endParaRPr lang="en-GB" sz="1200" noProof="0" dirty="0">
              <a:ea typeface="Public Sans"/>
              <a:cs typeface="Public Sans"/>
              <a:sym typeface="Public Sans"/>
            </a:endParaRPr>
          </a:p>
          <a:p>
            <a:pPr lvl="0" latinLnBrk="0">
              <a:buClr>
                <a:srgbClr val="000000"/>
              </a:buClr>
            </a:pPr>
            <a:r>
              <a:rPr lang="en-GB" sz="1200" noProof="0" dirty="0">
                <a:ea typeface="Public Sans"/>
                <a:cs typeface="Public Sans"/>
                <a:sym typeface="Public Sans"/>
              </a:rPr>
              <a:t>The </a:t>
            </a:r>
            <a:r>
              <a:rPr lang="en-GB" sz="1200" u="sng" noProof="0" dirty="0">
                <a:solidFill>
                  <a:schemeClr val="hlink"/>
                </a:solidFill>
                <a:ea typeface="Public Sans"/>
                <a:cs typeface="Public Sans"/>
                <a:sym typeface="Public Sans"/>
                <a:hlinkClick r:id="rId3"/>
              </a:rPr>
              <a:t>EU Waste Framework Directive</a:t>
            </a:r>
            <a:r>
              <a:rPr lang="en-GB" sz="1200" noProof="0" dirty="0">
                <a:ea typeface="Public Sans"/>
                <a:cs typeface="Public Sans"/>
                <a:sym typeface="Public Sans"/>
              </a:rPr>
              <a:t> sets targets for waste reduction and recycling, including waste from electrical and electronic equipment (WEEE) and batteries.  </a:t>
            </a:r>
          </a:p>
          <a:p>
            <a:pPr lvl="0" latinLnBrk="0">
              <a:buClr>
                <a:srgbClr val="000000"/>
              </a:buClr>
            </a:pPr>
            <a:endParaRPr lang="en-GB" sz="1200" noProof="0" dirty="0">
              <a:ea typeface="Public Sans"/>
              <a:cs typeface="Public Sans"/>
              <a:sym typeface="Public Sans"/>
            </a:endParaRPr>
          </a:p>
          <a:p>
            <a:pPr lvl="0" latinLnBrk="0">
              <a:buClr>
                <a:srgbClr val="000000"/>
              </a:buClr>
            </a:pPr>
            <a:r>
              <a:rPr lang="en-GB" sz="1200" b="1" noProof="0" dirty="0">
                <a:ea typeface="Public Sans"/>
                <a:cs typeface="Public Sans"/>
                <a:sym typeface="Public Sans"/>
              </a:rPr>
              <a:t>Resource recovery:</a:t>
            </a:r>
            <a:r>
              <a:rPr lang="en-GB" sz="1200" noProof="0" dirty="0">
                <a:ea typeface="Public Sans"/>
                <a:cs typeface="Public Sans"/>
                <a:sym typeface="Public Sans"/>
              </a:rPr>
              <a:t> Recover valuable materials from end-of-life energy technologies through recycling and reuse.</a:t>
            </a:r>
          </a:p>
          <a:p>
            <a:pPr lvl="0" latinLnBrk="0">
              <a:buClr>
                <a:srgbClr val="000000"/>
              </a:buClr>
            </a:pPr>
            <a:endParaRPr lang="en-GB" sz="1200" noProof="0" dirty="0">
              <a:ea typeface="Public Sans"/>
              <a:cs typeface="Public Sans"/>
              <a:sym typeface="Public Sans"/>
            </a:endParaRPr>
          </a:p>
          <a:p>
            <a:pPr lvl="0" latinLnBrk="0"/>
            <a:r>
              <a:rPr lang="en-GB" sz="1200" noProof="0" dirty="0">
                <a:ea typeface="Public Sans"/>
                <a:cs typeface="Public Sans"/>
                <a:sym typeface="Public Sans"/>
              </a:rPr>
              <a:t>The </a:t>
            </a:r>
            <a:r>
              <a:rPr lang="en-GB" sz="1200" u="sng" noProof="0" dirty="0">
                <a:solidFill>
                  <a:schemeClr val="hlink"/>
                </a:solidFill>
                <a:ea typeface="Public Sans"/>
                <a:cs typeface="Public Sans"/>
                <a:sym typeface="Public Sans"/>
                <a:hlinkClick r:id="rId4"/>
              </a:rPr>
              <a:t>EU Critical Raw Materials Act</a:t>
            </a:r>
            <a:r>
              <a:rPr lang="en-GB" sz="1200" noProof="0" dirty="0">
                <a:ea typeface="Public Sans"/>
                <a:cs typeface="Public Sans"/>
                <a:sym typeface="Public Sans"/>
              </a:rPr>
              <a:t> aims to secure the supply of critical raw materials and promote their recovery and recycling.</a:t>
            </a:r>
            <a:endParaRPr lang="en-GB" sz="1200" noProof="0" dirty="0">
              <a:solidFill>
                <a:srgbClr val="2B2C30"/>
              </a:solidFill>
              <a:ea typeface="Public Sans"/>
              <a:cs typeface="Public Sans"/>
              <a:sym typeface="Public Sans"/>
            </a:endParaRPr>
          </a:p>
          <a:p>
            <a:endParaRPr lang="en-GB" dirty="0"/>
          </a:p>
          <a:p>
            <a:endParaRPr lang="en-GB" dirty="0"/>
          </a:p>
          <a:p>
            <a:r>
              <a:rPr lang="en-GB" dirty="0"/>
              <a:t>https://environment.ec.europa.eu/topics/waste-and-recycling/waste-framework-directive_en</a:t>
            </a:r>
          </a:p>
          <a:p>
            <a:r>
              <a:rPr lang="en-GB" dirty="0"/>
              <a:t>https://single-market-</a:t>
            </a:r>
            <a:r>
              <a:rPr lang="en-GB" dirty="0" err="1"/>
              <a:t>economy.ec.europa.eu</a:t>
            </a:r>
            <a:r>
              <a:rPr lang="en-GB" dirty="0"/>
              <a:t>/sectors/raw-materials/areas-specific-interest/</a:t>
            </a:r>
            <a:r>
              <a:rPr lang="en-GB" dirty="0" err="1"/>
              <a:t>critical-raw-materials_en#critical-raw-materials-act</a:t>
            </a:r>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11</a:t>
            </a:fld>
            <a:endParaRPr lang="ko-KR" altLang="en-US"/>
          </a:p>
        </p:txBody>
      </p:sp>
    </p:spTree>
    <p:extLst>
      <p:ext uri="{BB962C8B-B14F-4D97-AF65-F5344CB8AC3E}">
        <p14:creationId xmlns:p14="http://schemas.microsoft.com/office/powerpoint/2010/main" val="42147380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3. The digital energy transition </a:t>
            </a:r>
            <a:endParaRPr lang="en-US" sz="1050" kern="1200" dirty="0">
              <a:solidFill>
                <a:schemeClr val="bg1"/>
              </a:solidFill>
              <a:latin typeface="+mn-lt"/>
              <a:ea typeface="+mn-ea"/>
              <a:cs typeface="+mn-cs"/>
            </a:endParaRPr>
          </a:p>
          <a:p>
            <a:pPr algn="ctr" latinLnBrk="0"/>
            <a:r>
              <a:rPr lang="en-GB" sz="1200" i="1" noProof="0" dirty="0">
                <a:solidFill>
                  <a:schemeClr val="accent5"/>
                </a:solidFill>
              </a:rPr>
              <a:t>How is digitalisation transforming the energy sector?</a:t>
            </a:r>
          </a:p>
          <a:p>
            <a:pPr algn="ctr" latinLnBrk="0"/>
            <a:endParaRPr lang="en-GB" sz="1200" i="1" noProof="0" dirty="0">
              <a:solidFill>
                <a:schemeClr val="accent5"/>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12</a:t>
            </a:fld>
            <a:endParaRPr lang="ko-KR" altLang="en-US"/>
          </a:p>
        </p:txBody>
      </p:sp>
    </p:spTree>
    <p:extLst>
      <p:ext uri="{BB962C8B-B14F-4D97-AF65-F5344CB8AC3E}">
        <p14:creationId xmlns:p14="http://schemas.microsoft.com/office/powerpoint/2010/main" val="21599783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ea typeface="Public Sans"/>
                <a:cs typeface="Public Sans"/>
                <a:sym typeface="Public Sans"/>
              </a:rPr>
              <a:t>3. The digital energy transition </a:t>
            </a:r>
            <a:endParaRPr lang="en-US" sz="1050" dirty="0">
              <a:solidFill>
                <a:schemeClr val="bg1"/>
              </a:solidFill>
            </a:endParaRPr>
          </a:p>
          <a:p>
            <a:pPr latinLnBrk="0"/>
            <a:r>
              <a:rPr lang="en-GB" sz="1200" dirty="0">
                <a:ea typeface="+mn-lt"/>
                <a:cs typeface="+mn-lt"/>
                <a:sym typeface="Public Sans"/>
              </a:rPr>
              <a:t>Digitalisation is fundamentally changing the energy sector by: </a:t>
            </a:r>
          </a:p>
          <a:p>
            <a:pPr latinLnBrk="0"/>
            <a:endParaRPr lang="en-GB" sz="1200" dirty="0">
              <a:ea typeface="+mn-lt"/>
              <a:cs typeface="+mn-lt"/>
              <a:sym typeface="Public Sans"/>
            </a:endParaRPr>
          </a:p>
          <a:p>
            <a:pPr marL="342900" indent="-342900" latinLnBrk="0">
              <a:buFont typeface="Arial" panose="020B0604020202020204" pitchFamily="34" charset="0"/>
              <a:buChar char="•"/>
            </a:pPr>
            <a:r>
              <a:rPr lang="en-GB" sz="1200" dirty="0">
                <a:ea typeface="+mn-lt"/>
                <a:cs typeface="+mn-lt"/>
                <a:sym typeface="Public Sans"/>
              </a:rPr>
              <a:t>Enabling the development of smart grids for optimised energy flows.</a:t>
            </a:r>
          </a:p>
          <a:p>
            <a:pPr marL="342900" indent="-342900" latinLnBrk="0">
              <a:buFont typeface="Arial" panose="020B0604020202020204" pitchFamily="34" charset="0"/>
              <a:buChar char="•"/>
            </a:pPr>
            <a:r>
              <a:rPr lang="en-GB" sz="1200" dirty="0">
                <a:ea typeface="+mn-lt"/>
                <a:cs typeface="+mn-lt"/>
                <a:sym typeface="Public Sans"/>
              </a:rPr>
              <a:t>Integrating renewable energy sources.</a:t>
            </a:r>
          </a:p>
          <a:p>
            <a:pPr marL="342900" indent="-342900" latinLnBrk="0">
              <a:buFont typeface="Arial" panose="020B0604020202020204" pitchFamily="34" charset="0"/>
              <a:buChar char="•"/>
            </a:pPr>
            <a:r>
              <a:rPr lang="en-GB" sz="1200" dirty="0">
                <a:ea typeface="+mn-lt"/>
                <a:cs typeface="+mn-lt"/>
                <a:sym typeface="Public Sans"/>
              </a:rPr>
              <a:t>Enhancing grid stability.</a:t>
            </a:r>
          </a:p>
          <a:p>
            <a:pPr latinLnBrk="0"/>
            <a:endParaRPr lang="en-GB" sz="1200" dirty="0">
              <a:ea typeface="+mn-lt"/>
              <a:cs typeface="+mn-lt"/>
              <a:sym typeface="Public Sans"/>
            </a:endParaRPr>
          </a:p>
          <a:p>
            <a:pPr latinLnBrk="0"/>
            <a:r>
              <a:rPr lang="en-GB" sz="1200" dirty="0">
                <a:ea typeface="+mn-lt"/>
                <a:cs typeface="+mn-lt"/>
                <a:sym typeface="Public Sans"/>
              </a:rPr>
              <a:t>Data analytics and machine learning play a crucial role in improving energy efficiency by: </a:t>
            </a:r>
          </a:p>
          <a:p>
            <a:pPr latinLnBrk="0"/>
            <a:endParaRPr lang="en-GB" sz="1200" dirty="0">
              <a:ea typeface="+mn-lt"/>
              <a:cs typeface="+mn-lt"/>
              <a:sym typeface="Public Sans"/>
            </a:endParaRPr>
          </a:p>
          <a:p>
            <a:pPr marL="342900" indent="-342900" latinLnBrk="0">
              <a:buFont typeface="Arial" panose="020B0604020202020204" pitchFamily="34" charset="0"/>
              <a:buChar char="•"/>
            </a:pPr>
            <a:r>
              <a:rPr lang="en-GB" sz="1200" dirty="0">
                <a:ea typeface="+mn-lt"/>
                <a:cs typeface="+mn-lt"/>
                <a:sym typeface="Public Sans"/>
              </a:rPr>
              <a:t>Identifying waste.</a:t>
            </a:r>
          </a:p>
          <a:p>
            <a:pPr marL="342900" indent="-342900" latinLnBrk="0">
              <a:buFont typeface="Arial" panose="020B0604020202020204" pitchFamily="34" charset="0"/>
              <a:buChar char="•"/>
            </a:pPr>
            <a:r>
              <a:rPr lang="en-GB" sz="1200" dirty="0">
                <a:ea typeface="+mn-lt"/>
                <a:cs typeface="+mn-lt"/>
                <a:sym typeface="Public Sans"/>
              </a:rPr>
              <a:t>Optimising consumption.</a:t>
            </a:r>
          </a:p>
          <a:p>
            <a:pPr marL="342900" indent="-342900" latinLnBrk="0">
              <a:buFont typeface="Arial" panose="020B0604020202020204" pitchFamily="34" charset="0"/>
              <a:buChar char="•"/>
            </a:pPr>
            <a:r>
              <a:rPr lang="en-GB" sz="1200" dirty="0">
                <a:ea typeface="+mn-lt"/>
                <a:cs typeface="+mn-lt"/>
                <a:sym typeface="Public Sans"/>
              </a:rPr>
              <a:t>Forecasting demand.</a:t>
            </a:r>
          </a:p>
          <a:p>
            <a:pPr marL="342900" indent="-342900" latinLnBrk="0">
              <a:buFont typeface="Arial" panose="020B0604020202020204" pitchFamily="34" charset="0"/>
              <a:buChar char="•"/>
            </a:pPr>
            <a:r>
              <a:rPr lang="en-GB" sz="1200" dirty="0">
                <a:ea typeface="+mn-lt"/>
                <a:cs typeface="+mn-lt"/>
                <a:sym typeface="Public Sans"/>
              </a:rPr>
              <a:t>Predicting equipment failures to improve maintenance schedules.</a:t>
            </a:r>
            <a:endParaRPr lang="en-GB" dirty="0">
              <a:ea typeface="Calibri"/>
              <a:cs typeface="Calibri"/>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13</a:t>
            </a:fld>
            <a:endParaRPr lang="ko-KR" altLang="en-US"/>
          </a:p>
        </p:txBody>
      </p:sp>
    </p:spTree>
    <p:extLst>
      <p:ext uri="{BB962C8B-B14F-4D97-AF65-F5344CB8AC3E}">
        <p14:creationId xmlns:p14="http://schemas.microsoft.com/office/powerpoint/2010/main" val="28933383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latin typeface="Public Sans"/>
                <a:ea typeface="Public Sans"/>
                <a:cs typeface="Public Sans"/>
                <a:sym typeface="Public Sans"/>
              </a:rPr>
              <a:t>4. Synergies </a:t>
            </a:r>
            <a:endParaRPr lang="en-US" sz="1050" dirty="0">
              <a:solidFill>
                <a:schemeClr val="bg1"/>
              </a:solidFill>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GB" sz="1200" i="1" noProof="0" dirty="0">
                <a:solidFill>
                  <a:schemeClr val="accent2"/>
                </a:solidFill>
              </a:rPr>
              <a:t>How do circularity and digitalisation work together to achieve a sustainable future?</a:t>
            </a:r>
            <a:endParaRPr lang="en-GB" sz="1050" i="1" noProof="0" dirty="0">
              <a:solidFill>
                <a:schemeClr val="accent2"/>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14</a:t>
            </a:fld>
            <a:endParaRPr lang="ko-KR" altLang="en-US"/>
          </a:p>
        </p:txBody>
      </p:sp>
    </p:spTree>
    <p:extLst>
      <p:ext uri="{BB962C8B-B14F-4D97-AF65-F5344CB8AC3E}">
        <p14:creationId xmlns:p14="http://schemas.microsoft.com/office/powerpoint/2010/main" val="1805235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latin typeface="Public Sans"/>
                <a:ea typeface="Public Sans"/>
                <a:cs typeface="Public Sans"/>
                <a:sym typeface="Public Sans"/>
              </a:rPr>
              <a:t>4. Synergies </a:t>
            </a:r>
            <a:endParaRPr lang="en-US" sz="1050" dirty="0">
              <a:solidFill>
                <a:schemeClr val="bg1"/>
              </a:solidFill>
            </a:endParaRPr>
          </a:p>
          <a:p>
            <a:pPr lvl="0" latinLnBrk="0" hangingPunct="0"/>
            <a:r>
              <a:rPr lang="en-GB" sz="1200" dirty="0">
                <a:solidFill>
                  <a:srgbClr val="2B2C30"/>
                </a:solidFill>
                <a:ea typeface="Public Sans"/>
                <a:cs typeface="Public Sans"/>
                <a:sym typeface="Public Sans"/>
              </a:rPr>
              <a:t>Both c</a:t>
            </a:r>
            <a:r>
              <a:rPr lang="en-GB" sz="1200" noProof="0" dirty="0" err="1">
                <a:solidFill>
                  <a:srgbClr val="2B2C30"/>
                </a:solidFill>
                <a:ea typeface="Public Sans"/>
                <a:cs typeface="Public Sans"/>
                <a:sym typeface="Public Sans"/>
              </a:rPr>
              <a:t>ircularity</a:t>
            </a:r>
            <a:r>
              <a:rPr lang="en-GB" sz="1200" noProof="0" dirty="0">
                <a:solidFill>
                  <a:srgbClr val="2B2C30"/>
                </a:solidFill>
                <a:ea typeface="Public Sans"/>
                <a:cs typeface="Public Sans"/>
                <a:sym typeface="Public Sans"/>
              </a:rPr>
              <a:t> and digitalisation are essential for a sustainable energy future.  Digital technologies can facilitate the implementation of circular economy principles, while circularity can enhance the benefits of digitalisation.  For example:</a:t>
            </a:r>
          </a:p>
          <a:p>
            <a:pPr lvl="0" latinLnBrk="0" hangingPunct="0"/>
            <a:endParaRPr lang="en-GB" sz="1200" noProof="0" dirty="0"/>
          </a:p>
          <a:p>
            <a:pPr marL="342900" indent="-342900" latinLnBrk="0" hangingPunct="0">
              <a:buClr>
                <a:srgbClr val="000000"/>
              </a:buClr>
              <a:buSzPts val="2800"/>
              <a:buFont typeface="Arial" panose="020B0604020202020204" pitchFamily="34" charset="0"/>
              <a:buChar char="•"/>
            </a:pPr>
            <a:r>
              <a:rPr lang="en-GB" sz="1200" b="1" noProof="0" dirty="0">
                <a:solidFill>
                  <a:srgbClr val="2B2C30"/>
                </a:solidFill>
                <a:ea typeface="Public Sans"/>
                <a:cs typeface="Public Sans"/>
                <a:sym typeface="Public Sans"/>
              </a:rPr>
              <a:t>Digital platforms </a:t>
            </a:r>
            <a:r>
              <a:rPr lang="en-GB" sz="1200" noProof="0" dirty="0">
                <a:solidFill>
                  <a:srgbClr val="2B2C30"/>
                </a:solidFill>
                <a:ea typeface="Public Sans"/>
                <a:cs typeface="Public Sans"/>
                <a:sym typeface="Public Sans"/>
              </a:rPr>
              <a:t>can track and manage resources throughout their lifecycle, enabling better reuse and recycling.</a:t>
            </a:r>
            <a:endParaRPr lang="en-GB" sz="1200" dirty="0">
              <a:solidFill>
                <a:srgbClr val="231F20"/>
              </a:solidFill>
              <a:ea typeface="Calibri"/>
              <a:cs typeface="Calibri"/>
              <a:sym typeface="Public Sans"/>
            </a:endParaRPr>
          </a:p>
          <a:p>
            <a:pPr marL="342900" lvl="0" indent="-342900" latinLnBrk="0" hangingPunct="0">
              <a:buClr>
                <a:srgbClr val="000000"/>
              </a:buClr>
              <a:buSzPts val="2800"/>
              <a:buFont typeface="Arial" panose="020B0604020202020204" pitchFamily="34" charset="0"/>
              <a:buChar char="•"/>
            </a:pPr>
            <a:r>
              <a:rPr lang="en-GB" sz="1200" b="1" noProof="0" dirty="0">
                <a:solidFill>
                  <a:srgbClr val="2B2C30"/>
                </a:solidFill>
                <a:ea typeface="Public Sans"/>
                <a:cs typeface="Public Sans"/>
                <a:sym typeface="Public Sans"/>
              </a:rPr>
              <a:t>Data analytics </a:t>
            </a:r>
            <a:r>
              <a:rPr lang="en-GB" sz="1200" noProof="0" dirty="0">
                <a:solidFill>
                  <a:srgbClr val="2B2C30"/>
                </a:solidFill>
                <a:ea typeface="Public Sans"/>
                <a:cs typeface="Public Sans"/>
                <a:sym typeface="Public Sans"/>
              </a:rPr>
              <a:t>can optimise energy consumption and reduce waste.</a:t>
            </a:r>
            <a:endParaRPr lang="en-GB" sz="1200" noProof="0" dirty="0">
              <a:ea typeface="Calibri"/>
              <a:cs typeface="Calibri"/>
            </a:endParaRPr>
          </a:p>
          <a:p>
            <a:pPr marL="342900" lvl="0" indent="-342900" latinLnBrk="0" hangingPunct="0">
              <a:buClr>
                <a:srgbClr val="000000"/>
              </a:buClr>
              <a:buSzPts val="2800"/>
              <a:buFont typeface="Arial" panose="020B0604020202020204" pitchFamily="34" charset="0"/>
              <a:buChar char="•"/>
            </a:pPr>
            <a:r>
              <a:rPr lang="en-GB" sz="1200" b="1" noProof="0" dirty="0">
                <a:solidFill>
                  <a:srgbClr val="2B2C30"/>
                </a:solidFill>
                <a:ea typeface="Public Sans"/>
                <a:cs typeface="Public Sans"/>
                <a:sym typeface="Public Sans"/>
              </a:rPr>
              <a:t>Smart grids </a:t>
            </a:r>
            <a:r>
              <a:rPr lang="en-GB" sz="1200" noProof="0" dirty="0">
                <a:solidFill>
                  <a:srgbClr val="2B2C30"/>
                </a:solidFill>
                <a:ea typeface="Public Sans"/>
                <a:cs typeface="Public Sans"/>
                <a:sym typeface="Public Sans"/>
              </a:rPr>
              <a:t>can facilitate the integration of renewable energy sources and support the development of decentralised energy systems.</a:t>
            </a:r>
          </a:p>
          <a:p>
            <a:pPr marL="342900" lvl="0" indent="-342900" latinLnBrk="0" hangingPunct="0">
              <a:buClr>
                <a:srgbClr val="000000"/>
              </a:buClr>
              <a:buSzPts val="2800"/>
              <a:buFont typeface="Arial" panose="020B0604020202020204" pitchFamily="34" charset="0"/>
              <a:buChar char="•"/>
            </a:pPr>
            <a:endParaRPr lang="en-GB" sz="1200" dirty="0">
              <a:solidFill>
                <a:srgbClr val="2B2C30"/>
              </a:solidFill>
              <a:sym typeface="Public Sans"/>
            </a:endParaRPr>
          </a:p>
          <a:p>
            <a:pPr lvl="0" latinLnBrk="0" hangingPunct="0">
              <a:buClr>
                <a:srgbClr val="000000"/>
              </a:buClr>
              <a:buSzPts val="2800"/>
            </a:pPr>
            <a:r>
              <a:rPr lang="en-GB" sz="1200" noProof="0" dirty="0"/>
              <a:t>Read the Global Alliance on Circular Economy and Resource Efficiency (GACERE) 2025 </a:t>
            </a:r>
            <a:r>
              <a:rPr lang="en-GB" sz="1200" noProof="0" dirty="0">
                <a:hlinkClick r:id="rId3"/>
              </a:rPr>
              <a:t>Circular Economy and Digitalization Working Paper</a:t>
            </a:r>
            <a:r>
              <a:rPr lang="en-GB" sz="1200" noProof="0" dirty="0"/>
              <a:t>.</a:t>
            </a:r>
          </a:p>
          <a:p>
            <a:endParaRPr lang="en-GB" dirty="0"/>
          </a:p>
          <a:p>
            <a:endParaRPr lang="en-GB" dirty="0"/>
          </a:p>
          <a:p>
            <a:endParaRPr lang="en-GB" dirty="0"/>
          </a:p>
          <a:p>
            <a:r>
              <a:rPr lang="en-GB" dirty="0"/>
              <a:t>https://www.unido.org/sites/default/files/unido-publications/2025-06/Circular%20Economy%20and%20Digitalization.pdf</a:t>
            </a:r>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15</a:t>
            </a:fld>
            <a:endParaRPr lang="ko-KR" altLang="en-US"/>
          </a:p>
        </p:txBody>
      </p:sp>
    </p:spTree>
    <p:extLst>
      <p:ext uri="{BB962C8B-B14F-4D97-AF65-F5344CB8AC3E}">
        <p14:creationId xmlns:p14="http://schemas.microsoft.com/office/powerpoint/2010/main" val="11636881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ea typeface="Public Sans"/>
                <a:cs typeface="Public Sans"/>
                <a:sym typeface="Public Sans"/>
              </a:rPr>
              <a:t>5. Circularity in the digital energy sector: Resource efficiency</a:t>
            </a:r>
            <a:endParaRPr lang="en-US" sz="1050" dirty="0">
              <a:solidFill>
                <a:schemeClr val="bg1"/>
              </a:solidFill>
            </a:endParaRPr>
          </a:p>
          <a:p>
            <a:pPr algn="ctr" latinLnBrk="0"/>
            <a:r>
              <a:rPr lang="en-GB" sz="1200" i="1" noProof="0" dirty="0">
                <a:solidFill>
                  <a:schemeClr val="accent2"/>
                </a:solidFill>
              </a:rPr>
              <a:t>How can circular economy principles be applied to maximise resource efficiency?</a:t>
            </a:r>
          </a:p>
          <a:p>
            <a:pPr algn="ctr" latinLnBrk="0"/>
            <a:endParaRPr lang="en-GB" sz="1200" i="1" noProof="0" dirty="0">
              <a:solidFill>
                <a:schemeClr val="accent2"/>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16</a:t>
            </a:fld>
            <a:endParaRPr lang="ko-KR" altLang="en-US"/>
          </a:p>
        </p:txBody>
      </p:sp>
    </p:spTree>
    <p:extLst>
      <p:ext uri="{BB962C8B-B14F-4D97-AF65-F5344CB8AC3E}">
        <p14:creationId xmlns:p14="http://schemas.microsoft.com/office/powerpoint/2010/main" val="24963940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ea typeface="Public Sans"/>
                <a:cs typeface="Public Sans"/>
                <a:sym typeface="Public Sans"/>
              </a:rPr>
              <a:t>5. Circularity in the digital energy sector: Resource efficiency</a:t>
            </a:r>
            <a:endParaRPr lang="en-US" sz="1050" dirty="0">
              <a:solidFill>
                <a:schemeClr val="bg1"/>
              </a:solidFill>
            </a:endParaRPr>
          </a:p>
          <a:p>
            <a:pPr lvl="0" latinLnBrk="0"/>
            <a:r>
              <a:rPr lang="en-GB" sz="1200" noProof="0" dirty="0">
                <a:solidFill>
                  <a:srgbClr val="2B2C30"/>
                </a:solidFill>
                <a:ea typeface="Public Sans"/>
                <a:cs typeface="Public Sans"/>
                <a:sym typeface="Public Sans"/>
              </a:rPr>
              <a:t>Circular economy principles can be applied throughout the production and consumption of energy to minimise waste and maximise the use of resources. This includes:</a:t>
            </a:r>
          </a:p>
          <a:p>
            <a:pPr lvl="0" latinLnBrk="0"/>
            <a:endParaRPr lang="en-GB" sz="1200" noProof="0" dirty="0"/>
          </a:p>
          <a:p>
            <a:pPr marL="457200" lvl="0" indent="-457200" latinLnBrk="0">
              <a:buClr>
                <a:srgbClr val="000000"/>
              </a:buClr>
              <a:buSzPts val="2800"/>
              <a:buFont typeface="Arial"/>
              <a:buChar char="•"/>
            </a:pPr>
            <a:r>
              <a:rPr lang="en-GB" sz="1200" b="1" noProof="0" dirty="0">
                <a:solidFill>
                  <a:srgbClr val="2B2C30"/>
                </a:solidFill>
                <a:ea typeface="Public Sans"/>
                <a:cs typeface="Public Sans"/>
                <a:sym typeface="Public Sans"/>
              </a:rPr>
              <a:t>Designing for circularity.</a:t>
            </a:r>
            <a:endParaRPr lang="en-GB" sz="1200" noProof="0" dirty="0">
              <a:solidFill>
                <a:srgbClr val="2B2C30"/>
              </a:solidFill>
              <a:ea typeface="Public Sans"/>
              <a:cs typeface="Public Sans"/>
              <a:sym typeface="Public Sans"/>
            </a:endParaRPr>
          </a:p>
          <a:p>
            <a:pPr marL="457200" lvl="0" indent="-457200" latinLnBrk="0">
              <a:buClr>
                <a:srgbClr val="000000"/>
              </a:buClr>
              <a:buSzPts val="2800"/>
              <a:buFont typeface="Arial"/>
              <a:buChar char="•"/>
            </a:pPr>
            <a:r>
              <a:rPr lang="en-GB" sz="1200" b="1" noProof="0" dirty="0">
                <a:solidFill>
                  <a:srgbClr val="2B2C30"/>
                </a:solidFill>
                <a:ea typeface="Public Sans"/>
                <a:cs typeface="Public Sans"/>
                <a:sym typeface="Public Sans"/>
              </a:rPr>
              <a:t>Material efficiency.</a:t>
            </a:r>
            <a:endParaRPr lang="en-GB" sz="1200" noProof="0" dirty="0">
              <a:solidFill>
                <a:srgbClr val="2B2C30"/>
              </a:solidFill>
              <a:ea typeface="Public Sans"/>
              <a:cs typeface="Public Sans"/>
              <a:sym typeface="Public Sans"/>
            </a:endParaRPr>
          </a:p>
          <a:p>
            <a:pPr marL="457200" lvl="0" indent="-457200" latinLnBrk="0">
              <a:buClr>
                <a:srgbClr val="000000"/>
              </a:buClr>
              <a:buSzPts val="2800"/>
              <a:buFont typeface="Arial"/>
              <a:buChar char="•"/>
            </a:pPr>
            <a:r>
              <a:rPr lang="en-GB" sz="1200" b="1" noProof="0" dirty="0">
                <a:solidFill>
                  <a:srgbClr val="2B2C30"/>
                </a:solidFill>
                <a:ea typeface="Public Sans"/>
                <a:cs typeface="Public Sans"/>
                <a:sym typeface="Public Sans"/>
              </a:rPr>
              <a:t>Waste reduction.</a:t>
            </a:r>
            <a:endParaRPr lang="en-GB" sz="1200" noProof="0" dirty="0"/>
          </a:p>
          <a:p>
            <a:pPr marL="457200" lvl="0" indent="-457200" latinLnBrk="0">
              <a:buClr>
                <a:srgbClr val="000000"/>
              </a:buClr>
              <a:buSzPts val="2800"/>
              <a:buFont typeface="Arial"/>
              <a:buChar char="•"/>
            </a:pPr>
            <a:r>
              <a:rPr lang="en-GB" sz="1200" b="1" noProof="0" dirty="0">
                <a:solidFill>
                  <a:srgbClr val="2B2C30"/>
                </a:solidFill>
                <a:ea typeface="Public Sans"/>
                <a:cs typeface="Public Sans"/>
                <a:sym typeface="Public Sans"/>
              </a:rPr>
              <a:t>Resource recovery.</a:t>
            </a:r>
            <a:endParaRPr lang="en-GB" sz="1200" noProof="0" dirty="0"/>
          </a:p>
          <a:p>
            <a:pPr lvl="0" latinLnBrk="0"/>
            <a:endParaRPr lang="en-GB" sz="1200" noProof="0" dirty="0">
              <a:solidFill>
                <a:srgbClr val="2B2C30"/>
              </a:solidFill>
              <a:ea typeface="Public Sans"/>
              <a:cs typeface="Public Sans"/>
              <a:sym typeface="Public Sans"/>
            </a:endParaRPr>
          </a:p>
          <a:p>
            <a:pPr lvl="0" latinLnBrk="0"/>
            <a:r>
              <a:rPr lang="en-GB" sz="1200" noProof="0" dirty="0">
                <a:solidFill>
                  <a:srgbClr val="2B2C30"/>
                </a:solidFill>
                <a:ea typeface="Public Sans"/>
                <a:cs typeface="Public Sans"/>
                <a:sym typeface="Public Sans"/>
              </a:rPr>
              <a:t>By implementing these strategies, the energy sector can significantly reduce its environmental impact and improve resource efficiency.    </a:t>
            </a:r>
          </a:p>
          <a:p>
            <a:pPr lvl="0" latinLnBrk="0"/>
            <a:endParaRPr lang="en-GB" sz="1200" dirty="0">
              <a:solidFill>
                <a:srgbClr val="2B2C30"/>
              </a:solidFill>
              <a:sym typeface="Public Sans"/>
            </a:endParaRPr>
          </a:p>
          <a:p>
            <a:pPr lvl="0" latinLnBrk="0"/>
            <a:r>
              <a:rPr lang="en-GB" sz="1200" noProof="0" dirty="0">
                <a:solidFill>
                  <a:srgbClr val="2B2C30"/>
                </a:solidFill>
                <a:sym typeface="Public Sans"/>
              </a:rPr>
              <a:t>Get inspired with the SMART CIRCUIT project’s </a:t>
            </a:r>
            <a:r>
              <a:rPr lang="en-GB" sz="1200" noProof="0" dirty="0">
                <a:solidFill>
                  <a:srgbClr val="2B2C30"/>
                </a:solidFill>
                <a:sym typeface="Public Sans"/>
                <a:hlinkClick r:id="rId3"/>
              </a:rPr>
              <a:t>Circular Economy Success Stories</a:t>
            </a:r>
            <a:r>
              <a:rPr lang="en-GB" sz="1200" noProof="0" dirty="0">
                <a:solidFill>
                  <a:srgbClr val="2B2C30"/>
                </a:solidFill>
                <a:sym typeface="Public Sans"/>
              </a:rPr>
              <a:t>.</a:t>
            </a:r>
            <a:endParaRPr lang="en-GB" sz="1200" noProof="0" dirty="0"/>
          </a:p>
          <a:p>
            <a:endParaRPr lang="en-GB" dirty="0"/>
          </a:p>
          <a:p>
            <a:endParaRPr lang="en-GB" dirty="0"/>
          </a:p>
          <a:p>
            <a:r>
              <a:rPr lang="en-GB" dirty="0"/>
              <a:t>https://circulareconomy.europa.eu/platform/sites/default/files/2024-02/SMART-CIRCUIT_Circular-Success-Stories_brochure_fv.pdf</a:t>
            </a:r>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17</a:t>
            </a:fld>
            <a:endParaRPr lang="ko-KR" altLang="en-US"/>
          </a:p>
        </p:txBody>
      </p:sp>
    </p:spTree>
    <p:extLst>
      <p:ext uri="{BB962C8B-B14F-4D97-AF65-F5344CB8AC3E}">
        <p14:creationId xmlns:p14="http://schemas.microsoft.com/office/powerpoint/2010/main" val="24985567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ea typeface="Public Sans"/>
                <a:cs typeface="Public Sans"/>
                <a:sym typeface="Public Sans"/>
              </a:rPr>
              <a:t>6. Circularity in the digital energy sector: Renewable energy and energy storage</a:t>
            </a:r>
            <a:endParaRPr lang="en-US" sz="1050" dirty="0">
              <a:solidFill>
                <a:schemeClr val="bg1"/>
              </a:solidFill>
            </a:endParaRPr>
          </a:p>
          <a:p>
            <a:pPr algn="ctr" latinLnBrk="0"/>
            <a:r>
              <a:rPr lang="en-GB" sz="1200" i="1" noProof="0" dirty="0">
                <a:solidFill>
                  <a:schemeClr val="accent2"/>
                </a:solidFill>
              </a:rPr>
              <a:t>How can circularity be applied to renewable energy and energy storage technologies?</a:t>
            </a:r>
          </a:p>
          <a:p>
            <a:pPr algn="ctr" latinLnBrk="0"/>
            <a:endParaRPr lang="en-GB" sz="1200" i="1" noProof="0" dirty="0">
              <a:solidFill>
                <a:schemeClr val="accent2"/>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18</a:t>
            </a:fld>
            <a:endParaRPr lang="ko-KR" altLang="en-US"/>
          </a:p>
        </p:txBody>
      </p:sp>
    </p:spTree>
    <p:extLst>
      <p:ext uri="{BB962C8B-B14F-4D97-AF65-F5344CB8AC3E}">
        <p14:creationId xmlns:p14="http://schemas.microsoft.com/office/powerpoint/2010/main" val="148402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ea typeface="Public Sans"/>
                <a:cs typeface="Public Sans"/>
                <a:sym typeface="Public Sans"/>
              </a:rPr>
              <a:t>6. Circularity in the digital energy sector: Renewable energy and energy storage</a:t>
            </a:r>
            <a:endParaRPr lang="en-US" sz="1050" dirty="0">
              <a:solidFill>
                <a:schemeClr val="bg1"/>
              </a:solidFill>
            </a:endParaRPr>
          </a:p>
          <a:p>
            <a:pPr lvl="0" latinLnBrk="0"/>
            <a:r>
              <a:rPr lang="en-GB" sz="1200" noProof="0" dirty="0">
                <a:ea typeface="Public Sans"/>
                <a:cs typeface="Public Sans"/>
                <a:sym typeface="Public Sans"/>
              </a:rPr>
              <a:t>Circularity can be applied to the manufacturing, deployment, and end-of-life management of renewable energy technologies. This includes:</a:t>
            </a:r>
          </a:p>
          <a:p>
            <a:pPr lvl="0" latinLnBrk="0"/>
            <a:endParaRPr lang="en-GB" sz="1200" noProof="0" dirty="0"/>
          </a:p>
          <a:p>
            <a:pPr marL="342900" lvl="0" indent="-342900" latinLnBrk="0">
              <a:buFont typeface="Arial" panose="020B0604020202020204" pitchFamily="34" charset="0"/>
              <a:buChar char="•"/>
            </a:pPr>
            <a:r>
              <a:rPr lang="en-GB" sz="1200" b="1" noProof="0" dirty="0">
                <a:solidFill>
                  <a:srgbClr val="2B2C30"/>
                </a:solidFill>
                <a:ea typeface="Public Sans"/>
                <a:cs typeface="Public Sans"/>
                <a:sym typeface="Public Sans"/>
              </a:rPr>
              <a:t>Sustainable manufacturing</a:t>
            </a:r>
            <a:r>
              <a:rPr lang="en-GB" sz="1200" noProof="0" dirty="0">
                <a:solidFill>
                  <a:srgbClr val="2B2C30"/>
                </a:solidFill>
                <a:ea typeface="Public Sans"/>
                <a:cs typeface="Public Sans"/>
                <a:sym typeface="Public Sans"/>
              </a:rPr>
              <a:t>: Using recycled materials and renewable energy in the manufacturing process.</a:t>
            </a:r>
            <a:endParaRPr lang="en-GB" sz="1200" noProof="0" dirty="0"/>
          </a:p>
          <a:p>
            <a:pPr marL="342900" lvl="0" indent="-342900" latinLnBrk="0">
              <a:buFont typeface="Arial" panose="020B0604020202020204" pitchFamily="34" charset="0"/>
              <a:buChar char="•"/>
            </a:pPr>
            <a:r>
              <a:rPr lang="en-GB" sz="1200" b="1" noProof="0" dirty="0">
                <a:solidFill>
                  <a:srgbClr val="2B2C30"/>
                </a:solidFill>
                <a:ea typeface="Public Sans"/>
                <a:cs typeface="Public Sans"/>
                <a:sym typeface="Public Sans"/>
              </a:rPr>
              <a:t>Modular design: </a:t>
            </a:r>
            <a:r>
              <a:rPr lang="en-GB" sz="1200" noProof="0" dirty="0">
                <a:solidFill>
                  <a:srgbClr val="2B2C30"/>
                </a:solidFill>
                <a:ea typeface="Public Sans"/>
                <a:cs typeface="Public Sans"/>
                <a:sym typeface="Public Sans"/>
              </a:rPr>
              <a:t>Designing renewable energy technologies with modular components that can be easily repaired or replaced, thus extending their lifespan.    </a:t>
            </a:r>
            <a:endParaRPr lang="en-GB" sz="1200" noProof="0" dirty="0"/>
          </a:p>
          <a:p>
            <a:pPr marL="342900" lvl="0" indent="-342900" latinLnBrk="0">
              <a:buFont typeface="Arial" panose="020B0604020202020204" pitchFamily="34" charset="0"/>
              <a:buChar char="•"/>
            </a:pPr>
            <a:r>
              <a:rPr lang="en-GB" sz="1200" b="1" noProof="0" dirty="0">
                <a:solidFill>
                  <a:srgbClr val="2B2C30"/>
                </a:solidFill>
                <a:ea typeface="Public Sans"/>
                <a:cs typeface="Public Sans"/>
                <a:sym typeface="Public Sans"/>
              </a:rPr>
              <a:t>Recycling and repurposing: </a:t>
            </a:r>
            <a:r>
              <a:rPr lang="en-GB" sz="1200" noProof="0" dirty="0">
                <a:solidFill>
                  <a:srgbClr val="2B2C30"/>
                </a:solidFill>
                <a:ea typeface="Public Sans"/>
                <a:cs typeface="Public Sans"/>
                <a:sym typeface="Public Sans"/>
              </a:rPr>
              <a:t>Developing effective recycling and repurposing strategies for end-of-life renewable energy technologies. </a:t>
            </a:r>
            <a:endParaRPr lang="en-GB" sz="1200" noProof="0" dirty="0"/>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19</a:t>
            </a:fld>
            <a:endParaRPr lang="ko-KR" altLang="en-US"/>
          </a:p>
        </p:txBody>
      </p:sp>
    </p:spTree>
    <p:extLst>
      <p:ext uri="{BB962C8B-B14F-4D97-AF65-F5344CB8AC3E}">
        <p14:creationId xmlns:p14="http://schemas.microsoft.com/office/powerpoint/2010/main" val="201321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atinLnBrk="0"/>
            <a:r>
              <a:rPr lang="en-US" sz="1200" dirty="0"/>
              <a:t>The concept of circularity has a key role in the digital energy transition. Using circularity principles enable us to use resources efficiently and reduce waste during all stages of a resource’s life cycle. In this presentation we explore:</a:t>
            </a:r>
          </a:p>
          <a:p>
            <a:pPr latinLnBrk="0"/>
            <a:r>
              <a:rPr lang="en-US" sz="1200" dirty="0"/>
              <a:t> </a:t>
            </a:r>
            <a:endParaRPr lang="en-GB" sz="1200" dirty="0"/>
          </a:p>
          <a:p>
            <a:pPr marL="457200" lvl="0" indent="-457200" latinLnBrk="0">
              <a:buFont typeface="Arial" panose="020B0604020202020204" pitchFamily="34" charset="0"/>
              <a:buChar char="•"/>
            </a:pPr>
            <a:r>
              <a:rPr lang="en-US" sz="1200" dirty="0"/>
              <a:t>What circularity is and its role in the digital energy transition.</a:t>
            </a:r>
            <a:endParaRPr lang="en-GB" sz="1200" dirty="0"/>
          </a:p>
          <a:p>
            <a:pPr marL="457200" lvl="0" indent="-457200" latinLnBrk="0">
              <a:buFont typeface="Arial" panose="020B0604020202020204" pitchFamily="34" charset="0"/>
              <a:buChar char="•"/>
            </a:pPr>
            <a:r>
              <a:rPr lang="en-US" sz="1200" dirty="0"/>
              <a:t>How circularity can contribute to a sustainable future.</a:t>
            </a:r>
            <a:endParaRPr lang="en-GB" sz="1200" dirty="0"/>
          </a:p>
          <a:p>
            <a:pPr marL="457200" lvl="0" indent="-457200" latinLnBrk="0">
              <a:buFont typeface="Arial" panose="020B0604020202020204" pitchFamily="34" charset="0"/>
              <a:buChar char="•"/>
            </a:pPr>
            <a:r>
              <a:rPr lang="en-US" sz="1200" dirty="0"/>
              <a:t>Some examples of circularity and different types of digital energy technologies.</a:t>
            </a:r>
            <a:endParaRPr lang="en-GB" sz="1200" dirty="0"/>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a:t>
            </a:fld>
            <a:endParaRPr lang="ko-KR" altLang="en-US"/>
          </a:p>
        </p:txBody>
      </p:sp>
    </p:spTree>
    <p:extLst>
      <p:ext uri="{BB962C8B-B14F-4D97-AF65-F5344CB8AC3E}">
        <p14:creationId xmlns:p14="http://schemas.microsoft.com/office/powerpoint/2010/main" val="32469279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GB" sz="1200" b="1" kern="1200" noProof="0" dirty="0">
                <a:solidFill>
                  <a:schemeClr val="bg1"/>
                </a:solidFill>
                <a:latin typeface="+mn-lt"/>
                <a:ea typeface="Public Sans"/>
                <a:cs typeface="Public Sans"/>
                <a:sym typeface="Public Sans"/>
              </a:rPr>
              <a:t>7: Energy digitalisation: Smart grids and data </a:t>
            </a:r>
            <a:r>
              <a:rPr lang="en-GB" sz="1200" b="1" kern="1200" dirty="0">
                <a:solidFill>
                  <a:schemeClr val="bg1"/>
                </a:solidFill>
                <a:latin typeface="+mn-lt"/>
                <a:ea typeface="Public Sans"/>
                <a:cs typeface="Public Sans"/>
                <a:sym typeface="Public Sans"/>
              </a:rPr>
              <a:t>a</a:t>
            </a:r>
            <a:r>
              <a:rPr lang="en-GB" sz="1200" b="1" kern="1200" noProof="0" dirty="0" err="1">
                <a:solidFill>
                  <a:schemeClr val="bg1"/>
                </a:solidFill>
                <a:latin typeface="+mn-lt"/>
                <a:ea typeface="Public Sans"/>
                <a:cs typeface="Public Sans"/>
                <a:sym typeface="Public Sans"/>
              </a:rPr>
              <a:t>nalytics</a:t>
            </a:r>
            <a:endParaRPr lang="en-GB" sz="1050" kern="1200" noProof="0" dirty="0">
              <a:solidFill>
                <a:schemeClr val="bg1"/>
              </a:solidFill>
              <a:latin typeface="+mn-lt"/>
              <a:ea typeface="+mn-ea"/>
              <a:cs typeface="+mn-cs"/>
            </a:endParaRPr>
          </a:p>
          <a:p>
            <a:pPr algn="ctr" latinLnBrk="0"/>
            <a:r>
              <a:rPr lang="en-GB" sz="1200" i="1" noProof="0" dirty="0">
                <a:solidFill>
                  <a:schemeClr val="accent2"/>
                </a:solidFill>
              </a:rPr>
              <a:t>How are digital technologies transforming the energy sector?</a:t>
            </a:r>
          </a:p>
          <a:p>
            <a:pPr algn="ctr" latinLnBrk="0"/>
            <a:endParaRPr lang="en-GB" sz="1200" i="1" noProof="0" dirty="0">
              <a:solidFill>
                <a:schemeClr val="accent2"/>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20</a:t>
            </a:fld>
            <a:endParaRPr lang="ko-KR" altLang="en-US"/>
          </a:p>
        </p:txBody>
      </p:sp>
    </p:spTree>
    <p:extLst>
      <p:ext uri="{BB962C8B-B14F-4D97-AF65-F5344CB8AC3E}">
        <p14:creationId xmlns:p14="http://schemas.microsoft.com/office/powerpoint/2010/main" val="8492891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GB" sz="1200" b="1" dirty="0">
                <a:solidFill>
                  <a:schemeClr val="bg1"/>
                </a:solidFill>
                <a:ea typeface="Public Sans"/>
                <a:cs typeface="Public Sans"/>
                <a:sym typeface="Public Sans"/>
              </a:rPr>
              <a:t>7: Energy digitalisation: Smart grids and data analytics</a:t>
            </a:r>
            <a:endParaRPr lang="en-GB" sz="1050" dirty="0">
              <a:solidFill>
                <a:schemeClr val="bg1"/>
              </a:solidFill>
            </a:endParaRPr>
          </a:p>
          <a:p>
            <a:pPr lvl="0" latinLnBrk="0"/>
            <a:r>
              <a:rPr lang="en-GB" sz="1200" noProof="1">
                <a:latin typeface="Calibri"/>
                <a:ea typeface="Public Sans"/>
                <a:cs typeface="Public Sans"/>
                <a:sym typeface="Public Sans"/>
              </a:rPr>
              <a:t>Digital technologies are enabling the development of intelligent energy networks, known as </a:t>
            </a:r>
            <a:r>
              <a:rPr lang="en-GB" sz="1200" b="1" noProof="1">
                <a:latin typeface="Calibri"/>
                <a:ea typeface="Public Sans"/>
                <a:cs typeface="Public Sans"/>
                <a:sym typeface="Public Sans"/>
              </a:rPr>
              <a:t>smart grids</a:t>
            </a:r>
            <a:r>
              <a:rPr lang="en-GB" sz="1200" noProof="1">
                <a:latin typeface="Calibri"/>
                <a:ea typeface="Public Sans"/>
                <a:cs typeface="Public Sans"/>
                <a:sym typeface="Public Sans"/>
              </a:rPr>
              <a:t>. Smart grids can: </a:t>
            </a:r>
          </a:p>
          <a:p>
            <a:pPr lvl="0" latinLnBrk="0"/>
            <a:endParaRPr lang="en-GB" sz="1200" noProof="1">
              <a:latin typeface="Calibri"/>
              <a:ea typeface="Public Sans"/>
              <a:cs typeface="Public Sans"/>
              <a:sym typeface="Public Sans"/>
            </a:endParaRPr>
          </a:p>
          <a:p>
            <a:pPr marL="342900" lvl="0" indent="-342900" latinLnBrk="0">
              <a:buFont typeface="Arial" panose="020B0604020202020204" pitchFamily="34" charset="0"/>
              <a:buChar char="•"/>
            </a:pPr>
            <a:r>
              <a:rPr lang="en-GB" sz="1200" noProof="1">
                <a:latin typeface="Calibri"/>
                <a:ea typeface="Public Sans"/>
                <a:cs typeface="Public Sans"/>
                <a:sym typeface="Public Sans"/>
              </a:rPr>
              <a:t>Optimise energy flows.</a:t>
            </a:r>
          </a:p>
          <a:p>
            <a:pPr marL="342900" lvl="0" indent="-342900" latinLnBrk="0">
              <a:buFont typeface="Arial" panose="020B0604020202020204" pitchFamily="34" charset="0"/>
              <a:buChar char="•"/>
            </a:pPr>
            <a:r>
              <a:rPr lang="en-GB" sz="1200" noProof="1">
                <a:latin typeface="Calibri"/>
                <a:ea typeface="Public Sans"/>
                <a:cs typeface="Public Sans"/>
                <a:sym typeface="Public Sans"/>
              </a:rPr>
              <a:t>Integrate renewable energy sources.</a:t>
            </a:r>
          </a:p>
          <a:p>
            <a:pPr marL="342900" lvl="0" indent="-342900" latinLnBrk="0">
              <a:buFont typeface="Arial" panose="020B0604020202020204" pitchFamily="34" charset="0"/>
              <a:buChar char="•"/>
            </a:pPr>
            <a:r>
              <a:rPr lang="en-GB" sz="1200" noProof="1">
                <a:latin typeface="Calibri"/>
                <a:ea typeface="Public Sans"/>
                <a:cs typeface="Public Sans"/>
                <a:sym typeface="Public Sans"/>
              </a:rPr>
              <a:t>Enhance grid stability.</a:t>
            </a:r>
            <a:endParaRPr lang="en-GB" sz="1200" noProof="1">
              <a:latin typeface="Calibri"/>
              <a:ea typeface="Public Sans"/>
              <a:cs typeface="Public Sans"/>
            </a:endParaRPr>
          </a:p>
          <a:p>
            <a:pPr lvl="0" latinLnBrk="0"/>
            <a:endParaRPr lang="en-GB" sz="1200" noProof="1">
              <a:ea typeface="Calibri"/>
              <a:cs typeface="Calibri"/>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21</a:t>
            </a:fld>
            <a:endParaRPr lang="ko-KR" altLang="en-US"/>
          </a:p>
        </p:txBody>
      </p:sp>
    </p:spTree>
    <p:extLst>
      <p:ext uri="{BB962C8B-B14F-4D97-AF65-F5344CB8AC3E}">
        <p14:creationId xmlns:p14="http://schemas.microsoft.com/office/powerpoint/2010/main" val="14649989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GB" sz="1200" b="1" dirty="0">
                <a:solidFill>
                  <a:schemeClr val="bg1"/>
                </a:solidFill>
                <a:ea typeface="Public Sans"/>
                <a:cs typeface="Public Sans"/>
                <a:sym typeface="Public Sans"/>
              </a:rPr>
              <a:t>7: Energy digitalisation: Smart grids and data analytics</a:t>
            </a:r>
            <a:endParaRPr lang="en-GB" sz="1050" dirty="0">
              <a:solidFill>
                <a:schemeClr val="bg1"/>
              </a:solidFill>
            </a:endParaRPr>
          </a:p>
          <a:p>
            <a:pPr lvl="0" latinLnBrk="0"/>
            <a:r>
              <a:rPr lang="en-GB" sz="1200" noProof="1">
                <a:latin typeface="Calibri"/>
                <a:ea typeface="Public Sans"/>
                <a:cs typeface="Public Sans"/>
                <a:sym typeface="Public Sans"/>
              </a:rPr>
              <a:t>Data analytics and machine learning are playing an increasingly important role in the energy sector. Data analytics and machine learning can: </a:t>
            </a:r>
          </a:p>
          <a:p>
            <a:pPr lvl="0" latinLnBrk="0"/>
            <a:endParaRPr lang="en-GB" sz="1200" noProof="1">
              <a:latin typeface="Calibri"/>
              <a:ea typeface="Public Sans"/>
              <a:cs typeface="Public Sans"/>
              <a:sym typeface="Public Sans"/>
            </a:endParaRPr>
          </a:p>
          <a:p>
            <a:pPr marL="342900" lvl="0" indent="-342900" latinLnBrk="0">
              <a:buFont typeface="Arial" panose="020B0604020202020204" pitchFamily="34" charset="0"/>
              <a:buChar char="•"/>
            </a:pPr>
            <a:r>
              <a:rPr lang="en-GB" sz="1200" noProof="1">
                <a:latin typeface="Calibri"/>
                <a:ea typeface="Public Sans"/>
                <a:cs typeface="Public Sans"/>
                <a:sym typeface="Public Sans"/>
              </a:rPr>
              <a:t>Enable energy efficiency by identifying energy waste and optimising energy consumption patterns.</a:t>
            </a:r>
          </a:p>
          <a:p>
            <a:pPr marL="342900" lvl="0" indent="-342900" latinLnBrk="0">
              <a:buFont typeface="Arial" panose="020B0604020202020204" pitchFamily="34" charset="0"/>
              <a:buChar char="•"/>
            </a:pPr>
            <a:r>
              <a:rPr lang="en-GB" sz="1200" noProof="1">
                <a:latin typeface="Calibri"/>
                <a:ea typeface="Public Sans"/>
                <a:cs typeface="Public Sans"/>
                <a:sym typeface="Public Sans"/>
              </a:rPr>
              <a:t>Use demand forecasting to ensure reliable energy supply.</a:t>
            </a:r>
          </a:p>
          <a:p>
            <a:pPr marL="342900" lvl="0" indent="-342900" latinLnBrk="0">
              <a:buFont typeface="Arial" panose="020B0604020202020204" pitchFamily="34" charset="0"/>
              <a:buChar char="•"/>
            </a:pPr>
            <a:r>
              <a:rPr lang="en-GB" sz="1200" noProof="1">
                <a:latin typeface="Calibri"/>
                <a:ea typeface="Public Sans"/>
                <a:cs typeface="Public Sans"/>
                <a:sym typeface="Public Sans"/>
              </a:rPr>
              <a:t>Use predictive maintenance to anticipate equipment failures and optimise maintenance schedules.</a:t>
            </a:r>
          </a:p>
          <a:p>
            <a:pPr lvl="0" latinLnBrk="0"/>
            <a:r>
              <a:rPr lang="en-GB" sz="1200" noProof="1">
                <a:latin typeface="Calibri"/>
                <a:ea typeface="Public Sans"/>
                <a:cs typeface="Public Sans"/>
                <a:sym typeface="Public Sans"/>
              </a:rPr>
              <a:t>  </a:t>
            </a:r>
          </a:p>
          <a:p>
            <a:pPr lvl="0" latinLnBrk="0"/>
            <a:r>
              <a:rPr lang="en-GB" sz="1200" noProof="1">
                <a:latin typeface="Calibri"/>
                <a:ea typeface="Public Sans"/>
                <a:cs typeface="Public Sans"/>
                <a:sym typeface="Public Sans"/>
              </a:rPr>
              <a:t>By leveraging data analytics, the energy sector can improve efficiency, reduce costs, and enhance the reliability of energy services. </a:t>
            </a:r>
            <a:endParaRPr lang="en-GB" sz="1200" noProof="1">
              <a:latin typeface="Calibri"/>
              <a:ea typeface="Calibri"/>
              <a:cs typeface="Calibri"/>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22</a:t>
            </a:fld>
            <a:endParaRPr lang="ko-KR" altLang="en-US"/>
          </a:p>
        </p:txBody>
      </p:sp>
    </p:spTree>
    <p:extLst>
      <p:ext uri="{BB962C8B-B14F-4D97-AF65-F5344CB8AC3E}">
        <p14:creationId xmlns:p14="http://schemas.microsoft.com/office/powerpoint/2010/main" val="28584724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GB" sz="1200" b="1" noProof="0" dirty="0">
                <a:solidFill>
                  <a:schemeClr val="bg1"/>
                </a:solidFill>
                <a:ea typeface="Public Sans"/>
                <a:cs typeface="Public Sans"/>
                <a:sym typeface="Public Sans"/>
              </a:rPr>
              <a:t>8. Energy digitalisation and blockchain </a:t>
            </a:r>
            <a:endParaRPr lang="en-GB" sz="1050" noProof="0" dirty="0">
              <a:solidFill>
                <a:schemeClr val="bg1"/>
              </a:solidFill>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GB" sz="1200" i="1" noProof="0" dirty="0">
                <a:solidFill>
                  <a:schemeClr val="accent2"/>
                </a:solidFill>
              </a:rPr>
              <a:t>How can blockchain technology benefit the energy sector?</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23</a:t>
            </a:fld>
            <a:endParaRPr lang="ko-KR" altLang="en-US"/>
          </a:p>
        </p:txBody>
      </p:sp>
    </p:spTree>
    <p:extLst>
      <p:ext uri="{BB962C8B-B14F-4D97-AF65-F5344CB8AC3E}">
        <p14:creationId xmlns:p14="http://schemas.microsoft.com/office/powerpoint/2010/main" val="34664354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GB" sz="1200" b="1" dirty="0">
                <a:solidFill>
                  <a:schemeClr val="bg1"/>
                </a:solidFill>
                <a:ea typeface="Public Sans"/>
                <a:cs typeface="Public Sans"/>
                <a:sym typeface="Public Sans"/>
              </a:rPr>
              <a:t>8. Energy digitalisation and blockchain </a:t>
            </a:r>
            <a:endParaRPr lang="en-GB" sz="1050" dirty="0">
              <a:solidFill>
                <a:schemeClr val="bg1"/>
              </a:solidFill>
            </a:endParaRPr>
          </a:p>
          <a:p>
            <a:pPr latinLnBrk="0"/>
            <a:r>
              <a:rPr lang="en-GB" sz="1200" noProof="0" dirty="0">
                <a:ea typeface="+mn-lt"/>
                <a:cs typeface="+mn-lt"/>
                <a:sym typeface="Public Sans"/>
              </a:rPr>
              <a:t>Blockchain technologies are a valuable tool for supporting circularity by:</a:t>
            </a:r>
          </a:p>
          <a:p>
            <a:pPr latinLnBrk="0"/>
            <a:endParaRPr lang="en-GB" sz="1200" dirty="0">
              <a:ea typeface="+mn-lt"/>
              <a:cs typeface="+mn-lt"/>
              <a:sym typeface="Public Sans"/>
            </a:endParaRPr>
          </a:p>
          <a:p>
            <a:pPr marL="342900" indent="-342900" latinLnBrk="0">
              <a:buFont typeface="Arial" panose="020B0604020202020204" pitchFamily="34" charset="0"/>
              <a:buChar char="•"/>
            </a:pPr>
            <a:r>
              <a:rPr lang="en-GB" sz="1200" dirty="0">
                <a:ea typeface="+mn-lt"/>
                <a:cs typeface="+mn-lt"/>
                <a:sym typeface="Public Sans"/>
              </a:rPr>
              <a:t>Enhancing transparency, security and efficiency in energy transactions and data management. </a:t>
            </a:r>
          </a:p>
          <a:p>
            <a:pPr latinLnBrk="0"/>
            <a:endParaRPr lang="en-GB" sz="1200" noProof="0" dirty="0">
              <a:ea typeface="+mn-lt"/>
              <a:cs typeface="+mn-lt"/>
              <a:sym typeface="Public Sans"/>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24</a:t>
            </a:fld>
            <a:endParaRPr lang="ko-KR" altLang="en-US"/>
          </a:p>
        </p:txBody>
      </p:sp>
    </p:spTree>
    <p:extLst>
      <p:ext uri="{BB962C8B-B14F-4D97-AF65-F5344CB8AC3E}">
        <p14:creationId xmlns:p14="http://schemas.microsoft.com/office/powerpoint/2010/main" val="20139191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GB" sz="1200" b="1" dirty="0">
                <a:solidFill>
                  <a:schemeClr val="bg1"/>
                </a:solidFill>
                <a:ea typeface="Public Sans"/>
                <a:cs typeface="Public Sans"/>
                <a:sym typeface="Public Sans"/>
              </a:rPr>
              <a:t>8. Energy digitalisation and blockchain </a:t>
            </a:r>
            <a:endParaRPr lang="en-GB" sz="1050" dirty="0">
              <a:solidFill>
                <a:schemeClr val="bg1"/>
              </a:solidFill>
            </a:endParaRPr>
          </a:p>
          <a:p>
            <a:pPr lvl="0" latinLnBrk="0"/>
            <a:r>
              <a:rPr lang="en-GB" sz="1200" noProof="0" dirty="0">
                <a:ea typeface="Public Sans"/>
                <a:cs typeface="Public Sans"/>
                <a:sym typeface="Public Sans"/>
              </a:rPr>
              <a:t>In the energy sector, blockchain can be used for:</a:t>
            </a:r>
            <a:endParaRPr lang="en-GB" sz="1200" noProof="0" dirty="0"/>
          </a:p>
          <a:p>
            <a:pPr lvl="0" latinLnBrk="0"/>
            <a:endParaRPr lang="en-GB" sz="1200" b="1" noProof="0" dirty="0">
              <a:ea typeface="Public Sans"/>
              <a:cs typeface="Public Sans"/>
              <a:sym typeface="Public Sans"/>
            </a:endParaRPr>
          </a:p>
          <a:p>
            <a:pPr marL="342900" lvl="0" indent="-342900" latinLnBrk="0">
              <a:buFont typeface="Arial" panose="020B0604020202020204" pitchFamily="34" charset="0"/>
              <a:buChar char="•"/>
            </a:pPr>
            <a:r>
              <a:rPr lang="en-GB" sz="1200" b="1" noProof="0" dirty="0">
                <a:ea typeface="Public Sans"/>
                <a:cs typeface="Public Sans"/>
                <a:sym typeface="Public Sans"/>
              </a:rPr>
              <a:t>Peer-to-Peer energy trading: </a:t>
            </a:r>
            <a:r>
              <a:rPr lang="en-GB" sz="1200" noProof="0" dirty="0">
                <a:ea typeface="Public Sans"/>
                <a:cs typeface="Public Sans"/>
                <a:sym typeface="Public Sans"/>
              </a:rPr>
              <a:t>Enabling direct energy trading between consumers and prosumers.    </a:t>
            </a:r>
            <a:endParaRPr lang="en-GB" sz="1200" noProof="0" dirty="0"/>
          </a:p>
          <a:p>
            <a:pPr marL="342900" lvl="0" indent="-342900" latinLnBrk="0">
              <a:buFont typeface="Arial" panose="020B0604020202020204" pitchFamily="34" charset="0"/>
              <a:buChar char="•"/>
            </a:pPr>
            <a:r>
              <a:rPr lang="en-GB" sz="1200" b="1" noProof="0" dirty="0">
                <a:ea typeface="Public Sans"/>
                <a:cs typeface="Public Sans"/>
                <a:sym typeface="Public Sans"/>
              </a:rPr>
              <a:t>Renewable energy certificate tracking: </a:t>
            </a:r>
            <a:r>
              <a:rPr lang="en-GB" sz="1200" noProof="0" dirty="0">
                <a:ea typeface="Public Sans"/>
                <a:cs typeface="Public Sans"/>
                <a:sym typeface="Public Sans"/>
              </a:rPr>
              <a:t>Ensuring the authenticity and traceability of renewable energy certificates.    </a:t>
            </a:r>
            <a:endParaRPr lang="en-GB" sz="1200" noProof="0" dirty="0"/>
          </a:p>
          <a:p>
            <a:pPr marL="342900" lvl="0" indent="-342900" latinLnBrk="0">
              <a:buFont typeface="Arial" panose="020B0604020202020204" pitchFamily="34" charset="0"/>
              <a:buChar char="•"/>
            </a:pPr>
            <a:r>
              <a:rPr lang="en-GB" sz="1200" b="1" noProof="0" dirty="0">
                <a:ea typeface="Public Sans"/>
                <a:cs typeface="Public Sans"/>
                <a:sym typeface="Public Sans"/>
              </a:rPr>
              <a:t>Grid management: </a:t>
            </a:r>
            <a:r>
              <a:rPr lang="en-GB" sz="1200" noProof="0" dirty="0">
                <a:ea typeface="Public Sans"/>
                <a:cs typeface="Public Sans"/>
                <a:sym typeface="Public Sans"/>
              </a:rPr>
              <a:t>Enhancing the security and efficiency of grid operations. By adopting blockchain, the energy sector can foster trust, reduce transaction costs, and promote innovation. </a:t>
            </a:r>
            <a:endParaRPr lang="en-GB" sz="1200" noProof="0" dirty="0"/>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25</a:t>
            </a:fld>
            <a:endParaRPr lang="ko-KR" altLang="en-US"/>
          </a:p>
        </p:txBody>
      </p:sp>
    </p:spTree>
    <p:extLst>
      <p:ext uri="{BB962C8B-B14F-4D97-AF65-F5344CB8AC3E}">
        <p14:creationId xmlns:p14="http://schemas.microsoft.com/office/powerpoint/2010/main" val="26106192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ea typeface="Public Sans"/>
                <a:cs typeface="Public Sans"/>
                <a:sym typeface="Public Sans"/>
              </a:rPr>
              <a:t>9. Synergies and integrated solutions </a:t>
            </a:r>
            <a:endParaRPr lang="en-US" sz="1050" dirty="0">
              <a:solidFill>
                <a:schemeClr val="bg1"/>
              </a:solidFill>
            </a:endParaRPr>
          </a:p>
          <a:p>
            <a:pPr algn="ctr" latinLnBrk="0"/>
            <a:r>
              <a:rPr lang="en-GB" sz="1200" i="1" noProof="0" dirty="0">
                <a:solidFill>
                  <a:schemeClr val="accent2"/>
                </a:solidFill>
              </a:rPr>
              <a:t>How is circularity and digitalisation being combined in the energy sector?</a:t>
            </a:r>
          </a:p>
          <a:p>
            <a:pPr algn="ctr" latinLnBrk="0"/>
            <a:endParaRPr lang="en-GB" sz="1200" i="1" noProof="0" dirty="0">
              <a:solidFill>
                <a:schemeClr val="accent2"/>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26</a:t>
            </a:fld>
            <a:endParaRPr lang="ko-KR" altLang="en-US"/>
          </a:p>
        </p:txBody>
      </p:sp>
    </p:spTree>
    <p:extLst>
      <p:ext uri="{BB962C8B-B14F-4D97-AF65-F5344CB8AC3E}">
        <p14:creationId xmlns:p14="http://schemas.microsoft.com/office/powerpoint/2010/main" val="24452306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ea typeface="Public Sans"/>
                <a:cs typeface="Public Sans"/>
                <a:sym typeface="Public Sans"/>
              </a:rPr>
              <a:t>9. Synergies and integrated solutions </a:t>
            </a:r>
            <a:endParaRPr lang="en-US" sz="1050" dirty="0">
              <a:solidFill>
                <a:schemeClr val="bg1"/>
              </a:solidFill>
            </a:endParaRPr>
          </a:p>
          <a:p>
            <a:pPr lvl="0" latinLnBrk="0"/>
            <a:r>
              <a:rPr lang="en-GB" sz="1200" noProof="0" dirty="0">
                <a:ea typeface="Public Sans"/>
                <a:cs typeface="Public Sans"/>
                <a:sym typeface="Public Sans"/>
              </a:rPr>
              <a:t>Circularity and digitalisation are being combined to create innovative and sustainable energy solutions. </a:t>
            </a:r>
            <a:r>
              <a:rPr lang="en-GB" sz="1200" noProof="0" dirty="0">
                <a:solidFill>
                  <a:srgbClr val="2B2C30"/>
                </a:solidFill>
                <a:ea typeface="Public Sans"/>
                <a:cs typeface="Public Sans"/>
                <a:sym typeface="Public Sans"/>
              </a:rPr>
              <a:t>Examples include:</a:t>
            </a:r>
          </a:p>
          <a:p>
            <a:pPr lvl="0" latinLnBrk="0"/>
            <a:endParaRPr lang="en-GB" sz="1200" noProof="0" dirty="0"/>
          </a:p>
          <a:p>
            <a:pPr marL="342900" lvl="0" indent="-342900" latinLnBrk="0">
              <a:buFont typeface="Arial" panose="020B0604020202020204" pitchFamily="34" charset="0"/>
              <a:buChar char="•"/>
            </a:pPr>
            <a:r>
              <a:rPr lang="en-GB" sz="1200" b="1" noProof="0" dirty="0">
                <a:solidFill>
                  <a:srgbClr val="2B2C30"/>
                </a:solidFill>
                <a:ea typeface="Public Sans"/>
                <a:cs typeface="Public Sans"/>
                <a:sym typeface="Public Sans"/>
              </a:rPr>
              <a:t>Smart home energy management systems: </a:t>
            </a:r>
            <a:r>
              <a:rPr lang="en-GB" sz="1200" noProof="0" dirty="0">
                <a:solidFill>
                  <a:srgbClr val="2B2C30"/>
                </a:solidFill>
                <a:ea typeface="Public Sans"/>
                <a:cs typeface="Public Sans"/>
                <a:sym typeface="Public Sans"/>
              </a:rPr>
              <a:t>Integrating smart meters, IoT devices, and data analytics to optimise energy consumption in homes.    </a:t>
            </a:r>
            <a:endParaRPr lang="en-GB" sz="1200" noProof="0" dirty="0"/>
          </a:p>
          <a:p>
            <a:pPr marL="342900" lvl="0" indent="-342900" latinLnBrk="0">
              <a:buFont typeface="Arial" panose="020B0604020202020204" pitchFamily="34" charset="0"/>
              <a:buChar char="•"/>
            </a:pPr>
            <a:r>
              <a:rPr lang="en-GB" sz="1200" b="1" noProof="0" dirty="0">
                <a:solidFill>
                  <a:srgbClr val="2B2C30"/>
                </a:solidFill>
                <a:ea typeface="Public Sans"/>
                <a:cs typeface="Public Sans"/>
                <a:sym typeface="Public Sans"/>
              </a:rPr>
              <a:t>Virtual power plants: </a:t>
            </a:r>
            <a:r>
              <a:rPr lang="en-GB" sz="1200" noProof="0" dirty="0">
                <a:solidFill>
                  <a:srgbClr val="2B2C30"/>
                </a:solidFill>
                <a:ea typeface="Public Sans"/>
                <a:cs typeface="Public Sans"/>
                <a:sym typeface="Public Sans"/>
              </a:rPr>
              <a:t>Aggregating distributed energy resources, such as rooftop solar panels and electric vehicle batteries, to provide grid services.    </a:t>
            </a:r>
            <a:endParaRPr lang="en-GB" sz="1200" noProof="0" dirty="0"/>
          </a:p>
          <a:p>
            <a:pPr marL="342900" lvl="0" indent="-342900" latinLnBrk="0">
              <a:buFont typeface="Arial" panose="020B0604020202020204" pitchFamily="34" charset="0"/>
              <a:buChar char="•"/>
            </a:pPr>
            <a:r>
              <a:rPr lang="en-GB" sz="1200" b="1" noProof="0" dirty="0">
                <a:solidFill>
                  <a:srgbClr val="2B2C30"/>
                </a:solidFill>
                <a:ea typeface="Public Sans"/>
                <a:cs typeface="Public Sans"/>
                <a:sym typeface="Public Sans"/>
              </a:rPr>
              <a:t>Circular energy communities: </a:t>
            </a:r>
            <a:r>
              <a:rPr lang="en-GB" sz="1200" noProof="0" dirty="0">
                <a:solidFill>
                  <a:srgbClr val="2B2C30"/>
                </a:solidFill>
                <a:ea typeface="Public Sans"/>
                <a:cs typeface="Public Sans"/>
                <a:sym typeface="Public Sans"/>
              </a:rPr>
              <a:t>Creating local energy systems that prioritise renewable energy, energy efficiency, and resource sharing.   </a:t>
            </a:r>
            <a:endParaRPr lang="en-GB" sz="1200" noProof="0" dirty="0"/>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27</a:t>
            </a:fld>
            <a:endParaRPr lang="ko-KR" altLang="en-US"/>
          </a:p>
        </p:txBody>
      </p:sp>
    </p:spTree>
    <p:extLst>
      <p:ext uri="{BB962C8B-B14F-4D97-AF65-F5344CB8AC3E}">
        <p14:creationId xmlns:p14="http://schemas.microsoft.com/office/powerpoint/2010/main" val="21864825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2"/>
                </a:solidFill>
                <a:latin typeface="+mn-lt"/>
                <a:ea typeface="+mn-ea"/>
                <a:cs typeface="Arial" panose="020B0604020202020204" pitchFamily="34" charset="0"/>
              </a:rPr>
              <a:t>Next Steps</a:t>
            </a:r>
            <a:endParaRPr lang="ko-KR" altLang="en-US" sz="1200" kern="1200" dirty="0">
              <a:solidFill>
                <a:schemeClr val="tx2"/>
              </a:solidFill>
              <a:latin typeface="+mn-lt"/>
              <a:ea typeface="+mn-ea"/>
              <a:cs typeface="Arial" panose="020B0604020202020204" pitchFamily="34" charset="0"/>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GB" sz="1200" dirty="0"/>
              <a:t>If you want to find out more about the digital energy transition and circularity, you may find the following resources useful: </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a:solidFill>
                  <a:srgbClr val="373737"/>
                </a:solidFill>
                <a:ea typeface="맑은 고딕"/>
              </a:rPr>
              <a:t>Read </a:t>
            </a:r>
            <a:r>
              <a:rPr lang="en-US" altLang="ko-KR" sz="1200" i="1" dirty="0">
                <a:solidFill>
                  <a:srgbClr val="373737"/>
                </a:solidFill>
                <a:ea typeface="맑은 고딕"/>
                <a:hlinkClick r:id="rId3"/>
              </a:rPr>
              <a:t>Exploring the Synergy of Renewable Energy in the Circular Economy Framework…</a:t>
            </a:r>
            <a:endParaRPr lang="ko-KR" altLang="en-US" sz="1200" dirty="0">
              <a:solidFill>
                <a:srgbClr val="373737"/>
              </a:solidFill>
              <a:ea typeface="맑은 고딕"/>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a:solidFill>
                  <a:srgbClr val="373737"/>
                </a:solidFill>
                <a:ea typeface="맑은 고딕"/>
              </a:rPr>
              <a:t>Read </a:t>
            </a:r>
            <a:r>
              <a:rPr lang="en-US" sz="1200" i="1" dirty="0">
                <a:solidFill>
                  <a:srgbClr val="373737"/>
                </a:solidFill>
                <a:ea typeface="맑은 고딕"/>
                <a:hlinkClick r:id="rId4"/>
              </a:rPr>
              <a:t>From LCA to circular design: A comparative study of digital tools for the built environment</a:t>
            </a:r>
            <a:endParaRPr lang="ko-KR" altLang="en-US" sz="1200" i="1" dirty="0">
              <a:solidFill>
                <a:srgbClr val="373737"/>
              </a:solidFill>
              <a:ea typeface="맑은 고딕"/>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GB" sz="1200" noProof="0" dirty="0">
                <a:solidFill>
                  <a:srgbClr val="373737"/>
                </a:solidFill>
              </a:rPr>
              <a:t>Read </a:t>
            </a:r>
            <a:r>
              <a:rPr lang="en-GB" sz="1200" i="1" noProof="0" dirty="0">
                <a:solidFill>
                  <a:srgbClr val="373737"/>
                </a:solidFill>
                <a:hlinkClick r:id="rId5"/>
              </a:rPr>
              <a:t>Circularity as a driver of the energy transition in public transport – a look into the future</a:t>
            </a:r>
            <a:r>
              <a:rPr lang="en-GB" sz="1200" i="1" noProof="0" dirty="0">
                <a:solidFill>
                  <a:srgbClr val="373737"/>
                </a:solidFill>
              </a:rPr>
              <a:t>. </a:t>
            </a:r>
            <a:endParaRPr lang="en-GB" sz="1200" noProof="0" dirty="0">
              <a:solidFill>
                <a:srgbClr val="373737"/>
              </a:solidFill>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a:solidFill>
                  <a:srgbClr val="373737"/>
                </a:solidFill>
                <a:hlinkClick r:id="rId6"/>
              </a:rPr>
              <a:t>Find out more about the Every1 project’s learning materials.</a:t>
            </a:r>
            <a:endParaRPr lang="ko-KR" altLang="en-US" sz="1200" dirty="0">
              <a:solidFill>
                <a:srgbClr val="373737"/>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28</a:t>
            </a:fld>
            <a:endParaRPr lang="ko-KR" altLang="en-US"/>
          </a:p>
        </p:txBody>
      </p:sp>
    </p:spTree>
    <p:extLst>
      <p:ext uri="{BB962C8B-B14F-4D97-AF65-F5344CB8AC3E}">
        <p14:creationId xmlns:p14="http://schemas.microsoft.com/office/powerpoint/2010/main" val="16276939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bg1"/>
                </a:solidFill>
                <a:latin typeface="+mn-lt"/>
                <a:ea typeface="+mn-ea"/>
                <a:cs typeface="Arial" panose="020B0604020202020204" pitchFamily="34" charset="0"/>
              </a:rPr>
              <a:t>Acknowledgements</a:t>
            </a:r>
          </a:p>
          <a:p>
            <a:pPr latinLnBrk="0"/>
            <a:r>
              <a:rPr lang="en-GB" dirty="0"/>
              <a:t>This slide deck </a:t>
            </a:r>
            <a:r>
              <a:rPr lang="en-GB" i="1" dirty="0"/>
              <a:t>Circularity and the Digital Energy Transition </a:t>
            </a:r>
            <a:r>
              <a:rPr lang="en-GB" dirty="0"/>
              <a:t>was produced by the Every1 project and is licensed </a:t>
            </a:r>
            <a:r>
              <a:rPr lang="en-GB" dirty="0">
                <a:hlinkClick r:id="rId3"/>
              </a:rPr>
              <a:t>CC BY-SA 4.0</a:t>
            </a:r>
            <a:r>
              <a:rPr lang="en-GB" dirty="0"/>
              <a:t>, unless otherwise stated. </a:t>
            </a:r>
          </a:p>
          <a:p>
            <a:pPr latinLnBrk="0"/>
            <a:endParaRPr lang="en-GB" dirty="0"/>
          </a:p>
          <a:p>
            <a:pPr latinLnBrk="0"/>
            <a:r>
              <a:rPr lang="en-GB" dirty="0"/>
              <a:t>The images used in this presentation are as follows: </a:t>
            </a:r>
          </a:p>
          <a:p>
            <a:pPr latinLnBrk="0"/>
            <a:endParaRPr lang="en-GB" dirty="0"/>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Cover image: </a:t>
            </a:r>
            <a:r>
              <a:rPr lang="en-US" i="1" dirty="0">
                <a:solidFill>
                  <a:schemeClr val="dk1"/>
                </a:solidFill>
                <a:ea typeface="Public Sans"/>
                <a:cs typeface="Public Sans"/>
                <a:sym typeface="Public Sans"/>
                <a:hlinkClick r:id="rId4"/>
              </a:rPr>
              <a:t>Circular </a:t>
            </a:r>
            <a:r>
              <a:rPr lang="en-US" dirty="0">
                <a:solidFill>
                  <a:schemeClr val="dk1"/>
                </a:solidFill>
                <a:ea typeface="Public Sans"/>
                <a:cs typeface="Public Sans"/>
                <a:sym typeface="Public Sans"/>
              </a:rPr>
              <a:t>by @ondasderuido is licensed </a:t>
            </a:r>
            <a:r>
              <a:rPr lang="en-US" dirty="0">
                <a:solidFill>
                  <a:schemeClr val="dk1"/>
                </a:solidFill>
                <a:ea typeface="Public Sans"/>
                <a:cs typeface="Public Sans"/>
                <a:sym typeface="Public Sans"/>
                <a:hlinkClick r:id="rId5"/>
              </a:rPr>
              <a:t>CC BY-SA 2.0</a:t>
            </a:r>
            <a:r>
              <a:rPr lang="en-US" dirty="0">
                <a:solidFill>
                  <a:schemeClr val="dk1"/>
                </a:solidFill>
                <a:ea typeface="Public Sans"/>
                <a:cs typeface="Public Sans"/>
                <a:sym typeface="Public Sans"/>
              </a:rPr>
              <a:t>. </a:t>
            </a:r>
            <a:endParaRPr lang="en-US" sz="1200" b="0" i="0" u="sng" strike="noStrike" cap="none" dirty="0">
              <a:solidFill>
                <a:srgbClr val="000000"/>
              </a:solidFill>
              <a:ea typeface="Public Sans"/>
              <a:cs typeface="Public Sans"/>
            </a:endParaRPr>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Introduction text image: </a:t>
            </a:r>
            <a:r>
              <a:rPr lang="en-US" i="1" dirty="0">
                <a:solidFill>
                  <a:schemeClr val="dk1"/>
                </a:solidFill>
                <a:ea typeface="Public Sans"/>
                <a:cs typeface="Public Sans"/>
                <a:sym typeface="Public Sans"/>
                <a:hlinkClick r:id="rId6"/>
              </a:rPr>
              <a:t>Circular lights</a:t>
            </a:r>
            <a:r>
              <a:rPr lang="en-US" i="1" dirty="0">
                <a:solidFill>
                  <a:schemeClr val="dk1"/>
                </a:solidFill>
                <a:ea typeface="Public Sans"/>
                <a:cs typeface="Public Sans"/>
                <a:sym typeface="Public Sans"/>
              </a:rPr>
              <a:t> </a:t>
            </a:r>
            <a:r>
              <a:rPr lang="en-US" dirty="0">
                <a:solidFill>
                  <a:schemeClr val="dk1"/>
                </a:solidFill>
                <a:ea typeface="Public Sans"/>
                <a:cs typeface="Public Sans"/>
                <a:sym typeface="Public Sans"/>
              </a:rPr>
              <a:t>by Hugh Bell is licensed </a:t>
            </a:r>
            <a:r>
              <a:rPr lang="en-US" dirty="0">
                <a:solidFill>
                  <a:schemeClr val="dk1"/>
                </a:solidFill>
                <a:ea typeface="Public Sans"/>
                <a:cs typeface="Public Sans"/>
                <a:sym typeface="Public Sans"/>
                <a:hlinkClick r:id="rId7"/>
              </a:rPr>
              <a:t>CC BY-NC 2.0</a:t>
            </a:r>
            <a:r>
              <a:rPr lang="en-US" dirty="0">
                <a:solidFill>
                  <a:schemeClr val="dk1"/>
                </a:solidFill>
                <a:ea typeface="Public Sans"/>
                <a:cs typeface="Public Sans"/>
                <a:sym typeface="Public Sans"/>
              </a:rPr>
              <a:t>.</a:t>
            </a:r>
            <a:endParaRPr lang="en-US" u="sng" dirty="0">
              <a:solidFill>
                <a:schemeClr val="dk1"/>
              </a:solidFill>
              <a:ea typeface="Public Sans"/>
              <a:cs typeface="Public Sans"/>
              <a:sym typeface="Public Sans"/>
            </a:endParaRPr>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Question One: </a:t>
            </a:r>
            <a:r>
              <a:rPr lang="en-US" dirty="0">
                <a:solidFill>
                  <a:schemeClr val="dk1"/>
                </a:solidFill>
                <a:ea typeface="Public Sans"/>
                <a:cs typeface="Public Sans"/>
                <a:sym typeface="Public Sans"/>
                <a:hlinkClick r:id="rId8"/>
              </a:rPr>
              <a:t>Reduce Reuse Recycle</a:t>
            </a:r>
            <a:r>
              <a:rPr lang="en-US" dirty="0">
                <a:solidFill>
                  <a:schemeClr val="dk1"/>
                </a:solidFill>
                <a:ea typeface="Public Sans"/>
                <a:cs typeface="Public Sans"/>
                <a:sym typeface="Public Sans"/>
              </a:rPr>
              <a:t> by Steve Snodgrass is licensed </a:t>
            </a:r>
            <a:r>
              <a:rPr lang="en-US" dirty="0">
                <a:solidFill>
                  <a:schemeClr val="dk1"/>
                </a:solidFill>
                <a:ea typeface="Public Sans"/>
                <a:cs typeface="Public Sans"/>
                <a:sym typeface="Public Sans"/>
                <a:hlinkClick r:id="rId9"/>
              </a:rPr>
              <a:t>CC BY 2.0.</a:t>
            </a:r>
            <a:endParaRPr lang="en-US" dirty="0">
              <a:solidFill>
                <a:schemeClr val="dk1"/>
              </a:solidFill>
              <a:ea typeface="Public Sans"/>
              <a:cs typeface="Public Sans"/>
              <a:sym typeface="Public Sans"/>
            </a:endParaRPr>
          </a:p>
          <a:p>
            <a:pPr marL="285750" indent="-285750" latinLnBrk="0">
              <a:buFont typeface="Arial" panose="020B0604020202020204" pitchFamily="34" charset="0"/>
              <a:buChar char="•"/>
            </a:pPr>
            <a:r>
              <a:rPr lang="en-US" sz="1200" dirty="0">
                <a:solidFill>
                  <a:schemeClr val="dk1"/>
                </a:solidFill>
                <a:ea typeface="Public Sans"/>
                <a:cs typeface="Public Sans"/>
                <a:sym typeface="Public Sans"/>
              </a:rPr>
              <a:t>Question Two: </a:t>
            </a:r>
            <a:r>
              <a:rPr lang="en-US" sz="1200" dirty="0">
                <a:solidFill>
                  <a:schemeClr val="dk1"/>
                </a:solidFill>
                <a:ea typeface="Public Sans"/>
                <a:cs typeface="Public Sans"/>
                <a:sym typeface="Public Sans"/>
                <a:hlinkClick r:id="rId10"/>
              </a:rPr>
              <a:t>Circular Patterns</a:t>
            </a:r>
            <a:r>
              <a:rPr lang="en-US" sz="1200" dirty="0">
                <a:solidFill>
                  <a:schemeClr val="dk1"/>
                </a:solidFill>
                <a:ea typeface="Public Sans"/>
                <a:cs typeface="Public Sans"/>
                <a:sym typeface="Public Sans"/>
              </a:rPr>
              <a:t> by Henry Burrows is licensed </a:t>
            </a:r>
            <a:r>
              <a:rPr lang="en-US" dirty="0">
                <a:solidFill>
                  <a:schemeClr val="dk1"/>
                </a:solidFill>
                <a:ea typeface="Public Sans"/>
                <a:cs typeface="Public Sans"/>
                <a:sym typeface="Public Sans"/>
                <a:hlinkClick r:id="rId5"/>
              </a:rPr>
              <a:t>CC BY-SA 2.0</a:t>
            </a:r>
            <a:r>
              <a:rPr lang="en-US" dirty="0">
                <a:solidFill>
                  <a:schemeClr val="dk1"/>
                </a:solidFill>
                <a:ea typeface="Public Sans"/>
                <a:cs typeface="Public Sans"/>
                <a:sym typeface="Public Sans"/>
              </a:rPr>
              <a:t>. </a:t>
            </a:r>
            <a:endParaRPr lang="en-US" sz="1200" dirty="0">
              <a:solidFill>
                <a:schemeClr val="dk1"/>
              </a:solidFill>
              <a:ea typeface="Public Sans"/>
              <a:cs typeface="Public Sans"/>
              <a:sym typeface="Public Sans"/>
            </a:endParaRPr>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Question Three: </a:t>
            </a:r>
            <a:r>
              <a:rPr lang="en-US" dirty="0">
                <a:solidFill>
                  <a:schemeClr val="dk1"/>
                </a:solidFill>
                <a:ea typeface="Public Sans"/>
                <a:cs typeface="Public Sans"/>
                <a:sym typeface="Public Sans"/>
                <a:hlinkClick r:id="rId11"/>
              </a:rPr>
              <a:t>data</a:t>
            </a:r>
            <a:r>
              <a:rPr lang="en-US" dirty="0">
                <a:solidFill>
                  <a:schemeClr val="dk1"/>
                </a:solidFill>
                <a:ea typeface="Public Sans"/>
                <a:cs typeface="Public Sans"/>
                <a:sym typeface="Public Sans"/>
              </a:rPr>
              <a:t> by Arismendy Polanco is on </a:t>
            </a:r>
            <a:r>
              <a:rPr lang="en-US" dirty="0">
                <a:solidFill>
                  <a:schemeClr val="dk1"/>
                </a:solidFill>
                <a:ea typeface="Public Sans"/>
                <a:cs typeface="Public Sans"/>
                <a:sym typeface="Public Sans"/>
                <a:hlinkClick r:id="rId12"/>
              </a:rPr>
              <a:t>Public Domain Mark 1.0 Universal</a:t>
            </a:r>
            <a:r>
              <a:rPr lang="en-US" dirty="0">
                <a:solidFill>
                  <a:schemeClr val="dk1"/>
                </a:solidFill>
                <a:ea typeface="Public Sans"/>
                <a:cs typeface="Public Sans"/>
                <a:sym typeface="Public Sans"/>
              </a:rPr>
              <a:t>. </a:t>
            </a:r>
          </a:p>
          <a:p>
            <a:pPr marL="285750" indent="-285750" latinLnBrk="0">
              <a:buFont typeface="Arial" panose="020B0604020202020204" pitchFamily="34" charset="0"/>
              <a:buChar char="•"/>
            </a:pPr>
            <a:r>
              <a:rPr lang="en-US" sz="1200" dirty="0">
                <a:solidFill>
                  <a:schemeClr val="dk1"/>
                </a:solidFill>
                <a:ea typeface="Public Sans"/>
                <a:cs typeface="Public Sans"/>
                <a:sym typeface="Public Sans"/>
              </a:rPr>
              <a:t>Question Four: </a:t>
            </a:r>
            <a:r>
              <a:rPr lang="en-US" sz="1200" dirty="0">
                <a:solidFill>
                  <a:schemeClr val="dk1"/>
                </a:solidFill>
                <a:ea typeface="Public Sans"/>
                <a:cs typeface="Public Sans"/>
                <a:sym typeface="Public Sans"/>
                <a:hlinkClick r:id="rId13"/>
              </a:rPr>
              <a:t>Digital City</a:t>
            </a:r>
            <a:r>
              <a:rPr lang="en-US" sz="1200" dirty="0">
                <a:solidFill>
                  <a:schemeClr val="dk1"/>
                </a:solidFill>
                <a:ea typeface="Public Sans"/>
                <a:cs typeface="Public Sans"/>
                <a:sym typeface="Public Sans"/>
              </a:rPr>
              <a:t> by scratch-media is licensed </a:t>
            </a:r>
            <a:r>
              <a:rPr lang="en-US" sz="1200" dirty="0">
                <a:solidFill>
                  <a:schemeClr val="dk1"/>
                </a:solidFill>
                <a:ea typeface="Public Sans"/>
                <a:cs typeface="Public Sans"/>
                <a:sym typeface="Public Sans"/>
                <a:hlinkClick r:id="rId14"/>
              </a:rPr>
              <a:t>CC BY-NC-ND 2.0</a:t>
            </a:r>
            <a:r>
              <a:rPr lang="en-US" sz="1200" dirty="0">
                <a:solidFill>
                  <a:schemeClr val="dk1"/>
                </a:solidFill>
                <a:ea typeface="Public Sans"/>
                <a:cs typeface="Public Sans"/>
                <a:sym typeface="Public Sans"/>
              </a:rPr>
              <a:t>. </a:t>
            </a:r>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Question Five: </a:t>
            </a:r>
            <a:r>
              <a:rPr lang="en-US" dirty="0">
                <a:solidFill>
                  <a:schemeClr val="dk1"/>
                </a:solidFill>
                <a:ea typeface="Public Sans"/>
                <a:cs typeface="Public Sans"/>
                <a:sym typeface="Public Sans"/>
                <a:hlinkClick r:id="rId15"/>
              </a:rPr>
              <a:t>a tall building with many windows with Bosco </a:t>
            </a:r>
            <a:r>
              <a:rPr lang="en-US" dirty="0" err="1">
                <a:solidFill>
                  <a:schemeClr val="dk1"/>
                </a:solidFill>
                <a:ea typeface="Public Sans"/>
                <a:cs typeface="Public Sans"/>
                <a:sym typeface="Public Sans"/>
                <a:hlinkClick r:id="rId15"/>
              </a:rPr>
              <a:t>Verticale</a:t>
            </a:r>
            <a:r>
              <a:rPr lang="en-US" dirty="0">
                <a:solidFill>
                  <a:schemeClr val="dk1"/>
                </a:solidFill>
                <a:ea typeface="Public Sans"/>
                <a:cs typeface="Public Sans"/>
                <a:sym typeface="Public Sans"/>
                <a:hlinkClick r:id="rId15"/>
              </a:rPr>
              <a:t> in the background</a:t>
            </a:r>
            <a:r>
              <a:rPr lang="en-US" dirty="0">
                <a:solidFill>
                  <a:schemeClr val="dk1"/>
                </a:solidFill>
                <a:ea typeface="Public Sans"/>
                <a:cs typeface="Public Sans"/>
                <a:sym typeface="Public Sans"/>
              </a:rPr>
              <a:t> by José </a:t>
            </a:r>
            <a:r>
              <a:rPr lang="en-US" dirty="0" err="1">
                <a:solidFill>
                  <a:schemeClr val="dk1"/>
                </a:solidFill>
                <a:ea typeface="Public Sans"/>
                <a:cs typeface="Public Sans"/>
                <a:sym typeface="Public Sans"/>
              </a:rPr>
              <a:t>Jóvena</a:t>
            </a:r>
            <a:r>
              <a:rPr lang="en-US" dirty="0">
                <a:solidFill>
                  <a:schemeClr val="dk1"/>
                </a:solidFill>
                <a:ea typeface="Public Sans"/>
                <a:cs typeface="Public Sans"/>
                <a:sym typeface="Public Sans"/>
              </a:rPr>
              <a:t> via an </a:t>
            </a:r>
            <a:r>
              <a:rPr lang="en-US" dirty="0" err="1">
                <a:solidFill>
                  <a:schemeClr val="dk1"/>
                </a:solidFill>
                <a:ea typeface="Public Sans"/>
                <a:cs typeface="Public Sans"/>
                <a:sym typeface="Public Sans"/>
                <a:hlinkClick r:id="rId16"/>
              </a:rPr>
              <a:t>Unsplash</a:t>
            </a:r>
            <a:r>
              <a:rPr lang="en-US" dirty="0">
                <a:solidFill>
                  <a:schemeClr val="dk1"/>
                </a:solidFill>
                <a:ea typeface="Public Sans"/>
                <a:cs typeface="Public Sans"/>
                <a:sym typeface="Public Sans"/>
                <a:hlinkClick r:id="rId16"/>
              </a:rPr>
              <a:t> license</a:t>
            </a:r>
            <a:r>
              <a:rPr lang="en-US" dirty="0">
                <a:solidFill>
                  <a:schemeClr val="dk1"/>
                </a:solidFill>
                <a:ea typeface="Public Sans"/>
                <a:cs typeface="Public Sans"/>
                <a:sym typeface="Public Sans"/>
              </a:rPr>
              <a:t>. </a:t>
            </a:r>
          </a:p>
          <a:p>
            <a:pPr marL="285750" indent="-285750" latinLnBrk="0">
              <a:buFont typeface="Arial" panose="020B0604020202020204" pitchFamily="34" charset="0"/>
              <a:buChar char="•"/>
            </a:pPr>
            <a:r>
              <a:rPr lang="en-US" sz="1200" dirty="0">
                <a:solidFill>
                  <a:schemeClr val="dk1"/>
                </a:solidFill>
                <a:ea typeface="Public Sans"/>
                <a:cs typeface="Public Sans"/>
                <a:sym typeface="Public Sans"/>
              </a:rPr>
              <a:t>Question Six: </a:t>
            </a:r>
            <a:r>
              <a:rPr lang="en-US" dirty="0">
                <a:solidFill>
                  <a:schemeClr val="dk1"/>
                </a:solidFill>
                <a:ea typeface="Public Sans"/>
                <a:cs typeface="Public Sans"/>
                <a:sym typeface="Public Sans"/>
                <a:hlinkClick r:id="rId17"/>
              </a:rPr>
              <a:t>Recycling</a:t>
            </a:r>
            <a:r>
              <a:rPr lang="en-US" dirty="0">
                <a:solidFill>
                  <a:schemeClr val="dk1"/>
                </a:solidFill>
                <a:ea typeface="Public Sans"/>
                <a:cs typeface="Public Sans"/>
                <a:sym typeface="Public Sans"/>
              </a:rPr>
              <a:t> by Andy Arthur is licensed </a:t>
            </a:r>
            <a:r>
              <a:rPr lang="en-US" dirty="0">
                <a:solidFill>
                  <a:schemeClr val="dk1"/>
                </a:solidFill>
                <a:ea typeface="Public Sans"/>
                <a:cs typeface="Public Sans"/>
                <a:sym typeface="Public Sans"/>
                <a:hlinkClick r:id="rId9"/>
              </a:rPr>
              <a:t>CC BY 2.0.</a:t>
            </a:r>
            <a:endParaRPr lang="en-US" sz="1200" dirty="0">
              <a:solidFill>
                <a:schemeClr val="dk1"/>
              </a:solidFill>
              <a:ea typeface="Public Sans"/>
              <a:cs typeface="Public Sans"/>
              <a:sym typeface="Public Sans"/>
            </a:endParaRPr>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Question Seven: </a:t>
            </a:r>
            <a:r>
              <a:rPr lang="en-US" dirty="0">
                <a:solidFill>
                  <a:schemeClr val="dk1"/>
                </a:solidFill>
                <a:ea typeface="Public Sans"/>
                <a:cs typeface="Public Sans"/>
                <a:sym typeface="Public Sans"/>
                <a:hlinkClick r:id="rId18"/>
              </a:rPr>
              <a:t>Data-Analytics</a:t>
            </a:r>
            <a:r>
              <a:rPr lang="en-US" dirty="0">
                <a:solidFill>
                  <a:schemeClr val="dk1"/>
                </a:solidFill>
                <a:ea typeface="Public Sans"/>
                <a:cs typeface="Public Sans"/>
                <a:sym typeface="Public Sans"/>
              </a:rPr>
              <a:t> by </a:t>
            </a:r>
            <a:r>
              <a:rPr lang="en-US" dirty="0" err="1">
                <a:solidFill>
                  <a:schemeClr val="dk1"/>
                </a:solidFill>
                <a:ea typeface="Public Sans"/>
                <a:cs typeface="Public Sans"/>
                <a:sym typeface="Public Sans"/>
              </a:rPr>
              <a:t>Learntek</a:t>
            </a:r>
            <a:r>
              <a:rPr lang="en-US" dirty="0">
                <a:solidFill>
                  <a:schemeClr val="dk1"/>
                </a:solidFill>
                <a:ea typeface="Public Sans"/>
                <a:cs typeface="Public Sans"/>
                <a:sym typeface="Public Sans"/>
              </a:rPr>
              <a:t> is </a:t>
            </a:r>
            <a:r>
              <a:rPr lang="en-US" dirty="0">
                <a:solidFill>
                  <a:schemeClr val="dk1"/>
                </a:solidFill>
                <a:ea typeface="Public Sans"/>
                <a:cs typeface="Public Sans"/>
                <a:sym typeface="Public Sans"/>
                <a:hlinkClick r:id="rId19"/>
              </a:rPr>
              <a:t>CC0 1.0</a:t>
            </a:r>
            <a:r>
              <a:rPr lang="en-US" dirty="0">
                <a:solidFill>
                  <a:schemeClr val="dk1"/>
                </a:solidFill>
                <a:ea typeface="Public Sans"/>
                <a:cs typeface="Public Sans"/>
                <a:sym typeface="Public Sans"/>
              </a:rPr>
              <a:t>.</a:t>
            </a:r>
          </a:p>
          <a:p>
            <a:pPr marL="285750" indent="-285750" latinLnBrk="0">
              <a:buFont typeface="Arial" panose="020B0604020202020204" pitchFamily="34" charset="0"/>
              <a:buChar char="•"/>
            </a:pPr>
            <a:r>
              <a:rPr lang="en-US" sz="1200" dirty="0">
                <a:solidFill>
                  <a:schemeClr val="dk1"/>
                </a:solidFill>
                <a:ea typeface="Public Sans"/>
                <a:cs typeface="Public Sans"/>
                <a:sym typeface="Public Sans"/>
              </a:rPr>
              <a:t>Question Eight: </a:t>
            </a:r>
            <a:r>
              <a:rPr lang="en-US" sz="1200" dirty="0">
                <a:solidFill>
                  <a:schemeClr val="dk1"/>
                </a:solidFill>
                <a:ea typeface="Public Sans"/>
                <a:cs typeface="Public Sans"/>
                <a:sym typeface="Public Sans"/>
                <a:hlinkClick r:id="rId20"/>
              </a:rPr>
              <a:t>blockchains</a:t>
            </a:r>
            <a:r>
              <a:rPr lang="en-US" sz="1200" dirty="0">
                <a:solidFill>
                  <a:schemeClr val="dk1"/>
                </a:solidFill>
                <a:ea typeface="Public Sans"/>
                <a:cs typeface="Public Sans"/>
                <a:sym typeface="Public Sans"/>
              </a:rPr>
              <a:t> by Mario A.P. is licensed </a:t>
            </a:r>
            <a:r>
              <a:rPr lang="en-US" dirty="0">
                <a:solidFill>
                  <a:schemeClr val="dk1"/>
                </a:solidFill>
                <a:ea typeface="Public Sans"/>
                <a:cs typeface="Public Sans"/>
                <a:sym typeface="Public Sans"/>
                <a:hlinkClick r:id="rId5"/>
              </a:rPr>
              <a:t>CC BY-SA 2.0</a:t>
            </a:r>
            <a:r>
              <a:rPr lang="en-US" dirty="0">
                <a:solidFill>
                  <a:schemeClr val="dk1"/>
                </a:solidFill>
                <a:ea typeface="Public Sans"/>
                <a:cs typeface="Public Sans"/>
                <a:sym typeface="Public Sans"/>
              </a:rPr>
              <a:t>. </a:t>
            </a:r>
            <a:endParaRPr lang="en-US" sz="1200" dirty="0">
              <a:solidFill>
                <a:schemeClr val="dk1"/>
              </a:solidFill>
              <a:ea typeface="Public Sans"/>
              <a:cs typeface="Public Sans"/>
              <a:sym typeface="Public Sans"/>
            </a:endParaRPr>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Question Nine: </a:t>
            </a:r>
            <a:r>
              <a:rPr lang="en-US" dirty="0">
                <a:solidFill>
                  <a:schemeClr val="dk1"/>
                </a:solidFill>
                <a:ea typeface="Public Sans"/>
                <a:cs typeface="Public Sans"/>
                <a:sym typeface="Public Sans"/>
                <a:hlinkClick r:id="rId21"/>
              </a:rPr>
              <a:t>person planting on hanged pots</a:t>
            </a:r>
            <a:r>
              <a:rPr lang="en-US" dirty="0">
                <a:solidFill>
                  <a:schemeClr val="dk1"/>
                </a:solidFill>
                <a:ea typeface="Public Sans"/>
                <a:cs typeface="Public Sans"/>
                <a:sym typeface="Public Sans"/>
              </a:rPr>
              <a:t> by Daniel Funes Fuentes is on an </a:t>
            </a:r>
            <a:r>
              <a:rPr lang="en-US" dirty="0" err="1">
                <a:solidFill>
                  <a:schemeClr val="dk1"/>
                </a:solidFill>
                <a:ea typeface="Public Sans"/>
                <a:cs typeface="Public Sans"/>
                <a:sym typeface="Public Sans"/>
                <a:hlinkClick r:id="rId16"/>
              </a:rPr>
              <a:t>Unsplash</a:t>
            </a:r>
            <a:r>
              <a:rPr lang="en-US" dirty="0">
                <a:solidFill>
                  <a:schemeClr val="dk1"/>
                </a:solidFill>
                <a:ea typeface="Public Sans"/>
                <a:cs typeface="Public Sans"/>
                <a:sym typeface="Public Sans"/>
                <a:hlinkClick r:id="rId16"/>
              </a:rPr>
              <a:t> license</a:t>
            </a:r>
            <a:r>
              <a:rPr lang="en-US" dirty="0">
                <a:solidFill>
                  <a:schemeClr val="dk1"/>
                </a:solidFill>
                <a:ea typeface="Public Sans"/>
                <a:cs typeface="Public Sans"/>
                <a:sym typeface="Public Sans"/>
              </a:rPr>
              <a:t>. </a:t>
            </a:r>
            <a:endParaRPr lang="en-GB" dirty="0"/>
          </a:p>
          <a:p>
            <a:endParaRPr lang="en-BE"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29</a:t>
            </a:fld>
            <a:endParaRPr lang="ko-KR" altLang="en-US"/>
          </a:p>
        </p:txBody>
      </p:sp>
    </p:spTree>
    <p:extLst>
      <p:ext uri="{BB962C8B-B14F-4D97-AF65-F5344CB8AC3E}">
        <p14:creationId xmlns:p14="http://schemas.microsoft.com/office/powerpoint/2010/main" val="3304135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atinLnBrk="0"/>
            <a:r>
              <a:rPr lang="en-GB" sz="1200" dirty="0">
                <a:solidFill>
                  <a:srgbClr val="2B2C30"/>
                </a:solidFill>
                <a:ea typeface="Public Sans"/>
                <a:cs typeface="Public Sans"/>
                <a:sym typeface="Public Sans"/>
              </a:rPr>
              <a:t>Our exploration of circularity is structured by nine questions. Take a moment to consider each question, before moving on to the next slide. </a:t>
            </a:r>
          </a:p>
          <a:p>
            <a:pPr latinLnBrk="0"/>
            <a:endParaRPr lang="en-GB" sz="1200" noProof="0" dirty="0">
              <a:solidFill>
                <a:srgbClr val="2B2C30"/>
              </a:solidFill>
              <a:sym typeface="Public Sans"/>
            </a:endParaRPr>
          </a:p>
          <a:p>
            <a:pPr latinLnBrk="0"/>
            <a:r>
              <a:rPr lang="en-GB" sz="1200" dirty="0">
                <a:solidFill>
                  <a:srgbClr val="2B2C30"/>
                </a:solidFill>
                <a:sym typeface="Public Sans"/>
              </a:rPr>
              <a:t>You can work through each question in turn. Alternatively, you can select a particular question you’d like to explore first via the menu. </a:t>
            </a:r>
            <a:endParaRPr lang="en-GB" sz="1200" noProof="0" dirty="0"/>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3</a:t>
            </a:fld>
            <a:endParaRPr lang="ko-KR" altLang="en-US"/>
          </a:p>
        </p:txBody>
      </p:sp>
    </p:spTree>
    <p:extLst>
      <p:ext uri="{BB962C8B-B14F-4D97-AF65-F5344CB8AC3E}">
        <p14:creationId xmlns:p14="http://schemas.microsoft.com/office/powerpoint/2010/main" val="34847739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54B69-0203-F9BF-B499-1353677C46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CF9463-E3C2-00D4-71A5-CA8BF619C0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B25085-42F5-01C2-0689-94426CAA5E25}"/>
              </a:ext>
            </a:extLst>
          </p:cNvPr>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bg1"/>
                </a:solidFill>
                <a:latin typeface="+mn-lt"/>
                <a:ea typeface="+mn-ea"/>
                <a:cs typeface="Arial" panose="020B0604020202020204" pitchFamily="34" charset="0"/>
              </a:rPr>
              <a:t>Acknowledgements</a:t>
            </a:r>
          </a:p>
          <a:p>
            <a:pPr latinLnBrk="0"/>
            <a:r>
              <a:rPr lang="en-US" dirty="0">
                <a:solidFill>
                  <a:schemeClr val="dk1"/>
                </a:solidFill>
                <a:ea typeface="Public Sans"/>
                <a:cs typeface="Public Sans"/>
                <a:sym typeface="Public Sans"/>
              </a:rPr>
              <a:t>The following resources were used to inform this presentation: </a:t>
            </a:r>
          </a:p>
          <a:p>
            <a:pPr latinLnBrk="0"/>
            <a:endParaRPr lang="en-US" dirty="0">
              <a:solidFill>
                <a:schemeClr val="dk1"/>
              </a:solidFill>
              <a:ea typeface="Public Sans"/>
              <a:cs typeface="Public Sans"/>
              <a:sym typeface="Public Sans"/>
            </a:endParaRPr>
          </a:p>
          <a:p>
            <a:pPr latinLnBrk="0"/>
            <a:r>
              <a:rPr lang="en-US" dirty="0">
                <a:solidFill>
                  <a:schemeClr val="dk1"/>
                </a:solidFill>
                <a:ea typeface="Public Sans"/>
                <a:cs typeface="Public Sans"/>
                <a:sym typeface="Public Sans"/>
              </a:rPr>
              <a:t>Blot, E., Bergeling, E., Watkins, E. &amp; Marchetti, E. (June 2024) </a:t>
            </a:r>
            <a:r>
              <a:rPr lang="en-US" i="1" dirty="0">
                <a:solidFill>
                  <a:schemeClr val="dk1"/>
                </a:solidFill>
                <a:ea typeface="Public Sans"/>
                <a:cs typeface="Public Sans"/>
                <a:sym typeface="Public Sans"/>
              </a:rPr>
              <a:t>Circularity Strategies and Sustainable Resource Management to safeguard the Clean Energy Transition.</a:t>
            </a:r>
            <a:r>
              <a:rPr lang="en-US" dirty="0">
                <a:solidFill>
                  <a:schemeClr val="dk1"/>
                </a:solidFill>
                <a:ea typeface="Public Sans"/>
                <a:cs typeface="Public Sans"/>
                <a:sym typeface="Public Sans"/>
              </a:rPr>
              <a:t> Institute for European Environmental Policy (IEEP). </a:t>
            </a:r>
            <a:r>
              <a:rPr lang="en-US" i="1" dirty="0">
                <a:solidFill>
                  <a:schemeClr val="dk1"/>
                </a:solidFill>
                <a:ea typeface="Public Sans"/>
                <a:cs typeface="Public Sans"/>
                <a:sym typeface="Public Sans"/>
              </a:rPr>
              <a:t> </a:t>
            </a:r>
            <a:r>
              <a:rPr lang="en-US" u="sng" dirty="0">
                <a:solidFill>
                  <a:schemeClr val="hlink"/>
                </a:solidFill>
                <a:latin typeface="Public Sans"/>
                <a:ea typeface="Public Sans"/>
                <a:cs typeface="Public Sans"/>
                <a:sym typeface="Public Sans"/>
                <a:hlinkClick r:id="rId3"/>
              </a:rPr>
              <a:t>https://circulareconomy.europa.eu/platform/en/knowledge/circularity-strategies-and-sustainable-resource-management-safeguard-clean-energy-transition</a:t>
            </a:r>
            <a:endParaRPr lang="en-US" dirty="0">
              <a:latin typeface="Public Sans"/>
              <a:ea typeface="Public Sans"/>
              <a:cs typeface="Public Sans"/>
              <a:sym typeface="Public Sans"/>
            </a:endParaRPr>
          </a:p>
          <a:p>
            <a:pPr latinLnBrk="0"/>
            <a:endParaRPr lang="en-US" dirty="0">
              <a:solidFill>
                <a:schemeClr val="dk1"/>
              </a:solidFill>
              <a:ea typeface="Public Sans"/>
              <a:cs typeface="Public Sans"/>
              <a:sym typeface="Public Sans"/>
            </a:endParaRPr>
          </a:p>
          <a:p>
            <a:pPr latinLnBrk="0"/>
            <a:r>
              <a:rPr lang="en-US" dirty="0">
                <a:solidFill>
                  <a:schemeClr val="dk1"/>
                </a:solidFill>
                <a:ea typeface="Public Sans"/>
                <a:cs typeface="Public Sans"/>
                <a:sym typeface="Public Sans"/>
              </a:rPr>
              <a:t>Gate C &amp; Gravis, L. (2023) </a:t>
            </a:r>
            <a:r>
              <a:rPr lang="en-US" i="1" dirty="0">
                <a:solidFill>
                  <a:schemeClr val="dk1"/>
                </a:solidFill>
                <a:ea typeface="Public Sans"/>
                <a:cs typeface="Public Sans"/>
                <a:sym typeface="Public Sans"/>
              </a:rPr>
              <a:t>For a Circular Energy Transition: Action Plan for Industry, Policymakers and Investors. </a:t>
            </a:r>
            <a:r>
              <a:rPr lang="en-US" dirty="0">
                <a:solidFill>
                  <a:schemeClr val="dk1"/>
                </a:solidFill>
                <a:ea typeface="Public Sans"/>
                <a:cs typeface="Public Sans"/>
                <a:sym typeface="Public Sans"/>
              </a:rPr>
              <a:t>Green Purposes Company &amp; Gate C. </a:t>
            </a:r>
            <a:endParaRPr lang="en-US" i="1" dirty="0">
              <a:solidFill>
                <a:schemeClr val="dk1"/>
              </a:solidFill>
              <a:ea typeface="Public Sans"/>
              <a:cs typeface="Public Sans"/>
              <a:sym typeface="Public Sans"/>
            </a:endParaRPr>
          </a:p>
          <a:p>
            <a:pPr latinLnBrk="0"/>
            <a:r>
              <a:rPr lang="en-US" dirty="0">
                <a:solidFill>
                  <a:schemeClr val="dk1"/>
                </a:solidFill>
                <a:ea typeface="Public Sans"/>
                <a:cs typeface="Public Sans"/>
                <a:sym typeface="Public Sans"/>
                <a:hlinkClick r:id="rId4"/>
              </a:rPr>
              <a:t>https://circulareconomy.europa.eu/platform/sites/default/files/2023-06/Circular-energy-transition.pdf</a:t>
            </a:r>
            <a:r>
              <a:rPr lang="en-US" dirty="0">
                <a:solidFill>
                  <a:schemeClr val="dk1"/>
                </a:solidFill>
                <a:ea typeface="Public Sans"/>
                <a:cs typeface="Public Sans"/>
                <a:sym typeface="Public Sans"/>
              </a:rPr>
              <a:t> </a:t>
            </a:r>
          </a:p>
          <a:p>
            <a:pPr marR="0" lvl="0" algn="l" rtl="0" latinLnBrk="0">
              <a:spcBef>
                <a:spcPts val="0"/>
              </a:spcBef>
              <a:spcAft>
                <a:spcPts val="0"/>
              </a:spcAft>
            </a:pPr>
            <a:endParaRPr lang="en-US" dirty="0">
              <a:solidFill>
                <a:srgbClr val="000000"/>
              </a:solidFill>
              <a:ea typeface="Public Sans"/>
              <a:cs typeface="Public Sans"/>
              <a:sym typeface="Public Sans"/>
            </a:endParaRPr>
          </a:p>
          <a:p>
            <a:pPr marR="0" lvl="0" algn="l" rtl="0" latinLnBrk="0">
              <a:spcBef>
                <a:spcPts val="0"/>
              </a:spcBef>
              <a:spcAft>
                <a:spcPts val="0"/>
              </a:spcAft>
            </a:pPr>
            <a:endParaRPr lang="en-US" dirty="0">
              <a:solidFill>
                <a:schemeClr val="dk1"/>
              </a:solidFill>
              <a:ea typeface="Calibri"/>
              <a:cs typeface="Calibri"/>
              <a:sym typeface="Calibri"/>
            </a:endParaRPr>
          </a:p>
          <a:p>
            <a:pPr latinLnBrk="0"/>
            <a:endParaRPr lang="en-GB" dirty="0"/>
          </a:p>
          <a:p>
            <a:endParaRPr lang="en-BE" dirty="0"/>
          </a:p>
        </p:txBody>
      </p:sp>
      <p:sp>
        <p:nvSpPr>
          <p:cNvPr id="4" name="Slide Number Placeholder 3">
            <a:extLst>
              <a:ext uri="{FF2B5EF4-FFF2-40B4-BE49-F238E27FC236}">
                <a16:creationId xmlns:a16="http://schemas.microsoft.com/office/drawing/2014/main" id="{46BDCE96-8F29-4E17-B80F-35319575A659}"/>
              </a:ext>
            </a:extLst>
          </p:cNvPr>
          <p:cNvSpPr>
            <a:spLocks noGrp="1"/>
          </p:cNvSpPr>
          <p:nvPr>
            <p:ph type="sldNum" sz="quarter" idx="5"/>
          </p:nvPr>
        </p:nvSpPr>
        <p:spPr/>
        <p:txBody>
          <a:bodyPr/>
          <a:lstStyle/>
          <a:p>
            <a:fld id="{F08FC7D2-309F-4B1D-AF63-DB3D4B544859}" type="slidenum">
              <a:rPr lang="ko-KR" altLang="en-US" smtClean="0"/>
              <a:t>30</a:t>
            </a:fld>
            <a:endParaRPr lang="ko-KR" altLang="en-US"/>
          </a:p>
        </p:txBody>
      </p:sp>
    </p:spTree>
    <p:extLst>
      <p:ext uri="{BB962C8B-B14F-4D97-AF65-F5344CB8AC3E}">
        <p14:creationId xmlns:p14="http://schemas.microsoft.com/office/powerpoint/2010/main" val="8398186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b="0" dirty="0">
                <a:solidFill>
                  <a:schemeClr val="bg1"/>
                </a:solidFill>
              </a:rPr>
              <a:t>Thank you!</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31</a:t>
            </a:fld>
            <a:endParaRPr lang="ko-KR" altLang="en-US"/>
          </a:p>
        </p:txBody>
      </p:sp>
    </p:spTree>
    <p:extLst>
      <p:ext uri="{BB962C8B-B14F-4D97-AF65-F5344CB8AC3E}">
        <p14:creationId xmlns:p14="http://schemas.microsoft.com/office/powerpoint/2010/main" val="4158968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GB" sz="1200" b="1" kern="1200" noProof="0" dirty="0">
                <a:solidFill>
                  <a:schemeClr val="bg1"/>
                </a:solidFill>
                <a:latin typeface="+mn-lt"/>
                <a:ea typeface="Public Sans"/>
                <a:cs typeface="Public Sans"/>
                <a:sym typeface="Public Sans"/>
              </a:rPr>
              <a:t>Nine questions on </a:t>
            </a:r>
            <a:r>
              <a:rPr lang="en-GB" sz="1200" b="1" kern="1200" dirty="0">
                <a:solidFill>
                  <a:schemeClr val="bg1"/>
                </a:solidFill>
                <a:latin typeface="+mn-lt"/>
                <a:ea typeface="Public Sans"/>
                <a:cs typeface="Public Sans"/>
                <a:sym typeface="Public Sans"/>
              </a:rPr>
              <a:t>e</a:t>
            </a:r>
            <a:r>
              <a:rPr lang="en-GB" sz="1200" b="1" kern="1200" noProof="0" dirty="0" err="1">
                <a:solidFill>
                  <a:schemeClr val="bg1"/>
                </a:solidFill>
                <a:latin typeface="+mn-lt"/>
                <a:ea typeface="Public Sans"/>
                <a:cs typeface="Public Sans"/>
                <a:sym typeface="Public Sans"/>
              </a:rPr>
              <a:t>nergy</a:t>
            </a:r>
            <a:r>
              <a:rPr lang="en-GB" sz="1200" b="1" kern="1200" noProof="0" dirty="0">
                <a:solidFill>
                  <a:schemeClr val="bg1"/>
                </a:solidFill>
                <a:latin typeface="+mn-lt"/>
                <a:ea typeface="Public Sans"/>
                <a:cs typeface="Public Sans"/>
                <a:sym typeface="Public Sans"/>
              </a:rPr>
              <a:t> </a:t>
            </a:r>
            <a:r>
              <a:rPr lang="en-GB" sz="1200" b="1" kern="1200" dirty="0">
                <a:solidFill>
                  <a:schemeClr val="bg1"/>
                </a:solidFill>
                <a:latin typeface="+mn-lt"/>
                <a:ea typeface="Public Sans"/>
                <a:cs typeface="Public Sans"/>
                <a:sym typeface="Public Sans"/>
              </a:rPr>
              <a:t>d</a:t>
            </a:r>
            <a:r>
              <a:rPr lang="en-GB" sz="1200" b="1" kern="1200" noProof="0" dirty="0" err="1">
                <a:solidFill>
                  <a:schemeClr val="bg1"/>
                </a:solidFill>
                <a:latin typeface="+mn-lt"/>
                <a:ea typeface="Public Sans"/>
                <a:cs typeface="Public Sans"/>
                <a:sym typeface="Public Sans"/>
              </a:rPr>
              <a:t>igitalisation</a:t>
            </a:r>
            <a:r>
              <a:rPr lang="en-GB" sz="1200" b="1" kern="1200" noProof="0" dirty="0">
                <a:solidFill>
                  <a:schemeClr val="bg1"/>
                </a:solidFill>
                <a:latin typeface="+mn-lt"/>
                <a:ea typeface="Public Sans"/>
                <a:cs typeface="Public Sans"/>
                <a:sym typeface="Public Sans"/>
              </a:rPr>
              <a:t> and circularity </a:t>
            </a:r>
            <a:endParaRPr lang="en-GB" sz="1050" kern="1200" noProof="0" dirty="0">
              <a:solidFill>
                <a:schemeClr val="bg1"/>
              </a:solidFill>
              <a:latin typeface="+mn-lt"/>
              <a:ea typeface="+mn-ea"/>
              <a:cs typeface="+mn-cs"/>
            </a:endParaRPr>
          </a:p>
          <a:p>
            <a:pPr marL="342900" indent="-342900" latinLnBrk="0">
              <a:buFont typeface="+mj-lt"/>
              <a:buAutoNum type="arabicPeriod"/>
            </a:pPr>
            <a:r>
              <a:rPr lang="en-GB" sz="1200" noProof="0" dirty="0">
                <a:ea typeface="Public Sans"/>
                <a:cs typeface="Public Sans"/>
                <a:sym typeface="Public Sans"/>
              </a:rPr>
              <a:t>What is the circular economy and how does it apply to the energy sector?</a:t>
            </a:r>
          </a:p>
          <a:p>
            <a:pPr marL="342900" indent="-342900" latinLnBrk="0">
              <a:buFont typeface="+mj-lt"/>
              <a:buAutoNum type="arabicPeriod"/>
            </a:pPr>
            <a:r>
              <a:rPr lang="en-GB" sz="1200" noProof="0" dirty="0">
                <a:ea typeface="Public Sans"/>
                <a:cs typeface="Public Sans"/>
                <a:sym typeface="Public Sans"/>
              </a:rPr>
              <a:t>How does the European Union support circularity in the energy sector?</a:t>
            </a:r>
          </a:p>
          <a:p>
            <a:pPr marL="342900" indent="-342900" latinLnBrk="0">
              <a:buFont typeface="+mj-lt"/>
              <a:buAutoNum type="arabicPeriod"/>
            </a:pPr>
            <a:r>
              <a:rPr lang="en-GB" sz="1200" noProof="0" dirty="0">
                <a:ea typeface="Public Sans"/>
                <a:cs typeface="Public Sans"/>
                <a:sym typeface="Public Sans"/>
              </a:rPr>
              <a:t>How is digitalisation transforming the energy sector?</a:t>
            </a:r>
          </a:p>
          <a:p>
            <a:pPr marL="342900" indent="-342900" latinLnBrk="0">
              <a:buFont typeface="+mj-lt"/>
              <a:buAutoNum type="arabicPeriod"/>
            </a:pPr>
            <a:r>
              <a:rPr lang="en-GB" sz="1200" noProof="0" dirty="0">
                <a:ea typeface="Public Sans"/>
                <a:cs typeface="Public Sans"/>
                <a:sym typeface="Public Sans"/>
              </a:rPr>
              <a:t>How do circularity and digitalisation work together to achieve a sustainable future?</a:t>
            </a:r>
          </a:p>
          <a:p>
            <a:pPr marL="342900" indent="-342900" latinLnBrk="0">
              <a:buFont typeface="+mj-lt"/>
              <a:buAutoNum type="arabicPeriod"/>
            </a:pPr>
            <a:r>
              <a:rPr lang="en-GB" sz="1200" dirty="0">
                <a:ea typeface="Public Sans"/>
                <a:cs typeface="Public Sans"/>
                <a:sym typeface="Public Sans"/>
              </a:rPr>
              <a:t>How can circular economy principles be applied to maximise resource efficiency in the energy sector?</a:t>
            </a:r>
          </a:p>
          <a:p>
            <a:pPr marL="342900" indent="-342900" latinLnBrk="0">
              <a:buFont typeface="+mj-lt"/>
              <a:buAutoNum type="arabicPeriod"/>
            </a:pPr>
            <a:r>
              <a:rPr lang="en-GB" sz="1200" dirty="0">
                <a:ea typeface="Public Sans"/>
                <a:cs typeface="Public Sans"/>
                <a:sym typeface="Public Sans"/>
              </a:rPr>
              <a:t>How can circularity be applied to renewable energy and energy storage technologies?</a:t>
            </a:r>
          </a:p>
          <a:p>
            <a:pPr marL="342900" indent="-342900" latinLnBrk="0">
              <a:buFont typeface="+mj-lt"/>
              <a:buAutoNum type="arabicPeriod"/>
            </a:pPr>
            <a:r>
              <a:rPr lang="en-GB" sz="1200" dirty="0">
                <a:ea typeface="Public Sans"/>
                <a:cs typeface="Public Sans"/>
                <a:sym typeface="Public Sans"/>
              </a:rPr>
              <a:t>How are digital technologies transforming the energy sector?</a:t>
            </a:r>
          </a:p>
          <a:p>
            <a:pPr marL="342900" indent="-342900" latinLnBrk="0">
              <a:buFont typeface="+mj-lt"/>
              <a:buAutoNum type="arabicPeriod"/>
            </a:pPr>
            <a:r>
              <a:rPr lang="en-GB" sz="1200" dirty="0">
                <a:ea typeface="Public Sans"/>
                <a:cs typeface="Public Sans"/>
                <a:sym typeface="Public Sans"/>
              </a:rPr>
              <a:t>How can blockchain technology benefit the energy sector?</a:t>
            </a:r>
          </a:p>
          <a:p>
            <a:pPr marL="342900" indent="-342900" latinLnBrk="0">
              <a:buFont typeface="+mj-lt"/>
              <a:buAutoNum type="arabicPeriod"/>
            </a:pPr>
            <a:r>
              <a:rPr lang="en-GB" sz="1200" dirty="0">
                <a:ea typeface="Public Sans"/>
                <a:cs typeface="Public Sans"/>
                <a:sym typeface="Public Sans"/>
              </a:rPr>
              <a:t>How is circularity and digitalisation being combined in the energy sector?</a:t>
            </a:r>
          </a:p>
          <a:p>
            <a:pPr marL="342900" indent="-342900" latinLnBrk="0">
              <a:buFont typeface="+mj-lt"/>
              <a:buAutoNum type="arabicPeriod"/>
            </a:pPr>
            <a:endParaRPr lang="en-GB" sz="1200" dirty="0">
              <a:ea typeface="Public Sans"/>
              <a:cs typeface="Public Sans"/>
              <a:sym typeface="Public Sans"/>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4</a:t>
            </a:fld>
            <a:endParaRPr lang="ko-KR" altLang="en-US"/>
          </a:p>
        </p:txBody>
      </p:sp>
    </p:spTree>
    <p:extLst>
      <p:ext uri="{BB962C8B-B14F-4D97-AF65-F5344CB8AC3E}">
        <p14:creationId xmlns:p14="http://schemas.microsoft.com/office/powerpoint/2010/main" val="34325899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1. The Circular Economy </a:t>
            </a:r>
            <a:endParaRPr lang="en-US" sz="1050" kern="1200" dirty="0">
              <a:solidFill>
                <a:schemeClr val="bg1"/>
              </a:solidFill>
              <a:latin typeface="+mn-lt"/>
              <a:ea typeface="+mn-ea"/>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sz="1200" i="1" dirty="0">
                <a:solidFill>
                  <a:schemeClr val="accent5"/>
                </a:solidFill>
              </a:rPr>
              <a:t>What is the circular economy and how does it apply to the energy sector?</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5</a:t>
            </a:fld>
            <a:endParaRPr lang="ko-KR" altLang="en-US"/>
          </a:p>
        </p:txBody>
      </p:sp>
    </p:spTree>
    <p:extLst>
      <p:ext uri="{BB962C8B-B14F-4D97-AF65-F5344CB8AC3E}">
        <p14:creationId xmlns:p14="http://schemas.microsoft.com/office/powerpoint/2010/main" val="1876485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1. The Circular Economy </a:t>
            </a:r>
            <a:endParaRPr lang="en-US" sz="1050" kern="1200" dirty="0">
              <a:solidFill>
                <a:schemeClr val="bg1"/>
              </a:solidFill>
              <a:latin typeface="+mn-lt"/>
              <a:ea typeface="+mn-ea"/>
              <a:cs typeface="+mn-cs"/>
            </a:endParaRPr>
          </a:p>
          <a:p>
            <a:pPr latinLnBrk="0"/>
            <a:r>
              <a:rPr lang="en-GB" sz="1200" noProof="0" dirty="0">
                <a:ea typeface="Public Sans"/>
                <a:cs typeface="Public Sans"/>
                <a:sym typeface="Public Sans"/>
              </a:rPr>
              <a:t>In the context of the energy sector, the circular economy represents a shift from the "take, make, use</a:t>
            </a:r>
            <a:r>
              <a:rPr lang="en-GB" sz="1200" dirty="0">
                <a:ea typeface="Public Sans"/>
                <a:cs typeface="Public Sans"/>
                <a:sym typeface="Public Sans"/>
              </a:rPr>
              <a:t> and</a:t>
            </a:r>
            <a:r>
              <a:rPr lang="en-GB" sz="1200" noProof="0" dirty="0">
                <a:ea typeface="Public Sans"/>
                <a:cs typeface="Public Sans"/>
                <a:sym typeface="Public Sans"/>
              </a:rPr>
              <a:t> dispose” model.  The circular economy emphasises minimising waste and maximising the use of resources.</a:t>
            </a:r>
          </a:p>
          <a:p>
            <a:pPr latinLnBrk="0"/>
            <a:endParaRPr lang="en-GB" sz="1200" dirty="0">
              <a:ea typeface="Public Sans"/>
              <a:cs typeface="Public Sans"/>
              <a:sym typeface="Public Sans"/>
            </a:endParaRPr>
          </a:p>
          <a:p>
            <a:pPr latinLnBrk="0"/>
            <a:r>
              <a:rPr lang="en-GB" sz="1200" dirty="0">
                <a:ea typeface="Public Sans"/>
                <a:cs typeface="Public Sans"/>
                <a:sym typeface="Public Sans"/>
              </a:rPr>
              <a:t>The lifespan of energy technologies can be maximised by minimising waste generation and recovering valuable materials. C</a:t>
            </a:r>
            <a:r>
              <a:rPr lang="en-GB" sz="1200" dirty="0"/>
              <a:t>ircularity helps reduce environmental impact and supports the transition towards a more sustainable and resilient energy system.  </a:t>
            </a:r>
          </a:p>
          <a:p>
            <a:pPr latinLnBrk="0"/>
            <a:endParaRPr lang="en-GB" sz="1200" dirty="0"/>
          </a:p>
          <a:p>
            <a:pPr latinLnBrk="0"/>
            <a:r>
              <a:rPr lang="en-GB" sz="1200" dirty="0"/>
              <a:t>Digital technologies, such as data analytics, smart grids, and blockchain, play a crucial role in enabling and optimising circularity strategies in the energy sector. </a:t>
            </a:r>
          </a:p>
          <a:p>
            <a:pPr latinLnBrk="0"/>
            <a:endParaRPr lang="en-GB" sz="1200" noProof="0" dirty="0">
              <a:ea typeface="Public Sans"/>
              <a:cs typeface="Public Sans"/>
              <a:sym typeface="Public Sans"/>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6</a:t>
            </a:fld>
            <a:endParaRPr lang="ko-KR" altLang="en-US"/>
          </a:p>
        </p:txBody>
      </p:sp>
    </p:spTree>
    <p:extLst>
      <p:ext uri="{BB962C8B-B14F-4D97-AF65-F5344CB8AC3E}">
        <p14:creationId xmlns:p14="http://schemas.microsoft.com/office/powerpoint/2010/main" val="3967453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1. The Circular Economy </a:t>
            </a:r>
            <a:endParaRPr lang="en-US" sz="1050" kern="1200" dirty="0">
              <a:solidFill>
                <a:schemeClr val="bg1"/>
              </a:solidFill>
              <a:latin typeface="+mn-lt"/>
              <a:ea typeface="+mn-ea"/>
              <a:cs typeface="+mn-cs"/>
            </a:endParaRPr>
          </a:p>
          <a:p>
            <a:pPr latinLnBrk="0"/>
            <a:r>
              <a:rPr lang="en-GB" sz="1200" noProof="0" dirty="0">
                <a:ea typeface="Public Sans"/>
                <a:cs typeface="Public Sans"/>
                <a:sym typeface="Public Sans"/>
              </a:rPr>
              <a:t>The core principles of the circular economy are:</a:t>
            </a:r>
          </a:p>
          <a:p>
            <a:pPr latinLnBrk="0"/>
            <a:endParaRPr lang="en-GB" sz="1200" noProof="0" dirty="0">
              <a:ea typeface="Public Sans"/>
              <a:cs typeface="Public Sans"/>
              <a:sym typeface="Public Sans"/>
            </a:endParaRPr>
          </a:p>
          <a:p>
            <a:pPr latinLnBrk="0"/>
            <a:r>
              <a:rPr lang="en-GB" sz="1200" b="1" noProof="0" dirty="0">
                <a:ea typeface="Public Sans"/>
                <a:cs typeface="Public Sans"/>
                <a:sym typeface="Public Sans"/>
              </a:rPr>
              <a:t>Reduce: </a:t>
            </a:r>
            <a:r>
              <a:rPr lang="en-GB" sz="1200" noProof="0" dirty="0">
                <a:ea typeface="Public Sans"/>
                <a:cs typeface="Public Sans"/>
                <a:sym typeface="Public Sans"/>
              </a:rPr>
              <a:t>Minimise energy consumption and waste through: </a:t>
            </a:r>
          </a:p>
          <a:p>
            <a:pPr latinLnBrk="0"/>
            <a:endParaRPr lang="en-GB" sz="1200" noProof="0" dirty="0">
              <a:ea typeface="Public Sans"/>
              <a:cs typeface="Public Sans"/>
              <a:sym typeface="Public Sans"/>
            </a:endParaRPr>
          </a:p>
          <a:p>
            <a:pPr marL="342900" indent="-342900" latinLnBrk="0">
              <a:buFont typeface="Arial" panose="020B0604020202020204" pitchFamily="34" charset="0"/>
              <a:buChar char="•"/>
            </a:pPr>
            <a:r>
              <a:rPr lang="en-GB" sz="1200" dirty="0">
                <a:ea typeface="Public Sans"/>
                <a:cs typeface="Public Sans"/>
                <a:sym typeface="Public Sans"/>
              </a:rPr>
              <a:t>	E</a:t>
            </a:r>
            <a:r>
              <a:rPr lang="en-GB" sz="1200" noProof="0" dirty="0" err="1">
                <a:ea typeface="Public Sans"/>
                <a:cs typeface="Public Sans"/>
                <a:sym typeface="Public Sans"/>
              </a:rPr>
              <a:t>nergy</a:t>
            </a:r>
            <a:r>
              <a:rPr lang="en-GB" sz="1200" noProof="0" dirty="0">
                <a:ea typeface="Public Sans"/>
                <a:cs typeface="Public Sans"/>
                <a:sym typeface="Public Sans"/>
              </a:rPr>
              <a:t> efficiency measures.</a:t>
            </a:r>
            <a:endParaRPr lang="en-GB" sz="1200" dirty="0">
              <a:ea typeface="Public Sans"/>
              <a:cs typeface="Public Sans"/>
              <a:sym typeface="Public Sans"/>
            </a:endParaRPr>
          </a:p>
          <a:p>
            <a:pPr marL="342900" indent="-342900" latinLnBrk="0">
              <a:buFont typeface="Arial" panose="020B0604020202020204" pitchFamily="34" charset="0"/>
              <a:buChar char="•"/>
            </a:pPr>
            <a:r>
              <a:rPr lang="en-GB" sz="1200" noProof="0" dirty="0">
                <a:ea typeface="Public Sans"/>
                <a:cs typeface="Public Sans"/>
                <a:sym typeface="Public Sans"/>
              </a:rPr>
              <a:t>	Incentivising energy use during off-peak periods.</a:t>
            </a:r>
          </a:p>
          <a:p>
            <a:pPr marL="342900" indent="-342900" latinLnBrk="0">
              <a:buFont typeface="Arial" panose="020B0604020202020204" pitchFamily="34" charset="0"/>
              <a:buChar char="•"/>
            </a:pPr>
            <a:r>
              <a:rPr lang="en-GB" sz="1200" dirty="0">
                <a:ea typeface="Public Sans"/>
                <a:cs typeface="Public Sans"/>
                <a:sym typeface="Public Sans"/>
              </a:rPr>
              <a:t>	A</a:t>
            </a:r>
            <a:r>
              <a:rPr lang="en-GB" sz="1200" noProof="0" dirty="0" err="1">
                <a:ea typeface="Public Sans"/>
                <a:cs typeface="Public Sans"/>
                <a:sym typeface="Public Sans"/>
              </a:rPr>
              <a:t>dopting</a:t>
            </a:r>
            <a:r>
              <a:rPr lang="en-GB" sz="1200" noProof="0" dirty="0">
                <a:ea typeface="Public Sans"/>
                <a:cs typeface="Public Sans"/>
                <a:sym typeface="Public Sans"/>
              </a:rPr>
              <a:t> sustainable energy technologies.</a:t>
            </a:r>
          </a:p>
          <a:p>
            <a:pPr latinLnBrk="0"/>
            <a:endParaRPr lang="en-GB" sz="1200" dirty="0">
              <a:ea typeface="Public Sans"/>
              <a:cs typeface="Public Sans"/>
              <a:sym typeface="Public Sans"/>
            </a:endParaRPr>
          </a:p>
          <a:p>
            <a:pPr latinLnBrk="0"/>
            <a:r>
              <a:rPr lang="en-GB" sz="1200" b="1" dirty="0">
                <a:ea typeface="Public Sans"/>
                <a:cs typeface="Public Sans"/>
                <a:sym typeface="Public Sans"/>
              </a:rPr>
              <a:t>Reuse: </a:t>
            </a:r>
            <a:r>
              <a:rPr lang="en-GB" sz="1200" dirty="0">
                <a:ea typeface="Public Sans"/>
                <a:cs typeface="Public Sans"/>
                <a:sym typeface="Public Sans"/>
              </a:rPr>
              <a:t>Repurpose or find new applications for energy infrastructure and components. For example:</a:t>
            </a:r>
          </a:p>
          <a:p>
            <a:pPr latinLnBrk="0"/>
            <a:endParaRPr lang="en-GB" sz="1200" dirty="0">
              <a:ea typeface="Public Sans"/>
              <a:cs typeface="Public Sans"/>
              <a:sym typeface="Public Sans"/>
            </a:endParaRPr>
          </a:p>
          <a:p>
            <a:pPr marL="342900" indent="-342900" latinLnBrk="0">
              <a:buFont typeface="Arial" panose="020B0604020202020204" pitchFamily="34" charset="0"/>
              <a:buChar char="•"/>
            </a:pPr>
            <a:r>
              <a:rPr lang="en-GB" sz="1200" dirty="0">
                <a:ea typeface="Public Sans"/>
                <a:cs typeface="Public Sans"/>
                <a:sym typeface="Public Sans"/>
              </a:rPr>
              <a:t>Repurpose retired wind turbine blades for pedestrian bridges.</a:t>
            </a:r>
          </a:p>
          <a:p>
            <a:pPr marL="342900" indent="-342900" latinLnBrk="0">
              <a:buFont typeface="Arial" panose="020B0604020202020204" pitchFamily="34" charset="0"/>
              <a:buChar char="•"/>
            </a:pPr>
            <a:r>
              <a:rPr lang="en-GB" sz="1200" dirty="0">
                <a:ea typeface="Public Sans"/>
                <a:cs typeface="Public Sans"/>
                <a:sym typeface="Public Sans"/>
              </a:rPr>
              <a:t>Use electric vehicle batteries for grid-scale energy storage.</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7</a:t>
            </a:fld>
            <a:endParaRPr lang="ko-KR" altLang="en-US"/>
          </a:p>
        </p:txBody>
      </p:sp>
    </p:spTree>
    <p:extLst>
      <p:ext uri="{BB962C8B-B14F-4D97-AF65-F5344CB8AC3E}">
        <p14:creationId xmlns:p14="http://schemas.microsoft.com/office/powerpoint/2010/main" val="42470184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1. The Circular Economy </a:t>
            </a:r>
            <a:endParaRPr lang="en-US" sz="1050" kern="1200" dirty="0">
              <a:solidFill>
                <a:schemeClr val="bg1"/>
              </a:solidFill>
              <a:latin typeface="+mn-lt"/>
              <a:ea typeface="+mn-ea"/>
              <a:cs typeface="+mn-cs"/>
            </a:endParaRPr>
          </a:p>
          <a:p>
            <a:pPr latinLnBrk="0"/>
            <a:endParaRPr lang="en-GB" sz="1200" dirty="0">
              <a:ea typeface="Public Sans"/>
              <a:cs typeface="Public Sans"/>
              <a:sym typeface="Public Sans"/>
            </a:endParaRPr>
          </a:p>
          <a:p>
            <a:pPr latinLnBrk="0"/>
            <a:r>
              <a:rPr lang="en-GB" sz="1200" b="1" dirty="0">
                <a:ea typeface="Public Sans"/>
                <a:cs typeface="Public Sans"/>
                <a:sym typeface="Public Sans"/>
              </a:rPr>
              <a:t>Recycle: </a:t>
            </a:r>
            <a:r>
              <a:rPr lang="en-GB" sz="1200" dirty="0">
                <a:ea typeface="Public Sans"/>
                <a:cs typeface="Public Sans"/>
                <a:sym typeface="Public Sans"/>
              </a:rPr>
              <a:t>Recover valuable materials from end-of-life energy technologies. For example:  </a:t>
            </a:r>
          </a:p>
          <a:p>
            <a:pPr latinLnBrk="0"/>
            <a:endParaRPr lang="en-GB" sz="1200" dirty="0">
              <a:ea typeface="Public Sans"/>
              <a:cs typeface="Public Sans"/>
              <a:sym typeface="Public Sans"/>
            </a:endParaRPr>
          </a:p>
          <a:p>
            <a:pPr marL="342900" indent="-342900" latinLnBrk="0">
              <a:buFont typeface="Arial" panose="020B0604020202020204" pitchFamily="34" charset="0"/>
              <a:buChar char="•"/>
            </a:pPr>
            <a:r>
              <a:rPr lang="en-GB" sz="1200" dirty="0">
                <a:ea typeface="Public Sans"/>
                <a:cs typeface="Public Sans"/>
                <a:sym typeface="Public Sans"/>
              </a:rPr>
              <a:t>Recycle solar panels.</a:t>
            </a:r>
          </a:p>
          <a:p>
            <a:pPr marL="342900" indent="-342900" latinLnBrk="0">
              <a:buFont typeface="Arial" panose="020B0604020202020204" pitchFamily="34" charset="0"/>
              <a:buChar char="•"/>
            </a:pPr>
            <a:r>
              <a:rPr lang="en-GB" sz="1200" dirty="0">
                <a:ea typeface="Public Sans"/>
                <a:cs typeface="Public Sans"/>
                <a:sym typeface="Public Sans"/>
              </a:rPr>
              <a:t>Recovering rare earth elements from wind turbines.</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8</a:t>
            </a:fld>
            <a:endParaRPr lang="ko-KR" altLang="en-US"/>
          </a:p>
        </p:txBody>
      </p:sp>
    </p:spTree>
    <p:extLst>
      <p:ext uri="{BB962C8B-B14F-4D97-AF65-F5344CB8AC3E}">
        <p14:creationId xmlns:p14="http://schemas.microsoft.com/office/powerpoint/2010/main" val="9789243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2. European Union initiatives promoting circularity in the energy sector</a:t>
            </a:r>
          </a:p>
          <a:p>
            <a:pPr algn="ctr" latinLnBrk="0"/>
            <a:r>
              <a:rPr lang="en-US" sz="1200" i="1" dirty="0">
                <a:solidFill>
                  <a:schemeClr val="accent2"/>
                </a:solidFill>
              </a:rPr>
              <a:t>How does the European Union support circularity in the energy sector?</a:t>
            </a:r>
          </a:p>
          <a:p>
            <a:pPr algn="ctr" latinLnBrk="0"/>
            <a:endParaRPr lang="en-US" sz="1200" i="1" dirty="0">
              <a:solidFill>
                <a:schemeClr val="accent2"/>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9</a:t>
            </a:fld>
            <a:endParaRPr lang="ko-KR" altLang="en-US"/>
          </a:p>
        </p:txBody>
      </p:sp>
    </p:spTree>
    <p:extLst>
      <p:ext uri="{BB962C8B-B14F-4D97-AF65-F5344CB8AC3E}">
        <p14:creationId xmlns:p14="http://schemas.microsoft.com/office/powerpoint/2010/main" val="39358116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s://creativecommons.org/licenses/by-sa/4.0/deed.en" TargetMode="External"/><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very1 slide a">
    <p:spTree>
      <p:nvGrpSpPr>
        <p:cNvPr id="1" name=""/>
        <p:cNvGrpSpPr/>
        <p:nvPr/>
      </p:nvGrpSpPr>
      <p:grpSpPr>
        <a:xfrm>
          <a:off x="0" y="0"/>
          <a:ext cx="0" cy="0"/>
          <a:chOff x="0" y="0"/>
          <a:chExt cx="0" cy="0"/>
        </a:xfrm>
      </p:grpSpPr>
      <p:sp>
        <p:nvSpPr>
          <p:cNvPr id="10" name="직사각형 9">
            <a:extLst>
              <a:ext uri="{FF2B5EF4-FFF2-40B4-BE49-F238E27FC236}">
                <a16:creationId xmlns:a16="http://schemas.microsoft.com/office/drawing/2014/main" id="{6968694B-CBC0-4CFA-92E7-007B856E5C2E}"/>
              </a:ext>
            </a:extLst>
          </p:cNvPr>
          <p:cNvSpPr/>
          <p:nvPr userDrawn="1"/>
        </p:nvSpPr>
        <p:spPr>
          <a:xfrm>
            <a:off x="7678057" y="1"/>
            <a:ext cx="4513943"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pic>
        <p:nvPicPr>
          <p:cNvPr id="2" name="Picture 1">
            <a:extLst>
              <a:ext uri="{FF2B5EF4-FFF2-40B4-BE49-F238E27FC236}">
                <a16:creationId xmlns:a16="http://schemas.microsoft.com/office/drawing/2014/main" id="{95FF8FAC-CA3D-D985-2D00-0665579779A9}"/>
              </a:ext>
            </a:extLst>
          </p:cNvPr>
          <p:cNvPicPr>
            <a:picLocks noChangeAspect="1"/>
          </p:cNvPicPr>
          <p:nvPr userDrawn="1"/>
        </p:nvPicPr>
        <p:blipFill>
          <a:blip r:embed="rId2"/>
          <a:stretch>
            <a:fillRect/>
          </a:stretch>
        </p:blipFill>
        <p:spPr>
          <a:xfrm>
            <a:off x="11553029" y="6210794"/>
            <a:ext cx="377098" cy="391886"/>
          </a:xfrm>
          <a:prstGeom prst="rect">
            <a:avLst/>
          </a:prstGeom>
        </p:spPr>
      </p:pic>
      <p:sp>
        <p:nvSpPr>
          <p:cNvPr id="3" name="TextBox 2">
            <a:extLst>
              <a:ext uri="{FF2B5EF4-FFF2-40B4-BE49-F238E27FC236}">
                <a16:creationId xmlns:a16="http://schemas.microsoft.com/office/drawing/2014/main" id="{3FF2DCE0-FF8D-4ED2-3C1F-16DB811E499D}"/>
              </a:ext>
            </a:extLst>
          </p:cNvPr>
          <p:cNvSpPr txBox="1"/>
          <p:nvPr userDrawn="1"/>
        </p:nvSpPr>
        <p:spPr>
          <a:xfrm>
            <a:off x="2364377" y="6052794"/>
            <a:ext cx="5220454" cy="707886"/>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GB" sz="1000" dirty="0">
                <a:solidFill>
                  <a:schemeClr val="bg2">
                    <a:lumMod val="75000"/>
                  </a:schemeClr>
                </a:solidFill>
                <a:effectLst/>
                <a:latin typeface="+mn-lt"/>
                <a:cs typeface="Calibri" panose="020F0502020204030204" pitchFamily="34" charset="0"/>
              </a:rPr>
              <a:t>This project has received funding from the European Union’s Horizon Programme for Research and Innovation (2021-2027) under grant agreement No 101075596. </a:t>
            </a:r>
            <a:r>
              <a:rPr lang="en-US" sz="1000" dirty="0">
                <a:solidFill>
                  <a:schemeClr val="bg2">
                    <a:lumMod val="75000"/>
                  </a:schemeClr>
                </a:solidFill>
                <a:latin typeface="+mn-lt"/>
                <a:ea typeface="Public Sans"/>
                <a:cs typeface="Public Sans"/>
                <a:sym typeface="Public Sans"/>
              </a:rPr>
              <a:t>Responsibility for this material’s content lies solely with the Every1 project</a:t>
            </a:r>
            <a:r>
              <a:rPr lang="en-US" sz="1000" b="0" i="0" u="none" strike="noStrike" cap="none" dirty="0">
                <a:solidFill>
                  <a:schemeClr val="bg2">
                    <a:lumMod val="75000"/>
                  </a:schemeClr>
                </a:solidFill>
                <a:latin typeface="+mn-lt"/>
                <a:ea typeface="Public Sans"/>
                <a:cs typeface="Public Sans"/>
                <a:sym typeface="Public Sans"/>
              </a:rPr>
              <a:t> and does not necessarily reflect the opinion of the European Union. The presentation is licensed </a:t>
            </a:r>
            <a:r>
              <a:rPr lang="en-US" sz="1000" b="0" i="0" u="sng" strike="noStrike" cap="none" dirty="0">
                <a:solidFill>
                  <a:schemeClr val="bg2">
                    <a:lumMod val="75000"/>
                  </a:schemeClr>
                </a:solidFill>
                <a:latin typeface="+mn-lt"/>
                <a:ea typeface="Public Sans"/>
                <a:cs typeface="Public Sans"/>
                <a:sym typeface="Public Sans"/>
                <a:hlinkClick r:id="rId3">
                  <a:extLst>
                    <a:ext uri="{A12FA001-AC4F-418D-AE19-62706E023703}">
                      <ahyp:hlinkClr xmlns:ahyp="http://schemas.microsoft.com/office/drawing/2018/hyperlinkcolor" val="tx"/>
                    </a:ext>
                  </a:extLst>
                </a:hlinkClick>
              </a:rPr>
              <a:t>CC BY-SA 4.0,</a:t>
            </a:r>
            <a:r>
              <a:rPr lang="en-US" sz="1000" b="0" i="0" u="none" strike="noStrike" cap="none" dirty="0">
                <a:solidFill>
                  <a:schemeClr val="bg2">
                    <a:lumMod val="75000"/>
                  </a:schemeClr>
                </a:solidFill>
                <a:latin typeface="+mn-lt"/>
                <a:ea typeface="Public Sans"/>
                <a:cs typeface="Public Sans"/>
                <a:sym typeface="Public Sans"/>
              </a:rPr>
              <a:t> unless otherwise stated.</a:t>
            </a:r>
            <a:endParaRPr lang="en-GB" sz="1000" dirty="0">
              <a:solidFill>
                <a:schemeClr val="bg2">
                  <a:lumMod val="75000"/>
                </a:schemeClr>
              </a:solidFill>
              <a:effectLst/>
              <a:latin typeface="+mn-lt"/>
              <a:cs typeface="Calibri" panose="020F0502020204030204" pitchFamily="34" charset="0"/>
            </a:endParaRPr>
          </a:p>
        </p:txBody>
      </p:sp>
      <p:pic>
        <p:nvPicPr>
          <p:cNvPr id="6" name="Picture 5">
            <a:extLst>
              <a:ext uri="{FF2B5EF4-FFF2-40B4-BE49-F238E27FC236}">
                <a16:creationId xmlns:a16="http://schemas.microsoft.com/office/drawing/2014/main" id="{C63F7E0B-4A4C-2E6A-B35B-1916F48E936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4307" y="6174064"/>
            <a:ext cx="2220070" cy="465346"/>
          </a:xfrm>
          <a:prstGeom prst="rect">
            <a:avLst/>
          </a:prstGeom>
        </p:spPr>
      </p:pic>
    </p:spTree>
    <p:extLst>
      <p:ext uri="{BB962C8B-B14F-4D97-AF65-F5344CB8AC3E}">
        <p14:creationId xmlns:p14="http://schemas.microsoft.com/office/powerpoint/2010/main" val="25494878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very1 slide j">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Tree>
    <p:extLst>
      <p:ext uri="{BB962C8B-B14F-4D97-AF65-F5344CB8AC3E}">
        <p14:creationId xmlns:p14="http://schemas.microsoft.com/office/powerpoint/2010/main" val="34607769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very1 slide k">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
        <p:nvSpPr>
          <p:cNvPr id="5" name="그림 개체 틀 11">
            <a:extLst>
              <a:ext uri="{FF2B5EF4-FFF2-40B4-BE49-F238E27FC236}">
                <a16:creationId xmlns:a16="http://schemas.microsoft.com/office/drawing/2014/main" id="{9C583B6A-D48B-4133-AA93-AD9DAD571829}"/>
              </a:ext>
            </a:extLst>
          </p:cNvPr>
          <p:cNvSpPr>
            <a:spLocks noGrp="1"/>
          </p:cNvSpPr>
          <p:nvPr>
            <p:ph type="pic" sz="quarter" idx="10" hasCustomPrompt="1"/>
          </p:nvPr>
        </p:nvSpPr>
        <p:spPr>
          <a:xfrm>
            <a:off x="5488689" y="1071562"/>
            <a:ext cx="2179320" cy="4714876"/>
          </a:xfrm>
          <a:prstGeom prst="roundRect">
            <a:avLst>
              <a:gd name="adj" fmla="val 7322"/>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sp>
        <p:nvSpPr>
          <p:cNvPr id="6" name="그림 개체 틀 11">
            <a:extLst>
              <a:ext uri="{FF2B5EF4-FFF2-40B4-BE49-F238E27FC236}">
                <a16:creationId xmlns:a16="http://schemas.microsoft.com/office/drawing/2014/main" id="{92072F7B-D0DE-49EA-AE66-196E4FE05224}"/>
              </a:ext>
            </a:extLst>
          </p:cNvPr>
          <p:cNvSpPr>
            <a:spLocks noGrp="1"/>
          </p:cNvSpPr>
          <p:nvPr>
            <p:ph type="pic" sz="quarter" idx="11" hasCustomPrompt="1"/>
          </p:nvPr>
        </p:nvSpPr>
        <p:spPr>
          <a:xfrm>
            <a:off x="8646158" y="1071562"/>
            <a:ext cx="2179320" cy="4714876"/>
          </a:xfrm>
          <a:prstGeom prst="roundRect">
            <a:avLst>
              <a:gd name="adj" fmla="val 7322"/>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655560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very1 slide l">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
        <p:nvSpPr>
          <p:cNvPr id="5" name="그림 개체 틀 5">
            <a:extLst>
              <a:ext uri="{FF2B5EF4-FFF2-40B4-BE49-F238E27FC236}">
                <a16:creationId xmlns:a16="http://schemas.microsoft.com/office/drawing/2014/main" id="{2B38B804-37F9-4A94-AFFA-C1B392324804}"/>
              </a:ext>
            </a:extLst>
          </p:cNvPr>
          <p:cNvSpPr>
            <a:spLocks noGrp="1"/>
          </p:cNvSpPr>
          <p:nvPr>
            <p:ph type="pic" sz="quarter" idx="10" hasCustomPrompt="1"/>
          </p:nvPr>
        </p:nvSpPr>
        <p:spPr>
          <a:xfrm>
            <a:off x="6270942" y="871537"/>
            <a:ext cx="3825240" cy="5114925"/>
          </a:xfrm>
          <a:prstGeom prst="roundRect">
            <a:avLst>
              <a:gd name="adj" fmla="val 1926"/>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3110462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very1 slide m">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
        <p:nvSpPr>
          <p:cNvPr id="9" name="그림 개체 틀 8">
            <a:extLst>
              <a:ext uri="{FF2B5EF4-FFF2-40B4-BE49-F238E27FC236}">
                <a16:creationId xmlns:a16="http://schemas.microsoft.com/office/drawing/2014/main" id="{0B066AC9-69A0-4750-B810-A55647CCCD7F}"/>
              </a:ext>
            </a:extLst>
          </p:cNvPr>
          <p:cNvSpPr>
            <a:spLocks noGrp="1"/>
          </p:cNvSpPr>
          <p:nvPr>
            <p:ph type="pic" sz="quarter" idx="10" hasCustomPrompt="1"/>
          </p:nvPr>
        </p:nvSpPr>
        <p:spPr>
          <a:xfrm>
            <a:off x="5005128" y="995703"/>
            <a:ext cx="6273800" cy="3784600"/>
          </a:xfrm>
          <a:prstGeom prst="rect">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15458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very1 slide 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11658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very1 slide o">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7278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very1 slide b">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4F53AAD2-4525-46D4-8AD1-5B650C307416}"/>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Tree>
    <p:extLst>
      <p:ext uri="{BB962C8B-B14F-4D97-AF65-F5344CB8AC3E}">
        <p14:creationId xmlns:p14="http://schemas.microsoft.com/office/powerpoint/2010/main" val="40935587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very1 slide c">
    <p:spTree>
      <p:nvGrpSpPr>
        <p:cNvPr id="1" name=""/>
        <p:cNvGrpSpPr/>
        <p:nvPr/>
      </p:nvGrpSpPr>
      <p:grpSpPr>
        <a:xfrm>
          <a:off x="0" y="0"/>
          <a:ext cx="0" cy="0"/>
          <a:chOff x="0" y="0"/>
          <a:chExt cx="0" cy="0"/>
        </a:xfrm>
      </p:grpSpPr>
      <p:sp>
        <p:nvSpPr>
          <p:cNvPr id="5" name="그림 개체 틀 4">
            <a:extLst>
              <a:ext uri="{FF2B5EF4-FFF2-40B4-BE49-F238E27FC236}">
                <a16:creationId xmlns:a16="http://schemas.microsoft.com/office/drawing/2014/main" id="{E283817D-1720-4E33-BBAA-06FA34BF8FAA}"/>
              </a:ext>
            </a:extLst>
          </p:cNvPr>
          <p:cNvSpPr>
            <a:spLocks noGrp="1"/>
          </p:cNvSpPr>
          <p:nvPr>
            <p:ph type="pic" sz="quarter" idx="12" hasCustomPrompt="1"/>
          </p:nvPr>
        </p:nvSpPr>
        <p:spPr>
          <a:xfrm>
            <a:off x="0" y="1"/>
            <a:ext cx="12192000" cy="4432300"/>
          </a:xfrm>
          <a:prstGeom prst="rect">
            <a:avLst/>
          </a:prstGeom>
          <a:pattFill prst="pct10">
            <a:fgClr>
              <a:schemeClr val="bg1">
                <a:lumMod val="75000"/>
              </a:schemeClr>
            </a:fgClr>
            <a:bgClr>
              <a:schemeClr val="bg1">
                <a:lumMod val="95000"/>
              </a:schemeClr>
            </a:bgClr>
          </a:pattFill>
        </p:spPr>
        <p:txBody>
          <a:bodyPr tIns="864000" bIns="46800" anchor="ctr"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400" b="1"/>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1180499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very1 slide d">
    <p:spTree>
      <p:nvGrpSpPr>
        <p:cNvPr id="1" name=""/>
        <p:cNvGrpSpPr/>
        <p:nvPr/>
      </p:nvGrpSpPr>
      <p:grpSpPr>
        <a:xfrm>
          <a:off x="0" y="0"/>
          <a:ext cx="0" cy="0"/>
          <a:chOff x="0" y="0"/>
          <a:chExt cx="0" cy="0"/>
        </a:xfrm>
      </p:grpSpPr>
      <p:sp>
        <p:nvSpPr>
          <p:cNvPr id="5" name="직사각형 4">
            <a:extLst>
              <a:ext uri="{FF2B5EF4-FFF2-40B4-BE49-F238E27FC236}">
                <a16:creationId xmlns:a16="http://schemas.microsoft.com/office/drawing/2014/main" id="{37D69E15-8DEB-4A6D-B2E4-0E1069D88945}"/>
              </a:ext>
            </a:extLst>
          </p:cNvPr>
          <p:cNvSpPr/>
          <p:nvPr userDrawn="1"/>
        </p:nvSpPr>
        <p:spPr>
          <a:xfrm>
            <a:off x="0" y="0"/>
            <a:ext cx="12192000" cy="194936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ko-KR" altLang="en-US" sz="2800">
              <a:solidFill>
                <a:srgbClr val="1A1941"/>
              </a:solidFill>
              <a:latin typeface="+mj-lt"/>
            </a:endParaRPr>
          </a:p>
        </p:txBody>
      </p:sp>
    </p:spTree>
    <p:extLst>
      <p:ext uri="{BB962C8B-B14F-4D97-AF65-F5344CB8AC3E}">
        <p14:creationId xmlns:p14="http://schemas.microsoft.com/office/powerpoint/2010/main" val="19576562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very1 slide e">
    <p:spTree>
      <p:nvGrpSpPr>
        <p:cNvPr id="1" name=""/>
        <p:cNvGrpSpPr/>
        <p:nvPr/>
      </p:nvGrpSpPr>
      <p:grpSpPr>
        <a:xfrm>
          <a:off x="0" y="0"/>
          <a:ext cx="0" cy="0"/>
          <a:chOff x="0" y="0"/>
          <a:chExt cx="0" cy="0"/>
        </a:xfrm>
      </p:grpSpPr>
      <p:sp>
        <p:nvSpPr>
          <p:cNvPr id="2" name="그림 개체 틀 4">
            <a:extLst>
              <a:ext uri="{FF2B5EF4-FFF2-40B4-BE49-F238E27FC236}">
                <a16:creationId xmlns:a16="http://schemas.microsoft.com/office/drawing/2014/main" id="{B547046A-E8BF-82BA-C9AC-6E170D2CFBD1}"/>
              </a:ext>
            </a:extLst>
          </p:cNvPr>
          <p:cNvSpPr>
            <a:spLocks noGrp="1"/>
          </p:cNvSpPr>
          <p:nvPr>
            <p:ph type="pic" sz="quarter" idx="10" hasCustomPrompt="1"/>
          </p:nvPr>
        </p:nvSpPr>
        <p:spPr>
          <a:xfrm>
            <a:off x="1" y="0"/>
            <a:ext cx="12192000" cy="6858000"/>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7" name="직사각형 6">
            <a:extLst>
              <a:ext uri="{FF2B5EF4-FFF2-40B4-BE49-F238E27FC236}">
                <a16:creationId xmlns:a16="http://schemas.microsoft.com/office/drawing/2014/main" id="{E2E7B73A-F0CB-4394-A911-E39F740EEC29}"/>
              </a:ext>
            </a:extLst>
          </p:cNvPr>
          <p:cNvSpPr/>
          <p:nvPr userDrawn="1"/>
        </p:nvSpPr>
        <p:spPr>
          <a:xfrm>
            <a:off x="2667000" y="1581765"/>
            <a:ext cx="6858000" cy="3694470"/>
          </a:xfrm>
          <a:prstGeom prst="rect">
            <a:avLst/>
          </a:prstGeom>
          <a:solidFill>
            <a:schemeClr val="tx2"/>
          </a:solidFill>
          <a:ln w="9525" cap="flat">
            <a:noFill/>
            <a:prstDash val="solid"/>
            <a:miter/>
          </a:ln>
        </p:spPr>
        <p:txBody>
          <a:bodyPr rtlCol="0" anchor="ctr"/>
          <a:lstStyle/>
          <a:p>
            <a:pPr algn="l"/>
            <a:endParaRPr lang="ko-KR" altLang="en-US"/>
          </a:p>
        </p:txBody>
      </p:sp>
    </p:spTree>
    <p:extLst>
      <p:ext uri="{BB962C8B-B14F-4D97-AF65-F5344CB8AC3E}">
        <p14:creationId xmlns:p14="http://schemas.microsoft.com/office/powerpoint/2010/main" val="1361370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Every1 slide f">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4328BE74-3A9A-407A-80A7-F26E850A55BA}"/>
              </a:ext>
            </a:extLst>
          </p:cNvPr>
          <p:cNvSpPr/>
          <p:nvPr userDrawn="1"/>
        </p:nvSpPr>
        <p:spPr>
          <a:xfrm>
            <a:off x="487680" y="457200"/>
            <a:ext cx="11216640" cy="59436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ko-KR" altLang="en-US"/>
          </a:p>
        </p:txBody>
      </p:sp>
    </p:spTree>
    <p:extLst>
      <p:ext uri="{BB962C8B-B14F-4D97-AF65-F5344CB8AC3E}">
        <p14:creationId xmlns:p14="http://schemas.microsoft.com/office/powerpoint/2010/main" val="36570012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very1 slide g">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799A7B0B-43CF-4ACA-B61B-AC7F27070D01}"/>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Tree>
    <p:extLst>
      <p:ext uri="{BB962C8B-B14F-4D97-AF65-F5344CB8AC3E}">
        <p14:creationId xmlns:p14="http://schemas.microsoft.com/office/powerpoint/2010/main" val="12577396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very1 slide h">
    <p:spTree>
      <p:nvGrpSpPr>
        <p:cNvPr id="1" name=""/>
        <p:cNvGrpSpPr/>
        <p:nvPr/>
      </p:nvGrpSpPr>
      <p:grpSpPr>
        <a:xfrm>
          <a:off x="0" y="0"/>
          <a:ext cx="0" cy="0"/>
          <a:chOff x="0" y="0"/>
          <a:chExt cx="0" cy="0"/>
        </a:xfrm>
      </p:grpSpPr>
      <p:sp>
        <p:nvSpPr>
          <p:cNvPr id="6" name="그림 개체 틀 4">
            <a:extLst>
              <a:ext uri="{FF2B5EF4-FFF2-40B4-BE49-F238E27FC236}">
                <a16:creationId xmlns:a16="http://schemas.microsoft.com/office/drawing/2014/main" id="{70D0E821-4D0E-48B8-ADD8-DB86F3E3D763}"/>
              </a:ext>
            </a:extLst>
          </p:cNvPr>
          <p:cNvSpPr>
            <a:spLocks noGrp="1"/>
          </p:cNvSpPr>
          <p:nvPr>
            <p:ph type="pic" sz="quarter" idx="10" hasCustomPrompt="1"/>
          </p:nvPr>
        </p:nvSpPr>
        <p:spPr>
          <a:xfrm>
            <a:off x="7808582" y="0"/>
            <a:ext cx="4383418" cy="6858000"/>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35849344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very1 slide i">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799A7B0B-43CF-4ACA-B61B-AC7F27070D01}"/>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Tree>
    <p:extLst>
      <p:ext uri="{BB962C8B-B14F-4D97-AF65-F5344CB8AC3E}">
        <p14:creationId xmlns:p14="http://schemas.microsoft.com/office/powerpoint/2010/main" val="1349886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4BD2F4-2B9E-45E4-DE4F-FE14DB8557CB}"/>
              </a:ext>
            </a:extLst>
          </p:cNvPr>
          <p:cNvPicPr>
            <a:picLocks noChangeAspect="1"/>
          </p:cNvPicPr>
          <p:nvPr userDrawn="1"/>
        </p:nvPicPr>
        <p:blipFill>
          <a:blip r:embed="rId17"/>
          <a:stretch>
            <a:fillRect/>
          </a:stretch>
        </p:blipFill>
        <p:spPr>
          <a:xfrm>
            <a:off x="11499503" y="6159639"/>
            <a:ext cx="482322" cy="482322"/>
          </a:xfrm>
          <a:prstGeom prst="rect">
            <a:avLst/>
          </a:prstGeom>
        </p:spPr>
      </p:pic>
    </p:spTree>
    <p:extLst>
      <p:ext uri="{BB962C8B-B14F-4D97-AF65-F5344CB8AC3E}">
        <p14:creationId xmlns:p14="http://schemas.microsoft.com/office/powerpoint/2010/main" val="383319713"/>
      </p:ext>
    </p:extLst>
  </p:cSld>
  <p:clrMap bg1="lt1" tx1="dk1" bg2="lt2" tx2="dk2" accent1="accent1" accent2="accent2" accent3="accent3" accent4="accent4" accent5="accent5" accent6="accent6" hlink="hlink" folHlink="folHlink"/>
  <p:sldLayoutIdLst>
    <p:sldLayoutId id="2147483653"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687" r:id="rId14"/>
    <p:sldLayoutId id="2147483664" r:id="rId15"/>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hyperlink" Target="https://commission.europa.eu/energy-climate-change-environment/standards-tools-and-labels/products-labelling-rules-and-requirements/ecodesign-sustainable-products-regulation_en"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8.jpeg"/><Relationship Id="rId4" Type="http://schemas.openxmlformats.org/officeDocument/2006/relationships/hyperlink" Target="https://www.iea.org/policies/15696-european-raw-materials-initiative"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environment.ec.europa.eu/topics/waste-and-recycling/waste-framework-directive_en"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8.jpeg"/><Relationship Id="rId4" Type="http://schemas.openxmlformats.org/officeDocument/2006/relationships/hyperlink" Target="https://single-market-economy.ec.europa.eu/sectors/raw-materials/areas-specific-interest/critical-raw-materials_en#critical-raw-materials-act"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s://www.unido.org/sites/default/files/unido-publications/2025-06/Circular%20Economy%20and%20Digitalization.pdf"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0.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s://circulareconomy.europa.eu/platform/sites/default/files/2024-02/SMART-CIRCUIT_Circular-Success-Stories_brochure_fv.pdf"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https://www.mdpi.com/2071-1050/15/17/13165" TargetMode="External"/><Relationship Id="rId2" Type="http://schemas.openxmlformats.org/officeDocument/2006/relationships/notesSlide" Target="../notesSlides/notesSlide28.xml"/><Relationship Id="rId1" Type="http://schemas.openxmlformats.org/officeDocument/2006/relationships/slideLayout" Target="../slideLayouts/slideLayout14.xml"/><Relationship Id="rId6" Type="http://schemas.openxmlformats.org/officeDocument/2006/relationships/hyperlink" Target="https://every1.energy/learning-materials" TargetMode="External"/><Relationship Id="rId5" Type="http://schemas.openxmlformats.org/officeDocument/2006/relationships/hyperlink" Target="https://www.interreg-central.eu/news/circularity-as-a-driver-of-the-energy-transition-in-public-transport-a-look-into-the-future/" TargetMode="External"/><Relationship Id="rId4" Type="http://schemas.openxmlformats.org/officeDocument/2006/relationships/hyperlink" Target="https://circulareconomy.europa.eu/platform/en/knowledge/lca-circular-design-comparative-study-digital-tools-built-environment"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s://www.flickr.com/photos/stevensnodgrass/5548193945/in/photolist-9sgWLi-5jTpcz-2feKdqn-66mxHi-9EC2pg-ig4zE9-5k4yb3-8dxN6p-7waL6b-evzM8E-61Vhgc-oDF5P5-4HcqTh-86DdbS-e4kpMs-7Neuk-dECiWm-2kSZ3Xd-Gz7Aa-2kSS5Zk-8qUzBR-2kSUvDn-2kJawxP-HTGCZg-J8Rd1G-9PymkC-6GjVzx-2kSUY37-5aueeT-ebbTvo-6oPYRA-2kSZ3WB-5pxwNk-cpcUm9-a2hsRH-4a9y5d-2oxEvHN-7NuBgq-LRrGc-2oVpDUj-9BYo5n-wuEyG-rmhfBE-aMJEiB-LaxZC-5GXQh7-4rLiiH-nzXEXQ-7WmKPi-3qjySW" TargetMode="External"/><Relationship Id="rId13" Type="http://schemas.openxmlformats.org/officeDocument/2006/relationships/hyperlink" Target="https://www.flickr.com/photos/26395486@N00/11040990083/" TargetMode="External"/><Relationship Id="rId18" Type="http://schemas.openxmlformats.org/officeDocument/2006/relationships/hyperlink" Target="https://www.flickr.com/photos/153724200@N07/40932460914/in/photolist-25n4yyJ-2odVTUR-26RhsEy-26RhsUG-28egisc-hADJ8X-9uZMt-5jhfU6-2qun34M-Mpb6X1-2qsoChq-JjjPbG-2gVgBDF-4SawTh-2oWwFwY-2gVikgB-2564itF-7S6UX7-2hy98BL-9rCDJp-2hzoRjj-2hxXktV-GN1rT4-2hzjuNi-2g5DqMg-2hy7SMX-riCyxz-rW7fzn-Q9DhTa-rXQSF1-RNKgg5-JjjPhd-2eq7vbd-RQXAm3-2hzp4eS-2cw8mMR-2hRQtUP-26rPCtp-29gMpro-2564iya-MQjyo9-2hxJzsN-qNt2Rp-MTpJLp-2ddsrwi-2hdmx5p-2gUhgNH-2gViDpA-2gViCB8-JjjPw1" TargetMode="External"/><Relationship Id="rId3" Type="http://schemas.openxmlformats.org/officeDocument/2006/relationships/hyperlink" Target="https://creativecommons.org/licenses/by-sa/4.0/deed.en" TargetMode="External"/><Relationship Id="rId21" Type="http://schemas.openxmlformats.org/officeDocument/2006/relationships/hyperlink" Target="https://unsplash.com/photos/person-planting-on-hanged-pots-TyLw3IQALMs" TargetMode="External"/><Relationship Id="rId7" Type="http://schemas.openxmlformats.org/officeDocument/2006/relationships/hyperlink" Target="https://creativecommons.org/licenses/by-nc/2.0/" TargetMode="External"/><Relationship Id="rId12" Type="http://schemas.openxmlformats.org/officeDocument/2006/relationships/hyperlink" Target="https://creativecommons.org/publicdomain/mark/1.0/" TargetMode="External"/><Relationship Id="rId17" Type="http://schemas.openxmlformats.org/officeDocument/2006/relationships/hyperlink" Target="https://www.flickr.com/photos/andyarthur/5837677046/in/photolist-dRst2P-5BWz7p-2nYFwNJ-9TRC1f-2feKdqn-3qqUHB-x15w96-ftpVb7-ftayRp-ftpVco-ftpV8E-ftayTB-ftpVhs-2pyWdn5-5aueeT-58Kvg4-8qUzBR-J8Rd1G-6mcr7C-8dxN6p-rpZcTs-5ayvXG-5auf8a-aPX2FM-5audxB-2oVpDUj-5aueCi-LaxZC-6YDcdz-4H8gnk-9AkH2j-fcbtxu-2iSxdkL-6YDcdx-7SDCtc-Suw685-KXuo4J-2fpbh9a-9sgWLi-3ZT5ED-dSCtsR-2oPqdxC-7J88iY-r1pNjt-8UA5Dg-86DdbS-7ynBCB-2TWLWf-2nYGYB8" TargetMode="External"/><Relationship Id="rId2" Type="http://schemas.openxmlformats.org/officeDocument/2006/relationships/notesSlide" Target="../notesSlides/notesSlide29.xml"/><Relationship Id="rId16" Type="http://schemas.openxmlformats.org/officeDocument/2006/relationships/hyperlink" Target="https://unsplash.com/license" TargetMode="External"/><Relationship Id="rId20" Type="http://schemas.openxmlformats.org/officeDocument/2006/relationships/hyperlink" Target="https://www.flickr.com/photos/oneras/32634430557/in/photolist-23xi3Q9-RHMZeP-23qkfTv-28xHrw3-28xHsEq-2ad5BPJ-2ad5D35-29Vh1AX-28xHswE-2ad5Cx7-2ad5CjG-2benF4Q-2benETE-2ad5DsJ-PaWffy-2ad5C89-23NvndY-vPGcvw-23qkg7g-wscwzm-GNWDa4-21rezdi-2c2Pk79-242S4ah-Nqj4b6-NeX7oN-XpkTx4-MXWMzj-NfsyJA-QL4Dom-NeX7RS-F1uPNv-NhDrbz-NqivEk-2heo2Sz-224jUwC-2a8h8Dh-NhD2vi-257MLkx-nkAHBh-2fzpwWv-21TkF21-RE8HCn-23Zv7BH-2aBKvvH-21AFttS-2o4e6sS-GYVsW1-NfPfMF-F3yVic" TargetMode="External"/><Relationship Id="rId1" Type="http://schemas.openxmlformats.org/officeDocument/2006/relationships/slideLayout" Target="../slideLayouts/slideLayout2.xml"/><Relationship Id="rId6" Type="http://schemas.openxmlformats.org/officeDocument/2006/relationships/hyperlink" Target="https://www.flickr.com/photos/htb/1370295502/in/photolist-36687w-aJJP4r-7F5r95-rVMDi9-26JaFEY-4HdwZ-25iTEe-aJJQHr-25b7rHv-5BJMTE-azuJ2V-8H3Whu-2iDxPHP-25iTNp-25iTYe-2qaiLPk-KCLx9-2o5ezyg-4JmJDu-2nJ4kaA-GruDe-5kPSPk-9yaV4u-2kqTWPz-2pMTufn-4NVx8Y-2paqXHC-58TUTv-294KMu-2oaxdpD-4NRfBx-5hA7n9-cF2g7o-89FTAU-5Snvty-BphRdo-djwoN4-9SjmJ9-e8Lani-yXdeRb-5cx3oj-6yoGSA-2pw7keQ-91RvWm-5hvLsn-91RvWo-sfKqVM-azLuTY-QH5Ms8-7HgQwz" TargetMode="External"/><Relationship Id="rId11" Type="http://schemas.openxmlformats.org/officeDocument/2006/relationships/hyperlink" Target="https://www.flickr.com/photos/149077469@N03/30993060636/in/photolist-9RUJjr-8D38WR-8VUxZy-9AuxJA-9ErHc8-9jP27f-9hEJ6T-pra3h4-PdKx9q-8FPmHq-efSZMd-8KgGy4-9FD3oe-9g3r4Q-b9KAfB-mMzpcZ-9hHDGS-efMf16-dvgx7A-9FbkkW-8DZUDu-9Fby4L-mMzupH-9z6fSz-YK121N-9MJamz-9jP2Sb-9hEJNV-8JaB4B-a8fJwH-8WKBsr-mMzsmp-rpCN49-9RXEdA-9HvjEN-9xCD8i-7vzoVt-mMB4UC-mMB2Dq-6D43GH-9t43hg-mMB6k3-efMf4R-2mHg3uB-9hHQyL-9hHMKo-2nZHx3e-bEJGQ6-9jP42s-8PHBDs" TargetMode="External"/><Relationship Id="rId5" Type="http://schemas.openxmlformats.org/officeDocument/2006/relationships/hyperlink" Target="https://creativecommons.org/licenses/by-sa/2.0/" TargetMode="External"/><Relationship Id="rId15" Type="http://schemas.openxmlformats.org/officeDocument/2006/relationships/hyperlink" Target="https://unsplash.com/photos/a-tall-building-with-many-windows-with-bosco-verticale-in-the-background-dTQqLjGEj18" TargetMode="External"/><Relationship Id="rId10" Type="http://schemas.openxmlformats.org/officeDocument/2006/relationships/hyperlink" Target="https://www.flickr.com/photos/foilman/53171472824/in/photolist-2p1zGps-5cx3oj-2pw7keQ-5q6U5x-5hvLsn-91RvWo-sfKqVM-QH5Ms8-7HgQwz-91RvWh-puYkz-ghcNtr-2mYJbKw-5hA7s3-5hvL9H-pik8S-a9QCDx-2kZyF5o-2j5mkGM-2hDrzK3-EMm4vU-a9Qzqa-2n2w6N1-tE4bTd-FqhsCT-eNHnF4-ejnWM9-4QNXMH-dskWLS-oSFgzy-2nJy6ee-2cuMHhF-23CgCY-dhtRdC-mLwoPC-2oMJddX-kv9nn-2oBTcnS-pdwE34-moYKPc-6xqMJx-6xyACY-noC7YK-bcDtFH-5onBwK-bcDuhe-5NYeUj-bcDtYx-5MuTz3-KGPsiW" TargetMode="External"/><Relationship Id="rId19" Type="http://schemas.openxmlformats.org/officeDocument/2006/relationships/hyperlink" Target="https://creativecommons.org/publicdomain/zero/1.0/" TargetMode="External"/><Relationship Id="rId4" Type="http://schemas.openxmlformats.org/officeDocument/2006/relationships/hyperlink" Target="https://www.flickr.com/photos/ondasderuido/7475229188/in/photolist-coyvcS-Rrtqm2-QdBjXt-5bj8NF-zbJg87-cYgCmJ-D6N11u-TGPZz5-yP3Ru-36687w-aJJP4r-7F5r95-rVMDi9-26JaFEY-4HdwZ-25iTEe-aJJQHr-25b7rHv-5BJMTE-azuJ2V-8H3Whu-2iDxPHP-25iTNp-25iTYe-2qaiLPk-KCLx9-2o5ezyg-4JmJDu-2nJ4kaA-GruDe-5kPSPk-9yaV4u-2kqTWPz-2pMTufn-4NVx8Y-2paqXHC-58TUTv-294KMu-2oaxdpD-4NRfBx-5hA7n9-cF2g7o-89FTAU-5Snvty-BphRdo-djwoN4-9SjmJ9-e8Lani-yXdeRb-5cx3oj" TargetMode="External"/><Relationship Id="rId9" Type="http://schemas.openxmlformats.org/officeDocument/2006/relationships/hyperlink" Target="https://creativecommons.org/licenses/by/2.0/" TargetMode="External"/><Relationship Id="rId14" Type="http://schemas.openxmlformats.org/officeDocument/2006/relationships/hyperlink" Target="https://creativecommons.org/licenses/by-nc-nd/2.0/"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circulareconomy.europa.eu/platform/en/knowledge/circularity-strategies-and-sustainable-resource-management-safeguard-clean-energy-transition"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hyperlink" Target="https://circulareconomy.europa.eu/platform/sites/default/files/2023-06/Circular-energy-transition.pdf"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EE2B6D-35E4-4C91-CC80-BAA946F23BC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6748" y="420576"/>
            <a:ext cx="2547257" cy="836349"/>
          </a:xfrm>
          <a:prstGeom prst="rect">
            <a:avLst/>
          </a:prstGeom>
        </p:spPr>
      </p:pic>
      <p:pic>
        <p:nvPicPr>
          <p:cNvPr id="4" name="Picture 3">
            <a:extLst>
              <a:ext uri="{FF2B5EF4-FFF2-40B4-BE49-F238E27FC236}">
                <a16:creationId xmlns:a16="http://schemas.microsoft.com/office/drawing/2014/main" id="{B709A27C-2D44-C83A-FD7D-D74368945E9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1787" y="2040882"/>
            <a:ext cx="4510213" cy="2996070"/>
          </a:xfrm>
          <a:prstGeom prst="rect">
            <a:avLst/>
          </a:prstGeom>
        </p:spPr>
      </p:pic>
      <p:sp>
        <p:nvSpPr>
          <p:cNvPr id="2" name="Title 1">
            <a:extLst>
              <a:ext uri="{FF2B5EF4-FFF2-40B4-BE49-F238E27FC236}">
                <a16:creationId xmlns:a16="http://schemas.microsoft.com/office/drawing/2014/main" id="{35EEC36F-74B8-BC2B-21AC-F2FCB28C8A1D}"/>
              </a:ext>
            </a:extLst>
          </p:cNvPr>
          <p:cNvSpPr>
            <a:spLocks noGrp="1"/>
          </p:cNvSpPr>
          <p:nvPr>
            <p:ph type="title" idx="4294967295"/>
          </p:nvPr>
        </p:nvSpPr>
        <p:spPr>
          <a:xfrm>
            <a:off x="331470" y="1668780"/>
            <a:ext cx="6949440" cy="4069080"/>
          </a:xfrm>
          <a:prstGeom prst="rect">
            <a:avLst/>
          </a:prstGeom>
        </p:spPr>
        <p:txBody>
          <a:bodyPr/>
          <a:lstStyle/>
          <a:p>
            <a:pPr rtl="0" eaLnBrk="1" latinLnBrk="1" hangingPunct="1"/>
            <a:r>
              <a:rPr lang="en-US" sz="7200" kern="1200" dirty="0">
                <a:solidFill>
                  <a:srgbClr val="231F20"/>
                </a:solidFill>
                <a:effectLst/>
                <a:latin typeface="Calibri" panose="020F0502020204030204" pitchFamily="34" charset="0"/>
                <a:ea typeface="맑은 고딕" panose="020B0503020000020004" pitchFamily="34" charset="-127"/>
                <a:cs typeface="Arial" panose="020B0604020202020204" pitchFamily="34" charset="0"/>
              </a:rPr>
              <a:t>Circularity and </a:t>
            </a:r>
            <a:br>
              <a:rPr lang="en-US" sz="7200" kern="1200" dirty="0">
                <a:solidFill>
                  <a:srgbClr val="231F20"/>
                </a:solidFill>
                <a:effectLst/>
                <a:latin typeface="Calibri" panose="020F0502020204030204" pitchFamily="34" charset="0"/>
                <a:ea typeface="맑은 고딕" panose="020B0503020000020004" pitchFamily="34" charset="-127"/>
                <a:cs typeface="Arial" panose="020B0604020202020204" pitchFamily="34" charset="0"/>
              </a:rPr>
            </a:br>
            <a:r>
              <a:rPr lang="en-US" sz="7200" kern="1200" dirty="0">
                <a:solidFill>
                  <a:srgbClr val="231F20"/>
                </a:solidFill>
                <a:effectLst/>
                <a:latin typeface="Calibri" panose="020F0502020204030204" pitchFamily="34" charset="0"/>
                <a:ea typeface="맑은 고딕" panose="020B0503020000020004" pitchFamily="34" charset="-127"/>
                <a:cs typeface="Arial" panose="020B0604020202020204" pitchFamily="34" charset="0"/>
              </a:rPr>
              <a:t>the Digital </a:t>
            </a:r>
            <a:br>
              <a:rPr lang="en-US" sz="7200" kern="1200" dirty="0">
                <a:solidFill>
                  <a:srgbClr val="231F20"/>
                </a:solidFill>
                <a:effectLst/>
                <a:latin typeface="Calibri" panose="020F0502020204030204" pitchFamily="34" charset="0"/>
                <a:ea typeface="맑은 고딕" panose="020B0503020000020004" pitchFamily="34" charset="-127"/>
                <a:cs typeface="Arial" panose="020B0604020202020204" pitchFamily="34" charset="0"/>
              </a:rPr>
            </a:br>
            <a:r>
              <a:rPr lang="en-US" sz="7200" kern="1200" dirty="0">
                <a:solidFill>
                  <a:srgbClr val="231F20"/>
                </a:solidFill>
                <a:effectLst/>
                <a:latin typeface="Calibri" panose="020F0502020204030204" pitchFamily="34" charset="0"/>
                <a:ea typeface="맑은 고딕" panose="020B0503020000020004" pitchFamily="34" charset="-127"/>
                <a:cs typeface="Arial" panose="020B0604020202020204" pitchFamily="34" charset="0"/>
              </a:rPr>
              <a:t>Energy Transition</a:t>
            </a:r>
            <a:endParaRPr lang="en-GB" dirty="0">
              <a:effectLst/>
            </a:endParaRPr>
          </a:p>
          <a:p>
            <a:endParaRPr lang="en-GB" dirty="0"/>
          </a:p>
        </p:txBody>
      </p:sp>
    </p:spTree>
    <p:extLst>
      <p:ext uri="{BB962C8B-B14F-4D97-AF65-F5344CB8AC3E}">
        <p14:creationId xmlns:p14="http://schemas.microsoft.com/office/powerpoint/2010/main" val="2913447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2A0FC-3697-BA58-3181-7ABAA11BC90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2E9D6D4-ADBC-D7EB-E231-9A2E3FFD7EF4}"/>
              </a:ext>
            </a:extLst>
          </p:cNvPr>
          <p:cNvSpPr txBox="1"/>
          <p:nvPr/>
        </p:nvSpPr>
        <p:spPr>
          <a:xfrm>
            <a:off x="3682652" y="2182039"/>
            <a:ext cx="8131865" cy="4339650"/>
          </a:xfrm>
          <a:prstGeom prst="rect">
            <a:avLst/>
          </a:prstGeom>
          <a:noFill/>
        </p:spPr>
        <p:txBody>
          <a:bodyPr wrap="square" rtlCol="0">
            <a:spAutoFit/>
          </a:bodyPr>
          <a:lstStyle/>
          <a:p>
            <a:pPr lvl="0" latinLnBrk="0">
              <a:buClr>
                <a:srgbClr val="000000"/>
              </a:buClr>
            </a:pPr>
            <a:r>
              <a:rPr lang="en-GB" sz="2400" b="1" noProof="0" dirty="0">
                <a:ea typeface="Public Sans"/>
                <a:cs typeface="Public Sans"/>
                <a:sym typeface="Public Sans"/>
              </a:rPr>
              <a:t>Design for circularity</a:t>
            </a:r>
            <a:r>
              <a:rPr lang="en-GB" sz="2400" noProof="0" dirty="0">
                <a:ea typeface="Public Sans"/>
                <a:cs typeface="Public Sans"/>
                <a:sym typeface="Public Sans"/>
              </a:rPr>
              <a:t>: Design energy technologies with a focus on durability, repairability, and recyclability.</a:t>
            </a:r>
          </a:p>
          <a:p>
            <a:pPr lvl="0" latinLnBrk="0">
              <a:buClr>
                <a:srgbClr val="000000"/>
              </a:buClr>
            </a:pPr>
            <a:endParaRPr lang="en-GB" sz="1200" noProof="0" dirty="0">
              <a:ea typeface="Public Sans"/>
              <a:cs typeface="Public Sans"/>
              <a:sym typeface="Public Sans"/>
            </a:endParaRPr>
          </a:p>
          <a:p>
            <a:pPr lvl="0" latinLnBrk="0">
              <a:buClr>
                <a:srgbClr val="000000"/>
              </a:buClr>
            </a:pPr>
            <a:r>
              <a:rPr lang="en-GB" sz="2400" noProof="0" dirty="0">
                <a:ea typeface="Public Sans"/>
                <a:cs typeface="Public Sans"/>
                <a:sym typeface="Public Sans"/>
              </a:rPr>
              <a:t>The </a:t>
            </a:r>
            <a:r>
              <a:rPr lang="en-GB" sz="2400" u="sng" noProof="0" dirty="0">
                <a:solidFill>
                  <a:schemeClr val="hlink"/>
                </a:solidFill>
                <a:ea typeface="Public Sans"/>
                <a:cs typeface="Public Sans"/>
                <a:sym typeface="Public Sans"/>
                <a:hlinkClick r:id="rId3"/>
              </a:rPr>
              <a:t>EU Ecodesign Directive</a:t>
            </a:r>
            <a:r>
              <a:rPr lang="en-GB" sz="2400" noProof="0" dirty="0">
                <a:ea typeface="Public Sans"/>
                <a:cs typeface="Public Sans"/>
                <a:sym typeface="Public Sans"/>
              </a:rPr>
              <a:t> sets minimum energy efficiency standards for energy-related products, and promotes the design of durable and repairable products.</a:t>
            </a:r>
          </a:p>
          <a:p>
            <a:pPr lvl="0" latinLnBrk="0">
              <a:buClr>
                <a:srgbClr val="000000"/>
              </a:buClr>
            </a:pPr>
            <a:endParaRPr lang="en-GB" sz="1200" noProof="0" dirty="0">
              <a:ea typeface="Public Sans"/>
              <a:cs typeface="Public Sans"/>
              <a:sym typeface="Public Sans"/>
            </a:endParaRPr>
          </a:p>
          <a:p>
            <a:pPr lvl="0" latinLnBrk="0">
              <a:buClr>
                <a:srgbClr val="000000"/>
              </a:buClr>
            </a:pPr>
            <a:r>
              <a:rPr lang="en-GB" sz="2400" b="1" noProof="0" dirty="0">
                <a:ea typeface="Public Sans"/>
                <a:cs typeface="Public Sans"/>
                <a:sym typeface="Public Sans"/>
              </a:rPr>
              <a:t>Material efficiency</a:t>
            </a:r>
            <a:r>
              <a:rPr lang="en-GB" sz="2400" noProof="0" dirty="0">
                <a:ea typeface="Public Sans"/>
                <a:cs typeface="Public Sans"/>
                <a:sym typeface="Public Sans"/>
              </a:rPr>
              <a:t>: Reduce the amount of materials used in energy technologies and infrastructure.</a:t>
            </a:r>
          </a:p>
          <a:p>
            <a:pPr lvl="0" latinLnBrk="0">
              <a:buClr>
                <a:srgbClr val="000000"/>
              </a:buClr>
            </a:pPr>
            <a:endParaRPr lang="en-GB" sz="1200" noProof="0" dirty="0">
              <a:ea typeface="Public Sans"/>
              <a:cs typeface="Public Sans"/>
              <a:sym typeface="Public Sans"/>
            </a:endParaRPr>
          </a:p>
          <a:p>
            <a:pPr lvl="0" latinLnBrk="0">
              <a:buClr>
                <a:srgbClr val="000000"/>
              </a:buClr>
            </a:pPr>
            <a:r>
              <a:rPr lang="en-GB" sz="2400" noProof="0" dirty="0">
                <a:ea typeface="Public Sans"/>
                <a:cs typeface="Public Sans"/>
                <a:sym typeface="Public Sans"/>
              </a:rPr>
              <a:t>The </a:t>
            </a:r>
            <a:r>
              <a:rPr lang="en-GB" sz="2400" u="sng" noProof="0" dirty="0">
                <a:solidFill>
                  <a:schemeClr val="hlink"/>
                </a:solidFill>
                <a:ea typeface="Public Sans"/>
                <a:cs typeface="Public Sans"/>
                <a:sym typeface="Public Sans"/>
                <a:hlinkClick r:id="rId4"/>
              </a:rPr>
              <a:t>EU Raw Materials Initiative</a:t>
            </a:r>
            <a:r>
              <a:rPr lang="en-GB" sz="2400" noProof="0" dirty="0">
                <a:ea typeface="Public Sans"/>
                <a:cs typeface="Public Sans"/>
                <a:sym typeface="Public Sans"/>
              </a:rPr>
              <a:t> aims to secure access to critical raw materials, including those used in renewable energy technologies, and promote their efficient use.</a:t>
            </a:r>
            <a:endParaRPr lang="en-GB" sz="2400" noProof="0" dirty="0">
              <a:solidFill>
                <a:srgbClr val="2B2C30"/>
              </a:solidFill>
              <a:ea typeface="Public Sans"/>
              <a:cs typeface="Public Sans"/>
              <a:sym typeface="Public Sans"/>
            </a:endParaRPr>
          </a:p>
        </p:txBody>
      </p:sp>
      <p:pic>
        <p:nvPicPr>
          <p:cNvPr id="3" name="Picture 2">
            <a:extLst>
              <a:ext uri="{FF2B5EF4-FFF2-40B4-BE49-F238E27FC236}">
                <a16:creationId xmlns:a16="http://schemas.microsoft.com/office/drawing/2014/main" id="{A11C0E16-9631-44D5-06E1-B08BD5C8AD5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771" y="3078272"/>
            <a:ext cx="3189230" cy="2298930"/>
          </a:xfrm>
          <a:prstGeom prst="rect">
            <a:avLst/>
          </a:prstGeom>
        </p:spPr>
      </p:pic>
      <p:sp>
        <p:nvSpPr>
          <p:cNvPr id="5" name="Title 4">
            <a:extLst>
              <a:ext uri="{FF2B5EF4-FFF2-40B4-BE49-F238E27FC236}">
                <a16:creationId xmlns:a16="http://schemas.microsoft.com/office/drawing/2014/main" id="{1099B5E6-89CE-0B23-B7C5-514CAFF0C26B}"/>
              </a:ext>
            </a:extLst>
          </p:cNvPr>
          <p:cNvSpPr>
            <a:spLocks noGrp="1"/>
          </p:cNvSpPr>
          <p:nvPr>
            <p:ph type="title" idx="4294967295"/>
          </p:nvPr>
        </p:nvSpPr>
        <p:spPr>
          <a:xfrm>
            <a:off x="621030" y="593725"/>
            <a:ext cx="1098042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2. European Union initiatives promoting circularity in the energy sector: Designing for circularity and Material efficiency</a:t>
            </a:r>
            <a:endParaRPr lang="en-GB" dirty="0">
              <a:effectLst/>
            </a:endParaRPr>
          </a:p>
          <a:p>
            <a:endParaRPr lang="en-GB" dirty="0"/>
          </a:p>
        </p:txBody>
      </p:sp>
    </p:spTree>
    <p:extLst>
      <p:ext uri="{BB962C8B-B14F-4D97-AF65-F5344CB8AC3E}">
        <p14:creationId xmlns:p14="http://schemas.microsoft.com/office/powerpoint/2010/main" val="1332863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DF767-AB8C-4235-504F-39D40423E9B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C0C52C0-5A7C-CDC7-4686-D3B4F7A5FCE8}"/>
              </a:ext>
            </a:extLst>
          </p:cNvPr>
          <p:cNvSpPr txBox="1"/>
          <p:nvPr/>
        </p:nvSpPr>
        <p:spPr>
          <a:xfrm>
            <a:off x="3620022" y="2155729"/>
            <a:ext cx="8194495" cy="4339650"/>
          </a:xfrm>
          <a:prstGeom prst="rect">
            <a:avLst/>
          </a:prstGeom>
          <a:noFill/>
        </p:spPr>
        <p:txBody>
          <a:bodyPr wrap="square" rtlCol="0">
            <a:spAutoFit/>
          </a:bodyPr>
          <a:lstStyle/>
          <a:p>
            <a:pPr lvl="0" latinLnBrk="0">
              <a:buClr>
                <a:srgbClr val="000000"/>
              </a:buClr>
            </a:pPr>
            <a:r>
              <a:rPr lang="en-GB" sz="2400" b="1" noProof="0" dirty="0">
                <a:ea typeface="Public Sans"/>
                <a:cs typeface="Public Sans"/>
                <a:sym typeface="Public Sans"/>
              </a:rPr>
              <a:t>Waste reduction: </a:t>
            </a:r>
            <a:r>
              <a:rPr lang="en-GB" sz="2400" noProof="0" dirty="0">
                <a:ea typeface="Public Sans"/>
                <a:cs typeface="Public Sans"/>
                <a:sym typeface="Public Sans"/>
              </a:rPr>
              <a:t>Minimise waste generation during the manufacturing, operation, and end-of-life management of energy technologies.</a:t>
            </a:r>
          </a:p>
          <a:p>
            <a:pPr lvl="0" latinLnBrk="0">
              <a:buClr>
                <a:srgbClr val="000000"/>
              </a:buClr>
            </a:pPr>
            <a:endParaRPr lang="en-GB" sz="1200" noProof="0" dirty="0">
              <a:ea typeface="Public Sans"/>
              <a:cs typeface="Public Sans"/>
              <a:sym typeface="Public Sans"/>
            </a:endParaRPr>
          </a:p>
          <a:p>
            <a:pPr lvl="0" latinLnBrk="0">
              <a:buClr>
                <a:srgbClr val="000000"/>
              </a:buClr>
            </a:pPr>
            <a:r>
              <a:rPr lang="en-GB" sz="2400" noProof="0" dirty="0">
                <a:ea typeface="Public Sans"/>
                <a:cs typeface="Public Sans"/>
                <a:sym typeface="Public Sans"/>
              </a:rPr>
              <a:t>The </a:t>
            </a:r>
            <a:r>
              <a:rPr lang="en-GB" sz="2400" u="sng" noProof="0" dirty="0">
                <a:solidFill>
                  <a:schemeClr val="hlink"/>
                </a:solidFill>
                <a:ea typeface="Public Sans"/>
                <a:cs typeface="Public Sans"/>
                <a:sym typeface="Public Sans"/>
                <a:hlinkClick r:id="rId3"/>
              </a:rPr>
              <a:t>EU Waste Framework Directive</a:t>
            </a:r>
            <a:r>
              <a:rPr lang="en-GB" sz="2400" noProof="0" dirty="0">
                <a:ea typeface="Public Sans"/>
                <a:cs typeface="Public Sans"/>
                <a:sym typeface="Public Sans"/>
              </a:rPr>
              <a:t> sets targets for waste reduction and recycling, including waste from electrical and electronic equipment (WEEE) and batteries.  </a:t>
            </a:r>
          </a:p>
          <a:p>
            <a:pPr lvl="0" latinLnBrk="0">
              <a:buClr>
                <a:srgbClr val="000000"/>
              </a:buClr>
            </a:pPr>
            <a:endParaRPr lang="en-GB" sz="1200" noProof="0" dirty="0">
              <a:ea typeface="Public Sans"/>
              <a:cs typeface="Public Sans"/>
              <a:sym typeface="Public Sans"/>
            </a:endParaRPr>
          </a:p>
          <a:p>
            <a:pPr lvl="0" latinLnBrk="0">
              <a:buClr>
                <a:srgbClr val="000000"/>
              </a:buClr>
            </a:pPr>
            <a:r>
              <a:rPr lang="en-GB" sz="2400" b="1" noProof="0" dirty="0">
                <a:ea typeface="Public Sans"/>
                <a:cs typeface="Public Sans"/>
                <a:sym typeface="Public Sans"/>
              </a:rPr>
              <a:t>Resource recovery:</a:t>
            </a:r>
            <a:r>
              <a:rPr lang="en-GB" sz="2400" noProof="0" dirty="0">
                <a:ea typeface="Public Sans"/>
                <a:cs typeface="Public Sans"/>
                <a:sym typeface="Public Sans"/>
              </a:rPr>
              <a:t> Recover valuable materials from end-of-life energy technologies through recycling and reuse.</a:t>
            </a:r>
          </a:p>
          <a:p>
            <a:pPr lvl="0" latinLnBrk="0">
              <a:buClr>
                <a:srgbClr val="000000"/>
              </a:buClr>
            </a:pPr>
            <a:endParaRPr lang="en-GB" sz="1200" noProof="0" dirty="0">
              <a:ea typeface="Public Sans"/>
              <a:cs typeface="Public Sans"/>
              <a:sym typeface="Public Sans"/>
            </a:endParaRPr>
          </a:p>
          <a:p>
            <a:pPr lvl="0" latinLnBrk="0"/>
            <a:r>
              <a:rPr lang="en-GB" sz="2400" noProof="0" dirty="0">
                <a:ea typeface="Public Sans"/>
                <a:cs typeface="Public Sans"/>
                <a:sym typeface="Public Sans"/>
              </a:rPr>
              <a:t>The </a:t>
            </a:r>
            <a:r>
              <a:rPr lang="en-GB" sz="2400" u="sng" noProof="0" dirty="0">
                <a:solidFill>
                  <a:schemeClr val="hlink"/>
                </a:solidFill>
                <a:ea typeface="Public Sans"/>
                <a:cs typeface="Public Sans"/>
                <a:sym typeface="Public Sans"/>
                <a:hlinkClick r:id="rId4"/>
              </a:rPr>
              <a:t>EU Critical Raw Materials Act</a:t>
            </a:r>
            <a:r>
              <a:rPr lang="en-GB" sz="2400" noProof="0" dirty="0">
                <a:ea typeface="Public Sans"/>
                <a:cs typeface="Public Sans"/>
                <a:sym typeface="Public Sans"/>
              </a:rPr>
              <a:t> aims to secure the supply of critical raw materials and promote their recovery and recycling.</a:t>
            </a:r>
            <a:endParaRPr lang="en-GB" sz="2400" noProof="0" dirty="0">
              <a:solidFill>
                <a:srgbClr val="2B2C30"/>
              </a:solidFill>
              <a:ea typeface="Public Sans"/>
              <a:cs typeface="Public Sans"/>
              <a:sym typeface="Public Sans"/>
            </a:endParaRPr>
          </a:p>
        </p:txBody>
      </p:sp>
      <p:pic>
        <p:nvPicPr>
          <p:cNvPr id="3" name="Picture 2">
            <a:extLst>
              <a:ext uri="{FF2B5EF4-FFF2-40B4-BE49-F238E27FC236}">
                <a16:creationId xmlns:a16="http://schemas.microsoft.com/office/drawing/2014/main" id="{502AEDF3-720B-BE5D-D5E4-4B7C241B6C63}"/>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771" y="3078272"/>
            <a:ext cx="3189230" cy="2298930"/>
          </a:xfrm>
          <a:prstGeom prst="rect">
            <a:avLst/>
          </a:prstGeom>
        </p:spPr>
      </p:pic>
      <p:sp>
        <p:nvSpPr>
          <p:cNvPr id="5" name="Title 4">
            <a:extLst>
              <a:ext uri="{FF2B5EF4-FFF2-40B4-BE49-F238E27FC236}">
                <a16:creationId xmlns:a16="http://schemas.microsoft.com/office/drawing/2014/main" id="{C5929DDF-933C-A592-312E-5B6E95BE614C}"/>
              </a:ext>
            </a:extLst>
          </p:cNvPr>
          <p:cNvSpPr>
            <a:spLocks noGrp="1"/>
          </p:cNvSpPr>
          <p:nvPr>
            <p:ph type="title" idx="4294967295"/>
          </p:nvPr>
        </p:nvSpPr>
        <p:spPr>
          <a:xfrm>
            <a:off x="575310" y="685165"/>
            <a:ext cx="1086612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2. European Union initiatives promoting circularity in the energy sector: Waste</a:t>
            </a:r>
            <a:r>
              <a:rPr lang="en-US" sz="2800" b="1" kern="1200" baseline="0" dirty="0">
                <a:solidFill>
                  <a:srgbClr val="FFFFFF"/>
                </a:solidFill>
                <a:effectLst/>
                <a:latin typeface="Calibri" panose="020F0502020204030204" pitchFamily="34" charset="0"/>
                <a:ea typeface="Public Sans"/>
                <a:cs typeface="Public Sans"/>
              </a:rPr>
              <a:t> reduction and Resource recovery</a:t>
            </a:r>
            <a:endParaRPr lang="en-GB" dirty="0">
              <a:effectLst/>
            </a:endParaRPr>
          </a:p>
          <a:p>
            <a:endParaRPr lang="en-GB" dirty="0"/>
          </a:p>
        </p:txBody>
      </p:sp>
    </p:spTree>
    <p:extLst>
      <p:ext uri="{BB962C8B-B14F-4D97-AF65-F5344CB8AC3E}">
        <p14:creationId xmlns:p14="http://schemas.microsoft.com/office/powerpoint/2010/main" val="3253696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B3927-D115-407C-E584-86BC989C72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D00715-BE5C-83B2-F029-DCC5FBD09A45}"/>
              </a:ext>
            </a:extLst>
          </p:cNvPr>
          <p:cNvSpPr>
            <a:spLocks noGrp="1"/>
          </p:cNvSpPr>
          <p:nvPr>
            <p:ph type="title" idx="4294967295"/>
          </p:nvPr>
        </p:nvSpPr>
        <p:spPr>
          <a:xfrm>
            <a:off x="838200" y="365125"/>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3. The digital energy transition </a:t>
            </a:r>
            <a:endParaRPr lang="en-GB" dirty="0">
              <a:effectLst/>
            </a:endParaRPr>
          </a:p>
          <a:p>
            <a:endParaRPr lang="en-GB" dirty="0"/>
          </a:p>
        </p:txBody>
      </p:sp>
      <p:sp>
        <p:nvSpPr>
          <p:cNvPr id="4" name="TextBox 3">
            <a:extLst>
              <a:ext uri="{FF2B5EF4-FFF2-40B4-BE49-F238E27FC236}">
                <a16:creationId xmlns:a16="http://schemas.microsoft.com/office/drawing/2014/main" id="{3578E889-170D-661A-C4C9-37B6BB6336A3}"/>
              </a:ext>
            </a:extLst>
          </p:cNvPr>
          <p:cNvSpPr txBox="1"/>
          <p:nvPr/>
        </p:nvSpPr>
        <p:spPr>
          <a:xfrm>
            <a:off x="885171" y="3131507"/>
            <a:ext cx="10421655" cy="2123658"/>
          </a:xfrm>
          <a:prstGeom prst="rect">
            <a:avLst/>
          </a:prstGeom>
          <a:noFill/>
        </p:spPr>
        <p:txBody>
          <a:bodyPr wrap="square" rtlCol="0">
            <a:spAutoFit/>
          </a:bodyPr>
          <a:lstStyle/>
          <a:p>
            <a:pPr algn="ctr" latinLnBrk="0"/>
            <a:r>
              <a:rPr lang="en-GB" sz="4400" i="1" noProof="0" dirty="0">
                <a:solidFill>
                  <a:schemeClr val="accent5"/>
                </a:solidFill>
              </a:rPr>
              <a:t>How is digitalisation transforming the energy sector?</a:t>
            </a:r>
          </a:p>
          <a:p>
            <a:pPr algn="ctr" latinLnBrk="0"/>
            <a:endParaRPr lang="en-GB" sz="4400" i="1" noProof="0" dirty="0">
              <a:solidFill>
                <a:schemeClr val="accent5"/>
              </a:solidFill>
            </a:endParaRPr>
          </a:p>
        </p:txBody>
      </p:sp>
    </p:spTree>
    <p:extLst>
      <p:ext uri="{BB962C8B-B14F-4D97-AF65-F5344CB8AC3E}">
        <p14:creationId xmlns:p14="http://schemas.microsoft.com/office/powerpoint/2010/main" val="6965450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42BB5-58B6-278B-E025-E6AA0528F65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2FE9A94-DCC1-E1C5-4D79-C962BC490CDE}"/>
              </a:ext>
            </a:extLst>
          </p:cNvPr>
          <p:cNvSpPr txBox="1"/>
          <p:nvPr/>
        </p:nvSpPr>
        <p:spPr>
          <a:xfrm>
            <a:off x="3444658" y="2090088"/>
            <a:ext cx="8517698" cy="4893647"/>
          </a:xfrm>
          <a:prstGeom prst="rect">
            <a:avLst/>
          </a:prstGeom>
          <a:noFill/>
        </p:spPr>
        <p:txBody>
          <a:bodyPr wrap="square" lIns="91440" tIns="45720" rIns="91440" bIns="45720" rtlCol="0" anchor="t">
            <a:spAutoFit/>
          </a:bodyPr>
          <a:lstStyle/>
          <a:p>
            <a:pPr latinLnBrk="0"/>
            <a:r>
              <a:rPr lang="en-GB" sz="2400" dirty="0">
                <a:ea typeface="+mn-lt"/>
                <a:cs typeface="+mn-lt"/>
                <a:sym typeface="Public Sans"/>
              </a:rPr>
              <a:t>Digitalisation is fundamentally changing the energy sector by: </a:t>
            </a:r>
          </a:p>
          <a:p>
            <a:pPr marL="342900" indent="-342900" latinLnBrk="0">
              <a:buFont typeface="Arial" panose="020B0604020202020204" pitchFamily="34" charset="0"/>
              <a:buChar char="•"/>
            </a:pPr>
            <a:r>
              <a:rPr lang="en-GB" sz="2400" dirty="0">
                <a:ea typeface="+mn-lt"/>
                <a:cs typeface="+mn-lt"/>
                <a:sym typeface="Public Sans"/>
              </a:rPr>
              <a:t>Enabling the development of smart grids for optimised energy flows.</a:t>
            </a:r>
          </a:p>
          <a:p>
            <a:pPr marL="342900" indent="-342900" latinLnBrk="0">
              <a:buFont typeface="Arial" panose="020B0604020202020204" pitchFamily="34" charset="0"/>
              <a:buChar char="•"/>
            </a:pPr>
            <a:r>
              <a:rPr lang="en-GB" sz="2400" dirty="0">
                <a:ea typeface="+mn-lt"/>
                <a:cs typeface="+mn-lt"/>
                <a:sym typeface="Public Sans"/>
              </a:rPr>
              <a:t>Integrating renewable energy sources.</a:t>
            </a:r>
          </a:p>
          <a:p>
            <a:pPr marL="342900" indent="-342900" latinLnBrk="0">
              <a:buFont typeface="Arial" panose="020B0604020202020204" pitchFamily="34" charset="0"/>
              <a:buChar char="•"/>
            </a:pPr>
            <a:r>
              <a:rPr lang="en-GB" sz="2400" dirty="0">
                <a:ea typeface="+mn-lt"/>
                <a:cs typeface="+mn-lt"/>
                <a:sym typeface="Public Sans"/>
              </a:rPr>
              <a:t>Enhancing grid stability.</a:t>
            </a:r>
          </a:p>
          <a:p>
            <a:pPr latinLnBrk="0"/>
            <a:endParaRPr lang="en-GB" sz="1200" dirty="0">
              <a:ea typeface="+mn-lt"/>
              <a:cs typeface="+mn-lt"/>
              <a:sym typeface="Public Sans"/>
            </a:endParaRPr>
          </a:p>
          <a:p>
            <a:pPr latinLnBrk="0"/>
            <a:r>
              <a:rPr lang="en-GB" sz="2400" dirty="0">
                <a:ea typeface="+mn-lt"/>
                <a:cs typeface="+mn-lt"/>
                <a:sym typeface="Public Sans"/>
              </a:rPr>
              <a:t>Data analytics and machine learning play a crucial role in improving energy efficiency by: </a:t>
            </a:r>
          </a:p>
          <a:p>
            <a:pPr marL="342900" indent="-342900" latinLnBrk="0">
              <a:buFont typeface="Arial" panose="020B0604020202020204" pitchFamily="34" charset="0"/>
              <a:buChar char="•"/>
            </a:pPr>
            <a:r>
              <a:rPr lang="en-GB" sz="2400" dirty="0">
                <a:ea typeface="+mn-lt"/>
                <a:cs typeface="+mn-lt"/>
                <a:sym typeface="Public Sans"/>
              </a:rPr>
              <a:t>Identifying waste.</a:t>
            </a:r>
          </a:p>
          <a:p>
            <a:pPr marL="342900" indent="-342900" latinLnBrk="0">
              <a:buFont typeface="Arial" panose="020B0604020202020204" pitchFamily="34" charset="0"/>
              <a:buChar char="•"/>
            </a:pPr>
            <a:r>
              <a:rPr lang="en-GB" sz="2400" dirty="0">
                <a:ea typeface="+mn-lt"/>
                <a:cs typeface="+mn-lt"/>
                <a:sym typeface="Public Sans"/>
              </a:rPr>
              <a:t>Optimising consumption.</a:t>
            </a:r>
          </a:p>
          <a:p>
            <a:pPr marL="342900" indent="-342900" latinLnBrk="0">
              <a:buFont typeface="Arial" panose="020B0604020202020204" pitchFamily="34" charset="0"/>
              <a:buChar char="•"/>
            </a:pPr>
            <a:r>
              <a:rPr lang="en-GB" sz="2400" dirty="0">
                <a:ea typeface="+mn-lt"/>
                <a:cs typeface="+mn-lt"/>
                <a:sym typeface="Public Sans"/>
              </a:rPr>
              <a:t>Forecasting demand.</a:t>
            </a:r>
          </a:p>
          <a:p>
            <a:pPr marL="342900" indent="-342900" latinLnBrk="0">
              <a:buFont typeface="Arial" panose="020B0604020202020204" pitchFamily="34" charset="0"/>
              <a:buChar char="•"/>
            </a:pPr>
            <a:r>
              <a:rPr lang="en-GB" sz="2400" dirty="0">
                <a:ea typeface="+mn-lt"/>
                <a:cs typeface="+mn-lt"/>
                <a:sym typeface="Public Sans"/>
              </a:rPr>
              <a:t>Predicting equipment failures to improve maintenance schedules.</a:t>
            </a:r>
            <a:endParaRPr lang="en-GB" sz="2400" dirty="0">
              <a:ea typeface="Calibri"/>
              <a:cs typeface="Calibri"/>
            </a:endParaRPr>
          </a:p>
        </p:txBody>
      </p:sp>
      <p:pic>
        <p:nvPicPr>
          <p:cNvPr id="5" name="Picture 4">
            <a:extLst>
              <a:ext uri="{FF2B5EF4-FFF2-40B4-BE49-F238E27FC236}">
                <a16:creationId xmlns:a16="http://schemas.microsoft.com/office/drawing/2014/main" id="{40D5985F-DCDC-EB0D-D8C1-BFF2129427B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480" y="2304788"/>
            <a:ext cx="2746952" cy="1940035"/>
          </a:xfrm>
          <a:prstGeom prst="rect">
            <a:avLst/>
          </a:prstGeom>
        </p:spPr>
      </p:pic>
      <p:pic>
        <p:nvPicPr>
          <p:cNvPr id="3" name="Picture 2">
            <a:extLst>
              <a:ext uri="{FF2B5EF4-FFF2-40B4-BE49-F238E27FC236}">
                <a16:creationId xmlns:a16="http://schemas.microsoft.com/office/drawing/2014/main" id="{5FC94749-2180-DC0E-4625-85C5A078F8F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480" y="4439727"/>
            <a:ext cx="2746952" cy="1940035"/>
          </a:xfrm>
          <a:prstGeom prst="rect">
            <a:avLst/>
          </a:prstGeom>
        </p:spPr>
      </p:pic>
      <p:sp>
        <p:nvSpPr>
          <p:cNvPr id="6" name="Title 5">
            <a:extLst>
              <a:ext uri="{FF2B5EF4-FFF2-40B4-BE49-F238E27FC236}">
                <a16:creationId xmlns:a16="http://schemas.microsoft.com/office/drawing/2014/main" id="{95BF94EC-4F6A-3196-D03D-D7C025FE001A}"/>
              </a:ext>
            </a:extLst>
          </p:cNvPr>
          <p:cNvSpPr>
            <a:spLocks noGrp="1"/>
          </p:cNvSpPr>
          <p:nvPr>
            <p:ph type="title" idx="4294967295"/>
          </p:nvPr>
        </p:nvSpPr>
        <p:spPr>
          <a:xfrm>
            <a:off x="495300" y="764525"/>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3. The digital energy transition:</a:t>
            </a:r>
            <a:r>
              <a:rPr lang="en-US" sz="2800" b="1" kern="1200" baseline="0" dirty="0">
                <a:solidFill>
                  <a:srgbClr val="FFFFFF"/>
                </a:solidFill>
                <a:effectLst/>
                <a:latin typeface="Calibri" panose="020F0502020204030204" pitchFamily="34" charset="0"/>
                <a:ea typeface="Public Sans"/>
                <a:cs typeface="Public Sans"/>
              </a:rPr>
              <a:t> </a:t>
            </a:r>
            <a:r>
              <a:rPr lang="en-US" sz="2800" b="1" kern="1200" baseline="0" dirty="0" err="1">
                <a:solidFill>
                  <a:srgbClr val="FFFFFF"/>
                </a:solidFill>
                <a:effectLst/>
                <a:latin typeface="Calibri" panose="020F0502020204030204" pitchFamily="34" charset="0"/>
                <a:ea typeface="Public Sans"/>
                <a:cs typeface="Public Sans"/>
              </a:rPr>
              <a:t>Digitalisation</a:t>
            </a:r>
            <a:r>
              <a:rPr lang="en-US" sz="2800" b="1" kern="1200" baseline="0" dirty="0">
                <a:solidFill>
                  <a:srgbClr val="FFFFFF"/>
                </a:solidFill>
                <a:effectLst/>
                <a:latin typeface="Calibri" panose="020F0502020204030204" pitchFamily="34" charset="0"/>
                <a:ea typeface="Public Sans"/>
                <a:cs typeface="Public Sans"/>
              </a:rPr>
              <a:t> and Data analytics</a:t>
            </a:r>
            <a:endParaRPr lang="en-GB" dirty="0">
              <a:effectLst/>
            </a:endParaRPr>
          </a:p>
          <a:p>
            <a:endParaRPr lang="en-GB" dirty="0"/>
          </a:p>
        </p:txBody>
      </p:sp>
    </p:spTree>
    <p:extLst>
      <p:ext uri="{BB962C8B-B14F-4D97-AF65-F5344CB8AC3E}">
        <p14:creationId xmlns:p14="http://schemas.microsoft.com/office/powerpoint/2010/main" val="328948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0B598-3C59-58D5-BCCF-5F94FB98C3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985410-36F1-DC78-29D1-7D7BF934A630}"/>
              </a:ext>
            </a:extLst>
          </p:cNvPr>
          <p:cNvSpPr>
            <a:spLocks noGrp="1"/>
          </p:cNvSpPr>
          <p:nvPr>
            <p:ph type="title" idx="4294967295"/>
          </p:nvPr>
        </p:nvSpPr>
        <p:spPr>
          <a:xfrm>
            <a:off x="449580" y="788035"/>
            <a:ext cx="10515600" cy="1325563"/>
          </a:xfrm>
          <a:prstGeom prst="rect">
            <a:avLst/>
          </a:prstGeom>
        </p:spPr>
        <p:txBody>
          <a:bodyPr/>
          <a:lstStyle/>
          <a:p>
            <a:pPr rtl="0" eaLnBrk="1" latinLnBrk="0" hangingPunct="1"/>
            <a:r>
              <a:rPr lang="en-US" sz="2800" b="1" kern="1200" dirty="0">
                <a:solidFill>
                  <a:srgbClr val="FFFFFF"/>
                </a:solidFill>
                <a:effectLst/>
                <a:latin typeface="Public Sans"/>
                <a:ea typeface="Public Sans"/>
                <a:cs typeface="Public Sans"/>
              </a:rPr>
              <a:t>4. Synergies </a:t>
            </a:r>
            <a:endParaRPr lang="en-GB" dirty="0">
              <a:effectLst/>
            </a:endParaRPr>
          </a:p>
          <a:p>
            <a:endParaRPr lang="en-GB" dirty="0"/>
          </a:p>
        </p:txBody>
      </p:sp>
      <p:sp>
        <p:nvSpPr>
          <p:cNvPr id="4" name="TextBox 3">
            <a:extLst>
              <a:ext uri="{FF2B5EF4-FFF2-40B4-BE49-F238E27FC236}">
                <a16:creationId xmlns:a16="http://schemas.microsoft.com/office/drawing/2014/main" id="{03AC321A-ECC1-6F77-28D3-B93794C698A1}"/>
              </a:ext>
            </a:extLst>
          </p:cNvPr>
          <p:cNvSpPr txBox="1"/>
          <p:nvPr/>
        </p:nvSpPr>
        <p:spPr>
          <a:xfrm>
            <a:off x="726511" y="3181611"/>
            <a:ext cx="10910168" cy="1569660"/>
          </a:xfrm>
          <a:prstGeom prst="rect">
            <a:avLst/>
          </a:prstGeom>
          <a:noFill/>
        </p:spPr>
        <p:txBody>
          <a:bodyPr wrap="square" rtlCol="0">
            <a:spAutoFit/>
          </a:bodyPr>
          <a:lstStyle/>
          <a:p>
            <a:pPr algn="ctr" latinLnBrk="0"/>
            <a:r>
              <a:rPr lang="en-GB" sz="4800" i="1" noProof="0" dirty="0">
                <a:solidFill>
                  <a:schemeClr val="accent2"/>
                </a:solidFill>
              </a:rPr>
              <a:t>How do circularity and digitalisation work together to achieve a sustainable future?</a:t>
            </a:r>
            <a:endParaRPr lang="en-GB" sz="4000" i="1" noProof="0" dirty="0">
              <a:solidFill>
                <a:schemeClr val="accent2"/>
              </a:solidFill>
            </a:endParaRPr>
          </a:p>
        </p:txBody>
      </p:sp>
    </p:spTree>
    <p:extLst>
      <p:ext uri="{BB962C8B-B14F-4D97-AF65-F5344CB8AC3E}">
        <p14:creationId xmlns:p14="http://schemas.microsoft.com/office/powerpoint/2010/main" val="36852112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8971A-92A2-1549-E68D-21610F539BB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86F7BA3-B558-E7EE-49BC-1EDCDFCA81CE}"/>
              </a:ext>
            </a:extLst>
          </p:cNvPr>
          <p:cNvSpPr txBox="1"/>
          <p:nvPr/>
        </p:nvSpPr>
        <p:spPr>
          <a:xfrm>
            <a:off x="2655518" y="2091846"/>
            <a:ext cx="9351898" cy="4524315"/>
          </a:xfrm>
          <a:prstGeom prst="rect">
            <a:avLst/>
          </a:prstGeom>
          <a:noFill/>
        </p:spPr>
        <p:txBody>
          <a:bodyPr wrap="square" lIns="91440" tIns="45720" rIns="91440" bIns="45720" rtlCol="0" anchor="t">
            <a:spAutoFit/>
          </a:bodyPr>
          <a:lstStyle/>
          <a:p>
            <a:pPr lvl="0" latinLnBrk="0" hangingPunct="0"/>
            <a:r>
              <a:rPr lang="en-GB" sz="2400" dirty="0">
                <a:solidFill>
                  <a:srgbClr val="2B2C30"/>
                </a:solidFill>
                <a:ea typeface="Public Sans"/>
                <a:cs typeface="Public Sans"/>
                <a:sym typeface="Public Sans"/>
              </a:rPr>
              <a:t>Both c</a:t>
            </a:r>
            <a:r>
              <a:rPr lang="en-GB" sz="2400" noProof="0" dirty="0" err="1">
                <a:solidFill>
                  <a:srgbClr val="2B2C30"/>
                </a:solidFill>
                <a:ea typeface="Public Sans"/>
                <a:cs typeface="Public Sans"/>
                <a:sym typeface="Public Sans"/>
              </a:rPr>
              <a:t>ircularity</a:t>
            </a:r>
            <a:r>
              <a:rPr lang="en-GB" sz="2400" noProof="0" dirty="0">
                <a:solidFill>
                  <a:srgbClr val="2B2C30"/>
                </a:solidFill>
                <a:ea typeface="Public Sans"/>
                <a:cs typeface="Public Sans"/>
                <a:sym typeface="Public Sans"/>
              </a:rPr>
              <a:t> and digitalisation are essential for a sustainable energy future.  Digital technologies can facilitate the implementation of circular economy principles, while circularity can enhance the benefits of digitalisation.  For example:</a:t>
            </a:r>
            <a:endParaRPr lang="en-GB" sz="2400" noProof="0" dirty="0"/>
          </a:p>
          <a:p>
            <a:pPr marL="342900" indent="-342900" latinLnBrk="0" hangingPunct="0">
              <a:buClr>
                <a:srgbClr val="000000"/>
              </a:buClr>
              <a:buSzPts val="2800"/>
              <a:buFont typeface="Arial" panose="020B0604020202020204" pitchFamily="34" charset="0"/>
              <a:buChar char="•"/>
            </a:pPr>
            <a:r>
              <a:rPr lang="en-GB" sz="2400" b="1" noProof="0" dirty="0">
                <a:solidFill>
                  <a:srgbClr val="2B2C30"/>
                </a:solidFill>
                <a:ea typeface="Public Sans"/>
                <a:cs typeface="Public Sans"/>
                <a:sym typeface="Public Sans"/>
              </a:rPr>
              <a:t>Digital platforms </a:t>
            </a:r>
            <a:r>
              <a:rPr lang="en-GB" sz="2400" noProof="0" dirty="0">
                <a:solidFill>
                  <a:srgbClr val="2B2C30"/>
                </a:solidFill>
                <a:ea typeface="Public Sans"/>
                <a:cs typeface="Public Sans"/>
                <a:sym typeface="Public Sans"/>
              </a:rPr>
              <a:t>can track and manage resources throughout their lifecycle, enabling better reuse and recycling.</a:t>
            </a:r>
            <a:endParaRPr lang="en-GB" sz="2400" dirty="0">
              <a:solidFill>
                <a:srgbClr val="231F20"/>
              </a:solidFill>
              <a:ea typeface="Calibri"/>
              <a:cs typeface="Calibri"/>
              <a:sym typeface="Public Sans"/>
            </a:endParaRPr>
          </a:p>
          <a:p>
            <a:pPr marL="342900" lvl="0" indent="-342900" latinLnBrk="0" hangingPunct="0">
              <a:buClr>
                <a:srgbClr val="000000"/>
              </a:buClr>
              <a:buSzPts val="2800"/>
              <a:buFont typeface="Arial" panose="020B0604020202020204" pitchFamily="34" charset="0"/>
              <a:buChar char="•"/>
            </a:pPr>
            <a:r>
              <a:rPr lang="en-GB" sz="2400" b="1" noProof="0" dirty="0">
                <a:solidFill>
                  <a:srgbClr val="2B2C30"/>
                </a:solidFill>
                <a:ea typeface="Public Sans"/>
                <a:cs typeface="Public Sans"/>
                <a:sym typeface="Public Sans"/>
              </a:rPr>
              <a:t>Data analytics </a:t>
            </a:r>
            <a:r>
              <a:rPr lang="en-GB" sz="2400" noProof="0" dirty="0">
                <a:solidFill>
                  <a:srgbClr val="2B2C30"/>
                </a:solidFill>
                <a:ea typeface="Public Sans"/>
                <a:cs typeface="Public Sans"/>
                <a:sym typeface="Public Sans"/>
              </a:rPr>
              <a:t>can optimise energy consumption and reduce waste.</a:t>
            </a:r>
            <a:endParaRPr lang="en-GB" sz="2400" noProof="0" dirty="0">
              <a:ea typeface="Calibri"/>
              <a:cs typeface="Calibri"/>
            </a:endParaRPr>
          </a:p>
          <a:p>
            <a:pPr marL="342900" lvl="0" indent="-342900" latinLnBrk="0" hangingPunct="0">
              <a:buClr>
                <a:srgbClr val="000000"/>
              </a:buClr>
              <a:buSzPts val="2800"/>
              <a:buFont typeface="Arial" panose="020B0604020202020204" pitchFamily="34" charset="0"/>
              <a:buChar char="•"/>
            </a:pPr>
            <a:r>
              <a:rPr lang="en-GB" sz="2400" b="1" noProof="0" dirty="0">
                <a:solidFill>
                  <a:srgbClr val="2B2C30"/>
                </a:solidFill>
                <a:ea typeface="Public Sans"/>
                <a:cs typeface="Public Sans"/>
                <a:sym typeface="Public Sans"/>
              </a:rPr>
              <a:t>Smart grids </a:t>
            </a:r>
            <a:r>
              <a:rPr lang="en-GB" sz="2400" noProof="0" dirty="0">
                <a:solidFill>
                  <a:srgbClr val="2B2C30"/>
                </a:solidFill>
                <a:ea typeface="Public Sans"/>
                <a:cs typeface="Public Sans"/>
                <a:sym typeface="Public Sans"/>
              </a:rPr>
              <a:t>can facilitate the integration of renewable energy sources and support the development of decentralised energy systems.</a:t>
            </a:r>
          </a:p>
          <a:p>
            <a:pPr marL="342900" lvl="0" indent="-342900" latinLnBrk="0" hangingPunct="0">
              <a:buClr>
                <a:srgbClr val="000000"/>
              </a:buClr>
              <a:buSzPts val="2800"/>
              <a:buFont typeface="Arial" panose="020B0604020202020204" pitchFamily="34" charset="0"/>
              <a:buChar char="•"/>
            </a:pPr>
            <a:endParaRPr lang="en-GB" sz="2400" dirty="0">
              <a:solidFill>
                <a:srgbClr val="2B2C30"/>
              </a:solidFill>
              <a:sym typeface="Public Sans"/>
            </a:endParaRPr>
          </a:p>
          <a:p>
            <a:pPr lvl="0" latinLnBrk="0" hangingPunct="0">
              <a:buClr>
                <a:srgbClr val="000000"/>
              </a:buClr>
              <a:buSzPts val="2800"/>
            </a:pPr>
            <a:r>
              <a:rPr lang="en-GB" sz="2400" noProof="0" dirty="0"/>
              <a:t>Read the Global Alliance on Circular Economy and Resource Efficiency (GACERE) 2025 </a:t>
            </a:r>
            <a:r>
              <a:rPr lang="en-GB" sz="2400" noProof="0" dirty="0">
                <a:hlinkClick r:id="rId3"/>
              </a:rPr>
              <a:t>Circular Economy and Digitalization Working Paper</a:t>
            </a:r>
            <a:r>
              <a:rPr lang="en-GB" sz="2400" noProof="0" dirty="0"/>
              <a:t>.</a:t>
            </a:r>
          </a:p>
        </p:txBody>
      </p:sp>
      <p:pic>
        <p:nvPicPr>
          <p:cNvPr id="5" name="Picture 4">
            <a:extLst>
              <a:ext uri="{FF2B5EF4-FFF2-40B4-BE49-F238E27FC236}">
                <a16:creationId xmlns:a16="http://schemas.microsoft.com/office/drawing/2014/main" id="{AD0B650B-665B-6639-8D8C-E9C568DF1B0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584" y="3429000"/>
            <a:ext cx="2410016" cy="1719197"/>
          </a:xfrm>
          <a:prstGeom prst="rect">
            <a:avLst/>
          </a:prstGeom>
        </p:spPr>
      </p:pic>
      <p:sp>
        <p:nvSpPr>
          <p:cNvPr id="2" name="Title 1">
            <a:extLst>
              <a:ext uri="{FF2B5EF4-FFF2-40B4-BE49-F238E27FC236}">
                <a16:creationId xmlns:a16="http://schemas.microsoft.com/office/drawing/2014/main" id="{2CD1E436-E5B9-4A54-276E-7C91E326A777}"/>
              </a:ext>
            </a:extLst>
          </p:cNvPr>
          <p:cNvSpPr>
            <a:spLocks noGrp="1"/>
          </p:cNvSpPr>
          <p:nvPr>
            <p:ph type="title" idx="4294967295"/>
          </p:nvPr>
        </p:nvSpPr>
        <p:spPr>
          <a:xfrm>
            <a:off x="381000" y="766283"/>
            <a:ext cx="10515600" cy="1325563"/>
          </a:xfrm>
          <a:prstGeom prst="rect">
            <a:avLst/>
          </a:prstGeom>
        </p:spPr>
        <p:txBody>
          <a:bodyPr/>
          <a:lstStyle/>
          <a:p>
            <a:pPr rtl="0" eaLnBrk="1" latinLnBrk="0" hangingPunct="1"/>
            <a:r>
              <a:rPr lang="en-US" sz="2800" b="1" kern="1200" dirty="0">
                <a:solidFill>
                  <a:srgbClr val="FFFFFF"/>
                </a:solidFill>
                <a:effectLst/>
                <a:latin typeface="Public Sans"/>
                <a:ea typeface="Public Sans"/>
                <a:cs typeface="Public Sans"/>
              </a:rPr>
              <a:t>4. Synergies:</a:t>
            </a:r>
            <a:r>
              <a:rPr lang="en-US" sz="2800" b="1" kern="1200" baseline="0" dirty="0">
                <a:solidFill>
                  <a:srgbClr val="FFFFFF"/>
                </a:solidFill>
                <a:effectLst/>
                <a:latin typeface="Public Sans"/>
                <a:ea typeface="Public Sans"/>
                <a:cs typeface="Public Sans"/>
              </a:rPr>
              <a:t> More detail</a:t>
            </a:r>
            <a:endParaRPr lang="en-GB" dirty="0">
              <a:effectLst/>
            </a:endParaRPr>
          </a:p>
          <a:p>
            <a:endParaRPr lang="en-GB" dirty="0"/>
          </a:p>
        </p:txBody>
      </p:sp>
    </p:spTree>
    <p:extLst>
      <p:ext uri="{BB962C8B-B14F-4D97-AF65-F5344CB8AC3E}">
        <p14:creationId xmlns:p14="http://schemas.microsoft.com/office/powerpoint/2010/main" val="339545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EB5A1-B4A9-64BD-61B2-652C301C15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B2BEEA-C51B-2D0C-26CC-43DD26BB0074}"/>
              </a:ext>
            </a:extLst>
          </p:cNvPr>
          <p:cNvSpPr>
            <a:spLocks noGrp="1"/>
          </p:cNvSpPr>
          <p:nvPr>
            <p:ph type="title" idx="4294967295"/>
          </p:nvPr>
        </p:nvSpPr>
        <p:spPr>
          <a:xfrm>
            <a:off x="392430" y="705283"/>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5. Circularity in the digital energy sector: Resource efficiency</a:t>
            </a:r>
            <a:endParaRPr lang="en-GB" dirty="0">
              <a:effectLst/>
            </a:endParaRPr>
          </a:p>
          <a:p>
            <a:endParaRPr lang="en-GB" dirty="0"/>
          </a:p>
        </p:txBody>
      </p:sp>
      <p:sp>
        <p:nvSpPr>
          <p:cNvPr id="4" name="TextBox 3">
            <a:extLst>
              <a:ext uri="{FF2B5EF4-FFF2-40B4-BE49-F238E27FC236}">
                <a16:creationId xmlns:a16="http://schemas.microsoft.com/office/drawing/2014/main" id="{4377BFF2-33C6-968B-4039-27829257A520}"/>
              </a:ext>
            </a:extLst>
          </p:cNvPr>
          <p:cNvSpPr txBox="1"/>
          <p:nvPr/>
        </p:nvSpPr>
        <p:spPr>
          <a:xfrm>
            <a:off x="651353" y="3181611"/>
            <a:ext cx="11163164" cy="2308324"/>
          </a:xfrm>
          <a:prstGeom prst="rect">
            <a:avLst/>
          </a:prstGeom>
          <a:noFill/>
        </p:spPr>
        <p:txBody>
          <a:bodyPr wrap="square" rtlCol="0">
            <a:spAutoFit/>
          </a:bodyPr>
          <a:lstStyle/>
          <a:p>
            <a:pPr algn="ctr" latinLnBrk="0"/>
            <a:r>
              <a:rPr lang="en-GB" sz="4800" i="1" noProof="0" dirty="0">
                <a:solidFill>
                  <a:schemeClr val="accent2"/>
                </a:solidFill>
              </a:rPr>
              <a:t>How can circular economy principles be applied to maximise resource efficiency?</a:t>
            </a:r>
          </a:p>
          <a:p>
            <a:pPr algn="ctr" latinLnBrk="0"/>
            <a:endParaRPr lang="en-GB" sz="4800" i="1" noProof="0" dirty="0">
              <a:solidFill>
                <a:schemeClr val="accent2"/>
              </a:solidFill>
            </a:endParaRPr>
          </a:p>
        </p:txBody>
      </p:sp>
    </p:spTree>
    <p:extLst>
      <p:ext uri="{BB962C8B-B14F-4D97-AF65-F5344CB8AC3E}">
        <p14:creationId xmlns:p14="http://schemas.microsoft.com/office/powerpoint/2010/main" val="8992698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E94D80-25C1-4CFD-EC45-A3D4E808EA1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48B4B3E-49EA-5666-7C14-9015697F413B}"/>
              </a:ext>
            </a:extLst>
          </p:cNvPr>
          <p:cNvSpPr txBox="1"/>
          <p:nvPr/>
        </p:nvSpPr>
        <p:spPr>
          <a:xfrm>
            <a:off x="2204581" y="2073904"/>
            <a:ext cx="9987419" cy="4524315"/>
          </a:xfrm>
          <a:prstGeom prst="rect">
            <a:avLst/>
          </a:prstGeom>
          <a:noFill/>
        </p:spPr>
        <p:txBody>
          <a:bodyPr wrap="square" rtlCol="0">
            <a:spAutoFit/>
          </a:bodyPr>
          <a:lstStyle/>
          <a:p>
            <a:pPr lvl="0" latinLnBrk="0"/>
            <a:r>
              <a:rPr lang="en-GB" sz="2400" noProof="0" dirty="0">
                <a:solidFill>
                  <a:srgbClr val="2B2C30"/>
                </a:solidFill>
                <a:ea typeface="Public Sans"/>
                <a:cs typeface="Public Sans"/>
                <a:sym typeface="Public Sans"/>
              </a:rPr>
              <a:t>Circular economy principles can be applied throughout the production and consumption of energy to minimise waste and maximise the use of resources. This includes:</a:t>
            </a:r>
            <a:endParaRPr lang="en-GB" sz="2400" noProof="0" dirty="0"/>
          </a:p>
          <a:p>
            <a:pPr marL="457200" lvl="0" indent="-457200" latinLnBrk="0">
              <a:buClr>
                <a:srgbClr val="000000"/>
              </a:buClr>
              <a:buSzPts val="2800"/>
              <a:buFont typeface="Arial"/>
              <a:buChar char="•"/>
            </a:pPr>
            <a:r>
              <a:rPr lang="en-GB" sz="2400" b="1" noProof="0" dirty="0">
                <a:solidFill>
                  <a:srgbClr val="2B2C30"/>
                </a:solidFill>
                <a:ea typeface="Public Sans"/>
                <a:cs typeface="Public Sans"/>
                <a:sym typeface="Public Sans"/>
              </a:rPr>
              <a:t>Designing for circularity.</a:t>
            </a:r>
            <a:endParaRPr lang="en-GB" sz="2400" noProof="0" dirty="0">
              <a:solidFill>
                <a:srgbClr val="2B2C30"/>
              </a:solidFill>
              <a:ea typeface="Public Sans"/>
              <a:cs typeface="Public Sans"/>
              <a:sym typeface="Public Sans"/>
            </a:endParaRPr>
          </a:p>
          <a:p>
            <a:pPr marL="457200" lvl="0" indent="-457200" latinLnBrk="0">
              <a:buClr>
                <a:srgbClr val="000000"/>
              </a:buClr>
              <a:buSzPts val="2800"/>
              <a:buFont typeface="Arial"/>
              <a:buChar char="•"/>
            </a:pPr>
            <a:r>
              <a:rPr lang="en-GB" sz="2400" b="1" noProof="0" dirty="0">
                <a:solidFill>
                  <a:srgbClr val="2B2C30"/>
                </a:solidFill>
                <a:ea typeface="Public Sans"/>
                <a:cs typeface="Public Sans"/>
                <a:sym typeface="Public Sans"/>
              </a:rPr>
              <a:t>Material efficiency.</a:t>
            </a:r>
            <a:endParaRPr lang="en-GB" sz="2400" noProof="0" dirty="0">
              <a:solidFill>
                <a:srgbClr val="2B2C30"/>
              </a:solidFill>
              <a:ea typeface="Public Sans"/>
              <a:cs typeface="Public Sans"/>
              <a:sym typeface="Public Sans"/>
            </a:endParaRPr>
          </a:p>
          <a:p>
            <a:pPr marL="457200" lvl="0" indent="-457200" latinLnBrk="0">
              <a:buClr>
                <a:srgbClr val="000000"/>
              </a:buClr>
              <a:buSzPts val="2800"/>
              <a:buFont typeface="Arial"/>
              <a:buChar char="•"/>
            </a:pPr>
            <a:r>
              <a:rPr lang="en-GB" sz="2400" b="1" noProof="0" dirty="0">
                <a:solidFill>
                  <a:srgbClr val="2B2C30"/>
                </a:solidFill>
                <a:ea typeface="Public Sans"/>
                <a:cs typeface="Public Sans"/>
                <a:sym typeface="Public Sans"/>
              </a:rPr>
              <a:t>Waste reduction.</a:t>
            </a:r>
            <a:endParaRPr lang="en-GB" sz="2400" noProof="0" dirty="0"/>
          </a:p>
          <a:p>
            <a:pPr marL="457200" lvl="0" indent="-457200" latinLnBrk="0">
              <a:buClr>
                <a:srgbClr val="000000"/>
              </a:buClr>
              <a:buSzPts val="2800"/>
              <a:buFont typeface="Arial"/>
              <a:buChar char="•"/>
            </a:pPr>
            <a:r>
              <a:rPr lang="en-GB" sz="2400" b="1" noProof="0" dirty="0">
                <a:solidFill>
                  <a:srgbClr val="2B2C30"/>
                </a:solidFill>
                <a:ea typeface="Public Sans"/>
                <a:cs typeface="Public Sans"/>
                <a:sym typeface="Public Sans"/>
              </a:rPr>
              <a:t>Resource recovery.</a:t>
            </a:r>
            <a:endParaRPr lang="en-GB" sz="2400" noProof="0" dirty="0"/>
          </a:p>
          <a:p>
            <a:pPr lvl="0" latinLnBrk="0"/>
            <a:endParaRPr lang="en-GB" sz="2400" noProof="0" dirty="0">
              <a:solidFill>
                <a:srgbClr val="2B2C30"/>
              </a:solidFill>
              <a:ea typeface="Public Sans"/>
              <a:cs typeface="Public Sans"/>
              <a:sym typeface="Public Sans"/>
            </a:endParaRPr>
          </a:p>
          <a:p>
            <a:pPr lvl="0" latinLnBrk="0"/>
            <a:r>
              <a:rPr lang="en-GB" sz="2400" noProof="0" dirty="0">
                <a:solidFill>
                  <a:srgbClr val="2B2C30"/>
                </a:solidFill>
                <a:ea typeface="Public Sans"/>
                <a:cs typeface="Public Sans"/>
                <a:sym typeface="Public Sans"/>
              </a:rPr>
              <a:t>By implementing these strategies, the energy sector can significantly reduce its environmental impact and improve resource efficiency.    </a:t>
            </a:r>
            <a:endParaRPr lang="en-GB" sz="2400" dirty="0">
              <a:solidFill>
                <a:srgbClr val="2B2C30"/>
              </a:solidFill>
              <a:sym typeface="Public Sans"/>
            </a:endParaRPr>
          </a:p>
          <a:p>
            <a:pPr lvl="0" latinLnBrk="0"/>
            <a:r>
              <a:rPr lang="en-GB" sz="2400" noProof="0" dirty="0">
                <a:solidFill>
                  <a:srgbClr val="2B2C30"/>
                </a:solidFill>
                <a:sym typeface="Public Sans"/>
              </a:rPr>
              <a:t>Get inspired with the SMART CIRCUIT project’s </a:t>
            </a:r>
            <a:r>
              <a:rPr lang="en-GB" sz="2400" noProof="0" dirty="0">
                <a:solidFill>
                  <a:srgbClr val="2B2C30"/>
                </a:solidFill>
                <a:sym typeface="Public Sans"/>
                <a:hlinkClick r:id="rId3"/>
              </a:rPr>
              <a:t>Circular Economy Success Stories</a:t>
            </a:r>
            <a:r>
              <a:rPr lang="en-GB" sz="2400" noProof="0" dirty="0">
                <a:solidFill>
                  <a:srgbClr val="2B2C30"/>
                </a:solidFill>
                <a:sym typeface="Public Sans"/>
              </a:rPr>
              <a:t>.</a:t>
            </a:r>
            <a:endParaRPr lang="en-GB" sz="2400" noProof="0" dirty="0"/>
          </a:p>
        </p:txBody>
      </p:sp>
      <p:pic>
        <p:nvPicPr>
          <p:cNvPr id="5" name="Picture 4">
            <a:extLst>
              <a:ext uri="{FF2B5EF4-FFF2-40B4-BE49-F238E27FC236}">
                <a16:creationId xmlns:a16="http://schemas.microsoft.com/office/drawing/2014/main" id="{22EBA538-3B5D-EA81-7754-3E88C886441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482" y="3056352"/>
            <a:ext cx="1722572" cy="2320478"/>
          </a:xfrm>
          <a:prstGeom prst="rect">
            <a:avLst/>
          </a:prstGeom>
        </p:spPr>
      </p:pic>
      <p:sp>
        <p:nvSpPr>
          <p:cNvPr id="2" name="Title 1">
            <a:extLst>
              <a:ext uri="{FF2B5EF4-FFF2-40B4-BE49-F238E27FC236}">
                <a16:creationId xmlns:a16="http://schemas.microsoft.com/office/drawing/2014/main" id="{3F9D34AA-40AE-AE0D-8869-608E957B435D}"/>
              </a:ext>
            </a:extLst>
          </p:cNvPr>
          <p:cNvSpPr>
            <a:spLocks noGrp="1"/>
          </p:cNvSpPr>
          <p:nvPr>
            <p:ph type="title" idx="4294967295"/>
          </p:nvPr>
        </p:nvSpPr>
        <p:spPr>
          <a:xfrm>
            <a:off x="495300" y="748341"/>
            <a:ext cx="1149477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5. Circularity in the digital energy sector: Resource efficiency – More detail</a:t>
            </a:r>
            <a:endParaRPr lang="en-GB" dirty="0">
              <a:effectLst/>
            </a:endParaRPr>
          </a:p>
          <a:p>
            <a:endParaRPr lang="en-GB" dirty="0"/>
          </a:p>
        </p:txBody>
      </p:sp>
    </p:spTree>
    <p:extLst>
      <p:ext uri="{BB962C8B-B14F-4D97-AF65-F5344CB8AC3E}">
        <p14:creationId xmlns:p14="http://schemas.microsoft.com/office/powerpoint/2010/main" val="291480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24449-55D8-2FC8-5533-C7D7C25899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AADB9E-8DE0-F308-0E29-9EEFB552BA0A}"/>
              </a:ext>
            </a:extLst>
          </p:cNvPr>
          <p:cNvSpPr>
            <a:spLocks noGrp="1"/>
          </p:cNvSpPr>
          <p:nvPr>
            <p:ph type="title" idx="4294967295"/>
          </p:nvPr>
        </p:nvSpPr>
        <p:spPr>
          <a:xfrm>
            <a:off x="392430" y="753745"/>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6. Circularity in the digital energy sector: Renewable energy and energy storage</a:t>
            </a:r>
            <a:endParaRPr lang="en-GB" dirty="0">
              <a:effectLst/>
            </a:endParaRPr>
          </a:p>
          <a:p>
            <a:endParaRPr lang="en-GB" dirty="0"/>
          </a:p>
        </p:txBody>
      </p:sp>
      <p:sp>
        <p:nvSpPr>
          <p:cNvPr id="4" name="TextBox 3">
            <a:extLst>
              <a:ext uri="{FF2B5EF4-FFF2-40B4-BE49-F238E27FC236}">
                <a16:creationId xmlns:a16="http://schemas.microsoft.com/office/drawing/2014/main" id="{E9CF9DF6-E166-5036-F30B-43DE1E958B64}"/>
              </a:ext>
            </a:extLst>
          </p:cNvPr>
          <p:cNvSpPr txBox="1"/>
          <p:nvPr/>
        </p:nvSpPr>
        <p:spPr>
          <a:xfrm>
            <a:off x="676405" y="3266162"/>
            <a:ext cx="11138112" cy="2308324"/>
          </a:xfrm>
          <a:prstGeom prst="rect">
            <a:avLst/>
          </a:prstGeom>
          <a:noFill/>
        </p:spPr>
        <p:txBody>
          <a:bodyPr wrap="square" rtlCol="0">
            <a:spAutoFit/>
          </a:bodyPr>
          <a:lstStyle/>
          <a:p>
            <a:pPr algn="ctr" latinLnBrk="0"/>
            <a:r>
              <a:rPr lang="en-GB" sz="4800" i="1" noProof="0" dirty="0">
                <a:solidFill>
                  <a:schemeClr val="accent2"/>
                </a:solidFill>
              </a:rPr>
              <a:t>How can circularity be applied to renewable energy and energy storage technologies?</a:t>
            </a:r>
          </a:p>
          <a:p>
            <a:pPr algn="ctr" latinLnBrk="0"/>
            <a:endParaRPr lang="en-GB" sz="4800" i="1" noProof="0" dirty="0">
              <a:solidFill>
                <a:schemeClr val="accent2"/>
              </a:solidFill>
            </a:endParaRPr>
          </a:p>
        </p:txBody>
      </p:sp>
    </p:spTree>
    <p:extLst>
      <p:ext uri="{BB962C8B-B14F-4D97-AF65-F5344CB8AC3E}">
        <p14:creationId xmlns:p14="http://schemas.microsoft.com/office/powerpoint/2010/main" val="30510363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84A55-3301-C7C4-A4A7-34966C0987B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8F24D65-3C3C-DDDB-79E7-E2DA63900FA9}"/>
              </a:ext>
            </a:extLst>
          </p:cNvPr>
          <p:cNvSpPr txBox="1"/>
          <p:nvPr/>
        </p:nvSpPr>
        <p:spPr>
          <a:xfrm>
            <a:off x="4308953" y="2267210"/>
            <a:ext cx="7603299" cy="4524315"/>
          </a:xfrm>
          <a:prstGeom prst="rect">
            <a:avLst/>
          </a:prstGeom>
          <a:noFill/>
        </p:spPr>
        <p:txBody>
          <a:bodyPr wrap="square" rtlCol="0">
            <a:spAutoFit/>
          </a:bodyPr>
          <a:lstStyle/>
          <a:p>
            <a:pPr lvl="0" latinLnBrk="0"/>
            <a:r>
              <a:rPr lang="en-GB" sz="2400" noProof="0" dirty="0">
                <a:ea typeface="Public Sans"/>
                <a:cs typeface="Public Sans"/>
                <a:sym typeface="Public Sans"/>
              </a:rPr>
              <a:t>Circularity can be applied to the manufacturing, deployment, and end-of-life management of renewable energy technologies. This includes:</a:t>
            </a:r>
            <a:endParaRPr lang="en-GB" sz="1200" noProof="0" dirty="0"/>
          </a:p>
          <a:p>
            <a:pPr marL="342900" lvl="0" indent="-342900" latinLnBrk="0">
              <a:buFont typeface="Arial" panose="020B0604020202020204" pitchFamily="34" charset="0"/>
              <a:buChar char="•"/>
            </a:pPr>
            <a:r>
              <a:rPr lang="en-GB" sz="2400" b="1" noProof="0" dirty="0">
                <a:solidFill>
                  <a:srgbClr val="2B2C30"/>
                </a:solidFill>
                <a:ea typeface="Public Sans"/>
                <a:cs typeface="Public Sans"/>
                <a:sym typeface="Public Sans"/>
              </a:rPr>
              <a:t>Sustainable manufacturing</a:t>
            </a:r>
            <a:r>
              <a:rPr lang="en-GB" sz="2400" noProof="0" dirty="0">
                <a:solidFill>
                  <a:srgbClr val="2B2C30"/>
                </a:solidFill>
                <a:ea typeface="Public Sans"/>
                <a:cs typeface="Public Sans"/>
                <a:sym typeface="Public Sans"/>
              </a:rPr>
              <a:t>: Using recycled materials and renewable energy in the manufacturing process.</a:t>
            </a:r>
            <a:endParaRPr lang="en-GB" sz="2400" noProof="0" dirty="0"/>
          </a:p>
          <a:p>
            <a:pPr marL="342900" lvl="0" indent="-342900" latinLnBrk="0">
              <a:buFont typeface="Arial" panose="020B0604020202020204" pitchFamily="34" charset="0"/>
              <a:buChar char="•"/>
            </a:pPr>
            <a:r>
              <a:rPr lang="en-GB" sz="2400" b="1" noProof="0" dirty="0">
                <a:solidFill>
                  <a:srgbClr val="2B2C30"/>
                </a:solidFill>
                <a:ea typeface="Public Sans"/>
                <a:cs typeface="Public Sans"/>
                <a:sym typeface="Public Sans"/>
              </a:rPr>
              <a:t>Modular design: </a:t>
            </a:r>
            <a:r>
              <a:rPr lang="en-GB" sz="2400" noProof="0" dirty="0">
                <a:solidFill>
                  <a:srgbClr val="2B2C30"/>
                </a:solidFill>
                <a:ea typeface="Public Sans"/>
                <a:cs typeface="Public Sans"/>
                <a:sym typeface="Public Sans"/>
              </a:rPr>
              <a:t>Designing renewable energy technologies with modular components that can be easily repaired or replaced, thus extending their lifespan.    </a:t>
            </a:r>
            <a:endParaRPr lang="en-GB" sz="2400" noProof="0" dirty="0"/>
          </a:p>
          <a:p>
            <a:pPr marL="342900" lvl="0" indent="-342900" latinLnBrk="0">
              <a:buFont typeface="Arial" panose="020B0604020202020204" pitchFamily="34" charset="0"/>
              <a:buChar char="•"/>
            </a:pPr>
            <a:r>
              <a:rPr lang="en-GB" sz="2400" b="1" noProof="0" dirty="0">
                <a:solidFill>
                  <a:srgbClr val="2B2C30"/>
                </a:solidFill>
                <a:ea typeface="Public Sans"/>
                <a:cs typeface="Public Sans"/>
                <a:sym typeface="Public Sans"/>
              </a:rPr>
              <a:t>Recycling and repurposing: </a:t>
            </a:r>
            <a:r>
              <a:rPr lang="en-GB" sz="2400" noProof="0" dirty="0">
                <a:solidFill>
                  <a:srgbClr val="2B2C30"/>
                </a:solidFill>
                <a:ea typeface="Public Sans"/>
                <a:cs typeface="Public Sans"/>
                <a:sym typeface="Public Sans"/>
              </a:rPr>
              <a:t>Developing effective recycling and repurposing strategies for end-of-life renewable energy technologies. </a:t>
            </a:r>
            <a:endParaRPr lang="en-GB" sz="2400" noProof="0" dirty="0"/>
          </a:p>
        </p:txBody>
      </p:sp>
      <p:pic>
        <p:nvPicPr>
          <p:cNvPr id="5" name="Picture 4">
            <a:extLst>
              <a:ext uri="{FF2B5EF4-FFF2-40B4-BE49-F238E27FC236}">
                <a16:creationId xmlns:a16="http://schemas.microsoft.com/office/drawing/2014/main" id="{08E3BCA5-7A1A-C5C9-2A37-22A1465AFCC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05" y="2858802"/>
            <a:ext cx="3962400" cy="2971800"/>
          </a:xfrm>
          <a:prstGeom prst="rect">
            <a:avLst/>
          </a:prstGeom>
        </p:spPr>
      </p:pic>
      <p:sp>
        <p:nvSpPr>
          <p:cNvPr id="2" name="Title 1">
            <a:extLst>
              <a:ext uri="{FF2B5EF4-FFF2-40B4-BE49-F238E27FC236}">
                <a16:creationId xmlns:a16="http://schemas.microsoft.com/office/drawing/2014/main" id="{065F9EF5-F992-2D8D-AEDA-3763A83A7AC9}"/>
              </a:ext>
            </a:extLst>
          </p:cNvPr>
          <p:cNvSpPr>
            <a:spLocks noGrp="1"/>
          </p:cNvSpPr>
          <p:nvPr>
            <p:ph type="title" idx="4294967295"/>
          </p:nvPr>
        </p:nvSpPr>
        <p:spPr>
          <a:xfrm>
            <a:off x="506730" y="662305"/>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6. Circularity in the digital energy sector: Renewable energy and energy storage – More detail</a:t>
            </a:r>
            <a:endParaRPr lang="en-GB" dirty="0">
              <a:effectLst/>
            </a:endParaRPr>
          </a:p>
          <a:p>
            <a:endParaRPr lang="en-GB" dirty="0"/>
          </a:p>
        </p:txBody>
      </p:sp>
    </p:spTree>
    <p:extLst>
      <p:ext uri="{BB962C8B-B14F-4D97-AF65-F5344CB8AC3E}">
        <p14:creationId xmlns:p14="http://schemas.microsoft.com/office/powerpoint/2010/main" val="2210367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E65402-2D24-4C0B-3A9B-70B199ADCEA8}"/>
              </a:ext>
            </a:extLst>
          </p:cNvPr>
          <p:cNvSpPr txBox="1"/>
          <p:nvPr/>
        </p:nvSpPr>
        <p:spPr>
          <a:xfrm>
            <a:off x="4306868" y="333137"/>
            <a:ext cx="7678453" cy="6093976"/>
          </a:xfrm>
          <a:prstGeom prst="rect">
            <a:avLst/>
          </a:prstGeom>
          <a:noFill/>
        </p:spPr>
        <p:txBody>
          <a:bodyPr wrap="square" rtlCol="0">
            <a:spAutoFit/>
          </a:bodyPr>
          <a:lstStyle/>
          <a:p>
            <a:pPr latinLnBrk="0"/>
            <a:r>
              <a:rPr lang="en-US" sz="3000" dirty="0"/>
              <a:t>The concept of circularity has a key role in the digital energy transition. Using circularity principles enable us to use resources efficiently and reduce waste during all stages of a resource’s life cycle. In this presentation we explore:</a:t>
            </a:r>
          </a:p>
          <a:p>
            <a:pPr latinLnBrk="0"/>
            <a:r>
              <a:rPr lang="en-US" sz="3000" dirty="0"/>
              <a:t> </a:t>
            </a:r>
            <a:endParaRPr lang="en-GB" sz="3000" dirty="0"/>
          </a:p>
          <a:p>
            <a:pPr marL="457200" lvl="0" indent="-457200" latinLnBrk="0">
              <a:buFont typeface="Arial" panose="020B0604020202020204" pitchFamily="34" charset="0"/>
              <a:buChar char="•"/>
            </a:pPr>
            <a:r>
              <a:rPr lang="en-US" sz="3000" dirty="0"/>
              <a:t>What circularity is and its role in the digital energy transition.</a:t>
            </a:r>
            <a:endParaRPr lang="en-GB" sz="3000" dirty="0"/>
          </a:p>
          <a:p>
            <a:pPr marL="457200" lvl="0" indent="-457200" latinLnBrk="0">
              <a:buFont typeface="Arial" panose="020B0604020202020204" pitchFamily="34" charset="0"/>
              <a:buChar char="•"/>
            </a:pPr>
            <a:r>
              <a:rPr lang="en-US" sz="3000" dirty="0"/>
              <a:t>How circularity can contribute to a sustainable future.</a:t>
            </a:r>
            <a:endParaRPr lang="en-GB" sz="3000" dirty="0"/>
          </a:p>
          <a:p>
            <a:pPr marL="457200" lvl="0" indent="-457200" latinLnBrk="0">
              <a:buFont typeface="Arial" panose="020B0604020202020204" pitchFamily="34" charset="0"/>
              <a:buChar char="•"/>
            </a:pPr>
            <a:r>
              <a:rPr lang="en-US" sz="3000" dirty="0"/>
              <a:t>Some examples of circularity and different types of digital energy technologies.</a:t>
            </a:r>
            <a:endParaRPr lang="en-GB" sz="3000" dirty="0"/>
          </a:p>
        </p:txBody>
      </p:sp>
      <p:pic>
        <p:nvPicPr>
          <p:cNvPr id="5" name="Picture 4">
            <a:extLst>
              <a:ext uri="{FF2B5EF4-FFF2-40B4-BE49-F238E27FC236}">
                <a16:creationId xmlns:a16="http://schemas.microsoft.com/office/drawing/2014/main" id="{9994C1C7-3EAF-E573-6656-D72E6DDEC49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63805"/>
            <a:ext cx="4054493" cy="2730390"/>
          </a:xfrm>
          <a:prstGeom prst="rect">
            <a:avLst/>
          </a:prstGeom>
        </p:spPr>
      </p:pic>
      <p:sp>
        <p:nvSpPr>
          <p:cNvPr id="3" name="Title 2">
            <a:extLst>
              <a:ext uri="{FF2B5EF4-FFF2-40B4-BE49-F238E27FC236}">
                <a16:creationId xmlns:a16="http://schemas.microsoft.com/office/drawing/2014/main" id="{59CD2F1E-3319-746E-5C15-3467348EFCB5}"/>
              </a:ext>
            </a:extLst>
          </p:cNvPr>
          <p:cNvSpPr>
            <a:spLocks noGrp="1"/>
          </p:cNvSpPr>
          <p:nvPr>
            <p:ph type="title" idx="4294967295"/>
          </p:nvPr>
        </p:nvSpPr>
        <p:spPr>
          <a:xfrm>
            <a:off x="838200" y="365125"/>
            <a:ext cx="3093720" cy="1325563"/>
          </a:xfrm>
          <a:prstGeom prst="rect">
            <a:avLst/>
          </a:prstGeom>
        </p:spPr>
        <p:txBody>
          <a:bodyPr/>
          <a:lstStyle/>
          <a:p>
            <a:r>
              <a:rPr lang="en-GB" dirty="0">
                <a:solidFill>
                  <a:schemeClr val="bg1"/>
                </a:solidFill>
              </a:rPr>
              <a:t>Introduction</a:t>
            </a:r>
            <a:r>
              <a:rPr lang="en-GB" baseline="0" dirty="0">
                <a:solidFill>
                  <a:schemeClr val="bg1"/>
                </a:solidFill>
              </a:rPr>
              <a:t> to circularity</a:t>
            </a:r>
            <a:endParaRPr lang="en-GB" dirty="0">
              <a:solidFill>
                <a:schemeClr val="bg1"/>
              </a:solidFill>
            </a:endParaRPr>
          </a:p>
        </p:txBody>
      </p:sp>
    </p:spTree>
    <p:extLst>
      <p:ext uri="{BB962C8B-B14F-4D97-AF65-F5344CB8AC3E}">
        <p14:creationId xmlns:p14="http://schemas.microsoft.com/office/powerpoint/2010/main" val="4249142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F056E-0271-F698-8409-4BDD9B02D5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E5D389-4AB4-05CB-2627-3B5940B1F104}"/>
              </a:ext>
            </a:extLst>
          </p:cNvPr>
          <p:cNvSpPr>
            <a:spLocks noGrp="1"/>
          </p:cNvSpPr>
          <p:nvPr>
            <p:ph type="title" idx="4294967295"/>
          </p:nvPr>
        </p:nvSpPr>
        <p:spPr>
          <a:xfrm>
            <a:off x="438150" y="705283"/>
            <a:ext cx="10515600" cy="1325563"/>
          </a:xfrm>
          <a:prstGeom prst="rect">
            <a:avLst/>
          </a:prstGeom>
        </p:spPr>
        <p:txBody>
          <a:bodyPr/>
          <a:lstStyle/>
          <a:p>
            <a:pPr rtl="0" eaLnBrk="1" latinLnBrk="0" hangingPunct="1"/>
            <a:r>
              <a:rPr lang="en-GB" sz="2800" b="1" kern="1200" dirty="0">
                <a:solidFill>
                  <a:srgbClr val="FFFFFF"/>
                </a:solidFill>
                <a:effectLst/>
                <a:latin typeface="Calibri" panose="020F0502020204030204" pitchFamily="34" charset="0"/>
                <a:ea typeface="Public Sans"/>
                <a:cs typeface="Public Sans"/>
              </a:rPr>
              <a:t>7: Energy digitalisation: Smart grids and data analytics</a:t>
            </a:r>
            <a:endParaRPr lang="en-GB" dirty="0">
              <a:effectLst/>
            </a:endParaRPr>
          </a:p>
          <a:p>
            <a:endParaRPr lang="en-GB" dirty="0"/>
          </a:p>
        </p:txBody>
      </p:sp>
      <p:sp>
        <p:nvSpPr>
          <p:cNvPr id="4" name="TextBox 3">
            <a:extLst>
              <a:ext uri="{FF2B5EF4-FFF2-40B4-BE49-F238E27FC236}">
                <a16:creationId xmlns:a16="http://schemas.microsoft.com/office/drawing/2014/main" id="{F7523C7B-772E-CFDB-6B1C-08434537B540}"/>
              </a:ext>
            </a:extLst>
          </p:cNvPr>
          <p:cNvSpPr txBox="1"/>
          <p:nvPr/>
        </p:nvSpPr>
        <p:spPr>
          <a:xfrm>
            <a:off x="688933" y="3181611"/>
            <a:ext cx="10847538" cy="2308324"/>
          </a:xfrm>
          <a:prstGeom prst="rect">
            <a:avLst/>
          </a:prstGeom>
          <a:noFill/>
        </p:spPr>
        <p:txBody>
          <a:bodyPr wrap="square" rtlCol="0">
            <a:spAutoFit/>
          </a:bodyPr>
          <a:lstStyle/>
          <a:p>
            <a:pPr algn="ctr" latinLnBrk="0"/>
            <a:r>
              <a:rPr lang="en-GB" sz="4800" i="1" noProof="0" dirty="0">
                <a:solidFill>
                  <a:schemeClr val="accent2"/>
                </a:solidFill>
              </a:rPr>
              <a:t>How are digital technologies transforming the energy sector?</a:t>
            </a:r>
          </a:p>
          <a:p>
            <a:pPr algn="ctr" latinLnBrk="0"/>
            <a:endParaRPr lang="en-GB" sz="4800" i="1" noProof="0" dirty="0">
              <a:solidFill>
                <a:schemeClr val="accent2"/>
              </a:solidFill>
            </a:endParaRPr>
          </a:p>
        </p:txBody>
      </p:sp>
    </p:spTree>
    <p:extLst>
      <p:ext uri="{BB962C8B-B14F-4D97-AF65-F5344CB8AC3E}">
        <p14:creationId xmlns:p14="http://schemas.microsoft.com/office/powerpoint/2010/main" val="14712721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76CAE-69B9-36A4-D379-2D2350CAB73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B37293F-24F8-0380-1F80-AE575BD0E6B4}"/>
              </a:ext>
            </a:extLst>
          </p:cNvPr>
          <p:cNvSpPr txBox="1"/>
          <p:nvPr/>
        </p:nvSpPr>
        <p:spPr>
          <a:xfrm>
            <a:off x="3995803" y="3205975"/>
            <a:ext cx="8001782" cy="3046988"/>
          </a:xfrm>
          <a:prstGeom prst="rect">
            <a:avLst/>
          </a:prstGeom>
          <a:noFill/>
        </p:spPr>
        <p:txBody>
          <a:bodyPr wrap="square" lIns="91440" tIns="45720" rIns="91440" bIns="45720" rtlCol="0" anchor="t">
            <a:spAutoFit/>
          </a:bodyPr>
          <a:lstStyle/>
          <a:p>
            <a:pPr lvl="0" latinLnBrk="0"/>
            <a:r>
              <a:rPr lang="en-GB" sz="2400" noProof="1">
                <a:latin typeface="Calibri"/>
                <a:ea typeface="Public Sans"/>
                <a:cs typeface="Public Sans"/>
                <a:sym typeface="Public Sans"/>
              </a:rPr>
              <a:t>Digital technologies are enabling the development of intelligent energy networks, known as </a:t>
            </a:r>
            <a:r>
              <a:rPr lang="en-GB" sz="2400" b="1" noProof="1">
                <a:latin typeface="Calibri"/>
                <a:ea typeface="Public Sans"/>
                <a:cs typeface="Public Sans"/>
                <a:sym typeface="Public Sans"/>
              </a:rPr>
              <a:t>smart grids</a:t>
            </a:r>
            <a:r>
              <a:rPr lang="en-GB" sz="2400" noProof="1">
                <a:latin typeface="Calibri"/>
                <a:ea typeface="Public Sans"/>
                <a:cs typeface="Public Sans"/>
                <a:sym typeface="Public Sans"/>
              </a:rPr>
              <a:t>. Smart grids can: </a:t>
            </a:r>
          </a:p>
          <a:p>
            <a:pPr lvl="0" latinLnBrk="0"/>
            <a:endParaRPr lang="en-GB" sz="2400" noProof="1">
              <a:latin typeface="Calibri"/>
              <a:ea typeface="Public Sans"/>
              <a:cs typeface="Public Sans"/>
              <a:sym typeface="Public Sans"/>
            </a:endParaRPr>
          </a:p>
          <a:p>
            <a:pPr marL="342900" lvl="0" indent="-342900" latinLnBrk="0">
              <a:buFont typeface="Arial" panose="020B0604020202020204" pitchFamily="34" charset="0"/>
              <a:buChar char="•"/>
            </a:pPr>
            <a:r>
              <a:rPr lang="en-GB" sz="2400" noProof="1">
                <a:latin typeface="Calibri"/>
                <a:ea typeface="Public Sans"/>
                <a:cs typeface="Public Sans"/>
                <a:sym typeface="Public Sans"/>
              </a:rPr>
              <a:t>Optimise energy flows.</a:t>
            </a:r>
          </a:p>
          <a:p>
            <a:pPr marL="342900" lvl="0" indent="-342900" latinLnBrk="0">
              <a:buFont typeface="Arial" panose="020B0604020202020204" pitchFamily="34" charset="0"/>
              <a:buChar char="•"/>
            </a:pPr>
            <a:r>
              <a:rPr lang="en-GB" sz="2400" noProof="1">
                <a:latin typeface="Calibri"/>
                <a:ea typeface="Public Sans"/>
                <a:cs typeface="Public Sans"/>
                <a:sym typeface="Public Sans"/>
              </a:rPr>
              <a:t>Integrate renewable energy sources.</a:t>
            </a:r>
          </a:p>
          <a:p>
            <a:pPr marL="342900" lvl="0" indent="-342900" latinLnBrk="0">
              <a:buFont typeface="Arial" panose="020B0604020202020204" pitchFamily="34" charset="0"/>
              <a:buChar char="•"/>
            </a:pPr>
            <a:r>
              <a:rPr lang="en-GB" sz="2400" noProof="1">
                <a:latin typeface="Calibri"/>
                <a:ea typeface="Public Sans"/>
                <a:cs typeface="Public Sans"/>
                <a:sym typeface="Public Sans"/>
              </a:rPr>
              <a:t>Enhance grid stability.</a:t>
            </a:r>
            <a:endParaRPr lang="en-GB" sz="2400" noProof="1">
              <a:latin typeface="Calibri"/>
              <a:ea typeface="Public Sans"/>
              <a:cs typeface="Public Sans"/>
            </a:endParaRPr>
          </a:p>
          <a:p>
            <a:pPr lvl="0" latinLnBrk="0"/>
            <a:endParaRPr lang="en-GB" sz="2400" noProof="1">
              <a:ea typeface="Calibri"/>
              <a:cs typeface="Calibri"/>
            </a:endParaRPr>
          </a:p>
        </p:txBody>
      </p:sp>
      <p:pic>
        <p:nvPicPr>
          <p:cNvPr id="5" name="Picture 4">
            <a:extLst>
              <a:ext uri="{FF2B5EF4-FFF2-40B4-BE49-F238E27FC236}">
                <a16:creationId xmlns:a16="http://schemas.microsoft.com/office/drawing/2014/main" id="{057E30F7-80C2-1E84-F060-5A99F375213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415" y="3429000"/>
            <a:ext cx="3528288" cy="2016165"/>
          </a:xfrm>
          <a:prstGeom prst="rect">
            <a:avLst/>
          </a:prstGeom>
        </p:spPr>
      </p:pic>
      <p:sp>
        <p:nvSpPr>
          <p:cNvPr id="2" name="Title 1">
            <a:extLst>
              <a:ext uri="{FF2B5EF4-FFF2-40B4-BE49-F238E27FC236}">
                <a16:creationId xmlns:a16="http://schemas.microsoft.com/office/drawing/2014/main" id="{50A4C2ED-5847-9B13-6079-2F8B825EE275}"/>
              </a:ext>
            </a:extLst>
          </p:cNvPr>
          <p:cNvSpPr>
            <a:spLocks noGrp="1"/>
          </p:cNvSpPr>
          <p:nvPr>
            <p:ph type="title" idx="4294967295"/>
          </p:nvPr>
        </p:nvSpPr>
        <p:spPr>
          <a:xfrm>
            <a:off x="506730" y="750053"/>
            <a:ext cx="10515600" cy="1325563"/>
          </a:xfrm>
          <a:prstGeom prst="rect">
            <a:avLst/>
          </a:prstGeom>
        </p:spPr>
        <p:txBody>
          <a:bodyPr/>
          <a:lstStyle/>
          <a:p>
            <a:pPr rtl="0" eaLnBrk="1" latinLnBrk="0" hangingPunct="1"/>
            <a:r>
              <a:rPr lang="en-GB" sz="2800" b="1" kern="1200" dirty="0">
                <a:solidFill>
                  <a:srgbClr val="FFFFFF"/>
                </a:solidFill>
                <a:effectLst/>
                <a:latin typeface="Calibri" panose="020F0502020204030204" pitchFamily="34" charset="0"/>
                <a:ea typeface="Public Sans"/>
                <a:cs typeface="Public Sans"/>
              </a:rPr>
              <a:t>7: Energy digitalisation: Smart grids and data analytics – Smart grids</a:t>
            </a:r>
            <a:endParaRPr lang="en-GB" dirty="0">
              <a:effectLst/>
            </a:endParaRPr>
          </a:p>
          <a:p>
            <a:endParaRPr lang="en-GB" dirty="0"/>
          </a:p>
        </p:txBody>
      </p:sp>
    </p:spTree>
    <p:extLst>
      <p:ext uri="{BB962C8B-B14F-4D97-AF65-F5344CB8AC3E}">
        <p14:creationId xmlns:p14="http://schemas.microsoft.com/office/powerpoint/2010/main" val="128916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DE889-B6D5-D09B-327A-BA3214D205C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919E744-63E1-3887-0405-F2C7008B6293}"/>
              </a:ext>
            </a:extLst>
          </p:cNvPr>
          <p:cNvSpPr txBox="1"/>
          <p:nvPr/>
        </p:nvSpPr>
        <p:spPr>
          <a:xfrm>
            <a:off x="3995803" y="2190313"/>
            <a:ext cx="8001782" cy="4524315"/>
          </a:xfrm>
          <a:prstGeom prst="rect">
            <a:avLst/>
          </a:prstGeom>
          <a:noFill/>
        </p:spPr>
        <p:txBody>
          <a:bodyPr wrap="square" lIns="91440" tIns="45720" rIns="91440" bIns="45720" rtlCol="0" anchor="t">
            <a:spAutoFit/>
          </a:bodyPr>
          <a:lstStyle/>
          <a:p>
            <a:pPr lvl="0" latinLnBrk="0"/>
            <a:r>
              <a:rPr lang="en-GB" sz="2400" noProof="1">
                <a:latin typeface="Calibri"/>
                <a:ea typeface="Public Sans"/>
                <a:cs typeface="Public Sans"/>
                <a:sym typeface="Public Sans"/>
              </a:rPr>
              <a:t>Data analytics and machine learning are playing an increasingly important role in the energy sector. Data analytics and machine learning can: </a:t>
            </a:r>
          </a:p>
          <a:p>
            <a:pPr marL="342900" lvl="0" indent="-342900" latinLnBrk="0">
              <a:buFont typeface="Arial" panose="020B0604020202020204" pitchFamily="34" charset="0"/>
              <a:buChar char="•"/>
            </a:pPr>
            <a:r>
              <a:rPr lang="en-GB" sz="2400" noProof="1">
                <a:latin typeface="Calibri"/>
                <a:ea typeface="Public Sans"/>
                <a:cs typeface="Public Sans"/>
                <a:sym typeface="Public Sans"/>
              </a:rPr>
              <a:t>Enable energy efficiency by identifying energy waste and optimising energy consumption patterns.</a:t>
            </a:r>
          </a:p>
          <a:p>
            <a:pPr marL="342900" lvl="0" indent="-342900" latinLnBrk="0">
              <a:buFont typeface="Arial" panose="020B0604020202020204" pitchFamily="34" charset="0"/>
              <a:buChar char="•"/>
            </a:pPr>
            <a:r>
              <a:rPr lang="en-GB" sz="2400" noProof="1">
                <a:latin typeface="Calibri"/>
                <a:ea typeface="Public Sans"/>
                <a:cs typeface="Public Sans"/>
                <a:sym typeface="Public Sans"/>
              </a:rPr>
              <a:t>Use demand forecasting to ensure reliable energy supply.</a:t>
            </a:r>
          </a:p>
          <a:p>
            <a:pPr marL="342900" lvl="0" indent="-342900" latinLnBrk="0">
              <a:buFont typeface="Arial" panose="020B0604020202020204" pitchFamily="34" charset="0"/>
              <a:buChar char="•"/>
            </a:pPr>
            <a:r>
              <a:rPr lang="en-GB" sz="2400" noProof="1">
                <a:latin typeface="Calibri"/>
                <a:ea typeface="Public Sans"/>
                <a:cs typeface="Public Sans"/>
                <a:sym typeface="Public Sans"/>
              </a:rPr>
              <a:t>Use predictive maintenance to anticipate equipment failures and optimise maintenance schedules.</a:t>
            </a:r>
          </a:p>
          <a:p>
            <a:pPr lvl="0" latinLnBrk="0"/>
            <a:r>
              <a:rPr lang="en-GB" sz="2400" noProof="1">
                <a:latin typeface="Calibri"/>
                <a:ea typeface="Public Sans"/>
                <a:cs typeface="Public Sans"/>
                <a:sym typeface="Public Sans"/>
              </a:rPr>
              <a:t>  </a:t>
            </a:r>
          </a:p>
          <a:p>
            <a:pPr lvl="0" latinLnBrk="0"/>
            <a:r>
              <a:rPr lang="en-GB" sz="2400" noProof="1">
                <a:latin typeface="Calibri"/>
                <a:ea typeface="Public Sans"/>
                <a:cs typeface="Public Sans"/>
                <a:sym typeface="Public Sans"/>
              </a:rPr>
              <a:t>By leveraging data analytics, the energy sector can improve efficiency, reduce costs, and enhance the reliability of energy services. </a:t>
            </a:r>
            <a:endParaRPr lang="en-GB" sz="2400" noProof="1">
              <a:latin typeface="Calibri"/>
              <a:ea typeface="Calibri"/>
              <a:cs typeface="Calibri"/>
            </a:endParaRPr>
          </a:p>
        </p:txBody>
      </p:sp>
      <p:pic>
        <p:nvPicPr>
          <p:cNvPr id="5" name="Picture 4">
            <a:extLst>
              <a:ext uri="{FF2B5EF4-FFF2-40B4-BE49-F238E27FC236}">
                <a16:creationId xmlns:a16="http://schemas.microsoft.com/office/drawing/2014/main" id="{E2344F2D-9B7B-1E7C-3A7A-627C38E7CFF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415" y="3429000"/>
            <a:ext cx="3528288" cy="2016165"/>
          </a:xfrm>
          <a:prstGeom prst="rect">
            <a:avLst/>
          </a:prstGeom>
        </p:spPr>
      </p:pic>
      <p:sp>
        <p:nvSpPr>
          <p:cNvPr id="2" name="Title 1">
            <a:extLst>
              <a:ext uri="{FF2B5EF4-FFF2-40B4-BE49-F238E27FC236}">
                <a16:creationId xmlns:a16="http://schemas.microsoft.com/office/drawing/2014/main" id="{E469A1A5-7D62-5065-F965-71945A64433A}"/>
              </a:ext>
            </a:extLst>
          </p:cNvPr>
          <p:cNvSpPr>
            <a:spLocks noGrp="1"/>
          </p:cNvSpPr>
          <p:nvPr>
            <p:ph type="title" idx="4294967295"/>
          </p:nvPr>
        </p:nvSpPr>
        <p:spPr>
          <a:xfrm>
            <a:off x="392430" y="750053"/>
            <a:ext cx="11071860" cy="1325563"/>
          </a:xfrm>
          <a:prstGeom prst="rect">
            <a:avLst/>
          </a:prstGeom>
        </p:spPr>
        <p:txBody>
          <a:bodyPr/>
          <a:lstStyle/>
          <a:p>
            <a:pPr rtl="0" eaLnBrk="1" latinLnBrk="0" hangingPunct="1"/>
            <a:r>
              <a:rPr lang="en-GB" sz="2800" b="1" kern="1200" dirty="0">
                <a:solidFill>
                  <a:srgbClr val="FFFFFF"/>
                </a:solidFill>
                <a:effectLst/>
                <a:latin typeface="Calibri" panose="020F0502020204030204" pitchFamily="34" charset="0"/>
                <a:ea typeface="Public Sans"/>
                <a:cs typeface="Public Sans"/>
              </a:rPr>
              <a:t>7: Energy digitalisation: Smart grids and data analytics – Data analytics</a:t>
            </a:r>
            <a:endParaRPr lang="en-GB" dirty="0">
              <a:effectLst/>
            </a:endParaRPr>
          </a:p>
          <a:p>
            <a:endParaRPr lang="en-GB" dirty="0"/>
          </a:p>
        </p:txBody>
      </p:sp>
    </p:spTree>
    <p:extLst>
      <p:ext uri="{BB962C8B-B14F-4D97-AF65-F5344CB8AC3E}">
        <p14:creationId xmlns:p14="http://schemas.microsoft.com/office/powerpoint/2010/main" val="4173998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22B91-53D8-D923-E6D5-613BABE9EB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B7F620-B929-1380-3266-8A9DCA3B77D9}"/>
              </a:ext>
            </a:extLst>
          </p:cNvPr>
          <p:cNvSpPr>
            <a:spLocks noGrp="1"/>
          </p:cNvSpPr>
          <p:nvPr>
            <p:ph type="title" idx="4294967295"/>
          </p:nvPr>
        </p:nvSpPr>
        <p:spPr>
          <a:xfrm>
            <a:off x="392430" y="742315"/>
            <a:ext cx="10515600" cy="1325563"/>
          </a:xfrm>
          <a:prstGeom prst="rect">
            <a:avLst/>
          </a:prstGeom>
        </p:spPr>
        <p:txBody>
          <a:bodyPr/>
          <a:lstStyle/>
          <a:p>
            <a:pPr rtl="0" eaLnBrk="1" latinLnBrk="0" hangingPunct="1"/>
            <a:r>
              <a:rPr lang="en-GB" sz="2800" b="1" kern="1200" dirty="0">
                <a:solidFill>
                  <a:srgbClr val="FFFFFF"/>
                </a:solidFill>
                <a:effectLst/>
                <a:latin typeface="Calibri" panose="020F0502020204030204" pitchFamily="34" charset="0"/>
                <a:ea typeface="Public Sans"/>
                <a:cs typeface="Public Sans"/>
              </a:rPr>
              <a:t>8. Energy digitalisation and blockchain </a:t>
            </a:r>
            <a:endParaRPr lang="en-GB" dirty="0">
              <a:effectLst/>
            </a:endParaRPr>
          </a:p>
          <a:p>
            <a:endParaRPr lang="en-GB" dirty="0"/>
          </a:p>
        </p:txBody>
      </p:sp>
      <p:sp>
        <p:nvSpPr>
          <p:cNvPr id="4" name="TextBox 3">
            <a:extLst>
              <a:ext uri="{FF2B5EF4-FFF2-40B4-BE49-F238E27FC236}">
                <a16:creationId xmlns:a16="http://schemas.microsoft.com/office/drawing/2014/main" id="{58CE8602-7EFC-B58B-3E3B-06665523C31F}"/>
              </a:ext>
            </a:extLst>
          </p:cNvPr>
          <p:cNvSpPr txBox="1"/>
          <p:nvPr/>
        </p:nvSpPr>
        <p:spPr>
          <a:xfrm>
            <a:off x="676405" y="3266162"/>
            <a:ext cx="11138112" cy="1569660"/>
          </a:xfrm>
          <a:prstGeom prst="rect">
            <a:avLst/>
          </a:prstGeom>
          <a:noFill/>
        </p:spPr>
        <p:txBody>
          <a:bodyPr wrap="square" rtlCol="0">
            <a:spAutoFit/>
          </a:bodyPr>
          <a:lstStyle/>
          <a:p>
            <a:pPr algn="ctr" latinLnBrk="0"/>
            <a:r>
              <a:rPr lang="en-GB" sz="4800" i="1" noProof="0" dirty="0">
                <a:solidFill>
                  <a:schemeClr val="accent2"/>
                </a:solidFill>
              </a:rPr>
              <a:t>How can blockchain technology benefit the energy sector?</a:t>
            </a:r>
          </a:p>
        </p:txBody>
      </p:sp>
    </p:spTree>
    <p:extLst>
      <p:ext uri="{BB962C8B-B14F-4D97-AF65-F5344CB8AC3E}">
        <p14:creationId xmlns:p14="http://schemas.microsoft.com/office/powerpoint/2010/main" val="8683902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A60F9-EE88-AD5C-0ED2-702F893B8E9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A0E44BD-06F5-8C69-BD7A-153315BF10C2}"/>
              </a:ext>
            </a:extLst>
          </p:cNvPr>
          <p:cNvSpPr txBox="1"/>
          <p:nvPr/>
        </p:nvSpPr>
        <p:spPr>
          <a:xfrm>
            <a:off x="4484318" y="3248125"/>
            <a:ext cx="7330199" cy="2308324"/>
          </a:xfrm>
          <a:prstGeom prst="rect">
            <a:avLst/>
          </a:prstGeom>
          <a:noFill/>
        </p:spPr>
        <p:txBody>
          <a:bodyPr wrap="square" lIns="91440" tIns="45720" rIns="91440" bIns="45720" rtlCol="0" anchor="t">
            <a:spAutoFit/>
          </a:bodyPr>
          <a:lstStyle/>
          <a:p>
            <a:pPr latinLnBrk="0"/>
            <a:r>
              <a:rPr lang="en-GB" sz="2400" noProof="0" dirty="0">
                <a:ea typeface="+mn-lt"/>
                <a:cs typeface="+mn-lt"/>
                <a:sym typeface="Public Sans"/>
              </a:rPr>
              <a:t>Blockchain technologies are a valuable tool for supporting circularity by:</a:t>
            </a:r>
          </a:p>
          <a:p>
            <a:pPr latinLnBrk="0"/>
            <a:endParaRPr lang="en-GB" sz="2400" dirty="0">
              <a:ea typeface="+mn-lt"/>
              <a:cs typeface="+mn-lt"/>
              <a:sym typeface="Public Sans"/>
            </a:endParaRPr>
          </a:p>
          <a:p>
            <a:pPr marL="342900" indent="-342900" latinLnBrk="0">
              <a:buFont typeface="Arial" panose="020B0604020202020204" pitchFamily="34" charset="0"/>
              <a:buChar char="•"/>
            </a:pPr>
            <a:r>
              <a:rPr lang="en-GB" sz="2400" dirty="0">
                <a:ea typeface="+mn-lt"/>
                <a:cs typeface="+mn-lt"/>
                <a:sym typeface="Public Sans"/>
              </a:rPr>
              <a:t>Enhancing transparency, security and efficiency in energy transactions and data management. </a:t>
            </a:r>
          </a:p>
          <a:p>
            <a:pPr latinLnBrk="0"/>
            <a:endParaRPr lang="en-GB" sz="2400" noProof="0" dirty="0">
              <a:ea typeface="+mn-lt"/>
              <a:cs typeface="+mn-lt"/>
              <a:sym typeface="Public Sans"/>
            </a:endParaRPr>
          </a:p>
        </p:txBody>
      </p:sp>
      <p:pic>
        <p:nvPicPr>
          <p:cNvPr id="5" name="Picture 4">
            <a:extLst>
              <a:ext uri="{FF2B5EF4-FFF2-40B4-BE49-F238E27FC236}">
                <a16:creationId xmlns:a16="http://schemas.microsoft.com/office/drawing/2014/main" id="{9CA85008-8E10-5076-370B-3744391EEE1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405" y="3429000"/>
            <a:ext cx="4142548" cy="1761908"/>
          </a:xfrm>
          <a:prstGeom prst="rect">
            <a:avLst/>
          </a:prstGeom>
        </p:spPr>
      </p:pic>
      <p:sp>
        <p:nvSpPr>
          <p:cNvPr id="3" name="Title 2">
            <a:extLst>
              <a:ext uri="{FF2B5EF4-FFF2-40B4-BE49-F238E27FC236}">
                <a16:creationId xmlns:a16="http://schemas.microsoft.com/office/drawing/2014/main" id="{43995B6D-14CF-00E9-418F-3CC7663F70EE}"/>
              </a:ext>
            </a:extLst>
          </p:cNvPr>
          <p:cNvSpPr>
            <a:spLocks noGrp="1"/>
          </p:cNvSpPr>
          <p:nvPr>
            <p:ph type="title" idx="4294967295"/>
          </p:nvPr>
        </p:nvSpPr>
        <p:spPr>
          <a:xfrm>
            <a:off x="461010" y="890905"/>
            <a:ext cx="10515600" cy="1325563"/>
          </a:xfrm>
          <a:prstGeom prst="rect">
            <a:avLst/>
          </a:prstGeom>
        </p:spPr>
        <p:txBody>
          <a:bodyPr/>
          <a:lstStyle/>
          <a:p>
            <a:pPr rtl="0" eaLnBrk="1" latinLnBrk="0" hangingPunct="1"/>
            <a:r>
              <a:rPr lang="en-GB" sz="2800" b="1" kern="1200" dirty="0">
                <a:solidFill>
                  <a:srgbClr val="FFFFFF"/>
                </a:solidFill>
                <a:effectLst/>
                <a:latin typeface="Calibri" panose="020F0502020204030204" pitchFamily="34" charset="0"/>
                <a:ea typeface="Public Sans"/>
                <a:cs typeface="Public Sans"/>
              </a:rPr>
              <a:t>8. Energy digitalisation and blockchain – What</a:t>
            </a:r>
            <a:r>
              <a:rPr lang="en-GB" sz="2800" b="1" kern="1200" baseline="0" dirty="0">
                <a:solidFill>
                  <a:srgbClr val="FFFFFF"/>
                </a:solidFill>
                <a:effectLst/>
                <a:latin typeface="Calibri" panose="020F0502020204030204" pitchFamily="34" charset="0"/>
                <a:ea typeface="Public Sans"/>
                <a:cs typeface="Public Sans"/>
              </a:rPr>
              <a:t> is blockchain?</a:t>
            </a:r>
            <a:endParaRPr lang="en-GB" dirty="0">
              <a:effectLst/>
            </a:endParaRPr>
          </a:p>
          <a:p>
            <a:endParaRPr lang="en-GB" dirty="0"/>
          </a:p>
        </p:txBody>
      </p:sp>
    </p:spTree>
    <p:extLst>
      <p:ext uri="{BB962C8B-B14F-4D97-AF65-F5344CB8AC3E}">
        <p14:creationId xmlns:p14="http://schemas.microsoft.com/office/powerpoint/2010/main" val="1440900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6E650-CA8F-9FD8-0C0B-F33E2147BC8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882F1BB-759E-6437-0077-30B98204AE19}"/>
              </a:ext>
            </a:extLst>
          </p:cNvPr>
          <p:cNvSpPr txBox="1"/>
          <p:nvPr/>
        </p:nvSpPr>
        <p:spPr>
          <a:xfrm>
            <a:off x="4434214" y="2470136"/>
            <a:ext cx="7503090" cy="3816429"/>
          </a:xfrm>
          <a:prstGeom prst="rect">
            <a:avLst/>
          </a:prstGeom>
          <a:noFill/>
        </p:spPr>
        <p:txBody>
          <a:bodyPr wrap="square" lIns="91440" tIns="45720" rIns="91440" bIns="45720" rtlCol="0" anchor="t">
            <a:spAutoFit/>
          </a:bodyPr>
          <a:lstStyle/>
          <a:p>
            <a:pPr lvl="0" latinLnBrk="0"/>
            <a:r>
              <a:rPr lang="en-GB" sz="2200" noProof="0" dirty="0">
                <a:ea typeface="Public Sans"/>
                <a:cs typeface="Public Sans"/>
                <a:sym typeface="Public Sans"/>
              </a:rPr>
              <a:t>In the energy sector, blockchain can be used for:</a:t>
            </a:r>
            <a:endParaRPr lang="en-GB" sz="2200" noProof="0" dirty="0"/>
          </a:p>
          <a:p>
            <a:pPr lvl="0" latinLnBrk="0"/>
            <a:endParaRPr lang="en-GB" sz="2200" b="1" noProof="0" dirty="0">
              <a:ea typeface="Public Sans"/>
              <a:cs typeface="Public Sans"/>
              <a:sym typeface="Public Sans"/>
            </a:endParaRPr>
          </a:p>
          <a:p>
            <a:pPr marL="342900" lvl="0" indent="-342900" latinLnBrk="0">
              <a:buFont typeface="Arial" panose="020B0604020202020204" pitchFamily="34" charset="0"/>
              <a:buChar char="•"/>
            </a:pPr>
            <a:r>
              <a:rPr lang="en-GB" sz="2200" b="1" noProof="0" dirty="0">
                <a:ea typeface="Public Sans"/>
                <a:cs typeface="Public Sans"/>
                <a:sym typeface="Public Sans"/>
              </a:rPr>
              <a:t>Peer-to-Peer energy trading: </a:t>
            </a:r>
            <a:r>
              <a:rPr lang="en-GB" sz="2200" noProof="0" dirty="0">
                <a:ea typeface="Public Sans"/>
                <a:cs typeface="Public Sans"/>
                <a:sym typeface="Public Sans"/>
              </a:rPr>
              <a:t>Enabling direct energy trading between consumers and prosumers.    </a:t>
            </a:r>
            <a:endParaRPr lang="en-GB" sz="2200" noProof="0" dirty="0"/>
          </a:p>
          <a:p>
            <a:pPr marL="342900" lvl="0" indent="-342900" latinLnBrk="0">
              <a:buFont typeface="Arial" panose="020B0604020202020204" pitchFamily="34" charset="0"/>
              <a:buChar char="•"/>
            </a:pPr>
            <a:r>
              <a:rPr lang="en-GB" sz="2200" b="1" noProof="0" dirty="0">
                <a:ea typeface="Public Sans"/>
                <a:cs typeface="Public Sans"/>
                <a:sym typeface="Public Sans"/>
              </a:rPr>
              <a:t>Renewable energy certificate tracking: </a:t>
            </a:r>
            <a:r>
              <a:rPr lang="en-GB" sz="2200" noProof="0" dirty="0">
                <a:ea typeface="Public Sans"/>
                <a:cs typeface="Public Sans"/>
                <a:sym typeface="Public Sans"/>
              </a:rPr>
              <a:t>Ensuring the authenticity and traceability of renewable energy certificates.    </a:t>
            </a:r>
            <a:endParaRPr lang="en-GB" sz="2200" noProof="0" dirty="0"/>
          </a:p>
          <a:p>
            <a:pPr marL="342900" lvl="0" indent="-342900" latinLnBrk="0">
              <a:buFont typeface="Arial" panose="020B0604020202020204" pitchFamily="34" charset="0"/>
              <a:buChar char="•"/>
            </a:pPr>
            <a:r>
              <a:rPr lang="en-GB" sz="2200" b="1" noProof="0" dirty="0">
                <a:ea typeface="Public Sans"/>
                <a:cs typeface="Public Sans"/>
                <a:sym typeface="Public Sans"/>
              </a:rPr>
              <a:t>Grid management: </a:t>
            </a:r>
            <a:r>
              <a:rPr lang="en-GB" sz="2200" noProof="0" dirty="0">
                <a:ea typeface="Public Sans"/>
                <a:cs typeface="Public Sans"/>
                <a:sym typeface="Public Sans"/>
              </a:rPr>
              <a:t>Enhancing the security and efficiency of grid operations. By adopting blockchain, the energy sector can foster trust, reduce transaction costs, and promote innovation. </a:t>
            </a:r>
            <a:endParaRPr lang="en-GB" sz="2200" noProof="0" dirty="0"/>
          </a:p>
        </p:txBody>
      </p:sp>
      <p:pic>
        <p:nvPicPr>
          <p:cNvPr id="3" name="Picture 2">
            <a:extLst>
              <a:ext uri="{FF2B5EF4-FFF2-40B4-BE49-F238E27FC236}">
                <a16:creationId xmlns:a16="http://schemas.microsoft.com/office/drawing/2014/main" id="{F7758612-9B27-DB79-791A-E2B9916B998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405" y="3429000"/>
            <a:ext cx="4142548" cy="1761908"/>
          </a:xfrm>
          <a:prstGeom prst="rect">
            <a:avLst/>
          </a:prstGeom>
        </p:spPr>
      </p:pic>
      <p:sp>
        <p:nvSpPr>
          <p:cNvPr id="5" name="Title 4">
            <a:extLst>
              <a:ext uri="{FF2B5EF4-FFF2-40B4-BE49-F238E27FC236}">
                <a16:creationId xmlns:a16="http://schemas.microsoft.com/office/drawing/2014/main" id="{3514CFD6-4894-70FC-4603-569CE5FF3804}"/>
              </a:ext>
            </a:extLst>
          </p:cNvPr>
          <p:cNvSpPr>
            <a:spLocks noGrp="1"/>
          </p:cNvSpPr>
          <p:nvPr>
            <p:ph type="title" idx="4294967295"/>
          </p:nvPr>
        </p:nvSpPr>
        <p:spPr>
          <a:xfrm>
            <a:off x="415290" y="799465"/>
            <a:ext cx="11186160" cy="1325563"/>
          </a:xfrm>
          <a:prstGeom prst="rect">
            <a:avLst/>
          </a:prstGeom>
        </p:spPr>
        <p:txBody>
          <a:bodyPr/>
          <a:lstStyle/>
          <a:p>
            <a:pPr rtl="0" eaLnBrk="1" latinLnBrk="0" hangingPunct="1"/>
            <a:r>
              <a:rPr lang="en-GB" sz="2800" b="1" kern="1200" dirty="0">
                <a:solidFill>
                  <a:srgbClr val="FFFFFF"/>
                </a:solidFill>
                <a:effectLst/>
                <a:latin typeface="Calibri" panose="020F0502020204030204" pitchFamily="34" charset="0"/>
                <a:ea typeface="Public Sans"/>
                <a:cs typeface="Public Sans"/>
              </a:rPr>
              <a:t>8. Energy digitalisation and blockchain – Blockchain in the energy sector</a:t>
            </a:r>
            <a:endParaRPr lang="en-GB" dirty="0">
              <a:effectLst/>
            </a:endParaRPr>
          </a:p>
          <a:p>
            <a:endParaRPr lang="en-GB" dirty="0"/>
          </a:p>
        </p:txBody>
      </p:sp>
    </p:spTree>
    <p:extLst>
      <p:ext uri="{BB962C8B-B14F-4D97-AF65-F5344CB8AC3E}">
        <p14:creationId xmlns:p14="http://schemas.microsoft.com/office/powerpoint/2010/main" val="3909430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D1F56F-11B3-26A9-83E7-7A0D86C42C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FFD914-6E1D-FE2B-6DDD-D833A01DBA66}"/>
              </a:ext>
            </a:extLst>
          </p:cNvPr>
          <p:cNvSpPr>
            <a:spLocks noGrp="1"/>
          </p:cNvSpPr>
          <p:nvPr>
            <p:ph type="title" idx="4294967295"/>
          </p:nvPr>
        </p:nvSpPr>
        <p:spPr>
          <a:xfrm>
            <a:off x="676405" y="730885"/>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9. Synergies and integrated solutions </a:t>
            </a:r>
            <a:endParaRPr lang="en-GB" dirty="0">
              <a:effectLst/>
            </a:endParaRPr>
          </a:p>
          <a:p>
            <a:endParaRPr lang="en-GB" dirty="0"/>
          </a:p>
        </p:txBody>
      </p:sp>
      <p:sp>
        <p:nvSpPr>
          <p:cNvPr id="4" name="TextBox 3">
            <a:extLst>
              <a:ext uri="{FF2B5EF4-FFF2-40B4-BE49-F238E27FC236}">
                <a16:creationId xmlns:a16="http://schemas.microsoft.com/office/drawing/2014/main" id="{F924B47C-844C-9DED-88EB-FF77D79045FF}"/>
              </a:ext>
            </a:extLst>
          </p:cNvPr>
          <p:cNvSpPr txBox="1"/>
          <p:nvPr/>
        </p:nvSpPr>
        <p:spPr>
          <a:xfrm>
            <a:off x="676405" y="3266162"/>
            <a:ext cx="11138112" cy="2308324"/>
          </a:xfrm>
          <a:prstGeom prst="rect">
            <a:avLst/>
          </a:prstGeom>
          <a:noFill/>
        </p:spPr>
        <p:txBody>
          <a:bodyPr wrap="square" rtlCol="0">
            <a:spAutoFit/>
          </a:bodyPr>
          <a:lstStyle/>
          <a:p>
            <a:pPr algn="ctr" latinLnBrk="0"/>
            <a:r>
              <a:rPr lang="en-GB" sz="4800" i="1" noProof="0" dirty="0">
                <a:solidFill>
                  <a:schemeClr val="accent2"/>
                </a:solidFill>
              </a:rPr>
              <a:t>How is circularity and digitalisation being combined in the energy sector?</a:t>
            </a:r>
          </a:p>
          <a:p>
            <a:pPr algn="ctr" latinLnBrk="0"/>
            <a:endParaRPr lang="en-GB" sz="4800" i="1" noProof="0" dirty="0">
              <a:solidFill>
                <a:schemeClr val="accent2"/>
              </a:solidFill>
            </a:endParaRPr>
          </a:p>
        </p:txBody>
      </p:sp>
    </p:spTree>
    <p:extLst>
      <p:ext uri="{BB962C8B-B14F-4D97-AF65-F5344CB8AC3E}">
        <p14:creationId xmlns:p14="http://schemas.microsoft.com/office/powerpoint/2010/main" val="6861609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2C3F4-8B82-1BFC-94A6-E2AA6704DEC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5B97449-922D-18C4-57F0-B14AA2A3A218}"/>
              </a:ext>
            </a:extLst>
          </p:cNvPr>
          <p:cNvSpPr txBox="1"/>
          <p:nvPr/>
        </p:nvSpPr>
        <p:spPr>
          <a:xfrm>
            <a:off x="4171167" y="2126125"/>
            <a:ext cx="7643350" cy="4524315"/>
          </a:xfrm>
          <a:prstGeom prst="rect">
            <a:avLst/>
          </a:prstGeom>
          <a:noFill/>
        </p:spPr>
        <p:txBody>
          <a:bodyPr wrap="square" rtlCol="0">
            <a:spAutoFit/>
          </a:bodyPr>
          <a:lstStyle/>
          <a:p>
            <a:pPr lvl="0" latinLnBrk="0"/>
            <a:r>
              <a:rPr lang="en-GB" sz="2400" noProof="0" dirty="0">
                <a:ea typeface="Public Sans"/>
                <a:cs typeface="Public Sans"/>
                <a:sym typeface="Public Sans"/>
              </a:rPr>
              <a:t>Circularity and digitalisation are being combined to create innovative and sustainable energy solutions. </a:t>
            </a:r>
            <a:r>
              <a:rPr lang="en-GB" sz="2400" noProof="0" dirty="0">
                <a:solidFill>
                  <a:srgbClr val="2B2C30"/>
                </a:solidFill>
                <a:ea typeface="Public Sans"/>
                <a:cs typeface="Public Sans"/>
                <a:sym typeface="Public Sans"/>
              </a:rPr>
              <a:t>Examples include:</a:t>
            </a:r>
            <a:endParaRPr lang="en-GB" sz="2400" noProof="0" dirty="0"/>
          </a:p>
          <a:p>
            <a:pPr marL="342900" lvl="0" indent="-342900" latinLnBrk="0">
              <a:buFont typeface="Arial" panose="020B0604020202020204" pitchFamily="34" charset="0"/>
              <a:buChar char="•"/>
            </a:pPr>
            <a:r>
              <a:rPr lang="en-GB" sz="2400" b="1" noProof="0" dirty="0">
                <a:solidFill>
                  <a:srgbClr val="2B2C30"/>
                </a:solidFill>
                <a:ea typeface="Public Sans"/>
                <a:cs typeface="Public Sans"/>
                <a:sym typeface="Public Sans"/>
              </a:rPr>
              <a:t>Smart home energy management systems: </a:t>
            </a:r>
            <a:r>
              <a:rPr lang="en-GB" sz="2400" noProof="0" dirty="0">
                <a:solidFill>
                  <a:srgbClr val="2B2C30"/>
                </a:solidFill>
                <a:ea typeface="Public Sans"/>
                <a:cs typeface="Public Sans"/>
                <a:sym typeface="Public Sans"/>
              </a:rPr>
              <a:t>Integrating smart meters, IoT devices, and data analytics to optimise energy consumption in homes.    </a:t>
            </a:r>
            <a:endParaRPr lang="en-GB" sz="2400" noProof="0" dirty="0"/>
          </a:p>
          <a:p>
            <a:pPr marL="342900" lvl="0" indent="-342900" latinLnBrk="0">
              <a:buFont typeface="Arial" panose="020B0604020202020204" pitchFamily="34" charset="0"/>
              <a:buChar char="•"/>
            </a:pPr>
            <a:r>
              <a:rPr lang="en-GB" sz="2400" b="1" noProof="0" dirty="0">
                <a:solidFill>
                  <a:srgbClr val="2B2C30"/>
                </a:solidFill>
                <a:ea typeface="Public Sans"/>
                <a:cs typeface="Public Sans"/>
                <a:sym typeface="Public Sans"/>
              </a:rPr>
              <a:t>Virtual power plants: </a:t>
            </a:r>
            <a:r>
              <a:rPr lang="en-GB" sz="2400" noProof="0" dirty="0">
                <a:solidFill>
                  <a:srgbClr val="2B2C30"/>
                </a:solidFill>
                <a:ea typeface="Public Sans"/>
                <a:cs typeface="Public Sans"/>
                <a:sym typeface="Public Sans"/>
              </a:rPr>
              <a:t>Aggregating distributed energy resources, such as rooftop solar panels and electric vehicle batteries, to provide grid services.    </a:t>
            </a:r>
            <a:endParaRPr lang="en-GB" sz="2400" noProof="0" dirty="0"/>
          </a:p>
          <a:p>
            <a:pPr marL="342900" lvl="0" indent="-342900" latinLnBrk="0">
              <a:buFont typeface="Arial" panose="020B0604020202020204" pitchFamily="34" charset="0"/>
              <a:buChar char="•"/>
            </a:pPr>
            <a:r>
              <a:rPr lang="en-GB" sz="2400" b="1" noProof="0" dirty="0">
                <a:solidFill>
                  <a:srgbClr val="2B2C30"/>
                </a:solidFill>
                <a:ea typeface="Public Sans"/>
                <a:cs typeface="Public Sans"/>
                <a:sym typeface="Public Sans"/>
              </a:rPr>
              <a:t>Circular energy communities: </a:t>
            </a:r>
            <a:r>
              <a:rPr lang="en-GB" sz="2400" noProof="0" dirty="0">
                <a:solidFill>
                  <a:srgbClr val="2B2C30"/>
                </a:solidFill>
                <a:ea typeface="Public Sans"/>
                <a:cs typeface="Public Sans"/>
                <a:sym typeface="Public Sans"/>
              </a:rPr>
              <a:t>Creating local energy systems that prioritise renewable energy, energy efficiency, and resource sharing.   </a:t>
            </a:r>
            <a:endParaRPr lang="en-GB" sz="2400" noProof="0" dirty="0"/>
          </a:p>
        </p:txBody>
      </p:sp>
      <p:pic>
        <p:nvPicPr>
          <p:cNvPr id="5" name="Picture 4">
            <a:extLst>
              <a:ext uri="{FF2B5EF4-FFF2-40B4-BE49-F238E27FC236}">
                <a16:creationId xmlns:a16="http://schemas.microsoft.com/office/drawing/2014/main" id="{BED68B75-F143-2F42-652B-71785676BCE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013" y="3106454"/>
            <a:ext cx="3845489" cy="2563659"/>
          </a:xfrm>
          <a:prstGeom prst="rect">
            <a:avLst/>
          </a:prstGeom>
        </p:spPr>
      </p:pic>
      <p:sp>
        <p:nvSpPr>
          <p:cNvPr id="3" name="Title 2">
            <a:extLst>
              <a:ext uri="{FF2B5EF4-FFF2-40B4-BE49-F238E27FC236}">
                <a16:creationId xmlns:a16="http://schemas.microsoft.com/office/drawing/2014/main" id="{377B7387-0F4F-71AD-3DA3-FE3439A49084}"/>
              </a:ext>
            </a:extLst>
          </p:cNvPr>
          <p:cNvSpPr>
            <a:spLocks noGrp="1"/>
          </p:cNvSpPr>
          <p:nvPr>
            <p:ph type="title" idx="4294967295"/>
          </p:nvPr>
        </p:nvSpPr>
        <p:spPr>
          <a:xfrm>
            <a:off x="529590" y="696595"/>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9. Synergies and integrated solutions:</a:t>
            </a:r>
            <a:r>
              <a:rPr lang="en-US" sz="2800" b="1" kern="1200" baseline="0" dirty="0">
                <a:solidFill>
                  <a:srgbClr val="FFFFFF"/>
                </a:solidFill>
                <a:effectLst/>
                <a:latin typeface="Calibri" panose="020F0502020204030204" pitchFamily="34" charset="0"/>
                <a:ea typeface="Public Sans"/>
                <a:cs typeface="Public Sans"/>
              </a:rPr>
              <a:t> More detail</a:t>
            </a:r>
            <a:endParaRPr lang="en-GB" dirty="0">
              <a:effectLst/>
            </a:endParaRPr>
          </a:p>
          <a:p>
            <a:endParaRPr lang="en-GB" dirty="0"/>
          </a:p>
        </p:txBody>
      </p:sp>
    </p:spTree>
    <p:extLst>
      <p:ext uri="{BB962C8B-B14F-4D97-AF65-F5344CB8AC3E}">
        <p14:creationId xmlns:p14="http://schemas.microsoft.com/office/powerpoint/2010/main" val="234951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직사각형 42">
            <a:extLst>
              <a:ext uri="{FF2B5EF4-FFF2-40B4-BE49-F238E27FC236}">
                <a16:creationId xmlns:a16="http://schemas.microsoft.com/office/drawing/2014/main" id="{D8C4E46F-1B05-476B-90D3-800B8F061E5E}"/>
              </a:ext>
              <a:ext uri="{C183D7F6-B498-43B3-948B-1728B52AA6E4}">
                <adec:decorative xmlns:adec="http://schemas.microsoft.com/office/drawing/2017/decorative" val="1"/>
              </a:ext>
            </a:extLst>
          </p:cNvPr>
          <p:cNvSpPr/>
          <p:nvPr/>
        </p:nvSpPr>
        <p:spPr>
          <a:xfrm>
            <a:off x="6188062" y="2046515"/>
            <a:ext cx="2503176" cy="3742510"/>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dirty="0">
              <a:solidFill>
                <a:srgbClr val="322F32"/>
              </a:solidFill>
            </a:endParaRPr>
          </a:p>
        </p:txBody>
      </p:sp>
      <p:sp>
        <p:nvSpPr>
          <p:cNvPr id="31" name="직사각형 30">
            <a:extLst>
              <a:ext uri="{FF2B5EF4-FFF2-40B4-BE49-F238E27FC236}">
                <a16:creationId xmlns:a16="http://schemas.microsoft.com/office/drawing/2014/main" id="{054E5D47-4CA2-42D3-88F2-36300092A0B6}"/>
              </a:ext>
              <a:ext uri="{C183D7F6-B498-43B3-948B-1728B52AA6E4}">
                <adec:decorative xmlns:adec="http://schemas.microsoft.com/office/drawing/2017/decorative" val="1"/>
              </a:ext>
            </a:extLst>
          </p:cNvPr>
          <p:cNvSpPr/>
          <p:nvPr/>
        </p:nvSpPr>
        <p:spPr>
          <a:xfrm>
            <a:off x="3500763" y="2046515"/>
            <a:ext cx="2503176" cy="3742510"/>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dirty="0">
              <a:solidFill>
                <a:srgbClr val="322F32"/>
              </a:solidFill>
            </a:endParaRPr>
          </a:p>
        </p:txBody>
      </p:sp>
      <p:sp>
        <p:nvSpPr>
          <p:cNvPr id="4" name="Title 3">
            <a:extLst>
              <a:ext uri="{FF2B5EF4-FFF2-40B4-BE49-F238E27FC236}">
                <a16:creationId xmlns:a16="http://schemas.microsoft.com/office/drawing/2014/main" id="{CFB409A3-5623-D0CF-445F-9201556440F9}"/>
              </a:ext>
            </a:extLst>
          </p:cNvPr>
          <p:cNvSpPr>
            <a:spLocks noGrp="1"/>
          </p:cNvSpPr>
          <p:nvPr>
            <p:ph type="title" idx="4294967295"/>
          </p:nvPr>
        </p:nvSpPr>
        <p:spPr>
          <a:xfrm>
            <a:off x="753706" y="780012"/>
            <a:ext cx="10515600" cy="1325563"/>
          </a:xfrm>
          <a:prstGeom prst="rect">
            <a:avLst/>
          </a:prstGeom>
        </p:spPr>
        <p:txBody>
          <a:bodyPr/>
          <a:lstStyle/>
          <a:p>
            <a:r>
              <a:rPr lang="en-GB" sz="2800" dirty="0">
                <a:solidFill>
                  <a:schemeClr val="tx2"/>
                </a:solidFill>
              </a:rPr>
              <a:t>Next steps</a:t>
            </a:r>
          </a:p>
        </p:txBody>
      </p:sp>
      <p:sp>
        <p:nvSpPr>
          <p:cNvPr id="19" name="직사각형 18">
            <a:extLst>
              <a:ext uri="{FF2B5EF4-FFF2-40B4-BE49-F238E27FC236}">
                <a16:creationId xmlns:a16="http://schemas.microsoft.com/office/drawing/2014/main" id="{8DC1423C-2E75-48AE-A98F-626668954196}"/>
              </a:ext>
              <a:ext uri="{C183D7F6-B498-43B3-948B-1728B52AA6E4}">
                <adec:decorative xmlns:adec="http://schemas.microsoft.com/office/drawing/2017/decorative" val="1"/>
              </a:ext>
            </a:extLst>
          </p:cNvPr>
          <p:cNvSpPr/>
          <p:nvPr/>
        </p:nvSpPr>
        <p:spPr>
          <a:xfrm>
            <a:off x="790220" y="2046515"/>
            <a:ext cx="2503176" cy="3742510"/>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a:solidFill>
                <a:srgbClr val="322F32"/>
              </a:solidFill>
            </a:endParaRPr>
          </a:p>
        </p:txBody>
      </p:sp>
      <p:sp>
        <p:nvSpPr>
          <p:cNvPr id="3" name="TextBox 2">
            <a:extLst>
              <a:ext uri="{FF2B5EF4-FFF2-40B4-BE49-F238E27FC236}">
                <a16:creationId xmlns:a16="http://schemas.microsoft.com/office/drawing/2014/main" id="{A285EDEE-0D89-AE70-0953-34055524EF0D}"/>
              </a:ext>
            </a:extLst>
          </p:cNvPr>
          <p:cNvSpPr txBox="1"/>
          <p:nvPr/>
        </p:nvSpPr>
        <p:spPr>
          <a:xfrm>
            <a:off x="753706" y="1215518"/>
            <a:ext cx="10648074" cy="830997"/>
          </a:xfrm>
          <a:prstGeom prst="rect">
            <a:avLst/>
          </a:prstGeom>
          <a:noFill/>
        </p:spPr>
        <p:txBody>
          <a:bodyPr wrap="square" rtlCol="0">
            <a:spAutoFit/>
          </a:bodyPr>
          <a:lstStyle/>
          <a:p>
            <a:pPr latinLnBrk="0"/>
            <a:r>
              <a:rPr lang="en-GB" sz="2400" dirty="0"/>
              <a:t>If you want to find out more about the digital energy transition and circularity, you may find the following resources useful: </a:t>
            </a:r>
          </a:p>
        </p:txBody>
      </p:sp>
      <p:grpSp>
        <p:nvGrpSpPr>
          <p:cNvPr id="20" name="그룹 19">
            <a:extLst>
              <a:ext uri="{FF2B5EF4-FFF2-40B4-BE49-F238E27FC236}">
                <a16:creationId xmlns:a16="http://schemas.microsoft.com/office/drawing/2014/main" id="{5AD01B13-396A-4A4F-8EA6-968460F8AFEB}"/>
              </a:ext>
              <a:ext uri="{C183D7F6-B498-43B3-948B-1728B52AA6E4}">
                <adec:decorative xmlns:adec="http://schemas.microsoft.com/office/drawing/2017/decorative" val="1"/>
              </a:ext>
            </a:extLst>
          </p:cNvPr>
          <p:cNvGrpSpPr/>
          <p:nvPr/>
        </p:nvGrpSpPr>
        <p:grpSpPr>
          <a:xfrm>
            <a:off x="1728249" y="2344322"/>
            <a:ext cx="615100" cy="604284"/>
            <a:chOff x="6810557" y="892968"/>
            <a:chExt cx="384524" cy="377762"/>
          </a:xfrm>
          <a:solidFill>
            <a:schemeClr val="accent1"/>
          </a:solidFill>
        </p:grpSpPr>
        <p:sp>
          <p:nvSpPr>
            <p:cNvPr id="21" name="자유형: 도형 20">
              <a:extLst>
                <a:ext uri="{FF2B5EF4-FFF2-40B4-BE49-F238E27FC236}">
                  <a16:creationId xmlns:a16="http://schemas.microsoft.com/office/drawing/2014/main" id="{2C42074F-0750-4FD2-8807-D7FBE2B0EA4D}"/>
                </a:ext>
              </a:extLst>
            </p:cNvPr>
            <p:cNvSpPr/>
            <p:nvPr/>
          </p:nvSpPr>
          <p:spPr>
            <a:xfrm>
              <a:off x="6810557" y="977836"/>
              <a:ext cx="114300" cy="85725"/>
            </a:xfrm>
            <a:custGeom>
              <a:avLst/>
              <a:gdLst>
                <a:gd name="connsiteX0" fmla="*/ 86106 w 114300"/>
                <a:gd name="connsiteY0" fmla="*/ 7144 h 85725"/>
                <a:gd name="connsiteX1" fmla="*/ 59626 w 114300"/>
                <a:gd name="connsiteY1" fmla="*/ 7144 h 85725"/>
                <a:gd name="connsiteX2" fmla="*/ 33147 w 114300"/>
                <a:gd name="connsiteY2" fmla="*/ 7144 h 85725"/>
                <a:gd name="connsiteX3" fmla="*/ 14764 w 114300"/>
                <a:gd name="connsiteY3" fmla="*/ 14764 h 85725"/>
                <a:gd name="connsiteX4" fmla="*/ 7144 w 114300"/>
                <a:gd name="connsiteY4" fmla="*/ 33147 h 85725"/>
                <a:gd name="connsiteX5" fmla="*/ 7144 w 114300"/>
                <a:gd name="connsiteY5" fmla="*/ 57436 h 85725"/>
                <a:gd name="connsiteX6" fmla="*/ 13145 w 114300"/>
                <a:gd name="connsiteY6" fmla="*/ 67342 h 85725"/>
                <a:gd name="connsiteX7" fmla="*/ 59626 w 114300"/>
                <a:gd name="connsiteY7" fmla="*/ 78581 h 85725"/>
                <a:gd name="connsiteX8" fmla="*/ 106108 w 114300"/>
                <a:gd name="connsiteY8" fmla="*/ 67342 h 85725"/>
                <a:gd name="connsiteX9" fmla="*/ 112109 w 114300"/>
                <a:gd name="connsiteY9" fmla="*/ 57436 h 85725"/>
                <a:gd name="connsiteX10" fmla="*/ 112109 w 114300"/>
                <a:gd name="connsiteY10" fmla="*/ 33147 h 85725"/>
                <a:gd name="connsiteX11" fmla="*/ 104489 w 114300"/>
                <a:gd name="connsiteY11" fmla="*/ 14859 h 85725"/>
                <a:gd name="connsiteX12" fmla="*/ 86106 w 114300"/>
                <a:gd name="connsiteY12" fmla="*/ 7144 h 85725"/>
                <a:gd name="connsiteX13" fmla="*/ 90106 w 114300"/>
                <a:gd name="connsiteY13" fmla="*/ 50483 h 85725"/>
                <a:gd name="connsiteX14" fmla="*/ 59817 w 114300"/>
                <a:gd name="connsiteY14" fmla="*/ 56388 h 85725"/>
                <a:gd name="connsiteX15" fmla="*/ 29527 w 114300"/>
                <a:gd name="connsiteY15" fmla="*/ 50483 h 85725"/>
                <a:gd name="connsiteX16" fmla="*/ 29527 w 114300"/>
                <a:gd name="connsiteY16" fmla="*/ 33338 h 85725"/>
                <a:gd name="connsiteX17" fmla="*/ 33242 w 114300"/>
                <a:gd name="connsiteY17" fmla="*/ 29623 h 85725"/>
                <a:gd name="connsiteX18" fmla="*/ 86201 w 114300"/>
                <a:gd name="connsiteY18" fmla="*/ 29623 h 85725"/>
                <a:gd name="connsiteX19" fmla="*/ 90201 w 114300"/>
                <a:gd name="connsiteY19" fmla="*/ 33338 h 85725"/>
                <a:gd name="connsiteX20" fmla="*/ 90106 w 114300"/>
                <a:gd name="connsiteY20" fmla="*/ 50483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300" h="85725">
                  <a:moveTo>
                    <a:pt x="86106" y="7144"/>
                  </a:moveTo>
                  <a:cubicBezTo>
                    <a:pt x="77343" y="7144"/>
                    <a:pt x="68485" y="7144"/>
                    <a:pt x="59626" y="7144"/>
                  </a:cubicBezTo>
                  <a:cubicBezTo>
                    <a:pt x="50768" y="7144"/>
                    <a:pt x="41910" y="7144"/>
                    <a:pt x="33147" y="7144"/>
                  </a:cubicBezTo>
                  <a:cubicBezTo>
                    <a:pt x="26194" y="7144"/>
                    <a:pt x="19716" y="9811"/>
                    <a:pt x="14764" y="14764"/>
                  </a:cubicBezTo>
                  <a:cubicBezTo>
                    <a:pt x="9810" y="19717"/>
                    <a:pt x="7144" y="26194"/>
                    <a:pt x="7144" y="33147"/>
                  </a:cubicBezTo>
                  <a:lnTo>
                    <a:pt x="7144" y="57436"/>
                  </a:lnTo>
                  <a:cubicBezTo>
                    <a:pt x="7144" y="61627"/>
                    <a:pt x="9525" y="65437"/>
                    <a:pt x="13145" y="67342"/>
                  </a:cubicBezTo>
                  <a:cubicBezTo>
                    <a:pt x="27432" y="74676"/>
                    <a:pt x="43529" y="78581"/>
                    <a:pt x="59626" y="78581"/>
                  </a:cubicBezTo>
                  <a:cubicBezTo>
                    <a:pt x="75723" y="78581"/>
                    <a:pt x="91821" y="74676"/>
                    <a:pt x="106108" y="67342"/>
                  </a:cubicBezTo>
                  <a:cubicBezTo>
                    <a:pt x="109823" y="65437"/>
                    <a:pt x="112109" y="61627"/>
                    <a:pt x="112109" y="57436"/>
                  </a:cubicBezTo>
                  <a:lnTo>
                    <a:pt x="112109" y="33147"/>
                  </a:lnTo>
                  <a:cubicBezTo>
                    <a:pt x="112109" y="26289"/>
                    <a:pt x="109442" y="19812"/>
                    <a:pt x="104489" y="14859"/>
                  </a:cubicBezTo>
                  <a:cubicBezTo>
                    <a:pt x="99822" y="10001"/>
                    <a:pt x="93059" y="7144"/>
                    <a:pt x="86106" y="7144"/>
                  </a:cubicBezTo>
                  <a:close/>
                  <a:moveTo>
                    <a:pt x="90106" y="50483"/>
                  </a:moveTo>
                  <a:cubicBezTo>
                    <a:pt x="80486" y="54388"/>
                    <a:pt x="70389" y="56388"/>
                    <a:pt x="59817" y="56388"/>
                  </a:cubicBezTo>
                  <a:cubicBezTo>
                    <a:pt x="49244" y="56388"/>
                    <a:pt x="39052" y="54388"/>
                    <a:pt x="29527" y="50483"/>
                  </a:cubicBezTo>
                  <a:lnTo>
                    <a:pt x="29527" y="33338"/>
                  </a:lnTo>
                  <a:cubicBezTo>
                    <a:pt x="29527" y="31337"/>
                    <a:pt x="31242" y="29623"/>
                    <a:pt x="33242" y="29623"/>
                  </a:cubicBezTo>
                  <a:cubicBezTo>
                    <a:pt x="50863" y="29623"/>
                    <a:pt x="68580" y="29623"/>
                    <a:pt x="86201" y="29623"/>
                  </a:cubicBezTo>
                  <a:cubicBezTo>
                    <a:pt x="88201" y="29623"/>
                    <a:pt x="90201" y="31242"/>
                    <a:pt x="90201" y="33338"/>
                  </a:cubicBezTo>
                  <a:lnTo>
                    <a:pt x="90106" y="50483"/>
                  </a:lnTo>
                  <a:close/>
                </a:path>
              </a:pathLst>
            </a:custGeom>
            <a:grpFill/>
            <a:ln w="9525" cap="flat">
              <a:noFill/>
              <a:prstDash val="solid"/>
              <a:miter/>
            </a:ln>
          </p:spPr>
          <p:txBody>
            <a:bodyPr rtlCol="0" anchor="ctr"/>
            <a:lstStyle/>
            <a:p>
              <a:endParaRPr lang="ko-KR" altLang="en-US"/>
            </a:p>
          </p:txBody>
        </p:sp>
        <p:sp>
          <p:nvSpPr>
            <p:cNvPr id="22" name="자유형: 도형 21">
              <a:extLst>
                <a:ext uri="{FF2B5EF4-FFF2-40B4-BE49-F238E27FC236}">
                  <a16:creationId xmlns:a16="http://schemas.microsoft.com/office/drawing/2014/main" id="{A864822C-C010-4224-BC0B-E7C41C5EB6AF}"/>
                </a:ext>
              </a:extLst>
            </p:cNvPr>
            <p:cNvSpPr/>
            <p:nvPr/>
          </p:nvSpPr>
          <p:spPr>
            <a:xfrm>
              <a:off x="6824939" y="893349"/>
              <a:ext cx="85725" cy="85725"/>
            </a:xfrm>
            <a:custGeom>
              <a:avLst/>
              <a:gdLst>
                <a:gd name="connsiteX0" fmla="*/ 45434 w 85725"/>
                <a:gd name="connsiteY0" fmla="*/ 83725 h 85725"/>
                <a:gd name="connsiteX1" fmla="*/ 83725 w 85725"/>
                <a:gd name="connsiteY1" fmla="*/ 45434 h 85725"/>
                <a:gd name="connsiteX2" fmla="*/ 45434 w 85725"/>
                <a:gd name="connsiteY2" fmla="*/ 7144 h 85725"/>
                <a:gd name="connsiteX3" fmla="*/ 7144 w 85725"/>
                <a:gd name="connsiteY3" fmla="*/ 45434 h 85725"/>
                <a:gd name="connsiteX4" fmla="*/ 45434 w 85725"/>
                <a:gd name="connsiteY4" fmla="*/ 83725 h 85725"/>
                <a:gd name="connsiteX5" fmla="*/ 45434 w 85725"/>
                <a:gd name="connsiteY5" fmla="*/ 29242 h 85725"/>
                <a:gd name="connsiteX6" fmla="*/ 61532 w 85725"/>
                <a:gd name="connsiteY6" fmla="*/ 45339 h 85725"/>
                <a:gd name="connsiteX7" fmla="*/ 45434 w 85725"/>
                <a:gd name="connsiteY7" fmla="*/ 61436 h 85725"/>
                <a:gd name="connsiteX8" fmla="*/ 29337 w 85725"/>
                <a:gd name="connsiteY8" fmla="*/ 45339 h 85725"/>
                <a:gd name="connsiteX9" fmla="*/ 45434 w 85725"/>
                <a:gd name="connsiteY9" fmla="*/ 29242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 h="85725">
                  <a:moveTo>
                    <a:pt x="45434" y="83725"/>
                  </a:moveTo>
                  <a:cubicBezTo>
                    <a:pt x="66580" y="83725"/>
                    <a:pt x="83725" y="66580"/>
                    <a:pt x="83725" y="45434"/>
                  </a:cubicBezTo>
                  <a:cubicBezTo>
                    <a:pt x="83725" y="24289"/>
                    <a:pt x="66580" y="7144"/>
                    <a:pt x="45434" y="7144"/>
                  </a:cubicBezTo>
                  <a:cubicBezTo>
                    <a:pt x="24289" y="7144"/>
                    <a:pt x="7144" y="24289"/>
                    <a:pt x="7144" y="45434"/>
                  </a:cubicBezTo>
                  <a:cubicBezTo>
                    <a:pt x="7144" y="66580"/>
                    <a:pt x="24289" y="83725"/>
                    <a:pt x="45434" y="83725"/>
                  </a:cubicBezTo>
                  <a:close/>
                  <a:moveTo>
                    <a:pt x="45434" y="29242"/>
                  </a:moveTo>
                  <a:cubicBezTo>
                    <a:pt x="54293" y="29242"/>
                    <a:pt x="61532" y="36481"/>
                    <a:pt x="61532" y="45339"/>
                  </a:cubicBezTo>
                  <a:cubicBezTo>
                    <a:pt x="61532" y="54197"/>
                    <a:pt x="54293" y="61436"/>
                    <a:pt x="45434" y="61436"/>
                  </a:cubicBezTo>
                  <a:cubicBezTo>
                    <a:pt x="36576" y="61436"/>
                    <a:pt x="29337" y="54197"/>
                    <a:pt x="29337" y="45339"/>
                  </a:cubicBezTo>
                  <a:cubicBezTo>
                    <a:pt x="29337" y="36481"/>
                    <a:pt x="36576" y="29242"/>
                    <a:pt x="45434" y="29242"/>
                  </a:cubicBezTo>
                  <a:close/>
                </a:path>
              </a:pathLst>
            </a:custGeom>
            <a:grpFill/>
            <a:ln w="9525" cap="flat">
              <a:noFill/>
              <a:prstDash val="solid"/>
              <a:miter/>
            </a:ln>
          </p:spPr>
          <p:txBody>
            <a:bodyPr rtlCol="0" anchor="ctr"/>
            <a:lstStyle/>
            <a:p>
              <a:endParaRPr lang="ko-KR" altLang="en-US"/>
            </a:p>
          </p:txBody>
        </p:sp>
        <p:sp>
          <p:nvSpPr>
            <p:cNvPr id="23" name="자유형: 도형 22">
              <a:extLst>
                <a:ext uri="{FF2B5EF4-FFF2-40B4-BE49-F238E27FC236}">
                  <a16:creationId xmlns:a16="http://schemas.microsoft.com/office/drawing/2014/main" id="{28A61F9F-621E-4119-801E-4C5936CAB216}"/>
                </a:ext>
              </a:extLst>
            </p:cNvPr>
            <p:cNvSpPr/>
            <p:nvPr/>
          </p:nvSpPr>
          <p:spPr>
            <a:xfrm>
              <a:off x="6937906" y="892968"/>
              <a:ext cx="257175" cy="76200"/>
            </a:xfrm>
            <a:custGeom>
              <a:avLst/>
              <a:gdLst>
                <a:gd name="connsiteX0" fmla="*/ 247745 w 257175"/>
                <a:gd name="connsiteY0" fmla="*/ 7144 h 76200"/>
                <a:gd name="connsiteX1" fmla="*/ 18288 w 257175"/>
                <a:gd name="connsiteY1" fmla="*/ 7144 h 76200"/>
                <a:gd name="connsiteX2" fmla="*/ 7144 w 257175"/>
                <a:gd name="connsiteY2" fmla="*/ 18288 h 76200"/>
                <a:gd name="connsiteX3" fmla="*/ 7144 w 257175"/>
                <a:gd name="connsiteY3" fmla="*/ 62675 h 76200"/>
                <a:gd name="connsiteX4" fmla="*/ 18288 w 257175"/>
                <a:gd name="connsiteY4" fmla="*/ 73819 h 76200"/>
                <a:gd name="connsiteX5" fmla="*/ 247745 w 257175"/>
                <a:gd name="connsiteY5" fmla="*/ 73819 h 76200"/>
                <a:gd name="connsiteX6" fmla="*/ 258889 w 257175"/>
                <a:gd name="connsiteY6" fmla="*/ 62675 h 76200"/>
                <a:gd name="connsiteX7" fmla="*/ 258889 w 257175"/>
                <a:gd name="connsiteY7" fmla="*/ 18288 h 76200"/>
                <a:gd name="connsiteX8" fmla="*/ 247745 w 257175"/>
                <a:gd name="connsiteY8" fmla="*/ 7144 h 76200"/>
                <a:gd name="connsiteX9" fmla="*/ 95250 w 257175"/>
                <a:gd name="connsiteY9" fmla="*/ 51530 h 76200"/>
                <a:gd name="connsiteX10" fmla="*/ 29337 w 257175"/>
                <a:gd name="connsiteY10" fmla="*/ 51530 h 76200"/>
                <a:gd name="connsiteX11" fmla="*/ 29337 w 257175"/>
                <a:gd name="connsiteY11" fmla="*/ 29337 h 76200"/>
                <a:gd name="connsiteX12" fmla="*/ 95250 w 257175"/>
                <a:gd name="connsiteY12" fmla="*/ 29337 h 76200"/>
                <a:gd name="connsiteX13" fmla="*/ 95250 w 257175"/>
                <a:gd name="connsiteY13" fmla="*/ 51530 h 76200"/>
                <a:gd name="connsiteX14" fmla="*/ 236601 w 257175"/>
                <a:gd name="connsiteY14" fmla="*/ 51530 h 76200"/>
                <a:gd name="connsiteX15" fmla="*/ 117443 w 257175"/>
                <a:gd name="connsiteY15" fmla="*/ 51530 h 76200"/>
                <a:gd name="connsiteX16" fmla="*/ 117443 w 257175"/>
                <a:gd name="connsiteY16" fmla="*/ 29337 h 76200"/>
                <a:gd name="connsiteX17" fmla="*/ 236601 w 257175"/>
                <a:gd name="connsiteY17" fmla="*/ 29337 h 76200"/>
                <a:gd name="connsiteX18" fmla="*/ 236601 w 257175"/>
                <a:gd name="connsiteY18"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7175" h="76200">
                  <a:moveTo>
                    <a:pt x="247745" y="7144"/>
                  </a:moveTo>
                  <a:lnTo>
                    <a:pt x="18288" y="7144"/>
                  </a:lnTo>
                  <a:cubicBezTo>
                    <a:pt x="12192" y="7144"/>
                    <a:pt x="7144" y="12097"/>
                    <a:pt x="7144" y="18288"/>
                  </a:cubicBezTo>
                  <a:lnTo>
                    <a:pt x="7144" y="62675"/>
                  </a:lnTo>
                  <a:cubicBezTo>
                    <a:pt x="7144" y="68771"/>
                    <a:pt x="12096" y="73819"/>
                    <a:pt x="18288" y="73819"/>
                  </a:cubicBezTo>
                  <a:lnTo>
                    <a:pt x="247745" y="73819"/>
                  </a:lnTo>
                  <a:cubicBezTo>
                    <a:pt x="253841" y="73819"/>
                    <a:pt x="258889" y="68866"/>
                    <a:pt x="258889" y="62675"/>
                  </a:cubicBezTo>
                  <a:lnTo>
                    <a:pt x="258889" y="18288"/>
                  </a:lnTo>
                  <a:cubicBezTo>
                    <a:pt x="258794" y="12097"/>
                    <a:pt x="253841" y="7144"/>
                    <a:pt x="247745" y="7144"/>
                  </a:cubicBezTo>
                  <a:close/>
                  <a:moveTo>
                    <a:pt x="95250" y="51530"/>
                  </a:moveTo>
                  <a:lnTo>
                    <a:pt x="29337" y="51530"/>
                  </a:lnTo>
                  <a:lnTo>
                    <a:pt x="29337" y="29337"/>
                  </a:lnTo>
                  <a:lnTo>
                    <a:pt x="95250" y="29337"/>
                  </a:lnTo>
                  <a:lnTo>
                    <a:pt x="95250" y="51530"/>
                  </a:lnTo>
                  <a:close/>
                  <a:moveTo>
                    <a:pt x="236601" y="51530"/>
                  </a:moveTo>
                  <a:lnTo>
                    <a:pt x="117443" y="51530"/>
                  </a:lnTo>
                  <a:lnTo>
                    <a:pt x="117443" y="29337"/>
                  </a:lnTo>
                  <a:lnTo>
                    <a:pt x="236601" y="29337"/>
                  </a:lnTo>
                  <a:lnTo>
                    <a:pt x="236601" y="51530"/>
                  </a:lnTo>
                  <a:close/>
                </a:path>
              </a:pathLst>
            </a:custGeom>
            <a:grpFill/>
            <a:ln w="9525" cap="flat">
              <a:noFill/>
              <a:prstDash val="solid"/>
              <a:miter/>
            </a:ln>
          </p:spPr>
          <p:txBody>
            <a:bodyPr rtlCol="0" anchor="ctr"/>
            <a:lstStyle/>
            <a:p>
              <a:endParaRPr lang="ko-KR" altLang="en-US"/>
            </a:p>
          </p:txBody>
        </p:sp>
        <p:sp>
          <p:nvSpPr>
            <p:cNvPr id="24" name="자유형: 도형 23">
              <a:extLst>
                <a:ext uri="{FF2B5EF4-FFF2-40B4-BE49-F238E27FC236}">
                  <a16:creationId xmlns:a16="http://schemas.microsoft.com/office/drawing/2014/main" id="{A3DBB9BC-07EE-46AC-8758-87D3A16759EA}"/>
                </a:ext>
              </a:extLst>
            </p:cNvPr>
            <p:cNvSpPr/>
            <p:nvPr/>
          </p:nvSpPr>
          <p:spPr>
            <a:xfrm>
              <a:off x="6810557" y="1185005"/>
              <a:ext cx="114300" cy="85725"/>
            </a:xfrm>
            <a:custGeom>
              <a:avLst/>
              <a:gdLst>
                <a:gd name="connsiteX0" fmla="*/ 86106 w 114300"/>
                <a:gd name="connsiteY0" fmla="*/ 7144 h 85725"/>
                <a:gd name="connsiteX1" fmla="*/ 59626 w 114300"/>
                <a:gd name="connsiteY1" fmla="*/ 7144 h 85725"/>
                <a:gd name="connsiteX2" fmla="*/ 33147 w 114300"/>
                <a:gd name="connsiteY2" fmla="*/ 7144 h 85725"/>
                <a:gd name="connsiteX3" fmla="*/ 14764 w 114300"/>
                <a:gd name="connsiteY3" fmla="*/ 14764 h 85725"/>
                <a:gd name="connsiteX4" fmla="*/ 7144 w 114300"/>
                <a:gd name="connsiteY4" fmla="*/ 33147 h 85725"/>
                <a:gd name="connsiteX5" fmla="*/ 7144 w 114300"/>
                <a:gd name="connsiteY5" fmla="*/ 57436 h 85725"/>
                <a:gd name="connsiteX6" fmla="*/ 13145 w 114300"/>
                <a:gd name="connsiteY6" fmla="*/ 67342 h 85725"/>
                <a:gd name="connsiteX7" fmla="*/ 59626 w 114300"/>
                <a:gd name="connsiteY7" fmla="*/ 78581 h 85725"/>
                <a:gd name="connsiteX8" fmla="*/ 106108 w 114300"/>
                <a:gd name="connsiteY8" fmla="*/ 67342 h 85725"/>
                <a:gd name="connsiteX9" fmla="*/ 112109 w 114300"/>
                <a:gd name="connsiteY9" fmla="*/ 57436 h 85725"/>
                <a:gd name="connsiteX10" fmla="*/ 112109 w 114300"/>
                <a:gd name="connsiteY10" fmla="*/ 33147 h 85725"/>
                <a:gd name="connsiteX11" fmla="*/ 104489 w 114300"/>
                <a:gd name="connsiteY11" fmla="*/ 14859 h 85725"/>
                <a:gd name="connsiteX12" fmla="*/ 86106 w 114300"/>
                <a:gd name="connsiteY12" fmla="*/ 7144 h 85725"/>
                <a:gd name="connsiteX13" fmla="*/ 90106 w 114300"/>
                <a:gd name="connsiteY13" fmla="*/ 50387 h 85725"/>
                <a:gd name="connsiteX14" fmla="*/ 59817 w 114300"/>
                <a:gd name="connsiteY14" fmla="*/ 56388 h 85725"/>
                <a:gd name="connsiteX15" fmla="*/ 29527 w 114300"/>
                <a:gd name="connsiteY15" fmla="*/ 50387 h 85725"/>
                <a:gd name="connsiteX16" fmla="*/ 29527 w 114300"/>
                <a:gd name="connsiteY16" fmla="*/ 33147 h 85725"/>
                <a:gd name="connsiteX17" fmla="*/ 33242 w 114300"/>
                <a:gd name="connsiteY17" fmla="*/ 29432 h 85725"/>
                <a:gd name="connsiteX18" fmla="*/ 59721 w 114300"/>
                <a:gd name="connsiteY18" fmla="*/ 29432 h 85725"/>
                <a:gd name="connsiteX19" fmla="*/ 86201 w 114300"/>
                <a:gd name="connsiteY19" fmla="*/ 29432 h 85725"/>
                <a:gd name="connsiteX20" fmla="*/ 90201 w 114300"/>
                <a:gd name="connsiteY20" fmla="*/ 33147 h 85725"/>
                <a:gd name="connsiteX21" fmla="*/ 90106 w 114300"/>
                <a:gd name="connsiteY21" fmla="*/ 50387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300" h="85725">
                  <a:moveTo>
                    <a:pt x="86106" y="7144"/>
                  </a:moveTo>
                  <a:cubicBezTo>
                    <a:pt x="77343" y="7144"/>
                    <a:pt x="68485" y="7144"/>
                    <a:pt x="59626" y="7144"/>
                  </a:cubicBezTo>
                  <a:cubicBezTo>
                    <a:pt x="50768" y="7144"/>
                    <a:pt x="41910" y="7144"/>
                    <a:pt x="33147" y="7144"/>
                  </a:cubicBezTo>
                  <a:cubicBezTo>
                    <a:pt x="26194" y="7144"/>
                    <a:pt x="19716" y="9811"/>
                    <a:pt x="14764" y="14764"/>
                  </a:cubicBezTo>
                  <a:cubicBezTo>
                    <a:pt x="9810" y="19717"/>
                    <a:pt x="7144" y="26194"/>
                    <a:pt x="7144" y="33147"/>
                  </a:cubicBezTo>
                  <a:lnTo>
                    <a:pt x="7144" y="57436"/>
                  </a:lnTo>
                  <a:cubicBezTo>
                    <a:pt x="7144" y="61627"/>
                    <a:pt x="9525" y="65437"/>
                    <a:pt x="13145" y="67342"/>
                  </a:cubicBezTo>
                  <a:cubicBezTo>
                    <a:pt x="27432" y="74676"/>
                    <a:pt x="43529" y="78581"/>
                    <a:pt x="59626" y="78581"/>
                  </a:cubicBezTo>
                  <a:cubicBezTo>
                    <a:pt x="75819" y="78581"/>
                    <a:pt x="91821" y="74676"/>
                    <a:pt x="106108" y="67342"/>
                  </a:cubicBezTo>
                  <a:cubicBezTo>
                    <a:pt x="109823" y="65437"/>
                    <a:pt x="112109" y="61627"/>
                    <a:pt x="112109" y="57436"/>
                  </a:cubicBezTo>
                  <a:lnTo>
                    <a:pt x="112109" y="33147"/>
                  </a:lnTo>
                  <a:cubicBezTo>
                    <a:pt x="112109" y="26289"/>
                    <a:pt x="109442" y="19812"/>
                    <a:pt x="104489" y="14859"/>
                  </a:cubicBezTo>
                  <a:cubicBezTo>
                    <a:pt x="99822" y="10001"/>
                    <a:pt x="93059" y="7144"/>
                    <a:pt x="86106" y="7144"/>
                  </a:cubicBezTo>
                  <a:close/>
                  <a:moveTo>
                    <a:pt x="90106" y="50387"/>
                  </a:moveTo>
                  <a:cubicBezTo>
                    <a:pt x="80486" y="54388"/>
                    <a:pt x="70389" y="56388"/>
                    <a:pt x="59817" y="56388"/>
                  </a:cubicBezTo>
                  <a:cubicBezTo>
                    <a:pt x="49244" y="56388"/>
                    <a:pt x="39052" y="54388"/>
                    <a:pt x="29527" y="50387"/>
                  </a:cubicBezTo>
                  <a:lnTo>
                    <a:pt x="29527" y="33147"/>
                  </a:lnTo>
                  <a:cubicBezTo>
                    <a:pt x="29527" y="31147"/>
                    <a:pt x="31242" y="29432"/>
                    <a:pt x="33242" y="29432"/>
                  </a:cubicBezTo>
                  <a:cubicBezTo>
                    <a:pt x="42005" y="29432"/>
                    <a:pt x="50863" y="29432"/>
                    <a:pt x="59721" y="29432"/>
                  </a:cubicBezTo>
                  <a:cubicBezTo>
                    <a:pt x="68580" y="29432"/>
                    <a:pt x="77438" y="29432"/>
                    <a:pt x="86201" y="29432"/>
                  </a:cubicBezTo>
                  <a:cubicBezTo>
                    <a:pt x="88201" y="29432"/>
                    <a:pt x="90201" y="31051"/>
                    <a:pt x="90201" y="33147"/>
                  </a:cubicBezTo>
                  <a:lnTo>
                    <a:pt x="90106" y="50387"/>
                  </a:lnTo>
                  <a:close/>
                </a:path>
              </a:pathLst>
            </a:custGeom>
            <a:grpFill/>
            <a:ln w="9525" cap="flat">
              <a:noFill/>
              <a:prstDash val="solid"/>
              <a:miter/>
            </a:ln>
          </p:spPr>
          <p:txBody>
            <a:bodyPr rtlCol="0" anchor="ctr"/>
            <a:lstStyle/>
            <a:p>
              <a:endParaRPr lang="ko-KR" altLang="en-US"/>
            </a:p>
          </p:txBody>
        </p:sp>
        <p:sp>
          <p:nvSpPr>
            <p:cNvPr id="25" name="자유형: 도형 24">
              <a:extLst>
                <a:ext uri="{FF2B5EF4-FFF2-40B4-BE49-F238E27FC236}">
                  <a16:creationId xmlns:a16="http://schemas.microsoft.com/office/drawing/2014/main" id="{BA07292B-02E8-4BAA-BC44-60528F7C3EF0}"/>
                </a:ext>
              </a:extLst>
            </p:cNvPr>
            <p:cNvSpPr/>
            <p:nvPr/>
          </p:nvSpPr>
          <p:spPr>
            <a:xfrm>
              <a:off x="6824939" y="1100518"/>
              <a:ext cx="85725" cy="85725"/>
            </a:xfrm>
            <a:custGeom>
              <a:avLst/>
              <a:gdLst>
                <a:gd name="connsiteX0" fmla="*/ 83725 w 85725"/>
                <a:gd name="connsiteY0" fmla="*/ 45434 h 85725"/>
                <a:gd name="connsiteX1" fmla="*/ 45434 w 85725"/>
                <a:gd name="connsiteY1" fmla="*/ 7144 h 85725"/>
                <a:gd name="connsiteX2" fmla="*/ 7144 w 85725"/>
                <a:gd name="connsiteY2" fmla="*/ 45434 h 85725"/>
                <a:gd name="connsiteX3" fmla="*/ 45434 w 85725"/>
                <a:gd name="connsiteY3" fmla="*/ 83725 h 85725"/>
                <a:gd name="connsiteX4" fmla="*/ 83725 w 85725"/>
                <a:gd name="connsiteY4" fmla="*/ 45434 h 85725"/>
                <a:gd name="connsiteX5" fmla="*/ 29337 w 85725"/>
                <a:gd name="connsiteY5" fmla="*/ 45434 h 85725"/>
                <a:gd name="connsiteX6" fmla="*/ 45434 w 85725"/>
                <a:gd name="connsiteY6" fmla="*/ 29337 h 85725"/>
                <a:gd name="connsiteX7" fmla="*/ 61532 w 85725"/>
                <a:gd name="connsiteY7" fmla="*/ 45434 h 85725"/>
                <a:gd name="connsiteX8" fmla="*/ 45434 w 85725"/>
                <a:gd name="connsiteY8" fmla="*/ 61531 h 85725"/>
                <a:gd name="connsiteX9" fmla="*/ 29337 w 85725"/>
                <a:gd name="connsiteY9" fmla="*/ 4543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 h="85725">
                  <a:moveTo>
                    <a:pt x="83725" y="45434"/>
                  </a:moveTo>
                  <a:cubicBezTo>
                    <a:pt x="83725" y="24289"/>
                    <a:pt x="66580" y="7144"/>
                    <a:pt x="45434" y="7144"/>
                  </a:cubicBezTo>
                  <a:cubicBezTo>
                    <a:pt x="24289" y="7144"/>
                    <a:pt x="7144" y="24289"/>
                    <a:pt x="7144" y="45434"/>
                  </a:cubicBezTo>
                  <a:cubicBezTo>
                    <a:pt x="7144" y="66580"/>
                    <a:pt x="24289" y="83725"/>
                    <a:pt x="45434" y="83725"/>
                  </a:cubicBezTo>
                  <a:cubicBezTo>
                    <a:pt x="66580" y="83725"/>
                    <a:pt x="83725" y="66484"/>
                    <a:pt x="83725" y="45434"/>
                  </a:cubicBezTo>
                  <a:close/>
                  <a:moveTo>
                    <a:pt x="29337" y="45434"/>
                  </a:moveTo>
                  <a:cubicBezTo>
                    <a:pt x="29337" y="36576"/>
                    <a:pt x="36576" y="29337"/>
                    <a:pt x="45434" y="29337"/>
                  </a:cubicBezTo>
                  <a:cubicBezTo>
                    <a:pt x="54293" y="29337"/>
                    <a:pt x="61532" y="36576"/>
                    <a:pt x="61532" y="45434"/>
                  </a:cubicBezTo>
                  <a:cubicBezTo>
                    <a:pt x="61532" y="54292"/>
                    <a:pt x="54293" y="61531"/>
                    <a:pt x="45434" y="61531"/>
                  </a:cubicBezTo>
                  <a:cubicBezTo>
                    <a:pt x="36576" y="61531"/>
                    <a:pt x="29337" y="54292"/>
                    <a:pt x="29337" y="45434"/>
                  </a:cubicBezTo>
                  <a:close/>
                </a:path>
              </a:pathLst>
            </a:custGeom>
            <a:grpFill/>
            <a:ln w="9525" cap="flat">
              <a:noFill/>
              <a:prstDash val="solid"/>
              <a:miter/>
            </a:ln>
          </p:spPr>
          <p:txBody>
            <a:bodyPr rtlCol="0" anchor="ctr"/>
            <a:lstStyle/>
            <a:p>
              <a:endParaRPr lang="ko-KR" altLang="en-US"/>
            </a:p>
          </p:txBody>
        </p:sp>
        <p:sp>
          <p:nvSpPr>
            <p:cNvPr id="26" name="자유형: 도형 25">
              <a:extLst>
                <a:ext uri="{FF2B5EF4-FFF2-40B4-BE49-F238E27FC236}">
                  <a16:creationId xmlns:a16="http://schemas.microsoft.com/office/drawing/2014/main" id="{A77F8A80-C421-46CC-B4C9-0528FE07E9FE}"/>
                </a:ext>
              </a:extLst>
            </p:cNvPr>
            <p:cNvSpPr/>
            <p:nvPr/>
          </p:nvSpPr>
          <p:spPr>
            <a:xfrm>
              <a:off x="6937906" y="982503"/>
              <a:ext cx="257175" cy="76200"/>
            </a:xfrm>
            <a:custGeom>
              <a:avLst/>
              <a:gdLst>
                <a:gd name="connsiteX0" fmla="*/ 247745 w 257175"/>
                <a:gd name="connsiteY0" fmla="*/ 7144 h 76200"/>
                <a:gd name="connsiteX1" fmla="*/ 18288 w 257175"/>
                <a:gd name="connsiteY1" fmla="*/ 7144 h 76200"/>
                <a:gd name="connsiteX2" fmla="*/ 7144 w 257175"/>
                <a:gd name="connsiteY2" fmla="*/ 18288 h 76200"/>
                <a:gd name="connsiteX3" fmla="*/ 7144 w 257175"/>
                <a:gd name="connsiteY3" fmla="*/ 62675 h 76200"/>
                <a:gd name="connsiteX4" fmla="*/ 18288 w 257175"/>
                <a:gd name="connsiteY4" fmla="*/ 73819 h 76200"/>
                <a:gd name="connsiteX5" fmla="*/ 247745 w 257175"/>
                <a:gd name="connsiteY5" fmla="*/ 73819 h 76200"/>
                <a:gd name="connsiteX6" fmla="*/ 258889 w 257175"/>
                <a:gd name="connsiteY6" fmla="*/ 62675 h 76200"/>
                <a:gd name="connsiteX7" fmla="*/ 258889 w 257175"/>
                <a:gd name="connsiteY7" fmla="*/ 18288 h 76200"/>
                <a:gd name="connsiteX8" fmla="*/ 247745 w 257175"/>
                <a:gd name="connsiteY8" fmla="*/ 7144 h 76200"/>
                <a:gd name="connsiteX9" fmla="*/ 157448 w 257175"/>
                <a:gd name="connsiteY9" fmla="*/ 51530 h 76200"/>
                <a:gd name="connsiteX10" fmla="*/ 29432 w 257175"/>
                <a:gd name="connsiteY10" fmla="*/ 51530 h 76200"/>
                <a:gd name="connsiteX11" fmla="*/ 29432 w 257175"/>
                <a:gd name="connsiteY11" fmla="*/ 29337 h 76200"/>
                <a:gd name="connsiteX12" fmla="*/ 157448 w 257175"/>
                <a:gd name="connsiteY12" fmla="*/ 29337 h 76200"/>
                <a:gd name="connsiteX13" fmla="*/ 157448 w 257175"/>
                <a:gd name="connsiteY13" fmla="*/ 51530 h 76200"/>
                <a:gd name="connsiteX14" fmla="*/ 236601 w 257175"/>
                <a:gd name="connsiteY14" fmla="*/ 51530 h 76200"/>
                <a:gd name="connsiteX15" fmla="*/ 179641 w 257175"/>
                <a:gd name="connsiteY15" fmla="*/ 51530 h 76200"/>
                <a:gd name="connsiteX16" fmla="*/ 179641 w 257175"/>
                <a:gd name="connsiteY16" fmla="*/ 29337 h 76200"/>
                <a:gd name="connsiteX17" fmla="*/ 236601 w 257175"/>
                <a:gd name="connsiteY17" fmla="*/ 29337 h 76200"/>
                <a:gd name="connsiteX18" fmla="*/ 236601 w 257175"/>
                <a:gd name="connsiteY18"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7175" h="76200">
                  <a:moveTo>
                    <a:pt x="247745" y="7144"/>
                  </a:moveTo>
                  <a:lnTo>
                    <a:pt x="18288" y="7144"/>
                  </a:lnTo>
                  <a:cubicBezTo>
                    <a:pt x="12192" y="7144"/>
                    <a:pt x="7144" y="12097"/>
                    <a:pt x="7144" y="18288"/>
                  </a:cubicBezTo>
                  <a:lnTo>
                    <a:pt x="7144" y="62675"/>
                  </a:lnTo>
                  <a:cubicBezTo>
                    <a:pt x="7144" y="68771"/>
                    <a:pt x="12096" y="73819"/>
                    <a:pt x="18288" y="73819"/>
                  </a:cubicBezTo>
                  <a:lnTo>
                    <a:pt x="247745" y="73819"/>
                  </a:lnTo>
                  <a:cubicBezTo>
                    <a:pt x="253841" y="73819"/>
                    <a:pt x="258889" y="68866"/>
                    <a:pt x="258889" y="62675"/>
                  </a:cubicBezTo>
                  <a:lnTo>
                    <a:pt x="258889" y="18288"/>
                  </a:lnTo>
                  <a:cubicBezTo>
                    <a:pt x="258794" y="12097"/>
                    <a:pt x="253841" y="7144"/>
                    <a:pt x="247745" y="7144"/>
                  </a:cubicBezTo>
                  <a:close/>
                  <a:moveTo>
                    <a:pt x="157448" y="51530"/>
                  </a:moveTo>
                  <a:lnTo>
                    <a:pt x="29432" y="51530"/>
                  </a:lnTo>
                  <a:lnTo>
                    <a:pt x="29432" y="29337"/>
                  </a:lnTo>
                  <a:lnTo>
                    <a:pt x="157448" y="29337"/>
                  </a:lnTo>
                  <a:lnTo>
                    <a:pt x="157448" y="51530"/>
                  </a:lnTo>
                  <a:close/>
                  <a:moveTo>
                    <a:pt x="236601" y="51530"/>
                  </a:moveTo>
                  <a:lnTo>
                    <a:pt x="179641" y="51530"/>
                  </a:lnTo>
                  <a:lnTo>
                    <a:pt x="179641" y="29337"/>
                  </a:lnTo>
                  <a:lnTo>
                    <a:pt x="236601" y="29337"/>
                  </a:lnTo>
                  <a:lnTo>
                    <a:pt x="236601" y="51530"/>
                  </a:lnTo>
                  <a:close/>
                </a:path>
              </a:pathLst>
            </a:custGeom>
            <a:grpFill/>
            <a:ln w="9525" cap="flat">
              <a:noFill/>
              <a:prstDash val="solid"/>
              <a:miter/>
            </a:ln>
          </p:spPr>
          <p:txBody>
            <a:bodyPr rtlCol="0" anchor="ctr"/>
            <a:lstStyle/>
            <a:p>
              <a:endParaRPr lang="ko-KR" altLang="en-US"/>
            </a:p>
          </p:txBody>
        </p:sp>
        <p:sp>
          <p:nvSpPr>
            <p:cNvPr id="27" name="자유형: 도형 26">
              <a:extLst>
                <a:ext uri="{FF2B5EF4-FFF2-40B4-BE49-F238E27FC236}">
                  <a16:creationId xmlns:a16="http://schemas.microsoft.com/office/drawing/2014/main" id="{04DD1AD9-583D-4367-A3C5-55A5C0766C8C}"/>
                </a:ext>
              </a:extLst>
            </p:cNvPr>
            <p:cNvSpPr/>
            <p:nvPr/>
          </p:nvSpPr>
          <p:spPr>
            <a:xfrm>
              <a:off x="6937906" y="1099470"/>
              <a:ext cx="257175" cy="76200"/>
            </a:xfrm>
            <a:custGeom>
              <a:avLst/>
              <a:gdLst>
                <a:gd name="connsiteX0" fmla="*/ 247745 w 257175"/>
                <a:gd name="connsiteY0" fmla="*/ 7144 h 76200"/>
                <a:gd name="connsiteX1" fmla="*/ 18288 w 257175"/>
                <a:gd name="connsiteY1" fmla="*/ 7144 h 76200"/>
                <a:gd name="connsiteX2" fmla="*/ 7144 w 257175"/>
                <a:gd name="connsiteY2" fmla="*/ 18288 h 76200"/>
                <a:gd name="connsiteX3" fmla="*/ 7144 w 257175"/>
                <a:gd name="connsiteY3" fmla="*/ 62675 h 76200"/>
                <a:gd name="connsiteX4" fmla="*/ 18288 w 257175"/>
                <a:gd name="connsiteY4" fmla="*/ 73819 h 76200"/>
                <a:gd name="connsiteX5" fmla="*/ 247745 w 257175"/>
                <a:gd name="connsiteY5" fmla="*/ 73819 h 76200"/>
                <a:gd name="connsiteX6" fmla="*/ 258889 w 257175"/>
                <a:gd name="connsiteY6" fmla="*/ 62675 h 76200"/>
                <a:gd name="connsiteX7" fmla="*/ 258889 w 257175"/>
                <a:gd name="connsiteY7" fmla="*/ 18288 h 76200"/>
                <a:gd name="connsiteX8" fmla="*/ 247745 w 257175"/>
                <a:gd name="connsiteY8" fmla="*/ 7144 h 76200"/>
                <a:gd name="connsiteX9" fmla="*/ 29432 w 257175"/>
                <a:gd name="connsiteY9" fmla="*/ 29337 h 76200"/>
                <a:gd name="connsiteX10" fmla="*/ 53149 w 257175"/>
                <a:gd name="connsiteY10" fmla="*/ 29337 h 76200"/>
                <a:gd name="connsiteX11" fmla="*/ 53149 w 257175"/>
                <a:gd name="connsiteY11" fmla="*/ 51530 h 76200"/>
                <a:gd name="connsiteX12" fmla="*/ 29432 w 257175"/>
                <a:gd name="connsiteY12" fmla="*/ 51530 h 76200"/>
                <a:gd name="connsiteX13" fmla="*/ 29432 w 257175"/>
                <a:gd name="connsiteY13" fmla="*/ 29337 h 76200"/>
                <a:gd name="connsiteX14" fmla="*/ 236601 w 257175"/>
                <a:gd name="connsiteY14" fmla="*/ 51530 h 76200"/>
                <a:gd name="connsiteX15" fmla="*/ 75247 w 257175"/>
                <a:gd name="connsiteY15" fmla="*/ 51530 h 76200"/>
                <a:gd name="connsiteX16" fmla="*/ 75247 w 257175"/>
                <a:gd name="connsiteY16" fmla="*/ 29337 h 76200"/>
                <a:gd name="connsiteX17" fmla="*/ 236601 w 257175"/>
                <a:gd name="connsiteY17" fmla="*/ 29337 h 76200"/>
                <a:gd name="connsiteX18" fmla="*/ 236601 w 257175"/>
                <a:gd name="connsiteY18"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7175" h="76200">
                  <a:moveTo>
                    <a:pt x="247745" y="7144"/>
                  </a:moveTo>
                  <a:lnTo>
                    <a:pt x="18288" y="7144"/>
                  </a:lnTo>
                  <a:cubicBezTo>
                    <a:pt x="12192" y="7144"/>
                    <a:pt x="7144" y="12097"/>
                    <a:pt x="7144" y="18288"/>
                  </a:cubicBezTo>
                  <a:lnTo>
                    <a:pt x="7144" y="62675"/>
                  </a:lnTo>
                  <a:cubicBezTo>
                    <a:pt x="7144" y="68770"/>
                    <a:pt x="12096" y="73819"/>
                    <a:pt x="18288" y="73819"/>
                  </a:cubicBezTo>
                  <a:lnTo>
                    <a:pt x="247745" y="73819"/>
                  </a:lnTo>
                  <a:cubicBezTo>
                    <a:pt x="253841" y="73819"/>
                    <a:pt x="258889" y="68866"/>
                    <a:pt x="258889" y="62675"/>
                  </a:cubicBezTo>
                  <a:lnTo>
                    <a:pt x="258889" y="18288"/>
                  </a:lnTo>
                  <a:cubicBezTo>
                    <a:pt x="258794" y="12097"/>
                    <a:pt x="253841" y="7144"/>
                    <a:pt x="247745" y="7144"/>
                  </a:cubicBezTo>
                  <a:close/>
                  <a:moveTo>
                    <a:pt x="29432" y="29337"/>
                  </a:moveTo>
                  <a:lnTo>
                    <a:pt x="53149" y="29337"/>
                  </a:lnTo>
                  <a:lnTo>
                    <a:pt x="53149" y="51530"/>
                  </a:lnTo>
                  <a:lnTo>
                    <a:pt x="29432" y="51530"/>
                  </a:lnTo>
                  <a:lnTo>
                    <a:pt x="29432" y="29337"/>
                  </a:lnTo>
                  <a:close/>
                  <a:moveTo>
                    <a:pt x="236601" y="51530"/>
                  </a:moveTo>
                  <a:lnTo>
                    <a:pt x="75247" y="51530"/>
                  </a:lnTo>
                  <a:lnTo>
                    <a:pt x="75247" y="29337"/>
                  </a:lnTo>
                  <a:lnTo>
                    <a:pt x="236601" y="29337"/>
                  </a:lnTo>
                  <a:lnTo>
                    <a:pt x="236601" y="51530"/>
                  </a:lnTo>
                  <a:close/>
                </a:path>
              </a:pathLst>
            </a:custGeom>
            <a:grpFill/>
            <a:ln w="9525" cap="flat">
              <a:noFill/>
              <a:prstDash val="solid"/>
              <a:miter/>
            </a:ln>
          </p:spPr>
          <p:txBody>
            <a:bodyPr rtlCol="0" anchor="ctr"/>
            <a:lstStyle/>
            <a:p>
              <a:endParaRPr lang="ko-KR" altLang="en-US"/>
            </a:p>
          </p:txBody>
        </p:sp>
        <p:sp>
          <p:nvSpPr>
            <p:cNvPr id="28" name="자유형: 도형 27">
              <a:extLst>
                <a:ext uri="{FF2B5EF4-FFF2-40B4-BE49-F238E27FC236}">
                  <a16:creationId xmlns:a16="http://schemas.microsoft.com/office/drawing/2014/main" id="{2C95811B-B365-4F32-93F0-776B8143B392}"/>
                </a:ext>
              </a:extLst>
            </p:cNvPr>
            <p:cNvSpPr/>
            <p:nvPr/>
          </p:nvSpPr>
          <p:spPr>
            <a:xfrm>
              <a:off x="6937906" y="1189005"/>
              <a:ext cx="257175" cy="76200"/>
            </a:xfrm>
            <a:custGeom>
              <a:avLst/>
              <a:gdLst>
                <a:gd name="connsiteX0" fmla="*/ 247745 w 257175"/>
                <a:gd name="connsiteY0" fmla="*/ 7144 h 76200"/>
                <a:gd name="connsiteX1" fmla="*/ 18288 w 257175"/>
                <a:gd name="connsiteY1" fmla="*/ 7144 h 76200"/>
                <a:gd name="connsiteX2" fmla="*/ 7144 w 257175"/>
                <a:gd name="connsiteY2" fmla="*/ 18288 h 76200"/>
                <a:gd name="connsiteX3" fmla="*/ 7144 w 257175"/>
                <a:gd name="connsiteY3" fmla="*/ 62675 h 76200"/>
                <a:gd name="connsiteX4" fmla="*/ 18288 w 257175"/>
                <a:gd name="connsiteY4" fmla="*/ 73819 h 76200"/>
                <a:gd name="connsiteX5" fmla="*/ 247745 w 257175"/>
                <a:gd name="connsiteY5" fmla="*/ 73819 h 76200"/>
                <a:gd name="connsiteX6" fmla="*/ 258889 w 257175"/>
                <a:gd name="connsiteY6" fmla="*/ 62675 h 76200"/>
                <a:gd name="connsiteX7" fmla="*/ 258889 w 257175"/>
                <a:gd name="connsiteY7" fmla="*/ 18288 h 76200"/>
                <a:gd name="connsiteX8" fmla="*/ 247745 w 257175"/>
                <a:gd name="connsiteY8" fmla="*/ 7144 h 76200"/>
                <a:gd name="connsiteX9" fmla="*/ 29432 w 257175"/>
                <a:gd name="connsiteY9" fmla="*/ 29337 h 76200"/>
                <a:gd name="connsiteX10" fmla="*/ 192214 w 257175"/>
                <a:gd name="connsiteY10" fmla="*/ 29337 h 76200"/>
                <a:gd name="connsiteX11" fmla="*/ 192214 w 257175"/>
                <a:gd name="connsiteY11" fmla="*/ 51530 h 76200"/>
                <a:gd name="connsiteX12" fmla="*/ 29432 w 257175"/>
                <a:gd name="connsiteY12" fmla="*/ 51530 h 76200"/>
                <a:gd name="connsiteX13" fmla="*/ 29432 w 257175"/>
                <a:gd name="connsiteY13" fmla="*/ 29337 h 76200"/>
                <a:gd name="connsiteX14" fmla="*/ 236601 w 257175"/>
                <a:gd name="connsiteY14" fmla="*/ 51530 h 76200"/>
                <a:gd name="connsiteX15" fmla="*/ 214408 w 257175"/>
                <a:gd name="connsiteY15" fmla="*/ 51530 h 76200"/>
                <a:gd name="connsiteX16" fmla="*/ 214408 w 257175"/>
                <a:gd name="connsiteY16" fmla="*/ 29337 h 76200"/>
                <a:gd name="connsiteX17" fmla="*/ 236601 w 257175"/>
                <a:gd name="connsiteY17" fmla="*/ 29337 h 76200"/>
                <a:gd name="connsiteX18" fmla="*/ 236601 w 257175"/>
                <a:gd name="connsiteY18"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7175" h="76200">
                  <a:moveTo>
                    <a:pt x="247745" y="7144"/>
                  </a:moveTo>
                  <a:lnTo>
                    <a:pt x="18288" y="7144"/>
                  </a:lnTo>
                  <a:cubicBezTo>
                    <a:pt x="12192" y="7144"/>
                    <a:pt x="7144" y="12097"/>
                    <a:pt x="7144" y="18288"/>
                  </a:cubicBezTo>
                  <a:lnTo>
                    <a:pt x="7144" y="62675"/>
                  </a:lnTo>
                  <a:cubicBezTo>
                    <a:pt x="7144" y="68770"/>
                    <a:pt x="12096" y="73819"/>
                    <a:pt x="18288" y="73819"/>
                  </a:cubicBezTo>
                  <a:lnTo>
                    <a:pt x="247745" y="73819"/>
                  </a:lnTo>
                  <a:cubicBezTo>
                    <a:pt x="253841" y="73819"/>
                    <a:pt x="258889" y="68866"/>
                    <a:pt x="258889" y="62675"/>
                  </a:cubicBezTo>
                  <a:lnTo>
                    <a:pt x="258889" y="18288"/>
                  </a:lnTo>
                  <a:cubicBezTo>
                    <a:pt x="258794" y="12097"/>
                    <a:pt x="253841" y="7144"/>
                    <a:pt x="247745" y="7144"/>
                  </a:cubicBezTo>
                  <a:close/>
                  <a:moveTo>
                    <a:pt x="29432" y="29337"/>
                  </a:moveTo>
                  <a:lnTo>
                    <a:pt x="192214" y="29337"/>
                  </a:lnTo>
                  <a:lnTo>
                    <a:pt x="192214" y="51530"/>
                  </a:lnTo>
                  <a:lnTo>
                    <a:pt x="29432" y="51530"/>
                  </a:lnTo>
                  <a:lnTo>
                    <a:pt x="29432" y="29337"/>
                  </a:lnTo>
                  <a:close/>
                  <a:moveTo>
                    <a:pt x="236601" y="51530"/>
                  </a:moveTo>
                  <a:lnTo>
                    <a:pt x="214408" y="51530"/>
                  </a:lnTo>
                  <a:lnTo>
                    <a:pt x="214408" y="29337"/>
                  </a:lnTo>
                  <a:lnTo>
                    <a:pt x="236601" y="29337"/>
                  </a:lnTo>
                  <a:lnTo>
                    <a:pt x="236601" y="51530"/>
                  </a:lnTo>
                  <a:close/>
                </a:path>
              </a:pathLst>
            </a:custGeom>
            <a:grpFill/>
            <a:ln w="9525" cap="flat">
              <a:noFill/>
              <a:prstDash val="solid"/>
              <a:miter/>
            </a:ln>
          </p:spPr>
          <p:txBody>
            <a:bodyPr rtlCol="0" anchor="ctr"/>
            <a:lstStyle/>
            <a:p>
              <a:endParaRPr lang="ko-KR" altLang="en-US"/>
            </a:p>
          </p:txBody>
        </p:sp>
      </p:grpSp>
      <p:sp>
        <p:nvSpPr>
          <p:cNvPr id="29" name="TextBox 28">
            <a:extLst>
              <a:ext uri="{FF2B5EF4-FFF2-40B4-BE49-F238E27FC236}">
                <a16:creationId xmlns:a16="http://schemas.microsoft.com/office/drawing/2014/main" id="{4ECDE187-04E2-45C2-AB71-3163282F7484}"/>
              </a:ext>
            </a:extLst>
          </p:cNvPr>
          <p:cNvSpPr txBox="1"/>
          <p:nvPr/>
        </p:nvSpPr>
        <p:spPr>
          <a:xfrm>
            <a:off x="1017740" y="3571951"/>
            <a:ext cx="2175491" cy="2123658"/>
          </a:xfrm>
          <a:prstGeom prst="rect">
            <a:avLst/>
          </a:prstGeom>
          <a:noFill/>
        </p:spPr>
        <p:txBody>
          <a:bodyPr wrap="square" lIns="91440" tIns="45720" rIns="91440" bIns="45720" rtlCol="0" anchor="t" anchorCtr="0">
            <a:spAutoFit/>
          </a:bodyPr>
          <a:lstStyle/>
          <a:p>
            <a:pPr algn="ctr"/>
            <a:r>
              <a:rPr lang="en-US" altLang="ko-KR" sz="2200" dirty="0">
                <a:solidFill>
                  <a:srgbClr val="373737"/>
                </a:solidFill>
                <a:ea typeface="맑은 고딕"/>
              </a:rPr>
              <a:t>Read </a:t>
            </a:r>
            <a:r>
              <a:rPr lang="en-US" altLang="ko-KR" sz="2200" i="1" dirty="0">
                <a:solidFill>
                  <a:srgbClr val="373737"/>
                </a:solidFill>
                <a:ea typeface="맑은 고딕"/>
                <a:hlinkClick r:id="rId3"/>
              </a:rPr>
              <a:t>Exploring the Synergy of Renewable Energy in the Circular Economy Framework…</a:t>
            </a:r>
            <a:endParaRPr lang="ko-KR" altLang="en-US" sz="2200" dirty="0">
              <a:solidFill>
                <a:srgbClr val="373737"/>
              </a:solidFill>
              <a:ea typeface="맑은 고딕"/>
            </a:endParaRPr>
          </a:p>
        </p:txBody>
      </p:sp>
      <p:grpSp>
        <p:nvGrpSpPr>
          <p:cNvPr id="32" name="그룹 31">
            <a:extLst>
              <a:ext uri="{FF2B5EF4-FFF2-40B4-BE49-F238E27FC236}">
                <a16:creationId xmlns:a16="http://schemas.microsoft.com/office/drawing/2014/main" id="{9AA80F0D-EBB3-4C6C-AADE-CFFA66F10EDB}"/>
              </a:ext>
              <a:ext uri="{C183D7F6-B498-43B3-948B-1728B52AA6E4}">
                <adec:decorative xmlns:adec="http://schemas.microsoft.com/office/drawing/2017/decorative" val="1"/>
              </a:ext>
            </a:extLst>
          </p:cNvPr>
          <p:cNvGrpSpPr/>
          <p:nvPr/>
        </p:nvGrpSpPr>
        <p:grpSpPr>
          <a:xfrm>
            <a:off x="4435138" y="2356969"/>
            <a:ext cx="620738" cy="626714"/>
            <a:chOff x="5449339" y="2217420"/>
            <a:chExt cx="388048" cy="391784"/>
          </a:xfrm>
          <a:solidFill>
            <a:schemeClr val="accent1"/>
          </a:solidFill>
        </p:grpSpPr>
        <p:sp>
          <p:nvSpPr>
            <p:cNvPr id="33" name="자유형: 도형 32">
              <a:extLst>
                <a:ext uri="{FF2B5EF4-FFF2-40B4-BE49-F238E27FC236}">
                  <a16:creationId xmlns:a16="http://schemas.microsoft.com/office/drawing/2014/main" id="{CB5A7904-CAC3-45AF-AD1B-B88536EFABA4}"/>
                </a:ext>
              </a:extLst>
            </p:cNvPr>
            <p:cNvSpPr/>
            <p:nvPr/>
          </p:nvSpPr>
          <p:spPr>
            <a:xfrm>
              <a:off x="5561162" y="2217420"/>
              <a:ext cx="276225" cy="361950"/>
            </a:xfrm>
            <a:custGeom>
              <a:avLst/>
              <a:gdLst>
                <a:gd name="connsiteX0" fmla="*/ 263366 w 276225"/>
                <a:gd name="connsiteY0" fmla="*/ 96107 h 361950"/>
                <a:gd name="connsiteX1" fmla="*/ 230029 w 276225"/>
                <a:gd name="connsiteY1" fmla="*/ 96107 h 361950"/>
                <a:gd name="connsiteX2" fmla="*/ 230029 w 276225"/>
                <a:gd name="connsiteY2" fmla="*/ 40576 h 361950"/>
                <a:gd name="connsiteX3" fmla="*/ 218885 w 276225"/>
                <a:gd name="connsiteY3" fmla="*/ 29432 h 361950"/>
                <a:gd name="connsiteX4" fmla="*/ 73818 w 276225"/>
                <a:gd name="connsiteY4" fmla="*/ 29432 h 361950"/>
                <a:gd name="connsiteX5" fmla="*/ 73818 w 276225"/>
                <a:gd name="connsiteY5" fmla="*/ 18288 h 361950"/>
                <a:gd name="connsiteX6" fmla="*/ 62674 w 276225"/>
                <a:gd name="connsiteY6" fmla="*/ 7144 h 361950"/>
                <a:gd name="connsiteX7" fmla="*/ 18288 w 276225"/>
                <a:gd name="connsiteY7" fmla="*/ 7144 h 361950"/>
                <a:gd name="connsiteX8" fmla="*/ 7144 w 276225"/>
                <a:gd name="connsiteY8" fmla="*/ 18288 h 361950"/>
                <a:gd name="connsiteX9" fmla="*/ 7144 w 276225"/>
                <a:gd name="connsiteY9" fmla="*/ 62675 h 361950"/>
                <a:gd name="connsiteX10" fmla="*/ 18288 w 276225"/>
                <a:gd name="connsiteY10" fmla="*/ 73819 h 361950"/>
                <a:gd name="connsiteX11" fmla="*/ 62674 w 276225"/>
                <a:gd name="connsiteY11" fmla="*/ 73819 h 361950"/>
                <a:gd name="connsiteX12" fmla="*/ 73818 w 276225"/>
                <a:gd name="connsiteY12" fmla="*/ 62675 h 361950"/>
                <a:gd name="connsiteX13" fmla="*/ 73818 w 276225"/>
                <a:gd name="connsiteY13" fmla="*/ 51530 h 361950"/>
                <a:gd name="connsiteX14" fmla="*/ 207740 w 276225"/>
                <a:gd name="connsiteY14" fmla="*/ 51530 h 361950"/>
                <a:gd name="connsiteX15" fmla="*/ 207740 w 276225"/>
                <a:gd name="connsiteY15" fmla="*/ 95917 h 361950"/>
                <a:gd name="connsiteX16" fmla="*/ 174402 w 276225"/>
                <a:gd name="connsiteY16" fmla="*/ 95917 h 361950"/>
                <a:gd name="connsiteX17" fmla="*/ 163258 w 276225"/>
                <a:gd name="connsiteY17" fmla="*/ 107061 h 361950"/>
                <a:gd name="connsiteX18" fmla="*/ 163258 w 276225"/>
                <a:gd name="connsiteY18" fmla="*/ 263938 h 361950"/>
                <a:gd name="connsiteX19" fmla="*/ 174402 w 276225"/>
                <a:gd name="connsiteY19" fmla="*/ 275082 h 361950"/>
                <a:gd name="connsiteX20" fmla="*/ 207740 w 276225"/>
                <a:gd name="connsiteY20" fmla="*/ 275082 h 361950"/>
                <a:gd name="connsiteX21" fmla="*/ 207740 w 276225"/>
                <a:gd name="connsiteY21" fmla="*/ 319468 h 361950"/>
                <a:gd name="connsiteX22" fmla="*/ 185547 w 276225"/>
                <a:gd name="connsiteY22" fmla="*/ 319468 h 361950"/>
                <a:gd name="connsiteX23" fmla="*/ 185547 w 276225"/>
                <a:gd name="connsiteY23" fmla="*/ 308324 h 361950"/>
                <a:gd name="connsiteX24" fmla="*/ 174402 w 276225"/>
                <a:gd name="connsiteY24" fmla="*/ 297180 h 361950"/>
                <a:gd name="connsiteX25" fmla="*/ 130016 w 276225"/>
                <a:gd name="connsiteY25" fmla="*/ 297180 h 361950"/>
                <a:gd name="connsiteX26" fmla="*/ 118872 w 276225"/>
                <a:gd name="connsiteY26" fmla="*/ 308324 h 361950"/>
                <a:gd name="connsiteX27" fmla="*/ 118872 w 276225"/>
                <a:gd name="connsiteY27" fmla="*/ 352711 h 361950"/>
                <a:gd name="connsiteX28" fmla="*/ 130016 w 276225"/>
                <a:gd name="connsiteY28" fmla="*/ 363855 h 361950"/>
                <a:gd name="connsiteX29" fmla="*/ 174402 w 276225"/>
                <a:gd name="connsiteY29" fmla="*/ 363855 h 361950"/>
                <a:gd name="connsiteX30" fmla="*/ 185547 w 276225"/>
                <a:gd name="connsiteY30" fmla="*/ 352711 h 361950"/>
                <a:gd name="connsiteX31" fmla="*/ 185547 w 276225"/>
                <a:gd name="connsiteY31" fmla="*/ 341567 h 361950"/>
                <a:gd name="connsiteX32" fmla="*/ 218885 w 276225"/>
                <a:gd name="connsiteY32" fmla="*/ 341567 h 361950"/>
                <a:gd name="connsiteX33" fmla="*/ 230029 w 276225"/>
                <a:gd name="connsiteY33" fmla="*/ 330422 h 361950"/>
                <a:gd name="connsiteX34" fmla="*/ 230029 w 276225"/>
                <a:gd name="connsiteY34" fmla="*/ 274892 h 361950"/>
                <a:gd name="connsiteX35" fmla="*/ 263366 w 276225"/>
                <a:gd name="connsiteY35" fmla="*/ 274892 h 361950"/>
                <a:gd name="connsiteX36" fmla="*/ 274510 w 276225"/>
                <a:gd name="connsiteY36" fmla="*/ 263747 h 361950"/>
                <a:gd name="connsiteX37" fmla="*/ 274510 w 276225"/>
                <a:gd name="connsiteY37" fmla="*/ 106871 h 361950"/>
                <a:gd name="connsiteX38" fmla="*/ 263366 w 276225"/>
                <a:gd name="connsiteY38" fmla="*/ 96107 h 361950"/>
                <a:gd name="connsiteX39" fmla="*/ 51721 w 276225"/>
                <a:gd name="connsiteY39" fmla="*/ 51721 h 361950"/>
                <a:gd name="connsiteX40" fmla="*/ 29527 w 276225"/>
                <a:gd name="connsiteY40" fmla="*/ 51721 h 361950"/>
                <a:gd name="connsiteX41" fmla="*/ 29527 w 276225"/>
                <a:gd name="connsiteY41" fmla="*/ 29527 h 361950"/>
                <a:gd name="connsiteX42" fmla="*/ 51721 w 276225"/>
                <a:gd name="connsiteY42" fmla="*/ 29527 h 361950"/>
                <a:gd name="connsiteX43" fmla="*/ 51721 w 276225"/>
                <a:gd name="connsiteY43" fmla="*/ 51721 h 361950"/>
                <a:gd name="connsiteX44" fmla="*/ 163449 w 276225"/>
                <a:gd name="connsiteY44" fmla="*/ 341852 h 361950"/>
                <a:gd name="connsiteX45" fmla="*/ 141256 w 276225"/>
                <a:gd name="connsiteY45" fmla="*/ 341852 h 361950"/>
                <a:gd name="connsiteX46" fmla="*/ 141256 w 276225"/>
                <a:gd name="connsiteY46" fmla="*/ 319659 h 361950"/>
                <a:gd name="connsiteX47" fmla="*/ 163449 w 276225"/>
                <a:gd name="connsiteY47" fmla="*/ 319659 h 361950"/>
                <a:gd name="connsiteX48" fmla="*/ 163449 w 276225"/>
                <a:gd name="connsiteY48" fmla="*/ 341852 h 361950"/>
                <a:gd name="connsiteX49" fmla="*/ 185642 w 276225"/>
                <a:gd name="connsiteY49" fmla="*/ 162782 h 361950"/>
                <a:gd name="connsiteX50" fmla="*/ 252222 w 276225"/>
                <a:gd name="connsiteY50" fmla="*/ 162782 h 361950"/>
                <a:gd name="connsiteX51" fmla="*/ 252222 w 276225"/>
                <a:gd name="connsiteY51" fmla="*/ 208693 h 361950"/>
                <a:gd name="connsiteX52" fmla="*/ 185642 w 276225"/>
                <a:gd name="connsiteY52" fmla="*/ 208693 h 361950"/>
                <a:gd name="connsiteX53" fmla="*/ 185642 w 276225"/>
                <a:gd name="connsiteY53" fmla="*/ 162782 h 361950"/>
                <a:gd name="connsiteX54" fmla="*/ 252317 w 276225"/>
                <a:gd name="connsiteY54" fmla="*/ 118300 h 361950"/>
                <a:gd name="connsiteX55" fmla="*/ 252317 w 276225"/>
                <a:gd name="connsiteY55" fmla="*/ 140494 h 361950"/>
                <a:gd name="connsiteX56" fmla="*/ 185737 w 276225"/>
                <a:gd name="connsiteY56" fmla="*/ 140494 h 361950"/>
                <a:gd name="connsiteX57" fmla="*/ 185737 w 276225"/>
                <a:gd name="connsiteY57" fmla="*/ 118300 h 361950"/>
                <a:gd name="connsiteX58" fmla="*/ 252317 w 276225"/>
                <a:gd name="connsiteY58" fmla="*/ 118300 h 361950"/>
                <a:gd name="connsiteX59" fmla="*/ 185642 w 276225"/>
                <a:gd name="connsiteY59" fmla="*/ 252984 h 361950"/>
                <a:gd name="connsiteX60" fmla="*/ 185642 w 276225"/>
                <a:gd name="connsiteY60" fmla="*/ 230791 h 361950"/>
                <a:gd name="connsiteX61" fmla="*/ 252222 w 276225"/>
                <a:gd name="connsiteY61" fmla="*/ 230791 h 361950"/>
                <a:gd name="connsiteX62" fmla="*/ 252222 w 276225"/>
                <a:gd name="connsiteY62" fmla="*/ 252984 h 361950"/>
                <a:gd name="connsiteX63" fmla="*/ 185642 w 276225"/>
                <a:gd name="connsiteY63" fmla="*/ 252984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76225" h="361950">
                  <a:moveTo>
                    <a:pt x="263366" y="96107"/>
                  </a:moveTo>
                  <a:lnTo>
                    <a:pt x="230029" y="96107"/>
                  </a:lnTo>
                  <a:lnTo>
                    <a:pt x="230029" y="40576"/>
                  </a:lnTo>
                  <a:cubicBezTo>
                    <a:pt x="230029" y="34480"/>
                    <a:pt x="225076" y="29432"/>
                    <a:pt x="218885" y="29432"/>
                  </a:cubicBezTo>
                  <a:lnTo>
                    <a:pt x="73818" y="29432"/>
                  </a:lnTo>
                  <a:lnTo>
                    <a:pt x="73818" y="18288"/>
                  </a:lnTo>
                  <a:cubicBezTo>
                    <a:pt x="73818" y="12192"/>
                    <a:pt x="68866" y="7144"/>
                    <a:pt x="62674" y="7144"/>
                  </a:cubicBezTo>
                  <a:lnTo>
                    <a:pt x="18288" y="7144"/>
                  </a:lnTo>
                  <a:cubicBezTo>
                    <a:pt x="12192" y="7144"/>
                    <a:pt x="7144" y="12097"/>
                    <a:pt x="7144" y="18288"/>
                  </a:cubicBezTo>
                  <a:lnTo>
                    <a:pt x="7144" y="62675"/>
                  </a:lnTo>
                  <a:cubicBezTo>
                    <a:pt x="7144" y="68771"/>
                    <a:pt x="12097" y="73819"/>
                    <a:pt x="18288" y="73819"/>
                  </a:cubicBezTo>
                  <a:lnTo>
                    <a:pt x="62674" y="73819"/>
                  </a:lnTo>
                  <a:cubicBezTo>
                    <a:pt x="68771" y="73819"/>
                    <a:pt x="73818" y="68866"/>
                    <a:pt x="73818" y="62675"/>
                  </a:cubicBezTo>
                  <a:lnTo>
                    <a:pt x="73818" y="51530"/>
                  </a:lnTo>
                  <a:lnTo>
                    <a:pt x="207740" y="51530"/>
                  </a:lnTo>
                  <a:lnTo>
                    <a:pt x="207740" y="95917"/>
                  </a:lnTo>
                  <a:lnTo>
                    <a:pt x="174402" y="95917"/>
                  </a:lnTo>
                  <a:cubicBezTo>
                    <a:pt x="168307" y="95917"/>
                    <a:pt x="163258" y="100870"/>
                    <a:pt x="163258" y="107061"/>
                  </a:cubicBezTo>
                  <a:lnTo>
                    <a:pt x="163258" y="263938"/>
                  </a:lnTo>
                  <a:cubicBezTo>
                    <a:pt x="163258" y="270034"/>
                    <a:pt x="168212" y="275082"/>
                    <a:pt x="174402" y="275082"/>
                  </a:cubicBezTo>
                  <a:lnTo>
                    <a:pt x="207740" y="275082"/>
                  </a:lnTo>
                  <a:lnTo>
                    <a:pt x="207740" y="319468"/>
                  </a:lnTo>
                  <a:lnTo>
                    <a:pt x="185547" y="319468"/>
                  </a:lnTo>
                  <a:lnTo>
                    <a:pt x="185547" y="308324"/>
                  </a:lnTo>
                  <a:cubicBezTo>
                    <a:pt x="185547" y="302228"/>
                    <a:pt x="180594" y="297180"/>
                    <a:pt x="174402" y="297180"/>
                  </a:cubicBezTo>
                  <a:lnTo>
                    <a:pt x="130016" y="297180"/>
                  </a:lnTo>
                  <a:cubicBezTo>
                    <a:pt x="123920" y="297180"/>
                    <a:pt x="118872" y="302133"/>
                    <a:pt x="118872" y="308324"/>
                  </a:cubicBezTo>
                  <a:lnTo>
                    <a:pt x="118872" y="352711"/>
                  </a:lnTo>
                  <a:cubicBezTo>
                    <a:pt x="118872" y="358807"/>
                    <a:pt x="123825" y="363855"/>
                    <a:pt x="130016" y="363855"/>
                  </a:cubicBezTo>
                  <a:lnTo>
                    <a:pt x="174402" y="363855"/>
                  </a:lnTo>
                  <a:cubicBezTo>
                    <a:pt x="180499" y="363855"/>
                    <a:pt x="185547" y="358902"/>
                    <a:pt x="185547" y="352711"/>
                  </a:cubicBezTo>
                  <a:lnTo>
                    <a:pt x="185547" y="341567"/>
                  </a:lnTo>
                  <a:lnTo>
                    <a:pt x="218885" y="341567"/>
                  </a:lnTo>
                  <a:cubicBezTo>
                    <a:pt x="224980" y="341567"/>
                    <a:pt x="230029" y="336613"/>
                    <a:pt x="230029" y="330422"/>
                  </a:cubicBezTo>
                  <a:lnTo>
                    <a:pt x="230029" y="274892"/>
                  </a:lnTo>
                  <a:lnTo>
                    <a:pt x="263366" y="274892"/>
                  </a:lnTo>
                  <a:cubicBezTo>
                    <a:pt x="269462" y="274892"/>
                    <a:pt x="274510" y="269938"/>
                    <a:pt x="274510" y="263747"/>
                  </a:cubicBezTo>
                  <a:lnTo>
                    <a:pt x="274510" y="106871"/>
                  </a:lnTo>
                  <a:cubicBezTo>
                    <a:pt x="274510" y="101060"/>
                    <a:pt x="269462" y="96107"/>
                    <a:pt x="263366" y="96107"/>
                  </a:cubicBezTo>
                  <a:close/>
                  <a:moveTo>
                    <a:pt x="51721" y="51721"/>
                  </a:moveTo>
                  <a:lnTo>
                    <a:pt x="29527" y="51721"/>
                  </a:lnTo>
                  <a:lnTo>
                    <a:pt x="29527" y="29527"/>
                  </a:lnTo>
                  <a:lnTo>
                    <a:pt x="51721" y="29527"/>
                  </a:lnTo>
                  <a:lnTo>
                    <a:pt x="51721" y="51721"/>
                  </a:lnTo>
                  <a:close/>
                  <a:moveTo>
                    <a:pt x="163449" y="341852"/>
                  </a:moveTo>
                  <a:lnTo>
                    <a:pt x="141256" y="341852"/>
                  </a:lnTo>
                  <a:lnTo>
                    <a:pt x="141256" y="319659"/>
                  </a:lnTo>
                  <a:lnTo>
                    <a:pt x="163449" y="319659"/>
                  </a:lnTo>
                  <a:lnTo>
                    <a:pt x="163449" y="341852"/>
                  </a:lnTo>
                  <a:close/>
                  <a:moveTo>
                    <a:pt x="185642" y="162782"/>
                  </a:moveTo>
                  <a:lnTo>
                    <a:pt x="252222" y="162782"/>
                  </a:lnTo>
                  <a:lnTo>
                    <a:pt x="252222" y="208693"/>
                  </a:lnTo>
                  <a:lnTo>
                    <a:pt x="185642" y="208693"/>
                  </a:lnTo>
                  <a:lnTo>
                    <a:pt x="185642" y="162782"/>
                  </a:lnTo>
                  <a:close/>
                  <a:moveTo>
                    <a:pt x="252317" y="118300"/>
                  </a:moveTo>
                  <a:lnTo>
                    <a:pt x="252317" y="140494"/>
                  </a:lnTo>
                  <a:lnTo>
                    <a:pt x="185737" y="140494"/>
                  </a:lnTo>
                  <a:lnTo>
                    <a:pt x="185737" y="118300"/>
                  </a:lnTo>
                  <a:lnTo>
                    <a:pt x="252317" y="118300"/>
                  </a:lnTo>
                  <a:close/>
                  <a:moveTo>
                    <a:pt x="185642" y="252984"/>
                  </a:moveTo>
                  <a:lnTo>
                    <a:pt x="185642" y="230791"/>
                  </a:lnTo>
                  <a:lnTo>
                    <a:pt x="252222" y="230791"/>
                  </a:lnTo>
                  <a:lnTo>
                    <a:pt x="252222" y="252984"/>
                  </a:lnTo>
                  <a:lnTo>
                    <a:pt x="185642" y="252984"/>
                  </a:lnTo>
                  <a:close/>
                </a:path>
              </a:pathLst>
            </a:custGeom>
            <a:grpFill/>
            <a:ln w="9525" cap="flat">
              <a:noFill/>
              <a:prstDash val="solid"/>
              <a:miter/>
            </a:ln>
          </p:spPr>
          <p:txBody>
            <a:bodyPr rtlCol="0" anchor="ctr"/>
            <a:lstStyle/>
            <a:p>
              <a:endParaRPr lang="ko-KR" altLang="en-US"/>
            </a:p>
          </p:txBody>
        </p:sp>
        <p:sp>
          <p:nvSpPr>
            <p:cNvPr id="34" name="자유형: 도형 33">
              <a:extLst>
                <a:ext uri="{FF2B5EF4-FFF2-40B4-BE49-F238E27FC236}">
                  <a16:creationId xmlns:a16="http://schemas.microsoft.com/office/drawing/2014/main" id="{07FD3683-124B-4FC8-BC8A-82E8EDA88594}"/>
                </a:ext>
              </a:extLst>
            </p:cNvPr>
            <p:cNvSpPr/>
            <p:nvPr/>
          </p:nvSpPr>
          <p:spPr>
            <a:xfrm>
              <a:off x="5494678" y="248547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335" y="7884"/>
                    <a:pt x="7144" y="12837"/>
                    <a:pt x="7144" y="18552"/>
                  </a:cubicBezTo>
                  <a:close/>
                </a:path>
              </a:pathLst>
            </a:custGeom>
            <a:grpFill/>
            <a:ln w="9525" cap="flat">
              <a:noFill/>
              <a:prstDash val="solid"/>
              <a:miter/>
            </a:ln>
          </p:spPr>
          <p:txBody>
            <a:bodyPr rtlCol="0" anchor="ctr"/>
            <a:lstStyle/>
            <a:p>
              <a:endParaRPr lang="ko-KR" altLang="en-US"/>
            </a:p>
          </p:txBody>
        </p:sp>
        <p:sp>
          <p:nvSpPr>
            <p:cNvPr id="35" name="자유형: 도형 34">
              <a:extLst>
                <a:ext uri="{FF2B5EF4-FFF2-40B4-BE49-F238E27FC236}">
                  <a16:creationId xmlns:a16="http://schemas.microsoft.com/office/drawing/2014/main" id="{2A91A445-0E3B-4298-8F85-60E5F18D4600}"/>
                </a:ext>
              </a:extLst>
            </p:cNvPr>
            <p:cNvSpPr/>
            <p:nvPr/>
          </p:nvSpPr>
          <p:spPr>
            <a:xfrm>
              <a:off x="5494678" y="255205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335" y="7884"/>
                    <a:pt x="7144" y="12932"/>
                    <a:pt x="7144" y="18552"/>
                  </a:cubicBezTo>
                  <a:close/>
                </a:path>
              </a:pathLst>
            </a:custGeom>
            <a:grpFill/>
            <a:ln w="9525" cap="flat">
              <a:noFill/>
              <a:prstDash val="solid"/>
              <a:miter/>
            </a:ln>
          </p:spPr>
          <p:txBody>
            <a:bodyPr rtlCol="0" anchor="ctr"/>
            <a:lstStyle/>
            <a:p>
              <a:endParaRPr lang="ko-KR" altLang="en-US"/>
            </a:p>
          </p:txBody>
        </p:sp>
        <p:sp>
          <p:nvSpPr>
            <p:cNvPr id="36" name="자유형: 도형 35">
              <a:extLst>
                <a:ext uri="{FF2B5EF4-FFF2-40B4-BE49-F238E27FC236}">
                  <a16:creationId xmlns:a16="http://schemas.microsoft.com/office/drawing/2014/main" id="{00C46BB7-2B24-4F61-B68C-D6C6C84CAE81}"/>
                </a:ext>
              </a:extLst>
            </p:cNvPr>
            <p:cNvSpPr/>
            <p:nvPr/>
          </p:nvSpPr>
          <p:spPr>
            <a:xfrm>
              <a:off x="5561353" y="248547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239" y="7884"/>
                    <a:pt x="7144" y="12837"/>
                    <a:pt x="7144" y="18552"/>
                  </a:cubicBezTo>
                  <a:close/>
                </a:path>
              </a:pathLst>
            </a:custGeom>
            <a:grpFill/>
            <a:ln w="9525" cap="flat">
              <a:noFill/>
              <a:prstDash val="solid"/>
              <a:miter/>
            </a:ln>
          </p:spPr>
          <p:txBody>
            <a:bodyPr rtlCol="0" anchor="ctr"/>
            <a:lstStyle/>
            <a:p>
              <a:endParaRPr lang="ko-KR" altLang="en-US"/>
            </a:p>
          </p:txBody>
        </p:sp>
        <p:sp>
          <p:nvSpPr>
            <p:cNvPr id="37" name="자유형: 도형 36">
              <a:extLst>
                <a:ext uri="{FF2B5EF4-FFF2-40B4-BE49-F238E27FC236}">
                  <a16:creationId xmlns:a16="http://schemas.microsoft.com/office/drawing/2014/main" id="{31CACC48-9DB5-4E01-9F86-D656492A4064}"/>
                </a:ext>
              </a:extLst>
            </p:cNvPr>
            <p:cNvSpPr/>
            <p:nvPr/>
          </p:nvSpPr>
          <p:spPr>
            <a:xfrm>
              <a:off x="5561353" y="255205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239" y="7884"/>
                    <a:pt x="7144" y="12932"/>
                    <a:pt x="7144" y="18552"/>
                  </a:cubicBezTo>
                  <a:close/>
                </a:path>
              </a:pathLst>
            </a:custGeom>
            <a:grpFill/>
            <a:ln w="9525" cap="flat">
              <a:noFill/>
              <a:prstDash val="solid"/>
              <a:miter/>
            </a:ln>
          </p:spPr>
          <p:txBody>
            <a:bodyPr rtlCol="0" anchor="ctr"/>
            <a:lstStyle/>
            <a:p>
              <a:endParaRPr lang="ko-KR" altLang="en-US"/>
            </a:p>
          </p:txBody>
        </p:sp>
        <p:sp>
          <p:nvSpPr>
            <p:cNvPr id="38" name="자유형: 도형 37">
              <a:extLst>
                <a:ext uri="{FF2B5EF4-FFF2-40B4-BE49-F238E27FC236}">
                  <a16:creationId xmlns:a16="http://schemas.microsoft.com/office/drawing/2014/main" id="{BF68F072-6072-44B5-962D-CD5C2BCA3F02}"/>
                </a:ext>
              </a:extLst>
            </p:cNvPr>
            <p:cNvSpPr/>
            <p:nvPr/>
          </p:nvSpPr>
          <p:spPr>
            <a:xfrm>
              <a:off x="5628695" y="248547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335" y="7884"/>
                    <a:pt x="7144" y="12837"/>
                    <a:pt x="7144" y="18552"/>
                  </a:cubicBezTo>
                  <a:close/>
                </a:path>
              </a:pathLst>
            </a:custGeom>
            <a:grpFill/>
            <a:ln w="9525" cap="flat">
              <a:noFill/>
              <a:prstDash val="solid"/>
              <a:miter/>
            </a:ln>
          </p:spPr>
          <p:txBody>
            <a:bodyPr rtlCol="0" anchor="ctr"/>
            <a:lstStyle/>
            <a:p>
              <a:endParaRPr lang="ko-KR" altLang="en-US"/>
            </a:p>
          </p:txBody>
        </p:sp>
        <p:sp>
          <p:nvSpPr>
            <p:cNvPr id="39" name="자유형: 도형 38">
              <a:extLst>
                <a:ext uri="{FF2B5EF4-FFF2-40B4-BE49-F238E27FC236}">
                  <a16:creationId xmlns:a16="http://schemas.microsoft.com/office/drawing/2014/main" id="{A2BDE4CF-280A-4584-8667-43095FCB7679}"/>
                </a:ext>
              </a:extLst>
            </p:cNvPr>
            <p:cNvSpPr/>
            <p:nvPr/>
          </p:nvSpPr>
          <p:spPr>
            <a:xfrm>
              <a:off x="5628695" y="255205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335" y="7884"/>
                    <a:pt x="7144" y="12932"/>
                    <a:pt x="7144" y="18552"/>
                  </a:cubicBezTo>
                  <a:close/>
                </a:path>
              </a:pathLst>
            </a:custGeom>
            <a:grpFill/>
            <a:ln w="9525" cap="flat">
              <a:noFill/>
              <a:prstDash val="solid"/>
              <a:miter/>
            </a:ln>
          </p:spPr>
          <p:txBody>
            <a:bodyPr rtlCol="0" anchor="ctr"/>
            <a:lstStyle/>
            <a:p>
              <a:endParaRPr lang="ko-KR" altLang="en-US"/>
            </a:p>
          </p:txBody>
        </p:sp>
        <p:sp>
          <p:nvSpPr>
            <p:cNvPr id="40" name="자유형: 도형 39">
              <a:extLst>
                <a:ext uri="{FF2B5EF4-FFF2-40B4-BE49-F238E27FC236}">
                  <a16:creationId xmlns:a16="http://schemas.microsoft.com/office/drawing/2014/main" id="{6C3D891F-4EAA-4258-8585-3FD65753E409}"/>
                </a:ext>
              </a:extLst>
            </p:cNvPr>
            <p:cNvSpPr/>
            <p:nvPr/>
          </p:nvSpPr>
          <p:spPr>
            <a:xfrm>
              <a:off x="5449339" y="2306383"/>
              <a:ext cx="257175" cy="161925"/>
            </a:xfrm>
            <a:custGeom>
              <a:avLst/>
              <a:gdLst>
                <a:gd name="connsiteX0" fmla="*/ 197358 w 257175"/>
                <a:gd name="connsiteY0" fmla="*/ 164021 h 161925"/>
                <a:gd name="connsiteX1" fmla="*/ 252889 w 257175"/>
                <a:gd name="connsiteY1" fmla="*/ 107728 h 161925"/>
                <a:gd name="connsiteX2" fmla="*/ 200692 w 257175"/>
                <a:gd name="connsiteY2" fmla="*/ 51625 h 161925"/>
                <a:gd name="connsiteX3" fmla="*/ 130016 w 257175"/>
                <a:gd name="connsiteY3" fmla="*/ 7144 h 161925"/>
                <a:gd name="connsiteX4" fmla="*/ 60008 w 257175"/>
                <a:gd name="connsiteY4" fmla="*/ 51625 h 161925"/>
                <a:gd name="connsiteX5" fmla="*/ 7144 w 257175"/>
                <a:gd name="connsiteY5" fmla="*/ 107728 h 161925"/>
                <a:gd name="connsiteX6" fmla="*/ 63437 w 257175"/>
                <a:gd name="connsiteY6" fmla="*/ 164021 h 161925"/>
                <a:gd name="connsiteX7" fmla="*/ 197358 w 257175"/>
                <a:gd name="connsiteY7" fmla="*/ 164021 h 161925"/>
                <a:gd name="connsiteX8" fmla="*/ 29337 w 257175"/>
                <a:gd name="connsiteY8" fmla="*/ 107823 h 161925"/>
                <a:gd name="connsiteX9" fmla="*/ 63341 w 257175"/>
                <a:gd name="connsiteY9" fmla="*/ 73819 h 161925"/>
                <a:gd name="connsiteX10" fmla="*/ 86868 w 257175"/>
                <a:gd name="connsiteY10" fmla="*/ 83534 h 161925"/>
                <a:gd name="connsiteX11" fmla="*/ 102584 w 257175"/>
                <a:gd name="connsiteY11" fmla="*/ 83534 h 161925"/>
                <a:gd name="connsiteX12" fmla="*/ 102584 w 257175"/>
                <a:gd name="connsiteY12" fmla="*/ 67818 h 161925"/>
                <a:gd name="connsiteX13" fmla="*/ 83249 w 257175"/>
                <a:gd name="connsiteY13" fmla="*/ 55245 h 161925"/>
                <a:gd name="connsiteX14" fmla="*/ 129921 w 257175"/>
                <a:gd name="connsiteY14" fmla="*/ 29337 h 161925"/>
                <a:gd name="connsiteX15" fmla="*/ 177260 w 257175"/>
                <a:gd name="connsiteY15" fmla="*/ 55150 h 161925"/>
                <a:gd name="connsiteX16" fmla="*/ 157353 w 257175"/>
                <a:gd name="connsiteY16" fmla="*/ 67818 h 161925"/>
                <a:gd name="connsiteX17" fmla="*/ 157353 w 257175"/>
                <a:gd name="connsiteY17" fmla="*/ 83534 h 161925"/>
                <a:gd name="connsiteX18" fmla="*/ 173069 w 257175"/>
                <a:gd name="connsiteY18" fmla="*/ 83534 h 161925"/>
                <a:gd name="connsiteX19" fmla="*/ 197358 w 257175"/>
                <a:gd name="connsiteY19" fmla="*/ 73819 h 161925"/>
                <a:gd name="connsiteX20" fmla="*/ 230696 w 257175"/>
                <a:gd name="connsiteY20" fmla="*/ 107823 h 161925"/>
                <a:gd name="connsiteX21" fmla="*/ 197358 w 257175"/>
                <a:gd name="connsiteY21" fmla="*/ 141827 h 161925"/>
                <a:gd name="connsiteX22" fmla="*/ 63437 w 257175"/>
                <a:gd name="connsiteY22" fmla="*/ 141827 h 161925"/>
                <a:gd name="connsiteX23" fmla="*/ 29337 w 257175"/>
                <a:gd name="connsiteY23" fmla="*/ 10782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7175" h="161925">
                  <a:moveTo>
                    <a:pt x="197358" y="164021"/>
                  </a:moveTo>
                  <a:cubicBezTo>
                    <a:pt x="228029" y="164021"/>
                    <a:pt x="252889" y="138493"/>
                    <a:pt x="252889" y="107728"/>
                  </a:cubicBezTo>
                  <a:cubicBezTo>
                    <a:pt x="252889" y="78105"/>
                    <a:pt x="229743" y="53340"/>
                    <a:pt x="200692" y="51625"/>
                  </a:cubicBezTo>
                  <a:cubicBezTo>
                    <a:pt x="187928" y="24670"/>
                    <a:pt x="160496" y="7144"/>
                    <a:pt x="130016" y="7144"/>
                  </a:cubicBezTo>
                  <a:cubicBezTo>
                    <a:pt x="99917" y="7144"/>
                    <a:pt x="72771" y="24765"/>
                    <a:pt x="60008" y="51625"/>
                  </a:cubicBezTo>
                  <a:cubicBezTo>
                    <a:pt x="30956" y="53340"/>
                    <a:pt x="7144" y="78105"/>
                    <a:pt x="7144" y="107728"/>
                  </a:cubicBezTo>
                  <a:cubicBezTo>
                    <a:pt x="7144" y="138398"/>
                    <a:pt x="32671" y="164021"/>
                    <a:pt x="63437" y="164021"/>
                  </a:cubicBezTo>
                  <a:lnTo>
                    <a:pt x="197358" y="164021"/>
                  </a:lnTo>
                  <a:close/>
                  <a:moveTo>
                    <a:pt x="29337" y="107823"/>
                  </a:moveTo>
                  <a:cubicBezTo>
                    <a:pt x="29337" y="89345"/>
                    <a:pt x="44958" y="73819"/>
                    <a:pt x="63341" y="73819"/>
                  </a:cubicBezTo>
                  <a:cubicBezTo>
                    <a:pt x="73343" y="74200"/>
                    <a:pt x="80867" y="77438"/>
                    <a:pt x="86868" y="83534"/>
                  </a:cubicBezTo>
                  <a:cubicBezTo>
                    <a:pt x="91154" y="87916"/>
                    <a:pt x="98203" y="87916"/>
                    <a:pt x="102584" y="83534"/>
                  </a:cubicBezTo>
                  <a:cubicBezTo>
                    <a:pt x="106966" y="79248"/>
                    <a:pt x="106966" y="72200"/>
                    <a:pt x="102584" y="67818"/>
                  </a:cubicBezTo>
                  <a:cubicBezTo>
                    <a:pt x="96965" y="62198"/>
                    <a:pt x="90488" y="58007"/>
                    <a:pt x="83249" y="55245"/>
                  </a:cubicBezTo>
                  <a:cubicBezTo>
                    <a:pt x="93250" y="39338"/>
                    <a:pt x="110776" y="29337"/>
                    <a:pt x="129921" y="29337"/>
                  </a:cubicBezTo>
                  <a:cubicBezTo>
                    <a:pt x="149352" y="29337"/>
                    <a:pt x="167164" y="39338"/>
                    <a:pt x="177260" y="55150"/>
                  </a:cubicBezTo>
                  <a:cubicBezTo>
                    <a:pt x="169736" y="57912"/>
                    <a:pt x="162878" y="62198"/>
                    <a:pt x="157353" y="67818"/>
                  </a:cubicBezTo>
                  <a:cubicBezTo>
                    <a:pt x="152971" y="72104"/>
                    <a:pt x="152971" y="79153"/>
                    <a:pt x="157353" y="83534"/>
                  </a:cubicBezTo>
                  <a:cubicBezTo>
                    <a:pt x="161639" y="87916"/>
                    <a:pt x="168688" y="87916"/>
                    <a:pt x="173069" y="83534"/>
                  </a:cubicBezTo>
                  <a:cubicBezTo>
                    <a:pt x="178689" y="77915"/>
                    <a:pt x="186595" y="74200"/>
                    <a:pt x="197358" y="73819"/>
                  </a:cubicBezTo>
                  <a:cubicBezTo>
                    <a:pt x="215455" y="73819"/>
                    <a:pt x="230696" y="89440"/>
                    <a:pt x="230696" y="107823"/>
                  </a:cubicBezTo>
                  <a:cubicBezTo>
                    <a:pt x="230696" y="126301"/>
                    <a:pt x="215455" y="141827"/>
                    <a:pt x="197358" y="141827"/>
                  </a:cubicBezTo>
                  <a:lnTo>
                    <a:pt x="63437" y="141827"/>
                  </a:lnTo>
                  <a:cubicBezTo>
                    <a:pt x="44958" y="141827"/>
                    <a:pt x="29337" y="126301"/>
                    <a:pt x="29337" y="107823"/>
                  </a:cubicBezTo>
                  <a:close/>
                </a:path>
              </a:pathLst>
            </a:custGeom>
            <a:grpFill/>
            <a:ln w="9525" cap="flat">
              <a:noFill/>
              <a:prstDash val="solid"/>
              <a:miter/>
            </a:ln>
          </p:spPr>
          <p:txBody>
            <a:bodyPr rtlCol="0" anchor="ctr"/>
            <a:lstStyle/>
            <a:p>
              <a:endParaRPr lang="ko-KR" altLang="en-US"/>
            </a:p>
          </p:txBody>
        </p:sp>
      </p:grpSp>
      <p:sp>
        <p:nvSpPr>
          <p:cNvPr id="41" name="TextBox 40">
            <a:extLst>
              <a:ext uri="{FF2B5EF4-FFF2-40B4-BE49-F238E27FC236}">
                <a16:creationId xmlns:a16="http://schemas.microsoft.com/office/drawing/2014/main" id="{D9C87595-16A2-4A0F-9DBB-4AF40FA3BA2C}"/>
              </a:ext>
            </a:extLst>
          </p:cNvPr>
          <p:cNvSpPr txBox="1"/>
          <p:nvPr/>
        </p:nvSpPr>
        <p:spPr>
          <a:xfrm>
            <a:off x="3607495" y="3589297"/>
            <a:ext cx="2364667" cy="2123658"/>
          </a:xfrm>
          <a:prstGeom prst="rect">
            <a:avLst/>
          </a:prstGeom>
          <a:noFill/>
        </p:spPr>
        <p:txBody>
          <a:bodyPr wrap="square" lIns="91440" tIns="45720" rIns="91440" bIns="45720" rtlCol="0" anchor="t" anchorCtr="0">
            <a:spAutoFit/>
          </a:bodyPr>
          <a:lstStyle/>
          <a:p>
            <a:pPr algn="ctr" latinLnBrk="0"/>
            <a:r>
              <a:rPr lang="en-US" altLang="ko-KR" sz="2200" dirty="0">
                <a:solidFill>
                  <a:srgbClr val="373737"/>
                </a:solidFill>
                <a:ea typeface="맑은 고딕"/>
              </a:rPr>
              <a:t>Read </a:t>
            </a:r>
            <a:r>
              <a:rPr lang="en-US" sz="2200" i="1" dirty="0">
                <a:solidFill>
                  <a:srgbClr val="373737"/>
                </a:solidFill>
                <a:ea typeface="맑은 고딕"/>
                <a:hlinkClick r:id="rId4"/>
              </a:rPr>
              <a:t>From LCA to circular design: A comparative study of digital tools for the built environment</a:t>
            </a:r>
            <a:endParaRPr lang="ko-KR" altLang="en-US" sz="2200" i="1" dirty="0">
              <a:solidFill>
                <a:srgbClr val="373737"/>
              </a:solidFill>
              <a:ea typeface="맑은 고딕"/>
            </a:endParaRPr>
          </a:p>
        </p:txBody>
      </p:sp>
      <p:grpSp>
        <p:nvGrpSpPr>
          <p:cNvPr id="44" name="그룹 43">
            <a:extLst>
              <a:ext uri="{FF2B5EF4-FFF2-40B4-BE49-F238E27FC236}">
                <a16:creationId xmlns:a16="http://schemas.microsoft.com/office/drawing/2014/main" id="{3A90AFA9-BBC6-4A1F-852A-2034796C8128}"/>
              </a:ext>
              <a:ext uri="{C183D7F6-B498-43B3-948B-1728B52AA6E4}">
                <adec:decorative xmlns:adec="http://schemas.microsoft.com/office/drawing/2017/decorative" val="1"/>
              </a:ext>
            </a:extLst>
          </p:cNvPr>
          <p:cNvGrpSpPr/>
          <p:nvPr/>
        </p:nvGrpSpPr>
        <p:grpSpPr>
          <a:xfrm>
            <a:off x="7117191" y="2373874"/>
            <a:ext cx="614072" cy="624700"/>
            <a:chOff x="7483688" y="912076"/>
            <a:chExt cx="383879" cy="390525"/>
          </a:xfrm>
          <a:solidFill>
            <a:schemeClr val="accent1"/>
          </a:solidFill>
        </p:grpSpPr>
        <p:sp>
          <p:nvSpPr>
            <p:cNvPr id="45" name="자유형: 도형 44">
              <a:extLst>
                <a:ext uri="{FF2B5EF4-FFF2-40B4-BE49-F238E27FC236}">
                  <a16:creationId xmlns:a16="http://schemas.microsoft.com/office/drawing/2014/main" id="{0BDCFC98-590A-4D8E-A462-BAE1BE13ACC2}"/>
                </a:ext>
              </a:extLst>
            </p:cNvPr>
            <p:cNvSpPr/>
            <p:nvPr/>
          </p:nvSpPr>
          <p:spPr>
            <a:xfrm>
              <a:off x="7483688" y="912076"/>
              <a:ext cx="161925" cy="390525"/>
            </a:xfrm>
            <a:custGeom>
              <a:avLst/>
              <a:gdLst>
                <a:gd name="connsiteX0" fmla="*/ 140303 w 161925"/>
                <a:gd name="connsiteY0" fmla="*/ 62616 h 390525"/>
                <a:gd name="connsiteX1" fmla="*/ 82772 w 161925"/>
                <a:gd name="connsiteY1" fmla="*/ 7181 h 390525"/>
                <a:gd name="connsiteX2" fmla="*/ 29337 w 161925"/>
                <a:gd name="connsiteY2" fmla="*/ 63378 h 390525"/>
                <a:gd name="connsiteX3" fmla="*/ 29337 w 161925"/>
                <a:gd name="connsiteY3" fmla="*/ 253688 h 390525"/>
                <a:gd name="connsiteX4" fmla="*/ 7144 w 161925"/>
                <a:gd name="connsiteY4" fmla="*/ 308457 h 390525"/>
                <a:gd name="connsiteX5" fmla="*/ 84867 w 161925"/>
                <a:gd name="connsiteY5" fmla="*/ 386181 h 390525"/>
                <a:gd name="connsiteX6" fmla="*/ 162592 w 161925"/>
                <a:gd name="connsiteY6" fmla="*/ 308457 h 390525"/>
                <a:gd name="connsiteX7" fmla="*/ 140398 w 161925"/>
                <a:gd name="connsiteY7" fmla="*/ 253688 h 390525"/>
                <a:gd name="connsiteX8" fmla="*/ 140398 w 161925"/>
                <a:gd name="connsiteY8" fmla="*/ 62616 h 390525"/>
                <a:gd name="connsiteX9" fmla="*/ 118110 w 161925"/>
                <a:gd name="connsiteY9" fmla="*/ 141007 h 390525"/>
                <a:gd name="connsiteX10" fmla="*/ 95917 w 161925"/>
                <a:gd name="connsiteY10" fmla="*/ 141007 h 390525"/>
                <a:gd name="connsiteX11" fmla="*/ 95917 w 161925"/>
                <a:gd name="connsiteY11" fmla="*/ 118814 h 390525"/>
                <a:gd name="connsiteX12" fmla="*/ 118110 w 161925"/>
                <a:gd name="connsiteY12" fmla="*/ 118814 h 390525"/>
                <a:gd name="connsiteX13" fmla="*/ 118110 w 161925"/>
                <a:gd name="connsiteY13" fmla="*/ 141007 h 390525"/>
                <a:gd name="connsiteX14" fmla="*/ 85058 w 161925"/>
                <a:gd name="connsiteY14" fmla="*/ 297217 h 390525"/>
                <a:gd name="connsiteX15" fmla="*/ 96202 w 161925"/>
                <a:gd name="connsiteY15" fmla="*/ 308361 h 390525"/>
                <a:gd name="connsiteX16" fmla="*/ 85058 w 161925"/>
                <a:gd name="connsiteY16" fmla="*/ 319506 h 390525"/>
                <a:gd name="connsiteX17" fmla="*/ 73914 w 161925"/>
                <a:gd name="connsiteY17" fmla="*/ 308361 h 390525"/>
                <a:gd name="connsiteX18" fmla="*/ 85058 w 161925"/>
                <a:gd name="connsiteY18" fmla="*/ 297217 h 390525"/>
                <a:gd name="connsiteX19" fmla="*/ 95917 w 161925"/>
                <a:gd name="connsiteY19" fmla="*/ 163200 h 390525"/>
                <a:gd name="connsiteX20" fmla="*/ 118110 w 161925"/>
                <a:gd name="connsiteY20" fmla="*/ 163200 h 390525"/>
                <a:gd name="connsiteX21" fmla="*/ 118110 w 161925"/>
                <a:gd name="connsiteY21" fmla="*/ 185394 h 390525"/>
                <a:gd name="connsiteX22" fmla="*/ 95917 w 161925"/>
                <a:gd name="connsiteY22" fmla="*/ 185394 h 390525"/>
                <a:gd name="connsiteX23" fmla="*/ 95917 w 161925"/>
                <a:gd name="connsiteY23" fmla="*/ 163200 h 390525"/>
                <a:gd name="connsiteX24" fmla="*/ 84772 w 161925"/>
                <a:gd name="connsiteY24" fmla="*/ 363797 h 390525"/>
                <a:gd name="connsiteX25" fmla="*/ 29242 w 161925"/>
                <a:gd name="connsiteY25" fmla="*/ 308266 h 390525"/>
                <a:gd name="connsiteX26" fmla="*/ 47816 w 161925"/>
                <a:gd name="connsiteY26" fmla="*/ 266451 h 390525"/>
                <a:gd name="connsiteX27" fmla="*/ 51435 w 161925"/>
                <a:gd name="connsiteY27" fmla="*/ 258165 h 390525"/>
                <a:gd name="connsiteX28" fmla="*/ 51435 w 161925"/>
                <a:gd name="connsiteY28" fmla="*/ 63188 h 390525"/>
                <a:gd name="connsiteX29" fmla="*/ 82868 w 161925"/>
                <a:gd name="connsiteY29" fmla="*/ 29374 h 390525"/>
                <a:gd name="connsiteX30" fmla="*/ 118015 w 161925"/>
                <a:gd name="connsiteY30" fmla="*/ 62616 h 390525"/>
                <a:gd name="connsiteX31" fmla="*/ 118015 w 161925"/>
                <a:gd name="connsiteY31" fmla="*/ 96621 h 390525"/>
                <a:gd name="connsiteX32" fmla="*/ 95821 w 161925"/>
                <a:gd name="connsiteY32" fmla="*/ 96621 h 390525"/>
                <a:gd name="connsiteX33" fmla="*/ 95821 w 161925"/>
                <a:gd name="connsiteY33" fmla="*/ 62902 h 390525"/>
                <a:gd name="connsiteX34" fmla="*/ 86010 w 161925"/>
                <a:gd name="connsiteY34" fmla="*/ 51567 h 390525"/>
                <a:gd name="connsiteX35" fmla="*/ 73628 w 161925"/>
                <a:gd name="connsiteY35" fmla="*/ 62616 h 390525"/>
                <a:gd name="connsiteX36" fmla="*/ 73628 w 161925"/>
                <a:gd name="connsiteY36" fmla="*/ 276929 h 390525"/>
                <a:gd name="connsiteX37" fmla="*/ 51435 w 161925"/>
                <a:gd name="connsiteY37" fmla="*/ 310266 h 390525"/>
                <a:gd name="connsiteX38" fmla="*/ 83344 w 161925"/>
                <a:gd name="connsiteY38" fmla="*/ 341604 h 390525"/>
                <a:gd name="connsiteX39" fmla="*/ 118015 w 161925"/>
                <a:gd name="connsiteY39" fmla="*/ 308361 h 390525"/>
                <a:gd name="connsiteX40" fmla="*/ 95821 w 161925"/>
                <a:gd name="connsiteY40" fmla="*/ 276929 h 390525"/>
                <a:gd name="connsiteX41" fmla="*/ 95821 w 161925"/>
                <a:gd name="connsiteY41" fmla="*/ 207682 h 390525"/>
                <a:gd name="connsiteX42" fmla="*/ 118015 w 161925"/>
                <a:gd name="connsiteY42" fmla="*/ 207682 h 390525"/>
                <a:gd name="connsiteX43" fmla="*/ 118015 w 161925"/>
                <a:gd name="connsiteY43" fmla="*/ 258355 h 390525"/>
                <a:gd name="connsiteX44" fmla="*/ 121634 w 161925"/>
                <a:gd name="connsiteY44" fmla="*/ 266642 h 390525"/>
                <a:gd name="connsiteX45" fmla="*/ 140208 w 161925"/>
                <a:gd name="connsiteY45" fmla="*/ 308457 h 390525"/>
                <a:gd name="connsiteX46" fmla="*/ 84772 w 161925"/>
                <a:gd name="connsiteY46" fmla="*/ 363797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61925" h="390525">
                  <a:moveTo>
                    <a:pt x="140303" y="62616"/>
                  </a:moveTo>
                  <a:cubicBezTo>
                    <a:pt x="140303" y="31374"/>
                    <a:pt x="114300" y="6038"/>
                    <a:pt x="82772" y="7181"/>
                  </a:cubicBezTo>
                  <a:cubicBezTo>
                    <a:pt x="52864" y="8229"/>
                    <a:pt x="29337" y="33375"/>
                    <a:pt x="29337" y="63378"/>
                  </a:cubicBezTo>
                  <a:lnTo>
                    <a:pt x="29337" y="253688"/>
                  </a:lnTo>
                  <a:cubicBezTo>
                    <a:pt x="15144" y="268261"/>
                    <a:pt x="7144" y="287883"/>
                    <a:pt x="7144" y="308457"/>
                  </a:cubicBezTo>
                  <a:cubicBezTo>
                    <a:pt x="7144" y="351319"/>
                    <a:pt x="42005" y="386181"/>
                    <a:pt x="84867" y="386181"/>
                  </a:cubicBezTo>
                  <a:cubicBezTo>
                    <a:pt x="127730" y="386181"/>
                    <a:pt x="162592" y="351319"/>
                    <a:pt x="162592" y="308457"/>
                  </a:cubicBezTo>
                  <a:cubicBezTo>
                    <a:pt x="162592" y="287978"/>
                    <a:pt x="154591" y="268261"/>
                    <a:pt x="140398" y="253688"/>
                  </a:cubicBezTo>
                  <a:lnTo>
                    <a:pt x="140398" y="62616"/>
                  </a:lnTo>
                  <a:close/>
                  <a:moveTo>
                    <a:pt x="118110" y="141007"/>
                  </a:moveTo>
                  <a:lnTo>
                    <a:pt x="95917" y="141007"/>
                  </a:lnTo>
                  <a:lnTo>
                    <a:pt x="95917" y="118814"/>
                  </a:lnTo>
                  <a:lnTo>
                    <a:pt x="118110" y="118814"/>
                  </a:lnTo>
                  <a:lnTo>
                    <a:pt x="118110" y="141007"/>
                  </a:lnTo>
                  <a:close/>
                  <a:moveTo>
                    <a:pt x="85058" y="297217"/>
                  </a:moveTo>
                  <a:cubicBezTo>
                    <a:pt x="91154" y="297217"/>
                    <a:pt x="96202" y="302170"/>
                    <a:pt x="96202" y="308361"/>
                  </a:cubicBezTo>
                  <a:cubicBezTo>
                    <a:pt x="96202" y="314553"/>
                    <a:pt x="91250" y="319506"/>
                    <a:pt x="85058" y="319506"/>
                  </a:cubicBezTo>
                  <a:cubicBezTo>
                    <a:pt x="78962" y="319506"/>
                    <a:pt x="73914" y="314553"/>
                    <a:pt x="73914" y="308361"/>
                  </a:cubicBezTo>
                  <a:cubicBezTo>
                    <a:pt x="73914" y="302170"/>
                    <a:pt x="78962" y="297217"/>
                    <a:pt x="85058" y="297217"/>
                  </a:cubicBezTo>
                  <a:close/>
                  <a:moveTo>
                    <a:pt x="95917" y="163200"/>
                  </a:moveTo>
                  <a:lnTo>
                    <a:pt x="118110" y="163200"/>
                  </a:lnTo>
                  <a:lnTo>
                    <a:pt x="118110" y="185394"/>
                  </a:lnTo>
                  <a:lnTo>
                    <a:pt x="95917" y="185394"/>
                  </a:lnTo>
                  <a:lnTo>
                    <a:pt x="95917" y="163200"/>
                  </a:lnTo>
                  <a:close/>
                  <a:moveTo>
                    <a:pt x="84772" y="363797"/>
                  </a:moveTo>
                  <a:cubicBezTo>
                    <a:pt x="54197" y="363797"/>
                    <a:pt x="29242" y="338937"/>
                    <a:pt x="29242" y="308266"/>
                  </a:cubicBezTo>
                  <a:cubicBezTo>
                    <a:pt x="29242" y="292550"/>
                    <a:pt x="36195" y="276929"/>
                    <a:pt x="47816" y="266451"/>
                  </a:cubicBezTo>
                  <a:cubicBezTo>
                    <a:pt x="50102" y="264356"/>
                    <a:pt x="51435" y="261308"/>
                    <a:pt x="51435" y="258165"/>
                  </a:cubicBezTo>
                  <a:lnTo>
                    <a:pt x="51435" y="63188"/>
                  </a:lnTo>
                  <a:cubicBezTo>
                    <a:pt x="51435" y="45852"/>
                    <a:pt x="65532" y="30327"/>
                    <a:pt x="82868" y="29374"/>
                  </a:cubicBezTo>
                  <a:cubicBezTo>
                    <a:pt x="102108" y="28326"/>
                    <a:pt x="118015" y="43662"/>
                    <a:pt x="118015" y="62616"/>
                  </a:cubicBezTo>
                  <a:lnTo>
                    <a:pt x="118015" y="96621"/>
                  </a:lnTo>
                  <a:lnTo>
                    <a:pt x="95821" y="96621"/>
                  </a:lnTo>
                  <a:lnTo>
                    <a:pt x="95821" y="62902"/>
                  </a:lnTo>
                  <a:cubicBezTo>
                    <a:pt x="95821" y="57187"/>
                    <a:pt x="91630" y="52234"/>
                    <a:pt x="86010" y="51567"/>
                  </a:cubicBezTo>
                  <a:cubicBezTo>
                    <a:pt x="79343" y="50805"/>
                    <a:pt x="73628" y="56044"/>
                    <a:pt x="73628" y="62616"/>
                  </a:cubicBezTo>
                  <a:lnTo>
                    <a:pt x="73628" y="276929"/>
                  </a:lnTo>
                  <a:cubicBezTo>
                    <a:pt x="60103" y="281691"/>
                    <a:pt x="50578" y="294931"/>
                    <a:pt x="51435" y="310266"/>
                  </a:cubicBezTo>
                  <a:cubicBezTo>
                    <a:pt x="52388" y="327221"/>
                    <a:pt x="66294" y="340937"/>
                    <a:pt x="83344" y="341604"/>
                  </a:cubicBezTo>
                  <a:cubicBezTo>
                    <a:pt x="102298" y="342366"/>
                    <a:pt x="118015" y="327126"/>
                    <a:pt x="118015" y="308361"/>
                  </a:cubicBezTo>
                  <a:cubicBezTo>
                    <a:pt x="118015" y="293883"/>
                    <a:pt x="108775" y="281596"/>
                    <a:pt x="95821" y="276929"/>
                  </a:cubicBezTo>
                  <a:lnTo>
                    <a:pt x="95821" y="207682"/>
                  </a:lnTo>
                  <a:lnTo>
                    <a:pt x="118015" y="207682"/>
                  </a:lnTo>
                  <a:lnTo>
                    <a:pt x="118015" y="258355"/>
                  </a:lnTo>
                  <a:cubicBezTo>
                    <a:pt x="118015" y="261498"/>
                    <a:pt x="119348" y="264451"/>
                    <a:pt x="121634" y="266642"/>
                  </a:cubicBezTo>
                  <a:cubicBezTo>
                    <a:pt x="133255" y="277119"/>
                    <a:pt x="140208" y="292740"/>
                    <a:pt x="140208" y="308457"/>
                  </a:cubicBezTo>
                  <a:cubicBezTo>
                    <a:pt x="140303" y="338937"/>
                    <a:pt x="115443" y="363797"/>
                    <a:pt x="84772" y="363797"/>
                  </a:cubicBezTo>
                  <a:close/>
                </a:path>
              </a:pathLst>
            </a:custGeom>
            <a:grpFill/>
            <a:ln w="9525" cap="flat">
              <a:noFill/>
              <a:prstDash val="solid"/>
              <a:miter/>
            </a:ln>
          </p:spPr>
          <p:txBody>
            <a:bodyPr rtlCol="0" anchor="ctr"/>
            <a:lstStyle/>
            <a:p>
              <a:endParaRPr lang="ko-KR" altLang="en-US"/>
            </a:p>
          </p:txBody>
        </p:sp>
        <p:sp>
          <p:nvSpPr>
            <p:cNvPr id="46" name="자유형: 도형 45">
              <a:extLst>
                <a:ext uri="{FF2B5EF4-FFF2-40B4-BE49-F238E27FC236}">
                  <a16:creationId xmlns:a16="http://schemas.microsoft.com/office/drawing/2014/main" id="{EF5FBB8A-E465-44D4-B8D1-F10F2F7522EE}"/>
                </a:ext>
              </a:extLst>
            </p:cNvPr>
            <p:cNvSpPr/>
            <p:nvPr/>
          </p:nvSpPr>
          <p:spPr>
            <a:xfrm>
              <a:off x="7638872" y="934878"/>
              <a:ext cx="228600" cy="76200"/>
            </a:xfrm>
            <a:custGeom>
              <a:avLst/>
              <a:gdLst>
                <a:gd name="connsiteX0" fmla="*/ 219720 w 228600"/>
                <a:gd name="connsiteY0" fmla="*/ 29432 h 76200"/>
                <a:gd name="connsiteX1" fmla="*/ 208576 w 228600"/>
                <a:gd name="connsiteY1" fmla="*/ 29432 h 76200"/>
                <a:gd name="connsiteX2" fmla="*/ 208576 w 228600"/>
                <a:gd name="connsiteY2" fmla="*/ 18288 h 76200"/>
                <a:gd name="connsiteX3" fmla="*/ 197432 w 228600"/>
                <a:gd name="connsiteY3" fmla="*/ 7144 h 76200"/>
                <a:gd name="connsiteX4" fmla="*/ 153045 w 228600"/>
                <a:gd name="connsiteY4" fmla="*/ 7144 h 76200"/>
                <a:gd name="connsiteX5" fmla="*/ 141901 w 228600"/>
                <a:gd name="connsiteY5" fmla="*/ 18288 h 76200"/>
                <a:gd name="connsiteX6" fmla="*/ 141901 w 228600"/>
                <a:gd name="connsiteY6" fmla="*/ 29432 h 76200"/>
                <a:gd name="connsiteX7" fmla="*/ 18552 w 228600"/>
                <a:gd name="connsiteY7" fmla="*/ 29432 h 76200"/>
                <a:gd name="connsiteX8" fmla="*/ 7218 w 228600"/>
                <a:gd name="connsiteY8" fmla="*/ 39243 h 76200"/>
                <a:gd name="connsiteX9" fmla="*/ 18267 w 228600"/>
                <a:gd name="connsiteY9" fmla="*/ 51625 h 76200"/>
                <a:gd name="connsiteX10" fmla="*/ 141901 w 228600"/>
                <a:gd name="connsiteY10" fmla="*/ 51625 h 76200"/>
                <a:gd name="connsiteX11" fmla="*/ 141901 w 228600"/>
                <a:gd name="connsiteY11" fmla="*/ 62770 h 76200"/>
                <a:gd name="connsiteX12" fmla="*/ 153045 w 228600"/>
                <a:gd name="connsiteY12" fmla="*/ 73914 h 76200"/>
                <a:gd name="connsiteX13" fmla="*/ 197432 w 228600"/>
                <a:gd name="connsiteY13" fmla="*/ 73914 h 76200"/>
                <a:gd name="connsiteX14" fmla="*/ 208576 w 228600"/>
                <a:gd name="connsiteY14" fmla="*/ 62770 h 76200"/>
                <a:gd name="connsiteX15" fmla="*/ 208576 w 228600"/>
                <a:gd name="connsiteY15" fmla="*/ 51625 h 76200"/>
                <a:gd name="connsiteX16" fmla="*/ 219435 w 228600"/>
                <a:gd name="connsiteY16" fmla="*/ 51625 h 76200"/>
                <a:gd name="connsiteX17" fmla="*/ 230770 w 228600"/>
                <a:gd name="connsiteY17" fmla="*/ 41815 h 76200"/>
                <a:gd name="connsiteX18" fmla="*/ 219720 w 228600"/>
                <a:gd name="connsiteY18" fmla="*/ 29432 h 76200"/>
                <a:gd name="connsiteX19" fmla="*/ 186383 w 228600"/>
                <a:gd name="connsiteY19" fmla="*/ 51625 h 76200"/>
                <a:gd name="connsiteX20" fmla="*/ 164189 w 228600"/>
                <a:gd name="connsiteY20" fmla="*/ 51625 h 76200"/>
                <a:gd name="connsiteX21" fmla="*/ 164189 w 228600"/>
                <a:gd name="connsiteY21" fmla="*/ 29432 h 76200"/>
                <a:gd name="connsiteX22" fmla="*/ 186383 w 228600"/>
                <a:gd name="connsiteY22" fmla="*/ 29432 h 76200"/>
                <a:gd name="connsiteX23" fmla="*/ 186383 w 228600"/>
                <a:gd name="connsiteY23" fmla="*/ 51625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8600" h="76200">
                  <a:moveTo>
                    <a:pt x="219720" y="29432"/>
                  </a:moveTo>
                  <a:lnTo>
                    <a:pt x="208576" y="29432"/>
                  </a:lnTo>
                  <a:lnTo>
                    <a:pt x="208576" y="18288"/>
                  </a:lnTo>
                  <a:cubicBezTo>
                    <a:pt x="208576" y="12192"/>
                    <a:pt x="203623" y="7144"/>
                    <a:pt x="197432" y="7144"/>
                  </a:cubicBezTo>
                  <a:lnTo>
                    <a:pt x="153045" y="7144"/>
                  </a:lnTo>
                  <a:cubicBezTo>
                    <a:pt x="146949" y="7144"/>
                    <a:pt x="141901" y="12097"/>
                    <a:pt x="141901" y="18288"/>
                  </a:cubicBezTo>
                  <a:lnTo>
                    <a:pt x="141901" y="29432"/>
                  </a:lnTo>
                  <a:lnTo>
                    <a:pt x="18552" y="29432"/>
                  </a:lnTo>
                  <a:cubicBezTo>
                    <a:pt x="12838" y="29432"/>
                    <a:pt x="7884" y="33623"/>
                    <a:pt x="7218" y="39243"/>
                  </a:cubicBezTo>
                  <a:cubicBezTo>
                    <a:pt x="6455" y="45911"/>
                    <a:pt x="11695" y="51625"/>
                    <a:pt x="18267" y="51625"/>
                  </a:cubicBezTo>
                  <a:lnTo>
                    <a:pt x="141901" y="51625"/>
                  </a:lnTo>
                  <a:lnTo>
                    <a:pt x="141901" y="62770"/>
                  </a:lnTo>
                  <a:cubicBezTo>
                    <a:pt x="141901" y="68866"/>
                    <a:pt x="146854" y="73914"/>
                    <a:pt x="153045" y="73914"/>
                  </a:cubicBezTo>
                  <a:lnTo>
                    <a:pt x="197432" y="73914"/>
                  </a:lnTo>
                  <a:cubicBezTo>
                    <a:pt x="203528" y="73914"/>
                    <a:pt x="208576" y="68961"/>
                    <a:pt x="208576" y="62770"/>
                  </a:cubicBezTo>
                  <a:lnTo>
                    <a:pt x="208576" y="51625"/>
                  </a:lnTo>
                  <a:lnTo>
                    <a:pt x="219435" y="51625"/>
                  </a:lnTo>
                  <a:cubicBezTo>
                    <a:pt x="225150" y="51625"/>
                    <a:pt x="230103" y="47435"/>
                    <a:pt x="230770" y="41815"/>
                  </a:cubicBezTo>
                  <a:cubicBezTo>
                    <a:pt x="231531" y="35052"/>
                    <a:pt x="226293" y="29432"/>
                    <a:pt x="219720" y="29432"/>
                  </a:cubicBezTo>
                  <a:close/>
                  <a:moveTo>
                    <a:pt x="186383" y="51625"/>
                  </a:moveTo>
                  <a:lnTo>
                    <a:pt x="164189" y="51625"/>
                  </a:lnTo>
                  <a:lnTo>
                    <a:pt x="164189" y="29432"/>
                  </a:lnTo>
                  <a:lnTo>
                    <a:pt x="186383" y="29432"/>
                  </a:lnTo>
                  <a:lnTo>
                    <a:pt x="186383" y="51625"/>
                  </a:lnTo>
                  <a:close/>
                </a:path>
              </a:pathLst>
            </a:custGeom>
            <a:grpFill/>
            <a:ln w="9525" cap="flat">
              <a:noFill/>
              <a:prstDash val="solid"/>
              <a:miter/>
            </a:ln>
          </p:spPr>
          <p:txBody>
            <a:bodyPr rtlCol="0" anchor="ctr"/>
            <a:lstStyle/>
            <a:p>
              <a:endParaRPr lang="ko-KR" altLang="en-US"/>
            </a:p>
          </p:txBody>
        </p:sp>
        <p:sp>
          <p:nvSpPr>
            <p:cNvPr id="47" name="자유형: 도형 46">
              <a:extLst>
                <a:ext uri="{FF2B5EF4-FFF2-40B4-BE49-F238E27FC236}">
                  <a16:creationId xmlns:a16="http://schemas.microsoft.com/office/drawing/2014/main" id="{E2B08763-62DC-4077-9578-8D7722FB6B96}"/>
                </a:ext>
              </a:extLst>
            </p:cNvPr>
            <p:cNvSpPr/>
            <p:nvPr/>
          </p:nvSpPr>
          <p:spPr>
            <a:xfrm>
              <a:off x="7638967" y="1023746"/>
              <a:ext cx="228600" cy="76200"/>
            </a:xfrm>
            <a:custGeom>
              <a:avLst/>
              <a:gdLst>
                <a:gd name="connsiteX0" fmla="*/ 219625 w 228600"/>
                <a:gd name="connsiteY0" fmla="*/ 29337 h 76200"/>
                <a:gd name="connsiteX1" fmla="*/ 95991 w 228600"/>
                <a:gd name="connsiteY1" fmla="*/ 29337 h 76200"/>
                <a:gd name="connsiteX2" fmla="*/ 95991 w 228600"/>
                <a:gd name="connsiteY2" fmla="*/ 18288 h 76200"/>
                <a:gd name="connsiteX3" fmla="*/ 84847 w 228600"/>
                <a:gd name="connsiteY3" fmla="*/ 7144 h 76200"/>
                <a:gd name="connsiteX4" fmla="*/ 40460 w 228600"/>
                <a:gd name="connsiteY4" fmla="*/ 7144 h 76200"/>
                <a:gd name="connsiteX5" fmla="*/ 29316 w 228600"/>
                <a:gd name="connsiteY5" fmla="*/ 18288 h 76200"/>
                <a:gd name="connsiteX6" fmla="*/ 29316 w 228600"/>
                <a:gd name="connsiteY6" fmla="*/ 29432 h 76200"/>
                <a:gd name="connsiteX7" fmla="*/ 18552 w 228600"/>
                <a:gd name="connsiteY7" fmla="*/ 29432 h 76200"/>
                <a:gd name="connsiteX8" fmla="*/ 7218 w 228600"/>
                <a:gd name="connsiteY8" fmla="*/ 39243 h 76200"/>
                <a:gd name="connsiteX9" fmla="*/ 18266 w 228600"/>
                <a:gd name="connsiteY9" fmla="*/ 51626 h 76200"/>
                <a:gd name="connsiteX10" fmla="*/ 29411 w 228600"/>
                <a:gd name="connsiteY10" fmla="*/ 51626 h 76200"/>
                <a:gd name="connsiteX11" fmla="*/ 29411 w 228600"/>
                <a:gd name="connsiteY11" fmla="*/ 62770 h 76200"/>
                <a:gd name="connsiteX12" fmla="*/ 40555 w 228600"/>
                <a:gd name="connsiteY12" fmla="*/ 73914 h 76200"/>
                <a:gd name="connsiteX13" fmla="*/ 84941 w 228600"/>
                <a:gd name="connsiteY13" fmla="*/ 73914 h 76200"/>
                <a:gd name="connsiteX14" fmla="*/ 96086 w 228600"/>
                <a:gd name="connsiteY14" fmla="*/ 62770 h 76200"/>
                <a:gd name="connsiteX15" fmla="*/ 96086 w 228600"/>
                <a:gd name="connsiteY15" fmla="*/ 51626 h 76200"/>
                <a:gd name="connsiteX16" fmla="*/ 219434 w 228600"/>
                <a:gd name="connsiteY16" fmla="*/ 51626 h 76200"/>
                <a:gd name="connsiteX17" fmla="*/ 230769 w 228600"/>
                <a:gd name="connsiteY17" fmla="*/ 41815 h 76200"/>
                <a:gd name="connsiteX18" fmla="*/ 219625 w 228600"/>
                <a:gd name="connsiteY18" fmla="*/ 29337 h 76200"/>
                <a:gd name="connsiteX19" fmla="*/ 73797 w 228600"/>
                <a:gd name="connsiteY19" fmla="*/ 51530 h 76200"/>
                <a:gd name="connsiteX20" fmla="*/ 51604 w 228600"/>
                <a:gd name="connsiteY20" fmla="*/ 51530 h 76200"/>
                <a:gd name="connsiteX21" fmla="*/ 51604 w 228600"/>
                <a:gd name="connsiteY21" fmla="*/ 29337 h 76200"/>
                <a:gd name="connsiteX22" fmla="*/ 73797 w 228600"/>
                <a:gd name="connsiteY22" fmla="*/ 29337 h 76200"/>
                <a:gd name="connsiteX23" fmla="*/ 73797 w 228600"/>
                <a:gd name="connsiteY23"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8600" h="76200">
                  <a:moveTo>
                    <a:pt x="219625" y="29337"/>
                  </a:moveTo>
                  <a:lnTo>
                    <a:pt x="95991" y="29337"/>
                  </a:lnTo>
                  <a:lnTo>
                    <a:pt x="95991" y="18288"/>
                  </a:lnTo>
                  <a:cubicBezTo>
                    <a:pt x="95991" y="12192"/>
                    <a:pt x="91037" y="7144"/>
                    <a:pt x="84847" y="7144"/>
                  </a:cubicBezTo>
                  <a:lnTo>
                    <a:pt x="40460" y="7144"/>
                  </a:lnTo>
                  <a:cubicBezTo>
                    <a:pt x="34364" y="7144"/>
                    <a:pt x="29316" y="12097"/>
                    <a:pt x="29316" y="18288"/>
                  </a:cubicBezTo>
                  <a:lnTo>
                    <a:pt x="29316" y="29432"/>
                  </a:lnTo>
                  <a:lnTo>
                    <a:pt x="18552" y="29432"/>
                  </a:lnTo>
                  <a:cubicBezTo>
                    <a:pt x="12837" y="29432"/>
                    <a:pt x="7884" y="33623"/>
                    <a:pt x="7218" y="39243"/>
                  </a:cubicBezTo>
                  <a:cubicBezTo>
                    <a:pt x="6455" y="45910"/>
                    <a:pt x="11694" y="51626"/>
                    <a:pt x="18266" y="51626"/>
                  </a:cubicBezTo>
                  <a:lnTo>
                    <a:pt x="29411" y="51626"/>
                  </a:lnTo>
                  <a:lnTo>
                    <a:pt x="29411" y="62770"/>
                  </a:lnTo>
                  <a:cubicBezTo>
                    <a:pt x="29411" y="68866"/>
                    <a:pt x="34364" y="73914"/>
                    <a:pt x="40555" y="73914"/>
                  </a:cubicBezTo>
                  <a:lnTo>
                    <a:pt x="84941" y="73914"/>
                  </a:lnTo>
                  <a:cubicBezTo>
                    <a:pt x="91037" y="73914"/>
                    <a:pt x="96086" y="68961"/>
                    <a:pt x="96086" y="62770"/>
                  </a:cubicBezTo>
                  <a:lnTo>
                    <a:pt x="96086" y="51626"/>
                  </a:lnTo>
                  <a:lnTo>
                    <a:pt x="219434" y="51626"/>
                  </a:lnTo>
                  <a:cubicBezTo>
                    <a:pt x="225150" y="51626"/>
                    <a:pt x="230103" y="47434"/>
                    <a:pt x="230769" y="41815"/>
                  </a:cubicBezTo>
                  <a:cubicBezTo>
                    <a:pt x="231436" y="35052"/>
                    <a:pt x="226197" y="29337"/>
                    <a:pt x="219625" y="29337"/>
                  </a:cubicBezTo>
                  <a:close/>
                  <a:moveTo>
                    <a:pt x="73797" y="51530"/>
                  </a:moveTo>
                  <a:lnTo>
                    <a:pt x="51604" y="51530"/>
                  </a:lnTo>
                  <a:lnTo>
                    <a:pt x="51604" y="29337"/>
                  </a:lnTo>
                  <a:lnTo>
                    <a:pt x="73797" y="29337"/>
                  </a:lnTo>
                  <a:lnTo>
                    <a:pt x="73797" y="51530"/>
                  </a:lnTo>
                  <a:close/>
                </a:path>
              </a:pathLst>
            </a:custGeom>
            <a:grpFill/>
            <a:ln w="9525" cap="flat">
              <a:noFill/>
              <a:prstDash val="solid"/>
              <a:miter/>
            </a:ln>
          </p:spPr>
          <p:txBody>
            <a:bodyPr rtlCol="0" anchor="ctr"/>
            <a:lstStyle/>
            <a:p>
              <a:endParaRPr lang="ko-KR" altLang="en-US"/>
            </a:p>
          </p:txBody>
        </p:sp>
        <p:sp>
          <p:nvSpPr>
            <p:cNvPr id="48" name="자유형: 도형 47">
              <a:extLst>
                <a:ext uri="{FF2B5EF4-FFF2-40B4-BE49-F238E27FC236}">
                  <a16:creationId xmlns:a16="http://schemas.microsoft.com/office/drawing/2014/main" id="{E0A40E80-BEFD-48A6-84AE-6697C6935653}"/>
                </a:ext>
              </a:extLst>
            </p:cNvPr>
            <p:cNvSpPr/>
            <p:nvPr/>
          </p:nvSpPr>
          <p:spPr>
            <a:xfrm>
              <a:off x="7638872" y="1112519"/>
              <a:ext cx="228600" cy="76200"/>
            </a:xfrm>
            <a:custGeom>
              <a:avLst/>
              <a:gdLst>
                <a:gd name="connsiteX0" fmla="*/ 219720 w 228600"/>
                <a:gd name="connsiteY0" fmla="*/ 29432 h 76200"/>
                <a:gd name="connsiteX1" fmla="*/ 208576 w 228600"/>
                <a:gd name="connsiteY1" fmla="*/ 29432 h 76200"/>
                <a:gd name="connsiteX2" fmla="*/ 208576 w 228600"/>
                <a:gd name="connsiteY2" fmla="*/ 18288 h 76200"/>
                <a:gd name="connsiteX3" fmla="*/ 197432 w 228600"/>
                <a:gd name="connsiteY3" fmla="*/ 7144 h 76200"/>
                <a:gd name="connsiteX4" fmla="*/ 153045 w 228600"/>
                <a:gd name="connsiteY4" fmla="*/ 7144 h 76200"/>
                <a:gd name="connsiteX5" fmla="*/ 141901 w 228600"/>
                <a:gd name="connsiteY5" fmla="*/ 18288 h 76200"/>
                <a:gd name="connsiteX6" fmla="*/ 141901 w 228600"/>
                <a:gd name="connsiteY6" fmla="*/ 29432 h 76200"/>
                <a:gd name="connsiteX7" fmla="*/ 18552 w 228600"/>
                <a:gd name="connsiteY7" fmla="*/ 29432 h 76200"/>
                <a:gd name="connsiteX8" fmla="*/ 7218 w 228600"/>
                <a:gd name="connsiteY8" fmla="*/ 39243 h 76200"/>
                <a:gd name="connsiteX9" fmla="*/ 18267 w 228600"/>
                <a:gd name="connsiteY9" fmla="*/ 51626 h 76200"/>
                <a:gd name="connsiteX10" fmla="*/ 141901 w 228600"/>
                <a:gd name="connsiteY10" fmla="*/ 51626 h 76200"/>
                <a:gd name="connsiteX11" fmla="*/ 141901 w 228600"/>
                <a:gd name="connsiteY11" fmla="*/ 62770 h 76200"/>
                <a:gd name="connsiteX12" fmla="*/ 153045 w 228600"/>
                <a:gd name="connsiteY12" fmla="*/ 73914 h 76200"/>
                <a:gd name="connsiteX13" fmla="*/ 197432 w 228600"/>
                <a:gd name="connsiteY13" fmla="*/ 73914 h 76200"/>
                <a:gd name="connsiteX14" fmla="*/ 208576 w 228600"/>
                <a:gd name="connsiteY14" fmla="*/ 62770 h 76200"/>
                <a:gd name="connsiteX15" fmla="*/ 208576 w 228600"/>
                <a:gd name="connsiteY15" fmla="*/ 51626 h 76200"/>
                <a:gd name="connsiteX16" fmla="*/ 219435 w 228600"/>
                <a:gd name="connsiteY16" fmla="*/ 51626 h 76200"/>
                <a:gd name="connsiteX17" fmla="*/ 230770 w 228600"/>
                <a:gd name="connsiteY17" fmla="*/ 41815 h 76200"/>
                <a:gd name="connsiteX18" fmla="*/ 219720 w 228600"/>
                <a:gd name="connsiteY18" fmla="*/ 29432 h 76200"/>
                <a:gd name="connsiteX19" fmla="*/ 186383 w 228600"/>
                <a:gd name="connsiteY19" fmla="*/ 51626 h 76200"/>
                <a:gd name="connsiteX20" fmla="*/ 164189 w 228600"/>
                <a:gd name="connsiteY20" fmla="*/ 51626 h 76200"/>
                <a:gd name="connsiteX21" fmla="*/ 164189 w 228600"/>
                <a:gd name="connsiteY21" fmla="*/ 29432 h 76200"/>
                <a:gd name="connsiteX22" fmla="*/ 186383 w 228600"/>
                <a:gd name="connsiteY22" fmla="*/ 29432 h 76200"/>
                <a:gd name="connsiteX23" fmla="*/ 186383 w 228600"/>
                <a:gd name="connsiteY23" fmla="*/ 5162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8600" h="76200">
                  <a:moveTo>
                    <a:pt x="219720" y="29432"/>
                  </a:moveTo>
                  <a:lnTo>
                    <a:pt x="208576" y="29432"/>
                  </a:lnTo>
                  <a:lnTo>
                    <a:pt x="208576" y="18288"/>
                  </a:lnTo>
                  <a:cubicBezTo>
                    <a:pt x="208576" y="12192"/>
                    <a:pt x="203623" y="7144"/>
                    <a:pt x="197432" y="7144"/>
                  </a:cubicBezTo>
                  <a:lnTo>
                    <a:pt x="153045" y="7144"/>
                  </a:lnTo>
                  <a:cubicBezTo>
                    <a:pt x="146949" y="7144"/>
                    <a:pt x="141901" y="12097"/>
                    <a:pt x="141901" y="18288"/>
                  </a:cubicBezTo>
                  <a:lnTo>
                    <a:pt x="141901" y="29432"/>
                  </a:lnTo>
                  <a:lnTo>
                    <a:pt x="18552" y="29432"/>
                  </a:lnTo>
                  <a:cubicBezTo>
                    <a:pt x="12838" y="29432"/>
                    <a:pt x="7884" y="33623"/>
                    <a:pt x="7218" y="39243"/>
                  </a:cubicBezTo>
                  <a:cubicBezTo>
                    <a:pt x="6455" y="45911"/>
                    <a:pt x="11695" y="51626"/>
                    <a:pt x="18267" y="51626"/>
                  </a:cubicBezTo>
                  <a:lnTo>
                    <a:pt x="141901" y="51626"/>
                  </a:lnTo>
                  <a:lnTo>
                    <a:pt x="141901" y="62770"/>
                  </a:lnTo>
                  <a:cubicBezTo>
                    <a:pt x="141901" y="68866"/>
                    <a:pt x="146854" y="73914"/>
                    <a:pt x="153045" y="73914"/>
                  </a:cubicBezTo>
                  <a:lnTo>
                    <a:pt x="197432" y="73914"/>
                  </a:lnTo>
                  <a:cubicBezTo>
                    <a:pt x="203528" y="73914"/>
                    <a:pt x="208576" y="68961"/>
                    <a:pt x="208576" y="62770"/>
                  </a:cubicBezTo>
                  <a:lnTo>
                    <a:pt x="208576" y="51626"/>
                  </a:lnTo>
                  <a:lnTo>
                    <a:pt x="219435" y="51626"/>
                  </a:lnTo>
                  <a:cubicBezTo>
                    <a:pt x="225150" y="51626"/>
                    <a:pt x="230103" y="47435"/>
                    <a:pt x="230770" y="41815"/>
                  </a:cubicBezTo>
                  <a:cubicBezTo>
                    <a:pt x="231531" y="35052"/>
                    <a:pt x="226293" y="29432"/>
                    <a:pt x="219720" y="29432"/>
                  </a:cubicBezTo>
                  <a:close/>
                  <a:moveTo>
                    <a:pt x="186383" y="51626"/>
                  </a:moveTo>
                  <a:lnTo>
                    <a:pt x="164189" y="51626"/>
                  </a:lnTo>
                  <a:lnTo>
                    <a:pt x="164189" y="29432"/>
                  </a:lnTo>
                  <a:lnTo>
                    <a:pt x="186383" y="29432"/>
                  </a:lnTo>
                  <a:lnTo>
                    <a:pt x="186383" y="51626"/>
                  </a:lnTo>
                  <a:close/>
                </a:path>
              </a:pathLst>
            </a:custGeom>
            <a:grpFill/>
            <a:ln w="9525" cap="flat">
              <a:noFill/>
              <a:prstDash val="solid"/>
              <a:miter/>
            </a:ln>
          </p:spPr>
          <p:txBody>
            <a:bodyPr rtlCol="0" anchor="ctr"/>
            <a:lstStyle/>
            <a:p>
              <a:endParaRPr lang="ko-KR" altLang="en-US"/>
            </a:p>
          </p:txBody>
        </p:sp>
      </p:grpSp>
      <p:sp>
        <p:nvSpPr>
          <p:cNvPr id="49" name="TextBox 48">
            <a:extLst>
              <a:ext uri="{FF2B5EF4-FFF2-40B4-BE49-F238E27FC236}">
                <a16:creationId xmlns:a16="http://schemas.microsoft.com/office/drawing/2014/main" id="{E8F01505-D47E-4B07-82B8-EC043F5EC813}"/>
              </a:ext>
            </a:extLst>
          </p:cNvPr>
          <p:cNvSpPr txBox="1"/>
          <p:nvPr/>
        </p:nvSpPr>
        <p:spPr>
          <a:xfrm>
            <a:off x="6270165" y="3589297"/>
            <a:ext cx="2338969" cy="2123658"/>
          </a:xfrm>
          <a:prstGeom prst="rect">
            <a:avLst/>
          </a:prstGeom>
          <a:noFill/>
        </p:spPr>
        <p:txBody>
          <a:bodyPr wrap="square" rtlCol="0" anchor="t" anchorCtr="0">
            <a:spAutoFit/>
          </a:bodyPr>
          <a:lstStyle/>
          <a:p>
            <a:pPr algn="ctr" latinLnBrk="0"/>
            <a:r>
              <a:rPr lang="en-GB" sz="2200" noProof="0" dirty="0">
                <a:solidFill>
                  <a:srgbClr val="373737"/>
                </a:solidFill>
              </a:rPr>
              <a:t>Read </a:t>
            </a:r>
            <a:r>
              <a:rPr lang="en-GB" sz="2200" i="1" noProof="0" dirty="0">
                <a:solidFill>
                  <a:srgbClr val="373737"/>
                </a:solidFill>
                <a:hlinkClick r:id="rId5"/>
              </a:rPr>
              <a:t>Circularity as a driver of the energy transition in public transport – a look into the future</a:t>
            </a:r>
            <a:r>
              <a:rPr lang="en-GB" sz="2200" i="1" noProof="0" dirty="0">
                <a:solidFill>
                  <a:srgbClr val="373737"/>
                </a:solidFill>
              </a:rPr>
              <a:t>. </a:t>
            </a:r>
            <a:endParaRPr lang="en-GB" sz="2200" noProof="0" dirty="0">
              <a:solidFill>
                <a:srgbClr val="373737"/>
              </a:solidFill>
            </a:endParaRPr>
          </a:p>
        </p:txBody>
      </p:sp>
      <p:sp>
        <p:nvSpPr>
          <p:cNvPr id="51" name="직사각형 50">
            <a:extLst>
              <a:ext uri="{FF2B5EF4-FFF2-40B4-BE49-F238E27FC236}">
                <a16:creationId xmlns:a16="http://schemas.microsoft.com/office/drawing/2014/main" id="{27655039-CC5E-4A6C-B955-BA8E42F25249}"/>
              </a:ext>
              <a:ext uri="{C183D7F6-B498-43B3-948B-1728B52AA6E4}">
                <adec:decorative xmlns:adec="http://schemas.microsoft.com/office/drawing/2017/decorative" val="1"/>
              </a:ext>
            </a:extLst>
          </p:cNvPr>
          <p:cNvSpPr/>
          <p:nvPr/>
        </p:nvSpPr>
        <p:spPr>
          <a:xfrm>
            <a:off x="8871393" y="2063163"/>
            <a:ext cx="2503176" cy="3742510"/>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a:solidFill>
                <a:srgbClr val="322F32"/>
              </a:solidFill>
            </a:endParaRPr>
          </a:p>
        </p:txBody>
      </p:sp>
      <p:grpSp>
        <p:nvGrpSpPr>
          <p:cNvPr id="52" name="그룹 51">
            <a:extLst>
              <a:ext uri="{FF2B5EF4-FFF2-40B4-BE49-F238E27FC236}">
                <a16:creationId xmlns:a16="http://schemas.microsoft.com/office/drawing/2014/main" id="{60FBB8CB-27AD-447B-BBCA-ED5A88C17E7D}"/>
              </a:ext>
              <a:ext uri="{C183D7F6-B498-43B3-948B-1728B52AA6E4}">
                <adec:decorative xmlns:adec="http://schemas.microsoft.com/office/drawing/2017/decorative" val="1"/>
              </a:ext>
            </a:extLst>
          </p:cNvPr>
          <p:cNvGrpSpPr/>
          <p:nvPr/>
        </p:nvGrpSpPr>
        <p:grpSpPr>
          <a:xfrm>
            <a:off x="9814895" y="2373874"/>
            <a:ext cx="624704" cy="624700"/>
            <a:chOff x="8162630" y="1551336"/>
            <a:chExt cx="390525" cy="390525"/>
          </a:xfrm>
          <a:solidFill>
            <a:schemeClr val="accent1"/>
          </a:solidFill>
        </p:grpSpPr>
        <p:sp>
          <p:nvSpPr>
            <p:cNvPr id="53" name="자유형: 도형 52">
              <a:extLst>
                <a:ext uri="{FF2B5EF4-FFF2-40B4-BE49-F238E27FC236}">
                  <a16:creationId xmlns:a16="http://schemas.microsoft.com/office/drawing/2014/main" id="{6D27B5B0-8EA5-4314-8D40-901A71EC91C2}"/>
                </a:ext>
              </a:extLst>
            </p:cNvPr>
            <p:cNvSpPr/>
            <p:nvPr/>
          </p:nvSpPr>
          <p:spPr>
            <a:xfrm>
              <a:off x="8340938" y="1595723"/>
              <a:ext cx="28575" cy="28575"/>
            </a:xfrm>
            <a:custGeom>
              <a:avLst/>
              <a:gdLst>
                <a:gd name="connsiteX0" fmla="*/ 29432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2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2" y="18288"/>
                  </a:moveTo>
                  <a:cubicBezTo>
                    <a:pt x="29432" y="24384"/>
                    <a:pt x="24479" y="29432"/>
                    <a:pt x="18288" y="29432"/>
                  </a:cubicBezTo>
                  <a:cubicBezTo>
                    <a:pt x="12192" y="29432"/>
                    <a:pt x="7144" y="24479"/>
                    <a:pt x="7144" y="18288"/>
                  </a:cubicBezTo>
                  <a:cubicBezTo>
                    <a:pt x="7144" y="12192"/>
                    <a:pt x="12097" y="7144"/>
                    <a:pt x="18288" y="7144"/>
                  </a:cubicBezTo>
                  <a:cubicBezTo>
                    <a:pt x="24479" y="7239"/>
                    <a:pt x="29432" y="12192"/>
                    <a:pt x="29432" y="18288"/>
                  </a:cubicBezTo>
                  <a:close/>
                </a:path>
              </a:pathLst>
            </a:custGeom>
            <a:grpFill/>
            <a:ln w="9525" cap="flat">
              <a:noFill/>
              <a:prstDash val="solid"/>
              <a:miter/>
            </a:ln>
          </p:spPr>
          <p:txBody>
            <a:bodyPr rtlCol="0" anchor="ctr"/>
            <a:lstStyle/>
            <a:p>
              <a:endParaRPr lang="ko-KR" altLang="en-US"/>
            </a:p>
          </p:txBody>
        </p:sp>
        <p:sp>
          <p:nvSpPr>
            <p:cNvPr id="54" name="자유형: 도형 53">
              <a:extLst>
                <a:ext uri="{FF2B5EF4-FFF2-40B4-BE49-F238E27FC236}">
                  <a16:creationId xmlns:a16="http://schemas.microsoft.com/office/drawing/2014/main" id="{8ADF8768-6762-4083-BD0C-23C359F0C680}"/>
                </a:ext>
              </a:extLst>
            </p:cNvPr>
            <p:cNvSpPr/>
            <p:nvPr/>
          </p:nvSpPr>
          <p:spPr>
            <a:xfrm>
              <a:off x="8207017" y="1619440"/>
              <a:ext cx="28575" cy="28575"/>
            </a:xfrm>
            <a:custGeom>
              <a:avLst/>
              <a:gdLst>
                <a:gd name="connsiteX0" fmla="*/ 29432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2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2" y="18288"/>
                  </a:moveTo>
                  <a:cubicBezTo>
                    <a:pt x="29432" y="24384"/>
                    <a:pt x="24479" y="29432"/>
                    <a:pt x="18288" y="29432"/>
                  </a:cubicBezTo>
                  <a:cubicBezTo>
                    <a:pt x="12192" y="29432"/>
                    <a:pt x="7144" y="24479"/>
                    <a:pt x="7144" y="18288"/>
                  </a:cubicBezTo>
                  <a:cubicBezTo>
                    <a:pt x="7144" y="12192"/>
                    <a:pt x="12097" y="7144"/>
                    <a:pt x="18288" y="7144"/>
                  </a:cubicBezTo>
                  <a:cubicBezTo>
                    <a:pt x="24479" y="7144"/>
                    <a:pt x="29432" y="12097"/>
                    <a:pt x="29432" y="18288"/>
                  </a:cubicBezTo>
                  <a:close/>
                </a:path>
              </a:pathLst>
            </a:custGeom>
            <a:grpFill/>
            <a:ln w="9525" cap="flat">
              <a:noFill/>
              <a:prstDash val="solid"/>
              <a:miter/>
            </a:ln>
          </p:spPr>
          <p:txBody>
            <a:bodyPr rtlCol="0" anchor="ctr"/>
            <a:lstStyle/>
            <a:p>
              <a:endParaRPr lang="ko-KR" altLang="en-US"/>
            </a:p>
          </p:txBody>
        </p:sp>
        <p:sp>
          <p:nvSpPr>
            <p:cNvPr id="55" name="자유형: 도형 54">
              <a:extLst>
                <a:ext uri="{FF2B5EF4-FFF2-40B4-BE49-F238E27FC236}">
                  <a16:creationId xmlns:a16="http://schemas.microsoft.com/office/drawing/2014/main" id="{DF82C772-CBA9-4C34-A2F6-4913D95D0A8B}"/>
                </a:ext>
              </a:extLst>
            </p:cNvPr>
            <p:cNvSpPr/>
            <p:nvPr/>
          </p:nvSpPr>
          <p:spPr>
            <a:xfrm>
              <a:off x="8474955" y="1619440"/>
              <a:ext cx="28575" cy="28575"/>
            </a:xfrm>
            <a:custGeom>
              <a:avLst/>
              <a:gdLst>
                <a:gd name="connsiteX0" fmla="*/ 29432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2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2" y="18288"/>
                  </a:moveTo>
                  <a:cubicBezTo>
                    <a:pt x="29432" y="24384"/>
                    <a:pt x="24479" y="29432"/>
                    <a:pt x="18288" y="29432"/>
                  </a:cubicBezTo>
                  <a:cubicBezTo>
                    <a:pt x="12192" y="29432"/>
                    <a:pt x="7144" y="24479"/>
                    <a:pt x="7144" y="18288"/>
                  </a:cubicBezTo>
                  <a:cubicBezTo>
                    <a:pt x="7144" y="12192"/>
                    <a:pt x="12096" y="7144"/>
                    <a:pt x="18288" y="7144"/>
                  </a:cubicBezTo>
                  <a:cubicBezTo>
                    <a:pt x="24479" y="7144"/>
                    <a:pt x="29432" y="12097"/>
                    <a:pt x="29432" y="18288"/>
                  </a:cubicBezTo>
                  <a:close/>
                </a:path>
              </a:pathLst>
            </a:custGeom>
            <a:grpFill/>
            <a:ln w="9525" cap="flat">
              <a:noFill/>
              <a:prstDash val="solid"/>
              <a:miter/>
            </a:ln>
          </p:spPr>
          <p:txBody>
            <a:bodyPr rtlCol="0" anchor="ctr"/>
            <a:lstStyle/>
            <a:p>
              <a:endParaRPr lang="ko-KR" altLang="en-US"/>
            </a:p>
          </p:txBody>
        </p:sp>
        <p:sp>
          <p:nvSpPr>
            <p:cNvPr id="56" name="자유형: 도형 55">
              <a:extLst>
                <a:ext uri="{FF2B5EF4-FFF2-40B4-BE49-F238E27FC236}">
                  <a16:creationId xmlns:a16="http://schemas.microsoft.com/office/drawing/2014/main" id="{BB3C32CE-37D2-4FD8-B7EA-222700C3C02A}"/>
                </a:ext>
              </a:extLst>
            </p:cNvPr>
            <p:cNvSpPr/>
            <p:nvPr/>
          </p:nvSpPr>
          <p:spPr>
            <a:xfrm>
              <a:off x="8162630" y="1551336"/>
              <a:ext cx="390525" cy="390525"/>
            </a:xfrm>
            <a:custGeom>
              <a:avLst/>
              <a:gdLst>
                <a:gd name="connsiteX0" fmla="*/ 330708 w 390525"/>
                <a:gd name="connsiteY0" fmla="*/ 30861 h 390525"/>
                <a:gd name="connsiteX1" fmla="*/ 275177 w 390525"/>
                <a:gd name="connsiteY1" fmla="*/ 86392 h 390525"/>
                <a:gd name="connsiteX2" fmla="*/ 282607 w 390525"/>
                <a:gd name="connsiteY2" fmla="*/ 114109 h 390525"/>
                <a:gd name="connsiteX3" fmla="*/ 319564 w 390525"/>
                <a:gd name="connsiteY3" fmla="*/ 178213 h 390525"/>
                <a:gd name="connsiteX4" fmla="*/ 319564 w 390525"/>
                <a:gd name="connsiteY4" fmla="*/ 208502 h 390525"/>
                <a:gd name="connsiteX5" fmla="*/ 228124 w 390525"/>
                <a:gd name="connsiteY5" fmla="*/ 208502 h 390525"/>
                <a:gd name="connsiteX6" fmla="*/ 207836 w 390525"/>
                <a:gd name="connsiteY6" fmla="*/ 188214 h 390525"/>
                <a:gd name="connsiteX7" fmla="*/ 207836 w 390525"/>
                <a:gd name="connsiteY7" fmla="*/ 154495 h 390525"/>
                <a:gd name="connsiteX8" fmla="*/ 244793 w 390525"/>
                <a:gd name="connsiteY8" fmla="*/ 90392 h 390525"/>
                <a:gd name="connsiteX9" fmla="*/ 252222 w 390525"/>
                <a:gd name="connsiteY9" fmla="*/ 62674 h 390525"/>
                <a:gd name="connsiteX10" fmla="*/ 196691 w 390525"/>
                <a:gd name="connsiteY10" fmla="*/ 7144 h 390525"/>
                <a:gd name="connsiteX11" fmla="*/ 141161 w 390525"/>
                <a:gd name="connsiteY11" fmla="*/ 62674 h 390525"/>
                <a:gd name="connsiteX12" fmla="*/ 148590 w 390525"/>
                <a:gd name="connsiteY12" fmla="*/ 90392 h 390525"/>
                <a:gd name="connsiteX13" fmla="*/ 185547 w 390525"/>
                <a:gd name="connsiteY13" fmla="*/ 154495 h 390525"/>
                <a:gd name="connsiteX14" fmla="*/ 185547 w 390525"/>
                <a:gd name="connsiteY14" fmla="*/ 188214 h 390525"/>
                <a:gd name="connsiteX15" fmla="*/ 165259 w 390525"/>
                <a:gd name="connsiteY15" fmla="*/ 208502 h 390525"/>
                <a:gd name="connsiteX16" fmla="*/ 73819 w 390525"/>
                <a:gd name="connsiteY16" fmla="*/ 208502 h 390525"/>
                <a:gd name="connsiteX17" fmla="*/ 73819 w 390525"/>
                <a:gd name="connsiteY17" fmla="*/ 178213 h 390525"/>
                <a:gd name="connsiteX18" fmla="*/ 110776 w 390525"/>
                <a:gd name="connsiteY18" fmla="*/ 114109 h 390525"/>
                <a:gd name="connsiteX19" fmla="*/ 118206 w 390525"/>
                <a:gd name="connsiteY19" fmla="*/ 86392 h 390525"/>
                <a:gd name="connsiteX20" fmla="*/ 62675 w 390525"/>
                <a:gd name="connsiteY20" fmla="*/ 30861 h 390525"/>
                <a:gd name="connsiteX21" fmla="*/ 7144 w 390525"/>
                <a:gd name="connsiteY21" fmla="*/ 86392 h 390525"/>
                <a:gd name="connsiteX22" fmla="*/ 14574 w 390525"/>
                <a:gd name="connsiteY22" fmla="*/ 114109 h 390525"/>
                <a:gd name="connsiteX23" fmla="*/ 51531 w 390525"/>
                <a:gd name="connsiteY23" fmla="*/ 178213 h 390525"/>
                <a:gd name="connsiteX24" fmla="*/ 51531 w 390525"/>
                <a:gd name="connsiteY24" fmla="*/ 219646 h 390525"/>
                <a:gd name="connsiteX25" fmla="*/ 62675 w 390525"/>
                <a:gd name="connsiteY25" fmla="*/ 230791 h 390525"/>
                <a:gd name="connsiteX26" fmla="*/ 165259 w 390525"/>
                <a:gd name="connsiteY26" fmla="*/ 230791 h 390525"/>
                <a:gd name="connsiteX27" fmla="*/ 185547 w 390525"/>
                <a:gd name="connsiteY27" fmla="*/ 251079 h 390525"/>
                <a:gd name="connsiteX28" fmla="*/ 185547 w 390525"/>
                <a:gd name="connsiteY28" fmla="*/ 275177 h 390525"/>
                <a:gd name="connsiteX29" fmla="*/ 63437 w 390525"/>
                <a:gd name="connsiteY29" fmla="*/ 275177 h 390525"/>
                <a:gd name="connsiteX30" fmla="*/ 52293 w 390525"/>
                <a:gd name="connsiteY30" fmla="*/ 286321 h 390525"/>
                <a:gd name="connsiteX31" fmla="*/ 52293 w 390525"/>
                <a:gd name="connsiteY31" fmla="*/ 375094 h 390525"/>
                <a:gd name="connsiteX32" fmla="*/ 63437 w 390525"/>
                <a:gd name="connsiteY32" fmla="*/ 386239 h 390525"/>
                <a:gd name="connsiteX33" fmla="*/ 329851 w 390525"/>
                <a:gd name="connsiteY33" fmla="*/ 386239 h 390525"/>
                <a:gd name="connsiteX34" fmla="*/ 340995 w 390525"/>
                <a:gd name="connsiteY34" fmla="*/ 375094 h 390525"/>
                <a:gd name="connsiteX35" fmla="*/ 340995 w 390525"/>
                <a:gd name="connsiteY35" fmla="*/ 286321 h 390525"/>
                <a:gd name="connsiteX36" fmla="*/ 329851 w 390525"/>
                <a:gd name="connsiteY36" fmla="*/ 275177 h 390525"/>
                <a:gd name="connsiteX37" fmla="*/ 207740 w 390525"/>
                <a:gd name="connsiteY37" fmla="*/ 275177 h 390525"/>
                <a:gd name="connsiteX38" fmla="*/ 207740 w 390525"/>
                <a:gd name="connsiteY38" fmla="*/ 251079 h 390525"/>
                <a:gd name="connsiteX39" fmla="*/ 228029 w 390525"/>
                <a:gd name="connsiteY39" fmla="*/ 230791 h 390525"/>
                <a:gd name="connsiteX40" fmla="*/ 330613 w 390525"/>
                <a:gd name="connsiteY40" fmla="*/ 230791 h 390525"/>
                <a:gd name="connsiteX41" fmla="*/ 341757 w 390525"/>
                <a:gd name="connsiteY41" fmla="*/ 219646 h 390525"/>
                <a:gd name="connsiteX42" fmla="*/ 341757 w 390525"/>
                <a:gd name="connsiteY42" fmla="*/ 178213 h 390525"/>
                <a:gd name="connsiteX43" fmla="*/ 378714 w 390525"/>
                <a:gd name="connsiteY43" fmla="*/ 114109 h 390525"/>
                <a:gd name="connsiteX44" fmla="*/ 386144 w 390525"/>
                <a:gd name="connsiteY44" fmla="*/ 86392 h 390525"/>
                <a:gd name="connsiteX45" fmla="*/ 330708 w 390525"/>
                <a:gd name="connsiteY45" fmla="*/ 30861 h 390525"/>
                <a:gd name="connsiteX46" fmla="*/ 33814 w 390525"/>
                <a:gd name="connsiteY46" fmla="*/ 102965 h 390525"/>
                <a:gd name="connsiteX47" fmla="*/ 29337 w 390525"/>
                <a:gd name="connsiteY47" fmla="*/ 86392 h 390525"/>
                <a:gd name="connsiteX48" fmla="*/ 62675 w 390525"/>
                <a:gd name="connsiteY48" fmla="*/ 53054 h 390525"/>
                <a:gd name="connsiteX49" fmla="*/ 96012 w 390525"/>
                <a:gd name="connsiteY49" fmla="*/ 86392 h 390525"/>
                <a:gd name="connsiteX50" fmla="*/ 91536 w 390525"/>
                <a:gd name="connsiteY50" fmla="*/ 103061 h 390525"/>
                <a:gd name="connsiteX51" fmla="*/ 62675 w 390525"/>
                <a:gd name="connsiteY51" fmla="*/ 153067 h 390525"/>
                <a:gd name="connsiteX52" fmla="*/ 33814 w 390525"/>
                <a:gd name="connsiteY52" fmla="*/ 102965 h 390525"/>
                <a:gd name="connsiteX53" fmla="*/ 318802 w 390525"/>
                <a:gd name="connsiteY53" fmla="*/ 363950 h 390525"/>
                <a:gd name="connsiteX54" fmla="*/ 74581 w 390525"/>
                <a:gd name="connsiteY54" fmla="*/ 363950 h 390525"/>
                <a:gd name="connsiteX55" fmla="*/ 74581 w 390525"/>
                <a:gd name="connsiteY55" fmla="*/ 297370 h 390525"/>
                <a:gd name="connsiteX56" fmla="*/ 318802 w 390525"/>
                <a:gd name="connsiteY56" fmla="*/ 297370 h 390525"/>
                <a:gd name="connsiteX57" fmla="*/ 318802 w 390525"/>
                <a:gd name="connsiteY57" fmla="*/ 363950 h 390525"/>
                <a:gd name="connsiteX58" fmla="*/ 167830 w 390525"/>
                <a:gd name="connsiteY58" fmla="*/ 79343 h 390525"/>
                <a:gd name="connsiteX59" fmla="*/ 163354 w 390525"/>
                <a:gd name="connsiteY59" fmla="*/ 62770 h 390525"/>
                <a:gd name="connsiteX60" fmla="*/ 196691 w 390525"/>
                <a:gd name="connsiteY60" fmla="*/ 29432 h 390525"/>
                <a:gd name="connsiteX61" fmla="*/ 230029 w 390525"/>
                <a:gd name="connsiteY61" fmla="*/ 62770 h 390525"/>
                <a:gd name="connsiteX62" fmla="*/ 225553 w 390525"/>
                <a:gd name="connsiteY62" fmla="*/ 79438 h 390525"/>
                <a:gd name="connsiteX63" fmla="*/ 196691 w 390525"/>
                <a:gd name="connsiteY63" fmla="*/ 129445 h 390525"/>
                <a:gd name="connsiteX64" fmla="*/ 167830 w 390525"/>
                <a:gd name="connsiteY64" fmla="*/ 79343 h 390525"/>
                <a:gd name="connsiteX65" fmla="*/ 196691 w 390525"/>
                <a:gd name="connsiteY65" fmla="*/ 230695 h 390525"/>
                <a:gd name="connsiteX66" fmla="*/ 185547 w 390525"/>
                <a:gd name="connsiteY66" fmla="*/ 219551 h 390525"/>
                <a:gd name="connsiteX67" fmla="*/ 196691 w 390525"/>
                <a:gd name="connsiteY67" fmla="*/ 208407 h 390525"/>
                <a:gd name="connsiteX68" fmla="*/ 207836 w 390525"/>
                <a:gd name="connsiteY68" fmla="*/ 219551 h 390525"/>
                <a:gd name="connsiteX69" fmla="*/ 196691 w 390525"/>
                <a:gd name="connsiteY69" fmla="*/ 230695 h 390525"/>
                <a:gd name="connsiteX70" fmla="*/ 359474 w 390525"/>
                <a:gd name="connsiteY70" fmla="*/ 102965 h 390525"/>
                <a:gd name="connsiteX71" fmla="*/ 330613 w 390525"/>
                <a:gd name="connsiteY71" fmla="*/ 152971 h 390525"/>
                <a:gd name="connsiteX72" fmla="*/ 301753 w 390525"/>
                <a:gd name="connsiteY72" fmla="*/ 102965 h 390525"/>
                <a:gd name="connsiteX73" fmla="*/ 297275 w 390525"/>
                <a:gd name="connsiteY73" fmla="*/ 86296 h 390525"/>
                <a:gd name="connsiteX74" fmla="*/ 330613 w 390525"/>
                <a:gd name="connsiteY74" fmla="*/ 52959 h 390525"/>
                <a:gd name="connsiteX75" fmla="*/ 363950 w 390525"/>
                <a:gd name="connsiteY75" fmla="*/ 86296 h 390525"/>
                <a:gd name="connsiteX76" fmla="*/ 359474 w 390525"/>
                <a:gd name="connsiteY76" fmla="*/ 102965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90525" h="390525">
                  <a:moveTo>
                    <a:pt x="330708" y="30861"/>
                  </a:moveTo>
                  <a:cubicBezTo>
                    <a:pt x="300133" y="30861"/>
                    <a:pt x="275177" y="55721"/>
                    <a:pt x="275177" y="86392"/>
                  </a:cubicBezTo>
                  <a:cubicBezTo>
                    <a:pt x="275177" y="96107"/>
                    <a:pt x="277749" y="105727"/>
                    <a:pt x="282607" y="114109"/>
                  </a:cubicBezTo>
                  <a:lnTo>
                    <a:pt x="319564" y="178213"/>
                  </a:lnTo>
                  <a:lnTo>
                    <a:pt x="319564" y="208502"/>
                  </a:lnTo>
                  <a:lnTo>
                    <a:pt x="228124" y="208502"/>
                  </a:lnTo>
                  <a:cubicBezTo>
                    <a:pt x="224790" y="199072"/>
                    <a:pt x="217265" y="191548"/>
                    <a:pt x="207836" y="188214"/>
                  </a:cubicBezTo>
                  <a:lnTo>
                    <a:pt x="207836" y="154495"/>
                  </a:lnTo>
                  <a:lnTo>
                    <a:pt x="244793" y="90392"/>
                  </a:lnTo>
                  <a:cubicBezTo>
                    <a:pt x="249650" y="82010"/>
                    <a:pt x="252222" y="72390"/>
                    <a:pt x="252222" y="62674"/>
                  </a:cubicBezTo>
                  <a:cubicBezTo>
                    <a:pt x="252222" y="32099"/>
                    <a:pt x="227362" y="7144"/>
                    <a:pt x="196691" y="7144"/>
                  </a:cubicBezTo>
                  <a:cubicBezTo>
                    <a:pt x="166021" y="7144"/>
                    <a:pt x="141161" y="32004"/>
                    <a:pt x="141161" y="62674"/>
                  </a:cubicBezTo>
                  <a:cubicBezTo>
                    <a:pt x="141161" y="72390"/>
                    <a:pt x="143733" y="82010"/>
                    <a:pt x="148590" y="90392"/>
                  </a:cubicBezTo>
                  <a:lnTo>
                    <a:pt x="185547" y="154495"/>
                  </a:lnTo>
                  <a:lnTo>
                    <a:pt x="185547" y="188214"/>
                  </a:lnTo>
                  <a:cubicBezTo>
                    <a:pt x="176118" y="191548"/>
                    <a:pt x="168593" y="199072"/>
                    <a:pt x="165259" y="208502"/>
                  </a:cubicBezTo>
                  <a:lnTo>
                    <a:pt x="73819" y="208502"/>
                  </a:lnTo>
                  <a:lnTo>
                    <a:pt x="73819" y="178213"/>
                  </a:lnTo>
                  <a:lnTo>
                    <a:pt x="110776" y="114109"/>
                  </a:lnTo>
                  <a:cubicBezTo>
                    <a:pt x="115634" y="105727"/>
                    <a:pt x="118206" y="96107"/>
                    <a:pt x="118206" y="86392"/>
                  </a:cubicBezTo>
                  <a:cubicBezTo>
                    <a:pt x="118206" y="55817"/>
                    <a:pt x="93345" y="30861"/>
                    <a:pt x="62675" y="30861"/>
                  </a:cubicBezTo>
                  <a:cubicBezTo>
                    <a:pt x="32004" y="30861"/>
                    <a:pt x="7144" y="55721"/>
                    <a:pt x="7144" y="86392"/>
                  </a:cubicBezTo>
                  <a:cubicBezTo>
                    <a:pt x="7144" y="96107"/>
                    <a:pt x="9716" y="105727"/>
                    <a:pt x="14574" y="114109"/>
                  </a:cubicBezTo>
                  <a:lnTo>
                    <a:pt x="51531" y="178213"/>
                  </a:lnTo>
                  <a:lnTo>
                    <a:pt x="51531" y="219646"/>
                  </a:lnTo>
                  <a:cubicBezTo>
                    <a:pt x="51531" y="225742"/>
                    <a:pt x="56484" y="230791"/>
                    <a:pt x="62675" y="230791"/>
                  </a:cubicBezTo>
                  <a:lnTo>
                    <a:pt x="165259" y="230791"/>
                  </a:lnTo>
                  <a:cubicBezTo>
                    <a:pt x="168593" y="240220"/>
                    <a:pt x="176118" y="247745"/>
                    <a:pt x="185547" y="251079"/>
                  </a:cubicBezTo>
                  <a:lnTo>
                    <a:pt x="185547" y="275177"/>
                  </a:lnTo>
                  <a:lnTo>
                    <a:pt x="63437" y="275177"/>
                  </a:lnTo>
                  <a:cubicBezTo>
                    <a:pt x="57341" y="275177"/>
                    <a:pt x="52293" y="280130"/>
                    <a:pt x="52293" y="286321"/>
                  </a:cubicBezTo>
                  <a:lnTo>
                    <a:pt x="52293" y="375094"/>
                  </a:lnTo>
                  <a:cubicBezTo>
                    <a:pt x="52293" y="381190"/>
                    <a:pt x="57245" y="386239"/>
                    <a:pt x="63437" y="386239"/>
                  </a:cubicBezTo>
                  <a:lnTo>
                    <a:pt x="329851" y="386239"/>
                  </a:lnTo>
                  <a:cubicBezTo>
                    <a:pt x="335947" y="386239"/>
                    <a:pt x="340995" y="381286"/>
                    <a:pt x="340995" y="375094"/>
                  </a:cubicBezTo>
                  <a:lnTo>
                    <a:pt x="340995" y="286321"/>
                  </a:lnTo>
                  <a:cubicBezTo>
                    <a:pt x="340995" y="280225"/>
                    <a:pt x="336042" y="275177"/>
                    <a:pt x="329851" y="275177"/>
                  </a:cubicBezTo>
                  <a:lnTo>
                    <a:pt x="207740" y="275177"/>
                  </a:lnTo>
                  <a:lnTo>
                    <a:pt x="207740" y="251079"/>
                  </a:lnTo>
                  <a:cubicBezTo>
                    <a:pt x="217170" y="247745"/>
                    <a:pt x="224695" y="240220"/>
                    <a:pt x="228029" y="230791"/>
                  </a:cubicBezTo>
                  <a:lnTo>
                    <a:pt x="330613" y="230791"/>
                  </a:lnTo>
                  <a:cubicBezTo>
                    <a:pt x="336709" y="230791"/>
                    <a:pt x="341757" y="225838"/>
                    <a:pt x="341757" y="219646"/>
                  </a:cubicBezTo>
                  <a:lnTo>
                    <a:pt x="341757" y="178213"/>
                  </a:lnTo>
                  <a:lnTo>
                    <a:pt x="378714" y="114109"/>
                  </a:lnTo>
                  <a:cubicBezTo>
                    <a:pt x="383572" y="105727"/>
                    <a:pt x="386144" y="96107"/>
                    <a:pt x="386144" y="86392"/>
                  </a:cubicBezTo>
                  <a:cubicBezTo>
                    <a:pt x="386239" y="55721"/>
                    <a:pt x="361284" y="30861"/>
                    <a:pt x="330708" y="30861"/>
                  </a:cubicBezTo>
                  <a:close/>
                  <a:moveTo>
                    <a:pt x="33814" y="102965"/>
                  </a:moveTo>
                  <a:cubicBezTo>
                    <a:pt x="30956" y="97917"/>
                    <a:pt x="29337" y="92202"/>
                    <a:pt x="29337" y="86392"/>
                  </a:cubicBezTo>
                  <a:cubicBezTo>
                    <a:pt x="29337" y="68008"/>
                    <a:pt x="44291" y="53054"/>
                    <a:pt x="62675" y="53054"/>
                  </a:cubicBezTo>
                  <a:cubicBezTo>
                    <a:pt x="81058" y="53054"/>
                    <a:pt x="96012" y="68008"/>
                    <a:pt x="96012" y="86392"/>
                  </a:cubicBezTo>
                  <a:cubicBezTo>
                    <a:pt x="96012" y="92202"/>
                    <a:pt x="94488" y="98012"/>
                    <a:pt x="91536" y="103061"/>
                  </a:cubicBezTo>
                  <a:lnTo>
                    <a:pt x="62675" y="153067"/>
                  </a:lnTo>
                  <a:lnTo>
                    <a:pt x="33814" y="102965"/>
                  </a:lnTo>
                  <a:close/>
                  <a:moveTo>
                    <a:pt x="318802" y="363950"/>
                  </a:moveTo>
                  <a:lnTo>
                    <a:pt x="74581" y="363950"/>
                  </a:lnTo>
                  <a:lnTo>
                    <a:pt x="74581" y="297370"/>
                  </a:lnTo>
                  <a:lnTo>
                    <a:pt x="318802" y="297370"/>
                  </a:lnTo>
                  <a:lnTo>
                    <a:pt x="318802" y="363950"/>
                  </a:lnTo>
                  <a:close/>
                  <a:moveTo>
                    <a:pt x="167830" y="79343"/>
                  </a:moveTo>
                  <a:cubicBezTo>
                    <a:pt x="164973" y="74295"/>
                    <a:pt x="163354" y="68580"/>
                    <a:pt x="163354" y="62770"/>
                  </a:cubicBezTo>
                  <a:cubicBezTo>
                    <a:pt x="163354" y="44386"/>
                    <a:pt x="178308" y="29432"/>
                    <a:pt x="196691" y="29432"/>
                  </a:cubicBezTo>
                  <a:cubicBezTo>
                    <a:pt x="215075" y="29432"/>
                    <a:pt x="230029" y="44386"/>
                    <a:pt x="230029" y="62770"/>
                  </a:cubicBezTo>
                  <a:cubicBezTo>
                    <a:pt x="230029" y="68580"/>
                    <a:pt x="228505" y="74390"/>
                    <a:pt x="225553" y="79438"/>
                  </a:cubicBezTo>
                  <a:lnTo>
                    <a:pt x="196691" y="129445"/>
                  </a:lnTo>
                  <a:lnTo>
                    <a:pt x="167830" y="79343"/>
                  </a:lnTo>
                  <a:close/>
                  <a:moveTo>
                    <a:pt x="196691" y="230695"/>
                  </a:moveTo>
                  <a:cubicBezTo>
                    <a:pt x="190595" y="230695"/>
                    <a:pt x="185547" y="225742"/>
                    <a:pt x="185547" y="219551"/>
                  </a:cubicBezTo>
                  <a:cubicBezTo>
                    <a:pt x="185547" y="213455"/>
                    <a:pt x="190500" y="208407"/>
                    <a:pt x="196691" y="208407"/>
                  </a:cubicBezTo>
                  <a:cubicBezTo>
                    <a:pt x="202788" y="208407"/>
                    <a:pt x="207836" y="213360"/>
                    <a:pt x="207836" y="219551"/>
                  </a:cubicBezTo>
                  <a:cubicBezTo>
                    <a:pt x="207740" y="225742"/>
                    <a:pt x="202788" y="230695"/>
                    <a:pt x="196691" y="230695"/>
                  </a:cubicBezTo>
                  <a:close/>
                  <a:moveTo>
                    <a:pt x="359474" y="102965"/>
                  </a:moveTo>
                  <a:lnTo>
                    <a:pt x="330613" y="152971"/>
                  </a:lnTo>
                  <a:lnTo>
                    <a:pt x="301753" y="102965"/>
                  </a:lnTo>
                  <a:cubicBezTo>
                    <a:pt x="298895" y="97917"/>
                    <a:pt x="297275" y="92202"/>
                    <a:pt x="297275" y="86296"/>
                  </a:cubicBezTo>
                  <a:cubicBezTo>
                    <a:pt x="297275" y="67913"/>
                    <a:pt x="312230" y="52959"/>
                    <a:pt x="330613" y="52959"/>
                  </a:cubicBezTo>
                  <a:cubicBezTo>
                    <a:pt x="348996" y="52959"/>
                    <a:pt x="363950" y="67913"/>
                    <a:pt x="363950" y="86296"/>
                  </a:cubicBezTo>
                  <a:cubicBezTo>
                    <a:pt x="363950" y="92202"/>
                    <a:pt x="362427" y="97917"/>
                    <a:pt x="359474" y="102965"/>
                  </a:cubicBezTo>
                  <a:close/>
                </a:path>
              </a:pathLst>
            </a:custGeom>
            <a:grpFill/>
            <a:ln w="9525" cap="flat">
              <a:noFill/>
              <a:prstDash val="solid"/>
              <a:miter/>
            </a:ln>
          </p:spPr>
          <p:txBody>
            <a:bodyPr rtlCol="0" anchor="ctr"/>
            <a:lstStyle/>
            <a:p>
              <a:endParaRPr lang="ko-KR" altLang="en-US"/>
            </a:p>
          </p:txBody>
        </p:sp>
        <p:sp>
          <p:nvSpPr>
            <p:cNvPr id="57" name="자유형: 도형 56">
              <a:extLst>
                <a:ext uri="{FF2B5EF4-FFF2-40B4-BE49-F238E27FC236}">
                  <a16:creationId xmlns:a16="http://schemas.microsoft.com/office/drawing/2014/main" id="{A00B855A-7C5F-48DF-84E9-802AD90D1BF6}"/>
                </a:ext>
              </a:extLst>
            </p:cNvPr>
            <p:cNvSpPr/>
            <p:nvPr/>
          </p:nvSpPr>
          <p:spPr>
            <a:xfrm>
              <a:off x="8252165" y="1863661"/>
              <a:ext cx="28575" cy="28575"/>
            </a:xfrm>
            <a:custGeom>
              <a:avLst/>
              <a:gdLst>
                <a:gd name="connsiteX0" fmla="*/ 29433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3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3" y="18288"/>
                  </a:moveTo>
                  <a:cubicBezTo>
                    <a:pt x="29433" y="24384"/>
                    <a:pt x="24479" y="29432"/>
                    <a:pt x="18288" y="29432"/>
                  </a:cubicBezTo>
                  <a:cubicBezTo>
                    <a:pt x="12192" y="29432"/>
                    <a:pt x="7144" y="24479"/>
                    <a:pt x="7144" y="18288"/>
                  </a:cubicBezTo>
                  <a:cubicBezTo>
                    <a:pt x="7144" y="12192"/>
                    <a:pt x="12097" y="7144"/>
                    <a:pt x="18288" y="7144"/>
                  </a:cubicBezTo>
                  <a:cubicBezTo>
                    <a:pt x="24479" y="7144"/>
                    <a:pt x="29433" y="12192"/>
                    <a:pt x="29433" y="18288"/>
                  </a:cubicBezTo>
                  <a:close/>
                </a:path>
              </a:pathLst>
            </a:custGeom>
            <a:grpFill/>
            <a:ln w="9525" cap="flat">
              <a:noFill/>
              <a:prstDash val="solid"/>
              <a:miter/>
            </a:ln>
          </p:spPr>
          <p:txBody>
            <a:bodyPr rtlCol="0" anchor="ctr"/>
            <a:lstStyle/>
            <a:p>
              <a:endParaRPr lang="ko-KR" altLang="en-US"/>
            </a:p>
          </p:txBody>
        </p:sp>
        <p:sp>
          <p:nvSpPr>
            <p:cNvPr id="58" name="자유형: 도형 57">
              <a:extLst>
                <a:ext uri="{FF2B5EF4-FFF2-40B4-BE49-F238E27FC236}">
                  <a16:creationId xmlns:a16="http://schemas.microsoft.com/office/drawing/2014/main" id="{210DBF81-707D-4B03-A053-6E220B52166B}"/>
                </a:ext>
              </a:extLst>
            </p:cNvPr>
            <p:cNvSpPr/>
            <p:nvPr/>
          </p:nvSpPr>
          <p:spPr>
            <a:xfrm>
              <a:off x="8296551" y="1863661"/>
              <a:ext cx="28575" cy="28575"/>
            </a:xfrm>
            <a:custGeom>
              <a:avLst/>
              <a:gdLst>
                <a:gd name="connsiteX0" fmla="*/ 29433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3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3" y="18288"/>
                  </a:moveTo>
                  <a:cubicBezTo>
                    <a:pt x="29433" y="24384"/>
                    <a:pt x="24479" y="29432"/>
                    <a:pt x="18288" y="29432"/>
                  </a:cubicBezTo>
                  <a:cubicBezTo>
                    <a:pt x="12192" y="29432"/>
                    <a:pt x="7144" y="24479"/>
                    <a:pt x="7144" y="18288"/>
                  </a:cubicBezTo>
                  <a:cubicBezTo>
                    <a:pt x="7144" y="12192"/>
                    <a:pt x="12097" y="7144"/>
                    <a:pt x="18288" y="7144"/>
                  </a:cubicBezTo>
                  <a:cubicBezTo>
                    <a:pt x="24479" y="7144"/>
                    <a:pt x="29433" y="12192"/>
                    <a:pt x="29433" y="18288"/>
                  </a:cubicBezTo>
                  <a:close/>
                </a:path>
              </a:pathLst>
            </a:custGeom>
            <a:grpFill/>
            <a:ln w="9525" cap="flat">
              <a:noFill/>
              <a:prstDash val="solid"/>
              <a:miter/>
            </a:ln>
          </p:spPr>
          <p:txBody>
            <a:bodyPr rtlCol="0" anchor="ctr"/>
            <a:lstStyle/>
            <a:p>
              <a:endParaRPr lang="ko-KR" altLang="en-US"/>
            </a:p>
          </p:txBody>
        </p:sp>
        <p:sp>
          <p:nvSpPr>
            <p:cNvPr id="59" name="자유형: 도형 58">
              <a:extLst>
                <a:ext uri="{FF2B5EF4-FFF2-40B4-BE49-F238E27FC236}">
                  <a16:creationId xmlns:a16="http://schemas.microsoft.com/office/drawing/2014/main" id="{CDA4C86D-A84A-43D2-9577-9E3AAB8FEC1C}"/>
                </a:ext>
              </a:extLst>
            </p:cNvPr>
            <p:cNvSpPr/>
            <p:nvPr/>
          </p:nvSpPr>
          <p:spPr>
            <a:xfrm>
              <a:off x="8340938" y="1863661"/>
              <a:ext cx="28575" cy="28575"/>
            </a:xfrm>
            <a:custGeom>
              <a:avLst/>
              <a:gdLst>
                <a:gd name="connsiteX0" fmla="*/ 29432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2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2" y="18288"/>
                  </a:moveTo>
                  <a:cubicBezTo>
                    <a:pt x="29432" y="24384"/>
                    <a:pt x="24479" y="29432"/>
                    <a:pt x="18288" y="29432"/>
                  </a:cubicBezTo>
                  <a:cubicBezTo>
                    <a:pt x="12192" y="29432"/>
                    <a:pt x="7144" y="24479"/>
                    <a:pt x="7144" y="18288"/>
                  </a:cubicBezTo>
                  <a:cubicBezTo>
                    <a:pt x="7144" y="12192"/>
                    <a:pt x="12097" y="7144"/>
                    <a:pt x="18288" y="7144"/>
                  </a:cubicBezTo>
                  <a:cubicBezTo>
                    <a:pt x="24479" y="7144"/>
                    <a:pt x="29432" y="12192"/>
                    <a:pt x="29432" y="18288"/>
                  </a:cubicBezTo>
                  <a:close/>
                </a:path>
              </a:pathLst>
            </a:custGeom>
            <a:grpFill/>
            <a:ln w="9525" cap="flat">
              <a:noFill/>
              <a:prstDash val="solid"/>
              <a:miter/>
            </a:ln>
          </p:spPr>
          <p:txBody>
            <a:bodyPr rtlCol="0" anchor="ctr"/>
            <a:lstStyle/>
            <a:p>
              <a:endParaRPr lang="ko-KR" altLang="en-US"/>
            </a:p>
          </p:txBody>
        </p:sp>
      </p:grpSp>
      <p:sp>
        <p:nvSpPr>
          <p:cNvPr id="60" name="TextBox 59">
            <a:extLst>
              <a:ext uri="{FF2B5EF4-FFF2-40B4-BE49-F238E27FC236}">
                <a16:creationId xmlns:a16="http://schemas.microsoft.com/office/drawing/2014/main" id="{DB6D982A-54DA-4FCC-9383-F91FC1E1D9CE}"/>
              </a:ext>
            </a:extLst>
          </p:cNvPr>
          <p:cNvSpPr txBox="1"/>
          <p:nvPr/>
        </p:nvSpPr>
        <p:spPr>
          <a:xfrm>
            <a:off x="9102884" y="3798409"/>
            <a:ext cx="2071376" cy="1785104"/>
          </a:xfrm>
          <a:prstGeom prst="rect">
            <a:avLst/>
          </a:prstGeom>
          <a:noFill/>
        </p:spPr>
        <p:txBody>
          <a:bodyPr wrap="square" rtlCol="0" anchor="t" anchorCtr="0">
            <a:spAutoFit/>
          </a:bodyPr>
          <a:lstStyle/>
          <a:p>
            <a:pPr algn="ctr"/>
            <a:r>
              <a:rPr lang="en-US" altLang="ko-KR" sz="2200" dirty="0">
                <a:solidFill>
                  <a:srgbClr val="373737"/>
                </a:solidFill>
                <a:hlinkClick r:id="rId6"/>
              </a:rPr>
              <a:t>Find out more about the Every1 project’s learning materials.</a:t>
            </a:r>
            <a:endParaRPr lang="ko-KR" altLang="en-US" sz="2200" dirty="0">
              <a:solidFill>
                <a:srgbClr val="373737"/>
              </a:solidFill>
            </a:endParaRPr>
          </a:p>
        </p:txBody>
      </p:sp>
    </p:spTree>
    <p:extLst>
      <p:ext uri="{BB962C8B-B14F-4D97-AF65-F5344CB8AC3E}">
        <p14:creationId xmlns:p14="http://schemas.microsoft.com/office/powerpoint/2010/main" val="4184121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E2F0C4-3708-062E-837B-49F21B8E51C4}"/>
              </a:ext>
            </a:extLst>
          </p:cNvPr>
          <p:cNvSpPr txBox="1"/>
          <p:nvPr/>
        </p:nvSpPr>
        <p:spPr>
          <a:xfrm>
            <a:off x="4258848" y="596486"/>
            <a:ext cx="7628351" cy="5632311"/>
          </a:xfrm>
          <a:prstGeom prst="rect">
            <a:avLst/>
          </a:prstGeom>
          <a:noFill/>
        </p:spPr>
        <p:txBody>
          <a:bodyPr wrap="square" lIns="91440" tIns="45720" rIns="91440" bIns="45720" rtlCol="0" anchor="t">
            <a:spAutoFit/>
          </a:bodyPr>
          <a:lstStyle/>
          <a:p>
            <a:pPr latinLnBrk="0"/>
            <a:r>
              <a:rPr lang="en-GB" dirty="0"/>
              <a:t>This slide deck </a:t>
            </a:r>
            <a:r>
              <a:rPr lang="en-GB" i="1" dirty="0"/>
              <a:t>Circularity and the Digital Energy Transition </a:t>
            </a:r>
            <a:r>
              <a:rPr lang="en-GB" dirty="0"/>
              <a:t>was produced by the Every1 project and is licensed </a:t>
            </a:r>
            <a:r>
              <a:rPr lang="en-GB" dirty="0">
                <a:hlinkClick r:id="rId3"/>
              </a:rPr>
              <a:t>CC BY-SA 4.0</a:t>
            </a:r>
            <a:r>
              <a:rPr lang="en-GB" dirty="0"/>
              <a:t>, unless otherwise stated. </a:t>
            </a:r>
          </a:p>
          <a:p>
            <a:pPr latinLnBrk="0"/>
            <a:endParaRPr lang="en-GB" dirty="0"/>
          </a:p>
          <a:p>
            <a:pPr latinLnBrk="0"/>
            <a:r>
              <a:rPr lang="en-GB" dirty="0"/>
              <a:t>The images used in this presentation are as follows: </a:t>
            </a:r>
          </a:p>
          <a:p>
            <a:pPr latinLnBrk="0"/>
            <a:endParaRPr lang="en-GB" dirty="0"/>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Cover image: </a:t>
            </a:r>
            <a:r>
              <a:rPr lang="en-US" i="1" dirty="0">
                <a:solidFill>
                  <a:schemeClr val="dk1"/>
                </a:solidFill>
                <a:ea typeface="Public Sans"/>
                <a:cs typeface="Public Sans"/>
                <a:sym typeface="Public Sans"/>
                <a:hlinkClick r:id="rId4"/>
              </a:rPr>
              <a:t>Circular </a:t>
            </a:r>
            <a:r>
              <a:rPr lang="en-US" dirty="0">
                <a:solidFill>
                  <a:schemeClr val="dk1"/>
                </a:solidFill>
                <a:ea typeface="Public Sans"/>
                <a:cs typeface="Public Sans"/>
                <a:sym typeface="Public Sans"/>
              </a:rPr>
              <a:t>by @</a:t>
            </a:r>
            <a:r>
              <a:rPr lang="en-US" dirty="0" err="1">
                <a:solidFill>
                  <a:schemeClr val="dk1"/>
                </a:solidFill>
                <a:ea typeface="Public Sans"/>
                <a:cs typeface="Public Sans"/>
                <a:sym typeface="Public Sans"/>
              </a:rPr>
              <a:t>ondasderuido</a:t>
            </a:r>
            <a:r>
              <a:rPr lang="en-US" dirty="0">
                <a:solidFill>
                  <a:schemeClr val="dk1"/>
                </a:solidFill>
                <a:ea typeface="Public Sans"/>
                <a:cs typeface="Public Sans"/>
                <a:sym typeface="Public Sans"/>
              </a:rPr>
              <a:t> is licensed </a:t>
            </a:r>
            <a:r>
              <a:rPr lang="en-US" dirty="0">
                <a:solidFill>
                  <a:schemeClr val="dk1"/>
                </a:solidFill>
                <a:ea typeface="Public Sans"/>
                <a:cs typeface="Public Sans"/>
                <a:sym typeface="Public Sans"/>
                <a:hlinkClick r:id="rId5"/>
              </a:rPr>
              <a:t>CC BY-SA 2.0</a:t>
            </a:r>
            <a:r>
              <a:rPr lang="en-US" dirty="0">
                <a:solidFill>
                  <a:schemeClr val="dk1"/>
                </a:solidFill>
                <a:ea typeface="Public Sans"/>
                <a:cs typeface="Public Sans"/>
                <a:sym typeface="Public Sans"/>
              </a:rPr>
              <a:t>. </a:t>
            </a:r>
            <a:endParaRPr lang="en-US" sz="1800" b="0" i="0" u="sng" strike="noStrike" cap="none" dirty="0">
              <a:solidFill>
                <a:srgbClr val="000000"/>
              </a:solidFill>
              <a:ea typeface="Public Sans"/>
              <a:cs typeface="Public Sans"/>
            </a:endParaRPr>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Introduction text image: </a:t>
            </a:r>
            <a:r>
              <a:rPr lang="en-US" i="1" dirty="0">
                <a:solidFill>
                  <a:schemeClr val="dk1"/>
                </a:solidFill>
                <a:ea typeface="Public Sans"/>
                <a:cs typeface="Public Sans"/>
                <a:sym typeface="Public Sans"/>
                <a:hlinkClick r:id="rId6"/>
              </a:rPr>
              <a:t>Circular lights</a:t>
            </a:r>
            <a:r>
              <a:rPr lang="en-US" i="1" dirty="0">
                <a:solidFill>
                  <a:schemeClr val="dk1"/>
                </a:solidFill>
                <a:ea typeface="Public Sans"/>
                <a:cs typeface="Public Sans"/>
                <a:sym typeface="Public Sans"/>
              </a:rPr>
              <a:t> </a:t>
            </a:r>
            <a:r>
              <a:rPr lang="en-US" dirty="0">
                <a:solidFill>
                  <a:schemeClr val="dk1"/>
                </a:solidFill>
                <a:ea typeface="Public Sans"/>
                <a:cs typeface="Public Sans"/>
                <a:sym typeface="Public Sans"/>
              </a:rPr>
              <a:t>by Hugh Bell is licensed </a:t>
            </a:r>
            <a:r>
              <a:rPr lang="en-US" dirty="0">
                <a:solidFill>
                  <a:schemeClr val="dk1"/>
                </a:solidFill>
                <a:ea typeface="Public Sans"/>
                <a:cs typeface="Public Sans"/>
                <a:sym typeface="Public Sans"/>
                <a:hlinkClick r:id="rId7"/>
              </a:rPr>
              <a:t>CC BY-NC 2.0</a:t>
            </a:r>
            <a:r>
              <a:rPr lang="en-US" dirty="0">
                <a:solidFill>
                  <a:schemeClr val="dk1"/>
                </a:solidFill>
                <a:ea typeface="Public Sans"/>
                <a:cs typeface="Public Sans"/>
                <a:sym typeface="Public Sans"/>
              </a:rPr>
              <a:t>.</a:t>
            </a:r>
            <a:endParaRPr lang="en-US" u="sng" dirty="0">
              <a:solidFill>
                <a:schemeClr val="dk1"/>
              </a:solidFill>
              <a:ea typeface="Public Sans"/>
              <a:cs typeface="Public Sans"/>
              <a:sym typeface="Public Sans"/>
            </a:endParaRPr>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Question One: </a:t>
            </a:r>
            <a:r>
              <a:rPr lang="en-US" dirty="0">
                <a:solidFill>
                  <a:schemeClr val="dk1"/>
                </a:solidFill>
                <a:ea typeface="Public Sans"/>
                <a:cs typeface="Public Sans"/>
                <a:sym typeface="Public Sans"/>
                <a:hlinkClick r:id="rId8"/>
              </a:rPr>
              <a:t>Reduce Reuse Recycle</a:t>
            </a:r>
            <a:r>
              <a:rPr lang="en-US" dirty="0">
                <a:solidFill>
                  <a:schemeClr val="dk1"/>
                </a:solidFill>
                <a:ea typeface="Public Sans"/>
                <a:cs typeface="Public Sans"/>
                <a:sym typeface="Public Sans"/>
              </a:rPr>
              <a:t> by Steve Snodgrass is licensed </a:t>
            </a:r>
            <a:r>
              <a:rPr lang="en-US" dirty="0">
                <a:solidFill>
                  <a:schemeClr val="dk1"/>
                </a:solidFill>
                <a:ea typeface="Public Sans"/>
                <a:cs typeface="Public Sans"/>
                <a:sym typeface="Public Sans"/>
                <a:hlinkClick r:id="rId9"/>
              </a:rPr>
              <a:t>CC BY 2.0.</a:t>
            </a:r>
            <a:endParaRPr lang="en-US" dirty="0">
              <a:solidFill>
                <a:schemeClr val="dk1"/>
              </a:solidFill>
              <a:ea typeface="Public Sans"/>
              <a:cs typeface="Public Sans"/>
              <a:sym typeface="Public Sans"/>
            </a:endParaRPr>
          </a:p>
          <a:p>
            <a:pPr marL="285750" indent="-285750" latinLnBrk="0">
              <a:buFont typeface="Arial" panose="020B0604020202020204" pitchFamily="34" charset="0"/>
              <a:buChar char="•"/>
            </a:pPr>
            <a:r>
              <a:rPr lang="en-US" sz="1800" dirty="0">
                <a:solidFill>
                  <a:schemeClr val="dk1"/>
                </a:solidFill>
                <a:ea typeface="Public Sans"/>
                <a:cs typeface="Public Sans"/>
                <a:sym typeface="Public Sans"/>
              </a:rPr>
              <a:t>Question Two: </a:t>
            </a:r>
            <a:r>
              <a:rPr lang="en-US" sz="1800" dirty="0">
                <a:solidFill>
                  <a:schemeClr val="dk1"/>
                </a:solidFill>
                <a:ea typeface="Public Sans"/>
                <a:cs typeface="Public Sans"/>
                <a:sym typeface="Public Sans"/>
                <a:hlinkClick r:id="rId10"/>
              </a:rPr>
              <a:t>Circular Patterns</a:t>
            </a:r>
            <a:r>
              <a:rPr lang="en-US" sz="1800" dirty="0">
                <a:solidFill>
                  <a:schemeClr val="dk1"/>
                </a:solidFill>
                <a:ea typeface="Public Sans"/>
                <a:cs typeface="Public Sans"/>
                <a:sym typeface="Public Sans"/>
              </a:rPr>
              <a:t> by Henry Burrows is licensed </a:t>
            </a:r>
            <a:r>
              <a:rPr lang="en-US" dirty="0">
                <a:solidFill>
                  <a:schemeClr val="dk1"/>
                </a:solidFill>
                <a:ea typeface="Public Sans"/>
                <a:cs typeface="Public Sans"/>
                <a:sym typeface="Public Sans"/>
                <a:hlinkClick r:id="rId5"/>
              </a:rPr>
              <a:t>CC BY-SA 2.0</a:t>
            </a:r>
            <a:r>
              <a:rPr lang="en-US" dirty="0">
                <a:solidFill>
                  <a:schemeClr val="dk1"/>
                </a:solidFill>
                <a:ea typeface="Public Sans"/>
                <a:cs typeface="Public Sans"/>
                <a:sym typeface="Public Sans"/>
              </a:rPr>
              <a:t>. </a:t>
            </a:r>
            <a:endParaRPr lang="en-US" sz="1800" dirty="0">
              <a:solidFill>
                <a:schemeClr val="dk1"/>
              </a:solidFill>
              <a:ea typeface="Public Sans"/>
              <a:cs typeface="Public Sans"/>
              <a:sym typeface="Public Sans"/>
            </a:endParaRPr>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Question Three: </a:t>
            </a:r>
            <a:r>
              <a:rPr lang="en-US" dirty="0">
                <a:solidFill>
                  <a:schemeClr val="dk1"/>
                </a:solidFill>
                <a:ea typeface="Public Sans"/>
                <a:cs typeface="Public Sans"/>
                <a:sym typeface="Public Sans"/>
                <a:hlinkClick r:id="rId11"/>
              </a:rPr>
              <a:t>data</a:t>
            </a:r>
            <a:r>
              <a:rPr lang="en-US" dirty="0">
                <a:solidFill>
                  <a:schemeClr val="dk1"/>
                </a:solidFill>
                <a:ea typeface="Public Sans"/>
                <a:cs typeface="Public Sans"/>
                <a:sym typeface="Public Sans"/>
              </a:rPr>
              <a:t> by Arismendy Polanco is on </a:t>
            </a:r>
            <a:r>
              <a:rPr lang="en-US" dirty="0">
                <a:solidFill>
                  <a:schemeClr val="dk1"/>
                </a:solidFill>
                <a:ea typeface="Public Sans"/>
                <a:cs typeface="Public Sans"/>
                <a:sym typeface="Public Sans"/>
                <a:hlinkClick r:id="rId12"/>
              </a:rPr>
              <a:t>Public Domain Mark 1.0 Universal</a:t>
            </a:r>
            <a:r>
              <a:rPr lang="en-US" dirty="0">
                <a:solidFill>
                  <a:schemeClr val="dk1"/>
                </a:solidFill>
                <a:ea typeface="Public Sans"/>
                <a:cs typeface="Public Sans"/>
                <a:sym typeface="Public Sans"/>
              </a:rPr>
              <a:t>. </a:t>
            </a:r>
          </a:p>
          <a:p>
            <a:pPr marL="285750" indent="-285750" latinLnBrk="0">
              <a:buFont typeface="Arial" panose="020B0604020202020204" pitchFamily="34" charset="0"/>
              <a:buChar char="•"/>
            </a:pPr>
            <a:r>
              <a:rPr lang="en-US" sz="1800" dirty="0">
                <a:solidFill>
                  <a:schemeClr val="dk1"/>
                </a:solidFill>
                <a:ea typeface="Public Sans"/>
                <a:cs typeface="Public Sans"/>
                <a:sym typeface="Public Sans"/>
              </a:rPr>
              <a:t>Question Four: </a:t>
            </a:r>
            <a:r>
              <a:rPr lang="en-US" sz="1800" dirty="0">
                <a:solidFill>
                  <a:schemeClr val="dk1"/>
                </a:solidFill>
                <a:ea typeface="Public Sans"/>
                <a:cs typeface="Public Sans"/>
                <a:sym typeface="Public Sans"/>
                <a:hlinkClick r:id="rId13"/>
              </a:rPr>
              <a:t>Digital City</a:t>
            </a:r>
            <a:r>
              <a:rPr lang="en-US" sz="1800" dirty="0">
                <a:solidFill>
                  <a:schemeClr val="dk1"/>
                </a:solidFill>
                <a:ea typeface="Public Sans"/>
                <a:cs typeface="Public Sans"/>
                <a:sym typeface="Public Sans"/>
              </a:rPr>
              <a:t> by scratch-media is licensed </a:t>
            </a:r>
            <a:r>
              <a:rPr lang="en-US" sz="1800" dirty="0">
                <a:solidFill>
                  <a:schemeClr val="dk1"/>
                </a:solidFill>
                <a:ea typeface="Public Sans"/>
                <a:cs typeface="Public Sans"/>
                <a:sym typeface="Public Sans"/>
                <a:hlinkClick r:id="rId14"/>
              </a:rPr>
              <a:t>CC BY-NC-ND 2.0</a:t>
            </a:r>
            <a:r>
              <a:rPr lang="en-US" sz="1800" dirty="0">
                <a:solidFill>
                  <a:schemeClr val="dk1"/>
                </a:solidFill>
                <a:ea typeface="Public Sans"/>
                <a:cs typeface="Public Sans"/>
                <a:sym typeface="Public Sans"/>
              </a:rPr>
              <a:t>. </a:t>
            </a:r>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Question Five: </a:t>
            </a:r>
            <a:r>
              <a:rPr lang="en-US" dirty="0">
                <a:solidFill>
                  <a:schemeClr val="dk1"/>
                </a:solidFill>
                <a:ea typeface="Public Sans"/>
                <a:cs typeface="Public Sans"/>
                <a:sym typeface="Public Sans"/>
                <a:hlinkClick r:id="rId15"/>
              </a:rPr>
              <a:t>a tall building with many windows with Bosco </a:t>
            </a:r>
            <a:r>
              <a:rPr lang="en-US" dirty="0" err="1">
                <a:solidFill>
                  <a:schemeClr val="dk1"/>
                </a:solidFill>
                <a:ea typeface="Public Sans"/>
                <a:cs typeface="Public Sans"/>
                <a:sym typeface="Public Sans"/>
                <a:hlinkClick r:id="rId15"/>
              </a:rPr>
              <a:t>Verticale</a:t>
            </a:r>
            <a:r>
              <a:rPr lang="en-US" dirty="0">
                <a:solidFill>
                  <a:schemeClr val="dk1"/>
                </a:solidFill>
                <a:ea typeface="Public Sans"/>
                <a:cs typeface="Public Sans"/>
                <a:sym typeface="Public Sans"/>
                <a:hlinkClick r:id="rId15"/>
              </a:rPr>
              <a:t> in the background</a:t>
            </a:r>
            <a:r>
              <a:rPr lang="en-US" dirty="0">
                <a:solidFill>
                  <a:schemeClr val="dk1"/>
                </a:solidFill>
                <a:ea typeface="Public Sans"/>
                <a:cs typeface="Public Sans"/>
                <a:sym typeface="Public Sans"/>
              </a:rPr>
              <a:t> by José </a:t>
            </a:r>
            <a:r>
              <a:rPr lang="en-US" dirty="0" err="1">
                <a:solidFill>
                  <a:schemeClr val="dk1"/>
                </a:solidFill>
                <a:ea typeface="Public Sans"/>
                <a:cs typeface="Public Sans"/>
                <a:sym typeface="Public Sans"/>
              </a:rPr>
              <a:t>Jóvena</a:t>
            </a:r>
            <a:r>
              <a:rPr lang="en-US" dirty="0">
                <a:solidFill>
                  <a:schemeClr val="dk1"/>
                </a:solidFill>
                <a:ea typeface="Public Sans"/>
                <a:cs typeface="Public Sans"/>
                <a:sym typeface="Public Sans"/>
              </a:rPr>
              <a:t> via an </a:t>
            </a:r>
            <a:r>
              <a:rPr lang="en-US" dirty="0">
                <a:solidFill>
                  <a:schemeClr val="dk1"/>
                </a:solidFill>
                <a:ea typeface="Public Sans"/>
                <a:cs typeface="Public Sans"/>
                <a:sym typeface="Public Sans"/>
                <a:hlinkClick r:id="rId16"/>
              </a:rPr>
              <a:t>Unsplash license</a:t>
            </a:r>
            <a:r>
              <a:rPr lang="en-US" dirty="0">
                <a:solidFill>
                  <a:schemeClr val="dk1"/>
                </a:solidFill>
                <a:ea typeface="Public Sans"/>
                <a:cs typeface="Public Sans"/>
                <a:sym typeface="Public Sans"/>
              </a:rPr>
              <a:t>. </a:t>
            </a:r>
          </a:p>
          <a:p>
            <a:pPr marL="285750" indent="-285750" latinLnBrk="0">
              <a:buFont typeface="Arial" panose="020B0604020202020204" pitchFamily="34" charset="0"/>
              <a:buChar char="•"/>
            </a:pPr>
            <a:r>
              <a:rPr lang="en-US" sz="1800" dirty="0">
                <a:solidFill>
                  <a:schemeClr val="dk1"/>
                </a:solidFill>
                <a:ea typeface="Public Sans"/>
                <a:cs typeface="Public Sans"/>
                <a:sym typeface="Public Sans"/>
              </a:rPr>
              <a:t>Question Six: </a:t>
            </a:r>
            <a:r>
              <a:rPr lang="en-US" dirty="0">
                <a:solidFill>
                  <a:schemeClr val="dk1"/>
                </a:solidFill>
                <a:ea typeface="Public Sans"/>
                <a:cs typeface="Public Sans"/>
                <a:sym typeface="Public Sans"/>
                <a:hlinkClick r:id="rId17"/>
              </a:rPr>
              <a:t>Recycling</a:t>
            </a:r>
            <a:r>
              <a:rPr lang="en-US" dirty="0">
                <a:solidFill>
                  <a:schemeClr val="dk1"/>
                </a:solidFill>
                <a:ea typeface="Public Sans"/>
                <a:cs typeface="Public Sans"/>
                <a:sym typeface="Public Sans"/>
              </a:rPr>
              <a:t> by Andy Arthur is licensed </a:t>
            </a:r>
            <a:r>
              <a:rPr lang="en-US" dirty="0">
                <a:solidFill>
                  <a:schemeClr val="dk1"/>
                </a:solidFill>
                <a:ea typeface="Public Sans"/>
                <a:cs typeface="Public Sans"/>
                <a:sym typeface="Public Sans"/>
                <a:hlinkClick r:id="rId9"/>
              </a:rPr>
              <a:t>CC BY 2.0.</a:t>
            </a:r>
            <a:endParaRPr lang="en-US" sz="1800" dirty="0">
              <a:solidFill>
                <a:schemeClr val="dk1"/>
              </a:solidFill>
              <a:ea typeface="Public Sans"/>
              <a:cs typeface="Public Sans"/>
              <a:sym typeface="Public Sans"/>
            </a:endParaRPr>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Question Seven: </a:t>
            </a:r>
            <a:r>
              <a:rPr lang="en-US" dirty="0">
                <a:solidFill>
                  <a:schemeClr val="dk1"/>
                </a:solidFill>
                <a:ea typeface="Public Sans"/>
                <a:cs typeface="Public Sans"/>
                <a:sym typeface="Public Sans"/>
                <a:hlinkClick r:id="rId18"/>
              </a:rPr>
              <a:t>Data-Analytics</a:t>
            </a:r>
            <a:r>
              <a:rPr lang="en-US" dirty="0">
                <a:solidFill>
                  <a:schemeClr val="dk1"/>
                </a:solidFill>
                <a:ea typeface="Public Sans"/>
                <a:cs typeface="Public Sans"/>
                <a:sym typeface="Public Sans"/>
              </a:rPr>
              <a:t> by </a:t>
            </a:r>
            <a:r>
              <a:rPr lang="en-US" dirty="0" err="1">
                <a:solidFill>
                  <a:schemeClr val="dk1"/>
                </a:solidFill>
                <a:ea typeface="Public Sans"/>
                <a:cs typeface="Public Sans"/>
                <a:sym typeface="Public Sans"/>
              </a:rPr>
              <a:t>Learntek</a:t>
            </a:r>
            <a:r>
              <a:rPr lang="en-US" dirty="0">
                <a:solidFill>
                  <a:schemeClr val="dk1"/>
                </a:solidFill>
                <a:ea typeface="Public Sans"/>
                <a:cs typeface="Public Sans"/>
                <a:sym typeface="Public Sans"/>
              </a:rPr>
              <a:t> is </a:t>
            </a:r>
            <a:r>
              <a:rPr lang="en-US" dirty="0">
                <a:solidFill>
                  <a:schemeClr val="dk1"/>
                </a:solidFill>
                <a:ea typeface="Public Sans"/>
                <a:cs typeface="Public Sans"/>
                <a:sym typeface="Public Sans"/>
                <a:hlinkClick r:id="rId19"/>
              </a:rPr>
              <a:t>CC0 1.0</a:t>
            </a:r>
            <a:r>
              <a:rPr lang="en-US" dirty="0">
                <a:solidFill>
                  <a:schemeClr val="dk1"/>
                </a:solidFill>
                <a:ea typeface="Public Sans"/>
                <a:cs typeface="Public Sans"/>
                <a:sym typeface="Public Sans"/>
              </a:rPr>
              <a:t>.</a:t>
            </a:r>
          </a:p>
          <a:p>
            <a:pPr marL="285750" indent="-285750" latinLnBrk="0">
              <a:buFont typeface="Arial" panose="020B0604020202020204" pitchFamily="34" charset="0"/>
              <a:buChar char="•"/>
            </a:pPr>
            <a:r>
              <a:rPr lang="en-US" sz="1800" dirty="0">
                <a:solidFill>
                  <a:schemeClr val="dk1"/>
                </a:solidFill>
                <a:ea typeface="Public Sans"/>
                <a:cs typeface="Public Sans"/>
                <a:sym typeface="Public Sans"/>
              </a:rPr>
              <a:t>Question Eight: </a:t>
            </a:r>
            <a:r>
              <a:rPr lang="en-US" sz="1800" dirty="0">
                <a:solidFill>
                  <a:schemeClr val="dk1"/>
                </a:solidFill>
                <a:ea typeface="Public Sans"/>
                <a:cs typeface="Public Sans"/>
                <a:sym typeface="Public Sans"/>
                <a:hlinkClick r:id="rId20"/>
              </a:rPr>
              <a:t>blockchains</a:t>
            </a:r>
            <a:r>
              <a:rPr lang="en-US" sz="1800" dirty="0">
                <a:solidFill>
                  <a:schemeClr val="dk1"/>
                </a:solidFill>
                <a:ea typeface="Public Sans"/>
                <a:cs typeface="Public Sans"/>
                <a:sym typeface="Public Sans"/>
              </a:rPr>
              <a:t> by Mario A.P. is licensed </a:t>
            </a:r>
            <a:r>
              <a:rPr lang="en-US" dirty="0">
                <a:solidFill>
                  <a:schemeClr val="dk1"/>
                </a:solidFill>
                <a:ea typeface="Public Sans"/>
                <a:cs typeface="Public Sans"/>
                <a:sym typeface="Public Sans"/>
                <a:hlinkClick r:id="rId5"/>
              </a:rPr>
              <a:t>CC BY-SA 2.0</a:t>
            </a:r>
            <a:r>
              <a:rPr lang="en-US" dirty="0">
                <a:solidFill>
                  <a:schemeClr val="dk1"/>
                </a:solidFill>
                <a:ea typeface="Public Sans"/>
                <a:cs typeface="Public Sans"/>
                <a:sym typeface="Public Sans"/>
              </a:rPr>
              <a:t>. </a:t>
            </a:r>
            <a:endParaRPr lang="en-US" sz="1800" dirty="0">
              <a:solidFill>
                <a:schemeClr val="dk1"/>
              </a:solidFill>
              <a:ea typeface="Public Sans"/>
              <a:cs typeface="Public Sans"/>
              <a:sym typeface="Public Sans"/>
            </a:endParaRPr>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Question Nine: </a:t>
            </a:r>
            <a:r>
              <a:rPr lang="en-US" dirty="0">
                <a:solidFill>
                  <a:schemeClr val="dk1"/>
                </a:solidFill>
                <a:ea typeface="Public Sans"/>
                <a:cs typeface="Public Sans"/>
                <a:sym typeface="Public Sans"/>
                <a:hlinkClick r:id="rId21"/>
              </a:rPr>
              <a:t>person planting on hanged pots</a:t>
            </a:r>
            <a:r>
              <a:rPr lang="en-US" dirty="0">
                <a:solidFill>
                  <a:schemeClr val="dk1"/>
                </a:solidFill>
                <a:ea typeface="Public Sans"/>
                <a:cs typeface="Public Sans"/>
                <a:sym typeface="Public Sans"/>
              </a:rPr>
              <a:t> by Daniel Funes Fuentes is on an </a:t>
            </a:r>
            <a:r>
              <a:rPr lang="en-US" dirty="0">
                <a:solidFill>
                  <a:schemeClr val="dk1"/>
                </a:solidFill>
                <a:ea typeface="Public Sans"/>
                <a:cs typeface="Public Sans"/>
                <a:sym typeface="Public Sans"/>
                <a:hlinkClick r:id="rId16"/>
              </a:rPr>
              <a:t>Unsplash license</a:t>
            </a:r>
            <a:r>
              <a:rPr lang="en-US" dirty="0">
                <a:solidFill>
                  <a:schemeClr val="dk1"/>
                </a:solidFill>
                <a:ea typeface="Public Sans"/>
                <a:cs typeface="Public Sans"/>
                <a:sym typeface="Public Sans"/>
              </a:rPr>
              <a:t>. </a:t>
            </a:r>
            <a:endParaRPr lang="en-GB" dirty="0"/>
          </a:p>
        </p:txBody>
      </p:sp>
      <p:sp>
        <p:nvSpPr>
          <p:cNvPr id="3" name="Title 2">
            <a:extLst>
              <a:ext uri="{FF2B5EF4-FFF2-40B4-BE49-F238E27FC236}">
                <a16:creationId xmlns:a16="http://schemas.microsoft.com/office/drawing/2014/main" id="{AB75999A-CF5A-92DA-FB23-34E8AE93CF71}"/>
              </a:ext>
            </a:extLst>
          </p:cNvPr>
          <p:cNvSpPr>
            <a:spLocks noGrp="1"/>
          </p:cNvSpPr>
          <p:nvPr>
            <p:ph type="title" idx="4294967295"/>
          </p:nvPr>
        </p:nvSpPr>
        <p:spPr>
          <a:xfrm>
            <a:off x="152400" y="629203"/>
            <a:ext cx="10515600" cy="1325563"/>
          </a:xfrm>
          <a:prstGeom prst="rect">
            <a:avLst/>
          </a:prstGeom>
        </p:spPr>
        <p:txBody>
          <a:bodyPr/>
          <a:lstStyle/>
          <a:p>
            <a:r>
              <a:rPr lang="en-GB" sz="3200" dirty="0">
                <a:solidFill>
                  <a:schemeClr val="bg1"/>
                </a:solidFill>
              </a:rPr>
              <a:t>Acknowledgements 1</a:t>
            </a:r>
          </a:p>
        </p:txBody>
      </p:sp>
    </p:spTree>
    <p:extLst>
      <p:ext uri="{BB962C8B-B14F-4D97-AF65-F5344CB8AC3E}">
        <p14:creationId xmlns:p14="http://schemas.microsoft.com/office/powerpoint/2010/main" val="21776726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165D3-66A4-7667-AC58-4749B4B19BE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D366B55-7ACA-91FD-62DA-6FBF6BEC8E01}"/>
              </a:ext>
            </a:extLst>
          </p:cNvPr>
          <p:cNvSpPr txBox="1"/>
          <p:nvPr/>
        </p:nvSpPr>
        <p:spPr>
          <a:xfrm>
            <a:off x="4686437" y="1166842"/>
            <a:ext cx="7188237" cy="4524315"/>
          </a:xfrm>
          <a:prstGeom prst="rect">
            <a:avLst/>
          </a:prstGeom>
          <a:noFill/>
        </p:spPr>
        <p:txBody>
          <a:bodyPr wrap="square" rtlCol="0">
            <a:spAutoFit/>
          </a:bodyPr>
          <a:lstStyle/>
          <a:p>
            <a:pPr latinLnBrk="0"/>
            <a:r>
              <a:rPr lang="en-GB" sz="3200" dirty="0">
                <a:solidFill>
                  <a:srgbClr val="2B2C30"/>
                </a:solidFill>
                <a:ea typeface="Public Sans"/>
                <a:cs typeface="Public Sans"/>
                <a:sym typeface="Public Sans"/>
              </a:rPr>
              <a:t>Our exploration of circularity is structured by nine questions. Take a moment to consider each question, before moving on to the next slide. </a:t>
            </a:r>
          </a:p>
          <a:p>
            <a:pPr latinLnBrk="0"/>
            <a:endParaRPr lang="en-GB" sz="3200" noProof="0" dirty="0">
              <a:solidFill>
                <a:srgbClr val="2B2C30"/>
              </a:solidFill>
              <a:sym typeface="Public Sans"/>
            </a:endParaRPr>
          </a:p>
          <a:p>
            <a:pPr latinLnBrk="0"/>
            <a:r>
              <a:rPr lang="en-GB" sz="3200" dirty="0">
                <a:solidFill>
                  <a:srgbClr val="2B2C30"/>
                </a:solidFill>
                <a:sym typeface="Public Sans"/>
              </a:rPr>
              <a:t>You can work through each question in turn. Alternatively, you can select a particular question you’d like to explore first via the menu. </a:t>
            </a:r>
            <a:endParaRPr lang="en-GB" sz="3200" noProof="0" dirty="0"/>
          </a:p>
        </p:txBody>
      </p:sp>
      <p:pic>
        <p:nvPicPr>
          <p:cNvPr id="4" name="Picture 3">
            <a:extLst>
              <a:ext uri="{FF2B5EF4-FFF2-40B4-BE49-F238E27FC236}">
                <a16:creationId xmlns:a16="http://schemas.microsoft.com/office/drawing/2014/main" id="{F068A32B-C87F-B35A-1095-55F4C8E799D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63805"/>
            <a:ext cx="4054493" cy="2730390"/>
          </a:xfrm>
          <a:prstGeom prst="rect">
            <a:avLst/>
          </a:prstGeom>
        </p:spPr>
      </p:pic>
      <p:sp>
        <p:nvSpPr>
          <p:cNvPr id="3" name="Title 2">
            <a:extLst>
              <a:ext uri="{FF2B5EF4-FFF2-40B4-BE49-F238E27FC236}">
                <a16:creationId xmlns:a16="http://schemas.microsoft.com/office/drawing/2014/main" id="{90F2DB40-5F36-B6C4-2F7E-95C59498C767}"/>
              </a:ext>
            </a:extLst>
          </p:cNvPr>
          <p:cNvSpPr>
            <a:spLocks noGrp="1"/>
          </p:cNvSpPr>
          <p:nvPr>
            <p:ph type="title" idx="4294967295"/>
          </p:nvPr>
        </p:nvSpPr>
        <p:spPr>
          <a:xfrm>
            <a:off x="468630" y="365125"/>
            <a:ext cx="3429000" cy="1325563"/>
          </a:xfrm>
          <a:prstGeom prst="rect">
            <a:avLst/>
          </a:prstGeom>
        </p:spPr>
        <p:txBody>
          <a:bodyPr/>
          <a:lstStyle/>
          <a:p>
            <a:r>
              <a:rPr lang="en-GB" dirty="0">
                <a:solidFill>
                  <a:schemeClr val="bg1"/>
                </a:solidFill>
              </a:rPr>
              <a:t>Circularity in 9 questions</a:t>
            </a:r>
          </a:p>
        </p:txBody>
      </p:sp>
    </p:spTree>
    <p:extLst>
      <p:ext uri="{BB962C8B-B14F-4D97-AF65-F5344CB8AC3E}">
        <p14:creationId xmlns:p14="http://schemas.microsoft.com/office/powerpoint/2010/main" val="373841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B5404-BA7E-0448-B30E-786DDE1991D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3F53919-07E3-A073-6B93-029FA4FF8CD7}"/>
              </a:ext>
            </a:extLst>
          </p:cNvPr>
          <p:cNvSpPr txBox="1"/>
          <p:nvPr/>
        </p:nvSpPr>
        <p:spPr>
          <a:xfrm>
            <a:off x="4258848" y="596486"/>
            <a:ext cx="7628351" cy="4524315"/>
          </a:xfrm>
          <a:prstGeom prst="rect">
            <a:avLst/>
          </a:prstGeom>
          <a:noFill/>
        </p:spPr>
        <p:txBody>
          <a:bodyPr wrap="square" lIns="91440" tIns="45720" rIns="91440" bIns="45720" rtlCol="0" anchor="t">
            <a:spAutoFit/>
          </a:bodyPr>
          <a:lstStyle/>
          <a:p>
            <a:pPr latinLnBrk="0"/>
            <a:r>
              <a:rPr lang="en-US" dirty="0">
                <a:solidFill>
                  <a:schemeClr val="dk1"/>
                </a:solidFill>
                <a:ea typeface="Public Sans"/>
                <a:cs typeface="Public Sans"/>
                <a:sym typeface="Public Sans"/>
              </a:rPr>
              <a:t>The following resources were used to inform this presentation: </a:t>
            </a:r>
          </a:p>
          <a:p>
            <a:pPr latinLnBrk="0"/>
            <a:endParaRPr lang="en-US" dirty="0">
              <a:solidFill>
                <a:schemeClr val="dk1"/>
              </a:solidFill>
              <a:ea typeface="Public Sans"/>
              <a:cs typeface="Public Sans"/>
              <a:sym typeface="Public Sans"/>
            </a:endParaRPr>
          </a:p>
          <a:p>
            <a:pPr latinLnBrk="0"/>
            <a:r>
              <a:rPr lang="en-US" dirty="0">
                <a:solidFill>
                  <a:schemeClr val="dk1"/>
                </a:solidFill>
                <a:ea typeface="Public Sans"/>
                <a:cs typeface="Public Sans"/>
                <a:sym typeface="Public Sans"/>
              </a:rPr>
              <a:t>Blot, E., Bergeling, E., Watkins, E. &amp; Marchetti, E. (June 2024) </a:t>
            </a:r>
            <a:r>
              <a:rPr lang="en-US" i="1" dirty="0">
                <a:solidFill>
                  <a:schemeClr val="dk1"/>
                </a:solidFill>
                <a:ea typeface="Public Sans"/>
                <a:cs typeface="Public Sans"/>
                <a:sym typeface="Public Sans"/>
              </a:rPr>
              <a:t>Circularity Strategies and Sustainable Resource Management to safeguard the Clean Energy Transition.</a:t>
            </a:r>
            <a:r>
              <a:rPr lang="en-US" dirty="0">
                <a:solidFill>
                  <a:schemeClr val="dk1"/>
                </a:solidFill>
                <a:ea typeface="Public Sans"/>
                <a:cs typeface="Public Sans"/>
                <a:sym typeface="Public Sans"/>
              </a:rPr>
              <a:t> Institute for European Environmental Policy (IEEP). </a:t>
            </a:r>
            <a:r>
              <a:rPr lang="en-US" i="1" dirty="0">
                <a:solidFill>
                  <a:schemeClr val="dk1"/>
                </a:solidFill>
                <a:ea typeface="Public Sans"/>
                <a:cs typeface="Public Sans"/>
                <a:sym typeface="Public Sans"/>
              </a:rPr>
              <a:t> </a:t>
            </a:r>
            <a:r>
              <a:rPr lang="en-US" u="sng" dirty="0">
                <a:solidFill>
                  <a:schemeClr val="hlink"/>
                </a:solidFill>
                <a:latin typeface="Public Sans"/>
                <a:ea typeface="Public Sans"/>
                <a:cs typeface="Public Sans"/>
                <a:sym typeface="Public Sans"/>
                <a:hlinkClick r:id="rId3"/>
              </a:rPr>
              <a:t>https://circulareconomy.europa.eu/platform/en/knowledge/circularity-strategies-and-sustainable-resource-management-safeguard-clean-energy-transition</a:t>
            </a:r>
            <a:endParaRPr lang="en-US" dirty="0">
              <a:latin typeface="Public Sans"/>
              <a:ea typeface="Public Sans"/>
              <a:cs typeface="Public Sans"/>
              <a:sym typeface="Public Sans"/>
            </a:endParaRPr>
          </a:p>
          <a:p>
            <a:pPr latinLnBrk="0"/>
            <a:endParaRPr lang="en-US" dirty="0">
              <a:solidFill>
                <a:schemeClr val="dk1"/>
              </a:solidFill>
              <a:ea typeface="Public Sans"/>
              <a:cs typeface="Public Sans"/>
              <a:sym typeface="Public Sans"/>
            </a:endParaRPr>
          </a:p>
          <a:p>
            <a:pPr latinLnBrk="0"/>
            <a:r>
              <a:rPr lang="en-US" dirty="0">
                <a:solidFill>
                  <a:schemeClr val="dk1"/>
                </a:solidFill>
                <a:ea typeface="Public Sans"/>
                <a:cs typeface="Public Sans"/>
                <a:sym typeface="Public Sans"/>
              </a:rPr>
              <a:t>Gate C &amp; Gravis, L. (2023) </a:t>
            </a:r>
            <a:r>
              <a:rPr lang="en-US" i="1" dirty="0">
                <a:solidFill>
                  <a:schemeClr val="dk1"/>
                </a:solidFill>
                <a:ea typeface="Public Sans"/>
                <a:cs typeface="Public Sans"/>
                <a:sym typeface="Public Sans"/>
              </a:rPr>
              <a:t>For a Circular Energy Transition: Action Plan for Industry, Policymakers and Investors. </a:t>
            </a:r>
            <a:r>
              <a:rPr lang="en-US" dirty="0">
                <a:solidFill>
                  <a:schemeClr val="dk1"/>
                </a:solidFill>
                <a:ea typeface="Public Sans"/>
                <a:cs typeface="Public Sans"/>
                <a:sym typeface="Public Sans"/>
              </a:rPr>
              <a:t>Green Purposes Company &amp; Gate C. </a:t>
            </a:r>
            <a:endParaRPr lang="en-US" i="1" dirty="0">
              <a:solidFill>
                <a:schemeClr val="dk1"/>
              </a:solidFill>
              <a:ea typeface="Public Sans"/>
              <a:cs typeface="Public Sans"/>
              <a:sym typeface="Public Sans"/>
            </a:endParaRPr>
          </a:p>
          <a:p>
            <a:pPr latinLnBrk="0"/>
            <a:r>
              <a:rPr lang="en-US" dirty="0">
                <a:solidFill>
                  <a:schemeClr val="dk1"/>
                </a:solidFill>
                <a:ea typeface="Public Sans"/>
                <a:cs typeface="Public Sans"/>
                <a:sym typeface="Public Sans"/>
                <a:hlinkClick r:id="rId4"/>
              </a:rPr>
              <a:t>https://circulareconomy.europa.eu/platform/sites/default/files/2023-06/Circular-energy-transition.pdf</a:t>
            </a:r>
            <a:r>
              <a:rPr lang="en-US" dirty="0">
                <a:solidFill>
                  <a:schemeClr val="dk1"/>
                </a:solidFill>
                <a:ea typeface="Public Sans"/>
                <a:cs typeface="Public Sans"/>
                <a:sym typeface="Public Sans"/>
              </a:rPr>
              <a:t> </a:t>
            </a:r>
          </a:p>
          <a:p>
            <a:pPr marR="0" lvl="0" algn="l" rtl="0" latinLnBrk="0">
              <a:spcBef>
                <a:spcPts val="0"/>
              </a:spcBef>
              <a:spcAft>
                <a:spcPts val="0"/>
              </a:spcAft>
            </a:pPr>
            <a:endParaRPr lang="en-US" dirty="0">
              <a:solidFill>
                <a:srgbClr val="000000"/>
              </a:solidFill>
              <a:ea typeface="Public Sans"/>
              <a:cs typeface="Public Sans"/>
              <a:sym typeface="Public Sans"/>
            </a:endParaRPr>
          </a:p>
          <a:p>
            <a:pPr marR="0" lvl="0" algn="l" rtl="0" latinLnBrk="0">
              <a:spcBef>
                <a:spcPts val="0"/>
              </a:spcBef>
              <a:spcAft>
                <a:spcPts val="0"/>
              </a:spcAft>
            </a:pPr>
            <a:endParaRPr lang="en-US" dirty="0">
              <a:solidFill>
                <a:schemeClr val="dk1"/>
              </a:solidFill>
              <a:ea typeface="Calibri"/>
              <a:cs typeface="Calibri"/>
              <a:sym typeface="Calibri"/>
            </a:endParaRPr>
          </a:p>
          <a:p>
            <a:pPr latinLnBrk="0"/>
            <a:endParaRPr lang="en-GB" dirty="0"/>
          </a:p>
        </p:txBody>
      </p:sp>
      <p:sp>
        <p:nvSpPr>
          <p:cNvPr id="3" name="Title 2">
            <a:extLst>
              <a:ext uri="{FF2B5EF4-FFF2-40B4-BE49-F238E27FC236}">
                <a16:creationId xmlns:a16="http://schemas.microsoft.com/office/drawing/2014/main" id="{C7AEBF70-853B-1EE7-4CB0-96CC741A9C71}"/>
              </a:ext>
            </a:extLst>
          </p:cNvPr>
          <p:cNvSpPr>
            <a:spLocks noGrp="1"/>
          </p:cNvSpPr>
          <p:nvPr>
            <p:ph type="title" idx="4294967295"/>
          </p:nvPr>
        </p:nvSpPr>
        <p:spPr>
          <a:xfrm>
            <a:off x="198120" y="596486"/>
            <a:ext cx="10515600" cy="1325563"/>
          </a:xfrm>
          <a:prstGeom prst="rect">
            <a:avLst/>
          </a:prstGeom>
        </p:spPr>
        <p:txBody>
          <a:bodyPr/>
          <a:lstStyle/>
          <a:p>
            <a:r>
              <a:rPr lang="en-GB" sz="3200" kern="1200" dirty="0">
                <a:solidFill>
                  <a:srgbClr val="FFFFFF"/>
                </a:solidFill>
                <a:effectLst/>
                <a:latin typeface="Calibri" panose="020F0502020204030204" pitchFamily="34" charset="0"/>
                <a:ea typeface="+mj-ea"/>
                <a:cs typeface="+mj-cs"/>
              </a:rPr>
              <a:t>Acknowledgements 2</a:t>
            </a:r>
            <a:endParaRPr lang="en-GB" dirty="0"/>
          </a:p>
        </p:txBody>
      </p:sp>
    </p:spTree>
    <p:extLst>
      <p:ext uri="{BB962C8B-B14F-4D97-AF65-F5344CB8AC3E}">
        <p14:creationId xmlns:p14="http://schemas.microsoft.com/office/powerpoint/2010/main" val="21297391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BF57D-BB7C-BA8B-5EBF-96BF5A6CBCBD}"/>
              </a:ext>
            </a:extLst>
          </p:cNvPr>
          <p:cNvSpPr>
            <a:spLocks noGrp="1"/>
          </p:cNvSpPr>
          <p:nvPr>
            <p:ph type="title" idx="4294967295"/>
          </p:nvPr>
        </p:nvSpPr>
        <p:spPr>
          <a:xfrm>
            <a:off x="3947160" y="3085465"/>
            <a:ext cx="4065270" cy="1325563"/>
          </a:xfrm>
          <a:prstGeom prst="rect">
            <a:avLst/>
          </a:prstGeom>
        </p:spPr>
        <p:txBody>
          <a:bodyPr/>
          <a:lstStyle/>
          <a:p>
            <a:r>
              <a:rPr lang="en-GB" sz="6000" dirty="0">
                <a:solidFill>
                  <a:schemeClr val="bg1"/>
                </a:solidFill>
              </a:rPr>
              <a:t>Thank you!</a:t>
            </a:r>
          </a:p>
        </p:txBody>
      </p:sp>
    </p:spTree>
    <p:extLst>
      <p:ext uri="{BB962C8B-B14F-4D97-AF65-F5344CB8AC3E}">
        <p14:creationId xmlns:p14="http://schemas.microsoft.com/office/powerpoint/2010/main" val="1907620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AC6365-AC8F-EEA3-3FFE-BEAE5378AE21}"/>
              </a:ext>
            </a:extLst>
          </p:cNvPr>
          <p:cNvSpPr>
            <a:spLocks noGrp="1"/>
          </p:cNvSpPr>
          <p:nvPr>
            <p:ph type="title" idx="4294967295"/>
          </p:nvPr>
        </p:nvSpPr>
        <p:spPr>
          <a:xfrm>
            <a:off x="552450" y="662305"/>
            <a:ext cx="10515600" cy="1325563"/>
          </a:xfrm>
          <a:prstGeom prst="rect">
            <a:avLst/>
          </a:prstGeom>
        </p:spPr>
        <p:txBody>
          <a:bodyPr/>
          <a:lstStyle/>
          <a:p>
            <a:pPr rtl="0" eaLnBrk="1" latinLnBrk="1" hangingPunct="1"/>
            <a:r>
              <a:rPr lang="en-GB" sz="2800" b="1" kern="1200" dirty="0">
                <a:solidFill>
                  <a:srgbClr val="FFFFFF"/>
                </a:solidFill>
                <a:effectLst/>
                <a:latin typeface="Calibri" panose="020F0502020204030204" pitchFamily="34" charset="0"/>
                <a:ea typeface="Public Sans"/>
                <a:cs typeface="Public Sans"/>
              </a:rPr>
              <a:t>Nine questions on energy digitalisation and circularity </a:t>
            </a:r>
            <a:endParaRPr lang="en-GB" dirty="0">
              <a:effectLst/>
            </a:endParaRPr>
          </a:p>
          <a:p>
            <a:endParaRPr lang="en-GB" dirty="0"/>
          </a:p>
        </p:txBody>
      </p:sp>
      <p:sp>
        <p:nvSpPr>
          <p:cNvPr id="2" name="TextBox 1">
            <a:extLst>
              <a:ext uri="{FF2B5EF4-FFF2-40B4-BE49-F238E27FC236}">
                <a16:creationId xmlns:a16="http://schemas.microsoft.com/office/drawing/2014/main" id="{1013318B-F51A-DE9B-4143-B6140E6B757E}"/>
              </a:ext>
            </a:extLst>
          </p:cNvPr>
          <p:cNvSpPr txBox="1"/>
          <p:nvPr/>
        </p:nvSpPr>
        <p:spPr>
          <a:xfrm>
            <a:off x="384131" y="2149019"/>
            <a:ext cx="11423738" cy="4154984"/>
          </a:xfrm>
          <a:prstGeom prst="rect">
            <a:avLst/>
          </a:prstGeom>
          <a:noFill/>
        </p:spPr>
        <p:txBody>
          <a:bodyPr wrap="square" rtlCol="0">
            <a:spAutoFit/>
          </a:bodyPr>
          <a:lstStyle/>
          <a:p>
            <a:pPr marL="342900" indent="-342900" latinLnBrk="0">
              <a:buFont typeface="+mj-lt"/>
              <a:buAutoNum type="arabicPeriod"/>
            </a:pPr>
            <a:r>
              <a:rPr lang="en-GB" sz="2400" noProof="0" dirty="0">
                <a:ea typeface="Public Sans"/>
                <a:cs typeface="Public Sans"/>
                <a:sym typeface="Public Sans"/>
              </a:rPr>
              <a:t>What is the circular economy and how does it apply to the energy sector?</a:t>
            </a:r>
          </a:p>
          <a:p>
            <a:pPr marL="342900" indent="-342900" latinLnBrk="0">
              <a:buFont typeface="+mj-lt"/>
              <a:buAutoNum type="arabicPeriod"/>
            </a:pPr>
            <a:r>
              <a:rPr lang="en-GB" sz="2400" noProof="0" dirty="0">
                <a:ea typeface="Public Sans"/>
                <a:cs typeface="Public Sans"/>
                <a:sym typeface="Public Sans"/>
              </a:rPr>
              <a:t>How does the European Union support circularity in the energy sector?</a:t>
            </a:r>
          </a:p>
          <a:p>
            <a:pPr marL="342900" indent="-342900" latinLnBrk="0">
              <a:buFont typeface="+mj-lt"/>
              <a:buAutoNum type="arabicPeriod"/>
            </a:pPr>
            <a:r>
              <a:rPr lang="en-GB" sz="2400" noProof="0" dirty="0">
                <a:ea typeface="Public Sans"/>
                <a:cs typeface="Public Sans"/>
                <a:sym typeface="Public Sans"/>
              </a:rPr>
              <a:t>How is digitalisation transforming the energy sector?</a:t>
            </a:r>
          </a:p>
          <a:p>
            <a:pPr marL="342900" indent="-342900" latinLnBrk="0">
              <a:buFont typeface="+mj-lt"/>
              <a:buAutoNum type="arabicPeriod"/>
            </a:pPr>
            <a:r>
              <a:rPr lang="en-GB" sz="2400" noProof="0" dirty="0">
                <a:ea typeface="Public Sans"/>
                <a:cs typeface="Public Sans"/>
                <a:sym typeface="Public Sans"/>
              </a:rPr>
              <a:t>How do circularity and digitalisation work together to achieve a sustainable future?</a:t>
            </a:r>
          </a:p>
          <a:p>
            <a:pPr marL="342900" indent="-342900" latinLnBrk="0">
              <a:buFont typeface="+mj-lt"/>
              <a:buAutoNum type="arabicPeriod"/>
            </a:pPr>
            <a:r>
              <a:rPr lang="en-GB" sz="2400" dirty="0">
                <a:ea typeface="Public Sans"/>
                <a:cs typeface="Public Sans"/>
                <a:sym typeface="Public Sans"/>
              </a:rPr>
              <a:t>How can circular economy principles be applied to maximise resource efficiency in the energy sector?</a:t>
            </a:r>
          </a:p>
          <a:p>
            <a:pPr marL="342900" indent="-342900" latinLnBrk="0">
              <a:buFont typeface="+mj-lt"/>
              <a:buAutoNum type="arabicPeriod"/>
            </a:pPr>
            <a:r>
              <a:rPr lang="en-GB" sz="2400" dirty="0">
                <a:ea typeface="Public Sans"/>
                <a:cs typeface="Public Sans"/>
                <a:sym typeface="Public Sans"/>
              </a:rPr>
              <a:t>How can circularity be applied to renewable energy and energy storage technologies?</a:t>
            </a:r>
          </a:p>
          <a:p>
            <a:pPr marL="342900" indent="-342900" latinLnBrk="0">
              <a:buFont typeface="+mj-lt"/>
              <a:buAutoNum type="arabicPeriod"/>
            </a:pPr>
            <a:r>
              <a:rPr lang="en-GB" sz="2400" dirty="0">
                <a:ea typeface="Public Sans"/>
                <a:cs typeface="Public Sans"/>
                <a:sym typeface="Public Sans"/>
              </a:rPr>
              <a:t>How are digital technologies transforming the energy sector?</a:t>
            </a:r>
          </a:p>
          <a:p>
            <a:pPr marL="342900" indent="-342900" latinLnBrk="0">
              <a:buFont typeface="+mj-lt"/>
              <a:buAutoNum type="arabicPeriod"/>
            </a:pPr>
            <a:r>
              <a:rPr lang="en-GB" sz="2400" dirty="0">
                <a:ea typeface="Public Sans"/>
                <a:cs typeface="Public Sans"/>
                <a:sym typeface="Public Sans"/>
              </a:rPr>
              <a:t>How can blockchain technology benefit the energy sector?</a:t>
            </a:r>
          </a:p>
          <a:p>
            <a:pPr marL="342900" indent="-342900" latinLnBrk="0">
              <a:buFont typeface="+mj-lt"/>
              <a:buAutoNum type="arabicPeriod"/>
            </a:pPr>
            <a:r>
              <a:rPr lang="en-GB" sz="2400" dirty="0">
                <a:ea typeface="Public Sans"/>
                <a:cs typeface="Public Sans"/>
                <a:sym typeface="Public Sans"/>
              </a:rPr>
              <a:t>How is circularity and digitalisation being combined in the energy sector?</a:t>
            </a:r>
          </a:p>
          <a:p>
            <a:pPr marL="342900" indent="-342900" latinLnBrk="0">
              <a:buFont typeface="+mj-lt"/>
              <a:buAutoNum type="arabicPeriod"/>
            </a:pPr>
            <a:endParaRPr lang="en-GB" sz="2400" dirty="0">
              <a:ea typeface="Public Sans"/>
              <a:cs typeface="Public Sans"/>
              <a:sym typeface="Public Sans"/>
            </a:endParaRPr>
          </a:p>
        </p:txBody>
      </p:sp>
    </p:spTree>
    <p:extLst>
      <p:ext uri="{BB962C8B-B14F-4D97-AF65-F5344CB8AC3E}">
        <p14:creationId xmlns:p14="http://schemas.microsoft.com/office/powerpoint/2010/main" val="1398487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46826-8F84-B75A-61D9-AE3CD400DF6E}"/>
              </a:ext>
            </a:extLst>
          </p:cNvPr>
          <p:cNvSpPr>
            <a:spLocks noGrp="1"/>
          </p:cNvSpPr>
          <p:nvPr>
            <p:ph type="title" idx="4294967295"/>
          </p:nvPr>
        </p:nvSpPr>
        <p:spPr>
          <a:xfrm>
            <a:off x="483870" y="719455"/>
            <a:ext cx="10515600" cy="1325563"/>
          </a:xfrm>
          <a:prstGeom prst="rect">
            <a:avLst/>
          </a:prstGeom>
        </p:spPr>
        <p:txBody>
          <a:bodyPr/>
          <a:lstStyle/>
          <a:p>
            <a:pPr rtl="0" eaLnBrk="1" latinLnBrk="1" hangingPunct="1"/>
            <a:r>
              <a:rPr lang="en-US" sz="2800" b="1" kern="1200" dirty="0">
                <a:solidFill>
                  <a:srgbClr val="FFFFFF"/>
                </a:solidFill>
                <a:effectLst/>
                <a:latin typeface="Calibri" panose="020F0502020204030204" pitchFamily="34" charset="0"/>
                <a:ea typeface="Public Sans"/>
                <a:cs typeface="Public Sans"/>
              </a:rPr>
              <a:t>1. The Circular Economy </a:t>
            </a:r>
            <a:endParaRPr lang="en-GB" dirty="0">
              <a:effectLst/>
            </a:endParaRPr>
          </a:p>
          <a:p>
            <a:endParaRPr lang="en-GB" dirty="0"/>
          </a:p>
        </p:txBody>
      </p:sp>
      <p:sp>
        <p:nvSpPr>
          <p:cNvPr id="4" name="TextBox 3">
            <a:extLst>
              <a:ext uri="{FF2B5EF4-FFF2-40B4-BE49-F238E27FC236}">
                <a16:creationId xmlns:a16="http://schemas.microsoft.com/office/drawing/2014/main" id="{3ECF41D1-D927-3D59-52A9-A0E9BBB94037}"/>
              </a:ext>
            </a:extLst>
          </p:cNvPr>
          <p:cNvSpPr txBox="1"/>
          <p:nvPr/>
        </p:nvSpPr>
        <p:spPr>
          <a:xfrm>
            <a:off x="876823" y="3181611"/>
            <a:ext cx="10509336" cy="1569660"/>
          </a:xfrm>
          <a:prstGeom prst="rect">
            <a:avLst/>
          </a:prstGeom>
          <a:noFill/>
        </p:spPr>
        <p:txBody>
          <a:bodyPr wrap="square" rtlCol="0">
            <a:spAutoFit/>
          </a:bodyPr>
          <a:lstStyle/>
          <a:p>
            <a:pPr algn="ctr" latinLnBrk="0"/>
            <a:r>
              <a:rPr lang="en-US" sz="4800" i="1" dirty="0">
                <a:solidFill>
                  <a:schemeClr val="accent5"/>
                </a:solidFill>
              </a:rPr>
              <a:t>What is the circular economy and how does it apply to the energy sector?</a:t>
            </a:r>
          </a:p>
        </p:txBody>
      </p:sp>
    </p:spTree>
    <p:extLst>
      <p:ext uri="{BB962C8B-B14F-4D97-AF65-F5344CB8AC3E}">
        <p14:creationId xmlns:p14="http://schemas.microsoft.com/office/powerpoint/2010/main" val="21635271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EC3C3-1BE7-2437-BBE9-6BB97A57151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B33C395-3CC3-4B54-6421-D833B99114A3}"/>
              </a:ext>
            </a:extLst>
          </p:cNvPr>
          <p:cNvSpPr txBox="1"/>
          <p:nvPr/>
        </p:nvSpPr>
        <p:spPr>
          <a:xfrm>
            <a:off x="3234188" y="2153725"/>
            <a:ext cx="8690590" cy="4862870"/>
          </a:xfrm>
          <a:prstGeom prst="rect">
            <a:avLst/>
          </a:prstGeom>
          <a:noFill/>
        </p:spPr>
        <p:txBody>
          <a:bodyPr wrap="square" rtlCol="0">
            <a:spAutoFit/>
          </a:bodyPr>
          <a:lstStyle/>
          <a:p>
            <a:pPr latinLnBrk="0"/>
            <a:r>
              <a:rPr lang="en-GB" sz="2400" noProof="0" dirty="0">
                <a:ea typeface="Public Sans"/>
                <a:cs typeface="Public Sans"/>
                <a:sym typeface="Public Sans"/>
              </a:rPr>
              <a:t>In the context of the energy sector, the circular economy represents a shift from the "take, make, use</a:t>
            </a:r>
            <a:r>
              <a:rPr lang="en-GB" sz="2400" dirty="0">
                <a:ea typeface="Public Sans"/>
                <a:cs typeface="Public Sans"/>
                <a:sym typeface="Public Sans"/>
              </a:rPr>
              <a:t> and</a:t>
            </a:r>
            <a:r>
              <a:rPr lang="en-GB" sz="2400" noProof="0" dirty="0">
                <a:ea typeface="Public Sans"/>
                <a:cs typeface="Public Sans"/>
                <a:sym typeface="Public Sans"/>
              </a:rPr>
              <a:t> dispose” model.  The circular economy emphasises minimising waste and maximising the use of resources.</a:t>
            </a:r>
          </a:p>
          <a:p>
            <a:pPr latinLnBrk="0"/>
            <a:endParaRPr lang="en-GB" sz="1200" dirty="0">
              <a:ea typeface="Public Sans"/>
              <a:cs typeface="Public Sans"/>
              <a:sym typeface="Public Sans"/>
            </a:endParaRPr>
          </a:p>
          <a:p>
            <a:pPr latinLnBrk="0"/>
            <a:r>
              <a:rPr lang="en-GB" sz="2400" dirty="0">
                <a:ea typeface="Public Sans"/>
                <a:cs typeface="Public Sans"/>
                <a:sym typeface="Public Sans"/>
              </a:rPr>
              <a:t>The lifespan of energy technologies can be maximised by minimising waste generation and recovering valuable materials. C</a:t>
            </a:r>
            <a:r>
              <a:rPr lang="en-GB" sz="2400" dirty="0"/>
              <a:t>ircularity helps reduce environmental impact and supports the transition towards a more sustainable and resilient energy system.  </a:t>
            </a:r>
          </a:p>
          <a:p>
            <a:pPr latinLnBrk="0"/>
            <a:endParaRPr lang="en-GB" sz="1200" dirty="0"/>
          </a:p>
          <a:p>
            <a:pPr latinLnBrk="0"/>
            <a:r>
              <a:rPr lang="en-GB" sz="2400" dirty="0"/>
              <a:t>Digital technologies, such as data analytics, smart grids, and blockchain, play a crucial role in enabling and optimising circularity strategies in the energy sector. </a:t>
            </a:r>
          </a:p>
          <a:p>
            <a:pPr latinLnBrk="0"/>
            <a:endParaRPr lang="en-GB" sz="2200" noProof="0" dirty="0">
              <a:ea typeface="Public Sans"/>
              <a:cs typeface="Public Sans"/>
              <a:sym typeface="Public Sans"/>
            </a:endParaRPr>
          </a:p>
        </p:txBody>
      </p:sp>
      <p:pic>
        <p:nvPicPr>
          <p:cNvPr id="6" name="Picture 5">
            <a:extLst>
              <a:ext uri="{FF2B5EF4-FFF2-40B4-BE49-F238E27FC236}">
                <a16:creationId xmlns:a16="http://schemas.microsoft.com/office/drawing/2014/main" id="{A69BCC65-9414-544E-BB43-CAA44F617EB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066" y="3218902"/>
            <a:ext cx="2941915" cy="2003006"/>
          </a:xfrm>
          <a:prstGeom prst="rect">
            <a:avLst/>
          </a:prstGeom>
        </p:spPr>
      </p:pic>
      <p:sp>
        <p:nvSpPr>
          <p:cNvPr id="2" name="Title 1">
            <a:extLst>
              <a:ext uri="{FF2B5EF4-FFF2-40B4-BE49-F238E27FC236}">
                <a16:creationId xmlns:a16="http://schemas.microsoft.com/office/drawing/2014/main" id="{01013AF1-DB87-308C-4487-ACF7C1B85A0C}"/>
              </a:ext>
            </a:extLst>
          </p:cNvPr>
          <p:cNvSpPr>
            <a:spLocks noGrp="1"/>
          </p:cNvSpPr>
          <p:nvPr>
            <p:ph type="title" idx="4294967295"/>
          </p:nvPr>
        </p:nvSpPr>
        <p:spPr>
          <a:xfrm>
            <a:off x="472440" y="828162"/>
            <a:ext cx="10515600" cy="1325563"/>
          </a:xfrm>
          <a:prstGeom prst="rect">
            <a:avLst/>
          </a:prstGeom>
        </p:spPr>
        <p:txBody>
          <a:bodyPr/>
          <a:lstStyle/>
          <a:p>
            <a:pPr rtl="0" eaLnBrk="1" latinLnBrk="1" hangingPunct="1"/>
            <a:r>
              <a:rPr lang="en-US" sz="2800" b="1" kern="1200" dirty="0">
                <a:solidFill>
                  <a:srgbClr val="FFFFFF"/>
                </a:solidFill>
                <a:effectLst/>
                <a:latin typeface="Calibri" panose="020F0502020204030204" pitchFamily="34" charset="0"/>
                <a:ea typeface="Public Sans"/>
                <a:cs typeface="Public Sans"/>
              </a:rPr>
              <a:t>1. The Circular Economy:</a:t>
            </a:r>
            <a:r>
              <a:rPr lang="en-US" sz="2800" b="1" kern="1200" baseline="0" dirty="0">
                <a:solidFill>
                  <a:srgbClr val="FFFFFF"/>
                </a:solidFill>
                <a:effectLst/>
                <a:latin typeface="Calibri" panose="020F0502020204030204" pitchFamily="34" charset="0"/>
                <a:ea typeface="Public Sans"/>
                <a:cs typeface="Public Sans"/>
              </a:rPr>
              <a:t> Introduction</a:t>
            </a:r>
            <a:endParaRPr lang="en-GB" dirty="0">
              <a:effectLst/>
            </a:endParaRPr>
          </a:p>
          <a:p>
            <a:endParaRPr lang="en-GB" dirty="0"/>
          </a:p>
        </p:txBody>
      </p:sp>
    </p:spTree>
    <p:extLst>
      <p:ext uri="{BB962C8B-B14F-4D97-AF65-F5344CB8AC3E}">
        <p14:creationId xmlns:p14="http://schemas.microsoft.com/office/powerpoint/2010/main" val="3210229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46174-A9F9-2227-33C1-1A71A5395BE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7C2E970-0435-BF0A-C4DE-9B0E5B726EAA}"/>
              </a:ext>
            </a:extLst>
          </p:cNvPr>
          <p:cNvSpPr txBox="1"/>
          <p:nvPr/>
        </p:nvSpPr>
        <p:spPr>
          <a:xfrm>
            <a:off x="3269292" y="2079320"/>
            <a:ext cx="8745641" cy="4154984"/>
          </a:xfrm>
          <a:prstGeom prst="rect">
            <a:avLst/>
          </a:prstGeom>
          <a:noFill/>
        </p:spPr>
        <p:txBody>
          <a:bodyPr wrap="square" rtlCol="0">
            <a:spAutoFit/>
          </a:bodyPr>
          <a:lstStyle/>
          <a:p>
            <a:pPr latinLnBrk="0"/>
            <a:r>
              <a:rPr lang="en-GB" sz="2400" noProof="0" dirty="0">
                <a:ea typeface="Public Sans"/>
                <a:cs typeface="Public Sans"/>
                <a:sym typeface="Public Sans"/>
              </a:rPr>
              <a:t>The core principles of the circular economy are:</a:t>
            </a:r>
          </a:p>
          <a:p>
            <a:pPr latinLnBrk="0"/>
            <a:endParaRPr lang="en-GB" sz="2400" noProof="0" dirty="0">
              <a:ea typeface="Public Sans"/>
              <a:cs typeface="Public Sans"/>
              <a:sym typeface="Public Sans"/>
            </a:endParaRPr>
          </a:p>
          <a:p>
            <a:pPr latinLnBrk="0"/>
            <a:r>
              <a:rPr lang="en-GB" sz="2400" b="1" noProof="0" dirty="0">
                <a:ea typeface="Public Sans"/>
                <a:cs typeface="Public Sans"/>
                <a:sym typeface="Public Sans"/>
              </a:rPr>
              <a:t>Reduce: </a:t>
            </a:r>
            <a:r>
              <a:rPr lang="en-GB" sz="2400" noProof="0" dirty="0">
                <a:ea typeface="Public Sans"/>
                <a:cs typeface="Public Sans"/>
                <a:sym typeface="Public Sans"/>
              </a:rPr>
              <a:t>Minimise energy consumption and waste through: </a:t>
            </a:r>
          </a:p>
          <a:p>
            <a:pPr marL="342900" indent="-342900" latinLnBrk="0">
              <a:buFont typeface="Arial" panose="020B0604020202020204" pitchFamily="34" charset="0"/>
              <a:buChar char="•"/>
            </a:pPr>
            <a:r>
              <a:rPr lang="en-GB" sz="2400" dirty="0">
                <a:ea typeface="Public Sans"/>
                <a:cs typeface="Public Sans"/>
                <a:sym typeface="Public Sans"/>
              </a:rPr>
              <a:t>	E</a:t>
            </a:r>
            <a:r>
              <a:rPr lang="en-GB" sz="2400" noProof="0" dirty="0" err="1">
                <a:ea typeface="Public Sans"/>
                <a:cs typeface="Public Sans"/>
                <a:sym typeface="Public Sans"/>
              </a:rPr>
              <a:t>nergy</a:t>
            </a:r>
            <a:r>
              <a:rPr lang="en-GB" sz="2400" noProof="0" dirty="0">
                <a:ea typeface="Public Sans"/>
                <a:cs typeface="Public Sans"/>
                <a:sym typeface="Public Sans"/>
              </a:rPr>
              <a:t> efficiency measures.</a:t>
            </a:r>
            <a:endParaRPr lang="en-GB" sz="2400" dirty="0">
              <a:ea typeface="Public Sans"/>
              <a:cs typeface="Public Sans"/>
              <a:sym typeface="Public Sans"/>
            </a:endParaRPr>
          </a:p>
          <a:p>
            <a:pPr marL="342900" indent="-342900" latinLnBrk="0">
              <a:buFont typeface="Arial" panose="020B0604020202020204" pitchFamily="34" charset="0"/>
              <a:buChar char="•"/>
            </a:pPr>
            <a:r>
              <a:rPr lang="en-GB" sz="2400" noProof="0" dirty="0">
                <a:ea typeface="Public Sans"/>
                <a:cs typeface="Public Sans"/>
                <a:sym typeface="Public Sans"/>
              </a:rPr>
              <a:t>	Incentivising energy use during off-peak periods.</a:t>
            </a:r>
          </a:p>
          <a:p>
            <a:pPr marL="342900" indent="-342900" latinLnBrk="0">
              <a:buFont typeface="Arial" panose="020B0604020202020204" pitchFamily="34" charset="0"/>
              <a:buChar char="•"/>
            </a:pPr>
            <a:r>
              <a:rPr lang="en-GB" sz="2400" dirty="0">
                <a:ea typeface="Public Sans"/>
                <a:cs typeface="Public Sans"/>
                <a:sym typeface="Public Sans"/>
              </a:rPr>
              <a:t>	A</a:t>
            </a:r>
            <a:r>
              <a:rPr lang="en-GB" sz="2400" noProof="0" dirty="0" err="1">
                <a:ea typeface="Public Sans"/>
                <a:cs typeface="Public Sans"/>
                <a:sym typeface="Public Sans"/>
              </a:rPr>
              <a:t>dopting</a:t>
            </a:r>
            <a:r>
              <a:rPr lang="en-GB" sz="2400" noProof="0" dirty="0">
                <a:ea typeface="Public Sans"/>
                <a:cs typeface="Public Sans"/>
                <a:sym typeface="Public Sans"/>
              </a:rPr>
              <a:t> sustainable energy technologies.</a:t>
            </a:r>
          </a:p>
          <a:p>
            <a:pPr latinLnBrk="0"/>
            <a:endParaRPr lang="en-GB" sz="2400" dirty="0">
              <a:ea typeface="Public Sans"/>
              <a:cs typeface="Public Sans"/>
              <a:sym typeface="Public Sans"/>
            </a:endParaRPr>
          </a:p>
          <a:p>
            <a:pPr latinLnBrk="0"/>
            <a:r>
              <a:rPr lang="en-GB" sz="2400" b="1" dirty="0">
                <a:ea typeface="Public Sans"/>
                <a:cs typeface="Public Sans"/>
                <a:sym typeface="Public Sans"/>
              </a:rPr>
              <a:t>Reuse: </a:t>
            </a:r>
            <a:r>
              <a:rPr lang="en-GB" sz="2400" dirty="0">
                <a:ea typeface="Public Sans"/>
                <a:cs typeface="Public Sans"/>
                <a:sym typeface="Public Sans"/>
              </a:rPr>
              <a:t>Repurpose or find new applications for energy infrastructure and components. For example:</a:t>
            </a:r>
          </a:p>
          <a:p>
            <a:pPr marL="342900" indent="-342900" latinLnBrk="0">
              <a:buFont typeface="Arial" panose="020B0604020202020204" pitchFamily="34" charset="0"/>
              <a:buChar char="•"/>
            </a:pPr>
            <a:r>
              <a:rPr lang="en-GB" sz="2400" dirty="0">
                <a:ea typeface="Public Sans"/>
                <a:cs typeface="Public Sans"/>
                <a:sym typeface="Public Sans"/>
              </a:rPr>
              <a:t>Repurpose retired wind turbine blades for pedestrian bridges.</a:t>
            </a:r>
          </a:p>
          <a:p>
            <a:pPr marL="342900" indent="-342900" latinLnBrk="0">
              <a:buFont typeface="Arial" panose="020B0604020202020204" pitchFamily="34" charset="0"/>
              <a:buChar char="•"/>
            </a:pPr>
            <a:r>
              <a:rPr lang="en-GB" sz="2400" dirty="0">
                <a:ea typeface="Public Sans"/>
                <a:cs typeface="Public Sans"/>
                <a:sym typeface="Public Sans"/>
              </a:rPr>
              <a:t>Use electric vehicle batteries for grid-scale energy storage.</a:t>
            </a:r>
          </a:p>
        </p:txBody>
      </p:sp>
      <p:pic>
        <p:nvPicPr>
          <p:cNvPr id="6" name="Picture 5">
            <a:extLst>
              <a:ext uri="{FF2B5EF4-FFF2-40B4-BE49-F238E27FC236}">
                <a16:creationId xmlns:a16="http://schemas.microsoft.com/office/drawing/2014/main" id="{C6D3F940-BC0C-318C-2A89-B6E315C9E7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066" y="3218902"/>
            <a:ext cx="2941915" cy="2003006"/>
          </a:xfrm>
          <a:prstGeom prst="rect">
            <a:avLst/>
          </a:prstGeom>
        </p:spPr>
      </p:pic>
      <p:sp>
        <p:nvSpPr>
          <p:cNvPr id="2" name="Title 1">
            <a:extLst>
              <a:ext uri="{FF2B5EF4-FFF2-40B4-BE49-F238E27FC236}">
                <a16:creationId xmlns:a16="http://schemas.microsoft.com/office/drawing/2014/main" id="{82F961C6-79FB-7F18-2FD4-A3CDB6B4C187}"/>
              </a:ext>
            </a:extLst>
          </p:cNvPr>
          <p:cNvSpPr>
            <a:spLocks noGrp="1"/>
          </p:cNvSpPr>
          <p:nvPr>
            <p:ph type="title" idx="4294967295"/>
          </p:nvPr>
        </p:nvSpPr>
        <p:spPr>
          <a:xfrm>
            <a:off x="403860" y="753757"/>
            <a:ext cx="10515600" cy="1325563"/>
          </a:xfrm>
          <a:prstGeom prst="rect">
            <a:avLst/>
          </a:prstGeom>
        </p:spPr>
        <p:txBody>
          <a:bodyPr/>
          <a:lstStyle/>
          <a:p>
            <a:pPr rtl="0" eaLnBrk="1" latinLnBrk="1" hangingPunct="1"/>
            <a:r>
              <a:rPr lang="en-US" sz="2800" b="1" kern="1200" dirty="0">
                <a:solidFill>
                  <a:srgbClr val="FFFFFF"/>
                </a:solidFill>
                <a:effectLst/>
                <a:latin typeface="Calibri" panose="020F0502020204030204" pitchFamily="34" charset="0"/>
                <a:ea typeface="Public Sans"/>
                <a:cs typeface="Public Sans"/>
              </a:rPr>
              <a:t>1. The Circular Economy:</a:t>
            </a:r>
            <a:r>
              <a:rPr lang="en-US" sz="2800" b="1" kern="1200" baseline="0" dirty="0">
                <a:solidFill>
                  <a:srgbClr val="FFFFFF"/>
                </a:solidFill>
                <a:effectLst/>
                <a:latin typeface="Calibri" panose="020F0502020204030204" pitchFamily="34" charset="0"/>
                <a:ea typeface="Public Sans"/>
                <a:cs typeface="Public Sans"/>
              </a:rPr>
              <a:t> Reduce, Reuse</a:t>
            </a:r>
            <a:endParaRPr lang="en-GB" dirty="0">
              <a:effectLst/>
            </a:endParaRPr>
          </a:p>
          <a:p>
            <a:endParaRPr lang="en-GB" dirty="0"/>
          </a:p>
        </p:txBody>
      </p:sp>
    </p:spTree>
    <p:extLst>
      <p:ext uri="{BB962C8B-B14F-4D97-AF65-F5344CB8AC3E}">
        <p14:creationId xmlns:p14="http://schemas.microsoft.com/office/powerpoint/2010/main" val="1072086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D3568-8BC9-6369-048C-9B06399A0EA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D8AC423-6053-6115-75DE-1CF1651E26EA}"/>
              </a:ext>
            </a:extLst>
          </p:cNvPr>
          <p:cNvSpPr txBox="1"/>
          <p:nvPr/>
        </p:nvSpPr>
        <p:spPr>
          <a:xfrm>
            <a:off x="3269293" y="3098250"/>
            <a:ext cx="8745641" cy="2308324"/>
          </a:xfrm>
          <a:prstGeom prst="rect">
            <a:avLst/>
          </a:prstGeom>
          <a:noFill/>
        </p:spPr>
        <p:txBody>
          <a:bodyPr wrap="square" rtlCol="0">
            <a:spAutoFit/>
          </a:bodyPr>
          <a:lstStyle/>
          <a:p>
            <a:pPr latinLnBrk="0"/>
            <a:endParaRPr lang="en-GB" sz="2400" dirty="0">
              <a:ea typeface="Public Sans"/>
              <a:cs typeface="Public Sans"/>
              <a:sym typeface="Public Sans"/>
            </a:endParaRPr>
          </a:p>
          <a:p>
            <a:pPr latinLnBrk="0"/>
            <a:r>
              <a:rPr lang="en-GB" sz="2400" b="1" dirty="0">
                <a:ea typeface="Public Sans"/>
                <a:cs typeface="Public Sans"/>
                <a:sym typeface="Public Sans"/>
              </a:rPr>
              <a:t>Recycle: </a:t>
            </a:r>
            <a:r>
              <a:rPr lang="en-GB" sz="2400" dirty="0">
                <a:ea typeface="Public Sans"/>
                <a:cs typeface="Public Sans"/>
                <a:sym typeface="Public Sans"/>
              </a:rPr>
              <a:t>Recover valuable materials from end-of-life energy technologies. For example:  </a:t>
            </a:r>
          </a:p>
          <a:p>
            <a:pPr latinLnBrk="0"/>
            <a:endParaRPr lang="en-GB" sz="2400" dirty="0">
              <a:ea typeface="Public Sans"/>
              <a:cs typeface="Public Sans"/>
              <a:sym typeface="Public Sans"/>
            </a:endParaRPr>
          </a:p>
          <a:p>
            <a:pPr marL="342900" indent="-342900" latinLnBrk="0">
              <a:buFont typeface="Arial" panose="020B0604020202020204" pitchFamily="34" charset="0"/>
              <a:buChar char="•"/>
            </a:pPr>
            <a:r>
              <a:rPr lang="en-GB" sz="2400" dirty="0">
                <a:ea typeface="Public Sans"/>
                <a:cs typeface="Public Sans"/>
                <a:sym typeface="Public Sans"/>
              </a:rPr>
              <a:t>Recycle solar panels.</a:t>
            </a:r>
          </a:p>
          <a:p>
            <a:pPr marL="342900" indent="-342900" latinLnBrk="0">
              <a:buFont typeface="Arial" panose="020B0604020202020204" pitchFamily="34" charset="0"/>
              <a:buChar char="•"/>
            </a:pPr>
            <a:r>
              <a:rPr lang="en-GB" sz="2400" dirty="0">
                <a:ea typeface="Public Sans"/>
                <a:cs typeface="Public Sans"/>
                <a:sym typeface="Public Sans"/>
              </a:rPr>
              <a:t>Recovering rare earth elements from wind turbines.</a:t>
            </a:r>
          </a:p>
        </p:txBody>
      </p:sp>
      <p:pic>
        <p:nvPicPr>
          <p:cNvPr id="6" name="Picture 5">
            <a:extLst>
              <a:ext uri="{FF2B5EF4-FFF2-40B4-BE49-F238E27FC236}">
                <a16:creationId xmlns:a16="http://schemas.microsoft.com/office/drawing/2014/main" id="{B31B268F-F208-D31C-26F0-A520472AFAE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066" y="3218902"/>
            <a:ext cx="2941915" cy="2003006"/>
          </a:xfrm>
          <a:prstGeom prst="rect">
            <a:avLst/>
          </a:prstGeom>
        </p:spPr>
      </p:pic>
      <p:sp>
        <p:nvSpPr>
          <p:cNvPr id="2" name="Title 1">
            <a:extLst>
              <a:ext uri="{FF2B5EF4-FFF2-40B4-BE49-F238E27FC236}">
                <a16:creationId xmlns:a16="http://schemas.microsoft.com/office/drawing/2014/main" id="{6A5E9ED0-E40E-4571-2BF7-C0C78A3333C9}"/>
              </a:ext>
            </a:extLst>
          </p:cNvPr>
          <p:cNvSpPr>
            <a:spLocks noGrp="1"/>
          </p:cNvSpPr>
          <p:nvPr>
            <p:ph type="title" idx="4294967295"/>
          </p:nvPr>
        </p:nvSpPr>
        <p:spPr>
          <a:xfrm>
            <a:off x="369570" y="788644"/>
            <a:ext cx="10515600" cy="1325563"/>
          </a:xfrm>
          <a:prstGeom prst="rect">
            <a:avLst/>
          </a:prstGeom>
        </p:spPr>
        <p:txBody>
          <a:bodyPr/>
          <a:lstStyle/>
          <a:p>
            <a:pPr rtl="0" eaLnBrk="1" latinLnBrk="1" hangingPunct="1"/>
            <a:r>
              <a:rPr lang="en-US" sz="2800" b="1" kern="1200" dirty="0">
                <a:solidFill>
                  <a:srgbClr val="FFFFFF"/>
                </a:solidFill>
                <a:effectLst/>
                <a:latin typeface="Calibri" panose="020F0502020204030204" pitchFamily="34" charset="0"/>
                <a:ea typeface="Public Sans"/>
                <a:cs typeface="Public Sans"/>
              </a:rPr>
              <a:t>1. The Circular Economy:</a:t>
            </a:r>
            <a:r>
              <a:rPr lang="en-US" sz="2800" b="1" kern="1200" baseline="0" dirty="0">
                <a:solidFill>
                  <a:srgbClr val="FFFFFF"/>
                </a:solidFill>
                <a:effectLst/>
                <a:latin typeface="Calibri" panose="020F0502020204030204" pitchFamily="34" charset="0"/>
                <a:ea typeface="Public Sans"/>
                <a:cs typeface="Public Sans"/>
              </a:rPr>
              <a:t> Recycle</a:t>
            </a:r>
            <a:endParaRPr lang="en-GB" dirty="0">
              <a:effectLst/>
            </a:endParaRPr>
          </a:p>
          <a:p>
            <a:endParaRPr lang="en-GB" dirty="0"/>
          </a:p>
        </p:txBody>
      </p:sp>
    </p:spTree>
    <p:extLst>
      <p:ext uri="{BB962C8B-B14F-4D97-AF65-F5344CB8AC3E}">
        <p14:creationId xmlns:p14="http://schemas.microsoft.com/office/powerpoint/2010/main" val="1644831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7F9A5-B6BE-2DCD-6B42-42A3DD8C71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2BCF2B-420A-9B63-8ABA-351FFBCB7178}"/>
              </a:ext>
            </a:extLst>
          </p:cNvPr>
          <p:cNvSpPr>
            <a:spLocks noGrp="1"/>
          </p:cNvSpPr>
          <p:nvPr>
            <p:ph type="title" idx="4294967295"/>
          </p:nvPr>
        </p:nvSpPr>
        <p:spPr>
          <a:xfrm>
            <a:off x="461010" y="705283"/>
            <a:ext cx="1122045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2. European Union initiatives promoting circularity in the energy sector</a:t>
            </a:r>
            <a:endParaRPr lang="en-GB" dirty="0">
              <a:effectLst/>
            </a:endParaRPr>
          </a:p>
          <a:p>
            <a:endParaRPr lang="en-GB" dirty="0"/>
          </a:p>
        </p:txBody>
      </p:sp>
      <p:sp>
        <p:nvSpPr>
          <p:cNvPr id="4" name="TextBox 3">
            <a:extLst>
              <a:ext uri="{FF2B5EF4-FFF2-40B4-BE49-F238E27FC236}">
                <a16:creationId xmlns:a16="http://schemas.microsoft.com/office/drawing/2014/main" id="{B190F597-7B51-9EB6-1253-74AAF241D190}"/>
              </a:ext>
            </a:extLst>
          </p:cNvPr>
          <p:cNvSpPr txBox="1"/>
          <p:nvPr/>
        </p:nvSpPr>
        <p:spPr>
          <a:xfrm>
            <a:off x="576197" y="3181611"/>
            <a:ext cx="10809962" cy="2308324"/>
          </a:xfrm>
          <a:prstGeom prst="rect">
            <a:avLst/>
          </a:prstGeom>
          <a:noFill/>
        </p:spPr>
        <p:txBody>
          <a:bodyPr wrap="square" rtlCol="0">
            <a:spAutoFit/>
          </a:bodyPr>
          <a:lstStyle/>
          <a:p>
            <a:pPr algn="ctr" latinLnBrk="0"/>
            <a:r>
              <a:rPr lang="en-US" sz="4800" i="1" dirty="0">
                <a:solidFill>
                  <a:schemeClr val="accent2"/>
                </a:solidFill>
              </a:rPr>
              <a:t>How does the European Union support circularity in the energy sector?</a:t>
            </a:r>
          </a:p>
          <a:p>
            <a:pPr algn="ctr" latinLnBrk="0"/>
            <a:endParaRPr lang="en-US" sz="4800" i="1" dirty="0">
              <a:solidFill>
                <a:schemeClr val="accent2"/>
              </a:solidFill>
            </a:endParaRPr>
          </a:p>
        </p:txBody>
      </p:sp>
    </p:spTree>
    <p:extLst>
      <p:ext uri="{BB962C8B-B14F-4D97-AF65-F5344CB8AC3E}">
        <p14:creationId xmlns:p14="http://schemas.microsoft.com/office/powerpoint/2010/main" val="515079878"/>
      </p:ext>
    </p:extLst>
  </p:cSld>
  <p:clrMapOvr>
    <a:masterClrMapping/>
  </p:clrMapOvr>
</p:sld>
</file>

<file path=ppt/theme/theme1.xml><?xml version="1.0" encoding="utf-8"?>
<a:theme xmlns:a="http://schemas.openxmlformats.org/drawingml/2006/main" name="Every1 slide master">
  <a:themeElements>
    <a:clrScheme name="0E3AF0">
      <a:dk1>
        <a:srgbClr val="231F20"/>
      </a:dk1>
      <a:lt1>
        <a:srgbClr val="FFFFFF"/>
      </a:lt1>
      <a:dk2>
        <a:srgbClr val="0E3AF0"/>
      </a:dk2>
      <a:lt2>
        <a:srgbClr val="D3D3D3"/>
      </a:lt2>
      <a:accent1>
        <a:srgbClr val="BDF03A"/>
      </a:accent1>
      <a:accent2>
        <a:srgbClr val="0E3AF0"/>
      </a:accent2>
      <a:accent3>
        <a:srgbClr val="A5A5A5"/>
      </a:accent3>
      <a:accent4>
        <a:srgbClr val="808080"/>
      </a:accent4>
      <a:accent5>
        <a:srgbClr val="0E3AF0"/>
      </a:accent5>
      <a:accent6>
        <a:srgbClr val="70AD47"/>
      </a:accent6>
      <a:hlink>
        <a:srgbClr val="0563C1"/>
      </a:hlink>
      <a:folHlink>
        <a:srgbClr val="954F72"/>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2838" cap="flat">
          <a:noFill/>
          <a:prstDash val="solid"/>
          <a:miter/>
        </a:ln>
        <a:effectLst/>
      </a:spPr>
      <a:bodyPr rtlCol="0" anchor="ctr"/>
      <a:lstStyle>
        <a:defPPr algn="ctr">
          <a:defRPr sz="2800" dirty="0" smtClean="0">
            <a:solidFill>
              <a:srgbClr val="1A194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FC0EDCDBA201B409A2395B9861151A1" ma:contentTypeVersion="15" ma:contentTypeDescription="Create a new document." ma:contentTypeScope="" ma:versionID="d7b704e02a6f4df70b832825b3db7aa0">
  <xsd:schema xmlns:xsd="http://www.w3.org/2001/XMLSchema" xmlns:xs="http://www.w3.org/2001/XMLSchema" xmlns:p="http://schemas.microsoft.com/office/2006/metadata/properties" xmlns:ns2="c67c0ac7-78b5-4864-aca3-db9996adcf66" xmlns:ns3="59c2b11d-9272-4eed-95ac-95725493c81f" targetNamespace="http://schemas.microsoft.com/office/2006/metadata/properties" ma:root="true" ma:fieldsID="f3bd6d414d30b12d2dfe1bd1fa025680" ns2:_="" ns3:_="">
    <xsd:import namespace="c67c0ac7-78b5-4864-aca3-db9996adcf66"/>
    <xsd:import namespace="59c2b11d-9272-4eed-95ac-95725493c81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7c0ac7-78b5-4864-aca3-db9996adcf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9249fec-8619-4602-8705-1823ced1ad95" ma:termSetId="09814cd3-568e-fe90-9814-8d621ff8fb84" ma:anchorId="fba54fb3-c3e1-fe81-a776-ca4b69148c4d" ma:open="true" ma:isKeyword="false">
      <xsd:complexType>
        <xsd:sequence>
          <xsd:element ref="pc:Terms" minOccurs="0" maxOccurs="1"/>
        </xsd:sequence>
      </xsd:complexType>
    </xsd:element>
    <xsd:element name="MediaServiceLocation" ma:index="15" nillable="true" ma:displayName="Location" ma:indexed="true"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9c2b11d-9272-4eed-95ac-95725493c81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08e361e-f706-48d1-9f52-00535f2db59c}" ma:internalName="TaxCatchAll" ma:showField="CatchAllData" ma:web="59c2b11d-9272-4eed-95ac-95725493c81f">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59c2b11d-9272-4eed-95ac-95725493c81f" xsi:nil="true"/>
    <lcf76f155ced4ddcb4097134ff3c332f xmlns="c67c0ac7-78b5-4864-aca3-db9996adcf66">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C5C3B69-FCD9-4B25-857D-834FE8E496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67c0ac7-78b5-4864-aca3-db9996adcf66"/>
    <ds:schemaRef ds:uri="59c2b11d-9272-4eed-95ac-95725493c8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3CA0DD0-504F-4EB9-B60E-59D0E157F7B9}">
  <ds:schemaRefs>
    <ds:schemaRef ds:uri="http://schemas.microsoft.com/office/2006/documentManagement/types"/>
    <ds:schemaRef ds:uri="http://purl.org/dc/terms/"/>
    <ds:schemaRef ds:uri="http://schemas.microsoft.com/office/2006/metadata/properties"/>
    <ds:schemaRef ds:uri="http://www.w3.org/XML/1998/namespace"/>
    <ds:schemaRef ds:uri="http://schemas.microsoft.com/office/infopath/2007/PartnerControls"/>
    <ds:schemaRef ds:uri="http://purl.org/dc/elements/1.1/"/>
    <ds:schemaRef ds:uri="http://schemas.openxmlformats.org/package/2006/metadata/core-properties"/>
    <ds:schemaRef ds:uri="75a85b04-3e87-4e6d-8e61-343b36998706"/>
    <ds:schemaRef ds:uri="577805d4-8e47-4788-b8ec-5b1290b6ebfb"/>
    <ds:schemaRef ds:uri="http://purl.org/dc/dcmitype/"/>
    <ds:schemaRef ds:uri="59c2b11d-9272-4eed-95ac-95725493c81f"/>
    <ds:schemaRef ds:uri="c67c0ac7-78b5-4864-aca3-db9996adcf66"/>
    <ds:schemaRef ds:uri="f45ef3b6-e1f8-4ba6-89ba-26b48c006428"/>
    <ds:schemaRef ds:uri="7b26517a-e12b-4b49-bcfd-51642f3fdde0"/>
  </ds:schemaRefs>
</ds:datastoreItem>
</file>

<file path=customXml/itemProps3.xml><?xml version="1.0" encoding="utf-8"?>
<ds:datastoreItem xmlns:ds="http://schemas.openxmlformats.org/officeDocument/2006/customXml" ds:itemID="{8E3774D8-BCA8-4A02-93E0-3307429344A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266</TotalTime>
  <Words>4088</Words>
  <Application>Microsoft Macintosh PowerPoint</Application>
  <PresentationFormat>Widescreen</PresentationFormat>
  <Paragraphs>395</Paragraphs>
  <Slides>31</Slides>
  <Notes>31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맑은 고딕</vt:lpstr>
      <vt:lpstr>Arial</vt:lpstr>
      <vt:lpstr>Calibri</vt:lpstr>
      <vt:lpstr>Public Sans</vt:lpstr>
      <vt:lpstr>Every1 slide master</vt:lpstr>
      <vt:lpstr>Circularity and  the Digital  Energy Transition </vt:lpstr>
      <vt:lpstr>Introduction to circularity</vt:lpstr>
      <vt:lpstr>Circularity in 9 questions</vt:lpstr>
      <vt:lpstr>Nine questions on energy digitalisation and circularity  </vt:lpstr>
      <vt:lpstr>1. The Circular Economy  </vt:lpstr>
      <vt:lpstr>1. The Circular Economy: Introduction </vt:lpstr>
      <vt:lpstr>1. The Circular Economy: Reduce, Reuse </vt:lpstr>
      <vt:lpstr>1. The Circular Economy: Recycle </vt:lpstr>
      <vt:lpstr>2. European Union initiatives promoting circularity in the energy sector </vt:lpstr>
      <vt:lpstr>2. European Union initiatives promoting circularity in the energy sector: Designing for circularity and Material efficiency </vt:lpstr>
      <vt:lpstr>2. European Union initiatives promoting circularity in the energy sector: Waste reduction and Resource recovery </vt:lpstr>
      <vt:lpstr>3. The digital energy transition  </vt:lpstr>
      <vt:lpstr>3. The digital energy transition: Digitalisation and Data analytics </vt:lpstr>
      <vt:lpstr>4. Synergies  </vt:lpstr>
      <vt:lpstr>4. Synergies: More detail </vt:lpstr>
      <vt:lpstr>5. Circularity in the digital energy sector: Resource efficiency </vt:lpstr>
      <vt:lpstr>5. Circularity in the digital energy sector: Resource efficiency – More detail </vt:lpstr>
      <vt:lpstr>6. Circularity in the digital energy sector: Renewable energy and energy storage </vt:lpstr>
      <vt:lpstr>6. Circularity in the digital energy sector: Renewable energy and energy storage – More detail </vt:lpstr>
      <vt:lpstr>7: Energy digitalisation: Smart grids and data analytics </vt:lpstr>
      <vt:lpstr>7: Energy digitalisation: Smart grids and data analytics – Smart grids </vt:lpstr>
      <vt:lpstr>7: Energy digitalisation: Smart grids and data analytics – Data analytics </vt:lpstr>
      <vt:lpstr>8. Energy digitalisation and blockchain  </vt:lpstr>
      <vt:lpstr>8. Energy digitalisation and blockchain – What is blockchain? </vt:lpstr>
      <vt:lpstr>8. Energy digitalisation and blockchain – Blockchain in the energy sector </vt:lpstr>
      <vt:lpstr>9. Synergies and integrated solutions  </vt:lpstr>
      <vt:lpstr>9. Synergies and integrated solutions: More detail </vt:lpstr>
      <vt:lpstr>Next steps</vt:lpstr>
      <vt:lpstr>Acknowledgements 1</vt:lpstr>
      <vt:lpstr>Acknowledgements 2</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Beck.Pitt</cp:lastModifiedBy>
  <cp:revision>449</cp:revision>
  <dcterms:created xsi:type="dcterms:W3CDTF">2019-04-06T05:20:47Z</dcterms:created>
  <dcterms:modified xsi:type="dcterms:W3CDTF">2026-03-09T12:09:09Z</dcterms:modified>
  <cp:category/>
</cp:coreProperties>
</file>