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6"/>
  </p:notesMasterIdLst>
  <p:handoutMasterIdLst>
    <p:handoutMasterId r:id="rId37"/>
  </p:handoutMasterIdLst>
  <p:sldIdLst>
    <p:sldId id="419" r:id="rId5"/>
    <p:sldId id="389" r:id="rId6"/>
    <p:sldId id="479" r:id="rId7"/>
    <p:sldId id="478" r:id="rId8"/>
    <p:sldId id="464" r:id="rId9"/>
    <p:sldId id="465" r:id="rId10"/>
    <p:sldId id="480" r:id="rId11"/>
    <p:sldId id="487" r:id="rId12"/>
    <p:sldId id="466" r:id="rId13"/>
    <p:sldId id="467" r:id="rId14"/>
    <p:sldId id="481" r:id="rId15"/>
    <p:sldId id="468" r:id="rId16"/>
    <p:sldId id="469" r:id="rId17"/>
    <p:sldId id="470" r:id="rId18"/>
    <p:sldId id="471" r:id="rId19"/>
    <p:sldId id="472" r:id="rId20"/>
    <p:sldId id="473" r:id="rId21"/>
    <p:sldId id="474" r:id="rId22"/>
    <p:sldId id="475" r:id="rId23"/>
    <p:sldId id="476" r:id="rId24"/>
    <p:sldId id="477" r:id="rId25"/>
    <p:sldId id="488" r:id="rId26"/>
    <p:sldId id="482" r:id="rId27"/>
    <p:sldId id="483" r:id="rId28"/>
    <p:sldId id="489" r:id="rId29"/>
    <p:sldId id="484" r:id="rId30"/>
    <p:sldId id="485" r:id="rId31"/>
    <p:sldId id="457" r:id="rId32"/>
    <p:sldId id="448" r:id="rId33"/>
    <p:sldId id="486" r:id="rId34"/>
    <p:sldId id="293"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97D146-B77D-1B09-7E21-2F7B2067A124}" name="v.i.sotiris" initials="v." userId="S::v.i.sotiris_gmail.com#ext#@flux50.onmicrosoft.com::0644cb4a-eb7c-4068-863e-3f5e2bdfbe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68" autoAdjust="0"/>
    <p:restoredTop sz="86342" autoAdjust="0"/>
  </p:normalViewPr>
  <p:slideViewPr>
    <p:cSldViewPr snapToGrid="0">
      <p:cViewPr varScale="1">
        <p:scale>
          <a:sx n="92" d="100"/>
          <a:sy n="92" d="100"/>
        </p:scale>
        <p:origin x="216" y="184"/>
      </p:cViewPr>
      <p:guideLst/>
    </p:cSldViewPr>
  </p:slideViewPr>
  <p:outlineViewPr>
    <p:cViewPr>
      <p:scale>
        <a:sx n="33" d="100"/>
        <a:sy n="33" d="100"/>
      </p:scale>
      <p:origin x="0" y="-740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066"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iea.org/policies/15696-european-raw-materials-initiativ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ingle-market-economy.ec.europa.eu/sectors/raw-materials/areas-specific-interest/critical-raw-materials_en#critical-raw-materials-ac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slide" Target="../slid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notesMaster" Target="../notesMasters/notesMaster1.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circulareconomy.europa.eu/platform/sites/default/files/2023-06/Circular-energy-transition.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Circularity and the Digital Energy Transition</a:t>
            </a:r>
          </a:p>
          <a:p>
            <a:pPr latinLnBrk="0" hangingPunct="0"/>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74018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European Union initiatives promoting circularity in the energy sector</a:t>
            </a:r>
          </a:p>
          <a:p>
            <a:pPr lvl="0" latinLnBrk="0">
              <a:buClr>
                <a:srgbClr val="000000"/>
              </a:buClr>
            </a:pPr>
            <a:r>
              <a:rPr lang="en-GB" sz="1200" b="1" noProof="0" dirty="0">
                <a:ea typeface="Public Sans"/>
                <a:cs typeface="Public Sans"/>
                <a:sym typeface="Public Sans"/>
              </a:rPr>
              <a:t>Design for circularity</a:t>
            </a:r>
            <a:r>
              <a:rPr lang="en-GB" sz="1200" noProof="0" dirty="0">
                <a:ea typeface="Public Sans"/>
                <a:cs typeface="Public Sans"/>
                <a:sym typeface="Public Sans"/>
              </a:rPr>
              <a:t>: Design energy technologies with a focus on durability, repairability, and recyclability.</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noProof="0" dirty="0">
                <a:ea typeface="Public Sans"/>
                <a:cs typeface="Public Sans"/>
                <a:sym typeface="Public Sans"/>
              </a:rPr>
              <a:t>The </a:t>
            </a:r>
            <a:r>
              <a:rPr lang="en-GB" sz="1200" u="sng" noProof="0" dirty="0">
                <a:solidFill>
                  <a:schemeClr val="hlink"/>
                </a:solidFill>
                <a:ea typeface="Public Sans"/>
                <a:cs typeface="Public Sans"/>
                <a:sym typeface="Public Sans"/>
                <a:hlinkClick r:id="rId3"/>
              </a:rPr>
              <a:t>EU Ecodesign Directive</a:t>
            </a:r>
            <a:r>
              <a:rPr lang="en-GB" sz="1200" noProof="0" dirty="0">
                <a:ea typeface="Public Sans"/>
                <a:cs typeface="Public Sans"/>
                <a:sym typeface="Public Sans"/>
              </a:rPr>
              <a:t> sets minimum energy efficiency standards for energy-related products, and promotes the design of durable and repairable products.</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Material efficiency</a:t>
            </a:r>
            <a:r>
              <a:rPr lang="en-GB" sz="1200" noProof="0" dirty="0">
                <a:ea typeface="Public Sans"/>
                <a:cs typeface="Public Sans"/>
                <a:sym typeface="Public Sans"/>
              </a:rPr>
              <a:t>: Reduce the amount of materials used in energy technologies and infrastructure.</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noProof="0" dirty="0">
                <a:ea typeface="Public Sans"/>
                <a:cs typeface="Public Sans"/>
                <a:sym typeface="Public Sans"/>
              </a:rPr>
              <a:t>The </a:t>
            </a:r>
            <a:r>
              <a:rPr lang="en-GB" sz="1200" u="sng" noProof="0" dirty="0">
                <a:solidFill>
                  <a:schemeClr val="hlink"/>
                </a:solidFill>
                <a:ea typeface="Public Sans"/>
                <a:cs typeface="Public Sans"/>
                <a:sym typeface="Public Sans"/>
                <a:hlinkClick r:id="rId4"/>
              </a:rPr>
              <a:t>EU Raw Materials Initiative</a:t>
            </a:r>
            <a:r>
              <a:rPr lang="en-GB" sz="1200" noProof="0" dirty="0">
                <a:ea typeface="Public Sans"/>
                <a:cs typeface="Public Sans"/>
                <a:sym typeface="Public Sans"/>
              </a:rPr>
              <a:t> aims to secure access to critical raw materials, including those used in renewable energy technologies, and promote their efficient use.</a:t>
            </a:r>
            <a:endParaRPr lang="en-GB" sz="1200" noProof="0" dirty="0">
              <a:solidFill>
                <a:srgbClr val="2B2C30"/>
              </a:solidFill>
              <a:ea typeface="Public Sans"/>
              <a:cs typeface="Public Sans"/>
              <a:sym typeface="Public Sans"/>
            </a:endParaRPr>
          </a:p>
          <a:p>
            <a:endParaRPr lang="en-GB" dirty="0"/>
          </a:p>
          <a:p>
            <a:endParaRPr lang="en-GB" dirty="0"/>
          </a:p>
          <a:p>
            <a:endParaRPr lang="en-GB" dirty="0"/>
          </a:p>
          <a:p>
            <a:r>
              <a:rPr lang="en-GB" dirty="0"/>
              <a:t>https://commission.europa.eu/energy-climate-change-environment/standards-tools-and-labels/products-labelling-rules-and-requirements/ecodesign-sustainable-products-regulation_en</a:t>
            </a:r>
          </a:p>
          <a:p>
            <a:r>
              <a:rPr lang="en-GB" dirty="0"/>
              <a:t>https://</a:t>
            </a:r>
            <a:r>
              <a:rPr lang="en-GB" dirty="0" err="1"/>
              <a:t>www.iea.org</a:t>
            </a:r>
            <a:r>
              <a:rPr lang="en-GB" dirty="0"/>
              <a:t>/policies/15696-european-raw-materials-initiative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81405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European Union initiatives promoting circularity in the energy sector</a:t>
            </a:r>
          </a:p>
          <a:p>
            <a:pPr lvl="0" latinLnBrk="0">
              <a:buClr>
                <a:srgbClr val="000000"/>
              </a:buClr>
            </a:pPr>
            <a:r>
              <a:rPr lang="en-GB" sz="1200" b="1" noProof="0" dirty="0">
                <a:ea typeface="Public Sans"/>
                <a:cs typeface="Public Sans"/>
                <a:sym typeface="Public Sans"/>
              </a:rPr>
              <a:t>Waste reduction: </a:t>
            </a:r>
            <a:r>
              <a:rPr lang="en-GB" sz="1200" noProof="0" dirty="0">
                <a:ea typeface="Public Sans"/>
                <a:cs typeface="Public Sans"/>
                <a:sym typeface="Public Sans"/>
              </a:rPr>
              <a:t>Minimise waste generation during the manufacturing, operation, and end-of-life management of energy technologies.</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noProof="0" dirty="0">
                <a:ea typeface="Public Sans"/>
                <a:cs typeface="Public Sans"/>
                <a:sym typeface="Public Sans"/>
              </a:rPr>
              <a:t>The </a:t>
            </a:r>
            <a:r>
              <a:rPr lang="en-GB" sz="1200" u="sng" noProof="0" dirty="0">
                <a:solidFill>
                  <a:schemeClr val="hlink"/>
                </a:solidFill>
                <a:ea typeface="Public Sans"/>
                <a:cs typeface="Public Sans"/>
                <a:sym typeface="Public Sans"/>
                <a:hlinkClick r:id="rId3"/>
              </a:rPr>
              <a:t>EU Waste Framework Directive</a:t>
            </a:r>
            <a:r>
              <a:rPr lang="en-GB" sz="1200" noProof="0" dirty="0">
                <a:ea typeface="Public Sans"/>
                <a:cs typeface="Public Sans"/>
                <a:sym typeface="Public Sans"/>
              </a:rPr>
              <a:t> sets targets for waste reduction and recycling, including waste from electrical and electronic equipment (WEEE) and batteries.  </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Resource recovery:</a:t>
            </a:r>
            <a:r>
              <a:rPr lang="en-GB" sz="1200" noProof="0" dirty="0">
                <a:ea typeface="Public Sans"/>
                <a:cs typeface="Public Sans"/>
                <a:sym typeface="Public Sans"/>
              </a:rPr>
              <a:t> Recover valuable materials from end-of-life energy technologies through recycling and reuse.</a:t>
            </a:r>
          </a:p>
          <a:p>
            <a:pPr lvl="0" latinLnBrk="0">
              <a:buClr>
                <a:srgbClr val="000000"/>
              </a:buClr>
            </a:pPr>
            <a:endParaRPr lang="en-GB" sz="1200" noProof="0" dirty="0">
              <a:ea typeface="Public Sans"/>
              <a:cs typeface="Public Sans"/>
              <a:sym typeface="Public Sans"/>
            </a:endParaRPr>
          </a:p>
          <a:p>
            <a:pPr lvl="0" latinLnBrk="0"/>
            <a:r>
              <a:rPr lang="en-GB" sz="1200" noProof="0" dirty="0">
                <a:ea typeface="Public Sans"/>
                <a:cs typeface="Public Sans"/>
                <a:sym typeface="Public Sans"/>
              </a:rPr>
              <a:t>The </a:t>
            </a:r>
            <a:r>
              <a:rPr lang="en-GB" sz="1200" u="sng" noProof="0" dirty="0">
                <a:solidFill>
                  <a:schemeClr val="hlink"/>
                </a:solidFill>
                <a:ea typeface="Public Sans"/>
                <a:cs typeface="Public Sans"/>
                <a:sym typeface="Public Sans"/>
                <a:hlinkClick r:id="rId4"/>
              </a:rPr>
              <a:t>EU Critical Raw Materials Act</a:t>
            </a:r>
            <a:r>
              <a:rPr lang="en-GB" sz="1200" noProof="0" dirty="0">
                <a:ea typeface="Public Sans"/>
                <a:cs typeface="Public Sans"/>
                <a:sym typeface="Public Sans"/>
              </a:rPr>
              <a:t> aims to secure the supply of critical raw materials and promote their recovery and recycling.</a:t>
            </a:r>
            <a:endParaRPr lang="en-GB" sz="1200" noProof="0" dirty="0">
              <a:solidFill>
                <a:srgbClr val="2B2C30"/>
              </a:solidFill>
              <a:ea typeface="Public Sans"/>
              <a:cs typeface="Public Sans"/>
              <a:sym typeface="Public Sans"/>
            </a:endParaRPr>
          </a:p>
          <a:p>
            <a:endParaRPr lang="en-GB" dirty="0"/>
          </a:p>
          <a:p>
            <a:endParaRPr lang="en-GB" dirty="0"/>
          </a:p>
          <a:p>
            <a:r>
              <a:rPr lang="en-GB" dirty="0"/>
              <a:t>https://environment.ec.europa.eu/topics/waste-and-recycling/waste-framework-directive_en</a:t>
            </a:r>
          </a:p>
          <a:p>
            <a:r>
              <a:rPr lang="en-GB" dirty="0"/>
              <a:t>https://single-market-</a:t>
            </a:r>
            <a:r>
              <a:rPr lang="en-GB" dirty="0" err="1"/>
              <a:t>economy.ec.europa.eu</a:t>
            </a:r>
            <a:r>
              <a:rPr lang="en-GB" dirty="0"/>
              <a:t>/sectors/raw-materials/areas-specific-interest/</a:t>
            </a:r>
            <a:r>
              <a:rPr lang="en-GB" dirty="0" err="1"/>
              <a:t>critical-raw-materials_en#critical-raw-materials-act</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4214738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The digital energy transition </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How is digitalisation transforming the energy sector?</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5997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The digital energy transition </a:t>
            </a:r>
            <a:endParaRPr lang="en-US" sz="1050" dirty="0">
              <a:solidFill>
                <a:schemeClr val="bg1"/>
              </a:solidFill>
            </a:endParaRPr>
          </a:p>
          <a:p>
            <a:pPr latinLnBrk="0"/>
            <a:r>
              <a:rPr lang="en-GB" sz="1200" dirty="0">
                <a:ea typeface="+mn-lt"/>
                <a:cs typeface="+mn-lt"/>
                <a:sym typeface="Public Sans"/>
              </a:rPr>
              <a:t>Digitalisation is fundamentally changing the energy sector by: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Enabling the development of smart grids for optimised energy flows.</a:t>
            </a:r>
          </a:p>
          <a:p>
            <a:pPr marL="342900" indent="-342900" latinLnBrk="0">
              <a:buFont typeface="Arial" panose="020B0604020202020204" pitchFamily="34" charset="0"/>
              <a:buChar char="•"/>
            </a:pPr>
            <a:r>
              <a:rPr lang="en-GB" sz="1200" dirty="0">
                <a:ea typeface="+mn-lt"/>
                <a:cs typeface="+mn-lt"/>
                <a:sym typeface="Public Sans"/>
              </a:rPr>
              <a:t>Integrating renewable energy sources.</a:t>
            </a:r>
          </a:p>
          <a:p>
            <a:pPr marL="342900" indent="-342900" latinLnBrk="0">
              <a:buFont typeface="Arial" panose="020B0604020202020204" pitchFamily="34" charset="0"/>
              <a:buChar char="•"/>
            </a:pPr>
            <a:r>
              <a:rPr lang="en-GB" sz="1200" dirty="0">
                <a:ea typeface="+mn-lt"/>
                <a:cs typeface="+mn-lt"/>
                <a:sym typeface="Public Sans"/>
              </a:rPr>
              <a:t>Enhancing grid stability.</a:t>
            </a:r>
          </a:p>
          <a:p>
            <a:pPr latinLnBrk="0"/>
            <a:endParaRPr lang="en-GB" sz="1200" dirty="0">
              <a:ea typeface="+mn-lt"/>
              <a:cs typeface="+mn-lt"/>
              <a:sym typeface="Public Sans"/>
            </a:endParaRPr>
          </a:p>
          <a:p>
            <a:pPr latinLnBrk="0"/>
            <a:r>
              <a:rPr lang="en-GB" sz="1200" dirty="0">
                <a:ea typeface="+mn-lt"/>
                <a:cs typeface="+mn-lt"/>
                <a:sym typeface="Public Sans"/>
              </a:rPr>
              <a:t>Data analytics and machine learning play a crucial role in improving energy efficiency by: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Identifying waste.</a:t>
            </a:r>
          </a:p>
          <a:p>
            <a:pPr marL="342900" indent="-342900" latinLnBrk="0">
              <a:buFont typeface="Arial" panose="020B0604020202020204" pitchFamily="34" charset="0"/>
              <a:buChar char="•"/>
            </a:pPr>
            <a:r>
              <a:rPr lang="en-GB" sz="1200" dirty="0">
                <a:ea typeface="+mn-lt"/>
                <a:cs typeface="+mn-lt"/>
                <a:sym typeface="Public Sans"/>
              </a:rPr>
              <a:t>Optimising consumption.</a:t>
            </a:r>
          </a:p>
          <a:p>
            <a:pPr marL="342900" indent="-342900" latinLnBrk="0">
              <a:buFont typeface="Arial" panose="020B0604020202020204" pitchFamily="34" charset="0"/>
              <a:buChar char="•"/>
            </a:pPr>
            <a:r>
              <a:rPr lang="en-GB" sz="1200" dirty="0">
                <a:ea typeface="+mn-lt"/>
                <a:cs typeface="+mn-lt"/>
                <a:sym typeface="Public Sans"/>
              </a:rPr>
              <a:t>Forecasting demand.</a:t>
            </a:r>
          </a:p>
          <a:p>
            <a:pPr marL="342900" indent="-342900" latinLnBrk="0">
              <a:buFont typeface="Arial" panose="020B0604020202020204" pitchFamily="34" charset="0"/>
              <a:buChar char="•"/>
            </a:pPr>
            <a:r>
              <a:rPr lang="en-GB" sz="1200" dirty="0">
                <a:ea typeface="+mn-lt"/>
                <a:cs typeface="+mn-lt"/>
                <a:sym typeface="Public Sans"/>
              </a:rPr>
              <a:t>Predicting equipment failures to improve maintenance schedules.</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289333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Synergies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How do circularity and digitalisation work together to achieve a sustainable future?</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80523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Synergies </a:t>
            </a:r>
            <a:endParaRPr lang="en-US" sz="1050" dirty="0">
              <a:solidFill>
                <a:schemeClr val="bg1"/>
              </a:solidFill>
            </a:endParaRPr>
          </a:p>
          <a:p>
            <a:pPr lvl="0" latinLnBrk="0" hangingPunct="0"/>
            <a:r>
              <a:rPr lang="en-GB" sz="1200" dirty="0">
                <a:solidFill>
                  <a:srgbClr val="2B2C30"/>
                </a:solidFill>
                <a:ea typeface="Public Sans"/>
                <a:cs typeface="Public Sans"/>
                <a:sym typeface="Public Sans"/>
              </a:rPr>
              <a:t>Both c</a:t>
            </a:r>
            <a:r>
              <a:rPr lang="en-GB" sz="1200" noProof="0" dirty="0" err="1">
                <a:solidFill>
                  <a:srgbClr val="2B2C30"/>
                </a:solidFill>
                <a:ea typeface="Public Sans"/>
                <a:cs typeface="Public Sans"/>
                <a:sym typeface="Public Sans"/>
              </a:rPr>
              <a:t>ircularity</a:t>
            </a:r>
            <a:r>
              <a:rPr lang="en-GB" sz="1200" noProof="0" dirty="0">
                <a:solidFill>
                  <a:srgbClr val="2B2C30"/>
                </a:solidFill>
                <a:ea typeface="Public Sans"/>
                <a:cs typeface="Public Sans"/>
                <a:sym typeface="Public Sans"/>
              </a:rPr>
              <a:t> and digitalisation are essential for a sustainable energy future.  Digital technologies can facilitate the implementation of circular economy principles, while circularity can enhance the benefits of digitalisation.  For example:</a:t>
            </a:r>
          </a:p>
          <a:p>
            <a:pPr lvl="0" latinLnBrk="0" hangingPunct="0"/>
            <a:endParaRPr lang="en-GB" sz="1200" noProof="0" dirty="0"/>
          </a:p>
          <a:p>
            <a:pPr marL="34290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Digital platforms </a:t>
            </a:r>
            <a:r>
              <a:rPr lang="en-GB" sz="1200" noProof="0" dirty="0">
                <a:solidFill>
                  <a:srgbClr val="2B2C30"/>
                </a:solidFill>
                <a:ea typeface="Public Sans"/>
                <a:cs typeface="Public Sans"/>
                <a:sym typeface="Public Sans"/>
              </a:rPr>
              <a:t>can track and manage resources throughout their lifecycle, enabling better reuse and recycling.</a:t>
            </a:r>
            <a:endParaRPr lang="en-GB" sz="12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Data analytics </a:t>
            </a:r>
            <a:r>
              <a:rPr lang="en-GB" sz="1200" noProof="0" dirty="0">
                <a:solidFill>
                  <a:srgbClr val="2B2C30"/>
                </a:solidFill>
                <a:ea typeface="Public Sans"/>
                <a:cs typeface="Public Sans"/>
                <a:sym typeface="Public Sans"/>
              </a:rPr>
              <a:t>can optimise energy consumption and reduce waste.</a:t>
            </a:r>
            <a:endParaRPr lang="en-GB" sz="12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Smart grids </a:t>
            </a:r>
            <a:r>
              <a:rPr lang="en-GB" sz="1200" noProof="0" dirty="0">
                <a:solidFill>
                  <a:srgbClr val="2B2C30"/>
                </a:solidFill>
                <a:ea typeface="Public Sans"/>
                <a:cs typeface="Public Sans"/>
                <a:sym typeface="Public Sans"/>
              </a:rPr>
              <a:t>can facilitate the integration of renewable energy sources and support the development of decentralised energy systems.</a:t>
            </a:r>
          </a:p>
          <a:p>
            <a:pPr marL="342900" lvl="0" indent="-342900" latinLnBrk="0" hangingPunct="0">
              <a:buClr>
                <a:srgbClr val="000000"/>
              </a:buClr>
              <a:buSzPts val="2800"/>
              <a:buFont typeface="Arial" panose="020B0604020202020204" pitchFamily="34" charset="0"/>
              <a:buChar char="•"/>
            </a:pPr>
            <a:endParaRPr lang="en-GB" sz="1200" dirty="0">
              <a:solidFill>
                <a:srgbClr val="2B2C30"/>
              </a:solidFill>
              <a:sym typeface="Public Sans"/>
            </a:endParaRPr>
          </a:p>
          <a:p>
            <a:pPr lvl="0" latinLnBrk="0" hangingPunct="0">
              <a:buClr>
                <a:srgbClr val="000000"/>
              </a:buClr>
              <a:buSzPts val="2800"/>
            </a:pPr>
            <a:r>
              <a:rPr lang="en-GB" sz="1200" noProof="0" dirty="0"/>
              <a:t>Read the Global Alliance on Circular Economy and Resource Efficiency (GACERE) 2025 </a:t>
            </a:r>
            <a:r>
              <a:rPr lang="en-GB" sz="1200" noProof="0" dirty="0">
                <a:hlinkClick r:id="rId3"/>
              </a:rPr>
              <a:t>Circular Economy and Digitalization Working Paper</a:t>
            </a:r>
            <a:r>
              <a:rPr lang="en-GB" sz="1200" noProof="0" dirty="0"/>
              <a:t>.</a:t>
            </a:r>
          </a:p>
          <a:p>
            <a:endParaRPr lang="en-GB" dirty="0"/>
          </a:p>
          <a:p>
            <a:endParaRPr lang="en-GB" dirty="0"/>
          </a:p>
          <a:p>
            <a:endParaRPr lang="en-GB" dirty="0"/>
          </a:p>
          <a:p>
            <a:r>
              <a:rPr lang="en-GB" dirty="0"/>
              <a:t>https://www.unido.org/sites/default/files/unido-publications/2025-06/Circular%20Economy%20and%20Digitalization.pdf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16368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Circularity in the digital energy sector: Resource efficiency</a:t>
            </a:r>
            <a:endParaRPr lang="en-US" sz="1050" dirty="0">
              <a:solidFill>
                <a:schemeClr val="bg1"/>
              </a:solidFill>
            </a:endParaRPr>
          </a:p>
          <a:p>
            <a:pPr algn="ctr" latinLnBrk="0"/>
            <a:r>
              <a:rPr lang="en-GB" sz="1200" i="1" noProof="0" dirty="0">
                <a:solidFill>
                  <a:schemeClr val="accent2"/>
                </a:solidFill>
              </a:rPr>
              <a:t>How can circular economy principles be applied to maximise resource efficiency?</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49639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Circularity in the digital energy sector: Resource efficiency</a:t>
            </a:r>
            <a:endParaRPr lang="en-US" sz="1050" dirty="0">
              <a:solidFill>
                <a:schemeClr val="bg1"/>
              </a:solidFill>
            </a:endParaRPr>
          </a:p>
          <a:p>
            <a:pPr lvl="0" latinLnBrk="0"/>
            <a:r>
              <a:rPr lang="en-GB" sz="1200" noProof="0" dirty="0">
                <a:solidFill>
                  <a:srgbClr val="2B2C30"/>
                </a:solidFill>
                <a:ea typeface="Public Sans"/>
                <a:cs typeface="Public Sans"/>
                <a:sym typeface="Public Sans"/>
              </a:rPr>
              <a:t>Circular economy principles can be applied throughout the production and consumption of energy to minimise waste and maximise the use of resources. This includes:</a:t>
            </a:r>
          </a:p>
          <a:p>
            <a:pPr lvl="0" latinLnBrk="0"/>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Designing for circularity.</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Material efficiency.</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Waste reduction.</a:t>
            </a:r>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Resource recovery.</a:t>
            </a:r>
            <a:endParaRPr lang="en-GB" sz="1200" noProof="0" dirty="0"/>
          </a:p>
          <a:p>
            <a:pPr lvl="0" latinLnBrk="0"/>
            <a:endParaRPr lang="en-GB" sz="1200" noProof="0" dirty="0">
              <a:solidFill>
                <a:srgbClr val="2B2C30"/>
              </a:solidFill>
              <a:ea typeface="Public Sans"/>
              <a:cs typeface="Public Sans"/>
              <a:sym typeface="Public Sans"/>
            </a:endParaRPr>
          </a:p>
          <a:p>
            <a:pPr lvl="0" latinLnBrk="0"/>
            <a:r>
              <a:rPr lang="en-GB" sz="1200" noProof="0" dirty="0">
                <a:solidFill>
                  <a:srgbClr val="2B2C30"/>
                </a:solidFill>
                <a:ea typeface="Public Sans"/>
                <a:cs typeface="Public Sans"/>
                <a:sym typeface="Public Sans"/>
              </a:rPr>
              <a:t>By implementing these strategies, the energy sector can significantly reduce its environmental impact and improve resource efficiency.    </a:t>
            </a:r>
          </a:p>
          <a:p>
            <a:pPr lvl="0" latinLnBrk="0"/>
            <a:endParaRPr lang="en-GB" sz="1200" dirty="0">
              <a:solidFill>
                <a:srgbClr val="2B2C30"/>
              </a:solidFill>
              <a:sym typeface="Public Sans"/>
            </a:endParaRPr>
          </a:p>
          <a:p>
            <a:pPr lvl="0" latinLnBrk="0"/>
            <a:r>
              <a:rPr lang="en-GB" sz="1200" noProof="0" dirty="0">
                <a:solidFill>
                  <a:srgbClr val="2B2C30"/>
                </a:solidFill>
                <a:sym typeface="Public Sans"/>
              </a:rPr>
              <a:t>Get inspired with the SMART CIRCUIT project’s </a:t>
            </a:r>
            <a:r>
              <a:rPr lang="en-GB" sz="1200" noProof="0" dirty="0">
                <a:solidFill>
                  <a:srgbClr val="2B2C30"/>
                </a:solidFill>
                <a:sym typeface="Public Sans"/>
                <a:hlinkClick r:id="rId3"/>
              </a:rPr>
              <a:t>Circular Economy Success Stories</a:t>
            </a:r>
            <a:r>
              <a:rPr lang="en-GB" sz="1200" noProof="0" dirty="0">
                <a:solidFill>
                  <a:srgbClr val="2B2C30"/>
                </a:solidFill>
                <a:sym typeface="Public Sans"/>
              </a:rPr>
              <a:t>.</a:t>
            </a:r>
            <a:endParaRPr lang="en-GB" sz="1200" noProof="0" dirty="0"/>
          </a:p>
          <a:p>
            <a:endParaRPr lang="en-GB" dirty="0"/>
          </a:p>
          <a:p>
            <a:endParaRPr lang="en-GB" dirty="0"/>
          </a:p>
          <a:p>
            <a:r>
              <a:rPr lang="en-GB" dirty="0"/>
              <a:t>https://circulareconomy.europa.eu/platform/sites/default/files/2024-02/SMART-CIRCUIT_Circular-Success-Stories_brochure_fv.pdf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98556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Circularity in the digital energy sector: Renewable energy and energy storage</a:t>
            </a:r>
            <a:endParaRPr lang="en-US" sz="1050" dirty="0">
              <a:solidFill>
                <a:schemeClr val="bg1"/>
              </a:solidFill>
            </a:endParaRPr>
          </a:p>
          <a:p>
            <a:pPr algn="ctr" latinLnBrk="0"/>
            <a:r>
              <a:rPr lang="en-GB" sz="1200" i="1" noProof="0" dirty="0">
                <a:solidFill>
                  <a:schemeClr val="accent2"/>
                </a:solidFill>
              </a:rPr>
              <a:t>How can circularity be applied to renewable energy and energy storage technologies?</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84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Circularity in the digital energy sector: Renewable energy and energy storage</a:t>
            </a:r>
            <a:endParaRPr lang="en-US" sz="1050" dirty="0">
              <a:solidFill>
                <a:schemeClr val="bg1"/>
              </a:solidFill>
            </a:endParaRPr>
          </a:p>
          <a:p>
            <a:pPr lvl="0" latinLnBrk="0"/>
            <a:r>
              <a:rPr lang="en-GB" sz="1200" noProof="0" dirty="0">
                <a:ea typeface="Public Sans"/>
                <a:cs typeface="Public Sans"/>
                <a:sym typeface="Public Sans"/>
              </a:rPr>
              <a:t>Circularity can be applied to the manufacturing, deployment, and end-of-life management of renewable energy technologies. This includes:</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Sustainable manufacturing</a:t>
            </a:r>
            <a:r>
              <a:rPr lang="en-GB" sz="1200" noProof="0" dirty="0">
                <a:solidFill>
                  <a:srgbClr val="2B2C30"/>
                </a:solidFill>
                <a:ea typeface="Public Sans"/>
                <a:cs typeface="Public Sans"/>
                <a:sym typeface="Public Sans"/>
              </a:rPr>
              <a:t>: Using recycled materials and renewable energy in the manufacturing process.</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Modular design: </a:t>
            </a:r>
            <a:r>
              <a:rPr lang="en-GB" sz="1200" noProof="0" dirty="0">
                <a:solidFill>
                  <a:srgbClr val="2B2C30"/>
                </a:solidFill>
                <a:ea typeface="Public Sans"/>
                <a:cs typeface="Public Sans"/>
                <a:sym typeface="Public Sans"/>
              </a:rPr>
              <a:t>Designing renewable energy technologies with modular components that can be easily repaired or replaced, thus extending their lifespan.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Recycling and repurposing: </a:t>
            </a:r>
            <a:r>
              <a:rPr lang="en-GB" sz="1200" noProof="0" dirty="0">
                <a:solidFill>
                  <a:srgbClr val="2B2C30"/>
                </a:solidFill>
                <a:ea typeface="Public Sans"/>
                <a:cs typeface="Public Sans"/>
                <a:sym typeface="Public Sans"/>
              </a:rPr>
              <a:t>Developing effective recycling and repurposing strategies for end-of-life renewable energy technologies.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20132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t>The concept of circularity has a key role in the digital energy transition. Using circularity principles enable us to use resources efficiently and reduce waste during all stages of a resource’s life cycle. In this presentation we explore:</a:t>
            </a:r>
          </a:p>
          <a:p>
            <a:pPr latinLnBrk="0"/>
            <a:r>
              <a:rPr lang="en-US" sz="1200" dirty="0"/>
              <a:t> </a:t>
            </a:r>
            <a:endParaRPr lang="en-GB" sz="1200" dirty="0"/>
          </a:p>
          <a:p>
            <a:pPr marL="457200" lvl="0" indent="-457200" latinLnBrk="0">
              <a:buFont typeface="Arial" panose="020B0604020202020204" pitchFamily="34" charset="0"/>
              <a:buChar char="•"/>
            </a:pPr>
            <a:r>
              <a:rPr lang="en-US" sz="1200" dirty="0"/>
              <a:t>What circularity is and its role in the digital energy transition.</a:t>
            </a:r>
            <a:endParaRPr lang="en-GB" sz="1200" dirty="0"/>
          </a:p>
          <a:p>
            <a:pPr marL="457200" lvl="0" indent="-457200" latinLnBrk="0">
              <a:buFont typeface="Arial" panose="020B0604020202020204" pitchFamily="34" charset="0"/>
              <a:buChar char="•"/>
            </a:pPr>
            <a:r>
              <a:rPr lang="en-US" sz="1200" dirty="0"/>
              <a:t>How circularity can contribute to a sustainable future.</a:t>
            </a:r>
            <a:endParaRPr lang="en-GB" sz="1200" dirty="0"/>
          </a:p>
          <a:p>
            <a:pPr marL="457200" lvl="0" indent="-457200" latinLnBrk="0">
              <a:buFont typeface="Arial" panose="020B0604020202020204" pitchFamily="34" charset="0"/>
              <a:buChar char="•"/>
            </a:pPr>
            <a:r>
              <a:rPr lang="en-US" sz="1200" dirty="0"/>
              <a:t>Some examples of circularity and different types of digital energy technologies.</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692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7: Energy digitalisation: Smart grids and data </a:t>
            </a:r>
            <a:r>
              <a:rPr lang="en-GB" sz="1200" b="1" kern="1200" dirty="0">
                <a:solidFill>
                  <a:schemeClr val="bg1"/>
                </a:solidFill>
                <a:latin typeface="+mn-lt"/>
                <a:ea typeface="Public Sans"/>
                <a:cs typeface="Public Sans"/>
                <a:sym typeface="Public Sans"/>
              </a:rPr>
              <a:t>a</a:t>
            </a:r>
            <a:r>
              <a:rPr lang="en-GB" sz="1200" b="1" kern="1200" noProof="0" dirty="0" err="1">
                <a:solidFill>
                  <a:schemeClr val="bg1"/>
                </a:solidFill>
                <a:latin typeface="+mn-lt"/>
                <a:ea typeface="Public Sans"/>
                <a:cs typeface="Public Sans"/>
                <a:sym typeface="Public Sans"/>
              </a:rPr>
              <a:t>nalytics</a:t>
            </a:r>
            <a:endParaRPr lang="en-GB" sz="1050" kern="1200" noProof="0" dirty="0">
              <a:solidFill>
                <a:schemeClr val="bg1"/>
              </a:solidFill>
              <a:latin typeface="+mn-lt"/>
              <a:ea typeface="+mn-ea"/>
              <a:cs typeface="+mn-cs"/>
            </a:endParaRPr>
          </a:p>
          <a:p>
            <a:pPr algn="ctr" latinLnBrk="0"/>
            <a:r>
              <a:rPr lang="en-GB" sz="1200" i="1" noProof="0" dirty="0">
                <a:solidFill>
                  <a:schemeClr val="accent2"/>
                </a:solidFill>
              </a:rPr>
              <a:t>How are digital technologies transforming the energy sector?</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84928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Energy digitalisation: Smart grids and data analytics</a:t>
            </a:r>
            <a:endParaRPr lang="en-GB" sz="1050" dirty="0">
              <a:solidFill>
                <a:schemeClr val="bg1"/>
              </a:solidFill>
            </a:endParaRPr>
          </a:p>
          <a:p>
            <a:pPr lvl="0" latinLnBrk="0"/>
            <a:r>
              <a:rPr lang="en-GB" sz="1200" noProof="1">
                <a:latin typeface="Calibri"/>
                <a:ea typeface="Public Sans"/>
                <a:cs typeface="Public Sans"/>
                <a:sym typeface="Public Sans"/>
              </a:rPr>
              <a:t>Digital technologies are enabling the development of intelligent energy networks, known as </a:t>
            </a:r>
            <a:r>
              <a:rPr lang="en-GB" sz="1200" b="1" noProof="1">
                <a:latin typeface="Calibri"/>
                <a:ea typeface="Public Sans"/>
                <a:cs typeface="Public Sans"/>
                <a:sym typeface="Public Sans"/>
              </a:rPr>
              <a:t>smart grids</a:t>
            </a:r>
            <a:r>
              <a:rPr lang="en-GB" sz="1200" noProof="1">
                <a:latin typeface="Calibri"/>
                <a:ea typeface="Public Sans"/>
                <a:cs typeface="Public Sans"/>
                <a:sym typeface="Public Sans"/>
              </a:rPr>
              <a:t>. Smart grids can: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Optimise energy flows.</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Integrate renewable energy sources.</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Enhance grid stability.</a:t>
            </a:r>
            <a:endParaRPr lang="en-GB" sz="1200" noProof="1">
              <a:latin typeface="Calibri"/>
              <a:ea typeface="Public Sans"/>
              <a:cs typeface="Public Sans"/>
            </a:endParaRPr>
          </a:p>
          <a:p>
            <a:pPr lvl="0" latinLnBrk="0"/>
            <a:endParaRPr lang="en-GB" sz="1200" noProof="1">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46499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Energy digitalisation: Smart grids and data analytics</a:t>
            </a:r>
            <a:endParaRPr lang="en-GB" sz="1050" dirty="0">
              <a:solidFill>
                <a:schemeClr val="bg1"/>
              </a:solidFill>
            </a:endParaRPr>
          </a:p>
          <a:p>
            <a:pPr lvl="0" latinLnBrk="0"/>
            <a:r>
              <a:rPr lang="en-GB" sz="1200" noProof="1">
                <a:latin typeface="Calibri"/>
                <a:ea typeface="Public Sans"/>
                <a:cs typeface="Public Sans"/>
                <a:sym typeface="Public Sans"/>
              </a:rPr>
              <a:t>Data analytics and machine learning are playing an increasingly important role in the energy sector. Data analytics and machine learning can: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Enable energy efficiency by identifying energy waste and optimising energy consumption patterns.</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Use demand forecasting to ensure reliable energy supply.</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Use predictive maintenance to anticipate equipment failures and optimise maintenance schedules.</a:t>
            </a:r>
          </a:p>
          <a:p>
            <a:pPr lvl="0" latinLnBrk="0"/>
            <a:r>
              <a:rPr lang="en-GB" sz="1200" noProof="1">
                <a:latin typeface="Calibri"/>
                <a:ea typeface="Public Sans"/>
                <a:cs typeface="Public Sans"/>
                <a:sym typeface="Public Sans"/>
              </a:rPr>
              <a:t>  </a:t>
            </a:r>
          </a:p>
          <a:p>
            <a:pPr lvl="0" latinLnBrk="0"/>
            <a:r>
              <a:rPr lang="en-GB" sz="1200" noProof="1">
                <a:latin typeface="Calibri"/>
                <a:ea typeface="Public Sans"/>
                <a:cs typeface="Public Sans"/>
                <a:sym typeface="Public Sans"/>
              </a:rPr>
              <a:t>By leveraging data analytics, the energy sector can improve efficiency, reduce costs, and enhance the reliability of energy services. </a:t>
            </a:r>
            <a:endParaRPr lang="en-GB" sz="1200" noProof="1">
              <a:latin typeface="Calibri"/>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5847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8. Energy digitalisation and blockchain </a:t>
            </a:r>
            <a:endParaRPr lang="en-GB" sz="1050" noProof="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How can blockchain technology benefit the energy sector?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466435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Energy digitalisation and blockchain </a:t>
            </a:r>
            <a:endParaRPr lang="en-GB" sz="1050" dirty="0">
              <a:solidFill>
                <a:schemeClr val="bg1"/>
              </a:solidFill>
            </a:endParaRPr>
          </a:p>
          <a:p>
            <a:pPr latinLnBrk="0"/>
            <a:r>
              <a:rPr lang="en-GB" sz="1200" noProof="0" dirty="0">
                <a:ea typeface="+mn-lt"/>
                <a:cs typeface="+mn-lt"/>
                <a:sym typeface="Public Sans"/>
              </a:rPr>
              <a:t>Blockchain technologies are a valuable tool for supporting circularity by:</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Enhancing transparency, security and efficiency in energy transactions and data management. </a:t>
            </a:r>
          </a:p>
          <a:p>
            <a:pPr latinLnBrk="0"/>
            <a:endParaRPr lang="en-GB" sz="1200" noProof="0" dirty="0">
              <a:ea typeface="+mn-lt"/>
              <a:cs typeface="+mn-lt"/>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2013919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Energy digitalisation and blockchain </a:t>
            </a:r>
            <a:endParaRPr lang="en-GB" sz="1050" dirty="0">
              <a:solidFill>
                <a:schemeClr val="bg1"/>
              </a:solidFill>
            </a:endParaRPr>
          </a:p>
          <a:p>
            <a:pPr lvl="0" latinLnBrk="0"/>
            <a:r>
              <a:rPr lang="en-GB" sz="1200" noProof="0" dirty="0">
                <a:ea typeface="Public Sans"/>
                <a:cs typeface="Public Sans"/>
                <a:sym typeface="Public Sans"/>
              </a:rPr>
              <a:t>In the energy sector, blockchain can be used for:</a:t>
            </a:r>
            <a:endParaRPr lang="en-GB" sz="1200" noProof="0" dirty="0"/>
          </a:p>
          <a:p>
            <a:pPr lvl="0" latinLnBrk="0"/>
            <a:endParaRPr lang="en-GB" sz="1200" b="1" noProof="0" dirty="0">
              <a:ea typeface="Public Sans"/>
              <a:cs typeface="Public Sans"/>
              <a:sym typeface="Public Sans"/>
            </a:endParaRPr>
          </a:p>
          <a:p>
            <a:pPr marL="342900" lvl="0" indent="-342900" latinLnBrk="0">
              <a:buFont typeface="Arial" panose="020B0604020202020204" pitchFamily="34" charset="0"/>
              <a:buChar char="•"/>
            </a:pPr>
            <a:r>
              <a:rPr lang="en-GB" sz="1200" b="1" noProof="0" dirty="0">
                <a:ea typeface="Public Sans"/>
                <a:cs typeface="Public Sans"/>
                <a:sym typeface="Public Sans"/>
              </a:rPr>
              <a:t>Peer-to-Peer energy trading: </a:t>
            </a:r>
            <a:r>
              <a:rPr lang="en-GB" sz="1200" noProof="0" dirty="0">
                <a:ea typeface="Public Sans"/>
                <a:cs typeface="Public Sans"/>
                <a:sym typeface="Public Sans"/>
              </a:rPr>
              <a:t>Enabling direct energy trading between consumers and prosumers.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Renewable energy certificate tracking: </a:t>
            </a:r>
            <a:r>
              <a:rPr lang="en-GB" sz="1200" noProof="0" dirty="0">
                <a:ea typeface="Public Sans"/>
                <a:cs typeface="Public Sans"/>
                <a:sym typeface="Public Sans"/>
              </a:rPr>
              <a:t>Ensuring the authenticity and traceability of renewable energy certificates.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Grid management: </a:t>
            </a:r>
            <a:r>
              <a:rPr lang="en-GB" sz="1200" noProof="0" dirty="0">
                <a:ea typeface="Public Sans"/>
                <a:cs typeface="Public Sans"/>
                <a:sym typeface="Public Sans"/>
              </a:rPr>
              <a:t>Enhancing the security and efficiency of grid operations. By adopting blockchain, the energy sector can foster trust, reduce transaction costs, and promote innovation.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610619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Synergies and integrated solutions </a:t>
            </a:r>
            <a:endParaRPr lang="en-US" sz="1050" dirty="0">
              <a:solidFill>
                <a:schemeClr val="bg1"/>
              </a:solidFill>
            </a:endParaRPr>
          </a:p>
          <a:p>
            <a:pPr algn="ctr" latinLnBrk="0"/>
            <a:r>
              <a:rPr lang="en-GB" sz="1200" i="1" noProof="0" dirty="0">
                <a:solidFill>
                  <a:schemeClr val="accent2"/>
                </a:solidFill>
              </a:rPr>
              <a:t>How is circularity and digitalisation being combined in the energy sector?</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44523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Synergies and integrated solutions </a:t>
            </a:r>
            <a:endParaRPr lang="en-US" sz="1050" dirty="0">
              <a:solidFill>
                <a:schemeClr val="bg1"/>
              </a:solidFill>
            </a:endParaRPr>
          </a:p>
          <a:p>
            <a:pPr lvl="0" latinLnBrk="0"/>
            <a:r>
              <a:rPr lang="en-GB" sz="1200" noProof="0" dirty="0">
                <a:ea typeface="Public Sans"/>
                <a:cs typeface="Public Sans"/>
                <a:sym typeface="Public Sans"/>
              </a:rPr>
              <a:t>Circularity and digitalisation are being combined to create innovative and sustainable energy solutions. </a:t>
            </a:r>
            <a:r>
              <a:rPr lang="en-GB" sz="1200" noProof="0" dirty="0">
                <a:solidFill>
                  <a:srgbClr val="2B2C30"/>
                </a:solidFill>
                <a:ea typeface="Public Sans"/>
                <a:cs typeface="Public Sans"/>
                <a:sym typeface="Public Sans"/>
              </a:rPr>
              <a:t>Examples include:</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Smart home energy management systems: </a:t>
            </a:r>
            <a:r>
              <a:rPr lang="en-GB" sz="1200" noProof="0" dirty="0">
                <a:solidFill>
                  <a:srgbClr val="2B2C30"/>
                </a:solidFill>
                <a:ea typeface="Public Sans"/>
                <a:cs typeface="Public Sans"/>
                <a:sym typeface="Public Sans"/>
              </a:rPr>
              <a:t>Integrating smart meters, IoT devices, and data analytics to optimise energy consumption in homes.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Virtual power plants: </a:t>
            </a:r>
            <a:r>
              <a:rPr lang="en-GB" sz="1200" noProof="0" dirty="0">
                <a:solidFill>
                  <a:srgbClr val="2B2C30"/>
                </a:solidFill>
                <a:ea typeface="Public Sans"/>
                <a:cs typeface="Public Sans"/>
                <a:sym typeface="Public Sans"/>
              </a:rPr>
              <a:t>Aggregating distributed energy resources, such as rooftop solar panels and electric vehicle batteries, to provide grid services.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Circular energy communities: </a:t>
            </a:r>
            <a:r>
              <a:rPr lang="en-GB" sz="1200" noProof="0" dirty="0">
                <a:solidFill>
                  <a:srgbClr val="2B2C30"/>
                </a:solidFill>
                <a:ea typeface="Public Sans"/>
                <a:cs typeface="Public Sans"/>
                <a:sym typeface="Public Sans"/>
              </a:rPr>
              <a:t>Creating local energy systems that prioritise renewable energy, energy efficiency, and resource sharing.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18648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the digital energy transition and circularity,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Read </a:t>
            </a:r>
            <a:r>
              <a:rPr lang="en-US" altLang="ko-KR" sz="1200" i="1" dirty="0">
                <a:solidFill>
                  <a:srgbClr val="373737"/>
                </a:solidFill>
                <a:ea typeface="맑은 고딕"/>
                <a:hlinkClick r:id="rId3"/>
              </a:rPr>
              <a:t>Exploring the Synergy of Renewable Energy in the Circular Economy Framework…</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Read </a:t>
            </a:r>
            <a:r>
              <a:rPr lang="en-US" sz="1200" i="1" dirty="0">
                <a:solidFill>
                  <a:srgbClr val="373737"/>
                </a:solidFill>
                <a:ea typeface="맑은 고딕"/>
                <a:hlinkClick r:id="rId4"/>
              </a:rPr>
              <a:t>From LCA to circular design: A comparative study of digital tools for the built environment</a:t>
            </a:r>
            <a:endParaRPr lang="ko-KR" altLang="en-US" sz="1200" i="1"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Read </a:t>
            </a:r>
            <a:r>
              <a:rPr lang="en-GB" sz="1200" i="1" noProof="0" dirty="0">
                <a:solidFill>
                  <a:srgbClr val="373737"/>
                </a:solidFill>
                <a:hlinkClick r:id="rId5"/>
              </a:rPr>
              <a:t>Circularity as a driver of the energy transition in public transport – a look into the future</a:t>
            </a:r>
            <a:r>
              <a:rPr lang="en-GB" sz="1200" i="1" noProof="0" dirty="0">
                <a:solidFill>
                  <a:srgbClr val="373737"/>
                </a:solidFill>
              </a:rPr>
              <a:t>. </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Find out more about the Every1 project’s learning materials.</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627693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dirty="0"/>
              <a:t>This slide deck </a:t>
            </a:r>
            <a:r>
              <a:rPr lang="en-GB" i="1" dirty="0"/>
              <a:t>Circularity and the Digital Energy Transition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by @ondasderuido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hlinkClick r:id="rId6"/>
              </a:rPr>
              <a:t>Circular lights</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by Hugh Bell is licensed </a:t>
            </a:r>
            <a:r>
              <a:rPr lang="en-US" dirty="0">
                <a:solidFill>
                  <a:schemeClr val="dk1"/>
                </a:solidFill>
                <a:ea typeface="Public Sans"/>
                <a:cs typeface="Public Sans"/>
                <a:sym typeface="Public Sans"/>
                <a:hlinkClick r:id="rId7"/>
              </a:rPr>
              <a:t>CC BY-NC 2.0</a:t>
            </a:r>
            <a:r>
              <a:rPr lang="en-US" dirty="0">
                <a:solidFill>
                  <a:schemeClr val="dk1"/>
                </a:solidFill>
                <a:ea typeface="Public Sans"/>
                <a:cs typeface="Public Sans"/>
                <a:sym typeface="Public Sans"/>
              </a:rPr>
              <a: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One: </a:t>
            </a:r>
            <a:r>
              <a:rPr lang="en-US" dirty="0">
                <a:solidFill>
                  <a:schemeClr val="dk1"/>
                </a:solidFill>
                <a:ea typeface="Public Sans"/>
                <a:cs typeface="Public Sans"/>
                <a:sym typeface="Public Sans"/>
                <a:hlinkClick r:id="rId8"/>
              </a:rPr>
              <a:t>Reduce Reuse Recycle</a:t>
            </a:r>
            <a:r>
              <a:rPr lang="en-US" dirty="0">
                <a:solidFill>
                  <a:schemeClr val="dk1"/>
                </a:solidFill>
                <a:ea typeface="Public Sans"/>
                <a:cs typeface="Public Sans"/>
                <a:sym typeface="Public Sans"/>
              </a:rPr>
              <a:t> by Steve Snodgrass is licensed </a:t>
            </a:r>
            <a:r>
              <a:rPr lang="en-US" dirty="0">
                <a:solidFill>
                  <a:schemeClr val="dk1"/>
                </a:solidFill>
                <a:ea typeface="Public Sans"/>
                <a:cs typeface="Public Sans"/>
                <a:sym typeface="Public Sans"/>
                <a:hlinkClick r:id="rId9"/>
              </a:rPr>
              <a:t>CC BY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Two: </a:t>
            </a:r>
            <a:r>
              <a:rPr lang="en-US" sz="1200" dirty="0">
                <a:solidFill>
                  <a:schemeClr val="dk1"/>
                </a:solidFill>
                <a:ea typeface="Public Sans"/>
                <a:cs typeface="Public Sans"/>
                <a:sym typeface="Public Sans"/>
                <a:hlinkClick r:id="rId10"/>
              </a:rPr>
              <a:t>Circular Patterns</a:t>
            </a:r>
            <a:r>
              <a:rPr lang="en-US" sz="1200" dirty="0">
                <a:solidFill>
                  <a:schemeClr val="dk1"/>
                </a:solidFill>
                <a:ea typeface="Public Sans"/>
                <a:cs typeface="Public Sans"/>
                <a:sym typeface="Public Sans"/>
              </a:rPr>
              <a:t> by Henry Burrows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Three: </a:t>
            </a:r>
            <a:r>
              <a:rPr lang="en-US" dirty="0">
                <a:solidFill>
                  <a:schemeClr val="dk1"/>
                </a:solidFill>
                <a:ea typeface="Public Sans"/>
                <a:cs typeface="Public Sans"/>
                <a:sym typeface="Public Sans"/>
                <a:hlinkClick r:id="rId11"/>
              </a:rPr>
              <a:t>data</a:t>
            </a:r>
            <a:r>
              <a:rPr lang="en-US" dirty="0">
                <a:solidFill>
                  <a:schemeClr val="dk1"/>
                </a:solidFill>
                <a:ea typeface="Public Sans"/>
                <a:cs typeface="Public Sans"/>
                <a:sym typeface="Public Sans"/>
              </a:rPr>
              <a:t> by Arismendy Polanco is on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Four: </a:t>
            </a:r>
            <a:r>
              <a:rPr lang="en-US" sz="1200" dirty="0">
                <a:solidFill>
                  <a:schemeClr val="dk1"/>
                </a:solidFill>
                <a:ea typeface="Public Sans"/>
                <a:cs typeface="Public Sans"/>
                <a:sym typeface="Public Sans"/>
                <a:hlinkClick r:id="rId13"/>
              </a:rPr>
              <a:t>Digital City</a:t>
            </a:r>
            <a:r>
              <a:rPr lang="en-US" sz="1200" dirty="0">
                <a:solidFill>
                  <a:schemeClr val="dk1"/>
                </a:solidFill>
                <a:ea typeface="Public Sans"/>
                <a:cs typeface="Public Sans"/>
                <a:sym typeface="Public Sans"/>
              </a:rPr>
              <a:t> by scratch-media is licensed </a:t>
            </a:r>
            <a:r>
              <a:rPr lang="en-US" sz="1200" dirty="0">
                <a:solidFill>
                  <a:schemeClr val="dk1"/>
                </a:solidFill>
                <a:ea typeface="Public Sans"/>
                <a:cs typeface="Public Sans"/>
                <a:sym typeface="Public Sans"/>
                <a:hlinkClick r:id="rId14"/>
              </a:rPr>
              <a:t>CC BY-NC-ND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Five: </a:t>
            </a:r>
            <a:r>
              <a:rPr lang="en-US" dirty="0">
                <a:solidFill>
                  <a:schemeClr val="dk1"/>
                </a:solidFill>
                <a:ea typeface="Public Sans"/>
                <a:cs typeface="Public Sans"/>
                <a:sym typeface="Public Sans"/>
                <a:hlinkClick r:id="rId15"/>
              </a:rPr>
              <a:t>a tall building with many windows with Bosco </a:t>
            </a:r>
            <a:r>
              <a:rPr lang="en-US" dirty="0" err="1">
                <a:solidFill>
                  <a:schemeClr val="dk1"/>
                </a:solidFill>
                <a:ea typeface="Public Sans"/>
                <a:cs typeface="Public Sans"/>
                <a:sym typeface="Public Sans"/>
                <a:hlinkClick r:id="rId15"/>
              </a:rPr>
              <a:t>Verticale</a:t>
            </a:r>
            <a:r>
              <a:rPr lang="en-US" dirty="0">
                <a:solidFill>
                  <a:schemeClr val="dk1"/>
                </a:solidFill>
                <a:ea typeface="Public Sans"/>
                <a:cs typeface="Public Sans"/>
                <a:sym typeface="Public Sans"/>
                <a:hlinkClick r:id="rId15"/>
              </a:rPr>
              <a:t> in the background</a:t>
            </a:r>
            <a:r>
              <a:rPr lang="en-US" dirty="0">
                <a:solidFill>
                  <a:schemeClr val="dk1"/>
                </a:solidFill>
                <a:ea typeface="Public Sans"/>
                <a:cs typeface="Public Sans"/>
                <a:sym typeface="Public Sans"/>
              </a:rPr>
              <a:t> by José </a:t>
            </a:r>
            <a:r>
              <a:rPr lang="en-US" dirty="0" err="1">
                <a:solidFill>
                  <a:schemeClr val="dk1"/>
                </a:solidFill>
                <a:ea typeface="Public Sans"/>
                <a:cs typeface="Public Sans"/>
                <a:sym typeface="Public Sans"/>
              </a:rPr>
              <a:t>Jóvena</a:t>
            </a:r>
            <a:r>
              <a:rPr lang="en-US" dirty="0">
                <a:solidFill>
                  <a:schemeClr val="dk1"/>
                </a:solidFill>
                <a:ea typeface="Public Sans"/>
                <a:cs typeface="Public Sans"/>
                <a:sym typeface="Public Sans"/>
              </a:rPr>
              <a:t> via an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hlinkClick r:id="rId16"/>
              </a:rPr>
              <a:t> license</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Six: </a:t>
            </a:r>
            <a:r>
              <a:rPr lang="en-US" dirty="0">
                <a:solidFill>
                  <a:schemeClr val="dk1"/>
                </a:solidFill>
                <a:ea typeface="Public Sans"/>
                <a:cs typeface="Public Sans"/>
                <a:sym typeface="Public Sans"/>
                <a:hlinkClick r:id="rId17"/>
              </a:rPr>
              <a:t>Recycling</a:t>
            </a:r>
            <a:r>
              <a:rPr lang="en-US" dirty="0">
                <a:solidFill>
                  <a:schemeClr val="dk1"/>
                </a:solidFill>
                <a:ea typeface="Public Sans"/>
                <a:cs typeface="Public Sans"/>
                <a:sym typeface="Public Sans"/>
              </a:rPr>
              <a:t> by Andy Arthur is licensed </a:t>
            </a:r>
            <a:r>
              <a:rPr lang="en-US" dirty="0">
                <a:solidFill>
                  <a:schemeClr val="dk1"/>
                </a:solidFill>
                <a:ea typeface="Public Sans"/>
                <a:cs typeface="Public Sans"/>
                <a:sym typeface="Public Sans"/>
                <a:hlinkClick r:id="rId9"/>
              </a:rPr>
              <a:t>CC BY 2.0.</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Seven: </a:t>
            </a:r>
            <a:r>
              <a:rPr lang="en-US" dirty="0">
                <a:solidFill>
                  <a:schemeClr val="dk1"/>
                </a:solidFill>
                <a:ea typeface="Public Sans"/>
                <a:cs typeface="Public Sans"/>
                <a:sym typeface="Public Sans"/>
                <a:hlinkClick r:id="rId18"/>
              </a:rPr>
              <a:t>Data-Analytics</a:t>
            </a:r>
            <a:r>
              <a:rPr lang="en-US" dirty="0">
                <a:solidFill>
                  <a:schemeClr val="dk1"/>
                </a:solidFill>
                <a:ea typeface="Public Sans"/>
                <a:cs typeface="Public Sans"/>
                <a:sym typeface="Public Sans"/>
              </a:rPr>
              <a:t> by </a:t>
            </a:r>
            <a:r>
              <a:rPr lang="en-US" dirty="0" err="1">
                <a:solidFill>
                  <a:schemeClr val="dk1"/>
                </a:solidFill>
                <a:ea typeface="Public Sans"/>
                <a:cs typeface="Public Sans"/>
                <a:sym typeface="Public Sans"/>
              </a:rPr>
              <a:t>Learntek</a:t>
            </a:r>
            <a:r>
              <a:rPr lang="en-US" dirty="0">
                <a:solidFill>
                  <a:schemeClr val="dk1"/>
                </a:solidFill>
                <a:ea typeface="Public Sans"/>
                <a:cs typeface="Public Sans"/>
                <a:sym typeface="Public Sans"/>
              </a:rPr>
              <a:t> is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Eight: </a:t>
            </a:r>
            <a:r>
              <a:rPr lang="en-US" sz="1200" dirty="0">
                <a:solidFill>
                  <a:schemeClr val="dk1"/>
                </a:solidFill>
                <a:ea typeface="Public Sans"/>
                <a:cs typeface="Public Sans"/>
                <a:sym typeface="Public Sans"/>
                <a:hlinkClick r:id="rId20"/>
              </a:rPr>
              <a:t>blockchains</a:t>
            </a:r>
            <a:r>
              <a:rPr lang="en-US" sz="1200" dirty="0">
                <a:solidFill>
                  <a:schemeClr val="dk1"/>
                </a:solidFill>
                <a:ea typeface="Public Sans"/>
                <a:cs typeface="Public Sans"/>
                <a:sym typeface="Public Sans"/>
              </a:rPr>
              <a:t> by Mario A.P.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Nine: </a:t>
            </a:r>
            <a:r>
              <a:rPr lang="en-US" dirty="0">
                <a:solidFill>
                  <a:schemeClr val="dk1"/>
                </a:solidFill>
                <a:ea typeface="Public Sans"/>
                <a:cs typeface="Public Sans"/>
                <a:sym typeface="Public Sans"/>
                <a:hlinkClick r:id="rId21"/>
              </a:rPr>
              <a:t>person planting on hanged pots</a:t>
            </a:r>
            <a:r>
              <a:rPr lang="en-US" dirty="0">
                <a:solidFill>
                  <a:schemeClr val="dk1"/>
                </a:solidFill>
                <a:ea typeface="Public Sans"/>
                <a:cs typeface="Public Sans"/>
                <a:sym typeface="Public Sans"/>
              </a:rPr>
              <a:t> by Daniel Funes Fuentes is on an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hlinkClick r:id="rId16"/>
              </a:rPr>
              <a:t> license</a:t>
            </a:r>
            <a:r>
              <a:rPr lang="en-US" dirty="0">
                <a:solidFill>
                  <a:schemeClr val="dk1"/>
                </a:solidFill>
                <a:ea typeface="Public Sans"/>
                <a:cs typeface="Public Sans"/>
                <a:sym typeface="Public Sans"/>
              </a:rPr>
              <a:t>. </a:t>
            </a:r>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Our exploration of circularity is structured by nine questions. Take a moment to consider each question, before moving on to the next slide.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You can work through each question in turn. Alternatively, you can select a particular question you’d like to explore first via the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484773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4B69-0203-F9BF-B499-1353677C4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F9463-E3C2-00D4-71A5-CA8BF619C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25085-42F5-01C2-0689-94426CAA5E2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US" dirty="0">
                <a:solidFill>
                  <a:schemeClr val="dk1"/>
                </a:solidFill>
                <a:ea typeface="Public Sans"/>
                <a:cs typeface="Public Sans"/>
                <a:sym typeface="Public Sans"/>
              </a:rPr>
              <a:t>The following resources were used to inform this presentation: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Blot, E., Bergeling, E., Watkins, E. &amp; Marchetti, E. (June 2024) </a:t>
            </a:r>
            <a:r>
              <a:rPr lang="en-US" i="1" dirty="0">
                <a:solidFill>
                  <a:schemeClr val="dk1"/>
                </a:solidFill>
                <a:ea typeface="Public Sans"/>
                <a:cs typeface="Public Sans"/>
                <a:sym typeface="Public Sans"/>
              </a:rPr>
              <a:t>Circularity Strategies and Sustainable Resource Management to safeguard the Clean Energy Transition.</a:t>
            </a:r>
            <a:r>
              <a:rPr lang="en-US" dirty="0">
                <a:solidFill>
                  <a:schemeClr val="dk1"/>
                </a:solidFill>
                <a:ea typeface="Public Sans"/>
                <a:cs typeface="Public Sans"/>
                <a:sym typeface="Public Sans"/>
              </a:rPr>
              <a:t> Institute for European Environmental Policy (IEEP). </a:t>
            </a:r>
            <a:r>
              <a:rPr lang="en-US" i="1" dirty="0">
                <a:solidFill>
                  <a:schemeClr val="dk1"/>
                </a:solidFill>
                <a:ea typeface="Public Sans"/>
                <a:cs typeface="Public Sans"/>
                <a:sym typeface="Public Sans"/>
              </a:rPr>
              <a:t>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For a Circular Energy Transition: Action Plan for Industry, Policymakers and Investors.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46BDCE96-8F29-4E17-B80F-35319575A65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839818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415896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Nine questions on </a:t>
            </a:r>
            <a:r>
              <a:rPr lang="en-GB" sz="1200" b="1" kern="1200" dirty="0">
                <a:solidFill>
                  <a:schemeClr val="bg1"/>
                </a:solidFill>
                <a:latin typeface="+mn-lt"/>
                <a:ea typeface="Public Sans"/>
                <a:cs typeface="Public Sans"/>
                <a:sym typeface="Public Sans"/>
              </a:rPr>
              <a:t>e</a:t>
            </a:r>
            <a:r>
              <a:rPr lang="en-GB" sz="1200" b="1" kern="1200" noProof="0" dirty="0" err="1">
                <a:solidFill>
                  <a:schemeClr val="bg1"/>
                </a:solidFill>
                <a:latin typeface="+mn-lt"/>
                <a:ea typeface="Public Sans"/>
                <a:cs typeface="Public Sans"/>
                <a:sym typeface="Public Sans"/>
              </a:rPr>
              <a:t>nergy</a:t>
            </a:r>
            <a:r>
              <a:rPr lang="en-GB" sz="1200" b="1" kern="1200" noProof="0" dirty="0">
                <a:solidFill>
                  <a:schemeClr val="bg1"/>
                </a:solidFill>
                <a:latin typeface="+mn-lt"/>
                <a:ea typeface="Public Sans"/>
                <a:cs typeface="Public Sans"/>
                <a:sym typeface="Public Sans"/>
              </a:rPr>
              <a:t> </a:t>
            </a:r>
            <a:r>
              <a:rPr lang="en-GB" sz="1200" b="1" kern="1200" dirty="0">
                <a:solidFill>
                  <a:schemeClr val="bg1"/>
                </a:solidFill>
                <a:latin typeface="+mn-lt"/>
                <a:ea typeface="Public Sans"/>
                <a:cs typeface="Public Sans"/>
                <a:sym typeface="Public Sans"/>
              </a:rPr>
              <a:t>d</a:t>
            </a:r>
            <a:r>
              <a:rPr lang="en-GB" sz="1200" b="1" kern="1200" noProof="0" dirty="0" err="1">
                <a:solidFill>
                  <a:schemeClr val="bg1"/>
                </a:solidFill>
                <a:latin typeface="+mn-lt"/>
                <a:ea typeface="Public Sans"/>
                <a:cs typeface="Public Sans"/>
                <a:sym typeface="Public Sans"/>
              </a:rPr>
              <a:t>igitalisation</a:t>
            </a:r>
            <a:r>
              <a:rPr lang="en-GB" sz="1200" b="1" kern="1200" noProof="0" dirty="0">
                <a:solidFill>
                  <a:schemeClr val="bg1"/>
                </a:solidFill>
                <a:latin typeface="+mn-lt"/>
                <a:ea typeface="Public Sans"/>
                <a:cs typeface="Public Sans"/>
                <a:sym typeface="Public Sans"/>
              </a:rPr>
              <a:t> and circularity </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What is the circular economy and how does it apply to the energy sector?</a:t>
            </a:r>
          </a:p>
          <a:p>
            <a:pPr marL="342900" indent="-342900" latinLnBrk="0">
              <a:buFont typeface="+mj-lt"/>
              <a:buAutoNum type="arabicPeriod"/>
            </a:pPr>
            <a:r>
              <a:rPr lang="en-GB" sz="1200" noProof="0" dirty="0">
                <a:ea typeface="Public Sans"/>
                <a:cs typeface="Public Sans"/>
                <a:sym typeface="Public Sans"/>
              </a:rPr>
              <a:t>How does the European Union support circularity in the energy sector?</a:t>
            </a:r>
          </a:p>
          <a:p>
            <a:pPr marL="342900" indent="-342900" latinLnBrk="0">
              <a:buFont typeface="+mj-lt"/>
              <a:buAutoNum type="arabicPeriod"/>
            </a:pPr>
            <a:r>
              <a:rPr lang="en-GB" sz="1200" noProof="0" dirty="0">
                <a:ea typeface="Public Sans"/>
                <a:cs typeface="Public Sans"/>
                <a:sym typeface="Public Sans"/>
              </a:rPr>
              <a:t>How is digitalisation transforming the energy sector?</a:t>
            </a:r>
          </a:p>
          <a:p>
            <a:pPr marL="342900" indent="-342900" latinLnBrk="0">
              <a:buFont typeface="+mj-lt"/>
              <a:buAutoNum type="arabicPeriod"/>
            </a:pPr>
            <a:r>
              <a:rPr lang="en-GB" sz="1200" noProof="0" dirty="0">
                <a:ea typeface="Public Sans"/>
                <a:cs typeface="Public Sans"/>
                <a:sym typeface="Public Sans"/>
              </a:rPr>
              <a:t>How do circularity and digitalisation work together to achieve a sustainable future?</a:t>
            </a:r>
          </a:p>
          <a:p>
            <a:pPr marL="342900" indent="-342900" latinLnBrk="0">
              <a:buFont typeface="+mj-lt"/>
              <a:buAutoNum type="arabicPeriod"/>
            </a:pPr>
            <a:r>
              <a:rPr lang="en-GB" sz="1200" dirty="0">
                <a:ea typeface="Public Sans"/>
                <a:cs typeface="Public Sans"/>
                <a:sym typeface="Public Sans"/>
              </a:rPr>
              <a:t>How can circular economy principles be applied to maximise resource efficiency in the energy sector?</a:t>
            </a:r>
          </a:p>
          <a:p>
            <a:pPr marL="342900" indent="-342900" latinLnBrk="0">
              <a:buFont typeface="+mj-lt"/>
              <a:buAutoNum type="arabicPeriod"/>
            </a:pPr>
            <a:r>
              <a:rPr lang="en-GB" sz="1200" dirty="0">
                <a:ea typeface="Public Sans"/>
                <a:cs typeface="Public Sans"/>
                <a:sym typeface="Public Sans"/>
              </a:rPr>
              <a:t>How can circularity be applied to renewable energy and energy storage technologies?</a:t>
            </a:r>
          </a:p>
          <a:p>
            <a:pPr marL="342900" indent="-342900" latinLnBrk="0">
              <a:buFont typeface="+mj-lt"/>
              <a:buAutoNum type="arabicPeriod"/>
            </a:pPr>
            <a:r>
              <a:rPr lang="en-GB" sz="1200" dirty="0">
                <a:ea typeface="Public Sans"/>
                <a:cs typeface="Public Sans"/>
                <a:sym typeface="Public Sans"/>
              </a:rPr>
              <a:t>How are digital technologies transforming the energy sector?</a:t>
            </a:r>
          </a:p>
          <a:p>
            <a:pPr marL="342900" indent="-342900" latinLnBrk="0">
              <a:buFont typeface="+mj-lt"/>
              <a:buAutoNum type="arabicPeriod"/>
            </a:pPr>
            <a:r>
              <a:rPr lang="en-GB" sz="1200" dirty="0">
                <a:ea typeface="Public Sans"/>
                <a:cs typeface="Public Sans"/>
                <a:sym typeface="Public Sans"/>
              </a:rPr>
              <a:t>How can blockchain technology benefit the energy sector?</a:t>
            </a:r>
          </a:p>
          <a:p>
            <a:pPr marL="342900" indent="-342900" latinLnBrk="0">
              <a:buFont typeface="+mj-lt"/>
              <a:buAutoNum type="arabicPeriod"/>
            </a:pPr>
            <a:r>
              <a:rPr lang="en-GB" sz="1200" dirty="0">
                <a:ea typeface="Public Sans"/>
                <a:cs typeface="Public Sans"/>
                <a:sym typeface="Public Sans"/>
              </a:rPr>
              <a:t>How is circularity and digitalisation being combined in the energy sector?</a:t>
            </a:r>
          </a:p>
          <a:p>
            <a:pPr marL="342900" indent="-342900" latinLnBrk="0">
              <a:buFont typeface="+mj-lt"/>
              <a:buAutoNum type="arabicPeriod"/>
            </a:pPr>
            <a:endParaRPr lang="en-GB"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43258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The Circular Economy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is the circular economy and how does it apply to the energy sector?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1876485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The Circular Economy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In the context of the energy sector, the circular economy represents a shift from the "take, make, use</a:t>
            </a:r>
            <a:r>
              <a:rPr lang="en-GB" sz="1200" dirty="0">
                <a:ea typeface="Public Sans"/>
                <a:cs typeface="Public Sans"/>
                <a:sym typeface="Public Sans"/>
              </a:rPr>
              <a:t> and</a:t>
            </a:r>
            <a:r>
              <a:rPr lang="en-GB" sz="1200" noProof="0" dirty="0">
                <a:ea typeface="Public Sans"/>
                <a:cs typeface="Public Sans"/>
                <a:sym typeface="Public Sans"/>
              </a:rPr>
              <a:t> dispose” model.  The circular economy emphasises minimising waste and maximising the use of resources.</a:t>
            </a:r>
          </a:p>
          <a:p>
            <a:pPr latinLnBrk="0"/>
            <a:endParaRPr lang="en-GB" sz="1200" dirty="0">
              <a:ea typeface="Public Sans"/>
              <a:cs typeface="Public Sans"/>
              <a:sym typeface="Public Sans"/>
            </a:endParaRPr>
          </a:p>
          <a:p>
            <a:pPr latinLnBrk="0"/>
            <a:r>
              <a:rPr lang="en-GB" sz="1200" dirty="0">
                <a:ea typeface="Public Sans"/>
                <a:cs typeface="Public Sans"/>
                <a:sym typeface="Public Sans"/>
              </a:rPr>
              <a:t>The lifespan of energy technologies can be maximised by minimising waste generation and recovering valuable materials. C</a:t>
            </a:r>
            <a:r>
              <a:rPr lang="en-GB" sz="1200" dirty="0"/>
              <a:t>ircularity helps reduce environmental impact and supports the transition towards a more sustainable and resilient energy system.  </a:t>
            </a:r>
          </a:p>
          <a:p>
            <a:pPr latinLnBrk="0"/>
            <a:endParaRPr lang="en-GB" sz="1200" dirty="0"/>
          </a:p>
          <a:p>
            <a:pPr latinLnBrk="0"/>
            <a:r>
              <a:rPr lang="en-GB" sz="1200" dirty="0"/>
              <a:t>Digital technologies, such as data analytics, smart grids, and blockchain, play a crucial role in enabling and optimising circularity strategies in the energy sector. </a:t>
            </a: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967453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The Circular Economy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The core principles of the circular economy are:</a:t>
            </a:r>
          </a:p>
          <a:p>
            <a:pPr latinLnBrk="0"/>
            <a:endParaRPr lang="en-GB" sz="1200" noProof="0" dirty="0">
              <a:ea typeface="Public Sans"/>
              <a:cs typeface="Public Sans"/>
              <a:sym typeface="Public Sans"/>
            </a:endParaRPr>
          </a:p>
          <a:p>
            <a:pPr latinLnBrk="0"/>
            <a:r>
              <a:rPr lang="en-GB" sz="1200" b="1" noProof="0" dirty="0">
                <a:ea typeface="Public Sans"/>
                <a:cs typeface="Public Sans"/>
                <a:sym typeface="Public Sans"/>
              </a:rPr>
              <a:t>Reduce: </a:t>
            </a:r>
            <a:r>
              <a:rPr lang="en-GB" sz="1200" noProof="0" dirty="0">
                <a:ea typeface="Public Sans"/>
                <a:cs typeface="Public Sans"/>
                <a:sym typeface="Public Sans"/>
              </a:rPr>
              <a:t>Minimise energy consumption and waste through: </a:t>
            </a:r>
          </a:p>
          <a:p>
            <a:pPr latinLnBrk="0"/>
            <a:endParaRPr lang="en-GB" sz="1200" noProof="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	E</a:t>
            </a:r>
            <a:r>
              <a:rPr lang="en-GB" sz="1200" noProof="0" dirty="0" err="1">
                <a:ea typeface="Public Sans"/>
                <a:cs typeface="Public Sans"/>
                <a:sym typeface="Public Sans"/>
              </a:rPr>
              <a:t>nergy</a:t>
            </a:r>
            <a:r>
              <a:rPr lang="en-GB" sz="1200" noProof="0" dirty="0">
                <a:ea typeface="Public Sans"/>
                <a:cs typeface="Public Sans"/>
                <a:sym typeface="Public Sans"/>
              </a:rPr>
              <a:t> efficiency measures.</a:t>
            </a:r>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	Incentivising energy use during off-peak periods.</a:t>
            </a:r>
          </a:p>
          <a:p>
            <a:pPr marL="342900" indent="-342900" latinLnBrk="0">
              <a:buFont typeface="Arial" panose="020B0604020202020204" pitchFamily="34" charset="0"/>
              <a:buChar char="•"/>
            </a:pPr>
            <a:r>
              <a:rPr lang="en-GB" sz="1200" dirty="0">
                <a:ea typeface="Public Sans"/>
                <a:cs typeface="Public Sans"/>
                <a:sym typeface="Public Sans"/>
              </a:rPr>
              <a:t>	A</a:t>
            </a:r>
            <a:r>
              <a:rPr lang="en-GB" sz="1200" noProof="0" dirty="0" err="1">
                <a:ea typeface="Public Sans"/>
                <a:cs typeface="Public Sans"/>
                <a:sym typeface="Public Sans"/>
              </a:rPr>
              <a:t>dopting</a:t>
            </a:r>
            <a:r>
              <a:rPr lang="en-GB" sz="1200" noProof="0" dirty="0">
                <a:ea typeface="Public Sans"/>
                <a:cs typeface="Public Sans"/>
                <a:sym typeface="Public Sans"/>
              </a:rPr>
              <a:t> sustainable energy technologies.</a:t>
            </a: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Reuse: </a:t>
            </a:r>
            <a:r>
              <a:rPr lang="en-GB" sz="1200" dirty="0">
                <a:ea typeface="Public Sans"/>
                <a:cs typeface="Public Sans"/>
                <a:sym typeface="Public Sans"/>
              </a:rPr>
              <a:t>Repurpose or find new applications for energy infrastructure and components. For example:</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Repurpose retired wind turbine blades for pedestrian bridges.</a:t>
            </a:r>
          </a:p>
          <a:p>
            <a:pPr marL="342900" indent="-342900" latinLnBrk="0">
              <a:buFont typeface="Arial" panose="020B0604020202020204" pitchFamily="34" charset="0"/>
              <a:buChar char="•"/>
            </a:pPr>
            <a:r>
              <a:rPr lang="en-GB" sz="1200" dirty="0">
                <a:ea typeface="Public Sans"/>
                <a:cs typeface="Public Sans"/>
                <a:sym typeface="Public Sans"/>
              </a:rPr>
              <a:t>Use electric vehicle batteries for grid-scale energy storage.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247018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The Circular Economy </a:t>
            </a:r>
            <a:endParaRPr lang="en-US" sz="1050" kern="1200" dirty="0">
              <a:solidFill>
                <a:schemeClr val="bg1"/>
              </a:solidFill>
              <a:latin typeface="+mn-lt"/>
              <a:ea typeface="+mn-ea"/>
              <a:cs typeface="+mn-cs"/>
            </a:endParaRP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Recycle: </a:t>
            </a:r>
            <a:r>
              <a:rPr lang="en-GB" sz="1200" dirty="0">
                <a:ea typeface="Public Sans"/>
                <a:cs typeface="Public Sans"/>
                <a:sym typeface="Public Sans"/>
              </a:rPr>
              <a:t>Recover valuable materials from end-of-life energy technologies. For example: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Recycle solar panels.</a:t>
            </a:r>
          </a:p>
          <a:p>
            <a:pPr marL="342900" indent="-342900" latinLnBrk="0">
              <a:buFont typeface="Arial" panose="020B0604020202020204" pitchFamily="34" charset="0"/>
              <a:buChar char="•"/>
            </a:pPr>
            <a:r>
              <a:rPr lang="en-GB" sz="1200" dirty="0">
                <a:ea typeface="Public Sans"/>
                <a:cs typeface="Public Sans"/>
                <a:sym typeface="Public Sans"/>
              </a:rPr>
              <a:t>Recovering rare earth elements from wind turbines.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97892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European Union initiatives promoting circularity in the energy sector</a:t>
            </a:r>
          </a:p>
          <a:p>
            <a:pPr algn="ctr" latinLnBrk="0"/>
            <a:r>
              <a:rPr lang="en-US" sz="1200" i="1" dirty="0">
                <a:solidFill>
                  <a:schemeClr val="accent2"/>
                </a:solidFill>
              </a:rPr>
              <a:t>How does the European Union support circularity in the energy sector?</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3935811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3">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pic>
        <p:nvPicPr>
          <p:cNvPr id="6" name="Picture 5">
            <a:extLst>
              <a:ext uri="{FF2B5EF4-FFF2-40B4-BE49-F238E27FC236}">
                <a16:creationId xmlns:a16="http://schemas.microsoft.com/office/drawing/2014/main" id="{C63F7E0B-4A4C-2E6A-B35B-1916F48E93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hyperlink" Target="https://www.iea.org/policies/15696-european-raw-materials-initiativ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hyperlink" Target="https://single-market-economy.ec.europa.eu/sectors/raw-materials/areas-specific-interest/critical-raw-materials_en#critical-raw-materials-ac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notesSlide" Target="../notesSlides/not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slideLayout" Target="../slideLayouts/slideLayout2.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circulareconomy.europa.eu/platform/sites/default/files/2023-06/Circular-energy-transition.pdf"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B709A27C-2D44-C83A-FD7D-D74368945E9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787" y="2040882"/>
            <a:ext cx="4510213" cy="2996070"/>
          </a:xfrm>
          <a:prstGeom prst="rect">
            <a:avLst/>
          </a:prstGeom>
        </p:spPr>
      </p:pic>
      <p:sp>
        <p:nvSpPr>
          <p:cNvPr id="2" name="Title 1">
            <a:extLst>
              <a:ext uri="{FF2B5EF4-FFF2-40B4-BE49-F238E27FC236}">
                <a16:creationId xmlns:a16="http://schemas.microsoft.com/office/drawing/2014/main" id="{35EEC36F-74B8-BC2B-21AC-F2FCB28C8A1D}"/>
              </a:ext>
            </a:extLst>
          </p:cNvPr>
          <p:cNvSpPr>
            <a:spLocks noGrp="1"/>
          </p:cNvSpPr>
          <p:nvPr>
            <p:ph type="title" idx="4294967295"/>
          </p:nvPr>
        </p:nvSpPr>
        <p:spPr>
          <a:xfrm>
            <a:off x="331470" y="1668780"/>
            <a:ext cx="6949440" cy="4069080"/>
          </a:xfrm>
          <a:prstGeom prst="rect">
            <a:avLst/>
          </a:prstGeom>
        </p:spPr>
        <p:txBody>
          <a:bodyPr/>
          <a:lstStyle/>
          <a:p>
            <a:pPr rtl="0" eaLnBrk="1" latinLnBrk="1" hangingPunct="1"/>
            <a: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Circularity and </a:t>
            </a:r>
            <a:b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the Digital </a:t>
            </a:r>
            <a:b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72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Energy Transition</a:t>
            </a:r>
            <a:endParaRPr lang="en-GB" dirty="0">
              <a:effectLst/>
            </a:endParaRPr>
          </a:p>
          <a:p>
            <a:endParaRPr lang="en-GB" dirty="0"/>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3682652" y="2182039"/>
            <a:ext cx="8131865" cy="4339650"/>
          </a:xfrm>
          <a:prstGeom prst="rect">
            <a:avLst/>
          </a:prstGeom>
          <a:noFill/>
        </p:spPr>
        <p:txBody>
          <a:bodyPr wrap="square" rtlCol="0">
            <a:spAutoFit/>
          </a:bodyPr>
          <a:lstStyle/>
          <a:p>
            <a:pPr lvl="0" latinLnBrk="0">
              <a:buClr>
                <a:srgbClr val="000000"/>
              </a:buClr>
            </a:pPr>
            <a:r>
              <a:rPr lang="en-GB" sz="2400" b="1" noProof="0" dirty="0">
                <a:ea typeface="Public Sans"/>
                <a:cs typeface="Public Sans"/>
                <a:sym typeface="Public Sans"/>
              </a:rPr>
              <a:t>Design for circularity</a:t>
            </a:r>
            <a:r>
              <a:rPr lang="en-GB" sz="2400" noProof="0" dirty="0">
                <a:ea typeface="Public Sans"/>
                <a:cs typeface="Public Sans"/>
                <a:sym typeface="Public Sans"/>
              </a:rPr>
              <a:t>: Design energy technologies with a focus on durability, repairability, and recyclability.</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2400" noProof="0" dirty="0">
                <a:ea typeface="Public Sans"/>
                <a:cs typeface="Public Sans"/>
                <a:sym typeface="Public Sans"/>
              </a:rPr>
              <a:t>The </a:t>
            </a:r>
            <a:r>
              <a:rPr lang="en-GB" sz="2400" u="sng" noProof="0" dirty="0">
                <a:solidFill>
                  <a:schemeClr val="hlink"/>
                </a:solidFill>
                <a:ea typeface="Public Sans"/>
                <a:cs typeface="Public Sans"/>
                <a:sym typeface="Public Sans"/>
                <a:hlinkClick r:id="rId3"/>
              </a:rPr>
              <a:t>EU Ecodesign Directive</a:t>
            </a:r>
            <a:r>
              <a:rPr lang="en-GB" sz="2400" noProof="0" dirty="0">
                <a:ea typeface="Public Sans"/>
                <a:cs typeface="Public Sans"/>
                <a:sym typeface="Public Sans"/>
              </a:rPr>
              <a:t> sets minimum energy efficiency standards for energy-related products, and promotes the design of durable and repairable products.</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2400" b="1" noProof="0" dirty="0">
                <a:ea typeface="Public Sans"/>
                <a:cs typeface="Public Sans"/>
                <a:sym typeface="Public Sans"/>
              </a:rPr>
              <a:t>Material efficiency</a:t>
            </a:r>
            <a:r>
              <a:rPr lang="en-GB" sz="2400" noProof="0" dirty="0">
                <a:ea typeface="Public Sans"/>
                <a:cs typeface="Public Sans"/>
                <a:sym typeface="Public Sans"/>
              </a:rPr>
              <a:t>: Reduce the amount of materials used in energy technologies and infrastructure.</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2400" noProof="0" dirty="0">
                <a:ea typeface="Public Sans"/>
                <a:cs typeface="Public Sans"/>
                <a:sym typeface="Public Sans"/>
              </a:rPr>
              <a:t>The </a:t>
            </a:r>
            <a:r>
              <a:rPr lang="en-GB" sz="2400" u="sng" noProof="0" dirty="0">
                <a:solidFill>
                  <a:schemeClr val="hlink"/>
                </a:solidFill>
                <a:ea typeface="Public Sans"/>
                <a:cs typeface="Public Sans"/>
                <a:sym typeface="Public Sans"/>
                <a:hlinkClick r:id="rId4"/>
              </a:rPr>
              <a:t>EU Raw Materials Initiative</a:t>
            </a:r>
            <a:r>
              <a:rPr lang="en-GB" sz="2400" noProof="0" dirty="0">
                <a:ea typeface="Public Sans"/>
                <a:cs typeface="Public Sans"/>
                <a:sym typeface="Public Sans"/>
              </a:rPr>
              <a:t> aims to secure access to critical raw materials, including those used in renewable energy technologies, and promote their efficient use.</a:t>
            </a:r>
            <a:endParaRPr lang="en-GB" sz="2400" noProof="0" dirty="0">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A11C0E16-9631-44D5-06E1-B08BD5C8AD5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1099B5E6-89CE-0B23-B7C5-514CAFF0C26B}"/>
              </a:ext>
            </a:extLst>
          </p:cNvPr>
          <p:cNvSpPr>
            <a:spLocks noGrp="1"/>
          </p:cNvSpPr>
          <p:nvPr>
            <p:ph type="title" idx="4294967295"/>
          </p:nvPr>
        </p:nvSpPr>
        <p:spPr>
          <a:xfrm>
            <a:off x="621030" y="593725"/>
            <a:ext cx="1098042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European Union initiatives promoting circularity in the energy sector: Designing for circularity and Material efficiency</a:t>
            </a:r>
            <a:endParaRPr lang="en-GB" dirty="0">
              <a:effectLst/>
            </a:endParaRPr>
          </a:p>
          <a:p>
            <a:endParaRPr lang="en-GB" dirty="0"/>
          </a:p>
        </p:txBody>
      </p:sp>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F767-AB8C-4235-504F-39D40423E9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0C52C0-5A7C-CDC7-4686-D3B4F7A5FCE8}"/>
              </a:ext>
            </a:extLst>
          </p:cNvPr>
          <p:cNvSpPr txBox="1"/>
          <p:nvPr/>
        </p:nvSpPr>
        <p:spPr>
          <a:xfrm>
            <a:off x="3620022" y="2155729"/>
            <a:ext cx="8194495" cy="4339650"/>
          </a:xfrm>
          <a:prstGeom prst="rect">
            <a:avLst/>
          </a:prstGeom>
          <a:noFill/>
        </p:spPr>
        <p:txBody>
          <a:bodyPr wrap="square" rtlCol="0">
            <a:spAutoFit/>
          </a:bodyPr>
          <a:lstStyle/>
          <a:p>
            <a:pPr lvl="0" latinLnBrk="0">
              <a:buClr>
                <a:srgbClr val="000000"/>
              </a:buClr>
            </a:pPr>
            <a:r>
              <a:rPr lang="en-GB" sz="2400" b="1" noProof="0" dirty="0">
                <a:ea typeface="Public Sans"/>
                <a:cs typeface="Public Sans"/>
                <a:sym typeface="Public Sans"/>
              </a:rPr>
              <a:t>Waste reduction: </a:t>
            </a:r>
            <a:r>
              <a:rPr lang="en-GB" sz="2400" noProof="0" dirty="0">
                <a:ea typeface="Public Sans"/>
                <a:cs typeface="Public Sans"/>
                <a:sym typeface="Public Sans"/>
              </a:rPr>
              <a:t>Minimise waste generation during the manufacturing, operation, and end-of-life management of energy technologies.</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2400" noProof="0" dirty="0">
                <a:ea typeface="Public Sans"/>
                <a:cs typeface="Public Sans"/>
                <a:sym typeface="Public Sans"/>
              </a:rPr>
              <a:t>The </a:t>
            </a:r>
            <a:r>
              <a:rPr lang="en-GB" sz="2400" u="sng" noProof="0" dirty="0">
                <a:solidFill>
                  <a:schemeClr val="hlink"/>
                </a:solidFill>
                <a:ea typeface="Public Sans"/>
                <a:cs typeface="Public Sans"/>
                <a:sym typeface="Public Sans"/>
                <a:hlinkClick r:id="rId3"/>
              </a:rPr>
              <a:t>EU Waste Framework Directive</a:t>
            </a:r>
            <a:r>
              <a:rPr lang="en-GB" sz="2400" noProof="0" dirty="0">
                <a:ea typeface="Public Sans"/>
                <a:cs typeface="Public Sans"/>
                <a:sym typeface="Public Sans"/>
              </a:rPr>
              <a:t> sets targets for waste reduction and recycling, including waste from electrical and electronic equipment (WEEE) and batteries.  </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2400" b="1" noProof="0" dirty="0">
                <a:ea typeface="Public Sans"/>
                <a:cs typeface="Public Sans"/>
                <a:sym typeface="Public Sans"/>
              </a:rPr>
              <a:t>Resource recovery:</a:t>
            </a:r>
            <a:r>
              <a:rPr lang="en-GB" sz="2400" noProof="0" dirty="0">
                <a:ea typeface="Public Sans"/>
                <a:cs typeface="Public Sans"/>
                <a:sym typeface="Public Sans"/>
              </a:rPr>
              <a:t> Recover valuable materials from end-of-life energy technologies through recycling and reuse.</a:t>
            </a:r>
          </a:p>
          <a:p>
            <a:pPr lvl="0" latinLnBrk="0">
              <a:buClr>
                <a:srgbClr val="000000"/>
              </a:buClr>
            </a:pPr>
            <a:endParaRPr lang="en-GB" sz="1200" noProof="0" dirty="0">
              <a:ea typeface="Public Sans"/>
              <a:cs typeface="Public Sans"/>
              <a:sym typeface="Public Sans"/>
            </a:endParaRPr>
          </a:p>
          <a:p>
            <a:pPr lvl="0" latinLnBrk="0"/>
            <a:r>
              <a:rPr lang="en-GB" sz="2400" noProof="0" dirty="0">
                <a:ea typeface="Public Sans"/>
                <a:cs typeface="Public Sans"/>
                <a:sym typeface="Public Sans"/>
              </a:rPr>
              <a:t>The </a:t>
            </a:r>
            <a:r>
              <a:rPr lang="en-GB" sz="2400" u="sng" noProof="0" dirty="0">
                <a:solidFill>
                  <a:schemeClr val="hlink"/>
                </a:solidFill>
                <a:ea typeface="Public Sans"/>
                <a:cs typeface="Public Sans"/>
                <a:sym typeface="Public Sans"/>
                <a:hlinkClick r:id="rId4"/>
              </a:rPr>
              <a:t>EU Critical Raw Materials Act</a:t>
            </a:r>
            <a:r>
              <a:rPr lang="en-GB" sz="2400" noProof="0" dirty="0">
                <a:ea typeface="Public Sans"/>
                <a:cs typeface="Public Sans"/>
                <a:sym typeface="Public Sans"/>
              </a:rPr>
              <a:t> aims to secure the supply of critical raw materials and promote their recovery and recycling.</a:t>
            </a:r>
            <a:endParaRPr lang="en-GB" sz="2400" noProof="0" dirty="0">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502AEDF3-720B-BE5D-D5E4-4B7C241B6C6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C5929DDF-933C-A592-312E-5B6E95BE614C}"/>
              </a:ext>
            </a:extLst>
          </p:cNvPr>
          <p:cNvSpPr>
            <a:spLocks noGrp="1"/>
          </p:cNvSpPr>
          <p:nvPr>
            <p:ph type="title" idx="4294967295"/>
          </p:nvPr>
        </p:nvSpPr>
        <p:spPr>
          <a:xfrm>
            <a:off x="575310" y="685165"/>
            <a:ext cx="1086612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European Union initiatives promoting circularity in the energy sector: Waste</a:t>
            </a:r>
            <a:r>
              <a:rPr lang="en-US" sz="2800" b="1" kern="1200" baseline="0" dirty="0">
                <a:solidFill>
                  <a:srgbClr val="FFFFFF"/>
                </a:solidFill>
                <a:effectLst/>
                <a:latin typeface="Calibri" panose="020F0502020204030204" pitchFamily="34" charset="0"/>
                <a:ea typeface="Public Sans"/>
                <a:cs typeface="Public Sans"/>
              </a:rPr>
              <a:t> reduction and Resource recovery</a:t>
            </a:r>
            <a:endParaRPr lang="en-GB" dirty="0">
              <a:effectLst/>
            </a:endParaRPr>
          </a:p>
          <a:p>
            <a:endParaRPr lang="en-GB" dirty="0"/>
          </a:p>
        </p:txBody>
      </p:sp>
    </p:spTree>
    <p:extLst>
      <p:ext uri="{BB962C8B-B14F-4D97-AF65-F5344CB8AC3E}">
        <p14:creationId xmlns:p14="http://schemas.microsoft.com/office/powerpoint/2010/main" val="325369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00715-BE5C-83B2-F029-DCC5FBD09A4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The digital energy transition </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131507"/>
            <a:ext cx="10421655" cy="2123658"/>
          </a:xfrm>
          <a:prstGeom prst="rect">
            <a:avLst/>
          </a:prstGeom>
          <a:noFill/>
        </p:spPr>
        <p:txBody>
          <a:bodyPr wrap="square" rtlCol="0">
            <a:spAutoFit/>
          </a:bodyPr>
          <a:lstStyle/>
          <a:p>
            <a:pPr algn="ctr" latinLnBrk="0"/>
            <a:r>
              <a:rPr lang="en-GB" sz="4400" i="1" noProof="0" dirty="0">
                <a:solidFill>
                  <a:schemeClr val="accent5"/>
                </a:solidFill>
              </a:rPr>
              <a:t>How is digitalisation transforming the energy sector?</a:t>
            </a:r>
          </a:p>
          <a:p>
            <a:pPr algn="ctr" latinLnBrk="0"/>
            <a:endParaRPr lang="en-GB" sz="4400" i="1" noProof="0"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3444658" y="2090088"/>
            <a:ext cx="8517698" cy="4893647"/>
          </a:xfrm>
          <a:prstGeom prst="rect">
            <a:avLst/>
          </a:prstGeom>
          <a:noFill/>
        </p:spPr>
        <p:txBody>
          <a:bodyPr wrap="square" lIns="91440" tIns="45720" rIns="91440" bIns="45720" rtlCol="0" anchor="t">
            <a:spAutoFit/>
          </a:bodyPr>
          <a:lstStyle/>
          <a:p>
            <a:pPr latinLnBrk="0"/>
            <a:r>
              <a:rPr lang="en-GB" sz="2400" dirty="0">
                <a:ea typeface="+mn-lt"/>
                <a:cs typeface="+mn-lt"/>
                <a:sym typeface="Public Sans"/>
              </a:rPr>
              <a:t>Digitalisation is fundamentally changing the energy sector by: </a:t>
            </a:r>
          </a:p>
          <a:p>
            <a:pPr marL="342900" indent="-342900" latinLnBrk="0">
              <a:buFont typeface="Arial" panose="020B0604020202020204" pitchFamily="34" charset="0"/>
              <a:buChar char="•"/>
            </a:pPr>
            <a:r>
              <a:rPr lang="en-GB" sz="2400" dirty="0">
                <a:ea typeface="+mn-lt"/>
                <a:cs typeface="+mn-lt"/>
                <a:sym typeface="Public Sans"/>
              </a:rPr>
              <a:t>Enabling the development of smart grids for optimised energy flows.</a:t>
            </a:r>
          </a:p>
          <a:p>
            <a:pPr marL="342900" indent="-342900" latinLnBrk="0">
              <a:buFont typeface="Arial" panose="020B0604020202020204" pitchFamily="34" charset="0"/>
              <a:buChar char="•"/>
            </a:pPr>
            <a:r>
              <a:rPr lang="en-GB" sz="2400" dirty="0">
                <a:ea typeface="+mn-lt"/>
                <a:cs typeface="+mn-lt"/>
                <a:sym typeface="Public Sans"/>
              </a:rPr>
              <a:t>Integrating renewable energy sources.</a:t>
            </a:r>
          </a:p>
          <a:p>
            <a:pPr marL="342900" indent="-342900" latinLnBrk="0">
              <a:buFont typeface="Arial" panose="020B0604020202020204" pitchFamily="34" charset="0"/>
              <a:buChar char="•"/>
            </a:pPr>
            <a:r>
              <a:rPr lang="en-GB" sz="2400" dirty="0">
                <a:ea typeface="+mn-lt"/>
                <a:cs typeface="+mn-lt"/>
                <a:sym typeface="Public Sans"/>
              </a:rPr>
              <a:t>Enhancing grid stability.</a:t>
            </a:r>
          </a:p>
          <a:p>
            <a:pPr latinLnBrk="0"/>
            <a:endParaRPr lang="en-GB" sz="1200" dirty="0">
              <a:ea typeface="+mn-lt"/>
              <a:cs typeface="+mn-lt"/>
              <a:sym typeface="Public Sans"/>
            </a:endParaRPr>
          </a:p>
          <a:p>
            <a:pPr latinLnBrk="0"/>
            <a:r>
              <a:rPr lang="en-GB" sz="2400" dirty="0">
                <a:ea typeface="+mn-lt"/>
                <a:cs typeface="+mn-lt"/>
                <a:sym typeface="Public Sans"/>
              </a:rPr>
              <a:t>Data analytics and machine learning play a crucial role in improving energy efficiency by: </a:t>
            </a:r>
          </a:p>
          <a:p>
            <a:pPr marL="342900" indent="-342900" latinLnBrk="0">
              <a:buFont typeface="Arial" panose="020B0604020202020204" pitchFamily="34" charset="0"/>
              <a:buChar char="•"/>
            </a:pPr>
            <a:r>
              <a:rPr lang="en-GB" sz="2400" dirty="0">
                <a:ea typeface="+mn-lt"/>
                <a:cs typeface="+mn-lt"/>
                <a:sym typeface="Public Sans"/>
              </a:rPr>
              <a:t>Identifying waste.</a:t>
            </a:r>
          </a:p>
          <a:p>
            <a:pPr marL="342900" indent="-342900" latinLnBrk="0">
              <a:buFont typeface="Arial" panose="020B0604020202020204" pitchFamily="34" charset="0"/>
              <a:buChar char="•"/>
            </a:pPr>
            <a:r>
              <a:rPr lang="en-GB" sz="2400" dirty="0">
                <a:ea typeface="+mn-lt"/>
                <a:cs typeface="+mn-lt"/>
                <a:sym typeface="Public Sans"/>
              </a:rPr>
              <a:t>Optimising consumption.</a:t>
            </a:r>
          </a:p>
          <a:p>
            <a:pPr marL="342900" indent="-342900" latinLnBrk="0">
              <a:buFont typeface="Arial" panose="020B0604020202020204" pitchFamily="34" charset="0"/>
              <a:buChar char="•"/>
            </a:pPr>
            <a:r>
              <a:rPr lang="en-GB" sz="2400" dirty="0">
                <a:ea typeface="+mn-lt"/>
                <a:cs typeface="+mn-lt"/>
                <a:sym typeface="Public Sans"/>
              </a:rPr>
              <a:t>Forecasting demand.</a:t>
            </a:r>
          </a:p>
          <a:p>
            <a:pPr marL="342900" indent="-342900" latinLnBrk="0">
              <a:buFont typeface="Arial" panose="020B0604020202020204" pitchFamily="34" charset="0"/>
              <a:buChar char="•"/>
            </a:pPr>
            <a:r>
              <a:rPr lang="en-GB" sz="2400" dirty="0">
                <a:ea typeface="+mn-lt"/>
                <a:cs typeface="+mn-lt"/>
                <a:sym typeface="Public Sans"/>
              </a:rPr>
              <a:t>Predicting equipment failures to improve maintenance schedules.</a:t>
            </a:r>
            <a:endParaRPr lang="en-GB" sz="2400" dirty="0">
              <a:ea typeface="Calibri"/>
              <a:cs typeface="Calibri"/>
            </a:endParaRPr>
          </a:p>
        </p:txBody>
      </p:sp>
      <p:pic>
        <p:nvPicPr>
          <p:cNvPr id="5" name="Picture 4">
            <a:extLst>
              <a:ext uri="{FF2B5EF4-FFF2-40B4-BE49-F238E27FC236}">
                <a16:creationId xmlns:a16="http://schemas.microsoft.com/office/drawing/2014/main" id="{40D5985F-DCDC-EB0D-D8C1-BFF2129427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2304788"/>
            <a:ext cx="2746952" cy="1940035"/>
          </a:xfrm>
          <a:prstGeom prst="rect">
            <a:avLst/>
          </a:prstGeom>
        </p:spPr>
      </p:pic>
      <p:pic>
        <p:nvPicPr>
          <p:cNvPr id="3" name="Picture 2">
            <a:extLst>
              <a:ext uri="{FF2B5EF4-FFF2-40B4-BE49-F238E27FC236}">
                <a16:creationId xmlns:a16="http://schemas.microsoft.com/office/drawing/2014/main" id="{5FC94749-2180-DC0E-4625-85C5A078F8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4439727"/>
            <a:ext cx="2746952" cy="1940035"/>
          </a:xfrm>
          <a:prstGeom prst="rect">
            <a:avLst/>
          </a:prstGeom>
        </p:spPr>
      </p:pic>
      <p:sp>
        <p:nvSpPr>
          <p:cNvPr id="6" name="Title 5">
            <a:extLst>
              <a:ext uri="{FF2B5EF4-FFF2-40B4-BE49-F238E27FC236}">
                <a16:creationId xmlns:a16="http://schemas.microsoft.com/office/drawing/2014/main" id="{95BF94EC-4F6A-3196-D03D-D7C025FE001A}"/>
              </a:ext>
            </a:extLst>
          </p:cNvPr>
          <p:cNvSpPr>
            <a:spLocks noGrp="1"/>
          </p:cNvSpPr>
          <p:nvPr>
            <p:ph type="title" idx="4294967295"/>
          </p:nvPr>
        </p:nvSpPr>
        <p:spPr>
          <a:xfrm>
            <a:off x="495300" y="7645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The digital energy transition:</a:t>
            </a:r>
            <a:r>
              <a:rPr lang="en-US" sz="2800" b="1" kern="1200" baseline="0" dirty="0">
                <a:solidFill>
                  <a:srgbClr val="FFFFFF"/>
                </a:solidFill>
                <a:effectLst/>
                <a:latin typeface="Calibri" panose="020F0502020204030204" pitchFamily="34" charset="0"/>
                <a:ea typeface="Public Sans"/>
                <a:cs typeface="Public Sans"/>
              </a:rPr>
              <a:t> </a:t>
            </a:r>
            <a:r>
              <a:rPr lang="en-US" sz="2800" b="1" kern="1200" baseline="0" dirty="0" err="1">
                <a:solidFill>
                  <a:srgbClr val="FFFFFF"/>
                </a:solidFill>
                <a:effectLst/>
                <a:latin typeface="Calibri" panose="020F0502020204030204" pitchFamily="34" charset="0"/>
                <a:ea typeface="Public Sans"/>
                <a:cs typeface="Public Sans"/>
              </a:rPr>
              <a:t>Digitalisation</a:t>
            </a:r>
            <a:r>
              <a:rPr lang="en-US" sz="2800" b="1" kern="1200" baseline="0" dirty="0">
                <a:solidFill>
                  <a:srgbClr val="FFFFFF"/>
                </a:solidFill>
                <a:effectLst/>
                <a:latin typeface="Calibri" panose="020F0502020204030204" pitchFamily="34" charset="0"/>
                <a:ea typeface="Public Sans"/>
                <a:cs typeface="Public Sans"/>
              </a:rPr>
              <a:t> and Data analytics</a:t>
            </a:r>
            <a:endParaRPr lang="en-GB" dirty="0">
              <a:effectLst/>
            </a:endParaRPr>
          </a:p>
          <a:p>
            <a:endParaRPr lang="en-GB" dirty="0"/>
          </a:p>
        </p:txBody>
      </p:sp>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85410-36F1-DC78-29D1-7D7BF934A630}"/>
              </a:ext>
            </a:extLst>
          </p:cNvPr>
          <p:cNvSpPr>
            <a:spLocks noGrp="1"/>
          </p:cNvSpPr>
          <p:nvPr>
            <p:ph type="title" idx="4294967295"/>
          </p:nvPr>
        </p:nvSpPr>
        <p:spPr>
          <a:xfrm>
            <a:off x="449580" y="788035"/>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4. Synergies </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726511" y="3181611"/>
            <a:ext cx="10910168" cy="1569660"/>
          </a:xfrm>
          <a:prstGeom prst="rect">
            <a:avLst/>
          </a:prstGeom>
          <a:noFill/>
        </p:spPr>
        <p:txBody>
          <a:bodyPr wrap="square" rtlCol="0">
            <a:spAutoFit/>
          </a:bodyPr>
          <a:lstStyle/>
          <a:p>
            <a:pPr algn="ctr" latinLnBrk="0"/>
            <a:r>
              <a:rPr lang="en-GB" sz="4800" i="1" noProof="0" dirty="0">
                <a:solidFill>
                  <a:schemeClr val="accent2"/>
                </a:solidFill>
              </a:rPr>
              <a:t>How do circularity and digitalisation work together to achieve a sustainable future?</a:t>
            </a:r>
            <a:endParaRPr lang="en-GB" sz="4000" i="1" noProof="0"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655518" y="2091846"/>
            <a:ext cx="9351898" cy="4524315"/>
          </a:xfrm>
          <a:prstGeom prst="rect">
            <a:avLst/>
          </a:prstGeom>
          <a:noFill/>
        </p:spPr>
        <p:txBody>
          <a:bodyPr wrap="square" lIns="91440" tIns="45720" rIns="91440" bIns="45720" rtlCol="0" anchor="t">
            <a:spAutoFit/>
          </a:bodyPr>
          <a:lstStyle/>
          <a:p>
            <a:pPr lvl="0" latinLnBrk="0" hangingPunct="0"/>
            <a:r>
              <a:rPr lang="en-GB" sz="2400" dirty="0">
                <a:solidFill>
                  <a:srgbClr val="2B2C30"/>
                </a:solidFill>
                <a:ea typeface="Public Sans"/>
                <a:cs typeface="Public Sans"/>
                <a:sym typeface="Public Sans"/>
              </a:rPr>
              <a:t>Both c</a:t>
            </a:r>
            <a:r>
              <a:rPr lang="en-GB" sz="2400" noProof="0" dirty="0" err="1">
                <a:solidFill>
                  <a:srgbClr val="2B2C30"/>
                </a:solidFill>
                <a:ea typeface="Public Sans"/>
                <a:cs typeface="Public Sans"/>
                <a:sym typeface="Public Sans"/>
              </a:rPr>
              <a:t>ircularity</a:t>
            </a:r>
            <a:r>
              <a:rPr lang="en-GB" sz="2400" noProof="0" dirty="0">
                <a:solidFill>
                  <a:srgbClr val="2B2C30"/>
                </a:solidFill>
                <a:ea typeface="Public Sans"/>
                <a:cs typeface="Public Sans"/>
                <a:sym typeface="Public Sans"/>
              </a:rPr>
              <a:t> and digitalisation are essential for a sustainable energy future.  Digital technologies can facilitate the implementation of circular economy principles, while circularity can enhance the benefits of digitalisation.  For example:</a:t>
            </a:r>
            <a:endParaRPr lang="en-GB" sz="2400" noProof="0" dirty="0"/>
          </a:p>
          <a:p>
            <a:pPr marL="342900" indent="-342900" latinLnBrk="0" hangingPunct="0">
              <a:buClr>
                <a:srgbClr val="000000"/>
              </a:buClr>
              <a:buSzPts val="2800"/>
              <a:buFont typeface="Arial" panose="020B0604020202020204" pitchFamily="34" charset="0"/>
              <a:buChar char="•"/>
            </a:pPr>
            <a:r>
              <a:rPr lang="en-GB" sz="2400" b="1" noProof="0" dirty="0">
                <a:solidFill>
                  <a:srgbClr val="2B2C30"/>
                </a:solidFill>
                <a:ea typeface="Public Sans"/>
                <a:cs typeface="Public Sans"/>
                <a:sym typeface="Public Sans"/>
              </a:rPr>
              <a:t>Digital platforms </a:t>
            </a:r>
            <a:r>
              <a:rPr lang="en-GB" sz="2400" noProof="0" dirty="0">
                <a:solidFill>
                  <a:srgbClr val="2B2C30"/>
                </a:solidFill>
                <a:ea typeface="Public Sans"/>
                <a:cs typeface="Public Sans"/>
                <a:sym typeface="Public Sans"/>
              </a:rPr>
              <a:t>can track and manage resources throughout their lifecycle, enabling better reuse and recycling.</a:t>
            </a:r>
            <a:endParaRPr lang="en-GB" sz="24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2400" b="1" noProof="0" dirty="0">
                <a:solidFill>
                  <a:srgbClr val="2B2C30"/>
                </a:solidFill>
                <a:ea typeface="Public Sans"/>
                <a:cs typeface="Public Sans"/>
                <a:sym typeface="Public Sans"/>
              </a:rPr>
              <a:t>Data analytics </a:t>
            </a:r>
            <a:r>
              <a:rPr lang="en-GB" sz="2400" noProof="0" dirty="0">
                <a:solidFill>
                  <a:srgbClr val="2B2C30"/>
                </a:solidFill>
                <a:ea typeface="Public Sans"/>
                <a:cs typeface="Public Sans"/>
                <a:sym typeface="Public Sans"/>
              </a:rPr>
              <a:t>can optimise energy consumption and reduce waste.</a:t>
            </a:r>
            <a:endParaRPr lang="en-GB" sz="24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2400" b="1" noProof="0" dirty="0">
                <a:solidFill>
                  <a:srgbClr val="2B2C30"/>
                </a:solidFill>
                <a:ea typeface="Public Sans"/>
                <a:cs typeface="Public Sans"/>
                <a:sym typeface="Public Sans"/>
              </a:rPr>
              <a:t>Smart grids </a:t>
            </a:r>
            <a:r>
              <a:rPr lang="en-GB" sz="2400" noProof="0" dirty="0">
                <a:solidFill>
                  <a:srgbClr val="2B2C30"/>
                </a:solidFill>
                <a:ea typeface="Public Sans"/>
                <a:cs typeface="Public Sans"/>
                <a:sym typeface="Public Sans"/>
              </a:rPr>
              <a:t>can facilitate the integration of renewable energy sources and support the development of decentralised energy systems.</a:t>
            </a:r>
          </a:p>
          <a:p>
            <a:pPr marL="342900" lvl="0" indent="-342900" latinLnBrk="0" hangingPunct="0">
              <a:buClr>
                <a:srgbClr val="000000"/>
              </a:buClr>
              <a:buSzPts val="2800"/>
              <a:buFont typeface="Arial" panose="020B0604020202020204" pitchFamily="34" charset="0"/>
              <a:buChar char="•"/>
            </a:pPr>
            <a:endParaRPr lang="en-GB" sz="2400" dirty="0">
              <a:solidFill>
                <a:srgbClr val="2B2C30"/>
              </a:solidFill>
              <a:sym typeface="Public Sans"/>
            </a:endParaRPr>
          </a:p>
          <a:p>
            <a:pPr lvl="0" latinLnBrk="0" hangingPunct="0">
              <a:buClr>
                <a:srgbClr val="000000"/>
              </a:buClr>
              <a:buSzPts val="2800"/>
            </a:pPr>
            <a:r>
              <a:rPr lang="en-GB" sz="2400" noProof="0" dirty="0"/>
              <a:t>Read the Global Alliance on Circular Economy and Resource Efficiency (GACERE) 2025 </a:t>
            </a:r>
            <a:r>
              <a:rPr lang="en-GB" sz="2400" noProof="0" dirty="0">
                <a:hlinkClick r:id="rId3"/>
              </a:rPr>
              <a:t>Circular Economy and Digitalization Working Paper</a:t>
            </a:r>
            <a:r>
              <a:rPr lang="en-GB" sz="2400" noProof="0" dirty="0"/>
              <a:t>.</a:t>
            </a:r>
          </a:p>
        </p:txBody>
      </p:sp>
      <p:pic>
        <p:nvPicPr>
          <p:cNvPr id="5" name="Picture 4">
            <a:extLst>
              <a:ext uri="{FF2B5EF4-FFF2-40B4-BE49-F238E27FC236}">
                <a16:creationId xmlns:a16="http://schemas.microsoft.com/office/drawing/2014/main" id="{AD0B650B-665B-6639-8D8C-E9C568DF1B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584" y="3429000"/>
            <a:ext cx="2410016" cy="1719197"/>
          </a:xfrm>
          <a:prstGeom prst="rect">
            <a:avLst/>
          </a:prstGeom>
        </p:spPr>
      </p:pic>
      <p:sp>
        <p:nvSpPr>
          <p:cNvPr id="2" name="Title 1">
            <a:extLst>
              <a:ext uri="{FF2B5EF4-FFF2-40B4-BE49-F238E27FC236}">
                <a16:creationId xmlns:a16="http://schemas.microsoft.com/office/drawing/2014/main" id="{2CD1E436-E5B9-4A54-276E-7C91E326A777}"/>
              </a:ext>
            </a:extLst>
          </p:cNvPr>
          <p:cNvSpPr>
            <a:spLocks noGrp="1"/>
          </p:cNvSpPr>
          <p:nvPr>
            <p:ph type="title" idx="4294967295"/>
          </p:nvPr>
        </p:nvSpPr>
        <p:spPr>
          <a:xfrm>
            <a:off x="381000" y="766283"/>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4. Synergies:</a:t>
            </a:r>
            <a:r>
              <a:rPr lang="en-US" sz="2800" b="1" kern="1200" baseline="0" dirty="0">
                <a:solidFill>
                  <a:srgbClr val="FFFFFF"/>
                </a:solidFill>
                <a:effectLst/>
                <a:latin typeface="Public Sans"/>
                <a:ea typeface="Public Sans"/>
                <a:cs typeface="Public Sans"/>
              </a:rPr>
              <a:t> More detail</a:t>
            </a:r>
            <a:endParaRPr lang="en-GB" dirty="0">
              <a:effectLst/>
            </a:endParaRPr>
          </a:p>
          <a:p>
            <a:endParaRPr lang="en-GB" dirty="0"/>
          </a:p>
        </p:txBody>
      </p:sp>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2BEEA-C51B-2D0C-26CC-43DD26BB0074}"/>
              </a:ext>
            </a:extLst>
          </p:cNvPr>
          <p:cNvSpPr>
            <a:spLocks noGrp="1"/>
          </p:cNvSpPr>
          <p:nvPr>
            <p:ph type="title" idx="4294967295"/>
          </p:nvPr>
        </p:nvSpPr>
        <p:spPr>
          <a:xfrm>
            <a:off x="392430" y="705283"/>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Circularity in the digital energy sector: Resource efficiency</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651353" y="3181611"/>
            <a:ext cx="11163164" cy="2308324"/>
          </a:xfrm>
          <a:prstGeom prst="rect">
            <a:avLst/>
          </a:prstGeom>
          <a:noFill/>
        </p:spPr>
        <p:txBody>
          <a:bodyPr wrap="square" rtlCol="0">
            <a:spAutoFit/>
          </a:bodyPr>
          <a:lstStyle/>
          <a:p>
            <a:pPr algn="ctr" latinLnBrk="0"/>
            <a:r>
              <a:rPr lang="en-GB" sz="4800" i="1" noProof="0" dirty="0">
                <a:solidFill>
                  <a:schemeClr val="accent2"/>
                </a:solidFill>
              </a:rPr>
              <a:t>How can circular economy principles be applied to maximise resource efficiency?</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2204581" y="2073904"/>
            <a:ext cx="9987419" cy="4524315"/>
          </a:xfrm>
          <a:prstGeom prst="rect">
            <a:avLst/>
          </a:prstGeom>
          <a:noFill/>
        </p:spPr>
        <p:txBody>
          <a:bodyPr wrap="square" rtlCol="0">
            <a:spAutoFit/>
          </a:bodyPr>
          <a:lstStyle/>
          <a:p>
            <a:pPr lvl="0" latinLnBrk="0"/>
            <a:r>
              <a:rPr lang="en-GB" sz="2400" noProof="0" dirty="0">
                <a:solidFill>
                  <a:srgbClr val="2B2C30"/>
                </a:solidFill>
                <a:ea typeface="Public Sans"/>
                <a:cs typeface="Public Sans"/>
                <a:sym typeface="Public Sans"/>
              </a:rPr>
              <a:t>Circular economy principles can be applied throughout the production and consumption of energy to minimise waste and maximise the use of resources. This includes:</a:t>
            </a:r>
            <a:endParaRPr lang="en-GB" sz="2400" noProof="0" dirty="0"/>
          </a:p>
          <a:p>
            <a:pPr marL="457200" lvl="0" indent="-457200" latinLnBrk="0">
              <a:buClr>
                <a:srgbClr val="000000"/>
              </a:buClr>
              <a:buSzPts val="2800"/>
              <a:buFont typeface="Arial"/>
              <a:buChar char="•"/>
            </a:pPr>
            <a:r>
              <a:rPr lang="en-GB" sz="2400" b="1" noProof="0" dirty="0">
                <a:solidFill>
                  <a:srgbClr val="2B2C30"/>
                </a:solidFill>
                <a:ea typeface="Public Sans"/>
                <a:cs typeface="Public Sans"/>
                <a:sym typeface="Public Sans"/>
              </a:rPr>
              <a:t>Designing for circularity.</a:t>
            </a:r>
            <a:endParaRPr lang="en-GB" sz="24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2400" b="1" noProof="0" dirty="0">
                <a:solidFill>
                  <a:srgbClr val="2B2C30"/>
                </a:solidFill>
                <a:ea typeface="Public Sans"/>
                <a:cs typeface="Public Sans"/>
                <a:sym typeface="Public Sans"/>
              </a:rPr>
              <a:t>Material efficiency.</a:t>
            </a:r>
            <a:endParaRPr lang="en-GB" sz="24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2400" b="1" noProof="0" dirty="0">
                <a:solidFill>
                  <a:srgbClr val="2B2C30"/>
                </a:solidFill>
                <a:ea typeface="Public Sans"/>
                <a:cs typeface="Public Sans"/>
                <a:sym typeface="Public Sans"/>
              </a:rPr>
              <a:t>Waste reduction.</a:t>
            </a:r>
            <a:endParaRPr lang="en-GB" sz="2400" noProof="0" dirty="0"/>
          </a:p>
          <a:p>
            <a:pPr marL="457200" lvl="0" indent="-457200" latinLnBrk="0">
              <a:buClr>
                <a:srgbClr val="000000"/>
              </a:buClr>
              <a:buSzPts val="2800"/>
              <a:buFont typeface="Arial"/>
              <a:buChar char="•"/>
            </a:pPr>
            <a:r>
              <a:rPr lang="en-GB" sz="2400" b="1" noProof="0" dirty="0">
                <a:solidFill>
                  <a:srgbClr val="2B2C30"/>
                </a:solidFill>
                <a:ea typeface="Public Sans"/>
                <a:cs typeface="Public Sans"/>
                <a:sym typeface="Public Sans"/>
              </a:rPr>
              <a:t>Resource recovery.</a:t>
            </a:r>
            <a:endParaRPr lang="en-GB" sz="2400" noProof="0" dirty="0"/>
          </a:p>
          <a:p>
            <a:pPr lvl="0" latinLnBrk="0"/>
            <a:endParaRPr lang="en-GB" sz="2400" noProof="0" dirty="0">
              <a:solidFill>
                <a:srgbClr val="2B2C30"/>
              </a:solidFill>
              <a:ea typeface="Public Sans"/>
              <a:cs typeface="Public Sans"/>
              <a:sym typeface="Public Sans"/>
            </a:endParaRPr>
          </a:p>
          <a:p>
            <a:pPr lvl="0" latinLnBrk="0"/>
            <a:r>
              <a:rPr lang="en-GB" sz="2400" noProof="0" dirty="0">
                <a:solidFill>
                  <a:srgbClr val="2B2C30"/>
                </a:solidFill>
                <a:ea typeface="Public Sans"/>
                <a:cs typeface="Public Sans"/>
                <a:sym typeface="Public Sans"/>
              </a:rPr>
              <a:t>By implementing these strategies, the energy sector can significantly reduce its environmental impact and improve resource efficiency.    </a:t>
            </a:r>
            <a:endParaRPr lang="en-GB" sz="2400" dirty="0">
              <a:solidFill>
                <a:srgbClr val="2B2C30"/>
              </a:solidFill>
              <a:sym typeface="Public Sans"/>
            </a:endParaRPr>
          </a:p>
          <a:p>
            <a:pPr lvl="0" latinLnBrk="0"/>
            <a:r>
              <a:rPr lang="en-GB" sz="2400" noProof="0" dirty="0">
                <a:solidFill>
                  <a:srgbClr val="2B2C30"/>
                </a:solidFill>
                <a:sym typeface="Public Sans"/>
              </a:rPr>
              <a:t>Get inspired with the SMART CIRCUIT project’s </a:t>
            </a:r>
            <a:r>
              <a:rPr lang="en-GB" sz="2400" noProof="0" dirty="0">
                <a:solidFill>
                  <a:srgbClr val="2B2C30"/>
                </a:solidFill>
                <a:sym typeface="Public Sans"/>
                <a:hlinkClick r:id="rId3"/>
              </a:rPr>
              <a:t>Circular Economy Success Stories</a:t>
            </a:r>
            <a:r>
              <a:rPr lang="en-GB" sz="2400" noProof="0" dirty="0">
                <a:solidFill>
                  <a:srgbClr val="2B2C30"/>
                </a:solidFill>
                <a:sym typeface="Public Sans"/>
              </a:rPr>
              <a:t>.</a:t>
            </a:r>
            <a:endParaRPr lang="en-GB" sz="2400" noProof="0" dirty="0"/>
          </a:p>
        </p:txBody>
      </p:sp>
      <p:pic>
        <p:nvPicPr>
          <p:cNvPr id="5" name="Picture 4">
            <a:extLst>
              <a:ext uri="{FF2B5EF4-FFF2-40B4-BE49-F238E27FC236}">
                <a16:creationId xmlns:a16="http://schemas.microsoft.com/office/drawing/2014/main" id="{22EBA538-3B5D-EA81-7754-3E88C88644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482" y="3056352"/>
            <a:ext cx="1722572" cy="2320478"/>
          </a:xfrm>
          <a:prstGeom prst="rect">
            <a:avLst/>
          </a:prstGeom>
        </p:spPr>
      </p:pic>
      <p:sp>
        <p:nvSpPr>
          <p:cNvPr id="2" name="Title 1">
            <a:extLst>
              <a:ext uri="{FF2B5EF4-FFF2-40B4-BE49-F238E27FC236}">
                <a16:creationId xmlns:a16="http://schemas.microsoft.com/office/drawing/2014/main" id="{3F9D34AA-40AE-AE0D-8869-608E957B435D}"/>
              </a:ext>
            </a:extLst>
          </p:cNvPr>
          <p:cNvSpPr>
            <a:spLocks noGrp="1"/>
          </p:cNvSpPr>
          <p:nvPr>
            <p:ph type="title" idx="4294967295"/>
          </p:nvPr>
        </p:nvSpPr>
        <p:spPr>
          <a:xfrm>
            <a:off x="495300" y="748341"/>
            <a:ext cx="1149477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Circularity in the digital energy sector: Resource efficiency – More detail</a:t>
            </a:r>
            <a:endParaRPr lang="en-GB" dirty="0">
              <a:effectLst/>
            </a:endParaRPr>
          </a:p>
          <a:p>
            <a:endParaRPr lang="en-GB" dirty="0"/>
          </a:p>
        </p:txBody>
      </p:sp>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ADB9E-8DE0-F308-0E29-9EEFB552BA0A}"/>
              </a:ext>
            </a:extLst>
          </p:cNvPr>
          <p:cNvSpPr>
            <a:spLocks noGrp="1"/>
          </p:cNvSpPr>
          <p:nvPr>
            <p:ph type="title" idx="4294967295"/>
          </p:nvPr>
        </p:nvSpPr>
        <p:spPr>
          <a:xfrm>
            <a:off x="392430" y="75374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Circularity in the digital energy sector: Renewable energy and energy storage</a:t>
            </a:r>
            <a:endParaRPr lang="en-GB" dirty="0">
              <a:effectLst/>
            </a:endParaRPr>
          </a:p>
          <a:p>
            <a:endParaRPr lang="en-GB" dirty="0"/>
          </a:p>
        </p:txBody>
      </p:sp>
      <p:sp>
        <p:nvSpPr>
          <p:cNvPr id="4" name="TextBox 3">
            <a:extLst>
              <a:ext uri="{FF2B5EF4-FFF2-40B4-BE49-F238E27FC236}">
                <a16:creationId xmlns:a16="http://schemas.microsoft.com/office/drawing/2014/main" id="{E9CF9DF6-E166-5036-F30B-43DE1E958B64}"/>
              </a:ext>
            </a:extLst>
          </p:cNvPr>
          <p:cNvSpPr txBox="1"/>
          <p:nvPr/>
        </p:nvSpPr>
        <p:spPr>
          <a:xfrm>
            <a:off x="676405" y="3266162"/>
            <a:ext cx="11138112" cy="2308324"/>
          </a:xfrm>
          <a:prstGeom prst="rect">
            <a:avLst/>
          </a:prstGeom>
          <a:noFill/>
        </p:spPr>
        <p:txBody>
          <a:bodyPr wrap="square" rtlCol="0">
            <a:spAutoFit/>
          </a:bodyPr>
          <a:lstStyle/>
          <a:p>
            <a:pPr algn="ctr" latinLnBrk="0"/>
            <a:r>
              <a:rPr lang="en-GB" sz="4800" i="1" noProof="0" dirty="0">
                <a:solidFill>
                  <a:schemeClr val="accent2"/>
                </a:solidFill>
              </a:rPr>
              <a:t>How can circularity be applied to renewable energy and energy storage technologies?</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4308953" y="2267210"/>
            <a:ext cx="7603299" cy="4524315"/>
          </a:xfrm>
          <a:prstGeom prst="rect">
            <a:avLst/>
          </a:prstGeom>
          <a:noFill/>
        </p:spPr>
        <p:txBody>
          <a:bodyPr wrap="square" rtlCol="0">
            <a:spAutoFit/>
          </a:bodyPr>
          <a:lstStyle/>
          <a:p>
            <a:pPr lvl="0" latinLnBrk="0"/>
            <a:r>
              <a:rPr lang="en-GB" sz="2400" noProof="0" dirty="0">
                <a:ea typeface="Public Sans"/>
                <a:cs typeface="Public Sans"/>
                <a:sym typeface="Public Sans"/>
              </a:rPr>
              <a:t>Circularity can be applied to the manufacturing, deployment, and end-of-life management of renewable energy technologies. This includes:</a:t>
            </a:r>
            <a:endParaRPr lang="en-GB" sz="12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Sustainable manufacturing</a:t>
            </a:r>
            <a:r>
              <a:rPr lang="en-GB" sz="2400" noProof="0" dirty="0">
                <a:solidFill>
                  <a:srgbClr val="2B2C30"/>
                </a:solidFill>
                <a:ea typeface="Public Sans"/>
                <a:cs typeface="Public Sans"/>
                <a:sym typeface="Public Sans"/>
              </a:rPr>
              <a:t>: Using recycled materials and renewable energy in the manufacturing process.</a:t>
            </a:r>
            <a:endParaRPr lang="en-GB" sz="24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Modular design: </a:t>
            </a:r>
            <a:r>
              <a:rPr lang="en-GB" sz="2400" noProof="0" dirty="0">
                <a:solidFill>
                  <a:srgbClr val="2B2C30"/>
                </a:solidFill>
                <a:ea typeface="Public Sans"/>
                <a:cs typeface="Public Sans"/>
                <a:sym typeface="Public Sans"/>
              </a:rPr>
              <a:t>Designing renewable energy technologies with modular components that can be easily repaired or replaced, thus extending their lifespan.    </a:t>
            </a:r>
            <a:endParaRPr lang="en-GB" sz="24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Recycling and repurposing: </a:t>
            </a:r>
            <a:r>
              <a:rPr lang="en-GB" sz="2400" noProof="0" dirty="0">
                <a:solidFill>
                  <a:srgbClr val="2B2C30"/>
                </a:solidFill>
                <a:ea typeface="Public Sans"/>
                <a:cs typeface="Public Sans"/>
                <a:sym typeface="Public Sans"/>
              </a:rPr>
              <a:t>Developing effective recycling and repurposing strategies for end-of-life renewable energy technologies. </a:t>
            </a:r>
            <a:endParaRPr lang="en-GB" sz="2400" noProof="0" dirty="0"/>
          </a:p>
        </p:txBody>
      </p:sp>
      <p:pic>
        <p:nvPicPr>
          <p:cNvPr id="5" name="Picture 4">
            <a:extLst>
              <a:ext uri="{FF2B5EF4-FFF2-40B4-BE49-F238E27FC236}">
                <a16:creationId xmlns:a16="http://schemas.microsoft.com/office/drawing/2014/main" id="{08E3BCA5-7A1A-C5C9-2A37-22A1465AFC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5" y="2858802"/>
            <a:ext cx="3962400" cy="2971800"/>
          </a:xfrm>
          <a:prstGeom prst="rect">
            <a:avLst/>
          </a:prstGeom>
        </p:spPr>
      </p:pic>
      <p:sp>
        <p:nvSpPr>
          <p:cNvPr id="2" name="Title 1">
            <a:extLst>
              <a:ext uri="{FF2B5EF4-FFF2-40B4-BE49-F238E27FC236}">
                <a16:creationId xmlns:a16="http://schemas.microsoft.com/office/drawing/2014/main" id="{065F9EF5-F992-2D8D-AEDA-3763A83A7AC9}"/>
              </a:ext>
            </a:extLst>
          </p:cNvPr>
          <p:cNvSpPr>
            <a:spLocks noGrp="1"/>
          </p:cNvSpPr>
          <p:nvPr>
            <p:ph type="title" idx="4294967295"/>
          </p:nvPr>
        </p:nvSpPr>
        <p:spPr>
          <a:xfrm>
            <a:off x="506730" y="66230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Circularity in the digital energy sector: Renewable energy and energy storage – More detail</a:t>
            </a:r>
            <a:endParaRPr lang="en-GB" dirty="0">
              <a:effectLst/>
            </a:endParaRPr>
          </a:p>
          <a:p>
            <a:endParaRPr lang="en-GB" dirty="0"/>
          </a:p>
        </p:txBody>
      </p:sp>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6093976"/>
          </a:xfrm>
          <a:prstGeom prst="rect">
            <a:avLst/>
          </a:prstGeom>
          <a:noFill/>
        </p:spPr>
        <p:txBody>
          <a:bodyPr wrap="square" rtlCol="0">
            <a:spAutoFit/>
          </a:bodyPr>
          <a:lstStyle/>
          <a:p>
            <a:pPr latinLnBrk="0"/>
            <a:r>
              <a:rPr lang="en-US" sz="3000" dirty="0"/>
              <a:t>The concept of circularity has a key role in the digital energy transition. Using circularity principles enable us to use resources efficiently and reduce waste during all stages of a resource’s life cycle. In this presentation we explore:</a:t>
            </a:r>
          </a:p>
          <a:p>
            <a:pPr latinLnBrk="0"/>
            <a:r>
              <a:rPr lang="en-US" sz="3000" dirty="0"/>
              <a:t> </a:t>
            </a:r>
            <a:endParaRPr lang="en-GB" sz="3000" dirty="0"/>
          </a:p>
          <a:p>
            <a:pPr marL="457200" lvl="0" indent="-457200" latinLnBrk="0">
              <a:buFont typeface="Arial" panose="020B0604020202020204" pitchFamily="34" charset="0"/>
              <a:buChar char="•"/>
            </a:pPr>
            <a:r>
              <a:rPr lang="en-US" sz="3000" dirty="0"/>
              <a:t>What circularity is and its role in the digital energy transition.</a:t>
            </a:r>
            <a:endParaRPr lang="en-GB" sz="3000" dirty="0"/>
          </a:p>
          <a:p>
            <a:pPr marL="457200" lvl="0" indent="-457200" latinLnBrk="0">
              <a:buFont typeface="Arial" panose="020B0604020202020204" pitchFamily="34" charset="0"/>
              <a:buChar char="•"/>
            </a:pPr>
            <a:r>
              <a:rPr lang="en-US" sz="3000" dirty="0"/>
              <a:t>How circularity can contribute to a sustainable future.</a:t>
            </a:r>
            <a:endParaRPr lang="en-GB" sz="3000" dirty="0"/>
          </a:p>
          <a:p>
            <a:pPr marL="457200" lvl="0" indent="-457200" latinLnBrk="0">
              <a:buFont typeface="Arial" panose="020B0604020202020204" pitchFamily="34" charset="0"/>
              <a:buChar char="•"/>
            </a:pPr>
            <a:r>
              <a:rPr lang="en-US" sz="3000" dirty="0"/>
              <a:t>Some examples of circularity and different types of digital energy technologies.</a:t>
            </a:r>
            <a:endParaRPr lang="en-GB" sz="3000" dirty="0"/>
          </a:p>
        </p:txBody>
      </p:sp>
      <p:pic>
        <p:nvPicPr>
          <p:cNvPr id="5" name="Picture 4">
            <a:extLst>
              <a:ext uri="{FF2B5EF4-FFF2-40B4-BE49-F238E27FC236}">
                <a16:creationId xmlns:a16="http://schemas.microsoft.com/office/drawing/2014/main" id="{9994C1C7-3EAF-E573-6656-D72E6DDEC4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3" name="Title 2">
            <a:extLst>
              <a:ext uri="{FF2B5EF4-FFF2-40B4-BE49-F238E27FC236}">
                <a16:creationId xmlns:a16="http://schemas.microsoft.com/office/drawing/2014/main" id="{59CD2F1E-3319-746E-5C15-3467348EFCB5}"/>
              </a:ext>
            </a:extLst>
          </p:cNvPr>
          <p:cNvSpPr>
            <a:spLocks noGrp="1"/>
          </p:cNvSpPr>
          <p:nvPr>
            <p:ph type="title" idx="4294967295"/>
          </p:nvPr>
        </p:nvSpPr>
        <p:spPr>
          <a:xfrm>
            <a:off x="838200" y="365125"/>
            <a:ext cx="3093720" cy="1325563"/>
          </a:xfrm>
          <a:prstGeom prst="rect">
            <a:avLst/>
          </a:prstGeom>
        </p:spPr>
        <p:txBody>
          <a:bodyPr/>
          <a:lstStyle/>
          <a:p>
            <a:r>
              <a:rPr lang="en-GB" dirty="0">
                <a:solidFill>
                  <a:schemeClr val="bg1"/>
                </a:solidFill>
              </a:rPr>
              <a:t>Introduction</a:t>
            </a:r>
            <a:r>
              <a:rPr lang="en-GB" baseline="0" dirty="0">
                <a:solidFill>
                  <a:schemeClr val="bg1"/>
                </a:solidFill>
              </a:rPr>
              <a:t> to circularity</a:t>
            </a:r>
            <a:endParaRPr lang="en-GB" dirty="0">
              <a:solidFill>
                <a:schemeClr val="bg1"/>
              </a:solidFill>
            </a:endParaRPr>
          </a:p>
        </p:txBody>
      </p:sp>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D389-4AB4-05CB-2627-3B5940B1F104}"/>
              </a:ext>
            </a:extLst>
          </p:cNvPr>
          <p:cNvSpPr>
            <a:spLocks noGrp="1"/>
          </p:cNvSpPr>
          <p:nvPr>
            <p:ph type="title" idx="4294967295"/>
          </p:nvPr>
        </p:nvSpPr>
        <p:spPr>
          <a:xfrm>
            <a:off x="438150" y="705283"/>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7: Energy digitalisation: Smart grids and data analytics</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688933" y="3181611"/>
            <a:ext cx="10847538" cy="2308324"/>
          </a:xfrm>
          <a:prstGeom prst="rect">
            <a:avLst/>
          </a:prstGeom>
          <a:noFill/>
        </p:spPr>
        <p:txBody>
          <a:bodyPr wrap="square" rtlCol="0">
            <a:spAutoFit/>
          </a:bodyPr>
          <a:lstStyle/>
          <a:p>
            <a:pPr algn="ctr" latinLnBrk="0"/>
            <a:r>
              <a:rPr lang="en-GB" sz="4800" i="1" noProof="0" dirty="0">
                <a:solidFill>
                  <a:schemeClr val="accent2"/>
                </a:solidFill>
              </a:rPr>
              <a:t>How are digital technologies transforming the energy sector?</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3995803" y="3205975"/>
            <a:ext cx="8001782" cy="3046988"/>
          </a:xfrm>
          <a:prstGeom prst="rect">
            <a:avLst/>
          </a:prstGeom>
          <a:noFill/>
        </p:spPr>
        <p:txBody>
          <a:bodyPr wrap="square" lIns="91440" tIns="45720" rIns="91440" bIns="45720" rtlCol="0" anchor="t">
            <a:spAutoFit/>
          </a:bodyPr>
          <a:lstStyle/>
          <a:p>
            <a:pPr lvl="0" latinLnBrk="0"/>
            <a:r>
              <a:rPr lang="en-GB" sz="2400" noProof="1">
                <a:latin typeface="Calibri"/>
                <a:ea typeface="Public Sans"/>
                <a:cs typeface="Public Sans"/>
                <a:sym typeface="Public Sans"/>
              </a:rPr>
              <a:t>Digital technologies are enabling the development of intelligent energy networks, known as </a:t>
            </a:r>
            <a:r>
              <a:rPr lang="en-GB" sz="2400" b="1" noProof="1">
                <a:latin typeface="Calibri"/>
                <a:ea typeface="Public Sans"/>
                <a:cs typeface="Public Sans"/>
                <a:sym typeface="Public Sans"/>
              </a:rPr>
              <a:t>smart grids</a:t>
            </a:r>
            <a:r>
              <a:rPr lang="en-GB" sz="2400" noProof="1">
                <a:latin typeface="Calibri"/>
                <a:ea typeface="Public Sans"/>
                <a:cs typeface="Public Sans"/>
                <a:sym typeface="Public Sans"/>
              </a:rPr>
              <a:t>. Smart grids can: </a:t>
            </a:r>
          </a:p>
          <a:p>
            <a:pPr lvl="0" latinLnBrk="0"/>
            <a:endParaRPr lang="en-GB" sz="24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Optimise energy flows.</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Integrate renewable energy sources.</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Enhance grid stability.</a:t>
            </a:r>
            <a:endParaRPr lang="en-GB" sz="2400" noProof="1">
              <a:latin typeface="Calibri"/>
              <a:ea typeface="Public Sans"/>
              <a:cs typeface="Public Sans"/>
            </a:endParaRPr>
          </a:p>
          <a:p>
            <a:pPr lvl="0" latinLnBrk="0"/>
            <a:endParaRPr lang="en-GB" sz="2400" noProof="1">
              <a:ea typeface="Calibri"/>
              <a:cs typeface="Calibri"/>
            </a:endParaRPr>
          </a:p>
        </p:txBody>
      </p:sp>
      <p:pic>
        <p:nvPicPr>
          <p:cNvPr id="5" name="Picture 4">
            <a:extLst>
              <a:ext uri="{FF2B5EF4-FFF2-40B4-BE49-F238E27FC236}">
                <a16:creationId xmlns:a16="http://schemas.microsoft.com/office/drawing/2014/main" id="{057E30F7-80C2-1E84-F060-5A99F375213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50A4C2ED-5847-9B13-6079-2F8B825EE275}"/>
              </a:ext>
            </a:extLst>
          </p:cNvPr>
          <p:cNvSpPr>
            <a:spLocks noGrp="1"/>
          </p:cNvSpPr>
          <p:nvPr>
            <p:ph type="title" idx="4294967295"/>
          </p:nvPr>
        </p:nvSpPr>
        <p:spPr>
          <a:xfrm>
            <a:off x="506730" y="750053"/>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7: Energy digitalisation: Smart grids and data analytics – Smart grids</a:t>
            </a:r>
            <a:endParaRPr lang="en-GB" dirty="0">
              <a:effectLst/>
            </a:endParaRPr>
          </a:p>
          <a:p>
            <a:endParaRPr lang="en-GB" dirty="0"/>
          </a:p>
        </p:txBody>
      </p:sp>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DE889-B6D5-D09B-327A-BA3214D205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19E744-63E1-3887-0405-F2C7008B6293}"/>
              </a:ext>
            </a:extLst>
          </p:cNvPr>
          <p:cNvSpPr txBox="1"/>
          <p:nvPr/>
        </p:nvSpPr>
        <p:spPr>
          <a:xfrm>
            <a:off x="3995803" y="2190313"/>
            <a:ext cx="8001782" cy="4524315"/>
          </a:xfrm>
          <a:prstGeom prst="rect">
            <a:avLst/>
          </a:prstGeom>
          <a:noFill/>
        </p:spPr>
        <p:txBody>
          <a:bodyPr wrap="square" lIns="91440" tIns="45720" rIns="91440" bIns="45720" rtlCol="0" anchor="t">
            <a:spAutoFit/>
          </a:bodyPr>
          <a:lstStyle/>
          <a:p>
            <a:pPr lvl="0" latinLnBrk="0"/>
            <a:r>
              <a:rPr lang="en-GB" sz="2400" noProof="1">
                <a:latin typeface="Calibri"/>
                <a:ea typeface="Public Sans"/>
                <a:cs typeface="Public Sans"/>
                <a:sym typeface="Public Sans"/>
              </a:rPr>
              <a:t>Data analytics and machine learning are playing an increasingly important role in the energy sector. Data analytics and machine learning can: </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Enable energy efficiency by identifying energy waste and optimising energy consumption patterns.</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Use demand forecasting to ensure reliable energy supply.</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Use predictive maintenance to anticipate equipment failures and optimise maintenance schedules.</a:t>
            </a:r>
          </a:p>
          <a:p>
            <a:pPr lvl="0" latinLnBrk="0"/>
            <a:r>
              <a:rPr lang="en-GB" sz="2400" noProof="1">
                <a:latin typeface="Calibri"/>
                <a:ea typeface="Public Sans"/>
                <a:cs typeface="Public Sans"/>
                <a:sym typeface="Public Sans"/>
              </a:rPr>
              <a:t>  </a:t>
            </a:r>
          </a:p>
          <a:p>
            <a:pPr lvl="0" latinLnBrk="0"/>
            <a:r>
              <a:rPr lang="en-GB" sz="2400" noProof="1">
                <a:latin typeface="Calibri"/>
                <a:ea typeface="Public Sans"/>
                <a:cs typeface="Public Sans"/>
                <a:sym typeface="Public Sans"/>
              </a:rPr>
              <a:t>By leveraging data analytics, the energy sector can improve efficiency, reduce costs, and enhance the reliability of energy services. </a:t>
            </a:r>
            <a:endParaRPr lang="en-GB" sz="2400" noProof="1">
              <a:latin typeface="Calibri"/>
              <a:ea typeface="Calibri"/>
              <a:cs typeface="Calibri"/>
            </a:endParaRPr>
          </a:p>
        </p:txBody>
      </p:sp>
      <p:pic>
        <p:nvPicPr>
          <p:cNvPr id="5" name="Picture 4">
            <a:extLst>
              <a:ext uri="{FF2B5EF4-FFF2-40B4-BE49-F238E27FC236}">
                <a16:creationId xmlns:a16="http://schemas.microsoft.com/office/drawing/2014/main" id="{E2344F2D-9B7B-1E7C-3A7A-627C38E7CFF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E469A1A5-7D62-5065-F965-71945A64433A}"/>
              </a:ext>
            </a:extLst>
          </p:cNvPr>
          <p:cNvSpPr>
            <a:spLocks noGrp="1"/>
          </p:cNvSpPr>
          <p:nvPr>
            <p:ph type="title" idx="4294967295"/>
          </p:nvPr>
        </p:nvSpPr>
        <p:spPr>
          <a:xfrm>
            <a:off x="392430" y="750053"/>
            <a:ext cx="1107186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7: Energy digitalisation: Smart grids and data analytics – Data analytics</a:t>
            </a:r>
            <a:endParaRPr lang="en-GB" dirty="0">
              <a:effectLst/>
            </a:endParaRPr>
          </a:p>
          <a:p>
            <a:endParaRPr lang="en-GB" dirty="0"/>
          </a:p>
        </p:txBody>
      </p:sp>
    </p:spTree>
    <p:extLst>
      <p:ext uri="{BB962C8B-B14F-4D97-AF65-F5344CB8AC3E}">
        <p14:creationId xmlns:p14="http://schemas.microsoft.com/office/powerpoint/2010/main" val="417399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2B91-53D8-D923-E6D5-613BABE9E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7F620-B929-1380-3266-8A9DCA3B77D9}"/>
              </a:ext>
            </a:extLst>
          </p:cNvPr>
          <p:cNvSpPr>
            <a:spLocks noGrp="1"/>
          </p:cNvSpPr>
          <p:nvPr>
            <p:ph type="title" idx="4294967295"/>
          </p:nvPr>
        </p:nvSpPr>
        <p:spPr>
          <a:xfrm>
            <a:off x="392430" y="74231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8. Energy digitalisation and blockchain </a:t>
            </a:r>
            <a:endParaRPr lang="en-GB" dirty="0">
              <a:effectLst/>
            </a:endParaRPr>
          </a:p>
          <a:p>
            <a:endParaRPr lang="en-GB" dirty="0"/>
          </a:p>
        </p:txBody>
      </p:sp>
      <p:sp>
        <p:nvSpPr>
          <p:cNvPr id="4" name="TextBox 3">
            <a:extLst>
              <a:ext uri="{FF2B5EF4-FFF2-40B4-BE49-F238E27FC236}">
                <a16:creationId xmlns:a16="http://schemas.microsoft.com/office/drawing/2014/main" id="{58CE8602-7EFC-B58B-3E3B-06665523C31F}"/>
              </a:ext>
            </a:extLst>
          </p:cNvPr>
          <p:cNvSpPr txBox="1"/>
          <p:nvPr/>
        </p:nvSpPr>
        <p:spPr>
          <a:xfrm>
            <a:off x="676405" y="3266162"/>
            <a:ext cx="11138112" cy="1569660"/>
          </a:xfrm>
          <a:prstGeom prst="rect">
            <a:avLst/>
          </a:prstGeom>
          <a:noFill/>
        </p:spPr>
        <p:txBody>
          <a:bodyPr wrap="square" rtlCol="0">
            <a:spAutoFit/>
          </a:bodyPr>
          <a:lstStyle/>
          <a:p>
            <a:pPr algn="ctr" latinLnBrk="0"/>
            <a:r>
              <a:rPr lang="en-GB" sz="4800" i="1" noProof="0" dirty="0">
                <a:solidFill>
                  <a:schemeClr val="accent2"/>
                </a:solidFill>
              </a:rPr>
              <a:t>How can blockchain technology benefit the energy sector?</a:t>
            </a:r>
          </a:p>
        </p:txBody>
      </p:sp>
    </p:spTree>
    <p:extLst>
      <p:ext uri="{BB962C8B-B14F-4D97-AF65-F5344CB8AC3E}">
        <p14:creationId xmlns:p14="http://schemas.microsoft.com/office/powerpoint/2010/main" val="868390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60F9-EE88-AD5C-0ED2-702F893B8E9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0E44BD-06F5-8C69-BD7A-153315BF10C2}"/>
              </a:ext>
            </a:extLst>
          </p:cNvPr>
          <p:cNvSpPr txBox="1"/>
          <p:nvPr/>
        </p:nvSpPr>
        <p:spPr>
          <a:xfrm>
            <a:off x="4484318" y="3248125"/>
            <a:ext cx="7330199" cy="2308324"/>
          </a:xfrm>
          <a:prstGeom prst="rect">
            <a:avLst/>
          </a:prstGeom>
          <a:noFill/>
        </p:spPr>
        <p:txBody>
          <a:bodyPr wrap="square" lIns="91440" tIns="45720" rIns="91440" bIns="45720" rtlCol="0" anchor="t">
            <a:spAutoFit/>
          </a:bodyPr>
          <a:lstStyle/>
          <a:p>
            <a:pPr latinLnBrk="0"/>
            <a:r>
              <a:rPr lang="en-GB" sz="2400" noProof="0" dirty="0">
                <a:ea typeface="+mn-lt"/>
                <a:cs typeface="+mn-lt"/>
                <a:sym typeface="Public Sans"/>
              </a:rPr>
              <a:t>Blockchain technologies are a valuable tool for supporting circularity by:</a:t>
            </a:r>
          </a:p>
          <a:p>
            <a:pPr latinLnBrk="0"/>
            <a:endParaRPr lang="en-GB" sz="2400" dirty="0">
              <a:ea typeface="+mn-lt"/>
              <a:cs typeface="+mn-lt"/>
              <a:sym typeface="Public Sans"/>
            </a:endParaRPr>
          </a:p>
          <a:p>
            <a:pPr marL="342900" indent="-342900" latinLnBrk="0">
              <a:buFont typeface="Arial" panose="020B0604020202020204" pitchFamily="34" charset="0"/>
              <a:buChar char="•"/>
            </a:pPr>
            <a:r>
              <a:rPr lang="en-GB" sz="2400" dirty="0">
                <a:ea typeface="+mn-lt"/>
                <a:cs typeface="+mn-lt"/>
                <a:sym typeface="Public Sans"/>
              </a:rPr>
              <a:t>Enhancing transparency, security and efficiency in energy transactions and data management. </a:t>
            </a:r>
          </a:p>
          <a:p>
            <a:pPr latinLnBrk="0"/>
            <a:endParaRPr lang="en-GB" sz="2400" noProof="0" dirty="0">
              <a:ea typeface="+mn-lt"/>
              <a:cs typeface="+mn-lt"/>
              <a:sym typeface="Public Sans"/>
            </a:endParaRPr>
          </a:p>
        </p:txBody>
      </p:sp>
      <p:pic>
        <p:nvPicPr>
          <p:cNvPr id="5" name="Picture 4">
            <a:extLst>
              <a:ext uri="{FF2B5EF4-FFF2-40B4-BE49-F238E27FC236}">
                <a16:creationId xmlns:a16="http://schemas.microsoft.com/office/drawing/2014/main" id="{9CA85008-8E10-5076-370B-3744391EEE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3" name="Title 2">
            <a:extLst>
              <a:ext uri="{FF2B5EF4-FFF2-40B4-BE49-F238E27FC236}">
                <a16:creationId xmlns:a16="http://schemas.microsoft.com/office/drawing/2014/main" id="{43995B6D-14CF-00E9-418F-3CC7663F70EE}"/>
              </a:ext>
            </a:extLst>
          </p:cNvPr>
          <p:cNvSpPr>
            <a:spLocks noGrp="1"/>
          </p:cNvSpPr>
          <p:nvPr>
            <p:ph type="title" idx="4294967295"/>
          </p:nvPr>
        </p:nvSpPr>
        <p:spPr>
          <a:xfrm>
            <a:off x="461010" y="89090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8. Energy digitalisation and blockchain – What</a:t>
            </a:r>
            <a:r>
              <a:rPr lang="en-GB" sz="2800" b="1" kern="1200" baseline="0" dirty="0">
                <a:solidFill>
                  <a:srgbClr val="FFFFFF"/>
                </a:solidFill>
                <a:effectLst/>
                <a:latin typeface="Calibri" panose="020F0502020204030204" pitchFamily="34" charset="0"/>
                <a:ea typeface="Public Sans"/>
                <a:cs typeface="Public Sans"/>
              </a:rPr>
              <a:t> is blockchain?</a:t>
            </a:r>
            <a:endParaRPr lang="en-GB" dirty="0">
              <a:effectLst/>
            </a:endParaRPr>
          </a:p>
          <a:p>
            <a:endParaRPr lang="en-GB" dirty="0"/>
          </a:p>
        </p:txBody>
      </p:sp>
    </p:spTree>
    <p:extLst>
      <p:ext uri="{BB962C8B-B14F-4D97-AF65-F5344CB8AC3E}">
        <p14:creationId xmlns:p14="http://schemas.microsoft.com/office/powerpoint/2010/main" val="14409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6E650-CA8F-9FD8-0C0B-F33E2147BC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82F1BB-759E-6437-0077-30B98204AE19}"/>
              </a:ext>
            </a:extLst>
          </p:cNvPr>
          <p:cNvSpPr txBox="1"/>
          <p:nvPr/>
        </p:nvSpPr>
        <p:spPr>
          <a:xfrm>
            <a:off x="4434214" y="2470136"/>
            <a:ext cx="7503090" cy="3816429"/>
          </a:xfrm>
          <a:prstGeom prst="rect">
            <a:avLst/>
          </a:prstGeom>
          <a:noFill/>
        </p:spPr>
        <p:txBody>
          <a:bodyPr wrap="square" lIns="91440" tIns="45720" rIns="91440" bIns="45720" rtlCol="0" anchor="t">
            <a:spAutoFit/>
          </a:bodyPr>
          <a:lstStyle/>
          <a:p>
            <a:pPr lvl="0" latinLnBrk="0"/>
            <a:r>
              <a:rPr lang="en-GB" sz="2200" noProof="0" dirty="0">
                <a:ea typeface="Public Sans"/>
                <a:cs typeface="Public Sans"/>
                <a:sym typeface="Public Sans"/>
              </a:rPr>
              <a:t>In the energy sector, blockchain can be used for:</a:t>
            </a:r>
            <a:endParaRPr lang="en-GB" sz="2200" noProof="0" dirty="0"/>
          </a:p>
          <a:p>
            <a:pPr lvl="0" latinLnBrk="0"/>
            <a:endParaRPr lang="en-GB" sz="2200" b="1" noProof="0" dirty="0">
              <a:ea typeface="Public Sans"/>
              <a:cs typeface="Public Sans"/>
              <a:sym typeface="Public Sans"/>
            </a:endParaRPr>
          </a:p>
          <a:p>
            <a:pPr marL="342900" lvl="0" indent="-342900" latinLnBrk="0">
              <a:buFont typeface="Arial" panose="020B0604020202020204" pitchFamily="34" charset="0"/>
              <a:buChar char="•"/>
            </a:pPr>
            <a:r>
              <a:rPr lang="en-GB" sz="2200" b="1" noProof="0" dirty="0">
                <a:ea typeface="Public Sans"/>
                <a:cs typeface="Public Sans"/>
                <a:sym typeface="Public Sans"/>
              </a:rPr>
              <a:t>Peer-to-Peer energy trading: </a:t>
            </a:r>
            <a:r>
              <a:rPr lang="en-GB" sz="2200" noProof="0" dirty="0">
                <a:ea typeface="Public Sans"/>
                <a:cs typeface="Public Sans"/>
                <a:sym typeface="Public Sans"/>
              </a:rPr>
              <a:t>Enabling direct energy trading between consumers and prosumers.    </a:t>
            </a:r>
            <a:endParaRPr lang="en-GB" sz="2200" noProof="0" dirty="0"/>
          </a:p>
          <a:p>
            <a:pPr marL="342900" lvl="0" indent="-342900" latinLnBrk="0">
              <a:buFont typeface="Arial" panose="020B0604020202020204" pitchFamily="34" charset="0"/>
              <a:buChar char="•"/>
            </a:pPr>
            <a:r>
              <a:rPr lang="en-GB" sz="2200" b="1" noProof="0" dirty="0">
                <a:ea typeface="Public Sans"/>
                <a:cs typeface="Public Sans"/>
                <a:sym typeface="Public Sans"/>
              </a:rPr>
              <a:t>Renewable energy certificate tracking: </a:t>
            </a:r>
            <a:r>
              <a:rPr lang="en-GB" sz="2200" noProof="0" dirty="0">
                <a:ea typeface="Public Sans"/>
                <a:cs typeface="Public Sans"/>
                <a:sym typeface="Public Sans"/>
              </a:rPr>
              <a:t>Ensuring the authenticity and traceability of renewable energy certificates.    </a:t>
            </a:r>
            <a:endParaRPr lang="en-GB" sz="2200" noProof="0" dirty="0"/>
          </a:p>
          <a:p>
            <a:pPr marL="342900" lvl="0" indent="-342900" latinLnBrk="0">
              <a:buFont typeface="Arial" panose="020B0604020202020204" pitchFamily="34" charset="0"/>
              <a:buChar char="•"/>
            </a:pPr>
            <a:r>
              <a:rPr lang="en-GB" sz="2200" b="1" noProof="0" dirty="0">
                <a:ea typeface="Public Sans"/>
                <a:cs typeface="Public Sans"/>
                <a:sym typeface="Public Sans"/>
              </a:rPr>
              <a:t>Grid management: </a:t>
            </a:r>
            <a:r>
              <a:rPr lang="en-GB" sz="2200" noProof="0" dirty="0">
                <a:ea typeface="Public Sans"/>
                <a:cs typeface="Public Sans"/>
                <a:sym typeface="Public Sans"/>
              </a:rPr>
              <a:t>Enhancing the security and efficiency of grid operations. By adopting blockchain, the energy sector can foster trust, reduce transaction costs, and promote innovation. </a:t>
            </a:r>
            <a:endParaRPr lang="en-GB" sz="2200" noProof="0" dirty="0"/>
          </a:p>
        </p:txBody>
      </p:sp>
      <p:pic>
        <p:nvPicPr>
          <p:cNvPr id="3" name="Picture 2">
            <a:extLst>
              <a:ext uri="{FF2B5EF4-FFF2-40B4-BE49-F238E27FC236}">
                <a16:creationId xmlns:a16="http://schemas.microsoft.com/office/drawing/2014/main" id="{F7758612-9B27-DB79-791A-E2B9916B99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5" name="Title 4">
            <a:extLst>
              <a:ext uri="{FF2B5EF4-FFF2-40B4-BE49-F238E27FC236}">
                <a16:creationId xmlns:a16="http://schemas.microsoft.com/office/drawing/2014/main" id="{3514CFD6-4894-70FC-4603-569CE5FF3804}"/>
              </a:ext>
            </a:extLst>
          </p:cNvPr>
          <p:cNvSpPr>
            <a:spLocks noGrp="1"/>
          </p:cNvSpPr>
          <p:nvPr>
            <p:ph type="title" idx="4294967295"/>
          </p:nvPr>
        </p:nvSpPr>
        <p:spPr>
          <a:xfrm>
            <a:off x="415290" y="799465"/>
            <a:ext cx="1118616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8. Energy digitalisation and blockchain – Blockchain in the energy sector</a:t>
            </a:r>
            <a:endParaRPr lang="en-GB" dirty="0">
              <a:effectLst/>
            </a:endParaRPr>
          </a:p>
          <a:p>
            <a:endParaRPr lang="en-GB" dirty="0"/>
          </a:p>
        </p:txBody>
      </p:sp>
    </p:spTree>
    <p:extLst>
      <p:ext uri="{BB962C8B-B14F-4D97-AF65-F5344CB8AC3E}">
        <p14:creationId xmlns:p14="http://schemas.microsoft.com/office/powerpoint/2010/main" val="390943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F56F-11B3-26A9-83E7-7A0D86C42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FD914-6E1D-FE2B-6DDD-D833A01DBA66}"/>
              </a:ext>
            </a:extLst>
          </p:cNvPr>
          <p:cNvSpPr>
            <a:spLocks noGrp="1"/>
          </p:cNvSpPr>
          <p:nvPr>
            <p:ph type="title" idx="4294967295"/>
          </p:nvPr>
        </p:nvSpPr>
        <p:spPr>
          <a:xfrm>
            <a:off x="676405" y="7308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Synergies and integrated solutions </a:t>
            </a:r>
            <a:endParaRPr lang="en-GB" dirty="0">
              <a:effectLst/>
            </a:endParaRPr>
          </a:p>
          <a:p>
            <a:endParaRPr lang="en-GB" dirty="0"/>
          </a:p>
        </p:txBody>
      </p:sp>
      <p:sp>
        <p:nvSpPr>
          <p:cNvPr id="4" name="TextBox 3">
            <a:extLst>
              <a:ext uri="{FF2B5EF4-FFF2-40B4-BE49-F238E27FC236}">
                <a16:creationId xmlns:a16="http://schemas.microsoft.com/office/drawing/2014/main" id="{F924B47C-844C-9DED-88EB-FF77D79045FF}"/>
              </a:ext>
            </a:extLst>
          </p:cNvPr>
          <p:cNvSpPr txBox="1"/>
          <p:nvPr/>
        </p:nvSpPr>
        <p:spPr>
          <a:xfrm>
            <a:off x="676405" y="3266162"/>
            <a:ext cx="11138112" cy="2308324"/>
          </a:xfrm>
          <a:prstGeom prst="rect">
            <a:avLst/>
          </a:prstGeom>
          <a:noFill/>
        </p:spPr>
        <p:txBody>
          <a:bodyPr wrap="square" rtlCol="0">
            <a:spAutoFit/>
          </a:bodyPr>
          <a:lstStyle/>
          <a:p>
            <a:pPr algn="ctr" latinLnBrk="0"/>
            <a:r>
              <a:rPr lang="en-GB" sz="4800" i="1" noProof="0" dirty="0">
                <a:solidFill>
                  <a:schemeClr val="accent2"/>
                </a:solidFill>
              </a:rPr>
              <a:t>How is circularity and digitalisation being combined in the energy sector?</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68616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C3F4-8B82-1BFC-94A6-E2AA6704DE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B97449-922D-18C4-57F0-B14AA2A3A218}"/>
              </a:ext>
            </a:extLst>
          </p:cNvPr>
          <p:cNvSpPr txBox="1"/>
          <p:nvPr/>
        </p:nvSpPr>
        <p:spPr>
          <a:xfrm>
            <a:off x="4171167" y="2126125"/>
            <a:ext cx="7643350" cy="4524315"/>
          </a:xfrm>
          <a:prstGeom prst="rect">
            <a:avLst/>
          </a:prstGeom>
          <a:noFill/>
        </p:spPr>
        <p:txBody>
          <a:bodyPr wrap="square" rtlCol="0">
            <a:spAutoFit/>
          </a:bodyPr>
          <a:lstStyle/>
          <a:p>
            <a:pPr lvl="0" latinLnBrk="0"/>
            <a:r>
              <a:rPr lang="en-GB" sz="2400" noProof="0" dirty="0">
                <a:ea typeface="Public Sans"/>
                <a:cs typeface="Public Sans"/>
                <a:sym typeface="Public Sans"/>
              </a:rPr>
              <a:t>Circularity and digitalisation are being combined to create innovative and sustainable energy solutions. </a:t>
            </a:r>
            <a:r>
              <a:rPr lang="en-GB" sz="2400" noProof="0" dirty="0">
                <a:solidFill>
                  <a:srgbClr val="2B2C30"/>
                </a:solidFill>
                <a:ea typeface="Public Sans"/>
                <a:cs typeface="Public Sans"/>
                <a:sym typeface="Public Sans"/>
              </a:rPr>
              <a:t>Examples include:</a:t>
            </a:r>
            <a:endParaRPr lang="en-GB" sz="24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Smart home energy management systems: </a:t>
            </a:r>
            <a:r>
              <a:rPr lang="en-GB" sz="2400" noProof="0" dirty="0">
                <a:solidFill>
                  <a:srgbClr val="2B2C30"/>
                </a:solidFill>
                <a:ea typeface="Public Sans"/>
                <a:cs typeface="Public Sans"/>
                <a:sym typeface="Public Sans"/>
              </a:rPr>
              <a:t>Integrating smart meters, IoT devices, and data analytics to optimise energy consumption in homes.    </a:t>
            </a:r>
            <a:endParaRPr lang="en-GB" sz="24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Virtual power plants: </a:t>
            </a:r>
            <a:r>
              <a:rPr lang="en-GB" sz="2400" noProof="0" dirty="0">
                <a:solidFill>
                  <a:srgbClr val="2B2C30"/>
                </a:solidFill>
                <a:ea typeface="Public Sans"/>
                <a:cs typeface="Public Sans"/>
                <a:sym typeface="Public Sans"/>
              </a:rPr>
              <a:t>Aggregating distributed energy resources, such as rooftop solar panels and electric vehicle batteries, to provide grid services.    </a:t>
            </a:r>
            <a:endParaRPr lang="en-GB" sz="24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Circular energy communities: </a:t>
            </a:r>
            <a:r>
              <a:rPr lang="en-GB" sz="2400" noProof="0" dirty="0">
                <a:solidFill>
                  <a:srgbClr val="2B2C30"/>
                </a:solidFill>
                <a:ea typeface="Public Sans"/>
                <a:cs typeface="Public Sans"/>
                <a:sym typeface="Public Sans"/>
              </a:rPr>
              <a:t>Creating local energy systems that prioritise renewable energy, energy efficiency, and resource sharing.   </a:t>
            </a:r>
            <a:endParaRPr lang="en-GB" sz="2400" noProof="0" dirty="0"/>
          </a:p>
        </p:txBody>
      </p:sp>
      <p:pic>
        <p:nvPicPr>
          <p:cNvPr id="5" name="Picture 4">
            <a:extLst>
              <a:ext uri="{FF2B5EF4-FFF2-40B4-BE49-F238E27FC236}">
                <a16:creationId xmlns:a16="http://schemas.microsoft.com/office/drawing/2014/main" id="{BED68B75-F143-2F42-652B-71785676BC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13" y="3106454"/>
            <a:ext cx="3845489" cy="2563659"/>
          </a:xfrm>
          <a:prstGeom prst="rect">
            <a:avLst/>
          </a:prstGeom>
        </p:spPr>
      </p:pic>
      <p:sp>
        <p:nvSpPr>
          <p:cNvPr id="3" name="Title 2">
            <a:extLst>
              <a:ext uri="{FF2B5EF4-FFF2-40B4-BE49-F238E27FC236}">
                <a16:creationId xmlns:a16="http://schemas.microsoft.com/office/drawing/2014/main" id="{377B7387-0F4F-71AD-3DA3-FE3439A49084}"/>
              </a:ext>
            </a:extLst>
          </p:cNvPr>
          <p:cNvSpPr>
            <a:spLocks noGrp="1"/>
          </p:cNvSpPr>
          <p:nvPr>
            <p:ph type="title" idx="4294967295"/>
          </p:nvPr>
        </p:nvSpPr>
        <p:spPr>
          <a:xfrm>
            <a:off x="529590" y="69659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Synergies and integrated solutions:</a:t>
            </a:r>
            <a:r>
              <a:rPr lang="en-US" sz="2800" b="1" kern="1200" baseline="0" dirty="0">
                <a:solidFill>
                  <a:srgbClr val="FFFFFF"/>
                </a:solidFill>
                <a:effectLst/>
                <a:latin typeface="Calibri" panose="020F0502020204030204" pitchFamily="34" charset="0"/>
                <a:ea typeface="Public Sans"/>
                <a:cs typeface="Public Sans"/>
              </a:rPr>
              <a:t> More detail</a:t>
            </a:r>
            <a:endParaRPr lang="en-GB" dirty="0">
              <a:effectLst/>
            </a:endParaRPr>
          </a:p>
          <a:p>
            <a:endParaRPr lang="en-GB" dirty="0"/>
          </a:p>
        </p:txBody>
      </p:sp>
    </p:spTree>
    <p:extLst>
      <p:ext uri="{BB962C8B-B14F-4D97-AF65-F5344CB8AC3E}">
        <p14:creationId xmlns:p14="http://schemas.microsoft.com/office/powerpoint/2010/main" val="23495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4" name="Title 3">
            <a:extLst>
              <a:ext uri="{FF2B5EF4-FFF2-40B4-BE49-F238E27FC236}">
                <a16:creationId xmlns:a16="http://schemas.microsoft.com/office/drawing/2014/main" id="{CFB409A3-5623-D0CF-445F-9201556440F9}"/>
              </a:ext>
            </a:extLst>
          </p:cNvPr>
          <p:cNvSpPr>
            <a:spLocks noGrp="1"/>
          </p:cNvSpPr>
          <p:nvPr>
            <p:ph type="title" idx="4294967295"/>
          </p:nvPr>
        </p:nvSpPr>
        <p:spPr>
          <a:xfrm>
            <a:off x="753706" y="780012"/>
            <a:ext cx="10515600" cy="1325563"/>
          </a:xfrm>
          <a:prstGeom prst="rect">
            <a:avLst/>
          </a:prstGeom>
        </p:spPr>
        <p:txBody>
          <a:bodyPr/>
          <a:lstStyle/>
          <a:p>
            <a:r>
              <a:rPr lang="en-GB" sz="2800" dirty="0">
                <a:solidFill>
                  <a:schemeClr val="tx2"/>
                </a:solidFill>
              </a:rPr>
              <a:t>Next steps</a:t>
            </a: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the digital energy transition and circularity, you may find the following resources useful: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2123658"/>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Read </a:t>
            </a:r>
            <a:r>
              <a:rPr lang="en-US" altLang="ko-KR" sz="2200" i="1" dirty="0">
                <a:solidFill>
                  <a:srgbClr val="373737"/>
                </a:solidFill>
                <a:ea typeface="맑은 고딕"/>
                <a:hlinkClick r:id="rId3"/>
              </a:rPr>
              <a:t>Exploring the Synergy of Renewable Energy in the Circular Economy Framework…</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589297"/>
            <a:ext cx="2364667" cy="2123658"/>
          </a:xfrm>
          <a:prstGeom prst="rect">
            <a:avLst/>
          </a:prstGeom>
          <a:noFill/>
        </p:spPr>
        <p:txBody>
          <a:bodyPr wrap="square" lIns="91440" tIns="45720" rIns="91440" bIns="45720" rtlCol="0" anchor="t" anchorCtr="0">
            <a:spAutoFit/>
          </a:bodyPr>
          <a:lstStyle/>
          <a:p>
            <a:pPr algn="ctr" latinLnBrk="0"/>
            <a:r>
              <a:rPr lang="en-US" altLang="ko-KR" sz="2200" dirty="0">
                <a:solidFill>
                  <a:srgbClr val="373737"/>
                </a:solidFill>
                <a:ea typeface="맑은 고딕"/>
              </a:rPr>
              <a:t>Read </a:t>
            </a:r>
            <a:r>
              <a:rPr lang="en-US" sz="2200" i="1" dirty="0">
                <a:solidFill>
                  <a:srgbClr val="373737"/>
                </a:solidFill>
                <a:ea typeface="맑은 고딕"/>
                <a:hlinkClick r:id="rId4"/>
              </a:rPr>
              <a:t>From LCA to circular design: A comparative study of digital tools for the built environment</a:t>
            </a:r>
            <a:endParaRPr lang="ko-KR" altLang="en-US" sz="2200" i="1"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89297"/>
            <a:ext cx="2338969" cy="2123658"/>
          </a:xfrm>
          <a:prstGeom prst="rect">
            <a:avLst/>
          </a:prstGeom>
          <a:noFill/>
        </p:spPr>
        <p:txBody>
          <a:bodyPr wrap="square" rtlCol="0" anchor="t" anchorCtr="0">
            <a:spAutoFit/>
          </a:bodyPr>
          <a:lstStyle/>
          <a:p>
            <a:pPr algn="ctr" latinLnBrk="0"/>
            <a:r>
              <a:rPr lang="en-GB" sz="2200" noProof="0" dirty="0">
                <a:solidFill>
                  <a:srgbClr val="373737"/>
                </a:solidFill>
              </a:rPr>
              <a:t>Read </a:t>
            </a:r>
            <a:r>
              <a:rPr lang="en-GB" sz="2200" i="1" noProof="0" dirty="0">
                <a:solidFill>
                  <a:srgbClr val="373737"/>
                </a:solidFill>
                <a:hlinkClick r:id="rId5"/>
              </a:rPr>
              <a:t>Circularity as a driver of the energy transition in public transport – a look into the future</a:t>
            </a:r>
            <a:r>
              <a:rPr lang="en-GB" sz="2200" i="1" noProof="0" dirty="0">
                <a:solidFill>
                  <a:srgbClr val="373737"/>
                </a:solidFill>
              </a:rPr>
              <a:t>. </a:t>
            </a:r>
            <a:endParaRPr lang="en-GB" sz="2200" noProof="0"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71393" y="2063163"/>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Find out more about the Every1 project’s learning materials.</a:t>
            </a:r>
            <a:endParaRPr lang="ko-KR" altLang="en-US" sz="2200"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632311"/>
          </a:xfrm>
          <a:prstGeom prst="rect">
            <a:avLst/>
          </a:prstGeom>
          <a:noFill/>
        </p:spPr>
        <p:txBody>
          <a:bodyPr wrap="square" lIns="91440" tIns="45720" rIns="91440" bIns="45720" rtlCol="0" anchor="t">
            <a:spAutoFit/>
          </a:bodyPr>
          <a:lstStyle/>
          <a:p>
            <a:pPr latinLnBrk="0"/>
            <a:r>
              <a:rPr lang="en-GB" dirty="0"/>
              <a:t>This slide deck </a:t>
            </a:r>
            <a:r>
              <a:rPr lang="en-GB" i="1" dirty="0"/>
              <a:t>Circularity and the Digital Energy Transition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by @</a:t>
            </a:r>
            <a:r>
              <a:rPr lang="en-US" dirty="0" err="1">
                <a:solidFill>
                  <a:schemeClr val="dk1"/>
                </a:solidFill>
                <a:ea typeface="Public Sans"/>
                <a:cs typeface="Public Sans"/>
                <a:sym typeface="Public Sans"/>
              </a:rPr>
              <a:t>ondasderuido</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hlinkClick r:id="rId6"/>
              </a:rPr>
              <a:t>Circular lights</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by Hugh Bell is licensed </a:t>
            </a:r>
            <a:r>
              <a:rPr lang="en-US" dirty="0">
                <a:solidFill>
                  <a:schemeClr val="dk1"/>
                </a:solidFill>
                <a:ea typeface="Public Sans"/>
                <a:cs typeface="Public Sans"/>
                <a:sym typeface="Public Sans"/>
                <a:hlinkClick r:id="rId7"/>
              </a:rPr>
              <a:t>CC BY-NC 2.0</a:t>
            </a:r>
            <a:r>
              <a:rPr lang="en-US" dirty="0">
                <a:solidFill>
                  <a:schemeClr val="dk1"/>
                </a:solidFill>
                <a:ea typeface="Public Sans"/>
                <a:cs typeface="Public Sans"/>
                <a:sym typeface="Public Sans"/>
              </a:rPr>
              <a: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One: </a:t>
            </a:r>
            <a:r>
              <a:rPr lang="en-US" dirty="0">
                <a:solidFill>
                  <a:schemeClr val="dk1"/>
                </a:solidFill>
                <a:ea typeface="Public Sans"/>
                <a:cs typeface="Public Sans"/>
                <a:sym typeface="Public Sans"/>
                <a:hlinkClick r:id="rId8"/>
              </a:rPr>
              <a:t>Reduce Reuse Recycle</a:t>
            </a:r>
            <a:r>
              <a:rPr lang="en-US" dirty="0">
                <a:solidFill>
                  <a:schemeClr val="dk1"/>
                </a:solidFill>
                <a:ea typeface="Public Sans"/>
                <a:cs typeface="Public Sans"/>
                <a:sym typeface="Public Sans"/>
              </a:rPr>
              <a:t> by Steve Snodgrass is licensed </a:t>
            </a:r>
            <a:r>
              <a:rPr lang="en-US" dirty="0">
                <a:solidFill>
                  <a:schemeClr val="dk1"/>
                </a:solidFill>
                <a:ea typeface="Public Sans"/>
                <a:cs typeface="Public Sans"/>
                <a:sym typeface="Public Sans"/>
                <a:hlinkClick r:id="rId9"/>
              </a:rPr>
              <a:t>CC BY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Two: </a:t>
            </a:r>
            <a:r>
              <a:rPr lang="en-US" sz="1800" dirty="0">
                <a:solidFill>
                  <a:schemeClr val="dk1"/>
                </a:solidFill>
                <a:ea typeface="Public Sans"/>
                <a:cs typeface="Public Sans"/>
                <a:sym typeface="Public Sans"/>
                <a:hlinkClick r:id="rId10"/>
              </a:rPr>
              <a:t>Circular Patterns</a:t>
            </a:r>
            <a:r>
              <a:rPr lang="en-US" sz="1800" dirty="0">
                <a:solidFill>
                  <a:schemeClr val="dk1"/>
                </a:solidFill>
                <a:ea typeface="Public Sans"/>
                <a:cs typeface="Public Sans"/>
                <a:sym typeface="Public Sans"/>
              </a:rPr>
              <a:t> by Henry Burrows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Three: </a:t>
            </a:r>
            <a:r>
              <a:rPr lang="en-US" dirty="0">
                <a:solidFill>
                  <a:schemeClr val="dk1"/>
                </a:solidFill>
                <a:ea typeface="Public Sans"/>
                <a:cs typeface="Public Sans"/>
                <a:sym typeface="Public Sans"/>
                <a:hlinkClick r:id="rId11"/>
              </a:rPr>
              <a:t>data</a:t>
            </a:r>
            <a:r>
              <a:rPr lang="en-US" dirty="0">
                <a:solidFill>
                  <a:schemeClr val="dk1"/>
                </a:solidFill>
                <a:ea typeface="Public Sans"/>
                <a:cs typeface="Public Sans"/>
                <a:sym typeface="Public Sans"/>
              </a:rPr>
              <a:t> by Arismendy Polanco is on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Four: </a:t>
            </a:r>
            <a:r>
              <a:rPr lang="en-US" sz="1800" dirty="0">
                <a:solidFill>
                  <a:schemeClr val="dk1"/>
                </a:solidFill>
                <a:ea typeface="Public Sans"/>
                <a:cs typeface="Public Sans"/>
                <a:sym typeface="Public Sans"/>
                <a:hlinkClick r:id="rId13"/>
              </a:rPr>
              <a:t>Digital City</a:t>
            </a:r>
            <a:r>
              <a:rPr lang="en-US" sz="1800" dirty="0">
                <a:solidFill>
                  <a:schemeClr val="dk1"/>
                </a:solidFill>
                <a:ea typeface="Public Sans"/>
                <a:cs typeface="Public Sans"/>
                <a:sym typeface="Public Sans"/>
              </a:rPr>
              <a:t> by scratch-media is licensed </a:t>
            </a:r>
            <a:r>
              <a:rPr lang="en-US" sz="1800" dirty="0">
                <a:solidFill>
                  <a:schemeClr val="dk1"/>
                </a:solidFill>
                <a:ea typeface="Public Sans"/>
                <a:cs typeface="Public Sans"/>
                <a:sym typeface="Public Sans"/>
                <a:hlinkClick r:id="rId14"/>
              </a:rPr>
              <a:t>CC BY-NC-ND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Five: </a:t>
            </a:r>
            <a:r>
              <a:rPr lang="en-US" dirty="0">
                <a:solidFill>
                  <a:schemeClr val="dk1"/>
                </a:solidFill>
                <a:ea typeface="Public Sans"/>
                <a:cs typeface="Public Sans"/>
                <a:sym typeface="Public Sans"/>
                <a:hlinkClick r:id="rId15"/>
              </a:rPr>
              <a:t>a tall building with many windows with Bosco </a:t>
            </a:r>
            <a:r>
              <a:rPr lang="en-US" dirty="0" err="1">
                <a:solidFill>
                  <a:schemeClr val="dk1"/>
                </a:solidFill>
                <a:ea typeface="Public Sans"/>
                <a:cs typeface="Public Sans"/>
                <a:sym typeface="Public Sans"/>
                <a:hlinkClick r:id="rId15"/>
              </a:rPr>
              <a:t>Verticale</a:t>
            </a:r>
            <a:r>
              <a:rPr lang="en-US" dirty="0">
                <a:solidFill>
                  <a:schemeClr val="dk1"/>
                </a:solidFill>
                <a:ea typeface="Public Sans"/>
                <a:cs typeface="Public Sans"/>
                <a:sym typeface="Public Sans"/>
                <a:hlinkClick r:id="rId15"/>
              </a:rPr>
              <a:t> in the background</a:t>
            </a:r>
            <a:r>
              <a:rPr lang="en-US" dirty="0">
                <a:solidFill>
                  <a:schemeClr val="dk1"/>
                </a:solidFill>
                <a:ea typeface="Public Sans"/>
                <a:cs typeface="Public Sans"/>
                <a:sym typeface="Public Sans"/>
              </a:rPr>
              <a:t> by José </a:t>
            </a:r>
            <a:r>
              <a:rPr lang="en-US" dirty="0" err="1">
                <a:solidFill>
                  <a:schemeClr val="dk1"/>
                </a:solidFill>
                <a:ea typeface="Public Sans"/>
                <a:cs typeface="Public Sans"/>
                <a:sym typeface="Public Sans"/>
              </a:rPr>
              <a:t>Jóvena</a:t>
            </a:r>
            <a:r>
              <a:rPr lang="en-US" dirty="0">
                <a:solidFill>
                  <a:schemeClr val="dk1"/>
                </a:solidFill>
                <a:ea typeface="Public Sans"/>
                <a:cs typeface="Public Sans"/>
                <a:sym typeface="Public Sans"/>
              </a:rPr>
              <a:t> via an </a:t>
            </a:r>
            <a:r>
              <a:rPr lang="en-US" dirty="0">
                <a:solidFill>
                  <a:schemeClr val="dk1"/>
                </a:solidFill>
                <a:ea typeface="Public Sans"/>
                <a:cs typeface="Public Sans"/>
                <a:sym typeface="Public Sans"/>
                <a:hlinkClick r:id="rId16"/>
              </a:rPr>
              <a:t>Unsplash license</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Six: </a:t>
            </a:r>
            <a:r>
              <a:rPr lang="en-US" dirty="0">
                <a:solidFill>
                  <a:schemeClr val="dk1"/>
                </a:solidFill>
                <a:ea typeface="Public Sans"/>
                <a:cs typeface="Public Sans"/>
                <a:sym typeface="Public Sans"/>
                <a:hlinkClick r:id="rId17"/>
              </a:rPr>
              <a:t>Recycling</a:t>
            </a:r>
            <a:r>
              <a:rPr lang="en-US" dirty="0">
                <a:solidFill>
                  <a:schemeClr val="dk1"/>
                </a:solidFill>
                <a:ea typeface="Public Sans"/>
                <a:cs typeface="Public Sans"/>
                <a:sym typeface="Public Sans"/>
              </a:rPr>
              <a:t> by Andy Arthur is licensed </a:t>
            </a:r>
            <a:r>
              <a:rPr lang="en-US" dirty="0">
                <a:solidFill>
                  <a:schemeClr val="dk1"/>
                </a:solidFill>
                <a:ea typeface="Public Sans"/>
                <a:cs typeface="Public Sans"/>
                <a:sym typeface="Public Sans"/>
                <a:hlinkClick r:id="rId9"/>
              </a:rPr>
              <a:t>CC BY 2.0.</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Seven: </a:t>
            </a:r>
            <a:r>
              <a:rPr lang="en-US" dirty="0">
                <a:solidFill>
                  <a:schemeClr val="dk1"/>
                </a:solidFill>
                <a:ea typeface="Public Sans"/>
                <a:cs typeface="Public Sans"/>
                <a:sym typeface="Public Sans"/>
                <a:hlinkClick r:id="rId18"/>
              </a:rPr>
              <a:t>Data-Analytics</a:t>
            </a:r>
            <a:r>
              <a:rPr lang="en-US" dirty="0">
                <a:solidFill>
                  <a:schemeClr val="dk1"/>
                </a:solidFill>
                <a:ea typeface="Public Sans"/>
                <a:cs typeface="Public Sans"/>
                <a:sym typeface="Public Sans"/>
              </a:rPr>
              <a:t> by </a:t>
            </a:r>
            <a:r>
              <a:rPr lang="en-US" dirty="0" err="1">
                <a:solidFill>
                  <a:schemeClr val="dk1"/>
                </a:solidFill>
                <a:ea typeface="Public Sans"/>
                <a:cs typeface="Public Sans"/>
                <a:sym typeface="Public Sans"/>
              </a:rPr>
              <a:t>Learntek</a:t>
            </a:r>
            <a:r>
              <a:rPr lang="en-US" dirty="0">
                <a:solidFill>
                  <a:schemeClr val="dk1"/>
                </a:solidFill>
                <a:ea typeface="Public Sans"/>
                <a:cs typeface="Public Sans"/>
                <a:sym typeface="Public Sans"/>
              </a:rPr>
              <a:t> is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Eight: </a:t>
            </a:r>
            <a:r>
              <a:rPr lang="en-US" sz="1800" dirty="0">
                <a:solidFill>
                  <a:schemeClr val="dk1"/>
                </a:solidFill>
                <a:ea typeface="Public Sans"/>
                <a:cs typeface="Public Sans"/>
                <a:sym typeface="Public Sans"/>
                <a:hlinkClick r:id="rId20"/>
              </a:rPr>
              <a:t>blockchains</a:t>
            </a:r>
            <a:r>
              <a:rPr lang="en-US" sz="1800" dirty="0">
                <a:solidFill>
                  <a:schemeClr val="dk1"/>
                </a:solidFill>
                <a:ea typeface="Public Sans"/>
                <a:cs typeface="Public Sans"/>
                <a:sym typeface="Public Sans"/>
              </a:rPr>
              <a:t> by Mario A.P. is licensed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Nine: </a:t>
            </a:r>
            <a:r>
              <a:rPr lang="en-US" dirty="0">
                <a:solidFill>
                  <a:schemeClr val="dk1"/>
                </a:solidFill>
                <a:ea typeface="Public Sans"/>
                <a:cs typeface="Public Sans"/>
                <a:sym typeface="Public Sans"/>
                <a:hlinkClick r:id="rId21"/>
              </a:rPr>
              <a:t>person planting on hanged pots</a:t>
            </a:r>
            <a:r>
              <a:rPr lang="en-US" dirty="0">
                <a:solidFill>
                  <a:schemeClr val="dk1"/>
                </a:solidFill>
                <a:ea typeface="Public Sans"/>
                <a:cs typeface="Public Sans"/>
                <a:sym typeface="Public Sans"/>
              </a:rPr>
              <a:t> by Daniel Funes Fuentes is on an </a:t>
            </a:r>
            <a:r>
              <a:rPr lang="en-US" dirty="0">
                <a:solidFill>
                  <a:schemeClr val="dk1"/>
                </a:solidFill>
                <a:ea typeface="Public Sans"/>
                <a:cs typeface="Public Sans"/>
                <a:sym typeface="Public Sans"/>
                <a:hlinkClick r:id="rId16"/>
              </a:rPr>
              <a:t>Unsplash license</a:t>
            </a:r>
            <a:r>
              <a:rPr lang="en-US" dirty="0">
                <a:solidFill>
                  <a:schemeClr val="dk1"/>
                </a:solidFill>
                <a:ea typeface="Public Sans"/>
                <a:cs typeface="Public Sans"/>
                <a:sym typeface="Public Sans"/>
              </a:rPr>
              <a:t>. </a:t>
            </a:r>
            <a:endParaRPr lang="en-GB" dirty="0"/>
          </a:p>
        </p:txBody>
      </p:sp>
      <p:sp>
        <p:nvSpPr>
          <p:cNvPr id="3" name="Title 2">
            <a:extLst>
              <a:ext uri="{FF2B5EF4-FFF2-40B4-BE49-F238E27FC236}">
                <a16:creationId xmlns:a16="http://schemas.microsoft.com/office/drawing/2014/main" id="{AB75999A-CF5A-92DA-FB23-34E8AE93CF71}"/>
              </a:ext>
            </a:extLst>
          </p:cNvPr>
          <p:cNvSpPr>
            <a:spLocks noGrp="1"/>
          </p:cNvSpPr>
          <p:nvPr>
            <p:ph type="title" idx="4294967295"/>
          </p:nvPr>
        </p:nvSpPr>
        <p:spPr>
          <a:xfrm>
            <a:off x="152400" y="629203"/>
            <a:ext cx="10515600" cy="1325563"/>
          </a:xfrm>
          <a:prstGeom prst="rect">
            <a:avLst/>
          </a:prstGeom>
        </p:spPr>
        <p:txBody>
          <a:bodyPr/>
          <a:lstStyle/>
          <a:p>
            <a:r>
              <a:rPr lang="en-GB" sz="3200" dirty="0">
                <a:solidFill>
                  <a:schemeClr val="bg1"/>
                </a:solidFill>
              </a:rPr>
              <a:t>Acknowledgements 1</a:t>
            </a:r>
          </a:p>
        </p:txBody>
      </p:sp>
    </p:spTree>
    <p:extLst>
      <p:ext uri="{BB962C8B-B14F-4D97-AF65-F5344CB8AC3E}">
        <p14:creationId xmlns:p14="http://schemas.microsoft.com/office/powerpoint/2010/main" val="2177672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86437" y="1166842"/>
            <a:ext cx="7188237" cy="4524315"/>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Our exploration of circularity is structured by nine questions. Take a moment to consider each question, before moving on to the next slide. </a:t>
            </a:r>
          </a:p>
          <a:p>
            <a:pPr latinLnBrk="0"/>
            <a:endParaRPr lang="en-GB" sz="3200" noProof="0" dirty="0">
              <a:solidFill>
                <a:srgbClr val="2B2C30"/>
              </a:solidFill>
              <a:sym typeface="Public Sans"/>
            </a:endParaRPr>
          </a:p>
          <a:p>
            <a:pPr latinLnBrk="0"/>
            <a:r>
              <a:rPr lang="en-GB" sz="3200" dirty="0">
                <a:solidFill>
                  <a:srgbClr val="2B2C30"/>
                </a:solidFill>
                <a:sym typeface="Public Sans"/>
              </a:rPr>
              <a:t>You can work through each question in turn. Alternatively, you can select a particular question you’d like to explore first via the menu. </a:t>
            </a:r>
            <a:endParaRPr lang="en-GB" sz="3200" noProof="0" dirty="0"/>
          </a:p>
        </p:txBody>
      </p:sp>
      <p:pic>
        <p:nvPicPr>
          <p:cNvPr id="4" name="Picture 3">
            <a:extLst>
              <a:ext uri="{FF2B5EF4-FFF2-40B4-BE49-F238E27FC236}">
                <a16:creationId xmlns:a16="http://schemas.microsoft.com/office/drawing/2014/main" id="{F068A32B-C87F-B35A-1095-55F4C8E79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3" name="Title 2">
            <a:extLst>
              <a:ext uri="{FF2B5EF4-FFF2-40B4-BE49-F238E27FC236}">
                <a16:creationId xmlns:a16="http://schemas.microsoft.com/office/drawing/2014/main" id="{90F2DB40-5F36-B6C4-2F7E-95C59498C767}"/>
              </a:ext>
            </a:extLst>
          </p:cNvPr>
          <p:cNvSpPr>
            <a:spLocks noGrp="1"/>
          </p:cNvSpPr>
          <p:nvPr>
            <p:ph type="title" idx="4294967295"/>
          </p:nvPr>
        </p:nvSpPr>
        <p:spPr>
          <a:xfrm>
            <a:off x="468630" y="365125"/>
            <a:ext cx="3429000" cy="1325563"/>
          </a:xfrm>
          <a:prstGeom prst="rect">
            <a:avLst/>
          </a:prstGeom>
        </p:spPr>
        <p:txBody>
          <a:bodyPr/>
          <a:lstStyle/>
          <a:p>
            <a:r>
              <a:rPr lang="en-GB" dirty="0">
                <a:solidFill>
                  <a:schemeClr val="bg1"/>
                </a:solidFill>
              </a:rPr>
              <a:t>Circularity in 9 questions</a:t>
            </a:r>
          </a:p>
        </p:txBody>
      </p:sp>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B5404-BA7E-0448-B30E-786DDE1991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3F53919-07E3-A073-6B93-029FA4FF8CD7}"/>
              </a:ext>
            </a:extLst>
          </p:cNvPr>
          <p:cNvSpPr txBox="1"/>
          <p:nvPr/>
        </p:nvSpPr>
        <p:spPr>
          <a:xfrm>
            <a:off x="4258848" y="596486"/>
            <a:ext cx="7628351" cy="4524315"/>
          </a:xfrm>
          <a:prstGeom prst="rect">
            <a:avLst/>
          </a:prstGeom>
          <a:noFill/>
        </p:spPr>
        <p:txBody>
          <a:bodyPr wrap="square" lIns="91440" tIns="45720" rIns="91440" bIns="45720" rtlCol="0" anchor="t">
            <a:spAutoFit/>
          </a:bodyPr>
          <a:lstStyle/>
          <a:p>
            <a:pPr latinLnBrk="0"/>
            <a:r>
              <a:rPr lang="en-US" dirty="0">
                <a:solidFill>
                  <a:schemeClr val="dk1"/>
                </a:solidFill>
                <a:ea typeface="Public Sans"/>
                <a:cs typeface="Public Sans"/>
                <a:sym typeface="Public Sans"/>
              </a:rPr>
              <a:t>The following resources were used to inform this presentation: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Blot, E., Bergeling, E., Watkins, E. &amp; Marchetti, E. (June 2024) </a:t>
            </a:r>
            <a:r>
              <a:rPr lang="en-US" i="1" dirty="0">
                <a:solidFill>
                  <a:schemeClr val="dk1"/>
                </a:solidFill>
                <a:ea typeface="Public Sans"/>
                <a:cs typeface="Public Sans"/>
                <a:sym typeface="Public Sans"/>
              </a:rPr>
              <a:t>Circularity Strategies and Sustainable Resource Management to safeguard the Clean Energy Transition.</a:t>
            </a:r>
            <a:r>
              <a:rPr lang="en-US" dirty="0">
                <a:solidFill>
                  <a:schemeClr val="dk1"/>
                </a:solidFill>
                <a:ea typeface="Public Sans"/>
                <a:cs typeface="Public Sans"/>
                <a:sym typeface="Public Sans"/>
              </a:rPr>
              <a:t> Institute for European Environmental Policy (IEEP). </a:t>
            </a:r>
            <a:r>
              <a:rPr lang="en-US" i="1" dirty="0">
                <a:solidFill>
                  <a:schemeClr val="dk1"/>
                </a:solidFill>
                <a:ea typeface="Public Sans"/>
                <a:cs typeface="Public Sans"/>
                <a:sym typeface="Public Sans"/>
              </a:rPr>
              <a:t>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For a Circular Energy Transition: Action Plan for Industry, Policymakers and Investors.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C7AEBF70-853B-1EE7-4CB0-96CC741A9C71}"/>
              </a:ext>
            </a:extLst>
          </p:cNvPr>
          <p:cNvSpPr>
            <a:spLocks noGrp="1"/>
          </p:cNvSpPr>
          <p:nvPr>
            <p:ph type="title" idx="4294967295"/>
          </p:nvPr>
        </p:nvSpPr>
        <p:spPr>
          <a:xfrm>
            <a:off x="198120" y="596486"/>
            <a:ext cx="10515600" cy="1325563"/>
          </a:xfrm>
          <a:prstGeom prst="rect">
            <a:avLst/>
          </a:prstGeom>
        </p:spPr>
        <p:txBody>
          <a:bodyPr/>
          <a:lstStyle/>
          <a:p>
            <a:r>
              <a:rPr lang="en-GB" sz="3200" kern="1200" dirty="0">
                <a:solidFill>
                  <a:srgbClr val="FFFFFF"/>
                </a:solidFill>
                <a:effectLst/>
                <a:latin typeface="Calibri" panose="020F0502020204030204" pitchFamily="34" charset="0"/>
                <a:ea typeface="+mj-ea"/>
                <a:cs typeface="+mj-cs"/>
              </a:rPr>
              <a:t>Acknowledgements 2</a:t>
            </a:r>
            <a:endParaRPr lang="en-GB" dirty="0"/>
          </a:p>
        </p:txBody>
      </p:sp>
    </p:spTree>
    <p:extLst>
      <p:ext uri="{BB962C8B-B14F-4D97-AF65-F5344CB8AC3E}">
        <p14:creationId xmlns:p14="http://schemas.microsoft.com/office/powerpoint/2010/main" val="2129739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F57D-BB7C-BA8B-5EBF-96BF5A6CBCBD}"/>
              </a:ext>
            </a:extLst>
          </p:cNvPr>
          <p:cNvSpPr>
            <a:spLocks noGrp="1"/>
          </p:cNvSpPr>
          <p:nvPr>
            <p:ph type="title" idx="4294967295"/>
          </p:nvPr>
        </p:nvSpPr>
        <p:spPr>
          <a:xfrm>
            <a:off x="3947160" y="3085465"/>
            <a:ext cx="4065270" cy="1325563"/>
          </a:xfrm>
          <a:prstGeom prst="rect">
            <a:avLst/>
          </a:prstGeom>
        </p:spPr>
        <p:txBody>
          <a:bodyPr/>
          <a:lstStyle/>
          <a:p>
            <a:r>
              <a:rPr lang="en-GB" sz="6000" dirty="0">
                <a:solidFill>
                  <a:schemeClr val="bg1"/>
                </a:solidFill>
              </a:rPr>
              <a:t>Thank you!</a:t>
            </a:r>
          </a:p>
        </p:txBody>
      </p:sp>
    </p:spTree>
    <p:extLst>
      <p:ext uri="{BB962C8B-B14F-4D97-AF65-F5344CB8AC3E}">
        <p14:creationId xmlns:p14="http://schemas.microsoft.com/office/powerpoint/2010/main" val="190762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AC6365-AC8F-EEA3-3FFE-BEAE5378AE21}"/>
              </a:ext>
            </a:extLst>
          </p:cNvPr>
          <p:cNvSpPr>
            <a:spLocks noGrp="1"/>
          </p:cNvSpPr>
          <p:nvPr>
            <p:ph type="title" idx="4294967295"/>
          </p:nvPr>
        </p:nvSpPr>
        <p:spPr>
          <a:xfrm>
            <a:off x="552450" y="662305"/>
            <a:ext cx="10515600" cy="1325563"/>
          </a:xfrm>
          <a:prstGeom prst="rect">
            <a:avLst/>
          </a:prstGeom>
        </p:spPr>
        <p:txBody>
          <a:bodyPr/>
          <a:lstStyle/>
          <a:p>
            <a:pPr rtl="0" eaLnBrk="1" latinLnBrk="1" hangingPunct="1"/>
            <a:r>
              <a:rPr lang="en-GB" sz="2800" b="1" kern="1200" dirty="0">
                <a:solidFill>
                  <a:srgbClr val="FFFFFF"/>
                </a:solidFill>
                <a:effectLst/>
                <a:latin typeface="Calibri" panose="020F0502020204030204" pitchFamily="34" charset="0"/>
                <a:ea typeface="Public Sans"/>
                <a:cs typeface="Public Sans"/>
              </a:rPr>
              <a:t>Nine questions on energy digitalisation and circularity </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What is the circular economy and how does it apply to the energy sector?</a:t>
            </a:r>
          </a:p>
          <a:p>
            <a:pPr marL="342900" indent="-342900" latinLnBrk="0">
              <a:buFont typeface="+mj-lt"/>
              <a:buAutoNum type="arabicPeriod"/>
            </a:pPr>
            <a:r>
              <a:rPr lang="en-GB" sz="2400" noProof="0" dirty="0">
                <a:ea typeface="Public Sans"/>
                <a:cs typeface="Public Sans"/>
                <a:sym typeface="Public Sans"/>
              </a:rPr>
              <a:t>How does the European Union support circularity in the energy sector?</a:t>
            </a:r>
          </a:p>
          <a:p>
            <a:pPr marL="342900" indent="-342900" latinLnBrk="0">
              <a:buFont typeface="+mj-lt"/>
              <a:buAutoNum type="arabicPeriod"/>
            </a:pPr>
            <a:r>
              <a:rPr lang="en-GB" sz="2400" noProof="0" dirty="0">
                <a:ea typeface="Public Sans"/>
                <a:cs typeface="Public Sans"/>
                <a:sym typeface="Public Sans"/>
              </a:rPr>
              <a:t>How is digitalisation transforming the energy sector?</a:t>
            </a:r>
          </a:p>
          <a:p>
            <a:pPr marL="342900" indent="-342900" latinLnBrk="0">
              <a:buFont typeface="+mj-lt"/>
              <a:buAutoNum type="arabicPeriod"/>
            </a:pPr>
            <a:r>
              <a:rPr lang="en-GB" sz="2400" noProof="0" dirty="0">
                <a:ea typeface="Public Sans"/>
                <a:cs typeface="Public Sans"/>
                <a:sym typeface="Public Sans"/>
              </a:rPr>
              <a:t>How do circularity and digitalisation work together to achieve a sustainable future?</a:t>
            </a:r>
          </a:p>
          <a:p>
            <a:pPr marL="342900" indent="-342900" latinLnBrk="0">
              <a:buFont typeface="+mj-lt"/>
              <a:buAutoNum type="arabicPeriod"/>
            </a:pPr>
            <a:r>
              <a:rPr lang="en-GB" sz="2400" dirty="0">
                <a:ea typeface="Public Sans"/>
                <a:cs typeface="Public Sans"/>
                <a:sym typeface="Public Sans"/>
              </a:rPr>
              <a:t>How can circular economy principles be applied to maximise resource efficiency in the energy sector?</a:t>
            </a:r>
          </a:p>
          <a:p>
            <a:pPr marL="342900" indent="-342900" latinLnBrk="0">
              <a:buFont typeface="+mj-lt"/>
              <a:buAutoNum type="arabicPeriod"/>
            </a:pPr>
            <a:r>
              <a:rPr lang="en-GB" sz="2400" dirty="0">
                <a:ea typeface="Public Sans"/>
                <a:cs typeface="Public Sans"/>
                <a:sym typeface="Public Sans"/>
              </a:rPr>
              <a:t>How can circularity be applied to renewable energy and energy storage technologies?</a:t>
            </a:r>
          </a:p>
          <a:p>
            <a:pPr marL="342900" indent="-342900" latinLnBrk="0">
              <a:buFont typeface="+mj-lt"/>
              <a:buAutoNum type="arabicPeriod"/>
            </a:pPr>
            <a:r>
              <a:rPr lang="en-GB" sz="2400" dirty="0">
                <a:ea typeface="Public Sans"/>
                <a:cs typeface="Public Sans"/>
                <a:sym typeface="Public Sans"/>
              </a:rPr>
              <a:t>How are digital technologies transforming the energy sector?</a:t>
            </a:r>
          </a:p>
          <a:p>
            <a:pPr marL="342900" indent="-342900" latinLnBrk="0">
              <a:buFont typeface="+mj-lt"/>
              <a:buAutoNum type="arabicPeriod"/>
            </a:pPr>
            <a:r>
              <a:rPr lang="en-GB" sz="2400" dirty="0">
                <a:ea typeface="Public Sans"/>
                <a:cs typeface="Public Sans"/>
                <a:sym typeface="Public Sans"/>
              </a:rPr>
              <a:t>How can blockchain technology benefit the energy sector?</a:t>
            </a:r>
          </a:p>
          <a:p>
            <a:pPr marL="342900" indent="-342900" latinLnBrk="0">
              <a:buFont typeface="+mj-lt"/>
              <a:buAutoNum type="arabicPeriod"/>
            </a:pPr>
            <a:r>
              <a:rPr lang="en-GB" sz="2400" dirty="0">
                <a:ea typeface="Public Sans"/>
                <a:cs typeface="Public Sans"/>
                <a:sym typeface="Public Sans"/>
              </a:rPr>
              <a:t>How is circularity and digitalisation being combined in the energy sector?</a:t>
            </a:r>
          </a:p>
          <a:p>
            <a:pPr marL="342900" indent="-342900" latinLnBrk="0">
              <a:buFont typeface="+mj-lt"/>
              <a:buAutoNum type="arabicPeriod"/>
            </a:pPr>
            <a:endParaRPr lang="en-GB" sz="240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6826-8F84-B75A-61D9-AE3CD400DF6E}"/>
              </a:ext>
            </a:extLst>
          </p:cNvPr>
          <p:cNvSpPr>
            <a:spLocks noGrp="1"/>
          </p:cNvSpPr>
          <p:nvPr>
            <p:ph type="title" idx="4294967295"/>
          </p:nvPr>
        </p:nvSpPr>
        <p:spPr>
          <a:xfrm>
            <a:off x="483870" y="71945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The Circular Economy </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876823" y="3181611"/>
            <a:ext cx="10509336" cy="1569660"/>
          </a:xfrm>
          <a:prstGeom prst="rect">
            <a:avLst/>
          </a:prstGeom>
          <a:noFill/>
        </p:spPr>
        <p:txBody>
          <a:bodyPr wrap="square" rtlCol="0">
            <a:spAutoFit/>
          </a:bodyPr>
          <a:lstStyle/>
          <a:p>
            <a:pPr algn="ctr" latinLnBrk="0"/>
            <a:r>
              <a:rPr lang="en-US" sz="4800" i="1" dirty="0">
                <a:solidFill>
                  <a:schemeClr val="accent5"/>
                </a:solidFill>
              </a:rPr>
              <a:t>What is the circular economy and how does it apply to the energy sector?</a:t>
            </a: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3234188" y="2153725"/>
            <a:ext cx="8690590" cy="4862870"/>
          </a:xfrm>
          <a:prstGeom prst="rect">
            <a:avLst/>
          </a:prstGeom>
          <a:noFill/>
        </p:spPr>
        <p:txBody>
          <a:bodyPr wrap="square" rtlCol="0">
            <a:spAutoFit/>
          </a:bodyPr>
          <a:lstStyle/>
          <a:p>
            <a:pPr latinLnBrk="0"/>
            <a:r>
              <a:rPr lang="en-GB" sz="2400" noProof="0" dirty="0">
                <a:ea typeface="Public Sans"/>
                <a:cs typeface="Public Sans"/>
                <a:sym typeface="Public Sans"/>
              </a:rPr>
              <a:t>In the context of the energy sector, the circular economy represents a shift from the "take, make, use</a:t>
            </a:r>
            <a:r>
              <a:rPr lang="en-GB" sz="2400" dirty="0">
                <a:ea typeface="Public Sans"/>
                <a:cs typeface="Public Sans"/>
                <a:sym typeface="Public Sans"/>
              </a:rPr>
              <a:t> and</a:t>
            </a:r>
            <a:r>
              <a:rPr lang="en-GB" sz="2400" noProof="0" dirty="0">
                <a:ea typeface="Public Sans"/>
                <a:cs typeface="Public Sans"/>
                <a:sym typeface="Public Sans"/>
              </a:rPr>
              <a:t> dispose” model.  The circular economy emphasises minimising waste and maximising the use of resources.</a:t>
            </a:r>
          </a:p>
          <a:p>
            <a:pPr latinLnBrk="0"/>
            <a:endParaRPr lang="en-GB" sz="1200" dirty="0">
              <a:ea typeface="Public Sans"/>
              <a:cs typeface="Public Sans"/>
              <a:sym typeface="Public Sans"/>
            </a:endParaRPr>
          </a:p>
          <a:p>
            <a:pPr latinLnBrk="0"/>
            <a:r>
              <a:rPr lang="en-GB" sz="2400" dirty="0">
                <a:ea typeface="Public Sans"/>
                <a:cs typeface="Public Sans"/>
                <a:sym typeface="Public Sans"/>
              </a:rPr>
              <a:t>The lifespan of energy technologies can be maximised by minimising waste generation and recovering valuable materials. C</a:t>
            </a:r>
            <a:r>
              <a:rPr lang="en-GB" sz="2400" dirty="0"/>
              <a:t>ircularity helps reduce environmental impact and supports the transition towards a more sustainable and resilient energy system.  </a:t>
            </a:r>
          </a:p>
          <a:p>
            <a:pPr latinLnBrk="0"/>
            <a:endParaRPr lang="en-GB" sz="1200" dirty="0"/>
          </a:p>
          <a:p>
            <a:pPr latinLnBrk="0"/>
            <a:r>
              <a:rPr lang="en-GB" sz="2400" dirty="0"/>
              <a:t>Digital technologies, such as data analytics, smart grids, and blockchain, play a crucial role in enabling and optimising circularity strategies in the energy sector. </a:t>
            </a:r>
          </a:p>
          <a:p>
            <a:pPr latinLnBrk="0"/>
            <a:endParaRPr lang="en-GB" sz="2200" noProof="0" dirty="0">
              <a:ea typeface="Public Sans"/>
              <a:cs typeface="Public Sans"/>
              <a:sym typeface="Public Sans"/>
            </a:endParaRPr>
          </a:p>
        </p:txBody>
      </p:sp>
      <p:pic>
        <p:nvPicPr>
          <p:cNvPr id="6" name="Picture 5">
            <a:extLst>
              <a:ext uri="{FF2B5EF4-FFF2-40B4-BE49-F238E27FC236}">
                <a16:creationId xmlns:a16="http://schemas.microsoft.com/office/drawing/2014/main" id="{A69BCC65-9414-544E-BB43-CAA44F617E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01013AF1-DB87-308C-4487-ACF7C1B85A0C}"/>
              </a:ext>
            </a:extLst>
          </p:cNvPr>
          <p:cNvSpPr>
            <a:spLocks noGrp="1"/>
          </p:cNvSpPr>
          <p:nvPr>
            <p:ph type="title" idx="4294967295"/>
          </p:nvPr>
        </p:nvSpPr>
        <p:spPr>
          <a:xfrm>
            <a:off x="472440" y="828162"/>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The Circular Economy:</a:t>
            </a:r>
            <a:r>
              <a:rPr lang="en-US" sz="2800" b="1" kern="1200" baseline="0" dirty="0">
                <a:solidFill>
                  <a:srgbClr val="FFFFFF"/>
                </a:solidFill>
                <a:effectLst/>
                <a:latin typeface="Calibri" panose="020F0502020204030204" pitchFamily="34" charset="0"/>
                <a:ea typeface="Public Sans"/>
                <a:cs typeface="Public Sans"/>
              </a:rPr>
              <a:t> Introduction</a:t>
            </a:r>
            <a:endParaRPr lang="en-GB" dirty="0">
              <a:effectLst/>
            </a:endParaRPr>
          </a:p>
          <a:p>
            <a:endParaRPr lang="en-GB" dirty="0"/>
          </a:p>
        </p:txBody>
      </p:sp>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6174-A9F9-2227-33C1-1A71A5395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C2E970-0435-BF0A-C4DE-9B0E5B726EAA}"/>
              </a:ext>
            </a:extLst>
          </p:cNvPr>
          <p:cNvSpPr txBox="1"/>
          <p:nvPr/>
        </p:nvSpPr>
        <p:spPr>
          <a:xfrm>
            <a:off x="3269292" y="2079320"/>
            <a:ext cx="8745641" cy="4154984"/>
          </a:xfrm>
          <a:prstGeom prst="rect">
            <a:avLst/>
          </a:prstGeom>
          <a:noFill/>
        </p:spPr>
        <p:txBody>
          <a:bodyPr wrap="square" rtlCol="0">
            <a:spAutoFit/>
          </a:bodyPr>
          <a:lstStyle/>
          <a:p>
            <a:pPr latinLnBrk="0"/>
            <a:r>
              <a:rPr lang="en-GB" sz="2400" noProof="0" dirty="0">
                <a:ea typeface="Public Sans"/>
                <a:cs typeface="Public Sans"/>
                <a:sym typeface="Public Sans"/>
              </a:rPr>
              <a:t>The core principles of the circular economy are:</a:t>
            </a:r>
          </a:p>
          <a:p>
            <a:pPr latinLnBrk="0"/>
            <a:endParaRPr lang="en-GB" sz="2400" noProof="0" dirty="0">
              <a:ea typeface="Public Sans"/>
              <a:cs typeface="Public Sans"/>
              <a:sym typeface="Public Sans"/>
            </a:endParaRPr>
          </a:p>
          <a:p>
            <a:pPr latinLnBrk="0"/>
            <a:r>
              <a:rPr lang="en-GB" sz="2400" b="1" noProof="0" dirty="0">
                <a:ea typeface="Public Sans"/>
                <a:cs typeface="Public Sans"/>
                <a:sym typeface="Public Sans"/>
              </a:rPr>
              <a:t>Reduce: </a:t>
            </a:r>
            <a:r>
              <a:rPr lang="en-GB" sz="2400" noProof="0" dirty="0">
                <a:ea typeface="Public Sans"/>
                <a:cs typeface="Public Sans"/>
                <a:sym typeface="Public Sans"/>
              </a:rPr>
              <a:t>Minimise energy consumption and waste through: </a:t>
            </a:r>
          </a:p>
          <a:p>
            <a:pPr marL="342900" indent="-342900" latinLnBrk="0">
              <a:buFont typeface="Arial" panose="020B0604020202020204" pitchFamily="34" charset="0"/>
              <a:buChar char="•"/>
            </a:pPr>
            <a:r>
              <a:rPr lang="en-GB" sz="2400" dirty="0">
                <a:ea typeface="Public Sans"/>
                <a:cs typeface="Public Sans"/>
                <a:sym typeface="Public Sans"/>
              </a:rPr>
              <a:t>	E</a:t>
            </a:r>
            <a:r>
              <a:rPr lang="en-GB" sz="2400" noProof="0" dirty="0" err="1">
                <a:ea typeface="Public Sans"/>
                <a:cs typeface="Public Sans"/>
                <a:sym typeface="Public Sans"/>
              </a:rPr>
              <a:t>nergy</a:t>
            </a:r>
            <a:r>
              <a:rPr lang="en-GB" sz="2400" noProof="0" dirty="0">
                <a:ea typeface="Public Sans"/>
                <a:cs typeface="Public Sans"/>
                <a:sym typeface="Public Sans"/>
              </a:rPr>
              <a:t> efficiency measures.</a:t>
            </a:r>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	Incentivising energy use during off-peak periods.</a:t>
            </a:r>
          </a:p>
          <a:p>
            <a:pPr marL="342900" indent="-342900" latinLnBrk="0">
              <a:buFont typeface="Arial" panose="020B0604020202020204" pitchFamily="34" charset="0"/>
              <a:buChar char="•"/>
            </a:pPr>
            <a:r>
              <a:rPr lang="en-GB" sz="2400" dirty="0">
                <a:ea typeface="Public Sans"/>
                <a:cs typeface="Public Sans"/>
                <a:sym typeface="Public Sans"/>
              </a:rPr>
              <a:t>	A</a:t>
            </a:r>
            <a:r>
              <a:rPr lang="en-GB" sz="2400" noProof="0" dirty="0" err="1">
                <a:ea typeface="Public Sans"/>
                <a:cs typeface="Public Sans"/>
                <a:sym typeface="Public Sans"/>
              </a:rPr>
              <a:t>dopting</a:t>
            </a:r>
            <a:r>
              <a:rPr lang="en-GB" sz="2400" noProof="0" dirty="0">
                <a:ea typeface="Public Sans"/>
                <a:cs typeface="Public Sans"/>
                <a:sym typeface="Public Sans"/>
              </a:rPr>
              <a:t> sustainable energy technologies.</a:t>
            </a:r>
          </a:p>
          <a:p>
            <a:pPr latinLnBrk="0"/>
            <a:endParaRPr lang="en-GB" sz="2400" dirty="0">
              <a:ea typeface="Public Sans"/>
              <a:cs typeface="Public Sans"/>
              <a:sym typeface="Public Sans"/>
            </a:endParaRPr>
          </a:p>
          <a:p>
            <a:pPr latinLnBrk="0"/>
            <a:r>
              <a:rPr lang="en-GB" sz="2400" b="1" dirty="0">
                <a:ea typeface="Public Sans"/>
                <a:cs typeface="Public Sans"/>
                <a:sym typeface="Public Sans"/>
              </a:rPr>
              <a:t>Reuse: </a:t>
            </a:r>
            <a:r>
              <a:rPr lang="en-GB" sz="2400" dirty="0">
                <a:ea typeface="Public Sans"/>
                <a:cs typeface="Public Sans"/>
                <a:sym typeface="Public Sans"/>
              </a:rPr>
              <a:t>Repurpose or find new applications for energy infrastructure and components. For example:</a:t>
            </a:r>
          </a:p>
          <a:p>
            <a:pPr marL="342900" indent="-342900" latinLnBrk="0">
              <a:buFont typeface="Arial" panose="020B0604020202020204" pitchFamily="34" charset="0"/>
              <a:buChar char="•"/>
            </a:pPr>
            <a:r>
              <a:rPr lang="en-GB" sz="2400" dirty="0">
                <a:ea typeface="Public Sans"/>
                <a:cs typeface="Public Sans"/>
                <a:sym typeface="Public Sans"/>
              </a:rPr>
              <a:t>Repurpose retired wind turbine blades for pedestrian bridges.</a:t>
            </a:r>
          </a:p>
          <a:p>
            <a:pPr marL="342900" indent="-342900" latinLnBrk="0">
              <a:buFont typeface="Arial" panose="020B0604020202020204" pitchFamily="34" charset="0"/>
              <a:buChar char="•"/>
            </a:pPr>
            <a:r>
              <a:rPr lang="en-GB" sz="2400" dirty="0">
                <a:ea typeface="Public Sans"/>
                <a:cs typeface="Public Sans"/>
                <a:sym typeface="Public Sans"/>
              </a:rPr>
              <a:t>Use electric vehicle batteries for grid-scale energy storage.</a:t>
            </a:r>
          </a:p>
        </p:txBody>
      </p:sp>
      <p:pic>
        <p:nvPicPr>
          <p:cNvPr id="6" name="Picture 5">
            <a:extLst>
              <a:ext uri="{FF2B5EF4-FFF2-40B4-BE49-F238E27FC236}">
                <a16:creationId xmlns:a16="http://schemas.microsoft.com/office/drawing/2014/main" id="{C6D3F940-BC0C-318C-2A89-B6E315C9E75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82F961C6-79FB-7F18-2FD4-A3CDB6B4C187}"/>
              </a:ext>
            </a:extLst>
          </p:cNvPr>
          <p:cNvSpPr>
            <a:spLocks noGrp="1"/>
          </p:cNvSpPr>
          <p:nvPr>
            <p:ph type="title" idx="4294967295"/>
          </p:nvPr>
        </p:nvSpPr>
        <p:spPr>
          <a:xfrm>
            <a:off x="403860" y="753757"/>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The Circular Economy:</a:t>
            </a:r>
            <a:r>
              <a:rPr lang="en-US" sz="2800" b="1" kern="1200" baseline="0" dirty="0">
                <a:solidFill>
                  <a:srgbClr val="FFFFFF"/>
                </a:solidFill>
                <a:effectLst/>
                <a:latin typeface="Calibri" panose="020F0502020204030204" pitchFamily="34" charset="0"/>
                <a:ea typeface="Public Sans"/>
                <a:cs typeface="Public Sans"/>
              </a:rPr>
              <a:t> Reduce, Reuse</a:t>
            </a:r>
            <a:endParaRPr lang="en-GB" dirty="0">
              <a:effectLst/>
            </a:endParaRPr>
          </a:p>
          <a:p>
            <a:endParaRPr lang="en-GB" dirty="0"/>
          </a:p>
        </p:txBody>
      </p:sp>
    </p:spTree>
    <p:extLst>
      <p:ext uri="{BB962C8B-B14F-4D97-AF65-F5344CB8AC3E}">
        <p14:creationId xmlns:p14="http://schemas.microsoft.com/office/powerpoint/2010/main" val="10720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3568-8BC9-6369-048C-9B06399A0E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D8AC423-6053-6115-75DE-1CF1651E26EA}"/>
              </a:ext>
            </a:extLst>
          </p:cNvPr>
          <p:cNvSpPr txBox="1"/>
          <p:nvPr/>
        </p:nvSpPr>
        <p:spPr>
          <a:xfrm>
            <a:off x="3269293" y="3098250"/>
            <a:ext cx="8745641" cy="2308324"/>
          </a:xfrm>
          <a:prstGeom prst="rect">
            <a:avLst/>
          </a:prstGeom>
          <a:noFill/>
        </p:spPr>
        <p:txBody>
          <a:bodyPr wrap="square" rtlCol="0">
            <a:spAutoFit/>
          </a:bodyPr>
          <a:lstStyle/>
          <a:p>
            <a:pPr latinLnBrk="0"/>
            <a:endParaRPr lang="en-GB" sz="2400" dirty="0">
              <a:ea typeface="Public Sans"/>
              <a:cs typeface="Public Sans"/>
              <a:sym typeface="Public Sans"/>
            </a:endParaRPr>
          </a:p>
          <a:p>
            <a:pPr latinLnBrk="0"/>
            <a:r>
              <a:rPr lang="en-GB" sz="2400" b="1" dirty="0">
                <a:ea typeface="Public Sans"/>
                <a:cs typeface="Public Sans"/>
                <a:sym typeface="Public Sans"/>
              </a:rPr>
              <a:t>Recycle: </a:t>
            </a:r>
            <a:r>
              <a:rPr lang="en-GB" sz="2400" dirty="0">
                <a:ea typeface="Public Sans"/>
                <a:cs typeface="Public Sans"/>
                <a:sym typeface="Public Sans"/>
              </a:rPr>
              <a:t>Recover valuable materials from end-of-life energy technologies. For example: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Recycle solar panels.</a:t>
            </a:r>
          </a:p>
          <a:p>
            <a:pPr marL="342900" indent="-342900" latinLnBrk="0">
              <a:buFont typeface="Arial" panose="020B0604020202020204" pitchFamily="34" charset="0"/>
              <a:buChar char="•"/>
            </a:pPr>
            <a:r>
              <a:rPr lang="en-GB" sz="2400" dirty="0">
                <a:ea typeface="Public Sans"/>
                <a:cs typeface="Public Sans"/>
                <a:sym typeface="Public Sans"/>
              </a:rPr>
              <a:t>Recovering rare earth elements from wind turbines.</a:t>
            </a:r>
          </a:p>
        </p:txBody>
      </p:sp>
      <p:pic>
        <p:nvPicPr>
          <p:cNvPr id="6" name="Picture 5">
            <a:extLst>
              <a:ext uri="{FF2B5EF4-FFF2-40B4-BE49-F238E27FC236}">
                <a16:creationId xmlns:a16="http://schemas.microsoft.com/office/drawing/2014/main" id="{B31B268F-F208-D31C-26F0-A520472AFA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6A5E9ED0-E40E-4571-2BF7-C0C78A3333C9}"/>
              </a:ext>
            </a:extLst>
          </p:cNvPr>
          <p:cNvSpPr>
            <a:spLocks noGrp="1"/>
          </p:cNvSpPr>
          <p:nvPr>
            <p:ph type="title" idx="4294967295"/>
          </p:nvPr>
        </p:nvSpPr>
        <p:spPr>
          <a:xfrm>
            <a:off x="369570" y="788644"/>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The Circular Economy:</a:t>
            </a:r>
            <a:r>
              <a:rPr lang="en-US" sz="2800" b="1" kern="1200" baseline="0" dirty="0">
                <a:solidFill>
                  <a:srgbClr val="FFFFFF"/>
                </a:solidFill>
                <a:effectLst/>
                <a:latin typeface="Calibri" panose="020F0502020204030204" pitchFamily="34" charset="0"/>
                <a:ea typeface="Public Sans"/>
                <a:cs typeface="Public Sans"/>
              </a:rPr>
              <a:t> Recycle</a:t>
            </a:r>
            <a:endParaRPr lang="en-GB" dirty="0">
              <a:effectLst/>
            </a:endParaRPr>
          </a:p>
          <a:p>
            <a:endParaRPr lang="en-GB" dirty="0"/>
          </a:p>
        </p:txBody>
      </p:sp>
    </p:spTree>
    <p:extLst>
      <p:ext uri="{BB962C8B-B14F-4D97-AF65-F5344CB8AC3E}">
        <p14:creationId xmlns:p14="http://schemas.microsoft.com/office/powerpoint/2010/main" val="16448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BCF2B-420A-9B63-8ABA-351FFBCB7178}"/>
              </a:ext>
            </a:extLst>
          </p:cNvPr>
          <p:cNvSpPr>
            <a:spLocks noGrp="1"/>
          </p:cNvSpPr>
          <p:nvPr>
            <p:ph type="title" idx="4294967295"/>
          </p:nvPr>
        </p:nvSpPr>
        <p:spPr>
          <a:xfrm>
            <a:off x="461010" y="705283"/>
            <a:ext cx="1122045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European Union initiatives promoting circularity in the energy sector</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576197" y="3181611"/>
            <a:ext cx="10809962" cy="2308324"/>
          </a:xfrm>
          <a:prstGeom prst="rect">
            <a:avLst/>
          </a:prstGeom>
          <a:noFill/>
        </p:spPr>
        <p:txBody>
          <a:bodyPr wrap="square" rtlCol="0">
            <a:spAutoFit/>
          </a:bodyPr>
          <a:lstStyle/>
          <a:p>
            <a:pPr algn="ctr" latinLnBrk="0"/>
            <a:r>
              <a:rPr lang="en-US" sz="4800" i="1" dirty="0">
                <a:solidFill>
                  <a:schemeClr val="accent2"/>
                </a:solidFill>
              </a:rPr>
              <a:t>How does the European Union support circularity in the energy sector?</a:t>
            </a:r>
          </a:p>
          <a:p>
            <a:pPr algn="ctr" latinLnBrk="0"/>
            <a:endParaRPr lang="en-US" sz="48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5C3B69-FCD9-4B25-857D-834FE8E496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A0DD0-504F-4EB9-B60E-59D0E157F7B9}">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openxmlformats.org/package/2006/metadata/core-properties"/>
    <ds:schemaRef ds:uri="75a85b04-3e87-4e6d-8e61-343b36998706"/>
    <ds:schemaRef ds:uri="577805d4-8e47-4788-b8ec-5b1290b6ebfb"/>
    <ds:schemaRef ds:uri="http://purl.org/dc/dcmitype/"/>
    <ds:schemaRef ds:uri="59c2b11d-9272-4eed-95ac-95725493c81f"/>
    <ds:schemaRef ds:uri="c67c0ac7-78b5-4864-aca3-db9996adcf66"/>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266</TotalTime>
  <Words>4088</Words>
  <Application>Microsoft Macintosh PowerPoint</Application>
  <PresentationFormat>Widescreen</PresentationFormat>
  <Paragraphs>395</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Circularity and  the Digital  Energy Transition </vt:lpstr>
      <vt:lpstr>Introduction to circularity</vt:lpstr>
      <vt:lpstr>Circularity in 9 questions</vt:lpstr>
      <vt:lpstr>Nine questions on energy digitalisation and circularity  </vt:lpstr>
      <vt:lpstr>1. The Circular Economy  </vt:lpstr>
      <vt:lpstr>1. The Circular Economy: Introduction </vt:lpstr>
      <vt:lpstr>1. The Circular Economy: Reduce, Reuse </vt:lpstr>
      <vt:lpstr>1. The Circular Economy: Recycle </vt:lpstr>
      <vt:lpstr>2. European Union initiatives promoting circularity in the energy sector </vt:lpstr>
      <vt:lpstr>2. European Union initiatives promoting circularity in the energy sector: Designing for circularity and Material efficiency </vt:lpstr>
      <vt:lpstr>2. European Union initiatives promoting circularity in the energy sector: Waste reduction and Resource recovery </vt:lpstr>
      <vt:lpstr>3. The digital energy transition  </vt:lpstr>
      <vt:lpstr>3. The digital energy transition: Digitalisation and Data analytics </vt:lpstr>
      <vt:lpstr>4. Synergies  </vt:lpstr>
      <vt:lpstr>4. Synergies: More detail </vt:lpstr>
      <vt:lpstr>5. Circularity in the digital energy sector: Resource efficiency </vt:lpstr>
      <vt:lpstr>5. Circularity in the digital energy sector: Resource efficiency – More detail </vt:lpstr>
      <vt:lpstr>6. Circularity in the digital energy sector: Renewable energy and energy storage </vt:lpstr>
      <vt:lpstr>6. Circularity in the digital energy sector: Renewable energy and energy storage – More detail </vt:lpstr>
      <vt:lpstr>7: Energy digitalisation: Smart grids and data analytics </vt:lpstr>
      <vt:lpstr>7: Energy digitalisation: Smart grids and data analytics – Smart grids </vt:lpstr>
      <vt:lpstr>7: Energy digitalisation: Smart grids and data analytics – Data analytics </vt:lpstr>
      <vt:lpstr>8. Energy digitalisation and blockchain  </vt:lpstr>
      <vt:lpstr>8. Energy digitalisation and blockchain – What is blockchain? </vt:lpstr>
      <vt:lpstr>8. Energy digitalisation and blockchain – Blockchain in the energy sector </vt:lpstr>
      <vt:lpstr>9. Synergies and integrated solutions  </vt:lpstr>
      <vt:lpstr>9. Synergies and integrated solutions: More detail </vt:lpstr>
      <vt:lpstr>Next steps</vt:lpstr>
      <vt:lpstr>Acknowledgements 1</vt:lpstr>
      <vt:lpstr>Acknowledgements 2</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449</cp:revision>
  <dcterms:created xsi:type="dcterms:W3CDTF">2019-04-06T05:20:47Z</dcterms:created>
  <dcterms:modified xsi:type="dcterms:W3CDTF">2026-03-09T12:09:09Z</dcterms:modified>
  <cp:category/>
</cp:coreProperties>
</file>