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Open Sans ExtraBold" panose="020B0606030504020204" pitchFamily="34" charset="0"/>
      <p:bold r:id="rId35"/>
      <p:italic r:id="rId36"/>
      <p:boldItalic r:id="rId37"/>
    </p:embeddedFont>
    <p:embeddedFont>
      <p:font typeface="Open Sans SemiBold" panose="020B0606030504020204" pitchFamily="34" charset="0"/>
      <p:regular r:id="rId38"/>
      <p:bold r:id="rId39"/>
      <p:italic r:id="rId40"/>
      <p:boldItalic r:id="rId41"/>
    </p:embeddedFont>
    <p:embeddedFont>
      <p:font typeface="Quattrocento Sans" panose="020B0502050000020003"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0BFUDL5ytcuGgp5v6UP8vg==" hashData="WqmwjP1JHuro47wGm/y5YeX2sI/B3IZePX+AOfNyCQVm4GJKgV9mFNvCaK1/FPXJULX6GubnU04M4+nSaGpbfQ=="/>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34QAtNJW/kJrgZ6nCzBId9N+4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79318"/>
  </p:normalViewPr>
  <p:slideViewPr>
    <p:cSldViewPr snapToGrid="0">
      <p:cViewPr varScale="1">
        <p:scale>
          <a:sx n="97" d="100"/>
          <a:sy n="97" d="100"/>
        </p:scale>
        <p:origin x="14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a:t>Un uso típico y potente de los modelos de sistemas energéticos es el análisis de escenarios. Los escenarios son representaciones de cómo podría desarrollarse el futuro. Estas representaciones pueden apoyarse en modelos, que crean una imagen cuantitativa de lo que podría ocurrir si se cumplen determinadas condiciones. La modelización de diferentes escenarios permite a los analistas aumentar su comprensión del futuro. Por ejemplo, les permite entender qué impacto podrían tener ciertas decisiones tomadas ahora. También permite a los analistas escudriñar posibles cambios en el entorno, como los cambios climáticos, y ver qué podría pasar con cada uno de ellos. Permite a los analistas crear un consenso para cambiar las prácticas actuales. Un ejemplo muy conocido son los análisis de escenarios realizados por el Grupo Intergubernamental de Expertos sobre el Cambio Climático (IPCC), que estudian diferentes escenarios de cambio climático con el objetivo de concienciar y crear un impulso político. Por último, el análisis de escenarios puede permitir la gestión de riesgos. Este es un uso común para los inversores. </a:t>
            </a:r>
            <a:endParaRPr sz="120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Hay que tener en cuenta un punto importante a la hora de diseñar o utilizar herramientas de modelización de sistemas energéticos (y otras herramientas de modelización): los modelos no pueden predecir el futuro. Pueden ayudar a entender cómo podría desarrollarse el futuro, dada la información que tenemos ahora. Y pueden ayudar a los responsables políticos o a los inversores a tomar decisiones para prepararse para el futuro de la mejor manera posible. Hay que tener en cuenta otro punto: los modelos no pueden tomar decisiones. Sólo sirven de apoyo a las decisiones y deben considerarse como una herramienta de ayuda al diálogo entre instituciones y personas. Las decisiones las tomarán siempre y únicamente las instituciones y los individuos, a ser posible con información procedente de modelos sólidos, bien desarrollados e imparciales. En este contexto, la principal tarea de los analistas energéticos que elaboran o utilizan modelos es evaluar las diferentes opciones políticas y proporcionar información clara, transparente y cuantitativa a los responsables de la toma de decisiones.</a:t>
            </a:r>
            <a:endParaRPr/>
          </a:p>
          <a:p>
            <a:pPr marL="0" lvl="0" indent="0" algn="l" rtl="0">
              <a:spcBef>
                <a:spcPts val="0"/>
              </a:spcBef>
              <a:spcAft>
                <a:spcPts val="0"/>
              </a:spcAft>
              <a:buNone/>
            </a:pPr>
            <a:r>
              <a:rPr lang="sv-SE"/>
              <a:t>Aunque estos conceptos pueden parecer triviales a primera vista, es fácil que los analistas los olviden cuando se sumergen en el trabajo de modelado.</a:t>
            </a:r>
            <a:endParaRPr/>
          </a:p>
        </p:txBody>
      </p:sp>
      <p:sp>
        <p:nvSpPr>
          <p:cNvPr id="296" name="Google Shape;2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Todos los conceptos anteriores pueden resumirse con una expresión muy conocida en la comunidad de modelización energética: "Modelar para obtener ideas, no números". Esta expresión forma parte del título de una publicación de Hill Huntington, John Weyant y James Sweeney, en la que se presentaban las primeras experiencias del Energy Modelling Forum de Estados Unidos. Aunque data de 1982, la publicación sigue siendo una referencia importante y relevante para la comunidad de modelización energética de hoy en día. En ella se recogen las lecciones de las primeras décadas de la modelización energética, en las que se crearon varias herramientas para comprender mejor por qué se produjeron las crisis del petróleo de los años 70 y si se podían evitar esos sucesos en el futuro. Muchas de esas herramientas siguen existiendo hoy en día y se utilizan ampliamente en todo el mundo. Su alcance no ha cambiado significativamente: tienen la misma función de ayudarnos a entender cómo podemos planificar mejor el suministro de energía y prepararnos para resultados inesperados.</a:t>
            </a:r>
            <a:endParaRPr/>
          </a:p>
          <a:p>
            <a:pPr marL="0" lvl="0" indent="0" algn="l" rtl="0">
              <a:spcBef>
                <a:spcPts val="0"/>
              </a:spcBef>
              <a:spcAft>
                <a:spcPts val="0"/>
              </a:spcAft>
              <a:buNone/>
            </a:pPr>
            <a:r>
              <a:rPr lang="sv-SE"/>
              <a:t>En el siguiente módulo se empezará a profundizar en el funcionamiento de estas herramientas de modelización y en cómo se puede convertir un sistema energético real en una construcción matemática.</a:t>
            </a:r>
            <a:endParaRPr/>
          </a:p>
        </p:txBody>
      </p:sp>
      <p:sp>
        <p:nvSpPr>
          <p:cNvPr id="307" name="Google Shape;30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Roboto"/>
              <a:buNone/>
            </a:pPr>
            <a:r>
              <a:rPr lang="sv-SE" sz="1200">
                <a:latin typeface="Roboto"/>
                <a:ea typeface="Roboto"/>
                <a:cs typeface="Roboto"/>
                <a:sym typeface="Roboto"/>
              </a:rPr>
              <a:t>El primer paso en la creación de un modelo de un sistema energético consiste en hacer un esquema conceptual del mismo. Para ello, al igual que en muchos ámbitos de la física y la ingeniería, es necesario convertir la realidad en una estructura de modelo simplificada, manejable y organizada. En el campo de la modelización energética, esta estructura de modelo suele denominarse Sistema Energético de Referencia (abreviado con "RES"). En la figura se muestra un ejemplo de Sistema Energético de Referencia. En él, el complejo conjunto de cadenas de suministro que constituyen un sistema energético real se ha translarado a un boceto con pocos recuadros y líneas. Aunque la estructura del sistema energético está muy simplificada en este esquema, la figura sigue mostrando que, esencialmente, hay fuentes de energía primaria que están conectadas a las necesidades energéticas finales mediante una serie de procesos. Hay que tener en cuenta que es muy importante crear este esquema al principio de cualquier ejercicio de modelización. Sin él, será muy difícil crear una idea propia de lo que estamos modelando y comunicarlo a cualquier otra persona. En este módulo se procederá a describir algunas características típicas de un sistema energético de referencia.</a:t>
            </a:r>
            <a:endParaRPr sz="1200">
              <a:latin typeface="Roboto"/>
              <a:ea typeface="Roboto"/>
              <a:cs typeface="Roboto"/>
              <a:sym typeface="Roboto"/>
            </a:endParaRPr>
          </a:p>
          <a:p>
            <a:pPr marL="0" lvl="0" indent="0" algn="l" rtl="0">
              <a:spcBef>
                <a:spcPts val="0"/>
              </a:spcBef>
              <a:spcAft>
                <a:spcPts val="0"/>
              </a:spcAft>
              <a:buNone/>
            </a:pPr>
            <a:endParaRPr/>
          </a:p>
        </p:txBody>
      </p:sp>
      <p:sp>
        <p:nvSpPr>
          <p:cNvPr id="326" name="Google Shape;32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Un Sistema Energético de Referencia es una representación gráfica simplificada y agregada del sistema energético real que se está analizando. Normalmente, el Sistema Energético de Referencia representa no sólo la infraestructura actual de suministro y demanda de energía, sino también la infraestructura potencial futura. Es decir, si el sistema energético representado no cuenta con aerogeneradores, pero éstos pueden desempeñar un papel en años futuros, el usuario debe incluirlos en la representación. Esto es importante porque el Sistema Energético de Referencia muestra la estructura del modelo y se supone que el modelo mira muchos años hacia el futuro. Otra característica importante de un Sistema Energético de Referencia es que representa cadenas completas de suministro y demanda de energía, desde los recursos energéticos primarios hasta la demanda final de energía (o servicios energéticos finales). El nivel de complejidad del Sistema Energético de Referencia depende de los temas que el usuario quiera analizar (y también de la disponibilidad de datos). El nivel de complejidad debe ser el mínimo necesario para abordar las cuestiones políticas de interés. Por ejemplo, si el objetivo es analizar el papel relativo de las turbinas eólicas en tierra y en el mar, estas dos tecnologías deberían representarse por separado en el modelo y en el sistema energético de referencia.</a:t>
            </a:r>
            <a:endParaRPr/>
          </a:p>
        </p:txBody>
      </p:sp>
      <p:sp>
        <p:nvSpPr>
          <p:cNvPr id="338" name="Google Shape;33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En esta parte se examina con más detalle cómo se suele estructurar el Sistema Energético de Referencia. En primer lugar, representa diferentes niveles en las cadenas de suministro y demanda de energía. Es decir, representa la sucesión desde la importación o extracción de recursos, a los usos primarios de la energía, a los usos secundarios de la energía, hasta los usos finales de la energía o incluso los servicios finales. Esto se mostrará en una figura en breve. Representa por separado todos los vectores energéticos y productos básicos que se utilizan y transportan en la parte del sistema energético que el modelador quiere analizar. Por ejemplo, si el modelador quiere incluir la cadena de suministro de energía del carbón, el Sistema Energético de Referencia puede incluir el recurso primario del carbón, el carbón procesado para su uso en las centrales eléctricas, la electricidad suministrada por las centrales eléctricas y la electricidad distribuida a los usuarios finales. Por último, el Sistema Energético de Referencia incluye el conjunto de tecnologías, infraestructuras y procesos que forman parte del sistema energético que se está analizando. No es necesario representarlos individualmente, pero también pueden representarse de forma agregada. El nivel de detalle depende del objetivo del análisis.</a:t>
            </a:r>
            <a:endParaRPr/>
          </a:p>
        </p:txBody>
      </p:sp>
      <p:sp>
        <p:nvSpPr>
          <p:cNvPr id="349" name="Google Shape;34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Aquí puedes ver un ejemplo de todo lo descrito en la diapositiva anterior. En este sencillísimo sistema energético de referencia se pueden ver, en distintos colores, diferentes cadenas de suministro de electricidad: en violeta, el suministro de electricidad a partir del gas; en negro, el del carbón; en azul, el de la energía hidráulica; en amarillo-naranja, el de la energía solar fotovoltaica; en rosa, el de la energía eólica. Siguiendo una representación típica, la parte izquierda de la figura muestra el "inicio" de las cadenas, es decir, los recursos primarios. Estos son, respectivamente, el gas, el carbón, el agua, el sol y el viento. En el centro aparece el suministro de energía secundaria, es decir, el suministro de portadores de energía procedentes de la conversión de los portadores de energía primaria. El suministro de energía secundaria incluye procesos de conversión como las centrales eléctricas, pero también la infraestructura de transmisión y distribución de electricidad. Por último, a la derecha está la demanda final de energía (en este caso, la demanda de electricidad). Obsérvese que pueden representarse muchos más niveles, con mucho mayor detalle. Esto es sólo un ejemplo ilustrativo. En la figura, las líneas representan portadores de energía o productos básicos que fluyen a través de las cadenas de suministro; las cajas representan tecnologías, o procesos que utilizan portadores de energía y/o los convierten en otros portadores. En este ejemplo, las cajas de la izquierda representan la extracción de energía primaria, las del centro representan las centrales eléctricas y la infraestructura de transmisión.</a:t>
            </a:r>
            <a:endParaRPr/>
          </a:p>
        </p:txBody>
      </p:sp>
      <p:sp>
        <p:nvSpPr>
          <p:cNvPr id="360" name="Google Shape;36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El Sistema Energético de Referencia es muy importante en todo ejercicio de modelado de sistemas energéticos porque proporciona al modelador una guía a lo largo del resto del ejercicio de modelado. Es una imagen clara y fácil de entender de la estructura, el alcance y el objetivo del modelo, a la que el modelador puede referirse en cualquier momento. Sin embargo, para que esto sea así, el modelador debe hacer un uso correcto del Sistema Energético de Referencia. Las siguientes indicaciones pueden ayudar en este sentido: en primer lugar, el Sistema Energético de Referencia debe incluir realmente todos y cada uno de los elementos que se van a representar en el modelo. Debe existir una completa correspondencia entre la estructura del modelo y esta representación gráfica. En segundo lugar, hay que remitirse a él al establecer todas las entradas del modelo. Por ejemplo, supongamos que el modelador incluye en el modelo la cadena de suministro de electricidad por gas, tal como se representa en la parte superior de la figura. En realidad, la figura podría guiar al modelador en el proceso: en primer lugar, habría que crear dos tipos de activos que representen la extracción de gas y las centrales eléctricas de gas; a continuación, habría que crear una mercancía que represente el gas; esta mercancía debería fijarse de alguna manera como salida de la extracción de gas y como entrada de la central eléctrica de gas; del mismo modo, la central eléctrica de gas proporcionaría electricidad como salida. La última indicación sería recordar que el Sistema Energético de Referencia puede cambiarse en cualquier momento. Esto resulta útil si el modelador descubre que una de las opciones tecnológicas incluidas en la representación no es necesaria. En ese caso, el usuario puede volver al Sistema Energético de Referencia y eliminar esa opción. </a:t>
            </a:r>
            <a:endParaRPr/>
          </a:p>
        </p:txBody>
      </p:sp>
      <p:sp>
        <p:nvSpPr>
          <p:cNvPr id="382" name="Google Shape;38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Este módulo detalla cómo se puede crear un Sistema Energético de Referencia. La creación de un Sistema Energético de Referencia es uno de los momentos más importantes de todo el esfuerzo de modelado, ya que determina la estructura que tendrá el modelo. Hay cinco pasos principales en el diseño de un R E S. El primer paso consiste en identificar los niveles de energía y los portadores. Es decir, consiste en separar todas las partes del sistema energético real que estamos analizando en algunas categorías estándar como suministro de energía primaria, suministro de energía secundaria, demandas de energía final, demandas de servicios finales. Por ejemplo, empezando por la izquierda, podemos categorizar los ejemplos mostrados en la figura de la siguiente manera: el primero, la minería del carbón, encaja en el principio de la cadena de suministro, en el lado de las fuentes de energía primaria; el segundo, una central eléctrica, encaja más o menos en el centro, en el suministro secundario; el tercero, la red de transporte, encaja de nuevo más o menos en el suministro secundario; también el cuarto, un campo de paneles solares fotovoltaicos para el suministro de energía centralizado, encaja en el suministro secundario, en la misma fase que la central eléctrica.</a:t>
            </a:r>
            <a:endParaRPr/>
          </a:p>
        </p:txBody>
      </p:sp>
      <p:sp>
        <p:nvSpPr>
          <p:cNvPr id="394" name="Google Shape;39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Esta conferencia tiene cuatro resultados de aprendizaje previstos. Al final de la conferencia usted podrá:</a:t>
            </a:r>
            <a:endParaRPr/>
          </a:p>
          <a:p>
            <a:pPr marL="0" lvl="0" indent="0" algn="l" rtl="0">
              <a:spcBef>
                <a:spcPts val="0"/>
              </a:spcBef>
              <a:spcAft>
                <a:spcPts val="0"/>
              </a:spcAft>
              <a:buClr>
                <a:schemeClr val="dk1"/>
              </a:buClr>
              <a:buSzPts val="1200"/>
              <a:buFont typeface="Arial"/>
              <a:buNone/>
            </a:pPr>
            <a:r>
              <a:rPr lang="sv-SE">
                <a:latin typeface="Roboto"/>
                <a:ea typeface="Roboto"/>
                <a:cs typeface="Roboto"/>
                <a:sym typeface="Roboto"/>
              </a:rPr>
              <a:t>Estar familiarizado con los componentes y procesos de la planificación energética</a:t>
            </a:r>
            <a:endParaRPr/>
          </a:p>
          <a:p>
            <a:pPr marL="0" lvl="0" indent="0" algn="l" rtl="0">
              <a:spcBef>
                <a:spcPts val="1800"/>
              </a:spcBef>
              <a:spcAft>
                <a:spcPts val="0"/>
              </a:spcAft>
              <a:buClr>
                <a:schemeClr val="dk1"/>
              </a:buClr>
              <a:buSzPts val="1200"/>
              <a:buFont typeface="Arial"/>
              <a:buNone/>
            </a:pPr>
            <a:r>
              <a:rPr lang="sv-SE">
                <a:latin typeface="Roboto"/>
                <a:ea typeface="Roboto"/>
                <a:cs typeface="Roboto"/>
                <a:sym typeface="Roboto"/>
              </a:rPr>
              <a:t>Entender cómo interpretar y construir un sistema energético de referencia</a:t>
            </a:r>
            <a:endParaRPr/>
          </a:p>
          <a:p>
            <a:pPr marL="0" lvl="0" indent="0" algn="l" rtl="0">
              <a:spcBef>
                <a:spcPts val="1800"/>
              </a:spcBef>
              <a:spcAft>
                <a:spcPts val="0"/>
              </a:spcAft>
              <a:buClr>
                <a:schemeClr val="dk1"/>
              </a:buClr>
              <a:buSzPts val="1200"/>
              <a:buFont typeface="Arial"/>
              <a:buNone/>
            </a:pPr>
            <a:r>
              <a:rPr lang="sv-SE">
                <a:latin typeface="Roboto"/>
                <a:ea typeface="Roboto"/>
                <a:cs typeface="Roboto"/>
                <a:sym typeface="Roboto"/>
              </a:rPr>
              <a:t>Tener una comprensión conceptual de la herramienta OSeMOSYS y sus parámetros y variables más importantes</a:t>
            </a:r>
            <a:endParaRPr/>
          </a:p>
          <a:p>
            <a:pPr marL="0" lvl="0" indent="0" algn="l" rtl="0">
              <a:spcBef>
                <a:spcPts val="1800"/>
              </a:spcBef>
              <a:spcAft>
                <a:spcPts val="0"/>
              </a:spcAft>
              <a:buClr>
                <a:schemeClr val="dk1"/>
              </a:buClr>
              <a:buSzPts val="1200"/>
              <a:buFont typeface="Arial"/>
              <a:buNone/>
            </a:pPr>
            <a:r>
              <a:rPr lang="sv-SE">
                <a:latin typeface="Roboto"/>
                <a:ea typeface="Roboto"/>
                <a:cs typeface="Roboto"/>
                <a:sym typeface="Roboto"/>
              </a:rPr>
              <a:t>Conocer los conceptos básicos de CLEWS/OSeMOSYS</a:t>
            </a:r>
            <a:endParaRPr/>
          </a:p>
          <a:p>
            <a:pPr marL="0" lvl="0" indent="0" algn="l" rtl="0">
              <a:spcBef>
                <a:spcPts val="1800"/>
              </a:spcBef>
              <a:spcAft>
                <a:spcPts val="0"/>
              </a:spcAft>
              <a:buClr>
                <a:schemeClr val="dk1"/>
              </a:buClr>
              <a:buSzPts val="1200"/>
              <a:buFont typeface="Arial"/>
              <a:buNone/>
            </a:pPr>
            <a:r>
              <a:rPr lang="sv-SE">
                <a:latin typeface="Roboto"/>
                <a:ea typeface="Roboto"/>
                <a:cs typeface="Roboto"/>
                <a:sym typeface="Roboto"/>
              </a:rPr>
              <a:t>La conferencia está estructurada en cuatro partes. La primera parte explica los conceptos de sistema energético y planificación energética. La segunda parte introduce el uso de herramientas de modelización para ayudar a los planificadores energéticos. La tercera parte se adentra en el primer concepto más técnico: el Sistema Energético de Referencia. Por último, la cuarta parte explica cómo se puede diseñar un Sistema Energético de Referencia.</a:t>
            </a:r>
            <a:endParaRPr>
              <a:latin typeface="Roboto"/>
              <a:ea typeface="Roboto"/>
              <a:cs typeface="Roboto"/>
              <a:sym typeface="Roboto"/>
            </a:endParaRPr>
          </a:p>
          <a:p>
            <a:pPr marL="0" lvl="0" indent="0" algn="l" rtl="0">
              <a:spcBef>
                <a:spcPts val="1800"/>
              </a:spcBef>
              <a:spcAft>
                <a:spcPts val="0"/>
              </a:spcAft>
              <a:buNone/>
            </a:pPr>
            <a:endParaRPr/>
          </a:p>
        </p:txBody>
      </p:sp>
      <p:sp>
        <p:nvSpPr>
          <p:cNvPr id="175" name="Google Shape;1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El segundo paso en el diseño de un R E S consiste en separar aún más las partes de la cadena de suministro previamente identificadas en tecnologías o procesos bien definidos. Este paso identifica qué tecnologías de conversión se utilizan para transformar la energía primaria en energía final en los diferentes niveles de la cadena de suministro y qué tecnologías de transmisión se utilizan para transportar los portadores de energía. Nótese que la palabra "tecnología" no indica necesariamente cada pieza individual de la infraestructura. Para simplificar, también es una práctica común agrupar bajo una misma etiqueta varias piezas individuales de infraestructura con características similares. Por ejemplo, el modelador puede decidir agrupar todas las centrales eléctricas de carbón individuales de un país bajo una misma categoría denominada centrales eléctricas. Este proceso de agrupación (o agregación) es muy común en el análisis de sistemas energéticos y se utiliza para simplificar la estructura del modelo y el esfuerzo computacional para resolverlo. Si se hace correctamente, la agregación de tecnologías o procesos con características similares puede permitir al modelizador abordar algunas cuestiones de investigación con un esfuerzo computacional limitado y sin perder información significativa.</a:t>
            </a:r>
            <a:endParaRPr/>
          </a:p>
        </p:txBody>
      </p:sp>
      <p:sp>
        <p:nvSpPr>
          <p:cNvPr id="413" name="Google Shape;41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El tercer paso en el diseño de un R E S consiste en introducir una simplificación más: para cada uno de los procesos o tecnologías identificados en el paso anterior, se eliminan los detalles o subprocesos sin relevancia y se mantiene sólo una gran caja, con entradas, salidas y algunas funciones de transferencia. El ejemplo de las figuras puede aclarar lo que esto significa. A la izquierda se muestra un esquema bastante complicado de una refinería. Una refinería es en sí misma una red muy compleja de procesos que intercambian entradas y salidas de energía y materiales. En algunos casos, el analista puede decidir estudiar cada uno de estos procesos. Sin embargo, a efectos de un modelo de sistema energético a escala nacional, el analista puede decidir representar una refinería simplemente como una "caja" que toma el petróleo crudo como entrada y que da, tras una serie de pasos, una serie de productos petrolíferos como salida. Este tipo de representación se muestra a la derecha. El hecho de no ver lo que ocurre dentro de la refinería no significa que la representación de las entradas y salidas globales sea necesariamente inexacta. El analista puede seguir reproduciendo con exactitud la relación entre las salidas y las entradas, de acuerdo con los datos reales procedentes de la refinería. Del mismo modo, el analista puede representar con exactitud todos los costes de producción, a partir de la contabilidad de la refinería. La única información que se pierde es la que ocurre dentro de la refinería, porque al analista no le interesa, en este caso. Este proceso de simplificación puede llevarse a cabo para todas las demás tecnologías o procesos incluidos en el modelo.</a:t>
            </a:r>
            <a:endParaRPr/>
          </a:p>
        </p:txBody>
      </p:sp>
      <p:sp>
        <p:nvSpPr>
          <p:cNvPr id="424" name="Google Shape;42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El cuarto y último paso en el diseño de una EER es la identificación clara de las entradas y salidas de todas las tecnologías (o grupos tecnológicos) definidas en los pasos anteriores. Esto viene casi automáticamente del tercer paso. Una vez que cada conjunto de procesos se ha representado con una caja, según el nivel de agregación que el modelador considere mejor, el borde de la caja puede considerarse como el límite del proceso específico. Las entradas se identifican como todo lo que cruza la frontera hacia adentro y las salidas como todo lo que cruza la frontera hacia afuera. Con este tipo de representación, el modelador puede representar muchos tipos de tecnologías o incluso sistemas naturales. Tomemos el ejemplo de la figura, en la parte inferior. El usuario puede representar un coche introduciendo en el modelo una casilla que toma como entrada el gasóleo y da como salida un servicio llamado "transporte", expresado por ejemplo en unidades de pasajeros-km. El modelador puede detallar la relación entre la salida y la entrada, para representar con exactitud la cantidad de combustible que se utiliza para prestar una determinada cantidad de servicio. También se puede detallar el coste de la prestación del servicio. Más adelante se mostrarán más ejemplos. Hay que tener en cuenta que no hay ninguna restricción particular en lo que el modelador puede representar. Incluso se puede representar un trozo de río, con una caja que toma agua como entrada y da agua como salida.</a:t>
            </a:r>
            <a:endParaRPr/>
          </a:p>
        </p:txBody>
      </p:sp>
      <p:sp>
        <p:nvSpPr>
          <p:cNvPr id="454" name="Google Shape;4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El quinto y último paso es la regionalización. No siempre es necesaria, pero puede ser útil en algunos tipos de aplicación. Cuando el objetivo del modelo es investigar el impacto del desarrollo de la infraestructura regional en el sistema energético de los países individuales, o el papel del comercio entre los diferentes países, entonces podría tener sentido representar a cada país por separado en el modelo. Esto puede hacerse en dos pasos. El primero consiste en modelar por separado la infraestructura de suministro energético de cada país, de la forma mostrada en las diapositivas anteriores. Por ejemplo, si el modelo incluye a España y Francia y ambos tienen infraestructura de suministro de gas natural, el modelo incluirá dos cadenas de suministro de gas natural, una para España y otra para Francia. El segundo paso consiste en representar la infraestructura de comercio energético entre los países. De nuevo, si el modelo incluye a España y Francia y representa el sistema de suministro de electricidad de los dos países, el usuario puede permitir el comercio de electricidad entre los dos países introduciendo nuevas tecnologías. A la izquierda se muestran ejemplos de ello. Las tecnologías representan de forma agregada toda la infraestructura de importación/exportación de electricidad entre los dos países. Toman la electricidad suministrada por un país como entrada y entregan la electricidad al otro país como salida.</a:t>
            </a:r>
            <a:endParaRPr/>
          </a:p>
          <a:p>
            <a:pPr marL="0" marR="0" lvl="0" indent="0" algn="l" rtl="0">
              <a:lnSpc>
                <a:spcPct val="100000"/>
              </a:lnSpc>
              <a:spcBef>
                <a:spcPts val="0"/>
              </a:spcBef>
              <a:spcAft>
                <a:spcPts val="0"/>
              </a:spcAft>
              <a:buClr>
                <a:schemeClr val="dk1"/>
              </a:buClr>
              <a:buSzPts val="1200"/>
              <a:buFont typeface="Calibri"/>
              <a:buNone/>
            </a:pPr>
            <a:r>
              <a:rPr lang="sv-SE"/>
              <a:t>Todos estos pasos para el diseño de un Sistema Energético de Referencia no están grabados en piedra y serán diferentes según el alcance de los modelos. Sin embargo, proporcionan una buena orientación sobre el tipo de reflexiones que el modelador debe hacer al iniciar cualquier esfuerzo de modelado de sistemas energéticos. </a:t>
            </a:r>
            <a:endParaRPr/>
          </a:p>
        </p:txBody>
      </p:sp>
      <p:sp>
        <p:nvSpPr>
          <p:cNvPr id="492" name="Google Shape;49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El primer componente del nexo entre el clima, la tierra, la energía y el agua que se investiga en este curso es el sistema energético. En primer lugar, debemos aclarar qué entendemos por sistema energético en este curso.</a:t>
            </a:r>
            <a:endParaRPr/>
          </a:p>
          <a:p>
            <a:pPr marL="0" marR="0" lvl="0" indent="0" algn="l" rtl="0">
              <a:lnSpc>
                <a:spcPct val="100000"/>
              </a:lnSpc>
              <a:spcBef>
                <a:spcPts val="0"/>
              </a:spcBef>
              <a:spcAft>
                <a:spcPts val="0"/>
              </a:spcAft>
              <a:buClr>
                <a:schemeClr val="dk1"/>
              </a:buClr>
              <a:buSzPts val="1200"/>
              <a:buFont typeface="Calibri"/>
              <a:buNone/>
            </a:pPr>
            <a:r>
              <a:rPr lang="sv-SE"/>
              <a:t>Es posible que se encuentre con diferentes definiciones. Los expertos en tecnología y los ingenieros de procesos pueden entender por sistema energético un componente (por ejemplo, una turbina) o un proceso (por ejemplo, una central eléctrica de carbón entera). En este curso, por sistema energético entendemos el complejo conjunto de infraestructuras y procesos que conforman las cadenas de suministro de los vectores energéticos desde las fuentes primarias hasta la demanda final. Así, en este curso un sistema energético estará constituido típicamente por las partes representadas en la figura: los recursos energéticos primarios (como el carbón, el gas natural y el petróleo, pero también el sol y el viento); los procesos de conversión de la energía (como una central de carbón que procesa el carbón para obtener electricidad); la infraestructura de transporte (como la red de transmisión y distribución de electricidad); hasta las demandas finales de energía o servicios energéticos (como la electricidad para encender una estufa o el gasóleo para conducir un coche).</a:t>
            </a:r>
            <a:endParaRPr/>
          </a:p>
          <a:p>
            <a:pPr marL="0" lvl="0" indent="0" algn="l" rtl="0">
              <a:spcBef>
                <a:spcPts val="0"/>
              </a:spcBef>
              <a:spcAft>
                <a:spcPts val="0"/>
              </a:spcAft>
              <a:buNone/>
            </a:pPr>
            <a:endParaRPr/>
          </a:p>
        </p:txBody>
      </p:sp>
      <p:sp>
        <p:nvSpPr>
          <p:cNvPr id="186" name="Google Shape;18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El sistema energético puede considerarse, pues, como un gran conjunto de infraestructuras al servicio de las personas. Ayuda a satisfacer las necesidades energéticas de las personas. Proporciona a los hogares la electricidad necesaria para encender las luces o las estufas; proporciona a las industrias los combustibles para el funcionamiento de sus procesos de producción; proporciona a los comercios la energía necesaria para mantener el ambiente caliente o fresco, etc. En definitiva, ayuda al desarrollo económico de los países y garantiza el bienestar de los ciudadanos. Para que todos tengan acceso a la energía que necesitan, las inversiones en infraestructuras de suministro de energía deben planificarse con una perspectiva a largo plazo, de modo que puedan satisfacerse no sólo las necesidades energéticas actuales sino también las futuras. Sin embargo, son muchos los aspectos que hay que tener en cuenta a la hora de planificar las inversiones en infraestructuras energéticas: por ejemplo, la disponibilidad de presupuesto, las limitaciones de la seguridad del suministro energético, los acontecimientos mundiales inesperados (como la pandemia de Covid 19), la disponibilidad de recursos energéticos primarios, los efectos del cambio climático, etc.</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8" name="Google Shape;20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sv-SE"/>
              <a:t>Para disponer de planes de inversión a largo plazo en infraestructuras energéticas, los gobiernos recurren a las políticas energéticas. Los debates sobre políticas energéticas están constantemente en las noticias: el Nuevo Pacto Verde de la Comisión Europea, que tiene como objetivo la emisión neta de gases de efecto invernadero en 2050, contiene varios ejemplos de política energética; todas las decisiones de los líderes nacionales de todo el mundo sobre los objetivos de emisiones, el apoyo a los vehículos eléctricos o el apoyo a las energías renovables se formalizan a través de políticas energéticas. Y así sucesivamente. La política energética puede definirse como la forma en que una entidad determinada (por ejemplo, un gobierno) aborda las cuestiones de planificación energética. Las políticas energéticas abarcan todas las partes del sistema energético, desde los recursos hasta la conversión, la distribución y los usos finales. Los aspectos a los que suelen dirigirse las políticas energéticas son: la seguridad energética (por ejemplo, incluyendo la independencia del suministro de energía de otros países), la protección del medio ambiente (por ejemplo, los límites a la emisión de gases de efecto invernadero), las estructuras de mercado (por ejemplo, la liberalización del suministro de electricidad), los incentivos o desincentivos (como los impuestos sobre el carbono), la conservación de la energía (como las medidas de eficiencia energética en los edificios).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0" name="Google Shape;2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Las cuestiones que abordan las políticas energéticas pueden resumirse en tres categorías: sostenibilidad, seguridad y asequibilidad. Estas tres categorías están estrechamente relacionadas con la agenda de Desarrollo Sostenible de las Naciones Unidas. Se puede decir entonces que la política energética se enfrenta al llamado trilema. </a:t>
            </a:r>
            <a:endParaRPr/>
          </a:p>
          <a:p>
            <a:pPr marL="0" lvl="0" indent="0" algn="l" rtl="0">
              <a:spcBef>
                <a:spcPts val="0"/>
              </a:spcBef>
              <a:spcAft>
                <a:spcPts val="0"/>
              </a:spcAft>
              <a:buClr>
                <a:schemeClr val="dk1"/>
              </a:buClr>
              <a:buSzPts val="1200"/>
              <a:buFont typeface="Arial"/>
              <a:buNone/>
            </a:pPr>
            <a:r>
              <a:rPr lang="sv-SE"/>
              <a:t>En lo que respecta a la sostenibilidad, las preguntas típicas que debe abordar la política energética son: </a:t>
            </a:r>
            <a:r>
              <a:rPr lang="sv-SE" sz="1200">
                <a:latin typeface="Roboto"/>
                <a:ea typeface="Roboto"/>
                <a:cs typeface="Roboto"/>
                <a:sym typeface="Roboto"/>
              </a:rPr>
              <a:t>¿Qué hay que hacer para suministrar fuentes de energía modernas a zonas remotas? O: ¿Qué hay que hacer para aumentar la cuota de las tecnologías renovables?</a:t>
            </a:r>
            <a:endParaRPr/>
          </a:p>
          <a:p>
            <a:pPr marL="0" lvl="0" indent="0" algn="l" rtl="0">
              <a:spcBef>
                <a:spcPts val="0"/>
              </a:spcBef>
              <a:spcAft>
                <a:spcPts val="0"/>
              </a:spcAft>
              <a:buClr>
                <a:schemeClr val="dk1"/>
              </a:buClr>
              <a:buSzPts val="1200"/>
              <a:buFont typeface="Arial"/>
              <a:buNone/>
            </a:pPr>
            <a:r>
              <a:rPr lang="sv-SE" sz="1200">
                <a:latin typeface="Roboto"/>
                <a:ea typeface="Roboto"/>
                <a:cs typeface="Roboto"/>
                <a:sym typeface="Roboto"/>
              </a:rPr>
              <a:t>En cuanto a la seguridad, la política energética debe abordar cuestiones como: ¿Debe permitirse la importación de electricidad? ¿Deben cerrarse las instalaciones nucleares existentes?</a:t>
            </a:r>
            <a:endParaRPr/>
          </a:p>
          <a:p>
            <a:pPr marL="0" marR="0" lvl="0" indent="0" algn="l" rtl="0">
              <a:lnSpc>
                <a:spcPct val="100000"/>
              </a:lnSpc>
              <a:spcBef>
                <a:spcPts val="0"/>
              </a:spcBef>
              <a:spcAft>
                <a:spcPts val="0"/>
              </a:spcAft>
              <a:buClr>
                <a:schemeClr val="dk1"/>
              </a:buClr>
              <a:buSzPts val="1200"/>
              <a:buFont typeface="Arial"/>
              <a:buNone/>
            </a:pPr>
            <a:r>
              <a:rPr lang="sv-SE" sz="1200">
                <a:latin typeface="Roboto"/>
                <a:ea typeface="Roboto"/>
                <a:cs typeface="Roboto"/>
                <a:sym typeface="Roboto"/>
              </a:rPr>
              <a:t>Por último, en lo que respecta a la asequibilidad, una pregunta típica que la política energética tratará de abordar podría ser: ¿Puede un programa de conservación de la energía ayudar a reducir el coste del suministro energético?</a:t>
            </a:r>
            <a:endParaRPr sz="120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Arial"/>
              <a:buNone/>
            </a:pPr>
            <a:r>
              <a:rPr lang="sv-SE" sz="1200">
                <a:latin typeface="Roboto"/>
                <a:ea typeface="Roboto"/>
                <a:cs typeface="Roboto"/>
                <a:sym typeface="Roboto"/>
              </a:rPr>
              <a:t>Abordar todas estas cuestiones para un país o una región requiere complicados procesos de toma de decisiones que implican a muchas partes del sistema energético y a muchos actores. Entender a priori cuáles podrían ser los impactos de una decisión en términos de sostenibilidad, seguridad y asequibilidad no es trivial. Por eso se han creado herramientas para ayudar a los responsables de la toma de decisiones y a los inversores a comprender las posibles repercusiones de las decisiones encaminadas a resolver estas cuestiones.</a:t>
            </a:r>
            <a:endParaRPr sz="1200">
              <a:latin typeface="Roboto"/>
              <a:ea typeface="Roboto"/>
              <a:cs typeface="Roboto"/>
              <a:sym typeface="Roboto"/>
            </a:endParaRPr>
          </a:p>
        </p:txBody>
      </p:sp>
      <p:sp>
        <p:nvSpPr>
          <p:cNvPr id="234" name="Google Shape;2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a:latin typeface="Roboto"/>
                <a:ea typeface="Roboto"/>
                <a:cs typeface="Roboto"/>
                <a:sym typeface="Roboto"/>
              </a:rPr>
              <a:t>Ejemplos concretos de cuestiones de planificación energética pueblan los periódicos a diario. Y muy a menudo están relacionados con el trilema energético. Un ejemplo es Mozambique. El país se está desarrollando rápidamente, pero sigue sufriendo la falta de acceso a una energía asequible, fiable, sostenible y moderna para todos. En la última década se encontraron grandes yacimientos de gas natural en la costa norte. Este descubrimiento abrió la posibilidad de que el país impulsara su acceso a la energía y su desarrollo. Es de esperar que esto permita alcanzar más rápidamente el séptimo Objetivo de Desarrollo Sostenible de las Naciones Unidas, relativo al acceso universal a la energía. Sin embargo, a medida que se inicia la explotación de los recursos, surgen otras preguntas: ¿hasta qué punto puede utilizarse el gas para alimentar las necesidades energéticas y eléctricas domésticas? ¿Qué inversiones serán necesarias? ¿Cómo cambiarán las oportunidades de comercio de gas y electricidad con las regiones vecinas? ¿Qué impacto tendrá el uso del gas en las emisiones de gases de efecto invernadero del país? Y, en última instancia, ¿será el gas competitivo con las fuentes renovables a largo plazo? Estas preguntas pueden responderse bajo una perspectiva de planificación estratégica, mirando hacia el futuro. </a:t>
            </a:r>
            <a:endParaRPr sz="1200">
              <a:latin typeface="Roboto"/>
              <a:ea typeface="Roboto"/>
              <a:cs typeface="Roboto"/>
              <a:sym typeface="Roboto"/>
            </a:endParaRPr>
          </a:p>
        </p:txBody>
      </p:sp>
      <p:sp>
        <p:nvSpPr>
          <p:cNvPr id="248" name="Google Shape;2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Existen muchas herramientas de apoyo a la planificación energética y las que son objeto de este curso se denominan comúnmente "herramientas de modelización del sistema energético". ¿Qué son y por qué las necesitamos? A través de las políticas energéticas, los gobiernos establecen objetivos para el desarrollo futuro de sus países y del sistema energético. Estos objetivos pueden adoptar la forma de metas políticas (por ejemplo, cero emisiones netas de gases de efecto invernadero para 2050), u opciones tecnológicas preferidas (por ejemplo, objetivos de penetración de las energías renovables), u otras. Los objetivos deben alcanzarse teniendo en cuenta que el país puede tener limitaciones en cuanto a la disponibilidad y el coste de los recursos energéticos, los recursos financieros disponibles para el sector energético y la geopolítica de las regiones circundantes. Los modelos de sistemas energéticos pueden ayudar a los gobiernos a evaluar cuantitativamente las implicaciones de sus decisiones políticas en función de esas limitaciones. Por ejemplo, pueden determinar eficazmente si un determinado plan de inversiones en energías renovables va a ser capaz de satisfacer la futura demanda de energía, al tiempo que sustituye la infraestructura existente de combustibles fósiles y reduce las emisiones. Y pueden determinar cuál será el coste global de esto.</a:t>
            </a:r>
            <a:endParaRPr/>
          </a:p>
        </p:txBody>
      </p:sp>
      <p:sp>
        <p:nvSpPr>
          <p:cNvPr id="262" name="Google Shape;26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t>Más en general, las herramientas de modelización del sistema energético pueden ayudar a </a:t>
            </a:r>
            <a:r>
              <a:rPr lang="sv-SE" sz="1200"/>
              <a:t>desvelar los efectos potenciales de las nuevas inversiones en el conjunto del sistema del país: por ejemplo, pueden evaluar si las inversiones en 1 GW de turbinas eólicas en los próximos 10 años ayudarán a satisfacer la creciente demanda de electricidad a menor coste;</a:t>
            </a:r>
            <a:endParaRPr/>
          </a:p>
          <a:p>
            <a:pPr marL="0" lvl="0" indent="0" algn="l" rtl="0">
              <a:spcBef>
                <a:spcPts val="0"/>
              </a:spcBef>
              <a:spcAft>
                <a:spcPts val="0"/>
              </a:spcAft>
              <a:buNone/>
            </a:pPr>
            <a:r>
              <a:rPr lang="sv-SE" sz="1200"/>
              <a:t>Pueden ayudar a descubrir nuevas cuestiones que son importantes para la planificación y que no se habían tenido en cuenta antes. Por ejemplo, pueden ayudar a comprender si podrían surgir problemas de seguridad en el suministro de energía y si las estrategias energéticas deberían abordar tales cuestiones.</a:t>
            </a:r>
            <a:endParaRPr sz="1200"/>
          </a:p>
          <a:p>
            <a:pPr marL="0" lvl="0" indent="0" algn="l" rtl="0">
              <a:spcBef>
                <a:spcPts val="0"/>
              </a:spcBef>
              <a:spcAft>
                <a:spcPts val="0"/>
              </a:spcAft>
              <a:buNone/>
            </a:pPr>
            <a:r>
              <a:rPr lang="sv-SE" sz="1200"/>
              <a:t>Pueden ayudar a identificar y medir el impacto de la incertidumbre en torno al futuro. Por ejemplo, pueden evaluar la rentabilidad de una inversión en una nueva infraestructura de suministro de energía dentro de 10 años en diferentes escenarios de demanda energética.</a:t>
            </a:r>
            <a:endParaRPr sz="1200"/>
          </a:p>
          <a:p>
            <a:pPr marL="0" lvl="0" indent="0" algn="l" rtl="0">
              <a:spcBef>
                <a:spcPts val="0"/>
              </a:spcBef>
              <a:spcAft>
                <a:spcPts val="0"/>
              </a:spcAft>
              <a:buNone/>
            </a:pPr>
            <a:r>
              <a:rPr lang="sv-SE" sz="1200"/>
              <a:t>Pueden revelar que lo aparentemente sencillo es complicado, o que lo aparentemente complicado es más sencillo de lo esperado. </a:t>
            </a:r>
            <a:endParaRPr/>
          </a:p>
          <a:p>
            <a:pPr marL="0" lvl="0" indent="0" algn="l" rtl="0">
              <a:spcBef>
                <a:spcPts val="0"/>
              </a:spcBef>
              <a:spcAft>
                <a:spcPts val="0"/>
              </a:spcAft>
              <a:buNone/>
            </a:pPr>
            <a:r>
              <a:rPr lang="sv-SE" sz="1200"/>
              <a:t>En última instancia, pueden ayudar a disciplinar el diálogo político y comunicar la importancia de las políticas energéticas al público en general.</a:t>
            </a:r>
            <a:endParaRPr/>
          </a:p>
        </p:txBody>
      </p:sp>
      <p:sp>
        <p:nvSpPr>
          <p:cNvPr id="273" name="Google Shape;2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5"/>
        <p:cNvGrpSpPr/>
        <p:nvPr/>
      </p:nvGrpSpPr>
      <p:grpSpPr>
        <a:xfrm>
          <a:off x="0" y="0"/>
          <a:ext cx="0" cy="0"/>
          <a:chOff x="0" y="0"/>
          <a:chExt cx="0" cy="0"/>
        </a:xfrm>
      </p:grpSpPr>
      <p:pic>
        <p:nvPicPr>
          <p:cNvPr id="16" name="Google Shape;16;p26"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6"/>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6"/>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6"/>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6"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3"/>
        <p:cNvGrpSpPr/>
        <p:nvPr/>
      </p:nvGrpSpPr>
      <p:grpSpPr>
        <a:xfrm>
          <a:off x="0" y="0"/>
          <a:ext cx="0" cy="0"/>
          <a:chOff x="0" y="0"/>
          <a:chExt cx="0" cy="0"/>
        </a:xfrm>
      </p:grpSpPr>
      <p:sp>
        <p:nvSpPr>
          <p:cNvPr id="74" name="Google Shape;74;p35"/>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77" name="Google Shape;77;p35"/>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5"/>
          <p:cNvSpPr txBox="1">
            <a:spLocks noGrp="1"/>
          </p:cNvSpPr>
          <p:nvPr>
            <p:ph type="body" idx="3"/>
          </p:nvPr>
        </p:nvSpPr>
        <p:spPr>
          <a:xfrm>
            <a:off x="8219441" y="5750351"/>
            <a:ext cx="3508650"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5"/>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80"/>
        <p:cNvGrpSpPr/>
        <p:nvPr/>
      </p:nvGrpSpPr>
      <p:grpSpPr>
        <a:xfrm>
          <a:off x="0" y="0"/>
          <a:ext cx="0" cy="0"/>
          <a:chOff x="0" y="0"/>
          <a:chExt cx="0" cy="0"/>
        </a:xfrm>
      </p:grpSpPr>
      <p:sp>
        <p:nvSpPr>
          <p:cNvPr id="81" name="Google Shape;81;p36"/>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6"/>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36"/>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6"/>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36"/>
          <p:cNvSpPr txBox="1">
            <a:spLocks noGrp="1"/>
          </p:cNvSpPr>
          <p:nvPr>
            <p:ph type="body" idx="4"/>
          </p:nvPr>
        </p:nvSpPr>
        <p:spPr>
          <a:xfrm>
            <a:off x="6172200" y="2910428"/>
            <a:ext cx="5183188" cy="3124928"/>
          </a:xfrm>
          <a:prstGeom prst="rect">
            <a:avLst/>
          </a:prstGeom>
          <a:blipFill rotWithShape="1">
            <a:blip r:embed="rId2">
              <a:alphaModFix/>
            </a:blip>
            <a:stretch>
              <a:fillRect l="-1220" t="-1611"/>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87" name="Google Shape;87;p36"/>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solidFill>
                  <a:schemeClr val="dk1"/>
                </a:solidFill>
                <a:latin typeface="Quattrocento Sans"/>
                <a:ea typeface="Quattrocento Sans"/>
                <a:cs typeface="Quattrocento Sans"/>
                <a:sym typeface="Quattrocento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6"/>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6"/>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90"/>
        <p:cNvGrpSpPr/>
        <p:nvPr/>
      </p:nvGrpSpPr>
      <p:grpSpPr>
        <a:xfrm>
          <a:off x="0" y="0"/>
          <a:ext cx="0" cy="0"/>
          <a:chOff x="0" y="0"/>
          <a:chExt cx="0" cy="0"/>
        </a:xfrm>
      </p:grpSpPr>
      <p:pic>
        <p:nvPicPr>
          <p:cNvPr id="91" name="Google Shape;91;p3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2" name="Google Shape;92;p3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pic>
        <p:nvPicPr>
          <p:cNvPr id="93" name="Google Shape;93;p3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4"/>
        <p:cNvGrpSpPr/>
        <p:nvPr/>
      </p:nvGrpSpPr>
      <p:grpSpPr>
        <a:xfrm>
          <a:off x="0" y="0"/>
          <a:ext cx="0" cy="0"/>
          <a:chOff x="0" y="0"/>
          <a:chExt cx="0" cy="0"/>
        </a:xfrm>
      </p:grpSpPr>
      <p:pic>
        <p:nvPicPr>
          <p:cNvPr id="95" name="Google Shape;95;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96" name="Google Shape;96;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3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98" name="Google Shape;98;p3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00" name="Google Shape;100;p38"/>
          <p:cNvSpPr>
            <a:spLocks noGrp="1"/>
          </p:cNvSpPr>
          <p:nvPr>
            <p:ph type="pic" idx="3"/>
          </p:nvPr>
        </p:nvSpPr>
        <p:spPr>
          <a:xfrm>
            <a:off x="9899650" y="2865438"/>
            <a:ext cx="931863" cy="820737"/>
          </a:xfrm>
          <a:prstGeom prst="rect">
            <a:avLst/>
          </a:prstGeom>
          <a:noFill/>
          <a:ln>
            <a:noFill/>
          </a:ln>
        </p:spPr>
      </p:sp>
      <p:pic>
        <p:nvPicPr>
          <p:cNvPr id="101" name="Google Shape;101;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02" name="Google Shape;102;p3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3" name="Google Shape;103;p3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4"/>
        <p:cNvGrpSpPr/>
        <p:nvPr/>
      </p:nvGrpSpPr>
      <p:grpSpPr>
        <a:xfrm>
          <a:off x="0" y="0"/>
          <a:ext cx="0" cy="0"/>
          <a:chOff x="0" y="0"/>
          <a:chExt cx="0" cy="0"/>
        </a:xfrm>
      </p:grpSpPr>
      <p:pic>
        <p:nvPicPr>
          <p:cNvPr id="105" name="Google Shape;105;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6" name="Google Shape;106;p3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7" name="Google Shape;107;p3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08"/>
        <p:cNvGrpSpPr/>
        <p:nvPr/>
      </p:nvGrpSpPr>
      <p:grpSpPr>
        <a:xfrm>
          <a:off x="0" y="0"/>
          <a:ext cx="0" cy="0"/>
          <a:chOff x="0" y="0"/>
          <a:chExt cx="0" cy="0"/>
        </a:xfrm>
      </p:grpSpPr>
      <p:pic>
        <p:nvPicPr>
          <p:cNvPr id="109" name="Google Shape;109;p40" descr="A picture containing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0" name="Google Shape;110;p40"/>
          <p:cNvSpPr txBox="1">
            <a:spLocks noGrp="1"/>
          </p:cNvSpPr>
          <p:nvPr>
            <p:ph type="ctrTitle"/>
          </p:nvPr>
        </p:nvSpPr>
        <p:spPr>
          <a:xfrm>
            <a:off x="651352" y="4301318"/>
            <a:ext cx="7029608" cy="1948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Open Sans ExtraBold"/>
              <a:buNone/>
              <a:defRPr sz="4400" b="1" i="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40"/>
          <p:cNvSpPr txBox="1">
            <a:spLocks noGrp="1"/>
          </p:cNvSpPr>
          <p:nvPr>
            <p:ph type="subTitle" idx="1"/>
          </p:nvPr>
        </p:nvSpPr>
        <p:spPr>
          <a:xfrm>
            <a:off x="688931" y="3374796"/>
            <a:ext cx="2846121" cy="954803"/>
          </a:xfrm>
          <a:prstGeom prst="rect">
            <a:avLst/>
          </a:prstGeom>
          <a:noFill/>
          <a:ln>
            <a:noFill/>
          </a:ln>
        </p:spPr>
        <p:txBody>
          <a:bodyPr spcFirstLastPara="1" wrap="square" lIns="91425" tIns="45700" rIns="91425" bIns="45700" anchor="b" anchorCtr="0">
            <a:normAutofit/>
          </a:bodyPr>
          <a:lstStyle>
            <a:lvl1pPr lvl="0" algn="l">
              <a:lnSpc>
                <a:spcPct val="90000"/>
              </a:lnSpc>
              <a:spcBef>
                <a:spcPts val="1000"/>
              </a:spcBef>
              <a:spcAft>
                <a:spcPts val="0"/>
              </a:spcAft>
              <a:buClr>
                <a:schemeClr val="dk1"/>
              </a:buClr>
              <a:buSzPts val="1800"/>
              <a:buFont typeface="Open Sans ExtraBold"/>
              <a:buNone/>
              <a:defRPr sz="1800" b="1" i="0">
                <a:solidFill>
                  <a:schemeClr val="dk1"/>
                </a:solidFill>
                <a:latin typeface="Open Sans ExtraBold"/>
                <a:ea typeface="Open Sans ExtraBold"/>
                <a:cs typeface="Open Sans ExtraBold"/>
                <a:sym typeface="Open Sans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2" name="Google Shape;112;p40"/>
          <p:cNvSpPr txBox="1">
            <a:spLocks noGrp="1"/>
          </p:cNvSpPr>
          <p:nvPr>
            <p:ph type="body" idx="2"/>
          </p:nvPr>
        </p:nvSpPr>
        <p:spPr>
          <a:xfrm>
            <a:off x="8453438" y="6106160"/>
            <a:ext cx="3738562" cy="33591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1600"/>
              <a:buFont typeface="Open Sans SemiBold"/>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3"/>
        <p:cNvGrpSpPr/>
        <p:nvPr/>
      </p:nvGrpSpPr>
      <p:grpSpPr>
        <a:xfrm>
          <a:off x="0" y="0"/>
          <a:ext cx="0" cy="0"/>
          <a:chOff x="0" y="0"/>
          <a:chExt cx="0" cy="0"/>
        </a:xfrm>
      </p:grpSpPr>
      <p:sp>
        <p:nvSpPr>
          <p:cNvPr id="114" name="Google Shape;114;p41"/>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41"/>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4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sp>
        <p:nvSpPr>
          <p:cNvPr id="117" name="Google Shape;117;p41"/>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41"/>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41"/>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2_Section Header">
  <p:cSld name="2_Section Header">
    <p:spTree>
      <p:nvGrpSpPr>
        <p:cNvPr id="1" name="Shape 120"/>
        <p:cNvGrpSpPr/>
        <p:nvPr/>
      </p:nvGrpSpPr>
      <p:grpSpPr>
        <a:xfrm>
          <a:off x="0" y="0"/>
          <a:ext cx="0" cy="0"/>
          <a:chOff x="0" y="0"/>
          <a:chExt cx="0" cy="0"/>
        </a:xfrm>
      </p:grpSpPr>
      <p:pic>
        <p:nvPicPr>
          <p:cNvPr id="121" name="Google Shape;121;p42"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2" name="Google Shape;122;p42"/>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4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3_Section Header">
  <p:cSld name="3_Section Header">
    <p:spTree>
      <p:nvGrpSpPr>
        <p:cNvPr id="1" name="Shape 124"/>
        <p:cNvGrpSpPr/>
        <p:nvPr/>
      </p:nvGrpSpPr>
      <p:grpSpPr>
        <a:xfrm>
          <a:off x="0" y="0"/>
          <a:ext cx="0" cy="0"/>
          <a:chOff x="0" y="0"/>
          <a:chExt cx="0" cy="0"/>
        </a:xfrm>
      </p:grpSpPr>
      <p:pic>
        <p:nvPicPr>
          <p:cNvPr id="125" name="Google Shape;125;p43"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6" name="Google Shape;126;p43"/>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4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28" name="Google Shape;128;p43"/>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29"/>
        <p:cNvGrpSpPr/>
        <p:nvPr/>
      </p:nvGrpSpPr>
      <p:grpSpPr>
        <a:xfrm>
          <a:off x="0" y="0"/>
          <a:ext cx="0" cy="0"/>
          <a:chOff x="0" y="0"/>
          <a:chExt cx="0" cy="0"/>
        </a:xfrm>
      </p:grpSpPr>
      <p:sp>
        <p:nvSpPr>
          <p:cNvPr id="130" name="Google Shape;130;p44"/>
          <p:cNvSpPr txBox="1">
            <a:spLocks noGrp="1"/>
          </p:cNvSpPr>
          <p:nvPr>
            <p:ph type="body" idx="1"/>
          </p:nvPr>
        </p:nvSpPr>
        <p:spPr>
          <a:xfrm>
            <a:off x="663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44"/>
          <p:cNvSpPr txBox="1">
            <a:spLocks noGrp="1"/>
          </p:cNvSpPr>
          <p:nvPr>
            <p:ph type="body" idx="2"/>
          </p:nvPr>
        </p:nvSpPr>
        <p:spPr>
          <a:xfrm>
            <a:off x="5997574" y="2158738"/>
            <a:ext cx="5181600" cy="38766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33" name="Google Shape;133;p44"/>
          <p:cNvSpPr txBox="1">
            <a:spLocks noGrp="1"/>
          </p:cNvSpPr>
          <p:nvPr>
            <p:ph type="title"/>
          </p:nvPr>
        </p:nvSpPr>
        <p:spPr>
          <a:xfrm>
            <a:off x="663574"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44"/>
          <p:cNvSpPr txBox="1">
            <a:spLocks noGrp="1"/>
          </p:cNvSpPr>
          <p:nvPr>
            <p:ph type="body" idx="3"/>
          </p:nvPr>
        </p:nvSpPr>
        <p:spPr>
          <a:xfrm>
            <a:off x="8171727" y="5750351"/>
            <a:ext cx="3556364"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44"/>
          <p:cNvSpPr txBox="1">
            <a:spLocks noGrp="1"/>
          </p:cNvSpPr>
          <p:nvPr>
            <p:ph type="body" idx="4"/>
          </p:nvPr>
        </p:nvSpPr>
        <p:spPr>
          <a:xfrm>
            <a:off x="663575" y="6035355"/>
            <a:ext cx="5181599"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30200" algn="l">
              <a:lnSpc>
                <a:spcPct val="90000"/>
              </a:lnSpc>
              <a:spcBef>
                <a:spcPts val="500"/>
              </a:spcBef>
              <a:spcAft>
                <a:spcPts val="0"/>
              </a:spcAft>
              <a:buClr>
                <a:schemeClr val="dk1"/>
              </a:buClr>
              <a:buSzPts val="1600"/>
              <a:buChar char="•"/>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lvl="1" indent="0" algn="r">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lvl="2" indent="0" algn="r">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lvl="3" indent="0" algn="r">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lvl="4" indent="0" algn="r">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lvl="5" indent="0" algn="r">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lvl="6" indent="0" algn="r">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lvl="7" indent="0" algn="r">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lvl="8" indent="0" algn="r">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sp>
        <p:nvSpPr>
          <p:cNvPr id="25" name="Google Shape;25;p27"/>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body" idx="3"/>
          </p:nvPr>
        </p:nvSpPr>
        <p:spPr>
          <a:xfrm>
            <a:off x="8455844" y="5788058"/>
            <a:ext cx="3262886"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136"/>
        <p:cNvGrpSpPr/>
        <p:nvPr/>
      </p:nvGrpSpPr>
      <p:grpSpPr>
        <a:xfrm>
          <a:off x="0" y="0"/>
          <a:ext cx="0" cy="0"/>
          <a:chOff x="0" y="0"/>
          <a:chExt cx="0" cy="0"/>
        </a:xfrm>
      </p:grpSpPr>
      <p:sp>
        <p:nvSpPr>
          <p:cNvPr id="137" name="Google Shape;137;p45"/>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5"/>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p45"/>
          <p:cNvSpPr txBox="1">
            <a:spLocks noGrp="1"/>
          </p:cNvSpPr>
          <p:nvPr>
            <p:ph type="body" idx="2"/>
          </p:nvPr>
        </p:nvSpPr>
        <p:spPr>
          <a:xfrm>
            <a:off x="663575" y="2910428"/>
            <a:ext cx="5157787" cy="312492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55600" algn="l">
              <a:lnSpc>
                <a:spcPct val="90000"/>
              </a:lnSpc>
              <a:spcBef>
                <a:spcPts val="500"/>
              </a:spcBef>
              <a:spcAft>
                <a:spcPts val="0"/>
              </a:spcAft>
              <a:buClr>
                <a:schemeClr val="dk1"/>
              </a:buClr>
              <a:buSzPts val="2000"/>
              <a:buChar char="•"/>
              <a:defRPr i="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45"/>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p45"/>
          <p:cNvSpPr txBox="1">
            <a:spLocks noGrp="1"/>
          </p:cNvSpPr>
          <p:nvPr>
            <p:ph type="body" idx="4"/>
          </p:nvPr>
        </p:nvSpPr>
        <p:spPr>
          <a:xfrm>
            <a:off x="6172200" y="2910428"/>
            <a:ext cx="5183188" cy="3124928"/>
          </a:xfrm>
          <a:prstGeom prst="rect">
            <a:avLst/>
          </a:prstGeom>
          <a:blipFill rotWithShape="1">
            <a:blip r:embed="rId2">
              <a:alphaModFix/>
            </a:blip>
            <a:stretch>
              <a:fillRect l="-1220" t="-1611"/>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4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43" name="Google Shape;143;p45"/>
          <p:cNvSpPr txBox="1">
            <a:spLocks noGrp="1"/>
          </p:cNvSpPr>
          <p:nvPr>
            <p:ph type="body" idx="5"/>
          </p:nvPr>
        </p:nvSpPr>
        <p:spPr>
          <a:xfrm>
            <a:off x="8209279" y="5750351"/>
            <a:ext cx="351881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4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45"/>
          <p:cNvSpPr txBox="1">
            <a:spLocks noGrp="1"/>
          </p:cNvSpPr>
          <p:nvPr>
            <p:ph type="body" idx="7"/>
          </p:nvPr>
        </p:nvSpPr>
        <p:spPr>
          <a:xfrm>
            <a:off x="663575" y="6035355"/>
            <a:ext cx="5157787"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6"/>
        <p:cNvGrpSpPr/>
        <p:nvPr/>
      </p:nvGrpSpPr>
      <p:grpSpPr>
        <a:xfrm>
          <a:off x="0" y="0"/>
          <a:ext cx="0" cy="0"/>
          <a:chOff x="0" y="0"/>
          <a:chExt cx="0" cy="0"/>
        </a:xfrm>
      </p:grpSpPr>
      <p:pic>
        <p:nvPicPr>
          <p:cNvPr id="147" name="Google Shape;147;p46"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8" name="Google Shape;148;p46"/>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4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150" name="Google Shape;150;p46"/>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51"/>
        <p:cNvGrpSpPr/>
        <p:nvPr/>
      </p:nvGrpSpPr>
      <p:grpSpPr>
        <a:xfrm>
          <a:off x="0" y="0"/>
          <a:ext cx="0" cy="0"/>
          <a:chOff x="0" y="0"/>
          <a:chExt cx="0" cy="0"/>
        </a:xfrm>
      </p:grpSpPr>
      <p:pic>
        <p:nvPicPr>
          <p:cNvPr id="152" name="Google Shape;152;p47"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3" name="Google Shape;153;p4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154"/>
        <p:cNvGrpSpPr/>
        <p:nvPr/>
      </p:nvGrpSpPr>
      <p:grpSpPr>
        <a:xfrm>
          <a:off x="0" y="0"/>
          <a:ext cx="0" cy="0"/>
          <a:chOff x="0" y="0"/>
          <a:chExt cx="0" cy="0"/>
        </a:xfrm>
      </p:grpSpPr>
      <p:pic>
        <p:nvPicPr>
          <p:cNvPr id="155" name="Google Shape;155;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6" name="Google Shape;156;p48"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7" name="Google Shape;157;p48"/>
          <p:cNvSpPr txBox="1"/>
          <p:nvPr/>
        </p:nvSpPr>
        <p:spPr>
          <a:xfrm>
            <a:off x="9899301" y="5886940"/>
            <a:ext cx="202560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sp>
        <p:nvSpPr>
          <p:cNvPr id="158" name="Google Shape;158;p48"/>
          <p:cNvSpPr txBox="1">
            <a:spLocks noGrp="1"/>
          </p:cNvSpPr>
          <p:nvPr>
            <p:ph type="body" idx="1"/>
          </p:nvPr>
        </p:nvSpPr>
        <p:spPr>
          <a:xfrm>
            <a:off x="9069867" y="4619674"/>
            <a:ext cx="2441575" cy="1130300"/>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chemeClr val="lt1"/>
              </a:buClr>
              <a:buSzPts val="800"/>
              <a:buFont typeface="Arial"/>
              <a:buNone/>
              <a:defRPr sz="800" b="1" i="0">
                <a:solidFill>
                  <a:schemeClr val="lt1"/>
                </a:solidFill>
                <a:latin typeface="Open Sans SemiBold"/>
                <a:ea typeface="Open Sans SemiBold"/>
                <a:cs typeface="Open Sans SemiBold"/>
                <a:sym typeface="Open Sans SemiBold"/>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48"/>
          <p:cNvSpPr>
            <a:spLocks noGrp="1"/>
          </p:cNvSpPr>
          <p:nvPr>
            <p:ph type="pic" idx="2"/>
          </p:nvPr>
        </p:nvSpPr>
        <p:spPr>
          <a:xfrm>
            <a:off x="9069866" y="5674936"/>
            <a:ext cx="753583" cy="797302"/>
          </a:xfrm>
          <a:prstGeom prst="rect">
            <a:avLst/>
          </a:prstGeom>
          <a:noFill/>
          <a:ln w="9525" cap="flat" cmpd="sng">
            <a:solidFill>
              <a:schemeClr val="lt1"/>
            </a:solidFill>
            <a:prstDash val="solid"/>
            <a:round/>
            <a:headEnd type="none" w="sm" len="sm"/>
            <a:tailEnd type="none" w="sm" len="sm"/>
          </a:ln>
        </p:spPr>
      </p:sp>
      <p:sp>
        <p:nvSpPr>
          <p:cNvPr id="160" name="Google Shape;160;p48"/>
          <p:cNvSpPr>
            <a:spLocks noGrp="1"/>
          </p:cNvSpPr>
          <p:nvPr>
            <p:ph type="pic" idx="3"/>
          </p:nvPr>
        </p:nvSpPr>
        <p:spPr>
          <a:xfrm>
            <a:off x="9899650" y="2865438"/>
            <a:ext cx="931863" cy="820737"/>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161"/>
        <p:cNvGrpSpPr/>
        <p:nvPr/>
      </p:nvGrpSpPr>
      <p:grpSpPr>
        <a:xfrm>
          <a:off x="0" y="0"/>
          <a:ext cx="0" cy="0"/>
          <a:chOff x="0" y="0"/>
          <a:chExt cx="0" cy="0"/>
        </a:xfrm>
      </p:grpSpPr>
      <p:pic>
        <p:nvPicPr>
          <p:cNvPr id="162" name="Google Shape;162;p49" descr="Graphical user interface, websit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3" name="Google Shape;163;p49"/>
          <p:cNvSpPr txBox="1">
            <a:spLocks noGrp="1"/>
          </p:cNvSpPr>
          <p:nvPr>
            <p:ph type="body" idx="1"/>
          </p:nvPr>
        </p:nvSpPr>
        <p:spPr>
          <a:xfrm>
            <a:off x="8464731" y="5921828"/>
            <a:ext cx="3727269" cy="655460"/>
          </a:xfrm>
          <a:prstGeom prst="rect">
            <a:avLst/>
          </a:prstGeom>
          <a:noFill/>
          <a:ln>
            <a:noFill/>
          </a:ln>
        </p:spPr>
        <p:txBody>
          <a:bodyPr spcFirstLastPara="1" wrap="square" lIns="91425" tIns="45700" rIns="91425" bIns="45700" anchor="ctr" anchorCtr="0">
            <a:normAutofit/>
          </a:bodyPr>
          <a:lstStyle>
            <a:lvl1pPr marL="457200" marR="0" lvl="0" indent="-228600" algn="ctr">
              <a:lnSpc>
                <a:spcPct val="90000"/>
              </a:lnSpc>
              <a:spcBef>
                <a:spcPts val="1000"/>
              </a:spcBef>
              <a:spcAft>
                <a:spcPts val="0"/>
              </a:spcAft>
              <a:buClr>
                <a:schemeClr val="lt1"/>
              </a:buClr>
              <a:buSzPts val="3600"/>
              <a:buFont typeface="Arial"/>
              <a:buNone/>
              <a:defRPr sz="3600" b="1" i="0">
                <a:solidFill>
                  <a:schemeClr val="lt1"/>
                </a:solidFill>
                <a:latin typeface="Open Sans"/>
                <a:ea typeface="Open Sans"/>
                <a:cs typeface="Open Sans"/>
                <a:sym typeface="Open Sans"/>
              </a:defRPr>
            </a:lvl1pPr>
            <a:lvl2pPr marL="914400" lvl="1"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2pPr>
            <a:lvl3pPr marL="1371600" lvl="2"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3pPr>
            <a:lvl4pPr marL="1828800" lvl="3"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4pPr>
            <a:lvl5pPr marL="2286000" lvl="4" indent="-228600" algn="ctr">
              <a:lnSpc>
                <a:spcPct val="90000"/>
              </a:lnSpc>
              <a:spcBef>
                <a:spcPts val="500"/>
              </a:spcBef>
              <a:spcAft>
                <a:spcPts val="0"/>
              </a:spcAft>
              <a:buClr>
                <a:schemeClr val="dk1"/>
              </a:buClr>
              <a:buSzPts val="800"/>
              <a:buNone/>
              <a:defRPr sz="800"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omparison">
  <p:cSld name="2_Comparison">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663575" y="2455273"/>
            <a:ext cx="10626096"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28"/>
          <p:cNvSpPr txBox="1">
            <a:spLocks noGrp="1"/>
          </p:cNvSpPr>
          <p:nvPr>
            <p:ph type="body" idx="2"/>
          </p:nvPr>
        </p:nvSpPr>
        <p:spPr>
          <a:xfrm>
            <a:off x="663575" y="2910427"/>
            <a:ext cx="10626096" cy="31604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sz="2000" b="1" i="0">
                <a:solidFill>
                  <a:srgbClr val="2F5395"/>
                </a:solidFill>
                <a:latin typeface="Open Sans SemiBold"/>
                <a:ea typeface="Open Sans SemiBold"/>
                <a:cs typeface="Open Sans SemiBold"/>
                <a:sym typeface="Open Sans SemiBold"/>
              </a:defRPr>
            </a:lvl1pPr>
            <a:lvl2pPr marL="914400" lvl="1" indent="-330200" algn="l">
              <a:lnSpc>
                <a:spcPct val="9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30200" algn="l">
              <a:lnSpc>
                <a:spcPct val="90000"/>
              </a:lnSpc>
              <a:spcBef>
                <a:spcPts val="500"/>
              </a:spcBef>
              <a:spcAft>
                <a:spcPts val="0"/>
              </a:spcAft>
              <a:buClr>
                <a:schemeClr val="dk1"/>
              </a:buClr>
              <a:buSzPts val="1600"/>
              <a:buChar char="•"/>
              <a:defRPr>
                <a:latin typeface="Open Sans"/>
                <a:ea typeface="Open Sans"/>
                <a:cs typeface="Open Sans"/>
                <a:sym typeface="Open Sans"/>
              </a:defRPr>
            </a:lvl3pPr>
            <a:lvl4pPr marL="1828800" lvl="3" indent="-330200" algn="l">
              <a:lnSpc>
                <a:spcPct val="90000"/>
              </a:lnSpc>
              <a:spcBef>
                <a:spcPts val="500"/>
              </a:spcBef>
              <a:spcAft>
                <a:spcPts val="0"/>
              </a:spcAft>
              <a:buClr>
                <a:schemeClr val="dk1"/>
              </a:buClr>
              <a:buSzPts val="1600"/>
              <a:buChar char="•"/>
              <a:defRPr>
                <a:latin typeface="Open Sans"/>
                <a:ea typeface="Open Sans"/>
                <a:cs typeface="Open Sans"/>
                <a:sym typeface="Open Sans"/>
              </a:defRPr>
            </a:lvl4pPr>
            <a:lvl5pPr marL="2286000" lvl="4" indent="-330200" algn="l">
              <a:lnSpc>
                <a:spcPct val="90000"/>
              </a:lnSpc>
              <a:spcBef>
                <a:spcPts val="500"/>
              </a:spcBef>
              <a:spcAft>
                <a:spcPts val="0"/>
              </a:spcAft>
              <a:buClr>
                <a:schemeClr val="dk1"/>
              </a:buClr>
              <a:buSzPts val="1600"/>
              <a:buChar char="•"/>
              <a:defRPr>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32" name="Google Shape;32;p28"/>
          <p:cNvSpPr txBox="1">
            <a:spLocks noGrp="1"/>
          </p:cNvSpPr>
          <p:nvPr>
            <p:ph type="body" idx="3"/>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8"/>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8"/>
          <p:cNvSpPr txBox="1">
            <a:spLocks noGrp="1"/>
          </p:cNvSpPr>
          <p:nvPr>
            <p:ph type="body" idx="5"/>
          </p:nvPr>
        </p:nvSpPr>
        <p:spPr>
          <a:xfrm>
            <a:off x="663575" y="6127955"/>
            <a:ext cx="2500158" cy="2634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D1C1D"/>
              </a:buClr>
              <a:buSzPts val="1000"/>
              <a:buFont typeface="Open Sans"/>
              <a:buNone/>
              <a:defRPr sz="1000" b="0" i="0">
                <a:solidFill>
                  <a:srgbClr val="1D1C1D"/>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omparison">
  <p:cSld name="3_Comparison">
    <p:spTree>
      <p:nvGrpSpPr>
        <p:cNvPr id="1" name="Shape 35"/>
        <p:cNvGrpSpPr/>
        <p:nvPr/>
      </p:nvGrpSpPr>
      <p:grpSpPr>
        <a:xfrm>
          <a:off x="0" y="0"/>
          <a:ext cx="0" cy="0"/>
          <a:chOff x="0" y="0"/>
          <a:chExt cx="0" cy="0"/>
        </a:xfrm>
      </p:grpSpPr>
      <p:sp>
        <p:nvSpPr>
          <p:cNvPr id="36" name="Google Shape;36;p29"/>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9"/>
          <p:cNvSpPr txBox="1">
            <a:spLocks noGrp="1"/>
          </p:cNvSpPr>
          <p:nvPr>
            <p:ph type="body" idx="1"/>
          </p:nvPr>
        </p:nvSpPr>
        <p:spPr>
          <a:xfrm>
            <a:off x="663575" y="2455273"/>
            <a:ext cx="5157787" cy="45515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i="0">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29"/>
          <p:cNvSpPr txBox="1">
            <a:spLocks noGrp="1"/>
          </p:cNvSpPr>
          <p:nvPr>
            <p:ph type="body" idx="2"/>
          </p:nvPr>
        </p:nvSpPr>
        <p:spPr>
          <a:xfrm>
            <a:off x="663575" y="2910427"/>
            <a:ext cx="5157787" cy="31604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C00000"/>
              </a:buClr>
              <a:buSzPts val="2000"/>
              <a:buFont typeface="Open Sans SemiBold"/>
              <a:buNone/>
              <a:defRPr sz="2000" b="1" i="0">
                <a:solidFill>
                  <a:srgbClr val="C00000"/>
                </a:solidFill>
                <a:latin typeface="Open Sans SemiBold"/>
                <a:ea typeface="Open Sans SemiBold"/>
                <a:cs typeface="Open Sans SemiBold"/>
                <a:sym typeface="Open Sans SemiBold"/>
              </a:defRPr>
            </a:lvl1pPr>
            <a:lvl2pPr marL="914400" lvl="1" indent="-330200" algn="l">
              <a:lnSpc>
                <a:spcPct val="9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302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3pPr>
            <a:lvl4pPr marL="1828800" lvl="3" indent="-3302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4pPr>
            <a:lvl5pPr marL="2286000" lvl="4" indent="-330200" algn="l">
              <a:lnSpc>
                <a:spcPct val="90000"/>
              </a:lnSpc>
              <a:spcBef>
                <a:spcPts val="500"/>
              </a:spcBef>
              <a:spcAft>
                <a:spcPts val="0"/>
              </a:spcAft>
              <a:buClr>
                <a:schemeClr val="dk1"/>
              </a:buClr>
              <a:buSzPts val="1600"/>
              <a:buChar char="•"/>
              <a:defRPr sz="1600">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9"/>
          <p:cNvSpPr txBox="1">
            <a:spLocks noGrp="1"/>
          </p:cNvSpPr>
          <p:nvPr>
            <p:ph type="body" idx="3"/>
          </p:nvPr>
        </p:nvSpPr>
        <p:spPr>
          <a:xfrm>
            <a:off x="6172200" y="2455273"/>
            <a:ext cx="5183188" cy="45515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000"/>
              <a:buFont typeface="Open Sans SemiBold"/>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29"/>
          <p:cNvSpPr txBox="1">
            <a:spLocks noGrp="1"/>
          </p:cNvSpPr>
          <p:nvPr>
            <p:ph type="body" idx="4"/>
          </p:nvPr>
        </p:nvSpPr>
        <p:spPr>
          <a:xfrm>
            <a:off x="6172200" y="2910427"/>
            <a:ext cx="5183188" cy="31604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F5395"/>
              </a:buClr>
              <a:buSzPts val="2000"/>
              <a:buFont typeface="Open Sans SemiBold"/>
              <a:buNone/>
              <a:defRPr>
                <a:solidFill>
                  <a:srgbClr val="2F5395"/>
                </a:solidFill>
              </a:defRPr>
            </a:lvl1pPr>
            <a:lvl2pPr marL="914400" lvl="1" indent="-330200" algn="l">
              <a:lnSpc>
                <a:spcPct val="90000"/>
              </a:lnSpc>
              <a:spcBef>
                <a:spcPts val="500"/>
              </a:spcBef>
              <a:spcAft>
                <a:spcPts val="0"/>
              </a:spcAft>
              <a:buClr>
                <a:schemeClr val="dk1"/>
              </a:buClr>
              <a:buSzPts val="1600"/>
              <a:buChar char="•"/>
              <a:defRPr sz="1600" b="0" i="0">
                <a:latin typeface="Open Sans"/>
                <a:ea typeface="Open Sans"/>
                <a:cs typeface="Open Sans"/>
                <a:sym typeface="Open Sans"/>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42" name="Google Shape;42;p29"/>
          <p:cNvSpPr txBox="1">
            <a:spLocks noGrp="1"/>
          </p:cNvSpPr>
          <p:nvPr>
            <p:ph type="body" idx="5"/>
          </p:nvPr>
        </p:nvSpPr>
        <p:spPr>
          <a:xfrm>
            <a:off x="8465269" y="5750351"/>
            <a:ext cx="3262821" cy="641022"/>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Open Sans"/>
              <a:buNone/>
              <a:defRPr sz="1400" b="0" i="1">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9"/>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7"/>
          </p:nvPr>
        </p:nvSpPr>
        <p:spPr>
          <a:xfrm>
            <a:off x="663575" y="6127955"/>
            <a:ext cx="2500158" cy="26341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D1C1D"/>
              </a:buClr>
              <a:buSzPts val="1000"/>
              <a:buFont typeface="Open Sans"/>
              <a:buNone/>
              <a:defRPr sz="1000" b="0" i="0">
                <a:solidFill>
                  <a:srgbClr val="1D1C1D"/>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5"/>
        <p:cNvGrpSpPr/>
        <p:nvPr/>
      </p:nvGrpSpPr>
      <p:grpSpPr>
        <a:xfrm>
          <a:off x="0" y="0"/>
          <a:ext cx="0" cy="0"/>
          <a:chOff x="0" y="0"/>
          <a:chExt cx="0" cy="0"/>
        </a:xfrm>
      </p:grpSpPr>
      <p:pic>
        <p:nvPicPr>
          <p:cNvPr id="46" name="Google Shape;46;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7" name="Google Shape;47;p30"/>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49" name="Google Shape;49;p30"/>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Font typeface="Calibri"/>
              <a:buAutoNum type="arabicPeriod"/>
              <a:defRPr sz="1600" b="0" i="0">
                <a:latin typeface="Open Sans"/>
                <a:ea typeface="Open Sans"/>
                <a:cs typeface="Open Sans"/>
                <a:sym typeface="Open Sans"/>
              </a:defRPr>
            </a:lvl1pPr>
            <a:lvl2pPr marL="914400" lvl="1" indent="-355600" algn="l">
              <a:lnSpc>
                <a:spcPct val="90000"/>
              </a:lnSpc>
              <a:spcBef>
                <a:spcPts val="500"/>
              </a:spcBef>
              <a:spcAft>
                <a:spcPts val="0"/>
              </a:spcAft>
              <a:buClr>
                <a:schemeClr val="dk1"/>
              </a:buClr>
              <a:buSzPts val="2000"/>
              <a:buFont typeface="Calibri"/>
              <a:buAutoNum type="arabicPeriod"/>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30"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1"/>
        <p:cNvGrpSpPr/>
        <p:nvPr/>
      </p:nvGrpSpPr>
      <p:grpSpPr>
        <a:xfrm>
          <a:off x="0" y="0"/>
          <a:ext cx="0" cy="0"/>
          <a:chOff x="0" y="0"/>
          <a:chExt cx="0" cy="0"/>
        </a:xfrm>
      </p:grpSpPr>
      <p:sp>
        <p:nvSpPr>
          <p:cNvPr id="52" name="Google Shape;52;p3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pic>
        <p:nvPicPr>
          <p:cNvPr id="53" name="Google Shape;53;p31" descr="A screenshot of a computer&#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4" name="Google Shape;54;p31" descr="A screenshot of a computer&#10;&#10;Description automatically generated with low confidenc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chemeClr val="dk1"/>
              </a:buClr>
              <a:buSzPts val="2000"/>
              <a:buFont typeface="Open Sans SemiBold"/>
              <a:buNone/>
              <a:defRPr sz="2000" b="1"/>
            </a:lvl1pPr>
            <a:lvl2pPr marL="914400" lvl="1" indent="-355600" algn="l">
              <a:lnSpc>
                <a:spcPct val="90000"/>
              </a:lnSpc>
              <a:spcBef>
                <a:spcPts val="500"/>
              </a:spcBef>
              <a:spcAft>
                <a:spcPts val="0"/>
              </a:spcAft>
              <a:buClr>
                <a:schemeClr val="dk1"/>
              </a:buClr>
              <a:buSzPts val="2000"/>
              <a:buChar char="•"/>
              <a:defRPr sz="20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00" b="1" i="0">
                <a:solidFill>
                  <a:schemeClr val="lt1"/>
                </a:solidFill>
                <a:latin typeface="Quattrocento Sans"/>
                <a:ea typeface="Quattrocento Sans"/>
                <a:cs typeface="Quattrocento Sans"/>
                <a:sym typeface="Quattrocento Sans"/>
              </a:defRPr>
            </a:lvl1pPr>
            <a:lvl2pPr marL="0" lvl="1" indent="0" algn="r">
              <a:spcBef>
                <a:spcPts val="0"/>
              </a:spcBef>
              <a:buNone/>
              <a:defRPr sz="1400" b="1" i="0">
                <a:solidFill>
                  <a:schemeClr val="lt1"/>
                </a:solidFill>
                <a:latin typeface="Quattrocento Sans"/>
                <a:ea typeface="Quattrocento Sans"/>
                <a:cs typeface="Quattrocento Sans"/>
                <a:sym typeface="Quattrocento Sans"/>
              </a:defRPr>
            </a:lvl2pPr>
            <a:lvl3pPr marL="0" lvl="2" indent="0" algn="r">
              <a:spcBef>
                <a:spcPts val="0"/>
              </a:spcBef>
              <a:buNone/>
              <a:defRPr sz="1400" b="1" i="0">
                <a:solidFill>
                  <a:schemeClr val="lt1"/>
                </a:solidFill>
                <a:latin typeface="Quattrocento Sans"/>
                <a:ea typeface="Quattrocento Sans"/>
                <a:cs typeface="Quattrocento Sans"/>
                <a:sym typeface="Quattrocento Sans"/>
              </a:defRPr>
            </a:lvl3pPr>
            <a:lvl4pPr marL="0" lvl="3" indent="0" algn="r">
              <a:spcBef>
                <a:spcPts val="0"/>
              </a:spcBef>
              <a:buNone/>
              <a:defRPr sz="1400" b="1" i="0">
                <a:solidFill>
                  <a:schemeClr val="lt1"/>
                </a:solidFill>
                <a:latin typeface="Quattrocento Sans"/>
                <a:ea typeface="Quattrocento Sans"/>
                <a:cs typeface="Quattrocento Sans"/>
                <a:sym typeface="Quattrocento Sans"/>
              </a:defRPr>
            </a:lvl4pPr>
            <a:lvl5pPr marL="0" lvl="4" indent="0" algn="r">
              <a:spcBef>
                <a:spcPts val="0"/>
              </a:spcBef>
              <a:buNone/>
              <a:defRPr sz="1400" b="1" i="0">
                <a:solidFill>
                  <a:schemeClr val="lt1"/>
                </a:solidFill>
                <a:latin typeface="Quattrocento Sans"/>
                <a:ea typeface="Quattrocento Sans"/>
                <a:cs typeface="Quattrocento Sans"/>
                <a:sym typeface="Quattrocento Sans"/>
              </a:defRPr>
            </a:lvl5pPr>
            <a:lvl6pPr marL="0" lvl="5" indent="0" algn="r">
              <a:spcBef>
                <a:spcPts val="0"/>
              </a:spcBef>
              <a:buNone/>
              <a:defRPr sz="1400" b="1" i="0">
                <a:solidFill>
                  <a:schemeClr val="lt1"/>
                </a:solidFill>
                <a:latin typeface="Quattrocento Sans"/>
                <a:ea typeface="Quattrocento Sans"/>
                <a:cs typeface="Quattrocento Sans"/>
                <a:sym typeface="Quattrocento Sans"/>
              </a:defRPr>
            </a:lvl6pPr>
            <a:lvl7pPr marL="0" lvl="6" indent="0" algn="r">
              <a:spcBef>
                <a:spcPts val="0"/>
              </a:spcBef>
              <a:buNone/>
              <a:defRPr sz="1400" b="1" i="0">
                <a:solidFill>
                  <a:schemeClr val="lt1"/>
                </a:solidFill>
                <a:latin typeface="Quattrocento Sans"/>
                <a:ea typeface="Quattrocento Sans"/>
                <a:cs typeface="Quattrocento Sans"/>
                <a:sym typeface="Quattrocento Sans"/>
              </a:defRPr>
            </a:lvl7pPr>
            <a:lvl8pPr marL="0" lvl="7" indent="0" algn="r">
              <a:spcBef>
                <a:spcPts val="0"/>
              </a:spcBef>
              <a:buNone/>
              <a:defRPr sz="1400" b="1" i="0">
                <a:solidFill>
                  <a:schemeClr val="lt1"/>
                </a:solidFill>
                <a:latin typeface="Quattrocento Sans"/>
                <a:ea typeface="Quattrocento Sans"/>
                <a:cs typeface="Quattrocento Sans"/>
                <a:sym typeface="Quattrocento Sans"/>
              </a:defRPr>
            </a:lvl8pPr>
            <a:lvl9pPr marL="0" lvl="8" indent="0" algn="r">
              <a:spcBef>
                <a:spcPts val="0"/>
              </a:spcBef>
              <a:buNone/>
              <a:defRPr sz="1400" b="1" i="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sp>
        <p:nvSpPr>
          <p:cNvPr id="59" name="Google Shape;59;p32"/>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EA9DA"/>
              </a:buClr>
              <a:buSzPts val="2000"/>
              <a:buFont typeface="Open Sans SemiBold"/>
              <a:buNone/>
              <a:defRPr b="1" i="0">
                <a:solidFill>
                  <a:srgbClr val="8EA9DA"/>
                </a:solidFill>
                <a:latin typeface="Open Sans SemiBold"/>
                <a:ea typeface="Open Sans SemiBold"/>
                <a:cs typeface="Open Sans SemiBold"/>
                <a:sym typeface="Open Sans SemiBold"/>
              </a:defRPr>
            </a:lvl1pPr>
            <a:lvl2pPr marL="914400" lvl="1" indent="-228600" algn="l">
              <a:lnSpc>
                <a:spcPct val="90000"/>
              </a:lnSpc>
              <a:spcBef>
                <a:spcPts val="500"/>
              </a:spcBef>
              <a:spcAft>
                <a:spcPts val="0"/>
              </a:spcAft>
              <a:buClr>
                <a:schemeClr val="dk1"/>
              </a:buClr>
              <a:buSzPts val="2000"/>
              <a:buNone/>
              <a:defRPr b="1" i="0">
                <a:latin typeface="Quattrocento Sans"/>
                <a:ea typeface="Quattrocento Sans"/>
                <a:cs typeface="Quattrocento Sans"/>
                <a:sym typeface="Quattrocento Sans"/>
              </a:defRPr>
            </a:lvl2pPr>
            <a:lvl3pPr marL="1371600" lvl="2"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marL="1828800" lvl="3"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marL="2286000" lvl="4" indent="-228600" algn="l">
              <a:lnSpc>
                <a:spcPct val="9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2"/>
          <p:cNvSpPr txBox="1">
            <a:spLocks noGrp="1"/>
          </p:cNvSpPr>
          <p:nvPr>
            <p:ph type="body" idx="3"/>
          </p:nvPr>
        </p:nvSpPr>
        <p:spPr>
          <a:xfrm>
            <a:off x="8188960" y="5788058"/>
            <a:ext cx="3529770" cy="603315"/>
          </a:xfrm>
          <a:prstGeom prst="rect">
            <a:avLst/>
          </a:prstGeom>
          <a:noFill/>
          <a:ln>
            <a:noFill/>
          </a:ln>
        </p:spPr>
        <p:txBody>
          <a:bodyPr spcFirstLastPara="1" wrap="square" lIns="91425" tIns="45700" rIns="91425" bIns="45700" anchor="b" anchorCtr="0">
            <a:normAutofit/>
          </a:bodyPr>
          <a:lstStyle>
            <a:lvl1pPr marL="457200" lvl="0" indent="-228600" algn="r">
              <a:lnSpc>
                <a:spcPct val="90000"/>
              </a:lnSpc>
              <a:spcBef>
                <a:spcPts val="1000"/>
              </a:spcBef>
              <a:spcAft>
                <a:spcPts val="0"/>
              </a:spcAft>
              <a:buClr>
                <a:schemeClr val="dk1"/>
              </a:buClr>
              <a:buSzPts val="1400"/>
              <a:buFont typeface="Quattrocento Sans"/>
              <a:buNone/>
              <a:defRPr sz="1400" b="0" i="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2"/>
          <p:cNvSpPr txBox="1">
            <a:spLocks noGrp="1"/>
          </p:cNvSpPr>
          <p:nvPr>
            <p:ph type="body" idx="4"/>
          </p:nvPr>
        </p:nvSpPr>
        <p:spPr>
          <a:xfrm>
            <a:off x="663575" y="6035355"/>
            <a:ext cx="5180634" cy="35601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1000"/>
              <a:buFont typeface="Open Sans"/>
              <a:buNone/>
              <a:defRPr sz="1000" b="0" i="0">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62"/>
        <p:cNvGrpSpPr/>
        <p:nvPr/>
      </p:nvGrpSpPr>
      <p:grpSpPr>
        <a:xfrm>
          <a:off x="0" y="0"/>
          <a:ext cx="0" cy="0"/>
          <a:chOff x="0" y="0"/>
          <a:chExt cx="0" cy="0"/>
        </a:xfrm>
      </p:grpSpPr>
      <p:pic>
        <p:nvPicPr>
          <p:cNvPr id="63" name="Google Shape;63;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4" name="Google Shape;64;p33"/>
          <p:cNvSpPr txBox="1">
            <a:spLocks noGrp="1"/>
          </p:cNvSpPr>
          <p:nvPr>
            <p:ph type="title"/>
          </p:nvPr>
        </p:nvSpPr>
        <p:spPr>
          <a:xfrm>
            <a:off x="641023" y="707009"/>
            <a:ext cx="10793690" cy="509047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pic>
        <p:nvPicPr>
          <p:cNvPr id="66" name="Google Shape;66;p33" descr="Graphical user interface, tex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Section Header">
  <p:cSld name="1_Section Header">
    <p:spTree>
      <p:nvGrpSpPr>
        <p:cNvPr id="1" name="Shape 67"/>
        <p:cNvGrpSpPr/>
        <p:nvPr/>
      </p:nvGrpSpPr>
      <p:grpSpPr>
        <a:xfrm>
          <a:off x="0" y="0"/>
          <a:ext cx="0" cy="0"/>
          <a:chOff x="0" y="0"/>
          <a:chExt cx="0" cy="0"/>
        </a:xfrm>
      </p:grpSpPr>
      <p:pic>
        <p:nvPicPr>
          <p:cNvPr id="68" name="Google Shape;68;p3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9" name="Google Shape;69;p34"/>
          <p:cNvSpPr txBox="1">
            <a:spLocks noGrp="1"/>
          </p:cNvSpPr>
          <p:nvPr>
            <p:ph type="title"/>
          </p:nvPr>
        </p:nvSpPr>
        <p:spPr>
          <a:xfrm>
            <a:off x="641023" y="3325090"/>
            <a:ext cx="6270416" cy="27313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5800"/>
              <a:buFont typeface="Open Sans"/>
              <a:buNone/>
              <a:defRPr sz="5800" b="0" i="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71" name="Google Shape;71;p34"/>
          <p:cNvSpPr txBox="1">
            <a:spLocks noGrp="1"/>
          </p:cNvSpPr>
          <p:nvPr>
            <p:ph type="body" idx="1"/>
          </p:nvPr>
        </p:nvSpPr>
        <p:spPr>
          <a:xfrm>
            <a:off x="641023" y="626406"/>
            <a:ext cx="5261013" cy="24723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EA9DA"/>
              </a:buClr>
              <a:buSzPts val="20000"/>
              <a:buFont typeface="Open Sans ExtraBold"/>
              <a:buNone/>
              <a:defRPr sz="20000" b="1" i="0">
                <a:solidFill>
                  <a:srgbClr val="8EA9DA"/>
                </a:solidFill>
                <a:latin typeface="Open Sans ExtraBold"/>
                <a:ea typeface="Open Sans ExtraBold"/>
                <a:cs typeface="Open Sans ExtraBold"/>
                <a:sym typeface="Open Sans ExtraBold"/>
              </a:defRPr>
            </a:lvl1pPr>
            <a:lvl2pPr marL="914400" lvl="1" indent="-228600" algn="l">
              <a:lnSpc>
                <a:spcPct val="90000"/>
              </a:lnSpc>
              <a:spcBef>
                <a:spcPts val="500"/>
              </a:spcBef>
              <a:spcAft>
                <a:spcPts val="0"/>
              </a:spcAft>
              <a:buClr>
                <a:schemeClr val="dk1"/>
              </a:buClr>
              <a:buSzPts val="2000"/>
              <a:buNone/>
              <a:defRPr/>
            </a:lvl2pPr>
            <a:lvl3pPr marL="1371600" lvl="2" indent="-228600" algn="l">
              <a:lnSpc>
                <a:spcPct val="90000"/>
              </a:lnSpc>
              <a:spcBef>
                <a:spcPts val="500"/>
              </a:spcBef>
              <a:spcAft>
                <a:spcPts val="0"/>
              </a:spcAft>
              <a:buClr>
                <a:schemeClr val="dk1"/>
              </a:buClr>
              <a:buSzPts val="1600"/>
              <a:buNone/>
              <a:defRPr/>
            </a:lvl3pPr>
            <a:lvl4pPr marL="1828800" lvl="3" indent="-228600" algn="l">
              <a:lnSpc>
                <a:spcPct val="90000"/>
              </a:lnSpc>
              <a:spcBef>
                <a:spcPts val="500"/>
              </a:spcBef>
              <a:spcAft>
                <a:spcPts val="0"/>
              </a:spcAft>
              <a:buClr>
                <a:schemeClr val="dk1"/>
              </a:buClr>
              <a:buSzPts val="1600"/>
              <a:buNone/>
              <a:defRPr/>
            </a:lvl4pPr>
            <a:lvl5pPr marL="2286000" lvl="4" indent="-228600" algn="l">
              <a:lnSpc>
                <a:spcPct val="90000"/>
              </a:lnSpc>
              <a:spcBef>
                <a:spcPts val="500"/>
              </a:spcBef>
              <a:spcAft>
                <a:spcPts val="0"/>
              </a:spcAft>
              <a:buClr>
                <a:schemeClr val="dk1"/>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 name="Google Shape;72;p34" descr="Graphical user interface, sunburst chart&#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5" descr="Graphical user interface, text&#10;&#10;Description automatically generated"/>
          <p:cNvPicPr preferRelativeResize="0"/>
          <p:nvPr/>
        </p:nvPicPr>
        <p:blipFill rotWithShape="1">
          <a:blip r:embed="rId26">
            <a:alphaModFix/>
          </a:blip>
          <a:srcRect/>
          <a:stretch/>
        </p:blipFill>
        <p:spPr>
          <a:xfrm>
            <a:off x="0" y="0"/>
            <a:ext cx="12192000" cy="6858000"/>
          </a:xfrm>
          <a:prstGeom prst="rect">
            <a:avLst/>
          </a:prstGeom>
          <a:noFill/>
          <a:ln>
            <a:noFill/>
          </a:ln>
        </p:spPr>
      </p:pic>
      <p:sp>
        <p:nvSpPr>
          <p:cNvPr id="11" name="Google Shape;11;p25"/>
          <p:cNvSpPr txBox="1">
            <a:spLocks noGrp="1"/>
          </p:cNvSpPr>
          <p:nvPr>
            <p:ph type="title"/>
          </p:nvPr>
        </p:nvSpPr>
        <p:spPr>
          <a:xfrm>
            <a:off x="663880" y="681037"/>
            <a:ext cx="1068992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5"/>
          <p:cNvSpPr txBox="1">
            <a:spLocks noGrp="1"/>
          </p:cNvSpPr>
          <p:nvPr>
            <p:ph type="body" idx="1"/>
          </p:nvPr>
        </p:nvSpPr>
        <p:spPr>
          <a:xfrm>
            <a:off x="663880" y="2558970"/>
            <a:ext cx="10689920" cy="3721689"/>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000"/>
              <a:buFont typeface="Open Sans SemiBold"/>
              <a:buNone/>
              <a:defRPr sz="2000" b="1" i="0" u="none" strike="noStrike" cap="none">
                <a:solidFill>
                  <a:schemeClr val="dk1"/>
                </a:solidFill>
                <a:latin typeface="Open Sans SemiBold"/>
                <a:ea typeface="Open Sans SemiBold"/>
                <a:cs typeface="Open Sans SemiBold"/>
                <a:sym typeface="Open Sans SemiBold"/>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2pPr>
            <a:lvl3pPr marL="1371600" marR="0" lvl="2"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1pPr>
            <a:lvl2pPr marL="0" marR="0" lvl="1"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2pPr>
            <a:lvl3pPr marL="0" marR="0" lvl="2"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3pPr>
            <a:lvl4pPr marL="0" marR="0" lvl="3"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4pPr>
            <a:lvl5pPr marL="0" marR="0" lvl="4"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5pPr>
            <a:lvl6pPr marL="0" marR="0" lvl="5"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6pPr>
            <a:lvl7pPr marL="0" marR="0" lvl="6"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7pPr>
            <a:lvl8pPr marL="0" marR="0" lvl="7"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8pPr>
            <a:lvl9pPr marL="0" marR="0" lvl="8" indent="0" algn="r" rtl="0">
              <a:spcBef>
                <a:spcPts val="0"/>
              </a:spcBef>
              <a:buNone/>
              <a:defRPr sz="1400" b="1" i="0" u="none" strike="noStrike" cap="none">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sv-SE"/>
              <a:t>‹#›</a:t>
            </a:fld>
            <a:endParaRPr/>
          </a:p>
        </p:txBody>
      </p:sp>
      <p:pic>
        <p:nvPicPr>
          <p:cNvPr id="14" name="Google Shape;14;p25" descr="Graphical user interface, text&#10;&#10;Description automatically generated"/>
          <p:cNvPicPr preferRelativeResize="0"/>
          <p:nvPr/>
        </p:nvPicPr>
        <p:blipFill rotWithShape="1">
          <a:blip r:embed="rId26">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hyperlink" Target="http://search.creativecommons.org/photos/e58cc7ea-36a9-4dcc-b1bb-b983ab5200e2" TargetMode="External"/><Relationship Id="rId3" Type="http://schemas.openxmlformats.org/officeDocument/2006/relationships/hyperlink" Target="https://unsplash.com/@dominik_photography?utm_source=unsplash&amp;utm_medium=referral&amp;utm_content=creditCopyText" TargetMode="External"/><Relationship Id="rId7" Type="http://schemas.openxmlformats.org/officeDocument/2006/relationships/image" Target="../media/image11.jpg"/><Relationship Id="rId12" Type="http://schemas.openxmlformats.org/officeDocument/2006/relationships/hyperlink" Target="http://unsplash.com/photos/LRhUECQdhec"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jpg"/><Relationship Id="rId11" Type="http://schemas.openxmlformats.org/officeDocument/2006/relationships/hyperlink" Target="https://unsplash.com/@elijah_ekdahl?utm_source=unsplash&amp;utm_medium=referral&amp;utm_content=creditCopyText" TargetMode="External"/><Relationship Id="rId5" Type="http://schemas.openxmlformats.org/officeDocument/2006/relationships/image" Target="../media/image14.jpg"/><Relationship Id="rId15" Type="http://schemas.openxmlformats.org/officeDocument/2006/relationships/image" Target="../media/image9.png"/><Relationship Id="rId10" Type="http://schemas.openxmlformats.org/officeDocument/2006/relationships/hyperlink" Target="http://unsplash.com/photos/zAITDJYV09w" TargetMode="External"/><Relationship Id="rId4" Type="http://schemas.openxmlformats.org/officeDocument/2006/relationships/hyperlink" Target="https://unsplash.com/photos/Mk2ls9UBO2E" TargetMode="External"/><Relationship Id="rId9" Type="http://schemas.openxmlformats.org/officeDocument/2006/relationships/hyperlink" Target="https://unsplash.com/@jeisblack?utm_source=unsplash&amp;utm_medium=referral&amp;utm_content=creditCopyText" TargetMode="External"/><Relationship Id="rId14" Type="http://schemas.openxmlformats.org/officeDocument/2006/relationships/hyperlink" Target="https://creativecommons.org/publicdomain/zero/1.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search.creativecommons.org/photos/20dd19e3-037f-42f6-a063-13c196ea855a"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hyperlink" Target="https://creativecommons.org/licenses/by/4.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creativecommons.org/licenses/by/3.0/" TargetMode="External"/><Relationship Id="rId4" Type="http://schemas.openxmlformats.org/officeDocument/2006/relationships/hyperlink" Target="https://commons.wikimedia.org/w/index.php?curid=688146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s://unsplash.com/?utm_source=unsplash&amp;utm_medium=referral&amp;utm_content=creditCopyText" TargetMode="External"/><Relationship Id="rId4" Type="http://schemas.openxmlformats.org/officeDocument/2006/relationships/hyperlink" Target="https://unsplash.com/@peterng1618?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s://creativecommons.org/publicdomain/zero/1.0/" TargetMode="External"/><Relationship Id="rId4" Type="http://schemas.openxmlformats.org/officeDocument/2006/relationships/hyperlink" Target="https://search.creativecommons.org/photos/e58cc7ea-36a9-4dcc-b1bb-b983ab5200e2"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ndex.php?curid=3640416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hyperlink" Target="https://creativecommons.org/publicdomain/zero/1.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
          <p:cNvSpPr txBox="1">
            <a:spLocks noGrp="1"/>
          </p:cNvSpPr>
          <p:nvPr>
            <p:ph type="ctrTitle"/>
          </p:nvPr>
        </p:nvSpPr>
        <p:spPr>
          <a:xfrm>
            <a:off x="651350" y="3451375"/>
            <a:ext cx="7029600" cy="2798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Open Sans ExtraBold"/>
              <a:buNone/>
            </a:pPr>
            <a:r>
              <a:rPr lang="sv-SE">
                <a:solidFill>
                  <a:schemeClr val="lt1"/>
                </a:solidFill>
              </a:rPr>
              <a:t>LECTURA 2</a:t>
            </a:r>
            <a:br>
              <a:rPr lang="sv-SE"/>
            </a:br>
            <a:r>
              <a:rPr lang="sv-SE"/>
              <a:t>EL SISTEMA ENERGÉTICO</a:t>
            </a:r>
            <a:endParaRPr/>
          </a:p>
        </p:txBody>
      </p:sp>
      <p:sp>
        <p:nvSpPr>
          <p:cNvPr id="169" name="Google Shape;169;p1"/>
          <p:cNvSpPr txBox="1">
            <a:spLocks noGrp="1"/>
          </p:cNvSpPr>
          <p:nvPr>
            <p:ph type="subTitle" idx="1"/>
          </p:nvPr>
        </p:nvSpPr>
        <p:spPr>
          <a:xfrm>
            <a:off x="767631" y="3972725"/>
            <a:ext cx="2846100" cy="3897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chemeClr val="dk1"/>
              </a:buClr>
              <a:buSzPct val="100000"/>
              <a:buFont typeface="Open Sans ExtraBold"/>
              <a:buNone/>
            </a:pPr>
            <a:r>
              <a:rPr lang="sv-SE"/>
              <a:t>Introducción a los CLEW</a:t>
            </a:r>
            <a:endParaRPr/>
          </a:p>
        </p:txBody>
      </p:sp>
      <p:sp>
        <p:nvSpPr>
          <p:cNvPr id="170" name="Google Shape;170;p1"/>
          <p:cNvSpPr/>
          <p:nvPr/>
        </p:nvSpPr>
        <p:spPr>
          <a:xfrm>
            <a:off x="6583515" y="4337830"/>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1" name="Google Shape;171;p1" descr="Lecture2_Slide1.mp3"/>
          <p:cNvPicPr preferRelativeResize="0"/>
          <p:nvPr/>
        </p:nvPicPr>
        <p:blipFill rotWithShape="1">
          <a:blip r:embed="rId3">
            <a:alphaModFix/>
          </a:blip>
          <a:srcRect/>
          <a:stretch/>
        </p:blipFill>
        <p:spPr>
          <a:xfrm>
            <a:off x="6654880" y="4409195"/>
            <a:ext cx="812800" cy="812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4519"/>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663575" y="675243"/>
            <a:ext cx="5535519"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2.2 ¿Por qué modelar el sistema energético?</a:t>
            </a:r>
            <a:endParaRPr/>
          </a:p>
        </p:txBody>
      </p:sp>
      <p:sp>
        <p:nvSpPr>
          <p:cNvPr id="287" name="Google Shape;287;p1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10</a:t>
            </a:fld>
            <a:endParaRPr/>
          </a:p>
        </p:txBody>
      </p:sp>
      <p:sp>
        <p:nvSpPr>
          <p:cNvPr id="288" name="Google Shape;288;p10"/>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El potencial</a:t>
            </a:r>
            <a:endParaRPr/>
          </a:p>
        </p:txBody>
      </p:sp>
      <p:sp>
        <p:nvSpPr>
          <p:cNvPr id="289" name="Google Shape;289;p10"/>
          <p:cNvSpPr txBox="1"/>
          <p:nvPr/>
        </p:nvSpPr>
        <p:spPr>
          <a:xfrm>
            <a:off x="663575" y="2397228"/>
            <a:ext cx="9265872" cy="36020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8102E"/>
              </a:buClr>
              <a:buSzPts val="2000"/>
              <a:buFont typeface="Arial"/>
              <a:buNone/>
            </a:pPr>
            <a:r>
              <a:rPr lang="sv-SE" sz="2000" b="1" i="0">
                <a:solidFill>
                  <a:srgbClr val="C8102E"/>
                </a:solidFill>
                <a:latin typeface="Open Sans SemiBold"/>
                <a:ea typeface="Open Sans SemiBold"/>
                <a:cs typeface="Open Sans SemiBold"/>
                <a:sym typeface="Open Sans SemiBold"/>
              </a:rPr>
              <a:t>Un uso importante de los modelos es el análisis de escenarios</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Aumentar nuestra comprensión sobre el futuro;</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Explora los posibles cambios en el entorno;</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Crear consenso para el cambio;</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Gestionar los riesgos.</a:t>
            </a:r>
            <a:endParaRPr/>
          </a:p>
        </p:txBody>
      </p:sp>
      <p:sp>
        <p:nvSpPr>
          <p:cNvPr id="290" name="Google Shape;290;p10"/>
          <p:cNvSpPr txBox="1">
            <a:spLocks noGrp="1"/>
          </p:cNvSpPr>
          <p:nvPr>
            <p:ph type="body" idx="4294967295"/>
          </p:nvPr>
        </p:nvSpPr>
        <p:spPr>
          <a:xfrm>
            <a:off x="8054788" y="5903259"/>
            <a:ext cx="3678230" cy="480970"/>
          </a:xfrm>
          <a:prstGeom prst="rect">
            <a:avLst/>
          </a:prstGeom>
          <a:noFill/>
          <a:ln>
            <a:noFill/>
          </a:ln>
        </p:spPr>
        <p:txBody>
          <a:bodyPr spcFirstLastPara="1" wrap="square" lIns="91425" tIns="45700" rIns="91425" bIns="45700" anchor="t" anchorCtr="0">
            <a:normAutofit fontScale="92500"/>
          </a:bodyPr>
          <a:lstStyle/>
          <a:p>
            <a:pPr marL="0" lvl="0" indent="0" algn="r" rtl="0">
              <a:lnSpc>
                <a:spcPct val="90000"/>
              </a:lnSpc>
              <a:spcBef>
                <a:spcPts val="0"/>
              </a:spcBef>
              <a:spcAft>
                <a:spcPts val="0"/>
              </a:spcAft>
              <a:buClr>
                <a:schemeClr val="dk1"/>
              </a:buClr>
              <a:buSzPct val="100000"/>
              <a:buFont typeface="Quattrocento Sans"/>
              <a:buNone/>
            </a:pPr>
            <a:r>
              <a:rPr lang="sv-SE" sz="1400" b="0" i="1">
                <a:latin typeface="Quattrocento Sans"/>
                <a:ea typeface="Quattrocento Sans"/>
                <a:cs typeface="Quattrocento Sans"/>
                <a:sym typeface="Quattrocento Sans"/>
              </a:rPr>
              <a:t>Referencia: Maack, J.N., Scenario Analysis: </a:t>
            </a:r>
            <a:br>
              <a:rPr lang="sv-SE" sz="1400" b="0" i="1">
                <a:latin typeface="Quattrocento Sans"/>
                <a:ea typeface="Quattrocento Sans"/>
                <a:cs typeface="Quattrocento Sans"/>
                <a:sym typeface="Quattrocento Sans"/>
              </a:rPr>
            </a:br>
            <a:r>
              <a:rPr lang="sv-SE" sz="1400" b="0" i="1">
                <a:latin typeface="Quattrocento Sans"/>
                <a:ea typeface="Quattrocento Sans"/>
                <a:cs typeface="Quattrocento Sans"/>
                <a:sym typeface="Quattrocento Sans"/>
              </a:rPr>
              <a:t>a Tool for Task Managers, 2001, Banco Mundial</a:t>
            </a:r>
            <a:endParaRPr/>
          </a:p>
        </p:txBody>
      </p:sp>
      <p:sp>
        <p:nvSpPr>
          <p:cNvPr id="291" name="Google Shape;291;p10"/>
          <p:cNvSpPr/>
          <p:nvPr/>
        </p:nvSpPr>
        <p:spPr>
          <a:xfrm>
            <a:off x="7051530" y="787351"/>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2" name="Google Shape;292;p10" descr="Lecture2_Slide10.mp3"/>
          <p:cNvPicPr preferRelativeResize="0"/>
          <p:nvPr/>
        </p:nvPicPr>
        <p:blipFill rotWithShape="1">
          <a:blip r:embed="rId3">
            <a:alphaModFix/>
          </a:blip>
          <a:srcRect/>
          <a:stretch/>
        </p:blipFill>
        <p:spPr>
          <a:xfrm>
            <a:off x="7051530" y="858716"/>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1"/>
          <p:cNvSpPr txBox="1">
            <a:spLocks noGrp="1"/>
          </p:cNvSpPr>
          <p:nvPr>
            <p:ph type="title"/>
          </p:nvPr>
        </p:nvSpPr>
        <p:spPr>
          <a:xfrm>
            <a:off x="663575" y="675243"/>
            <a:ext cx="5817907"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2.2 ¿Por qué modelar el sistema energético?</a:t>
            </a:r>
            <a:endParaRPr/>
          </a:p>
        </p:txBody>
      </p:sp>
      <p:sp>
        <p:nvSpPr>
          <p:cNvPr id="299" name="Google Shape;299;p11"/>
          <p:cNvSpPr txBox="1">
            <a:spLocks noGrp="1"/>
          </p:cNvSpPr>
          <p:nvPr>
            <p:ph type="body" idx="2"/>
          </p:nvPr>
        </p:nvSpPr>
        <p:spPr>
          <a:xfrm>
            <a:off x="663575" y="2385364"/>
            <a:ext cx="9108640" cy="36020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C8102E"/>
              </a:buClr>
              <a:buSzPts val="2000"/>
              <a:buFont typeface="Open Sans SemiBold"/>
              <a:buNone/>
            </a:pPr>
            <a:r>
              <a:rPr lang="sv-SE">
                <a:solidFill>
                  <a:srgbClr val="C8102E"/>
                </a:solidFill>
              </a:rPr>
              <a:t>Los modelos no pueden predecir el futuro</a:t>
            </a:r>
            <a:endParaRPr>
              <a:solidFill>
                <a:srgbClr val="C8102E"/>
              </a:solidFill>
            </a:endParaRPr>
          </a:p>
          <a:p>
            <a:pPr marL="685800" lvl="1" indent="-228600" algn="l" rtl="0">
              <a:lnSpc>
                <a:spcPct val="90000"/>
              </a:lnSpc>
              <a:spcBef>
                <a:spcPts val="500"/>
              </a:spcBef>
              <a:spcAft>
                <a:spcPts val="0"/>
              </a:spcAft>
              <a:buClr>
                <a:schemeClr val="dk1"/>
              </a:buClr>
              <a:buSzPts val="2000"/>
              <a:buChar char="•"/>
            </a:pPr>
            <a:r>
              <a:rPr lang="sv-SE" sz="2000"/>
              <a:t>Pero puede ayudar a entender mejor el futuro y estar preparado para tomar decisiones informadas</a:t>
            </a:r>
            <a:endParaRPr/>
          </a:p>
          <a:p>
            <a:pPr marL="0" lvl="0" indent="0" algn="l" rtl="0">
              <a:lnSpc>
                <a:spcPct val="90000"/>
              </a:lnSpc>
              <a:spcBef>
                <a:spcPts val="1000"/>
              </a:spcBef>
              <a:spcAft>
                <a:spcPts val="0"/>
              </a:spcAft>
              <a:buClr>
                <a:srgbClr val="C8102E"/>
              </a:buClr>
              <a:buSzPts val="2000"/>
              <a:buFont typeface="Open Sans SemiBold"/>
              <a:buNone/>
            </a:pPr>
            <a:r>
              <a:rPr lang="sv-SE">
                <a:solidFill>
                  <a:srgbClr val="C8102E"/>
                </a:solidFill>
              </a:rPr>
              <a:t>Los modelos no pueden tomar decisiones</a:t>
            </a:r>
            <a:endParaRPr>
              <a:solidFill>
                <a:srgbClr val="C8102E"/>
              </a:solidFill>
            </a:endParaRPr>
          </a:p>
          <a:p>
            <a:pPr marL="685800" lvl="1" indent="-228600" algn="l" rtl="0">
              <a:lnSpc>
                <a:spcPct val="90000"/>
              </a:lnSpc>
              <a:spcBef>
                <a:spcPts val="500"/>
              </a:spcBef>
              <a:spcAft>
                <a:spcPts val="0"/>
              </a:spcAft>
              <a:buClr>
                <a:schemeClr val="dk1"/>
              </a:buClr>
              <a:buSzPts val="2000"/>
              <a:buChar char="•"/>
            </a:pPr>
            <a:r>
              <a:rPr lang="sv-SE" sz="2000"/>
              <a:t>La principal tarea de un analista energético es evaluar las diferentes opciones y proporcionar información clara a los responsables de la toma de decisiones</a:t>
            </a:r>
            <a:endParaRPr sz="2000"/>
          </a:p>
        </p:txBody>
      </p:sp>
      <p:sp>
        <p:nvSpPr>
          <p:cNvPr id="300" name="Google Shape;300;p1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11</a:t>
            </a:fld>
            <a:endParaRPr/>
          </a:p>
        </p:txBody>
      </p:sp>
      <p:sp>
        <p:nvSpPr>
          <p:cNvPr id="301" name="Google Shape;301;p11"/>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El alcance</a:t>
            </a:r>
            <a:endParaRPr/>
          </a:p>
        </p:txBody>
      </p:sp>
      <p:sp>
        <p:nvSpPr>
          <p:cNvPr id="302" name="Google Shape;302;p11"/>
          <p:cNvSpPr/>
          <p:nvPr/>
        </p:nvSpPr>
        <p:spPr>
          <a:xfrm>
            <a:off x="8023059" y="879158"/>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3" name="Google Shape;303;p11" descr="Lecture2_Slide11.mp3"/>
          <p:cNvPicPr preferRelativeResize="0"/>
          <p:nvPr/>
        </p:nvPicPr>
        <p:blipFill rotWithShape="1">
          <a:blip r:embed="rId3">
            <a:alphaModFix/>
          </a:blip>
          <a:srcRect/>
          <a:stretch/>
        </p:blipFill>
        <p:spPr>
          <a:xfrm>
            <a:off x="8063401" y="870580"/>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5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2"/>
          <p:cNvSpPr txBox="1">
            <a:spLocks noGrp="1"/>
          </p:cNvSpPr>
          <p:nvPr>
            <p:ph type="title"/>
          </p:nvPr>
        </p:nvSpPr>
        <p:spPr>
          <a:xfrm>
            <a:off x="663575" y="675243"/>
            <a:ext cx="5432425"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2.2 ¿Por qué modelar el sistema energético?</a:t>
            </a:r>
            <a:endParaRPr/>
          </a:p>
        </p:txBody>
      </p:sp>
      <p:sp>
        <p:nvSpPr>
          <p:cNvPr id="310" name="Google Shape;310;p1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12</a:t>
            </a:fld>
            <a:endParaRPr/>
          </a:p>
        </p:txBody>
      </p:sp>
      <p:sp>
        <p:nvSpPr>
          <p:cNvPr id="311" name="Google Shape;311;p12"/>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El alcance</a:t>
            </a:r>
            <a:endParaRPr/>
          </a:p>
        </p:txBody>
      </p:sp>
      <p:sp>
        <p:nvSpPr>
          <p:cNvPr id="312" name="Google Shape;312;p12"/>
          <p:cNvSpPr txBox="1"/>
          <p:nvPr/>
        </p:nvSpPr>
        <p:spPr>
          <a:xfrm>
            <a:off x="663575" y="2385364"/>
            <a:ext cx="9108640" cy="36020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8102E"/>
              </a:buClr>
              <a:buSzPts val="2000"/>
              <a:buFont typeface="Arial"/>
              <a:buNone/>
            </a:pPr>
            <a:r>
              <a:rPr lang="sv-SE" sz="2000" b="1" i="0">
                <a:solidFill>
                  <a:srgbClr val="C8102E"/>
                </a:solidFill>
                <a:latin typeface="Open Sans SemiBold"/>
                <a:ea typeface="Open Sans SemiBold"/>
                <a:cs typeface="Open Sans SemiBold"/>
                <a:sym typeface="Open Sans SemiBold"/>
              </a:rPr>
              <a:t>En resumen...</a:t>
            </a:r>
            <a:endParaRPr/>
          </a:p>
          <a:p>
            <a:pPr marL="228600" marR="0" lvl="0" indent="-101600" algn="l" rtl="0">
              <a:lnSpc>
                <a:spcPct val="100000"/>
              </a:lnSpc>
              <a:spcBef>
                <a:spcPts val="1000"/>
              </a:spcBef>
              <a:spcAft>
                <a:spcPts val="0"/>
              </a:spcAft>
              <a:buClr>
                <a:srgbClr val="2F5395"/>
              </a:buClr>
              <a:buSzPts val="2000"/>
              <a:buFont typeface="Arial"/>
              <a:buNone/>
            </a:pPr>
            <a:endParaRPr sz="2000" b="1" i="0">
              <a:solidFill>
                <a:schemeClr val="dk1"/>
              </a:solidFill>
              <a:latin typeface="Open Sans"/>
              <a:ea typeface="Open Sans"/>
              <a:cs typeface="Open Sans"/>
              <a:sym typeface="Open Sans"/>
            </a:endParaRPr>
          </a:p>
          <a:p>
            <a:pPr marL="228600" marR="0" lvl="0" indent="-101600" algn="l" rtl="0">
              <a:lnSpc>
                <a:spcPct val="100000"/>
              </a:lnSpc>
              <a:spcBef>
                <a:spcPts val="1000"/>
              </a:spcBef>
              <a:spcAft>
                <a:spcPts val="0"/>
              </a:spcAft>
              <a:buClr>
                <a:srgbClr val="2F5395"/>
              </a:buClr>
              <a:buSzPts val="2000"/>
              <a:buFont typeface="Arial"/>
              <a:buNone/>
            </a:pPr>
            <a:endParaRPr sz="2000" b="1" i="0">
              <a:solidFill>
                <a:srgbClr val="012169"/>
              </a:solidFill>
              <a:latin typeface="Open Sans"/>
              <a:ea typeface="Open Sans"/>
              <a:cs typeface="Open Sans"/>
              <a:sym typeface="Open Sans"/>
            </a:endParaRPr>
          </a:p>
          <a:p>
            <a:pPr marL="0" marR="0" lvl="0" indent="0" algn="ctr" rtl="0">
              <a:lnSpc>
                <a:spcPct val="100000"/>
              </a:lnSpc>
              <a:spcBef>
                <a:spcPts val="1000"/>
              </a:spcBef>
              <a:spcAft>
                <a:spcPts val="0"/>
              </a:spcAft>
              <a:buClr>
                <a:srgbClr val="012169"/>
              </a:buClr>
              <a:buSzPts val="2000"/>
              <a:buFont typeface="Arial"/>
              <a:buNone/>
            </a:pPr>
            <a:r>
              <a:rPr lang="sv-SE" sz="2000" b="1" i="0">
                <a:solidFill>
                  <a:srgbClr val="012169"/>
                </a:solidFill>
                <a:latin typeface="Open Sans"/>
                <a:ea typeface="Open Sans"/>
                <a:cs typeface="Open Sans"/>
                <a:sym typeface="Open Sans"/>
              </a:rPr>
              <a:t>Modelar para obtener INSULTOS, no números... (ni respuestas)</a:t>
            </a:r>
            <a:endParaRPr/>
          </a:p>
          <a:p>
            <a:pPr marL="0" marR="0" lvl="0" indent="0" algn="ctr" rtl="0">
              <a:lnSpc>
                <a:spcPct val="100000"/>
              </a:lnSpc>
              <a:spcBef>
                <a:spcPts val="1000"/>
              </a:spcBef>
              <a:spcAft>
                <a:spcPts val="0"/>
              </a:spcAft>
              <a:buClr>
                <a:srgbClr val="012169"/>
              </a:buClr>
              <a:buSzPts val="2000"/>
              <a:buFont typeface="Arial"/>
              <a:buNone/>
            </a:pPr>
            <a:r>
              <a:rPr lang="sv-SE" sz="2000" b="1" i="0">
                <a:solidFill>
                  <a:srgbClr val="012169"/>
                </a:solidFill>
                <a:latin typeface="Open Sans"/>
                <a:ea typeface="Open Sans"/>
                <a:cs typeface="Open Sans"/>
                <a:sym typeface="Open Sans"/>
              </a:rPr>
              <a:t>Huntington et al. (1982)</a:t>
            </a:r>
            <a:endParaRPr/>
          </a:p>
        </p:txBody>
      </p:sp>
      <p:sp>
        <p:nvSpPr>
          <p:cNvPr id="313" name="Google Shape;313;p12"/>
          <p:cNvSpPr txBox="1">
            <a:spLocks noGrp="1"/>
          </p:cNvSpPr>
          <p:nvPr>
            <p:ph type="body" idx="4294967295"/>
          </p:nvPr>
        </p:nvSpPr>
        <p:spPr>
          <a:xfrm>
            <a:off x="7476564" y="5701553"/>
            <a:ext cx="4256453" cy="709571"/>
          </a:xfrm>
          <a:prstGeom prst="rect">
            <a:avLst/>
          </a:prstGeom>
          <a:noFill/>
          <a:ln>
            <a:noFill/>
          </a:ln>
        </p:spPr>
        <p:txBody>
          <a:bodyPr spcFirstLastPara="1" wrap="square" lIns="91425" tIns="45700" rIns="91425" bIns="45700" anchor="t" anchorCtr="0">
            <a:normAutofit fontScale="92500"/>
          </a:bodyPr>
          <a:lstStyle/>
          <a:p>
            <a:pPr marL="0" lvl="0" indent="0" algn="r" rtl="0">
              <a:lnSpc>
                <a:spcPct val="90000"/>
              </a:lnSpc>
              <a:spcBef>
                <a:spcPts val="0"/>
              </a:spcBef>
              <a:spcAft>
                <a:spcPts val="0"/>
              </a:spcAft>
              <a:buClr>
                <a:schemeClr val="dk1"/>
              </a:buClr>
              <a:buSzPts val="1400"/>
              <a:buFont typeface="Quattrocento Sans"/>
              <a:buNone/>
            </a:pPr>
            <a:r>
              <a:rPr lang="sv-SE" sz="1400" b="0" i="1">
                <a:latin typeface="Quattrocento Sans"/>
                <a:ea typeface="Quattrocento Sans"/>
                <a:cs typeface="Quattrocento Sans"/>
                <a:sym typeface="Quattrocento Sans"/>
              </a:rPr>
              <a:t>Referencia: Huntington, H., Weyant, J.P., Sweeney, J.L., Modeling for insights, not numbers: the experiences of the energy modeling forum, Omega, 10 (5), 1982</a:t>
            </a:r>
            <a:endParaRPr/>
          </a:p>
        </p:txBody>
      </p:sp>
      <p:sp>
        <p:nvSpPr>
          <p:cNvPr id="314" name="Google Shape;314;p12"/>
          <p:cNvSpPr/>
          <p:nvPr/>
        </p:nvSpPr>
        <p:spPr>
          <a:xfrm>
            <a:off x="7292788" y="902520"/>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5" name="Google Shape;315;p12" descr="Lecture2_Slide12.mp3"/>
          <p:cNvPicPr preferRelativeResize="0"/>
          <p:nvPr/>
        </p:nvPicPr>
        <p:blipFill rotWithShape="1">
          <a:blip r:embed="rId3">
            <a:alphaModFix/>
          </a:blip>
          <a:srcRect/>
          <a:stretch/>
        </p:blipFill>
        <p:spPr>
          <a:xfrm>
            <a:off x="7364153" y="973885"/>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3"/>
          <p:cNvSpPr txBox="1">
            <a:spLocks noGrp="1"/>
          </p:cNvSpPr>
          <p:nvPr>
            <p:ph type="title"/>
          </p:nvPr>
        </p:nvSpPr>
        <p:spPr>
          <a:xfrm>
            <a:off x="663880" y="681037"/>
            <a:ext cx="960191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Conferencia 2.2 Referencias</a:t>
            </a:r>
            <a:endParaRPr/>
          </a:p>
        </p:txBody>
      </p:sp>
      <p:sp>
        <p:nvSpPr>
          <p:cNvPr id="321" name="Google Shape;321;p1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13</a:t>
            </a:fld>
            <a:endParaRPr/>
          </a:p>
        </p:txBody>
      </p:sp>
      <p:sp>
        <p:nvSpPr>
          <p:cNvPr id="322" name="Google Shape;322;p13"/>
          <p:cNvSpPr txBox="1">
            <a:spLocks noGrp="1"/>
          </p:cNvSpPr>
          <p:nvPr>
            <p:ph type="body" idx="1"/>
          </p:nvPr>
        </p:nvSpPr>
        <p:spPr>
          <a:xfrm>
            <a:off x="663575" y="2082799"/>
            <a:ext cx="5432425" cy="4006915"/>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1600"/>
              <a:buFont typeface="Calibri"/>
              <a:buAutoNum type="arabicPeriod"/>
            </a:pPr>
            <a:r>
              <a:rPr lang="sv-SE"/>
              <a:t>Maack, J.N., Scenario Analysis: a Tool for Task Managers, 2001, Banco Mundial</a:t>
            </a:r>
            <a:endParaRPr/>
          </a:p>
          <a:p>
            <a:pPr marL="342900" lvl="0" indent="-342900" algn="l" rtl="0">
              <a:lnSpc>
                <a:spcPct val="90000"/>
              </a:lnSpc>
              <a:spcBef>
                <a:spcPts val="1000"/>
              </a:spcBef>
              <a:spcAft>
                <a:spcPts val="0"/>
              </a:spcAft>
              <a:buClr>
                <a:schemeClr val="dk1"/>
              </a:buClr>
              <a:buSzPts val="1600"/>
              <a:buFont typeface="Calibri"/>
              <a:buAutoNum type="arabicPeriod"/>
            </a:pPr>
            <a:r>
              <a:rPr lang="sv-SE"/>
              <a:t>Huntington, H., Weyant, J.P., Sweeney, J.L., Modeling for insights, not numbers: the experiences of the energy modeling forum, Omega, 10 (5), 1982</a:t>
            </a:r>
            <a:endParaRPr/>
          </a:p>
          <a:p>
            <a:pPr marL="342900" lvl="0" indent="-241300" algn="l" rtl="0">
              <a:lnSpc>
                <a:spcPct val="90000"/>
              </a:lnSpc>
              <a:spcBef>
                <a:spcPts val="1000"/>
              </a:spcBef>
              <a:spcAft>
                <a:spcPts val="0"/>
              </a:spcAft>
              <a:buClr>
                <a:schemeClr val="dk1"/>
              </a:buClr>
              <a:buSzPts val="1600"/>
              <a:buFont typeface="Calibri"/>
              <a:buNone/>
            </a:pPr>
            <a:endParaRPr/>
          </a:p>
          <a:p>
            <a:pPr marL="342900" lvl="0" indent="-241300" algn="l" rtl="0">
              <a:lnSpc>
                <a:spcPct val="90000"/>
              </a:lnSpc>
              <a:spcBef>
                <a:spcPts val="1000"/>
              </a:spcBef>
              <a:spcAft>
                <a:spcPts val="0"/>
              </a:spcAft>
              <a:buClr>
                <a:schemeClr val="dk1"/>
              </a:buClr>
              <a:buSzPts val="1600"/>
              <a:buFont typeface="Calibri"/>
              <a:buNone/>
            </a:pPr>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4"/>
          <p:cNvSpPr txBox="1">
            <a:spLocks noGrp="1"/>
          </p:cNvSpPr>
          <p:nvPr>
            <p:ph type="title"/>
          </p:nvPr>
        </p:nvSpPr>
        <p:spPr>
          <a:xfrm>
            <a:off x="663575" y="675243"/>
            <a:ext cx="6221319"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2.3 El sistema energético de referencia (RES)</a:t>
            </a:r>
            <a:endParaRPr/>
          </a:p>
        </p:txBody>
      </p:sp>
      <p:sp>
        <p:nvSpPr>
          <p:cNvPr id="329" name="Google Shape;329;p14"/>
          <p:cNvSpPr txBox="1">
            <a:spLocks noGrp="1"/>
          </p:cNvSpPr>
          <p:nvPr>
            <p:ph type="body" idx="1"/>
          </p:nvPr>
        </p:nvSpPr>
        <p:spPr>
          <a:xfrm>
            <a:off x="663575" y="2455273"/>
            <a:ext cx="10626096" cy="64102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000"/>
              <a:buFont typeface="Open Sans"/>
              <a:buNone/>
            </a:pPr>
            <a:r>
              <a:rPr lang="sv-SE" b="0">
                <a:latin typeface="Open Sans"/>
                <a:ea typeface="Open Sans"/>
                <a:cs typeface="Open Sans"/>
                <a:sym typeface="Open Sans"/>
              </a:rPr>
              <a:t>La complejidad del sistema energético puede simplificarse y representarse en una estructura de modelo organizado. Lo llamamos Sistema Energético de Referencia</a:t>
            </a:r>
            <a:endParaRPr/>
          </a:p>
        </p:txBody>
      </p:sp>
      <p:sp>
        <p:nvSpPr>
          <p:cNvPr id="330" name="Google Shape;330;p1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14</a:t>
            </a:fld>
            <a:endParaRPr/>
          </a:p>
        </p:txBody>
      </p:sp>
      <p:sp>
        <p:nvSpPr>
          <p:cNvPr id="331" name="Google Shape;331;p14"/>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¿Qué es?</a:t>
            </a:r>
            <a:endParaRPr/>
          </a:p>
        </p:txBody>
      </p:sp>
      <p:sp>
        <p:nvSpPr>
          <p:cNvPr id="332" name="Google Shape;332;p14"/>
          <p:cNvSpPr/>
          <p:nvPr/>
        </p:nvSpPr>
        <p:spPr>
          <a:xfrm>
            <a:off x="7469447" y="744555"/>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3" name="Google Shape;333;p14" descr="Lecture2_Slide14.mp3"/>
          <p:cNvPicPr preferRelativeResize="0"/>
          <p:nvPr/>
        </p:nvPicPr>
        <p:blipFill rotWithShape="1">
          <a:blip r:embed="rId3">
            <a:alphaModFix/>
          </a:blip>
          <a:srcRect/>
          <a:stretch/>
        </p:blipFill>
        <p:spPr>
          <a:xfrm>
            <a:off x="7540812" y="815920"/>
            <a:ext cx="812800" cy="812800"/>
          </a:xfrm>
          <a:prstGeom prst="rect">
            <a:avLst/>
          </a:prstGeom>
          <a:noFill/>
          <a:ln>
            <a:noFill/>
          </a:ln>
        </p:spPr>
      </p:pic>
      <p:pic>
        <p:nvPicPr>
          <p:cNvPr id="334" name="Google Shape;334;p14"/>
          <p:cNvPicPr preferRelativeResize="0"/>
          <p:nvPr/>
        </p:nvPicPr>
        <p:blipFill rotWithShape="1">
          <a:blip r:embed="rId4">
            <a:alphaModFix/>
          </a:blip>
          <a:srcRect/>
          <a:stretch/>
        </p:blipFill>
        <p:spPr>
          <a:xfrm>
            <a:off x="1642228" y="3070276"/>
            <a:ext cx="7643522" cy="299492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5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5"/>
          <p:cNvSpPr txBox="1">
            <a:spLocks noGrp="1"/>
          </p:cNvSpPr>
          <p:nvPr>
            <p:ph type="title"/>
          </p:nvPr>
        </p:nvSpPr>
        <p:spPr>
          <a:xfrm>
            <a:off x="663576" y="675243"/>
            <a:ext cx="767360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2.3 El sistema energético de referencia (RES)</a:t>
            </a:r>
            <a:endParaRPr/>
          </a:p>
        </p:txBody>
      </p:sp>
      <p:sp>
        <p:nvSpPr>
          <p:cNvPr id="341" name="Google Shape;341;p15"/>
          <p:cNvSpPr txBox="1">
            <a:spLocks noGrp="1"/>
          </p:cNvSpPr>
          <p:nvPr>
            <p:ph type="body" idx="2"/>
          </p:nvPr>
        </p:nvSpPr>
        <p:spPr>
          <a:xfrm>
            <a:off x="663575" y="2455274"/>
            <a:ext cx="9108640" cy="3602056"/>
          </a:xfrm>
          <a:prstGeom prst="rect">
            <a:avLst/>
          </a:prstGeom>
          <a:noFill/>
          <a:ln>
            <a:noFill/>
          </a:ln>
        </p:spPr>
        <p:txBody>
          <a:bodyPr spcFirstLastPara="1" wrap="square" lIns="91425" tIns="45700" rIns="91425" bIns="45700" anchor="t" anchorCtr="0">
            <a:normAutofit lnSpcReduction="10000"/>
          </a:bodyPr>
          <a:lstStyle/>
          <a:p>
            <a:pPr marL="685800" lvl="1" indent="-228600" algn="just" rtl="0">
              <a:lnSpc>
                <a:spcPct val="90000"/>
              </a:lnSpc>
              <a:spcBef>
                <a:spcPts val="0"/>
              </a:spcBef>
              <a:spcAft>
                <a:spcPts val="0"/>
              </a:spcAft>
              <a:buClr>
                <a:schemeClr val="dk1"/>
              </a:buClr>
              <a:buSzPts val="1600"/>
              <a:buChar char="•"/>
            </a:pPr>
            <a:r>
              <a:rPr lang="sv-SE"/>
              <a:t>La RES </a:t>
            </a:r>
            <a:r>
              <a:rPr lang="sv-SE" i="0"/>
              <a:t>es una </a:t>
            </a:r>
            <a:r>
              <a:rPr lang="sv-SE" b="1" i="0"/>
              <a:t>representación gráfica simplificada y agregada </a:t>
            </a:r>
            <a:r>
              <a:rPr lang="sv-SE" i="0"/>
              <a:t>del sistema energético real que se analiza;</a:t>
            </a:r>
            <a:endParaRPr/>
          </a:p>
          <a:p>
            <a:pPr marL="457200" lvl="1" indent="0" algn="just" rtl="0">
              <a:lnSpc>
                <a:spcPct val="90000"/>
              </a:lnSpc>
              <a:spcBef>
                <a:spcPts val="500"/>
              </a:spcBef>
              <a:spcAft>
                <a:spcPts val="0"/>
              </a:spcAft>
              <a:buClr>
                <a:schemeClr val="dk1"/>
              </a:buClr>
              <a:buSzPts val="1600"/>
              <a:buNone/>
            </a:pPr>
            <a:endParaRPr i="0"/>
          </a:p>
          <a:p>
            <a:pPr marL="685800" lvl="1" indent="-228600" algn="just" rtl="0">
              <a:lnSpc>
                <a:spcPct val="90000"/>
              </a:lnSpc>
              <a:spcBef>
                <a:spcPts val="500"/>
              </a:spcBef>
              <a:spcAft>
                <a:spcPts val="0"/>
              </a:spcAft>
              <a:buClr>
                <a:schemeClr val="dk1"/>
              </a:buClr>
              <a:buSzPts val="1600"/>
              <a:buChar char="•"/>
            </a:pPr>
            <a:r>
              <a:rPr lang="sv-SE" i="0"/>
              <a:t>Las FER </a:t>
            </a:r>
            <a:r>
              <a:rPr lang="sv-SE" b="1" i="0"/>
              <a:t>no sólo </a:t>
            </a:r>
            <a:r>
              <a:rPr lang="sv-SE" i="0"/>
              <a:t>abarcan </a:t>
            </a:r>
            <a:r>
              <a:rPr lang="sv-SE" b="1" i="0"/>
              <a:t>la </a:t>
            </a:r>
            <a:r>
              <a:rPr lang="sv-SE" i="0"/>
              <a:t>configuración </a:t>
            </a:r>
            <a:r>
              <a:rPr lang="sv-SE" b="1" i="0"/>
              <a:t>actual </a:t>
            </a:r>
            <a:r>
              <a:rPr lang="sv-SE" i="0"/>
              <a:t>del sistema energético, sino también las posibles vías de desarrollo;</a:t>
            </a:r>
            <a:endParaRPr/>
          </a:p>
          <a:p>
            <a:pPr marL="685800" lvl="1" indent="-127000" algn="just" rtl="0">
              <a:lnSpc>
                <a:spcPct val="90000"/>
              </a:lnSpc>
              <a:spcBef>
                <a:spcPts val="500"/>
              </a:spcBef>
              <a:spcAft>
                <a:spcPts val="0"/>
              </a:spcAft>
              <a:buClr>
                <a:schemeClr val="dk1"/>
              </a:buClr>
              <a:buSzPts val="1600"/>
              <a:buNone/>
            </a:pPr>
            <a:endParaRPr i="0"/>
          </a:p>
          <a:p>
            <a:pPr marL="685800" lvl="1" indent="-228600" algn="just" rtl="0">
              <a:lnSpc>
                <a:spcPct val="90000"/>
              </a:lnSpc>
              <a:spcBef>
                <a:spcPts val="500"/>
              </a:spcBef>
              <a:spcAft>
                <a:spcPts val="0"/>
              </a:spcAft>
              <a:buClr>
                <a:schemeClr val="dk1"/>
              </a:buClr>
              <a:buSzPts val="1600"/>
              <a:buChar char="•"/>
            </a:pPr>
            <a:r>
              <a:rPr lang="sv-SE" i="0"/>
              <a:t>Muestra </a:t>
            </a:r>
            <a:r>
              <a:rPr lang="sv-SE" b="1" i="0"/>
              <a:t>todas las cadenas de suministro de energía existentes y potenciales</a:t>
            </a:r>
            <a:r>
              <a:rPr lang="sv-SE" i="0"/>
              <a:t>, desde los recursos energéticos primarios hasta la demanda final;</a:t>
            </a:r>
            <a:endParaRPr/>
          </a:p>
          <a:p>
            <a:pPr marL="685800" lvl="1" indent="-127000" algn="just" rtl="0">
              <a:lnSpc>
                <a:spcPct val="90000"/>
              </a:lnSpc>
              <a:spcBef>
                <a:spcPts val="500"/>
              </a:spcBef>
              <a:spcAft>
                <a:spcPts val="0"/>
              </a:spcAft>
              <a:buClr>
                <a:schemeClr val="dk1"/>
              </a:buClr>
              <a:buSzPts val="1600"/>
              <a:buNone/>
            </a:pPr>
            <a:endParaRPr i="0"/>
          </a:p>
          <a:p>
            <a:pPr marL="685800" lvl="1" indent="-228600" algn="just" rtl="0">
              <a:lnSpc>
                <a:spcPct val="90000"/>
              </a:lnSpc>
              <a:spcBef>
                <a:spcPts val="500"/>
              </a:spcBef>
              <a:spcAft>
                <a:spcPts val="0"/>
              </a:spcAft>
              <a:buClr>
                <a:schemeClr val="dk1"/>
              </a:buClr>
              <a:buSzPts val="1600"/>
              <a:buChar char="•"/>
            </a:pPr>
            <a:r>
              <a:rPr lang="sv-SE" i="0"/>
              <a:t>El nivel de simplificación depende de las cuestiones que se analicen y de la disponibilidad de datos;</a:t>
            </a:r>
            <a:endParaRPr/>
          </a:p>
          <a:p>
            <a:pPr marL="685800" lvl="1" indent="-127000" algn="just" rtl="0">
              <a:lnSpc>
                <a:spcPct val="90000"/>
              </a:lnSpc>
              <a:spcBef>
                <a:spcPts val="500"/>
              </a:spcBef>
              <a:spcAft>
                <a:spcPts val="0"/>
              </a:spcAft>
              <a:buClr>
                <a:schemeClr val="dk1"/>
              </a:buClr>
              <a:buSzPts val="1600"/>
              <a:buNone/>
            </a:pPr>
            <a:endParaRPr i="0"/>
          </a:p>
          <a:p>
            <a:pPr marL="685800" lvl="1" indent="-228600" algn="just" rtl="0">
              <a:lnSpc>
                <a:spcPct val="90000"/>
              </a:lnSpc>
              <a:spcBef>
                <a:spcPts val="500"/>
              </a:spcBef>
              <a:spcAft>
                <a:spcPts val="0"/>
              </a:spcAft>
              <a:buClr>
                <a:schemeClr val="dk1"/>
              </a:buClr>
              <a:buSzPts val="1600"/>
              <a:buChar char="•"/>
            </a:pPr>
            <a:r>
              <a:rPr lang="sv-SE" i="0"/>
              <a:t>La RES debe ser una </a:t>
            </a:r>
            <a:r>
              <a:rPr lang="sv-SE" b="1" i="0"/>
              <a:t>representación mínima de la realidad </a:t>
            </a:r>
            <a:r>
              <a:rPr lang="sv-SE" i="0"/>
              <a:t>necesaria para responder a las preguntas políticas;</a:t>
            </a:r>
            <a:endParaRPr/>
          </a:p>
        </p:txBody>
      </p:sp>
      <p:sp>
        <p:nvSpPr>
          <p:cNvPr id="342" name="Google Shape;342;p1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15</a:t>
            </a:fld>
            <a:endParaRPr/>
          </a:p>
        </p:txBody>
      </p:sp>
      <p:sp>
        <p:nvSpPr>
          <p:cNvPr id="343" name="Google Shape;343;p15"/>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¿Qué es?</a:t>
            </a:r>
            <a:endParaRPr/>
          </a:p>
        </p:txBody>
      </p:sp>
      <p:sp>
        <p:nvSpPr>
          <p:cNvPr id="344" name="Google Shape;344;p15"/>
          <p:cNvSpPr/>
          <p:nvPr/>
        </p:nvSpPr>
        <p:spPr>
          <a:xfrm>
            <a:off x="8888050" y="499631"/>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5" name="Google Shape;345;p15" descr="Lecture2_Slide15.mp3"/>
          <p:cNvPicPr preferRelativeResize="0"/>
          <p:nvPr/>
        </p:nvPicPr>
        <p:blipFill rotWithShape="1">
          <a:blip r:embed="rId3">
            <a:alphaModFix/>
          </a:blip>
          <a:srcRect/>
          <a:stretch/>
        </p:blipFill>
        <p:spPr>
          <a:xfrm>
            <a:off x="8959415" y="597778"/>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6"/>
          <p:cNvSpPr txBox="1">
            <a:spLocks noGrp="1"/>
          </p:cNvSpPr>
          <p:nvPr>
            <p:ph type="title"/>
          </p:nvPr>
        </p:nvSpPr>
        <p:spPr>
          <a:xfrm>
            <a:off x="663575" y="675243"/>
            <a:ext cx="6315449"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2.3 El sistema energético de referencia (RES)</a:t>
            </a:r>
            <a:endParaRPr/>
          </a:p>
        </p:txBody>
      </p:sp>
      <p:sp>
        <p:nvSpPr>
          <p:cNvPr id="352" name="Google Shape;352;p16"/>
          <p:cNvSpPr txBox="1">
            <a:spLocks noGrp="1"/>
          </p:cNvSpPr>
          <p:nvPr>
            <p:ph type="body" idx="2"/>
          </p:nvPr>
        </p:nvSpPr>
        <p:spPr>
          <a:xfrm>
            <a:off x="663575" y="2455272"/>
            <a:ext cx="9108640" cy="37221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C8102E"/>
              </a:buClr>
              <a:buSzPts val="2000"/>
              <a:buFont typeface="Open Sans SemiBold"/>
              <a:buNone/>
            </a:pPr>
            <a:r>
              <a:rPr lang="sv-SE">
                <a:solidFill>
                  <a:srgbClr val="C8102E"/>
                </a:solidFill>
              </a:rPr>
              <a:t>La RES se compone de: </a:t>
            </a:r>
            <a:endParaRPr/>
          </a:p>
          <a:p>
            <a:pPr marL="685800" lvl="1" indent="-228600" algn="l" rtl="0">
              <a:lnSpc>
                <a:spcPct val="90000"/>
              </a:lnSpc>
              <a:spcBef>
                <a:spcPts val="500"/>
              </a:spcBef>
              <a:spcAft>
                <a:spcPts val="0"/>
              </a:spcAft>
              <a:buClr>
                <a:schemeClr val="dk1"/>
              </a:buClr>
              <a:buSzPts val="2000"/>
              <a:buChar char="•"/>
            </a:pPr>
            <a:r>
              <a:rPr lang="sv-SE" sz="2000" b="1"/>
              <a:t>Niveles de energía</a:t>
            </a:r>
            <a:endParaRPr/>
          </a:p>
          <a:p>
            <a:pPr marL="457200" lvl="1" indent="0" algn="l" rtl="0">
              <a:lnSpc>
                <a:spcPct val="90000"/>
              </a:lnSpc>
              <a:spcBef>
                <a:spcPts val="500"/>
              </a:spcBef>
              <a:spcAft>
                <a:spcPts val="0"/>
              </a:spcAft>
              <a:buClr>
                <a:schemeClr val="dk1"/>
              </a:buClr>
              <a:buSzPts val="2000"/>
              <a:buNone/>
            </a:pPr>
            <a:r>
              <a:rPr lang="sv-SE" sz="2000"/>
              <a:t>Recursos, Primaria, Secundaria,..., Final,...</a:t>
            </a:r>
            <a:endParaRPr/>
          </a:p>
          <a:p>
            <a:pPr marL="914400" lvl="2" indent="0" algn="l" rtl="0">
              <a:lnSpc>
                <a:spcPct val="90000"/>
              </a:lnSpc>
              <a:spcBef>
                <a:spcPts val="500"/>
              </a:spcBef>
              <a:spcAft>
                <a:spcPts val="0"/>
              </a:spcAft>
              <a:buClr>
                <a:schemeClr val="dk1"/>
              </a:buClr>
              <a:buSzPts val="2000"/>
              <a:buFont typeface="Open Sans"/>
              <a:buNone/>
            </a:pPr>
            <a:r>
              <a:rPr lang="sv-SE" sz="2000" i="1"/>
              <a:t>(extraído de los recursos, procesado, convertido, transmitido, distribuido, ...)</a:t>
            </a:r>
            <a:endParaRPr/>
          </a:p>
          <a:p>
            <a:pPr marL="685800" lvl="1" indent="-228600" algn="l" rtl="0">
              <a:lnSpc>
                <a:spcPct val="90000"/>
              </a:lnSpc>
              <a:spcBef>
                <a:spcPts val="500"/>
              </a:spcBef>
              <a:spcAft>
                <a:spcPts val="0"/>
              </a:spcAft>
              <a:buClr>
                <a:schemeClr val="dk1"/>
              </a:buClr>
              <a:buSzPts val="2000"/>
              <a:buChar char="•"/>
            </a:pPr>
            <a:r>
              <a:rPr lang="sv-SE" sz="2000" b="1"/>
              <a:t>Portadores de energía / productos básicos </a:t>
            </a:r>
            <a:endParaRPr/>
          </a:p>
          <a:p>
            <a:pPr marL="457200" lvl="1" indent="0" algn="l" rtl="0">
              <a:lnSpc>
                <a:spcPct val="90000"/>
              </a:lnSpc>
              <a:spcBef>
                <a:spcPts val="500"/>
              </a:spcBef>
              <a:spcAft>
                <a:spcPts val="0"/>
              </a:spcAft>
              <a:buClr>
                <a:schemeClr val="dk1"/>
              </a:buClr>
              <a:buSzPts val="2000"/>
              <a:buNone/>
            </a:pPr>
            <a:r>
              <a:rPr lang="sv-SE" sz="2000"/>
              <a:t>Carbón, petróleo, gas, madera, combustible nuclear, electricidad, calor...</a:t>
            </a:r>
            <a:endParaRPr/>
          </a:p>
          <a:p>
            <a:pPr marL="685800" lvl="1" indent="-228600" algn="l" rtl="0">
              <a:lnSpc>
                <a:spcPct val="90000"/>
              </a:lnSpc>
              <a:spcBef>
                <a:spcPts val="500"/>
              </a:spcBef>
              <a:spcAft>
                <a:spcPts val="0"/>
              </a:spcAft>
              <a:buClr>
                <a:schemeClr val="dk1"/>
              </a:buClr>
              <a:buSzPts val="2000"/>
              <a:buChar char="•"/>
            </a:pPr>
            <a:r>
              <a:rPr lang="sv-SE" sz="2000" b="1"/>
              <a:t>Tecnologías</a:t>
            </a:r>
            <a:endParaRPr/>
          </a:p>
          <a:p>
            <a:pPr marL="457200" lvl="1" indent="0" algn="l" rtl="0">
              <a:lnSpc>
                <a:spcPct val="90000"/>
              </a:lnSpc>
              <a:spcBef>
                <a:spcPts val="500"/>
              </a:spcBef>
              <a:spcAft>
                <a:spcPts val="0"/>
              </a:spcAft>
              <a:buClr>
                <a:schemeClr val="dk1"/>
              </a:buClr>
              <a:buSzPts val="2000"/>
              <a:buNone/>
            </a:pPr>
            <a:r>
              <a:rPr lang="sv-SE" sz="2000"/>
              <a:t>Que extraen, procesan, convierten la energía, transmiten y distribuyen</a:t>
            </a:r>
            <a:endParaRPr/>
          </a:p>
        </p:txBody>
      </p:sp>
      <p:sp>
        <p:nvSpPr>
          <p:cNvPr id="353" name="Google Shape;353;p1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16</a:t>
            </a:fld>
            <a:endParaRPr/>
          </a:p>
        </p:txBody>
      </p:sp>
      <p:sp>
        <p:nvSpPr>
          <p:cNvPr id="354" name="Google Shape;354;p16"/>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Estructura</a:t>
            </a:r>
            <a:endParaRPr/>
          </a:p>
        </p:txBody>
      </p:sp>
      <p:sp>
        <p:nvSpPr>
          <p:cNvPr id="355" name="Google Shape;355;p16"/>
          <p:cNvSpPr/>
          <p:nvPr/>
        </p:nvSpPr>
        <p:spPr>
          <a:xfrm>
            <a:off x="8361436" y="794744"/>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6" name="Google Shape;356;p16" descr="Lecture2_Slide16.mp3"/>
          <p:cNvPicPr preferRelativeResize="0"/>
          <p:nvPr/>
        </p:nvPicPr>
        <p:blipFill rotWithShape="1">
          <a:blip r:embed="rId3">
            <a:alphaModFix/>
          </a:blip>
          <a:srcRect/>
          <a:stretch/>
        </p:blipFill>
        <p:spPr>
          <a:xfrm>
            <a:off x="8401777" y="829366"/>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7"/>
          <p:cNvSpPr txBox="1">
            <a:spLocks noGrp="1"/>
          </p:cNvSpPr>
          <p:nvPr>
            <p:ph type="title"/>
          </p:nvPr>
        </p:nvSpPr>
        <p:spPr>
          <a:xfrm>
            <a:off x="663575" y="675243"/>
            <a:ext cx="6369237"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2.3 El sistema energético de referencia (RES)</a:t>
            </a:r>
            <a:endParaRPr/>
          </a:p>
        </p:txBody>
      </p:sp>
      <p:sp>
        <p:nvSpPr>
          <p:cNvPr id="363" name="Google Shape;363;p1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17</a:t>
            </a:fld>
            <a:endParaRPr/>
          </a:p>
        </p:txBody>
      </p:sp>
      <p:sp>
        <p:nvSpPr>
          <p:cNvPr id="364" name="Google Shape;364;p17"/>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Estructura</a:t>
            </a:r>
            <a:endParaRPr/>
          </a:p>
        </p:txBody>
      </p:sp>
      <p:sp>
        <p:nvSpPr>
          <p:cNvPr id="365" name="Google Shape;365;p17"/>
          <p:cNvSpPr txBox="1"/>
          <p:nvPr/>
        </p:nvSpPr>
        <p:spPr>
          <a:xfrm>
            <a:off x="9048366" y="2545953"/>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800"/>
              <a:buFont typeface="Arial"/>
              <a:buNone/>
            </a:pPr>
            <a:r>
              <a:rPr lang="sv-SE" sz="1800" b="1" dirty="0">
                <a:solidFill>
                  <a:schemeClr val="dk1"/>
                </a:solidFill>
                <a:latin typeface="Open Sans"/>
                <a:ea typeface="Open Sans"/>
                <a:cs typeface="Open Sans"/>
                <a:sym typeface="Open Sans"/>
              </a:rPr>
              <a:t>Final</a:t>
            </a:r>
            <a:endParaRPr dirty="0"/>
          </a:p>
        </p:txBody>
      </p:sp>
      <p:sp>
        <p:nvSpPr>
          <p:cNvPr id="366" name="Google Shape;366;p17"/>
          <p:cNvSpPr txBox="1"/>
          <p:nvPr/>
        </p:nvSpPr>
        <p:spPr>
          <a:xfrm>
            <a:off x="6110621" y="2855931"/>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600"/>
              <a:buFont typeface="Arial"/>
              <a:buNone/>
            </a:pPr>
            <a:r>
              <a:rPr lang="sv-SE" sz="1600" i="1">
                <a:solidFill>
                  <a:schemeClr val="dk1"/>
                </a:solidFill>
                <a:latin typeface="Roboto"/>
                <a:ea typeface="Roboto"/>
                <a:cs typeface="Roboto"/>
                <a:sym typeface="Roboto"/>
              </a:rPr>
              <a:t>Tecnología</a:t>
            </a:r>
            <a:endParaRPr sz="1600" i="1">
              <a:solidFill>
                <a:schemeClr val="dk1"/>
              </a:solidFill>
              <a:latin typeface="Roboto"/>
              <a:ea typeface="Roboto"/>
              <a:cs typeface="Roboto"/>
              <a:sym typeface="Roboto"/>
            </a:endParaRPr>
          </a:p>
        </p:txBody>
      </p:sp>
      <p:sp>
        <p:nvSpPr>
          <p:cNvPr id="367" name="Google Shape;367;p17"/>
          <p:cNvSpPr txBox="1"/>
          <p:nvPr/>
        </p:nvSpPr>
        <p:spPr>
          <a:xfrm>
            <a:off x="5128084" y="2511095"/>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800"/>
              <a:buFont typeface="Arial"/>
              <a:buNone/>
            </a:pPr>
            <a:r>
              <a:rPr lang="sv-SE" sz="1800" b="1">
                <a:solidFill>
                  <a:schemeClr val="dk1"/>
                </a:solidFill>
                <a:latin typeface="Open Sans"/>
                <a:ea typeface="Open Sans"/>
                <a:cs typeface="Open Sans"/>
                <a:sym typeface="Open Sans"/>
              </a:rPr>
              <a:t>Secundaria</a:t>
            </a:r>
            <a:endParaRPr/>
          </a:p>
        </p:txBody>
      </p:sp>
      <p:sp>
        <p:nvSpPr>
          <p:cNvPr id="368" name="Google Shape;368;p17"/>
          <p:cNvSpPr txBox="1"/>
          <p:nvPr/>
        </p:nvSpPr>
        <p:spPr>
          <a:xfrm>
            <a:off x="2784414" y="2478143"/>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800"/>
              <a:buFont typeface="Arial"/>
              <a:buNone/>
            </a:pPr>
            <a:r>
              <a:rPr lang="sv-SE" sz="1800" b="1">
                <a:solidFill>
                  <a:schemeClr val="dk1"/>
                </a:solidFill>
                <a:latin typeface="Open Sans"/>
                <a:ea typeface="Open Sans"/>
                <a:cs typeface="Open Sans"/>
                <a:sym typeface="Open Sans"/>
              </a:rPr>
              <a:t>Primaria</a:t>
            </a:r>
            <a:endParaRPr/>
          </a:p>
        </p:txBody>
      </p:sp>
      <p:sp>
        <p:nvSpPr>
          <p:cNvPr id="369" name="Google Shape;369;p17"/>
          <p:cNvSpPr txBox="1"/>
          <p:nvPr/>
        </p:nvSpPr>
        <p:spPr>
          <a:xfrm>
            <a:off x="772626" y="2784797"/>
            <a:ext cx="2125083" cy="468588"/>
          </a:xfrm>
          <a:prstGeom prst="rect">
            <a:avLst/>
          </a:prstGeom>
          <a:noFill/>
          <a:ln>
            <a:noFill/>
          </a:ln>
        </p:spPr>
        <p:txBody>
          <a:bodyPr spcFirstLastPara="1" wrap="square" lIns="91425" tIns="45700" rIns="91425" bIns="45700" anchor="t" anchorCtr="0">
            <a:noAutofit/>
          </a:bodyPr>
          <a:lstStyle/>
          <a:p>
            <a:pPr marL="0" marR="0" lvl="0" indent="0" algn="ctr" rtl="0">
              <a:lnSpc>
                <a:spcPct val="95000"/>
              </a:lnSpc>
              <a:spcBef>
                <a:spcPts val="0"/>
              </a:spcBef>
              <a:spcAft>
                <a:spcPts val="0"/>
              </a:spcAft>
              <a:buClr>
                <a:schemeClr val="dk1"/>
              </a:buClr>
              <a:buSzPts val="1600"/>
              <a:buFont typeface="Arial"/>
              <a:buNone/>
            </a:pPr>
            <a:r>
              <a:rPr lang="sv-SE" sz="1600" i="1">
                <a:solidFill>
                  <a:schemeClr val="dk1"/>
                </a:solidFill>
                <a:latin typeface="Open Sans"/>
                <a:ea typeface="Open Sans"/>
                <a:cs typeface="Open Sans"/>
                <a:sym typeface="Open Sans"/>
              </a:rPr>
              <a:t>Materia prima</a:t>
            </a:r>
            <a:endParaRPr/>
          </a:p>
        </p:txBody>
      </p:sp>
      <p:sp>
        <p:nvSpPr>
          <p:cNvPr id="370" name="Google Shape;370;p17"/>
          <p:cNvSpPr/>
          <p:nvPr/>
        </p:nvSpPr>
        <p:spPr>
          <a:xfrm>
            <a:off x="8241652" y="656760"/>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1" name="Google Shape;371;p17"/>
          <p:cNvPicPr preferRelativeResize="0"/>
          <p:nvPr/>
        </p:nvPicPr>
        <p:blipFill rotWithShape="1">
          <a:blip r:embed="rId3">
            <a:alphaModFix/>
          </a:blip>
          <a:srcRect t="10992"/>
          <a:stretch/>
        </p:blipFill>
        <p:spPr>
          <a:xfrm>
            <a:off x="2749550" y="3403057"/>
            <a:ext cx="6699380" cy="2862227"/>
          </a:xfrm>
          <a:prstGeom prst="rect">
            <a:avLst/>
          </a:prstGeom>
          <a:noFill/>
          <a:ln>
            <a:noFill/>
          </a:ln>
        </p:spPr>
      </p:pic>
      <p:pic>
        <p:nvPicPr>
          <p:cNvPr id="372" name="Google Shape;372;p17" descr="Lecture2_Slide17.mp3"/>
          <p:cNvPicPr preferRelativeResize="0"/>
          <p:nvPr/>
        </p:nvPicPr>
        <p:blipFill rotWithShape="1">
          <a:blip r:embed="rId4">
            <a:alphaModFix/>
          </a:blip>
          <a:srcRect/>
          <a:stretch/>
        </p:blipFill>
        <p:spPr>
          <a:xfrm>
            <a:off x="8284173" y="712042"/>
            <a:ext cx="812800" cy="812800"/>
          </a:xfrm>
          <a:prstGeom prst="rect">
            <a:avLst/>
          </a:prstGeom>
          <a:noFill/>
          <a:ln>
            <a:noFill/>
          </a:ln>
        </p:spPr>
      </p:pic>
      <p:cxnSp>
        <p:nvCxnSpPr>
          <p:cNvPr id="373" name="Google Shape;373;p17"/>
          <p:cNvCxnSpPr>
            <a:cxnSpLocks/>
          </p:cNvCxnSpPr>
          <p:nvPr/>
        </p:nvCxnSpPr>
        <p:spPr>
          <a:xfrm flipH="1">
            <a:off x="4809714" y="2266252"/>
            <a:ext cx="24714" cy="4181399"/>
          </a:xfrm>
          <a:prstGeom prst="straightConnector1">
            <a:avLst/>
          </a:prstGeom>
          <a:noFill/>
          <a:ln w="28575" cap="flat" cmpd="sng">
            <a:solidFill>
              <a:schemeClr val="dk1"/>
            </a:solidFill>
            <a:prstDash val="dash"/>
            <a:miter lim="800000"/>
            <a:headEnd type="none" w="sm" len="sm"/>
            <a:tailEnd type="none" w="sm" len="sm"/>
          </a:ln>
        </p:spPr>
      </p:cxnSp>
      <p:cxnSp>
        <p:nvCxnSpPr>
          <p:cNvPr id="374" name="Google Shape;374;p17"/>
          <p:cNvCxnSpPr>
            <a:cxnSpLocks/>
          </p:cNvCxnSpPr>
          <p:nvPr/>
        </p:nvCxnSpPr>
        <p:spPr>
          <a:xfrm flipH="1">
            <a:off x="9495523" y="2235651"/>
            <a:ext cx="12357" cy="4029633"/>
          </a:xfrm>
          <a:prstGeom prst="straightConnector1">
            <a:avLst/>
          </a:prstGeom>
          <a:noFill/>
          <a:ln w="28575" cap="flat" cmpd="sng">
            <a:solidFill>
              <a:schemeClr val="dk1"/>
            </a:solidFill>
            <a:prstDash val="dash"/>
            <a:miter lim="800000"/>
            <a:headEnd type="none" w="sm" len="sm"/>
            <a:tailEnd type="none" w="sm" len="sm"/>
          </a:ln>
        </p:spPr>
      </p:cxnSp>
      <p:sp>
        <p:nvSpPr>
          <p:cNvPr id="375" name="Google Shape;375;p17"/>
          <p:cNvSpPr/>
          <p:nvPr/>
        </p:nvSpPr>
        <p:spPr>
          <a:xfrm rot="10800000" flipH="1">
            <a:off x="4107078" y="3197788"/>
            <a:ext cx="702636" cy="468588"/>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76" name="Google Shape;376;p17"/>
          <p:cNvCxnSpPr>
            <a:stCxn id="375" idx="1"/>
          </p:cNvCxnSpPr>
          <p:nvPr/>
        </p:nvCxnSpPr>
        <p:spPr>
          <a:xfrm rot="10800000">
            <a:off x="2696478" y="3103582"/>
            <a:ext cx="1410600" cy="328500"/>
          </a:xfrm>
          <a:prstGeom prst="straightConnector1">
            <a:avLst/>
          </a:prstGeom>
          <a:noFill/>
          <a:ln w="38100" cap="flat" cmpd="sng">
            <a:solidFill>
              <a:schemeClr val="dk1"/>
            </a:solidFill>
            <a:prstDash val="solid"/>
            <a:miter lim="800000"/>
            <a:headEnd type="none" w="sm" len="sm"/>
            <a:tailEnd type="triangle" w="med" len="med"/>
          </a:ln>
        </p:spPr>
      </p:cxnSp>
      <p:cxnSp>
        <p:nvCxnSpPr>
          <p:cNvPr id="377" name="Google Shape;377;p17"/>
          <p:cNvCxnSpPr/>
          <p:nvPr/>
        </p:nvCxnSpPr>
        <p:spPr>
          <a:xfrm rot="10800000" flipH="1">
            <a:off x="5974888" y="3069957"/>
            <a:ext cx="621043" cy="333100"/>
          </a:xfrm>
          <a:prstGeom prst="straightConnector1">
            <a:avLst/>
          </a:prstGeom>
          <a:noFill/>
          <a:ln w="38100" cap="flat" cmpd="sng">
            <a:solidFill>
              <a:schemeClr val="dk1"/>
            </a:solidFill>
            <a:prstDash val="solid"/>
            <a:miter lim="800000"/>
            <a:headEnd type="none" w="sm" len="sm"/>
            <a:tailEnd type="triangle" w="med" len="med"/>
          </a:ln>
        </p:spPr>
      </p:cxnSp>
      <p:sp>
        <p:nvSpPr>
          <p:cNvPr id="378" name="Google Shape;378;p17"/>
          <p:cNvSpPr/>
          <p:nvPr/>
        </p:nvSpPr>
        <p:spPr>
          <a:xfrm>
            <a:off x="4909497" y="3411674"/>
            <a:ext cx="1591973" cy="509404"/>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fade">
                                      <p:cBhvr>
                                        <p:cTn id="7" dur="5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8"/>
          <p:cNvSpPr txBox="1">
            <a:spLocks noGrp="1"/>
          </p:cNvSpPr>
          <p:nvPr>
            <p:ph type="title"/>
          </p:nvPr>
        </p:nvSpPr>
        <p:spPr>
          <a:xfrm>
            <a:off x="663576" y="675243"/>
            <a:ext cx="6127190"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2.3 El sistema energético de referencia (RES)</a:t>
            </a:r>
            <a:endParaRPr/>
          </a:p>
        </p:txBody>
      </p:sp>
      <p:sp>
        <p:nvSpPr>
          <p:cNvPr id="385" name="Google Shape;385;p1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18</a:t>
            </a:fld>
            <a:endParaRPr/>
          </a:p>
        </p:txBody>
      </p:sp>
      <p:sp>
        <p:nvSpPr>
          <p:cNvPr id="386" name="Google Shape;386;p18"/>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Cómo utilizarlo</a:t>
            </a:r>
            <a:endParaRPr/>
          </a:p>
        </p:txBody>
      </p:sp>
      <p:sp>
        <p:nvSpPr>
          <p:cNvPr id="387" name="Google Shape;387;p18"/>
          <p:cNvSpPr txBox="1"/>
          <p:nvPr/>
        </p:nvSpPr>
        <p:spPr>
          <a:xfrm>
            <a:off x="663575" y="2604400"/>
            <a:ext cx="9265872" cy="360205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Debe reflejar todos los elementos que se modelan;</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Hay que consultarlo cuando se ajustan todas las entradas del modelo;</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Se puede cambiar.</a:t>
            </a:r>
            <a:endParaRPr/>
          </a:p>
        </p:txBody>
      </p:sp>
      <p:sp>
        <p:nvSpPr>
          <p:cNvPr id="388" name="Google Shape;388;p18"/>
          <p:cNvSpPr/>
          <p:nvPr/>
        </p:nvSpPr>
        <p:spPr>
          <a:xfrm>
            <a:off x="8232418" y="869308"/>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9" name="Google Shape;389;p18" descr="Lecture2_Slide18.mp3"/>
          <p:cNvPicPr preferRelativeResize="0"/>
          <p:nvPr/>
        </p:nvPicPr>
        <p:blipFill rotWithShape="1">
          <a:blip r:embed="rId3">
            <a:alphaModFix/>
          </a:blip>
          <a:srcRect/>
          <a:stretch/>
        </p:blipFill>
        <p:spPr>
          <a:xfrm>
            <a:off x="8303783" y="931624"/>
            <a:ext cx="812800" cy="812800"/>
          </a:xfrm>
          <a:prstGeom prst="rect">
            <a:avLst/>
          </a:prstGeom>
          <a:noFill/>
          <a:ln>
            <a:noFill/>
          </a:ln>
        </p:spPr>
      </p:pic>
      <p:pic>
        <p:nvPicPr>
          <p:cNvPr id="390" name="Google Shape;390;p18"/>
          <p:cNvPicPr preferRelativeResize="0"/>
          <p:nvPr/>
        </p:nvPicPr>
        <p:blipFill rotWithShape="1">
          <a:blip r:embed="rId4">
            <a:alphaModFix/>
          </a:blip>
          <a:srcRect t="10992"/>
          <a:stretch/>
        </p:blipFill>
        <p:spPr>
          <a:xfrm>
            <a:off x="5112700" y="3540734"/>
            <a:ext cx="6239436" cy="2665722"/>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5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9"/>
          <p:cNvSpPr txBox="1">
            <a:spLocks noGrp="1"/>
          </p:cNvSpPr>
          <p:nvPr>
            <p:ph type="title"/>
          </p:nvPr>
        </p:nvSpPr>
        <p:spPr>
          <a:xfrm>
            <a:off x="663576" y="675243"/>
            <a:ext cx="6893672"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Cómo diseñar una RES</a:t>
            </a:r>
            <a:endParaRPr/>
          </a:p>
        </p:txBody>
      </p:sp>
      <p:sp>
        <p:nvSpPr>
          <p:cNvPr id="397" name="Google Shape;397;p19"/>
          <p:cNvSpPr txBox="1">
            <a:spLocks noGrp="1"/>
          </p:cNvSpPr>
          <p:nvPr>
            <p:ph type="sldNum" idx="12"/>
          </p:nvPr>
        </p:nvSpPr>
        <p:spPr>
          <a:xfrm>
            <a:off x="11738529" y="6457571"/>
            <a:ext cx="453471"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19</a:t>
            </a:fld>
            <a:endParaRPr/>
          </a:p>
        </p:txBody>
      </p:sp>
      <p:sp>
        <p:nvSpPr>
          <p:cNvPr id="398" name="Google Shape;398;p19"/>
          <p:cNvSpPr txBox="1">
            <a:spLocks noGrp="1"/>
          </p:cNvSpPr>
          <p:nvPr>
            <p:ph type="body" idx="4"/>
          </p:nvPr>
        </p:nvSpPr>
        <p:spPr>
          <a:xfrm>
            <a:off x="663574" y="2016125"/>
            <a:ext cx="5913071" cy="4397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sv-SE"/>
              <a:t>a) Identificar los niveles de energía y los portadores</a:t>
            </a:r>
            <a:endParaRPr/>
          </a:p>
        </p:txBody>
      </p:sp>
      <p:sp>
        <p:nvSpPr>
          <p:cNvPr id="399" name="Google Shape;399;p19"/>
          <p:cNvSpPr txBox="1">
            <a:spLocks noGrp="1"/>
          </p:cNvSpPr>
          <p:nvPr>
            <p:ph type="body" idx="5"/>
          </p:nvPr>
        </p:nvSpPr>
        <p:spPr>
          <a:xfrm>
            <a:off x="663574" y="5653428"/>
            <a:ext cx="3131947" cy="26341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1D1C1D"/>
              </a:buClr>
              <a:buSzPts val="1000"/>
              <a:buFont typeface="Open Sans"/>
              <a:buNone/>
            </a:pPr>
            <a:r>
              <a:rPr lang="sv-SE"/>
              <a:t>Foto de </a:t>
            </a:r>
            <a:r>
              <a:rPr lang="sv-SE" u="sng">
                <a:solidFill>
                  <a:schemeClr val="hlink"/>
                </a:solidFill>
                <a:hlinkClick r:id="rId3"/>
              </a:rPr>
              <a:t>Dominik Vanyi </a:t>
            </a:r>
            <a:r>
              <a:rPr lang="sv-SE"/>
              <a:t>en </a:t>
            </a:r>
            <a:r>
              <a:rPr lang="sv-SE" u="sng">
                <a:solidFill>
                  <a:schemeClr val="hlink"/>
                </a:solidFill>
                <a:hlinkClick r:id="rId4"/>
              </a:rPr>
              <a:t>Unsplash </a:t>
            </a:r>
            <a:endParaRPr/>
          </a:p>
        </p:txBody>
      </p:sp>
      <p:pic>
        <p:nvPicPr>
          <p:cNvPr id="400" name="Google Shape;400;p19"/>
          <p:cNvPicPr preferRelativeResize="0"/>
          <p:nvPr/>
        </p:nvPicPr>
        <p:blipFill rotWithShape="1">
          <a:blip r:embed="rId5">
            <a:alphaModFix/>
          </a:blip>
          <a:srcRect/>
          <a:stretch/>
        </p:blipFill>
        <p:spPr>
          <a:xfrm>
            <a:off x="4019340" y="3397091"/>
            <a:ext cx="3332018" cy="2441003"/>
          </a:xfrm>
          <a:prstGeom prst="rect">
            <a:avLst/>
          </a:prstGeom>
          <a:noFill/>
          <a:ln>
            <a:noFill/>
          </a:ln>
        </p:spPr>
      </p:pic>
      <p:pic>
        <p:nvPicPr>
          <p:cNvPr id="401" name="Google Shape;401;p19"/>
          <p:cNvPicPr preferRelativeResize="0"/>
          <p:nvPr/>
        </p:nvPicPr>
        <p:blipFill rotWithShape="1">
          <a:blip r:embed="rId6">
            <a:alphaModFix/>
          </a:blip>
          <a:srcRect/>
          <a:stretch/>
        </p:blipFill>
        <p:spPr>
          <a:xfrm>
            <a:off x="767163" y="3210853"/>
            <a:ext cx="3663863" cy="2442575"/>
          </a:xfrm>
          <a:prstGeom prst="rect">
            <a:avLst/>
          </a:prstGeom>
          <a:noFill/>
          <a:ln>
            <a:noFill/>
          </a:ln>
        </p:spPr>
      </p:pic>
      <p:pic>
        <p:nvPicPr>
          <p:cNvPr id="402" name="Google Shape;402;p19"/>
          <p:cNvPicPr preferRelativeResize="0"/>
          <p:nvPr/>
        </p:nvPicPr>
        <p:blipFill rotWithShape="1">
          <a:blip r:embed="rId7">
            <a:alphaModFix/>
          </a:blip>
          <a:srcRect/>
          <a:stretch/>
        </p:blipFill>
        <p:spPr>
          <a:xfrm>
            <a:off x="8590863" y="2952533"/>
            <a:ext cx="2699089" cy="1701772"/>
          </a:xfrm>
          <a:prstGeom prst="rect">
            <a:avLst/>
          </a:prstGeom>
          <a:noFill/>
          <a:ln>
            <a:noFill/>
          </a:ln>
        </p:spPr>
      </p:pic>
      <p:pic>
        <p:nvPicPr>
          <p:cNvPr id="403" name="Google Shape;403;p19"/>
          <p:cNvPicPr preferRelativeResize="0"/>
          <p:nvPr/>
        </p:nvPicPr>
        <p:blipFill rotWithShape="1">
          <a:blip r:embed="rId8">
            <a:alphaModFix/>
          </a:blip>
          <a:srcRect/>
          <a:stretch/>
        </p:blipFill>
        <p:spPr>
          <a:xfrm>
            <a:off x="7054765" y="3221524"/>
            <a:ext cx="1536098" cy="2472345"/>
          </a:xfrm>
          <a:prstGeom prst="rect">
            <a:avLst/>
          </a:prstGeom>
          <a:noFill/>
          <a:ln>
            <a:noFill/>
          </a:ln>
        </p:spPr>
      </p:pic>
      <p:sp>
        <p:nvSpPr>
          <p:cNvPr id="404" name="Google Shape;404;p19"/>
          <p:cNvSpPr txBox="1"/>
          <p:nvPr/>
        </p:nvSpPr>
        <p:spPr>
          <a:xfrm>
            <a:off x="3670544" y="6391724"/>
            <a:ext cx="2500158"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endParaRPr sz="1000" b="0" i="0">
              <a:solidFill>
                <a:srgbClr val="1D1C1D"/>
              </a:solidFill>
              <a:latin typeface="Open Sans"/>
              <a:ea typeface="Open Sans"/>
              <a:cs typeface="Open Sans"/>
              <a:sym typeface="Open Sans"/>
            </a:endParaRPr>
          </a:p>
        </p:txBody>
      </p:sp>
      <p:sp>
        <p:nvSpPr>
          <p:cNvPr id="405" name="Google Shape;405;p19"/>
          <p:cNvSpPr txBox="1"/>
          <p:nvPr/>
        </p:nvSpPr>
        <p:spPr>
          <a:xfrm>
            <a:off x="3922818" y="5838094"/>
            <a:ext cx="3131947"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r>
              <a:rPr lang="sv-SE" sz="1000" b="0" i="0">
                <a:solidFill>
                  <a:srgbClr val="1D1C1D"/>
                </a:solidFill>
                <a:latin typeface="Open Sans"/>
                <a:ea typeface="Open Sans"/>
                <a:cs typeface="Open Sans"/>
                <a:sym typeface="Open Sans"/>
              </a:rPr>
              <a:t>Foto de </a:t>
            </a:r>
            <a:r>
              <a:rPr lang="sv-SE" sz="1000" b="0" i="0" u="sng">
                <a:solidFill>
                  <a:srgbClr val="1D1C1D"/>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Jason Blackeye </a:t>
            </a:r>
            <a:r>
              <a:rPr lang="sv-SE" sz="1000" b="0" i="0">
                <a:solidFill>
                  <a:srgbClr val="1D1C1D"/>
                </a:solidFill>
                <a:latin typeface="Open Sans"/>
                <a:ea typeface="Open Sans"/>
                <a:cs typeface="Open Sans"/>
                <a:sym typeface="Open Sans"/>
              </a:rPr>
              <a:t>en </a:t>
            </a:r>
            <a:r>
              <a:rPr lang="sv-SE" sz="1000" b="0" i="0" u="sng">
                <a:solidFill>
                  <a:srgbClr val="1D1C1D"/>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Unsplash </a:t>
            </a:r>
            <a:endParaRPr sz="1000" b="0" i="0">
              <a:solidFill>
                <a:srgbClr val="1D1C1D"/>
              </a:solidFill>
              <a:latin typeface="Open Sans"/>
              <a:ea typeface="Open Sans"/>
              <a:cs typeface="Open Sans"/>
              <a:sym typeface="Open Sans"/>
            </a:endParaRPr>
          </a:p>
        </p:txBody>
      </p:sp>
      <p:sp>
        <p:nvSpPr>
          <p:cNvPr id="406" name="Google Shape;406;p19"/>
          <p:cNvSpPr txBox="1"/>
          <p:nvPr/>
        </p:nvSpPr>
        <p:spPr>
          <a:xfrm>
            <a:off x="7338903" y="5695736"/>
            <a:ext cx="1453405" cy="405776"/>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r>
              <a:rPr lang="sv-SE" sz="1000" b="0" i="0">
                <a:solidFill>
                  <a:srgbClr val="1D1C1D"/>
                </a:solidFill>
                <a:latin typeface="Open Sans"/>
                <a:ea typeface="Open Sans"/>
                <a:cs typeface="Open Sans"/>
                <a:sym typeface="Open Sans"/>
              </a:rPr>
              <a:t>Foto de </a:t>
            </a:r>
            <a:r>
              <a:rPr lang="sv-SE" sz="1000" b="0" i="0" u="sng">
                <a:solidFill>
                  <a:srgbClr val="1D1C1D"/>
                </a:solidFill>
                <a:latin typeface="Open Sans"/>
                <a:ea typeface="Open Sans"/>
                <a:cs typeface="Open Sans"/>
                <a:sym typeface="Open Sans"/>
                <a:hlinkClick r:id="rId11">
                  <a:extLst>
                    <a:ext uri="{A12FA001-AC4F-418D-AE19-62706E023703}">
                      <ahyp:hlinkClr xmlns:ahyp="http://schemas.microsoft.com/office/drawing/2018/hyperlinkcolor" val="tx"/>
                    </a:ext>
                  </a:extLst>
                </a:hlinkClick>
              </a:rPr>
              <a:t>Elijah Ekdahl </a:t>
            </a:r>
            <a:r>
              <a:rPr lang="sv-SE" sz="1000" b="0" i="0">
                <a:solidFill>
                  <a:srgbClr val="1D1C1D"/>
                </a:solidFill>
                <a:latin typeface="Open Sans"/>
                <a:ea typeface="Open Sans"/>
                <a:cs typeface="Open Sans"/>
                <a:sym typeface="Open Sans"/>
              </a:rPr>
              <a:t>en </a:t>
            </a:r>
            <a:r>
              <a:rPr lang="sv-SE" sz="1000" b="0" i="0" u="sng">
                <a:solidFill>
                  <a:srgbClr val="1D1C1D"/>
                </a:solidFill>
                <a:latin typeface="Open Sans"/>
                <a:ea typeface="Open Sans"/>
                <a:cs typeface="Open Sans"/>
                <a:sym typeface="Open Sans"/>
                <a:hlinkClick r:id="rId12">
                  <a:extLst>
                    <a:ext uri="{A12FA001-AC4F-418D-AE19-62706E023703}">
                      <ahyp:hlinkClr xmlns:ahyp="http://schemas.microsoft.com/office/drawing/2018/hyperlinkcolor" val="tx"/>
                    </a:ext>
                  </a:extLst>
                </a:hlinkClick>
              </a:rPr>
              <a:t>Unsplash </a:t>
            </a:r>
            <a:endParaRPr sz="1000" b="0" i="0">
              <a:solidFill>
                <a:srgbClr val="1D1C1D"/>
              </a:solidFill>
              <a:latin typeface="Open Sans"/>
              <a:ea typeface="Open Sans"/>
              <a:cs typeface="Open Sans"/>
              <a:sym typeface="Open Sans"/>
            </a:endParaRPr>
          </a:p>
        </p:txBody>
      </p:sp>
      <p:sp>
        <p:nvSpPr>
          <p:cNvPr id="407" name="Google Shape;407;p19"/>
          <p:cNvSpPr txBox="1"/>
          <p:nvPr/>
        </p:nvSpPr>
        <p:spPr>
          <a:xfrm>
            <a:off x="8597791" y="4661049"/>
            <a:ext cx="2626460" cy="412604"/>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r>
              <a:rPr lang="sv-SE" sz="1000" b="0" i="0">
                <a:solidFill>
                  <a:srgbClr val="1D1C1D"/>
                </a:solidFill>
                <a:latin typeface="Open Sans"/>
                <a:ea typeface="Open Sans"/>
                <a:cs typeface="Open Sans"/>
                <a:sym typeface="Open Sans"/>
              </a:rPr>
              <a:t>Fuente de la imagen: Iamme Ubeyou, </a:t>
            </a:r>
            <a:r>
              <a:rPr lang="sv-SE" sz="1000" b="0" i="0" u="sng">
                <a:solidFill>
                  <a:srgbClr val="1D1C1D"/>
                </a:solidFill>
                <a:latin typeface="Open Sans"/>
                <a:ea typeface="Open Sans"/>
                <a:cs typeface="Open Sans"/>
                <a:sym typeface="Open Sans"/>
                <a:hlinkClick r:id="rId13">
                  <a:extLst>
                    <a:ext uri="{A12FA001-AC4F-418D-AE19-62706E023703}">
                      <ahyp:hlinkClr xmlns:ahyp="http://schemas.microsoft.com/office/drawing/2018/hyperlinkcolor" val="tx"/>
                    </a:ext>
                  </a:extLst>
                </a:hlinkClick>
              </a:rPr>
              <a:t>foto</a:t>
            </a:r>
            <a:r>
              <a:rPr lang="sv-SE" sz="1000" b="0" i="0">
                <a:solidFill>
                  <a:srgbClr val="1D1C1D"/>
                </a:solidFill>
                <a:latin typeface="Open Sans"/>
                <a:ea typeface="Open Sans"/>
                <a:cs typeface="Open Sans"/>
                <a:sym typeface="Open Sans"/>
              </a:rPr>
              <a:t>, con licencia </a:t>
            </a:r>
            <a:r>
              <a:rPr lang="sv-SE" sz="1000" b="0" i="0" u="sng">
                <a:solidFill>
                  <a:srgbClr val="1D1C1D"/>
                </a:solidFill>
                <a:latin typeface="Open Sans"/>
                <a:ea typeface="Open Sans"/>
                <a:cs typeface="Open Sans"/>
                <a:sym typeface="Open Sans"/>
                <a:hlinkClick r:id="rId14">
                  <a:extLst>
                    <a:ext uri="{A12FA001-AC4F-418D-AE19-62706E023703}">
                      <ahyp:hlinkClr xmlns:ahyp="http://schemas.microsoft.com/office/drawing/2018/hyperlinkcolor" val="tx"/>
                    </a:ext>
                  </a:extLst>
                </a:hlinkClick>
              </a:rPr>
              <a:t>CC 0</a:t>
            </a:r>
            <a:endParaRPr sz="1000" b="0" i="0">
              <a:solidFill>
                <a:srgbClr val="1D1C1D"/>
              </a:solidFill>
              <a:latin typeface="Open Sans"/>
              <a:ea typeface="Open Sans"/>
              <a:cs typeface="Open Sans"/>
              <a:sym typeface="Open Sans"/>
            </a:endParaRPr>
          </a:p>
        </p:txBody>
      </p:sp>
      <p:sp>
        <p:nvSpPr>
          <p:cNvPr id="408" name="Google Shape;408;p19"/>
          <p:cNvSpPr/>
          <p:nvPr/>
        </p:nvSpPr>
        <p:spPr>
          <a:xfrm>
            <a:off x="7499422" y="1124600"/>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9" name="Google Shape;409;p19" descr="Lecture2_Slide19.mp3"/>
          <p:cNvPicPr preferRelativeResize="0"/>
          <p:nvPr/>
        </p:nvPicPr>
        <p:blipFill rotWithShape="1">
          <a:blip r:embed="rId15">
            <a:alphaModFix/>
          </a:blip>
          <a:srcRect/>
          <a:stretch/>
        </p:blipFill>
        <p:spPr>
          <a:xfrm>
            <a:off x="7570787" y="1195965"/>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5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
          <p:cNvSpPr txBox="1">
            <a:spLocks noGrp="1"/>
          </p:cNvSpPr>
          <p:nvPr>
            <p:ph type="title"/>
          </p:nvPr>
        </p:nvSpPr>
        <p:spPr>
          <a:xfrm>
            <a:off x="663880" y="681037"/>
            <a:ext cx="9457150"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Resultados del aprendizaje</a:t>
            </a:r>
            <a:endParaRPr/>
          </a:p>
        </p:txBody>
      </p:sp>
      <p:sp>
        <p:nvSpPr>
          <p:cNvPr id="178" name="Google Shape;178;p2"/>
          <p:cNvSpPr txBox="1">
            <a:spLocks noGrp="1"/>
          </p:cNvSpPr>
          <p:nvPr>
            <p:ph type="body" idx="1"/>
          </p:nvPr>
        </p:nvSpPr>
        <p:spPr>
          <a:xfrm>
            <a:off x="663880" y="2582945"/>
            <a:ext cx="10514556" cy="34219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Open Sans"/>
              <a:buNone/>
            </a:pPr>
            <a:r>
              <a:rPr lang="sv-SE" b="0">
                <a:latin typeface="Open Sans"/>
                <a:ea typeface="Open Sans"/>
                <a:cs typeface="Open Sans"/>
                <a:sym typeface="Open Sans"/>
              </a:rPr>
              <a:t>OIT1: Conocer los componentes y procesos de la planificación energética</a:t>
            </a:r>
            <a:endParaRPr/>
          </a:p>
          <a:p>
            <a:pPr marL="0" lvl="0" indent="0" algn="l" rtl="0">
              <a:lnSpc>
                <a:spcPct val="90000"/>
              </a:lnSpc>
              <a:spcBef>
                <a:spcPts val="1200"/>
              </a:spcBef>
              <a:spcAft>
                <a:spcPts val="0"/>
              </a:spcAft>
              <a:buClr>
                <a:schemeClr val="dk1"/>
              </a:buClr>
              <a:buSzPts val="2000"/>
              <a:buFont typeface="Open Sans"/>
              <a:buNone/>
            </a:pPr>
            <a:r>
              <a:rPr lang="sv-SE" b="0">
                <a:latin typeface="Open Sans"/>
                <a:ea typeface="Open Sans"/>
                <a:cs typeface="Open Sans"/>
                <a:sym typeface="Open Sans"/>
              </a:rPr>
              <a:t>OIT2: Entender cómo interpretar y construir sistemas energéticos de referencia (RES)</a:t>
            </a:r>
            <a:endParaRPr/>
          </a:p>
          <a:p>
            <a:pPr marL="0" lvl="0" indent="0" algn="l" rtl="0">
              <a:lnSpc>
                <a:spcPct val="90000"/>
              </a:lnSpc>
              <a:spcBef>
                <a:spcPts val="1200"/>
              </a:spcBef>
              <a:spcAft>
                <a:spcPts val="0"/>
              </a:spcAft>
              <a:buClr>
                <a:schemeClr val="dk1"/>
              </a:buClr>
              <a:buSzPts val="2000"/>
              <a:buFont typeface="Open Sans"/>
              <a:buNone/>
            </a:pPr>
            <a:r>
              <a:rPr lang="sv-SE" b="0">
                <a:latin typeface="Open Sans"/>
                <a:ea typeface="Open Sans"/>
                <a:cs typeface="Open Sans"/>
                <a:sym typeface="Open Sans"/>
              </a:rPr>
              <a:t>OIT3: Conocer conceptualmente la herramienta OSeMOSYS y sus parámetros y variables más importantes</a:t>
            </a:r>
            <a:endParaRPr/>
          </a:p>
          <a:p>
            <a:pPr marL="0" lvl="0" indent="0" algn="l" rtl="0">
              <a:lnSpc>
                <a:spcPct val="90000"/>
              </a:lnSpc>
              <a:spcBef>
                <a:spcPts val="1200"/>
              </a:spcBef>
              <a:spcAft>
                <a:spcPts val="0"/>
              </a:spcAft>
              <a:buClr>
                <a:schemeClr val="dk1"/>
              </a:buClr>
              <a:buSzPts val="2000"/>
              <a:buFont typeface="Open Sans"/>
              <a:buNone/>
            </a:pPr>
            <a:r>
              <a:rPr lang="sv-SE" b="0">
                <a:latin typeface="Open Sans"/>
                <a:ea typeface="Open Sans"/>
                <a:cs typeface="Open Sans"/>
                <a:sym typeface="Open Sans"/>
              </a:rPr>
              <a:t>OIT4: Conocer los conceptos básicos de CLEWS/OSeMOSYS</a:t>
            </a:r>
            <a:endParaRPr/>
          </a:p>
        </p:txBody>
      </p:sp>
      <p:sp>
        <p:nvSpPr>
          <p:cNvPr id="179" name="Google Shape;179;p2"/>
          <p:cNvSpPr txBox="1">
            <a:spLocks noGrp="1"/>
          </p:cNvSpPr>
          <p:nvPr>
            <p:ph type="sldNum" idx="12"/>
          </p:nvPr>
        </p:nvSpPr>
        <p:spPr>
          <a:xfrm>
            <a:off x="1174385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a:t>
            </a:fld>
            <a:endParaRPr/>
          </a:p>
        </p:txBody>
      </p:sp>
      <p:sp>
        <p:nvSpPr>
          <p:cNvPr id="180" name="Google Shape;180;p2"/>
          <p:cNvSpPr txBox="1">
            <a:spLocks noGrp="1"/>
          </p:cNvSpPr>
          <p:nvPr>
            <p:ph type="body" idx="2"/>
          </p:nvPr>
        </p:nvSpPr>
        <p:spPr>
          <a:xfrm>
            <a:off x="663575" y="2016027"/>
            <a:ext cx="4389438" cy="439247"/>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8EA9DA"/>
              </a:buClr>
              <a:buSzPct val="100000"/>
              <a:buFont typeface="Open Sans SemiBold"/>
              <a:buNone/>
            </a:pPr>
            <a:r>
              <a:rPr lang="sv-SE"/>
              <a:t>Al final de esta conferencia, usted:</a:t>
            </a:r>
            <a:endParaRPr/>
          </a:p>
        </p:txBody>
      </p:sp>
      <p:sp>
        <p:nvSpPr>
          <p:cNvPr id="181" name="Google Shape;181;p2"/>
          <p:cNvSpPr/>
          <p:nvPr/>
        </p:nvSpPr>
        <p:spPr>
          <a:xfrm>
            <a:off x="8825723" y="1066922"/>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2" name="Google Shape;182;p2" descr="Lecture2_Slide2.mp3"/>
          <p:cNvPicPr preferRelativeResize="0"/>
          <p:nvPr/>
        </p:nvPicPr>
        <p:blipFill rotWithShape="1">
          <a:blip r:embed="rId3">
            <a:alphaModFix/>
          </a:blip>
          <a:srcRect/>
          <a:stretch/>
        </p:blipFill>
        <p:spPr>
          <a:xfrm>
            <a:off x="8897088" y="1138287"/>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0"/>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Cómo diseñar una RES</a:t>
            </a:r>
            <a:endParaRPr/>
          </a:p>
        </p:txBody>
      </p:sp>
      <p:sp>
        <p:nvSpPr>
          <p:cNvPr id="416" name="Google Shape;416;p20"/>
          <p:cNvSpPr txBox="1">
            <a:spLocks noGrp="1"/>
          </p:cNvSpPr>
          <p:nvPr>
            <p:ph type="body" idx="2"/>
          </p:nvPr>
        </p:nvSpPr>
        <p:spPr>
          <a:xfrm>
            <a:off x="663575" y="2471738"/>
            <a:ext cx="10626725" cy="3160712"/>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2000"/>
              <a:buChar char="•"/>
            </a:pPr>
            <a:r>
              <a:rPr lang="sv-SE" sz="2000"/>
              <a:t>¿Qué tecnologías de conversión de energía se utilizan actualmente para transformar la energía primaria en energía final en todos los niveles y/o están previstas para el futuro?</a:t>
            </a:r>
            <a:endParaRPr/>
          </a:p>
          <a:p>
            <a:pPr marL="685800" lvl="1" indent="-228600" algn="l" rtl="0">
              <a:lnSpc>
                <a:spcPct val="90000"/>
              </a:lnSpc>
              <a:spcBef>
                <a:spcPts val="500"/>
              </a:spcBef>
              <a:spcAft>
                <a:spcPts val="0"/>
              </a:spcAft>
              <a:buClr>
                <a:schemeClr val="dk1"/>
              </a:buClr>
              <a:buSzPts val="2000"/>
              <a:buChar char="•"/>
            </a:pPr>
            <a:r>
              <a:rPr lang="sv-SE" sz="2000"/>
              <a:t>¿Qué tecnologías de transmisión/transporte de energía se utilizan actualmente y/o están previstas para el futuro?</a:t>
            </a:r>
            <a:endParaRPr/>
          </a:p>
          <a:p>
            <a:pPr marL="685800" lvl="1" indent="-228600" algn="l" rtl="0">
              <a:lnSpc>
                <a:spcPct val="90000"/>
              </a:lnSpc>
              <a:spcBef>
                <a:spcPts val="500"/>
              </a:spcBef>
              <a:spcAft>
                <a:spcPts val="0"/>
              </a:spcAft>
              <a:buClr>
                <a:schemeClr val="dk1"/>
              </a:buClr>
              <a:buSzPts val="2000"/>
              <a:buChar char="•"/>
            </a:pPr>
            <a:r>
              <a:rPr lang="sv-SE" sz="2000"/>
              <a:t>Hacer una lista de tecnologías y agrupar las que comparten características similares</a:t>
            </a:r>
            <a:endParaRPr/>
          </a:p>
        </p:txBody>
      </p:sp>
      <p:sp>
        <p:nvSpPr>
          <p:cNvPr id="417" name="Google Shape;417;p20"/>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20</a:t>
            </a:fld>
            <a:endParaRPr/>
          </a:p>
        </p:txBody>
      </p:sp>
      <p:sp>
        <p:nvSpPr>
          <p:cNvPr id="418" name="Google Shape;418;p20"/>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b) Identificar las tecnologías</a:t>
            </a:r>
            <a:endParaRPr/>
          </a:p>
        </p:txBody>
      </p:sp>
      <p:sp>
        <p:nvSpPr>
          <p:cNvPr id="419" name="Google Shape;419;p20"/>
          <p:cNvSpPr/>
          <p:nvPr/>
        </p:nvSpPr>
        <p:spPr>
          <a:xfrm>
            <a:off x="8042762" y="1060498"/>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0" name="Google Shape;420;p20" descr="Lecture2_Slide20.mp3"/>
          <p:cNvPicPr preferRelativeResize="0"/>
          <p:nvPr/>
        </p:nvPicPr>
        <p:blipFill rotWithShape="1">
          <a:blip r:embed="rId3">
            <a:alphaModFix/>
          </a:blip>
          <a:srcRect/>
          <a:stretch/>
        </p:blipFill>
        <p:spPr>
          <a:xfrm>
            <a:off x="8102552" y="1131515"/>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50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1"/>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Cómo diseñar una RES</a:t>
            </a:r>
            <a:endParaRPr/>
          </a:p>
        </p:txBody>
      </p:sp>
      <p:sp>
        <p:nvSpPr>
          <p:cNvPr id="427" name="Google Shape;427;p21"/>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21</a:t>
            </a:fld>
            <a:endParaRPr/>
          </a:p>
        </p:txBody>
      </p:sp>
      <p:sp>
        <p:nvSpPr>
          <p:cNvPr id="428" name="Google Shape;428;p21"/>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sv-SE"/>
              <a:t>c) Simplificar y agregar</a:t>
            </a:r>
            <a:endParaRPr/>
          </a:p>
        </p:txBody>
      </p:sp>
      <p:sp>
        <p:nvSpPr>
          <p:cNvPr id="429" name="Google Shape;429;p21"/>
          <p:cNvSpPr txBox="1">
            <a:spLocks noGrp="1"/>
          </p:cNvSpPr>
          <p:nvPr>
            <p:ph type="body" idx="5"/>
          </p:nvPr>
        </p:nvSpPr>
        <p:spPr>
          <a:xfrm>
            <a:off x="663576" y="6127858"/>
            <a:ext cx="5605339" cy="263418"/>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rgbClr val="1D1C1D"/>
              </a:buClr>
              <a:buSzPct val="100000"/>
              <a:buFont typeface="Open Sans"/>
              <a:buNone/>
            </a:pPr>
            <a:r>
              <a:rPr lang="sv-SE" b="1"/>
              <a:t>Fuente de la imagen</a:t>
            </a:r>
            <a:r>
              <a:rPr lang="sv-SE"/>
              <a:t>: CS Odessa, search.creativecommons.org, </a:t>
            </a:r>
            <a:r>
              <a:rPr lang="sv-SE" u="sng">
                <a:solidFill>
                  <a:schemeClr val="hlink"/>
                </a:solidFill>
                <a:hlinkClick r:id="rId3"/>
              </a:rPr>
              <a:t>diagrama</a:t>
            </a:r>
            <a:r>
              <a:rPr lang="sv-SE"/>
              <a:t>, con licencia </a:t>
            </a:r>
            <a:r>
              <a:rPr lang="sv-SE" u="sng">
                <a:solidFill>
                  <a:schemeClr val="hlink"/>
                </a:solidFill>
                <a:hlinkClick r:id="rId4"/>
              </a:rPr>
              <a:t>CC BY 4.0</a:t>
            </a:r>
            <a:endParaRPr/>
          </a:p>
        </p:txBody>
      </p:sp>
      <p:sp>
        <p:nvSpPr>
          <p:cNvPr id="430" name="Google Shape;430;p21"/>
          <p:cNvSpPr txBox="1"/>
          <p:nvPr/>
        </p:nvSpPr>
        <p:spPr>
          <a:xfrm>
            <a:off x="3670544" y="6391724"/>
            <a:ext cx="2500158"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endParaRPr sz="1000" b="0" i="0">
              <a:solidFill>
                <a:srgbClr val="1D1C1D"/>
              </a:solidFill>
              <a:latin typeface="Open Sans"/>
              <a:ea typeface="Open Sans"/>
              <a:cs typeface="Open Sans"/>
              <a:sym typeface="Open Sans"/>
            </a:endParaRPr>
          </a:p>
        </p:txBody>
      </p:sp>
      <p:grpSp>
        <p:nvGrpSpPr>
          <p:cNvPr id="431" name="Google Shape;431;p21"/>
          <p:cNvGrpSpPr/>
          <p:nvPr/>
        </p:nvGrpSpPr>
        <p:grpSpPr>
          <a:xfrm>
            <a:off x="5818922" y="2593732"/>
            <a:ext cx="5867716" cy="3548386"/>
            <a:chOff x="5604547" y="2487868"/>
            <a:chExt cx="6013698" cy="3636665"/>
          </a:xfrm>
        </p:grpSpPr>
        <p:sp>
          <p:nvSpPr>
            <p:cNvPr id="432" name="Google Shape;432;p21"/>
            <p:cNvSpPr txBox="1"/>
            <p:nvPr/>
          </p:nvSpPr>
          <p:spPr>
            <a:xfrm>
              <a:off x="7967451" y="4429083"/>
              <a:ext cx="1202920"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Refinería</a:t>
              </a:r>
              <a:endParaRPr/>
            </a:p>
          </p:txBody>
        </p:sp>
        <p:sp>
          <p:nvSpPr>
            <p:cNvPr id="433" name="Google Shape;433;p21"/>
            <p:cNvSpPr/>
            <p:nvPr/>
          </p:nvSpPr>
          <p:spPr>
            <a:xfrm>
              <a:off x="7532476" y="3392446"/>
              <a:ext cx="2366962" cy="2732087"/>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000"/>
                <a:buFont typeface="Times New Roman"/>
                <a:buNone/>
              </a:pPr>
              <a:endParaRPr sz="2000">
                <a:solidFill>
                  <a:schemeClr val="dk1"/>
                </a:solidFill>
                <a:latin typeface="Roboto"/>
                <a:ea typeface="Roboto"/>
                <a:cs typeface="Roboto"/>
                <a:sym typeface="Roboto"/>
              </a:endParaRPr>
            </a:p>
          </p:txBody>
        </p:sp>
        <p:cxnSp>
          <p:nvCxnSpPr>
            <p:cNvPr id="434" name="Google Shape;434;p21"/>
            <p:cNvCxnSpPr/>
            <p:nvPr/>
          </p:nvCxnSpPr>
          <p:spPr>
            <a:xfrm rot="10800000">
              <a:off x="6392651" y="4443371"/>
              <a:ext cx="1139825" cy="0"/>
            </a:xfrm>
            <a:prstGeom prst="straightConnector1">
              <a:avLst/>
            </a:prstGeom>
            <a:noFill/>
            <a:ln w="28575" cap="flat" cmpd="sng">
              <a:solidFill>
                <a:schemeClr val="dk1"/>
              </a:solidFill>
              <a:prstDash val="solid"/>
              <a:round/>
              <a:headEnd type="triangle" w="med" len="med"/>
              <a:tailEnd type="none" w="sm" len="sm"/>
            </a:ln>
          </p:spPr>
        </p:cxnSp>
        <p:cxnSp>
          <p:nvCxnSpPr>
            <p:cNvPr id="435" name="Google Shape;435;p21"/>
            <p:cNvCxnSpPr/>
            <p:nvPr/>
          </p:nvCxnSpPr>
          <p:spPr>
            <a:xfrm rot="10800000">
              <a:off x="9899438" y="3601996"/>
              <a:ext cx="1141413" cy="0"/>
            </a:xfrm>
            <a:prstGeom prst="straightConnector1">
              <a:avLst/>
            </a:prstGeom>
            <a:noFill/>
            <a:ln w="28575" cap="flat" cmpd="sng">
              <a:solidFill>
                <a:schemeClr val="dk1"/>
              </a:solidFill>
              <a:prstDash val="solid"/>
              <a:round/>
              <a:headEnd type="triangle" w="med" len="med"/>
              <a:tailEnd type="none" w="sm" len="sm"/>
            </a:ln>
          </p:spPr>
        </p:cxnSp>
        <p:cxnSp>
          <p:nvCxnSpPr>
            <p:cNvPr id="436" name="Google Shape;436;p21"/>
            <p:cNvCxnSpPr/>
            <p:nvPr/>
          </p:nvCxnSpPr>
          <p:spPr>
            <a:xfrm rot="10800000">
              <a:off x="9899438" y="4127458"/>
              <a:ext cx="1141413" cy="0"/>
            </a:xfrm>
            <a:prstGeom prst="straightConnector1">
              <a:avLst/>
            </a:prstGeom>
            <a:noFill/>
            <a:ln w="28575" cap="flat" cmpd="sng">
              <a:solidFill>
                <a:srgbClr val="FF0000"/>
              </a:solidFill>
              <a:prstDash val="solid"/>
              <a:round/>
              <a:headEnd type="triangle" w="med" len="med"/>
              <a:tailEnd type="none" w="sm" len="sm"/>
            </a:ln>
          </p:spPr>
        </p:cxnSp>
        <p:cxnSp>
          <p:nvCxnSpPr>
            <p:cNvPr id="437" name="Google Shape;437;p21"/>
            <p:cNvCxnSpPr/>
            <p:nvPr/>
          </p:nvCxnSpPr>
          <p:spPr>
            <a:xfrm rot="10800000">
              <a:off x="9899438" y="4652921"/>
              <a:ext cx="1141413" cy="0"/>
            </a:xfrm>
            <a:prstGeom prst="straightConnector1">
              <a:avLst/>
            </a:prstGeom>
            <a:noFill/>
            <a:ln w="28575" cap="flat" cmpd="sng">
              <a:solidFill>
                <a:srgbClr val="FF0000"/>
              </a:solidFill>
              <a:prstDash val="solid"/>
              <a:round/>
              <a:headEnd type="triangle" w="med" len="med"/>
              <a:tailEnd type="none" w="sm" len="sm"/>
            </a:ln>
          </p:spPr>
        </p:cxnSp>
        <p:cxnSp>
          <p:nvCxnSpPr>
            <p:cNvPr id="438" name="Google Shape;438;p21"/>
            <p:cNvCxnSpPr/>
            <p:nvPr/>
          </p:nvCxnSpPr>
          <p:spPr>
            <a:xfrm rot="10800000">
              <a:off x="9899438" y="5178383"/>
              <a:ext cx="1141413" cy="0"/>
            </a:xfrm>
            <a:prstGeom prst="straightConnector1">
              <a:avLst/>
            </a:prstGeom>
            <a:noFill/>
            <a:ln w="28575" cap="flat" cmpd="sng">
              <a:solidFill>
                <a:srgbClr val="FF0000"/>
              </a:solidFill>
              <a:prstDash val="solid"/>
              <a:round/>
              <a:headEnd type="triangle" w="med" len="med"/>
              <a:tailEnd type="none" w="sm" len="sm"/>
            </a:ln>
          </p:spPr>
        </p:cxnSp>
        <p:sp>
          <p:nvSpPr>
            <p:cNvPr id="439" name="Google Shape;439;p21"/>
            <p:cNvSpPr txBox="1"/>
            <p:nvPr/>
          </p:nvSpPr>
          <p:spPr>
            <a:xfrm>
              <a:off x="5604547" y="3915664"/>
              <a:ext cx="11945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Roboto"/>
                <a:buNone/>
              </a:pPr>
              <a:r>
                <a:rPr lang="sv-SE" sz="2000">
                  <a:solidFill>
                    <a:schemeClr val="dk1"/>
                  </a:solidFill>
                  <a:latin typeface="Roboto"/>
                  <a:ea typeface="Roboto"/>
                  <a:cs typeface="Roboto"/>
                  <a:sym typeface="Roboto"/>
                </a:rPr>
                <a:t>Petróleo crudo</a:t>
              </a:r>
              <a:endParaRPr/>
            </a:p>
          </p:txBody>
        </p:sp>
        <p:sp>
          <p:nvSpPr>
            <p:cNvPr id="440" name="Google Shape;440;p21"/>
            <p:cNvSpPr txBox="1"/>
            <p:nvPr/>
          </p:nvSpPr>
          <p:spPr>
            <a:xfrm>
              <a:off x="10281041" y="3175654"/>
              <a:ext cx="673911"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GLP</a:t>
              </a:r>
              <a:endParaRPr/>
            </a:p>
          </p:txBody>
        </p:sp>
        <p:sp>
          <p:nvSpPr>
            <p:cNvPr id="441" name="Google Shape;441;p21"/>
            <p:cNvSpPr txBox="1"/>
            <p:nvPr/>
          </p:nvSpPr>
          <p:spPr>
            <a:xfrm>
              <a:off x="10266151" y="3719140"/>
              <a:ext cx="1250563"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Gasolina</a:t>
              </a:r>
              <a:endParaRPr/>
            </a:p>
          </p:txBody>
        </p:sp>
        <p:sp>
          <p:nvSpPr>
            <p:cNvPr id="442" name="Google Shape;442;p21"/>
            <p:cNvSpPr txBox="1"/>
            <p:nvPr/>
          </p:nvSpPr>
          <p:spPr>
            <a:xfrm>
              <a:off x="10266151" y="4226579"/>
              <a:ext cx="1352094"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Keroseno</a:t>
              </a:r>
              <a:endParaRPr sz="2000">
                <a:solidFill>
                  <a:srgbClr val="FF0000"/>
                </a:solidFill>
                <a:latin typeface="Open Sans"/>
                <a:ea typeface="Open Sans"/>
                <a:cs typeface="Open Sans"/>
                <a:sym typeface="Open Sans"/>
              </a:endParaRPr>
            </a:p>
          </p:txBody>
        </p:sp>
        <p:sp>
          <p:nvSpPr>
            <p:cNvPr id="443" name="Google Shape;443;p21"/>
            <p:cNvSpPr txBox="1"/>
            <p:nvPr/>
          </p:nvSpPr>
          <p:spPr>
            <a:xfrm>
              <a:off x="10266151" y="4770065"/>
              <a:ext cx="933487"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Open Sans"/>
                <a:buNone/>
              </a:pPr>
              <a:r>
                <a:rPr lang="sv-SE" sz="2000">
                  <a:solidFill>
                    <a:srgbClr val="FF0000"/>
                  </a:solidFill>
                  <a:latin typeface="Open Sans"/>
                  <a:ea typeface="Open Sans"/>
                  <a:cs typeface="Open Sans"/>
                  <a:sym typeface="Open Sans"/>
                </a:rPr>
                <a:t>Diésel</a:t>
              </a:r>
              <a:endParaRPr/>
            </a:p>
          </p:txBody>
        </p:sp>
        <p:cxnSp>
          <p:nvCxnSpPr>
            <p:cNvPr id="444" name="Google Shape;444;p21"/>
            <p:cNvCxnSpPr/>
            <p:nvPr/>
          </p:nvCxnSpPr>
          <p:spPr>
            <a:xfrm rot="10800000">
              <a:off x="9899438" y="5703846"/>
              <a:ext cx="1141413" cy="0"/>
            </a:xfrm>
            <a:prstGeom prst="straightConnector1">
              <a:avLst/>
            </a:prstGeom>
            <a:noFill/>
            <a:ln w="28575" cap="flat" cmpd="sng">
              <a:solidFill>
                <a:schemeClr val="dk1"/>
              </a:solidFill>
              <a:prstDash val="solid"/>
              <a:round/>
              <a:headEnd type="triangle" w="med" len="med"/>
              <a:tailEnd type="none" w="sm" len="sm"/>
            </a:ln>
          </p:spPr>
        </p:cxnSp>
        <p:sp>
          <p:nvSpPr>
            <p:cNvPr id="445" name="Google Shape;445;p21"/>
            <p:cNvSpPr txBox="1"/>
            <p:nvPr/>
          </p:nvSpPr>
          <p:spPr>
            <a:xfrm>
              <a:off x="10280438" y="5286515"/>
              <a:ext cx="724840"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HFO</a:t>
              </a:r>
              <a:endParaRPr/>
            </a:p>
          </p:txBody>
        </p:sp>
        <p:sp>
          <p:nvSpPr>
            <p:cNvPr id="446" name="Google Shape;446;p21"/>
            <p:cNvSpPr txBox="1"/>
            <p:nvPr/>
          </p:nvSpPr>
          <p:spPr>
            <a:xfrm>
              <a:off x="6303815" y="2487868"/>
              <a:ext cx="900630"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b="1">
                  <a:solidFill>
                    <a:schemeClr val="dk1"/>
                  </a:solidFill>
                  <a:latin typeface="Open Sans"/>
                  <a:ea typeface="Open Sans"/>
                  <a:cs typeface="Open Sans"/>
                  <a:sym typeface="Open Sans"/>
                </a:rPr>
                <a:t>Entrada</a:t>
              </a:r>
              <a:endParaRPr/>
            </a:p>
          </p:txBody>
        </p:sp>
        <p:sp>
          <p:nvSpPr>
            <p:cNvPr id="447" name="Google Shape;447;p21"/>
            <p:cNvSpPr txBox="1"/>
            <p:nvPr/>
          </p:nvSpPr>
          <p:spPr>
            <a:xfrm>
              <a:off x="10280438" y="2492333"/>
              <a:ext cx="1135562" cy="4100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b="1">
                  <a:solidFill>
                    <a:schemeClr val="dk1"/>
                  </a:solidFill>
                  <a:latin typeface="Open Sans"/>
                  <a:ea typeface="Open Sans"/>
                  <a:cs typeface="Open Sans"/>
                  <a:sym typeface="Open Sans"/>
                </a:rPr>
                <a:t>Salida</a:t>
              </a:r>
              <a:endParaRPr/>
            </a:p>
          </p:txBody>
        </p:sp>
      </p:grpSp>
      <p:pic>
        <p:nvPicPr>
          <p:cNvPr id="448" name="Google Shape;448;p21"/>
          <p:cNvPicPr preferRelativeResize="0"/>
          <p:nvPr/>
        </p:nvPicPr>
        <p:blipFill rotWithShape="1">
          <a:blip r:embed="rId5">
            <a:alphaModFix/>
          </a:blip>
          <a:srcRect/>
          <a:stretch/>
        </p:blipFill>
        <p:spPr>
          <a:xfrm>
            <a:off x="716326" y="2687923"/>
            <a:ext cx="4669017" cy="3300590"/>
          </a:xfrm>
          <a:prstGeom prst="rect">
            <a:avLst/>
          </a:prstGeom>
          <a:noFill/>
          <a:ln>
            <a:noFill/>
          </a:ln>
        </p:spPr>
      </p:pic>
      <p:sp>
        <p:nvSpPr>
          <p:cNvPr id="449" name="Google Shape;449;p21"/>
          <p:cNvSpPr/>
          <p:nvPr/>
        </p:nvSpPr>
        <p:spPr>
          <a:xfrm>
            <a:off x="8426006" y="1060498"/>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0" name="Google Shape;450;p21" descr="Lecture2_Slide21.mp3"/>
          <p:cNvPicPr preferRelativeResize="0"/>
          <p:nvPr/>
        </p:nvPicPr>
        <p:blipFill rotWithShape="1">
          <a:blip r:embed="rId6">
            <a:alphaModFix/>
          </a:blip>
          <a:srcRect/>
          <a:stretch/>
        </p:blipFill>
        <p:spPr>
          <a:xfrm>
            <a:off x="8485387" y="1188006"/>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2"/>
          <p:cNvSpPr txBox="1">
            <a:spLocks noGrp="1"/>
          </p:cNvSpPr>
          <p:nvPr>
            <p:ph type="title"/>
          </p:nvPr>
        </p:nvSpPr>
        <p:spPr>
          <a:xfrm>
            <a:off x="663575" y="675243"/>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Cómo diseñar una RES</a:t>
            </a:r>
            <a:endParaRPr/>
          </a:p>
        </p:txBody>
      </p:sp>
      <p:sp>
        <p:nvSpPr>
          <p:cNvPr id="457" name="Google Shape;457;p22"/>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22</a:t>
            </a:fld>
            <a:endParaRPr/>
          </a:p>
        </p:txBody>
      </p:sp>
      <p:sp>
        <p:nvSpPr>
          <p:cNvPr id="458" name="Google Shape;458;p22"/>
          <p:cNvSpPr txBox="1">
            <a:spLocks noGrp="1"/>
          </p:cNvSpPr>
          <p:nvPr>
            <p:ph type="body" idx="4"/>
          </p:nvPr>
        </p:nvSpPr>
        <p:spPr>
          <a:xfrm>
            <a:off x="663575" y="2016125"/>
            <a:ext cx="5016256" cy="4397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sv-SE"/>
              <a:t>d) Representar las principales entradas y salidas</a:t>
            </a:r>
            <a:endParaRPr/>
          </a:p>
        </p:txBody>
      </p:sp>
      <p:sp>
        <p:nvSpPr>
          <p:cNvPr id="459" name="Google Shape;459;p22"/>
          <p:cNvSpPr txBox="1"/>
          <p:nvPr/>
        </p:nvSpPr>
        <p:spPr>
          <a:xfrm>
            <a:off x="3670544" y="6391724"/>
            <a:ext cx="2500158" cy="26341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1D1C1D"/>
              </a:buClr>
              <a:buSzPts val="1000"/>
              <a:buFont typeface="Open Sans"/>
              <a:buNone/>
            </a:pPr>
            <a:endParaRPr sz="1000" b="0" i="0">
              <a:solidFill>
                <a:srgbClr val="1D1C1D"/>
              </a:solidFill>
              <a:latin typeface="Open Sans"/>
              <a:ea typeface="Open Sans"/>
              <a:cs typeface="Open Sans"/>
              <a:sym typeface="Open Sans"/>
            </a:endParaRPr>
          </a:p>
        </p:txBody>
      </p:sp>
      <p:sp>
        <p:nvSpPr>
          <p:cNvPr id="460" name="Google Shape;460;p22"/>
          <p:cNvSpPr/>
          <p:nvPr/>
        </p:nvSpPr>
        <p:spPr>
          <a:xfrm>
            <a:off x="6001478" y="2453804"/>
            <a:ext cx="2539182" cy="768394"/>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461" name="Google Shape;461;p22"/>
          <p:cNvCxnSpPr/>
          <p:nvPr/>
        </p:nvCxnSpPr>
        <p:spPr>
          <a:xfrm>
            <a:off x="8562148" y="2841248"/>
            <a:ext cx="1371600" cy="0"/>
          </a:xfrm>
          <a:prstGeom prst="straightConnector1">
            <a:avLst/>
          </a:prstGeom>
          <a:noFill/>
          <a:ln w="28575" cap="flat" cmpd="sng">
            <a:solidFill>
              <a:schemeClr val="dk1"/>
            </a:solidFill>
            <a:prstDash val="solid"/>
            <a:round/>
            <a:headEnd type="none" w="sm" len="sm"/>
            <a:tailEnd type="triangle" w="med" len="med"/>
          </a:ln>
        </p:spPr>
      </p:cxnSp>
      <p:sp>
        <p:nvSpPr>
          <p:cNvPr id="462" name="Google Shape;462;p22"/>
          <p:cNvSpPr txBox="1"/>
          <p:nvPr/>
        </p:nvSpPr>
        <p:spPr>
          <a:xfrm>
            <a:off x="9954215" y="2625604"/>
            <a:ext cx="116871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dirty="0" err="1">
                <a:solidFill>
                  <a:schemeClr val="dk1"/>
                </a:solidFill>
                <a:latin typeface="Open Sans"/>
                <a:ea typeface="Open Sans"/>
                <a:cs typeface="Open Sans"/>
                <a:sym typeface="Open Sans"/>
              </a:rPr>
              <a:t>Carbón</a:t>
            </a:r>
            <a:endParaRPr dirty="0"/>
          </a:p>
        </p:txBody>
      </p:sp>
      <p:sp>
        <p:nvSpPr>
          <p:cNvPr id="463" name="Google Shape;463;p22"/>
          <p:cNvSpPr txBox="1"/>
          <p:nvPr/>
        </p:nvSpPr>
        <p:spPr>
          <a:xfrm>
            <a:off x="6281054" y="2535958"/>
            <a:ext cx="198002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Open Sans"/>
              <a:buNone/>
            </a:pPr>
            <a:r>
              <a:rPr lang="sv-SE" sz="2000" dirty="0" err="1">
                <a:solidFill>
                  <a:schemeClr val="dk1"/>
                </a:solidFill>
                <a:latin typeface="Open Sans"/>
                <a:ea typeface="Open Sans"/>
                <a:cs typeface="Open Sans"/>
                <a:sym typeface="Open Sans"/>
              </a:rPr>
              <a:t>Extracción</a:t>
            </a:r>
            <a:r>
              <a:rPr lang="sv-SE" sz="2000" dirty="0">
                <a:solidFill>
                  <a:schemeClr val="dk1"/>
                </a:solidFill>
                <a:latin typeface="Open Sans"/>
                <a:ea typeface="Open Sans"/>
                <a:cs typeface="Open Sans"/>
                <a:sym typeface="Open Sans"/>
              </a:rPr>
              <a:t> de </a:t>
            </a:r>
            <a:r>
              <a:rPr lang="sv-SE" sz="2000" dirty="0" err="1">
                <a:solidFill>
                  <a:schemeClr val="dk1"/>
                </a:solidFill>
                <a:latin typeface="Open Sans"/>
                <a:ea typeface="Open Sans"/>
                <a:cs typeface="Open Sans"/>
                <a:sym typeface="Open Sans"/>
              </a:rPr>
              <a:t>carbón</a:t>
            </a:r>
            <a:endParaRPr dirty="0"/>
          </a:p>
        </p:txBody>
      </p:sp>
      <p:sp>
        <p:nvSpPr>
          <p:cNvPr id="464" name="Google Shape;464;p22"/>
          <p:cNvSpPr/>
          <p:nvPr/>
        </p:nvSpPr>
        <p:spPr>
          <a:xfrm>
            <a:off x="6006392" y="3385363"/>
            <a:ext cx="2555756" cy="797461"/>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465" name="Google Shape;465;p22"/>
          <p:cNvCxnSpPr/>
          <p:nvPr/>
        </p:nvCxnSpPr>
        <p:spPr>
          <a:xfrm>
            <a:off x="4634792" y="3802199"/>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466" name="Google Shape;466;p22"/>
          <p:cNvCxnSpPr/>
          <p:nvPr/>
        </p:nvCxnSpPr>
        <p:spPr>
          <a:xfrm>
            <a:off x="8554620" y="3782852"/>
            <a:ext cx="1371600" cy="0"/>
          </a:xfrm>
          <a:prstGeom prst="straightConnector1">
            <a:avLst/>
          </a:prstGeom>
          <a:noFill/>
          <a:ln w="28575" cap="flat" cmpd="sng">
            <a:solidFill>
              <a:schemeClr val="dk1"/>
            </a:solidFill>
            <a:prstDash val="solid"/>
            <a:round/>
            <a:headEnd type="none" w="sm" len="sm"/>
            <a:tailEnd type="triangle" w="med" len="med"/>
          </a:ln>
        </p:spPr>
      </p:cxnSp>
      <p:sp>
        <p:nvSpPr>
          <p:cNvPr id="467" name="Google Shape;467;p22"/>
          <p:cNvSpPr txBox="1"/>
          <p:nvPr/>
        </p:nvSpPr>
        <p:spPr>
          <a:xfrm>
            <a:off x="4536372" y="3338819"/>
            <a:ext cx="72808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Gas</a:t>
            </a:r>
            <a:endParaRPr/>
          </a:p>
        </p:txBody>
      </p:sp>
      <p:sp>
        <p:nvSpPr>
          <p:cNvPr id="468" name="Google Shape;468;p22"/>
          <p:cNvSpPr txBox="1"/>
          <p:nvPr/>
        </p:nvSpPr>
        <p:spPr>
          <a:xfrm>
            <a:off x="9932632" y="3497059"/>
            <a:ext cx="19540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dirty="0" err="1">
                <a:solidFill>
                  <a:schemeClr val="dk1"/>
                </a:solidFill>
                <a:latin typeface="Open Sans"/>
                <a:ea typeface="Open Sans"/>
                <a:cs typeface="Open Sans"/>
                <a:sym typeface="Open Sans"/>
              </a:rPr>
              <a:t>Electricidad</a:t>
            </a:r>
            <a:endParaRPr dirty="0"/>
          </a:p>
        </p:txBody>
      </p:sp>
      <p:sp>
        <p:nvSpPr>
          <p:cNvPr id="469" name="Google Shape;469;p22"/>
          <p:cNvSpPr txBox="1"/>
          <p:nvPr/>
        </p:nvSpPr>
        <p:spPr>
          <a:xfrm>
            <a:off x="6221026" y="3600670"/>
            <a:ext cx="213712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Central de gas</a:t>
            </a:r>
            <a:endParaRPr/>
          </a:p>
        </p:txBody>
      </p:sp>
      <p:sp>
        <p:nvSpPr>
          <p:cNvPr id="470" name="Google Shape;470;p22"/>
          <p:cNvSpPr/>
          <p:nvPr/>
        </p:nvSpPr>
        <p:spPr>
          <a:xfrm>
            <a:off x="6011312" y="4347151"/>
            <a:ext cx="2550836" cy="1002882"/>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471" name="Google Shape;471;p22"/>
          <p:cNvCxnSpPr/>
          <p:nvPr/>
        </p:nvCxnSpPr>
        <p:spPr>
          <a:xfrm>
            <a:off x="4629877" y="4883898"/>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472" name="Google Shape;472;p22"/>
          <p:cNvCxnSpPr/>
          <p:nvPr/>
        </p:nvCxnSpPr>
        <p:spPr>
          <a:xfrm>
            <a:off x="8572780" y="4488206"/>
            <a:ext cx="1371600" cy="0"/>
          </a:xfrm>
          <a:prstGeom prst="straightConnector1">
            <a:avLst/>
          </a:prstGeom>
          <a:noFill/>
          <a:ln w="28575" cap="flat" cmpd="sng">
            <a:solidFill>
              <a:schemeClr val="dk1"/>
            </a:solidFill>
            <a:prstDash val="solid"/>
            <a:round/>
            <a:headEnd type="none" w="sm" len="sm"/>
            <a:tailEnd type="triangle" w="med" len="med"/>
          </a:ln>
        </p:spPr>
      </p:cxnSp>
      <p:sp>
        <p:nvSpPr>
          <p:cNvPr id="473" name="Google Shape;473;p22"/>
          <p:cNvSpPr txBox="1"/>
          <p:nvPr/>
        </p:nvSpPr>
        <p:spPr>
          <a:xfrm>
            <a:off x="4536372" y="4415684"/>
            <a:ext cx="1267034"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Aceite</a:t>
            </a:r>
            <a:endParaRPr/>
          </a:p>
        </p:txBody>
      </p:sp>
      <p:sp>
        <p:nvSpPr>
          <p:cNvPr id="474" name="Google Shape;474;p22"/>
          <p:cNvSpPr txBox="1"/>
          <p:nvPr/>
        </p:nvSpPr>
        <p:spPr>
          <a:xfrm>
            <a:off x="10012770" y="4207982"/>
            <a:ext cx="144938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Gasolina</a:t>
            </a:r>
            <a:endParaRPr/>
          </a:p>
        </p:txBody>
      </p:sp>
      <p:sp>
        <p:nvSpPr>
          <p:cNvPr id="475" name="Google Shape;475;p22"/>
          <p:cNvSpPr txBox="1"/>
          <p:nvPr/>
        </p:nvSpPr>
        <p:spPr>
          <a:xfrm>
            <a:off x="6465677" y="4653929"/>
            <a:ext cx="164782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Refinería</a:t>
            </a:r>
            <a:endParaRPr/>
          </a:p>
        </p:txBody>
      </p:sp>
      <p:cxnSp>
        <p:nvCxnSpPr>
          <p:cNvPr id="476" name="Google Shape;476;p22"/>
          <p:cNvCxnSpPr/>
          <p:nvPr/>
        </p:nvCxnSpPr>
        <p:spPr>
          <a:xfrm>
            <a:off x="8587531" y="4856915"/>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477" name="Google Shape;477;p22"/>
          <p:cNvCxnSpPr/>
          <p:nvPr/>
        </p:nvCxnSpPr>
        <p:spPr>
          <a:xfrm>
            <a:off x="8582615" y="5235457"/>
            <a:ext cx="1371600" cy="0"/>
          </a:xfrm>
          <a:prstGeom prst="straightConnector1">
            <a:avLst/>
          </a:prstGeom>
          <a:noFill/>
          <a:ln w="28575" cap="flat" cmpd="sng">
            <a:solidFill>
              <a:schemeClr val="dk1"/>
            </a:solidFill>
            <a:prstDash val="solid"/>
            <a:round/>
            <a:headEnd type="none" w="sm" len="sm"/>
            <a:tailEnd type="triangle" w="med" len="med"/>
          </a:ln>
        </p:spPr>
      </p:cxnSp>
      <p:sp>
        <p:nvSpPr>
          <p:cNvPr id="478" name="Google Shape;478;p22"/>
          <p:cNvSpPr txBox="1"/>
          <p:nvPr/>
        </p:nvSpPr>
        <p:spPr>
          <a:xfrm>
            <a:off x="10017684" y="4596357"/>
            <a:ext cx="144938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Diésel</a:t>
            </a:r>
            <a:endParaRPr/>
          </a:p>
        </p:txBody>
      </p:sp>
      <p:sp>
        <p:nvSpPr>
          <p:cNvPr id="479" name="Google Shape;479;p22"/>
          <p:cNvSpPr txBox="1"/>
          <p:nvPr/>
        </p:nvSpPr>
        <p:spPr>
          <a:xfrm>
            <a:off x="10011965" y="4960614"/>
            <a:ext cx="144938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a:solidFill>
                  <a:schemeClr val="dk1"/>
                </a:solidFill>
                <a:latin typeface="Open Sans"/>
                <a:ea typeface="Open Sans"/>
                <a:cs typeface="Open Sans"/>
                <a:sym typeface="Open Sans"/>
              </a:rPr>
              <a:t>Keroseno</a:t>
            </a:r>
            <a:endParaRPr sz="2000">
              <a:solidFill>
                <a:schemeClr val="dk1"/>
              </a:solidFill>
              <a:latin typeface="Open Sans"/>
              <a:ea typeface="Open Sans"/>
              <a:cs typeface="Open Sans"/>
              <a:sym typeface="Open Sans"/>
            </a:endParaRPr>
          </a:p>
        </p:txBody>
      </p:sp>
      <p:sp>
        <p:nvSpPr>
          <p:cNvPr id="480" name="Google Shape;480;p22"/>
          <p:cNvSpPr txBox="1"/>
          <p:nvPr/>
        </p:nvSpPr>
        <p:spPr>
          <a:xfrm>
            <a:off x="2342448" y="3570362"/>
            <a:ext cx="253918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Ejemplos</a:t>
            </a:r>
            <a:endParaRPr/>
          </a:p>
        </p:txBody>
      </p:sp>
      <p:sp>
        <p:nvSpPr>
          <p:cNvPr id="481" name="Google Shape;481;p22"/>
          <p:cNvSpPr/>
          <p:nvPr/>
        </p:nvSpPr>
        <p:spPr>
          <a:xfrm>
            <a:off x="6009935" y="5512028"/>
            <a:ext cx="2555756" cy="700302"/>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Times New Roman"/>
              <a:buNone/>
            </a:pPr>
            <a:endParaRPr sz="2400">
              <a:solidFill>
                <a:schemeClr val="dk1"/>
              </a:solidFill>
              <a:latin typeface="Times New Roman"/>
              <a:ea typeface="Times New Roman"/>
              <a:cs typeface="Times New Roman"/>
              <a:sym typeface="Times New Roman"/>
            </a:endParaRPr>
          </a:p>
        </p:txBody>
      </p:sp>
      <p:cxnSp>
        <p:nvCxnSpPr>
          <p:cNvPr id="482" name="Google Shape;482;p22"/>
          <p:cNvCxnSpPr/>
          <p:nvPr/>
        </p:nvCxnSpPr>
        <p:spPr>
          <a:xfrm>
            <a:off x="4638335" y="5896964"/>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483" name="Google Shape;483;p22"/>
          <p:cNvCxnSpPr/>
          <p:nvPr/>
        </p:nvCxnSpPr>
        <p:spPr>
          <a:xfrm>
            <a:off x="8558163" y="5891577"/>
            <a:ext cx="1371600" cy="0"/>
          </a:xfrm>
          <a:prstGeom prst="straightConnector1">
            <a:avLst/>
          </a:prstGeom>
          <a:noFill/>
          <a:ln w="28575" cap="flat" cmpd="sng">
            <a:solidFill>
              <a:schemeClr val="dk1"/>
            </a:solidFill>
            <a:prstDash val="solid"/>
            <a:round/>
            <a:headEnd type="none" w="sm" len="sm"/>
            <a:tailEnd type="triangle" w="med" len="med"/>
          </a:ln>
        </p:spPr>
      </p:cxnSp>
      <p:sp>
        <p:nvSpPr>
          <p:cNvPr id="484" name="Google Shape;484;p22"/>
          <p:cNvSpPr txBox="1"/>
          <p:nvPr/>
        </p:nvSpPr>
        <p:spPr>
          <a:xfrm>
            <a:off x="4536372" y="5440416"/>
            <a:ext cx="13716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Open Sans"/>
              <a:buNone/>
            </a:pPr>
            <a:r>
              <a:rPr lang="sv-SE" sz="2400">
                <a:solidFill>
                  <a:schemeClr val="dk1"/>
                </a:solidFill>
                <a:latin typeface="Open Sans"/>
                <a:ea typeface="Open Sans"/>
                <a:cs typeface="Open Sans"/>
                <a:sym typeface="Open Sans"/>
              </a:rPr>
              <a:t>Diésel</a:t>
            </a:r>
            <a:endParaRPr/>
          </a:p>
        </p:txBody>
      </p:sp>
      <p:sp>
        <p:nvSpPr>
          <p:cNvPr id="485" name="Google Shape;485;p22"/>
          <p:cNvSpPr txBox="1"/>
          <p:nvPr/>
        </p:nvSpPr>
        <p:spPr>
          <a:xfrm>
            <a:off x="9731084" y="5606262"/>
            <a:ext cx="196880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Open Sans"/>
              <a:buNone/>
            </a:pPr>
            <a:r>
              <a:rPr lang="sv-SE" sz="2000" dirty="0" err="1">
                <a:solidFill>
                  <a:schemeClr val="dk1"/>
                </a:solidFill>
                <a:latin typeface="Open Sans"/>
                <a:ea typeface="Open Sans"/>
                <a:cs typeface="Open Sans"/>
                <a:sym typeface="Open Sans"/>
              </a:rPr>
              <a:t>Transporte</a:t>
            </a:r>
            <a:endParaRPr dirty="0"/>
          </a:p>
        </p:txBody>
      </p:sp>
      <p:sp>
        <p:nvSpPr>
          <p:cNvPr id="486" name="Google Shape;486;p22"/>
          <p:cNvSpPr txBox="1"/>
          <p:nvPr/>
        </p:nvSpPr>
        <p:spPr>
          <a:xfrm>
            <a:off x="6652591" y="5662272"/>
            <a:ext cx="93074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Open Sans"/>
              <a:buNone/>
            </a:pPr>
            <a:r>
              <a:rPr lang="sv-SE" sz="2000" dirty="0" err="1">
                <a:solidFill>
                  <a:schemeClr val="dk1"/>
                </a:solidFill>
                <a:latin typeface="Open Sans"/>
                <a:ea typeface="Open Sans"/>
                <a:cs typeface="Open Sans"/>
                <a:sym typeface="Open Sans"/>
              </a:rPr>
              <a:t>Coche</a:t>
            </a:r>
            <a:endParaRPr dirty="0"/>
          </a:p>
        </p:txBody>
      </p:sp>
      <p:sp>
        <p:nvSpPr>
          <p:cNvPr id="487" name="Google Shape;487;p22"/>
          <p:cNvSpPr/>
          <p:nvPr/>
        </p:nvSpPr>
        <p:spPr>
          <a:xfrm>
            <a:off x="8540660" y="1064800"/>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8" name="Google Shape;488;p22" descr="Lecture2_Slide22.mp3"/>
          <p:cNvPicPr preferRelativeResize="0"/>
          <p:nvPr/>
        </p:nvPicPr>
        <p:blipFill rotWithShape="1">
          <a:blip r:embed="rId3">
            <a:alphaModFix/>
          </a:blip>
          <a:srcRect/>
          <a:stretch/>
        </p:blipFill>
        <p:spPr>
          <a:xfrm>
            <a:off x="8540660" y="1169193"/>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3"/>
          <p:cNvSpPr txBox="1">
            <a:spLocks noGrp="1"/>
          </p:cNvSpPr>
          <p:nvPr>
            <p:ph type="title"/>
          </p:nvPr>
        </p:nvSpPr>
        <p:spPr>
          <a:xfrm>
            <a:off x="604611" y="350965"/>
            <a:ext cx="942310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2.4 Cómo diseñar una RES</a:t>
            </a:r>
            <a:endParaRPr/>
          </a:p>
        </p:txBody>
      </p:sp>
      <p:sp>
        <p:nvSpPr>
          <p:cNvPr id="495" name="Google Shape;495;p2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23</a:t>
            </a:fld>
            <a:endParaRPr/>
          </a:p>
        </p:txBody>
      </p:sp>
      <p:sp>
        <p:nvSpPr>
          <p:cNvPr id="496" name="Google Shape;496;p23"/>
          <p:cNvSpPr txBox="1">
            <a:spLocks noGrp="1"/>
          </p:cNvSpPr>
          <p:nvPr>
            <p:ph type="body" idx="4"/>
          </p:nvPr>
        </p:nvSpPr>
        <p:spPr>
          <a:xfrm>
            <a:off x="604611" y="1788561"/>
            <a:ext cx="5016256" cy="43973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8EA9DA"/>
              </a:buClr>
              <a:buSzPts val="2000"/>
              <a:buFont typeface="Open Sans SemiBold"/>
              <a:buNone/>
            </a:pPr>
            <a:r>
              <a:rPr lang="sv-SE"/>
              <a:t>e) Regionalizar</a:t>
            </a:r>
            <a:endParaRPr/>
          </a:p>
        </p:txBody>
      </p:sp>
      <p:pic>
        <p:nvPicPr>
          <p:cNvPr id="497" name="Google Shape;497;p23"/>
          <p:cNvPicPr preferRelativeResize="0"/>
          <p:nvPr/>
        </p:nvPicPr>
        <p:blipFill rotWithShape="1">
          <a:blip r:embed="rId3">
            <a:alphaModFix/>
          </a:blip>
          <a:srcRect/>
          <a:stretch/>
        </p:blipFill>
        <p:spPr>
          <a:xfrm>
            <a:off x="6307150" y="2531270"/>
            <a:ext cx="4443595" cy="3398043"/>
          </a:xfrm>
          <a:prstGeom prst="rect">
            <a:avLst/>
          </a:prstGeom>
          <a:noFill/>
          <a:ln>
            <a:noFill/>
          </a:ln>
        </p:spPr>
      </p:pic>
      <p:sp>
        <p:nvSpPr>
          <p:cNvPr id="498" name="Google Shape;498;p23"/>
          <p:cNvSpPr txBox="1"/>
          <p:nvPr/>
        </p:nvSpPr>
        <p:spPr>
          <a:xfrm>
            <a:off x="604611" y="2248092"/>
            <a:ext cx="5560210" cy="360205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Dividir las infraestructuras por tipo y por país o región</a:t>
            </a:r>
            <a:endParaRPr/>
          </a:p>
          <a:p>
            <a:pPr marL="228600" marR="0" lvl="0" indent="-228600" algn="l" rtl="0">
              <a:lnSpc>
                <a:spcPct val="100000"/>
              </a:lnSpc>
              <a:spcBef>
                <a:spcPts val="1000"/>
              </a:spcBef>
              <a:spcAft>
                <a:spcPts val="0"/>
              </a:spcAft>
              <a:buClr>
                <a:schemeClr val="dk1"/>
              </a:buClr>
              <a:buSzPts val="2000"/>
              <a:buFont typeface="Arial"/>
              <a:buChar char="•"/>
            </a:pPr>
            <a:r>
              <a:rPr lang="sv-SE" sz="2000" b="0" i="0">
                <a:solidFill>
                  <a:schemeClr val="dk1"/>
                </a:solidFill>
                <a:latin typeface="Open Sans"/>
                <a:ea typeface="Open Sans"/>
                <a:cs typeface="Open Sans"/>
                <a:sym typeface="Open Sans"/>
              </a:rPr>
              <a:t>Representar a los enlaces entre países o regiones a través de infraestructuras específicas</a:t>
            </a:r>
            <a:endParaRPr/>
          </a:p>
        </p:txBody>
      </p:sp>
      <p:cxnSp>
        <p:nvCxnSpPr>
          <p:cNvPr id="499" name="Google Shape;499;p23"/>
          <p:cNvCxnSpPr/>
          <p:nvPr/>
        </p:nvCxnSpPr>
        <p:spPr>
          <a:xfrm>
            <a:off x="952135" y="4761098"/>
            <a:ext cx="1371600" cy="0"/>
          </a:xfrm>
          <a:prstGeom prst="straightConnector1">
            <a:avLst/>
          </a:prstGeom>
          <a:noFill/>
          <a:ln w="28575" cap="flat" cmpd="sng">
            <a:solidFill>
              <a:schemeClr val="dk1"/>
            </a:solidFill>
            <a:prstDash val="solid"/>
            <a:round/>
            <a:headEnd type="none" w="sm" len="sm"/>
            <a:tailEnd type="triangle" w="med" len="med"/>
          </a:ln>
        </p:spPr>
      </p:cxnSp>
      <p:cxnSp>
        <p:nvCxnSpPr>
          <p:cNvPr id="500" name="Google Shape;500;p23"/>
          <p:cNvCxnSpPr/>
          <p:nvPr/>
        </p:nvCxnSpPr>
        <p:spPr>
          <a:xfrm>
            <a:off x="4871963" y="4755711"/>
            <a:ext cx="1371600" cy="0"/>
          </a:xfrm>
          <a:prstGeom prst="straightConnector1">
            <a:avLst/>
          </a:prstGeom>
          <a:noFill/>
          <a:ln w="28575" cap="flat" cmpd="sng">
            <a:solidFill>
              <a:schemeClr val="dk1"/>
            </a:solidFill>
            <a:prstDash val="solid"/>
            <a:round/>
            <a:headEnd type="none" w="sm" len="sm"/>
            <a:tailEnd type="triangle" w="med" len="med"/>
          </a:ln>
        </p:spPr>
      </p:cxnSp>
      <p:sp>
        <p:nvSpPr>
          <p:cNvPr id="501" name="Google Shape;501;p23"/>
          <p:cNvSpPr txBox="1"/>
          <p:nvPr/>
        </p:nvSpPr>
        <p:spPr>
          <a:xfrm>
            <a:off x="850172" y="4183103"/>
            <a:ext cx="1371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Open Sans"/>
              <a:buNone/>
            </a:pPr>
            <a:r>
              <a:rPr lang="sv-SE" sz="1400">
                <a:solidFill>
                  <a:schemeClr val="dk1"/>
                </a:solidFill>
                <a:latin typeface="Open Sans"/>
                <a:ea typeface="Open Sans"/>
                <a:cs typeface="Open Sans"/>
                <a:sym typeface="Open Sans"/>
              </a:rPr>
              <a:t>Electricidad España</a:t>
            </a:r>
            <a:endParaRPr/>
          </a:p>
        </p:txBody>
      </p:sp>
      <p:sp>
        <p:nvSpPr>
          <p:cNvPr id="502" name="Google Shape;502;p23"/>
          <p:cNvSpPr txBox="1"/>
          <p:nvPr/>
        </p:nvSpPr>
        <p:spPr>
          <a:xfrm>
            <a:off x="5316164" y="4246183"/>
            <a:ext cx="109421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Open Sans"/>
              <a:buNone/>
            </a:pPr>
            <a:r>
              <a:rPr lang="sv-SE" sz="1200" dirty="0" err="1">
                <a:solidFill>
                  <a:schemeClr val="dk1"/>
                </a:solidFill>
                <a:latin typeface="Open Sans"/>
                <a:ea typeface="Open Sans"/>
                <a:cs typeface="Open Sans"/>
                <a:sym typeface="Open Sans"/>
              </a:rPr>
              <a:t>Electricidad</a:t>
            </a:r>
            <a:r>
              <a:rPr lang="sv-SE" sz="1200" dirty="0">
                <a:solidFill>
                  <a:schemeClr val="dk1"/>
                </a:solidFill>
                <a:latin typeface="Open Sans"/>
                <a:ea typeface="Open Sans"/>
                <a:cs typeface="Open Sans"/>
                <a:sym typeface="Open Sans"/>
              </a:rPr>
              <a:t> </a:t>
            </a:r>
            <a:endParaRPr dirty="0"/>
          </a:p>
          <a:p>
            <a:pPr marL="0" marR="0" lvl="0" indent="0" algn="ctr" rtl="0">
              <a:spcBef>
                <a:spcPts val="0"/>
              </a:spcBef>
              <a:spcAft>
                <a:spcPts val="0"/>
              </a:spcAft>
              <a:buClr>
                <a:schemeClr val="dk1"/>
              </a:buClr>
              <a:buSzPts val="1200"/>
              <a:buFont typeface="Open Sans"/>
              <a:buNone/>
            </a:pPr>
            <a:r>
              <a:rPr lang="sv-SE" sz="1200" dirty="0" err="1">
                <a:solidFill>
                  <a:schemeClr val="dk1"/>
                </a:solidFill>
                <a:latin typeface="Open Sans"/>
                <a:ea typeface="Open Sans"/>
                <a:cs typeface="Open Sans"/>
                <a:sym typeface="Open Sans"/>
              </a:rPr>
              <a:t>Francia</a:t>
            </a:r>
            <a:endParaRPr dirty="0"/>
          </a:p>
        </p:txBody>
      </p:sp>
      <p:sp>
        <p:nvSpPr>
          <p:cNvPr id="503" name="Google Shape;503;p23"/>
          <p:cNvSpPr/>
          <p:nvPr/>
        </p:nvSpPr>
        <p:spPr>
          <a:xfrm>
            <a:off x="2323735" y="4339052"/>
            <a:ext cx="2548228" cy="790154"/>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1400">
                <a:solidFill>
                  <a:schemeClr val="dk1"/>
                </a:solidFill>
                <a:latin typeface="Calibri"/>
                <a:ea typeface="Calibri"/>
                <a:cs typeface="Calibri"/>
                <a:sym typeface="Calibri"/>
              </a:rPr>
              <a:t>Exportación de electricidad España</a:t>
            </a:r>
            <a:endParaRPr sz="1400">
              <a:solidFill>
                <a:schemeClr val="dk1"/>
              </a:solidFill>
              <a:latin typeface="Calibri"/>
              <a:ea typeface="Calibri"/>
              <a:cs typeface="Calibri"/>
              <a:sym typeface="Calibri"/>
            </a:endParaRPr>
          </a:p>
        </p:txBody>
      </p:sp>
      <p:cxnSp>
        <p:nvCxnSpPr>
          <p:cNvPr id="504" name="Google Shape;504;p23"/>
          <p:cNvCxnSpPr/>
          <p:nvPr/>
        </p:nvCxnSpPr>
        <p:spPr>
          <a:xfrm>
            <a:off x="968801" y="5749322"/>
            <a:ext cx="1371600" cy="0"/>
          </a:xfrm>
          <a:prstGeom prst="straightConnector1">
            <a:avLst/>
          </a:prstGeom>
          <a:noFill/>
          <a:ln w="28575" cap="flat" cmpd="sng">
            <a:solidFill>
              <a:schemeClr val="dk1"/>
            </a:solidFill>
            <a:prstDash val="solid"/>
            <a:round/>
            <a:headEnd type="triangle" w="med" len="med"/>
            <a:tailEnd type="none" w="sm" len="sm"/>
          </a:ln>
        </p:spPr>
      </p:cxnSp>
      <p:cxnSp>
        <p:nvCxnSpPr>
          <p:cNvPr id="505" name="Google Shape;505;p23"/>
          <p:cNvCxnSpPr/>
          <p:nvPr/>
        </p:nvCxnSpPr>
        <p:spPr>
          <a:xfrm>
            <a:off x="4888629" y="5743935"/>
            <a:ext cx="1371600" cy="0"/>
          </a:xfrm>
          <a:prstGeom prst="straightConnector1">
            <a:avLst/>
          </a:prstGeom>
          <a:noFill/>
          <a:ln w="28575" cap="flat" cmpd="sng">
            <a:solidFill>
              <a:schemeClr val="dk1"/>
            </a:solidFill>
            <a:prstDash val="solid"/>
            <a:round/>
            <a:headEnd type="triangle" w="med" len="med"/>
            <a:tailEnd type="none" w="sm" len="sm"/>
          </a:ln>
        </p:spPr>
      </p:cxnSp>
      <p:sp>
        <p:nvSpPr>
          <p:cNvPr id="506" name="Google Shape;506;p23"/>
          <p:cNvSpPr txBox="1"/>
          <p:nvPr/>
        </p:nvSpPr>
        <p:spPr>
          <a:xfrm>
            <a:off x="866838" y="5164184"/>
            <a:ext cx="1371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Open Sans"/>
              <a:buNone/>
            </a:pPr>
            <a:r>
              <a:rPr lang="sv-SE" sz="1400">
                <a:solidFill>
                  <a:schemeClr val="dk1"/>
                </a:solidFill>
                <a:latin typeface="Open Sans"/>
                <a:ea typeface="Open Sans"/>
                <a:cs typeface="Open Sans"/>
                <a:sym typeface="Open Sans"/>
              </a:rPr>
              <a:t>Electricidad España</a:t>
            </a:r>
            <a:endParaRPr/>
          </a:p>
        </p:txBody>
      </p:sp>
      <p:sp>
        <p:nvSpPr>
          <p:cNvPr id="507" name="Google Shape;507;p23"/>
          <p:cNvSpPr txBox="1"/>
          <p:nvPr/>
        </p:nvSpPr>
        <p:spPr>
          <a:xfrm>
            <a:off x="5332830" y="5205833"/>
            <a:ext cx="107755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Open Sans"/>
              <a:buNone/>
            </a:pPr>
            <a:r>
              <a:rPr lang="sv-SE" sz="1200" dirty="0" err="1">
                <a:solidFill>
                  <a:schemeClr val="dk1"/>
                </a:solidFill>
                <a:latin typeface="Open Sans"/>
                <a:ea typeface="Open Sans"/>
                <a:cs typeface="Open Sans"/>
                <a:sym typeface="Open Sans"/>
              </a:rPr>
              <a:t>Electricidad</a:t>
            </a:r>
            <a:r>
              <a:rPr lang="sv-SE" sz="1200" dirty="0">
                <a:solidFill>
                  <a:schemeClr val="dk1"/>
                </a:solidFill>
                <a:latin typeface="Open Sans"/>
                <a:ea typeface="Open Sans"/>
                <a:cs typeface="Open Sans"/>
                <a:sym typeface="Open Sans"/>
              </a:rPr>
              <a:t> </a:t>
            </a:r>
            <a:endParaRPr dirty="0"/>
          </a:p>
          <a:p>
            <a:pPr marL="0" marR="0" lvl="0" indent="0" algn="ctr" rtl="0">
              <a:spcBef>
                <a:spcPts val="0"/>
              </a:spcBef>
              <a:spcAft>
                <a:spcPts val="0"/>
              </a:spcAft>
              <a:buClr>
                <a:schemeClr val="dk1"/>
              </a:buClr>
              <a:buSzPts val="1200"/>
              <a:buFont typeface="Open Sans"/>
              <a:buNone/>
            </a:pPr>
            <a:r>
              <a:rPr lang="sv-SE" sz="1200" dirty="0" err="1">
                <a:solidFill>
                  <a:schemeClr val="dk1"/>
                </a:solidFill>
                <a:latin typeface="Open Sans"/>
                <a:ea typeface="Open Sans"/>
                <a:cs typeface="Open Sans"/>
                <a:sym typeface="Open Sans"/>
              </a:rPr>
              <a:t>Francia</a:t>
            </a:r>
            <a:endParaRPr dirty="0"/>
          </a:p>
        </p:txBody>
      </p:sp>
      <p:sp>
        <p:nvSpPr>
          <p:cNvPr id="508" name="Google Shape;508;p23"/>
          <p:cNvSpPr/>
          <p:nvPr/>
        </p:nvSpPr>
        <p:spPr>
          <a:xfrm>
            <a:off x="2340401" y="5327276"/>
            <a:ext cx="2548228" cy="790154"/>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sv-SE" sz="1400">
                <a:solidFill>
                  <a:schemeClr val="dk1"/>
                </a:solidFill>
                <a:latin typeface="Calibri"/>
                <a:ea typeface="Calibri"/>
                <a:cs typeface="Calibri"/>
                <a:sym typeface="Calibri"/>
              </a:rPr>
              <a:t>Importación de electricidad España</a:t>
            </a:r>
            <a:endParaRPr sz="1400">
              <a:solidFill>
                <a:schemeClr val="dk1"/>
              </a:solidFill>
              <a:latin typeface="Calibri"/>
              <a:ea typeface="Calibri"/>
              <a:cs typeface="Calibri"/>
              <a:sym typeface="Calibri"/>
            </a:endParaRPr>
          </a:p>
        </p:txBody>
      </p:sp>
      <p:sp>
        <p:nvSpPr>
          <p:cNvPr id="509" name="Google Shape;509;p23"/>
          <p:cNvSpPr txBox="1">
            <a:spLocks noGrp="1"/>
          </p:cNvSpPr>
          <p:nvPr>
            <p:ph type="body" idx="5"/>
          </p:nvPr>
        </p:nvSpPr>
        <p:spPr>
          <a:xfrm>
            <a:off x="663576" y="6127858"/>
            <a:ext cx="5605339" cy="263418"/>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Clr>
                <a:srgbClr val="1D1C1D"/>
              </a:buClr>
              <a:buSzPct val="100000"/>
              <a:buFont typeface="Open Sans"/>
              <a:buNone/>
            </a:pPr>
            <a:r>
              <a:rPr lang="sv-SE" b="1"/>
              <a:t>Fuente de la imagen</a:t>
            </a:r>
            <a:r>
              <a:rPr lang="sv-SE"/>
              <a:t>: Kolja21, </a:t>
            </a:r>
            <a:r>
              <a:rPr lang="sv-SE" u="sng">
                <a:solidFill>
                  <a:schemeClr val="hlink"/>
                </a:solidFill>
                <a:hlinkClick r:id="rId4"/>
              </a:rPr>
              <a:t>Europe subregion map world factbook.svg</a:t>
            </a:r>
            <a:r>
              <a:rPr lang="sv-SE"/>
              <a:t>, con licencia </a:t>
            </a:r>
            <a:r>
              <a:rPr lang="sv-SE" u="sng">
                <a:solidFill>
                  <a:schemeClr val="hlink"/>
                </a:solidFill>
                <a:hlinkClick r:id="rId5"/>
              </a:rPr>
              <a:t>CC BY 3.0</a:t>
            </a:r>
            <a:endParaRPr/>
          </a:p>
        </p:txBody>
      </p:sp>
      <p:sp>
        <p:nvSpPr>
          <p:cNvPr id="510" name="Google Shape;510;p23"/>
          <p:cNvSpPr/>
          <p:nvPr/>
        </p:nvSpPr>
        <p:spPr>
          <a:xfrm>
            <a:off x="8223227" y="474350"/>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1" name="Google Shape;511;p23" descr="Lecture2_Slide23.mp3"/>
          <p:cNvPicPr preferRelativeResize="0"/>
          <p:nvPr/>
        </p:nvPicPr>
        <p:blipFill rotWithShape="1">
          <a:blip r:embed="rId6">
            <a:alphaModFix/>
          </a:blip>
          <a:srcRect/>
          <a:stretch/>
        </p:blipFill>
        <p:spPr>
          <a:xfrm>
            <a:off x="8294592" y="545715"/>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animEffect transition="in" filter="fade">
                                      <p:cBhvr>
                                        <p:cTn id="7" dur="5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4"/>
          <p:cNvSpPr txBox="1"/>
          <p:nvPr/>
        </p:nvSpPr>
        <p:spPr>
          <a:xfrm>
            <a:off x="8675942" y="4876987"/>
            <a:ext cx="331847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800">
                <a:solidFill>
                  <a:schemeClr val="lt1"/>
                </a:solidFill>
                <a:latin typeface="Open Sans"/>
                <a:ea typeface="Open Sans"/>
                <a:cs typeface="Open Sans"/>
                <a:sym typeface="Open Sans"/>
              </a:rPr>
              <a:t>Gardumi F., Sridharan V. (KTH)., Shivakumar A. (UNDESA)., Niet T. (SFU)., Ramos E.P. (KTH)., Alfstad T., (UNDESA) 2021. Lecture 3: Energy modelling tools and OSeMOSYS. Release Version 1.0.  [online presentation]. Climate Compatible Growth Programme, United Nations Development Program and United Nations Department of Economic and Social Affairs.</a:t>
            </a:r>
            <a:endParaRPr sz="800">
              <a:solidFill>
                <a:schemeClr val="lt1"/>
              </a:solidFill>
              <a:latin typeface="Open Sans"/>
              <a:ea typeface="Open Sans"/>
              <a:cs typeface="Open Sans"/>
              <a:sym typeface="Open Sans"/>
            </a:endParaRPr>
          </a:p>
        </p:txBody>
      </p:sp>
      <p:sp>
        <p:nvSpPr>
          <p:cNvPr id="518" name="Google Shape;518;p24"/>
          <p:cNvSpPr txBox="1"/>
          <p:nvPr/>
        </p:nvSpPr>
        <p:spPr>
          <a:xfrm>
            <a:off x="9899301" y="5905083"/>
            <a:ext cx="204556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800">
                <a:solidFill>
                  <a:schemeClr val="lt1"/>
                </a:solidFill>
                <a:latin typeface="Open Sans"/>
                <a:ea typeface="Open Sans"/>
                <a:cs typeface="Open Sans"/>
                <a:sym typeface="Open Sans"/>
              </a:rPr>
              <a:t>CCG courses (this will take </a:t>
            </a:r>
            <a:br>
              <a:rPr lang="sv-SE" sz="800">
                <a:solidFill>
                  <a:schemeClr val="lt1"/>
                </a:solidFill>
                <a:latin typeface="Open Sans"/>
                <a:ea typeface="Open Sans"/>
                <a:cs typeface="Open Sans"/>
                <a:sym typeface="Open Sans"/>
              </a:rPr>
            </a:br>
            <a:r>
              <a:rPr lang="sv-SE" sz="800">
                <a:solidFill>
                  <a:schemeClr val="lt1"/>
                </a:solidFill>
                <a:latin typeface="Open Sans"/>
                <a:ea typeface="Open Sans"/>
                <a:cs typeface="Open Sans"/>
                <a:sym typeface="Open Sans"/>
              </a:rPr>
              <a:t>you to the website link http://www.ClimateCompatibleGrowth.com/teachingmaterials)</a:t>
            </a:r>
            <a:endParaRPr/>
          </a:p>
        </p:txBody>
      </p:sp>
      <p:grpSp>
        <p:nvGrpSpPr>
          <p:cNvPr id="519" name="Google Shape;519;p24"/>
          <p:cNvGrpSpPr/>
          <p:nvPr/>
        </p:nvGrpSpPr>
        <p:grpSpPr>
          <a:xfrm>
            <a:off x="3339465" y="4126495"/>
            <a:ext cx="1877504" cy="558800"/>
            <a:chOff x="929196" y="5461000"/>
            <a:chExt cx="1877504" cy="558800"/>
          </a:xfrm>
        </p:grpSpPr>
        <p:sp>
          <p:nvSpPr>
            <p:cNvPr id="520" name="Google Shape;520;p24">
              <a:hlinkClick r:id="rId3"/>
            </p:cNvPr>
            <p:cNvSpPr/>
            <p:nvPr/>
          </p:nvSpPr>
          <p:spPr>
            <a:xfrm>
              <a:off x="929196" y="5461000"/>
              <a:ext cx="1877504" cy="558800"/>
            </a:xfrm>
            <a:prstGeom prst="roundRect">
              <a:avLst>
                <a:gd name="adj" fmla="val 16667"/>
              </a:avLst>
            </a:prstGeom>
            <a:solidFill>
              <a:srgbClr val="4E71BD"/>
            </a:solidFill>
            <a:ln w="12700" cap="flat" cmpd="sng">
              <a:solidFill>
                <a:srgbClr val="485E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4"/>
            <p:cNvSpPr txBox="1"/>
            <p:nvPr/>
          </p:nvSpPr>
          <p:spPr>
            <a:xfrm>
              <a:off x="951053" y="5551169"/>
              <a:ext cx="179214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v-SE" sz="1800">
                  <a:solidFill>
                    <a:schemeClr val="lt1"/>
                  </a:solidFill>
                  <a:latin typeface="Calibri"/>
                  <a:ea typeface="Calibri"/>
                  <a:cs typeface="Calibri"/>
                  <a:sym typeface="Calibri"/>
                </a:rPr>
                <a:t>Hacer prueba</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
          <p:cNvSpPr txBox="1">
            <a:spLocks noGrp="1"/>
          </p:cNvSpPr>
          <p:nvPr>
            <p:ph type="title"/>
          </p:nvPr>
        </p:nvSpPr>
        <p:spPr>
          <a:xfrm>
            <a:off x="663880" y="681037"/>
            <a:ext cx="6678214"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Sistema energético y planificación</a:t>
            </a:r>
            <a:endParaRPr/>
          </a:p>
        </p:txBody>
      </p:sp>
      <p:sp>
        <p:nvSpPr>
          <p:cNvPr id="189" name="Google Shape;189;p3"/>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3</a:t>
            </a:fld>
            <a:endParaRPr/>
          </a:p>
        </p:txBody>
      </p:sp>
      <p:sp>
        <p:nvSpPr>
          <p:cNvPr id="190" name="Google Shape;190;p3"/>
          <p:cNvSpPr txBox="1">
            <a:spLocks noGrp="1"/>
          </p:cNvSpPr>
          <p:nvPr>
            <p:ph type="body" idx="2"/>
          </p:nvPr>
        </p:nvSpPr>
        <p:spPr>
          <a:xfrm>
            <a:off x="663574" y="2016027"/>
            <a:ext cx="5974618" cy="4392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¿Qué entendemos por "sistema energético"?</a:t>
            </a:r>
            <a:endParaRPr/>
          </a:p>
        </p:txBody>
      </p:sp>
      <p:grpSp>
        <p:nvGrpSpPr>
          <p:cNvPr id="191" name="Google Shape;191;p3"/>
          <p:cNvGrpSpPr/>
          <p:nvPr/>
        </p:nvGrpSpPr>
        <p:grpSpPr>
          <a:xfrm>
            <a:off x="663574" y="2894120"/>
            <a:ext cx="2476527" cy="2476527"/>
            <a:chOff x="2468" y="1180007"/>
            <a:chExt cx="2476527" cy="2476527"/>
          </a:xfrm>
        </p:grpSpPr>
        <p:sp>
          <p:nvSpPr>
            <p:cNvPr id="192" name="Google Shape;192;p3"/>
            <p:cNvSpPr/>
            <p:nvPr/>
          </p:nvSpPr>
          <p:spPr>
            <a:xfrm>
              <a:off x="2468" y="1180007"/>
              <a:ext cx="2476527" cy="2476527"/>
            </a:xfrm>
            <a:prstGeom prst="ellipse">
              <a:avLst/>
            </a:prstGeom>
            <a:solidFill>
              <a:srgbClr val="C8102E">
                <a:alpha val="2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txBox="1"/>
            <p:nvPr/>
          </p:nvSpPr>
          <p:spPr>
            <a:xfrm>
              <a:off x="365147" y="1542686"/>
              <a:ext cx="1751169" cy="1751169"/>
            </a:xfrm>
            <a:prstGeom prst="rect">
              <a:avLst/>
            </a:prstGeom>
            <a:noFill/>
            <a:ln>
              <a:noFill/>
            </a:ln>
          </p:spPr>
          <p:txBody>
            <a:bodyPr spcFirstLastPara="1" wrap="square" lIns="136275" tIns="24125" rIns="136275" bIns="2412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sv-SE" sz="1900" b="0" i="0" u="none" strike="noStrike" cap="none">
                  <a:solidFill>
                    <a:schemeClr val="dk1"/>
                  </a:solidFill>
                  <a:latin typeface="Calibri"/>
                  <a:ea typeface="Calibri"/>
                  <a:cs typeface="Calibri"/>
                  <a:sym typeface="Calibri"/>
                </a:rPr>
                <a:t>Recursos energéticos</a:t>
              </a:r>
              <a:endParaRPr sz="1900" b="0" i="0" u="none" strike="noStrike" cap="none">
                <a:solidFill>
                  <a:schemeClr val="dk1"/>
                </a:solidFill>
                <a:latin typeface="Calibri"/>
                <a:ea typeface="Calibri"/>
                <a:cs typeface="Calibri"/>
                <a:sym typeface="Calibri"/>
              </a:endParaRPr>
            </a:p>
          </p:txBody>
        </p:sp>
      </p:grpSp>
      <p:grpSp>
        <p:nvGrpSpPr>
          <p:cNvPr id="194" name="Google Shape;194;p3"/>
          <p:cNvGrpSpPr/>
          <p:nvPr/>
        </p:nvGrpSpPr>
        <p:grpSpPr>
          <a:xfrm>
            <a:off x="2644796" y="2894120"/>
            <a:ext cx="2476527" cy="2476527"/>
            <a:chOff x="1983690" y="1180007"/>
            <a:chExt cx="2476527" cy="2476527"/>
          </a:xfrm>
        </p:grpSpPr>
        <p:sp>
          <p:nvSpPr>
            <p:cNvPr id="195" name="Google Shape;195;p3"/>
            <p:cNvSpPr/>
            <p:nvPr/>
          </p:nvSpPr>
          <p:spPr>
            <a:xfrm>
              <a:off x="1983690" y="1180007"/>
              <a:ext cx="2476527" cy="2476527"/>
            </a:xfrm>
            <a:prstGeom prst="ellipse">
              <a:avLst/>
            </a:prstGeom>
            <a:solidFill>
              <a:srgbClr val="CBD2EA">
                <a:alpha val="6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txBox="1"/>
            <p:nvPr/>
          </p:nvSpPr>
          <p:spPr>
            <a:xfrm>
              <a:off x="2346369" y="1542686"/>
              <a:ext cx="1751169" cy="1751169"/>
            </a:xfrm>
            <a:prstGeom prst="rect">
              <a:avLst/>
            </a:prstGeom>
            <a:noFill/>
            <a:ln>
              <a:noFill/>
            </a:ln>
          </p:spPr>
          <p:txBody>
            <a:bodyPr spcFirstLastPara="1" wrap="square" lIns="136275" tIns="24125" rIns="136275" bIns="2412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sv-SE" sz="1900" b="0" i="0" u="none" strike="noStrike" cap="none">
                  <a:solidFill>
                    <a:schemeClr val="dk1"/>
                  </a:solidFill>
                  <a:latin typeface="Calibri"/>
                  <a:ea typeface="Calibri"/>
                  <a:cs typeface="Calibri"/>
                  <a:sym typeface="Calibri"/>
                </a:rPr>
                <a:t>Conversión de energía</a:t>
              </a:r>
              <a:endParaRPr sz="1900" b="0" i="0" u="none" strike="noStrike" cap="none">
                <a:solidFill>
                  <a:schemeClr val="dk1"/>
                </a:solidFill>
                <a:latin typeface="Calibri"/>
                <a:ea typeface="Calibri"/>
                <a:cs typeface="Calibri"/>
                <a:sym typeface="Calibri"/>
              </a:endParaRPr>
            </a:p>
          </p:txBody>
        </p:sp>
      </p:grpSp>
      <p:grpSp>
        <p:nvGrpSpPr>
          <p:cNvPr id="197" name="Google Shape;197;p3"/>
          <p:cNvGrpSpPr/>
          <p:nvPr/>
        </p:nvGrpSpPr>
        <p:grpSpPr>
          <a:xfrm>
            <a:off x="4626018" y="2894120"/>
            <a:ext cx="2476527" cy="2476527"/>
            <a:chOff x="3964912" y="1180007"/>
            <a:chExt cx="2476527" cy="2476527"/>
          </a:xfrm>
        </p:grpSpPr>
        <p:sp>
          <p:nvSpPr>
            <p:cNvPr id="198" name="Google Shape;198;p3"/>
            <p:cNvSpPr/>
            <p:nvPr/>
          </p:nvSpPr>
          <p:spPr>
            <a:xfrm>
              <a:off x="3964912" y="1180007"/>
              <a:ext cx="2476527" cy="2476527"/>
            </a:xfrm>
            <a:prstGeom prst="ellipse">
              <a:avLst/>
            </a:prstGeom>
            <a:solidFill>
              <a:srgbClr val="C8102E">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txBox="1"/>
            <p:nvPr/>
          </p:nvSpPr>
          <p:spPr>
            <a:xfrm>
              <a:off x="4327591" y="1542686"/>
              <a:ext cx="1751169" cy="1751169"/>
            </a:xfrm>
            <a:prstGeom prst="rect">
              <a:avLst/>
            </a:prstGeom>
            <a:noFill/>
            <a:ln>
              <a:noFill/>
            </a:ln>
          </p:spPr>
          <p:txBody>
            <a:bodyPr spcFirstLastPara="1" wrap="square" lIns="136275" tIns="24125" rIns="136275" bIns="2412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sv-SE" sz="1900" b="0" i="0" u="none" strike="noStrike" cap="none">
                  <a:solidFill>
                    <a:schemeClr val="dk1"/>
                  </a:solidFill>
                  <a:latin typeface="Calibri"/>
                  <a:ea typeface="Calibri"/>
                  <a:cs typeface="Calibri"/>
                  <a:sym typeface="Calibri"/>
                </a:rPr>
                <a:t>Transporte</a:t>
              </a:r>
              <a:endParaRPr sz="1900" b="0" i="0" u="none" strike="noStrike" cap="none">
                <a:solidFill>
                  <a:schemeClr val="dk1"/>
                </a:solidFill>
                <a:latin typeface="Calibri"/>
                <a:ea typeface="Calibri"/>
                <a:cs typeface="Calibri"/>
                <a:sym typeface="Calibri"/>
              </a:endParaRPr>
            </a:p>
          </p:txBody>
        </p:sp>
      </p:grpSp>
      <p:grpSp>
        <p:nvGrpSpPr>
          <p:cNvPr id="200" name="Google Shape;200;p3"/>
          <p:cNvGrpSpPr/>
          <p:nvPr/>
        </p:nvGrpSpPr>
        <p:grpSpPr>
          <a:xfrm>
            <a:off x="6607240" y="2894120"/>
            <a:ext cx="2476527" cy="2476527"/>
            <a:chOff x="5946134" y="1180007"/>
            <a:chExt cx="2476527" cy="2476527"/>
          </a:xfrm>
        </p:grpSpPr>
        <p:sp>
          <p:nvSpPr>
            <p:cNvPr id="201" name="Google Shape;201;p3"/>
            <p:cNvSpPr/>
            <p:nvPr/>
          </p:nvSpPr>
          <p:spPr>
            <a:xfrm>
              <a:off x="5946134" y="1180007"/>
              <a:ext cx="2476527" cy="2476527"/>
            </a:xfrm>
            <a:prstGeom prst="ellipse">
              <a:avLst/>
            </a:prstGeom>
            <a:solidFill>
              <a:srgbClr val="012169">
                <a:alpha val="2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txBox="1"/>
            <p:nvPr/>
          </p:nvSpPr>
          <p:spPr>
            <a:xfrm>
              <a:off x="6308813" y="1542686"/>
              <a:ext cx="1751169" cy="1751169"/>
            </a:xfrm>
            <a:prstGeom prst="rect">
              <a:avLst/>
            </a:prstGeom>
            <a:noFill/>
            <a:ln>
              <a:noFill/>
            </a:ln>
          </p:spPr>
          <p:txBody>
            <a:bodyPr spcFirstLastPara="1" wrap="square" lIns="136275" tIns="24125" rIns="136275" bIns="2412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sv-SE" sz="1900" b="0" i="0" u="none" strike="noStrike" cap="none">
                  <a:solidFill>
                    <a:schemeClr val="dk1"/>
                  </a:solidFill>
                  <a:latin typeface="Calibri"/>
                  <a:ea typeface="Calibri"/>
                  <a:cs typeface="Calibri"/>
                  <a:sym typeface="Calibri"/>
                </a:rPr>
                <a:t>Exigencias finales</a:t>
              </a:r>
              <a:endParaRPr sz="1900" b="0" i="0" u="none" strike="noStrike" cap="none">
                <a:solidFill>
                  <a:schemeClr val="dk1"/>
                </a:solidFill>
                <a:latin typeface="Calibri"/>
                <a:ea typeface="Calibri"/>
                <a:cs typeface="Calibri"/>
                <a:sym typeface="Calibri"/>
              </a:endParaRPr>
            </a:p>
          </p:txBody>
        </p:sp>
      </p:grpSp>
      <p:sp>
        <p:nvSpPr>
          <p:cNvPr id="203" name="Google Shape;203;p3"/>
          <p:cNvSpPr/>
          <p:nvPr/>
        </p:nvSpPr>
        <p:spPr>
          <a:xfrm>
            <a:off x="8199602" y="866053"/>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4" name="Google Shape;204;p3" descr="Lecture2_Slide3.mp3"/>
          <p:cNvPicPr preferRelativeResize="0"/>
          <p:nvPr/>
        </p:nvPicPr>
        <p:blipFill rotWithShape="1">
          <a:blip r:embed="rId3">
            <a:alphaModFix/>
          </a:blip>
          <a:srcRect/>
          <a:stretch/>
        </p:blipFill>
        <p:spPr>
          <a:xfrm>
            <a:off x="8270967" y="879158"/>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
          <p:cNvSpPr txBox="1">
            <a:spLocks noGrp="1"/>
          </p:cNvSpPr>
          <p:nvPr>
            <p:ph type="title"/>
          </p:nvPr>
        </p:nvSpPr>
        <p:spPr>
          <a:xfrm>
            <a:off x="663574" y="334994"/>
            <a:ext cx="7955989"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Sistema energético y planificación</a:t>
            </a:r>
            <a:endParaRPr/>
          </a:p>
        </p:txBody>
      </p:sp>
      <p:sp>
        <p:nvSpPr>
          <p:cNvPr id="211" name="Google Shape;211;p4"/>
          <p:cNvSpPr txBox="1">
            <a:spLocks noGrp="1"/>
          </p:cNvSpPr>
          <p:nvPr>
            <p:ph type="body" idx="1"/>
          </p:nvPr>
        </p:nvSpPr>
        <p:spPr>
          <a:xfrm>
            <a:off x="663575" y="2516817"/>
            <a:ext cx="10626096" cy="1096819"/>
          </a:xfrm>
          <a:prstGeom prst="rect">
            <a:avLst/>
          </a:prstGeom>
          <a:noFill/>
          <a:ln>
            <a:noFill/>
          </a:ln>
        </p:spPr>
        <p:txBody>
          <a:bodyPr spcFirstLastPara="1" wrap="square" lIns="91425" tIns="45700" rIns="91425" bIns="45700" anchor="b" anchorCtr="0">
            <a:noAutofit/>
          </a:bodyPr>
          <a:lstStyle/>
          <a:p>
            <a:pPr marL="0" lvl="0" indent="0" algn="l" rtl="0">
              <a:lnSpc>
                <a:spcPct val="110000"/>
              </a:lnSpc>
              <a:spcBef>
                <a:spcPts val="0"/>
              </a:spcBef>
              <a:spcAft>
                <a:spcPts val="0"/>
              </a:spcAft>
              <a:buClr>
                <a:schemeClr val="dk1"/>
              </a:buClr>
              <a:buSzPts val="2000"/>
              <a:buFont typeface="Open Sans SemiBold"/>
              <a:buNone/>
            </a:pPr>
            <a:r>
              <a:rPr lang="sv-SE"/>
              <a:t>El sistema energético está en marcha para ayudar a satisfacer las necesidades energéticas de los ciudadanos. Pero...</a:t>
            </a:r>
            <a:endParaRPr/>
          </a:p>
          <a:p>
            <a:pPr marL="0" lvl="0" indent="0" algn="l" rtl="0">
              <a:lnSpc>
                <a:spcPct val="110000"/>
              </a:lnSpc>
              <a:spcBef>
                <a:spcPts val="1000"/>
              </a:spcBef>
              <a:spcAft>
                <a:spcPts val="0"/>
              </a:spcAft>
              <a:buClr>
                <a:srgbClr val="0070C0"/>
              </a:buClr>
              <a:buSzPts val="2000"/>
              <a:buFont typeface="Open Sans SemiBold"/>
              <a:buNone/>
            </a:pPr>
            <a:r>
              <a:rPr lang="sv-SE">
                <a:solidFill>
                  <a:srgbClr val="0070C0"/>
                </a:solidFill>
              </a:rPr>
              <a:t>A la hora de planificar las inversiones y las políticas del sistema energético, los gobiernos se enfrentan a limitaciones dictadas por:</a:t>
            </a:r>
            <a:endParaRPr/>
          </a:p>
        </p:txBody>
      </p:sp>
      <p:sp>
        <p:nvSpPr>
          <p:cNvPr id="212" name="Google Shape;212;p4"/>
          <p:cNvSpPr txBox="1">
            <a:spLocks noGrp="1"/>
          </p:cNvSpPr>
          <p:nvPr>
            <p:ph type="body" idx="2"/>
          </p:nvPr>
        </p:nvSpPr>
        <p:spPr>
          <a:xfrm>
            <a:off x="663575" y="3648808"/>
            <a:ext cx="5723973" cy="2422054"/>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120000"/>
              </a:lnSpc>
              <a:spcBef>
                <a:spcPts val="0"/>
              </a:spcBef>
              <a:spcAft>
                <a:spcPts val="0"/>
              </a:spcAft>
              <a:buClr>
                <a:schemeClr val="dk1"/>
              </a:buClr>
              <a:buSzPct val="100000"/>
              <a:buFont typeface="Open Sans"/>
              <a:buNone/>
            </a:pPr>
            <a:r>
              <a:rPr lang="sv-SE" b="0" dirty="0" err="1">
                <a:solidFill>
                  <a:schemeClr val="dk1"/>
                </a:solidFill>
                <a:latin typeface="Open Sans"/>
                <a:ea typeface="Open Sans"/>
                <a:cs typeface="Open Sans"/>
                <a:sym typeface="Open Sans"/>
              </a:rPr>
              <a:t>Presupuesto</a:t>
            </a:r>
            <a:r>
              <a:rPr lang="sv-SE" b="0" dirty="0">
                <a:solidFill>
                  <a:schemeClr val="dk1"/>
                </a:solidFill>
                <a:latin typeface="Open Sans"/>
                <a:ea typeface="Open Sans"/>
                <a:cs typeface="Open Sans"/>
                <a:sym typeface="Open Sans"/>
              </a:rPr>
              <a:t>; </a:t>
            </a:r>
            <a:endParaRPr dirty="0"/>
          </a:p>
          <a:p>
            <a:pPr marL="342900" lvl="0" indent="-342900" algn="l" rtl="0">
              <a:lnSpc>
                <a:spcPct val="120000"/>
              </a:lnSpc>
              <a:spcBef>
                <a:spcPts val="1000"/>
              </a:spcBef>
              <a:spcAft>
                <a:spcPts val="0"/>
              </a:spcAft>
              <a:buClr>
                <a:schemeClr val="dk1"/>
              </a:buClr>
              <a:buSzPct val="100000"/>
              <a:buFont typeface="Open Sans"/>
              <a:buNone/>
            </a:pPr>
            <a:r>
              <a:rPr lang="sv-SE" b="0" dirty="0" err="1">
                <a:solidFill>
                  <a:schemeClr val="dk1"/>
                </a:solidFill>
                <a:latin typeface="Open Sans"/>
                <a:ea typeface="Open Sans"/>
                <a:cs typeface="Open Sans"/>
                <a:sym typeface="Open Sans"/>
              </a:rPr>
              <a:t>Seguridad</a:t>
            </a:r>
            <a:r>
              <a:rPr lang="sv-SE" b="0" dirty="0">
                <a:solidFill>
                  <a:schemeClr val="dk1"/>
                </a:solidFill>
                <a:latin typeface="Open Sans"/>
                <a:ea typeface="Open Sans"/>
                <a:cs typeface="Open Sans"/>
                <a:sym typeface="Open Sans"/>
              </a:rPr>
              <a:t> del </a:t>
            </a:r>
            <a:r>
              <a:rPr lang="sv-SE" b="0" dirty="0" err="1">
                <a:solidFill>
                  <a:schemeClr val="dk1"/>
                </a:solidFill>
                <a:latin typeface="Open Sans"/>
                <a:ea typeface="Open Sans"/>
                <a:cs typeface="Open Sans"/>
                <a:sym typeface="Open Sans"/>
              </a:rPr>
              <a:t>suministro</a:t>
            </a:r>
            <a:r>
              <a:rPr lang="sv-SE" b="0" dirty="0">
                <a:solidFill>
                  <a:schemeClr val="dk1"/>
                </a:solidFill>
                <a:latin typeface="Open Sans"/>
                <a:ea typeface="Open Sans"/>
                <a:cs typeface="Open Sans"/>
                <a:sym typeface="Open Sans"/>
              </a:rPr>
              <a:t> </a:t>
            </a:r>
            <a:r>
              <a:rPr lang="sv-SE" b="0" dirty="0" err="1">
                <a:solidFill>
                  <a:schemeClr val="dk1"/>
                </a:solidFill>
                <a:latin typeface="Open Sans"/>
                <a:ea typeface="Open Sans"/>
                <a:cs typeface="Open Sans"/>
                <a:sym typeface="Open Sans"/>
              </a:rPr>
              <a:t>energético</a:t>
            </a:r>
            <a:r>
              <a:rPr lang="sv-SE" b="0" dirty="0">
                <a:solidFill>
                  <a:schemeClr val="dk1"/>
                </a:solidFill>
                <a:latin typeface="Open Sans"/>
                <a:ea typeface="Open Sans"/>
                <a:cs typeface="Open Sans"/>
                <a:sym typeface="Open Sans"/>
              </a:rPr>
              <a:t>;</a:t>
            </a:r>
            <a:endParaRPr dirty="0"/>
          </a:p>
          <a:p>
            <a:pPr marL="342900" lvl="0" indent="-342900" algn="l" rtl="0">
              <a:lnSpc>
                <a:spcPct val="120000"/>
              </a:lnSpc>
              <a:spcBef>
                <a:spcPts val="1000"/>
              </a:spcBef>
              <a:spcAft>
                <a:spcPts val="0"/>
              </a:spcAft>
              <a:buClr>
                <a:schemeClr val="dk1"/>
              </a:buClr>
              <a:buSzPct val="100000"/>
              <a:buFont typeface="Open Sans"/>
              <a:buNone/>
            </a:pPr>
            <a:r>
              <a:rPr lang="sv-SE" b="0" dirty="0" err="1">
                <a:solidFill>
                  <a:schemeClr val="dk1"/>
                </a:solidFill>
                <a:latin typeface="Open Sans"/>
                <a:ea typeface="Open Sans"/>
                <a:cs typeface="Open Sans"/>
                <a:sym typeface="Open Sans"/>
              </a:rPr>
              <a:t>Eventos</a:t>
            </a:r>
            <a:r>
              <a:rPr lang="sv-SE" b="0" dirty="0">
                <a:solidFill>
                  <a:schemeClr val="dk1"/>
                </a:solidFill>
                <a:latin typeface="Open Sans"/>
                <a:ea typeface="Open Sans"/>
                <a:cs typeface="Open Sans"/>
                <a:sym typeface="Open Sans"/>
              </a:rPr>
              <a:t> </a:t>
            </a:r>
            <a:r>
              <a:rPr lang="sv-SE" b="0" dirty="0" err="1">
                <a:solidFill>
                  <a:schemeClr val="dk1"/>
                </a:solidFill>
                <a:latin typeface="Open Sans"/>
                <a:ea typeface="Open Sans"/>
                <a:cs typeface="Open Sans"/>
                <a:sym typeface="Open Sans"/>
              </a:rPr>
              <a:t>inesperados</a:t>
            </a:r>
            <a:r>
              <a:rPr lang="sv-SE" b="0" dirty="0">
                <a:solidFill>
                  <a:schemeClr val="dk1"/>
                </a:solidFill>
                <a:latin typeface="Open Sans"/>
                <a:ea typeface="Open Sans"/>
                <a:cs typeface="Open Sans"/>
                <a:sym typeface="Open Sans"/>
              </a:rPr>
              <a:t> (por </a:t>
            </a:r>
            <a:r>
              <a:rPr lang="sv-SE" b="0" dirty="0" err="1">
                <a:solidFill>
                  <a:schemeClr val="dk1"/>
                </a:solidFill>
                <a:latin typeface="Open Sans"/>
                <a:ea typeface="Open Sans"/>
                <a:cs typeface="Open Sans"/>
                <a:sym typeface="Open Sans"/>
              </a:rPr>
              <a:t>ejemplo</a:t>
            </a:r>
            <a:r>
              <a:rPr lang="sv-SE" b="0" dirty="0">
                <a:solidFill>
                  <a:schemeClr val="dk1"/>
                </a:solidFill>
                <a:latin typeface="Open Sans"/>
                <a:ea typeface="Open Sans"/>
                <a:cs typeface="Open Sans"/>
                <a:sym typeface="Open Sans"/>
              </a:rPr>
              <a:t>, COVID-19);</a:t>
            </a:r>
            <a:endParaRPr dirty="0"/>
          </a:p>
          <a:p>
            <a:pPr marL="342900" lvl="0" indent="-342900" algn="l" rtl="0">
              <a:lnSpc>
                <a:spcPct val="120000"/>
              </a:lnSpc>
              <a:spcBef>
                <a:spcPts val="1000"/>
              </a:spcBef>
              <a:spcAft>
                <a:spcPts val="0"/>
              </a:spcAft>
              <a:buClr>
                <a:schemeClr val="dk1"/>
              </a:buClr>
              <a:buSzPct val="100000"/>
              <a:buFont typeface="Open Sans"/>
              <a:buNone/>
            </a:pPr>
            <a:r>
              <a:rPr lang="sv-SE" b="0" dirty="0" err="1">
                <a:solidFill>
                  <a:schemeClr val="dk1"/>
                </a:solidFill>
                <a:latin typeface="Open Sans"/>
                <a:ea typeface="Open Sans"/>
                <a:cs typeface="Open Sans"/>
                <a:sym typeface="Open Sans"/>
              </a:rPr>
              <a:t>Disponibilidad</a:t>
            </a:r>
            <a:r>
              <a:rPr lang="sv-SE" b="0" dirty="0">
                <a:solidFill>
                  <a:schemeClr val="dk1"/>
                </a:solidFill>
                <a:latin typeface="Open Sans"/>
                <a:ea typeface="Open Sans"/>
                <a:cs typeface="Open Sans"/>
                <a:sym typeface="Open Sans"/>
              </a:rPr>
              <a:t> de </a:t>
            </a:r>
            <a:r>
              <a:rPr lang="sv-SE" b="0" dirty="0" err="1">
                <a:solidFill>
                  <a:schemeClr val="dk1"/>
                </a:solidFill>
                <a:latin typeface="Open Sans"/>
                <a:ea typeface="Open Sans"/>
                <a:cs typeface="Open Sans"/>
                <a:sym typeface="Open Sans"/>
              </a:rPr>
              <a:t>recursos</a:t>
            </a:r>
            <a:r>
              <a:rPr lang="sv-SE" b="0" dirty="0">
                <a:solidFill>
                  <a:schemeClr val="dk1"/>
                </a:solidFill>
                <a:latin typeface="Open Sans"/>
                <a:ea typeface="Open Sans"/>
                <a:cs typeface="Open Sans"/>
                <a:sym typeface="Open Sans"/>
              </a:rPr>
              <a:t>;</a:t>
            </a:r>
            <a:endParaRPr dirty="0"/>
          </a:p>
          <a:p>
            <a:pPr marL="342900" lvl="0" indent="-342900" algn="l" rtl="0">
              <a:lnSpc>
                <a:spcPct val="120000"/>
              </a:lnSpc>
              <a:spcBef>
                <a:spcPts val="1000"/>
              </a:spcBef>
              <a:spcAft>
                <a:spcPts val="0"/>
              </a:spcAft>
              <a:buClr>
                <a:schemeClr val="dk1"/>
              </a:buClr>
              <a:buSzPct val="100000"/>
              <a:buFont typeface="Open Sans"/>
              <a:buNone/>
            </a:pPr>
            <a:r>
              <a:rPr lang="sv-SE" b="0" dirty="0">
                <a:solidFill>
                  <a:schemeClr val="dk1"/>
                </a:solidFill>
                <a:latin typeface="Open Sans"/>
                <a:ea typeface="Open Sans"/>
                <a:cs typeface="Open Sans"/>
                <a:sym typeface="Open Sans"/>
              </a:rPr>
              <a:t>El </a:t>
            </a:r>
            <a:r>
              <a:rPr lang="sv-SE" b="0" dirty="0" err="1">
                <a:solidFill>
                  <a:schemeClr val="dk1"/>
                </a:solidFill>
                <a:latin typeface="Open Sans"/>
                <a:ea typeface="Open Sans"/>
                <a:cs typeface="Open Sans"/>
                <a:sym typeface="Open Sans"/>
              </a:rPr>
              <a:t>cambio</a:t>
            </a:r>
            <a:r>
              <a:rPr lang="sv-SE" b="0" dirty="0">
                <a:solidFill>
                  <a:schemeClr val="dk1"/>
                </a:solidFill>
                <a:latin typeface="Open Sans"/>
                <a:ea typeface="Open Sans"/>
                <a:cs typeface="Open Sans"/>
                <a:sym typeface="Open Sans"/>
              </a:rPr>
              <a:t> </a:t>
            </a:r>
            <a:r>
              <a:rPr lang="sv-SE" b="0" dirty="0" err="1">
                <a:solidFill>
                  <a:schemeClr val="dk1"/>
                </a:solidFill>
                <a:latin typeface="Open Sans"/>
                <a:ea typeface="Open Sans"/>
                <a:cs typeface="Open Sans"/>
                <a:sym typeface="Open Sans"/>
              </a:rPr>
              <a:t>climático</a:t>
            </a:r>
            <a:r>
              <a:rPr lang="sv-SE" b="0" dirty="0">
                <a:solidFill>
                  <a:schemeClr val="dk1"/>
                </a:solidFill>
                <a:latin typeface="Open Sans"/>
                <a:ea typeface="Open Sans"/>
                <a:cs typeface="Open Sans"/>
                <a:sym typeface="Open Sans"/>
              </a:rPr>
              <a:t>;</a:t>
            </a:r>
            <a:endParaRPr dirty="0"/>
          </a:p>
          <a:p>
            <a:pPr marL="0" lvl="0" indent="0" algn="l" rtl="0">
              <a:lnSpc>
                <a:spcPct val="120000"/>
              </a:lnSpc>
              <a:spcBef>
                <a:spcPts val="1000"/>
              </a:spcBef>
              <a:spcAft>
                <a:spcPts val="0"/>
              </a:spcAft>
              <a:buClr>
                <a:srgbClr val="2F5395"/>
              </a:buClr>
              <a:buSzPct val="100000"/>
              <a:buFont typeface="Open Sans SemiBold"/>
              <a:buNone/>
            </a:pPr>
            <a:endParaRPr b="0" dirty="0">
              <a:solidFill>
                <a:schemeClr val="dk1"/>
              </a:solidFill>
              <a:latin typeface="Open Sans"/>
              <a:ea typeface="Open Sans"/>
              <a:cs typeface="Open Sans"/>
              <a:sym typeface="Open Sans"/>
            </a:endParaRPr>
          </a:p>
        </p:txBody>
      </p:sp>
      <p:sp>
        <p:nvSpPr>
          <p:cNvPr id="213" name="Google Shape;213;p4"/>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4</a:t>
            </a:fld>
            <a:endParaRPr/>
          </a:p>
        </p:txBody>
      </p:sp>
      <p:sp>
        <p:nvSpPr>
          <p:cNvPr id="214" name="Google Shape;214;p4"/>
          <p:cNvSpPr txBox="1">
            <a:spLocks noGrp="1"/>
          </p:cNvSpPr>
          <p:nvPr>
            <p:ph type="body" idx="4"/>
          </p:nvPr>
        </p:nvSpPr>
        <p:spPr>
          <a:xfrm>
            <a:off x="663574" y="1634549"/>
            <a:ext cx="6721963"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¿Qué entendemos por "sistema energético"?</a:t>
            </a:r>
            <a:endParaRPr/>
          </a:p>
        </p:txBody>
      </p:sp>
      <p:sp>
        <p:nvSpPr>
          <p:cNvPr id="215" name="Google Shape;215;p4"/>
          <p:cNvSpPr/>
          <p:nvPr/>
        </p:nvSpPr>
        <p:spPr>
          <a:xfrm>
            <a:off x="9526748" y="675243"/>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6" name="Google Shape;216;p4" descr="Lecturee2_Slide4.mp3"/>
          <p:cNvPicPr preferRelativeResize="0"/>
          <p:nvPr/>
        </p:nvPicPr>
        <p:blipFill rotWithShape="1">
          <a:blip r:embed="rId3">
            <a:alphaModFix/>
          </a:blip>
          <a:srcRect/>
          <a:stretch/>
        </p:blipFill>
        <p:spPr>
          <a:xfrm>
            <a:off x="9598113" y="756649"/>
            <a:ext cx="812800" cy="812800"/>
          </a:xfrm>
          <a:prstGeom prst="rect">
            <a:avLst/>
          </a:prstGeom>
          <a:noFill/>
          <a:ln>
            <a:noFill/>
          </a:ln>
        </p:spPr>
      </p:pic>
      <p:sp>
        <p:nvSpPr>
          <p:cNvPr id="2" name="TextBox 1">
            <a:extLst>
              <a:ext uri="{FF2B5EF4-FFF2-40B4-BE49-F238E27FC236}">
                <a16:creationId xmlns:a16="http://schemas.microsoft.com/office/drawing/2014/main" id="{942E15FB-51E5-C917-E97A-370BEB925A3C}"/>
              </a:ext>
            </a:extLst>
          </p:cNvPr>
          <p:cNvSpPr txBox="1"/>
          <p:nvPr/>
        </p:nvSpPr>
        <p:spPr>
          <a:xfrm>
            <a:off x="6544802" y="4025070"/>
            <a:ext cx="5353877" cy="2169825"/>
          </a:xfrm>
          <a:prstGeom prst="rect">
            <a:avLst/>
          </a:prstGeom>
          <a:noFill/>
        </p:spPr>
        <p:txBody>
          <a:bodyPr wrap="square" rtlCol="0">
            <a:spAutoFit/>
          </a:bodyPr>
          <a:lstStyle/>
          <a:p>
            <a:pPr marL="342900" indent="-342900">
              <a:lnSpc>
                <a:spcPct val="120000"/>
              </a:lnSpc>
              <a:spcBef>
                <a:spcPts val="1000"/>
              </a:spcBef>
              <a:buClr>
                <a:schemeClr val="dk1"/>
              </a:buClr>
              <a:buSzPct val="100000"/>
            </a:pPr>
            <a:r>
              <a:rPr lang="sv-SE" sz="2000" dirty="0" err="1">
                <a:solidFill>
                  <a:schemeClr val="dk1"/>
                </a:solidFill>
                <a:latin typeface="Open Sans"/>
                <a:ea typeface="Open Sans"/>
                <a:cs typeface="Open Sans"/>
                <a:sym typeface="Open Sans"/>
              </a:rPr>
              <a:t>Infraestructura</a:t>
            </a:r>
            <a:r>
              <a:rPr lang="sv-SE" sz="2000" dirty="0">
                <a:solidFill>
                  <a:schemeClr val="dk1"/>
                </a:solidFill>
                <a:latin typeface="Open Sans"/>
                <a:ea typeface="Open Sans"/>
                <a:cs typeface="Open Sans"/>
                <a:sym typeface="Open Sans"/>
              </a:rPr>
              <a:t> </a:t>
            </a:r>
            <a:r>
              <a:rPr lang="sv-SE" sz="2000" dirty="0" err="1">
                <a:solidFill>
                  <a:schemeClr val="dk1"/>
                </a:solidFill>
                <a:latin typeface="Open Sans"/>
                <a:ea typeface="Open Sans"/>
                <a:cs typeface="Open Sans"/>
                <a:sym typeface="Open Sans"/>
              </a:rPr>
              <a:t>compartida</a:t>
            </a:r>
            <a:r>
              <a:rPr lang="sv-SE" sz="2000" dirty="0">
                <a:solidFill>
                  <a:schemeClr val="dk1"/>
                </a:solidFill>
                <a:latin typeface="Open Sans"/>
                <a:ea typeface="Open Sans"/>
                <a:cs typeface="Open Sans"/>
                <a:sym typeface="Open Sans"/>
              </a:rPr>
              <a:t> </a:t>
            </a:r>
            <a:r>
              <a:rPr lang="sv-SE" sz="2000" dirty="0" err="1">
                <a:solidFill>
                  <a:schemeClr val="dk1"/>
                </a:solidFill>
                <a:latin typeface="Open Sans"/>
                <a:ea typeface="Open Sans"/>
                <a:cs typeface="Open Sans"/>
                <a:sym typeface="Open Sans"/>
              </a:rPr>
              <a:t>con</a:t>
            </a:r>
            <a:r>
              <a:rPr lang="sv-SE" sz="2000" dirty="0">
                <a:solidFill>
                  <a:schemeClr val="dk1"/>
                </a:solidFill>
                <a:latin typeface="Open Sans"/>
                <a:ea typeface="Open Sans"/>
                <a:cs typeface="Open Sans"/>
                <a:sym typeface="Open Sans"/>
              </a:rPr>
              <a:t> los </a:t>
            </a:r>
            <a:r>
              <a:rPr lang="sv-SE" sz="2000" dirty="0" err="1">
                <a:solidFill>
                  <a:schemeClr val="dk1"/>
                </a:solidFill>
                <a:latin typeface="Open Sans"/>
                <a:ea typeface="Open Sans"/>
                <a:cs typeface="Open Sans"/>
                <a:sym typeface="Open Sans"/>
              </a:rPr>
              <a:t>países</a:t>
            </a:r>
            <a:endParaRPr lang="sv-SE" sz="2000" dirty="0">
              <a:solidFill>
                <a:schemeClr val="dk1"/>
              </a:solidFill>
              <a:latin typeface="Open Sans"/>
              <a:ea typeface="Open Sans"/>
              <a:cs typeface="Open Sans"/>
              <a:sym typeface="Open Sans"/>
            </a:endParaRPr>
          </a:p>
          <a:p>
            <a:pPr marL="342900" indent="-342900">
              <a:lnSpc>
                <a:spcPct val="120000"/>
              </a:lnSpc>
              <a:spcBef>
                <a:spcPts val="1000"/>
              </a:spcBef>
              <a:buClr>
                <a:schemeClr val="dk1"/>
              </a:buClr>
              <a:buSzPct val="100000"/>
            </a:pPr>
            <a:r>
              <a:rPr lang="sv-SE" sz="2000" dirty="0" err="1">
                <a:solidFill>
                  <a:schemeClr val="dk1"/>
                </a:solidFill>
                <a:latin typeface="Open Sans"/>
                <a:ea typeface="Open Sans"/>
                <a:cs typeface="Open Sans"/>
                <a:sym typeface="Open Sans"/>
              </a:rPr>
              <a:t>vecinos</a:t>
            </a:r>
            <a:r>
              <a:rPr lang="sv-SE" sz="2000" dirty="0">
                <a:solidFill>
                  <a:schemeClr val="dk1"/>
                </a:solidFill>
                <a:latin typeface="Open Sans"/>
                <a:ea typeface="Open Sans"/>
                <a:cs typeface="Open Sans"/>
                <a:sym typeface="Open Sans"/>
              </a:rPr>
              <a:t>;</a:t>
            </a:r>
            <a:endParaRPr lang="sv-SE" sz="2000" dirty="0">
              <a:solidFill>
                <a:schemeClr val="dk1"/>
              </a:solidFill>
              <a:latin typeface="Open Sans"/>
              <a:ea typeface="Open Sans"/>
              <a:cs typeface="Open Sans"/>
              <a:sym typeface="Open Sans SemiBold"/>
            </a:endParaRPr>
          </a:p>
          <a:p>
            <a:pPr marL="342900" indent="-342900">
              <a:lnSpc>
                <a:spcPct val="120000"/>
              </a:lnSpc>
              <a:spcBef>
                <a:spcPts val="1000"/>
              </a:spcBef>
              <a:buClr>
                <a:schemeClr val="dk1"/>
              </a:buClr>
              <a:buSzPct val="100000"/>
            </a:pPr>
            <a:r>
              <a:rPr lang="sv-SE" sz="2000" dirty="0" err="1">
                <a:solidFill>
                  <a:schemeClr val="dk1"/>
                </a:solidFill>
                <a:latin typeface="Open Sans"/>
                <a:ea typeface="Open Sans"/>
                <a:cs typeface="Open Sans"/>
                <a:sym typeface="Open Sans"/>
              </a:rPr>
              <a:t>Evolución</a:t>
            </a:r>
            <a:r>
              <a:rPr lang="sv-SE" sz="2000" dirty="0">
                <a:solidFill>
                  <a:schemeClr val="dk1"/>
                </a:solidFill>
                <a:latin typeface="Open Sans"/>
                <a:ea typeface="Open Sans"/>
                <a:cs typeface="Open Sans"/>
                <a:sym typeface="Open Sans"/>
              </a:rPr>
              <a:t> de la </a:t>
            </a:r>
            <a:r>
              <a:rPr lang="sv-SE" sz="2000" dirty="0" err="1">
                <a:solidFill>
                  <a:schemeClr val="dk1"/>
                </a:solidFill>
                <a:latin typeface="Open Sans"/>
                <a:ea typeface="Open Sans"/>
                <a:cs typeface="Open Sans"/>
                <a:sym typeface="Open Sans"/>
              </a:rPr>
              <a:t>economía</a:t>
            </a:r>
            <a:r>
              <a:rPr lang="sv-SE" sz="2000" dirty="0">
                <a:solidFill>
                  <a:schemeClr val="dk1"/>
                </a:solidFill>
                <a:latin typeface="Open Sans"/>
                <a:ea typeface="Open Sans"/>
                <a:cs typeface="Open Sans"/>
                <a:sym typeface="Open Sans"/>
              </a:rPr>
              <a:t> </a:t>
            </a:r>
            <a:r>
              <a:rPr lang="sv-SE" sz="2000" dirty="0" err="1">
                <a:solidFill>
                  <a:schemeClr val="dk1"/>
                </a:solidFill>
                <a:latin typeface="Open Sans"/>
                <a:ea typeface="Open Sans"/>
                <a:cs typeface="Open Sans"/>
                <a:sym typeface="Open Sans"/>
              </a:rPr>
              <a:t>mundial</a:t>
            </a:r>
            <a:r>
              <a:rPr lang="sv-SE" sz="2000" dirty="0">
                <a:solidFill>
                  <a:schemeClr val="dk1"/>
                </a:solidFill>
                <a:latin typeface="Open Sans"/>
                <a:ea typeface="Open Sans"/>
                <a:cs typeface="Open Sans"/>
                <a:sym typeface="Open Sans"/>
              </a:rPr>
              <a:t>;</a:t>
            </a:r>
            <a:endParaRPr lang="sv-SE" sz="2000" dirty="0">
              <a:solidFill>
                <a:schemeClr val="dk1"/>
              </a:solidFill>
              <a:latin typeface="Open Sans"/>
              <a:ea typeface="Open Sans"/>
              <a:cs typeface="Open Sans"/>
              <a:sym typeface="Open Sans SemiBold"/>
            </a:endParaRPr>
          </a:p>
          <a:p>
            <a:pPr marL="342900" indent="-342900">
              <a:lnSpc>
                <a:spcPct val="120000"/>
              </a:lnSpc>
              <a:spcBef>
                <a:spcPts val="1000"/>
              </a:spcBef>
              <a:buClr>
                <a:schemeClr val="dk1"/>
              </a:buClr>
              <a:buSzPct val="100000"/>
            </a:pPr>
            <a:r>
              <a:rPr lang="sv-SE" sz="2000" dirty="0">
                <a:solidFill>
                  <a:schemeClr val="dk1"/>
                </a:solidFill>
                <a:latin typeface="Open Sans"/>
                <a:ea typeface="Open Sans"/>
                <a:cs typeface="Open Sans"/>
                <a:sym typeface="Open Sans"/>
              </a:rPr>
              <a:t>Y </a:t>
            </a:r>
            <a:r>
              <a:rPr lang="sv-SE" sz="2000" dirty="0" err="1">
                <a:solidFill>
                  <a:schemeClr val="dk1"/>
                </a:solidFill>
                <a:latin typeface="Open Sans"/>
                <a:ea typeface="Open Sans"/>
                <a:cs typeface="Open Sans"/>
                <a:sym typeface="Open Sans"/>
              </a:rPr>
              <a:t>mucho</a:t>
            </a:r>
            <a:r>
              <a:rPr lang="sv-SE" sz="2000" dirty="0">
                <a:solidFill>
                  <a:schemeClr val="dk1"/>
                </a:solidFill>
                <a:latin typeface="Open Sans"/>
                <a:ea typeface="Open Sans"/>
                <a:cs typeface="Open Sans"/>
                <a:sym typeface="Open Sans"/>
              </a:rPr>
              <a:t> </a:t>
            </a:r>
            <a:r>
              <a:rPr lang="sv-SE" sz="2000" dirty="0" err="1">
                <a:solidFill>
                  <a:schemeClr val="dk1"/>
                </a:solidFill>
                <a:latin typeface="Open Sans"/>
                <a:ea typeface="Open Sans"/>
                <a:cs typeface="Open Sans"/>
                <a:sym typeface="Open Sans"/>
              </a:rPr>
              <a:t>más</a:t>
            </a:r>
            <a:r>
              <a:rPr lang="sv-SE" sz="2000" dirty="0">
                <a:solidFill>
                  <a:schemeClr val="dk1"/>
                </a:solidFill>
                <a:latin typeface="Open Sans"/>
                <a:ea typeface="Open Sans"/>
                <a:cs typeface="Open Sans"/>
                <a:sym typeface="Open Sans"/>
              </a:rPr>
              <a:t>...</a:t>
            </a:r>
            <a:endParaRPr lang="sv-SE" sz="2000" dirty="0">
              <a:solidFill>
                <a:schemeClr val="dk1"/>
              </a:solidFill>
              <a:latin typeface="Open Sans"/>
              <a:ea typeface="Open Sans"/>
              <a:cs typeface="Open Sans"/>
              <a:sym typeface="Open Sans SemiBold"/>
            </a:endParaRPr>
          </a:p>
          <a:p>
            <a:endParaRPr lang="en-AM"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5"/>
          <p:cNvSpPr txBox="1">
            <a:spLocks noGrp="1"/>
          </p:cNvSpPr>
          <p:nvPr>
            <p:ph type="title"/>
          </p:nvPr>
        </p:nvSpPr>
        <p:spPr>
          <a:xfrm>
            <a:off x="663575" y="417324"/>
            <a:ext cx="7364318"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Sistema energético y planificación</a:t>
            </a:r>
            <a:endParaRPr/>
          </a:p>
        </p:txBody>
      </p:sp>
      <p:sp>
        <p:nvSpPr>
          <p:cNvPr id="223" name="Google Shape;223;p5"/>
          <p:cNvSpPr txBox="1">
            <a:spLocks noGrp="1"/>
          </p:cNvSpPr>
          <p:nvPr>
            <p:ph type="body" idx="1"/>
          </p:nvPr>
        </p:nvSpPr>
        <p:spPr>
          <a:xfrm>
            <a:off x="663575" y="2169799"/>
            <a:ext cx="9939948" cy="955529"/>
          </a:xfrm>
          <a:prstGeom prst="rect">
            <a:avLst/>
          </a:prstGeom>
          <a:noFill/>
          <a:ln>
            <a:noFill/>
          </a:ln>
        </p:spPr>
        <p:txBody>
          <a:bodyPr spcFirstLastPara="1" wrap="square" lIns="91425" tIns="45700" rIns="91425" bIns="45700" anchor="b" anchorCtr="0">
            <a:noAutofit/>
          </a:bodyPr>
          <a:lstStyle/>
          <a:p>
            <a:pPr marL="0" lvl="0" indent="0" algn="just" rtl="0">
              <a:lnSpc>
                <a:spcPct val="90000"/>
              </a:lnSpc>
              <a:spcBef>
                <a:spcPts val="0"/>
              </a:spcBef>
              <a:spcAft>
                <a:spcPts val="0"/>
              </a:spcAft>
              <a:buClr>
                <a:schemeClr val="dk1"/>
              </a:buClr>
              <a:buSzPts val="2000"/>
              <a:buFont typeface="Open Sans SemiBold"/>
              <a:buNone/>
            </a:pPr>
            <a:r>
              <a:rPr lang="sv-SE"/>
              <a:t>La política energética </a:t>
            </a:r>
            <a:r>
              <a:rPr lang="sv-SE" b="0">
                <a:latin typeface="Open Sans"/>
                <a:ea typeface="Open Sans"/>
                <a:cs typeface="Open Sans"/>
                <a:sym typeface="Open Sans"/>
              </a:rPr>
              <a:t>es la forma en que una entidad determinada ha decidido abordar las cuestiones de </a:t>
            </a:r>
            <a:r>
              <a:rPr lang="sv-SE"/>
              <a:t>planificación energética</a:t>
            </a:r>
            <a:r>
              <a:rPr lang="sv-SE" b="0">
                <a:latin typeface="Open Sans"/>
                <a:ea typeface="Open Sans"/>
                <a:cs typeface="Open Sans"/>
                <a:sym typeface="Open Sans"/>
              </a:rPr>
              <a:t>, incluyendo el </a:t>
            </a:r>
            <a:r>
              <a:rPr lang="sv-SE"/>
              <a:t>suministro, la distribución </a:t>
            </a:r>
            <a:r>
              <a:rPr lang="sv-SE" b="0">
                <a:latin typeface="Open Sans"/>
                <a:ea typeface="Open Sans"/>
                <a:cs typeface="Open Sans"/>
                <a:sym typeface="Open Sans"/>
              </a:rPr>
              <a:t>y el </a:t>
            </a:r>
            <a:r>
              <a:rPr lang="sv-SE"/>
              <a:t>uso final de la energía. </a:t>
            </a:r>
            <a:endParaRPr/>
          </a:p>
        </p:txBody>
      </p:sp>
      <p:sp>
        <p:nvSpPr>
          <p:cNvPr id="224" name="Google Shape;224;p5"/>
          <p:cNvSpPr txBox="1">
            <a:spLocks noGrp="1"/>
          </p:cNvSpPr>
          <p:nvPr>
            <p:ph type="body" idx="4"/>
          </p:nvPr>
        </p:nvSpPr>
        <p:spPr>
          <a:xfrm>
            <a:off x="663575" y="3160496"/>
            <a:ext cx="5183188" cy="3160712"/>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100000"/>
              </a:lnSpc>
              <a:spcBef>
                <a:spcPts val="0"/>
              </a:spcBef>
              <a:spcAft>
                <a:spcPts val="0"/>
              </a:spcAft>
              <a:buClr>
                <a:srgbClr val="2F5395"/>
              </a:buClr>
              <a:buSzPts val="2000"/>
              <a:buFont typeface="Open Sans SemiBold"/>
              <a:buNone/>
            </a:pPr>
            <a:r>
              <a:rPr lang="sv-SE"/>
              <a:t>Incluye aspectos relacionados con:</a:t>
            </a:r>
            <a:endParaRPr/>
          </a:p>
          <a:p>
            <a:pPr marL="685800" lvl="1" indent="-228600" algn="just" rtl="0">
              <a:lnSpc>
                <a:spcPct val="100000"/>
              </a:lnSpc>
              <a:spcBef>
                <a:spcPts val="500"/>
              </a:spcBef>
              <a:spcAft>
                <a:spcPts val="0"/>
              </a:spcAft>
              <a:buClr>
                <a:schemeClr val="dk1"/>
              </a:buClr>
              <a:buSzPts val="2000"/>
              <a:buChar char="•"/>
            </a:pPr>
            <a:r>
              <a:rPr lang="sv-SE" sz="2000" b="0"/>
              <a:t>Seguridad energética</a:t>
            </a:r>
            <a:endParaRPr/>
          </a:p>
          <a:p>
            <a:pPr marL="685800" lvl="1" indent="-228600" algn="just" rtl="0">
              <a:lnSpc>
                <a:spcPct val="100000"/>
              </a:lnSpc>
              <a:spcBef>
                <a:spcPts val="500"/>
              </a:spcBef>
              <a:spcAft>
                <a:spcPts val="0"/>
              </a:spcAft>
              <a:buClr>
                <a:schemeClr val="dk1"/>
              </a:buClr>
              <a:buSzPts val="2000"/>
              <a:buChar char="•"/>
            </a:pPr>
            <a:r>
              <a:rPr lang="sv-SE" sz="2000" b="0"/>
              <a:t>Protección del medio ambiente</a:t>
            </a:r>
            <a:endParaRPr/>
          </a:p>
          <a:p>
            <a:pPr marL="685800" lvl="1" indent="-228600" algn="just" rtl="0">
              <a:lnSpc>
                <a:spcPct val="100000"/>
              </a:lnSpc>
              <a:spcBef>
                <a:spcPts val="500"/>
              </a:spcBef>
              <a:spcAft>
                <a:spcPts val="0"/>
              </a:spcAft>
              <a:buClr>
                <a:schemeClr val="dk1"/>
              </a:buClr>
              <a:buSzPts val="2000"/>
              <a:buChar char="•"/>
            </a:pPr>
            <a:r>
              <a:rPr lang="sv-SE" sz="2000" b="0"/>
              <a:t>Estructuras de mercado</a:t>
            </a:r>
            <a:endParaRPr/>
          </a:p>
          <a:p>
            <a:pPr marL="685800" lvl="1" indent="-228600" algn="just" rtl="0">
              <a:lnSpc>
                <a:spcPct val="100000"/>
              </a:lnSpc>
              <a:spcBef>
                <a:spcPts val="500"/>
              </a:spcBef>
              <a:spcAft>
                <a:spcPts val="0"/>
              </a:spcAft>
              <a:buClr>
                <a:schemeClr val="dk1"/>
              </a:buClr>
              <a:buSzPts val="2000"/>
              <a:buChar char="•"/>
            </a:pPr>
            <a:r>
              <a:rPr lang="sv-SE" sz="2000" b="0"/>
              <a:t>Incentivos o desincentivos (por ejemplo, FITs, impuestos sobre el carbono)</a:t>
            </a:r>
            <a:endParaRPr/>
          </a:p>
          <a:p>
            <a:pPr marL="685800" lvl="1" indent="-228600" algn="just" rtl="0">
              <a:lnSpc>
                <a:spcPct val="100000"/>
              </a:lnSpc>
              <a:spcBef>
                <a:spcPts val="500"/>
              </a:spcBef>
              <a:spcAft>
                <a:spcPts val="0"/>
              </a:spcAft>
              <a:buClr>
                <a:schemeClr val="dk1"/>
              </a:buClr>
              <a:buSzPts val="2000"/>
              <a:buChar char="•"/>
            </a:pPr>
            <a:r>
              <a:rPr lang="sv-SE" sz="2000" b="0"/>
              <a:t>Conservación de la energía (por ejemplo, medidas para mejorar la eficiencia)</a:t>
            </a:r>
            <a:endParaRPr/>
          </a:p>
          <a:p>
            <a:pPr marL="0" lvl="0" indent="0" algn="l" rtl="0">
              <a:lnSpc>
                <a:spcPct val="100000"/>
              </a:lnSpc>
              <a:spcBef>
                <a:spcPts val="1000"/>
              </a:spcBef>
              <a:spcAft>
                <a:spcPts val="0"/>
              </a:spcAft>
              <a:buClr>
                <a:srgbClr val="2F5395"/>
              </a:buClr>
              <a:buSzPts val="2000"/>
              <a:buFont typeface="Open Sans SemiBold"/>
              <a:buNone/>
            </a:pPr>
            <a:endParaRPr/>
          </a:p>
          <a:p>
            <a:pPr marL="0" lvl="0" indent="0" algn="l" rtl="0">
              <a:lnSpc>
                <a:spcPct val="100000"/>
              </a:lnSpc>
              <a:spcBef>
                <a:spcPts val="1000"/>
              </a:spcBef>
              <a:spcAft>
                <a:spcPts val="0"/>
              </a:spcAft>
              <a:buClr>
                <a:srgbClr val="2F5395"/>
              </a:buClr>
              <a:buSzPts val="2000"/>
              <a:buFont typeface="Open Sans SemiBold"/>
              <a:buNone/>
            </a:pPr>
            <a:endParaRPr/>
          </a:p>
        </p:txBody>
      </p:sp>
      <p:sp>
        <p:nvSpPr>
          <p:cNvPr id="225" name="Google Shape;225;p5"/>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5</a:t>
            </a:fld>
            <a:endParaRPr/>
          </a:p>
        </p:txBody>
      </p:sp>
      <p:sp>
        <p:nvSpPr>
          <p:cNvPr id="226" name="Google Shape;226;p5"/>
          <p:cNvSpPr txBox="1">
            <a:spLocks noGrp="1"/>
          </p:cNvSpPr>
          <p:nvPr>
            <p:ph type="body" idx="6"/>
          </p:nvPr>
        </p:nvSpPr>
        <p:spPr>
          <a:xfrm>
            <a:off x="678973" y="1778055"/>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Política energética</a:t>
            </a:r>
            <a:endParaRPr/>
          </a:p>
        </p:txBody>
      </p:sp>
      <p:pic>
        <p:nvPicPr>
          <p:cNvPr id="227" name="Google Shape;227;p5"/>
          <p:cNvPicPr preferRelativeResize="0"/>
          <p:nvPr/>
        </p:nvPicPr>
        <p:blipFill rotWithShape="1">
          <a:blip r:embed="rId3">
            <a:alphaModFix/>
          </a:blip>
          <a:srcRect/>
          <a:stretch/>
        </p:blipFill>
        <p:spPr>
          <a:xfrm>
            <a:off x="7622973" y="3222362"/>
            <a:ext cx="3666594" cy="2764563"/>
          </a:xfrm>
          <a:prstGeom prst="rect">
            <a:avLst/>
          </a:prstGeom>
          <a:noFill/>
          <a:ln>
            <a:noFill/>
          </a:ln>
        </p:spPr>
      </p:pic>
      <p:sp>
        <p:nvSpPr>
          <p:cNvPr id="228" name="Google Shape;228;p5"/>
          <p:cNvSpPr txBox="1"/>
          <p:nvPr/>
        </p:nvSpPr>
        <p:spPr>
          <a:xfrm>
            <a:off x="7622973" y="6029536"/>
            <a:ext cx="3262821" cy="271927"/>
          </a:xfrm>
          <a:prstGeom prst="rect">
            <a:avLst/>
          </a:prstGeom>
          <a:noFill/>
          <a:ln>
            <a:noFill/>
          </a:ln>
        </p:spPr>
        <p:txBody>
          <a:bodyPr spcFirstLastPara="1" wrap="square" lIns="91425" tIns="45700" rIns="91425" bIns="45700" anchor="b" anchorCtr="0">
            <a:normAutofit fontScale="92500"/>
          </a:bodyPr>
          <a:lstStyle/>
          <a:p>
            <a:pPr marL="0" marR="0" lvl="0" indent="0" algn="l" rtl="0">
              <a:lnSpc>
                <a:spcPct val="100000"/>
              </a:lnSpc>
              <a:spcBef>
                <a:spcPts val="0"/>
              </a:spcBef>
              <a:spcAft>
                <a:spcPts val="0"/>
              </a:spcAft>
              <a:buClr>
                <a:srgbClr val="1D1C1D"/>
              </a:buClr>
              <a:buSzPct val="100000"/>
              <a:buFont typeface="Open Sans"/>
              <a:buNone/>
            </a:pPr>
            <a:r>
              <a:rPr lang="sv-SE" sz="1000" b="1" i="0" u="none" strike="noStrike" cap="none">
                <a:solidFill>
                  <a:srgbClr val="1D1C1D"/>
                </a:solidFill>
                <a:latin typeface="Open Sans"/>
                <a:ea typeface="Open Sans"/>
                <a:cs typeface="Open Sans"/>
                <a:sym typeface="Open Sans"/>
              </a:rPr>
              <a:t>Fuente de la imagen</a:t>
            </a:r>
            <a:r>
              <a:rPr lang="sv-SE" sz="1000" b="0" i="0" u="none" strike="noStrike" cap="none">
                <a:solidFill>
                  <a:srgbClr val="1D1C1D"/>
                </a:solidFill>
                <a:latin typeface="Open Sans"/>
                <a:ea typeface="Open Sans"/>
                <a:cs typeface="Open Sans"/>
                <a:sym typeface="Open Sans"/>
              </a:rPr>
              <a:t>: Foto de </a:t>
            </a:r>
            <a:r>
              <a:rPr lang="sv-SE" sz="1000" b="0" i="0" u="sng" strike="noStrike" cap="none">
                <a:solidFill>
                  <a:srgbClr val="1D1C1D"/>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Peter Nguyen </a:t>
            </a:r>
            <a:r>
              <a:rPr lang="sv-SE" sz="1000" b="0" i="0" u="none" strike="noStrike" cap="none">
                <a:solidFill>
                  <a:srgbClr val="1D1C1D"/>
                </a:solidFill>
                <a:latin typeface="Open Sans"/>
                <a:ea typeface="Open Sans"/>
                <a:cs typeface="Open Sans"/>
                <a:sym typeface="Open Sans"/>
              </a:rPr>
              <a:t>en </a:t>
            </a:r>
            <a:r>
              <a:rPr lang="sv-SE" sz="1000" b="0" i="0" u="sng" strike="noStrike" cap="none">
                <a:solidFill>
                  <a:srgbClr val="1D1C1D"/>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Unsplash </a:t>
            </a:r>
            <a:endParaRPr sz="1000" b="0" i="0" u="none" strike="noStrike" cap="none">
              <a:solidFill>
                <a:srgbClr val="1D1C1D"/>
              </a:solidFill>
              <a:latin typeface="Open Sans"/>
              <a:ea typeface="Open Sans"/>
              <a:cs typeface="Open Sans"/>
              <a:sym typeface="Open Sans"/>
            </a:endParaRPr>
          </a:p>
        </p:txBody>
      </p:sp>
      <p:sp>
        <p:nvSpPr>
          <p:cNvPr id="229" name="Google Shape;229;p5"/>
          <p:cNvSpPr/>
          <p:nvPr/>
        </p:nvSpPr>
        <p:spPr>
          <a:xfrm>
            <a:off x="9719358" y="486286"/>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0" name="Google Shape;230;p5" descr="Lecture2_Slide5.mp3"/>
          <p:cNvPicPr preferRelativeResize="0"/>
          <p:nvPr/>
        </p:nvPicPr>
        <p:blipFill rotWithShape="1">
          <a:blip r:embed="rId6">
            <a:alphaModFix/>
          </a:blip>
          <a:srcRect/>
          <a:stretch/>
        </p:blipFill>
        <p:spPr>
          <a:xfrm>
            <a:off x="9790723" y="544123"/>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6"/>
          <p:cNvSpPr txBox="1">
            <a:spLocks noGrp="1"/>
          </p:cNvSpPr>
          <p:nvPr>
            <p:ph type="title"/>
          </p:nvPr>
        </p:nvSpPr>
        <p:spPr>
          <a:xfrm>
            <a:off x="663575" y="582692"/>
            <a:ext cx="792909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Sistema energético y planificación</a:t>
            </a:r>
            <a:endParaRPr/>
          </a:p>
        </p:txBody>
      </p:sp>
      <p:sp>
        <p:nvSpPr>
          <p:cNvPr id="237" name="Google Shape;237;p6"/>
          <p:cNvSpPr txBox="1">
            <a:spLocks noGrp="1"/>
          </p:cNvSpPr>
          <p:nvPr>
            <p:ph type="body" idx="4"/>
          </p:nvPr>
        </p:nvSpPr>
        <p:spPr>
          <a:xfrm>
            <a:off x="663575" y="2482239"/>
            <a:ext cx="6076292" cy="378556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2F5395"/>
              </a:buClr>
              <a:buSzPts val="2000"/>
              <a:buFont typeface="Open Sans"/>
              <a:buNone/>
            </a:pPr>
            <a:r>
              <a:rPr lang="sv-SE">
                <a:latin typeface="Open Sans"/>
                <a:ea typeface="Open Sans"/>
                <a:cs typeface="Open Sans"/>
                <a:sym typeface="Open Sans"/>
              </a:rPr>
              <a:t>Sostenibilidad</a:t>
            </a:r>
            <a:endParaRPr/>
          </a:p>
          <a:p>
            <a:pPr marL="342900" lvl="0" indent="-342900" algn="just"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¿Qué hay que hacer para suministrar fuentes de energía modernas a las zonas remotas?  </a:t>
            </a:r>
            <a:endParaRPr/>
          </a:p>
          <a:p>
            <a:pPr marL="342900" lvl="0" indent="-342900" algn="just"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¿Qué hay que hacer para aumentar la cuota de las tecnologías renovables? </a:t>
            </a:r>
            <a:endParaRPr/>
          </a:p>
          <a:p>
            <a:pPr marL="0" lvl="0" indent="0" algn="just" rtl="0">
              <a:lnSpc>
                <a:spcPct val="90000"/>
              </a:lnSpc>
              <a:spcBef>
                <a:spcPts val="200"/>
              </a:spcBef>
              <a:spcAft>
                <a:spcPts val="0"/>
              </a:spcAft>
              <a:buClr>
                <a:srgbClr val="2F5395"/>
              </a:buClr>
              <a:buSzPts val="2000"/>
              <a:buFont typeface="Open Sans"/>
              <a:buNone/>
            </a:pPr>
            <a:r>
              <a:rPr lang="sv-SE">
                <a:latin typeface="Open Sans"/>
                <a:ea typeface="Open Sans"/>
                <a:cs typeface="Open Sans"/>
                <a:sym typeface="Open Sans"/>
              </a:rPr>
              <a:t>Seguridad</a:t>
            </a:r>
            <a:endParaRPr/>
          </a:p>
          <a:p>
            <a:pPr marL="342900" lvl="0" indent="-342900" algn="just"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¿Debe permitirse la importación de electricidad? </a:t>
            </a:r>
            <a:endParaRPr/>
          </a:p>
          <a:p>
            <a:pPr marL="342900" lvl="0" indent="-342900" algn="just"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¿Deben cerrarse las instalaciones nucleares existentes?</a:t>
            </a:r>
            <a:endParaRPr/>
          </a:p>
          <a:p>
            <a:pPr marL="0" lvl="0" indent="0" algn="just" rtl="0">
              <a:lnSpc>
                <a:spcPct val="90000"/>
              </a:lnSpc>
              <a:spcBef>
                <a:spcPts val="200"/>
              </a:spcBef>
              <a:spcAft>
                <a:spcPts val="0"/>
              </a:spcAft>
              <a:buClr>
                <a:srgbClr val="2F5395"/>
              </a:buClr>
              <a:buSzPts val="2000"/>
              <a:buFont typeface="Open Sans"/>
              <a:buNone/>
            </a:pPr>
            <a:r>
              <a:rPr lang="sv-SE">
                <a:latin typeface="Open Sans"/>
                <a:ea typeface="Open Sans"/>
                <a:cs typeface="Open Sans"/>
                <a:sym typeface="Open Sans"/>
              </a:rPr>
              <a:t>Asequibilidad</a:t>
            </a:r>
            <a:endParaRPr/>
          </a:p>
          <a:p>
            <a:pPr marL="342900" lvl="0" indent="-342900" algn="just"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¿Puede un programa de conservación de la energía ayudar a reducir el coste del suministro energético?</a:t>
            </a:r>
            <a:endParaRPr b="0">
              <a:solidFill>
                <a:schemeClr val="dk1"/>
              </a:solidFill>
              <a:latin typeface="Open Sans"/>
              <a:ea typeface="Open Sans"/>
              <a:cs typeface="Open Sans"/>
              <a:sym typeface="Open Sans"/>
            </a:endParaRPr>
          </a:p>
          <a:p>
            <a:pPr marL="0" lvl="0" indent="0" algn="l" rtl="0">
              <a:lnSpc>
                <a:spcPct val="90000"/>
              </a:lnSpc>
              <a:spcBef>
                <a:spcPts val="200"/>
              </a:spcBef>
              <a:spcAft>
                <a:spcPts val="0"/>
              </a:spcAft>
              <a:buClr>
                <a:srgbClr val="2F5395"/>
              </a:buClr>
              <a:buSzPts val="2000"/>
              <a:buFont typeface="Open Sans SemiBold"/>
              <a:buNone/>
            </a:pPr>
            <a:endParaRPr>
              <a:latin typeface="Open Sans"/>
              <a:ea typeface="Open Sans"/>
              <a:cs typeface="Open Sans"/>
              <a:sym typeface="Open Sans"/>
            </a:endParaRPr>
          </a:p>
        </p:txBody>
      </p:sp>
      <p:sp>
        <p:nvSpPr>
          <p:cNvPr id="238" name="Google Shape;238;p6"/>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6</a:t>
            </a:fld>
            <a:endParaRPr/>
          </a:p>
        </p:txBody>
      </p:sp>
      <p:sp>
        <p:nvSpPr>
          <p:cNvPr id="239" name="Google Shape;239;p6"/>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8EA9DA"/>
              </a:buClr>
              <a:buSzPct val="100000"/>
              <a:buFont typeface="Open Sans SemiBold"/>
              <a:buNone/>
            </a:pPr>
            <a:r>
              <a:rPr lang="sv-SE"/>
              <a:t>El trilema energético en la política</a:t>
            </a:r>
            <a:endParaRPr/>
          </a:p>
        </p:txBody>
      </p:sp>
      <p:pic>
        <p:nvPicPr>
          <p:cNvPr id="240" name="Google Shape;240;p6"/>
          <p:cNvPicPr preferRelativeResize="0"/>
          <p:nvPr/>
        </p:nvPicPr>
        <p:blipFill rotWithShape="1">
          <a:blip r:embed="rId3">
            <a:alphaModFix/>
          </a:blip>
          <a:srcRect/>
          <a:stretch/>
        </p:blipFill>
        <p:spPr>
          <a:xfrm>
            <a:off x="6998677" y="3222362"/>
            <a:ext cx="4290890" cy="2764563"/>
          </a:xfrm>
          <a:prstGeom prst="rect">
            <a:avLst/>
          </a:prstGeom>
          <a:noFill/>
          <a:ln>
            <a:noFill/>
          </a:ln>
        </p:spPr>
      </p:pic>
      <p:sp>
        <p:nvSpPr>
          <p:cNvPr id="241" name="Google Shape;241;p6"/>
          <p:cNvSpPr/>
          <p:nvPr/>
        </p:nvSpPr>
        <p:spPr>
          <a:xfrm>
            <a:off x="6998677" y="6021586"/>
            <a:ext cx="367119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000" b="1" i="0" u="none" strike="noStrike" cap="none">
                <a:solidFill>
                  <a:srgbClr val="1D1C1D"/>
                </a:solidFill>
                <a:latin typeface="Open Sans"/>
                <a:ea typeface="Open Sans"/>
                <a:cs typeface="Open Sans"/>
                <a:sym typeface="Open Sans"/>
              </a:rPr>
              <a:t>Fuente de la imagen</a:t>
            </a:r>
            <a:r>
              <a:rPr lang="sv-SE" sz="1000" b="0" i="0" u="none" strike="noStrike" cap="none">
                <a:solidFill>
                  <a:srgbClr val="1D1C1D"/>
                </a:solidFill>
                <a:latin typeface="Open Sans"/>
                <a:ea typeface="Open Sans"/>
                <a:cs typeface="Open Sans"/>
                <a:sym typeface="Open Sans"/>
              </a:rPr>
              <a:t>: Iamme Ubeyou, </a:t>
            </a:r>
            <a:r>
              <a:rPr lang="sv-SE" sz="1000" b="0" i="0" u="sng" strike="noStrike" cap="none">
                <a:solidFill>
                  <a:srgbClr val="1D1C1D"/>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foto</a:t>
            </a:r>
            <a:r>
              <a:rPr lang="sv-SE" sz="1000" b="0" i="0" u="none" strike="noStrike" cap="none">
                <a:solidFill>
                  <a:srgbClr val="1D1C1D"/>
                </a:solidFill>
                <a:latin typeface="Open Sans"/>
                <a:ea typeface="Open Sans"/>
                <a:cs typeface="Open Sans"/>
                <a:sym typeface="Open Sans"/>
              </a:rPr>
              <a:t>, con licencia </a:t>
            </a:r>
            <a:r>
              <a:rPr lang="sv-SE" sz="1000" b="0" i="0" u="sng" strike="noStrike" cap="none">
                <a:solidFill>
                  <a:srgbClr val="1D1C1D"/>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 0</a:t>
            </a:r>
            <a:endParaRPr sz="1000">
              <a:solidFill>
                <a:srgbClr val="1D1C1D"/>
              </a:solidFill>
              <a:latin typeface="Open Sans"/>
              <a:ea typeface="Open Sans"/>
              <a:cs typeface="Open Sans"/>
              <a:sym typeface="Open Sans"/>
            </a:endParaRPr>
          </a:p>
        </p:txBody>
      </p:sp>
      <p:sp>
        <p:nvSpPr>
          <p:cNvPr id="242" name="Google Shape;242;p6"/>
          <p:cNvSpPr txBox="1"/>
          <p:nvPr/>
        </p:nvSpPr>
        <p:spPr>
          <a:xfrm>
            <a:off x="663575" y="404888"/>
            <a:ext cx="6034811" cy="439246"/>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8EA9DA"/>
              </a:buClr>
              <a:buSzPts val="2000"/>
              <a:buFont typeface="Open Sans SemiBold"/>
              <a:buNone/>
            </a:pPr>
            <a:endParaRPr sz="2000" b="1" i="0" u="none">
              <a:solidFill>
                <a:srgbClr val="8EA9DA"/>
              </a:solidFill>
              <a:latin typeface="Open Sans SemiBold"/>
              <a:ea typeface="Open Sans SemiBold"/>
              <a:cs typeface="Open Sans SemiBold"/>
              <a:sym typeface="Open Sans SemiBold"/>
            </a:endParaRPr>
          </a:p>
        </p:txBody>
      </p:sp>
      <p:sp>
        <p:nvSpPr>
          <p:cNvPr id="243" name="Google Shape;243;p6"/>
          <p:cNvSpPr/>
          <p:nvPr/>
        </p:nvSpPr>
        <p:spPr>
          <a:xfrm>
            <a:off x="9785710" y="382494"/>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4" name="Google Shape;244;p6" descr="Lecture2_Slide6.mp3"/>
          <p:cNvPicPr preferRelativeResize="0"/>
          <p:nvPr/>
        </p:nvPicPr>
        <p:blipFill rotWithShape="1">
          <a:blip r:embed="rId6">
            <a:alphaModFix/>
          </a:blip>
          <a:srcRect/>
          <a:stretch/>
        </p:blipFill>
        <p:spPr>
          <a:xfrm>
            <a:off x="9857075" y="472758"/>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7"/>
          <p:cNvSpPr txBox="1">
            <a:spLocks noGrp="1"/>
          </p:cNvSpPr>
          <p:nvPr>
            <p:ph type="title"/>
          </p:nvPr>
        </p:nvSpPr>
        <p:spPr>
          <a:xfrm>
            <a:off x="663575" y="675243"/>
            <a:ext cx="6234765"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Open Sans"/>
              <a:buNone/>
            </a:pPr>
            <a:r>
              <a:rPr lang="sv-SE"/>
              <a:t>2.1 Sistema energético y planificación</a:t>
            </a:r>
            <a:endParaRPr/>
          </a:p>
        </p:txBody>
      </p:sp>
      <p:sp>
        <p:nvSpPr>
          <p:cNvPr id="251" name="Google Shape;251;p7"/>
          <p:cNvSpPr txBox="1">
            <a:spLocks noGrp="1"/>
          </p:cNvSpPr>
          <p:nvPr>
            <p:ph type="body" idx="4"/>
          </p:nvPr>
        </p:nvSpPr>
        <p:spPr>
          <a:xfrm>
            <a:off x="663574" y="2482239"/>
            <a:ext cx="4444207" cy="35046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395"/>
              </a:buClr>
              <a:buSzPts val="2000"/>
              <a:buFont typeface="Open Sans"/>
              <a:buNone/>
            </a:pPr>
            <a:r>
              <a:rPr lang="sv-SE">
                <a:latin typeface="Open Sans"/>
                <a:ea typeface="Open Sans"/>
                <a:cs typeface="Open Sans"/>
                <a:sym typeface="Open Sans"/>
              </a:rPr>
              <a:t>Mozambique</a:t>
            </a:r>
            <a:endParaRPr/>
          </a:p>
          <a:p>
            <a:pPr marL="342900" lvl="0" indent="-342900" algn="l" rtl="0">
              <a:lnSpc>
                <a:spcPct val="90000"/>
              </a:lnSpc>
              <a:spcBef>
                <a:spcPts val="200"/>
              </a:spcBef>
              <a:spcAft>
                <a:spcPts val="0"/>
              </a:spcAft>
              <a:buClr>
                <a:srgbClr val="2F5395"/>
              </a:buClr>
              <a:buSzPts val="2000"/>
              <a:buFont typeface="Open Sans SemiBold"/>
              <a:buNone/>
            </a:pPr>
            <a:endParaRPr b="0">
              <a:solidFill>
                <a:schemeClr val="dk1"/>
              </a:solidFill>
              <a:latin typeface="Open Sans"/>
              <a:ea typeface="Open Sans"/>
              <a:cs typeface="Open Sans"/>
              <a:sym typeface="Open Sans"/>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Grandes yacimientos de gas descubiertos en la última década.</a:t>
            </a:r>
            <a:endParaRPr/>
          </a:p>
          <a:p>
            <a:pPr marL="342900" lvl="0" indent="-342900" algn="l" rtl="0">
              <a:lnSpc>
                <a:spcPct val="90000"/>
              </a:lnSpc>
              <a:spcBef>
                <a:spcPts val="200"/>
              </a:spcBef>
              <a:spcAft>
                <a:spcPts val="0"/>
              </a:spcAft>
              <a:buClr>
                <a:srgbClr val="2F5395"/>
              </a:buClr>
              <a:buSzPts val="2000"/>
              <a:buFont typeface="Open Sans SemiBold"/>
              <a:buNone/>
            </a:pPr>
            <a:endParaRPr b="0">
              <a:solidFill>
                <a:schemeClr val="dk1"/>
              </a:solidFill>
              <a:latin typeface="Open Sans"/>
              <a:ea typeface="Open Sans"/>
              <a:cs typeface="Open Sans"/>
              <a:sym typeface="Open Sans"/>
            </a:endParaRPr>
          </a:p>
          <a:p>
            <a:pPr marL="342900" lvl="0" indent="-342900" algn="l" rtl="0">
              <a:lnSpc>
                <a:spcPct val="90000"/>
              </a:lnSpc>
              <a:spcBef>
                <a:spcPts val="200"/>
              </a:spcBef>
              <a:spcAft>
                <a:spcPts val="0"/>
              </a:spcAft>
              <a:buClr>
                <a:schemeClr val="dk1"/>
              </a:buClr>
              <a:buSzPts val="2000"/>
              <a:buFont typeface="Open Sans"/>
              <a:buNone/>
            </a:pPr>
            <a:r>
              <a:rPr lang="sv-SE" b="0">
                <a:solidFill>
                  <a:schemeClr val="dk1"/>
                </a:solidFill>
                <a:latin typeface="Open Sans"/>
                <a:ea typeface="Open Sans"/>
                <a:cs typeface="Open Sans"/>
                <a:sym typeface="Open Sans"/>
              </a:rPr>
              <a:t>¿Qué papel tendrá el gas en el desarrollo del país y en la consecución de los ODS?</a:t>
            </a:r>
            <a:endParaRPr/>
          </a:p>
          <a:p>
            <a:pPr marL="0" lvl="0" indent="0" algn="l" rtl="0">
              <a:lnSpc>
                <a:spcPct val="90000"/>
              </a:lnSpc>
              <a:spcBef>
                <a:spcPts val="200"/>
              </a:spcBef>
              <a:spcAft>
                <a:spcPts val="0"/>
              </a:spcAft>
              <a:buClr>
                <a:srgbClr val="2F5395"/>
              </a:buClr>
              <a:buSzPts val="2000"/>
              <a:buFont typeface="Open Sans SemiBold"/>
              <a:buNone/>
            </a:pPr>
            <a:endParaRPr>
              <a:latin typeface="Open Sans"/>
              <a:ea typeface="Open Sans"/>
              <a:cs typeface="Open Sans"/>
              <a:sym typeface="Open Sans"/>
            </a:endParaRPr>
          </a:p>
        </p:txBody>
      </p:sp>
      <p:sp>
        <p:nvSpPr>
          <p:cNvPr id="252" name="Google Shape;252;p7"/>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7</a:t>
            </a:fld>
            <a:endParaRPr/>
          </a:p>
        </p:txBody>
      </p:sp>
      <p:sp>
        <p:nvSpPr>
          <p:cNvPr id="253" name="Google Shape;253;p7"/>
          <p:cNvSpPr txBox="1">
            <a:spLocks noGrp="1"/>
          </p:cNvSpPr>
          <p:nvPr>
            <p:ph type="body" idx="6"/>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Un ejemplo</a:t>
            </a:r>
            <a:endParaRPr/>
          </a:p>
        </p:txBody>
      </p:sp>
      <p:sp>
        <p:nvSpPr>
          <p:cNvPr id="254" name="Google Shape;254;p7"/>
          <p:cNvSpPr/>
          <p:nvPr/>
        </p:nvSpPr>
        <p:spPr>
          <a:xfrm>
            <a:off x="663577" y="6013897"/>
            <a:ext cx="33729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v-SE" sz="1000" b="1">
                <a:solidFill>
                  <a:srgbClr val="1D1C1D"/>
                </a:solidFill>
                <a:latin typeface="Open Sans"/>
                <a:ea typeface="Open Sans"/>
                <a:cs typeface="Open Sans"/>
                <a:sym typeface="Open Sans"/>
              </a:rPr>
              <a:t>Fuente de la imagen</a:t>
            </a:r>
            <a:r>
              <a:rPr lang="sv-SE" sz="1000">
                <a:solidFill>
                  <a:srgbClr val="1D1C1D"/>
                </a:solidFill>
                <a:latin typeface="Open Sans"/>
                <a:ea typeface="Open Sans"/>
                <a:cs typeface="Open Sans"/>
                <a:sym typeface="Open Sans"/>
              </a:rPr>
              <a:t>: JCornelius, </a:t>
            </a:r>
            <a:r>
              <a:rPr lang="sv-SE" sz="1000" u="sng">
                <a:solidFill>
                  <a:srgbClr val="1D1C1D"/>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Imagen</a:t>
            </a:r>
            <a:r>
              <a:rPr lang="sv-SE" sz="1000">
                <a:solidFill>
                  <a:srgbClr val="1D1C1D"/>
                </a:solidFill>
                <a:latin typeface="Open Sans"/>
                <a:ea typeface="Open Sans"/>
                <a:cs typeface="Open Sans"/>
                <a:sym typeface="Open Sans"/>
              </a:rPr>
              <a:t>, licencia bajo </a:t>
            </a:r>
            <a:r>
              <a:rPr lang="sv-SE" sz="1000" u="sng">
                <a:solidFill>
                  <a:srgbClr val="1D1C1D"/>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CC 0</a:t>
            </a:r>
            <a:endParaRPr sz="1000">
              <a:solidFill>
                <a:srgbClr val="1D1C1D"/>
              </a:solidFill>
              <a:latin typeface="Open Sans"/>
              <a:ea typeface="Open Sans"/>
              <a:cs typeface="Open Sans"/>
              <a:sym typeface="Open Sans"/>
            </a:endParaRPr>
          </a:p>
        </p:txBody>
      </p:sp>
      <p:sp>
        <p:nvSpPr>
          <p:cNvPr id="255" name="Google Shape;255;p7"/>
          <p:cNvSpPr txBox="1"/>
          <p:nvPr/>
        </p:nvSpPr>
        <p:spPr>
          <a:xfrm>
            <a:off x="663575" y="404888"/>
            <a:ext cx="6034811" cy="439246"/>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8EA9DA"/>
              </a:buClr>
              <a:buSzPts val="2000"/>
              <a:buFont typeface="Open Sans SemiBold"/>
              <a:buNone/>
            </a:pPr>
            <a:endParaRPr sz="2000" b="1" i="0">
              <a:solidFill>
                <a:srgbClr val="8EA9DA"/>
              </a:solidFill>
              <a:latin typeface="Open Sans SemiBold"/>
              <a:ea typeface="Open Sans SemiBold"/>
              <a:cs typeface="Open Sans SemiBold"/>
              <a:sym typeface="Open Sans SemiBold"/>
            </a:endParaRPr>
          </a:p>
        </p:txBody>
      </p:sp>
      <p:pic>
        <p:nvPicPr>
          <p:cNvPr id="256" name="Google Shape;256;p7"/>
          <p:cNvPicPr preferRelativeResize="0"/>
          <p:nvPr/>
        </p:nvPicPr>
        <p:blipFill rotWithShape="1">
          <a:blip r:embed="rId5">
            <a:alphaModFix/>
          </a:blip>
          <a:srcRect/>
          <a:stretch/>
        </p:blipFill>
        <p:spPr>
          <a:xfrm>
            <a:off x="5965031" y="2096572"/>
            <a:ext cx="2619375" cy="4048125"/>
          </a:xfrm>
          <a:prstGeom prst="rect">
            <a:avLst/>
          </a:prstGeom>
          <a:noFill/>
          <a:ln>
            <a:noFill/>
          </a:ln>
        </p:spPr>
      </p:pic>
      <p:sp>
        <p:nvSpPr>
          <p:cNvPr id="257" name="Google Shape;257;p7"/>
          <p:cNvSpPr/>
          <p:nvPr/>
        </p:nvSpPr>
        <p:spPr>
          <a:xfrm>
            <a:off x="8342710" y="641938"/>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8" name="Google Shape;258;p7" descr="Lecture2_Slide7.mp3"/>
          <p:cNvPicPr preferRelativeResize="0"/>
          <p:nvPr/>
        </p:nvPicPr>
        <p:blipFill rotWithShape="1">
          <a:blip r:embed="rId6">
            <a:alphaModFix/>
          </a:blip>
          <a:srcRect/>
          <a:stretch/>
        </p:blipFill>
        <p:spPr>
          <a:xfrm>
            <a:off x="8414075" y="713303"/>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8"/>
          <p:cNvSpPr txBox="1">
            <a:spLocks noGrp="1"/>
          </p:cNvSpPr>
          <p:nvPr>
            <p:ph type="title"/>
          </p:nvPr>
        </p:nvSpPr>
        <p:spPr>
          <a:xfrm>
            <a:off x="663575" y="697752"/>
            <a:ext cx="7471896" cy="116708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2.2 ¿Por qué modelar el sistema energético?</a:t>
            </a:r>
            <a:endParaRPr/>
          </a:p>
        </p:txBody>
      </p:sp>
      <p:sp>
        <p:nvSpPr>
          <p:cNvPr id="265" name="Google Shape;265;p8"/>
          <p:cNvSpPr txBox="1">
            <a:spLocks noGrp="1"/>
          </p:cNvSpPr>
          <p:nvPr>
            <p:ph type="body" idx="2"/>
          </p:nvPr>
        </p:nvSpPr>
        <p:spPr>
          <a:xfrm>
            <a:off x="663575" y="2444121"/>
            <a:ext cx="8911248" cy="345551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C8102E"/>
              </a:buClr>
              <a:buSzPts val="2000"/>
              <a:buFont typeface="Open Sans SemiBold"/>
              <a:buNone/>
            </a:pPr>
            <a:r>
              <a:rPr lang="sv-SE">
                <a:solidFill>
                  <a:srgbClr val="C8102E"/>
                </a:solidFill>
              </a:rPr>
              <a:t>Los gobiernos/públicos tienen que establecer objetivos para el desarrollo futuro del país y de su sistema energético:</a:t>
            </a:r>
            <a:endParaRPr>
              <a:solidFill>
                <a:srgbClr val="C8102E"/>
              </a:solidFill>
            </a:endParaRPr>
          </a:p>
          <a:p>
            <a:pPr marL="685800" lvl="1" indent="-228600" algn="just" rtl="0">
              <a:lnSpc>
                <a:spcPct val="90000"/>
              </a:lnSpc>
              <a:spcBef>
                <a:spcPts val="500"/>
              </a:spcBef>
              <a:spcAft>
                <a:spcPts val="0"/>
              </a:spcAft>
              <a:buClr>
                <a:schemeClr val="dk1"/>
              </a:buClr>
              <a:buSzPts val="1600"/>
              <a:buChar char="•"/>
            </a:pPr>
            <a:r>
              <a:rPr lang="sv-SE"/>
              <a:t>Objetivos políticos </a:t>
            </a:r>
            <a:endParaRPr/>
          </a:p>
          <a:p>
            <a:pPr marL="685800" lvl="1" indent="-228600" algn="just" rtl="0">
              <a:lnSpc>
                <a:spcPct val="90000"/>
              </a:lnSpc>
              <a:spcBef>
                <a:spcPts val="500"/>
              </a:spcBef>
              <a:spcAft>
                <a:spcPts val="0"/>
              </a:spcAft>
              <a:buClr>
                <a:schemeClr val="dk1"/>
              </a:buClr>
              <a:buSzPts val="1600"/>
              <a:buChar char="•"/>
            </a:pPr>
            <a:r>
              <a:rPr lang="sv-SE"/>
              <a:t>Opciones tecnológicas preferidas </a:t>
            </a:r>
            <a:endParaRPr/>
          </a:p>
          <a:p>
            <a:pPr marL="0" lvl="0" indent="0" algn="just" rtl="0">
              <a:lnSpc>
                <a:spcPct val="90000"/>
              </a:lnSpc>
              <a:spcBef>
                <a:spcPts val="1000"/>
              </a:spcBef>
              <a:spcAft>
                <a:spcPts val="0"/>
              </a:spcAft>
              <a:buClr>
                <a:srgbClr val="C8102E"/>
              </a:buClr>
              <a:buSzPts val="2000"/>
              <a:buFont typeface="Open Sans SemiBold"/>
              <a:buNone/>
            </a:pPr>
            <a:r>
              <a:rPr lang="sv-SE">
                <a:solidFill>
                  <a:srgbClr val="C8102E"/>
                </a:solidFill>
              </a:rPr>
              <a:t>Teniendo en cuenta:</a:t>
            </a:r>
            <a:endParaRPr/>
          </a:p>
          <a:p>
            <a:pPr marL="685800" lvl="1" indent="-228600" algn="just" rtl="0">
              <a:lnSpc>
                <a:spcPct val="90000"/>
              </a:lnSpc>
              <a:spcBef>
                <a:spcPts val="500"/>
              </a:spcBef>
              <a:spcAft>
                <a:spcPts val="0"/>
              </a:spcAft>
              <a:buClr>
                <a:schemeClr val="dk1"/>
              </a:buClr>
              <a:buSzPts val="1600"/>
              <a:buChar char="•"/>
            </a:pPr>
            <a:r>
              <a:rPr lang="sv-SE"/>
              <a:t>Disponibilidad y precios futuros de las formas de energía</a:t>
            </a:r>
            <a:endParaRPr/>
          </a:p>
          <a:p>
            <a:pPr marL="685800" lvl="1" indent="-228600" algn="just" rtl="0">
              <a:lnSpc>
                <a:spcPct val="90000"/>
              </a:lnSpc>
              <a:spcBef>
                <a:spcPts val="500"/>
              </a:spcBef>
              <a:spcAft>
                <a:spcPts val="0"/>
              </a:spcAft>
              <a:buClr>
                <a:schemeClr val="dk1"/>
              </a:buClr>
              <a:buSzPts val="1600"/>
              <a:buChar char="•"/>
            </a:pPr>
            <a:r>
              <a:rPr lang="sv-SE"/>
              <a:t>Desarrollo de otros sectores de la economía</a:t>
            </a:r>
            <a:endParaRPr/>
          </a:p>
          <a:p>
            <a:pPr marL="685800" lvl="1" indent="-228600" algn="just" rtl="0">
              <a:lnSpc>
                <a:spcPct val="90000"/>
              </a:lnSpc>
              <a:spcBef>
                <a:spcPts val="500"/>
              </a:spcBef>
              <a:spcAft>
                <a:spcPts val="0"/>
              </a:spcAft>
              <a:buClr>
                <a:schemeClr val="dk1"/>
              </a:buClr>
              <a:buSzPts val="1600"/>
              <a:buChar char="•"/>
            </a:pPr>
            <a:r>
              <a:rPr lang="sv-SE"/>
              <a:t>Las limitaciones geopolíticas...</a:t>
            </a:r>
            <a:endParaRPr/>
          </a:p>
          <a:p>
            <a:pPr marL="0" lvl="0" indent="0" algn="just" rtl="0">
              <a:lnSpc>
                <a:spcPct val="90000"/>
              </a:lnSpc>
              <a:spcBef>
                <a:spcPts val="1000"/>
              </a:spcBef>
              <a:spcAft>
                <a:spcPts val="0"/>
              </a:spcAft>
              <a:buClr>
                <a:srgbClr val="C8102E"/>
              </a:buClr>
              <a:buSzPts val="2000"/>
              <a:buFont typeface="Open Sans SemiBold"/>
              <a:buNone/>
            </a:pPr>
            <a:r>
              <a:rPr lang="sv-SE">
                <a:solidFill>
                  <a:srgbClr val="C8102E"/>
                </a:solidFill>
              </a:rPr>
              <a:t>Los modelos de sistemas energéticos facilitan estas tareas y ayudan a evaluar cuantitativamente las implicaciones de las decisiones políticas bajo restricciones</a:t>
            </a:r>
            <a:endParaRPr>
              <a:solidFill>
                <a:srgbClr val="C8102E"/>
              </a:solidFill>
            </a:endParaRPr>
          </a:p>
          <a:p>
            <a:pPr marL="0" lvl="0" indent="0" algn="l" rtl="0">
              <a:lnSpc>
                <a:spcPct val="90000"/>
              </a:lnSpc>
              <a:spcBef>
                <a:spcPts val="1000"/>
              </a:spcBef>
              <a:spcAft>
                <a:spcPts val="0"/>
              </a:spcAft>
              <a:buClr>
                <a:srgbClr val="2F5395"/>
              </a:buClr>
              <a:buSzPts val="2000"/>
              <a:buFont typeface="Open Sans SemiBold"/>
              <a:buNone/>
            </a:pPr>
            <a:endParaRPr/>
          </a:p>
        </p:txBody>
      </p:sp>
      <p:sp>
        <p:nvSpPr>
          <p:cNvPr id="266" name="Google Shape;266;p8"/>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8</a:t>
            </a:fld>
            <a:endParaRPr/>
          </a:p>
        </p:txBody>
      </p:sp>
      <p:sp>
        <p:nvSpPr>
          <p:cNvPr id="267" name="Google Shape;267;p8"/>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La necesidad</a:t>
            </a:r>
            <a:endParaRPr/>
          </a:p>
        </p:txBody>
      </p:sp>
      <p:sp>
        <p:nvSpPr>
          <p:cNvPr id="268" name="Google Shape;268;p8"/>
          <p:cNvSpPr/>
          <p:nvPr/>
        </p:nvSpPr>
        <p:spPr>
          <a:xfrm>
            <a:off x="9168423" y="444370"/>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9" name="Google Shape;269;p8" descr="Lecture2_Slide8.mp3"/>
          <p:cNvPicPr preferRelativeResize="0"/>
          <p:nvPr/>
        </p:nvPicPr>
        <p:blipFill rotWithShape="1">
          <a:blip r:embed="rId3">
            <a:alphaModFix/>
          </a:blip>
          <a:srcRect/>
          <a:stretch/>
        </p:blipFill>
        <p:spPr>
          <a:xfrm>
            <a:off x="9168423" y="472758"/>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9"/>
          <p:cNvSpPr txBox="1">
            <a:spLocks noGrp="1"/>
          </p:cNvSpPr>
          <p:nvPr>
            <p:ph type="title"/>
          </p:nvPr>
        </p:nvSpPr>
        <p:spPr>
          <a:xfrm>
            <a:off x="663575" y="675243"/>
            <a:ext cx="5432425" cy="13255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Open Sans"/>
              <a:buNone/>
            </a:pPr>
            <a:r>
              <a:rPr lang="sv-SE"/>
              <a:t>2.2 ¿Por qué modelar el sistema energético?</a:t>
            </a:r>
            <a:endParaRPr/>
          </a:p>
        </p:txBody>
      </p:sp>
      <p:sp>
        <p:nvSpPr>
          <p:cNvPr id="276" name="Google Shape;276;p9"/>
          <p:cNvSpPr txBox="1">
            <a:spLocks noGrp="1"/>
          </p:cNvSpPr>
          <p:nvPr>
            <p:ph type="sldNum" idx="12"/>
          </p:nvPr>
        </p:nvSpPr>
        <p:spPr>
          <a:xfrm>
            <a:off x="11699893" y="6457571"/>
            <a:ext cx="42407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9</a:t>
            </a:fld>
            <a:endParaRPr/>
          </a:p>
        </p:txBody>
      </p:sp>
      <p:sp>
        <p:nvSpPr>
          <p:cNvPr id="277" name="Google Shape;277;p9"/>
          <p:cNvSpPr txBox="1">
            <a:spLocks noGrp="1"/>
          </p:cNvSpPr>
          <p:nvPr>
            <p:ph type="body" idx="4"/>
          </p:nvPr>
        </p:nvSpPr>
        <p:spPr>
          <a:xfrm>
            <a:off x="663575" y="2016028"/>
            <a:ext cx="4171950" cy="4392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8EA9DA"/>
              </a:buClr>
              <a:buSzPts val="2000"/>
              <a:buFont typeface="Open Sans SemiBold"/>
              <a:buNone/>
            </a:pPr>
            <a:r>
              <a:rPr lang="sv-SE"/>
              <a:t>La necesidad</a:t>
            </a:r>
            <a:endParaRPr/>
          </a:p>
        </p:txBody>
      </p:sp>
      <p:sp>
        <p:nvSpPr>
          <p:cNvPr id="278" name="Google Shape;278;p9"/>
          <p:cNvSpPr txBox="1"/>
          <p:nvPr/>
        </p:nvSpPr>
        <p:spPr>
          <a:xfrm>
            <a:off x="663575" y="2397228"/>
            <a:ext cx="9265872" cy="36020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C8102E"/>
              </a:buClr>
              <a:buSzPts val="2000"/>
              <a:buFont typeface="Arial"/>
              <a:buNone/>
            </a:pPr>
            <a:r>
              <a:rPr lang="sv-SE" sz="2000" b="1" i="0">
                <a:solidFill>
                  <a:srgbClr val="C8102E"/>
                </a:solidFill>
                <a:latin typeface="Open Sans SemiBold"/>
                <a:ea typeface="Open Sans SemiBold"/>
                <a:cs typeface="Open Sans SemiBold"/>
                <a:sym typeface="Open Sans SemiBold"/>
              </a:rPr>
              <a:t>Los modelos pueden ayudar:</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...Desvelar los efectos potenciales de las nuevas inversiones en el conjunto del sistema-país</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...Descubrir nuevas preguntas importantes para la planificación</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...Identificar y medir las incertidumbres básicas</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...Revelar que lo aparentemente simple (complejo) es complejo (simple)</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...Disciplinar el diálogo político</a:t>
            </a:r>
            <a:endParaRPr/>
          </a:p>
          <a:p>
            <a:pPr marL="228600" marR="0" lvl="0" indent="-228600" algn="l" rtl="0">
              <a:lnSpc>
                <a:spcPct val="100000"/>
              </a:lnSpc>
              <a:spcBef>
                <a:spcPts val="1000"/>
              </a:spcBef>
              <a:spcAft>
                <a:spcPts val="0"/>
              </a:spcAft>
              <a:buClr>
                <a:schemeClr val="dk1"/>
              </a:buClr>
              <a:buSzPts val="1600"/>
              <a:buFont typeface="Arial"/>
              <a:buChar char="•"/>
            </a:pPr>
            <a:r>
              <a:rPr lang="sv-SE" sz="1600" b="0" i="0">
                <a:solidFill>
                  <a:schemeClr val="dk1"/>
                </a:solidFill>
                <a:latin typeface="Open Sans"/>
                <a:ea typeface="Open Sans"/>
                <a:cs typeface="Open Sans"/>
                <a:sym typeface="Open Sans"/>
              </a:rPr>
              <a:t>...Comunicarse con el público en general</a:t>
            </a:r>
            <a:endParaRPr/>
          </a:p>
        </p:txBody>
      </p:sp>
      <p:sp>
        <p:nvSpPr>
          <p:cNvPr id="279" name="Google Shape;279;p9"/>
          <p:cNvSpPr/>
          <p:nvPr/>
        </p:nvSpPr>
        <p:spPr>
          <a:xfrm>
            <a:off x="7534835" y="603878"/>
            <a:ext cx="955530" cy="955530"/>
          </a:xfrm>
          <a:prstGeom prst="ellipse">
            <a:avLst/>
          </a:prstGeom>
          <a:solidFill>
            <a:srgbClr val="4E7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0" name="Google Shape;280;p9" descr="Lecture2_Slide9.mp3"/>
          <p:cNvPicPr preferRelativeResize="0"/>
          <p:nvPr/>
        </p:nvPicPr>
        <p:blipFill rotWithShape="1">
          <a:blip r:embed="rId3">
            <a:alphaModFix/>
          </a:blip>
          <a:srcRect/>
          <a:stretch/>
        </p:blipFill>
        <p:spPr>
          <a:xfrm>
            <a:off x="7606200" y="675243"/>
            <a:ext cx="812800" cy="8128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CG_ppt">
  <a:themeElements>
    <a:clrScheme name="Custom 1">
      <a:dk1>
        <a:srgbClr val="000000"/>
      </a:dk1>
      <a:lt1>
        <a:srgbClr val="FFFFFF"/>
      </a:lt1>
      <a:dk2>
        <a:srgbClr val="44546A"/>
      </a:dk2>
      <a:lt2>
        <a:srgbClr val="E7E6E6"/>
      </a:lt2>
      <a:accent1>
        <a:srgbClr val="012069"/>
      </a:accent1>
      <a:accent2>
        <a:srgbClr val="C8102E"/>
      </a:accent2>
      <a:accent3>
        <a:srgbClr val="CBD3EA"/>
      </a:accent3>
      <a:accent4>
        <a:srgbClr val="5B9BD5"/>
      </a:accent4>
      <a:accent5>
        <a:srgbClr val="4471C3"/>
      </a:accent5>
      <a:accent6>
        <a:srgbClr val="910C22"/>
      </a:accent6>
      <a:hlink>
        <a:srgbClr val="4151C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6462</Words>
  <Application>Microsoft Macintosh PowerPoint</Application>
  <PresentationFormat>Widescreen</PresentationFormat>
  <Paragraphs>273</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Open Sans</vt:lpstr>
      <vt:lpstr>Open Sans ExtraBold</vt:lpstr>
      <vt:lpstr>Times New Roman</vt:lpstr>
      <vt:lpstr>Open Sans SemiBold</vt:lpstr>
      <vt:lpstr>Roboto</vt:lpstr>
      <vt:lpstr>Calibri</vt:lpstr>
      <vt:lpstr>Quattrocento Sans</vt:lpstr>
      <vt:lpstr>Arial</vt:lpstr>
      <vt:lpstr>CCG_ppt</vt:lpstr>
      <vt:lpstr>LECTURA 2 EL SISTEMA ENERGÉTICO</vt:lpstr>
      <vt:lpstr>Resultados del aprendizaje</vt:lpstr>
      <vt:lpstr>2.1 Sistema energético y planificación</vt:lpstr>
      <vt:lpstr>2.1 Sistema energético y planificación</vt:lpstr>
      <vt:lpstr>2.1 Sistema energético y planificación</vt:lpstr>
      <vt:lpstr>2.1 Sistema energético y planificación</vt:lpstr>
      <vt:lpstr>2.1 Sistema energético y planificación</vt:lpstr>
      <vt:lpstr>2.2 ¿Por qué modelar el sistema energético?</vt:lpstr>
      <vt:lpstr>2.2 ¿Por qué modelar el sistema energético?</vt:lpstr>
      <vt:lpstr>2.2 ¿Por qué modelar el sistema energético?</vt:lpstr>
      <vt:lpstr>2.2 ¿Por qué modelar el sistema energético?</vt:lpstr>
      <vt:lpstr>2.2 ¿Por qué modelar el sistema energético?</vt:lpstr>
      <vt:lpstr>Conferencia 2.2 Referencias</vt:lpstr>
      <vt:lpstr>2.3 El sistema energético de referencia (RES)</vt:lpstr>
      <vt:lpstr>2.3 El sistema energético de referencia (RES)</vt:lpstr>
      <vt:lpstr>2.3 El sistema energético de referencia (RES)</vt:lpstr>
      <vt:lpstr>2.3 El sistema energético de referencia (RES)</vt:lpstr>
      <vt:lpstr>2.3 El sistema energético de referencia (RES)</vt:lpstr>
      <vt:lpstr>2.4 Cómo diseñar una RES</vt:lpstr>
      <vt:lpstr>2.4 Cómo diseñar una RES</vt:lpstr>
      <vt:lpstr>2.4 Cómo diseñar una RES</vt:lpstr>
      <vt:lpstr>2.4 Cómo diseñar una RES</vt:lpstr>
      <vt:lpstr>2.4 Cómo diseñar una 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LECTURA 2 EL SISTEMA ENERGÉTICO</dc:title>
  <dc:creator>Francesco Gardumi</dc:creator>
  <cp:lastModifiedBy>Rudolf Yeganyan</cp:lastModifiedBy>
  <cp:revision>2</cp:revision>
  <dcterms:created xsi:type="dcterms:W3CDTF">2021-04-29T14:11:43Z</dcterms:created>
  <dcterms:modified xsi:type="dcterms:W3CDTF">2022-11-03T15:48:14Z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