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4024B5-CC63-4117-A5BE-D66DAD725D43}" v="33" dt="2021-05-24T09:00:33.624"/>
    <p1510:client id="{56A095C0-8A97-418C-B646-E9865CDAC0D1}" v="1" dt="2021-05-24T07:53:50.2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102"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arson, Fiona (Myanmar)" userId="S::fiona.pearson@britishcouncil.org::0ff31fd0-c1ca-4431-b6c4-8e6bd13e73a6" providerId="AD" clId="Web-{534024B5-CC63-4117-A5BE-D66DAD725D43}"/>
    <pc:docChg chg="modSld">
      <pc:chgData name="Pearson, Fiona (Myanmar)" userId="S::fiona.pearson@britishcouncil.org::0ff31fd0-c1ca-4431-b6c4-8e6bd13e73a6" providerId="AD" clId="Web-{534024B5-CC63-4117-A5BE-D66DAD725D43}" dt="2021-05-24T09:00:27.968" v="14" actId="20577"/>
      <pc:docMkLst>
        <pc:docMk/>
      </pc:docMkLst>
      <pc:sldChg chg="modSp">
        <pc:chgData name="Pearson, Fiona (Myanmar)" userId="S::fiona.pearson@britishcouncil.org::0ff31fd0-c1ca-4431-b6c4-8e6bd13e73a6" providerId="AD" clId="Web-{534024B5-CC63-4117-A5BE-D66DAD725D43}" dt="2021-05-24T09:00:27.968" v="14" actId="20577"/>
        <pc:sldMkLst>
          <pc:docMk/>
          <pc:sldMk cId="4172154877" sldId="256"/>
        </pc:sldMkLst>
        <pc:spChg chg="mod">
          <ac:chgData name="Pearson, Fiona (Myanmar)" userId="S::fiona.pearson@britishcouncil.org::0ff31fd0-c1ca-4431-b6c4-8e6bd13e73a6" providerId="AD" clId="Web-{534024B5-CC63-4117-A5BE-D66DAD725D43}" dt="2021-05-24T09:00:27.968" v="14" actId="20577"/>
          <ac:spMkLst>
            <pc:docMk/>
            <pc:sldMk cId="4172154877" sldId="256"/>
            <ac:spMk id="3" creationId="{1799C65B-1D4C-49B0-AC6B-CC10E85364A8}"/>
          </ac:spMkLst>
        </pc:spChg>
        <pc:picChg chg="mod">
          <ac:chgData name="Pearson, Fiona (Myanmar)" userId="S::fiona.pearson@britishcouncil.org::0ff31fd0-c1ca-4431-b6c4-8e6bd13e73a6" providerId="AD" clId="Web-{534024B5-CC63-4117-A5BE-D66DAD725D43}" dt="2021-05-24T09:00:19.202" v="11" actId="1076"/>
          <ac:picMkLst>
            <pc:docMk/>
            <pc:sldMk cId="4172154877" sldId="256"/>
            <ac:picMk id="2052" creationId="{126D6582-14B7-4C56-B520-7DC2BBD970D3}"/>
          </ac:picMkLst>
        </pc:picChg>
      </pc:sldChg>
    </pc:docChg>
  </pc:docChgLst>
  <pc:docChgLst>
    <pc:chgData name="Bennett, Jonathan (Myanmar)" userId="S::jonathan.bennett@britishcouncil.org::1c2b46cc-a975-481c-8f24-734dd48a8fff" providerId="AD" clId="Web-{56A095C0-8A97-418C-B646-E9865CDAC0D1}"/>
    <pc:docChg chg="delSld">
      <pc:chgData name="Bennett, Jonathan (Myanmar)" userId="S::jonathan.bennett@britishcouncil.org::1c2b46cc-a975-481c-8f24-734dd48a8fff" providerId="AD" clId="Web-{56A095C0-8A97-418C-B646-E9865CDAC0D1}" dt="2021-05-24T07:53:50.274" v="0"/>
      <pc:docMkLst>
        <pc:docMk/>
      </pc:docMkLst>
      <pc:sldChg chg="del">
        <pc:chgData name="Bennett, Jonathan (Myanmar)" userId="S::jonathan.bennett@britishcouncil.org::1c2b46cc-a975-481c-8f24-734dd48a8fff" providerId="AD" clId="Web-{56A095C0-8A97-418C-B646-E9865CDAC0D1}" dt="2021-05-24T07:53:50.274" v="0"/>
        <pc:sldMkLst>
          <pc:docMk/>
          <pc:sldMk cId="1012103252" sldId="271"/>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24/05/2021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24/05/2021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24/05/2021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24/05/2021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24/05/2021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24/05/2021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24/05/2021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24/05/2021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24/05/2021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24/05/2021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24/05/2021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24/05/2021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24/05/2021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24/05/2021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24/05/2021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24/05/2021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24/05/2021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24/05/2021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24/05/2021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24/05/2021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24/05/2021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24/05/2021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24/05/2021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24/05/2021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english-e-reader.net/" TargetMode="Externa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921B-697B-4EF3-86A4-820A3B9181B8}"/>
              </a:ext>
            </a:extLst>
          </p:cNvPr>
          <p:cNvSpPr>
            <a:spLocks noGrp="1"/>
          </p:cNvSpPr>
          <p:nvPr>
            <p:ph type="ctrTitle"/>
          </p:nvPr>
        </p:nvSpPr>
        <p:spPr>
          <a:xfrm>
            <a:off x="1524000" y="1122363"/>
            <a:ext cx="9144000" cy="2387600"/>
          </a:xfrm>
        </p:spPr>
        <p:txBody>
          <a:bodyPr>
            <a:normAutofit fontScale="90000"/>
          </a:bodyPr>
          <a:lstStyle/>
          <a:p>
            <a:r>
              <a:rPr lang="en-US" dirty="0"/>
              <a:t>Breakfast at Tiffany’s- Truman Capote​</a:t>
            </a:r>
            <a:br>
              <a:rPr lang="en-US" dirty="0"/>
            </a:br>
            <a:br>
              <a:rPr lang="en-US" dirty="0"/>
            </a:br>
            <a:r>
              <a:rPr lang="en-GB" sz="2700" i="1" dirty="0"/>
              <a:t>English e-Reader</a:t>
            </a:r>
            <a:r>
              <a:rPr lang="en-GB" sz="2700" dirty="0"/>
              <a:t> </a:t>
            </a:r>
            <a:r>
              <a:rPr lang="en-GB" sz="2700" u="sng" dirty="0">
                <a:hlinkClick r:id="rId2"/>
              </a:rPr>
              <a:t>https://english-e-reader.net/</a:t>
            </a:r>
            <a:br>
              <a:rPr lang="en-GB" dirty="0"/>
            </a:br>
            <a:endParaRPr lang="en-GB" dirty="0"/>
          </a:p>
        </p:txBody>
      </p:sp>
      <p:sp>
        <p:nvSpPr>
          <p:cNvPr id="3" name="Subtitle 2">
            <a:extLst>
              <a:ext uri="{FF2B5EF4-FFF2-40B4-BE49-F238E27FC236}">
                <a16:creationId xmlns:a16="http://schemas.microsoft.com/office/drawing/2014/main" id="{1799C65B-1D4C-49B0-AC6B-CC10E85364A8}"/>
              </a:ext>
            </a:extLst>
          </p:cNvPr>
          <p:cNvSpPr>
            <a:spLocks noGrp="1"/>
          </p:cNvSpPr>
          <p:nvPr>
            <p:ph type="subTitle" idx="4294967295"/>
          </p:nvPr>
        </p:nvSpPr>
        <p:spPr>
          <a:xfrm>
            <a:off x="4052458" y="4060259"/>
            <a:ext cx="14651178" cy="2772439"/>
          </a:xfrm>
        </p:spPr>
        <p:txBody>
          <a:bodyPr vert="horz" lIns="91440" tIns="45720" rIns="91440" bIns="45720" rtlCol="0" anchor="t">
            <a:normAutofit/>
          </a:bodyPr>
          <a:lstStyle/>
          <a:p>
            <a:pPr marL="0" indent="0">
              <a:buNone/>
            </a:pPr>
            <a:r>
              <a:rPr lang="en-US" sz="3200" dirty="0">
                <a:latin typeface="Source Sans Pro"/>
                <a:ea typeface="Source Sans Pro"/>
              </a:rPr>
              <a:t>Chapter 1  text &amp; tasks</a:t>
            </a:r>
            <a:endParaRPr lang="en-US" dirty="0"/>
          </a:p>
          <a:p>
            <a:endParaRPr lang="en-GB" sz="3200" dirty="0"/>
          </a:p>
        </p:txBody>
      </p:sp>
      <p:pic>
        <p:nvPicPr>
          <p:cNvPr id="2052" name="Picture 4" descr="https://encrypted-tbn0.gstatic.com/images?q=tbn:ANd9GcQ_Z82_1mscUjT6GM1HhsDhwv3NvScuqssmQsZKhQX4lCco8cOdJcuCQVUl3Q&amp;usqp=CAc">
            <a:extLst>
              <a:ext uri="{FF2B5EF4-FFF2-40B4-BE49-F238E27FC236}">
                <a16:creationId xmlns:a16="http://schemas.microsoft.com/office/drawing/2014/main" id="{126D6582-14B7-4C56-B520-7DC2BBD97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6328" y="2971799"/>
            <a:ext cx="2214562"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encrypted-tbn0.gstatic.com/images?q=tbn:ANd9GcQGd63eXhZ3ik5qMeGi6Ww0RKfKqTExqKySsA3B5_YBHhdLRqdZ8YYQSc2y8OJFXqgurvZTxGis&amp;usqp=CAc">
            <a:extLst>
              <a:ext uri="{FF2B5EF4-FFF2-40B4-BE49-F238E27FC236}">
                <a16:creationId xmlns:a16="http://schemas.microsoft.com/office/drawing/2014/main" id="{7B6B3FF8-5547-4170-9F2C-6691A44318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1652" y="2900361"/>
            <a:ext cx="2400300"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1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lstStyle/>
          <a:p>
            <a:endParaRPr lang="en-GB"/>
          </a:p>
        </p:txBody>
      </p:sp>
      <p:pic>
        <p:nvPicPr>
          <p:cNvPr id="13314" name="Picture 2" descr="https://ukc-powerpoint.officeapps.live.com/pods/GetClipboardImage.ashx?Id=683b9895-8e8c-4779-8635-543a44909c1c&amp;DC=GUK2&amp;pkey=e43dab89-74cc-49bb-bc31-03bf2c087243&amp;wdoverrides=GetClipboardImageEnabled:true">
            <a:extLst>
              <a:ext uri="{FF2B5EF4-FFF2-40B4-BE49-F238E27FC236}">
                <a16:creationId xmlns:a16="http://schemas.microsoft.com/office/drawing/2014/main" id="{E30EF3B0-692A-4B16-A4EE-47BA4BE99F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111" y="365125"/>
            <a:ext cx="10893778" cy="612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041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lstStyle/>
          <a:p>
            <a:endParaRPr lang="en-GB"/>
          </a:p>
        </p:txBody>
      </p:sp>
      <p:pic>
        <p:nvPicPr>
          <p:cNvPr id="12290" name="Picture 2" descr="https://ukc-powerpoint.officeapps.live.com/pods/GetClipboardImage.ashx?Id=8b9dc0ff-3d49-4659-8ad8-3cd5c976ba9f&amp;DC=GUK2&amp;pkey=6e6f948f-beac-4dd5-ba24-2348a5298db3&amp;wdoverrides=GetClipboardImageEnabled:true">
            <a:extLst>
              <a:ext uri="{FF2B5EF4-FFF2-40B4-BE49-F238E27FC236}">
                <a16:creationId xmlns:a16="http://schemas.microsoft.com/office/drawing/2014/main" id="{3966275B-6D6F-483F-A6E1-E38B84B373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1" y="242888"/>
            <a:ext cx="10540999" cy="5929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51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lstStyle/>
          <a:p>
            <a:endParaRPr lang="en-GB"/>
          </a:p>
        </p:txBody>
      </p:sp>
      <p:pic>
        <p:nvPicPr>
          <p:cNvPr id="11266" name="Picture 2" descr="https://ukc-powerpoint.officeapps.live.com/pods/GetClipboardImage.ashx?Id=7a10fc9a-be80-4db0-8d8f-ab282bb1e4d3&amp;DC=GUK2&amp;pkey=002dc806-d710-4fcf-949c-3c0805482069&amp;wdoverrides=GetClipboardImageEnabled:true">
            <a:extLst>
              <a:ext uri="{FF2B5EF4-FFF2-40B4-BE49-F238E27FC236}">
                <a16:creationId xmlns:a16="http://schemas.microsoft.com/office/drawing/2014/main" id="{5C8B1ED8-9E75-49CA-B6FE-0A3933384B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111" y="365125"/>
            <a:ext cx="10323689" cy="5807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586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lstStyle/>
          <a:p>
            <a:endParaRPr lang="en-GB"/>
          </a:p>
        </p:txBody>
      </p:sp>
      <p:pic>
        <p:nvPicPr>
          <p:cNvPr id="10242" name="Picture 2" descr="https://ukc-powerpoint.officeapps.live.com/pods/GetClipboardImage.ashx?Id=ca551a0f-23b3-4d9b-8340-76ec468da17a&amp;DC=GUK2&amp;pkey=6d8945d5-71e1-4325-83c5-ce274dcce6df&amp;wdoverrides=GetClipboardImageEnabled:true">
            <a:extLst>
              <a:ext uri="{FF2B5EF4-FFF2-40B4-BE49-F238E27FC236}">
                <a16:creationId xmlns:a16="http://schemas.microsoft.com/office/drawing/2014/main" id="{D9E15D4D-DFF9-4FBD-93B9-62BC253AFC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111" y="365125"/>
            <a:ext cx="10323689" cy="5807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21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lstStyle/>
          <a:p>
            <a:endParaRPr lang="en-GB"/>
          </a:p>
        </p:txBody>
      </p:sp>
      <p:pic>
        <p:nvPicPr>
          <p:cNvPr id="9218" name="Picture 2" descr="https://ukc-powerpoint.officeapps.live.com/pods/GetClipboardImage.ashx?Id=c764bbfe-1057-4509-801c-9e5d03015db7&amp;DC=GUK2&amp;pkey=61deeebd-0614-4b0d-a6ea-130575653d75&amp;wdoverrides=GetClipboardImageEnabled:true">
            <a:extLst>
              <a:ext uri="{FF2B5EF4-FFF2-40B4-BE49-F238E27FC236}">
                <a16:creationId xmlns:a16="http://schemas.microsoft.com/office/drawing/2014/main" id="{9194F405-6DF5-400B-81D5-2C6236E9C4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111" y="365125"/>
            <a:ext cx="10323689" cy="5807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12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4" name="Content Placeholder 3">
            <a:extLst>
              <a:ext uri="{FF2B5EF4-FFF2-40B4-BE49-F238E27FC236}">
                <a16:creationId xmlns:a16="http://schemas.microsoft.com/office/drawing/2014/main" id="{A71220BE-4C43-4945-B081-CE84A064980A}"/>
              </a:ext>
            </a:extLst>
          </p:cNvPr>
          <p:cNvSpPr>
            <a:spLocks noGrp="1"/>
          </p:cNvSpPr>
          <p:nvPr>
            <p:ph idx="1"/>
          </p:nvPr>
        </p:nvSpPr>
        <p:spPr/>
        <p:txBody>
          <a:bodyPr/>
          <a:lstStyle/>
          <a:p>
            <a:endParaRPr lang="en-GB"/>
          </a:p>
        </p:txBody>
      </p:sp>
      <p:pic>
        <p:nvPicPr>
          <p:cNvPr id="8196" name="Picture 4" descr="https://ukc-powerpoint.officeapps.live.com/pods/GetClipboardImage.ashx?Id=94abb8de-ee06-409c-99ef-762dc0b11881&amp;DC=GUK2&amp;pkey=5c824dce-b156-4363-84dd-4f651180acc6&amp;wdoverrides=GetClipboardImageEnabled:true">
            <a:extLst>
              <a:ext uri="{FF2B5EF4-FFF2-40B4-BE49-F238E27FC236}">
                <a16:creationId xmlns:a16="http://schemas.microsoft.com/office/drawing/2014/main" id="{25C672EF-8182-4971-948C-BEB9A7F5DC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3" y="409873"/>
            <a:ext cx="10244137" cy="5762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758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a:xfrm>
            <a:off x="4543426" y="454914"/>
            <a:ext cx="6858000" cy="1657350"/>
          </a:xfrm>
        </p:spPr>
        <p:txBody>
          <a:bodyPr anchor="b">
            <a:normAutofit/>
          </a:bodyPr>
          <a:lstStyle/>
          <a:p>
            <a:r>
              <a:rPr lang="en-US" dirty="0">
                <a:solidFill>
                  <a:srgbClr val="FF0000"/>
                </a:solidFill>
              </a:rPr>
              <a:t>The main character, Miss Holly Golightly</a:t>
            </a:r>
            <a:endParaRPr lang="en-GB" sz="5400" dirty="0">
              <a:solidFill>
                <a:srgbClr val="FF0000"/>
              </a:solidFill>
            </a:endParaRPr>
          </a:p>
        </p:txBody>
      </p:sp>
      <p:pic>
        <p:nvPicPr>
          <p:cNvPr id="1026" name="Picture 2">
            <a:extLst>
              <a:ext uri="{FF2B5EF4-FFF2-40B4-BE49-F238E27FC236}">
                <a16:creationId xmlns:a16="http://schemas.microsoft.com/office/drawing/2014/main" id="{6B6C6AE8-CE3D-4399-93F2-7EC7D83F0D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7" b="-2"/>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7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0" name="Content Placeholder 1029">
            <a:extLst>
              <a:ext uri="{FF2B5EF4-FFF2-40B4-BE49-F238E27FC236}">
                <a16:creationId xmlns:a16="http://schemas.microsoft.com/office/drawing/2014/main" id="{F6E8738C-81A3-416D-AB54-88244D215839}"/>
              </a:ext>
            </a:extLst>
          </p:cNvPr>
          <p:cNvSpPr>
            <a:spLocks noGrp="1"/>
          </p:cNvSpPr>
          <p:nvPr>
            <p:ph idx="1"/>
          </p:nvPr>
        </p:nvSpPr>
        <p:spPr>
          <a:xfrm>
            <a:off x="5297762" y="2706624"/>
            <a:ext cx="6251110" cy="3483864"/>
          </a:xfrm>
        </p:spPr>
        <p:txBody>
          <a:bodyPr>
            <a:normAutofit/>
          </a:bodyPr>
          <a:lstStyle/>
          <a:p>
            <a:pPr fontAlgn="base"/>
            <a:r>
              <a:rPr lang="en-US" sz="2400" b="1" dirty="0">
                <a:solidFill>
                  <a:srgbClr val="000000"/>
                </a:solidFill>
                <a:latin typeface="Calibri" panose="020F0502020204030204" pitchFamily="34" charset="0"/>
              </a:rPr>
              <a:t>Pre-Reading task- chapter 1</a:t>
            </a:r>
            <a:r>
              <a:rPr lang="en-US" sz="2400" dirty="0">
                <a:solidFill>
                  <a:srgbClr val="000000"/>
                </a:solidFill>
                <a:latin typeface="Calibri" panose="020F0502020204030204" pitchFamily="34" charset="0"/>
              </a:rPr>
              <a:t>​</a:t>
            </a:r>
            <a:endParaRPr lang="en-US" sz="2400" dirty="0">
              <a:solidFill>
                <a:srgbClr val="000000"/>
              </a:solidFill>
              <a:latin typeface="Segoe UI" panose="020B0502040204020203" pitchFamily="34" charset="0"/>
            </a:endParaRPr>
          </a:p>
          <a:p>
            <a:pPr fontAlgn="base"/>
            <a:r>
              <a:rPr lang="en-US" sz="2400" dirty="0">
                <a:solidFill>
                  <a:srgbClr val="000000"/>
                </a:solidFill>
                <a:latin typeface="Calibri" panose="020F0502020204030204" pitchFamily="34" charset="0"/>
              </a:rPr>
              <a:t>How could you describe this young lady, from the photo? Think of some adjectives.​</a:t>
            </a:r>
            <a:endParaRPr lang="en-US" sz="2400" dirty="0">
              <a:solidFill>
                <a:srgbClr val="000000"/>
              </a:solidFill>
              <a:latin typeface="Arial" panose="020B0604020202020204" pitchFamily="34" charset="0"/>
            </a:endParaRPr>
          </a:p>
          <a:p>
            <a:pPr fontAlgn="base"/>
            <a:r>
              <a:rPr lang="en-US" sz="2400" dirty="0">
                <a:solidFill>
                  <a:srgbClr val="000000"/>
                </a:solidFill>
                <a:latin typeface="Calibri" panose="020F0502020204030204" pitchFamily="34" charset="0"/>
              </a:rPr>
              <a:t>What kind of person do you think she might be?​</a:t>
            </a:r>
            <a:endParaRPr lang="en-US" sz="2400" dirty="0">
              <a:solidFill>
                <a:srgbClr val="000000"/>
              </a:solidFill>
              <a:latin typeface="Arial" panose="020B0604020202020204" pitchFamily="34" charset="0"/>
            </a:endParaRPr>
          </a:p>
          <a:p>
            <a:pPr fontAlgn="base"/>
            <a:r>
              <a:rPr lang="en-US" sz="2400" dirty="0">
                <a:solidFill>
                  <a:srgbClr val="000000"/>
                </a:solidFill>
                <a:latin typeface="Calibri" panose="020F0502020204030204" pitchFamily="34" charset="0"/>
              </a:rPr>
              <a:t>What do you think she may enjoy?​</a:t>
            </a:r>
            <a:endParaRPr lang="en-US" sz="2400" dirty="0">
              <a:solidFill>
                <a:srgbClr val="000000"/>
              </a:solidFill>
              <a:latin typeface="Arial" panose="020B0604020202020204" pitchFamily="34" charset="0"/>
            </a:endParaRPr>
          </a:p>
          <a:p>
            <a:pPr fontAlgn="base"/>
            <a:r>
              <a:rPr lang="en-US" sz="2400" dirty="0">
                <a:solidFill>
                  <a:srgbClr val="000000"/>
                </a:solidFill>
                <a:latin typeface="Calibri" panose="020F0502020204030204" pitchFamily="34" charset="0"/>
              </a:rPr>
              <a:t>Do you think she’s rich, ‘average’ or poor? Why?</a:t>
            </a:r>
            <a:endParaRPr lang="en-US" sz="2400" dirty="0">
              <a:solidFill>
                <a:srgbClr val="000000"/>
              </a:solidFill>
              <a:latin typeface="Arial" panose="020B0604020202020204" pitchFamily="34" charset="0"/>
            </a:endParaRPr>
          </a:p>
          <a:p>
            <a:endParaRPr lang="en-US" sz="2200" dirty="0"/>
          </a:p>
        </p:txBody>
      </p:sp>
    </p:spTree>
    <p:extLst>
      <p:ext uri="{BB962C8B-B14F-4D97-AF65-F5344CB8AC3E}">
        <p14:creationId xmlns:p14="http://schemas.microsoft.com/office/powerpoint/2010/main" val="3183436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a:xfrm>
            <a:off x="838200" y="811173"/>
            <a:ext cx="10515600" cy="1325563"/>
          </a:xfrm>
        </p:spPr>
        <p:txBody>
          <a:bodyPr>
            <a:normAutofit fontScale="90000"/>
          </a:bodyPr>
          <a:lstStyle/>
          <a:p>
            <a:r>
              <a:rPr lang="en-US" sz="3600" b="1" dirty="0">
                <a:solidFill>
                  <a:srgbClr val="FF0000"/>
                </a:solidFill>
              </a:rPr>
              <a:t>Chapter 1</a:t>
            </a:r>
            <a:r>
              <a:rPr lang="en-US" sz="3600" dirty="0">
                <a:solidFill>
                  <a:srgbClr val="FF0000"/>
                </a:solidFill>
              </a:rPr>
              <a:t>:​</a:t>
            </a:r>
            <a:br>
              <a:rPr lang="en-US" sz="3600" dirty="0">
                <a:solidFill>
                  <a:srgbClr val="FF0000"/>
                </a:solidFill>
              </a:rPr>
            </a:br>
            <a:r>
              <a:rPr lang="en-US" sz="3600" dirty="0">
                <a:solidFill>
                  <a:srgbClr val="FF0000"/>
                </a:solidFill>
              </a:rPr>
              <a:t>What Happened to Holly Golightly?​</a:t>
            </a:r>
            <a:br>
              <a:rPr lang="en-US" dirty="0"/>
            </a:br>
            <a:endParaRPr lang="en-GB" dirty="0"/>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normAutofit fontScale="92500" lnSpcReduction="10000"/>
          </a:bodyPr>
          <a:lstStyle/>
          <a:p>
            <a:pPr fontAlgn="base"/>
            <a:r>
              <a:rPr lang="en-GB" dirty="0"/>
              <a:t>I sometimes visit places where I lived in the past - the houses and their neighbourhoods. I like to see them again. There's a brown stone house in the East Seventies where, during the early years of the war, I had my first New York apartment. It was one room, crowded with an old red sofa and red chairs. The walls were dark and dirty from old cigarette smoke. The single window looked out onto a fire escape, a stairway that went down to the street. It wasn't a big place, but it made me happy. It was my first home, and my books were there, and a box of pencils. Everything that a writer needed, I thought.</a:t>
            </a:r>
            <a:r>
              <a:rPr lang="en-US" dirty="0"/>
              <a:t>​</a:t>
            </a:r>
          </a:p>
          <a:p>
            <a:pPr fontAlgn="base"/>
            <a:r>
              <a:rPr lang="en-GB" dirty="0"/>
              <a:t>I didn't write about Holly Golightly in those days. I'm only writing about her now because of a conversation that I had with Joe Bell.</a:t>
            </a:r>
            <a:r>
              <a:rPr lang="en-US" dirty="0"/>
              <a:t>​</a:t>
            </a:r>
          </a:p>
          <a:p>
            <a:endParaRPr lang="en-GB" dirty="0"/>
          </a:p>
        </p:txBody>
      </p:sp>
    </p:spTree>
    <p:extLst>
      <p:ext uri="{BB962C8B-B14F-4D97-AF65-F5344CB8AC3E}">
        <p14:creationId xmlns:p14="http://schemas.microsoft.com/office/powerpoint/2010/main" val="2630105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C04D6C0D-B414-4732-B7D9-A69A38B7DA2C}"/>
              </a:ext>
            </a:extLst>
          </p:cNvPr>
          <p:cNvPicPr>
            <a:picLocks noChangeAspect="1"/>
          </p:cNvPicPr>
          <p:nvPr/>
        </p:nvPicPr>
        <p:blipFill>
          <a:blip r:embed="rId2"/>
          <a:stretch>
            <a:fillRect/>
          </a:stretch>
        </p:blipFill>
        <p:spPr>
          <a:xfrm>
            <a:off x="457623" y="257412"/>
            <a:ext cx="10515600" cy="5915026"/>
          </a:xfrm>
          <a:prstGeom prst="rect">
            <a:avLst/>
          </a:prstGeom>
        </p:spPr>
      </p:pic>
    </p:spTree>
    <p:extLst>
      <p:ext uri="{BB962C8B-B14F-4D97-AF65-F5344CB8AC3E}">
        <p14:creationId xmlns:p14="http://schemas.microsoft.com/office/powerpoint/2010/main" val="2560535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lstStyle/>
          <a:p>
            <a:endParaRPr lang="en-GB"/>
          </a:p>
        </p:txBody>
      </p:sp>
      <p:pic>
        <p:nvPicPr>
          <p:cNvPr id="4098" name="Picture 2" descr="https://ukc-powerpoint.officeapps.live.com/pods/GetClipboardImage.ashx?Id=9676482c-6a6d-4d1d-b638-a092ffab716c&amp;DC=GUK2&amp;pkey=5af56261-e652-4423-bc1d-44ebdff0af9d&amp;wdoverrides=GetClipboardImageEnabled:true">
            <a:extLst>
              <a:ext uri="{FF2B5EF4-FFF2-40B4-BE49-F238E27FC236}">
                <a16:creationId xmlns:a16="http://schemas.microsoft.com/office/drawing/2014/main" id="{15C529FB-9BFA-43AA-A73D-7DCC50B404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71487"/>
            <a:ext cx="10134600" cy="5700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649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4" name="Rectangle 3">
            <a:extLst>
              <a:ext uri="{FF2B5EF4-FFF2-40B4-BE49-F238E27FC236}">
                <a16:creationId xmlns:a16="http://schemas.microsoft.com/office/drawing/2014/main" id="{DE07384E-2C8B-458C-884B-D5C5A19DCAD8}"/>
              </a:ext>
            </a:extLst>
          </p:cNvPr>
          <p:cNvSpPr/>
          <p:nvPr/>
        </p:nvSpPr>
        <p:spPr>
          <a:xfrm>
            <a:off x="5977217" y="3244334"/>
            <a:ext cx="237566" cy="369332"/>
          </a:xfrm>
          <a:prstGeom prst="rect">
            <a:avLst/>
          </a:prstGeom>
        </p:spPr>
        <p:txBody>
          <a:bodyPr wrap="none">
            <a:spAutoFit/>
          </a:bodyPr>
          <a:lstStyle/>
          <a:p>
            <a:r>
              <a:rPr lang="en-GB" dirty="0"/>
              <a:t> </a:t>
            </a:r>
          </a:p>
        </p:txBody>
      </p:sp>
      <p:pic>
        <p:nvPicPr>
          <p:cNvPr id="5122" name="Picture 2" descr="https://ukc-powerpoint.officeapps.live.com/pods/GetClipboardImage.ashx?Id=33c5adbd-9500-4058-96c4-276cafc8c3aa&amp;DC=GUK2&amp;pkey=c8ae6453-f0ae-4994-a1f1-2ed283785ca7&amp;wdoverrides=GetClipboardImageEnabled:true">
            <a:extLst>
              <a:ext uri="{FF2B5EF4-FFF2-40B4-BE49-F238E27FC236}">
                <a16:creationId xmlns:a16="http://schemas.microsoft.com/office/drawing/2014/main" id="{F1CD0508-43C0-4D41-832D-27C6E66A8AD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6"/>
            <a:ext cx="10248900" cy="6157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223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9A87EE82-994A-4861-AFE2-BAB0EF413155}"/>
              </a:ext>
            </a:extLst>
          </p:cNvPr>
          <p:cNvPicPr>
            <a:picLocks noChangeAspect="1"/>
          </p:cNvPicPr>
          <p:nvPr/>
        </p:nvPicPr>
        <p:blipFill>
          <a:blip r:embed="rId2"/>
          <a:stretch>
            <a:fillRect/>
          </a:stretch>
        </p:blipFill>
        <p:spPr>
          <a:xfrm>
            <a:off x="932240" y="365125"/>
            <a:ext cx="10327519" cy="5968871"/>
          </a:xfrm>
          <a:prstGeom prst="rect">
            <a:avLst/>
          </a:prstGeom>
        </p:spPr>
      </p:pic>
    </p:spTree>
    <p:extLst>
      <p:ext uri="{BB962C8B-B14F-4D97-AF65-F5344CB8AC3E}">
        <p14:creationId xmlns:p14="http://schemas.microsoft.com/office/powerpoint/2010/main" val="2835804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lstStyle/>
          <a:p>
            <a:endParaRPr lang="en-GB"/>
          </a:p>
        </p:txBody>
      </p:sp>
      <p:pic>
        <p:nvPicPr>
          <p:cNvPr id="15362" name="Picture 2" descr="https://ukc-powerpoint.officeapps.live.com/pods/GetClipboardImage.ashx?Id=4711b604-b605-43c7-8e68-240746dc0059&amp;DC=GUK2&amp;pkey=71a858b9-315e-41d2-80f4-a7114639f13b&amp;wdoverrides=GetClipboardImageEnabled:true">
            <a:extLst>
              <a:ext uri="{FF2B5EF4-FFF2-40B4-BE49-F238E27FC236}">
                <a16:creationId xmlns:a16="http://schemas.microsoft.com/office/drawing/2014/main" id="{C2958174-97A2-4FEE-9FEB-DD78DD7EFB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111" y="365125"/>
            <a:ext cx="10577689" cy="5949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737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lstStyle/>
          <a:p>
            <a:endParaRPr lang="en-GB"/>
          </a:p>
        </p:txBody>
      </p:sp>
      <p:pic>
        <p:nvPicPr>
          <p:cNvPr id="14338" name="Picture 2" descr="https://ukc-powerpoint.officeapps.live.com/pods/GetClipboardImage.ashx?Id=32547064-d318-4f42-a6fd-66c0bae68cb8&amp;DC=GUK2&amp;pkey=937cc028-3b76-44ac-a475-9213c6fced58&amp;wdoverrides=GetClipboardImageEnabled:true">
            <a:extLst>
              <a:ext uri="{FF2B5EF4-FFF2-40B4-BE49-F238E27FC236}">
                <a16:creationId xmlns:a16="http://schemas.microsoft.com/office/drawing/2014/main" id="{84E0FC2D-8247-4144-BEBA-66C1818AF0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111" y="257175"/>
            <a:ext cx="10515600" cy="5915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0287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E11F369-D3CE-4315-AF55-8ED21BE786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bc9ef-c111-460f-808e-4de0462dc25a"/>
    <ds:schemaRef ds:uri="61ceb53a-92cc-40c1-a438-9322f3340f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BB6CB9-2BB6-4421-9B15-A4877ADC6262}">
  <ds:schemaRefs>
    <ds:schemaRef ds:uri="http://schemas.microsoft.com/sharepoint/v3/contenttype/forms"/>
  </ds:schemaRefs>
</ds:datastoreItem>
</file>

<file path=customXml/itemProps3.xml><?xml version="1.0" encoding="utf-8"?>
<ds:datastoreItem xmlns:ds="http://schemas.openxmlformats.org/officeDocument/2006/customXml" ds:itemID="{89329B05-6762-44D4-B34C-D96FC6F06D3C}">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69</TotalTime>
  <Words>44</Words>
  <Application>Microsoft Office PowerPoint</Application>
  <PresentationFormat>Widescreen</PresentationFormat>
  <Paragraphs>12</Paragraphs>
  <Slides>15</Slides>
  <Notes>0</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Office Theme</vt:lpstr>
      <vt:lpstr>Custom Design</vt:lpstr>
      <vt:lpstr>Breakfast at Tiffany’s- Truman Capote​  English e-Reader https://english-e-reader.net/ </vt:lpstr>
      <vt:lpstr>The main character, Miss Holly Golightly</vt:lpstr>
      <vt:lpstr>Chapter 1:​ What Happened to Holly Golightly?​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Breakfast at Tiffany’s- Truman Capote​  English e-Reader https://english-e-reader.net/ </dc:title>
  <dc:creator>Pearson, Fiona (Myanmar)</dc:creator>
  <cp:lastModifiedBy>Pearson, Fiona (Myanmar)</cp:lastModifiedBy>
  <cp:revision>9</cp:revision>
  <dcterms:created xsi:type="dcterms:W3CDTF">2021-05-21T14:37:52Z</dcterms:created>
  <dcterms:modified xsi:type="dcterms:W3CDTF">2021-05-24T09:00:35Z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