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33"/>
  </p:notesMasterIdLst>
  <p:handoutMasterIdLst>
    <p:handoutMasterId r:id="rId34"/>
  </p:handoutMasterIdLst>
  <p:sldIdLst>
    <p:sldId id="680" r:id="rId5"/>
    <p:sldId id="681" r:id="rId6"/>
    <p:sldId id="682" r:id="rId7"/>
    <p:sldId id="683" r:id="rId8"/>
    <p:sldId id="684" r:id="rId9"/>
    <p:sldId id="685" r:id="rId10"/>
    <p:sldId id="686" r:id="rId11"/>
    <p:sldId id="687" r:id="rId12"/>
    <p:sldId id="688" r:id="rId13"/>
    <p:sldId id="689" r:id="rId14"/>
    <p:sldId id="690" r:id="rId15"/>
    <p:sldId id="691" r:id="rId16"/>
    <p:sldId id="692" r:id="rId17"/>
    <p:sldId id="693" r:id="rId18"/>
    <p:sldId id="694" r:id="rId19"/>
    <p:sldId id="695" r:id="rId20"/>
    <p:sldId id="696" r:id="rId21"/>
    <p:sldId id="697" r:id="rId22"/>
    <p:sldId id="698" r:id="rId23"/>
    <p:sldId id="699" r:id="rId24"/>
    <p:sldId id="700" r:id="rId25"/>
    <p:sldId id="701" r:id="rId26"/>
    <p:sldId id="702" r:id="rId27"/>
    <p:sldId id="703" r:id="rId28"/>
    <p:sldId id="704" r:id="rId29"/>
    <p:sldId id="705" r:id="rId30"/>
    <p:sldId id="706" r:id="rId31"/>
    <p:sldId id="707" r:id="rId3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A5EF74-E3C2-1304-14B8-5F84ADCA46FC}" v="5" dt="2026-02-09T13:42:30.6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416" y="184"/>
      </p:cViewPr>
      <p:guideLst/>
    </p:cSldViewPr>
  </p:slideViewPr>
  <p:outlineViewPr>
    <p:cViewPr>
      <p:scale>
        <a:sx n="33" d="100"/>
        <a:sy n="33" d="100"/>
      </p:scale>
      <p:origin x="0" y="-770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44A5EF74-E3C2-1304-14B8-5F84ADCA46FC}"/>
    <pc:docChg chg="modSld">
      <pc:chgData name="Alexander Deliukov" userId="S::alexander_think-e.be#ext#@flux50.onmicrosoft.com::bee075c1-faac-4166-8fcb-7b2057bad6f6" providerId="AD" clId="Web-{44A5EF74-E3C2-1304-14B8-5F84ADCA46FC}" dt="2026-02-09T13:42:30.645" v="3" actId="1076"/>
      <pc:docMkLst>
        <pc:docMk/>
      </pc:docMkLst>
      <pc:sldChg chg="addSp modSp">
        <pc:chgData name="Alexander Deliukov" userId="S::alexander_think-e.be#ext#@flux50.onmicrosoft.com::bee075c1-faac-4166-8fcb-7b2057bad6f6" providerId="AD" clId="Web-{44A5EF74-E3C2-1304-14B8-5F84ADCA46FC}" dt="2026-02-09T13:42:30.645" v="3" actId="1076"/>
        <pc:sldMkLst>
          <pc:docMk/>
          <pc:sldMk cId="396191999" sldId="680"/>
        </pc:sldMkLst>
        <pc:picChg chg="add mod">
          <ac:chgData name="Alexander Deliukov" userId="S::alexander_think-e.be#ext#@flux50.onmicrosoft.com::bee075c1-faac-4166-8fcb-7b2057bad6f6" providerId="AD" clId="Web-{44A5EF74-E3C2-1304-14B8-5F84ADCA46FC}" dt="2026-02-09T13:42:30.645" v="3" actId="1076"/>
          <ac:picMkLst>
            <pc:docMk/>
            <pc:sldMk cId="396191999" sldId="680"/>
            <ac:picMk id="4" creationId="{41BE1C76-BCFE-ADA4-6F4C-803BEBB0DD6B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undo custSel delSld modSld">
      <pc:chgData name="Alexander Deliukov" userId="d5fda0f2-1d08-4016-b7e9-bb882f168707" providerId="ADAL" clId="{FE9DFF45-01DC-45CC-A80A-B50597210401}" dt="2026-01-28T10:14:18.734" v="66" actId="1076"/>
      <pc:docMkLst>
        <pc:docMk/>
      </pc:docMkLst>
      <pc:sldChg chg="modSp mod">
        <pc:chgData name="Alexander Deliukov" userId="d5fda0f2-1d08-4016-b7e9-bb882f168707" providerId="ADAL" clId="{FE9DFF45-01DC-45CC-A80A-B50597210401}" dt="2026-01-28T09:57:26.116" v="7" actId="948"/>
        <pc:sldMkLst>
          <pc:docMk/>
          <pc:sldMk cId="396191999" sldId="680"/>
        </pc:sldMkLst>
        <pc:spChg chg="mod">
          <ac:chgData name="Alexander Deliukov" userId="d5fda0f2-1d08-4016-b7e9-bb882f168707" providerId="ADAL" clId="{FE9DFF45-01DC-45CC-A80A-B50597210401}" dt="2026-01-28T09:57:26.116" v="7" actId="948"/>
          <ac:spMkLst>
            <pc:docMk/>
            <pc:sldMk cId="396191999" sldId="680"/>
            <ac:spMk id="2" creationId="{2CB092E2-1A2A-9EE6-F777-B7C9EC86D0F3}"/>
          </ac:spMkLst>
        </pc:spChg>
      </pc:sldChg>
      <pc:sldChg chg="modSp mod">
        <pc:chgData name="Alexander Deliukov" userId="d5fda0f2-1d08-4016-b7e9-bb882f168707" providerId="ADAL" clId="{FE9DFF45-01DC-45CC-A80A-B50597210401}" dt="2026-01-28T09:59:44.711" v="25" actId="1076"/>
        <pc:sldMkLst>
          <pc:docMk/>
          <pc:sldMk cId="801388694" sldId="681"/>
        </pc:sldMkLst>
        <pc:spChg chg="mod">
          <ac:chgData name="Alexander Deliukov" userId="d5fda0f2-1d08-4016-b7e9-bb882f168707" providerId="ADAL" clId="{FE9DFF45-01DC-45CC-A80A-B50597210401}" dt="2026-01-28T09:59:44.711" v="25" actId="1076"/>
          <ac:spMkLst>
            <pc:docMk/>
            <pc:sldMk cId="801388694" sldId="681"/>
            <ac:spMk id="2" creationId="{0FE65402-2D24-4C0B-3A9B-70B199ADCEA8}"/>
          </ac:spMkLst>
        </pc:spChg>
      </pc:sldChg>
      <pc:sldChg chg="modSp mod">
        <pc:chgData name="Alexander Deliukov" userId="d5fda0f2-1d08-4016-b7e9-bb882f168707" providerId="ADAL" clId="{FE9DFF45-01DC-45CC-A80A-B50597210401}" dt="2026-01-28T09:59:51.698" v="26" actId="948"/>
        <pc:sldMkLst>
          <pc:docMk/>
          <pc:sldMk cId="3409120475" sldId="684"/>
        </pc:sldMkLst>
        <pc:spChg chg="mod">
          <ac:chgData name="Alexander Deliukov" userId="d5fda0f2-1d08-4016-b7e9-bb882f168707" providerId="ADAL" clId="{FE9DFF45-01DC-45CC-A80A-B50597210401}" dt="2026-01-28T09:59:51.698" v="26" actId="948"/>
          <ac:spMkLst>
            <pc:docMk/>
            <pc:sldMk cId="3409120475" sldId="684"/>
            <ac:spMk id="2" creationId="{7554FB96-1212-A54D-1C3D-0A4FD2673A27}"/>
          </ac:spMkLst>
        </pc:spChg>
      </pc:sldChg>
      <pc:sldChg chg="modSp mod">
        <pc:chgData name="Alexander Deliukov" userId="d5fda0f2-1d08-4016-b7e9-bb882f168707" providerId="ADAL" clId="{FE9DFF45-01DC-45CC-A80A-B50597210401}" dt="2026-01-28T10:00:05.760" v="28" actId="948"/>
        <pc:sldMkLst>
          <pc:docMk/>
          <pc:sldMk cId="1281590358" sldId="685"/>
        </pc:sldMkLst>
        <pc:spChg chg="mod">
          <ac:chgData name="Alexander Deliukov" userId="d5fda0f2-1d08-4016-b7e9-bb882f168707" providerId="ADAL" clId="{FE9DFF45-01DC-45CC-A80A-B50597210401}" dt="2026-01-28T10:00:05.760" v="28" actId="948"/>
          <ac:spMkLst>
            <pc:docMk/>
            <pc:sldMk cId="1281590358" sldId="685"/>
            <ac:spMk id="3" creationId="{D0AF436A-F8FD-90A8-9480-CEDE0958B44B}"/>
          </ac:spMkLst>
        </pc:spChg>
        <pc:spChg chg="mod">
          <ac:chgData name="Alexander Deliukov" userId="d5fda0f2-1d08-4016-b7e9-bb882f168707" providerId="ADAL" clId="{FE9DFF45-01DC-45CC-A80A-B50597210401}" dt="2026-01-28T10:00:01.874" v="27" actId="1076"/>
          <ac:spMkLst>
            <pc:docMk/>
            <pc:sldMk cId="1281590358" sldId="685"/>
            <ac:spMk id="4" creationId="{CB33C395-3CC3-4B54-6421-D833B99114A3}"/>
          </ac:spMkLst>
        </pc:spChg>
      </pc:sldChg>
      <pc:sldChg chg="modSp mod modAnim">
        <pc:chgData name="Alexander Deliukov" userId="d5fda0f2-1d08-4016-b7e9-bb882f168707" providerId="ADAL" clId="{FE9DFF45-01DC-45CC-A80A-B50597210401}" dt="2026-01-28T10:00:13.923" v="30" actId="1076"/>
        <pc:sldMkLst>
          <pc:docMk/>
          <pc:sldMk cId="1546428495" sldId="686"/>
        </pc:sldMkLst>
        <pc:spChg chg="mod">
          <ac:chgData name="Alexander Deliukov" userId="d5fda0f2-1d08-4016-b7e9-bb882f168707" providerId="ADAL" clId="{FE9DFF45-01DC-45CC-A80A-B50597210401}" dt="2026-01-28T10:00:11.399" v="29" actId="948"/>
          <ac:spMkLst>
            <pc:docMk/>
            <pc:sldMk cId="1546428495" sldId="686"/>
            <ac:spMk id="2" creationId="{D9E65D04-7611-CCEC-C1DF-2BE83FB8C3B9}"/>
          </ac:spMkLst>
        </pc:spChg>
        <pc:spChg chg="mod">
          <ac:chgData name="Alexander Deliukov" userId="d5fda0f2-1d08-4016-b7e9-bb882f168707" providerId="ADAL" clId="{FE9DFF45-01DC-45CC-A80A-B50597210401}" dt="2026-01-28T10:00:13.923" v="30" actId="1076"/>
          <ac:spMkLst>
            <pc:docMk/>
            <pc:sldMk cId="1546428495" sldId="686"/>
            <ac:spMk id="4" creationId="{C3B0539B-57A9-C3C8-B593-2F231507816A}"/>
          </ac:spMkLst>
        </pc:spChg>
      </pc:sldChg>
      <pc:sldChg chg="modSp mod">
        <pc:chgData name="Alexander Deliukov" userId="d5fda0f2-1d08-4016-b7e9-bb882f168707" providerId="ADAL" clId="{FE9DFF45-01DC-45CC-A80A-B50597210401}" dt="2026-01-28T10:00:18.496" v="31" actId="948"/>
        <pc:sldMkLst>
          <pc:docMk/>
          <pc:sldMk cId="3784412792" sldId="687"/>
        </pc:sldMkLst>
        <pc:spChg chg="mod">
          <ac:chgData name="Alexander Deliukov" userId="d5fda0f2-1d08-4016-b7e9-bb882f168707" providerId="ADAL" clId="{FE9DFF45-01DC-45CC-A80A-B50597210401}" dt="2026-01-28T10:00:18.496" v="31" actId="948"/>
          <ac:spMkLst>
            <pc:docMk/>
            <pc:sldMk cId="3784412792" sldId="687"/>
            <ac:spMk id="3" creationId="{7CD8E7AF-C56F-5EE8-0B9B-321E906062A9}"/>
          </ac:spMkLst>
        </pc:spChg>
      </pc:sldChg>
      <pc:sldChg chg="modSp mod">
        <pc:chgData name="Alexander Deliukov" userId="d5fda0f2-1d08-4016-b7e9-bb882f168707" providerId="ADAL" clId="{FE9DFF45-01DC-45CC-A80A-B50597210401}" dt="2026-01-28T10:00:21.988" v="32" actId="1076"/>
        <pc:sldMkLst>
          <pc:docMk/>
          <pc:sldMk cId="3281840278" sldId="688"/>
        </pc:sldMkLst>
        <pc:spChg chg="mod">
          <ac:chgData name="Alexander Deliukov" userId="d5fda0f2-1d08-4016-b7e9-bb882f168707" providerId="ADAL" clId="{FE9DFF45-01DC-45CC-A80A-B50597210401}" dt="2026-01-28T10:00:21.988" v="32" actId="1076"/>
          <ac:spMkLst>
            <pc:docMk/>
            <pc:sldMk cId="3281840278" sldId="688"/>
            <ac:spMk id="4" creationId="{12E9D6D4-ADBC-D7EB-E231-9A2E3FFD7EF4}"/>
          </ac:spMkLst>
        </pc:spChg>
      </pc:sldChg>
      <pc:sldChg chg="modSp mod">
        <pc:chgData name="Alexander Deliukov" userId="d5fda0f2-1d08-4016-b7e9-bb882f168707" providerId="ADAL" clId="{FE9DFF45-01DC-45CC-A80A-B50597210401}" dt="2026-01-28T10:00:29.022" v="35" actId="1076"/>
        <pc:sldMkLst>
          <pc:docMk/>
          <pc:sldMk cId="2027727213" sldId="690"/>
        </pc:sldMkLst>
        <pc:spChg chg="mod">
          <ac:chgData name="Alexander Deliukov" userId="d5fda0f2-1d08-4016-b7e9-bb882f168707" providerId="ADAL" clId="{FE9DFF45-01DC-45CC-A80A-B50597210401}" dt="2026-01-28T10:00:29.022" v="35" actId="1076"/>
          <ac:spMkLst>
            <pc:docMk/>
            <pc:sldMk cId="2027727213" sldId="690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8T10:00:36.211" v="38" actId="1076"/>
        <pc:sldMkLst>
          <pc:docMk/>
          <pc:sldMk cId="1109055549" sldId="692"/>
        </pc:sldMkLst>
        <pc:spChg chg="mod">
          <ac:chgData name="Alexander Deliukov" userId="d5fda0f2-1d08-4016-b7e9-bb882f168707" providerId="ADAL" clId="{FE9DFF45-01DC-45CC-A80A-B50597210401}" dt="2026-01-28T10:00:36.211" v="38" actId="1076"/>
          <ac:spMkLst>
            <pc:docMk/>
            <pc:sldMk cId="1109055549" sldId="692"/>
            <ac:spMk id="4" creationId="{B86F7BA3-B558-E7EE-49BC-1EDCDFCA81CE}"/>
          </ac:spMkLst>
        </pc:spChg>
      </pc:sldChg>
      <pc:sldChg chg="modSp">
        <pc:chgData name="Alexander Deliukov" userId="d5fda0f2-1d08-4016-b7e9-bb882f168707" providerId="ADAL" clId="{FE9DFF45-01DC-45CC-A80A-B50597210401}" dt="2026-01-28T10:00:40.401" v="39" actId="404"/>
        <pc:sldMkLst>
          <pc:docMk/>
          <pc:sldMk cId="343872259" sldId="694"/>
        </pc:sldMkLst>
        <pc:spChg chg="mod">
          <ac:chgData name="Alexander Deliukov" userId="d5fda0f2-1d08-4016-b7e9-bb882f168707" providerId="ADAL" clId="{FE9DFF45-01DC-45CC-A80A-B50597210401}" dt="2026-01-28T10:00:40.401" v="39" actId="404"/>
          <ac:spMkLst>
            <pc:docMk/>
            <pc:sldMk cId="343872259" sldId="694"/>
            <ac:spMk id="4" creationId="{C48B4B3E-49EA-5666-7C14-9015697F413B}"/>
          </ac:spMkLst>
        </pc:spChg>
      </pc:sldChg>
      <pc:sldChg chg="modSp">
        <pc:chgData name="Alexander Deliukov" userId="d5fda0f2-1d08-4016-b7e9-bb882f168707" providerId="ADAL" clId="{FE9DFF45-01DC-45CC-A80A-B50597210401}" dt="2026-01-28T10:00:45.390" v="40" actId="404"/>
        <pc:sldMkLst>
          <pc:docMk/>
          <pc:sldMk cId="1623071358" sldId="696"/>
        </pc:sldMkLst>
        <pc:spChg chg="mod">
          <ac:chgData name="Alexander Deliukov" userId="d5fda0f2-1d08-4016-b7e9-bb882f168707" providerId="ADAL" clId="{FE9DFF45-01DC-45CC-A80A-B50597210401}" dt="2026-01-28T10:00:45.390" v="40" actId="404"/>
          <ac:spMkLst>
            <pc:docMk/>
            <pc:sldMk cId="1623071358" sldId="696"/>
            <ac:spMk id="4" creationId="{B8F24D65-3C3C-DDDB-79E7-E2DA63900FA9}"/>
          </ac:spMkLst>
        </pc:spChg>
      </pc:sldChg>
      <pc:sldChg chg="modSp mod">
        <pc:chgData name="Alexander Deliukov" userId="d5fda0f2-1d08-4016-b7e9-bb882f168707" providerId="ADAL" clId="{FE9DFF45-01DC-45CC-A80A-B50597210401}" dt="2026-01-28T10:12:15.102" v="43" actId="1076"/>
        <pc:sldMkLst>
          <pc:docMk/>
          <pc:sldMk cId="1694752254" sldId="698"/>
        </pc:sldMkLst>
        <pc:spChg chg="mod">
          <ac:chgData name="Alexander Deliukov" userId="d5fda0f2-1d08-4016-b7e9-bb882f168707" providerId="ADAL" clId="{FE9DFF45-01DC-45CC-A80A-B50597210401}" dt="2026-01-28T10:12:15.102" v="43" actId="1076"/>
          <ac:spMkLst>
            <pc:docMk/>
            <pc:sldMk cId="1694752254" sldId="698"/>
            <ac:spMk id="4" creationId="{5B37293F-24F8-0380-1F80-AE575BD0E6B4}"/>
          </ac:spMkLst>
        </pc:spChg>
      </pc:sldChg>
      <pc:sldChg chg="modSp mod">
        <pc:chgData name="Alexander Deliukov" userId="d5fda0f2-1d08-4016-b7e9-bb882f168707" providerId="ADAL" clId="{FE9DFF45-01DC-45CC-A80A-B50597210401}" dt="2026-01-28T10:12:17.757" v="44" actId="1076"/>
        <pc:sldMkLst>
          <pc:docMk/>
          <pc:sldMk cId="1816637951" sldId="699"/>
        </pc:sldMkLst>
        <pc:spChg chg="mod">
          <ac:chgData name="Alexander Deliukov" userId="d5fda0f2-1d08-4016-b7e9-bb882f168707" providerId="ADAL" clId="{FE9DFF45-01DC-45CC-A80A-B50597210401}" dt="2026-01-28T10:12:17.757" v="44" actId="1076"/>
          <ac:spMkLst>
            <pc:docMk/>
            <pc:sldMk cId="1816637951" sldId="699"/>
            <ac:spMk id="4" creationId="{1ECEFC4C-0B69-0558-9888-BD4D20B48878}"/>
          </ac:spMkLst>
        </pc:spChg>
      </pc:sldChg>
      <pc:sldChg chg="modSp mod">
        <pc:chgData name="Alexander Deliukov" userId="d5fda0f2-1d08-4016-b7e9-bb882f168707" providerId="ADAL" clId="{FE9DFF45-01DC-45CC-A80A-B50597210401}" dt="2026-01-28T10:12:25.371" v="45" actId="1076"/>
        <pc:sldMkLst>
          <pc:docMk/>
          <pc:sldMk cId="2442328902" sldId="700"/>
        </pc:sldMkLst>
        <pc:spChg chg="mod">
          <ac:chgData name="Alexander Deliukov" userId="d5fda0f2-1d08-4016-b7e9-bb882f168707" providerId="ADAL" clId="{FE9DFF45-01DC-45CC-A80A-B50597210401}" dt="2026-01-28T10:12:25.371" v="45" actId="1076"/>
          <ac:spMkLst>
            <pc:docMk/>
            <pc:sldMk cId="2442328902" sldId="700"/>
            <ac:spMk id="4" creationId="{E64583EB-9E5A-D9E5-5E25-30CE3A95CE9A}"/>
          </ac:spMkLst>
        </pc:spChg>
      </pc:sldChg>
      <pc:sldChg chg="modSp mod">
        <pc:chgData name="Alexander Deliukov" userId="d5fda0f2-1d08-4016-b7e9-bb882f168707" providerId="ADAL" clId="{FE9DFF45-01DC-45CC-A80A-B50597210401}" dt="2026-01-28T10:12:29.938" v="47" actId="1076"/>
        <pc:sldMkLst>
          <pc:docMk/>
          <pc:sldMk cId="1299647673" sldId="701"/>
        </pc:sldMkLst>
        <pc:spChg chg="mod">
          <ac:chgData name="Alexander Deliukov" userId="d5fda0f2-1d08-4016-b7e9-bb882f168707" providerId="ADAL" clId="{FE9DFF45-01DC-45CC-A80A-B50597210401}" dt="2026-01-28T10:12:29.938" v="47" actId="1076"/>
          <ac:spMkLst>
            <pc:docMk/>
            <pc:sldMk cId="1299647673" sldId="701"/>
            <ac:spMk id="4" creationId="{4E507AF0-D257-E3D0-87DD-E138B5C70D1C}"/>
          </ac:spMkLst>
        </pc:spChg>
      </pc:sldChg>
      <pc:sldChg chg="modSp mod">
        <pc:chgData name="Alexander Deliukov" userId="d5fda0f2-1d08-4016-b7e9-bb882f168707" providerId="ADAL" clId="{FE9DFF45-01DC-45CC-A80A-B50597210401}" dt="2026-01-28T10:12:36.740" v="48" actId="1076"/>
        <pc:sldMkLst>
          <pc:docMk/>
          <pc:sldMk cId="1475728331" sldId="702"/>
        </pc:sldMkLst>
        <pc:spChg chg="mod">
          <ac:chgData name="Alexander Deliukov" userId="d5fda0f2-1d08-4016-b7e9-bb882f168707" providerId="ADAL" clId="{FE9DFF45-01DC-45CC-A80A-B50597210401}" dt="2026-01-28T10:12:36.740" v="48" actId="1076"/>
          <ac:spMkLst>
            <pc:docMk/>
            <pc:sldMk cId="1475728331" sldId="702"/>
            <ac:spMk id="4" creationId="{D2DFE19F-BC61-4815-CDCD-FC1E3CEC799D}"/>
          </ac:spMkLst>
        </pc:spChg>
      </pc:sldChg>
      <pc:sldChg chg="modSp mod">
        <pc:chgData name="Alexander Deliukov" userId="d5fda0f2-1d08-4016-b7e9-bb882f168707" providerId="ADAL" clId="{FE9DFF45-01DC-45CC-A80A-B50597210401}" dt="2026-01-28T10:13:05.902" v="59" actId="1076"/>
        <pc:sldMkLst>
          <pc:docMk/>
          <pc:sldMk cId="3052686012" sldId="703"/>
        </pc:sldMkLst>
        <pc:spChg chg="mod">
          <ac:chgData name="Alexander Deliukov" userId="d5fda0f2-1d08-4016-b7e9-bb882f168707" providerId="ADAL" clId="{FE9DFF45-01DC-45CC-A80A-B50597210401}" dt="2026-01-28T10:12:59.324" v="57" actId="1076"/>
          <ac:spMkLst>
            <pc:docMk/>
            <pc:sldMk cId="3052686012" sldId="703"/>
            <ac:spMk id="4" creationId="{070F12FB-7F14-7FF3-449C-2811541DD8D2}"/>
          </ac:spMkLst>
        </pc:spChg>
        <pc:spChg chg="mod">
          <ac:chgData name="Alexander Deliukov" userId="d5fda0f2-1d08-4016-b7e9-bb882f168707" providerId="ADAL" clId="{FE9DFF45-01DC-45CC-A80A-B50597210401}" dt="2026-01-28T10:12:39.768" v="50" actId="1076"/>
          <ac:spMkLst>
            <pc:docMk/>
            <pc:sldMk cId="3052686012" sldId="703"/>
            <ac:spMk id="19" creationId="{8DC1423C-2E75-48AE-A98F-626668954196}"/>
          </ac:spMkLst>
        </pc:spChg>
        <pc:spChg chg="mod">
          <ac:chgData name="Alexander Deliukov" userId="d5fda0f2-1d08-4016-b7e9-bb882f168707" providerId="ADAL" clId="{FE9DFF45-01DC-45CC-A80A-B50597210401}" dt="2026-01-28T10:12:41.435" v="51" actId="1076"/>
          <ac:spMkLst>
            <pc:docMk/>
            <pc:sldMk cId="3052686012" sldId="703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8T10:12:55.783" v="56" actId="1076"/>
          <ac:spMkLst>
            <pc:docMk/>
            <pc:sldMk cId="3052686012" sldId="703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8T10:13:05.902" v="59" actId="1076"/>
          <ac:spMkLst>
            <pc:docMk/>
            <pc:sldMk cId="3052686012" sldId="703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8T10:14:10.961" v="63" actId="1076"/>
        <pc:sldMkLst>
          <pc:docMk/>
          <pc:sldMk cId="3350335299" sldId="704"/>
        </pc:sldMkLst>
        <pc:spChg chg="mod">
          <ac:chgData name="Alexander Deliukov" userId="d5fda0f2-1d08-4016-b7e9-bb882f168707" providerId="ADAL" clId="{FE9DFF45-01DC-45CC-A80A-B50597210401}" dt="2026-01-28T10:14:09.504" v="62" actId="1076"/>
          <ac:spMkLst>
            <pc:docMk/>
            <pc:sldMk cId="3350335299" sldId="704"/>
            <ac:spMk id="4" creationId="{8C3DE06E-3BC0-3D03-DD67-6053C9DC5EE0}"/>
          </ac:spMkLst>
        </pc:spChg>
        <pc:spChg chg="mod">
          <ac:chgData name="Alexander Deliukov" userId="d5fda0f2-1d08-4016-b7e9-bb882f168707" providerId="ADAL" clId="{FE9DFF45-01DC-45CC-A80A-B50597210401}" dt="2026-01-28T10:14:04.973" v="60" actId="1076"/>
          <ac:spMkLst>
            <pc:docMk/>
            <pc:sldMk cId="3350335299" sldId="704"/>
            <ac:spMk id="29" creationId="{6B73D3C3-E637-3F00-3A95-BADA91A3F4D5}"/>
          </ac:spMkLst>
        </pc:spChg>
        <pc:spChg chg="mod">
          <ac:chgData name="Alexander Deliukov" userId="d5fda0f2-1d08-4016-b7e9-bb882f168707" providerId="ADAL" clId="{FE9DFF45-01DC-45CC-A80A-B50597210401}" dt="2026-01-28T10:14:07.603" v="61" actId="1076"/>
          <ac:spMkLst>
            <pc:docMk/>
            <pc:sldMk cId="3350335299" sldId="704"/>
            <ac:spMk id="41" creationId="{55AA21B9-2EBE-A254-CB04-9CA3132F9779}"/>
          </ac:spMkLst>
        </pc:spChg>
        <pc:spChg chg="mod">
          <ac:chgData name="Alexander Deliukov" userId="d5fda0f2-1d08-4016-b7e9-bb882f168707" providerId="ADAL" clId="{FE9DFF45-01DC-45CC-A80A-B50597210401}" dt="2026-01-28T10:14:10.961" v="63" actId="1076"/>
          <ac:spMkLst>
            <pc:docMk/>
            <pc:sldMk cId="3350335299" sldId="704"/>
            <ac:spMk id="60" creationId="{7AF9A874-71FF-E153-A712-CB58ABED3B1C}"/>
          </ac:spMkLst>
        </pc:spChg>
      </pc:sldChg>
      <pc:sldChg chg="modSp mod">
        <pc:chgData name="Alexander Deliukov" userId="d5fda0f2-1d08-4016-b7e9-bb882f168707" providerId="ADAL" clId="{FE9DFF45-01DC-45CC-A80A-B50597210401}" dt="2026-01-28T10:14:18.734" v="66" actId="1076"/>
        <pc:sldMkLst>
          <pc:docMk/>
          <pc:sldMk cId="3400119781" sldId="705"/>
        </pc:sldMkLst>
        <pc:spChg chg="mod">
          <ac:chgData name="Alexander Deliukov" userId="d5fda0f2-1d08-4016-b7e9-bb882f168707" providerId="ADAL" clId="{FE9DFF45-01DC-45CC-A80A-B50597210401}" dt="2026-01-28T10:14:18.734" v="66" actId="1076"/>
          <ac:spMkLst>
            <pc:docMk/>
            <pc:sldMk cId="3400119781" sldId="705"/>
            <ac:spMk id="4" creationId="{B6E2F0C4-3708-062E-837B-49F21B8E5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2026. 3. 17.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Επεξεργασία στυλ κειμένου</a:t>
            </a:r>
          </a:p>
          <a:p>
            <a:pPr lvl="1"/>
            <a:r>
              <a:rPr lang="ko-KR" altLang="en-US"/>
              <a:t>Δεύτερο επίπεδο</a:t>
            </a:r>
          </a:p>
          <a:p>
            <a:pPr lvl="2"/>
            <a:r>
              <a:rPr lang="ko-KR" altLang="en-US"/>
              <a:t>Τρίτο επίπεδο</a:t>
            </a:r>
          </a:p>
          <a:p>
            <a:pPr lvl="3"/>
            <a:r>
              <a:rPr lang="ko-KR" altLang="en-US"/>
              <a:t>Τέταρτο επίπεδο</a:t>
            </a:r>
          </a:p>
          <a:p>
            <a:pPr lvl="4"/>
            <a:r>
              <a:rPr lang="ko-KR" altLang="en-US"/>
              <a:t>Πέμπτο επίπεδο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b75d0b6e56042db759308de25b428c2%7C0e2ed45596af4100bed3a8e5fd981685%7C0%7C0%7C638989652911880494%7CUnknown%7CTWFpbGZsb3d8eyJFbXB0eU1hcGkiOnRydWUsIlYiOiIwLjAuMDAwMCIsIlAiOiJXaW4zMiIsIkFOIjoiTWFpbCIsIldUIjoyfQ%3D%3D%7C0%7C%7C%7C&amp;sdata=%2FITZkt%2BIetR6zgRVbzpDpm%2Fe6Dlg1L5kh3Mm8lyobao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sam.nrel.gov/" TargetMode="External"/><Relationship Id="rId5" Type="http://schemas.openxmlformats.org/officeDocument/2006/relationships/hyperlink" Target="https://globalwindatlas.info/en/" TargetMode="External"/><Relationship Id="rId4" Type="http://schemas.openxmlformats.org/officeDocument/2006/relationships/hyperlink" Target="https://joint-research-centre.ec.europa.eu/photovoltaic-geographical-information-system-pvgis_en" TargetMode="Externa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iegemeinschaften.gv.at/online-guide/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smart-cities-marketplace.ec.europa.eu/insights/solutions/solution-booklet-energy-communities" TargetMode="External"/><Relationship Id="rId5" Type="http://schemas.openxmlformats.org/officeDocument/2006/relationships/hyperlink" Target="https://decide4energy.eu/fileadmin/user_upload/Resources/PREVIEW-A5-WP3_Case_studies-Booklet.pdf" TargetMode="External"/><Relationship Id="rId4" Type="http://schemas.openxmlformats.org/officeDocument/2006/relationships/hyperlink" Target="https://decide4energy.eu/fileadmin/user_upload/Materials/Business_Models_Infographic_final_02.png" TargetMode="External"/></Relationships>
</file>

<file path=ppt/notesSlides/_rels/notes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howardlake/6238256033/in/photolist-w23rMr-DNKbE-7FU5Zv-8RJ7as-8REYjk-avfGbv-J98b4A-2nYfE8G-9H7jk4-AgukoC-5CPPh9-kNhBtZ-eSzwYo-ew3DRE-gpzKGw-553ujC-8EV2r9-8B4K1P-oqMiNU-TyuMPb-7Nsqrs-23kSphE-ejrVgd-eeHbjV-8iMtBa-u3iDQ-3KufnR-bBEkmV-5GAnJ2-6Z1XhG-2nYeegB-8bXfhU-9ttQTs-2jNUAua-2jDHP1t-iS64h-NFRXgj-2nYbGyz-6Z1Xoy-2iNdag6-2iGVpFn-2nYbKBU-4FkQe1-2jmWhkq-5jYmeg-27PcpUG-2nYh5yY-aWjvEt-6hJjTL-2nYgBFB" TargetMode="External"/><Relationship Id="rId13" Type="http://schemas.openxmlformats.org/officeDocument/2006/relationships/hyperlink" Target="https://commons.wikimedia.org/wiki/File:Vorarlberger_Kraftwerke-Energy_meter_(electro)-smart_meter-02ASD.jpg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nc-nd/2.0/" TargetMode="External"/><Relationship Id="rId12" Type="http://schemas.openxmlformats.org/officeDocument/2006/relationships/hyperlink" Target="https://www.flickr.com/photos/luigimengato/41193109401/in/photolist-bGVEuK-HYSiBG-msBknz-msA8Pt-msBaRa-msCm6h-msBLwy-msBJ8q-msAGLi-bGVDgP-msBDmG-25L6sha-msBAaS-J8CvTT-msB5BT-msCdv7-HcGibd-J5zfN7-J5zfAd-HH3aGN-J8CxPg-nCPDVc-J8Cvf8-J8J568-J8HLPp-psCxnU-J8HJfX-J5zhQo-J5zhtS-J5zhU1-J8CvYn-J29hc2-J8CvL8-J8CwXr-ch3NQU-J5zfES-ch3Pu3-PvkhKg-J8CxAR-tVJ6iY-J8Cw8F-J5zgUL-sWgr3-J5zf8Q-J8CwPv-HH6kPq-J2bEsv-HH3bMy-2kU3szT-J8Cxwn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bcgovphotos/31002313633/in/photolist-PeyXJR-7VA87W-2mGvwpG-H4EJex-6HPouy-28wmsim-fkZi52-2qGetRz-SL4BmJ-2pFs1aw-2g6T7nQ-LcXLhM-2pzq4Wt-27NYoQe-2o4EhfW-2oikY9P-2gpgBWu-TodhL3-22RjYSg-2pznRFg-2qFvV9b-28wmpLs-4pBY8H-nTux14-oaTEP3-28zYuvn-2887yop-QbGhiR-gV96xy-eXwQ2G-2mGvw7s-28zYv8p-2o1SVM1-uq682d-cVwxTY-2bhpyUx-2qG3r4s-uaQca1-2q73nSx-8fsNLX-2nSs8S8-usCvdD-us1sWh-2pFZMXg-atbVgq-nKuAaC-4Pwhx9-uq61xw-7dzWrF-uaXDt8" TargetMode="External"/><Relationship Id="rId11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creativecommons.org/licenses/by/2.0/" TargetMode="External"/><Relationship Id="rId10" Type="http://schemas.openxmlformats.org/officeDocument/2006/relationships/hyperlink" Target="https://www.flickr.com/photos/greenmambagreenmamba/2049993321/in/photolist-489KAr-3YfCcV-2kVRpJS-DzMyYS-6L6BY-5DCCBi-8oWbQt-3JPbNK-57faN7-62npjg-35NkU6-SD3i1c-4X9AaL-r1kacD-aNd9Xr-e5HioZ-8Maoye-EGj7Cd-DTexmv-RxhniS-S7SJaR-8E29fJ-2iEVdzZ-S7SHZF-6khfo5-bxcGmt-2j5ypZi-QPMHZB-eJqw8g-bjX8y-66sojC-bRTB2v-dwFX9J-4VhgWY-s2Qy5j-8jMywr-559jxT-8XzkXJ-apU25d-9a91xa-brYqtU-egQyFv-7NS6TP-7cKAeK-dyKRqc-5Gvacj-diuZw7-ACHE-arrRui-efCR5y" TargetMode="External"/><Relationship Id="rId4" Type="http://schemas.openxmlformats.org/officeDocument/2006/relationships/hyperlink" Target="https://www.flickr.com/photos/tentenuk/18672186072/" TargetMode="External"/><Relationship Id="rId9" Type="http://schemas.openxmlformats.org/officeDocument/2006/relationships/hyperlink" Target="https://creativecommons.org/licenses/by-sa/2.0/" TargetMode="Externa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2.0/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flickr.com/photos/tentenuk/18672186072/" TargetMode="External"/><Relationship Id="rId4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energy-consumers-and-prosumers/energy-communities_en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ergy.ec.europa.eu/topics/renewable-energy/enabling-framework-renewables_en#renewable-energy-communities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Χρήσιμες συμβουλές, κόλπα και εργαλεία…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Για να σας βοηθήσουμε να δημιουργήσετε την ενεργειακή σας κοινότητα 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latinLnBrk="0" hangingPunct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Το έργο αυτό έχει λάβει χρηματοδότηση από το πρόγραμμα «Ορίζοντας» της Ευρωπαϊκής Ένωσης για την έρευνα και την καινοτομία (2021-2027) στο πλαίσιο της συμφωνίας επιχορήγησης αριθ. 101075596. Η ευθύνη για το περιεχόμενο αυτού του υλικού βαρύνει αποκλειστικά το έργο Every1 και δεν αντανακλά απαραίτητα την άποψη της Ευρωπαϊκής Ένωσης. Η παρουσίαση διαθέτει άδεια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εκτός εάν ορίζεται διαφορετικά.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64247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Δημιουργία ενεργειακής </a:t>
            </a:r>
            <a:r>
              <a:rPr lang="en-GB" sz="1200" b="1" kern="1200" noProof="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κοινότητας</a:t>
            </a: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: επίσημη </a:t>
            </a:r>
            <a:r>
              <a:rPr lang="en-GB" sz="1200" b="1" kern="1200" noProof="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οργάνωση</a:t>
            </a:r>
            <a:endParaRPr lang="en-GB" sz="1200" b="1" kern="1200" noProof="0" dirty="0">
              <a:solidFill>
                <a:schemeClr val="bg1"/>
              </a:solidFill>
              <a:latin typeface="+mn-lt"/>
              <a:ea typeface="Public Sans"/>
              <a:cs typeface="Public Sans"/>
              <a:sym typeface="Public San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Ποιες είναι οι διατυπώσεις για τη δημιουργία μιας ενεργειακής κοινότητας;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98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Δημιουργία μιας ενεργειακής κοινότητας: επίσημη οργάνωση</a:t>
            </a:r>
          </a:p>
          <a:p>
            <a:pPr marL="457200" indent="-457200" latinLnBrk="0">
              <a:buFont typeface="Arial,Sans-Serif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Δημιουργήστε ένα λεπτομερές </a:t>
            </a:r>
            <a:r>
              <a:rPr lang="en-US" sz="1200" b="1" dirty="0">
                <a:solidFill>
                  <a:srgbClr val="2B2C30"/>
                </a:solidFill>
                <a:ea typeface="Public Sans"/>
                <a:cs typeface="Public Sans"/>
              </a:rPr>
              <a:t>σχέδιο έργου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, συμπεριλαμβάνοντας όλες τις διαθέσιμες πληροφορίες και τα χρονοδιαγράμματα.</a:t>
            </a:r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Βεβαιωθείτε ότι πληροίτε τις νομικές απαιτήσεις, ελέγχοντας τις </a:t>
            </a:r>
            <a:r>
              <a:rPr lang="en-US" sz="1200" b="1" dirty="0">
                <a:solidFill>
                  <a:srgbClr val="2B2C30"/>
                </a:solidFill>
                <a:ea typeface="Public Sans"/>
                <a:cs typeface="Public Sans"/>
              </a:rPr>
              <a:t>νομικές απαιτήσεις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που ισχύουν για τον τύπο της ενεργειακής κοινότητας που δημιουργείτε. Ελέγξτε όλους τους ισχύοντες κανονισμούς – αυτοί μπορεί να περιλαμβάνουν εθνικούς, περιφερειακούς, τοπικούς ή δημοτικούς κανονισμούς.</a:t>
            </a:r>
            <a:endParaRPr lang="en-US" sz="1200" dirty="0">
              <a:ea typeface="Public Sans"/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Ελέγξτε αν πρέπει να </a:t>
            </a:r>
            <a:r>
              <a:rPr lang="en-US" sz="1200" b="1" dirty="0">
                <a:solidFill>
                  <a:srgbClr val="2B2C30"/>
                </a:solidFill>
                <a:ea typeface="Public Sans"/>
                <a:cs typeface="Public Sans"/>
              </a:rPr>
              <a:t>καταχωρίσετε επίσημα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την ενεργειακή σας κοινότητα.</a:t>
            </a:r>
            <a:endParaRPr lang="en-US" sz="1200" dirty="0"/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</a:rPr>
              <a:t>Διευκρινίστε τη διαδικασία και τις απαιτήσεις </a:t>
            </a:r>
            <a:r>
              <a:rPr lang="en" sz="1200" dirty="0">
                <a:solidFill>
                  <a:srgbClr val="2B2C30"/>
                </a:solidFill>
                <a:ea typeface="Public Sans"/>
              </a:rPr>
              <a:t>εγγραφής με τον </a:t>
            </a:r>
            <a:r>
              <a:rPr lang="en" sz="1200" b="1" dirty="0">
                <a:solidFill>
                  <a:srgbClr val="2B2C30"/>
                </a:solidFill>
                <a:ea typeface="Public Sans"/>
              </a:rPr>
              <a:t>διαχειριστή του δικτύου</a:t>
            </a:r>
            <a:r>
              <a:rPr lang="en" sz="1200" dirty="0">
                <a:solidFill>
                  <a:srgbClr val="2B2C30"/>
                </a:solidFill>
                <a:ea typeface="Public Sans"/>
              </a:rPr>
              <a:t>.</a:t>
            </a:r>
            <a:endParaRPr lang="en-US" sz="1200" dirty="0">
              <a:solidFill>
                <a:srgbClr val="2B2C3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92768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Calibri"/>
                <a:ea typeface="Public Sans"/>
                <a:cs typeface="Public Sans"/>
                <a:sym typeface="Public Sans"/>
              </a:rPr>
              <a:t>Δημιουργία μιας ενεργειακής κοινότητας: Ηγεσία</a:t>
            </a:r>
            <a:endParaRPr lang="en-US" sz="105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Πώς μπορώ να ηγηθώ αποτελεσματικά μιας ενεργειακής κοινότητας;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7031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Δημιουργία μιας ενεργειακής κοινότητας: Ηγεσία</a:t>
            </a:r>
            <a:endParaRPr lang="en-US" sz="105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Δημιουργία μιας </a:t>
            </a:r>
            <a:r>
              <a:rPr lang="en-US" sz="1200" b="1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βασικής ομάδας</a:t>
            </a:r>
            <a:r>
              <a:rPr lang="en-US" sz="12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: Αυτή η ομάδα πρέπει να είναι αξιόπιστη, ενεργή και όχι πολύ μεγάλη.</a:t>
            </a:r>
            <a:endParaRPr lang="en-US" sz="1200" b="1" dirty="0">
              <a:solidFill>
                <a:srgbClr val="2B2C30"/>
              </a:solidFill>
              <a:latin typeface="Calibri"/>
              <a:ea typeface="Public Sans"/>
              <a:cs typeface="Public San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Κατανομή </a:t>
            </a:r>
            <a:r>
              <a:rPr lang="en-US" sz="12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καθηκόντων: Να είναι σαφές ποιος είναι υπεύθυνος για κάθε καθήκον. Για παράδειγμα, τιμολόγηση, παρακολούθηση ή επικοινωνία. </a:t>
            </a:r>
            <a:r>
              <a:rPr lang="en-US" sz="1200" b="1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Η σαφής κατανομή των καθηκόντων και των ευθυνών </a:t>
            </a:r>
            <a:r>
              <a:rPr lang="en-US" sz="12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από νωρίς βοηθά στην αποφυγή τριβών!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Εκτιμήστε ρεαλιστικά τον</a:t>
            </a:r>
            <a:r>
              <a:rPr lang="en-US" sz="1200" b="1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 διαθέσιμο χρόνο </a:t>
            </a:r>
            <a:r>
              <a:rPr lang="en-US" sz="12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σας: Είναι αρκετός για τις προγραμματισμένες δραστηριότητές σας; Σκεφτείτε να προβλέψετε ένα περιθώριο για απρόβλεπτες εργασίες ή καθυστερήσεις.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98646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Calibri"/>
                <a:ea typeface="Public Sans"/>
                <a:cs typeface="Public Sans"/>
                <a:sym typeface="Public Sans"/>
              </a:rPr>
              <a:t>Δημιουργία ενεργειακής κοινότητας: Πόροι </a:t>
            </a:r>
            <a:endParaRPr lang="en-US" sz="105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Τι εξοπλισμό χρειάζομαι για να δημιουργήσω μια ενεργειακή κοινότητα;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52611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Calibri"/>
                <a:ea typeface="Public Sans"/>
                <a:cs typeface="Public Sans"/>
                <a:sym typeface="Public Sans"/>
              </a:rPr>
              <a:t>Δημιουργία μιας ενεργειακής κοινότητας: Πόροι </a:t>
            </a:r>
            <a:endParaRPr lang="en-US" sz="105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Η δημιουργία μιας ενεργειακής κοινότητας περιλαμβάνει την εγκατάσταση και συντήρηση  εξοπλισμού που επιτρέπει την παραγωγή, αποθήκευση, διαχείριση και διανομή ενέργειας μεταξύ των μελών της κοινότητας. Για παράδειγμα: </a:t>
            </a:r>
          </a:p>
          <a:p>
            <a:pPr latinLnBrk="0"/>
            <a:endParaRPr lang="en-US" sz="1200" dirty="0"/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sym typeface="Public Sans"/>
              </a:rPr>
              <a:t>Παραγωγή ανανεώσιμης ενέργειας: Φωτοβολταϊκά πάνελ, ανεμογεννήτριες, μικροϋδροηλεκτρικά συστήματα.</a:t>
            </a:r>
            <a:endParaRPr lang="en-US" sz="1200" dirty="0">
              <a:solidFill>
                <a:srgbClr val="2B2C30"/>
              </a:solidFill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sym typeface="Public Sans"/>
              </a:rPr>
              <a:t>Αποθήκευση ενέργειας: Συστήματα μπαταριών, αποθήκευση θερμικής ενέργειας.</a:t>
            </a:r>
            <a:endParaRPr lang="en-US" sz="1200" dirty="0">
              <a:solidFill>
                <a:srgbClr val="2B2C30"/>
              </a:solidFill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sym typeface="Public Sans"/>
              </a:rPr>
              <a:t>Διαχείριση και παρακολούθηση ενέργειας: </a:t>
            </a:r>
            <a:r>
              <a:rPr lang="en-US" sz="1200" dirty="0">
                <a:solidFill>
                  <a:srgbClr val="2B2C30"/>
                </a:solidFill>
              </a:rPr>
              <a:t>Έξυπνοι μετρητές, συστήματα διαχείρισης ενέργειας (EMS).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Ενσωμάτωση και ασφάλεια δικτύου: Μετατροπείς, συσκευές ασφαλείας.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Επικοινωνία και έλεγχος: Συστήματα SCADA, αισθητήρες IoT, τεχνολογία έξυπνων δικτύων.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Ενσωμάτωση ηλεκτρικών οχημάτων: Σταθμοί φόρτισης, συστήματα Vehicle-to-grid (V2G).</a:t>
            </a:r>
          </a:p>
          <a:p>
            <a:pPr marL="457200" indent="-457200" latinLnBrk="0">
              <a:buFont typeface="Arial"/>
              <a:buChar char="•"/>
            </a:pPr>
            <a:endParaRPr lang="en-US" sz="1200" dirty="0">
              <a:solidFill>
                <a:srgbClr val="2B2C30"/>
              </a:solidFill>
            </a:endParaRPr>
          </a:p>
          <a:p>
            <a:pPr latinLnBrk="0"/>
            <a:r>
              <a:rPr lang="en-US" sz="1200" b="1" dirty="0">
                <a:solidFill>
                  <a:srgbClr val="2B2C30"/>
                </a:solidFill>
              </a:rPr>
              <a:t>Η εφαρμογή και η χρήση εξαρτώνται από το νομικό πλαίσιο της χώρας σας</a:t>
            </a:r>
            <a:r>
              <a:rPr lang="en-US" sz="1200" dirty="0">
                <a:solidFill>
                  <a:srgbClr val="2B2C30"/>
                </a:solidFill>
              </a:rPr>
              <a:t>.</a:t>
            </a:r>
          </a:p>
          <a:p>
            <a:pPr latinLnBrk="0"/>
            <a:endParaRPr lang="en-US" sz="1200" dirty="0">
              <a:solidFill>
                <a:srgbClr val="2B2C3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59575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Δημιουργία μιας ενεργειακής κοινότητας: Τα μέλη σας 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Πώς είναι η ιδιότητα μέλους μιας ενεργειακής κοινότητας;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32183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Δημιουργία μιας ενεργειακής κοινότητας: Τα μέλη σας 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Όταν σκέφτεστε τους όρους συμμετοχής σε μια ενεργειακή κοινότητα, θα πρέπει: </a:t>
            </a:r>
          </a:p>
          <a:p>
            <a:pPr latinLnBrk="0"/>
            <a:endParaRPr lang="en-US" sz="1200" b="1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Εξετάσετε </a:t>
            </a:r>
            <a:r>
              <a:rPr lang="en-US" sz="1200" b="1" dirty="0">
                <a:solidFill>
                  <a:srgbClr val="2B2C30"/>
                </a:solidFill>
              </a:rPr>
              <a:t>τα τέλη συμμετοχής </a:t>
            </a:r>
            <a:r>
              <a:rPr lang="en-US" sz="1200" dirty="0">
                <a:solidFill>
                  <a:srgbClr val="2B2C30"/>
                </a:solidFill>
              </a:rPr>
              <a:t>- όπου είναι σκόπιμο - για την κάλυψη των διοικητικών εργασιών.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Καθορίσετε </a:t>
            </a:r>
            <a:r>
              <a:rPr lang="en-US" sz="1200" b="1" dirty="0">
                <a:solidFill>
                  <a:srgbClr val="2B2C30"/>
                </a:solidFill>
              </a:rPr>
              <a:t>τους κωδικούς κοινής χρήσης </a:t>
            </a:r>
            <a:r>
              <a:rPr lang="en-US" sz="1200" dirty="0">
                <a:solidFill>
                  <a:srgbClr val="2B2C30"/>
                </a:solidFill>
              </a:rPr>
              <a:t>μεταξύ των μελών σας (ποιος λαμβάνει πόσο και σε ποια ώρα της ημέρας).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rgbClr val="2B2C30"/>
                </a:solidFill>
              </a:rPr>
              <a:t>Καθορίσετε τον </a:t>
            </a:r>
            <a:r>
              <a:rPr lang="en" sz="1200" b="1" dirty="0">
                <a:solidFill>
                  <a:srgbClr val="2B2C30"/>
                </a:solidFill>
              </a:rPr>
              <a:t>βαθμό ευελιξίας </a:t>
            </a:r>
            <a:r>
              <a:rPr lang="en" sz="1200" dirty="0">
                <a:solidFill>
                  <a:srgbClr val="2B2C30"/>
                </a:solidFill>
              </a:rPr>
              <a:t>για τα μέλη (όροι εισόδου και εξόδου).</a:t>
            </a:r>
            <a:endParaRPr lang="en-US" sz="1200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Να δημιουργήσετε </a:t>
            </a:r>
            <a:r>
              <a:rPr lang="en-US" sz="1200" b="1" dirty="0">
                <a:solidFill>
                  <a:srgbClr val="2B2C30"/>
                </a:solidFill>
              </a:rPr>
              <a:t>κανάλια επικοινωνίας </a:t>
            </a:r>
            <a:r>
              <a:rPr lang="en-US" sz="1200" dirty="0">
                <a:solidFill>
                  <a:srgbClr val="2B2C30"/>
                </a:solidFill>
              </a:rPr>
              <a:t>για τα μέλη (π.χ. ενημερωτικά δελτία, τακτικές συναντήσεις).</a:t>
            </a:r>
            <a:endParaRPr lang="en-US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Εξασφαλίζετε </a:t>
            </a:r>
            <a:r>
              <a:rPr lang="en-US" sz="1200" b="1" dirty="0">
                <a:solidFill>
                  <a:srgbClr val="2B2C30"/>
                </a:solidFill>
              </a:rPr>
              <a:t>διαφάνεια </a:t>
            </a:r>
            <a:r>
              <a:rPr lang="en-US" sz="1200" dirty="0">
                <a:solidFill>
                  <a:srgbClr val="2B2C30"/>
                </a:solidFill>
              </a:rPr>
              <a:t>και ενημερώνετε τα μέλη της ενεργειακής κοινότητας. </a:t>
            </a:r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58483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Δημιουργία ενεργειακής κοινότητας: Χρηματοδότηση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Ποια χρηματοδότηση είναι διαθέσιμη για την υποστήριξη των ενεργειακών κοινοτήτων;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51872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Δημιουργία ενεργειακής κοινότητας: Χρηματοδότηση </a:t>
            </a:r>
            <a:endParaRPr lang="en-US" sz="1050" dirty="0">
              <a:solidFill>
                <a:schemeClr val="bg1"/>
              </a:solidFill>
            </a:endParaRPr>
          </a:p>
          <a:p>
            <a:pPr algn="just" latinLnBrk="0"/>
            <a:r>
              <a:rPr lang="en-US" sz="1200" dirty="0">
                <a:solidFill>
                  <a:srgbClr val="2B2C30"/>
                </a:solidFill>
              </a:rPr>
              <a:t>Η εξασφάλιση επαρκούς χρηματοδότησης και πηγών εσόδων είναι απαραίτητη για τη μακροπρόθεσμη βιωσιμότητα της ενεργειακής κοινότητας. Μερικά ερωτήματα που πρέπει να λάβετε υπόψη: </a:t>
            </a:r>
          </a:p>
          <a:p>
            <a:pPr algn="just" latinLnBrk="0"/>
            <a:endParaRPr lang="en-US" sz="1200" b="1" dirty="0">
              <a:solidFill>
                <a:srgbClr val="2B2C30"/>
              </a:solidFill>
            </a:endParaRP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Ποιο είναι το αρχικό κεφάλαιο που απαιτείται;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Υπάρχουν διαθέσιμες επιχορηγήσεις, επιδοτήσεις ή φορολογικά κίνητρα;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Πώς θα συνεισφέρουν οικονομικά τα μέλη (εφάπαξ τέλη, μηνιαίες συνδρομές, πληρωμή ανά χρήση);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Ποια είναι η αναμενόμενη απόδοση της επένδυσης (ROI);</a:t>
            </a:r>
            <a:endParaRPr lang="en-US" sz="1200" b="1" i="1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5732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/>
              <a:t>Η δημιουργία και η διοίκηση μιας ενεργειακής κοινότητας είναι μια συναρπαστική διαδικασία. Ωστόσο, αν εργάζεστε κυρίως μόνος σας, μπορεί να είναι αποθαρρυντική. Ποια είναι τα βασικά πράγματα που πρέπει να λάβετε υπόψη; Πού μπορείτε να απευθυνθείτε για υποστήριξη; Πώς μπορείτε να αξιοποιήσετε καλύτερα τον περιορισμένο χρόνο και τους πόρους σας;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Σε αυτή τη σύντομη παρουσίαση, θα εξετάσουμε: </a:t>
            </a:r>
          </a:p>
          <a:p>
            <a:pPr latinLnBrk="0"/>
            <a:endParaRPr lang="en-GB" sz="1200" dirty="0"/>
          </a:p>
          <a:p>
            <a:pPr marL="457200" indent="-457200" latinLnBrk="0">
              <a:buChar char="•"/>
            </a:pPr>
            <a:r>
              <a:rPr lang="en-GB" sz="1200" dirty="0"/>
              <a:t>Βασικά ζητήματα που πρέπει να λάβετε υπόψη κατά τη δημιουργία και/ή τη διοίκηση μιας ενεργειακής κοινότητας. </a:t>
            </a:r>
          </a:p>
          <a:p>
            <a:pPr marL="457200" indent="-457200" latinLnBrk="0">
              <a:buChar char="•"/>
            </a:pPr>
            <a:r>
              <a:rPr lang="en-GB" sz="1200" dirty="0"/>
              <a:t>Πώς να συνεργαστείτε αποτελεσματικά με την κοινότητά σας και άλλους ενδιαφερόμενους φορείς.</a:t>
            </a:r>
          </a:p>
          <a:p>
            <a:pPr marL="457200" indent="-457200" latinLnBrk="0">
              <a:buChar char="•"/>
            </a:pPr>
            <a:r>
              <a:rPr lang="en-GB" sz="1200" dirty="0"/>
              <a:t>Πού να απευθυνθείτε όταν χρειάζεστε υποστήριξη.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73347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Δημιουργία ενεργειακής κοινότητας: Χρηματοδότηση </a:t>
            </a:r>
            <a:endParaRPr lang="en-US" sz="1050" dirty="0">
              <a:solidFill>
                <a:schemeClr val="bg1"/>
              </a:solidFill>
            </a:endParaRPr>
          </a:p>
          <a:p>
            <a:pPr marL="457200" algn="just" latinLnBrk="0"/>
            <a:endParaRPr lang="en-US" sz="1200" dirty="0">
              <a:solidFill>
                <a:srgbClr val="2B2C30"/>
              </a:solidFill>
            </a:endParaRPr>
          </a:p>
          <a:p>
            <a:pPr algn="just" latinLnBrk="0"/>
            <a:r>
              <a:rPr lang="en-US" sz="1200" dirty="0">
                <a:solidFill>
                  <a:srgbClr val="2B2C30"/>
                </a:solidFill>
              </a:rPr>
              <a:t>Οι επιλογές χρηματοδότησης περιλαμβάνουν:</a:t>
            </a:r>
          </a:p>
          <a:p>
            <a:pPr algn="just" latinLnBrk="0"/>
            <a:endParaRPr lang="en-US" sz="1200" b="1" dirty="0">
              <a:solidFill>
                <a:srgbClr val="2B2C30"/>
              </a:solidFill>
            </a:endParaRP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Επιχορηγήσεις της ΕΕ και της κυβέρνησης (π.χ. Horizon Europe).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Χρηματοδότηση από το πλήθος και επενδύσεις της κοινότητας.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Τραπεζικά δάνεια και πράσινα ομόλογα.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Συμπράξεις δημόσιου και ιδιωτικού τομέα (ΣΔΙΤ).</a:t>
            </a:r>
            <a:endParaRPr lang="en-US" sz="1200" b="1" i="1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74895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Δημιουργία μιας ενεργειακής κοινότητας: Συμμετοχή της κοινότητας και των ενδιαφερόμενων μερών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Πώς μπορώ να εμπλέξω αποτελεσματικά την ευρύτερη κοινότητα και τους ενδιαφερόμενους φορείς;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12189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Δημιουργία μιας ενεργειακής κοινότητας: Συμμετοχή της κοινότητας και των ενδιαφερόμενων μερών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Μια επιτυχημένη ενεργειακή κοινότητα βασίζεται στην ενεργό συμμετοχή και την εμπιστοσύνη των ενδιαφερόμενων μερών. Βασικά ερωτήματα που πρέπει να ληφθούν υπόψη: </a:t>
            </a:r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Ποιοι είναι οι βασικοί ενδιαφερόμενοι φορείς (κάτοικοι, επιχειρήσεις, δήμοι, μη κυβερνητικές οργανώσεις (ΜΚΟ))?</a:t>
            </a:r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Πώς θα εμπλέξετε και θα ενημερώσετε την κοινότητα σχετικά με την ενεργειακή κοινότητα;</a:t>
            </a:r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Ποια δομή διακυβέρνησης θα εφαρμοστεί για τη λήψη αποφάσεων και την επίλυση διαφορών;</a:t>
            </a:r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</a:rPr>
              <a:t>Ποιοι είναι οι ρόλοι και οι ευθύνες των μελών;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</a:rPr>
              <a:t>Μπορούν τα νέα μέλη να ενταχθούν εύκολα και να επωφεληθούν από την κοινότητα;</a:t>
            </a:r>
            <a:endParaRPr lang="en-GB" sz="1200" b="1" noProof="0" dirty="0">
              <a:solidFill>
                <a:srgbClr val="000066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5551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Δημιουργία μιας ενεργειακής κοινότητας: Συμμετοχή της κοινότητας και των ενδιαφερόμενων μερών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  <a:sym typeface="Public Sans"/>
              </a:rPr>
              <a:t>Οι ορθές πρακτικές περιλαμβάνουν:</a:t>
            </a:r>
          </a:p>
          <a:p>
            <a:pPr latinLnBrk="0"/>
            <a:endParaRPr lang="en-US" sz="12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Διοργάνωση συναντήσεων της κοινότητας για την εκτίμηση του ενδιαφέροντος και την εξασφάλιση υποστήριξης.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Καθορισμός ενός σαφούς μοντέλου συμμετοχής (π.χ. συνεταιρισμός, ένωση, εταιρεία).</a:t>
            </a:r>
            <a:endParaRPr lang="en-US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Προσφορά οικονομικών κινήτρων ή παροχών για την ενθάρρυνση της συμμετοχής.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Ξεκίνημα με μικρά πιλοτικά έργα και στη συνέχεια επέκταση με βάση τη ζήτηση.</a:t>
            </a:r>
            <a:endParaRPr lang="en-US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Συνεργασία με τοπικές επιχειρήσεις και δήμους για υιοθέτηση σε μεγαλύτερη κλίμακα.</a:t>
            </a:r>
            <a:endParaRPr lang="en-US" sz="1200" b="1" dirty="0">
              <a:solidFill>
                <a:srgbClr val="000066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68655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Επόμενα βήματα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Αν θέλετε να μάθετε περισσότερα σχετικά με τη δημιουργία μιας ενεργειακής κοινότητας, οι παρακάτω πηγές μπορεί να σας φανούν χρήσιμες: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Δείτε την παρουσίαση της Every1 με τίτλο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«Ενεργειακές κοινότητες: Βασικές γνώσεις πληροφορικής»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Εξερευνήστε μερικά εργαλεία: </a:t>
            </a:r>
            <a:r>
              <a:rPr lang="en-US" altLang="ko-KR" sz="1200" dirty="0">
                <a:solidFill>
                  <a:srgbClr val="373737"/>
                </a:solidFill>
                <a:hlinkClick r:id="rId4"/>
              </a:rPr>
              <a:t>Το Φωτοβολταϊκό Γεωγραφικό Πληροφοριακό Σύστημα (PVGIS) </a:t>
            </a:r>
            <a:r>
              <a:rPr lang="en-US" altLang="ko-KR" sz="1200" dirty="0">
                <a:solidFill>
                  <a:srgbClr val="373737"/>
                </a:solidFill>
              </a:rPr>
              <a:t>εκτιμά το δυναμικό ηλιακής ενέργειας σε όλο τον κόσμο.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Εξερευνήστε μερικά εργαλεία: </a:t>
            </a:r>
            <a:r>
              <a:rPr lang="en-US" altLang="ko-KR" sz="1200" dirty="0">
                <a:solidFill>
                  <a:srgbClr val="373737"/>
                </a:solidFill>
                <a:hlinkClick r:id="rId5"/>
              </a:rPr>
              <a:t>Ο Παγκόσμιος Άτλας Ανέμου </a:t>
            </a:r>
            <a:r>
              <a:rPr lang="en-US" altLang="ko-KR" sz="1200" dirty="0">
                <a:solidFill>
                  <a:srgbClr val="373737"/>
                </a:solidFill>
              </a:rPr>
              <a:t>χαρτογραφεί τους ανέμους για μελέτες σκοπιμότητας.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Εξερευνήστε μερικά εργαλεία: </a:t>
            </a:r>
            <a:r>
              <a:rPr lang="en-US" altLang="ko-KR" sz="1200" dirty="0">
                <a:solidFill>
                  <a:srgbClr val="373737"/>
                </a:solidFill>
                <a:hlinkClick r:id="rId6"/>
              </a:rPr>
              <a:t>Το μοντέλο NREL System Advisor Model </a:t>
            </a:r>
            <a:r>
              <a:rPr lang="en-US" altLang="ko-KR" sz="1200" dirty="0">
                <a:solidFill>
                  <a:srgbClr val="373737"/>
                </a:solidFill>
              </a:rPr>
              <a:t>(SAM) παρέχει οικονομική και τεχνική ανάλυση για την ηλιακή, την αιολική ενέργεια και την αποθήκευση.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94738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F7F34-17EC-B3D2-0EF6-4277C94AC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013B3F-67E3-846D-336E-191664F609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49B939-00B7-B970-46AA-7C1354FABD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Επόμενα βήματα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Αν θέλετε να μάθετε περισσότερα σχετικά με τη δημιουργία μιας ενεργειακής κοινότητας, οι παρακάτω πηγές μπορεί να σας φανούν χρήσιμες: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Διαβάστε έναν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  <a:hlinkClick r:id="rId3"/>
              </a:rPr>
              <a:t>ηλεκτρονικό οδηγό για τη δημιουργία μιας ενεργειακής κοινότητας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(στη γερμανική γλώσσα)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Εξερευνήστε</a:t>
            </a:r>
            <a:r>
              <a:rPr lang="en-US" altLang="ko-KR" sz="1200" i="1" dirty="0">
                <a:solidFill>
                  <a:srgbClr val="373737"/>
                </a:solidFill>
                <a:hlinkClick r:id="rId4"/>
              </a:rPr>
              <a:t> 7 τύπους ενεργειακών κοινοτήτων και συλλογικών δράσεων </a:t>
            </a:r>
            <a:r>
              <a:rPr lang="en-US" altLang="ko-KR" sz="1200" dirty="0">
                <a:solidFill>
                  <a:srgbClr val="373737"/>
                </a:solidFill>
              </a:rPr>
              <a:t>σε αυτόν τον πόρο του έργου DECIDE.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Δείτε το έργο ENCLUDE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Αυτό μπορεί να σας εκπλήξει: Πράγματα που μάθαμε από τη συζήτηση για την ενέργεια με 68 πρωτοβουλίες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Διαβάστε το Smart Cities Marketplace 2020 </a:t>
            </a:r>
            <a:r>
              <a:rPr lang="en-US" altLang="ko-KR" sz="1200" i="1" dirty="0">
                <a:solidFill>
                  <a:srgbClr val="373737"/>
                </a:solidFill>
                <a:hlinkClick r:id="rId6"/>
              </a:rPr>
              <a:t>Energy Communities: Solution Booklet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6D265A-E206-FE5F-D200-1461B1EA73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05437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Ευχαριστίες</a:t>
            </a:r>
          </a:p>
          <a:p>
            <a:pPr latinLnBrk="0"/>
            <a:r>
              <a:rPr lang="en-GB" noProof="0" dirty="0"/>
              <a:t>Αυτή η παρουσίαση </a:t>
            </a:r>
            <a:r>
              <a:rPr lang="en-GB" i="1" noProof="0" dirty="0"/>
              <a:t>με χρήσιμες </a:t>
            </a:r>
            <a:r>
              <a:rPr lang="en-GB" i="1" dirty="0"/>
              <a:t>συμβουλές</a:t>
            </a:r>
            <a:r>
              <a:rPr lang="en-GB" i="1" noProof="0" dirty="0"/>
              <a:t>, κόλπα </a:t>
            </a:r>
            <a:r>
              <a:rPr lang="en-GB" i="1" dirty="0"/>
              <a:t>και εργαλεία για τη δημιουργία της τοπικής σας Ενεργειακής Κοινότητας </a:t>
            </a:r>
            <a:r>
              <a:rPr lang="en-GB" noProof="0" dirty="0"/>
              <a:t>δημιουργήθηκε από το πρόγραμμα Every1 και διαθέτει άδεια </a:t>
            </a:r>
            <a:r>
              <a:rPr lang="en-GB" noProof="0" dirty="0">
                <a:hlinkClick r:id="rId3"/>
              </a:rPr>
              <a:t>CC BY-SA 4.0</a:t>
            </a:r>
            <a:r>
              <a:rPr lang="en-GB" noProof="0" dirty="0"/>
              <a:t>, εκτός αν αναφέρεται διαφορετικά. </a:t>
            </a:r>
          </a:p>
          <a:p>
            <a:pPr latinLnBrk="0"/>
            <a:endParaRPr lang="en-GB" noProof="0" dirty="0"/>
          </a:p>
          <a:p>
            <a:pPr latinLnBrk="0"/>
            <a:r>
              <a:rPr lang="en-GB" noProof="0" dirty="0"/>
              <a:t>Οι εικόνες που χρησιμοποιούνται σε αυτή την παρουσίαση είναι οι εξής: </a:t>
            </a:r>
          </a:p>
          <a:p>
            <a:pPr latinLnBrk="0"/>
            <a:endParaRPr lang="en-GB" noProof="0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εξωφύλλου: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Moss Community Energy Launch (DIY Solar Panel Workshop)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10 10 με άδεια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GB" sz="1200" b="0" i="0" u="sng" strike="noStrike" cap="none" noProof="0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εισαγωγικού κειμένου: «Starting an Energy Community: Further Considerations: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Clean-energy fund shines light on renewables»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την επαρχία της Βρετανικής Κολομβίας, με άδεια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BY-NC-ND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Starting an energy community: First Steps and Considerations: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Knowledge, experience, narrative, collaborative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τον Howard Lake με άδεια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BY-SA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Δημιουργία μιας ενεργειακής κοινότητας: Περαιτέρω σκέψεις: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Το ταμείο καθαρής ενέργειας ρίχνει φως στις ανανεώσιμες πηγές ενέργειας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την επαρχία της Βρετανικής Κολομβίας έχει άδεια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BY-NC-ND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Δημιουργία μιας ενεργειακής κοινότητας: Τυπική οργάνωση: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Afternoon_Planning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τον Green Mamba :)--&lt; με άδεια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CC BY-ND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Δημιουργία μιας ενεργειακής κοινότητας: Ηγεσία: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Ηγεσία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τον Luigi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Mengato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με άδεια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BY-SA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Δημιουργία μιας ενεργειακής κοινότητας: Πόροι: </a:t>
            </a:r>
            <a:r>
              <a:rPr lang="en-GB" b="0" i="0" dirty="0" err="1">
                <a:solidFill>
                  <a:srgbClr val="242424"/>
                </a:solidFill>
                <a:effectLst/>
                <a:hlinkClick r:id="rId13"/>
              </a:rPr>
              <a:t>Vorarlberger </a:t>
            </a:r>
            <a:r>
              <a:rPr lang="en-GB" b="0" i="0" dirty="0">
                <a:solidFill>
                  <a:srgbClr val="242424"/>
                </a:solidFill>
                <a:effectLst/>
                <a:hlinkClick r:id="rId13"/>
              </a:rPr>
              <a:t>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από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με άδεια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</a:t>
            </a:r>
          </a:p>
          <a:p>
            <a:pPr latinLnBrk="0"/>
            <a:endParaRPr lang="en-GB" noProof="0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939D8-6392-CFDE-A218-892CC91CC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CEEF26-1033-A449-F64C-2561A37FF3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F8651B-FE2F-9CF6-0D77-55F29B4AD6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Ευχαριστίες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Ξεκινώντας μια Ενεργειακή Κοινότητα: Τα μέλη σας: «Πραγματοποιώντας το δυναμικό» του Beck Pitt είναι αδειοδοτημένο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με 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Ξεκινώντας μια ενεργειακή κοινότητα: Χρηματοδότηση: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4"/>
              </a:rPr>
              <a:t>Λογαριασμοί ηλεκτρικού ρεύματος με λαμπτήρα και αριθμομηχανή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από Uswitch.com Images με </a:t>
            </a:r>
            <a:r>
              <a:rPr lang="en-GB" dirty="0">
                <a:solidFill>
                  <a:srgbClr val="242424"/>
                </a:solidFill>
              </a:rPr>
              <a:t>άδεια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Δημιουργία μιας ενεργειακής κοινότητας: Συμμετοχή της κοινότητας και των ενδιαφερόμενων μερών: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Moss Community Energy Launch (DIY Solar Panel Workshop)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10 10 με άδεια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GB" sz="1200" b="0" i="0" u="sng" strike="noStrike" cap="none" noProof="0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b="0" i="0" dirty="0">
              <a:solidFill>
                <a:srgbClr val="242424"/>
              </a:solidFill>
              <a:effectLst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1200" noProof="0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latinLnBrk="0"/>
            <a:endParaRPr lang="en-GB" sz="1200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GB" sz="1200" noProof="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GB" sz="2000" noProof="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noProof="0" dirty="0"/>
          </a:p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C297F8-F54B-CDCE-28DF-70A97B624A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86075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Ευχαριστώ!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5039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Ξεκινάμε κάθε ενότητα με μια ερώτηση που προτρέπει στη σκέψη. Αφιερώστε λίγο χρόνο για να σκεφτείτε κάθε ερώτηση, προτού προχωρήσετε στην επόμενη διαφάνεια. </a:t>
            </a:r>
          </a:p>
          <a:p>
            <a:pPr latinLnBrk="0"/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Μπορείτε να επεξεργαστείτε κάθε ερώτηση με τη σειρά. </a:t>
            </a: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Εναλλακτικά, μπορείτε να επιλέξετε μια συγκεκριμένη ερώτηση που θέλετε να εξερευνήσετε πρώτα μέσω του μενού. </a:t>
            </a: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555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Ξεκινήστε σήμερα!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Τι πρέπει να λάβω υπόψη όταν θέλω να ξεκινήσω μια ενεργειακή κοινότητα;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Τι άλλα πράγματα πρέπει να λάβω υπόψη όταν ξεκινώ μια ενεργειακή κοινότητα;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Ποιες είναι οι βασικές διατυπώσεις για τη δημιουργία μιας ενεργειακής κοινότητας;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Πώς μπορώ να ηγηθώ αποτελεσματικά μιας ενεργειακής κοινότητας;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Τι εξοπλισμό χρειάζομαι για να δημιουργήσω μια ενεργειακή κοινότητα;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Πώς είναι η ιδιότητα μέλους μιας ενεργειακής κοινότητας;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Ποια χρηματοδότηση μπορεί να είναι διαθέσιμη για την υποστήριξη της ενεργειακής μου κοινότητας;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Πώς μπορώ να συνεργαστώ αποτελεσματικά με την ευρύτερη κοινότητα και τους ενδιαφερόμενους φορείς;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6729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Δημιουργία ενεργειακής κοινότητας: Πρώτα βήματα και παράγοντες που πρέπει να ληφθούν υπόψη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Τι πρέπει να λάβω υπόψη όταν θέλω να δημιουργήσω μια ενεργειακή κοινότητα;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9015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Δημιουργία μιας ενεργειακής κοινότητας: Πρώτα βήματα και παράγοντες που πρέπει να ληφθούν υπόψη</a:t>
            </a:r>
            <a:endParaRPr lang="en-US" sz="1050" dirty="0">
              <a:solidFill>
                <a:schemeClr val="bg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Σκεφτείτε τι είδους ενεργειακή κοινότητα θέλετε να δημιουργήσετε. Ποιοι θα συμμετάσχουν; Ποια είναι η κινητοποίηση για την ενεργειακή κοινότητα;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Ενημερωθείτε για τους διαφορετικούς τύπους ενεργειακών κοινοτήτων, συμπεριλαμβανομένων </a:t>
            </a: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των ενεργειακών κοινοτήτων που διοικούνται από πολίτες </a:t>
            </a: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και </a:t>
            </a: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  <a:hlinkClick r:id="rId4"/>
              </a:rPr>
              <a:t>των κοινοτήτων ανανεώσιμων πηγών ενέργειας</a:t>
            </a: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</a:rPr>
              <a:t>Ποιες τεχνολογίες έχουν ήδη εγκατασταθεί ή προγραμματίζεται να εγκατασταθούν;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</a:rPr>
              <a:t>Εξετάστε τη δυνατότητα χρήσης φωτοβολταϊκών (PV) ή ηλιακών πάνελ, συστημάτων αποθήκευσης, έξυπνων μετρητών.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https://energy.ec.europa.eu/topics/markets-and-consumers/energy-consumers-and-prosumers/energy-communities_en</a:t>
            </a:r>
          </a:p>
          <a:p>
            <a:r>
              <a:rPr lang="en-GB" dirty="0" err="1"/>
              <a:t>https://energy.ec.europa.eu/topics/renewable-energy/enabling-framework-renewables_en#renewable-energy-communities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0330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62BD5-666E-10B2-59DD-B436353DF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E56B13-C6BC-710A-AA70-7989105F1B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189BE6-3B5F-61F6-EF58-E2F8033B7F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Δημιουργία μιας ενεργειακής κοινότητας: Πρώτα βήματα και παράγοντες που πρέπει να ληφθούν υπόψη</a:t>
            </a:r>
            <a:endParaRPr lang="en-US" sz="1050" dirty="0">
              <a:solidFill>
                <a:schemeClr val="bg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Ποιος θα διαχειρίζεται την ενεργειακή κοινότητα;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</a:rPr>
              <a:t>Θα την διαχειριστείτε εσείς οι ίδιοι ή προτιμάτε να αναθέσετε τη διαχείριση σε εξωτερικό ανάδοχο;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Ποιος μπορεί να σας υποστηρίξει;</a:t>
            </a:r>
            <a:endParaRPr lang="en-GB" sz="2200" dirty="0"/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</a:rPr>
              <a:t>Μπορεί να υπάρχουν περιφερειακοί ή εθνικοί οργανισμοί ενέργειας ή χρηματοδότησης και παραδείγματα βέλτιστων πρακτικών που μπορείτε να χρησιμοποιήσετε ως έμπνευση ή/και υποστήριξη. </a:t>
            </a:r>
          </a:p>
          <a:p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54FFF8-46CF-ADEC-8334-5F4EF772CC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40168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Δημιουργία ενεργειακής κοινότητας: Περαιτέρω σκέψεις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Τι άλλο πρέπει να λάβω υπόψη κατά τη δημιουργία μιας ενεργειακής κοινότητας;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7136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Δημιουργία μιας ενεργειακής κοινότητας: Περαιτέρω σκέψεις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GB" sz="1200" dirty="0">
                <a:ea typeface="Public Sans"/>
                <a:cs typeface="Public Sans"/>
                <a:sym typeface="Public Sans"/>
              </a:rPr>
              <a:t>Είναι ζωτικής σημασίας να εξετάσετε πώς θα διαχειριστείτε την ενεργειακή σας κοινότητα. Λάβετε υπόψη τα ακόλουθα βασικά σημεία:</a:t>
            </a:r>
          </a:p>
          <a:p>
            <a:pPr latinLnBrk="0"/>
            <a:endParaRPr lang="en-GB" sz="1200" dirty="0">
              <a:ea typeface="Public Sans"/>
              <a:cs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Ένα ισχυρό και σαφές πλαίσιο.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Χρηματοοικονομικά περιουσιακά στοιχεία.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Συμμετοχή της κοινότητας και εμπλοκή των ενδιαφερόμενων μερών.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Λειτουργική διαχείριση;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Επεκτασιμότητα και μελλοντική ανάπτυξη.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7765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E4CEC8-8BD4-4A8D-4324-44E2CBBDB9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32" y="6210794"/>
            <a:ext cx="2490178" cy="4707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97A9B6-D6AA-68C7-A90C-8DD8423D5B31}"/>
              </a:ext>
            </a:extLst>
          </p:cNvPr>
          <p:cNvSpPr txBox="1"/>
          <p:nvPr userDrawn="1"/>
        </p:nvSpPr>
        <p:spPr>
          <a:xfrm>
            <a:off x="2607410" y="5975850"/>
            <a:ext cx="497742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el-GR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Το έργο αυτό έχει λάβει χρηματοδότηση από το πρόγραμμα «Ορίζοντας» της Ευρωπαϊκής Ένωσης για την έρευνα και την καινοτομία (2021-2027) στο πλαίσιο της συμφωνίας επιχορήγησης αριθ. 101075596. Η ευθύνη για το περιεχόμενο αυτού του υλικού βαρύνει αποκλειστικά το έργο Every1 και δεν αντανακλά απαραίτητα την άποψη της Ευρωπαϊκής Ένωσης. Η παρουσίαση διαθέτει άδεια </a:t>
            </a:r>
            <a:r>
              <a:rPr lang="el-GR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CC BY-SA 4.0, </a:t>
            </a:r>
            <a:r>
              <a:rPr lang="el-GR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εκτός εάν ορίζεται διαφορετικά. </a:t>
            </a:r>
            <a:endParaRPr lang="el-GR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sam.nrel.gov/" TargetMode="External"/><Relationship Id="rId5" Type="http://schemas.openxmlformats.org/officeDocument/2006/relationships/hyperlink" Target="https://globalwindatlas.info/en/" TargetMode="External"/><Relationship Id="rId4" Type="http://schemas.openxmlformats.org/officeDocument/2006/relationships/hyperlink" Target="https://joint-research-centre.ec.europa.eu/photovoltaic-geographical-information-system-pvgis_en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iegemeinschaften.gv.at/online-guide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smart-cities-marketplace.ec.europa.eu/insights/solutions/solution-booklet-energy-communities" TargetMode="External"/><Relationship Id="rId5" Type="http://schemas.openxmlformats.org/officeDocument/2006/relationships/hyperlink" Target="https://decide4energy.eu/fileadmin/user_upload/Resources/PREVIEW-A5-WP3_Case_studies-Booklet.pdf" TargetMode="External"/><Relationship Id="rId4" Type="http://schemas.openxmlformats.org/officeDocument/2006/relationships/hyperlink" Target="https://decide4energy.eu/fileadmin/user_upload/Materials/Business_Models_Infographic_final_02.png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howardlake/6238256033/in/photolist-w23rMr-DNKbE-7FU5Zv-8RJ7as-8REYjk-avfGbv-J98b4A-2nYfE8G-9H7jk4-AgukoC-5CPPh9-kNhBtZ-eSzwYo-ew3DRE-gpzKGw-553ujC-8EV2r9-8B4K1P-oqMiNU-TyuMPb-7Nsqrs-23kSphE-ejrVgd-eeHbjV-8iMtBa-u3iDQ-3KufnR-bBEkmV-5GAnJ2-6Z1XhG-2nYeegB-8bXfhU-9ttQTs-2jNUAua-2jDHP1t-iS64h-NFRXgj-2nYbGyz-6Z1Xoy-2iNdag6-2iGVpFn-2nYbKBU-4FkQe1-2jmWhkq-5jYmeg-27PcpUG-2nYh5yY-aWjvEt-6hJjTL-2nYgBFB" TargetMode="External"/><Relationship Id="rId13" Type="http://schemas.openxmlformats.org/officeDocument/2006/relationships/hyperlink" Target="https://commons.wikimedia.org/wiki/File:Vorarlberger_Kraftwerke-Energy_meter_(electro)-smart_meter-02ASD.jpg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nc-nd/2.0/" TargetMode="External"/><Relationship Id="rId12" Type="http://schemas.openxmlformats.org/officeDocument/2006/relationships/hyperlink" Target="https://www.flickr.com/photos/luigimengato/41193109401/in/photolist-bGVEuK-HYSiBG-msBknz-msA8Pt-msBaRa-msCm6h-msBLwy-msBJ8q-msAGLi-bGVDgP-msBDmG-25L6sha-msBAaS-J8CvTT-msB5BT-msCdv7-HcGibd-J5zfN7-J5zfAd-HH3aGN-J8CxPg-nCPDVc-J8Cvf8-J8J568-J8HLPp-psCxnU-J8HJfX-J5zhQo-J5zhtS-J5zhU1-J8CvYn-J29hc2-J8CvL8-J8CwXr-ch3NQU-J5zfES-ch3Pu3-PvkhKg-J8CxAR-tVJ6iY-J8Cw8F-J5zgUL-sWgr3-J5zf8Q-J8CwPv-HH6kPq-J2bEsv-HH3bMy-2kU3szT-J8Cxwn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bcgovphotos/31002313633/in/photolist-PeyXJR-7VA87W-2mGvwpG-H4EJex-6HPouy-28wmsim-fkZi52-2qGetRz-SL4BmJ-2pFs1aw-2g6T7nQ-LcXLhM-2pzq4Wt-27NYoQe-2o4EhfW-2oikY9P-2gpgBWu-TodhL3-22RjYSg-2pznRFg-2qFvV9b-28wmpLs-4pBY8H-nTux14-oaTEP3-28zYuvn-2887yop-QbGhiR-gV96xy-eXwQ2G-2mGvw7s-28zYv8p-2o1SVM1-uq682d-cVwxTY-2bhpyUx-2qG3r4s-uaQca1-2q73nSx-8fsNLX-2nSs8S8-usCvdD-us1sWh-2pFZMXg-atbVgq-nKuAaC-4Pwhx9-uq61xw-7dzWrF-uaXDt8" TargetMode="External"/><Relationship Id="rId11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creativecommons.org/licenses/by/2.0/" TargetMode="External"/><Relationship Id="rId10" Type="http://schemas.openxmlformats.org/officeDocument/2006/relationships/hyperlink" Target="https://www.flickr.com/photos/greenmambagreenmamba/2049993321/in/photolist-489KAr-3YfCcV-2kVRpJS-DzMyYS-6L6BY-5DCCBi-8oWbQt-3JPbNK-57faN7-62npjg-35NkU6-SD3i1c-4X9AaL-r1kacD-aNd9Xr-e5HioZ-8Maoye-EGj7Cd-DTexmv-RxhniS-S7SJaR-8E29fJ-2iEVdzZ-S7SHZF-6khfo5-bxcGmt-2j5ypZi-QPMHZB-eJqw8g-bjX8y-66sojC-bRTB2v-dwFX9J-4VhgWY-s2Qy5j-8jMywr-559jxT-8XzkXJ-apU25d-9a91xa-brYqtU-egQyFv-7NS6TP-7cKAeK-dyKRqc-5Gvacj-diuZw7-ACHE-arrRui-efCR5y" TargetMode="External"/><Relationship Id="rId4" Type="http://schemas.openxmlformats.org/officeDocument/2006/relationships/hyperlink" Target="https://www.flickr.com/photos/tentenuk/18672186072/" TargetMode="External"/><Relationship Id="rId9" Type="http://schemas.openxmlformats.org/officeDocument/2006/relationships/hyperlink" Target="https://creativecommons.org/licenses/by-sa/2.0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2.0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lickr.com/photos/tentenuk/18672186072/" TargetMode="External"/><Relationship Id="rId4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energy-consumers-and-prosumers/energy-communities_e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g"/><Relationship Id="rId4" Type="http://schemas.openxmlformats.org/officeDocument/2006/relationships/hyperlink" Target="https://energy.ec.europa.eu/topics/renewable-energy/enabling-framework-renewables_en#renewable-energy-communitie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8E81CD-AD80-81A8-462B-7E8DD186C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981" y="1893014"/>
            <a:ext cx="4501019" cy="3375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B092E2-1A2A-9EE6-F777-B7C9EC86D0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7995" y="567451"/>
            <a:ext cx="6861079" cy="5284709"/>
          </a:xfrm>
          <a:prstGeom prst="rect">
            <a:avLst/>
          </a:prstGeom>
        </p:spPr>
        <p:txBody>
          <a:bodyPr/>
          <a:lstStyle/>
          <a:p>
            <a:pPr lvl="0" latinLnBrk="0">
              <a:defRPr/>
            </a:pPr>
            <a:r>
              <a:rPr lang="el-GR" sz="5400" noProof="1"/>
              <a:t>Χρήσιμες συμβουλές, κόλπα και εργαλεία… Για να σας βοηθήσουμε στη δημιουργία της ενεργειακής κοινότητας</a:t>
            </a:r>
          </a:p>
        </p:txBody>
      </p:sp>
    </p:spTree>
    <p:extLst>
      <p:ext uri="{BB962C8B-B14F-4D97-AF65-F5344CB8AC3E}">
        <p14:creationId xmlns:p14="http://schemas.microsoft.com/office/powerpoint/2010/main" val="396191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7B66C-1DD6-E51A-BFA0-68FD14A99F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1629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Δημιουργία ενεργειακής κοινότητας: επίσημη οργάνωση - Εισαγωγή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69" y="3194137"/>
            <a:ext cx="104216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Ποιες είναι οι διατυπώσεις για τη δημιουργία μιας ενεργειακής κοινότητας;</a:t>
            </a:r>
          </a:p>
        </p:txBody>
      </p:sp>
    </p:spTree>
    <p:extLst>
      <p:ext uri="{BB962C8B-B14F-4D97-AF65-F5344CB8AC3E}">
        <p14:creationId xmlns:p14="http://schemas.microsoft.com/office/powerpoint/2010/main" val="2999173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CF6284-8BB3-547A-45B1-1F04A85CF41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6942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Δημιουργία ενεργειακής κοινότητας: επίσημη οργάνωση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5323562" y="2167623"/>
            <a:ext cx="6640971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 latinLnBrk="0">
              <a:buFont typeface="Arial,Sans-Serif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Δημιουργήστε ένα λεπτομερές </a:t>
            </a:r>
            <a:r>
              <a:rPr lang="en-US" sz="2000" b="1" dirty="0">
                <a:solidFill>
                  <a:srgbClr val="2B2C30"/>
                </a:solidFill>
                <a:ea typeface="Public Sans"/>
                <a:cs typeface="Public Sans"/>
              </a:rPr>
              <a:t>σχέδιο έργου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, συμπεριλαμβάνοντας όλες τις διαθέσιμες πληροφορίες και τα χρονοδιαγράμματα.</a:t>
            </a:r>
            <a:endParaRPr lang="en-US" sz="2000" dirty="0">
              <a:solidFill>
                <a:srgbClr val="2B2C30"/>
              </a:solidFill>
              <a:ea typeface="Public Sans"/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Βεβαιωθείτε ότι τηρείτε τη νομοθεσία, ελέγχοντας τις </a:t>
            </a:r>
            <a:r>
              <a:rPr lang="en-US" sz="2000" b="1" dirty="0">
                <a:solidFill>
                  <a:srgbClr val="2B2C30"/>
                </a:solidFill>
                <a:ea typeface="Public Sans"/>
                <a:cs typeface="Public Sans"/>
              </a:rPr>
              <a:t>νομικές απαιτήσεις 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που ισχύουν για τον τύπο της ενεργειακής κοινότητας που σας αφορά. Ελέγξτε όλους τους ισχύοντες κανονισμούς – αυτοί μπορεί να περιλαμβάνουν εθνικούς, περιφερειακούς, τοπικούς ή δημοτικούς κανονισμούς.</a:t>
            </a:r>
            <a:endParaRPr lang="en-US" sz="2000" dirty="0">
              <a:ea typeface="Public Sans"/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Ελέγξτε αν πρέπει να </a:t>
            </a:r>
            <a:r>
              <a:rPr lang="en-US" sz="2000" b="1" dirty="0">
                <a:solidFill>
                  <a:srgbClr val="2B2C30"/>
                </a:solidFill>
                <a:ea typeface="Public Sans"/>
                <a:cs typeface="Public Sans"/>
              </a:rPr>
              <a:t>καταχωρίσετε επίσημα 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την ενεργειακή σας κοινότητα.</a:t>
            </a:r>
            <a:endParaRPr lang="en-US" sz="2000" dirty="0"/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Διευκρινίστε τη διαδικασία και τις απαιτήσεις </a:t>
            </a:r>
            <a:r>
              <a:rPr lang="en" sz="2000" dirty="0">
                <a:solidFill>
                  <a:srgbClr val="2B2C30"/>
                </a:solidFill>
                <a:ea typeface="Public Sans"/>
              </a:rPr>
              <a:t>εγγραφής με τον </a:t>
            </a:r>
            <a:r>
              <a:rPr lang="en" sz="2000" b="1" dirty="0">
                <a:solidFill>
                  <a:srgbClr val="2B2C30"/>
                </a:solidFill>
                <a:ea typeface="Public Sans"/>
              </a:rPr>
              <a:t>διαχειριστή του δικτύου</a:t>
            </a:r>
            <a:r>
              <a:rPr lang="en" sz="2000" dirty="0">
                <a:solidFill>
                  <a:srgbClr val="2B2C30"/>
                </a:solidFill>
                <a:ea typeface="Public Sans"/>
              </a:rPr>
              <a:t>.</a:t>
            </a:r>
            <a:endParaRPr lang="en-US" sz="2000" dirty="0">
              <a:solidFill>
                <a:srgbClr val="2B2C3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CE70EB-6BB7-60DE-6A16-DBC3B8219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67" y="2730674"/>
            <a:ext cx="4881515" cy="325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727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77A4-E21F-44F8-B284-2CD9FE549D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4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Δημιουργία μιας ενεργειακής κοινότητας: Ηγεσία -  Εισαγωγή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Πώς μπορώ να ηγηθώ αποτελεσματικά μιας ενεργειακής κοινότητας;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2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FBB5B-33C8-185E-AEBB-165BBB8E98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0817" y="80926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Δημιουργία μιας ενεργειακής κοινότητας: Ηγεσία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1FBD15-B2C1-AC0C-EA32-5D94F17B1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7940"/>
            <a:ext cx="5386939" cy="35934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4846967" y="2356801"/>
            <a:ext cx="6879262" cy="34778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Δημιουργήστε μια </a:t>
            </a:r>
            <a:r>
              <a:rPr lang="en-US" sz="2000" b="1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βασική ομάδα</a:t>
            </a:r>
            <a:r>
              <a:rPr lang="en-US" sz="20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: Αυτή η ομάδα πρέπει να είναι αξιόπιστη, ενεργή και όχι πολύ μεγάλη.</a:t>
            </a:r>
            <a:endParaRPr lang="en-US" sz="2000" b="1" dirty="0">
              <a:solidFill>
                <a:srgbClr val="2B2C30"/>
              </a:solidFill>
              <a:latin typeface="Calibri"/>
              <a:ea typeface="Public Sans"/>
              <a:cs typeface="Public Sans"/>
            </a:endParaRP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Μοιράστε </a:t>
            </a:r>
            <a:r>
              <a:rPr lang="en-US" sz="20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τα καθήκοντα: Καθορίστε με σαφήνεια ποιος είναι υπεύθυνος για κάθε καθήκον. Για παράδειγμα, τιμολόγηση, παρακολούθηση ή επικοινωνία. Η έγκαιρη </a:t>
            </a:r>
            <a:r>
              <a:rPr lang="en-US" sz="2000" b="1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αποσαφήνιση των καθηκόντων και των ευθυνών </a:t>
            </a:r>
            <a:r>
              <a:rPr lang="en-US" sz="20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βοηθά στην αποφυγή τριβών!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Εκτιμήστε ρεαλιστικά τον</a:t>
            </a:r>
            <a:r>
              <a:rPr lang="en-US" sz="2000" b="1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 διαθέσιμο χρόνο </a:t>
            </a:r>
            <a:r>
              <a:rPr lang="en-US" sz="20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σας: Είναι αρκετός για τις προγραμματισμένες δραστηριότητές σας; Σκεφτείτε να προβλέψετε ένα περιθώριο για απρόβλεπτες εργασίες ή καθυστερήσεις.</a:t>
            </a:r>
          </a:p>
        </p:txBody>
      </p:sp>
    </p:spTree>
    <p:extLst>
      <p:ext uri="{BB962C8B-B14F-4D97-AF65-F5344CB8AC3E}">
        <p14:creationId xmlns:p14="http://schemas.microsoft.com/office/powerpoint/2010/main" val="110905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E48A3D5-C5A4-1A8A-D223-4BBCFF008BD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4" y="70475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Δημιουργία ενεργειακής κοινότητας: Πόροι - Εισαγωγή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Τι εξοπλισμό χρειάζομαι για να δημιουργήσω μια ενεργειακή κοινότητα;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733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520AD-FF2D-3896-5F9E-947FACFEDE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566" y="66880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Δημιουργία ενεργειακής κοινότητας: Πόροι 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2646716" y="1994367"/>
            <a:ext cx="94488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solidFill>
                  <a:srgbClr val="2B2C30"/>
                </a:solidFill>
              </a:rPr>
              <a:t>Η δημιουργία μιας ενεργειακής κοινότητας περιλαμβάνει την εγκατάσταση και συντήρηση  εξοπλισμού που επιτρέπει την παραγωγή, αποθήκευση, διαχείριση και διανομή ενέργειας μεταξύ των μελών της κοινότητας. Για παράδειγμα: </a:t>
            </a:r>
            <a:endParaRPr lang="en-US" sz="2000" dirty="0"/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  <a:sym typeface="Public Sans"/>
              </a:rPr>
              <a:t>Παραγωγή ανανεώσιμης ενέργειας: Φωτοβολταϊκά πάνελ, ανεμογεννήτριες, μικροϋδροηλεκτρικά συστήματα.</a:t>
            </a:r>
            <a:endParaRPr lang="en-US" sz="2000" dirty="0">
              <a:solidFill>
                <a:srgbClr val="2B2C30"/>
              </a:solidFill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  <a:sym typeface="Public Sans"/>
              </a:rPr>
              <a:t>Αποθήκευση ενέργειας: Συστήματα μπαταριών, αποθήκευση θερμικής ενέργειας.</a:t>
            </a:r>
            <a:endParaRPr lang="en-US" sz="2000" dirty="0">
              <a:solidFill>
                <a:srgbClr val="2B2C30"/>
              </a:solidFill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  <a:sym typeface="Public Sans"/>
              </a:rPr>
              <a:t>Διαχείριση και παρακολούθηση ενέργειας: </a:t>
            </a:r>
            <a:r>
              <a:rPr lang="en-US" sz="2000" dirty="0">
                <a:solidFill>
                  <a:srgbClr val="2B2C30"/>
                </a:solidFill>
              </a:rPr>
              <a:t>Έξυπνοι μετρητές, συστήματα διαχείρισης ενέργειας (EMS).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Ενσωμάτωση και ασφάλεια δικτύου: Μετατροπείς, συσκευές ασφαλείας.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Επικοινωνία και έλεγχος: Συστήματα SCADA, αισθητήρες IoT, τεχνολογία έξυπνων δικτύων.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Ενσωμάτωση ηλεκτρικών οχημάτων: Σταθμοί φόρτισης, συστήματα Vehicle-to-grid (V2G).</a:t>
            </a:r>
          </a:p>
          <a:p>
            <a:pPr latinLnBrk="0"/>
            <a:r>
              <a:rPr lang="en-US" sz="2000" b="1" dirty="0">
                <a:solidFill>
                  <a:srgbClr val="2B2C30"/>
                </a:solidFill>
              </a:rPr>
              <a:t>Η εφαρμογή και η χρήση εξαρτώνται από το νομικό πλαίσιο της χώρας σας</a:t>
            </a:r>
            <a:r>
              <a:rPr lang="en-US" sz="2000" dirty="0">
                <a:solidFill>
                  <a:srgbClr val="2B2C30"/>
                </a:solidFill>
              </a:rPr>
              <a:t>.</a:t>
            </a:r>
          </a:p>
          <a:p>
            <a:pPr latinLnBrk="0"/>
            <a:endParaRPr lang="en-US" sz="2000" dirty="0">
              <a:solidFill>
                <a:srgbClr val="2B2C3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953836-0F13-3611-FC8F-B2C49940B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03" y="2518083"/>
            <a:ext cx="2273398" cy="369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7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83DA8-FCA3-4165-4727-5FF30387C1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6314" y="86151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Δημιουργία μιας ενεργειακής κοινότητας: Τα μέλη σας - Εισαγωγή 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1490597" y="3429000"/>
            <a:ext cx="985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Πώς είναι η συμμετοχή σε μια ενεργειακή κοινότητα;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826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F6892-8B06-979D-0860-9079ACA914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566" y="80731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Δημιουργία ενεργειακής κοινότητας: Τα μέλη σας 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4822521" y="2132878"/>
            <a:ext cx="719829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solidFill>
                  <a:srgbClr val="2B2C30"/>
                </a:solidFill>
              </a:rPr>
              <a:t>Όταν σκέφτεστε τους όρους συμμετοχής σε μια ενεργειακή κοινότητα, θα πρέπει: </a:t>
            </a:r>
            <a:endParaRPr lang="en-US" sz="2000" b="1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Εξετάσετε </a:t>
            </a:r>
            <a:r>
              <a:rPr lang="en-US" sz="2000" b="1" dirty="0">
                <a:solidFill>
                  <a:srgbClr val="2B2C30"/>
                </a:solidFill>
              </a:rPr>
              <a:t>τα τέλη συμμετοχής </a:t>
            </a:r>
            <a:r>
              <a:rPr lang="en-US" sz="2000" dirty="0">
                <a:solidFill>
                  <a:srgbClr val="2B2C30"/>
                </a:solidFill>
              </a:rPr>
              <a:t>- όπου είναι σκόπιμο - για την κάλυψη των διοικητικών εργασιών.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Καθορίσετε </a:t>
            </a:r>
            <a:r>
              <a:rPr lang="en-US" sz="2000" b="1" dirty="0">
                <a:solidFill>
                  <a:srgbClr val="2B2C30"/>
                </a:solidFill>
              </a:rPr>
              <a:t>τους κωδικούς κοινής χρήσης </a:t>
            </a:r>
            <a:r>
              <a:rPr lang="en-US" sz="2000" dirty="0">
                <a:solidFill>
                  <a:srgbClr val="2B2C30"/>
                </a:solidFill>
              </a:rPr>
              <a:t>μεταξύ των μελών σας (ποιος λαμβάνει πόσο και σε ποια ώρα της ημέρας).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" sz="2000" dirty="0">
                <a:solidFill>
                  <a:srgbClr val="2B2C30"/>
                </a:solidFill>
              </a:rPr>
              <a:t>Καθορίσετε τον </a:t>
            </a:r>
            <a:r>
              <a:rPr lang="en" sz="2000" b="1" dirty="0">
                <a:solidFill>
                  <a:srgbClr val="2B2C30"/>
                </a:solidFill>
              </a:rPr>
              <a:t>βαθμό ευελιξίας </a:t>
            </a:r>
            <a:r>
              <a:rPr lang="en" sz="2000" dirty="0">
                <a:solidFill>
                  <a:srgbClr val="2B2C30"/>
                </a:solidFill>
              </a:rPr>
              <a:t>για τα μέλη (όροι εισόδου και εξόδου).</a:t>
            </a:r>
            <a:endParaRPr lang="en-US" sz="2000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Να δημιουργήσετε </a:t>
            </a:r>
            <a:r>
              <a:rPr lang="en-US" sz="2000" b="1" dirty="0">
                <a:solidFill>
                  <a:srgbClr val="2B2C30"/>
                </a:solidFill>
              </a:rPr>
              <a:t>κανάλια επικοινωνίας </a:t>
            </a:r>
            <a:r>
              <a:rPr lang="en-US" sz="2000" dirty="0">
                <a:solidFill>
                  <a:srgbClr val="2B2C30"/>
                </a:solidFill>
              </a:rPr>
              <a:t>για τα μέλη (π.χ. ενημερωτικά δελτία, τακτικές συναντήσεις).</a:t>
            </a:r>
            <a:endParaRPr lang="en-US" sz="20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Εξασφαλίζετε </a:t>
            </a:r>
            <a:r>
              <a:rPr lang="en-US" sz="2000" b="1" dirty="0">
                <a:solidFill>
                  <a:srgbClr val="2B2C30"/>
                </a:solidFill>
              </a:rPr>
              <a:t>διαφάνεια </a:t>
            </a:r>
            <a:r>
              <a:rPr lang="en-US" sz="2000" dirty="0">
                <a:solidFill>
                  <a:srgbClr val="2B2C30"/>
                </a:solidFill>
              </a:rPr>
              <a:t>και ενημερώνετε τα μέλη της ενεργειακής κοινότητας. </a:t>
            </a:r>
          </a:p>
          <a:p>
            <a:pPr marL="457200" indent="-457200" latinLnBrk="0">
              <a:buChar char="•"/>
            </a:pPr>
            <a:endParaRPr lang="en-US" sz="2000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6E88D3-C166-85E1-26CC-8BD7F61086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9" y="2597584"/>
            <a:ext cx="4325655" cy="324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7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01604-3A94-9624-E485-640AE0B9C5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4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Δημιουργία ενεργειακής κοινότητας: Χρηματοδότηση - Εισαγωγή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Ποια χρηματοδότηση είναι διαθέσιμη για τη στήριξη των ενεργειακών κοινοτήτων;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456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B12DB-F7AD-69D0-60C2-90FDFA4B9E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3" y="69169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Δημιουργία ενεργειακής κοινότητας: Χρηματοδότηση - Ερωτήσεις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4539958" y="2658660"/>
            <a:ext cx="700628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solidFill>
                  <a:srgbClr val="2B2C30"/>
                </a:solidFill>
              </a:rPr>
              <a:t>Η εξασφάλιση επαρκούς χρηματοδότησης και πηγών εσόδων είναι απαραίτητη για τη μακροπρόθεσμη βιωσιμότητα της ενεργειακής κοινότητας. Μερικά ερωτήματα που πρέπει να λάβετε υπόψη: </a:t>
            </a:r>
          </a:p>
          <a:p>
            <a:pPr algn="just" latinLnBrk="0"/>
            <a:endParaRPr lang="en-US" sz="2000" b="1" dirty="0">
              <a:solidFill>
                <a:srgbClr val="2B2C30"/>
              </a:solidFill>
            </a:endParaRP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Ποια είναι η αρχική κεφαλαιουχική επένδυση που απαιτείται;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Υπάρχουν διαθέσιμες επιχορηγήσεις, επιδοτήσεις ή φορολογικά κίνητρα;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Πώς θα συνεισφέρουν οικονομικά τα μέλη (εφάπαξ τέλη, μηνιαίες συνδρομές, πληρωμή ανά χρήση);</a:t>
            </a:r>
          </a:p>
          <a:p>
            <a:pPr marL="8001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Ποια είναι η αναμενόμενη απόδοση της επένδυσης (ROI);</a:t>
            </a:r>
            <a:endParaRPr lang="en-US" sz="2000" b="1" i="1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063084-F625-6ACE-25D3-D1E7346DC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35" y="3027406"/>
            <a:ext cx="4105196" cy="273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752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83D20B-2801-6B4E-D109-BC11B582C02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74156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l-GR" sz="2800" b="1" noProof="1">
                <a:solidFill>
                  <a:schemeClr val="bg1"/>
                </a:solidFill>
              </a:rPr>
              <a:t>Εισαγωγή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514398" y="200207"/>
            <a:ext cx="728844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Η δημιουργία και η διοίκηση μιας ενεργειακής κοινότητας είναι μια συναρπαστική διαδικασία. Ωστόσο, αν εργάζεστε κυρίως μόνος σας, μπορεί να είναι αποθαρρυντική. Ποια είναι τα βασικά πράγματα που πρέπει να λάβετε υπόψη; Πού μπορείτε να απευθυνθείτε για υποστήριξη; Πώς μπορείτε να αξιοποιήσετε καλύτερα τον περιορισμένο χρόνο και τους περιορισμένους πόρους σας;</a:t>
            </a:r>
          </a:p>
          <a:p>
            <a:pPr latinLnBrk="0"/>
            <a:endParaRPr lang="en-GB" sz="2400" dirty="0"/>
          </a:p>
          <a:p>
            <a:pPr latinLnBrk="0"/>
            <a:r>
              <a:rPr lang="en-GB" sz="2400" dirty="0"/>
              <a:t>Σε αυτή τη σύντομη παρουσίαση, θα εξετάσουμε: </a:t>
            </a:r>
          </a:p>
          <a:p>
            <a:pPr latinLnBrk="0"/>
            <a:endParaRPr lang="en-GB" sz="2400" dirty="0"/>
          </a:p>
          <a:p>
            <a:pPr marL="457200" indent="-457200" latinLnBrk="0">
              <a:buChar char="•"/>
            </a:pPr>
            <a:r>
              <a:rPr lang="en-GB" sz="2400" dirty="0"/>
              <a:t>Βασικά ζητήματα που πρέπει να λάβετε υπόψη κατά τη δημιουργία και/ή τη διοίκηση μιας ενεργειακής κοινότητας. </a:t>
            </a:r>
          </a:p>
          <a:p>
            <a:pPr marL="457200" indent="-457200" latinLnBrk="0">
              <a:buChar char="•"/>
            </a:pPr>
            <a:r>
              <a:rPr lang="en-GB" sz="2400" dirty="0"/>
              <a:t>Πώς να συνεργαστείτε αποτελεσματικά με την κοινότητά σας και άλλους ενδιαφερόμενους φορείς.</a:t>
            </a:r>
          </a:p>
          <a:p>
            <a:pPr marL="457200" indent="-457200" latinLnBrk="0">
              <a:buChar char="•"/>
            </a:pPr>
            <a:r>
              <a:rPr lang="en-GB" sz="2400" dirty="0"/>
              <a:t>Πού να απευθυνθείτε όταν χρειάζεστε υποστήριξη.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3FFEE2-4F0D-9405-EE0D-F00F75619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7124"/>
            <a:ext cx="4033381" cy="295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8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F256F-61EB-5450-6FB6-810C1C168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BEF2CC0-197A-7BE8-7327-20E1B5DA08E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0817" y="67863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Δημιουργία ενεργειακής κοινότητας: Χρηματοδότηση - Επιλογές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CEFC4C-0B69-0558-9888-BD4D20B48878}"/>
              </a:ext>
            </a:extLst>
          </p:cNvPr>
          <p:cNvSpPr txBox="1"/>
          <p:nvPr/>
        </p:nvSpPr>
        <p:spPr>
          <a:xfrm>
            <a:off x="4814981" y="2615715"/>
            <a:ext cx="67151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en-US" sz="2400" dirty="0">
                <a:solidFill>
                  <a:srgbClr val="2B2C30"/>
                </a:solidFill>
              </a:rPr>
              <a:t>Οι επιλογές χρηματοδότησης περιλαμβάνουν:</a:t>
            </a:r>
          </a:p>
          <a:p>
            <a:pPr algn="just" latinLnBrk="0"/>
            <a:endParaRPr lang="en-US" sz="2400" b="1" dirty="0">
              <a:solidFill>
                <a:srgbClr val="2B2C30"/>
              </a:solidFill>
            </a:endParaRP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Επιχορηγήσεις της ΕΕ και της κυβέρνησης (π.χ. Horizon Europe).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Χρηματοδότηση από το πλήθος και επενδύσεις της κοινότητας.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Τραπεζικά δάνεια και πράσινα ομόλογα.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Συμπράξεις δημόσιου και ιδιωτικού τομέα (ΣΔΙΤ).</a:t>
            </a:r>
            <a:endParaRPr lang="en-US" sz="2400" b="1" i="1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619C0D-64EF-5C51-0ECB-B2170F4F38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35" y="3027406"/>
            <a:ext cx="4105196" cy="273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63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6B4EA-E88A-A59B-B141-AFF8A33D6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25260-EEC3-07D7-E3B8-F6F0FFDD04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879" y="600256"/>
            <a:ext cx="11062063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Δημιουργία μιας ενεργειακής κοινότητας: Εμπλοκή της κοινότητας και των ενδιαφερόμενων μερών - Εισαγωγή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4583EB-9E5A-D9E5-5E25-30CE3A95CE9A}"/>
              </a:ext>
            </a:extLst>
          </p:cNvPr>
          <p:cNvSpPr txBox="1"/>
          <p:nvPr/>
        </p:nvSpPr>
        <p:spPr>
          <a:xfrm>
            <a:off x="963667" y="2722705"/>
            <a:ext cx="106056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Πώς μπορώ να συνεργαστώ αποτελεσματικά με την ευρύτερη κοινότητα και τους ενδιαφερόμενους φορείς;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328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DCCC5-E2C2-A7BE-4F88-95CB17D53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0849EE-0AE7-CC1B-B7F5-C80FDA2798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9193" y="636786"/>
            <a:ext cx="11022875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Δημιουργία ενεργειακής κοινότητας: Συμμετοχή της κοινότητας και των ενδιαφερόμενων μερών - Ερωτήσεις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507AF0-D257-E3D0-87DD-E138B5C70D1C}"/>
              </a:ext>
            </a:extLst>
          </p:cNvPr>
          <p:cNvSpPr txBox="1"/>
          <p:nvPr/>
        </p:nvSpPr>
        <p:spPr>
          <a:xfrm>
            <a:off x="4634630" y="2296578"/>
            <a:ext cx="739870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000" noProof="0" dirty="0">
                <a:solidFill>
                  <a:srgbClr val="2B2C30"/>
                </a:solidFill>
                <a:sym typeface="Public Sans"/>
              </a:rPr>
              <a:t>Μια επιτυχημένη ενεργειακή κοινότητα βασίζεται στην ενεργό συμμετοχή και την εμπιστοσύνη των ενδιαφερόμενων μερών. Βασικά ερωτήματα που πρέπει να ληφθούν υπόψη: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  <a:sym typeface="Public Sans"/>
              </a:rPr>
              <a:t>Ποιοι είναι οι βασικοί ενδιαφερόμενοι φορείς (κάτοικοι, επιχειρήσεις, δήμοι, μη κυβερνητικές οργανώσεις (ΜΚΟ));</a:t>
            </a:r>
            <a:endParaRPr lang="en-GB" sz="20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  <a:sym typeface="Public Sans"/>
              </a:rPr>
              <a:t>Πώς θα εμπλέξετε και θα ενημερώσετε την κοινότητα σχετικά με την ενεργειακή σας κοινότητα;</a:t>
            </a:r>
            <a:endParaRPr lang="en-GB" sz="20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  <a:sym typeface="Public Sans"/>
              </a:rPr>
              <a:t>Ποια δομή διακυβέρνησης θα εφαρμοστεί για τη λήψη αποφάσεων και την επίλυση διαφορών;</a:t>
            </a:r>
            <a:endParaRPr lang="en-GB" sz="20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</a:rPr>
              <a:t>Ποιοι είναι οι ρόλοι και οι ευθύνες των μελών;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</a:rPr>
              <a:t>Μπορούν τα νέα μέλη να ενταχθούν εύκολα και να επωφεληθούν από την κοινότητα;</a:t>
            </a:r>
            <a:endParaRPr lang="en-GB" sz="2000" b="1" noProof="0" dirty="0">
              <a:solidFill>
                <a:srgbClr val="000066"/>
              </a:solidFill>
              <a:ea typeface="Public Sans"/>
              <a:cs typeface="Public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D9F45F-55D4-D1E1-DB5A-53095F92A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63" y="2903837"/>
            <a:ext cx="4014229" cy="301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64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32476-9825-C616-B10F-FF5C273FC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3FD7E0-A44A-5E2E-A0A7-5833787293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0005" y="665571"/>
            <a:ext cx="11035938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Δημιουργία μιας ενεργειακής κοινότητας: Συμμετοχή της κοινότητας και των ενδιαφερόμενων μερών – Καλές πρακτικές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DFE19F-BC61-4815-CDCD-FC1E3CEC799D}"/>
              </a:ext>
            </a:extLst>
          </p:cNvPr>
          <p:cNvSpPr txBox="1"/>
          <p:nvPr/>
        </p:nvSpPr>
        <p:spPr>
          <a:xfrm>
            <a:off x="4448890" y="2085738"/>
            <a:ext cx="732148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solidFill>
                  <a:srgbClr val="2B2C30"/>
                </a:solidFill>
                <a:sym typeface="Public Sans"/>
              </a:rPr>
              <a:t>Οι καλές πρακτικές περιλαμβάνουν: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Διοργάνωση συναντήσεων της κοινότητας για την εκτίμηση του ενδιαφέροντος και την εξασφάλιση υποστήριξης.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Καθιέρωση ενός σαφούς μοντέλου συμμετοχής (π.χ. συνεταιρισμός, ένωση, εταιρεία).</a:t>
            </a:r>
            <a:endParaRPr lang="en-US" sz="24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Προσφορά οικονομικών κινήτρων ή παροχών για την ενθάρρυνση της συμμετοχής.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Ξεκίνημα με μικρά πιλοτικά προγράμματα και στη συνέχεια επέκταση με βάση τη ζήτηση.</a:t>
            </a:r>
            <a:endParaRPr lang="en-US" sz="24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Συνεργασία με τοπικές επιχειρήσεις και δήμους για υιοθέτηση σε μεγαλύτερη κλίμακα.</a:t>
            </a:r>
            <a:endParaRPr lang="en-US" sz="2400" b="1" dirty="0">
              <a:solidFill>
                <a:srgbClr val="000066"/>
              </a:solidFill>
              <a:ea typeface="Public Sans"/>
              <a:cs typeface="Public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8EF0DD-7DF1-CB20-C3C0-EDE5A0EAD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63" y="2903837"/>
            <a:ext cx="4014229" cy="301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2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603ACAD-D302-3A56-2494-7FE9599073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6139" y="54761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l-GR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Επόμενα βήματα 1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Αν θέλετε να μάθετε περισσότερα σχετικά με τη δημιουργία μιας ενεργειακής κοινότητας, μπορεί να σας φανούν χρήσιμες οι ακόλουθες πηγές: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954062" y="3324201"/>
            <a:ext cx="2175491" cy="1785104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 Δείτε την παρουσίαση του Every1 με θέμα </a:t>
            </a:r>
            <a:r>
              <a:rPr lang="en-US" altLang="ko-KR" sz="2200" i="1" dirty="0">
                <a:solidFill>
                  <a:srgbClr val="373737"/>
                </a:solidFill>
                <a:ea typeface="맑은 고딕"/>
                <a:hlinkClick r:id="rId3"/>
              </a:rPr>
              <a:t>«Ενεργειακές κοινότητες: Βασικές γνώσεις πληροφορικής»</a:t>
            </a:r>
            <a:endParaRPr lang="ko-KR" altLang="en-US" sz="2200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308372" y="2993685"/>
            <a:ext cx="2868070" cy="286232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</a:rPr>
              <a:t>Εξερευνήστε μερικά εργαλεία: </a:t>
            </a:r>
            <a:r>
              <a:rPr lang="en-US" altLang="ko-KR" sz="2000" dirty="0">
                <a:solidFill>
                  <a:srgbClr val="373737"/>
                </a:solidFill>
                <a:hlinkClick r:id="rId4"/>
              </a:rPr>
              <a:t>Το Φωτοβολταϊκό Γεωγραφικό Πληροφοριακό Σύστημα (PVGIS) </a:t>
            </a:r>
            <a:r>
              <a:rPr lang="en-US" altLang="ko-KR" sz="2000" dirty="0">
                <a:solidFill>
                  <a:srgbClr val="373737"/>
                </a:solidFill>
              </a:rPr>
              <a:t>εκτιμά το δυναμικό ηλιακής ενέργειας σε όλο τον κόσμο.</a:t>
            </a:r>
            <a:endParaRPr lang="ko-KR" altLang="en-US" sz="200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70F12FB-7F14-7FF3-449C-2811541DD8D2}"/>
              </a:ext>
            </a:extLst>
          </p:cNvPr>
          <p:cNvSpPr txBox="1"/>
          <p:nvPr/>
        </p:nvSpPr>
        <p:spPr>
          <a:xfrm>
            <a:off x="6213540" y="3024052"/>
            <a:ext cx="2498463" cy="178510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Εξερευνήστε μερικά εργαλεία: </a:t>
            </a:r>
            <a:r>
              <a:rPr lang="en-US" altLang="ko-KR" sz="2200" dirty="0">
                <a:solidFill>
                  <a:srgbClr val="373737"/>
                </a:solidFill>
                <a:hlinkClick r:id="rId5"/>
              </a:rPr>
              <a:t>Ο Παγκόσμιος Άτλας Ανέμου </a:t>
            </a:r>
            <a:r>
              <a:rPr lang="en-US" altLang="ko-KR" sz="2200" dirty="0">
                <a:solidFill>
                  <a:srgbClr val="373737"/>
                </a:solidFill>
              </a:rPr>
              <a:t>χαρτογραφεί τους αιολικούς πόρους για μελέτες σκοπιμότητας.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8858955" y="2948606"/>
            <a:ext cx="2559233" cy="286232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</a:rPr>
              <a:t>Εξερευνήστε μερικά εργαλεία: </a:t>
            </a:r>
            <a:r>
              <a:rPr lang="en-US" altLang="ko-KR" sz="2000" dirty="0">
                <a:solidFill>
                  <a:srgbClr val="373737"/>
                </a:solidFill>
                <a:hlinkClick r:id="rId6"/>
              </a:rPr>
              <a:t>Το μοντέλο NREL System Advisor Model </a:t>
            </a:r>
            <a:r>
              <a:rPr lang="en-US" altLang="ko-KR" sz="2000" dirty="0">
                <a:solidFill>
                  <a:srgbClr val="373737"/>
                </a:solidFill>
              </a:rPr>
              <a:t>(SAM) παρέχει οικονομική και τεχνική ανάλυση για την ηλιακή, την αιολική ενέργεια και την αποθήκευση.</a:t>
            </a:r>
            <a:endParaRPr lang="ko-KR" altLang="en-US" sz="20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6860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16C11-A302-F826-7ED3-77B5271C7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91892399-B628-5725-B089-EA64E9C5C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1DD0A8C-3121-9796-BB5E-FE6249047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757F972-1DE2-6FDC-1478-601E04553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081C46F-6E5D-9B36-3F68-74ADA10808B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6139" y="58656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l-GR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Επόμενα βήματα 2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ECD1871A-3CAA-5A0C-835E-2981C15C8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5CD263B0-7B54-57B2-15F1-395895FA99E0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3CF78EB-2B19-6E9F-7EC5-04B9C8805F8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0AA3EF9-B14B-E4C0-72D0-A574352DBD0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8CCC17E-D26E-13EA-CDA4-33B54AB7A5BD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72C91BA3-140D-731D-E520-4F98A0C91607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867FC8D-A317-4FB5-3257-5F80A846E28C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7EDECC7-B413-35F7-63CC-9A80E567E7A2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4B6114D-563C-9506-D4F3-4F3288B8FDF7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A9B85D5-6648-6351-B9BC-437B1478940E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Αν θέλετε να μάθετε περισσότερα για τη δημιουργία μιας ενεργειακής κοινότητας, οι παρακάτω πηγές μπορεί να σας φανούν χρήσιμες: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B73D3C3-E637-3F00-3A95-BADA91A3F4D5}"/>
              </a:ext>
            </a:extLst>
          </p:cNvPr>
          <p:cNvSpPr txBox="1"/>
          <p:nvPr/>
        </p:nvSpPr>
        <p:spPr>
          <a:xfrm>
            <a:off x="864093" y="3242972"/>
            <a:ext cx="2435113" cy="1785104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 Διαβάστε έναν </a:t>
            </a:r>
            <a:r>
              <a:rPr lang="en-US" altLang="ko-KR" sz="2200" dirty="0">
                <a:solidFill>
                  <a:srgbClr val="373737"/>
                </a:solidFill>
                <a:ea typeface="맑은 고딕"/>
                <a:hlinkClick r:id="rId3"/>
              </a:rPr>
              <a:t>ηλεκτρονικό οδηγό για τη δημιουργία μιας ενεργειακής κοινότητας </a:t>
            </a:r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(στη γερμανική γλώσσα)</a:t>
            </a:r>
            <a:endParaRPr lang="ko-KR" altLang="en-US" sz="2200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FB73CFA9-DA76-659A-2E08-DACFDABB71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2DF5295F-FA7B-041B-4B65-BD2CBFE9D2EB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696ECED6-997C-FD9F-5B9E-2BBD3490F3B7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C3AD1BE5-ABB3-125B-DBC8-5B826E347DFE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EC6748BC-5BEC-F61C-F7EE-E58453BD39AA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B5A710BB-FA3D-C2C3-3F12-B0BD2C63556F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C627640-B942-7D7A-99A8-7F15B72B8EB4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32EF29BF-6B8C-D11B-7F1E-C1AB8C525011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C0F42510-4F31-57AC-36F3-6D6097541638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55AA21B9-2EBE-A254-CB04-9CA3132F9779}"/>
              </a:ext>
            </a:extLst>
          </p:cNvPr>
          <p:cNvSpPr txBox="1"/>
          <p:nvPr/>
        </p:nvSpPr>
        <p:spPr>
          <a:xfrm>
            <a:off x="3518521" y="3078268"/>
            <a:ext cx="2498463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Εξερευνήστε</a:t>
            </a:r>
            <a:r>
              <a:rPr lang="en-US" altLang="ko-KR" sz="2200" i="1" dirty="0">
                <a:solidFill>
                  <a:srgbClr val="373737"/>
                </a:solidFill>
                <a:hlinkClick r:id="rId4"/>
              </a:rPr>
              <a:t> 7 τύπους ενεργειακών κοινοτήτων και συλλογικών δράσεων </a:t>
            </a:r>
            <a:r>
              <a:rPr lang="en-US" altLang="ko-KR" sz="2200" dirty="0">
                <a:solidFill>
                  <a:srgbClr val="373737"/>
                </a:solidFill>
              </a:rPr>
              <a:t>σε αυτόν τον πόρο από το έργο DECIDE.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57F23B4A-303B-4875-C524-4AFF1EA101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7A6DA5DE-A93D-A825-E218-4CF0B081221C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7C6AB8E3-1B78-F66A-82A7-473FFAADB6F7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FD5C716-C84A-0DE8-A52F-B0165FF05A02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2E77EB08-1A07-5815-25F2-083E33B13171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6E42073-9D5B-D6B7-292A-71C0178D7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E9641799-1F54-76E5-7BAF-FBC78E2A6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4E9BF988-2C0D-1833-C8AC-3CA8EC60859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5B5817B3-C383-AD2B-6FAF-D8F099FDD66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F502D670-5175-35D8-6543-56183160A0F4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9260FDE1-DD8A-27AA-5841-F0208C6C0A8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D71FF631-6866-79E1-48C8-4B575D31D90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5C50AA1B-779B-F287-B97D-F87A908B96AC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6AF45D02-B38E-E14B-6536-9454EA64DF10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C3DE06E-3BC0-3D03-DD67-6053C9DC5EE0}"/>
              </a:ext>
            </a:extLst>
          </p:cNvPr>
          <p:cNvSpPr txBox="1"/>
          <p:nvPr/>
        </p:nvSpPr>
        <p:spPr>
          <a:xfrm>
            <a:off x="6211306" y="2998574"/>
            <a:ext cx="2498463" cy="246221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Δείτε το έργο ENCLUDE </a:t>
            </a:r>
            <a:r>
              <a:rPr lang="en-US" altLang="ko-KR" sz="2200" i="1" dirty="0">
                <a:solidFill>
                  <a:srgbClr val="373737"/>
                </a:solidFill>
                <a:hlinkClick r:id="rId5"/>
              </a:rPr>
              <a:t>«Αυτό μπορεί να σας εκπλήξει: Πράγματα που μάθαμε συζητώντας για την ενέργεια με 68 πρωτοβουλίες</a:t>
            </a:r>
            <a:r>
              <a:rPr lang="en-US" altLang="ko-KR" sz="2200" i="1" dirty="0">
                <a:solidFill>
                  <a:srgbClr val="373737"/>
                </a:solidFill>
              </a:rPr>
              <a:t>».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AF9A874-71FF-E153-A712-CB58ABED3B1C}"/>
              </a:ext>
            </a:extLst>
          </p:cNvPr>
          <p:cNvSpPr txBox="1"/>
          <p:nvPr/>
        </p:nvSpPr>
        <p:spPr>
          <a:xfrm>
            <a:off x="8862316" y="3498182"/>
            <a:ext cx="2559233" cy="178510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Διαβάστε το Smart Cities Marketplace 2020 </a:t>
            </a:r>
            <a:r>
              <a:rPr lang="en-US" altLang="ko-KR" sz="2200" i="1" dirty="0">
                <a:solidFill>
                  <a:srgbClr val="373737"/>
                </a:solidFill>
                <a:hlinkClick r:id="rId6"/>
              </a:rPr>
              <a:t>Energy Communities: Solution Booklet</a:t>
            </a:r>
            <a:r>
              <a:rPr lang="en-US" altLang="ko-KR" sz="2200" i="1" dirty="0">
                <a:solidFill>
                  <a:srgbClr val="373737"/>
                </a:solidFill>
              </a:rPr>
              <a:t>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335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736316-BA79-732F-93B8-AF6255D08F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801" y="92682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l-GR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Ευχαριστίες 1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359184"/>
            <a:ext cx="7628351" cy="57861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1600" noProof="0" dirty="0"/>
              <a:t>Αυτή η παρουσίαση </a:t>
            </a:r>
            <a:r>
              <a:rPr lang="en-GB" sz="1600" i="1" noProof="0" dirty="0"/>
              <a:t>με χρήσιμες πληροφορίες, κόλπα, </a:t>
            </a:r>
            <a:r>
              <a:rPr lang="en-GB" sz="1600" i="1" dirty="0"/>
              <a:t>συμβουλές και εργαλεία για τη δημιουργία της τοπικής σας Ενεργειακής Κοινότητας </a:t>
            </a:r>
            <a:r>
              <a:rPr lang="en-GB" sz="1600" noProof="0" dirty="0"/>
              <a:t>δημιουργήθηκε από το πρόγραμμα Every1 και διαθέτει άδεια </a:t>
            </a:r>
            <a:r>
              <a:rPr lang="en-GB" sz="1600" noProof="0" dirty="0">
                <a:hlinkClick r:id="rId3"/>
              </a:rPr>
              <a:t>CC BY-SA 4.0</a:t>
            </a:r>
            <a:r>
              <a:rPr lang="en-GB" sz="1600" noProof="0" dirty="0"/>
              <a:t>, εκτός αν αναφέρεται διαφορετικά. </a:t>
            </a:r>
          </a:p>
          <a:p>
            <a:pPr latinLnBrk="0"/>
            <a:endParaRPr lang="en-GB" sz="1600" noProof="0" dirty="0"/>
          </a:p>
          <a:p>
            <a:pPr latinLnBrk="0"/>
            <a:r>
              <a:rPr lang="en-GB" sz="1600" noProof="0" dirty="0"/>
              <a:t>Οι εικόνες που χρησιμοποιούνται σε αυτήν την παρουσίαση είναι οι εξής: </a:t>
            </a:r>
          </a:p>
          <a:p>
            <a:pPr latinLnBrk="0"/>
            <a:endParaRPr lang="en-GB" sz="1600" noProof="0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εξωφύλλου: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Moss Community Energy Launch (DIY Solar Panel Workshop)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10 10 με άδεια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GB" sz="1600" b="0" i="0" u="sng" strike="noStrike" cap="none" noProof="0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Εικόνα εισαγωγικού κειμένου: «Starting an Energy Community: Further Considerations: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Clean-energy fund shines light on renewables»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την επαρχία της Βρετανικής Κολομβίας, με άδεια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BY-NC-ND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Starting an energy community: First Steps and Considerations: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Knowledge, experience, narrative, collaborative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τον Howard Lake με άδεια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BY-SA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Δημιουργία μιας ενεργειακής κοινότητας: Περαιτέρω σκέψεις: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Το ταμείο καθαρής ενέργειας ρίχνει φως στις ανανεώσιμες πηγές ενέργειας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την επαρχία της Βρετανικής Κολομβίας έχει άδεια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BY-NC-ND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Δημιουργία μιας ενεργειακής κοινότητας: Τυπική οργάνωση: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Afternoon_Planning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τον Green Mamba :)--&lt; με άδεια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CC BY-ND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Δημιουργία μιας ενεργειακής κοινότητας: Ηγεσία: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Ηγεσία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τον Luigi </a:t>
            </a:r>
            <a:r>
              <a:rPr lang="en-GB" sz="1600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Mengato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με άδεια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BY-SA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Δημιουργία μιας ενεργειακής κοινότητας: Πόροι: </a:t>
            </a:r>
            <a:r>
              <a:rPr lang="en-GB" sz="1600" b="0" i="0" dirty="0">
                <a:solidFill>
                  <a:srgbClr val="242424"/>
                </a:solidFill>
                <a:effectLst/>
                <a:hlinkClick r:id="rId13"/>
              </a:rPr>
              <a:t>Vorarlberger Kraftwerke-Energy meter (electro)-smart meter-02ASD 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από </a:t>
            </a:r>
            <a:r>
              <a:rPr lang="en-GB" sz="1600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με άδεια </a:t>
            </a:r>
            <a:r>
              <a:rPr lang="en-GB" sz="1600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.</a:t>
            </a:r>
          </a:p>
          <a:p>
            <a:pPr latinLnBrk="0"/>
            <a:endParaRPr lang="en-GB" sz="1600" noProof="0" dirty="0"/>
          </a:p>
        </p:txBody>
      </p:sp>
    </p:spTree>
    <p:extLst>
      <p:ext uri="{BB962C8B-B14F-4D97-AF65-F5344CB8AC3E}">
        <p14:creationId xmlns:p14="http://schemas.microsoft.com/office/powerpoint/2010/main" val="34001197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A0CC6-6EAF-2A2C-4ECA-D722635FC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07673F-4D55-416E-9E02-2CB4DF979A9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7327" y="87457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l-GR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Ευχαριστίες 2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F31CA2-E734-7798-CE66-D89BA1985CE3}"/>
              </a:ext>
            </a:extLst>
          </p:cNvPr>
          <p:cNvSpPr txBox="1"/>
          <p:nvPr/>
        </p:nvSpPr>
        <p:spPr>
          <a:xfrm>
            <a:off x="4246322" y="383544"/>
            <a:ext cx="7628351" cy="47397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Ξεκινώντας μια Ενεργειακή Κοινότητα: Τα μέλη σας: «Πραγματοποιώντας το δυναμικό» από τον Beck Pitt είναι αδειοδοτημένο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με 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Δημιουργία μιας ενεργειακής κοινότητας: Χρηματοδότηση: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4"/>
              </a:rPr>
              <a:t>Λογαριασμοί ηλεκτρικού ρεύματος με λαμπτήρα και αριθμομηχανή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από </a:t>
            </a:r>
            <a:r>
              <a:rPr lang="en-GB" sz="1800" dirty="0" err="1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Uswitch.com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Images με </a:t>
            </a:r>
            <a:r>
              <a:rPr lang="en-GB" dirty="0">
                <a:solidFill>
                  <a:srgbClr val="242424"/>
                </a:solidFill>
              </a:rPr>
              <a:t>άδεια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Δημιουργία μιας ενεργειακής κοινότητας: Συμμετοχή της κοινότητας και των ενδιαφερόμενων μερών: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Moss Community Energy Launch (DIY Solar Panel Workshop)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από 10 10 με άδεια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GB" sz="1800" b="0" i="0" u="sng" strike="noStrike" cap="none" noProof="0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b="0" i="0" dirty="0">
              <a:solidFill>
                <a:srgbClr val="242424"/>
              </a:solidFill>
              <a:effectLst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1800" noProof="0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latinLnBrk="0"/>
            <a:endParaRPr lang="en-GB" sz="1800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GB" sz="1800" noProof="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GB" sz="3200" noProof="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093457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7E577-F9E8-E772-0082-6AD59B81C63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68782" y="2951570"/>
            <a:ext cx="4112623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l-GR" sz="6000" b="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+mn-cs"/>
              </a:rPr>
              <a:t>Ευχαριστώ!</a:t>
            </a:r>
            <a:endParaRPr lang="el-GR" noProof="1">
              <a:effectLst/>
            </a:endParaRPr>
          </a:p>
          <a:p>
            <a:endParaRPr lang="el-GR" noProof="1"/>
          </a:p>
        </p:txBody>
      </p:sp>
    </p:spTree>
    <p:extLst>
      <p:ext uri="{BB962C8B-B14F-4D97-AF65-F5344CB8AC3E}">
        <p14:creationId xmlns:p14="http://schemas.microsoft.com/office/powerpoint/2010/main" val="3104416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D3787-681C-24F1-E899-7691B8461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D2B176-6AED-274A-27BF-46ABE6A8E2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7755" y="74156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l-GR" sz="2800" b="1" noProof="1">
                <a:solidFill>
                  <a:schemeClr val="bg1"/>
                </a:solidFill>
              </a:rPr>
              <a:t>Αυτή η παρουσίαση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D5EAF7-D0A5-E4F6-3484-8E0122B30E82}"/>
              </a:ext>
            </a:extLst>
          </p:cNvPr>
          <p:cNvSpPr txBox="1"/>
          <p:nvPr/>
        </p:nvSpPr>
        <p:spPr>
          <a:xfrm>
            <a:off x="4514398" y="2067124"/>
            <a:ext cx="72884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Ξεκινάμε κάθε ενότητα με μια ερώτηση που προτρέπει στη σκέψη. Αφιερώστε λίγο χρόνο για να σκεφτείτε κάθε ερώτηση, προτού προχωρήσετε στην επόμενη διαφάνεια. </a:t>
            </a:r>
          </a:p>
          <a:p>
            <a:pPr latinLnBrk="0"/>
            <a:endParaRPr lang="en-GB" sz="240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Μπορείτε να επεξεργαστείτε κάθε ερώτηση με τη σειρά. </a:t>
            </a: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Εναλλακτικά, μπορείτε να επιλέξετε μια συγκεκριμένη ερώτηση που θέλετε να εξερευνήσετε πρώτα μέσω του μενού. </a:t>
            </a:r>
            <a:endParaRPr lang="en-GB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C256F3-09EF-4B3F-5D37-3C8766B7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7124"/>
            <a:ext cx="4033381" cy="295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918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4157F1-9A51-28D8-852E-7C7C9DFA5F3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880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Ξεκινήστε σήμερα! 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90779" y="2425758"/>
            <a:ext cx="114237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Τι πρέπει να λάβω υπόψη όταν θέλω να ξεκινήσω μια ενεργειακή κοινότητα;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Τι άλλα πράγματα πρέπει να λάβω υπόψη όταν ξεκινώ μια ενεργειακή κοινότητα;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Ποιες είναι οι βασικές διατυπώσεις για τη δημιουργία μιας ενεργειακής κοινότητας;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Πώς μπορώ να ηγηθώ αποτελεσματικά μιας ενεργειακής κοινότητας;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Τι εξοπλισμό χρειάζομαι για να δημιουργήσω μια ενεργειακή κοινότητα;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Πώς είναι η ιδιότητα μέλους μιας ενεργειακής κοινότητας;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Ποια χρηματοδότηση μπορεί να είναι διαθέσιμη για την υποστήριξη της ενεργειακής μου κοινότητας;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Πώς μπορώ να συνεργαστώ αποτελεσματικά με την ευρύτερη κοινότητα και τους ενδιαφερόμενους φορείς;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4152331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4FB96-1212-A54D-1C3D-0A4FD2673A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2440" y="691696"/>
            <a:ext cx="1171956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Δημιουργία ενεργειακής κοινότητας: Πρώτα βήματα και παράγοντες που πρέπει να λάβω υπόψη - Εισαγωγή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851771" y="3256767"/>
            <a:ext cx="102337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Τι πρέπει να λάβω υπόψη όταν θέλω να ξεκινήσω μια ενεργειακή κοινότητα;</a:t>
            </a:r>
          </a:p>
        </p:txBody>
      </p:sp>
    </p:spTree>
    <p:extLst>
      <p:ext uri="{BB962C8B-B14F-4D97-AF65-F5344CB8AC3E}">
        <p14:creationId xmlns:p14="http://schemas.microsoft.com/office/powerpoint/2010/main" val="3409120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AF436A-F8FD-90A8-9480-CEDE0958B44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61635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Δημιουργία μιας ενεργειακής κοινότητας: Πρώτα βήματα και παράγοντες που πρέπει να ληφθούν υπόψη – </a:t>
            </a:r>
            <a:b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</a:br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Αρχικές ερωτήσεις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144799" y="2100117"/>
            <a:ext cx="76255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Σκεφτείτε τι είδους ενεργειακή κοινότητα θέλετε να δημιουργήσετε. Ποιοι θα συμμετάσχουν; Ποιο είναι το κίνητρο για την ενεργειακή κοινότητα;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Μάθετε περισσότερα για τους διαφορετικούς τύπους ενεργειακών κοινοτήτων, συμπεριλαμβανομένων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των ενεργειακών κοινοτήτων που διοικούνται από πολίτες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και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hlinkClick r:id="rId4"/>
              </a:rPr>
              <a:t>των κοινοτήτων ανανεώσιμων πηγών ενέργειας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Ποιες τεχνολογίες έχουν ήδη εγκατασταθεί ή προγραμματίζεται να εγκατασταθούν;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Εξετάστε τη δυνατότητα χρήσης φωτοβολταϊκών (PV) ή ηλιακών πάνελ, συστημάτων αποθήκευσης, έξυπνων μετρητών.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149038-5011-C8F0-F47D-7E5C1A506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92" y="3050065"/>
            <a:ext cx="3601289" cy="268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59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4809D-C8A6-2A87-0BA9-524CFB1CC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65D04-7611-CCEC-C1DF-2BE83FB8C3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6314" y="60540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Δημιουργία μιας ενεργειακής κοινότητας: Πρώτα βήματα και παράγοντες που πρέπει να ληφθούν υπόψη – </a:t>
            </a:r>
            <a:b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</a:br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Περισσότερες ερωτήσεις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B0539B-57A9-C3C8-B593-2F231507816A}"/>
              </a:ext>
            </a:extLst>
          </p:cNvPr>
          <p:cNvSpPr txBox="1"/>
          <p:nvPr/>
        </p:nvSpPr>
        <p:spPr>
          <a:xfrm>
            <a:off x="4028046" y="2754759"/>
            <a:ext cx="77738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Ποιος θα διαχειρίζεται την ενεργειακή κοινότητα;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l-GR" sz="2400" dirty="0"/>
              <a:t>Θα τη διαχειρίζεστε εσείς οι ίδιοι ή προτιμάτε έναν εξωτερικό ανάδοχο</a:t>
            </a:r>
            <a:r>
              <a:rPr lang="en-GB" sz="2400" dirty="0">
                <a:solidFill>
                  <a:srgbClr val="2B2C30"/>
                </a:solidFill>
              </a:rPr>
              <a:t>;</a:t>
            </a:r>
          </a:p>
          <a:p>
            <a:pPr latinLnBrk="0"/>
            <a:r>
              <a:rPr lang="en-GB" sz="2400" dirty="0" err="1">
                <a:solidFill>
                  <a:srgbClr val="2B2C30"/>
                </a:solidFill>
                <a:ea typeface="Public Sans"/>
                <a:cs typeface="Public Sans"/>
              </a:rPr>
              <a:t>Ποιος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 μπ</a:t>
            </a:r>
            <a:r>
              <a:rPr lang="en-GB" sz="2400" dirty="0" err="1">
                <a:solidFill>
                  <a:srgbClr val="2B2C30"/>
                </a:solidFill>
                <a:ea typeface="Public Sans"/>
                <a:cs typeface="Public Sans"/>
              </a:rPr>
              <a:t>ορεί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 να σας υπ</a:t>
            </a:r>
            <a:r>
              <a:rPr lang="en-GB" sz="2400" dirty="0" err="1">
                <a:solidFill>
                  <a:srgbClr val="2B2C30"/>
                </a:solidFill>
                <a:ea typeface="Public Sans"/>
                <a:cs typeface="Public Sans"/>
              </a:rPr>
              <a:t>οστηρίξει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;</a:t>
            </a:r>
            <a:endParaRPr lang="en-GB" sz="2400" dirty="0"/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Μπ</a:t>
            </a:r>
            <a:r>
              <a:rPr lang="en-GB" sz="2400" dirty="0" err="1">
                <a:solidFill>
                  <a:srgbClr val="2B2C30"/>
                </a:solidFill>
              </a:rPr>
              <a:t>ορεί</a:t>
            </a:r>
            <a:r>
              <a:rPr lang="en-GB" sz="2400" dirty="0">
                <a:solidFill>
                  <a:srgbClr val="2B2C30"/>
                </a:solidFill>
              </a:rPr>
              <a:t> να υπάρχουν περιφερειακοί ή εθνικοί οργανισμοί ενέργειας ή χρηματοδότησης και παραδείγματα βέλτιστων πρακτικών που μπορείτε να χρησιμοποιήσετε ως έμπνευση ή/και υποστήριξη.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741DAB-D366-E8FD-C3A8-F8E35D050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92" y="3050065"/>
            <a:ext cx="3601289" cy="268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42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D8E7AF-C56F-5EE8-0B9B-321E906062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4" y="75701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Δημιουργία μιας ενεργειακής κοινότητας: Περαιτέρω σκέψεις - Εισαγωγή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Τι άλλο πρέπει να λάβω υπόψη όταν ξεκινώ μια ενεργειακή κοινότητα;</a:t>
            </a:r>
          </a:p>
        </p:txBody>
      </p:sp>
    </p:spTree>
    <p:extLst>
      <p:ext uri="{BB962C8B-B14F-4D97-AF65-F5344CB8AC3E}">
        <p14:creationId xmlns:p14="http://schemas.microsoft.com/office/powerpoint/2010/main" val="3784412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6A25029-9170-CE05-89C0-3167A141191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8345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l-GR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Δημιουργία μιας ενεργειακής κοινότητας: Περαιτέρω σκέψεις</a:t>
            </a:r>
            <a:endParaRPr lang="el-GR" noProof="1">
              <a:effectLst/>
            </a:endParaRPr>
          </a:p>
          <a:p>
            <a:endParaRPr lang="el-GR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6237964" y="1970213"/>
            <a:ext cx="557655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ea typeface="Public Sans"/>
                <a:cs typeface="Public Sans"/>
                <a:sym typeface="Public Sans"/>
              </a:rPr>
              <a:t>Είναι ζωτικής σημασίας να εξετάσετε πώς θα διαχειριστείτε την ενεργειακή σας κοινότητα. Λάβετε υπόψη τους ακόλουθους βασικούς τομείς:</a:t>
            </a:r>
          </a:p>
          <a:p>
            <a:pPr latinLnBrk="0"/>
            <a:endParaRPr lang="en-GB" sz="2400" dirty="0">
              <a:ea typeface="Public Sans"/>
              <a:cs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Ένα ισχυρό και σαφές πλαίσιο.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Χρηματοοικονομικά περιουσιακά στοιχεία.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Συμμετοχή της κοινότητας και εμπλοκή των ενδιαφερόμενων μερών.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Λειτουργική διαχείριση;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Επεκτασιμότητα και μελλοντική ανάπτυξη.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AB25C1-AB87-5A13-0B39-9DD224FE8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1" y="2397999"/>
            <a:ext cx="5388664" cy="395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84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2.xml><?xml version="1.0" encoding="utf-8"?>
<ds:datastoreItem xmlns:ds="http://schemas.openxmlformats.org/officeDocument/2006/customXml" ds:itemID="{C73A34F6-71A3-4047-9343-07BB12A14F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3875</Words>
  <Application>Microsoft Macintosh PowerPoint</Application>
  <PresentationFormat>Widescreen</PresentationFormat>
  <Paragraphs>334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맑은 고딕</vt:lpstr>
      <vt:lpstr>Arial</vt:lpstr>
      <vt:lpstr>Arial,Sans-Serif</vt:lpstr>
      <vt:lpstr>Calibri</vt:lpstr>
      <vt:lpstr>Public Sans</vt:lpstr>
      <vt:lpstr>Every1 slide master</vt:lpstr>
      <vt:lpstr>Χρήσιμες συμβουλές, κόλπα και εργαλεία… Για να σας βοηθήσουμε στη δημιουργία της ενεργειακής κοινότητας</vt:lpstr>
      <vt:lpstr>Εισαγωγή</vt:lpstr>
      <vt:lpstr>Αυτή η παρουσίαση</vt:lpstr>
      <vt:lpstr>Ξεκινήστε σήμερα!  </vt:lpstr>
      <vt:lpstr>Δημιουργία ενεργειακής κοινότητας: Πρώτα βήματα και παράγοντες που πρέπει να λάβω υπόψη - Εισαγωγή </vt:lpstr>
      <vt:lpstr>Δημιουργία μιας ενεργειακής κοινότητας: Πρώτα βήματα και παράγοντες που πρέπει να ληφθούν υπόψη –  Αρχικές ερωτήσεις </vt:lpstr>
      <vt:lpstr>Δημιουργία μιας ενεργειακής κοινότητας: Πρώτα βήματα και παράγοντες που πρέπει να ληφθούν υπόψη –  Περισσότερες ερωτήσεις </vt:lpstr>
      <vt:lpstr>Δημιουργία μιας ενεργειακής κοινότητας: Περαιτέρω σκέψεις - Εισαγωγή </vt:lpstr>
      <vt:lpstr>Δημιουργία μιας ενεργειακής κοινότητας: Περαιτέρω σκέψεις </vt:lpstr>
      <vt:lpstr>Δημιουργία ενεργειακής κοινότητας: επίσημη οργάνωση - Εισαγωγή </vt:lpstr>
      <vt:lpstr>Δημιουργία ενεργειακής κοινότητας: επίσημη οργάνωση </vt:lpstr>
      <vt:lpstr>Δημιουργία μιας ενεργειακής κοινότητας: Ηγεσία -  Εισαγωγή </vt:lpstr>
      <vt:lpstr>Δημιουργία μιας ενεργειακής κοινότητας: Ηγεσία </vt:lpstr>
      <vt:lpstr>Δημιουργία ενεργειακής κοινότητας: Πόροι - Εισαγωγή </vt:lpstr>
      <vt:lpstr>Δημιουργία ενεργειακής κοινότητας: Πόροι  </vt:lpstr>
      <vt:lpstr>Δημιουργία μιας ενεργειακής κοινότητας: Τα μέλη σας - Εισαγωγή  </vt:lpstr>
      <vt:lpstr>Δημιουργία ενεργειακής κοινότητας: Τα μέλη σας  </vt:lpstr>
      <vt:lpstr>Δημιουργία ενεργειακής κοινότητας: Χρηματοδότηση - Εισαγωγή </vt:lpstr>
      <vt:lpstr>Δημιουργία ενεργειακής κοινότητας: Χρηματοδότηση - Ερωτήσεις </vt:lpstr>
      <vt:lpstr>Δημιουργία ενεργειακής κοινότητας: Χρηματοδότηση - Επιλογές </vt:lpstr>
      <vt:lpstr>Δημιουργία μιας ενεργειακής κοινότητας: Εμπλοκή της κοινότητας και των ενδιαφερόμενων μερών - Εισαγωγή </vt:lpstr>
      <vt:lpstr>Δημιουργία ενεργειακής κοινότητας: Συμμετοχή της κοινότητας και των ενδιαφερόμενων μερών - Ερωτήσεις </vt:lpstr>
      <vt:lpstr>Δημιουργία μιας ενεργειακής κοινότητας: Συμμετοχή της κοινότητας και των ενδιαφερόμενων μερών – Καλές πρακτικές </vt:lpstr>
      <vt:lpstr>Επόμενα βήματα 1 </vt:lpstr>
      <vt:lpstr>Επόμενα βήματα 2 </vt:lpstr>
      <vt:lpstr>Ευχαριστίες 1 </vt:lpstr>
      <vt:lpstr>Ευχαριστίες 2 </vt:lpstr>
      <vt:lpstr>Ευχαριστώ!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50</cp:revision>
  <cp:lastPrinted>2025-03-21T11:31:47Z</cp:lastPrinted>
  <dcterms:created xsi:type="dcterms:W3CDTF">2019-04-06T05:20:47Z</dcterms:created>
  <dcterms:modified xsi:type="dcterms:W3CDTF">2026-03-17T07:43:50Z</dcterms:modified>
  <cp:category/>
</cp:coreProperties>
</file>