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680" r:id="rId5"/>
    <p:sldId id="681" r:id="rId6"/>
    <p:sldId id="682" r:id="rId7"/>
    <p:sldId id="683" r:id="rId8"/>
    <p:sldId id="684" r:id="rId9"/>
    <p:sldId id="685" r:id="rId10"/>
    <p:sldId id="686" r:id="rId11"/>
    <p:sldId id="687" r:id="rId12"/>
    <p:sldId id="688" r:id="rId13"/>
    <p:sldId id="689" r:id="rId14"/>
    <p:sldId id="690" r:id="rId15"/>
    <p:sldId id="691" r:id="rId16"/>
    <p:sldId id="692" r:id="rId17"/>
    <p:sldId id="693" r:id="rId18"/>
    <p:sldId id="694" r:id="rId19"/>
    <p:sldId id="695" r:id="rId20"/>
    <p:sldId id="696" r:id="rId21"/>
    <p:sldId id="697" r:id="rId22"/>
    <p:sldId id="698" r:id="rId23"/>
    <p:sldId id="699" r:id="rId24"/>
    <p:sldId id="700" r:id="rId25"/>
    <p:sldId id="701" r:id="rId26"/>
    <p:sldId id="702" r:id="rId27"/>
    <p:sldId id="703" r:id="rId28"/>
    <p:sldId id="704" r:id="rId29"/>
    <p:sldId id="705" r:id="rId30"/>
    <p:sldId id="706" r:id="rId31"/>
    <p:sldId id="707" r:id="rId3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B3F7DB-7419-9C79-D4D1-5F5117578549}" name="Claudia Winkler" initials="CW" userId="S::claudia.winkler_joanneum.at#ext#@flux50.onmicrosoft.com::52be4535-67a9-4335-aabe-f2d5892662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3737"/>
    <a:srgbClr val="F4C04F"/>
    <a:srgbClr val="EDEDED"/>
    <a:srgbClr val="D8B05A"/>
    <a:srgbClr val="F8F8F8"/>
    <a:srgbClr val="59BDAA"/>
    <a:srgbClr val="FEE880"/>
    <a:srgbClr val="FCE501"/>
    <a:srgbClr val="F1E400"/>
    <a:srgbClr val="14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5EF74-E3C2-1304-14B8-5F84ADCA46FC}" v="5" dt="2026-02-09T13:42:30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25" autoAdjust="0"/>
    <p:restoredTop sz="86422" autoAdjust="0"/>
  </p:normalViewPr>
  <p:slideViewPr>
    <p:cSldViewPr snapToGrid="0">
      <p:cViewPr varScale="1">
        <p:scale>
          <a:sx n="92" d="100"/>
          <a:sy n="92" d="100"/>
        </p:scale>
        <p:origin x="416" y="184"/>
      </p:cViewPr>
      <p:guideLst/>
    </p:cSldViewPr>
  </p:slideViewPr>
  <p:outlineViewPr>
    <p:cViewPr>
      <p:scale>
        <a:sx n="33" d="100"/>
        <a:sy n="33" d="100"/>
      </p:scale>
      <p:origin x="0" y="-770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Deliukov" userId="S::alexander_think-e.be#ext#@flux50.onmicrosoft.com::bee075c1-faac-4166-8fcb-7b2057bad6f6" providerId="AD" clId="Web-{44A5EF74-E3C2-1304-14B8-5F84ADCA46FC}"/>
    <pc:docChg chg="modSld">
      <pc:chgData name="Alexander Deliukov" userId="S::alexander_think-e.be#ext#@flux50.onmicrosoft.com::bee075c1-faac-4166-8fcb-7b2057bad6f6" providerId="AD" clId="Web-{44A5EF74-E3C2-1304-14B8-5F84ADCA46FC}" dt="2026-02-09T13:42:30.645" v="3" actId="1076"/>
      <pc:docMkLst>
        <pc:docMk/>
      </pc:docMkLst>
      <pc:sldChg chg="addSp modSp">
        <pc:chgData name="Alexander Deliukov" userId="S::alexander_think-e.be#ext#@flux50.onmicrosoft.com::bee075c1-faac-4166-8fcb-7b2057bad6f6" providerId="AD" clId="Web-{44A5EF74-E3C2-1304-14B8-5F84ADCA46FC}" dt="2026-02-09T13:42:30.645" v="3" actId="1076"/>
        <pc:sldMkLst>
          <pc:docMk/>
          <pc:sldMk cId="396191999" sldId="680"/>
        </pc:sldMkLst>
        <pc:picChg chg="add mod">
          <ac:chgData name="Alexander Deliukov" userId="S::alexander_think-e.be#ext#@flux50.onmicrosoft.com::bee075c1-faac-4166-8fcb-7b2057bad6f6" providerId="AD" clId="Web-{44A5EF74-E3C2-1304-14B8-5F84ADCA46FC}" dt="2026-02-09T13:42:30.645" v="3" actId="1076"/>
          <ac:picMkLst>
            <pc:docMk/>
            <pc:sldMk cId="396191999" sldId="680"/>
            <ac:picMk id="4" creationId="{41BE1C76-BCFE-ADA4-6F4C-803BEBB0DD6B}"/>
          </ac:picMkLst>
        </pc:picChg>
      </pc:sldChg>
    </pc:docChg>
  </pc:docChgLst>
  <pc:docChgLst>
    <pc:chgData name="Alexander Deliukov" userId="d5fda0f2-1d08-4016-b7e9-bb882f168707" providerId="ADAL" clId="{FE9DFF45-01DC-45CC-A80A-B50597210401}"/>
    <pc:docChg chg="undo custSel delSld modSld">
      <pc:chgData name="Alexander Deliukov" userId="d5fda0f2-1d08-4016-b7e9-bb882f168707" providerId="ADAL" clId="{FE9DFF45-01DC-45CC-A80A-B50597210401}" dt="2026-01-28T10:14:18.734" v="66" actId="1076"/>
      <pc:docMkLst>
        <pc:docMk/>
      </pc:docMkLst>
      <pc:sldChg chg="modSp mod">
        <pc:chgData name="Alexander Deliukov" userId="d5fda0f2-1d08-4016-b7e9-bb882f168707" providerId="ADAL" clId="{FE9DFF45-01DC-45CC-A80A-B50597210401}" dt="2026-01-28T09:57:26.116" v="7" actId="948"/>
        <pc:sldMkLst>
          <pc:docMk/>
          <pc:sldMk cId="396191999" sldId="680"/>
        </pc:sldMkLst>
        <pc:spChg chg="mod">
          <ac:chgData name="Alexander Deliukov" userId="d5fda0f2-1d08-4016-b7e9-bb882f168707" providerId="ADAL" clId="{FE9DFF45-01DC-45CC-A80A-B50597210401}" dt="2026-01-28T09:57:26.116" v="7" actId="948"/>
          <ac:spMkLst>
            <pc:docMk/>
            <pc:sldMk cId="396191999" sldId="680"/>
            <ac:spMk id="2" creationId="{2CB092E2-1A2A-9EE6-F777-B7C9EC86D0F3}"/>
          </ac:spMkLst>
        </pc:spChg>
      </pc:sldChg>
      <pc:sldChg chg="modSp mod">
        <pc:chgData name="Alexander Deliukov" userId="d5fda0f2-1d08-4016-b7e9-bb882f168707" providerId="ADAL" clId="{FE9DFF45-01DC-45CC-A80A-B50597210401}" dt="2026-01-28T09:59:44.711" v="25" actId="1076"/>
        <pc:sldMkLst>
          <pc:docMk/>
          <pc:sldMk cId="801388694" sldId="681"/>
        </pc:sldMkLst>
        <pc:spChg chg="mod">
          <ac:chgData name="Alexander Deliukov" userId="d5fda0f2-1d08-4016-b7e9-bb882f168707" providerId="ADAL" clId="{FE9DFF45-01DC-45CC-A80A-B50597210401}" dt="2026-01-28T09:59:44.711" v="25" actId="1076"/>
          <ac:spMkLst>
            <pc:docMk/>
            <pc:sldMk cId="801388694" sldId="681"/>
            <ac:spMk id="2" creationId="{0FE65402-2D24-4C0B-3A9B-70B199ADCEA8}"/>
          </ac:spMkLst>
        </pc:spChg>
      </pc:sldChg>
      <pc:sldChg chg="modSp mod">
        <pc:chgData name="Alexander Deliukov" userId="d5fda0f2-1d08-4016-b7e9-bb882f168707" providerId="ADAL" clId="{FE9DFF45-01DC-45CC-A80A-B50597210401}" dt="2026-01-28T09:59:51.698" v="26" actId="948"/>
        <pc:sldMkLst>
          <pc:docMk/>
          <pc:sldMk cId="3409120475" sldId="684"/>
        </pc:sldMkLst>
        <pc:spChg chg="mod">
          <ac:chgData name="Alexander Deliukov" userId="d5fda0f2-1d08-4016-b7e9-bb882f168707" providerId="ADAL" clId="{FE9DFF45-01DC-45CC-A80A-B50597210401}" dt="2026-01-28T09:59:51.698" v="26" actId="948"/>
          <ac:spMkLst>
            <pc:docMk/>
            <pc:sldMk cId="3409120475" sldId="684"/>
            <ac:spMk id="2" creationId="{7554FB96-1212-A54D-1C3D-0A4FD2673A27}"/>
          </ac:spMkLst>
        </pc:spChg>
      </pc:sldChg>
      <pc:sldChg chg="modSp mod">
        <pc:chgData name="Alexander Deliukov" userId="d5fda0f2-1d08-4016-b7e9-bb882f168707" providerId="ADAL" clId="{FE9DFF45-01DC-45CC-A80A-B50597210401}" dt="2026-01-28T10:00:05.760" v="28" actId="948"/>
        <pc:sldMkLst>
          <pc:docMk/>
          <pc:sldMk cId="1281590358" sldId="685"/>
        </pc:sldMkLst>
        <pc:spChg chg="mod">
          <ac:chgData name="Alexander Deliukov" userId="d5fda0f2-1d08-4016-b7e9-bb882f168707" providerId="ADAL" clId="{FE9DFF45-01DC-45CC-A80A-B50597210401}" dt="2026-01-28T10:00:05.760" v="28" actId="948"/>
          <ac:spMkLst>
            <pc:docMk/>
            <pc:sldMk cId="1281590358" sldId="685"/>
            <ac:spMk id="3" creationId="{D0AF436A-F8FD-90A8-9480-CEDE0958B44B}"/>
          </ac:spMkLst>
        </pc:spChg>
        <pc:spChg chg="mod">
          <ac:chgData name="Alexander Deliukov" userId="d5fda0f2-1d08-4016-b7e9-bb882f168707" providerId="ADAL" clId="{FE9DFF45-01DC-45CC-A80A-B50597210401}" dt="2026-01-28T10:00:01.874" v="27" actId="1076"/>
          <ac:spMkLst>
            <pc:docMk/>
            <pc:sldMk cId="1281590358" sldId="685"/>
            <ac:spMk id="4" creationId="{CB33C395-3CC3-4B54-6421-D833B99114A3}"/>
          </ac:spMkLst>
        </pc:spChg>
      </pc:sldChg>
      <pc:sldChg chg="modSp mod modAnim">
        <pc:chgData name="Alexander Deliukov" userId="d5fda0f2-1d08-4016-b7e9-bb882f168707" providerId="ADAL" clId="{FE9DFF45-01DC-45CC-A80A-B50597210401}" dt="2026-01-28T10:00:13.923" v="30" actId="1076"/>
        <pc:sldMkLst>
          <pc:docMk/>
          <pc:sldMk cId="1546428495" sldId="686"/>
        </pc:sldMkLst>
        <pc:spChg chg="mod">
          <ac:chgData name="Alexander Deliukov" userId="d5fda0f2-1d08-4016-b7e9-bb882f168707" providerId="ADAL" clId="{FE9DFF45-01DC-45CC-A80A-B50597210401}" dt="2026-01-28T10:00:11.399" v="29" actId="948"/>
          <ac:spMkLst>
            <pc:docMk/>
            <pc:sldMk cId="1546428495" sldId="686"/>
            <ac:spMk id="2" creationId="{D9E65D04-7611-CCEC-C1DF-2BE83FB8C3B9}"/>
          </ac:spMkLst>
        </pc:spChg>
        <pc:spChg chg="mod">
          <ac:chgData name="Alexander Deliukov" userId="d5fda0f2-1d08-4016-b7e9-bb882f168707" providerId="ADAL" clId="{FE9DFF45-01DC-45CC-A80A-B50597210401}" dt="2026-01-28T10:00:13.923" v="30" actId="1076"/>
          <ac:spMkLst>
            <pc:docMk/>
            <pc:sldMk cId="1546428495" sldId="686"/>
            <ac:spMk id="4" creationId="{C3B0539B-57A9-C3C8-B593-2F231507816A}"/>
          </ac:spMkLst>
        </pc:spChg>
      </pc:sldChg>
      <pc:sldChg chg="modSp mod">
        <pc:chgData name="Alexander Deliukov" userId="d5fda0f2-1d08-4016-b7e9-bb882f168707" providerId="ADAL" clId="{FE9DFF45-01DC-45CC-A80A-B50597210401}" dt="2026-01-28T10:00:18.496" v="31" actId="948"/>
        <pc:sldMkLst>
          <pc:docMk/>
          <pc:sldMk cId="3784412792" sldId="687"/>
        </pc:sldMkLst>
        <pc:spChg chg="mod">
          <ac:chgData name="Alexander Deliukov" userId="d5fda0f2-1d08-4016-b7e9-bb882f168707" providerId="ADAL" clId="{FE9DFF45-01DC-45CC-A80A-B50597210401}" dt="2026-01-28T10:00:18.496" v="31" actId="948"/>
          <ac:spMkLst>
            <pc:docMk/>
            <pc:sldMk cId="3784412792" sldId="687"/>
            <ac:spMk id="3" creationId="{7CD8E7AF-C56F-5EE8-0B9B-321E906062A9}"/>
          </ac:spMkLst>
        </pc:spChg>
      </pc:sldChg>
      <pc:sldChg chg="modSp mod">
        <pc:chgData name="Alexander Deliukov" userId="d5fda0f2-1d08-4016-b7e9-bb882f168707" providerId="ADAL" clId="{FE9DFF45-01DC-45CC-A80A-B50597210401}" dt="2026-01-28T10:00:21.988" v="32" actId="1076"/>
        <pc:sldMkLst>
          <pc:docMk/>
          <pc:sldMk cId="3281840278" sldId="688"/>
        </pc:sldMkLst>
        <pc:spChg chg="mod">
          <ac:chgData name="Alexander Deliukov" userId="d5fda0f2-1d08-4016-b7e9-bb882f168707" providerId="ADAL" clId="{FE9DFF45-01DC-45CC-A80A-B50597210401}" dt="2026-01-28T10:00:21.988" v="32" actId="1076"/>
          <ac:spMkLst>
            <pc:docMk/>
            <pc:sldMk cId="3281840278" sldId="688"/>
            <ac:spMk id="4" creationId="{12E9D6D4-ADBC-D7EB-E231-9A2E3FFD7EF4}"/>
          </ac:spMkLst>
        </pc:spChg>
      </pc:sldChg>
      <pc:sldChg chg="modSp mod">
        <pc:chgData name="Alexander Deliukov" userId="d5fda0f2-1d08-4016-b7e9-bb882f168707" providerId="ADAL" clId="{FE9DFF45-01DC-45CC-A80A-B50597210401}" dt="2026-01-28T10:00:29.022" v="35" actId="1076"/>
        <pc:sldMkLst>
          <pc:docMk/>
          <pc:sldMk cId="2027727213" sldId="690"/>
        </pc:sldMkLst>
        <pc:spChg chg="mod">
          <ac:chgData name="Alexander Deliukov" userId="d5fda0f2-1d08-4016-b7e9-bb882f168707" providerId="ADAL" clId="{FE9DFF45-01DC-45CC-A80A-B50597210401}" dt="2026-01-28T10:00:29.022" v="35" actId="1076"/>
          <ac:spMkLst>
            <pc:docMk/>
            <pc:sldMk cId="2027727213" sldId="690"/>
            <ac:spMk id="4" creationId="{92FE9A94-DCC1-E1C5-4D79-C962BC490CDE}"/>
          </ac:spMkLst>
        </pc:spChg>
      </pc:sldChg>
      <pc:sldChg chg="modSp mod">
        <pc:chgData name="Alexander Deliukov" userId="d5fda0f2-1d08-4016-b7e9-bb882f168707" providerId="ADAL" clId="{FE9DFF45-01DC-45CC-A80A-B50597210401}" dt="2026-01-28T10:00:36.211" v="38" actId="1076"/>
        <pc:sldMkLst>
          <pc:docMk/>
          <pc:sldMk cId="1109055549" sldId="692"/>
        </pc:sldMkLst>
        <pc:spChg chg="mod">
          <ac:chgData name="Alexander Deliukov" userId="d5fda0f2-1d08-4016-b7e9-bb882f168707" providerId="ADAL" clId="{FE9DFF45-01DC-45CC-A80A-B50597210401}" dt="2026-01-28T10:00:36.211" v="38" actId="1076"/>
          <ac:spMkLst>
            <pc:docMk/>
            <pc:sldMk cId="1109055549" sldId="692"/>
            <ac:spMk id="4" creationId="{B86F7BA3-B558-E7EE-49BC-1EDCDFCA81CE}"/>
          </ac:spMkLst>
        </pc:spChg>
      </pc:sldChg>
      <pc:sldChg chg="modSp">
        <pc:chgData name="Alexander Deliukov" userId="d5fda0f2-1d08-4016-b7e9-bb882f168707" providerId="ADAL" clId="{FE9DFF45-01DC-45CC-A80A-B50597210401}" dt="2026-01-28T10:00:40.401" v="39" actId="404"/>
        <pc:sldMkLst>
          <pc:docMk/>
          <pc:sldMk cId="343872259" sldId="694"/>
        </pc:sldMkLst>
        <pc:spChg chg="mod">
          <ac:chgData name="Alexander Deliukov" userId="d5fda0f2-1d08-4016-b7e9-bb882f168707" providerId="ADAL" clId="{FE9DFF45-01DC-45CC-A80A-B50597210401}" dt="2026-01-28T10:00:40.401" v="39" actId="404"/>
          <ac:spMkLst>
            <pc:docMk/>
            <pc:sldMk cId="343872259" sldId="694"/>
            <ac:spMk id="4" creationId="{C48B4B3E-49EA-5666-7C14-9015697F413B}"/>
          </ac:spMkLst>
        </pc:spChg>
      </pc:sldChg>
      <pc:sldChg chg="modSp">
        <pc:chgData name="Alexander Deliukov" userId="d5fda0f2-1d08-4016-b7e9-bb882f168707" providerId="ADAL" clId="{FE9DFF45-01DC-45CC-A80A-B50597210401}" dt="2026-01-28T10:00:45.390" v="40" actId="404"/>
        <pc:sldMkLst>
          <pc:docMk/>
          <pc:sldMk cId="1623071358" sldId="696"/>
        </pc:sldMkLst>
        <pc:spChg chg="mod">
          <ac:chgData name="Alexander Deliukov" userId="d5fda0f2-1d08-4016-b7e9-bb882f168707" providerId="ADAL" clId="{FE9DFF45-01DC-45CC-A80A-B50597210401}" dt="2026-01-28T10:00:45.390" v="40" actId="404"/>
          <ac:spMkLst>
            <pc:docMk/>
            <pc:sldMk cId="1623071358" sldId="696"/>
            <ac:spMk id="4" creationId="{B8F24D65-3C3C-DDDB-79E7-E2DA63900FA9}"/>
          </ac:spMkLst>
        </pc:spChg>
      </pc:sldChg>
      <pc:sldChg chg="modSp mod">
        <pc:chgData name="Alexander Deliukov" userId="d5fda0f2-1d08-4016-b7e9-bb882f168707" providerId="ADAL" clId="{FE9DFF45-01DC-45CC-A80A-B50597210401}" dt="2026-01-28T10:12:15.102" v="43" actId="1076"/>
        <pc:sldMkLst>
          <pc:docMk/>
          <pc:sldMk cId="1694752254" sldId="698"/>
        </pc:sldMkLst>
        <pc:spChg chg="mod">
          <ac:chgData name="Alexander Deliukov" userId="d5fda0f2-1d08-4016-b7e9-bb882f168707" providerId="ADAL" clId="{FE9DFF45-01DC-45CC-A80A-B50597210401}" dt="2026-01-28T10:12:15.102" v="43" actId="1076"/>
          <ac:spMkLst>
            <pc:docMk/>
            <pc:sldMk cId="1694752254" sldId="698"/>
            <ac:spMk id="4" creationId="{5B37293F-24F8-0380-1F80-AE575BD0E6B4}"/>
          </ac:spMkLst>
        </pc:spChg>
      </pc:sldChg>
      <pc:sldChg chg="modSp mod">
        <pc:chgData name="Alexander Deliukov" userId="d5fda0f2-1d08-4016-b7e9-bb882f168707" providerId="ADAL" clId="{FE9DFF45-01DC-45CC-A80A-B50597210401}" dt="2026-01-28T10:12:17.757" v="44" actId="1076"/>
        <pc:sldMkLst>
          <pc:docMk/>
          <pc:sldMk cId="1816637951" sldId="699"/>
        </pc:sldMkLst>
        <pc:spChg chg="mod">
          <ac:chgData name="Alexander Deliukov" userId="d5fda0f2-1d08-4016-b7e9-bb882f168707" providerId="ADAL" clId="{FE9DFF45-01DC-45CC-A80A-B50597210401}" dt="2026-01-28T10:12:17.757" v="44" actId="1076"/>
          <ac:spMkLst>
            <pc:docMk/>
            <pc:sldMk cId="1816637951" sldId="699"/>
            <ac:spMk id="4" creationId="{1ECEFC4C-0B69-0558-9888-BD4D20B48878}"/>
          </ac:spMkLst>
        </pc:spChg>
      </pc:sldChg>
      <pc:sldChg chg="modSp mod">
        <pc:chgData name="Alexander Deliukov" userId="d5fda0f2-1d08-4016-b7e9-bb882f168707" providerId="ADAL" clId="{FE9DFF45-01DC-45CC-A80A-B50597210401}" dt="2026-01-28T10:12:25.371" v="45" actId="1076"/>
        <pc:sldMkLst>
          <pc:docMk/>
          <pc:sldMk cId="2442328902" sldId="700"/>
        </pc:sldMkLst>
        <pc:spChg chg="mod">
          <ac:chgData name="Alexander Deliukov" userId="d5fda0f2-1d08-4016-b7e9-bb882f168707" providerId="ADAL" clId="{FE9DFF45-01DC-45CC-A80A-B50597210401}" dt="2026-01-28T10:12:25.371" v="45" actId="1076"/>
          <ac:spMkLst>
            <pc:docMk/>
            <pc:sldMk cId="2442328902" sldId="700"/>
            <ac:spMk id="4" creationId="{E64583EB-9E5A-D9E5-5E25-30CE3A95CE9A}"/>
          </ac:spMkLst>
        </pc:spChg>
      </pc:sldChg>
      <pc:sldChg chg="modSp mod">
        <pc:chgData name="Alexander Deliukov" userId="d5fda0f2-1d08-4016-b7e9-bb882f168707" providerId="ADAL" clId="{FE9DFF45-01DC-45CC-A80A-B50597210401}" dt="2026-01-28T10:12:29.938" v="47" actId="1076"/>
        <pc:sldMkLst>
          <pc:docMk/>
          <pc:sldMk cId="1299647673" sldId="701"/>
        </pc:sldMkLst>
        <pc:spChg chg="mod">
          <ac:chgData name="Alexander Deliukov" userId="d5fda0f2-1d08-4016-b7e9-bb882f168707" providerId="ADAL" clId="{FE9DFF45-01DC-45CC-A80A-B50597210401}" dt="2026-01-28T10:12:29.938" v="47" actId="1076"/>
          <ac:spMkLst>
            <pc:docMk/>
            <pc:sldMk cId="1299647673" sldId="701"/>
            <ac:spMk id="4" creationId="{4E507AF0-D257-E3D0-87DD-E138B5C70D1C}"/>
          </ac:spMkLst>
        </pc:spChg>
      </pc:sldChg>
      <pc:sldChg chg="modSp mod">
        <pc:chgData name="Alexander Deliukov" userId="d5fda0f2-1d08-4016-b7e9-bb882f168707" providerId="ADAL" clId="{FE9DFF45-01DC-45CC-A80A-B50597210401}" dt="2026-01-28T10:12:36.740" v="48" actId="1076"/>
        <pc:sldMkLst>
          <pc:docMk/>
          <pc:sldMk cId="1475728331" sldId="702"/>
        </pc:sldMkLst>
        <pc:spChg chg="mod">
          <ac:chgData name="Alexander Deliukov" userId="d5fda0f2-1d08-4016-b7e9-bb882f168707" providerId="ADAL" clId="{FE9DFF45-01DC-45CC-A80A-B50597210401}" dt="2026-01-28T10:12:36.740" v="48" actId="1076"/>
          <ac:spMkLst>
            <pc:docMk/>
            <pc:sldMk cId="1475728331" sldId="702"/>
            <ac:spMk id="4" creationId="{D2DFE19F-BC61-4815-CDCD-FC1E3CEC799D}"/>
          </ac:spMkLst>
        </pc:spChg>
      </pc:sldChg>
      <pc:sldChg chg="modSp mod">
        <pc:chgData name="Alexander Deliukov" userId="d5fda0f2-1d08-4016-b7e9-bb882f168707" providerId="ADAL" clId="{FE9DFF45-01DC-45CC-A80A-B50597210401}" dt="2026-01-28T10:13:05.902" v="59" actId="1076"/>
        <pc:sldMkLst>
          <pc:docMk/>
          <pc:sldMk cId="3052686012" sldId="703"/>
        </pc:sldMkLst>
        <pc:spChg chg="mod">
          <ac:chgData name="Alexander Deliukov" userId="d5fda0f2-1d08-4016-b7e9-bb882f168707" providerId="ADAL" clId="{FE9DFF45-01DC-45CC-A80A-B50597210401}" dt="2026-01-28T10:12:59.324" v="57" actId="1076"/>
          <ac:spMkLst>
            <pc:docMk/>
            <pc:sldMk cId="3052686012" sldId="703"/>
            <ac:spMk id="4" creationId="{070F12FB-7F14-7FF3-449C-2811541DD8D2}"/>
          </ac:spMkLst>
        </pc:spChg>
        <pc:spChg chg="mod">
          <ac:chgData name="Alexander Deliukov" userId="d5fda0f2-1d08-4016-b7e9-bb882f168707" providerId="ADAL" clId="{FE9DFF45-01DC-45CC-A80A-B50597210401}" dt="2026-01-28T10:12:39.768" v="50" actId="1076"/>
          <ac:spMkLst>
            <pc:docMk/>
            <pc:sldMk cId="3052686012" sldId="703"/>
            <ac:spMk id="19" creationId="{8DC1423C-2E75-48AE-A98F-626668954196}"/>
          </ac:spMkLst>
        </pc:spChg>
        <pc:spChg chg="mod">
          <ac:chgData name="Alexander Deliukov" userId="d5fda0f2-1d08-4016-b7e9-bb882f168707" providerId="ADAL" clId="{FE9DFF45-01DC-45CC-A80A-B50597210401}" dt="2026-01-28T10:12:41.435" v="51" actId="1076"/>
          <ac:spMkLst>
            <pc:docMk/>
            <pc:sldMk cId="3052686012" sldId="703"/>
            <ac:spMk id="29" creationId="{4ECDE187-04E2-45C2-AB71-3163282F7484}"/>
          </ac:spMkLst>
        </pc:spChg>
        <pc:spChg chg="mod">
          <ac:chgData name="Alexander Deliukov" userId="d5fda0f2-1d08-4016-b7e9-bb882f168707" providerId="ADAL" clId="{FE9DFF45-01DC-45CC-A80A-B50597210401}" dt="2026-01-28T10:12:55.783" v="56" actId="1076"/>
          <ac:spMkLst>
            <pc:docMk/>
            <pc:sldMk cId="3052686012" sldId="703"/>
            <ac:spMk id="41" creationId="{D9C87595-16A2-4A0F-9DBB-4AF40FA3BA2C}"/>
          </ac:spMkLst>
        </pc:spChg>
        <pc:spChg chg="mod">
          <ac:chgData name="Alexander Deliukov" userId="d5fda0f2-1d08-4016-b7e9-bb882f168707" providerId="ADAL" clId="{FE9DFF45-01DC-45CC-A80A-B50597210401}" dt="2026-01-28T10:13:05.902" v="59" actId="1076"/>
          <ac:spMkLst>
            <pc:docMk/>
            <pc:sldMk cId="3052686012" sldId="703"/>
            <ac:spMk id="60" creationId="{DB6D982A-54DA-4FCC-9383-F91FC1E1D9CE}"/>
          </ac:spMkLst>
        </pc:spChg>
      </pc:sldChg>
      <pc:sldChg chg="modSp mod">
        <pc:chgData name="Alexander Deliukov" userId="d5fda0f2-1d08-4016-b7e9-bb882f168707" providerId="ADAL" clId="{FE9DFF45-01DC-45CC-A80A-B50597210401}" dt="2026-01-28T10:14:10.961" v="63" actId="1076"/>
        <pc:sldMkLst>
          <pc:docMk/>
          <pc:sldMk cId="3350335299" sldId="704"/>
        </pc:sldMkLst>
        <pc:spChg chg="mod">
          <ac:chgData name="Alexander Deliukov" userId="d5fda0f2-1d08-4016-b7e9-bb882f168707" providerId="ADAL" clId="{FE9DFF45-01DC-45CC-A80A-B50597210401}" dt="2026-01-28T10:14:09.504" v="62" actId="1076"/>
          <ac:spMkLst>
            <pc:docMk/>
            <pc:sldMk cId="3350335299" sldId="704"/>
            <ac:spMk id="4" creationId="{8C3DE06E-3BC0-3D03-DD67-6053C9DC5EE0}"/>
          </ac:spMkLst>
        </pc:spChg>
        <pc:spChg chg="mod">
          <ac:chgData name="Alexander Deliukov" userId="d5fda0f2-1d08-4016-b7e9-bb882f168707" providerId="ADAL" clId="{FE9DFF45-01DC-45CC-A80A-B50597210401}" dt="2026-01-28T10:14:04.973" v="60" actId="1076"/>
          <ac:spMkLst>
            <pc:docMk/>
            <pc:sldMk cId="3350335299" sldId="704"/>
            <ac:spMk id="29" creationId="{6B73D3C3-E637-3F00-3A95-BADA91A3F4D5}"/>
          </ac:spMkLst>
        </pc:spChg>
        <pc:spChg chg="mod">
          <ac:chgData name="Alexander Deliukov" userId="d5fda0f2-1d08-4016-b7e9-bb882f168707" providerId="ADAL" clId="{FE9DFF45-01DC-45CC-A80A-B50597210401}" dt="2026-01-28T10:14:07.603" v="61" actId="1076"/>
          <ac:spMkLst>
            <pc:docMk/>
            <pc:sldMk cId="3350335299" sldId="704"/>
            <ac:spMk id="41" creationId="{55AA21B9-2EBE-A254-CB04-9CA3132F9779}"/>
          </ac:spMkLst>
        </pc:spChg>
        <pc:spChg chg="mod">
          <ac:chgData name="Alexander Deliukov" userId="d5fda0f2-1d08-4016-b7e9-bb882f168707" providerId="ADAL" clId="{FE9DFF45-01DC-45CC-A80A-B50597210401}" dt="2026-01-28T10:14:10.961" v="63" actId="1076"/>
          <ac:spMkLst>
            <pc:docMk/>
            <pc:sldMk cId="3350335299" sldId="704"/>
            <ac:spMk id="60" creationId="{7AF9A874-71FF-E153-A712-CB58ABED3B1C}"/>
          </ac:spMkLst>
        </pc:spChg>
      </pc:sldChg>
      <pc:sldChg chg="modSp mod">
        <pc:chgData name="Alexander Deliukov" userId="d5fda0f2-1d08-4016-b7e9-bb882f168707" providerId="ADAL" clId="{FE9DFF45-01DC-45CC-A80A-B50597210401}" dt="2026-01-28T10:14:18.734" v="66" actId="1076"/>
        <pc:sldMkLst>
          <pc:docMk/>
          <pc:sldMk cId="3400119781" sldId="705"/>
        </pc:sldMkLst>
        <pc:spChg chg="mod">
          <ac:chgData name="Alexander Deliukov" userId="d5fda0f2-1d08-4016-b7e9-bb882f168707" providerId="ADAL" clId="{FE9DFF45-01DC-45CC-A80A-B50597210401}" dt="2026-01-28T10:14:18.734" v="66" actId="1076"/>
          <ac:spMkLst>
            <pc:docMk/>
            <pc:sldMk cId="3400119781" sldId="705"/>
            <ac:spMk id="4" creationId="{B6E2F0C4-3708-062E-837B-49F21B8E51C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9230B0E-39ED-45EA-AD95-669D0616B3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A82B798-201A-4B14-B1F0-6A660C5C727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E2F5857-B39B-4284-A086-C6DE2719C9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3EF34-7656-4396-AEBE-2B554E5E934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878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2026. 3. 17.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Επεξεργασία στυλ κειμένου</a:t>
            </a:r>
          </a:p>
          <a:p>
            <a:pPr lvl="1"/>
            <a:r>
              <a:rPr lang="ko-KR" altLang="en-US"/>
              <a:t>Δεύτερο επίπεδο</a:t>
            </a:r>
          </a:p>
          <a:p>
            <a:pPr lvl="2"/>
            <a:r>
              <a:rPr lang="ko-KR" altLang="en-US"/>
              <a:t>Τρίτο επίπεδο</a:t>
            </a:r>
          </a:p>
          <a:p>
            <a:pPr lvl="3"/>
            <a:r>
              <a:rPr lang="ko-KR" altLang="en-US"/>
              <a:t>Τέταρτο επίπεδο</a:t>
            </a:r>
          </a:p>
          <a:p>
            <a:pPr lvl="4"/>
            <a:r>
              <a:rPr lang="ko-KR" altLang="en-US"/>
              <a:t>Πέμπτο επίπεδο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1.safelinks.protection.outlook.com/?url=https%3A%2F%2Fcreativecommons.org%2Flicenses%2Fby-sa%2F4.0%2Fdeed.en&amp;data=05%7C02%7Csimon.ball%40open.ac.uk%7C8b75d0b6e56042db759308de25b428c2%7C0e2ed45596af4100bed3a8e5fd981685%7C0%7C0%7C638989652911880494%7CUnknown%7CTWFpbGZsb3d8eyJFbXB0eU1hcGkiOnRydWUsIlYiOiIwLjAuMDAwMCIsIlAiOiJXaW4zMiIsIkFOIjoiTWFpbCIsIldUIjoyfQ%3D%3D%7C0%7C%7C%7C&amp;sdata=%2FITZkt%2BIetR6zgRVbzpDpm%2Fe6Dlg1L5kh3Mm8lyobao%3D&amp;reserved=0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notesSlides/_rels/notes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t>Χρήσιμες συμβουλές, κόλπα και εργαλεία…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chemeClr val="tx2"/>
                </a:solidFill>
                <a:cs typeface="Arial" panose="020B0604020202020204" pitchFamily="34" charset="0"/>
              </a:rPr>
              <a:t>Για να σας βοηθήσουμε να δημιουργήσετε την ενεργειακή σας κοινότητα </a:t>
            </a:r>
            <a:endParaRPr lang="ko-KR" altLang="en-US" sz="12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latinLnBrk="0" hangingPunct="0"/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έργο αυτό έχει λάβει χρηματοδότηση από το πρόγραμμα «Ορίζοντας» της Ευρωπαϊκής Ένωσης για την έρευνα και την καινοτομία (2021-2027) στο πλαίσιο της συμφωνίας επιχορήγησης αριθ. 101075596. Η ευθύνη για το περιεχόμενο αυτού του υλικού βαρύνει αποκλειστικά το έργο Every1 και δεν αντανακλά απαραίτητα την άποψη της Ευρωπαϊκής Ένωσης. Η παρουσίαση διαθέτει άδεια </a:t>
            </a:r>
            <a:r>
              <a:rPr lang="en-GB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Original URL: https://creativecommons.org/licenses/by-sa/4.0/deed.en. Click or tap if you trust this link."/>
              </a:rPr>
              <a:t>CC BY-SA 4.0,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εκτός εάν ορίζεται διαφορετικά.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6424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Δημιουργία ενεργειακής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κοινότητας</a:t>
            </a:r>
            <a:r>
              <a:rPr lang="en-GB" sz="1200" b="1" kern="1200" noProof="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: επίσημη </a:t>
            </a:r>
            <a:r>
              <a:rPr lang="en-GB" sz="1200" b="1" kern="1200" noProof="0" dirty="0" err="1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οργάνωση</a:t>
            </a:r>
            <a:endParaRPr lang="en-GB" sz="1200" b="1" kern="1200" noProof="0" dirty="0">
              <a:solidFill>
                <a:schemeClr val="bg1"/>
              </a:solidFill>
              <a:latin typeface="+mn-lt"/>
              <a:ea typeface="Public Sans"/>
              <a:cs typeface="Public Sans"/>
              <a:sym typeface="Public San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Ποιες είναι οι διατυπώσεις για τη δημιουργία μιας ενεργειακής κοινότητας;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2098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επίσημη οργάνωση</a:t>
            </a:r>
          </a:p>
          <a:p>
            <a:pPr marL="457200" indent="-457200" latinLnBrk="0">
              <a:buFont typeface="Arial,Sans-Serif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Δημιουργήστε ένα λεπτομερές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σχέδιο έργου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, συμπεριλαμβάνοντας όλες τις διαθέσιμες πληροφορίες και τα χρονοδιαγράμματα.</a:t>
            </a:r>
            <a:endParaRPr lang="en-US" sz="12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Βεβαιωθείτε ότι πληροίτε τις νομικές απαιτήσεις, ελέγχοντας τις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νομικές απαιτήσεις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που ισχύουν για τον τύπο της ενεργειακής κοινότητας που δημιουργείτε. Ελέγξτε όλους τους ισχύοντες κανονισμούς – αυτοί μπορεί να περιλαμβάνουν εθνικούς, περιφερειακούς, τοπικούς ή δημοτικούς κανονισμούς.</a:t>
            </a:r>
            <a:endParaRPr lang="en-US" sz="12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Ελέγξτε αν πρέπει να </a:t>
            </a:r>
            <a:r>
              <a:rPr lang="en-US" sz="1200" b="1" dirty="0">
                <a:solidFill>
                  <a:srgbClr val="2B2C30"/>
                </a:solidFill>
                <a:ea typeface="Public Sans"/>
                <a:cs typeface="Public Sans"/>
              </a:rPr>
              <a:t>καταχωρίσετε επίσημα </a:t>
            </a:r>
            <a:r>
              <a:rPr lang="en-US" sz="1200" dirty="0">
                <a:solidFill>
                  <a:srgbClr val="2B2C30"/>
                </a:solidFill>
                <a:ea typeface="Public Sans"/>
                <a:cs typeface="Public Sans"/>
              </a:rPr>
              <a:t>την ενεργειακή σας κοινότητα.</a:t>
            </a:r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ea typeface="Public Sans"/>
              </a:rPr>
              <a:t>Διευκρινίστε τη διαδικασία και τις απαιτήσεις 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εγγραφής με τον </a:t>
            </a:r>
            <a:r>
              <a:rPr lang="en" sz="1200" b="1" dirty="0">
                <a:solidFill>
                  <a:srgbClr val="2B2C30"/>
                </a:solidFill>
                <a:ea typeface="Public Sans"/>
              </a:rPr>
              <a:t>διαχειριστή του δικτύου</a:t>
            </a:r>
            <a:r>
              <a:rPr lang="en" sz="1200" dirty="0">
                <a:solidFill>
                  <a:srgbClr val="2B2C30"/>
                </a:solidFill>
                <a:ea typeface="Public Sans"/>
              </a:rPr>
              <a:t>.</a:t>
            </a:r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9276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Δημιουργία μιας ενεργειακής κοινότητας: Ηγεσία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Πώς μπορώ να ηγηθώ αποτελεσματικά μιας ενεργειακής κοινότητας;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1703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Ηγεσία</a:t>
            </a:r>
            <a:endParaRPr lang="en-US" sz="105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Δημιουργία μιας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βασικής ομάδας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Αυτή η ομάδα πρέπει να είναι αξιόπιστη, ενεργή και όχι πολύ μεγάλη.</a:t>
            </a:r>
            <a:endParaRPr lang="en-US" sz="12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Κατανομή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καθηκόντων: Να είναι σαφές ποιος είναι υπεύθυνος για κάθε καθήκον. Για παράδειγμα, τιμολόγηση, παρακολούθηση ή επικοινωνία. 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Η σαφής κατανομή των καθηκόντων και των ευθυνών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από νωρίς βοηθά στην αποφυγή τριβών!</a:t>
            </a:r>
          </a:p>
          <a:p>
            <a:pPr marL="457200" indent="-457200" latinLnBrk="0">
              <a:buChar char="•"/>
            </a:pP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Εκτιμήστε ρεαλιστικά τον</a:t>
            </a:r>
            <a:r>
              <a:rPr lang="en-US" sz="12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 διαθέσιμο χρόνο </a:t>
            </a:r>
            <a:r>
              <a:rPr lang="en-US" sz="12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σας: Είναι αρκετός για τις προγραμματισμένες δραστηριότητές σας; Σκεφτείτε να προβλέψετε ένα περιθώριο για απρόβλεπτες εργασίες ή καθυστερήσεις.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8646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Δημιουργία ενεργειακής κοινότητας: Πόροι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Τι εξοπλισμό χρειάζομαι για να δημιουργήσω μια ενεργειακή κοινότητα;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52611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latin typeface="Calibri"/>
                <a:ea typeface="Public Sans"/>
                <a:cs typeface="Public Sans"/>
                <a:sym typeface="Public Sans"/>
              </a:rPr>
              <a:t>Δημιουργία μιας ενεργειακής κοινότητας: Πόροι </a:t>
            </a:r>
            <a:endParaRPr lang="en-US" sz="1050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Η δημιουργία μιας ενεργειακής κοινότητας περιλαμβάνει την εγκατάσταση και συντήρηση  εξοπλισμού που επιτρέπει την παραγωγή, αποθήκευση, διαχείριση και διανομή ενέργειας μεταξύ των μελών της κοινότητας. Για παράδειγμα: </a:t>
            </a:r>
          </a:p>
          <a:p>
            <a:pPr latinLnBrk="0"/>
            <a:endParaRPr lang="en-US" sz="1200" dirty="0"/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Παραγωγή ανανεώσιμης ενέργειας: Φωτοβολταϊκά πάνελ, ανεμογεννήτριες, μικροϋδροηλεκτρικά συστήματα.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Αποθήκευση ενέργειας: Συστήματα μπαταριών, αποθήκευση θερμικής ενέργειας.</a:t>
            </a:r>
            <a:endParaRPr lang="en-US" sz="12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  <a:sym typeface="Public Sans"/>
              </a:rPr>
              <a:t>Διαχείριση και παρακολούθηση ενέργειας: </a:t>
            </a:r>
            <a:r>
              <a:rPr lang="en-US" sz="1200" dirty="0">
                <a:solidFill>
                  <a:srgbClr val="2B2C30"/>
                </a:solidFill>
              </a:rPr>
              <a:t>Έξυπνοι μετρητές, συστήματα διαχείρισης ενέργειας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Ενσωμάτωση και ασφάλεια δικτύου: Μετατροπείς, συσκευές ασφαλείας.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Επικοινωνία και έλεγχος: Συστήματα SCADA, αισθητήρες IoT, τεχνολογία έξυπνων δικτύων.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Ενσωμάτωση ηλεκτρικών οχημάτων: Σταθμοί φόρτισης, συστήματα Vehicle-to-grid (V2G).</a:t>
            </a:r>
          </a:p>
          <a:p>
            <a:pPr marL="457200" indent="-457200" latinLnBrk="0">
              <a:buFont typeface="Arial"/>
              <a:buChar char="•"/>
            </a:pPr>
            <a:endParaRPr lang="en-US" sz="1200" dirty="0">
              <a:solidFill>
                <a:srgbClr val="2B2C30"/>
              </a:solidFill>
            </a:endParaRPr>
          </a:p>
          <a:p>
            <a:pPr latinLnBrk="0"/>
            <a:r>
              <a:rPr lang="en-US" sz="1200" b="1" dirty="0">
                <a:solidFill>
                  <a:srgbClr val="2B2C30"/>
                </a:solidFill>
              </a:rPr>
              <a:t>Η εφαρμογή και η χρήση εξαρτώνται από το νομικό πλαίσιο της χώρας σας</a:t>
            </a:r>
            <a:r>
              <a:rPr lang="en-US" sz="12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1200" dirty="0">
              <a:solidFill>
                <a:srgbClr val="2B2C30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9575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Τα μέλη σας 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Πώς είναι η ιδιότητα μέλους μιας ενεργειακής κοινότητας;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83218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Τα μέλη σας 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</a:rPr>
              <a:t>Όταν σκέφτεστε τους όρους συμμετοχής σε μια ενεργειακή κοινότητα, θα πρέπει: </a:t>
            </a:r>
          </a:p>
          <a:p>
            <a:pPr latinLnBrk="0"/>
            <a:endParaRPr lang="en-US" sz="12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Εξετάσετε </a:t>
            </a:r>
            <a:r>
              <a:rPr lang="en-US" sz="1200" b="1" dirty="0">
                <a:solidFill>
                  <a:srgbClr val="2B2C30"/>
                </a:solidFill>
              </a:rPr>
              <a:t>τα τέλη συμμετοχής </a:t>
            </a:r>
            <a:r>
              <a:rPr lang="en-US" sz="1200" dirty="0">
                <a:solidFill>
                  <a:srgbClr val="2B2C30"/>
                </a:solidFill>
              </a:rPr>
              <a:t>- όπου είναι σκόπιμο - για την κάλυψη των διοικητικών εργασιών.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Καθορίσετε </a:t>
            </a:r>
            <a:r>
              <a:rPr lang="en-US" sz="1200" b="1" dirty="0">
                <a:solidFill>
                  <a:srgbClr val="2B2C30"/>
                </a:solidFill>
              </a:rPr>
              <a:t>τους κωδικούς κοινής χρήσης </a:t>
            </a:r>
            <a:r>
              <a:rPr lang="en-US" sz="1200" dirty="0">
                <a:solidFill>
                  <a:srgbClr val="2B2C30"/>
                </a:solidFill>
              </a:rPr>
              <a:t>μεταξύ των μελών σας (ποιος λαμβάνει πόσο και σε ποια ώρα της ημέρας).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1200" dirty="0">
                <a:solidFill>
                  <a:srgbClr val="2B2C30"/>
                </a:solidFill>
              </a:rPr>
              <a:t>Καθορίσετε τον </a:t>
            </a:r>
            <a:r>
              <a:rPr lang="en" sz="1200" b="1" dirty="0">
                <a:solidFill>
                  <a:srgbClr val="2B2C30"/>
                </a:solidFill>
              </a:rPr>
              <a:t>βαθμό ευελιξίας </a:t>
            </a:r>
            <a:r>
              <a:rPr lang="en" sz="1200" dirty="0">
                <a:solidFill>
                  <a:srgbClr val="2B2C30"/>
                </a:solidFill>
              </a:rPr>
              <a:t>για τα μέλη (όροι εισόδου και εξόδου).</a:t>
            </a:r>
            <a:endParaRPr lang="en-US" sz="12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Να δημιουργήσετε </a:t>
            </a:r>
            <a:r>
              <a:rPr lang="en-US" sz="1200" b="1" dirty="0">
                <a:solidFill>
                  <a:srgbClr val="2B2C30"/>
                </a:solidFill>
              </a:rPr>
              <a:t>κανάλια επικοινωνίας </a:t>
            </a:r>
            <a:r>
              <a:rPr lang="en-US" sz="1200" dirty="0">
                <a:solidFill>
                  <a:srgbClr val="2B2C30"/>
                </a:solidFill>
              </a:rPr>
              <a:t>για τα μέλη (π.χ. ενημερωτικά δελτία, τακτικές συναντήσεις).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Εξασφαλίζετε </a:t>
            </a:r>
            <a:r>
              <a:rPr lang="en-US" sz="1200" b="1" dirty="0">
                <a:solidFill>
                  <a:srgbClr val="2B2C30"/>
                </a:solidFill>
              </a:rPr>
              <a:t>διαφάνεια </a:t>
            </a:r>
            <a:r>
              <a:rPr lang="en-US" sz="1200" dirty="0">
                <a:solidFill>
                  <a:srgbClr val="2B2C30"/>
                </a:solidFill>
              </a:rPr>
              <a:t>και ενημερώνετε τα μέλη της ενεργειακής κοινότητας. </a:t>
            </a:r>
          </a:p>
          <a:p>
            <a:pPr marL="457200" indent="-457200" latinLnBrk="0">
              <a:buChar char="•"/>
            </a:pPr>
            <a:endParaRPr lang="en-US" sz="1200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84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Public Sans"/>
                <a:cs typeface="Public Sans"/>
                <a:sym typeface="Public Sans"/>
              </a:rPr>
              <a:t>Δημιουργία ενεργειακής κοινότητας: Χρηματοδότηση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Ποια χρηματοδότηση είναι διαθέσιμη για την υποστήριξη των ενεργειακών κοινοτήτων;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1872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ενεργειακής κοινότητας: Χρηματοδότηση </a:t>
            </a:r>
            <a:endParaRPr lang="en-US" sz="1050" dirty="0">
              <a:solidFill>
                <a:schemeClr val="bg1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Η εξασφάλιση επαρκούς χρηματοδότησης και πηγών εσόδων είναι απαραίτητη για τη μακροπρόθεσμη βιωσιμότητα της ενεργειακής κοινότητας. Μερικά ερωτήματα που πρέπει να λάβετε υπόψη: 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Ποιο είναι το αρχικό κεφάλαιο που απαιτείται;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Υπάρχουν διαθέσιμες επιχορηγήσεις, επιδοτήσεις ή φορολογικά κίνητρα;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Πώς θα συνεισφέρουν οικονομικά τα μέλη (εφάπαξ τέλη, μηνιαίες συνδρομές, πληρωμή ανά χρήση);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Ποια είναι η αναμενόμενη απόδοση της επένδυσης (ROI);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573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/>
              <a:t>Η δημιουργία και η διοίκηση μιας ενεργειακής κοινότητας είναι μια συναρπαστική διαδικασία. Ωστόσο, αν εργάζεστε κυρίως μόνος σας, μπορεί να είναι αποθαρρυντική. Ποια είναι τα βασικά πράγματα που πρέπει να λάβετε υπόψη; Πού μπορείτε να απευθυνθείτε για υποστήριξη; Πώς μπορείτε να αξιοποιήσετε καλύτερα τον περιορισμένο χρόνο και τους πόρους σας;</a:t>
            </a:r>
          </a:p>
          <a:p>
            <a:pPr latinLnBrk="0"/>
            <a:endParaRPr lang="en-GB" sz="1200" dirty="0"/>
          </a:p>
          <a:p>
            <a:pPr latinLnBrk="0"/>
            <a:r>
              <a:rPr lang="en-GB" sz="1200" dirty="0"/>
              <a:t>Σε αυτή τη σύντομη παρουσίαση, θα εξετάσουμε: </a:t>
            </a:r>
          </a:p>
          <a:p>
            <a:pPr latinLnBrk="0"/>
            <a:endParaRPr lang="en-GB" sz="1200" dirty="0"/>
          </a:p>
          <a:p>
            <a:pPr marL="457200" indent="-457200" latinLnBrk="0">
              <a:buChar char="•"/>
            </a:pPr>
            <a:r>
              <a:rPr lang="en-GB" sz="1200" dirty="0"/>
              <a:t>Βασικά ζητήματα που πρέπει να λάβετε υπόψη κατά τη δημιουργία και/ή τη διοίκηση μιας ενεργειακής κοινότητας. </a:t>
            </a:r>
          </a:p>
          <a:p>
            <a:pPr marL="457200" indent="-457200" latinLnBrk="0">
              <a:buChar char="•"/>
            </a:pPr>
            <a:r>
              <a:rPr lang="en-GB" sz="1200" dirty="0"/>
              <a:t>Πώς να συνεργαστείτε αποτελεσματικά με την κοινότητά σας και άλλους ενδιαφερόμενους φορείς.</a:t>
            </a:r>
          </a:p>
          <a:p>
            <a:pPr marL="457200" indent="-457200" latinLnBrk="0">
              <a:buChar char="•"/>
            </a:pPr>
            <a:r>
              <a:rPr lang="en-GB" sz="1200" dirty="0"/>
              <a:t>Πού να απευθυνθείτε όταν χρειάζεστε υποστήριξη.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7334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ενεργειακής κοινότητας: Χρηματοδότηση </a:t>
            </a:r>
            <a:endParaRPr lang="en-US" sz="1050" dirty="0">
              <a:solidFill>
                <a:schemeClr val="bg1"/>
              </a:solidFill>
            </a:endParaRPr>
          </a:p>
          <a:p>
            <a:pPr marL="457200" algn="just" latinLnBrk="0"/>
            <a:endParaRPr lang="en-US" sz="1200" dirty="0">
              <a:solidFill>
                <a:srgbClr val="2B2C30"/>
              </a:solidFill>
            </a:endParaRPr>
          </a:p>
          <a:p>
            <a:pPr algn="just" latinLnBrk="0"/>
            <a:r>
              <a:rPr lang="en-US" sz="1200" dirty="0">
                <a:solidFill>
                  <a:srgbClr val="2B2C30"/>
                </a:solidFill>
              </a:rPr>
              <a:t>Οι επιλογές χρηματοδότησης περιλαμβάνουν:</a:t>
            </a:r>
          </a:p>
          <a:p>
            <a:pPr algn="just" latinLnBrk="0"/>
            <a:endParaRPr lang="en-US" sz="12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Επιχορηγήσεις της ΕΕ και της κυβέρνησης (π.χ.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Χρηματοδότηση από το πλήθος και επενδύσεις της κοινότητας.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Τραπεζικά δάνεια και πράσινα ομόλογα.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Συμπράξεις δημόσιου και ιδιωτικού τομέα (ΣΔΙΤ).</a:t>
            </a:r>
            <a:endParaRPr lang="en-US" sz="1200" b="1" i="1" dirty="0">
              <a:solidFill>
                <a:srgbClr val="2B2C30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7489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Συμμετοχή της κοινότητας και των ενδιαφερόμενων μερών</a:t>
            </a:r>
            <a:endParaRPr lang="en-US" sz="105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Πώς μπορώ να εμπλέξω αποτελεσματικά την ευρύτερη κοινότητα και τους ενδιαφερόμενους φορείς;</a:t>
            </a:r>
            <a:endParaRPr lang="en-US" sz="1050" i="1" dirty="0">
              <a:solidFill>
                <a:schemeClr val="accent2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12189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Συμμετοχή της κοινότητας και των ενδιαφερόμενων μερών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Μια επιτυχημένη ενεργειακή κοινότητα βασίζεται στην ενεργό συμμετοχή και την εμπιστοσύνη των ενδιαφερόμενων μερών. Βασικά ερωτήματα που πρέπει να ληφθούν υπόψη: 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endParaRPr lang="en-GB" sz="1200" noProof="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Ποιοι είναι οι βασικοί ενδιαφερόμενοι φορείς (κάτοικοι, επιχειρήσεις, δήμοι, μη κυβερνητικές οργανώσεις (ΜΚΟ))?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Πώς θα εμπλέξετε και θα ενημερώσετε την κοινότητα σχετικά με την ενεργειακή κοινότητα;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  <a:sym typeface="Public Sans"/>
              </a:rPr>
              <a:t>Ποια δομή διακυβέρνησης θα εφαρμοστεί για τη λήψη αποφάσεων και την επίλυση διαφορών;</a:t>
            </a:r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Ποιοι είναι οι ρόλοι και οι ευθύνες των μελών;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noProof="0" dirty="0">
                <a:solidFill>
                  <a:srgbClr val="2B2C30"/>
                </a:solidFill>
              </a:rPr>
              <a:t>Μπορούν τα νέα μέλη να ενταχθούν εύκολα και να επωφεληθούν από την κοινότητα;</a:t>
            </a:r>
            <a:endParaRPr lang="en-GB" sz="1200" b="1" noProof="0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25551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Συμμετοχή της κοινότητας και των ενδιαφερόμενων μερών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US" sz="1200" dirty="0">
                <a:solidFill>
                  <a:srgbClr val="2B2C30"/>
                </a:solidFill>
                <a:sym typeface="Public Sans"/>
              </a:rPr>
              <a:t>Οι ορθές πρακτικές περιλαμβάνουν:</a:t>
            </a:r>
          </a:p>
          <a:p>
            <a:pPr latinLnBrk="0"/>
            <a:endParaRPr lang="en-US" sz="12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Διοργάνωση συναντήσεων της κοινότητας για την εκτίμηση του ενδιαφέροντος και την εξασφάλιση υποστήριξης.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Καθορισμός ενός σαφούς μοντέλου συμμετοχής (π.χ. συνεταιρισμός, ένωση, εταιρεία).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Προσφορά οικονομικών κινήτρων ή παροχών για την ενθάρρυνση της συμμετοχής.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Ξεκίνημα με μικρά πιλοτικά έργα και στη συνέχεια επέκταση με βάση τη ζήτηση.</a:t>
            </a:r>
            <a:endParaRPr lang="en-US" sz="12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2B2C30"/>
                </a:solidFill>
              </a:rPr>
              <a:t>Συνεργασία με τοπικές επιχειρήσεις και δήμους για υιοθέτηση σε μεγαλύτερη κλίμακα.</a:t>
            </a:r>
            <a:endParaRPr lang="en-US" sz="1200" b="1" dirty="0">
              <a:solidFill>
                <a:srgbClr val="000066"/>
              </a:solidFill>
              <a:ea typeface="Public Sans"/>
              <a:cs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865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Επόμενα βήματα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Αν θέλετε να μάθετε περισσότερα σχετικά με τη δημιουργία μιας ενεργειακής κοινότητας, οι παρακάτω πηγές μπορεί να σας φανούν χρήσιμες: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Δείτε την παρουσίαση της Every1 με τίτλο </a:t>
            </a:r>
            <a:r>
              <a:rPr lang="en-US" altLang="ko-KR" sz="1200" i="1" dirty="0">
                <a:solidFill>
                  <a:srgbClr val="373737"/>
                </a:solidFill>
                <a:ea typeface="맑은 고딕"/>
                <a:hlinkClick r:id="rId3"/>
              </a:rPr>
              <a:t>«Ενεργειακές κοινότητες: Βασικές γνώσεις πληροφορικής»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Εξερευνήστε μερικά εργαλεία: </a:t>
            </a:r>
            <a:r>
              <a:rPr lang="en-US" altLang="ko-KR" sz="1200" dirty="0">
                <a:solidFill>
                  <a:srgbClr val="373737"/>
                </a:solidFill>
                <a:hlinkClick r:id="rId4"/>
              </a:rPr>
              <a:t>Το Φωτοβολταϊκό Γεωγραφικό Πληροφοριακό Σύστημα (PVGIS) </a:t>
            </a:r>
            <a:r>
              <a:rPr lang="en-US" altLang="ko-KR" sz="1200" dirty="0">
                <a:solidFill>
                  <a:srgbClr val="373737"/>
                </a:solidFill>
              </a:rPr>
              <a:t>εκτιμά το δυναμικό ηλιακής ενέργειας σε όλο τον κόσμο.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Εξερευνήστε μερικά εργαλεία: </a:t>
            </a:r>
            <a:r>
              <a:rPr lang="en-US" altLang="ko-KR" sz="1200" dirty="0">
                <a:solidFill>
                  <a:srgbClr val="373737"/>
                </a:solidFill>
                <a:hlinkClick r:id="rId5"/>
              </a:rPr>
              <a:t>Ο Παγκόσμιος Άτλας Ανέμου </a:t>
            </a:r>
            <a:r>
              <a:rPr lang="en-US" altLang="ko-KR" sz="1200" dirty="0">
                <a:solidFill>
                  <a:srgbClr val="373737"/>
                </a:solidFill>
              </a:rPr>
              <a:t>χαρτογραφεί τους ανέμους για μελέτες σκοπιμότητας.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Εξερευνήστε μερικά εργαλεία: </a:t>
            </a:r>
            <a:r>
              <a:rPr lang="en-US" altLang="ko-KR" sz="1200" dirty="0">
                <a:solidFill>
                  <a:srgbClr val="373737"/>
                </a:solidFill>
                <a:hlinkClick r:id="rId6"/>
              </a:rPr>
              <a:t>Το μοντέλο NREL System Advisor Model </a:t>
            </a:r>
            <a:r>
              <a:rPr lang="en-US" altLang="ko-KR" sz="1200" dirty="0">
                <a:solidFill>
                  <a:srgbClr val="373737"/>
                </a:solidFill>
              </a:rPr>
              <a:t>(SAM) παρέχει οικονομική και τεχνική ανάλυση για την ηλιακή, την αιολική ενέργεια και την αποθήκευση.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https://www.open.edu/openlearncreate/course/view.php?id=17128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94738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F7F34-17EC-B3D2-0EF6-4277C94AC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013B3F-67E3-846D-336E-191664F609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49B939-00B7-B970-46AA-7C1354FABD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rPr>
              <a:t>Επόμενα βήματα</a:t>
            </a:r>
            <a:endParaRPr lang="ko-KR" altLang="en-US" sz="1200" kern="1200" dirty="0">
              <a:solidFill>
                <a:schemeClr val="tx2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Αν θέλετε να μάθετε περισσότερα σχετικά με τη δημιουργία μιας ενεργειακής κοινότητας, οι παρακάτω πηγές μπορεί να σας φανούν χρήσιμες: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 Διαβάστε έναν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  <a:hlinkClick r:id="rId3"/>
              </a:rPr>
              <a:t>ηλεκτρονικό οδηγό για τη δημιουργία μιας ενεργειακής κοινότητας </a:t>
            </a:r>
            <a:r>
              <a:rPr lang="en-US" altLang="ko-KR" sz="1200" dirty="0">
                <a:solidFill>
                  <a:srgbClr val="373737"/>
                </a:solidFill>
                <a:ea typeface="맑은 고딕"/>
              </a:rPr>
              <a:t>(στη γερμανική γλώσσα)</a:t>
            </a:r>
            <a:endParaRPr lang="ko-KR" altLang="en-US" sz="1200" dirty="0">
              <a:solidFill>
                <a:srgbClr val="373737"/>
              </a:solidFill>
              <a:ea typeface="맑은 고딕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Εξερευνήστε</a:t>
            </a:r>
            <a:r>
              <a:rPr lang="en-US" altLang="ko-KR" sz="1200" i="1" dirty="0">
                <a:solidFill>
                  <a:srgbClr val="373737"/>
                </a:solidFill>
                <a:hlinkClick r:id="rId4"/>
              </a:rPr>
              <a:t> 7 τύπους ενεργειακών κοινοτήτων και συλλογικών δράσεων </a:t>
            </a:r>
            <a:r>
              <a:rPr lang="en-US" altLang="ko-KR" sz="1200" dirty="0">
                <a:solidFill>
                  <a:srgbClr val="373737"/>
                </a:solidFill>
              </a:rPr>
              <a:t>σε αυτόν τον πόρο του έργου DECIDE.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Δείτε το έργο ENCLUDE </a:t>
            </a:r>
            <a:r>
              <a:rPr lang="en-US" altLang="ko-KR" sz="1200" i="1" dirty="0">
                <a:solidFill>
                  <a:srgbClr val="373737"/>
                </a:solidFill>
                <a:hlinkClick r:id="rId5"/>
              </a:rPr>
              <a:t>Αυτό μπορεί να σας εκπλήξει: Πράγματα που μάθαμε από τη συζήτηση για την ενέργεια με 68 πρωτοβουλίες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dirty="0">
                <a:solidFill>
                  <a:srgbClr val="373737"/>
                </a:solidFill>
              </a:rPr>
              <a:t>Διαβάστε το Smart Cities Marketplace 2020 </a:t>
            </a:r>
            <a:r>
              <a:rPr lang="en-US" altLang="ko-KR" sz="1200" i="1" dirty="0">
                <a:solidFill>
                  <a:srgbClr val="373737"/>
                </a:solidFill>
                <a:hlinkClick r:id="rId6"/>
              </a:rPr>
              <a:t>Energy Communities: Solution Booklet</a:t>
            </a:r>
            <a:r>
              <a:rPr lang="en-US" altLang="ko-KR" sz="1200" i="1" dirty="0">
                <a:solidFill>
                  <a:srgbClr val="373737"/>
                </a:solidFill>
              </a:rPr>
              <a:t>.</a:t>
            </a:r>
            <a:endParaRPr lang="ko-KR" altLang="en-US" sz="1200" dirty="0">
              <a:solidFill>
                <a:srgbClr val="373737"/>
              </a:solidFill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6D265A-E206-FE5F-D200-1461B1EA73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05437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Ευχαριστίες</a:t>
            </a:r>
          </a:p>
          <a:p>
            <a:pPr latinLnBrk="0"/>
            <a:r>
              <a:rPr lang="en-GB" noProof="0" dirty="0"/>
              <a:t>Αυτή η παρουσίαση </a:t>
            </a:r>
            <a:r>
              <a:rPr lang="en-GB" i="1" noProof="0" dirty="0"/>
              <a:t>με χρήσιμες </a:t>
            </a:r>
            <a:r>
              <a:rPr lang="en-GB" i="1" dirty="0"/>
              <a:t>συμβουλές</a:t>
            </a:r>
            <a:r>
              <a:rPr lang="en-GB" i="1" noProof="0" dirty="0"/>
              <a:t>, κόλπα </a:t>
            </a:r>
            <a:r>
              <a:rPr lang="en-GB" i="1" dirty="0"/>
              <a:t>και εργαλεία για τη δημιουργία της τοπικής σας Ενεργειακής Κοινότητας </a:t>
            </a:r>
            <a:r>
              <a:rPr lang="en-GB" noProof="0" dirty="0"/>
              <a:t>δημιουργήθηκε από το πρόγραμμα Every1 και διαθέτει άδεια </a:t>
            </a:r>
            <a:r>
              <a:rPr lang="en-GB" noProof="0" dirty="0">
                <a:hlinkClick r:id="rId3"/>
              </a:rPr>
              <a:t>CC BY-SA 4.0</a:t>
            </a:r>
            <a:r>
              <a:rPr lang="en-GB" noProof="0" dirty="0"/>
              <a:t>, εκτός αν αναφέρεται διαφορετικά. </a:t>
            </a:r>
          </a:p>
          <a:p>
            <a:pPr latinLnBrk="0"/>
            <a:endParaRPr lang="en-GB" noProof="0" dirty="0"/>
          </a:p>
          <a:p>
            <a:pPr latinLnBrk="0"/>
            <a:r>
              <a:rPr lang="en-GB" noProof="0" dirty="0"/>
              <a:t>Οι εικόνες που χρησιμοποιούνται σε αυτή την παρουσίαση είναι οι εξής: </a:t>
            </a:r>
          </a:p>
          <a:p>
            <a:pPr latinLnBrk="0"/>
            <a:endParaRPr lang="en-GB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εξωφύλλου: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(DIY Solar Panel Workshop)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10 10 με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εισαγωγικού κειμένου: «Starting an Energy Community: Further Considerations: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Clean-energy fund shines light on renewables»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την επαρχία της Βρετανικής Κολομβίας, με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Starting an energy community: First Steps and Considerations: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Knowledge, experience, narrative, collaborative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Howard Lake με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Περαιτέρω σκέψεις: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Το ταμείο καθαρής ενέργειας ρίχνει φως στις ανανεώσιμες πηγές ενέργειας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την επαρχία της Βρετανικής Κολομβίας έχει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Τυπική οργάνωση: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Green Mamba :)--&lt; με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Ηγεσία: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Ηγεσία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Luigi </a:t>
            </a:r>
            <a:r>
              <a:rPr lang="en-GB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με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Πόροι: </a:t>
            </a:r>
            <a:r>
              <a:rPr lang="en-GB" b="0" i="0" dirty="0" err="1">
                <a:solidFill>
                  <a:srgbClr val="242424"/>
                </a:solidFill>
                <a:effectLst/>
                <a:hlinkClick r:id="rId13"/>
              </a:rPr>
              <a:t>Vorarlberger </a:t>
            </a:r>
            <a:r>
              <a:rPr lang="en-GB" b="0" i="0" dirty="0">
                <a:solidFill>
                  <a:srgbClr val="242424"/>
                </a:solidFill>
                <a:effectLst/>
                <a:hlinkClick r:id="rId13"/>
              </a:rPr>
              <a:t>Kraftwerke-Energy meter (electro)-smart meter-02ASD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από </a:t>
            </a:r>
            <a:r>
              <a:rPr lang="en-GB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με άδεια </a:t>
            </a:r>
            <a:r>
              <a:rPr lang="en-GB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41359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A939D8-6392-CFDE-A218-892CC91CCC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CEEF26-1033-A449-F64C-2561A37FF3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F8651B-FE2F-9CF6-0D77-55F29B4AD6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kern="120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Ευχαριστίες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Ξεκινώντας μια Ενεργειακή Κοινότητα: Τα μέλη σας: «Πραγματοποιώντας το δυναμικό» του Beck Pitt είναι αδειοδοτημένο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με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Ξεκινώντας μια ενεργειακή κοινότητα: Χρηματοδότηση: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Λογαριασμοί ηλεκτρικού ρεύματος με λαμπτήρα και αριθμομηχανή </a:t>
            </a:r>
            <a:r>
              <a:rPr lang="en-GB" sz="12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από Uswitch.com Images με </a:t>
            </a:r>
            <a:r>
              <a:rPr lang="en-GB" dirty="0">
                <a:solidFill>
                  <a:srgbClr val="242424"/>
                </a:solidFill>
              </a:rPr>
              <a:t>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Δημιουργία μιας ενεργειακής κοινότητας: Συμμετοχή της κοινότητας και των ενδιαφερόμενων μερών: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Moss Community Energy Launch (DIY Solar Panel Workshop)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10 10 με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2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2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2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20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  <a:p>
            <a:endParaRPr lang="en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297F8-F54B-CDCE-28DF-70A97B624A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86075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200" b="0" dirty="0">
                <a:solidFill>
                  <a:schemeClr val="bg1"/>
                </a:solidFill>
              </a:rPr>
              <a:t>Ευχαριστώ!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5039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0"/>
            <a:r>
              <a:rPr lang="en-GB" sz="12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Ξεκινάμε κάθε ενότητα με μια ερώτηση που προτρέπει στη σκέψη. Αφιερώστε λίγο χρόνο για να σκεφτείτε κάθε ερώτηση, προτού προχωρήσετε στην επόμενη διαφάνεια. </a:t>
            </a:r>
          </a:p>
          <a:p>
            <a:pPr latinLnBrk="0"/>
            <a:endParaRPr lang="en-GB" sz="12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Μπορείτε να επεξεργαστείτε κάθε ερώτηση με τη σειρά. </a:t>
            </a:r>
          </a:p>
          <a:p>
            <a:pPr latinLnBrk="0"/>
            <a:r>
              <a:rPr lang="en-GB" sz="1200" dirty="0">
                <a:solidFill>
                  <a:srgbClr val="2B2C30"/>
                </a:solidFill>
                <a:sym typeface="Public Sans"/>
              </a:rPr>
              <a:t>Εναλλακτικά, μπορείτε να επιλέξετε μια συγκεκριμένη ερώτηση που θέλετε να εξερευνήσετε πρώτα μέσω του μενού. </a:t>
            </a:r>
            <a:endParaRPr lang="en-GB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555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Ξεκινήστε σήμερα! 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Τι πρέπει να λάβω υπόψη όταν θέλω να ξεκινήσω μια ενεργειακή κοινότητα;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Τι άλλα πράγματα πρέπει να λάβω υπόψη όταν ξεκινώ μια ενεργειακή κοινότητα;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Ποιες είναι οι βασικές διατυπώσεις για τη δημιουργία μιας ενεργειακής κοινότητας;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Πώς μπορώ να ηγηθώ αποτελεσματικά μιας ενεργειακής κοινότητας;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Τι εξοπλισμό χρειάζομαι για να δημιουργήσω μια ενεργειακή κοινότητα;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Πώς είναι η ιδιότητα μέλους μιας ενεργειακής κοινότητας;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Ποια χρηματοδότηση μπορεί να είναι διαθέσιμη για την υποστήριξη της ενεργειακής μου κοινότητας;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1200" dirty="0">
                <a:ea typeface="Public Sans"/>
                <a:cs typeface="Public Sans"/>
                <a:sym typeface="Public Sans"/>
              </a:rPr>
              <a:t>Πώς μπορώ να συνεργαστώ αποτελεσματικά με την ευρύτερη κοινότητα και τους ενδιαφερόμενους φορείς;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1200" dirty="0">
              <a:ea typeface="Public Sans"/>
              <a:cs typeface="Public Sans"/>
              <a:sym typeface="Public San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6729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Δημιουργία ενεργειακής κοινότητας: Πρώτα βήματα και παράγοντες που πρέπει να ληφθούν υπόψη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5"/>
                </a:solidFill>
              </a:rPr>
              <a:t>Τι πρέπει να λάβω υπόψη όταν θέλω να δημιουργήσω μια ενεργειακή κοινότητα;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01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Δημιουργία μιας ενεργειακής κοινότητας: Πρώτα βήματα και παράγοντες που πρέπει να ληφθούν υπόψη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Σκεφτείτε τι είδους ενεργειακή κοινότητα θέλετε να δημιουργήσετε. Ποιοι θα συμμετάσχουν; Ποια είναι η κινητοποίηση για την ενεργειακή κοινότητα;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Ενημερωθείτε για τους διαφορετικούς τύπους ενεργειακών κοινοτήτων, συμπεριλαμβανομένων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των ενεργειακών κοινοτήτων που διοικούνται από πολίτες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και 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των κοινοτήτων ανανεώσιμων πηγών ενέργειας</a:t>
            </a: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Ποιες τεχνολογίες έχουν ήδη εγκατασταθεί ή προγραμματίζεται να εγκατασταθούν;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Εξετάστε τη δυνατότητα χρήσης φωτοβολταϊκών (PV) ή ηλιακών πάνελ, συστημάτων αποθήκευσης, έξυπνων μετρητών.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https://energy.ec.europa.eu/topics/markets-and-consumers/energy-consumers-and-prosumers/energy-communities_en</a:t>
            </a:r>
          </a:p>
          <a:p>
            <a:r>
              <a:rPr lang="en-GB" dirty="0" err="1"/>
              <a:t>https://energy.ec.europa.eu/topics/renewable-energy/enabling-framework-renewables_en#renewable-energy-communities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0330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62BD5-666E-10B2-59DD-B436353DF3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E56B13-C6BC-710A-AA70-7989105F1B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3189BE6-3B5F-61F6-EF58-E2F8033B7F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Δημιουργία μιας ενεργειακής κοινότητας: Πρώτα βήματα και παράγοντες που πρέπει να ληφθούν υπόψη</a:t>
            </a:r>
            <a:endParaRPr lang="en-US" sz="1050" dirty="0">
              <a:solidFill>
                <a:schemeClr val="bg1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Ποιος θα διαχειρίζεται την ενεργειακή κοινότητα;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Θα την διαχειριστείτε εσείς οι ίδιοι ή προτιμάτε να αναθέσετε τη διαχείριση σε εξωτερικό ανάδοχο;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  <a:ea typeface="Public Sans"/>
                <a:cs typeface="Public Sans"/>
              </a:rPr>
              <a:t>Ποιος μπορεί να σας υποστηρίξει;</a:t>
            </a:r>
            <a:endParaRPr lang="en-GB" sz="22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2B2C30"/>
                </a:solidFill>
              </a:rPr>
              <a:t>Μπορεί να υπάρχουν περιφερειακοί ή εθνικοί οργανισμοί ενέργειας ή χρηματοδότησης και παραδείγματα βέλτιστων πρακτικών που μπορείτε να χρησιμοποιήσετε ως έμπνευση ή/και υποστήριξη. 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4FFF8-46CF-ADEC-8334-5F4EF772CC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24016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Public Sans"/>
              </a:rPr>
              <a:t>Δημιουργία ενεργειακής κοινότητας: Περαιτέρω σκέψεις</a:t>
            </a:r>
            <a:endParaRPr lang="en-US" sz="105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solidFill>
                  <a:schemeClr val="accent2"/>
                </a:solidFill>
              </a:rPr>
              <a:t>Τι άλλο πρέπει να λάβω υπόψη κατά τη δημιουργία μιας ενεργειακής κοινότητας;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136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bg1"/>
                </a:solidFill>
                <a:sym typeface="Public Sans"/>
              </a:rPr>
              <a:t>Δημιουργία μιας ενεργειακής κοινότητας: Περαιτέρω σκέψεις</a:t>
            </a:r>
            <a:endParaRPr lang="en-US" sz="1050" dirty="0">
              <a:solidFill>
                <a:schemeClr val="bg1"/>
              </a:solidFill>
            </a:endParaRPr>
          </a:p>
          <a:p>
            <a:pPr latinLnBrk="0"/>
            <a:r>
              <a:rPr lang="en-GB" sz="1200" dirty="0">
                <a:ea typeface="Public Sans"/>
                <a:cs typeface="Public Sans"/>
                <a:sym typeface="Public Sans"/>
              </a:rPr>
              <a:t>Είναι ζωτικής σημασίας να εξετάσετε πώς θα διαχειριστείτε την ενεργειακή σας κοινότητα. Λάβετε υπόψη τα ακόλουθα βασικά σημεία:</a:t>
            </a:r>
          </a:p>
          <a:p>
            <a:pPr latinLnBrk="0"/>
            <a:endParaRPr lang="en-GB" sz="12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Ένα ισχυρό και σαφές πλαίσιο.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Χρηματοοικονομικά περιουσιακά στοιχεία.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Συμμετοχή της κοινότητας και εμπλοκή των ενδιαφερόμενων μερών.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Λειτουργική διαχείριση;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1200" dirty="0"/>
              <a:t>Επεκτασιμότητα και μελλοντική ανάπτυξη.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8FC7D2-309F-4B1D-AF63-DB3D4B54485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776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eur01.safelinks.protection.outlook.com/?url=https%3A%2F%2Fcreativecommons.org%2Flicenses%2Fby-sa%2F4.0%2Fdeed.en&amp;data=05%7C02%7Csimon.ball%40open.ac.uk%7C4beecf77fe94434bfc6308de21311385%7C0e2ed45596af4100bed3a8e5fd981685%7C0%7C0%7C638984691842547971%7CUnknown%7CTWFpbGZsb3d8eyJFbXB0eU1hcGkiOnRydWUsIlYiOiIwLjAuMDAwMCIsIlAiOiJXaW4zMiIsIkFOIjoiTWFpbCIsIldUIjoyfQ%3D%3D%7C0%7C%7C%7C&amp;sdata=5mfs8Lsd5R1av9opIWNEYXVyB0PpYhSoAb5GZfNhntc%3D&amp;reserved=0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>
            <a:extLst>
              <a:ext uri="{FF2B5EF4-FFF2-40B4-BE49-F238E27FC236}">
                <a16:creationId xmlns:a16="http://schemas.microsoft.com/office/drawing/2014/main" id="{6968694B-CBC0-4CFA-92E7-007B856E5C2E}"/>
              </a:ext>
            </a:extLst>
          </p:cNvPr>
          <p:cNvSpPr/>
          <p:nvPr userDrawn="1"/>
        </p:nvSpPr>
        <p:spPr>
          <a:xfrm>
            <a:off x="7678057" y="1"/>
            <a:ext cx="4513943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F8FAC-CA3D-D985-2D00-0665579779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3029" y="6210794"/>
            <a:ext cx="377098" cy="3918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E4CEC8-8BD4-4A8D-4324-44E2CBBDB9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32" y="6210794"/>
            <a:ext cx="2490178" cy="4707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97A9B6-D6AA-68C7-A90C-8DD8423D5B31}"/>
              </a:ext>
            </a:extLst>
          </p:cNvPr>
          <p:cNvSpPr txBox="1"/>
          <p:nvPr userDrawn="1"/>
        </p:nvSpPr>
        <p:spPr>
          <a:xfrm>
            <a:off x="2607410" y="5975850"/>
            <a:ext cx="497742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 hangingPunct="0"/>
            <a:r>
              <a:rPr lang="el-G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Το έργο αυτό έχει λάβει χρηματοδότηση από το πρόγραμμα «Ορίζοντας» της Ευρωπαϊκής Ένωσης για την έρευνα και την καινοτομία (2021-2027) στο πλαίσιο της συμφωνίας επιχορήγησης αριθ. 101075596. Η ευθύνη για το περιεχόμενο αυτού του υλικού βαρύνει αποκλειστικά το έργο Every1 και δεν αντανακλά απαραίτητα την άποψη της Ευρωπαϊκής Ένωσης. Η παρουσίαση διαθέτει άδεια </a:t>
            </a:r>
            <a:r>
              <a:rPr lang="el-GR" sz="1000" b="0" i="0" u="sng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Original URL: https://creativecommons.org/licenses/by-sa/4.0/deed.en. Click or tap if you trust this link."/>
              </a:rPr>
              <a:t>CC BY-SA 4.0, </a:t>
            </a:r>
            <a:r>
              <a:rPr lang="el-GR" sz="1000" b="0" i="0" kern="1200" noProof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εκτός εάν ορίζεται διαφορετικά. </a:t>
            </a:r>
            <a:endParaRPr lang="el-GR" sz="1000" noProof="1"/>
          </a:p>
        </p:txBody>
      </p:sp>
    </p:spTree>
    <p:extLst>
      <p:ext uri="{BB962C8B-B14F-4D97-AF65-F5344CB8AC3E}">
        <p14:creationId xmlns:p14="http://schemas.microsoft.com/office/powerpoint/2010/main" val="2549487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F53AAD2-4525-46D4-8AD1-5B650C307416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35587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37D69E15-8DEB-4A6D-B2E4-0E1069D88945}"/>
              </a:ext>
            </a:extLst>
          </p:cNvPr>
          <p:cNvSpPr/>
          <p:nvPr userDrawn="1"/>
        </p:nvSpPr>
        <p:spPr>
          <a:xfrm>
            <a:off x="0" y="0"/>
            <a:ext cx="12192000" cy="194936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7656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very1 slide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4328BE74-3A9A-407A-80A7-F26E850A55BA}"/>
              </a:ext>
            </a:extLst>
          </p:cNvPr>
          <p:cNvSpPr/>
          <p:nvPr userDrawn="1"/>
        </p:nvSpPr>
        <p:spPr>
          <a:xfrm>
            <a:off x="487680" y="457200"/>
            <a:ext cx="11216640" cy="59436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7001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799A7B0B-43CF-4ACA-B61B-AC7F27070D01}"/>
              </a:ext>
            </a:extLst>
          </p:cNvPr>
          <p:cNvSpPr/>
          <p:nvPr userDrawn="1"/>
        </p:nvSpPr>
        <p:spPr>
          <a:xfrm>
            <a:off x="1" y="1"/>
            <a:ext cx="4046220" cy="6858000"/>
          </a:xfrm>
          <a:prstGeom prst="rect">
            <a:avLst/>
          </a:prstGeom>
          <a:solidFill>
            <a:schemeClr val="tx2"/>
          </a:solidFill>
          <a:ln w="12838" cap="flat">
            <a:noFill/>
            <a:prstDash val="solid"/>
            <a:miter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rgbClr val="1A194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77396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ery1 slide 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165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C4BD2F4-2B9E-45E4-DE4F-FE14DB8557C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499503" y="6159639"/>
            <a:ext cx="482322" cy="48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88" r:id="rId2"/>
    <p:sldLayoutId id="2147483690" r:id="rId3"/>
    <p:sldLayoutId id="2147483692" r:id="rId4"/>
    <p:sldLayoutId id="2147483693" r:id="rId5"/>
    <p:sldLayoutId id="2147483687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pen.edu/openlearncreate/course/view.php?id=17128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am.nrel.gov/" TargetMode="External"/><Relationship Id="rId5" Type="http://schemas.openxmlformats.org/officeDocument/2006/relationships/hyperlink" Target="https://globalwindatlas.info/en/" TargetMode="External"/><Relationship Id="rId4" Type="http://schemas.openxmlformats.org/officeDocument/2006/relationships/hyperlink" Target="https://joint-research-centre.ec.europa.eu/photovoltaic-geographical-information-system-pvgis_en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iegemeinschaften.gv.at/online-guide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mart-cities-marketplace.ec.europa.eu/insights/solutions/solution-booklet-energy-communities" TargetMode="External"/><Relationship Id="rId5" Type="http://schemas.openxmlformats.org/officeDocument/2006/relationships/hyperlink" Target="https://decide4energy.eu/fileadmin/user_upload/Resources/PREVIEW-A5-WP3_Case_studies-Booklet.pdf" TargetMode="External"/><Relationship Id="rId4" Type="http://schemas.openxmlformats.org/officeDocument/2006/relationships/hyperlink" Target="https://decide4energy.eu/fileadmin/user_upload/Materials/Business_Models_Infographic_final_02.png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howardlake/6238256033/in/photolist-w23rMr-DNKbE-7FU5Zv-8RJ7as-8REYjk-avfGbv-J98b4A-2nYfE8G-9H7jk4-AgukoC-5CPPh9-kNhBtZ-eSzwYo-ew3DRE-gpzKGw-553ujC-8EV2r9-8B4K1P-oqMiNU-TyuMPb-7Nsqrs-23kSphE-ejrVgd-eeHbjV-8iMtBa-u3iDQ-3KufnR-bBEkmV-5GAnJ2-6Z1XhG-2nYeegB-8bXfhU-9ttQTs-2jNUAua-2jDHP1t-iS64h-NFRXgj-2nYbGyz-6Z1Xoy-2iNdag6-2iGVpFn-2nYbKBU-4FkQe1-2jmWhkq-5jYmeg-27PcpUG-2nYh5yY-aWjvEt-6hJjTL-2nYgBFB" TargetMode="External"/><Relationship Id="rId13" Type="http://schemas.openxmlformats.org/officeDocument/2006/relationships/hyperlink" Target="https://commons.wikimedia.org/wiki/File:Vorarlberger_Kraftwerke-Energy_meter_(electro)-smart_meter-02ASD.jpg" TargetMode="External"/><Relationship Id="rId3" Type="http://schemas.openxmlformats.org/officeDocument/2006/relationships/hyperlink" Target="https://creativecommons.org/licenses/by-sa/4.0/deed.en" TargetMode="External"/><Relationship Id="rId7" Type="http://schemas.openxmlformats.org/officeDocument/2006/relationships/hyperlink" Target="https://creativecommons.org/licenses/by-nc-nd/2.0/" TargetMode="External"/><Relationship Id="rId12" Type="http://schemas.openxmlformats.org/officeDocument/2006/relationships/hyperlink" Target="https://www.flickr.com/photos/luigimengato/41193109401/in/photolist-bGVEuK-HYSiBG-msBknz-msA8Pt-msBaRa-msCm6h-msBLwy-msBJ8q-msAGLi-bGVDgP-msBDmG-25L6sha-msBAaS-J8CvTT-msB5BT-msCdv7-HcGibd-J5zfN7-J5zfAd-HH3aGN-J8CxPg-nCPDVc-J8Cvf8-J8J568-J8HLPp-psCxnU-J8HJfX-J5zhQo-J5zhtS-J5zhU1-J8CvYn-J29hc2-J8CvL8-J8CwXr-ch3NQU-J5zfES-ch3Pu3-PvkhKg-J8CxAR-tVJ6iY-J8Cw8F-J5zgUL-sWgr3-J5zf8Q-J8CwPv-HH6kPq-J2bEsv-HH3bMy-2kU3szT-J8Cxwn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lickr.com/photos/bcgovphotos/31002313633/in/photolist-PeyXJR-7VA87W-2mGvwpG-H4EJex-6HPouy-28wmsim-fkZi52-2qGetRz-SL4BmJ-2pFs1aw-2g6T7nQ-LcXLhM-2pzq4Wt-27NYoQe-2o4EhfW-2oikY9P-2gpgBWu-TodhL3-22RjYSg-2pznRFg-2qFvV9b-28wmpLs-4pBY8H-nTux14-oaTEP3-28zYuvn-2887yop-QbGhiR-gV96xy-eXwQ2G-2mGvw7s-28zYv8p-2o1SVM1-uq682d-cVwxTY-2bhpyUx-2qG3r4s-uaQca1-2q73nSx-8fsNLX-2nSs8S8-usCvdD-us1sWh-2pFZMXg-atbVgq-nKuAaC-4Pwhx9-uq61xw-7dzWrF-uaXDt8" TargetMode="External"/><Relationship Id="rId11" Type="http://schemas.openxmlformats.org/officeDocument/2006/relationships/hyperlink" Target="https://creativecommons.org/licenses/by-nd/2.0/" TargetMode="External"/><Relationship Id="rId5" Type="http://schemas.openxmlformats.org/officeDocument/2006/relationships/hyperlink" Target="https://creativecommons.org/licenses/by/2.0/" TargetMode="External"/><Relationship Id="rId10" Type="http://schemas.openxmlformats.org/officeDocument/2006/relationships/hyperlink" Target="https://www.flickr.com/photos/greenmambagreenmamba/2049993321/in/photolist-489KAr-3YfCcV-2kVRpJS-DzMyYS-6L6BY-5DCCBi-8oWbQt-3JPbNK-57faN7-62npjg-35NkU6-SD3i1c-4X9AaL-r1kacD-aNd9Xr-e5HioZ-8Maoye-EGj7Cd-DTexmv-RxhniS-S7SJaR-8E29fJ-2iEVdzZ-S7SHZF-6khfo5-bxcGmt-2j5ypZi-QPMHZB-eJqw8g-bjX8y-66sojC-bRTB2v-dwFX9J-4VhgWY-s2Qy5j-8jMywr-559jxT-8XzkXJ-apU25d-9a91xa-brYqtU-egQyFv-7NS6TP-7cKAeK-dyKRqc-5Gvacj-diuZw7-ACHE-arrRui-efCR5y" TargetMode="External"/><Relationship Id="rId4" Type="http://schemas.openxmlformats.org/officeDocument/2006/relationships/hyperlink" Target="https://www.flickr.com/photos/tentenuk/18672186072/" TargetMode="External"/><Relationship Id="rId9" Type="http://schemas.openxmlformats.org/officeDocument/2006/relationships/hyperlink" Target="https://creativecommons.org/licenses/by-sa/2.0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2.0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tentenuk/18672186072/" TargetMode="External"/><Relationship Id="rId4" Type="http://schemas.openxmlformats.org/officeDocument/2006/relationships/hyperlink" Target="https://www.flickr.com/photos/193030246@N04/51185443459/in/photolist-2kZ5M4R-YHoUDo-2gVhBWm-EHmde9-EdduiC-Bbtyo8-FaVAcR-FaVAwD-F8C5U9-F8C7tG-EHmdTL-bmrWfT-EHme8U-FaVzkk-F8C7Bs-EHmfAU-EZekkJ-EHmeyU-FaVCeg-gmHV8W-FaVzxz-EZenzy-F2wv2F-o68auJ-F2wuor-EHmfLU-EZemMG-2gViDpA-LEdN9a-ABXbz-2pVvMsu-EZeqrf-Edyai2-FaVGaH-EddCAu-F8CcVy-21fHMqa-EZeqSq-Edybpk-EHmjKL-EdyaKe-2kZ2TrW-8WooS2-7k9nHa-BaGwqh-7kdh2Y-ezxMh4-2nBQC5a-4QjWQ2-riod3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ergy.ec.europa.eu/topics/markets-and-consumers/energy-consumers-and-prosumers/energy-communities_e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s://energy.ec.europa.eu/topics/renewable-energy/enabling-framework-renewables_en#renewable-energy-commun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E2B6D-35E4-4C91-CC80-BAA946F23B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748" y="420576"/>
            <a:ext cx="2547257" cy="83634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8E81CD-AD80-81A8-462B-7E8DD186C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981" y="1893014"/>
            <a:ext cx="4501019" cy="33757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B092E2-1A2A-9EE6-F777-B7C9EC86D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27995" y="567451"/>
            <a:ext cx="6861079" cy="5284709"/>
          </a:xfrm>
          <a:prstGeom prst="rect">
            <a:avLst/>
          </a:prstGeom>
        </p:spPr>
        <p:txBody>
          <a:bodyPr/>
          <a:lstStyle/>
          <a:p>
            <a:pPr lvl="0" latinLnBrk="0">
              <a:defRPr/>
            </a:pPr>
            <a:r>
              <a:rPr lang="el-GR" sz="5400" noProof="1"/>
              <a:t>Χρήσιμες συμβουλές, κόλπα και εργαλεία… Για να σας βοηθήσουμε στη δημιουργία της ενεργειακής κοινότητας</a:t>
            </a:r>
          </a:p>
        </p:txBody>
      </p:sp>
    </p:spTree>
    <p:extLst>
      <p:ext uri="{BB962C8B-B14F-4D97-AF65-F5344CB8AC3E}">
        <p14:creationId xmlns:p14="http://schemas.microsoft.com/office/powerpoint/2010/main" val="396191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B3927-D115-407C-E584-86BC989C7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7B66C-1DD6-E51A-BFA0-68FD14A99FC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1629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επίσημη οργάνωση 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78E889-170D-661A-C4C9-37B6BB6336A3}"/>
              </a:ext>
            </a:extLst>
          </p:cNvPr>
          <p:cNvSpPr txBox="1"/>
          <p:nvPr/>
        </p:nvSpPr>
        <p:spPr>
          <a:xfrm>
            <a:off x="885169" y="3194137"/>
            <a:ext cx="104216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400" i="1" dirty="0">
                <a:solidFill>
                  <a:schemeClr val="accent5"/>
                </a:solidFill>
              </a:rPr>
              <a:t>Ποιες είναι οι διατυπώσεις για τη δημιουργία μιας ενεργειακής κοινότητας;</a:t>
            </a:r>
          </a:p>
        </p:txBody>
      </p:sp>
    </p:spTree>
    <p:extLst>
      <p:ext uri="{BB962C8B-B14F-4D97-AF65-F5344CB8AC3E}">
        <p14:creationId xmlns:p14="http://schemas.microsoft.com/office/powerpoint/2010/main" val="29991736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42BB5-58B6-278B-E025-E6AA0528F6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CF6284-8BB3-547A-45B1-1F04A85CF41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6942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επίσημη οργάνωση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FE9A94-DCC1-E1C5-4D79-C962BC490CDE}"/>
              </a:ext>
            </a:extLst>
          </p:cNvPr>
          <p:cNvSpPr txBox="1"/>
          <p:nvPr/>
        </p:nvSpPr>
        <p:spPr>
          <a:xfrm>
            <a:off x="5323562" y="2167623"/>
            <a:ext cx="664097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Font typeface="Arial,Sans-Serif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Δημιουργήστε ένα λεπτομερές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σχέδιο έργου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, συμπεριλαμβάνοντας όλες τις διαθέσιμες πληροφορίες και τα χρονοδιαγράμματα.</a:t>
            </a:r>
            <a:endParaRPr lang="en-US" sz="2000" dirty="0">
              <a:solidFill>
                <a:srgbClr val="2B2C30"/>
              </a:solidFill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Βεβαιωθείτε ότι τηρείτε τη νομοθεσία, ελέγχοντας τις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νομικές απαιτήσεις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που ισχύουν για τον τύπο της ενεργειακής κοινότητας που σας αφορά. Ελέγξτε όλους τους ισχύοντες κανονισμούς – αυτοί μπορεί να περιλαμβάνουν εθνικούς, περιφερειακούς, τοπικούς ή δημοτικούς κανονισμούς.</a:t>
            </a:r>
            <a:endParaRPr lang="en-US" sz="2000" dirty="0">
              <a:ea typeface="Public Sans"/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Ελέγξτε αν πρέπει να </a:t>
            </a:r>
            <a:r>
              <a:rPr lang="en-US" sz="2000" b="1" dirty="0">
                <a:solidFill>
                  <a:srgbClr val="2B2C30"/>
                </a:solidFill>
                <a:ea typeface="Public Sans"/>
                <a:cs typeface="Public Sans"/>
              </a:rPr>
              <a:t>καταχωρίσετε επίσημα </a:t>
            </a:r>
            <a:r>
              <a:rPr lang="en-US" sz="2000" dirty="0">
                <a:solidFill>
                  <a:srgbClr val="2B2C30"/>
                </a:solidFill>
                <a:ea typeface="Public Sans"/>
                <a:cs typeface="Public Sans"/>
              </a:rPr>
              <a:t>την ενεργειακή σας κοινότητα.</a:t>
            </a:r>
            <a:endParaRPr lang="en-US" sz="2000" dirty="0"/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ea typeface="Public Sans"/>
              </a:rPr>
              <a:t>Διευκρινίστε τη διαδικασία και τις απαιτήσεις </a:t>
            </a:r>
            <a:r>
              <a:rPr lang="en" sz="2000" dirty="0">
                <a:solidFill>
                  <a:srgbClr val="2B2C30"/>
                </a:solidFill>
                <a:ea typeface="Public Sans"/>
              </a:rPr>
              <a:t>εγγραφής με τον </a:t>
            </a:r>
            <a:r>
              <a:rPr lang="en" sz="2000" b="1" dirty="0">
                <a:solidFill>
                  <a:srgbClr val="2B2C30"/>
                </a:solidFill>
                <a:ea typeface="Public Sans"/>
              </a:rPr>
              <a:t>διαχειριστή του δικτύου</a:t>
            </a:r>
            <a:r>
              <a:rPr lang="en" sz="2000" dirty="0">
                <a:solidFill>
                  <a:srgbClr val="2B2C30"/>
                </a:solidFill>
                <a:ea typeface="Public Sans"/>
              </a:rPr>
              <a:t>.</a:t>
            </a:r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E70EB-6BB7-60DE-6A16-DBC3B8219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67" y="2730674"/>
            <a:ext cx="4881515" cy="325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27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0B598-3C59-58D5-BCCF-5F94FB98C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B77A4-E21F-44F8-B284-2CD9FE549D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μιας ενεργειακής κοινότητας: Ηγεσία - 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C321A-ECC1-6F77-28D3-B93794C698A1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Πώς μπορώ να ηγηθώ αποτελεσματικά μιας ενεργειακής κοινότητας;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26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88971A-92A2-1549-E68D-21610F539B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FBB5B-33C8-185E-AEBB-165BBB8E98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80926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μιας ενεργειακής κοινότητας: Ηγεσία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FBD15-B2C1-AC0C-EA32-5D94F17B1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7940"/>
            <a:ext cx="5386939" cy="3593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6F7BA3-B558-E7EE-49BC-1EDCDFCA81CE}"/>
              </a:ext>
            </a:extLst>
          </p:cNvPr>
          <p:cNvSpPr txBox="1"/>
          <p:nvPr/>
        </p:nvSpPr>
        <p:spPr>
          <a:xfrm>
            <a:off x="4846967" y="2356801"/>
            <a:ext cx="6879262" cy="34778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Δημιουργήστε μια </a:t>
            </a:r>
            <a:r>
              <a:rPr lang="en-US" sz="2000" b="1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βασική ομάδα</a:t>
            </a:r>
            <a:r>
              <a:rPr lang="en-US" sz="20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: Αυτή η ομάδα πρέπει να είναι αξιόπιστη, ενεργή και όχι πολύ μεγάλη.</a:t>
            </a:r>
            <a:endParaRPr lang="en-US" sz="2000" b="1" dirty="0">
              <a:solidFill>
                <a:srgbClr val="2B2C30"/>
              </a:solidFill>
              <a:latin typeface="Calibri"/>
              <a:ea typeface="Public Sans"/>
              <a:cs typeface="Public Sans"/>
            </a:endParaRP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latin typeface="Calibri"/>
                <a:ea typeface="Public Sans"/>
                <a:cs typeface="Public Sans"/>
              </a:rPr>
              <a:t>Μοιράστε </a:t>
            </a:r>
            <a:r>
              <a:rPr lang="en-US" sz="20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τα καθήκοντα: Καθορίστε με σαφήνεια ποιος είναι υπεύθυνος για κάθε καθήκον. Για παράδειγμα, τιμολόγηση, παρακολούθηση ή επικοινωνία. Η έγκαιρη </a:t>
            </a:r>
            <a:r>
              <a:rPr lang="en-US" sz="20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αποσαφήνιση των καθηκόντων και των ευθυνών </a:t>
            </a:r>
            <a:r>
              <a:rPr lang="en-US" sz="20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βοηθά στην αποφυγή τριβών!</a:t>
            </a:r>
          </a:p>
          <a:p>
            <a:pPr marL="457200" indent="-457200" latinLnBrk="0">
              <a:buChar char="•"/>
            </a:pPr>
            <a:r>
              <a:rPr lang="en-US" sz="20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Εκτιμήστε ρεαλιστικά τον</a:t>
            </a:r>
            <a:r>
              <a:rPr lang="en-US" sz="2000" b="1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 διαθέσιμο χρόνο </a:t>
            </a:r>
            <a:r>
              <a:rPr lang="en-US" sz="2000" dirty="0">
                <a:solidFill>
                  <a:srgbClr val="2B2C30"/>
                </a:solidFill>
                <a:latin typeface="Calibri"/>
                <a:ea typeface="Calibri"/>
                <a:cs typeface="Calibri"/>
              </a:rPr>
              <a:t>σας: Είναι αρκετός για τις προγραμματισμένες δραστηριότητές σας; Σκεφτείτε να προβλέψετε ένα περιθώριο για απρόβλεπτες εργασίες ή καθυστερήσεις.</a:t>
            </a:r>
          </a:p>
        </p:txBody>
      </p:sp>
    </p:spTree>
    <p:extLst>
      <p:ext uri="{BB962C8B-B14F-4D97-AF65-F5344CB8AC3E}">
        <p14:creationId xmlns:p14="http://schemas.microsoft.com/office/powerpoint/2010/main" val="110905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EB5A1-B4A9-64BD-61B2-652C301C1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E48A3D5-C5A4-1A8A-D223-4BBCFF008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04759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Πόροι 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77BFF2-33C6-968B-4039-27829257A52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Τι εξοπλισμό χρειάζομαι για να δημιουργήσω μια ενεργειακή κοινότητα;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33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E94D80-25C1-4CFD-EC45-A3D4E808EA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520AD-FF2D-3896-5F9E-947FACFEDEA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66880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Πόροι 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8B4B3E-49EA-5666-7C14-9015697F413B}"/>
              </a:ext>
            </a:extLst>
          </p:cNvPr>
          <p:cNvSpPr txBox="1"/>
          <p:nvPr/>
        </p:nvSpPr>
        <p:spPr>
          <a:xfrm>
            <a:off x="2646716" y="1994367"/>
            <a:ext cx="944882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Η δημιουργία μιας ενεργειακής κοινότητας περιλαμβάνει την εγκατάσταση και συντήρηση  εξοπλισμού που επιτρέπει την παραγωγή, αποθήκευση, διαχείριση και διανομή ενέργειας μεταξύ των μελών της κοινότητας. Για παράδειγμα: </a:t>
            </a:r>
            <a:endParaRPr lang="en-US" sz="2000" dirty="0"/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Παραγωγή ανανεώσιμης ενέργειας: Φωτοβολταϊκά πάνελ, ανεμογεννήτριες, μικροϋδροηλεκτρικά συστήματα.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Αποθήκευση ενέργειας: Συστήματα μπαταριών, αποθήκευση θερμικής ενέργειας.</a:t>
            </a:r>
            <a:endParaRPr lang="en-US" sz="2000" dirty="0">
              <a:solidFill>
                <a:srgbClr val="2B2C30"/>
              </a:solidFill>
            </a:endParaRP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  <a:sym typeface="Public Sans"/>
              </a:rPr>
              <a:t>Διαχείριση και παρακολούθηση ενέργειας: </a:t>
            </a:r>
            <a:r>
              <a:rPr lang="en-US" sz="2000" dirty="0">
                <a:solidFill>
                  <a:srgbClr val="2B2C30"/>
                </a:solidFill>
              </a:rPr>
              <a:t>Έξυπνοι μετρητές, συστήματα διαχείρισης ενέργειας (EMS).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Ενσωμάτωση και ασφάλεια δικτύου: Μετατροπείς, συσκευές ασφαλείας.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Επικοινωνία και έλεγχος: Συστήματα SCADA, αισθητήρες IoT, τεχνολογία έξυπνων δικτύων.</a:t>
            </a:r>
          </a:p>
          <a:p>
            <a:pPr marL="457200" indent="-457200" latinLnBrk="0">
              <a:buFont typeface="Arial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Ενσωμάτωση ηλεκτρικών οχημάτων: Σταθμοί φόρτισης, συστήματα Vehicle-to-grid (V2G).</a:t>
            </a:r>
          </a:p>
          <a:p>
            <a:pPr latinLnBrk="0"/>
            <a:r>
              <a:rPr lang="en-US" sz="2000" b="1" dirty="0">
                <a:solidFill>
                  <a:srgbClr val="2B2C30"/>
                </a:solidFill>
              </a:rPr>
              <a:t>Η εφαρμογή και η χρήση εξαρτώνται από το νομικό πλαίσιο της χώρας σας</a:t>
            </a:r>
            <a:r>
              <a:rPr lang="en-US" sz="2000" dirty="0">
                <a:solidFill>
                  <a:srgbClr val="2B2C30"/>
                </a:solidFill>
              </a:rPr>
              <a:t>.</a:t>
            </a:r>
          </a:p>
          <a:p>
            <a:pPr latinLnBrk="0"/>
            <a:endParaRPr lang="en-US" sz="2000" dirty="0">
              <a:solidFill>
                <a:srgbClr val="2B2C3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953836-0F13-3611-FC8F-B2C49940B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03" y="2518083"/>
            <a:ext cx="2273398" cy="369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E24449-55D8-2FC8-5533-C7D7C25899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83DA8-FCA3-4165-4727-5FF30387C1D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861514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μιας ενεργειακής κοινότητας: Τα μέλη σας - Εισαγωγή 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CF9DF6-E166-5036-F30B-43DE1E958B64}"/>
              </a:ext>
            </a:extLst>
          </p:cNvPr>
          <p:cNvSpPr txBox="1"/>
          <p:nvPr/>
        </p:nvSpPr>
        <p:spPr>
          <a:xfrm>
            <a:off x="1490597" y="3429000"/>
            <a:ext cx="9857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Πώς είναι η συμμετοχή σε μια ενεργειακή κοινότητα;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2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84A55-3301-C7C4-A4A7-34966C0987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F6892-8B06-979D-0860-9079ACA914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98566" y="80731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Τα μέλη σας 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F24D65-3C3C-DDDB-79E7-E2DA63900FA9}"/>
              </a:ext>
            </a:extLst>
          </p:cNvPr>
          <p:cNvSpPr txBox="1"/>
          <p:nvPr/>
        </p:nvSpPr>
        <p:spPr>
          <a:xfrm>
            <a:off x="4822521" y="2132878"/>
            <a:ext cx="71982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Όταν σκέφτεστε τους όρους συμμετοχής σε μια ενεργειακή κοινότητα, θα πρέπει: </a:t>
            </a:r>
            <a:endParaRPr lang="en-US" sz="2000" b="1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Εξετάσετε </a:t>
            </a:r>
            <a:r>
              <a:rPr lang="en-US" sz="2000" b="1" dirty="0">
                <a:solidFill>
                  <a:srgbClr val="2B2C30"/>
                </a:solidFill>
              </a:rPr>
              <a:t>τα τέλη συμμετοχής </a:t>
            </a:r>
            <a:r>
              <a:rPr lang="en-US" sz="2000" dirty="0">
                <a:solidFill>
                  <a:srgbClr val="2B2C30"/>
                </a:solidFill>
              </a:rPr>
              <a:t>- όπου είναι σκόπιμο - για την κάλυψη των διοικητικών εργασιών.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Καθορίσετε </a:t>
            </a:r>
            <a:r>
              <a:rPr lang="en-US" sz="2000" b="1" dirty="0">
                <a:solidFill>
                  <a:srgbClr val="2B2C30"/>
                </a:solidFill>
              </a:rPr>
              <a:t>τους κωδικούς κοινής χρήσης </a:t>
            </a:r>
            <a:r>
              <a:rPr lang="en-US" sz="2000" dirty="0">
                <a:solidFill>
                  <a:srgbClr val="2B2C30"/>
                </a:solidFill>
              </a:rPr>
              <a:t>μεταξύ των μελών σας (ποιος λαμβάνει πόσο και σε ποια ώρα της ημέρας).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" sz="2000" dirty="0">
                <a:solidFill>
                  <a:srgbClr val="2B2C30"/>
                </a:solidFill>
              </a:rPr>
              <a:t>Καθορίσετε τον </a:t>
            </a:r>
            <a:r>
              <a:rPr lang="en" sz="2000" b="1" dirty="0">
                <a:solidFill>
                  <a:srgbClr val="2B2C30"/>
                </a:solidFill>
              </a:rPr>
              <a:t>βαθμό ευελιξίας </a:t>
            </a:r>
            <a:r>
              <a:rPr lang="en" sz="2000" dirty="0">
                <a:solidFill>
                  <a:srgbClr val="2B2C30"/>
                </a:solidFill>
              </a:rPr>
              <a:t>για τα μέλη (όροι εισόδου και εξόδου).</a:t>
            </a:r>
            <a:endParaRPr lang="en-US" sz="2000" dirty="0">
              <a:solidFill>
                <a:srgbClr val="2B2C30"/>
              </a:solidFill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Να δημιουργήσετε </a:t>
            </a:r>
            <a:r>
              <a:rPr lang="en-US" sz="2000" b="1" dirty="0">
                <a:solidFill>
                  <a:srgbClr val="2B2C30"/>
                </a:solidFill>
              </a:rPr>
              <a:t>κανάλια επικοινωνίας </a:t>
            </a:r>
            <a:r>
              <a:rPr lang="en-US" sz="2000" dirty="0">
                <a:solidFill>
                  <a:srgbClr val="2B2C30"/>
                </a:solidFill>
              </a:rPr>
              <a:t>για τα μέλη (π.χ. ενημερωτικά δελτία, τακτικές συναντήσεις).</a:t>
            </a:r>
            <a:endParaRPr lang="en-US" sz="20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Εξασφαλίζετε </a:t>
            </a:r>
            <a:r>
              <a:rPr lang="en-US" sz="2000" b="1" dirty="0">
                <a:solidFill>
                  <a:srgbClr val="2B2C30"/>
                </a:solidFill>
              </a:rPr>
              <a:t>διαφάνεια </a:t>
            </a:r>
            <a:r>
              <a:rPr lang="en-US" sz="2000" dirty="0">
                <a:solidFill>
                  <a:srgbClr val="2B2C30"/>
                </a:solidFill>
              </a:rPr>
              <a:t>και ενημερώνετε τα μέλη της ενεργειακής κοινότητας. </a:t>
            </a:r>
          </a:p>
          <a:p>
            <a:pPr marL="457200" indent="-457200" latinLnBrk="0">
              <a:buChar char="•"/>
            </a:pPr>
            <a:endParaRPr lang="en-US" sz="2000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6E88D3-C166-85E1-26CC-8BD7F61086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89" y="2597584"/>
            <a:ext cx="4325655" cy="324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7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8F056E-0271-F698-8409-4BDD9B02D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01604-3A94-9624-E485-640AE0B9C5F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Χρηματοδότηση 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523C7B-772E-CFDB-6B1C-08434537B54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Ποια χρηματοδότηση είναι διαθέσιμη για τη στήριξη των ενεργειακών κοινοτήτων;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5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A76CAE-69B9-36A4-D379-2D2350CAB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B12DB-F7AD-69D0-60C2-90FDFA4B9E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5503" y="69169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Χρηματοδότηση - Ερωτήσεις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37293F-24F8-0380-1F80-AE575BD0E6B4}"/>
              </a:ext>
            </a:extLst>
          </p:cNvPr>
          <p:cNvSpPr txBox="1"/>
          <p:nvPr/>
        </p:nvSpPr>
        <p:spPr>
          <a:xfrm>
            <a:off x="4539958" y="2658660"/>
            <a:ext cx="70062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000" dirty="0">
                <a:solidFill>
                  <a:srgbClr val="2B2C30"/>
                </a:solidFill>
              </a:rPr>
              <a:t>Η εξασφάλιση επαρκούς χρηματοδότησης και πηγών εσόδων είναι απαραίτητη για τη μακροπρόθεσμη βιωσιμότητα της ενεργειακής κοινότητας. Μερικά ερωτήματα που πρέπει να λάβετε υπόψη: </a:t>
            </a:r>
          </a:p>
          <a:p>
            <a:pPr algn="just" latinLnBrk="0"/>
            <a:endParaRPr lang="en-US" sz="20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Ποια είναι η αρχική κεφαλαιουχική επένδυση που απαιτείται;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Υπάρχουν διαθέσιμες επιχορηγήσεις, επιδοτήσεις ή φορολογικά κίνητρα;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Πώς θα συνεισφέρουν οικονομικά τα μέλη (εφάπαξ τέλη, μηνιαίες συνδρομές, πληρωμή ανά χρήση);</a:t>
            </a:r>
          </a:p>
          <a:p>
            <a:pPr marL="800100" indent="-342900" latinLnBrk="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B2C30"/>
                </a:solidFill>
              </a:rPr>
              <a:t>Ποια είναι η αναμενόμενη απόδοση της επένδυσης (ROI);</a:t>
            </a:r>
            <a:endParaRPr lang="en-US" sz="20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063084-F625-6ACE-25D3-D1E7346DC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5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83D20B-2801-6B4E-D109-BC11B582C0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415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 sz="2800" b="1" noProof="1">
                <a:solidFill>
                  <a:schemeClr val="bg1"/>
                </a:solidFill>
              </a:rPr>
              <a:t>Εισαγωγή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65402-2D24-4C0B-3A9B-70B199ADCEA8}"/>
              </a:ext>
            </a:extLst>
          </p:cNvPr>
          <p:cNvSpPr txBox="1"/>
          <p:nvPr/>
        </p:nvSpPr>
        <p:spPr>
          <a:xfrm>
            <a:off x="4514398" y="200207"/>
            <a:ext cx="728844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Η δημιουργία και η διοίκηση μιας ενεργειακής κοινότητας είναι μια συναρπαστική διαδικασία. Ωστόσο, αν εργάζεστε κυρίως μόνος σας, μπορεί να είναι αποθαρρυντική. Ποια είναι τα βασικά πράγματα που πρέπει να λάβετε υπόψη; Πού μπορείτε να απευθυνθείτε για υποστήριξη; Πώς μπορείτε να αξιοποιήσετε καλύτερα τον περιορισμένο χρόνο και τους περιορισμένους πόρους σας;</a:t>
            </a:r>
          </a:p>
          <a:p>
            <a:pPr latinLnBrk="0"/>
            <a:endParaRPr lang="en-GB" sz="2400" dirty="0"/>
          </a:p>
          <a:p>
            <a:pPr latinLnBrk="0"/>
            <a:r>
              <a:rPr lang="en-GB" sz="2400" dirty="0"/>
              <a:t>Σε αυτή τη σύντομη παρουσίαση, θα εξετάσουμε: </a:t>
            </a:r>
          </a:p>
          <a:p>
            <a:pPr latinLnBrk="0"/>
            <a:endParaRPr lang="en-GB" sz="2400" dirty="0"/>
          </a:p>
          <a:p>
            <a:pPr marL="457200" indent="-457200" latinLnBrk="0">
              <a:buChar char="•"/>
            </a:pPr>
            <a:r>
              <a:rPr lang="en-GB" sz="2400" dirty="0"/>
              <a:t>Βασικά ζητήματα που πρέπει να λάβετε υπόψη κατά τη δημιουργία και/ή τη διοίκηση μιας ενεργειακής κοινότητας. </a:t>
            </a:r>
          </a:p>
          <a:p>
            <a:pPr marL="457200" indent="-457200" latinLnBrk="0">
              <a:buChar char="•"/>
            </a:pPr>
            <a:r>
              <a:rPr lang="en-GB" sz="2400" dirty="0"/>
              <a:t>Πώς να συνεργαστείτε αποτελεσματικά με την κοινότητά σας και άλλους ενδιαφερόμενους φορείς.</a:t>
            </a:r>
          </a:p>
          <a:p>
            <a:pPr marL="457200" indent="-457200" latinLnBrk="0">
              <a:buChar char="•"/>
            </a:pPr>
            <a:r>
              <a:rPr lang="en-GB" sz="2400" dirty="0"/>
              <a:t>Πού να απευθυνθείτε όταν χρειάζεστε υποστήριξη.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FFEE2-4F0D-9405-EE0D-F00F75619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8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F256F-61EB-5450-6FB6-810C1C168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BEF2CC0-197A-7BE8-7327-20E1B5DA08E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50817" y="678633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Χρηματοδότηση - Επιλογές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CEFC4C-0B69-0558-9888-BD4D20B48878}"/>
              </a:ext>
            </a:extLst>
          </p:cNvPr>
          <p:cNvSpPr txBox="1"/>
          <p:nvPr/>
        </p:nvSpPr>
        <p:spPr>
          <a:xfrm>
            <a:off x="4814981" y="2615715"/>
            <a:ext cx="67151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latinLnBrk="0"/>
            <a:r>
              <a:rPr lang="en-US" sz="2400" dirty="0">
                <a:solidFill>
                  <a:srgbClr val="2B2C30"/>
                </a:solidFill>
              </a:rPr>
              <a:t>Οι επιλογές χρηματοδότησης περιλαμβάνουν:</a:t>
            </a:r>
          </a:p>
          <a:p>
            <a:pPr algn="just" latinLnBrk="0"/>
            <a:endParaRPr lang="en-US" sz="2400" b="1" dirty="0">
              <a:solidFill>
                <a:srgbClr val="2B2C30"/>
              </a:solidFill>
            </a:endParaRP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Επιχορηγήσεις της ΕΕ και της κυβέρνησης (π.χ. Horizon Europe).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Χρηματοδότηση από το πλήθος και επενδύσεις της κοινότητας.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Τραπεζικά δάνεια και πράσινα ομόλογα.</a:t>
            </a:r>
          </a:p>
          <a:p>
            <a:pPr marL="800100" indent="-342900" algn="just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Συμπράξεις δημόσιου και ιδιωτικού τομέα (ΣΔΙΤ).</a:t>
            </a:r>
            <a:endParaRPr lang="en-US" sz="2400" b="1" i="1" dirty="0">
              <a:solidFill>
                <a:srgbClr val="2B2C30"/>
              </a:solidFill>
              <a:ea typeface="Public Sans"/>
              <a:cs typeface="Public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0619C0D-64EF-5C51-0ECB-B2170F4F38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5" y="3027406"/>
            <a:ext cx="4105196" cy="27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63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F6B4EA-E88A-A59B-B141-AFF8A33D6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25260-EEC3-07D7-E3B8-F6F0FFDD04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79" y="600256"/>
            <a:ext cx="11062063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μιας ενεργειακής κοινότητας: Εμπλοκή της κοινότητας και των ενδιαφερόμενων μερών 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4583EB-9E5A-D9E5-5E25-30CE3A95CE9A}"/>
              </a:ext>
            </a:extLst>
          </p:cNvPr>
          <p:cNvSpPr txBox="1"/>
          <p:nvPr/>
        </p:nvSpPr>
        <p:spPr>
          <a:xfrm>
            <a:off x="963667" y="2722705"/>
            <a:ext cx="106056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Πώς μπορώ να συνεργαστώ αποτελεσματικά με την ευρύτερη κοινότητα και τους ενδιαφερόμενους φορείς;</a:t>
            </a:r>
            <a:endParaRPr lang="en-US" sz="40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289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DCCC5-E2C2-A7BE-4F88-95CB17D5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0849EE-0AE7-CC1B-B7F5-C80FDA2798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9193" y="636786"/>
            <a:ext cx="11022875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ενεργειακής κοινότητας: Συμμετοχή της κοινότητας και των ενδιαφερόμενων μερών - Ερωτήσεις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507AF0-D257-E3D0-87DD-E138B5C70D1C}"/>
              </a:ext>
            </a:extLst>
          </p:cNvPr>
          <p:cNvSpPr txBox="1"/>
          <p:nvPr/>
        </p:nvSpPr>
        <p:spPr>
          <a:xfrm>
            <a:off x="4634630" y="2296578"/>
            <a:ext cx="739870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Μια επιτυχημένη ενεργειακή κοινότητα βασίζεται στην ενεργό συμμετοχή και την εμπιστοσύνη των ενδιαφερόμενων μερών. Βασικά ερωτήματα που πρέπει να ληφθούν υπόψη: 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Ποιοι είναι οι βασικοί ενδιαφερόμενοι φορείς (κάτοικοι, επιχειρήσεις, δήμοι, μη κυβερνητικές οργανώσεις (ΜΚΟ));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Πώς θα εμπλέξετε και θα ενημερώσετε την κοινότητα σχετικά με την ενεργειακή σας κοινότητα;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  <a:sym typeface="Public Sans"/>
              </a:rPr>
              <a:t>Ποια δομή διακυβέρνησης θα εφαρμοστεί για τη λήψη αποφάσεων και την επίλυση διαφορών;</a:t>
            </a:r>
            <a:endParaRPr lang="en-GB" sz="2000" dirty="0">
              <a:solidFill>
                <a:srgbClr val="2B2C30"/>
              </a:solidFill>
              <a:sym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Ποιοι είναι οι ρόλοι και οι ευθύνες των μελών;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000" noProof="0" dirty="0">
                <a:solidFill>
                  <a:srgbClr val="2B2C30"/>
                </a:solidFill>
              </a:rPr>
              <a:t>Μπορούν τα νέα μέλη να ενταχθούν εύκολα και να επωφεληθούν από την κοινότητα;</a:t>
            </a:r>
            <a:endParaRPr lang="en-GB" sz="2000" b="1" noProof="0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D9F45F-55D4-D1E1-DB5A-53095F92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647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32476-9825-C616-B10F-FF5C273FC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3FD7E0-A44A-5E2E-A0A7-58337872930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0005" y="665571"/>
            <a:ext cx="11035938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Public Sans"/>
                <a:cs typeface="Public Sans"/>
              </a:rPr>
              <a:t>Δημιουργία μιας ενεργειακής κοινότητας: Συμμετοχή της κοινότητας και των ενδιαφερόμενων μερών – Καλές πρακτικές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DFE19F-BC61-4815-CDCD-FC1E3CEC799D}"/>
              </a:ext>
            </a:extLst>
          </p:cNvPr>
          <p:cNvSpPr txBox="1"/>
          <p:nvPr/>
        </p:nvSpPr>
        <p:spPr>
          <a:xfrm>
            <a:off x="4448890" y="2085738"/>
            <a:ext cx="73214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US" sz="2400" dirty="0">
                <a:solidFill>
                  <a:srgbClr val="2B2C30"/>
                </a:solidFill>
                <a:sym typeface="Public Sans"/>
              </a:rPr>
              <a:t>Οι καλές πρακτικές περιλαμβάνουν: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Διοργάνωση συναντήσεων της κοινότητας για την εκτίμηση του ενδιαφέροντος και την εξασφάλιση υποστήριξης.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Καθιέρωση ενός σαφούς μοντέλου συμμετοχής (π.χ. συνεταιρισμός, ένωση, εταιρεία).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Προσφορά οικονομικών κινήτρων ή παροχών για την ενθάρρυνση της συμμετοχής.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Ξεκίνημα με μικρά πιλοτικά προγράμματα και στη συνέχεια επέκταση με βάση τη ζήτηση.</a:t>
            </a:r>
            <a:endParaRPr lang="en-US" sz="2400" dirty="0"/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B2C30"/>
                </a:solidFill>
              </a:rPr>
              <a:t>Συνεργασία με τοπικές επιχειρήσεις και δήμους για υιοθέτηση σε μεγαλύτερη κλίμακα.</a:t>
            </a:r>
            <a:endParaRPr lang="en-US" sz="2400" b="1" dirty="0">
              <a:solidFill>
                <a:srgbClr val="000066"/>
              </a:solidFill>
              <a:ea typeface="Public Sans"/>
              <a:cs typeface="Public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8EF0DD-7DF1-CB20-C3C0-EDE5A0EAD4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3" y="2903837"/>
            <a:ext cx="4014229" cy="301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D8C4E46F-1B05-476B-90D3-800B8F061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054E5D47-4CA2-42D3-88F2-36300092A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8DC1423C-2E75-48AE-A98F-626668954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603ACAD-D302-3A56-2494-7FE95990736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476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Επόμενα βήματα 1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AD01B13-396A-4A4F-8EA6-968460F8AF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C42074F-0750-4FD2-8807-D7FBE2B0EA4D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A864822C-C010-4224-BC0B-E7C41C5EB6A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8A61F9F-621E-4119-801E-4C5936CAB216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A3DBB9BC-07EE-46AC-8758-87D3A16759EA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BA07292B-02E8-4BAA-BC44-60528F7C3EF0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A77F8A80-C421-46CC-B4C9-0528FE07E9FE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04DD1AD9-583D-4367-A3C5-55A5C0766C8C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C95811B-B365-4F32-93F0-776B8143B392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85EDEE-0D89-AE70-0953-34055524EF0D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Αν θέλετε να μάθετε περισσότερα σχετικά με τη δημιουργία μιας ενεργειακής κοινότητας, μπορεί να σας φανούν χρήσιμες οι ακόλουθες πηγές: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CDE187-04E2-45C2-AB71-3163282F7484}"/>
              </a:ext>
            </a:extLst>
          </p:cNvPr>
          <p:cNvSpPr txBox="1"/>
          <p:nvPr/>
        </p:nvSpPr>
        <p:spPr>
          <a:xfrm>
            <a:off x="954062" y="3324201"/>
            <a:ext cx="2175491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Δείτε την παρουσίαση του Every1 με θέμα </a:t>
            </a:r>
            <a:r>
              <a:rPr lang="en-US" altLang="ko-KR" sz="2200" i="1" dirty="0">
                <a:solidFill>
                  <a:srgbClr val="373737"/>
                </a:solidFill>
                <a:ea typeface="맑은 고딕"/>
                <a:hlinkClick r:id="rId3"/>
              </a:rPr>
              <a:t>«Ενεργειακές κοινότητες: Βασικές γνώσεις πληροφορικής»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9AA80F0D-EBB3-4C6C-AADE-CFFA66F10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CB5A7904-CAC3-45AF-AD1B-B88536EFABA4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07FD3683-124B-4FC8-BC8A-82E8EDA88594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2A91A445-0E3B-4298-8F85-60E5F18D4600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00C46BB7-2B24-4F61-B68C-D6C6C84CAE81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31CACC48-9DB5-4E01-9F86-D656492A4064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BF68F072-6072-44B5-962D-CD5C2BCA3F02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2BDE4CF-280A-4584-8667-43095FCB7679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3D891F-4EAA-4258-8585-3FD65753E409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9C87595-16A2-4A0F-9DBB-4AF40FA3BA2C}"/>
              </a:ext>
            </a:extLst>
          </p:cNvPr>
          <p:cNvSpPr txBox="1"/>
          <p:nvPr/>
        </p:nvSpPr>
        <p:spPr>
          <a:xfrm>
            <a:off x="3308372" y="2993685"/>
            <a:ext cx="2868070" cy="286232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Εξερευνήστε μερικά εργαλεία: </a:t>
            </a:r>
            <a:r>
              <a:rPr lang="en-US" altLang="ko-KR" sz="2000" dirty="0">
                <a:solidFill>
                  <a:srgbClr val="373737"/>
                </a:solidFill>
                <a:hlinkClick r:id="rId4"/>
              </a:rPr>
              <a:t>Το Φωτοβολταϊκό Γεωγραφικό Πληροφοριακό Σύστημα (PVGIS) </a:t>
            </a:r>
            <a:r>
              <a:rPr lang="en-US" altLang="ko-KR" sz="2000" dirty="0">
                <a:solidFill>
                  <a:srgbClr val="373737"/>
                </a:solidFill>
              </a:rPr>
              <a:t>εκτιμά το δυναμικό ηλιακής ενέργειας σε όλο τον κόσμο.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3A90AFA9-BBC6-4A1F-852A-2034796C81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0BDCFC98-590A-4D8E-A462-BAE1BE13ACC2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EF5FBB8A-E465-44D4-B8D1-F10F2F7522EE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E2B08763-62DC-4077-9578-8D7722FB6B96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E0A40E80-BEFD-48A6-84AE-6697C6935653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27655039-CC5E-4A6C-B955-BA8E42F25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60FBB8CB-27AD-447B-BBCA-ED5A88C17E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D27B5B0-8EA5-4314-8D40-901A71EC91C2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8ADF8768-6762-4083-BD0C-23C359F0C680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DF82C772-CBA9-4C34-A2F6-4913D95D0A8B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BB3C32CE-37D2-4FD8-B7EA-222700C3C02A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A00B855A-7C5F-48DF-84E9-802AD90D1BF6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210DBF81-707D-4B03-A053-6E220B52166B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CDA4C86D-A84A-43D2-9577-9E3AAB8FEC1C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70F12FB-7F14-7FF3-449C-2811541DD8D2}"/>
              </a:ext>
            </a:extLst>
          </p:cNvPr>
          <p:cNvSpPr txBox="1"/>
          <p:nvPr/>
        </p:nvSpPr>
        <p:spPr>
          <a:xfrm>
            <a:off x="6213540" y="3024052"/>
            <a:ext cx="249846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Εξερευνήστε μερικά εργαλεία: </a:t>
            </a:r>
            <a:r>
              <a:rPr lang="en-US" altLang="ko-KR" sz="2200" dirty="0">
                <a:solidFill>
                  <a:srgbClr val="373737"/>
                </a:solidFill>
                <a:hlinkClick r:id="rId5"/>
              </a:rPr>
              <a:t>Ο Παγκόσμιος Άτλας Ανέμου </a:t>
            </a:r>
            <a:r>
              <a:rPr lang="en-US" altLang="ko-KR" sz="2200" dirty="0">
                <a:solidFill>
                  <a:srgbClr val="373737"/>
                </a:solidFill>
              </a:rPr>
              <a:t>χαρτογραφεί τους αιολικούς πόρους για μελέτες σκοπιμότητας.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B6D982A-54DA-4FCC-9383-F91FC1E1D9CE}"/>
              </a:ext>
            </a:extLst>
          </p:cNvPr>
          <p:cNvSpPr txBox="1"/>
          <p:nvPr/>
        </p:nvSpPr>
        <p:spPr>
          <a:xfrm>
            <a:off x="8858955" y="2948606"/>
            <a:ext cx="2559233" cy="2862322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373737"/>
                </a:solidFill>
              </a:rPr>
              <a:t>Εξερευνήστε μερικά εργαλεία: </a:t>
            </a:r>
            <a:r>
              <a:rPr lang="en-US" altLang="ko-KR" sz="2000" dirty="0">
                <a:solidFill>
                  <a:srgbClr val="373737"/>
                </a:solidFill>
                <a:hlinkClick r:id="rId6"/>
              </a:rPr>
              <a:t>Το μοντέλο NREL System Advisor Model </a:t>
            </a:r>
            <a:r>
              <a:rPr lang="en-US" altLang="ko-KR" sz="2000" dirty="0">
                <a:solidFill>
                  <a:srgbClr val="373737"/>
                </a:solidFill>
              </a:rPr>
              <a:t>(SAM) παρέχει οικονομική και τεχνική ανάλυση για την ηλιακή, την αιολική ενέργεια και την αποθήκευση.</a:t>
            </a:r>
            <a:endParaRPr lang="ko-KR" altLang="en-US" sz="20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686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E16C11-A302-F826-7ED3-77B5271C7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직사각형 42">
            <a:extLst>
              <a:ext uri="{FF2B5EF4-FFF2-40B4-BE49-F238E27FC236}">
                <a16:creationId xmlns:a16="http://schemas.microsoft.com/office/drawing/2014/main" id="{91892399-B628-5725-B089-EA64E9C5C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88062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B1DD0A8C-3121-9796-BB5E-FE6249047D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0763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rgbClr val="322F32"/>
              </a:solidFill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C757F972-1DE2-6FDC-1478-601E04553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90220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081C46F-6E5D-9B36-3F68-74ADA10808B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6139" y="586566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0E3AF0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Επόμενα βήματα 2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CD1871A-3CAA-5A0C-835E-2981C15C8B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28249" y="2344322"/>
            <a:ext cx="615100" cy="604284"/>
            <a:chOff x="6810557" y="892968"/>
            <a:chExt cx="384524" cy="377762"/>
          </a:xfrm>
          <a:solidFill>
            <a:schemeClr val="accent1"/>
          </a:solidFill>
        </p:grpSpPr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5CD263B0-7B54-57B2-15F1-395895FA99E0}"/>
                </a:ext>
              </a:extLst>
            </p:cNvPr>
            <p:cNvSpPr/>
            <p:nvPr/>
          </p:nvSpPr>
          <p:spPr>
            <a:xfrm>
              <a:off x="6810557" y="977836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483 h 85725"/>
                <a:gd name="connsiteX14" fmla="*/ 59817 w 114300"/>
                <a:gd name="connsiteY14" fmla="*/ 56388 h 85725"/>
                <a:gd name="connsiteX15" fmla="*/ 29527 w 114300"/>
                <a:gd name="connsiteY15" fmla="*/ 50483 h 85725"/>
                <a:gd name="connsiteX16" fmla="*/ 29527 w 114300"/>
                <a:gd name="connsiteY16" fmla="*/ 33338 h 85725"/>
                <a:gd name="connsiteX17" fmla="*/ 33242 w 114300"/>
                <a:gd name="connsiteY17" fmla="*/ 29623 h 85725"/>
                <a:gd name="connsiteX18" fmla="*/ 86201 w 114300"/>
                <a:gd name="connsiteY18" fmla="*/ 29623 h 85725"/>
                <a:gd name="connsiteX19" fmla="*/ 90201 w 114300"/>
                <a:gd name="connsiteY19" fmla="*/ 33338 h 85725"/>
                <a:gd name="connsiteX20" fmla="*/ 90106 w 114300"/>
                <a:gd name="connsiteY20" fmla="*/ 5048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723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483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483"/>
                  </a:cubicBezTo>
                  <a:lnTo>
                    <a:pt x="29527" y="33338"/>
                  </a:lnTo>
                  <a:cubicBezTo>
                    <a:pt x="29527" y="31337"/>
                    <a:pt x="31242" y="29623"/>
                    <a:pt x="33242" y="29623"/>
                  </a:cubicBezTo>
                  <a:cubicBezTo>
                    <a:pt x="50863" y="29623"/>
                    <a:pt x="68580" y="29623"/>
                    <a:pt x="86201" y="29623"/>
                  </a:cubicBezTo>
                  <a:cubicBezTo>
                    <a:pt x="88201" y="29623"/>
                    <a:pt x="90201" y="31242"/>
                    <a:pt x="90201" y="33338"/>
                  </a:cubicBezTo>
                  <a:lnTo>
                    <a:pt x="90106" y="504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E3CF78EB-2B19-6E9F-7EC5-04B9C8805F8F}"/>
                </a:ext>
              </a:extLst>
            </p:cNvPr>
            <p:cNvSpPr/>
            <p:nvPr/>
          </p:nvSpPr>
          <p:spPr>
            <a:xfrm>
              <a:off x="6824939" y="893349"/>
              <a:ext cx="85725" cy="85725"/>
            </a:xfrm>
            <a:custGeom>
              <a:avLst/>
              <a:gdLst>
                <a:gd name="connsiteX0" fmla="*/ 45434 w 85725"/>
                <a:gd name="connsiteY0" fmla="*/ 83725 h 85725"/>
                <a:gd name="connsiteX1" fmla="*/ 83725 w 85725"/>
                <a:gd name="connsiteY1" fmla="*/ 45434 h 85725"/>
                <a:gd name="connsiteX2" fmla="*/ 45434 w 85725"/>
                <a:gd name="connsiteY2" fmla="*/ 7144 h 85725"/>
                <a:gd name="connsiteX3" fmla="*/ 7144 w 85725"/>
                <a:gd name="connsiteY3" fmla="*/ 45434 h 85725"/>
                <a:gd name="connsiteX4" fmla="*/ 45434 w 85725"/>
                <a:gd name="connsiteY4" fmla="*/ 83725 h 85725"/>
                <a:gd name="connsiteX5" fmla="*/ 45434 w 85725"/>
                <a:gd name="connsiteY5" fmla="*/ 29242 h 85725"/>
                <a:gd name="connsiteX6" fmla="*/ 61532 w 85725"/>
                <a:gd name="connsiteY6" fmla="*/ 45339 h 85725"/>
                <a:gd name="connsiteX7" fmla="*/ 45434 w 85725"/>
                <a:gd name="connsiteY7" fmla="*/ 61436 h 85725"/>
                <a:gd name="connsiteX8" fmla="*/ 29337 w 85725"/>
                <a:gd name="connsiteY8" fmla="*/ 45339 h 85725"/>
                <a:gd name="connsiteX9" fmla="*/ 45434 w 85725"/>
                <a:gd name="connsiteY9" fmla="*/ 29242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45434" y="83725"/>
                  </a:moveTo>
                  <a:cubicBezTo>
                    <a:pt x="66580" y="83725"/>
                    <a:pt x="83725" y="66580"/>
                    <a:pt x="83725" y="45434"/>
                  </a:cubicBez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lose/>
                  <a:moveTo>
                    <a:pt x="45434" y="29242"/>
                  </a:moveTo>
                  <a:cubicBezTo>
                    <a:pt x="54293" y="29242"/>
                    <a:pt x="61532" y="36481"/>
                    <a:pt x="61532" y="45339"/>
                  </a:cubicBezTo>
                  <a:cubicBezTo>
                    <a:pt x="61532" y="54197"/>
                    <a:pt x="54293" y="61436"/>
                    <a:pt x="45434" y="61436"/>
                  </a:cubicBezTo>
                  <a:cubicBezTo>
                    <a:pt x="36576" y="61436"/>
                    <a:pt x="29337" y="54197"/>
                    <a:pt x="29337" y="45339"/>
                  </a:cubicBezTo>
                  <a:cubicBezTo>
                    <a:pt x="29337" y="36481"/>
                    <a:pt x="36576" y="29242"/>
                    <a:pt x="45434" y="2924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B0AA3EF9-B14B-E4C0-72D0-A574352DBD04}"/>
                </a:ext>
              </a:extLst>
            </p:cNvPr>
            <p:cNvSpPr/>
            <p:nvPr/>
          </p:nvSpPr>
          <p:spPr>
            <a:xfrm>
              <a:off x="6937906" y="892968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95250 w 257175"/>
                <a:gd name="connsiteY9" fmla="*/ 51530 h 76200"/>
                <a:gd name="connsiteX10" fmla="*/ 29337 w 257175"/>
                <a:gd name="connsiteY10" fmla="*/ 51530 h 76200"/>
                <a:gd name="connsiteX11" fmla="*/ 29337 w 257175"/>
                <a:gd name="connsiteY11" fmla="*/ 29337 h 76200"/>
                <a:gd name="connsiteX12" fmla="*/ 95250 w 257175"/>
                <a:gd name="connsiteY12" fmla="*/ 29337 h 76200"/>
                <a:gd name="connsiteX13" fmla="*/ 95250 w 257175"/>
                <a:gd name="connsiteY13" fmla="*/ 51530 h 76200"/>
                <a:gd name="connsiteX14" fmla="*/ 236601 w 257175"/>
                <a:gd name="connsiteY14" fmla="*/ 51530 h 76200"/>
                <a:gd name="connsiteX15" fmla="*/ 117443 w 257175"/>
                <a:gd name="connsiteY15" fmla="*/ 51530 h 76200"/>
                <a:gd name="connsiteX16" fmla="*/ 117443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95250" y="51530"/>
                  </a:moveTo>
                  <a:lnTo>
                    <a:pt x="29337" y="51530"/>
                  </a:lnTo>
                  <a:lnTo>
                    <a:pt x="29337" y="29337"/>
                  </a:lnTo>
                  <a:lnTo>
                    <a:pt x="95250" y="29337"/>
                  </a:lnTo>
                  <a:lnTo>
                    <a:pt x="95250" y="51530"/>
                  </a:lnTo>
                  <a:close/>
                  <a:moveTo>
                    <a:pt x="236601" y="51530"/>
                  </a:moveTo>
                  <a:lnTo>
                    <a:pt x="117443" y="51530"/>
                  </a:lnTo>
                  <a:lnTo>
                    <a:pt x="117443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28CCC17E-D26E-13EA-CDA4-33B54AB7A5BD}"/>
                </a:ext>
              </a:extLst>
            </p:cNvPr>
            <p:cNvSpPr/>
            <p:nvPr/>
          </p:nvSpPr>
          <p:spPr>
            <a:xfrm>
              <a:off x="6810557" y="1185005"/>
              <a:ext cx="114300" cy="85725"/>
            </a:xfrm>
            <a:custGeom>
              <a:avLst/>
              <a:gdLst>
                <a:gd name="connsiteX0" fmla="*/ 86106 w 114300"/>
                <a:gd name="connsiteY0" fmla="*/ 7144 h 85725"/>
                <a:gd name="connsiteX1" fmla="*/ 59626 w 114300"/>
                <a:gd name="connsiteY1" fmla="*/ 7144 h 85725"/>
                <a:gd name="connsiteX2" fmla="*/ 33147 w 114300"/>
                <a:gd name="connsiteY2" fmla="*/ 7144 h 85725"/>
                <a:gd name="connsiteX3" fmla="*/ 14764 w 114300"/>
                <a:gd name="connsiteY3" fmla="*/ 14764 h 85725"/>
                <a:gd name="connsiteX4" fmla="*/ 7144 w 114300"/>
                <a:gd name="connsiteY4" fmla="*/ 33147 h 85725"/>
                <a:gd name="connsiteX5" fmla="*/ 7144 w 114300"/>
                <a:gd name="connsiteY5" fmla="*/ 57436 h 85725"/>
                <a:gd name="connsiteX6" fmla="*/ 13145 w 114300"/>
                <a:gd name="connsiteY6" fmla="*/ 67342 h 85725"/>
                <a:gd name="connsiteX7" fmla="*/ 59626 w 114300"/>
                <a:gd name="connsiteY7" fmla="*/ 78581 h 85725"/>
                <a:gd name="connsiteX8" fmla="*/ 106108 w 114300"/>
                <a:gd name="connsiteY8" fmla="*/ 67342 h 85725"/>
                <a:gd name="connsiteX9" fmla="*/ 112109 w 114300"/>
                <a:gd name="connsiteY9" fmla="*/ 57436 h 85725"/>
                <a:gd name="connsiteX10" fmla="*/ 112109 w 114300"/>
                <a:gd name="connsiteY10" fmla="*/ 33147 h 85725"/>
                <a:gd name="connsiteX11" fmla="*/ 104489 w 114300"/>
                <a:gd name="connsiteY11" fmla="*/ 14859 h 85725"/>
                <a:gd name="connsiteX12" fmla="*/ 86106 w 114300"/>
                <a:gd name="connsiteY12" fmla="*/ 7144 h 85725"/>
                <a:gd name="connsiteX13" fmla="*/ 90106 w 114300"/>
                <a:gd name="connsiteY13" fmla="*/ 50387 h 85725"/>
                <a:gd name="connsiteX14" fmla="*/ 59817 w 114300"/>
                <a:gd name="connsiteY14" fmla="*/ 56388 h 85725"/>
                <a:gd name="connsiteX15" fmla="*/ 29527 w 114300"/>
                <a:gd name="connsiteY15" fmla="*/ 50387 h 85725"/>
                <a:gd name="connsiteX16" fmla="*/ 29527 w 114300"/>
                <a:gd name="connsiteY16" fmla="*/ 33147 h 85725"/>
                <a:gd name="connsiteX17" fmla="*/ 33242 w 114300"/>
                <a:gd name="connsiteY17" fmla="*/ 29432 h 85725"/>
                <a:gd name="connsiteX18" fmla="*/ 59721 w 114300"/>
                <a:gd name="connsiteY18" fmla="*/ 29432 h 85725"/>
                <a:gd name="connsiteX19" fmla="*/ 86201 w 114300"/>
                <a:gd name="connsiteY19" fmla="*/ 29432 h 85725"/>
                <a:gd name="connsiteX20" fmla="*/ 90201 w 114300"/>
                <a:gd name="connsiteY20" fmla="*/ 33147 h 85725"/>
                <a:gd name="connsiteX21" fmla="*/ 90106 w 114300"/>
                <a:gd name="connsiteY21" fmla="*/ 50387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14300" h="85725">
                  <a:moveTo>
                    <a:pt x="86106" y="7144"/>
                  </a:moveTo>
                  <a:cubicBezTo>
                    <a:pt x="77343" y="7144"/>
                    <a:pt x="68485" y="7144"/>
                    <a:pt x="59626" y="7144"/>
                  </a:cubicBezTo>
                  <a:cubicBezTo>
                    <a:pt x="50768" y="7144"/>
                    <a:pt x="41910" y="7144"/>
                    <a:pt x="33147" y="7144"/>
                  </a:cubicBezTo>
                  <a:cubicBezTo>
                    <a:pt x="26194" y="7144"/>
                    <a:pt x="19716" y="9811"/>
                    <a:pt x="14764" y="14764"/>
                  </a:cubicBezTo>
                  <a:cubicBezTo>
                    <a:pt x="9810" y="19717"/>
                    <a:pt x="7144" y="26194"/>
                    <a:pt x="7144" y="33147"/>
                  </a:cubicBezTo>
                  <a:lnTo>
                    <a:pt x="7144" y="57436"/>
                  </a:lnTo>
                  <a:cubicBezTo>
                    <a:pt x="7144" y="61627"/>
                    <a:pt x="9525" y="65437"/>
                    <a:pt x="13145" y="67342"/>
                  </a:cubicBezTo>
                  <a:cubicBezTo>
                    <a:pt x="27432" y="74676"/>
                    <a:pt x="43529" y="78581"/>
                    <a:pt x="59626" y="78581"/>
                  </a:cubicBezTo>
                  <a:cubicBezTo>
                    <a:pt x="75819" y="78581"/>
                    <a:pt x="91821" y="74676"/>
                    <a:pt x="106108" y="67342"/>
                  </a:cubicBezTo>
                  <a:cubicBezTo>
                    <a:pt x="109823" y="65437"/>
                    <a:pt x="112109" y="61627"/>
                    <a:pt x="112109" y="57436"/>
                  </a:cubicBezTo>
                  <a:lnTo>
                    <a:pt x="112109" y="33147"/>
                  </a:lnTo>
                  <a:cubicBezTo>
                    <a:pt x="112109" y="26289"/>
                    <a:pt x="109442" y="19812"/>
                    <a:pt x="104489" y="14859"/>
                  </a:cubicBezTo>
                  <a:cubicBezTo>
                    <a:pt x="99822" y="10001"/>
                    <a:pt x="93059" y="7144"/>
                    <a:pt x="86106" y="7144"/>
                  </a:cubicBezTo>
                  <a:close/>
                  <a:moveTo>
                    <a:pt x="90106" y="50387"/>
                  </a:moveTo>
                  <a:cubicBezTo>
                    <a:pt x="80486" y="54388"/>
                    <a:pt x="70389" y="56388"/>
                    <a:pt x="59817" y="56388"/>
                  </a:cubicBezTo>
                  <a:cubicBezTo>
                    <a:pt x="49244" y="56388"/>
                    <a:pt x="39052" y="54388"/>
                    <a:pt x="29527" y="50387"/>
                  </a:cubicBezTo>
                  <a:lnTo>
                    <a:pt x="29527" y="33147"/>
                  </a:lnTo>
                  <a:cubicBezTo>
                    <a:pt x="29527" y="31147"/>
                    <a:pt x="31242" y="29432"/>
                    <a:pt x="33242" y="29432"/>
                  </a:cubicBezTo>
                  <a:cubicBezTo>
                    <a:pt x="42005" y="29432"/>
                    <a:pt x="50863" y="29432"/>
                    <a:pt x="59721" y="29432"/>
                  </a:cubicBezTo>
                  <a:cubicBezTo>
                    <a:pt x="68580" y="29432"/>
                    <a:pt x="77438" y="29432"/>
                    <a:pt x="86201" y="29432"/>
                  </a:cubicBezTo>
                  <a:cubicBezTo>
                    <a:pt x="88201" y="29432"/>
                    <a:pt x="90201" y="31051"/>
                    <a:pt x="90201" y="33147"/>
                  </a:cubicBezTo>
                  <a:lnTo>
                    <a:pt x="90106" y="503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72C91BA3-140D-731D-E520-4F98A0C91607}"/>
                </a:ext>
              </a:extLst>
            </p:cNvPr>
            <p:cNvSpPr/>
            <p:nvPr/>
          </p:nvSpPr>
          <p:spPr>
            <a:xfrm>
              <a:off x="6824939" y="1100518"/>
              <a:ext cx="85725" cy="85725"/>
            </a:xfrm>
            <a:custGeom>
              <a:avLst/>
              <a:gdLst>
                <a:gd name="connsiteX0" fmla="*/ 83725 w 85725"/>
                <a:gd name="connsiteY0" fmla="*/ 45434 h 85725"/>
                <a:gd name="connsiteX1" fmla="*/ 45434 w 85725"/>
                <a:gd name="connsiteY1" fmla="*/ 7144 h 85725"/>
                <a:gd name="connsiteX2" fmla="*/ 7144 w 85725"/>
                <a:gd name="connsiteY2" fmla="*/ 45434 h 85725"/>
                <a:gd name="connsiteX3" fmla="*/ 45434 w 85725"/>
                <a:gd name="connsiteY3" fmla="*/ 83725 h 85725"/>
                <a:gd name="connsiteX4" fmla="*/ 83725 w 85725"/>
                <a:gd name="connsiteY4" fmla="*/ 45434 h 85725"/>
                <a:gd name="connsiteX5" fmla="*/ 29337 w 85725"/>
                <a:gd name="connsiteY5" fmla="*/ 45434 h 85725"/>
                <a:gd name="connsiteX6" fmla="*/ 45434 w 85725"/>
                <a:gd name="connsiteY6" fmla="*/ 29337 h 85725"/>
                <a:gd name="connsiteX7" fmla="*/ 61532 w 85725"/>
                <a:gd name="connsiteY7" fmla="*/ 45434 h 85725"/>
                <a:gd name="connsiteX8" fmla="*/ 45434 w 85725"/>
                <a:gd name="connsiteY8" fmla="*/ 61531 h 85725"/>
                <a:gd name="connsiteX9" fmla="*/ 29337 w 85725"/>
                <a:gd name="connsiteY9" fmla="*/ 45434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725" h="85725">
                  <a:moveTo>
                    <a:pt x="83725" y="45434"/>
                  </a:moveTo>
                  <a:cubicBezTo>
                    <a:pt x="83725" y="24289"/>
                    <a:pt x="66580" y="7144"/>
                    <a:pt x="45434" y="7144"/>
                  </a:cubicBezTo>
                  <a:cubicBezTo>
                    <a:pt x="24289" y="7144"/>
                    <a:pt x="7144" y="24289"/>
                    <a:pt x="7144" y="45434"/>
                  </a:cubicBezTo>
                  <a:cubicBezTo>
                    <a:pt x="7144" y="66580"/>
                    <a:pt x="24289" y="83725"/>
                    <a:pt x="45434" y="83725"/>
                  </a:cubicBezTo>
                  <a:cubicBezTo>
                    <a:pt x="66580" y="83725"/>
                    <a:pt x="83725" y="66484"/>
                    <a:pt x="83725" y="45434"/>
                  </a:cubicBezTo>
                  <a:close/>
                  <a:moveTo>
                    <a:pt x="29337" y="45434"/>
                  </a:moveTo>
                  <a:cubicBezTo>
                    <a:pt x="29337" y="36576"/>
                    <a:pt x="36576" y="29337"/>
                    <a:pt x="45434" y="29337"/>
                  </a:cubicBezTo>
                  <a:cubicBezTo>
                    <a:pt x="54293" y="29337"/>
                    <a:pt x="61532" y="36576"/>
                    <a:pt x="61532" y="45434"/>
                  </a:cubicBezTo>
                  <a:cubicBezTo>
                    <a:pt x="61532" y="54292"/>
                    <a:pt x="54293" y="61531"/>
                    <a:pt x="45434" y="61531"/>
                  </a:cubicBezTo>
                  <a:cubicBezTo>
                    <a:pt x="36576" y="61531"/>
                    <a:pt x="29337" y="54292"/>
                    <a:pt x="29337" y="454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4867FC8D-A317-4FB5-3257-5F80A846E28C}"/>
                </a:ext>
              </a:extLst>
            </p:cNvPr>
            <p:cNvSpPr/>
            <p:nvPr/>
          </p:nvSpPr>
          <p:spPr>
            <a:xfrm>
              <a:off x="6937906" y="982503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157448 w 257175"/>
                <a:gd name="connsiteY9" fmla="*/ 51530 h 76200"/>
                <a:gd name="connsiteX10" fmla="*/ 29432 w 257175"/>
                <a:gd name="connsiteY10" fmla="*/ 51530 h 76200"/>
                <a:gd name="connsiteX11" fmla="*/ 29432 w 257175"/>
                <a:gd name="connsiteY11" fmla="*/ 29337 h 76200"/>
                <a:gd name="connsiteX12" fmla="*/ 157448 w 257175"/>
                <a:gd name="connsiteY12" fmla="*/ 29337 h 76200"/>
                <a:gd name="connsiteX13" fmla="*/ 157448 w 257175"/>
                <a:gd name="connsiteY13" fmla="*/ 51530 h 76200"/>
                <a:gd name="connsiteX14" fmla="*/ 236601 w 257175"/>
                <a:gd name="connsiteY14" fmla="*/ 51530 h 76200"/>
                <a:gd name="connsiteX15" fmla="*/ 179641 w 257175"/>
                <a:gd name="connsiteY15" fmla="*/ 51530 h 76200"/>
                <a:gd name="connsiteX16" fmla="*/ 179641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157448" y="51530"/>
                  </a:moveTo>
                  <a:lnTo>
                    <a:pt x="29432" y="51530"/>
                  </a:lnTo>
                  <a:lnTo>
                    <a:pt x="29432" y="29337"/>
                  </a:lnTo>
                  <a:lnTo>
                    <a:pt x="157448" y="29337"/>
                  </a:lnTo>
                  <a:lnTo>
                    <a:pt x="157448" y="51530"/>
                  </a:lnTo>
                  <a:close/>
                  <a:moveTo>
                    <a:pt x="236601" y="51530"/>
                  </a:moveTo>
                  <a:lnTo>
                    <a:pt x="179641" y="51530"/>
                  </a:lnTo>
                  <a:lnTo>
                    <a:pt x="179641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7EDECC7-B413-35F7-63CC-9A80E567E7A2}"/>
                </a:ext>
              </a:extLst>
            </p:cNvPr>
            <p:cNvSpPr/>
            <p:nvPr/>
          </p:nvSpPr>
          <p:spPr>
            <a:xfrm>
              <a:off x="6937906" y="1099470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53149 w 257175"/>
                <a:gd name="connsiteY10" fmla="*/ 29337 h 76200"/>
                <a:gd name="connsiteX11" fmla="*/ 53149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75247 w 257175"/>
                <a:gd name="connsiteY15" fmla="*/ 51530 h 76200"/>
                <a:gd name="connsiteX16" fmla="*/ 75247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53149" y="29337"/>
                  </a:lnTo>
                  <a:lnTo>
                    <a:pt x="53149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75247" y="51530"/>
                  </a:lnTo>
                  <a:lnTo>
                    <a:pt x="75247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24B6114D-563C-9506-D4F3-4F3288B8FDF7}"/>
                </a:ext>
              </a:extLst>
            </p:cNvPr>
            <p:cNvSpPr/>
            <p:nvPr/>
          </p:nvSpPr>
          <p:spPr>
            <a:xfrm>
              <a:off x="6937906" y="1189005"/>
              <a:ext cx="257175" cy="76200"/>
            </a:xfrm>
            <a:custGeom>
              <a:avLst/>
              <a:gdLst>
                <a:gd name="connsiteX0" fmla="*/ 247745 w 257175"/>
                <a:gd name="connsiteY0" fmla="*/ 7144 h 76200"/>
                <a:gd name="connsiteX1" fmla="*/ 18288 w 257175"/>
                <a:gd name="connsiteY1" fmla="*/ 7144 h 76200"/>
                <a:gd name="connsiteX2" fmla="*/ 7144 w 257175"/>
                <a:gd name="connsiteY2" fmla="*/ 18288 h 76200"/>
                <a:gd name="connsiteX3" fmla="*/ 7144 w 257175"/>
                <a:gd name="connsiteY3" fmla="*/ 62675 h 76200"/>
                <a:gd name="connsiteX4" fmla="*/ 18288 w 257175"/>
                <a:gd name="connsiteY4" fmla="*/ 73819 h 76200"/>
                <a:gd name="connsiteX5" fmla="*/ 247745 w 257175"/>
                <a:gd name="connsiteY5" fmla="*/ 73819 h 76200"/>
                <a:gd name="connsiteX6" fmla="*/ 258889 w 257175"/>
                <a:gd name="connsiteY6" fmla="*/ 62675 h 76200"/>
                <a:gd name="connsiteX7" fmla="*/ 258889 w 257175"/>
                <a:gd name="connsiteY7" fmla="*/ 18288 h 76200"/>
                <a:gd name="connsiteX8" fmla="*/ 247745 w 257175"/>
                <a:gd name="connsiteY8" fmla="*/ 7144 h 76200"/>
                <a:gd name="connsiteX9" fmla="*/ 29432 w 257175"/>
                <a:gd name="connsiteY9" fmla="*/ 29337 h 76200"/>
                <a:gd name="connsiteX10" fmla="*/ 192214 w 257175"/>
                <a:gd name="connsiteY10" fmla="*/ 29337 h 76200"/>
                <a:gd name="connsiteX11" fmla="*/ 192214 w 257175"/>
                <a:gd name="connsiteY11" fmla="*/ 51530 h 76200"/>
                <a:gd name="connsiteX12" fmla="*/ 29432 w 257175"/>
                <a:gd name="connsiteY12" fmla="*/ 51530 h 76200"/>
                <a:gd name="connsiteX13" fmla="*/ 29432 w 257175"/>
                <a:gd name="connsiteY13" fmla="*/ 29337 h 76200"/>
                <a:gd name="connsiteX14" fmla="*/ 236601 w 257175"/>
                <a:gd name="connsiteY14" fmla="*/ 51530 h 76200"/>
                <a:gd name="connsiteX15" fmla="*/ 214408 w 257175"/>
                <a:gd name="connsiteY15" fmla="*/ 51530 h 76200"/>
                <a:gd name="connsiteX16" fmla="*/ 214408 w 257175"/>
                <a:gd name="connsiteY16" fmla="*/ 29337 h 76200"/>
                <a:gd name="connsiteX17" fmla="*/ 236601 w 257175"/>
                <a:gd name="connsiteY17" fmla="*/ 29337 h 76200"/>
                <a:gd name="connsiteX18" fmla="*/ 236601 w 257175"/>
                <a:gd name="connsiteY18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57175" h="76200">
                  <a:moveTo>
                    <a:pt x="247745" y="7144"/>
                  </a:move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0"/>
                    <a:pt x="12096" y="73819"/>
                    <a:pt x="18288" y="73819"/>
                  </a:cubicBezTo>
                  <a:lnTo>
                    <a:pt x="247745" y="73819"/>
                  </a:lnTo>
                  <a:cubicBezTo>
                    <a:pt x="253841" y="73819"/>
                    <a:pt x="258889" y="68866"/>
                    <a:pt x="258889" y="62675"/>
                  </a:cubicBezTo>
                  <a:lnTo>
                    <a:pt x="258889" y="18288"/>
                  </a:lnTo>
                  <a:cubicBezTo>
                    <a:pt x="258794" y="12097"/>
                    <a:pt x="253841" y="7144"/>
                    <a:pt x="247745" y="7144"/>
                  </a:cubicBezTo>
                  <a:close/>
                  <a:moveTo>
                    <a:pt x="29432" y="29337"/>
                  </a:moveTo>
                  <a:lnTo>
                    <a:pt x="192214" y="29337"/>
                  </a:lnTo>
                  <a:lnTo>
                    <a:pt x="192214" y="51530"/>
                  </a:lnTo>
                  <a:lnTo>
                    <a:pt x="29432" y="51530"/>
                  </a:lnTo>
                  <a:lnTo>
                    <a:pt x="29432" y="29337"/>
                  </a:lnTo>
                  <a:close/>
                  <a:moveTo>
                    <a:pt x="236601" y="51530"/>
                  </a:moveTo>
                  <a:lnTo>
                    <a:pt x="214408" y="51530"/>
                  </a:lnTo>
                  <a:lnTo>
                    <a:pt x="214408" y="29337"/>
                  </a:lnTo>
                  <a:lnTo>
                    <a:pt x="236601" y="29337"/>
                  </a:lnTo>
                  <a:lnTo>
                    <a:pt x="236601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A9B85D5-6648-6351-B9BC-437B1478940E}"/>
              </a:ext>
            </a:extLst>
          </p:cNvPr>
          <p:cNvSpPr txBox="1"/>
          <p:nvPr/>
        </p:nvSpPr>
        <p:spPr>
          <a:xfrm>
            <a:off x="753706" y="1215518"/>
            <a:ext cx="10648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/>
              <a:t>Αν θέλετε να μάθετε περισσότερα για τη δημιουργία μιας ενεργειακής κοινότητας, οι παρακάτω πηγές μπορεί να σας φανούν χρήσιμες: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73D3C3-E637-3F00-3A95-BADA91A3F4D5}"/>
              </a:ext>
            </a:extLst>
          </p:cNvPr>
          <p:cNvSpPr txBox="1"/>
          <p:nvPr/>
        </p:nvSpPr>
        <p:spPr>
          <a:xfrm>
            <a:off x="864093" y="3242972"/>
            <a:ext cx="2435113" cy="1785104"/>
          </a:xfrm>
          <a:prstGeom prst="rect">
            <a:avLst/>
          </a:prstGeom>
          <a:noFill/>
        </p:spPr>
        <p:txBody>
          <a:bodyPr wrap="square" lIns="91440" tIns="45720" rIns="91440" bIns="45720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 Διαβάστε έναν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  <a:hlinkClick r:id="rId3"/>
              </a:rPr>
              <a:t>ηλεκτρονικό οδηγό για τη δημιουργία μιας ενεργειακής κοινότητας </a:t>
            </a:r>
            <a:r>
              <a:rPr lang="en-US" altLang="ko-KR" sz="2200" dirty="0">
                <a:solidFill>
                  <a:srgbClr val="373737"/>
                </a:solidFill>
                <a:ea typeface="맑은 고딕"/>
              </a:rPr>
              <a:t>(στη γερμανική γλώσσα)</a:t>
            </a:r>
            <a:endParaRPr lang="ko-KR" altLang="en-US" sz="2200" dirty="0">
              <a:solidFill>
                <a:srgbClr val="373737"/>
              </a:solidFill>
              <a:ea typeface="맑은 고딕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FB73CFA9-DA76-659A-2E08-DACFDABB7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435138" y="2356969"/>
            <a:ext cx="620738" cy="626714"/>
            <a:chOff x="5449339" y="2217420"/>
            <a:chExt cx="388048" cy="391784"/>
          </a:xfrm>
          <a:solidFill>
            <a:schemeClr val="accent1"/>
          </a:solidFill>
        </p:grpSpPr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2DF5295F-FA7B-041B-4B65-BD2CBFE9D2EB}"/>
                </a:ext>
              </a:extLst>
            </p:cNvPr>
            <p:cNvSpPr/>
            <p:nvPr/>
          </p:nvSpPr>
          <p:spPr>
            <a:xfrm>
              <a:off x="5561162" y="2217420"/>
              <a:ext cx="276225" cy="361950"/>
            </a:xfrm>
            <a:custGeom>
              <a:avLst/>
              <a:gdLst>
                <a:gd name="connsiteX0" fmla="*/ 263366 w 276225"/>
                <a:gd name="connsiteY0" fmla="*/ 96107 h 361950"/>
                <a:gd name="connsiteX1" fmla="*/ 230029 w 276225"/>
                <a:gd name="connsiteY1" fmla="*/ 96107 h 361950"/>
                <a:gd name="connsiteX2" fmla="*/ 230029 w 276225"/>
                <a:gd name="connsiteY2" fmla="*/ 40576 h 361950"/>
                <a:gd name="connsiteX3" fmla="*/ 218885 w 276225"/>
                <a:gd name="connsiteY3" fmla="*/ 29432 h 361950"/>
                <a:gd name="connsiteX4" fmla="*/ 73818 w 276225"/>
                <a:gd name="connsiteY4" fmla="*/ 29432 h 361950"/>
                <a:gd name="connsiteX5" fmla="*/ 73818 w 276225"/>
                <a:gd name="connsiteY5" fmla="*/ 18288 h 361950"/>
                <a:gd name="connsiteX6" fmla="*/ 62674 w 276225"/>
                <a:gd name="connsiteY6" fmla="*/ 7144 h 361950"/>
                <a:gd name="connsiteX7" fmla="*/ 18288 w 276225"/>
                <a:gd name="connsiteY7" fmla="*/ 7144 h 361950"/>
                <a:gd name="connsiteX8" fmla="*/ 7144 w 276225"/>
                <a:gd name="connsiteY8" fmla="*/ 18288 h 361950"/>
                <a:gd name="connsiteX9" fmla="*/ 7144 w 276225"/>
                <a:gd name="connsiteY9" fmla="*/ 62675 h 361950"/>
                <a:gd name="connsiteX10" fmla="*/ 18288 w 276225"/>
                <a:gd name="connsiteY10" fmla="*/ 73819 h 361950"/>
                <a:gd name="connsiteX11" fmla="*/ 62674 w 276225"/>
                <a:gd name="connsiteY11" fmla="*/ 73819 h 361950"/>
                <a:gd name="connsiteX12" fmla="*/ 73818 w 276225"/>
                <a:gd name="connsiteY12" fmla="*/ 62675 h 361950"/>
                <a:gd name="connsiteX13" fmla="*/ 73818 w 276225"/>
                <a:gd name="connsiteY13" fmla="*/ 51530 h 361950"/>
                <a:gd name="connsiteX14" fmla="*/ 207740 w 276225"/>
                <a:gd name="connsiteY14" fmla="*/ 51530 h 361950"/>
                <a:gd name="connsiteX15" fmla="*/ 207740 w 276225"/>
                <a:gd name="connsiteY15" fmla="*/ 95917 h 361950"/>
                <a:gd name="connsiteX16" fmla="*/ 174402 w 276225"/>
                <a:gd name="connsiteY16" fmla="*/ 95917 h 361950"/>
                <a:gd name="connsiteX17" fmla="*/ 163258 w 276225"/>
                <a:gd name="connsiteY17" fmla="*/ 107061 h 361950"/>
                <a:gd name="connsiteX18" fmla="*/ 163258 w 276225"/>
                <a:gd name="connsiteY18" fmla="*/ 263938 h 361950"/>
                <a:gd name="connsiteX19" fmla="*/ 174402 w 276225"/>
                <a:gd name="connsiteY19" fmla="*/ 275082 h 361950"/>
                <a:gd name="connsiteX20" fmla="*/ 207740 w 276225"/>
                <a:gd name="connsiteY20" fmla="*/ 275082 h 361950"/>
                <a:gd name="connsiteX21" fmla="*/ 207740 w 276225"/>
                <a:gd name="connsiteY21" fmla="*/ 319468 h 361950"/>
                <a:gd name="connsiteX22" fmla="*/ 185547 w 276225"/>
                <a:gd name="connsiteY22" fmla="*/ 319468 h 361950"/>
                <a:gd name="connsiteX23" fmla="*/ 185547 w 276225"/>
                <a:gd name="connsiteY23" fmla="*/ 308324 h 361950"/>
                <a:gd name="connsiteX24" fmla="*/ 174402 w 276225"/>
                <a:gd name="connsiteY24" fmla="*/ 297180 h 361950"/>
                <a:gd name="connsiteX25" fmla="*/ 130016 w 276225"/>
                <a:gd name="connsiteY25" fmla="*/ 297180 h 361950"/>
                <a:gd name="connsiteX26" fmla="*/ 118872 w 276225"/>
                <a:gd name="connsiteY26" fmla="*/ 308324 h 361950"/>
                <a:gd name="connsiteX27" fmla="*/ 118872 w 276225"/>
                <a:gd name="connsiteY27" fmla="*/ 352711 h 361950"/>
                <a:gd name="connsiteX28" fmla="*/ 130016 w 276225"/>
                <a:gd name="connsiteY28" fmla="*/ 363855 h 361950"/>
                <a:gd name="connsiteX29" fmla="*/ 174402 w 276225"/>
                <a:gd name="connsiteY29" fmla="*/ 363855 h 361950"/>
                <a:gd name="connsiteX30" fmla="*/ 185547 w 276225"/>
                <a:gd name="connsiteY30" fmla="*/ 352711 h 361950"/>
                <a:gd name="connsiteX31" fmla="*/ 185547 w 276225"/>
                <a:gd name="connsiteY31" fmla="*/ 341567 h 361950"/>
                <a:gd name="connsiteX32" fmla="*/ 218885 w 276225"/>
                <a:gd name="connsiteY32" fmla="*/ 341567 h 361950"/>
                <a:gd name="connsiteX33" fmla="*/ 230029 w 276225"/>
                <a:gd name="connsiteY33" fmla="*/ 330422 h 361950"/>
                <a:gd name="connsiteX34" fmla="*/ 230029 w 276225"/>
                <a:gd name="connsiteY34" fmla="*/ 274892 h 361950"/>
                <a:gd name="connsiteX35" fmla="*/ 263366 w 276225"/>
                <a:gd name="connsiteY35" fmla="*/ 274892 h 361950"/>
                <a:gd name="connsiteX36" fmla="*/ 274510 w 276225"/>
                <a:gd name="connsiteY36" fmla="*/ 263747 h 361950"/>
                <a:gd name="connsiteX37" fmla="*/ 274510 w 276225"/>
                <a:gd name="connsiteY37" fmla="*/ 106871 h 361950"/>
                <a:gd name="connsiteX38" fmla="*/ 263366 w 276225"/>
                <a:gd name="connsiteY38" fmla="*/ 96107 h 361950"/>
                <a:gd name="connsiteX39" fmla="*/ 51721 w 276225"/>
                <a:gd name="connsiteY39" fmla="*/ 51721 h 361950"/>
                <a:gd name="connsiteX40" fmla="*/ 29527 w 276225"/>
                <a:gd name="connsiteY40" fmla="*/ 51721 h 361950"/>
                <a:gd name="connsiteX41" fmla="*/ 29527 w 276225"/>
                <a:gd name="connsiteY41" fmla="*/ 29527 h 361950"/>
                <a:gd name="connsiteX42" fmla="*/ 51721 w 276225"/>
                <a:gd name="connsiteY42" fmla="*/ 29527 h 361950"/>
                <a:gd name="connsiteX43" fmla="*/ 51721 w 276225"/>
                <a:gd name="connsiteY43" fmla="*/ 51721 h 361950"/>
                <a:gd name="connsiteX44" fmla="*/ 163449 w 276225"/>
                <a:gd name="connsiteY44" fmla="*/ 341852 h 361950"/>
                <a:gd name="connsiteX45" fmla="*/ 141256 w 276225"/>
                <a:gd name="connsiteY45" fmla="*/ 341852 h 361950"/>
                <a:gd name="connsiteX46" fmla="*/ 141256 w 276225"/>
                <a:gd name="connsiteY46" fmla="*/ 319659 h 361950"/>
                <a:gd name="connsiteX47" fmla="*/ 163449 w 276225"/>
                <a:gd name="connsiteY47" fmla="*/ 319659 h 361950"/>
                <a:gd name="connsiteX48" fmla="*/ 163449 w 276225"/>
                <a:gd name="connsiteY48" fmla="*/ 341852 h 361950"/>
                <a:gd name="connsiteX49" fmla="*/ 185642 w 276225"/>
                <a:gd name="connsiteY49" fmla="*/ 162782 h 361950"/>
                <a:gd name="connsiteX50" fmla="*/ 252222 w 276225"/>
                <a:gd name="connsiteY50" fmla="*/ 162782 h 361950"/>
                <a:gd name="connsiteX51" fmla="*/ 252222 w 276225"/>
                <a:gd name="connsiteY51" fmla="*/ 208693 h 361950"/>
                <a:gd name="connsiteX52" fmla="*/ 185642 w 276225"/>
                <a:gd name="connsiteY52" fmla="*/ 208693 h 361950"/>
                <a:gd name="connsiteX53" fmla="*/ 185642 w 276225"/>
                <a:gd name="connsiteY53" fmla="*/ 162782 h 361950"/>
                <a:gd name="connsiteX54" fmla="*/ 252317 w 276225"/>
                <a:gd name="connsiteY54" fmla="*/ 118300 h 361950"/>
                <a:gd name="connsiteX55" fmla="*/ 252317 w 276225"/>
                <a:gd name="connsiteY55" fmla="*/ 140494 h 361950"/>
                <a:gd name="connsiteX56" fmla="*/ 185737 w 276225"/>
                <a:gd name="connsiteY56" fmla="*/ 140494 h 361950"/>
                <a:gd name="connsiteX57" fmla="*/ 185737 w 276225"/>
                <a:gd name="connsiteY57" fmla="*/ 118300 h 361950"/>
                <a:gd name="connsiteX58" fmla="*/ 252317 w 276225"/>
                <a:gd name="connsiteY58" fmla="*/ 118300 h 361950"/>
                <a:gd name="connsiteX59" fmla="*/ 185642 w 276225"/>
                <a:gd name="connsiteY59" fmla="*/ 252984 h 361950"/>
                <a:gd name="connsiteX60" fmla="*/ 185642 w 276225"/>
                <a:gd name="connsiteY60" fmla="*/ 230791 h 361950"/>
                <a:gd name="connsiteX61" fmla="*/ 252222 w 276225"/>
                <a:gd name="connsiteY61" fmla="*/ 230791 h 361950"/>
                <a:gd name="connsiteX62" fmla="*/ 252222 w 276225"/>
                <a:gd name="connsiteY62" fmla="*/ 252984 h 361950"/>
                <a:gd name="connsiteX63" fmla="*/ 185642 w 276225"/>
                <a:gd name="connsiteY63" fmla="*/ 25298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276225" h="361950">
                  <a:moveTo>
                    <a:pt x="263366" y="96107"/>
                  </a:moveTo>
                  <a:lnTo>
                    <a:pt x="230029" y="96107"/>
                  </a:lnTo>
                  <a:lnTo>
                    <a:pt x="230029" y="40576"/>
                  </a:lnTo>
                  <a:cubicBezTo>
                    <a:pt x="230029" y="34480"/>
                    <a:pt x="225076" y="29432"/>
                    <a:pt x="218885" y="29432"/>
                  </a:cubicBezTo>
                  <a:lnTo>
                    <a:pt x="73818" y="29432"/>
                  </a:lnTo>
                  <a:lnTo>
                    <a:pt x="73818" y="18288"/>
                  </a:lnTo>
                  <a:cubicBezTo>
                    <a:pt x="73818" y="12192"/>
                    <a:pt x="68866" y="7144"/>
                    <a:pt x="62674" y="7144"/>
                  </a:cubicBezTo>
                  <a:lnTo>
                    <a:pt x="18288" y="7144"/>
                  </a:lnTo>
                  <a:cubicBezTo>
                    <a:pt x="12192" y="7144"/>
                    <a:pt x="7144" y="12097"/>
                    <a:pt x="7144" y="18288"/>
                  </a:cubicBezTo>
                  <a:lnTo>
                    <a:pt x="7144" y="62675"/>
                  </a:lnTo>
                  <a:cubicBezTo>
                    <a:pt x="7144" y="68771"/>
                    <a:pt x="12097" y="73819"/>
                    <a:pt x="18288" y="73819"/>
                  </a:cubicBezTo>
                  <a:lnTo>
                    <a:pt x="62674" y="73819"/>
                  </a:lnTo>
                  <a:cubicBezTo>
                    <a:pt x="68771" y="73819"/>
                    <a:pt x="73818" y="68866"/>
                    <a:pt x="73818" y="62675"/>
                  </a:cubicBezTo>
                  <a:lnTo>
                    <a:pt x="73818" y="51530"/>
                  </a:lnTo>
                  <a:lnTo>
                    <a:pt x="207740" y="51530"/>
                  </a:lnTo>
                  <a:lnTo>
                    <a:pt x="207740" y="95917"/>
                  </a:lnTo>
                  <a:lnTo>
                    <a:pt x="174402" y="95917"/>
                  </a:lnTo>
                  <a:cubicBezTo>
                    <a:pt x="168307" y="95917"/>
                    <a:pt x="163258" y="100870"/>
                    <a:pt x="163258" y="107061"/>
                  </a:cubicBezTo>
                  <a:lnTo>
                    <a:pt x="163258" y="263938"/>
                  </a:lnTo>
                  <a:cubicBezTo>
                    <a:pt x="163258" y="270034"/>
                    <a:pt x="168212" y="275082"/>
                    <a:pt x="174402" y="275082"/>
                  </a:cubicBezTo>
                  <a:lnTo>
                    <a:pt x="207740" y="275082"/>
                  </a:lnTo>
                  <a:lnTo>
                    <a:pt x="207740" y="319468"/>
                  </a:lnTo>
                  <a:lnTo>
                    <a:pt x="185547" y="319468"/>
                  </a:lnTo>
                  <a:lnTo>
                    <a:pt x="185547" y="308324"/>
                  </a:lnTo>
                  <a:cubicBezTo>
                    <a:pt x="185547" y="302228"/>
                    <a:pt x="180594" y="297180"/>
                    <a:pt x="174402" y="297180"/>
                  </a:cubicBezTo>
                  <a:lnTo>
                    <a:pt x="130016" y="297180"/>
                  </a:lnTo>
                  <a:cubicBezTo>
                    <a:pt x="123920" y="297180"/>
                    <a:pt x="118872" y="302133"/>
                    <a:pt x="118872" y="308324"/>
                  </a:cubicBezTo>
                  <a:lnTo>
                    <a:pt x="118872" y="352711"/>
                  </a:lnTo>
                  <a:cubicBezTo>
                    <a:pt x="118872" y="358807"/>
                    <a:pt x="123825" y="363855"/>
                    <a:pt x="130016" y="363855"/>
                  </a:cubicBezTo>
                  <a:lnTo>
                    <a:pt x="174402" y="363855"/>
                  </a:lnTo>
                  <a:cubicBezTo>
                    <a:pt x="180499" y="363855"/>
                    <a:pt x="185547" y="358902"/>
                    <a:pt x="185547" y="352711"/>
                  </a:cubicBezTo>
                  <a:lnTo>
                    <a:pt x="185547" y="341567"/>
                  </a:lnTo>
                  <a:lnTo>
                    <a:pt x="218885" y="341567"/>
                  </a:lnTo>
                  <a:cubicBezTo>
                    <a:pt x="224980" y="341567"/>
                    <a:pt x="230029" y="336613"/>
                    <a:pt x="230029" y="330422"/>
                  </a:cubicBezTo>
                  <a:lnTo>
                    <a:pt x="230029" y="274892"/>
                  </a:lnTo>
                  <a:lnTo>
                    <a:pt x="263366" y="274892"/>
                  </a:lnTo>
                  <a:cubicBezTo>
                    <a:pt x="269462" y="274892"/>
                    <a:pt x="274510" y="269938"/>
                    <a:pt x="274510" y="263747"/>
                  </a:cubicBezTo>
                  <a:lnTo>
                    <a:pt x="274510" y="106871"/>
                  </a:lnTo>
                  <a:cubicBezTo>
                    <a:pt x="274510" y="101060"/>
                    <a:pt x="269462" y="96107"/>
                    <a:pt x="263366" y="96107"/>
                  </a:cubicBezTo>
                  <a:close/>
                  <a:moveTo>
                    <a:pt x="51721" y="51721"/>
                  </a:moveTo>
                  <a:lnTo>
                    <a:pt x="29527" y="51721"/>
                  </a:lnTo>
                  <a:lnTo>
                    <a:pt x="29527" y="29527"/>
                  </a:lnTo>
                  <a:lnTo>
                    <a:pt x="51721" y="29527"/>
                  </a:lnTo>
                  <a:lnTo>
                    <a:pt x="51721" y="51721"/>
                  </a:lnTo>
                  <a:close/>
                  <a:moveTo>
                    <a:pt x="163449" y="341852"/>
                  </a:moveTo>
                  <a:lnTo>
                    <a:pt x="141256" y="341852"/>
                  </a:lnTo>
                  <a:lnTo>
                    <a:pt x="141256" y="319659"/>
                  </a:lnTo>
                  <a:lnTo>
                    <a:pt x="163449" y="319659"/>
                  </a:lnTo>
                  <a:lnTo>
                    <a:pt x="163449" y="341852"/>
                  </a:lnTo>
                  <a:close/>
                  <a:moveTo>
                    <a:pt x="185642" y="162782"/>
                  </a:moveTo>
                  <a:lnTo>
                    <a:pt x="252222" y="162782"/>
                  </a:lnTo>
                  <a:lnTo>
                    <a:pt x="252222" y="208693"/>
                  </a:lnTo>
                  <a:lnTo>
                    <a:pt x="185642" y="208693"/>
                  </a:lnTo>
                  <a:lnTo>
                    <a:pt x="185642" y="162782"/>
                  </a:lnTo>
                  <a:close/>
                  <a:moveTo>
                    <a:pt x="252317" y="118300"/>
                  </a:moveTo>
                  <a:lnTo>
                    <a:pt x="252317" y="140494"/>
                  </a:lnTo>
                  <a:lnTo>
                    <a:pt x="185737" y="140494"/>
                  </a:lnTo>
                  <a:lnTo>
                    <a:pt x="185737" y="118300"/>
                  </a:lnTo>
                  <a:lnTo>
                    <a:pt x="252317" y="118300"/>
                  </a:lnTo>
                  <a:close/>
                  <a:moveTo>
                    <a:pt x="185642" y="252984"/>
                  </a:moveTo>
                  <a:lnTo>
                    <a:pt x="185642" y="230791"/>
                  </a:lnTo>
                  <a:lnTo>
                    <a:pt x="252222" y="230791"/>
                  </a:lnTo>
                  <a:lnTo>
                    <a:pt x="252222" y="252984"/>
                  </a:lnTo>
                  <a:lnTo>
                    <a:pt x="185642" y="252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696ECED6-997C-FD9F-5B9E-2BBD3490F3B7}"/>
                </a:ext>
              </a:extLst>
            </p:cNvPr>
            <p:cNvSpPr/>
            <p:nvPr/>
          </p:nvSpPr>
          <p:spPr>
            <a:xfrm>
              <a:off x="5494678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C3AD1BE5-ABB3-125B-DBC8-5B826E347DFE}"/>
                </a:ext>
              </a:extLst>
            </p:cNvPr>
            <p:cNvSpPr/>
            <p:nvPr/>
          </p:nvSpPr>
          <p:spPr>
            <a:xfrm>
              <a:off x="5494678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C6748BC-5BEC-F61C-F7EE-E58453BD39AA}"/>
                </a:ext>
              </a:extLst>
            </p:cNvPr>
            <p:cNvSpPr/>
            <p:nvPr/>
          </p:nvSpPr>
          <p:spPr>
            <a:xfrm>
              <a:off x="5561353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B5A710BB-FA3D-C2C3-3F12-B0BD2C63556F}"/>
                </a:ext>
              </a:extLst>
            </p:cNvPr>
            <p:cNvSpPr/>
            <p:nvPr/>
          </p:nvSpPr>
          <p:spPr>
            <a:xfrm>
              <a:off x="5561353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239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6C627640-B942-7D7A-99A8-7F15B72B8EB4}"/>
                </a:ext>
              </a:extLst>
            </p:cNvPr>
            <p:cNvSpPr/>
            <p:nvPr/>
          </p:nvSpPr>
          <p:spPr>
            <a:xfrm>
              <a:off x="5628695" y="248547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837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32EF29BF-6B8C-D11B-7F1E-C1AB8C525011}"/>
                </a:ext>
              </a:extLst>
            </p:cNvPr>
            <p:cNvSpPr/>
            <p:nvPr/>
          </p:nvSpPr>
          <p:spPr>
            <a:xfrm>
              <a:off x="5628695" y="2552054"/>
              <a:ext cx="28575" cy="57150"/>
            </a:xfrm>
            <a:custGeom>
              <a:avLst/>
              <a:gdLst>
                <a:gd name="connsiteX0" fmla="*/ 7144 w 28575"/>
                <a:gd name="connsiteY0" fmla="*/ 18552 h 57150"/>
                <a:gd name="connsiteX1" fmla="*/ 7144 w 28575"/>
                <a:gd name="connsiteY1" fmla="*/ 40174 h 57150"/>
                <a:gd name="connsiteX2" fmla="*/ 16954 w 28575"/>
                <a:gd name="connsiteY2" fmla="*/ 51509 h 57150"/>
                <a:gd name="connsiteX3" fmla="*/ 29337 w 28575"/>
                <a:gd name="connsiteY3" fmla="*/ 40460 h 57150"/>
                <a:gd name="connsiteX4" fmla="*/ 29337 w 28575"/>
                <a:gd name="connsiteY4" fmla="*/ 18267 h 57150"/>
                <a:gd name="connsiteX5" fmla="*/ 16954 w 28575"/>
                <a:gd name="connsiteY5" fmla="*/ 7218 h 57150"/>
                <a:gd name="connsiteX6" fmla="*/ 7144 w 28575"/>
                <a:gd name="connsiteY6" fmla="*/ 1855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" h="57150">
                  <a:moveTo>
                    <a:pt x="7144" y="18552"/>
                  </a:moveTo>
                  <a:lnTo>
                    <a:pt x="7144" y="40174"/>
                  </a:lnTo>
                  <a:cubicBezTo>
                    <a:pt x="7144" y="45889"/>
                    <a:pt x="11335" y="50842"/>
                    <a:pt x="16954" y="51509"/>
                  </a:cubicBezTo>
                  <a:cubicBezTo>
                    <a:pt x="23622" y="52271"/>
                    <a:pt x="29337" y="47032"/>
                    <a:pt x="29337" y="40460"/>
                  </a:cubicBezTo>
                  <a:lnTo>
                    <a:pt x="29337" y="18267"/>
                  </a:lnTo>
                  <a:cubicBezTo>
                    <a:pt x="29337" y="11694"/>
                    <a:pt x="23717" y="6456"/>
                    <a:pt x="16954" y="7218"/>
                  </a:cubicBezTo>
                  <a:cubicBezTo>
                    <a:pt x="11335" y="7884"/>
                    <a:pt x="7144" y="12932"/>
                    <a:pt x="7144" y="185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C0F42510-4F31-57AC-36F3-6D6097541638}"/>
                </a:ext>
              </a:extLst>
            </p:cNvPr>
            <p:cNvSpPr/>
            <p:nvPr/>
          </p:nvSpPr>
          <p:spPr>
            <a:xfrm>
              <a:off x="5449339" y="2306383"/>
              <a:ext cx="257175" cy="161925"/>
            </a:xfrm>
            <a:custGeom>
              <a:avLst/>
              <a:gdLst>
                <a:gd name="connsiteX0" fmla="*/ 197358 w 257175"/>
                <a:gd name="connsiteY0" fmla="*/ 164021 h 161925"/>
                <a:gd name="connsiteX1" fmla="*/ 252889 w 257175"/>
                <a:gd name="connsiteY1" fmla="*/ 107728 h 161925"/>
                <a:gd name="connsiteX2" fmla="*/ 200692 w 257175"/>
                <a:gd name="connsiteY2" fmla="*/ 51625 h 161925"/>
                <a:gd name="connsiteX3" fmla="*/ 130016 w 257175"/>
                <a:gd name="connsiteY3" fmla="*/ 7144 h 161925"/>
                <a:gd name="connsiteX4" fmla="*/ 60008 w 257175"/>
                <a:gd name="connsiteY4" fmla="*/ 51625 h 161925"/>
                <a:gd name="connsiteX5" fmla="*/ 7144 w 257175"/>
                <a:gd name="connsiteY5" fmla="*/ 107728 h 161925"/>
                <a:gd name="connsiteX6" fmla="*/ 63437 w 257175"/>
                <a:gd name="connsiteY6" fmla="*/ 164021 h 161925"/>
                <a:gd name="connsiteX7" fmla="*/ 197358 w 257175"/>
                <a:gd name="connsiteY7" fmla="*/ 164021 h 161925"/>
                <a:gd name="connsiteX8" fmla="*/ 29337 w 257175"/>
                <a:gd name="connsiteY8" fmla="*/ 107823 h 161925"/>
                <a:gd name="connsiteX9" fmla="*/ 63341 w 257175"/>
                <a:gd name="connsiteY9" fmla="*/ 73819 h 161925"/>
                <a:gd name="connsiteX10" fmla="*/ 86868 w 257175"/>
                <a:gd name="connsiteY10" fmla="*/ 83534 h 161925"/>
                <a:gd name="connsiteX11" fmla="*/ 102584 w 257175"/>
                <a:gd name="connsiteY11" fmla="*/ 83534 h 161925"/>
                <a:gd name="connsiteX12" fmla="*/ 102584 w 257175"/>
                <a:gd name="connsiteY12" fmla="*/ 67818 h 161925"/>
                <a:gd name="connsiteX13" fmla="*/ 83249 w 257175"/>
                <a:gd name="connsiteY13" fmla="*/ 55245 h 161925"/>
                <a:gd name="connsiteX14" fmla="*/ 129921 w 257175"/>
                <a:gd name="connsiteY14" fmla="*/ 29337 h 161925"/>
                <a:gd name="connsiteX15" fmla="*/ 177260 w 257175"/>
                <a:gd name="connsiteY15" fmla="*/ 55150 h 161925"/>
                <a:gd name="connsiteX16" fmla="*/ 157353 w 257175"/>
                <a:gd name="connsiteY16" fmla="*/ 67818 h 161925"/>
                <a:gd name="connsiteX17" fmla="*/ 157353 w 257175"/>
                <a:gd name="connsiteY17" fmla="*/ 83534 h 161925"/>
                <a:gd name="connsiteX18" fmla="*/ 173069 w 257175"/>
                <a:gd name="connsiteY18" fmla="*/ 83534 h 161925"/>
                <a:gd name="connsiteX19" fmla="*/ 197358 w 257175"/>
                <a:gd name="connsiteY19" fmla="*/ 73819 h 161925"/>
                <a:gd name="connsiteX20" fmla="*/ 230696 w 257175"/>
                <a:gd name="connsiteY20" fmla="*/ 107823 h 161925"/>
                <a:gd name="connsiteX21" fmla="*/ 197358 w 257175"/>
                <a:gd name="connsiteY21" fmla="*/ 141827 h 161925"/>
                <a:gd name="connsiteX22" fmla="*/ 63437 w 257175"/>
                <a:gd name="connsiteY22" fmla="*/ 141827 h 161925"/>
                <a:gd name="connsiteX23" fmla="*/ 29337 w 257175"/>
                <a:gd name="connsiteY23" fmla="*/ 107823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57175" h="161925">
                  <a:moveTo>
                    <a:pt x="197358" y="164021"/>
                  </a:moveTo>
                  <a:cubicBezTo>
                    <a:pt x="228029" y="164021"/>
                    <a:pt x="252889" y="138493"/>
                    <a:pt x="252889" y="107728"/>
                  </a:cubicBezTo>
                  <a:cubicBezTo>
                    <a:pt x="252889" y="78105"/>
                    <a:pt x="229743" y="53340"/>
                    <a:pt x="200692" y="51625"/>
                  </a:cubicBezTo>
                  <a:cubicBezTo>
                    <a:pt x="187928" y="24670"/>
                    <a:pt x="160496" y="7144"/>
                    <a:pt x="130016" y="7144"/>
                  </a:cubicBezTo>
                  <a:cubicBezTo>
                    <a:pt x="99917" y="7144"/>
                    <a:pt x="72771" y="24765"/>
                    <a:pt x="60008" y="51625"/>
                  </a:cubicBezTo>
                  <a:cubicBezTo>
                    <a:pt x="30956" y="53340"/>
                    <a:pt x="7144" y="78105"/>
                    <a:pt x="7144" y="107728"/>
                  </a:cubicBezTo>
                  <a:cubicBezTo>
                    <a:pt x="7144" y="138398"/>
                    <a:pt x="32671" y="164021"/>
                    <a:pt x="63437" y="164021"/>
                  </a:cubicBezTo>
                  <a:lnTo>
                    <a:pt x="197358" y="164021"/>
                  </a:lnTo>
                  <a:close/>
                  <a:moveTo>
                    <a:pt x="29337" y="107823"/>
                  </a:moveTo>
                  <a:cubicBezTo>
                    <a:pt x="29337" y="89345"/>
                    <a:pt x="44958" y="73819"/>
                    <a:pt x="63341" y="73819"/>
                  </a:cubicBezTo>
                  <a:cubicBezTo>
                    <a:pt x="73343" y="74200"/>
                    <a:pt x="80867" y="77438"/>
                    <a:pt x="86868" y="83534"/>
                  </a:cubicBezTo>
                  <a:cubicBezTo>
                    <a:pt x="91154" y="87916"/>
                    <a:pt x="98203" y="87916"/>
                    <a:pt x="102584" y="83534"/>
                  </a:cubicBezTo>
                  <a:cubicBezTo>
                    <a:pt x="106966" y="79248"/>
                    <a:pt x="106966" y="72200"/>
                    <a:pt x="102584" y="67818"/>
                  </a:cubicBezTo>
                  <a:cubicBezTo>
                    <a:pt x="96965" y="62198"/>
                    <a:pt x="90488" y="58007"/>
                    <a:pt x="83249" y="55245"/>
                  </a:cubicBezTo>
                  <a:cubicBezTo>
                    <a:pt x="93250" y="39338"/>
                    <a:pt x="110776" y="29337"/>
                    <a:pt x="129921" y="29337"/>
                  </a:cubicBezTo>
                  <a:cubicBezTo>
                    <a:pt x="149352" y="29337"/>
                    <a:pt x="167164" y="39338"/>
                    <a:pt x="177260" y="55150"/>
                  </a:cubicBezTo>
                  <a:cubicBezTo>
                    <a:pt x="169736" y="57912"/>
                    <a:pt x="162878" y="62198"/>
                    <a:pt x="157353" y="67818"/>
                  </a:cubicBezTo>
                  <a:cubicBezTo>
                    <a:pt x="152971" y="72104"/>
                    <a:pt x="152971" y="79153"/>
                    <a:pt x="157353" y="83534"/>
                  </a:cubicBezTo>
                  <a:cubicBezTo>
                    <a:pt x="161639" y="87916"/>
                    <a:pt x="168688" y="87916"/>
                    <a:pt x="173069" y="83534"/>
                  </a:cubicBezTo>
                  <a:cubicBezTo>
                    <a:pt x="178689" y="77915"/>
                    <a:pt x="186595" y="74200"/>
                    <a:pt x="197358" y="73819"/>
                  </a:cubicBezTo>
                  <a:cubicBezTo>
                    <a:pt x="215455" y="73819"/>
                    <a:pt x="230696" y="89440"/>
                    <a:pt x="230696" y="107823"/>
                  </a:cubicBezTo>
                  <a:cubicBezTo>
                    <a:pt x="230696" y="126301"/>
                    <a:pt x="215455" y="141827"/>
                    <a:pt x="197358" y="141827"/>
                  </a:cubicBezTo>
                  <a:lnTo>
                    <a:pt x="63437" y="141827"/>
                  </a:lnTo>
                  <a:cubicBezTo>
                    <a:pt x="44958" y="141827"/>
                    <a:pt x="29337" y="126301"/>
                    <a:pt x="29337" y="107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5AA21B9-2EBE-A254-CB04-9CA3132F9779}"/>
              </a:ext>
            </a:extLst>
          </p:cNvPr>
          <p:cNvSpPr txBox="1"/>
          <p:nvPr/>
        </p:nvSpPr>
        <p:spPr>
          <a:xfrm>
            <a:off x="3518521" y="3078268"/>
            <a:ext cx="2498463" cy="2123658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Εξερευνήστε</a:t>
            </a:r>
            <a:r>
              <a:rPr lang="en-US" altLang="ko-KR" sz="2200" i="1" dirty="0">
                <a:solidFill>
                  <a:srgbClr val="373737"/>
                </a:solidFill>
                <a:hlinkClick r:id="rId4"/>
              </a:rPr>
              <a:t> 7 τύπους ενεργειακών κοινοτήτων και συλλογικών δράσεων </a:t>
            </a:r>
            <a:r>
              <a:rPr lang="en-US" altLang="ko-KR" sz="2200" dirty="0">
                <a:solidFill>
                  <a:srgbClr val="373737"/>
                </a:solidFill>
              </a:rPr>
              <a:t>σε αυτόν τον πόρο από το έργο DECIDE.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57F23B4A-303B-4875-C524-4AFF1EA10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17191" y="2373874"/>
            <a:ext cx="614072" cy="624700"/>
            <a:chOff x="7483688" y="912076"/>
            <a:chExt cx="383879" cy="390525"/>
          </a:xfrm>
          <a:solidFill>
            <a:schemeClr val="accent1"/>
          </a:solidFill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7A6DA5DE-A93D-A825-E218-4CF0B081221C}"/>
                </a:ext>
              </a:extLst>
            </p:cNvPr>
            <p:cNvSpPr/>
            <p:nvPr/>
          </p:nvSpPr>
          <p:spPr>
            <a:xfrm>
              <a:off x="7483688" y="912076"/>
              <a:ext cx="161925" cy="390525"/>
            </a:xfrm>
            <a:custGeom>
              <a:avLst/>
              <a:gdLst>
                <a:gd name="connsiteX0" fmla="*/ 140303 w 161925"/>
                <a:gd name="connsiteY0" fmla="*/ 62616 h 390525"/>
                <a:gd name="connsiteX1" fmla="*/ 82772 w 161925"/>
                <a:gd name="connsiteY1" fmla="*/ 7181 h 390525"/>
                <a:gd name="connsiteX2" fmla="*/ 29337 w 161925"/>
                <a:gd name="connsiteY2" fmla="*/ 63378 h 390525"/>
                <a:gd name="connsiteX3" fmla="*/ 29337 w 161925"/>
                <a:gd name="connsiteY3" fmla="*/ 253688 h 390525"/>
                <a:gd name="connsiteX4" fmla="*/ 7144 w 161925"/>
                <a:gd name="connsiteY4" fmla="*/ 308457 h 390525"/>
                <a:gd name="connsiteX5" fmla="*/ 84867 w 161925"/>
                <a:gd name="connsiteY5" fmla="*/ 386181 h 390525"/>
                <a:gd name="connsiteX6" fmla="*/ 162592 w 161925"/>
                <a:gd name="connsiteY6" fmla="*/ 308457 h 390525"/>
                <a:gd name="connsiteX7" fmla="*/ 140398 w 161925"/>
                <a:gd name="connsiteY7" fmla="*/ 253688 h 390525"/>
                <a:gd name="connsiteX8" fmla="*/ 140398 w 161925"/>
                <a:gd name="connsiteY8" fmla="*/ 62616 h 390525"/>
                <a:gd name="connsiteX9" fmla="*/ 118110 w 161925"/>
                <a:gd name="connsiteY9" fmla="*/ 141007 h 390525"/>
                <a:gd name="connsiteX10" fmla="*/ 95917 w 161925"/>
                <a:gd name="connsiteY10" fmla="*/ 141007 h 390525"/>
                <a:gd name="connsiteX11" fmla="*/ 95917 w 161925"/>
                <a:gd name="connsiteY11" fmla="*/ 118814 h 390525"/>
                <a:gd name="connsiteX12" fmla="*/ 118110 w 161925"/>
                <a:gd name="connsiteY12" fmla="*/ 118814 h 390525"/>
                <a:gd name="connsiteX13" fmla="*/ 118110 w 161925"/>
                <a:gd name="connsiteY13" fmla="*/ 141007 h 390525"/>
                <a:gd name="connsiteX14" fmla="*/ 85058 w 161925"/>
                <a:gd name="connsiteY14" fmla="*/ 297217 h 390525"/>
                <a:gd name="connsiteX15" fmla="*/ 96202 w 161925"/>
                <a:gd name="connsiteY15" fmla="*/ 308361 h 390525"/>
                <a:gd name="connsiteX16" fmla="*/ 85058 w 161925"/>
                <a:gd name="connsiteY16" fmla="*/ 319506 h 390525"/>
                <a:gd name="connsiteX17" fmla="*/ 73914 w 161925"/>
                <a:gd name="connsiteY17" fmla="*/ 308361 h 390525"/>
                <a:gd name="connsiteX18" fmla="*/ 85058 w 161925"/>
                <a:gd name="connsiteY18" fmla="*/ 297217 h 390525"/>
                <a:gd name="connsiteX19" fmla="*/ 95917 w 161925"/>
                <a:gd name="connsiteY19" fmla="*/ 163200 h 390525"/>
                <a:gd name="connsiteX20" fmla="*/ 118110 w 161925"/>
                <a:gd name="connsiteY20" fmla="*/ 163200 h 390525"/>
                <a:gd name="connsiteX21" fmla="*/ 118110 w 161925"/>
                <a:gd name="connsiteY21" fmla="*/ 185394 h 390525"/>
                <a:gd name="connsiteX22" fmla="*/ 95917 w 161925"/>
                <a:gd name="connsiteY22" fmla="*/ 185394 h 390525"/>
                <a:gd name="connsiteX23" fmla="*/ 95917 w 161925"/>
                <a:gd name="connsiteY23" fmla="*/ 163200 h 390525"/>
                <a:gd name="connsiteX24" fmla="*/ 84772 w 161925"/>
                <a:gd name="connsiteY24" fmla="*/ 363797 h 390525"/>
                <a:gd name="connsiteX25" fmla="*/ 29242 w 161925"/>
                <a:gd name="connsiteY25" fmla="*/ 308266 h 390525"/>
                <a:gd name="connsiteX26" fmla="*/ 47816 w 161925"/>
                <a:gd name="connsiteY26" fmla="*/ 266451 h 390525"/>
                <a:gd name="connsiteX27" fmla="*/ 51435 w 161925"/>
                <a:gd name="connsiteY27" fmla="*/ 258165 h 390525"/>
                <a:gd name="connsiteX28" fmla="*/ 51435 w 161925"/>
                <a:gd name="connsiteY28" fmla="*/ 63188 h 390525"/>
                <a:gd name="connsiteX29" fmla="*/ 82868 w 161925"/>
                <a:gd name="connsiteY29" fmla="*/ 29374 h 390525"/>
                <a:gd name="connsiteX30" fmla="*/ 118015 w 161925"/>
                <a:gd name="connsiteY30" fmla="*/ 62616 h 390525"/>
                <a:gd name="connsiteX31" fmla="*/ 118015 w 161925"/>
                <a:gd name="connsiteY31" fmla="*/ 96621 h 390525"/>
                <a:gd name="connsiteX32" fmla="*/ 95821 w 161925"/>
                <a:gd name="connsiteY32" fmla="*/ 96621 h 390525"/>
                <a:gd name="connsiteX33" fmla="*/ 95821 w 161925"/>
                <a:gd name="connsiteY33" fmla="*/ 62902 h 390525"/>
                <a:gd name="connsiteX34" fmla="*/ 86010 w 161925"/>
                <a:gd name="connsiteY34" fmla="*/ 51567 h 390525"/>
                <a:gd name="connsiteX35" fmla="*/ 73628 w 161925"/>
                <a:gd name="connsiteY35" fmla="*/ 62616 h 390525"/>
                <a:gd name="connsiteX36" fmla="*/ 73628 w 161925"/>
                <a:gd name="connsiteY36" fmla="*/ 276929 h 390525"/>
                <a:gd name="connsiteX37" fmla="*/ 51435 w 161925"/>
                <a:gd name="connsiteY37" fmla="*/ 310266 h 390525"/>
                <a:gd name="connsiteX38" fmla="*/ 83344 w 161925"/>
                <a:gd name="connsiteY38" fmla="*/ 341604 h 390525"/>
                <a:gd name="connsiteX39" fmla="*/ 118015 w 161925"/>
                <a:gd name="connsiteY39" fmla="*/ 308361 h 390525"/>
                <a:gd name="connsiteX40" fmla="*/ 95821 w 161925"/>
                <a:gd name="connsiteY40" fmla="*/ 276929 h 390525"/>
                <a:gd name="connsiteX41" fmla="*/ 95821 w 161925"/>
                <a:gd name="connsiteY41" fmla="*/ 207682 h 390525"/>
                <a:gd name="connsiteX42" fmla="*/ 118015 w 161925"/>
                <a:gd name="connsiteY42" fmla="*/ 207682 h 390525"/>
                <a:gd name="connsiteX43" fmla="*/ 118015 w 161925"/>
                <a:gd name="connsiteY43" fmla="*/ 258355 h 390525"/>
                <a:gd name="connsiteX44" fmla="*/ 121634 w 161925"/>
                <a:gd name="connsiteY44" fmla="*/ 266642 h 390525"/>
                <a:gd name="connsiteX45" fmla="*/ 140208 w 161925"/>
                <a:gd name="connsiteY45" fmla="*/ 308457 h 390525"/>
                <a:gd name="connsiteX46" fmla="*/ 84772 w 161925"/>
                <a:gd name="connsiteY46" fmla="*/ 363797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1925" h="390525">
                  <a:moveTo>
                    <a:pt x="140303" y="62616"/>
                  </a:moveTo>
                  <a:cubicBezTo>
                    <a:pt x="140303" y="31374"/>
                    <a:pt x="114300" y="6038"/>
                    <a:pt x="82772" y="7181"/>
                  </a:cubicBezTo>
                  <a:cubicBezTo>
                    <a:pt x="52864" y="8229"/>
                    <a:pt x="29337" y="33375"/>
                    <a:pt x="29337" y="63378"/>
                  </a:cubicBezTo>
                  <a:lnTo>
                    <a:pt x="29337" y="253688"/>
                  </a:lnTo>
                  <a:cubicBezTo>
                    <a:pt x="15144" y="268261"/>
                    <a:pt x="7144" y="287883"/>
                    <a:pt x="7144" y="308457"/>
                  </a:cubicBezTo>
                  <a:cubicBezTo>
                    <a:pt x="7144" y="351319"/>
                    <a:pt x="42005" y="386181"/>
                    <a:pt x="84867" y="386181"/>
                  </a:cubicBezTo>
                  <a:cubicBezTo>
                    <a:pt x="127730" y="386181"/>
                    <a:pt x="162592" y="351319"/>
                    <a:pt x="162592" y="308457"/>
                  </a:cubicBezTo>
                  <a:cubicBezTo>
                    <a:pt x="162592" y="287978"/>
                    <a:pt x="154591" y="268261"/>
                    <a:pt x="140398" y="253688"/>
                  </a:cubicBezTo>
                  <a:lnTo>
                    <a:pt x="140398" y="62616"/>
                  </a:lnTo>
                  <a:close/>
                  <a:moveTo>
                    <a:pt x="118110" y="141007"/>
                  </a:moveTo>
                  <a:lnTo>
                    <a:pt x="95917" y="141007"/>
                  </a:lnTo>
                  <a:lnTo>
                    <a:pt x="95917" y="118814"/>
                  </a:lnTo>
                  <a:lnTo>
                    <a:pt x="118110" y="118814"/>
                  </a:lnTo>
                  <a:lnTo>
                    <a:pt x="118110" y="141007"/>
                  </a:lnTo>
                  <a:close/>
                  <a:moveTo>
                    <a:pt x="85058" y="297217"/>
                  </a:moveTo>
                  <a:cubicBezTo>
                    <a:pt x="91154" y="297217"/>
                    <a:pt x="96202" y="302170"/>
                    <a:pt x="96202" y="308361"/>
                  </a:cubicBezTo>
                  <a:cubicBezTo>
                    <a:pt x="96202" y="314553"/>
                    <a:pt x="91250" y="319506"/>
                    <a:pt x="85058" y="319506"/>
                  </a:cubicBezTo>
                  <a:cubicBezTo>
                    <a:pt x="78962" y="319506"/>
                    <a:pt x="73914" y="314553"/>
                    <a:pt x="73914" y="308361"/>
                  </a:cubicBezTo>
                  <a:cubicBezTo>
                    <a:pt x="73914" y="302170"/>
                    <a:pt x="78962" y="297217"/>
                    <a:pt x="85058" y="297217"/>
                  </a:cubicBezTo>
                  <a:close/>
                  <a:moveTo>
                    <a:pt x="95917" y="163200"/>
                  </a:moveTo>
                  <a:lnTo>
                    <a:pt x="118110" y="163200"/>
                  </a:lnTo>
                  <a:lnTo>
                    <a:pt x="118110" y="185394"/>
                  </a:lnTo>
                  <a:lnTo>
                    <a:pt x="95917" y="185394"/>
                  </a:lnTo>
                  <a:lnTo>
                    <a:pt x="95917" y="163200"/>
                  </a:lnTo>
                  <a:close/>
                  <a:moveTo>
                    <a:pt x="84772" y="363797"/>
                  </a:moveTo>
                  <a:cubicBezTo>
                    <a:pt x="54197" y="363797"/>
                    <a:pt x="29242" y="338937"/>
                    <a:pt x="29242" y="308266"/>
                  </a:cubicBezTo>
                  <a:cubicBezTo>
                    <a:pt x="29242" y="292550"/>
                    <a:pt x="36195" y="276929"/>
                    <a:pt x="47816" y="266451"/>
                  </a:cubicBezTo>
                  <a:cubicBezTo>
                    <a:pt x="50102" y="264356"/>
                    <a:pt x="51435" y="261308"/>
                    <a:pt x="51435" y="258165"/>
                  </a:cubicBezTo>
                  <a:lnTo>
                    <a:pt x="51435" y="63188"/>
                  </a:lnTo>
                  <a:cubicBezTo>
                    <a:pt x="51435" y="45852"/>
                    <a:pt x="65532" y="30327"/>
                    <a:pt x="82868" y="29374"/>
                  </a:cubicBezTo>
                  <a:cubicBezTo>
                    <a:pt x="102108" y="28326"/>
                    <a:pt x="118015" y="43662"/>
                    <a:pt x="118015" y="62616"/>
                  </a:cubicBezTo>
                  <a:lnTo>
                    <a:pt x="118015" y="96621"/>
                  </a:lnTo>
                  <a:lnTo>
                    <a:pt x="95821" y="96621"/>
                  </a:lnTo>
                  <a:lnTo>
                    <a:pt x="95821" y="62902"/>
                  </a:lnTo>
                  <a:cubicBezTo>
                    <a:pt x="95821" y="57187"/>
                    <a:pt x="91630" y="52234"/>
                    <a:pt x="86010" y="51567"/>
                  </a:cubicBezTo>
                  <a:cubicBezTo>
                    <a:pt x="79343" y="50805"/>
                    <a:pt x="73628" y="56044"/>
                    <a:pt x="73628" y="62616"/>
                  </a:cubicBezTo>
                  <a:lnTo>
                    <a:pt x="73628" y="276929"/>
                  </a:lnTo>
                  <a:cubicBezTo>
                    <a:pt x="60103" y="281691"/>
                    <a:pt x="50578" y="294931"/>
                    <a:pt x="51435" y="310266"/>
                  </a:cubicBezTo>
                  <a:cubicBezTo>
                    <a:pt x="52388" y="327221"/>
                    <a:pt x="66294" y="340937"/>
                    <a:pt x="83344" y="341604"/>
                  </a:cubicBezTo>
                  <a:cubicBezTo>
                    <a:pt x="102298" y="342366"/>
                    <a:pt x="118015" y="327126"/>
                    <a:pt x="118015" y="308361"/>
                  </a:cubicBezTo>
                  <a:cubicBezTo>
                    <a:pt x="118015" y="293883"/>
                    <a:pt x="108775" y="281596"/>
                    <a:pt x="95821" y="276929"/>
                  </a:cubicBezTo>
                  <a:lnTo>
                    <a:pt x="95821" y="207682"/>
                  </a:lnTo>
                  <a:lnTo>
                    <a:pt x="118015" y="207682"/>
                  </a:lnTo>
                  <a:lnTo>
                    <a:pt x="118015" y="258355"/>
                  </a:lnTo>
                  <a:cubicBezTo>
                    <a:pt x="118015" y="261498"/>
                    <a:pt x="119348" y="264451"/>
                    <a:pt x="121634" y="266642"/>
                  </a:cubicBezTo>
                  <a:cubicBezTo>
                    <a:pt x="133255" y="277119"/>
                    <a:pt x="140208" y="292740"/>
                    <a:pt x="140208" y="308457"/>
                  </a:cubicBezTo>
                  <a:cubicBezTo>
                    <a:pt x="140303" y="338937"/>
                    <a:pt x="115443" y="363797"/>
                    <a:pt x="84772" y="36379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7C6AB8E3-1B78-F66A-82A7-473FFAADB6F7}"/>
                </a:ext>
              </a:extLst>
            </p:cNvPr>
            <p:cNvSpPr/>
            <p:nvPr/>
          </p:nvSpPr>
          <p:spPr>
            <a:xfrm>
              <a:off x="7638872" y="934878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5 h 76200"/>
                <a:gd name="connsiteX10" fmla="*/ 141901 w 228600"/>
                <a:gd name="connsiteY10" fmla="*/ 51625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5 h 76200"/>
                <a:gd name="connsiteX16" fmla="*/ 219435 w 228600"/>
                <a:gd name="connsiteY16" fmla="*/ 51625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5 h 76200"/>
                <a:gd name="connsiteX20" fmla="*/ 164189 w 228600"/>
                <a:gd name="connsiteY20" fmla="*/ 51625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5"/>
                    <a:pt x="18267" y="51625"/>
                  </a:cubicBezTo>
                  <a:lnTo>
                    <a:pt x="141901" y="51625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5"/>
                  </a:lnTo>
                  <a:lnTo>
                    <a:pt x="219435" y="51625"/>
                  </a:lnTo>
                  <a:cubicBezTo>
                    <a:pt x="225150" y="51625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5"/>
                  </a:moveTo>
                  <a:lnTo>
                    <a:pt x="164189" y="51625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5FD5C716-C84A-0DE8-A52F-B0165FF05A02}"/>
                </a:ext>
              </a:extLst>
            </p:cNvPr>
            <p:cNvSpPr/>
            <p:nvPr/>
          </p:nvSpPr>
          <p:spPr>
            <a:xfrm>
              <a:off x="7638967" y="1023746"/>
              <a:ext cx="228600" cy="76200"/>
            </a:xfrm>
            <a:custGeom>
              <a:avLst/>
              <a:gdLst>
                <a:gd name="connsiteX0" fmla="*/ 219625 w 228600"/>
                <a:gd name="connsiteY0" fmla="*/ 29337 h 76200"/>
                <a:gd name="connsiteX1" fmla="*/ 95991 w 228600"/>
                <a:gd name="connsiteY1" fmla="*/ 29337 h 76200"/>
                <a:gd name="connsiteX2" fmla="*/ 95991 w 228600"/>
                <a:gd name="connsiteY2" fmla="*/ 18288 h 76200"/>
                <a:gd name="connsiteX3" fmla="*/ 84847 w 228600"/>
                <a:gd name="connsiteY3" fmla="*/ 7144 h 76200"/>
                <a:gd name="connsiteX4" fmla="*/ 40460 w 228600"/>
                <a:gd name="connsiteY4" fmla="*/ 7144 h 76200"/>
                <a:gd name="connsiteX5" fmla="*/ 29316 w 228600"/>
                <a:gd name="connsiteY5" fmla="*/ 18288 h 76200"/>
                <a:gd name="connsiteX6" fmla="*/ 29316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6 w 228600"/>
                <a:gd name="connsiteY9" fmla="*/ 51626 h 76200"/>
                <a:gd name="connsiteX10" fmla="*/ 29411 w 228600"/>
                <a:gd name="connsiteY10" fmla="*/ 51626 h 76200"/>
                <a:gd name="connsiteX11" fmla="*/ 29411 w 228600"/>
                <a:gd name="connsiteY11" fmla="*/ 62770 h 76200"/>
                <a:gd name="connsiteX12" fmla="*/ 40555 w 228600"/>
                <a:gd name="connsiteY12" fmla="*/ 73914 h 76200"/>
                <a:gd name="connsiteX13" fmla="*/ 84941 w 228600"/>
                <a:gd name="connsiteY13" fmla="*/ 73914 h 76200"/>
                <a:gd name="connsiteX14" fmla="*/ 96086 w 228600"/>
                <a:gd name="connsiteY14" fmla="*/ 62770 h 76200"/>
                <a:gd name="connsiteX15" fmla="*/ 96086 w 228600"/>
                <a:gd name="connsiteY15" fmla="*/ 51626 h 76200"/>
                <a:gd name="connsiteX16" fmla="*/ 219434 w 228600"/>
                <a:gd name="connsiteY16" fmla="*/ 51626 h 76200"/>
                <a:gd name="connsiteX17" fmla="*/ 230769 w 228600"/>
                <a:gd name="connsiteY17" fmla="*/ 41815 h 76200"/>
                <a:gd name="connsiteX18" fmla="*/ 219625 w 228600"/>
                <a:gd name="connsiteY18" fmla="*/ 29337 h 76200"/>
                <a:gd name="connsiteX19" fmla="*/ 73797 w 228600"/>
                <a:gd name="connsiteY19" fmla="*/ 51530 h 76200"/>
                <a:gd name="connsiteX20" fmla="*/ 51604 w 228600"/>
                <a:gd name="connsiteY20" fmla="*/ 51530 h 76200"/>
                <a:gd name="connsiteX21" fmla="*/ 51604 w 228600"/>
                <a:gd name="connsiteY21" fmla="*/ 29337 h 76200"/>
                <a:gd name="connsiteX22" fmla="*/ 73797 w 228600"/>
                <a:gd name="connsiteY22" fmla="*/ 29337 h 76200"/>
                <a:gd name="connsiteX23" fmla="*/ 73797 w 228600"/>
                <a:gd name="connsiteY23" fmla="*/ 5153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625" y="29337"/>
                  </a:moveTo>
                  <a:lnTo>
                    <a:pt x="95991" y="29337"/>
                  </a:lnTo>
                  <a:lnTo>
                    <a:pt x="95991" y="18288"/>
                  </a:lnTo>
                  <a:cubicBezTo>
                    <a:pt x="95991" y="12192"/>
                    <a:pt x="91037" y="7144"/>
                    <a:pt x="84847" y="7144"/>
                  </a:cubicBezTo>
                  <a:lnTo>
                    <a:pt x="40460" y="7144"/>
                  </a:lnTo>
                  <a:cubicBezTo>
                    <a:pt x="34364" y="7144"/>
                    <a:pt x="29316" y="12097"/>
                    <a:pt x="29316" y="18288"/>
                  </a:cubicBezTo>
                  <a:lnTo>
                    <a:pt x="29316" y="29432"/>
                  </a:lnTo>
                  <a:lnTo>
                    <a:pt x="18552" y="29432"/>
                  </a:lnTo>
                  <a:cubicBezTo>
                    <a:pt x="12837" y="29432"/>
                    <a:pt x="7884" y="33623"/>
                    <a:pt x="7218" y="39243"/>
                  </a:cubicBezTo>
                  <a:cubicBezTo>
                    <a:pt x="6455" y="45910"/>
                    <a:pt x="11694" y="51626"/>
                    <a:pt x="18266" y="51626"/>
                  </a:cubicBezTo>
                  <a:lnTo>
                    <a:pt x="29411" y="51626"/>
                  </a:lnTo>
                  <a:lnTo>
                    <a:pt x="29411" y="62770"/>
                  </a:lnTo>
                  <a:cubicBezTo>
                    <a:pt x="29411" y="68866"/>
                    <a:pt x="34364" y="73914"/>
                    <a:pt x="40555" y="73914"/>
                  </a:cubicBezTo>
                  <a:lnTo>
                    <a:pt x="84941" y="73914"/>
                  </a:lnTo>
                  <a:cubicBezTo>
                    <a:pt x="91037" y="73914"/>
                    <a:pt x="96086" y="68961"/>
                    <a:pt x="96086" y="62770"/>
                  </a:cubicBezTo>
                  <a:lnTo>
                    <a:pt x="96086" y="51626"/>
                  </a:lnTo>
                  <a:lnTo>
                    <a:pt x="219434" y="51626"/>
                  </a:lnTo>
                  <a:cubicBezTo>
                    <a:pt x="225150" y="51626"/>
                    <a:pt x="230103" y="47434"/>
                    <a:pt x="230769" y="41815"/>
                  </a:cubicBezTo>
                  <a:cubicBezTo>
                    <a:pt x="231436" y="35052"/>
                    <a:pt x="226197" y="29337"/>
                    <a:pt x="219625" y="29337"/>
                  </a:cubicBezTo>
                  <a:close/>
                  <a:moveTo>
                    <a:pt x="73797" y="51530"/>
                  </a:moveTo>
                  <a:lnTo>
                    <a:pt x="51604" y="51530"/>
                  </a:lnTo>
                  <a:lnTo>
                    <a:pt x="51604" y="29337"/>
                  </a:lnTo>
                  <a:lnTo>
                    <a:pt x="73797" y="29337"/>
                  </a:lnTo>
                  <a:lnTo>
                    <a:pt x="73797" y="515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2E77EB08-1A07-5815-25F2-083E33B13171}"/>
                </a:ext>
              </a:extLst>
            </p:cNvPr>
            <p:cNvSpPr/>
            <p:nvPr/>
          </p:nvSpPr>
          <p:spPr>
            <a:xfrm>
              <a:off x="7638872" y="1112519"/>
              <a:ext cx="228600" cy="76200"/>
            </a:xfrm>
            <a:custGeom>
              <a:avLst/>
              <a:gdLst>
                <a:gd name="connsiteX0" fmla="*/ 219720 w 228600"/>
                <a:gd name="connsiteY0" fmla="*/ 29432 h 76200"/>
                <a:gd name="connsiteX1" fmla="*/ 208576 w 228600"/>
                <a:gd name="connsiteY1" fmla="*/ 29432 h 76200"/>
                <a:gd name="connsiteX2" fmla="*/ 208576 w 228600"/>
                <a:gd name="connsiteY2" fmla="*/ 18288 h 76200"/>
                <a:gd name="connsiteX3" fmla="*/ 197432 w 228600"/>
                <a:gd name="connsiteY3" fmla="*/ 7144 h 76200"/>
                <a:gd name="connsiteX4" fmla="*/ 153045 w 228600"/>
                <a:gd name="connsiteY4" fmla="*/ 7144 h 76200"/>
                <a:gd name="connsiteX5" fmla="*/ 141901 w 228600"/>
                <a:gd name="connsiteY5" fmla="*/ 18288 h 76200"/>
                <a:gd name="connsiteX6" fmla="*/ 141901 w 228600"/>
                <a:gd name="connsiteY6" fmla="*/ 29432 h 76200"/>
                <a:gd name="connsiteX7" fmla="*/ 18552 w 228600"/>
                <a:gd name="connsiteY7" fmla="*/ 29432 h 76200"/>
                <a:gd name="connsiteX8" fmla="*/ 7218 w 228600"/>
                <a:gd name="connsiteY8" fmla="*/ 39243 h 76200"/>
                <a:gd name="connsiteX9" fmla="*/ 18267 w 228600"/>
                <a:gd name="connsiteY9" fmla="*/ 51626 h 76200"/>
                <a:gd name="connsiteX10" fmla="*/ 141901 w 228600"/>
                <a:gd name="connsiteY10" fmla="*/ 51626 h 76200"/>
                <a:gd name="connsiteX11" fmla="*/ 141901 w 228600"/>
                <a:gd name="connsiteY11" fmla="*/ 62770 h 76200"/>
                <a:gd name="connsiteX12" fmla="*/ 153045 w 228600"/>
                <a:gd name="connsiteY12" fmla="*/ 73914 h 76200"/>
                <a:gd name="connsiteX13" fmla="*/ 197432 w 228600"/>
                <a:gd name="connsiteY13" fmla="*/ 73914 h 76200"/>
                <a:gd name="connsiteX14" fmla="*/ 208576 w 228600"/>
                <a:gd name="connsiteY14" fmla="*/ 62770 h 76200"/>
                <a:gd name="connsiteX15" fmla="*/ 208576 w 228600"/>
                <a:gd name="connsiteY15" fmla="*/ 51626 h 76200"/>
                <a:gd name="connsiteX16" fmla="*/ 219435 w 228600"/>
                <a:gd name="connsiteY16" fmla="*/ 51626 h 76200"/>
                <a:gd name="connsiteX17" fmla="*/ 230770 w 228600"/>
                <a:gd name="connsiteY17" fmla="*/ 41815 h 76200"/>
                <a:gd name="connsiteX18" fmla="*/ 219720 w 228600"/>
                <a:gd name="connsiteY18" fmla="*/ 29432 h 76200"/>
                <a:gd name="connsiteX19" fmla="*/ 186383 w 228600"/>
                <a:gd name="connsiteY19" fmla="*/ 51626 h 76200"/>
                <a:gd name="connsiteX20" fmla="*/ 164189 w 228600"/>
                <a:gd name="connsiteY20" fmla="*/ 51626 h 76200"/>
                <a:gd name="connsiteX21" fmla="*/ 164189 w 228600"/>
                <a:gd name="connsiteY21" fmla="*/ 29432 h 76200"/>
                <a:gd name="connsiteX22" fmla="*/ 186383 w 228600"/>
                <a:gd name="connsiteY22" fmla="*/ 29432 h 76200"/>
                <a:gd name="connsiteX23" fmla="*/ 186383 w 228600"/>
                <a:gd name="connsiteY23" fmla="*/ 5162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28600" h="76200">
                  <a:moveTo>
                    <a:pt x="219720" y="29432"/>
                  </a:moveTo>
                  <a:lnTo>
                    <a:pt x="208576" y="29432"/>
                  </a:lnTo>
                  <a:lnTo>
                    <a:pt x="208576" y="18288"/>
                  </a:lnTo>
                  <a:cubicBezTo>
                    <a:pt x="208576" y="12192"/>
                    <a:pt x="203623" y="7144"/>
                    <a:pt x="197432" y="7144"/>
                  </a:cubicBezTo>
                  <a:lnTo>
                    <a:pt x="153045" y="7144"/>
                  </a:lnTo>
                  <a:cubicBezTo>
                    <a:pt x="146949" y="7144"/>
                    <a:pt x="141901" y="12097"/>
                    <a:pt x="141901" y="18288"/>
                  </a:cubicBezTo>
                  <a:lnTo>
                    <a:pt x="141901" y="29432"/>
                  </a:lnTo>
                  <a:lnTo>
                    <a:pt x="18552" y="29432"/>
                  </a:lnTo>
                  <a:cubicBezTo>
                    <a:pt x="12838" y="29432"/>
                    <a:pt x="7884" y="33623"/>
                    <a:pt x="7218" y="39243"/>
                  </a:cubicBezTo>
                  <a:cubicBezTo>
                    <a:pt x="6455" y="45911"/>
                    <a:pt x="11695" y="51626"/>
                    <a:pt x="18267" y="51626"/>
                  </a:cubicBezTo>
                  <a:lnTo>
                    <a:pt x="141901" y="51626"/>
                  </a:lnTo>
                  <a:lnTo>
                    <a:pt x="141901" y="62770"/>
                  </a:lnTo>
                  <a:cubicBezTo>
                    <a:pt x="141901" y="68866"/>
                    <a:pt x="146854" y="73914"/>
                    <a:pt x="153045" y="73914"/>
                  </a:cubicBezTo>
                  <a:lnTo>
                    <a:pt x="197432" y="73914"/>
                  </a:lnTo>
                  <a:cubicBezTo>
                    <a:pt x="203528" y="73914"/>
                    <a:pt x="208576" y="68961"/>
                    <a:pt x="208576" y="62770"/>
                  </a:cubicBezTo>
                  <a:lnTo>
                    <a:pt x="208576" y="51626"/>
                  </a:lnTo>
                  <a:lnTo>
                    <a:pt x="219435" y="51626"/>
                  </a:lnTo>
                  <a:cubicBezTo>
                    <a:pt x="225150" y="51626"/>
                    <a:pt x="230103" y="47435"/>
                    <a:pt x="230770" y="41815"/>
                  </a:cubicBezTo>
                  <a:cubicBezTo>
                    <a:pt x="231531" y="35052"/>
                    <a:pt x="226293" y="29432"/>
                    <a:pt x="219720" y="29432"/>
                  </a:cubicBezTo>
                  <a:close/>
                  <a:moveTo>
                    <a:pt x="186383" y="51626"/>
                  </a:moveTo>
                  <a:lnTo>
                    <a:pt x="164189" y="51626"/>
                  </a:lnTo>
                  <a:lnTo>
                    <a:pt x="164189" y="29432"/>
                  </a:lnTo>
                  <a:lnTo>
                    <a:pt x="186383" y="29432"/>
                  </a:lnTo>
                  <a:lnTo>
                    <a:pt x="186383" y="516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51" name="직사각형 50">
            <a:extLst>
              <a:ext uri="{FF2B5EF4-FFF2-40B4-BE49-F238E27FC236}">
                <a16:creationId xmlns:a16="http://schemas.microsoft.com/office/drawing/2014/main" id="{D6E42073-9D5B-D6B7-292A-71C0178D7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86984" y="2046515"/>
            <a:ext cx="2503176" cy="37425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st="635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>
              <a:solidFill>
                <a:srgbClr val="322F32"/>
              </a:solidFill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E9641799-1F54-76E5-7BAF-FBC78E2A6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814895" y="2373874"/>
            <a:ext cx="624704" cy="624700"/>
            <a:chOff x="8162630" y="1551336"/>
            <a:chExt cx="390525" cy="390525"/>
          </a:xfrm>
          <a:solidFill>
            <a:schemeClr val="accent1"/>
          </a:solidFill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4E9BF988-2C0D-1833-C8AC-3CA8EC60859E}"/>
                </a:ext>
              </a:extLst>
            </p:cNvPr>
            <p:cNvSpPr/>
            <p:nvPr/>
          </p:nvSpPr>
          <p:spPr>
            <a:xfrm>
              <a:off x="8340938" y="1595723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239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5B5817B3-C383-AD2B-6FAF-D8F099FDD66F}"/>
                </a:ext>
              </a:extLst>
            </p:cNvPr>
            <p:cNvSpPr/>
            <p:nvPr/>
          </p:nvSpPr>
          <p:spPr>
            <a:xfrm>
              <a:off x="8207017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F502D670-5175-35D8-6543-56183160A0F4}"/>
                </a:ext>
              </a:extLst>
            </p:cNvPr>
            <p:cNvSpPr/>
            <p:nvPr/>
          </p:nvSpPr>
          <p:spPr>
            <a:xfrm>
              <a:off x="8474955" y="1619440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6" y="7144"/>
                    <a:pt x="18288" y="7144"/>
                  </a:cubicBezTo>
                  <a:cubicBezTo>
                    <a:pt x="24479" y="7144"/>
                    <a:pt x="29432" y="12097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9260FDE1-DD8A-27AA-5841-F0208C6C0A84}"/>
                </a:ext>
              </a:extLst>
            </p:cNvPr>
            <p:cNvSpPr/>
            <p:nvPr/>
          </p:nvSpPr>
          <p:spPr>
            <a:xfrm>
              <a:off x="8162630" y="1551336"/>
              <a:ext cx="390525" cy="390525"/>
            </a:xfrm>
            <a:custGeom>
              <a:avLst/>
              <a:gdLst>
                <a:gd name="connsiteX0" fmla="*/ 330708 w 390525"/>
                <a:gd name="connsiteY0" fmla="*/ 30861 h 390525"/>
                <a:gd name="connsiteX1" fmla="*/ 275177 w 390525"/>
                <a:gd name="connsiteY1" fmla="*/ 86392 h 390525"/>
                <a:gd name="connsiteX2" fmla="*/ 282607 w 390525"/>
                <a:gd name="connsiteY2" fmla="*/ 114109 h 390525"/>
                <a:gd name="connsiteX3" fmla="*/ 319564 w 390525"/>
                <a:gd name="connsiteY3" fmla="*/ 178213 h 390525"/>
                <a:gd name="connsiteX4" fmla="*/ 319564 w 390525"/>
                <a:gd name="connsiteY4" fmla="*/ 208502 h 390525"/>
                <a:gd name="connsiteX5" fmla="*/ 228124 w 390525"/>
                <a:gd name="connsiteY5" fmla="*/ 208502 h 390525"/>
                <a:gd name="connsiteX6" fmla="*/ 207836 w 390525"/>
                <a:gd name="connsiteY6" fmla="*/ 188214 h 390525"/>
                <a:gd name="connsiteX7" fmla="*/ 207836 w 390525"/>
                <a:gd name="connsiteY7" fmla="*/ 154495 h 390525"/>
                <a:gd name="connsiteX8" fmla="*/ 244793 w 390525"/>
                <a:gd name="connsiteY8" fmla="*/ 90392 h 390525"/>
                <a:gd name="connsiteX9" fmla="*/ 252222 w 390525"/>
                <a:gd name="connsiteY9" fmla="*/ 62674 h 390525"/>
                <a:gd name="connsiteX10" fmla="*/ 196691 w 390525"/>
                <a:gd name="connsiteY10" fmla="*/ 7144 h 390525"/>
                <a:gd name="connsiteX11" fmla="*/ 141161 w 390525"/>
                <a:gd name="connsiteY11" fmla="*/ 62674 h 390525"/>
                <a:gd name="connsiteX12" fmla="*/ 148590 w 390525"/>
                <a:gd name="connsiteY12" fmla="*/ 90392 h 390525"/>
                <a:gd name="connsiteX13" fmla="*/ 185547 w 390525"/>
                <a:gd name="connsiteY13" fmla="*/ 154495 h 390525"/>
                <a:gd name="connsiteX14" fmla="*/ 185547 w 390525"/>
                <a:gd name="connsiteY14" fmla="*/ 188214 h 390525"/>
                <a:gd name="connsiteX15" fmla="*/ 165259 w 390525"/>
                <a:gd name="connsiteY15" fmla="*/ 208502 h 390525"/>
                <a:gd name="connsiteX16" fmla="*/ 73819 w 390525"/>
                <a:gd name="connsiteY16" fmla="*/ 208502 h 390525"/>
                <a:gd name="connsiteX17" fmla="*/ 73819 w 390525"/>
                <a:gd name="connsiteY17" fmla="*/ 178213 h 390525"/>
                <a:gd name="connsiteX18" fmla="*/ 110776 w 390525"/>
                <a:gd name="connsiteY18" fmla="*/ 114109 h 390525"/>
                <a:gd name="connsiteX19" fmla="*/ 118206 w 390525"/>
                <a:gd name="connsiteY19" fmla="*/ 86392 h 390525"/>
                <a:gd name="connsiteX20" fmla="*/ 62675 w 390525"/>
                <a:gd name="connsiteY20" fmla="*/ 30861 h 390525"/>
                <a:gd name="connsiteX21" fmla="*/ 7144 w 390525"/>
                <a:gd name="connsiteY21" fmla="*/ 86392 h 390525"/>
                <a:gd name="connsiteX22" fmla="*/ 14574 w 390525"/>
                <a:gd name="connsiteY22" fmla="*/ 114109 h 390525"/>
                <a:gd name="connsiteX23" fmla="*/ 51531 w 390525"/>
                <a:gd name="connsiteY23" fmla="*/ 178213 h 390525"/>
                <a:gd name="connsiteX24" fmla="*/ 51531 w 390525"/>
                <a:gd name="connsiteY24" fmla="*/ 219646 h 390525"/>
                <a:gd name="connsiteX25" fmla="*/ 62675 w 390525"/>
                <a:gd name="connsiteY25" fmla="*/ 230791 h 390525"/>
                <a:gd name="connsiteX26" fmla="*/ 165259 w 390525"/>
                <a:gd name="connsiteY26" fmla="*/ 230791 h 390525"/>
                <a:gd name="connsiteX27" fmla="*/ 185547 w 390525"/>
                <a:gd name="connsiteY27" fmla="*/ 251079 h 390525"/>
                <a:gd name="connsiteX28" fmla="*/ 185547 w 390525"/>
                <a:gd name="connsiteY28" fmla="*/ 275177 h 390525"/>
                <a:gd name="connsiteX29" fmla="*/ 63437 w 390525"/>
                <a:gd name="connsiteY29" fmla="*/ 275177 h 390525"/>
                <a:gd name="connsiteX30" fmla="*/ 52293 w 390525"/>
                <a:gd name="connsiteY30" fmla="*/ 286321 h 390525"/>
                <a:gd name="connsiteX31" fmla="*/ 52293 w 390525"/>
                <a:gd name="connsiteY31" fmla="*/ 375094 h 390525"/>
                <a:gd name="connsiteX32" fmla="*/ 63437 w 390525"/>
                <a:gd name="connsiteY32" fmla="*/ 386239 h 390525"/>
                <a:gd name="connsiteX33" fmla="*/ 329851 w 390525"/>
                <a:gd name="connsiteY33" fmla="*/ 386239 h 390525"/>
                <a:gd name="connsiteX34" fmla="*/ 340995 w 390525"/>
                <a:gd name="connsiteY34" fmla="*/ 375094 h 390525"/>
                <a:gd name="connsiteX35" fmla="*/ 340995 w 390525"/>
                <a:gd name="connsiteY35" fmla="*/ 286321 h 390525"/>
                <a:gd name="connsiteX36" fmla="*/ 329851 w 390525"/>
                <a:gd name="connsiteY36" fmla="*/ 275177 h 390525"/>
                <a:gd name="connsiteX37" fmla="*/ 207740 w 390525"/>
                <a:gd name="connsiteY37" fmla="*/ 275177 h 390525"/>
                <a:gd name="connsiteX38" fmla="*/ 207740 w 390525"/>
                <a:gd name="connsiteY38" fmla="*/ 251079 h 390525"/>
                <a:gd name="connsiteX39" fmla="*/ 228029 w 390525"/>
                <a:gd name="connsiteY39" fmla="*/ 230791 h 390525"/>
                <a:gd name="connsiteX40" fmla="*/ 330613 w 390525"/>
                <a:gd name="connsiteY40" fmla="*/ 230791 h 390525"/>
                <a:gd name="connsiteX41" fmla="*/ 341757 w 390525"/>
                <a:gd name="connsiteY41" fmla="*/ 219646 h 390525"/>
                <a:gd name="connsiteX42" fmla="*/ 341757 w 390525"/>
                <a:gd name="connsiteY42" fmla="*/ 178213 h 390525"/>
                <a:gd name="connsiteX43" fmla="*/ 378714 w 390525"/>
                <a:gd name="connsiteY43" fmla="*/ 114109 h 390525"/>
                <a:gd name="connsiteX44" fmla="*/ 386144 w 390525"/>
                <a:gd name="connsiteY44" fmla="*/ 86392 h 390525"/>
                <a:gd name="connsiteX45" fmla="*/ 330708 w 390525"/>
                <a:gd name="connsiteY45" fmla="*/ 30861 h 390525"/>
                <a:gd name="connsiteX46" fmla="*/ 33814 w 390525"/>
                <a:gd name="connsiteY46" fmla="*/ 102965 h 390525"/>
                <a:gd name="connsiteX47" fmla="*/ 29337 w 390525"/>
                <a:gd name="connsiteY47" fmla="*/ 86392 h 390525"/>
                <a:gd name="connsiteX48" fmla="*/ 62675 w 390525"/>
                <a:gd name="connsiteY48" fmla="*/ 53054 h 390525"/>
                <a:gd name="connsiteX49" fmla="*/ 96012 w 390525"/>
                <a:gd name="connsiteY49" fmla="*/ 86392 h 390525"/>
                <a:gd name="connsiteX50" fmla="*/ 91536 w 390525"/>
                <a:gd name="connsiteY50" fmla="*/ 103061 h 390525"/>
                <a:gd name="connsiteX51" fmla="*/ 62675 w 390525"/>
                <a:gd name="connsiteY51" fmla="*/ 153067 h 390525"/>
                <a:gd name="connsiteX52" fmla="*/ 33814 w 390525"/>
                <a:gd name="connsiteY52" fmla="*/ 102965 h 390525"/>
                <a:gd name="connsiteX53" fmla="*/ 318802 w 390525"/>
                <a:gd name="connsiteY53" fmla="*/ 363950 h 390525"/>
                <a:gd name="connsiteX54" fmla="*/ 74581 w 390525"/>
                <a:gd name="connsiteY54" fmla="*/ 363950 h 390525"/>
                <a:gd name="connsiteX55" fmla="*/ 74581 w 390525"/>
                <a:gd name="connsiteY55" fmla="*/ 297370 h 390525"/>
                <a:gd name="connsiteX56" fmla="*/ 318802 w 390525"/>
                <a:gd name="connsiteY56" fmla="*/ 297370 h 390525"/>
                <a:gd name="connsiteX57" fmla="*/ 318802 w 390525"/>
                <a:gd name="connsiteY57" fmla="*/ 363950 h 390525"/>
                <a:gd name="connsiteX58" fmla="*/ 167830 w 390525"/>
                <a:gd name="connsiteY58" fmla="*/ 79343 h 390525"/>
                <a:gd name="connsiteX59" fmla="*/ 163354 w 390525"/>
                <a:gd name="connsiteY59" fmla="*/ 62770 h 390525"/>
                <a:gd name="connsiteX60" fmla="*/ 196691 w 390525"/>
                <a:gd name="connsiteY60" fmla="*/ 29432 h 390525"/>
                <a:gd name="connsiteX61" fmla="*/ 230029 w 390525"/>
                <a:gd name="connsiteY61" fmla="*/ 62770 h 390525"/>
                <a:gd name="connsiteX62" fmla="*/ 225553 w 390525"/>
                <a:gd name="connsiteY62" fmla="*/ 79438 h 390525"/>
                <a:gd name="connsiteX63" fmla="*/ 196691 w 390525"/>
                <a:gd name="connsiteY63" fmla="*/ 129445 h 390525"/>
                <a:gd name="connsiteX64" fmla="*/ 167830 w 390525"/>
                <a:gd name="connsiteY64" fmla="*/ 79343 h 390525"/>
                <a:gd name="connsiteX65" fmla="*/ 196691 w 390525"/>
                <a:gd name="connsiteY65" fmla="*/ 230695 h 390525"/>
                <a:gd name="connsiteX66" fmla="*/ 185547 w 390525"/>
                <a:gd name="connsiteY66" fmla="*/ 219551 h 390525"/>
                <a:gd name="connsiteX67" fmla="*/ 196691 w 390525"/>
                <a:gd name="connsiteY67" fmla="*/ 208407 h 390525"/>
                <a:gd name="connsiteX68" fmla="*/ 207836 w 390525"/>
                <a:gd name="connsiteY68" fmla="*/ 219551 h 390525"/>
                <a:gd name="connsiteX69" fmla="*/ 196691 w 390525"/>
                <a:gd name="connsiteY69" fmla="*/ 230695 h 390525"/>
                <a:gd name="connsiteX70" fmla="*/ 359474 w 390525"/>
                <a:gd name="connsiteY70" fmla="*/ 102965 h 390525"/>
                <a:gd name="connsiteX71" fmla="*/ 330613 w 390525"/>
                <a:gd name="connsiteY71" fmla="*/ 152971 h 390525"/>
                <a:gd name="connsiteX72" fmla="*/ 301753 w 390525"/>
                <a:gd name="connsiteY72" fmla="*/ 102965 h 390525"/>
                <a:gd name="connsiteX73" fmla="*/ 297275 w 390525"/>
                <a:gd name="connsiteY73" fmla="*/ 86296 h 390525"/>
                <a:gd name="connsiteX74" fmla="*/ 330613 w 390525"/>
                <a:gd name="connsiteY74" fmla="*/ 52959 h 390525"/>
                <a:gd name="connsiteX75" fmla="*/ 363950 w 390525"/>
                <a:gd name="connsiteY75" fmla="*/ 86296 h 390525"/>
                <a:gd name="connsiteX76" fmla="*/ 359474 w 390525"/>
                <a:gd name="connsiteY76" fmla="*/ 102965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390525" h="390525">
                  <a:moveTo>
                    <a:pt x="330708" y="30861"/>
                  </a:moveTo>
                  <a:cubicBezTo>
                    <a:pt x="300133" y="30861"/>
                    <a:pt x="275177" y="55721"/>
                    <a:pt x="275177" y="86392"/>
                  </a:cubicBezTo>
                  <a:cubicBezTo>
                    <a:pt x="275177" y="96107"/>
                    <a:pt x="277749" y="105727"/>
                    <a:pt x="282607" y="114109"/>
                  </a:cubicBezTo>
                  <a:lnTo>
                    <a:pt x="319564" y="178213"/>
                  </a:lnTo>
                  <a:lnTo>
                    <a:pt x="319564" y="208502"/>
                  </a:lnTo>
                  <a:lnTo>
                    <a:pt x="228124" y="208502"/>
                  </a:lnTo>
                  <a:cubicBezTo>
                    <a:pt x="224790" y="199072"/>
                    <a:pt x="217265" y="191548"/>
                    <a:pt x="207836" y="188214"/>
                  </a:cubicBezTo>
                  <a:lnTo>
                    <a:pt x="207836" y="154495"/>
                  </a:lnTo>
                  <a:lnTo>
                    <a:pt x="244793" y="90392"/>
                  </a:lnTo>
                  <a:cubicBezTo>
                    <a:pt x="249650" y="82010"/>
                    <a:pt x="252222" y="72390"/>
                    <a:pt x="252222" y="62674"/>
                  </a:cubicBezTo>
                  <a:cubicBezTo>
                    <a:pt x="252222" y="32099"/>
                    <a:pt x="227362" y="7144"/>
                    <a:pt x="196691" y="7144"/>
                  </a:cubicBezTo>
                  <a:cubicBezTo>
                    <a:pt x="166021" y="7144"/>
                    <a:pt x="141161" y="32004"/>
                    <a:pt x="141161" y="62674"/>
                  </a:cubicBezTo>
                  <a:cubicBezTo>
                    <a:pt x="141161" y="72390"/>
                    <a:pt x="143733" y="82010"/>
                    <a:pt x="148590" y="90392"/>
                  </a:cubicBezTo>
                  <a:lnTo>
                    <a:pt x="185547" y="154495"/>
                  </a:lnTo>
                  <a:lnTo>
                    <a:pt x="185547" y="188214"/>
                  </a:lnTo>
                  <a:cubicBezTo>
                    <a:pt x="176118" y="191548"/>
                    <a:pt x="168593" y="199072"/>
                    <a:pt x="165259" y="208502"/>
                  </a:cubicBezTo>
                  <a:lnTo>
                    <a:pt x="73819" y="208502"/>
                  </a:lnTo>
                  <a:lnTo>
                    <a:pt x="73819" y="178213"/>
                  </a:lnTo>
                  <a:lnTo>
                    <a:pt x="110776" y="114109"/>
                  </a:lnTo>
                  <a:cubicBezTo>
                    <a:pt x="115634" y="105727"/>
                    <a:pt x="118206" y="96107"/>
                    <a:pt x="118206" y="86392"/>
                  </a:cubicBezTo>
                  <a:cubicBezTo>
                    <a:pt x="118206" y="55817"/>
                    <a:pt x="93345" y="30861"/>
                    <a:pt x="62675" y="30861"/>
                  </a:cubicBezTo>
                  <a:cubicBezTo>
                    <a:pt x="32004" y="30861"/>
                    <a:pt x="7144" y="55721"/>
                    <a:pt x="7144" y="86392"/>
                  </a:cubicBezTo>
                  <a:cubicBezTo>
                    <a:pt x="7144" y="96107"/>
                    <a:pt x="9716" y="105727"/>
                    <a:pt x="14574" y="114109"/>
                  </a:cubicBezTo>
                  <a:lnTo>
                    <a:pt x="51531" y="178213"/>
                  </a:lnTo>
                  <a:lnTo>
                    <a:pt x="51531" y="219646"/>
                  </a:lnTo>
                  <a:cubicBezTo>
                    <a:pt x="51531" y="225742"/>
                    <a:pt x="56484" y="230791"/>
                    <a:pt x="62675" y="230791"/>
                  </a:cubicBezTo>
                  <a:lnTo>
                    <a:pt x="165259" y="230791"/>
                  </a:lnTo>
                  <a:cubicBezTo>
                    <a:pt x="168593" y="240220"/>
                    <a:pt x="176118" y="247745"/>
                    <a:pt x="185547" y="251079"/>
                  </a:cubicBezTo>
                  <a:lnTo>
                    <a:pt x="185547" y="275177"/>
                  </a:lnTo>
                  <a:lnTo>
                    <a:pt x="63437" y="275177"/>
                  </a:lnTo>
                  <a:cubicBezTo>
                    <a:pt x="57341" y="275177"/>
                    <a:pt x="52293" y="280130"/>
                    <a:pt x="52293" y="286321"/>
                  </a:cubicBezTo>
                  <a:lnTo>
                    <a:pt x="52293" y="375094"/>
                  </a:lnTo>
                  <a:cubicBezTo>
                    <a:pt x="52293" y="381190"/>
                    <a:pt x="57245" y="386239"/>
                    <a:pt x="63437" y="386239"/>
                  </a:cubicBezTo>
                  <a:lnTo>
                    <a:pt x="329851" y="386239"/>
                  </a:lnTo>
                  <a:cubicBezTo>
                    <a:pt x="335947" y="386239"/>
                    <a:pt x="340995" y="381286"/>
                    <a:pt x="340995" y="375094"/>
                  </a:cubicBezTo>
                  <a:lnTo>
                    <a:pt x="340995" y="286321"/>
                  </a:lnTo>
                  <a:cubicBezTo>
                    <a:pt x="340995" y="280225"/>
                    <a:pt x="336042" y="275177"/>
                    <a:pt x="329851" y="275177"/>
                  </a:cubicBezTo>
                  <a:lnTo>
                    <a:pt x="207740" y="275177"/>
                  </a:lnTo>
                  <a:lnTo>
                    <a:pt x="207740" y="251079"/>
                  </a:lnTo>
                  <a:cubicBezTo>
                    <a:pt x="217170" y="247745"/>
                    <a:pt x="224695" y="240220"/>
                    <a:pt x="228029" y="230791"/>
                  </a:cubicBezTo>
                  <a:lnTo>
                    <a:pt x="330613" y="230791"/>
                  </a:lnTo>
                  <a:cubicBezTo>
                    <a:pt x="336709" y="230791"/>
                    <a:pt x="341757" y="225838"/>
                    <a:pt x="341757" y="219646"/>
                  </a:cubicBezTo>
                  <a:lnTo>
                    <a:pt x="341757" y="178213"/>
                  </a:lnTo>
                  <a:lnTo>
                    <a:pt x="378714" y="114109"/>
                  </a:lnTo>
                  <a:cubicBezTo>
                    <a:pt x="383572" y="105727"/>
                    <a:pt x="386144" y="96107"/>
                    <a:pt x="386144" y="86392"/>
                  </a:cubicBezTo>
                  <a:cubicBezTo>
                    <a:pt x="386239" y="55721"/>
                    <a:pt x="361284" y="30861"/>
                    <a:pt x="330708" y="30861"/>
                  </a:cubicBezTo>
                  <a:close/>
                  <a:moveTo>
                    <a:pt x="33814" y="102965"/>
                  </a:moveTo>
                  <a:cubicBezTo>
                    <a:pt x="30956" y="97917"/>
                    <a:pt x="29337" y="92202"/>
                    <a:pt x="29337" y="86392"/>
                  </a:cubicBezTo>
                  <a:cubicBezTo>
                    <a:pt x="29337" y="68008"/>
                    <a:pt x="44291" y="53054"/>
                    <a:pt x="62675" y="53054"/>
                  </a:cubicBezTo>
                  <a:cubicBezTo>
                    <a:pt x="81058" y="53054"/>
                    <a:pt x="96012" y="68008"/>
                    <a:pt x="96012" y="86392"/>
                  </a:cubicBezTo>
                  <a:cubicBezTo>
                    <a:pt x="96012" y="92202"/>
                    <a:pt x="94488" y="98012"/>
                    <a:pt x="91536" y="103061"/>
                  </a:cubicBezTo>
                  <a:lnTo>
                    <a:pt x="62675" y="153067"/>
                  </a:lnTo>
                  <a:lnTo>
                    <a:pt x="33814" y="102965"/>
                  </a:lnTo>
                  <a:close/>
                  <a:moveTo>
                    <a:pt x="318802" y="363950"/>
                  </a:moveTo>
                  <a:lnTo>
                    <a:pt x="74581" y="363950"/>
                  </a:lnTo>
                  <a:lnTo>
                    <a:pt x="74581" y="297370"/>
                  </a:lnTo>
                  <a:lnTo>
                    <a:pt x="318802" y="297370"/>
                  </a:lnTo>
                  <a:lnTo>
                    <a:pt x="318802" y="363950"/>
                  </a:lnTo>
                  <a:close/>
                  <a:moveTo>
                    <a:pt x="167830" y="79343"/>
                  </a:moveTo>
                  <a:cubicBezTo>
                    <a:pt x="164973" y="74295"/>
                    <a:pt x="163354" y="68580"/>
                    <a:pt x="163354" y="62770"/>
                  </a:cubicBezTo>
                  <a:cubicBezTo>
                    <a:pt x="163354" y="44386"/>
                    <a:pt x="178308" y="29432"/>
                    <a:pt x="196691" y="29432"/>
                  </a:cubicBezTo>
                  <a:cubicBezTo>
                    <a:pt x="215075" y="29432"/>
                    <a:pt x="230029" y="44386"/>
                    <a:pt x="230029" y="62770"/>
                  </a:cubicBezTo>
                  <a:cubicBezTo>
                    <a:pt x="230029" y="68580"/>
                    <a:pt x="228505" y="74390"/>
                    <a:pt x="225553" y="79438"/>
                  </a:cubicBezTo>
                  <a:lnTo>
                    <a:pt x="196691" y="129445"/>
                  </a:lnTo>
                  <a:lnTo>
                    <a:pt x="167830" y="79343"/>
                  </a:lnTo>
                  <a:close/>
                  <a:moveTo>
                    <a:pt x="196691" y="230695"/>
                  </a:moveTo>
                  <a:cubicBezTo>
                    <a:pt x="190595" y="230695"/>
                    <a:pt x="185547" y="225742"/>
                    <a:pt x="185547" y="219551"/>
                  </a:cubicBezTo>
                  <a:cubicBezTo>
                    <a:pt x="185547" y="213455"/>
                    <a:pt x="190500" y="208407"/>
                    <a:pt x="196691" y="208407"/>
                  </a:cubicBezTo>
                  <a:cubicBezTo>
                    <a:pt x="202788" y="208407"/>
                    <a:pt x="207836" y="213360"/>
                    <a:pt x="207836" y="219551"/>
                  </a:cubicBezTo>
                  <a:cubicBezTo>
                    <a:pt x="207740" y="225742"/>
                    <a:pt x="202788" y="230695"/>
                    <a:pt x="196691" y="230695"/>
                  </a:cubicBezTo>
                  <a:close/>
                  <a:moveTo>
                    <a:pt x="359474" y="102965"/>
                  </a:moveTo>
                  <a:lnTo>
                    <a:pt x="330613" y="152971"/>
                  </a:lnTo>
                  <a:lnTo>
                    <a:pt x="301753" y="102965"/>
                  </a:lnTo>
                  <a:cubicBezTo>
                    <a:pt x="298895" y="97917"/>
                    <a:pt x="297275" y="92202"/>
                    <a:pt x="297275" y="86296"/>
                  </a:cubicBezTo>
                  <a:cubicBezTo>
                    <a:pt x="297275" y="67913"/>
                    <a:pt x="312230" y="52959"/>
                    <a:pt x="330613" y="52959"/>
                  </a:cubicBezTo>
                  <a:cubicBezTo>
                    <a:pt x="348996" y="52959"/>
                    <a:pt x="363950" y="67913"/>
                    <a:pt x="363950" y="86296"/>
                  </a:cubicBezTo>
                  <a:cubicBezTo>
                    <a:pt x="363950" y="92202"/>
                    <a:pt x="362427" y="97917"/>
                    <a:pt x="359474" y="10296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D71FF631-6866-79E1-48C8-4B575D31D90B}"/>
                </a:ext>
              </a:extLst>
            </p:cNvPr>
            <p:cNvSpPr/>
            <p:nvPr/>
          </p:nvSpPr>
          <p:spPr>
            <a:xfrm>
              <a:off x="8252165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C50AA1B-779B-F287-B97D-F87A908B96AC}"/>
                </a:ext>
              </a:extLst>
            </p:cNvPr>
            <p:cNvSpPr/>
            <p:nvPr/>
          </p:nvSpPr>
          <p:spPr>
            <a:xfrm>
              <a:off x="8296551" y="1863661"/>
              <a:ext cx="28575" cy="28575"/>
            </a:xfrm>
            <a:custGeom>
              <a:avLst/>
              <a:gdLst>
                <a:gd name="connsiteX0" fmla="*/ 29433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3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3" y="18288"/>
                  </a:moveTo>
                  <a:cubicBezTo>
                    <a:pt x="29433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3" y="12192"/>
                    <a:pt x="29433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9" name="자유형: 도형 58">
              <a:extLst>
                <a:ext uri="{FF2B5EF4-FFF2-40B4-BE49-F238E27FC236}">
                  <a16:creationId xmlns:a16="http://schemas.microsoft.com/office/drawing/2014/main" id="{6AF45D02-B38E-E14B-6536-9454EA64DF10}"/>
                </a:ext>
              </a:extLst>
            </p:cNvPr>
            <p:cNvSpPr/>
            <p:nvPr/>
          </p:nvSpPr>
          <p:spPr>
            <a:xfrm>
              <a:off x="8340938" y="1863661"/>
              <a:ext cx="28575" cy="28575"/>
            </a:xfrm>
            <a:custGeom>
              <a:avLst/>
              <a:gdLst>
                <a:gd name="connsiteX0" fmla="*/ 29432 w 28575"/>
                <a:gd name="connsiteY0" fmla="*/ 18288 h 28575"/>
                <a:gd name="connsiteX1" fmla="*/ 18288 w 28575"/>
                <a:gd name="connsiteY1" fmla="*/ 29432 h 28575"/>
                <a:gd name="connsiteX2" fmla="*/ 7144 w 28575"/>
                <a:gd name="connsiteY2" fmla="*/ 18288 h 28575"/>
                <a:gd name="connsiteX3" fmla="*/ 18288 w 28575"/>
                <a:gd name="connsiteY3" fmla="*/ 7144 h 28575"/>
                <a:gd name="connsiteX4" fmla="*/ 29432 w 28575"/>
                <a:gd name="connsiteY4" fmla="*/ 18288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" h="28575">
                  <a:moveTo>
                    <a:pt x="29432" y="18288"/>
                  </a:moveTo>
                  <a:cubicBezTo>
                    <a:pt x="29432" y="24384"/>
                    <a:pt x="24479" y="29432"/>
                    <a:pt x="18288" y="29432"/>
                  </a:cubicBezTo>
                  <a:cubicBezTo>
                    <a:pt x="12192" y="29432"/>
                    <a:pt x="7144" y="24479"/>
                    <a:pt x="7144" y="18288"/>
                  </a:cubicBezTo>
                  <a:cubicBezTo>
                    <a:pt x="7144" y="12192"/>
                    <a:pt x="12097" y="7144"/>
                    <a:pt x="18288" y="7144"/>
                  </a:cubicBezTo>
                  <a:cubicBezTo>
                    <a:pt x="24479" y="7144"/>
                    <a:pt x="29432" y="12192"/>
                    <a:pt x="29432" y="182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C3DE06E-3BC0-3D03-DD67-6053C9DC5EE0}"/>
              </a:ext>
            </a:extLst>
          </p:cNvPr>
          <p:cNvSpPr txBox="1"/>
          <p:nvPr/>
        </p:nvSpPr>
        <p:spPr>
          <a:xfrm>
            <a:off x="6211306" y="2998574"/>
            <a:ext cx="2498463" cy="2462213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Δείτε το έργο ENCLUDE </a:t>
            </a:r>
            <a:r>
              <a:rPr lang="en-US" altLang="ko-KR" sz="2200" i="1" dirty="0">
                <a:solidFill>
                  <a:srgbClr val="373737"/>
                </a:solidFill>
                <a:hlinkClick r:id="rId5"/>
              </a:rPr>
              <a:t>«Αυτό μπορεί να σας εκπλήξει: Πράγματα που μάθαμε συζητώντας για την ενέργεια με 68 πρωτοβουλίες</a:t>
            </a:r>
            <a:r>
              <a:rPr lang="en-US" altLang="ko-KR" sz="2200" i="1" dirty="0">
                <a:solidFill>
                  <a:srgbClr val="373737"/>
                </a:solidFill>
              </a:rPr>
              <a:t>».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7AF9A874-71FF-E153-A712-CB58ABED3B1C}"/>
              </a:ext>
            </a:extLst>
          </p:cNvPr>
          <p:cNvSpPr txBox="1"/>
          <p:nvPr/>
        </p:nvSpPr>
        <p:spPr>
          <a:xfrm>
            <a:off x="8862316" y="3498182"/>
            <a:ext cx="2559233" cy="1785104"/>
          </a:xfrm>
          <a:prstGeom prst="rect">
            <a:avLst/>
          </a:prstGeom>
          <a:noFill/>
        </p:spPr>
        <p:txBody>
          <a:bodyPr wrap="square" rtlCol="0" anchor="t" anchorCtr="0">
            <a:spAutoFit/>
          </a:bodyPr>
          <a:lstStyle/>
          <a:p>
            <a:pPr algn="ctr"/>
            <a:r>
              <a:rPr lang="en-US" altLang="ko-KR" sz="2200" dirty="0">
                <a:solidFill>
                  <a:srgbClr val="373737"/>
                </a:solidFill>
              </a:rPr>
              <a:t>Διαβάστε το Smart Cities Marketplace 2020 </a:t>
            </a:r>
            <a:r>
              <a:rPr lang="en-US" altLang="ko-KR" sz="2200" i="1" dirty="0">
                <a:solidFill>
                  <a:srgbClr val="373737"/>
                </a:solidFill>
                <a:hlinkClick r:id="rId6"/>
              </a:rPr>
              <a:t>Energy Communities: Solution Booklet</a:t>
            </a:r>
            <a:r>
              <a:rPr lang="en-US" altLang="ko-KR" sz="2200" i="1" dirty="0">
                <a:solidFill>
                  <a:srgbClr val="373737"/>
                </a:solidFill>
              </a:rPr>
              <a:t>.</a:t>
            </a:r>
            <a:endParaRPr lang="ko-KR" altLang="en-US" sz="2200" dirty="0">
              <a:solidFill>
                <a:srgbClr val="3737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3352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736316-BA79-732F-93B8-AF6255D08F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04801" y="92682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Ευχαριστίες 1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2F0C4-3708-062E-837B-49F21B8E51C4}"/>
              </a:ext>
            </a:extLst>
          </p:cNvPr>
          <p:cNvSpPr txBox="1"/>
          <p:nvPr/>
        </p:nvSpPr>
        <p:spPr>
          <a:xfrm>
            <a:off x="4258848" y="359184"/>
            <a:ext cx="7628351" cy="57861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atinLnBrk="0"/>
            <a:r>
              <a:rPr lang="en-GB" sz="1600" noProof="0" dirty="0"/>
              <a:t>Αυτή η παρουσίαση </a:t>
            </a:r>
            <a:r>
              <a:rPr lang="en-GB" sz="1600" i="1" noProof="0" dirty="0"/>
              <a:t>με χρήσιμες πληροφορίες, κόλπα, </a:t>
            </a:r>
            <a:r>
              <a:rPr lang="en-GB" sz="1600" i="1" dirty="0"/>
              <a:t>συμβουλές και εργαλεία για τη δημιουργία της τοπικής σας Ενεργειακής Κοινότητας </a:t>
            </a:r>
            <a:r>
              <a:rPr lang="en-GB" sz="1600" noProof="0" dirty="0"/>
              <a:t>δημιουργήθηκε από το πρόγραμμα Every1 και διαθέτει άδεια </a:t>
            </a:r>
            <a:r>
              <a:rPr lang="en-GB" sz="1600" noProof="0" dirty="0">
                <a:hlinkClick r:id="rId3"/>
              </a:rPr>
              <a:t>CC BY-SA 4.0</a:t>
            </a:r>
            <a:r>
              <a:rPr lang="en-GB" sz="1600" noProof="0" dirty="0"/>
              <a:t>, εκτός αν αναφέρεται διαφορετικά. </a:t>
            </a:r>
          </a:p>
          <a:p>
            <a:pPr latinLnBrk="0"/>
            <a:endParaRPr lang="en-GB" sz="1600" noProof="0" dirty="0"/>
          </a:p>
          <a:p>
            <a:pPr latinLnBrk="0"/>
            <a:r>
              <a:rPr lang="en-GB" sz="1600" noProof="0" dirty="0"/>
              <a:t>Οι εικόνες που χρησιμοποιούνται σε αυτήν την παρουσίαση είναι οι εξής: </a:t>
            </a:r>
          </a:p>
          <a:p>
            <a:pPr latinLnBrk="0"/>
            <a:endParaRPr lang="en-GB" sz="1600" noProof="0" dirty="0"/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εξωφύλλου: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4"/>
              </a:rPr>
              <a:t>Moss Community Energy Launch (DIY Solar Panel Workshop)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10 10 με άδεια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CC BY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6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Εικόνα εισαγωγικού κειμένου: «Starting an Energy Community: Further Considerations: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Clean-energy fund shines light on renewables»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την επαρχία της Βρετανικής Κολομβίας, με άδεια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Starting an energy community: First Steps and Considerations: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8"/>
              </a:rPr>
              <a:t>Knowledge, experience, narrative, collaborative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Howard Lake με άδεια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Περαιτέρω σκέψεις: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6"/>
              </a:rPr>
              <a:t>Το ταμείο καθαρής ενέργειας ρίχνει φως στις ανανεώσιμες πηγές ενέργειας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την επαρχία της Βρετανικής Κολομβίας έχει άδεια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7"/>
              </a:rPr>
              <a:t>CC BY-NC-ND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Τυπική οργάνωση: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0"/>
              </a:rPr>
              <a:t>Afternoon_Planning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Green Mamba :)--&lt; με άδεια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1"/>
              </a:rPr>
              <a:t>CC BY-ND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Ηγεσία: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12"/>
              </a:rPr>
              <a:t>Ηγεσία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τον Luigi </a:t>
            </a:r>
            <a:r>
              <a:rPr lang="en-GB" sz="1600" noProof="0" dirty="0" err="1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Mengato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με άδεια 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9"/>
              </a:rPr>
              <a:t>CC BY-SA 2.0</a:t>
            </a:r>
            <a:r>
              <a:rPr lang="en-GB" sz="1600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Πόροι: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13"/>
              </a:rPr>
              <a:t>Vorarlberger Kraftwerke-Energy meter (electro)-smart meter-02ASD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από </a:t>
            </a:r>
            <a:r>
              <a:rPr lang="en-GB" sz="1600" b="0" i="0" dirty="0" err="1">
                <a:solidFill>
                  <a:srgbClr val="242424"/>
                </a:solidFill>
                <a:effectLst/>
              </a:rPr>
              <a:t>Asurnipal 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με άδεια </a:t>
            </a:r>
            <a:r>
              <a:rPr lang="en-GB" sz="1600" b="0" i="0" dirty="0">
                <a:solidFill>
                  <a:srgbClr val="242424"/>
                </a:solidFill>
                <a:effectLst/>
                <a:hlinkClick r:id="rId3"/>
              </a:rPr>
              <a:t>CC BY-SA 4.0</a:t>
            </a:r>
            <a:r>
              <a:rPr lang="en-GB" sz="1600" b="0" i="0" dirty="0">
                <a:solidFill>
                  <a:srgbClr val="242424"/>
                </a:solidFill>
                <a:effectLst/>
              </a:rPr>
              <a:t>.</a:t>
            </a:r>
          </a:p>
          <a:p>
            <a:pPr latinLnBrk="0"/>
            <a:endParaRPr lang="en-GB" sz="1600" noProof="0" dirty="0"/>
          </a:p>
        </p:txBody>
      </p:sp>
    </p:spTree>
    <p:extLst>
      <p:ext uri="{BB962C8B-B14F-4D97-AF65-F5344CB8AC3E}">
        <p14:creationId xmlns:p14="http://schemas.microsoft.com/office/powerpoint/2010/main" val="34001197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FA0CC6-6EAF-2A2C-4ECA-D722635FC3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107673F-4D55-416E-9E02-2CB4DF979A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7327" y="874577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Arial" panose="020B0604020202020204" pitchFamily="34" charset="0"/>
              </a:rPr>
              <a:t>Ευχαριστίες 2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F31CA2-E734-7798-CE66-D89BA1985CE3}"/>
              </a:ext>
            </a:extLst>
          </p:cNvPr>
          <p:cNvSpPr txBox="1"/>
          <p:nvPr/>
        </p:nvSpPr>
        <p:spPr>
          <a:xfrm>
            <a:off x="4246322" y="383544"/>
            <a:ext cx="7628351" cy="473975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Ξεκινώντας μια Ενεργειακή Κοινότητα: Τα μέλη σας: «Πραγματοποιώντας το δυναμικό» από τον Beck Pitt είναι αδειοδοτημένο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με 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Δημιουργία μιας ενεργειακής κοινότητας: Χρηματοδότηση: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  <a:hlinkClick r:id="rId4"/>
              </a:rPr>
              <a:t>Λογαριασμοί ηλεκτρικού ρεύματος με λαμπτήρα και αριθμομηχανή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από </a:t>
            </a:r>
            <a:r>
              <a:rPr lang="en-GB" sz="1800" dirty="0" err="1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Uswitch.com </a:t>
            </a:r>
            <a:r>
              <a:rPr lang="en-GB" sz="1800" dirty="0">
                <a:solidFill>
                  <a:srgbClr val="242424"/>
                </a:solidFill>
                <a:ea typeface="Public Sans"/>
                <a:cs typeface="Public Sans"/>
                <a:sym typeface="Public Sans"/>
              </a:rPr>
              <a:t>Images με </a:t>
            </a:r>
            <a:r>
              <a:rPr lang="en-GB" dirty="0">
                <a:solidFill>
                  <a:srgbClr val="242424"/>
                </a:solidFill>
              </a:rPr>
              <a:t>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dirty="0">
                <a:solidFill>
                  <a:srgbClr val="242424"/>
                </a:solidFill>
              </a:rPr>
              <a:t>. </a:t>
            </a:r>
            <a:r>
              <a:rPr lang="en-GB" b="0" i="0" dirty="0">
                <a:solidFill>
                  <a:srgbClr val="242424"/>
                </a:solidFill>
                <a:effectLst/>
              </a:rPr>
              <a:t>  </a:t>
            </a:r>
          </a:p>
          <a:p>
            <a:pPr marL="285750" indent="-285750" latinLnBrk="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242424"/>
                </a:solidFill>
              </a:rPr>
              <a:t>Δημιουργία μιας ενεργειακής κοινότητας: Συμμετοχή της κοινότητας και των ενδιαφερόμενων μερών: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5"/>
              </a:rPr>
              <a:t>Moss Community Energy Launch (DIY Solar Panel Workshop)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από 10 10 με άδεια 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  <a:hlinkClick r:id="rId3"/>
              </a:rPr>
              <a:t>CC BY 2.0</a:t>
            </a:r>
            <a:r>
              <a:rPr lang="en-GB" noProof="0" dirty="0">
                <a:solidFill>
                  <a:schemeClr val="dk1"/>
                </a:solidFill>
                <a:ea typeface="Public Sans"/>
                <a:cs typeface="Public Sans"/>
                <a:sym typeface="Public Sans"/>
              </a:rPr>
              <a:t>. </a:t>
            </a:r>
            <a:endParaRPr lang="en-GB" sz="1800" b="0" i="0" u="sng" strike="noStrike" cap="none" noProof="0" dirty="0">
              <a:solidFill>
                <a:srgbClr val="000000"/>
              </a:solidFill>
              <a:ea typeface="Public Sans"/>
              <a:cs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b="0" i="0" dirty="0">
              <a:solidFill>
                <a:srgbClr val="242424"/>
              </a:solidFill>
              <a:effectLst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285750" indent="-285750" latinLnBrk="0">
              <a:buFont typeface="Arial" panose="020B0604020202020204" pitchFamily="34" charset="0"/>
              <a:buChar char="•"/>
            </a:pPr>
            <a:endParaRPr lang="en-GB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</a:endParaRPr>
          </a:p>
          <a:p>
            <a:pPr latinLnBrk="0"/>
            <a:endParaRPr lang="en-GB" sz="1800" noProof="0" dirty="0">
              <a:solidFill>
                <a:schemeClr val="dk1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1800" noProof="0" dirty="0">
              <a:solidFill>
                <a:srgbClr val="000000"/>
              </a:solidFill>
              <a:ea typeface="Public Sans"/>
              <a:cs typeface="Public Sans"/>
              <a:sym typeface="Public Sans"/>
            </a:endParaRPr>
          </a:p>
          <a:p>
            <a:pPr marL="0" marR="0" lvl="0" indent="0" algn="l" rtl="0" latinLnBrk="0">
              <a:spcBef>
                <a:spcPts val="0"/>
              </a:spcBef>
              <a:spcAft>
                <a:spcPts val="0"/>
              </a:spcAft>
              <a:buNone/>
            </a:pPr>
            <a:endParaRPr lang="en-GB" sz="3200" noProof="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atinLnBrk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809345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7E577-F9E8-E772-0082-6AD59B81C6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68782" y="2951570"/>
            <a:ext cx="4112623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6000" b="0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맑은 고딕" panose="020B0503020000020004" pitchFamily="34" charset="-127"/>
                <a:cs typeface="+mn-cs"/>
              </a:rPr>
              <a:t>Ευχαριστώ!</a:t>
            </a:r>
            <a:endParaRPr lang="el-GR" noProof="1">
              <a:effectLst/>
            </a:endParaRPr>
          </a:p>
          <a:p>
            <a:endParaRPr lang="el-GR" noProof="1"/>
          </a:p>
        </p:txBody>
      </p:sp>
    </p:spTree>
    <p:extLst>
      <p:ext uri="{BB962C8B-B14F-4D97-AF65-F5344CB8AC3E}">
        <p14:creationId xmlns:p14="http://schemas.microsoft.com/office/powerpoint/2010/main" val="310441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D3787-681C-24F1-E899-7691B8461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D2B176-6AED-274A-27BF-46ABE6A8E2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7755" y="741561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l-GR" sz="2800" b="1" noProof="1">
                <a:solidFill>
                  <a:schemeClr val="bg1"/>
                </a:solidFill>
              </a:rPr>
              <a:t>Αυτή η παρουσίαση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D5EAF7-D0A5-E4F6-3484-8E0122B30E82}"/>
              </a:ext>
            </a:extLst>
          </p:cNvPr>
          <p:cNvSpPr txBox="1"/>
          <p:nvPr/>
        </p:nvSpPr>
        <p:spPr>
          <a:xfrm>
            <a:off x="4514398" y="2067124"/>
            <a:ext cx="72884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sym typeface="Public Sans"/>
              </a:rPr>
              <a:t>Ξεκινάμε κάθε ενότητα με μια ερώτηση που προτρέπει στη σκέψη. Αφιερώστε λίγο χρόνο για να σκεφτείτε κάθε ερώτηση, προτού προχωρήσετε στην επόμενη διαφάνεια. </a:t>
            </a:r>
          </a:p>
          <a:p>
            <a:pPr latinLnBrk="0"/>
            <a:endParaRPr lang="en-GB" sz="2400" dirty="0">
              <a:solidFill>
                <a:srgbClr val="2B2C30"/>
              </a:solidFill>
              <a:sym typeface="Public Sans"/>
            </a:endParaRP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Μπορείτε να επεξεργαστείτε κάθε ερώτηση με τη σειρά. </a:t>
            </a:r>
          </a:p>
          <a:p>
            <a:pPr latinLnBrk="0"/>
            <a:r>
              <a:rPr lang="en-GB" sz="2400" dirty="0">
                <a:solidFill>
                  <a:srgbClr val="2B2C30"/>
                </a:solidFill>
                <a:sym typeface="Public Sans"/>
              </a:rPr>
              <a:t>Εναλλακτικά, μπορείτε να επιλέξετε μια συγκεκριμένη ερώτηση που θέλετε να εξερευνήσετε πρώτα μέσω του μενού. </a:t>
            </a:r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C256F3-09EF-4B3F-5D37-3C8766B7D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7124"/>
            <a:ext cx="4033381" cy="29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1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4157F1-9A51-28D8-852E-7C7C9DFA5F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3880" y="730885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Ξεκινήστε σήμερα! 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13318B-F51A-DE9B-4143-B6140E6B757E}"/>
              </a:ext>
            </a:extLst>
          </p:cNvPr>
          <p:cNvSpPr txBox="1"/>
          <p:nvPr/>
        </p:nvSpPr>
        <p:spPr>
          <a:xfrm>
            <a:off x="390779" y="2425758"/>
            <a:ext cx="1142373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Τι πρέπει να λάβω υπόψη όταν θέλω να ξεκινήσω μια ενεργειακή κοινότητα;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Τι άλλα πράγματα πρέπει να λάβω υπόψη όταν ξεκινώ μια ενεργειακή κοινότητα;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Ποιες είναι οι βασικές διατυπώσεις για τη δημιουργία μιας ενεργειακής κοινότητας;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Πώς μπορώ να ηγηθώ αποτελεσματικά μιας ενεργειακής κοινότητας;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Τι εξοπλισμό χρειάζομαι για να δημιουργήσω μια ενεργειακή κοινότητα;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Πώς είναι η ιδιότητα μέλους μιας ενεργειακής κοινότητας; 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Ποια χρηματοδότηση μπορεί να είναι διαθέσιμη για την υποστήριξη της ενεργειακής μου κοινότητας;</a:t>
            </a:r>
          </a:p>
          <a:p>
            <a:pPr marL="342900" indent="-342900" latinLnBrk="0">
              <a:buFont typeface="+mj-lt"/>
              <a:buAutoNum type="arabicPeriod"/>
            </a:pPr>
            <a:r>
              <a:rPr lang="en-US" sz="2400" dirty="0">
                <a:ea typeface="Public Sans"/>
                <a:cs typeface="Public Sans"/>
                <a:sym typeface="Public Sans"/>
              </a:rPr>
              <a:t>Πώς μπορώ να συνεργαστώ αποτελεσματικά με την ευρύτερη κοινότητα και τους ενδιαφερόμενους φορείς;</a:t>
            </a:r>
          </a:p>
          <a:p>
            <a:pPr marL="342900" indent="-342900" latinLnBrk="0">
              <a:buFont typeface="+mj-lt"/>
              <a:buAutoNum type="arabicPeriod"/>
            </a:pPr>
            <a:endParaRPr lang="en-US" sz="2400" dirty="0"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1523314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FB96-1212-A54D-1C3D-0A4FD2673A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72440" y="691696"/>
            <a:ext cx="1171956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Δημιουργία ενεργειακής κοινότητας: Πρώτα βήματα και παράγοντες που πρέπει να λάβω υπόψη 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F41D1-D927-3D59-52A9-A0E9BBB94037}"/>
              </a:ext>
            </a:extLst>
          </p:cNvPr>
          <p:cNvSpPr txBox="1"/>
          <p:nvPr/>
        </p:nvSpPr>
        <p:spPr>
          <a:xfrm>
            <a:off x="851771" y="3256767"/>
            <a:ext cx="10233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5"/>
                </a:solidFill>
              </a:rPr>
              <a:t>Τι πρέπει να λάβω υπόψη όταν θέλω να ξεκινήσω μια ενεργειακή κοινότητα;</a:t>
            </a:r>
          </a:p>
        </p:txBody>
      </p:sp>
    </p:spTree>
    <p:extLst>
      <p:ext uri="{BB962C8B-B14F-4D97-AF65-F5344CB8AC3E}">
        <p14:creationId xmlns:p14="http://schemas.microsoft.com/office/powerpoint/2010/main" val="3409120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4EC3C3-1BE7-2437-BBE9-6BB97A5715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0AF436A-F8FD-90A8-9480-CEDE0958B44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00" y="616350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Δημιουργία μιας ενεργειακής κοινότητας: Πρώτα βήματα και παράγοντες που πρέπει να ληφθούν υπόψη – </a:t>
            </a:r>
            <a:b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Αρχικές ερωτήσεις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33C395-3CC3-4B54-6421-D833B99114A3}"/>
              </a:ext>
            </a:extLst>
          </p:cNvPr>
          <p:cNvSpPr txBox="1"/>
          <p:nvPr/>
        </p:nvSpPr>
        <p:spPr>
          <a:xfrm>
            <a:off x="4144799" y="2100117"/>
            <a:ext cx="76255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Σκεφτείτε τι είδους ενεργειακή κοινότητα θέλετε να δημιουργήσετε. Ποιοι θα συμμετάσχουν; Ποιο είναι το κίνητρο για την ενεργειακή κοινότητα;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Μάθετε περισσότερα για τους διαφορετικούς τύπους ενεργειακών κοινοτήτων, συμπεριλαμβανομένων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3"/>
              </a:rPr>
              <a:t>των ενεργειακών κοινοτήτων που διοικούνται από πολίτες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και 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  <a:hlinkClick r:id="rId4"/>
              </a:rPr>
              <a:t>των κοινοτήτων ανανεώσιμων πηγών ενέργειας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Ποιες τεχνολογίες έχουν ήδη εγκατασταθεί ή προγραμματίζεται να εγκατασταθούν;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Εξετάστε τη δυνατότητα χρήσης φωτοβολταϊκών (PV) ή ηλιακών πάνελ, συστημάτων αποθήκευσης, έξυπνων μετρητών.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149038-5011-C8F0-F47D-7E5C1A506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4809D-C8A6-2A87-0BA9-524CFB1CCA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65D04-7611-CCEC-C1DF-2BE83FB8C3B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46314" y="605402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Δημιουργία μιας ενεργειακής κοινότητας: Πρώτα βήματα και παράγοντες που πρέπει να ληφθούν υπόψη – </a:t>
            </a:r>
            <a:b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Περισσότερες ερωτήσεις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B0539B-57A9-C3C8-B593-2F231507816A}"/>
              </a:ext>
            </a:extLst>
          </p:cNvPr>
          <p:cNvSpPr txBox="1"/>
          <p:nvPr/>
        </p:nvSpPr>
        <p:spPr>
          <a:xfrm>
            <a:off x="4028046" y="2754759"/>
            <a:ext cx="777385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Ποιος θα διαχειρίζεται την ενεργειακή κοινότητα; </a:t>
            </a:r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l-GR" sz="2400" dirty="0"/>
              <a:t>Θα τη διαχειρίζεστε εσείς οι ίδιοι ή προτιμάτε έναν εξωτερικό ανάδοχο</a:t>
            </a:r>
            <a:r>
              <a:rPr lang="en-GB" sz="2400" dirty="0">
                <a:solidFill>
                  <a:srgbClr val="2B2C30"/>
                </a:solidFill>
              </a:rPr>
              <a:t>;</a:t>
            </a:r>
          </a:p>
          <a:p>
            <a:pPr latinLnBrk="0"/>
            <a:r>
              <a:rPr lang="en-GB" sz="2400" dirty="0" err="1">
                <a:solidFill>
                  <a:srgbClr val="2B2C30"/>
                </a:solidFill>
                <a:ea typeface="Public Sans"/>
                <a:cs typeface="Public Sans"/>
              </a:rPr>
              <a:t>Ποιος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 μπ</a:t>
            </a:r>
            <a:r>
              <a:rPr lang="en-GB" sz="2400" dirty="0" err="1">
                <a:solidFill>
                  <a:srgbClr val="2B2C30"/>
                </a:solidFill>
                <a:ea typeface="Public Sans"/>
                <a:cs typeface="Public Sans"/>
              </a:rPr>
              <a:t>ορεί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 να σας υπ</a:t>
            </a:r>
            <a:r>
              <a:rPr lang="en-GB" sz="2400" dirty="0" err="1">
                <a:solidFill>
                  <a:srgbClr val="2B2C30"/>
                </a:solidFill>
                <a:ea typeface="Public Sans"/>
                <a:cs typeface="Public Sans"/>
              </a:rPr>
              <a:t>οστηρίξει</a:t>
            </a:r>
            <a:r>
              <a:rPr lang="en-GB" sz="2400" dirty="0">
                <a:solidFill>
                  <a:srgbClr val="2B2C30"/>
                </a:solidFill>
                <a:ea typeface="Public Sans"/>
                <a:cs typeface="Public Sans"/>
              </a:rPr>
              <a:t>;</a:t>
            </a:r>
            <a:endParaRPr lang="en-GB" sz="2400" dirty="0"/>
          </a:p>
          <a:p>
            <a:pPr marL="800100" lvl="1" indent="-342900" latinLnBrk="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2B2C30"/>
                </a:solidFill>
              </a:rPr>
              <a:t>Μπ</a:t>
            </a:r>
            <a:r>
              <a:rPr lang="en-GB" sz="2400" dirty="0" err="1">
                <a:solidFill>
                  <a:srgbClr val="2B2C30"/>
                </a:solidFill>
              </a:rPr>
              <a:t>ορεί</a:t>
            </a:r>
            <a:r>
              <a:rPr lang="en-GB" sz="2400" dirty="0">
                <a:solidFill>
                  <a:srgbClr val="2B2C30"/>
                </a:solidFill>
              </a:rPr>
              <a:t> να υπάρχουν περιφερειακοί ή εθνικοί οργανισμοί ενέργειας ή χρηματοδότησης και παραδείγματα βέλτιστων πρακτικών που μπορείτε να χρησιμοποιήσετε ως έμπνευση ή/και υποστήριξη.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741DAB-D366-E8FD-C3A8-F8E35D050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592" y="3050065"/>
            <a:ext cx="3601289" cy="268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2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57F9A5-B6BE-2DCD-6B42-42A3DD8C71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CD8E7AF-C56F-5EE8-0B9B-321E906062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9934" y="757011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0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Δημιουργία μιας ενεργειακής κοινότητας: Περαιτέρω σκέψεις - Εισαγωγή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90F597-7B51-9EB6-1253-74AAF241D190}"/>
              </a:ext>
            </a:extLst>
          </p:cNvPr>
          <p:cNvSpPr txBox="1"/>
          <p:nvPr/>
        </p:nvSpPr>
        <p:spPr>
          <a:xfrm>
            <a:off x="1490597" y="3181611"/>
            <a:ext cx="95949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sz="4800" i="1" dirty="0">
                <a:solidFill>
                  <a:schemeClr val="accent2"/>
                </a:solidFill>
              </a:rPr>
              <a:t>Τι άλλο πρέπει να λάβω υπόψη όταν ξεκινώ μια ενεργειακή κοινότητα;</a:t>
            </a:r>
          </a:p>
        </p:txBody>
      </p:sp>
    </p:spTree>
    <p:extLst>
      <p:ext uri="{BB962C8B-B14F-4D97-AF65-F5344CB8AC3E}">
        <p14:creationId xmlns:p14="http://schemas.microsoft.com/office/powerpoint/2010/main" val="3784412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2A0FC-3697-BA58-3181-7ABAA11BC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A25029-9170-CE05-89C0-3167A14119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345" y="743948"/>
            <a:ext cx="10515600" cy="1325563"/>
          </a:xfrm>
          <a:prstGeom prst="rect">
            <a:avLst/>
          </a:prstGeom>
        </p:spPr>
        <p:txBody>
          <a:bodyPr/>
          <a:lstStyle/>
          <a:p>
            <a:pPr rtl="0" eaLnBrk="1" latinLnBrk="1" hangingPunct="1"/>
            <a:r>
              <a:rPr lang="el-GR" sz="2800" b="1" kern="1200" noProof="1">
                <a:solidFill>
                  <a:srgbClr val="FFFFFF"/>
                </a:solidFill>
                <a:effectLst/>
                <a:latin typeface="Calibri" panose="020F0502020204030204" pitchFamily="34" charset="0"/>
                <a:ea typeface="+mn-ea"/>
                <a:cs typeface="+mn-cs"/>
              </a:rPr>
              <a:t>Δημιουργία μιας ενεργειακής κοινότητας: Περαιτέρω σκέψεις</a:t>
            </a:r>
            <a:endParaRPr lang="el-GR" noProof="1">
              <a:effectLst/>
            </a:endParaRPr>
          </a:p>
          <a:p>
            <a:endParaRPr lang="el-GR" noProof="1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9D6D4-ADBC-D7EB-E231-9A2E3FFD7EF4}"/>
              </a:ext>
            </a:extLst>
          </p:cNvPr>
          <p:cNvSpPr txBox="1"/>
          <p:nvPr/>
        </p:nvSpPr>
        <p:spPr>
          <a:xfrm>
            <a:off x="6237964" y="1970213"/>
            <a:ext cx="55765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/>
            <a:r>
              <a:rPr lang="en-GB" sz="2400" dirty="0">
                <a:ea typeface="Public Sans"/>
                <a:cs typeface="Public Sans"/>
                <a:sym typeface="Public Sans"/>
              </a:rPr>
              <a:t>Είναι ζωτικής σημασίας να εξετάσετε πώς θα διαχειριστείτε την ενεργειακή σας κοινότητα. Λάβετε υπόψη τους ακόλουθους βασικούς τομείς:</a:t>
            </a:r>
          </a:p>
          <a:p>
            <a:pPr latinLnBrk="0"/>
            <a:endParaRPr lang="en-GB" sz="2400" dirty="0">
              <a:ea typeface="Public Sans"/>
              <a:cs typeface="Public Sans"/>
            </a:endParaRP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Ένα ισχυρό και σαφές πλαίσιο.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Χρηματοοικονομικά περιουσιακά στοιχεία.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Συμμετοχή της κοινότητας και εμπλοκή των ενδιαφερόμενων μερών.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Λειτουργική διαχείριση;</a:t>
            </a:r>
          </a:p>
          <a:p>
            <a:pPr marL="342900" indent="-342900" latinLnBrk="0">
              <a:buFont typeface="Arial" panose="020B0604020202020204" pitchFamily="34" charset="0"/>
              <a:buChar char="•"/>
            </a:pPr>
            <a:r>
              <a:rPr lang="en-GB" sz="2400" dirty="0"/>
              <a:t>Επεκτασιμότητα και μελλοντική ανάπτυξη.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AB25C1-AB87-5A13-0B39-9DD224FE8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81" y="2397999"/>
            <a:ext cx="5388664" cy="39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84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Every1 slide master">
  <a:themeElements>
    <a:clrScheme name="0E3AF0">
      <a:dk1>
        <a:srgbClr val="231F20"/>
      </a:dk1>
      <a:lt1>
        <a:srgbClr val="FFFFFF"/>
      </a:lt1>
      <a:dk2>
        <a:srgbClr val="0E3AF0"/>
      </a:dk2>
      <a:lt2>
        <a:srgbClr val="D3D3D3"/>
      </a:lt2>
      <a:accent1>
        <a:srgbClr val="BDF03A"/>
      </a:accent1>
      <a:accent2>
        <a:srgbClr val="0E3AF0"/>
      </a:accent2>
      <a:accent3>
        <a:srgbClr val="A5A5A5"/>
      </a:accent3>
      <a:accent4>
        <a:srgbClr val="808080"/>
      </a:accent4>
      <a:accent5>
        <a:srgbClr val="0E3AF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2838" cap="flat">
          <a:noFill/>
          <a:prstDash val="solid"/>
          <a:miter/>
        </a:ln>
        <a:effectLst/>
      </a:spPr>
      <a:bodyPr rtlCol="0" anchor="ctr"/>
      <a:lstStyle>
        <a:defPPr algn="ctr">
          <a:defRPr sz="2800" dirty="0" smtClean="0">
            <a:solidFill>
              <a:srgbClr val="1A1941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c2b11d-9272-4eed-95ac-95725493c81f" xsi:nil="true"/>
    <lcf76f155ced4ddcb4097134ff3c332f xmlns="c67c0ac7-78b5-4864-aca3-db9996adcf66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C0EDCDBA201B409A2395B9861151A1" ma:contentTypeVersion="15" ma:contentTypeDescription="Een nieuw document maken." ma:contentTypeScope="" ma:versionID="50c7f522389424b49c6918a8f642ccca">
  <xsd:schema xmlns:xsd="http://www.w3.org/2001/XMLSchema" xmlns:xs="http://www.w3.org/2001/XMLSchema" xmlns:p="http://schemas.microsoft.com/office/2006/metadata/properties" xmlns:ns2="c67c0ac7-78b5-4864-aca3-db9996adcf66" xmlns:ns3="59c2b11d-9272-4eed-95ac-95725493c81f" targetNamespace="http://schemas.microsoft.com/office/2006/metadata/properties" ma:root="true" ma:fieldsID="bb5fd8cc14943147fc1cd49a2979817f" ns2:_="" ns3:_="">
    <xsd:import namespace="c67c0ac7-78b5-4864-aca3-db9996adcf66"/>
    <xsd:import namespace="59c2b11d-9272-4eed-95ac-95725493c81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7c0ac7-78b5-4864-aca3-db9996adcf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59249fec-8619-4602-8705-1823ced1ad9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c2b11d-9272-4eed-95ac-95725493c81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208e361e-f706-48d1-9f52-00535f2db59c}" ma:internalName="TaxCatchAll" ma:showField="CatchAllData" ma:web="59c2b11d-9272-4eed-95ac-95725493c8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3CA0DD0-504F-4EB9-B60E-59D0E157F7B9}">
  <ds:schemaRefs>
    <ds:schemaRef ds:uri="577805d4-8e47-4788-b8ec-5b1290b6ebfb"/>
    <ds:schemaRef ds:uri="59c2b11d-9272-4eed-95ac-95725493c81f"/>
    <ds:schemaRef ds:uri="75a85b04-3e87-4e6d-8e61-343b36998706"/>
    <ds:schemaRef ds:uri="c67c0ac7-78b5-4864-aca3-db9996adcf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f45ef3b6-e1f8-4ba6-89ba-26b48c006428"/>
    <ds:schemaRef ds:uri="7b26517a-e12b-4b49-bcfd-51642f3fdde0"/>
  </ds:schemaRefs>
</ds:datastoreItem>
</file>

<file path=customXml/itemProps2.xml><?xml version="1.0" encoding="utf-8"?>
<ds:datastoreItem xmlns:ds="http://schemas.openxmlformats.org/officeDocument/2006/customXml" ds:itemID="{C73A34F6-71A3-4047-9343-07BB12A14F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7c0ac7-78b5-4864-aca3-db9996adcf66"/>
    <ds:schemaRef ds:uri="59c2b11d-9272-4eed-95ac-95725493c81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3774D8-BCA8-4A02-93E0-3307429344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3875</Words>
  <Application>Microsoft Macintosh PowerPoint</Application>
  <PresentationFormat>Widescreen</PresentationFormat>
  <Paragraphs>334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맑은 고딕</vt:lpstr>
      <vt:lpstr>Arial</vt:lpstr>
      <vt:lpstr>Arial,Sans-Serif</vt:lpstr>
      <vt:lpstr>Calibri</vt:lpstr>
      <vt:lpstr>Public Sans</vt:lpstr>
      <vt:lpstr>Every1 slide master</vt:lpstr>
      <vt:lpstr>Χρήσιμες συμβουλές, κόλπα και εργαλεία… Για να σας βοηθήσουμε στη δημιουργία της ενεργειακής κοινότητας</vt:lpstr>
      <vt:lpstr>Εισαγωγή</vt:lpstr>
      <vt:lpstr>Αυτή η παρουσίαση</vt:lpstr>
      <vt:lpstr>Ξεκινήστε σήμερα!  </vt:lpstr>
      <vt:lpstr>Δημιουργία ενεργειακής κοινότητας: Πρώτα βήματα και παράγοντες που πρέπει να λάβω υπόψη - Εισαγωγή </vt:lpstr>
      <vt:lpstr>Δημιουργία μιας ενεργειακής κοινότητας: Πρώτα βήματα και παράγοντες που πρέπει να ληφθούν υπόψη –  Αρχικές ερωτήσεις </vt:lpstr>
      <vt:lpstr>Δημιουργία μιας ενεργειακής κοινότητας: Πρώτα βήματα και παράγοντες που πρέπει να ληφθούν υπόψη –  Περισσότερες ερωτήσεις </vt:lpstr>
      <vt:lpstr>Δημιουργία μιας ενεργειακής κοινότητας: Περαιτέρω σκέψεις - Εισαγωγή </vt:lpstr>
      <vt:lpstr>Δημιουργία μιας ενεργειακής κοινότητας: Περαιτέρω σκέψεις </vt:lpstr>
      <vt:lpstr>Δημιουργία ενεργειακής κοινότητας: επίσημη οργάνωση - Εισαγωγή </vt:lpstr>
      <vt:lpstr>Δημιουργία ενεργειακής κοινότητας: επίσημη οργάνωση </vt:lpstr>
      <vt:lpstr>Δημιουργία μιας ενεργειακής κοινότητας: Ηγεσία -  Εισαγωγή </vt:lpstr>
      <vt:lpstr>Δημιουργία μιας ενεργειακής κοινότητας: Ηγεσία </vt:lpstr>
      <vt:lpstr>Δημιουργία ενεργειακής κοινότητας: Πόροι - Εισαγωγή </vt:lpstr>
      <vt:lpstr>Δημιουργία ενεργειακής κοινότητας: Πόροι  </vt:lpstr>
      <vt:lpstr>Δημιουργία μιας ενεργειακής κοινότητας: Τα μέλη σας - Εισαγωγή  </vt:lpstr>
      <vt:lpstr>Δημιουργία ενεργειακής κοινότητας: Τα μέλη σας  </vt:lpstr>
      <vt:lpstr>Δημιουργία ενεργειακής κοινότητας: Χρηματοδότηση - Εισαγωγή </vt:lpstr>
      <vt:lpstr>Δημιουργία ενεργειακής κοινότητας: Χρηματοδότηση - Ερωτήσεις </vt:lpstr>
      <vt:lpstr>Δημιουργία ενεργειακής κοινότητας: Χρηματοδότηση - Επιλογές </vt:lpstr>
      <vt:lpstr>Δημιουργία μιας ενεργειακής κοινότητας: Εμπλοκή της κοινότητας και των ενδιαφερόμενων μερών - Εισαγωγή </vt:lpstr>
      <vt:lpstr>Δημιουργία ενεργειακής κοινότητας: Συμμετοχή της κοινότητας και των ενδιαφερόμενων μερών - Ερωτήσεις </vt:lpstr>
      <vt:lpstr>Δημιουργία μιας ενεργειακής κοινότητας: Συμμετοχή της κοινότητας και των ενδιαφερόμενων μερών – Καλές πρακτικές </vt:lpstr>
      <vt:lpstr>Επόμενα βήματα 1 </vt:lpstr>
      <vt:lpstr>Επόμενα βήματα 2 </vt:lpstr>
      <vt:lpstr>Ευχαριστίες 1 </vt:lpstr>
      <vt:lpstr>Ευχαριστίες 2 </vt:lpstr>
      <vt:lpstr>Ευχαριστώ!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>Beck.Pitt</cp:lastModifiedBy>
  <cp:revision>50</cp:revision>
  <cp:lastPrinted>2025-03-21T11:31:47Z</cp:lastPrinted>
  <dcterms:created xsi:type="dcterms:W3CDTF">2019-04-06T05:20:47Z</dcterms:created>
  <dcterms:modified xsi:type="dcterms:W3CDTF">2026-03-17T07:43:50Z</dcterms:modified>
  <cp:category/>
</cp:coreProperties>
</file>