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20"/>
  </p:notesMasterIdLst>
  <p:handoutMasterIdLst>
    <p:handoutMasterId r:id="rId21"/>
  </p:handoutMasterIdLst>
  <p:sldIdLst>
    <p:sldId id="611" r:id="rId5"/>
    <p:sldId id="612" r:id="rId6"/>
    <p:sldId id="613" r:id="rId7"/>
    <p:sldId id="614" r:id="rId8"/>
    <p:sldId id="615" r:id="rId9"/>
    <p:sldId id="616" r:id="rId10"/>
    <p:sldId id="617" r:id="rId11"/>
    <p:sldId id="618" r:id="rId12"/>
    <p:sldId id="619" r:id="rId13"/>
    <p:sldId id="620" r:id="rId14"/>
    <p:sldId id="621" r:id="rId15"/>
    <p:sldId id="622" r:id="rId16"/>
    <p:sldId id="623" r:id="rId17"/>
    <p:sldId id="624" r:id="rId18"/>
    <p:sldId id="652" r:id="rId19"/>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22059A-A97A-0505-909E-108309ABF531}" v="1" dt="2026-02-09T13:34:02.2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28" autoAdjust="0"/>
    <p:restoredTop sz="86422" autoAdjust="0"/>
  </p:normalViewPr>
  <p:slideViewPr>
    <p:cSldViewPr snapToGrid="0">
      <p:cViewPr varScale="1">
        <p:scale>
          <a:sx n="92" d="100"/>
          <a:sy n="92" d="100"/>
        </p:scale>
        <p:origin x="1432" y="1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284F6168-9E80-9245-8322-1EF137622954}"/>
    <pc:docChg chg="modSld">
      <pc:chgData name="Alexander Deliukov" userId="S::alexander_think-e.be#ext#@flux50.onmicrosoft.com::bee075c1-faac-4166-8fcb-7b2057bad6f6" providerId="AD" clId="Web-{284F6168-9E80-9245-8322-1EF137622954}" dt="2026-02-06T12:09:45.960" v="2" actId="14100"/>
      <pc:docMkLst>
        <pc:docMk/>
      </pc:docMkLst>
      <pc:sldChg chg="addSp modSp">
        <pc:chgData name="Alexander Deliukov" userId="S::alexander_think-e.be#ext#@flux50.onmicrosoft.com::bee075c1-faac-4166-8fcb-7b2057bad6f6" providerId="AD" clId="Web-{284F6168-9E80-9245-8322-1EF137622954}" dt="2026-02-06T12:09:45.960" v="2" actId="14100"/>
        <pc:sldMkLst>
          <pc:docMk/>
          <pc:sldMk cId="3907640188" sldId="611"/>
        </pc:sldMkLst>
        <pc:picChg chg="add mod">
          <ac:chgData name="Alexander Deliukov" userId="S::alexander_think-e.be#ext#@flux50.onmicrosoft.com::bee075c1-faac-4166-8fcb-7b2057bad6f6" providerId="AD" clId="Web-{284F6168-9E80-9245-8322-1EF137622954}" dt="2026-02-06T12:09:45.960" v="2" actId="14100"/>
          <ac:picMkLst>
            <pc:docMk/>
            <pc:sldMk cId="3907640188" sldId="611"/>
            <ac:picMk id="4" creationId="{591C8144-BF59-DE15-DFB7-C2C68BC6D0D5}"/>
          </ac:picMkLst>
        </pc:picChg>
      </pc:sldChg>
    </pc:docChg>
  </pc:docChgLst>
  <pc:docChgLst>
    <pc:chgData name="Alexander Deliukov" userId="S::alexander_think-e.be#ext#@flux50.onmicrosoft.com::bee075c1-faac-4166-8fcb-7b2057bad6f6" providerId="AD" clId="Web-{9022059A-A97A-0505-909E-108309ABF531}"/>
    <pc:docChg chg="modSld">
      <pc:chgData name="Alexander Deliukov" userId="S::alexander_think-e.be#ext#@flux50.onmicrosoft.com::bee075c1-faac-4166-8fcb-7b2057bad6f6" providerId="AD" clId="Web-{9022059A-A97A-0505-909E-108309ABF531}" dt="2026-02-09T13:34:02.271" v="0" actId="1076"/>
      <pc:docMkLst>
        <pc:docMk/>
      </pc:docMkLst>
      <pc:sldChg chg="modSp">
        <pc:chgData name="Alexander Deliukov" userId="S::alexander_think-e.be#ext#@flux50.onmicrosoft.com::bee075c1-faac-4166-8fcb-7b2057bad6f6" providerId="AD" clId="Web-{9022059A-A97A-0505-909E-108309ABF531}" dt="2026-02-09T13:34:02.271" v="0" actId="1076"/>
        <pc:sldMkLst>
          <pc:docMk/>
          <pc:sldMk cId="3907640188" sldId="611"/>
        </pc:sldMkLst>
        <pc:picChg chg="mod">
          <ac:chgData name="Alexander Deliukov" userId="S::alexander_think-e.be#ext#@flux50.onmicrosoft.com::bee075c1-faac-4166-8fcb-7b2057bad6f6" providerId="AD" clId="Web-{9022059A-A97A-0505-909E-108309ABF531}" dt="2026-02-09T13:34:02.271" v="0" actId="1076"/>
          <ac:picMkLst>
            <pc:docMk/>
            <pc:sldMk cId="3907640188" sldId="611"/>
            <ac:picMk id="4" creationId="{591C8144-BF59-DE15-DFB7-C2C68BC6D0D5}"/>
          </ac:picMkLst>
        </pc:picChg>
      </pc:sldChg>
    </pc:docChg>
  </pc:docChgLst>
  <pc:docChgLst>
    <pc:chgData name="Alexander Deliukov" userId="d5fda0f2-1d08-4016-b7e9-bb882f168707" providerId="ADAL" clId="{FE9DFF45-01DC-45CC-A80A-B50597210401}"/>
    <pc:docChg chg="undo custSel addSld delSld modSld">
      <pc:chgData name="Alexander Deliukov" userId="d5fda0f2-1d08-4016-b7e9-bb882f168707" providerId="ADAL" clId="{FE9DFF45-01DC-45CC-A80A-B50597210401}" dt="2026-01-27T12:55:13.446" v="64" actId="1076"/>
      <pc:docMkLst>
        <pc:docMk/>
      </pc:docMkLst>
      <pc:sldChg chg="addSp delSp modSp mod">
        <pc:chgData name="Alexander Deliukov" userId="d5fda0f2-1d08-4016-b7e9-bb882f168707" providerId="ADAL" clId="{FE9DFF45-01DC-45CC-A80A-B50597210401}" dt="2026-01-27T12:48:34.698" v="38"/>
        <pc:sldMkLst>
          <pc:docMk/>
          <pc:sldMk cId="3907640188" sldId="611"/>
        </pc:sldMkLst>
        <pc:spChg chg="mod">
          <ac:chgData name="Alexander Deliukov" userId="d5fda0f2-1d08-4016-b7e9-bb882f168707" providerId="ADAL" clId="{FE9DFF45-01DC-45CC-A80A-B50597210401}" dt="2026-01-27T12:48:34.698" v="38"/>
          <ac:spMkLst>
            <pc:docMk/>
            <pc:sldMk cId="3907640188" sldId="611"/>
            <ac:spMk id="2" creationId="{133E8DB0-EB98-177F-99E4-65D4FC080D88}"/>
          </ac:spMkLst>
        </pc:spChg>
      </pc:sldChg>
      <pc:sldChg chg="modSp">
        <pc:chgData name="Alexander Deliukov" userId="d5fda0f2-1d08-4016-b7e9-bb882f168707" providerId="ADAL" clId="{FE9DFF45-01DC-45CC-A80A-B50597210401}" dt="2026-01-27T12:49:06.606" v="53" actId="404"/>
        <pc:sldMkLst>
          <pc:docMk/>
          <pc:sldMk cId="3923979759" sldId="612"/>
        </pc:sldMkLst>
        <pc:spChg chg="mod">
          <ac:chgData name="Alexander Deliukov" userId="d5fda0f2-1d08-4016-b7e9-bb882f168707" providerId="ADAL" clId="{FE9DFF45-01DC-45CC-A80A-B50597210401}" dt="2026-01-27T12:49:06.606" v="53" actId="404"/>
          <ac:spMkLst>
            <pc:docMk/>
            <pc:sldMk cId="3923979759" sldId="612"/>
            <ac:spMk id="2" creationId="{0FE65402-2D24-4C0B-3A9B-70B199ADCEA8}"/>
          </ac:spMkLst>
        </pc:spChg>
      </pc:sldChg>
      <pc:sldChg chg="modSp mod">
        <pc:chgData name="Alexander Deliukov" userId="d5fda0f2-1d08-4016-b7e9-bb882f168707" providerId="ADAL" clId="{FE9DFF45-01DC-45CC-A80A-B50597210401}" dt="2026-01-27T12:48:34.698" v="38"/>
        <pc:sldMkLst>
          <pc:docMk/>
          <pc:sldMk cId="2549985706" sldId="613"/>
        </pc:sldMkLst>
        <pc:spChg chg="mod">
          <ac:chgData name="Alexander Deliukov" userId="d5fda0f2-1d08-4016-b7e9-bb882f168707" providerId="ADAL" clId="{FE9DFF45-01DC-45CC-A80A-B50597210401}" dt="2026-01-27T12:48:34.698" v="38"/>
          <ac:spMkLst>
            <pc:docMk/>
            <pc:sldMk cId="2549985706" sldId="613"/>
            <ac:spMk id="4" creationId="{8A06FFFC-71D2-A55D-11F9-2F6587CA8356}"/>
          </ac:spMkLst>
        </pc:spChg>
      </pc:sldChg>
      <pc:sldChg chg="modSp">
        <pc:chgData name="Alexander Deliukov" userId="d5fda0f2-1d08-4016-b7e9-bb882f168707" providerId="ADAL" clId="{FE9DFF45-01DC-45CC-A80A-B50597210401}" dt="2026-01-27T12:48:34.698" v="38"/>
        <pc:sldMkLst>
          <pc:docMk/>
          <pc:sldMk cId="1477481381" sldId="615"/>
        </pc:sldMkLst>
        <pc:spChg chg="mod">
          <ac:chgData name="Alexander Deliukov" userId="d5fda0f2-1d08-4016-b7e9-bb882f168707" providerId="ADAL" clId="{FE9DFF45-01DC-45CC-A80A-B50597210401}" dt="2026-01-27T12:48:34.698" v="38"/>
          <ac:spMkLst>
            <pc:docMk/>
            <pc:sldMk cId="1477481381" sldId="615"/>
            <ac:spMk id="2" creationId="{EFE5706B-801C-7CE9-2FD2-896890F5709E}"/>
          </ac:spMkLst>
        </pc:spChg>
      </pc:sldChg>
      <pc:sldChg chg="delSp modSp mod">
        <pc:chgData name="Alexander Deliukov" userId="d5fda0f2-1d08-4016-b7e9-bb882f168707" providerId="ADAL" clId="{FE9DFF45-01DC-45CC-A80A-B50597210401}" dt="2026-01-27T12:50:44.493" v="56" actId="20577"/>
        <pc:sldMkLst>
          <pc:docMk/>
          <pc:sldMk cId="2460397813" sldId="616"/>
        </pc:sldMkLst>
        <pc:spChg chg="mod">
          <ac:chgData name="Alexander Deliukov" userId="d5fda0f2-1d08-4016-b7e9-bb882f168707" providerId="ADAL" clId="{FE9DFF45-01DC-45CC-A80A-B50597210401}" dt="2026-01-27T12:50:44.493" v="56" actId="20577"/>
          <ac:spMkLst>
            <pc:docMk/>
            <pc:sldMk cId="2460397813" sldId="616"/>
            <ac:spMk id="4" creationId="{B86F7BA3-B558-E7EE-49BC-1EDCDFCA81CE}"/>
          </ac:spMkLst>
        </pc:spChg>
      </pc:sldChg>
      <pc:sldChg chg="modSp">
        <pc:chgData name="Alexander Deliukov" userId="d5fda0f2-1d08-4016-b7e9-bb882f168707" providerId="ADAL" clId="{FE9DFF45-01DC-45CC-A80A-B50597210401}" dt="2026-01-27T12:50:49.746" v="57" actId="404"/>
        <pc:sldMkLst>
          <pc:docMk/>
          <pc:sldMk cId="1526321746" sldId="618"/>
        </pc:sldMkLst>
        <pc:spChg chg="mod">
          <ac:chgData name="Alexander Deliukov" userId="d5fda0f2-1d08-4016-b7e9-bb882f168707" providerId="ADAL" clId="{FE9DFF45-01DC-45CC-A80A-B50597210401}" dt="2026-01-27T12:50:49.746" v="57" actId="404"/>
          <ac:spMkLst>
            <pc:docMk/>
            <pc:sldMk cId="1526321746" sldId="618"/>
            <ac:spMk id="4" creationId="{12E9D6D4-ADBC-D7EB-E231-9A2E3FFD7EF4}"/>
          </ac:spMkLst>
        </pc:spChg>
      </pc:sldChg>
      <pc:sldChg chg="modSp">
        <pc:chgData name="Alexander Deliukov" userId="d5fda0f2-1d08-4016-b7e9-bb882f168707" providerId="ADAL" clId="{FE9DFF45-01DC-45CC-A80A-B50597210401}" dt="2026-01-27T12:50:54.230" v="58" actId="404"/>
        <pc:sldMkLst>
          <pc:docMk/>
          <pc:sldMk cId="2251049058" sldId="620"/>
        </pc:sldMkLst>
        <pc:spChg chg="mod">
          <ac:chgData name="Alexander Deliukov" userId="d5fda0f2-1d08-4016-b7e9-bb882f168707" providerId="ADAL" clId="{FE9DFF45-01DC-45CC-A80A-B50597210401}" dt="2026-01-27T12:50:54.230" v="58" actId="404"/>
          <ac:spMkLst>
            <pc:docMk/>
            <pc:sldMk cId="2251049058" sldId="620"/>
            <ac:spMk id="4" creationId="{C48B4B3E-49EA-5666-7C14-9015697F413B}"/>
          </ac:spMkLst>
        </pc:spChg>
      </pc:sldChg>
      <pc:sldChg chg="modSp">
        <pc:chgData name="Alexander Deliukov" userId="d5fda0f2-1d08-4016-b7e9-bb882f168707" providerId="ADAL" clId="{FE9DFF45-01DC-45CC-A80A-B50597210401}" dt="2026-01-27T12:54:55.414" v="59" actId="404"/>
        <pc:sldMkLst>
          <pc:docMk/>
          <pc:sldMk cId="3526500076" sldId="622"/>
        </pc:sldMkLst>
        <pc:spChg chg="mod">
          <ac:chgData name="Alexander Deliukov" userId="d5fda0f2-1d08-4016-b7e9-bb882f168707" providerId="ADAL" clId="{FE9DFF45-01DC-45CC-A80A-B50597210401}" dt="2026-01-27T12:54:55.414" v="59" actId="404"/>
          <ac:spMkLst>
            <pc:docMk/>
            <pc:sldMk cId="3526500076" sldId="622"/>
            <ac:spMk id="4" creationId="{92FE9A94-DCC1-E1C5-4D79-C962BC490CDE}"/>
          </ac:spMkLst>
        </pc:spChg>
      </pc:sldChg>
      <pc:sldChg chg="modSp mod">
        <pc:chgData name="Alexander Deliukov" userId="d5fda0f2-1d08-4016-b7e9-bb882f168707" providerId="ADAL" clId="{FE9DFF45-01DC-45CC-A80A-B50597210401}" dt="2026-01-27T12:55:13.446" v="64" actId="1076"/>
        <pc:sldMkLst>
          <pc:docMk/>
          <pc:sldMk cId="2317735843" sldId="623"/>
        </pc:sldMkLst>
        <pc:spChg chg="mod">
          <ac:chgData name="Alexander Deliukov" userId="d5fda0f2-1d08-4016-b7e9-bb882f168707" providerId="ADAL" clId="{FE9DFF45-01DC-45CC-A80A-B50597210401}" dt="2026-01-27T12:54:59.966" v="61" actId="1076"/>
          <ac:spMkLst>
            <pc:docMk/>
            <pc:sldMk cId="2317735843" sldId="623"/>
            <ac:spMk id="19" creationId="{8DC1423C-2E75-48AE-A98F-626668954196}"/>
          </ac:spMkLst>
        </pc:spChg>
        <pc:spChg chg="mod">
          <ac:chgData name="Alexander Deliukov" userId="d5fda0f2-1d08-4016-b7e9-bb882f168707" providerId="ADAL" clId="{FE9DFF45-01DC-45CC-A80A-B50597210401}" dt="2026-01-27T12:55:09.009" v="63" actId="404"/>
          <ac:spMkLst>
            <pc:docMk/>
            <pc:sldMk cId="2317735843" sldId="623"/>
            <ac:spMk id="22" creationId="{A864822C-C010-4224-BC0B-E7C41C5EB6AF}"/>
          </ac:spMkLst>
        </pc:spChg>
        <pc:spChg chg="mod">
          <ac:chgData name="Alexander Deliukov" userId="d5fda0f2-1d08-4016-b7e9-bb882f168707" providerId="ADAL" clId="{FE9DFF45-01DC-45CC-A80A-B50597210401}" dt="2026-01-27T12:55:09.009" v="63" actId="404"/>
          <ac:spMkLst>
            <pc:docMk/>
            <pc:sldMk cId="2317735843" sldId="623"/>
            <ac:spMk id="25" creationId="{BA07292B-02E8-4BAA-BC44-60528F7C3EF0}"/>
          </ac:spMkLst>
        </pc:spChg>
        <pc:spChg chg="mod">
          <ac:chgData name="Alexander Deliukov" userId="d5fda0f2-1d08-4016-b7e9-bb882f168707" providerId="ADAL" clId="{FE9DFF45-01DC-45CC-A80A-B50597210401}" dt="2026-01-27T12:55:09.009" v="63" actId="404"/>
          <ac:spMkLst>
            <pc:docMk/>
            <pc:sldMk cId="2317735843" sldId="623"/>
            <ac:spMk id="28" creationId="{2C95811B-B365-4F32-93F0-776B8143B392}"/>
          </ac:spMkLst>
        </pc:spChg>
        <pc:spChg chg="mod">
          <ac:chgData name="Alexander Deliukov" userId="d5fda0f2-1d08-4016-b7e9-bb882f168707" providerId="ADAL" clId="{FE9DFF45-01DC-45CC-A80A-B50597210401}" dt="2026-01-27T12:55:09.009" v="63" actId="404"/>
          <ac:spMkLst>
            <pc:docMk/>
            <pc:sldMk cId="2317735843" sldId="623"/>
            <ac:spMk id="34" creationId="{07FD3683-124B-4FC8-BC8A-82E8EDA88594}"/>
          </ac:spMkLst>
        </pc:spChg>
        <pc:spChg chg="mod">
          <ac:chgData name="Alexander Deliukov" userId="d5fda0f2-1d08-4016-b7e9-bb882f168707" providerId="ADAL" clId="{FE9DFF45-01DC-45CC-A80A-B50597210401}" dt="2026-01-27T12:55:09.009" v="63" actId="404"/>
          <ac:spMkLst>
            <pc:docMk/>
            <pc:sldMk cId="2317735843" sldId="623"/>
            <ac:spMk id="35" creationId="{2A91A445-0E3B-4298-8F85-60E5F18D4600}"/>
          </ac:spMkLst>
        </pc:spChg>
        <pc:spChg chg="mod">
          <ac:chgData name="Alexander Deliukov" userId="d5fda0f2-1d08-4016-b7e9-bb882f168707" providerId="ADAL" clId="{FE9DFF45-01DC-45CC-A80A-B50597210401}" dt="2026-01-27T12:55:09.009" v="63" actId="404"/>
          <ac:spMkLst>
            <pc:docMk/>
            <pc:sldMk cId="2317735843" sldId="623"/>
            <ac:spMk id="39" creationId="{A2BDE4CF-280A-4584-8667-43095FCB7679}"/>
          </ac:spMkLst>
        </pc:spChg>
        <pc:spChg chg="mod">
          <ac:chgData name="Alexander Deliukov" userId="d5fda0f2-1d08-4016-b7e9-bb882f168707" providerId="ADAL" clId="{FE9DFF45-01DC-45CC-A80A-B50597210401}" dt="2026-01-27T12:55:09.009" v="63" actId="404"/>
          <ac:spMkLst>
            <pc:docMk/>
            <pc:sldMk cId="2317735843" sldId="623"/>
            <ac:spMk id="41" creationId="{D9C87595-16A2-4A0F-9DBB-4AF40FA3BA2C}"/>
          </ac:spMkLst>
        </pc:spChg>
        <pc:spChg chg="mod">
          <ac:chgData name="Alexander Deliukov" userId="d5fda0f2-1d08-4016-b7e9-bb882f168707" providerId="ADAL" clId="{FE9DFF45-01DC-45CC-A80A-B50597210401}" dt="2026-01-27T12:55:09.009" v="63" actId="404"/>
          <ac:spMkLst>
            <pc:docMk/>
            <pc:sldMk cId="2317735843" sldId="623"/>
            <ac:spMk id="48" creationId="{E0A40E80-BEFD-48A6-84AE-6697C6935653}"/>
          </ac:spMkLst>
        </pc:spChg>
        <pc:spChg chg="mod">
          <ac:chgData name="Alexander Deliukov" userId="d5fda0f2-1d08-4016-b7e9-bb882f168707" providerId="ADAL" clId="{FE9DFF45-01DC-45CC-A80A-B50597210401}" dt="2026-01-27T12:55:09.009" v="63" actId="404"/>
          <ac:spMkLst>
            <pc:docMk/>
            <pc:sldMk cId="2317735843" sldId="623"/>
            <ac:spMk id="54" creationId="{8ADF8768-6762-4083-BD0C-23C359F0C680}"/>
          </ac:spMkLst>
        </pc:spChg>
        <pc:spChg chg="mod">
          <ac:chgData name="Alexander Deliukov" userId="d5fda0f2-1d08-4016-b7e9-bb882f168707" providerId="ADAL" clId="{FE9DFF45-01DC-45CC-A80A-B50597210401}" dt="2026-01-27T12:55:09.009" v="63" actId="404"/>
          <ac:spMkLst>
            <pc:docMk/>
            <pc:sldMk cId="2317735843" sldId="623"/>
            <ac:spMk id="56" creationId="{BB3C32CE-37D2-4FD8-B7EA-222700C3C02A}"/>
          </ac:spMkLst>
        </pc:spChg>
        <pc:spChg chg="mod">
          <ac:chgData name="Alexander Deliukov" userId="d5fda0f2-1d08-4016-b7e9-bb882f168707" providerId="ADAL" clId="{FE9DFF45-01DC-45CC-A80A-B50597210401}" dt="2026-01-27T12:55:13.446" v="64" actId="1076"/>
          <ac:spMkLst>
            <pc:docMk/>
            <pc:sldMk cId="2317735843" sldId="623"/>
            <ac:spMk id="60" creationId="{DB6D982A-54DA-4FCC-9383-F91FC1E1D9CE}"/>
          </ac:spMkLst>
        </pc:spChg>
      </pc:sldChg>
      <pc:sldChg chg="modSp mod">
        <pc:chgData name="Alexander Deliukov" userId="d5fda0f2-1d08-4016-b7e9-bb882f168707" providerId="ADAL" clId="{FE9DFF45-01DC-45CC-A80A-B50597210401}" dt="2026-01-27T12:48:58.105" v="52" actId="20577"/>
        <pc:sldMkLst>
          <pc:docMk/>
          <pc:sldMk cId="3274696126" sldId="624"/>
        </pc:sldMkLst>
        <pc:spChg chg="mod">
          <ac:chgData name="Alexander Deliukov" userId="d5fda0f2-1d08-4016-b7e9-bb882f168707" providerId="ADAL" clId="{FE9DFF45-01DC-45CC-A80A-B50597210401}" dt="2026-01-27T12:48:58.105" v="52" actId="20577"/>
          <ac:spMkLst>
            <pc:docMk/>
            <pc:sldMk cId="3274696126" sldId="624"/>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2026. 3. 13.</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Master-Textstil bearbeiten</a:t>
            </a:r>
          </a:p>
          <a:p>
            <a:pPr lvl="1"/>
            <a:r>
              <a:rPr lang="ko-KR" altLang="en-US"/>
              <a:t>Zweite Ebene</a:t>
            </a:r>
          </a:p>
          <a:p>
            <a:pPr lvl="2"/>
            <a:r>
              <a:rPr lang="ko-KR" altLang="en-US"/>
              <a:t>Dritte Ebene</a:t>
            </a:r>
          </a:p>
          <a:p>
            <a:pPr lvl="3"/>
            <a:r>
              <a:rPr lang="ko-KR" altLang="en-US"/>
              <a:t>Vierte Ebene</a:t>
            </a:r>
          </a:p>
          <a:p>
            <a:pPr lvl="4"/>
            <a:r>
              <a:rPr lang="ko-KR" altLang="en-US"/>
              <a:t>Fünfte Ebene</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eea.europa.eu/en/analysis/indicators/share-of-energy-consumption-from"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theguardian.com/business/2023/dec/23/do-electric-cars-really-produce-fewer-carbon-emissions-than-petrol-or-diesel-vehicle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open.edu/openlearncreate/course/view.php?id=12040"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energysavingtrust.org.uk/myths-about-solar/"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www.open.edu/openlearncreate/course/view.php?id=17128" TargetMode="Externa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creativecommons.org/licenses/by-nc/2.0/deed.en"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vespaholic/14495979919/"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commons.wikimedia.org/wiki/File:Vorarlberger_Kraftwerke-Energy_meter_(electro)-smart_meter-02ASD.jpg" TargetMode="External"/><Relationship Id="rId11" Type="http://schemas.openxmlformats.org/officeDocument/2006/relationships/hyperlink" Target="https://unsplash.com/photos/white-and-black-car-in-front-of-white-building-during-daytime-N2Td7KpIvYc" TargetMode="External"/><Relationship Id="rId5" Type="http://schemas.openxmlformats.org/officeDocument/2006/relationships/hyperlink" Target="https://www.pexels.com/photo/paper-beside-macbook-669623/" TargetMode="External"/><Relationship Id="rId10" Type="http://schemas.openxmlformats.org/officeDocument/2006/relationships/hyperlink" Target="https://unsplash.com/license" TargetMode="External"/><Relationship Id="rId4" Type="http://schemas.openxmlformats.org/officeDocument/2006/relationships/hyperlink" Target="https://www.pexels.com/photo/lightbulbs-turned-on-2166753/" TargetMode="External"/><Relationship Id="rId9" Type="http://schemas.openxmlformats.org/officeDocument/2006/relationships/hyperlink" Target="https://unsplash.com/photos/brown-brick-house-with-solar-panels-on-roof-9CalgkSRZb8"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se.org.uk/advice/room-heater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Energie-Mythen entlarvt! </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Dieses Projekt wurde im Rahmen des Forschungs- und Innovationsprogramms „Horizont“ der Europäischen Union (2021–2027) unter der Fördervereinbarung Nr. 101075596 gefördert. Die Verantwortung für den Inhalt dieses Materials liegt ausschließlich beim Every1-Projekt und spiegelt nicht unbedingt die Meinung der Europäischen Union wider. Die Präsentation ist</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 </a:t>
            </a:r>
            <a:r>
              <a:rPr lang="en-GB" sz="1200" b="0" i="0" kern="1200" dirty="0">
                <a:solidFill>
                  <a:schemeClr val="tx1"/>
                </a:solidFill>
                <a:effectLst/>
                <a:latin typeface="+mn-lt"/>
                <a:ea typeface="+mn-ea"/>
                <a:cs typeface="+mn-cs"/>
              </a:rPr>
              <a:t>sofern nicht anders angegeben</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 </a:t>
            </a:r>
            <a:r>
              <a:rPr lang="en-GB" sz="1200" b="0" i="0" kern="1200" dirty="0">
                <a:solidFill>
                  <a:schemeClr val="tx1"/>
                </a:solidFill>
                <a:effectLst/>
                <a:latin typeface="+mn-lt"/>
                <a:ea typeface="+mn-ea"/>
                <a:cs typeface="+mn-cs"/>
              </a:rPr>
              <a:t>unter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lizenziert.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649196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Sind erneuerbare Energiequellen (z. B. Solar- und Windenergie) unzuverlässig?</a:t>
            </a:r>
          </a:p>
          <a:p>
            <a:pPr marL="342900" lvl="0" indent="-342900" latinLnBrk="0">
              <a:buFont typeface="Arial" panose="020B0604020202020204" pitchFamily="34" charset="0"/>
              <a:buChar char="•"/>
            </a:pPr>
            <a:r>
              <a:rPr lang="en-US" sz="1200" b="1" dirty="0">
                <a:ea typeface="Calibri"/>
                <a:cs typeface="Calibri"/>
              </a:rPr>
              <a:t>Mehr als 25 % des gesamten Energieverbrauchs in der EU im Jahr 2024 stammten aus erneuerbaren Quellen </a:t>
            </a:r>
            <a:r>
              <a:rPr lang="en-US" sz="1200" dirty="0">
                <a:ea typeface="Calibri"/>
                <a:cs typeface="Calibri"/>
              </a:rPr>
              <a:t>(</a:t>
            </a:r>
            <a:r>
              <a:rPr lang="en-US" sz="1200" dirty="0">
                <a:ea typeface="Calibri"/>
                <a:cs typeface="Calibri"/>
                <a:hlinkClick r:id="rId3"/>
              </a:rPr>
              <a:t>Europäische Umweltagentur</a:t>
            </a:r>
            <a:r>
              <a:rPr lang="en-US" sz="1200" dirty="0">
                <a:ea typeface="Calibri"/>
                <a:cs typeface="Calibri"/>
              </a:rPr>
              <a:t>) wie Sonne, Wind und Wärmepumpen.</a:t>
            </a:r>
            <a:endParaRPr lang="en-GB" sz="1200" noProof="0" dirty="0">
              <a:solidFill>
                <a:schemeClr val="accent2"/>
              </a:solidFill>
              <a:ea typeface="Public Sans"/>
              <a:cs typeface="Public Sans"/>
              <a:sym typeface="Public Sans"/>
            </a:endParaRPr>
          </a:p>
          <a:p>
            <a:pPr marL="342900" indent="-342900" latinLnBrk="0">
              <a:buFont typeface="Arial" panose="020B0604020202020204" pitchFamily="34" charset="0"/>
              <a:buChar char="•"/>
            </a:pPr>
            <a:endParaRPr lang="en-GB" sz="800" noProof="0" dirty="0">
              <a:solidFill>
                <a:schemeClr val="tx1"/>
              </a:solidFill>
            </a:endParaRPr>
          </a:p>
          <a:p>
            <a:pPr marL="342900" indent="-342900" latinLnBrk="0">
              <a:buFont typeface="Arial" panose="020B0604020202020204" pitchFamily="34" charset="0"/>
              <a:buChar char="•"/>
            </a:pPr>
            <a:r>
              <a:rPr lang="en-GB" sz="1200" noProof="0" dirty="0">
                <a:solidFill>
                  <a:schemeClr val="tx1"/>
                </a:solidFill>
              </a:rPr>
              <a:t>Moderne Technologien </a:t>
            </a:r>
            <a:r>
              <a:rPr lang="en-GB" sz="1200" b="1" noProof="0" dirty="0">
                <a:solidFill>
                  <a:schemeClr val="tx1"/>
                </a:solidFill>
              </a:rPr>
              <a:t>tragen</a:t>
            </a:r>
            <a:r>
              <a:rPr lang="en-GB" sz="1200" noProof="0" dirty="0">
                <a:solidFill>
                  <a:schemeClr val="tx1"/>
                </a:solidFill>
              </a:rPr>
              <a:t> zunehmend </a:t>
            </a:r>
            <a:r>
              <a:rPr lang="en-GB" sz="1200" b="1" noProof="0" dirty="0">
                <a:solidFill>
                  <a:schemeClr val="tx1"/>
                </a:solidFill>
              </a:rPr>
              <a:t>dazu bei, die Wetterabhängigkeit </a:t>
            </a:r>
            <a:r>
              <a:rPr lang="en-GB" sz="1200" noProof="0" dirty="0">
                <a:solidFill>
                  <a:schemeClr val="tx1"/>
                </a:solidFill>
              </a:rPr>
              <a:t>von Solar- und Windenergie </a:t>
            </a:r>
            <a:r>
              <a:rPr lang="en-GB" sz="1200" b="1" noProof="0" dirty="0">
                <a:solidFill>
                  <a:schemeClr val="tx1"/>
                </a:solidFill>
              </a:rPr>
              <a:t>zu verringern</a:t>
            </a:r>
            <a:r>
              <a:rPr lang="en-GB" sz="1200" noProof="0" dirty="0">
                <a:solidFill>
                  <a:schemeClr val="tx1"/>
                </a:solidFill>
              </a:rPr>
              <a:t>.</a:t>
            </a:r>
          </a:p>
          <a:p>
            <a:pPr marL="342900" indent="-342900" latinLnBrk="0">
              <a:buFont typeface="Arial" panose="020B0604020202020204" pitchFamily="34" charset="0"/>
              <a:buChar char="•"/>
            </a:pPr>
            <a:endParaRPr lang="en-GB" sz="800" b="1" noProof="0" dirty="0">
              <a:solidFill>
                <a:schemeClr val="tx1"/>
              </a:solidFill>
            </a:endParaRPr>
          </a:p>
          <a:p>
            <a:pPr marL="342900" indent="-342900" latinLnBrk="0">
              <a:buFont typeface="Arial" panose="020B0604020202020204" pitchFamily="34" charset="0"/>
              <a:buChar char="•"/>
            </a:pPr>
            <a:r>
              <a:rPr lang="en-GB" sz="1200" b="1" noProof="0" dirty="0">
                <a:solidFill>
                  <a:schemeClr val="tx1"/>
                </a:solidFill>
              </a:rPr>
              <a:t>Fortschrittliche Prognosen </a:t>
            </a:r>
            <a:r>
              <a:rPr lang="en-GB" sz="1200" noProof="0" dirty="0">
                <a:solidFill>
                  <a:schemeClr val="tx1"/>
                </a:solidFill>
              </a:rPr>
              <a:t>sagen die Erzeugung aus erneuerbaren Energien voraus, und </a:t>
            </a:r>
            <a:r>
              <a:rPr lang="en-GB" sz="1200" b="1" noProof="0" dirty="0">
                <a:solidFill>
                  <a:schemeClr val="tx1"/>
                </a:solidFill>
              </a:rPr>
              <a:t>Speichersysteme </a:t>
            </a:r>
            <a:r>
              <a:rPr lang="en-GB" sz="1200" noProof="0" dirty="0">
                <a:solidFill>
                  <a:schemeClr val="tx1"/>
                </a:solidFill>
              </a:rPr>
              <a:t>(Batterien, Pumpspeicherkraftwerke) stabilisieren das Netz. </a:t>
            </a:r>
          </a:p>
          <a:p>
            <a:pPr marL="342900" indent="-342900" latinLnBrk="0">
              <a:buFont typeface="Arial" panose="020B0604020202020204" pitchFamily="34" charset="0"/>
              <a:buChar char="•"/>
            </a:pPr>
            <a:endParaRPr lang="en-GB" sz="800" b="1" noProof="0" dirty="0">
              <a:solidFill>
                <a:schemeClr val="tx1"/>
              </a:solidFill>
            </a:endParaRPr>
          </a:p>
          <a:p>
            <a:pPr marL="342900" indent="-342900" latinLnBrk="0">
              <a:buFont typeface="Arial" panose="020B0604020202020204" pitchFamily="34" charset="0"/>
              <a:buChar char="•"/>
            </a:pPr>
            <a:r>
              <a:rPr lang="en-GB" sz="1200" b="1" noProof="0" dirty="0">
                <a:solidFill>
                  <a:schemeClr val="tx1"/>
                </a:solidFill>
              </a:rPr>
              <a:t>Dynamische Preisgestaltung</a:t>
            </a:r>
            <a:r>
              <a:rPr lang="en-GB" sz="1200" noProof="0" dirty="0">
                <a:solidFill>
                  <a:schemeClr val="tx1"/>
                </a:solidFill>
              </a:rPr>
              <a:t>, bei der sich der Energiepreis entsprechend Angebot und Nachfrage anpasst, trägt ebenfalls zur Stabilisierung des Stromnetzes bei. </a:t>
            </a:r>
          </a:p>
          <a:p>
            <a:pPr latinLnBrk="0"/>
            <a:endParaRPr lang="en-GB" sz="1200" noProof="0" dirty="0">
              <a:solidFill>
                <a:srgbClr val="000066"/>
              </a:solidFill>
              <a:ea typeface="Public Sans"/>
              <a:cs typeface="Public Sans"/>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https://www.eea.europa.eu/en/analysis/indicators/share-of-energy-consumption-from</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6463656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Sind Elektrofahrzeuge umweltfreundlich, auch wenn sie mit Strom aus fossilen Brennstoffen aufgeladen werden?</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775577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Sind Elektrofahrzeuge umweltfreundlich, auch wenn sie mit Strom aus fossilen Brennstoffen aufgeladen werden?</a:t>
            </a:r>
          </a:p>
          <a:p>
            <a:pPr marL="342900" indent="-342900" latinLnBrk="0">
              <a:buFont typeface="Arial" panose="020B0604020202020204" pitchFamily="34" charset="0"/>
              <a:buChar char="•"/>
            </a:pPr>
            <a:r>
              <a:rPr lang="en-US" sz="1200" b="1" dirty="0">
                <a:ea typeface="Calibri"/>
                <a:cs typeface="Calibri"/>
              </a:rPr>
              <a:t>Elektrofahrzeuge (EVs), die mit erneuerbaren Energien betrieben werden, </a:t>
            </a:r>
            <a:r>
              <a:rPr lang="en-US" sz="1200" dirty="0">
                <a:ea typeface="Calibri"/>
                <a:cs typeface="Calibri"/>
              </a:rPr>
              <a:t>sind im Vergleich zu Autos, die mit Benzin oder Diesel fahren, eine umweltfreundliche Option. Allerdings sind die Reduzierung des Autoverkehrs und die Förderung aktiver Fortbewegungsarten (z. B. zu Fuß gehen oder Rad fahren) sowie die Nutzung öffentlicher Verkehrsmittel umweltfreundlichere Transportmöglichkeiten.</a:t>
            </a:r>
          </a:p>
          <a:p>
            <a:pPr marL="342900" indent="-342900" latinLnBrk="0">
              <a:buFont typeface="Arial" panose="020B0604020202020204" pitchFamily="34" charset="0"/>
              <a:buChar char="•"/>
            </a:pPr>
            <a:endParaRPr lang="en-US" sz="300" dirty="0"/>
          </a:p>
          <a:p>
            <a:pPr marL="342900" indent="-342900" latinLnBrk="0">
              <a:buFont typeface="Arial" panose="020B0604020202020204" pitchFamily="34" charset="0"/>
              <a:buChar char="•"/>
            </a:pPr>
            <a:r>
              <a:rPr lang="en-US" sz="1200" dirty="0"/>
              <a:t>Die Herstellung von EVs ist energieintensiver als die Herstellung von Autos mit Verbrennungsmotor. </a:t>
            </a:r>
            <a:r>
              <a:rPr lang="en-US" sz="1200" b="1" dirty="0"/>
              <a:t>Insgesamt sind EVs</a:t>
            </a:r>
            <a:r>
              <a:rPr lang="en-US" sz="1200" dirty="0"/>
              <a:t> jedoch </a:t>
            </a:r>
            <a:r>
              <a:rPr lang="en-US" sz="1200" b="1" dirty="0"/>
              <a:t>umweltfreundlicher</a:t>
            </a:r>
            <a:r>
              <a:rPr lang="en-US" sz="1200" dirty="0"/>
              <a:t>, können ihre „Kohlenstoffschuld” schnell reduzieren und verursachen weniger Emissionen pro Kilometer (</a:t>
            </a:r>
            <a:r>
              <a:rPr lang="en-US" sz="1200" dirty="0">
                <a:hlinkClick r:id="rId3"/>
              </a:rPr>
              <a:t>The Guardian</a:t>
            </a:r>
            <a:r>
              <a:rPr lang="en-US" sz="1200" dirty="0"/>
              <a:t>). </a:t>
            </a:r>
          </a:p>
          <a:p>
            <a:pPr marL="342900" indent="-342900" latinLnBrk="0">
              <a:buFont typeface="Arial" panose="020B0604020202020204" pitchFamily="34" charset="0"/>
              <a:buChar char="•"/>
            </a:pPr>
            <a:endParaRPr lang="en-US" sz="300" b="1" dirty="0">
              <a:ea typeface="Calibri"/>
            </a:endParaRPr>
          </a:p>
          <a:p>
            <a:pPr marL="342900" indent="-342900" latinLnBrk="0">
              <a:buFont typeface="Arial" panose="020B0604020202020204" pitchFamily="34" charset="0"/>
              <a:buChar char="•"/>
            </a:pPr>
            <a:r>
              <a:rPr lang="en-US" sz="1200" b="1" dirty="0">
                <a:ea typeface="Calibri"/>
              </a:rPr>
              <a:t>EVs verursachen keine Abgasemissionen</a:t>
            </a:r>
            <a:r>
              <a:rPr lang="en-US" sz="1200" dirty="0">
                <a:ea typeface="Calibri"/>
              </a:rPr>
              <a:t>, verbessern die Luftqualität in Städten und reduzieren die Umweltverschmutzung. </a:t>
            </a:r>
          </a:p>
          <a:p>
            <a:endParaRPr lang="en-GB" dirty="0"/>
          </a:p>
          <a:p>
            <a:r>
              <a:rPr lang="en-GB" dirty="0"/>
              <a:t>https://www.theguardian.com/business/2023/dec/23/do-electric-cars-really-produce-fewer-carbon-emissions-than-petrol-or-diesel-vehicles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3856136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Nächste Schritte</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Wenn Sie mehr über Mythen rund um das Thema Energie erfahren möchten, könnten die folgenden Ressourcen für Sie interessant sein: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Sehen Sie sich den30-minütigen Kurs</a:t>
            </a:r>
            <a:r>
              <a:rPr lang="en-US" altLang="ko-KR" sz="1200" i="1" dirty="0">
                <a:solidFill>
                  <a:srgbClr val="373737"/>
                </a:solidFill>
                <a:ea typeface="맑은 고딕"/>
              </a:rPr>
              <a:t> „Digital Energy Essentials” </a:t>
            </a:r>
            <a:r>
              <a:rPr lang="en-US" altLang="ko-KR" sz="1200" dirty="0">
                <a:solidFill>
                  <a:srgbClr val="373737"/>
                </a:solidFill>
                <a:ea typeface="맑은 고딕"/>
              </a:rPr>
              <a:t>von Every1 zum Thema </a:t>
            </a:r>
            <a:r>
              <a:rPr lang="en-US" altLang="ko-KR" sz="1200" dirty="0">
                <a:solidFill>
                  <a:srgbClr val="373737"/>
                </a:solidFill>
                <a:ea typeface="맑은 고딕"/>
                <a:hlinkClick r:id="rId3"/>
              </a:rPr>
              <a:t>Lastmanagement </a:t>
            </a:r>
            <a:r>
              <a:rPr lang="en-US" altLang="ko-KR" sz="1200" dirty="0">
                <a:solidFill>
                  <a:srgbClr val="373737"/>
                </a:solidFill>
                <a:ea typeface="맑은 고딕"/>
              </a:rPr>
              <a:t>an.</a:t>
            </a:r>
            <a:endParaRPr lang="ko-KR" altLang="en-US" sz="1200" dirty="0">
              <a:solidFill>
                <a:srgbClr val="373737"/>
              </a:solidFill>
              <a:ea typeface="맑은 고딕"/>
            </a:endParaRPr>
          </a:p>
          <a:p>
            <a:pPr algn="ctr"/>
            <a:r>
              <a:rPr lang="en-US" altLang="ko-KR" sz="1200" dirty="0">
                <a:solidFill>
                  <a:srgbClr val="373737"/>
                </a:solidFill>
              </a:rPr>
              <a:t>Sehen Sie sich die Präsentation von Every1 zum Thema </a:t>
            </a:r>
          </a:p>
          <a:p>
            <a:pPr algn="ctr"/>
            <a:r>
              <a:rPr lang="en-US" altLang="ko-KR" sz="1200" dirty="0">
                <a:solidFill>
                  <a:srgbClr val="373737"/>
                </a:solidFill>
                <a:hlinkClick r:id="rId4"/>
              </a:rPr>
              <a:t>die Auswirkungen des Klimawandels auf erneuerbare Energien</a:t>
            </a: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Lesen Sie den Artikel von Energy Monitor </a:t>
            </a:r>
            <a:r>
              <a:rPr lang="en-US" altLang="ko-KR" sz="1200" i="1" dirty="0">
                <a:solidFill>
                  <a:srgbClr val="373737"/>
                </a:solidFill>
                <a:hlinkClick r:id="rId5"/>
              </a:rPr>
              <a:t>„Mythen rund um Technologien für erneuerbare Energien widerlegen“</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Lesen Sie den Artikel von The Energy Saving Trust </a:t>
            </a:r>
            <a:r>
              <a:rPr lang="en-US" altLang="ko-KR" sz="1200" i="1" dirty="0">
                <a:solidFill>
                  <a:srgbClr val="373737"/>
                </a:solidFill>
                <a:hlinkClick r:id="rId6"/>
              </a:rPr>
              <a:t>„Debunking Solar Myths“ (Mythen über Solarenergie widerlegen)</a:t>
            </a:r>
            <a:endParaRPr lang="ko-KR" altLang="en-US" sz="1200" dirty="0">
              <a:solidFill>
                <a:srgbClr val="373737"/>
              </a:solidFill>
            </a:endParaRPr>
          </a:p>
          <a:p>
            <a:endParaRPr lang="en-GB" dirty="0"/>
          </a:p>
          <a:p>
            <a:r>
              <a:rPr lang="en-GB" dirty="0"/>
              <a:t>https://www.open.edu/openlearncreate/course/view.php?id=12040</a:t>
            </a:r>
          </a:p>
          <a:p>
            <a:r>
              <a:rPr lang="en-GB" dirty="0"/>
              <a:t>https://www.open.edu/openlearncreate/course/view.php?id=17128</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18793418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Danksagungen</a:t>
            </a:r>
          </a:p>
          <a:p>
            <a:pPr latinLnBrk="0"/>
            <a:r>
              <a:rPr lang="en-GB" dirty="0"/>
              <a:t>Diese Präsentation </a:t>
            </a:r>
            <a:r>
              <a:rPr lang="en-GB" i="1" dirty="0"/>
              <a:t>„Energie-Mythen entlarvt! Fakt oder Fiktion“ </a:t>
            </a:r>
            <a:r>
              <a:rPr lang="en-GB" dirty="0"/>
              <a:t>wurde vom Every1-Projekt erstellt und unterliegt, sofern nicht anders angegeben, der Lizenz </a:t>
            </a:r>
            <a:r>
              <a:rPr lang="en-GB" dirty="0">
                <a:hlinkClick r:id="rId3"/>
              </a:rPr>
              <a:t>CC BY-SA 4.0</a:t>
            </a:r>
            <a:r>
              <a:rPr lang="en-GB" dirty="0"/>
              <a:t>. </a:t>
            </a:r>
          </a:p>
          <a:p>
            <a:pPr latinLnBrk="0"/>
            <a:endParaRPr lang="en-GB" dirty="0"/>
          </a:p>
          <a:p>
            <a:pPr latinLnBrk="0"/>
            <a:r>
              <a:rPr lang="en-GB" dirty="0"/>
              <a:t>Die in dieser Präsentation verwendeten Bilder sind wie folgt: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Titelbild: </a:t>
            </a:r>
            <a:r>
              <a:rPr lang="en-US" i="1" dirty="0">
                <a:solidFill>
                  <a:schemeClr val="dk1"/>
                </a:solidFill>
                <a:ea typeface="Public Sans"/>
                <a:cs typeface="Public Sans"/>
                <a:sym typeface="Public Sans"/>
              </a:rPr>
              <a:t>„Lightbulbs Turned on“ </a:t>
            </a:r>
            <a:r>
              <a:rPr lang="en-US" dirty="0">
                <a:solidFill>
                  <a:schemeClr val="dk1"/>
                </a:solidFill>
                <a:ea typeface="Public Sans"/>
                <a:cs typeface="Public Sans"/>
                <a:sym typeface="Public Sans"/>
              </a:rPr>
              <a:t>von </a:t>
            </a:r>
            <a:r>
              <a:rPr lang="en-US" sz="1200" b="0" i="0" u="sng" strike="noStrike" cap="none" dirty="0">
                <a:solidFill>
                  <a:srgbClr val="000000"/>
                </a:solidFill>
                <a:ea typeface="Public Sans"/>
                <a:cs typeface="Public Sans"/>
                <a:sym typeface="Public Sans"/>
                <a:hlinkClick r:id="rId4">
                  <a:extLst>
                    <a:ext uri="{A12FA001-AC4F-418D-AE19-62706E023703}">
                      <ahyp:hlinkClr xmlns:ahyp="http://schemas.microsoft.com/office/drawing/2018/hyperlinkcolor" val="tx"/>
                    </a:ext>
                  </a:extLst>
                </a:hlinkClick>
              </a:rPr>
              <a:t>Jochem Miedema auf Pexels.com</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Bild zum Einführungstext: </a:t>
            </a:r>
            <a:r>
              <a:rPr lang="en-US" i="1" dirty="0">
                <a:solidFill>
                  <a:schemeClr val="dk1"/>
                </a:solidFill>
                <a:ea typeface="Public Sans"/>
                <a:cs typeface="Public Sans"/>
                <a:sym typeface="Public Sans"/>
              </a:rPr>
              <a:t>Papier neben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von </a:t>
            </a:r>
            <a:r>
              <a:rPr lang="en-US" sz="1200" u="sng" dirty="0">
                <a:solidFill>
                  <a:schemeClr val="dk1"/>
                </a:solidFill>
                <a:ea typeface="Public Sans"/>
                <a:cs typeface="Public Sans"/>
                <a:sym typeface="Public Sans"/>
                <a:hlinkClick r:id="rId5">
                  <a:extLst>
                    <a:ext uri="{A12FA001-AC4F-418D-AE19-62706E023703}">
                      <ahyp:hlinkClr xmlns:ahyp="http://schemas.microsoft.com/office/drawing/2018/hyperlinkcolor" val="tx"/>
                    </a:ext>
                  </a:extLst>
                </a:hlinkClick>
              </a:rPr>
              <a:t>Lukas auf Pexels.com</a:t>
            </a:r>
            <a:endParaRPr lang="en-US" sz="1200" u="sng" dirty="0">
              <a:solidFill>
                <a:schemeClr val="dk1"/>
              </a:solidFill>
              <a:ea typeface="Public Sans"/>
              <a:cs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Intelligente Stromzähler: </a:t>
            </a:r>
            <a:r>
              <a:rPr lang="en-GB" dirty="0" err="1">
                <a:hlinkClick r:id="rId6"/>
              </a:rPr>
              <a:t>Vorarlberger </a:t>
            </a:r>
            <a:r>
              <a:rPr lang="en-GB" dirty="0">
                <a:hlinkClick r:id="rId6"/>
              </a:rPr>
              <a:t>Kraftwerke-Energiezähler (Elektro)-Smart Meter-02ASD </a:t>
            </a:r>
            <a:r>
              <a:rPr lang="en-GB" dirty="0"/>
              <a:t>von </a:t>
            </a:r>
            <a:r>
              <a:rPr lang="en-GB" dirty="0" err="1"/>
              <a:t>Asurnipal </a:t>
            </a:r>
            <a:r>
              <a:rPr lang="en-GB" dirty="0"/>
              <a:t>ist lizenziert </a:t>
            </a:r>
            <a:r>
              <a:rPr lang="en-GB" dirty="0">
                <a:hlinkClick r:id="rId3"/>
              </a:rPr>
              <a:t>unter CC BY-SA 4.0</a:t>
            </a:r>
            <a:endParaRPr lang="en-US" sz="1200" u="sng" dirty="0">
              <a:solidFill>
                <a:schemeClr val="dk1"/>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Raumheizgeräte: </a:t>
            </a:r>
            <a:r>
              <a:rPr lang="en-US" dirty="0">
                <a:solidFill>
                  <a:schemeClr val="dk1"/>
                </a:solidFill>
                <a:ea typeface="Public Sans"/>
                <a:cs typeface="Public Sans"/>
                <a:sym typeface="Public Sans"/>
                <a:hlinkClick r:id="rId7"/>
              </a:rPr>
              <a:t>Raumheizgerät 2 </a:t>
            </a:r>
            <a:r>
              <a:rPr lang="en-US" dirty="0">
                <a:solidFill>
                  <a:schemeClr val="dk1"/>
                </a:solidFill>
                <a:ea typeface="Public Sans"/>
                <a:cs typeface="Public Sans"/>
                <a:sym typeface="Public Sans"/>
              </a:rPr>
              <a:t>von Eric Farrow (</a:t>
            </a:r>
            <a:r>
              <a:rPr lang="en-US" dirty="0" err="1">
                <a:solidFill>
                  <a:schemeClr val="dk1"/>
                </a:solidFill>
                <a:ea typeface="Public Sans"/>
                <a:cs typeface="Public Sans"/>
                <a:sym typeface="Public Sans"/>
              </a:rPr>
              <a:t>vespaholic</a:t>
            </a:r>
            <a:r>
              <a:rPr lang="en-US" dirty="0">
                <a:solidFill>
                  <a:schemeClr val="dk1"/>
                </a:solidFill>
                <a:ea typeface="Public Sans"/>
                <a:cs typeface="Public Sans"/>
                <a:sym typeface="Public Sans"/>
              </a:rPr>
              <a:t>) ist lizenziert </a:t>
            </a:r>
            <a:r>
              <a:rPr lang="en-US" dirty="0">
                <a:solidFill>
                  <a:schemeClr val="dk1"/>
                </a:solidFill>
                <a:ea typeface="Public Sans"/>
                <a:cs typeface="Public Sans"/>
                <a:sym typeface="Public Sans"/>
                <a:hlinkClick r:id="rId8"/>
              </a:rPr>
              <a:t>unter CC BY-NC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Erneuerbare Energien: </a:t>
            </a:r>
            <a:r>
              <a:rPr lang="en-US" i="1" dirty="0">
                <a:solidFill>
                  <a:srgbClr val="111111"/>
                </a:solidFill>
                <a:sym typeface="Public Sans"/>
                <a:hlinkClick r:id="rId9"/>
              </a:rPr>
              <a:t>Braunes Backsteinhaus mit Sonnenkollektoren auf dem Dach </a:t>
            </a:r>
            <a:r>
              <a:rPr lang="en-US" dirty="0">
                <a:solidFill>
                  <a:schemeClr val="dk1"/>
                </a:solidFill>
                <a:cs typeface="Public Sans"/>
                <a:sym typeface="Public Sans"/>
              </a:rPr>
              <a:t>von </a:t>
            </a:r>
            <a:r>
              <a:rPr lang="en-US" dirty="0">
                <a:solidFill>
                  <a:schemeClr val="dk1"/>
                </a:solidFill>
                <a:ea typeface="Public Sans"/>
                <a:cs typeface="Public Sans"/>
                <a:sym typeface="Public Sans"/>
              </a:rPr>
              <a:t>Vivint Solar unter einer </a:t>
            </a:r>
            <a:r>
              <a:rPr lang="en-US" dirty="0">
                <a:solidFill>
                  <a:schemeClr val="dk1"/>
                </a:solidFill>
                <a:ea typeface="Public Sans"/>
                <a:cs typeface="Public Sans"/>
                <a:sym typeface="Public Sans"/>
                <a:hlinkClick r:id="rId10"/>
              </a:rPr>
              <a:t>Unsplash-Lizenz</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Elektrofahrzeuge: </a:t>
            </a:r>
            <a:r>
              <a:rPr lang="en-US" i="1" dirty="0">
                <a:solidFill>
                  <a:srgbClr val="111111"/>
                </a:solidFill>
                <a:sym typeface="Public Sans"/>
                <a:hlinkClick r:id="rId11"/>
              </a:rPr>
              <a:t>Weißes und schwarzes Auto vor weißem Gebäude bei Tageslicht </a:t>
            </a:r>
            <a:r>
              <a:rPr lang="en-US" dirty="0">
                <a:solidFill>
                  <a:schemeClr val="dk1"/>
                </a:solidFill>
                <a:cs typeface="Public Sans"/>
                <a:sym typeface="Public Sans"/>
              </a:rPr>
              <a:t>von </a:t>
            </a:r>
            <a:r>
              <a:rPr lang="en-US" sz="1200" dirty="0">
                <a:solidFill>
                  <a:schemeClr val="dk1"/>
                </a:solidFill>
                <a:ea typeface="Public Sans"/>
                <a:cs typeface="Public Sans"/>
                <a:sym typeface="Public Sans"/>
              </a:rPr>
              <a:t>Precious </a:t>
            </a:r>
            <a:r>
              <a:rPr lang="en-US" sz="1200" dirty="0" err="1">
                <a:solidFill>
                  <a:schemeClr val="dk1"/>
                </a:solidFill>
                <a:ea typeface="Public Sans"/>
                <a:cs typeface="Public Sans"/>
                <a:sym typeface="Public Sans"/>
              </a:rPr>
              <a:t>Madubuike </a:t>
            </a:r>
            <a:r>
              <a:rPr lang="en-US" dirty="0">
                <a:solidFill>
                  <a:schemeClr val="dk1"/>
                </a:solidFill>
                <a:ea typeface="Public Sans"/>
                <a:cs typeface="Public Sans"/>
                <a:sym typeface="Public Sans"/>
              </a:rPr>
              <a:t>unter einer </a:t>
            </a:r>
            <a:r>
              <a:rPr lang="en-US" dirty="0" err="1">
                <a:solidFill>
                  <a:schemeClr val="dk1"/>
                </a:solidFill>
                <a:ea typeface="Public Sans"/>
                <a:cs typeface="Public Sans"/>
                <a:sym typeface="Public Sans"/>
                <a:hlinkClick r:id="rId10"/>
              </a:rPr>
              <a:t>Unsplash</a:t>
            </a:r>
            <a:r>
              <a:rPr lang="en-US" dirty="0">
                <a:solidFill>
                  <a:schemeClr val="dk1"/>
                </a:solidFill>
                <a:ea typeface="Public Sans"/>
                <a:cs typeface="Public Sans"/>
                <a:sym typeface="Public Sans"/>
                <a:hlinkClick r:id="rId10"/>
              </a:rPr>
              <a:t>-Lizenz</a:t>
            </a:r>
            <a:r>
              <a:rPr lang="en-US" dirty="0">
                <a:solidFill>
                  <a:schemeClr val="dk1"/>
                </a:solidFill>
                <a:ea typeface="Public Sans"/>
                <a:cs typeface="Public Sans"/>
                <a:sym typeface="Public Sans"/>
              </a:rPr>
              <a:t>. </a:t>
            </a:r>
          </a:p>
          <a:p>
            <a:pPr latinLnBrk="0"/>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GB" dirty="0"/>
          </a:p>
          <a:p>
            <a:endParaRPr lang="en-GB" dirty="0"/>
          </a:p>
          <a:p>
            <a:r>
              <a:rPr lang="en-BE" dirty="0"/>
              <a:t>https://unsplash.com/photos/brown-brick-house-with-solar-panels-on-roof-9CalgkSRZb8</a:t>
            </a:r>
            <a:endParaRPr lang="en-GB" dirty="0"/>
          </a:p>
          <a:p>
            <a:r>
              <a:rPr lang="en-BE" dirty="0"/>
              <a:t>https://unsplash.com/photos/white-and-black-car-in-front-of-white-building-during-daytime-N2Td7KpIvYc</a:t>
            </a:r>
            <a:endParaRPr lang="en-GB" dirty="0"/>
          </a:p>
          <a:p>
            <a:r>
              <a:rPr lang="en-BE" dirty="0"/>
              <a:t>https://unsplash.com/license</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1F792-7FC1-69CC-5E4E-1557C91374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D48DAF-1010-C439-1381-4B8A39D054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8B207F-E05C-8899-A7B7-101790C09573}"/>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Danke!</a:t>
            </a:r>
          </a:p>
          <a:p>
            <a:endParaRPr lang="en-GB" dirty="0"/>
          </a:p>
        </p:txBody>
      </p:sp>
      <p:sp>
        <p:nvSpPr>
          <p:cNvPr id="4" name="Slide Number Placeholder 3">
            <a:extLst>
              <a:ext uri="{FF2B5EF4-FFF2-40B4-BE49-F238E27FC236}">
                <a16:creationId xmlns:a16="http://schemas.microsoft.com/office/drawing/2014/main" id="{E30833A7-EA95-FA06-2235-5195FF1FB6FC}"/>
              </a:ext>
            </a:extLst>
          </p:cNvPr>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3327197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noProof="0" dirty="0">
                <a:solidFill>
                  <a:srgbClr val="2B2C30"/>
                </a:solidFill>
                <a:ea typeface="Public Sans"/>
                <a:cs typeface="Public Sans"/>
                <a:sym typeface="Public Sans"/>
              </a:rPr>
              <a:t>Missverständnisse über Energie </a:t>
            </a:r>
          </a:p>
          <a:p>
            <a:pPr latinLnBrk="0"/>
            <a:r>
              <a:rPr lang="en-GB" sz="1200" noProof="0" dirty="0">
                <a:solidFill>
                  <a:srgbClr val="2B2C30"/>
                </a:solidFill>
                <a:ea typeface="Public Sans"/>
                <a:cs typeface="Public Sans"/>
                <a:sym typeface="Public Sans"/>
              </a:rPr>
              <a:t>bei der Energieerzeugung und dem Energieverbrauch </a:t>
            </a:r>
          </a:p>
          <a:p>
            <a:pPr latinLnBrk="0"/>
            <a:r>
              <a:rPr lang="en-GB" sz="1200" noProof="0" dirty="0">
                <a:solidFill>
                  <a:srgbClr val="2B2C30"/>
                </a:solidFill>
                <a:ea typeface="Public Sans"/>
                <a:cs typeface="Public Sans"/>
                <a:sym typeface="Public Sans"/>
              </a:rPr>
              <a:t>häufig. In dieser Präsentation untersuchen wir </a:t>
            </a:r>
            <a:r>
              <a:rPr lang="en-GB" sz="1200" dirty="0">
                <a:solidFill>
                  <a:srgbClr val="2B2C30"/>
                </a:solidFill>
                <a:ea typeface="Public Sans"/>
                <a:cs typeface="Public Sans"/>
                <a:sym typeface="Public Sans"/>
              </a:rPr>
              <a:t>vier häufig gestellte </a:t>
            </a:r>
            <a:r>
              <a:rPr lang="en-GB" sz="1200" noProof="0" dirty="0">
                <a:solidFill>
                  <a:srgbClr val="2B2C30"/>
                </a:solidFill>
                <a:ea typeface="Public Sans"/>
                <a:cs typeface="Public Sans"/>
                <a:sym typeface="Public Sans"/>
              </a:rPr>
              <a:t>Fragen zum Thema digitale Energie. </a:t>
            </a:r>
          </a:p>
          <a:p>
            <a:pPr latinLnBrk="0"/>
            <a:endParaRPr lang="en-GB" sz="1200" dirty="0">
              <a:solidFill>
                <a:srgbClr val="2B2C30"/>
              </a:solidFill>
              <a:ea typeface="Public Sans"/>
              <a:cs typeface="Public Sans"/>
              <a:sym typeface="Public Sans"/>
            </a:endParaRPr>
          </a:p>
          <a:p>
            <a:pPr latinLnBrk="0"/>
            <a:r>
              <a:rPr lang="en-GB" sz="1200" noProof="0" dirty="0">
                <a:solidFill>
                  <a:srgbClr val="2B2C30"/>
                </a:solidFill>
                <a:ea typeface="Public Sans"/>
                <a:cs typeface="Public Sans"/>
                <a:sym typeface="Public Sans"/>
              </a:rPr>
              <a:t>Durch die Auseinandersetzung mit diesen Fragen </a:t>
            </a:r>
            <a:r>
              <a:rPr lang="en-GB" sz="1200" dirty="0">
                <a:solidFill>
                  <a:srgbClr val="2B2C30"/>
                </a:solidFill>
                <a:ea typeface="Public Sans"/>
                <a:cs typeface="Public Sans"/>
                <a:sym typeface="Public Sans"/>
              </a:rPr>
              <a:t>können</a:t>
            </a:r>
            <a:r>
              <a:rPr lang="en-GB" sz="1200" noProof="0" dirty="0">
                <a:solidFill>
                  <a:srgbClr val="2B2C30"/>
                </a:solidFill>
                <a:ea typeface="Public Sans"/>
                <a:cs typeface="Public Sans"/>
                <a:sym typeface="Public Sans"/>
              </a:rPr>
              <a:t> wir unser Verständnis der Energiedigitalisierung verbessern und fundiertere Entscheidungen über den Energieverbrauch treffen. </a:t>
            </a:r>
          </a:p>
          <a:p>
            <a:pPr latinLnBrk="0"/>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2030857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Unsere Erkundung beginnt mit einer Frage. Nehmen Sie sich einen Moment Zeit, um über jede Frage nachzudenken, bevor Sie zur Antwort übergehen. </a:t>
            </a:r>
          </a:p>
          <a:p>
            <a:pPr latinLnBrk="0"/>
            <a:endParaRPr lang="en-GB" sz="1200" noProof="0" dirty="0">
              <a:solidFill>
                <a:srgbClr val="2B2C30"/>
              </a:solidFill>
              <a:sym typeface="Public Sans"/>
            </a:endParaRPr>
          </a:p>
          <a:p>
            <a:pPr latinLnBrk="0"/>
            <a:r>
              <a:rPr lang="en-GB" sz="1200" dirty="0">
                <a:solidFill>
                  <a:srgbClr val="2B2C30"/>
                </a:solidFill>
                <a:sym typeface="Public Sans"/>
              </a:rPr>
              <a:t>Sie können jede Frage nacheinander durcharbeiten. Alternativ können Sie über das Menü eine bestimmte Frage auswählen, die Sie zuerst untersuchen möchten.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1130236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Vier häufig gestellte Fragen zum Thema digitale Energie </a:t>
            </a:r>
            <a:endParaRPr lang="en-US" sz="1050" kern="1200" dirty="0">
              <a:solidFill>
                <a:schemeClr val="bg1"/>
              </a:solidFill>
              <a:latin typeface="+mn-lt"/>
              <a:ea typeface="+mn-ea"/>
              <a:cs typeface="+mn-cs"/>
            </a:endParaRPr>
          </a:p>
          <a:p>
            <a:pPr latinLnBrk="0"/>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Schützen intelligente Zähler die Privatsphäre der Nutzer wirksam? </a:t>
            </a:r>
          </a:p>
          <a:p>
            <a:pPr marL="342900" indent="-342900" latinLnBrk="0">
              <a:buFont typeface="+mj-lt"/>
              <a:buAutoNum type="arabicPeriod"/>
            </a:pPr>
            <a:r>
              <a:rPr lang="en-US" sz="1200" dirty="0">
                <a:ea typeface="Public Sans"/>
                <a:cs typeface="Public Sans"/>
                <a:sym typeface="Public Sans"/>
              </a:rPr>
              <a:t>Was ist energieeffizienter: Raumheizungen oder Zentralheizungen? </a:t>
            </a:r>
          </a:p>
          <a:p>
            <a:pPr marL="342900" indent="-342900" latinLnBrk="0">
              <a:buFont typeface="+mj-lt"/>
              <a:buAutoNum type="arabicPeriod"/>
            </a:pPr>
            <a:r>
              <a:rPr lang="en-US" sz="1200" dirty="0">
                <a:ea typeface="Public Sans"/>
                <a:cs typeface="Public Sans"/>
                <a:sym typeface="Public Sans"/>
              </a:rPr>
              <a:t>Sind erneuerbare Energiequellen (z. B. Solar- und Windenergie) unzuverlässig?</a:t>
            </a:r>
            <a:endParaRPr lang="en-US" sz="1200" b="1" dirty="0">
              <a:solidFill>
                <a:schemeClr val="bg1"/>
              </a:solidFill>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Sind Elektrofahrzeuge umweltfreundlich, auch wenn sie mit Strom aus fossilen Brennstoffen aufgeladen werden?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3753651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Schützen intelligente Stromzähler die Privatsphäre der Nutzer wirksam?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4070577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Schützen intelligente Stromzähler die Privatsphäre der Nutzer wirksam? </a:t>
            </a:r>
            <a:endParaRPr lang="en-US" sz="1050" dirty="0">
              <a:solidFill>
                <a:schemeClr val="bg1"/>
              </a:solidFill>
            </a:endParaRPr>
          </a:p>
          <a:p>
            <a:pPr marL="0" marR="0" lvl="0" indent="0" algn="l" rtl="0" latinLnBrk="0">
              <a:buNone/>
            </a:pPr>
            <a:endParaRPr lang="en-GB" sz="300" noProof="0" dirty="0">
              <a:solidFill>
                <a:schemeClr val="accent2"/>
              </a:solidFill>
              <a:ea typeface="Public Sans"/>
              <a:cs typeface="Public Sans"/>
              <a:sym typeface="Public Sans"/>
            </a:endParaRPr>
          </a:p>
          <a:p>
            <a:pPr marL="457200" indent="-457200" latinLnBrk="0">
              <a:buChar char="•"/>
            </a:pPr>
            <a:endParaRPr lang="en-GB" sz="300" b="1" noProof="0" dirty="0">
              <a:solidFill>
                <a:schemeClr val="tx1"/>
              </a:solidFill>
              <a:ea typeface="Calibri"/>
            </a:endParaRPr>
          </a:p>
          <a:p>
            <a:pPr marL="457200" indent="-457200" latinLnBrk="0">
              <a:buChar char="•"/>
            </a:pPr>
            <a:r>
              <a:rPr lang="en-GB" sz="1200" b="1" noProof="0" dirty="0">
                <a:solidFill>
                  <a:schemeClr val="tx1"/>
                </a:solidFill>
                <a:ea typeface="Calibri"/>
              </a:rPr>
              <a:t>Intelligente Stromzähler erfassen nur grundlegende Daten zum Energieverbrauch</a:t>
            </a:r>
            <a:r>
              <a:rPr lang="en-GB" sz="1200" noProof="0" dirty="0">
                <a:solidFill>
                  <a:schemeClr val="tx1"/>
                </a:solidFill>
                <a:ea typeface="Calibri"/>
              </a:rPr>
              <a:t>, wie z. B. den Energieverbrauch, jedoch keine spezifischen Informationen zur Nutzung von Geräten, Audio- oder Videodaten oder </a:t>
            </a:r>
            <a:r>
              <a:rPr lang="en-GB" sz="1200" dirty="0">
                <a:ea typeface="Calibri"/>
              </a:rPr>
              <a:t>personenbezogene Daten</a:t>
            </a:r>
            <a:r>
              <a:rPr lang="en-GB" sz="1200" noProof="0" dirty="0">
                <a:solidFill>
                  <a:schemeClr val="tx1"/>
                </a:solidFill>
                <a:ea typeface="Calibri"/>
              </a:rPr>
              <a:t>.</a:t>
            </a:r>
          </a:p>
          <a:p>
            <a:pPr latinLnBrk="0"/>
            <a:endParaRPr lang="en-GB" sz="800" noProof="0" dirty="0">
              <a:solidFill>
                <a:schemeClr val="tx1"/>
              </a:solidFill>
              <a:ea typeface="Calibri"/>
            </a:endParaRPr>
          </a:p>
          <a:p>
            <a:pPr marL="457200" indent="-457200" latinLnBrk="0">
              <a:buChar char="•"/>
            </a:pPr>
            <a:r>
              <a:rPr lang="en-GB" sz="1200" b="1" noProof="0" dirty="0">
                <a:solidFill>
                  <a:schemeClr val="tx1"/>
                </a:solidFill>
                <a:ea typeface="Calibri"/>
              </a:rPr>
              <a:t>Strenge Vorschriften und Datenschutzmaßnahmen </a:t>
            </a:r>
            <a:r>
              <a:rPr lang="en-GB" sz="1200" noProof="0" dirty="0">
                <a:solidFill>
                  <a:schemeClr val="tx1"/>
                </a:solidFill>
                <a:ea typeface="Calibri"/>
              </a:rPr>
              <a:t>(z. B. DSGVO, Elektrizitätsrichtlinie, Elektrizitätsverordnung) schützen die Privatsphäre der Verbraucher.</a:t>
            </a:r>
          </a:p>
          <a:p>
            <a:pPr latinLnBrk="0"/>
            <a:endParaRPr lang="en-GB" sz="800" noProof="0" dirty="0">
              <a:solidFill>
                <a:schemeClr val="tx1"/>
              </a:solidFill>
              <a:ea typeface="Calibri"/>
            </a:endParaRPr>
          </a:p>
          <a:p>
            <a:pPr marL="457200" indent="-457200" latinLnBrk="0">
              <a:buChar char="•"/>
            </a:pPr>
            <a:r>
              <a:rPr lang="en-GB" sz="1200" noProof="0" dirty="0">
                <a:solidFill>
                  <a:schemeClr val="tx1"/>
                </a:solidFill>
                <a:ea typeface="Calibri"/>
              </a:rPr>
              <a:t>Versorgungsunternehmen dürfen </a:t>
            </a:r>
            <a:r>
              <a:rPr lang="en-GB" sz="1200" b="1" noProof="0" dirty="0">
                <a:solidFill>
                  <a:schemeClr val="tx1"/>
                </a:solidFill>
                <a:ea typeface="Calibri"/>
              </a:rPr>
              <a:t>die Daten von intelligenten Stromzählern </a:t>
            </a:r>
            <a:r>
              <a:rPr lang="en-GB" sz="1200" noProof="0" dirty="0">
                <a:solidFill>
                  <a:schemeClr val="tx1"/>
                </a:solidFill>
                <a:ea typeface="Calibri"/>
              </a:rPr>
              <a:t>nur </a:t>
            </a:r>
            <a:r>
              <a:rPr lang="en-GB" sz="1200" b="1" noProof="0" dirty="0">
                <a:solidFill>
                  <a:schemeClr val="tx1"/>
                </a:solidFill>
                <a:ea typeface="Calibri"/>
              </a:rPr>
              <a:t>für die Abrechnung und das Netzmanagement verwenden, wobei die Weitergabe von Daten eingeschränkt ist.</a:t>
            </a:r>
          </a:p>
          <a:p>
            <a:pPr latinLnBrk="0"/>
            <a:endParaRPr lang="en-GB" sz="800" b="1" noProof="0" dirty="0">
              <a:solidFill>
                <a:schemeClr val="tx1"/>
              </a:solidFill>
              <a:ea typeface="Calibri"/>
            </a:endParaRPr>
          </a:p>
          <a:p>
            <a:pPr marL="457200" indent="-457200" latinLnBrk="0">
              <a:buChar char="•"/>
            </a:pPr>
            <a:r>
              <a:rPr lang="en-GB" sz="1200" b="1" dirty="0"/>
              <a:t>Weitere Informationen finden Sie </a:t>
            </a:r>
            <a:r>
              <a:rPr lang="en-GB" sz="1200" dirty="0"/>
              <a:t>in der Every1-Präsentation </a:t>
            </a:r>
            <a:r>
              <a:rPr lang="en-GB" sz="1200" i="1" dirty="0">
                <a:hlinkClick r:id="rId3"/>
              </a:rPr>
              <a:t>„Cybersecurity digital energy myths… busted! </a:t>
            </a:r>
            <a:endParaRPr lang="en-GB" sz="1200" noProof="0" dirty="0">
              <a:solidFill>
                <a:srgbClr val="000066"/>
              </a:solidFill>
              <a:ea typeface="Calibri"/>
              <a:cs typeface="Calibri"/>
            </a:endParaRPr>
          </a:p>
          <a:p>
            <a:endParaRPr lang="en-GB" dirty="0"/>
          </a:p>
          <a:p>
            <a:endParaRPr lang="en-GB" dirty="0"/>
          </a:p>
          <a:p>
            <a:r>
              <a:rPr lang="en-GB" dirty="0"/>
              <a:t>https://www.open.edu/openlearncreate/course/view.php?id=17128</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4125232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sz="1200" i="1" dirty="0">
                <a:solidFill>
                  <a:schemeClr val="accent2"/>
                </a:solidFill>
              </a:rPr>
              <a:t>Was ist energieeffizienter: </a:t>
            </a:r>
          </a:p>
          <a:p>
            <a:pPr algn="ctr"/>
            <a:r>
              <a:rPr lang="en-US" sz="1200" i="1" dirty="0">
                <a:solidFill>
                  <a:schemeClr val="accent2"/>
                </a:solidFill>
              </a:rPr>
              <a:t>Raumheizgeräte oder Zentralheizung?</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4096577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Was ist energieeffizienter: Raumheizgeräte oder Zentralheizung?</a:t>
            </a:r>
            <a:endParaRPr lang="en-US" sz="1050" dirty="0">
              <a:solidFill>
                <a:schemeClr val="bg1"/>
              </a:solidFill>
            </a:endParaRPr>
          </a:p>
          <a:p>
            <a:pPr marL="457200" indent="-457200" latinLnBrk="0">
              <a:buChar char="•"/>
            </a:pPr>
            <a:r>
              <a:rPr lang="en-US" sz="1200" dirty="0">
                <a:solidFill>
                  <a:srgbClr val="2B2C30"/>
                </a:solidFill>
                <a:ea typeface="Public Sans"/>
              </a:rPr>
              <a:t>Raumheizgeräte sind weniger effizient als Zentralheizungen, wenn es darum geht, große Bereiche Ihres Zuhauses zu beheizen. </a:t>
            </a:r>
          </a:p>
          <a:p>
            <a:pPr marL="457200" indent="-457200" latinLnBrk="0">
              <a:buChar char="•"/>
            </a:pPr>
            <a:endParaRPr lang="en-US" sz="1200" b="1" dirty="0">
              <a:solidFill>
                <a:srgbClr val="2B2C30"/>
              </a:solidFill>
            </a:endParaRPr>
          </a:p>
          <a:p>
            <a:pPr marL="457200" indent="-457200" latinLnBrk="0">
              <a:buChar char="•"/>
            </a:pPr>
            <a:r>
              <a:rPr lang="en-US" sz="1200" dirty="0">
                <a:solidFill>
                  <a:srgbClr val="2B2C30"/>
                </a:solidFill>
              </a:rPr>
              <a:t>Raumheizgeräte eignen sich am besten für die kurzzeitige Beheizung kleiner, gut isolierter Räume. </a:t>
            </a:r>
          </a:p>
          <a:p>
            <a:pPr marL="457200" indent="-457200" latinLnBrk="0">
              <a:buChar char="•"/>
            </a:pPr>
            <a:endParaRPr lang="en-US" sz="1200" dirty="0">
              <a:solidFill>
                <a:srgbClr val="2B2C30"/>
              </a:solidFill>
            </a:endParaRPr>
          </a:p>
          <a:p>
            <a:pPr marL="457200" indent="-457200" latinLnBrk="0">
              <a:buChar char="•"/>
            </a:pPr>
            <a:r>
              <a:rPr lang="en-US" sz="1200" dirty="0">
                <a:solidFill>
                  <a:srgbClr val="2B2C30"/>
                </a:solidFill>
              </a:rPr>
              <a:t>Wenn Sie Raumheizgeräte als Hauptwärmequelle nutzen, kann dies im Vergleich zu einer Zentralheizung zu höheren Energiekosten führen.</a:t>
            </a:r>
          </a:p>
          <a:p>
            <a:pPr marL="457200" indent="-457200" latinLnBrk="0">
              <a:buChar char="•"/>
            </a:pPr>
            <a:endParaRPr lang="en-US" sz="1200" dirty="0">
              <a:solidFill>
                <a:srgbClr val="2B2C30"/>
              </a:solidFill>
            </a:endParaRPr>
          </a:p>
          <a:p>
            <a:pPr marL="457200" indent="-457200" latinLnBrk="0">
              <a:buChar char="•"/>
            </a:pPr>
            <a:r>
              <a:rPr lang="en-US" sz="1200" dirty="0">
                <a:solidFill>
                  <a:srgbClr val="2B2C30"/>
                </a:solidFill>
              </a:rPr>
              <a:t>Weitere Informationen finden Sie im Leitfaden </a:t>
            </a:r>
            <a:r>
              <a:rPr lang="en-US" sz="1200" dirty="0">
                <a:solidFill>
                  <a:srgbClr val="2B2C30"/>
                </a:solidFill>
                <a:hlinkClick r:id="rId3"/>
              </a:rPr>
              <a:t>„Raumheizgeräte”</a:t>
            </a:r>
            <a:r>
              <a:rPr lang="en-US" sz="1200" b="1" dirty="0">
                <a:solidFill>
                  <a:srgbClr val="2B2C30"/>
                </a:solidFill>
              </a:rPr>
              <a:t> des Zentrums für nachhaltige Energie</a:t>
            </a:r>
            <a:r>
              <a:rPr lang="en-US" sz="1200" dirty="0">
                <a:solidFill>
                  <a:srgbClr val="2B2C30"/>
                </a:solidFill>
              </a:rPr>
              <a:t>. </a:t>
            </a:r>
            <a:endParaRPr lang="en-US" sz="1200" dirty="0"/>
          </a:p>
          <a:p>
            <a:endParaRPr lang="en-GB" dirty="0"/>
          </a:p>
          <a:p>
            <a:endParaRPr lang="en-GB" dirty="0"/>
          </a:p>
          <a:p>
            <a:r>
              <a:rPr lang="en-GB" dirty="0"/>
              <a:t>https://www.flickr.com/photos/vespaholic/14495979919/</a:t>
            </a:r>
          </a:p>
          <a:p>
            <a:r>
              <a:rPr lang="en-GB" dirty="0"/>
              <a:t>https://www.cse.org.uk/advice/room-heaters/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1543860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latinLnBrk="0"/>
            <a:r>
              <a:rPr lang="en-US" sz="1200" i="1" dirty="0">
                <a:solidFill>
                  <a:schemeClr val="accent2"/>
                </a:solidFill>
              </a:rPr>
              <a:t>Sind erneuerbare Energiequellen </a:t>
            </a:r>
          </a:p>
          <a:p>
            <a:pPr algn="ctr" latinLnBrk="0"/>
            <a:r>
              <a:rPr lang="en-US" sz="1200" i="1" dirty="0">
                <a:solidFill>
                  <a:schemeClr val="accent2"/>
                </a:solidFill>
              </a:rPr>
              <a:t>(z. B. Solar- und Windenergie) unzuverlässig?</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8229675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5" name="TextBox 4">
            <a:extLst>
              <a:ext uri="{FF2B5EF4-FFF2-40B4-BE49-F238E27FC236}">
                <a16:creationId xmlns:a16="http://schemas.microsoft.com/office/drawing/2014/main" id="{2012F398-75BF-F77B-4267-57B50EE7EB94}"/>
              </a:ext>
            </a:extLst>
          </p:cNvPr>
          <p:cNvSpPr txBox="1"/>
          <p:nvPr userDrawn="1"/>
        </p:nvSpPr>
        <p:spPr>
          <a:xfrm>
            <a:off x="2223865" y="5884797"/>
            <a:ext cx="5360966" cy="861774"/>
          </a:xfrm>
          <a:prstGeom prst="rect">
            <a:avLst/>
          </a:prstGeom>
          <a:noFill/>
        </p:spPr>
        <p:txBody>
          <a:bodyPr wrap="square" rtlCol="0">
            <a:spAutoFit/>
          </a:bodyPr>
          <a:lstStyle/>
          <a:p>
            <a:pPr latinLnBrk="0" hangingPunct="0"/>
            <a:r>
              <a:rPr lang="de-DE" sz="1000" b="0" i="0" kern="1200" noProof="1">
                <a:solidFill>
                  <a:schemeClr val="tx1"/>
                </a:solidFill>
                <a:effectLst/>
                <a:latin typeface="+mn-lt"/>
                <a:ea typeface="+mn-ea"/>
                <a:cs typeface="+mn-cs"/>
              </a:rPr>
              <a:t>Dieses Projekt wurde im Rahmen des Forschungs- und Innovationsprogramms „Horizont“ der Europäischen Union (2021–2027) unter der Fördervereinbarung Nr. 101075596 gefördert. Die Verantwortung für den Inhalt dieses Materials liegt ausschließlich beim Every1-Projekt und spiegelt nicht unbedingt die Meinung der Europäischen Union wider. Die Präsentation ist,</a:t>
            </a:r>
            <a:r>
              <a:rPr lang="de-DE" sz="1000" noProof="1"/>
              <a:t> </a:t>
            </a:r>
            <a:r>
              <a:rPr lang="de-DE" sz="1000" b="0" i="0" kern="1200" noProof="1">
                <a:solidFill>
                  <a:schemeClr val="tx1"/>
                </a:solidFill>
                <a:effectLst/>
                <a:latin typeface="+mn-lt"/>
                <a:ea typeface="+mn-ea"/>
                <a:cs typeface="+mn-cs"/>
              </a:rPr>
              <a:t>sofern nicht anders angegeben</a:t>
            </a:r>
            <a:r>
              <a:rPr lang="de-DE" sz="1000" b="0" i="0" u="sng" kern="1200" noProof="1">
                <a:solidFill>
                  <a:schemeClr val="tx1"/>
                </a:solidFill>
                <a:effectLst/>
                <a:latin typeface="+mn-lt"/>
                <a:ea typeface="+mn-ea"/>
                <a:cs typeface="+mn-cs"/>
                <a:hlinkClick r:id="rId3"/>
              </a:rPr>
              <a:t>, </a:t>
            </a:r>
            <a:r>
              <a:rPr lang="de-DE" sz="1000" b="0" i="0" kern="1200" noProof="1">
                <a:solidFill>
                  <a:schemeClr val="tx1"/>
                </a:solidFill>
                <a:effectLst/>
                <a:latin typeface="+mn-lt"/>
                <a:ea typeface="+mn-ea"/>
                <a:cs typeface="+mn-cs"/>
              </a:rPr>
              <a:t>unter </a:t>
            </a:r>
            <a:r>
              <a:rPr lang="de-DE" sz="1000" b="0" i="0" u="sng" kern="1200" noProof="1">
                <a:solidFill>
                  <a:schemeClr val="tx1"/>
                </a:solidFill>
                <a:effectLst/>
                <a:latin typeface="+mn-lt"/>
                <a:ea typeface="+mn-ea"/>
                <a:cs typeface="+mn-cs"/>
                <a:hlinkClick r:id="rId3"/>
              </a:rPr>
              <a:t>CC BY-SA 4.0 </a:t>
            </a:r>
            <a:r>
              <a:rPr lang="de-DE" sz="1000" b="0" i="0" kern="1200" noProof="1">
                <a:solidFill>
                  <a:schemeClr val="tx1"/>
                </a:solidFill>
                <a:effectLst/>
                <a:latin typeface="+mn-lt"/>
                <a:ea typeface="+mn-ea"/>
                <a:cs typeface="+mn-cs"/>
              </a:rPr>
              <a:t>lizenziert. </a:t>
            </a:r>
            <a:endParaRPr lang="de-DE" sz="1000" noProof="1"/>
          </a:p>
        </p:txBody>
      </p:sp>
      <p:pic>
        <p:nvPicPr>
          <p:cNvPr id="6" name="Picture 5">
            <a:extLst>
              <a:ext uri="{FF2B5EF4-FFF2-40B4-BE49-F238E27FC236}">
                <a16:creationId xmlns:a16="http://schemas.microsoft.com/office/drawing/2014/main" id="{F81C9AC0-6A6C-3756-DCD8-D63E21A9BC7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0603" y="6182579"/>
            <a:ext cx="2063262" cy="448316"/>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www.eea.europa.eu/en/analysis/indicators/share-of-energy-consumption-from"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theguardian.com/business/2023/dec/23/do-electric-cars-really-produce-fewer-carbon-emissions-than-petrol-or-diesel-vehicles"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hyperlink" Target="https://www.open.edu/openlearncreate/course/view.php?id=12040"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hyperlink" Target="https://energysavingtrust.org.uk/myths-about-solar/"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www.open.edu/openlearncreate/course/view.php?id=17128"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creativecommons.org/licenses/by-nc/2.0/deed.en"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vespaholic/14495979919/"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commons.wikimedia.org/wiki/File:Vorarlberger_Kraftwerke-Energy_meter_(electro)-smart_meter-02ASD.jpg" TargetMode="External"/><Relationship Id="rId11" Type="http://schemas.openxmlformats.org/officeDocument/2006/relationships/hyperlink" Target="https://unsplash.com/photos/white-and-black-car-in-front-of-white-building-during-daytime-N2Td7KpIvYc" TargetMode="External"/><Relationship Id="rId5" Type="http://schemas.openxmlformats.org/officeDocument/2006/relationships/hyperlink" Target="https://www.pexels.com/photo/paper-beside-macbook-669623/" TargetMode="External"/><Relationship Id="rId10" Type="http://schemas.openxmlformats.org/officeDocument/2006/relationships/hyperlink" Target="https://unsplash.com/license" TargetMode="External"/><Relationship Id="rId4" Type="http://schemas.openxmlformats.org/officeDocument/2006/relationships/hyperlink" Target="https://www.pexels.com/photo/lightbulbs-turned-on-2166753/" TargetMode="External"/><Relationship Id="rId9" Type="http://schemas.openxmlformats.org/officeDocument/2006/relationships/hyperlink" Target="https://unsplash.com/photos/brown-brick-house-with-solar-panels-on-roof-9CalgkSRZb8"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cse.org.uk/advice/room-heaters/"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5" name="Google Shape;89;p1">
            <a:extLst>
              <a:ext uri="{FF2B5EF4-FFF2-40B4-BE49-F238E27FC236}">
                <a16:creationId xmlns:a16="http://schemas.microsoft.com/office/drawing/2014/main" id="{784FCDA1-3E46-BD40-D868-F5E321B54D32}"/>
              </a:ex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7678455" y="1628384"/>
            <a:ext cx="4513545" cy="3690438"/>
          </a:xfrm>
          <a:prstGeom prst="rect">
            <a:avLst/>
          </a:prstGeom>
          <a:noFill/>
          <a:ln>
            <a:noFill/>
          </a:ln>
        </p:spPr>
      </p:pic>
      <p:sp>
        <p:nvSpPr>
          <p:cNvPr id="2" name="Title 1">
            <a:extLst>
              <a:ext uri="{FF2B5EF4-FFF2-40B4-BE49-F238E27FC236}">
                <a16:creationId xmlns:a16="http://schemas.microsoft.com/office/drawing/2014/main" id="{133E8DB0-EB98-177F-99E4-65D4FC080D88}"/>
              </a:ext>
            </a:extLst>
          </p:cNvPr>
          <p:cNvSpPr>
            <a:spLocks noGrp="1"/>
          </p:cNvSpPr>
          <p:nvPr>
            <p:ph type="title" idx="4294967295"/>
          </p:nvPr>
        </p:nvSpPr>
        <p:spPr>
          <a:xfrm>
            <a:off x="671735" y="2012895"/>
            <a:ext cx="6448369" cy="4624886"/>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sz="7200" kern="1200" noProof="1">
                <a:solidFill>
                  <a:schemeClr val="tx1"/>
                </a:solidFill>
                <a:effectLst/>
              </a:rPr>
              <a:t>Energie-Mythen entlarvt! </a:t>
            </a:r>
            <a:endParaRPr lang="de-DE" sz="7200" noProof="1">
              <a:effectLst/>
            </a:endParaRPr>
          </a:p>
          <a:p>
            <a:endParaRPr lang="de-DE" sz="7200" noProof="1"/>
          </a:p>
        </p:txBody>
      </p:sp>
    </p:spTree>
    <p:extLst>
      <p:ext uri="{BB962C8B-B14F-4D97-AF65-F5344CB8AC3E}">
        <p14:creationId xmlns:p14="http://schemas.microsoft.com/office/powerpoint/2010/main" val="3907640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19DCCFE-7BA7-D5B4-88B9-EC2785D1BA0D}"/>
              </a:ext>
            </a:extLst>
          </p:cNvPr>
          <p:cNvSpPr>
            <a:spLocks noGrp="1"/>
          </p:cNvSpPr>
          <p:nvPr>
            <p:ph type="title" idx="4294967295"/>
          </p:nvPr>
        </p:nvSpPr>
        <p:spPr>
          <a:xfrm>
            <a:off x="563880" y="796200"/>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Sind erneuerbare Energiequellen (z. B. Solar- und Windenergie) unzuverlässig?</a:t>
            </a:r>
            <a:endParaRPr lang="de-DE" noProof="1">
              <a:effectLst/>
            </a:endParaRPr>
          </a:p>
          <a:p>
            <a:endParaRPr lang="de-DE"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3369501" y="2303290"/>
            <a:ext cx="8445016" cy="4324261"/>
          </a:xfrm>
          <a:prstGeom prst="rect">
            <a:avLst/>
          </a:prstGeom>
          <a:noFill/>
        </p:spPr>
        <p:txBody>
          <a:bodyPr wrap="square" rtlCol="0">
            <a:spAutoFit/>
          </a:bodyPr>
          <a:lstStyle/>
          <a:p>
            <a:pPr marL="342900" lvl="0" indent="-342900" latinLnBrk="0">
              <a:buFont typeface="Arial" panose="020B0604020202020204" pitchFamily="34" charset="0"/>
              <a:buChar char="•"/>
            </a:pPr>
            <a:r>
              <a:rPr lang="en-US" sz="2000" b="1" dirty="0">
                <a:ea typeface="Calibri"/>
                <a:cs typeface="Calibri"/>
              </a:rPr>
              <a:t>Mehr als 25 % der gesamten Energie, die 2024 in der EU verbraucht wurde, stammte aus erneuerbaren Quellen </a:t>
            </a:r>
            <a:r>
              <a:rPr lang="en-US" sz="2000" dirty="0">
                <a:ea typeface="Calibri"/>
                <a:cs typeface="Calibri"/>
              </a:rPr>
              <a:t>(</a:t>
            </a:r>
            <a:r>
              <a:rPr lang="en-US" sz="2000" dirty="0">
                <a:ea typeface="Calibri"/>
                <a:cs typeface="Calibri"/>
                <a:hlinkClick r:id="rId3"/>
              </a:rPr>
              <a:t>Europäische Umweltagentur</a:t>
            </a:r>
            <a:r>
              <a:rPr lang="en-US" sz="2000" dirty="0">
                <a:ea typeface="Calibri"/>
                <a:cs typeface="Calibri"/>
              </a:rPr>
              <a:t>) wie Sonne, Wind und Wärmepumpen.</a:t>
            </a:r>
            <a:endParaRPr lang="en-GB" sz="2000" noProof="0" dirty="0">
              <a:solidFill>
                <a:schemeClr val="accent2"/>
              </a:solidFill>
              <a:ea typeface="Public Sans"/>
              <a:cs typeface="Public Sans"/>
              <a:sym typeface="Public Sans"/>
            </a:endParaRPr>
          </a:p>
          <a:p>
            <a:pPr marL="342900" indent="-342900" latinLnBrk="0">
              <a:buFont typeface="Arial" panose="020B0604020202020204" pitchFamily="34" charset="0"/>
              <a:buChar char="•"/>
            </a:pPr>
            <a:endParaRPr lang="en-GB" sz="1100" noProof="0" dirty="0">
              <a:solidFill>
                <a:schemeClr val="tx1"/>
              </a:solidFill>
            </a:endParaRPr>
          </a:p>
          <a:p>
            <a:pPr marL="342900" indent="-342900" latinLnBrk="0">
              <a:buFont typeface="Arial" panose="020B0604020202020204" pitchFamily="34" charset="0"/>
              <a:buChar char="•"/>
            </a:pPr>
            <a:r>
              <a:rPr lang="en-GB" sz="2000" noProof="0" dirty="0">
                <a:solidFill>
                  <a:schemeClr val="tx1"/>
                </a:solidFill>
              </a:rPr>
              <a:t>Moderne Technologien </a:t>
            </a:r>
            <a:r>
              <a:rPr lang="en-GB" sz="2000" b="1" noProof="0" dirty="0">
                <a:solidFill>
                  <a:schemeClr val="tx1"/>
                </a:solidFill>
              </a:rPr>
              <a:t>tragen</a:t>
            </a:r>
            <a:r>
              <a:rPr lang="en-GB" sz="2000" noProof="0" dirty="0">
                <a:solidFill>
                  <a:schemeClr val="tx1"/>
                </a:solidFill>
              </a:rPr>
              <a:t> zunehmend </a:t>
            </a:r>
            <a:r>
              <a:rPr lang="en-GB" sz="2000" b="1" noProof="0" dirty="0">
                <a:solidFill>
                  <a:schemeClr val="tx1"/>
                </a:solidFill>
              </a:rPr>
              <a:t>dazu bei, die Wetterabhängigkeit </a:t>
            </a:r>
            <a:r>
              <a:rPr lang="en-GB" sz="2000" noProof="0" dirty="0">
                <a:solidFill>
                  <a:schemeClr val="tx1"/>
                </a:solidFill>
              </a:rPr>
              <a:t>von Solar- und Windenergie </a:t>
            </a:r>
            <a:r>
              <a:rPr lang="en-GB" sz="2000" b="1" noProof="0" dirty="0">
                <a:solidFill>
                  <a:schemeClr val="tx1"/>
                </a:solidFill>
              </a:rPr>
              <a:t>auszugleichen</a:t>
            </a:r>
            <a:r>
              <a:rPr lang="en-GB" sz="2000" noProof="0" dirty="0">
                <a:solidFill>
                  <a:schemeClr val="tx1"/>
                </a:solidFill>
              </a:rPr>
              <a:t>.</a:t>
            </a:r>
          </a:p>
          <a:p>
            <a:pPr marL="342900" indent="-342900" latinLnBrk="0">
              <a:buFont typeface="Arial" panose="020B0604020202020204" pitchFamily="34" charset="0"/>
              <a:buChar char="•"/>
            </a:pPr>
            <a:endParaRPr lang="en-GB" sz="1100" b="1" noProof="0" dirty="0">
              <a:solidFill>
                <a:schemeClr val="tx1"/>
              </a:solidFill>
            </a:endParaRPr>
          </a:p>
          <a:p>
            <a:pPr marL="342900" indent="-342900" latinLnBrk="0">
              <a:buFont typeface="Arial" panose="020B0604020202020204" pitchFamily="34" charset="0"/>
              <a:buChar char="•"/>
            </a:pPr>
            <a:r>
              <a:rPr lang="en-GB" sz="2000" b="1" noProof="0" dirty="0">
                <a:solidFill>
                  <a:schemeClr val="tx1"/>
                </a:solidFill>
              </a:rPr>
              <a:t>Fortschrittliche Prognosen </a:t>
            </a:r>
            <a:r>
              <a:rPr lang="en-GB" sz="2000" noProof="0" dirty="0">
                <a:solidFill>
                  <a:schemeClr val="tx1"/>
                </a:solidFill>
              </a:rPr>
              <a:t>sagen die Erzeugung aus erneuerbaren Energien voraus, und </a:t>
            </a:r>
            <a:r>
              <a:rPr lang="en-GB" sz="2000" b="1" noProof="0" dirty="0">
                <a:solidFill>
                  <a:schemeClr val="tx1"/>
                </a:solidFill>
              </a:rPr>
              <a:t>Speichersysteme </a:t>
            </a:r>
            <a:r>
              <a:rPr lang="en-GB" sz="2000" noProof="0" dirty="0">
                <a:solidFill>
                  <a:schemeClr val="tx1"/>
                </a:solidFill>
              </a:rPr>
              <a:t>(Batterien, Pumpspeicherkraftwerke) stabilisieren das Netz. </a:t>
            </a:r>
          </a:p>
          <a:p>
            <a:pPr marL="342900" indent="-342900" latinLnBrk="0">
              <a:buFont typeface="Arial" panose="020B0604020202020204" pitchFamily="34" charset="0"/>
              <a:buChar char="•"/>
            </a:pPr>
            <a:endParaRPr lang="en-GB" sz="1100" b="1" noProof="0" dirty="0">
              <a:solidFill>
                <a:schemeClr val="tx1"/>
              </a:solidFill>
            </a:endParaRPr>
          </a:p>
          <a:p>
            <a:pPr marL="342900" indent="-342900" latinLnBrk="0">
              <a:buFont typeface="Arial" panose="020B0604020202020204" pitchFamily="34" charset="0"/>
              <a:buChar char="•"/>
            </a:pPr>
            <a:r>
              <a:rPr lang="en-GB" sz="2000" b="1" noProof="0" dirty="0">
                <a:solidFill>
                  <a:schemeClr val="tx1"/>
                </a:solidFill>
              </a:rPr>
              <a:t>Dynamische Preisgestaltung</a:t>
            </a:r>
            <a:r>
              <a:rPr lang="en-GB" sz="2000" noProof="0" dirty="0">
                <a:solidFill>
                  <a:schemeClr val="tx1"/>
                </a:solidFill>
              </a:rPr>
              <a:t>, bei der sich der Energiepreis entsprechend Angebot und Nachfrage anpasst, trägt ebenfalls zur Stabilisierung des Stromnetzes bei. </a:t>
            </a:r>
          </a:p>
          <a:p>
            <a:pPr latinLnBrk="0"/>
            <a:endParaRPr lang="en-GB" sz="2000" noProof="0" dirty="0">
              <a:solidFill>
                <a:srgbClr val="000066"/>
              </a:solidFill>
              <a:ea typeface="Public Sans"/>
              <a:cs typeface="Public Sans"/>
            </a:endParaRPr>
          </a:p>
        </p:txBody>
      </p:sp>
      <p:pic>
        <p:nvPicPr>
          <p:cNvPr id="2" name="Picture 1">
            <a:extLst>
              <a:ext uri="{FF2B5EF4-FFF2-40B4-BE49-F238E27FC236}">
                <a16:creationId xmlns:a16="http://schemas.microsoft.com/office/drawing/2014/main" id="{34FCEBA3-F055-F802-3702-AF06DC3837E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7482" y="2303290"/>
            <a:ext cx="2755999" cy="4133588"/>
          </a:xfrm>
          <a:prstGeom prst="rect">
            <a:avLst/>
          </a:prstGeom>
        </p:spPr>
      </p:pic>
    </p:spTree>
    <p:extLst>
      <p:ext uri="{BB962C8B-B14F-4D97-AF65-F5344CB8AC3E}">
        <p14:creationId xmlns:p14="http://schemas.microsoft.com/office/powerpoint/2010/main" val="2251049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56DE6A-7F58-5188-395D-DA9BF8E282F6}"/>
              </a:ext>
            </a:extLst>
          </p:cNvPr>
          <p:cNvSpPr>
            <a:spLocks noGrp="1"/>
          </p:cNvSpPr>
          <p:nvPr>
            <p:ph type="title" idx="4294967295"/>
          </p:nvPr>
        </p:nvSpPr>
        <p:spPr>
          <a:xfrm>
            <a:off x="629195" y="678634"/>
            <a:ext cx="10515600" cy="1325563"/>
          </a:xfrm>
          <a:prstGeom prst="rect">
            <a:avLst/>
          </a:prstGeom>
        </p:spPr>
        <p:txBody>
          <a:bodyPr/>
          <a:lstStyle/>
          <a:p>
            <a:pPr rtl="0" eaLnBrk="1" latinLnBrk="0" hangingPunct="1"/>
            <a:r>
              <a:rPr lang="de-DE" sz="2800" b="1" i="0" kern="1200" noProof="1">
                <a:solidFill>
                  <a:schemeClr val="bg1"/>
                </a:solidFill>
                <a:effectLst/>
                <a:latin typeface="Calibri" panose="020F0502020204030204" pitchFamily="34" charset="0"/>
                <a:ea typeface="+mn-ea"/>
                <a:cs typeface="+mn-cs"/>
              </a:rPr>
              <a:t>Sind Elektrofahrzeuge umweltfreundlich, auch wenn sie mit Strom aus fossilen Brennstoffen aufgeladen werden? – Einleitung</a:t>
            </a:r>
            <a:endParaRPr lang="de-DE" sz="2800" b="1" i="0" noProof="1">
              <a:solidFill>
                <a:schemeClr val="bg1"/>
              </a:solidFill>
              <a:effectLst/>
            </a:endParaRPr>
          </a:p>
          <a:p>
            <a:endParaRPr lang="de-DE"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2868460"/>
            <a:ext cx="10421655" cy="2123658"/>
          </a:xfrm>
          <a:prstGeom prst="rect">
            <a:avLst/>
          </a:prstGeom>
          <a:noFill/>
        </p:spPr>
        <p:txBody>
          <a:bodyPr wrap="square" rtlCol="0">
            <a:spAutoFit/>
          </a:bodyPr>
          <a:lstStyle/>
          <a:p>
            <a:pPr algn="ctr" latinLnBrk="0"/>
            <a:r>
              <a:rPr lang="en-US" sz="4400" i="1" dirty="0">
                <a:solidFill>
                  <a:schemeClr val="accent5"/>
                </a:solidFill>
              </a:rPr>
              <a:t>Sind Elektrofahrzeuge umweltfreundlich, auch wenn sie mit Strom aus fossilen Brennstoffen aufgeladen werden?</a:t>
            </a:r>
            <a:endParaRPr lang="en-GB" sz="4400" i="1" dirty="0">
              <a:solidFill>
                <a:schemeClr val="accent5"/>
              </a:solidFill>
            </a:endParaRPr>
          </a:p>
        </p:txBody>
      </p:sp>
    </p:spTree>
    <p:extLst>
      <p:ext uri="{BB962C8B-B14F-4D97-AF65-F5344CB8AC3E}">
        <p14:creationId xmlns:p14="http://schemas.microsoft.com/office/powerpoint/2010/main" val="1588789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1F338-2995-5575-8032-C6B6ADEC6230}"/>
              </a:ext>
            </a:extLst>
          </p:cNvPr>
          <p:cNvSpPr>
            <a:spLocks noGrp="1"/>
          </p:cNvSpPr>
          <p:nvPr>
            <p:ph type="title" idx="4294967295"/>
          </p:nvPr>
        </p:nvSpPr>
        <p:spPr>
          <a:xfrm>
            <a:off x="576943" y="521879"/>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Sind Elektrofahrzeuge umweltfreundlich, auch wenn sie mit Strom aus fossilen Brennstoffen aufgeladen werden?</a:t>
            </a:r>
            <a:endParaRPr lang="de-DE" noProof="1">
              <a:effectLst/>
            </a:endParaRPr>
          </a:p>
          <a:p>
            <a:endParaRPr lang="de-DE"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2797428" y="2153198"/>
            <a:ext cx="9256734" cy="3831818"/>
          </a:xfrm>
          <a:prstGeom prst="rect">
            <a:avLst/>
          </a:prstGeom>
          <a:noFill/>
        </p:spPr>
        <p:txBody>
          <a:bodyPr wrap="square" rtlCol="0">
            <a:spAutoFit/>
          </a:bodyPr>
          <a:lstStyle/>
          <a:p>
            <a:pPr marL="342900" indent="-342900" latinLnBrk="0">
              <a:buFont typeface="Arial" panose="020B0604020202020204" pitchFamily="34" charset="0"/>
              <a:buChar char="•"/>
            </a:pPr>
            <a:r>
              <a:rPr lang="en-US" sz="2000" b="1" dirty="0">
                <a:ea typeface="Calibri"/>
                <a:cs typeface="Calibri"/>
              </a:rPr>
              <a:t>Elektrofahrzeuge (EVs), die mit erneuerbaren Energien betrieben werden, </a:t>
            </a:r>
            <a:r>
              <a:rPr lang="en-US" sz="2000" dirty="0">
                <a:ea typeface="Calibri"/>
                <a:cs typeface="Calibri"/>
              </a:rPr>
              <a:t>sind im Vergleich zu Autos, die mit Benzin oder Diesel fahren, eine umweltfreundliche Option. Allerdings sind die Reduzierung des Autoverkehrs und die Förderung aktiver Fortbewegungsarten (z. B. zu Fuß gehen oder Rad fahren) sowie die Nutzung öffentlicher Verkehrsmittel umweltfreundlichere Transportmöglichkeiten.</a:t>
            </a:r>
          </a:p>
          <a:p>
            <a:pPr marL="342900" indent="-342900" latinLnBrk="0">
              <a:buFont typeface="Arial" panose="020B0604020202020204" pitchFamily="34" charset="0"/>
              <a:buChar char="•"/>
            </a:pPr>
            <a:endParaRPr lang="en-US" sz="700" dirty="0"/>
          </a:p>
          <a:p>
            <a:pPr marL="342900" indent="-342900" latinLnBrk="0">
              <a:buFont typeface="Arial" panose="020B0604020202020204" pitchFamily="34" charset="0"/>
              <a:buChar char="•"/>
            </a:pPr>
            <a:r>
              <a:rPr lang="en-US" sz="2000" dirty="0"/>
              <a:t>Die Herstellung von Elektrofahrzeugen ist energieintensiver als die Herstellung von Fahrzeugen mit Verbrennungsmotor. </a:t>
            </a:r>
            <a:r>
              <a:rPr lang="en-US" sz="2000" b="1" dirty="0"/>
              <a:t>Insgesamt sind Elektrofahrzeuge</a:t>
            </a:r>
            <a:r>
              <a:rPr lang="en-US" sz="2000" dirty="0"/>
              <a:t> jedoch </a:t>
            </a:r>
            <a:r>
              <a:rPr lang="en-US" sz="2000" b="1" dirty="0"/>
              <a:t>umweltfreundlicher</a:t>
            </a:r>
            <a:r>
              <a:rPr lang="en-US" sz="2000" dirty="0"/>
              <a:t>, können ihre „Kohlenstoffschuld“ schnell reduzieren und verursachen im Straßenverkehr weniger Emissionen pro Kilometer (</a:t>
            </a:r>
            <a:r>
              <a:rPr lang="en-US" sz="2000" dirty="0">
                <a:hlinkClick r:id="rId3"/>
              </a:rPr>
              <a:t>The Guardian</a:t>
            </a:r>
            <a:r>
              <a:rPr lang="en-US" sz="2000" dirty="0"/>
              <a:t>). </a:t>
            </a:r>
          </a:p>
          <a:p>
            <a:pPr marL="342900" indent="-342900" latinLnBrk="0">
              <a:buFont typeface="Arial" panose="020B0604020202020204" pitchFamily="34" charset="0"/>
              <a:buChar char="•"/>
            </a:pPr>
            <a:endParaRPr lang="en-US" sz="700" b="1" dirty="0">
              <a:ea typeface="Calibri"/>
            </a:endParaRPr>
          </a:p>
          <a:p>
            <a:pPr marL="342900" indent="-342900" latinLnBrk="0">
              <a:buFont typeface="Arial" panose="020B0604020202020204" pitchFamily="34" charset="0"/>
              <a:buChar char="•"/>
            </a:pPr>
            <a:r>
              <a:rPr lang="en-US" sz="2000" b="1" dirty="0">
                <a:ea typeface="Calibri"/>
              </a:rPr>
              <a:t>EVs verursachen keine Abgasemissionen</a:t>
            </a:r>
            <a:r>
              <a:rPr lang="en-US" sz="2000" dirty="0">
                <a:ea typeface="Calibri"/>
              </a:rPr>
              <a:t>, verbessern die Luftqualität in Städten und reduzieren die Umweltverschmutzung. </a:t>
            </a:r>
          </a:p>
        </p:txBody>
      </p:sp>
      <p:pic>
        <p:nvPicPr>
          <p:cNvPr id="5" name="Picture 4">
            <a:extLst>
              <a:ext uri="{FF2B5EF4-FFF2-40B4-BE49-F238E27FC236}">
                <a16:creationId xmlns:a16="http://schemas.microsoft.com/office/drawing/2014/main" id="{3B715287-DB77-61BF-0E6D-73518F64714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7482" y="2659732"/>
            <a:ext cx="2305570" cy="3454151"/>
          </a:xfrm>
          <a:prstGeom prst="rect">
            <a:avLst/>
          </a:prstGeom>
        </p:spPr>
      </p:pic>
    </p:spTree>
    <p:extLst>
      <p:ext uri="{BB962C8B-B14F-4D97-AF65-F5344CB8AC3E}">
        <p14:creationId xmlns:p14="http://schemas.microsoft.com/office/powerpoint/2010/main" val="352650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4" name="Title 3">
            <a:extLst>
              <a:ext uri="{FF2B5EF4-FFF2-40B4-BE49-F238E27FC236}">
                <a16:creationId xmlns:a16="http://schemas.microsoft.com/office/drawing/2014/main" id="{8EAA0BCC-51A1-C14A-389C-C853281B4EE7}"/>
              </a:ext>
            </a:extLst>
          </p:cNvPr>
          <p:cNvSpPr>
            <a:spLocks noGrp="1"/>
          </p:cNvSpPr>
          <p:nvPr>
            <p:ph type="title" idx="4294967295"/>
          </p:nvPr>
        </p:nvSpPr>
        <p:spPr>
          <a:xfrm>
            <a:off x="746139" y="653701"/>
            <a:ext cx="10515600" cy="1325563"/>
          </a:xfrm>
          <a:prstGeom prst="rect">
            <a:avLst/>
          </a:prstGeom>
        </p:spPr>
        <p:txBody>
          <a:bodyPr/>
          <a:lstStyle/>
          <a:p>
            <a:pPr rtl="0" eaLnBrk="1" latinLnBrk="1" hangingPunct="1"/>
            <a:r>
              <a:rPr lang="de-DE"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Nächste Schritte</a:t>
            </a:r>
            <a:endParaRPr lang="de-DE" noProof="1">
              <a:effectLst/>
            </a:endParaRPr>
          </a:p>
          <a:p>
            <a:endParaRPr lang="de-DE" noProof="1"/>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Wenn Sie mehr über Mythen rund um das Thema Energie erfahren möchten, könnten die folgenden Ressourcen für Sie interessant sein: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sz="1400"/>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sz="1400"/>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sz="1400"/>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sz="1400"/>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sz="1400"/>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sz="1400"/>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sz="1400"/>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sz="1400"/>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518615"/>
            <a:ext cx="2175491" cy="1754326"/>
          </a:xfrm>
          <a:prstGeom prst="rect">
            <a:avLst/>
          </a:prstGeom>
          <a:noFill/>
        </p:spPr>
        <p:txBody>
          <a:bodyPr wrap="square" lIns="91440" tIns="45720" rIns="91440" bIns="45720" rtlCol="0" anchor="t" anchorCtr="0">
            <a:spAutoFit/>
          </a:bodyPr>
          <a:lstStyle/>
          <a:p>
            <a:pPr algn="ctr"/>
            <a:r>
              <a:rPr lang="en-US" altLang="ko-KR" dirty="0">
                <a:solidFill>
                  <a:srgbClr val="373737"/>
                </a:solidFill>
                <a:ea typeface="맑은 고딕"/>
              </a:rPr>
              <a:t> Sehen Sie sich den30-minütigen Kurs</a:t>
            </a:r>
            <a:r>
              <a:rPr lang="en-US" altLang="ko-KR" i="1" dirty="0">
                <a:solidFill>
                  <a:srgbClr val="373737"/>
                </a:solidFill>
                <a:ea typeface="맑은 고딕"/>
              </a:rPr>
              <a:t> „Digital Energy Essentials” </a:t>
            </a:r>
            <a:r>
              <a:rPr lang="en-US" altLang="ko-KR" dirty="0">
                <a:solidFill>
                  <a:srgbClr val="373737"/>
                </a:solidFill>
                <a:ea typeface="맑은 고딕"/>
              </a:rPr>
              <a:t>von Every1 zum Thema </a:t>
            </a:r>
            <a:r>
              <a:rPr lang="en-US" altLang="ko-KR" dirty="0">
                <a:solidFill>
                  <a:srgbClr val="373737"/>
                </a:solidFill>
                <a:ea typeface="맑은 고딕"/>
                <a:hlinkClick r:id="rId3"/>
              </a:rPr>
              <a:t>Lastmanagement </a:t>
            </a:r>
            <a:r>
              <a:rPr lang="en-US" altLang="ko-KR" dirty="0">
                <a:solidFill>
                  <a:srgbClr val="373737"/>
                </a:solidFill>
                <a:ea typeface="맑은 고딕"/>
              </a:rPr>
              <a:t>an</a:t>
            </a:r>
            <a:endParaRPr lang="ko-KR" altLang="en-US"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sz="1400"/>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sz="1400"/>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sz="1400"/>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sz="1400"/>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sz="1400"/>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sz="1400"/>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sz="1400"/>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sz="1400"/>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246413"/>
            <a:ext cx="2364667" cy="1754326"/>
          </a:xfrm>
          <a:prstGeom prst="rect">
            <a:avLst/>
          </a:prstGeom>
          <a:noFill/>
        </p:spPr>
        <p:txBody>
          <a:bodyPr wrap="square" rtlCol="0" anchor="t" anchorCtr="0">
            <a:spAutoFit/>
          </a:bodyPr>
          <a:lstStyle/>
          <a:p>
            <a:pPr algn="ctr"/>
            <a:r>
              <a:rPr lang="en-US" altLang="ko-KR" dirty="0">
                <a:solidFill>
                  <a:srgbClr val="373737"/>
                </a:solidFill>
              </a:rPr>
              <a:t>Sehen Sie sich die Präsentation von Every1 zum Thema </a:t>
            </a:r>
          </a:p>
          <a:p>
            <a:pPr algn="ctr"/>
            <a:r>
              <a:rPr lang="en-US" altLang="ko-KR" dirty="0">
                <a:solidFill>
                  <a:srgbClr val="373737"/>
                </a:solidFill>
                <a:hlinkClick r:id="rId4"/>
              </a:rPr>
              <a:t>die Auswirkungen des Klimawandels auf erneuerbare Energien</a:t>
            </a:r>
            <a:endParaRPr lang="ko-KR" altLang="en-US"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sz="1400"/>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sz="1400"/>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sz="1400"/>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sz="1400"/>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04565"/>
            <a:ext cx="2338969" cy="1754326"/>
          </a:xfrm>
          <a:prstGeom prst="rect">
            <a:avLst/>
          </a:prstGeom>
          <a:noFill/>
        </p:spPr>
        <p:txBody>
          <a:bodyPr wrap="square" rtlCol="0" anchor="t" anchorCtr="0">
            <a:spAutoFit/>
          </a:bodyPr>
          <a:lstStyle/>
          <a:p>
            <a:pPr algn="ctr"/>
            <a:r>
              <a:rPr lang="en-US" altLang="ko-KR" dirty="0">
                <a:solidFill>
                  <a:srgbClr val="373737"/>
                </a:solidFill>
              </a:rPr>
              <a:t>Lesen Sie den Artikel von Energy Monitor </a:t>
            </a:r>
            <a:r>
              <a:rPr lang="en-US" altLang="ko-KR" i="1" dirty="0">
                <a:solidFill>
                  <a:srgbClr val="373737"/>
                </a:solidFill>
                <a:hlinkClick r:id="rId5"/>
              </a:rPr>
              <a:t>„Mythen rund um Technologien für erneuerbare Energien widerlegen“</a:t>
            </a:r>
            <a:endParaRPr lang="ko-KR" altLang="en-US"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sz="1400"/>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sz="1400"/>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sz="1400"/>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sz="1400"/>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sz="1400"/>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sz="1400"/>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sz="1400"/>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10148" y="3381469"/>
            <a:ext cx="2071376" cy="2308324"/>
          </a:xfrm>
          <a:prstGeom prst="rect">
            <a:avLst/>
          </a:prstGeom>
          <a:noFill/>
        </p:spPr>
        <p:txBody>
          <a:bodyPr wrap="square" rtlCol="0" anchor="t" anchorCtr="0">
            <a:spAutoFit/>
          </a:bodyPr>
          <a:lstStyle/>
          <a:p>
            <a:pPr algn="ctr"/>
            <a:r>
              <a:rPr lang="en-US" altLang="ko-KR" dirty="0">
                <a:solidFill>
                  <a:srgbClr val="373737"/>
                </a:solidFill>
              </a:rPr>
              <a:t>Lesen Sie den Artikel </a:t>
            </a:r>
            <a:r>
              <a:rPr lang="en-US" altLang="ko-KR" i="1" dirty="0">
                <a:solidFill>
                  <a:srgbClr val="373737"/>
                </a:solidFill>
                <a:hlinkClick r:id="rId6"/>
              </a:rPr>
              <a:t>„Debunking Solar Myths“ (Mythen über Solarenergie widerlegen) </a:t>
            </a:r>
            <a:r>
              <a:rPr lang="en-US" altLang="ko-KR" dirty="0">
                <a:solidFill>
                  <a:srgbClr val="373737"/>
                </a:solidFill>
              </a:rPr>
              <a:t>von The Energy Saving Trust</a:t>
            </a:r>
            <a:endParaRPr lang="ko-KR" altLang="en-US" dirty="0">
              <a:solidFill>
                <a:srgbClr val="373737"/>
              </a:solidFill>
            </a:endParaRPr>
          </a:p>
        </p:txBody>
      </p:sp>
    </p:spTree>
    <p:extLst>
      <p:ext uri="{BB962C8B-B14F-4D97-AF65-F5344CB8AC3E}">
        <p14:creationId xmlns:p14="http://schemas.microsoft.com/office/powerpoint/2010/main" val="2317735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5847755"/>
          </a:xfrm>
          <a:prstGeom prst="rect">
            <a:avLst/>
          </a:prstGeom>
          <a:noFill/>
        </p:spPr>
        <p:txBody>
          <a:bodyPr wrap="square" lIns="91440" tIns="45720" rIns="91440" bIns="45720" rtlCol="0" anchor="t">
            <a:spAutoFit/>
          </a:bodyPr>
          <a:lstStyle/>
          <a:p>
            <a:pPr latinLnBrk="0"/>
            <a:r>
              <a:rPr lang="en-GB" dirty="0"/>
              <a:t>Diese </a:t>
            </a:r>
            <a:r>
              <a:rPr lang="en-GB" dirty="0" err="1"/>
              <a:t>Präsentation</a:t>
            </a:r>
            <a:r>
              <a:rPr lang="en-GB" dirty="0"/>
              <a:t> </a:t>
            </a:r>
            <a:r>
              <a:rPr lang="en-GB" i="1" dirty="0"/>
              <a:t>„Energie-Mythen </a:t>
            </a:r>
            <a:r>
              <a:rPr lang="en-GB" i="1" dirty="0" err="1"/>
              <a:t>entlarvt</a:t>
            </a:r>
            <a:r>
              <a:rPr lang="en-GB" i="1" dirty="0"/>
              <a:t>” </a:t>
            </a:r>
            <a:r>
              <a:rPr lang="en-GB" dirty="0" err="1"/>
              <a:t>wurde</a:t>
            </a:r>
            <a:r>
              <a:rPr lang="en-GB" dirty="0"/>
              <a:t> vom Every1-Projekt erstellt und unterliegt, sofern nicht anders angegeben, der Lizenz </a:t>
            </a:r>
            <a:r>
              <a:rPr lang="en-GB" dirty="0">
                <a:hlinkClick r:id="rId3"/>
              </a:rPr>
              <a:t>CC BY-SA 4.0</a:t>
            </a:r>
            <a:r>
              <a:rPr lang="en-GB" dirty="0"/>
              <a:t>. </a:t>
            </a:r>
          </a:p>
          <a:p>
            <a:pPr latinLnBrk="0"/>
            <a:endParaRPr lang="en-GB" dirty="0"/>
          </a:p>
          <a:p>
            <a:pPr latinLnBrk="0"/>
            <a:r>
              <a:rPr lang="en-GB" dirty="0"/>
              <a:t>Die in dieser Präsentation verwendeten Bilder sind wie folgt: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Titelbild: </a:t>
            </a:r>
            <a:r>
              <a:rPr lang="en-US" i="1" dirty="0">
                <a:solidFill>
                  <a:schemeClr val="dk1"/>
                </a:solidFill>
                <a:ea typeface="Public Sans"/>
                <a:cs typeface="Public Sans"/>
                <a:sym typeface="Public Sans"/>
              </a:rPr>
              <a:t>„Lightbulbs Turned on“ </a:t>
            </a:r>
            <a:r>
              <a:rPr lang="en-US" dirty="0">
                <a:solidFill>
                  <a:schemeClr val="dk1"/>
                </a:solidFill>
                <a:ea typeface="Public Sans"/>
                <a:cs typeface="Public Sans"/>
                <a:sym typeface="Public Sans"/>
              </a:rPr>
              <a:t>von </a:t>
            </a:r>
            <a:r>
              <a:rPr lang="en-US" sz="1800" b="0" i="0" u="sng" strike="noStrike" cap="none" dirty="0">
                <a:solidFill>
                  <a:srgbClr val="000000"/>
                </a:solidFill>
                <a:ea typeface="Public Sans"/>
                <a:cs typeface="Public Sans"/>
                <a:sym typeface="Public Sans"/>
                <a:hlinkClick r:id="rId4">
                  <a:extLst>
                    <a:ext uri="{A12FA001-AC4F-418D-AE19-62706E023703}">
                      <ahyp:hlinkClr xmlns:ahyp="http://schemas.microsoft.com/office/drawing/2018/hyperlinkcolor" val="tx"/>
                    </a:ext>
                  </a:extLst>
                </a:hlinkClick>
              </a:rPr>
              <a:t>Jochem Miedema auf Pexels.com</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Bild zum Einführungstext: </a:t>
            </a:r>
            <a:r>
              <a:rPr lang="en-US" i="1" dirty="0">
                <a:solidFill>
                  <a:schemeClr val="dk1"/>
                </a:solidFill>
                <a:ea typeface="Public Sans"/>
                <a:cs typeface="Public Sans"/>
                <a:sym typeface="Public Sans"/>
              </a:rPr>
              <a:t>Papier neben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von </a:t>
            </a:r>
            <a:r>
              <a:rPr lang="en-US" sz="1800" u="sng" dirty="0">
                <a:solidFill>
                  <a:schemeClr val="dk1"/>
                </a:solidFill>
                <a:ea typeface="Public Sans"/>
                <a:cs typeface="Public Sans"/>
                <a:sym typeface="Public Sans"/>
                <a:hlinkClick r:id="rId5">
                  <a:extLst>
                    <a:ext uri="{A12FA001-AC4F-418D-AE19-62706E023703}">
                      <ahyp:hlinkClr xmlns:ahyp="http://schemas.microsoft.com/office/drawing/2018/hyperlinkcolor" val="tx"/>
                    </a:ext>
                  </a:extLst>
                </a:hlinkClick>
              </a:rPr>
              <a:t>Lukas auf Pexels.com</a:t>
            </a:r>
            <a:endParaRPr lang="en-US" sz="1800" u="sng" dirty="0">
              <a:solidFill>
                <a:schemeClr val="dk1"/>
              </a:solidFill>
              <a:ea typeface="Public Sans"/>
              <a:cs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Intelligente Stromzähler: </a:t>
            </a:r>
            <a:r>
              <a:rPr lang="en-GB" dirty="0">
                <a:hlinkClick r:id="rId6"/>
              </a:rPr>
              <a:t>Vorarlberger Kraftwerke-Energiezähler (Elektro)-Smart Meter-02ASD </a:t>
            </a:r>
            <a:r>
              <a:rPr lang="en-GB" dirty="0"/>
              <a:t>von </a:t>
            </a:r>
            <a:r>
              <a:rPr lang="en-GB" dirty="0" err="1"/>
              <a:t>Asurnipal </a:t>
            </a:r>
            <a:r>
              <a:rPr lang="en-GB" dirty="0"/>
              <a:t>ist lizenziert </a:t>
            </a:r>
            <a:r>
              <a:rPr lang="en-GB" dirty="0">
                <a:hlinkClick r:id="rId3"/>
              </a:rPr>
              <a:t>unter CC BY-SA 4.0</a:t>
            </a:r>
            <a:endParaRPr lang="en-US" sz="1800" u="sng" dirty="0">
              <a:solidFill>
                <a:schemeClr val="dk1"/>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Raumheizgeräte: </a:t>
            </a:r>
            <a:r>
              <a:rPr lang="en-US" dirty="0">
                <a:solidFill>
                  <a:schemeClr val="dk1"/>
                </a:solidFill>
                <a:ea typeface="Public Sans"/>
                <a:cs typeface="Public Sans"/>
                <a:sym typeface="Public Sans"/>
                <a:hlinkClick r:id="rId7"/>
              </a:rPr>
              <a:t>Raumheizgerät 2 </a:t>
            </a:r>
            <a:r>
              <a:rPr lang="en-US" dirty="0">
                <a:solidFill>
                  <a:schemeClr val="dk1"/>
                </a:solidFill>
                <a:ea typeface="Public Sans"/>
                <a:cs typeface="Public Sans"/>
                <a:sym typeface="Public Sans"/>
              </a:rPr>
              <a:t>von Eric Farrow (</a:t>
            </a:r>
            <a:r>
              <a:rPr lang="en-US" dirty="0" err="1">
                <a:solidFill>
                  <a:schemeClr val="dk1"/>
                </a:solidFill>
                <a:ea typeface="Public Sans"/>
                <a:cs typeface="Public Sans"/>
                <a:sym typeface="Public Sans"/>
              </a:rPr>
              <a:t>vespaholic</a:t>
            </a:r>
            <a:r>
              <a:rPr lang="en-US" dirty="0">
                <a:solidFill>
                  <a:schemeClr val="dk1"/>
                </a:solidFill>
                <a:ea typeface="Public Sans"/>
                <a:cs typeface="Public Sans"/>
                <a:sym typeface="Public Sans"/>
              </a:rPr>
              <a:t>) ist lizenziert </a:t>
            </a:r>
            <a:r>
              <a:rPr lang="en-US" dirty="0">
                <a:solidFill>
                  <a:schemeClr val="dk1"/>
                </a:solidFill>
                <a:ea typeface="Public Sans"/>
                <a:cs typeface="Public Sans"/>
                <a:sym typeface="Public Sans"/>
                <a:hlinkClick r:id="rId8"/>
              </a:rPr>
              <a:t>unter CC BY-NC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Erneuerbare Energien: </a:t>
            </a:r>
            <a:r>
              <a:rPr lang="en-US" i="1" dirty="0">
                <a:solidFill>
                  <a:srgbClr val="111111"/>
                </a:solidFill>
                <a:sym typeface="Public Sans"/>
                <a:hlinkClick r:id="rId9"/>
              </a:rPr>
              <a:t>Braunes Backsteinhaus mit Sonnenkollektoren auf dem Dach </a:t>
            </a:r>
            <a:r>
              <a:rPr lang="en-US" dirty="0">
                <a:solidFill>
                  <a:schemeClr val="dk1"/>
                </a:solidFill>
                <a:cs typeface="Public Sans"/>
                <a:sym typeface="Public Sans"/>
              </a:rPr>
              <a:t>von </a:t>
            </a:r>
            <a:r>
              <a:rPr lang="en-US" dirty="0">
                <a:solidFill>
                  <a:schemeClr val="dk1"/>
                </a:solidFill>
                <a:ea typeface="Public Sans"/>
                <a:cs typeface="Public Sans"/>
                <a:sym typeface="Public Sans"/>
              </a:rPr>
              <a:t>Vivint Solar unter einer </a:t>
            </a:r>
            <a:r>
              <a:rPr lang="en-US" dirty="0">
                <a:solidFill>
                  <a:schemeClr val="dk1"/>
                </a:solidFill>
                <a:ea typeface="Public Sans"/>
                <a:cs typeface="Public Sans"/>
                <a:sym typeface="Public Sans"/>
                <a:hlinkClick r:id="rId10"/>
              </a:rPr>
              <a:t>Unsplash-Lizenz</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Elektrofahrzeuge: </a:t>
            </a:r>
            <a:r>
              <a:rPr lang="en-US" i="1" dirty="0">
                <a:solidFill>
                  <a:srgbClr val="111111"/>
                </a:solidFill>
                <a:sym typeface="Public Sans"/>
                <a:hlinkClick r:id="rId11"/>
              </a:rPr>
              <a:t>Weißes und schwarzes Auto vor weißem Gebäude bei Tageslicht </a:t>
            </a:r>
            <a:r>
              <a:rPr lang="en-US" dirty="0">
                <a:solidFill>
                  <a:schemeClr val="dk1"/>
                </a:solidFill>
                <a:cs typeface="Public Sans"/>
                <a:sym typeface="Public Sans"/>
              </a:rPr>
              <a:t>von </a:t>
            </a:r>
            <a:r>
              <a:rPr lang="en-US" sz="1800" dirty="0">
                <a:solidFill>
                  <a:schemeClr val="dk1"/>
                </a:solidFill>
                <a:ea typeface="Public Sans"/>
                <a:cs typeface="Public Sans"/>
                <a:sym typeface="Public Sans"/>
              </a:rPr>
              <a:t>Precious Madubuike </a:t>
            </a:r>
            <a:r>
              <a:rPr lang="en-US" dirty="0">
                <a:solidFill>
                  <a:schemeClr val="dk1"/>
                </a:solidFill>
                <a:ea typeface="Public Sans"/>
                <a:cs typeface="Public Sans"/>
                <a:sym typeface="Public Sans"/>
              </a:rPr>
              <a:t>unter einer </a:t>
            </a:r>
            <a:r>
              <a:rPr lang="en-US" dirty="0">
                <a:solidFill>
                  <a:schemeClr val="dk1"/>
                </a:solidFill>
                <a:ea typeface="Public Sans"/>
                <a:cs typeface="Public Sans"/>
                <a:sym typeface="Public Sans"/>
                <a:hlinkClick r:id="rId10"/>
              </a:rPr>
              <a:t>Unsplash-Lizenz</a:t>
            </a:r>
            <a:r>
              <a:rPr lang="en-US" dirty="0">
                <a:solidFill>
                  <a:schemeClr val="dk1"/>
                </a:solidFill>
                <a:ea typeface="Public Sans"/>
                <a:cs typeface="Public Sans"/>
                <a:sym typeface="Public Sans"/>
              </a:rPr>
              <a:t>. </a:t>
            </a:r>
          </a:p>
          <a:p>
            <a:pPr latinLnBrk="0"/>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3" name="Title 2">
            <a:extLst>
              <a:ext uri="{FF2B5EF4-FFF2-40B4-BE49-F238E27FC236}">
                <a16:creationId xmlns:a16="http://schemas.microsoft.com/office/drawing/2014/main" id="{49A3F027-3E19-82AE-7A54-488E35E1545B}"/>
              </a:ext>
            </a:extLst>
          </p:cNvPr>
          <p:cNvSpPr>
            <a:spLocks noGrp="1"/>
          </p:cNvSpPr>
          <p:nvPr>
            <p:ph type="title" idx="4294967295"/>
          </p:nvPr>
        </p:nvSpPr>
        <p:spPr>
          <a:xfrm>
            <a:off x="498566" y="596486"/>
            <a:ext cx="10515600" cy="1325563"/>
          </a:xfrm>
          <a:prstGeom prst="rect">
            <a:avLst/>
          </a:prstGeom>
        </p:spPr>
        <p:txBody>
          <a:bodyPr/>
          <a:lstStyle/>
          <a:p>
            <a:pPr rtl="0" eaLnBrk="1" latinLnBrk="1" hangingPunct="1"/>
            <a:r>
              <a:rPr lang="de-DE"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Danksagungen</a:t>
            </a:r>
            <a:endParaRPr lang="de-DE" noProof="1">
              <a:effectLst/>
            </a:endParaRPr>
          </a:p>
          <a:p>
            <a:endParaRPr lang="de-DE" noProof="1"/>
          </a:p>
        </p:txBody>
      </p:sp>
    </p:spTree>
    <p:extLst>
      <p:ext uri="{BB962C8B-B14F-4D97-AF65-F5344CB8AC3E}">
        <p14:creationId xmlns:p14="http://schemas.microsoft.com/office/powerpoint/2010/main" val="3274696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E7884-628D-0864-1455-CE26697DFC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7648BD-2F57-0569-77CB-F25B6B3F74E8}"/>
              </a:ext>
            </a:extLst>
          </p:cNvPr>
          <p:cNvSpPr>
            <a:spLocks noGrp="1"/>
          </p:cNvSpPr>
          <p:nvPr>
            <p:ph type="title" idx="4294967295"/>
          </p:nvPr>
        </p:nvSpPr>
        <p:spPr>
          <a:xfrm>
            <a:off x="3816532" y="2624999"/>
            <a:ext cx="10515600" cy="1325563"/>
          </a:xfrm>
          <a:prstGeom prst="rect">
            <a:avLst/>
          </a:prstGeom>
        </p:spPr>
        <p:txBody>
          <a:bodyPr/>
          <a:lstStyle/>
          <a:p>
            <a:pPr rtl="0" eaLnBrk="1" latinLnBrk="1" hangingPunct="1"/>
            <a:r>
              <a:rPr lang="de-DE" sz="6000" b="0" kern="1200" noProof="1">
                <a:solidFill>
                  <a:srgbClr val="FFFFFF"/>
                </a:solidFill>
                <a:effectLst/>
                <a:latin typeface="Calibri" panose="020F0502020204030204" pitchFamily="34" charset="0"/>
                <a:ea typeface="맑은 고딕" panose="020B0503020000020004" pitchFamily="34" charset="-127"/>
                <a:cs typeface="+mn-cs"/>
              </a:rPr>
              <a:t>Danke!</a:t>
            </a:r>
            <a:endParaRPr lang="de-DE" noProof="1">
              <a:effectLst/>
            </a:endParaRPr>
          </a:p>
          <a:p>
            <a:endParaRPr lang="de-DE" noProof="1"/>
          </a:p>
        </p:txBody>
      </p:sp>
    </p:spTree>
    <p:extLst>
      <p:ext uri="{BB962C8B-B14F-4D97-AF65-F5344CB8AC3E}">
        <p14:creationId xmlns:p14="http://schemas.microsoft.com/office/powerpoint/2010/main" val="2333642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673911" y="834481"/>
            <a:ext cx="6944367" cy="5262979"/>
          </a:xfrm>
          <a:prstGeom prst="rect">
            <a:avLst/>
          </a:prstGeom>
          <a:noFill/>
        </p:spPr>
        <p:txBody>
          <a:bodyPr wrap="square" rtlCol="0">
            <a:spAutoFit/>
          </a:bodyPr>
          <a:lstStyle/>
          <a:p>
            <a:pPr latinLnBrk="0"/>
            <a:r>
              <a:rPr lang="en-GB" sz="2800" noProof="0" dirty="0">
                <a:solidFill>
                  <a:srgbClr val="2B2C30"/>
                </a:solidFill>
                <a:ea typeface="Public Sans"/>
                <a:cs typeface="Public Sans"/>
                <a:sym typeface="Public Sans"/>
              </a:rPr>
              <a:t>Missverständnisse über Energie </a:t>
            </a:r>
          </a:p>
          <a:p>
            <a:pPr latinLnBrk="0"/>
            <a:r>
              <a:rPr lang="en-GB" sz="2800" noProof="0" dirty="0">
                <a:solidFill>
                  <a:srgbClr val="2B2C30"/>
                </a:solidFill>
                <a:ea typeface="Public Sans"/>
                <a:cs typeface="Public Sans"/>
                <a:sym typeface="Public Sans"/>
              </a:rPr>
              <a:t>bei der Energieerzeugung und dem </a:t>
            </a:r>
            <a:r>
              <a:rPr lang="en-GB" sz="2800" noProof="0" dirty="0" err="1">
                <a:solidFill>
                  <a:srgbClr val="2B2C30"/>
                </a:solidFill>
                <a:ea typeface="Public Sans"/>
                <a:cs typeface="Public Sans"/>
                <a:sym typeface="Public Sans"/>
              </a:rPr>
              <a:t>Energieverbrauch</a:t>
            </a:r>
            <a:r>
              <a:rPr lang="en-GB" sz="2800" noProof="0" dirty="0">
                <a:solidFill>
                  <a:srgbClr val="2B2C30"/>
                </a:solidFill>
                <a:ea typeface="Public Sans"/>
                <a:cs typeface="Public Sans"/>
                <a:sym typeface="Public Sans"/>
              </a:rPr>
              <a:t> </a:t>
            </a:r>
            <a:r>
              <a:rPr lang="en-GB" sz="2800" noProof="0" dirty="0" err="1">
                <a:solidFill>
                  <a:srgbClr val="2B2C30"/>
                </a:solidFill>
                <a:ea typeface="Public Sans"/>
                <a:cs typeface="Public Sans"/>
                <a:sym typeface="Public Sans"/>
              </a:rPr>
              <a:t>sind</a:t>
            </a:r>
            <a:r>
              <a:rPr lang="en-GB" sz="2800" noProof="0" dirty="0">
                <a:solidFill>
                  <a:srgbClr val="2B2C30"/>
                </a:solidFill>
                <a:ea typeface="Public Sans"/>
                <a:cs typeface="Public Sans"/>
                <a:sym typeface="Public Sans"/>
              </a:rPr>
              <a:t> </a:t>
            </a:r>
            <a:r>
              <a:rPr lang="en-GB" sz="2800" noProof="0" dirty="0" err="1">
                <a:solidFill>
                  <a:srgbClr val="2B2C30"/>
                </a:solidFill>
                <a:ea typeface="Public Sans"/>
                <a:cs typeface="Public Sans"/>
                <a:sym typeface="Public Sans"/>
              </a:rPr>
              <a:t>häufig</a:t>
            </a:r>
            <a:r>
              <a:rPr lang="en-GB" sz="2800" noProof="0" dirty="0">
                <a:solidFill>
                  <a:srgbClr val="2B2C30"/>
                </a:solidFill>
                <a:ea typeface="Public Sans"/>
                <a:cs typeface="Public Sans"/>
                <a:sym typeface="Public Sans"/>
              </a:rPr>
              <a:t>. In dieser Präsentation untersuchen wir </a:t>
            </a:r>
            <a:r>
              <a:rPr lang="en-GB" sz="2800" dirty="0">
                <a:solidFill>
                  <a:srgbClr val="2B2C30"/>
                </a:solidFill>
                <a:ea typeface="Public Sans"/>
                <a:cs typeface="Public Sans"/>
                <a:sym typeface="Public Sans"/>
              </a:rPr>
              <a:t>vier häufig gestellte </a:t>
            </a:r>
            <a:r>
              <a:rPr lang="en-GB" sz="2800" noProof="0" dirty="0">
                <a:solidFill>
                  <a:srgbClr val="2B2C30"/>
                </a:solidFill>
                <a:ea typeface="Public Sans"/>
                <a:cs typeface="Public Sans"/>
                <a:sym typeface="Public Sans"/>
              </a:rPr>
              <a:t>Fragen zum Thema digitale Energie. </a:t>
            </a:r>
          </a:p>
          <a:p>
            <a:pPr latinLnBrk="0"/>
            <a:endParaRPr lang="en-GB" sz="2800" dirty="0">
              <a:solidFill>
                <a:srgbClr val="2B2C30"/>
              </a:solidFill>
              <a:ea typeface="Public Sans"/>
              <a:cs typeface="Public Sans"/>
              <a:sym typeface="Public Sans"/>
            </a:endParaRPr>
          </a:p>
          <a:p>
            <a:pPr latinLnBrk="0"/>
            <a:r>
              <a:rPr lang="en-GB" sz="2800" noProof="0" dirty="0">
                <a:solidFill>
                  <a:srgbClr val="2B2C30"/>
                </a:solidFill>
                <a:ea typeface="Public Sans"/>
                <a:cs typeface="Public Sans"/>
                <a:sym typeface="Public Sans"/>
              </a:rPr>
              <a:t>Durch die Auseinandersetzung mit diesen Fragen </a:t>
            </a:r>
            <a:r>
              <a:rPr lang="en-GB" sz="2800" dirty="0">
                <a:solidFill>
                  <a:srgbClr val="2B2C30"/>
                </a:solidFill>
                <a:ea typeface="Public Sans"/>
                <a:cs typeface="Public Sans"/>
                <a:sym typeface="Public Sans"/>
              </a:rPr>
              <a:t>können</a:t>
            </a:r>
            <a:r>
              <a:rPr lang="en-GB" sz="2800" noProof="0" dirty="0">
                <a:solidFill>
                  <a:srgbClr val="2B2C30"/>
                </a:solidFill>
                <a:ea typeface="Public Sans"/>
                <a:cs typeface="Public Sans"/>
                <a:sym typeface="Public Sans"/>
              </a:rPr>
              <a:t> wir unser Verständnis der Energiedigitalisierung verbessern und fundiertere Entscheidungen über den Energieverbrauch treffen. </a:t>
            </a:r>
          </a:p>
          <a:p>
            <a:pPr latinLnBrk="0"/>
            <a:endParaRPr lang="en-GB" sz="2800" noProof="0" dirty="0"/>
          </a:p>
        </p:txBody>
      </p:sp>
      <p:pic>
        <p:nvPicPr>
          <p:cNvPr id="3" name="Google Shape;97;p2">
            <a:extLst>
              <a:ext uri="{FF2B5EF4-FFF2-40B4-BE49-F238E27FC236}">
                <a16:creationId xmlns:a16="http://schemas.microsoft.com/office/drawing/2014/main" id="{E0824120-B2DC-DB41-8E97-86CAA2E28F52}"/>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2F73B0FE-B34B-98B3-BD05-405A9DA008AC}"/>
              </a:ext>
            </a:extLst>
          </p:cNvPr>
          <p:cNvSpPr>
            <a:spLocks noGrp="1"/>
          </p:cNvSpPr>
          <p:nvPr>
            <p:ph type="title" idx="4294967295"/>
          </p:nvPr>
        </p:nvSpPr>
        <p:spPr>
          <a:xfrm>
            <a:off x="968828" y="456825"/>
            <a:ext cx="10515600"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de-DE" sz="2800" b="1" kern="1200" noProof="1">
                <a:solidFill>
                  <a:schemeClr val="bg1"/>
                </a:solidFill>
                <a:effectLst/>
                <a:latin typeface="+mj-lt"/>
                <a:ea typeface="+mj-ea"/>
                <a:cs typeface="+mj-cs"/>
              </a:rPr>
              <a:t>Einführung</a:t>
            </a:r>
            <a:r>
              <a:rPr lang="de-DE" sz="4400" b="1" kern="1200" noProof="1">
                <a:solidFill>
                  <a:schemeClr val="tx1"/>
                </a:solidFill>
                <a:effectLst/>
                <a:latin typeface="+mj-lt"/>
                <a:ea typeface="+mj-ea"/>
                <a:cs typeface="+mj-cs"/>
              </a:rPr>
              <a:t> </a:t>
            </a:r>
            <a:endParaRPr lang="de-DE" noProof="1">
              <a:effectLst/>
            </a:endParaRPr>
          </a:p>
          <a:p>
            <a:endParaRPr lang="de-DE" noProof="1"/>
          </a:p>
        </p:txBody>
      </p:sp>
    </p:spTree>
    <p:extLst>
      <p:ext uri="{BB962C8B-B14F-4D97-AF65-F5344CB8AC3E}">
        <p14:creationId xmlns:p14="http://schemas.microsoft.com/office/powerpoint/2010/main" val="3923979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673911" y="834481"/>
            <a:ext cx="6944367" cy="4524315"/>
          </a:xfrm>
          <a:prstGeom prst="rect">
            <a:avLst/>
          </a:prstGeom>
          <a:noFill/>
        </p:spPr>
        <p:txBody>
          <a:bodyPr wrap="square" rtlCol="0">
            <a:spAutoFit/>
          </a:bodyPr>
          <a:lstStyle/>
          <a:p>
            <a:pPr latinLnBrk="0"/>
            <a:r>
              <a:rPr lang="en-GB" sz="3200" dirty="0">
                <a:solidFill>
                  <a:srgbClr val="2B2C30"/>
                </a:solidFill>
                <a:ea typeface="Public Sans"/>
                <a:cs typeface="Public Sans"/>
                <a:sym typeface="Public Sans"/>
              </a:rPr>
              <a:t>Unsere Erkundung beginnt mit einer Frage. Nehmen Sie sich einen Moment Zeit, um über jede Frage nachzudenken, bevor Sie zur Antwort übergehen. </a:t>
            </a:r>
          </a:p>
          <a:p>
            <a:pPr latinLnBrk="0"/>
            <a:endParaRPr lang="en-GB" sz="3200" noProof="0" dirty="0">
              <a:solidFill>
                <a:srgbClr val="2B2C30"/>
              </a:solidFill>
              <a:sym typeface="Public Sans"/>
            </a:endParaRPr>
          </a:p>
          <a:p>
            <a:pPr latinLnBrk="0"/>
            <a:r>
              <a:rPr lang="en-GB" sz="3200" dirty="0">
                <a:solidFill>
                  <a:srgbClr val="2B2C30"/>
                </a:solidFill>
                <a:sym typeface="Public Sans"/>
              </a:rPr>
              <a:t>Sie können jede Frage der Reihe nach durcharbeiten. Alternativ können Sie über das Menü eine bestimmte Frage auswählen, die Sie zuerst untersuchen möchten. </a:t>
            </a:r>
            <a:endParaRPr lang="en-GB" sz="32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8A06FFFC-71D2-A55D-11F9-2F6587CA8356}"/>
              </a:ext>
            </a:extLst>
          </p:cNvPr>
          <p:cNvSpPr>
            <a:spLocks noGrp="1"/>
          </p:cNvSpPr>
          <p:nvPr>
            <p:ph type="title" idx="4294967295"/>
          </p:nvPr>
        </p:nvSpPr>
        <p:spPr>
          <a:xfrm>
            <a:off x="573722" y="691697"/>
            <a:ext cx="2954924"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mn-ea"/>
                <a:cs typeface="+mn-cs"/>
              </a:rPr>
              <a:t>Diese </a:t>
            </a:r>
            <a:r>
              <a:rPr lang="de-DE" sz="2800" b="1" kern="1200" baseline="0" noProof="1">
                <a:solidFill>
                  <a:srgbClr val="FFFFFF"/>
                </a:solidFill>
                <a:effectLst/>
                <a:latin typeface="Calibri" panose="020F0502020204030204" pitchFamily="34" charset="0"/>
                <a:ea typeface="+mn-ea"/>
                <a:cs typeface="+mn-cs"/>
              </a:rPr>
              <a:t>Präsentation behandelt </a:t>
            </a:r>
            <a:endParaRPr lang="de-DE" noProof="1">
              <a:effectLst/>
            </a:endParaRPr>
          </a:p>
          <a:p>
            <a:pPr latinLnBrk="0"/>
            <a:endParaRPr lang="de-DE" noProof="1"/>
          </a:p>
        </p:txBody>
      </p:sp>
    </p:spTree>
    <p:extLst>
      <p:ext uri="{BB962C8B-B14F-4D97-AF65-F5344CB8AC3E}">
        <p14:creationId xmlns:p14="http://schemas.microsoft.com/office/powerpoint/2010/main" val="2549985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D9DC52-5167-803B-CC1E-0EB909FC99B6}"/>
              </a:ext>
            </a:extLst>
          </p:cNvPr>
          <p:cNvSpPr>
            <a:spLocks noGrp="1"/>
          </p:cNvSpPr>
          <p:nvPr>
            <p:ph type="title" idx="4294967295"/>
          </p:nvPr>
        </p:nvSpPr>
        <p:spPr>
          <a:xfrm>
            <a:off x="537755" y="809262"/>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mn-ea"/>
                <a:cs typeface="+mn-cs"/>
              </a:rPr>
              <a:t>Vier häufig gestellte Fragen zum Thema digitale Energie </a:t>
            </a:r>
            <a:endParaRPr lang="de-DE" noProof="1">
              <a:effectLst/>
            </a:endParaRPr>
          </a:p>
          <a:p>
            <a:endParaRPr lang="de-DE"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0" y="2662586"/>
            <a:ext cx="11423738" cy="2308324"/>
          </a:xfrm>
          <a:prstGeom prst="rect">
            <a:avLst/>
          </a:prstGeom>
          <a:noFill/>
        </p:spPr>
        <p:txBody>
          <a:bodyPr wrap="square" rtlCol="0">
            <a:spAutoFit/>
          </a:bodyPr>
          <a:lstStyle/>
          <a:p>
            <a:pPr latinLnBrk="0"/>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Schützen intelligente Stromzähler die Privatsphäre der Nutzer wirksam? </a:t>
            </a:r>
          </a:p>
          <a:p>
            <a:pPr marL="342900" indent="-342900" latinLnBrk="0">
              <a:buFont typeface="+mj-lt"/>
              <a:buAutoNum type="arabicPeriod"/>
            </a:pPr>
            <a:r>
              <a:rPr lang="en-US" sz="2400" dirty="0">
                <a:ea typeface="Public Sans"/>
                <a:cs typeface="Public Sans"/>
                <a:sym typeface="Public Sans"/>
              </a:rPr>
              <a:t>Was ist energieeffizienter: Raumheizungen oder Zentralheizungen? </a:t>
            </a:r>
          </a:p>
          <a:p>
            <a:pPr marL="342900" indent="-342900" latinLnBrk="0">
              <a:buFont typeface="+mj-lt"/>
              <a:buAutoNum type="arabicPeriod"/>
            </a:pPr>
            <a:r>
              <a:rPr lang="en-US" sz="2400" dirty="0">
                <a:ea typeface="Public Sans"/>
                <a:cs typeface="Public Sans"/>
                <a:sym typeface="Public Sans"/>
              </a:rPr>
              <a:t>Sind erneuerbare Energiequellen (z. B. Solar- und Windenergie) unzuverlässig?</a:t>
            </a:r>
            <a:endParaRPr lang="en-US" sz="2400" b="1" dirty="0">
              <a:solidFill>
                <a:schemeClr val="bg1"/>
              </a:solidFill>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Sind Elektrofahrzeuge umweltfreundlich, auch wenn sie mit Strom aus fossilen Brennstoffen aufgeladen werden?</a:t>
            </a:r>
          </a:p>
        </p:txBody>
      </p:sp>
    </p:spTree>
    <p:extLst>
      <p:ext uri="{BB962C8B-B14F-4D97-AF65-F5344CB8AC3E}">
        <p14:creationId xmlns:p14="http://schemas.microsoft.com/office/powerpoint/2010/main" val="2162695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E5706B-801C-7CE9-2FD2-896890F5709E}"/>
              </a:ext>
            </a:extLst>
          </p:cNvPr>
          <p:cNvSpPr>
            <a:spLocks noGrp="1"/>
          </p:cNvSpPr>
          <p:nvPr>
            <p:ph type="title" idx="4294967295"/>
          </p:nvPr>
        </p:nvSpPr>
        <p:spPr>
          <a:xfrm>
            <a:off x="838200" y="835388"/>
            <a:ext cx="10515600" cy="1325563"/>
          </a:xfrm>
          <a:prstGeom prst="rect">
            <a:avLst/>
          </a:prstGeom>
        </p:spPr>
        <p:txBody>
          <a:bodyPr/>
          <a:lstStyle/>
          <a:p>
            <a:pPr rtl="0" eaLnBrk="1" latinLnBrk="0" hangingPunct="1"/>
            <a:r>
              <a:rPr lang="de-DE" sz="2800" b="1" i="0" kern="1200" noProof="1">
                <a:solidFill>
                  <a:schemeClr val="bg1"/>
                </a:solidFill>
                <a:effectLst/>
                <a:latin typeface="Calibri" panose="020F0502020204030204" pitchFamily="34" charset="0"/>
                <a:ea typeface="+mn-ea"/>
                <a:cs typeface="+mn-cs"/>
              </a:rPr>
              <a:t>Schützen intelligente Stromzähler die Privatsphäre der Nutzer wirksam? – Einleitung</a:t>
            </a:r>
            <a:endParaRPr lang="de-DE" sz="2800" b="1" i="0" noProof="1">
              <a:solidFill>
                <a:schemeClr val="bg1"/>
              </a:solidFill>
              <a:effectLst/>
            </a:endParaRPr>
          </a:p>
          <a:p>
            <a:endParaRPr lang="de-DE"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972855" y="3194137"/>
            <a:ext cx="10246290" cy="1569660"/>
          </a:xfrm>
          <a:prstGeom prst="rect">
            <a:avLst/>
          </a:prstGeom>
          <a:noFill/>
        </p:spPr>
        <p:txBody>
          <a:bodyPr wrap="square" rtlCol="0">
            <a:spAutoFit/>
          </a:bodyPr>
          <a:lstStyle/>
          <a:p>
            <a:pPr algn="ctr" latinLnBrk="0"/>
            <a:r>
              <a:rPr lang="en-US" sz="4800" i="1" dirty="0">
                <a:solidFill>
                  <a:schemeClr val="accent2"/>
                </a:solidFill>
              </a:rPr>
              <a:t>Schützen intelligente Stromzähler die Privatsphäre der Nutzer wirksam? </a:t>
            </a:r>
            <a:endParaRPr lang="en-US" sz="4000" i="1" dirty="0">
              <a:solidFill>
                <a:schemeClr val="accent2"/>
              </a:solidFill>
            </a:endParaRPr>
          </a:p>
        </p:txBody>
      </p:sp>
    </p:spTree>
    <p:extLst>
      <p:ext uri="{BB962C8B-B14F-4D97-AF65-F5344CB8AC3E}">
        <p14:creationId xmlns:p14="http://schemas.microsoft.com/office/powerpoint/2010/main" val="1477481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6F7BA3-B558-E7EE-49BC-1EDCDFCA81CE}"/>
              </a:ext>
            </a:extLst>
          </p:cNvPr>
          <p:cNvSpPr txBox="1"/>
          <p:nvPr/>
        </p:nvSpPr>
        <p:spPr>
          <a:xfrm>
            <a:off x="2907414" y="1838234"/>
            <a:ext cx="9006214" cy="4339650"/>
          </a:xfrm>
          <a:prstGeom prst="rect">
            <a:avLst/>
          </a:prstGeom>
          <a:noFill/>
        </p:spPr>
        <p:txBody>
          <a:bodyPr wrap="square" rtlCol="0">
            <a:spAutoFit/>
          </a:bodyPr>
          <a:lstStyle/>
          <a:p>
            <a:pPr marL="0" marR="0" lvl="0" indent="0" algn="l" rtl="0" latinLnBrk="0">
              <a:buNone/>
            </a:pPr>
            <a:endParaRPr lang="en-GB" sz="700" noProof="0" dirty="0">
              <a:solidFill>
                <a:schemeClr val="accent2"/>
              </a:solidFill>
              <a:ea typeface="Public Sans"/>
              <a:cs typeface="Public Sans"/>
              <a:sym typeface="Public Sans"/>
            </a:endParaRPr>
          </a:p>
          <a:p>
            <a:pPr marL="457200" indent="-457200" latinLnBrk="0">
              <a:buChar char="•"/>
            </a:pPr>
            <a:endParaRPr lang="en-GB" sz="700" b="1" noProof="0" dirty="0">
              <a:solidFill>
                <a:schemeClr val="tx1"/>
              </a:solidFill>
              <a:ea typeface="Calibri"/>
            </a:endParaRPr>
          </a:p>
          <a:p>
            <a:pPr marL="457200" indent="-457200" latinLnBrk="0">
              <a:buChar char="•"/>
            </a:pPr>
            <a:r>
              <a:rPr lang="en-GB" sz="2000" b="1" noProof="0" dirty="0">
                <a:solidFill>
                  <a:schemeClr val="tx1"/>
                </a:solidFill>
                <a:ea typeface="Calibri"/>
              </a:rPr>
              <a:t>Intelligente Zähler erfassen nur grundlegende Daten zum Energieverbrauch</a:t>
            </a:r>
            <a:r>
              <a:rPr lang="en-GB" sz="2000" noProof="0" dirty="0">
                <a:solidFill>
                  <a:schemeClr val="tx1"/>
                </a:solidFill>
                <a:ea typeface="Calibri"/>
              </a:rPr>
              <a:t>, wie z. B. den Energieverbrauch, jedoch keine spezifischen Informationen zur Nutzung von Geräten, Audio- oder Videodaten oder </a:t>
            </a:r>
            <a:r>
              <a:rPr lang="en-GB" sz="2000" dirty="0">
                <a:ea typeface="Calibri"/>
              </a:rPr>
              <a:t>personenbezogene Daten</a:t>
            </a:r>
            <a:r>
              <a:rPr lang="en-GB" sz="2000" noProof="0" dirty="0">
                <a:solidFill>
                  <a:schemeClr val="tx1"/>
                </a:solidFill>
                <a:ea typeface="Calibri"/>
              </a:rPr>
              <a:t>.</a:t>
            </a:r>
          </a:p>
          <a:p>
            <a:pPr latinLnBrk="0"/>
            <a:endParaRPr lang="en-GB" sz="1100" noProof="0" dirty="0">
              <a:solidFill>
                <a:schemeClr val="tx1"/>
              </a:solidFill>
              <a:ea typeface="Calibri"/>
            </a:endParaRPr>
          </a:p>
          <a:p>
            <a:pPr marL="457200" indent="-457200" latinLnBrk="0">
              <a:buChar char="•"/>
            </a:pPr>
            <a:r>
              <a:rPr lang="en-GB" sz="2000" b="1" noProof="0" dirty="0">
                <a:solidFill>
                  <a:schemeClr val="tx1"/>
                </a:solidFill>
                <a:ea typeface="Calibri"/>
              </a:rPr>
              <a:t>Strenge Vorschriften und Datenschutzmaßnahmen </a:t>
            </a:r>
            <a:r>
              <a:rPr lang="en-GB" sz="2000" noProof="0" dirty="0">
                <a:solidFill>
                  <a:schemeClr val="tx1"/>
                </a:solidFill>
                <a:ea typeface="Calibri"/>
              </a:rPr>
              <a:t>(z. B. DSGVO, Elektrizitätsrichtlinie, Elektrizitätsverordnung) schützen die Privatsphäre der Verbraucher.</a:t>
            </a:r>
          </a:p>
          <a:p>
            <a:pPr latinLnBrk="0"/>
            <a:endParaRPr lang="en-GB" sz="1100" noProof="0" dirty="0">
              <a:solidFill>
                <a:schemeClr val="tx1"/>
              </a:solidFill>
              <a:ea typeface="Calibri"/>
            </a:endParaRPr>
          </a:p>
          <a:p>
            <a:pPr marL="457200" indent="-457200" latinLnBrk="0">
              <a:buChar char="•"/>
            </a:pPr>
            <a:r>
              <a:rPr lang="en-GB" sz="2000" noProof="0" dirty="0">
                <a:solidFill>
                  <a:schemeClr val="tx1"/>
                </a:solidFill>
                <a:ea typeface="Calibri"/>
              </a:rPr>
              <a:t>Versorgungsunternehmen dürfen </a:t>
            </a:r>
            <a:r>
              <a:rPr lang="en-GB" sz="2000" b="1" noProof="0" dirty="0">
                <a:solidFill>
                  <a:schemeClr val="tx1"/>
                </a:solidFill>
                <a:ea typeface="Calibri"/>
              </a:rPr>
              <a:t>die Daten von intelligenten Zählern </a:t>
            </a:r>
            <a:r>
              <a:rPr lang="en-GB" sz="2000" noProof="0" dirty="0">
                <a:solidFill>
                  <a:schemeClr val="tx1"/>
                </a:solidFill>
                <a:ea typeface="Calibri"/>
              </a:rPr>
              <a:t>nur </a:t>
            </a:r>
            <a:r>
              <a:rPr lang="en-GB" sz="2000" b="1" noProof="0" dirty="0">
                <a:solidFill>
                  <a:schemeClr val="tx1"/>
                </a:solidFill>
                <a:ea typeface="Calibri"/>
              </a:rPr>
              <a:t>für die Abrechnung und das Netzmanagement verwenden, wobei die Weitergabe von Daten eingeschränkt ist.</a:t>
            </a:r>
          </a:p>
          <a:p>
            <a:pPr latinLnBrk="0"/>
            <a:endParaRPr lang="en-GB" sz="1100" b="1" noProof="0" dirty="0">
              <a:solidFill>
                <a:schemeClr val="tx1"/>
              </a:solidFill>
              <a:ea typeface="Calibri"/>
            </a:endParaRPr>
          </a:p>
          <a:p>
            <a:pPr marL="457200" indent="-457200" latinLnBrk="0">
              <a:buChar char="•"/>
            </a:pPr>
            <a:r>
              <a:rPr lang="en-GB" sz="2000" b="1" dirty="0"/>
              <a:t>Weitere Informationen finden Sie </a:t>
            </a:r>
            <a:r>
              <a:rPr lang="en-GB" sz="2000" dirty="0"/>
              <a:t>in der Every1-Präsentation </a:t>
            </a:r>
            <a:r>
              <a:rPr lang="en-GB" sz="2000" i="1" dirty="0">
                <a:hlinkClick r:id="rId3"/>
              </a:rPr>
              <a:t>„</a:t>
            </a:r>
            <a:r>
              <a:rPr lang="de-DE" sz="2000" i="1" dirty="0">
                <a:hlinkClick r:id="rId3"/>
              </a:rPr>
              <a:t>Mythen über Cybersicherheit und digitale Energie… widerlegt!“</a:t>
            </a:r>
            <a:endParaRPr lang="en-GB" sz="2000" noProof="0" dirty="0">
              <a:solidFill>
                <a:srgbClr val="000066"/>
              </a:solidFill>
              <a:ea typeface="Calibri"/>
              <a:cs typeface="Calibri"/>
            </a:endParaRPr>
          </a:p>
        </p:txBody>
      </p:sp>
      <p:sp>
        <p:nvSpPr>
          <p:cNvPr id="5" name="Title 4">
            <a:extLst>
              <a:ext uri="{FF2B5EF4-FFF2-40B4-BE49-F238E27FC236}">
                <a16:creationId xmlns:a16="http://schemas.microsoft.com/office/drawing/2014/main" id="{350E6B48-9871-BD63-E55B-7FA469CC2F31}"/>
              </a:ext>
            </a:extLst>
          </p:cNvPr>
          <p:cNvSpPr txBox="1">
            <a:spLocks noGrp="1"/>
          </p:cNvSpPr>
          <p:nvPr>
            <p:ph type="title" idx="4294967295"/>
          </p:nvPr>
        </p:nvSpPr>
        <p:spPr>
          <a:xfrm>
            <a:off x="377482" y="596486"/>
            <a:ext cx="11437035" cy="6395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40010"/>
              </a:lnSpc>
              <a:spcBef>
                <a:spcPts val="0"/>
              </a:spcBef>
              <a:spcAft>
                <a:spcPts val="0"/>
              </a:spcAft>
              <a:buClrTx/>
              <a:buSzTx/>
              <a:buFontTx/>
              <a:buNone/>
              <a:tabLst/>
              <a:defRPr/>
            </a:pPr>
            <a:r>
              <a:rPr kumimoji="0" lang="en-US" sz="2800" b="1" i="0" u="none" strike="noStrike" kern="1200" cap="none" spc="0" normalizeH="0" baseline="0" noProof="0" dirty="0" err="1">
                <a:ln>
                  <a:noFill/>
                </a:ln>
                <a:solidFill>
                  <a:schemeClr val="bg1"/>
                </a:solidFill>
                <a:effectLst/>
                <a:uLnTx/>
                <a:uFillTx/>
                <a:latin typeface="Public Sans"/>
                <a:ea typeface="Public Sans"/>
                <a:cs typeface="Public Sans"/>
                <a:sym typeface="Public Sans"/>
              </a:rPr>
              <a:t>Schützen</a:t>
            </a:r>
            <a:r>
              <a:rPr kumimoji="0" lang="en-US" sz="2800" b="1" i="0" u="none" strike="noStrike" kern="1200" cap="none" spc="0" normalizeH="0" baseline="0" noProof="0" dirty="0">
                <a:ln>
                  <a:noFill/>
                </a:ln>
                <a:solidFill>
                  <a:schemeClr val="bg1"/>
                </a:solidFill>
                <a:effectLst/>
                <a:uLnTx/>
                <a:uFillTx/>
                <a:latin typeface="Public Sans"/>
                <a:ea typeface="Public Sans"/>
                <a:cs typeface="Public Sans"/>
                <a:sym typeface="Public Sans"/>
              </a:rPr>
              <a:t> </a:t>
            </a:r>
            <a:r>
              <a:rPr kumimoji="0" lang="en-US" sz="2800" b="1" i="0" u="none" strike="noStrike" kern="1200" cap="none" spc="0" normalizeH="0" baseline="0" noProof="0" dirty="0" err="1">
                <a:ln>
                  <a:noFill/>
                </a:ln>
                <a:solidFill>
                  <a:schemeClr val="bg1"/>
                </a:solidFill>
                <a:effectLst/>
                <a:uLnTx/>
                <a:uFillTx/>
                <a:latin typeface="Public Sans"/>
                <a:ea typeface="Public Sans"/>
                <a:cs typeface="Public Sans"/>
                <a:sym typeface="Public Sans"/>
              </a:rPr>
              <a:t>intelligente</a:t>
            </a:r>
            <a:r>
              <a:rPr kumimoji="0" lang="en-US" sz="2800" b="1" i="0" u="none" strike="noStrike" kern="1200" cap="none" spc="0" normalizeH="0" baseline="0" noProof="0" dirty="0">
                <a:ln>
                  <a:noFill/>
                </a:ln>
                <a:solidFill>
                  <a:schemeClr val="bg1"/>
                </a:solidFill>
                <a:effectLst/>
                <a:uLnTx/>
                <a:uFillTx/>
                <a:latin typeface="Public Sans"/>
                <a:ea typeface="Public Sans"/>
                <a:cs typeface="Public Sans"/>
                <a:sym typeface="Public Sans"/>
              </a:rPr>
              <a:t> </a:t>
            </a:r>
            <a:r>
              <a:rPr kumimoji="0" lang="en-US" sz="2800" b="1" i="0" u="none" strike="noStrike" kern="1200" cap="none" spc="0" normalizeH="0" baseline="0" noProof="0" dirty="0" err="1">
                <a:ln>
                  <a:noFill/>
                </a:ln>
                <a:solidFill>
                  <a:schemeClr val="bg1"/>
                </a:solidFill>
                <a:effectLst/>
                <a:uLnTx/>
                <a:uFillTx/>
                <a:latin typeface="Public Sans"/>
                <a:ea typeface="Public Sans"/>
                <a:cs typeface="Public Sans"/>
                <a:sym typeface="Public Sans"/>
              </a:rPr>
              <a:t>Zähler</a:t>
            </a:r>
            <a:r>
              <a:rPr kumimoji="0" lang="en-US" sz="2800" b="1" i="0" u="none" strike="noStrike" kern="1200" cap="none" spc="0" normalizeH="0" baseline="0" noProof="0" dirty="0">
                <a:ln>
                  <a:noFill/>
                </a:ln>
                <a:solidFill>
                  <a:schemeClr val="bg1"/>
                </a:solidFill>
                <a:effectLst/>
                <a:uLnTx/>
                <a:uFillTx/>
                <a:latin typeface="Public Sans"/>
                <a:ea typeface="Public Sans"/>
                <a:cs typeface="Public Sans"/>
                <a:sym typeface="Public Sans"/>
              </a:rPr>
              <a:t> die </a:t>
            </a:r>
            <a:r>
              <a:rPr kumimoji="0" lang="en-US" sz="2800" b="1" i="0" u="none" strike="noStrike" kern="1200" cap="none" spc="0" normalizeH="0" baseline="0" noProof="0" dirty="0" err="1">
                <a:ln>
                  <a:noFill/>
                </a:ln>
                <a:solidFill>
                  <a:schemeClr val="bg1"/>
                </a:solidFill>
                <a:effectLst/>
                <a:uLnTx/>
                <a:uFillTx/>
                <a:latin typeface="Public Sans"/>
                <a:ea typeface="Public Sans"/>
                <a:cs typeface="Public Sans"/>
                <a:sym typeface="Public Sans"/>
              </a:rPr>
              <a:t>Privatsphäre</a:t>
            </a:r>
            <a:r>
              <a:rPr kumimoji="0" lang="en-US" sz="2800" b="1" i="0" u="none" strike="noStrike" kern="1200" cap="none" spc="0" normalizeH="0" baseline="0" noProof="0" dirty="0">
                <a:ln>
                  <a:noFill/>
                </a:ln>
                <a:solidFill>
                  <a:schemeClr val="bg1"/>
                </a:solidFill>
                <a:effectLst/>
                <a:uLnTx/>
                <a:uFillTx/>
                <a:latin typeface="Public Sans"/>
                <a:ea typeface="Public Sans"/>
                <a:cs typeface="Public Sans"/>
                <a:sym typeface="Public Sans"/>
              </a:rPr>
              <a:t> der </a:t>
            </a:r>
            <a:r>
              <a:rPr kumimoji="0" lang="en-US" sz="2800" b="1" i="0" u="none" strike="noStrike" kern="1200" cap="none" spc="0" normalizeH="0" baseline="0" noProof="0" dirty="0" err="1">
                <a:ln>
                  <a:noFill/>
                </a:ln>
                <a:solidFill>
                  <a:schemeClr val="bg1"/>
                </a:solidFill>
                <a:effectLst/>
                <a:uLnTx/>
                <a:uFillTx/>
                <a:latin typeface="Public Sans"/>
                <a:ea typeface="Public Sans"/>
                <a:cs typeface="Public Sans"/>
                <a:sym typeface="Public Sans"/>
              </a:rPr>
              <a:t>Nutzer</a:t>
            </a:r>
            <a:r>
              <a:rPr kumimoji="0" lang="en-US" sz="2800" b="1" i="0" u="none" strike="noStrike" kern="1200" cap="none" spc="0" normalizeH="0" baseline="0" noProof="0" dirty="0">
                <a:ln>
                  <a:noFill/>
                </a:ln>
                <a:solidFill>
                  <a:schemeClr val="bg1"/>
                </a:solidFill>
                <a:effectLst/>
                <a:uLnTx/>
                <a:uFillTx/>
                <a:latin typeface="Public Sans"/>
                <a:ea typeface="Public Sans"/>
                <a:cs typeface="Public Sans"/>
                <a:sym typeface="Public Sans"/>
              </a:rPr>
              <a:t> </a:t>
            </a:r>
            <a:r>
              <a:rPr kumimoji="0" lang="en-US" sz="2800" b="1" i="0" u="none" strike="noStrike" kern="1200" cap="none" spc="0" normalizeH="0" baseline="0" noProof="0" dirty="0" err="1">
                <a:ln>
                  <a:noFill/>
                </a:ln>
                <a:solidFill>
                  <a:schemeClr val="bg1"/>
                </a:solidFill>
                <a:effectLst/>
                <a:uLnTx/>
                <a:uFillTx/>
                <a:latin typeface="Public Sans"/>
                <a:ea typeface="Public Sans"/>
                <a:cs typeface="Public Sans"/>
                <a:sym typeface="Public Sans"/>
              </a:rPr>
              <a:t>wirksam</a:t>
            </a:r>
            <a:r>
              <a:rPr kumimoji="0" lang="en-US" sz="2800" b="1" i="0" u="none" strike="noStrike" kern="1200" cap="none" spc="0" normalizeH="0" baseline="0" noProof="0" dirty="0">
                <a:ln>
                  <a:noFill/>
                </a:ln>
                <a:solidFill>
                  <a:schemeClr val="bg1"/>
                </a:solidFill>
                <a:effectLst/>
                <a:uLnTx/>
                <a:uFillTx/>
                <a:latin typeface="Public Sans"/>
                <a:ea typeface="Public Sans"/>
                <a:cs typeface="Public Sans"/>
                <a:sym typeface="Public Sans"/>
              </a:rPr>
              <a:t>? </a:t>
            </a:r>
            <a:endParaRPr kumimoji="0" lang="en-US" sz="2000" b="0" i="0" u="none" strike="noStrike" kern="1200" cap="none" spc="0" normalizeH="0" baseline="0" noProof="0" dirty="0">
              <a:ln>
                <a:noFill/>
              </a:ln>
              <a:solidFill>
                <a:schemeClr val="bg1"/>
              </a:solidFill>
              <a:effectLst/>
              <a:uLnTx/>
              <a:uFillTx/>
              <a:latin typeface="+mn-lt"/>
              <a:ea typeface="+mn-ea"/>
              <a:cs typeface="+mn-cs"/>
            </a:endParaRPr>
          </a:p>
        </p:txBody>
      </p:sp>
      <p:pic>
        <p:nvPicPr>
          <p:cNvPr id="6" name="Picture 5" descr="A smart meter.">
            <a:extLst>
              <a:ext uri="{FF2B5EF4-FFF2-40B4-BE49-F238E27FC236}">
                <a16:creationId xmlns:a16="http://schemas.microsoft.com/office/drawing/2014/main" id="{7BA60DC5-30EE-2406-2A45-AB7C90E64A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619" y="2256824"/>
            <a:ext cx="2648486" cy="4302690"/>
          </a:xfrm>
          <a:prstGeom prst="rect">
            <a:avLst/>
          </a:prstGeom>
        </p:spPr>
      </p:pic>
    </p:spTree>
    <p:extLst>
      <p:ext uri="{BB962C8B-B14F-4D97-AF65-F5344CB8AC3E}">
        <p14:creationId xmlns:p14="http://schemas.microsoft.com/office/powerpoint/2010/main" val="246039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74216-A47B-ED1F-6C4D-C3FC780E6228}"/>
              </a:ext>
            </a:extLst>
          </p:cNvPr>
          <p:cNvSpPr>
            <a:spLocks noGrp="1"/>
          </p:cNvSpPr>
          <p:nvPr>
            <p:ph type="title" idx="4294967295"/>
          </p:nvPr>
        </p:nvSpPr>
        <p:spPr>
          <a:xfrm>
            <a:off x="215060" y="822325"/>
            <a:ext cx="11976940" cy="1325563"/>
          </a:xfrm>
          <a:prstGeom prst="rect">
            <a:avLst/>
          </a:prstGeom>
        </p:spPr>
        <p:txBody>
          <a:bodyPr/>
          <a:lstStyle/>
          <a:p>
            <a:pPr rtl="0" eaLnBrk="1" latinLnBrk="1" hangingPunct="1"/>
            <a:r>
              <a:rPr lang="de-DE" sz="2800" b="1" i="0" kern="1200" noProof="1">
                <a:solidFill>
                  <a:schemeClr val="bg1"/>
                </a:solidFill>
                <a:effectLst/>
                <a:latin typeface="Calibri" panose="020F0502020204030204" pitchFamily="34" charset="0"/>
                <a:ea typeface="+mn-ea"/>
                <a:cs typeface="+mn-cs"/>
              </a:rPr>
              <a:t>Was ist energieeffizienter: Raumheizgeräte oder Zentralheizung? – Einleitung</a:t>
            </a:r>
            <a:endParaRPr lang="de-DE" sz="2800" b="1" i="0" noProof="1">
              <a:solidFill>
                <a:schemeClr val="bg1"/>
              </a:solidFill>
              <a:effectLst/>
            </a:endParaRPr>
          </a:p>
          <a:p>
            <a:endParaRPr lang="de-DE"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a:r>
              <a:rPr lang="en-US" sz="4800" i="1" dirty="0">
                <a:solidFill>
                  <a:schemeClr val="accent2"/>
                </a:solidFill>
              </a:rPr>
              <a:t>Was ist energieeffizienter: </a:t>
            </a:r>
          </a:p>
          <a:p>
            <a:pPr algn="ctr"/>
            <a:r>
              <a:rPr lang="en-US" sz="4800" i="1" dirty="0">
                <a:solidFill>
                  <a:schemeClr val="accent2"/>
                </a:solidFill>
              </a:rPr>
              <a:t>Raumheizgeräte oder Zentralheizung?</a:t>
            </a:r>
            <a:endParaRPr lang="en-US" sz="4000" i="1" dirty="0">
              <a:solidFill>
                <a:schemeClr val="accent2"/>
              </a:solidFill>
            </a:endParaRPr>
          </a:p>
        </p:txBody>
      </p:sp>
    </p:spTree>
    <p:extLst>
      <p:ext uri="{BB962C8B-B14F-4D97-AF65-F5344CB8AC3E}">
        <p14:creationId xmlns:p14="http://schemas.microsoft.com/office/powerpoint/2010/main" val="466480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51FA70-4F23-79A2-BC5C-F3213EFE2F01}"/>
              </a:ext>
            </a:extLst>
          </p:cNvPr>
          <p:cNvSpPr>
            <a:spLocks noGrp="1"/>
          </p:cNvSpPr>
          <p:nvPr>
            <p:ph type="title" idx="4294967295"/>
          </p:nvPr>
        </p:nvSpPr>
        <p:spPr>
          <a:xfrm>
            <a:off x="529099" y="743948"/>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mn-ea"/>
                <a:cs typeface="+mn-cs"/>
              </a:rPr>
              <a:t>Was ist energieeffizienter: Raumheizgeräte oder Zentralheizungen?</a:t>
            </a:r>
            <a:endParaRPr lang="de-DE" noProof="1">
              <a:effectLst/>
            </a:endParaRPr>
          </a:p>
          <a:p>
            <a:endParaRPr lang="de-DE"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3910164" y="2251226"/>
            <a:ext cx="7674678" cy="3477875"/>
          </a:xfrm>
          <a:prstGeom prst="rect">
            <a:avLst/>
          </a:prstGeom>
          <a:noFill/>
        </p:spPr>
        <p:txBody>
          <a:bodyPr wrap="square" rtlCol="0">
            <a:spAutoFit/>
          </a:bodyPr>
          <a:lstStyle/>
          <a:p>
            <a:pPr marL="457200" indent="-457200" latinLnBrk="0">
              <a:buChar char="•"/>
            </a:pPr>
            <a:r>
              <a:rPr lang="en-US" sz="2000" dirty="0"/>
              <a:t>Raumheizgeräte sind weniger effizient als Zentralheizungen, wenn es darum geht, große Bereiche Ihres Zuhauses zu beheizen. </a:t>
            </a:r>
          </a:p>
          <a:p>
            <a:pPr marL="457200" indent="-457200" latinLnBrk="0">
              <a:buChar char="•"/>
            </a:pPr>
            <a:endParaRPr lang="en-US" sz="2000" dirty="0"/>
          </a:p>
          <a:p>
            <a:pPr marL="457200" indent="-457200" latinLnBrk="0">
              <a:buChar char="•"/>
            </a:pPr>
            <a:r>
              <a:rPr lang="en-US" sz="2000" dirty="0"/>
              <a:t>Raumheizgeräte eignen sich am besten für die kurzzeitige Beheizung kleiner, gut isolierter Räume. </a:t>
            </a:r>
          </a:p>
          <a:p>
            <a:pPr marL="457200" indent="-457200" latinLnBrk="0">
              <a:buChar char="•"/>
            </a:pPr>
            <a:endParaRPr lang="en-US" sz="2000" dirty="0"/>
          </a:p>
          <a:p>
            <a:pPr marL="457200" indent="-457200" latinLnBrk="0">
              <a:buChar char="•"/>
            </a:pPr>
            <a:r>
              <a:rPr lang="en-US" sz="2000" dirty="0"/>
              <a:t>Wenn Sie Raumheizgeräte als Hauptwärmequelle nutzen, kann dies im Vergleich zu Zentralheizungen zu höheren Energiekosten führen.</a:t>
            </a:r>
          </a:p>
          <a:p>
            <a:pPr marL="457200" indent="-457200" latinLnBrk="0">
              <a:buChar char="•"/>
            </a:pPr>
            <a:endParaRPr lang="en-US" sz="2000" dirty="0"/>
          </a:p>
          <a:p>
            <a:pPr marL="457200" indent="-457200" latinLnBrk="0">
              <a:buChar char="•"/>
            </a:pPr>
            <a:r>
              <a:rPr lang="en-US" sz="2000" dirty="0"/>
              <a:t>Weitere Informationen finden Sie im Leitfaden </a:t>
            </a:r>
            <a:r>
              <a:rPr lang="en-US" sz="2000" dirty="0">
                <a:hlinkClick r:id="rId3"/>
              </a:rPr>
              <a:t>„Raumheizgeräte”</a:t>
            </a:r>
            <a:r>
              <a:rPr lang="en-US" sz="2000" dirty="0"/>
              <a:t> des Zentrums für nachhaltige Energie. </a:t>
            </a:r>
          </a:p>
        </p:txBody>
      </p:sp>
      <p:pic>
        <p:nvPicPr>
          <p:cNvPr id="3" name="Picture 2">
            <a:extLst>
              <a:ext uri="{FF2B5EF4-FFF2-40B4-BE49-F238E27FC236}">
                <a16:creationId xmlns:a16="http://schemas.microsoft.com/office/drawing/2014/main" id="{52E5CE0B-BEED-879A-8A43-920EA8704A0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099" y="2251226"/>
            <a:ext cx="2827876" cy="4243519"/>
          </a:xfrm>
          <a:prstGeom prst="rect">
            <a:avLst/>
          </a:prstGeom>
        </p:spPr>
      </p:pic>
    </p:spTree>
    <p:extLst>
      <p:ext uri="{BB962C8B-B14F-4D97-AF65-F5344CB8AC3E}">
        <p14:creationId xmlns:p14="http://schemas.microsoft.com/office/powerpoint/2010/main" val="1526321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8365C6-3129-9F90-5393-119434D0CB66}"/>
              </a:ext>
            </a:extLst>
          </p:cNvPr>
          <p:cNvSpPr>
            <a:spLocks noGrp="1"/>
          </p:cNvSpPr>
          <p:nvPr>
            <p:ph type="title" idx="4294967295"/>
          </p:nvPr>
        </p:nvSpPr>
        <p:spPr>
          <a:xfrm>
            <a:off x="668383" y="861514"/>
            <a:ext cx="10515600" cy="1325563"/>
          </a:xfrm>
          <a:prstGeom prst="rect">
            <a:avLst/>
          </a:prstGeom>
        </p:spPr>
        <p:txBody>
          <a:bodyPr/>
          <a:lstStyle/>
          <a:p>
            <a:pPr rtl="0" eaLnBrk="1" latinLnBrk="0" hangingPunct="1"/>
            <a:r>
              <a:rPr lang="de-DE" sz="2800" b="1" i="0" kern="1200" noProof="1">
                <a:solidFill>
                  <a:schemeClr val="bg1"/>
                </a:solidFill>
                <a:effectLst/>
                <a:latin typeface="Calibri" panose="020F0502020204030204" pitchFamily="34" charset="0"/>
                <a:ea typeface="+mn-ea"/>
                <a:cs typeface="+mn-cs"/>
              </a:rPr>
              <a:t>Sind erneuerbare Energiequellen unzuverlässig? – Einleitung</a:t>
            </a:r>
            <a:endParaRPr lang="de-DE" sz="2800" b="1" i="0" noProof="1">
              <a:solidFill>
                <a:schemeClr val="bg1"/>
              </a:solidFill>
              <a:effectLst/>
            </a:endParaRPr>
          </a:p>
          <a:p>
            <a:endParaRPr lang="de-DE"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Sind erneuerbare Energiequellen </a:t>
            </a:r>
          </a:p>
          <a:p>
            <a:pPr algn="ctr" latinLnBrk="0"/>
            <a:r>
              <a:rPr lang="en-US" sz="4800" i="1" dirty="0">
                <a:solidFill>
                  <a:schemeClr val="accent2"/>
                </a:solidFill>
              </a:rPr>
              <a:t>(z. B. Solar- und Windenergie) unzuverlässig?</a:t>
            </a:r>
            <a:endParaRPr lang="en-US" sz="4000" i="1" dirty="0">
              <a:solidFill>
                <a:schemeClr val="accent2"/>
              </a:solidFill>
            </a:endParaRPr>
          </a:p>
        </p:txBody>
      </p:sp>
    </p:spTree>
    <p:extLst>
      <p:ext uri="{BB962C8B-B14F-4D97-AF65-F5344CB8AC3E}">
        <p14:creationId xmlns:p14="http://schemas.microsoft.com/office/powerpoint/2010/main" val="2338098846"/>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BC3070B-22E0-4815-8CAD-8BCA4BA71B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3.xml><?xml version="1.0" encoding="utf-8"?>
<ds:datastoreItem xmlns:ds="http://schemas.openxmlformats.org/officeDocument/2006/customXml" ds:itemID="{8E3774D8-BCA8-4A02-93E0-3307429344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380</TotalTime>
  <Words>1948</Words>
  <Application>Microsoft Macintosh PowerPoint</Application>
  <PresentationFormat>Widescreen</PresentationFormat>
  <Paragraphs>194</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맑은 고딕</vt:lpstr>
      <vt:lpstr>Arial</vt:lpstr>
      <vt:lpstr>Calibri</vt:lpstr>
      <vt:lpstr>Public Sans</vt:lpstr>
      <vt:lpstr>Every1 slide master</vt:lpstr>
      <vt:lpstr>Energie-Mythen entlarvt!  </vt:lpstr>
      <vt:lpstr>Einführung  </vt:lpstr>
      <vt:lpstr>Diese Präsentation behandelt  </vt:lpstr>
      <vt:lpstr>Vier häufig gestellte Fragen zum Thema digitale Energie  </vt:lpstr>
      <vt:lpstr>Schützen intelligente Stromzähler die Privatsphäre der Nutzer wirksam? – Einleitung </vt:lpstr>
      <vt:lpstr>Schützen intelligente Zähler die Privatsphäre der Nutzer wirksam? </vt:lpstr>
      <vt:lpstr>Was ist energieeffizienter: Raumheizgeräte oder Zentralheizung? – Einleitung </vt:lpstr>
      <vt:lpstr>Was ist energieeffizienter: Raumheizgeräte oder Zentralheizungen? </vt:lpstr>
      <vt:lpstr>Sind erneuerbare Energiequellen unzuverlässig? – Einleitung </vt:lpstr>
      <vt:lpstr>Sind erneuerbare Energiequellen (z. B. Solar- und Windenergie) unzuverlässig? </vt:lpstr>
      <vt:lpstr>Sind Elektrofahrzeuge umweltfreundlich, auch wenn sie mit Strom aus fossilen Brennstoffen aufgeladen werden? – Einleitung </vt:lpstr>
      <vt:lpstr>Sind Elektrofahrzeuge umweltfreundlich, auch wenn sie mit Strom aus fossilen Brennstoffen aufgeladen werden? </vt:lpstr>
      <vt:lpstr>Nächste Schritte </vt:lpstr>
      <vt:lpstr>Danksagungen </vt:lpstr>
      <vt:lpstr>Danke!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51</cp:revision>
  <cp:lastPrinted>2025-03-21T11:31:47Z</cp:lastPrinted>
  <dcterms:created xsi:type="dcterms:W3CDTF">2019-04-06T05:20:47Z</dcterms:created>
  <dcterms:modified xsi:type="dcterms:W3CDTF">2026-03-13T18:36:49Z</dcterms:modified>
  <cp:category/>
</cp:coreProperties>
</file>