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80" r:id="rId5"/>
    <p:sldId id="681" r:id="rId6"/>
    <p:sldId id="682" r:id="rId7"/>
    <p:sldId id="683" r:id="rId8"/>
    <p:sldId id="684" r:id="rId9"/>
    <p:sldId id="685" r:id="rId10"/>
    <p:sldId id="686" r:id="rId11"/>
    <p:sldId id="687" r:id="rId12"/>
    <p:sldId id="688" r:id="rId13"/>
    <p:sldId id="689" r:id="rId14"/>
    <p:sldId id="690" r:id="rId15"/>
    <p:sldId id="691" r:id="rId16"/>
    <p:sldId id="692" r:id="rId17"/>
    <p:sldId id="693" r:id="rId18"/>
    <p:sldId id="694" r:id="rId19"/>
    <p:sldId id="695" r:id="rId20"/>
    <p:sldId id="696" r:id="rId21"/>
    <p:sldId id="697" r:id="rId22"/>
    <p:sldId id="698" r:id="rId23"/>
    <p:sldId id="699" r:id="rId24"/>
    <p:sldId id="700" r:id="rId25"/>
    <p:sldId id="701" r:id="rId26"/>
    <p:sldId id="702" r:id="rId27"/>
    <p:sldId id="703" r:id="rId28"/>
    <p:sldId id="704" r:id="rId29"/>
    <p:sldId id="705" r:id="rId30"/>
    <p:sldId id="706" r:id="rId31"/>
    <p:sldId id="707"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1FAD6-E289-561D-557D-784425381CE1}" v="6" dt="2026-02-09T14:38:34.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74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8T11:02:39.213" v="36" actId="404"/>
      <pc:docMkLst>
        <pc:docMk/>
      </pc:docMkLst>
      <pc:sldChg chg="modSp mod">
        <pc:chgData name="Alexander Deliukov" userId="d5fda0f2-1d08-4016-b7e9-bb882f168707" providerId="ADAL" clId="{FE9DFF45-01DC-45CC-A80A-B50597210401}" dt="2026-01-28T10:58:37.809" v="3" actId="120"/>
        <pc:sldMkLst>
          <pc:docMk/>
          <pc:sldMk cId="396191999" sldId="680"/>
        </pc:sldMkLst>
        <pc:spChg chg="mod">
          <ac:chgData name="Alexander Deliukov" userId="d5fda0f2-1d08-4016-b7e9-bb882f168707" providerId="ADAL" clId="{FE9DFF45-01DC-45CC-A80A-B50597210401}" dt="2026-01-28T10:58:37.809" v="3" actId="120"/>
          <ac:spMkLst>
            <pc:docMk/>
            <pc:sldMk cId="396191999" sldId="680"/>
            <ac:spMk id="2" creationId="{2CB092E2-1A2A-9EE6-F777-B7C9EC86D0F3}"/>
          </ac:spMkLst>
        </pc:spChg>
      </pc:sldChg>
      <pc:sldChg chg="modSp mod">
        <pc:chgData name="Alexander Deliukov" userId="d5fda0f2-1d08-4016-b7e9-bb882f168707" providerId="ADAL" clId="{FE9DFF45-01DC-45CC-A80A-B50597210401}" dt="2026-01-28T11:00:41.095" v="17" actId="6549"/>
        <pc:sldMkLst>
          <pc:docMk/>
          <pc:sldMk cId="1281590358" sldId="685"/>
        </pc:sldMkLst>
        <pc:spChg chg="mod">
          <ac:chgData name="Alexander Deliukov" userId="d5fda0f2-1d08-4016-b7e9-bb882f168707" providerId="ADAL" clId="{FE9DFF45-01DC-45CC-A80A-B50597210401}" dt="2026-01-28T11:00:41.095" v="17" actId="6549"/>
          <ac:spMkLst>
            <pc:docMk/>
            <pc:sldMk cId="1281590358" sldId="685"/>
            <ac:spMk id="3" creationId="{D0AF436A-F8FD-90A8-9480-CEDE0958B44B}"/>
          </ac:spMkLst>
        </pc:spChg>
      </pc:sldChg>
      <pc:sldChg chg="modSp mod">
        <pc:chgData name="Alexander Deliukov" userId="d5fda0f2-1d08-4016-b7e9-bb882f168707" providerId="ADAL" clId="{FE9DFF45-01DC-45CC-A80A-B50597210401}" dt="2026-01-28T11:00:45.605" v="18" actId="6549"/>
        <pc:sldMkLst>
          <pc:docMk/>
          <pc:sldMk cId="1546428495" sldId="686"/>
        </pc:sldMkLst>
        <pc:spChg chg="mod">
          <ac:chgData name="Alexander Deliukov" userId="d5fda0f2-1d08-4016-b7e9-bb882f168707" providerId="ADAL" clId="{FE9DFF45-01DC-45CC-A80A-B50597210401}" dt="2026-01-28T11:00:45.605" v="18" actId="6549"/>
          <ac:spMkLst>
            <pc:docMk/>
            <pc:sldMk cId="1546428495" sldId="686"/>
            <ac:spMk id="2" creationId="{D9E65D04-7611-CCEC-C1DF-2BE83FB8C3B9}"/>
          </ac:spMkLst>
        </pc:spChg>
      </pc:sldChg>
      <pc:sldChg chg="modSp">
        <pc:chgData name="Alexander Deliukov" userId="d5fda0f2-1d08-4016-b7e9-bb882f168707" providerId="ADAL" clId="{FE9DFF45-01DC-45CC-A80A-B50597210401}" dt="2026-01-28T10:59:53.181" v="13" actId="5793"/>
        <pc:sldMkLst>
          <pc:docMk/>
          <pc:sldMk cId="3281840278" sldId="688"/>
        </pc:sldMkLst>
        <pc:spChg chg="mod">
          <ac:chgData name="Alexander Deliukov" userId="d5fda0f2-1d08-4016-b7e9-bb882f168707" providerId="ADAL" clId="{FE9DFF45-01DC-45CC-A80A-B50597210401}" dt="2026-01-28T10:59:53.181" v="13" actId="5793"/>
          <ac:spMkLst>
            <pc:docMk/>
            <pc:sldMk cId="3281840278" sldId="688"/>
            <ac:spMk id="4" creationId="{12E9D6D4-ADBC-D7EB-E231-9A2E3FFD7EF4}"/>
          </ac:spMkLst>
        </pc:spChg>
      </pc:sldChg>
      <pc:sldChg chg="modSp">
        <pc:chgData name="Alexander Deliukov" userId="d5fda0f2-1d08-4016-b7e9-bb882f168707" providerId="ADAL" clId="{FE9DFF45-01DC-45CC-A80A-B50597210401}" dt="2026-01-28T11:00:57.682" v="19" actId="404"/>
        <pc:sldMkLst>
          <pc:docMk/>
          <pc:sldMk cId="2027727213" sldId="690"/>
        </pc:sldMkLst>
        <pc:spChg chg="mod">
          <ac:chgData name="Alexander Deliukov" userId="d5fda0f2-1d08-4016-b7e9-bb882f168707" providerId="ADAL" clId="{FE9DFF45-01DC-45CC-A80A-B50597210401}" dt="2026-01-28T11:00:57.682" v="19" actId="404"/>
          <ac:spMkLst>
            <pc:docMk/>
            <pc:sldMk cId="2027727213" sldId="690"/>
            <ac:spMk id="4" creationId="{92FE9A94-DCC1-E1C5-4D79-C962BC490CDE}"/>
          </ac:spMkLst>
        </pc:spChg>
      </pc:sldChg>
      <pc:sldChg chg="modSp mod">
        <pc:chgData name="Alexander Deliukov" userId="d5fda0f2-1d08-4016-b7e9-bb882f168707" providerId="ADAL" clId="{FE9DFF45-01DC-45CC-A80A-B50597210401}" dt="2026-01-28T11:01:01.952" v="20" actId="1076"/>
        <pc:sldMkLst>
          <pc:docMk/>
          <pc:sldMk cId="1109055549" sldId="692"/>
        </pc:sldMkLst>
        <pc:spChg chg="mod">
          <ac:chgData name="Alexander Deliukov" userId="d5fda0f2-1d08-4016-b7e9-bb882f168707" providerId="ADAL" clId="{FE9DFF45-01DC-45CC-A80A-B50597210401}" dt="2026-01-28T11:01:01.952" v="20" actId="1076"/>
          <ac:spMkLst>
            <pc:docMk/>
            <pc:sldMk cId="1109055549" sldId="692"/>
            <ac:spMk id="4" creationId="{B86F7BA3-B558-E7EE-49BC-1EDCDFCA81CE}"/>
          </ac:spMkLst>
        </pc:spChg>
      </pc:sldChg>
      <pc:sldChg chg="modSp mod">
        <pc:chgData name="Alexander Deliukov" userId="d5fda0f2-1d08-4016-b7e9-bb882f168707" providerId="ADAL" clId="{FE9DFF45-01DC-45CC-A80A-B50597210401}" dt="2026-01-28T11:01:07.517" v="22" actId="1076"/>
        <pc:sldMkLst>
          <pc:docMk/>
          <pc:sldMk cId="343872259" sldId="694"/>
        </pc:sldMkLst>
        <pc:spChg chg="mod">
          <ac:chgData name="Alexander Deliukov" userId="d5fda0f2-1d08-4016-b7e9-bb882f168707" providerId="ADAL" clId="{FE9DFF45-01DC-45CC-A80A-B50597210401}" dt="2026-01-28T11:01:07.517" v="22" actId="1076"/>
          <ac:spMkLst>
            <pc:docMk/>
            <pc:sldMk cId="343872259" sldId="694"/>
            <ac:spMk id="4" creationId="{C48B4B3E-49EA-5666-7C14-9015697F413B}"/>
          </ac:spMkLst>
        </pc:spChg>
      </pc:sldChg>
      <pc:sldChg chg="modSp mod">
        <pc:chgData name="Alexander Deliukov" userId="d5fda0f2-1d08-4016-b7e9-bb882f168707" providerId="ADAL" clId="{FE9DFF45-01DC-45CC-A80A-B50597210401}" dt="2026-01-28T11:01:12.115" v="24" actId="1076"/>
        <pc:sldMkLst>
          <pc:docMk/>
          <pc:sldMk cId="1623071358" sldId="696"/>
        </pc:sldMkLst>
        <pc:spChg chg="mod">
          <ac:chgData name="Alexander Deliukov" userId="d5fda0f2-1d08-4016-b7e9-bb882f168707" providerId="ADAL" clId="{FE9DFF45-01DC-45CC-A80A-B50597210401}" dt="2026-01-28T11:01:12.115" v="24" actId="1076"/>
          <ac:spMkLst>
            <pc:docMk/>
            <pc:sldMk cId="1623071358" sldId="696"/>
            <ac:spMk id="4" creationId="{B8F24D65-3C3C-DDDB-79E7-E2DA63900FA9}"/>
          </ac:spMkLst>
        </pc:spChg>
      </pc:sldChg>
      <pc:sldChg chg="modSp mod">
        <pc:chgData name="Alexander Deliukov" userId="d5fda0f2-1d08-4016-b7e9-bb882f168707" providerId="ADAL" clId="{FE9DFF45-01DC-45CC-A80A-B50597210401}" dt="2026-01-28T11:01:16.194" v="25" actId="1076"/>
        <pc:sldMkLst>
          <pc:docMk/>
          <pc:sldMk cId="1694752254" sldId="698"/>
        </pc:sldMkLst>
        <pc:spChg chg="mod">
          <ac:chgData name="Alexander Deliukov" userId="d5fda0f2-1d08-4016-b7e9-bb882f168707" providerId="ADAL" clId="{FE9DFF45-01DC-45CC-A80A-B50597210401}" dt="2026-01-28T11:01:16.194" v="25" actId="1076"/>
          <ac:spMkLst>
            <pc:docMk/>
            <pc:sldMk cId="1694752254" sldId="698"/>
            <ac:spMk id="4" creationId="{5B37293F-24F8-0380-1F80-AE575BD0E6B4}"/>
          </ac:spMkLst>
        </pc:spChg>
      </pc:sldChg>
      <pc:sldChg chg="modSp mod">
        <pc:chgData name="Alexander Deliukov" userId="d5fda0f2-1d08-4016-b7e9-bb882f168707" providerId="ADAL" clId="{FE9DFF45-01DC-45CC-A80A-B50597210401}" dt="2026-01-28T11:01:18.596" v="26" actId="1076"/>
        <pc:sldMkLst>
          <pc:docMk/>
          <pc:sldMk cId="1816637951" sldId="699"/>
        </pc:sldMkLst>
        <pc:spChg chg="mod">
          <ac:chgData name="Alexander Deliukov" userId="d5fda0f2-1d08-4016-b7e9-bb882f168707" providerId="ADAL" clId="{FE9DFF45-01DC-45CC-A80A-B50597210401}" dt="2026-01-28T11:01:18.596" v="26" actId="1076"/>
          <ac:spMkLst>
            <pc:docMk/>
            <pc:sldMk cId="1816637951" sldId="699"/>
            <ac:spMk id="4" creationId="{1ECEFC4C-0B69-0558-9888-BD4D20B48878}"/>
          </ac:spMkLst>
        </pc:spChg>
      </pc:sldChg>
      <pc:sldChg chg="modSp mod">
        <pc:chgData name="Alexander Deliukov" userId="d5fda0f2-1d08-4016-b7e9-bb882f168707" providerId="ADAL" clId="{FE9DFF45-01DC-45CC-A80A-B50597210401}" dt="2026-01-28T11:01:23.241" v="28" actId="1076"/>
        <pc:sldMkLst>
          <pc:docMk/>
          <pc:sldMk cId="1299647673" sldId="701"/>
        </pc:sldMkLst>
        <pc:spChg chg="mod">
          <ac:chgData name="Alexander Deliukov" userId="d5fda0f2-1d08-4016-b7e9-bb882f168707" providerId="ADAL" clId="{FE9DFF45-01DC-45CC-A80A-B50597210401}" dt="2026-01-28T11:01:23.241" v="28" actId="1076"/>
          <ac:spMkLst>
            <pc:docMk/>
            <pc:sldMk cId="1299647673" sldId="701"/>
            <ac:spMk id="4" creationId="{4E507AF0-D257-E3D0-87DD-E138B5C70D1C}"/>
          </ac:spMkLst>
        </pc:spChg>
      </pc:sldChg>
      <pc:sldChg chg="modSp mod">
        <pc:chgData name="Alexander Deliukov" userId="d5fda0f2-1d08-4016-b7e9-bb882f168707" providerId="ADAL" clId="{FE9DFF45-01DC-45CC-A80A-B50597210401}" dt="2026-01-28T11:01:42.613" v="34" actId="1076"/>
        <pc:sldMkLst>
          <pc:docMk/>
          <pc:sldMk cId="3052686012" sldId="703"/>
        </pc:sldMkLst>
        <pc:spChg chg="mod">
          <ac:chgData name="Alexander Deliukov" userId="d5fda0f2-1d08-4016-b7e9-bb882f168707" providerId="ADAL" clId="{FE9DFF45-01DC-45CC-A80A-B50597210401}" dt="2026-01-28T11:01:40.661" v="33" actId="1076"/>
          <ac:spMkLst>
            <pc:docMk/>
            <pc:sldMk cId="3052686012" sldId="703"/>
            <ac:spMk id="4" creationId="{070F12FB-7F14-7FF3-449C-2811541DD8D2}"/>
          </ac:spMkLst>
        </pc:spChg>
        <pc:spChg chg="mod">
          <ac:chgData name="Alexander Deliukov" userId="d5fda0f2-1d08-4016-b7e9-bb882f168707" providerId="ADAL" clId="{FE9DFF45-01DC-45CC-A80A-B50597210401}" dt="2026-01-28T11:01:28.779" v="29" actId="1076"/>
          <ac:spMkLst>
            <pc:docMk/>
            <pc:sldMk cId="3052686012" sldId="703"/>
            <ac:spMk id="29" creationId="{4ECDE187-04E2-45C2-AB71-3163282F7484}"/>
          </ac:spMkLst>
        </pc:spChg>
        <pc:spChg chg="mod">
          <ac:chgData name="Alexander Deliukov" userId="d5fda0f2-1d08-4016-b7e9-bb882f168707" providerId="ADAL" clId="{FE9DFF45-01DC-45CC-A80A-B50597210401}" dt="2026-01-28T11:01:31.109" v="30" actId="1076"/>
          <ac:spMkLst>
            <pc:docMk/>
            <pc:sldMk cId="3052686012" sldId="703"/>
            <ac:spMk id="41" creationId="{D9C87595-16A2-4A0F-9DBB-4AF40FA3BA2C}"/>
          </ac:spMkLst>
        </pc:spChg>
        <pc:spChg chg="mod">
          <ac:chgData name="Alexander Deliukov" userId="d5fda0f2-1d08-4016-b7e9-bb882f168707" providerId="ADAL" clId="{FE9DFF45-01DC-45CC-A80A-B50597210401}" dt="2026-01-28T11:01:42.613" v="34" actId="1076"/>
          <ac:spMkLst>
            <pc:docMk/>
            <pc:sldMk cId="3052686012" sldId="703"/>
            <ac:spMk id="60" creationId="{DB6D982A-54DA-4FCC-9383-F91FC1E1D9CE}"/>
          </ac:spMkLst>
        </pc:spChg>
      </pc:sldChg>
      <pc:sldChg chg="modSp mod">
        <pc:chgData name="Alexander Deliukov" userId="d5fda0f2-1d08-4016-b7e9-bb882f168707" providerId="ADAL" clId="{FE9DFF45-01DC-45CC-A80A-B50597210401}" dt="2026-01-28T11:02:33.168" v="35" actId="404"/>
        <pc:sldMkLst>
          <pc:docMk/>
          <pc:sldMk cId="3350335299" sldId="704"/>
        </pc:sldMkLst>
        <pc:spChg chg="mod">
          <ac:chgData name="Alexander Deliukov" userId="d5fda0f2-1d08-4016-b7e9-bb882f168707" providerId="ADAL" clId="{FE9DFF45-01DC-45CC-A80A-B50597210401}" dt="2026-01-28T11:02:33.168" v="35" actId="404"/>
          <ac:spMkLst>
            <pc:docMk/>
            <pc:sldMk cId="3350335299" sldId="704"/>
            <ac:spMk id="4" creationId="{8C3DE06E-3BC0-3D03-DD67-6053C9DC5EE0}"/>
          </ac:spMkLst>
        </pc:spChg>
      </pc:sldChg>
      <pc:sldChg chg="modSp mod">
        <pc:chgData name="Alexander Deliukov" userId="d5fda0f2-1d08-4016-b7e9-bb882f168707" providerId="ADAL" clId="{FE9DFF45-01DC-45CC-A80A-B50597210401}" dt="2026-01-28T11:02:39.213" v="36" actId="404"/>
        <pc:sldMkLst>
          <pc:docMk/>
          <pc:sldMk cId="3400119781" sldId="705"/>
        </pc:sldMkLst>
        <pc:spChg chg="mod">
          <ac:chgData name="Alexander Deliukov" userId="d5fda0f2-1d08-4016-b7e9-bb882f168707" providerId="ADAL" clId="{FE9DFF45-01DC-45CC-A80A-B50597210401}" dt="2026-01-28T11:02:39.213" v="36" actId="404"/>
          <ac:spMkLst>
            <pc:docMk/>
            <pc:sldMk cId="3400119781" sldId="705"/>
            <ac:spMk id="4" creationId="{B6E2F0C4-3708-062E-837B-49F21B8E51C4}"/>
          </ac:spMkLst>
        </pc:spChg>
      </pc:sldChg>
    </pc:docChg>
  </pc:docChgLst>
  <pc:docChgLst>
    <pc:chgData name="Alexander Deliukov" userId="S::alexander_think-e.be#ext#@flux50.onmicrosoft.com::bee075c1-faac-4166-8fcb-7b2057bad6f6" providerId="AD" clId="Web-{7111FAD6-E289-561D-557D-784425381CE1}"/>
    <pc:docChg chg="modSld">
      <pc:chgData name="Alexander Deliukov" userId="S::alexander_think-e.be#ext#@flux50.onmicrosoft.com::bee075c1-faac-4166-8fcb-7b2057bad6f6" providerId="AD" clId="Web-{7111FAD6-E289-561D-557D-784425381CE1}" dt="2026-02-09T14:38:34.933" v="4" actId="14100"/>
      <pc:docMkLst>
        <pc:docMk/>
      </pc:docMkLst>
      <pc:sldChg chg="addSp modSp">
        <pc:chgData name="Alexander Deliukov" userId="S::alexander_think-e.be#ext#@flux50.onmicrosoft.com::bee075c1-faac-4166-8fcb-7b2057bad6f6" providerId="AD" clId="Web-{7111FAD6-E289-561D-557D-784425381CE1}" dt="2026-02-09T14:38:34.933" v="4" actId="14100"/>
        <pc:sldMkLst>
          <pc:docMk/>
          <pc:sldMk cId="396191999" sldId="680"/>
        </pc:sldMkLst>
        <pc:picChg chg="add mod">
          <ac:chgData name="Alexander Deliukov" userId="S::alexander_think-e.be#ext#@flux50.onmicrosoft.com::bee075c1-faac-4166-8fcb-7b2057bad6f6" providerId="AD" clId="Web-{7111FAD6-E289-561D-557D-784425381CE1}" dt="2026-02-09T14:38:34.933" v="4" actId="14100"/>
          <ac:picMkLst>
            <pc:docMk/>
            <pc:sldMk cId="396191999" sldId="680"/>
            <ac:picMk id="4" creationId="{CA8286C3-F793-377C-B02C-899A3AC93B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ergy.ec.europa.eu/topics/renewable-energy/enabling-framework-renewables_en#renewable-energy-communit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Handige tips, trucs en hulpmiddelen...</a:t>
            </a:r>
          </a:p>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Ter ondersteuning bij het opzetten van uw energiegemeenschap </a:t>
            </a:r>
            <a:endParaRPr lang="ko-KR" altLang="en-US" sz="1200" dirty="0">
              <a:solidFill>
                <a:schemeClr val="tx2"/>
              </a:solidFill>
              <a:cs typeface="Arial" panose="020B0604020202020204" pitchFamily="34" charset="0"/>
            </a:endParaRPr>
          </a:p>
          <a:p>
            <a:pPr latinLnBrk="0" hangingPunct="0"/>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642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Een </a:t>
            </a:r>
            <a:r>
              <a:rPr lang="en-GB" sz="1200" b="1" kern="1200" noProof="0" dirty="0" err="1">
                <a:solidFill>
                  <a:schemeClr val="bg1"/>
                </a:solidFill>
                <a:latin typeface="+mn-lt"/>
                <a:ea typeface="Public Sans"/>
                <a:cs typeface="Public Sans"/>
                <a:sym typeface="Public Sans"/>
              </a:rPr>
              <a:t>energiegemeenschap</a:t>
            </a:r>
            <a:r>
              <a:rPr lang="en-GB" sz="1200" b="1" kern="1200" noProof="0" dirty="0">
                <a:solidFill>
                  <a:schemeClr val="bg1"/>
                </a:solidFill>
                <a:latin typeface="+mn-lt"/>
                <a:ea typeface="Public Sans"/>
                <a:cs typeface="Public Sans"/>
                <a:sym typeface="Public Sans"/>
              </a:rPr>
              <a:t> opstarten: formele </a:t>
            </a:r>
            <a:r>
              <a:rPr lang="en-GB" sz="1200" b="1" kern="1200" noProof="0" dirty="0" err="1">
                <a:solidFill>
                  <a:schemeClr val="bg1"/>
                </a:solidFill>
                <a:latin typeface="+mn-lt"/>
                <a:ea typeface="Public Sans"/>
                <a:cs typeface="Public Sans"/>
                <a:sym typeface="Public Sans"/>
              </a:rPr>
              <a:t>organisatie</a:t>
            </a:r>
            <a:endParaRPr lang="en-GB" sz="1200" b="1" kern="1200" noProof="0" dirty="0">
              <a:solidFill>
                <a:schemeClr val="bg1"/>
              </a:solidFill>
              <a:latin typeface="+mn-lt"/>
              <a:ea typeface="Public Sans"/>
              <a:cs typeface="Public Sans"/>
              <a:sym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Wat zijn de formaliteiten voor het opzetten van een energiegemeenschap?</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1320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Een energiegemeenschap opstarten: formele organisatie</a:t>
            </a:r>
          </a:p>
          <a:p>
            <a:pPr marL="457200" indent="-457200" latinLnBrk="0">
              <a:buFont typeface="Arial,Sans-Serif"/>
              <a:buChar char="•"/>
            </a:pPr>
            <a:r>
              <a:rPr lang="en-US" sz="1200" dirty="0">
                <a:solidFill>
                  <a:srgbClr val="2B2C30"/>
                </a:solidFill>
                <a:ea typeface="Public Sans"/>
                <a:cs typeface="Public Sans"/>
              </a:rPr>
              <a:t>Maak een gedetailleerd </a:t>
            </a:r>
            <a:r>
              <a:rPr lang="en-US" sz="1200" b="1" dirty="0">
                <a:solidFill>
                  <a:srgbClr val="2B2C30"/>
                </a:solidFill>
                <a:ea typeface="Public Sans"/>
                <a:cs typeface="Public Sans"/>
              </a:rPr>
              <a:t>projectplan</a:t>
            </a:r>
            <a:r>
              <a:rPr lang="en-US" sz="1200" dirty="0">
                <a:solidFill>
                  <a:srgbClr val="2B2C30"/>
                </a:solidFill>
                <a:ea typeface="Public Sans"/>
                <a:cs typeface="Public Sans"/>
              </a:rPr>
              <a:t>, inclusief alle beschikbare informatie en tijdschema's.</a:t>
            </a:r>
            <a:endParaRPr lang="en-US" sz="1200" dirty="0">
              <a:solidFill>
                <a:srgbClr val="2B2C30"/>
              </a:solidFill>
              <a:ea typeface="Public Sans"/>
            </a:endParaRPr>
          </a:p>
          <a:p>
            <a:pPr marL="457200" indent="-457200" latinLnBrk="0">
              <a:buFont typeface="Arial"/>
              <a:buChar char="•"/>
            </a:pPr>
            <a:r>
              <a:rPr lang="en-US" sz="1200" dirty="0">
                <a:solidFill>
                  <a:srgbClr val="2B2C30"/>
                </a:solidFill>
                <a:ea typeface="Public Sans"/>
                <a:cs typeface="Public Sans"/>
              </a:rPr>
              <a:t>Zorg ervoor dat u aan alle wettelijke vereisten voldoet door na te gaan welke</a:t>
            </a:r>
            <a:r>
              <a:rPr lang="en-US" sz="1200" b="1" dirty="0">
                <a:solidFill>
                  <a:srgbClr val="2B2C30"/>
                </a:solidFill>
                <a:ea typeface="Public Sans"/>
                <a:cs typeface="Public Sans"/>
              </a:rPr>
              <a:t> wettelijke vereisten </a:t>
            </a:r>
            <a:r>
              <a:rPr lang="en-US" sz="1200" dirty="0">
                <a:solidFill>
                  <a:srgbClr val="2B2C30"/>
                </a:solidFill>
                <a:ea typeface="Public Sans"/>
                <a:cs typeface="Public Sans"/>
              </a:rPr>
              <a:t>van toepassing zijn op uw type energiegemeenschap. Controleer alle toepasselijke regelgeving, zoals nationale, regionale, lokale of gemeentelijke regelgeving.</a:t>
            </a:r>
            <a:endParaRPr lang="en-US" sz="1200" dirty="0">
              <a:ea typeface="Public Sans"/>
            </a:endParaRPr>
          </a:p>
          <a:p>
            <a:pPr marL="457200" indent="-457200" latinLnBrk="0">
              <a:buFont typeface="Arial"/>
              <a:buChar char="•"/>
            </a:pPr>
            <a:r>
              <a:rPr lang="en-US" sz="1200" dirty="0">
                <a:solidFill>
                  <a:srgbClr val="2B2C30"/>
                </a:solidFill>
                <a:ea typeface="Public Sans"/>
                <a:cs typeface="Public Sans"/>
              </a:rPr>
              <a:t>Controleer of u uw energiegemeenschap </a:t>
            </a:r>
            <a:r>
              <a:rPr lang="en-US" sz="1200" b="1" dirty="0">
                <a:solidFill>
                  <a:srgbClr val="2B2C30"/>
                </a:solidFill>
                <a:ea typeface="Public Sans"/>
                <a:cs typeface="Public Sans"/>
              </a:rPr>
              <a:t>formeel</a:t>
            </a:r>
            <a:r>
              <a:rPr lang="en-US" sz="1200" dirty="0">
                <a:solidFill>
                  <a:srgbClr val="2B2C30"/>
                </a:solidFill>
                <a:ea typeface="Public Sans"/>
                <a:cs typeface="Public Sans"/>
              </a:rPr>
              <a:t> moet </a:t>
            </a:r>
            <a:r>
              <a:rPr lang="en-US" sz="1200" b="1" dirty="0">
                <a:solidFill>
                  <a:srgbClr val="2B2C30"/>
                </a:solidFill>
                <a:ea typeface="Public Sans"/>
                <a:cs typeface="Public Sans"/>
              </a:rPr>
              <a:t>registreren</a:t>
            </a:r>
            <a:r>
              <a:rPr lang="en-US" sz="1200" dirty="0">
                <a:solidFill>
                  <a:srgbClr val="2B2C30"/>
                </a:solidFill>
                <a:ea typeface="Public Sans"/>
                <a:cs typeface="Public Sans"/>
              </a:rPr>
              <a:t>.</a:t>
            </a:r>
            <a:endParaRPr lang="en-US" sz="1200" dirty="0"/>
          </a:p>
          <a:p>
            <a:pPr marL="457200" indent="-457200" latinLnBrk="0">
              <a:buFont typeface="Arial"/>
              <a:buChar char="•"/>
            </a:pPr>
            <a:r>
              <a:rPr lang="en" sz="1200" dirty="0">
                <a:solidFill>
                  <a:srgbClr val="2B2C30"/>
                </a:solidFill>
                <a:ea typeface="Public Sans"/>
              </a:rPr>
              <a:t>Ver</a:t>
            </a:r>
            <a:r>
              <a:rPr lang="en-US" sz="1200" dirty="0">
                <a:solidFill>
                  <a:srgbClr val="2B2C30"/>
                </a:solidFill>
                <a:ea typeface="Public Sans"/>
              </a:rPr>
              <a:t>duidelijk de procedure en vereisten voor </a:t>
            </a:r>
            <a:r>
              <a:rPr lang="en" sz="1200" dirty="0">
                <a:solidFill>
                  <a:srgbClr val="2B2C30"/>
                </a:solidFill>
                <a:ea typeface="Public Sans"/>
              </a:rPr>
              <a:t>registratie bij de </a:t>
            </a:r>
            <a:r>
              <a:rPr lang="en" sz="1200" b="1" dirty="0">
                <a:solidFill>
                  <a:srgbClr val="2B2C30"/>
                </a:solidFill>
                <a:ea typeface="Public Sans"/>
              </a:rPr>
              <a:t>netbeheerder.</a:t>
            </a:r>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59927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Een energiegemeenschap opstarten: Leiderschap</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Hoe kan ik een energiegemeenschap effectief leiden?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15170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opstarten: Leiderschap</a:t>
            </a:r>
            <a:endParaRPr lang="en-US" sz="1050" dirty="0">
              <a:solidFill>
                <a:schemeClr val="bg1"/>
              </a:solidFill>
              <a:ea typeface="Calibri"/>
              <a:cs typeface="Calibri"/>
            </a:endParaRPr>
          </a:p>
          <a:p>
            <a:pPr marL="457200" indent="-457200" latinLnBrk="0">
              <a:buChar char="•"/>
            </a:pPr>
            <a:r>
              <a:rPr lang="en-US" sz="1200" dirty="0">
                <a:solidFill>
                  <a:srgbClr val="2B2C30"/>
                </a:solidFill>
                <a:latin typeface="Calibri"/>
                <a:ea typeface="Public Sans"/>
                <a:cs typeface="Public Sans"/>
              </a:rPr>
              <a:t>Stel een </a:t>
            </a:r>
            <a:r>
              <a:rPr lang="en-US" sz="1200" b="1" dirty="0">
                <a:solidFill>
                  <a:srgbClr val="2B2C30"/>
                </a:solidFill>
                <a:latin typeface="Calibri"/>
                <a:ea typeface="Public Sans"/>
                <a:cs typeface="Public Sans"/>
              </a:rPr>
              <a:t>kernteam</a:t>
            </a:r>
            <a:r>
              <a:rPr lang="en-US" sz="1200" dirty="0">
                <a:solidFill>
                  <a:srgbClr val="2B2C30"/>
                </a:solidFill>
                <a:latin typeface="Calibri"/>
                <a:ea typeface="Public Sans"/>
                <a:cs typeface="Public Sans"/>
              </a:rPr>
              <a:t> samen: deze groep moet betrouwbaar en actief zijn en niet te groot.</a:t>
            </a:r>
            <a:endParaRPr lang="en-US" sz="1200" b="1" dirty="0">
              <a:solidFill>
                <a:srgbClr val="2B2C30"/>
              </a:solidFill>
              <a:latin typeface="Calibri"/>
              <a:ea typeface="Public Sans"/>
              <a:cs typeface="Public Sans"/>
            </a:endParaRPr>
          </a:p>
          <a:p>
            <a:pPr marL="457200" indent="-457200" latinLnBrk="0">
              <a:buChar char="•"/>
            </a:pPr>
            <a:r>
              <a:rPr lang="en-US" sz="1200" dirty="0">
                <a:solidFill>
                  <a:srgbClr val="2B2C30"/>
                </a:solidFill>
                <a:latin typeface="Calibri"/>
                <a:ea typeface="Public Sans"/>
                <a:cs typeface="Public Sans"/>
              </a:rPr>
              <a:t>Verdeel </a:t>
            </a:r>
            <a:r>
              <a:rPr lang="en-US" sz="1200" dirty="0">
                <a:solidFill>
                  <a:srgbClr val="2B2C30"/>
                </a:solidFill>
                <a:latin typeface="Calibri"/>
                <a:ea typeface="Calibri"/>
                <a:cs typeface="Calibri"/>
              </a:rPr>
              <a:t>de taken: wees duidelijk over wie welke taak leidt. Bijvoorbeeld facturering, monitoring of communicatie. Door </a:t>
            </a:r>
            <a:r>
              <a:rPr lang="en-US" sz="1200" b="1" dirty="0">
                <a:solidFill>
                  <a:srgbClr val="2B2C30"/>
                </a:solidFill>
                <a:latin typeface="Calibri"/>
                <a:ea typeface="Calibri"/>
                <a:cs typeface="Calibri"/>
              </a:rPr>
              <a:t>taken en verantwoordelijkheden </a:t>
            </a:r>
            <a:r>
              <a:rPr lang="en-US" sz="1200" dirty="0">
                <a:solidFill>
                  <a:srgbClr val="2B2C30"/>
                </a:solidFill>
                <a:latin typeface="Calibri"/>
                <a:ea typeface="Calibri"/>
                <a:cs typeface="Calibri"/>
              </a:rPr>
              <a:t>vroeg </a:t>
            </a:r>
            <a:r>
              <a:rPr lang="en-US" sz="1200" b="1" dirty="0">
                <a:solidFill>
                  <a:srgbClr val="2B2C30"/>
                </a:solidFill>
                <a:latin typeface="Calibri"/>
                <a:ea typeface="Calibri"/>
                <a:cs typeface="Calibri"/>
              </a:rPr>
              <a:t>duidelijk </a:t>
            </a:r>
            <a:r>
              <a:rPr lang="en-US" sz="1200" dirty="0">
                <a:solidFill>
                  <a:srgbClr val="2B2C30"/>
                </a:solidFill>
                <a:latin typeface="Calibri"/>
                <a:ea typeface="Calibri"/>
                <a:cs typeface="Calibri"/>
              </a:rPr>
              <a:t>te maken, voorkom je wrijving!</a:t>
            </a:r>
          </a:p>
          <a:p>
            <a:pPr marL="457200" indent="-457200" latinLnBrk="0">
              <a:buChar char="•"/>
            </a:pPr>
            <a:r>
              <a:rPr lang="en-US" sz="1200" dirty="0">
                <a:solidFill>
                  <a:srgbClr val="2B2C30"/>
                </a:solidFill>
                <a:latin typeface="Calibri"/>
                <a:ea typeface="Calibri"/>
                <a:cs typeface="Calibri"/>
              </a:rPr>
              <a:t>Maak een realistische inschatting van uw </a:t>
            </a:r>
            <a:r>
              <a:rPr lang="en-US" sz="1200" b="1" dirty="0">
                <a:solidFill>
                  <a:srgbClr val="2B2C30"/>
                </a:solidFill>
                <a:latin typeface="Calibri"/>
                <a:ea typeface="Calibri"/>
                <a:cs typeface="Calibri"/>
              </a:rPr>
              <a:t>beschikbare tijd</a:t>
            </a:r>
            <a:r>
              <a:rPr lang="en-US" sz="1200" dirty="0">
                <a:solidFill>
                  <a:srgbClr val="2B2C30"/>
                </a:solidFill>
                <a:latin typeface="Calibri"/>
                <a:ea typeface="Calibri"/>
                <a:cs typeface="Calibri"/>
              </a:rPr>
              <a:t>: is deze voldoende voor uw geplande activiteiten? Houd rekening met onvoorziene taken of vertragingen.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5898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Een energiegemeenschap opstarten: middelen </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Welke apparatuur heb ik nodig om een energiegemeenschap op te zetten?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0752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Een energiegemeenschap opstarten: middelen </a:t>
            </a:r>
            <a:endParaRPr lang="en-US" sz="1050" dirty="0">
              <a:solidFill>
                <a:schemeClr val="bg1"/>
              </a:solidFill>
              <a:latin typeface="Calibri"/>
              <a:ea typeface="Calibri"/>
              <a:cs typeface="Calibri"/>
            </a:endParaRPr>
          </a:p>
          <a:p>
            <a:pPr latinLnBrk="0"/>
            <a:r>
              <a:rPr lang="en-US" sz="1200" dirty="0">
                <a:solidFill>
                  <a:srgbClr val="2B2C30"/>
                </a:solidFill>
              </a:rPr>
              <a:t>Het opzetten van een energiegemeenschap omvat het installeren en onderhouden van  apparatuur voor het opwekken, opslaan, beheren en distribueren van energie onder de leden van de gemeenschap. Bijvoorbeeld: </a:t>
            </a:r>
          </a:p>
          <a:p>
            <a:pPr latinLnBrk="0"/>
            <a:endParaRPr lang="en-US" sz="1200" dirty="0"/>
          </a:p>
          <a:p>
            <a:pPr marL="457200" indent="-457200" latinLnBrk="0">
              <a:buFont typeface="Arial"/>
              <a:buChar char="•"/>
            </a:pPr>
            <a:r>
              <a:rPr lang="en-US" sz="1200" dirty="0">
                <a:solidFill>
                  <a:srgbClr val="2B2C30"/>
                </a:solidFill>
                <a:sym typeface="Public Sans"/>
              </a:rPr>
              <a:t>Opwekking van hernieuwbare energie: PV-panelen, windturbines, micro-waterkracht.</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Opslag van energie: batterijsystemen, opslag van thermische energie.</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Energiebeheer en -monitoring: </a:t>
            </a:r>
            <a:r>
              <a:rPr lang="en-US" sz="1200" dirty="0">
                <a:solidFill>
                  <a:srgbClr val="2B2C30"/>
                </a:solidFill>
              </a:rPr>
              <a:t>slimme meters; energiebeheersystemen (EMS).</a:t>
            </a:r>
          </a:p>
          <a:p>
            <a:pPr marL="457200" indent="-457200" latinLnBrk="0">
              <a:buFont typeface="Arial"/>
              <a:buChar char="•"/>
            </a:pPr>
            <a:r>
              <a:rPr lang="en-US" sz="1200" dirty="0">
                <a:solidFill>
                  <a:srgbClr val="2B2C30"/>
                </a:solidFill>
              </a:rPr>
              <a:t>Netintegratie en veiligheid: omvormers; veiligheidsvoorzieningen.</a:t>
            </a:r>
          </a:p>
          <a:p>
            <a:pPr marL="457200" indent="-457200" latinLnBrk="0">
              <a:buFont typeface="Arial"/>
              <a:buChar char="•"/>
            </a:pPr>
            <a:r>
              <a:rPr lang="en-US" sz="1200" dirty="0">
                <a:solidFill>
                  <a:srgbClr val="2B2C30"/>
                </a:solidFill>
              </a:rPr>
              <a:t>Communicatie en controle: SCADA-systemen, IoT-sensoren; smart grid-technologie.</a:t>
            </a:r>
          </a:p>
          <a:p>
            <a:pPr marL="457200" indent="-457200" latinLnBrk="0">
              <a:buFont typeface="Arial"/>
              <a:buChar char="•"/>
            </a:pPr>
            <a:r>
              <a:rPr lang="en-US" sz="1200" dirty="0">
                <a:solidFill>
                  <a:srgbClr val="2B2C30"/>
                </a:solidFill>
              </a:rPr>
              <a:t>EV-integratie: laadstations; Vehicle-to-Grid (V2G)-systemen.</a:t>
            </a:r>
          </a:p>
          <a:p>
            <a:pPr marL="457200" indent="-457200" latinLnBrk="0">
              <a:buFont typeface="Arial"/>
              <a:buChar char="•"/>
            </a:pPr>
            <a:endParaRPr lang="en-US" sz="1200" dirty="0">
              <a:solidFill>
                <a:srgbClr val="2B2C30"/>
              </a:solidFill>
            </a:endParaRPr>
          </a:p>
          <a:p>
            <a:pPr latinLnBrk="0"/>
            <a:r>
              <a:rPr lang="en-US" sz="1200" b="1" dirty="0">
                <a:solidFill>
                  <a:srgbClr val="2B2C30"/>
                </a:solidFill>
              </a:rPr>
              <a:t>De implementatie en het gebruik zijn afhankelijk van het wettelijke kader in uw land</a:t>
            </a:r>
            <a:r>
              <a:rPr lang="en-US" sz="1200" dirty="0">
                <a:solidFill>
                  <a:srgbClr val="2B2C30"/>
                </a:solidFill>
              </a:rPr>
              <a:t>.</a:t>
            </a:r>
          </a:p>
          <a:p>
            <a:pPr latinLnBrk="0"/>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65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starten: uw leden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Hoe ziet het lidmaatschap van een energiegemeenschap eruit?</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08321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starten: uw leden </a:t>
            </a:r>
            <a:endParaRPr lang="en-US" sz="1050" dirty="0">
              <a:solidFill>
                <a:schemeClr val="bg1"/>
              </a:solidFill>
            </a:endParaRPr>
          </a:p>
          <a:p>
            <a:pPr latinLnBrk="0"/>
            <a:r>
              <a:rPr lang="en-US" sz="1200" dirty="0">
                <a:solidFill>
                  <a:srgbClr val="2B2C30"/>
                </a:solidFill>
              </a:rPr>
              <a:t>Bij het nadenken over de lidmaatschapsvoorwaarden voor een energiegemeenschap moet u: </a:t>
            </a:r>
          </a:p>
          <a:p>
            <a:pPr latinLnBrk="0"/>
            <a:endParaRPr lang="en-US" sz="1200" b="1" dirty="0">
              <a:solidFill>
                <a:srgbClr val="2B2C30"/>
              </a:solidFill>
            </a:endParaRPr>
          </a:p>
          <a:p>
            <a:pPr marL="342900" indent="-342900" latinLnBrk="0">
              <a:buFont typeface="Arial" panose="020B0604020202020204" pitchFamily="34" charset="0"/>
              <a:buChar char="•"/>
            </a:pPr>
            <a:r>
              <a:rPr lang="en-US" sz="1200" b="1" dirty="0">
                <a:solidFill>
                  <a:srgbClr val="2B2C30"/>
                </a:solidFill>
              </a:rPr>
              <a:t>Lidmaatschapskosten </a:t>
            </a:r>
            <a:r>
              <a:rPr lang="en-US" sz="1200" dirty="0">
                <a:solidFill>
                  <a:srgbClr val="2B2C30"/>
                </a:solidFill>
              </a:rPr>
              <a:t>overwegen – indien relevant – om administratieve taken te dekken.</a:t>
            </a:r>
          </a:p>
          <a:p>
            <a:pPr marL="342900" indent="-342900" latinLnBrk="0">
              <a:buFont typeface="Arial" panose="020B0604020202020204" pitchFamily="34" charset="0"/>
              <a:buChar char="•"/>
            </a:pPr>
            <a:r>
              <a:rPr lang="en-US" sz="1200" dirty="0">
                <a:solidFill>
                  <a:srgbClr val="2B2C30"/>
                </a:solidFill>
              </a:rPr>
              <a:t>Definieer </a:t>
            </a:r>
            <a:r>
              <a:rPr lang="en-US" sz="1200" b="1" dirty="0">
                <a:solidFill>
                  <a:srgbClr val="2B2C30"/>
                </a:solidFill>
              </a:rPr>
              <a:t>de verdeling van de sleutels </a:t>
            </a:r>
            <a:r>
              <a:rPr lang="en-US" sz="1200" dirty="0">
                <a:solidFill>
                  <a:srgbClr val="2B2C30"/>
                </a:solidFill>
              </a:rPr>
              <a:t>onder uw leden (wie krijgt hoeveel op welk uur van de dag).</a:t>
            </a:r>
          </a:p>
          <a:p>
            <a:pPr marL="342900" indent="-342900" latinLnBrk="0">
              <a:buFont typeface="Arial" panose="020B0604020202020204" pitchFamily="34" charset="0"/>
              <a:buChar char="•"/>
            </a:pPr>
            <a:r>
              <a:rPr lang="en" sz="1200" dirty="0">
                <a:solidFill>
                  <a:srgbClr val="2B2C30"/>
                </a:solidFill>
              </a:rPr>
              <a:t>Bepaal de </a:t>
            </a:r>
            <a:r>
              <a:rPr lang="en" sz="1200" b="1" dirty="0">
                <a:solidFill>
                  <a:srgbClr val="2B2C30"/>
                </a:solidFill>
              </a:rPr>
              <a:t>mate van flexibiliteit </a:t>
            </a:r>
            <a:r>
              <a:rPr lang="en" sz="1200" dirty="0">
                <a:solidFill>
                  <a:srgbClr val="2B2C30"/>
                </a:solidFill>
              </a:rPr>
              <a:t>voor leden (toetredings- en uittredingsvoorwaarden).</a:t>
            </a:r>
            <a:endParaRPr lang="en-US" sz="1200" dirty="0">
              <a:solidFill>
                <a:srgbClr val="2B2C30"/>
              </a:solidFill>
            </a:endParaRPr>
          </a:p>
          <a:p>
            <a:pPr marL="342900" indent="-342900" latinLnBrk="0">
              <a:buFont typeface="Arial" panose="020B0604020202020204" pitchFamily="34" charset="0"/>
              <a:buChar char="•"/>
            </a:pPr>
            <a:r>
              <a:rPr lang="en-US" sz="1200" dirty="0">
                <a:solidFill>
                  <a:srgbClr val="2B2C30"/>
                </a:solidFill>
              </a:rPr>
              <a:t>Zorg voor </a:t>
            </a:r>
            <a:r>
              <a:rPr lang="en-US" sz="1200" b="1" dirty="0">
                <a:solidFill>
                  <a:srgbClr val="2B2C30"/>
                </a:solidFill>
              </a:rPr>
              <a:t>communicatiekanalen </a:t>
            </a:r>
            <a:r>
              <a:rPr lang="en-US" sz="1200" dirty="0">
                <a:solidFill>
                  <a:srgbClr val="2B2C30"/>
                </a:solidFill>
              </a:rPr>
              <a:t>voor leden (bijv. nieuwsbrieven, regelmatige bijeenkomsten).</a:t>
            </a:r>
            <a:endParaRPr lang="en-US" sz="1200" dirty="0"/>
          </a:p>
          <a:p>
            <a:pPr marL="342900" indent="-342900" latinLnBrk="0">
              <a:buFont typeface="Arial" panose="020B0604020202020204" pitchFamily="34" charset="0"/>
              <a:buChar char="•"/>
            </a:pPr>
            <a:r>
              <a:rPr lang="en-US" sz="1200" dirty="0">
                <a:solidFill>
                  <a:srgbClr val="2B2C30"/>
                </a:solidFill>
              </a:rPr>
              <a:t>Zorg voor </a:t>
            </a:r>
            <a:r>
              <a:rPr lang="en-US" sz="1200" b="1" dirty="0">
                <a:solidFill>
                  <a:srgbClr val="2B2C30"/>
                </a:solidFill>
              </a:rPr>
              <a:t>transparantie </a:t>
            </a:r>
            <a:r>
              <a:rPr lang="en-US" sz="1200" dirty="0">
                <a:solidFill>
                  <a:srgbClr val="2B2C30"/>
                </a:solidFill>
              </a:rPr>
              <a:t>en houd de leden van de energiegemeenschap op de hoogte. </a:t>
            </a:r>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758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Een energiegemeenschap opstarten: financiering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Welke financiering is beschikbaar om energiegemeenschappen te ondersteunen?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518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opstarten: financiering </a:t>
            </a:r>
            <a:endParaRPr lang="en-US" sz="1050" dirty="0">
              <a:solidFill>
                <a:schemeClr val="bg1"/>
              </a:solidFill>
            </a:endParaRPr>
          </a:p>
          <a:p>
            <a:pPr algn="just" latinLnBrk="0"/>
            <a:r>
              <a:rPr lang="en-US" sz="1200" dirty="0">
                <a:solidFill>
                  <a:srgbClr val="2B2C30"/>
                </a:solidFill>
              </a:rPr>
              <a:t>Het veiligstellen van voldoende financiering en inkomstenstromen is essentieel voor de levensvatbaarheid van uw energiegemeenschap op lange termijn. Enkele vragen om te overwegen: </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Wat is de benodigde initiële kapitaalinvestering?</a:t>
            </a:r>
          </a:p>
          <a:p>
            <a:pPr marL="800100" indent="-342900" algn="just" latinLnBrk="0">
              <a:buFont typeface="Arial" panose="020B0604020202020204" pitchFamily="34" charset="0"/>
              <a:buChar char="•"/>
            </a:pPr>
            <a:r>
              <a:rPr lang="en-US" sz="1200" dirty="0">
                <a:solidFill>
                  <a:srgbClr val="2B2C30"/>
                </a:solidFill>
              </a:rPr>
              <a:t>Zijn er subsidies, tegemoetkomingen of fiscale stimuleringsmaatregelen beschikbaar?</a:t>
            </a:r>
          </a:p>
          <a:p>
            <a:pPr marL="800100" indent="-342900" algn="just" latinLnBrk="0">
              <a:buFont typeface="Arial" panose="020B0604020202020204" pitchFamily="34" charset="0"/>
              <a:buChar char="•"/>
            </a:pPr>
            <a:r>
              <a:rPr lang="en-US" sz="1200" dirty="0">
                <a:solidFill>
                  <a:srgbClr val="2B2C30"/>
                </a:solidFill>
              </a:rPr>
              <a:t>Hoe dragen leden financieel bij (eenmalige kosten, maandelijkse abonnementen, betalen per gebruik)?</a:t>
            </a:r>
          </a:p>
          <a:p>
            <a:pPr marL="800100" indent="-342900" algn="just" latinLnBrk="0">
              <a:buFont typeface="Arial" panose="020B0604020202020204" pitchFamily="34" charset="0"/>
              <a:buChar char="•"/>
            </a:pPr>
            <a:r>
              <a:rPr lang="en-US" sz="1200" dirty="0">
                <a:solidFill>
                  <a:srgbClr val="2B2C30"/>
                </a:solidFill>
              </a:rPr>
              <a:t>Wat is het verwachte rendement op de investering (ROI)?</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00573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Het opzetten en leiden van een energiegemeenschap is een spannende tijd. Als u echter voornamelijk alleen werkt, kan het ontmoedigend zijn. Wat zijn de belangrijkste zaken waar u rekening mee moet houden? Waar kunt u terecht voor ondersteuning? Hoe kunt u uw beperkte tijd en middelen het beste gebruiken?</a:t>
            </a:r>
          </a:p>
          <a:p>
            <a:pPr latinLnBrk="0"/>
            <a:endParaRPr lang="en-GB" sz="1200" dirty="0"/>
          </a:p>
          <a:p>
            <a:pPr latinLnBrk="0"/>
            <a:r>
              <a:rPr lang="en-GB" sz="1200" dirty="0"/>
              <a:t>In deze korte presentatie gaan we in op: </a:t>
            </a:r>
          </a:p>
          <a:p>
            <a:pPr latinLnBrk="0"/>
            <a:endParaRPr lang="en-GB" sz="1200" dirty="0"/>
          </a:p>
          <a:p>
            <a:pPr marL="457200" indent="-457200" latinLnBrk="0">
              <a:buChar char="•"/>
            </a:pPr>
            <a:r>
              <a:rPr lang="en-GB" sz="1200" dirty="0"/>
              <a:t>Belangrijke overwegingen bij het opzetten en/of leiden van een energiegemeenschap. </a:t>
            </a:r>
          </a:p>
          <a:p>
            <a:pPr marL="457200" indent="-457200" latinLnBrk="0">
              <a:buChar char="•"/>
            </a:pPr>
            <a:r>
              <a:rPr lang="en-GB" sz="1200" dirty="0"/>
              <a:t>Hoe u effectief kunt samenwerken met uw gemeenschap en andere belanghebbenden.</a:t>
            </a:r>
          </a:p>
          <a:p>
            <a:pPr marL="457200" indent="-457200" latinLnBrk="0">
              <a:buChar char="•"/>
            </a:pPr>
            <a:r>
              <a:rPr lang="en-GB" sz="1200" dirty="0"/>
              <a:t>Waar u terecht kunt als u ondersteuning nodig hebt.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69733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opstarten: Financiering </a:t>
            </a:r>
            <a:endParaRPr lang="en-US" sz="1050" dirty="0">
              <a:solidFill>
                <a:schemeClr val="bg1"/>
              </a:solidFill>
            </a:endParaRPr>
          </a:p>
          <a:p>
            <a:pPr marL="457200" algn="just" latinLnBrk="0"/>
            <a:endParaRPr lang="en-US" sz="1200" dirty="0">
              <a:solidFill>
                <a:srgbClr val="2B2C30"/>
              </a:solidFill>
            </a:endParaRPr>
          </a:p>
          <a:p>
            <a:pPr algn="just" latinLnBrk="0"/>
            <a:r>
              <a:rPr lang="en-US" sz="1200" dirty="0">
                <a:solidFill>
                  <a:srgbClr val="2B2C30"/>
                </a:solidFill>
              </a:rPr>
              <a:t>Financieringsmogelijkheden zijn onder meer:</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EU- en overheidssubsidies (bijv. Horizon Europe).</a:t>
            </a:r>
          </a:p>
          <a:p>
            <a:pPr marL="800100" indent="-342900" algn="just" latinLnBrk="0">
              <a:buFont typeface="Arial" panose="020B0604020202020204" pitchFamily="34" charset="0"/>
              <a:buChar char="•"/>
            </a:pPr>
            <a:r>
              <a:rPr lang="en-US" sz="1200" dirty="0">
                <a:solidFill>
                  <a:srgbClr val="2B2C30"/>
                </a:solidFill>
              </a:rPr>
              <a:t>Crowdfunding en gemeenschapsinvesteringen.</a:t>
            </a:r>
          </a:p>
          <a:p>
            <a:pPr marL="800100" indent="-342900" algn="just" latinLnBrk="0">
              <a:buFont typeface="Arial" panose="020B0604020202020204" pitchFamily="34" charset="0"/>
              <a:buChar char="•"/>
            </a:pPr>
            <a:r>
              <a:rPr lang="en-US" sz="1200" dirty="0">
                <a:solidFill>
                  <a:srgbClr val="2B2C30"/>
                </a:solidFill>
              </a:rPr>
              <a:t>Bankleningen en groene obligaties.</a:t>
            </a:r>
          </a:p>
          <a:p>
            <a:pPr marL="800100" indent="-342900" algn="just" latinLnBrk="0">
              <a:buFont typeface="Arial" panose="020B0604020202020204" pitchFamily="34" charset="0"/>
              <a:buChar char="•"/>
            </a:pPr>
            <a:r>
              <a:rPr lang="en-US" sz="1200" dirty="0">
                <a:solidFill>
                  <a:srgbClr val="2B2C30"/>
                </a:solidFill>
              </a:rPr>
              <a:t>Publiek-private partnerschappen (PPP's).</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674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opstarten: Betrokkenheid van de gemeenschap en belanghebbenden</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Hoe kan ik effectief samenwerken met de bredere gemeenschap en onze belanghebbenden?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61121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opstarten: betrokkenheid van de gemeenschap en belanghebbenden</a:t>
            </a:r>
            <a:endParaRPr lang="en-US" sz="1050" dirty="0">
              <a:solidFill>
                <a:schemeClr val="bg1"/>
              </a:solidFill>
            </a:endParaRPr>
          </a:p>
          <a:p>
            <a:pPr latinLnBrk="0"/>
            <a:r>
              <a:rPr lang="en-GB" sz="1200" noProof="0" dirty="0">
                <a:solidFill>
                  <a:srgbClr val="2B2C30"/>
                </a:solidFill>
                <a:sym typeface="Public Sans"/>
              </a:rPr>
              <a:t>Een succesvolle energiegemeenschap is afhankelijk van actieve participatie en het vertrouwen van belanghebbenden. Belangrijke vragen om te overwegen: </a:t>
            </a:r>
            <a:endParaRPr lang="en-GB" sz="1200" dirty="0">
              <a:solidFill>
                <a:srgbClr val="2B2C30"/>
              </a:solidFill>
              <a:sym typeface="Public Sans"/>
            </a:endParaRPr>
          </a:p>
          <a:p>
            <a:pPr latinLnBrk="0"/>
            <a:endParaRPr lang="en-GB" sz="1200" noProof="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Wie zijn de belangrijkste belanghebbenden (inwoners, bedrijven, gemeenten, niet-gouvernementele organisaties (ngo's))?</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Hoe gaat u de gemeenschap betrekken bij en informeren over uw energiegemeenschap?</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Welke bestuursstructuur wordt er opgezet voor besluitvorming en geschillenbeslechting?</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rPr>
              <a:t>Wat zijn de rollen en verantwoordelijkheden van de leden?</a:t>
            </a:r>
          </a:p>
          <a:p>
            <a:pPr marL="342900" indent="-342900" latinLnBrk="0">
              <a:buFont typeface="Arial" panose="020B0604020202020204" pitchFamily="34" charset="0"/>
              <a:buChar char="•"/>
            </a:pPr>
            <a:r>
              <a:rPr lang="en-GB" sz="1200" noProof="0" dirty="0">
                <a:solidFill>
                  <a:srgbClr val="2B2C30"/>
                </a:solidFill>
              </a:rPr>
              <a:t>Kunnen nieuwe leden gemakkelijk toetreden tot de gemeenschap en hiervan profiteren?</a:t>
            </a:r>
            <a:endParaRPr lang="en-GB" sz="1200" b="1" noProof="0"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4255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Een energiegemeenschap opstarten: Betrokkenheid van de gemeenschap en belanghebbenden</a:t>
            </a:r>
            <a:endParaRPr lang="en-US" sz="1050" dirty="0">
              <a:solidFill>
                <a:schemeClr val="bg1"/>
              </a:solidFill>
            </a:endParaRPr>
          </a:p>
          <a:p>
            <a:pPr latinLnBrk="0"/>
            <a:r>
              <a:rPr lang="en-US" sz="1200" dirty="0">
                <a:solidFill>
                  <a:srgbClr val="2B2C30"/>
                </a:solidFill>
                <a:sym typeface="Public Sans"/>
              </a:rPr>
              <a:t>Goede praktijken zijn onder meer:</a:t>
            </a:r>
          </a:p>
          <a:p>
            <a:pPr latinLnBrk="0"/>
            <a:endParaRPr lang="en-US" sz="1200" dirty="0">
              <a:solidFill>
                <a:srgbClr val="2B2C30"/>
              </a:solidFill>
              <a:sym typeface="Public Sans"/>
            </a:endParaRPr>
          </a:p>
          <a:p>
            <a:pPr marL="342900" indent="-342900" latinLnBrk="0">
              <a:buFont typeface="Arial" panose="020B0604020202020204" pitchFamily="34" charset="0"/>
              <a:buChar char="•"/>
            </a:pPr>
            <a:r>
              <a:rPr lang="en-US" sz="1200" dirty="0">
                <a:solidFill>
                  <a:srgbClr val="2B2C30"/>
                </a:solidFill>
              </a:rPr>
              <a:t>Het organiseren van gemeenschapsbijeenkomsten om de belangstelling te peilen en steun te verwerven.</a:t>
            </a:r>
          </a:p>
          <a:p>
            <a:pPr marL="342900" indent="-342900" latinLnBrk="0">
              <a:buFont typeface="Arial" panose="020B0604020202020204" pitchFamily="34" charset="0"/>
              <a:buChar char="•"/>
            </a:pPr>
            <a:r>
              <a:rPr lang="en-US" sz="1200" dirty="0">
                <a:solidFill>
                  <a:srgbClr val="2B2C30"/>
                </a:solidFill>
              </a:rPr>
              <a:t>Een duidelijk lidmaatschapsmodel opstellen (bijv. coöperatie, vereniging, bedrijf).</a:t>
            </a:r>
            <a:endParaRPr lang="en-US" sz="1200" dirty="0"/>
          </a:p>
          <a:p>
            <a:pPr marL="342900" indent="-342900" latinLnBrk="0">
              <a:buFont typeface="Arial" panose="020B0604020202020204" pitchFamily="34" charset="0"/>
              <a:buChar char="•"/>
            </a:pPr>
            <a:r>
              <a:rPr lang="en-US" sz="1200" dirty="0">
                <a:solidFill>
                  <a:srgbClr val="2B2C30"/>
                </a:solidFill>
              </a:rPr>
              <a:t>Het aanbieden van financiële prikkels of voordelen om deelname te stimuleren.</a:t>
            </a:r>
          </a:p>
          <a:p>
            <a:pPr marL="342900" indent="-342900" latinLnBrk="0">
              <a:buFont typeface="Arial" panose="020B0604020202020204" pitchFamily="34" charset="0"/>
              <a:buChar char="•"/>
            </a:pPr>
            <a:r>
              <a:rPr lang="en-US" sz="1200" dirty="0">
                <a:solidFill>
                  <a:srgbClr val="2B2C30"/>
                </a:solidFill>
              </a:rPr>
              <a:t>Klein beginnen met proefprojecten en vervolgens uitbreiden op basis van de vraag.</a:t>
            </a:r>
            <a:endParaRPr lang="en-US" sz="1200" dirty="0"/>
          </a:p>
          <a:p>
            <a:pPr marL="342900" indent="-342900" latinLnBrk="0">
              <a:buFont typeface="Arial" panose="020B0604020202020204" pitchFamily="34" charset="0"/>
              <a:buChar char="•"/>
            </a:pPr>
            <a:r>
              <a:rPr lang="en-US" sz="1200" dirty="0">
                <a:solidFill>
                  <a:srgbClr val="2B2C30"/>
                </a:solidFill>
              </a:rPr>
              <a:t>Samenwerken met lokale bedrijven en gemeenten voor grootschaligere toepassing.</a:t>
            </a:r>
            <a:endParaRPr lang="en-US" sz="1200" b="1"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93686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het opzetten van een energiegemeenschap,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Bekijk de presentatie van Every1 over </a:t>
            </a:r>
            <a:r>
              <a:rPr lang="en-US" altLang="ko-KR" sz="1200" i="1" dirty="0">
                <a:solidFill>
                  <a:srgbClr val="373737"/>
                </a:solidFill>
                <a:ea typeface="맑은 고딕"/>
                <a:hlinkClick r:id="rId3"/>
              </a:rPr>
              <a:t>energiegemeenschappen: IT-basisprincipes</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Bekijk enkele tools: </a:t>
            </a:r>
            <a:r>
              <a:rPr lang="en-US" altLang="ko-KR" sz="1200" dirty="0">
                <a:solidFill>
                  <a:srgbClr val="373737"/>
                </a:solidFill>
                <a:hlinkClick r:id="rId4"/>
              </a:rPr>
              <a:t>Photovoltaic Geographical Information System (PVGIS) </a:t>
            </a:r>
            <a:r>
              <a:rPr lang="en-US" altLang="ko-KR" sz="1200" dirty="0">
                <a:solidFill>
                  <a:srgbClr val="373737"/>
                </a:solidFill>
              </a:rPr>
              <a:t>schat het potentieel van zonne-energie wereldwijd.</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Bekijk enkele tools: </a:t>
            </a:r>
            <a:r>
              <a:rPr lang="en-US" altLang="ko-KR" sz="1200" dirty="0">
                <a:solidFill>
                  <a:srgbClr val="373737"/>
                </a:solidFill>
                <a:hlinkClick r:id="rId5"/>
              </a:rPr>
              <a:t>Global Wind Atlas </a:t>
            </a:r>
            <a:r>
              <a:rPr lang="en-US" altLang="ko-KR" sz="1200" dirty="0">
                <a:solidFill>
                  <a:srgbClr val="373737"/>
                </a:solidFill>
              </a:rPr>
              <a:t>brengt windbronnen in kaart voor haalbaarheidsstudies.</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Bekijk enkele tools: </a:t>
            </a:r>
            <a:r>
              <a:rPr lang="en-US" altLang="ko-KR" sz="1200" dirty="0">
                <a:solidFill>
                  <a:srgbClr val="373737"/>
                </a:solidFill>
                <a:hlinkClick r:id="rId6"/>
              </a:rPr>
              <a:t>NREL System Advisor Model </a:t>
            </a:r>
            <a:r>
              <a:rPr lang="en-US" altLang="ko-KR" sz="1200" dirty="0">
                <a:solidFill>
                  <a:srgbClr val="373737"/>
                </a:solidFill>
              </a:rPr>
              <a:t>(SAM) biedt financiële en technische analyses voor zonne-energie, windenergie en opslag.</a:t>
            </a:r>
            <a:endParaRPr lang="ko-KR" altLang="en-US" sz="1200" dirty="0">
              <a:solidFill>
                <a:srgbClr val="373737"/>
              </a:solidFill>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49947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7F34-17EC-B3D2-0EF6-4277C94AC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3B3F-67E3-846D-336E-191664F60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B939-00B7-B970-46AA-7C1354FABDA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het opzetten van een energiegemeenschap,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Lees een </a:t>
            </a:r>
            <a:r>
              <a:rPr lang="en-US" altLang="ko-KR" sz="1200" dirty="0">
                <a:solidFill>
                  <a:srgbClr val="373737"/>
                </a:solidFill>
                <a:ea typeface="맑은 고딕"/>
                <a:hlinkClick r:id="rId3"/>
              </a:rPr>
              <a:t>online gids voor het oprichten van een energiegemeenschap </a:t>
            </a:r>
            <a:r>
              <a:rPr lang="en-US" altLang="ko-KR" sz="1200" dirty="0">
                <a:solidFill>
                  <a:srgbClr val="373737"/>
                </a:solidFill>
                <a:ea typeface="맑은 고딕"/>
              </a:rPr>
              <a:t>(in het Duits)</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Ontdek</a:t>
            </a:r>
            <a:r>
              <a:rPr lang="en-US" altLang="ko-KR" sz="1200" i="1" dirty="0">
                <a:solidFill>
                  <a:srgbClr val="373737"/>
                </a:solidFill>
                <a:hlinkClick r:id="rId4"/>
              </a:rPr>
              <a:t> 7 soorten energiegemeenschappen en collectieve acties </a:t>
            </a:r>
            <a:r>
              <a:rPr lang="en-US" altLang="ko-KR" sz="1200" dirty="0">
                <a:solidFill>
                  <a:srgbClr val="373737"/>
                </a:solidFill>
              </a:rPr>
              <a:t>in deze bron van het DECIDE-project.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Bekijk het ENCLUDE-project </a:t>
            </a:r>
            <a:r>
              <a:rPr lang="en-US" altLang="ko-KR" sz="1200" i="1" dirty="0">
                <a:solidFill>
                  <a:srgbClr val="373737"/>
                </a:solidFill>
                <a:hlinkClick r:id="rId5"/>
              </a:rPr>
              <a:t>Dit zal u misschien verbazen: wat we hebben geleerd door met 68 initiatieven over energie te praten</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het Smart Cities Marketplace 2020 </a:t>
            </a:r>
            <a:r>
              <a:rPr lang="en-US" altLang="ko-KR" sz="1200" i="1" dirty="0">
                <a:solidFill>
                  <a:srgbClr val="373737"/>
                </a:solidFill>
                <a:hlinkClick r:id="rId6"/>
              </a:rPr>
              <a:t>Energy Communities: Solution Booklet</a:t>
            </a:r>
            <a:r>
              <a:rPr lang="en-US" altLang="ko-KR" sz="1200" i="1" dirty="0">
                <a:solidFill>
                  <a:srgbClr val="373737"/>
                </a:solidFill>
              </a:rPr>
              <a:t>.</a:t>
            </a:r>
            <a:endParaRPr lang="ko-KR" altLang="en-US" sz="1200" dirty="0">
              <a:solidFill>
                <a:srgbClr val="373737"/>
              </a:solidFill>
            </a:endParaRPr>
          </a:p>
          <a:p>
            <a:endParaRPr lang="en-GB" dirty="0"/>
          </a:p>
        </p:txBody>
      </p:sp>
      <p:sp>
        <p:nvSpPr>
          <p:cNvPr id="4" name="Slide Number Placeholder 3">
            <a:extLst>
              <a:ext uri="{FF2B5EF4-FFF2-40B4-BE49-F238E27FC236}">
                <a16:creationId xmlns:a16="http://schemas.microsoft.com/office/drawing/2014/main" id="{5A6D265A-E206-FE5F-D200-1461B1EA733C}"/>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80054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GB" noProof="0" dirty="0"/>
              <a:t>Deze diapresentatie </a:t>
            </a:r>
            <a:r>
              <a:rPr lang="en-GB" i="1" noProof="0" dirty="0"/>
              <a:t>met handige trucs, </a:t>
            </a:r>
            <a:r>
              <a:rPr lang="en-GB" i="1" dirty="0"/>
              <a:t>tips en hulpmiddelen voor het opzetten van uw lokale energiegemeenschap </a:t>
            </a:r>
            <a:r>
              <a:rPr lang="en-GB" noProof="0" dirty="0"/>
              <a:t>is geproduceerd door het Every1-project en valt onder de licentie </a:t>
            </a:r>
            <a:r>
              <a:rPr lang="en-GB" noProof="0" dirty="0">
                <a:hlinkClick r:id="rId3"/>
              </a:rPr>
              <a:t>CC BY-SA 4.0</a:t>
            </a:r>
            <a:r>
              <a:rPr lang="en-GB" noProof="0" dirty="0"/>
              <a:t>, tenzij anders vermeld. </a:t>
            </a:r>
          </a:p>
          <a:p>
            <a:pPr latinLnBrk="0"/>
            <a:endParaRPr lang="en-GB" noProof="0" dirty="0"/>
          </a:p>
          <a:p>
            <a:pPr latinLnBrk="0"/>
            <a:r>
              <a:rPr lang="en-GB" noProof="0" dirty="0"/>
              <a:t>De afbeeldingen die in deze presentatie worden gebruikt, zijn als volgt: </a:t>
            </a:r>
          </a:p>
          <a:p>
            <a:pPr latinLnBrk="0"/>
            <a:endParaRPr lang="en-GB" noProof="0" dirty="0"/>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Omslagafbeelding: </a:t>
            </a:r>
            <a:r>
              <a:rPr lang="en-GB" noProof="0" dirty="0">
                <a:solidFill>
                  <a:schemeClr val="dk1"/>
                </a:solidFill>
                <a:ea typeface="Public Sans"/>
                <a:cs typeface="Public Sans"/>
                <a:sym typeface="Public Sans"/>
                <a:hlinkClick r:id="rId4"/>
              </a:rPr>
              <a:t>Moss Community Energy Launch (DIY Solar Panel Workshop) </a:t>
            </a:r>
            <a:r>
              <a:rPr lang="en-GB" noProof="0" dirty="0">
                <a:solidFill>
                  <a:schemeClr val="dk1"/>
                </a:solidFill>
                <a:ea typeface="Public Sans"/>
                <a:cs typeface="Public Sans"/>
                <a:sym typeface="Public Sans"/>
              </a:rPr>
              <a:t>door 10 10 is gelicentieerd onder </a:t>
            </a:r>
            <a:r>
              <a:rPr lang="en-GB" noProof="0" dirty="0">
                <a:solidFill>
                  <a:schemeClr val="dk1"/>
                </a:solidFill>
                <a:ea typeface="Public Sans"/>
                <a:cs typeface="Public Sans"/>
                <a:sym typeface="Public Sans"/>
                <a:hlinkClick r:id="rId5"/>
              </a:rPr>
              <a:t>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Afbeelding bij de inleidende tekst: Een energiegemeenschap opstarten: verdere overwegingen: </a:t>
            </a:r>
            <a:r>
              <a:rPr lang="en-GB" noProof="0" dirty="0">
                <a:solidFill>
                  <a:schemeClr val="dk1"/>
                </a:solidFill>
                <a:ea typeface="Public Sans"/>
                <a:cs typeface="Public Sans"/>
                <a:sym typeface="Public Sans"/>
                <a:hlinkClick r:id="rId6"/>
              </a:rPr>
              <a:t>Clean-energy fund shines light on renewables </a:t>
            </a:r>
            <a:r>
              <a:rPr lang="en-GB" noProof="0" dirty="0">
                <a:solidFill>
                  <a:schemeClr val="dk1"/>
                </a:solidFill>
                <a:ea typeface="Public Sans"/>
                <a:cs typeface="Public Sans"/>
                <a:sym typeface="Public Sans"/>
              </a:rPr>
              <a:t>door Province of British Columbia valt onder de licentie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Een energiegemeenschap starten: eerste stappen en overwegingen: </a:t>
            </a:r>
            <a:r>
              <a:rPr lang="en-GB" noProof="0" dirty="0">
                <a:solidFill>
                  <a:schemeClr val="dk1"/>
                </a:solidFill>
                <a:ea typeface="Public Sans"/>
                <a:cs typeface="Public Sans"/>
                <a:sym typeface="Public Sans"/>
                <a:hlinkClick r:id="rId8"/>
              </a:rPr>
              <a:t>kennis, ervaring, verhaal, samenwerking </a:t>
            </a:r>
            <a:r>
              <a:rPr lang="en-GB" noProof="0" dirty="0">
                <a:solidFill>
                  <a:schemeClr val="dk1"/>
                </a:solidFill>
                <a:ea typeface="Public Sans"/>
                <a:cs typeface="Public Sans"/>
                <a:sym typeface="Public Sans"/>
              </a:rPr>
              <a:t>door Howard Lake is gelicentieerd </a:t>
            </a:r>
            <a:r>
              <a:rPr lang="en-GB" noProof="0" dirty="0">
                <a:solidFill>
                  <a:schemeClr val="dk1"/>
                </a:solidFill>
                <a:ea typeface="Public Sans"/>
                <a:cs typeface="Public Sans"/>
                <a:sym typeface="Public Sans"/>
                <a:hlinkClick r:id="rId9"/>
              </a:rPr>
              <a:t>onder 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Een energiegemeenschap starten: verdere overwegingen: </a:t>
            </a:r>
            <a:r>
              <a:rPr lang="en-GB" noProof="0" dirty="0">
                <a:solidFill>
                  <a:schemeClr val="dk1"/>
                </a:solidFill>
                <a:ea typeface="Public Sans"/>
                <a:cs typeface="Public Sans"/>
                <a:sym typeface="Public Sans"/>
                <a:hlinkClick r:id="rId6"/>
              </a:rPr>
              <a:t>Fonds voor schone energie zet hernieuwbare energie in de schijnwerpers </a:t>
            </a:r>
            <a:r>
              <a:rPr lang="en-GB" noProof="0" dirty="0">
                <a:solidFill>
                  <a:schemeClr val="dk1"/>
                </a:solidFill>
                <a:ea typeface="Public Sans"/>
                <a:cs typeface="Public Sans"/>
                <a:sym typeface="Public Sans"/>
              </a:rPr>
              <a:t>door Province of British Columbia is gelicentieerd </a:t>
            </a:r>
            <a:r>
              <a:rPr lang="en-GB" noProof="0" dirty="0">
                <a:solidFill>
                  <a:schemeClr val="dk1"/>
                </a:solidFill>
                <a:ea typeface="Public Sans"/>
                <a:cs typeface="Public Sans"/>
                <a:sym typeface="Public Sans"/>
                <a:hlinkClick r:id="rId7"/>
              </a:rPr>
              <a:t>onder 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Een energiegemeenschap opstarten: Formele organisatie: </a:t>
            </a:r>
            <a:r>
              <a:rPr lang="en-GB" noProof="0" dirty="0" err="1">
                <a:solidFill>
                  <a:schemeClr val="dk1"/>
                </a:solidFill>
                <a:ea typeface="Public Sans"/>
                <a:cs typeface="Public Sans"/>
                <a:sym typeface="Public Sans"/>
                <a:hlinkClick r:id="rId10"/>
              </a:rPr>
              <a:t>Afternoon_Planning </a:t>
            </a:r>
            <a:r>
              <a:rPr lang="en-GB" noProof="0" dirty="0">
                <a:solidFill>
                  <a:schemeClr val="dk1"/>
                </a:solidFill>
                <a:ea typeface="Public Sans"/>
                <a:cs typeface="Public Sans"/>
                <a:sym typeface="Public Sans"/>
              </a:rPr>
              <a:t>door Green Mamba :)--&lt; is gelicentieerd onder </a:t>
            </a:r>
            <a:r>
              <a:rPr lang="en-GB" noProof="0" dirty="0">
                <a:solidFill>
                  <a:schemeClr val="dk1"/>
                </a:solidFill>
                <a:ea typeface="Public Sans"/>
                <a:cs typeface="Public Sans"/>
                <a:sym typeface="Public Sans"/>
                <a:hlinkClick r:id="rId11"/>
              </a:rPr>
              <a:t>CC BY-ND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Een energiegemeenschap opstarten: Leiderschap: </a:t>
            </a:r>
            <a:r>
              <a:rPr lang="en-GB" noProof="0" dirty="0">
                <a:solidFill>
                  <a:schemeClr val="dk1"/>
                </a:solidFill>
                <a:ea typeface="Public Sans"/>
                <a:cs typeface="Public Sans"/>
                <a:sym typeface="Public Sans"/>
                <a:hlinkClick r:id="rId12"/>
              </a:rPr>
              <a:t>Leiderschap </a:t>
            </a:r>
            <a:r>
              <a:rPr lang="en-GB" noProof="0" dirty="0">
                <a:solidFill>
                  <a:schemeClr val="dk1"/>
                </a:solidFill>
                <a:ea typeface="Public Sans"/>
                <a:cs typeface="Public Sans"/>
                <a:sym typeface="Public Sans"/>
              </a:rPr>
              <a:t>door Luigi </a:t>
            </a:r>
            <a:r>
              <a:rPr lang="en-GB" noProof="0" dirty="0" err="1">
                <a:solidFill>
                  <a:schemeClr val="dk1"/>
                </a:solidFill>
                <a:ea typeface="Public Sans"/>
                <a:cs typeface="Public Sans"/>
                <a:sym typeface="Public Sans"/>
              </a:rPr>
              <a:t>Mengato </a:t>
            </a:r>
            <a:r>
              <a:rPr lang="en-GB" noProof="0" dirty="0">
                <a:solidFill>
                  <a:schemeClr val="dk1"/>
                </a:solidFill>
                <a:ea typeface="Public Sans"/>
                <a:cs typeface="Public Sans"/>
                <a:sym typeface="Public Sans"/>
              </a:rPr>
              <a:t>is gelicentieerd </a:t>
            </a:r>
            <a:r>
              <a:rPr lang="en-GB" noProof="0" dirty="0">
                <a:solidFill>
                  <a:schemeClr val="dk1"/>
                </a:solidFill>
                <a:ea typeface="Public Sans"/>
                <a:cs typeface="Public Sans"/>
                <a:sym typeface="Public Sans"/>
                <a:hlinkClick r:id="rId9"/>
              </a:rPr>
              <a:t>onder 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Een energiegemeenschap opstarten: middelen: </a:t>
            </a:r>
            <a:r>
              <a:rPr lang="en-GB" b="0" i="0" dirty="0" err="1">
                <a:solidFill>
                  <a:srgbClr val="242424"/>
                </a:solidFill>
                <a:effectLst/>
                <a:hlinkClick r:id="rId13"/>
              </a:rPr>
              <a:t>Vorarlberger </a:t>
            </a:r>
            <a:r>
              <a:rPr lang="en-GB" b="0" i="0" dirty="0">
                <a:solidFill>
                  <a:srgbClr val="242424"/>
                </a:solidFill>
                <a:effectLst/>
                <a:hlinkClick r:id="rId13"/>
              </a:rPr>
              <a:t>Kraftwerke-energiemeter (elektro)-slimme meter-02ASD </a:t>
            </a:r>
            <a:r>
              <a:rPr lang="en-GB" b="0" i="0" dirty="0">
                <a:solidFill>
                  <a:srgbClr val="242424"/>
                </a:solidFill>
                <a:effectLst/>
              </a:rPr>
              <a:t>door </a:t>
            </a:r>
            <a:r>
              <a:rPr lang="en-GB" b="0" i="0" dirty="0" err="1">
                <a:solidFill>
                  <a:srgbClr val="242424"/>
                </a:solidFill>
                <a:effectLst/>
              </a:rPr>
              <a:t>Asurnipal </a:t>
            </a:r>
            <a:r>
              <a:rPr lang="en-GB" b="0" i="0" dirty="0">
                <a:solidFill>
                  <a:srgbClr val="242424"/>
                </a:solidFill>
                <a:effectLst/>
              </a:rPr>
              <a:t>is gelicentieerd </a:t>
            </a:r>
            <a:r>
              <a:rPr lang="en-GB" b="0" i="0" dirty="0">
                <a:solidFill>
                  <a:srgbClr val="242424"/>
                </a:solidFill>
                <a:effectLst/>
                <a:hlinkClick r:id="rId3"/>
              </a:rPr>
              <a:t>onder CC BY-SA 4.0</a:t>
            </a:r>
            <a:r>
              <a:rPr lang="en-GB" b="0" i="0" dirty="0">
                <a:solidFill>
                  <a:srgbClr val="242424"/>
                </a:solidFill>
                <a:effectLst/>
              </a:rPr>
              <a:t>.</a:t>
            </a:r>
          </a:p>
          <a:p>
            <a:pPr latinLnBrk="0"/>
            <a:endParaRPr lang="en-GB" noProof="0"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39D8-6392-CFDE-A218-892CC91CC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EEF26-1033-A449-F64C-2561A37FF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651B-FE2F-9CF6-0D77-55F29B4AD61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marL="285750" indent="-285750" latinLnBrk="0">
              <a:buFont typeface="Arial" panose="020B0604020202020204" pitchFamily="34" charset="0"/>
              <a:buChar char="•"/>
            </a:pPr>
            <a:r>
              <a:rPr lang="en-GB" dirty="0">
                <a:solidFill>
                  <a:srgbClr val="242424"/>
                </a:solidFill>
              </a:rPr>
              <a:t>Een energiegemeenschap starten: uw leden: "Potentieel realiseren" door Beck Pitt is gelicentieerd </a:t>
            </a:r>
            <a:r>
              <a:rPr lang="en-GB" noProof="0" dirty="0">
                <a:solidFill>
                  <a:schemeClr val="dk1"/>
                </a:solidFill>
                <a:ea typeface="Public Sans"/>
                <a:cs typeface="Public Sans"/>
                <a:sym typeface="Public Sans"/>
                <a:hlinkClick r:id="rId3"/>
              </a:rPr>
              <a:t>onder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200" dirty="0">
                <a:solidFill>
                  <a:srgbClr val="242424"/>
                </a:solidFill>
                <a:ea typeface="Public Sans"/>
                <a:cs typeface="Public Sans"/>
                <a:sym typeface="Public Sans"/>
              </a:rPr>
              <a:t>Een energiegemeenschap opstarten: Financiering: </a:t>
            </a:r>
            <a:r>
              <a:rPr lang="en-GB" sz="1200" dirty="0">
                <a:solidFill>
                  <a:srgbClr val="242424"/>
                </a:solidFill>
                <a:ea typeface="Public Sans"/>
                <a:cs typeface="Public Sans"/>
                <a:sym typeface="Public Sans"/>
                <a:hlinkClick r:id="rId4"/>
              </a:rPr>
              <a:t>Elektriciteitsrekeningen met gloeilamp en rekenmachine </a:t>
            </a:r>
            <a:r>
              <a:rPr lang="en-GB" sz="1200" dirty="0">
                <a:solidFill>
                  <a:srgbClr val="242424"/>
                </a:solidFill>
                <a:ea typeface="Public Sans"/>
                <a:cs typeface="Public Sans"/>
                <a:sym typeface="Public Sans"/>
              </a:rPr>
              <a:t>door Uswitch.com Images is </a:t>
            </a:r>
            <a:r>
              <a:rPr lang="en-GB" dirty="0">
                <a:solidFill>
                  <a:srgbClr val="242424"/>
                </a:solidFill>
              </a:rPr>
              <a:t>gelicentieerd </a:t>
            </a:r>
            <a:r>
              <a:rPr lang="en-GB" noProof="0" dirty="0">
                <a:solidFill>
                  <a:schemeClr val="dk1"/>
                </a:solidFill>
                <a:ea typeface="Public Sans"/>
                <a:cs typeface="Public Sans"/>
                <a:sym typeface="Public Sans"/>
                <a:hlinkClick r:id="rId3"/>
              </a:rPr>
              <a:t>onder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Een energiegemeenschap starten: Betrokkenheid van de gemeenschap en belanghebbenden: </a:t>
            </a:r>
            <a:r>
              <a:rPr lang="en-GB" noProof="0" dirty="0">
                <a:solidFill>
                  <a:schemeClr val="dk1"/>
                </a:solidFill>
                <a:ea typeface="Public Sans"/>
                <a:cs typeface="Public Sans"/>
                <a:sym typeface="Public Sans"/>
                <a:hlinkClick r:id="rId5"/>
              </a:rPr>
              <a:t>Moss Community Energy Launch (DIY-workshop zonnepanelen) </a:t>
            </a:r>
            <a:r>
              <a:rPr lang="en-GB" noProof="0" dirty="0">
                <a:solidFill>
                  <a:schemeClr val="dk1"/>
                </a:solidFill>
                <a:ea typeface="Public Sans"/>
                <a:cs typeface="Public Sans"/>
                <a:sym typeface="Public Sans"/>
              </a:rPr>
              <a:t>door 10 10 is gelicentieerd </a:t>
            </a:r>
            <a:r>
              <a:rPr lang="en-GB" noProof="0" dirty="0">
                <a:solidFill>
                  <a:schemeClr val="dk1"/>
                </a:solidFill>
                <a:ea typeface="Public Sans"/>
                <a:cs typeface="Public Sans"/>
                <a:sym typeface="Public Sans"/>
                <a:hlinkClick r:id="rId3"/>
              </a:rPr>
              <a:t>onder 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200" noProof="0" dirty="0">
              <a:solidFill>
                <a:schemeClr val="dk1"/>
              </a:solidFill>
              <a:ea typeface="Public Sans"/>
              <a:cs typeface="Public Sans"/>
            </a:endParaRPr>
          </a:p>
          <a:p>
            <a:pPr latinLnBrk="0"/>
            <a:endParaRPr lang="en-GB" sz="12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2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2000" noProof="0" dirty="0">
              <a:solidFill>
                <a:schemeClr val="dk1"/>
              </a:solidFill>
              <a:ea typeface="Calibri"/>
              <a:cs typeface="Calibri"/>
              <a:sym typeface="Calibri"/>
            </a:endParaRPr>
          </a:p>
          <a:p>
            <a:pPr latinLnBrk="0"/>
            <a:endParaRPr lang="en-GB" noProof="0" dirty="0"/>
          </a:p>
          <a:p>
            <a:endParaRPr lang="en-BE" dirty="0"/>
          </a:p>
        </p:txBody>
      </p:sp>
      <p:sp>
        <p:nvSpPr>
          <p:cNvPr id="4" name="Slide Number Placeholder 3">
            <a:extLst>
              <a:ext uri="{FF2B5EF4-FFF2-40B4-BE49-F238E27FC236}">
                <a16:creationId xmlns:a16="http://schemas.microsoft.com/office/drawing/2014/main" id="{91C297F8-F54B-CDCE-28DF-70A97B624ABD}"/>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34786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350503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We beginnen elk hoofdstuk met een reflectieve vraag. Neem even de tijd om over elke vraag na te denken voordat u naar de volgende dia gaat. </a:t>
            </a:r>
          </a:p>
          <a:p>
            <a:pPr latinLnBrk="0"/>
            <a:endParaRPr lang="en-GB" sz="1200" dirty="0">
              <a:solidFill>
                <a:srgbClr val="2B2C30"/>
              </a:solidFill>
              <a:sym typeface="Public Sans"/>
            </a:endParaRPr>
          </a:p>
          <a:p>
            <a:pPr latinLnBrk="0"/>
            <a:r>
              <a:rPr lang="en-GB" sz="1200" dirty="0">
                <a:solidFill>
                  <a:srgbClr val="2B2C30"/>
                </a:solidFill>
                <a:sym typeface="Public Sans"/>
              </a:rPr>
              <a:t>U kunt elke vraag achtereenvolgens doorlopen. </a:t>
            </a:r>
          </a:p>
          <a:p>
            <a:pPr latinLnBrk="0"/>
            <a:r>
              <a:rPr lang="en-GB" sz="1200" dirty="0">
                <a:solidFill>
                  <a:srgbClr val="2B2C30"/>
                </a:solidFill>
                <a:sym typeface="Public Sans"/>
              </a:rPr>
              <a:t>U kunt ook via het menu een bepaalde vraag selecteren die u eerst wilt bekijken. </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41735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Begin vandaag nog! </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Waar moet ik rekening mee houden als ik een energiegemeenschap wil starten?</a:t>
            </a:r>
          </a:p>
          <a:p>
            <a:pPr marL="342900" indent="-342900" latinLnBrk="0">
              <a:buFont typeface="+mj-lt"/>
              <a:buAutoNum type="arabicPeriod"/>
            </a:pPr>
            <a:r>
              <a:rPr lang="en-US" sz="1200" dirty="0">
                <a:ea typeface="Public Sans"/>
                <a:cs typeface="Public Sans"/>
                <a:sym typeface="Public Sans"/>
              </a:rPr>
              <a:t>Waar moet ik nog meer rekening mee houden bij het opzetten van een energiegemeenschap?</a:t>
            </a:r>
          </a:p>
          <a:p>
            <a:pPr marL="342900" indent="-342900" latinLnBrk="0">
              <a:buFont typeface="+mj-lt"/>
              <a:buAutoNum type="arabicPeriod"/>
            </a:pPr>
            <a:r>
              <a:rPr lang="en-US" sz="1200" dirty="0">
                <a:ea typeface="Public Sans"/>
                <a:cs typeface="Public Sans"/>
                <a:sym typeface="Public Sans"/>
              </a:rPr>
              <a:t>Wat zijn de belangrijkste formaliteiten voor het opzetten van een energiegemeenschap?</a:t>
            </a:r>
          </a:p>
          <a:p>
            <a:pPr marL="342900" indent="-342900" latinLnBrk="0">
              <a:buFont typeface="+mj-lt"/>
              <a:buAutoNum type="arabicPeriod"/>
            </a:pPr>
            <a:r>
              <a:rPr lang="en-US" sz="1200" dirty="0">
                <a:ea typeface="Public Sans"/>
                <a:cs typeface="Public Sans"/>
                <a:sym typeface="Public Sans"/>
              </a:rPr>
              <a:t>Hoe kan ik een energiegemeenschap effectief leiden?</a:t>
            </a:r>
          </a:p>
          <a:p>
            <a:pPr marL="342900" indent="-342900" latinLnBrk="0">
              <a:buFont typeface="+mj-lt"/>
              <a:buAutoNum type="arabicPeriod"/>
            </a:pPr>
            <a:r>
              <a:rPr lang="en-US" sz="1200" dirty="0">
                <a:ea typeface="Public Sans"/>
                <a:cs typeface="Public Sans"/>
                <a:sym typeface="Public Sans"/>
              </a:rPr>
              <a:t>Welke apparatuur heb ik nodig om een energiegemeenschap op te zetten?</a:t>
            </a:r>
          </a:p>
          <a:p>
            <a:pPr marL="342900" indent="-342900" latinLnBrk="0">
              <a:buFont typeface="+mj-lt"/>
              <a:buAutoNum type="arabicPeriod"/>
            </a:pPr>
            <a:r>
              <a:rPr lang="en-US" sz="1200" dirty="0">
                <a:ea typeface="Public Sans"/>
                <a:cs typeface="Public Sans"/>
                <a:sym typeface="Public Sans"/>
              </a:rPr>
              <a:t>Hoe ziet het lidmaatschap van een energiegemeenschap eruit? </a:t>
            </a:r>
          </a:p>
          <a:p>
            <a:pPr marL="342900" indent="-342900" latinLnBrk="0">
              <a:buFont typeface="+mj-lt"/>
              <a:buAutoNum type="arabicPeriod"/>
            </a:pPr>
            <a:r>
              <a:rPr lang="en-US" sz="1200" dirty="0">
                <a:ea typeface="Public Sans"/>
                <a:cs typeface="Public Sans"/>
                <a:sym typeface="Public Sans"/>
              </a:rPr>
              <a:t>Welke financiering is er beschikbaar om mijn energiegemeenschap te ondersteunen?</a:t>
            </a:r>
          </a:p>
          <a:p>
            <a:pPr marL="342900" indent="-342900" latinLnBrk="0">
              <a:buFont typeface="+mj-lt"/>
              <a:buAutoNum type="arabicPeriod"/>
            </a:pPr>
            <a:r>
              <a:rPr lang="en-US" sz="1200" dirty="0">
                <a:ea typeface="Public Sans"/>
                <a:cs typeface="Public Sans"/>
                <a:sym typeface="Public Sans"/>
              </a:rPr>
              <a:t>Hoe kan ik effectief samenwerken met de bredere gemeenschap en onze belanghebbenden?</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367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Een energiegemeenschap opstarten: eerste stappen en overwegingen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Waar moet ik rekening mee houden als ik een energiegemeenschap wil starten?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090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Een energiegemeenschap opstarten: eerste stappen en overwegingen</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Bedenk wat voor soort energiegemeenschap u wilt oprichten. Wie gaan eraan deelnemen? Wat is de motivatie voor de energiegemeenschap?</a:t>
            </a:r>
          </a:p>
          <a:p>
            <a:pPr marL="342900" indent="-342900" latinLnBrk="0">
              <a:buFont typeface="Arial" panose="020B0604020202020204" pitchFamily="34" charset="0"/>
              <a:buChar char="•"/>
            </a:pPr>
            <a:r>
              <a:rPr lang="en-GB" sz="2200" dirty="0">
                <a:solidFill>
                  <a:srgbClr val="2B2C30"/>
                </a:solidFill>
                <a:ea typeface="Public Sans"/>
                <a:cs typeface="Public Sans"/>
              </a:rPr>
              <a:t>Lees meer over verschillende soorten energiegemeenschappen, waaronder </a:t>
            </a:r>
            <a:r>
              <a:rPr lang="en-GB" sz="2200" dirty="0">
                <a:solidFill>
                  <a:srgbClr val="2B2C30"/>
                </a:solidFill>
                <a:ea typeface="Public Sans"/>
                <a:cs typeface="Public Sans"/>
                <a:hlinkClick r:id="rId3"/>
              </a:rPr>
              <a:t>door burgers geleide energiegemeenschappen </a:t>
            </a:r>
            <a:r>
              <a:rPr lang="en-GB" sz="2200" dirty="0">
                <a:solidFill>
                  <a:srgbClr val="2B2C30"/>
                </a:solidFill>
                <a:ea typeface="Public Sans"/>
                <a:cs typeface="Public Sans"/>
              </a:rPr>
              <a:t>en </a:t>
            </a:r>
            <a:r>
              <a:rPr lang="en-GB" sz="2200" dirty="0">
                <a:solidFill>
                  <a:srgbClr val="2B2C30"/>
                </a:solidFill>
                <a:ea typeface="Public Sans"/>
                <a:cs typeface="Public Sans"/>
                <a:hlinkClick r:id="rId4"/>
              </a:rPr>
              <a:t>gemeenschappen voor hernieuwbare energie</a:t>
            </a:r>
            <a:r>
              <a:rPr lang="en-GB" sz="2200" dirty="0">
                <a:solidFill>
                  <a:srgbClr val="2B2C30"/>
                </a:solidFill>
                <a:ea typeface="Public Sans"/>
                <a:cs typeface="Public Sans"/>
              </a:rPr>
              <a:t>.</a:t>
            </a:r>
          </a:p>
          <a:p>
            <a:pPr marL="342900" indent="-342900" latinLnBrk="0">
              <a:buFont typeface="Arial" panose="020B0604020202020204" pitchFamily="34" charset="0"/>
              <a:buChar char="•"/>
            </a:pPr>
            <a:r>
              <a:rPr lang="en-GB" sz="2200" dirty="0">
                <a:solidFill>
                  <a:srgbClr val="2B2C30"/>
                </a:solidFill>
              </a:rPr>
              <a:t>Welke technologieën zijn al aanwezig of gepland?</a:t>
            </a:r>
          </a:p>
          <a:p>
            <a:pPr marL="800100" lvl="1" indent="-342900" latinLnBrk="0">
              <a:buFont typeface="Arial" panose="020B0604020202020204" pitchFamily="34" charset="0"/>
              <a:buChar char="•"/>
            </a:pPr>
            <a:r>
              <a:rPr lang="en-GB" sz="2200" dirty="0">
                <a:solidFill>
                  <a:srgbClr val="2B2C30"/>
                </a:solidFill>
              </a:rPr>
              <a:t>Overweeg fotovoltaïsche (PV) of zonnepanelen, opslag, slimme meters.</a:t>
            </a:r>
          </a:p>
          <a:p>
            <a:endParaRPr lang="en-GB" dirty="0"/>
          </a:p>
          <a:p>
            <a:endParaRPr lang="en-GB" dirty="0"/>
          </a:p>
          <a:p>
            <a:r>
              <a:rPr lang="en-GB" dirty="0"/>
              <a:t>https://energy.ec.europa.eu/topics/markets-and-consumers/energy-consumers-and-prosumers/energy-communities_en</a:t>
            </a:r>
          </a:p>
          <a:p>
            <a:r>
              <a:rPr lang="en-GB" dirty="0" err="1"/>
              <a:t>https://energy.ec.europa.eu/topics/renewable-energy/enabling-framework-renewables_en#renewable-energy-communities</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02033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2BD5-666E-10B2-59DD-B436353D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6B13-C6BC-710A-AA70-7989105F1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89BE6-3B5F-61F6-EF58-E2F8033B7F6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Een energiegemeenschap opstarten: eerste stappen en overwegingen</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Wie gaat de energiegemeenschap beheren? </a:t>
            </a:r>
          </a:p>
          <a:p>
            <a:pPr marL="800100" lvl="1" indent="-342900" latinLnBrk="0">
              <a:buFont typeface="Arial" panose="020B0604020202020204" pitchFamily="34" charset="0"/>
              <a:buChar char="•"/>
            </a:pPr>
            <a:r>
              <a:rPr lang="en-GB" sz="2200" dirty="0">
                <a:solidFill>
                  <a:srgbClr val="2B2C30"/>
                </a:solidFill>
              </a:rPr>
              <a:t>Gaat u deze zelf beheren of geeft u de voorkeur aan een externe aannemer?</a:t>
            </a:r>
          </a:p>
          <a:p>
            <a:pPr marL="342900" indent="-342900" latinLnBrk="0">
              <a:buFont typeface="Arial" panose="020B0604020202020204" pitchFamily="34" charset="0"/>
              <a:buChar char="•"/>
            </a:pPr>
            <a:r>
              <a:rPr lang="en-GB" sz="2200" dirty="0">
                <a:solidFill>
                  <a:srgbClr val="2B2C30"/>
                </a:solidFill>
                <a:ea typeface="Public Sans"/>
                <a:cs typeface="Public Sans"/>
              </a:rPr>
              <a:t>Wie kan u ondersteunen?</a:t>
            </a:r>
            <a:endParaRPr lang="en-GB" sz="2200" dirty="0"/>
          </a:p>
          <a:p>
            <a:pPr marL="800100" lvl="1" indent="-342900" latinLnBrk="0">
              <a:buFont typeface="Arial" panose="020B0604020202020204" pitchFamily="34" charset="0"/>
              <a:buChar char="•"/>
            </a:pPr>
            <a:r>
              <a:rPr lang="en-GB" sz="2200" dirty="0">
                <a:solidFill>
                  <a:srgbClr val="2B2C30"/>
                </a:solidFill>
              </a:rPr>
              <a:t>Er zijn mogelijk regionale of nationale energie- of financieringsinstanties en voorbeelden van beste praktijken die u kunt gebruiken als inspiratiebron en/of ondersteuning. </a:t>
            </a:r>
          </a:p>
          <a:p>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054FFF8-46CF-ADEC-8334-5F4EF772CC72}"/>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6240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Een energiegemeenschap opstarten: verdere overwegingen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Waar moet ik nog meer rekening mee houden bij het opzetten van een energiegemeenschap?</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7271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Een energiegemeenschap opstarten: verdere overwegingen</a:t>
            </a:r>
            <a:endParaRPr lang="en-US" sz="1050" dirty="0">
              <a:solidFill>
                <a:schemeClr val="bg1"/>
              </a:solidFill>
            </a:endParaRPr>
          </a:p>
          <a:p>
            <a:pPr latinLnBrk="0"/>
            <a:r>
              <a:rPr lang="en-GB" sz="1200" dirty="0">
                <a:ea typeface="Public Sans"/>
                <a:cs typeface="Public Sans"/>
                <a:sym typeface="Public Sans"/>
              </a:rPr>
              <a:t>Het is van cruciaal belang om na te denken over hoe u uw energiegemeenschap gaat beheren. Houd rekening met de volgende belangrijke punten:</a:t>
            </a:r>
          </a:p>
          <a:p>
            <a:pPr latinLnBrk="0"/>
            <a:endParaRPr lang="en-GB" sz="1200" dirty="0">
              <a:ea typeface="Public Sans"/>
              <a:cs typeface="Public Sans"/>
            </a:endParaRPr>
          </a:p>
          <a:p>
            <a:pPr marL="342900" indent="-342900" latinLnBrk="0">
              <a:buFont typeface="Arial" panose="020B0604020202020204" pitchFamily="34" charset="0"/>
              <a:buChar char="•"/>
            </a:pPr>
            <a:r>
              <a:rPr lang="en-GB" sz="1200" dirty="0"/>
              <a:t>Een robuust en duidelijk kader.</a:t>
            </a:r>
          </a:p>
          <a:p>
            <a:pPr marL="342900" indent="-342900" latinLnBrk="0">
              <a:buFont typeface="Arial" panose="020B0604020202020204" pitchFamily="34" charset="0"/>
              <a:buChar char="•"/>
            </a:pPr>
            <a:r>
              <a:rPr lang="en-GB" sz="1200" dirty="0"/>
              <a:t>Financiële middelen.</a:t>
            </a:r>
          </a:p>
          <a:p>
            <a:pPr marL="342900" indent="-342900" latinLnBrk="0">
              <a:buFont typeface="Arial" panose="020B0604020202020204" pitchFamily="34" charset="0"/>
              <a:buChar char="•"/>
            </a:pPr>
            <a:r>
              <a:rPr lang="en-GB" sz="1200" dirty="0"/>
              <a:t>Betrokkenheid van de gemeenschap en belanghebbenden.</a:t>
            </a:r>
          </a:p>
          <a:p>
            <a:pPr marL="342900" indent="-342900" latinLnBrk="0">
              <a:buFont typeface="Arial" panose="020B0604020202020204" pitchFamily="34" charset="0"/>
              <a:buChar char="•"/>
            </a:pPr>
            <a:r>
              <a:rPr lang="en-GB" sz="1200" dirty="0"/>
              <a:t>Operationeel beheer?</a:t>
            </a:r>
          </a:p>
          <a:p>
            <a:pPr marL="342900" indent="-342900" latinLnBrk="0">
              <a:buFont typeface="Arial" panose="020B0604020202020204" pitchFamily="34" charset="0"/>
              <a:buChar char="•"/>
            </a:pPr>
            <a:r>
              <a:rPr lang="en-GB" sz="1200" dirty="0"/>
              <a:t>Schaalbaarheid en toekomstige groei.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64776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EC4237EE-6974-CD2C-AE28-E0633FBD3F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
        <p:nvSpPr>
          <p:cNvPr id="6" name="TextBox 5">
            <a:extLst>
              <a:ext uri="{FF2B5EF4-FFF2-40B4-BE49-F238E27FC236}">
                <a16:creationId xmlns:a16="http://schemas.microsoft.com/office/drawing/2014/main" id="{45C9F9BC-68F8-2983-5759-9EBF1E883985}"/>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4"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energy.ec.europa.eu/topics/renewable-energy/enabling-framework-renewables_en#renewable-energy-communi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118E81CD-AD80-81A8-462B-7E8DD186C9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93014"/>
            <a:ext cx="4501019" cy="3375765"/>
          </a:xfrm>
          <a:prstGeom prst="rect">
            <a:avLst/>
          </a:prstGeom>
        </p:spPr>
      </p:pic>
      <p:sp>
        <p:nvSpPr>
          <p:cNvPr id="2" name="Title 1">
            <a:extLst>
              <a:ext uri="{FF2B5EF4-FFF2-40B4-BE49-F238E27FC236}">
                <a16:creationId xmlns:a16="http://schemas.microsoft.com/office/drawing/2014/main" id="{2CB092E2-1A2A-9EE6-F777-B7C9EC86D0F3}"/>
              </a:ext>
            </a:extLst>
          </p:cNvPr>
          <p:cNvSpPr>
            <a:spLocks noGrp="1"/>
          </p:cNvSpPr>
          <p:nvPr>
            <p:ph type="title" idx="4294967295"/>
          </p:nvPr>
        </p:nvSpPr>
        <p:spPr>
          <a:xfrm>
            <a:off x="427995" y="567451"/>
            <a:ext cx="6861079" cy="5284709"/>
          </a:xfrm>
          <a:prstGeom prst="rect">
            <a:avLst/>
          </a:prstGeom>
        </p:spPr>
        <p:txBody>
          <a:bodyPr/>
          <a:lstStyle/>
          <a:p>
            <a:pPr lvl="0" latinLnBrk="0">
              <a:defRPr/>
            </a:pPr>
            <a:r>
              <a:rPr lang="nl-NL" sz="5400" noProof="1"/>
              <a:t>Handige tips, trucs en hulpmiddelen… om u te helpen bij het opzetten van uw energiegemeenschap</a:t>
            </a:r>
          </a:p>
        </p:txBody>
      </p:sp>
    </p:spTree>
    <p:extLst>
      <p:ext uri="{BB962C8B-B14F-4D97-AF65-F5344CB8AC3E}">
        <p14:creationId xmlns:p14="http://schemas.microsoft.com/office/powerpoint/2010/main" val="39619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7B66C-1DD6-E51A-BFA0-68FD14A99FC2}"/>
              </a:ext>
            </a:extLst>
          </p:cNvPr>
          <p:cNvSpPr>
            <a:spLocks noGrp="1"/>
          </p:cNvSpPr>
          <p:nvPr>
            <p:ph type="title" idx="4294967295"/>
          </p:nvPr>
        </p:nvSpPr>
        <p:spPr>
          <a:xfrm>
            <a:off x="511629" y="73088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starten: formele organisatie - Inleiding</a:t>
            </a:r>
            <a:endParaRPr lang="nl-NL" noProof="1">
              <a:effectLst/>
            </a:endParaRPr>
          </a:p>
          <a:p>
            <a:endParaRPr lang="nl-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194137"/>
            <a:ext cx="10421655" cy="1446550"/>
          </a:xfrm>
          <a:prstGeom prst="rect">
            <a:avLst/>
          </a:prstGeom>
          <a:noFill/>
        </p:spPr>
        <p:txBody>
          <a:bodyPr wrap="square" rtlCol="0">
            <a:spAutoFit/>
          </a:bodyPr>
          <a:lstStyle/>
          <a:p>
            <a:pPr algn="ctr" latinLnBrk="0"/>
            <a:r>
              <a:rPr lang="en-US" sz="4400" i="1" dirty="0">
                <a:solidFill>
                  <a:schemeClr val="accent5"/>
                </a:solidFill>
              </a:rPr>
              <a:t>Wat zijn de formaliteiten voor het opzetten van een energiegemeenschap?</a:t>
            </a:r>
          </a:p>
        </p:txBody>
      </p:sp>
    </p:spTree>
    <p:extLst>
      <p:ext uri="{BB962C8B-B14F-4D97-AF65-F5344CB8AC3E}">
        <p14:creationId xmlns:p14="http://schemas.microsoft.com/office/powerpoint/2010/main" val="29991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F6284-8BB3-547A-45B1-1F04A85CF410}"/>
              </a:ext>
            </a:extLst>
          </p:cNvPr>
          <p:cNvSpPr>
            <a:spLocks noGrp="1"/>
          </p:cNvSpPr>
          <p:nvPr>
            <p:ph type="title" idx="4294967295"/>
          </p:nvPr>
        </p:nvSpPr>
        <p:spPr>
          <a:xfrm>
            <a:off x="576942" y="73088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starten: formele organisatie</a:t>
            </a:r>
            <a:endParaRPr lang="nl-NL" noProof="1">
              <a:effectLst/>
            </a:endParaRPr>
          </a:p>
          <a:p>
            <a:endParaRPr lang="nl-N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323562" y="2281016"/>
            <a:ext cx="6640971" cy="3477875"/>
          </a:xfrm>
          <a:prstGeom prst="rect">
            <a:avLst/>
          </a:prstGeom>
          <a:noFill/>
        </p:spPr>
        <p:txBody>
          <a:bodyPr wrap="square" lIns="91440" tIns="45720" rIns="91440" bIns="45720" rtlCol="0" anchor="t">
            <a:spAutoFit/>
          </a:bodyPr>
          <a:lstStyle/>
          <a:p>
            <a:pPr marL="457200" indent="-457200" latinLnBrk="0">
              <a:buFont typeface="Arial,Sans-Serif"/>
              <a:buChar char="•"/>
            </a:pPr>
            <a:r>
              <a:rPr lang="en-US" sz="2000" dirty="0">
                <a:solidFill>
                  <a:srgbClr val="2B2C30"/>
                </a:solidFill>
                <a:ea typeface="Public Sans"/>
                <a:cs typeface="Public Sans"/>
              </a:rPr>
              <a:t>Maak een gedetailleerd </a:t>
            </a:r>
            <a:r>
              <a:rPr lang="en-US" sz="2000" b="1" dirty="0">
                <a:solidFill>
                  <a:srgbClr val="2B2C30"/>
                </a:solidFill>
                <a:ea typeface="Public Sans"/>
                <a:cs typeface="Public Sans"/>
              </a:rPr>
              <a:t>projectoverzicht</a:t>
            </a:r>
            <a:r>
              <a:rPr lang="en-US" sz="2000" dirty="0">
                <a:solidFill>
                  <a:srgbClr val="2B2C30"/>
                </a:solidFill>
                <a:ea typeface="Public Sans"/>
                <a:cs typeface="Public Sans"/>
              </a:rPr>
              <a:t>, inclusief alle beschikbare informatie en tijdschema's.</a:t>
            </a:r>
            <a:endParaRPr lang="en-US" sz="2000" dirty="0">
              <a:solidFill>
                <a:srgbClr val="2B2C30"/>
              </a:solidFill>
              <a:ea typeface="Public Sans"/>
            </a:endParaRPr>
          </a:p>
          <a:p>
            <a:pPr marL="457200" indent="-457200" latinLnBrk="0">
              <a:buFont typeface="Arial"/>
              <a:buChar char="•"/>
            </a:pPr>
            <a:r>
              <a:rPr lang="en-US" sz="2000" dirty="0">
                <a:solidFill>
                  <a:srgbClr val="2B2C30"/>
                </a:solidFill>
                <a:ea typeface="Public Sans"/>
                <a:cs typeface="Public Sans"/>
              </a:rPr>
              <a:t>Zorg ervoor dat u aan alle wettelijke vereisten voldoet door na te gaan welke</a:t>
            </a:r>
            <a:r>
              <a:rPr lang="en-US" sz="2000" b="1" dirty="0">
                <a:solidFill>
                  <a:srgbClr val="2B2C30"/>
                </a:solidFill>
                <a:ea typeface="Public Sans"/>
                <a:cs typeface="Public Sans"/>
              </a:rPr>
              <a:t> wettelijke vereisten </a:t>
            </a:r>
            <a:r>
              <a:rPr lang="en-US" sz="2000" dirty="0">
                <a:solidFill>
                  <a:srgbClr val="2B2C30"/>
                </a:solidFill>
                <a:ea typeface="Public Sans"/>
                <a:cs typeface="Public Sans"/>
              </a:rPr>
              <a:t>van toepassing zijn op uw type energiegemeenschap. Controleer alle toepasselijke regelgeving, zoals nationale, regionale, lokale of gemeentelijke regelgeving.</a:t>
            </a:r>
            <a:endParaRPr lang="en-US" sz="2000" dirty="0">
              <a:ea typeface="Public Sans"/>
            </a:endParaRPr>
          </a:p>
          <a:p>
            <a:pPr marL="457200" indent="-457200" latinLnBrk="0">
              <a:buFont typeface="Arial"/>
              <a:buChar char="•"/>
            </a:pPr>
            <a:r>
              <a:rPr lang="en-US" sz="2000" dirty="0">
                <a:solidFill>
                  <a:srgbClr val="2B2C30"/>
                </a:solidFill>
                <a:ea typeface="Public Sans"/>
                <a:cs typeface="Public Sans"/>
              </a:rPr>
              <a:t>Controleer of u uw energiegemeenschap </a:t>
            </a:r>
            <a:r>
              <a:rPr lang="en-US" sz="2000" b="1" dirty="0">
                <a:solidFill>
                  <a:srgbClr val="2B2C30"/>
                </a:solidFill>
                <a:ea typeface="Public Sans"/>
                <a:cs typeface="Public Sans"/>
              </a:rPr>
              <a:t>formeel</a:t>
            </a:r>
            <a:r>
              <a:rPr lang="en-US" sz="2000" dirty="0">
                <a:solidFill>
                  <a:srgbClr val="2B2C30"/>
                </a:solidFill>
                <a:ea typeface="Public Sans"/>
                <a:cs typeface="Public Sans"/>
              </a:rPr>
              <a:t> moet </a:t>
            </a:r>
            <a:r>
              <a:rPr lang="en-US" sz="2000" b="1" dirty="0">
                <a:solidFill>
                  <a:srgbClr val="2B2C30"/>
                </a:solidFill>
                <a:ea typeface="Public Sans"/>
                <a:cs typeface="Public Sans"/>
              </a:rPr>
              <a:t>registreren</a:t>
            </a:r>
            <a:r>
              <a:rPr lang="en-US" sz="2000" dirty="0">
                <a:solidFill>
                  <a:srgbClr val="2B2C30"/>
                </a:solidFill>
                <a:ea typeface="Public Sans"/>
                <a:cs typeface="Public Sans"/>
              </a:rPr>
              <a:t>.</a:t>
            </a:r>
            <a:endParaRPr lang="en-US" sz="2000" dirty="0"/>
          </a:p>
          <a:p>
            <a:pPr marL="457200" indent="-457200" latinLnBrk="0">
              <a:buFont typeface="Arial"/>
              <a:buChar char="•"/>
            </a:pPr>
            <a:r>
              <a:rPr lang="en" sz="2000" dirty="0">
                <a:solidFill>
                  <a:srgbClr val="2B2C30"/>
                </a:solidFill>
                <a:ea typeface="Public Sans"/>
              </a:rPr>
              <a:t>Ver</a:t>
            </a:r>
            <a:r>
              <a:rPr lang="en-US" sz="2000" dirty="0">
                <a:solidFill>
                  <a:srgbClr val="2B2C30"/>
                </a:solidFill>
                <a:ea typeface="Public Sans"/>
              </a:rPr>
              <a:t>duidelijk de procedure en vereisten voor </a:t>
            </a:r>
            <a:r>
              <a:rPr lang="en" sz="2000" dirty="0">
                <a:solidFill>
                  <a:srgbClr val="2B2C30"/>
                </a:solidFill>
                <a:ea typeface="Public Sans"/>
              </a:rPr>
              <a:t>registratie bij de </a:t>
            </a:r>
            <a:r>
              <a:rPr lang="en" sz="2000" b="1" dirty="0">
                <a:solidFill>
                  <a:srgbClr val="2B2C30"/>
                </a:solidFill>
                <a:ea typeface="Public Sans"/>
              </a:rPr>
              <a:t>netbeheerder.</a:t>
            </a:r>
            <a:endParaRPr lang="en-US" sz="2000" dirty="0">
              <a:solidFill>
                <a:srgbClr val="2B2C30"/>
              </a:solidFill>
            </a:endParaRPr>
          </a:p>
        </p:txBody>
      </p:sp>
      <p:pic>
        <p:nvPicPr>
          <p:cNvPr id="7" name="Picture 6">
            <a:extLst>
              <a:ext uri="{FF2B5EF4-FFF2-40B4-BE49-F238E27FC236}">
                <a16:creationId xmlns:a16="http://schemas.microsoft.com/office/drawing/2014/main" id="{A3CE70EB-6BB7-60DE-6A16-DBC3B8219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7" y="2730674"/>
            <a:ext cx="4881515" cy="3255668"/>
          </a:xfrm>
          <a:prstGeom prst="rect">
            <a:avLst/>
          </a:prstGeom>
        </p:spPr>
      </p:pic>
    </p:spTree>
    <p:extLst>
      <p:ext uri="{BB962C8B-B14F-4D97-AF65-F5344CB8AC3E}">
        <p14:creationId xmlns:p14="http://schemas.microsoft.com/office/powerpoint/2010/main" val="20277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B77A4-E21F-44F8-B284-2CD9FE549DE2}"/>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Leiderschap -  Inleiding</a:t>
            </a:r>
            <a:endParaRPr lang="nl-NL" noProof="1">
              <a:effectLst/>
            </a:endParaRPr>
          </a:p>
          <a:p>
            <a:endParaRPr lang="nl-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Hoe kan ik een energiegemeenschap effectief leiden?</a:t>
            </a:r>
            <a:endParaRPr lang="en-US" sz="4000" i="1" dirty="0">
              <a:solidFill>
                <a:schemeClr val="accent2"/>
              </a:solidFill>
            </a:endParaRPr>
          </a:p>
        </p:txBody>
      </p:sp>
    </p:spTree>
    <p:extLst>
      <p:ext uri="{BB962C8B-B14F-4D97-AF65-F5344CB8AC3E}">
        <p14:creationId xmlns:p14="http://schemas.microsoft.com/office/powerpoint/2010/main" val="3172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FBB5B-33C8-185E-AEBB-165BBB8E98D9}"/>
              </a:ext>
            </a:extLst>
          </p:cNvPr>
          <p:cNvSpPr>
            <a:spLocks noGrp="1"/>
          </p:cNvSpPr>
          <p:nvPr>
            <p:ph type="title" idx="4294967295"/>
          </p:nvPr>
        </p:nvSpPr>
        <p:spPr>
          <a:xfrm>
            <a:off x="550817" y="809262"/>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Leiderschap</a:t>
            </a:r>
            <a:endParaRPr lang="nl-NL" noProof="1">
              <a:effectLst/>
            </a:endParaRPr>
          </a:p>
          <a:p>
            <a:endParaRPr lang="nl-NL" noProof="1"/>
          </a:p>
        </p:txBody>
      </p:sp>
      <p:pic>
        <p:nvPicPr>
          <p:cNvPr id="7" name="Picture 6">
            <a:extLst>
              <a:ext uri="{FF2B5EF4-FFF2-40B4-BE49-F238E27FC236}">
                <a16:creationId xmlns:a16="http://schemas.microsoft.com/office/drawing/2014/main" id="{511FBD15-B2C1-AC0C-EA32-5D94F17B18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7940"/>
            <a:ext cx="5386939" cy="3593470"/>
          </a:xfrm>
          <a:prstGeom prst="rect">
            <a:avLst/>
          </a:prstGeom>
        </p:spPr>
      </p:pic>
      <p:sp>
        <p:nvSpPr>
          <p:cNvPr id="4" name="TextBox 3">
            <a:extLst>
              <a:ext uri="{FF2B5EF4-FFF2-40B4-BE49-F238E27FC236}">
                <a16:creationId xmlns:a16="http://schemas.microsoft.com/office/drawing/2014/main" id="{B86F7BA3-B558-E7EE-49BC-1EDCDFCA81CE}"/>
              </a:ext>
            </a:extLst>
          </p:cNvPr>
          <p:cNvSpPr txBox="1"/>
          <p:nvPr/>
        </p:nvSpPr>
        <p:spPr>
          <a:xfrm>
            <a:off x="4979399" y="2388332"/>
            <a:ext cx="6879262" cy="4154984"/>
          </a:xfrm>
          <a:prstGeom prst="rect">
            <a:avLst/>
          </a:prstGeom>
          <a:noFill/>
        </p:spPr>
        <p:txBody>
          <a:bodyPr wrap="square" lIns="91440" tIns="45720" rIns="91440" bIns="45720" rtlCol="0" anchor="t">
            <a:spAutoFit/>
          </a:bodyPr>
          <a:lstStyle/>
          <a:p>
            <a:pPr marL="457200" indent="-457200" latinLnBrk="0">
              <a:buChar char="•"/>
            </a:pPr>
            <a:r>
              <a:rPr lang="en-US" sz="2400" dirty="0">
                <a:solidFill>
                  <a:srgbClr val="2B2C30"/>
                </a:solidFill>
                <a:latin typeface="Calibri"/>
                <a:ea typeface="Public Sans"/>
                <a:cs typeface="Public Sans"/>
              </a:rPr>
              <a:t>Stel een </a:t>
            </a:r>
            <a:r>
              <a:rPr lang="en-US" sz="2400" b="1" dirty="0">
                <a:solidFill>
                  <a:srgbClr val="2B2C30"/>
                </a:solidFill>
                <a:latin typeface="Calibri"/>
                <a:ea typeface="Public Sans"/>
                <a:cs typeface="Public Sans"/>
              </a:rPr>
              <a:t>kernteam</a:t>
            </a:r>
            <a:r>
              <a:rPr lang="en-US" sz="2400" dirty="0">
                <a:solidFill>
                  <a:srgbClr val="2B2C30"/>
                </a:solidFill>
                <a:latin typeface="Calibri"/>
                <a:ea typeface="Public Sans"/>
                <a:cs typeface="Public Sans"/>
              </a:rPr>
              <a:t> samen: deze groep moet betrouwbaar en actief zijn en niet te groot.</a:t>
            </a:r>
            <a:endParaRPr lang="en-US" sz="2400" b="1" dirty="0">
              <a:solidFill>
                <a:srgbClr val="2B2C30"/>
              </a:solidFill>
              <a:latin typeface="Calibri"/>
              <a:ea typeface="Public Sans"/>
              <a:cs typeface="Public Sans"/>
            </a:endParaRPr>
          </a:p>
          <a:p>
            <a:pPr marL="457200" indent="-457200" latinLnBrk="0">
              <a:buChar char="•"/>
            </a:pPr>
            <a:r>
              <a:rPr lang="en-US" sz="2400" dirty="0">
                <a:solidFill>
                  <a:srgbClr val="2B2C30"/>
                </a:solidFill>
                <a:latin typeface="Calibri"/>
                <a:ea typeface="Public Sans"/>
                <a:cs typeface="Public Sans"/>
              </a:rPr>
              <a:t>Verdeel </a:t>
            </a:r>
            <a:r>
              <a:rPr lang="en-US" sz="2400" dirty="0">
                <a:solidFill>
                  <a:srgbClr val="2B2C30"/>
                </a:solidFill>
                <a:latin typeface="Calibri"/>
                <a:ea typeface="Calibri"/>
                <a:cs typeface="Calibri"/>
              </a:rPr>
              <a:t>de taken: wees duidelijk over wie welke taak leidt. Bijvoorbeeld facturering, monitoring of communicatie. Door </a:t>
            </a:r>
            <a:r>
              <a:rPr lang="en-US" sz="2400" b="1" dirty="0">
                <a:solidFill>
                  <a:srgbClr val="2B2C30"/>
                </a:solidFill>
                <a:latin typeface="Calibri"/>
                <a:ea typeface="Calibri"/>
                <a:cs typeface="Calibri"/>
              </a:rPr>
              <a:t>taken en verantwoordelijkheden </a:t>
            </a:r>
            <a:r>
              <a:rPr lang="en-US" sz="2400" dirty="0">
                <a:solidFill>
                  <a:srgbClr val="2B2C30"/>
                </a:solidFill>
                <a:latin typeface="Calibri"/>
                <a:ea typeface="Calibri"/>
                <a:cs typeface="Calibri"/>
              </a:rPr>
              <a:t>vroeg </a:t>
            </a:r>
            <a:r>
              <a:rPr lang="en-US" sz="2400" b="1" dirty="0">
                <a:solidFill>
                  <a:srgbClr val="2B2C30"/>
                </a:solidFill>
                <a:latin typeface="Calibri"/>
                <a:ea typeface="Calibri"/>
                <a:cs typeface="Calibri"/>
              </a:rPr>
              <a:t>duidelijk </a:t>
            </a:r>
            <a:r>
              <a:rPr lang="en-US" sz="2400" dirty="0">
                <a:solidFill>
                  <a:srgbClr val="2B2C30"/>
                </a:solidFill>
                <a:latin typeface="Calibri"/>
                <a:ea typeface="Calibri"/>
                <a:cs typeface="Calibri"/>
              </a:rPr>
              <a:t>te maken, </a:t>
            </a:r>
            <a:r>
              <a:rPr lang="en-US" sz="2400" dirty="0" err="1">
                <a:solidFill>
                  <a:srgbClr val="2B2C30"/>
                </a:solidFill>
                <a:latin typeface="Calibri"/>
                <a:ea typeface="Calibri"/>
                <a:cs typeface="Calibri"/>
              </a:rPr>
              <a:t>voorkot</a:t>
            </a:r>
            <a:r>
              <a:rPr lang="en-US" sz="2400" dirty="0">
                <a:solidFill>
                  <a:srgbClr val="2B2C30"/>
                </a:solidFill>
                <a:latin typeface="Calibri"/>
                <a:ea typeface="Calibri"/>
                <a:cs typeface="Calibri"/>
              </a:rPr>
              <a:t> u wrijving!</a:t>
            </a:r>
          </a:p>
          <a:p>
            <a:pPr marL="457200" indent="-457200" latinLnBrk="0">
              <a:buChar char="•"/>
            </a:pPr>
            <a:r>
              <a:rPr lang="en-US" sz="2400" dirty="0">
                <a:solidFill>
                  <a:srgbClr val="2B2C30"/>
                </a:solidFill>
                <a:latin typeface="Calibri"/>
                <a:ea typeface="Calibri"/>
                <a:cs typeface="Calibri"/>
              </a:rPr>
              <a:t>Maak een realistische inschatting van uw </a:t>
            </a:r>
            <a:r>
              <a:rPr lang="en-US" sz="2400" b="1" dirty="0">
                <a:solidFill>
                  <a:srgbClr val="2B2C30"/>
                </a:solidFill>
                <a:latin typeface="Calibri"/>
                <a:ea typeface="Calibri"/>
                <a:cs typeface="Calibri"/>
              </a:rPr>
              <a:t>beschikbare tijd</a:t>
            </a:r>
            <a:r>
              <a:rPr lang="en-US" sz="2400" dirty="0">
                <a:solidFill>
                  <a:srgbClr val="2B2C30"/>
                </a:solidFill>
                <a:latin typeface="Calibri"/>
                <a:ea typeface="Calibri"/>
                <a:cs typeface="Calibri"/>
              </a:rPr>
              <a:t>: is deze voldoende voor uw geplande activiteiten? Houd rekening met onvoorziene taken of vertragingen.</a:t>
            </a:r>
          </a:p>
        </p:txBody>
      </p:sp>
    </p:spTree>
    <p:extLst>
      <p:ext uri="{BB962C8B-B14F-4D97-AF65-F5344CB8AC3E}">
        <p14:creationId xmlns:p14="http://schemas.microsoft.com/office/powerpoint/2010/main" val="1109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8A3D5-C5A4-1A8A-D223-4BBCFF008BDA}"/>
              </a:ext>
            </a:extLst>
          </p:cNvPr>
          <p:cNvSpPr>
            <a:spLocks noGrp="1"/>
          </p:cNvSpPr>
          <p:nvPr>
            <p:ph type="title" idx="4294967295"/>
          </p:nvPr>
        </p:nvSpPr>
        <p:spPr>
          <a:xfrm>
            <a:off x="569934" y="704759"/>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starten: Bronnen - Inleiding</a:t>
            </a:r>
            <a:endParaRPr lang="nl-NL" noProof="1">
              <a:effectLst/>
            </a:endParaRPr>
          </a:p>
          <a:p>
            <a:endParaRPr lang="nl-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Welke apparatuur heb ik nodig om een energiegemeenschap op te zetten?</a:t>
            </a:r>
            <a:endParaRPr lang="en-US" sz="4000" i="1" dirty="0">
              <a:solidFill>
                <a:schemeClr val="accent2"/>
              </a:solidFill>
            </a:endParaRPr>
          </a:p>
        </p:txBody>
      </p:sp>
    </p:spTree>
    <p:extLst>
      <p:ext uri="{BB962C8B-B14F-4D97-AF65-F5344CB8AC3E}">
        <p14:creationId xmlns:p14="http://schemas.microsoft.com/office/powerpoint/2010/main" val="97573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520AD-FF2D-3896-5F9E-947FACFEDEA6}"/>
              </a:ext>
            </a:extLst>
          </p:cNvPr>
          <p:cNvSpPr>
            <a:spLocks noGrp="1"/>
          </p:cNvSpPr>
          <p:nvPr>
            <p:ph type="title" idx="4294967295"/>
          </p:nvPr>
        </p:nvSpPr>
        <p:spPr>
          <a:xfrm>
            <a:off x="498566" y="668804"/>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bronnen </a:t>
            </a:r>
            <a:endParaRPr lang="nl-NL" noProof="1">
              <a:effectLst/>
            </a:endParaRPr>
          </a:p>
          <a:p>
            <a:endParaRPr lang="nl-NL"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2653022" y="2297065"/>
            <a:ext cx="9448828" cy="3785652"/>
          </a:xfrm>
          <a:prstGeom prst="rect">
            <a:avLst/>
          </a:prstGeom>
          <a:noFill/>
        </p:spPr>
        <p:txBody>
          <a:bodyPr wrap="square" rtlCol="0">
            <a:spAutoFit/>
          </a:bodyPr>
          <a:lstStyle/>
          <a:p>
            <a:pPr latinLnBrk="0"/>
            <a:r>
              <a:rPr lang="en-US" sz="2000" dirty="0">
                <a:solidFill>
                  <a:srgbClr val="2B2C30"/>
                </a:solidFill>
              </a:rPr>
              <a:t>Het opzetten van een energiegemeenschap houdt in dat er apparatuur wordt geïnstalleerd en onderhouden om energie op te wekken, op te slaan, te beheren en te distribueren onder de leden van de gemeenschap. Bijvoorbeeld: </a:t>
            </a:r>
            <a:endParaRPr lang="en-US" sz="2000" dirty="0"/>
          </a:p>
          <a:p>
            <a:pPr marL="457200" indent="-457200" latinLnBrk="0">
              <a:buFont typeface="Arial"/>
              <a:buChar char="•"/>
            </a:pPr>
            <a:r>
              <a:rPr lang="en-US" sz="2000" dirty="0">
                <a:solidFill>
                  <a:srgbClr val="2B2C30"/>
                </a:solidFill>
                <a:sym typeface="Public Sans"/>
              </a:rPr>
              <a:t>Opwekking van hernieuwbare energie: PV-panelen, windturbines, micro-waterkracht.</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Opslag van energie: batterijsystemen, opslag van thermische energie.</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Energiebeheer en -monitoring: </a:t>
            </a:r>
            <a:r>
              <a:rPr lang="en-US" sz="2000" dirty="0">
                <a:solidFill>
                  <a:srgbClr val="2B2C30"/>
                </a:solidFill>
              </a:rPr>
              <a:t>slimme meters; energiebeheersystemen (EMS).</a:t>
            </a:r>
          </a:p>
          <a:p>
            <a:pPr marL="457200" indent="-457200" latinLnBrk="0">
              <a:buFont typeface="Arial"/>
              <a:buChar char="•"/>
            </a:pPr>
            <a:r>
              <a:rPr lang="en-US" sz="2000" dirty="0">
                <a:solidFill>
                  <a:srgbClr val="2B2C30"/>
                </a:solidFill>
              </a:rPr>
              <a:t>Netintegratie en veiligheid: omvormers; veiligheidsvoorzieningen.</a:t>
            </a:r>
          </a:p>
          <a:p>
            <a:pPr marL="457200" indent="-457200" latinLnBrk="0">
              <a:buFont typeface="Arial"/>
              <a:buChar char="•"/>
            </a:pPr>
            <a:r>
              <a:rPr lang="en-US" sz="2000" dirty="0">
                <a:solidFill>
                  <a:srgbClr val="2B2C30"/>
                </a:solidFill>
              </a:rPr>
              <a:t>Communicatie en controle: SCADA-systemen, IoT-sensoren; smart grid-technologie.</a:t>
            </a:r>
          </a:p>
          <a:p>
            <a:pPr marL="457200" indent="-457200" latinLnBrk="0">
              <a:buFont typeface="Arial"/>
              <a:buChar char="•"/>
            </a:pPr>
            <a:r>
              <a:rPr lang="en-US" sz="2000" dirty="0">
                <a:solidFill>
                  <a:srgbClr val="2B2C30"/>
                </a:solidFill>
              </a:rPr>
              <a:t>EV-integratie: laadstations; Vehicle-to-Grid (V2G)-systemen.</a:t>
            </a:r>
          </a:p>
          <a:p>
            <a:pPr latinLnBrk="0"/>
            <a:r>
              <a:rPr lang="en-US" sz="2000" b="1" dirty="0">
                <a:solidFill>
                  <a:srgbClr val="2B2C30"/>
                </a:solidFill>
              </a:rPr>
              <a:t>De implementatie en het gebruik zijn afhankelijk van het wettelijke kader in uw land</a:t>
            </a:r>
            <a:r>
              <a:rPr lang="en-US" sz="2000" dirty="0">
                <a:solidFill>
                  <a:srgbClr val="2B2C30"/>
                </a:solidFill>
              </a:rPr>
              <a:t>.</a:t>
            </a:r>
          </a:p>
          <a:p>
            <a:pPr latinLnBrk="0"/>
            <a:endParaRPr lang="en-US" sz="2000" dirty="0">
              <a:solidFill>
                <a:srgbClr val="2B2C30"/>
              </a:solidFill>
            </a:endParaRPr>
          </a:p>
        </p:txBody>
      </p:sp>
      <p:pic>
        <p:nvPicPr>
          <p:cNvPr id="7" name="Picture 6">
            <a:extLst>
              <a:ext uri="{FF2B5EF4-FFF2-40B4-BE49-F238E27FC236}">
                <a16:creationId xmlns:a16="http://schemas.microsoft.com/office/drawing/2014/main" id="{06953836-0F13-3611-FC8F-B2C49940B2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3" y="2518083"/>
            <a:ext cx="2273398" cy="3693327"/>
          </a:xfrm>
          <a:prstGeom prst="rect">
            <a:avLst/>
          </a:prstGeom>
        </p:spPr>
      </p:pic>
    </p:spTree>
    <p:extLst>
      <p:ext uri="{BB962C8B-B14F-4D97-AF65-F5344CB8AC3E}">
        <p14:creationId xmlns:p14="http://schemas.microsoft.com/office/powerpoint/2010/main" val="343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3DA8-FCA3-4165-4727-5FF30387C1D9}"/>
              </a:ext>
            </a:extLst>
          </p:cNvPr>
          <p:cNvSpPr>
            <a:spLocks noGrp="1"/>
          </p:cNvSpPr>
          <p:nvPr>
            <p:ph type="title" idx="4294967295"/>
          </p:nvPr>
        </p:nvSpPr>
        <p:spPr>
          <a:xfrm>
            <a:off x="446314" y="861514"/>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uw leden - Inleiding </a:t>
            </a:r>
            <a:endParaRPr lang="nl-NL" noProof="1">
              <a:effectLst/>
            </a:endParaRPr>
          </a:p>
          <a:p>
            <a:endParaRPr lang="nl-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Hoe ziet het lidmaatschap van een energiegemeenschap eruit?</a:t>
            </a:r>
            <a:endParaRPr lang="en-US" sz="4000" i="1" dirty="0">
              <a:solidFill>
                <a:schemeClr val="accent2"/>
              </a:solidFill>
            </a:endParaRPr>
          </a:p>
        </p:txBody>
      </p:sp>
    </p:spTree>
    <p:extLst>
      <p:ext uri="{BB962C8B-B14F-4D97-AF65-F5344CB8AC3E}">
        <p14:creationId xmlns:p14="http://schemas.microsoft.com/office/powerpoint/2010/main" val="254982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6892-8B06-979D-0860-9079ACA9142C}"/>
              </a:ext>
            </a:extLst>
          </p:cNvPr>
          <p:cNvSpPr>
            <a:spLocks noGrp="1"/>
          </p:cNvSpPr>
          <p:nvPr>
            <p:ph type="title" idx="4294967295"/>
          </p:nvPr>
        </p:nvSpPr>
        <p:spPr>
          <a:xfrm>
            <a:off x="498566" y="80731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starten: uw leden </a:t>
            </a:r>
            <a:endParaRPr lang="nl-NL" noProof="1">
              <a:effectLst/>
            </a:endParaRPr>
          </a:p>
          <a:p>
            <a:endParaRPr lang="nl-NL"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4822521" y="2252696"/>
            <a:ext cx="7198290" cy="4093428"/>
          </a:xfrm>
          <a:prstGeom prst="rect">
            <a:avLst/>
          </a:prstGeom>
          <a:noFill/>
        </p:spPr>
        <p:txBody>
          <a:bodyPr wrap="square" rtlCol="0">
            <a:spAutoFit/>
          </a:bodyPr>
          <a:lstStyle/>
          <a:p>
            <a:pPr latinLnBrk="0"/>
            <a:r>
              <a:rPr lang="en-US" sz="2000" dirty="0">
                <a:solidFill>
                  <a:srgbClr val="2B2C30"/>
                </a:solidFill>
              </a:rPr>
              <a:t>Bij het nadenken over de lidmaatschapsvoorwaarden voor een energiegemeenschap moet u: </a:t>
            </a:r>
            <a:endParaRPr lang="en-US" sz="2000" b="1" dirty="0">
              <a:solidFill>
                <a:srgbClr val="2B2C30"/>
              </a:solidFill>
            </a:endParaRPr>
          </a:p>
          <a:p>
            <a:pPr marL="342900" indent="-342900" latinLnBrk="0">
              <a:buFont typeface="Arial" panose="020B0604020202020204" pitchFamily="34" charset="0"/>
              <a:buChar char="•"/>
            </a:pPr>
            <a:r>
              <a:rPr lang="en-US" sz="2000" b="1" dirty="0">
                <a:solidFill>
                  <a:srgbClr val="2B2C30"/>
                </a:solidFill>
              </a:rPr>
              <a:t>Lidmaatschapskosten </a:t>
            </a:r>
            <a:r>
              <a:rPr lang="en-US" sz="2000" dirty="0">
                <a:solidFill>
                  <a:srgbClr val="2B2C30"/>
                </a:solidFill>
              </a:rPr>
              <a:t>overwegen – indien van toepassing – om administratieve taken te dekken.</a:t>
            </a:r>
          </a:p>
          <a:p>
            <a:pPr marL="342900" indent="-342900" latinLnBrk="0">
              <a:buFont typeface="Arial" panose="020B0604020202020204" pitchFamily="34" charset="0"/>
              <a:buChar char="•"/>
            </a:pPr>
            <a:r>
              <a:rPr lang="en-US" sz="2000" dirty="0">
                <a:solidFill>
                  <a:srgbClr val="2B2C30"/>
                </a:solidFill>
              </a:rPr>
              <a:t>Definieer </a:t>
            </a:r>
            <a:r>
              <a:rPr lang="en-US" sz="2000" b="1" dirty="0">
                <a:solidFill>
                  <a:srgbClr val="2B2C30"/>
                </a:solidFill>
              </a:rPr>
              <a:t>de verdeling van de sleutels </a:t>
            </a:r>
            <a:r>
              <a:rPr lang="en-US" sz="2000" dirty="0">
                <a:solidFill>
                  <a:srgbClr val="2B2C30"/>
                </a:solidFill>
              </a:rPr>
              <a:t>onder uw leden (wie krijgt hoeveel op welk uur van de dag).</a:t>
            </a:r>
          </a:p>
          <a:p>
            <a:pPr marL="342900" indent="-342900" latinLnBrk="0">
              <a:buFont typeface="Arial" panose="020B0604020202020204" pitchFamily="34" charset="0"/>
              <a:buChar char="•"/>
            </a:pPr>
            <a:r>
              <a:rPr lang="en" sz="2000" dirty="0">
                <a:solidFill>
                  <a:srgbClr val="2B2C30"/>
                </a:solidFill>
              </a:rPr>
              <a:t>De </a:t>
            </a:r>
            <a:r>
              <a:rPr lang="en" sz="2000" b="1" dirty="0">
                <a:solidFill>
                  <a:srgbClr val="2B2C30"/>
                </a:solidFill>
              </a:rPr>
              <a:t>mate van flexibiliteit </a:t>
            </a:r>
            <a:r>
              <a:rPr lang="en" sz="2000" dirty="0">
                <a:solidFill>
                  <a:srgbClr val="2B2C30"/>
                </a:solidFill>
              </a:rPr>
              <a:t>voor leden bepalen (toetredings- en uittredingsvoorwaarden).</a:t>
            </a:r>
            <a:endParaRPr lang="en-US" sz="2000" dirty="0">
              <a:solidFill>
                <a:srgbClr val="2B2C30"/>
              </a:solidFill>
            </a:endParaRPr>
          </a:p>
          <a:p>
            <a:pPr marL="342900" indent="-342900" latinLnBrk="0">
              <a:buFont typeface="Arial" panose="020B0604020202020204" pitchFamily="34" charset="0"/>
              <a:buChar char="•"/>
            </a:pPr>
            <a:r>
              <a:rPr lang="en-US" sz="2000" dirty="0">
                <a:solidFill>
                  <a:srgbClr val="2B2C30"/>
                </a:solidFill>
              </a:rPr>
              <a:t>Zorg voor </a:t>
            </a:r>
            <a:r>
              <a:rPr lang="en-US" sz="2000" b="1" dirty="0">
                <a:solidFill>
                  <a:srgbClr val="2B2C30"/>
                </a:solidFill>
              </a:rPr>
              <a:t>communicatiekanalen </a:t>
            </a:r>
            <a:r>
              <a:rPr lang="en-US" sz="2000" dirty="0">
                <a:solidFill>
                  <a:srgbClr val="2B2C30"/>
                </a:solidFill>
              </a:rPr>
              <a:t>voor leden (bijvoorbeeld nieuwsbrieven, regelmatige bijeenkomsten).</a:t>
            </a:r>
            <a:endParaRPr lang="en-US" sz="2000" dirty="0"/>
          </a:p>
          <a:p>
            <a:pPr marL="342900" indent="-342900" latinLnBrk="0">
              <a:buFont typeface="Arial" panose="020B0604020202020204" pitchFamily="34" charset="0"/>
              <a:buChar char="•"/>
            </a:pPr>
            <a:r>
              <a:rPr lang="en-US" sz="2000" dirty="0">
                <a:solidFill>
                  <a:srgbClr val="2B2C30"/>
                </a:solidFill>
              </a:rPr>
              <a:t>Zorg voor </a:t>
            </a:r>
            <a:r>
              <a:rPr lang="en-US" sz="2000" b="1" dirty="0">
                <a:solidFill>
                  <a:srgbClr val="2B2C30"/>
                </a:solidFill>
              </a:rPr>
              <a:t>transparantie </a:t>
            </a:r>
            <a:r>
              <a:rPr lang="en-US" sz="2000" dirty="0">
                <a:solidFill>
                  <a:srgbClr val="2B2C30"/>
                </a:solidFill>
              </a:rPr>
              <a:t>en houd de leden van de energiegemeenschap op de hoogte. </a:t>
            </a:r>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D06E88D3-C166-85E1-26CC-8BD7F6108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9" y="2597584"/>
            <a:ext cx="4325655" cy="3244241"/>
          </a:xfrm>
          <a:prstGeom prst="rect">
            <a:avLst/>
          </a:prstGeom>
        </p:spPr>
      </p:pic>
    </p:spTree>
    <p:extLst>
      <p:ext uri="{BB962C8B-B14F-4D97-AF65-F5344CB8AC3E}">
        <p14:creationId xmlns:p14="http://schemas.microsoft.com/office/powerpoint/2010/main" val="16230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01604-3A94-9624-E485-640AE0B9C5FC}"/>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Financiering - Inleiding</a:t>
            </a:r>
            <a:endParaRPr lang="nl-NL" noProof="1">
              <a:effectLst/>
            </a:endParaRPr>
          </a:p>
          <a:p>
            <a:endParaRPr lang="nl-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Welke financiering is beschikbaar om energiegemeenschappen te ondersteunen?</a:t>
            </a:r>
            <a:endParaRPr lang="en-US" sz="4000" i="1" dirty="0">
              <a:solidFill>
                <a:schemeClr val="accent2"/>
              </a:solidFill>
            </a:endParaRPr>
          </a:p>
        </p:txBody>
      </p:sp>
    </p:spTree>
    <p:extLst>
      <p:ext uri="{BB962C8B-B14F-4D97-AF65-F5344CB8AC3E}">
        <p14:creationId xmlns:p14="http://schemas.microsoft.com/office/powerpoint/2010/main" val="79245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B12DB-F7AD-69D0-60C2-90FDFA4B9E36}"/>
              </a:ext>
            </a:extLst>
          </p:cNvPr>
          <p:cNvSpPr>
            <a:spLocks noGrp="1"/>
          </p:cNvSpPr>
          <p:nvPr>
            <p:ph type="title" idx="4294967295"/>
          </p:nvPr>
        </p:nvSpPr>
        <p:spPr>
          <a:xfrm>
            <a:off x="485503" y="691696"/>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Financiering - Vragen</a:t>
            </a:r>
            <a:endParaRPr lang="nl-NL" noProof="1">
              <a:effectLst/>
            </a:endParaRPr>
          </a:p>
          <a:p>
            <a:endParaRPr lang="nl-NL"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615633" y="2011320"/>
            <a:ext cx="7006281" cy="4154984"/>
          </a:xfrm>
          <a:prstGeom prst="rect">
            <a:avLst/>
          </a:prstGeom>
          <a:noFill/>
        </p:spPr>
        <p:txBody>
          <a:bodyPr wrap="square" rtlCol="0">
            <a:spAutoFit/>
          </a:bodyPr>
          <a:lstStyle/>
          <a:p>
            <a:pPr latinLnBrk="0"/>
            <a:r>
              <a:rPr lang="en-US" sz="2400" dirty="0">
                <a:solidFill>
                  <a:srgbClr val="2B2C30"/>
                </a:solidFill>
              </a:rPr>
              <a:t>Het veiligstellen van voldoende financiering en inkomstenstromen is essentieel voor de levensvatbaarheid van uw energiegemeenschap op lange termijn. Enkele vragen om te overwegen: </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Wat is de benodigde initiële kapitaalinvestering?</a:t>
            </a:r>
          </a:p>
          <a:p>
            <a:pPr marL="800100" indent="-342900" algn="just" latinLnBrk="0">
              <a:buFont typeface="Arial" panose="020B0604020202020204" pitchFamily="34" charset="0"/>
              <a:buChar char="•"/>
            </a:pPr>
            <a:r>
              <a:rPr lang="en-US" sz="2400" dirty="0">
                <a:solidFill>
                  <a:srgbClr val="2B2C30"/>
                </a:solidFill>
              </a:rPr>
              <a:t>Zijn er subsidies, tegemoetkomingen of fiscale stimuleringsmaatregelen beschikbaar?</a:t>
            </a:r>
          </a:p>
          <a:p>
            <a:pPr marL="800100" indent="-342900" algn="just" latinLnBrk="0">
              <a:buFont typeface="Arial" panose="020B0604020202020204" pitchFamily="34" charset="0"/>
              <a:buChar char="•"/>
            </a:pPr>
            <a:r>
              <a:rPr lang="en-US" sz="2400" dirty="0">
                <a:solidFill>
                  <a:srgbClr val="2B2C30"/>
                </a:solidFill>
              </a:rPr>
              <a:t>Hoe dragen de leden financieel bij (eenmalige kosten, maandelijkse abonnementen, betalen per gebruik)?</a:t>
            </a:r>
          </a:p>
          <a:p>
            <a:pPr marL="800100" indent="-342900" latinLnBrk="0">
              <a:buFont typeface="Arial" panose="020B0604020202020204" pitchFamily="34" charset="0"/>
              <a:buChar char="•"/>
            </a:pPr>
            <a:r>
              <a:rPr lang="en-US" sz="2400" dirty="0">
                <a:solidFill>
                  <a:srgbClr val="2B2C30"/>
                </a:solidFill>
              </a:rPr>
              <a:t>Wat is het verwachte rendement op de investering (ROI)?</a:t>
            </a:r>
            <a:endParaRPr lang="en-US" sz="2400" b="1" i="1" dirty="0">
              <a:solidFill>
                <a:srgbClr val="2B2C30"/>
              </a:solidFill>
              <a:ea typeface="Public Sans"/>
              <a:cs typeface="Public Sans"/>
            </a:endParaRPr>
          </a:p>
        </p:txBody>
      </p:sp>
      <p:pic>
        <p:nvPicPr>
          <p:cNvPr id="8" name="Picture 7">
            <a:extLst>
              <a:ext uri="{FF2B5EF4-FFF2-40B4-BE49-F238E27FC236}">
                <a16:creationId xmlns:a16="http://schemas.microsoft.com/office/drawing/2014/main" id="{24063084-F625-6ACE-25D3-D1E7346DC1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6947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3D20B-2801-6B4E-D109-BC11B582C021}"/>
              </a:ext>
            </a:extLst>
          </p:cNvPr>
          <p:cNvSpPr>
            <a:spLocks noGrp="1"/>
          </p:cNvSpPr>
          <p:nvPr>
            <p:ph type="title" idx="4294967295"/>
          </p:nvPr>
        </p:nvSpPr>
        <p:spPr>
          <a:xfrm>
            <a:off x="838200" y="741561"/>
            <a:ext cx="10515600" cy="1325563"/>
          </a:xfrm>
          <a:prstGeom prst="rect">
            <a:avLst/>
          </a:prstGeom>
        </p:spPr>
        <p:txBody>
          <a:bodyPr/>
          <a:lstStyle/>
          <a:p>
            <a:r>
              <a:rPr lang="nl-NL" sz="2800" b="1" noProof="1">
                <a:solidFill>
                  <a:schemeClr val="bg1"/>
                </a:solidFill>
              </a:rPr>
              <a:t>Inleiding</a:t>
            </a:r>
          </a:p>
        </p:txBody>
      </p:sp>
      <p:sp>
        <p:nvSpPr>
          <p:cNvPr id="2" name="TextBox 1">
            <a:extLst>
              <a:ext uri="{FF2B5EF4-FFF2-40B4-BE49-F238E27FC236}">
                <a16:creationId xmlns:a16="http://schemas.microsoft.com/office/drawing/2014/main" id="{0FE65402-2D24-4C0B-3A9B-70B199ADCEA8}"/>
              </a:ext>
            </a:extLst>
          </p:cNvPr>
          <p:cNvSpPr txBox="1"/>
          <p:nvPr/>
        </p:nvSpPr>
        <p:spPr>
          <a:xfrm>
            <a:off x="4514398" y="982176"/>
            <a:ext cx="7288445" cy="4893647"/>
          </a:xfrm>
          <a:prstGeom prst="rect">
            <a:avLst/>
          </a:prstGeom>
          <a:noFill/>
        </p:spPr>
        <p:txBody>
          <a:bodyPr wrap="square" rtlCol="0">
            <a:spAutoFit/>
          </a:bodyPr>
          <a:lstStyle/>
          <a:p>
            <a:pPr latinLnBrk="0"/>
            <a:r>
              <a:rPr lang="en-GB" sz="2400" dirty="0"/>
              <a:t>Het opzetten en leiden van een energiegemeenschap is een spannende tijd. Als u echter voornamelijk alleen werkt, kan het ontmoedigend zijn. Wat zijn de belangrijkste zaken waar u rekening mee moet houden? Waar kunt u terecht voor ondersteuning? Hoe kunt u uw beperkte tijd en middelen het beste gebruiken?</a:t>
            </a:r>
          </a:p>
          <a:p>
            <a:pPr latinLnBrk="0"/>
            <a:endParaRPr lang="en-GB" sz="2400" dirty="0"/>
          </a:p>
          <a:p>
            <a:pPr latinLnBrk="0"/>
            <a:r>
              <a:rPr lang="en-GB" sz="2400" dirty="0"/>
              <a:t>In deze korte presentatie gaan we in op: </a:t>
            </a:r>
          </a:p>
          <a:p>
            <a:pPr latinLnBrk="0"/>
            <a:endParaRPr lang="en-GB" sz="2400" dirty="0"/>
          </a:p>
          <a:p>
            <a:pPr marL="457200" indent="-457200" latinLnBrk="0">
              <a:buChar char="•"/>
            </a:pPr>
            <a:r>
              <a:rPr lang="en-GB" sz="2400" dirty="0"/>
              <a:t>Belangrijke overwegingen bij het opzetten en/of leiden van een energiegemeenschap. </a:t>
            </a:r>
          </a:p>
          <a:p>
            <a:pPr marL="457200" indent="-457200" latinLnBrk="0">
              <a:buChar char="•"/>
            </a:pPr>
            <a:r>
              <a:rPr lang="en-GB" sz="2400" dirty="0"/>
              <a:t>Hoe u effectief kunt samenwerken met uw gemeenschap en andere belanghebbenden.</a:t>
            </a:r>
          </a:p>
          <a:p>
            <a:pPr marL="457200" indent="-457200" latinLnBrk="0">
              <a:buChar char="•"/>
            </a:pPr>
            <a:r>
              <a:rPr lang="en-GB" sz="2400" dirty="0"/>
              <a:t>Waar u terecht kunt als u ondersteuning nodig hebt. </a:t>
            </a:r>
          </a:p>
        </p:txBody>
      </p:sp>
      <p:pic>
        <p:nvPicPr>
          <p:cNvPr id="5" name="Picture 4">
            <a:extLst>
              <a:ext uri="{FF2B5EF4-FFF2-40B4-BE49-F238E27FC236}">
                <a16:creationId xmlns:a16="http://schemas.microsoft.com/office/drawing/2014/main" id="{343FFEE2-4F0D-9405-EE0D-F00F756193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801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256F-61EB-5450-6FB6-810C1C1680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EF2CC0-197A-7BE8-7327-20E1B5DA08E1}"/>
              </a:ext>
            </a:extLst>
          </p:cNvPr>
          <p:cNvSpPr>
            <a:spLocks noGrp="1"/>
          </p:cNvSpPr>
          <p:nvPr>
            <p:ph type="title" idx="4294967295"/>
          </p:nvPr>
        </p:nvSpPr>
        <p:spPr>
          <a:xfrm>
            <a:off x="550817" y="678633"/>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Financiering - Opties</a:t>
            </a:r>
            <a:endParaRPr lang="nl-NL" noProof="1">
              <a:effectLst/>
            </a:endParaRPr>
          </a:p>
          <a:p>
            <a:endParaRPr lang="nl-NL" noProof="1"/>
          </a:p>
        </p:txBody>
      </p:sp>
      <p:sp>
        <p:nvSpPr>
          <p:cNvPr id="4" name="TextBox 3">
            <a:extLst>
              <a:ext uri="{FF2B5EF4-FFF2-40B4-BE49-F238E27FC236}">
                <a16:creationId xmlns:a16="http://schemas.microsoft.com/office/drawing/2014/main" id="{1ECEFC4C-0B69-0558-9888-BD4D20B48878}"/>
              </a:ext>
            </a:extLst>
          </p:cNvPr>
          <p:cNvSpPr txBox="1"/>
          <p:nvPr/>
        </p:nvSpPr>
        <p:spPr>
          <a:xfrm>
            <a:off x="4833899" y="2899494"/>
            <a:ext cx="6715187" cy="3046988"/>
          </a:xfrm>
          <a:prstGeom prst="rect">
            <a:avLst/>
          </a:prstGeom>
          <a:noFill/>
        </p:spPr>
        <p:txBody>
          <a:bodyPr wrap="square" rtlCol="0">
            <a:spAutoFit/>
          </a:bodyPr>
          <a:lstStyle/>
          <a:p>
            <a:pPr latinLnBrk="0"/>
            <a:r>
              <a:rPr lang="en-US" sz="2400" dirty="0">
                <a:solidFill>
                  <a:srgbClr val="2B2C30"/>
                </a:solidFill>
              </a:rPr>
              <a:t>Financieringsmogelijkheden zijn onder meer:</a:t>
            </a:r>
          </a:p>
          <a:p>
            <a:pPr latinLnBrk="0"/>
            <a:endParaRPr lang="en-US" sz="2400" b="1" dirty="0">
              <a:solidFill>
                <a:srgbClr val="2B2C30"/>
              </a:solidFill>
            </a:endParaRPr>
          </a:p>
          <a:p>
            <a:pPr marL="800100" indent="-342900" latinLnBrk="0">
              <a:buFont typeface="Arial" panose="020B0604020202020204" pitchFamily="34" charset="0"/>
              <a:buChar char="•"/>
            </a:pPr>
            <a:r>
              <a:rPr lang="en-US" sz="2400" dirty="0">
                <a:solidFill>
                  <a:srgbClr val="2B2C30"/>
                </a:solidFill>
              </a:rPr>
              <a:t>EU- en overheidssubsidies (bijv. Horizon Europe).</a:t>
            </a:r>
          </a:p>
          <a:p>
            <a:pPr marL="800100" indent="-342900" latinLnBrk="0">
              <a:buFont typeface="Arial" panose="020B0604020202020204" pitchFamily="34" charset="0"/>
              <a:buChar char="•"/>
            </a:pPr>
            <a:r>
              <a:rPr lang="en-US" sz="2400" dirty="0">
                <a:solidFill>
                  <a:srgbClr val="2B2C30"/>
                </a:solidFill>
              </a:rPr>
              <a:t>Crowdfunding en gemeenschapsinvesteringen.</a:t>
            </a:r>
          </a:p>
          <a:p>
            <a:pPr marL="800100" indent="-342900" latinLnBrk="0">
              <a:buFont typeface="Arial" panose="020B0604020202020204" pitchFamily="34" charset="0"/>
              <a:buChar char="•"/>
            </a:pPr>
            <a:r>
              <a:rPr lang="en-US" sz="2400" dirty="0">
                <a:solidFill>
                  <a:srgbClr val="2B2C30"/>
                </a:solidFill>
              </a:rPr>
              <a:t>Bankleningen en groene obligaties.</a:t>
            </a:r>
          </a:p>
          <a:p>
            <a:pPr marL="800100" indent="-342900" latinLnBrk="0">
              <a:buFont typeface="Arial" panose="020B0604020202020204" pitchFamily="34" charset="0"/>
              <a:buChar char="•"/>
            </a:pPr>
            <a:r>
              <a:rPr lang="en-US" sz="2400" dirty="0">
                <a:solidFill>
                  <a:srgbClr val="2B2C30"/>
                </a:solidFill>
              </a:rPr>
              <a:t>Publiek-private partnerschappen (PPP's).</a:t>
            </a:r>
            <a:endParaRPr lang="en-US" sz="2400" b="1" i="1" dirty="0">
              <a:solidFill>
                <a:srgbClr val="2B2C30"/>
              </a:solidFill>
              <a:ea typeface="Public Sans"/>
              <a:cs typeface="Public Sans"/>
            </a:endParaRPr>
          </a:p>
        </p:txBody>
      </p:sp>
      <p:pic>
        <p:nvPicPr>
          <p:cNvPr id="2" name="Picture 1">
            <a:extLst>
              <a:ext uri="{FF2B5EF4-FFF2-40B4-BE49-F238E27FC236}">
                <a16:creationId xmlns:a16="http://schemas.microsoft.com/office/drawing/2014/main" id="{40619C0D-64EF-5C51-0ECB-B2170F4F3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8166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B4EA-E88A-A59B-B141-AFF8A33D6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5260-EEC3-07D7-E3B8-F6F0FFDD0403}"/>
              </a:ext>
            </a:extLst>
          </p:cNvPr>
          <p:cNvSpPr>
            <a:spLocks noGrp="1"/>
          </p:cNvSpPr>
          <p:nvPr>
            <p:ph type="title" idx="4294967295"/>
          </p:nvPr>
        </p:nvSpPr>
        <p:spPr>
          <a:xfrm>
            <a:off x="563879" y="600256"/>
            <a:ext cx="11062063"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Betrokkenheid van de gemeenschap en belanghebbenden - Inleiding</a:t>
            </a:r>
            <a:endParaRPr lang="nl-NL" noProof="1">
              <a:effectLst/>
            </a:endParaRPr>
          </a:p>
          <a:p>
            <a:endParaRPr lang="nl-NL" noProof="1"/>
          </a:p>
        </p:txBody>
      </p:sp>
      <p:sp>
        <p:nvSpPr>
          <p:cNvPr id="4" name="TextBox 3">
            <a:extLst>
              <a:ext uri="{FF2B5EF4-FFF2-40B4-BE49-F238E27FC236}">
                <a16:creationId xmlns:a16="http://schemas.microsoft.com/office/drawing/2014/main" id="{E64583EB-9E5A-D9E5-5E25-30CE3A95CE9A}"/>
              </a:ext>
            </a:extLst>
          </p:cNvPr>
          <p:cNvSpPr txBox="1"/>
          <p:nvPr/>
        </p:nvSpPr>
        <p:spPr>
          <a:xfrm>
            <a:off x="742950" y="3429000"/>
            <a:ext cx="10605631" cy="1569660"/>
          </a:xfrm>
          <a:prstGeom prst="rect">
            <a:avLst/>
          </a:prstGeom>
          <a:noFill/>
        </p:spPr>
        <p:txBody>
          <a:bodyPr wrap="square" rtlCol="0">
            <a:spAutoFit/>
          </a:bodyPr>
          <a:lstStyle/>
          <a:p>
            <a:pPr algn="ctr" latinLnBrk="0"/>
            <a:r>
              <a:rPr lang="en-US" sz="4800" i="1" dirty="0">
                <a:solidFill>
                  <a:schemeClr val="accent2"/>
                </a:solidFill>
              </a:rPr>
              <a:t>Hoe kan ik effectief communiceren met de bredere gemeenschap en onze belanghebbenden?</a:t>
            </a:r>
            <a:endParaRPr lang="en-US" sz="4000" i="1" dirty="0">
              <a:solidFill>
                <a:schemeClr val="accent2"/>
              </a:solidFill>
            </a:endParaRPr>
          </a:p>
        </p:txBody>
      </p:sp>
    </p:spTree>
    <p:extLst>
      <p:ext uri="{BB962C8B-B14F-4D97-AF65-F5344CB8AC3E}">
        <p14:creationId xmlns:p14="http://schemas.microsoft.com/office/powerpoint/2010/main" val="244232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CCC5-E2C2-A7BE-4F88-95CB17D53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0849EE-0AE7-CC1B-B7F5-C80FDA2798D1}"/>
              </a:ext>
            </a:extLst>
          </p:cNvPr>
          <p:cNvSpPr>
            <a:spLocks noGrp="1"/>
          </p:cNvSpPr>
          <p:nvPr>
            <p:ph type="title" idx="4294967295"/>
          </p:nvPr>
        </p:nvSpPr>
        <p:spPr>
          <a:xfrm>
            <a:off x="629193" y="636786"/>
            <a:ext cx="11022875"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Betrokkenheid van de gemeenschap en belanghebbenden - Vragen</a:t>
            </a:r>
            <a:endParaRPr lang="nl-NL" noProof="1">
              <a:effectLst/>
            </a:endParaRPr>
          </a:p>
          <a:p>
            <a:endParaRPr lang="nl-NL" noProof="1"/>
          </a:p>
        </p:txBody>
      </p:sp>
      <p:sp>
        <p:nvSpPr>
          <p:cNvPr id="4" name="TextBox 3">
            <a:extLst>
              <a:ext uri="{FF2B5EF4-FFF2-40B4-BE49-F238E27FC236}">
                <a16:creationId xmlns:a16="http://schemas.microsoft.com/office/drawing/2014/main" id="{4E507AF0-D257-E3D0-87DD-E138B5C70D1C}"/>
              </a:ext>
            </a:extLst>
          </p:cNvPr>
          <p:cNvSpPr txBox="1"/>
          <p:nvPr/>
        </p:nvSpPr>
        <p:spPr>
          <a:xfrm>
            <a:off x="4577874" y="2605582"/>
            <a:ext cx="7398707" cy="3785652"/>
          </a:xfrm>
          <a:prstGeom prst="rect">
            <a:avLst/>
          </a:prstGeom>
          <a:noFill/>
        </p:spPr>
        <p:txBody>
          <a:bodyPr wrap="square" rtlCol="0">
            <a:spAutoFit/>
          </a:bodyPr>
          <a:lstStyle/>
          <a:p>
            <a:pPr latinLnBrk="0"/>
            <a:r>
              <a:rPr lang="en-GB" sz="2000" noProof="0" dirty="0">
                <a:solidFill>
                  <a:srgbClr val="2B2C30"/>
                </a:solidFill>
                <a:sym typeface="Public Sans"/>
              </a:rPr>
              <a:t>Een succesvolle energiegemeenschap is afhankelijk van actieve participatie en het vertrouwen van belanghebbenden. Belangrijke vragen om te overwegen: </a:t>
            </a:r>
          </a:p>
          <a:p>
            <a:pPr marL="342900" indent="-342900" latinLnBrk="0">
              <a:buFont typeface="Arial" panose="020B0604020202020204" pitchFamily="34" charset="0"/>
              <a:buChar char="•"/>
            </a:pPr>
            <a:r>
              <a:rPr lang="en-GB" sz="2000" noProof="0" dirty="0">
                <a:solidFill>
                  <a:srgbClr val="2B2C30"/>
                </a:solidFill>
                <a:sym typeface="Public Sans"/>
              </a:rPr>
              <a:t>Wie zijn de belangrijkste belanghebbenden (inwoners, bedrijven, gemeenten, niet-gouvernementele organisaties (ngo's))?</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Hoe gaat u de gemeenschap betrekken bij en informeren over uw energiegemeenschap?</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Welke bestuursstructuur wordt er opgezet voor besluitvorming en geschillenbeslechting?</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rPr>
              <a:t>Wat zijn de rollen en verantwoordelijkheden van de leden?</a:t>
            </a:r>
          </a:p>
          <a:p>
            <a:pPr marL="342900" indent="-342900" latinLnBrk="0">
              <a:buFont typeface="Arial" panose="020B0604020202020204" pitchFamily="34" charset="0"/>
              <a:buChar char="•"/>
            </a:pPr>
            <a:r>
              <a:rPr lang="en-GB" sz="2000" noProof="0" dirty="0">
                <a:solidFill>
                  <a:srgbClr val="2B2C30"/>
                </a:solidFill>
              </a:rPr>
              <a:t>Kunnen nieuwe leden gemakkelijk toetreden tot de gemeenschap en hiervan profiteren?</a:t>
            </a:r>
            <a:endParaRPr lang="en-GB" sz="2000" b="1" noProof="0" dirty="0">
              <a:solidFill>
                <a:srgbClr val="000066"/>
              </a:solidFill>
              <a:ea typeface="Public Sans"/>
              <a:cs typeface="Public Sans"/>
            </a:endParaRPr>
          </a:p>
        </p:txBody>
      </p:sp>
      <p:pic>
        <p:nvPicPr>
          <p:cNvPr id="6" name="Picture 5">
            <a:extLst>
              <a:ext uri="{FF2B5EF4-FFF2-40B4-BE49-F238E27FC236}">
                <a16:creationId xmlns:a16="http://schemas.microsoft.com/office/drawing/2014/main" id="{03D9F45F-55D4-D1E1-DB5A-53095F92A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2996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2476-9825-C616-B10F-FF5C273FCF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FD7E0-A44A-5E2E-A0A7-583378729300}"/>
              </a:ext>
            </a:extLst>
          </p:cNvPr>
          <p:cNvSpPr>
            <a:spLocks noGrp="1"/>
          </p:cNvSpPr>
          <p:nvPr>
            <p:ph type="title" idx="4294967295"/>
          </p:nvPr>
        </p:nvSpPr>
        <p:spPr>
          <a:xfrm>
            <a:off x="590005" y="665571"/>
            <a:ext cx="11035938"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Een energiegemeenschap opstarten: Betrokkenheid van de gemeenschap en belanghebbenden – Goede praktijken</a:t>
            </a:r>
            <a:endParaRPr lang="nl-NL" noProof="1">
              <a:effectLst/>
            </a:endParaRPr>
          </a:p>
          <a:p>
            <a:endParaRPr lang="nl-NL" noProof="1"/>
          </a:p>
        </p:txBody>
      </p:sp>
      <p:sp>
        <p:nvSpPr>
          <p:cNvPr id="4" name="TextBox 3">
            <a:extLst>
              <a:ext uri="{FF2B5EF4-FFF2-40B4-BE49-F238E27FC236}">
                <a16:creationId xmlns:a16="http://schemas.microsoft.com/office/drawing/2014/main" id="{D2DFE19F-BC61-4815-CDCD-FC1E3CEC799D}"/>
              </a:ext>
            </a:extLst>
          </p:cNvPr>
          <p:cNvSpPr txBox="1"/>
          <p:nvPr/>
        </p:nvSpPr>
        <p:spPr>
          <a:xfrm>
            <a:off x="4493034" y="2331681"/>
            <a:ext cx="7321484" cy="4154984"/>
          </a:xfrm>
          <a:prstGeom prst="rect">
            <a:avLst/>
          </a:prstGeom>
          <a:noFill/>
        </p:spPr>
        <p:txBody>
          <a:bodyPr wrap="square" rtlCol="0">
            <a:spAutoFit/>
          </a:bodyPr>
          <a:lstStyle/>
          <a:p>
            <a:pPr latinLnBrk="0"/>
            <a:r>
              <a:rPr lang="en-US" sz="2400" dirty="0">
                <a:solidFill>
                  <a:srgbClr val="2B2C30"/>
                </a:solidFill>
                <a:sym typeface="Public Sans"/>
              </a:rPr>
              <a:t>Goede praktijken zijn onder meer:</a:t>
            </a:r>
          </a:p>
          <a:p>
            <a:pPr marL="342900" indent="-342900" latinLnBrk="0">
              <a:buFont typeface="Arial" panose="020B0604020202020204" pitchFamily="34" charset="0"/>
              <a:buChar char="•"/>
            </a:pPr>
            <a:r>
              <a:rPr lang="en-US" sz="2400" dirty="0">
                <a:solidFill>
                  <a:srgbClr val="2B2C30"/>
                </a:solidFill>
              </a:rPr>
              <a:t>Het organiseren van gemeenschapsbijeenkomsten om de belangstelling te peilen en steun te verwerven.</a:t>
            </a:r>
          </a:p>
          <a:p>
            <a:pPr marL="342900" indent="-342900" latinLnBrk="0">
              <a:buFont typeface="Arial" panose="020B0604020202020204" pitchFamily="34" charset="0"/>
              <a:buChar char="•"/>
            </a:pPr>
            <a:r>
              <a:rPr lang="en-US" sz="2400" dirty="0">
                <a:solidFill>
                  <a:srgbClr val="2B2C30"/>
                </a:solidFill>
              </a:rPr>
              <a:t>Het opzetten van een duidelijk lidmaatschapsmodel (bijv. coöperatie, vereniging, bedrijf).</a:t>
            </a:r>
            <a:endParaRPr lang="en-US" sz="2400" dirty="0"/>
          </a:p>
          <a:p>
            <a:pPr marL="342900" indent="-342900" latinLnBrk="0">
              <a:buFont typeface="Arial" panose="020B0604020202020204" pitchFamily="34" charset="0"/>
              <a:buChar char="•"/>
            </a:pPr>
            <a:r>
              <a:rPr lang="en-US" sz="2400" dirty="0">
                <a:solidFill>
                  <a:srgbClr val="2B2C30"/>
                </a:solidFill>
              </a:rPr>
              <a:t>Het aanbieden van financiële prikkels of voordelen om deelname te stimuleren.</a:t>
            </a:r>
          </a:p>
          <a:p>
            <a:pPr marL="342900" indent="-342900" latinLnBrk="0">
              <a:buFont typeface="Arial" panose="020B0604020202020204" pitchFamily="34" charset="0"/>
              <a:buChar char="•"/>
            </a:pPr>
            <a:r>
              <a:rPr lang="en-US" sz="2400" dirty="0">
                <a:solidFill>
                  <a:srgbClr val="2B2C30"/>
                </a:solidFill>
              </a:rPr>
              <a:t>Klein beginnen met proefprojecten en vervolgens uitbreiden op basis van de vraag.</a:t>
            </a:r>
            <a:endParaRPr lang="en-US" sz="2400" dirty="0"/>
          </a:p>
          <a:p>
            <a:pPr marL="342900" indent="-342900" latinLnBrk="0">
              <a:buFont typeface="Arial" panose="020B0604020202020204" pitchFamily="34" charset="0"/>
              <a:buChar char="•"/>
            </a:pPr>
            <a:r>
              <a:rPr lang="en-US" sz="2400" dirty="0">
                <a:solidFill>
                  <a:srgbClr val="2B2C30"/>
                </a:solidFill>
              </a:rPr>
              <a:t>Samenwerken met lokale bedrijven en gemeenten voor grootschaligere toepassing.</a:t>
            </a:r>
            <a:endParaRPr lang="en-US" sz="2400" b="1" dirty="0">
              <a:solidFill>
                <a:srgbClr val="000066"/>
              </a:solidFill>
              <a:ea typeface="Public Sans"/>
              <a:cs typeface="Public Sans"/>
            </a:endParaRPr>
          </a:p>
        </p:txBody>
      </p:sp>
      <p:pic>
        <p:nvPicPr>
          <p:cNvPr id="5" name="Picture 4">
            <a:extLst>
              <a:ext uri="{FF2B5EF4-FFF2-40B4-BE49-F238E27FC236}">
                <a16:creationId xmlns:a16="http://schemas.microsoft.com/office/drawing/2014/main" id="{368EF0DD-7DF1-CB20-C3C0-EDE5A0EAD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4757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603ACAD-D302-3A56-2494-7FE959907361}"/>
              </a:ext>
            </a:extLst>
          </p:cNvPr>
          <p:cNvSpPr>
            <a:spLocks noGrp="1"/>
          </p:cNvSpPr>
          <p:nvPr>
            <p:ph type="title" idx="4294967295"/>
          </p:nvPr>
        </p:nvSpPr>
        <p:spPr>
          <a:xfrm>
            <a:off x="746139" y="547611"/>
            <a:ext cx="10515600" cy="1325563"/>
          </a:xfrm>
          <a:prstGeom prst="rect">
            <a:avLst/>
          </a:prstGeom>
        </p:spPr>
        <p:txBody>
          <a:bodyPr/>
          <a:lstStyle/>
          <a:p>
            <a:pPr rtl="0" eaLnBrk="1" latinLnBrk="1" hangingPunct="1"/>
            <a:r>
              <a:rPr lang="nl-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Volgende stappen 1</a:t>
            </a:r>
            <a:endParaRPr lang="nl-NL" noProof="1">
              <a:effectLst/>
            </a:endParaRPr>
          </a:p>
          <a:p>
            <a:endParaRPr lang="nl-NL"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het opzetten van een energiegemeenschap, kunnen de volgende bronnen nuttig zijn: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954062" y="3429000"/>
            <a:ext cx="2175491"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Bekijk de presentatie van Every1 over </a:t>
            </a:r>
            <a:r>
              <a:rPr lang="en-US" altLang="ko-KR" sz="2200" i="1" dirty="0">
                <a:solidFill>
                  <a:srgbClr val="373737"/>
                </a:solidFill>
                <a:ea typeface="맑은 고딕"/>
                <a:hlinkClick r:id="rId3"/>
              </a:rPr>
              <a:t>energiegemeenschappen: IT-basisprincipes</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18521" y="3090445"/>
            <a:ext cx="2498463" cy="2462213"/>
          </a:xfrm>
          <a:prstGeom prst="rect">
            <a:avLst/>
          </a:prstGeom>
          <a:noFill/>
        </p:spPr>
        <p:txBody>
          <a:bodyPr wrap="square" rtlCol="0" anchor="t" anchorCtr="0">
            <a:spAutoFit/>
          </a:bodyPr>
          <a:lstStyle/>
          <a:p>
            <a:pPr algn="ctr"/>
            <a:r>
              <a:rPr lang="en-US" altLang="ko-KR" sz="2200" dirty="0">
                <a:solidFill>
                  <a:srgbClr val="373737"/>
                </a:solidFill>
              </a:rPr>
              <a:t>Ontdek enkele tools: </a:t>
            </a:r>
            <a:r>
              <a:rPr lang="en-US" altLang="ko-KR" sz="2200" dirty="0">
                <a:solidFill>
                  <a:srgbClr val="373737"/>
                </a:solidFill>
                <a:hlinkClick r:id="rId4"/>
              </a:rPr>
              <a:t>Photovoltaic Geographical Information System (PVGIS) </a:t>
            </a:r>
            <a:r>
              <a:rPr lang="en-US" altLang="ko-KR" sz="2200" dirty="0">
                <a:solidFill>
                  <a:srgbClr val="373737"/>
                </a:solidFill>
              </a:rPr>
              <a:t>schat het potentieel van zonne-energie wereldwijd.</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070F12FB-7F14-7FF3-449C-2811541DD8D2}"/>
              </a:ext>
            </a:extLst>
          </p:cNvPr>
          <p:cNvSpPr txBox="1"/>
          <p:nvPr/>
        </p:nvSpPr>
        <p:spPr>
          <a:xfrm>
            <a:off x="6130956" y="3325933"/>
            <a:ext cx="2617387" cy="1785104"/>
          </a:xfrm>
          <a:prstGeom prst="rect">
            <a:avLst/>
          </a:prstGeom>
          <a:noFill/>
        </p:spPr>
        <p:txBody>
          <a:bodyPr wrap="square" rtlCol="0" anchor="t" anchorCtr="0">
            <a:spAutoFit/>
          </a:bodyPr>
          <a:lstStyle/>
          <a:p>
            <a:pPr algn="ctr"/>
            <a:r>
              <a:rPr lang="en-US" altLang="ko-KR" sz="2200" dirty="0">
                <a:solidFill>
                  <a:srgbClr val="373737"/>
                </a:solidFill>
              </a:rPr>
              <a:t>Bekijk enkele tools: </a:t>
            </a:r>
            <a:r>
              <a:rPr lang="en-US" altLang="ko-KR" sz="2200" dirty="0">
                <a:solidFill>
                  <a:srgbClr val="373737"/>
                </a:solidFill>
                <a:hlinkClick r:id="rId5"/>
              </a:rPr>
              <a:t>Global Wind Atlas </a:t>
            </a:r>
            <a:r>
              <a:rPr lang="en-US" altLang="ko-KR" sz="2200" dirty="0">
                <a:solidFill>
                  <a:srgbClr val="373737"/>
                </a:solidFill>
              </a:rPr>
              <a:t>brengt windbronnen in kaart voor haalbaarheidsstudies.</a:t>
            </a:r>
            <a:endParaRPr lang="ko-KR" altLang="en-US" sz="2200" dirty="0">
              <a:solidFill>
                <a:srgbClr val="373737"/>
              </a:solidFill>
            </a:endParaRPr>
          </a:p>
        </p:txBody>
      </p:sp>
      <p:sp>
        <p:nvSpPr>
          <p:cNvPr id="60" name="TextBox 59">
            <a:extLst>
              <a:ext uri="{FF2B5EF4-FFF2-40B4-BE49-F238E27FC236}">
                <a16:creationId xmlns:a16="http://schemas.microsoft.com/office/drawing/2014/main" id="{DB6D982A-54DA-4FCC-9383-F91FC1E1D9CE}"/>
              </a:ext>
            </a:extLst>
          </p:cNvPr>
          <p:cNvSpPr txBox="1"/>
          <p:nvPr/>
        </p:nvSpPr>
        <p:spPr>
          <a:xfrm>
            <a:off x="8866219" y="3069577"/>
            <a:ext cx="2559233" cy="2462213"/>
          </a:xfrm>
          <a:prstGeom prst="rect">
            <a:avLst/>
          </a:prstGeom>
          <a:noFill/>
        </p:spPr>
        <p:txBody>
          <a:bodyPr wrap="square" rtlCol="0" anchor="t" anchorCtr="0">
            <a:spAutoFit/>
          </a:bodyPr>
          <a:lstStyle/>
          <a:p>
            <a:pPr algn="ctr"/>
            <a:r>
              <a:rPr lang="en-US" altLang="ko-KR" sz="2200" dirty="0">
                <a:solidFill>
                  <a:srgbClr val="373737"/>
                </a:solidFill>
              </a:rPr>
              <a:t>Bekijk enkele tools: </a:t>
            </a:r>
            <a:r>
              <a:rPr lang="en-US" altLang="ko-KR" sz="2200" dirty="0">
                <a:solidFill>
                  <a:srgbClr val="373737"/>
                </a:solidFill>
                <a:hlinkClick r:id="rId6"/>
              </a:rPr>
              <a:t>NREL System Advisor Model </a:t>
            </a:r>
            <a:r>
              <a:rPr lang="en-US" altLang="ko-KR" sz="2200" dirty="0">
                <a:solidFill>
                  <a:srgbClr val="373737"/>
                </a:solidFill>
              </a:rPr>
              <a:t>(SAM) biedt financiële en technische analyses voor zonne-energie, windenergie en opslag.</a:t>
            </a:r>
            <a:endParaRPr lang="ko-KR" altLang="en-US" sz="2200" dirty="0">
              <a:solidFill>
                <a:srgbClr val="373737"/>
              </a:solidFill>
            </a:endParaRPr>
          </a:p>
        </p:txBody>
      </p:sp>
    </p:spTree>
    <p:extLst>
      <p:ext uri="{BB962C8B-B14F-4D97-AF65-F5344CB8AC3E}">
        <p14:creationId xmlns:p14="http://schemas.microsoft.com/office/powerpoint/2010/main" val="305268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6C11-A302-F826-7ED3-77B5271C748B}"/>
            </a:ext>
          </a:extLst>
        </p:cNvPr>
        <p:cNvGrpSpPr/>
        <p:nvPr/>
      </p:nvGrpSpPr>
      <p:grpSpPr>
        <a:xfrm>
          <a:off x="0" y="0"/>
          <a:ext cx="0" cy="0"/>
          <a:chOff x="0" y="0"/>
          <a:chExt cx="0" cy="0"/>
        </a:xfrm>
      </p:grpSpPr>
      <p:sp>
        <p:nvSpPr>
          <p:cNvPr id="43" name="직사각형 42">
            <a:extLst>
              <a:ext uri="{FF2B5EF4-FFF2-40B4-BE49-F238E27FC236}">
                <a16:creationId xmlns:a16="http://schemas.microsoft.com/office/drawing/2014/main" id="{91892399-B628-5725-B089-EA64E9C5C23C}"/>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B1DD0A8C-3121-9796-BB5E-FE6249047D4B}"/>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C757F972-1DE2-6FDC-1478-601E045532A2}"/>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081C46F-6E5D-9B36-3F68-74ADA10808B0}"/>
              </a:ext>
            </a:extLst>
          </p:cNvPr>
          <p:cNvSpPr>
            <a:spLocks noGrp="1"/>
          </p:cNvSpPr>
          <p:nvPr>
            <p:ph type="title" idx="4294967295"/>
          </p:nvPr>
        </p:nvSpPr>
        <p:spPr>
          <a:xfrm>
            <a:off x="746139" y="586566"/>
            <a:ext cx="10515600" cy="1325563"/>
          </a:xfrm>
          <a:prstGeom prst="rect">
            <a:avLst/>
          </a:prstGeom>
        </p:spPr>
        <p:txBody>
          <a:bodyPr/>
          <a:lstStyle/>
          <a:p>
            <a:pPr rtl="0" eaLnBrk="1" latinLnBrk="1" hangingPunct="1"/>
            <a:r>
              <a:rPr lang="nl-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Volgende stappen 2</a:t>
            </a:r>
            <a:endParaRPr lang="nl-NL" noProof="1">
              <a:effectLst/>
            </a:endParaRPr>
          </a:p>
          <a:p>
            <a:endParaRPr lang="nl-NL" noProof="1"/>
          </a:p>
        </p:txBody>
      </p:sp>
      <p:grpSp>
        <p:nvGrpSpPr>
          <p:cNvPr id="20" name="그룹 19">
            <a:extLst>
              <a:ext uri="{FF2B5EF4-FFF2-40B4-BE49-F238E27FC236}">
                <a16:creationId xmlns:a16="http://schemas.microsoft.com/office/drawing/2014/main" id="{ECD1871A-3CAA-5A0C-835E-2981C15C8B28}"/>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5CD263B0-7B54-57B2-15F1-395895FA99E0}"/>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E3CF78EB-2B19-6E9F-7EC5-04B9C8805F8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B0AA3EF9-B14B-E4C0-72D0-A574352DBD04}"/>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28CCC17E-D26E-13EA-CDA4-33B54AB7A5BD}"/>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72C91BA3-140D-731D-E520-4F98A0C91607}"/>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4867FC8D-A317-4FB5-3257-5F80A846E28C}"/>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97EDECC7-B413-35F7-63CC-9A80E567E7A2}"/>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4B6114D-563C-9506-D4F3-4F3288B8FDF7}"/>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4A9B85D5-6648-6351-B9BC-437B1478940E}"/>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het opzetten van een energiegemeenschap, kunnen de volgende bronnen nuttig zijn: </a:t>
            </a:r>
          </a:p>
        </p:txBody>
      </p:sp>
      <p:sp>
        <p:nvSpPr>
          <p:cNvPr id="29" name="TextBox 28">
            <a:extLst>
              <a:ext uri="{FF2B5EF4-FFF2-40B4-BE49-F238E27FC236}">
                <a16:creationId xmlns:a16="http://schemas.microsoft.com/office/drawing/2014/main" id="{6B73D3C3-E637-3F00-3A95-BADA91A3F4D5}"/>
              </a:ext>
            </a:extLst>
          </p:cNvPr>
          <p:cNvSpPr txBox="1"/>
          <p:nvPr/>
        </p:nvSpPr>
        <p:spPr>
          <a:xfrm>
            <a:off x="746497" y="3768042"/>
            <a:ext cx="2435113"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Lees een </a:t>
            </a:r>
            <a:r>
              <a:rPr lang="en-US" altLang="ko-KR" sz="2200" dirty="0">
                <a:solidFill>
                  <a:srgbClr val="373737"/>
                </a:solidFill>
                <a:ea typeface="맑은 고딕"/>
                <a:hlinkClick r:id="rId3"/>
              </a:rPr>
              <a:t>online gids voor het oprichten van een energiegemeenschap </a:t>
            </a:r>
            <a:r>
              <a:rPr lang="en-US" altLang="ko-KR" sz="2200" dirty="0">
                <a:solidFill>
                  <a:srgbClr val="373737"/>
                </a:solidFill>
                <a:ea typeface="맑은 고딕"/>
              </a:rPr>
              <a:t>(in het Duits)</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FB73CFA9-DA76-659A-2E08-DACFDABB71EA}"/>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2DF5295F-FA7B-041B-4B65-BD2CBFE9D2EB}"/>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696ECED6-997C-FD9F-5B9E-2BBD3490F3B7}"/>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C3AD1BE5-ABB3-125B-DBC8-5B826E347DFE}"/>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EC6748BC-5BEC-F61C-F7EE-E58453BD39AA}"/>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B5A710BB-FA3D-C2C3-3F12-B0BD2C63556F}"/>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6C627640-B942-7D7A-99A8-7F15B72B8EB4}"/>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32EF29BF-6B8C-D11B-7F1E-C1AB8C525011}"/>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C0F42510-4F31-57AC-36F3-6D6097541638}"/>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55AA21B9-2EBE-A254-CB04-9CA3132F9779}"/>
              </a:ext>
            </a:extLst>
          </p:cNvPr>
          <p:cNvSpPr txBox="1"/>
          <p:nvPr/>
        </p:nvSpPr>
        <p:spPr>
          <a:xfrm>
            <a:off x="3505476" y="3518824"/>
            <a:ext cx="2498463" cy="2123658"/>
          </a:xfrm>
          <a:prstGeom prst="rect">
            <a:avLst/>
          </a:prstGeom>
          <a:noFill/>
        </p:spPr>
        <p:txBody>
          <a:bodyPr wrap="square" rtlCol="0" anchor="t" anchorCtr="0">
            <a:spAutoFit/>
          </a:bodyPr>
          <a:lstStyle/>
          <a:p>
            <a:pPr algn="ctr"/>
            <a:r>
              <a:rPr lang="en-US" altLang="ko-KR" sz="2200" dirty="0">
                <a:solidFill>
                  <a:srgbClr val="373737"/>
                </a:solidFill>
              </a:rPr>
              <a:t>Ontdek</a:t>
            </a:r>
            <a:r>
              <a:rPr lang="en-US" altLang="ko-KR" sz="2200" i="1" dirty="0">
                <a:solidFill>
                  <a:srgbClr val="373737"/>
                </a:solidFill>
                <a:hlinkClick r:id="rId4"/>
              </a:rPr>
              <a:t> 7 soorten energiegemeenschappen en collectieve acties </a:t>
            </a:r>
            <a:r>
              <a:rPr lang="en-US" altLang="ko-KR" sz="2200" dirty="0">
                <a:solidFill>
                  <a:srgbClr val="373737"/>
                </a:solidFill>
              </a:rPr>
              <a:t>in deze bron van het DECIDE-project.</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57F23B4A-303B-4875-C524-4AFF1EA10101}"/>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7A6DA5DE-A93D-A825-E218-4CF0B081221C}"/>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7C6AB8E3-1B78-F66A-82A7-473FFAADB6F7}"/>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5FD5C716-C84A-0DE8-A52F-B0165FF05A02}"/>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2E77EB08-1A07-5815-25F2-083E33B13171}"/>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D6E42073-9D5B-D6B7-292A-71C0178D71E7}"/>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E9641799-1F54-76E5-7BAF-FBC78E2A6AB5}"/>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4E9BF988-2C0D-1833-C8AC-3CA8EC60859E}"/>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5B5817B3-C383-AD2B-6FAF-D8F099FDD66F}"/>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F502D670-5175-35D8-6543-56183160A0F4}"/>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9260FDE1-DD8A-27AA-5841-F0208C6C0A84}"/>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D71FF631-6866-79E1-48C8-4B575D31D90B}"/>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C50AA1B-779B-F287-B97D-F87A908B96AC}"/>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6AF45D02-B38E-E14B-6536-9454EA64DF10}"/>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8C3DE06E-3BC0-3D03-DD67-6053C9DC5EE0}"/>
              </a:ext>
            </a:extLst>
          </p:cNvPr>
          <p:cNvSpPr txBox="1"/>
          <p:nvPr/>
        </p:nvSpPr>
        <p:spPr>
          <a:xfrm>
            <a:off x="6210421" y="3213888"/>
            <a:ext cx="2498463" cy="2246769"/>
          </a:xfrm>
          <a:prstGeom prst="rect">
            <a:avLst/>
          </a:prstGeom>
          <a:noFill/>
        </p:spPr>
        <p:txBody>
          <a:bodyPr wrap="square" rtlCol="0" anchor="t" anchorCtr="0">
            <a:spAutoFit/>
          </a:bodyPr>
          <a:lstStyle/>
          <a:p>
            <a:pPr algn="ctr"/>
            <a:r>
              <a:rPr lang="en-US" altLang="ko-KR" sz="2000" dirty="0">
                <a:solidFill>
                  <a:srgbClr val="373737"/>
                </a:solidFill>
              </a:rPr>
              <a:t>Bekijk het ENCLUDE-project </a:t>
            </a:r>
            <a:r>
              <a:rPr lang="en-US" altLang="ko-KR" sz="2000" i="1" dirty="0">
                <a:solidFill>
                  <a:srgbClr val="373737"/>
                </a:solidFill>
                <a:hlinkClick r:id="rId5"/>
              </a:rPr>
              <a:t>Dit zal u misschien verbazen: wat we hebben geleerd door met 68 initiatieven over energie te praten</a:t>
            </a:r>
            <a:r>
              <a:rPr lang="en-US" altLang="ko-KR" sz="2000" i="1" dirty="0">
                <a:solidFill>
                  <a:srgbClr val="373737"/>
                </a:solidFill>
              </a:rPr>
              <a:t>.</a:t>
            </a:r>
            <a:endParaRPr lang="ko-KR" altLang="en-US" sz="2000" dirty="0">
              <a:solidFill>
                <a:srgbClr val="373737"/>
              </a:solidFill>
            </a:endParaRPr>
          </a:p>
        </p:txBody>
      </p:sp>
      <p:sp>
        <p:nvSpPr>
          <p:cNvPr id="60" name="TextBox 59">
            <a:extLst>
              <a:ext uri="{FF2B5EF4-FFF2-40B4-BE49-F238E27FC236}">
                <a16:creationId xmlns:a16="http://schemas.microsoft.com/office/drawing/2014/main" id="{7AF9A874-71FF-E153-A712-CB58ABED3B1C}"/>
              </a:ext>
            </a:extLst>
          </p:cNvPr>
          <p:cNvSpPr txBox="1"/>
          <p:nvPr/>
        </p:nvSpPr>
        <p:spPr>
          <a:xfrm>
            <a:off x="8875361" y="3800196"/>
            <a:ext cx="2559233" cy="1785104"/>
          </a:xfrm>
          <a:prstGeom prst="rect">
            <a:avLst/>
          </a:prstGeom>
          <a:noFill/>
        </p:spPr>
        <p:txBody>
          <a:bodyPr wrap="square" rtlCol="0" anchor="t" anchorCtr="0">
            <a:spAutoFit/>
          </a:bodyPr>
          <a:lstStyle/>
          <a:p>
            <a:pPr algn="ctr"/>
            <a:r>
              <a:rPr lang="en-US" altLang="ko-KR" sz="2200" dirty="0">
                <a:solidFill>
                  <a:srgbClr val="373737"/>
                </a:solidFill>
              </a:rPr>
              <a:t>Lees het Smart Cities Marketplace 2020 </a:t>
            </a:r>
            <a:r>
              <a:rPr lang="en-US" altLang="ko-KR" sz="2200" i="1" dirty="0">
                <a:solidFill>
                  <a:srgbClr val="373737"/>
                </a:solidFill>
                <a:hlinkClick r:id="rId6"/>
              </a:rPr>
              <a:t>Energy Communities: Solution Booklet</a:t>
            </a:r>
            <a:r>
              <a:rPr lang="en-US" altLang="ko-KR" sz="2200" i="1" dirty="0">
                <a:solidFill>
                  <a:srgbClr val="373737"/>
                </a:solidFill>
              </a:rPr>
              <a:t>.</a:t>
            </a:r>
            <a:endParaRPr lang="ko-KR" altLang="en-US" sz="2200" dirty="0">
              <a:solidFill>
                <a:srgbClr val="373737"/>
              </a:solidFill>
            </a:endParaRPr>
          </a:p>
        </p:txBody>
      </p:sp>
    </p:spTree>
    <p:extLst>
      <p:ext uri="{BB962C8B-B14F-4D97-AF65-F5344CB8AC3E}">
        <p14:creationId xmlns:p14="http://schemas.microsoft.com/office/powerpoint/2010/main" val="335033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36316-BA79-732F-93B8-AF6255D08F81}"/>
              </a:ext>
            </a:extLst>
          </p:cNvPr>
          <p:cNvSpPr>
            <a:spLocks noGrp="1"/>
          </p:cNvSpPr>
          <p:nvPr>
            <p:ph type="title" idx="4294967295"/>
          </p:nvPr>
        </p:nvSpPr>
        <p:spPr>
          <a:xfrm>
            <a:off x="304801" y="926828"/>
            <a:ext cx="10515600" cy="1325563"/>
          </a:xfrm>
          <a:prstGeom prst="rect">
            <a:avLst/>
          </a:prstGeom>
        </p:spPr>
        <p:txBody>
          <a:bodyPr/>
          <a:lstStyle/>
          <a:p>
            <a:pPr rtl="0" eaLnBrk="1" latinLnBrk="1" hangingPunct="1"/>
            <a:r>
              <a:rPr lang="nl-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Dankwoord 1</a:t>
            </a:r>
            <a:endParaRPr lang="nl-NL" noProof="1">
              <a:effectLst/>
            </a:endParaRPr>
          </a:p>
          <a:p>
            <a:endParaRPr lang="nl-NL"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258284"/>
            <a:ext cx="7628351" cy="5786199"/>
          </a:xfrm>
          <a:prstGeom prst="rect">
            <a:avLst/>
          </a:prstGeom>
          <a:noFill/>
        </p:spPr>
        <p:txBody>
          <a:bodyPr wrap="square" lIns="91440" tIns="45720" rIns="91440" bIns="45720" rtlCol="0" anchor="t">
            <a:spAutoFit/>
          </a:bodyPr>
          <a:lstStyle/>
          <a:p>
            <a:pPr latinLnBrk="0"/>
            <a:r>
              <a:rPr lang="en-GB" sz="1600" noProof="0" dirty="0"/>
              <a:t>Deze </a:t>
            </a:r>
            <a:r>
              <a:rPr lang="en-GB" sz="1600" noProof="0" dirty="0" err="1"/>
              <a:t>presentatie</a:t>
            </a:r>
            <a:r>
              <a:rPr lang="en-GB" sz="1600" noProof="0" dirty="0"/>
              <a:t> </a:t>
            </a:r>
            <a:r>
              <a:rPr lang="en-GB" sz="1600" i="1" dirty="0" err="1"/>
              <a:t>Handige</a:t>
            </a:r>
            <a:r>
              <a:rPr lang="en-GB" sz="1600" i="1" dirty="0"/>
              <a:t> tips, </a:t>
            </a:r>
            <a:r>
              <a:rPr lang="en-GB" sz="1600" i="1" dirty="0" err="1"/>
              <a:t>trucs</a:t>
            </a:r>
            <a:r>
              <a:rPr lang="en-GB" sz="1600" i="1" dirty="0"/>
              <a:t> </a:t>
            </a:r>
            <a:r>
              <a:rPr lang="en-GB" sz="1600" i="1" dirty="0" err="1"/>
              <a:t>en</a:t>
            </a:r>
            <a:r>
              <a:rPr lang="en-GB" sz="1600" i="1" dirty="0"/>
              <a:t> </a:t>
            </a:r>
            <a:r>
              <a:rPr lang="en-GB" sz="1600" i="1" dirty="0" err="1"/>
              <a:t>hulpmiddelen</a:t>
            </a:r>
            <a:r>
              <a:rPr lang="en-GB" sz="1600" i="1" dirty="0"/>
              <a:t> om u te helpen bij het opzetten van uw lokale energiegemeenschap </a:t>
            </a:r>
            <a:r>
              <a:rPr lang="en-GB" sz="1600" noProof="0" dirty="0"/>
              <a:t>is geproduceerd door het Every1-project en valt onder de licentie </a:t>
            </a:r>
            <a:r>
              <a:rPr lang="en-GB" sz="1600" noProof="0" dirty="0">
                <a:hlinkClick r:id="rId3"/>
              </a:rPr>
              <a:t>CC BY-SA 4.0</a:t>
            </a:r>
            <a:r>
              <a:rPr lang="en-GB" sz="1600" noProof="0" dirty="0"/>
              <a:t>, tenzij anders vermeld. </a:t>
            </a:r>
          </a:p>
          <a:p>
            <a:pPr latinLnBrk="0"/>
            <a:endParaRPr lang="en-GB" sz="1600" noProof="0" dirty="0"/>
          </a:p>
          <a:p>
            <a:pPr latinLnBrk="0"/>
            <a:r>
              <a:rPr lang="en-GB" sz="1600" noProof="0" dirty="0"/>
              <a:t>De afbeeldingen die in deze presentatie worden gebruikt, zijn als volgt: </a:t>
            </a:r>
          </a:p>
          <a:p>
            <a:pPr latinLnBrk="0"/>
            <a:endParaRPr lang="en-GB" sz="1600" noProof="0" dirty="0"/>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Omslagafbeelding: </a:t>
            </a:r>
            <a:r>
              <a:rPr lang="en-GB" sz="1600" noProof="0" dirty="0">
                <a:solidFill>
                  <a:schemeClr val="dk1"/>
                </a:solidFill>
                <a:ea typeface="Public Sans"/>
                <a:cs typeface="Public Sans"/>
                <a:sym typeface="Public Sans"/>
                <a:hlinkClick r:id="rId4"/>
              </a:rPr>
              <a:t>Moss Community Energy Launch (DIY Solar Panel Workshop) </a:t>
            </a:r>
            <a:r>
              <a:rPr lang="en-GB" sz="1600" noProof="0" dirty="0">
                <a:solidFill>
                  <a:schemeClr val="dk1"/>
                </a:solidFill>
                <a:ea typeface="Public Sans"/>
                <a:cs typeface="Public Sans"/>
                <a:sym typeface="Public Sans"/>
              </a:rPr>
              <a:t>door 10 10 is gelicentieerd onder </a:t>
            </a:r>
            <a:r>
              <a:rPr lang="en-GB" sz="1600" noProof="0" dirty="0">
                <a:solidFill>
                  <a:schemeClr val="dk1"/>
                </a:solidFill>
                <a:ea typeface="Public Sans"/>
                <a:cs typeface="Public Sans"/>
                <a:sym typeface="Public Sans"/>
                <a:hlinkClick r:id="rId5"/>
              </a:rPr>
              <a:t>CC BY 2.0</a:t>
            </a:r>
            <a:r>
              <a:rPr lang="en-GB" sz="1600" noProof="0" dirty="0">
                <a:solidFill>
                  <a:schemeClr val="dk1"/>
                </a:solidFill>
                <a:ea typeface="Public Sans"/>
                <a:cs typeface="Public Sans"/>
                <a:sym typeface="Public Sans"/>
              </a:rPr>
              <a:t>. </a:t>
            </a:r>
            <a:endParaRPr lang="en-GB" sz="16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Afbeelding bij de inleidende tekst: Een energiegemeenschap opstarten: verdere overwegingen: </a:t>
            </a:r>
            <a:r>
              <a:rPr lang="en-GB" sz="1600" noProof="0" dirty="0">
                <a:solidFill>
                  <a:schemeClr val="dk1"/>
                </a:solidFill>
                <a:ea typeface="Public Sans"/>
                <a:cs typeface="Public Sans"/>
                <a:sym typeface="Public Sans"/>
                <a:hlinkClick r:id="rId6"/>
              </a:rPr>
              <a:t>Clean-energy fund shines light on renewables </a:t>
            </a:r>
            <a:r>
              <a:rPr lang="en-GB" sz="1600" noProof="0" dirty="0">
                <a:solidFill>
                  <a:schemeClr val="dk1"/>
                </a:solidFill>
                <a:ea typeface="Public Sans"/>
                <a:cs typeface="Public Sans"/>
                <a:sym typeface="Public Sans"/>
              </a:rPr>
              <a:t>door Province of British Columbia valt onder de licentie </a:t>
            </a:r>
            <a:r>
              <a:rPr lang="en-GB" sz="1600" noProof="0" dirty="0">
                <a:solidFill>
                  <a:schemeClr val="dk1"/>
                </a:solidFill>
                <a:ea typeface="Public Sans"/>
                <a:cs typeface="Public Sans"/>
                <a:sym typeface="Public Sans"/>
                <a:hlinkClick r:id="rId7"/>
              </a:rPr>
              <a:t>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Een energiegemeenschap starten: eerste stappen en overwegingen: </a:t>
            </a:r>
            <a:r>
              <a:rPr lang="en-GB" sz="1600" noProof="0" dirty="0">
                <a:solidFill>
                  <a:schemeClr val="dk1"/>
                </a:solidFill>
                <a:ea typeface="Public Sans"/>
                <a:cs typeface="Public Sans"/>
                <a:sym typeface="Public Sans"/>
                <a:hlinkClick r:id="rId8"/>
              </a:rPr>
              <a:t>kennis, ervaring, verhaal, samenwerking </a:t>
            </a:r>
            <a:r>
              <a:rPr lang="en-GB" sz="1600" noProof="0" dirty="0">
                <a:solidFill>
                  <a:schemeClr val="dk1"/>
                </a:solidFill>
                <a:ea typeface="Public Sans"/>
                <a:cs typeface="Public Sans"/>
                <a:sym typeface="Public Sans"/>
              </a:rPr>
              <a:t>door Howard Lake is gelicentieerd </a:t>
            </a:r>
            <a:r>
              <a:rPr lang="en-GB" sz="1600" noProof="0" dirty="0">
                <a:solidFill>
                  <a:schemeClr val="dk1"/>
                </a:solidFill>
                <a:ea typeface="Public Sans"/>
                <a:cs typeface="Public Sans"/>
                <a:sym typeface="Public Sans"/>
                <a:hlinkClick r:id="rId9"/>
              </a:rPr>
              <a:t>onder 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Een energiegemeenschap starten: verdere overwegingen: </a:t>
            </a:r>
            <a:r>
              <a:rPr lang="en-GB" sz="1600" noProof="0" dirty="0">
                <a:solidFill>
                  <a:schemeClr val="dk1"/>
                </a:solidFill>
                <a:ea typeface="Public Sans"/>
                <a:cs typeface="Public Sans"/>
                <a:sym typeface="Public Sans"/>
                <a:hlinkClick r:id="rId6"/>
              </a:rPr>
              <a:t>Fonds voor schone energie zet hernieuwbare energie in de schijnwerpers </a:t>
            </a:r>
            <a:r>
              <a:rPr lang="en-GB" sz="1600" noProof="0" dirty="0">
                <a:solidFill>
                  <a:schemeClr val="dk1"/>
                </a:solidFill>
                <a:ea typeface="Public Sans"/>
                <a:cs typeface="Public Sans"/>
                <a:sym typeface="Public Sans"/>
              </a:rPr>
              <a:t>door Province of British Columbia is gelicentieerd </a:t>
            </a:r>
            <a:r>
              <a:rPr lang="en-GB" sz="1600" noProof="0" dirty="0">
                <a:solidFill>
                  <a:schemeClr val="dk1"/>
                </a:solidFill>
                <a:ea typeface="Public Sans"/>
                <a:cs typeface="Public Sans"/>
                <a:sym typeface="Public Sans"/>
                <a:hlinkClick r:id="rId7"/>
              </a:rPr>
              <a:t>onder 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Een energiegemeenschap opstarten: Formele organisatie: </a:t>
            </a:r>
            <a:r>
              <a:rPr lang="en-GB" sz="1600" noProof="0" dirty="0">
                <a:solidFill>
                  <a:schemeClr val="dk1"/>
                </a:solidFill>
                <a:ea typeface="Public Sans"/>
                <a:cs typeface="Public Sans"/>
                <a:sym typeface="Public Sans"/>
                <a:hlinkClick r:id="rId10"/>
              </a:rPr>
              <a:t>Afternoon_Planning </a:t>
            </a:r>
            <a:r>
              <a:rPr lang="en-GB" sz="1600" noProof="0" dirty="0">
                <a:solidFill>
                  <a:schemeClr val="dk1"/>
                </a:solidFill>
                <a:ea typeface="Public Sans"/>
                <a:cs typeface="Public Sans"/>
                <a:sym typeface="Public Sans"/>
              </a:rPr>
              <a:t>door Green Mamba :)--&lt; is gelicentieerd onder </a:t>
            </a:r>
            <a:r>
              <a:rPr lang="en-GB" sz="1600" noProof="0" dirty="0">
                <a:solidFill>
                  <a:schemeClr val="dk1"/>
                </a:solidFill>
                <a:ea typeface="Public Sans"/>
                <a:cs typeface="Public Sans"/>
                <a:sym typeface="Public Sans"/>
                <a:hlinkClick r:id="rId11"/>
              </a:rPr>
              <a:t>CC BY-ND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Een energiegemeenschap opstarten: Leiderschap: </a:t>
            </a:r>
            <a:r>
              <a:rPr lang="en-GB" sz="1600" noProof="0" dirty="0">
                <a:solidFill>
                  <a:schemeClr val="dk1"/>
                </a:solidFill>
                <a:ea typeface="Public Sans"/>
                <a:cs typeface="Public Sans"/>
                <a:sym typeface="Public Sans"/>
                <a:hlinkClick r:id="rId12"/>
              </a:rPr>
              <a:t>Leiderschap </a:t>
            </a:r>
            <a:r>
              <a:rPr lang="en-GB" sz="1600" noProof="0" dirty="0">
                <a:solidFill>
                  <a:schemeClr val="dk1"/>
                </a:solidFill>
                <a:ea typeface="Public Sans"/>
                <a:cs typeface="Public Sans"/>
                <a:sym typeface="Public Sans"/>
              </a:rPr>
              <a:t>door Luigi </a:t>
            </a:r>
            <a:r>
              <a:rPr lang="en-GB" sz="1600" noProof="0" dirty="0" err="1">
                <a:solidFill>
                  <a:schemeClr val="dk1"/>
                </a:solidFill>
                <a:ea typeface="Public Sans"/>
                <a:cs typeface="Public Sans"/>
                <a:sym typeface="Public Sans"/>
              </a:rPr>
              <a:t>Mengato </a:t>
            </a:r>
            <a:r>
              <a:rPr lang="en-GB" sz="1600" noProof="0" dirty="0">
                <a:solidFill>
                  <a:schemeClr val="dk1"/>
                </a:solidFill>
                <a:ea typeface="Public Sans"/>
                <a:cs typeface="Public Sans"/>
                <a:sym typeface="Public Sans"/>
              </a:rPr>
              <a:t>is gelicentieerd </a:t>
            </a:r>
            <a:r>
              <a:rPr lang="en-GB" sz="1600" noProof="0" dirty="0">
                <a:solidFill>
                  <a:schemeClr val="dk1"/>
                </a:solidFill>
                <a:ea typeface="Public Sans"/>
                <a:cs typeface="Public Sans"/>
                <a:sym typeface="Public Sans"/>
                <a:hlinkClick r:id="rId9"/>
              </a:rPr>
              <a:t>onder 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dirty="0">
                <a:solidFill>
                  <a:schemeClr val="dk1"/>
                </a:solidFill>
                <a:ea typeface="Public Sans"/>
                <a:cs typeface="Public Sans"/>
                <a:sym typeface="Public Sans"/>
              </a:rPr>
              <a:t>Een energiegemeenschap opstarten: middelen: </a:t>
            </a:r>
            <a:r>
              <a:rPr lang="en-GB" sz="1600" b="0" i="0" dirty="0">
                <a:solidFill>
                  <a:srgbClr val="242424"/>
                </a:solidFill>
                <a:effectLst/>
                <a:hlinkClick r:id="rId13"/>
              </a:rPr>
              <a:t>Vorarlberger Kraftwerke-energiemeter (elektro)-slimme meter-02ASD </a:t>
            </a:r>
            <a:r>
              <a:rPr lang="en-GB" sz="1600" b="0" i="0" dirty="0">
                <a:solidFill>
                  <a:srgbClr val="242424"/>
                </a:solidFill>
                <a:effectLst/>
              </a:rPr>
              <a:t>door </a:t>
            </a:r>
            <a:r>
              <a:rPr lang="en-GB" sz="1600" b="0" i="0" dirty="0" err="1">
                <a:solidFill>
                  <a:srgbClr val="242424"/>
                </a:solidFill>
                <a:effectLst/>
              </a:rPr>
              <a:t>Asurnipal </a:t>
            </a:r>
            <a:r>
              <a:rPr lang="en-GB" sz="1600" b="0" i="0" dirty="0">
                <a:solidFill>
                  <a:srgbClr val="242424"/>
                </a:solidFill>
                <a:effectLst/>
              </a:rPr>
              <a:t>is gelicentieerd </a:t>
            </a:r>
            <a:r>
              <a:rPr lang="en-GB" sz="1600" b="0" i="0" dirty="0">
                <a:solidFill>
                  <a:srgbClr val="242424"/>
                </a:solidFill>
                <a:effectLst/>
                <a:hlinkClick r:id="rId3"/>
              </a:rPr>
              <a:t>onder CC BY-SA 4.0</a:t>
            </a:r>
            <a:r>
              <a:rPr lang="en-GB" sz="1600" b="0" i="0" dirty="0">
                <a:solidFill>
                  <a:srgbClr val="242424"/>
                </a:solidFill>
                <a:effectLst/>
              </a:rPr>
              <a:t>.</a:t>
            </a:r>
          </a:p>
          <a:p>
            <a:pPr latinLnBrk="0"/>
            <a:endParaRPr lang="en-GB" sz="1600" noProof="0" dirty="0"/>
          </a:p>
        </p:txBody>
      </p:sp>
    </p:spTree>
    <p:extLst>
      <p:ext uri="{BB962C8B-B14F-4D97-AF65-F5344CB8AC3E}">
        <p14:creationId xmlns:p14="http://schemas.microsoft.com/office/powerpoint/2010/main" val="340011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0CC6-6EAF-2A2C-4ECA-D722635FC3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7673F-4D55-416E-9E02-2CB4DF979A94}"/>
              </a:ext>
            </a:extLst>
          </p:cNvPr>
          <p:cNvSpPr>
            <a:spLocks noGrp="1"/>
          </p:cNvSpPr>
          <p:nvPr>
            <p:ph type="title" idx="4294967295"/>
          </p:nvPr>
        </p:nvSpPr>
        <p:spPr>
          <a:xfrm>
            <a:off x="317327" y="874577"/>
            <a:ext cx="10515600" cy="1325563"/>
          </a:xfrm>
          <a:prstGeom prst="rect">
            <a:avLst/>
          </a:prstGeom>
        </p:spPr>
        <p:txBody>
          <a:bodyPr/>
          <a:lstStyle/>
          <a:p>
            <a:pPr rtl="0" eaLnBrk="1" latinLnBrk="1" hangingPunct="1"/>
            <a:r>
              <a:rPr lang="nl-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Dankwoord 2</a:t>
            </a:r>
            <a:endParaRPr lang="nl-NL" noProof="1">
              <a:effectLst/>
            </a:endParaRPr>
          </a:p>
          <a:p>
            <a:endParaRPr lang="nl-NL" noProof="1"/>
          </a:p>
        </p:txBody>
      </p:sp>
      <p:sp>
        <p:nvSpPr>
          <p:cNvPr id="4" name="TextBox 3">
            <a:extLst>
              <a:ext uri="{FF2B5EF4-FFF2-40B4-BE49-F238E27FC236}">
                <a16:creationId xmlns:a16="http://schemas.microsoft.com/office/drawing/2014/main" id="{0DF31CA2-E734-7798-CE66-D89BA1985CE3}"/>
              </a:ext>
            </a:extLst>
          </p:cNvPr>
          <p:cNvSpPr txBox="1"/>
          <p:nvPr/>
        </p:nvSpPr>
        <p:spPr>
          <a:xfrm>
            <a:off x="4246322" y="383544"/>
            <a:ext cx="7628351" cy="4739759"/>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Een energiegemeenschap starten: uw leden: "Potentieel realiseren" door Beck Pitt is gelicentieerd </a:t>
            </a:r>
            <a:r>
              <a:rPr lang="en-GB" noProof="0" dirty="0">
                <a:solidFill>
                  <a:schemeClr val="dk1"/>
                </a:solidFill>
                <a:ea typeface="Public Sans"/>
                <a:cs typeface="Public Sans"/>
                <a:sym typeface="Public Sans"/>
                <a:hlinkClick r:id="rId3"/>
              </a:rPr>
              <a:t>onder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800" dirty="0">
                <a:solidFill>
                  <a:srgbClr val="242424"/>
                </a:solidFill>
                <a:ea typeface="Public Sans"/>
                <a:cs typeface="Public Sans"/>
                <a:sym typeface="Public Sans"/>
              </a:rPr>
              <a:t>Een energiegemeenschap opstarten: Financiering: </a:t>
            </a:r>
            <a:r>
              <a:rPr lang="en-GB" sz="1800" dirty="0">
                <a:solidFill>
                  <a:srgbClr val="242424"/>
                </a:solidFill>
                <a:ea typeface="Public Sans"/>
                <a:cs typeface="Public Sans"/>
                <a:sym typeface="Public Sans"/>
                <a:hlinkClick r:id="rId4"/>
              </a:rPr>
              <a:t>Elektriciteitsrekeningen met gloeilamp en rekenmachine </a:t>
            </a:r>
            <a:r>
              <a:rPr lang="en-GB" sz="1800" dirty="0">
                <a:solidFill>
                  <a:srgbClr val="242424"/>
                </a:solidFill>
                <a:ea typeface="Public Sans"/>
                <a:cs typeface="Public Sans"/>
                <a:sym typeface="Public Sans"/>
              </a:rPr>
              <a:t>door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is </a:t>
            </a:r>
            <a:r>
              <a:rPr lang="en-GB" dirty="0">
                <a:solidFill>
                  <a:srgbClr val="242424"/>
                </a:solidFill>
              </a:rPr>
              <a:t>gelicentieerd </a:t>
            </a:r>
            <a:r>
              <a:rPr lang="en-GB" noProof="0" dirty="0">
                <a:solidFill>
                  <a:schemeClr val="dk1"/>
                </a:solidFill>
                <a:ea typeface="Public Sans"/>
                <a:cs typeface="Public Sans"/>
                <a:sym typeface="Public Sans"/>
                <a:hlinkClick r:id="rId3"/>
              </a:rPr>
              <a:t>onder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Een energiegemeenschap starten: Betrokkenheid van de gemeenschap en belanghebbenden: </a:t>
            </a:r>
            <a:r>
              <a:rPr lang="en-GB" noProof="0" dirty="0">
                <a:solidFill>
                  <a:schemeClr val="dk1"/>
                </a:solidFill>
                <a:ea typeface="Public Sans"/>
                <a:cs typeface="Public Sans"/>
                <a:sym typeface="Public Sans"/>
                <a:hlinkClick r:id="rId5"/>
              </a:rPr>
              <a:t>Moss Community Energy Launch (DIY-workshop zonnepanelen) </a:t>
            </a:r>
            <a:r>
              <a:rPr lang="en-GB" noProof="0" dirty="0">
                <a:solidFill>
                  <a:schemeClr val="dk1"/>
                </a:solidFill>
                <a:ea typeface="Public Sans"/>
                <a:cs typeface="Public Sans"/>
                <a:sym typeface="Public Sans"/>
              </a:rPr>
              <a:t>door 10 10 is gelicentieerd </a:t>
            </a:r>
            <a:r>
              <a:rPr lang="en-GB" noProof="0" dirty="0">
                <a:solidFill>
                  <a:schemeClr val="dk1"/>
                </a:solidFill>
                <a:ea typeface="Public Sans"/>
                <a:cs typeface="Public Sans"/>
                <a:sym typeface="Public Sans"/>
                <a:hlinkClick r:id="rId3"/>
              </a:rPr>
              <a:t>onder CC BY 2.0</a:t>
            </a:r>
            <a:r>
              <a:rPr lang="en-GB" noProof="0" dirty="0">
                <a:solidFill>
                  <a:schemeClr val="dk1"/>
                </a:solidFill>
                <a:ea typeface="Public Sans"/>
                <a:cs typeface="Public Sans"/>
                <a:sym typeface="Public Sans"/>
              </a:rPr>
              <a:t>. </a:t>
            </a:r>
            <a:endParaRPr lang="en-GB" sz="18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800" noProof="0" dirty="0">
              <a:solidFill>
                <a:schemeClr val="dk1"/>
              </a:solidFill>
              <a:ea typeface="Public Sans"/>
              <a:cs typeface="Public Sans"/>
            </a:endParaRPr>
          </a:p>
          <a:p>
            <a:pPr latinLnBrk="0"/>
            <a:endParaRPr lang="en-GB" sz="18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8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3200" noProof="0" dirty="0">
              <a:solidFill>
                <a:schemeClr val="dk1"/>
              </a:solidFill>
              <a:ea typeface="Calibri"/>
              <a:cs typeface="Calibri"/>
              <a:sym typeface="Calibri"/>
            </a:endParaRPr>
          </a:p>
          <a:p>
            <a:pPr latinLnBrk="0"/>
            <a:endParaRPr lang="en-GB" noProof="0" dirty="0"/>
          </a:p>
        </p:txBody>
      </p:sp>
    </p:spTree>
    <p:extLst>
      <p:ext uri="{BB962C8B-B14F-4D97-AF65-F5344CB8AC3E}">
        <p14:creationId xmlns:p14="http://schemas.microsoft.com/office/powerpoint/2010/main" val="280934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E577-F9E8-E772-0082-6AD59B81C637}"/>
              </a:ext>
            </a:extLst>
          </p:cNvPr>
          <p:cNvSpPr>
            <a:spLocks noGrp="1"/>
          </p:cNvSpPr>
          <p:nvPr>
            <p:ph type="title" idx="4294967295"/>
          </p:nvPr>
        </p:nvSpPr>
        <p:spPr>
          <a:xfrm>
            <a:off x="3868782" y="2951570"/>
            <a:ext cx="4112623" cy="1325563"/>
          </a:xfrm>
          <a:prstGeom prst="rect">
            <a:avLst/>
          </a:prstGeom>
        </p:spPr>
        <p:txBody>
          <a:bodyPr/>
          <a:lstStyle/>
          <a:p>
            <a:pPr rtl="0" eaLnBrk="1" latinLnBrk="1" hangingPunct="1"/>
            <a:r>
              <a:rPr lang="nl-NL" sz="6000" b="0" kern="1200" noProof="1">
                <a:solidFill>
                  <a:srgbClr val="FFFFFF"/>
                </a:solidFill>
                <a:effectLst/>
                <a:latin typeface="Calibri" panose="020F0502020204030204" pitchFamily="34" charset="0"/>
                <a:ea typeface="맑은 고딕" panose="020B0503020000020004" pitchFamily="34" charset="-127"/>
                <a:cs typeface="+mn-cs"/>
              </a:rPr>
              <a:t>Bedankt!</a:t>
            </a:r>
            <a:endParaRPr lang="nl-NL" noProof="1">
              <a:effectLst/>
            </a:endParaRPr>
          </a:p>
          <a:p>
            <a:endParaRPr lang="nl-NL" noProof="1"/>
          </a:p>
        </p:txBody>
      </p:sp>
    </p:spTree>
    <p:extLst>
      <p:ext uri="{BB962C8B-B14F-4D97-AF65-F5344CB8AC3E}">
        <p14:creationId xmlns:p14="http://schemas.microsoft.com/office/powerpoint/2010/main" val="310441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3787-681C-24F1-E899-7691B8461E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2B176-6AED-274A-27BF-46ABE6A8E2DD}"/>
              </a:ext>
            </a:extLst>
          </p:cNvPr>
          <p:cNvSpPr>
            <a:spLocks noGrp="1"/>
          </p:cNvSpPr>
          <p:nvPr>
            <p:ph type="title" idx="4294967295"/>
          </p:nvPr>
        </p:nvSpPr>
        <p:spPr>
          <a:xfrm>
            <a:off x="537755" y="741561"/>
            <a:ext cx="10515600" cy="1325563"/>
          </a:xfrm>
          <a:prstGeom prst="rect">
            <a:avLst/>
          </a:prstGeom>
        </p:spPr>
        <p:txBody>
          <a:bodyPr/>
          <a:lstStyle/>
          <a:p>
            <a:r>
              <a:rPr lang="nl-NL" sz="2800" b="1" noProof="1">
                <a:solidFill>
                  <a:schemeClr val="bg1"/>
                </a:solidFill>
              </a:rPr>
              <a:t>Deze presentatie</a:t>
            </a:r>
          </a:p>
        </p:txBody>
      </p:sp>
      <p:sp>
        <p:nvSpPr>
          <p:cNvPr id="2" name="TextBox 1">
            <a:extLst>
              <a:ext uri="{FF2B5EF4-FFF2-40B4-BE49-F238E27FC236}">
                <a16:creationId xmlns:a16="http://schemas.microsoft.com/office/drawing/2014/main" id="{1AD5EAF7-D0A5-E4F6-3484-8E0122B30E82}"/>
              </a:ext>
            </a:extLst>
          </p:cNvPr>
          <p:cNvSpPr txBox="1"/>
          <p:nvPr/>
        </p:nvSpPr>
        <p:spPr>
          <a:xfrm>
            <a:off x="4514398" y="2067124"/>
            <a:ext cx="7288445"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We beginnen elk hoofdstuk met een reflectieve vraag. Neem even de tijd om over elke vraag na te denken voordat u naar de volgende dia gaat. </a:t>
            </a:r>
          </a:p>
          <a:p>
            <a:pPr latinLnBrk="0"/>
            <a:endParaRPr lang="en-GB" sz="2400" dirty="0">
              <a:solidFill>
                <a:srgbClr val="2B2C30"/>
              </a:solidFill>
              <a:sym typeface="Public Sans"/>
            </a:endParaRPr>
          </a:p>
          <a:p>
            <a:pPr latinLnBrk="0"/>
            <a:r>
              <a:rPr lang="en-GB" sz="2400" dirty="0">
                <a:solidFill>
                  <a:srgbClr val="2B2C30"/>
                </a:solidFill>
                <a:sym typeface="Public Sans"/>
              </a:rPr>
              <a:t>U kunt elke vraag achtereenvolgens doorlopen. </a:t>
            </a:r>
          </a:p>
          <a:p>
            <a:pPr latinLnBrk="0"/>
            <a:r>
              <a:rPr lang="en-GB" sz="2400" dirty="0">
                <a:solidFill>
                  <a:srgbClr val="2B2C30"/>
                </a:solidFill>
                <a:sym typeface="Public Sans"/>
              </a:rPr>
              <a:t>U kunt ook via het menu een bepaalde vraag selecteren die u eerst wilt bekijken. </a:t>
            </a:r>
            <a:endParaRPr lang="en-GB" sz="2400" dirty="0"/>
          </a:p>
        </p:txBody>
      </p:sp>
      <p:pic>
        <p:nvPicPr>
          <p:cNvPr id="5" name="Picture 4">
            <a:extLst>
              <a:ext uri="{FF2B5EF4-FFF2-40B4-BE49-F238E27FC236}">
                <a16:creationId xmlns:a16="http://schemas.microsoft.com/office/drawing/2014/main" id="{A4C256F3-09EF-4B3F-5D37-3C8766B7D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1395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157F1-9A51-28D8-852E-7C7C9DFA5F31}"/>
              </a:ext>
            </a:extLst>
          </p:cNvPr>
          <p:cNvSpPr>
            <a:spLocks noGrp="1"/>
          </p:cNvSpPr>
          <p:nvPr>
            <p:ph type="title" idx="4294967295"/>
          </p:nvPr>
        </p:nvSpPr>
        <p:spPr>
          <a:xfrm>
            <a:off x="563880" y="730885"/>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Ga vandaag nog aan de slag! </a:t>
            </a:r>
            <a:endParaRPr lang="nl-NL" noProof="1">
              <a:effectLst/>
            </a:endParaRPr>
          </a:p>
          <a:p>
            <a:endParaRPr lang="nl-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25758"/>
            <a:ext cx="11423738" cy="3416320"/>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Waar moet ik rekening mee houden als ik een energiegemeenschap wil opstarten?</a:t>
            </a:r>
          </a:p>
          <a:p>
            <a:pPr marL="342900" indent="-342900" latinLnBrk="0">
              <a:buFont typeface="+mj-lt"/>
              <a:buAutoNum type="arabicPeriod"/>
            </a:pPr>
            <a:r>
              <a:rPr lang="en-US" sz="2400" dirty="0">
                <a:ea typeface="Public Sans"/>
                <a:cs typeface="Public Sans"/>
                <a:sym typeface="Public Sans"/>
              </a:rPr>
              <a:t>Waar moet ik nog meer rekening mee houden bij het opzetten van een energiegemeenschap?</a:t>
            </a:r>
          </a:p>
          <a:p>
            <a:pPr marL="342900" indent="-342900" latinLnBrk="0">
              <a:buFont typeface="+mj-lt"/>
              <a:buAutoNum type="arabicPeriod"/>
            </a:pPr>
            <a:r>
              <a:rPr lang="en-US" sz="2400" dirty="0">
                <a:ea typeface="Public Sans"/>
                <a:cs typeface="Public Sans"/>
                <a:sym typeface="Public Sans"/>
              </a:rPr>
              <a:t>Wat zijn de belangrijkste formaliteiten voor het opzetten van een energiegemeenschap?</a:t>
            </a:r>
          </a:p>
          <a:p>
            <a:pPr marL="342900" indent="-342900" latinLnBrk="0">
              <a:buFont typeface="+mj-lt"/>
              <a:buAutoNum type="arabicPeriod"/>
            </a:pPr>
            <a:r>
              <a:rPr lang="en-US" sz="2400" dirty="0">
                <a:ea typeface="Public Sans"/>
                <a:cs typeface="Public Sans"/>
                <a:sym typeface="Public Sans"/>
              </a:rPr>
              <a:t>Hoe kan ik een energiegemeenschap effectief leiden?</a:t>
            </a:r>
          </a:p>
          <a:p>
            <a:pPr marL="342900" indent="-342900" latinLnBrk="0">
              <a:buFont typeface="+mj-lt"/>
              <a:buAutoNum type="arabicPeriod"/>
            </a:pPr>
            <a:r>
              <a:rPr lang="en-US" sz="2400" dirty="0">
                <a:ea typeface="Public Sans"/>
                <a:cs typeface="Public Sans"/>
                <a:sym typeface="Public Sans"/>
              </a:rPr>
              <a:t>Welke apparatuur heb ik nodig om een energiegemeenschap op te zetten?</a:t>
            </a:r>
          </a:p>
          <a:p>
            <a:pPr marL="342900" indent="-342900" latinLnBrk="0">
              <a:buFont typeface="+mj-lt"/>
              <a:buAutoNum type="arabicPeriod"/>
            </a:pPr>
            <a:r>
              <a:rPr lang="en-US" sz="2400" dirty="0">
                <a:ea typeface="Public Sans"/>
                <a:cs typeface="Public Sans"/>
                <a:sym typeface="Public Sans"/>
              </a:rPr>
              <a:t>Hoe ziet het lidmaatschap van een energiegemeenschap eruit? </a:t>
            </a:r>
          </a:p>
          <a:p>
            <a:pPr marL="342900" indent="-342900" latinLnBrk="0">
              <a:buFont typeface="+mj-lt"/>
              <a:buAutoNum type="arabicPeriod"/>
            </a:pPr>
            <a:r>
              <a:rPr lang="en-US" sz="2400" dirty="0">
                <a:ea typeface="Public Sans"/>
                <a:cs typeface="Public Sans"/>
                <a:sym typeface="Public Sans"/>
              </a:rPr>
              <a:t>Welke financiering is er beschikbaar om mijn energiegemeenschap te ondersteunen?</a:t>
            </a:r>
          </a:p>
          <a:p>
            <a:pPr marL="342900" indent="-342900" latinLnBrk="0">
              <a:buFont typeface="+mj-lt"/>
              <a:buAutoNum type="arabicPeriod"/>
            </a:pPr>
            <a:r>
              <a:rPr lang="en-US" sz="2400" dirty="0">
                <a:ea typeface="Public Sans"/>
                <a:cs typeface="Public Sans"/>
                <a:sym typeface="Public Sans"/>
              </a:rPr>
              <a:t>Hoe kan ik effectief samenwerken met de bredere gemeenschap en onze belanghebbenden?</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41523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B96-1212-A54D-1C3D-0A4FD2673A27}"/>
              </a:ext>
            </a:extLst>
          </p:cNvPr>
          <p:cNvSpPr>
            <a:spLocks noGrp="1"/>
          </p:cNvSpPr>
          <p:nvPr>
            <p:ph type="title" idx="4294967295"/>
          </p:nvPr>
        </p:nvSpPr>
        <p:spPr>
          <a:xfrm>
            <a:off x="472440" y="691696"/>
            <a:ext cx="1171956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Een energiegemeenschap starten: eerste stappen en overwegingen - Inleiding</a:t>
            </a:r>
            <a:endParaRPr lang="nl-NL" noProof="1">
              <a:effectLst/>
            </a:endParaRPr>
          </a:p>
          <a:p>
            <a:endParaRPr lang="nl-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51771" y="3256767"/>
            <a:ext cx="10233764" cy="1569660"/>
          </a:xfrm>
          <a:prstGeom prst="rect">
            <a:avLst/>
          </a:prstGeom>
          <a:noFill/>
        </p:spPr>
        <p:txBody>
          <a:bodyPr wrap="square" rtlCol="0">
            <a:spAutoFit/>
          </a:bodyPr>
          <a:lstStyle/>
          <a:p>
            <a:pPr algn="ctr" latinLnBrk="0"/>
            <a:r>
              <a:rPr lang="en-US" sz="4800" i="1" dirty="0">
                <a:solidFill>
                  <a:schemeClr val="accent5"/>
                </a:solidFill>
              </a:rPr>
              <a:t>Waar moet ik rekening mee houden als ik een energiegemeenschap wil opstarten?</a:t>
            </a:r>
          </a:p>
        </p:txBody>
      </p:sp>
    </p:spTree>
    <p:extLst>
      <p:ext uri="{BB962C8B-B14F-4D97-AF65-F5344CB8AC3E}">
        <p14:creationId xmlns:p14="http://schemas.microsoft.com/office/powerpoint/2010/main" val="340912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AF436A-F8FD-90A8-9480-CEDE0958B44B}"/>
              </a:ext>
            </a:extLst>
          </p:cNvPr>
          <p:cNvSpPr>
            <a:spLocks noGrp="1"/>
          </p:cNvSpPr>
          <p:nvPr>
            <p:ph type="title" idx="4294967295"/>
          </p:nvPr>
        </p:nvSpPr>
        <p:spPr>
          <a:xfrm>
            <a:off x="381000" y="616350"/>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Een energiegemeenschap opstarten: eerste stappen en overwegingen – Eerste vragen</a:t>
            </a:r>
            <a:endParaRPr lang="nl-NL" noProof="1">
              <a:effectLst/>
            </a:endParaRPr>
          </a:p>
          <a:p>
            <a:endParaRPr lang="nl-N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188942" y="2825330"/>
            <a:ext cx="7625576" cy="3416320"/>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Bedenk wat voor soort energiegemeenschap u wilt oprichten. Wie gaat eraan deelnemen? Wat is de motivatie voor de energiegemeenschap?</a:t>
            </a:r>
          </a:p>
          <a:p>
            <a:pPr marL="342900" indent="-342900" latinLnBrk="0">
              <a:buFont typeface="Arial" panose="020B0604020202020204" pitchFamily="34" charset="0"/>
              <a:buChar char="•"/>
            </a:pPr>
            <a:r>
              <a:rPr lang="en-GB" sz="2400" dirty="0">
                <a:solidFill>
                  <a:srgbClr val="2B2C30"/>
                </a:solidFill>
                <a:ea typeface="Public Sans"/>
                <a:cs typeface="Public Sans"/>
              </a:rPr>
              <a:t>Lees meer over verschillende soorten energiegemeenschappen, waaronder </a:t>
            </a:r>
            <a:r>
              <a:rPr lang="en-GB" sz="2400" dirty="0">
                <a:solidFill>
                  <a:srgbClr val="2B2C30"/>
                </a:solidFill>
                <a:ea typeface="Public Sans"/>
                <a:cs typeface="Public Sans"/>
                <a:hlinkClick r:id="rId3"/>
              </a:rPr>
              <a:t>door burgers geleide energiegemeenschappen </a:t>
            </a:r>
            <a:r>
              <a:rPr lang="en-GB" sz="2400" dirty="0">
                <a:solidFill>
                  <a:srgbClr val="2B2C30"/>
                </a:solidFill>
                <a:ea typeface="Public Sans"/>
                <a:cs typeface="Public Sans"/>
              </a:rPr>
              <a:t>en </a:t>
            </a:r>
            <a:r>
              <a:rPr lang="en-GB" sz="2400" dirty="0">
                <a:solidFill>
                  <a:srgbClr val="2B2C30"/>
                </a:solidFill>
                <a:ea typeface="Public Sans"/>
                <a:cs typeface="Public Sans"/>
                <a:hlinkClick r:id="rId4"/>
              </a:rPr>
              <a:t>gemeenschappen voor hernieuwbare energie</a:t>
            </a:r>
            <a:r>
              <a:rPr lang="en-GB" sz="2400" dirty="0">
                <a:solidFill>
                  <a:srgbClr val="2B2C30"/>
                </a:solidFill>
                <a:ea typeface="Public Sans"/>
                <a:cs typeface="Public Sans"/>
              </a:rPr>
              <a:t>.</a:t>
            </a:r>
          </a:p>
          <a:p>
            <a:pPr marL="342900" indent="-342900" latinLnBrk="0">
              <a:buFont typeface="Arial" panose="020B0604020202020204" pitchFamily="34" charset="0"/>
              <a:buChar char="•"/>
            </a:pPr>
            <a:r>
              <a:rPr lang="en-GB" sz="2400" dirty="0">
                <a:solidFill>
                  <a:srgbClr val="2B2C30"/>
                </a:solidFill>
              </a:rPr>
              <a:t>Welke technologieën zijn al aanwezig of gepland?</a:t>
            </a:r>
          </a:p>
          <a:p>
            <a:pPr marL="800100" lvl="1" indent="-342900" latinLnBrk="0">
              <a:buFont typeface="Arial" panose="020B0604020202020204" pitchFamily="34" charset="0"/>
              <a:buChar char="•"/>
            </a:pPr>
            <a:r>
              <a:rPr lang="en-GB" sz="2400" dirty="0">
                <a:solidFill>
                  <a:srgbClr val="2B2C30"/>
                </a:solidFill>
              </a:rPr>
              <a:t>Overweeg fotovoltaïsche (PV) of zonnepanelen, opslag, slimme meters.</a:t>
            </a:r>
          </a:p>
        </p:txBody>
      </p:sp>
      <p:pic>
        <p:nvPicPr>
          <p:cNvPr id="2" name="Picture 1">
            <a:extLst>
              <a:ext uri="{FF2B5EF4-FFF2-40B4-BE49-F238E27FC236}">
                <a16:creationId xmlns:a16="http://schemas.microsoft.com/office/drawing/2014/main" id="{24149038-5011-C8F0-F47D-7E5C1A506B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2815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809D-C8A6-2A87-0BA9-524CFB1CC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65D04-7611-CCEC-C1DF-2BE83FB8C3B9}"/>
              </a:ext>
            </a:extLst>
          </p:cNvPr>
          <p:cNvSpPr>
            <a:spLocks noGrp="1"/>
          </p:cNvSpPr>
          <p:nvPr>
            <p:ph type="title" idx="4294967295"/>
          </p:nvPr>
        </p:nvSpPr>
        <p:spPr>
          <a:xfrm>
            <a:off x="446314" y="605402"/>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Een energiegemeenschap opstarten: eerste stappen en overwegingen – Meer vragen</a:t>
            </a:r>
            <a:endParaRPr lang="nl-NL" noProof="1">
              <a:effectLst/>
            </a:endParaRPr>
          </a:p>
          <a:p>
            <a:endParaRPr lang="nl-NL" noProof="1"/>
          </a:p>
        </p:txBody>
      </p:sp>
      <p:sp>
        <p:nvSpPr>
          <p:cNvPr id="4" name="TextBox 3">
            <a:extLst>
              <a:ext uri="{FF2B5EF4-FFF2-40B4-BE49-F238E27FC236}">
                <a16:creationId xmlns:a16="http://schemas.microsoft.com/office/drawing/2014/main" id="{C3B0539B-57A9-C3C8-B593-2F231507816A}"/>
              </a:ext>
            </a:extLst>
          </p:cNvPr>
          <p:cNvSpPr txBox="1"/>
          <p:nvPr/>
        </p:nvSpPr>
        <p:spPr>
          <a:xfrm>
            <a:off x="4040658" y="3164663"/>
            <a:ext cx="7773859" cy="2677656"/>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Wie gaat de energiegemeenschap beheren? </a:t>
            </a:r>
          </a:p>
          <a:p>
            <a:pPr marL="800100" lvl="1" indent="-342900" latinLnBrk="0">
              <a:buFont typeface="Arial" panose="020B0604020202020204" pitchFamily="34" charset="0"/>
              <a:buChar char="•"/>
            </a:pPr>
            <a:r>
              <a:rPr lang="en-GB" sz="2400" dirty="0">
                <a:solidFill>
                  <a:srgbClr val="2B2C30"/>
                </a:solidFill>
              </a:rPr>
              <a:t>Gaat u dit zelf doen of geeft u de voorkeur aan een externe aannemer?</a:t>
            </a:r>
          </a:p>
          <a:p>
            <a:pPr marL="342900" indent="-342900" latinLnBrk="0">
              <a:buFont typeface="Arial" panose="020B0604020202020204" pitchFamily="34" charset="0"/>
              <a:buChar char="•"/>
            </a:pPr>
            <a:r>
              <a:rPr lang="en-GB" sz="2400" dirty="0">
                <a:solidFill>
                  <a:srgbClr val="2B2C30"/>
                </a:solidFill>
                <a:ea typeface="Public Sans"/>
                <a:cs typeface="Public Sans"/>
              </a:rPr>
              <a:t>Wie kan u daarbij ondersteunen?</a:t>
            </a:r>
            <a:endParaRPr lang="en-GB" sz="2400" dirty="0"/>
          </a:p>
          <a:p>
            <a:pPr marL="800100" lvl="1" indent="-342900" latinLnBrk="0">
              <a:buFont typeface="Arial" panose="020B0604020202020204" pitchFamily="34" charset="0"/>
              <a:buChar char="•"/>
            </a:pPr>
            <a:r>
              <a:rPr lang="en-GB" sz="2400" dirty="0">
                <a:solidFill>
                  <a:srgbClr val="2B2C30"/>
                </a:solidFill>
              </a:rPr>
              <a:t>Er zijn mogelijk regionale of nationale energie- of financieringsinstanties en voorbeelden van beste praktijken die u kunt gebruiken als inspiratiebron en/of ondersteuning. </a:t>
            </a:r>
          </a:p>
        </p:txBody>
      </p:sp>
      <p:pic>
        <p:nvPicPr>
          <p:cNvPr id="7" name="Picture 6">
            <a:extLst>
              <a:ext uri="{FF2B5EF4-FFF2-40B4-BE49-F238E27FC236}">
                <a16:creationId xmlns:a16="http://schemas.microsoft.com/office/drawing/2014/main" id="{5B741DAB-D366-E8FD-C3A8-F8E35D0507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5464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D8E7AF-C56F-5EE8-0B9B-321E906062A9}"/>
              </a:ext>
            </a:extLst>
          </p:cNvPr>
          <p:cNvSpPr>
            <a:spLocks noGrp="1"/>
          </p:cNvSpPr>
          <p:nvPr>
            <p:ph type="title" idx="4294967295"/>
          </p:nvPr>
        </p:nvSpPr>
        <p:spPr>
          <a:xfrm>
            <a:off x="569934" y="757011"/>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Een energiegemeenschap starten: verdere overwegingen - Inleiding</a:t>
            </a:r>
            <a:endParaRPr lang="nl-NL" noProof="1">
              <a:effectLst/>
            </a:endParaRPr>
          </a:p>
          <a:p>
            <a:endParaRPr lang="nl-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Waar moet ik nog meer rekening mee houden bij het opzetten van een energiegemeenschap?</a:t>
            </a:r>
          </a:p>
        </p:txBody>
      </p:sp>
    </p:spTree>
    <p:extLst>
      <p:ext uri="{BB962C8B-B14F-4D97-AF65-F5344CB8AC3E}">
        <p14:creationId xmlns:p14="http://schemas.microsoft.com/office/powerpoint/2010/main" val="37844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25029-9170-CE05-89C0-3167A1411914}"/>
              </a:ext>
            </a:extLst>
          </p:cNvPr>
          <p:cNvSpPr>
            <a:spLocks noGrp="1"/>
          </p:cNvSpPr>
          <p:nvPr>
            <p:ph type="title" idx="4294967295"/>
          </p:nvPr>
        </p:nvSpPr>
        <p:spPr>
          <a:xfrm>
            <a:off x="508345" y="743948"/>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Een energiegemeenschap opstarten: verdere overwegingen</a:t>
            </a:r>
            <a:endParaRPr lang="nl-NL" noProof="1">
              <a:effectLst/>
            </a:endParaRPr>
          </a:p>
          <a:p>
            <a:endParaRPr lang="nl-N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6237962" y="2481016"/>
            <a:ext cx="5576555" cy="4154984"/>
          </a:xfrm>
          <a:prstGeom prst="rect">
            <a:avLst/>
          </a:prstGeom>
          <a:noFill/>
        </p:spPr>
        <p:txBody>
          <a:bodyPr wrap="square" rtlCol="0">
            <a:spAutoFit/>
          </a:bodyPr>
          <a:lstStyle/>
          <a:p>
            <a:pPr latinLnBrk="0"/>
            <a:r>
              <a:rPr lang="en-GB" sz="2400" dirty="0">
                <a:ea typeface="Public Sans"/>
                <a:cs typeface="Public Sans"/>
                <a:sym typeface="Public Sans"/>
              </a:rPr>
              <a:t>Het is van cruciaal belang om na te denken over hoe u uw energiegemeenschap gaat beheren. Houd rekening met de volgende belangrijke punten:</a:t>
            </a:r>
          </a:p>
          <a:p>
            <a:pPr latinLnBrk="0"/>
            <a:endParaRPr lang="en-GB" sz="2400" dirty="0">
              <a:ea typeface="Public Sans"/>
              <a:cs typeface="Public Sans"/>
            </a:endParaRPr>
          </a:p>
          <a:p>
            <a:pPr marL="342900" indent="-342900" latinLnBrk="0">
              <a:buFont typeface="Arial" panose="020B0604020202020204" pitchFamily="34" charset="0"/>
              <a:buChar char="•"/>
            </a:pPr>
            <a:r>
              <a:rPr lang="en-GB" sz="2400" dirty="0"/>
              <a:t>Een robuust en duidelijk kader.</a:t>
            </a:r>
          </a:p>
          <a:p>
            <a:pPr marL="342900" indent="-342900" latinLnBrk="0">
              <a:buFont typeface="Arial" panose="020B0604020202020204" pitchFamily="34" charset="0"/>
              <a:buChar char="•"/>
            </a:pPr>
            <a:r>
              <a:rPr lang="en-GB" sz="2400" dirty="0"/>
              <a:t>Financiële middelen.</a:t>
            </a:r>
          </a:p>
          <a:p>
            <a:pPr marL="342900" indent="-342900" latinLnBrk="0">
              <a:buFont typeface="Arial" panose="020B0604020202020204" pitchFamily="34" charset="0"/>
              <a:buChar char="•"/>
            </a:pPr>
            <a:r>
              <a:rPr lang="en-GB" sz="2400" dirty="0"/>
              <a:t>Betrokkenheid van de gemeenschap en belanghebbenden.</a:t>
            </a:r>
          </a:p>
          <a:p>
            <a:pPr marL="342900" indent="-342900" latinLnBrk="0">
              <a:buFont typeface="Arial" panose="020B0604020202020204" pitchFamily="34" charset="0"/>
              <a:buChar char="•"/>
            </a:pPr>
            <a:r>
              <a:rPr lang="en-GB" sz="2400" dirty="0" err="1"/>
              <a:t>Operationeel</a:t>
            </a:r>
            <a:r>
              <a:rPr lang="en-GB" sz="2400" dirty="0"/>
              <a:t> Beheer.</a:t>
            </a:r>
          </a:p>
          <a:p>
            <a:pPr marL="342900" indent="-342900" latinLnBrk="0">
              <a:buFont typeface="Arial" panose="020B0604020202020204" pitchFamily="34" charset="0"/>
              <a:buChar char="•"/>
            </a:pPr>
            <a:r>
              <a:rPr lang="en-GB" sz="2400" dirty="0"/>
              <a:t>Schaalbaarheid en toekomstige groei.</a:t>
            </a:r>
          </a:p>
        </p:txBody>
      </p:sp>
      <p:pic>
        <p:nvPicPr>
          <p:cNvPr id="7" name="Picture 6">
            <a:extLst>
              <a:ext uri="{FF2B5EF4-FFF2-40B4-BE49-F238E27FC236}">
                <a16:creationId xmlns:a16="http://schemas.microsoft.com/office/drawing/2014/main" id="{9AAB25C1-AB87-5A13-0B39-9DD224FE80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1" y="2397999"/>
            <a:ext cx="5388664" cy="3951687"/>
          </a:xfrm>
          <a:prstGeom prst="rect">
            <a:avLst/>
          </a:prstGeom>
        </p:spPr>
      </p:pic>
    </p:spTree>
    <p:extLst>
      <p:ext uri="{BB962C8B-B14F-4D97-AF65-F5344CB8AC3E}">
        <p14:creationId xmlns:p14="http://schemas.microsoft.com/office/powerpoint/2010/main" val="32818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1723812A-1AE6-444C-8E58-FCC27430B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374</TotalTime>
  <Words>3583</Words>
  <Application>Microsoft Macintosh PowerPoint</Application>
  <PresentationFormat>Widescreen</PresentationFormat>
  <Paragraphs>334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Arial,Sans-Serif</vt:lpstr>
      <vt:lpstr>Calibri</vt:lpstr>
      <vt:lpstr>Public Sans</vt:lpstr>
      <vt:lpstr>Every1 slide master</vt:lpstr>
      <vt:lpstr>Handige tips, trucs en hulpmiddelen… om u te helpen bij het opzetten van uw energiegemeenschap</vt:lpstr>
      <vt:lpstr>Inleiding</vt:lpstr>
      <vt:lpstr>Deze presentatie</vt:lpstr>
      <vt:lpstr>Ga vandaag nog aan de slag!  </vt:lpstr>
      <vt:lpstr>Een energiegemeenschap starten: eerste stappen en overwegingen - Inleiding </vt:lpstr>
      <vt:lpstr>Een energiegemeenschap opstarten: eerste stappen en overwegingen – Eerste vragen </vt:lpstr>
      <vt:lpstr>Een energiegemeenschap opstarten: eerste stappen en overwegingen – Meer vragen </vt:lpstr>
      <vt:lpstr>Een energiegemeenschap starten: verdere overwegingen - Inleiding </vt:lpstr>
      <vt:lpstr>Een energiegemeenschap opstarten: verdere overwegingen </vt:lpstr>
      <vt:lpstr>Een energiegemeenschap starten: formele organisatie - Inleiding </vt:lpstr>
      <vt:lpstr>Een energiegemeenschap starten: formele organisatie </vt:lpstr>
      <vt:lpstr>Een energiegemeenschap opstarten: Leiderschap -  Inleiding </vt:lpstr>
      <vt:lpstr>Een energiegemeenschap opstarten: Leiderschap </vt:lpstr>
      <vt:lpstr>Een energiegemeenschap starten: Bronnen - Inleiding </vt:lpstr>
      <vt:lpstr>Een energiegemeenschap opstarten: bronnen  </vt:lpstr>
      <vt:lpstr>Een energiegemeenschap opstarten: uw leden - Inleiding  </vt:lpstr>
      <vt:lpstr>Een energiegemeenschap starten: uw leden  </vt:lpstr>
      <vt:lpstr>Een energiegemeenschap opstarten: Financiering - Inleiding </vt:lpstr>
      <vt:lpstr>Een energiegemeenschap opstarten: Financiering - Vragen </vt:lpstr>
      <vt:lpstr>Een energiegemeenschap opstarten: Financiering - Opties </vt:lpstr>
      <vt:lpstr>Een energiegemeenschap opstarten: Betrokkenheid van de gemeenschap en belanghebbenden - Inleiding </vt:lpstr>
      <vt:lpstr>Een energiegemeenschap opstarten: Betrokkenheid van de gemeenschap en belanghebbenden - Vragen </vt:lpstr>
      <vt:lpstr>Een energiegemeenschap opstarten: Betrokkenheid van de gemeenschap en belanghebbenden – Goede praktijken </vt:lpstr>
      <vt:lpstr>Volgende stappen 1 </vt:lpstr>
      <vt:lpstr>Volgende stappen 2 </vt:lpstr>
      <vt:lpstr>Dankwoord 1 </vt:lpstr>
      <vt:lpstr>Dankwoord 2 </vt:lpstr>
      <vt:lpstr>Bedankt!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2026-03-17T08:05:25Z</dcterms:modified>
  <cp:category/>
</cp:coreProperties>
</file>