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p:sldMasterIdLst>
    <p:sldMasterId id="2147483648" r:id="rId4"/>
  </p:sldMasterIdLst>
  <p:notesMasterIdLst>
    <p:notesMasterId r:id="rId33"/>
  </p:notesMasterIdLst>
  <p:handoutMasterIdLst>
    <p:handoutMasterId r:id="rId34"/>
  </p:handoutMasterIdLst>
  <p:sldIdLst>
    <p:sldId id="680" r:id="rId5"/>
    <p:sldId id="681" r:id="rId6"/>
    <p:sldId id="682" r:id="rId7"/>
    <p:sldId id="683" r:id="rId8"/>
    <p:sldId id="684" r:id="rId9"/>
    <p:sldId id="685" r:id="rId10"/>
    <p:sldId id="686" r:id="rId11"/>
    <p:sldId id="687" r:id="rId12"/>
    <p:sldId id="688" r:id="rId13"/>
    <p:sldId id="689" r:id="rId14"/>
    <p:sldId id="690" r:id="rId15"/>
    <p:sldId id="691" r:id="rId16"/>
    <p:sldId id="692" r:id="rId17"/>
    <p:sldId id="693" r:id="rId18"/>
    <p:sldId id="694" r:id="rId19"/>
    <p:sldId id="695" r:id="rId20"/>
    <p:sldId id="696" r:id="rId21"/>
    <p:sldId id="697" r:id="rId22"/>
    <p:sldId id="698" r:id="rId23"/>
    <p:sldId id="699" r:id="rId24"/>
    <p:sldId id="700" r:id="rId25"/>
    <p:sldId id="701" r:id="rId26"/>
    <p:sldId id="702" r:id="rId27"/>
    <p:sldId id="703" r:id="rId28"/>
    <p:sldId id="704" r:id="rId29"/>
    <p:sldId id="705" r:id="rId30"/>
    <p:sldId id="706" r:id="rId31"/>
    <p:sldId id="707" r:id="rId32"/>
  </p:sldIdLst>
  <p:sldSz cx="12192000" cy="6858000"/>
  <p:notesSz cx="6858000" cy="9144000"/>
  <p:defaultTex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DB3F7DB-7419-9C79-D4D1-5F5117578549}" name="Claudia Winkler" initials="CW" userId="S::claudia.winkler_joanneum.at#ext#@flux50.onmicrosoft.com::52be4535-67a9-4335-aabe-f2d589266236"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73737"/>
    <a:srgbClr val="F4C04F"/>
    <a:srgbClr val="EDEDED"/>
    <a:srgbClr val="D8B05A"/>
    <a:srgbClr val="F8F8F8"/>
    <a:srgbClr val="59BDAA"/>
    <a:srgbClr val="FEE880"/>
    <a:srgbClr val="FCE501"/>
    <a:srgbClr val="F1E400"/>
    <a:srgbClr val="14141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111FAD6-E289-561D-557D-784425381CE1}" v="6" dt="2026-02-09T14:38:34.93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0425" autoAdjust="0"/>
    <p:restoredTop sz="86422" autoAdjust="0"/>
  </p:normalViewPr>
  <p:slideViewPr>
    <p:cSldViewPr snapToGrid="0">
      <p:cViewPr varScale="1">
        <p:scale>
          <a:sx n="92" d="100"/>
          <a:sy n="92" d="100"/>
        </p:scale>
        <p:origin x="416" y="184"/>
      </p:cViewPr>
      <p:guideLst/>
    </p:cSldViewPr>
  </p:slideViewPr>
  <p:outlineViewPr>
    <p:cViewPr>
      <p:scale>
        <a:sx n="33" d="100"/>
        <a:sy n="33" d="100"/>
      </p:scale>
      <p:origin x="0" y="-7432"/>
    </p:cViewPr>
  </p:outlin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microsoft.com/office/2016/11/relationships/changesInfo" Target="changesInfos/changesInfo1.xml"/><Relationship Id="rId21" Type="http://schemas.openxmlformats.org/officeDocument/2006/relationships/slide" Target="slides/slide17.xml"/><Relationship Id="rId34" Type="http://schemas.openxmlformats.org/officeDocument/2006/relationships/handoutMaster" Target="handoutMasters/handoutMaster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theme" Target="theme/theme1.xml"/><Relationship Id="rId40"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presProps" Target="presProp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notesMaster" Target="notesMasters/notesMaster1.xml"/><Relationship Id="rId38"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exander Deliukov" userId="d5fda0f2-1d08-4016-b7e9-bb882f168707" providerId="ADAL" clId="{FE9DFF45-01DC-45CC-A80A-B50597210401}"/>
    <pc:docChg chg="delSld modSld">
      <pc:chgData name="Alexander Deliukov" userId="d5fda0f2-1d08-4016-b7e9-bb882f168707" providerId="ADAL" clId="{FE9DFF45-01DC-45CC-A80A-B50597210401}" dt="2026-01-28T11:02:39.213" v="36" actId="404"/>
      <pc:docMkLst>
        <pc:docMk/>
      </pc:docMkLst>
      <pc:sldChg chg="modSp mod">
        <pc:chgData name="Alexander Deliukov" userId="d5fda0f2-1d08-4016-b7e9-bb882f168707" providerId="ADAL" clId="{FE9DFF45-01DC-45CC-A80A-B50597210401}" dt="2026-01-28T10:58:37.809" v="3" actId="120"/>
        <pc:sldMkLst>
          <pc:docMk/>
          <pc:sldMk cId="396191999" sldId="680"/>
        </pc:sldMkLst>
        <pc:spChg chg="mod">
          <ac:chgData name="Alexander Deliukov" userId="d5fda0f2-1d08-4016-b7e9-bb882f168707" providerId="ADAL" clId="{FE9DFF45-01DC-45CC-A80A-B50597210401}" dt="2026-01-28T10:58:37.809" v="3" actId="120"/>
          <ac:spMkLst>
            <pc:docMk/>
            <pc:sldMk cId="396191999" sldId="680"/>
            <ac:spMk id="2" creationId="{2CB092E2-1A2A-9EE6-F777-B7C9EC86D0F3}"/>
          </ac:spMkLst>
        </pc:spChg>
      </pc:sldChg>
      <pc:sldChg chg="modSp mod">
        <pc:chgData name="Alexander Deliukov" userId="d5fda0f2-1d08-4016-b7e9-bb882f168707" providerId="ADAL" clId="{FE9DFF45-01DC-45CC-A80A-B50597210401}" dt="2026-01-28T11:00:41.095" v="17" actId="6549"/>
        <pc:sldMkLst>
          <pc:docMk/>
          <pc:sldMk cId="1281590358" sldId="685"/>
        </pc:sldMkLst>
        <pc:spChg chg="mod">
          <ac:chgData name="Alexander Deliukov" userId="d5fda0f2-1d08-4016-b7e9-bb882f168707" providerId="ADAL" clId="{FE9DFF45-01DC-45CC-A80A-B50597210401}" dt="2026-01-28T11:00:41.095" v="17" actId="6549"/>
          <ac:spMkLst>
            <pc:docMk/>
            <pc:sldMk cId="1281590358" sldId="685"/>
            <ac:spMk id="3" creationId="{D0AF436A-F8FD-90A8-9480-CEDE0958B44B}"/>
          </ac:spMkLst>
        </pc:spChg>
      </pc:sldChg>
      <pc:sldChg chg="modSp mod">
        <pc:chgData name="Alexander Deliukov" userId="d5fda0f2-1d08-4016-b7e9-bb882f168707" providerId="ADAL" clId="{FE9DFF45-01DC-45CC-A80A-B50597210401}" dt="2026-01-28T11:00:45.605" v="18" actId="6549"/>
        <pc:sldMkLst>
          <pc:docMk/>
          <pc:sldMk cId="1546428495" sldId="686"/>
        </pc:sldMkLst>
        <pc:spChg chg="mod">
          <ac:chgData name="Alexander Deliukov" userId="d5fda0f2-1d08-4016-b7e9-bb882f168707" providerId="ADAL" clId="{FE9DFF45-01DC-45CC-A80A-B50597210401}" dt="2026-01-28T11:00:45.605" v="18" actId="6549"/>
          <ac:spMkLst>
            <pc:docMk/>
            <pc:sldMk cId="1546428495" sldId="686"/>
            <ac:spMk id="2" creationId="{D9E65D04-7611-CCEC-C1DF-2BE83FB8C3B9}"/>
          </ac:spMkLst>
        </pc:spChg>
      </pc:sldChg>
      <pc:sldChg chg="modSp">
        <pc:chgData name="Alexander Deliukov" userId="d5fda0f2-1d08-4016-b7e9-bb882f168707" providerId="ADAL" clId="{FE9DFF45-01DC-45CC-A80A-B50597210401}" dt="2026-01-28T10:59:53.181" v="13" actId="5793"/>
        <pc:sldMkLst>
          <pc:docMk/>
          <pc:sldMk cId="3281840278" sldId="688"/>
        </pc:sldMkLst>
        <pc:spChg chg="mod">
          <ac:chgData name="Alexander Deliukov" userId="d5fda0f2-1d08-4016-b7e9-bb882f168707" providerId="ADAL" clId="{FE9DFF45-01DC-45CC-A80A-B50597210401}" dt="2026-01-28T10:59:53.181" v="13" actId="5793"/>
          <ac:spMkLst>
            <pc:docMk/>
            <pc:sldMk cId="3281840278" sldId="688"/>
            <ac:spMk id="4" creationId="{12E9D6D4-ADBC-D7EB-E231-9A2E3FFD7EF4}"/>
          </ac:spMkLst>
        </pc:spChg>
      </pc:sldChg>
      <pc:sldChg chg="modSp">
        <pc:chgData name="Alexander Deliukov" userId="d5fda0f2-1d08-4016-b7e9-bb882f168707" providerId="ADAL" clId="{FE9DFF45-01DC-45CC-A80A-B50597210401}" dt="2026-01-28T11:00:57.682" v="19" actId="404"/>
        <pc:sldMkLst>
          <pc:docMk/>
          <pc:sldMk cId="2027727213" sldId="690"/>
        </pc:sldMkLst>
        <pc:spChg chg="mod">
          <ac:chgData name="Alexander Deliukov" userId="d5fda0f2-1d08-4016-b7e9-bb882f168707" providerId="ADAL" clId="{FE9DFF45-01DC-45CC-A80A-B50597210401}" dt="2026-01-28T11:00:57.682" v="19" actId="404"/>
          <ac:spMkLst>
            <pc:docMk/>
            <pc:sldMk cId="2027727213" sldId="690"/>
            <ac:spMk id="4" creationId="{92FE9A94-DCC1-E1C5-4D79-C962BC490CDE}"/>
          </ac:spMkLst>
        </pc:spChg>
      </pc:sldChg>
      <pc:sldChg chg="modSp mod">
        <pc:chgData name="Alexander Deliukov" userId="d5fda0f2-1d08-4016-b7e9-bb882f168707" providerId="ADAL" clId="{FE9DFF45-01DC-45CC-A80A-B50597210401}" dt="2026-01-28T11:01:01.952" v="20" actId="1076"/>
        <pc:sldMkLst>
          <pc:docMk/>
          <pc:sldMk cId="1109055549" sldId="692"/>
        </pc:sldMkLst>
        <pc:spChg chg="mod">
          <ac:chgData name="Alexander Deliukov" userId="d5fda0f2-1d08-4016-b7e9-bb882f168707" providerId="ADAL" clId="{FE9DFF45-01DC-45CC-A80A-B50597210401}" dt="2026-01-28T11:01:01.952" v="20" actId="1076"/>
          <ac:spMkLst>
            <pc:docMk/>
            <pc:sldMk cId="1109055549" sldId="692"/>
            <ac:spMk id="4" creationId="{B86F7BA3-B558-E7EE-49BC-1EDCDFCA81CE}"/>
          </ac:spMkLst>
        </pc:spChg>
      </pc:sldChg>
      <pc:sldChg chg="modSp mod">
        <pc:chgData name="Alexander Deliukov" userId="d5fda0f2-1d08-4016-b7e9-bb882f168707" providerId="ADAL" clId="{FE9DFF45-01DC-45CC-A80A-B50597210401}" dt="2026-01-28T11:01:07.517" v="22" actId="1076"/>
        <pc:sldMkLst>
          <pc:docMk/>
          <pc:sldMk cId="343872259" sldId="694"/>
        </pc:sldMkLst>
        <pc:spChg chg="mod">
          <ac:chgData name="Alexander Deliukov" userId="d5fda0f2-1d08-4016-b7e9-bb882f168707" providerId="ADAL" clId="{FE9DFF45-01DC-45CC-A80A-B50597210401}" dt="2026-01-28T11:01:07.517" v="22" actId="1076"/>
          <ac:spMkLst>
            <pc:docMk/>
            <pc:sldMk cId="343872259" sldId="694"/>
            <ac:spMk id="4" creationId="{C48B4B3E-49EA-5666-7C14-9015697F413B}"/>
          </ac:spMkLst>
        </pc:spChg>
      </pc:sldChg>
      <pc:sldChg chg="modSp mod">
        <pc:chgData name="Alexander Deliukov" userId="d5fda0f2-1d08-4016-b7e9-bb882f168707" providerId="ADAL" clId="{FE9DFF45-01DC-45CC-A80A-B50597210401}" dt="2026-01-28T11:01:12.115" v="24" actId="1076"/>
        <pc:sldMkLst>
          <pc:docMk/>
          <pc:sldMk cId="1623071358" sldId="696"/>
        </pc:sldMkLst>
        <pc:spChg chg="mod">
          <ac:chgData name="Alexander Deliukov" userId="d5fda0f2-1d08-4016-b7e9-bb882f168707" providerId="ADAL" clId="{FE9DFF45-01DC-45CC-A80A-B50597210401}" dt="2026-01-28T11:01:12.115" v="24" actId="1076"/>
          <ac:spMkLst>
            <pc:docMk/>
            <pc:sldMk cId="1623071358" sldId="696"/>
            <ac:spMk id="4" creationId="{B8F24D65-3C3C-DDDB-79E7-E2DA63900FA9}"/>
          </ac:spMkLst>
        </pc:spChg>
      </pc:sldChg>
      <pc:sldChg chg="modSp mod">
        <pc:chgData name="Alexander Deliukov" userId="d5fda0f2-1d08-4016-b7e9-bb882f168707" providerId="ADAL" clId="{FE9DFF45-01DC-45CC-A80A-B50597210401}" dt="2026-01-28T11:01:16.194" v="25" actId="1076"/>
        <pc:sldMkLst>
          <pc:docMk/>
          <pc:sldMk cId="1694752254" sldId="698"/>
        </pc:sldMkLst>
        <pc:spChg chg="mod">
          <ac:chgData name="Alexander Deliukov" userId="d5fda0f2-1d08-4016-b7e9-bb882f168707" providerId="ADAL" clId="{FE9DFF45-01DC-45CC-A80A-B50597210401}" dt="2026-01-28T11:01:16.194" v="25" actId="1076"/>
          <ac:spMkLst>
            <pc:docMk/>
            <pc:sldMk cId="1694752254" sldId="698"/>
            <ac:spMk id="4" creationId="{5B37293F-24F8-0380-1F80-AE575BD0E6B4}"/>
          </ac:spMkLst>
        </pc:spChg>
      </pc:sldChg>
      <pc:sldChg chg="modSp mod">
        <pc:chgData name="Alexander Deliukov" userId="d5fda0f2-1d08-4016-b7e9-bb882f168707" providerId="ADAL" clId="{FE9DFF45-01DC-45CC-A80A-B50597210401}" dt="2026-01-28T11:01:18.596" v="26" actId="1076"/>
        <pc:sldMkLst>
          <pc:docMk/>
          <pc:sldMk cId="1816637951" sldId="699"/>
        </pc:sldMkLst>
        <pc:spChg chg="mod">
          <ac:chgData name="Alexander Deliukov" userId="d5fda0f2-1d08-4016-b7e9-bb882f168707" providerId="ADAL" clId="{FE9DFF45-01DC-45CC-A80A-B50597210401}" dt="2026-01-28T11:01:18.596" v="26" actId="1076"/>
          <ac:spMkLst>
            <pc:docMk/>
            <pc:sldMk cId="1816637951" sldId="699"/>
            <ac:spMk id="4" creationId="{1ECEFC4C-0B69-0558-9888-BD4D20B48878}"/>
          </ac:spMkLst>
        </pc:spChg>
      </pc:sldChg>
      <pc:sldChg chg="modSp mod">
        <pc:chgData name="Alexander Deliukov" userId="d5fda0f2-1d08-4016-b7e9-bb882f168707" providerId="ADAL" clId="{FE9DFF45-01DC-45CC-A80A-B50597210401}" dt="2026-01-28T11:01:23.241" v="28" actId="1076"/>
        <pc:sldMkLst>
          <pc:docMk/>
          <pc:sldMk cId="1299647673" sldId="701"/>
        </pc:sldMkLst>
        <pc:spChg chg="mod">
          <ac:chgData name="Alexander Deliukov" userId="d5fda0f2-1d08-4016-b7e9-bb882f168707" providerId="ADAL" clId="{FE9DFF45-01DC-45CC-A80A-B50597210401}" dt="2026-01-28T11:01:23.241" v="28" actId="1076"/>
          <ac:spMkLst>
            <pc:docMk/>
            <pc:sldMk cId="1299647673" sldId="701"/>
            <ac:spMk id="4" creationId="{4E507AF0-D257-E3D0-87DD-E138B5C70D1C}"/>
          </ac:spMkLst>
        </pc:spChg>
      </pc:sldChg>
      <pc:sldChg chg="modSp mod">
        <pc:chgData name="Alexander Deliukov" userId="d5fda0f2-1d08-4016-b7e9-bb882f168707" providerId="ADAL" clId="{FE9DFF45-01DC-45CC-A80A-B50597210401}" dt="2026-01-28T11:01:42.613" v="34" actId="1076"/>
        <pc:sldMkLst>
          <pc:docMk/>
          <pc:sldMk cId="3052686012" sldId="703"/>
        </pc:sldMkLst>
        <pc:spChg chg="mod">
          <ac:chgData name="Alexander Deliukov" userId="d5fda0f2-1d08-4016-b7e9-bb882f168707" providerId="ADAL" clId="{FE9DFF45-01DC-45CC-A80A-B50597210401}" dt="2026-01-28T11:01:40.661" v="33" actId="1076"/>
          <ac:spMkLst>
            <pc:docMk/>
            <pc:sldMk cId="3052686012" sldId="703"/>
            <ac:spMk id="4" creationId="{070F12FB-7F14-7FF3-449C-2811541DD8D2}"/>
          </ac:spMkLst>
        </pc:spChg>
        <pc:spChg chg="mod">
          <ac:chgData name="Alexander Deliukov" userId="d5fda0f2-1d08-4016-b7e9-bb882f168707" providerId="ADAL" clId="{FE9DFF45-01DC-45CC-A80A-B50597210401}" dt="2026-01-28T11:01:28.779" v="29" actId="1076"/>
          <ac:spMkLst>
            <pc:docMk/>
            <pc:sldMk cId="3052686012" sldId="703"/>
            <ac:spMk id="29" creationId="{4ECDE187-04E2-45C2-AB71-3163282F7484}"/>
          </ac:spMkLst>
        </pc:spChg>
        <pc:spChg chg="mod">
          <ac:chgData name="Alexander Deliukov" userId="d5fda0f2-1d08-4016-b7e9-bb882f168707" providerId="ADAL" clId="{FE9DFF45-01DC-45CC-A80A-B50597210401}" dt="2026-01-28T11:01:31.109" v="30" actId="1076"/>
          <ac:spMkLst>
            <pc:docMk/>
            <pc:sldMk cId="3052686012" sldId="703"/>
            <ac:spMk id="41" creationId="{D9C87595-16A2-4A0F-9DBB-4AF40FA3BA2C}"/>
          </ac:spMkLst>
        </pc:spChg>
        <pc:spChg chg="mod">
          <ac:chgData name="Alexander Deliukov" userId="d5fda0f2-1d08-4016-b7e9-bb882f168707" providerId="ADAL" clId="{FE9DFF45-01DC-45CC-A80A-B50597210401}" dt="2026-01-28T11:01:42.613" v="34" actId="1076"/>
          <ac:spMkLst>
            <pc:docMk/>
            <pc:sldMk cId="3052686012" sldId="703"/>
            <ac:spMk id="60" creationId="{DB6D982A-54DA-4FCC-9383-F91FC1E1D9CE}"/>
          </ac:spMkLst>
        </pc:spChg>
      </pc:sldChg>
      <pc:sldChg chg="modSp mod">
        <pc:chgData name="Alexander Deliukov" userId="d5fda0f2-1d08-4016-b7e9-bb882f168707" providerId="ADAL" clId="{FE9DFF45-01DC-45CC-A80A-B50597210401}" dt="2026-01-28T11:02:33.168" v="35" actId="404"/>
        <pc:sldMkLst>
          <pc:docMk/>
          <pc:sldMk cId="3350335299" sldId="704"/>
        </pc:sldMkLst>
        <pc:spChg chg="mod">
          <ac:chgData name="Alexander Deliukov" userId="d5fda0f2-1d08-4016-b7e9-bb882f168707" providerId="ADAL" clId="{FE9DFF45-01DC-45CC-A80A-B50597210401}" dt="2026-01-28T11:02:33.168" v="35" actId="404"/>
          <ac:spMkLst>
            <pc:docMk/>
            <pc:sldMk cId="3350335299" sldId="704"/>
            <ac:spMk id="4" creationId="{8C3DE06E-3BC0-3D03-DD67-6053C9DC5EE0}"/>
          </ac:spMkLst>
        </pc:spChg>
      </pc:sldChg>
      <pc:sldChg chg="modSp mod">
        <pc:chgData name="Alexander Deliukov" userId="d5fda0f2-1d08-4016-b7e9-bb882f168707" providerId="ADAL" clId="{FE9DFF45-01DC-45CC-A80A-B50597210401}" dt="2026-01-28T11:02:39.213" v="36" actId="404"/>
        <pc:sldMkLst>
          <pc:docMk/>
          <pc:sldMk cId="3400119781" sldId="705"/>
        </pc:sldMkLst>
        <pc:spChg chg="mod">
          <ac:chgData name="Alexander Deliukov" userId="d5fda0f2-1d08-4016-b7e9-bb882f168707" providerId="ADAL" clId="{FE9DFF45-01DC-45CC-A80A-B50597210401}" dt="2026-01-28T11:02:39.213" v="36" actId="404"/>
          <ac:spMkLst>
            <pc:docMk/>
            <pc:sldMk cId="3400119781" sldId="705"/>
            <ac:spMk id="4" creationId="{B6E2F0C4-3708-062E-837B-49F21B8E51C4}"/>
          </ac:spMkLst>
        </pc:spChg>
      </pc:sldChg>
    </pc:docChg>
  </pc:docChgLst>
  <pc:docChgLst>
    <pc:chgData name="Alexander Deliukov" userId="S::alexander_think-e.be#ext#@flux50.onmicrosoft.com::bee075c1-faac-4166-8fcb-7b2057bad6f6" providerId="AD" clId="Web-{7111FAD6-E289-561D-557D-784425381CE1}"/>
    <pc:docChg chg="modSld">
      <pc:chgData name="Alexander Deliukov" userId="S::alexander_think-e.be#ext#@flux50.onmicrosoft.com::bee075c1-faac-4166-8fcb-7b2057bad6f6" providerId="AD" clId="Web-{7111FAD6-E289-561D-557D-784425381CE1}" dt="2026-02-09T14:38:34.933" v="4" actId="14100"/>
      <pc:docMkLst>
        <pc:docMk/>
      </pc:docMkLst>
      <pc:sldChg chg="addSp modSp">
        <pc:chgData name="Alexander Deliukov" userId="S::alexander_think-e.be#ext#@flux50.onmicrosoft.com::bee075c1-faac-4166-8fcb-7b2057bad6f6" providerId="AD" clId="Web-{7111FAD6-E289-561D-557D-784425381CE1}" dt="2026-02-09T14:38:34.933" v="4" actId="14100"/>
        <pc:sldMkLst>
          <pc:docMk/>
          <pc:sldMk cId="396191999" sldId="680"/>
        </pc:sldMkLst>
        <pc:picChg chg="add mod">
          <ac:chgData name="Alexander Deliukov" userId="S::alexander_think-e.be#ext#@flux50.onmicrosoft.com::bee075c1-faac-4166-8fcb-7b2057bad6f6" providerId="AD" clId="Web-{7111FAD6-E289-561D-557D-784425381CE1}" dt="2026-02-09T14:38:34.933" v="4" actId="14100"/>
          <ac:picMkLst>
            <pc:docMk/>
            <pc:sldMk cId="396191999" sldId="680"/>
            <ac:picMk id="4" creationId="{CA8286C3-F793-377C-B02C-899A3AC93BE7}"/>
          </ac:picMkLst>
        </pc:pic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머리글 개체 틀 1">
            <a:extLst>
              <a:ext uri="{FF2B5EF4-FFF2-40B4-BE49-F238E27FC236}">
                <a16:creationId xmlns:a16="http://schemas.microsoft.com/office/drawing/2014/main" id="{59230B0E-39ED-45EA-AD95-669D0616B39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ko-KR" altLang="en-US"/>
          </a:p>
        </p:txBody>
      </p:sp>
      <p:sp>
        <p:nvSpPr>
          <p:cNvPr id="4" name="바닥글 개체 틀 3">
            <a:extLst>
              <a:ext uri="{FF2B5EF4-FFF2-40B4-BE49-F238E27FC236}">
                <a16:creationId xmlns:a16="http://schemas.microsoft.com/office/drawing/2014/main" id="{AA82B798-201A-4B14-B1F0-6A660C5C7272}"/>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ko-KR" altLang="en-US"/>
          </a:p>
        </p:txBody>
      </p:sp>
      <p:sp>
        <p:nvSpPr>
          <p:cNvPr id="5" name="슬라이드 번호 개체 틀 4">
            <a:extLst>
              <a:ext uri="{FF2B5EF4-FFF2-40B4-BE49-F238E27FC236}">
                <a16:creationId xmlns:a16="http://schemas.microsoft.com/office/drawing/2014/main" id="{EE2F5857-B39B-4284-A086-C6DE2719C940}"/>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7E3EF34-7656-4396-AEBE-2B554E5E9341}" type="slidenum">
              <a:rPr lang="ko-KR" altLang="en-US" smtClean="0"/>
              <a:t>‹#›</a:t>
            </a:fld>
            <a:endParaRPr lang="ko-KR" altLang="en-US"/>
          </a:p>
        </p:txBody>
      </p:sp>
    </p:spTree>
    <p:extLst>
      <p:ext uri="{BB962C8B-B14F-4D97-AF65-F5344CB8AC3E}">
        <p14:creationId xmlns:p14="http://schemas.microsoft.com/office/powerpoint/2010/main" val="169878219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머리글 개체 틀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ko-KR" altLang="en-US"/>
          </a:p>
        </p:txBody>
      </p:sp>
      <p:sp>
        <p:nvSpPr>
          <p:cNvPr id="3" name="날짜 개체 틀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5A49F08-9100-4AF5-BC0A-FC6A093BE3CC}" type="datetimeFigureOut">
              <a:rPr lang="ko-KR" altLang="en-US" smtClean="0"/>
              <a:t>2026. 3. 17.</a:t>
            </a:fld>
            <a:endParaRPr lang="ko-KR" altLang="en-US"/>
          </a:p>
        </p:txBody>
      </p:sp>
      <p:sp>
        <p:nvSpPr>
          <p:cNvPr id="4" name="슬라이드 이미지 개체 틀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ko-KR" altLang="en-US"/>
          </a:p>
        </p:txBody>
      </p:sp>
      <p:sp>
        <p:nvSpPr>
          <p:cNvPr id="5" name="슬라이드 노트 개체 틀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ko-KR" altLang="en-US"/>
              <a:t>Mastertekststijl bewerken</a:t>
            </a:r>
          </a:p>
          <a:p>
            <a:pPr lvl="1"/>
            <a:r>
              <a:rPr lang="ko-KR" altLang="en-US"/>
              <a:t>Tweede niveau</a:t>
            </a:r>
          </a:p>
          <a:p>
            <a:pPr lvl="2"/>
            <a:r>
              <a:rPr lang="ko-KR" altLang="en-US"/>
              <a:t>Derde niveau</a:t>
            </a:r>
          </a:p>
          <a:p>
            <a:pPr lvl="3"/>
            <a:r>
              <a:rPr lang="ko-KR" altLang="en-US"/>
              <a:t>Vierde niveau</a:t>
            </a:r>
          </a:p>
          <a:p>
            <a:pPr lvl="4"/>
            <a:r>
              <a:rPr lang="ko-KR" altLang="en-US"/>
              <a:t>Vijfde niveau</a:t>
            </a:r>
          </a:p>
        </p:txBody>
      </p:sp>
      <p:sp>
        <p:nvSpPr>
          <p:cNvPr id="6" name="바닥글 개체 틀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ko-KR" altLang="en-US"/>
          </a:p>
        </p:txBody>
      </p:sp>
      <p:sp>
        <p:nvSpPr>
          <p:cNvPr id="7" name="슬라이드 번호 개체 틀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08FC7D2-309F-4B1D-AF63-DB3D4B544859}" type="slidenum">
              <a:rPr lang="ko-KR" altLang="en-US" smtClean="0"/>
              <a:t>‹#›</a:t>
            </a:fld>
            <a:endParaRPr lang="ko-KR" altLang="en-US"/>
          </a:p>
        </p:txBody>
      </p:sp>
    </p:spTree>
    <p:extLst>
      <p:ext uri="{BB962C8B-B14F-4D97-AF65-F5344CB8AC3E}">
        <p14:creationId xmlns:p14="http://schemas.microsoft.com/office/powerpoint/2010/main" val="3717933522"/>
      </p:ext>
    </p:extLst>
  </p:cSld>
  <p:clrMap bg1="lt1" tx1="dk1" bg2="lt2" tx2="dk2" accent1="accent1" accent2="accent2" accent3="accent3" accent4="accent4" accent5="accent5" accent6="accent6" hlink="hlink" folHlink="folHlink"/>
  <p:notesStyle>
    <a:lvl1pPr marL="0" algn="l" defTabSz="914400" rtl="0" eaLnBrk="1" latinLnBrk="1" hangingPunct="1">
      <a:defRPr sz="1200" kern="1200">
        <a:solidFill>
          <a:schemeClr val="tx1"/>
        </a:solidFill>
        <a:latin typeface="+mn-lt"/>
        <a:ea typeface="+mn-ea"/>
        <a:cs typeface="+mn-cs"/>
      </a:defRPr>
    </a:lvl1pPr>
    <a:lvl2pPr marL="457200" algn="l" defTabSz="914400" rtl="0" eaLnBrk="1" latinLnBrk="1" hangingPunct="1">
      <a:defRPr sz="1200" kern="1200">
        <a:solidFill>
          <a:schemeClr val="tx1"/>
        </a:solidFill>
        <a:latin typeface="+mn-lt"/>
        <a:ea typeface="+mn-ea"/>
        <a:cs typeface="+mn-cs"/>
      </a:defRPr>
    </a:lvl2pPr>
    <a:lvl3pPr marL="914400" algn="l" defTabSz="914400" rtl="0" eaLnBrk="1" latinLnBrk="1" hangingPunct="1">
      <a:defRPr sz="1200" kern="1200">
        <a:solidFill>
          <a:schemeClr val="tx1"/>
        </a:solidFill>
        <a:latin typeface="+mn-lt"/>
        <a:ea typeface="+mn-ea"/>
        <a:cs typeface="+mn-cs"/>
      </a:defRPr>
    </a:lvl3pPr>
    <a:lvl4pPr marL="1371600" algn="l" defTabSz="914400" rtl="0" eaLnBrk="1" latinLnBrk="1" hangingPunct="1">
      <a:defRPr sz="1200" kern="1200">
        <a:solidFill>
          <a:schemeClr val="tx1"/>
        </a:solidFill>
        <a:latin typeface="+mn-lt"/>
        <a:ea typeface="+mn-ea"/>
        <a:cs typeface="+mn-cs"/>
      </a:defRPr>
    </a:lvl4pPr>
    <a:lvl5pPr marL="1828800" algn="l" defTabSz="914400" rtl="0" eaLnBrk="1" latinLnBrk="1" hangingPunct="1">
      <a:defRPr sz="1200" kern="1200">
        <a:solidFill>
          <a:schemeClr val="tx1"/>
        </a:solidFill>
        <a:latin typeface="+mn-lt"/>
        <a:ea typeface="+mn-ea"/>
        <a:cs typeface="+mn-cs"/>
      </a:defRPr>
    </a:lvl5pPr>
    <a:lvl6pPr marL="2286000" algn="l" defTabSz="914400" rtl="0" eaLnBrk="1" latinLnBrk="1" hangingPunct="1">
      <a:defRPr sz="1200" kern="1200">
        <a:solidFill>
          <a:schemeClr val="tx1"/>
        </a:solidFill>
        <a:latin typeface="+mn-lt"/>
        <a:ea typeface="+mn-ea"/>
        <a:cs typeface="+mn-cs"/>
      </a:defRPr>
    </a:lvl6pPr>
    <a:lvl7pPr marL="2743200" algn="l" defTabSz="914400" rtl="0" eaLnBrk="1" latinLnBrk="1" hangingPunct="1">
      <a:defRPr sz="1200" kern="1200">
        <a:solidFill>
          <a:schemeClr val="tx1"/>
        </a:solidFill>
        <a:latin typeface="+mn-lt"/>
        <a:ea typeface="+mn-ea"/>
        <a:cs typeface="+mn-cs"/>
      </a:defRPr>
    </a:lvl7pPr>
    <a:lvl8pPr marL="3200400" algn="l" defTabSz="914400" rtl="0" eaLnBrk="1" latinLnBrk="1" hangingPunct="1">
      <a:defRPr sz="1200" kern="1200">
        <a:solidFill>
          <a:schemeClr val="tx1"/>
        </a:solidFill>
        <a:latin typeface="+mn-lt"/>
        <a:ea typeface="+mn-ea"/>
        <a:cs typeface="+mn-cs"/>
      </a:defRPr>
    </a:lvl8pPr>
    <a:lvl9pPr marL="3657600" algn="l" defTabSz="914400" rtl="0" eaLnBrk="1" latinLnBrk="1"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eur01.safelinks.protection.outlook.com/?url=https%3A%2F%2Fcreativecommons.org%2Flicenses%2Fby-sa%2F4.0%2Fdeed.en&amp;data=05%7C02%7Csimon.ball%40open.ac.uk%7C8b75d0b6e56042db759308de25b428c2%7C0e2ed45596af4100bed3a8e5fd981685%7C0%7C0%7C638989652911880494%7CUnknown%7CTWFpbGZsb3d8eyJFbXB0eU1hcGkiOnRydWUsIlYiOiIwLjAuMDAwMCIsIlAiOiJXaW4zMiIsIkFOIjoiTWFpbCIsIldUIjoyfQ%3D%3D%7C0%7C%7C%7C&amp;sdata=%2FITZkt%2BIetR6zgRVbzpDpm%2Fe6Dlg1L5kh3Mm8lyobao%3D&amp;reserved=0" TargetMode="External"/><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3" Type="http://schemas.openxmlformats.org/officeDocument/2006/relationships/hyperlink" Target="https://www.open.edu/openlearncreate/course/view.php?id=17128" TargetMode="External"/><Relationship Id="rId2" Type="http://schemas.openxmlformats.org/officeDocument/2006/relationships/slide" Target="../slides/slide24.xml"/><Relationship Id="rId1" Type="http://schemas.openxmlformats.org/officeDocument/2006/relationships/notesMaster" Target="../notesMasters/notesMaster1.xml"/><Relationship Id="rId6" Type="http://schemas.openxmlformats.org/officeDocument/2006/relationships/hyperlink" Target="https://sam.nrel.gov/" TargetMode="External"/><Relationship Id="rId5" Type="http://schemas.openxmlformats.org/officeDocument/2006/relationships/hyperlink" Target="https://globalwindatlas.info/en/" TargetMode="External"/><Relationship Id="rId4" Type="http://schemas.openxmlformats.org/officeDocument/2006/relationships/hyperlink" Target="https://joint-research-centre.ec.europa.eu/photovoltaic-geographical-information-system-pvgis_en" TargetMode="External"/></Relationships>
</file>

<file path=ppt/notesSlides/_rels/notesSlide25.xml.rels><?xml version="1.0" encoding="UTF-8" standalone="yes"?>
<Relationships xmlns="http://schemas.openxmlformats.org/package/2006/relationships"><Relationship Id="rId3" Type="http://schemas.openxmlformats.org/officeDocument/2006/relationships/hyperlink" Target="https://energiegemeinschaften.gv.at/online-guide/" TargetMode="External"/><Relationship Id="rId2" Type="http://schemas.openxmlformats.org/officeDocument/2006/relationships/slide" Target="../slides/slide25.xml"/><Relationship Id="rId1" Type="http://schemas.openxmlformats.org/officeDocument/2006/relationships/notesMaster" Target="../notesMasters/notesMaster1.xml"/><Relationship Id="rId6" Type="http://schemas.openxmlformats.org/officeDocument/2006/relationships/hyperlink" Target="https://smart-cities-marketplace.ec.europa.eu/insights/solutions/solution-booklet-energy-communities" TargetMode="External"/><Relationship Id="rId5" Type="http://schemas.openxmlformats.org/officeDocument/2006/relationships/hyperlink" Target="https://decide4energy.eu/fileadmin/user_upload/Resources/PREVIEW-A5-WP3_Case_studies-Booklet.pdf" TargetMode="External"/><Relationship Id="rId4" Type="http://schemas.openxmlformats.org/officeDocument/2006/relationships/hyperlink" Target="https://decide4energy.eu/fileadmin/user_upload/Materials/Business_Models_Infographic_final_02.png" TargetMode="External"/></Relationships>
</file>

<file path=ppt/notesSlides/_rels/notesSlide26.xml.rels><?xml version="1.0" encoding="UTF-8" standalone="yes"?>
<Relationships xmlns="http://schemas.openxmlformats.org/package/2006/relationships"><Relationship Id="rId8" Type="http://schemas.openxmlformats.org/officeDocument/2006/relationships/hyperlink" Target="https://www.flickr.com/photos/howardlake/6238256033/in/photolist-w23rMr-DNKbE-7FU5Zv-8RJ7as-8REYjk-avfGbv-J98b4A-2nYfE8G-9H7jk4-AgukoC-5CPPh9-kNhBtZ-eSzwYo-ew3DRE-gpzKGw-553ujC-8EV2r9-8B4K1P-oqMiNU-TyuMPb-7Nsqrs-23kSphE-ejrVgd-eeHbjV-8iMtBa-u3iDQ-3KufnR-bBEkmV-5GAnJ2-6Z1XhG-2nYeegB-8bXfhU-9ttQTs-2jNUAua-2jDHP1t-iS64h-NFRXgj-2nYbGyz-6Z1Xoy-2iNdag6-2iGVpFn-2nYbKBU-4FkQe1-2jmWhkq-5jYmeg-27PcpUG-2nYh5yY-aWjvEt-6hJjTL-2nYgBFB" TargetMode="External"/><Relationship Id="rId13" Type="http://schemas.openxmlformats.org/officeDocument/2006/relationships/hyperlink" Target="https://commons.wikimedia.org/wiki/File:Vorarlberger_Kraftwerke-Energy_meter_(electro)-smart_meter-02ASD.jpg" TargetMode="External"/><Relationship Id="rId3" Type="http://schemas.openxmlformats.org/officeDocument/2006/relationships/hyperlink" Target="https://creativecommons.org/licenses/by-sa/4.0/deed.en" TargetMode="External"/><Relationship Id="rId7" Type="http://schemas.openxmlformats.org/officeDocument/2006/relationships/hyperlink" Target="https://creativecommons.org/licenses/by-nc-nd/2.0/" TargetMode="External"/><Relationship Id="rId12" Type="http://schemas.openxmlformats.org/officeDocument/2006/relationships/hyperlink" Target="https://www.flickr.com/photos/luigimengato/41193109401/in/photolist-bGVEuK-HYSiBG-msBknz-msA8Pt-msBaRa-msCm6h-msBLwy-msBJ8q-msAGLi-bGVDgP-msBDmG-25L6sha-msBAaS-J8CvTT-msB5BT-msCdv7-HcGibd-J5zfN7-J5zfAd-HH3aGN-J8CxPg-nCPDVc-J8Cvf8-J8J568-J8HLPp-psCxnU-J8HJfX-J5zhQo-J5zhtS-J5zhU1-J8CvYn-J29hc2-J8CvL8-J8CwXr-ch3NQU-J5zfES-ch3Pu3-PvkhKg-J8CxAR-tVJ6iY-J8Cw8F-J5zgUL-sWgr3-J5zf8Q-J8CwPv-HH6kPq-J2bEsv-HH3bMy-2kU3szT-J8Cxwn" TargetMode="External"/><Relationship Id="rId2" Type="http://schemas.openxmlformats.org/officeDocument/2006/relationships/slide" Target="../slides/slide26.xml"/><Relationship Id="rId1" Type="http://schemas.openxmlformats.org/officeDocument/2006/relationships/notesMaster" Target="../notesMasters/notesMaster1.xml"/><Relationship Id="rId6" Type="http://schemas.openxmlformats.org/officeDocument/2006/relationships/hyperlink" Target="https://www.flickr.com/photos/bcgovphotos/31002313633/in/photolist-PeyXJR-7VA87W-2mGvwpG-H4EJex-6HPouy-28wmsim-fkZi52-2qGetRz-SL4BmJ-2pFs1aw-2g6T7nQ-LcXLhM-2pzq4Wt-27NYoQe-2o4EhfW-2oikY9P-2gpgBWu-TodhL3-22RjYSg-2pznRFg-2qFvV9b-28wmpLs-4pBY8H-nTux14-oaTEP3-28zYuvn-2887yop-QbGhiR-gV96xy-eXwQ2G-2mGvw7s-28zYv8p-2o1SVM1-uq682d-cVwxTY-2bhpyUx-2qG3r4s-uaQca1-2q73nSx-8fsNLX-2nSs8S8-usCvdD-us1sWh-2pFZMXg-atbVgq-nKuAaC-4Pwhx9-uq61xw-7dzWrF-uaXDt8" TargetMode="External"/><Relationship Id="rId11" Type="http://schemas.openxmlformats.org/officeDocument/2006/relationships/hyperlink" Target="https://creativecommons.org/licenses/by-nd/2.0/" TargetMode="External"/><Relationship Id="rId5" Type="http://schemas.openxmlformats.org/officeDocument/2006/relationships/hyperlink" Target="https://creativecommons.org/licenses/by/2.0/" TargetMode="External"/><Relationship Id="rId10" Type="http://schemas.openxmlformats.org/officeDocument/2006/relationships/hyperlink" Target="https://www.flickr.com/photos/greenmambagreenmamba/2049993321/in/photolist-489KAr-3YfCcV-2kVRpJS-DzMyYS-6L6BY-5DCCBi-8oWbQt-3JPbNK-57faN7-62npjg-35NkU6-SD3i1c-4X9AaL-r1kacD-aNd9Xr-e5HioZ-8Maoye-EGj7Cd-DTexmv-RxhniS-S7SJaR-8E29fJ-2iEVdzZ-S7SHZF-6khfo5-bxcGmt-2j5ypZi-QPMHZB-eJqw8g-bjX8y-66sojC-bRTB2v-dwFX9J-4VhgWY-s2Qy5j-8jMywr-559jxT-8XzkXJ-apU25d-9a91xa-brYqtU-egQyFv-7NS6TP-7cKAeK-dyKRqc-5Gvacj-diuZw7-ACHE-arrRui-efCR5y" TargetMode="External"/><Relationship Id="rId4" Type="http://schemas.openxmlformats.org/officeDocument/2006/relationships/hyperlink" Target="https://www.flickr.com/photos/tentenuk/18672186072/" TargetMode="External"/><Relationship Id="rId9" Type="http://schemas.openxmlformats.org/officeDocument/2006/relationships/hyperlink" Target="https://creativecommons.org/licenses/by-sa/2.0/" TargetMode="External"/></Relationships>
</file>

<file path=ppt/notesSlides/_rels/notesSlide27.xml.rels><?xml version="1.0" encoding="UTF-8" standalone="yes"?>
<Relationships xmlns="http://schemas.openxmlformats.org/package/2006/relationships"><Relationship Id="rId3" Type="http://schemas.openxmlformats.org/officeDocument/2006/relationships/hyperlink" Target="https://creativecommons.org/licenses/by/2.0/" TargetMode="External"/><Relationship Id="rId2" Type="http://schemas.openxmlformats.org/officeDocument/2006/relationships/slide" Target="../slides/slide27.xml"/><Relationship Id="rId1" Type="http://schemas.openxmlformats.org/officeDocument/2006/relationships/notesMaster" Target="../notesMasters/notesMaster1.xml"/><Relationship Id="rId5" Type="http://schemas.openxmlformats.org/officeDocument/2006/relationships/hyperlink" Target="https://www.flickr.com/photos/tentenuk/18672186072/" TargetMode="External"/><Relationship Id="rId4" Type="http://schemas.openxmlformats.org/officeDocument/2006/relationships/hyperlink" Target="https://www.flickr.com/photos/193030246@N04/51185443459/in/photolist-2kZ5M4R-YHoUDo-2gVhBWm-EHmde9-EdduiC-Bbtyo8-FaVAcR-FaVAwD-F8C5U9-F8C7tG-EHmdTL-bmrWfT-EHme8U-FaVzkk-F8C7Bs-EHmfAU-EZekkJ-EHmeyU-FaVCeg-gmHV8W-FaVzxz-EZenzy-F2wv2F-o68auJ-F2wuor-EHmfLU-EZemMG-2gViDpA-LEdN9a-ABXbz-2pVvMsu-EZeqrf-Edyai2-FaVGaH-EddCAu-F8CcVy-21fHMqa-EZeqSq-Edybpk-EHmjKL-EdyaKe-2kZ2TrW-8WooS2-7k9nHa-BaGwqh-7kdh2Y-ezxMh4-2nBQC5a-4QjWQ2-riod3" TargetMode="Externa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energy.ec.europa.eu/topics/markets-and-consumers/energy-consumers-and-prosumers/energy-communities_en" TargetMode="External"/><Relationship Id="rId2" Type="http://schemas.openxmlformats.org/officeDocument/2006/relationships/slide" Target="../slides/slide6.xml"/><Relationship Id="rId1" Type="http://schemas.openxmlformats.org/officeDocument/2006/relationships/notesMaster" Target="../notesMasters/notesMaster1.xml"/><Relationship Id="rId4" Type="http://schemas.openxmlformats.org/officeDocument/2006/relationships/hyperlink" Target="https://energy.ec.europa.eu/topics/renewable-energy/enabling-framework-renewables_en#renewable-energy-communities" TargetMode="Externa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0">
              <a:lnSpc>
                <a:spcPct val="100000"/>
              </a:lnSpc>
              <a:spcBef>
                <a:spcPts val="0"/>
              </a:spcBef>
              <a:spcAft>
                <a:spcPts val="0"/>
              </a:spcAft>
              <a:buClrTx/>
              <a:buSzTx/>
              <a:buFontTx/>
              <a:buNone/>
              <a:tabLst/>
              <a:defRPr/>
            </a:pPr>
            <a:r>
              <a:rPr lang="en-US" altLang="ko-KR" sz="1200" kern="1200" dirty="0">
                <a:solidFill>
                  <a:schemeClr val="tx1"/>
                </a:solidFill>
                <a:latin typeface="+mn-lt"/>
                <a:ea typeface="+mn-ea"/>
                <a:cs typeface="Arial" panose="020B0604020202020204" pitchFamily="34" charset="0"/>
              </a:rPr>
              <a:t>Handige tips, trucs en hulpmiddelen...</a:t>
            </a:r>
          </a:p>
          <a:p>
            <a:pPr marL="0" marR="0" lvl="0" indent="0" algn="l" defTabSz="914400" rtl="0" eaLnBrk="1" fontAlgn="auto" latinLnBrk="0" hangingPunct="0">
              <a:lnSpc>
                <a:spcPct val="100000"/>
              </a:lnSpc>
              <a:spcBef>
                <a:spcPts val="0"/>
              </a:spcBef>
              <a:spcAft>
                <a:spcPts val="0"/>
              </a:spcAft>
              <a:buClrTx/>
              <a:buSzTx/>
              <a:buFontTx/>
              <a:buNone/>
              <a:tabLst/>
              <a:defRPr/>
            </a:pPr>
            <a:r>
              <a:rPr lang="en-US" altLang="ko-KR" sz="1200" dirty="0">
                <a:solidFill>
                  <a:schemeClr val="tx2"/>
                </a:solidFill>
                <a:cs typeface="Arial" panose="020B0604020202020204" pitchFamily="34" charset="0"/>
              </a:rPr>
              <a:t>Ter ondersteuning bij het opzetten van uw energiegemeenschap </a:t>
            </a:r>
            <a:endParaRPr lang="ko-KR" altLang="en-US" sz="1200" dirty="0">
              <a:solidFill>
                <a:schemeClr val="tx2"/>
              </a:solidFill>
              <a:cs typeface="Arial" panose="020B0604020202020204" pitchFamily="34" charset="0"/>
            </a:endParaRPr>
          </a:p>
          <a:p>
            <a:pPr latinLnBrk="0" hangingPunct="0"/>
            <a:r>
              <a:rPr lang="en-GB" sz="1200" b="0" i="0" kern="1200" dirty="0">
                <a:solidFill>
                  <a:schemeClr val="tx1"/>
                </a:solidFill>
                <a:effectLst/>
                <a:latin typeface="+mn-lt"/>
                <a:ea typeface="+mn-ea"/>
                <a:cs typeface="+mn-cs"/>
              </a:rPr>
              <a:t>Dit project heeft financiering ontvangen van het Horizon-programma voor onderzoek en innovatie (2021-2027) van de Europese Unie in het kader van subsidieovereenkomst nr. 101075596. De verantwoordelijkheid voor de inhoud van dit materiaal ligt uitsluitend bij het Every1-project en geeft niet noodzakelijkerwijs de mening van de Europese Unie weer. De presentatie is gelicentieerd </a:t>
            </a:r>
            <a:r>
              <a:rPr lang="en-GB" sz="1200" b="0" i="0" u="sng" kern="1200" dirty="0">
                <a:solidFill>
                  <a:schemeClr val="tx1"/>
                </a:solidFill>
                <a:effectLst/>
                <a:latin typeface="+mn-lt"/>
                <a:ea typeface="+mn-ea"/>
                <a:cs typeface="+mn-cs"/>
                <a:hlinkClick r:id="rId3" tooltip="Original URL: https://creativecommons.org/licenses/by-sa/4.0/deed.en. Click or tap if you trust this link."/>
              </a:rPr>
              <a:t>onder CC BY-SA 4.0, </a:t>
            </a:r>
            <a:r>
              <a:rPr lang="en-GB" sz="1200" b="0" i="0" kern="1200" dirty="0">
                <a:solidFill>
                  <a:schemeClr val="tx1"/>
                </a:solidFill>
                <a:effectLst/>
                <a:latin typeface="+mn-lt"/>
                <a:ea typeface="+mn-ea"/>
                <a:cs typeface="+mn-cs"/>
              </a:rPr>
              <a:t>tenzij anders vermeld. </a:t>
            </a:r>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a:t>
            </a:fld>
            <a:endParaRPr lang="ko-KR" altLang="en-US"/>
          </a:p>
        </p:txBody>
      </p:sp>
    </p:spTree>
    <p:extLst>
      <p:ext uri="{BB962C8B-B14F-4D97-AF65-F5344CB8AC3E}">
        <p14:creationId xmlns:p14="http://schemas.microsoft.com/office/powerpoint/2010/main" val="305642478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GB" sz="1200" b="1" kern="1200" noProof="0" dirty="0">
                <a:solidFill>
                  <a:schemeClr val="bg1"/>
                </a:solidFill>
                <a:latin typeface="+mn-lt"/>
                <a:ea typeface="Public Sans"/>
                <a:cs typeface="Public Sans"/>
                <a:sym typeface="Public Sans"/>
              </a:rPr>
              <a:t>Een </a:t>
            </a:r>
            <a:r>
              <a:rPr lang="en-GB" sz="1200" b="1" kern="1200" noProof="0" dirty="0" err="1">
                <a:solidFill>
                  <a:schemeClr val="bg1"/>
                </a:solidFill>
                <a:latin typeface="+mn-lt"/>
                <a:ea typeface="Public Sans"/>
                <a:cs typeface="Public Sans"/>
                <a:sym typeface="Public Sans"/>
              </a:rPr>
              <a:t>energiegemeenschap</a:t>
            </a:r>
            <a:r>
              <a:rPr lang="en-GB" sz="1200" b="1" kern="1200" noProof="0" dirty="0">
                <a:solidFill>
                  <a:schemeClr val="bg1"/>
                </a:solidFill>
                <a:latin typeface="+mn-lt"/>
                <a:ea typeface="Public Sans"/>
                <a:cs typeface="Public Sans"/>
                <a:sym typeface="Public Sans"/>
              </a:rPr>
              <a:t> opstarten: formele </a:t>
            </a:r>
            <a:r>
              <a:rPr lang="en-GB" sz="1200" b="1" kern="1200" noProof="0" dirty="0" err="1">
                <a:solidFill>
                  <a:schemeClr val="bg1"/>
                </a:solidFill>
                <a:latin typeface="+mn-lt"/>
                <a:ea typeface="Public Sans"/>
                <a:cs typeface="Public Sans"/>
                <a:sym typeface="Public Sans"/>
              </a:rPr>
              <a:t>organisatie</a:t>
            </a:r>
            <a:endParaRPr lang="en-GB" sz="1200" b="1" kern="1200" noProof="0" dirty="0">
              <a:solidFill>
                <a:schemeClr val="bg1"/>
              </a:solidFill>
              <a:latin typeface="+mn-lt"/>
              <a:ea typeface="Public Sans"/>
              <a:cs typeface="Public Sans"/>
              <a:sym typeface="Public Sans"/>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US" sz="1200" i="1" dirty="0">
                <a:solidFill>
                  <a:schemeClr val="accent5"/>
                </a:solidFill>
              </a:rPr>
              <a:t>Wat zijn de formaliteiten voor het opzetten van een energiegemeenschap?</a:t>
            </a: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10</a:t>
            </a:fld>
            <a:endParaRPr lang="ko-KR" altLang="en-US"/>
          </a:p>
        </p:txBody>
      </p:sp>
    </p:spTree>
    <p:extLst>
      <p:ext uri="{BB962C8B-B14F-4D97-AF65-F5344CB8AC3E}">
        <p14:creationId xmlns:p14="http://schemas.microsoft.com/office/powerpoint/2010/main" val="11320984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GB" sz="1200" b="1" dirty="0">
                <a:solidFill>
                  <a:schemeClr val="bg1"/>
                </a:solidFill>
                <a:ea typeface="Public Sans"/>
                <a:cs typeface="Public Sans"/>
                <a:sym typeface="Public Sans"/>
              </a:rPr>
              <a:t>Een energiegemeenschap opstarten: formele organisatie</a:t>
            </a:r>
          </a:p>
          <a:p>
            <a:pPr marL="457200" indent="-457200" latinLnBrk="0">
              <a:buFont typeface="Arial,Sans-Serif"/>
              <a:buChar char="•"/>
            </a:pPr>
            <a:r>
              <a:rPr lang="en-US" sz="1200" dirty="0">
                <a:solidFill>
                  <a:srgbClr val="2B2C30"/>
                </a:solidFill>
                <a:ea typeface="Public Sans"/>
                <a:cs typeface="Public Sans"/>
              </a:rPr>
              <a:t>Maak een gedetailleerd </a:t>
            </a:r>
            <a:r>
              <a:rPr lang="en-US" sz="1200" b="1" dirty="0">
                <a:solidFill>
                  <a:srgbClr val="2B2C30"/>
                </a:solidFill>
                <a:ea typeface="Public Sans"/>
                <a:cs typeface="Public Sans"/>
              </a:rPr>
              <a:t>projectplan</a:t>
            </a:r>
            <a:r>
              <a:rPr lang="en-US" sz="1200" dirty="0">
                <a:solidFill>
                  <a:srgbClr val="2B2C30"/>
                </a:solidFill>
                <a:ea typeface="Public Sans"/>
                <a:cs typeface="Public Sans"/>
              </a:rPr>
              <a:t>, inclusief alle beschikbare informatie en tijdschema's.</a:t>
            </a:r>
            <a:endParaRPr lang="en-US" sz="1200" dirty="0">
              <a:solidFill>
                <a:srgbClr val="2B2C30"/>
              </a:solidFill>
              <a:ea typeface="Public Sans"/>
            </a:endParaRPr>
          </a:p>
          <a:p>
            <a:pPr marL="457200" indent="-457200" latinLnBrk="0">
              <a:buFont typeface="Arial"/>
              <a:buChar char="•"/>
            </a:pPr>
            <a:r>
              <a:rPr lang="en-US" sz="1200" dirty="0">
                <a:solidFill>
                  <a:srgbClr val="2B2C30"/>
                </a:solidFill>
                <a:ea typeface="Public Sans"/>
                <a:cs typeface="Public Sans"/>
              </a:rPr>
              <a:t>Zorg ervoor dat u aan alle wettelijke vereisten voldoet door na te gaan welke</a:t>
            </a:r>
            <a:r>
              <a:rPr lang="en-US" sz="1200" b="1" dirty="0">
                <a:solidFill>
                  <a:srgbClr val="2B2C30"/>
                </a:solidFill>
                <a:ea typeface="Public Sans"/>
                <a:cs typeface="Public Sans"/>
              </a:rPr>
              <a:t> wettelijke vereisten </a:t>
            </a:r>
            <a:r>
              <a:rPr lang="en-US" sz="1200" dirty="0">
                <a:solidFill>
                  <a:srgbClr val="2B2C30"/>
                </a:solidFill>
                <a:ea typeface="Public Sans"/>
                <a:cs typeface="Public Sans"/>
              </a:rPr>
              <a:t>van toepassing zijn op uw type energiegemeenschap. Controleer alle toepasselijke regelgeving, zoals nationale, regionale, lokale of gemeentelijke regelgeving.</a:t>
            </a:r>
            <a:endParaRPr lang="en-US" sz="1200" dirty="0">
              <a:ea typeface="Public Sans"/>
            </a:endParaRPr>
          </a:p>
          <a:p>
            <a:pPr marL="457200" indent="-457200" latinLnBrk="0">
              <a:buFont typeface="Arial"/>
              <a:buChar char="•"/>
            </a:pPr>
            <a:r>
              <a:rPr lang="en-US" sz="1200" dirty="0">
                <a:solidFill>
                  <a:srgbClr val="2B2C30"/>
                </a:solidFill>
                <a:ea typeface="Public Sans"/>
                <a:cs typeface="Public Sans"/>
              </a:rPr>
              <a:t>Controleer of u uw energiegemeenschap </a:t>
            </a:r>
            <a:r>
              <a:rPr lang="en-US" sz="1200" b="1" dirty="0">
                <a:solidFill>
                  <a:srgbClr val="2B2C30"/>
                </a:solidFill>
                <a:ea typeface="Public Sans"/>
                <a:cs typeface="Public Sans"/>
              </a:rPr>
              <a:t>formeel</a:t>
            </a:r>
            <a:r>
              <a:rPr lang="en-US" sz="1200" dirty="0">
                <a:solidFill>
                  <a:srgbClr val="2B2C30"/>
                </a:solidFill>
                <a:ea typeface="Public Sans"/>
                <a:cs typeface="Public Sans"/>
              </a:rPr>
              <a:t> moet </a:t>
            </a:r>
            <a:r>
              <a:rPr lang="en-US" sz="1200" b="1" dirty="0">
                <a:solidFill>
                  <a:srgbClr val="2B2C30"/>
                </a:solidFill>
                <a:ea typeface="Public Sans"/>
                <a:cs typeface="Public Sans"/>
              </a:rPr>
              <a:t>registreren</a:t>
            </a:r>
            <a:r>
              <a:rPr lang="en-US" sz="1200" dirty="0">
                <a:solidFill>
                  <a:srgbClr val="2B2C30"/>
                </a:solidFill>
                <a:ea typeface="Public Sans"/>
                <a:cs typeface="Public Sans"/>
              </a:rPr>
              <a:t>.</a:t>
            </a:r>
            <a:endParaRPr lang="en-US" sz="1200" dirty="0"/>
          </a:p>
          <a:p>
            <a:pPr marL="457200" indent="-457200" latinLnBrk="0">
              <a:buFont typeface="Arial"/>
              <a:buChar char="•"/>
            </a:pPr>
            <a:r>
              <a:rPr lang="en" sz="1200" dirty="0">
                <a:solidFill>
                  <a:srgbClr val="2B2C30"/>
                </a:solidFill>
                <a:ea typeface="Public Sans"/>
              </a:rPr>
              <a:t>Ver</a:t>
            </a:r>
            <a:r>
              <a:rPr lang="en-US" sz="1200" dirty="0">
                <a:solidFill>
                  <a:srgbClr val="2B2C30"/>
                </a:solidFill>
                <a:ea typeface="Public Sans"/>
              </a:rPr>
              <a:t>duidelijk de procedure en vereisten voor </a:t>
            </a:r>
            <a:r>
              <a:rPr lang="en" sz="1200" dirty="0">
                <a:solidFill>
                  <a:srgbClr val="2B2C30"/>
                </a:solidFill>
                <a:ea typeface="Public Sans"/>
              </a:rPr>
              <a:t>registratie bij de </a:t>
            </a:r>
            <a:r>
              <a:rPr lang="en" sz="1200" b="1" dirty="0">
                <a:solidFill>
                  <a:srgbClr val="2B2C30"/>
                </a:solidFill>
                <a:ea typeface="Public Sans"/>
              </a:rPr>
              <a:t>netbeheerder.</a:t>
            </a:r>
            <a:endParaRPr lang="en-US" sz="1200" dirty="0">
              <a:solidFill>
                <a:srgbClr val="2B2C30"/>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11</a:t>
            </a:fld>
            <a:endParaRPr lang="ko-KR" altLang="en-US"/>
          </a:p>
        </p:txBody>
      </p:sp>
    </p:spTree>
    <p:extLst>
      <p:ext uri="{BB962C8B-B14F-4D97-AF65-F5344CB8AC3E}">
        <p14:creationId xmlns:p14="http://schemas.microsoft.com/office/powerpoint/2010/main" val="159927682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latin typeface="Calibri"/>
                <a:ea typeface="Public Sans"/>
                <a:cs typeface="Public Sans"/>
                <a:sym typeface="Public Sans"/>
              </a:rPr>
              <a:t>Een energiegemeenschap opstarten: Leiderschap</a:t>
            </a:r>
            <a:endParaRPr lang="en-US" sz="1050" dirty="0">
              <a:solidFill>
                <a:schemeClr val="bg1"/>
              </a:solidFill>
              <a:latin typeface="Calibri"/>
              <a:ea typeface="Calibri"/>
              <a:cs typeface="Calibri"/>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US" sz="1200" i="1" dirty="0">
                <a:solidFill>
                  <a:schemeClr val="accent2"/>
                </a:solidFill>
              </a:rPr>
              <a:t>Hoe kan ik een energiegemeenschap effectief leiden?</a:t>
            </a:r>
            <a:endParaRPr lang="en-US" sz="1050" i="1" dirty="0">
              <a:solidFill>
                <a:schemeClr val="accent2"/>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12</a:t>
            </a:fld>
            <a:endParaRPr lang="ko-KR" altLang="en-US"/>
          </a:p>
        </p:txBody>
      </p:sp>
    </p:spTree>
    <p:extLst>
      <p:ext uri="{BB962C8B-B14F-4D97-AF65-F5344CB8AC3E}">
        <p14:creationId xmlns:p14="http://schemas.microsoft.com/office/powerpoint/2010/main" val="315170318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ea typeface="Public Sans"/>
                <a:cs typeface="Public Sans"/>
                <a:sym typeface="Public Sans"/>
              </a:rPr>
              <a:t>Een energiegemeenschap opstarten: Leiderschap</a:t>
            </a:r>
            <a:endParaRPr lang="en-US" sz="1050" dirty="0">
              <a:solidFill>
                <a:schemeClr val="bg1"/>
              </a:solidFill>
              <a:ea typeface="Calibri"/>
              <a:cs typeface="Calibri"/>
            </a:endParaRPr>
          </a:p>
          <a:p>
            <a:pPr marL="457200" indent="-457200" latinLnBrk="0">
              <a:buChar char="•"/>
            </a:pPr>
            <a:r>
              <a:rPr lang="en-US" sz="1200" dirty="0">
                <a:solidFill>
                  <a:srgbClr val="2B2C30"/>
                </a:solidFill>
                <a:latin typeface="Calibri"/>
                <a:ea typeface="Public Sans"/>
                <a:cs typeface="Public Sans"/>
              </a:rPr>
              <a:t>Stel een </a:t>
            </a:r>
            <a:r>
              <a:rPr lang="en-US" sz="1200" b="1" dirty="0">
                <a:solidFill>
                  <a:srgbClr val="2B2C30"/>
                </a:solidFill>
                <a:latin typeface="Calibri"/>
                <a:ea typeface="Public Sans"/>
                <a:cs typeface="Public Sans"/>
              </a:rPr>
              <a:t>kernteam</a:t>
            </a:r>
            <a:r>
              <a:rPr lang="en-US" sz="1200" dirty="0">
                <a:solidFill>
                  <a:srgbClr val="2B2C30"/>
                </a:solidFill>
                <a:latin typeface="Calibri"/>
                <a:ea typeface="Public Sans"/>
                <a:cs typeface="Public Sans"/>
              </a:rPr>
              <a:t> samen: deze groep moet betrouwbaar en actief zijn en niet te groot.</a:t>
            </a:r>
            <a:endParaRPr lang="en-US" sz="1200" b="1" dirty="0">
              <a:solidFill>
                <a:srgbClr val="2B2C30"/>
              </a:solidFill>
              <a:latin typeface="Calibri"/>
              <a:ea typeface="Public Sans"/>
              <a:cs typeface="Public Sans"/>
            </a:endParaRPr>
          </a:p>
          <a:p>
            <a:pPr marL="457200" indent="-457200" latinLnBrk="0">
              <a:buChar char="•"/>
            </a:pPr>
            <a:r>
              <a:rPr lang="en-US" sz="1200" dirty="0">
                <a:solidFill>
                  <a:srgbClr val="2B2C30"/>
                </a:solidFill>
                <a:latin typeface="Calibri"/>
                <a:ea typeface="Public Sans"/>
                <a:cs typeface="Public Sans"/>
              </a:rPr>
              <a:t>Verdeel </a:t>
            </a:r>
            <a:r>
              <a:rPr lang="en-US" sz="1200" dirty="0">
                <a:solidFill>
                  <a:srgbClr val="2B2C30"/>
                </a:solidFill>
                <a:latin typeface="Calibri"/>
                <a:ea typeface="Calibri"/>
                <a:cs typeface="Calibri"/>
              </a:rPr>
              <a:t>de taken: wees duidelijk over wie welke taak leidt. Bijvoorbeeld facturering, monitoring of communicatie. Door </a:t>
            </a:r>
            <a:r>
              <a:rPr lang="en-US" sz="1200" b="1" dirty="0">
                <a:solidFill>
                  <a:srgbClr val="2B2C30"/>
                </a:solidFill>
                <a:latin typeface="Calibri"/>
                <a:ea typeface="Calibri"/>
                <a:cs typeface="Calibri"/>
              </a:rPr>
              <a:t>taken en verantwoordelijkheden </a:t>
            </a:r>
            <a:r>
              <a:rPr lang="en-US" sz="1200" dirty="0">
                <a:solidFill>
                  <a:srgbClr val="2B2C30"/>
                </a:solidFill>
                <a:latin typeface="Calibri"/>
                <a:ea typeface="Calibri"/>
                <a:cs typeface="Calibri"/>
              </a:rPr>
              <a:t>vroeg </a:t>
            </a:r>
            <a:r>
              <a:rPr lang="en-US" sz="1200" b="1" dirty="0">
                <a:solidFill>
                  <a:srgbClr val="2B2C30"/>
                </a:solidFill>
                <a:latin typeface="Calibri"/>
                <a:ea typeface="Calibri"/>
                <a:cs typeface="Calibri"/>
              </a:rPr>
              <a:t>duidelijk </a:t>
            </a:r>
            <a:r>
              <a:rPr lang="en-US" sz="1200" dirty="0">
                <a:solidFill>
                  <a:srgbClr val="2B2C30"/>
                </a:solidFill>
                <a:latin typeface="Calibri"/>
                <a:ea typeface="Calibri"/>
                <a:cs typeface="Calibri"/>
              </a:rPr>
              <a:t>te maken, voorkom je wrijving!</a:t>
            </a:r>
          </a:p>
          <a:p>
            <a:pPr marL="457200" indent="-457200" latinLnBrk="0">
              <a:buChar char="•"/>
            </a:pPr>
            <a:r>
              <a:rPr lang="en-US" sz="1200" dirty="0">
                <a:solidFill>
                  <a:srgbClr val="2B2C30"/>
                </a:solidFill>
                <a:latin typeface="Calibri"/>
                <a:ea typeface="Calibri"/>
                <a:cs typeface="Calibri"/>
              </a:rPr>
              <a:t>Maak een realistische inschatting van uw </a:t>
            </a:r>
            <a:r>
              <a:rPr lang="en-US" sz="1200" b="1" dirty="0">
                <a:solidFill>
                  <a:srgbClr val="2B2C30"/>
                </a:solidFill>
                <a:latin typeface="Calibri"/>
                <a:ea typeface="Calibri"/>
                <a:cs typeface="Calibri"/>
              </a:rPr>
              <a:t>beschikbare tijd</a:t>
            </a:r>
            <a:r>
              <a:rPr lang="en-US" sz="1200" dirty="0">
                <a:solidFill>
                  <a:srgbClr val="2B2C30"/>
                </a:solidFill>
                <a:latin typeface="Calibri"/>
                <a:ea typeface="Calibri"/>
                <a:cs typeface="Calibri"/>
              </a:rPr>
              <a:t>: is deze voldoende voor uw geplande activiteiten? Houd rekening met onvoorziene taken of vertragingen.</a:t>
            </a: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13</a:t>
            </a:fld>
            <a:endParaRPr lang="ko-KR" altLang="en-US"/>
          </a:p>
        </p:txBody>
      </p:sp>
    </p:spTree>
    <p:extLst>
      <p:ext uri="{BB962C8B-B14F-4D97-AF65-F5344CB8AC3E}">
        <p14:creationId xmlns:p14="http://schemas.microsoft.com/office/powerpoint/2010/main" val="158986467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latin typeface="Calibri"/>
                <a:ea typeface="Public Sans"/>
                <a:cs typeface="Public Sans"/>
                <a:sym typeface="Public Sans"/>
              </a:rPr>
              <a:t>Een energiegemeenschap opstarten: middelen </a:t>
            </a:r>
            <a:endParaRPr lang="en-US" sz="1050" dirty="0">
              <a:solidFill>
                <a:schemeClr val="bg1"/>
              </a:solidFill>
              <a:latin typeface="Calibri"/>
              <a:ea typeface="Calibri"/>
              <a:cs typeface="Calibri"/>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US" sz="1200" i="1" dirty="0">
                <a:solidFill>
                  <a:schemeClr val="accent2"/>
                </a:solidFill>
              </a:rPr>
              <a:t>Welke apparatuur heb ik nodig om een energiegemeenschap op te zetten?</a:t>
            </a:r>
            <a:endParaRPr lang="en-US" sz="1050" i="1" dirty="0">
              <a:solidFill>
                <a:schemeClr val="accent2"/>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14</a:t>
            </a:fld>
            <a:endParaRPr lang="ko-KR" altLang="en-US"/>
          </a:p>
        </p:txBody>
      </p:sp>
    </p:spTree>
    <p:extLst>
      <p:ext uri="{BB962C8B-B14F-4D97-AF65-F5344CB8AC3E}">
        <p14:creationId xmlns:p14="http://schemas.microsoft.com/office/powerpoint/2010/main" val="207526115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latin typeface="Calibri"/>
                <a:ea typeface="Public Sans"/>
                <a:cs typeface="Public Sans"/>
                <a:sym typeface="Public Sans"/>
              </a:rPr>
              <a:t>Een energiegemeenschap opstarten: middelen </a:t>
            </a:r>
            <a:endParaRPr lang="en-US" sz="1050" dirty="0">
              <a:solidFill>
                <a:schemeClr val="bg1"/>
              </a:solidFill>
              <a:latin typeface="Calibri"/>
              <a:ea typeface="Calibri"/>
              <a:cs typeface="Calibri"/>
            </a:endParaRPr>
          </a:p>
          <a:p>
            <a:pPr latinLnBrk="0"/>
            <a:r>
              <a:rPr lang="en-US" sz="1200" dirty="0">
                <a:solidFill>
                  <a:srgbClr val="2B2C30"/>
                </a:solidFill>
              </a:rPr>
              <a:t>Het opzetten van een energiegemeenschap omvat het installeren en onderhouden van  apparatuur voor het opwekken, opslaan, beheren en distribueren van energie onder de leden van de gemeenschap. Bijvoorbeeld: </a:t>
            </a:r>
          </a:p>
          <a:p>
            <a:pPr latinLnBrk="0"/>
            <a:endParaRPr lang="en-US" sz="1200" dirty="0"/>
          </a:p>
          <a:p>
            <a:pPr marL="457200" indent="-457200" latinLnBrk="0">
              <a:buFont typeface="Arial"/>
              <a:buChar char="•"/>
            </a:pPr>
            <a:r>
              <a:rPr lang="en-US" sz="1200" dirty="0">
                <a:solidFill>
                  <a:srgbClr val="2B2C30"/>
                </a:solidFill>
                <a:sym typeface="Public Sans"/>
              </a:rPr>
              <a:t>Opwekking van hernieuwbare energie: PV-panelen, windturbines, micro-waterkracht.</a:t>
            </a:r>
            <a:endParaRPr lang="en-US" sz="1200" dirty="0">
              <a:solidFill>
                <a:srgbClr val="2B2C30"/>
              </a:solidFill>
            </a:endParaRPr>
          </a:p>
          <a:p>
            <a:pPr marL="457200" indent="-457200" latinLnBrk="0">
              <a:buFont typeface="Arial"/>
              <a:buChar char="•"/>
            </a:pPr>
            <a:r>
              <a:rPr lang="en-US" sz="1200" dirty="0">
                <a:solidFill>
                  <a:srgbClr val="2B2C30"/>
                </a:solidFill>
                <a:sym typeface="Public Sans"/>
              </a:rPr>
              <a:t>Opslag van energie: batterijsystemen, opslag van thermische energie.</a:t>
            </a:r>
            <a:endParaRPr lang="en-US" sz="1200" dirty="0">
              <a:solidFill>
                <a:srgbClr val="2B2C30"/>
              </a:solidFill>
            </a:endParaRPr>
          </a:p>
          <a:p>
            <a:pPr marL="457200" indent="-457200" latinLnBrk="0">
              <a:buFont typeface="Arial"/>
              <a:buChar char="•"/>
            </a:pPr>
            <a:r>
              <a:rPr lang="en-US" sz="1200" dirty="0">
                <a:solidFill>
                  <a:srgbClr val="2B2C30"/>
                </a:solidFill>
                <a:sym typeface="Public Sans"/>
              </a:rPr>
              <a:t>Energiebeheer en -monitoring: </a:t>
            </a:r>
            <a:r>
              <a:rPr lang="en-US" sz="1200" dirty="0">
                <a:solidFill>
                  <a:srgbClr val="2B2C30"/>
                </a:solidFill>
              </a:rPr>
              <a:t>slimme meters; energiebeheersystemen (EMS).</a:t>
            </a:r>
          </a:p>
          <a:p>
            <a:pPr marL="457200" indent="-457200" latinLnBrk="0">
              <a:buFont typeface="Arial"/>
              <a:buChar char="•"/>
            </a:pPr>
            <a:r>
              <a:rPr lang="en-US" sz="1200" dirty="0">
                <a:solidFill>
                  <a:srgbClr val="2B2C30"/>
                </a:solidFill>
              </a:rPr>
              <a:t>Netintegratie en veiligheid: omvormers; veiligheidsvoorzieningen.</a:t>
            </a:r>
          </a:p>
          <a:p>
            <a:pPr marL="457200" indent="-457200" latinLnBrk="0">
              <a:buFont typeface="Arial"/>
              <a:buChar char="•"/>
            </a:pPr>
            <a:r>
              <a:rPr lang="en-US" sz="1200" dirty="0">
                <a:solidFill>
                  <a:srgbClr val="2B2C30"/>
                </a:solidFill>
              </a:rPr>
              <a:t>Communicatie en controle: SCADA-systemen, IoT-sensoren; smart grid-technologie.</a:t>
            </a:r>
          </a:p>
          <a:p>
            <a:pPr marL="457200" indent="-457200" latinLnBrk="0">
              <a:buFont typeface="Arial"/>
              <a:buChar char="•"/>
            </a:pPr>
            <a:r>
              <a:rPr lang="en-US" sz="1200" dirty="0">
                <a:solidFill>
                  <a:srgbClr val="2B2C30"/>
                </a:solidFill>
              </a:rPr>
              <a:t>EV-integratie: laadstations; Vehicle-to-Grid (V2G)-systemen.</a:t>
            </a:r>
          </a:p>
          <a:p>
            <a:pPr marL="457200" indent="-457200" latinLnBrk="0">
              <a:buFont typeface="Arial"/>
              <a:buChar char="•"/>
            </a:pPr>
            <a:endParaRPr lang="en-US" sz="1200" dirty="0">
              <a:solidFill>
                <a:srgbClr val="2B2C30"/>
              </a:solidFill>
            </a:endParaRPr>
          </a:p>
          <a:p>
            <a:pPr latinLnBrk="0"/>
            <a:r>
              <a:rPr lang="en-US" sz="1200" b="1" dirty="0">
                <a:solidFill>
                  <a:srgbClr val="2B2C30"/>
                </a:solidFill>
              </a:rPr>
              <a:t>De implementatie en het gebruik zijn afhankelijk van het wettelijke kader in uw land</a:t>
            </a:r>
            <a:r>
              <a:rPr lang="en-US" sz="1200" dirty="0">
                <a:solidFill>
                  <a:srgbClr val="2B2C30"/>
                </a:solidFill>
              </a:rPr>
              <a:t>.</a:t>
            </a:r>
          </a:p>
          <a:p>
            <a:pPr latinLnBrk="0"/>
            <a:endParaRPr lang="en-US" sz="1200" dirty="0">
              <a:solidFill>
                <a:srgbClr val="2B2C30"/>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15</a:t>
            </a:fld>
            <a:endParaRPr lang="ko-KR" altLang="en-US"/>
          </a:p>
        </p:txBody>
      </p:sp>
    </p:spTree>
    <p:extLst>
      <p:ext uri="{BB962C8B-B14F-4D97-AF65-F5344CB8AC3E}">
        <p14:creationId xmlns:p14="http://schemas.microsoft.com/office/powerpoint/2010/main" val="426595759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ea typeface="Public Sans"/>
                <a:cs typeface="Public Sans"/>
                <a:sym typeface="Public Sans"/>
              </a:rPr>
              <a:t>Een energiegemeenschap starten: uw leden </a:t>
            </a:r>
            <a:endParaRPr lang="en-US" sz="1050" dirty="0">
              <a:solidFill>
                <a:schemeClr val="bg1"/>
              </a:solidFill>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US" sz="1200" i="1" dirty="0">
                <a:solidFill>
                  <a:schemeClr val="accent2"/>
                </a:solidFill>
              </a:rPr>
              <a:t>Hoe ziet het lidmaatschap van een energiegemeenschap eruit?</a:t>
            </a:r>
            <a:endParaRPr lang="en-US" sz="1050" i="1" dirty="0">
              <a:solidFill>
                <a:schemeClr val="accent2"/>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16</a:t>
            </a:fld>
            <a:endParaRPr lang="ko-KR" altLang="en-US"/>
          </a:p>
        </p:txBody>
      </p:sp>
    </p:spTree>
    <p:extLst>
      <p:ext uri="{BB962C8B-B14F-4D97-AF65-F5344CB8AC3E}">
        <p14:creationId xmlns:p14="http://schemas.microsoft.com/office/powerpoint/2010/main" val="108321835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ea typeface="Public Sans"/>
                <a:cs typeface="Public Sans"/>
                <a:sym typeface="Public Sans"/>
              </a:rPr>
              <a:t>Een energiegemeenschap starten: uw leden </a:t>
            </a:r>
            <a:endParaRPr lang="en-US" sz="1050" dirty="0">
              <a:solidFill>
                <a:schemeClr val="bg1"/>
              </a:solidFill>
            </a:endParaRPr>
          </a:p>
          <a:p>
            <a:pPr latinLnBrk="0"/>
            <a:r>
              <a:rPr lang="en-US" sz="1200" dirty="0">
                <a:solidFill>
                  <a:srgbClr val="2B2C30"/>
                </a:solidFill>
              </a:rPr>
              <a:t>Bij het nadenken over de lidmaatschapsvoorwaarden voor een energiegemeenschap moet u: </a:t>
            </a:r>
          </a:p>
          <a:p>
            <a:pPr latinLnBrk="0"/>
            <a:endParaRPr lang="en-US" sz="1200" b="1" dirty="0">
              <a:solidFill>
                <a:srgbClr val="2B2C30"/>
              </a:solidFill>
            </a:endParaRPr>
          </a:p>
          <a:p>
            <a:pPr marL="342900" indent="-342900" latinLnBrk="0">
              <a:buFont typeface="Arial" panose="020B0604020202020204" pitchFamily="34" charset="0"/>
              <a:buChar char="•"/>
            </a:pPr>
            <a:r>
              <a:rPr lang="en-US" sz="1200" b="1" dirty="0">
                <a:solidFill>
                  <a:srgbClr val="2B2C30"/>
                </a:solidFill>
              </a:rPr>
              <a:t>Lidmaatschapskosten </a:t>
            </a:r>
            <a:r>
              <a:rPr lang="en-US" sz="1200" dirty="0">
                <a:solidFill>
                  <a:srgbClr val="2B2C30"/>
                </a:solidFill>
              </a:rPr>
              <a:t>overwegen – indien relevant – om administratieve taken te dekken.</a:t>
            </a:r>
          </a:p>
          <a:p>
            <a:pPr marL="342900" indent="-342900" latinLnBrk="0">
              <a:buFont typeface="Arial" panose="020B0604020202020204" pitchFamily="34" charset="0"/>
              <a:buChar char="•"/>
            </a:pPr>
            <a:r>
              <a:rPr lang="en-US" sz="1200" dirty="0">
                <a:solidFill>
                  <a:srgbClr val="2B2C30"/>
                </a:solidFill>
              </a:rPr>
              <a:t>Definieer </a:t>
            </a:r>
            <a:r>
              <a:rPr lang="en-US" sz="1200" b="1" dirty="0">
                <a:solidFill>
                  <a:srgbClr val="2B2C30"/>
                </a:solidFill>
              </a:rPr>
              <a:t>de verdeling van de sleutels </a:t>
            </a:r>
            <a:r>
              <a:rPr lang="en-US" sz="1200" dirty="0">
                <a:solidFill>
                  <a:srgbClr val="2B2C30"/>
                </a:solidFill>
              </a:rPr>
              <a:t>onder uw leden (wie krijgt hoeveel op welk uur van de dag).</a:t>
            </a:r>
          </a:p>
          <a:p>
            <a:pPr marL="342900" indent="-342900" latinLnBrk="0">
              <a:buFont typeface="Arial" panose="020B0604020202020204" pitchFamily="34" charset="0"/>
              <a:buChar char="•"/>
            </a:pPr>
            <a:r>
              <a:rPr lang="en" sz="1200" dirty="0">
                <a:solidFill>
                  <a:srgbClr val="2B2C30"/>
                </a:solidFill>
              </a:rPr>
              <a:t>Bepaal de </a:t>
            </a:r>
            <a:r>
              <a:rPr lang="en" sz="1200" b="1" dirty="0">
                <a:solidFill>
                  <a:srgbClr val="2B2C30"/>
                </a:solidFill>
              </a:rPr>
              <a:t>mate van flexibiliteit </a:t>
            </a:r>
            <a:r>
              <a:rPr lang="en" sz="1200" dirty="0">
                <a:solidFill>
                  <a:srgbClr val="2B2C30"/>
                </a:solidFill>
              </a:rPr>
              <a:t>voor leden (toetredings- en uittredingsvoorwaarden).</a:t>
            </a:r>
            <a:endParaRPr lang="en-US" sz="1200" dirty="0">
              <a:solidFill>
                <a:srgbClr val="2B2C30"/>
              </a:solidFill>
            </a:endParaRPr>
          </a:p>
          <a:p>
            <a:pPr marL="342900" indent="-342900" latinLnBrk="0">
              <a:buFont typeface="Arial" panose="020B0604020202020204" pitchFamily="34" charset="0"/>
              <a:buChar char="•"/>
            </a:pPr>
            <a:r>
              <a:rPr lang="en-US" sz="1200" dirty="0">
                <a:solidFill>
                  <a:srgbClr val="2B2C30"/>
                </a:solidFill>
              </a:rPr>
              <a:t>Zorg voor </a:t>
            </a:r>
            <a:r>
              <a:rPr lang="en-US" sz="1200" b="1" dirty="0">
                <a:solidFill>
                  <a:srgbClr val="2B2C30"/>
                </a:solidFill>
              </a:rPr>
              <a:t>communicatiekanalen </a:t>
            </a:r>
            <a:r>
              <a:rPr lang="en-US" sz="1200" dirty="0">
                <a:solidFill>
                  <a:srgbClr val="2B2C30"/>
                </a:solidFill>
              </a:rPr>
              <a:t>voor leden (bijv. nieuwsbrieven, regelmatige bijeenkomsten).</a:t>
            </a:r>
            <a:endParaRPr lang="en-US" sz="1200" dirty="0"/>
          </a:p>
          <a:p>
            <a:pPr marL="342900" indent="-342900" latinLnBrk="0">
              <a:buFont typeface="Arial" panose="020B0604020202020204" pitchFamily="34" charset="0"/>
              <a:buChar char="•"/>
            </a:pPr>
            <a:r>
              <a:rPr lang="en-US" sz="1200" dirty="0">
                <a:solidFill>
                  <a:srgbClr val="2B2C30"/>
                </a:solidFill>
              </a:rPr>
              <a:t>Zorg voor </a:t>
            </a:r>
            <a:r>
              <a:rPr lang="en-US" sz="1200" b="1" dirty="0">
                <a:solidFill>
                  <a:srgbClr val="2B2C30"/>
                </a:solidFill>
              </a:rPr>
              <a:t>transparantie </a:t>
            </a:r>
            <a:r>
              <a:rPr lang="en-US" sz="1200" dirty="0">
                <a:solidFill>
                  <a:srgbClr val="2B2C30"/>
                </a:solidFill>
              </a:rPr>
              <a:t>en houd de leden van de energiegemeenschap op de hoogte. </a:t>
            </a:r>
          </a:p>
          <a:p>
            <a:pPr marL="457200" indent="-457200" latinLnBrk="0">
              <a:buChar char="•"/>
            </a:pPr>
            <a:endParaRPr lang="en-US" sz="1200" dirty="0">
              <a:solidFill>
                <a:srgbClr val="2B2C30"/>
              </a:solidFill>
              <a:ea typeface="Public Sans"/>
              <a:cs typeface="Public Sans"/>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17</a:t>
            </a:fld>
            <a:endParaRPr lang="ko-KR" altLang="en-US"/>
          </a:p>
        </p:txBody>
      </p:sp>
    </p:spTree>
    <p:extLst>
      <p:ext uri="{BB962C8B-B14F-4D97-AF65-F5344CB8AC3E}">
        <p14:creationId xmlns:p14="http://schemas.microsoft.com/office/powerpoint/2010/main" val="247584839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Een energiegemeenschap opstarten: financiering </a:t>
            </a:r>
            <a:endParaRPr lang="en-US" sz="1050" kern="1200" dirty="0">
              <a:solidFill>
                <a:schemeClr val="bg1"/>
              </a:solidFill>
              <a:latin typeface="+mn-lt"/>
              <a:ea typeface="+mn-ea"/>
              <a:cs typeface="+mn-cs"/>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US" sz="1200" i="1" dirty="0">
                <a:solidFill>
                  <a:schemeClr val="accent2"/>
                </a:solidFill>
              </a:rPr>
              <a:t>Welke financiering is beschikbaar om energiegemeenschappen te ondersteunen?</a:t>
            </a:r>
            <a:endParaRPr lang="en-US" sz="1050" i="1" dirty="0">
              <a:solidFill>
                <a:schemeClr val="accent2"/>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18</a:t>
            </a:fld>
            <a:endParaRPr lang="ko-KR" altLang="en-US"/>
          </a:p>
        </p:txBody>
      </p:sp>
    </p:spTree>
    <p:extLst>
      <p:ext uri="{BB962C8B-B14F-4D97-AF65-F5344CB8AC3E}">
        <p14:creationId xmlns:p14="http://schemas.microsoft.com/office/powerpoint/2010/main" val="415518720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ea typeface="Public Sans"/>
                <a:cs typeface="Public Sans"/>
                <a:sym typeface="Public Sans"/>
              </a:rPr>
              <a:t>Een energiegemeenschap opstarten: financiering </a:t>
            </a:r>
            <a:endParaRPr lang="en-US" sz="1050" dirty="0">
              <a:solidFill>
                <a:schemeClr val="bg1"/>
              </a:solidFill>
            </a:endParaRPr>
          </a:p>
          <a:p>
            <a:pPr algn="just" latinLnBrk="0"/>
            <a:r>
              <a:rPr lang="en-US" sz="1200" dirty="0">
                <a:solidFill>
                  <a:srgbClr val="2B2C30"/>
                </a:solidFill>
              </a:rPr>
              <a:t>Het veiligstellen van voldoende financiering en inkomstenstromen is essentieel voor de levensvatbaarheid van uw energiegemeenschap op lange termijn. Enkele vragen om te overwegen: </a:t>
            </a:r>
          </a:p>
          <a:p>
            <a:pPr algn="just" latinLnBrk="0"/>
            <a:endParaRPr lang="en-US" sz="1200" b="1" dirty="0">
              <a:solidFill>
                <a:srgbClr val="2B2C30"/>
              </a:solidFill>
            </a:endParaRPr>
          </a:p>
          <a:p>
            <a:pPr marL="800100" indent="-342900" algn="just" latinLnBrk="0">
              <a:buFont typeface="Arial" panose="020B0604020202020204" pitchFamily="34" charset="0"/>
              <a:buChar char="•"/>
            </a:pPr>
            <a:r>
              <a:rPr lang="en-US" sz="1200" dirty="0">
                <a:solidFill>
                  <a:srgbClr val="2B2C30"/>
                </a:solidFill>
              </a:rPr>
              <a:t>Wat is de benodigde initiële kapitaalinvestering?</a:t>
            </a:r>
          </a:p>
          <a:p>
            <a:pPr marL="800100" indent="-342900" algn="just" latinLnBrk="0">
              <a:buFont typeface="Arial" panose="020B0604020202020204" pitchFamily="34" charset="0"/>
              <a:buChar char="•"/>
            </a:pPr>
            <a:r>
              <a:rPr lang="en-US" sz="1200" dirty="0">
                <a:solidFill>
                  <a:srgbClr val="2B2C30"/>
                </a:solidFill>
              </a:rPr>
              <a:t>Zijn er subsidies, tegemoetkomingen of fiscale stimuleringsmaatregelen beschikbaar?</a:t>
            </a:r>
          </a:p>
          <a:p>
            <a:pPr marL="800100" indent="-342900" algn="just" latinLnBrk="0">
              <a:buFont typeface="Arial" panose="020B0604020202020204" pitchFamily="34" charset="0"/>
              <a:buChar char="•"/>
            </a:pPr>
            <a:r>
              <a:rPr lang="en-US" sz="1200" dirty="0">
                <a:solidFill>
                  <a:srgbClr val="2B2C30"/>
                </a:solidFill>
              </a:rPr>
              <a:t>Hoe dragen leden financieel bij (eenmalige kosten, maandelijkse abonnementen, betalen per gebruik)?</a:t>
            </a:r>
          </a:p>
          <a:p>
            <a:pPr marL="800100" indent="-342900" algn="just" latinLnBrk="0">
              <a:buFont typeface="Arial" panose="020B0604020202020204" pitchFamily="34" charset="0"/>
              <a:buChar char="•"/>
            </a:pPr>
            <a:r>
              <a:rPr lang="en-US" sz="1200" dirty="0">
                <a:solidFill>
                  <a:srgbClr val="2B2C30"/>
                </a:solidFill>
              </a:rPr>
              <a:t>Wat is het verwachte rendement op de investering (ROI)?</a:t>
            </a:r>
            <a:endParaRPr lang="en-US" sz="1200" b="1" i="1" dirty="0">
              <a:solidFill>
                <a:srgbClr val="2B2C30"/>
              </a:solidFill>
              <a:ea typeface="Public Sans"/>
              <a:cs typeface="Public Sans"/>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19</a:t>
            </a:fld>
            <a:endParaRPr lang="ko-KR" altLang="en-US"/>
          </a:p>
        </p:txBody>
      </p:sp>
    </p:spTree>
    <p:extLst>
      <p:ext uri="{BB962C8B-B14F-4D97-AF65-F5344CB8AC3E}">
        <p14:creationId xmlns:p14="http://schemas.microsoft.com/office/powerpoint/2010/main" val="100573235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atinLnBrk="0"/>
            <a:r>
              <a:rPr lang="en-GB" sz="1200" dirty="0"/>
              <a:t>Het opzetten en leiden van een energiegemeenschap is een spannende tijd. Als u echter voornamelijk alleen werkt, kan het ontmoedigend zijn. Wat zijn de belangrijkste zaken waar u rekening mee moet houden? Waar kunt u terecht voor ondersteuning? Hoe kunt u uw beperkte tijd en middelen het beste gebruiken?</a:t>
            </a:r>
          </a:p>
          <a:p>
            <a:pPr latinLnBrk="0"/>
            <a:endParaRPr lang="en-GB" sz="1200" dirty="0"/>
          </a:p>
          <a:p>
            <a:pPr latinLnBrk="0"/>
            <a:r>
              <a:rPr lang="en-GB" sz="1200" dirty="0"/>
              <a:t>In deze korte presentatie gaan we in op: </a:t>
            </a:r>
          </a:p>
          <a:p>
            <a:pPr latinLnBrk="0"/>
            <a:endParaRPr lang="en-GB" sz="1200" dirty="0"/>
          </a:p>
          <a:p>
            <a:pPr marL="457200" indent="-457200" latinLnBrk="0">
              <a:buChar char="•"/>
            </a:pPr>
            <a:r>
              <a:rPr lang="en-GB" sz="1200" dirty="0"/>
              <a:t>Belangrijke overwegingen bij het opzetten en/of leiden van een energiegemeenschap. </a:t>
            </a:r>
          </a:p>
          <a:p>
            <a:pPr marL="457200" indent="-457200" latinLnBrk="0">
              <a:buChar char="•"/>
            </a:pPr>
            <a:r>
              <a:rPr lang="en-GB" sz="1200" dirty="0"/>
              <a:t>Hoe u effectief kunt samenwerken met uw gemeenschap en andere belanghebbenden.</a:t>
            </a:r>
          </a:p>
          <a:p>
            <a:pPr marL="457200" indent="-457200" latinLnBrk="0">
              <a:buChar char="•"/>
            </a:pPr>
            <a:r>
              <a:rPr lang="en-GB" sz="1200" dirty="0"/>
              <a:t>Waar u terecht kunt als u ondersteuning nodig hebt. </a:t>
            </a: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a:t>
            </a:fld>
            <a:endParaRPr lang="ko-KR" altLang="en-US"/>
          </a:p>
        </p:txBody>
      </p:sp>
    </p:spTree>
    <p:extLst>
      <p:ext uri="{BB962C8B-B14F-4D97-AF65-F5344CB8AC3E}">
        <p14:creationId xmlns:p14="http://schemas.microsoft.com/office/powerpoint/2010/main" val="169733471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ea typeface="Public Sans"/>
                <a:cs typeface="Public Sans"/>
                <a:sym typeface="Public Sans"/>
              </a:rPr>
              <a:t>Een energiegemeenschap opstarten: Financiering </a:t>
            </a:r>
            <a:endParaRPr lang="en-US" sz="1050" dirty="0">
              <a:solidFill>
                <a:schemeClr val="bg1"/>
              </a:solidFill>
            </a:endParaRPr>
          </a:p>
          <a:p>
            <a:pPr marL="457200" algn="just" latinLnBrk="0"/>
            <a:endParaRPr lang="en-US" sz="1200" dirty="0">
              <a:solidFill>
                <a:srgbClr val="2B2C30"/>
              </a:solidFill>
            </a:endParaRPr>
          </a:p>
          <a:p>
            <a:pPr algn="just" latinLnBrk="0"/>
            <a:r>
              <a:rPr lang="en-US" sz="1200" dirty="0">
                <a:solidFill>
                  <a:srgbClr val="2B2C30"/>
                </a:solidFill>
              </a:rPr>
              <a:t>Financieringsmogelijkheden zijn onder meer:</a:t>
            </a:r>
          </a:p>
          <a:p>
            <a:pPr algn="just" latinLnBrk="0"/>
            <a:endParaRPr lang="en-US" sz="1200" b="1" dirty="0">
              <a:solidFill>
                <a:srgbClr val="2B2C30"/>
              </a:solidFill>
            </a:endParaRPr>
          </a:p>
          <a:p>
            <a:pPr marL="800100" indent="-342900" algn="just" latinLnBrk="0">
              <a:buFont typeface="Arial" panose="020B0604020202020204" pitchFamily="34" charset="0"/>
              <a:buChar char="•"/>
            </a:pPr>
            <a:r>
              <a:rPr lang="en-US" sz="1200" dirty="0">
                <a:solidFill>
                  <a:srgbClr val="2B2C30"/>
                </a:solidFill>
              </a:rPr>
              <a:t>EU- en overheidssubsidies (bijv. Horizon Europe).</a:t>
            </a:r>
          </a:p>
          <a:p>
            <a:pPr marL="800100" indent="-342900" algn="just" latinLnBrk="0">
              <a:buFont typeface="Arial" panose="020B0604020202020204" pitchFamily="34" charset="0"/>
              <a:buChar char="•"/>
            </a:pPr>
            <a:r>
              <a:rPr lang="en-US" sz="1200" dirty="0">
                <a:solidFill>
                  <a:srgbClr val="2B2C30"/>
                </a:solidFill>
              </a:rPr>
              <a:t>Crowdfunding en gemeenschapsinvesteringen.</a:t>
            </a:r>
          </a:p>
          <a:p>
            <a:pPr marL="800100" indent="-342900" algn="just" latinLnBrk="0">
              <a:buFont typeface="Arial" panose="020B0604020202020204" pitchFamily="34" charset="0"/>
              <a:buChar char="•"/>
            </a:pPr>
            <a:r>
              <a:rPr lang="en-US" sz="1200" dirty="0">
                <a:solidFill>
                  <a:srgbClr val="2B2C30"/>
                </a:solidFill>
              </a:rPr>
              <a:t>Bankleningen en groene obligaties.</a:t>
            </a:r>
          </a:p>
          <a:p>
            <a:pPr marL="800100" indent="-342900" algn="just" latinLnBrk="0">
              <a:buFont typeface="Arial" panose="020B0604020202020204" pitchFamily="34" charset="0"/>
              <a:buChar char="•"/>
            </a:pPr>
            <a:r>
              <a:rPr lang="en-US" sz="1200" dirty="0">
                <a:solidFill>
                  <a:srgbClr val="2B2C30"/>
                </a:solidFill>
              </a:rPr>
              <a:t>Publiek-private partnerschappen (PPP's).</a:t>
            </a:r>
            <a:endParaRPr lang="en-US" sz="1200" b="1" i="1" dirty="0">
              <a:solidFill>
                <a:srgbClr val="2B2C30"/>
              </a:solidFill>
              <a:ea typeface="Public Sans"/>
              <a:cs typeface="Public Sans"/>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20</a:t>
            </a:fld>
            <a:endParaRPr lang="ko-KR" altLang="en-US"/>
          </a:p>
        </p:txBody>
      </p:sp>
    </p:spTree>
    <p:extLst>
      <p:ext uri="{BB962C8B-B14F-4D97-AF65-F5344CB8AC3E}">
        <p14:creationId xmlns:p14="http://schemas.microsoft.com/office/powerpoint/2010/main" val="46748951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ea typeface="Public Sans"/>
                <a:cs typeface="Public Sans"/>
                <a:sym typeface="Public Sans"/>
              </a:rPr>
              <a:t>Een energiegemeenschap opstarten: Betrokkenheid van de gemeenschap en belanghebbenden</a:t>
            </a:r>
            <a:endParaRPr lang="en-US" sz="1050" dirty="0">
              <a:solidFill>
                <a:schemeClr val="bg1"/>
              </a:solidFill>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US" sz="1200" i="1" dirty="0">
                <a:solidFill>
                  <a:schemeClr val="accent2"/>
                </a:solidFill>
              </a:rPr>
              <a:t>Hoe kan ik effectief samenwerken met de bredere gemeenschap en onze belanghebbenden?</a:t>
            </a:r>
            <a:endParaRPr lang="en-US" sz="1050" i="1" dirty="0">
              <a:solidFill>
                <a:schemeClr val="accent2"/>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21</a:t>
            </a:fld>
            <a:endParaRPr lang="ko-KR" altLang="en-US"/>
          </a:p>
        </p:txBody>
      </p:sp>
    </p:spTree>
    <p:extLst>
      <p:ext uri="{BB962C8B-B14F-4D97-AF65-F5344CB8AC3E}">
        <p14:creationId xmlns:p14="http://schemas.microsoft.com/office/powerpoint/2010/main" val="161121890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ea typeface="Public Sans"/>
                <a:cs typeface="Public Sans"/>
                <a:sym typeface="Public Sans"/>
              </a:rPr>
              <a:t>Een energiegemeenschap opstarten: betrokkenheid van de gemeenschap en belanghebbenden</a:t>
            </a:r>
            <a:endParaRPr lang="en-US" sz="1050" dirty="0">
              <a:solidFill>
                <a:schemeClr val="bg1"/>
              </a:solidFill>
            </a:endParaRPr>
          </a:p>
          <a:p>
            <a:pPr latinLnBrk="0"/>
            <a:r>
              <a:rPr lang="en-GB" sz="1200" noProof="0" dirty="0">
                <a:solidFill>
                  <a:srgbClr val="2B2C30"/>
                </a:solidFill>
                <a:sym typeface="Public Sans"/>
              </a:rPr>
              <a:t>Een succesvolle energiegemeenschap is afhankelijk van actieve participatie en het vertrouwen van belanghebbenden. Belangrijke vragen om te overwegen: </a:t>
            </a:r>
            <a:endParaRPr lang="en-GB" sz="1200" dirty="0">
              <a:solidFill>
                <a:srgbClr val="2B2C30"/>
              </a:solidFill>
              <a:sym typeface="Public Sans"/>
            </a:endParaRPr>
          </a:p>
          <a:p>
            <a:pPr latinLnBrk="0"/>
            <a:endParaRPr lang="en-GB" sz="1200" noProof="0" dirty="0">
              <a:solidFill>
                <a:srgbClr val="2B2C30"/>
              </a:solidFill>
              <a:sym typeface="Public Sans"/>
            </a:endParaRPr>
          </a:p>
          <a:p>
            <a:pPr marL="342900" indent="-342900" latinLnBrk="0">
              <a:buFont typeface="Arial" panose="020B0604020202020204" pitchFamily="34" charset="0"/>
              <a:buChar char="•"/>
            </a:pPr>
            <a:r>
              <a:rPr lang="en-GB" sz="1200" noProof="0" dirty="0">
                <a:solidFill>
                  <a:srgbClr val="2B2C30"/>
                </a:solidFill>
                <a:sym typeface="Public Sans"/>
              </a:rPr>
              <a:t>Wie zijn de belangrijkste belanghebbenden (inwoners, bedrijven, gemeenten, niet-gouvernementele organisaties (ngo's))?</a:t>
            </a:r>
            <a:endParaRPr lang="en-GB" sz="1200" dirty="0">
              <a:solidFill>
                <a:srgbClr val="2B2C30"/>
              </a:solidFill>
              <a:sym typeface="Public Sans"/>
            </a:endParaRPr>
          </a:p>
          <a:p>
            <a:pPr marL="342900" indent="-342900" latinLnBrk="0">
              <a:buFont typeface="Arial" panose="020B0604020202020204" pitchFamily="34" charset="0"/>
              <a:buChar char="•"/>
            </a:pPr>
            <a:r>
              <a:rPr lang="en-GB" sz="1200" noProof="0" dirty="0">
                <a:solidFill>
                  <a:srgbClr val="2B2C30"/>
                </a:solidFill>
                <a:sym typeface="Public Sans"/>
              </a:rPr>
              <a:t>Hoe gaat u de gemeenschap betrekken bij en informeren over uw energiegemeenschap?</a:t>
            </a:r>
            <a:endParaRPr lang="en-GB" sz="1200" dirty="0">
              <a:solidFill>
                <a:srgbClr val="2B2C30"/>
              </a:solidFill>
              <a:sym typeface="Public Sans"/>
            </a:endParaRPr>
          </a:p>
          <a:p>
            <a:pPr marL="342900" indent="-342900" latinLnBrk="0">
              <a:buFont typeface="Arial" panose="020B0604020202020204" pitchFamily="34" charset="0"/>
              <a:buChar char="•"/>
            </a:pPr>
            <a:r>
              <a:rPr lang="en-GB" sz="1200" noProof="0" dirty="0">
                <a:solidFill>
                  <a:srgbClr val="2B2C30"/>
                </a:solidFill>
                <a:sym typeface="Public Sans"/>
              </a:rPr>
              <a:t>Welke bestuursstructuur wordt er opgezet voor besluitvorming en geschillenbeslechting?</a:t>
            </a:r>
            <a:endParaRPr lang="en-GB" sz="1200" dirty="0">
              <a:solidFill>
                <a:srgbClr val="2B2C30"/>
              </a:solidFill>
              <a:sym typeface="Public Sans"/>
            </a:endParaRPr>
          </a:p>
          <a:p>
            <a:pPr marL="342900" indent="-342900" latinLnBrk="0">
              <a:buFont typeface="Arial" panose="020B0604020202020204" pitchFamily="34" charset="0"/>
              <a:buChar char="•"/>
            </a:pPr>
            <a:r>
              <a:rPr lang="en-GB" sz="1200" noProof="0" dirty="0">
                <a:solidFill>
                  <a:srgbClr val="2B2C30"/>
                </a:solidFill>
              </a:rPr>
              <a:t>Wat zijn de rollen en verantwoordelijkheden van de leden?</a:t>
            </a:r>
          </a:p>
          <a:p>
            <a:pPr marL="342900" indent="-342900" latinLnBrk="0">
              <a:buFont typeface="Arial" panose="020B0604020202020204" pitchFamily="34" charset="0"/>
              <a:buChar char="•"/>
            </a:pPr>
            <a:r>
              <a:rPr lang="en-GB" sz="1200" noProof="0" dirty="0">
                <a:solidFill>
                  <a:srgbClr val="2B2C30"/>
                </a:solidFill>
              </a:rPr>
              <a:t>Kunnen nieuwe leden gemakkelijk toetreden tot de gemeenschap en hiervan profiteren?</a:t>
            </a:r>
            <a:endParaRPr lang="en-GB" sz="1200" b="1" noProof="0" dirty="0">
              <a:solidFill>
                <a:srgbClr val="000066"/>
              </a:solidFill>
              <a:ea typeface="Public Sans"/>
              <a:cs typeface="Public Sans"/>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22</a:t>
            </a:fld>
            <a:endParaRPr lang="ko-KR" altLang="en-US"/>
          </a:p>
        </p:txBody>
      </p:sp>
    </p:spTree>
    <p:extLst>
      <p:ext uri="{BB962C8B-B14F-4D97-AF65-F5344CB8AC3E}">
        <p14:creationId xmlns:p14="http://schemas.microsoft.com/office/powerpoint/2010/main" val="284255510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ea typeface="Public Sans"/>
                <a:cs typeface="Public Sans"/>
                <a:sym typeface="Public Sans"/>
              </a:rPr>
              <a:t>Een energiegemeenschap opstarten: Betrokkenheid van de gemeenschap en belanghebbenden</a:t>
            </a:r>
            <a:endParaRPr lang="en-US" sz="1050" dirty="0">
              <a:solidFill>
                <a:schemeClr val="bg1"/>
              </a:solidFill>
            </a:endParaRPr>
          </a:p>
          <a:p>
            <a:pPr latinLnBrk="0"/>
            <a:r>
              <a:rPr lang="en-US" sz="1200" dirty="0">
                <a:solidFill>
                  <a:srgbClr val="2B2C30"/>
                </a:solidFill>
                <a:sym typeface="Public Sans"/>
              </a:rPr>
              <a:t>Goede praktijken zijn onder meer:</a:t>
            </a:r>
          </a:p>
          <a:p>
            <a:pPr latinLnBrk="0"/>
            <a:endParaRPr lang="en-US" sz="1200" dirty="0">
              <a:solidFill>
                <a:srgbClr val="2B2C30"/>
              </a:solidFill>
              <a:sym typeface="Public Sans"/>
            </a:endParaRPr>
          </a:p>
          <a:p>
            <a:pPr marL="342900" indent="-342900" latinLnBrk="0">
              <a:buFont typeface="Arial" panose="020B0604020202020204" pitchFamily="34" charset="0"/>
              <a:buChar char="•"/>
            </a:pPr>
            <a:r>
              <a:rPr lang="en-US" sz="1200" dirty="0">
                <a:solidFill>
                  <a:srgbClr val="2B2C30"/>
                </a:solidFill>
              </a:rPr>
              <a:t>Het organiseren van gemeenschapsbijeenkomsten om de belangstelling te peilen en steun te verwerven.</a:t>
            </a:r>
          </a:p>
          <a:p>
            <a:pPr marL="342900" indent="-342900" latinLnBrk="0">
              <a:buFont typeface="Arial" panose="020B0604020202020204" pitchFamily="34" charset="0"/>
              <a:buChar char="•"/>
            </a:pPr>
            <a:r>
              <a:rPr lang="en-US" sz="1200" dirty="0">
                <a:solidFill>
                  <a:srgbClr val="2B2C30"/>
                </a:solidFill>
              </a:rPr>
              <a:t>Een duidelijk lidmaatschapsmodel opstellen (bijv. coöperatie, vereniging, bedrijf).</a:t>
            </a:r>
            <a:endParaRPr lang="en-US" sz="1200" dirty="0"/>
          </a:p>
          <a:p>
            <a:pPr marL="342900" indent="-342900" latinLnBrk="0">
              <a:buFont typeface="Arial" panose="020B0604020202020204" pitchFamily="34" charset="0"/>
              <a:buChar char="•"/>
            </a:pPr>
            <a:r>
              <a:rPr lang="en-US" sz="1200" dirty="0">
                <a:solidFill>
                  <a:srgbClr val="2B2C30"/>
                </a:solidFill>
              </a:rPr>
              <a:t>Het aanbieden van financiële prikkels of voordelen om deelname te stimuleren.</a:t>
            </a:r>
          </a:p>
          <a:p>
            <a:pPr marL="342900" indent="-342900" latinLnBrk="0">
              <a:buFont typeface="Arial" panose="020B0604020202020204" pitchFamily="34" charset="0"/>
              <a:buChar char="•"/>
            </a:pPr>
            <a:r>
              <a:rPr lang="en-US" sz="1200" dirty="0">
                <a:solidFill>
                  <a:srgbClr val="2B2C30"/>
                </a:solidFill>
              </a:rPr>
              <a:t>Klein beginnen met proefprojecten en vervolgens uitbreiden op basis van de vraag.</a:t>
            </a:r>
            <a:endParaRPr lang="en-US" sz="1200" dirty="0"/>
          </a:p>
          <a:p>
            <a:pPr marL="342900" indent="-342900" latinLnBrk="0">
              <a:buFont typeface="Arial" panose="020B0604020202020204" pitchFamily="34" charset="0"/>
              <a:buChar char="•"/>
            </a:pPr>
            <a:r>
              <a:rPr lang="en-US" sz="1200" dirty="0">
                <a:solidFill>
                  <a:srgbClr val="2B2C30"/>
                </a:solidFill>
              </a:rPr>
              <a:t>Samenwerken met lokale bedrijven en gemeenten voor grootschaligere toepassing.</a:t>
            </a:r>
            <a:endParaRPr lang="en-US" sz="1200" b="1" dirty="0">
              <a:solidFill>
                <a:srgbClr val="000066"/>
              </a:solidFill>
              <a:ea typeface="Public Sans"/>
              <a:cs typeface="Public Sans"/>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23</a:t>
            </a:fld>
            <a:endParaRPr lang="ko-KR" altLang="en-US"/>
          </a:p>
        </p:txBody>
      </p:sp>
    </p:spTree>
    <p:extLst>
      <p:ext uri="{BB962C8B-B14F-4D97-AF65-F5344CB8AC3E}">
        <p14:creationId xmlns:p14="http://schemas.microsoft.com/office/powerpoint/2010/main" val="393686557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kern="1200" dirty="0">
                <a:solidFill>
                  <a:schemeClr val="tx2"/>
                </a:solidFill>
                <a:latin typeface="+mn-lt"/>
                <a:ea typeface="+mn-ea"/>
                <a:cs typeface="Arial" panose="020B0604020202020204" pitchFamily="34" charset="0"/>
              </a:rPr>
              <a:t>Volgende stappen</a:t>
            </a:r>
            <a:endParaRPr lang="ko-KR" altLang="en-US" sz="1200" kern="1200" dirty="0">
              <a:solidFill>
                <a:schemeClr val="tx2"/>
              </a:solidFill>
              <a:latin typeface="+mn-lt"/>
              <a:ea typeface="+mn-ea"/>
              <a:cs typeface="Arial" panose="020B0604020202020204" pitchFamily="34" charset="0"/>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GB" sz="1200" dirty="0"/>
              <a:t>Als u meer wilt weten over het opzetten van een energiegemeenschap, kunnen de volgende bronnen nuttig zijn: </a:t>
            </a:r>
          </a:p>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dirty="0">
                <a:solidFill>
                  <a:srgbClr val="373737"/>
                </a:solidFill>
                <a:ea typeface="맑은 고딕"/>
              </a:rPr>
              <a:t> Bekijk de presentatie van Every1 over </a:t>
            </a:r>
            <a:r>
              <a:rPr lang="en-US" altLang="ko-KR" sz="1200" i="1" dirty="0">
                <a:solidFill>
                  <a:srgbClr val="373737"/>
                </a:solidFill>
                <a:ea typeface="맑은 고딕"/>
                <a:hlinkClick r:id="rId3"/>
              </a:rPr>
              <a:t>energiegemeenschappen: IT-basisprincipes</a:t>
            </a:r>
            <a:endParaRPr lang="ko-KR" altLang="en-US" sz="1200" dirty="0">
              <a:solidFill>
                <a:srgbClr val="373737"/>
              </a:solidFill>
              <a:ea typeface="맑은 고딕"/>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dirty="0">
                <a:solidFill>
                  <a:srgbClr val="373737"/>
                </a:solidFill>
              </a:rPr>
              <a:t>Bekijk enkele tools: </a:t>
            </a:r>
            <a:r>
              <a:rPr lang="en-US" altLang="ko-KR" sz="1200" dirty="0">
                <a:solidFill>
                  <a:srgbClr val="373737"/>
                </a:solidFill>
                <a:hlinkClick r:id="rId4"/>
              </a:rPr>
              <a:t>Photovoltaic Geographical Information System (PVGIS) </a:t>
            </a:r>
            <a:r>
              <a:rPr lang="en-US" altLang="ko-KR" sz="1200" dirty="0">
                <a:solidFill>
                  <a:srgbClr val="373737"/>
                </a:solidFill>
              </a:rPr>
              <a:t>schat het potentieel van zonne-energie wereldwijd.</a:t>
            </a:r>
            <a:endParaRPr lang="ko-KR" altLang="en-US" sz="1200" dirty="0">
              <a:solidFill>
                <a:srgbClr val="373737"/>
              </a:solidFill>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dirty="0">
                <a:solidFill>
                  <a:srgbClr val="373737"/>
                </a:solidFill>
              </a:rPr>
              <a:t>Bekijk enkele tools: </a:t>
            </a:r>
            <a:r>
              <a:rPr lang="en-US" altLang="ko-KR" sz="1200" dirty="0">
                <a:solidFill>
                  <a:srgbClr val="373737"/>
                </a:solidFill>
                <a:hlinkClick r:id="rId5"/>
              </a:rPr>
              <a:t>Global Wind Atlas </a:t>
            </a:r>
            <a:r>
              <a:rPr lang="en-US" altLang="ko-KR" sz="1200" dirty="0">
                <a:solidFill>
                  <a:srgbClr val="373737"/>
                </a:solidFill>
              </a:rPr>
              <a:t>brengt windbronnen in kaart voor haalbaarheidsstudies.</a:t>
            </a:r>
            <a:endParaRPr lang="ko-KR" altLang="en-US" sz="1200" dirty="0">
              <a:solidFill>
                <a:srgbClr val="373737"/>
              </a:solidFill>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dirty="0">
                <a:solidFill>
                  <a:srgbClr val="373737"/>
                </a:solidFill>
              </a:rPr>
              <a:t>Bekijk enkele tools: </a:t>
            </a:r>
            <a:r>
              <a:rPr lang="en-US" altLang="ko-KR" sz="1200" dirty="0">
                <a:solidFill>
                  <a:srgbClr val="373737"/>
                </a:solidFill>
                <a:hlinkClick r:id="rId6"/>
              </a:rPr>
              <a:t>NREL System Advisor Model </a:t>
            </a:r>
            <a:r>
              <a:rPr lang="en-US" altLang="ko-KR" sz="1200" dirty="0">
                <a:solidFill>
                  <a:srgbClr val="373737"/>
                </a:solidFill>
              </a:rPr>
              <a:t>(SAM) biedt financiële en technische analyses voor zonne-energie, windenergie en opslag.</a:t>
            </a:r>
            <a:endParaRPr lang="ko-KR" altLang="en-US" sz="1200" dirty="0">
              <a:solidFill>
                <a:srgbClr val="373737"/>
              </a:solidFill>
            </a:endParaRPr>
          </a:p>
          <a:p>
            <a:endParaRPr lang="en-GB" dirty="0"/>
          </a:p>
          <a:p>
            <a:endParaRPr lang="en-GB" dirty="0"/>
          </a:p>
          <a:p>
            <a:r>
              <a:rPr lang="en-GB" dirty="0"/>
              <a:t>https://www.open.edu/openlearncreate/course/view.php?id=17128</a:t>
            </a:r>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24</a:t>
            </a:fld>
            <a:endParaRPr lang="ko-KR" altLang="en-US"/>
          </a:p>
        </p:txBody>
      </p:sp>
    </p:spTree>
    <p:extLst>
      <p:ext uri="{BB962C8B-B14F-4D97-AF65-F5344CB8AC3E}">
        <p14:creationId xmlns:p14="http://schemas.microsoft.com/office/powerpoint/2010/main" val="149947383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9F7F34-17EC-B3D2-0EF6-4277C94AC9B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C013B3F-67E3-846D-336E-191664F6093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949B939-00B7-B970-46AA-7C1354FABDA5}"/>
              </a:ext>
            </a:extLst>
          </p:cNvPr>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kern="1200" dirty="0">
                <a:solidFill>
                  <a:schemeClr val="tx2"/>
                </a:solidFill>
                <a:latin typeface="+mn-lt"/>
                <a:ea typeface="+mn-ea"/>
                <a:cs typeface="Arial" panose="020B0604020202020204" pitchFamily="34" charset="0"/>
              </a:rPr>
              <a:t>Volgende stappen</a:t>
            </a:r>
            <a:endParaRPr lang="ko-KR" altLang="en-US" sz="1200" kern="1200" dirty="0">
              <a:solidFill>
                <a:schemeClr val="tx2"/>
              </a:solidFill>
              <a:latin typeface="+mn-lt"/>
              <a:ea typeface="+mn-ea"/>
              <a:cs typeface="Arial" panose="020B0604020202020204" pitchFamily="34" charset="0"/>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GB" sz="1200" dirty="0"/>
              <a:t>Als u meer wilt weten over het opzetten van een energiegemeenschap, kunnen de volgende bronnen nuttig zijn: </a:t>
            </a:r>
          </a:p>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dirty="0">
                <a:solidFill>
                  <a:srgbClr val="373737"/>
                </a:solidFill>
                <a:ea typeface="맑은 고딕"/>
              </a:rPr>
              <a:t> Lees een </a:t>
            </a:r>
            <a:r>
              <a:rPr lang="en-US" altLang="ko-KR" sz="1200" dirty="0">
                <a:solidFill>
                  <a:srgbClr val="373737"/>
                </a:solidFill>
                <a:ea typeface="맑은 고딕"/>
                <a:hlinkClick r:id="rId3"/>
              </a:rPr>
              <a:t>online gids voor het oprichten van een energiegemeenschap </a:t>
            </a:r>
            <a:r>
              <a:rPr lang="en-US" altLang="ko-KR" sz="1200" dirty="0">
                <a:solidFill>
                  <a:srgbClr val="373737"/>
                </a:solidFill>
                <a:ea typeface="맑은 고딕"/>
              </a:rPr>
              <a:t>(in het Duits)</a:t>
            </a:r>
            <a:endParaRPr lang="ko-KR" altLang="en-US" sz="1200" dirty="0">
              <a:solidFill>
                <a:srgbClr val="373737"/>
              </a:solidFill>
              <a:ea typeface="맑은 고딕"/>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dirty="0">
                <a:solidFill>
                  <a:srgbClr val="373737"/>
                </a:solidFill>
              </a:rPr>
              <a:t>Ontdek</a:t>
            </a:r>
            <a:r>
              <a:rPr lang="en-US" altLang="ko-KR" sz="1200" i="1" dirty="0">
                <a:solidFill>
                  <a:srgbClr val="373737"/>
                </a:solidFill>
                <a:hlinkClick r:id="rId4"/>
              </a:rPr>
              <a:t> 7 soorten energiegemeenschappen en collectieve acties </a:t>
            </a:r>
            <a:r>
              <a:rPr lang="en-US" altLang="ko-KR" sz="1200" dirty="0">
                <a:solidFill>
                  <a:srgbClr val="373737"/>
                </a:solidFill>
              </a:rPr>
              <a:t>in deze bron van het DECIDE-project.</a:t>
            </a:r>
            <a:endParaRPr lang="ko-KR" altLang="en-US" sz="1200" dirty="0">
              <a:solidFill>
                <a:srgbClr val="373737"/>
              </a:solidFill>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dirty="0">
                <a:solidFill>
                  <a:srgbClr val="373737"/>
                </a:solidFill>
              </a:rPr>
              <a:t>Bekijk het ENCLUDE-project </a:t>
            </a:r>
            <a:r>
              <a:rPr lang="en-US" altLang="ko-KR" sz="1200" i="1" dirty="0">
                <a:solidFill>
                  <a:srgbClr val="373737"/>
                </a:solidFill>
                <a:hlinkClick r:id="rId5"/>
              </a:rPr>
              <a:t>Dit zal u misschien verbazen: wat we hebben geleerd door met 68 initiatieven over energie te praten</a:t>
            </a:r>
            <a:r>
              <a:rPr lang="en-US" altLang="ko-KR" sz="1200" i="1" dirty="0">
                <a:solidFill>
                  <a:srgbClr val="373737"/>
                </a:solidFill>
              </a:rPr>
              <a:t>.</a:t>
            </a:r>
            <a:endParaRPr lang="ko-KR" altLang="en-US" sz="1200" dirty="0">
              <a:solidFill>
                <a:srgbClr val="373737"/>
              </a:solidFill>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dirty="0">
                <a:solidFill>
                  <a:srgbClr val="373737"/>
                </a:solidFill>
              </a:rPr>
              <a:t>Lees het Smart Cities Marketplace 2020 </a:t>
            </a:r>
            <a:r>
              <a:rPr lang="en-US" altLang="ko-KR" sz="1200" i="1" dirty="0">
                <a:solidFill>
                  <a:srgbClr val="373737"/>
                </a:solidFill>
                <a:hlinkClick r:id="rId6"/>
              </a:rPr>
              <a:t>Energy Communities: Solution Booklet</a:t>
            </a:r>
            <a:r>
              <a:rPr lang="en-US" altLang="ko-KR" sz="1200" i="1" dirty="0">
                <a:solidFill>
                  <a:srgbClr val="373737"/>
                </a:solidFill>
              </a:rPr>
              <a:t>.</a:t>
            </a:r>
            <a:endParaRPr lang="ko-KR" altLang="en-US" sz="1200" dirty="0">
              <a:solidFill>
                <a:srgbClr val="373737"/>
              </a:solidFill>
            </a:endParaRPr>
          </a:p>
          <a:p>
            <a:endParaRPr lang="en-GB" dirty="0"/>
          </a:p>
        </p:txBody>
      </p:sp>
      <p:sp>
        <p:nvSpPr>
          <p:cNvPr id="4" name="Slide Number Placeholder 3">
            <a:extLst>
              <a:ext uri="{FF2B5EF4-FFF2-40B4-BE49-F238E27FC236}">
                <a16:creationId xmlns:a16="http://schemas.microsoft.com/office/drawing/2014/main" id="{5A6D265A-E206-FE5F-D200-1461B1EA733C}"/>
              </a:ext>
            </a:extLst>
          </p:cNvPr>
          <p:cNvSpPr>
            <a:spLocks noGrp="1"/>
          </p:cNvSpPr>
          <p:nvPr>
            <p:ph type="sldNum" sz="quarter" idx="5"/>
          </p:nvPr>
        </p:nvSpPr>
        <p:spPr/>
        <p:txBody>
          <a:bodyPr/>
          <a:lstStyle/>
          <a:p>
            <a:fld id="{F08FC7D2-309F-4B1D-AF63-DB3D4B544859}" type="slidenum">
              <a:rPr lang="ko-KR" altLang="en-US" smtClean="0"/>
              <a:t>25</a:t>
            </a:fld>
            <a:endParaRPr lang="ko-KR" altLang="en-US"/>
          </a:p>
        </p:txBody>
      </p:sp>
    </p:spTree>
    <p:extLst>
      <p:ext uri="{BB962C8B-B14F-4D97-AF65-F5344CB8AC3E}">
        <p14:creationId xmlns:p14="http://schemas.microsoft.com/office/powerpoint/2010/main" val="380054370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kern="1200" dirty="0">
                <a:solidFill>
                  <a:schemeClr val="bg1"/>
                </a:solidFill>
                <a:latin typeface="+mn-lt"/>
                <a:ea typeface="+mn-ea"/>
                <a:cs typeface="Arial" panose="020B0604020202020204" pitchFamily="34" charset="0"/>
              </a:rPr>
              <a:t>Dankwoord</a:t>
            </a:r>
          </a:p>
          <a:p>
            <a:pPr latinLnBrk="0"/>
            <a:r>
              <a:rPr lang="en-GB" noProof="0" dirty="0"/>
              <a:t>Deze diapresentatie </a:t>
            </a:r>
            <a:r>
              <a:rPr lang="en-GB" i="1" noProof="0" dirty="0"/>
              <a:t>met handige trucs, </a:t>
            </a:r>
            <a:r>
              <a:rPr lang="en-GB" i="1" dirty="0"/>
              <a:t>tips en hulpmiddelen voor het opzetten van uw lokale energiegemeenschap </a:t>
            </a:r>
            <a:r>
              <a:rPr lang="en-GB" noProof="0" dirty="0"/>
              <a:t>is geproduceerd door het Every1-project en valt onder de licentie </a:t>
            </a:r>
            <a:r>
              <a:rPr lang="en-GB" noProof="0" dirty="0">
                <a:hlinkClick r:id="rId3"/>
              </a:rPr>
              <a:t>CC BY-SA 4.0</a:t>
            </a:r>
            <a:r>
              <a:rPr lang="en-GB" noProof="0" dirty="0"/>
              <a:t>, tenzij anders vermeld. </a:t>
            </a:r>
          </a:p>
          <a:p>
            <a:pPr latinLnBrk="0"/>
            <a:endParaRPr lang="en-GB" noProof="0" dirty="0"/>
          </a:p>
          <a:p>
            <a:pPr latinLnBrk="0"/>
            <a:r>
              <a:rPr lang="en-GB" noProof="0" dirty="0"/>
              <a:t>De afbeeldingen die in deze presentatie worden gebruikt, zijn als volgt: </a:t>
            </a:r>
          </a:p>
          <a:p>
            <a:pPr latinLnBrk="0"/>
            <a:endParaRPr lang="en-GB" noProof="0" dirty="0"/>
          </a:p>
          <a:p>
            <a:pPr marL="285750" indent="-285750" latinLnBrk="0">
              <a:buFont typeface="Arial" panose="020B0604020202020204" pitchFamily="34" charset="0"/>
              <a:buChar char="•"/>
            </a:pPr>
            <a:r>
              <a:rPr lang="en-GB" noProof="0" dirty="0">
                <a:solidFill>
                  <a:schemeClr val="dk1"/>
                </a:solidFill>
                <a:ea typeface="Public Sans"/>
                <a:cs typeface="Public Sans"/>
                <a:sym typeface="Public Sans"/>
              </a:rPr>
              <a:t>Omslagafbeelding: </a:t>
            </a:r>
            <a:r>
              <a:rPr lang="en-GB" noProof="0" dirty="0">
                <a:solidFill>
                  <a:schemeClr val="dk1"/>
                </a:solidFill>
                <a:ea typeface="Public Sans"/>
                <a:cs typeface="Public Sans"/>
                <a:sym typeface="Public Sans"/>
                <a:hlinkClick r:id="rId4"/>
              </a:rPr>
              <a:t>Moss Community Energy Launch (DIY Solar Panel Workshop) </a:t>
            </a:r>
            <a:r>
              <a:rPr lang="en-GB" noProof="0" dirty="0">
                <a:solidFill>
                  <a:schemeClr val="dk1"/>
                </a:solidFill>
                <a:ea typeface="Public Sans"/>
                <a:cs typeface="Public Sans"/>
                <a:sym typeface="Public Sans"/>
              </a:rPr>
              <a:t>door 10 10 is gelicentieerd onder </a:t>
            </a:r>
            <a:r>
              <a:rPr lang="en-GB" noProof="0" dirty="0">
                <a:solidFill>
                  <a:schemeClr val="dk1"/>
                </a:solidFill>
                <a:ea typeface="Public Sans"/>
                <a:cs typeface="Public Sans"/>
                <a:sym typeface="Public Sans"/>
                <a:hlinkClick r:id="rId5"/>
              </a:rPr>
              <a:t>CC BY 2.0</a:t>
            </a:r>
            <a:r>
              <a:rPr lang="en-GB" noProof="0" dirty="0">
                <a:solidFill>
                  <a:schemeClr val="dk1"/>
                </a:solidFill>
                <a:ea typeface="Public Sans"/>
                <a:cs typeface="Public Sans"/>
                <a:sym typeface="Public Sans"/>
              </a:rPr>
              <a:t>. </a:t>
            </a:r>
            <a:endParaRPr lang="en-GB" sz="1200" b="0" i="0" u="sng" strike="noStrike" cap="none" noProof="0" dirty="0">
              <a:solidFill>
                <a:srgbClr val="000000"/>
              </a:solidFill>
              <a:ea typeface="Public Sans"/>
              <a:cs typeface="Public Sans"/>
            </a:endParaRPr>
          </a:p>
          <a:p>
            <a:pPr marL="285750" indent="-285750" latinLnBrk="0">
              <a:buFont typeface="Arial" panose="020B0604020202020204" pitchFamily="34" charset="0"/>
              <a:buChar char="•"/>
            </a:pPr>
            <a:r>
              <a:rPr lang="en-GB" noProof="0" dirty="0">
                <a:solidFill>
                  <a:schemeClr val="dk1"/>
                </a:solidFill>
                <a:ea typeface="Public Sans"/>
                <a:cs typeface="Public Sans"/>
                <a:sym typeface="Public Sans"/>
              </a:rPr>
              <a:t>Afbeelding bij de inleidende tekst: Een energiegemeenschap opstarten: verdere overwegingen: </a:t>
            </a:r>
            <a:r>
              <a:rPr lang="en-GB" noProof="0" dirty="0">
                <a:solidFill>
                  <a:schemeClr val="dk1"/>
                </a:solidFill>
                <a:ea typeface="Public Sans"/>
                <a:cs typeface="Public Sans"/>
                <a:sym typeface="Public Sans"/>
                <a:hlinkClick r:id="rId6"/>
              </a:rPr>
              <a:t>Clean-energy fund shines light on renewables </a:t>
            </a:r>
            <a:r>
              <a:rPr lang="en-GB" noProof="0" dirty="0">
                <a:solidFill>
                  <a:schemeClr val="dk1"/>
                </a:solidFill>
                <a:ea typeface="Public Sans"/>
                <a:cs typeface="Public Sans"/>
                <a:sym typeface="Public Sans"/>
              </a:rPr>
              <a:t>door Province of British Columbia valt onder de licentie </a:t>
            </a:r>
            <a:r>
              <a:rPr lang="en-GB" noProof="0" dirty="0">
                <a:solidFill>
                  <a:schemeClr val="dk1"/>
                </a:solidFill>
                <a:ea typeface="Public Sans"/>
                <a:cs typeface="Public Sans"/>
                <a:sym typeface="Public Sans"/>
                <a:hlinkClick r:id="rId7"/>
              </a:rPr>
              <a:t>CC BY-NC-ND 2.0</a:t>
            </a:r>
            <a:r>
              <a:rPr lang="en-GB" noProof="0" dirty="0">
                <a:solidFill>
                  <a:schemeClr val="dk1"/>
                </a:solidFill>
                <a:ea typeface="Public Sans"/>
                <a:cs typeface="Public Sans"/>
                <a:sym typeface="Public Sans"/>
              </a:rPr>
              <a:t>. </a:t>
            </a:r>
          </a:p>
          <a:p>
            <a:pPr marL="285750" indent="-285750" latinLnBrk="0">
              <a:buFont typeface="Arial" panose="020B0604020202020204" pitchFamily="34" charset="0"/>
              <a:buChar char="•"/>
            </a:pPr>
            <a:r>
              <a:rPr lang="en-GB" noProof="0" dirty="0">
                <a:solidFill>
                  <a:schemeClr val="dk1"/>
                </a:solidFill>
                <a:ea typeface="Public Sans"/>
                <a:cs typeface="Public Sans"/>
                <a:sym typeface="Public Sans"/>
              </a:rPr>
              <a:t>Een energiegemeenschap starten: eerste stappen en overwegingen: </a:t>
            </a:r>
            <a:r>
              <a:rPr lang="en-GB" noProof="0" dirty="0">
                <a:solidFill>
                  <a:schemeClr val="dk1"/>
                </a:solidFill>
                <a:ea typeface="Public Sans"/>
                <a:cs typeface="Public Sans"/>
                <a:sym typeface="Public Sans"/>
                <a:hlinkClick r:id="rId8"/>
              </a:rPr>
              <a:t>kennis, ervaring, verhaal, samenwerking </a:t>
            </a:r>
            <a:r>
              <a:rPr lang="en-GB" noProof="0" dirty="0">
                <a:solidFill>
                  <a:schemeClr val="dk1"/>
                </a:solidFill>
                <a:ea typeface="Public Sans"/>
                <a:cs typeface="Public Sans"/>
                <a:sym typeface="Public Sans"/>
              </a:rPr>
              <a:t>door Howard Lake is gelicentieerd </a:t>
            </a:r>
            <a:r>
              <a:rPr lang="en-GB" noProof="0" dirty="0">
                <a:solidFill>
                  <a:schemeClr val="dk1"/>
                </a:solidFill>
                <a:ea typeface="Public Sans"/>
                <a:cs typeface="Public Sans"/>
                <a:sym typeface="Public Sans"/>
                <a:hlinkClick r:id="rId9"/>
              </a:rPr>
              <a:t>onder CC BY-SA 2.0</a:t>
            </a:r>
            <a:r>
              <a:rPr lang="en-GB" noProof="0" dirty="0">
                <a:solidFill>
                  <a:schemeClr val="dk1"/>
                </a:solidFill>
                <a:ea typeface="Public Sans"/>
                <a:cs typeface="Public Sans"/>
                <a:sym typeface="Public Sans"/>
              </a:rPr>
              <a:t>.</a:t>
            </a:r>
          </a:p>
          <a:p>
            <a:pPr marL="285750" indent="-285750" latinLnBrk="0">
              <a:buFont typeface="Arial" panose="020B0604020202020204" pitchFamily="34" charset="0"/>
              <a:buChar char="•"/>
            </a:pPr>
            <a:r>
              <a:rPr lang="en-GB" noProof="0" dirty="0">
                <a:solidFill>
                  <a:schemeClr val="dk1"/>
                </a:solidFill>
                <a:ea typeface="Public Sans"/>
                <a:cs typeface="Public Sans"/>
                <a:sym typeface="Public Sans"/>
              </a:rPr>
              <a:t>Een energiegemeenschap starten: verdere overwegingen: </a:t>
            </a:r>
            <a:r>
              <a:rPr lang="en-GB" noProof="0" dirty="0">
                <a:solidFill>
                  <a:schemeClr val="dk1"/>
                </a:solidFill>
                <a:ea typeface="Public Sans"/>
                <a:cs typeface="Public Sans"/>
                <a:sym typeface="Public Sans"/>
                <a:hlinkClick r:id="rId6"/>
              </a:rPr>
              <a:t>Fonds voor schone energie zet hernieuwbare energie in de schijnwerpers </a:t>
            </a:r>
            <a:r>
              <a:rPr lang="en-GB" noProof="0" dirty="0">
                <a:solidFill>
                  <a:schemeClr val="dk1"/>
                </a:solidFill>
                <a:ea typeface="Public Sans"/>
                <a:cs typeface="Public Sans"/>
                <a:sym typeface="Public Sans"/>
              </a:rPr>
              <a:t>door Province of British Columbia is gelicentieerd </a:t>
            </a:r>
            <a:r>
              <a:rPr lang="en-GB" noProof="0" dirty="0">
                <a:solidFill>
                  <a:schemeClr val="dk1"/>
                </a:solidFill>
                <a:ea typeface="Public Sans"/>
                <a:cs typeface="Public Sans"/>
                <a:sym typeface="Public Sans"/>
                <a:hlinkClick r:id="rId7"/>
              </a:rPr>
              <a:t>onder CC BY-NC-ND 2.0</a:t>
            </a:r>
            <a:r>
              <a:rPr lang="en-GB" noProof="0" dirty="0">
                <a:solidFill>
                  <a:schemeClr val="dk1"/>
                </a:solidFill>
                <a:ea typeface="Public Sans"/>
                <a:cs typeface="Public Sans"/>
                <a:sym typeface="Public Sans"/>
              </a:rPr>
              <a:t>. </a:t>
            </a:r>
          </a:p>
          <a:p>
            <a:pPr marL="285750" indent="-285750" latinLnBrk="0">
              <a:buFont typeface="Arial" panose="020B0604020202020204" pitchFamily="34" charset="0"/>
              <a:buChar char="•"/>
            </a:pPr>
            <a:r>
              <a:rPr lang="en-GB" noProof="0" dirty="0">
                <a:solidFill>
                  <a:schemeClr val="dk1"/>
                </a:solidFill>
                <a:ea typeface="Public Sans"/>
                <a:cs typeface="Public Sans"/>
                <a:sym typeface="Public Sans"/>
              </a:rPr>
              <a:t>Een energiegemeenschap opstarten: Formele organisatie: </a:t>
            </a:r>
            <a:r>
              <a:rPr lang="en-GB" noProof="0" dirty="0" err="1">
                <a:solidFill>
                  <a:schemeClr val="dk1"/>
                </a:solidFill>
                <a:ea typeface="Public Sans"/>
                <a:cs typeface="Public Sans"/>
                <a:sym typeface="Public Sans"/>
                <a:hlinkClick r:id="rId10"/>
              </a:rPr>
              <a:t>Afternoon_Planning </a:t>
            </a:r>
            <a:r>
              <a:rPr lang="en-GB" noProof="0" dirty="0">
                <a:solidFill>
                  <a:schemeClr val="dk1"/>
                </a:solidFill>
                <a:ea typeface="Public Sans"/>
                <a:cs typeface="Public Sans"/>
                <a:sym typeface="Public Sans"/>
              </a:rPr>
              <a:t>door Green Mamba :)--&lt; is gelicentieerd onder </a:t>
            </a:r>
            <a:r>
              <a:rPr lang="en-GB" noProof="0" dirty="0">
                <a:solidFill>
                  <a:schemeClr val="dk1"/>
                </a:solidFill>
                <a:ea typeface="Public Sans"/>
                <a:cs typeface="Public Sans"/>
                <a:sym typeface="Public Sans"/>
                <a:hlinkClick r:id="rId11"/>
              </a:rPr>
              <a:t>CC BY-ND 2.0</a:t>
            </a:r>
            <a:r>
              <a:rPr lang="en-GB" noProof="0" dirty="0">
                <a:solidFill>
                  <a:schemeClr val="dk1"/>
                </a:solidFill>
                <a:ea typeface="Public Sans"/>
                <a:cs typeface="Public Sans"/>
                <a:sym typeface="Public Sans"/>
              </a:rPr>
              <a:t>. </a:t>
            </a:r>
          </a:p>
          <a:p>
            <a:pPr marL="285750" indent="-285750" latinLnBrk="0">
              <a:buFont typeface="Arial" panose="020B0604020202020204" pitchFamily="34" charset="0"/>
              <a:buChar char="•"/>
            </a:pPr>
            <a:r>
              <a:rPr lang="en-GB" noProof="0" dirty="0">
                <a:solidFill>
                  <a:schemeClr val="dk1"/>
                </a:solidFill>
                <a:ea typeface="Public Sans"/>
                <a:cs typeface="Public Sans"/>
                <a:sym typeface="Public Sans"/>
              </a:rPr>
              <a:t>Een energiegemeenschap opstarten: Leiderschap: </a:t>
            </a:r>
            <a:r>
              <a:rPr lang="en-GB" noProof="0" dirty="0">
                <a:solidFill>
                  <a:schemeClr val="dk1"/>
                </a:solidFill>
                <a:ea typeface="Public Sans"/>
                <a:cs typeface="Public Sans"/>
                <a:sym typeface="Public Sans"/>
                <a:hlinkClick r:id="rId12"/>
              </a:rPr>
              <a:t>Leiderschap </a:t>
            </a:r>
            <a:r>
              <a:rPr lang="en-GB" noProof="0" dirty="0">
                <a:solidFill>
                  <a:schemeClr val="dk1"/>
                </a:solidFill>
                <a:ea typeface="Public Sans"/>
                <a:cs typeface="Public Sans"/>
                <a:sym typeface="Public Sans"/>
              </a:rPr>
              <a:t>door Luigi </a:t>
            </a:r>
            <a:r>
              <a:rPr lang="en-GB" noProof="0" dirty="0" err="1">
                <a:solidFill>
                  <a:schemeClr val="dk1"/>
                </a:solidFill>
                <a:ea typeface="Public Sans"/>
                <a:cs typeface="Public Sans"/>
                <a:sym typeface="Public Sans"/>
              </a:rPr>
              <a:t>Mengato </a:t>
            </a:r>
            <a:r>
              <a:rPr lang="en-GB" noProof="0" dirty="0">
                <a:solidFill>
                  <a:schemeClr val="dk1"/>
                </a:solidFill>
                <a:ea typeface="Public Sans"/>
                <a:cs typeface="Public Sans"/>
                <a:sym typeface="Public Sans"/>
              </a:rPr>
              <a:t>is gelicentieerd </a:t>
            </a:r>
            <a:r>
              <a:rPr lang="en-GB" noProof="0" dirty="0">
                <a:solidFill>
                  <a:schemeClr val="dk1"/>
                </a:solidFill>
                <a:ea typeface="Public Sans"/>
                <a:cs typeface="Public Sans"/>
                <a:sym typeface="Public Sans"/>
                <a:hlinkClick r:id="rId9"/>
              </a:rPr>
              <a:t>onder CC BY-SA 2.0</a:t>
            </a:r>
            <a:r>
              <a:rPr lang="en-GB" noProof="0" dirty="0">
                <a:solidFill>
                  <a:schemeClr val="dk1"/>
                </a:solidFill>
                <a:ea typeface="Public Sans"/>
                <a:cs typeface="Public Sans"/>
                <a:sym typeface="Public Sans"/>
              </a:rPr>
              <a:t>.</a:t>
            </a:r>
          </a:p>
          <a:p>
            <a:pPr marL="285750" indent="-285750" latinLnBrk="0">
              <a:buFont typeface="Arial" panose="020B0604020202020204" pitchFamily="34" charset="0"/>
              <a:buChar char="•"/>
            </a:pPr>
            <a:r>
              <a:rPr lang="en-GB" dirty="0">
                <a:solidFill>
                  <a:schemeClr val="dk1"/>
                </a:solidFill>
                <a:ea typeface="Public Sans"/>
                <a:cs typeface="Public Sans"/>
                <a:sym typeface="Public Sans"/>
              </a:rPr>
              <a:t>Een energiegemeenschap opstarten: middelen: </a:t>
            </a:r>
            <a:r>
              <a:rPr lang="en-GB" b="0" i="0" dirty="0" err="1">
                <a:solidFill>
                  <a:srgbClr val="242424"/>
                </a:solidFill>
                <a:effectLst/>
                <a:hlinkClick r:id="rId13"/>
              </a:rPr>
              <a:t>Vorarlberger </a:t>
            </a:r>
            <a:r>
              <a:rPr lang="en-GB" b="0" i="0" dirty="0">
                <a:solidFill>
                  <a:srgbClr val="242424"/>
                </a:solidFill>
                <a:effectLst/>
                <a:hlinkClick r:id="rId13"/>
              </a:rPr>
              <a:t>Kraftwerke-energiemeter (elektro)-slimme meter-02ASD </a:t>
            </a:r>
            <a:r>
              <a:rPr lang="en-GB" b="0" i="0" dirty="0">
                <a:solidFill>
                  <a:srgbClr val="242424"/>
                </a:solidFill>
                <a:effectLst/>
              </a:rPr>
              <a:t>door </a:t>
            </a:r>
            <a:r>
              <a:rPr lang="en-GB" b="0" i="0" dirty="0" err="1">
                <a:solidFill>
                  <a:srgbClr val="242424"/>
                </a:solidFill>
                <a:effectLst/>
              </a:rPr>
              <a:t>Asurnipal </a:t>
            </a:r>
            <a:r>
              <a:rPr lang="en-GB" b="0" i="0" dirty="0">
                <a:solidFill>
                  <a:srgbClr val="242424"/>
                </a:solidFill>
                <a:effectLst/>
              </a:rPr>
              <a:t>is gelicentieerd </a:t>
            </a:r>
            <a:r>
              <a:rPr lang="en-GB" b="0" i="0" dirty="0">
                <a:solidFill>
                  <a:srgbClr val="242424"/>
                </a:solidFill>
                <a:effectLst/>
                <a:hlinkClick r:id="rId3"/>
              </a:rPr>
              <a:t>onder CC BY-SA 4.0</a:t>
            </a:r>
            <a:r>
              <a:rPr lang="en-GB" b="0" i="0" dirty="0">
                <a:solidFill>
                  <a:srgbClr val="242424"/>
                </a:solidFill>
                <a:effectLst/>
              </a:rPr>
              <a:t>.</a:t>
            </a:r>
          </a:p>
          <a:p>
            <a:pPr latinLnBrk="0"/>
            <a:endParaRPr lang="en-GB" noProof="0" dirty="0"/>
          </a:p>
          <a:p>
            <a:endParaRPr lang="en-BE"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26</a:t>
            </a:fld>
            <a:endParaRPr lang="ko-KR" altLang="en-US"/>
          </a:p>
        </p:txBody>
      </p:sp>
    </p:spTree>
    <p:extLst>
      <p:ext uri="{BB962C8B-B14F-4D97-AF65-F5344CB8AC3E}">
        <p14:creationId xmlns:p14="http://schemas.microsoft.com/office/powerpoint/2010/main" val="330413590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A939D8-6392-CFDE-A218-892CC91CCC1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2CEEF26-1033-A449-F64C-2561A37FF38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FF8651B-FE2F-9CF6-0D77-55F29B4AD616}"/>
              </a:ext>
            </a:extLst>
          </p:cNvPr>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kern="1200" dirty="0">
                <a:solidFill>
                  <a:schemeClr val="bg1"/>
                </a:solidFill>
                <a:latin typeface="+mn-lt"/>
                <a:ea typeface="+mn-ea"/>
                <a:cs typeface="Arial" panose="020B0604020202020204" pitchFamily="34" charset="0"/>
              </a:rPr>
              <a:t>Dankwoord</a:t>
            </a:r>
          </a:p>
          <a:p>
            <a:pPr marL="285750" indent="-285750" latinLnBrk="0">
              <a:buFont typeface="Arial" panose="020B0604020202020204" pitchFamily="34" charset="0"/>
              <a:buChar char="•"/>
            </a:pPr>
            <a:r>
              <a:rPr lang="en-GB" dirty="0">
                <a:solidFill>
                  <a:srgbClr val="242424"/>
                </a:solidFill>
              </a:rPr>
              <a:t>Een energiegemeenschap starten: uw leden: "Potentieel realiseren" door Beck Pitt is gelicentieerd </a:t>
            </a:r>
            <a:r>
              <a:rPr lang="en-GB" noProof="0" dirty="0">
                <a:solidFill>
                  <a:schemeClr val="dk1"/>
                </a:solidFill>
                <a:ea typeface="Public Sans"/>
                <a:cs typeface="Public Sans"/>
                <a:sym typeface="Public Sans"/>
                <a:hlinkClick r:id="rId3"/>
              </a:rPr>
              <a:t>onder CC BY 2.0</a:t>
            </a:r>
            <a:r>
              <a:rPr lang="en-GB" dirty="0">
                <a:solidFill>
                  <a:srgbClr val="242424"/>
                </a:solidFill>
              </a:rPr>
              <a:t>. </a:t>
            </a:r>
            <a:r>
              <a:rPr lang="en-GB" b="0" i="0" dirty="0">
                <a:solidFill>
                  <a:srgbClr val="242424"/>
                </a:solidFill>
                <a:effectLst/>
              </a:rPr>
              <a:t>  </a:t>
            </a:r>
          </a:p>
          <a:p>
            <a:pPr marL="285750" indent="-285750" latinLnBrk="0">
              <a:buFont typeface="Arial" panose="020B0604020202020204" pitchFamily="34" charset="0"/>
              <a:buChar char="•"/>
            </a:pPr>
            <a:r>
              <a:rPr lang="en-GB" sz="1200" dirty="0">
                <a:solidFill>
                  <a:srgbClr val="242424"/>
                </a:solidFill>
                <a:ea typeface="Public Sans"/>
                <a:cs typeface="Public Sans"/>
                <a:sym typeface="Public Sans"/>
              </a:rPr>
              <a:t>Een energiegemeenschap opstarten: Financiering: </a:t>
            </a:r>
            <a:r>
              <a:rPr lang="en-GB" sz="1200" dirty="0">
                <a:solidFill>
                  <a:srgbClr val="242424"/>
                </a:solidFill>
                <a:ea typeface="Public Sans"/>
                <a:cs typeface="Public Sans"/>
                <a:sym typeface="Public Sans"/>
                <a:hlinkClick r:id="rId4"/>
              </a:rPr>
              <a:t>Elektriciteitsrekeningen met gloeilamp en rekenmachine </a:t>
            </a:r>
            <a:r>
              <a:rPr lang="en-GB" sz="1200" dirty="0">
                <a:solidFill>
                  <a:srgbClr val="242424"/>
                </a:solidFill>
                <a:ea typeface="Public Sans"/>
                <a:cs typeface="Public Sans"/>
                <a:sym typeface="Public Sans"/>
              </a:rPr>
              <a:t>door Uswitch.com Images is </a:t>
            </a:r>
            <a:r>
              <a:rPr lang="en-GB" dirty="0">
                <a:solidFill>
                  <a:srgbClr val="242424"/>
                </a:solidFill>
              </a:rPr>
              <a:t>gelicentieerd </a:t>
            </a:r>
            <a:r>
              <a:rPr lang="en-GB" noProof="0" dirty="0">
                <a:solidFill>
                  <a:schemeClr val="dk1"/>
                </a:solidFill>
                <a:ea typeface="Public Sans"/>
                <a:cs typeface="Public Sans"/>
                <a:sym typeface="Public Sans"/>
                <a:hlinkClick r:id="rId3"/>
              </a:rPr>
              <a:t>onder CC BY 2.0</a:t>
            </a:r>
            <a:r>
              <a:rPr lang="en-GB" dirty="0">
                <a:solidFill>
                  <a:srgbClr val="242424"/>
                </a:solidFill>
              </a:rPr>
              <a:t>. </a:t>
            </a:r>
            <a:r>
              <a:rPr lang="en-GB" b="0" i="0" dirty="0">
                <a:solidFill>
                  <a:srgbClr val="242424"/>
                </a:solidFill>
                <a:effectLst/>
              </a:rPr>
              <a:t>  </a:t>
            </a:r>
          </a:p>
          <a:p>
            <a:pPr marL="285750" indent="-285750" latinLnBrk="0">
              <a:buFont typeface="Arial" panose="020B0604020202020204" pitchFamily="34" charset="0"/>
              <a:buChar char="•"/>
            </a:pPr>
            <a:r>
              <a:rPr lang="en-GB" dirty="0">
                <a:solidFill>
                  <a:srgbClr val="242424"/>
                </a:solidFill>
              </a:rPr>
              <a:t>Een energiegemeenschap starten: Betrokkenheid van de gemeenschap en belanghebbenden: </a:t>
            </a:r>
            <a:r>
              <a:rPr lang="en-GB" noProof="0" dirty="0">
                <a:solidFill>
                  <a:schemeClr val="dk1"/>
                </a:solidFill>
                <a:ea typeface="Public Sans"/>
                <a:cs typeface="Public Sans"/>
                <a:sym typeface="Public Sans"/>
                <a:hlinkClick r:id="rId5"/>
              </a:rPr>
              <a:t>Moss Community Energy Launch (DIY-workshop zonnepanelen) </a:t>
            </a:r>
            <a:r>
              <a:rPr lang="en-GB" noProof="0" dirty="0">
                <a:solidFill>
                  <a:schemeClr val="dk1"/>
                </a:solidFill>
                <a:ea typeface="Public Sans"/>
                <a:cs typeface="Public Sans"/>
                <a:sym typeface="Public Sans"/>
              </a:rPr>
              <a:t>door 10 10 is gelicentieerd </a:t>
            </a:r>
            <a:r>
              <a:rPr lang="en-GB" noProof="0" dirty="0">
                <a:solidFill>
                  <a:schemeClr val="dk1"/>
                </a:solidFill>
                <a:ea typeface="Public Sans"/>
                <a:cs typeface="Public Sans"/>
                <a:sym typeface="Public Sans"/>
                <a:hlinkClick r:id="rId3"/>
              </a:rPr>
              <a:t>onder CC BY 2.0</a:t>
            </a:r>
            <a:r>
              <a:rPr lang="en-GB" noProof="0" dirty="0">
                <a:solidFill>
                  <a:schemeClr val="dk1"/>
                </a:solidFill>
                <a:ea typeface="Public Sans"/>
                <a:cs typeface="Public Sans"/>
                <a:sym typeface="Public Sans"/>
              </a:rPr>
              <a:t>. </a:t>
            </a:r>
            <a:endParaRPr lang="en-GB" sz="1200" b="0" i="0" u="sng" strike="noStrike" cap="none" noProof="0" dirty="0">
              <a:solidFill>
                <a:srgbClr val="000000"/>
              </a:solidFill>
              <a:ea typeface="Public Sans"/>
              <a:cs typeface="Public Sans"/>
            </a:endParaRPr>
          </a:p>
          <a:p>
            <a:pPr marL="285750" indent="-285750" latinLnBrk="0">
              <a:buFont typeface="Arial" panose="020B0604020202020204" pitchFamily="34" charset="0"/>
              <a:buChar char="•"/>
            </a:pPr>
            <a:endParaRPr lang="en-GB" b="0" i="0" dirty="0">
              <a:solidFill>
                <a:srgbClr val="242424"/>
              </a:solidFill>
              <a:effectLst/>
            </a:endParaRPr>
          </a:p>
          <a:p>
            <a:pPr marL="285750" indent="-285750" latinLnBrk="0">
              <a:buFont typeface="Arial" panose="020B0604020202020204" pitchFamily="34" charset="0"/>
              <a:buChar char="•"/>
            </a:pPr>
            <a:endParaRPr lang="en-US" sz="1200" dirty="0">
              <a:solidFill>
                <a:schemeClr val="dk1"/>
              </a:solidFill>
              <a:ea typeface="Public Sans"/>
              <a:cs typeface="Public Sans"/>
              <a:sym typeface="Public Sans"/>
            </a:endParaRPr>
          </a:p>
          <a:p>
            <a:pPr marL="285750" indent="-285750" latinLnBrk="0">
              <a:buFont typeface="Arial" panose="020B0604020202020204" pitchFamily="34" charset="0"/>
              <a:buChar char="•"/>
            </a:pPr>
            <a:endParaRPr lang="en-GB" noProof="0" dirty="0">
              <a:solidFill>
                <a:schemeClr val="dk1"/>
              </a:solidFill>
              <a:ea typeface="Public Sans"/>
              <a:cs typeface="Public Sans"/>
              <a:sym typeface="Public Sans"/>
            </a:endParaRPr>
          </a:p>
          <a:p>
            <a:pPr marL="285750" indent="-285750" latinLnBrk="0">
              <a:buFont typeface="Arial" panose="020B0604020202020204" pitchFamily="34" charset="0"/>
              <a:buChar char="•"/>
            </a:pPr>
            <a:endParaRPr lang="en-GB" noProof="0" dirty="0">
              <a:solidFill>
                <a:schemeClr val="dk1"/>
              </a:solidFill>
              <a:ea typeface="Public Sans"/>
              <a:cs typeface="Public Sans"/>
              <a:sym typeface="Public Sans"/>
            </a:endParaRPr>
          </a:p>
          <a:p>
            <a:pPr latinLnBrk="0"/>
            <a:endParaRPr lang="en-GB" sz="1200" noProof="0" dirty="0">
              <a:solidFill>
                <a:schemeClr val="dk1"/>
              </a:solidFill>
              <a:ea typeface="Public Sans"/>
              <a:cs typeface="Public Sans"/>
            </a:endParaRPr>
          </a:p>
          <a:p>
            <a:pPr latinLnBrk="0"/>
            <a:endParaRPr lang="en-GB" sz="1200" noProof="0" dirty="0">
              <a:solidFill>
                <a:schemeClr val="dk1"/>
              </a:solidFill>
              <a:ea typeface="Public Sans"/>
              <a:cs typeface="Public Sans"/>
              <a:sym typeface="Public Sans"/>
            </a:endParaRPr>
          </a:p>
          <a:p>
            <a:pPr marL="0" marR="0" lvl="0" indent="0" algn="l" rtl="0" latinLnBrk="0">
              <a:spcBef>
                <a:spcPts val="0"/>
              </a:spcBef>
              <a:spcAft>
                <a:spcPts val="0"/>
              </a:spcAft>
              <a:buNone/>
            </a:pPr>
            <a:endParaRPr lang="en-GB" sz="1200" noProof="0" dirty="0">
              <a:solidFill>
                <a:srgbClr val="000000"/>
              </a:solidFill>
              <a:ea typeface="Public Sans"/>
              <a:cs typeface="Public Sans"/>
              <a:sym typeface="Public Sans"/>
            </a:endParaRPr>
          </a:p>
          <a:p>
            <a:pPr marL="0" marR="0" lvl="0" indent="0" algn="l" rtl="0" latinLnBrk="0">
              <a:spcBef>
                <a:spcPts val="0"/>
              </a:spcBef>
              <a:spcAft>
                <a:spcPts val="0"/>
              </a:spcAft>
              <a:buNone/>
            </a:pPr>
            <a:endParaRPr lang="en-GB" sz="2000" noProof="0" dirty="0">
              <a:solidFill>
                <a:schemeClr val="dk1"/>
              </a:solidFill>
              <a:ea typeface="Calibri"/>
              <a:cs typeface="Calibri"/>
              <a:sym typeface="Calibri"/>
            </a:endParaRPr>
          </a:p>
          <a:p>
            <a:pPr latinLnBrk="0"/>
            <a:endParaRPr lang="en-GB" noProof="0" dirty="0"/>
          </a:p>
          <a:p>
            <a:endParaRPr lang="en-BE" dirty="0"/>
          </a:p>
        </p:txBody>
      </p:sp>
      <p:sp>
        <p:nvSpPr>
          <p:cNvPr id="4" name="Slide Number Placeholder 3">
            <a:extLst>
              <a:ext uri="{FF2B5EF4-FFF2-40B4-BE49-F238E27FC236}">
                <a16:creationId xmlns:a16="http://schemas.microsoft.com/office/drawing/2014/main" id="{91C297F8-F54B-CDCE-28DF-70A97B624ABD}"/>
              </a:ext>
            </a:extLst>
          </p:cNvPr>
          <p:cNvSpPr>
            <a:spLocks noGrp="1"/>
          </p:cNvSpPr>
          <p:nvPr>
            <p:ph type="sldNum" sz="quarter" idx="5"/>
          </p:nvPr>
        </p:nvSpPr>
        <p:spPr/>
        <p:txBody>
          <a:bodyPr/>
          <a:lstStyle/>
          <a:p>
            <a:fld id="{F08FC7D2-309F-4B1D-AF63-DB3D4B544859}" type="slidenum">
              <a:rPr lang="ko-KR" altLang="en-US" smtClean="0"/>
              <a:t>27</a:t>
            </a:fld>
            <a:endParaRPr lang="ko-KR" altLang="en-US"/>
          </a:p>
        </p:txBody>
      </p:sp>
    </p:spTree>
    <p:extLst>
      <p:ext uri="{BB962C8B-B14F-4D97-AF65-F5344CB8AC3E}">
        <p14:creationId xmlns:p14="http://schemas.microsoft.com/office/powerpoint/2010/main" val="347860756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b="0" dirty="0">
                <a:solidFill>
                  <a:schemeClr val="bg1"/>
                </a:solidFill>
              </a:rPr>
              <a:t>Bedankt!</a:t>
            </a: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28</a:t>
            </a:fld>
            <a:endParaRPr lang="ko-KR" altLang="en-US"/>
          </a:p>
        </p:txBody>
      </p:sp>
    </p:spTree>
    <p:extLst>
      <p:ext uri="{BB962C8B-B14F-4D97-AF65-F5344CB8AC3E}">
        <p14:creationId xmlns:p14="http://schemas.microsoft.com/office/powerpoint/2010/main" val="350503931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atinLnBrk="0"/>
            <a:r>
              <a:rPr lang="en-GB" sz="1200" dirty="0">
                <a:solidFill>
                  <a:srgbClr val="2B2C30"/>
                </a:solidFill>
                <a:ea typeface="Public Sans"/>
                <a:cs typeface="Public Sans"/>
                <a:sym typeface="Public Sans"/>
              </a:rPr>
              <a:t>We beginnen elk hoofdstuk met een reflectieve vraag. Neem even de tijd om over elke vraag na te denken voordat u naar de volgende dia gaat. </a:t>
            </a:r>
          </a:p>
          <a:p>
            <a:pPr latinLnBrk="0"/>
            <a:endParaRPr lang="en-GB" sz="1200" dirty="0">
              <a:solidFill>
                <a:srgbClr val="2B2C30"/>
              </a:solidFill>
              <a:sym typeface="Public Sans"/>
            </a:endParaRPr>
          </a:p>
          <a:p>
            <a:pPr latinLnBrk="0"/>
            <a:r>
              <a:rPr lang="en-GB" sz="1200" dirty="0">
                <a:solidFill>
                  <a:srgbClr val="2B2C30"/>
                </a:solidFill>
                <a:sym typeface="Public Sans"/>
              </a:rPr>
              <a:t>U kunt elke vraag achtereenvolgens doorlopen. </a:t>
            </a:r>
          </a:p>
          <a:p>
            <a:pPr latinLnBrk="0"/>
            <a:r>
              <a:rPr lang="en-GB" sz="1200" dirty="0">
                <a:solidFill>
                  <a:srgbClr val="2B2C30"/>
                </a:solidFill>
                <a:sym typeface="Public Sans"/>
              </a:rPr>
              <a:t>U kunt ook via het menu een bepaalde vraag selecteren die u eerst wilt bekijken. </a:t>
            </a:r>
            <a:endParaRPr lang="en-GB" sz="1200" dirty="0"/>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3</a:t>
            </a:fld>
            <a:endParaRPr lang="ko-KR" altLang="en-US"/>
          </a:p>
        </p:txBody>
      </p:sp>
    </p:spTree>
    <p:extLst>
      <p:ext uri="{BB962C8B-B14F-4D97-AF65-F5344CB8AC3E}">
        <p14:creationId xmlns:p14="http://schemas.microsoft.com/office/powerpoint/2010/main" val="417355517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mn-ea"/>
                <a:cs typeface="+mn-cs"/>
                <a:sym typeface="Public Sans"/>
              </a:rPr>
              <a:t>Begin vandaag nog! </a:t>
            </a:r>
            <a:endParaRPr lang="en-US" sz="1050" kern="1200" dirty="0">
              <a:solidFill>
                <a:schemeClr val="bg1"/>
              </a:solidFill>
              <a:latin typeface="+mn-lt"/>
              <a:ea typeface="+mn-ea"/>
              <a:cs typeface="+mn-cs"/>
            </a:endParaRPr>
          </a:p>
          <a:p>
            <a:pPr marL="342900" indent="-342900" latinLnBrk="0">
              <a:buFont typeface="+mj-lt"/>
              <a:buAutoNum type="arabicPeriod"/>
            </a:pPr>
            <a:r>
              <a:rPr lang="en-US" sz="1200" dirty="0">
                <a:ea typeface="Public Sans"/>
                <a:cs typeface="Public Sans"/>
                <a:sym typeface="Public Sans"/>
              </a:rPr>
              <a:t>Waar moet ik rekening mee houden als ik een energiegemeenschap wil starten?</a:t>
            </a:r>
          </a:p>
          <a:p>
            <a:pPr marL="342900" indent="-342900" latinLnBrk="0">
              <a:buFont typeface="+mj-lt"/>
              <a:buAutoNum type="arabicPeriod"/>
            </a:pPr>
            <a:r>
              <a:rPr lang="en-US" sz="1200" dirty="0">
                <a:ea typeface="Public Sans"/>
                <a:cs typeface="Public Sans"/>
                <a:sym typeface="Public Sans"/>
              </a:rPr>
              <a:t>Waar moet ik nog meer rekening mee houden bij het opzetten van een energiegemeenschap?</a:t>
            </a:r>
          </a:p>
          <a:p>
            <a:pPr marL="342900" indent="-342900" latinLnBrk="0">
              <a:buFont typeface="+mj-lt"/>
              <a:buAutoNum type="arabicPeriod"/>
            </a:pPr>
            <a:r>
              <a:rPr lang="en-US" sz="1200" dirty="0">
                <a:ea typeface="Public Sans"/>
                <a:cs typeface="Public Sans"/>
                <a:sym typeface="Public Sans"/>
              </a:rPr>
              <a:t>Wat zijn de belangrijkste formaliteiten voor het opzetten van een energiegemeenschap?</a:t>
            </a:r>
          </a:p>
          <a:p>
            <a:pPr marL="342900" indent="-342900" latinLnBrk="0">
              <a:buFont typeface="+mj-lt"/>
              <a:buAutoNum type="arabicPeriod"/>
            </a:pPr>
            <a:r>
              <a:rPr lang="en-US" sz="1200" dirty="0">
                <a:ea typeface="Public Sans"/>
                <a:cs typeface="Public Sans"/>
                <a:sym typeface="Public Sans"/>
              </a:rPr>
              <a:t>Hoe kan ik een energiegemeenschap effectief leiden?</a:t>
            </a:r>
          </a:p>
          <a:p>
            <a:pPr marL="342900" indent="-342900" latinLnBrk="0">
              <a:buFont typeface="+mj-lt"/>
              <a:buAutoNum type="arabicPeriod"/>
            </a:pPr>
            <a:r>
              <a:rPr lang="en-US" sz="1200" dirty="0">
                <a:ea typeface="Public Sans"/>
                <a:cs typeface="Public Sans"/>
                <a:sym typeface="Public Sans"/>
              </a:rPr>
              <a:t>Welke apparatuur heb ik nodig om een energiegemeenschap op te zetten?</a:t>
            </a:r>
          </a:p>
          <a:p>
            <a:pPr marL="342900" indent="-342900" latinLnBrk="0">
              <a:buFont typeface="+mj-lt"/>
              <a:buAutoNum type="arabicPeriod"/>
            </a:pPr>
            <a:r>
              <a:rPr lang="en-US" sz="1200" dirty="0">
                <a:ea typeface="Public Sans"/>
                <a:cs typeface="Public Sans"/>
                <a:sym typeface="Public Sans"/>
              </a:rPr>
              <a:t>Hoe ziet het lidmaatschap van een energiegemeenschap eruit? </a:t>
            </a:r>
          </a:p>
          <a:p>
            <a:pPr marL="342900" indent="-342900" latinLnBrk="0">
              <a:buFont typeface="+mj-lt"/>
              <a:buAutoNum type="arabicPeriod"/>
            </a:pPr>
            <a:r>
              <a:rPr lang="en-US" sz="1200" dirty="0">
                <a:ea typeface="Public Sans"/>
                <a:cs typeface="Public Sans"/>
                <a:sym typeface="Public Sans"/>
              </a:rPr>
              <a:t>Welke financiering is er beschikbaar om mijn energiegemeenschap te ondersteunen?</a:t>
            </a:r>
          </a:p>
          <a:p>
            <a:pPr marL="342900" indent="-342900" latinLnBrk="0">
              <a:buFont typeface="+mj-lt"/>
              <a:buAutoNum type="arabicPeriod"/>
            </a:pPr>
            <a:r>
              <a:rPr lang="en-US" sz="1200" dirty="0">
                <a:ea typeface="Public Sans"/>
                <a:cs typeface="Public Sans"/>
                <a:sym typeface="Public Sans"/>
              </a:rPr>
              <a:t>Hoe kan ik effectief samenwerken met de bredere gemeenschap en onze belanghebbenden?</a:t>
            </a:r>
          </a:p>
          <a:p>
            <a:pPr marL="342900" indent="-342900" latinLnBrk="0">
              <a:buFont typeface="+mj-lt"/>
              <a:buAutoNum type="arabicPeriod"/>
            </a:pPr>
            <a:endParaRPr lang="en-US" sz="1200" dirty="0">
              <a:ea typeface="Public Sans"/>
              <a:cs typeface="Public Sans"/>
              <a:sym typeface="Public Sans"/>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4</a:t>
            </a:fld>
            <a:endParaRPr lang="ko-KR" altLang="en-US"/>
          </a:p>
        </p:txBody>
      </p:sp>
    </p:spTree>
    <p:extLst>
      <p:ext uri="{BB962C8B-B14F-4D97-AF65-F5344CB8AC3E}">
        <p14:creationId xmlns:p14="http://schemas.microsoft.com/office/powerpoint/2010/main" val="133672966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mn-ea"/>
                <a:cs typeface="+mn-cs"/>
                <a:sym typeface="Public Sans"/>
              </a:rPr>
              <a:t>Een energiegemeenschap opstarten: eerste stappen en overwegingen</a:t>
            </a:r>
            <a:endParaRPr lang="en-US" sz="1050" kern="1200" dirty="0">
              <a:solidFill>
                <a:schemeClr val="bg1"/>
              </a:solidFill>
              <a:latin typeface="+mn-lt"/>
              <a:ea typeface="+mn-ea"/>
              <a:cs typeface="+mn-cs"/>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US" sz="1200" i="1" dirty="0">
                <a:solidFill>
                  <a:schemeClr val="accent5"/>
                </a:solidFill>
              </a:rPr>
              <a:t>Waar moet ik rekening mee houden als ik een energiegemeenschap wil starten?</a:t>
            </a: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5</a:t>
            </a:fld>
            <a:endParaRPr lang="ko-KR" altLang="en-US"/>
          </a:p>
        </p:txBody>
      </p:sp>
    </p:spTree>
    <p:extLst>
      <p:ext uri="{BB962C8B-B14F-4D97-AF65-F5344CB8AC3E}">
        <p14:creationId xmlns:p14="http://schemas.microsoft.com/office/powerpoint/2010/main" val="360901500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sym typeface="Public Sans"/>
              </a:rPr>
              <a:t>Een energiegemeenschap opstarten: eerste stappen en overwegingen</a:t>
            </a:r>
            <a:endParaRPr lang="en-US" sz="1050" dirty="0">
              <a:solidFill>
                <a:schemeClr val="bg1"/>
              </a:solidFill>
            </a:endParaRPr>
          </a:p>
          <a:p>
            <a:pPr marL="342900" indent="-342900" latinLnBrk="0">
              <a:buFont typeface="Arial" panose="020B0604020202020204" pitchFamily="34" charset="0"/>
              <a:buChar char="•"/>
            </a:pPr>
            <a:r>
              <a:rPr lang="en-GB" sz="2200" dirty="0">
                <a:solidFill>
                  <a:srgbClr val="2B2C30"/>
                </a:solidFill>
                <a:ea typeface="Public Sans"/>
                <a:cs typeface="Public Sans"/>
              </a:rPr>
              <a:t>Bedenk wat voor soort energiegemeenschap u wilt oprichten. Wie gaan eraan deelnemen? Wat is de motivatie voor de energiegemeenschap?</a:t>
            </a:r>
          </a:p>
          <a:p>
            <a:pPr marL="342900" indent="-342900" latinLnBrk="0">
              <a:buFont typeface="Arial" panose="020B0604020202020204" pitchFamily="34" charset="0"/>
              <a:buChar char="•"/>
            </a:pPr>
            <a:r>
              <a:rPr lang="en-GB" sz="2200" dirty="0">
                <a:solidFill>
                  <a:srgbClr val="2B2C30"/>
                </a:solidFill>
                <a:ea typeface="Public Sans"/>
                <a:cs typeface="Public Sans"/>
              </a:rPr>
              <a:t>Lees meer over verschillende soorten energiegemeenschappen, waaronder </a:t>
            </a:r>
            <a:r>
              <a:rPr lang="en-GB" sz="2200" dirty="0">
                <a:solidFill>
                  <a:srgbClr val="2B2C30"/>
                </a:solidFill>
                <a:ea typeface="Public Sans"/>
                <a:cs typeface="Public Sans"/>
                <a:hlinkClick r:id="rId3"/>
              </a:rPr>
              <a:t>door burgers geleide energiegemeenschappen </a:t>
            </a:r>
            <a:r>
              <a:rPr lang="en-GB" sz="2200" dirty="0">
                <a:solidFill>
                  <a:srgbClr val="2B2C30"/>
                </a:solidFill>
                <a:ea typeface="Public Sans"/>
                <a:cs typeface="Public Sans"/>
              </a:rPr>
              <a:t>en </a:t>
            </a:r>
            <a:r>
              <a:rPr lang="en-GB" sz="2200" dirty="0">
                <a:solidFill>
                  <a:srgbClr val="2B2C30"/>
                </a:solidFill>
                <a:ea typeface="Public Sans"/>
                <a:cs typeface="Public Sans"/>
                <a:hlinkClick r:id="rId4"/>
              </a:rPr>
              <a:t>gemeenschappen voor hernieuwbare energie</a:t>
            </a:r>
            <a:r>
              <a:rPr lang="en-GB" sz="2200" dirty="0">
                <a:solidFill>
                  <a:srgbClr val="2B2C30"/>
                </a:solidFill>
                <a:ea typeface="Public Sans"/>
                <a:cs typeface="Public Sans"/>
              </a:rPr>
              <a:t>.</a:t>
            </a:r>
          </a:p>
          <a:p>
            <a:pPr marL="342900" indent="-342900" latinLnBrk="0">
              <a:buFont typeface="Arial" panose="020B0604020202020204" pitchFamily="34" charset="0"/>
              <a:buChar char="•"/>
            </a:pPr>
            <a:r>
              <a:rPr lang="en-GB" sz="2200" dirty="0">
                <a:solidFill>
                  <a:srgbClr val="2B2C30"/>
                </a:solidFill>
              </a:rPr>
              <a:t>Welke technologieën zijn al aanwezig of gepland?</a:t>
            </a:r>
          </a:p>
          <a:p>
            <a:pPr marL="800100" lvl="1" indent="-342900" latinLnBrk="0">
              <a:buFont typeface="Arial" panose="020B0604020202020204" pitchFamily="34" charset="0"/>
              <a:buChar char="•"/>
            </a:pPr>
            <a:r>
              <a:rPr lang="en-GB" sz="2200" dirty="0">
                <a:solidFill>
                  <a:srgbClr val="2B2C30"/>
                </a:solidFill>
              </a:rPr>
              <a:t>Overweeg fotovoltaïsche (PV) of zonnepanelen, opslag, slimme meters.</a:t>
            </a:r>
          </a:p>
          <a:p>
            <a:endParaRPr lang="en-GB" dirty="0"/>
          </a:p>
          <a:p>
            <a:endParaRPr lang="en-GB" dirty="0"/>
          </a:p>
          <a:p>
            <a:r>
              <a:rPr lang="en-GB" dirty="0"/>
              <a:t>https://energy.ec.europa.eu/topics/markets-and-consumers/energy-consumers-and-prosumers/energy-communities_en</a:t>
            </a:r>
          </a:p>
          <a:p>
            <a:r>
              <a:rPr lang="en-GB" dirty="0" err="1"/>
              <a:t>https://energy.ec.europa.eu/topics/renewable-energy/enabling-framework-renewables_en#renewable-energy-communities</a:t>
            </a:r>
            <a:endParaRPr lang="en-GB" dirty="0"/>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6</a:t>
            </a:fld>
            <a:endParaRPr lang="ko-KR" altLang="en-US"/>
          </a:p>
        </p:txBody>
      </p:sp>
    </p:spTree>
    <p:extLst>
      <p:ext uri="{BB962C8B-B14F-4D97-AF65-F5344CB8AC3E}">
        <p14:creationId xmlns:p14="http://schemas.microsoft.com/office/powerpoint/2010/main" val="302033083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462BD5-666E-10B2-59DD-B436353DF39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AE56B13-C6BC-710A-AA70-7989105F1BB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3189BE6-3B5F-61F6-EF58-E2F8033B7F62}"/>
              </a:ext>
            </a:extLst>
          </p:cNvPr>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sym typeface="Public Sans"/>
              </a:rPr>
              <a:t>Een energiegemeenschap opstarten: eerste stappen en overwegingen</a:t>
            </a:r>
            <a:endParaRPr lang="en-US" sz="1050" dirty="0">
              <a:solidFill>
                <a:schemeClr val="bg1"/>
              </a:solidFill>
            </a:endParaRPr>
          </a:p>
          <a:p>
            <a:pPr marL="342900" indent="-342900" latinLnBrk="0">
              <a:buFont typeface="Arial" panose="020B0604020202020204" pitchFamily="34" charset="0"/>
              <a:buChar char="•"/>
            </a:pPr>
            <a:r>
              <a:rPr lang="en-GB" sz="2200" dirty="0">
                <a:solidFill>
                  <a:srgbClr val="2B2C30"/>
                </a:solidFill>
                <a:ea typeface="Public Sans"/>
                <a:cs typeface="Public Sans"/>
              </a:rPr>
              <a:t>Wie gaat de energiegemeenschap beheren? </a:t>
            </a:r>
          </a:p>
          <a:p>
            <a:pPr marL="800100" lvl="1" indent="-342900" latinLnBrk="0">
              <a:buFont typeface="Arial" panose="020B0604020202020204" pitchFamily="34" charset="0"/>
              <a:buChar char="•"/>
            </a:pPr>
            <a:r>
              <a:rPr lang="en-GB" sz="2200" dirty="0">
                <a:solidFill>
                  <a:srgbClr val="2B2C30"/>
                </a:solidFill>
              </a:rPr>
              <a:t>Gaat u deze zelf beheren of geeft u de voorkeur aan een externe aannemer?</a:t>
            </a:r>
          </a:p>
          <a:p>
            <a:pPr marL="342900" indent="-342900" latinLnBrk="0">
              <a:buFont typeface="Arial" panose="020B0604020202020204" pitchFamily="34" charset="0"/>
              <a:buChar char="•"/>
            </a:pPr>
            <a:r>
              <a:rPr lang="en-GB" sz="2200" dirty="0">
                <a:solidFill>
                  <a:srgbClr val="2B2C30"/>
                </a:solidFill>
                <a:ea typeface="Public Sans"/>
                <a:cs typeface="Public Sans"/>
              </a:rPr>
              <a:t>Wie kan u ondersteunen?</a:t>
            </a:r>
            <a:endParaRPr lang="en-GB" sz="2200" dirty="0"/>
          </a:p>
          <a:p>
            <a:pPr marL="800100" lvl="1" indent="-342900" latinLnBrk="0">
              <a:buFont typeface="Arial" panose="020B0604020202020204" pitchFamily="34" charset="0"/>
              <a:buChar char="•"/>
            </a:pPr>
            <a:r>
              <a:rPr lang="en-GB" sz="2200" dirty="0">
                <a:solidFill>
                  <a:srgbClr val="2B2C30"/>
                </a:solidFill>
              </a:rPr>
              <a:t>Er zijn mogelijk regionale of nationale energie- of financieringsinstanties en voorbeelden van beste praktijken die u kunt gebruiken als inspiratiebron en/of ondersteuning. </a:t>
            </a:r>
          </a:p>
          <a:p>
            <a:endParaRPr lang="en-GB" dirty="0">
              <a:latin typeface="Calibri" panose="020F0502020204030204" pitchFamily="34" charset="0"/>
              <a:cs typeface="Calibri" panose="020F0502020204030204" pitchFamily="34" charset="0"/>
            </a:endParaRPr>
          </a:p>
        </p:txBody>
      </p:sp>
      <p:sp>
        <p:nvSpPr>
          <p:cNvPr id="4" name="Slide Number Placeholder 3">
            <a:extLst>
              <a:ext uri="{FF2B5EF4-FFF2-40B4-BE49-F238E27FC236}">
                <a16:creationId xmlns:a16="http://schemas.microsoft.com/office/drawing/2014/main" id="{A054FFF8-46CF-ADEC-8334-5F4EF772CC72}"/>
              </a:ext>
            </a:extLst>
          </p:cNvPr>
          <p:cNvSpPr>
            <a:spLocks noGrp="1"/>
          </p:cNvSpPr>
          <p:nvPr>
            <p:ph type="sldNum" sz="quarter" idx="5"/>
          </p:nvPr>
        </p:nvSpPr>
        <p:spPr/>
        <p:txBody>
          <a:bodyPr/>
          <a:lstStyle/>
          <a:p>
            <a:fld id="{F08FC7D2-309F-4B1D-AF63-DB3D4B544859}" type="slidenum">
              <a:rPr lang="ko-KR" altLang="en-US" smtClean="0"/>
              <a:t>7</a:t>
            </a:fld>
            <a:endParaRPr lang="ko-KR" altLang="en-US"/>
          </a:p>
        </p:txBody>
      </p:sp>
    </p:spTree>
    <p:extLst>
      <p:ext uri="{BB962C8B-B14F-4D97-AF65-F5344CB8AC3E}">
        <p14:creationId xmlns:p14="http://schemas.microsoft.com/office/powerpoint/2010/main" val="262401682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mn-ea"/>
                <a:cs typeface="+mn-cs"/>
                <a:sym typeface="Public Sans"/>
              </a:rPr>
              <a:t>Een energiegemeenschap opstarten: verdere overwegingen</a:t>
            </a:r>
            <a:endParaRPr lang="en-US" sz="1050" kern="1200" dirty="0">
              <a:solidFill>
                <a:schemeClr val="bg1"/>
              </a:solidFill>
              <a:latin typeface="+mn-lt"/>
              <a:ea typeface="+mn-ea"/>
              <a:cs typeface="+mn-cs"/>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US" sz="1200" i="1" dirty="0">
                <a:solidFill>
                  <a:schemeClr val="accent2"/>
                </a:solidFill>
              </a:rPr>
              <a:t>Waar moet ik nog meer rekening mee houden bij het opzetten van een energiegemeenschap?</a:t>
            </a: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8</a:t>
            </a:fld>
            <a:endParaRPr lang="ko-KR" altLang="en-US"/>
          </a:p>
        </p:txBody>
      </p:sp>
    </p:spTree>
    <p:extLst>
      <p:ext uri="{BB962C8B-B14F-4D97-AF65-F5344CB8AC3E}">
        <p14:creationId xmlns:p14="http://schemas.microsoft.com/office/powerpoint/2010/main" val="372713665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sym typeface="Public Sans"/>
              </a:rPr>
              <a:t>Een energiegemeenschap opstarten: verdere overwegingen</a:t>
            </a:r>
            <a:endParaRPr lang="en-US" sz="1050" dirty="0">
              <a:solidFill>
                <a:schemeClr val="bg1"/>
              </a:solidFill>
            </a:endParaRPr>
          </a:p>
          <a:p>
            <a:pPr latinLnBrk="0"/>
            <a:r>
              <a:rPr lang="en-GB" sz="1200" dirty="0">
                <a:ea typeface="Public Sans"/>
                <a:cs typeface="Public Sans"/>
                <a:sym typeface="Public Sans"/>
              </a:rPr>
              <a:t>Het is van cruciaal belang om na te denken over hoe u uw energiegemeenschap gaat beheren. Houd rekening met de volgende belangrijke punten:</a:t>
            </a:r>
          </a:p>
          <a:p>
            <a:pPr latinLnBrk="0"/>
            <a:endParaRPr lang="en-GB" sz="1200" dirty="0">
              <a:ea typeface="Public Sans"/>
              <a:cs typeface="Public Sans"/>
            </a:endParaRPr>
          </a:p>
          <a:p>
            <a:pPr marL="342900" indent="-342900" latinLnBrk="0">
              <a:buFont typeface="Arial" panose="020B0604020202020204" pitchFamily="34" charset="0"/>
              <a:buChar char="•"/>
            </a:pPr>
            <a:r>
              <a:rPr lang="en-GB" sz="1200" dirty="0"/>
              <a:t>Een robuust en duidelijk kader.</a:t>
            </a:r>
          </a:p>
          <a:p>
            <a:pPr marL="342900" indent="-342900" latinLnBrk="0">
              <a:buFont typeface="Arial" panose="020B0604020202020204" pitchFamily="34" charset="0"/>
              <a:buChar char="•"/>
            </a:pPr>
            <a:r>
              <a:rPr lang="en-GB" sz="1200" dirty="0"/>
              <a:t>Financiële middelen.</a:t>
            </a:r>
          </a:p>
          <a:p>
            <a:pPr marL="342900" indent="-342900" latinLnBrk="0">
              <a:buFont typeface="Arial" panose="020B0604020202020204" pitchFamily="34" charset="0"/>
              <a:buChar char="•"/>
            </a:pPr>
            <a:r>
              <a:rPr lang="en-GB" sz="1200" dirty="0"/>
              <a:t>Betrokkenheid van de gemeenschap en belanghebbenden.</a:t>
            </a:r>
          </a:p>
          <a:p>
            <a:pPr marL="342900" indent="-342900" latinLnBrk="0">
              <a:buFont typeface="Arial" panose="020B0604020202020204" pitchFamily="34" charset="0"/>
              <a:buChar char="•"/>
            </a:pPr>
            <a:r>
              <a:rPr lang="en-GB" sz="1200" dirty="0"/>
              <a:t>Operationeel beheer?</a:t>
            </a:r>
          </a:p>
          <a:p>
            <a:pPr marL="342900" indent="-342900" latinLnBrk="0">
              <a:buFont typeface="Arial" panose="020B0604020202020204" pitchFamily="34" charset="0"/>
              <a:buChar char="•"/>
            </a:pPr>
            <a:r>
              <a:rPr lang="en-GB" sz="1200" dirty="0"/>
              <a:t>Schaalbaarheid en toekomstige groei.</a:t>
            </a: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9</a:t>
            </a:fld>
            <a:endParaRPr lang="ko-KR" altLang="en-US"/>
          </a:p>
        </p:txBody>
      </p:sp>
    </p:spTree>
    <p:extLst>
      <p:ext uri="{BB962C8B-B14F-4D97-AF65-F5344CB8AC3E}">
        <p14:creationId xmlns:p14="http://schemas.microsoft.com/office/powerpoint/2010/main" val="64776569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emf"/><Relationship Id="rId1" Type="http://schemas.openxmlformats.org/officeDocument/2006/relationships/slideMaster" Target="../slideMasters/slideMaster1.xml"/><Relationship Id="rId4" Type="http://schemas.openxmlformats.org/officeDocument/2006/relationships/hyperlink" Target="https://eur01.safelinks.protection.outlook.com/?url=https%3A%2F%2Fcreativecommons.org%2Flicenses%2Fby-sa%2F4.0%2Fdeed.en&amp;data=05%7C02%7Csimon.ball%40open.ac.uk%7C4beecf77fe94434bfc6308de21311385%7C0e2ed45596af4100bed3a8e5fd981685%7C0%7C0%7C638984691842547971%7CUnknown%7CTWFpbGZsb3d8eyJFbXB0eU1hcGkiOnRydWUsIlYiOiIwLjAuMDAwMCIsIlAiOiJXaW4zMiIsIkFOIjoiTWFpbCIsIldUIjoyfQ%3D%3D%7C0%7C%7C%7C&amp;sdata=5mfs8Lsd5R1av9opIWNEYXVyB0PpYhSoAb5GZfNhntc%3D&amp;reserved=0" TargetMode="Externa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Every1 slide a">
    <p:spTree>
      <p:nvGrpSpPr>
        <p:cNvPr id="1" name=""/>
        <p:cNvGrpSpPr/>
        <p:nvPr/>
      </p:nvGrpSpPr>
      <p:grpSpPr>
        <a:xfrm>
          <a:off x="0" y="0"/>
          <a:ext cx="0" cy="0"/>
          <a:chOff x="0" y="0"/>
          <a:chExt cx="0" cy="0"/>
        </a:xfrm>
      </p:grpSpPr>
      <p:sp>
        <p:nvSpPr>
          <p:cNvPr id="10" name="직사각형 9">
            <a:extLst>
              <a:ext uri="{FF2B5EF4-FFF2-40B4-BE49-F238E27FC236}">
                <a16:creationId xmlns:a16="http://schemas.microsoft.com/office/drawing/2014/main" id="{6968694B-CBC0-4CFA-92E7-007B856E5C2E}"/>
              </a:ext>
            </a:extLst>
          </p:cNvPr>
          <p:cNvSpPr/>
          <p:nvPr userDrawn="1"/>
        </p:nvSpPr>
        <p:spPr>
          <a:xfrm>
            <a:off x="7678057" y="1"/>
            <a:ext cx="4513943" cy="685800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800">
              <a:solidFill>
                <a:srgbClr val="1A1941"/>
              </a:solidFill>
              <a:latin typeface="+mj-lt"/>
            </a:endParaRPr>
          </a:p>
        </p:txBody>
      </p:sp>
      <p:pic>
        <p:nvPicPr>
          <p:cNvPr id="2" name="Picture 1">
            <a:extLst>
              <a:ext uri="{FF2B5EF4-FFF2-40B4-BE49-F238E27FC236}">
                <a16:creationId xmlns:a16="http://schemas.microsoft.com/office/drawing/2014/main" id="{95FF8FAC-CA3D-D985-2D00-0665579779A9}"/>
              </a:ext>
            </a:extLst>
          </p:cNvPr>
          <p:cNvPicPr>
            <a:picLocks noChangeAspect="1"/>
          </p:cNvPicPr>
          <p:nvPr userDrawn="1"/>
        </p:nvPicPr>
        <p:blipFill>
          <a:blip r:embed="rId2"/>
          <a:stretch>
            <a:fillRect/>
          </a:stretch>
        </p:blipFill>
        <p:spPr>
          <a:xfrm>
            <a:off x="11553029" y="6210794"/>
            <a:ext cx="377098" cy="391886"/>
          </a:xfrm>
          <a:prstGeom prst="rect">
            <a:avLst/>
          </a:prstGeom>
        </p:spPr>
      </p:pic>
      <p:pic>
        <p:nvPicPr>
          <p:cNvPr id="5" name="Picture 4">
            <a:extLst>
              <a:ext uri="{FF2B5EF4-FFF2-40B4-BE49-F238E27FC236}">
                <a16:creationId xmlns:a16="http://schemas.microsoft.com/office/drawing/2014/main" id="{EC4237EE-6974-CD2C-AE28-E0633FBD3F56}"/>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9112" y="6151779"/>
            <a:ext cx="2432696" cy="509915"/>
          </a:xfrm>
          <a:prstGeom prst="rect">
            <a:avLst/>
          </a:prstGeom>
        </p:spPr>
      </p:pic>
      <p:sp>
        <p:nvSpPr>
          <p:cNvPr id="6" name="TextBox 5">
            <a:extLst>
              <a:ext uri="{FF2B5EF4-FFF2-40B4-BE49-F238E27FC236}">
                <a16:creationId xmlns:a16="http://schemas.microsoft.com/office/drawing/2014/main" id="{45C9F9BC-68F8-2983-5759-9EBF1E883985}"/>
              </a:ext>
            </a:extLst>
          </p:cNvPr>
          <p:cNvSpPr txBox="1"/>
          <p:nvPr userDrawn="1"/>
        </p:nvSpPr>
        <p:spPr>
          <a:xfrm>
            <a:off x="2403231" y="5879145"/>
            <a:ext cx="5181600" cy="861774"/>
          </a:xfrm>
          <a:prstGeom prst="rect">
            <a:avLst/>
          </a:prstGeom>
          <a:noFill/>
        </p:spPr>
        <p:txBody>
          <a:bodyPr wrap="square" rtlCol="0">
            <a:spAutoFit/>
          </a:bodyPr>
          <a:lstStyle/>
          <a:p>
            <a:pPr latinLnBrk="0" hangingPunct="0"/>
            <a:r>
              <a:rPr lang="nl-NL" sz="1000" b="0" i="0" kern="1200" noProof="1">
                <a:solidFill>
                  <a:schemeClr val="tx1"/>
                </a:solidFill>
                <a:effectLst/>
                <a:latin typeface="+mn-lt"/>
                <a:ea typeface="+mn-ea"/>
                <a:cs typeface="+mn-cs"/>
              </a:rPr>
              <a:t>Dit project heeft financiering ontvangen van het Horizon-programma voor onderzoek en innovatie (2021-2027) van de Europese Unie in het kader van subsidieovereenkomst nr. 101075596. De verantwoordelijkheid voor de inhoud van dit materiaal ligt uitsluitend bij het Every1-project en geeft niet noodzakelijkerwijs de mening van de Europese Unie weer. De presentatie is gelicentieerd </a:t>
            </a:r>
            <a:r>
              <a:rPr lang="nl-NL" sz="1000" b="0" i="0" u="sng" kern="1200" noProof="1">
                <a:solidFill>
                  <a:schemeClr val="tx1"/>
                </a:solidFill>
                <a:effectLst/>
                <a:latin typeface="+mn-lt"/>
                <a:ea typeface="+mn-ea"/>
                <a:cs typeface="+mn-cs"/>
                <a:hlinkClick r:id="rId4" tooltip="Original URL: https://creativecommons.org/licenses/by-sa/4.0/deed.en. Click or tap if you trust this link."/>
              </a:rPr>
              <a:t>onder CC BY-SA 4.0, </a:t>
            </a:r>
            <a:r>
              <a:rPr lang="nl-NL" sz="1000" b="0" i="0" kern="1200" noProof="1">
                <a:solidFill>
                  <a:schemeClr val="tx1"/>
                </a:solidFill>
                <a:effectLst/>
                <a:latin typeface="+mn-lt"/>
                <a:ea typeface="+mn-ea"/>
                <a:cs typeface="+mn-cs"/>
              </a:rPr>
              <a:t>tenzij anders vermeld. </a:t>
            </a:r>
            <a:endParaRPr lang="nl-NL" sz="1000" noProof="1"/>
          </a:p>
        </p:txBody>
      </p:sp>
    </p:spTree>
    <p:extLst>
      <p:ext uri="{BB962C8B-B14F-4D97-AF65-F5344CB8AC3E}">
        <p14:creationId xmlns:p14="http://schemas.microsoft.com/office/powerpoint/2010/main" val="254948787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Every1 slide b">
    <p:spTree>
      <p:nvGrpSpPr>
        <p:cNvPr id="1" name=""/>
        <p:cNvGrpSpPr/>
        <p:nvPr/>
      </p:nvGrpSpPr>
      <p:grpSpPr>
        <a:xfrm>
          <a:off x="0" y="0"/>
          <a:ext cx="0" cy="0"/>
          <a:chOff x="0" y="0"/>
          <a:chExt cx="0" cy="0"/>
        </a:xfrm>
      </p:grpSpPr>
      <p:sp>
        <p:nvSpPr>
          <p:cNvPr id="6" name="직사각형 5">
            <a:extLst>
              <a:ext uri="{FF2B5EF4-FFF2-40B4-BE49-F238E27FC236}">
                <a16:creationId xmlns:a16="http://schemas.microsoft.com/office/drawing/2014/main" id="{4F53AAD2-4525-46D4-8AD1-5B650C307416}"/>
              </a:ext>
            </a:extLst>
          </p:cNvPr>
          <p:cNvSpPr/>
          <p:nvPr userDrawn="1"/>
        </p:nvSpPr>
        <p:spPr>
          <a:xfrm>
            <a:off x="1" y="1"/>
            <a:ext cx="4046220" cy="685800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800">
              <a:solidFill>
                <a:srgbClr val="1A1941"/>
              </a:solidFill>
              <a:latin typeface="+mj-lt"/>
            </a:endParaRPr>
          </a:p>
        </p:txBody>
      </p:sp>
    </p:spTree>
    <p:extLst>
      <p:ext uri="{BB962C8B-B14F-4D97-AF65-F5344CB8AC3E}">
        <p14:creationId xmlns:p14="http://schemas.microsoft.com/office/powerpoint/2010/main" val="409355877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Every1 slide d">
    <p:spTree>
      <p:nvGrpSpPr>
        <p:cNvPr id="1" name=""/>
        <p:cNvGrpSpPr/>
        <p:nvPr/>
      </p:nvGrpSpPr>
      <p:grpSpPr>
        <a:xfrm>
          <a:off x="0" y="0"/>
          <a:ext cx="0" cy="0"/>
          <a:chOff x="0" y="0"/>
          <a:chExt cx="0" cy="0"/>
        </a:xfrm>
      </p:grpSpPr>
      <p:sp>
        <p:nvSpPr>
          <p:cNvPr id="5" name="직사각형 4">
            <a:extLst>
              <a:ext uri="{FF2B5EF4-FFF2-40B4-BE49-F238E27FC236}">
                <a16:creationId xmlns:a16="http://schemas.microsoft.com/office/drawing/2014/main" id="{37D69E15-8DEB-4A6D-B2E4-0E1069D88945}"/>
              </a:ext>
            </a:extLst>
          </p:cNvPr>
          <p:cNvSpPr/>
          <p:nvPr userDrawn="1"/>
        </p:nvSpPr>
        <p:spPr>
          <a:xfrm>
            <a:off x="0" y="0"/>
            <a:ext cx="12192000" cy="194936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ko-KR" altLang="en-US" sz="2800">
              <a:solidFill>
                <a:srgbClr val="1A1941"/>
              </a:solidFill>
              <a:latin typeface="+mj-lt"/>
            </a:endParaRPr>
          </a:p>
        </p:txBody>
      </p:sp>
    </p:spTree>
    <p:extLst>
      <p:ext uri="{BB962C8B-B14F-4D97-AF65-F5344CB8AC3E}">
        <p14:creationId xmlns:p14="http://schemas.microsoft.com/office/powerpoint/2010/main" val="195765622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Every1 slide f">
    <p:spTree>
      <p:nvGrpSpPr>
        <p:cNvPr id="1" name=""/>
        <p:cNvGrpSpPr/>
        <p:nvPr/>
      </p:nvGrpSpPr>
      <p:grpSpPr>
        <a:xfrm>
          <a:off x="0" y="0"/>
          <a:ext cx="0" cy="0"/>
          <a:chOff x="0" y="0"/>
          <a:chExt cx="0" cy="0"/>
        </a:xfrm>
      </p:grpSpPr>
      <p:sp>
        <p:nvSpPr>
          <p:cNvPr id="6" name="직사각형 5">
            <a:extLst>
              <a:ext uri="{FF2B5EF4-FFF2-40B4-BE49-F238E27FC236}">
                <a16:creationId xmlns:a16="http://schemas.microsoft.com/office/drawing/2014/main" id="{4328BE74-3A9A-407A-80A7-F26E850A55BA}"/>
              </a:ext>
            </a:extLst>
          </p:cNvPr>
          <p:cNvSpPr/>
          <p:nvPr userDrawn="1"/>
        </p:nvSpPr>
        <p:spPr>
          <a:xfrm>
            <a:off x="487680" y="457200"/>
            <a:ext cx="11216640" cy="594360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ko-KR" altLang="en-US"/>
          </a:p>
        </p:txBody>
      </p:sp>
    </p:spTree>
    <p:extLst>
      <p:ext uri="{BB962C8B-B14F-4D97-AF65-F5344CB8AC3E}">
        <p14:creationId xmlns:p14="http://schemas.microsoft.com/office/powerpoint/2010/main" val="365700123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Every1 slide g">
    <p:spTree>
      <p:nvGrpSpPr>
        <p:cNvPr id="1" name=""/>
        <p:cNvGrpSpPr/>
        <p:nvPr/>
      </p:nvGrpSpPr>
      <p:grpSpPr>
        <a:xfrm>
          <a:off x="0" y="0"/>
          <a:ext cx="0" cy="0"/>
          <a:chOff x="0" y="0"/>
          <a:chExt cx="0" cy="0"/>
        </a:xfrm>
      </p:grpSpPr>
      <p:sp>
        <p:nvSpPr>
          <p:cNvPr id="6" name="직사각형 5">
            <a:extLst>
              <a:ext uri="{FF2B5EF4-FFF2-40B4-BE49-F238E27FC236}">
                <a16:creationId xmlns:a16="http://schemas.microsoft.com/office/drawing/2014/main" id="{799A7B0B-43CF-4ACA-B61B-AC7F27070D01}"/>
              </a:ext>
            </a:extLst>
          </p:cNvPr>
          <p:cNvSpPr/>
          <p:nvPr userDrawn="1"/>
        </p:nvSpPr>
        <p:spPr>
          <a:xfrm>
            <a:off x="1" y="1"/>
            <a:ext cx="4046220" cy="685800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800">
              <a:solidFill>
                <a:srgbClr val="1A1941"/>
              </a:solidFill>
              <a:latin typeface="+mj-lt"/>
            </a:endParaRPr>
          </a:p>
        </p:txBody>
      </p:sp>
    </p:spTree>
    <p:extLst>
      <p:ext uri="{BB962C8B-B14F-4D97-AF65-F5344CB8AC3E}">
        <p14:creationId xmlns:p14="http://schemas.microsoft.com/office/powerpoint/2010/main" val="125773962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Every1 slide n">
    <p:spTree>
      <p:nvGrpSpPr>
        <p:cNvPr id="1" name=""/>
        <p:cNvGrpSpPr/>
        <p:nvPr/>
      </p:nvGrpSpPr>
      <p:grpSpPr>
        <a:xfrm>
          <a:off x="0" y="0"/>
          <a:ext cx="0" cy="0"/>
          <a:chOff x="0" y="0"/>
          <a:chExt cx="0" cy="0"/>
        </a:xfrm>
      </p:grpSpPr>
    </p:spTree>
    <p:extLst>
      <p:ext uri="{BB962C8B-B14F-4D97-AF65-F5344CB8AC3E}">
        <p14:creationId xmlns:p14="http://schemas.microsoft.com/office/powerpoint/2010/main" val="427116580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C4BD2F4-2B9E-45E4-DE4F-FE14DB8557CB}"/>
              </a:ext>
            </a:extLst>
          </p:cNvPr>
          <p:cNvPicPr>
            <a:picLocks noChangeAspect="1"/>
          </p:cNvPicPr>
          <p:nvPr userDrawn="1"/>
        </p:nvPicPr>
        <p:blipFill>
          <a:blip r:embed="rId8"/>
          <a:stretch>
            <a:fillRect/>
          </a:stretch>
        </p:blipFill>
        <p:spPr>
          <a:xfrm>
            <a:off x="11499503" y="6159639"/>
            <a:ext cx="482322" cy="482322"/>
          </a:xfrm>
          <a:prstGeom prst="rect">
            <a:avLst/>
          </a:prstGeom>
        </p:spPr>
      </p:pic>
    </p:spTree>
    <p:extLst>
      <p:ext uri="{BB962C8B-B14F-4D97-AF65-F5344CB8AC3E}">
        <p14:creationId xmlns:p14="http://schemas.microsoft.com/office/powerpoint/2010/main" val="383319713"/>
      </p:ext>
    </p:extLst>
  </p:cSld>
  <p:clrMap bg1="lt1" tx1="dk1" bg2="lt2" tx2="dk2" accent1="accent1" accent2="accent2" accent3="accent3" accent4="accent4" accent5="accent5" accent6="accent6" hlink="hlink" folHlink="folHlink"/>
  <p:sldLayoutIdLst>
    <p:sldLayoutId id="2147483653" r:id="rId1"/>
    <p:sldLayoutId id="2147483688" r:id="rId2"/>
    <p:sldLayoutId id="2147483690" r:id="rId3"/>
    <p:sldLayoutId id="2147483692" r:id="rId4"/>
    <p:sldLayoutId id="2147483693" r:id="rId5"/>
    <p:sldLayoutId id="2147483687" r:id="rId6"/>
  </p:sldLayoutIdLst>
  <p:txStyles>
    <p:titleStyle>
      <a:lvl1pPr algn="l" defTabSz="914400" rtl="0" eaLnBrk="1" latinLnBrk="1"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1"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5.jp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hyperlink" Target="https://www.open.edu/openlearncreate/course/view.php?id=17128" TargetMode="External"/><Relationship Id="rId2" Type="http://schemas.openxmlformats.org/officeDocument/2006/relationships/notesSlide" Target="../notesSlides/notesSlide24.xml"/><Relationship Id="rId1" Type="http://schemas.openxmlformats.org/officeDocument/2006/relationships/slideLayout" Target="../slideLayouts/slideLayout6.xml"/><Relationship Id="rId6" Type="http://schemas.openxmlformats.org/officeDocument/2006/relationships/hyperlink" Target="https://sam.nrel.gov/" TargetMode="External"/><Relationship Id="rId5" Type="http://schemas.openxmlformats.org/officeDocument/2006/relationships/hyperlink" Target="https://globalwindatlas.info/en/" TargetMode="External"/><Relationship Id="rId4" Type="http://schemas.openxmlformats.org/officeDocument/2006/relationships/hyperlink" Target="https://joint-research-centre.ec.europa.eu/photovoltaic-geographical-information-system-pvgis_en" TargetMode="External"/></Relationships>
</file>

<file path=ppt/slides/_rels/slide25.xml.rels><?xml version="1.0" encoding="UTF-8" standalone="yes"?>
<Relationships xmlns="http://schemas.openxmlformats.org/package/2006/relationships"><Relationship Id="rId3" Type="http://schemas.openxmlformats.org/officeDocument/2006/relationships/hyperlink" Target="https://energiegemeinschaften.gv.at/online-guide/" TargetMode="External"/><Relationship Id="rId2" Type="http://schemas.openxmlformats.org/officeDocument/2006/relationships/notesSlide" Target="../notesSlides/notesSlide25.xml"/><Relationship Id="rId1" Type="http://schemas.openxmlformats.org/officeDocument/2006/relationships/slideLayout" Target="../slideLayouts/slideLayout6.xml"/><Relationship Id="rId6" Type="http://schemas.openxmlformats.org/officeDocument/2006/relationships/hyperlink" Target="https://smart-cities-marketplace.ec.europa.eu/insights/solutions/solution-booklet-energy-communities" TargetMode="External"/><Relationship Id="rId5" Type="http://schemas.openxmlformats.org/officeDocument/2006/relationships/hyperlink" Target="https://decide4energy.eu/fileadmin/user_upload/Resources/PREVIEW-A5-WP3_Case_studies-Booklet.pdf" TargetMode="External"/><Relationship Id="rId4" Type="http://schemas.openxmlformats.org/officeDocument/2006/relationships/hyperlink" Target="https://decide4energy.eu/fileadmin/user_upload/Materials/Business_Models_Infographic_final_02.png" TargetMode="External"/></Relationships>
</file>

<file path=ppt/slides/_rels/slide26.xml.rels><?xml version="1.0" encoding="UTF-8" standalone="yes"?>
<Relationships xmlns="http://schemas.openxmlformats.org/package/2006/relationships"><Relationship Id="rId8" Type="http://schemas.openxmlformats.org/officeDocument/2006/relationships/hyperlink" Target="https://www.flickr.com/photos/howardlake/6238256033/in/photolist-w23rMr-DNKbE-7FU5Zv-8RJ7as-8REYjk-avfGbv-J98b4A-2nYfE8G-9H7jk4-AgukoC-5CPPh9-kNhBtZ-eSzwYo-ew3DRE-gpzKGw-553ujC-8EV2r9-8B4K1P-oqMiNU-TyuMPb-7Nsqrs-23kSphE-ejrVgd-eeHbjV-8iMtBa-u3iDQ-3KufnR-bBEkmV-5GAnJ2-6Z1XhG-2nYeegB-8bXfhU-9ttQTs-2jNUAua-2jDHP1t-iS64h-NFRXgj-2nYbGyz-6Z1Xoy-2iNdag6-2iGVpFn-2nYbKBU-4FkQe1-2jmWhkq-5jYmeg-27PcpUG-2nYh5yY-aWjvEt-6hJjTL-2nYgBFB" TargetMode="External"/><Relationship Id="rId13" Type="http://schemas.openxmlformats.org/officeDocument/2006/relationships/hyperlink" Target="https://commons.wikimedia.org/wiki/File:Vorarlberger_Kraftwerke-Energy_meter_(electro)-smart_meter-02ASD.jpg" TargetMode="External"/><Relationship Id="rId3" Type="http://schemas.openxmlformats.org/officeDocument/2006/relationships/hyperlink" Target="https://creativecommons.org/licenses/by-sa/4.0/deed.en" TargetMode="External"/><Relationship Id="rId7" Type="http://schemas.openxmlformats.org/officeDocument/2006/relationships/hyperlink" Target="https://creativecommons.org/licenses/by-nc-nd/2.0/" TargetMode="External"/><Relationship Id="rId12" Type="http://schemas.openxmlformats.org/officeDocument/2006/relationships/hyperlink" Target="https://www.flickr.com/photos/luigimengato/41193109401/in/photolist-bGVEuK-HYSiBG-msBknz-msA8Pt-msBaRa-msCm6h-msBLwy-msBJ8q-msAGLi-bGVDgP-msBDmG-25L6sha-msBAaS-J8CvTT-msB5BT-msCdv7-HcGibd-J5zfN7-J5zfAd-HH3aGN-J8CxPg-nCPDVc-J8Cvf8-J8J568-J8HLPp-psCxnU-J8HJfX-J5zhQo-J5zhtS-J5zhU1-J8CvYn-J29hc2-J8CvL8-J8CwXr-ch3NQU-J5zfES-ch3Pu3-PvkhKg-J8CxAR-tVJ6iY-J8Cw8F-J5zgUL-sWgr3-J5zf8Q-J8CwPv-HH6kPq-J2bEsv-HH3bMy-2kU3szT-J8Cxwn" TargetMode="External"/><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hyperlink" Target="https://www.flickr.com/photos/bcgovphotos/31002313633/in/photolist-PeyXJR-7VA87W-2mGvwpG-H4EJex-6HPouy-28wmsim-fkZi52-2qGetRz-SL4BmJ-2pFs1aw-2g6T7nQ-LcXLhM-2pzq4Wt-27NYoQe-2o4EhfW-2oikY9P-2gpgBWu-TodhL3-22RjYSg-2pznRFg-2qFvV9b-28wmpLs-4pBY8H-nTux14-oaTEP3-28zYuvn-2887yop-QbGhiR-gV96xy-eXwQ2G-2mGvw7s-28zYv8p-2o1SVM1-uq682d-cVwxTY-2bhpyUx-2qG3r4s-uaQca1-2q73nSx-8fsNLX-2nSs8S8-usCvdD-us1sWh-2pFZMXg-atbVgq-nKuAaC-4Pwhx9-uq61xw-7dzWrF-uaXDt8" TargetMode="External"/><Relationship Id="rId11" Type="http://schemas.openxmlformats.org/officeDocument/2006/relationships/hyperlink" Target="https://creativecommons.org/licenses/by-nd/2.0/" TargetMode="External"/><Relationship Id="rId5" Type="http://schemas.openxmlformats.org/officeDocument/2006/relationships/hyperlink" Target="https://creativecommons.org/licenses/by/2.0/" TargetMode="External"/><Relationship Id="rId10" Type="http://schemas.openxmlformats.org/officeDocument/2006/relationships/hyperlink" Target="https://www.flickr.com/photos/greenmambagreenmamba/2049993321/in/photolist-489KAr-3YfCcV-2kVRpJS-DzMyYS-6L6BY-5DCCBi-8oWbQt-3JPbNK-57faN7-62npjg-35NkU6-SD3i1c-4X9AaL-r1kacD-aNd9Xr-e5HioZ-8Maoye-EGj7Cd-DTexmv-RxhniS-S7SJaR-8E29fJ-2iEVdzZ-S7SHZF-6khfo5-bxcGmt-2j5ypZi-QPMHZB-eJqw8g-bjX8y-66sojC-bRTB2v-dwFX9J-4VhgWY-s2Qy5j-8jMywr-559jxT-8XzkXJ-apU25d-9a91xa-brYqtU-egQyFv-7NS6TP-7cKAeK-dyKRqc-5Gvacj-diuZw7-ACHE-arrRui-efCR5y" TargetMode="External"/><Relationship Id="rId4" Type="http://schemas.openxmlformats.org/officeDocument/2006/relationships/hyperlink" Target="https://www.flickr.com/photos/tentenuk/18672186072/" TargetMode="External"/><Relationship Id="rId9" Type="http://schemas.openxmlformats.org/officeDocument/2006/relationships/hyperlink" Target="https://creativecommons.org/licenses/by-sa/2.0/" TargetMode="External"/></Relationships>
</file>

<file path=ppt/slides/_rels/slide27.xml.rels><?xml version="1.0" encoding="UTF-8" standalone="yes"?>
<Relationships xmlns="http://schemas.openxmlformats.org/package/2006/relationships"><Relationship Id="rId3" Type="http://schemas.openxmlformats.org/officeDocument/2006/relationships/hyperlink" Target="https://creativecommons.org/licenses/by/2.0/" TargetMode="External"/><Relationship Id="rId2" Type="http://schemas.openxmlformats.org/officeDocument/2006/relationships/notesSlide" Target="../notesSlides/notesSlide27.xml"/><Relationship Id="rId1" Type="http://schemas.openxmlformats.org/officeDocument/2006/relationships/slideLayout" Target="../slideLayouts/slideLayout2.xml"/><Relationship Id="rId5" Type="http://schemas.openxmlformats.org/officeDocument/2006/relationships/hyperlink" Target="https://www.flickr.com/photos/tentenuk/18672186072/" TargetMode="External"/><Relationship Id="rId4" Type="http://schemas.openxmlformats.org/officeDocument/2006/relationships/hyperlink" Target="https://www.flickr.com/photos/193030246@N04/51185443459/in/photolist-2kZ5M4R-YHoUDo-2gVhBWm-EHmde9-EdduiC-Bbtyo8-FaVAcR-FaVAwD-F8C5U9-F8C7tG-EHmdTL-bmrWfT-EHme8U-FaVzkk-F8C7Bs-EHmfAU-EZekkJ-EHmeyU-FaVCeg-gmHV8W-FaVzxz-EZenzy-F2wv2F-o68auJ-F2wuor-EHmfLU-EZemMG-2gViDpA-LEdN9a-ABXbz-2pVvMsu-EZeqrf-Edyai2-FaVGaH-EddCAu-F8CcVy-21fHMqa-EZeqSq-Edybpk-EHmjKL-EdyaKe-2kZ2TrW-8WooS2-7k9nHa-BaGwqh-7kdh2Y-ezxMh4-2nBQC5a-4QjWQ2-riod3" TargetMode="Externa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hyperlink" Target="https://energy.ec.europa.eu/topics/markets-and-consumers/energy-consumers-and-prosumers/energy-communities_en" TargetMode="External"/><Relationship Id="rId2" Type="http://schemas.openxmlformats.org/officeDocument/2006/relationships/notesSlide" Target="../notesSlides/notesSlide6.xml"/><Relationship Id="rId1" Type="http://schemas.openxmlformats.org/officeDocument/2006/relationships/slideLayout" Target="../slideLayouts/slideLayout3.xml"/><Relationship Id="rId5" Type="http://schemas.openxmlformats.org/officeDocument/2006/relationships/image" Target="../media/image7.jpg"/><Relationship Id="rId4" Type="http://schemas.openxmlformats.org/officeDocument/2006/relationships/hyperlink" Target="https://energy.ec.europa.eu/topics/renewable-energy/enabling-framework-renewables_en#renewable-energy-communities"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9EE2B6D-35E4-4C91-CC80-BAA946F23BC5}"/>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216748" y="420576"/>
            <a:ext cx="2547257" cy="836349"/>
          </a:xfrm>
          <a:prstGeom prst="rect">
            <a:avLst/>
          </a:prstGeom>
        </p:spPr>
      </p:pic>
      <p:pic>
        <p:nvPicPr>
          <p:cNvPr id="6" name="Picture 5">
            <a:extLst>
              <a:ext uri="{FF2B5EF4-FFF2-40B4-BE49-F238E27FC236}">
                <a16:creationId xmlns:a16="http://schemas.microsoft.com/office/drawing/2014/main" id="{118E81CD-AD80-81A8-462B-7E8DD186C9B2}"/>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90981" y="1893014"/>
            <a:ext cx="4501019" cy="3375765"/>
          </a:xfrm>
          <a:prstGeom prst="rect">
            <a:avLst/>
          </a:prstGeom>
        </p:spPr>
      </p:pic>
      <p:sp>
        <p:nvSpPr>
          <p:cNvPr id="2" name="Title 1">
            <a:extLst>
              <a:ext uri="{FF2B5EF4-FFF2-40B4-BE49-F238E27FC236}">
                <a16:creationId xmlns:a16="http://schemas.microsoft.com/office/drawing/2014/main" id="{2CB092E2-1A2A-9EE6-F777-B7C9EC86D0F3}"/>
              </a:ext>
            </a:extLst>
          </p:cNvPr>
          <p:cNvSpPr>
            <a:spLocks noGrp="1"/>
          </p:cNvSpPr>
          <p:nvPr>
            <p:ph type="title" idx="4294967295"/>
          </p:nvPr>
        </p:nvSpPr>
        <p:spPr>
          <a:xfrm>
            <a:off x="427995" y="567451"/>
            <a:ext cx="6861079" cy="5284709"/>
          </a:xfrm>
          <a:prstGeom prst="rect">
            <a:avLst/>
          </a:prstGeom>
        </p:spPr>
        <p:txBody>
          <a:bodyPr/>
          <a:lstStyle/>
          <a:p>
            <a:pPr lvl="0" latinLnBrk="0">
              <a:defRPr/>
            </a:pPr>
            <a:r>
              <a:rPr lang="nl-NL" sz="5400" noProof="1"/>
              <a:t>Handige tips, trucs en hulpmiddelen… om u te helpen bij het opzetten van uw energiegemeenschap</a:t>
            </a:r>
          </a:p>
        </p:txBody>
      </p:sp>
    </p:spTree>
    <p:extLst>
      <p:ext uri="{BB962C8B-B14F-4D97-AF65-F5344CB8AC3E}">
        <p14:creationId xmlns:p14="http://schemas.microsoft.com/office/powerpoint/2010/main" val="39619199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8B3927-D115-407C-E584-86BC989C72B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3D7B66C-1DD6-E51A-BFA0-68FD14A99FC2}"/>
              </a:ext>
            </a:extLst>
          </p:cNvPr>
          <p:cNvSpPr>
            <a:spLocks noGrp="1"/>
          </p:cNvSpPr>
          <p:nvPr>
            <p:ph type="title" idx="4294967295"/>
          </p:nvPr>
        </p:nvSpPr>
        <p:spPr>
          <a:xfrm>
            <a:off x="511629" y="730885"/>
            <a:ext cx="10515600" cy="1325563"/>
          </a:xfrm>
          <a:prstGeom prst="rect">
            <a:avLst/>
          </a:prstGeom>
        </p:spPr>
        <p:txBody>
          <a:bodyPr/>
          <a:lstStyle/>
          <a:p>
            <a:pPr rtl="0" eaLnBrk="1" latinLnBrk="0" hangingPunct="1"/>
            <a:r>
              <a:rPr lang="nl-NL" sz="2800" b="1" kern="1200" noProof="1">
                <a:solidFill>
                  <a:srgbClr val="FFFFFF"/>
                </a:solidFill>
                <a:effectLst/>
                <a:latin typeface="Calibri" panose="020F0502020204030204" pitchFamily="34" charset="0"/>
                <a:ea typeface="Public Sans"/>
                <a:cs typeface="Public Sans"/>
              </a:rPr>
              <a:t>Een energiegemeenschap starten: formele organisatie - Inleiding</a:t>
            </a:r>
            <a:endParaRPr lang="nl-NL" noProof="1">
              <a:effectLst/>
            </a:endParaRPr>
          </a:p>
          <a:p>
            <a:endParaRPr lang="nl-NL" noProof="1"/>
          </a:p>
        </p:txBody>
      </p:sp>
      <p:sp>
        <p:nvSpPr>
          <p:cNvPr id="4" name="TextBox 3">
            <a:extLst>
              <a:ext uri="{FF2B5EF4-FFF2-40B4-BE49-F238E27FC236}">
                <a16:creationId xmlns:a16="http://schemas.microsoft.com/office/drawing/2014/main" id="{3578E889-170D-661A-C4C9-37B6BB6336A3}"/>
              </a:ext>
            </a:extLst>
          </p:cNvPr>
          <p:cNvSpPr txBox="1"/>
          <p:nvPr/>
        </p:nvSpPr>
        <p:spPr>
          <a:xfrm>
            <a:off x="885169" y="3194137"/>
            <a:ext cx="10421655" cy="1446550"/>
          </a:xfrm>
          <a:prstGeom prst="rect">
            <a:avLst/>
          </a:prstGeom>
          <a:noFill/>
        </p:spPr>
        <p:txBody>
          <a:bodyPr wrap="square" rtlCol="0">
            <a:spAutoFit/>
          </a:bodyPr>
          <a:lstStyle/>
          <a:p>
            <a:pPr algn="ctr" latinLnBrk="0"/>
            <a:r>
              <a:rPr lang="en-US" sz="4400" i="1" dirty="0">
                <a:solidFill>
                  <a:schemeClr val="accent5"/>
                </a:solidFill>
              </a:rPr>
              <a:t>Wat zijn de formaliteiten voor het opzetten van een energiegemeenschap?</a:t>
            </a:r>
          </a:p>
        </p:txBody>
      </p:sp>
    </p:spTree>
    <p:extLst>
      <p:ext uri="{BB962C8B-B14F-4D97-AF65-F5344CB8AC3E}">
        <p14:creationId xmlns:p14="http://schemas.microsoft.com/office/powerpoint/2010/main" val="299917369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842BB5-58B6-278B-E025-E6AA0528F651}"/>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93CF6284-8BB3-547A-45B1-1F04A85CF410}"/>
              </a:ext>
            </a:extLst>
          </p:cNvPr>
          <p:cNvSpPr>
            <a:spLocks noGrp="1"/>
          </p:cNvSpPr>
          <p:nvPr>
            <p:ph type="title" idx="4294967295"/>
          </p:nvPr>
        </p:nvSpPr>
        <p:spPr>
          <a:xfrm>
            <a:off x="576942" y="730885"/>
            <a:ext cx="10515600" cy="1325563"/>
          </a:xfrm>
          <a:prstGeom prst="rect">
            <a:avLst/>
          </a:prstGeom>
        </p:spPr>
        <p:txBody>
          <a:bodyPr/>
          <a:lstStyle/>
          <a:p>
            <a:pPr rtl="0" eaLnBrk="1" latinLnBrk="0" hangingPunct="1"/>
            <a:r>
              <a:rPr lang="nl-NL" sz="2800" b="1" kern="1200" noProof="1">
                <a:solidFill>
                  <a:srgbClr val="FFFFFF"/>
                </a:solidFill>
                <a:effectLst/>
                <a:latin typeface="Calibri" panose="020F0502020204030204" pitchFamily="34" charset="0"/>
                <a:ea typeface="Public Sans"/>
                <a:cs typeface="Public Sans"/>
              </a:rPr>
              <a:t>Een energiegemeenschap starten: formele organisatie</a:t>
            </a:r>
            <a:endParaRPr lang="nl-NL" noProof="1">
              <a:effectLst/>
            </a:endParaRPr>
          </a:p>
          <a:p>
            <a:endParaRPr lang="nl-NL" noProof="1"/>
          </a:p>
        </p:txBody>
      </p:sp>
      <p:sp>
        <p:nvSpPr>
          <p:cNvPr id="4" name="TextBox 3">
            <a:extLst>
              <a:ext uri="{FF2B5EF4-FFF2-40B4-BE49-F238E27FC236}">
                <a16:creationId xmlns:a16="http://schemas.microsoft.com/office/drawing/2014/main" id="{92FE9A94-DCC1-E1C5-4D79-C962BC490CDE}"/>
              </a:ext>
            </a:extLst>
          </p:cNvPr>
          <p:cNvSpPr txBox="1"/>
          <p:nvPr/>
        </p:nvSpPr>
        <p:spPr>
          <a:xfrm>
            <a:off x="5323562" y="2281016"/>
            <a:ext cx="6640971" cy="3477875"/>
          </a:xfrm>
          <a:prstGeom prst="rect">
            <a:avLst/>
          </a:prstGeom>
          <a:noFill/>
        </p:spPr>
        <p:txBody>
          <a:bodyPr wrap="square" lIns="91440" tIns="45720" rIns="91440" bIns="45720" rtlCol="0" anchor="t">
            <a:spAutoFit/>
          </a:bodyPr>
          <a:lstStyle/>
          <a:p>
            <a:pPr marL="457200" indent="-457200" latinLnBrk="0">
              <a:buFont typeface="Arial,Sans-Serif"/>
              <a:buChar char="•"/>
            </a:pPr>
            <a:r>
              <a:rPr lang="en-US" sz="2000" dirty="0">
                <a:solidFill>
                  <a:srgbClr val="2B2C30"/>
                </a:solidFill>
                <a:ea typeface="Public Sans"/>
                <a:cs typeface="Public Sans"/>
              </a:rPr>
              <a:t>Maak een gedetailleerd </a:t>
            </a:r>
            <a:r>
              <a:rPr lang="en-US" sz="2000" b="1" dirty="0">
                <a:solidFill>
                  <a:srgbClr val="2B2C30"/>
                </a:solidFill>
                <a:ea typeface="Public Sans"/>
                <a:cs typeface="Public Sans"/>
              </a:rPr>
              <a:t>projectoverzicht</a:t>
            </a:r>
            <a:r>
              <a:rPr lang="en-US" sz="2000" dirty="0">
                <a:solidFill>
                  <a:srgbClr val="2B2C30"/>
                </a:solidFill>
                <a:ea typeface="Public Sans"/>
                <a:cs typeface="Public Sans"/>
              </a:rPr>
              <a:t>, inclusief alle beschikbare informatie en tijdschema's.</a:t>
            </a:r>
            <a:endParaRPr lang="en-US" sz="2000" dirty="0">
              <a:solidFill>
                <a:srgbClr val="2B2C30"/>
              </a:solidFill>
              <a:ea typeface="Public Sans"/>
            </a:endParaRPr>
          </a:p>
          <a:p>
            <a:pPr marL="457200" indent="-457200" latinLnBrk="0">
              <a:buFont typeface="Arial"/>
              <a:buChar char="•"/>
            </a:pPr>
            <a:r>
              <a:rPr lang="en-US" sz="2000" dirty="0">
                <a:solidFill>
                  <a:srgbClr val="2B2C30"/>
                </a:solidFill>
                <a:ea typeface="Public Sans"/>
                <a:cs typeface="Public Sans"/>
              </a:rPr>
              <a:t>Zorg ervoor dat u aan alle wettelijke vereisten voldoet door na te gaan welke</a:t>
            </a:r>
            <a:r>
              <a:rPr lang="en-US" sz="2000" b="1" dirty="0">
                <a:solidFill>
                  <a:srgbClr val="2B2C30"/>
                </a:solidFill>
                <a:ea typeface="Public Sans"/>
                <a:cs typeface="Public Sans"/>
              </a:rPr>
              <a:t> wettelijke vereisten </a:t>
            </a:r>
            <a:r>
              <a:rPr lang="en-US" sz="2000" dirty="0">
                <a:solidFill>
                  <a:srgbClr val="2B2C30"/>
                </a:solidFill>
                <a:ea typeface="Public Sans"/>
                <a:cs typeface="Public Sans"/>
              </a:rPr>
              <a:t>van toepassing zijn op uw type energiegemeenschap. Controleer alle toepasselijke regelgeving, zoals nationale, regionale, lokale of gemeentelijke regelgeving.</a:t>
            </a:r>
            <a:endParaRPr lang="en-US" sz="2000" dirty="0">
              <a:ea typeface="Public Sans"/>
            </a:endParaRPr>
          </a:p>
          <a:p>
            <a:pPr marL="457200" indent="-457200" latinLnBrk="0">
              <a:buFont typeface="Arial"/>
              <a:buChar char="•"/>
            </a:pPr>
            <a:r>
              <a:rPr lang="en-US" sz="2000" dirty="0">
                <a:solidFill>
                  <a:srgbClr val="2B2C30"/>
                </a:solidFill>
                <a:ea typeface="Public Sans"/>
                <a:cs typeface="Public Sans"/>
              </a:rPr>
              <a:t>Controleer of u uw energiegemeenschap </a:t>
            </a:r>
            <a:r>
              <a:rPr lang="en-US" sz="2000" b="1" dirty="0">
                <a:solidFill>
                  <a:srgbClr val="2B2C30"/>
                </a:solidFill>
                <a:ea typeface="Public Sans"/>
                <a:cs typeface="Public Sans"/>
              </a:rPr>
              <a:t>formeel</a:t>
            </a:r>
            <a:r>
              <a:rPr lang="en-US" sz="2000" dirty="0">
                <a:solidFill>
                  <a:srgbClr val="2B2C30"/>
                </a:solidFill>
                <a:ea typeface="Public Sans"/>
                <a:cs typeface="Public Sans"/>
              </a:rPr>
              <a:t> moet </a:t>
            </a:r>
            <a:r>
              <a:rPr lang="en-US" sz="2000" b="1" dirty="0">
                <a:solidFill>
                  <a:srgbClr val="2B2C30"/>
                </a:solidFill>
                <a:ea typeface="Public Sans"/>
                <a:cs typeface="Public Sans"/>
              </a:rPr>
              <a:t>registreren</a:t>
            </a:r>
            <a:r>
              <a:rPr lang="en-US" sz="2000" dirty="0">
                <a:solidFill>
                  <a:srgbClr val="2B2C30"/>
                </a:solidFill>
                <a:ea typeface="Public Sans"/>
                <a:cs typeface="Public Sans"/>
              </a:rPr>
              <a:t>.</a:t>
            </a:r>
            <a:endParaRPr lang="en-US" sz="2000" dirty="0"/>
          </a:p>
          <a:p>
            <a:pPr marL="457200" indent="-457200" latinLnBrk="0">
              <a:buFont typeface="Arial"/>
              <a:buChar char="•"/>
            </a:pPr>
            <a:r>
              <a:rPr lang="en" sz="2000" dirty="0">
                <a:solidFill>
                  <a:srgbClr val="2B2C30"/>
                </a:solidFill>
                <a:ea typeface="Public Sans"/>
              </a:rPr>
              <a:t>Ver</a:t>
            </a:r>
            <a:r>
              <a:rPr lang="en-US" sz="2000" dirty="0">
                <a:solidFill>
                  <a:srgbClr val="2B2C30"/>
                </a:solidFill>
                <a:ea typeface="Public Sans"/>
              </a:rPr>
              <a:t>duidelijk de procedure en vereisten voor </a:t>
            </a:r>
            <a:r>
              <a:rPr lang="en" sz="2000" dirty="0">
                <a:solidFill>
                  <a:srgbClr val="2B2C30"/>
                </a:solidFill>
                <a:ea typeface="Public Sans"/>
              </a:rPr>
              <a:t>registratie bij de </a:t>
            </a:r>
            <a:r>
              <a:rPr lang="en" sz="2000" b="1" dirty="0">
                <a:solidFill>
                  <a:srgbClr val="2B2C30"/>
                </a:solidFill>
                <a:ea typeface="Public Sans"/>
              </a:rPr>
              <a:t>netbeheerder.</a:t>
            </a:r>
            <a:endParaRPr lang="en-US" sz="2000" dirty="0">
              <a:solidFill>
                <a:srgbClr val="2B2C30"/>
              </a:solidFill>
            </a:endParaRPr>
          </a:p>
        </p:txBody>
      </p:sp>
      <p:pic>
        <p:nvPicPr>
          <p:cNvPr id="7" name="Picture 6">
            <a:extLst>
              <a:ext uri="{FF2B5EF4-FFF2-40B4-BE49-F238E27FC236}">
                <a16:creationId xmlns:a16="http://schemas.microsoft.com/office/drawing/2014/main" id="{A3CE70EB-6BB7-60DE-6A16-DBC3B8219981}"/>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7467" y="2730674"/>
            <a:ext cx="4881515" cy="3255668"/>
          </a:xfrm>
          <a:prstGeom prst="rect">
            <a:avLst/>
          </a:prstGeom>
        </p:spPr>
      </p:pic>
    </p:spTree>
    <p:extLst>
      <p:ext uri="{BB962C8B-B14F-4D97-AF65-F5344CB8AC3E}">
        <p14:creationId xmlns:p14="http://schemas.microsoft.com/office/powerpoint/2010/main" val="20277272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40B598-3C59-58D5-BCCF-5F94FB98C36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16B77A4-E21F-44F8-B284-2CD9FE549DE2}"/>
              </a:ext>
            </a:extLst>
          </p:cNvPr>
          <p:cNvSpPr>
            <a:spLocks noGrp="1"/>
          </p:cNvSpPr>
          <p:nvPr>
            <p:ph type="title" idx="4294967295"/>
          </p:nvPr>
        </p:nvSpPr>
        <p:spPr>
          <a:xfrm>
            <a:off x="569934" y="743948"/>
            <a:ext cx="10515600" cy="1325563"/>
          </a:xfrm>
          <a:prstGeom prst="rect">
            <a:avLst/>
          </a:prstGeom>
        </p:spPr>
        <p:txBody>
          <a:bodyPr/>
          <a:lstStyle/>
          <a:p>
            <a:pPr rtl="0" eaLnBrk="1" latinLnBrk="0" hangingPunct="1"/>
            <a:r>
              <a:rPr lang="nl-NL" sz="2800" b="1" kern="1200" noProof="1">
                <a:solidFill>
                  <a:srgbClr val="FFFFFF"/>
                </a:solidFill>
                <a:effectLst/>
                <a:latin typeface="Calibri" panose="020F0502020204030204" pitchFamily="34" charset="0"/>
                <a:ea typeface="Public Sans"/>
                <a:cs typeface="Public Sans"/>
              </a:rPr>
              <a:t>Een energiegemeenschap opstarten: Leiderschap -  Inleiding</a:t>
            </a:r>
            <a:endParaRPr lang="nl-NL" noProof="1">
              <a:effectLst/>
            </a:endParaRPr>
          </a:p>
          <a:p>
            <a:endParaRPr lang="nl-NL" noProof="1"/>
          </a:p>
        </p:txBody>
      </p:sp>
      <p:sp>
        <p:nvSpPr>
          <p:cNvPr id="4" name="TextBox 3">
            <a:extLst>
              <a:ext uri="{FF2B5EF4-FFF2-40B4-BE49-F238E27FC236}">
                <a16:creationId xmlns:a16="http://schemas.microsoft.com/office/drawing/2014/main" id="{03AC321A-ECC1-6F77-28D3-B93794C698A1}"/>
              </a:ext>
            </a:extLst>
          </p:cNvPr>
          <p:cNvSpPr txBox="1"/>
          <p:nvPr/>
        </p:nvSpPr>
        <p:spPr>
          <a:xfrm>
            <a:off x="1490597" y="3181611"/>
            <a:ext cx="9594937" cy="1569660"/>
          </a:xfrm>
          <a:prstGeom prst="rect">
            <a:avLst/>
          </a:prstGeom>
          <a:noFill/>
        </p:spPr>
        <p:txBody>
          <a:bodyPr wrap="square" rtlCol="0">
            <a:spAutoFit/>
          </a:bodyPr>
          <a:lstStyle/>
          <a:p>
            <a:pPr algn="ctr" latinLnBrk="0"/>
            <a:r>
              <a:rPr lang="en-US" sz="4800" i="1" dirty="0">
                <a:solidFill>
                  <a:schemeClr val="accent2"/>
                </a:solidFill>
              </a:rPr>
              <a:t>Hoe kan ik een energiegemeenschap effectief leiden?</a:t>
            </a:r>
            <a:endParaRPr lang="en-US" sz="4000" i="1" dirty="0">
              <a:solidFill>
                <a:schemeClr val="accent2"/>
              </a:solidFill>
            </a:endParaRPr>
          </a:p>
        </p:txBody>
      </p:sp>
    </p:spTree>
    <p:extLst>
      <p:ext uri="{BB962C8B-B14F-4D97-AF65-F5344CB8AC3E}">
        <p14:creationId xmlns:p14="http://schemas.microsoft.com/office/powerpoint/2010/main" val="3172264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88971A-92A2-1549-E68D-21610F539BB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7AFBB5B-33C8-185E-AEBB-165BBB8E98D9}"/>
              </a:ext>
            </a:extLst>
          </p:cNvPr>
          <p:cNvSpPr>
            <a:spLocks noGrp="1"/>
          </p:cNvSpPr>
          <p:nvPr>
            <p:ph type="title" idx="4294967295"/>
          </p:nvPr>
        </p:nvSpPr>
        <p:spPr>
          <a:xfrm>
            <a:off x="550817" y="809262"/>
            <a:ext cx="10515600" cy="1325563"/>
          </a:xfrm>
          <a:prstGeom prst="rect">
            <a:avLst/>
          </a:prstGeom>
        </p:spPr>
        <p:txBody>
          <a:bodyPr/>
          <a:lstStyle/>
          <a:p>
            <a:pPr rtl="0" eaLnBrk="1" latinLnBrk="0" hangingPunct="1"/>
            <a:r>
              <a:rPr lang="nl-NL" sz="2800" b="1" kern="1200" noProof="1">
                <a:solidFill>
                  <a:srgbClr val="FFFFFF"/>
                </a:solidFill>
                <a:effectLst/>
                <a:latin typeface="Calibri" panose="020F0502020204030204" pitchFamily="34" charset="0"/>
                <a:ea typeface="Public Sans"/>
                <a:cs typeface="Public Sans"/>
              </a:rPr>
              <a:t>Een energiegemeenschap opstarten: Leiderschap</a:t>
            </a:r>
            <a:endParaRPr lang="nl-NL" noProof="1">
              <a:effectLst/>
            </a:endParaRPr>
          </a:p>
          <a:p>
            <a:endParaRPr lang="nl-NL" noProof="1"/>
          </a:p>
        </p:txBody>
      </p:sp>
      <p:pic>
        <p:nvPicPr>
          <p:cNvPr id="7" name="Picture 6">
            <a:extLst>
              <a:ext uri="{FF2B5EF4-FFF2-40B4-BE49-F238E27FC236}">
                <a16:creationId xmlns:a16="http://schemas.microsoft.com/office/drawing/2014/main" id="{511FBD15-B2C1-AC0C-EA32-5D94F17B1855}"/>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617940"/>
            <a:ext cx="5386939" cy="3593470"/>
          </a:xfrm>
          <a:prstGeom prst="rect">
            <a:avLst/>
          </a:prstGeom>
        </p:spPr>
      </p:pic>
      <p:sp>
        <p:nvSpPr>
          <p:cNvPr id="4" name="TextBox 3">
            <a:extLst>
              <a:ext uri="{FF2B5EF4-FFF2-40B4-BE49-F238E27FC236}">
                <a16:creationId xmlns:a16="http://schemas.microsoft.com/office/drawing/2014/main" id="{B86F7BA3-B558-E7EE-49BC-1EDCDFCA81CE}"/>
              </a:ext>
            </a:extLst>
          </p:cNvPr>
          <p:cNvSpPr txBox="1"/>
          <p:nvPr/>
        </p:nvSpPr>
        <p:spPr>
          <a:xfrm>
            <a:off x="4979399" y="2388332"/>
            <a:ext cx="6879262" cy="4154984"/>
          </a:xfrm>
          <a:prstGeom prst="rect">
            <a:avLst/>
          </a:prstGeom>
          <a:noFill/>
        </p:spPr>
        <p:txBody>
          <a:bodyPr wrap="square" lIns="91440" tIns="45720" rIns="91440" bIns="45720" rtlCol="0" anchor="t">
            <a:spAutoFit/>
          </a:bodyPr>
          <a:lstStyle/>
          <a:p>
            <a:pPr marL="457200" indent="-457200" latinLnBrk="0">
              <a:buChar char="•"/>
            </a:pPr>
            <a:r>
              <a:rPr lang="en-US" sz="2400" dirty="0">
                <a:solidFill>
                  <a:srgbClr val="2B2C30"/>
                </a:solidFill>
                <a:latin typeface="Calibri"/>
                <a:ea typeface="Public Sans"/>
                <a:cs typeface="Public Sans"/>
              </a:rPr>
              <a:t>Stel een </a:t>
            </a:r>
            <a:r>
              <a:rPr lang="en-US" sz="2400" b="1" dirty="0">
                <a:solidFill>
                  <a:srgbClr val="2B2C30"/>
                </a:solidFill>
                <a:latin typeface="Calibri"/>
                <a:ea typeface="Public Sans"/>
                <a:cs typeface="Public Sans"/>
              </a:rPr>
              <a:t>kernteam</a:t>
            </a:r>
            <a:r>
              <a:rPr lang="en-US" sz="2400" dirty="0">
                <a:solidFill>
                  <a:srgbClr val="2B2C30"/>
                </a:solidFill>
                <a:latin typeface="Calibri"/>
                <a:ea typeface="Public Sans"/>
                <a:cs typeface="Public Sans"/>
              </a:rPr>
              <a:t> samen: deze groep moet betrouwbaar en actief zijn en niet te groot.</a:t>
            </a:r>
            <a:endParaRPr lang="en-US" sz="2400" b="1" dirty="0">
              <a:solidFill>
                <a:srgbClr val="2B2C30"/>
              </a:solidFill>
              <a:latin typeface="Calibri"/>
              <a:ea typeface="Public Sans"/>
              <a:cs typeface="Public Sans"/>
            </a:endParaRPr>
          </a:p>
          <a:p>
            <a:pPr marL="457200" indent="-457200" latinLnBrk="0">
              <a:buChar char="•"/>
            </a:pPr>
            <a:r>
              <a:rPr lang="en-US" sz="2400" dirty="0">
                <a:solidFill>
                  <a:srgbClr val="2B2C30"/>
                </a:solidFill>
                <a:latin typeface="Calibri"/>
                <a:ea typeface="Public Sans"/>
                <a:cs typeface="Public Sans"/>
              </a:rPr>
              <a:t>Verdeel </a:t>
            </a:r>
            <a:r>
              <a:rPr lang="en-US" sz="2400" dirty="0">
                <a:solidFill>
                  <a:srgbClr val="2B2C30"/>
                </a:solidFill>
                <a:latin typeface="Calibri"/>
                <a:ea typeface="Calibri"/>
                <a:cs typeface="Calibri"/>
              </a:rPr>
              <a:t>de taken: wees duidelijk over wie welke taak leidt. Bijvoorbeeld facturering, monitoring of communicatie. Door </a:t>
            </a:r>
            <a:r>
              <a:rPr lang="en-US" sz="2400" b="1" dirty="0">
                <a:solidFill>
                  <a:srgbClr val="2B2C30"/>
                </a:solidFill>
                <a:latin typeface="Calibri"/>
                <a:ea typeface="Calibri"/>
                <a:cs typeface="Calibri"/>
              </a:rPr>
              <a:t>taken en verantwoordelijkheden </a:t>
            </a:r>
            <a:r>
              <a:rPr lang="en-US" sz="2400" dirty="0">
                <a:solidFill>
                  <a:srgbClr val="2B2C30"/>
                </a:solidFill>
                <a:latin typeface="Calibri"/>
                <a:ea typeface="Calibri"/>
                <a:cs typeface="Calibri"/>
              </a:rPr>
              <a:t>vroeg </a:t>
            </a:r>
            <a:r>
              <a:rPr lang="en-US" sz="2400" b="1" dirty="0">
                <a:solidFill>
                  <a:srgbClr val="2B2C30"/>
                </a:solidFill>
                <a:latin typeface="Calibri"/>
                <a:ea typeface="Calibri"/>
                <a:cs typeface="Calibri"/>
              </a:rPr>
              <a:t>duidelijk </a:t>
            </a:r>
            <a:r>
              <a:rPr lang="en-US" sz="2400" dirty="0">
                <a:solidFill>
                  <a:srgbClr val="2B2C30"/>
                </a:solidFill>
                <a:latin typeface="Calibri"/>
                <a:ea typeface="Calibri"/>
                <a:cs typeface="Calibri"/>
              </a:rPr>
              <a:t>te maken, </a:t>
            </a:r>
            <a:r>
              <a:rPr lang="en-US" sz="2400" dirty="0" err="1">
                <a:solidFill>
                  <a:srgbClr val="2B2C30"/>
                </a:solidFill>
                <a:latin typeface="Calibri"/>
                <a:ea typeface="Calibri"/>
                <a:cs typeface="Calibri"/>
              </a:rPr>
              <a:t>voorkot</a:t>
            </a:r>
            <a:r>
              <a:rPr lang="en-US" sz="2400" dirty="0">
                <a:solidFill>
                  <a:srgbClr val="2B2C30"/>
                </a:solidFill>
                <a:latin typeface="Calibri"/>
                <a:ea typeface="Calibri"/>
                <a:cs typeface="Calibri"/>
              </a:rPr>
              <a:t> u wrijving!</a:t>
            </a:r>
          </a:p>
          <a:p>
            <a:pPr marL="457200" indent="-457200" latinLnBrk="0">
              <a:buChar char="•"/>
            </a:pPr>
            <a:r>
              <a:rPr lang="en-US" sz="2400" dirty="0">
                <a:solidFill>
                  <a:srgbClr val="2B2C30"/>
                </a:solidFill>
                <a:latin typeface="Calibri"/>
                <a:ea typeface="Calibri"/>
                <a:cs typeface="Calibri"/>
              </a:rPr>
              <a:t>Maak een realistische inschatting van uw </a:t>
            </a:r>
            <a:r>
              <a:rPr lang="en-US" sz="2400" b="1" dirty="0">
                <a:solidFill>
                  <a:srgbClr val="2B2C30"/>
                </a:solidFill>
                <a:latin typeface="Calibri"/>
                <a:ea typeface="Calibri"/>
                <a:cs typeface="Calibri"/>
              </a:rPr>
              <a:t>beschikbare tijd</a:t>
            </a:r>
            <a:r>
              <a:rPr lang="en-US" sz="2400" dirty="0">
                <a:solidFill>
                  <a:srgbClr val="2B2C30"/>
                </a:solidFill>
                <a:latin typeface="Calibri"/>
                <a:ea typeface="Calibri"/>
                <a:cs typeface="Calibri"/>
              </a:rPr>
              <a:t>: is deze voldoende voor uw geplande activiteiten? Houd rekening met onvoorziene taken of vertragingen.</a:t>
            </a:r>
          </a:p>
        </p:txBody>
      </p:sp>
    </p:spTree>
    <p:extLst>
      <p:ext uri="{BB962C8B-B14F-4D97-AF65-F5344CB8AC3E}">
        <p14:creationId xmlns:p14="http://schemas.microsoft.com/office/powerpoint/2010/main" val="11090555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BEB5A1-B4A9-64BD-61B2-652C301C155F}"/>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EE48A3D5-C5A4-1A8A-D223-4BBCFF008BDA}"/>
              </a:ext>
            </a:extLst>
          </p:cNvPr>
          <p:cNvSpPr>
            <a:spLocks noGrp="1"/>
          </p:cNvSpPr>
          <p:nvPr>
            <p:ph type="title" idx="4294967295"/>
          </p:nvPr>
        </p:nvSpPr>
        <p:spPr>
          <a:xfrm>
            <a:off x="569934" y="704759"/>
            <a:ext cx="10515600" cy="1325563"/>
          </a:xfrm>
          <a:prstGeom prst="rect">
            <a:avLst/>
          </a:prstGeom>
        </p:spPr>
        <p:txBody>
          <a:bodyPr/>
          <a:lstStyle/>
          <a:p>
            <a:pPr rtl="0" eaLnBrk="1" latinLnBrk="0" hangingPunct="1"/>
            <a:r>
              <a:rPr lang="nl-NL" sz="2800" b="1" kern="1200" noProof="1">
                <a:solidFill>
                  <a:srgbClr val="FFFFFF"/>
                </a:solidFill>
                <a:effectLst/>
                <a:latin typeface="Calibri" panose="020F0502020204030204" pitchFamily="34" charset="0"/>
                <a:ea typeface="Public Sans"/>
                <a:cs typeface="Public Sans"/>
              </a:rPr>
              <a:t>Een energiegemeenschap starten: Bronnen - Inleiding</a:t>
            </a:r>
            <a:endParaRPr lang="nl-NL" noProof="1">
              <a:effectLst/>
            </a:endParaRPr>
          </a:p>
          <a:p>
            <a:endParaRPr lang="nl-NL" noProof="1"/>
          </a:p>
        </p:txBody>
      </p:sp>
      <p:sp>
        <p:nvSpPr>
          <p:cNvPr id="4" name="TextBox 3">
            <a:extLst>
              <a:ext uri="{FF2B5EF4-FFF2-40B4-BE49-F238E27FC236}">
                <a16:creationId xmlns:a16="http://schemas.microsoft.com/office/drawing/2014/main" id="{4377BFF2-33C6-968B-4039-27829257A520}"/>
              </a:ext>
            </a:extLst>
          </p:cNvPr>
          <p:cNvSpPr txBox="1"/>
          <p:nvPr/>
        </p:nvSpPr>
        <p:spPr>
          <a:xfrm>
            <a:off x="1490597" y="3181611"/>
            <a:ext cx="9594937" cy="1569660"/>
          </a:xfrm>
          <a:prstGeom prst="rect">
            <a:avLst/>
          </a:prstGeom>
          <a:noFill/>
        </p:spPr>
        <p:txBody>
          <a:bodyPr wrap="square" rtlCol="0">
            <a:spAutoFit/>
          </a:bodyPr>
          <a:lstStyle/>
          <a:p>
            <a:pPr algn="ctr" latinLnBrk="0"/>
            <a:r>
              <a:rPr lang="en-US" sz="4800" i="1" dirty="0">
                <a:solidFill>
                  <a:schemeClr val="accent2"/>
                </a:solidFill>
              </a:rPr>
              <a:t>Welke apparatuur heb ik nodig om een energiegemeenschap op te zetten?</a:t>
            </a:r>
            <a:endParaRPr lang="en-US" sz="4000" i="1" dirty="0">
              <a:solidFill>
                <a:schemeClr val="accent2"/>
              </a:solidFill>
            </a:endParaRPr>
          </a:p>
        </p:txBody>
      </p:sp>
    </p:spTree>
    <p:extLst>
      <p:ext uri="{BB962C8B-B14F-4D97-AF65-F5344CB8AC3E}">
        <p14:creationId xmlns:p14="http://schemas.microsoft.com/office/powerpoint/2010/main" val="97573341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E94D80-25C1-4CFD-EC45-A3D4E808EA1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9E520AD-FF2D-3896-5F9E-947FACFEDEA6}"/>
              </a:ext>
            </a:extLst>
          </p:cNvPr>
          <p:cNvSpPr>
            <a:spLocks noGrp="1"/>
          </p:cNvSpPr>
          <p:nvPr>
            <p:ph type="title" idx="4294967295"/>
          </p:nvPr>
        </p:nvSpPr>
        <p:spPr>
          <a:xfrm>
            <a:off x="498566" y="668804"/>
            <a:ext cx="10515600" cy="1325563"/>
          </a:xfrm>
          <a:prstGeom prst="rect">
            <a:avLst/>
          </a:prstGeom>
        </p:spPr>
        <p:txBody>
          <a:bodyPr/>
          <a:lstStyle/>
          <a:p>
            <a:pPr rtl="0" eaLnBrk="1" latinLnBrk="0" hangingPunct="1"/>
            <a:r>
              <a:rPr lang="nl-NL" sz="2800" b="1" kern="1200" noProof="1">
                <a:solidFill>
                  <a:srgbClr val="FFFFFF"/>
                </a:solidFill>
                <a:effectLst/>
                <a:latin typeface="Calibri" panose="020F0502020204030204" pitchFamily="34" charset="0"/>
                <a:ea typeface="Public Sans"/>
                <a:cs typeface="Public Sans"/>
              </a:rPr>
              <a:t>Een energiegemeenschap opstarten: bronnen </a:t>
            </a:r>
            <a:endParaRPr lang="nl-NL" noProof="1">
              <a:effectLst/>
            </a:endParaRPr>
          </a:p>
          <a:p>
            <a:endParaRPr lang="nl-NL" noProof="1"/>
          </a:p>
        </p:txBody>
      </p:sp>
      <p:sp>
        <p:nvSpPr>
          <p:cNvPr id="4" name="TextBox 3">
            <a:extLst>
              <a:ext uri="{FF2B5EF4-FFF2-40B4-BE49-F238E27FC236}">
                <a16:creationId xmlns:a16="http://schemas.microsoft.com/office/drawing/2014/main" id="{C48B4B3E-49EA-5666-7C14-9015697F413B}"/>
              </a:ext>
            </a:extLst>
          </p:cNvPr>
          <p:cNvSpPr txBox="1"/>
          <p:nvPr/>
        </p:nvSpPr>
        <p:spPr>
          <a:xfrm>
            <a:off x="2653022" y="2297065"/>
            <a:ext cx="9448828" cy="3785652"/>
          </a:xfrm>
          <a:prstGeom prst="rect">
            <a:avLst/>
          </a:prstGeom>
          <a:noFill/>
        </p:spPr>
        <p:txBody>
          <a:bodyPr wrap="square" rtlCol="0">
            <a:spAutoFit/>
          </a:bodyPr>
          <a:lstStyle/>
          <a:p>
            <a:pPr latinLnBrk="0"/>
            <a:r>
              <a:rPr lang="en-US" sz="2000" dirty="0">
                <a:solidFill>
                  <a:srgbClr val="2B2C30"/>
                </a:solidFill>
              </a:rPr>
              <a:t>Het opzetten van een energiegemeenschap houdt in dat er apparatuur wordt geïnstalleerd en onderhouden om energie op te wekken, op te slaan, te beheren en te distribueren onder de leden van de gemeenschap. Bijvoorbeeld: </a:t>
            </a:r>
            <a:endParaRPr lang="en-US" sz="2000" dirty="0"/>
          </a:p>
          <a:p>
            <a:pPr marL="457200" indent="-457200" latinLnBrk="0">
              <a:buFont typeface="Arial"/>
              <a:buChar char="•"/>
            </a:pPr>
            <a:r>
              <a:rPr lang="en-US" sz="2000" dirty="0">
                <a:solidFill>
                  <a:srgbClr val="2B2C30"/>
                </a:solidFill>
                <a:sym typeface="Public Sans"/>
              </a:rPr>
              <a:t>Opwekking van hernieuwbare energie: PV-panelen, windturbines, micro-waterkracht.</a:t>
            </a:r>
            <a:endParaRPr lang="en-US" sz="2000" dirty="0">
              <a:solidFill>
                <a:srgbClr val="2B2C30"/>
              </a:solidFill>
            </a:endParaRPr>
          </a:p>
          <a:p>
            <a:pPr marL="457200" indent="-457200" latinLnBrk="0">
              <a:buFont typeface="Arial"/>
              <a:buChar char="•"/>
            </a:pPr>
            <a:r>
              <a:rPr lang="en-US" sz="2000" dirty="0">
                <a:solidFill>
                  <a:srgbClr val="2B2C30"/>
                </a:solidFill>
                <a:sym typeface="Public Sans"/>
              </a:rPr>
              <a:t>Opslag van energie: batterijsystemen, opslag van thermische energie.</a:t>
            </a:r>
            <a:endParaRPr lang="en-US" sz="2000" dirty="0">
              <a:solidFill>
                <a:srgbClr val="2B2C30"/>
              </a:solidFill>
            </a:endParaRPr>
          </a:p>
          <a:p>
            <a:pPr marL="457200" indent="-457200" latinLnBrk="0">
              <a:buFont typeface="Arial"/>
              <a:buChar char="•"/>
            </a:pPr>
            <a:r>
              <a:rPr lang="en-US" sz="2000" dirty="0">
                <a:solidFill>
                  <a:srgbClr val="2B2C30"/>
                </a:solidFill>
                <a:sym typeface="Public Sans"/>
              </a:rPr>
              <a:t>Energiebeheer en -monitoring: </a:t>
            </a:r>
            <a:r>
              <a:rPr lang="en-US" sz="2000" dirty="0">
                <a:solidFill>
                  <a:srgbClr val="2B2C30"/>
                </a:solidFill>
              </a:rPr>
              <a:t>slimme meters; energiebeheersystemen (EMS).</a:t>
            </a:r>
          </a:p>
          <a:p>
            <a:pPr marL="457200" indent="-457200" latinLnBrk="0">
              <a:buFont typeface="Arial"/>
              <a:buChar char="•"/>
            </a:pPr>
            <a:r>
              <a:rPr lang="en-US" sz="2000" dirty="0">
                <a:solidFill>
                  <a:srgbClr val="2B2C30"/>
                </a:solidFill>
              </a:rPr>
              <a:t>Netintegratie en veiligheid: omvormers; veiligheidsvoorzieningen.</a:t>
            </a:r>
          </a:p>
          <a:p>
            <a:pPr marL="457200" indent="-457200" latinLnBrk="0">
              <a:buFont typeface="Arial"/>
              <a:buChar char="•"/>
            </a:pPr>
            <a:r>
              <a:rPr lang="en-US" sz="2000" dirty="0">
                <a:solidFill>
                  <a:srgbClr val="2B2C30"/>
                </a:solidFill>
              </a:rPr>
              <a:t>Communicatie en controle: SCADA-systemen, IoT-sensoren; smart grid-technologie.</a:t>
            </a:r>
          </a:p>
          <a:p>
            <a:pPr marL="457200" indent="-457200" latinLnBrk="0">
              <a:buFont typeface="Arial"/>
              <a:buChar char="•"/>
            </a:pPr>
            <a:r>
              <a:rPr lang="en-US" sz="2000" dirty="0">
                <a:solidFill>
                  <a:srgbClr val="2B2C30"/>
                </a:solidFill>
              </a:rPr>
              <a:t>EV-integratie: laadstations; Vehicle-to-Grid (V2G)-systemen.</a:t>
            </a:r>
          </a:p>
          <a:p>
            <a:pPr latinLnBrk="0"/>
            <a:r>
              <a:rPr lang="en-US" sz="2000" b="1" dirty="0">
                <a:solidFill>
                  <a:srgbClr val="2B2C30"/>
                </a:solidFill>
              </a:rPr>
              <a:t>De implementatie en het gebruik zijn afhankelijk van het wettelijke kader in uw land</a:t>
            </a:r>
            <a:r>
              <a:rPr lang="en-US" sz="2000" dirty="0">
                <a:solidFill>
                  <a:srgbClr val="2B2C30"/>
                </a:solidFill>
              </a:rPr>
              <a:t>.</a:t>
            </a:r>
          </a:p>
          <a:p>
            <a:pPr latinLnBrk="0"/>
            <a:endParaRPr lang="en-US" sz="2000" dirty="0">
              <a:solidFill>
                <a:srgbClr val="2B2C30"/>
              </a:solidFill>
            </a:endParaRPr>
          </a:p>
        </p:txBody>
      </p:sp>
      <p:pic>
        <p:nvPicPr>
          <p:cNvPr id="7" name="Picture 6">
            <a:extLst>
              <a:ext uri="{FF2B5EF4-FFF2-40B4-BE49-F238E27FC236}">
                <a16:creationId xmlns:a16="http://schemas.microsoft.com/office/drawing/2014/main" id="{06953836-0F13-3611-FC8F-B2C49940B260}"/>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5403" y="2518083"/>
            <a:ext cx="2273398" cy="3693327"/>
          </a:xfrm>
          <a:prstGeom prst="rect">
            <a:avLst/>
          </a:prstGeom>
        </p:spPr>
      </p:pic>
    </p:spTree>
    <p:extLst>
      <p:ext uri="{BB962C8B-B14F-4D97-AF65-F5344CB8AC3E}">
        <p14:creationId xmlns:p14="http://schemas.microsoft.com/office/powerpoint/2010/main" val="3438722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E24449-55D8-2FC8-5533-C7D7C258994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6783DA8-FCA3-4165-4727-5FF30387C1D9}"/>
              </a:ext>
            </a:extLst>
          </p:cNvPr>
          <p:cNvSpPr>
            <a:spLocks noGrp="1"/>
          </p:cNvSpPr>
          <p:nvPr>
            <p:ph type="title" idx="4294967295"/>
          </p:nvPr>
        </p:nvSpPr>
        <p:spPr>
          <a:xfrm>
            <a:off x="446314" y="861514"/>
            <a:ext cx="10515600" cy="1325563"/>
          </a:xfrm>
          <a:prstGeom prst="rect">
            <a:avLst/>
          </a:prstGeom>
        </p:spPr>
        <p:txBody>
          <a:bodyPr/>
          <a:lstStyle/>
          <a:p>
            <a:pPr rtl="0" eaLnBrk="1" latinLnBrk="0" hangingPunct="1"/>
            <a:r>
              <a:rPr lang="nl-NL" sz="2800" b="1" kern="1200" noProof="1">
                <a:solidFill>
                  <a:srgbClr val="FFFFFF"/>
                </a:solidFill>
                <a:effectLst/>
                <a:latin typeface="Calibri" panose="020F0502020204030204" pitchFamily="34" charset="0"/>
                <a:ea typeface="Public Sans"/>
                <a:cs typeface="Public Sans"/>
              </a:rPr>
              <a:t>Een energiegemeenschap opstarten: uw leden - Inleiding </a:t>
            </a:r>
            <a:endParaRPr lang="nl-NL" noProof="1">
              <a:effectLst/>
            </a:endParaRPr>
          </a:p>
          <a:p>
            <a:endParaRPr lang="nl-NL" noProof="1"/>
          </a:p>
        </p:txBody>
      </p:sp>
      <p:sp>
        <p:nvSpPr>
          <p:cNvPr id="4" name="TextBox 3">
            <a:extLst>
              <a:ext uri="{FF2B5EF4-FFF2-40B4-BE49-F238E27FC236}">
                <a16:creationId xmlns:a16="http://schemas.microsoft.com/office/drawing/2014/main" id="{E9CF9DF6-E166-5036-F30B-43DE1E958B64}"/>
              </a:ext>
            </a:extLst>
          </p:cNvPr>
          <p:cNvSpPr txBox="1"/>
          <p:nvPr/>
        </p:nvSpPr>
        <p:spPr>
          <a:xfrm>
            <a:off x="1490597" y="3429000"/>
            <a:ext cx="9857984" cy="1569660"/>
          </a:xfrm>
          <a:prstGeom prst="rect">
            <a:avLst/>
          </a:prstGeom>
          <a:noFill/>
        </p:spPr>
        <p:txBody>
          <a:bodyPr wrap="square" rtlCol="0">
            <a:spAutoFit/>
          </a:bodyPr>
          <a:lstStyle/>
          <a:p>
            <a:pPr algn="ctr" latinLnBrk="0"/>
            <a:r>
              <a:rPr lang="en-US" sz="4800" i="1" dirty="0">
                <a:solidFill>
                  <a:schemeClr val="accent2"/>
                </a:solidFill>
              </a:rPr>
              <a:t>Hoe ziet het lidmaatschap van een energiegemeenschap eruit?</a:t>
            </a:r>
            <a:endParaRPr lang="en-US" sz="4000" i="1" dirty="0">
              <a:solidFill>
                <a:schemeClr val="accent2"/>
              </a:solidFill>
            </a:endParaRPr>
          </a:p>
        </p:txBody>
      </p:sp>
    </p:spTree>
    <p:extLst>
      <p:ext uri="{BB962C8B-B14F-4D97-AF65-F5344CB8AC3E}">
        <p14:creationId xmlns:p14="http://schemas.microsoft.com/office/powerpoint/2010/main" val="254982654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984A55-3301-C7C4-A4A7-34966C0987B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FAF6892-8B06-979D-0860-9079ACA9142C}"/>
              </a:ext>
            </a:extLst>
          </p:cNvPr>
          <p:cNvSpPr>
            <a:spLocks noGrp="1"/>
          </p:cNvSpPr>
          <p:nvPr>
            <p:ph type="title" idx="4294967295"/>
          </p:nvPr>
        </p:nvSpPr>
        <p:spPr>
          <a:xfrm>
            <a:off x="498566" y="807315"/>
            <a:ext cx="10515600" cy="1325563"/>
          </a:xfrm>
          <a:prstGeom prst="rect">
            <a:avLst/>
          </a:prstGeom>
        </p:spPr>
        <p:txBody>
          <a:bodyPr/>
          <a:lstStyle/>
          <a:p>
            <a:pPr rtl="0" eaLnBrk="1" latinLnBrk="0" hangingPunct="1"/>
            <a:r>
              <a:rPr lang="nl-NL" sz="2800" b="1" kern="1200" noProof="1">
                <a:solidFill>
                  <a:srgbClr val="FFFFFF"/>
                </a:solidFill>
                <a:effectLst/>
                <a:latin typeface="Calibri" panose="020F0502020204030204" pitchFamily="34" charset="0"/>
                <a:ea typeface="Public Sans"/>
                <a:cs typeface="Public Sans"/>
              </a:rPr>
              <a:t>Een energiegemeenschap starten: uw leden </a:t>
            </a:r>
            <a:endParaRPr lang="nl-NL" noProof="1">
              <a:effectLst/>
            </a:endParaRPr>
          </a:p>
          <a:p>
            <a:endParaRPr lang="nl-NL" noProof="1"/>
          </a:p>
        </p:txBody>
      </p:sp>
      <p:sp>
        <p:nvSpPr>
          <p:cNvPr id="4" name="TextBox 3">
            <a:extLst>
              <a:ext uri="{FF2B5EF4-FFF2-40B4-BE49-F238E27FC236}">
                <a16:creationId xmlns:a16="http://schemas.microsoft.com/office/drawing/2014/main" id="{B8F24D65-3C3C-DDDB-79E7-E2DA63900FA9}"/>
              </a:ext>
            </a:extLst>
          </p:cNvPr>
          <p:cNvSpPr txBox="1"/>
          <p:nvPr/>
        </p:nvSpPr>
        <p:spPr>
          <a:xfrm>
            <a:off x="4822521" y="2252696"/>
            <a:ext cx="7198290" cy="4093428"/>
          </a:xfrm>
          <a:prstGeom prst="rect">
            <a:avLst/>
          </a:prstGeom>
          <a:noFill/>
        </p:spPr>
        <p:txBody>
          <a:bodyPr wrap="square" rtlCol="0">
            <a:spAutoFit/>
          </a:bodyPr>
          <a:lstStyle/>
          <a:p>
            <a:pPr latinLnBrk="0"/>
            <a:r>
              <a:rPr lang="en-US" sz="2000" dirty="0">
                <a:solidFill>
                  <a:srgbClr val="2B2C30"/>
                </a:solidFill>
              </a:rPr>
              <a:t>Bij het nadenken over de lidmaatschapsvoorwaarden voor een energiegemeenschap moet u: </a:t>
            </a:r>
            <a:endParaRPr lang="en-US" sz="2000" b="1" dirty="0">
              <a:solidFill>
                <a:srgbClr val="2B2C30"/>
              </a:solidFill>
            </a:endParaRPr>
          </a:p>
          <a:p>
            <a:pPr marL="342900" indent="-342900" latinLnBrk="0">
              <a:buFont typeface="Arial" panose="020B0604020202020204" pitchFamily="34" charset="0"/>
              <a:buChar char="•"/>
            </a:pPr>
            <a:r>
              <a:rPr lang="en-US" sz="2000" b="1" dirty="0">
                <a:solidFill>
                  <a:srgbClr val="2B2C30"/>
                </a:solidFill>
              </a:rPr>
              <a:t>Lidmaatschapskosten </a:t>
            </a:r>
            <a:r>
              <a:rPr lang="en-US" sz="2000" dirty="0">
                <a:solidFill>
                  <a:srgbClr val="2B2C30"/>
                </a:solidFill>
              </a:rPr>
              <a:t>overwegen – indien van toepassing – om administratieve taken te dekken.</a:t>
            </a:r>
          </a:p>
          <a:p>
            <a:pPr marL="342900" indent="-342900" latinLnBrk="0">
              <a:buFont typeface="Arial" panose="020B0604020202020204" pitchFamily="34" charset="0"/>
              <a:buChar char="•"/>
            </a:pPr>
            <a:r>
              <a:rPr lang="en-US" sz="2000" dirty="0">
                <a:solidFill>
                  <a:srgbClr val="2B2C30"/>
                </a:solidFill>
              </a:rPr>
              <a:t>Definieer </a:t>
            </a:r>
            <a:r>
              <a:rPr lang="en-US" sz="2000" b="1" dirty="0">
                <a:solidFill>
                  <a:srgbClr val="2B2C30"/>
                </a:solidFill>
              </a:rPr>
              <a:t>de verdeling van de sleutels </a:t>
            </a:r>
            <a:r>
              <a:rPr lang="en-US" sz="2000" dirty="0">
                <a:solidFill>
                  <a:srgbClr val="2B2C30"/>
                </a:solidFill>
              </a:rPr>
              <a:t>onder uw leden (wie krijgt hoeveel op welk uur van de dag).</a:t>
            </a:r>
          </a:p>
          <a:p>
            <a:pPr marL="342900" indent="-342900" latinLnBrk="0">
              <a:buFont typeface="Arial" panose="020B0604020202020204" pitchFamily="34" charset="0"/>
              <a:buChar char="•"/>
            </a:pPr>
            <a:r>
              <a:rPr lang="en" sz="2000" dirty="0">
                <a:solidFill>
                  <a:srgbClr val="2B2C30"/>
                </a:solidFill>
              </a:rPr>
              <a:t>De </a:t>
            </a:r>
            <a:r>
              <a:rPr lang="en" sz="2000" b="1" dirty="0">
                <a:solidFill>
                  <a:srgbClr val="2B2C30"/>
                </a:solidFill>
              </a:rPr>
              <a:t>mate van flexibiliteit </a:t>
            </a:r>
            <a:r>
              <a:rPr lang="en" sz="2000" dirty="0">
                <a:solidFill>
                  <a:srgbClr val="2B2C30"/>
                </a:solidFill>
              </a:rPr>
              <a:t>voor leden bepalen (toetredings- en uittredingsvoorwaarden).</a:t>
            </a:r>
            <a:endParaRPr lang="en-US" sz="2000" dirty="0">
              <a:solidFill>
                <a:srgbClr val="2B2C30"/>
              </a:solidFill>
            </a:endParaRPr>
          </a:p>
          <a:p>
            <a:pPr marL="342900" indent="-342900" latinLnBrk="0">
              <a:buFont typeface="Arial" panose="020B0604020202020204" pitchFamily="34" charset="0"/>
              <a:buChar char="•"/>
            </a:pPr>
            <a:r>
              <a:rPr lang="en-US" sz="2000" dirty="0">
                <a:solidFill>
                  <a:srgbClr val="2B2C30"/>
                </a:solidFill>
              </a:rPr>
              <a:t>Zorg voor </a:t>
            </a:r>
            <a:r>
              <a:rPr lang="en-US" sz="2000" b="1" dirty="0">
                <a:solidFill>
                  <a:srgbClr val="2B2C30"/>
                </a:solidFill>
              </a:rPr>
              <a:t>communicatiekanalen </a:t>
            </a:r>
            <a:r>
              <a:rPr lang="en-US" sz="2000" dirty="0">
                <a:solidFill>
                  <a:srgbClr val="2B2C30"/>
                </a:solidFill>
              </a:rPr>
              <a:t>voor leden (bijvoorbeeld nieuwsbrieven, regelmatige bijeenkomsten).</a:t>
            </a:r>
            <a:endParaRPr lang="en-US" sz="2000" dirty="0"/>
          </a:p>
          <a:p>
            <a:pPr marL="342900" indent="-342900" latinLnBrk="0">
              <a:buFont typeface="Arial" panose="020B0604020202020204" pitchFamily="34" charset="0"/>
              <a:buChar char="•"/>
            </a:pPr>
            <a:r>
              <a:rPr lang="en-US" sz="2000" dirty="0">
                <a:solidFill>
                  <a:srgbClr val="2B2C30"/>
                </a:solidFill>
              </a:rPr>
              <a:t>Zorg voor </a:t>
            </a:r>
            <a:r>
              <a:rPr lang="en-US" sz="2000" b="1" dirty="0">
                <a:solidFill>
                  <a:srgbClr val="2B2C30"/>
                </a:solidFill>
              </a:rPr>
              <a:t>transparantie </a:t>
            </a:r>
            <a:r>
              <a:rPr lang="en-US" sz="2000" dirty="0">
                <a:solidFill>
                  <a:srgbClr val="2B2C30"/>
                </a:solidFill>
              </a:rPr>
              <a:t>en houd de leden van de energiegemeenschap op de hoogte. </a:t>
            </a:r>
          </a:p>
          <a:p>
            <a:pPr marL="457200" indent="-457200" latinLnBrk="0">
              <a:buChar char="•"/>
            </a:pPr>
            <a:endParaRPr lang="en-US" sz="2000" dirty="0">
              <a:solidFill>
                <a:srgbClr val="2B2C30"/>
              </a:solidFill>
              <a:ea typeface="Public Sans"/>
              <a:cs typeface="Public Sans"/>
            </a:endParaRPr>
          </a:p>
        </p:txBody>
      </p:sp>
      <p:pic>
        <p:nvPicPr>
          <p:cNvPr id="7" name="Picture 6">
            <a:extLst>
              <a:ext uri="{FF2B5EF4-FFF2-40B4-BE49-F238E27FC236}">
                <a16:creationId xmlns:a16="http://schemas.microsoft.com/office/drawing/2014/main" id="{D06E88D3-C166-85E1-26CC-8BD7F61086A5}"/>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1189" y="2597584"/>
            <a:ext cx="4325655" cy="3244241"/>
          </a:xfrm>
          <a:prstGeom prst="rect">
            <a:avLst/>
          </a:prstGeom>
        </p:spPr>
      </p:pic>
    </p:spTree>
    <p:extLst>
      <p:ext uri="{BB962C8B-B14F-4D97-AF65-F5344CB8AC3E}">
        <p14:creationId xmlns:p14="http://schemas.microsoft.com/office/powerpoint/2010/main" val="16230713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8F056E-0271-F698-8409-4BDD9B02D56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1601604-3A94-9624-E485-640AE0B9C5FC}"/>
              </a:ext>
            </a:extLst>
          </p:cNvPr>
          <p:cNvSpPr>
            <a:spLocks noGrp="1"/>
          </p:cNvSpPr>
          <p:nvPr>
            <p:ph type="title" idx="4294967295"/>
          </p:nvPr>
        </p:nvSpPr>
        <p:spPr>
          <a:xfrm>
            <a:off x="569934" y="743948"/>
            <a:ext cx="10515600" cy="1325563"/>
          </a:xfrm>
          <a:prstGeom prst="rect">
            <a:avLst/>
          </a:prstGeom>
        </p:spPr>
        <p:txBody>
          <a:bodyPr/>
          <a:lstStyle/>
          <a:p>
            <a:pPr rtl="0" eaLnBrk="1" latinLnBrk="0" hangingPunct="1"/>
            <a:r>
              <a:rPr lang="nl-NL" sz="2800" b="1" kern="1200" noProof="1">
                <a:solidFill>
                  <a:srgbClr val="FFFFFF"/>
                </a:solidFill>
                <a:effectLst/>
                <a:latin typeface="Calibri" panose="020F0502020204030204" pitchFamily="34" charset="0"/>
                <a:ea typeface="Public Sans"/>
                <a:cs typeface="Public Sans"/>
              </a:rPr>
              <a:t>Een energiegemeenschap opstarten: Financiering - Inleiding</a:t>
            </a:r>
            <a:endParaRPr lang="nl-NL" noProof="1">
              <a:effectLst/>
            </a:endParaRPr>
          </a:p>
          <a:p>
            <a:endParaRPr lang="nl-NL" noProof="1"/>
          </a:p>
        </p:txBody>
      </p:sp>
      <p:sp>
        <p:nvSpPr>
          <p:cNvPr id="4" name="TextBox 3">
            <a:extLst>
              <a:ext uri="{FF2B5EF4-FFF2-40B4-BE49-F238E27FC236}">
                <a16:creationId xmlns:a16="http://schemas.microsoft.com/office/drawing/2014/main" id="{F7523C7B-772E-CFDB-6B1C-08434537B540}"/>
              </a:ext>
            </a:extLst>
          </p:cNvPr>
          <p:cNvSpPr txBox="1"/>
          <p:nvPr/>
        </p:nvSpPr>
        <p:spPr>
          <a:xfrm>
            <a:off x="1490597" y="3181611"/>
            <a:ext cx="9594937" cy="1569660"/>
          </a:xfrm>
          <a:prstGeom prst="rect">
            <a:avLst/>
          </a:prstGeom>
          <a:noFill/>
        </p:spPr>
        <p:txBody>
          <a:bodyPr wrap="square" rtlCol="0">
            <a:spAutoFit/>
          </a:bodyPr>
          <a:lstStyle/>
          <a:p>
            <a:pPr algn="ctr" latinLnBrk="0"/>
            <a:r>
              <a:rPr lang="en-US" sz="4800" i="1" dirty="0">
                <a:solidFill>
                  <a:schemeClr val="accent2"/>
                </a:solidFill>
              </a:rPr>
              <a:t>Welke financiering is beschikbaar om energiegemeenschappen te ondersteunen?</a:t>
            </a:r>
            <a:endParaRPr lang="en-US" sz="4000" i="1" dirty="0">
              <a:solidFill>
                <a:schemeClr val="accent2"/>
              </a:solidFill>
            </a:endParaRPr>
          </a:p>
        </p:txBody>
      </p:sp>
    </p:spTree>
    <p:extLst>
      <p:ext uri="{BB962C8B-B14F-4D97-AF65-F5344CB8AC3E}">
        <p14:creationId xmlns:p14="http://schemas.microsoft.com/office/powerpoint/2010/main" val="79245689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A76CAE-69B9-36A4-D379-2D2350CAB73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0EB12DB-F7AD-69D0-60C2-90FDFA4B9E36}"/>
              </a:ext>
            </a:extLst>
          </p:cNvPr>
          <p:cNvSpPr>
            <a:spLocks noGrp="1"/>
          </p:cNvSpPr>
          <p:nvPr>
            <p:ph type="title" idx="4294967295"/>
          </p:nvPr>
        </p:nvSpPr>
        <p:spPr>
          <a:xfrm>
            <a:off x="485503" y="691696"/>
            <a:ext cx="10515600" cy="1325563"/>
          </a:xfrm>
          <a:prstGeom prst="rect">
            <a:avLst/>
          </a:prstGeom>
        </p:spPr>
        <p:txBody>
          <a:bodyPr/>
          <a:lstStyle/>
          <a:p>
            <a:pPr rtl="0" eaLnBrk="1" latinLnBrk="0" hangingPunct="1"/>
            <a:r>
              <a:rPr lang="nl-NL" sz="2800" b="1" kern="1200" noProof="1">
                <a:solidFill>
                  <a:srgbClr val="FFFFFF"/>
                </a:solidFill>
                <a:effectLst/>
                <a:latin typeface="Calibri" panose="020F0502020204030204" pitchFamily="34" charset="0"/>
                <a:ea typeface="Public Sans"/>
                <a:cs typeface="Public Sans"/>
              </a:rPr>
              <a:t>Een energiegemeenschap opstarten: Financiering - Vragen</a:t>
            </a:r>
            <a:endParaRPr lang="nl-NL" noProof="1">
              <a:effectLst/>
            </a:endParaRPr>
          </a:p>
          <a:p>
            <a:endParaRPr lang="nl-NL" noProof="1"/>
          </a:p>
        </p:txBody>
      </p:sp>
      <p:sp>
        <p:nvSpPr>
          <p:cNvPr id="4" name="TextBox 3">
            <a:extLst>
              <a:ext uri="{FF2B5EF4-FFF2-40B4-BE49-F238E27FC236}">
                <a16:creationId xmlns:a16="http://schemas.microsoft.com/office/drawing/2014/main" id="{5B37293F-24F8-0380-1F80-AE575BD0E6B4}"/>
              </a:ext>
            </a:extLst>
          </p:cNvPr>
          <p:cNvSpPr txBox="1"/>
          <p:nvPr/>
        </p:nvSpPr>
        <p:spPr>
          <a:xfrm>
            <a:off x="4615633" y="2011320"/>
            <a:ext cx="7006281" cy="4154984"/>
          </a:xfrm>
          <a:prstGeom prst="rect">
            <a:avLst/>
          </a:prstGeom>
          <a:noFill/>
        </p:spPr>
        <p:txBody>
          <a:bodyPr wrap="square" rtlCol="0">
            <a:spAutoFit/>
          </a:bodyPr>
          <a:lstStyle/>
          <a:p>
            <a:pPr latinLnBrk="0"/>
            <a:r>
              <a:rPr lang="en-US" sz="2400" dirty="0">
                <a:solidFill>
                  <a:srgbClr val="2B2C30"/>
                </a:solidFill>
              </a:rPr>
              <a:t>Het veiligstellen van voldoende financiering en inkomstenstromen is essentieel voor de levensvatbaarheid van uw energiegemeenschap op lange termijn. Enkele vragen om te overwegen: </a:t>
            </a:r>
          </a:p>
          <a:p>
            <a:pPr algn="just" latinLnBrk="0"/>
            <a:endParaRPr lang="en-US" sz="2400" b="1" dirty="0">
              <a:solidFill>
                <a:srgbClr val="2B2C30"/>
              </a:solidFill>
            </a:endParaRPr>
          </a:p>
          <a:p>
            <a:pPr marL="800100" indent="-342900" algn="just" latinLnBrk="0">
              <a:buFont typeface="Arial" panose="020B0604020202020204" pitchFamily="34" charset="0"/>
              <a:buChar char="•"/>
            </a:pPr>
            <a:r>
              <a:rPr lang="en-US" sz="2400" dirty="0">
                <a:solidFill>
                  <a:srgbClr val="2B2C30"/>
                </a:solidFill>
              </a:rPr>
              <a:t>Wat is de benodigde initiële kapitaalinvestering?</a:t>
            </a:r>
          </a:p>
          <a:p>
            <a:pPr marL="800100" indent="-342900" algn="just" latinLnBrk="0">
              <a:buFont typeface="Arial" panose="020B0604020202020204" pitchFamily="34" charset="0"/>
              <a:buChar char="•"/>
            </a:pPr>
            <a:r>
              <a:rPr lang="en-US" sz="2400" dirty="0">
                <a:solidFill>
                  <a:srgbClr val="2B2C30"/>
                </a:solidFill>
              </a:rPr>
              <a:t>Zijn er subsidies, tegemoetkomingen of fiscale stimuleringsmaatregelen beschikbaar?</a:t>
            </a:r>
          </a:p>
          <a:p>
            <a:pPr marL="800100" indent="-342900" algn="just" latinLnBrk="0">
              <a:buFont typeface="Arial" panose="020B0604020202020204" pitchFamily="34" charset="0"/>
              <a:buChar char="•"/>
            </a:pPr>
            <a:r>
              <a:rPr lang="en-US" sz="2400" dirty="0">
                <a:solidFill>
                  <a:srgbClr val="2B2C30"/>
                </a:solidFill>
              </a:rPr>
              <a:t>Hoe dragen de leden financieel bij (eenmalige kosten, maandelijkse abonnementen, betalen per gebruik)?</a:t>
            </a:r>
          </a:p>
          <a:p>
            <a:pPr marL="800100" indent="-342900" latinLnBrk="0">
              <a:buFont typeface="Arial" panose="020B0604020202020204" pitchFamily="34" charset="0"/>
              <a:buChar char="•"/>
            </a:pPr>
            <a:r>
              <a:rPr lang="en-US" sz="2400" dirty="0">
                <a:solidFill>
                  <a:srgbClr val="2B2C30"/>
                </a:solidFill>
              </a:rPr>
              <a:t>Wat is het verwachte rendement op de investering (ROI)?</a:t>
            </a:r>
            <a:endParaRPr lang="en-US" sz="2400" b="1" i="1" dirty="0">
              <a:solidFill>
                <a:srgbClr val="2B2C30"/>
              </a:solidFill>
              <a:ea typeface="Public Sans"/>
              <a:cs typeface="Public Sans"/>
            </a:endParaRPr>
          </a:p>
        </p:txBody>
      </p:sp>
      <p:pic>
        <p:nvPicPr>
          <p:cNvPr id="8" name="Picture 7">
            <a:extLst>
              <a:ext uri="{FF2B5EF4-FFF2-40B4-BE49-F238E27FC236}">
                <a16:creationId xmlns:a16="http://schemas.microsoft.com/office/drawing/2014/main" id="{24063084-F625-6ACE-25D3-D1E7346DC136}"/>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0935" y="3027406"/>
            <a:ext cx="4105196" cy="2736113"/>
          </a:xfrm>
          <a:prstGeom prst="rect">
            <a:avLst/>
          </a:prstGeom>
        </p:spPr>
      </p:pic>
    </p:spTree>
    <p:extLst>
      <p:ext uri="{BB962C8B-B14F-4D97-AF65-F5344CB8AC3E}">
        <p14:creationId xmlns:p14="http://schemas.microsoft.com/office/powerpoint/2010/main" val="16947522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983D20B-2801-6B4E-D109-BC11B582C021}"/>
              </a:ext>
            </a:extLst>
          </p:cNvPr>
          <p:cNvSpPr>
            <a:spLocks noGrp="1"/>
          </p:cNvSpPr>
          <p:nvPr>
            <p:ph type="title" idx="4294967295"/>
          </p:nvPr>
        </p:nvSpPr>
        <p:spPr>
          <a:xfrm>
            <a:off x="838200" y="741561"/>
            <a:ext cx="10515600" cy="1325563"/>
          </a:xfrm>
          <a:prstGeom prst="rect">
            <a:avLst/>
          </a:prstGeom>
        </p:spPr>
        <p:txBody>
          <a:bodyPr/>
          <a:lstStyle/>
          <a:p>
            <a:r>
              <a:rPr lang="nl-NL" sz="2800" b="1" noProof="1">
                <a:solidFill>
                  <a:schemeClr val="bg1"/>
                </a:solidFill>
              </a:rPr>
              <a:t>Inleiding</a:t>
            </a:r>
          </a:p>
        </p:txBody>
      </p:sp>
      <p:sp>
        <p:nvSpPr>
          <p:cNvPr id="2" name="TextBox 1">
            <a:extLst>
              <a:ext uri="{FF2B5EF4-FFF2-40B4-BE49-F238E27FC236}">
                <a16:creationId xmlns:a16="http://schemas.microsoft.com/office/drawing/2014/main" id="{0FE65402-2D24-4C0B-3A9B-70B199ADCEA8}"/>
              </a:ext>
            </a:extLst>
          </p:cNvPr>
          <p:cNvSpPr txBox="1"/>
          <p:nvPr/>
        </p:nvSpPr>
        <p:spPr>
          <a:xfrm>
            <a:off x="4514398" y="982176"/>
            <a:ext cx="7288445" cy="4893647"/>
          </a:xfrm>
          <a:prstGeom prst="rect">
            <a:avLst/>
          </a:prstGeom>
          <a:noFill/>
        </p:spPr>
        <p:txBody>
          <a:bodyPr wrap="square" rtlCol="0">
            <a:spAutoFit/>
          </a:bodyPr>
          <a:lstStyle/>
          <a:p>
            <a:pPr latinLnBrk="0"/>
            <a:r>
              <a:rPr lang="en-GB" sz="2400" dirty="0"/>
              <a:t>Het opzetten en leiden van een energiegemeenschap is een spannende tijd. Als u echter voornamelijk alleen werkt, kan het ontmoedigend zijn. Wat zijn de belangrijkste zaken waar u rekening mee moet houden? Waar kunt u terecht voor ondersteuning? Hoe kunt u uw beperkte tijd en middelen het beste gebruiken?</a:t>
            </a:r>
          </a:p>
          <a:p>
            <a:pPr latinLnBrk="0"/>
            <a:endParaRPr lang="en-GB" sz="2400" dirty="0"/>
          </a:p>
          <a:p>
            <a:pPr latinLnBrk="0"/>
            <a:r>
              <a:rPr lang="en-GB" sz="2400" dirty="0"/>
              <a:t>In deze korte presentatie gaan we in op: </a:t>
            </a:r>
          </a:p>
          <a:p>
            <a:pPr latinLnBrk="0"/>
            <a:endParaRPr lang="en-GB" sz="2400" dirty="0"/>
          </a:p>
          <a:p>
            <a:pPr marL="457200" indent="-457200" latinLnBrk="0">
              <a:buChar char="•"/>
            </a:pPr>
            <a:r>
              <a:rPr lang="en-GB" sz="2400" dirty="0"/>
              <a:t>Belangrijke overwegingen bij het opzetten en/of leiden van een energiegemeenschap. </a:t>
            </a:r>
          </a:p>
          <a:p>
            <a:pPr marL="457200" indent="-457200" latinLnBrk="0">
              <a:buChar char="•"/>
            </a:pPr>
            <a:r>
              <a:rPr lang="en-GB" sz="2400" dirty="0"/>
              <a:t>Hoe u effectief kunt samenwerken met uw gemeenschap en andere belanghebbenden.</a:t>
            </a:r>
          </a:p>
          <a:p>
            <a:pPr marL="457200" indent="-457200" latinLnBrk="0">
              <a:buChar char="•"/>
            </a:pPr>
            <a:r>
              <a:rPr lang="en-GB" sz="2400" dirty="0"/>
              <a:t>Waar u terecht kunt als u ondersteuning nodig hebt. </a:t>
            </a:r>
          </a:p>
        </p:txBody>
      </p:sp>
      <p:pic>
        <p:nvPicPr>
          <p:cNvPr id="5" name="Picture 4">
            <a:extLst>
              <a:ext uri="{FF2B5EF4-FFF2-40B4-BE49-F238E27FC236}">
                <a16:creationId xmlns:a16="http://schemas.microsoft.com/office/drawing/2014/main" id="{343FFEE2-4F0D-9405-EE0D-F00F75619388}"/>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067124"/>
            <a:ext cx="4033381" cy="2957813"/>
          </a:xfrm>
          <a:prstGeom prst="rect">
            <a:avLst/>
          </a:prstGeom>
        </p:spPr>
      </p:pic>
    </p:spTree>
    <p:extLst>
      <p:ext uri="{BB962C8B-B14F-4D97-AF65-F5344CB8AC3E}">
        <p14:creationId xmlns:p14="http://schemas.microsoft.com/office/powerpoint/2010/main" val="8013886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7F256F-61EB-5450-6FB6-810C1C168050}"/>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ABEF2CC0-197A-7BE8-7327-20E1B5DA08E1}"/>
              </a:ext>
            </a:extLst>
          </p:cNvPr>
          <p:cNvSpPr>
            <a:spLocks noGrp="1"/>
          </p:cNvSpPr>
          <p:nvPr>
            <p:ph type="title" idx="4294967295"/>
          </p:nvPr>
        </p:nvSpPr>
        <p:spPr>
          <a:xfrm>
            <a:off x="550817" y="678633"/>
            <a:ext cx="10515600" cy="1325563"/>
          </a:xfrm>
          <a:prstGeom prst="rect">
            <a:avLst/>
          </a:prstGeom>
        </p:spPr>
        <p:txBody>
          <a:bodyPr/>
          <a:lstStyle/>
          <a:p>
            <a:pPr rtl="0" eaLnBrk="1" latinLnBrk="0" hangingPunct="1"/>
            <a:r>
              <a:rPr lang="nl-NL" sz="2800" b="1" kern="1200" noProof="1">
                <a:solidFill>
                  <a:srgbClr val="FFFFFF"/>
                </a:solidFill>
                <a:effectLst/>
                <a:latin typeface="Calibri" panose="020F0502020204030204" pitchFamily="34" charset="0"/>
                <a:ea typeface="Public Sans"/>
                <a:cs typeface="Public Sans"/>
              </a:rPr>
              <a:t>Een energiegemeenschap opstarten: Financiering - Opties</a:t>
            </a:r>
            <a:endParaRPr lang="nl-NL" noProof="1">
              <a:effectLst/>
            </a:endParaRPr>
          </a:p>
          <a:p>
            <a:endParaRPr lang="nl-NL" noProof="1"/>
          </a:p>
        </p:txBody>
      </p:sp>
      <p:sp>
        <p:nvSpPr>
          <p:cNvPr id="4" name="TextBox 3">
            <a:extLst>
              <a:ext uri="{FF2B5EF4-FFF2-40B4-BE49-F238E27FC236}">
                <a16:creationId xmlns:a16="http://schemas.microsoft.com/office/drawing/2014/main" id="{1ECEFC4C-0B69-0558-9888-BD4D20B48878}"/>
              </a:ext>
            </a:extLst>
          </p:cNvPr>
          <p:cNvSpPr txBox="1"/>
          <p:nvPr/>
        </p:nvSpPr>
        <p:spPr>
          <a:xfrm>
            <a:off x="4833899" y="2899494"/>
            <a:ext cx="6715187" cy="3046988"/>
          </a:xfrm>
          <a:prstGeom prst="rect">
            <a:avLst/>
          </a:prstGeom>
          <a:noFill/>
        </p:spPr>
        <p:txBody>
          <a:bodyPr wrap="square" rtlCol="0">
            <a:spAutoFit/>
          </a:bodyPr>
          <a:lstStyle/>
          <a:p>
            <a:pPr latinLnBrk="0"/>
            <a:r>
              <a:rPr lang="en-US" sz="2400" dirty="0">
                <a:solidFill>
                  <a:srgbClr val="2B2C30"/>
                </a:solidFill>
              </a:rPr>
              <a:t>Financieringsmogelijkheden zijn onder meer:</a:t>
            </a:r>
          </a:p>
          <a:p>
            <a:pPr latinLnBrk="0"/>
            <a:endParaRPr lang="en-US" sz="2400" b="1" dirty="0">
              <a:solidFill>
                <a:srgbClr val="2B2C30"/>
              </a:solidFill>
            </a:endParaRPr>
          </a:p>
          <a:p>
            <a:pPr marL="800100" indent="-342900" latinLnBrk="0">
              <a:buFont typeface="Arial" panose="020B0604020202020204" pitchFamily="34" charset="0"/>
              <a:buChar char="•"/>
            </a:pPr>
            <a:r>
              <a:rPr lang="en-US" sz="2400" dirty="0">
                <a:solidFill>
                  <a:srgbClr val="2B2C30"/>
                </a:solidFill>
              </a:rPr>
              <a:t>EU- en overheidssubsidies (bijv. Horizon Europe).</a:t>
            </a:r>
          </a:p>
          <a:p>
            <a:pPr marL="800100" indent="-342900" latinLnBrk="0">
              <a:buFont typeface="Arial" panose="020B0604020202020204" pitchFamily="34" charset="0"/>
              <a:buChar char="•"/>
            </a:pPr>
            <a:r>
              <a:rPr lang="en-US" sz="2400" dirty="0">
                <a:solidFill>
                  <a:srgbClr val="2B2C30"/>
                </a:solidFill>
              </a:rPr>
              <a:t>Crowdfunding en gemeenschapsinvesteringen.</a:t>
            </a:r>
          </a:p>
          <a:p>
            <a:pPr marL="800100" indent="-342900" latinLnBrk="0">
              <a:buFont typeface="Arial" panose="020B0604020202020204" pitchFamily="34" charset="0"/>
              <a:buChar char="•"/>
            </a:pPr>
            <a:r>
              <a:rPr lang="en-US" sz="2400" dirty="0">
                <a:solidFill>
                  <a:srgbClr val="2B2C30"/>
                </a:solidFill>
              </a:rPr>
              <a:t>Bankleningen en groene obligaties.</a:t>
            </a:r>
          </a:p>
          <a:p>
            <a:pPr marL="800100" indent="-342900" latinLnBrk="0">
              <a:buFont typeface="Arial" panose="020B0604020202020204" pitchFamily="34" charset="0"/>
              <a:buChar char="•"/>
            </a:pPr>
            <a:r>
              <a:rPr lang="en-US" sz="2400" dirty="0">
                <a:solidFill>
                  <a:srgbClr val="2B2C30"/>
                </a:solidFill>
              </a:rPr>
              <a:t>Publiek-private partnerschappen (PPP's).</a:t>
            </a:r>
            <a:endParaRPr lang="en-US" sz="2400" b="1" i="1" dirty="0">
              <a:solidFill>
                <a:srgbClr val="2B2C30"/>
              </a:solidFill>
              <a:ea typeface="Public Sans"/>
              <a:cs typeface="Public Sans"/>
            </a:endParaRPr>
          </a:p>
        </p:txBody>
      </p:sp>
      <p:pic>
        <p:nvPicPr>
          <p:cNvPr id="2" name="Picture 1">
            <a:extLst>
              <a:ext uri="{FF2B5EF4-FFF2-40B4-BE49-F238E27FC236}">
                <a16:creationId xmlns:a16="http://schemas.microsoft.com/office/drawing/2014/main" id="{40619C0D-64EF-5C51-0ECB-B2170F4F38A4}"/>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0935" y="3027406"/>
            <a:ext cx="4105196" cy="2736113"/>
          </a:xfrm>
          <a:prstGeom prst="rect">
            <a:avLst/>
          </a:prstGeom>
        </p:spPr>
      </p:pic>
    </p:spTree>
    <p:extLst>
      <p:ext uri="{BB962C8B-B14F-4D97-AF65-F5344CB8AC3E}">
        <p14:creationId xmlns:p14="http://schemas.microsoft.com/office/powerpoint/2010/main" val="18166379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F6B4EA-E88A-A59B-B141-AFF8A33D626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5525260-EEC3-07D7-E3B8-F6F0FFDD0403}"/>
              </a:ext>
            </a:extLst>
          </p:cNvPr>
          <p:cNvSpPr>
            <a:spLocks noGrp="1"/>
          </p:cNvSpPr>
          <p:nvPr>
            <p:ph type="title" idx="4294967295"/>
          </p:nvPr>
        </p:nvSpPr>
        <p:spPr>
          <a:xfrm>
            <a:off x="563879" y="600256"/>
            <a:ext cx="11062063" cy="1325563"/>
          </a:xfrm>
          <a:prstGeom prst="rect">
            <a:avLst/>
          </a:prstGeom>
        </p:spPr>
        <p:txBody>
          <a:bodyPr/>
          <a:lstStyle/>
          <a:p>
            <a:pPr rtl="0" eaLnBrk="1" latinLnBrk="0" hangingPunct="1"/>
            <a:r>
              <a:rPr lang="nl-NL" sz="2800" b="1" kern="1200" noProof="1">
                <a:solidFill>
                  <a:srgbClr val="FFFFFF"/>
                </a:solidFill>
                <a:effectLst/>
                <a:latin typeface="Calibri" panose="020F0502020204030204" pitchFamily="34" charset="0"/>
                <a:ea typeface="Public Sans"/>
                <a:cs typeface="Public Sans"/>
              </a:rPr>
              <a:t>Een energiegemeenschap opstarten: Betrokkenheid van de gemeenschap en belanghebbenden - Inleiding</a:t>
            </a:r>
            <a:endParaRPr lang="nl-NL" noProof="1">
              <a:effectLst/>
            </a:endParaRPr>
          </a:p>
          <a:p>
            <a:endParaRPr lang="nl-NL" noProof="1"/>
          </a:p>
        </p:txBody>
      </p:sp>
      <p:sp>
        <p:nvSpPr>
          <p:cNvPr id="4" name="TextBox 3">
            <a:extLst>
              <a:ext uri="{FF2B5EF4-FFF2-40B4-BE49-F238E27FC236}">
                <a16:creationId xmlns:a16="http://schemas.microsoft.com/office/drawing/2014/main" id="{E64583EB-9E5A-D9E5-5E25-30CE3A95CE9A}"/>
              </a:ext>
            </a:extLst>
          </p:cNvPr>
          <p:cNvSpPr txBox="1"/>
          <p:nvPr/>
        </p:nvSpPr>
        <p:spPr>
          <a:xfrm>
            <a:off x="742950" y="3429000"/>
            <a:ext cx="10605631" cy="1569660"/>
          </a:xfrm>
          <a:prstGeom prst="rect">
            <a:avLst/>
          </a:prstGeom>
          <a:noFill/>
        </p:spPr>
        <p:txBody>
          <a:bodyPr wrap="square" rtlCol="0">
            <a:spAutoFit/>
          </a:bodyPr>
          <a:lstStyle/>
          <a:p>
            <a:pPr algn="ctr" latinLnBrk="0"/>
            <a:r>
              <a:rPr lang="en-US" sz="4800" i="1" dirty="0">
                <a:solidFill>
                  <a:schemeClr val="accent2"/>
                </a:solidFill>
              </a:rPr>
              <a:t>Hoe kan ik effectief communiceren met de bredere gemeenschap en onze belanghebbenden?</a:t>
            </a:r>
            <a:endParaRPr lang="en-US" sz="4000" i="1" dirty="0">
              <a:solidFill>
                <a:schemeClr val="accent2"/>
              </a:solidFill>
            </a:endParaRPr>
          </a:p>
        </p:txBody>
      </p:sp>
    </p:spTree>
    <p:extLst>
      <p:ext uri="{BB962C8B-B14F-4D97-AF65-F5344CB8AC3E}">
        <p14:creationId xmlns:p14="http://schemas.microsoft.com/office/powerpoint/2010/main" val="244232890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2DCCC5-E2C2-A7BE-4F88-95CB17D539F0}"/>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9B0849EE-0AE7-CC1B-B7F5-C80FDA2798D1}"/>
              </a:ext>
            </a:extLst>
          </p:cNvPr>
          <p:cNvSpPr>
            <a:spLocks noGrp="1"/>
          </p:cNvSpPr>
          <p:nvPr>
            <p:ph type="title" idx="4294967295"/>
          </p:nvPr>
        </p:nvSpPr>
        <p:spPr>
          <a:xfrm>
            <a:off x="629193" y="636786"/>
            <a:ext cx="11022875" cy="1325563"/>
          </a:xfrm>
          <a:prstGeom prst="rect">
            <a:avLst/>
          </a:prstGeom>
        </p:spPr>
        <p:txBody>
          <a:bodyPr/>
          <a:lstStyle/>
          <a:p>
            <a:pPr rtl="0" eaLnBrk="1" latinLnBrk="0" hangingPunct="1"/>
            <a:r>
              <a:rPr lang="nl-NL" sz="2800" b="1" kern="1200" noProof="1">
                <a:solidFill>
                  <a:srgbClr val="FFFFFF"/>
                </a:solidFill>
                <a:effectLst/>
                <a:latin typeface="Calibri" panose="020F0502020204030204" pitchFamily="34" charset="0"/>
                <a:ea typeface="Public Sans"/>
                <a:cs typeface="Public Sans"/>
              </a:rPr>
              <a:t>Een energiegemeenschap opstarten: Betrokkenheid van de gemeenschap en belanghebbenden - Vragen</a:t>
            </a:r>
            <a:endParaRPr lang="nl-NL" noProof="1">
              <a:effectLst/>
            </a:endParaRPr>
          </a:p>
          <a:p>
            <a:endParaRPr lang="nl-NL" noProof="1"/>
          </a:p>
        </p:txBody>
      </p:sp>
      <p:sp>
        <p:nvSpPr>
          <p:cNvPr id="4" name="TextBox 3">
            <a:extLst>
              <a:ext uri="{FF2B5EF4-FFF2-40B4-BE49-F238E27FC236}">
                <a16:creationId xmlns:a16="http://schemas.microsoft.com/office/drawing/2014/main" id="{4E507AF0-D257-E3D0-87DD-E138B5C70D1C}"/>
              </a:ext>
            </a:extLst>
          </p:cNvPr>
          <p:cNvSpPr txBox="1"/>
          <p:nvPr/>
        </p:nvSpPr>
        <p:spPr>
          <a:xfrm>
            <a:off x="4577874" y="2605582"/>
            <a:ext cx="7398707" cy="3785652"/>
          </a:xfrm>
          <a:prstGeom prst="rect">
            <a:avLst/>
          </a:prstGeom>
          <a:noFill/>
        </p:spPr>
        <p:txBody>
          <a:bodyPr wrap="square" rtlCol="0">
            <a:spAutoFit/>
          </a:bodyPr>
          <a:lstStyle/>
          <a:p>
            <a:pPr latinLnBrk="0"/>
            <a:r>
              <a:rPr lang="en-GB" sz="2000" noProof="0" dirty="0">
                <a:solidFill>
                  <a:srgbClr val="2B2C30"/>
                </a:solidFill>
                <a:sym typeface="Public Sans"/>
              </a:rPr>
              <a:t>Een succesvolle energiegemeenschap is afhankelijk van actieve participatie en het vertrouwen van belanghebbenden. Belangrijke vragen om te overwegen: </a:t>
            </a:r>
          </a:p>
          <a:p>
            <a:pPr marL="342900" indent="-342900" latinLnBrk="0">
              <a:buFont typeface="Arial" panose="020B0604020202020204" pitchFamily="34" charset="0"/>
              <a:buChar char="•"/>
            </a:pPr>
            <a:r>
              <a:rPr lang="en-GB" sz="2000" noProof="0" dirty="0">
                <a:solidFill>
                  <a:srgbClr val="2B2C30"/>
                </a:solidFill>
                <a:sym typeface="Public Sans"/>
              </a:rPr>
              <a:t>Wie zijn de belangrijkste belanghebbenden (inwoners, bedrijven, gemeenten, niet-gouvernementele organisaties (ngo's))?</a:t>
            </a:r>
            <a:endParaRPr lang="en-GB" sz="2000" dirty="0">
              <a:solidFill>
                <a:srgbClr val="2B2C30"/>
              </a:solidFill>
              <a:sym typeface="Public Sans"/>
            </a:endParaRPr>
          </a:p>
          <a:p>
            <a:pPr marL="342900" indent="-342900" latinLnBrk="0">
              <a:buFont typeface="Arial" panose="020B0604020202020204" pitchFamily="34" charset="0"/>
              <a:buChar char="•"/>
            </a:pPr>
            <a:r>
              <a:rPr lang="en-GB" sz="2000" noProof="0" dirty="0">
                <a:solidFill>
                  <a:srgbClr val="2B2C30"/>
                </a:solidFill>
                <a:sym typeface="Public Sans"/>
              </a:rPr>
              <a:t>Hoe gaat u de gemeenschap betrekken bij en informeren over uw energiegemeenschap?</a:t>
            </a:r>
            <a:endParaRPr lang="en-GB" sz="2000" dirty="0">
              <a:solidFill>
                <a:srgbClr val="2B2C30"/>
              </a:solidFill>
              <a:sym typeface="Public Sans"/>
            </a:endParaRPr>
          </a:p>
          <a:p>
            <a:pPr marL="342900" indent="-342900" latinLnBrk="0">
              <a:buFont typeface="Arial" panose="020B0604020202020204" pitchFamily="34" charset="0"/>
              <a:buChar char="•"/>
            </a:pPr>
            <a:r>
              <a:rPr lang="en-GB" sz="2000" noProof="0" dirty="0">
                <a:solidFill>
                  <a:srgbClr val="2B2C30"/>
                </a:solidFill>
                <a:sym typeface="Public Sans"/>
              </a:rPr>
              <a:t>Welke bestuursstructuur wordt er opgezet voor besluitvorming en geschillenbeslechting?</a:t>
            </a:r>
            <a:endParaRPr lang="en-GB" sz="2000" dirty="0">
              <a:solidFill>
                <a:srgbClr val="2B2C30"/>
              </a:solidFill>
              <a:sym typeface="Public Sans"/>
            </a:endParaRPr>
          </a:p>
          <a:p>
            <a:pPr marL="342900" indent="-342900" latinLnBrk="0">
              <a:buFont typeface="Arial" panose="020B0604020202020204" pitchFamily="34" charset="0"/>
              <a:buChar char="•"/>
            </a:pPr>
            <a:r>
              <a:rPr lang="en-GB" sz="2000" noProof="0" dirty="0">
                <a:solidFill>
                  <a:srgbClr val="2B2C30"/>
                </a:solidFill>
              </a:rPr>
              <a:t>Wat zijn de rollen en verantwoordelijkheden van de leden?</a:t>
            </a:r>
          </a:p>
          <a:p>
            <a:pPr marL="342900" indent="-342900" latinLnBrk="0">
              <a:buFont typeface="Arial" panose="020B0604020202020204" pitchFamily="34" charset="0"/>
              <a:buChar char="•"/>
            </a:pPr>
            <a:r>
              <a:rPr lang="en-GB" sz="2000" noProof="0" dirty="0">
                <a:solidFill>
                  <a:srgbClr val="2B2C30"/>
                </a:solidFill>
              </a:rPr>
              <a:t>Kunnen nieuwe leden gemakkelijk toetreden tot de gemeenschap en hiervan profiteren?</a:t>
            </a:r>
            <a:endParaRPr lang="en-GB" sz="2000" b="1" noProof="0" dirty="0">
              <a:solidFill>
                <a:srgbClr val="000066"/>
              </a:solidFill>
              <a:ea typeface="Public Sans"/>
              <a:cs typeface="Public Sans"/>
            </a:endParaRPr>
          </a:p>
        </p:txBody>
      </p:sp>
      <p:pic>
        <p:nvPicPr>
          <p:cNvPr id="6" name="Picture 5">
            <a:extLst>
              <a:ext uri="{FF2B5EF4-FFF2-40B4-BE49-F238E27FC236}">
                <a16:creationId xmlns:a16="http://schemas.microsoft.com/office/drawing/2014/main" id="{03D9F45F-55D4-D1E1-DB5A-53095F92A5B7}"/>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8663" y="2903837"/>
            <a:ext cx="4014229" cy="3010672"/>
          </a:xfrm>
          <a:prstGeom prst="rect">
            <a:avLst/>
          </a:prstGeom>
        </p:spPr>
      </p:pic>
    </p:spTree>
    <p:extLst>
      <p:ext uri="{BB962C8B-B14F-4D97-AF65-F5344CB8AC3E}">
        <p14:creationId xmlns:p14="http://schemas.microsoft.com/office/powerpoint/2010/main" val="12996476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F32476-9825-C616-B10F-FF5C273FCF86}"/>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3F3FD7E0-A44A-5E2E-A0A7-583378729300}"/>
              </a:ext>
            </a:extLst>
          </p:cNvPr>
          <p:cNvSpPr>
            <a:spLocks noGrp="1"/>
          </p:cNvSpPr>
          <p:nvPr>
            <p:ph type="title" idx="4294967295"/>
          </p:nvPr>
        </p:nvSpPr>
        <p:spPr>
          <a:xfrm>
            <a:off x="590005" y="665571"/>
            <a:ext cx="11035938" cy="1325563"/>
          </a:xfrm>
          <a:prstGeom prst="rect">
            <a:avLst/>
          </a:prstGeom>
        </p:spPr>
        <p:txBody>
          <a:bodyPr/>
          <a:lstStyle/>
          <a:p>
            <a:pPr rtl="0" eaLnBrk="1" latinLnBrk="0" hangingPunct="1"/>
            <a:r>
              <a:rPr lang="nl-NL" sz="2800" b="1" kern="1200" noProof="1">
                <a:solidFill>
                  <a:srgbClr val="FFFFFF"/>
                </a:solidFill>
                <a:effectLst/>
                <a:latin typeface="Calibri" panose="020F0502020204030204" pitchFamily="34" charset="0"/>
                <a:ea typeface="Public Sans"/>
                <a:cs typeface="Public Sans"/>
              </a:rPr>
              <a:t>Een energiegemeenschap opstarten: Betrokkenheid van de gemeenschap en belanghebbenden – Goede praktijken</a:t>
            </a:r>
            <a:endParaRPr lang="nl-NL" noProof="1">
              <a:effectLst/>
            </a:endParaRPr>
          </a:p>
          <a:p>
            <a:endParaRPr lang="nl-NL" noProof="1"/>
          </a:p>
        </p:txBody>
      </p:sp>
      <p:sp>
        <p:nvSpPr>
          <p:cNvPr id="4" name="TextBox 3">
            <a:extLst>
              <a:ext uri="{FF2B5EF4-FFF2-40B4-BE49-F238E27FC236}">
                <a16:creationId xmlns:a16="http://schemas.microsoft.com/office/drawing/2014/main" id="{D2DFE19F-BC61-4815-CDCD-FC1E3CEC799D}"/>
              </a:ext>
            </a:extLst>
          </p:cNvPr>
          <p:cNvSpPr txBox="1"/>
          <p:nvPr/>
        </p:nvSpPr>
        <p:spPr>
          <a:xfrm>
            <a:off x="4493034" y="2331681"/>
            <a:ext cx="7321484" cy="4154984"/>
          </a:xfrm>
          <a:prstGeom prst="rect">
            <a:avLst/>
          </a:prstGeom>
          <a:noFill/>
        </p:spPr>
        <p:txBody>
          <a:bodyPr wrap="square" rtlCol="0">
            <a:spAutoFit/>
          </a:bodyPr>
          <a:lstStyle/>
          <a:p>
            <a:pPr latinLnBrk="0"/>
            <a:r>
              <a:rPr lang="en-US" sz="2400" dirty="0">
                <a:solidFill>
                  <a:srgbClr val="2B2C30"/>
                </a:solidFill>
                <a:sym typeface="Public Sans"/>
              </a:rPr>
              <a:t>Goede praktijken zijn onder meer:</a:t>
            </a:r>
          </a:p>
          <a:p>
            <a:pPr marL="342900" indent="-342900" latinLnBrk="0">
              <a:buFont typeface="Arial" panose="020B0604020202020204" pitchFamily="34" charset="0"/>
              <a:buChar char="•"/>
            </a:pPr>
            <a:r>
              <a:rPr lang="en-US" sz="2400" dirty="0">
                <a:solidFill>
                  <a:srgbClr val="2B2C30"/>
                </a:solidFill>
              </a:rPr>
              <a:t>Het organiseren van gemeenschapsbijeenkomsten om de belangstelling te peilen en steun te verwerven.</a:t>
            </a:r>
          </a:p>
          <a:p>
            <a:pPr marL="342900" indent="-342900" latinLnBrk="0">
              <a:buFont typeface="Arial" panose="020B0604020202020204" pitchFamily="34" charset="0"/>
              <a:buChar char="•"/>
            </a:pPr>
            <a:r>
              <a:rPr lang="en-US" sz="2400" dirty="0">
                <a:solidFill>
                  <a:srgbClr val="2B2C30"/>
                </a:solidFill>
              </a:rPr>
              <a:t>Het opzetten van een duidelijk lidmaatschapsmodel (bijv. coöperatie, vereniging, bedrijf).</a:t>
            </a:r>
            <a:endParaRPr lang="en-US" sz="2400" dirty="0"/>
          </a:p>
          <a:p>
            <a:pPr marL="342900" indent="-342900" latinLnBrk="0">
              <a:buFont typeface="Arial" panose="020B0604020202020204" pitchFamily="34" charset="0"/>
              <a:buChar char="•"/>
            </a:pPr>
            <a:r>
              <a:rPr lang="en-US" sz="2400" dirty="0">
                <a:solidFill>
                  <a:srgbClr val="2B2C30"/>
                </a:solidFill>
              </a:rPr>
              <a:t>Het aanbieden van financiële prikkels of voordelen om deelname te stimuleren.</a:t>
            </a:r>
          </a:p>
          <a:p>
            <a:pPr marL="342900" indent="-342900" latinLnBrk="0">
              <a:buFont typeface="Arial" panose="020B0604020202020204" pitchFamily="34" charset="0"/>
              <a:buChar char="•"/>
            </a:pPr>
            <a:r>
              <a:rPr lang="en-US" sz="2400" dirty="0">
                <a:solidFill>
                  <a:srgbClr val="2B2C30"/>
                </a:solidFill>
              </a:rPr>
              <a:t>Klein beginnen met proefprojecten en vervolgens uitbreiden op basis van de vraag.</a:t>
            </a:r>
            <a:endParaRPr lang="en-US" sz="2400" dirty="0"/>
          </a:p>
          <a:p>
            <a:pPr marL="342900" indent="-342900" latinLnBrk="0">
              <a:buFont typeface="Arial" panose="020B0604020202020204" pitchFamily="34" charset="0"/>
              <a:buChar char="•"/>
            </a:pPr>
            <a:r>
              <a:rPr lang="en-US" sz="2400" dirty="0">
                <a:solidFill>
                  <a:srgbClr val="2B2C30"/>
                </a:solidFill>
              </a:rPr>
              <a:t>Samenwerken met lokale bedrijven en gemeenten voor grootschaligere toepassing.</a:t>
            </a:r>
            <a:endParaRPr lang="en-US" sz="2400" b="1" dirty="0">
              <a:solidFill>
                <a:srgbClr val="000066"/>
              </a:solidFill>
              <a:ea typeface="Public Sans"/>
              <a:cs typeface="Public Sans"/>
            </a:endParaRPr>
          </a:p>
        </p:txBody>
      </p:sp>
      <p:pic>
        <p:nvPicPr>
          <p:cNvPr id="5" name="Picture 4">
            <a:extLst>
              <a:ext uri="{FF2B5EF4-FFF2-40B4-BE49-F238E27FC236}">
                <a16:creationId xmlns:a16="http://schemas.microsoft.com/office/drawing/2014/main" id="{368EF0DD-7DF1-CB20-C3C0-EDE5A0EAD4D9}"/>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8663" y="2903837"/>
            <a:ext cx="4014229" cy="3010672"/>
          </a:xfrm>
          <a:prstGeom prst="rect">
            <a:avLst/>
          </a:prstGeom>
        </p:spPr>
      </p:pic>
    </p:spTree>
    <p:extLst>
      <p:ext uri="{BB962C8B-B14F-4D97-AF65-F5344CB8AC3E}">
        <p14:creationId xmlns:p14="http://schemas.microsoft.com/office/powerpoint/2010/main" val="14757283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직사각형 42">
            <a:extLst>
              <a:ext uri="{FF2B5EF4-FFF2-40B4-BE49-F238E27FC236}">
                <a16:creationId xmlns:a16="http://schemas.microsoft.com/office/drawing/2014/main" id="{D8C4E46F-1B05-476B-90D3-800B8F061E5E}"/>
              </a:ext>
              <a:ext uri="{C183D7F6-B498-43B3-948B-1728B52AA6E4}">
                <adec:decorative xmlns:adec="http://schemas.microsoft.com/office/drawing/2017/decorative" val="1"/>
              </a:ext>
            </a:extLst>
          </p:cNvPr>
          <p:cNvSpPr/>
          <p:nvPr/>
        </p:nvSpPr>
        <p:spPr>
          <a:xfrm>
            <a:off x="6188062" y="2046515"/>
            <a:ext cx="2503176" cy="3742510"/>
          </a:xfrm>
          <a:prstGeom prst="rect">
            <a:avLst/>
          </a:prstGeom>
          <a:solidFill>
            <a:schemeClr val="bg1"/>
          </a:solidFill>
          <a:ln>
            <a:noFill/>
          </a:ln>
          <a:effectLst>
            <a:outerShdw blurRad="127000" dist="635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b="1" dirty="0">
              <a:solidFill>
                <a:srgbClr val="322F32"/>
              </a:solidFill>
            </a:endParaRPr>
          </a:p>
        </p:txBody>
      </p:sp>
      <p:sp>
        <p:nvSpPr>
          <p:cNvPr id="31" name="직사각형 30">
            <a:extLst>
              <a:ext uri="{FF2B5EF4-FFF2-40B4-BE49-F238E27FC236}">
                <a16:creationId xmlns:a16="http://schemas.microsoft.com/office/drawing/2014/main" id="{054E5D47-4CA2-42D3-88F2-36300092A0B6}"/>
              </a:ext>
              <a:ext uri="{C183D7F6-B498-43B3-948B-1728B52AA6E4}">
                <adec:decorative xmlns:adec="http://schemas.microsoft.com/office/drawing/2017/decorative" val="1"/>
              </a:ext>
            </a:extLst>
          </p:cNvPr>
          <p:cNvSpPr/>
          <p:nvPr/>
        </p:nvSpPr>
        <p:spPr>
          <a:xfrm>
            <a:off x="3500763" y="2046515"/>
            <a:ext cx="2503176" cy="3742510"/>
          </a:xfrm>
          <a:prstGeom prst="rect">
            <a:avLst/>
          </a:prstGeom>
          <a:solidFill>
            <a:schemeClr val="bg1"/>
          </a:solidFill>
          <a:ln>
            <a:noFill/>
          </a:ln>
          <a:effectLst>
            <a:outerShdw blurRad="127000" dist="635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b="1" dirty="0">
              <a:solidFill>
                <a:srgbClr val="322F32"/>
              </a:solidFill>
            </a:endParaRPr>
          </a:p>
        </p:txBody>
      </p:sp>
      <p:sp>
        <p:nvSpPr>
          <p:cNvPr id="19" name="직사각형 18">
            <a:extLst>
              <a:ext uri="{FF2B5EF4-FFF2-40B4-BE49-F238E27FC236}">
                <a16:creationId xmlns:a16="http://schemas.microsoft.com/office/drawing/2014/main" id="{8DC1423C-2E75-48AE-A98F-626668954196}"/>
              </a:ext>
              <a:ext uri="{C183D7F6-B498-43B3-948B-1728B52AA6E4}">
                <adec:decorative xmlns:adec="http://schemas.microsoft.com/office/drawing/2017/decorative" val="1"/>
              </a:ext>
            </a:extLst>
          </p:cNvPr>
          <p:cNvSpPr/>
          <p:nvPr/>
        </p:nvSpPr>
        <p:spPr>
          <a:xfrm>
            <a:off x="790220" y="2046515"/>
            <a:ext cx="2503176" cy="3742510"/>
          </a:xfrm>
          <a:prstGeom prst="rect">
            <a:avLst/>
          </a:prstGeom>
          <a:solidFill>
            <a:schemeClr val="bg1"/>
          </a:solidFill>
          <a:ln>
            <a:noFill/>
          </a:ln>
          <a:effectLst>
            <a:outerShdw blurRad="127000" dist="635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b="1">
              <a:solidFill>
                <a:srgbClr val="322F32"/>
              </a:solidFill>
            </a:endParaRPr>
          </a:p>
        </p:txBody>
      </p:sp>
      <p:sp>
        <p:nvSpPr>
          <p:cNvPr id="5" name="Title 4">
            <a:extLst>
              <a:ext uri="{FF2B5EF4-FFF2-40B4-BE49-F238E27FC236}">
                <a16:creationId xmlns:a16="http://schemas.microsoft.com/office/drawing/2014/main" id="{9603ACAD-D302-3A56-2494-7FE959907361}"/>
              </a:ext>
            </a:extLst>
          </p:cNvPr>
          <p:cNvSpPr>
            <a:spLocks noGrp="1"/>
          </p:cNvSpPr>
          <p:nvPr>
            <p:ph type="title" idx="4294967295"/>
          </p:nvPr>
        </p:nvSpPr>
        <p:spPr>
          <a:xfrm>
            <a:off x="746139" y="547611"/>
            <a:ext cx="10515600" cy="1325563"/>
          </a:xfrm>
          <a:prstGeom prst="rect">
            <a:avLst/>
          </a:prstGeom>
        </p:spPr>
        <p:txBody>
          <a:bodyPr/>
          <a:lstStyle/>
          <a:p>
            <a:pPr rtl="0" eaLnBrk="1" latinLnBrk="1" hangingPunct="1"/>
            <a:r>
              <a:rPr lang="nl-NL" sz="2800" kern="1200" noProof="1">
                <a:solidFill>
                  <a:srgbClr val="0E3AF0"/>
                </a:solidFill>
                <a:effectLst/>
                <a:latin typeface="Calibri" panose="020F0502020204030204" pitchFamily="34" charset="0"/>
                <a:ea typeface="맑은 고딕" panose="020B0503020000020004" pitchFamily="34" charset="-127"/>
                <a:cs typeface="Arial" panose="020B0604020202020204" pitchFamily="34" charset="0"/>
              </a:rPr>
              <a:t>Volgende stappen 1</a:t>
            </a:r>
            <a:endParaRPr lang="nl-NL" noProof="1">
              <a:effectLst/>
            </a:endParaRPr>
          </a:p>
          <a:p>
            <a:endParaRPr lang="nl-NL" noProof="1"/>
          </a:p>
        </p:txBody>
      </p:sp>
      <p:sp>
        <p:nvSpPr>
          <p:cNvPr id="3" name="TextBox 2">
            <a:extLst>
              <a:ext uri="{FF2B5EF4-FFF2-40B4-BE49-F238E27FC236}">
                <a16:creationId xmlns:a16="http://schemas.microsoft.com/office/drawing/2014/main" id="{A285EDEE-0D89-AE70-0953-34055524EF0D}"/>
              </a:ext>
            </a:extLst>
          </p:cNvPr>
          <p:cNvSpPr txBox="1"/>
          <p:nvPr/>
        </p:nvSpPr>
        <p:spPr>
          <a:xfrm>
            <a:off x="753706" y="1215518"/>
            <a:ext cx="10648074" cy="830997"/>
          </a:xfrm>
          <a:prstGeom prst="rect">
            <a:avLst/>
          </a:prstGeom>
          <a:noFill/>
        </p:spPr>
        <p:txBody>
          <a:bodyPr wrap="square" rtlCol="0">
            <a:spAutoFit/>
          </a:bodyPr>
          <a:lstStyle/>
          <a:p>
            <a:pPr latinLnBrk="0"/>
            <a:r>
              <a:rPr lang="en-GB" sz="2400" dirty="0"/>
              <a:t>Als u meer wilt weten over het opzetten van een energiegemeenschap, kunnen de volgende bronnen nuttig zijn: </a:t>
            </a:r>
          </a:p>
        </p:txBody>
      </p:sp>
      <p:grpSp>
        <p:nvGrpSpPr>
          <p:cNvPr id="20" name="그룹 19">
            <a:extLst>
              <a:ext uri="{FF2B5EF4-FFF2-40B4-BE49-F238E27FC236}">
                <a16:creationId xmlns:a16="http://schemas.microsoft.com/office/drawing/2014/main" id="{5AD01B13-396A-4A4F-8EA6-968460F8AFEB}"/>
              </a:ext>
              <a:ext uri="{C183D7F6-B498-43B3-948B-1728B52AA6E4}">
                <adec:decorative xmlns:adec="http://schemas.microsoft.com/office/drawing/2017/decorative" val="1"/>
              </a:ext>
            </a:extLst>
          </p:cNvPr>
          <p:cNvGrpSpPr/>
          <p:nvPr/>
        </p:nvGrpSpPr>
        <p:grpSpPr>
          <a:xfrm>
            <a:off x="1728249" y="2344322"/>
            <a:ext cx="615100" cy="604284"/>
            <a:chOff x="6810557" y="892968"/>
            <a:chExt cx="384524" cy="377762"/>
          </a:xfrm>
          <a:solidFill>
            <a:schemeClr val="accent1"/>
          </a:solidFill>
        </p:grpSpPr>
        <p:sp>
          <p:nvSpPr>
            <p:cNvPr id="21" name="자유형: 도형 20">
              <a:extLst>
                <a:ext uri="{FF2B5EF4-FFF2-40B4-BE49-F238E27FC236}">
                  <a16:creationId xmlns:a16="http://schemas.microsoft.com/office/drawing/2014/main" id="{2C42074F-0750-4FD2-8807-D7FBE2B0EA4D}"/>
                </a:ext>
              </a:extLst>
            </p:cNvPr>
            <p:cNvSpPr/>
            <p:nvPr/>
          </p:nvSpPr>
          <p:spPr>
            <a:xfrm>
              <a:off x="6810557" y="977836"/>
              <a:ext cx="114300" cy="85725"/>
            </a:xfrm>
            <a:custGeom>
              <a:avLst/>
              <a:gdLst>
                <a:gd name="connsiteX0" fmla="*/ 86106 w 114300"/>
                <a:gd name="connsiteY0" fmla="*/ 7144 h 85725"/>
                <a:gd name="connsiteX1" fmla="*/ 59626 w 114300"/>
                <a:gd name="connsiteY1" fmla="*/ 7144 h 85725"/>
                <a:gd name="connsiteX2" fmla="*/ 33147 w 114300"/>
                <a:gd name="connsiteY2" fmla="*/ 7144 h 85725"/>
                <a:gd name="connsiteX3" fmla="*/ 14764 w 114300"/>
                <a:gd name="connsiteY3" fmla="*/ 14764 h 85725"/>
                <a:gd name="connsiteX4" fmla="*/ 7144 w 114300"/>
                <a:gd name="connsiteY4" fmla="*/ 33147 h 85725"/>
                <a:gd name="connsiteX5" fmla="*/ 7144 w 114300"/>
                <a:gd name="connsiteY5" fmla="*/ 57436 h 85725"/>
                <a:gd name="connsiteX6" fmla="*/ 13145 w 114300"/>
                <a:gd name="connsiteY6" fmla="*/ 67342 h 85725"/>
                <a:gd name="connsiteX7" fmla="*/ 59626 w 114300"/>
                <a:gd name="connsiteY7" fmla="*/ 78581 h 85725"/>
                <a:gd name="connsiteX8" fmla="*/ 106108 w 114300"/>
                <a:gd name="connsiteY8" fmla="*/ 67342 h 85725"/>
                <a:gd name="connsiteX9" fmla="*/ 112109 w 114300"/>
                <a:gd name="connsiteY9" fmla="*/ 57436 h 85725"/>
                <a:gd name="connsiteX10" fmla="*/ 112109 w 114300"/>
                <a:gd name="connsiteY10" fmla="*/ 33147 h 85725"/>
                <a:gd name="connsiteX11" fmla="*/ 104489 w 114300"/>
                <a:gd name="connsiteY11" fmla="*/ 14859 h 85725"/>
                <a:gd name="connsiteX12" fmla="*/ 86106 w 114300"/>
                <a:gd name="connsiteY12" fmla="*/ 7144 h 85725"/>
                <a:gd name="connsiteX13" fmla="*/ 90106 w 114300"/>
                <a:gd name="connsiteY13" fmla="*/ 50483 h 85725"/>
                <a:gd name="connsiteX14" fmla="*/ 59817 w 114300"/>
                <a:gd name="connsiteY14" fmla="*/ 56388 h 85725"/>
                <a:gd name="connsiteX15" fmla="*/ 29527 w 114300"/>
                <a:gd name="connsiteY15" fmla="*/ 50483 h 85725"/>
                <a:gd name="connsiteX16" fmla="*/ 29527 w 114300"/>
                <a:gd name="connsiteY16" fmla="*/ 33338 h 85725"/>
                <a:gd name="connsiteX17" fmla="*/ 33242 w 114300"/>
                <a:gd name="connsiteY17" fmla="*/ 29623 h 85725"/>
                <a:gd name="connsiteX18" fmla="*/ 86201 w 114300"/>
                <a:gd name="connsiteY18" fmla="*/ 29623 h 85725"/>
                <a:gd name="connsiteX19" fmla="*/ 90201 w 114300"/>
                <a:gd name="connsiteY19" fmla="*/ 33338 h 85725"/>
                <a:gd name="connsiteX20" fmla="*/ 90106 w 114300"/>
                <a:gd name="connsiteY20" fmla="*/ 50483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14300" h="85725">
                  <a:moveTo>
                    <a:pt x="86106" y="7144"/>
                  </a:moveTo>
                  <a:cubicBezTo>
                    <a:pt x="77343" y="7144"/>
                    <a:pt x="68485" y="7144"/>
                    <a:pt x="59626" y="7144"/>
                  </a:cubicBezTo>
                  <a:cubicBezTo>
                    <a:pt x="50768" y="7144"/>
                    <a:pt x="41910" y="7144"/>
                    <a:pt x="33147" y="7144"/>
                  </a:cubicBezTo>
                  <a:cubicBezTo>
                    <a:pt x="26194" y="7144"/>
                    <a:pt x="19716" y="9811"/>
                    <a:pt x="14764" y="14764"/>
                  </a:cubicBezTo>
                  <a:cubicBezTo>
                    <a:pt x="9810" y="19717"/>
                    <a:pt x="7144" y="26194"/>
                    <a:pt x="7144" y="33147"/>
                  </a:cubicBezTo>
                  <a:lnTo>
                    <a:pt x="7144" y="57436"/>
                  </a:lnTo>
                  <a:cubicBezTo>
                    <a:pt x="7144" y="61627"/>
                    <a:pt x="9525" y="65437"/>
                    <a:pt x="13145" y="67342"/>
                  </a:cubicBezTo>
                  <a:cubicBezTo>
                    <a:pt x="27432" y="74676"/>
                    <a:pt x="43529" y="78581"/>
                    <a:pt x="59626" y="78581"/>
                  </a:cubicBezTo>
                  <a:cubicBezTo>
                    <a:pt x="75723" y="78581"/>
                    <a:pt x="91821" y="74676"/>
                    <a:pt x="106108" y="67342"/>
                  </a:cubicBezTo>
                  <a:cubicBezTo>
                    <a:pt x="109823" y="65437"/>
                    <a:pt x="112109" y="61627"/>
                    <a:pt x="112109" y="57436"/>
                  </a:cubicBezTo>
                  <a:lnTo>
                    <a:pt x="112109" y="33147"/>
                  </a:lnTo>
                  <a:cubicBezTo>
                    <a:pt x="112109" y="26289"/>
                    <a:pt x="109442" y="19812"/>
                    <a:pt x="104489" y="14859"/>
                  </a:cubicBezTo>
                  <a:cubicBezTo>
                    <a:pt x="99822" y="10001"/>
                    <a:pt x="93059" y="7144"/>
                    <a:pt x="86106" y="7144"/>
                  </a:cubicBezTo>
                  <a:close/>
                  <a:moveTo>
                    <a:pt x="90106" y="50483"/>
                  </a:moveTo>
                  <a:cubicBezTo>
                    <a:pt x="80486" y="54388"/>
                    <a:pt x="70389" y="56388"/>
                    <a:pt x="59817" y="56388"/>
                  </a:cubicBezTo>
                  <a:cubicBezTo>
                    <a:pt x="49244" y="56388"/>
                    <a:pt x="39052" y="54388"/>
                    <a:pt x="29527" y="50483"/>
                  </a:cubicBezTo>
                  <a:lnTo>
                    <a:pt x="29527" y="33338"/>
                  </a:lnTo>
                  <a:cubicBezTo>
                    <a:pt x="29527" y="31337"/>
                    <a:pt x="31242" y="29623"/>
                    <a:pt x="33242" y="29623"/>
                  </a:cubicBezTo>
                  <a:cubicBezTo>
                    <a:pt x="50863" y="29623"/>
                    <a:pt x="68580" y="29623"/>
                    <a:pt x="86201" y="29623"/>
                  </a:cubicBezTo>
                  <a:cubicBezTo>
                    <a:pt x="88201" y="29623"/>
                    <a:pt x="90201" y="31242"/>
                    <a:pt x="90201" y="33338"/>
                  </a:cubicBezTo>
                  <a:lnTo>
                    <a:pt x="90106" y="50483"/>
                  </a:lnTo>
                  <a:close/>
                </a:path>
              </a:pathLst>
            </a:custGeom>
            <a:grpFill/>
            <a:ln w="9525" cap="flat">
              <a:noFill/>
              <a:prstDash val="solid"/>
              <a:miter/>
            </a:ln>
          </p:spPr>
          <p:txBody>
            <a:bodyPr rtlCol="0" anchor="ctr"/>
            <a:lstStyle/>
            <a:p>
              <a:endParaRPr lang="ko-KR" altLang="en-US"/>
            </a:p>
          </p:txBody>
        </p:sp>
        <p:sp>
          <p:nvSpPr>
            <p:cNvPr id="22" name="자유형: 도형 21">
              <a:extLst>
                <a:ext uri="{FF2B5EF4-FFF2-40B4-BE49-F238E27FC236}">
                  <a16:creationId xmlns:a16="http://schemas.microsoft.com/office/drawing/2014/main" id="{A864822C-C010-4224-BC0B-E7C41C5EB6AF}"/>
                </a:ext>
              </a:extLst>
            </p:cNvPr>
            <p:cNvSpPr/>
            <p:nvPr/>
          </p:nvSpPr>
          <p:spPr>
            <a:xfrm>
              <a:off x="6824939" y="893349"/>
              <a:ext cx="85725" cy="85725"/>
            </a:xfrm>
            <a:custGeom>
              <a:avLst/>
              <a:gdLst>
                <a:gd name="connsiteX0" fmla="*/ 45434 w 85725"/>
                <a:gd name="connsiteY0" fmla="*/ 83725 h 85725"/>
                <a:gd name="connsiteX1" fmla="*/ 83725 w 85725"/>
                <a:gd name="connsiteY1" fmla="*/ 45434 h 85725"/>
                <a:gd name="connsiteX2" fmla="*/ 45434 w 85725"/>
                <a:gd name="connsiteY2" fmla="*/ 7144 h 85725"/>
                <a:gd name="connsiteX3" fmla="*/ 7144 w 85725"/>
                <a:gd name="connsiteY3" fmla="*/ 45434 h 85725"/>
                <a:gd name="connsiteX4" fmla="*/ 45434 w 85725"/>
                <a:gd name="connsiteY4" fmla="*/ 83725 h 85725"/>
                <a:gd name="connsiteX5" fmla="*/ 45434 w 85725"/>
                <a:gd name="connsiteY5" fmla="*/ 29242 h 85725"/>
                <a:gd name="connsiteX6" fmla="*/ 61532 w 85725"/>
                <a:gd name="connsiteY6" fmla="*/ 45339 h 85725"/>
                <a:gd name="connsiteX7" fmla="*/ 45434 w 85725"/>
                <a:gd name="connsiteY7" fmla="*/ 61436 h 85725"/>
                <a:gd name="connsiteX8" fmla="*/ 29337 w 85725"/>
                <a:gd name="connsiteY8" fmla="*/ 45339 h 85725"/>
                <a:gd name="connsiteX9" fmla="*/ 45434 w 85725"/>
                <a:gd name="connsiteY9" fmla="*/ 29242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5725" h="85725">
                  <a:moveTo>
                    <a:pt x="45434" y="83725"/>
                  </a:moveTo>
                  <a:cubicBezTo>
                    <a:pt x="66580" y="83725"/>
                    <a:pt x="83725" y="66580"/>
                    <a:pt x="83725" y="45434"/>
                  </a:cubicBezTo>
                  <a:cubicBezTo>
                    <a:pt x="83725" y="24289"/>
                    <a:pt x="66580" y="7144"/>
                    <a:pt x="45434" y="7144"/>
                  </a:cubicBezTo>
                  <a:cubicBezTo>
                    <a:pt x="24289" y="7144"/>
                    <a:pt x="7144" y="24289"/>
                    <a:pt x="7144" y="45434"/>
                  </a:cubicBezTo>
                  <a:cubicBezTo>
                    <a:pt x="7144" y="66580"/>
                    <a:pt x="24289" y="83725"/>
                    <a:pt x="45434" y="83725"/>
                  </a:cubicBezTo>
                  <a:close/>
                  <a:moveTo>
                    <a:pt x="45434" y="29242"/>
                  </a:moveTo>
                  <a:cubicBezTo>
                    <a:pt x="54293" y="29242"/>
                    <a:pt x="61532" y="36481"/>
                    <a:pt x="61532" y="45339"/>
                  </a:cubicBezTo>
                  <a:cubicBezTo>
                    <a:pt x="61532" y="54197"/>
                    <a:pt x="54293" y="61436"/>
                    <a:pt x="45434" y="61436"/>
                  </a:cubicBezTo>
                  <a:cubicBezTo>
                    <a:pt x="36576" y="61436"/>
                    <a:pt x="29337" y="54197"/>
                    <a:pt x="29337" y="45339"/>
                  </a:cubicBezTo>
                  <a:cubicBezTo>
                    <a:pt x="29337" y="36481"/>
                    <a:pt x="36576" y="29242"/>
                    <a:pt x="45434" y="29242"/>
                  </a:cubicBezTo>
                  <a:close/>
                </a:path>
              </a:pathLst>
            </a:custGeom>
            <a:grpFill/>
            <a:ln w="9525" cap="flat">
              <a:noFill/>
              <a:prstDash val="solid"/>
              <a:miter/>
            </a:ln>
          </p:spPr>
          <p:txBody>
            <a:bodyPr rtlCol="0" anchor="ctr"/>
            <a:lstStyle/>
            <a:p>
              <a:endParaRPr lang="ko-KR" altLang="en-US"/>
            </a:p>
          </p:txBody>
        </p:sp>
        <p:sp>
          <p:nvSpPr>
            <p:cNvPr id="23" name="자유형: 도형 22">
              <a:extLst>
                <a:ext uri="{FF2B5EF4-FFF2-40B4-BE49-F238E27FC236}">
                  <a16:creationId xmlns:a16="http://schemas.microsoft.com/office/drawing/2014/main" id="{28A61F9F-621E-4119-801E-4C5936CAB216}"/>
                </a:ext>
              </a:extLst>
            </p:cNvPr>
            <p:cNvSpPr/>
            <p:nvPr/>
          </p:nvSpPr>
          <p:spPr>
            <a:xfrm>
              <a:off x="6937906" y="892968"/>
              <a:ext cx="257175" cy="76200"/>
            </a:xfrm>
            <a:custGeom>
              <a:avLst/>
              <a:gdLst>
                <a:gd name="connsiteX0" fmla="*/ 247745 w 257175"/>
                <a:gd name="connsiteY0" fmla="*/ 7144 h 76200"/>
                <a:gd name="connsiteX1" fmla="*/ 18288 w 257175"/>
                <a:gd name="connsiteY1" fmla="*/ 7144 h 76200"/>
                <a:gd name="connsiteX2" fmla="*/ 7144 w 257175"/>
                <a:gd name="connsiteY2" fmla="*/ 18288 h 76200"/>
                <a:gd name="connsiteX3" fmla="*/ 7144 w 257175"/>
                <a:gd name="connsiteY3" fmla="*/ 62675 h 76200"/>
                <a:gd name="connsiteX4" fmla="*/ 18288 w 257175"/>
                <a:gd name="connsiteY4" fmla="*/ 73819 h 76200"/>
                <a:gd name="connsiteX5" fmla="*/ 247745 w 257175"/>
                <a:gd name="connsiteY5" fmla="*/ 73819 h 76200"/>
                <a:gd name="connsiteX6" fmla="*/ 258889 w 257175"/>
                <a:gd name="connsiteY6" fmla="*/ 62675 h 76200"/>
                <a:gd name="connsiteX7" fmla="*/ 258889 w 257175"/>
                <a:gd name="connsiteY7" fmla="*/ 18288 h 76200"/>
                <a:gd name="connsiteX8" fmla="*/ 247745 w 257175"/>
                <a:gd name="connsiteY8" fmla="*/ 7144 h 76200"/>
                <a:gd name="connsiteX9" fmla="*/ 95250 w 257175"/>
                <a:gd name="connsiteY9" fmla="*/ 51530 h 76200"/>
                <a:gd name="connsiteX10" fmla="*/ 29337 w 257175"/>
                <a:gd name="connsiteY10" fmla="*/ 51530 h 76200"/>
                <a:gd name="connsiteX11" fmla="*/ 29337 w 257175"/>
                <a:gd name="connsiteY11" fmla="*/ 29337 h 76200"/>
                <a:gd name="connsiteX12" fmla="*/ 95250 w 257175"/>
                <a:gd name="connsiteY12" fmla="*/ 29337 h 76200"/>
                <a:gd name="connsiteX13" fmla="*/ 95250 w 257175"/>
                <a:gd name="connsiteY13" fmla="*/ 51530 h 76200"/>
                <a:gd name="connsiteX14" fmla="*/ 236601 w 257175"/>
                <a:gd name="connsiteY14" fmla="*/ 51530 h 76200"/>
                <a:gd name="connsiteX15" fmla="*/ 117443 w 257175"/>
                <a:gd name="connsiteY15" fmla="*/ 51530 h 76200"/>
                <a:gd name="connsiteX16" fmla="*/ 117443 w 257175"/>
                <a:gd name="connsiteY16" fmla="*/ 29337 h 76200"/>
                <a:gd name="connsiteX17" fmla="*/ 236601 w 257175"/>
                <a:gd name="connsiteY17" fmla="*/ 29337 h 76200"/>
                <a:gd name="connsiteX18" fmla="*/ 236601 w 257175"/>
                <a:gd name="connsiteY18"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57175" h="76200">
                  <a:moveTo>
                    <a:pt x="247745" y="7144"/>
                  </a:moveTo>
                  <a:lnTo>
                    <a:pt x="18288" y="7144"/>
                  </a:lnTo>
                  <a:cubicBezTo>
                    <a:pt x="12192" y="7144"/>
                    <a:pt x="7144" y="12097"/>
                    <a:pt x="7144" y="18288"/>
                  </a:cubicBezTo>
                  <a:lnTo>
                    <a:pt x="7144" y="62675"/>
                  </a:lnTo>
                  <a:cubicBezTo>
                    <a:pt x="7144" y="68771"/>
                    <a:pt x="12096" y="73819"/>
                    <a:pt x="18288" y="73819"/>
                  </a:cubicBezTo>
                  <a:lnTo>
                    <a:pt x="247745" y="73819"/>
                  </a:lnTo>
                  <a:cubicBezTo>
                    <a:pt x="253841" y="73819"/>
                    <a:pt x="258889" y="68866"/>
                    <a:pt x="258889" y="62675"/>
                  </a:cubicBezTo>
                  <a:lnTo>
                    <a:pt x="258889" y="18288"/>
                  </a:lnTo>
                  <a:cubicBezTo>
                    <a:pt x="258794" y="12097"/>
                    <a:pt x="253841" y="7144"/>
                    <a:pt x="247745" y="7144"/>
                  </a:cubicBezTo>
                  <a:close/>
                  <a:moveTo>
                    <a:pt x="95250" y="51530"/>
                  </a:moveTo>
                  <a:lnTo>
                    <a:pt x="29337" y="51530"/>
                  </a:lnTo>
                  <a:lnTo>
                    <a:pt x="29337" y="29337"/>
                  </a:lnTo>
                  <a:lnTo>
                    <a:pt x="95250" y="29337"/>
                  </a:lnTo>
                  <a:lnTo>
                    <a:pt x="95250" y="51530"/>
                  </a:lnTo>
                  <a:close/>
                  <a:moveTo>
                    <a:pt x="236601" y="51530"/>
                  </a:moveTo>
                  <a:lnTo>
                    <a:pt x="117443" y="51530"/>
                  </a:lnTo>
                  <a:lnTo>
                    <a:pt x="117443" y="29337"/>
                  </a:lnTo>
                  <a:lnTo>
                    <a:pt x="236601" y="29337"/>
                  </a:lnTo>
                  <a:lnTo>
                    <a:pt x="236601" y="51530"/>
                  </a:lnTo>
                  <a:close/>
                </a:path>
              </a:pathLst>
            </a:custGeom>
            <a:grpFill/>
            <a:ln w="9525" cap="flat">
              <a:noFill/>
              <a:prstDash val="solid"/>
              <a:miter/>
            </a:ln>
          </p:spPr>
          <p:txBody>
            <a:bodyPr rtlCol="0" anchor="ctr"/>
            <a:lstStyle/>
            <a:p>
              <a:endParaRPr lang="ko-KR" altLang="en-US"/>
            </a:p>
          </p:txBody>
        </p:sp>
        <p:sp>
          <p:nvSpPr>
            <p:cNvPr id="24" name="자유형: 도형 23">
              <a:extLst>
                <a:ext uri="{FF2B5EF4-FFF2-40B4-BE49-F238E27FC236}">
                  <a16:creationId xmlns:a16="http://schemas.microsoft.com/office/drawing/2014/main" id="{A3DBB9BC-07EE-46AC-8758-87D3A16759EA}"/>
                </a:ext>
              </a:extLst>
            </p:cNvPr>
            <p:cNvSpPr/>
            <p:nvPr/>
          </p:nvSpPr>
          <p:spPr>
            <a:xfrm>
              <a:off x="6810557" y="1185005"/>
              <a:ext cx="114300" cy="85725"/>
            </a:xfrm>
            <a:custGeom>
              <a:avLst/>
              <a:gdLst>
                <a:gd name="connsiteX0" fmla="*/ 86106 w 114300"/>
                <a:gd name="connsiteY0" fmla="*/ 7144 h 85725"/>
                <a:gd name="connsiteX1" fmla="*/ 59626 w 114300"/>
                <a:gd name="connsiteY1" fmla="*/ 7144 h 85725"/>
                <a:gd name="connsiteX2" fmla="*/ 33147 w 114300"/>
                <a:gd name="connsiteY2" fmla="*/ 7144 h 85725"/>
                <a:gd name="connsiteX3" fmla="*/ 14764 w 114300"/>
                <a:gd name="connsiteY3" fmla="*/ 14764 h 85725"/>
                <a:gd name="connsiteX4" fmla="*/ 7144 w 114300"/>
                <a:gd name="connsiteY4" fmla="*/ 33147 h 85725"/>
                <a:gd name="connsiteX5" fmla="*/ 7144 w 114300"/>
                <a:gd name="connsiteY5" fmla="*/ 57436 h 85725"/>
                <a:gd name="connsiteX6" fmla="*/ 13145 w 114300"/>
                <a:gd name="connsiteY6" fmla="*/ 67342 h 85725"/>
                <a:gd name="connsiteX7" fmla="*/ 59626 w 114300"/>
                <a:gd name="connsiteY7" fmla="*/ 78581 h 85725"/>
                <a:gd name="connsiteX8" fmla="*/ 106108 w 114300"/>
                <a:gd name="connsiteY8" fmla="*/ 67342 h 85725"/>
                <a:gd name="connsiteX9" fmla="*/ 112109 w 114300"/>
                <a:gd name="connsiteY9" fmla="*/ 57436 h 85725"/>
                <a:gd name="connsiteX10" fmla="*/ 112109 w 114300"/>
                <a:gd name="connsiteY10" fmla="*/ 33147 h 85725"/>
                <a:gd name="connsiteX11" fmla="*/ 104489 w 114300"/>
                <a:gd name="connsiteY11" fmla="*/ 14859 h 85725"/>
                <a:gd name="connsiteX12" fmla="*/ 86106 w 114300"/>
                <a:gd name="connsiteY12" fmla="*/ 7144 h 85725"/>
                <a:gd name="connsiteX13" fmla="*/ 90106 w 114300"/>
                <a:gd name="connsiteY13" fmla="*/ 50387 h 85725"/>
                <a:gd name="connsiteX14" fmla="*/ 59817 w 114300"/>
                <a:gd name="connsiteY14" fmla="*/ 56388 h 85725"/>
                <a:gd name="connsiteX15" fmla="*/ 29527 w 114300"/>
                <a:gd name="connsiteY15" fmla="*/ 50387 h 85725"/>
                <a:gd name="connsiteX16" fmla="*/ 29527 w 114300"/>
                <a:gd name="connsiteY16" fmla="*/ 33147 h 85725"/>
                <a:gd name="connsiteX17" fmla="*/ 33242 w 114300"/>
                <a:gd name="connsiteY17" fmla="*/ 29432 h 85725"/>
                <a:gd name="connsiteX18" fmla="*/ 59721 w 114300"/>
                <a:gd name="connsiteY18" fmla="*/ 29432 h 85725"/>
                <a:gd name="connsiteX19" fmla="*/ 86201 w 114300"/>
                <a:gd name="connsiteY19" fmla="*/ 29432 h 85725"/>
                <a:gd name="connsiteX20" fmla="*/ 90201 w 114300"/>
                <a:gd name="connsiteY20" fmla="*/ 33147 h 85725"/>
                <a:gd name="connsiteX21" fmla="*/ 90106 w 114300"/>
                <a:gd name="connsiteY21" fmla="*/ 50387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4300" h="85725">
                  <a:moveTo>
                    <a:pt x="86106" y="7144"/>
                  </a:moveTo>
                  <a:cubicBezTo>
                    <a:pt x="77343" y="7144"/>
                    <a:pt x="68485" y="7144"/>
                    <a:pt x="59626" y="7144"/>
                  </a:cubicBezTo>
                  <a:cubicBezTo>
                    <a:pt x="50768" y="7144"/>
                    <a:pt x="41910" y="7144"/>
                    <a:pt x="33147" y="7144"/>
                  </a:cubicBezTo>
                  <a:cubicBezTo>
                    <a:pt x="26194" y="7144"/>
                    <a:pt x="19716" y="9811"/>
                    <a:pt x="14764" y="14764"/>
                  </a:cubicBezTo>
                  <a:cubicBezTo>
                    <a:pt x="9810" y="19717"/>
                    <a:pt x="7144" y="26194"/>
                    <a:pt x="7144" y="33147"/>
                  </a:cubicBezTo>
                  <a:lnTo>
                    <a:pt x="7144" y="57436"/>
                  </a:lnTo>
                  <a:cubicBezTo>
                    <a:pt x="7144" y="61627"/>
                    <a:pt x="9525" y="65437"/>
                    <a:pt x="13145" y="67342"/>
                  </a:cubicBezTo>
                  <a:cubicBezTo>
                    <a:pt x="27432" y="74676"/>
                    <a:pt x="43529" y="78581"/>
                    <a:pt x="59626" y="78581"/>
                  </a:cubicBezTo>
                  <a:cubicBezTo>
                    <a:pt x="75819" y="78581"/>
                    <a:pt x="91821" y="74676"/>
                    <a:pt x="106108" y="67342"/>
                  </a:cubicBezTo>
                  <a:cubicBezTo>
                    <a:pt x="109823" y="65437"/>
                    <a:pt x="112109" y="61627"/>
                    <a:pt x="112109" y="57436"/>
                  </a:cubicBezTo>
                  <a:lnTo>
                    <a:pt x="112109" y="33147"/>
                  </a:lnTo>
                  <a:cubicBezTo>
                    <a:pt x="112109" y="26289"/>
                    <a:pt x="109442" y="19812"/>
                    <a:pt x="104489" y="14859"/>
                  </a:cubicBezTo>
                  <a:cubicBezTo>
                    <a:pt x="99822" y="10001"/>
                    <a:pt x="93059" y="7144"/>
                    <a:pt x="86106" y="7144"/>
                  </a:cubicBezTo>
                  <a:close/>
                  <a:moveTo>
                    <a:pt x="90106" y="50387"/>
                  </a:moveTo>
                  <a:cubicBezTo>
                    <a:pt x="80486" y="54388"/>
                    <a:pt x="70389" y="56388"/>
                    <a:pt x="59817" y="56388"/>
                  </a:cubicBezTo>
                  <a:cubicBezTo>
                    <a:pt x="49244" y="56388"/>
                    <a:pt x="39052" y="54388"/>
                    <a:pt x="29527" y="50387"/>
                  </a:cubicBezTo>
                  <a:lnTo>
                    <a:pt x="29527" y="33147"/>
                  </a:lnTo>
                  <a:cubicBezTo>
                    <a:pt x="29527" y="31147"/>
                    <a:pt x="31242" y="29432"/>
                    <a:pt x="33242" y="29432"/>
                  </a:cubicBezTo>
                  <a:cubicBezTo>
                    <a:pt x="42005" y="29432"/>
                    <a:pt x="50863" y="29432"/>
                    <a:pt x="59721" y="29432"/>
                  </a:cubicBezTo>
                  <a:cubicBezTo>
                    <a:pt x="68580" y="29432"/>
                    <a:pt x="77438" y="29432"/>
                    <a:pt x="86201" y="29432"/>
                  </a:cubicBezTo>
                  <a:cubicBezTo>
                    <a:pt x="88201" y="29432"/>
                    <a:pt x="90201" y="31051"/>
                    <a:pt x="90201" y="33147"/>
                  </a:cubicBezTo>
                  <a:lnTo>
                    <a:pt x="90106" y="50387"/>
                  </a:lnTo>
                  <a:close/>
                </a:path>
              </a:pathLst>
            </a:custGeom>
            <a:grpFill/>
            <a:ln w="9525" cap="flat">
              <a:noFill/>
              <a:prstDash val="solid"/>
              <a:miter/>
            </a:ln>
          </p:spPr>
          <p:txBody>
            <a:bodyPr rtlCol="0" anchor="ctr"/>
            <a:lstStyle/>
            <a:p>
              <a:endParaRPr lang="ko-KR" altLang="en-US"/>
            </a:p>
          </p:txBody>
        </p:sp>
        <p:sp>
          <p:nvSpPr>
            <p:cNvPr id="25" name="자유형: 도형 24">
              <a:extLst>
                <a:ext uri="{FF2B5EF4-FFF2-40B4-BE49-F238E27FC236}">
                  <a16:creationId xmlns:a16="http://schemas.microsoft.com/office/drawing/2014/main" id="{BA07292B-02E8-4BAA-BC44-60528F7C3EF0}"/>
                </a:ext>
              </a:extLst>
            </p:cNvPr>
            <p:cNvSpPr/>
            <p:nvPr/>
          </p:nvSpPr>
          <p:spPr>
            <a:xfrm>
              <a:off x="6824939" y="1100518"/>
              <a:ext cx="85725" cy="85725"/>
            </a:xfrm>
            <a:custGeom>
              <a:avLst/>
              <a:gdLst>
                <a:gd name="connsiteX0" fmla="*/ 83725 w 85725"/>
                <a:gd name="connsiteY0" fmla="*/ 45434 h 85725"/>
                <a:gd name="connsiteX1" fmla="*/ 45434 w 85725"/>
                <a:gd name="connsiteY1" fmla="*/ 7144 h 85725"/>
                <a:gd name="connsiteX2" fmla="*/ 7144 w 85725"/>
                <a:gd name="connsiteY2" fmla="*/ 45434 h 85725"/>
                <a:gd name="connsiteX3" fmla="*/ 45434 w 85725"/>
                <a:gd name="connsiteY3" fmla="*/ 83725 h 85725"/>
                <a:gd name="connsiteX4" fmla="*/ 83725 w 85725"/>
                <a:gd name="connsiteY4" fmla="*/ 45434 h 85725"/>
                <a:gd name="connsiteX5" fmla="*/ 29337 w 85725"/>
                <a:gd name="connsiteY5" fmla="*/ 45434 h 85725"/>
                <a:gd name="connsiteX6" fmla="*/ 45434 w 85725"/>
                <a:gd name="connsiteY6" fmla="*/ 29337 h 85725"/>
                <a:gd name="connsiteX7" fmla="*/ 61532 w 85725"/>
                <a:gd name="connsiteY7" fmla="*/ 45434 h 85725"/>
                <a:gd name="connsiteX8" fmla="*/ 45434 w 85725"/>
                <a:gd name="connsiteY8" fmla="*/ 61531 h 85725"/>
                <a:gd name="connsiteX9" fmla="*/ 29337 w 85725"/>
                <a:gd name="connsiteY9" fmla="*/ 45434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5725" h="85725">
                  <a:moveTo>
                    <a:pt x="83725" y="45434"/>
                  </a:moveTo>
                  <a:cubicBezTo>
                    <a:pt x="83725" y="24289"/>
                    <a:pt x="66580" y="7144"/>
                    <a:pt x="45434" y="7144"/>
                  </a:cubicBezTo>
                  <a:cubicBezTo>
                    <a:pt x="24289" y="7144"/>
                    <a:pt x="7144" y="24289"/>
                    <a:pt x="7144" y="45434"/>
                  </a:cubicBezTo>
                  <a:cubicBezTo>
                    <a:pt x="7144" y="66580"/>
                    <a:pt x="24289" y="83725"/>
                    <a:pt x="45434" y="83725"/>
                  </a:cubicBezTo>
                  <a:cubicBezTo>
                    <a:pt x="66580" y="83725"/>
                    <a:pt x="83725" y="66484"/>
                    <a:pt x="83725" y="45434"/>
                  </a:cubicBezTo>
                  <a:close/>
                  <a:moveTo>
                    <a:pt x="29337" y="45434"/>
                  </a:moveTo>
                  <a:cubicBezTo>
                    <a:pt x="29337" y="36576"/>
                    <a:pt x="36576" y="29337"/>
                    <a:pt x="45434" y="29337"/>
                  </a:cubicBezTo>
                  <a:cubicBezTo>
                    <a:pt x="54293" y="29337"/>
                    <a:pt x="61532" y="36576"/>
                    <a:pt x="61532" y="45434"/>
                  </a:cubicBezTo>
                  <a:cubicBezTo>
                    <a:pt x="61532" y="54292"/>
                    <a:pt x="54293" y="61531"/>
                    <a:pt x="45434" y="61531"/>
                  </a:cubicBezTo>
                  <a:cubicBezTo>
                    <a:pt x="36576" y="61531"/>
                    <a:pt x="29337" y="54292"/>
                    <a:pt x="29337" y="45434"/>
                  </a:cubicBezTo>
                  <a:close/>
                </a:path>
              </a:pathLst>
            </a:custGeom>
            <a:grpFill/>
            <a:ln w="9525" cap="flat">
              <a:noFill/>
              <a:prstDash val="solid"/>
              <a:miter/>
            </a:ln>
          </p:spPr>
          <p:txBody>
            <a:bodyPr rtlCol="0" anchor="ctr"/>
            <a:lstStyle/>
            <a:p>
              <a:endParaRPr lang="ko-KR" altLang="en-US"/>
            </a:p>
          </p:txBody>
        </p:sp>
        <p:sp>
          <p:nvSpPr>
            <p:cNvPr id="26" name="자유형: 도형 25">
              <a:extLst>
                <a:ext uri="{FF2B5EF4-FFF2-40B4-BE49-F238E27FC236}">
                  <a16:creationId xmlns:a16="http://schemas.microsoft.com/office/drawing/2014/main" id="{A77F8A80-C421-46CC-B4C9-0528FE07E9FE}"/>
                </a:ext>
              </a:extLst>
            </p:cNvPr>
            <p:cNvSpPr/>
            <p:nvPr/>
          </p:nvSpPr>
          <p:spPr>
            <a:xfrm>
              <a:off x="6937906" y="982503"/>
              <a:ext cx="257175" cy="76200"/>
            </a:xfrm>
            <a:custGeom>
              <a:avLst/>
              <a:gdLst>
                <a:gd name="connsiteX0" fmla="*/ 247745 w 257175"/>
                <a:gd name="connsiteY0" fmla="*/ 7144 h 76200"/>
                <a:gd name="connsiteX1" fmla="*/ 18288 w 257175"/>
                <a:gd name="connsiteY1" fmla="*/ 7144 h 76200"/>
                <a:gd name="connsiteX2" fmla="*/ 7144 w 257175"/>
                <a:gd name="connsiteY2" fmla="*/ 18288 h 76200"/>
                <a:gd name="connsiteX3" fmla="*/ 7144 w 257175"/>
                <a:gd name="connsiteY3" fmla="*/ 62675 h 76200"/>
                <a:gd name="connsiteX4" fmla="*/ 18288 w 257175"/>
                <a:gd name="connsiteY4" fmla="*/ 73819 h 76200"/>
                <a:gd name="connsiteX5" fmla="*/ 247745 w 257175"/>
                <a:gd name="connsiteY5" fmla="*/ 73819 h 76200"/>
                <a:gd name="connsiteX6" fmla="*/ 258889 w 257175"/>
                <a:gd name="connsiteY6" fmla="*/ 62675 h 76200"/>
                <a:gd name="connsiteX7" fmla="*/ 258889 w 257175"/>
                <a:gd name="connsiteY7" fmla="*/ 18288 h 76200"/>
                <a:gd name="connsiteX8" fmla="*/ 247745 w 257175"/>
                <a:gd name="connsiteY8" fmla="*/ 7144 h 76200"/>
                <a:gd name="connsiteX9" fmla="*/ 157448 w 257175"/>
                <a:gd name="connsiteY9" fmla="*/ 51530 h 76200"/>
                <a:gd name="connsiteX10" fmla="*/ 29432 w 257175"/>
                <a:gd name="connsiteY10" fmla="*/ 51530 h 76200"/>
                <a:gd name="connsiteX11" fmla="*/ 29432 w 257175"/>
                <a:gd name="connsiteY11" fmla="*/ 29337 h 76200"/>
                <a:gd name="connsiteX12" fmla="*/ 157448 w 257175"/>
                <a:gd name="connsiteY12" fmla="*/ 29337 h 76200"/>
                <a:gd name="connsiteX13" fmla="*/ 157448 w 257175"/>
                <a:gd name="connsiteY13" fmla="*/ 51530 h 76200"/>
                <a:gd name="connsiteX14" fmla="*/ 236601 w 257175"/>
                <a:gd name="connsiteY14" fmla="*/ 51530 h 76200"/>
                <a:gd name="connsiteX15" fmla="*/ 179641 w 257175"/>
                <a:gd name="connsiteY15" fmla="*/ 51530 h 76200"/>
                <a:gd name="connsiteX16" fmla="*/ 179641 w 257175"/>
                <a:gd name="connsiteY16" fmla="*/ 29337 h 76200"/>
                <a:gd name="connsiteX17" fmla="*/ 236601 w 257175"/>
                <a:gd name="connsiteY17" fmla="*/ 29337 h 76200"/>
                <a:gd name="connsiteX18" fmla="*/ 236601 w 257175"/>
                <a:gd name="connsiteY18"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57175" h="76200">
                  <a:moveTo>
                    <a:pt x="247745" y="7144"/>
                  </a:moveTo>
                  <a:lnTo>
                    <a:pt x="18288" y="7144"/>
                  </a:lnTo>
                  <a:cubicBezTo>
                    <a:pt x="12192" y="7144"/>
                    <a:pt x="7144" y="12097"/>
                    <a:pt x="7144" y="18288"/>
                  </a:cubicBezTo>
                  <a:lnTo>
                    <a:pt x="7144" y="62675"/>
                  </a:lnTo>
                  <a:cubicBezTo>
                    <a:pt x="7144" y="68771"/>
                    <a:pt x="12096" y="73819"/>
                    <a:pt x="18288" y="73819"/>
                  </a:cubicBezTo>
                  <a:lnTo>
                    <a:pt x="247745" y="73819"/>
                  </a:lnTo>
                  <a:cubicBezTo>
                    <a:pt x="253841" y="73819"/>
                    <a:pt x="258889" y="68866"/>
                    <a:pt x="258889" y="62675"/>
                  </a:cubicBezTo>
                  <a:lnTo>
                    <a:pt x="258889" y="18288"/>
                  </a:lnTo>
                  <a:cubicBezTo>
                    <a:pt x="258794" y="12097"/>
                    <a:pt x="253841" y="7144"/>
                    <a:pt x="247745" y="7144"/>
                  </a:cubicBezTo>
                  <a:close/>
                  <a:moveTo>
                    <a:pt x="157448" y="51530"/>
                  </a:moveTo>
                  <a:lnTo>
                    <a:pt x="29432" y="51530"/>
                  </a:lnTo>
                  <a:lnTo>
                    <a:pt x="29432" y="29337"/>
                  </a:lnTo>
                  <a:lnTo>
                    <a:pt x="157448" y="29337"/>
                  </a:lnTo>
                  <a:lnTo>
                    <a:pt x="157448" y="51530"/>
                  </a:lnTo>
                  <a:close/>
                  <a:moveTo>
                    <a:pt x="236601" y="51530"/>
                  </a:moveTo>
                  <a:lnTo>
                    <a:pt x="179641" y="51530"/>
                  </a:lnTo>
                  <a:lnTo>
                    <a:pt x="179641" y="29337"/>
                  </a:lnTo>
                  <a:lnTo>
                    <a:pt x="236601" y="29337"/>
                  </a:lnTo>
                  <a:lnTo>
                    <a:pt x="236601" y="51530"/>
                  </a:lnTo>
                  <a:close/>
                </a:path>
              </a:pathLst>
            </a:custGeom>
            <a:grpFill/>
            <a:ln w="9525" cap="flat">
              <a:noFill/>
              <a:prstDash val="solid"/>
              <a:miter/>
            </a:ln>
          </p:spPr>
          <p:txBody>
            <a:bodyPr rtlCol="0" anchor="ctr"/>
            <a:lstStyle/>
            <a:p>
              <a:endParaRPr lang="ko-KR" altLang="en-US"/>
            </a:p>
          </p:txBody>
        </p:sp>
        <p:sp>
          <p:nvSpPr>
            <p:cNvPr id="27" name="자유형: 도형 26">
              <a:extLst>
                <a:ext uri="{FF2B5EF4-FFF2-40B4-BE49-F238E27FC236}">
                  <a16:creationId xmlns:a16="http://schemas.microsoft.com/office/drawing/2014/main" id="{04DD1AD9-583D-4367-A3C5-55A5C0766C8C}"/>
                </a:ext>
              </a:extLst>
            </p:cNvPr>
            <p:cNvSpPr/>
            <p:nvPr/>
          </p:nvSpPr>
          <p:spPr>
            <a:xfrm>
              <a:off x="6937906" y="1099470"/>
              <a:ext cx="257175" cy="76200"/>
            </a:xfrm>
            <a:custGeom>
              <a:avLst/>
              <a:gdLst>
                <a:gd name="connsiteX0" fmla="*/ 247745 w 257175"/>
                <a:gd name="connsiteY0" fmla="*/ 7144 h 76200"/>
                <a:gd name="connsiteX1" fmla="*/ 18288 w 257175"/>
                <a:gd name="connsiteY1" fmla="*/ 7144 h 76200"/>
                <a:gd name="connsiteX2" fmla="*/ 7144 w 257175"/>
                <a:gd name="connsiteY2" fmla="*/ 18288 h 76200"/>
                <a:gd name="connsiteX3" fmla="*/ 7144 w 257175"/>
                <a:gd name="connsiteY3" fmla="*/ 62675 h 76200"/>
                <a:gd name="connsiteX4" fmla="*/ 18288 w 257175"/>
                <a:gd name="connsiteY4" fmla="*/ 73819 h 76200"/>
                <a:gd name="connsiteX5" fmla="*/ 247745 w 257175"/>
                <a:gd name="connsiteY5" fmla="*/ 73819 h 76200"/>
                <a:gd name="connsiteX6" fmla="*/ 258889 w 257175"/>
                <a:gd name="connsiteY6" fmla="*/ 62675 h 76200"/>
                <a:gd name="connsiteX7" fmla="*/ 258889 w 257175"/>
                <a:gd name="connsiteY7" fmla="*/ 18288 h 76200"/>
                <a:gd name="connsiteX8" fmla="*/ 247745 w 257175"/>
                <a:gd name="connsiteY8" fmla="*/ 7144 h 76200"/>
                <a:gd name="connsiteX9" fmla="*/ 29432 w 257175"/>
                <a:gd name="connsiteY9" fmla="*/ 29337 h 76200"/>
                <a:gd name="connsiteX10" fmla="*/ 53149 w 257175"/>
                <a:gd name="connsiteY10" fmla="*/ 29337 h 76200"/>
                <a:gd name="connsiteX11" fmla="*/ 53149 w 257175"/>
                <a:gd name="connsiteY11" fmla="*/ 51530 h 76200"/>
                <a:gd name="connsiteX12" fmla="*/ 29432 w 257175"/>
                <a:gd name="connsiteY12" fmla="*/ 51530 h 76200"/>
                <a:gd name="connsiteX13" fmla="*/ 29432 w 257175"/>
                <a:gd name="connsiteY13" fmla="*/ 29337 h 76200"/>
                <a:gd name="connsiteX14" fmla="*/ 236601 w 257175"/>
                <a:gd name="connsiteY14" fmla="*/ 51530 h 76200"/>
                <a:gd name="connsiteX15" fmla="*/ 75247 w 257175"/>
                <a:gd name="connsiteY15" fmla="*/ 51530 h 76200"/>
                <a:gd name="connsiteX16" fmla="*/ 75247 w 257175"/>
                <a:gd name="connsiteY16" fmla="*/ 29337 h 76200"/>
                <a:gd name="connsiteX17" fmla="*/ 236601 w 257175"/>
                <a:gd name="connsiteY17" fmla="*/ 29337 h 76200"/>
                <a:gd name="connsiteX18" fmla="*/ 236601 w 257175"/>
                <a:gd name="connsiteY18"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57175" h="76200">
                  <a:moveTo>
                    <a:pt x="247745" y="7144"/>
                  </a:moveTo>
                  <a:lnTo>
                    <a:pt x="18288" y="7144"/>
                  </a:lnTo>
                  <a:cubicBezTo>
                    <a:pt x="12192" y="7144"/>
                    <a:pt x="7144" y="12097"/>
                    <a:pt x="7144" y="18288"/>
                  </a:cubicBezTo>
                  <a:lnTo>
                    <a:pt x="7144" y="62675"/>
                  </a:lnTo>
                  <a:cubicBezTo>
                    <a:pt x="7144" y="68770"/>
                    <a:pt x="12096" y="73819"/>
                    <a:pt x="18288" y="73819"/>
                  </a:cubicBezTo>
                  <a:lnTo>
                    <a:pt x="247745" y="73819"/>
                  </a:lnTo>
                  <a:cubicBezTo>
                    <a:pt x="253841" y="73819"/>
                    <a:pt x="258889" y="68866"/>
                    <a:pt x="258889" y="62675"/>
                  </a:cubicBezTo>
                  <a:lnTo>
                    <a:pt x="258889" y="18288"/>
                  </a:lnTo>
                  <a:cubicBezTo>
                    <a:pt x="258794" y="12097"/>
                    <a:pt x="253841" y="7144"/>
                    <a:pt x="247745" y="7144"/>
                  </a:cubicBezTo>
                  <a:close/>
                  <a:moveTo>
                    <a:pt x="29432" y="29337"/>
                  </a:moveTo>
                  <a:lnTo>
                    <a:pt x="53149" y="29337"/>
                  </a:lnTo>
                  <a:lnTo>
                    <a:pt x="53149" y="51530"/>
                  </a:lnTo>
                  <a:lnTo>
                    <a:pt x="29432" y="51530"/>
                  </a:lnTo>
                  <a:lnTo>
                    <a:pt x="29432" y="29337"/>
                  </a:lnTo>
                  <a:close/>
                  <a:moveTo>
                    <a:pt x="236601" y="51530"/>
                  </a:moveTo>
                  <a:lnTo>
                    <a:pt x="75247" y="51530"/>
                  </a:lnTo>
                  <a:lnTo>
                    <a:pt x="75247" y="29337"/>
                  </a:lnTo>
                  <a:lnTo>
                    <a:pt x="236601" y="29337"/>
                  </a:lnTo>
                  <a:lnTo>
                    <a:pt x="236601" y="51530"/>
                  </a:lnTo>
                  <a:close/>
                </a:path>
              </a:pathLst>
            </a:custGeom>
            <a:grpFill/>
            <a:ln w="9525" cap="flat">
              <a:noFill/>
              <a:prstDash val="solid"/>
              <a:miter/>
            </a:ln>
          </p:spPr>
          <p:txBody>
            <a:bodyPr rtlCol="0" anchor="ctr"/>
            <a:lstStyle/>
            <a:p>
              <a:endParaRPr lang="ko-KR" altLang="en-US"/>
            </a:p>
          </p:txBody>
        </p:sp>
        <p:sp>
          <p:nvSpPr>
            <p:cNvPr id="28" name="자유형: 도형 27">
              <a:extLst>
                <a:ext uri="{FF2B5EF4-FFF2-40B4-BE49-F238E27FC236}">
                  <a16:creationId xmlns:a16="http://schemas.microsoft.com/office/drawing/2014/main" id="{2C95811B-B365-4F32-93F0-776B8143B392}"/>
                </a:ext>
              </a:extLst>
            </p:cNvPr>
            <p:cNvSpPr/>
            <p:nvPr/>
          </p:nvSpPr>
          <p:spPr>
            <a:xfrm>
              <a:off x="6937906" y="1189005"/>
              <a:ext cx="257175" cy="76200"/>
            </a:xfrm>
            <a:custGeom>
              <a:avLst/>
              <a:gdLst>
                <a:gd name="connsiteX0" fmla="*/ 247745 w 257175"/>
                <a:gd name="connsiteY0" fmla="*/ 7144 h 76200"/>
                <a:gd name="connsiteX1" fmla="*/ 18288 w 257175"/>
                <a:gd name="connsiteY1" fmla="*/ 7144 h 76200"/>
                <a:gd name="connsiteX2" fmla="*/ 7144 w 257175"/>
                <a:gd name="connsiteY2" fmla="*/ 18288 h 76200"/>
                <a:gd name="connsiteX3" fmla="*/ 7144 w 257175"/>
                <a:gd name="connsiteY3" fmla="*/ 62675 h 76200"/>
                <a:gd name="connsiteX4" fmla="*/ 18288 w 257175"/>
                <a:gd name="connsiteY4" fmla="*/ 73819 h 76200"/>
                <a:gd name="connsiteX5" fmla="*/ 247745 w 257175"/>
                <a:gd name="connsiteY5" fmla="*/ 73819 h 76200"/>
                <a:gd name="connsiteX6" fmla="*/ 258889 w 257175"/>
                <a:gd name="connsiteY6" fmla="*/ 62675 h 76200"/>
                <a:gd name="connsiteX7" fmla="*/ 258889 w 257175"/>
                <a:gd name="connsiteY7" fmla="*/ 18288 h 76200"/>
                <a:gd name="connsiteX8" fmla="*/ 247745 w 257175"/>
                <a:gd name="connsiteY8" fmla="*/ 7144 h 76200"/>
                <a:gd name="connsiteX9" fmla="*/ 29432 w 257175"/>
                <a:gd name="connsiteY9" fmla="*/ 29337 h 76200"/>
                <a:gd name="connsiteX10" fmla="*/ 192214 w 257175"/>
                <a:gd name="connsiteY10" fmla="*/ 29337 h 76200"/>
                <a:gd name="connsiteX11" fmla="*/ 192214 w 257175"/>
                <a:gd name="connsiteY11" fmla="*/ 51530 h 76200"/>
                <a:gd name="connsiteX12" fmla="*/ 29432 w 257175"/>
                <a:gd name="connsiteY12" fmla="*/ 51530 h 76200"/>
                <a:gd name="connsiteX13" fmla="*/ 29432 w 257175"/>
                <a:gd name="connsiteY13" fmla="*/ 29337 h 76200"/>
                <a:gd name="connsiteX14" fmla="*/ 236601 w 257175"/>
                <a:gd name="connsiteY14" fmla="*/ 51530 h 76200"/>
                <a:gd name="connsiteX15" fmla="*/ 214408 w 257175"/>
                <a:gd name="connsiteY15" fmla="*/ 51530 h 76200"/>
                <a:gd name="connsiteX16" fmla="*/ 214408 w 257175"/>
                <a:gd name="connsiteY16" fmla="*/ 29337 h 76200"/>
                <a:gd name="connsiteX17" fmla="*/ 236601 w 257175"/>
                <a:gd name="connsiteY17" fmla="*/ 29337 h 76200"/>
                <a:gd name="connsiteX18" fmla="*/ 236601 w 257175"/>
                <a:gd name="connsiteY18"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57175" h="76200">
                  <a:moveTo>
                    <a:pt x="247745" y="7144"/>
                  </a:moveTo>
                  <a:lnTo>
                    <a:pt x="18288" y="7144"/>
                  </a:lnTo>
                  <a:cubicBezTo>
                    <a:pt x="12192" y="7144"/>
                    <a:pt x="7144" y="12097"/>
                    <a:pt x="7144" y="18288"/>
                  </a:cubicBezTo>
                  <a:lnTo>
                    <a:pt x="7144" y="62675"/>
                  </a:lnTo>
                  <a:cubicBezTo>
                    <a:pt x="7144" y="68770"/>
                    <a:pt x="12096" y="73819"/>
                    <a:pt x="18288" y="73819"/>
                  </a:cubicBezTo>
                  <a:lnTo>
                    <a:pt x="247745" y="73819"/>
                  </a:lnTo>
                  <a:cubicBezTo>
                    <a:pt x="253841" y="73819"/>
                    <a:pt x="258889" y="68866"/>
                    <a:pt x="258889" y="62675"/>
                  </a:cubicBezTo>
                  <a:lnTo>
                    <a:pt x="258889" y="18288"/>
                  </a:lnTo>
                  <a:cubicBezTo>
                    <a:pt x="258794" y="12097"/>
                    <a:pt x="253841" y="7144"/>
                    <a:pt x="247745" y="7144"/>
                  </a:cubicBezTo>
                  <a:close/>
                  <a:moveTo>
                    <a:pt x="29432" y="29337"/>
                  </a:moveTo>
                  <a:lnTo>
                    <a:pt x="192214" y="29337"/>
                  </a:lnTo>
                  <a:lnTo>
                    <a:pt x="192214" y="51530"/>
                  </a:lnTo>
                  <a:lnTo>
                    <a:pt x="29432" y="51530"/>
                  </a:lnTo>
                  <a:lnTo>
                    <a:pt x="29432" y="29337"/>
                  </a:lnTo>
                  <a:close/>
                  <a:moveTo>
                    <a:pt x="236601" y="51530"/>
                  </a:moveTo>
                  <a:lnTo>
                    <a:pt x="214408" y="51530"/>
                  </a:lnTo>
                  <a:lnTo>
                    <a:pt x="214408" y="29337"/>
                  </a:lnTo>
                  <a:lnTo>
                    <a:pt x="236601" y="29337"/>
                  </a:lnTo>
                  <a:lnTo>
                    <a:pt x="236601" y="51530"/>
                  </a:lnTo>
                  <a:close/>
                </a:path>
              </a:pathLst>
            </a:custGeom>
            <a:grpFill/>
            <a:ln w="9525" cap="flat">
              <a:noFill/>
              <a:prstDash val="solid"/>
              <a:miter/>
            </a:ln>
          </p:spPr>
          <p:txBody>
            <a:bodyPr rtlCol="0" anchor="ctr"/>
            <a:lstStyle/>
            <a:p>
              <a:endParaRPr lang="ko-KR" altLang="en-US"/>
            </a:p>
          </p:txBody>
        </p:sp>
      </p:grpSp>
      <p:sp>
        <p:nvSpPr>
          <p:cNvPr id="29" name="TextBox 28">
            <a:extLst>
              <a:ext uri="{FF2B5EF4-FFF2-40B4-BE49-F238E27FC236}">
                <a16:creationId xmlns:a16="http://schemas.microsoft.com/office/drawing/2014/main" id="{4ECDE187-04E2-45C2-AB71-3163282F7484}"/>
              </a:ext>
            </a:extLst>
          </p:cNvPr>
          <p:cNvSpPr txBox="1"/>
          <p:nvPr/>
        </p:nvSpPr>
        <p:spPr>
          <a:xfrm>
            <a:off x="954062" y="3429000"/>
            <a:ext cx="2175491" cy="1785104"/>
          </a:xfrm>
          <a:prstGeom prst="rect">
            <a:avLst/>
          </a:prstGeom>
          <a:noFill/>
        </p:spPr>
        <p:txBody>
          <a:bodyPr wrap="square" lIns="91440" tIns="45720" rIns="91440" bIns="45720" rtlCol="0" anchor="t" anchorCtr="0">
            <a:spAutoFit/>
          </a:bodyPr>
          <a:lstStyle/>
          <a:p>
            <a:pPr algn="ctr"/>
            <a:r>
              <a:rPr lang="en-US" altLang="ko-KR" sz="2200" dirty="0">
                <a:solidFill>
                  <a:srgbClr val="373737"/>
                </a:solidFill>
                <a:ea typeface="맑은 고딕"/>
              </a:rPr>
              <a:t> Bekijk de presentatie van Every1 over </a:t>
            </a:r>
            <a:r>
              <a:rPr lang="en-US" altLang="ko-KR" sz="2200" i="1" dirty="0">
                <a:solidFill>
                  <a:srgbClr val="373737"/>
                </a:solidFill>
                <a:ea typeface="맑은 고딕"/>
                <a:hlinkClick r:id="rId3"/>
              </a:rPr>
              <a:t>energiegemeenschappen: IT-basisprincipes</a:t>
            </a:r>
            <a:endParaRPr lang="ko-KR" altLang="en-US" sz="2200" dirty="0">
              <a:solidFill>
                <a:srgbClr val="373737"/>
              </a:solidFill>
              <a:ea typeface="맑은 고딕"/>
            </a:endParaRPr>
          </a:p>
        </p:txBody>
      </p:sp>
      <p:grpSp>
        <p:nvGrpSpPr>
          <p:cNvPr id="32" name="그룹 31">
            <a:extLst>
              <a:ext uri="{FF2B5EF4-FFF2-40B4-BE49-F238E27FC236}">
                <a16:creationId xmlns:a16="http://schemas.microsoft.com/office/drawing/2014/main" id="{9AA80F0D-EBB3-4C6C-AADE-CFFA66F10EDB}"/>
              </a:ext>
              <a:ext uri="{C183D7F6-B498-43B3-948B-1728B52AA6E4}">
                <adec:decorative xmlns:adec="http://schemas.microsoft.com/office/drawing/2017/decorative" val="1"/>
              </a:ext>
            </a:extLst>
          </p:cNvPr>
          <p:cNvGrpSpPr/>
          <p:nvPr/>
        </p:nvGrpSpPr>
        <p:grpSpPr>
          <a:xfrm>
            <a:off x="4435138" y="2356969"/>
            <a:ext cx="620738" cy="626714"/>
            <a:chOff x="5449339" y="2217420"/>
            <a:chExt cx="388048" cy="391784"/>
          </a:xfrm>
          <a:solidFill>
            <a:schemeClr val="accent1"/>
          </a:solidFill>
        </p:grpSpPr>
        <p:sp>
          <p:nvSpPr>
            <p:cNvPr id="33" name="자유형: 도형 32">
              <a:extLst>
                <a:ext uri="{FF2B5EF4-FFF2-40B4-BE49-F238E27FC236}">
                  <a16:creationId xmlns:a16="http://schemas.microsoft.com/office/drawing/2014/main" id="{CB5A7904-CAC3-45AF-AD1B-B88536EFABA4}"/>
                </a:ext>
              </a:extLst>
            </p:cNvPr>
            <p:cNvSpPr/>
            <p:nvPr/>
          </p:nvSpPr>
          <p:spPr>
            <a:xfrm>
              <a:off x="5561162" y="2217420"/>
              <a:ext cx="276225" cy="361950"/>
            </a:xfrm>
            <a:custGeom>
              <a:avLst/>
              <a:gdLst>
                <a:gd name="connsiteX0" fmla="*/ 263366 w 276225"/>
                <a:gd name="connsiteY0" fmla="*/ 96107 h 361950"/>
                <a:gd name="connsiteX1" fmla="*/ 230029 w 276225"/>
                <a:gd name="connsiteY1" fmla="*/ 96107 h 361950"/>
                <a:gd name="connsiteX2" fmla="*/ 230029 w 276225"/>
                <a:gd name="connsiteY2" fmla="*/ 40576 h 361950"/>
                <a:gd name="connsiteX3" fmla="*/ 218885 w 276225"/>
                <a:gd name="connsiteY3" fmla="*/ 29432 h 361950"/>
                <a:gd name="connsiteX4" fmla="*/ 73818 w 276225"/>
                <a:gd name="connsiteY4" fmla="*/ 29432 h 361950"/>
                <a:gd name="connsiteX5" fmla="*/ 73818 w 276225"/>
                <a:gd name="connsiteY5" fmla="*/ 18288 h 361950"/>
                <a:gd name="connsiteX6" fmla="*/ 62674 w 276225"/>
                <a:gd name="connsiteY6" fmla="*/ 7144 h 361950"/>
                <a:gd name="connsiteX7" fmla="*/ 18288 w 276225"/>
                <a:gd name="connsiteY7" fmla="*/ 7144 h 361950"/>
                <a:gd name="connsiteX8" fmla="*/ 7144 w 276225"/>
                <a:gd name="connsiteY8" fmla="*/ 18288 h 361950"/>
                <a:gd name="connsiteX9" fmla="*/ 7144 w 276225"/>
                <a:gd name="connsiteY9" fmla="*/ 62675 h 361950"/>
                <a:gd name="connsiteX10" fmla="*/ 18288 w 276225"/>
                <a:gd name="connsiteY10" fmla="*/ 73819 h 361950"/>
                <a:gd name="connsiteX11" fmla="*/ 62674 w 276225"/>
                <a:gd name="connsiteY11" fmla="*/ 73819 h 361950"/>
                <a:gd name="connsiteX12" fmla="*/ 73818 w 276225"/>
                <a:gd name="connsiteY12" fmla="*/ 62675 h 361950"/>
                <a:gd name="connsiteX13" fmla="*/ 73818 w 276225"/>
                <a:gd name="connsiteY13" fmla="*/ 51530 h 361950"/>
                <a:gd name="connsiteX14" fmla="*/ 207740 w 276225"/>
                <a:gd name="connsiteY14" fmla="*/ 51530 h 361950"/>
                <a:gd name="connsiteX15" fmla="*/ 207740 w 276225"/>
                <a:gd name="connsiteY15" fmla="*/ 95917 h 361950"/>
                <a:gd name="connsiteX16" fmla="*/ 174402 w 276225"/>
                <a:gd name="connsiteY16" fmla="*/ 95917 h 361950"/>
                <a:gd name="connsiteX17" fmla="*/ 163258 w 276225"/>
                <a:gd name="connsiteY17" fmla="*/ 107061 h 361950"/>
                <a:gd name="connsiteX18" fmla="*/ 163258 w 276225"/>
                <a:gd name="connsiteY18" fmla="*/ 263938 h 361950"/>
                <a:gd name="connsiteX19" fmla="*/ 174402 w 276225"/>
                <a:gd name="connsiteY19" fmla="*/ 275082 h 361950"/>
                <a:gd name="connsiteX20" fmla="*/ 207740 w 276225"/>
                <a:gd name="connsiteY20" fmla="*/ 275082 h 361950"/>
                <a:gd name="connsiteX21" fmla="*/ 207740 w 276225"/>
                <a:gd name="connsiteY21" fmla="*/ 319468 h 361950"/>
                <a:gd name="connsiteX22" fmla="*/ 185547 w 276225"/>
                <a:gd name="connsiteY22" fmla="*/ 319468 h 361950"/>
                <a:gd name="connsiteX23" fmla="*/ 185547 w 276225"/>
                <a:gd name="connsiteY23" fmla="*/ 308324 h 361950"/>
                <a:gd name="connsiteX24" fmla="*/ 174402 w 276225"/>
                <a:gd name="connsiteY24" fmla="*/ 297180 h 361950"/>
                <a:gd name="connsiteX25" fmla="*/ 130016 w 276225"/>
                <a:gd name="connsiteY25" fmla="*/ 297180 h 361950"/>
                <a:gd name="connsiteX26" fmla="*/ 118872 w 276225"/>
                <a:gd name="connsiteY26" fmla="*/ 308324 h 361950"/>
                <a:gd name="connsiteX27" fmla="*/ 118872 w 276225"/>
                <a:gd name="connsiteY27" fmla="*/ 352711 h 361950"/>
                <a:gd name="connsiteX28" fmla="*/ 130016 w 276225"/>
                <a:gd name="connsiteY28" fmla="*/ 363855 h 361950"/>
                <a:gd name="connsiteX29" fmla="*/ 174402 w 276225"/>
                <a:gd name="connsiteY29" fmla="*/ 363855 h 361950"/>
                <a:gd name="connsiteX30" fmla="*/ 185547 w 276225"/>
                <a:gd name="connsiteY30" fmla="*/ 352711 h 361950"/>
                <a:gd name="connsiteX31" fmla="*/ 185547 w 276225"/>
                <a:gd name="connsiteY31" fmla="*/ 341567 h 361950"/>
                <a:gd name="connsiteX32" fmla="*/ 218885 w 276225"/>
                <a:gd name="connsiteY32" fmla="*/ 341567 h 361950"/>
                <a:gd name="connsiteX33" fmla="*/ 230029 w 276225"/>
                <a:gd name="connsiteY33" fmla="*/ 330422 h 361950"/>
                <a:gd name="connsiteX34" fmla="*/ 230029 w 276225"/>
                <a:gd name="connsiteY34" fmla="*/ 274892 h 361950"/>
                <a:gd name="connsiteX35" fmla="*/ 263366 w 276225"/>
                <a:gd name="connsiteY35" fmla="*/ 274892 h 361950"/>
                <a:gd name="connsiteX36" fmla="*/ 274510 w 276225"/>
                <a:gd name="connsiteY36" fmla="*/ 263747 h 361950"/>
                <a:gd name="connsiteX37" fmla="*/ 274510 w 276225"/>
                <a:gd name="connsiteY37" fmla="*/ 106871 h 361950"/>
                <a:gd name="connsiteX38" fmla="*/ 263366 w 276225"/>
                <a:gd name="connsiteY38" fmla="*/ 96107 h 361950"/>
                <a:gd name="connsiteX39" fmla="*/ 51721 w 276225"/>
                <a:gd name="connsiteY39" fmla="*/ 51721 h 361950"/>
                <a:gd name="connsiteX40" fmla="*/ 29527 w 276225"/>
                <a:gd name="connsiteY40" fmla="*/ 51721 h 361950"/>
                <a:gd name="connsiteX41" fmla="*/ 29527 w 276225"/>
                <a:gd name="connsiteY41" fmla="*/ 29527 h 361950"/>
                <a:gd name="connsiteX42" fmla="*/ 51721 w 276225"/>
                <a:gd name="connsiteY42" fmla="*/ 29527 h 361950"/>
                <a:gd name="connsiteX43" fmla="*/ 51721 w 276225"/>
                <a:gd name="connsiteY43" fmla="*/ 51721 h 361950"/>
                <a:gd name="connsiteX44" fmla="*/ 163449 w 276225"/>
                <a:gd name="connsiteY44" fmla="*/ 341852 h 361950"/>
                <a:gd name="connsiteX45" fmla="*/ 141256 w 276225"/>
                <a:gd name="connsiteY45" fmla="*/ 341852 h 361950"/>
                <a:gd name="connsiteX46" fmla="*/ 141256 w 276225"/>
                <a:gd name="connsiteY46" fmla="*/ 319659 h 361950"/>
                <a:gd name="connsiteX47" fmla="*/ 163449 w 276225"/>
                <a:gd name="connsiteY47" fmla="*/ 319659 h 361950"/>
                <a:gd name="connsiteX48" fmla="*/ 163449 w 276225"/>
                <a:gd name="connsiteY48" fmla="*/ 341852 h 361950"/>
                <a:gd name="connsiteX49" fmla="*/ 185642 w 276225"/>
                <a:gd name="connsiteY49" fmla="*/ 162782 h 361950"/>
                <a:gd name="connsiteX50" fmla="*/ 252222 w 276225"/>
                <a:gd name="connsiteY50" fmla="*/ 162782 h 361950"/>
                <a:gd name="connsiteX51" fmla="*/ 252222 w 276225"/>
                <a:gd name="connsiteY51" fmla="*/ 208693 h 361950"/>
                <a:gd name="connsiteX52" fmla="*/ 185642 w 276225"/>
                <a:gd name="connsiteY52" fmla="*/ 208693 h 361950"/>
                <a:gd name="connsiteX53" fmla="*/ 185642 w 276225"/>
                <a:gd name="connsiteY53" fmla="*/ 162782 h 361950"/>
                <a:gd name="connsiteX54" fmla="*/ 252317 w 276225"/>
                <a:gd name="connsiteY54" fmla="*/ 118300 h 361950"/>
                <a:gd name="connsiteX55" fmla="*/ 252317 w 276225"/>
                <a:gd name="connsiteY55" fmla="*/ 140494 h 361950"/>
                <a:gd name="connsiteX56" fmla="*/ 185737 w 276225"/>
                <a:gd name="connsiteY56" fmla="*/ 140494 h 361950"/>
                <a:gd name="connsiteX57" fmla="*/ 185737 w 276225"/>
                <a:gd name="connsiteY57" fmla="*/ 118300 h 361950"/>
                <a:gd name="connsiteX58" fmla="*/ 252317 w 276225"/>
                <a:gd name="connsiteY58" fmla="*/ 118300 h 361950"/>
                <a:gd name="connsiteX59" fmla="*/ 185642 w 276225"/>
                <a:gd name="connsiteY59" fmla="*/ 252984 h 361950"/>
                <a:gd name="connsiteX60" fmla="*/ 185642 w 276225"/>
                <a:gd name="connsiteY60" fmla="*/ 230791 h 361950"/>
                <a:gd name="connsiteX61" fmla="*/ 252222 w 276225"/>
                <a:gd name="connsiteY61" fmla="*/ 230791 h 361950"/>
                <a:gd name="connsiteX62" fmla="*/ 252222 w 276225"/>
                <a:gd name="connsiteY62" fmla="*/ 252984 h 361950"/>
                <a:gd name="connsiteX63" fmla="*/ 185642 w 276225"/>
                <a:gd name="connsiteY63" fmla="*/ 252984 h 361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276225" h="361950">
                  <a:moveTo>
                    <a:pt x="263366" y="96107"/>
                  </a:moveTo>
                  <a:lnTo>
                    <a:pt x="230029" y="96107"/>
                  </a:lnTo>
                  <a:lnTo>
                    <a:pt x="230029" y="40576"/>
                  </a:lnTo>
                  <a:cubicBezTo>
                    <a:pt x="230029" y="34480"/>
                    <a:pt x="225076" y="29432"/>
                    <a:pt x="218885" y="29432"/>
                  </a:cubicBezTo>
                  <a:lnTo>
                    <a:pt x="73818" y="29432"/>
                  </a:lnTo>
                  <a:lnTo>
                    <a:pt x="73818" y="18288"/>
                  </a:lnTo>
                  <a:cubicBezTo>
                    <a:pt x="73818" y="12192"/>
                    <a:pt x="68866" y="7144"/>
                    <a:pt x="62674" y="7144"/>
                  </a:cubicBezTo>
                  <a:lnTo>
                    <a:pt x="18288" y="7144"/>
                  </a:lnTo>
                  <a:cubicBezTo>
                    <a:pt x="12192" y="7144"/>
                    <a:pt x="7144" y="12097"/>
                    <a:pt x="7144" y="18288"/>
                  </a:cubicBezTo>
                  <a:lnTo>
                    <a:pt x="7144" y="62675"/>
                  </a:lnTo>
                  <a:cubicBezTo>
                    <a:pt x="7144" y="68771"/>
                    <a:pt x="12097" y="73819"/>
                    <a:pt x="18288" y="73819"/>
                  </a:cubicBezTo>
                  <a:lnTo>
                    <a:pt x="62674" y="73819"/>
                  </a:lnTo>
                  <a:cubicBezTo>
                    <a:pt x="68771" y="73819"/>
                    <a:pt x="73818" y="68866"/>
                    <a:pt x="73818" y="62675"/>
                  </a:cubicBezTo>
                  <a:lnTo>
                    <a:pt x="73818" y="51530"/>
                  </a:lnTo>
                  <a:lnTo>
                    <a:pt x="207740" y="51530"/>
                  </a:lnTo>
                  <a:lnTo>
                    <a:pt x="207740" y="95917"/>
                  </a:lnTo>
                  <a:lnTo>
                    <a:pt x="174402" y="95917"/>
                  </a:lnTo>
                  <a:cubicBezTo>
                    <a:pt x="168307" y="95917"/>
                    <a:pt x="163258" y="100870"/>
                    <a:pt x="163258" y="107061"/>
                  </a:cubicBezTo>
                  <a:lnTo>
                    <a:pt x="163258" y="263938"/>
                  </a:lnTo>
                  <a:cubicBezTo>
                    <a:pt x="163258" y="270034"/>
                    <a:pt x="168212" y="275082"/>
                    <a:pt x="174402" y="275082"/>
                  </a:cubicBezTo>
                  <a:lnTo>
                    <a:pt x="207740" y="275082"/>
                  </a:lnTo>
                  <a:lnTo>
                    <a:pt x="207740" y="319468"/>
                  </a:lnTo>
                  <a:lnTo>
                    <a:pt x="185547" y="319468"/>
                  </a:lnTo>
                  <a:lnTo>
                    <a:pt x="185547" y="308324"/>
                  </a:lnTo>
                  <a:cubicBezTo>
                    <a:pt x="185547" y="302228"/>
                    <a:pt x="180594" y="297180"/>
                    <a:pt x="174402" y="297180"/>
                  </a:cubicBezTo>
                  <a:lnTo>
                    <a:pt x="130016" y="297180"/>
                  </a:lnTo>
                  <a:cubicBezTo>
                    <a:pt x="123920" y="297180"/>
                    <a:pt x="118872" y="302133"/>
                    <a:pt x="118872" y="308324"/>
                  </a:cubicBezTo>
                  <a:lnTo>
                    <a:pt x="118872" y="352711"/>
                  </a:lnTo>
                  <a:cubicBezTo>
                    <a:pt x="118872" y="358807"/>
                    <a:pt x="123825" y="363855"/>
                    <a:pt x="130016" y="363855"/>
                  </a:cubicBezTo>
                  <a:lnTo>
                    <a:pt x="174402" y="363855"/>
                  </a:lnTo>
                  <a:cubicBezTo>
                    <a:pt x="180499" y="363855"/>
                    <a:pt x="185547" y="358902"/>
                    <a:pt x="185547" y="352711"/>
                  </a:cubicBezTo>
                  <a:lnTo>
                    <a:pt x="185547" y="341567"/>
                  </a:lnTo>
                  <a:lnTo>
                    <a:pt x="218885" y="341567"/>
                  </a:lnTo>
                  <a:cubicBezTo>
                    <a:pt x="224980" y="341567"/>
                    <a:pt x="230029" y="336613"/>
                    <a:pt x="230029" y="330422"/>
                  </a:cubicBezTo>
                  <a:lnTo>
                    <a:pt x="230029" y="274892"/>
                  </a:lnTo>
                  <a:lnTo>
                    <a:pt x="263366" y="274892"/>
                  </a:lnTo>
                  <a:cubicBezTo>
                    <a:pt x="269462" y="274892"/>
                    <a:pt x="274510" y="269938"/>
                    <a:pt x="274510" y="263747"/>
                  </a:cubicBezTo>
                  <a:lnTo>
                    <a:pt x="274510" y="106871"/>
                  </a:lnTo>
                  <a:cubicBezTo>
                    <a:pt x="274510" y="101060"/>
                    <a:pt x="269462" y="96107"/>
                    <a:pt x="263366" y="96107"/>
                  </a:cubicBezTo>
                  <a:close/>
                  <a:moveTo>
                    <a:pt x="51721" y="51721"/>
                  </a:moveTo>
                  <a:lnTo>
                    <a:pt x="29527" y="51721"/>
                  </a:lnTo>
                  <a:lnTo>
                    <a:pt x="29527" y="29527"/>
                  </a:lnTo>
                  <a:lnTo>
                    <a:pt x="51721" y="29527"/>
                  </a:lnTo>
                  <a:lnTo>
                    <a:pt x="51721" y="51721"/>
                  </a:lnTo>
                  <a:close/>
                  <a:moveTo>
                    <a:pt x="163449" y="341852"/>
                  </a:moveTo>
                  <a:lnTo>
                    <a:pt x="141256" y="341852"/>
                  </a:lnTo>
                  <a:lnTo>
                    <a:pt x="141256" y="319659"/>
                  </a:lnTo>
                  <a:lnTo>
                    <a:pt x="163449" y="319659"/>
                  </a:lnTo>
                  <a:lnTo>
                    <a:pt x="163449" y="341852"/>
                  </a:lnTo>
                  <a:close/>
                  <a:moveTo>
                    <a:pt x="185642" y="162782"/>
                  </a:moveTo>
                  <a:lnTo>
                    <a:pt x="252222" y="162782"/>
                  </a:lnTo>
                  <a:lnTo>
                    <a:pt x="252222" y="208693"/>
                  </a:lnTo>
                  <a:lnTo>
                    <a:pt x="185642" y="208693"/>
                  </a:lnTo>
                  <a:lnTo>
                    <a:pt x="185642" y="162782"/>
                  </a:lnTo>
                  <a:close/>
                  <a:moveTo>
                    <a:pt x="252317" y="118300"/>
                  </a:moveTo>
                  <a:lnTo>
                    <a:pt x="252317" y="140494"/>
                  </a:lnTo>
                  <a:lnTo>
                    <a:pt x="185737" y="140494"/>
                  </a:lnTo>
                  <a:lnTo>
                    <a:pt x="185737" y="118300"/>
                  </a:lnTo>
                  <a:lnTo>
                    <a:pt x="252317" y="118300"/>
                  </a:lnTo>
                  <a:close/>
                  <a:moveTo>
                    <a:pt x="185642" y="252984"/>
                  </a:moveTo>
                  <a:lnTo>
                    <a:pt x="185642" y="230791"/>
                  </a:lnTo>
                  <a:lnTo>
                    <a:pt x="252222" y="230791"/>
                  </a:lnTo>
                  <a:lnTo>
                    <a:pt x="252222" y="252984"/>
                  </a:lnTo>
                  <a:lnTo>
                    <a:pt x="185642" y="252984"/>
                  </a:lnTo>
                  <a:close/>
                </a:path>
              </a:pathLst>
            </a:custGeom>
            <a:grpFill/>
            <a:ln w="9525" cap="flat">
              <a:noFill/>
              <a:prstDash val="solid"/>
              <a:miter/>
            </a:ln>
          </p:spPr>
          <p:txBody>
            <a:bodyPr rtlCol="0" anchor="ctr"/>
            <a:lstStyle/>
            <a:p>
              <a:endParaRPr lang="ko-KR" altLang="en-US"/>
            </a:p>
          </p:txBody>
        </p:sp>
        <p:sp>
          <p:nvSpPr>
            <p:cNvPr id="34" name="자유형: 도형 33">
              <a:extLst>
                <a:ext uri="{FF2B5EF4-FFF2-40B4-BE49-F238E27FC236}">
                  <a16:creationId xmlns:a16="http://schemas.microsoft.com/office/drawing/2014/main" id="{07FD3683-124B-4FC8-BC8A-82E8EDA88594}"/>
                </a:ext>
              </a:extLst>
            </p:cNvPr>
            <p:cNvSpPr/>
            <p:nvPr/>
          </p:nvSpPr>
          <p:spPr>
            <a:xfrm>
              <a:off x="5494678" y="248547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335" y="7884"/>
                    <a:pt x="7144" y="12837"/>
                    <a:pt x="7144" y="18552"/>
                  </a:cubicBezTo>
                  <a:close/>
                </a:path>
              </a:pathLst>
            </a:custGeom>
            <a:grpFill/>
            <a:ln w="9525" cap="flat">
              <a:noFill/>
              <a:prstDash val="solid"/>
              <a:miter/>
            </a:ln>
          </p:spPr>
          <p:txBody>
            <a:bodyPr rtlCol="0" anchor="ctr"/>
            <a:lstStyle/>
            <a:p>
              <a:endParaRPr lang="ko-KR" altLang="en-US"/>
            </a:p>
          </p:txBody>
        </p:sp>
        <p:sp>
          <p:nvSpPr>
            <p:cNvPr id="35" name="자유형: 도형 34">
              <a:extLst>
                <a:ext uri="{FF2B5EF4-FFF2-40B4-BE49-F238E27FC236}">
                  <a16:creationId xmlns:a16="http://schemas.microsoft.com/office/drawing/2014/main" id="{2A91A445-0E3B-4298-8F85-60E5F18D4600}"/>
                </a:ext>
              </a:extLst>
            </p:cNvPr>
            <p:cNvSpPr/>
            <p:nvPr/>
          </p:nvSpPr>
          <p:spPr>
            <a:xfrm>
              <a:off x="5494678" y="255205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335" y="7884"/>
                    <a:pt x="7144" y="12932"/>
                    <a:pt x="7144" y="18552"/>
                  </a:cubicBezTo>
                  <a:close/>
                </a:path>
              </a:pathLst>
            </a:custGeom>
            <a:grpFill/>
            <a:ln w="9525" cap="flat">
              <a:noFill/>
              <a:prstDash val="solid"/>
              <a:miter/>
            </a:ln>
          </p:spPr>
          <p:txBody>
            <a:bodyPr rtlCol="0" anchor="ctr"/>
            <a:lstStyle/>
            <a:p>
              <a:endParaRPr lang="ko-KR" altLang="en-US"/>
            </a:p>
          </p:txBody>
        </p:sp>
        <p:sp>
          <p:nvSpPr>
            <p:cNvPr id="36" name="자유형: 도형 35">
              <a:extLst>
                <a:ext uri="{FF2B5EF4-FFF2-40B4-BE49-F238E27FC236}">
                  <a16:creationId xmlns:a16="http://schemas.microsoft.com/office/drawing/2014/main" id="{00C46BB7-2B24-4F61-B68C-D6C6C84CAE81}"/>
                </a:ext>
              </a:extLst>
            </p:cNvPr>
            <p:cNvSpPr/>
            <p:nvPr/>
          </p:nvSpPr>
          <p:spPr>
            <a:xfrm>
              <a:off x="5561353" y="248547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239" y="7884"/>
                    <a:pt x="7144" y="12837"/>
                    <a:pt x="7144" y="18552"/>
                  </a:cubicBezTo>
                  <a:close/>
                </a:path>
              </a:pathLst>
            </a:custGeom>
            <a:grpFill/>
            <a:ln w="9525" cap="flat">
              <a:noFill/>
              <a:prstDash val="solid"/>
              <a:miter/>
            </a:ln>
          </p:spPr>
          <p:txBody>
            <a:bodyPr rtlCol="0" anchor="ctr"/>
            <a:lstStyle/>
            <a:p>
              <a:endParaRPr lang="ko-KR" altLang="en-US"/>
            </a:p>
          </p:txBody>
        </p:sp>
        <p:sp>
          <p:nvSpPr>
            <p:cNvPr id="37" name="자유형: 도형 36">
              <a:extLst>
                <a:ext uri="{FF2B5EF4-FFF2-40B4-BE49-F238E27FC236}">
                  <a16:creationId xmlns:a16="http://schemas.microsoft.com/office/drawing/2014/main" id="{31CACC48-9DB5-4E01-9F86-D656492A4064}"/>
                </a:ext>
              </a:extLst>
            </p:cNvPr>
            <p:cNvSpPr/>
            <p:nvPr/>
          </p:nvSpPr>
          <p:spPr>
            <a:xfrm>
              <a:off x="5561353" y="255205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239" y="7884"/>
                    <a:pt x="7144" y="12932"/>
                    <a:pt x="7144" y="18552"/>
                  </a:cubicBezTo>
                  <a:close/>
                </a:path>
              </a:pathLst>
            </a:custGeom>
            <a:grpFill/>
            <a:ln w="9525" cap="flat">
              <a:noFill/>
              <a:prstDash val="solid"/>
              <a:miter/>
            </a:ln>
          </p:spPr>
          <p:txBody>
            <a:bodyPr rtlCol="0" anchor="ctr"/>
            <a:lstStyle/>
            <a:p>
              <a:endParaRPr lang="ko-KR" altLang="en-US"/>
            </a:p>
          </p:txBody>
        </p:sp>
        <p:sp>
          <p:nvSpPr>
            <p:cNvPr id="38" name="자유형: 도형 37">
              <a:extLst>
                <a:ext uri="{FF2B5EF4-FFF2-40B4-BE49-F238E27FC236}">
                  <a16:creationId xmlns:a16="http://schemas.microsoft.com/office/drawing/2014/main" id="{BF68F072-6072-44B5-962D-CD5C2BCA3F02}"/>
                </a:ext>
              </a:extLst>
            </p:cNvPr>
            <p:cNvSpPr/>
            <p:nvPr/>
          </p:nvSpPr>
          <p:spPr>
            <a:xfrm>
              <a:off x="5628695" y="248547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335" y="7884"/>
                    <a:pt x="7144" y="12837"/>
                    <a:pt x="7144" y="18552"/>
                  </a:cubicBezTo>
                  <a:close/>
                </a:path>
              </a:pathLst>
            </a:custGeom>
            <a:grpFill/>
            <a:ln w="9525" cap="flat">
              <a:noFill/>
              <a:prstDash val="solid"/>
              <a:miter/>
            </a:ln>
          </p:spPr>
          <p:txBody>
            <a:bodyPr rtlCol="0" anchor="ctr"/>
            <a:lstStyle/>
            <a:p>
              <a:endParaRPr lang="ko-KR" altLang="en-US"/>
            </a:p>
          </p:txBody>
        </p:sp>
        <p:sp>
          <p:nvSpPr>
            <p:cNvPr id="39" name="자유형: 도형 38">
              <a:extLst>
                <a:ext uri="{FF2B5EF4-FFF2-40B4-BE49-F238E27FC236}">
                  <a16:creationId xmlns:a16="http://schemas.microsoft.com/office/drawing/2014/main" id="{A2BDE4CF-280A-4584-8667-43095FCB7679}"/>
                </a:ext>
              </a:extLst>
            </p:cNvPr>
            <p:cNvSpPr/>
            <p:nvPr/>
          </p:nvSpPr>
          <p:spPr>
            <a:xfrm>
              <a:off x="5628695" y="255205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335" y="7884"/>
                    <a:pt x="7144" y="12932"/>
                    <a:pt x="7144" y="18552"/>
                  </a:cubicBezTo>
                  <a:close/>
                </a:path>
              </a:pathLst>
            </a:custGeom>
            <a:grpFill/>
            <a:ln w="9525" cap="flat">
              <a:noFill/>
              <a:prstDash val="solid"/>
              <a:miter/>
            </a:ln>
          </p:spPr>
          <p:txBody>
            <a:bodyPr rtlCol="0" anchor="ctr"/>
            <a:lstStyle/>
            <a:p>
              <a:endParaRPr lang="ko-KR" altLang="en-US"/>
            </a:p>
          </p:txBody>
        </p:sp>
        <p:sp>
          <p:nvSpPr>
            <p:cNvPr id="40" name="자유형: 도형 39">
              <a:extLst>
                <a:ext uri="{FF2B5EF4-FFF2-40B4-BE49-F238E27FC236}">
                  <a16:creationId xmlns:a16="http://schemas.microsoft.com/office/drawing/2014/main" id="{6C3D891F-4EAA-4258-8585-3FD65753E409}"/>
                </a:ext>
              </a:extLst>
            </p:cNvPr>
            <p:cNvSpPr/>
            <p:nvPr/>
          </p:nvSpPr>
          <p:spPr>
            <a:xfrm>
              <a:off x="5449339" y="2306383"/>
              <a:ext cx="257175" cy="161925"/>
            </a:xfrm>
            <a:custGeom>
              <a:avLst/>
              <a:gdLst>
                <a:gd name="connsiteX0" fmla="*/ 197358 w 257175"/>
                <a:gd name="connsiteY0" fmla="*/ 164021 h 161925"/>
                <a:gd name="connsiteX1" fmla="*/ 252889 w 257175"/>
                <a:gd name="connsiteY1" fmla="*/ 107728 h 161925"/>
                <a:gd name="connsiteX2" fmla="*/ 200692 w 257175"/>
                <a:gd name="connsiteY2" fmla="*/ 51625 h 161925"/>
                <a:gd name="connsiteX3" fmla="*/ 130016 w 257175"/>
                <a:gd name="connsiteY3" fmla="*/ 7144 h 161925"/>
                <a:gd name="connsiteX4" fmla="*/ 60008 w 257175"/>
                <a:gd name="connsiteY4" fmla="*/ 51625 h 161925"/>
                <a:gd name="connsiteX5" fmla="*/ 7144 w 257175"/>
                <a:gd name="connsiteY5" fmla="*/ 107728 h 161925"/>
                <a:gd name="connsiteX6" fmla="*/ 63437 w 257175"/>
                <a:gd name="connsiteY6" fmla="*/ 164021 h 161925"/>
                <a:gd name="connsiteX7" fmla="*/ 197358 w 257175"/>
                <a:gd name="connsiteY7" fmla="*/ 164021 h 161925"/>
                <a:gd name="connsiteX8" fmla="*/ 29337 w 257175"/>
                <a:gd name="connsiteY8" fmla="*/ 107823 h 161925"/>
                <a:gd name="connsiteX9" fmla="*/ 63341 w 257175"/>
                <a:gd name="connsiteY9" fmla="*/ 73819 h 161925"/>
                <a:gd name="connsiteX10" fmla="*/ 86868 w 257175"/>
                <a:gd name="connsiteY10" fmla="*/ 83534 h 161925"/>
                <a:gd name="connsiteX11" fmla="*/ 102584 w 257175"/>
                <a:gd name="connsiteY11" fmla="*/ 83534 h 161925"/>
                <a:gd name="connsiteX12" fmla="*/ 102584 w 257175"/>
                <a:gd name="connsiteY12" fmla="*/ 67818 h 161925"/>
                <a:gd name="connsiteX13" fmla="*/ 83249 w 257175"/>
                <a:gd name="connsiteY13" fmla="*/ 55245 h 161925"/>
                <a:gd name="connsiteX14" fmla="*/ 129921 w 257175"/>
                <a:gd name="connsiteY14" fmla="*/ 29337 h 161925"/>
                <a:gd name="connsiteX15" fmla="*/ 177260 w 257175"/>
                <a:gd name="connsiteY15" fmla="*/ 55150 h 161925"/>
                <a:gd name="connsiteX16" fmla="*/ 157353 w 257175"/>
                <a:gd name="connsiteY16" fmla="*/ 67818 h 161925"/>
                <a:gd name="connsiteX17" fmla="*/ 157353 w 257175"/>
                <a:gd name="connsiteY17" fmla="*/ 83534 h 161925"/>
                <a:gd name="connsiteX18" fmla="*/ 173069 w 257175"/>
                <a:gd name="connsiteY18" fmla="*/ 83534 h 161925"/>
                <a:gd name="connsiteX19" fmla="*/ 197358 w 257175"/>
                <a:gd name="connsiteY19" fmla="*/ 73819 h 161925"/>
                <a:gd name="connsiteX20" fmla="*/ 230696 w 257175"/>
                <a:gd name="connsiteY20" fmla="*/ 107823 h 161925"/>
                <a:gd name="connsiteX21" fmla="*/ 197358 w 257175"/>
                <a:gd name="connsiteY21" fmla="*/ 141827 h 161925"/>
                <a:gd name="connsiteX22" fmla="*/ 63437 w 257175"/>
                <a:gd name="connsiteY22" fmla="*/ 141827 h 161925"/>
                <a:gd name="connsiteX23" fmla="*/ 29337 w 257175"/>
                <a:gd name="connsiteY23" fmla="*/ 107823 h 161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57175" h="161925">
                  <a:moveTo>
                    <a:pt x="197358" y="164021"/>
                  </a:moveTo>
                  <a:cubicBezTo>
                    <a:pt x="228029" y="164021"/>
                    <a:pt x="252889" y="138493"/>
                    <a:pt x="252889" y="107728"/>
                  </a:cubicBezTo>
                  <a:cubicBezTo>
                    <a:pt x="252889" y="78105"/>
                    <a:pt x="229743" y="53340"/>
                    <a:pt x="200692" y="51625"/>
                  </a:cubicBezTo>
                  <a:cubicBezTo>
                    <a:pt x="187928" y="24670"/>
                    <a:pt x="160496" y="7144"/>
                    <a:pt x="130016" y="7144"/>
                  </a:cubicBezTo>
                  <a:cubicBezTo>
                    <a:pt x="99917" y="7144"/>
                    <a:pt x="72771" y="24765"/>
                    <a:pt x="60008" y="51625"/>
                  </a:cubicBezTo>
                  <a:cubicBezTo>
                    <a:pt x="30956" y="53340"/>
                    <a:pt x="7144" y="78105"/>
                    <a:pt x="7144" y="107728"/>
                  </a:cubicBezTo>
                  <a:cubicBezTo>
                    <a:pt x="7144" y="138398"/>
                    <a:pt x="32671" y="164021"/>
                    <a:pt x="63437" y="164021"/>
                  </a:cubicBezTo>
                  <a:lnTo>
                    <a:pt x="197358" y="164021"/>
                  </a:lnTo>
                  <a:close/>
                  <a:moveTo>
                    <a:pt x="29337" y="107823"/>
                  </a:moveTo>
                  <a:cubicBezTo>
                    <a:pt x="29337" y="89345"/>
                    <a:pt x="44958" y="73819"/>
                    <a:pt x="63341" y="73819"/>
                  </a:cubicBezTo>
                  <a:cubicBezTo>
                    <a:pt x="73343" y="74200"/>
                    <a:pt x="80867" y="77438"/>
                    <a:pt x="86868" y="83534"/>
                  </a:cubicBezTo>
                  <a:cubicBezTo>
                    <a:pt x="91154" y="87916"/>
                    <a:pt x="98203" y="87916"/>
                    <a:pt x="102584" y="83534"/>
                  </a:cubicBezTo>
                  <a:cubicBezTo>
                    <a:pt x="106966" y="79248"/>
                    <a:pt x="106966" y="72200"/>
                    <a:pt x="102584" y="67818"/>
                  </a:cubicBezTo>
                  <a:cubicBezTo>
                    <a:pt x="96965" y="62198"/>
                    <a:pt x="90488" y="58007"/>
                    <a:pt x="83249" y="55245"/>
                  </a:cubicBezTo>
                  <a:cubicBezTo>
                    <a:pt x="93250" y="39338"/>
                    <a:pt x="110776" y="29337"/>
                    <a:pt x="129921" y="29337"/>
                  </a:cubicBezTo>
                  <a:cubicBezTo>
                    <a:pt x="149352" y="29337"/>
                    <a:pt x="167164" y="39338"/>
                    <a:pt x="177260" y="55150"/>
                  </a:cubicBezTo>
                  <a:cubicBezTo>
                    <a:pt x="169736" y="57912"/>
                    <a:pt x="162878" y="62198"/>
                    <a:pt x="157353" y="67818"/>
                  </a:cubicBezTo>
                  <a:cubicBezTo>
                    <a:pt x="152971" y="72104"/>
                    <a:pt x="152971" y="79153"/>
                    <a:pt x="157353" y="83534"/>
                  </a:cubicBezTo>
                  <a:cubicBezTo>
                    <a:pt x="161639" y="87916"/>
                    <a:pt x="168688" y="87916"/>
                    <a:pt x="173069" y="83534"/>
                  </a:cubicBezTo>
                  <a:cubicBezTo>
                    <a:pt x="178689" y="77915"/>
                    <a:pt x="186595" y="74200"/>
                    <a:pt x="197358" y="73819"/>
                  </a:cubicBezTo>
                  <a:cubicBezTo>
                    <a:pt x="215455" y="73819"/>
                    <a:pt x="230696" y="89440"/>
                    <a:pt x="230696" y="107823"/>
                  </a:cubicBezTo>
                  <a:cubicBezTo>
                    <a:pt x="230696" y="126301"/>
                    <a:pt x="215455" y="141827"/>
                    <a:pt x="197358" y="141827"/>
                  </a:cubicBezTo>
                  <a:lnTo>
                    <a:pt x="63437" y="141827"/>
                  </a:lnTo>
                  <a:cubicBezTo>
                    <a:pt x="44958" y="141827"/>
                    <a:pt x="29337" y="126301"/>
                    <a:pt x="29337" y="107823"/>
                  </a:cubicBezTo>
                  <a:close/>
                </a:path>
              </a:pathLst>
            </a:custGeom>
            <a:grpFill/>
            <a:ln w="9525" cap="flat">
              <a:noFill/>
              <a:prstDash val="solid"/>
              <a:miter/>
            </a:ln>
          </p:spPr>
          <p:txBody>
            <a:bodyPr rtlCol="0" anchor="ctr"/>
            <a:lstStyle/>
            <a:p>
              <a:endParaRPr lang="ko-KR" altLang="en-US"/>
            </a:p>
          </p:txBody>
        </p:sp>
      </p:grpSp>
      <p:sp>
        <p:nvSpPr>
          <p:cNvPr id="41" name="TextBox 40">
            <a:extLst>
              <a:ext uri="{FF2B5EF4-FFF2-40B4-BE49-F238E27FC236}">
                <a16:creationId xmlns:a16="http://schemas.microsoft.com/office/drawing/2014/main" id="{D9C87595-16A2-4A0F-9DBB-4AF40FA3BA2C}"/>
              </a:ext>
            </a:extLst>
          </p:cNvPr>
          <p:cNvSpPr txBox="1"/>
          <p:nvPr/>
        </p:nvSpPr>
        <p:spPr>
          <a:xfrm>
            <a:off x="3518521" y="3090445"/>
            <a:ext cx="2498463" cy="2462213"/>
          </a:xfrm>
          <a:prstGeom prst="rect">
            <a:avLst/>
          </a:prstGeom>
          <a:noFill/>
        </p:spPr>
        <p:txBody>
          <a:bodyPr wrap="square" rtlCol="0" anchor="t" anchorCtr="0">
            <a:spAutoFit/>
          </a:bodyPr>
          <a:lstStyle/>
          <a:p>
            <a:pPr algn="ctr"/>
            <a:r>
              <a:rPr lang="en-US" altLang="ko-KR" sz="2200" dirty="0">
                <a:solidFill>
                  <a:srgbClr val="373737"/>
                </a:solidFill>
              </a:rPr>
              <a:t>Ontdek enkele tools: </a:t>
            </a:r>
            <a:r>
              <a:rPr lang="en-US" altLang="ko-KR" sz="2200" dirty="0">
                <a:solidFill>
                  <a:srgbClr val="373737"/>
                </a:solidFill>
                <a:hlinkClick r:id="rId4"/>
              </a:rPr>
              <a:t>Photovoltaic Geographical Information System (PVGIS) </a:t>
            </a:r>
            <a:r>
              <a:rPr lang="en-US" altLang="ko-KR" sz="2200" dirty="0">
                <a:solidFill>
                  <a:srgbClr val="373737"/>
                </a:solidFill>
              </a:rPr>
              <a:t>schat het potentieel van zonne-energie wereldwijd.</a:t>
            </a:r>
            <a:endParaRPr lang="ko-KR" altLang="en-US" sz="2200" dirty="0">
              <a:solidFill>
                <a:srgbClr val="373737"/>
              </a:solidFill>
            </a:endParaRPr>
          </a:p>
        </p:txBody>
      </p:sp>
      <p:grpSp>
        <p:nvGrpSpPr>
          <p:cNvPr id="44" name="그룹 43">
            <a:extLst>
              <a:ext uri="{FF2B5EF4-FFF2-40B4-BE49-F238E27FC236}">
                <a16:creationId xmlns:a16="http://schemas.microsoft.com/office/drawing/2014/main" id="{3A90AFA9-BBC6-4A1F-852A-2034796C8128}"/>
              </a:ext>
              <a:ext uri="{C183D7F6-B498-43B3-948B-1728B52AA6E4}">
                <adec:decorative xmlns:adec="http://schemas.microsoft.com/office/drawing/2017/decorative" val="1"/>
              </a:ext>
            </a:extLst>
          </p:cNvPr>
          <p:cNvGrpSpPr/>
          <p:nvPr/>
        </p:nvGrpSpPr>
        <p:grpSpPr>
          <a:xfrm>
            <a:off x="7117191" y="2373874"/>
            <a:ext cx="614072" cy="624700"/>
            <a:chOff x="7483688" y="912076"/>
            <a:chExt cx="383879" cy="390525"/>
          </a:xfrm>
          <a:solidFill>
            <a:schemeClr val="accent1"/>
          </a:solidFill>
        </p:grpSpPr>
        <p:sp>
          <p:nvSpPr>
            <p:cNvPr id="45" name="자유형: 도형 44">
              <a:extLst>
                <a:ext uri="{FF2B5EF4-FFF2-40B4-BE49-F238E27FC236}">
                  <a16:creationId xmlns:a16="http://schemas.microsoft.com/office/drawing/2014/main" id="{0BDCFC98-590A-4D8E-A462-BAE1BE13ACC2}"/>
                </a:ext>
              </a:extLst>
            </p:cNvPr>
            <p:cNvSpPr/>
            <p:nvPr/>
          </p:nvSpPr>
          <p:spPr>
            <a:xfrm>
              <a:off x="7483688" y="912076"/>
              <a:ext cx="161925" cy="390525"/>
            </a:xfrm>
            <a:custGeom>
              <a:avLst/>
              <a:gdLst>
                <a:gd name="connsiteX0" fmla="*/ 140303 w 161925"/>
                <a:gd name="connsiteY0" fmla="*/ 62616 h 390525"/>
                <a:gd name="connsiteX1" fmla="*/ 82772 w 161925"/>
                <a:gd name="connsiteY1" fmla="*/ 7181 h 390525"/>
                <a:gd name="connsiteX2" fmla="*/ 29337 w 161925"/>
                <a:gd name="connsiteY2" fmla="*/ 63378 h 390525"/>
                <a:gd name="connsiteX3" fmla="*/ 29337 w 161925"/>
                <a:gd name="connsiteY3" fmla="*/ 253688 h 390525"/>
                <a:gd name="connsiteX4" fmla="*/ 7144 w 161925"/>
                <a:gd name="connsiteY4" fmla="*/ 308457 h 390525"/>
                <a:gd name="connsiteX5" fmla="*/ 84867 w 161925"/>
                <a:gd name="connsiteY5" fmla="*/ 386181 h 390525"/>
                <a:gd name="connsiteX6" fmla="*/ 162592 w 161925"/>
                <a:gd name="connsiteY6" fmla="*/ 308457 h 390525"/>
                <a:gd name="connsiteX7" fmla="*/ 140398 w 161925"/>
                <a:gd name="connsiteY7" fmla="*/ 253688 h 390525"/>
                <a:gd name="connsiteX8" fmla="*/ 140398 w 161925"/>
                <a:gd name="connsiteY8" fmla="*/ 62616 h 390525"/>
                <a:gd name="connsiteX9" fmla="*/ 118110 w 161925"/>
                <a:gd name="connsiteY9" fmla="*/ 141007 h 390525"/>
                <a:gd name="connsiteX10" fmla="*/ 95917 w 161925"/>
                <a:gd name="connsiteY10" fmla="*/ 141007 h 390525"/>
                <a:gd name="connsiteX11" fmla="*/ 95917 w 161925"/>
                <a:gd name="connsiteY11" fmla="*/ 118814 h 390525"/>
                <a:gd name="connsiteX12" fmla="*/ 118110 w 161925"/>
                <a:gd name="connsiteY12" fmla="*/ 118814 h 390525"/>
                <a:gd name="connsiteX13" fmla="*/ 118110 w 161925"/>
                <a:gd name="connsiteY13" fmla="*/ 141007 h 390525"/>
                <a:gd name="connsiteX14" fmla="*/ 85058 w 161925"/>
                <a:gd name="connsiteY14" fmla="*/ 297217 h 390525"/>
                <a:gd name="connsiteX15" fmla="*/ 96202 w 161925"/>
                <a:gd name="connsiteY15" fmla="*/ 308361 h 390525"/>
                <a:gd name="connsiteX16" fmla="*/ 85058 w 161925"/>
                <a:gd name="connsiteY16" fmla="*/ 319506 h 390525"/>
                <a:gd name="connsiteX17" fmla="*/ 73914 w 161925"/>
                <a:gd name="connsiteY17" fmla="*/ 308361 h 390525"/>
                <a:gd name="connsiteX18" fmla="*/ 85058 w 161925"/>
                <a:gd name="connsiteY18" fmla="*/ 297217 h 390525"/>
                <a:gd name="connsiteX19" fmla="*/ 95917 w 161925"/>
                <a:gd name="connsiteY19" fmla="*/ 163200 h 390525"/>
                <a:gd name="connsiteX20" fmla="*/ 118110 w 161925"/>
                <a:gd name="connsiteY20" fmla="*/ 163200 h 390525"/>
                <a:gd name="connsiteX21" fmla="*/ 118110 w 161925"/>
                <a:gd name="connsiteY21" fmla="*/ 185394 h 390525"/>
                <a:gd name="connsiteX22" fmla="*/ 95917 w 161925"/>
                <a:gd name="connsiteY22" fmla="*/ 185394 h 390525"/>
                <a:gd name="connsiteX23" fmla="*/ 95917 w 161925"/>
                <a:gd name="connsiteY23" fmla="*/ 163200 h 390525"/>
                <a:gd name="connsiteX24" fmla="*/ 84772 w 161925"/>
                <a:gd name="connsiteY24" fmla="*/ 363797 h 390525"/>
                <a:gd name="connsiteX25" fmla="*/ 29242 w 161925"/>
                <a:gd name="connsiteY25" fmla="*/ 308266 h 390525"/>
                <a:gd name="connsiteX26" fmla="*/ 47816 w 161925"/>
                <a:gd name="connsiteY26" fmla="*/ 266451 h 390525"/>
                <a:gd name="connsiteX27" fmla="*/ 51435 w 161925"/>
                <a:gd name="connsiteY27" fmla="*/ 258165 h 390525"/>
                <a:gd name="connsiteX28" fmla="*/ 51435 w 161925"/>
                <a:gd name="connsiteY28" fmla="*/ 63188 h 390525"/>
                <a:gd name="connsiteX29" fmla="*/ 82868 w 161925"/>
                <a:gd name="connsiteY29" fmla="*/ 29374 h 390525"/>
                <a:gd name="connsiteX30" fmla="*/ 118015 w 161925"/>
                <a:gd name="connsiteY30" fmla="*/ 62616 h 390525"/>
                <a:gd name="connsiteX31" fmla="*/ 118015 w 161925"/>
                <a:gd name="connsiteY31" fmla="*/ 96621 h 390525"/>
                <a:gd name="connsiteX32" fmla="*/ 95821 w 161925"/>
                <a:gd name="connsiteY32" fmla="*/ 96621 h 390525"/>
                <a:gd name="connsiteX33" fmla="*/ 95821 w 161925"/>
                <a:gd name="connsiteY33" fmla="*/ 62902 h 390525"/>
                <a:gd name="connsiteX34" fmla="*/ 86010 w 161925"/>
                <a:gd name="connsiteY34" fmla="*/ 51567 h 390525"/>
                <a:gd name="connsiteX35" fmla="*/ 73628 w 161925"/>
                <a:gd name="connsiteY35" fmla="*/ 62616 h 390525"/>
                <a:gd name="connsiteX36" fmla="*/ 73628 w 161925"/>
                <a:gd name="connsiteY36" fmla="*/ 276929 h 390525"/>
                <a:gd name="connsiteX37" fmla="*/ 51435 w 161925"/>
                <a:gd name="connsiteY37" fmla="*/ 310266 h 390525"/>
                <a:gd name="connsiteX38" fmla="*/ 83344 w 161925"/>
                <a:gd name="connsiteY38" fmla="*/ 341604 h 390525"/>
                <a:gd name="connsiteX39" fmla="*/ 118015 w 161925"/>
                <a:gd name="connsiteY39" fmla="*/ 308361 h 390525"/>
                <a:gd name="connsiteX40" fmla="*/ 95821 w 161925"/>
                <a:gd name="connsiteY40" fmla="*/ 276929 h 390525"/>
                <a:gd name="connsiteX41" fmla="*/ 95821 w 161925"/>
                <a:gd name="connsiteY41" fmla="*/ 207682 h 390525"/>
                <a:gd name="connsiteX42" fmla="*/ 118015 w 161925"/>
                <a:gd name="connsiteY42" fmla="*/ 207682 h 390525"/>
                <a:gd name="connsiteX43" fmla="*/ 118015 w 161925"/>
                <a:gd name="connsiteY43" fmla="*/ 258355 h 390525"/>
                <a:gd name="connsiteX44" fmla="*/ 121634 w 161925"/>
                <a:gd name="connsiteY44" fmla="*/ 266642 h 390525"/>
                <a:gd name="connsiteX45" fmla="*/ 140208 w 161925"/>
                <a:gd name="connsiteY45" fmla="*/ 308457 h 390525"/>
                <a:gd name="connsiteX46" fmla="*/ 84772 w 161925"/>
                <a:gd name="connsiteY46" fmla="*/ 363797 h 390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161925" h="390525">
                  <a:moveTo>
                    <a:pt x="140303" y="62616"/>
                  </a:moveTo>
                  <a:cubicBezTo>
                    <a:pt x="140303" y="31374"/>
                    <a:pt x="114300" y="6038"/>
                    <a:pt x="82772" y="7181"/>
                  </a:cubicBezTo>
                  <a:cubicBezTo>
                    <a:pt x="52864" y="8229"/>
                    <a:pt x="29337" y="33375"/>
                    <a:pt x="29337" y="63378"/>
                  </a:cubicBezTo>
                  <a:lnTo>
                    <a:pt x="29337" y="253688"/>
                  </a:lnTo>
                  <a:cubicBezTo>
                    <a:pt x="15144" y="268261"/>
                    <a:pt x="7144" y="287883"/>
                    <a:pt x="7144" y="308457"/>
                  </a:cubicBezTo>
                  <a:cubicBezTo>
                    <a:pt x="7144" y="351319"/>
                    <a:pt x="42005" y="386181"/>
                    <a:pt x="84867" y="386181"/>
                  </a:cubicBezTo>
                  <a:cubicBezTo>
                    <a:pt x="127730" y="386181"/>
                    <a:pt x="162592" y="351319"/>
                    <a:pt x="162592" y="308457"/>
                  </a:cubicBezTo>
                  <a:cubicBezTo>
                    <a:pt x="162592" y="287978"/>
                    <a:pt x="154591" y="268261"/>
                    <a:pt x="140398" y="253688"/>
                  </a:cubicBezTo>
                  <a:lnTo>
                    <a:pt x="140398" y="62616"/>
                  </a:lnTo>
                  <a:close/>
                  <a:moveTo>
                    <a:pt x="118110" y="141007"/>
                  </a:moveTo>
                  <a:lnTo>
                    <a:pt x="95917" y="141007"/>
                  </a:lnTo>
                  <a:lnTo>
                    <a:pt x="95917" y="118814"/>
                  </a:lnTo>
                  <a:lnTo>
                    <a:pt x="118110" y="118814"/>
                  </a:lnTo>
                  <a:lnTo>
                    <a:pt x="118110" y="141007"/>
                  </a:lnTo>
                  <a:close/>
                  <a:moveTo>
                    <a:pt x="85058" y="297217"/>
                  </a:moveTo>
                  <a:cubicBezTo>
                    <a:pt x="91154" y="297217"/>
                    <a:pt x="96202" y="302170"/>
                    <a:pt x="96202" y="308361"/>
                  </a:cubicBezTo>
                  <a:cubicBezTo>
                    <a:pt x="96202" y="314553"/>
                    <a:pt x="91250" y="319506"/>
                    <a:pt x="85058" y="319506"/>
                  </a:cubicBezTo>
                  <a:cubicBezTo>
                    <a:pt x="78962" y="319506"/>
                    <a:pt x="73914" y="314553"/>
                    <a:pt x="73914" y="308361"/>
                  </a:cubicBezTo>
                  <a:cubicBezTo>
                    <a:pt x="73914" y="302170"/>
                    <a:pt x="78962" y="297217"/>
                    <a:pt x="85058" y="297217"/>
                  </a:cubicBezTo>
                  <a:close/>
                  <a:moveTo>
                    <a:pt x="95917" y="163200"/>
                  </a:moveTo>
                  <a:lnTo>
                    <a:pt x="118110" y="163200"/>
                  </a:lnTo>
                  <a:lnTo>
                    <a:pt x="118110" y="185394"/>
                  </a:lnTo>
                  <a:lnTo>
                    <a:pt x="95917" y="185394"/>
                  </a:lnTo>
                  <a:lnTo>
                    <a:pt x="95917" y="163200"/>
                  </a:lnTo>
                  <a:close/>
                  <a:moveTo>
                    <a:pt x="84772" y="363797"/>
                  </a:moveTo>
                  <a:cubicBezTo>
                    <a:pt x="54197" y="363797"/>
                    <a:pt x="29242" y="338937"/>
                    <a:pt x="29242" y="308266"/>
                  </a:cubicBezTo>
                  <a:cubicBezTo>
                    <a:pt x="29242" y="292550"/>
                    <a:pt x="36195" y="276929"/>
                    <a:pt x="47816" y="266451"/>
                  </a:cubicBezTo>
                  <a:cubicBezTo>
                    <a:pt x="50102" y="264356"/>
                    <a:pt x="51435" y="261308"/>
                    <a:pt x="51435" y="258165"/>
                  </a:cubicBezTo>
                  <a:lnTo>
                    <a:pt x="51435" y="63188"/>
                  </a:lnTo>
                  <a:cubicBezTo>
                    <a:pt x="51435" y="45852"/>
                    <a:pt x="65532" y="30327"/>
                    <a:pt x="82868" y="29374"/>
                  </a:cubicBezTo>
                  <a:cubicBezTo>
                    <a:pt x="102108" y="28326"/>
                    <a:pt x="118015" y="43662"/>
                    <a:pt x="118015" y="62616"/>
                  </a:cubicBezTo>
                  <a:lnTo>
                    <a:pt x="118015" y="96621"/>
                  </a:lnTo>
                  <a:lnTo>
                    <a:pt x="95821" y="96621"/>
                  </a:lnTo>
                  <a:lnTo>
                    <a:pt x="95821" y="62902"/>
                  </a:lnTo>
                  <a:cubicBezTo>
                    <a:pt x="95821" y="57187"/>
                    <a:pt x="91630" y="52234"/>
                    <a:pt x="86010" y="51567"/>
                  </a:cubicBezTo>
                  <a:cubicBezTo>
                    <a:pt x="79343" y="50805"/>
                    <a:pt x="73628" y="56044"/>
                    <a:pt x="73628" y="62616"/>
                  </a:cubicBezTo>
                  <a:lnTo>
                    <a:pt x="73628" y="276929"/>
                  </a:lnTo>
                  <a:cubicBezTo>
                    <a:pt x="60103" y="281691"/>
                    <a:pt x="50578" y="294931"/>
                    <a:pt x="51435" y="310266"/>
                  </a:cubicBezTo>
                  <a:cubicBezTo>
                    <a:pt x="52388" y="327221"/>
                    <a:pt x="66294" y="340937"/>
                    <a:pt x="83344" y="341604"/>
                  </a:cubicBezTo>
                  <a:cubicBezTo>
                    <a:pt x="102298" y="342366"/>
                    <a:pt x="118015" y="327126"/>
                    <a:pt x="118015" y="308361"/>
                  </a:cubicBezTo>
                  <a:cubicBezTo>
                    <a:pt x="118015" y="293883"/>
                    <a:pt x="108775" y="281596"/>
                    <a:pt x="95821" y="276929"/>
                  </a:cubicBezTo>
                  <a:lnTo>
                    <a:pt x="95821" y="207682"/>
                  </a:lnTo>
                  <a:lnTo>
                    <a:pt x="118015" y="207682"/>
                  </a:lnTo>
                  <a:lnTo>
                    <a:pt x="118015" y="258355"/>
                  </a:lnTo>
                  <a:cubicBezTo>
                    <a:pt x="118015" y="261498"/>
                    <a:pt x="119348" y="264451"/>
                    <a:pt x="121634" y="266642"/>
                  </a:cubicBezTo>
                  <a:cubicBezTo>
                    <a:pt x="133255" y="277119"/>
                    <a:pt x="140208" y="292740"/>
                    <a:pt x="140208" y="308457"/>
                  </a:cubicBezTo>
                  <a:cubicBezTo>
                    <a:pt x="140303" y="338937"/>
                    <a:pt x="115443" y="363797"/>
                    <a:pt x="84772" y="363797"/>
                  </a:cubicBezTo>
                  <a:close/>
                </a:path>
              </a:pathLst>
            </a:custGeom>
            <a:grpFill/>
            <a:ln w="9525" cap="flat">
              <a:noFill/>
              <a:prstDash val="solid"/>
              <a:miter/>
            </a:ln>
          </p:spPr>
          <p:txBody>
            <a:bodyPr rtlCol="0" anchor="ctr"/>
            <a:lstStyle/>
            <a:p>
              <a:endParaRPr lang="ko-KR" altLang="en-US"/>
            </a:p>
          </p:txBody>
        </p:sp>
        <p:sp>
          <p:nvSpPr>
            <p:cNvPr id="46" name="자유형: 도형 45">
              <a:extLst>
                <a:ext uri="{FF2B5EF4-FFF2-40B4-BE49-F238E27FC236}">
                  <a16:creationId xmlns:a16="http://schemas.microsoft.com/office/drawing/2014/main" id="{EF5FBB8A-E465-44D4-B8D1-F10F2F7522EE}"/>
                </a:ext>
              </a:extLst>
            </p:cNvPr>
            <p:cNvSpPr/>
            <p:nvPr/>
          </p:nvSpPr>
          <p:spPr>
            <a:xfrm>
              <a:off x="7638872" y="934878"/>
              <a:ext cx="228600" cy="76200"/>
            </a:xfrm>
            <a:custGeom>
              <a:avLst/>
              <a:gdLst>
                <a:gd name="connsiteX0" fmla="*/ 219720 w 228600"/>
                <a:gd name="connsiteY0" fmla="*/ 29432 h 76200"/>
                <a:gd name="connsiteX1" fmla="*/ 208576 w 228600"/>
                <a:gd name="connsiteY1" fmla="*/ 29432 h 76200"/>
                <a:gd name="connsiteX2" fmla="*/ 208576 w 228600"/>
                <a:gd name="connsiteY2" fmla="*/ 18288 h 76200"/>
                <a:gd name="connsiteX3" fmla="*/ 197432 w 228600"/>
                <a:gd name="connsiteY3" fmla="*/ 7144 h 76200"/>
                <a:gd name="connsiteX4" fmla="*/ 153045 w 228600"/>
                <a:gd name="connsiteY4" fmla="*/ 7144 h 76200"/>
                <a:gd name="connsiteX5" fmla="*/ 141901 w 228600"/>
                <a:gd name="connsiteY5" fmla="*/ 18288 h 76200"/>
                <a:gd name="connsiteX6" fmla="*/ 141901 w 228600"/>
                <a:gd name="connsiteY6" fmla="*/ 29432 h 76200"/>
                <a:gd name="connsiteX7" fmla="*/ 18552 w 228600"/>
                <a:gd name="connsiteY7" fmla="*/ 29432 h 76200"/>
                <a:gd name="connsiteX8" fmla="*/ 7218 w 228600"/>
                <a:gd name="connsiteY8" fmla="*/ 39243 h 76200"/>
                <a:gd name="connsiteX9" fmla="*/ 18267 w 228600"/>
                <a:gd name="connsiteY9" fmla="*/ 51625 h 76200"/>
                <a:gd name="connsiteX10" fmla="*/ 141901 w 228600"/>
                <a:gd name="connsiteY10" fmla="*/ 51625 h 76200"/>
                <a:gd name="connsiteX11" fmla="*/ 141901 w 228600"/>
                <a:gd name="connsiteY11" fmla="*/ 62770 h 76200"/>
                <a:gd name="connsiteX12" fmla="*/ 153045 w 228600"/>
                <a:gd name="connsiteY12" fmla="*/ 73914 h 76200"/>
                <a:gd name="connsiteX13" fmla="*/ 197432 w 228600"/>
                <a:gd name="connsiteY13" fmla="*/ 73914 h 76200"/>
                <a:gd name="connsiteX14" fmla="*/ 208576 w 228600"/>
                <a:gd name="connsiteY14" fmla="*/ 62770 h 76200"/>
                <a:gd name="connsiteX15" fmla="*/ 208576 w 228600"/>
                <a:gd name="connsiteY15" fmla="*/ 51625 h 76200"/>
                <a:gd name="connsiteX16" fmla="*/ 219435 w 228600"/>
                <a:gd name="connsiteY16" fmla="*/ 51625 h 76200"/>
                <a:gd name="connsiteX17" fmla="*/ 230770 w 228600"/>
                <a:gd name="connsiteY17" fmla="*/ 41815 h 76200"/>
                <a:gd name="connsiteX18" fmla="*/ 219720 w 228600"/>
                <a:gd name="connsiteY18" fmla="*/ 29432 h 76200"/>
                <a:gd name="connsiteX19" fmla="*/ 186383 w 228600"/>
                <a:gd name="connsiteY19" fmla="*/ 51625 h 76200"/>
                <a:gd name="connsiteX20" fmla="*/ 164189 w 228600"/>
                <a:gd name="connsiteY20" fmla="*/ 51625 h 76200"/>
                <a:gd name="connsiteX21" fmla="*/ 164189 w 228600"/>
                <a:gd name="connsiteY21" fmla="*/ 29432 h 76200"/>
                <a:gd name="connsiteX22" fmla="*/ 186383 w 228600"/>
                <a:gd name="connsiteY22" fmla="*/ 29432 h 76200"/>
                <a:gd name="connsiteX23" fmla="*/ 186383 w 228600"/>
                <a:gd name="connsiteY23" fmla="*/ 51625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28600" h="76200">
                  <a:moveTo>
                    <a:pt x="219720" y="29432"/>
                  </a:moveTo>
                  <a:lnTo>
                    <a:pt x="208576" y="29432"/>
                  </a:lnTo>
                  <a:lnTo>
                    <a:pt x="208576" y="18288"/>
                  </a:lnTo>
                  <a:cubicBezTo>
                    <a:pt x="208576" y="12192"/>
                    <a:pt x="203623" y="7144"/>
                    <a:pt x="197432" y="7144"/>
                  </a:cubicBezTo>
                  <a:lnTo>
                    <a:pt x="153045" y="7144"/>
                  </a:lnTo>
                  <a:cubicBezTo>
                    <a:pt x="146949" y="7144"/>
                    <a:pt x="141901" y="12097"/>
                    <a:pt x="141901" y="18288"/>
                  </a:cubicBezTo>
                  <a:lnTo>
                    <a:pt x="141901" y="29432"/>
                  </a:lnTo>
                  <a:lnTo>
                    <a:pt x="18552" y="29432"/>
                  </a:lnTo>
                  <a:cubicBezTo>
                    <a:pt x="12838" y="29432"/>
                    <a:pt x="7884" y="33623"/>
                    <a:pt x="7218" y="39243"/>
                  </a:cubicBezTo>
                  <a:cubicBezTo>
                    <a:pt x="6455" y="45911"/>
                    <a:pt x="11695" y="51625"/>
                    <a:pt x="18267" y="51625"/>
                  </a:cubicBezTo>
                  <a:lnTo>
                    <a:pt x="141901" y="51625"/>
                  </a:lnTo>
                  <a:lnTo>
                    <a:pt x="141901" y="62770"/>
                  </a:lnTo>
                  <a:cubicBezTo>
                    <a:pt x="141901" y="68866"/>
                    <a:pt x="146854" y="73914"/>
                    <a:pt x="153045" y="73914"/>
                  </a:cubicBezTo>
                  <a:lnTo>
                    <a:pt x="197432" y="73914"/>
                  </a:lnTo>
                  <a:cubicBezTo>
                    <a:pt x="203528" y="73914"/>
                    <a:pt x="208576" y="68961"/>
                    <a:pt x="208576" y="62770"/>
                  </a:cubicBezTo>
                  <a:lnTo>
                    <a:pt x="208576" y="51625"/>
                  </a:lnTo>
                  <a:lnTo>
                    <a:pt x="219435" y="51625"/>
                  </a:lnTo>
                  <a:cubicBezTo>
                    <a:pt x="225150" y="51625"/>
                    <a:pt x="230103" y="47435"/>
                    <a:pt x="230770" y="41815"/>
                  </a:cubicBezTo>
                  <a:cubicBezTo>
                    <a:pt x="231531" y="35052"/>
                    <a:pt x="226293" y="29432"/>
                    <a:pt x="219720" y="29432"/>
                  </a:cubicBezTo>
                  <a:close/>
                  <a:moveTo>
                    <a:pt x="186383" y="51625"/>
                  </a:moveTo>
                  <a:lnTo>
                    <a:pt x="164189" y="51625"/>
                  </a:lnTo>
                  <a:lnTo>
                    <a:pt x="164189" y="29432"/>
                  </a:lnTo>
                  <a:lnTo>
                    <a:pt x="186383" y="29432"/>
                  </a:lnTo>
                  <a:lnTo>
                    <a:pt x="186383" y="51625"/>
                  </a:lnTo>
                  <a:close/>
                </a:path>
              </a:pathLst>
            </a:custGeom>
            <a:grpFill/>
            <a:ln w="9525" cap="flat">
              <a:noFill/>
              <a:prstDash val="solid"/>
              <a:miter/>
            </a:ln>
          </p:spPr>
          <p:txBody>
            <a:bodyPr rtlCol="0" anchor="ctr"/>
            <a:lstStyle/>
            <a:p>
              <a:endParaRPr lang="ko-KR" altLang="en-US"/>
            </a:p>
          </p:txBody>
        </p:sp>
        <p:sp>
          <p:nvSpPr>
            <p:cNvPr id="47" name="자유형: 도형 46">
              <a:extLst>
                <a:ext uri="{FF2B5EF4-FFF2-40B4-BE49-F238E27FC236}">
                  <a16:creationId xmlns:a16="http://schemas.microsoft.com/office/drawing/2014/main" id="{E2B08763-62DC-4077-9578-8D7722FB6B96}"/>
                </a:ext>
              </a:extLst>
            </p:cNvPr>
            <p:cNvSpPr/>
            <p:nvPr/>
          </p:nvSpPr>
          <p:spPr>
            <a:xfrm>
              <a:off x="7638967" y="1023746"/>
              <a:ext cx="228600" cy="76200"/>
            </a:xfrm>
            <a:custGeom>
              <a:avLst/>
              <a:gdLst>
                <a:gd name="connsiteX0" fmla="*/ 219625 w 228600"/>
                <a:gd name="connsiteY0" fmla="*/ 29337 h 76200"/>
                <a:gd name="connsiteX1" fmla="*/ 95991 w 228600"/>
                <a:gd name="connsiteY1" fmla="*/ 29337 h 76200"/>
                <a:gd name="connsiteX2" fmla="*/ 95991 w 228600"/>
                <a:gd name="connsiteY2" fmla="*/ 18288 h 76200"/>
                <a:gd name="connsiteX3" fmla="*/ 84847 w 228600"/>
                <a:gd name="connsiteY3" fmla="*/ 7144 h 76200"/>
                <a:gd name="connsiteX4" fmla="*/ 40460 w 228600"/>
                <a:gd name="connsiteY4" fmla="*/ 7144 h 76200"/>
                <a:gd name="connsiteX5" fmla="*/ 29316 w 228600"/>
                <a:gd name="connsiteY5" fmla="*/ 18288 h 76200"/>
                <a:gd name="connsiteX6" fmla="*/ 29316 w 228600"/>
                <a:gd name="connsiteY6" fmla="*/ 29432 h 76200"/>
                <a:gd name="connsiteX7" fmla="*/ 18552 w 228600"/>
                <a:gd name="connsiteY7" fmla="*/ 29432 h 76200"/>
                <a:gd name="connsiteX8" fmla="*/ 7218 w 228600"/>
                <a:gd name="connsiteY8" fmla="*/ 39243 h 76200"/>
                <a:gd name="connsiteX9" fmla="*/ 18266 w 228600"/>
                <a:gd name="connsiteY9" fmla="*/ 51626 h 76200"/>
                <a:gd name="connsiteX10" fmla="*/ 29411 w 228600"/>
                <a:gd name="connsiteY10" fmla="*/ 51626 h 76200"/>
                <a:gd name="connsiteX11" fmla="*/ 29411 w 228600"/>
                <a:gd name="connsiteY11" fmla="*/ 62770 h 76200"/>
                <a:gd name="connsiteX12" fmla="*/ 40555 w 228600"/>
                <a:gd name="connsiteY12" fmla="*/ 73914 h 76200"/>
                <a:gd name="connsiteX13" fmla="*/ 84941 w 228600"/>
                <a:gd name="connsiteY13" fmla="*/ 73914 h 76200"/>
                <a:gd name="connsiteX14" fmla="*/ 96086 w 228600"/>
                <a:gd name="connsiteY14" fmla="*/ 62770 h 76200"/>
                <a:gd name="connsiteX15" fmla="*/ 96086 w 228600"/>
                <a:gd name="connsiteY15" fmla="*/ 51626 h 76200"/>
                <a:gd name="connsiteX16" fmla="*/ 219434 w 228600"/>
                <a:gd name="connsiteY16" fmla="*/ 51626 h 76200"/>
                <a:gd name="connsiteX17" fmla="*/ 230769 w 228600"/>
                <a:gd name="connsiteY17" fmla="*/ 41815 h 76200"/>
                <a:gd name="connsiteX18" fmla="*/ 219625 w 228600"/>
                <a:gd name="connsiteY18" fmla="*/ 29337 h 76200"/>
                <a:gd name="connsiteX19" fmla="*/ 73797 w 228600"/>
                <a:gd name="connsiteY19" fmla="*/ 51530 h 76200"/>
                <a:gd name="connsiteX20" fmla="*/ 51604 w 228600"/>
                <a:gd name="connsiteY20" fmla="*/ 51530 h 76200"/>
                <a:gd name="connsiteX21" fmla="*/ 51604 w 228600"/>
                <a:gd name="connsiteY21" fmla="*/ 29337 h 76200"/>
                <a:gd name="connsiteX22" fmla="*/ 73797 w 228600"/>
                <a:gd name="connsiteY22" fmla="*/ 29337 h 76200"/>
                <a:gd name="connsiteX23" fmla="*/ 73797 w 228600"/>
                <a:gd name="connsiteY23"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28600" h="76200">
                  <a:moveTo>
                    <a:pt x="219625" y="29337"/>
                  </a:moveTo>
                  <a:lnTo>
                    <a:pt x="95991" y="29337"/>
                  </a:lnTo>
                  <a:lnTo>
                    <a:pt x="95991" y="18288"/>
                  </a:lnTo>
                  <a:cubicBezTo>
                    <a:pt x="95991" y="12192"/>
                    <a:pt x="91037" y="7144"/>
                    <a:pt x="84847" y="7144"/>
                  </a:cubicBezTo>
                  <a:lnTo>
                    <a:pt x="40460" y="7144"/>
                  </a:lnTo>
                  <a:cubicBezTo>
                    <a:pt x="34364" y="7144"/>
                    <a:pt x="29316" y="12097"/>
                    <a:pt x="29316" y="18288"/>
                  </a:cubicBezTo>
                  <a:lnTo>
                    <a:pt x="29316" y="29432"/>
                  </a:lnTo>
                  <a:lnTo>
                    <a:pt x="18552" y="29432"/>
                  </a:lnTo>
                  <a:cubicBezTo>
                    <a:pt x="12837" y="29432"/>
                    <a:pt x="7884" y="33623"/>
                    <a:pt x="7218" y="39243"/>
                  </a:cubicBezTo>
                  <a:cubicBezTo>
                    <a:pt x="6455" y="45910"/>
                    <a:pt x="11694" y="51626"/>
                    <a:pt x="18266" y="51626"/>
                  </a:cubicBezTo>
                  <a:lnTo>
                    <a:pt x="29411" y="51626"/>
                  </a:lnTo>
                  <a:lnTo>
                    <a:pt x="29411" y="62770"/>
                  </a:lnTo>
                  <a:cubicBezTo>
                    <a:pt x="29411" y="68866"/>
                    <a:pt x="34364" y="73914"/>
                    <a:pt x="40555" y="73914"/>
                  </a:cubicBezTo>
                  <a:lnTo>
                    <a:pt x="84941" y="73914"/>
                  </a:lnTo>
                  <a:cubicBezTo>
                    <a:pt x="91037" y="73914"/>
                    <a:pt x="96086" y="68961"/>
                    <a:pt x="96086" y="62770"/>
                  </a:cubicBezTo>
                  <a:lnTo>
                    <a:pt x="96086" y="51626"/>
                  </a:lnTo>
                  <a:lnTo>
                    <a:pt x="219434" y="51626"/>
                  </a:lnTo>
                  <a:cubicBezTo>
                    <a:pt x="225150" y="51626"/>
                    <a:pt x="230103" y="47434"/>
                    <a:pt x="230769" y="41815"/>
                  </a:cubicBezTo>
                  <a:cubicBezTo>
                    <a:pt x="231436" y="35052"/>
                    <a:pt x="226197" y="29337"/>
                    <a:pt x="219625" y="29337"/>
                  </a:cubicBezTo>
                  <a:close/>
                  <a:moveTo>
                    <a:pt x="73797" y="51530"/>
                  </a:moveTo>
                  <a:lnTo>
                    <a:pt x="51604" y="51530"/>
                  </a:lnTo>
                  <a:lnTo>
                    <a:pt x="51604" y="29337"/>
                  </a:lnTo>
                  <a:lnTo>
                    <a:pt x="73797" y="29337"/>
                  </a:lnTo>
                  <a:lnTo>
                    <a:pt x="73797" y="51530"/>
                  </a:lnTo>
                  <a:close/>
                </a:path>
              </a:pathLst>
            </a:custGeom>
            <a:grpFill/>
            <a:ln w="9525" cap="flat">
              <a:noFill/>
              <a:prstDash val="solid"/>
              <a:miter/>
            </a:ln>
          </p:spPr>
          <p:txBody>
            <a:bodyPr rtlCol="0" anchor="ctr"/>
            <a:lstStyle/>
            <a:p>
              <a:endParaRPr lang="ko-KR" altLang="en-US"/>
            </a:p>
          </p:txBody>
        </p:sp>
        <p:sp>
          <p:nvSpPr>
            <p:cNvPr id="48" name="자유형: 도형 47">
              <a:extLst>
                <a:ext uri="{FF2B5EF4-FFF2-40B4-BE49-F238E27FC236}">
                  <a16:creationId xmlns:a16="http://schemas.microsoft.com/office/drawing/2014/main" id="{E0A40E80-BEFD-48A6-84AE-6697C6935653}"/>
                </a:ext>
              </a:extLst>
            </p:cNvPr>
            <p:cNvSpPr/>
            <p:nvPr/>
          </p:nvSpPr>
          <p:spPr>
            <a:xfrm>
              <a:off x="7638872" y="1112519"/>
              <a:ext cx="228600" cy="76200"/>
            </a:xfrm>
            <a:custGeom>
              <a:avLst/>
              <a:gdLst>
                <a:gd name="connsiteX0" fmla="*/ 219720 w 228600"/>
                <a:gd name="connsiteY0" fmla="*/ 29432 h 76200"/>
                <a:gd name="connsiteX1" fmla="*/ 208576 w 228600"/>
                <a:gd name="connsiteY1" fmla="*/ 29432 h 76200"/>
                <a:gd name="connsiteX2" fmla="*/ 208576 w 228600"/>
                <a:gd name="connsiteY2" fmla="*/ 18288 h 76200"/>
                <a:gd name="connsiteX3" fmla="*/ 197432 w 228600"/>
                <a:gd name="connsiteY3" fmla="*/ 7144 h 76200"/>
                <a:gd name="connsiteX4" fmla="*/ 153045 w 228600"/>
                <a:gd name="connsiteY4" fmla="*/ 7144 h 76200"/>
                <a:gd name="connsiteX5" fmla="*/ 141901 w 228600"/>
                <a:gd name="connsiteY5" fmla="*/ 18288 h 76200"/>
                <a:gd name="connsiteX6" fmla="*/ 141901 w 228600"/>
                <a:gd name="connsiteY6" fmla="*/ 29432 h 76200"/>
                <a:gd name="connsiteX7" fmla="*/ 18552 w 228600"/>
                <a:gd name="connsiteY7" fmla="*/ 29432 h 76200"/>
                <a:gd name="connsiteX8" fmla="*/ 7218 w 228600"/>
                <a:gd name="connsiteY8" fmla="*/ 39243 h 76200"/>
                <a:gd name="connsiteX9" fmla="*/ 18267 w 228600"/>
                <a:gd name="connsiteY9" fmla="*/ 51626 h 76200"/>
                <a:gd name="connsiteX10" fmla="*/ 141901 w 228600"/>
                <a:gd name="connsiteY10" fmla="*/ 51626 h 76200"/>
                <a:gd name="connsiteX11" fmla="*/ 141901 w 228600"/>
                <a:gd name="connsiteY11" fmla="*/ 62770 h 76200"/>
                <a:gd name="connsiteX12" fmla="*/ 153045 w 228600"/>
                <a:gd name="connsiteY12" fmla="*/ 73914 h 76200"/>
                <a:gd name="connsiteX13" fmla="*/ 197432 w 228600"/>
                <a:gd name="connsiteY13" fmla="*/ 73914 h 76200"/>
                <a:gd name="connsiteX14" fmla="*/ 208576 w 228600"/>
                <a:gd name="connsiteY14" fmla="*/ 62770 h 76200"/>
                <a:gd name="connsiteX15" fmla="*/ 208576 w 228600"/>
                <a:gd name="connsiteY15" fmla="*/ 51626 h 76200"/>
                <a:gd name="connsiteX16" fmla="*/ 219435 w 228600"/>
                <a:gd name="connsiteY16" fmla="*/ 51626 h 76200"/>
                <a:gd name="connsiteX17" fmla="*/ 230770 w 228600"/>
                <a:gd name="connsiteY17" fmla="*/ 41815 h 76200"/>
                <a:gd name="connsiteX18" fmla="*/ 219720 w 228600"/>
                <a:gd name="connsiteY18" fmla="*/ 29432 h 76200"/>
                <a:gd name="connsiteX19" fmla="*/ 186383 w 228600"/>
                <a:gd name="connsiteY19" fmla="*/ 51626 h 76200"/>
                <a:gd name="connsiteX20" fmla="*/ 164189 w 228600"/>
                <a:gd name="connsiteY20" fmla="*/ 51626 h 76200"/>
                <a:gd name="connsiteX21" fmla="*/ 164189 w 228600"/>
                <a:gd name="connsiteY21" fmla="*/ 29432 h 76200"/>
                <a:gd name="connsiteX22" fmla="*/ 186383 w 228600"/>
                <a:gd name="connsiteY22" fmla="*/ 29432 h 76200"/>
                <a:gd name="connsiteX23" fmla="*/ 186383 w 228600"/>
                <a:gd name="connsiteY23" fmla="*/ 51626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28600" h="76200">
                  <a:moveTo>
                    <a:pt x="219720" y="29432"/>
                  </a:moveTo>
                  <a:lnTo>
                    <a:pt x="208576" y="29432"/>
                  </a:lnTo>
                  <a:lnTo>
                    <a:pt x="208576" y="18288"/>
                  </a:lnTo>
                  <a:cubicBezTo>
                    <a:pt x="208576" y="12192"/>
                    <a:pt x="203623" y="7144"/>
                    <a:pt x="197432" y="7144"/>
                  </a:cubicBezTo>
                  <a:lnTo>
                    <a:pt x="153045" y="7144"/>
                  </a:lnTo>
                  <a:cubicBezTo>
                    <a:pt x="146949" y="7144"/>
                    <a:pt x="141901" y="12097"/>
                    <a:pt x="141901" y="18288"/>
                  </a:cubicBezTo>
                  <a:lnTo>
                    <a:pt x="141901" y="29432"/>
                  </a:lnTo>
                  <a:lnTo>
                    <a:pt x="18552" y="29432"/>
                  </a:lnTo>
                  <a:cubicBezTo>
                    <a:pt x="12838" y="29432"/>
                    <a:pt x="7884" y="33623"/>
                    <a:pt x="7218" y="39243"/>
                  </a:cubicBezTo>
                  <a:cubicBezTo>
                    <a:pt x="6455" y="45911"/>
                    <a:pt x="11695" y="51626"/>
                    <a:pt x="18267" y="51626"/>
                  </a:cubicBezTo>
                  <a:lnTo>
                    <a:pt x="141901" y="51626"/>
                  </a:lnTo>
                  <a:lnTo>
                    <a:pt x="141901" y="62770"/>
                  </a:lnTo>
                  <a:cubicBezTo>
                    <a:pt x="141901" y="68866"/>
                    <a:pt x="146854" y="73914"/>
                    <a:pt x="153045" y="73914"/>
                  </a:cubicBezTo>
                  <a:lnTo>
                    <a:pt x="197432" y="73914"/>
                  </a:lnTo>
                  <a:cubicBezTo>
                    <a:pt x="203528" y="73914"/>
                    <a:pt x="208576" y="68961"/>
                    <a:pt x="208576" y="62770"/>
                  </a:cubicBezTo>
                  <a:lnTo>
                    <a:pt x="208576" y="51626"/>
                  </a:lnTo>
                  <a:lnTo>
                    <a:pt x="219435" y="51626"/>
                  </a:lnTo>
                  <a:cubicBezTo>
                    <a:pt x="225150" y="51626"/>
                    <a:pt x="230103" y="47435"/>
                    <a:pt x="230770" y="41815"/>
                  </a:cubicBezTo>
                  <a:cubicBezTo>
                    <a:pt x="231531" y="35052"/>
                    <a:pt x="226293" y="29432"/>
                    <a:pt x="219720" y="29432"/>
                  </a:cubicBezTo>
                  <a:close/>
                  <a:moveTo>
                    <a:pt x="186383" y="51626"/>
                  </a:moveTo>
                  <a:lnTo>
                    <a:pt x="164189" y="51626"/>
                  </a:lnTo>
                  <a:lnTo>
                    <a:pt x="164189" y="29432"/>
                  </a:lnTo>
                  <a:lnTo>
                    <a:pt x="186383" y="29432"/>
                  </a:lnTo>
                  <a:lnTo>
                    <a:pt x="186383" y="51626"/>
                  </a:lnTo>
                  <a:close/>
                </a:path>
              </a:pathLst>
            </a:custGeom>
            <a:grpFill/>
            <a:ln w="9525" cap="flat">
              <a:noFill/>
              <a:prstDash val="solid"/>
              <a:miter/>
            </a:ln>
          </p:spPr>
          <p:txBody>
            <a:bodyPr rtlCol="0" anchor="ctr"/>
            <a:lstStyle/>
            <a:p>
              <a:endParaRPr lang="ko-KR" altLang="en-US"/>
            </a:p>
          </p:txBody>
        </p:sp>
      </p:grpSp>
      <p:sp>
        <p:nvSpPr>
          <p:cNvPr id="51" name="직사각형 50">
            <a:extLst>
              <a:ext uri="{FF2B5EF4-FFF2-40B4-BE49-F238E27FC236}">
                <a16:creationId xmlns:a16="http://schemas.microsoft.com/office/drawing/2014/main" id="{27655039-CC5E-4A6C-B955-BA8E42F25249}"/>
              </a:ext>
              <a:ext uri="{C183D7F6-B498-43B3-948B-1728B52AA6E4}">
                <adec:decorative xmlns:adec="http://schemas.microsoft.com/office/drawing/2017/decorative" val="1"/>
              </a:ext>
            </a:extLst>
          </p:cNvPr>
          <p:cNvSpPr/>
          <p:nvPr/>
        </p:nvSpPr>
        <p:spPr>
          <a:xfrm>
            <a:off x="8886984" y="2046515"/>
            <a:ext cx="2503176" cy="3742510"/>
          </a:xfrm>
          <a:prstGeom prst="rect">
            <a:avLst/>
          </a:prstGeom>
          <a:solidFill>
            <a:schemeClr val="bg1"/>
          </a:solidFill>
          <a:ln>
            <a:noFill/>
          </a:ln>
          <a:effectLst>
            <a:outerShdw blurRad="127000" dist="635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b="1">
              <a:solidFill>
                <a:srgbClr val="322F32"/>
              </a:solidFill>
            </a:endParaRPr>
          </a:p>
        </p:txBody>
      </p:sp>
      <p:grpSp>
        <p:nvGrpSpPr>
          <p:cNvPr id="52" name="그룹 51">
            <a:extLst>
              <a:ext uri="{FF2B5EF4-FFF2-40B4-BE49-F238E27FC236}">
                <a16:creationId xmlns:a16="http://schemas.microsoft.com/office/drawing/2014/main" id="{60FBB8CB-27AD-447B-BBCA-ED5A88C17E7D}"/>
              </a:ext>
              <a:ext uri="{C183D7F6-B498-43B3-948B-1728B52AA6E4}">
                <adec:decorative xmlns:adec="http://schemas.microsoft.com/office/drawing/2017/decorative" val="1"/>
              </a:ext>
            </a:extLst>
          </p:cNvPr>
          <p:cNvGrpSpPr/>
          <p:nvPr/>
        </p:nvGrpSpPr>
        <p:grpSpPr>
          <a:xfrm>
            <a:off x="9814895" y="2373874"/>
            <a:ext cx="624704" cy="624700"/>
            <a:chOff x="8162630" y="1551336"/>
            <a:chExt cx="390525" cy="390525"/>
          </a:xfrm>
          <a:solidFill>
            <a:schemeClr val="accent1"/>
          </a:solidFill>
        </p:grpSpPr>
        <p:sp>
          <p:nvSpPr>
            <p:cNvPr id="53" name="자유형: 도형 52">
              <a:extLst>
                <a:ext uri="{FF2B5EF4-FFF2-40B4-BE49-F238E27FC236}">
                  <a16:creationId xmlns:a16="http://schemas.microsoft.com/office/drawing/2014/main" id="{6D27B5B0-8EA5-4314-8D40-901A71EC91C2}"/>
                </a:ext>
              </a:extLst>
            </p:cNvPr>
            <p:cNvSpPr/>
            <p:nvPr/>
          </p:nvSpPr>
          <p:spPr>
            <a:xfrm>
              <a:off x="8340938" y="1595723"/>
              <a:ext cx="28575" cy="28575"/>
            </a:xfrm>
            <a:custGeom>
              <a:avLst/>
              <a:gdLst>
                <a:gd name="connsiteX0" fmla="*/ 29432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2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2" y="18288"/>
                  </a:moveTo>
                  <a:cubicBezTo>
                    <a:pt x="29432" y="24384"/>
                    <a:pt x="24479" y="29432"/>
                    <a:pt x="18288" y="29432"/>
                  </a:cubicBezTo>
                  <a:cubicBezTo>
                    <a:pt x="12192" y="29432"/>
                    <a:pt x="7144" y="24479"/>
                    <a:pt x="7144" y="18288"/>
                  </a:cubicBezTo>
                  <a:cubicBezTo>
                    <a:pt x="7144" y="12192"/>
                    <a:pt x="12097" y="7144"/>
                    <a:pt x="18288" y="7144"/>
                  </a:cubicBezTo>
                  <a:cubicBezTo>
                    <a:pt x="24479" y="7239"/>
                    <a:pt x="29432" y="12192"/>
                    <a:pt x="29432" y="18288"/>
                  </a:cubicBezTo>
                  <a:close/>
                </a:path>
              </a:pathLst>
            </a:custGeom>
            <a:grpFill/>
            <a:ln w="9525" cap="flat">
              <a:noFill/>
              <a:prstDash val="solid"/>
              <a:miter/>
            </a:ln>
          </p:spPr>
          <p:txBody>
            <a:bodyPr rtlCol="0" anchor="ctr"/>
            <a:lstStyle/>
            <a:p>
              <a:endParaRPr lang="ko-KR" altLang="en-US"/>
            </a:p>
          </p:txBody>
        </p:sp>
        <p:sp>
          <p:nvSpPr>
            <p:cNvPr id="54" name="자유형: 도형 53">
              <a:extLst>
                <a:ext uri="{FF2B5EF4-FFF2-40B4-BE49-F238E27FC236}">
                  <a16:creationId xmlns:a16="http://schemas.microsoft.com/office/drawing/2014/main" id="{8ADF8768-6762-4083-BD0C-23C359F0C680}"/>
                </a:ext>
              </a:extLst>
            </p:cNvPr>
            <p:cNvSpPr/>
            <p:nvPr/>
          </p:nvSpPr>
          <p:spPr>
            <a:xfrm>
              <a:off x="8207017" y="1619440"/>
              <a:ext cx="28575" cy="28575"/>
            </a:xfrm>
            <a:custGeom>
              <a:avLst/>
              <a:gdLst>
                <a:gd name="connsiteX0" fmla="*/ 29432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2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2" y="18288"/>
                  </a:moveTo>
                  <a:cubicBezTo>
                    <a:pt x="29432" y="24384"/>
                    <a:pt x="24479" y="29432"/>
                    <a:pt x="18288" y="29432"/>
                  </a:cubicBezTo>
                  <a:cubicBezTo>
                    <a:pt x="12192" y="29432"/>
                    <a:pt x="7144" y="24479"/>
                    <a:pt x="7144" y="18288"/>
                  </a:cubicBezTo>
                  <a:cubicBezTo>
                    <a:pt x="7144" y="12192"/>
                    <a:pt x="12097" y="7144"/>
                    <a:pt x="18288" y="7144"/>
                  </a:cubicBezTo>
                  <a:cubicBezTo>
                    <a:pt x="24479" y="7144"/>
                    <a:pt x="29432" y="12097"/>
                    <a:pt x="29432" y="18288"/>
                  </a:cubicBezTo>
                  <a:close/>
                </a:path>
              </a:pathLst>
            </a:custGeom>
            <a:grpFill/>
            <a:ln w="9525" cap="flat">
              <a:noFill/>
              <a:prstDash val="solid"/>
              <a:miter/>
            </a:ln>
          </p:spPr>
          <p:txBody>
            <a:bodyPr rtlCol="0" anchor="ctr"/>
            <a:lstStyle/>
            <a:p>
              <a:endParaRPr lang="ko-KR" altLang="en-US"/>
            </a:p>
          </p:txBody>
        </p:sp>
        <p:sp>
          <p:nvSpPr>
            <p:cNvPr id="55" name="자유형: 도형 54">
              <a:extLst>
                <a:ext uri="{FF2B5EF4-FFF2-40B4-BE49-F238E27FC236}">
                  <a16:creationId xmlns:a16="http://schemas.microsoft.com/office/drawing/2014/main" id="{DF82C772-CBA9-4C34-A2F6-4913D95D0A8B}"/>
                </a:ext>
              </a:extLst>
            </p:cNvPr>
            <p:cNvSpPr/>
            <p:nvPr/>
          </p:nvSpPr>
          <p:spPr>
            <a:xfrm>
              <a:off x="8474955" y="1619440"/>
              <a:ext cx="28575" cy="28575"/>
            </a:xfrm>
            <a:custGeom>
              <a:avLst/>
              <a:gdLst>
                <a:gd name="connsiteX0" fmla="*/ 29432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2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2" y="18288"/>
                  </a:moveTo>
                  <a:cubicBezTo>
                    <a:pt x="29432" y="24384"/>
                    <a:pt x="24479" y="29432"/>
                    <a:pt x="18288" y="29432"/>
                  </a:cubicBezTo>
                  <a:cubicBezTo>
                    <a:pt x="12192" y="29432"/>
                    <a:pt x="7144" y="24479"/>
                    <a:pt x="7144" y="18288"/>
                  </a:cubicBezTo>
                  <a:cubicBezTo>
                    <a:pt x="7144" y="12192"/>
                    <a:pt x="12096" y="7144"/>
                    <a:pt x="18288" y="7144"/>
                  </a:cubicBezTo>
                  <a:cubicBezTo>
                    <a:pt x="24479" y="7144"/>
                    <a:pt x="29432" y="12097"/>
                    <a:pt x="29432" y="18288"/>
                  </a:cubicBezTo>
                  <a:close/>
                </a:path>
              </a:pathLst>
            </a:custGeom>
            <a:grpFill/>
            <a:ln w="9525" cap="flat">
              <a:noFill/>
              <a:prstDash val="solid"/>
              <a:miter/>
            </a:ln>
          </p:spPr>
          <p:txBody>
            <a:bodyPr rtlCol="0" anchor="ctr"/>
            <a:lstStyle/>
            <a:p>
              <a:endParaRPr lang="ko-KR" altLang="en-US"/>
            </a:p>
          </p:txBody>
        </p:sp>
        <p:sp>
          <p:nvSpPr>
            <p:cNvPr id="56" name="자유형: 도형 55">
              <a:extLst>
                <a:ext uri="{FF2B5EF4-FFF2-40B4-BE49-F238E27FC236}">
                  <a16:creationId xmlns:a16="http://schemas.microsoft.com/office/drawing/2014/main" id="{BB3C32CE-37D2-4FD8-B7EA-222700C3C02A}"/>
                </a:ext>
              </a:extLst>
            </p:cNvPr>
            <p:cNvSpPr/>
            <p:nvPr/>
          </p:nvSpPr>
          <p:spPr>
            <a:xfrm>
              <a:off x="8162630" y="1551336"/>
              <a:ext cx="390525" cy="390525"/>
            </a:xfrm>
            <a:custGeom>
              <a:avLst/>
              <a:gdLst>
                <a:gd name="connsiteX0" fmla="*/ 330708 w 390525"/>
                <a:gd name="connsiteY0" fmla="*/ 30861 h 390525"/>
                <a:gd name="connsiteX1" fmla="*/ 275177 w 390525"/>
                <a:gd name="connsiteY1" fmla="*/ 86392 h 390525"/>
                <a:gd name="connsiteX2" fmla="*/ 282607 w 390525"/>
                <a:gd name="connsiteY2" fmla="*/ 114109 h 390525"/>
                <a:gd name="connsiteX3" fmla="*/ 319564 w 390525"/>
                <a:gd name="connsiteY3" fmla="*/ 178213 h 390525"/>
                <a:gd name="connsiteX4" fmla="*/ 319564 w 390525"/>
                <a:gd name="connsiteY4" fmla="*/ 208502 h 390525"/>
                <a:gd name="connsiteX5" fmla="*/ 228124 w 390525"/>
                <a:gd name="connsiteY5" fmla="*/ 208502 h 390525"/>
                <a:gd name="connsiteX6" fmla="*/ 207836 w 390525"/>
                <a:gd name="connsiteY6" fmla="*/ 188214 h 390525"/>
                <a:gd name="connsiteX7" fmla="*/ 207836 w 390525"/>
                <a:gd name="connsiteY7" fmla="*/ 154495 h 390525"/>
                <a:gd name="connsiteX8" fmla="*/ 244793 w 390525"/>
                <a:gd name="connsiteY8" fmla="*/ 90392 h 390525"/>
                <a:gd name="connsiteX9" fmla="*/ 252222 w 390525"/>
                <a:gd name="connsiteY9" fmla="*/ 62674 h 390525"/>
                <a:gd name="connsiteX10" fmla="*/ 196691 w 390525"/>
                <a:gd name="connsiteY10" fmla="*/ 7144 h 390525"/>
                <a:gd name="connsiteX11" fmla="*/ 141161 w 390525"/>
                <a:gd name="connsiteY11" fmla="*/ 62674 h 390525"/>
                <a:gd name="connsiteX12" fmla="*/ 148590 w 390525"/>
                <a:gd name="connsiteY12" fmla="*/ 90392 h 390525"/>
                <a:gd name="connsiteX13" fmla="*/ 185547 w 390525"/>
                <a:gd name="connsiteY13" fmla="*/ 154495 h 390525"/>
                <a:gd name="connsiteX14" fmla="*/ 185547 w 390525"/>
                <a:gd name="connsiteY14" fmla="*/ 188214 h 390525"/>
                <a:gd name="connsiteX15" fmla="*/ 165259 w 390525"/>
                <a:gd name="connsiteY15" fmla="*/ 208502 h 390525"/>
                <a:gd name="connsiteX16" fmla="*/ 73819 w 390525"/>
                <a:gd name="connsiteY16" fmla="*/ 208502 h 390525"/>
                <a:gd name="connsiteX17" fmla="*/ 73819 w 390525"/>
                <a:gd name="connsiteY17" fmla="*/ 178213 h 390525"/>
                <a:gd name="connsiteX18" fmla="*/ 110776 w 390525"/>
                <a:gd name="connsiteY18" fmla="*/ 114109 h 390525"/>
                <a:gd name="connsiteX19" fmla="*/ 118206 w 390525"/>
                <a:gd name="connsiteY19" fmla="*/ 86392 h 390525"/>
                <a:gd name="connsiteX20" fmla="*/ 62675 w 390525"/>
                <a:gd name="connsiteY20" fmla="*/ 30861 h 390525"/>
                <a:gd name="connsiteX21" fmla="*/ 7144 w 390525"/>
                <a:gd name="connsiteY21" fmla="*/ 86392 h 390525"/>
                <a:gd name="connsiteX22" fmla="*/ 14574 w 390525"/>
                <a:gd name="connsiteY22" fmla="*/ 114109 h 390525"/>
                <a:gd name="connsiteX23" fmla="*/ 51531 w 390525"/>
                <a:gd name="connsiteY23" fmla="*/ 178213 h 390525"/>
                <a:gd name="connsiteX24" fmla="*/ 51531 w 390525"/>
                <a:gd name="connsiteY24" fmla="*/ 219646 h 390525"/>
                <a:gd name="connsiteX25" fmla="*/ 62675 w 390525"/>
                <a:gd name="connsiteY25" fmla="*/ 230791 h 390525"/>
                <a:gd name="connsiteX26" fmla="*/ 165259 w 390525"/>
                <a:gd name="connsiteY26" fmla="*/ 230791 h 390525"/>
                <a:gd name="connsiteX27" fmla="*/ 185547 w 390525"/>
                <a:gd name="connsiteY27" fmla="*/ 251079 h 390525"/>
                <a:gd name="connsiteX28" fmla="*/ 185547 w 390525"/>
                <a:gd name="connsiteY28" fmla="*/ 275177 h 390525"/>
                <a:gd name="connsiteX29" fmla="*/ 63437 w 390525"/>
                <a:gd name="connsiteY29" fmla="*/ 275177 h 390525"/>
                <a:gd name="connsiteX30" fmla="*/ 52293 w 390525"/>
                <a:gd name="connsiteY30" fmla="*/ 286321 h 390525"/>
                <a:gd name="connsiteX31" fmla="*/ 52293 w 390525"/>
                <a:gd name="connsiteY31" fmla="*/ 375094 h 390525"/>
                <a:gd name="connsiteX32" fmla="*/ 63437 w 390525"/>
                <a:gd name="connsiteY32" fmla="*/ 386239 h 390525"/>
                <a:gd name="connsiteX33" fmla="*/ 329851 w 390525"/>
                <a:gd name="connsiteY33" fmla="*/ 386239 h 390525"/>
                <a:gd name="connsiteX34" fmla="*/ 340995 w 390525"/>
                <a:gd name="connsiteY34" fmla="*/ 375094 h 390525"/>
                <a:gd name="connsiteX35" fmla="*/ 340995 w 390525"/>
                <a:gd name="connsiteY35" fmla="*/ 286321 h 390525"/>
                <a:gd name="connsiteX36" fmla="*/ 329851 w 390525"/>
                <a:gd name="connsiteY36" fmla="*/ 275177 h 390525"/>
                <a:gd name="connsiteX37" fmla="*/ 207740 w 390525"/>
                <a:gd name="connsiteY37" fmla="*/ 275177 h 390525"/>
                <a:gd name="connsiteX38" fmla="*/ 207740 w 390525"/>
                <a:gd name="connsiteY38" fmla="*/ 251079 h 390525"/>
                <a:gd name="connsiteX39" fmla="*/ 228029 w 390525"/>
                <a:gd name="connsiteY39" fmla="*/ 230791 h 390525"/>
                <a:gd name="connsiteX40" fmla="*/ 330613 w 390525"/>
                <a:gd name="connsiteY40" fmla="*/ 230791 h 390525"/>
                <a:gd name="connsiteX41" fmla="*/ 341757 w 390525"/>
                <a:gd name="connsiteY41" fmla="*/ 219646 h 390525"/>
                <a:gd name="connsiteX42" fmla="*/ 341757 w 390525"/>
                <a:gd name="connsiteY42" fmla="*/ 178213 h 390525"/>
                <a:gd name="connsiteX43" fmla="*/ 378714 w 390525"/>
                <a:gd name="connsiteY43" fmla="*/ 114109 h 390525"/>
                <a:gd name="connsiteX44" fmla="*/ 386144 w 390525"/>
                <a:gd name="connsiteY44" fmla="*/ 86392 h 390525"/>
                <a:gd name="connsiteX45" fmla="*/ 330708 w 390525"/>
                <a:gd name="connsiteY45" fmla="*/ 30861 h 390525"/>
                <a:gd name="connsiteX46" fmla="*/ 33814 w 390525"/>
                <a:gd name="connsiteY46" fmla="*/ 102965 h 390525"/>
                <a:gd name="connsiteX47" fmla="*/ 29337 w 390525"/>
                <a:gd name="connsiteY47" fmla="*/ 86392 h 390525"/>
                <a:gd name="connsiteX48" fmla="*/ 62675 w 390525"/>
                <a:gd name="connsiteY48" fmla="*/ 53054 h 390525"/>
                <a:gd name="connsiteX49" fmla="*/ 96012 w 390525"/>
                <a:gd name="connsiteY49" fmla="*/ 86392 h 390525"/>
                <a:gd name="connsiteX50" fmla="*/ 91536 w 390525"/>
                <a:gd name="connsiteY50" fmla="*/ 103061 h 390525"/>
                <a:gd name="connsiteX51" fmla="*/ 62675 w 390525"/>
                <a:gd name="connsiteY51" fmla="*/ 153067 h 390525"/>
                <a:gd name="connsiteX52" fmla="*/ 33814 w 390525"/>
                <a:gd name="connsiteY52" fmla="*/ 102965 h 390525"/>
                <a:gd name="connsiteX53" fmla="*/ 318802 w 390525"/>
                <a:gd name="connsiteY53" fmla="*/ 363950 h 390525"/>
                <a:gd name="connsiteX54" fmla="*/ 74581 w 390525"/>
                <a:gd name="connsiteY54" fmla="*/ 363950 h 390525"/>
                <a:gd name="connsiteX55" fmla="*/ 74581 w 390525"/>
                <a:gd name="connsiteY55" fmla="*/ 297370 h 390525"/>
                <a:gd name="connsiteX56" fmla="*/ 318802 w 390525"/>
                <a:gd name="connsiteY56" fmla="*/ 297370 h 390525"/>
                <a:gd name="connsiteX57" fmla="*/ 318802 w 390525"/>
                <a:gd name="connsiteY57" fmla="*/ 363950 h 390525"/>
                <a:gd name="connsiteX58" fmla="*/ 167830 w 390525"/>
                <a:gd name="connsiteY58" fmla="*/ 79343 h 390525"/>
                <a:gd name="connsiteX59" fmla="*/ 163354 w 390525"/>
                <a:gd name="connsiteY59" fmla="*/ 62770 h 390525"/>
                <a:gd name="connsiteX60" fmla="*/ 196691 w 390525"/>
                <a:gd name="connsiteY60" fmla="*/ 29432 h 390525"/>
                <a:gd name="connsiteX61" fmla="*/ 230029 w 390525"/>
                <a:gd name="connsiteY61" fmla="*/ 62770 h 390525"/>
                <a:gd name="connsiteX62" fmla="*/ 225553 w 390525"/>
                <a:gd name="connsiteY62" fmla="*/ 79438 h 390525"/>
                <a:gd name="connsiteX63" fmla="*/ 196691 w 390525"/>
                <a:gd name="connsiteY63" fmla="*/ 129445 h 390525"/>
                <a:gd name="connsiteX64" fmla="*/ 167830 w 390525"/>
                <a:gd name="connsiteY64" fmla="*/ 79343 h 390525"/>
                <a:gd name="connsiteX65" fmla="*/ 196691 w 390525"/>
                <a:gd name="connsiteY65" fmla="*/ 230695 h 390525"/>
                <a:gd name="connsiteX66" fmla="*/ 185547 w 390525"/>
                <a:gd name="connsiteY66" fmla="*/ 219551 h 390525"/>
                <a:gd name="connsiteX67" fmla="*/ 196691 w 390525"/>
                <a:gd name="connsiteY67" fmla="*/ 208407 h 390525"/>
                <a:gd name="connsiteX68" fmla="*/ 207836 w 390525"/>
                <a:gd name="connsiteY68" fmla="*/ 219551 h 390525"/>
                <a:gd name="connsiteX69" fmla="*/ 196691 w 390525"/>
                <a:gd name="connsiteY69" fmla="*/ 230695 h 390525"/>
                <a:gd name="connsiteX70" fmla="*/ 359474 w 390525"/>
                <a:gd name="connsiteY70" fmla="*/ 102965 h 390525"/>
                <a:gd name="connsiteX71" fmla="*/ 330613 w 390525"/>
                <a:gd name="connsiteY71" fmla="*/ 152971 h 390525"/>
                <a:gd name="connsiteX72" fmla="*/ 301753 w 390525"/>
                <a:gd name="connsiteY72" fmla="*/ 102965 h 390525"/>
                <a:gd name="connsiteX73" fmla="*/ 297275 w 390525"/>
                <a:gd name="connsiteY73" fmla="*/ 86296 h 390525"/>
                <a:gd name="connsiteX74" fmla="*/ 330613 w 390525"/>
                <a:gd name="connsiteY74" fmla="*/ 52959 h 390525"/>
                <a:gd name="connsiteX75" fmla="*/ 363950 w 390525"/>
                <a:gd name="connsiteY75" fmla="*/ 86296 h 390525"/>
                <a:gd name="connsiteX76" fmla="*/ 359474 w 390525"/>
                <a:gd name="connsiteY76" fmla="*/ 102965 h 390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390525" h="390525">
                  <a:moveTo>
                    <a:pt x="330708" y="30861"/>
                  </a:moveTo>
                  <a:cubicBezTo>
                    <a:pt x="300133" y="30861"/>
                    <a:pt x="275177" y="55721"/>
                    <a:pt x="275177" y="86392"/>
                  </a:cubicBezTo>
                  <a:cubicBezTo>
                    <a:pt x="275177" y="96107"/>
                    <a:pt x="277749" y="105727"/>
                    <a:pt x="282607" y="114109"/>
                  </a:cubicBezTo>
                  <a:lnTo>
                    <a:pt x="319564" y="178213"/>
                  </a:lnTo>
                  <a:lnTo>
                    <a:pt x="319564" y="208502"/>
                  </a:lnTo>
                  <a:lnTo>
                    <a:pt x="228124" y="208502"/>
                  </a:lnTo>
                  <a:cubicBezTo>
                    <a:pt x="224790" y="199072"/>
                    <a:pt x="217265" y="191548"/>
                    <a:pt x="207836" y="188214"/>
                  </a:cubicBezTo>
                  <a:lnTo>
                    <a:pt x="207836" y="154495"/>
                  </a:lnTo>
                  <a:lnTo>
                    <a:pt x="244793" y="90392"/>
                  </a:lnTo>
                  <a:cubicBezTo>
                    <a:pt x="249650" y="82010"/>
                    <a:pt x="252222" y="72390"/>
                    <a:pt x="252222" y="62674"/>
                  </a:cubicBezTo>
                  <a:cubicBezTo>
                    <a:pt x="252222" y="32099"/>
                    <a:pt x="227362" y="7144"/>
                    <a:pt x="196691" y="7144"/>
                  </a:cubicBezTo>
                  <a:cubicBezTo>
                    <a:pt x="166021" y="7144"/>
                    <a:pt x="141161" y="32004"/>
                    <a:pt x="141161" y="62674"/>
                  </a:cubicBezTo>
                  <a:cubicBezTo>
                    <a:pt x="141161" y="72390"/>
                    <a:pt x="143733" y="82010"/>
                    <a:pt x="148590" y="90392"/>
                  </a:cubicBezTo>
                  <a:lnTo>
                    <a:pt x="185547" y="154495"/>
                  </a:lnTo>
                  <a:lnTo>
                    <a:pt x="185547" y="188214"/>
                  </a:lnTo>
                  <a:cubicBezTo>
                    <a:pt x="176118" y="191548"/>
                    <a:pt x="168593" y="199072"/>
                    <a:pt x="165259" y="208502"/>
                  </a:cubicBezTo>
                  <a:lnTo>
                    <a:pt x="73819" y="208502"/>
                  </a:lnTo>
                  <a:lnTo>
                    <a:pt x="73819" y="178213"/>
                  </a:lnTo>
                  <a:lnTo>
                    <a:pt x="110776" y="114109"/>
                  </a:lnTo>
                  <a:cubicBezTo>
                    <a:pt x="115634" y="105727"/>
                    <a:pt x="118206" y="96107"/>
                    <a:pt x="118206" y="86392"/>
                  </a:cubicBezTo>
                  <a:cubicBezTo>
                    <a:pt x="118206" y="55817"/>
                    <a:pt x="93345" y="30861"/>
                    <a:pt x="62675" y="30861"/>
                  </a:cubicBezTo>
                  <a:cubicBezTo>
                    <a:pt x="32004" y="30861"/>
                    <a:pt x="7144" y="55721"/>
                    <a:pt x="7144" y="86392"/>
                  </a:cubicBezTo>
                  <a:cubicBezTo>
                    <a:pt x="7144" y="96107"/>
                    <a:pt x="9716" y="105727"/>
                    <a:pt x="14574" y="114109"/>
                  </a:cubicBezTo>
                  <a:lnTo>
                    <a:pt x="51531" y="178213"/>
                  </a:lnTo>
                  <a:lnTo>
                    <a:pt x="51531" y="219646"/>
                  </a:lnTo>
                  <a:cubicBezTo>
                    <a:pt x="51531" y="225742"/>
                    <a:pt x="56484" y="230791"/>
                    <a:pt x="62675" y="230791"/>
                  </a:cubicBezTo>
                  <a:lnTo>
                    <a:pt x="165259" y="230791"/>
                  </a:lnTo>
                  <a:cubicBezTo>
                    <a:pt x="168593" y="240220"/>
                    <a:pt x="176118" y="247745"/>
                    <a:pt x="185547" y="251079"/>
                  </a:cubicBezTo>
                  <a:lnTo>
                    <a:pt x="185547" y="275177"/>
                  </a:lnTo>
                  <a:lnTo>
                    <a:pt x="63437" y="275177"/>
                  </a:lnTo>
                  <a:cubicBezTo>
                    <a:pt x="57341" y="275177"/>
                    <a:pt x="52293" y="280130"/>
                    <a:pt x="52293" y="286321"/>
                  </a:cubicBezTo>
                  <a:lnTo>
                    <a:pt x="52293" y="375094"/>
                  </a:lnTo>
                  <a:cubicBezTo>
                    <a:pt x="52293" y="381190"/>
                    <a:pt x="57245" y="386239"/>
                    <a:pt x="63437" y="386239"/>
                  </a:cubicBezTo>
                  <a:lnTo>
                    <a:pt x="329851" y="386239"/>
                  </a:lnTo>
                  <a:cubicBezTo>
                    <a:pt x="335947" y="386239"/>
                    <a:pt x="340995" y="381286"/>
                    <a:pt x="340995" y="375094"/>
                  </a:cubicBezTo>
                  <a:lnTo>
                    <a:pt x="340995" y="286321"/>
                  </a:lnTo>
                  <a:cubicBezTo>
                    <a:pt x="340995" y="280225"/>
                    <a:pt x="336042" y="275177"/>
                    <a:pt x="329851" y="275177"/>
                  </a:cubicBezTo>
                  <a:lnTo>
                    <a:pt x="207740" y="275177"/>
                  </a:lnTo>
                  <a:lnTo>
                    <a:pt x="207740" y="251079"/>
                  </a:lnTo>
                  <a:cubicBezTo>
                    <a:pt x="217170" y="247745"/>
                    <a:pt x="224695" y="240220"/>
                    <a:pt x="228029" y="230791"/>
                  </a:cubicBezTo>
                  <a:lnTo>
                    <a:pt x="330613" y="230791"/>
                  </a:lnTo>
                  <a:cubicBezTo>
                    <a:pt x="336709" y="230791"/>
                    <a:pt x="341757" y="225838"/>
                    <a:pt x="341757" y="219646"/>
                  </a:cubicBezTo>
                  <a:lnTo>
                    <a:pt x="341757" y="178213"/>
                  </a:lnTo>
                  <a:lnTo>
                    <a:pt x="378714" y="114109"/>
                  </a:lnTo>
                  <a:cubicBezTo>
                    <a:pt x="383572" y="105727"/>
                    <a:pt x="386144" y="96107"/>
                    <a:pt x="386144" y="86392"/>
                  </a:cubicBezTo>
                  <a:cubicBezTo>
                    <a:pt x="386239" y="55721"/>
                    <a:pt x="361284" y="30861"/>
                    <a:pt x="330708" y="30861"/>
                  </a:cubicBezTo>
                  <a:close/>
                  <a:moveTo>
                    <a:pt x="33814" y="102965"/>
                  </a:moveTo>
                  <a:cubicBezTo>
                    <a:pt x="30956" y="97917"/>
                    <a:pt x="29337" y="92202"/>
                    <a:pt x="29337" y="86392"/>
                  </a:cubicBezTo>
                  <a:cubicBezTo>
                    <a:pt x="29337" y="68008"/>
                    <a:pt x="44291" y="53054"/>
                    <a:pt x="62675" y="53054"/>
                  </a:cubicBezTo>
                  <a:cubicBezTo>
                    <a:pt x="81058" y="53054"/>
                    <a:pt x="96012" y="68008"/>
                    <a:pt x="96012" y="86392"/>
                  </a:cubicBezTo>
                  <a:cubicBezTo>
                    <a:pt x="96012" y="92202"/>
                    <a:pt x="94488" y="98012"/>
                    <a:pt x="91536" y="103061"/>
                  </a:cubicBezTo>
                  <a:lnTo>
                    <a:pt x="62675" y="153067"/>
                  </a:lnTo>
                  <a:lnTo>
                    <a:pt x="33814" y="102965"/>
                  </a:lnTo>
                  <a:close/>
                  <a:moveTo>
                    <a:pt x="318802" y="363950"/>
                  </a:moveTo>
                  <a:lnTo>
                    <a:pt x="74581" y="363950"/>
                  </a:lnTo>
                  <a:lnTo>
                    <a:pt x="74581" y="297370"/>
                  </a:lnTo>
                  <a:lnTo>
                    <a:pt x="318802" y="297370"/>
                  </a:lnTo>
                  <a:lnTo>
                    <a:pt x="318802" y="363950"/>
                  </a:lnTo>
                  <a:close/>
                  <a:moveTo>
                    <a:pt x="167830" y="79343"/>
                  </a:moveTo>
                  <a:cubicBezTo>
                    <a:pt x="164973" y="74295"/>
                    <a:pt x="163354" y="68580"/>
                    <a:pt x="163354" y="62770"/>
                  </a:cubicBezTo>
                  <a:cubicBezTo>
                    <a:pt x="163354" y="44386"/>
                    <a:pt x="178308" y="29432"/>
                    <a:pt x="196691" y="29432"/>
                  </a:cubicBezTo>
                  <a:cubicBezTo>
                    <a:pt x="215075" y="29432"/>
                    <a:pt x="230029" y="44386"/>
                    <a:pt x="230029" y="62770"/>
                  </a:cubicBezTo>
                  <a:cubicBezTo>
                    <a:pt x="230029" y="68580"/>
                    <a:pt x="228505" y="74390"/>
                    <a:pt x="225553" y="79438"/>
                  </a:cubicBezTo>
                  <a:lnTo>
                    <a:pt x="196691" y="129445"/>
                  </a:lnTo>
                  <a:lnTo>
                    <a:pt x="167830" y="79343"/>
                  </a:lnTo>
                  <a:close/>
                  <a:moveTo>
                    <a:pt x="196691" y="230695"/>
                  </a:moveTo>
                  <a:cubicBezTo>
                    <a:pt x="190595" y="230695"/>
                    <a:pt x="185547" y="225742"/>
                    <a:pt x="185547" y="219551"/>
                  </a:cubicBezTo>
                  <a:cubicBezTo>
                    <a:pt x="185547" y="213455"/>
                    <a:pt x="190500" y="208407"/>
                    <a:pt x="196691" y="208407"/>
                  </a:cubicBezTo>
                  <a:cubicBezTo>
                    <a:pt x="202788" y="208407"/>
                    <a:pt x="207836" y="213360"/>
                    <a:pt x="207836" y="219551"/>
                  </a:cubicBezTo>
                  <a:cubicBezTo>
                    <a:pt x="207740" y="225742"/>
                    <a:pt x="202788" y="230695"/>
                    <a:pt x="196691" y="230695"/>
                  </a:cubicBezTo>
                  <a:close/>
                  <a:moveTo>
                    <a:pt x="359474" y="102965"/>
                  </a:moveTo>
                  <a:lnTo>
                    <a:pt x="330613" y="152971"/>
                  </a:lnTo>
                  <a:lnTo>
                    <a:pt x="301753" y="102965"/>
                  </a:lnTo>
                  <a:cubicBezTo>
                    <a:pt x="298895" y="97917"/>
                    <a:pt x="297275" y="92202"/>
                    <a:pt x="297275" y="86296"/>
                  </a:cubicBezTo>
                  <a:cubicBezTo>
                    <a:pt x="297275" y="67913"/>
                    <a:pt x="312230" y="52959"/>
                    <a:pt x="330613" y="52959"/>
                  </a:cubicBezTo>
                  <a:cubicBezTo>
                    <a:pt x="348996" y="52959"/>
                    <a:pt x="363950" y="67913"/>
                    <a:pt x="363950" y="86296"/>
                  </a:cubicBezTo>
                  <a:cubicBezTo>
                    <a:pt x="363950" y="92202"/>
                    <a:pt x="362427" y="97917"/>
                    <a:pt x="359474" y="102965"/>
                  </a:cubicBezTo>
                  <a:close/>
                </a:path>
              </a:pathLst>
            </a:custGeom>
            <a:grpFill/>
            <a:ln w="9525" cap="flat">
              <a:noFill/>
              <a:prstDash val="solid"/>
              <a:miter/>
            </a:ln>
          </p:spPr>
          <p:txBody>
            <a:bodyPr rtlCol="0" anchor="ctr"/>
            <a:lstStyle/>
            <a:p>
              <a:endParaRPr lang="ko-KR" altLang="en-US"/>
            </a:p>
          </p:txBody>
        </p:sp>
        <p:sp>
          <p:nvSpPr>
            <p:cNvPr id="57" name="자유형: 도형 56">
              <a:extLst>
                <a:ext uri="{FF2B5EF4-FFF2-40B4-BE49-F238E27FC236}">
                  <a16:creationId xmlns:a16="http://schemas.microsoft.com/office/drawing/2014/main" id="{A00B855A-7C5F-48DF-84E9-802AD90D1BF6}"/>
                </a:ext>
              </a:extLst>
            </p:cNvPr>
            <p:cNvSpPr/>
            <p:nvPr/>
          </p:nvSpPr>
          <p:spPr>
            <a:xfrm>
              <a:off x="8252165" y="1863661"/>
              <a:ext cx="28575" cy="28575"/>
            </a:xfrm>
            <a:custGeom>
              <a:avLst/>
              <a:gdLst>
                <a:gd name="connsiteX0" fmla="*/ 29433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3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3" y="18288"/>
                  </a:moveTo>
                  <a:cubicBezTo>
                    <a:pt x="29433" y="24384"/>
                    <a:pt x="24479" y="29432"/>
                    <a:pt x="18288" y="29432"/>
                  </a:cubicBezTo>
                  <a:cubicBezTo>
                    <a:pt x="12192" y="29432"/>
                    <a:pt x="7144" y="24479"/>
                    <a:pt x="7144" y="18288"/>
                  </a:cubicBezTo>
                  <a:cubicBezTo>
                    <a:pt x="7144" y="12192"/>
                    <a:pt x="12097" y="7144"/>
                    <a:pt x="18288" y="7144"/>
                  </a:cubicBezTo>
                  <a:cubicBezTo>
                    <a:pt x="24479" y="7144"/>
                    <a:pt x="29433" y="12192"/>
                    <a:pt x="29433" y="18288"/>
                  </a:cubicBezTo>
                  <a:close/>
                </a:path>
              </a:pathLst>
            </a:custGeom>
            <a:grpFill/>
            <a:ln w="9525" cap="flat">
              <a:noFill/>
              <a:prstDash val="solid"/>
              <a:miter/>
            </a:ln>
          </p:spPr>
          <p:txBody>
            <a:bodyPr rtlCol="0" anchor="ctr"/>
            <a:lstStyle/>
            <a:p>
              <a:endParaRPr lang="ko-KR" altLang="en-US"/>
            </a:p>
          </p:txBody>
        </p:sp>
        <p:sp>
          <p:nvSpPr>
            <p:cNvPr id="58" name="자유형: 도형 57">
              <a:extLst>
                <a:ext uri="{FF2B5EF4-FFF2-40B4-BE49-F238E27FC236}">
                  <a16:creationId xmlns:a16="http://schemas.microsoft.com/office/drawing/2014/main" id="{210DBF81-707D-4B03-A053-6E220B52166B}"/>
                </a:ext>
              </a:extLst>
            </p:cNvPr>
            <p:cNvSpPr/>
            <p:nvPr/>
          </p:nvSpPr>
          <p:spPr>
            <a:xfrm>
              <a:off x="8296551" y="1863661"/>
              <a:ext cx="28575" cy="28575"/>
            </a:xfrm>
            <a:custGeom>
              <a:avLst/>
              <a:gdLst>
                <a:gd name="connsiteX0" fmla="*/ 29433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3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3" y="18288"/>
                  </a:moveTo>
                  <a:cubicBezTo>
                    <a:pt x="29433" y="24384"/>
                    <a:pt x="24479" y="29432"/>
                    <a:pt x="18288" y="29432"/>
                  </a:cubicBezTo>
                  <a:cubicBezTo>
                    <a:pt x="12192" y="29432"/>
                    <a:pt x="7144" y="24479"/>
                    <a:pt x="7144" y="18288"/>
                  </a:cubicBezTo>
                  <a:cubicBezTo>
                    <a:pt x="7144" y="12192"/>
                    <a:pt x="12097" y="7144"/>
                    <a:pt x="18288" y="7144"/>
                  </a:cubicBezTo>
                  <a:cubicBezTo>
                    <a:pt x="24479" y="7144"/>
                    <a:pt x="29433" y="12192"/>
                    <a:pt x="29433" y="18288"/>
                  </a:cubicBezTo>
                  <a:close/>
                </a:path>
              </a:pathLst>
            </a:custGeom>
            <a:grpFill/>
            <a:ln w="9525" cap="flat">
              <a:noFill/>
              <a:prstDash val="solid"/>
              <a:miter/>
            </a:ln>
          </p:spPr>
          <p:txBody>
            <a:bodyPr rtlCol="0" anchor="ctr"/>
            <a:lstStyle/>
            <a:p>
              <a:endParaRPr lang="ko-KR" altLang="en-US"/>
            </a:p>
          </p:txBody>
        </p:sp>
        <p:sp>
          <p:nvSpPr>
            <p:cNvPr id="59" name="자유형: 도형 58">
              <a:extLst>
                <a:ext uri="{FF2B5EF4-FFF2-40B4-BE49-F238E27FC236}">
                  <a16:creationId xmlns:a16="http://schemas.microsoft.com/office/drawing/2014/main" id="{CDA4C86D-A84A-43D2-9577-9E3AAB8FEC1C}"/>
                </a:ext>
              </a:extLst>
            </p:cNvPr>
            <p:cNvSpPr/>
            <p:nvPr/>
          </p:nvSpPr>
          <p:spPr>
            <a:xfrm>
              <a:off x="8340938" y="1863661"/>
              <a:ext cx="28575" cy="28575"/>
            </a:xfrm>
            <a:custGeom>
              <a:avLst/>
              <a:gdLst>
                <a:gd name="connsiteX0" fmla="*/ 29432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2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2" y="18288"/>
                  </a:moveTo>
                  <a:cubicBezTo>
                    <a:pt x="29432" y="24384"/>
                    <a:pt x="24479" y="29432"/>
                    <a:pt x="18288" y="29432"/>
                  </a:cubicBezTo>
                  <a:cubicBezTo>
                    <a:pt x="12192" y="29432"/>
                    <a:pt x="7144" y="24479"/>
                    <a:pt x="7144" y="18288"/>
                  </a:cubicBezTo>
                  <a:cubicBezTo>
                    <a:pt x="7144" y="12192"/>
                    <a:pt x="12097" y="7144"/>
                    <a:pt x="18288" y="7144"/>
                  </a:cubicBezTo>
                  <a:cubicBezTo>
                    <a:pt x="24479" y="7144"/>
                    <a:pt x="29432" y="12192"/>
                    <a:pt x="29432" y="18288"/>
                  </a:cubicBezTo>
                  <a:close/>
                </a:path>
              </a:pathLst>
            </a:custGeom>
            <a:grpFill/>
            <a:ln w="9525" cap="flat">
              <a:noFill/>
              <a:prstDash val="solid"/>
              <a:miter/>
            </a:ln>
          </p:spPr>
          <p:txBody>
            <a:bodyPr rtlCol="0" anchor="ctr"/>
            <a:lstStyle/>
            <a:p>
              <a:endParaRPr lang="ko-KR" altLang="en-US"/>
            </a:p>
          </p:txBody>
        </p:sp>
      </p:grpSp>
      <p:sp>
        <p:nvSpPr>
          <p:cNvPr id="4" name="TextBox 3">
            <a:extLst>
              <a:ext uri="{FF2B5EF4-FFF2-40B4-BE49-F238E27FC236}">
                <a16:creationId xmlns:a16="http://schemas.microsoft.com/office/drawing/2014/main" id="{070F12FB-7F14-7FF3-449C-2811541DD8D2}"/>
              </a:ext>
            </a:extLst>
          </p:cNvPr>
          <p:cNvSpPr txBox="1"/>
          <p:nvPr/>
        </p:nvSpPr>
        <p:spPr>
          <a:xfrm>
            <a:off x="6130956" y="3325933"/>
            <a:ext cx="2617387" cy="1785104"/>
          </a:xfrm>
          <a:prstGeom prst="rect">
            <a:avLst/>
          </a:prstGeom>
          <a:noFill/>
        </p:spPr>
        <p:txBody>
          <a:bodyPr wrap="square" rtlCol="0" anchor="t" anchorCtr="0">
            <a:spAutoFit/>
          </a:bodyPr>
          <a:lstStyle/>
          <a:p>
            <a:pPr algn="ctr"/>
            <a:r>
              <a:rPr lang="en-US" altLang="ko-KR" sz="2200" dirty="0">
                <a:solidFill>
                  <a:srgbClr val="373737"/>
                </a:solidFill>
              </a:rPr>
              <a:t>Bekijk enkele tools: </a:t>
            </a:r>
            <a:r>
              <a:rPr lang="en-US" altLang="ko-KR" sz="2200" dirty="0">
                <a:solidFill>
                  <a:srgbClr val="373737"/>
                </a:solidFill>
                <a:hlinkClick r:id="rId5"/>
              </a:rPr>
              <a:t>Global Wind Atlas </a:t>
            </a:r>
            <a:r>
              <a:rPr lang="en-US" altLang="ko-KR" sz="2200" dirty="0">
                <a:solidFill>
                  <a:srgbClr val="373737"/>
                </a:solidFill>
              </a:rPr>
              <a:t>brengt windbronnen in kaart voor haalbaarheidsstudies.</a:t>
            </a:r>
            <a:endParaRPr lang="ko-KR" altLang="en-US" sz="2200" dirty="0">
              <a:solidFill>
                <a:srgbClr val="373737"/>
              </a:solidFill>
            </a:endParaRPr>
          </a:p>
        </p:txBody>
      </p:sp>
      <p:sp>
        <p:nvSpPr>
          <p:cNvPr id="60" name="TextBox 59">
            <a:extLst>
              <a:ext uri="{FF2B5EF4-FFF2-40B4-BE49-F238E27FC236}">
                <a16:creationId xmlns:a16="http://schemas.microsoft.com/office/drawing/2014/main" id="{DB6D982A-54DA-4FCC-9383-F91FC1E1D9CE}"/>
              </a:ext>
            </a:extLst>
          </p:cNvPr>
          <p:cNvSpPr txBox="1"/>
          <p:nvPr/>
        </p:nvSpPr>
        <p:spPr>
          <a:xfrm>
            <a:off x="8866219" y="3069577"/>
            <a:ext cx="2559233" cy="2462213"/>
          </a:xfrm>
          <a:prstGeom prst="rect">
            <a:avLst/>
          </a:prstGeom>
          <a:noFill/>
        </p:spPr>
        <p:txBody>
          <a:bodyPr wrap="square" rtlCol="0" anchor="t" anchorCtr="0">
            <a:spAutoFit/>
          </a:bodyPr>
          <a:lstStyle/>
          <a:p>
            <a:pPr algn="ctr"/>
            <a:r>
              <a:rPr lang="en-US" altLang="ko-KR" sz="2200" dirty="0">
                <a:solidFill>
                  <a:srgbClr val="373737"/>
                </a:solidFill>
              </a:rPr>
              <a:t>Bekijk enkele tools: </a:t>
            </a:r>
            <a:r>
              <a:rPr lang="en-US" altLang="ko-KR" sz="2200" dirty="0">
                <a:solidFill>
                  <a:srgbClr val="373737"/>
                </a:solidFill>
                <a:hlinkClick r:id="rId6"/>
              </a:rPr>
              <a:t>NREL System Advisor Model </a:t>
            </a:r>
            <a:r>
              <a:rPr lang="en-US" altLang="ko-KR" sz="2200" dirty="0">
                <a:solidFill>
                  <a:srgbClr val="373737"/>
                </a:solidFill>
              </a:rPr>
              <a:t>(SAM) biedt financiële en technische analyses voor zonne-energie, windenergie en opslag.</a:t>
            </a:r>
            <a:endParaRPr lang="ko-KR" altLang="en-US" sz="2200" dirty="0">
              <a:solidFill>
                <a:srgbClr val="373737"/>
              </a:solidFill>
            </a:endParaRPr>
          </a:p>
        </p:txBody>
      </p:sp>
    </p:spTree>
    <p:extLst>
      <p:ext uri="{BB962C8B-B14F-4D97-AF65-F5344CB8AC3E}">
        <p14:creationId xmlns:p14="http://schemas.microsoft.com/office/powerpoint/2010/main" val="305268601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E16C11-A302-F826-7ED3-77B5271C748B}"/>
            </a:ext>
          </a:extLst>
        </p:cNvPr>
        <p:cNvGrpSpPr/>
        <p:nvPr/>
      </p:nvGrpSpPr>
      <p:grpSpPr>
        <a:xfrm>
          <a:off x="0" y="0"/>
          <a:ext cx="0" cy="0"/>
          <a:chOff x="0" y="0"/>
          <a:chExt cx="0" cy="0"/>
        </a:xfrm>
      </p:grpSpPr>
      <p:sp>
        <p:nvSpPr>
          <p:cNvPr id="43" name="직사각형 42">
            <a:extLst>
              <a:ext uri="{FF2B5EF4-FFF2-40B4-BE49-F238E27FC236}">
                <a16:creationId xmlns:a16="http://schemas.microsoft.com/office/drawing/2014/main" id="{91892399-B628-5725-B089-EA64E9C5C23C}"/>
              </a:ext>
              <a:ext uri="{C183D7F6-B498-43B3-948B-1728B52AA6E4}">
                <adec:decorative xmlns:adec="http://schemas.microsoft.com/office/drawing/2017/decorative" val="1"/>
              </a:ext>
            </a:extLst>
          </p:cNvPr>
          <p:cNvSpPr/>
          <p:nvPr/>
        </p:nvSpPr>
        <p:spPr>
          <a:xfrm>
            <a:off x="6188062" y="2046515"/>
            <a:ext cx="2503176" cy="3742510"/>
          </a:xfrm>
          <a:prstGeom prst="rect">
            <a:avLst/>
          </a:prstGeom>
          <a:solidFill>
            <a:schemeClr val="bg1"/>
          </a:solidFill>
          <a:ln>
            <a:noFill/>
          </a:ln>
          <a:effectLst>
            <a:outerShdw blurRad="127000" dist="635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b="1" dirty="0">
              <a:solidFill>
                <a:srgbClr val="322F32"/>
              </a:solidFill>
            </a:endParaRPr>
          </a:p>
        </p:txBody>
      </p:sp>
      <p:sp>
        <p:nvSpPr>
          <p:cNvPr id="31" name="직사각형 30">
            <a:extLst>
              <a:ext uri="{FF2B5EF4-FFF2-40B4-BE49-F238E27FC236}">
                <a16:creationId xmlns:a16="http://schemas.microsoft.com/office/drawing/2014/main" id="{B1DD0A8C-3121-9796-BB5E-FE6249047D4B}"/>
              </a:ext>
              <a:ext uri="{C183D7F6-B498-43B3-948B-1728B52AA6E4}">
                <adec:decorative xmlns:adec="http://schemas.microsoft.com/office/drawing/2017/decorative" val="1"/>
              </a:ext>
            </a:extLst>
          </p:cNvPr>
          <p:cNvSpPr/>
          <p:nvPr/>
        </p:nvSpPr>
        <p:spPr>
          <a:xfrm>
            <a:off x="3500763" y="2046515"/>
            <a:ext cx="2503176" cy="3742510"/>
          </a:xfrm>
          <a:prstGeom prst="rect">
            <a:avLst/>
          </a:prstGeom>
          <a:solidFill>
            <a:schemeClr val="bg1"/>
          </a:solidFill>
          <a:ln>
            <a:noFill/>
          </a:ln>
          <a:effectLst>
            <a:outerShdw blurRad="127000" dist="635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b="1" dirty="0">
              <a:solidFill>
                <a:srgbClr val="322F32"/>
              </a:solidFill>
            </a:endParaRPr>
          </a:p>
        </p:txBody>
      </p:sp>
      <p:sp>
        <p:nvSpPr>
          <p:cNvPr id="19" name="직사각형 18">
            <a:extLst>
              <a:ext uri="{FF2B5EF4-FFF2-40B4-BE49-F238E27FC236}">
                <a16:creationId xmlns:a16="http://schemas.microsoft.com/office/drawing/2014/main" id="{C757F972-1DE2-6FDC-1478-601E045532A2}"/>
              </a:ext>
              <a:ext uri="{C183D7F6-B498-43B3-948B-1728B52AA6E4}">
                <adec:decorative xmlns:adec="http://schemas.microsoft.com/office/drawing/2017/decorative" val="1"/>
              </a:ext>
            </a:extLst>
          </p:cNvPr>
          <p:cNvSpPr/>
          <p:nvPr/>
        </p:nvSpPr>
        <p:spPr>
          <a:xfrm>
            <a:off x="790220" y="2046515"/>
            <a:ext cx="2503176" cy="3742510"/>
          </a:xfrm>
          <a:prstGeom prst="rect">
            <a:avLst/>
          </a:prstGeom>
          <a:solidFill>
            <a:schemeClr val="bg1"/>
          </a:solidFill>
          <a:ln>
            <a:noFill/>
          </a:ln>
          <a:effectLst>
            <a:outerShdw blurRad="127000" dist="635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b="1">
              <a:solidFill>
                <a:srgbClr val="322F32"/>
              </a:solidFill>
            </a:endParaRPr>
          </a:p>
        </p:txBody>
      </p:sp>
      <p:sp>
        <p:nvSpPr>
          <p:cNvPr id="5" name="Title 4">
            <a:extLst>
              <a:ext uri="{FF2B5EF4-FFF2-40B4-BE49-F238E27FC236}">
                <a16:creationId xmlns:a16="http://schemas.microsoft.com/office/drawing/2014/main" id="{9081C46F-6E5D-9B36-3F68-74ADA10808B0}"/>
              </a:ext>
            </a:extLst>
          </p:cNvPr>
          <p:cNvSpPr>
            <a:spLocks noGrp="1"/>
          </p:cNvSpPr>
          <p:nvPr>
            <p:ph type="title" idx="4294967295"/>
          </p:nvPr>
        </p:nvSpPr>
        <p:spPr>
          <a:xfrm>
            <a:off x="746139" y="586566"/>
            <a:ext cx="10515600" cy="1325563"/>
          </a:xfrm>
          <a:prstGeom prst="rect">
            <a:avLst/>
          </a:prstGeom>
        </p:spPr>
        <p:txBody>
          <a:bodyPr/>
          <a:lstStyle/>
          <a:p>
            <a:pPr rtl="0" eaLnBrk="1" latinLnBrk="1" hangingPunct="1"/>
            <a:r>
              <a:rPr lang="nl-NL" sz="2800" kern="1200" noProof="1">
                <a:solidFill>
                  <a:srgbClr val="0E3AF0"/>
                </a:solidFill>
                <a:effectLst/>
                <a:latin typeface="Calibri" panose="020F0502020204030204" pitchFamily="34" charset="0"/>
                <a:ea typeface="맑은 고딕" panose="020B0503020000020004" pitchFamily="34" charset="-127"/>
                <a:cs typeface="Arial" panose="020B0604020202020204" pitchFamily="34" charset="0"/>
              </a:rPr>
              <a:t>Volgende stappen 2</a:t>
            </a:r>
            <a:endParaRPr lang="nl-NL" noProof="1">
              <a:effectLst/>
            </a:endParaRPr>
          </a:p>
          <a:p>
            <a:endParaRPr lang="nl-NL" noProof="1"/>
          </a:p>
        </p:txBody>
      </p:sp>
      <p:grpSp>
        <p:nvGrpSpPr>
          <p:cNvPr id="20" name="그룹 19">
            <a:extLst>
              <a:ext uri="{FF2B5EF4-FFF2-40B4-BE49-F238E27FC236}">
                <a16:creationId xmlns:a16="http://schemas.microsoft.com/office/drawing/2014/main" id="{ECD1871A-3CAA-5A0C-835E-2981C15C8B28}"/>
              </a:ext>
              <a:ext uri="{C183D7F6-B498-43B3-948B-1728B52AA6E4}">
                <adec:decorative xmlns:adec="http://schemas.microsoft.com/office/drawing/2017/decorative" val="1"/>
              </a:ext>
            </a:extLst>
          </p:cNvPr>
          <p:cNvGrpSpPr/>
          <p:nvPr/>
        </p:nvGrpSpPr>
        <p:grpSpPr>
          <a:xfrm>
            <a:off x="1728249" y="2344322"/>
            <a:ext cx="615100" cy="604284"/>
            <a:chOff x="6810557" y="892968"/>
            <a:chExt cx="384524" cy="377762"/>
          </a:xfrm>
          <a:solidFill>
            <a:schemeClr val="accent1"/>
          </a:solidFill>
        </p:grpSpPr>
        <p:sp>
          <p:nvSpPr>
            <p:cNvPr id="21" name="자유형: 도형 20">
              <a:extLst>
                <a:ext uri="{FF2B5EF4-FFF2-40B4-BE49-F238E27FC236}">
                  <a16:creationId xmlns:a16="http://schemas.microsoft.com/office/drawing/2014/main" id="{5CD263B0-7B54-57B2-15F1-395895FA99E0}"/>
                </a:ext>
              </a:extLst>
            </p:cNvPr>
            <p:cNvSpPr/>
            <p:nvPr/>
          </p:nvSpPr>
          <p:spPr>
            <a:xfrm>
              <a:off x="6810557" y="977836"/>
              <a:ext cx="114300" cy="85725"/>
            </a:xfrm>
            <a:custGeom>
              <a:avLst/>
              <a:gdLst>
                <a:gd name="connsiteX0" fmla="*/ 86106 w 114300"/>
                <a:gd name="connsiteY0" fmla="*/ 7144 h 85725"/>
                <a:gd name="connsiteX1" fmla="*/ 59626 w 114300"/>
                <a:gd name="connsiteY1" fmla="*/ 7144 h 85725"/>
                <a:gd name="connsiteX2" fmla="*/ 33147 w 114300"/>
                <a:gd name="connsiteY2" fmla="*/ 7144 h 85725"/>
                <a:gd name="connsiteX3" fmla="*/ 14764 w 114300"/>
                <a:gd name="connsiteY3" fmla="*/ 14764 h 85725"/>
                <a:gd name="connsiteX4" fmla="*/ 7144 w 114300"/>
                <a:gd name="connsiteY4" fmla="*/ 33147 h 85725"/>
                <a:gd name="connsiteX5" fmla="*/ 7144 w 114300"/>
                <a:gd name="connsiteY5" fmla="*/ 57436 h 85725"/>
                <a:gd name="connsiteX6" fmla="*/ 13145 w 114300"/>
                <a:gd name="connsiteY6" fmla="*/ 67342 h 85725"/>
                <a:gd name="connsiteX7" fmla="*/ 59626 w 114300"/>
                <a:gd name="connsiteY7" fmla="*/ 78581 h 85725"/>
                <a:gd name="connsiteX8" fmla="*/ 106108 w 114300"/>
                <a:gd name="connsiteY8" fmla="*/ 67342 h 85725"/>
                <a:gd name="connsiteX9" fmla="*/ 112109 w 114300"/>
                <a:gd name="connsiteY9" fmla="*/ 57436 h 85725"/>
                <a:gd name="connsiteX10" fmla="*/ 112109 w 114300"/>
                <a:gd name="connsiteY10" fmla="*/ 33147 h 85725"/>
                <a:gd name="connsiteX11" fmla="*/ 104489 w 114300"/>
                <a:gd name="connsiteY11" fmla="*/ 14859 h 85725"/>
                <a:gd name="connsiteX12" fmla="*/ 86106 w 114300"/>
                <a:gd name="connsiteY12" fmla="*/ 7144 h 85725"/>
                <a:gd name="connsiteX13" fmla="*/ 90106 w 114300"/>
                <a:gd name="connsiteY13" fmla="*/ 50483 h 85725"/>
                <a:gd name="connsiteX14" fmla="*/ 59817 w 114300"/>
                <a:gd name="connsiteY14" fmla="*/ 56388 h 85725"/>
                <a:gd name="connsiteX15" fmla="*/ 29527 w 114300"/>
                <a:gd name="connsiteY15" fmla="*/ 50483 h 85725"/>
                <a:gd name="connsiteX16" fmla="*/ 29527 w 114300"/>
                <a:gd name="connsiteY16" fmla="*/ 33338 h 85725"/>
                <a:gd name="connsiteX17" fmla="*/ 33242 w 114300"/>
                <a:gd name="connsiteY17" fmla="*/ 29623 h 85725"/>
                <a:gd name="connsiteX18" fmla="*/ 86201 w 114300"/>
                <a:gd name="connsiteY18" fmla="*/ 29623 h 85725"/>
                <a:gd name="connsiteX19" fmla="*/ 90201 w 114300"/>
                <a:gd name="connsiteY19" fmla="*/ 33338 h 85725"/>
                <a:gd name="connsiteX20" fmla="*/ 90106 w 114300"/>
                <a:gd name="connsiteY20" fmla="*/ 50483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14300" h="85725">
                  <a:moveTo>
                    <a:pt x="86106" y="7144"/>
                  </a:moveTo>
                  <a:cubicBezTo>
                    <a:pt x="77343" y="7144"/>
                    <a:pt x="68485" y="7144"/>
                    <a:pt x="59626" y="7144"/>
                  </a:cubicBezTo>
                  <a:cubicBezTo>
                    <a:pt x="50768" y="7144"/>
                    <a:pt x="41910" y="7144"/>
                    <a:pt x="33147" y="7144"/>
                  </a:cubicBezTo>
                  <a:cubicBezTo>
                    <a:pt x="26194" y="7144"/>
                    <a:pt x="19716" y="9811"/>
                    <a:pt x="14764" y="14764"/>
                  </a:cubicBezTo>
                  <a:cubicBezTo>
                    <a:pt x="9810" y="19717"/>
                    <a:pt x="7144" y="26194"/>
                    <a:pt x="7144" y="33147"/>
                  </a:cubicBezTo>
                  <a:lnTo>
                    <a:pt x="7144" y="57436"/>
                  </a:lnTo>
                  <a:cubicBezTo>
                    <a:pt x="7144" y="61627"/>
                    <a:pt x="9525" y="65437"/>
                    <a:pt x="13145" y="67342"/>
                  </a:cubicBezTo>
                  <a:cubicBezTo>
                    <a:pt x="27432" y="74676"/>
                    <a:pt x="43529" y="78581"/>
                    <a:pt x="59626" y="78581"/>
                  </a:cubicBezTo>
                  <a:cubicBezTo>
                    <a:pt x="75723" y="78581"/>
                    <a:pt x="91821" y="74676"/>
                    <a:pt x="106108" y="67342"/>
                  </a:cubicBezTo>
                  <a:cubicBezTo>
                    <a:pt x="109823" y="65437"/>
                    <a:pt x="112109" y="61627"/>
                    <a:pt x="112109" y="57436"/>
                  </a:cubicBezTo>
                  <a:lnTo>
                    <a:pt x="112109" y="33147"/>
                  </a:lnTo>
                  <a:cubicBezTo>
                    <a:pt x="112109" y="26289"/>
                    <a:pt x="109442" y="19812"/>
                    <a:pt x="104489" y="14859"/>
                  </a:cubicBezTo>
                  <a:cubicBezTo>
                    <a:pt x="99822" y="10001"/>
                    <a:pt x="93059" y="7144"/>
                    <a:pt x="86106" y="7144"/>
                  </a:cubicBezTo>
                  <a:close/>
                  <a:moveTo>
                    <a:pt x="90106" y="50483"/>
                  </a:moveTo>
                  <a:cubicBezTo>
                    <a:pt x="80486" y="54388"/>
                    <a:pt x="70389" y="56388"/>
                    <a:pt x="59817" y="56388"/>
                  </a:cubicBezTo>
                  <a:cubicBezTo>
                    <a:pt x="49244" y="56388"/>
                    <a:pt x="39052" y="54388"/>
                    <a:pt x="29527" y="50483"/>
                  </a:cubicBezTo>
                  <a:lnTo>
                    <a:pt x="29527" y="33338"/>
                  </a:lnTo>
                  <a:cubicBezTo>
                    <a:pt x="29527" y="31337"/>
                    <a:pt x="31242" y="29623"/>
                    <a:pt x="33242" y="29623"/>
                  </a:cubicBezTo>
                  <a:cubicBezTo>
                    <a:pt x="50863" y="29623"/>
                    <a:pt x="68580" y="29623"/>
                    <a:pt x="86201" y="29623"/>
                  </a:cubicBezTo>
                  <a:cubicBezTo>
                    <a:pt x="88201" y="29623"/>
                    <a:pt x="90201" y="31242"/>
                    <a:pt x="90201" y="33338"/>
                  </a:cubicBezTo>
                  <a:lnTo>
                    <a:pt x="90106" y="50483"/>
                  </a:lnTo>
                  <a:close/>
                </a:path>
              </a:pathLst>
            </a:custGeom>
            <a:grpFill/>
            <a:ln w="9525" cap="flat">
              <a:noFill/>
              <a:prstDash val="solid"/>
              <a:miter/>
            </a:ln>
          </p:spPr>
          <p:txBody>
            <a:bodyPr rtlCol="0" anchor="ctr"/>
            <a:lstStyle/>
            <a:p>
              <a:endParaRPr lang="ko-KR" altLang="en-US"/>
            </a:p>
          </p:txBody>
        </p:sp>
        <p:sp>
          <p:nvSpPr>
            <p:cNvPr id="22" name="자유형: 도형 21">
              <a:extLst>
                <a:ext uri="{FF2B5EF4-FFF2-40B4-BE49-F238E27FC236}">
                  <a16:creationId xmlns:a16="http://schemas.microsoft.com/office/drawing/2014/main" id="{E3CF78EB-2B19-6E9F-7EC5-04B9C8805F8F}"/>
                </a:ext>
              </a:extLst>
            </p:cNvPr>
            <p:cNvSpPr/>
            <p:nvPr/>
          </p:nvSpPr>
          <p:spPr>
            <a:xfrm>
              <a:off x="6824939" y="893349"/>
              <a:ext cx="85725" cy="85725"/>
            </a:xfrm>
            <a:custGeom>
              <a:avLst/>
              <a:gdLst>
                <a:gd name="connsiteX0" fmla="*/ 45434 w 85725"/>
                <a:gd name="connsiteY0" fmla="*/ 83725 h 85725"/>
                <a:gd name="connsiteX1" fmla="*/ 83725 w 85725"/>
                <a:gd name="connsiteY1" fmla="*/ 45434 h 85725"/>
                <a:gd name="connsiteX2" fmla="*/ 45434 w 85725"/>
                <a:gd name="connsiteY2" fmla="*/ 7144 h 85725"/>
                <a:gd name="connsiteX3" fmla="*/ 7144 w 85725"/>
                <a:gd name="connsiteY3" fmla="*/ 45434 h 85725"/>
                <a:gd name="connsiteX4" fmla="*/ 45434 w 85725"/>
                <a:gd name="connsiteY4" fmla="*/ 83725 h 85725"/>
                <a:gd name="connsiteX5" fmla="*/ 45434 w 85725"/>
                <a:gd name="connsiteY5" fmla="*/ 29242 h 85725"/>
                <a:gd name="connsiteX6" fmla="*/ 61532 w 85725"/>
                <a:gd name="connsiteY6" fmla="*/ 45339 h 85725"/>
                <a:gd name="connsiteX7" fmla="*/ 45434 w 85725"/>
                <a:gd name="connsiteY7" fmla="*/ 61436 h 85725"/>
                <a:gd name="connsiteX8" fmla="*/ 29337 w 85725"/>
                <a:gd name="connsiteY8" fmla="*/ 45339 h 85725"/>
                <a:gd name="connsiteX9" fmla="*/ 45434 w 85725"/>
                <a:gd name="connsiteY9" fmla="*/ 29242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5725" h="85725">
                  <a:moveTo>
                    <a:pt x="45434" y="83725"/>
                  </a:moveTo>
                  <a:cubicBezTo>
                    <a:pt x="66580" y="83725"/>
                    <a:pt x="83725" y="66580"/>
                    <a:pt x="83725" y="45434"/>
                  </a:cubicBezTo>
                  <a:cubicBezTo>
                    <a:pt x="83725" y="24289"/>
                    <a:pt x="66580" y="7144"/>
                    <a:pt x="45434" y="7144"/>
                  </a:cubicBezTo>
                  <a:cubicBezTo>
                    <a:pt x="24289" y="7144"/>
                    <a:pt x="7144" y="24289"/>
                    <a:pt x="7144" y="45434"/>
                  </a:cubicBezTo>
                  <a:cubicBezTo>
                    <a:pt x="7144" y="66580"/>
                    <a:pt x="24289" y="83725"/>
                    <a:pt x="45434" y="83725"/>
                  </a:cubicBezTo>
                  <a:close/>
                  <a:moveTo>
                    <a:pt x="45434" y="29242"/>
                  </a:moveTo>
                  <a:cubicBezTo>
                    <a:pt x="54293" y="29242"/>
                    <a:pt x="61532" y="36481"/>
                    <a:pt x="61532" y="45339"/>
                  </a:cubicBezTo>
                  <a:cubicBezTo>
                    <a:pt x="61532" y="54197"/>
                    <a:pt x="54293" y="61436"/>
                    <a:pt x="45434" y="61436"/>
                  </a:cubicBezTo>
                  <a:cubicBezTo>
                    <a:pt x="36576" y="61436"/>
                    <a:pt x="29337" y="54197"/>
                    <a:pt x="29337" y="45339"/>
                  </a:cubicBezTo>
                  <a:cubicBezTo>
                    <a:pt x="29337" y="36481"/>
                    <a:pt x="36576" y="29242"/>
                    <a:pt x="45434" y="29242"/>
                  </a:cubicBezTo>
                  <a:close/>
                </a:path>
              </a:pathLst>
            </a:custGeom>
            <a:grpFill/>
            <a:ln w="9525" cap="flat">
              <a:noFill/>
              <a:prstDash val="solid"/>
              <a:miter/>
            </a:ln>
          </p:spPr>
          <p:txBody>
            <a:bodyPr rtlCol="0" anchor="ctr"/>
            <a:lstStyle/>
            <a:p>
              <a:endParaRPr lang="ko-KR" altLang="en-US"/>
            </a:p>
          </p:txBody>
        </p:sp>
        <p:sp>
          <p:nvSpPr>
            <p:cNvPr id="23" name="자유형: 도형 22">
              <a:extLst>
                <a:ext uri="{FF2B5EF4-FFF2-40B4-BE49-F238E27FC236}">
                  <a16:creationId xmlns:a16="http://schemas.microsoft.com/office/drawing/2014/main" id="{B0AA3EF9-B14B-E4C0-72D0-A574352DBD04}"/>
                </a:ext>
              </a:extLst>
            </p:cNvPr>
            <p:cNvSpPr/>
            <p:nvPr/>
          </p:nvSpPr>
          <p:spPr>
            <a:xfrm>
              <a:off x="6937906" y="892968"/>
              <a:ext cx="257175" cy="76200"/>
            </a:xfrm>
            <a:custGeom>
              <a:avLst/>
              <a:gdLst>
                <a:gd name="connsiteX0" fmla="*/ 247745 w 257175"/>
                <a:gd name="connsiteY0" fmla="*/ 7144 h 76200"/>
                <a:gd name="connsiteX1" fmla="*/ 18288 w 257175"/>
                <a:gd name="connsiteY1" fmla="*/ 7144 h 76200"/>
                <a:gd name="connsiteX2" fmla="*/ 7144 w 257175"/>
                <a:gd name="connsiteY2" fmla="*/ 18288 h 76200"/>
                <a:gd name="connsiteX3" fmla="*/ 7144 w 257175"/>
                <a:gd name="connsiteY3" fmla="*/ 62675 h 76200"/>
                <a:gd name="connsiteX4" fmla="*/ 18288 w 257175"/>
                <a:gd name="connsiteY4" fmla="*/ 73819 h 76200"/>
                <a:gd name="connsiteX5" fmla="*/ 247745 w 257175"/>
                <a:gd name="connsiteY5" fmla="*/ 73819 h 76200"/>
                <a:gd name="connsiteX6" fmla="*/ 258889 w 257175"/>
                <a:gd name="connsiteY6" fmla="*/ 62675 h 76200"/>
                <a:gd name="connsiteX7" fmla="*/ 258889 w 257175"/>
                <a:gd name="connsiteY7" fmla="*/ 18288 h 76200"/>
                <a:gd name="connsiteX8" fmla="*/ 247745 w 257175"/>
                <a:gd name="connsiteY8" fmla="*/ 7144 h 76200"/>
                <a:gd name="connsiteX9" fmla="*/ 95250 w 257175"/>
                <a:gd name="connsiteY9" fmla="*/ 51530 h 76200"/>
                <a:gd name="connsiteX10" fmla="*/ 29337 w 257175"/>
                <a:gd name="connsiteY10" fmla="*/ 51530 h 76200"/>
                <a:gd name="connsiteX11" fmla="*/ 29337 w 257175"/>
                <a:gd name="connsiteY11" fmla="*/ 29337 h 76200"/>
                <a:gd name="connsiteX12" fmla="*/ 95250 w 257175"/>
                <a:gd name="connsiteY12" fmla="*/ 29337 h 76200"/>
                <a:gd name="connsiteX13" fmla="*/ 95250 w 257175"/>
                <a:gd name="connsiteY13" fmla="*/ 51530 h 76200"/>
                <a:gd name="connsiteX14" fmla="*/ 236601 w 257175"/>
                <a:gd name="connsiteY14" fmla="*/ 51530 h 76200"/>
                <a:gd name="connsiteX15" fmla="*/ 117443 w 257175"/>
                <a:gd name="connsiteY15" fmla="*/ 51530 h 76200"/>
                <a:gd name="connsiteX16" fmla="*/ 117443 w 257175"/>
                <a:gd name="connsiteY16" fmla="*/ 29337 h 76200"/>
                <a:gd name="connsiteX17" fmla="*/ 236601 w 257175"/>
                <a:gd name="connsiteY17" fmla="*/ 29337 h 76200"/>
                <a:gd name="connsiteX18" fmla="*/ 236601 w 257175"/>
                <a:gd name="connsiteY18"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57175" h="76200">
                  <a:moveTo>
                    <a:pt x="247745" y="7144"/>
                  </a:moveTo>
                  <a:lnTo>
                    <a:pt x="18288" y="7144"/>
                  </a:lnTo>
                  <a:cubicBezTo>
                    <a:pt x="12192" y="7144"/>
                    <a:pt x="7144" y="12097"/>
                    <a:pt x="7144" y="18288"/>
                  </a:cubicBezTo>
                  <a:lnTo>
                    <a:pt x="7144" y="62675"/>
                  </a:lnTo>
                  <a:cubicBezTo>
                    <a:pt x="7144" y="68771"/>
                    <a:pt x="12096" y="73819"/>
                    <a:pt x="18288" y="73819"/>
                  </a:cubicBezTo>
                  <a:lnTo>
                    <a:pt x="247745" y="73819"/>
                  </a:lnTo>
                  <a:cubicBezTo>
                    <a:pt x="253841" y="73819"/>
                    <a:pt x="258889" y="68866"/>
                    <a:pt x="258889" y="62675"/>
                  </a:cubicBezTo>
                  <a:lnTo>
                    <a:pt x="258889" y="18288"/>
                  </a:lnTo>
                  <a:cubicBezTo>
                    <a:pt x="258794" y="12097"/>
                    <a:pt x="253841" y="7144"/>
                    <a:pt x="247745" y="7144"/>
                  </a:cubicBezTo>
                  <a:close/>
                  <a:moveTo>
                    <a:pt x="95250" y="51530"/>
                  </a:moveTo>
                  <a:lnTo>
                    <a:pt x="29337" y="51530"/>
                  </a:lnTo>
                  <a:lnTo>
                    <a:pt x="29337" y="29337"/>
                  </a:lnTo>
                  <a:lnTo>
                    <a:pt x="95250" y="29337"/>
                  </a:lnTo>
                  <a:lnTo>
                    <a:pt x="95250" y="51530"/>
                  </a:lnTo>
                  <a:close/>
                  <a:moveTo>
                    <a:pt x="236601" y="51530"/>
                  </a:moveTo>
                  <a:lnTo>
                    <a:pt x="117443" y="51530"/>
                  </a:lnTo>
                  <a:lnTo>
                    <a:pt x="117443" y="29337"/>
                  </a:lnTo>
                  <a:lnTo>
                    <a:pt x="236601" y="29337"/>
                  </a:lnTo>
                  <a:lnTo>
                    <a:pt x="236601" y="51530"/>
                  </a:lnTo>
                  <a:close/>
                </a:path>
              </a:pathLst>
            </a:custGeom>
            <a:grpFill/>
            <a:ln w="9525" cap="flat">
              <a:noFill/>
              <a:prstDash val="solid"/>
              <a:miter/>
            </a:ln>
          </p:spPr>
          <p:txBody>
            <a:bodyPr rtlCol="0" anchor="ctr"/>
            <a:lstStyle/>
            <a:p>
              <a:endParaRPr lang="ko-KR" altLang="en-US"/>
            </a:p>
          </p:txBody>
        </p:sp>
        <p:sp>
          <p:nvSpPr>
            <p:cNvPr id="24" name="자유형: 도형 23">
              <a:extLst>
                <a:ext uri="{FF2B5EF4-FFF2-40B4-BE49-F238E27FC236}">
                  <a16:creationId xmlns:a16="http://schemas.microsoft.com/office/drawing/2014/main" id="{28CCC17E-D26E-13EA-CDA4-33B54AB7A5BD}"/>
                </a:ext>
              </a:extLst>
            </p:cNvPr>
            <p:cNvSpPr/>
            <p:nvPr/>
          </p:nvSpPr>
          <p:spPr>
            <a:xfrm>
              <a:off x="6810557" y="1185005"/>
              <a:ext cx="114300" cy="85725"/>
            </a:xfrm>
            <a:custGeom>
              <a:avLst/>
              <a:gdLst>
                <a:gd name="connsiteX0" fmla="*/ 86106 w 114300"/>
                <a:gd name="connsiteY0" fmla="*/ 7144 h 85725"/>
                <a:gd name="connsiteX1" fmla="*/ 59626 w 114300"/>
                <a:gd name="connsiteY1" fmla="*/ 7144 h 85725"/>
                <a:gd name="connsiteX2" fmla="*/ 33147 w 114300"/>
                <a:gd name="connsiteY2" fmla="*/ 7144 h 85725"/>
                <a:gd name="connsiteX3" fmla="*/ 14764 w 114300"/>
                <a:gd name="connsiteY3" fmla="*/ 14764 h 85725"/>
                <a:gd name="connsiteX4" fmla="*/ 7144 w 114300"/>
                <a:gd name="connsiteY4" fmla="*/ 33147 h 85725"/>
                <a:gd name="connsiteX5" fmla="*/ 7144 w 114300"/>
                <a:gd name="connsiteY5" fmla="*/ 57436 h 85725"/>
                <a:gd name="connsiteX6" fmla="*/ 13145 w 114300"/>
                <a:gd name="connsiteY6" fmla="*/ 67342 h 85725"/>
                <a:gd name="connsiteX7" fmla="*/ 59626 w 114300"/>
                <a:gd name="connsiteY7" fmla="*/ 78581 h 85725"/>
                <a:gd name="connsiteX8" fmla="*/ 106108 w 114300"/>
                <a:gd name="connsiteY8" fmla="*/ 67342 h 85725"/>
                <a:gd name="connsiteX9" fmla="*/ 112109 w 114300"/>
                <a:gd name="connsiteY9" fmla="*/ 57436 h 85725"/>
                <a:gd name="connsiteX10" fmla="*/ 112109 w 114300"/>
                <a:gd name="connsiteY10" fmla="*/ 33147 h 85725"/>
                <a:gd name="connsiteX11" fmla="*/ 104489 w 114300"/>
                <a:gd name="connsiteY11" fmla="*/ 14859 h 85725"/>
                <a:gd name="connsiteX12" fmla="*/ 86106 w 114300"/>
                <a:gd name="connsiteY12" fmla="*/ 7144 h 85725"/>
                <a:gd name="connsiteX13" fmla="*/ 90106 w 114300"/>
                <a:gd name="connsiteY13" fmla="*/ 50387 h 85725"/>
                <a:gd name="connsiteX14" fmla="*/ 59817 w 114300"/>
                <a:gd name="connsiteY14" fmla="*/ 56388 h 85725"/>
                <a:gd name="connsiteX15" fmla="*/ 29527 w 114300"/>
                <a:gd name="connsiteY15" fmla="*/ 50387 h 85725"/>
                <a:gd name="connsiteX16" fmla="*/ 29527 w 114300"/>
                <a:gd name="connsiteY16" fmla="*/ 33147 h 85725"/>
                <a:gd name="connsiteX17" fmla="*/ 33242 w 114300"/>
                <a:gd name="connsiteY17" fmla="*/ 29432 h 85725"/>
                <a:gd name="connsiteX18" fmla="*/ 59721 w 114300"/>
                <a:gd name="connsiteY18" fmla="*/ 29432 h 85725"/>
                <a:gd name="connsiteX19" fmla="*/ 86201 w 114300"/>
                <a:gd name="connsiteY19" fmla="*/ 29432 h 85725"/>
                <a:gd name="connsiteX20" fmla="*/ 90201 w 114300"/>
                <a:gd name="connsiteY20" fmla="*/ 33147 h 85725"/>
                <a:gd name="connsiteX21" fmla="*/ 90106 w 114300"/>
                <a:gd name="connsiteY21" fmla="*/ 50387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4300" h="85725">
                  <a:moveTo>
                    <a:pt x="86106" y="7144"/>
                  </a:moveTo>
                  <a:cubicBezTo>
                    <a:pt x="77343" y="7144"/>
                    <a:pt x="68485" y="7144"/>
                    <a:pt x="59626" y="7144"/>
                  </a:cubicBezTo>
                  <a:cubicBezTo>
                    <a:pt x="50768" y="7144"/>
                    <a:pt x="41910" y="7144"/>
                    <a:pt x="33147" y="7144"/>
                  </a:cubicBezTo>
                  <a:cubicBezTo>
                    <a:pt x="26194" y="7144"/>
                    <a:pt x="19716" y="9811"/>
                    <a:pt x="14764" y="14764"/>
                  </a:cubicBezTo>
                  <a:cubicBezTo>
                    <a:pt x="9810" y="19717"/>
                    <a:pt x="7144" y="26194"/>
                    <a:pt x="7144" y="33147"/>
                  </a:cubicBezTo>
                  <a:lnTo>
                    <a:pt x="7144" y="57436"/>
                  </a:lnTo>
                  <a:cubicBezTo>
                    <a:pt x="7144" y="61627"/>
                    <a:pt x="9525" y="65437"/>
                    <a:pt x="13145" y="67342"/>
                  </a:cubicBezTo>
                  <a:cubicBezTo>
                    <a:pt x="27432" y="74676"/>
                    <a:pt x="43529" y="78581"/>
                    <a:pt x="59626" y="78581"/>
                  </a:cubicBezTo>
                  <a:cubicBezTo>
                    <a:pt x="75819" y="78581"/>
                    <a:pt x="91821" y="74676"/>
                    <a:pt x="106108" y="67342"/>
                  </a:cubicBezTo>
                  <a:cubicBezTo>
                    <a:pt x="109823" y="65437"/>
                    <a:pt x="112109" y="61627"/>
                    <a:pt x="112109" y="57436"/>
                  </a:cubicBezTo>
                  <a:lnTo>
                    <a:pt x="112109" y="33147"/>
                  </a:lnTo>
                  <a:cubicBezTo>
                    <a:pt x="112109" y="26289"/>
                    <a:pt x="109442" y="19812"/>
                    <a:pt x="104489" y="14859"/>
                  </a:cubicBezTo>
                  <a:cubicBezTo>
                    <a:pt x="99822" y="10001"/>
                    <a:pt x="93059" y="7144"/>
                    <a:pt x="86106" y="7144"/>
                  </a:cubicBezTo>
                  <a:close/>
                  <a:moveTo>
                    <a:pt x="90106" y="50387"/>
                  </a:moveTo>
                  <a:cubicBezTo>
                    <a:pt x="80486" y="54388"/>
                    <a:pt x="70389" y="56388"/>
                    <a:pt x="59817" y="56388"/>
                  </a:cubicBezTo>
                  <a:cubicBezTo>
                    <a:pt x="49244" y="56388"/>
                    <a:pt x="39052" y="54388"/>
                    <a:pt x="29527" y="50387"/>
                  </a:cubicBezTo>
                  <a:lnTo>
                    <a:pt x="29527" y="33147"/>
                  </a:lnTo>
                  <a:cubicBezTo>
                    <a:pt x="29527" y="31147"/>
                    <a:pt x="31242" y="29432"/>
                    <a:pt x="33242" y="29432"/>
                  </a:cubicBezTo>
                  <a:cubicBezTo>
                    <a:pt x="42005" y="29432"/>
                    <a:pt x="50863" y="29432"/>
                    <a:pt x="59721" y="29432"/>
                  </a:cubicBezTo>
                  <a:cubicBezTo>
                    <a:pt x="68580" y="29432"/>
                    <a:pt x="77438" y="29432"/>
                    <a:pt x="86201" y="29432"/>
                  </a:cubicBezTo>
                  <a:cubicBezTo>
                    <a:pt x="88201" y="29432"/>
                    <a:pt x="90201" y="31051"/>
                    <a:pt x="90201" y="33147"/>
                  </a:cubicBezTo>
                  <a:lnTo>
                    <a:pt x="90106" y="50387"/>
                  </a:lnTo>
                  <a:close/>
                </a:path>
              </a:pathLst>
            </a:custGeom>
            <a:grpFill/>
            <a:ln w="9525" cap="flat">
              <a:noFill/>
              <a:prstDash val="solid"/>
              <a:miter/>
            </a:ln>
          </p:spPr>
          <p:txBody>
            <a:bodyPr rtlCol="0" anchor="ctr"/>
            <a:lstStyle/>
            <a:p>
              <a:endParaRPr lang="ko-KR" altLang="en-US"/>
            </a:p>
          </p:txBody>
        </p:sp>
        <p:sp>
          <p:nvSpPr>
            <p:cNvPr id="25" name="자유형: 도형 24">
              <a:extLst>
                <a:ext uri="{FF2B5EF4-FFF2-40B4-BE49-F238E27FC236}">
                  <a16:creationId xmlns:a16="http://schemas.microsoft.com/office/drawing/2014/main" id="{72C91BA3-140D-731D-E520-4F98A0C91607}"/>
                </a:ext>
              </a:extLst>
            </p:cNvPr>
            <p:cNvSpPr/>
            <p:nvPr/>
          </p:nvSpPr>
          <p:spPr>
            <a:xfrm>
              <a:off x="6824939" y="1100518"/>
              <a:ext cx="85725" cy="85725"/>
            </a:xfrm>
            <a:custGeom>
              <a:avLst/>
              <a:gdLst>
                <a:gd name="connsiteX0" fmla="*/ 83725 w 85725"/>
                <a:gd name="connsiteY0" fmla="*/ 45434 h 85725"/>
                <a:gd name="connsiteX1" fmla="*/ 45434 w 85725"/>
                <a:gd name="connsiteY1" fmla="*/ 7144 h 85725"/>
                <a:gd name="connsiteX2" fmla="*/ 7144 w 85725"/>
                <a:gd name="connsiteY2" fmla="*/ 45434 h 85725"/>
                <a:gd name="connsiteX3" fmla="*/ 45434 w 85725"/>
                <a:gd name="connsiteY3" fmla="*/ 83725 h 85725"/>
                <a:gd name="connsiteX4" fmla="*/ 83725 w 85725"/>
                <a:gd name="connsiteY4" fmla="*/ 45434 h 85725"/>
                <a:gd name="connsiteX5" fmla="*/ 29337 w 85725"/>
                <a:gd name="connsiteY5" fmla="*/ 45434 h 85725"/>
                <a:gd name="connsiteX6" fmla="*/ 45434 w 85725"/>
                <a:gd name="connsiteY6" fmla="*/ 29337 h 85725"/>
                <a:gd name="connsiteX7" fmla="*/ 61532 w 85725"/>
                <a:gd name="connsiteY7" fmla="*/ 45434 h 85725"/>
                <a:gd name="connsiteX8" fmla="*/ 45434 w 85725"/>
                <a:gd name="connsiteY8" fmla="*/ 61531 h 85725"/>
                <a:gd name="connsiteX9" fmla="*/ 29337 w 85725"/>
                <a:gd name="connsiteY9" fmla="*/ 45434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5725" h="85725">
                  <a:moveTo>
                    <a:pt x="83725" y="45434"/>
                  </a:moveTo>
                  <a:cubicBezTo>
                    <a:pt x="83725" y="24289"/>
                    <a:pt x="66580" y="7144"/>
                    <a:pt x="45434" y="7144"/>
                  </a:cubicBezTo>
                  <a:cubicBezTo>
                    <a:pt x="24289" y="7144"/>
                    <a:pt x="7144" y="24289"/>
                    <a:pt x="7144" y="45434"/>
                  </a:cubicBezTo>
                  <a:cubicBezTo>
                    <a:pt x="7144" y="66580"/>
                    <a:pt x="24289" y="83725"/>
                    <a:pt x="45434" y="83725"/>
                  </a:cubicBezTo>
                  <a:cubicBezTo>
                    <a:pt x="66580" y="83725"/>
                    <a:pt x="83725" y="66484"/>
                    <a:pt x="83725" y="45434"/>
                  </a:cubicBezTo>
                  <a:close/>
                  <a:moveTo>
                    <a:pt x="29337" y="45434"/>
                  </a:moveTo>
                  <a:cubicBezTo>
                    <a:pt x="29337" y="36576"/>
                    <a:pt x="36576" y="29337"/>
                    <a:pt x="45434" y="29337"/>
                  </a:cubicBezTo>
                  <a:cubicBezTo>
                    <a:pt x="54293" y="29337"/>
                    <a:pt x="61532" y="36576"/>
                    <a:pt x="61532" y="45434"/>
                  </a:cubicBezTo>
                  <a:cubicBezTo>
                    <a:pt x="61532" y="54292"/>
                    <a:pt x="54293" y="61531"/>
                    <a:pt x="45434" y="61531"/>
                  </a:cubicBezTo>
                  <a:cubicBezTo>
                    <a:pt x="36576" y="61531"/>
                    <a:pt x="29337" y="54292"/>
                    <a:pt x="29337" y="45434"/>
                  </a:cubicBezTo>
                  <a:close/>
                </a:path>
              </a:pathLst>
            </a:custGeom>
            <a:grpFill/>
            <a:ln w="9525" cap="flat">
              <a:noFill/>
              <a:prstDash val="solid"/>
              <a:miter/>
            </a:ln>
          </p:spPr>
          <p:txBody>
            <a:bodyPr rtlCol="0" anchor="ctr"/>
            <a:lstStyle/>
            <a:p>
              <a:endParaRPr lang="ko-KR" altLang="en-US"/>
            </a:p>
          </p:txBody>
        </p:sp>
        <p:sp>
          <p:nvSpPr>
            <p:cNvPr id="26" name="자유형: 도형 25">
              <a:extLst>
                <a:ext uri="{FF2B5EF4-FFF2-40B4-BE49-F238E27FC236}">
                  <a16:creationId xmlns:a16="http://schemas.microsoft.com/office/drawing/2014/main" id="{4867FC8D-A317-4FB5-3257-5F80A846E28C}"/>
                </a:ext>
              </a:extLst>
            </p:cNvPr>
            <p:cNvSpPr/>
            <p:nvPr/>
          </p:nvSpPr>
          <p:spPr>
            <a:xfrm>
              <a:off x="6937906" y="982503"/>
              <a:ext cx="257175" cy="76200"/>
            </a:xfrm>
            <a:custGeom>
              <a:avLst/>
              <a:gdLst>
                <a:gd name="connsiteX0" fmla="*/ 247745 w 257175"/>
                <a:gd name="connsiteY0" fmla="*/ 7144 h 76200"/>
                <a:gd name="connsiteX1" fmla="*/ 18288 w 257175"/>
                <a:gd name="connsiteY1" fmla="*/ 7144 h 76200"/>
                <a:gd name="connsiteX2" fmla="*/ 7144 w 257175"/>
                <a:gd name="connsiteY2" fmla="*/ 18288 h 76200"/>
                <a:gd name="connsiteX3" fmla="*/ 7144 w 257175"/>
                <a:gd name="connsiteY3" fmla="*/ 62675 h 76200"/>
                <a:gd name="connsiteX4" fmla="*/ 18288 w 257175"/>
                <a:gd name="connsiteY4" fmla="*/ 73819 h 76200"/>
                <a:gd name="connsiteX5" fmla="*/ 247745 w 257175"/>
                <a:gd name="connsiteY5" fmla="*/ 73819 h 76200"/>
                <a:gd name="connsiteX6" fmla="*/ 258889 w 257175"/>
                <a:gd name="connsiteY6" fmla="*/ 62675 h 76200"/>
                <a:gd name="connsiteX7" fmla="*/ 258889 w 257175"/>
                <a:gd name="connsiteY7" fmla="*/ 18288 h 76200"/>
                <a:gd name="connsiteX8" fmla="*/ 247745 w 257175"/>
                <a:gd name="connsiteY8" fmla="*/ 7144 h 76200"/>
                <a:gd name="connsiteX9" fmla="*/ 157448 w 257175"/>
                <a:gd name="connsiteY9" fmla="*/ 51530 h 76200"/>
                <a:gd name="connsiteX10" fmla="*/ 29432 w 257175"/>
                <a:gd name="connsiteY10" fmla="*/ 51530 h 76200"/>
                <a:gd name="connsiteX11" fmla="*/ 29432 w 257175"/>
                <a:gd name="connsiteY11" fmla="*/ 29337 h 76200"/>
                <a:gd name="connsiteX12" fmla="*/ 157448 w 257175"/>
                <a:gd name="connsiteY12" fmla="*/ 29337 h 76200"/>
                <a:gd name="connsiteX13" fmla="*/ 157448 w 257175"/>
                <a:gd name="connsiteY13" fmla="*/ 51530 h 76200"/>
                <a:gd name="connsiteX14" fmla="*/ 236601 w 257175"/>
                <a:gd name="connsiteY14" fmla="*/ 51530 h 76200"/>
                <a:gd name="connsiteX15" fmla="*/ 179641 w 257175"/>
                <a:gd name="connsiteY15" fmla="*/ 51530 h 76200"/>
                <a:gd name="connsiteX16" fmla="*/ 179641 w 257175"/>
                <a:gd name="connsiteY16" fmla="*/ 29337 h 76200"/>
                <a:gd name="connsiteX17" fmla="*/ 236601 w 257175"/>
                <a:gd name="connsiteY17" fmla="*/ 29337 h 76200"/>
                <a:gd name="connsiteX18" fmla="*/ 236601 w 257175"/>
                <a:gd name="connsiteY18"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57175" h="76200">
                  <a:moveTo>
                    <a:pt x="247745" y="7144"/>
                  </a:moveTo>
                  <a:lnTo>
                    <a:pt x="18288" y="7144"/>
                  </a:lnTo>
                  <a:cubicBezTo>
                    <a:pt x="12192" y="7144"/>
                    <a:pt x="7144" y="12097"/>
                    <a:pt x="7144" y="18288"/>
                  </a:cubicBezTo>
                  <a:lnTo>
                    <a:pt x="7144" y="62675"/>
                  </a:lnTo>
                  <a:cubicBezTo>
                    <a:pt x="7144" y="68771"/>
                    <a:pt x="12096" y="73819"/>
                    <a:pt x="18288" y="73819"/>
                  </a:cubicBezTo>
                  <a:lnTo>
                    <a:pt x="247745" y="73819"/>
                  </a:lnTo>
                  <a:cubicBezTo>
                    <a:pt x="253841" y="73819"/>
                    <a:pt x="258889" y="68866"/>
                    <a:pt x="258889" y="62675"/>
                  </a:cubicBezTo>
                  <a:lnTo>
                    <a:pt x="258889" y="18288"/>
                  </a:lnTo>
                  <a:cubicBezTo>
                    <a:pt x="258794" y="12097"/>
                    <a:pt x="253841" y="7144"/>
                    <a:pt x="247745" y="7144"/>
                  </a:cubicBezTo>
                  <a:close/>
                  <a:moveTo>
                    <a:pt x="157448" y="51530"/>
                  </a:moveTo>
                  <a:lnTo>
                    <a:pt x="29432" y="51530"/>
                  </a:lnTo>
                  <a:lnTo>
                    <a:pt x="29432" y="29337"/>
                  </a:lnTo>
                  <a:lnTo>
                    <a:pt x="157448" y="29337"/>
                  </a:lnTo>
                  <a:lnTo>
                    <a:pt x="157448" y="51530"/>
                  </a:lnTo>
                  <a:close/>
                  <a:moveTo>
                    <a:pt x="236601" y="51530"/>
                  </a:moveTo>
                  <a:lnTo>
                    <a:pt x="179641" y="51530"/>
                  </a:lnTo>
                  <a:lnTo>
                    <a:pt x="179641" y="29337"/>
                  </a:lnTo>
                  <a:lnTo>
                    <a:pt x="236601" y="29337"/>
                  </a:lnTo>
                  <a:lnTo>
                    <a:pt x="236601" y="51530"/>
                  </a:lnTo>
                  <a:close/>
                </a:path>
              </a:pathLst>
            </a:custGeom>
            <a:grpFill/>
            <a:ln w="9525" cap="flat">
              <a:noFill/>
              <a:prstDash val="solid"/>
              <a:miter/>
            </a:ln>
          </p:spPr>
          <p:txBody>
            <a:bodyPr rtlCol="0" anchor="ctr"/>
            <a:lstStyle/>
            <a:p>
              <a:endParaRPr lang="ko-KR" altLang="en-US"/>
            </a:p>
          </p:txBody>
        </p:sp>
        <p:sp>
          <p:nvSpPr>
            <p:cNvPr id="27" name="자유형: 도형 26">
              <a:extLst>
                <a:ext uri="{FF2B5EF4-FFF2-40B4-BE49-F238E27FC236}">
                  <a16:creationId xmlns:a16="http://schemas.microsoft.com/office/drawing/2014/main" id="{97EDECC7-B413-35F7-63CC-9A80E567E7A2}"/>
                </a:ext>
              </a:extLst>
            </p:cNvPr>
            <p:cNvSpPr/>
            <p:nvPr/>
          </p:nvSpPr>
          <p:spPr>
            <a:xfrm>
              <a:off x="6937906" y="1099470"/>
              <a:ext cx="257175" cy="76200"/>
            </a:xfrm>
            <a:custGeom>
              <a:avLst/>
              <a:gdLst>
                <a:gd name="connsiteX0" fmla="*/ 247745 w 257175"/>
                <a:gd name="connsiteY0" fmla="*/ 7144 h 76200"/>
                <a:gd name="connsiteX1" fmla="*/ 18288 w 257175"/>
                <a:gd name="connsiteY1" fmla="*/ 7144 h 76200"/>
                <a:gd name="connsiteX2" fmla="*/ 7144 w 257175"/>
                <a:gd name="connsiteY2" fmla="*/ 18288 h 76200"/>
                <a:gd name="connsiteX3" fmla="*/ 7144 w 257175"/>
                <a:gd name="connsiteY3" fmla="*/ 62675 h 76200"/>
                <a:gd name="connsiteX4" fmla="*/ 18288 w 257175"/>
                <a:gd name="connsiteY4" fmla="*/ 73819 h 76200"/>
                <a:gd name="connsiteX5" fmla="*/ 247745 w 257175"/>
                <a:gd name="connsiteY5" fmla="*/ 73819 h 76200"/>
                <a:gd name="connsiteX6" fmla="*/ 258889 w 257175"/>
                <a:gd name="connsiteY6" fmla="*/ 62675 h 76200"/>
                <a:gd name="connsiteX7" fmla="*/ 258889 w 257175"/>
                <a:gd name="connsiteY7" fmla="*/ 18288 h 76200"/>
                <a:gd name="connsiteX8" fmla="*/ 247745 w 257175"/>
                <a:gd name="connsiteY8" fmla="*/ 7144 h 76200"/>
                <a:gd name="connsiteX9" fmla="*/ 29432 w 257175"/>
                <a:gd name="connsiteY9" fmla="*/ 29337 h 76200"/>
                <a:gd name="connsiteX10" fmla="*/ 53149 w 257175"/>
                <a:gd name="connsiteY10" fmla="*/ 29337 h 76200"/>
                <a:gd name="connsiteX11" fmla="*/ 53149 w 257175"/>
                <a:gd name="connsiteY11" fmla="*/ 51530 h 76200"/>
                <a:gd name="connsiteX12" fmla="*/ 29432 w 257175"/>
                <a:gd name="connsiteY12" fmla="*/ 51530 h 76200"/>
                <a:gd name="connsiteX13" fmla="*/ 29432 w 257175"/>
                <a:gd name="connsiteY13" fmla="*/ 29337 h 76200"/>
                <a:gd name="connsiteX14" fmla="*/ 236601 w 257175"/>
                <a:gd name="connsiteY14" fmla="*/ 51530 h 76200"/>
                <a:gd name="connsiteX15" fmla="*/ 75247 w 257175"/>
                <a:gd name="connsiteY15" fmla="*/ 51530 h 76200"/>
                <a:gd name="connsiteX16" fmla="*/ 75247 w 257175"/>
                <a:gd name="connsiteY16" fmla="*/ 29337 h 76200"/>
                <a:gd name="connsiteX17" fmla="*/ 236601 w 257175"/>
                <a:gd name="connsiteY17" fmla="*/ 29337 h 76200"/>
                <a:gd name="connsiteX18" fmla="*/ 236601 w 257175"/>
                <a:gd name="connsiteY18"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57175" h="76200">
                  <a:moveTo>
                    <a:pt x="247745" y="7144"/>
                  </a:moveTo>
                  <a:lnTo>
                    <a:pt x="18288" y="7144"/>
                  </a:lnTo>
                  <a:cubicBezTo>
                    <a:pt x="12192" y="7144"/>
                    <a:pt x="7144" y="12097"/>
                    <a:pt x="7144" y="18288"/>
                  </a:cubicBezTo>
                  <a:lnTo>
                    <a:pt x="7144" y="62675"/>
                  </a:lnTo>
                  <a:cubicBezTo>
                    <a:pt x="7144" y="68770"/>
                    <a:pt x="12096" y="73819"/>
                    <a:pt x="18288" y="73819"/>
                  </a:cubicBezTo>
                  <a:lnTo>
                    <a:pt x="247745" y="73819"/>
                  </a:lnTo>
                  <a:cubicBezTo>
                    <a:pt x="253841" y="73819"/>
                    <a:pt x="258889" y="68866"/>
                    <a:pt x="258889" y="62675"/>
                  </a:cubicBezTo>
                  <a:lnTo>
                    <a:pt x="258889" y="18288"/>
                  </a:lnTo>
                  <a:cubicBezTo>
                    <a:pt x="258794" y="12097"/>
                    <a:pt x="253841" y="7144"/>
                    <a:pt x="247745" y="7144"/>
                  </a:cubicBezTo>
                  <a:close/>
                  <a:moveTo>
                    <a:pt x="29432" y="29337"/>
                  </a:moveTo>
                  <a:lnTo>
                    <a:pt x="53149" y="29337"/>
                  </a:lnTo>
                  <a:lnTo>
                    <a:pt x="53149" y="51530"/>
                  </a:lnTo>
                  <a:lnTo>
                    <a:pt x="29432" y="51530"/>
                  </a:lnTo>
                  <a:lnTo>
                    <a:pt x="29432" y="29337"/>
                  </a:lnTo>
                  <a:close/>
                  <a:moveTo>
                    <a:pt x="236601" y="51530"/>
                  </a:moveTo>
                  <a:lnTo>
                    <a:pt x="75247" y="51530"/>
                  </a:lnTo>
                  <a:lnTo>
                    <a:pt x="75247" y="29337"/>
                  </a:lnTo>
                  <a:lnTo>
                    <a:pt x="236601" y="29337"/>
                  </a:lnTo>
                  <a:lnTo>
                    <a:pt x="236601" y="51530"/>
                  </a:lnTo>
                  <a:close/>
                </a:path>
              </a:pathLst>
            </a:custGeom>
            <a:grpFill/>
            <a:ln w="9525" cap="flat">
              <a:noFill/>
              <a:prstDash val="solid"/>
              <a:miter/>
            </a:ln>
          </p:spPr>
          <p:txBody>
            <a:bodyPr rtlCol="0" anchor="ctr"/>
            <a:lstStyle/>
            <a:p>
              <a:endParaRPr lang="ko-KR" altLang="en-US"/>
            </a:p>
          </p:txBody>
        </p:sp>
        <p:sp>
          <p:nvSpPr>
            <p:cNvPr id="28" name="자유형: 도형 27">
              <a:extLst>
                <a:ext uri="{FF2B5EF4-FFF2-40B4-BE49-F238E27FC236}">
                  <a16:creationId xmlns:a16="http://schemas.microsoft.com/office/drawing/2014/main" id="{24B6114D-563C-9506-D4F3-4F3288B8FDF7}"/>
                </a:ext>
              </a:extLst>
            </p:cNvPr>
            <p:cNvSpPr/>
            <p:nvPr/>
          </p:nvSpPr>
          <p:spPr>
            <a:xfrm>
              <a:off x="6937906" y="1189005"/>
              <a:ext cx="257175" cy="76200"/>
            </a:xfrm>
            <a:custGeom>
              <a:avLst/>
              <a:gdLst>
                <a:gd name="connsiteX0" fmla="*/ 247745 w 257175"/>
                <a:gd name="connsiteY0" fmla="*/ 7144 h 76200"/>
                <a:gd name="connsiteX1" fmla="*/ 18288 w 257175"/>
                <a:gd name="connsiteY1" fmla="*/ 7144 h 76200"/>
                <a:gd name="connsiteX2" fmla="*/ 7144 w 257175"/>
                <a:gd name="connsiteY2" fmla="*/ 18288 h 76200"/>
                <a:gd name="connsiteX3" fmla="*/ 7144 w 257175"/>
                <a:gd name="connsiteY3" fmla="*/ 62675 h 76200"/>
                <a:gd name="connsiteX4" fmla="*/ 18288 w 257175"/>
                <a:gd name="connsiteY4" fmla="*/ 73819 h 76200"/>
                <a:gd name="connsiteX5" fmla="*/ 247745 w 257175"/>
                <a:gd name="connsiteY5" fmla="*/ 73819 h 76200"/>
                <a:gd name="connsiteX6" fmla="*/ 258889 w 257175"/>
                <a:gd name="connsiteY6" fmla="*/ 62675 h 76200"/>
                <a:gd name="connsiteX7" fmla="*/ 258889 w 257175"/>
                <a:gd name="connsiteY7" fmla="*/ 18288 h 76200"/>
                <a:gd name="connsiteX8" fmla="*/ 247745 w 257175"/>
                <a:gd name="connsiteY8" fmla="*/ 7144 h 76200"/>
                <a:gd name="connsiteX9" fmla="*/ 29432 w 257175"/>
                <a:gd name="connsiteY9" fmla="*/ 29337 h 76200"/>
                <a:gd name="connsiteX10" fmla="*/ 192214 w 257175"/>
                <a:gd name="connsiteY10" fmla="*/ 29337 h 76200"/>
                <a:gd name="connsiteX11" fmla="*/ 192214 w 257175"/>
                <a:gd name="connsiteY11" fmla="*/ 51530 h 76200"/>
                <a:gd name="connsiteX12" fmla="*/ 29432 w 257175"/>
                <a:gd name="connsiteY12" fmla="*/ 51530 h 76200"/>
                <a:gd name="connsiteX13" fmla="*/ 29432 w 257175"/>
                <a:gd name="connsiteY13" fmla="*/ 29337 h 76200"/>
                <a:gd name="connsiteX14" fmla="*/ 236601 w 257175"/>
                <a:gd name="connsiteY14" fmla="*/ 51530 h 76200"/>
                <a:gd name="connsiteX15" fmla="*/ 214408 w 257175"/>
                <a:gd name="connsiteY15" fmla="*/ 51530 h 76200"/>
                <a:gd name="connsiteX16" fmla="*/ 214408 w 257175"/>
                <a:gd name="connsiteY16" fmla="*/ 29337 h 76200"/>
                <a:gd name="connsiteX17" fmla="*/ 236601 w 257175"/>
                <a:gd name="connsiteY17" fmla="*/ 29337 h 76200"/>
                <a:gd name="connsiteX18" fmla="*/ 236601 w 257175"/>
                <a:gd name="connsiteY18"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57175" h="76200">
                  <a:moveTo>
                    <a:pt x="247745" y="7144"/>
                  </a:moveTo>
                  <a:lnTo>
                    <a:pt x="18288" y="7144"/>
                  </a:lnTo>
                  <a:cubicBezTo>
                    <a:pt x="12192" y="7144"/>
                    <a:pt x="7144" y="12097"/>
                    <a:pt x="7144" y="18288"/>
                  </a:cubicBezTo>
                  <a:lnTo>
                    <a:pt x="7144" y="62675"/>
                  </a:lnTo>
                  <a:cubicBezTo>
                    <a:pt x="7144" y="68770"/>
                    <a:pt x="12096" y="73819"/>
                    <a:pt x="18288" y="73819"/>
                  </a:cubicBezTo>
                  <a:lnTo>
                    <a:pt x="247745" y="73819"/>
                  </a:lnTo>
                  <a:cubicBezTo>
                    <a:pt x="253841" y="73819"/>
                    <a:pt x="258889" y="68866"/>
                    <a:pt x="258889" y="62675"/>
                  </a:cubicBezTo>
                  <a:lnTo>
                    <a:pt x="258889" y="18288"/>
                  </a:lnTo>
                  <a:cubicBezTo>
                    <a:pt x="258794" y="12097"/>
                    <a:pt x="253841" y="7144"/>
                    <a:pt x="247745" y="7144"/>
                  </a:cubicBezTo>
                  <a:close/>
                  <a:moveTo>
                    <a:pt x="29432" y="29337"/>
                  </a:moveTo>
                  <a:lnTo>
                    <a:pt x="192214" y="29337"/>
                  </a:lnTo>
                  <a:lnTo>
                    <a:pt x="192214" y="51530"/>
                  </a:lnTo>
                  <a:lnTo>
                    <a:pt x="29432" y="51530"/>
                  </a:lnTo>
                  <a:lnTo>
                    <a:pt x="29432" y="29337"/>
                  </a:lnTo>
                  <a:close/>
                  <a:moveTo>
                    <a:pt x="236601" y="51530"/>
                  </a:moveTo>
                  <a:lnTo>
                    <a:pt x="214408" y="51530"/>
                  </a:lnTo>
                  <a:lnTo>
                    <a:pt x="214408" y="29337"/>
                  </a:lnTo>
                  <a:lnTo>
                    <a:pt x="236601" y="29337"/>
                  </a:lnTo>
                  <a:lnTo>
                    <a:pt x="236601" y="51530"/>
                  </a:lnTo>
                  <a:close/>
                </a:path>
              </a:pathLst>
            </a:custGeom>
            <a:grpFill/>
            <a:ln w="9525" cap="flat">
              <a:noFill/>
              <a:prstDash val="solid"/>
              <a:miter/>
            </a:ln>
          </p:spPr>
          <p:txBody>
            <a:bodyPr rtlCol="0" anchor="ctr"/>
            <a:lstStyle/>
            <a:p>
              <a:endParaRPr lang="ko-KR" altLang="en-US"/>
            </a:p>
          </p:txBody>
        </p:sp>
      </p:grpSp>
      <p:sp>
        <p:nvSpPr>
          <p:cNvPr id="3" name="TextBox 2">
            <a:extLst>
              <a:ext uri="{FF2B5EF4-FFF2-40B4-BE49-F238E27FC236}">
                <a16:creationId xmlns:a16="http://schemas.microsoft.com/office/drawing/2014/main" id="{4A9B85D5-6648-6351-B9BC-437B1478940E}"/>
              </a:ext>
            </a:extLst>
          </p:cNvPr>
          <p:cNvSpPr txBox="1"/>
          <p:nvPr/>
        </p:nvSpPr>
        <p:spPr>
          <a:xfrm>
            <a:off x="753706" y="1215518"/>
            <a:ext cx="10648074" cy="830997"/>
          </a:xfrm>
          <a:prstGeom prst="rect">
            <a:avLst/>
          </a:prstGeom>
          <a:noFill/>
        </p:spPr>
        <p:txBody>
          <a:bodyPr wrap="square" rtlCol="0">
            <a:spAutoFit/>
          </a:bodyPr>
          <a:lstStyle/>
          <a:p>
            <a:pPr latinLnBrk="0"/>
            <a:r>
              <a:rPr lang="en-GB" sz="2400" dirty="0"/>
              <a:t>Als u meer wilt weten over het opzetten van een energiegemeenschap, kunnen de volgende bronnen nuttig zijn: </a:t>
            </a:r>
          </a:p>
        </p:txBody>
      </p:sp>
      <p:sp>
        <p:nvSpPr>
          <p:cNvPr id="29" name="TextBox 28">
            <a:extLst>
              <a:ext uri="{FF2B5EF4-FFF2-40B4-BE49-F238E27FC236}">
                <a16:creationId xmlns:a16="http://schemas.microsoft.com/office/drawing/2014/main" id="{6B73D3C3-E637-3F00-3A95-BADA91A3F4D5}"/>
              </a:ext>
            </a:extLst>
          </p:cNvPr>
          <p:cNvSpPr txBox="1"/>
          <p:nvPr/>
        </p:nvSpPr>
        <p:spPr>
          <a:xfrm>
            <a:off x="746497" y="3768042"/>
            <a:ext cx="2435113" cy="1785104"/>
          </a:xfrm>
          <a:prstGeom prst="rect">
            <a:avLst/>
          </a:prstGeom>
          <a:noFill/>
        </p:spPr>
        <p:txBody>
          <a:bodyPr wrap="square" lIns="91440" tIns="45720" rIns="91440" bIns="45720" rtlCol="0" anchor="t" anchorCtr="0">
            <a:spAutoFit/>
          </a:bodyPr>
          <a:lstStyle/>
          <a:p>
            <a:pPr algn="ctr"/>
            <a:r>
              <a:rPr lang="en-US" altLang="ko-KR" sz="2200" dirty="0">
                <a:solidFill>
                  <a:srgbClr val="373737"/>
                </a:solidFill>
                <a:ea typeface="맑은 고딕"/>
              </a:rPr>
              <a:t> Lees een </a:t>
            </a:r>
            <a:r>
              <a:rPr lang="en-US" altLang="ko-KR" sz="2200" dirty="0">
                <a:solidFill>
                  <a:srgbClr val="373737"/>
                </a:solidFill>
                <a:ea typeface="맑은 고딕"/>
                <a:hlinkClick r:id="rId3"/>
              </a:rPr>
              <a:t>online gids voor het oprichten van een energiegemeenschap </a:t>
            </a:r>
            <a:r>
              <a:rPr lang="en-US" altLang="ko-KR" sz="2200" dirty="0">
                <a:solidFill>
                  <a:srgbClr val="373737"/>
                </a:solidFill>
                <a:ea typeface="맑은 고딕"/>
              </a:rPr>
              <a:t>(in het Duits)</a:t>
            </a:r>
            <a:endParaRPr lang="ko-KR" altLang="en-US" sz="2200" dirty="0">
              <a:solidFill>
                <a:srgbClr val="373737"/>
              </a:solidFill>
              <a:ea typeface="맑은 고딕"/>
            </a:endParaRPr>
          </a:p>
        </p:txBody>
      </p:sp>
      <p:grpSp>
        <p:nvGrpSpPr>
          <p:cNvPr id="32" name="그룹 31">
            <a:extLst>
              <a:ext uri="{FF2B5EF4-FFF2-40B4-BE49-F238E27FC236}">
                <a16:creationId xmlns:a16="http://schemas.microsoft.com/office/drawing/2014/main" id="{FB73CFA9-DA76-659A-2E08-DACFDABB71EA}"/>
              </a:ext>
              <a:ext uri="{C183D7F6-B498-43B3-948B-1728B52AA6E4}">
                <adec:decorative xmlns:adec="http://schemas.microsoft.com/office/drawing/2017/decorative" val="1"/>
              </a:ext>
            </a:extLst>
          </p:cNvPr>
          <p:cNvGrpSpPr/>
          <p:nvPr/>
        </p:nvGrpSpPr>
        <p:grpSpPr>
          <a:xfrm>
            <a:off x="4435138" y="2356969"/>
            <a:ext cx="620738" cy="626714"/>
            <a:chOff x="5449339" y="2217420"/>
            <a:chExt cx="388048" cy="391784"/>
          </a:xfrm>
          <a:solidFill>
            <a:schemeClr val="accent1"/>
          </a:solidFill>
        </p:grpSpPr>
        <p:sp>
          <p:nvSpPr>
            <p:cNvPr id="33" name="자유형: 도형 32">
              <a:extLst>
                <a:ext uri="{FF2B5EF4-FFF2-40B4-BE49-F238E27FC236}">
                  <a16:creationId xmlns:a16="http://schemas.microsoft.com/office/drawing/2014/main" id="{2DF5295F-FA7B-041B-4B65-BD2CBFE9D2EB}"/>
                </a:ext>
              </a:extLst>
            </p:cNvPr>
            <p:cNvSpPr/>
            <p:nvPr/>
          </p:nvSpPr>
          <p:spPr>
            <a:xfrm>
              <a:off x="5561162" y="2217420"/>
              <a:ext cx="276225" cy="361950"/>
            </a:xfrm>
            <a:custGeom>
              <a:avLst/>
              <a:gdLst>
                <a:gd name="connsiteX0" fmla="*/ 263366 w 276225"/>
                <a:gd name="connsiteY0" fmla="*/ 96107 h 361950"/>
                <a:gd name="connsiteX1" fmla="*/ 230029 w 276225"/>
                <a:gd name="connsiteY1" fmla="*/ 96107 h 361950"/>
                <a:gd name="connsiteX2" fmla="*/ 230029 w 276225"/>
                <a:gd name="connsiteY2" fmla="*/ 40576 h 361950"/>
                <a:gd name="connsiteX3" fmla="*/ 218885 w 276225"/>
                <a:gd name="connsiteY3" fmla="*/ 29432 h 361950"/>
                <a:gd name="connsiteX4" fmla="*/ 73818 w 276225"/>
                <a:gd name="connsiteY4" fmla="*/ 29432 h 361950"/>
                <a:gd name="connsiteX5" fmla="*/ 73818 w 276225"/>
                <a:gd name="connsiteY5" fmla="*/ 18288 h 361950"/>
                <a:gd name="connsiteX6" fmla="*/ 62674 w 276225"/>
                <a:gd name="connsiteY6" fmla="*/ 7144 h 361950"/>
                <a:gd name="connsiteX7" fmla="*/ 18288 w 276225"/>
                <a:gd name="connsiteY7" fmla="*/ 7144 h 361950"/>
                <a:gd name="connsiteX8" fmla="*/ 7144 w 276225"/>
                <a:gd name="connsiteY8" fmla="*/ 18288 h 361950"/>
                <a:gd name="connsiteX9" fmla="*/ 7144 w 276225"/>
                <a:gd name="connsiteY9" fmla="*/ 62675 h 361950"/>
                <a:gd name="connsiteX10" fmla="*/ 18288 w 276225"/>
                <a:gd name="connsiteY10" fmla="*/ 73819 h 361950"/>
                <a:gd name="connsiteX11" fmla="*/ 62674 w 276225"/>
                <a:gd name="connsiteY11" fmla="*/ 73819 h 361950"/>
                <a:gd name="connsiteX12" fmla="*/ 73818 w 276225"/>
                <a:gd name="connsiteY12" fmla="*/ 62675 h 361950"/>
                <a:gd name="connsiteX13" fmla="*/ 73818 w 276225"/>
                <a:gd name="connsiteY13" fmla="*/ 51530 h 361950"/>
                <a:gd name="connsiteX14" fmla="*/ 207740 w 276225"/>
                <a:gd name="connsiteY14" fmla="*/ 51530 h 361950"/>
                <a:gd name="connsiteX15" fmla="*/ 207740 w 276225"/>
                <a:gd name="connsiteY15" fmla="*/ 95917 h 361950"/>
                <a:gd name="connsiteX16" fmla="*/ 174402 w 276225"/>
                <a:gd name="connsiteY16" fmla="*/ 95917 h 361950"/>
                <a:gd name="connsiteX17" fmla="*/ 163258 w 276225"/>
                <a:gd name="connsiteY17" fmla="*/ 107061 h 361950"/>
                <a:gd name="connsiteX18" fmla="*/ 163258 w 276225"/>
                <a:gd name="connsiteY18" fmla="*/ 263938 h 361950"/>
                <a:gd name="connsiteX19" fmla="*/ 174402 w 276225"/>
                <a:gd name="connsiteY19" fmla="*/ 275082 h 361950"/>
                <a:gd name="connsiteX20" fmla="*/ 207740 w 276225"/>
                <a:gd name="connsiteY20" fmla="*/ 275082 h 361950"/>
                <a:gd name="connsiteX21" fmla="*/ 207740 w 276225"/>
                <a:gd name="connsiteY21" fmla="*/ 319468 h 361950"/>
                <a:gd name="connsiteX22" fmla="*/ 185547 w 276225"/>
                <a:gd name="connsiteY22" fmla="*/ 319468 h 361950"/>
                <a:gd name="connsiteX23" fmla="*/ 185547 w 276225"/>
                <a:gd name="connsiteY23" fmla="*/ 308324 h 361950"/>
                <a:gd name="connsiteX24" fmla="*/ 174402 w 276225"/>
                <a:gd name="connsiteY24" fmla="*/ 297180 h 361950"/>
                <a:gd name="connsiteX25" fmla="*/ 130016 w 276225"/>
                <a:gd name="connsiteY25" fmla="*/ 297180 h 361950"/>
                <a:gd name="connsiteX26" fmla="*/ 118872 w 276225"/>
                <a:gd name="connsiteY26" fmla="*/ 308324 h 361950"/>
                <a:gd name="connsiteX27" fmla="*/ 118872 w 276225"/>
                <a:gd name="connsiteY27" fmla="*/ 352711 h 361950"/>
                <a:gd name="connsiteX28" fmla="*/ 130016 w 276225"/>
                <a:gd name="connsiteY28" fmla="*/ 363855 h 361950"/>
                <a:gd name="connsiteX29" fmla="*/ 174402 w 276225"/>
                <a:gd name="connsiteY29" fmla="*/ 363855 h 361950"/>
                <a:gd name="connsiteX30" fmla="*/ 185547 w 276225"/>
                <a:gd name="connsiteY30" fmla="*/ 352711 h 361950"/>
                <a:gd name="connsiteX31" fmla="*/ 185547 w 276225"/>
                <a:gd name="connsiteY31" fmla="*/ 341567 h 361950"/>
                <a:gd name="connsiteX32" fmla="*/ 218885 w 276225"/>
                <a:gd name="connsiteY32" fmla="*/ 341567 h 361950"/>
                <a:gd name="connsiteX33" fmla="*/ 230029 w 276225"/>
                <a:gd name="connsiteY33" fmla="*/ 330422 h 361950"/>
                <a:gd name="connsiteX34" fmla="*/ 230029 w 276225"/>
                <a:gd name="connsiteY34" fmla="*/ 274892 h 361950"/>
                <a:gd name="connsiteX35" fmla="*/ 263366 w 276225"/>
                <a:gd name="connsiteY35" fmla="*/ 274892 h 361950"/>
                <a:gd name="connsiteX36" fmla="*/ 274510 w 276225"/>
                <a:gd name="connsiteY36" fmla="*/ 263747 h 361950"/>
                <a:gd name="connsiteX37" fmla="*/ 274510 w 276225"/>
                <a:gd name="connsiteY37" fmla="*/ 106871 h 361950"/>
                <a:gd name="connsiteX38" fmla="*/ 263366 w 276225"/>
                <a:gd name="connsiteY38" fmla="*/ 96107 h 361950"/>
                <a:gd name="connsiteX39" fmla="*/ 51721 w 276225"/>
                <a:gd name="connsiteY39" fmla="*/ 51721 h 361950"/>
                <a:gd name="connsiteX40" fmla="*/ 29527 w 276225"/>
                <a:gd name="connsiteY40" fmla="*/ 51721 h 361950"/>
                <a:gd name="connsiteX41" fmla="*/ 29527 w 276225"/>
                <a:gd name="connsiteY41" fmla="*/ 29527 h 361950"/>
                <a:gd name="connsiteX42" fmla="*/ 51721 w 276225"/>
                <a:gd name="connsiteY42" fmla="*/ 29527 h 361950"/>
                <a:gd name="connsiteX43" fmla="*/ 51721 w 276225"/>
                <a:gd name="connsiteY43" fmla="*/ 51721 h 361950"/>
                <a:gd name="connsiteX44" fmla="*/ 163449 w 276225"/>
                <a:gd name="connsiteY44" fmla="*/ 341852 h 361950"/>
                <a:gd name="connsiteX45" fmla="*/ 141256 w 276225"/>
                <a:gd name="connsiteY45" fmla="*/ 341852 h 361950"/>
                <a:gd name="connsiteX46" fmla="*/ 141256 w 276225"/>
                <a:gd name="connsiteY46" fmla="*/ 319659 h 361950"/>
                <a:gd name="connsiteX47" fmla="*/ 163449 w 276225"/>
                <a:gd name="connsiteY47" fmla="*/ 319659 h 361950"/>
                <a:gd name="connsiteX48" fmla="*/ 163449 w 276225"/>
                <a:gd name="connsiteY48" fmla="*/ 341852 h 361950"/>
                <a:gd name="connsiteX49" fmla="*/ 185642 w 276225"/>
                <a:gd name="connsiteY49" fmla="*/ 162782 h 361950"/>
                <a:gd name="connsiteX50" fmla="*/ 252222 w 276225"/>
                <a:gd name="connsiteY50" fmla="*/ 162782 h 361950"/>
                <a:gd name="connsiteX51" fmla="*/ 252222 w 276225"/>
                <a:gd name="connsiteY51" fmla="*/ 208693 h 361950"/>
                <a:gd name="connsiteX52" fmla="*/ 185642 w 276225"/>
                <a:gd name="connsiteY52" fmla="*/ 208693 h 361950"/>
                <a:gd name="connsiteX53" fmla="*/ 185642 w 276225"/>
                <a:gd name="connsiteY53" fmla="*/ 162782 h 361950"/>
                <a:gd name="connsiteX54" fmla="*/ 252317 w 276225"/>
                <a:gd name="connsiteY54" fmla="*/ 118300 h 361950"/>
                <a:gd name="connsiteX55" fmla="*/ 252317 w 276225"/>
                <a:gd name="connsiteY55" fmla="*/ 140494 h 361950"/>
                <a:gd name="connsiteX56" fmla="*/ 185737 w 276225"/>
                <a:gd name="connsiteY56" fmla="*/ 140494 h 361950"/>
                <a:gd name="connsiteX57" fmla="*/ 185737 w 276225"/>
                <a:gd name="connsiteY57" fmla="*/ 118300 h 361950"/>
                <a:gd name="connsiteX58" fmla="*/ 252317 w 276225"/>
                <a:gd name="connsiteY58" fmla="*/ 118300 h 361950"/>
                <a:gd name="connsiteX59" fmla="*/ 185642 w 276225"/>
                <a:gd name="connsiteY59" fmla="*/ 252984 h 361950"/>
                <a:gd name="connsiteX60" fmla="*/ 185642 w 276225"/>
                <a:gd name="connsiteY60" fmla="*/ 230791 h 361950"/>
                <a:gd name="connsiteX61" fmla="*/ 252222 w 276225"/>
                <a:gd name="connsiteY61" fmla="*/ 230791 h 361950"/>
                <a:gd name="connsiteX62" fmla="*/ 252222 w 276225"/>
                <a:gd name="connsiteY62" fmla="*/ 252984 h 361950"/>
                <a:gd name="connsiteX63" fmla="*/ 185642 w 276225"/>
                <a:gd name="connsiteY63" fmla="*/ 252984 h 361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276225" h="361950">
                  <a:moveTo>
                    <a:pt x="263366" y="96107"/>
                  </a:moveTo>
                  <a:lnTo>
                    <a:pt x="230029" y="96107"/>
                  </a:lnTo>
                  <a:lnTo>
                    <a:pt x="230029" y="40576"/>
                  </a:lnTo>
                  <a:cubicBezTo>
                    <a:pt x="230029" y="34480"/>
                    <a:pt x="225076" y="29432"/>
                    <a:pt x="218885" y="29432"/>
                  </a:cubicBezTo>
                  <a:lnTo>
                    <a:pt x="73818" y="29432"/>
                  </a:lnTo>
                  <a:lnTo>
                    <a:pt x="73818" y="18288"/>
                  </a:lnTo>
                  <a:cubicBezTo>
                    <a:pt x="73818" y="12192"/>
                    <a:pt x="68866" y="7144"/>
                    <a:pt x="62674" y="7144"/>
                  </a:cubicBezTo>
                  <a:lnTo>
                    <a:pt x="18288" y="7144"/>
                  </a:lnTo>
                  <a:cubicBezTo>
                    <a:pt x="12192" y="7144"/>
                    <a:pt x="7144" y="12097"/>
                    <a:pt x="7144" y="18288"/>
                  </a:cubicBezTo>
                  <a:lnTo>
                    <a:pt x="7144" y="62675"/>
                  </a:lnTo>
                  <a:cubicBezTo>
                    <a:pt x="7144" y="68771"/>
                    <a:pt x="12097" y="73819"/>
                    <a:pt x="18288" y="73819"/>
                  </a:cubicBezTo>
                  <a:lnTo>
                    <a:pt x="62674" y="73819"/>
                  </a:lnTo>
                  <a:cubicBezTo>
                    <a:pt x="68771" y="73819"/>
                    <a:pt x="73818" y="68866"/>
                    <a:pt x="73818" y="62675"/>
                  </a:cubicBezTo>
                  <a:lnTo>
                    <a:pt x="73818" y="51530"/>
                  </a:lnTo>
                  <a:lnTo>
                    <a:pt x="207740" y="51530"/>
                  </a:lnTo>
                  <a:lnTo>
                    <a:pt x="207740" y="95917"/>
                  </a:lnTo>
                  <a:lnTo>
                    <a:pt x="174402" y="95917"/>
                  </a:lnTo>
                  <a:cubicBezTo>
                    <a:pt x="168307" y="95917"/>
                    <a:pt x="163258" y="100870"/>
                    <a:pt x="163258" y="107061"/>
                  </a:cubicBezTo>
                  <a:lnTo>
                    <a:pt x="163258" y="263938"/>
                  </a:lnTo>
                  <a:cubicBezTo>
                    <a:pt x="163258" y="270034"/>
                    <a:pt x="168212" y="275082"/>
                    <a:pt x="174402" y="275082"/>
                  </a:cubicBezTo>
                  <a:lnTo>
                    <a:pt x="207740" y="275082"/>
                  </a:lnTo>
                  <a:lnTo>
                    <a:pt x="207740" y="319468"/>
                  </a:lnTo>
                  <a:lnTo>
                    <a:pt x="185547" y="319468"/>
                  </a:lnTo>
                  <a:lnTo>
                    <a:pt x="185547" y="308324"/>
                  </a:lnTo>
                  <a:cubicBezTo>
                    <a:pt x="185547" y="302228"/>
                    <a:pt x="180594" y="297180"/>
                    <a:pt x="174402" y="297180"/>
                  </a:cubicBezTo>
                  <a:lnTo>
                    <a:pt x="130016" y="297180"/>
                  </a:lnTo>
                  <a:cubicBezTo>
                    <a:pt x="123920" y="297180"/>
                    <a:pt x="118872" y="302133"/>
                    <a:pt x="118872" y="308324"/>
                  </a:cubicBezTo>
                  <a:lnTo>
                    <a:pt x="118872" y="352711"/>
                  </a:lnTo>
                  <a:cubicBezTo>
                    <a:pt x="118872" y="358807"/>
                    <a:pt x="123825" y="363855"/>
                    <a:pt x="130016" y="363855"/>
                  </a:cubicBezTo>
                  <a:lnTo>
                    <a:pt x="174402" y="363855"/>
                  </a:lnTo>
                  <a:cubicBezTo>
                    <a:pt x="180499" y="363855"/>
                    <a:pt x="185547" y="358902"/>
                    <a:pt x="185547" y="352711"/>
                  </a:cubicBezTo>
                  <a:lnTo>
                    <a:pt x="185547" y="341567"/>
                  </a:lnTo>
                  <a:lnTo>
                    <a:pt x="218885" y="341567"/>
                  </a:lnTo>
                  <a:cubicBezTo>
                    <a:pt x="224980" y="341567"/>
                    <a:pt x="230029" y="336613"/>
                    <a:pt x="230029" y="330422"/>
                  </a:cubicBezTo>
                  <a:lnTo>
                    <a:pt x="230029" y="274892"/>
                  </a:lnTo>
                  <a:lnTo>
                    <a:pt x="263366" y="274892"/>
                  </a:lnTo>
                  <a:cubicBezTo>
                    <a:pt x="269462" y="274892"/>
                    <a:pt x="274510" y="269938"/>
                    <a:pt x="274510" y="263747"/>
                  </a:cubicBezTo>
                  <a:lnTo>
                    <a:pt x="274510" y="106871"/>
                  </a:lnTo>
                  <a:cubicBezTo>
                    <a:pt x="274510" y="101060"/>
                    <a:pt x="269462" y="96107"/>
                    <a:pt x="263366" y="96107"/>
                  </a:cubicBezTo>
                  <a:close/>
                  <a:moveTo>
                    <a:pt x="51721" y="51721"/>
                  </a:moveTo>
                  <a:lnTo>
                    <a:pt x="29527" y="51721"/>
                  </a:lnTo>
                  <a:lnTo>
                    <a:pt x="29527" y="29527"/>
                  </a:lnTo>
                  <a:lnTo>
                    <a:pt x="51721" y="29527"/>
                  </a:lnTo>
                  <a:lnTo>
                    <a:pt x="51721" y="51721"/>
                  </a:lnTo>
                  <a:close/>
                  <a:moveTo>
                    <a:pt x="163449" y="341852"/>
                  </a:moveTo>
                  <a:lnTo>
                    <a:pt x="141256" y="341852"/>
                  </a:lnTo>
                  <a:lnTo>
                    <a:pt x="141256" y="319659"/>
                  </a:lnTo>
                  <a:lnTo>
                    <a:pt x="163449" y="319659"/>
                  </a:lnTo>
                  <a:lnTo>
                    <a:pt x="163449" y="341852"/>
                  </a:lnTo>
                  <a:close/>
                  <a:moveTo>
                    <a:pt x="185642" y="162782"/>
                  </a:moveTo>
                  <a:lnTo>
                    <a:pt x="252222" y="162782"/>
                  </a:lnTo>
                  <a:lnTo>
                    <a:pt x="252222" y="208693"/>
                  </a:lnTo>
                  <a:lnTo>
                    <a:pt x="185642" y="208693"/>
                  </a:lnTo>
                  <a:lnTo>
                    <a:pt x="185642" y="162782"/>
                  </a:lnTo>
                  <a:close/>
                  <a:moveTo>
                    <a:pt x="252317" y="118300"/>
                  </a:moveTo>
                  <a:lnTo>
                    <a:pt x="252317" y="140494"/>
                  </a:lnTo>
                  <a:lnTo>
                    <a:pt x="185737" y="140494"/>
                  </a:lnTo>
                  <a:lnTo>
                    <a:pt x="185737" y="118300"/>
                  </a:lnTo>
                  <a:lnTo>
                    <a:pt x="252317" y="118300"/>
                  </a:lnTo>
                  <a:close/>
                  <a:moveTo>
                    <a:pt x="185642" y="252984"/>
                  </a:moveTo>
                  <a:lnTo>
                    <a:pt x="185642" y="230791"/>
                  </a:lnTo>
                  <a:lnTo>
                    <a:pt x="252222" y="230791"/>
                  </a:lnTo>
                  <a:lnTo>
                    <a:pt x="252222" y="252984"/>
                  </a:lnTo>
                  <a:lnTo>
                    <a:pt x="185642" y="252984"/>
                  </a:lnTo>
                  <a:close/>
                </a:path>
              </a:pathLst>
            </a:custGeom>
            <a:grpFill/>
            <a:ln w="9525" cap="flat">
              <a:noFill/>
              <a:prstDash val="solid"/>
              <a:miter/>
            </a:ln>
          </p:spPr>
          <p:txBody>
            <a:bodyPr rtlCol="0" anchor="ctr"/>
            <a:lstStyle/>
            <a:p>
              <a:endParaRPr lang="ko-KR" altLang="en-US"/>
            </a:p>
          </p:txBody>
        </p:sp>
        <p:sp>
          <p:nvSpPr>
            <p:cNvPr id="34" name="자유형: 도형 33">
              <a:extLst>
                <a:ext uri="{FF2B5EF4-FFF2-40B4-BE49-F238E27FC236}">
                  <a16:creationId xmlns:a16="http://schemas.microsoft.com/office/drawing/2014/main" id="{696ECED6-997C-FD9F-5B9E-2BBD3490F3B7}"/>
                </a:ext>
              </a:extLst>
            </p:cNvPr>
            <p:cNvSpPr/>
            <p:nvPr/>
          </p:nvSpPr>
          <p:spPr>
            <a:xfrm>
              <a:off x="5494678" y="248547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335" y="7884"/>
                    <a:pt x="7144" y="12837"/>
                    <a:pt x="7144" y="18552"/>
                  </a:cubicBezTo>
                  <a:close/>
                </a:path>
              </a:pathLst>
            </a:custGeom>
            <a:grpFill/>
            <a:ln w="9525" cap="flat">
              <a:noFill/>
              <a:prstDash val="solid"/>
              <a:miter/>
            </a:ln>
          </p:spPr>
          <p:txBody>
            <a:bodyPr rtlCol="0" anchor="ctr"/>
            <a:lstStyle/>
            <a:p>
              <a:endParaRPr lang="ko-KR" altLang="en-US"/>
            </a:p>
          </p:txBody>
        </p:sp>
        <p:sp>
          <p:nvSpPr>
            <p:cNvPr id="35" name="자유형: 도형 34">
              <a:extLst>
                <a:ext uri="{FF2B5EF4-FFF2-40B4-BE49-F238E27FC236}">
                  <a16:creationId xmlns:a16="http://schemas.microsoft.com/office/drawing/2014/main" id="{C3AD1BE5-ABB3-125B-DBC8-5B826E347DFE}"/>
                </a:ext>
              </a:extLst>
            </p:cNvPr>
            <p:cNvSpPr/>
            <p:nvPr/>
          </p:nvSpPr>
          <p:spPr>
            <a:xfrm>
              <a:off x="5494678" y="255205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335" y="7884"/>
                    <a:pt x="7144" y="12932"/>
                    <a:pt x="7144" y="18552"/>
                  </a:cubicBezTo>
                  <a:close/>
                </a:path>
              </a:pathLst>
            </a:custGeom>
            <a:grpFill/>
            <a:ln w="9525" cap="flat">
              <a:noFill/>
              <a:prstDash val="solid"/>
              <a:miter/>
            </a:ln>
          </p:spPr>
          <p:txBody>
            <a:bodyPr rtlCol="0" anchor="ctr"/>
            <a:lstStyle/>
            <a:p>
              <a:endParaRPr lang="ko-KR" altLang="en-US"/>
            </a:p>
          </p:txBody>
        </p:sp>
        <p:sp>
          <p:nvSpPr>
            <p:cNvPr id="36" name="자유형: 도형 35">
              <a:extLst>
                <a:ext uri="{FF2B5EF4-FFF2-40B4-BE49-F238E27FC236}">
                  <a16:creationId xmlns:a16="http://schemas.microsoft.com/office/drawing/2014/main" id="{EC6748BC-5BEC-F61C-F7EE-E58453BD39AA}"/>
                </a:ext>
              </a:extLst>
            </p:cNvPr>
            <p:cNvSpPr/>
            <p:nvPr/>
          </p:nvSpPr>
          <p:spPr>
            <a:xfrm>
              <a:off x="5561353" y="248547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239" y="7884"/>
                    <a:pt x="7144" y="12837"/>
                    <a:pt x="7144" y="18552"/>
                  </a:cubicBezTo>
                  <a:close/>
                </a:path>
              </a:pathLst>
            </a:custGeom>
            <a:grpFill/>
            <a:ln w="9525" cap="flat">
              <a:noFill/>
              <a:prstDash val="solid"/>
              <a:miter/>
            </a:ln>
          </p:spPr>
          <p:txBody>
            <a:bodyPr rtlCol="0" anchor="ctr"/>
            <a:lstStyle/>
            <a:p>
              <a:endParaRPr lang="ko-KR" altLang="en-US"/>
            </a:p>
          </p:txBody>
        </p:sp>
        <p:sp>
          <p:nvSpPr>
            <p:cNvPr id="37" name="자유형: 도형 36">
              <a:extLst>
                <a:ext uri="{FF2B5EF4-FFF2-40B4-BE49-F238E27FC236}">
                  <a16:creationId xmlns:a16="http://schemas.microsoft.com/office/drawing/2014/main" id="{B5A710BB-FA3D-C2C3-3F12-B0BD2C63556F}"/>
                </a:ext>
              </a:extLst>
            </p:cNvPr>
            <p:cNvSpPr/>
            <p:nvPr/>
          </p:nvSpPr>
          <p:spPr>
            <a:xfrm>
              <a:off x="5561353" y="255205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239" y="7884"/>
                    <a:pt x="7144" y="12932"/>
                    <a:pt x="7144" y="18552"/>
                  </a:cubicBezTo>
                  <a:close/>
                </a:path>
              </a:pathLst>
            </a:custGeom>
            <a:grpFill/>
            <a:ln w="9525" cap="flat">
              <a:noFill/>
              <a:prstDash val="solid"/>
              <a:miter/>
            </a:ln>
          </p:spPr>
          <p:txBody>
            <a:bodyPr rtlCol="0" anchor="ctr"/>
            <a:lstStyle/>
            <a:p>
              <a:endParaRPr lang="ko-KR" altLang="en-US"/>
            </a:p>
          </p:txBody>
        </p:sp>
        <p:sp>
          <p:nvSpPr>
            <p:cNvPr id="38" name="자유형: 도형 37">
              <a:extLst>
                <a:ext uri="{FF2B5EF4-FFF2-40B4-BE49-F238E27FC236}">
                  <a16:creationId xmlns:a16="http://schemas.microsoft.com/office/drawing/2014/main" id="{6C627640-B942-7D7A-99A8-7F15B72B8EB4}"/>
                </a:ext>
              </a:extLst>
            </p:cNvPr>
            <p:cNvSpPr/>
            <p:nvPr/>
          </p:nvSpPr>
          <p:spPr>
            <a:xfrm>
              <a:off x="5628695" y="248547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335" y="7884"/>
                    <a:pt x="7144" y="12837"/>
                    <a:pt x="7144" y="18552"/>
                  </a:cubicBezTo>
                  <a:close/>
                </a:path>
              </a:pathLst>
            </a:custGeom>
            <a:grpFill/>
            <a:ln w="9525" cap="flat">
              <a:noFill/>
              <a:prstDash val="solid"/>
              <a:miter/>
            </a:ln>
          </p:spPr>
          <p:txBody>
            <a:bodyPr rtlCol="0" anchor="ctr"/>
            <a:lstStyle/>
            <a:p>
              <a:endParaRPr lang="ko-KR" altLang="en-US"/>
            </a:p>
          </p:txBody>
        </p:sp>
        <p:sp>
          <p:nvSpPr>
            <p:cNvPr id="39" name="자유형: 도형 38">
              <a:extLst>
                <a:ext uri="{FF2B5EF4-FFF2-40B4-BE49-F238E27FC236}">
                  <a16:creationId xmlns:a16="http://schemas.microsoft.com/office/drawing/2014/main" id="{32EF29BF-6B8C-D11B-7F1E-C1AB8C525011}"/>
                </a:ext>
              </a:extLst>
            </p:cNvPr>
            <p:cNvSpPr/>
            <p:nvPr/>
          </p:nvSpPr>
          <p:spPr>
            <a:xfrm>
              <a:off x="5628695" y="255205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335" y="7884"/>
                    <a:pt x="7144" y="12932"/>
                    <a:pt x="7144" y="18552"/>
                  </a:cubicBezTo>
                  <a:close/>
                </a:path>
              </a:pathLst>
            </a:custGeom>
            <a:grpFill/>
            <a:ln w="9525" cap="flat">
              <a:noFill/>
              <a:prstDash val="solid"/>
              <a:miter/>
            </a:ln>
          </p:spPr>
          <p:txBody>
            <a:bodyPr rtlCol="0" anchor="ctr"/>
            <a:lstStyle/>
            <a:p>
              <a:endParaRPr lang="ko-KR" altLang="en-US"/>
            </a:p>
          </p:txBody>
        </p:sp>
        <p:sp>
          <p:nvSpPr>
            <p:cNvPr id="40" name="자유형: 도형 39">
              <a:extLst>
                <a:ext uri="{FF2B5EF4-FFF2-40B4-BE49-F238E27FC236}">
                  <a16:creationId xmlns:a16="http://schemas.microsoft.com/office/drawing/2014/main" id="{C0F42510-4F31-57AC-36F3-6D6097541638}"/>
                </a:ext>
              </a:extLst>
            </p:cNvPr>
            <p:cNvSpPr/>
            <p:nvPr/>
          </p:nvSpPr>
          <p:spPr>
            <a:xfrm>
              <a:off x="5449339" y="2306383"/>
              <a:ext cx="257175" cy="161925"/>
            </a:xfrm>
            <a:custGeom>
              <a:avLst/>
              <a:gdLst>
                <a:gd name="connsiteX0" fmla="*/ 197358 w 257175"/>
                <a:gd name="connsiteY0" fmla="*/ 164021 h 161925"/>
                <a:gd name="connsiteX1" fmla="*/ 252889 w 257175"/>
                <a:gd name="connsiteY1" fmla="*/ 107728 h 161925"/>
                <a:gd name="connsiteX2" fmla="*/ 200692 w 257175"/>
                <a:gd name="connsiteY2" fmla="*/ 51625 h 161925"/>
                <a:gd name="connsiteX3" fmla="*/ 130016 w 257175"/>
                <a:gd name="connsiteY3" fmla="*/ 7144 h 161925"/>
                <a:gd name="connsiteX4" fmla="*/ 60008 w 257175"/>
                <a:gd name="connsiteY4" fmla="*/ 51625 h 161925"/>
                <a:gd name="connsiteX5" fmla="*/ 7144 w 257175"/>
                <a:gd name="connsiteY5" fmla="*/ 107728 h 161925"/>
                <a:gd name="connsiteX6" fmla="*/ 63437 w 257175"/>
                <a:gd name="connsiteY6" fmla="*/ 164021 h 161925"/>
                <a:gd name="connsiteX7" fmla="*/ 197358 w 257175"/>
                <a:gd name="connsiteY7" fmla="*/ 164021 h 161925"/>
                <a:gd name="connsiteX8" fmla="*/ 29337 w 257175"/>
                <a:gd name="connsiteY8" fmla="*/ 107823 h 161925"/>
                <a:gd name="connsiteX9" fmla="*/ 63341 w 257175"/>
                <a:gd name="connsiteY9" fmla="*/ 73819 h 161925"/>
                <a:gd name="connsiteX10" fmla="*/ 86868 w 257175"/>
                <a:gd name="connsiteY10" fmla="*/ 83534 h 161925"/>
                <a:gd name="connsiteX11" fmla="*/ 102584 w 257175"/>
                <a:gd name="connsiteY11" fmla="*/ 83534 h 161925"/>
                <a:gd name="connsiteX12" fmla="*/ 102584 w 257175"/>
                <a:gd name="connsiteY12" fmla="*/ 67818 h 161925"/>
                <a:gd name="connsiteX13" fmla="*/ 83249 w 257175"/>
                <a:gd name="connsiteY13" fmla="*/ 55245 h 161925"/>
                <a:gd name="connsiteX14" fmla="*/ 129921 w 257175"/>
                <a:gd name="connsiteY14" fmla="*/ 29337 h 161925"/>
                <a:gd name="connsiteX15" fmla="*/ 177260 w 257175"/>
                <a:gd name="connsiteY15" fmla="*/ 55150 h 161925"/>
                <a:gd name="connsiteX16" fmla="*/ 157353 w 257175"/>
                <a:gd name="connsiteY16" fmla="*/ 67818 h 161925"/>
                <a:gd name="connsiteX17" fmla="*/ 157353 w 257175"/>
                <a:gd name="connsiteY17" fmla="*/ 83534 h 161925"/>
                <a:gd name="connsiteX18" fmla="*/ 173069 w 257175"/>
                <a:gd name="connsiteY18" fmla="*/ 83534 h 161925"/>
                <a:gd name="connsiteX19" fmla="*/ 197358 w 257175"/>
                <a:gd name="connsiteY19" fmla="*/ 73819 h 161925"/>
                <a:gd name="connsiteX20" fmla="*/ 230696 w 257175"/>
                <a:gd name="connsiteY20" fmla="*/ 107823 h 161925"/>
                <a:gd name="connsiteX21" fmla="*/ 197358 w 257175"/>
                <a:gd name="connsiteY21" fmla="*/ 141827 h 161925"/>
                <a:gd name="connsiteX22" fmla="*/ 63437 w 257175"/>
                <a:gd name="connsiteY22" fmla="*/ 141827 h 161925"/>
                <a:gd name="connsiteX23" fmla="*/ 29337 w 257175"/>
                <a:gd name="connsiteY23" fmla="*/ 107823 h 161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57175" h="161925">
                  <a:moveTo>
                    <a:pt x="197358" y="164021"/>
                  </a:moveTo>
                  <a:cubicBezTo>
                    <a:pt x="228029" y="164021"/>
                    <a:pt x="252889" y="138493"/>
                    <a:pt x="252889" y="107728"/>
                  </a:cubicBezTo>
                  <a:cubicBezTo>
                    <a:pt x="252889" y="78105"/>
                    <a:pt x="229743" y="53340"/>
                    <a:pt x="200692" y="51625"/>
                  </a:cubicBezTo>
                  <a:cubicBezTo>
                    <a:pt x="187928" y="24670"/>
                    <a:pt x="160496" y="7144"/>
                    <a:pt x="130016" y="7144"/>
                  </a:cubicBezTo>
                  <a:cubicBezTo>
                    <a:pt x="99917" y="7144"/>
                    <a:pt x="72771" y="24765"/>
                    <a:pt x="60008" y="51625"/>
                  </a:cubicBezTo>
                  <a:cubicBezTo>
                    <a:pt x="30956" y="53340"/>
                    <a:pt x="7144" y="78105"/>
                    <a:pt x="7144" y="107728"/>
                  </a:cubicBezTo>
                  <a:cubicBezTo>
                    <a:pt x="7144" y="138398"/>
                    <a:pt x="32671" y="164021"/>
                    <a:pt x="63437" y="164021"/>
                  </a:cubicBezTo>
                  <a:lnTo>
                    <a:pt x="197358" y="164021"/>
                  </a:lnTo>
                  <a:close/>
                  <a:moveTo>
                    <a:pt x="29337" y="107823"/>
                  </a:moveTo>
                  <a:cubicBezTo>
                    <a:pt x="29337" y="89345"/>
                    <a:pt x="44958" y="73819"/>
                    <a:pt x="63341" y="73819"/>
                  </a:cubicBezTo>
                  <a:cubicBezTo>
                    <a:pt x="73343" y="74200"/>
                    <a:pt x="80867" y="77438"/>
                    <a:pt x="86868" y="83534"/>
                  </a:cubicBezTo>
                  <a:cubicBezTo>
                    <a:pt x="91154" y="87916"/>
                    <a:pt x="98203" y="87916"/>
                    <a:pt x="102584" y="83534"/>
                  </a:cubicBezTo>
                  <a:cubicBezTo>
                    <a:pt x="106966" y="79248"/>
                    <a:pt x="106966" y="72200"/>
                    <a:pt x="102584" y="67818"/>
                  </a:cubicBezTo>
                  <a:cubicBezTo>
                    <a:pt x="96965" y="62198"/>
                    <a:pt x="90488" y="58007"/>
                    <a:pt x="83249" y="55245"/>
                  </a:cubicBezTo>
                  <a:cubicBezTo>
                    <a:pt x="93250" y="39338"/>
                    <a:pt x="110776" y="29337"/>
                    <a:pt x="129921" y="29337"/>
                  </a:cubicBezTo>
                  <a:cubicBezTo>
                    <a:pt x="149352" y="29337"/>
                    <a:pt x="167164" y="39338"/>
                    <a:pt x="177260" y="55150"/>
                  </a:cubicBezTo>
                  <a:cubicBezTo>
                    <a:pt x="169736" y="57912"/>
                    <a:pt x="162878" y="62198"/>
                    <a:pt x="157353" y="67818"/>
                  </a:cubicBezTo>
                  <a:cubicBezTo>
                    <a:pt x="152971" y="72104"/>
                    <a:pt x="152971" y="79153"/>
                    <a:pt x="157353" y="83534"/>
                  </a:cubicBezTo>
                  <a:cubicBezTo>
                    <a:pt x="161639" y="87916"/>
                    <a:pt x="168688" y="87916"/>
                    <a:pt x="173069" y="83534"/>
                  </a:cubicBezTo>
                  <a:cubicBezTo>
                    <a:pt x="178689" y="77915"/>
                    <a:pt x="186595" y="74200"/>
                    <a:pt x="197358" y="73819"/>
                  </a:cubicBezTo>
                  <a:cubicBezTo>
                    <a:pt x="215455" y="73819"/>
                    <a:pt x="230696" y="89440"/>
                    <a:pt x="230696" y="107823"/>
                  </a:cubicBezTo>
                  <a:cubicBezTo>
                    <a:pt x="230696" y="126301"/>
                    <a:pt x="215455" y="141827"/>
                    <a:pt x="197358" y="141827"/>
                  </a:cubicBezTo>
                  <a:lnTo>
                    <a:pt x="63437" y="141827"/>
                  </a:lnTo>
                  <a:cubicBezTo>
                    <a:pt x="44958" y="141827"/>
                    <a:pt x="29337" y="126301"/>
                    <a:pt x="29337" y="107823"/>
                  </a:cubicBezTo>
                  <a:close/>
                </a:path>
              </a:pathLst>
            </a:custGeom>
            <a:grpFill/>
            <a:ln w="9525" cap="flat">
              <a:noFill/>
              <a:prstDash val="solid"/>
              <a:miter/>
            </a:ln>
          </p:spPr>
          <p:txBody>
            <a:bodyPr rtlCol="0" anchor="ctr"/>
            <a:lstStyle/>
            <a:p>
              <a:endParaRPr lang="ko-KR" altLang="en-US"/>
            </a:p>
          </p:txBody>
        </p:sp>
      </p:grpSp>
      <p:sp>
        <p:nvSpPr>
          <p:cNvPr id="41" name="TextBox 40">
            <a:extLst>
              <a:ext uri="{FF2B5EF4-FFF2-40B4-BE49-F238E27FC236}">
                <a16:creationId xmlns:a16="http://schemas.microsoft.com/office/drawing/2014/main" id="{55AA21B9-2EBE-A254-CB04-9CA3132F9779}"/>
              </a:ext>
            </a:extLst>
          </p:cNvPr>
          <p:cNvSpPr txBox="1"/>
          <p:nvPr/>
        </p:nvSpPr>
        <p:spPr>
          <a:xfrm>
            <a:off x="3505476" y="3518824"/>
            <a:ext cx="2498463" cy="2123658"/>
          </a:xfrm>
          <a:prstGeom prst="rect">
            <a:avLst/>
          </a:prstGeom>
          <a:noFill/>
        </p:spPr>
        <p:txBody>
          <a:bodyPr wrap="square" rtlCol="0" anchor="t" anchorCtr="0">
            <a:spAutoFit/>
          </a:bodyPr>
          <a:lstStyle/>
          <a:p>
            <a:pPr algn="ctr"/>
            <a:r>
              <a:rPr lang="en-US" altLang="ko-KR" sz="2200" dirty="0">
                <a:solidFill>
                  <a:srgbClr val="373737"/>
                </a:solidFill>
              </a:rPr>
              <a:t>Ontdek</a:t>
            </a:r>
            <a:r>
              <a:rPr lang="en-US" altLang="ko-KR" sz="2200" i="1" dirty="0">
                <a:solidFill>
                  <a:srgbClr val="373737"/>
                </a:solidFill>
                <a:hlinkClick r:id="rId4"/>
              </a:rPr>
              <a:t> 7 soorten energiegemeenschappen en collectieve acties </a:t>
            </a:r>
            <a:r>
              <a:rPr lang="en-US" altLang="ko-KR" sz="2200" dirty="0">
                <a:solidFill>
                  <a:srgbClr val="373737"/>
                </a:solidFill>
              </a:rPr>
              <a:t>in deze bron van het DECIDE-project.</a:t>
            </a:r>
            <a:endParaRPr lang="ko-KR" altLang="en-US" sz="2200" dirty="0">
              <a:solidFill>
                <a:srgbClr val="373737"/>
              </a:solidFill>
            </a:endParaRPr>
          </a:p>
        </p:txBody>
      </p:sp>
      <p:grpSp>
        <p:nvGrpSpPr>
          <p:cNvPr id="44" name="그룹 43">
            <a:extLst>
              <a:ext uri="{FF2B5EF4-FFF2-40B4-BE49-F238E27FC236}">
                <a16:creationId xmlns:a16="http://schemas.microsoft.com/office/drawing/2014/main" id="{57F23B4A-303B-4875-C524-4AFF1EA10101}"/>
              </a:ext>
              <a:ext uri="{C183D7F6-B498-43B3-948B-1728B52AA6E4}">
                <adec:decorative xmlns:adec="http://schemas.microsoft.com/office/drawing/2017/decorative" val="1"/>
              </a:ext>
            </a:extLst>
          </p:cNvPr>
          <p:cNvGrpSpPr/>
          <p:nvPr/>
        </p:nvGrpSpPr>
        <p:grpSpPr>
          <a:xfrm>
            <a:off x="7117191" y="2373874"/>
            <a:ext cx="614072" cy="624700"/>
            <a:chOff x="7483688" y="912076"/>
            <a:chExt cx="383879" cy="390525"/>
          </a:xfrm>
          <a:solidFill>
            <a:schemeClr val="accent1"/>
          </a:solidFill>
        </p:grpSpPr>
        <p:sp>
          <p:nvSpPr>
            <p:cNvPr id="45" name="자유형: 도형 44">
              <a:extLst>
                <a:ext uri="{FF2B5EF4-FFF2-40B4-BE49-F238E27FC236}">
                  <a16:creationId xmlns:a16="http://schemas.microsoft.com/office/drawing/2014/main" id="{7A6DA5DE-A93D-A825-E218-4CF0B081221C}"/>
                </a:ext>
              </a:extLst>
            </p:cNvPr>
            <p:cNvSpPr/>
            <p:nvPr/>
          </p:nvSpPr>
          <p:spPr>
            <a:xfrm>
              <a:off x="7483688" y="912076"/>
              <a:ext cx="161925" cy="390525"/>
            </a:xfrm>
            <a:custGeom>
              <a:avLst/>
              <a:gdLst>
                <a:gd name="connsiteX0" fmla="*/ 140303 w 161925"/>
                <a:gd name="connsiteY0" fmla="*/ 62616 h 390525"/>
                <a:gd name="connsiteX1" fmla="*/ 82772 w 161925"/>
                <a:gd name="connsiteY1" fmla="*/ 7181 h 390525"/>
                <a:gd name="connsiteX2" fmla="*/ 29337 w 161925"/>
                <a:gd name="connsiteY2" fmla="*/ 63378 h 390525"/>
                <a:gd name="connsiteX3" fmla="*/ 29337 w 161925"/>
                <a:gd name="connsiteY3" fmla="*/ 253688 h 390525"/>
                <a:gd name="connsiteX4" fmla="*/ 7144 w 161925"/>
                <a:gd name="connsiteY4" fmla="*/ 308457 h 390525"/>
                <a:gd name="connsiteX5" fmla="*/ 84867 w 161925"/>
                <a:gd name="connsiteY5" fmla="*/ 386181 h 390525"/>
                <a:gd name="connsiteX6" fmla="*/ 162592 w 161925"/>
                <a:gd name="connsiteY6" fmla="*/ 308457 h 390525"/>
                <a:gd name="connsiteX7" fmla="*/ 140398 w 161925"/>
                <a:gd name="connsiteY7" fmla="*/ 253688 h 390525"/>
                <a:gd name="connsiteX8" fmla="*/ 140398 w 161925"/>
                <a:gd name="connsiteY8" fmla="*/ 62616 h 390525"/>
                <a:gd name="connsiteX9" fmla="*/ 118110 w 161925"/>
                <a:gd name="connsiteY9" fmla="*/ 141007 h 390525"/>
                <a:gd name="connsiteX10" fmla="*/ 95917 w 161925"/>
                <a:gd name="connsiteY10" fmla="*/ 141007 h 390525"/>
                <a:gd name="connsiteX11" fmla="*/ 95917 w 161925"/>
                <a:gd name="connsiteY11" fmla="*/ 118814 h 390525"/>
                <a:gd name="connsiteX12" fmla="*/ 118110 w 161925"/>
                <a:gd name="connsiteY12" fmla="*/ 118814 h 390525"/>
                <a:gd name="connsiteX13" fmla="*/ 118110 w 161925"/>
                <a:gd name="connsiteY13" fmla="*/ 141007 h 390525"/>
                <a:gd name="connsiteX14" fmla="*/ 85058 w 161925"/>
                <a:gd name="connsiteY14" fmla="*/ 297217 h 390525"/>
                <a:gd name="connsiteX15" fmla="*/ 96202 w 161925"/>
                <a:gd name="connsiteY15" fmla="*/ 308361 h 390525"/>
                <a:gd name="connsiteX16" fmla="*/ 85058 w 161925"/>
                <a:gd name="connsiteY16" fmla="*/ 319506 h 390525"/>
                <a:gd name="connsiteX17" fmla="*/ 73914 w 161925"/>
                <a:gd name="connsiteY17" fmla="*/ 308361 h 390525"/>
                <a:gd name="connsiteX18" fmla="*/ 85058 w 161925"/>
                <a:gd name="connsiteY18" fmla="*/ 297217 h 390525"/>
                <a:gd name="connsiteX19" fmla="*/ 95917 w 161925"/>
                <a:gd name="connsiteY19" fmla="*/ 163200 h 390525"/>
                <a:gd name="connsiteX20" fmla="*/ 118110 w 161925"/>
                <a:gd name="connsiteY20" fmla="*/ 163200 h 390525"/>
                <a:gd name="connsiteX21" fmla="*/ 118110 w 161925"/>
                <a:gd name="connsiteY21" fmla="*/ 185394 h 390525"/>
                <a:gd name="connsiteX22" fmla="*/ 95917 w 161925"/>
                <a:gd name="connsiteY22" fmla="*/ 185394 h 390525"/>
                <a:gd name="connsiteX23" fmla="*/ 95917 w 161925"/>
                <a:gd name="connsiteY23" fmla="*/ 163200 h 390525"/>
                <a:gd name="connsiteX24" fmla="*/ 84772 w 161925"/>
                <a:gd name="connsiteY24" fmla="*/ 363797 h 390525"/>
                <a:gd name="connsiteX25" fmla="*/ 29242 w 161925"/>
                <a:gd name="connsiteY25" fmla="*/ 308266 h 390525"/>
                <a:gd name="connsiteX26" fmla="*/ 47816 w 161925"/>
                <a:gd name="connsiteY26" fmla="*/ 266451 h 390525"/>
                <a:gd name="connsiteX27" fmla="*/ 51435 w 161925"/>
                <a:gd name="connsiteY27" fmla="*/ 258165 h 390525"/>
                <a:gd name="connsiteX28" fmla="*/ 51435 w 161925"/>
                <a:gd name="connsiteY28" fmla="*/ 63188 h 390525"/>
                <a:gd name="connsiteX29" fmla="*/ 82868 w 161925"/>
                <a:gd name="connsiteY29" fmla="*/ 29374 h 390525"/>
                <a:gd name="connsiteX30" fmla="*/ 118015 w 161925"/>
                <a:gd name="connsiteY30" fmla="*/ 62616 h 390525"/>
                <a:gd name="connsiteX31" fmla="*/ 118015 w 161925"/>
                <a:gd name="connsiteY31" fmla="*/ 96621 h 390525"/>
                <a:gd name="connsiteX32" fmla="*/ 95821 w 161925"/>
                <a:gd name="connsiteY32" fmla="*/ 96621 h 390525"/>
                <a:gd name="connsiteX33" fmla="*/ 95821 w 161925"/>
                <a:gd name="connsiteY33" fmla="*/ 62902 h 390525"/>
                <a:gd name="connsiteX34" fmla="*/ 86010 w 161925"/>
                <a:gd name="connsiteY34" fmla="*/ 51567 h 390525"/>
                <a:gd name="connsiteX35" fmla="*/ 73628 w 161925"/>
                <a:gd name="connsiteY35" fmla="*/ 62616 h 390525"/>
                <a:gd name="connsiteX36" fmla="*/ 73628 w 161925"/>
                <a:gd name="connsiteY36" fmla="*/ 276929 h 390525"/>
                <a:gd name="connsiteX37" fmla="*/ 51435 w 161925"/>
                <a:gd name="connsiteY37" fmla="*/ 310266 h 390525"/>
                <a:gd name="connsiteX38" fmla="*/ 83344 w 161925"/>
                <a:gd name="connsiteY38" fmla="*/ 341604 h 390525"/>
                <a:gd name="connsiteX39" fmla="*/ 118015 w 161925"/>
                <a:gd name="connsiteY39" fmla="*/ 308361 h 390525"/>
                <a:gd name="connsiteX40" fmla="*/ 95821 w 161925"/>
                <a:gd name="connsiteY40" fmla="*/ 276929 h 390525"/>
                <a:gd name="connsiteX41" fmla="*/ 95821 w 161925"/>
                <a:gd name="connsiteY41" fmla="*/ 207682 h 390525"/>
                <a:gd name="connsiteX42" fmla="*/ 118015 w 161925"/>
                <a:gd name="connsiteY42" fmla="*/ 207682 h 390525"/>
                <a:gd name="connsiteX43" fmla="*/ 118015 w 161925"/>
                <a:gd name="connsiteY43" fmla="*/ 258355 h 390525"/>
                <a:gd name="connsiteX44" fmla="*/ 121634 w 161925"/>
                <a:gd name="connsiteY44" fmla="*/ 266642 h 390525"/>
                <a:gd name="connsiteX45" fmla="*/ 140208 w 161925"/>
                <a:gd name="connsiteY45" fmla="*/ 308457 h 390525"/>
                <a:gd name="connsiteX46" fmla="*/ 84772 w 161925"/>
                <a:gd name="connsiteY46" fmla="*/ 363797 h 390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161925" h="390525">
                  <a:moveTo>
                    <a:pt x="140303" y="62616"/>
                  </a:moveTo>
                  <a:cubicBezTo>
                    <a:pt x="140303" y="31374"/>
                    <a:pt x="114300" y="6038"/>
                    <a:pt x="82772" y="7181"/>
                  </a:cubicBezTo>
                  <a:cubicBezTo>
                    <a:pt x="52864" y="8229"/>
                    <a:pt x="29337" y="33375"/>
                    <a:pt x="29337" y="63378"/>
                  </a:cubicBezTo>
                  <a:lnTo>
                    <a:pt x="29337" y="253688"/>
                  </a:lnTo>
                  <a:cubicBezTo>
                    <a:pt x="15144" y="268261"/>
                    <a:pt x="7144" y="287883"/>
                    <a:pt x="7144" y="308457"/>
                  </a:cubicBezTo>
                  <a:cubicBezTo>
                    <a:pt x="7144" y="351319"/>
                    <a:pt x="42005" y="386181"/>
                    <a:pt x="84867" y="386181"/>
                  </a:cubicBezTo>
                  <a:cubicBezTo>
                    <a:pt x="127730" y="386181"/>
                    <a:pt x="162592" y="351319"/>
                    <a:pt x="162592" y="308457"/>
                  </a:cubicBezTo>
                  <a:cubicBezTo>
                    <a:pt x="162592" y="287978"/>
                    <a:pt x="154591" y="268261"/>
                    <a:pt x="140398" y="253688"/>
                  </a:cubicBezTo>
                  <a:lnTo>
                    <a:pt x="140398" y="62616"/>
                  </a:lnTo>
                  <a:close/>
                  <a:moveTo>
                    <a:pt x="118110" y="141007"/>
                  </a:moveTo>
                  <a:lnTo>
                    <a:pt x="95917" y="141007"/>
                  </a:lnTo>
                  <a:lnTo>
                    <a:pt x="95917" y="118814"/>
                  </a:lnTo>
                  <a:lnTo>
                    <a:pt x="118110" y="118814"/>
                  </a:lnTo>
                  <a:lnTo>
                    <a:pt x="118110" y="141007"/>
                  </a:lnTo>
                  <a:close/>
                  <a:moveTo>
                    <a:pt x="85058" y="297217"/>
                  </a:moveTo>
                  <a:cubicBezTo>
                    <a:pt x="91154" y="297217"/>
                    <a:pt x="96202" y="302170"/>
                    <a:pt x="96202" y="308361"/>
                  </a:cubicBezTo>
                  <a:cubicBezTo>
                    <a:pt x="96202" y="314553"/>
                    <a:pt x="91250" y="319506"/>
                    <a:pt x="85058" y="319506"/>
                  </a:cubicBezTo>
                  <a:cubicBezTo>
                    <a:pt x="78962" y="319506"/>
                    <a:pt x="73914" y="314553"/>
                    <a:pt x="73914" y="308361"/>
                  </a:cubicBezTo>
                  <a:cubicBezTo>
                    <a:pt x="73914" y="302170"/>
                    <a:pt x="78962" y="297217"/>
                    <a:pt x="85058" y="297217"/>
                  </a:cubicBezTo>
                  <a:close/>
                  <a:moveTo>
                    <a:pt x="95917" y="163200"/>
                  </a:moveTo>
                  <a:lnTo>
                    <a:pt x="118110" y="163200"/>
                  </a:lnTo>
                  <a:lnTo>
                    <a:pt x="118110" y="185394"/>
                  </a:lnTo>
                  <a:lnTo>
                    <a:pt x="95917" y="185394"/>
                  </a:lnTo>
                  <a:lnTo>
                    <a:pt x="95917" y="163200"/>
                  </a:lnTo>
                  <a:close/>
                  <a:moveTo>
                    <a:pt x="84772" y="363797"/>
                  </a:moveTo>
                  <a:cubicBezTo>
                    <a:pt x="54197" y="363797"/>
                    <a:pt x="29242" y="338937"/>
                    <a:pt x="29242" y="308266"/>
                  </a:cubicBezTo>
                  <a:cubicBezTo>
                    <a:pt x="29242" y="292550"/>
                    <a:pt x="36195" y="276929"/>
                    <a:pt x="47816" y="266451"/>
                  </a:cubicBezTo>
                  <a:cubicBezTo>
                    <a:pt x="50102" y="264356"/>
                    <a:pt x="51435" y="261308"/>
                    <a:pt x="51435" y="258165"/>
                  </a:cubicBezTo>
                  <a:lnTo>
                    <a:pt x="51435" y="63188"/>
                  </a:lnTo>
                  <a:cubicBezTo>
                    <a:pt x="51435" y="45852"/>
                    <a:pt x="65532" y="30327"/>
                    <a:pt x="82868" y="29374"/>
                  </a:cubicBezTo>
                  <a:cubicBezTo>
                    <a:pt x="102108" y="28326"/>
                    <a:pt x="118015" y="43662"/>
                    <a:pt x="118015" y="62616"/>
                  </a:cubicBezTo>
                  <a:lnTo>
                    <a:pt x="118015" y="96621"/>
                  </a:lnTo>
                  <a:lnTo>
                    <a:pt x="95821" y="96621"/>
                  </a:lnTo>
                  <a:lnTo>
                    <a:pt x="95821" y="62902"/>
                  </a:lnTo>
                  <a:cubicBezTo>
                    <a:pt x="95821" y="57187"/>
                    <a:pt x="91630" y="52234"/>
                    <a:pt x="86010" y="51567"/>
                  </a:cubicBezTo>
                  <a:cubicBezTo>
                    <a:pt x="79343" y="50805"/>
                    <a:pt x="73628" y="56044"/>
                    <a:pt x="73628" y="62616"/>
                  </a:cubicBezTo>
                  <a:lnTo>
                    <a:pt x="73628" y="276929"/>
                  </a:lnTo>
                  <a:cubicBezTo>
                    <a:pt x="60103" y="281691"/>
                    <a:pt x="50578" y="294931"/>
                    <a:pt x="51435" y="310266"/>
                  </a:cubicBezTo>
                  <a:cubicBezTo>
                    <a:pt x="52388" y="327221"/>
                    <a:pt x="66294" y="340937"/>
                    <a:pt x="83344" y="341604"/>
                  </a:cubicBezTo>
                  <a:cubicBezTo>
                    <a:pt x="102298" y="342366"/>
                    <a:pt x="118015" y="327126"/>
                    <a:pt x="118015" y="308361"/>
                  </a:cubicBezTo>
                  <a:cubicBezTo>
                    <a:pt x="118015" y="293883"/>
                    <a:pt x="108775" y="281596"/>
                    <a:pt x="95821" y="276929"/>
                  </a:cubicBezTo>
                  <a:lnTo>
                    <a:pt x="95821" y="207682"/>
                  </a:lnTo>
                  <a:lnTo>
                    <a:pt x="118015" y="207682"/>
                  </a:lnTo>
                  <a:lnTo>
                    <a:pt x="118015" y="258355"/>
                  </a:lnTo>
                  <a:cubicBezTo>
                    <a:pt x="118015" y="261498"/>
                    <a:pt x="119348" y="264451"/>
                    <a:pt x="121634" y="266642"/>
                  </a:cubicBezTo>
                  <a:cubicBezTo>
                    <a:pt x="133255" y="277119"/>
                    <a:pt x="140208" y="292740"/>
                    <a:pt x="140208" y="308457"/>
                  </a:cubicBezTo>
                  <a:cubicBezTo>
                    <a:pt x="140303" y="338937"/>
                    <a:pt x="115443" y="363797"/>
                    <a:pt x="84772" y="363797"/>
                  </a:cubicBezTo>
                  <a:close/>
                </a:path>
              </a:pathLst>
            </a:custGeom>
            <a:grpFill/>
            <a:ln w="9525" cap="flat">
              <a:noFill/>
              <a:prstDash val="solid"/>
              <a:miter/>
            </a:ln>
          </p:spPr>
          <p:txBody>
            <a:bodyPr rtlCol="0" anchor="ctr"/>
            <a:lstStyle/>
            <a:p>
              <a:endParaRPr lang="ko-KR" altLang="en-US"/>
            </a:p>
          </p:txBody>
        </p:sp>
        <p:sp>
          <p:nvSpPr>
            <p:cNvPr id="46" name="자유형: 도형 45">
              <a:extLst>
                <a:ext uri="{FF2B5EF4-FFF2-40B4-BE49-F238E27FC236}">
                  <a16:creationId xmlns:a16="http://schemas.microsoft.com/office/drawing/2014/main" id="{7C6AB8E3-1B78-F66A-82A7-473FFAADB6F7}"/>
                </a:ext>
              </a:extLst>
            </p:cNvPr>
            <p:cNvSpPr/>
            <p:nvPr/>
          </p:nvSpPr>
          <p:spPr>
            <a:xfrm>
              <a:off x="7638872" y="934878"/>
              <a:ext cx="228600" cy="76200"/>
            </a:xfrm>
            <a:custGeom>
              <a:avLst/>
              <a:gdLst>
                <a:gd name="connsiteX0" fmla="*/ 219720 w 228600"/>
                <a:gd name="connsiteY0" fmla="*/ 29432 h 76200"/>
                <a:gd name="connsiteX1" fmla="*/ 208576 w 228600"/>
                <a:gd name="connsiteY1" fmla="*/ 29432 h 76200"/>
                <a:gd name="connsiteX2" fmla="*/ 208576 w 228600"/>
                <a:gd name="connsiteY2" fmla="*/ 18288 h 76200"/>
                <a:gd name="connsiteX3" fmla="*/ 197432 w 228600"/>
                <a:gd name="connsiteY3" fmla="*/ 7144 h 76200"/>
                <a:gd name="connsiteX4" fmla="*/ 153045 w 228600"/>
                <a:gd name="connsiteY4" fmla="*/ 7144 h 76200"/>
                <a:gd name="connsiteX5" fmla="*/ 141901 w 228600"/>
                <a:gd name="connsiteY5" fmla="*/ 18288 h 76200"/>
                <a:gd name="connsiteX6" fmla="*/ 141901 w 228600"/>
                <a:gd name="connsiteY6" fmla="*/ 29432 h 76200"/>
                <a:gd name="connsiteX7" fmla="*/ 18552 w 228600"/>
                <a:gd name="connsiteY7" fmla="*/ 29432 h 76200"/>
                <a:gd name="connsiteX8" fmla="*/ 7218 w 228600"/>
                <a:gd name="connsiteY8" fmla="*/ 39243 h 76200"/>
                <a:gd name="connsiteX9" fmla="*/ 18267 w 228600"/>
                <a:gd name="connsiteY9" fmla="*/ 51625 h 76200"/>
                <a:gd name="connsiteX10" fmla="*/ 141901 w 228600"/>
                <a:gd name="connsiteY10" fmla="*/ 51625 h 76200"/>
                <a:gd name="connsiteX11" fmla="*/ 141901 w 228600"/>
                <a:gd name="connsiteY11" fmla="*/ 62770 h 76200"/>
                <a:gd name="connsiteX12" fmla="*/ 153045 w 228600"/>
                <a:gd name="connsiteY12" fmla="*/ 73914 h 76200"/>
                <a:gd name="connsiteX13" fmla="*/ 197432 w 228600"/>
                <a:gd name="connsiteY13" fmla="*/ 73914 h 76200"/>
                <a:gd name="connsiteX14" fmla="*/ 208576 w 228600"/>
                <a:gd name="connsiteY14" fmla="*/ 62770 h 76200"/>
                <a:gd name="connsiteX15" fmla="*/ 208576 w 228600"/>
                <a:gd name="connsiteY15" fmla="*/ 51625 h 76200"/>
                <a:gd name="connsiteX16" fmla="*/ 219435 w 228600"/>
                <a:gd name="connsiteY16" fmla="*/ 51625 h 76200"/>
                <a:gd name="connsiteX17" fmla="*/ 230770 w 228600"/>
                <a:gd name="connsiteY17" fmla="*/ 41815 h 76200"/>
                <a:gd name="connsiteX18" fmla="*/ 219720 w 228600"/>
                <a:gd name="connsiteY18" fmla="*/ 29432 h 76200"/>
                <a:gd name="connsiteX19" fmla="*/ 186383 w 228600"/>
                <a:gd name="connsiteY19" fmla="*/ 51625 h 76200"/>
                <a:gd name="connsiteX20" fmla="*/ 164189 w 228600"/>
                <a:gd name="connsiteY20" fmla="*/ 51625 h 76200"/>
                <a:gd name="connsiteX21" fmla="*/ 164189 w 228600"/>
                <a:gd name="connsiteY21" fmla="*/ 29432 h 76200"/>
                <a:gd name="connsiteX22" fmla="*/ 186383 w 228600"/>
                <a:gd name="connsiteY22" fmla="*/ 29432 h 76200"/>
                <a:gd name="connsiteX23" fmla="*/ 186383 w 228600"/>
                <a:gd name="connsiteY23" fmla="*/ 51625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28600" h="76200">
                  <a:moveTo>
                    <a:pt x="219720" y="29432"/>
                  </a:moveTo>
                  <a:lnTo>
                    <a:pt x="208576" y="29432"/>
                  </a:lnTo>
                  <a:lnTo>
                    <a:pt x="208576" y="18288"/>
                  </a:lnTo>
                  <a:cubicBezTo>
                    <a:pt x="208576" y="12192"/>
                    <a:pt x="203623" y="7144"/>
                    <a:pt x="197432" y="7144"/>
                  </a:cubicBezTo>
                  <a:lnTo>
                    <a:pt x="153045" y="7144"/>
                  </a:lnTo>
                  <a:cubicBezTo>
                    <a:pt x="146949" y="7144"/>
                    <a:pt x="141901" y="12097"/>
                    <a:pt x="141901" y="18288"/>
                  </a:cubicBezTo>
                  <a:lnTo>
                    <a:pt x="141901" y="29432"/>
                  </a:lnTo>
                  <a:lnTo>
                    <a:pt x="18552" y="29432"/>
                  </a:lnTo>
                  <a:cubicBezTo>
                    <a:pt x="12838" y="29432"/>
                    <a:pt x="7884" y="33623"/>
                    <a:pt x="7218" y="39243"/>
                  </a:cubicBezTo>
                  <a:cubicBezTo>
                    <a:pt x="6455" y="45911"/>
                    <a:pt x="11695" y="51625"/>
                    <a:pt x="18267" y="51625"/>
                  </a:cubicBezTo>
                  <a:lnTo>
                    <a:pt x="141901" y="51625"/>
                  </a:lnTo>
                  <a:lnTo>
                    <a:pt x="141901" y="62770"/>
                  </a:lnTo>
                  <a:cubicBezTo>
                    <a:pt x="141901" y="68866"/>
                    <a:pt x="146854" y="73914"/>
                    <a:pt x="153045" y="73914"/>
                  </a:cubicBezTo>
                  <a:lnTo>
                    <a:pt x="197432" y="73914"/>
                  </a:lnTo>
                  <a:cubicBezTo>
                    <a:pt x="203528" y="73914"/>
                    <a:pt x="208576" y="68961"/>
                    <a:pt x="208576" y="62770"/>
                  </a:cubicBezTo>
                  <a:lnTo>
                    <a:pt x="208576" y="51625"/>
                  </a:lnTo>
                  <a:lnTo>
                    <a:pt x="219435" y="51625"/>
                  </a:lnTo>
                  <a:cubicBezTo>
                    <a:pt x="225150" y="51625"/>
                    <a:pt x="230103" y="47435"/>
                    <a:pt x="230770" y="41815"/>
                  </a:cubicBezTo>
                  <a:cubicBezTo>
                    <a:pt x="231531" y="35052"/>
                    <a:pt x="226293" y="29432"/>
                    <a:pt x="219720" y="29432"/>
                  </a:cubicBezTo>
                  <a:close/>
                  <a:moveTo>
                    <a:pt x="186383" y="51625"/>
                  </a:moveTo>
                  <a:lnTo>
                    <a:pt x="164189" y="51625"/>
                  </a:lnTo>
                  <a:lnTo>
                    <a:pt x="164189" y="29432"/>
                  </a:lnTo>
                  <a:lnTo>
                    <a:pt x="186383" y="29432"/>
                  </a:lnTo>
                  <a:lnTo>
                    <a:pt x="186383" y="51625"/>
                  </a:lnTo>
                  <a:close/>
                </a:path>
              </a:pathLst>
            </a:custGeom>
            <a:grpFill/>
            <a:ln w="9525" cap="flat">
              <a:noFill/>
              <a:prstDash val="solid"/>
              <a:miter/>
            </a:ln>
          </p:spPr>
          <p:txBody>
            <a:bodyPr rtlCol="0" anchor="ctr"/>
            <a:lstStyle/>
            <a:p>
              <a:endParaRPr lang="ko-KR" altLang="en-US"/>
            </a:p>
          </p:txBody>
        </p:sp>
        <p:sp>
          <p:nvSpPr>
            <p:cNvPr id="47" name="자유형: 도형 46">
              <a:extLst>
                <a:ext uri="{FF2B5EF4-FFF2-40B4-BE49-F238E27FC236}">
                  <a16:creationId xmlns:a16="http://schemas.microsoft.com/office/drawing/2014/main" id="{5FD5C716-C84A-0DE8-A52F-B0165FF05A02}"/>
                </a:ext>
              </a:extLst>
            </p:cNvPr>
            <p:cNvSpPr/>
            <p:nvPr/>
          </p:nvSpPr>
          <p:spPr>
            <a:xfrm>
              <a:off x="7638967" y="1023746"/>
              <a:ext cx="228600" cy="76200"/>
            </a:xfrm>
            <a:custGeom>
              <a:avLst/>
              <a:gdLst>
                <a:gd name="connsiteX0" fmla="*/ 219625 w 228600"/>
                <a:gd name="connsiteY0" fmla="*/ 29337 h 76200"/>
                <a:gd name="connsiteX1" fmla="*/ 95991 w 228600"/>
                <a:gd name="connsiteY1" fmla="*/ 29337 h 76200"/>
                <a:gd name="connsiteX2" fmla="*/ 95991 w 228600"/>
                <a:gd name="connsiteY2" fmla="*/ 18288 h 76200"/>
                <a:gd name="connsiteX3" fmla="*/ 84847 w 228600"/>
                <a:gd name="connsiteY3" fmla="*/ 7144 h 76200"/>
                <a:gd name="connsiteX4" fmla="*/ 40460 w 228600"/>
                <a:gd name="connsiteY4" fmla="*/ 7144 h 76200"/>
                <a:gd name="connsiteX5" fmla="*/ 29316 w 228600"/>
                <a:gd name="connsiteY5" fmla="*/ 18288 h 76200"/>
                <a:gd name="connsiteX6" fmla="*/ 29316 w 228600"/>
                <a:gd name="connsiteY6" fmla="*/ 29432 h 76200"/>
                <a:gd name="connsiteX7" fmla="*/ 18552 w 228600"/>
                <a:gd name="connsiteY7" fmla="*/ 29432 h 76200"/>
                <a:gd name="connsiteX8" fmla="*/ 7218 w 228600"/>
                <a:gd name="connsiteY8" fmla="*/ 39243 h 76200"/>
                <a:gd name="connsiteX9" fmla="*/ 18266 w 228600"/>
                <a:gd name="connsiteY9" fmla="*/ 51626 h 76200"/>
                <a:gd name="connsiteX10" fmla="*/ 29411 w 228600"/>
                <a:gd name="connsiteY10" fmla="*/ 51626 h 76200"/>
                <a:gd name="connsiteX11" fmla="*/ 29411 w 228600"/>
                <a:gd name="connsiteY11" fmla="*/ 62770 h 76200"/>
                <a:gd name="connsiteX12" fmla="*/ 40555 w 228600"/>
                <a:gd name="connsiteY12" fmla="*/ 73914 h 76200"/>
                <a:gd name="connsiteX13" fmla="*/ 84941 w 228600"/>
                <a:gd name="connsiteY13" fmla="*/ 73914 h 76200"/>
                <a:gd name="connsiteX14" fmla="*/ 96086 w 228600"/>
                <a:gd name="connsiteY14" fmla="*/ 62770 h 76200"/>
                <a:gd name="connsiteX15" fmla="*/ 96086 w 228600"/>
                <a:gd name="connsiteY15" fmla="*/ 51626 h 76200"/>
                <a:gd name="connsiteX16" fmla="*/ 219434 w 228600"/>
                <a:gd name="connsiteY16" fmla="*/ 51626 h 76200"/>
                <a:gd name="connsiteX17" fmla="*/ 230769 w 228600"/>
                <a:gd name="connsiteY17" fmla="*/ 41815 h 76200"/>
                <a:gd name="connsiteX18" fmla="*/ 219625 w 228600"/>
                <a:gd name="connsiteY18" fmla="*/ 29337 h 76200"/>
                <a:gd name="connsiteX19" fmla="*/ 73797 w 228600"/>
                <a:gd name="connsiteY19" fmla="*/ 51530 h 76200"/>
                <a:gd name="connsiteX20" fmla="*/ 51604 w 228600"/>
                <a:gd name="connsiteY20" fmla="*/ 51530 h 76200"/>
                <a:gd name="connsiteX21" fmla="*/ 51604 w 228600"/>
                <a:gd name="connsiteY21" fmla="*/ 29337 h 76200"/>
                <a:gd name="connsiteX22" fmla="*/ 73797 w 228600"/>
                <a:gd name="connsiteY22" fmla="*/ 29337 h 76200"/>
                <a:gd name="connsiteX23" fmla="*/ 73797 w 228600"/>
                <a:gd name="connsiteY23"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28600" h="76200">
                  <a:moveTo>
                    <a:pt x="219625" y="29337"/>
                  </a:moveTo>
                  <a:lnTo>
                    <a:pt x="95991" y="29337"/>
                  </a:lnTo>
                  <a:lnTo>
                    <a:pt x="95991" y="18288"/>
                  </a:lnTo>
                  <a:cubicBezTo>
                    <a:pt x="95991" y="12192"/>
                    <a:pt x="91037" y="7144"/>
                    <a:pt x="84847" y="7144"/>
                  </a:cubicBezTo>
                  <a:lnTo>
                    <a:pt x="40460" y="7144"/>
                  </a:lnTo>
                  <a:cubicBezTo>
                    <a:pt x="34364" y="7144"/>
                    <a:pt x="29316" y="12097"/>
                    <a:pt x="29316" y="18288"/>
                  </a:cubicBezTo>
                  <a:lnTo>
                    <a:pt x="29316" y="29432"/>
                  </a:lnTo>
                  <a:lnTo>
                    <a:pt x="18552" y="29432"/>
                  </a:lnTo>
                  <a:cubicBezTo>
                    <a:pt x="12837" y="29432"/>
                    <a:pt x="7884" y="33623"/>
                    <a:pt x="7218" y="39243"/>
                  </a:cubicBezTo>
                  <a:cubicBezTo>
                    <a:pt x="6455" y="45910"/>
                    <a:pt x="11694" y="51626"/>
                    <a:pt x="18266" y="51626"/>
                  </a:cubicBezTo>
                  <a:lnTo>
                    <a:pt x="29411" y="51626"/>
                  </a:lnTo>
                  <a:lnTo>
                    <a:pt x="29411" y="62770"/>
                  </a:lnTo>
                  <a:cubicBezTo>
                    <a:pt x="29411" y="68866"/>
                    <a:pt x="34364" y="73914"/>
                    <a:pt x="40555" y="73914"/>
                  </a:cubicBezTo>
                  <a:lnTo>
                    <a:pt x="84941" y="73914"/>
                  </a:lnTo>
                  <a:cubicBezTo>
                    <a:pt x="91037" y="73914"/>
                    <a:pt x="96086" y="68961"/>
                    <a:pt x="96086" y="62770"/>
                  </a:cubicBezTo>
                  <a:lnTo>
                    <a:pt x="96086" y="51626"/>
                  </a:lnTo>
                  <a:lnTo>
                    <a:pt x="219434" y="51626"/>
                  </a:lnTo>
                  <a:cubicBezTo>
                    <a:pt x="225150" y="51626"/>
                    <a:pt x="230103" y="47434"/>
                    <a:pt x="230769" y="41815"/>
                  </a:cubicBezTo>
                  <a:cubicBezTo>
                    <a:pt x="231436" y="35052"/>
                    <a:pt x="226197" y="29337"/>
                    <a:pt x="219625" y="29337"/>
                  </a:cubicBezTo>
                  <a:close/>
                  <a:moveTo>
                    <a:pt x="73797" y="51530"/>
                  </a:moveTo>
                  <a:lnTo>
                    <a:pt x="51604" y="51530"/>
                  </a:lnTo>
                  <a:lnTo>
                    <a:pt x="51604" y="29337"/>
                  </a:lnTo>
                  <a:lnTo>
                    <a:pt x="73797" y="29337"/>
                  </a:lnTo>
                  <a:lnTo>
                    <a:pt x="73797" y="51530"/>
                  </a:lnTo>
                  <a:close/>
                </a:path>
              </a:pathLst>
            </a:custGeom>
            <a:grpFill/>
            <a:ln w="9525" cap="flat">
              <a:noFill/>
              <a:prstDash val="solid"/>
              <a:miter/>
            </a:ln>
          </p:spPr>
          <p:txBody>
            <a:bodyPr rtlCol="0" anchor="ctr"/>
            <a:lstStyle/>
            <a:p>
              <a:endParaRPr lang="ko-KR" altLang="en-US"/>
            </a:p>
          </p:txBody>
        </p:sp>
        <p:sp>
          <p:nvSpPr>
            <p:cNvPr id="48" name="자유형: 도형 47">
              <a:extLst>
                <a:ext uri="{FF2B5EF4-FFF2-40B4-BE49-F238E27FC236}">
                  <a16:creationId xmlns:a16="http://schemas.microsoft.com/office/drawing/2014/main" id="{2E77EB08-1A07-5815-25F2-083E33B13171}"/>
                </a:ext>
              </a:extLst>
            </p:cNvPr>
            <p:cNvSpPr/>
            <p:nvPr/>
          </p:nvSpPr>
          <p:spPr>
            <a:xfrm>
              <a:off x="7638872" y="1112519"/>
              <a:ext cx="228600" cy="76200"/>
            </a:xfrm>
            <a:custGeom>
              <a:avLst/>
              <a:gdLst>
                <a:gd name="connsiteX0" fmla="*/ 219720 w 228600"/>
                <a:gd name="connsiteY0" fmla="*/ 29432 h 76200"/>
                <a:gd name="connsiteX1" fmla="*/ 208576 w 228600"/>
                <a:gd name="connsiteY1" fmla="*/ 29432 h 76200"/>
                <a:gd name="connsiteX2" fmla="*/ 208576 w 228600"/>
                <a:gd name="connsiteY2" fmla="*/ 18288 h 76200"/>
                <a:gd name="connsiteX3" fmla="*/ 197432 w 228600"/>
                <a:gd name="connsiteY3" fmla="*/ 7144 h 76200"/>
                <a:gd name="connsiteX4" fmla="*/ 153045 w 228600"/>
                <a:gd name="connsiteY4" fmla="*/ 7144 h 76200"/>
                <a:gd name="connsiteX5" fmla="*/ 141901 w 228600"/>
                <a:gd name="connsiteY5" fmla="*/ 18288 h 76200"/>
                <a:gd name="connsiteX6" fmla="*/ 141901 w 228600"/>
                <a:gd name="connsiteY6" fmla="*/ 29432 h 76200"/>
                <a:gd name="connsiteX7" fmla="*/ 18552 w 228600"/>
                <a:gd name="connsiteY7" fmla="*/ 29432 h 76200"/>
                <a:gd name="connsiteX8" fmla="*/ 7218 w 228600"/>
                <a:gd name="connsiteY8" fmla="*/ 39243 h 76200"/>
                <a:gd name="connsiteX9" fmla="*/ 18267 w 228600"/>
                <a:gd name="connsiteY9" fmla="*/ 51626 h 76200"/>
                <a:gd name="connsiteX10" fmla="*/ 141901 w 228600"/>
                <a:gd name="connsiteY10" fmla="*/ 51626 h 76200"/>
                <a:gd name="connsiteX11" fmla="*/ 141901 w 228600"/>
                <a:gd name="connsiteY11" fmla="*/ 62770 h 76200"/>
                <a:gd name="connsiteX12" fmla="*/ 153045 w 228600"/>
                <a:gd name="connsiteY12" fmla="*/ 73914 h 76200"/>
                <a:gd name="connsiteX13" fmla="*/ 197432 w 228600"/>
                <a:gd name="connsiteY13" fmla="*/ 73914 h 76200"/>
                <a:gd name="connsiteX14" fmla="*/ 208576 w 228600"/>
                <a:gd name="connsiteY14" fmla="*/ 62770 h 76200"/>
                <a:gd name="connsiteX15" fmla="*/ 208576 w 228600"/>
                <a:gd name="connsiteY15" fmla="*/ 51626 h 76200"/>
                <a:gd name="connsiteX16" fmla="*/ 219435 w 228600"/>
                <a:gd name="connsiteY16" fmla="*/ 51626 h 76200"/>
                <a:gd name="connsiteX17" fmla="*/ 230770 w 228600"/>
                <a:gd name="connsiteY17" fmla="*/ 41815 h 76200"/>
                <a:gd name="connsiteX18" fmla="*/ 219720 w 228600"/>
                <a:gd name="connsiteY18" fmla="*/ 29432 h 76200"/>
                <a:gd name="connsiteX19" fmla="*/ 186383 w 228600"/>
                <a:gd name="connsiteY19" fmla="*/ 51626 h 76200"/>
                <a:gd name="connsiteX20" fmla="*/ 164189 w 228600"/>
                <a:gd name="connsiteY20" fmla="*/ 51626 h 76200"/>
                <a:gd name="connsiteX21" fmla="*/ 164189 w 228600"/>
                <a:gd name="connsiteY21" fmla="*/ 29432 h 76200"/>
                <a:gd name="connsiteX22" fmla="*/ 186383 w 228600"/>
                <a:gd name="connsiteY22" fmla="*/ 29432 h 76200"/>
                <a:gd name="connsiteX23" fmla="*/ 186383 w 228600"/>
                <a:gd name="connsiteY23" fmla="*/ 51626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28600" h="76200">
                  <a:moveTo>
                    <a:pt x="219720" y="29432"/>
                  </a:moveTo>
                  <a:lnTo>
                    <a:pt x="208576" y="29432"/>
                  </a:lnTo>
                  <a:lnTo>
                    <a:pt x="208576" y="18288"/>
                  </a:lnTo>
                  <a:cubicBezTo>
                    <a:pt x="208576" y="12192"/>
                    <a:pt x="203623" y="7144"/>
                    <a:pt x="197432" y="7144"/>
                  </a:cubicBezTo>
                  <a:lnTo>
                    <a:pt x="153045" y="7144"/>
                  </a:lnTo>
                  <a:cubicBezTo>
                    <a:pt x="146949" y="7144"/>
                    <a:pt x="141901" y="12097"/>
                    <a:pt x="141901" y="18288"/>
                  </a:cubicBezTo>
                  <a:lnTo>
                    <a:pt x="141901" y="29432"/>
                  </a:lnTo>
                  <a:lnTo>
                    <a:pt x="18552" y="29432"/>
                  </a:lnTo>
                  <a:cubicBezTo>
                    <a:pt x="12838" y="29432"/>
                    <a:pt x="7884" y="33623"/>
                    <a:pt x="7218" y="39243"/>
                  </a:cubicBezTo>
                  <a:cubicBezTo>
                    <a:pt x="6455" y="45911"/>
                    <a:pt x="11695" y="51626"/>
                    <a:pt x="18267" y="51626"/>
                  </a:cubicBezTo>
                  <a:lnTo>
                    <a:pt x="141901" y="51626"/>
                  </a:lnTo>
                  <a:lnTo>
                    <a:pt x="141901" y="62770"/>
                  </a:lnTo>
                  <a:cubicBezTo>
                    <a:pt x="141901" y="68866"/>
                    <a:pt x="146854" y="73914"/>
                    <a:pt x="153045" y="73914"/>
                  </a:cubicBezTo>
                  <a:lnTo>
                    <a:pt x="197432" y="73914"/>
                  </a:lnTo>
                  <a:cubicBezTo>
                    <a:pt x="203528" y="73914"/>
                    <a:pt x="208576" y="68961"/>
                    <a:pt x="208576" y="62770"/>
                  </a:cubicBezTo>
                  <a:lnTo>
                    <a:pt x="208576" y="51626"/>
                  </a:lnTo>
                  <a:lnTo>
                    <a:pt x="219435" y="51626"/>
                  </a:lnTo>
                  <a:cubicBezTo>
                    <a:pt x="225150" y="51626"/>
                    <a:pt x="230103" y="47435"/>
                    <a:pt x="230770" y="41815"/>
                  </a:cubicBezTo>
                  <a:cubicBezTo>
                    <a:pt x="231531" y="35052"/>
                    <a:pt x="226293" y="29432"/>
                    <a:pt x="219720" y="29432"/>
                  </a:cubicBezTo>
                  <a:close/>
                  <a:moveTo>
                    <a:pt x="186383" y="51626"/>
                  </a:moveTo>
                  <a:lnTo>
                    <a:pt x="164189" y="51626"/>
                  </a:lnTo>
                  <a:lnTo>
                    <a:pt x="164189" y="29432"/>
                  </a:lnTo>
                  <a:lnTo>
                    <a:pt x="186383" y="29432"/>
                  </a:lnTo>
                  <a:lnTo>
                    <a:pt x="186383" y="51626"/>
                  </a:lnTo>
                  <a:close/>
                </a:path>
              </a:pathLst>
            </a:custGeom>
            <a:grpFill/>
            <a:ln w="9525" cap="flat">
              <a:noFill/>
              <a:prstDash val="solid"/>
              <a:miter/>
            </a:ln>
          </p:spPr>
          <p:txBody>
            <a:bodyPr rtlCol="0" anchor="ctr"/>
            <a:lstStyle/>
            <a:p>
              <a:endParaRPr lang="ko-KR" altLang="en-US"/>
            </a:p>
          </p:txBody>
        </p:sp>
      </p:grpSp>
      <p:sp>
        <p:nvSpPr>
          <p:cNvPr id="51" name="직사각형 50">
            <a:extLst>
              <a:ext uri="{FF2B5EF4-FFF2-40B4-BE49-F238E27FC236}">
                <a16:creationId xmlns:a16="http://schemas.microsoft.com/office/drawing/2014/main" id="{D6E42073-9D5B-D6B7-292A-71C0178D71E7}"/>
              </a:ext>
              <a:ext uri="{C183D7F6-B498-43B3-948B-1728B52AA6E4}">
                <adec:decorative xmlns:adec="http://schemas.microsoft.com/office/drawing/2017/decorative" val="1"/>
              </a:ext>
            </a:extLst>
          </p:cNvPr>
          <p:cNvSpPr/>
          <p:nvPr/>
        </p:nvSpPr>
        <p:spPr>
          <a:xfrm>
            <a:off x="8886984" y="2046515"/>
            <a:ext cx="2503176" cy="3742510"/>
          </a:xfrm>
          <a:prstGeom prst="rect">
            <a:avLst/>
          </a:prstGeom>
          <a:solidFill>
            <a:schemeClr val="bg1"/>
          </a:solidFill>
          <a:ln>
            <a:noFill/>
          </a:ln>
          <a:effectLst>
            <a:outerShdw blurRad="127000" dist="635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b="1">
              <a:solidFill>
                <a:srgbClr val="322F32"/>
              </a:solidFill>
            </a:endParaRPr>
          </a:p>
        </p:txBody>
      </p:sp>
      <p:grpSp>
        <p:nvGrpSpPr>
          <p:cNvPr id="52" name="그룹 51">
            <a:extLst>
              <a:ext uri="{FF2B5EF4-FFF2-40B4-BE49-F238E27FC236}">
                <a16:creationId xmlns:a16="http://schemas.microsoft.com/office/drawing/2014/main" id="{E9641799-1F54-76E5-7BAF-FBC78E2A6AB5}"/>
              </a:ext>
              <a:ext uri="{C183D7F6-B498-43B3-948B-1728B52AA6E4}">
                <adec:decorative xmlns:adec="http://schemas.microsoft.com/office/drawing/2017/decorative" val="1"/>
              </a:ext>
            </a:extLst>
          </p:cNvPr>
          <p:cNvGrpSpPr/>
          <p:nvPr/>
        </p:nvGrpSpPr>
        <p:grpSpPr>
          <a:xfrm>
            <a:off x="9814895" y="2373874"/>
            <a:ext cx="624704" cy="624700"/>
            <a:chOff x="8162630" y="1551336"/>
            <a:chExt cx="390525" cy="390525"/>
          </a:xfrm>
          <a:solidFill>
            <a:schemeClr val="accent1"/>
          </a:solidFill>
        </p:grpSpPr>
        <p:sp>
          <p:nvSpPr>
            <p:cNvPr id="53" name="자유형: 도형 52">
              <a:extLst>
                <a:ext uri="{FF2B5EF4-FFF2-40B4-BE49-F238E27FC236}">
                  <a16:creationId xmlns:a16="http://schemas.microsoft.com/office/drawing/2014/main" id="{4E9BF988-2C0D-1833-C8AC-3CA8EC60859E}"/>
                </a:ext>
              </a:extLst>
            </p:cNvPr>
            <p:cNvSpPr/>
            <p:nvPr/>
          </p:nvSpPr>
          <p:spPr>
            <a:xfrm>
              <a:off x="8340938" y="1595723"/>
              <a:ext cx="28575" cy="28575"/>
            </a:xfrm>
            <a:custGeom>
              <a:avLst/>
              <a:gdLst>
                <a:gd name="connsiteX0" fmla="*/ 29432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2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2" y="18288"/>
                  </a:moveTo>
                  <a:cubicBezTo>
                    <a:pt x="29432" y="24384"/>
                    <a:pt x="24479" y="29432"/>
                    <a:pt x="18288" y="29432"/>
                  </a:cubicBezTo>
                  <a:cubicBezTo>
                    <a:pt x="12192" y="29432"/>
                    <a:pt x="7144" y="24479"/>
                    <a:pt x="7144" y="18288"/>
                  </a:cubicBezTo>
                  <a:cubicBezTo>
                    <a:pt x="7144" y="12192"/>
                    <a:pt x="12097" y="7144"/>
                    <a:pt x="18288" y="7144"/>
                  </a:cubicBezTo>
                  <a:cubicBezTo>
                    <a:pt x="24479" y="7239"/>
                    <a:pt x="29432" y="12192"/>
                    <a:pt x="29432" y="18288"/>
                  </a:cubicBezTo>
                  <a:close/>
                </a:path>
              </a:pathLst>
            </a:custGeom>
            <a:grpFill/>
            <a:ln w="9525" cap="flat">
              <a:noFill/>
              <a:prstDash val="solid"/>
              <a:miter/>
            </a:ln>
          </p:spPr>
          <p:txBody>
            <a:bodyPr rtlCol="0" anchor="ctr"/>
            <a:lstStyle/>
            <a:p>
              <a:endParaRPr lang="ko-KR" altLang="en-US"/>
            </a:p>
          </p:txBody>
        </p:sp>
        <p:sp>
          <p:nvSpPr>
            <p:cNvPr id="54" name="자유형: 도형 53">
              <a:extLst>
                <a:ext uri="{FF2B5EF4-FFF2-40B4-BE49-F238E27FC236}">
                  <a16:creationId xmlns:a16="http://schemas.microsoft.com/office/drawing/2014/main" id="{5B5817B3-C383-AD2B-6FAF-D8F099FDD66F}"/>
                </a:ext>
              </a:extLst>
            </p:cNvPr>
            <p:cNvSpPr/>
            <p:nvPr/>
          </p:nvSpPr>
          <p:spPr>
            <a:xfrm>
              <a:off x="8207017" y="1619440"/>
              <a:ext cx="28575" cy="28575"/>
            </a:xfrm>
            <a:custGeom>
              <a:avLst/>
              <a:gdLst>
                <a:gd name="connsiteX0" fmla="*/ 29432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2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2" y="18288"/>
                  </a:moveTo>
                  <a:cubicBezTo>
                    <a:pt x="29432" y="24384"/>
                    <a:pt x="24479" y="29432"/>
                    <a:pt x="18288" y="29432"/>
                  </a:cubicBezTo>
                  <a:cubicBezTo>
                    <a:pt x="12192" y="29432"/>
                    <a:pt x="7144" y="24479"/>
                    <a:pt x="7144" y="18288"/>
                  </a:cubicBezTo>
                  <a:cubicBezTo>
                    <a:pt x="7144" y="12192"/>
                    <a:pt x="12097" y="7144"/>
                    <a:pt x="18288" y="7144"/>
                  </a:cubicBezTo>
                  <a:cubicBezTo>
                    <a:pt x="24479" y="7144"/>
                    <a:pt x="29432" y="12097"/>
                    <a:pt x="29432" y="18288"/>
                  </a:cubicBezTo>
                  <a:close/>
                </a:path>
              </a:pathLst>
            </a:custGeom>
            <a:grpFill/>
            <a:ln w="9525" cap="flat">
              <a:noFill/>
              <a:prstDash val="solid"/>
              <a:miter/>
            </a:ln>
          </p:spPr>
          <p:txBody>
            <a:bodyPr rtlCol="0" anchor="ctr"/>
            <a:lstStyle/>
            <a:p>
              <a:endParaRPr lang="ko-KR" altLang="en-US"/>
            </a:p>
          </p:txBody>
        </p:sp>
        <p:sp>
          <p:nvSpPr>
            <p:cNvPr id="55" name="자유형: 도형 54">
              <a:extLst>
                <a:ext uri="{FF2B5EF4-FFF2-40B4-BE49-F238E27FC236}">
                  <a16:creationId xmlns:a16="http://schemas.microsoft.com/office/drawing/2014/main" id="{F502D670-5175-35D8-6543-56183160A0F4}"/>
                </a:ext>
              </a:extLst>
            </p:cNvPr>
            <p:cNvSpPr/>
            <p:nvPr/>
          </p:nvSpPr>
          <p:spPr>
            <a:xfrm>
              <a:off x="8474955" y="1619440"/>
              <a:ext cx="28575" cy="28575"/>
            </a:xfrm>
            <a:custGeom>
              <a:avLst/>
              <a:gdLst>
                <a:gd name="connsiteX0" fmla="*/ 29432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2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2" y="18288"/>
                  </a:moveTo>
                  <a:cubicBezTo>
                    <a:pt x="29432" y="24384"/>
                    <a:pt x="24479" y="29432"/>
                    <a:pt x="18288" y="29432"/>
                  </a:cubicBezTo>
                  <a:cubicBezTo>
                    <a:pt x="12192" y="29432"/>
                    <a:pt x="7144" y="24479"/>
                    <a:pt x="7144" y="18288"/>
                  </a:cubicBezTo>
                  <a:cubicBezTo>
                    <a:pt x="7144" y="12192"/>
                    <a:pt x="12096" y="7144"/>
                    <a:pt x="18288" y="7144"/>
                  </a:cubicBezTo>
                  <a:cubicBezTo>
                    <a:pt x="24479" y="7144"/>
                    <a:pt x="29432" y="12097"/>
                    <a:pt x="29432" y="18288"/>
                  </a:cubicBezTo>
                  <a:close/>
                </a:path>
              </a:pathLst>
            </a:custGeom>
            <a:grpFill/>
            <a:ln w="9525" cap="flat">
              <a:noFill/>
              <a:prstDash val="solid"/>
              <a:miter/>
            </a:ln>
          </p:spPr>
          <p:txBody>
            <a:bodyPr rtlCol="0" anchor="ctr"/>
            <a:lstStyle/>
            <a:p>
              <a:endParaRPr lang="ko-KR" altLang="en-US"/>
            </a:p>
          </p:txBody>
        </p:sp>
        <p:sp>
          <p:nvSpPr>
            <p:cNvPr id="56" name="자유형: 도형 55">
              <a:extLst>
                <a:ext uri="{FF2B5EF4-FFF2-40B4-BE49-F238E27FC236}">
                  <a16:creationId xmlns:a16="http://schemas.microsoft.com/office/drawing/2014/main" id="{9260FDE1-DD8A-27AA-5841-F0208C6C0A84}"/>
                </a:ext>
              </a:extLst>
            </p:cNvPr>
            <p:cNvSpPr/>
            <p:nvPr/>
          </p:nvSpPr>
          <p:spPr>
            <a:xfrm>
              <a:off x="8162630" y="1551336"/>
              <a:ext cx="390525" cy="390525"/>
            </a:xfrm>
            <a:custGeom>
              <a:avLst/>
              <a:gdLst>
                <a:gd name="connsiteX0" fmla="*/ 330708 w 390525"/>
                <a:gd name="connsiteY0" fmla="*/ 30861 h 390525"/>
                <a:gd name="connsiteX1" fmla="*/ 275177 w 390525"/>
                <a:gd name="connsiteY1" fmla="*/ 86392 h 390525"/>
                <a:gd name="connsiteX2" fmla="*/ 282607 w 390525"/>
                <a:gd name="connsiteY2" fmla="*/ 114109 h 390525"/>
                <a:gd name="connsiteX3" fmla="*/ 319564 w 390525"/>
                <a:gd name="connsiteY3" fmla="*/ 178213 h 390525"/>
                <a:gd name="connsiteX4" fmla="*/ 319564 w 390525"/>
                <a:gd name="connsiteY4" fmla="*/ 208502 h 390525"/>
                <a:gd name="connsiteX5" fmla="*/ 228124 w 390525"/>
                <a:gd name="connsiteY5" fmla="*/ 208502 h 390525"/>
                <a:gd name="connsiteX6" fmla="*/ 207836 w 390525"/>
                <a:gd name="connsiteY6" fmla="*/ 188214 h 390525"/>
                <a:gd name="connsiteX7" fmla="*/ 207836 w 390525"/>
                <a:gd name="connsiteY7" fmla="*/ 154495 h 390525"/>
                <a:gd name="connsiteX8" fmla="*/ 244793 w 390525"/>
                <a:gd name="connsiteY8" fmla="*/ 90392 h 390525"/>
                <a:gd name="connsiteX9" fmla="*/ 252222 w 390525"/>
                <a:gd name="connsiteY9" fmla="*/ 62674 h 390525"/>
                <a:gd name="connsiteX10" fmla="*/ 196691 w 390525"/>
                <a:gd name="connsiteY10" fmla="*/ 7144 h 390525"/>
                <a:gd name="connsiteX11" fmla="*/ 141161 w 390525"/>
                <a:gd name="connsiteY11" fmla="*/ 62674 h 390525"/>
                <a:gd name="connsiteX12" fmla="*/ 148590 w 390525"/>
                <a:gd name="connsiteY12" fmla="*/ 90392 h 390525"/>
                <a:gd name="connsiteX13" fmla="*/ 185547 w 390525"/>
                <a:gd name="connsiteY13" fmla="*/ 154495 h 390525"/>
                <a:gd name="connsiteX14" fmla="*/ 185547 w 390525"/>
                <a:gd name="connsiteY14" fmla="*/ 188214 h 390525"/>
                <a:gd name="connsiteX15" fmla="*/ 165259 w 390525"/>
                <a:gd name="connsiteY15" fmla="*/ 208502 h 390525"/>
                <a:gd name="connsiteX16" fmla="*/ 73819 w 390525"/>
                <a:gd name="connsiteY16" fmla="*/ 208502 h 390525"/>
                <a:gd name="connsiteX17" fmla="*/ 73819 w 390525"/>
                <a:gd name="connsiteY17" fmla="*/ 178213 h 390525"/>
                <a:gd name="connsiteX18" fmla="*/ 110776 w 390525"/>
                <a:gd name="connsiteY18" fmla="*/ 114109 h 390525"/>
                <a:gd name="connsiteX19" fmla="*/ 118206 w 390525"/>
                <a:gd name="connsiteY19" fmla="*/ 86392 h 390525"/>
                <a:gd name="connsiteX20" fmla="*/ 62675 w 390525"/>
                <a:gd name="connsiteY20" fmla="*/ 30861 h 390525"/>
                <a:gd name="connsiteX21" fmla="*/ 7144 w 390525"/>
                <a:gd name="connsiteY21" fmla="*/ 86392 h 390525"/>
                <a:gd name="connsiteX22" fmla="*/ 14574 w 390525"/>
                <a:gd name="connsiteY22" fmla="*/ 114109 h 390525"/>
                <a:gd name="connsiteX23" fmla="*/ 51531 w 390525"/>
                <a:gd name="connsiteY23" fmla="*/ 178213 h 390525"/>
                <a:gd name="connsiteX24" fmla="*/ 51531 w 390525"/>
                <a:gd name="connsiteY24" fmla="*/ 219646 h 390525"/>
                <a:gd name="connsiteX25" fmla="*/ 62675 w 390525"/>
                <a:gd name="connsiteY25" fmla="*/ 230791 h 390525"/>
                <a:gd name="connsiteX26" fmla="*/ 165259 w 390525"/>
                <a:gd name="connsiteY26" fmla="*/ 230791 h 390525"/>
                <a:gd name="connsiteX27" fmla="*/ 185547 w 390525"/>
                <a:gd name="connsiteY27" fmla="*/ 251079 h 390525"/>
                <a:gd name="connsiteX28" fmla="*/ 185547 w 390525"/>
                <a:gd name="connsiteY28" fmla="*/ 275177 h 390525"/>
                <a:gd name="connsiteX29" fmla="*/ 63437 w 390525"/>
                <a:gd name="connsiteY29" fmla="*/ 275177 h 390525"/>
                <a:gd name="connsiteX30" fmla="*/ 52293 w 390525"/>
                <a:gd name="connsiteY30" fmla="*/ 286321 h 390525"/>
                <a:gd name="connsiteX31" fmla="*/ 52293 w 390525"/>
                <a:gd name="connsiteY31" fmla="*/ 375094 h 390525"/>
                <a:gd name="connsiteX32" fmla="*/ 63437 w 390525"/>
                <a:gd name="connsiteY32" fmla="*/ 386239 h 390525"/>
                <a:gd name="connsiteX33" fmla="*/ 329851 w 390525"/>
                <a:gd name="connsiteY33" fmla="*/ 386239 h 390525"/>
                <a:gd name="connsiteX34" fmla="*/ 340995 w 390525"/>
                <a:gd name="connsiteY34" fmla="*/ 375094 h 390525"/>
                <a:gd name="connsiteX35" fmla="*/ 340995 w 390525"/>
                <a:gd name="connsiteY35" fmla="*/ 286321 h 390525"/>
                <a:gd name="connsiteX36" fmla="*/ 329851 w 390525"/>
                <a:gd name="connsiteY36" fmla="*/ 275177 h 390525"/>
                <a:gd name="connsiteX37" fmla="*/ 207740 w 390525"/>
                <a:gd name="connsiteY37" fmla="*/ 275177 h 390525"/>
                <a:gd name="connsiteX38" fmla="*/ 207740 w 390525"/>
                <a:gd name="connsiteY38" fmla="*/ 251079 h 390525"/>
                <a:gd name="connsiteX39" fmla="*/ 228029 w 390525"/>
                <a:gd name="connsiteY39" fmla="*/ 230791 h 390525"/>
                <a:gd name="connsiteX40" fmla="*/ 330613 w 390525"/>
                <a:gd name="connsiteY40" fmla="*/ 230791 h 390525"/>
                <a:gd name="connsiteX41" fmla="*/ 341757 w 390525"/>
                <a:gd name="connsiteY41" fmla="*/ 219646 h 390525"/>
                <a:gd name="connsiteX42" fmla="*/ 341757 w 390525"/>
                <a:gd name="connsiteY42" fmla="*/ 178213 h 390525"/>
                <a:gd name="connsiteX43" fmla="*/ 378714 w 390525"/>
                <a:gd name="connsiteY43" fmla="*/ 114109 h 390525"/>
                <a:gd name="connsiteX44" fmla="*/ 386144 w 390525"/>
                <a:gd name="connsiteY44" fmla="*/ 86392 h 390525"/>
                <a:gd name="connsiteX45" fmla="*/ 330708 w 390525"/>
                <a:gd name="connsiteY45" fmla="*/ 30861 h 390525"/>
                <a:gd name="connsiteX46" fmla="*/ 33814 w 390525"/>
                <a:gd name="connsiteY46" fmla="*/ 102965 h 390525"/>
                <a:gd name="connsiteX47" fmla="*/ 29337 w 390525"/>
                <a:gd name="connsiteY47" fmla="*/ 86392 h 390525"/>
                <a:gd name="connsiteX48" fmla="*/ 62675 w 390525"/>
                <a:gd name="connsiteY48" fmla="*/ 53054 h 390525"/>
                <a:gd name="connsiteX49" fmla="*/ 96012 w 390525"/>
                <a:gd name="connsiteY49" fmla="*/ 86392 h 390525"/>
                <a:gd name="connsiteX50" fmla="*/ 91536 w 390525"/>
                <a:gd name="connsiteY50" fmla="*/ 103061 h 390525"/>
                <a:gd name="connsiteX51" fmla="*/ 62675 w 390525"/>
                <a:gd name="connsiteY51" fmla="*/ 153067 h 390525"/>
                <a:gd name="connsiteX52" fmla="*/ 33814 w 390525"/>
                <a:gd name="connsiteY52" fmla="*/ 102965 h 390525"/>
                <a:gd name="connsiteX53" fmla="*/ 318802 w 390525"/>
                <a:gd name="connsiteY53" fmla="*/ 363950 h 390525"/>
                <a:gd name="connsiteX54" fmla="*/ 74581 w 390525"/>
                <a:gd name="connsiteY54" fmla="*/ 363950 h 390525"/>
                <a:gd name="connsiteX55" fmla="*/ 74581 w 390525"/>
                <a:gd name="connsiteY55" fmla="*/ 297370 h 390525"/>
                <a:gd name="connsiteX56" fmla="*/ 318802 w 390525"/>
                <a:gd name="connsiteY56" fmla="*/ 297370 h 390525"/>
                <a:gd name="connsiteX57" fmla="*/ 318802 w 390525"/>
                <a:gd name="connsiteY57" fmla="*/ 363950 h 390525"/>
                <a:gd name="connsiteX58" fmla="*/ 167830 w 390525"/>
                <a:gd name="connsiteY58" fmla="*/ 79343 h 390525"/>
                <a:gd name="connsiteX59" fmla="*/ 163354 w 390525"/>
                <a:gd name="connsiteY59" fmla="*/ 62770 h 390525"/>
                <a:gd name="connsiteX60" fmla="*/ 196691 w 390525"/>
                <a:gd name="connsiteY60" fmla="*/ 29432 h 390525"/>
                <a:gd name="connsiteX61" fmla="*/ 230029 w 390525"/>
                <a:gd name="connsiteY61" fmla="*/ 62770 h 390525"/>
                <a:gd name="connsiteX62" fmla="*/ 225553 w 390525"/>
                <a:gd name="connsiteY62" fmla="*/ 79438 h 390525"/>
                <a:gd name="connsiteX63" fmla="*/ 196691 w 390525"/>
                <a:gd name="connsiteY63" fmla="*/ 129445 h 390525"/>
                <a:gd name="connsiteX64" fmla="*/ 167830 w 390525"/>
                <a:gd name="connsiteY64" fmla="*/ 79343 h 390525"/>
                <a:gd name="connsiteX65" fmla="*/ 196691 w 390525"/>
                <a:gd name="connsiteY65" fmla="*/ 230695 h 390525"/>
                <a:gd name="connsiteX66" fmla="*/ 185547 w 390525"/>
                <a:gd name="connsiteY66" fmla="*/ 219551 h 390525"/>
                <a:gd name="connsiteX67" fmla="*/ 196691 w 390525"/>
                <a:gd name="connsiteY67" fmla="*/ 208407 h 390525"/>
                <a:gd name="connsiteX68" fmla="*/ 207836 w 390525"/>
                <a:gd name="connsiteY68" fmla="*/ 219551 h 390525"/>
                <a:gd name="connsiteX69" fmla="*/ 196691 w 390525"/>
                <a:gd name="connsiteY69" fmla="*/ 230695 h 390525"/>
                <a:gd name="connsiteX70" fmla="*/ 359474 w 390525"/>
                <a:gd name="connsiteY70" fmla="*/ 102965 h 390525"/>
                <a:gd name="connsiteX71" fmla="*/ 330613 w 390525"/>
                <a:gd name="connsiteY71" fmla="*/ 152971 h 390525"/>
                <a:gd name="connsiteX72" fmla="*/ 301753 w 390525"/>
                <a:gd name="connsiteY72" fmla="*/ 102965 h 390525"/>
                <a:gd name="connsiteX73" fmla="*/ 297275 w 390525"/>
                <a:gd name="connsiteY73" fmla="*/ 86296 h 390525"/>
                <a:gd name="connsiteX74" fmla="*/ 330613 w 390525"/>
                <a:gd name="connsiteY74" fmla="*/ 52959 h 390525"/>
                <a:gd name="connsiteX75" fmla="*/ 363950 w 390525"/>
                <a:gd name="connsiteY75" fmla="*/ 86296 h 390525"/>
                <a:gd name="connsiteX76" fmla="*/ 359474 w 390525"/>
                <a:gd name="connsiteY76" fmla="*/ 102965 h 390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390525" h="390525">
                  <a:moveTo>
                    <a:pt x="330708" y="30861"/>
                  </a:moveTo>
                  <a:cubicBezTo>
                    <a:pt x="300133" y="30861"/>
                    <a:pt x="275177" y="55721"/>
                    <a:pt x="275177" y="86392"/>
                  </a:cubicBezTo>
                  <a:cubicBezTo>
                    <a:pt x="275177" y="96107"/>
                    <a:pt x="277749" y="105727"/>
                    <a:pt x="282607" y="114109"/>
                  </a:cubicBezTo>
                  <a:lnTo>
                    <a:pt x="319564" y="178213"/>
                  </a:lnTo>
                  <a:lnTo>
                    <a:pt x="319564" y="208502"/>
                  </a:lnTo>
                  <a:lnTo>
                    <a:pt x="228124" y="208502"/>
                  </a:lnTo>
                  <a:cubicBezTo>
                    <a:pt x="224790" y="199072"/>
                    <a:pt x="217265" y="191548"/>
                    <a:pt x="207836" y="188214"/>
                  </a:cubicBezTo>
                  <a:lnTo>
                    <a:pt x="207836" y="154495"/>
                  </a:lnTo>
                  <a:lnTo>
                    <a:pt x="244793" y="90392"/>
                  </a:lnTo>
                  <a:cubicBezTo>
                    <a:pt x="249650" y="82010"/>
                    <a:pt x="252222" y="72390"/>
                    <a:pt x="252222" y="62674"/>
                  </a:cubicBezTo>
                  <a:cubicBezTo>
                    <a:pt x="252222" y="32099"/>
                    <a:pt x="227362" y="7144"/>
                    <a:pt x="196691" y="7144"/>
                  </a:cubicBezTo>
                  <a:cubicBezTo>
                    <a:pt x="166021" y="7144"/>
                    <a:pt x="141161" y="32004"/>
                    <a:pt x="141161" y="62674"/>
                  </a:cubicBezTo>
                  <a:cubicBezTo>
                    <a:pt x="141161" y="72390"/>
                    <a:pt x="143733" y="82010"/>
                    <a:pt x="148590" y="90392"/>
                  </a:cubicBezTo>
                  <a:lnTo>
                    <a:pt x="185547" y="154495"/>
                  </a:lnTo>
                  <a:lnTo>
                    <a:pt x="185547" y="188214"/>
                  </a:lnTo>
                  <a:cubicBezTo>
                    <a:pt x="176118" y="191548"/>
                    <a:pt x="168593" y="199072"/>
                    <a:pt x="165259" y="208502"/>
                  </a:cubicBezTo>
                  <a:lnTo>
                    <a:pt x="73819" y="208502"/>
                  </a:lnTo>
                  <a:lnTo>
                    <a:pt x="73819" y="178213"/>
                  </a:lnTo>
                  <a:lnTo>
                    <a:pt x="110776" y="114109"/>
                  </a:lnTo>
                  <a:cubicBezTo>
                    <a:pt x="115634" y="105727"/>
                    <a:pt x="118206" y="96107"/>
                    <a:pt x="118206" y="86392"/>
                  </a:cubicBezTo>
                  <a:cubicBezTo>
                    <a:pt x="118206" y="55817"/>
                    <a:pt x="93345" y="30861"/>
                    <a:pt x="62675" y="30861"/>
                  </a:cubicBezTo>
                  <a:cubicBezTo>
                    <a:pt x="32004" y="30861"/>
                    <a:pt x="7144" y="55721"/>
                    <a:pt x="7144" y="86392"/>
                  </a:cubicBezTo>
                  <a:cubicBezTo>
                    <a:pt x="7144" y="96107"/>
                    <a:pt x="9716" y="105727"/>
                    <a:pt x="14574" y="114109"/>
                  </a:cubicBezTo>
                  <a:lnTo>
                    <a:pt x="51531" y="178213"/>
                  </a:lnTo>
                  <a:lnTo>
                    <a:pt x="51531" y="219646"/>
                  </a:lnTo>
                  <a:cubicBezTo>
                    <a:pt x="51531" y="225742"/>
                    <a:pt x="56484" y="230791"/>
                    <a:pt x="62675" y="230791"/>
                  </a:cubicBezTo>
                  <a:lnTo>
                    <a:pt x="165259" y="230791"/>
                  </a:lnTo>
                  <a:cubicBezTo>
                    <a:pt x="168593" y="240220"/>
                    <a:pt x="176118" y="247745"/>
                    <a:pt x="185547" y="251079"/>
                  </a:cubicBezTo>
                  <a:lnTo>
                    <a:pt x="185547" y="275177"/>
                  </a:lnTo>
                  <a:lnTo>
                    <a:pt x="63437" y="275177"/>
                  </a:lnTo>
                  <a:cubicBezTo>
                    <a:pt x="57341" y="275177"/>
                    <a:pt x="52293" y="280130"/>
                    <a:pt x="52293" y="286321"/>
                  </a:cubicBezTo>
                  <a:lnTo>
                    <a:pt x="52293" y="375094"/>
                  </a:lnTo>
                  <a:cubicBezTo>
                    <a:pt x="52293" y="381190"/>
                    <a:pt x="57245" y="386239"/>
                    <a:pt x="63437" y="386239"/>
                  </a:cubicBezTo>
                  <a:lnTo>
                    <a:pt x="329851" y="386239"/>
                  </a:lnTo>
                  <a:cubicBezTo>
                    <a:pt x="335947" y="386239"/>
                    <a:pt x="340995" y="381286"/>
                    <a:pt x="340995" y="375094"/>
                  </a:cubicBezTo>
                  <a:lnTo>
                    <a:pt x="340995" y="286321"/>
                  </a:lnTo>
                  <a:cubicBezTo>
                    <a:pt x="340995" y="280225"/>
                    <a:pt x="336042" y="275177"/>
                    <a:pt x="329851" y="275177"/>
                  </a:cubicBezTo>
                  <a:lnTo>
                    <a:pt x="207740" y="275177"/>
                  </a:lnTo>
                  <a:lnTo>
                    <a:pt x="207740" y="251079"/>
                  </a:lnTo>
                  <a:cubicBezTo>
                    <a:pt x="217170" y="247745"/>
                    <a:pt x="224695" y="240220"/>
                    <a:pt x="228029" y="230791"/>
                  </a:cubicBezTo>
                  <a:lnTo>
                    <a:pt x="330613" y="230791"/>
                  </a:lnTo>
                  <a:cubicBezTo>
                    <a:pt x="336709" y="230791"/>
                    <a:pt x="341757" y="225838"/>
                    <a:pt x="341757" y="219646"/>
                  </a:cubicBezTo>
                  <a:lnTo>
                    <a:pt x="341757" y="178213"/>
                  </a:lnTo>
                  <a:lnTo>
                    <a:pt x="378714" y="114109"/>
                  </a:lnTo>
                  <a:cubicBezTo>
                    <a:pt x="383572" y="105727"/>
                    <a:pt x="386144" y="96107"/>
                    <a:pt x="386144" y="86392"/>
                  </a:cubicBezTo>
                  <a:cubicBezTo>
                    <a:pt x="386239" y="55721"/>
                    <a:pt x="361284" y="30861"/>
                    <a:pt x="330708" y="30861"/>
                  </a:cubicBezTo>
                  <a:close/>
                  <a:moveTo>
                    <a:pt x="33814" y="102965"/>
                  </a:moveTo>
                  <a:cubicBezTo>
                    <a:pt x="30956" y="97917"/>
                    <a:pt x="29337" y="92202"/>
                    <a:pt x="29337" y="86392"/>
                  </a:cubicBezTo>
                  <a:cubicBezTo>
                    <a:pt x="29337" y="68008"/>
                    <a:pt x="44291" y="53054"/>
                    <a:pt x="62675" y="53054"/>
                  </a:cubicBezTo>
                  <a:cubicBezTo>
                    <a:pt x="81058" y="53054"/>
                    <a:pt x="96012" y="68008"/>
                    <a:pt x="96012" y="86392"/>
                  </a:cubicBezTo>
                  <a:cubicBezTo>
                    <a:pt x="96012" y="92202"/>
                    <a:pt x="94488" y="98012"/>
                    <a:pt x="91536" y="103061"/>
                  </a:cubicBezTo>
                  <a:lnTo>
                    <a:pt x="62675" y="153067"/>
                  </a:lnTo>
                  <a:lnTo>
                    <a:pt x="33814" y="102965"/>
                  </a:lnTo>
                  <a:close/>
                  <a:moveTo>
                    <a:pt x="318802" y="363950"/>
                  </a:moveTo>
                  <a:lnTo>
                    <a:pt x="74581" y="363950"/>
                  </a:lnTo>
                  <a:lnTo>
                    <a:pt x="74581" y="297370"/>
                  </a:lnTo>
                  <a:lnTo>
                    <a:pt x="318802" y="297370"/>
                  </a:lnTo>
                  <a:lnTo>
                    <a:pt x="318802" y="363950"/>
                  </a:lnTo>
                  <a:close/>
                  <a:moveTo>
                    <a:pt x="167830" y="79343"/>
                  </a:moveTo>
                  <a:cubicBezTo>
                    <a:pt x="164973" y="74295"/>
                    <a:pt x="163354" y="68580"/>
                    <a:pt x="163354" y="62770"/>
                  </a:cubicBezTo>
                  <a:cubicBezTo>
                    <a:pt x="163354" y="44386"/>
                    <a:pt x="178308" y="29432"/>
                    <a:pt x="196691" y="29432"/>
                  </a:cubicBezTo>
                  <a:cubicBezTo>
                    <a:pt x="215075" y="29432"/>
                    <a:pt x="230029" y="44386"/>
                    <a:pt x="230029" y="62770"/>
                  </a:cubicBezTo>
                  <a:cubicBezTo>
                    <a:pt x="230029" y="68580"/>
                    <a:pt x="228505" y="74390"/>
                    <a:pt x="225553" y="79438"/>
                  </a:cubicBezTo>
                  <a:lnTo>
                    <a:pt x="196691" y="129445"/>
                  </a:lnTo>
                  <a:lnTo>
                    <a:pt x="167830" y="79343"/>
                  </a:lnTo>
                  <a:close/>
                  <a:moveTo>
                    <a:pt x="196691" y="230695"/>
                  </a:moveTo>
                  <a:cubicBezTo>
                    <a:pt x="190595" y="230695"/>
                    <a:pt x="185547" y="225742"/>
                    <a:pt x="185547" y="219551"/>
                  </a:cubicBezTo>
                  <a:cubicBezTo>
                    <a:pt x="185547" y="213455"/>
                    <a:pt x="190500" y="208407"/>
                    <a:pt x="196691" y="208407"/>
                  </a:cubicBezTo>
                  <a:cubicBezTo>
                    <a:pt x="202788" y="208407"/>
                    <a:pt x="207836" y="213360"/>
                    <a:pt x="207836" y="219551"/>
                  </a:cubicBezTo>
                  <a:cubicBezTo>
                    <a:pt x="207740" y="225742"/>
                    <a:pt x="202788" y="230695"/>
                    <a:pt x="196691" y="230695"/>
                  </a:cubicBezTo>
                  <a:close/>
                  <a:moveTo>
                    <a:pt x="359474" y="102965"/>
                  </a:moveTo>
                  <a:lnTo>
                    <a:pt x="330613" y="152971"/>
                  </a:lnTo>
                  <a:lnTo>
                    <a:pt x="301753" y="102965"/>
                  </a:lnTo>
                  <a:cubicBezTo>
                    <a:pt x="298895" y="97917"/>
                    <a:pt x="297275" y="92202"/>
                    <a:pt x="297275" y="86296"/>
                  </a:cubicBezTo>
                  <a:cubicBezTo>
                    <a:pt x="297275" y="67913"/>
                    <a:pt x="312230" y="52959"/>
                    <a:pt x="330613" y="52959"/>
                  </a:cubicBezTo>
                  <a:cubicBezTo>
                    <a:pt x="348996" y="52959"/>
                    <a:pt x="363950" y="67913"/>
                    <a:pt x="363950" y="86296"/>
                  </a:cubicBezTo>
                  <a:cubicBezTo>
                    <a:pt x="363950" y="92202"/>
                    <a:pt x="362427" y="97917"/>
                    <a:pt x="359474" y="102965"/>
                  </a:cubicBezTo>
                  <a:close/>
                </a:path>
              </a:pathLst>
            </a:custGeom>
            <a:grpFill/>
            <a:ln w="9525" cap="flat">
              <a:noFill/>
              <a:prstDash val="solid"/>
              <a:miter/>
            </a:ln>
          </p:spPr>
          <p:txBody>
            <a:bodyPr rtlCol="0" anchor="ctr"/>
            <a:lstStyle/>
            <a:p>
              <a:endParaRPr lang="ko-KR" altLang="en-US"/>
            </a:p>
          </p:txBody>
        </p:sp>
        <p:sp>
          <p:nvSpPr>
            <p:cNvPr id="57" name="자유형: 도형 56">
              <a:extLst>
                <a:ext uri="{FF2B5EF4-FFF2-40B4-BE49-F238E27FC236}">
                  <a16:creationId xmlns:a16="http://schemas.microsoft.com/office/drawing/2014/main" id="{D71FF631-6866-79E1-48C8-4B575D31D90B}"/>
                </a:ext>
              </a:extLst>
            </p:cNvPr>
            <p:cNvSpPr/>
            <p:nvPr/>
          </p:nvSpPr>
          <p:spPr>
            <a:xfrm>
              <a:off x="8252165" y="1863661"/>
              <a:ext cx="28575" cy="28575"/>
            </a:xfrm>
            <a:custGeom>
              <a:avLst/>
              <a:gdLst>
                <a:gd name="connsiteX0" fmla="*/ 29433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3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3" y="18288"/>
                  </a:moveTo>
                  <a:cubicBezTo>
                    <a:pt x="29433" y="24384"/>
                    <a:pt x="24479" y="29432"/>
                    <a:pt x="18288" y="29432"/>
                  </a:cubicBezTo>
                  <a:cubicBezTo>
                    <a:pt x="12192" y="29432"/>
                    <a:pt x="7144" y="24479"/>
                    <a:pt x="7144" y="18288"/>
                  </a:cubicBezTo>
                  <a:cubicBezTo>
                    <a:pt x="7144" y="12192"/>
                    <a:pt x="12097" y="7144"/>
                    <a:pt x="18288" y="7144"/>
                  </a:cubicBezTo>
                  <a:cubicBezTo>
                    <a:pt x="24479" y="7144"/>
                    <a:pt x="29433" y="12192"/>
                    <a:pt x="29433" y="18288"/>
                  </a:cubicBezTo>
                  <a:close/>
                </a:path>
              </a:pathLst>
            </a:custGeom>
            <a:grpFill/>
            <a:ln w="9525" cap="flat">
              <a:noFill/>
              <a:prstDash val="solid"/>
              <a:miter/>
            </a:ln>
          </p:spPr>
          <p:txBody>
            <a:bodyPr rtlCol="0" anchor="ctr"/>
            <a:lstStyle/>
            <a:p>
              <a:endParaRPr lang="ko-KR" altLang="en-US"/>
            </a:p>
          </p:txBody>
        </p:sp>
        <p:sp>
          <p:nvSpPr>
            <p:cNvPr id="58" name="자유형: 도형 57">
              <a:extLst>
                <a:ext uri="{FF2B5EF4-FFF2-40B4-BE49-F238E27FC236}">
                  <a16:creationId xmlns:a16="http://schemas.microsoft.com/office/drawing/2014/main" id="{5C50AA1B-779B-F287-B97D-F87A908B96AC}"/>
                </a:ext>
              </a:extLst>
            </p:cNvPr>
            <p:cNvSpPr/>
            <p:nvPr/>
          </p:nvSpPr>
          <p:spPr>
            <a:xfrm>
              <a:off x="8296551" y="1863661"/>
              <a:ext cx="28575" cy="28575"/>
            </a:xfrm>
            <a:custGeom>
              <a:avLst/>
              <a:gdLst>
                <a:gd name="connsiteX0" fmla="*/ 29433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3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3" y="18288"/>
                  </a:moveTo>
                  <a:cubicBezTo>
                    <a:pt x="29433" y="24384"/>
                    <a:pt x="24479" y="29432"/>
                    <a:pt x="18288" y="29432"/>
                  </a:cubicBezTo>
                  <a:cubicBezTo>
                    <a:pt x="12192" y="29432"/>
                    <a:pt x="7144" y="24479"/>
                    <a:pt x="7144" y="18288"/>
                  </a:cubicBezTo>
                  <a:cubicBezTo>
                    <a:pt x="7144" y="12192"/>
                    <a:pt x="12097" y="7144"/>
                    <a:pt x="18288" y="7144"/>
                  </a:cubicBezTo>
                  <a:cubicBezTo>
                    <a:pt x="24479" y="7144"/>
                    <a:pt x="29433" y="12192"/>
                    <a:pt x="29433" y="18288"/>
                  </a:cubicBezTo>
                  <a:close/>
                </a:path>
              </a:pathLst>
            </a:custGeom>
            <a:grpFill/>
            <a:ln w="9525" cap="flat">
              <a:noFill/>
              <a:prstDash val="solid"/>
              <a:miter/>
            </a:ln>
          </p:spPr>
          <p:txBody>
            <a:bodyPr rtlCol="0" anchor="ctr"/>
            <a:lstStyle/>
            <a:p>
              <a:endParaRPr lang="ko-KR" altLang="en-US"/>
            </a:p>
          </p:txBody>
        </p:sp>
        <p:sp>
          <p:nvSpPr>
            <p:cNvPr id="59" name="자유형: 도형 58">
              <a:extLst>
                <a:ext uri="{FF2B5EF4-FFF2-40B4-BE49-F238E27FC236}">
                  <a16:creationId xmlns:a16="http://schemas.microsoft.com/office/drawing/2014/main" id="{6AF45D02-B38E-E14B-6536-9454EA64DF10}"/>
                </a:ext>
              </a:extLst>
            </p:cNvPr>
            <p:cNvSpPr/>
            <p:nvPr/>
          </p:nvSpPr>
          <p:spPr>
            <a:xfrm>
              <a:off x="8340938" y="1863661"/>
              <a:ext cx="28575" cy="28575"/>
            </a:xfrm>
            <a:custGeom>
              <a:avLst/>
              <a:gdLst>
                <a:gd name="connsiteX0" fmla="*/ 29432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2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2" y="18288"/>
                  </a:moveTo>
                  <a:cubicBezTo>
                    <a:pt x="29432" y="24384"/>
                    <a:pt x="24479" y="29432"/>
                    <a:pt x="18288" y="29432"/>
                  </a:cubicBezTo>
                  <a:cubicBezTo>
                    <a:pt x="12192" y="29432"/>
                    <a:pt x="7144" y="24479"/>
                    <a:pt x="7144" y="18288"/>
                  </a:cubicBezTo>
                  <a:cubicBezTo>
                    <a:pt x="7144" y="12192"/>
                    <a:pt x="12097" y="7144"/>
                    <a:pt x="18288" y="7144"/>
                  </a:cubicBezTo>
                  <a:cubicBezTo>
                    <a:pt x="24479" y="7144"/>
                    <a:pt x="29432" y="12192"/>
                    <a:pt x="29432" y="18288"/>
                  </a:cubicBezTo>
                  <a:close/>
                </a:path>
              </a:pathLst>
            </a:custGeom>
            <a:grpFill/>
            <a:ln w="9525" cap="flat">
              <a:noFill/>
              <a:prstDash val="solid"/>
              <a:miter/>
            </a:ln>
          </p:spPr>
          <p:txBody>
            <a:bodyPr rtlCol="0" anchor="ctr"/>
            <a:lstStyle/>
            <a:p>
              <a:endParaRPr lang="ko-KR" altLang="en-US"/>
            </a:p>
          </p:txBody>
        </p:sp>
      </p:grpSp>
      <p:sp>
        <p:nvSpPr>
          <p:cNvPr id="4" name="TextBox 3">
            <a:extLst>
              <a:ext uri="{FF2B5EF4-FFF2-40B4-BE49-F238E27FC236}">
                <a16:creationId xmlns:a16="http://schemas.microsoft.com/office/drawing/2014/main" id="{8C3DE06E-3BC0-3D03-DD67-6053C9DC5EE0}"/>
              </a:ext>
            </a:extLst>
          </p:cNvPr>
          <p:cNvSpPr txBox="1"/>
          <p:nvPr/>
        </p:nvSpPr>
        <p:spPr>
          <a:xfrm>
            <a:off x="6210421" y="3213888"/>
            <a:ext cx="2498463" cy="2246769"/>
          </a:xfrm>
          <a:prstGeom prst="rect">
            <a:avLst/>
          </a:prstGeom>
          <a:noFill/>
        </p:spPr>
        <p:txBody>
          <a:bodyPr wrap="square" rtlCol="0" anchor="t" anchorCtr="0">
            <a:spAutoFit/>
          </a:bodyPr>
          <a:lstStyle/>
          <a:p>
            <a:pPr algn="ctr"/>
            <a:r>
              <a:rPr lang="en-US" altLang="ko-KR" sz="2000" dirty="0">
                <a:solidFill>
                  <a:srgbClr val="373737"/>
                </a:solidFill>
              </a:rPr>
              <a:t>Bekijk het ENCLUDE-project </a:t>
            </a:r>
            <a:r>
              <a:rPr lang="en-US" altLang="ko-KR" sz="2000" i="1" dirty="0">
                <a:solidFill>
                  <a:srgbClr val="373737"/>
                </a:solidFill>
                <a:hlinkClick r:id="rId5"/>
              </a:rPr>
              <a:t>Dit zal u misschien verbazen: wat we hebben geleerd door met 68 initiatieven over energie te praten</a:t>
            </a:r>
            <a:r>
              <a:rPr lang="en-US" altLang="ko-KR" sz="2000" i="1" dirty="0">
                <a:solidFill>
                  <a:srgbClr val="373737"/>
                </a:solidFill>
              </a:rPr>
              <a:t>.</a:t>
            </a:r>
            <a:endParaRPr lang="ko-KR" altLang="en-US" sz="2000" dirty="0">
              <a:solidFill>
                <a:srgbClr val="373737"/>
              </a:solidFill>
            </a:endParaRPr>
          </a:p>
        </p:txBody>
      </p:sp>
      <p:sp>
        <p:nvSpPr>
          <p:cNvPr id="60" name="TextBox 59">
            <a:extLst>
              <a:ext uri="{FF2B5EF4-FFF2-40B4-BE49-F238E27FC236}">
                <a16:creationId xmlns:a16="http://schemas.microsoft.com/office/drawing/2014/main" id="{7AF9A874-71FF-E153-A712-CB58ABED3B1C}"/>
              </a:ext>
            </a:extLst>
          </p:cNvPr>
          <p:cNvSpPr txBox="1"/>
          <p:nvPr/>
        </p:nvSpPr>
        <p:spPr>
          <a:xfrm>
            <a:off x="8875361" y="3800196"/>
            <a:ext cx="2559233" cy="1785104"/>
          </a:xfrm>
          <a:prstGeom prst="rect">
            <a:avLst/>
          </a:prstGeom>
          <a:noFill/>
        </p:spPr>
        <p:txBody>
          <a:bodyPr wrap="square" rtlCol="0" anchor="t" anchorCtr="0">
            <a:spAutoFit/>
          </a:bodyPr>
          <a:lstStyle/>
          <a:p>
            <a:pPr algn="ctr"/>
            <a:r>
              <a:rPr lang="en-US" altLang="ko-KR" sz="2200" dirty="0">
                <a:solidFill>
                  <a:srgbClr val="373737"/>
                </a:solidFill>
              </a:rPr>
              <a:t>Lees het Smart Cities Marketplace 2020 </a:t>
            </a:r>
            <a:r>
              <a:rPr lang="en-US" altLang="ko-KR" sz="2200" i="1" dirty="0">
                <a:solidFill>
                  <a:srgbClr val="373737"/>
                </a:solidFill>
                <a:hlinkClick r:id="rId6"/>
              </a:rPr>
              <a:t>Energy Communities: Solution Booklet</a:t>
            </a:r>
            <a:r>
              <a:rPr lang="en-US" altLang="ko-KR" sz="2200" i="1" dirty="0">
                <a:solidFill>
                  <a:srgbClr val="373737"/>
                </a:solidFill>
              </a:rPr>
              <a:t>.</a:t>
            </a:r>
            <a:endParaRPr lang="ko-KR" altLang="en-US" sz="2200" dirty="0">
              <a:solidFill>
                <a:srgbClr val="373737"/>
              </a:solidFill>
            </a:endParaRPr>
          </a:p>
        </p:txBody>
      </p:sp>
    </p:spTree>
    <p:extLst>
      <p:ext uri="{BB962C8B-B14F-4D97-AF65-F5344CB8AC3E}">
        <p14:creationId xmlns:p14="http://schemas.microsoft.com/office/powerpoint/2010/main" val="335033529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4736316-BA79-732F-93B8-AF6255D08F81}"/>
              </a:ext>
            </a:extLst>
          </p:cNvPr>
          <p:cNvSpPr>
            <a:spLocks noGrp="1"/>
          </p:cNvSpPr>
          <p:nvPr>
            <p:ph type="title" idx="4294967295"/>
          </p:nvPr>
        </p:nvSpPr>
        <p:spPr>
          <a:xfrm>
            <a:off x="304801" y="926828"/>
            <a:ext cx="10515600" cy="1325563"/>
          </a:xfrm>
          <a:prstGeom prst="rect">
            <a:avLst/>
          </a:prstGeom>
        </p:spPr>
        <p:txBody>
          <a:bodyPr/>
          <a:lstStyle/>
          <a:p>
            <a:pPr rtl="0" eaLnBrk="1" latinLnBrk="1" hangingPunct="1"/>
            <a:r>
              <a:rPr lang="nl-NL" sz="2800" kern="1200" noProof="1">
                <a:solidFill>
                  <a:srgbClr val="FFFFFF"/>
                </a:solidFill>
                <a:effectLst/>
                <a:latin typeface="Calibri" panose="020F0502020204030204" pitchFamily="34" charset="0"/>
                <a:ea typeface="맑은 고딕" panose="020B0503020000020004" pitchFamily="34" charset="-127"/>
                <a:cs typeface="Arial" panose="020B0604020202020204" pitchFamily="34" charset="0"/>
              </a:rPr>
              <a:t>Dankwoord 1</a:t>
            </a:r>
            <a:endParaRPr lang="nl-NL" noProof="1">
              <a:effectLst/>
            </a:endParaRPr>
          </a:p>
          <a:p>
            <a:endParaRPr lang="nl-NL" noProof="1"/>
          </a:p>
        </p:txBody>
      </p:sp>
      <p:sp>
        <p:nvSpPr>
          <p:cNvPr id="4" name="TextBox 3">
            <a:extLst>
              <a:ext uri="{FF2B5EF4-FFF2-40B4-BE49-F238E27FC236}">
                <a16:creationId xmlns:a16="http://schemas.microsoft.com/office/drawing/2014/main" id="{B6E2F0C4-3708-062E-837B-49F21B8E51C4}"/>
              </a:ext>
            </a:extLst>
          </p:cNvPr>
          <p:cNvSpPr txBox="1"/>
          <p:nvPr/>
        </p:nvSpPr>
        <p:spPr>
          <a:xfrm>
            <a:off x="4258848" y="258284"/>
            <a:ext cx="7628351" cy="5786199"/>
          </a:xfrm>
          <a:prstGeom prst="rect">
            <a:avLst/>
          </a:prstGeom>
          <a:noFill/>
        </p:spPr>
        <p:txBody>
          <a:bodyPr wrap="square" lIns="91440" tIns="45720" rIns="91440" bIns="45720" rtlCol="0" anchor="t">
            <a:spAutoFit/>
          </a:bodyPr>
          <a:lstStyle/>
          <a:p>
            <a:pPr latinLnBrk="0"/>
            <a:r>
              <a:rPr lang="en-GB" sz="1600" noProof="0" dirty="0"/>
              <a:t>Deze </a:t>
            </a:r>
            <a:r>
              <a:rPr lang="en-GB" sz="1600" noProof="0" dirty="0" err="1"/>
              <a:t>presentatie</a:t>
            </a:r>
            <a:r>
              <a:rPr lang="en-GB" sz="1600" noProof="0" dirty="0"/>
              <a:t> </a:t>
            </a:r>
            <a:r>
              <a:rPr lang="en-GB" sz="1600" i="1" dirty="0" err="1"/>
              <a:t>Handige</a:t>
            </a:r>
            <a:r>
              <a:rPr lang="en-GB" sz="1600" i="1" dirty="0"/>
              <a:t> tips, </a:t>
            </a:r>
            <a:r>
              <a:rPr lang="en-GB" sz="1600" i="1" dirty="0" err="1"/>
              <a:t>trucs</a:t>
            </a:r>
            <a:r>
              <a:rPr lang="en-GB" sz="1600" i="1" dirty="0"/>
              <a:t> </a:t>
            </a:r>
            <a:r>
              <a:rPr lang="en-GB" sz="1600" i="1" dirty="0" err="1"/>
              <a:t>en</a:t>
            </a:r>
            <a:r>
              <a:rPr lang="en-GB" sz="1600" i="1" dirty="0"/>
              <a:t> </a:t>
            </a:r>
            <a:r>
              <a:rPr lang="en-GB" sz="1600" i="1" dirty="0" err="1"/>
              <a:t>hulpmiddelen</a:t>
            </a:r>
            <a:r>
              <a:rPr lang="en-GB" sz="1600" i="1" dirty="0"/>
              <a:t> om u te helpen bij het opzetten van uw lokale energiegemeenschap </a:t>
            </a:r>
            <a:r>
              <a:rPr lang="en-GB" sz="1600" noProof="0" dirty="0"/>
              <a:t>is geproduceerd door het Every1-project en valt onder de licentie </a:t>
            </a:r>
            <a:r>
              <a:rPr lang="en-GB" sz="1600" noProof="0" dirty="0">
                <a:hlinkClick r:id="rId3"/>
              </a:rPr>
              <a:t>CC BY-SA 4.0</a:t>
            </a:r>
            <a:r>
              <a:rPr lang="en-GB" sz="1600" noProof="0" dirty="0"/>
              <a:t>, tenzij anders vermeld. </a:t>
            </a:r>
          </a:p>
          <a:p>
            <a:pPr latinLnBrk="0"/>
            <a:endParaRPr lang="en-GB" sz="1600" noProof="0" dirty="0"/>
          </a:p>
          <a:p>
            <a:pPr latinLnBrk="0"/>
            <a:r>
              <a:rPr lang="en-GB" sz="1600" noProof="0" dirty="0"/>
              <a:t>De afbeeldingen die in deze presentatie worden gebruikt, zijn als volgt: </a:t>
            </a:r>
          </a:p>
          <a:p>
            <a:pPr latinLnBrk="0"/>
            <a:endParaRPr lang="en-GB" sz="1600" noProof="0" dirty="0"/>
          </a:p>
          <a:p>
            <a:pPr marL="285750" indent="-285750" latinLnBrk="0">
              <a:buFont typeface="Arial" panose="020B0604020202020204" pitchFamily="34" charset="0"/>
              <a:buChar char="•"/>
            </a:pPr>
            <a:r>
              <a:rPr lang="en-GB" sz="1600" noProof="0" dirty="0">
                <a:solidFill>
                  <a:schemeClr val="dk1"/>
                </a:solidFill>
                <a:ea typeface="Public Sans"/>
                <a:cs typeface="Public Sans"/>
                <a:sym typeface="Public Sans"/>
              </a:rPr>
              <a:t>Omslagafbeelding: </a:t>
            </a:r>
            <a:r>
              <a:rPr lang="en-GB" sz="1600" noProof="0" dirty="0">
                <a:solidFill>
                  <a:schemeClr val="dk1"/>
                </a:solidFill>
                <a:ea typeface="Public Sans"/>
                <a:cs typeface="Public Sans"/>
                <a:sym typeface="Public Sans"/>
                <a:hlinkClick r:id="rId4"/>
              </a:rPr>
              <a:t>Moss Community Energy Launch (DIY Solar Panel Workshop) </a:t>
            </a:r>
            <a:r>
              <a:rPr lang="en-GB" sz="1600" noProof="0" dirty="0">
                <a:solidFill>
                  <a:schemeClr val="dk1"/>
                </a:solidFill>
                <a:ea typeface="Public Sans"/>
                <a:cs typeface="Public Sans"/>
                <a:sym typeface="Public Sans"/>
              </a:rPr>
              <a:t>door 10 10 is gelicentieerd onder </a:t>
            </a:r>
            <a:r>
              <a:rPr lang="en-GB" sz="1600" noProof="0" dirty="0">
                <a:solidFill>
                  <a:schemeClr val="dk1"/>
                </a:solidFill>
                <a:ea typeface="Public Sans"/>
                <a:cs typeface="Public Sans"/>
                <a:sym typeface="Public Sans"/>
                <a:hlinkClick r:id="rId5"/>
              </a:rPr>
              <a:t>CC BY 2.0</a:t>
            </a:r>
            <a:r>
              <a:rPr lang="en-GB" sz="1600" noProof="0" dirty="0">
                <a:solidFill>
                  <a:schemeClr val="dk1"/>
                </a:solidFill>
                <a:ea typeface="Public Sans"/>
                <a:cs typeface="Public Sans"/>
                <a:sym typeface="Public Sans"/>
              </a:rPr>
              <a:t>. </a:t>
            </a:r>
            <a:endParaRPr lang="en-GB" sz="1600" b="0" i="0" u="sng" strike="noStrike" cap="none" noProof="0" dirty="0">
              <a:solidFill>
                <a:srgbClr val="000000"/>
              </a:solidFill>
              <a:ea typeface="Public Sans"/>
              <a:cs typeface="Public Sans"/>
            </a:endParaRPr>
          </a:p>
          <a:p>
            <a:pPr marL="285750" indent="-285750" latinLnBrk="0">
              <a:buFont typeface="Arial" panose="020B0604020202020204" pitchFamily="34" charset="0"/>
              <a:buChar char="•"/>
            </a:pPr>
            <a:r>
              <a:rPr lang="en-GB" sz="1600" noProof="0" dirty="0">
                <a:solidFill>
                  <a:schemeClr val="dk1"/>
                </a:solidFill>
                <a:ea typeface="Public Sans"/>
                <a:cs typeface="Public Sans"/>
                <a:sym typeface="Public Sans"/>
              </a:rPr>
              <a:t>Afbeelding bij de inleidende tekst: Een energiegemeenschap opstarten: verdere overwegingen: </a:t>
            </a:r>
            <a:r>
              <a:rPr lang="en-GB" sz="1600" noProof="0" dirty="0">
                <a:solidFill>
                  <a:schemeClr val="dk1"/>
                </a:solidFill>
                <a:ea typeface="Public Sans"/>
                <a:cs typeface="Public Sans"/>
                <a:sym typeface="Public Sans"/>
                <a:hlinkClick r:id="rId6"/>
              </a:rPr>
              <a:t>Clean-energy fund shines light on renewables </a:t>
            </a:r>
            <a:r>
              <a:rPr lang="en-GB" sz="1600" noProof="0" dirty="0">
                <a:solidFill>
                  <a:schemeClr val="dk1"/>
                </a:solidFill>
                <a:ea typeface="Public Sans"/>
                <a:cs typeface="Public Sans"/>
                <a:sym typeface="Public Sans"/>
              </a:rPr>
              <a:t>door Province of British Columbia valt onder de licentie </a:t>
            </a:r>
            <a:r>
              <a:rPr lang="en-GB" sz="1600" noProof="0" dirty="0">
                <a:solidFill>
                  <a:schemeClr val="dk1"/>
                </a:solidFill>
                <a:ea typeface="Public Sans"/>
                <a:cs typeface="Public Sans"/>
                <a:sym typeface="Public Sans"/>
                <a:hlinkClick r:id="rId7"/>
              </a:rPr>
              <a:t>CC BY-NC-ND 2.0</a:t>
            </a:r>
            <a:r>
              <a:rPr lang="en-GB" sz="1600" noProof="0" dirty="0">
                <a:solidFill>
                  <a:schemeClr val="dk1"/>
                </a:solidFill>
                <a:ea typeface="Public Sans"/>
                <a:cs typeface="Public Sans"/>
                <a:sym typeface="Public Sans"/>
              </a:rPr>
              <a:t>. </a:t>
            </a:r>
          </a:p>
          <a:p>
            <a:pPr marL="285750" indent="-285750" latinLnBrk="0">
              <a:buFont typeface="Arial" panose="020B0604020202020204" pitchFamily="34" charset="0"/>
              <a:buChar char="•"/>
            </a:pPr>
            <a:r>
              <a:rPr lang="en-GB" sz="1600" noProof="0" dirty="0">
                <a:solidFill>
                  <a:schemeClr val="dk1"/>
                </a:solidFill>
                <a:ea typeface="Public Sans"/>
                <a:cs typeface="Public Sans"/>
                <a:sym typeface="Public Sans"/>
              </a:rPr>
              <a:t>Een energiegemeenschap starten: eerste stappen en overwegingen: </a:t>
            </a:r>
            <a:r>
              <a:rPr lang="en-GB" sz="1600" noProof="0" dirty="0">
                <a:solidFill>
                  <a:schemeClr val="dk1"/>
                </a:solidFill>
                <a:ea typeface="Public Sans"/>
                <a:cs typeface="Public Sans"/>
                <a:sym typeface="Public Sans"/>
                <a:hlinkClick r:id="rId8"/>
              </a:rPr>
              <a:t>kennis, ervaring, verhaal, samenwerking </a:t>
            </a:r>
            <a:r>
              <a:rPr lang="en-GB" sz="1600" noProof="0" dirty="0">
                <a:solidFill>
                  <a:schemeClr val="dk1"/>
                </a:solidFill>
                <a:ea typeface="Public Sans"/>
                <a:cs typeface="Public Sans"/>
                <a:sym typeface="Public Sans"/>
              </a:rPr>
              <a:t>door Howard Lake is gelicentieerd </a:t>
            </a:r>
            <a:r>
              <a:rPr lang="en-GB" sz="1600" noProof="0" dirty="0">
                <a:solidFill>
                  <a:schemeClr val="dk1"/>
                </a:solidFill>
                <a:ea typeface="Public Sans"/>
                <a:cs typeface="Public Sans"/>
                <a:sym typeface="Public Sans"/>
                <a:hlinkClick r:id="rId9"/>
              </a:rPr>
              <a:t>onder CC BY-SA 2.0</a:t>
            </a:r>
            <a:r>
              <a:rPr lang="en-GB" sz="1600" noProof="0" dirty="0">
                <a:solidFill>
                  <a:schemeClr val="dk1"/>
                </a:solidFill>
                <a:ea typeface="Public Sans"/>
                <a:cs typeface="Public Sans"/>
                <a:sym typeface="Public Sans"/>
              </a:rPr>
              <a:t>.</a:t>
            </a:r>
          </a:p>
          <a:p>
            <a:pPr marL="285750" indent="-285750" latinLnBrk="0">
              <a:buFont typeface="Arial" panose="020B0604020202020204" pitchFamily="34" charset="0"/>
              <a:buChar char="•"/>
            </a:pPr>
            <a:r>
              <a:rPr lang="en-GB" sz="1600" noProof="0" dirty="0">
                <a:solidFill>
                  <a:schemeClr val="dk1"/>
                </a:solidFill>
                <a:ea typeface="Public Sans"/>
                <a:cs typeface="Public Sans"/>
                <a:sym typeface="Public Sans"/>
              </a:rPr>
              <a:t>Een energiegemeenschap starten: verdere overwegingen: </a:t>
            </a:r>
            <a:r>
              <a:rPr lang="en-GB" sz="1600" noProof="0" dirty="0">
                <a:solidFill>
                  <a:schemeClr val="dk1"/>
                </a:solidFill>
                <a:ea typeface="Public Sans"/>
                <a:cs typeface="Public Sans"/>
                <a:sym typeface="Public Sans"/>
                <a:hlinkClick r:id="rId6"/>
              </a:rPr>
              <a:t>Fonds voor schone energie zet hernieuwbare energie in de schijnwerpers </a:t>
            </a:r>
            <a:r>
              <a:rPr lang="en-GB" sz="1600" noProof="0" dirty="0">
                <a:solidFill>
                  <a:schemeClr val="dk1"/>
                </a:solidFill>
                <a:ea typeface="Public Sans"/>
                <a:cs typeface="Public Sans"/>
                <a:sym typeface="Public Sans"/>
              </a:rPr>
              <a:t>door Province of British Columbia is gelicentieerd </a:t>
            </a:r>
            <a:r>
              <a:rPr lang="en-GB" sz="1600" noProof="0" dirty="0">
                <a:solidFill>
                  <a:schemeClr val="dk1"/>
                </a:solidFill>
                <a:ea typeface="Public Sans"/>
                <a:cs typeface="Public Sans"/>
                <a:sym typeface="Public Sans"/>
                <a:hlinkClick r:id="rId7"/>
              </a:rPr>
              <a:t>onder CC BY-NC-ND 2.0</a:t>
            </a:r>
            <a:r>
              <a:rPr lang="en-GB" sz="1600" noProof="0" dirty="0">
                <a:solidFill>
                  <a:schemeClr val="dk1"/>
                </a:solidFill>
                <a:ea typeface="Public Sans"/>
                <a:cs typeface="Public Sans"/>
                <a:sym typeface="Public Sans"/>
              </a:rPr>
              <a:t>. </a:t>
            </a:r>
          </a:p>
          <a:p>
            <a:pPr marL="285750" indent="-285750" latinLnBrk="0">
              <a:buFont typeface="Arial" panose="020B0604020202020204" pitchFamily="34" charset="0"/>
              <a:buChar char="•"/>
            </a:pPr>
            <a:r>
              <a:rPr lang="en-GB" sz="1600" noProof="0" dirty="0">
                <a:solidFill>
                  <a:schemeClr val="dk1"/>
                </a:solidFill>
                <a:ea typeface="Public Sans"/>
                <a:cs typeface="Public Sans"/>
                <a:sym typeface="Public Sans"/>
              </a:rPr>
              <a:t>Een energiegemeenschap opstarten: Formele organisatie: </a:t>
            </a:r>
            <a:r>
              <a:rPr lang="en-GB" sz="1600" noProof="0" dirty="0">
                <a:solidFill>
                  <a:schemeClr val="dk1"/>
                </a:solidFill>
                <a:ea typeface="Public Sans"/>
                <a:cs typeface="Public Sans"/>
                <a:sym typeface="Public Sans"/>
                <a:hlinkClick r:id="rId10"/>
              </a:rPr>
              <a:t>Afternoon_Planning </a:t>
            </a:r>
            <a:r>
              <a:rPr lang="en-GB" sz="1600" noProof="0" dirty="0">
                <a:solidFill>
                  <a:schemeClr val="dk1"/>
                </a:solidFill>
                <a:ea typeface="Public Sans"/>
                <a:cs typeface="Public Sans"/>
                <a:sym typeface="Public Sans"/>
              </a:rPr>
              <a:t>door Green Mamba :)--&lt; is gelicentieerd onder </a:t>
            </a:r>
            <a:r>
              <a:rPr lang="en-GB" sz="1600" noProof="0" dirty="0">
                <a:solidFill>
                  <a:schemeClr val="dk1"/>
                </a:solidFill>
                <a:ea typeface="Public Sans"/>
                <a:cs typeface="Public Sans"/>
                <a:sym typeface="Public Sans"/>
                <a:hlinkClick r:id="rId11"/>
              </a:rPr>
              <a:t>CC BY-ND 2.0</a:t>
            </a:r>
            <a:r>
              <a:rPr lang="en-GB" sz="1600" noProof="0" dirty="0">
                <a:solidFill>
                  <a:schemeClr val="dk1"/>
                </a:solidFill>
                <a:ea typeface="Public Sans"/>
                <a:cs typeface="Public Sans"/>
                <a:sym typeface="Public Sans"/>
              </a:rPr>
              <a:t>. </a:t>
            </a:r>
          </a:p>
          <a:p>
            <a:pPr marL="285750" indent="-285750" latinLnBrk="0">
              <a:buFont typeface="Arial" panose="020B0604020202020204" pitchFamily="34" charset="0"/>
              <a:buChar char="•"/>
            </a:pPr>
            <a:r>
              <a:rPr lang="en-GB" sz="1600" noProof="0" dirty="0">
                <a:solidFill>
                  <a:schemeClr val="dk1"/>
                </a:solidFill>
                <a:ea typeface="Public Sans"/>
                <a:cs typeface="Public Sans"/>
                <a:sym typeface="Public Sans"/>
              </a:rPr>
              <a:t>Een energiegemeenschap opstarten: Leiderschap: </a:t>
            </a:r>
            <a:r>
              <a:rPr lang="en-GB" sz="1600" noProof="0" dirty="0">
                <a:solidFill>
                  <a:schemeClr val="dk1"/>
                </a:solidFill>
                <a:ea typeface="Public Sans"/>
                <a:cs typeface="Public Sans"/>
                <a:sym typeface="Public Sans"/>
                <a:hlinkClick r:id="rId12"/>
              </a:rPr>
              <a:t>Leiderschap </a:t>
            </a:r>
            <a:r>
              <a:rPr lang="en-GB" sz="1600" noProof="0" dirty="0">
                <a:solidFill>
                  <a:schemeClr val="dk1"/>
                </a:solidFill>
                <a:ea typeface="Public Sans"/>
                <a:cs typeface="Public Sans"/>
                <a:sym typeface="Public Sans"/>
              </a:rPr>
              <a:t>door Luigi </a:t>
            </a:r>
            <a:r>
              <a:rPr lang="en-GB" sz="1600" noProof="0" dirty="0" err="1">
                <a:solidFill>
                  <a:schemeClr val="dk1"/>
                </a:solidFill>
                <a:ea typeface="Public Sans"/>
                <a:cs typeface="Public Sans"/>
                <a:sym typeface="Public Sans"/>
              </a:rPr>
              <a:t>Mengato </a:t>
            </a:r>
            <a:r>
              <a:rPr lang="en-GB" sz="1600" noProof="0" dirty="0">
                <a:solidFill>
                  <a:schemeClr val="dk1"/>
                </a:solidFill>
                <a:ea typeface="Public Sans"/>
                <a:cs typeface="Public Sans"/>
                <a:sym typeface="Public Sans"/>
              </a:rPr>
              <a:t>is gelicentieerd </a:t>
            </a:r>
            <a:r>
              <a:rPr lang="en-GB" sz="1600" noProof="0" dirty="0">
                <a:solidFill>
                  <a:schemeClr val="dk1"/>
                </a:solidFill>
                <a:ea typeface="Public Sans"/>
                <a:cs typeface="Public Sans"/>
                <a:sym typeface="Public Sans"/>
                <a:hlinkClick r:id="rId9"/>
              </a:rPr>
              <a:t>onder CC BY-SA 2.0</a:t>
            </a:r>
            <a:r>
              <a:rPr lang="en-GB" sz="1600" noProof="0" dirty="0">
                <a:solidFill>
                  <a:schemeClr val="dk1"/>
                </a:solidFill>
                <a:ea typeface="Public Sans"/>
                <a:cs typeface="Public Sans"/>
                <a:sym typeface="Public Sans"/>
              </a:rPr>
              <a:t>.</a:t>
            </a:r>
          </a:p>
          <a:p>
            <a:pPr marL="285750" indent="-285750" latinLnBrk="0">
              <a:buFont typeface="Arial" panose="020B0604020202020204" pitchFamily="34" charset="0"/>
              <a:buChar char="•"/>
            </a:pPr>
            <a:r>
              <a:rPr lang="en-GB" sz="1600" dirty="0">
                <a:solidFill>
                  <a:schemeClr val="dk1"/>
                </a:solidFill>
                <a:ea typeface="Public Sans"/>
                <a:cs typeface="Public Sans"/>
                <a:sym typeface="Public Sans"/>
              </a:rPr>
              <a:t>Een energiegemeenschap opstarten: middelen: </a:t>
            </a:r>
            <a:r>
              <a:rPr lang="en-GB" sz="1600" b="0" i="0" dirty="0">
                <a:solidFill>
                  <a:srgbClr val="242424"/>
                </a:solidFill>
                <a:effectLst/>
                <a:hlinkClick r:id="rId13"/>
              </a:rPr>
              <a:t>Vorarlberger Kraftwerke-energiemeter (elektro)-slimme meter-02ASD </a:t>
            </a:r>
            <a:r>
              <a:rPr lang="en-GB" sz="1600" b="0" i="0" dirty="0">
                <a:solidFill>
                  <a:srgbClr val="242424"/>
                </a:solidFill>
                <a:effectLst/>
              </a:rPr>
              <a:t>door </a:t>
            </a:r>
            <a:r>
              <a:rPr lang="en-GB" sz="1600" b="0" i="0" dirty="0" err="1">
                <a:solidFill>
                  <a:srgbClr val="242424"/>
                </a:solidFill>
                <a:effectLst/>
              </a:rPr>
              <a:t>Asurnipal </a:t>
            </a:r>
            <a:r>
              <a:rPr lang="en-GB" sz="1600" b="0" i="0" dirty="0">
                <a:solidFill>
                  <a:srgbClr val="242424"/>
                </a:solidFill>
                <a:effectLst/>
              </a:rPr>
              <a:t>is gelicentieerd </a:t>
            </a:r>
            <a:r>
              <a:rPr lang="en-GB" sz="1600" b="0" i="0" dirty="0">
                <a:solidFill>
                  <a:srgbClr val="242424"/>
                </a:solidFill>
                <a:effectLst/>
                <a:hlinkClick r:id="rId3"/>
              </a:rPr>
              <a:t>onder CC BY-SA 4.0</a:t>
            </a:r>
            <a:r>
              <a:rPr lang="en-GB" sz="1600" b="0" i="0" dirty="0">
                <a:solidFill>
                  <a:srgbClr val="242424"/>
                </a:solidFill>
                <a:effectLst/>
              </a:rPr>
              <a:t>.</a:t>
            </a:r>
          </a:p>
          <a:p>
            <a:pPr latinLnBrk="0"/>
            <a:endParaRPr lang="en-GB" sz="1600" noProof="0" dirty="0"/>
          </a:p>
        </p:txBody>
      </p:sp>
    </p:spTree>
    <p:extLst>
      <p:ext uri="{BB962C8B-B14F-4D97-AF65-F5344CB8AC3E}">
        <p14:creationId xmlns:p14="http://schemas.microsoft.com/office/powerpoint/2010/main" val="340011978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FA0CC6-6EAF-2A2C-4ECA-D722635FC3FE}"/>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D107673F-4D55-416E-9E02-2CB4DF979A94}"/>
              </a:ext>
            </a:extLst>
          </p:cNvPr>
          <p:cNvSpPr>
            <a:spLocks noGrp="1"/>
          </p:cNvSpPr>
          <p:nvPr>
            <p:ph type="title" idx="4294967295"/>
          </p:nvPr>
        </p:nvSpPr>
        <p:spPr>
          <a:xfrm>
            <a:off x="317327" y="874577"/>
            <a:ext cx="10515600" cy="1325563"/>
          </a:xfrm>
          <a:prstGeom prst="rect">
            <a:avLst/>
          </a:prstGeom>
        </p:spPr>
        <p:txBody>
          <a:bodyPr/>
          <a:lstStyle/>
          <a:p>
            <a:pPr rtl="0" eaLnBrk="1" latinLnBrk="1" hangingPunct="1"/>
            <a:r>
              <a:rPr lang="nl-NL" sz="2800" kern="1200" noProof="1">
                <a:solidFill>
                  <a:srgbClr val="FFFFFF"/>
                </a:solidFill>
                <a:effectLst/>
                <a:latin typeface="Calibri" panose="020F0502020204030204" pitchFamily="34" charset="0"/>
                <a:ea typeface="맑은 고딕" panose="020B0503020000020004" pitchFamily="34" charset="-127"/>
                <a:cs typeface="Arial" panose="020B0604020202020204" pitchFamily="34" charset="0"/>
              </a:rPr>
              <a:t>Dankwoord 2</a:t>
            </a:r>
            <a:endParaRPr lang="nl-NL" noProof="1">
              <a:effectLst/>
            </a:endParaRPr>
          </a:p>
          <a:p>
            <a:endParaRPr lang="nl-NL" noProof="1"/>
          </a:p>
        </p:txBody>
      </p:sp>
      <p:sp>
        <p:nvSpPr>
          <p:cNvPr id="4" name="TextBox 3">
            <a:extLst>
              <a:ext uri="{FF2B5EF4-FFF2-40B4-BE49-F238E27FC236}">
                <a16:creationId xmlns:a16="http://schemas.microsoft.com/office/drawing/2014/main" id="{0DF31CA2-E734-7798-CE66-D89BA1985CE3}"/>
              </a:ext>
            </a:extLst>
          </p:cNvPr>
          <p:cNvSpPr txBox="1"/>
          <p:nvPr/>
        </p:nvSpPr>
        <p:spPr>
          <a:xfrm>
            <a:off x="4246322" y="383544"/>
            <a:ext cx="7628351" cy="4739759"/>
          </a:xfrm>
          <a:prstGeom prst="rect">
            <a:avLst/>
          </a:prstGeom>
          <a:noFill/>
        </p:spPr>
        <p:txBody>
          <a:bodyPr wrap="square" lIns="91440" tIns="45720" rIns="91440" bIns="45720" rtlCol="0" anchor="t">
            <a:spAutoFit/>
          </a:bodyPr>
          <a:lstStyle/>
          <a:p>
            <a:pPr marL="285750" indent="-285750" latinLnBrk="0">
              <a:buFont typeface="Arial" panose="020B0604020202020204" pitchFamily="34" charset="0"/>
              <a:buChar char="•"/>
            </a:pPr>
            <a:r>
              <a:rPr lang="en-GB" dirty="0">
                <a:solidFill>
                  <a:srgbClr val="242424"/>
                </a:solidFill>
              </a:rPr>
              <a:t>Een energiegemeenschap starten: uw leden: "Potentieel realiseren" door Beck Pitt is gelicentieerd </a:t>
            </a:r>
            <a:r>
              <a:rPr lang="en-GB" noProof="0" dirty="0">
                <a:solidFill>
                  <a:schemeClr val="dk1"/>
                </a:solidFill>
                <a:ea typeface="Public Sans"/>
                <a:cs typeface="Public Sans"/>
                <a:sym typeface="Public Sans"/>
                <a:hlinkClick r:id="rId3"/>
              </a:rPr>
              <a:t>onder CC BY 2.0</a:t>
            </a:r>
            <a:r>
              <a:rPr lang="en-GB" dirty="0">
                <a:solidFill>
                  <a:srgbClr val="242424"/>
                </a:solidFill>
              </a:rPr>
              <a:t>. </a:t>
            </a:r>
            <a:r>
              <a:rPr lang="en-GB" b="0" i="0" dirty="0">
                <a:solidFill>
                  <a:srgbClr val="242424"/>
                </a:solidFill>
                <a:effectLst/>
              </a:rPr>
              <a:t>  </a:t>
            </a:r>
          </a:p>
          <a:p>
            <a:pPr marL="285750" indent="-285750" latinLnBrk="0">
              <a:buFont typeface="Arial" panose="020B0604020202020204" pitchFamily="34" charset="0"/>
              <a:buChar char="•"/>
            </a:pPr>
            <a:r>
              <a:rPr lang="en-GB" sz="1800" dirty="0">
                <a:solidFill>
                  <a:srgbClr val="242424"/>
                </a:solidFill>
                <a:ea typeface="Public Sans"/>
                <a:cs typeface="Public Sans"/>
                <a:sym typeface="Public Sans"/>
              </a:rPr>
              <a:t>Een energiegemeenschap opstarten: Financiering: </a:t>
            </a:r>
            <a:r>
              <a:rPr lang="en-GB" sz="1800" dirty="0">
                <a:solidFill>
                  <a:srgbClr val="242424"/>
                </a:solidFill>
                <a:ea typeface="Public Sans"/>
                <a:cs typeface="Public Sans"/>
                <a:sym typeface="Public Sans"/>
                <a:hlinkClick r:id="rId4"/>
              </a:rPr>
              <a:t>Elektriciteitsrekeningen met gloeilamp en rekenmachine </a:t>
            </a:r>
            <a:r>
              <a:rPr lang="en-GB" sz="1800" dirty="0">
                <a:solidFill>
                  <a:srgbClr val="242424"/>
                </a:solidFill>
                <a:ea typeface="Public Sans"/>
                <a:cs typeface="Public Sans"/>
                <a:sym typeface="Public Sans"/>
              </a:rPr>
              <a:t>door </a:t>
            </a:r>
            <a:r>
              <a:rPr lang="en-GB" sz="1800" dirty="0" err="1">
                <a:solidFill>
                  <a:srgbClr val="242424"/>
                </a:solidFill>
                <a:ea typeface="Public Sans"/>
                <a:cs typeface="Public Sans"/>
                <a:sym typeface="Public Sans"/>
              </a:rPr>
              <a:t>Uswitch.com </a:t>
            </a:r>
            <a:r>
              <a:rPr lang="en-GB" sz="1800" dirty="0">
                <a:solidFill>
                  <a:srgbClr val="242424"/>
                </a:solidFill>
                <a:ea typeface="Public Sans"/>
                <a:cs typeface="Public Sans"/>
                <a:sym typeface="Public Sans"/>
              </a:rPr>
              <a:t>Images is </a:t>
            </a:r>
            <a:r>
              <a:rPr lang="en-GB" dirty="0">
                <a:solidFill>
                  <a:srgbClr val="242424"/>
                </a:solidFill>
              </a:rPr>
              <a:t>gelicentieerd </a:t>
            </a:r>
            <a:r>
              <a:rPr lang="en-GB" noProof="0" dirty="0">
                <a:solidFill>
                  <a:schemeClr val="dk1"/>
                </a:solidFill>
                <a:ea typeface="Public Sans"/>
                <a:cs typeface="Public Sans"/>
                <a:sym typeface="Public Sans"/>
                <a:hlinkClick r:id="rId3"/>
              </a:rPr>
              <a:t>onder CC BY 2.0</a:t>
            </a:r>
            <a:r>
              <a:rPr lang="en-GB" dirty="0">
                <a:solidFill>
                  <a:srgbClr val="242424"/>
                </a:solidFill>
              </a:rPr>
              <a:t>. </a:t>
            </a:r>
            <a:r>
              <a:rPr lang="en-GB" b="0" i="0" dirty="0">
                <a:solidFill>
                  <a:srgbClr val="242424"/>
                </a:solidFill>
                <a:effectLst/>
              </a:rPr>
              <a:t>  </a:t>
            </a:r>
          </a:p>
          <a:p>
            <a:pPr marL="285750" indent="-285750" latinLnBrk="0">
              <a:buFont typeface="Arial" panose="020B0604020202020204" pitchFamily="34" charset="0"/>
              <a:buChar char="•"/>
            </a:pPr>
            <a:r>
              <a:rPr lang="en-GB" dirty="0">
                <a:solidFill>
                  <a:srgbClr val="242424"/>
                </a:solidFill>
              </a:rPr>
              <a:t>Een energiegemeenschap starten: Betrokkenheid van de gemeenschap en belanghebbenden: </a:t>
            </a:r>
            <a:r>
              <a:rPr lang="en-GB" noProof="0" dirty="0">
                <a:solidFill>
                  <a:schemeClr val="dk1"/>
                </a:solidFill>
                <a:ea typeface="Public Sans"/>
                <a:cs typeface="Public Sans"/>
                <a:sym typeface="Public Sans"/>
                <a:hlinkClick r:id="rId5"/>
              </a:rPr>
              <a:t>Moss Community Energy Launch (DIY-workshop zonnepanelen) </a:t>
            </a:r>
            <a:r>
              <a:rPr lang="en-GB" noProof="0" dirty="0">
                <a:solidFill>
                  <a:schemeClr val="dk1"/>
                </a:solidFill>
                <a:ea typeface="Public Sans"/>
                <a:cs typeface="Public Sans"/>
                <a:sym typeface="Public Sans"/>
              </a:rPr>
              <a:t>door 10 10 is gelicentieerd </a:t>
            </a:r>
            <a:r>
              <a:rPr lang="en-GB" noProof="0" dirty="0">
                <a:solidFill>
                  <a:schemeClr val="dk1"/>
                </a:solidFill>
                <a:ea typeface="Public Sans"/>
                <a:cs typeface="Public Sans"/>
                <a:sym typeface="Public Sans"/>
                <a:hlinkClick r:id="rId3"/>
              </a:rPr>
              <a:t>onder CC BY 2.0</a:t>
            </a:r>
            <a:r>
              <a:rPr lang="en-GB" noProof="0" dirty="0">
                <a:solidFill>
                  <a:schemeClr val="dk1"/>
                </a:solidFill>
                <a:ea typeface="Public Sans"/>
                <a:cs typeface="Public Sans"/>
                <a:sym typeface="Public Sans"/>
              </a:rPr>
              <a:t>. </a:t>
            </a:r>
            <a:endParaRPr lang="en-GB" sz="1800" b="0" i="0" u="sng" strike="noStrike" cap="none" noProof="0" dirty="0">
              <a:solidFill>
                <a:srgbClr val="000000"/>
              </a:solidFill>
              <a:ea typeface="Public Sans"/>
              <a:cs typeface="Public Sans"/>
            </a:endParaRPr>
          </a:p>
          <a:p>
            <a:pPr marL="285750" indent="-285750" latinLnBrk="0">
              <a:buFont typeface="Arial" panose="020B0604020202020204" pitchFamily="34" charset="0"/>
              <a:buChar char="•"/>
            </a:pPr>
            <a:endParaRPr lang="en-GB" b="0" i="0" dirty="0">
              <a:solidFill>
                <a:srgbClr val="242424"/>
              </a:solidFill>
              <a:effectLst/>
            </a:endParaRPr>
          </a:p>
          <a:p>
            <a:pPr marL="285750" indent="-285750" latinLnBrk="0">
              <a:buFont typeface="Arial" panose="020B0604020202020204" pitchFamily="34" charset="0"/>
              <a:buChar char="•"/>
            </a:pPr>
            <a:endParaRPr lang="en-US" sz="1800" dirty="0">
              <a:solidFill>
                <a:schemeClr val="dk1"/>
              </a:solidFill>
              <a:ea typeface="Public Sans"/>
              <a:cs typeface="Public Sans"/>
              <a:sym typeface="Public Sans"/>
            </a:endParaRPr>
          </a:p>
          <a:p>
            <a:pPr marL="285750" indent="-285750" latinLnBrk="0">
              <a:buFont typeface="Arial" panose="020B0604020202020204" pitchFamily="34" charset="0"/>
              <a:buChar char="•"/>
            </a:pPr>
            <a:endParaRPr lang="en-GB" noProof="0" dirty="0">
              <a:solidFill>
                <a:schemeClr val="dk1"/>
              </a:solidFill>
              <a:ea typeface="Public Sans"/>
              <a:cs typeface="Public Sans"/>
              <a:sym typeface="Public Sans"/>
            </a:endParaRPr>
          </a:p>
          <a:p>
            <a:pPr marL="285750" indent="-285750" latinLnBrk="0">
              <a:buFont typeface="Arial" panose="020B0604020202020204" pitchFamily="34" charset="0"/>
              <a:buChar char="•"/>
            </a:pPr>
            <a:endParaRPr lang="en-GB" noProof="0" dirty="0">
              <a:solidFill>
                <a:schemeClr val="dk1"/>
              </a:solidFill>
              <a:ea typeface="Public Sans"/>
              <a:cs typeface="Public Sans"/>
              <a:sym typeface="Public Sans"/>
            </a:endParaRPr>
          </a:p>
          <a:p>
            <a:pPr latinLnBrk="0"/>
            <a:endParaRPr lang="en-GB" sz="1800" noProof="0" dirty="0">
              <a:solidFill>
                <a:schemeClr val="dk1"/>
              </a:solidFill>
              <a:ea typeface="Public Sans"/>
              <a:cs typeface="Public Sans"/>
            </a:endParaRPr>
          </a:p>
          <a:p>
            <a:pPr latinLnBrk="0"/>
            <a:endParaRPr lang="en-GB" sz="1800" noProof="0" dirty="0">
              <a:solidFill>
                <a:schemeClr val="dk1"/>
              </a:solidFill>
              <a:ea typeface="Public Sans"/>
              <a:cs typeface="Public Sans"/>
              <a:sym typeface="Public Sans"/>
            </a:endParaRPr>
          </a:p>
          <a:p>
            <a:pPr marL="0" marR="0" lvl="0" indent="0" algn="l" rtl="0" latinLnBrk="0">
              <a:spcBef>
                <a:spcPts val="0"/>
              </a:spcBef>
              <a:spcAft>
                <a:spcPts val="0"/>
              </a:spcAft>
              <a:buNone/>
            </a:pPr>
            <a:endParaRPr lang="en-GB" sz="1800" noProof="0" dirty="0">
              <a:solidFill>
                <a:srgbClr val="000000"/>
              </a:solidFill>
              <a:ea typeface="Public Sans"/>
              <a:cs typeface="Public Sans"/>
              <a:sym typeface="Public Sans"/>
            </a:endParaRPr>
          </a:p>
          <a:p>
            <a:pPr marL="0" marR="0" lvl="0" indent="0" algn="l" rtl="0" latinLnBrk="0">
              <a:spcBef>
                <a:spcPts val="0"/>
              </a:spcBef>
              <a:spcAft>
                <a:spcPts val="0"/>
              </a:spcAft>
              <a:buNone/>
            </a:pPr>
            <a:endParaRPr lang="en-GB" sz="3200" noProof="0" dirty="0">
              <a:solidFill>
                <a:schemeClr val="dk1"/>
              </a:solidFill>
              <a:ea typeface="Calibri"/>
              <a:cs typeface="Calibri"/>
              <a:sym typeface="Calibri"/>
            </a:endParaRPr>
          </a:p>
          <a:p>
            <a:pPr latinLnBrk="0"/>
            <a:endParaRPr lang="en-GB" noProof="0" dirty="0"/>
          </a:p>
        </p:txBody>
      </p:sp>
    </p:spTree>
    <p:extLst>
      <p:ext uri="{BB962C8B-B14F-4D97-AF65-F5344CB8AC3E}">
        <p14:creationId xmlns:p14="http://schemas.microsoft.com/office/powerpoint/2010/main" val="280934575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27E577-F9E8-E772-0082-6AD59B81C637}"/>
              </a:ext>
            </a:extLst>
          </p:cNvPr>
          <p:cNvSpPr>
            <a:spLocks noGrp="1"/>
          </p:cNvSpPr>
          <p:nvPr>
            <p:ph type="title" idx="4294967295"/>
          </p:nvPr>
        </p:nvSpPr>
        <p:spPr>
          <a:xfrm>
            <a:off x="3868782" y="2951570"/>
            <a:ext cx="4112623" cy="1325563"/>
          </a:xfrm>
          <a:prstGeom prst="rect">
            <a:avLst/>
          </a:prstGeom>
        </p:spPr>
        <p:txBody>
          <a:bodyPr/>
          <a:lstStyle/>
          <a:p>
            <a:pPr rtl="0" eaLnBrk="1" latinLnBrk="1" hangingPunct="1"/>
            <a:r>
              <a:rPr lang="nl-NL" sz="6000" b="0" kern="1200" noProof="1">
                <a:solidFill>
                  <a:srgbClr val="FFFFFF"/>
                </a:solidFill>
                <a:effectLst/>
                <a:latin typeface="Calibri" panose="020F0502020204030204" pitchFamily="34" charset="0"/>
                <a:ea typeface="맑은 고딕" panose="020B0503020000020004" pitchFamily="34" charset="-127"/>
                <a:cs typeface="+mn-cs"/>
              </a:rPr>
              <a:t>Bedankt!</a:t>
            </a:r>
            <a:endParaRPr lang="nl-NL" noProof="1">
              <a:effectLst/>
            </a:endParaRPr>
          </a:p>
          <a:p>
            <a:endParaRPr lang="nl-NL" noProof="1"/>
          </a:p>
        </p:txBody>
      </p:sp>
    </p:spTree>
    <p:extLst>
      <p:ext uri="{BB962C8B-B14F-4D97-AF65-F5344CB8AC3E}">
        <p14:creationId xmlns:p14="http://schemas.microsoft.com/office/powerpoint/2010/main" val="31044169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CD3787-681C-24F1-E899-7691B8461ECE}"/>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3CD2B176-6AED-274A-27BF-46ABE6A8E2DD}"/>
              </a:ext>
            </a:extLst>
          </p:cNvPr>
          <p:cNvSpPr>
            <a:spLocks noGrp="1"/>
          </p:cNvSpPr>
          <p:nvPr>
            <p:ph type="title" idx="4294967295"/>
          </p:nvPr>
        </p:nvSpPr>
        <p:spPr>
          <a:xfrm>
            <a:off x="537755" y="741561"/>
            <a:ext cx="10515600" cy="1325563"/>
          </a:xfrm>
          <a:prstGeom prst="rect">
            <a:avLst/>
          </a:prstGeom>
        </p:spPr>
        <p:txBody>
          <a:bodyPr/>
          <a:lstStyle/>
          <a:p>
            <a:r>
              <a:rPr lang="nl-NL" sz="2800" b="1" noProof="1">
                <a:solidFill>
                  <a:schemeClr val="bg1"/>
                </a:solidFill>
              </a:rPr>
              <a:t>Deze presentatie</a:t>
            </a:r>
          </a:p>
        </p:txBody>
      </p:sp>
      <p:sp>
        <p:nvSpPr>
          <p:cNvPr id="2" name="TextBox 1">
            <a:extLst>
              <a:ext uri="{FF2B5EF4-FFF2-40B4-BE49-F238E27FC236}">
                <a16:creationId xmlns:a16="http://schemas.microsoft.com/office/drawing/2014/main" id="{1AD5EAF7-D0A5-E4F6-3484-8E0122B30E82}"/>
              </a:ext>
            </a:extLst>
          </p:cNvPr>
          <p:cNvSpPr txBox="1"/>
          <p:nvPr/>
        </p:nvSpPr>
        <p:spPr>
          <a:xfrm>
            <a:off x="4514398" y="2067124"/>
            <a:ext cx="7288445" cy="2677656"/>
          </a:xfrm>
          <a:prstGeom prst="rect">
            <a:avLst/>
          </a:prstGeom>
          <a:noFill/>
        </p:spPr>
        <p:txBody>
          <a:bodyPr wrap="square" rtlCol="0">
            <a:spAutoFit/>
          </a:bodyPr>
          <a:lstStyle/>
          <a:p>
            <a:pPr latinLnBrk="0"/>
            <a:r>
              <a:rPr lang="en-GB" sz="2400" dirty="0">
                <a:solidFill>
                  <a:srgbClr val="2B2C30"/>
                </a:solidFill>
                <a:ea typeface="Public Sans"/>
                <a:cs typeface="Public Sans"/>
                <a:sym typeface="Public Sans"/>
              </a:rPr>
              <a:t>We beginnen elk hoofdstuk met een reflectieve vraag. Neem even de tijd om over elke vraag na te denken voordat u naar de volgende dia gaat. </a:t>
            </a:r>
          </a:p>
          <a:p>
            <a:pPr latinLnBrk="0"/>
            <a:endParaRPr lang="en-GB" sz="2400" dirty="0">
              <a:solidFill>
                <a:srgbClr val="2B2C30"/>
              </a:solidFill>
              <a:sym typeface="Public Sans"/>
            </a:endParaRPr>
          </a:p>
          <a:p>
            <a:pPr latinLnBrk="0"/>
            <a:r>
              <a:rPr lang="en-GB" sz="2400" dirty="0">
                <a:solidFill>
                  <a:srgbClr val="2B2C30"/>
                </a:solidFill>
                <a:sym typeface="Public Sans"/>
              </a:rPr>
              <a:t>U kunt elke vraag achtereenvolgens doorlopen. </a:t>
            </a:r>
          </a:p>
          <a:p>
            <a:pPr latinLnBrk="0"/>
            <a:r>
              <a:rPr lang="en-GB" sz="2400" dirty="0">
                <a:solidFill>
                  <a:srgbClr val="2B2C30"/>
                </a:solidFill>
                <a:sym typeface="Public Sans"/>
              </a:rPr>
              <a:t>U kunt ook via het menu een bepaalde vraag selecteren die u eerst wilt bekijken. </a:t>
            </a:r>
            <a:endParaRPr lang="en-GB" sz="2400" dirty="0"/>
          </a:p>
        </p:txBody>
      </p:sp>
      <p:pic>
        <p:nvPicPr>
          <p:cNvPr id="5" name="Picture 4">
            <a:extLst>
              <a:ext uri="{FF2B5EF4-FFF2-40B4-BE49-F238E27FC236}">
                <a16:creationId xmlns:a16="http://schemas.microsoft.com/office/drawing/2014/main" id="{A4C256F3-09EF-4B3F-5D37-3C8766B7D455}"/>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067124"/>
            <a:ext cx="4033381" cy="2957813"/>
          </a:xfrm>
          <a:prstGeom prst="rect">
            <a:avLst/>
          </a:prstGeom>
        </p:spPr>
      </p:pic>
    </p:spTree>
    <p:extLst>
      <p:ext uri="{BB962C8B-B14F-4D97-AF65-F5344CB8AC3E}">
        <p14:creationId xmlns:p14="http://schemas.microsoft.com/office/powerpoint/2010/main" val="13959182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64157F1-9A51-28D8-852E-7C7C9DFA5F31}"/>
              </a:ext>
            </a:extLst>
          </p:cNvPr>
          <p:cNvSpPr>
            <a:spLocks noGrp="1"/>
          </p:cNvSpPr>
          <p:nvPr>
            <p:ph type="title" idx="4294967295"/>
          </p:nvPr>
        </p:nvSpPr>
        <p:spPr>
          <a:xfrm>
            <a:off x="563880" y="730885"/>
            <a:ext cx="10515600" cy="1325563"/>
          </a:xfrm>
          <a:prstGeom prst="rect">
            <a:avLst/>
          </a:prstGeom>
        </p:spPr>
        <p:txBody>
          <a:bodyPr/>
          <a:lstStyle/>
          <a:p>
            <a:pPr rtl="0" eaLnBrk="1" latinLnBrk="1" hangingPunct="1"/>
            <a:r>
              <a:rPr lang="nl-NL" sz="2800" b="1" kern="1200" noProof="1">
                <a:solidFill>
                  <a:srgbClr val="FFFFFF"/>
                </a:solidFill>
                <a:effectLst/>
                <a:latin typeface="Calibri" panose="020F0502020204030204" pitchFamily="34" charset="0"/>
                <a:ea typeface="+mn-ea"/>
                <a:cs typeface="+mn-cs"/>
              </a:rPr>
              <a:t>Ga vandaag nog aan de slag! </a:t>
            </a:r>
            <a:endParaRPr lang="nl-NL" noProof="1">
              <a:effectLst/>
            </a:endParaRPr>
          </a:p>
          <a:p>
            <a:endParaRPr lang="nl-NL" noProof="1"/>
          </a:p>
        </p:txBody>
      </p:sp>
      <p:sp>
        <p:nvSpPr>
          <p:cNvPr id="2" name="TextBox 1">
            <a:extLst>
              <a:ext uri="{FF2B5EF4-FFF2-40B4-BE49-F238E27FC236}">
                <a16:creationId xmlns:a16="http://schemas.microsoft.com/office/drawing/2014/main" id="{1013318B-F51A-DE9B-4143-B6140E6B757E}"/>
              </a:ext>
            </a:extLst>
          </p:cNvPr>
          <p:cNvSpPr txBox="1"/>
          <p:nvPr/>
        </p:nvSpPr>
        <p:spPr>
          <a:xfrm>
            <a:off x="390779" y="2425758"/>
            <a:ext cx="11423738" cy="3416320"/>
          </a:xfrm>
          <a:prstGeom prst="rect">
            <a:avLst/>
          </a:prstGeom>
          <a:noFill/>
        </p:spPr>
        <p:txBody>
          <a:bodyPr wrap="square" rtlCol="0">
            <a:spAutoFit/>
          </a:bodyPr>
          <a:lstStyle/>
          <a:p>
            <a:pPr marL="342900" indent="-342900" latinLnBrk="0">
              <a:buFont typeface="+mj-lt"/>
              <a:buAutoNum type="arabicPeriod"/>
            </a:pPr>
            <a:r>
              <a:rPr lang="en-US" sz="2400" dirty="0">
                <a:ea typeface="Public Sans"/>
                <a:cs typeface="Public Sans"/>
                <a:sym typeface="Public Sans"/>
              </a:rPr>
              <a:t>Waar moet ik rekening mee houden als ik een energiegemeenschap wil opstarten?</a:t>
            </a:r>
          </a:p>
          <a:p>
            <a:pPr marL="342900" indent="-342900" latinLnBrk="0">
              <a:buFont typeface="+mj-lt"/>
              <a:buAutoNum type="arabicPeriod"/>
            </a:pPr>
            <a:r>
              <a:rPr lang="en-US" sz="2400" dirty="0">
                <a:ea typeface="Public Sans"/>
                <a:cs typeface="Public Sans"/>
                <a:sym typeface="Public Sans"/>
              </a:rPr>
              <a:t>Waar moet ik nog meer rekening mee houden bij het opzetten van een energiegemeenschap?</a:t>
            </a:r>
          </a:p>
          <a:p>
            <a:pPr marL="342900" indent="-342900" latinLnBrk="0">
              <a:buFont typeface="+mj-lt"/>
              <a:buAutoNum type="arabicPeriod"/>
            </a:pPr>
            <a:r>
              <a:rPr lang="en-US" sz="2400" dirty="0">
                <a:ea typeface="Public Sans"/>
                <a:cs typeface="Public Sans"/>
                <a:sym typeface="Public Sans"/>
              </a:rPr>
              <a:t>Wat zijn de belangrijkste formaliteiten voor het opzetten van een energiegemeenschap?</a:t>
            </a:r>
          </a:p>
          <a:p>
            <a:pPr marL="342900" indent="-342900" latinLnBrk="0">
              <a:buFont typeface="+mj-lt"/>
              <a:buAutoNum type="arabicPeriod"/>
            </a:pPr>
            <a:r>
              <a:rPr lang="en-US" sz="2400" dirty="0">
                <a:ea typeface="Public Sans"/>
                <a:cs typeface="Public Sans"/>
                <a:sym typeface="Public Sans"/>
              </a:rPr>
              <a:t>Hoe kan ik een energiegemeenschap effectief leiden?</a:t>
            </a:r>
          </a:p>
          <a:p>
            <a:pPr marL="342900" indent="-342900" latinLnBrk="0">
              <a:buFont typeface="+mj-lt"/>
              <a:buAutoNum type="arabicPeriod"/>
            </a:pPr>
            <a:r>
              <a:rPr lang="en-US" sz="2400" dirty="0">
                <a:ea typeface="Public Sans"/>
                <a:cs typeface="Public Sans"/>
                <a:sym typeface="Public Sans"/>
              </a:rPr>
              <a:t>Welke apparatuur heb ik nodig om een energiegemeenschap op te zetten?</a:t>
            </a:r>
          </a:p>
          <a:p>
            <a:pPr marL="342900" indent="-342900" latinLnBrk="0">
              <a:buFont typeface="+mj-lt"/>
              <a:buAutoNum type="arabicPeriod"/>
            </a:pPr>
            <a:r>
              <a:rPr lang="en-US" sz="2400" dirty="0">
                <a:ea typeface="Public Sans"/>
                <a:cs typeface="Public Sans"/>
                <a:sym typeface="Public Sans"/>
              </a:rPr>
              <a:t>Hoe ziet het lidmaatschap van een energiegemeenschap eruit? </a:t>
            </a:r>
          </a:p>
          <a:p>
            <a:pPr marL="342900" indent="-342900" latinLnBrk="0">
              <a:buFont typeface="+mj-lt"/>
              <a:buAutoNum type="arabicPeriod"/>
            </a:pPr>
            <a:r>
              <a:rPr lang="en-US" sz="2400" dirty="0">
                <a:ea typeface="Public Sans"/>
                <a:cs typeface="Public Sans"/>
                <a:sym typeface="Public Sans"/>
              </a:rPr>
              <a:t>Welke financiering is er beschikbaar om mijn energiegemeenschap te ondersteunen?</a:t>
            </a:r>
          </a:p>
          <a:p>
            <a:pPr marL="342900" indent="-342900" latinLnBrk="0">
              <a:buFont typeface="+mj-lt"/>
              <a:buAutoNum type="arabicPeriod"/>
            </a:pPr>
            <a:r>
              <a:rPr lang="en-US" sz="2400" dirty="0">
                <a:ea typeface="Public Sans"/>
                <a:cs typeface="Public Sans"/>
                <a:sym typeface="Public Sans"/>
              </a:rPr>
              <a:t>Hoe kan ik effectief samenwerken met de bredere gemeenschap en onze belanghebbenden?</a:t>
            </a:r>
          </a:p>
          <a:p>
            <a:pPr marL="342900" indent="-342900" latinLnBrk="0">
              <a:buFont typeface="+mj-lt"/>
              <a:buAutoNum type="arabicPeriod"/>
            </a:pPr>
            <a:endParaRPr lang="en-US" sz="2400" dirty="0">
              <a:ea typeface="Public Sans"/>
              <a:cs typeface="Public Sans"/>
              <a:sym typeface="Public Sans"/>
            </a:endParaRPr>
          </a:p>
        </p:txBody>
      </p:sp>
    </p:spTree>
    <p:extLst>
      <p:ext uri="{BB962C8B-B14F-4D97-AF65-F5344CB8AC3E}">
        <p14:creationId xmlns:p14="http://schemas.microsoft.com/office/powerpoint/2010/main" val="41523314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54FB96-1212-A54D-1C3D-0A4FD2673A27}"/>
              </a:ext>
            </a:extLst>
          </p:cNvPr>
          <p:cNvSpPr>
            <a:spLocks noGrp="1"/>
          </p:cNvSpPr>
          <p:nvPr>
            <p:ph type="title" idx="4294967295"/>
          </p:nvPr>
        </p:nvSpPr>
        <p:spPr>
          <a:xfrm>
            <a:off x="472440" y="691696"/>
            <a:ext cx="11719560" cy="1325563"/>
          </a:xfrm>
          <a:prstGeom prst="rect">
            <a:avLst/>
          </a:prstGeom>
        </p:spPr>
        <p:txBody>
          <a:bodyPr/>
          <a:lstStyle/>
          <a:p>
            <a:pPr rtl="0" eaLnBrk="1" latinLnBrk="1" hangingPunct="1"/>
            <a:r>
              <a:rPr lang="nl-NL" sz="2800" b="1" kern="1200" noProof="1">
                <a:solidFill>
                  <a:srgbClr val="FFFFFF"/>
                </a:solidFill>
                <a:effectLst/>
                <a:latin typeface="Calibri" panose="020F0502020204030204" pitchFamily="34" charset="0"/>
                <a:ea typeface="+mn-ea"/>
                <a:cs typeface="+mn-cs"/>
              </a:rPr>
              <a:t>Een energiegemeenschap starten: eerste stappen en overwegingen - Inleiding</a:t>
            </a:r>
            <a:endParaRPr lang="nl-NL" noProof="1">
              <a:effectLst/>
            </a:endParaRPr>
          </a:p>
          <a:p>
            <a:endParaRPr lang="nl-NL" noProof="1"/>
          </a:p>
        </p:txBody>
      </p:sp>
      <p:sp>
        <p:nvSpPr>
          <p:cNvPr id="4" name="TextBox 3">
            <a:extLst>
              <a:ext uri="{FF2B5EF4-FFF2-40B4-BE49-F238E27FC236}">
                <a16:creationId xmlns:a16="http://schemas.microsoft.com/office/drawing/2014/main" id="{3ECF41D1-D927-3D59-52A9-A0E9BBB94037}"/>
              </a:ext>
            </a:extLst>
          </p:cNvPr>
          <p:cNvSpPr txBox="1"/>
          <p:nvPr/>
        </p:nvSpPr>
        <p:spPr>
          <a:xfrm>
            <a:off x="851771" y="3256767"/>
            <a:ext cx="10233764" cy="1569660"/>
          </a:xfrm>
          <a:prstGeom prst="rect">
            <a:avLst/>
          </a:prstGeom>
          <a:noFill/>
        </p:spPr>
        <p:txBody>
          <a:bodyPr wrap="square" rtlCol="0">
            <a:spAutoFit/>
          </a:bodyPr>
          <a:lstStyle/>
          <a:p>
            <a:pPr algn="ctr" latinLnBrk="0"/>
            <a:r>
              <a:rPr lang="en-US" sz="4800" i="1" dirty="0">
                <a:solidFill>
                  <a:schemeClr val="accent5"/>
                </a:solidFill>
              </a:rPr>
              <a:t>Waar moet ik rekening mee houden als ik een energiegemeenschap wil opstarten?</a:t>
            </a:r>
          </a:p>
        </p:txBody>
      </p:sp>
    </p:spTree>
    <p:extLst>
      <p:ext uri="{BB962C8B-B14F-4D97-AF65-F5344CB8AC3E}">
        <p14:creationId xmlns:p14="http://schemas.microsoft.com/office/powerpoint/2010/main" val="34091204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4EC3C3-1BE7-2437-BBE9-6BB97A571511}"/>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D0AF436A-F8FD-90A8-9480-CEDE0958B44B}"/>
              </a:ext>
            </a:extLst>
          </p:cNvPr>
          <p:cNvSpPr>
            <a:spLocks noGrp="1"/>
          </p:cNvSpPr>
          <p:nvPr>
            <p:ph type="title" idx="4294967295"/>
          </p:nvPr>
        </p:nvSpPr>
        <p:spPr>
          <a:xfrm>
            <a:off x="381000" y="616350"/>
            <a:ext cx="10515600" cy="1325563"/>
          </a:xfrm>
          <a:prstGeom prst="rect">
            <a:avLst/>
          </a:prstGeom>
        </p:spPr>
        <p:txBody>
          <a:bodyPr/>
          <a:lstStyle/>
          <a:p>
            <a:pPr rtl="0" eaLnBrk="1" latinLnBrk="1" hangingPunct="1"/>
            <a:r>
              <a:rPr lang="nl-NL" sz="2800" b="1" kern="1200" noProof="1">
                <a:solidFill>
                  <a:srgbClr val="FFFFFF"/>
                </a:solidFill>
                <a:effectLst/>
                <a:latin typeface="Calibri" panose="020F0502020204030204" pitchFamily="34" charset="0"/>
                <a:ea typeface="+mn-ea"/>
                <a:cs typeface="+mn-cs"/>
              </a:rPr>
              <a:t>Een energiegemeenschap opstarten: eerste stappen en overwegingen – Eerste vragen</a:t>
            </a:r>
            <a:endParaRPr lang="nl-NL" noProof="1">
              <a:effectLst/>
            </a:endParaRPr>
          </a:p>
          <a:p>
            <a:endParaRPr lang="nl-NL" noProof="1"/>
          </a:p>
        </p:txBody>
      </p:sp>
      <p:sp>
        <p:nvSpPr>
          <p:cNvPr id="4" name="TextBox 3">
            <a:extLst>
              <a:ext uri="{FF2B5EF4-FFF2-40B4-BE49-F238E27FC236}">
                <a16:creationId xmlns:a16="http://schemas.microsoft.com/office/drawing/2014/main" id="{CB33C395-3CC3-4B54-6421-D833B99114A3}"/>
              </a:ext>
            </a:extLst>
          </p:cNvPr>
          <p:cNvSpPr txBox="1"/>
          <p:nvPr/>
        </p:nvSpPr>
        <p:spPr>
          <a:xfrm>
            <a:off x="4188942" y="2825330"/>
            <a:ext cx="7625576" cy="3416320"/>
          </a:xfrm>
          <a:prstGeom prst="rect">
            <a:avLst/>
          </a:prstGeom>
          <a:noFill/>
        </p:spPr>
        <p:txBody>
          <a:bodyPr wrap="square" rtlCol="0">
            <a:spAutoFit/>
          </a:bodyPr>
          <a:lstStyle/>
          <a:p>
            <a:pPr marL="342900" indent="-342900" latinLnBrk="0">
              <a:buFont typeface="Arial" panose="020B0604020202020204" pitchFamily="34" charset="0"/>
              <a:buChar char="•"/>
            </a:pPr>
            <a:r>
              <a:rPr lang="en-GB" sz="2400" dirty="0">
                <a:solidFill>
                  <a:srgbClr val="2B2C30"/>
                </a:solidFill>
                <a:ea typeface="Public Sans"/>
                <a:cs typeface="Public Sans"/>
              </a:rPr>
              <a:t>Bedenk wat voor soort energiegemeenschap u wilt oprichten. Wie gaat eraan deelnemen? Wat is de motivatie voor de energiegemeenschap?</a:t>
            </a:r>
          </a:p>
          <a:p>
            <a:pPr marL="342900" indent="-342900" latinLnBrk="0">
              <a:buFont typeface="Arial" panose="020B0604020202020204" pitchFamily="34" charset="0"/>
              <a:buChar char="•"/>
            </a:pPr>
            <a:r>
              <a:rPr lang="en-GB" sz="2400" dirty="0">
                <a:solidFill>
                  <a:srgbClr val="2B2C30"/>
                </a:solidFill>
                <a:ea typeface="Public Sans"/>
                <a:cs typeface="Public Sans"/>
              </a:rPr>
              <a:t>Lees meer over verschillende soorten energiegemeenschappen, waaronder </a:t>
            </a:r>
            <a:r>
              <a:rPr lang="en-GB" sz="2400" dirty="0">
                <a:solidFill>
                  <a:srgbClr val="2B2C30"/>
                </a:solidFill>
                <a:ea typeface="Public Sans"/>
                <a:cs typeface="Public Sans"/>
                <a:hlinkClick r:id="rId3"/>
              </a:rPr>
              <a:t>door burgers geleide energiegemeenschappen </a:t>
            </a:r>
            <a:r>
              <a:rPr lang="en-GB" sz="2400" dirty="0">
                <a:solidFill>
                  <a:srgbClr val="2B2C30"/>
                </a:solidFill>
                <a:ea typeface="Public Sans"/>
                <a:cs typeface="Public Sans"/>
              </a:rPr>
              <a:t>en </a:t>
            </a:r>
            <a:r>
              <a:rPr lang="en-GB" sz="2400" dirty="0">
                <a:solidFill>
                  <a:srgbClr val="2B2C30"/>
                </a:solidFill>
                <a:ea typeface="Public Sans"/>
                <a:cs typeface="Public Sans"/>
                <a:hlinkClick r:id="rId4"/>
              </a:rPr>
              <a:t>gemeenschappen voor hernieuwbare energie</a:t>
            </a:r>
            <a:r>
              <a:rPr lang="en-GB" sz="2400" dirty="0">
                <a:solidFill>
                  <a:srgbClr val="2B2C30"/>
                </a:solidFill>
                <a:ea typeface="Public Sans"/>
                <a:cs typeface="Public Sans"/>
              </a:rPr>
              <a:t>.</a:t>
            </a:r>
          </a:p>
          <a:p>
            <a:pPr marL="342900" indent="-342900" latinLnBrk="0">
              <a:buFont typeface="Arial" panose="020B0604020202020204" pitchFamily="34" charset="0"/>
              <a:buChar char="•"/>
            </a:pPr>
            <a:r>
              <a:rPr lang="en-GB" sz="2400" dirty="0">
                <a:solidFill>
                  <a:srgbClr val="2B2C30"/>
                </a:solidFill>
              </a:rPr>
              <a:t>Welke technologieën zijn al aanwezig of gepland?</a:t>
            </a:r>
          </a:p>
          <a:p>
            <a:pPr marL="800100" lvl="1" indent="-342900" latinLnBrk="0">
              <a:buFont typeface="Arial" panose="020B0604020202020204" pitchFamily="34" charset="0"/>
              <a:buChar char="•"/>
            </a:pPr>
            <a:r>
              <a:rPr lang="en-GB" sz="2400" dirty="0">
                <a:solidFill>
                  <a:srgbClr val="2B2C30"/>
                </a:solidFill>
              </a:rPr>
              <a:t>Overweeg fotovoltaïsche (PV) of zonnepanelen, opslag, slimme meters.</a:t>
            </a:r>
          </a:p>
        </p:txBody>
      </p:sp>
      <p:pic>
        <p:nvPicPr>
          <p:cNvPr id="2" name="Picture 1">
            <a:extLst>
              <a:ext uri="{FF2B5EF4-FFF2-40B4-BE49-F238E27FC236}">
                <a16:creationId xmlns:a16="http://schemas.microsoft.com/office/drawing/2014/main" id="{24149038-5011-C8F0-F47D-7E5C1A506BDC}"/>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04592" y="3050065"/>
            <a:ext cx="3601289" cy="2689852"/>
          </a:xfrm>
          <a:prstGeom prst="rect">
            <a:avLst/>
          </a:prstGeom>
        </p:spPr>
      </p:pic>
    </p:spTree>
    <p:extLst>
      <p:ext uri="{BB962C8B-B14F-4D97-AF65-F5344CB8AC3E}">
        <p14:creationId xmlns:p14="http://schemas.microsoft.com/office/powerpoint/2010/main" val="12815903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44809D-C8A6-2A87-0BA9-524CFB1CCA9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9E65D04-7611-CCEC-C1DF-2BE83FB8C3B9}"/>
              </a:ext>
            </a:extLst>
          </p:cNvPr>
          <p:cNvSpPr>
            <a:spLocks noGrp="1"/>
          </p:cNvSpPr>
          <p:nvPr>
            <p:ph type="title" idx="4294967295"/>
          </p:nvPr>
        </p:nvSpPr>
        <p:spPr>
          <a:xfrm>
            <a:off x="446314" y="605402"/>
            <a:ext cx="10515600" cy="1325563"/>
          </a:xfrm>
          <a:prstGeom prst="rect">
            <a:avLst/>
          </a:prstGeom>
        </p:spPr>
        <p:txBody>
          <a:bodyPr/>
          <a:lstStyle/>
          <a:p>
            <a:pPr rtl="0" eaLnBrk="1" latinLnBrk="1" hangingPunct="1"/>
            <a:r>
              <a:rPr lang="nl-NL" sz="2800" b="1" kern="1200" noProof="1">
                <a:solidFill>
                  <a:srgbClr val="FFFFFF"/>
                </a:solidFill>
                <a:effectLst/>
                <a:latin typeface="Calibri" panose="020F0502020204030204" pitchFamily="34" charset="0"/>
                <a:ea typeface="+mn-ea"/>
                <a:cs typeface="+mn-cs"/>
              </a:rPr>
              <a:t>Een energiegemeenschap opstarten: eerste stappen en overwegingen – Meer vragen</a:t>
            </a:r>
            <a:endParaRPr lang="nl-NL" noProof="1">
              <a:effectLst/>
            </a:endParaRPr>
          </a:p>
          <a:p>
            <a:endParaRPr lang="nl-NL" noProof="1"/>
          </a:p>
        </p:txBody>
      </p:sp>
      <p:sp>
        <p:nvSpPr>
          <p:cNvPr id="4" name="TextBox 3">
            <a:extLst>
              <a:ext uri="{FF2B5EF4-FFF2-40B4-BE49-F238E27FC236}">
                <a16:creationId xmlns:a16="http://schemas.microsoft.com/office/drawing/2014/main" id="{C3B0539B-57A9-C3C8-B593-2F231507816A}"/>
              </a:ext>
            </a:extLst>
          </p:cNvPr>
          <p:cNvSpPr txBox="1"/>
          <p:nvPr/>
        </p:nvSpPr>
        <p:spPr>
          <a:xfrm>
            <a:off x="4040658" y="3164663"/>
            <a:ext cx="7773859" cy="2677656"/>
          </a:xfrm>
          <a:prstGeom prst="rect">
            <a:avLst/>
          </a:prstGeom>
          <a:noFill/>
        </p:spPr>
        <p:txBody>
          <a:bodyPr wrap="square" rtlCol="0">
            <a:spAutoFit/>
          </a:bodyPr>
          <a:lstStyle/>
          <a:p>
            <a:pPr marL="342900" indent="-342900" latinLnBrk="0">
              <a:buFont typeface="Arial" panose="020B0604020202020204" pitchFamily="34" charset="0"/>
              <a:buChar char="•"/>
            </a:pPr>
            <a:r>
              <a:rPr lang="en-GB" sz="2400" dirty="0">
                <a:solidFill>
                  <a:srgbClr val="2B2C30"/>
                </a:solidFill>
                <a:ea typeface="Public Sans"/>
                <a:cs typeface="Public Sans"/>
              </a:rPr>
              <a:t>Wie gaat de energiegemeenschap beheren? </a:t>
            </a:r>
          </a:p>
          <a:p>
            <a:pPr marL="800100" lvl="1" indent="-342900" latinLnBrk="0">
              <a:buFont typeface="Arial" panose="020B0604020202020204" pitchFamily="34" charset="0"/>
              <a:buChar char="•"/>
            </a:pPr>
            <a:r>
              <a:rPr lang="en-GB" sz="2400" dirty="0">
                <a:solidFill>
                  <a:srgbClr val="2B2C30"/>
                </a:solidFill>
              </a:rPr>
              <a:t>Gaat u dit zelf doen of geeft u de voorkeur aan een externe aannemer?</a:t>
            </a:r>
          </a:p>
          <a:p>
            <a:pPr marL="342900" indent="-342900" latinLnBrk="0">
              <a:buFont typeface="Arial" panose="020B0604020202020204" pitchFamily="34" charset="0"/>
              <a:buChar char="•"/>
            </a:pPr>
            <a:r>
              <a:rPr lang="en-GB" sz="2400" dirty="0">
                <a:solidFill>
                  <a:srgbClr val="2B2C30"/>
                </a:solidFill>
                <a:ea typeface="Public Sans"/>
                <a:cs typeface="Public Sans"/>
              </a:rPr>
              <a:t>Wie kan u daarbij ondersteunen?</a:t>
            </a:r>
            <a:endParaRPr lang="en-GB" sz="2400" dirty="0"/>
          </a:p>
          <a:p>
            <a:pPr marL="800100" lvl="1" indent="-342900" latinLnBrk="0">
              <a:buFont typeface="Arial" panose="020B0604020202020204" pitchFamily="34" charset="0"/>
              <a:buChar char="•"/>
            </a:pPr>
            <a:r>
              <a:rPr lang="en-GB" sz="2400" dirty="0">
                <a:solidFill>
                  <a:srgbClr val="2B2C30"/>
                </a:solidFill>
              </a:rPr>
              <a:t>Er zijn mogelijk regionale of nationale energie- of financieringsinstanties en voorbeelden van beste praktijken die u kunt gebruiken als inspiratiebron en/of ondersteuning. </a:t>
            </a:r>
          </a:p>
        </p:txBody>
      </p:sp>
      <p:pic>
        <p:nvPicPr>
          <p:cNvPr id="7" name="Picture 6">
            <a:extLst>
              <a:ext uri="{FF2B5EF4-FFF2-40B4-BE49-F238E27FC236}">
                <a16:creationId xmlns:a16="http://schemas.microsoft.com/office/drawing/2014/main" id="{5B741DAB-D366-E8FD-C3A8-F8E35D050795}"/>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4592" y="3050065"/>
            <a:ext cx="3601289" cy="2689852"/>
          </a:xfrm>
          <a:prstGeom prst="rect">
            <a:avLst/>
          </a:prstGeom>
        </p:spPr>
      </p:pic>
    </p:spTree>
    <p:extLst>
      <p:ext uri="{BB962C8B-B14F-4D97-AF65-F5344CB8AC3E}">
        <p14:creationId xmlns:p14="http://schemas.microsoft.com/office/powerpoint/2010/main" val="15464284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57F9A5-B6BE-2DCD-6B42-42A3DD8C711D}"/>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7CD8E7AF-C56F-5EE8-0B9B-321E906062A9}"/>
              </a:ext>
            </a:extLst>
          </p:cNvPr>
          <p:cNvSpPr>
            <a:spLocks noGrp="1"/>
          </p:cNvSpPr>
          <p:nvPr>
            <p:ph type="title" idx="4294967295"/>
          </p:nvPr>
        </p:nvSpPr>
        <p:spPr>
          <a:xfrm>
            <a:off x="569934" y="757011"/>
            <a:ext cx="10515600" cy="1325563"/>
          </a:xfrm>
          <a:prstGeom prst="rect">
            <a:avLst/>
          </a:prstGeom>
        </p:spPr>
        <p:txBody>
          <a:bodyPr/>
          <a:lstStyle/>
          <a:p>
            <a:pPr rtl="0" eaLnBrk="1" latinLnBrk="1" hangingPunct="1"/>
            <a:r>
              <a:rPr lang="nl-NL" sz="2800" b="1" kern="1200" noProof="1">
                <a:solidFill>
                  <a:srgbClr val="FFFFFF"/>
                </a:solidFill>
                <a:effectLst/>
                <a:latin typeface="Calibri" panose="020F0502020204030204" pitchFamily="34" charset="0"/>
                <a:ea typeface="+mn-ea"/>
                <a:cs typeface="+mn-cs"/>
              </a:rPr>
              <a:t>Een energiegemeenschap starten: verdere overwegingen - Inleiding</a:t>
            </a:r>
            <a:endParaRPr lang="nl-NL" noProof="1">
              <a:effectLst/>
            </a:endParaRPr>
          </a:p>
          <a:p>
            <a:endParaRPr lang="nl-NL" noProof="1"/>
          </a:p>
        </p:txBody>
      </p:sp>
      <p:sp>
        <p:nvSpPr>
          <p:cNvPr id="4" name="TextBox 3">
            <a:extLst>
              <a:ext uri="{FF2B5EF4-FFF2-40B4-BE49-F238E27FC236}">
                <a16:creationId xmlns:a16="http://schemas.microsoft.com/office/drawing/2014/main" id="{B190F597-7B51-9EB6-1253-74AAF241D190}"/>
              </a:ext>
            </a:extLst>
          </p:cNvPr>
          <p:cNvSpPr txBox="1"/>
          <p:nvPr/>
        </p:nvSpPr>
        <p:spPr>
          <a:xfrm>
            <a:off x="1490597" y="3181611"/>
            <a:ext cx="9594937" cy="1569660"/>
          </a:xfrm>
          <a:prstGeom prst="rect">
            <a:avLst/>
          </a:prstGeom>
          <a:noFill/>
        </p:spPr>
        <p:txBody>
          <a:bodyPr wrap="square" rtlCol="0">
            <a:spAutoFit/>
          </a:bodyPr>
          <a:lstStyle/>
          <a:p>
            <a:pPr algn="ctr" latinLnBrk="0"/>
            <a:r>
              <a:rPr lang="en-US" sz="4800" i="1" dirty="0">
                <a:solidFill>
                  <a:schemeClr val="accent2"/>
                </a:solidFill>
              </a:rPr>
              <a:t>Waar moet ik nog meer rekening mee houden bij het opzetten van een energiegemeenschap?</a:t>
            </a:r>
          </a:p>
        </p:txBody>
      </p:sp>
    </p:spTree>
    <p:extLst>
      <p:ext uri="{BB962C8B-B14F-4D97-AF65-F5344CB8AC3E}">
        <p14:creationId xmlns:p14="http://schemas.microsoft.com/office/powerpoint/2010/main" val="378441279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F2A0FC-3697-BA58-3181-7ABAA11BC903}"/>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E6A25029-9170-CE05-89C0-3167A1411914}"/>
              </a:ext>
            </a:extLst>
          </p:cNvPr>
          <p:cNvSpPr>
            <a:spLocks noGrp="1"/>
          </p:cNvSpPr>
          <p:nvPr>
            <p:ph type="title" idx="4294967295"/>
          </p:nvPr>
        </p:nvSpPr>
        <p:spPr>
          <a:xfrm>
            <a:off x="508345" y="743948"/>
            <a:ext cx="10515600" cy="1325563"/>
          </a:xfrm>
          <a:prstGeom prst="rect">
            <a:avLst/>
          </a:prstGeom>
        </p:spPr>
        <p:txBody>
          <a:bodyPr/>
          <a:lstStyle/>
          <a:p>
            <a:pPr rtl="0" eaLnBrk="1" latinLnBrk="1" hangingPunct="1"/>
            <a:r>
              <a:rPr lang="nl-NL" sz="2800" b="1" kern="1200" noProof="1">
                <a:solidFill>
                  <a:srgbClr val="FFFFFF"/>
                </a:solidFill>
                <a:effectLst/>
                <a:latin typeface="Calibri" panose="020F0502020204030204" pitchFamily="34" charset="0"/>
                <a:ea typeface="+mn-ea"/>
                <a:cs typeface="+mn-cs"/>
              </a:rPr>
              <a:t>Een energiegemeenschap opstarten: verdere overwegingen</a:t>
            </a:r>
            <a:endParaRPr lang="nl-NL" noProof="1">
              <a:effectLst/>
            </a:endParaRPr>
          </a:p>
          <a:p>
            <a:endParaRPr lang="nl-NL" noProof="1"/>
          </a:p>
        </p:txBody>
      </p:sp>
      <p:sp>
        <p:nvSpPr>
          <p:cNvPr id="4" name="TextBox 3">
            <a:extLst>
              <a:ext uri="{FF2B5EF4-FFF2-40B4-BE49-F238E27FC236}">
                <a16:creationId xmlns:a16="http://schemas.microsoft.com/office/drawing/2014/main" id="{12E9D6D4-ADBC-D7EB-E231-9A2E3FFD7EF4}"/>
              </a:ext>
            </a:extLst>
          </p:cNvPr>
          <p:cNvSpPr txBox="1"/>
          <p:nvPr/>
        </p:nvSpPr>
        <p:spPr>
          <a:xfrm>
            <a:off x="6237962" y="2481016"/>
            <a:ext cx="5576555" cy="4154984"/>
          </a:xfrm>
          <a:prstGeom prst="rect">
            <a:avLst/>
          </a:prstGeom>
          <a:noFill/>
        </p:spPr>
        <p:txBody>
          <a:bodyPr wrap="square" rtlCol="0">
            <a:spAutoFit/>
          </a:bodyPr>
          <a:lstStyle/>
          <a:p>
            <a:pPr latinLnBrk="0"/>
            <a:r>
              <a:rPr lang="en-GB" sz="2400" dirty="0">
                <a:ea typeface="Public Sans"/>
                <a:cs typeface="Public Sans"/>
                <a:sym typeface="Public Sans"/>
              </a:rPr>
              <a:t>Het is van cruciaal belang om na te denken over hoe u uw energiegemeenschap gaat beheren. Houd rekening met de volgende belangrijke punten:</a:t>
            </a:r>
          </a:p>
          <a:p>
            <a:pPr latinLnBrk="0"/>
            <a:endParaRPr lang="en-GB" sz="2400" dirty="0">
              <a:ea typeface="Public Sans"/>
              <a:cs typeface="Public Sans"/>
            </a:endParaRPr>
          </a:p>
          <a:p>
            <a:pPr marL="342900" indent="-342900" latinLnBrk="0">
              <a:buFont typeface="Arial" panose="020B0604020202020204" pitchFamily="34" charset="0"/>
              <a:buChar char="•"/>
            </a:pPr>
            <a:r>
              <a:rPr lang="en-GB" sz="2400" dirty="0"/>
              <a:t>Een robuust en duidelijk kader.</a:t>
            </a:r>
          </a:p>
          <a:p>
            <a:pPr marL="342900" indent="-342900" latinLnBrk="0">
              <a:buFont typeface="Arial" panose="020B0604020202020204" pitchFamily="34" charset="0"/>
              <a:buChar char="•"/>
            </a:pPr>
            <a:r>
              <a:rPr lang="en-GB" sz="2400" dirty="0"/>
              <a:t>Financiële middelen.</a:t>
            </a:r>
          </a:p>
          <a:p>
            <a:pPr marL="342900" indent="-342900" latinLnBrk="0">
              <a:buFont typeface="Arial" panose="020B0604020202020204" pitchFamily="34" charset="0"/>
              <a:buChar char="•"/>
            </a:pPr>
            <a:r>
              <a:rPr lang="en-GB" sz="2400" dirty="0"/>
              <a:t>Betrokkenheid van de gemeenschap en belanghebbenden.</a:t>
            </a:r>
          </a:p>
          <a:p>
            <a:pPr marL="342900" indent="-342900" latinLnBrk="0">
              <a:buFont typeface="Arial" panose="020B0604020202020204" pitchFamily="34" charset="0"/>
              <a:buChar char="•"/>
            </a:pPr>
            <a:r>
              <a:rPr lang="en-GB" sz="2400" dirty="0" err="1"/>
              <a:t>Operationeel</a:t>
            </a:r>
            <a:r>
              <a:rPr lang="en-GB" sz="2400" dirty="0"/>
              <a:t> Beheer.</a:t>
            </a:r>
          </a:p>
          <a:p>
            <a:pPr marL="342900" indent="-342900" latinLnBrk="0">
              <a:buFont typeface="Arial" panose="020B0604020202020204" pitchFamily="34" charset="0"/>
              <a:buChar char="•"/>
            </a:pPr>
            <a:r>
              <a:rPr lang="en-GB" sz="2400" dirty="0"/>
              <a:t>Schaalbaarheid en toekomstige groei.</a:t>
            </a:r>
          </a:p>
        </p:txBody>
      </p:sp>
      <p:pic>
        <p:nvPicPr>
          <p:cNvPr id="7" name="Picture 6">
            <a:extLst>
              <a:ext uri="{FF2B5EF4-FFF2-40B4-BE49-F238E27FC236}">
                <a16:creationId xmlns:a16="http://schemas.microsoft.com/office/drawing/2014/main" id="{9AAB25C1-AB87-5A13-0B39-9DD224FE80A9}"/>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7481" y="2397999"/>
            <a:ext cx="5388664" cy="3951687"/>
          </a:xfrm>
          <a:prstGeom prst="rect">
            <a:avLst/>
          </a:prstGeom>
        </p:spPr>
      </p:pic>
    </p:spTree>
    <p:extLst>
      <p:ext uri="{BB962C8B-B14F-4D97-AF65-F5344CB8AC3E}">
        <p14:creationId xmlns:p14="http://schemas.microsoft.com/office/powerpoint/2010/main" val="32818402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theme/theme1.xml><?xml version="1.0" encoding="utf-8"?>
<a:theme xmlns:a="http://schemas.openxmlformats.org/drawingml/2006/main" name="Every1 slide master">
  <a:themeElements>
    <a:clrScheme name="0E3AF0">
      <a:dk1>
        <a:srgbClr val="231F20"/>
      </a:dk1>
      <a:lt1>
        <a:srgbClr val="FFFFFF"/>
      </a:lt1>
      <a:dk2>
        <a:srgbClr val="0E3AF0"/>
      </a:dk2>
      <a:lt2>
        <a:srgbClr val="D3D3D3"/>
      </a:lt2>
      <a:accent1>
        <a:srgbClr val="BDF03A"/>
      </a:accent1>
      <a:accent2>
        <a:srgbClr val="0E3AF0"/>
      </a:accent2>
      <a:accent3>
        <a:srgbClr val="A5A5A5"/>
      </a:accent3>
      <a:accent4>
        <a:srgbClr val="808080"/>
      </a:accent4>
      <a:accent5>
        <a:srgbClr val="0E3AF0"/>
      </a:accent5>
      <a:accent6>
        <a:srgbClr val="70AD47"/>
      </a:accent6>
      <a:hlink>
        <a:srgbClr val="0563C1"/>
      </a:hlink>
      <a:folHlink>
        <a:srgbClr val="954F72"/>
      </a:folHlink>
    </a:clrScheme>
    <a:fontScheme name="Office 2007 - 201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1"/>
        </a:solidFill>
        <a:ln w="12838" cap="flat">
          <a:noFill/>
          <a:prstDash val="solid"/>
          <a:miter/>
        </a:ln>
        <a:effectLst/>
      </a:spPr>
      <a:bodyPr rtlCol="0" anchor="ctr"/>
      <a:lstStyle>
        <a:defPPr algn="ctr">
          <a:defRPr sz="2800" dirty="0" smtClean="0">
            <a:solidFill>
              <a:srgbClr val="1A1941"/>
            </a:solidFill>
            <a:latin typeface="+mj-lt"/>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테마">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맑은 고딕"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맑은 고딕"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테마">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맑은 고딕"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맑은 고딕"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59c2b11d-9272-4eed-95ac-95725493c81f" xsi:nil="true"/>
    <lcf76f155ced4ddcb4097134ff3c332f xmlns="c67c0ac7-78b5-4864-aca3-db9996adcf66">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CFC0EDCDBA201B409A2395B9861151A1" ma:contentTypeVersion="15" ma:contentTypeDescription="Een nieuw document maken." ma:contentTypeScope="" ma:versionID="50c7f522389424b49c6918a8f642ccca">
  <xsd:schema xmlns:xsd="http://www.w3.org/2001/XMLSchema" xmlns:xs="http://www.w3.org/2001/XMLSchema" xmlns:p="http://schemas.microsoft.com/office/2006/metadata/properties" xmlns:ns2="c67c0ac7-78b5-4864-aca3-db9996adcf66" xmlns:ns3="59c2b11d-9272-4eed-95ac-95725493c81f" targetNamespace="http://schemas.microsoft.com/office/2006/metadata/properties" ma:root="true" ma:fieldsID="bb5fd8cc14943147fc1cd49a2979817f" ns2:_="" ns3:_="">
    <xsd:import namespace="c67c0ac7-78b5-4864-aca3-db9996adcf66"/>
    <xsd:import namespace="59c2b11d-9272-4eed-95ac-95725493c81f"/>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2:lcf76f155ced4ddcb4097134ff3c332f" minOccurs="0"/>
                <xsd:element ref="ns3:TaxCatchAll" minOccurs="0"/>
                <xsd:element ref="ns2:MediaServiceLocation" minOccurs="0"/>
                <xsd:element ref="ns2:MediaServiceGenerationTime" minOccurs="0"/>
                <xsd:element ref="ns2:MediaServiceEventHashCode" minOccurs="0"/>
                <xsd:element ref="ns2:MediaServiceOCR" minOccurs="0"/>
                <xsd:element ref="ns3:SharedWithUsers" minOccurs="0"/>
                <xsd:element ref="ns3:SharedWithDetails"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67c0ac7-78b5-4864-aca3-db9996adcf6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dexed="true" ma:internalName="MediaServiceDateTaken"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lcf76f155ced4ddcb4097134ff3c332f" ma:index="13" nillable="true" ma:taxonomy="true" ma:internalName="lcf76f155ced4ddcb4097134ff3c332f" ma:taxonomyFieldName="MediaServiceImageTags" ma:displayName="Afbeeldingtags" ma:readOnly="false" ma:fieldId="{5cf76f15-5ced-4ddc-b409-7134ff3c332f}" ma:taxonomyMulti="true" ma:sspId="59249fec-8619-4602-8705-1823ced1ad95" ma:termSetId="09814cd3-568e-fe90-9814-8d621ff8fb84" ma:anchorId="fba54fb3-c3e1-fe81-a776-ca4b69148c4d" ma:open="true" ma:isKeyword="false">
      <xsd:complexType>
        <xsd:sequence>
          <xsd:element ref="pc:Terms" minOccurs="0" maxOccurs="1"/>
        </xsd:sequence>
      </xsd:complexType>
    </xsd:element>
    <xsd:element name="MediaServiceLocation" ma:index="15" nillable="true" ma:displayName="Location" ma:indexed="true" ma:internalName="MediaServiceLocatio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59c2b11d-9272-4eed-95ac-95725493c81f"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208e361e-f706-48d1-9f52-00535f2db59c}" ma:internalName="TaxCatchAll" ma:showField="CatchAllData" ma:web="59c2b11d-9272-4eed-95ac-95725493c81f">
      <xsd:complexType>
        <xsd:complexContent>
          <xsd:extension base="dms:MultiChoiceLookup">
            <xsd:sequence>
              <xsd:element name="Value" type="dms:Lookup" maxOccurs="unbounded" minOccurs="0" nillable="true"/>
            </xsd:sequence>
          </xsd:extension>
        </xsd:complexContent>
      </xsd:complexType>
    </xsd:element>
    <xsd:element name="SharedWithUsers" ma:index="19" nillable="true" ma:displayName="Gedeeld met"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Gedeeld met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93CA0DD0-504F-4EB9-B60E-59D0E157F7B9}">
  <ds:schemaRefs>
    <ds:schemaRef ds:uri="577805d4-8e47-4788-b8ec-5b1290b6ebfb"/>
    <ds:schemaRef ds:uri="59c2b11d-9272-4eed-95ac-95725493c81f"/>
    <ds:schemaRef ds:uri="75a85b04-3e87-4e6d-8e61-343b36998706"/>
    <ds:schemaRef ds:uri="c67c0ac7-78b5-4864-aca3-db9996adcf66"/>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 ds:uri="f45ef3b6-e1f8-4ba6-89ba-26b48c006428"/>
    <ds:schemaRef ds:uri="7b26517a-e12b-4b49-bcfd-51642f3fdde0"/>
  </ds:schemaRefs>
</ds:datastoreItem>
</file>

<file path=customXml/itemProps2.xml><?xml version="1.0" encoding="utf-8"?>
<ds:datastoreItem xmlns:ds="http://schemas.openxmlformats.org/officeDocument/2006/customXml" ds:itemID="{1723812A-1AE6-444C-8E58-FCC27430B06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67c0ac7-78b5-4864-aca3-db9996adcf66"/>
    <ds:schemaRef ds:uri="59c2b11d-9272-4eed-95ac-95725493c81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8E3774D8-BCA8-4A02-93E0-3307429344AA}">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374</TotalTime>
  <Words>3583</Words>
  <Application>Microsoft Macintosh PowerPoint</Application>
  <PresentationFormat>Widescreen</PresentationFormat>
  <Paragraphs>334</Paragraphs>
  <Slides>28</Slides>
  <Notes>28</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28</vt:i4>
      </vt:variant>
    </vt:vector>
  </HeadingPairs>
  <TitlesOfParts>
    <vt:vector size="34" baseType="lpstr">
      <vt:lpstr>맑은 고딕</vt:lpstr>
      <vt:lpstr>Arial</vt:lpstr>
      <vt:lpstr>Arial,Sans-Serif</vt:lpstr>
      <vt:lpstr>Calibri</vt:lpstr>
      <vt:lpstr>Public Sans</vt:lpstr>
      <vt:lpstr>Every1 slide master</vt:lpstr>
      <vt:lpstr>Handige tips, trucs en hulpmiddelen… om u te helpen bij het opzetten van uw energiegemeenschap</vt:lpstr>
      <vt:lpstr>Inleiding</vt:lpstr>
      <vt:lpstr>Deze presentatie</vt:lpstr>
      <vt:lpstr>Ga vandaag nog aan de slag!  </vt:lpstr>
      <vt:lpstr>Een energiegemeenschap starten: eerste stappen en overwegingen - Inleiding </vt:lpstr>
      <vt:lpstr>Een energiegemeenschap opstarten: eerste stappen en overwegingen – Eerste vragen </vt:lpstr>
      <vt:lpstr>Een energiegemeenschap opstarten: eerste stappen en overwegingen – Meer vragen </vt:lpstr>
      <vt:lpstr>Een energiegemeenschap starten: verdere overwegingen - Inleiding </vt:lpstr>
      <vt:lpstr>Een energiegemeenschap opstarten: verdere overwegingen </vt:lpstr>
      <vt:lpstr>Een energiegemeenschap starten: formele organisatie - Inleiding </vt:lpstr>
      <vt:lpstr>Een energiegemeenschap starten: formele organisatie </vt:lpstr>
      <vt:lpstr>Een energiegemeenschap opstarten: Leiderschap -  Inleiding </vt:lpstr>
      <vt:lpstr>Een energiegemeenschap opstarten: Leiderschap </vt:lpstr>
      <vt:lpstr>Een energiegemeenschap starten: Bronnen - Inleiding </vt:lpstr>
      <vt:lpstr>Een energiegemeenschap opstarten: bronnen  </vt:lpstr>
      <vt:lpstr>Een energiegemeenschap opstarten: uw leden - Inleiding  </vt:lpstr>
      <vt:lpstr>Een energiegemeenschap starten: uw leden  </vt:lpstr>
      <vt:lpstr>Een energiegemeenschap opstarten: Financiering - Inleiding </vt:lpstr>
      <vt:lpstr>Een energiegemeenschap opstarten: Financiering - Vragen </vt:lpstr>
      <vt:lpstr>Een energiegemeenschap opstarten: Financiering - Opties </vt:lpstr>
      <vt:lpstr>Een energiegemeenschap opstarten: Betrokkenheid van de gemeenschap en belanghebbenden - Inleiding </vt:lpstr>
      <vt:lpstr>Een energiegemeenschap opstarten: Betrokkenheid van de gemeenschap en belanghebbenden - Vragen </vt:lpstr>
      <vt:lpstr>Een energiegemeenschap opstarten: Betrokkenheid van de gemeenschap en belanghebbenden – Goede praktijken </vt:lpstr>
      <vt:lpstr>Volgende stappen 1 </vt:lpstr>
      <vt:lpstr>Volgende stappen 2 </vt:lpstr>
      <vt:lpstr>Dankwoord 1 </vt:lpstr>
      <vt:lpstr>Dankwoord 2 </vt:lpstr>
      <vt:lpstr>Bedankt! </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
  <cp:lastModifiedBy>Beck.Pitt</cp:lastModifiedBy>
  <cp:revision>51</cp:revision>
  <cp:lastPrinted>2025-03-21T11:31:47Z</cp:lastPrinted>
  <dcterms:created xsi:type="dcterms:W3CDTF">2019-04-06T05:20:47Z</dcterms:created>
  <dcterms:modified xsi:type="dcterms:W3CDTF">2026-03-17T08:05:25Z</dcterms:modified>
  <cp:category/>
</cp:coreProperties>
</file>