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3"/>
  </p:notesMasterIdLst>
  <p:sldIdLst>
    <p:sldId id="256" r:id="rId6"/>
    <p:sldId id="257" r:id="rId7"/>
    <p:sldId id="265" r:id="rId8"/>
    <p:sldId id="263" r:id="rId9"/>
    <p:sldId id="264" r:id="rId10"/>
    <p:sldId id="266" r:id="rId11"/>
    <p:sldId id="283" r:id="rId12"/>
    <p:sldId id="271" r:id="rId13"/>
    <p:sldId id="272" r:id="rId14"/>
    <p:sldId id="269" r:id="rId15"/>
    <p:sldId id="268" r:id="rId16"/>
    <p:sldId id="287" r:id="rId17"/>
    <p:sldId id="284" r:id="rId18"/>
    <p:sldId id="277" r:id="rId19"/>
    <p:sldId id="276" r:id="rId20"/>
    <p:sldId id="275" r:id="rId21"/>
    <p:sldId id="274" r:id="rId22"/>
    <p:sldId id="273" r:id="rId23"/>
    <p:sldId id="285" r:id="rId24"/>
    <p:sldId id="282" r:id="rId25"/>
    <p:sldId id="281" r:id="rId26"/>
    <p:sldId id="280" r:id="rId27"/>
    <p:sldId id="288" r:id="rId28"/>
    <p:sldId id="279" r:id="rId29"/>
    <p:sldId id="286" r:id="rId30"/>
    <p:sldId id="289" r:id="rId31"/>
    <p:sldId id="2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WuwZ4OuT+Fd84CaTPsDVA==" hashData="cRFnk1y0cI9MTVqPH5tb/t17Q4zxMalHR5rV/NpIgl3Ng8+fLGuZhq7GnMHMv65DpacAINXfy+DDhfoKbXckB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38"/>
    <p:restoredTop sz="87314" autoAdjust="0"/>
  </p:normalViewPr>
  <p:slideViewPr>
    <p:cSldViewPr snapToGrid="0">
      <p:cViewPr varScale="1">
        <p:scale>
          <a:sx n="95" d="100"/>
          <a:sy n="95" d="100"/>
        </p:scale>
        <p:origin x="128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2/24/2025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 para editar os estilos de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Os dados de pontos </a:t>
            </a:r>
            <a:r>
              <a:rPr lang="en-US" dirty="0">
                <a:solidFill>
                  <a:srgbClr val="000000"/>
                </a:solidFill>
                <a:latin typeface="Arial"/>
                <a:ea typeface="Arial"/>
                <a:cs typeface="Arial"/>
                <a:sym typeface="Arial"/>
              </a:rPr>
              <a:t>são </a:t>
            </a:r>
            <a:r>
              <a:rPr lang="en-US" sz="1200" b="0" i="0" u="none" strike="noStrike" cap="none" dirty="0">
                <a:solidFill>
                  <a:srgbClr val="000000"/>
                </a:solidFill>
                <a:effectLst/>
                <a:latin typeface="Arial"/>
                <a:ea typeface="Arial"/>
                <a:cs typeface="Arial"/>
                <a:sym typeface="Arial"/>
              </a:rPr>
              <a:t>descritos por um único vértice, nenhum destes vértices está ligado entre si. Em vez disso, todos eles formam as suas próprias unidades. Normalmente, têm um único conjunto de coordenadas X e Y, juntamente com as coordenadas espaciais. Na maioria dos casos, existem também dados de atributos que </a:t>
            </a:r>
            <a:r>
              <a:rPr lang="en-US" dirty="0">
                <a:solidFill>
                  <a:srgbClr val="000000"/>
                </a:solidFill>
                <a:latin typeface="Arial"/>
                <a:ea typeface="Arial"/>
                <a:cs typeface="Arial"/>
                <a:sym typeface="Arial"/>
              </a:rPr>
              <a:t>descrevem </a:t>
            </a:r>
            <a:r>
              <a:rPr lang="en-US" sz="1200" b="0" i="0" u="none" strike="noStrike" cap="none" dirty="0">
                <a:solidFill>
                  <a:srgbClr val="000000"/>
                </a:solidFill>
                <a:effectLst/>
                <a:latin typeface="Arial"/>
                <a:ea typeface="Arial"/>
                <a:cs typeface="Arial"/>
                <a:sym typeface="Arial"/>
              </a:rPr>
              <a:t>cada ponto e que ajudam o utilizador a distinguir </a:t>
            </a:r>
            <a:r>
              <a:rPr lang="en-US" dirty="0">
                <a:solidFill>
                  <a:srgbClr val="000000"/>
                </a:solidFill>
                <a:latin typeface="Arial"/>
                <a:ea typeface="Arial"/>
                <a:cs typeface="Arial"/>
                <a:sym typeface="Arial"/>
              </a:rPr>
              <a:t>entre </a:t>
            </a:r>
            <a:r>
              <a:rPr lang="en-US" sz="1200" b="0" i="0" u="none" strike="noStrike" cap="none" dirty="0">
                <a:solidFill>
                  <a:srgbClr val="000000"/>
                </a:solidFill>
                <a:effectLst/>
                <a:latin typeface="Arial"/>
                <a:ea typeface="Arial"/>
                <a:cs typeface="Arial"/>
                <a:sym typeface="Arial"/>
              </a:rPr>
              <a:t>um ponto e outro. O que é considerado um ponto é subjetivo. O que é que queremos dizer com isso? Bem, um </a:t>
            </a:r>
            <a:r>
              <a:rPr lang="en-US" sz="1200" i="0" u="none" strike="noStrike" cap="none" dirty="0">
                <a:solidFill>
                  <a:srgbClr val="000000"/>
                </a:solidFill>
                <a:effectLst/>
                <a:latin typeface="Arial"/>
                <a:ea typeface="Arial"/>
                <a:cs typeface="Arial"/>
                <a:sym typeface="Arial"/>
              </a:rPr>
              <a:t>ponto representa a </a:t>
            </a:r>
            <a:r>
              <a:rPr lang="en-US" dirty="0">
                <a:solidFill>
                  <a:srgbClr val="000000"/>
                </a:solidFill>
                <a:latin typeface="Arial"/>
                <a:ea typeface="Arial"/>
                <a:cs typeface="Arial"/>
                <a:sym typeface="Arial"/>
              </a:rPr>
              <a:t>caraterística sem </a:t>
            </a:r>
            <a:r>
              <a:rPr lang="en-US" sz="1200" i="0" u="none" strike="noStrike" cap="none" dirty="0">
                <a:solidFill>
                  <a:srgbClr val="000000"/>
                </a:solidFill>
                <a:effectLst/>
                <a:latin typeface="Arial"/>
                <a:ea typeface="Arial"/>
                <a:cs typeface="Arial"/>
                <a:sym typeface="Arial"/>
              </a:rPr>
              <a:t>uma área. </a:t>
            </a:r>
            <a:r>
              <a:rPr lang="en-US" dirty="0">
                <a:solidFill>
                  <a:srgbClr val="000000"/>
                </a:solidFill>
                <a:latin typeface="Arial"/>
                <a:ea typeface="Arial"/>
                <a:cs typeface="Arial"/>
                <a:sym typeface="Arial"/>
              </a:rPr>
              <a:t>Quando uma </a:t>
            </a:r>
            <a:r>
              <a:rPr lang="en-US" sz="1200" i="0" u="none" strike="noStrike" cap="none" dirty="0">
                <a:solidFill>
                  <a:srgbClr val="000000"/>
                </a:solidFill>
                <a:effectLst/>
                <a:latin typeface="Arial"/>
                <a:ea typeface="Arial"/>
                <a:cs typeface="Arial"/>
                <a:sym typeface="Arial"/>
              </a:rPr>
              <a:t>caraterística </a:t>
            </a:r>
            <a:r>
              <a:rPr lang="en-US" dirty="0">
                <a:solidFill>
                  <a:srgbClr val="000000"/>
                </a:solidFill>
                <a:latin typeface="Arial"/>
                <a:ea typeface="Arial"/>
                <a:cs typeface="Arial"/>
                <a:sym typeface="Arial"/>
              </a:rPr>
              <a:t>não tem uma </a:t>
            </a:r>
            <a:r>
              <a:rPr lang="en-US" sz="1200" b="0" i="0" u="none" strike="noStrike" cap="none" dirty="0">
                <a:solidFill>
                  <a:srgbClr val="000000"/>
                </a:solidFill>
                <a:effectLst/>
                <a:latin typeface="Arial"/>
                <a:ea typeface="Arial"/>
                <a:cs typeface="Arial"/>
                <a:sym typeface="Arial"/>
              </a:rPr>
              <a:t>área</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depende muito da escala do mapa. Se estiver a representar um país</a:t>
            </a:r>
            <a:r>
              <a:rPr lang="en-US" dirty="0">
                <a:solidFill>
                  <a:srgbClr val="000000"/>
                </a:solidFill>
                <a:latin typeface="Arial"/>
                <a:ea typeface="Arial"/>
                <a:cs typeface="Arial"/>
                <a:sym typeface="Arial"/>
              </a:rPr>
              <a:t>, então </a:t>
            </a:r>
            <a:r>
              <a:rPr lang="en-US" sz="1200" b="0" i="0" u="none" strike="noStrike" cap="none" dirty="0">
                <a:solidFill>
                  <a:srgbClr val="000000"/>
                </a:solidFill>
                <a:effectLst/>
                <a:latin typeface="Arial"/>
                <a:ea typeface="Arial"/>
                <a:cs typeface="Arial"/>
                <a:sym typeface="Arial"/>
              </a:rPr>
              <a:t>todas as cidades desse país podem ser consideradas um ponto. Se, por outro lado, tiver um mapa de uma cidade, então os diferentes edifícios ou pontos de interesse podem ser visualizados com pontos.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4239480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US" sz="1200" b="0" i="0" u="none" strike="noStrike" cap="none" dirty="0">
                <a:solidFill>
                  <a:srgbClr val="000000"/>
                </a:solidFill>
                <a:effectLst/>
                <a:latin typeface="Arial"/>
                <a:ea typeface="Arial"/>
                <a:cs typeface="Arial"/>
                <a:sym typeface="Arial"/>
              </a:rPr>
              <a:t>O segundo tipo de dados vectoriais são os dados de linha. Os dados de linha </a:t>
            </a:r>
            <a:r>
              <a:rPr lang="en-US" dirty="0">
                <a:solidFill>
                  <a:srgbClr val="000000"/>
                </a:solidFill>
                <a:latin typeface="Arial"/>
                <a:ea typeface="Arial"/>
                <a:cs typeface="Arial"/>
                <a:sym typeface="Arial"/>
              </a:rPr>
              <a:t>consistem </a:t>
            </a:r>
            <a:r>
              <a:rPr lang="en-US" sz="1200" b="0" i="0" u="none" strike="noStrike" cap="none" dirty="0">
                <a:solidFill>
                  <a:srgbClr val="000000"/>
                </a:solidFill>
                <a:effectLst/>
                <a:latin typeface="Arial"/>
                <a:ea typeface="Arial"/>
                <a:cs typeface="Arial"/>
                <a:sym typeface="Arial"/>
              </a:rPr>
              <a:t>em, pelo menos, dois ou mais vértices que estão ligados entre si. Nesta imagem, destacámos uma das linhas a vermelho. Em cada extremidade desta linha vermelha, existe um vértice e, como estão ligados entre si, formam uma linha. E, tal como os pontos, incluem alguns atributos de descrição</a:t>
            </a:r>
            <a:r>
              <a:rPr lang="en-US" dirty="0">
                <a:solidFill>
                  <a:srgbClr val="000000"/>
                </a:solidFill>
                <a:latin typeface="Arial"/>
                <a:ea typeface="Arial"/>
                <a:cs typeface="Arial"/>
                <a:sym typeface="Arial"/>
              </a:rPr>
              <a:t>. Se </a:t>
            </a:r>
            <a:r>
              <a:rPr lang="en-US" sz="1200" b="0" i="0" u="none" strike="noStrike" cap="none" dirty="0">
                <a:solidFill>
                  <a:srgbClr val="000000"/>
                </a:solidFill>
                <a:effectLst/>
                <a:latin typeface="Arial"/>
                <a:ea typeface="Arial"/>
                <a:cs typeface="Arial"/>
                <a:sym typeface="Arial"/>
              </a:rPr>
              <a:t>se tratasse de </a:t>
            </a:r>
            <a:r>
              <a:rPr lang="en-US" dirty="0">
                <a:solidFill>
                  <a:srgbClr val="000000"/>
                </a:solidFill>
                <a:latin typeface="Arial"/>
                <a:ea typeface="Arial"/>
                <a:cs typeface="Arial"/>
                <a:sym typeface="Arial"/>
              </a:rPr>
              <a:t>uma linha de transmissão</a:t>
            </a:r>
            <a:r>
              <a:rPr lang="en-US" sz="1200" b="0" i="0" u="none" strike="noStrike" cap="none" dirty="0">
                <a:solidFill>
                  <a:srgbClr val="000000"/>
                </a:solidFill>
                <a:effectLst/>
                <a:latin typeface="Arial"/>
                <a:ea typeface="Arial"/>
                <a:cs typeface="Arial"/>
                <a:sym typeface="Arial"/>
              </a:rPr>
              <a:t>, talvez a tensão das linhas fosse um atributo. As linhas têm um comprimento, mas não têm uma área. Mais uma vez, tal como acontece com os pontos, a escala é importante. Se estiver a representar um país, então a rede fluvial pode ser uma camada de linha. Se fizer zoom numa paisagem</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então a rede fluvial pode muito bem ser representada por um polígono.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Os polígonos são o último tipo de dados vectoriais. Os polígonos formam áreas fechadas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São muito semelhantes às linhas. A diferença é que são constituídos por pelo menos quatro vértices e o último e o primeiro vértice partilham sempre as mesmas coordenadas, formando a mesma área fechada. E, tal como os pontos e as rectas, também incluem atributos descritivos. Aqui temos um mapa de África e cada país do mapa é o seu próprio polígono</a:t>
            </a:r>
            <a:r>
              <a:rPr lang="en-US" dirty="0">
                <a:solidFill>
                  <a:srgbClr val="000000"/>
                </a:solidFill>
                <a:latin typeface="Arial"/>
                <a:ea typeface="Arial"/>
                <a:cs typeface="Arial"/>
                <a:sym typeface="Arial"/>
              </a:rPr>
              <a:t>. Os </a:t>
            </a:r>
            <a:r>
              <a:rPr lang="en-US" sz="1200" b="0" i="0" u="none" strike="noStrike" cap="none" dirty="0">
                <a:solidFill>
                  <a:srgbClr val="000000"/>
                </a:solidFill>
                <a:effectLst/>
                <a:latin typeface="Arial"/>
                <a:ea typeface="Arial"/>
                <a:cs typeface="Arial"/>
                <a:sym typeface="Arial"/>
              </a:rPr>
              <a:t>atributos que podem </a:t>
            </a:r>
            <a:r>
              <a:rPr lang="en-US" dirty="0">
                <a:solidFill>
                  <a:srgbClr val="000000"/>
                </a:solidFill>
                <a:latin typeface="Arial"/>
                <a:ea typeface="Arial"/>
                <a:cs typeface="Arial"/>
                <a:sym typeface="Arial"/>
              </a:rPr>
              <a:t>ser associados a estes polígonos são, por exemplo, </a:t>
            </a:r>
            <a:r>
              <a:rPr lang="en-US" sz="1200" b="0" i="0" u="none" strike="noStrike" cap="none" dirty="0">
                <a:solidFill>
                  <a:srgbClr val="000000"/>
                </a:solidFill>
                <a:effectLst/>
                <a:latin typeface="Arial"/>
                <a:ea typeface="Arial"/>
                <a:cs typeface="Arial"/>
                <a:sym typeface="Arial"/>
              </a:rPr>
              <a:t>o nome do país, o tamanho da população </a:t>
            </a:r>
            <a:r>
              <a:rPr lang="en-US" dirty="0">
                <a:solidFill>
                  <a:srgbClr val="000000"/>
                </a:solidFill>
                <a:latin typeface="Arial"/>
                <a:ea typeface="Arial"/>
                <a:cs typeface="Arial"/>
                <a:sym typeface="Arial"/>
              </a:rPr>
              <a:t>e a </a:t>
            </a:r>
            <a:r>
              <a:rPr lang="en-US" sz="1200" b="0" i="0" u="none" strike="noStrike" cap="none" dirty="0">
                <a:solidFill>
                  <a:srgbClr val="000000"/>
                </a:solidFill>
                <a:effectLst/>
                <a:latin typeface="Arial"/>
                <a:ea typeface="Arial"/>
                <a:cs typeface="Arial"/>
                <a:sym typeface="Arial"/>
              </a:rPr>
              <a:t>taxa de eletrificação.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1326432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Os dados raster </a:t>
            </a:r>
            <a:r>
              <a:rPr lang="en-US" dirty="0">
                <a:solidFill>
                  <a:srgbClr val="000000"/>
                </a:solidFill>
                <a:latin typeface="Arial"/>
                <a:ea typeface="Arial"/>
                <a:cs typeface="Arial"/>
                <a:sym typeface="Arial"/>
              </a:rPr>
              <a:t>diferem </a:t>
            </a:r>
            <a:r>
              <a:rPr lang="en-US" sz="1200" b="0" i="0" u="none" strike="noStrike" cap="none" dirty="0">
                <a:solidFill>
                  <a:srgbClr val="000000"/>
                </a:solidFill>
                <a:effectLst/>
                <a:latin typeface="Arial"/>
                <a:ea typeface="Arial"/>
                <a:cs typeface="Arial"/>
                <a:sym typeface="Arial"/>
              </a:rPr>
              <a:t>dos dados regulares em muitos aspectos. Em vez de representarem objectos </a:t>
            </a:r>
            <a:r>
              <a:rPr lang="en-US" dirty="0">
                <a:solidFill>
                  <a:srgbClr val="000000"/>
                </a:solidFill>
                <a:latin typeface="Arial"/>
                <a:ea typeface="Arial"/>
                <a:cs typeface="Arial"/>
                <a:sym typeface="Arial"/>
              </a:rPr>
              <a:t>da vida real </a:t>
            </a:r>
            <a:r>
              <a:rPr lang="en-US" sz="1200" b="0" i="0" u="none" strike="noStrike" cap="none" dirty="0">
                <a:solidFill>
                  <a:srgbClr val="000000"/>
                </a:solidFill>
                <a:effectLst/>
                <a:latin typeface="Arial"/>
                <a:ea typeface="Arial"/>
                <a:cs typeface="Arial"/>
                <a:sym typeface="Arial"/>
              </a:rPr>
              <a:t>com limites claros, os dados raster são compostos por células. Estas formam matrizes e, em conjunto, representam </a:t>
            </a:r>
            <a:r>
              <a:rPr lang="en-US" sz="1200" i="0" u="none" strike="noStrike" cap="none" dirty="0">
                <a:solidFill>
                  <a:srgbClr val="000000"/>
                </a:solidFill>
                <a:effectLst/>
                <a:latin typeface="Arial"/>
                <a:ea typeface="Arial"/>
                <a:cs typeface="Arial"/>
                <a:sym typeface="Arial"/>
              </a:rPr>
              <a:t>superfícies. Nesta imagem, o quadrado verde </a:t>
            </a:r>
            <a:r>
              <a:rPr lang="en-US" dirty="0">
                <a:solidFill>
                  <a:srgbClr val="000000"/>
                </a:solidFill>
                <a:latin typeface="Arial"/>
                <a:ea typeface="Arial"/>
                <a:cs typeface="Arial"/>
                <a:sym typeface="Arial"/>
              </a:rPr>
              <a:t>representa uma </a:t>
            </a:r>
            <a:r>
              <a:rPr lang="en-US" sz="1200" i="0" u="none" strike="noStrike" cap="none" dirty="0">
                <a:solidFill>
                  <a:srgbClr val="000000"/>
                </a:solidFill>
                <a:effectLst/>
                <a:latin typeface="Arial"/>
                <a:ea typeface="Arial"/>
                <a:cs typeface="Arial"/>
                <a:sym typeface="Arial"/>
              </a:rPr>
              <a:t>célula e, juntamente com as células brancas à sua volta, forma uma matriz. Esta matriz é o que chamamos de raster. Cada </a:t>
            </a:r>
            <a:r>
              <a:rPr lang="en-US" sz="1200" b="0" i="0" u="none" strike="noStrike" cap="none" dirty="0">
                <a:solidFill>
                  <a:srgbClr val="000000"/>
                </a:solidFill>
                <a:effectLst/>
                <a:latin typeface="Arial"/>
                <a:ea typeface="Arial"/>
                <a:cs typeface="Arial"/>
                <a:sym typeface="Arial"/>
              </a:rPr>
              <a:t>célula tem os seus próprios dados armazenados sob a forma de coordenadas e atributos. Isto faz com que os dados raster sejam uma boa opção para representar superfícies contínuas em grandes áreas. </a:t>
            </a:r>
            <a:r>
              <a:rPr lang="en-US" dirty="0">
                <a:solidFill>
                  <a:srgbClr val="000000"/>
                </a:solidFill>
                <a:latin typeface="Arial"/>
                <a:ea typeface="Arial"/>
                <a:cs typeface="Arial"/>
                <a:sym typeface="Arial"/>
              </a:rPr>
              <a:t>Isto deve-se ao facto de </a:t>
            </a:r>
            <a:r>
              <a:rPr lang="en-US" sz="1200" b="0" i="0" u="none" strike="noStrike" cap="none" dirty="0">
                <a:solidFill>
                  <a:srgbClr val="000000"/>
                </a:solidFill>
                <a:effectLst/>
                <a:latin typeface="Arial"/>
                <a:ea typeface="Arial"/>
                <a:cs typeface="Arial"/>
                <a:sym typeface="Arial"/>
              </a:rPr>
              <a:t>cada um destes quadrados poder captar atributos diferentes e transmitir uma mensagem diferente. Os dados raster </a:t>
            </a:r>
            <a:r>
              <a:rPr lang="en-US" dirty="0">
                <a:solidFill>
                  <a:srgbClr val="000000"/>
                </a:solidFill>
                <a:latin typeface="Arial"/>
                <a:ea typeface="Arial"/>
                <a:cs typeface="Arial"/>
                <a:sym typeface="Arial"/>
              </a:rPr>
              <a:t>são normalmente </a:t>
            </a:r>
            <a:r>
              <a:rPr lang="en-US" sz="1200" b="0" i="0" u="none" strike="noStrike" cap="none" dirty="0">
                <a:solidFill>
                  <a:srgbClr val="000000"/>
                </a:solidFill>
                <a:effectLst/>
                <a:latin typeface="Arial"/>
                <a:ea typeface="Arial"/>
                <a:cs typeface="Arial"/>
                <a:sym typeface="Arial"/>
              </a:rPr>
              <a:t>divididos em três grupos: Temáticos, Contínuos e Imagens. Os rasters temáticos representam normalmente </a:t>
            </a:r>
            <a:r>
              <a:rPr lang="en-US" dirty="0">
                <a:solidFill>
                  <a:srgbClr val="000000"/>
                </a:solidFill>
                <a:latin typeface="Arial"/>
                <a:ea typeface="Arial"/>
                <a:cs typeface="Arial"/>
                <a:sym typeface="Arial"/>
              </a:rPr>
              <a:t>conjuntos de dados </a:t>
            </a:r>
            <a:r>
              <a:rPr lang="en-US" sz="1200" b="0" i="0" u="none" strike="noStrike" cap="none" dirty="0">
                <a:solidFill>
                  <a:srgbClr val="000000"/>
                </a:solidFill>
                <a:effectLst/>
                <a:latin typeface="Arial"/>
                <a:ea typeface="Arial"/>
                <a:cs typeface="Arial"/>
                <a:sym typeface="Arial"/>
              </a:rPr>
              <a:t>como a cobertura do solo, enquanto os rasters contínuos representam dados que não têm fronteiras </a:t>
            </a:r>
            <a:r>
              <a:rPr lang="en-US" dirty="0">
                <a:solidFill>
                  <a:srgbClr val="000000"/>
                </a:solidFill>
                <a:latin typeface="Arial"/>
                <a:ea typeface="Arial"/>
                <a:cs typeface="Arial"/>
                <a:sym typeface="Arial"/>
              </a:rPr>
              <a:t>nítidas, enquanto os </a:t>
            </a:r>
            <a:r>
              <a:rPr lang="en-US" sz="1200" b="0" i="0" u="none" strike="noStrike" cap="none" dirty="0">
                <a:solidFill>
                  <a:srgbClr val="000000"/>
                </a:solidFill>
                <a:effectLst/>
                <a:latin typeface="Arial"/>
                <a:ea typeface="Arial"/>
                <a:cs typeface="Arial"/>
                <a:sym typeface="Arial"/>
              </a:rPr>
              <a:t>rasters temáticos têm normalmente fronteiras nítidas. Os </a:t>
            </a:r>
            <a:r>
              <a:rPr lang="en-US" dirty="0">
                <a:solidFill>
                  <a:srgbClr val="000000"/>
                </a:solidFill>
                <a:latin typeface="Arial"/>
                <a:ea typeface="Arial"/>
                <a:cs typeface="Arial"/>
                <a:sym typeface="Arial"/>
              </a:rPr>
              <a:t>conjuntos de dados </a:t>
            </a:r>
            <a:r>
              <a:rPr lang="en-US" sz="1200" b="0" i="0" u="none" strike="noStrike" cap="none" dirty="0">
                <a:solidFill>
                  <a:srgbClr val="000000"/>
                </a:solidFill>
                <a:effectLst/>
                <a:latin typeface="Arial"/>
                <a:ea typeface="Arial"/>
                <a:cs typeface="Arial"/>
                <a:sym typeface="Arial"/>
              </a:rPr>
              <a:t>contínuos tendem a representar dados como a temperatura, a inclinação da elevação e a velocidade do vento. </a:t>
            </a:r>
            <a:r>
              <a:rPr lang="en-US" dirty="0">
                <a:solidFill>
                  <a:srgbClr val="000000"/>
                </a:solidFill>
                <a:latin typeface="Arial"/>
                <a:ea typeface="Arial"/>
                <a:cs typeface="Arial"/>
                <a:sym typeface="Arial"/>
              </a:rPr>
              <a:t>Os rasters </a:t>
            </a:r>
            <a:r>
              <a:rPr lang="en-US" sz="1200" b="0" i="0" u="none" strike="noStrike" cap="none" dirty="0">
                <a:solidFill>
                  <a:srgbClr val="000000"/>
                </a:solidFill>
                <a:effectLst/>
                <a:latin typeface="Arial"/>
                <a:ea typeface="Arial"/>
                <a:cs typeface="Arial"/>
                <a:sym typeface="Arial"/>
              </a:rPr>
              <a:t>de imagens </a:t>
            </a:r>
            <a:r>
              <a:rPr lang="en-US" dirty="0">
                <a:solidFill>
                  <a:srgbClr val="000000"/>
                </a:solidFill>
                <a:latin typeface="Arial"/>
                <a:ea typeface="Arial"/>
                <a:cs typeface="Arial"/>
                <a:sym typeface="Arial"/>
              </a:rPr>
              <a:t>são </a:t>
            </a:r>
            <a:r>
              <a:rPr lang="en-US" sz="1200" b="0" i="0" u="none" strike="noStrike" cap="none" dirty="0">
                <a:solidFill>
                  <a:srgbClr val="000000"/>
                </a:solidFill>
                <a:effectLst/>
                <a:latin typeface="Arial"/>
                <a:ea typeface="Arial"/>
                <a:cs typeface="Arial"/>
                <a:sym typeface="Arial"/>
              </a:rPr>
              <a:t>mapas </a:t>
            </a:r>
            <a:r>
              <a:rPr lang="en-US" dirty="0">
                <a:solidFill>
                  <a:srgbClr val="000000"/>
                </a:solidFill>
                <a:latin typeface="Arial"/>
                <a:ea typeface="Arial"/>
                <a:cs typeface="Arial"/>
                <a:sym typeface="Arial"/>
              </a:rPr>
              <a:t>digitalizados </a:t>
            </a:r>
            <a:r>
              <a:rPr lang="en-US" sz="1200" b="0" i="0" u="none" strike="noStrike" cap="none" dirty="0">
                <a:solidFill>
                  <a:srgbClr val="000000"/>
                </a:solidFill>
                <a:effectLst/>
                <a:latin typeface="Arial"/>
                <a:ea typeface="Arial"/>
                <a:cs typeface="Arial"/>
                <a:sym typeface="Arial"/>
              </a:rPr>
              <a:t>que são comuns como mapas de base e podem ser utilizados para garantir que os vértices de um </a:t>
            </a:r>
            <a:r>
              <a:rPr lang="en-US" dirty="0">
                <a:solidFill>
                  <a:srgbClr val="000000"/>
                </a:solidFill>
                <a:latin typeface="Arial"/>
                <a:ea typeface="Arial"/>
                <a:cs typeface="Arial"/>
                <a:sym typeface="Arial"/>
              </a:rPr>
              <a:t>conjunto de dados </a:t>
            </a:r>
            <a:r>
              <a:rPr lang="en-US" sz="1200" b="0" i="0" u="none" strike="noStrike" cap="none" dirty="0">
                <a:solidFill>
                  <a:srgbClr val="000000"/>
                </a:solidFill>
                <a:effectLst/>
                <a:latin typeface="Arial"/>
                <a:ea typeface="Arial"/>
                <a:cs typeface="Arial"/>
                <a:sym typeface="Arial"/>
              </a:rPr>
              <a:t>vectoriais estão corretamente alinhados. Os diferentes tipos de dados raster que utiliza têm grandes implicações na forma como os </a:t>
            </a:r>
            <a:r>
              <a:rPr lang="en-US" dirty="0">
                <a:solidFill>
                  <a:srgbClr val="000000"/>
                </a:solidFill>
                <a:latin typeface="Arial"/>
                <a:ea typeface="Arial"/>
                <a:cs typeface="Arial"/>
                <a:sym typeface="Arial"/>
              </a:rPr>
              <a:t>conjuntos de dados </a:t>
            </a:r>
            <a:r>
              <a:rPr lang="en-US" sz="1200" b="0" i="0" u="none" strike="noStrike" cap="none" dirty="0">
                <a:solidFill>
                  <a:srgbClr val="000000"/>
                </a:solidFill>
                <a:effectLst/>
                <a:latin typeface="Arial"/>
                <a:ea typeface="Arial"/>
                <a:cs typeface="Arial"/>
                <a:sym typeface="Arial"/>
              </a:rPr>
              <a:t>podem ser manipulados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Iremos analisar </a:t>
            </a:r>
            <a:r>
              <a:rPr lang="en-US" dirty="0">
                <a:solidFill>
                  <a:srgbClr val="000000"/>
                </a:solidFill>
                <a:latin typeface="Arial"/>
                <a:ea typeface="Arial"/>
                <a:cs typeface="Arial"/>
                <a:sym typeface="Arial"/>
              </a:rPr>
              <a:t>este assunto </a:t>
            </a:r>
            <a:r>
              <a:rPr lang="en-US" sz="1200" b="0" i="0" u="none" strike="noStrike" cap="none" dirty="0">
                <a:solidFill>
                  <a:srgbClr val="000000"/>
                </a:solidFill>
                <a:effectLst/>
                <a:latin typeface="Arial"/>
                <a:ea typeface="Arial"/>
                <a:cs typeface="Arial"/>
                <a:sym typeface="Arial"/>
              </a:rPr>
              <a:t>um pouco mais profundamente neste curso, mas também nos exercícios deste curso. A utilização de dados raster abrange uma vasta gama de aplicações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Pode utilizar dados raster como mapas de base por baixo dos seus vectores, para os validar e dar-lhes contexto.  Pode utilizá-los como um mapa </a:t>
            </a:r>
            <a:r>
              <a:rPr lang="en-US" dirty="0">
                <a:solidFill>
                  <a:srgbClr val="000000"/>
                </a:solidFill>
                <a:latin typeface="Arial"/>
                <a:ea typeface="Arial"/>
                <a:cs typeface="Arial"/>
                <a:sym typeface="Arial"/>
              </a:rPr>
              <a:t>de superfície </a:t>
            </a:r>
            <a:r>
              <a:rPr lang="en-US" sz="1200" b="0" i="0" u="none" strike="noStrike" cap="none" dirty="0">
                <a:solidFill>
                  <a:srgbClr val="000000"/>
                </a:solidFill>
                <a:effectLst/>
                <a:latin typeface="Arial"/>
                <a:ea typeface="Arial"/>
                <a:cs typeface="Arial"/>
                <a:sym typeface="Arial"/>
              </a:rPr>
              <a:t>que fornece um método eficaz de armazenar a continuidade como uma superfície, ou pode utilizá-los como mapas temáticos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classificando uma superfície em diferentes classes, dependendo de um atributo à escolha.</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Vejamos as implicações que cada tamanho de célula tem. O nível de pormenor representado por </a:t>
            </a:r>
            <a:r>
              <a:rPr lang="en-US" dirty="0">
                <a:solidFill>
                  <a:srgbClr val="000000"/>
                </a:solidFill>
                <a:latin typeface="Arial"/>
                <a:ea typeface="Arial"/>
                <a:cs typeface="Arial"/>
                <a:sym typeface="Arial"/>
              </a:rPr>
              <a:t>um raster </a:t>
            </a:r>
            <a:r>
              <a:rPr lang="en-US" sz="1200" b="0" i="0" u="none" strike="noStrike" cap="none" dirty="0">
                <a:solidFill>
                  <a:srgbClr val="000000"/>
                </a:solidFill>
                <a:effectLst/>
                <a:latin typeface="Arial"/>
                <a:ea typeface="Arial"/>
                <a:cs typeface="Arial"/>
                <a:sym typeface="Arial"/>
              </a:rPr>
              <a:t>depende frequentemente do tamanho da célula. Por vezes, o tamanho da célula é também designado por tamanho do pixel ou resolução espacial. A célula tem de ser suficientemente pequena para captar o pormenor necessário, mas suficientemente grande para que o armazenamento e a análise em computador possam ser efectuados de forma eficiente. Quanto mais homogénea for uma área em relação a variáveis críticas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como a topografia e a utilização do solo, maior poderá ser a dimensão da célula sem perda de precisão. A determinação de um tamanho de célula adequado é muito importante na sua </a:t>
            </a:r>
            <a:r>
              <a:rPr lang="en-US" sz="1200" i="0" u="none" strike="noStrike" cap="none" dirty="0">
                <a:solidFill>
                  <a:srgbClr val="000000"/>
                </a:solidFill>
                <a:effectLst/>
                <a:latin typeface="Arial"/>
                <a:ea typeface="Arial"/>
                <a:cs typeface="Arial"/>
                <a:sym typeface="Arial"/>
              </a:rPr>
              <a:t>aplicação</a:t>
            </a:r>
            <a:r>
              <a:rPr lang="en-US" sz="1200" b="0" i="0" u="none" strike="noStrike" cap="none" dirty="0">
                <a:solidFill>
                  <a:srgbClr val="000000"/>
                </a:solidFill>
                <a:effectLst/>
                <a:latin typeface="Arial"/>
                <a:ea typeface="Arial"/>
                <a:cs typeface="Arial"/>
                <a:sym typeface="Arial"/>
              </a:rPr>
              <a:t> SIG</a:t>
            </a:r>
            <a:r>
              <a:rPr lang="en-US" sz="1200" i="0" u="none" strike="noStrike" cap="none" dirty="0">
                <a:solidFill>
                  <a:srgbClr val="000000"/>
                </a:solidFill>
                <a:effectLst/>
                <a:latin typeface="Arial"/>
                <a:ea typeface="Arial"/>
                <a:cs typeface="Arial"/>
                <a:sym typeface="Arial"/>
              </a:rPr>
              <a:t>. As imagens com um tamanho de pixel pequeno são designadas </a:t>
            </a:r>
            <a:r>
              <a:rPr lang="en-US" sz="1200" b="0" i="0" u="none" strike="noStrike" cap="none" dirty="0">
                <a:solidFill>
                  <a:srgbClr val="000000"/>
                </a:solidFill>
                <a:effectLst/>
                <a:latin typeface="Arial"/>
                <a:ea typeface="Arial"/>
                <a:cs typeface="Arial"/>
                <a:sym typeface="Arial"/>
              </a:rPr>
              <a:t>de alta resolução porque é possível distinguir um elevado grau de pormenor na imagem</a:t>
            </a:r>
            <a:r>
              <a:rPr lang="en-US" dirty="0">
                <a:solidFill>
                  <a:srgbClr val="000000"/>
                </a:solidFill>
                <a:latin typeface="Arial"/>
                <a:ea typeface="Arial"/>
                <a:cs typeface="Arial"/>
                <a:sym typeface="Arial"/>
              </a:rPr>
              <a:t>. As imagens </a:t>
            </a:r>
            <a:r>
              <a:rPr lang="en-US" sz="1200" b="0" i="0" u="none" strike="noStrike" cap="none" dirty="0">
                <a:solidFill>
                  <a:srgbClr val="000000"/>
                </a:solidFill>
                <a:effectLst/>
                <a:latin typeface="Arial"/>
                <a:ea typeface="Arial"/>
                <a:cs typeface="Arial"/>
                <a:sym typeface="Arial"/>
              </a:rPr>
              <a:t>com um tamanho de pixel grande são designadas de baixa resolução porque a quantidade de pormenor é menor. Neste diapositivo, são </a:t>
            </a:r>
            <a:r>
              <a:rPr lang="en-US" sz="1200" b="0" i="0" u="none" strike="noStrike" cap="none" baseline="0" dirty="0">
                <a:solidFill>
                  <a:srgbClr val="000000"/>
                </a:solidFill>
                <a:effectLst/>
                <a:latin typeface="Arial"/>
                <a:ea typeface="Arial"/>
                <a:cs typeface="Arial"/>
                <a:sym typeface="Arial"/>
              </a:rPr>
              <a:t>apresentados </a:t>
            </a:r>
            <a:r>
              <a:rPr lang="en-US" sz="1200" b="0" i="0" u="none" strike="noStrike" cap="none" dirty="0">
                <a:solidFill>
                  <a:srgbClr val="000000"/>
                </a:solidFill>
                <a:effectLst/>
                <a:latin typeface="Arial"/>
                <a:ea typeface="Arial"/>
                <a:cs typeface="Arial"/>
                <a:sym typeface="Arial"/>
              </a:rPr>
              <a:t>alguns dos prós e contras do </a:t>
            </a:r>
            <a:r>
              <a:rPr lang="en-US" dirty="0">
                <a:solidFill>
                  <a:srgbClr val="000000"/>
                </a:solidFill>
                <a:latin typeface="Arial"/>
                <a:ea typeface="Arial"/>
                <a:cs typeface="Arial"/>
                <a:sym typeface="Arial"/>
              </a:rPr>
              <a:t>tamanho de célula </a:t>
            </a:r>
            <a:r>
              <a:rPr lang="en-US" sz="1200" b="0" i="0" u="none" strike="noStrike" cap="none" dirty="0">
                <a:solidFill>
                  <a:srgbClr val="000000"/>
                </a:solidFill>
                <a:effectLst/>
                <a:latin typeface="Arial"/>
                <a:ea typeface="Arial"/>
                <a:cs typeface="Arial"/>
                <a:sym typeface="Arial"/>
              </a:rPr>
              <a:t>pequeno e grande.  Como se pode ver, a escolha da resolução resume-se muitas vezes a um compromisso entre precisão e tempo de computação.</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Uma vez que o tamanho das células é tão importante</a:t>
            </a:r>
            <a:r>
              <a:rPr lang="en-US" dirty="0">
                <a:solidFill>
                  <a:srgbClr val="000000"/>
                </a:solidFill>
                <a:latin typeface="Arial"/>
                <a:ea typeface="Arial"/>
                <a:cs typeface="Arial"/>
                <a:sym typeface="Arial"/>
              </a:rPr>
              <a:t>, </a:t>
            </a:r>
            <a:r>
              <a:rPr lang="en-US" sz="1200" b="0" i="0" u="none" strike="noStrike" cap="none" baseline="0" dirty="0">
                <a:solidFill>
                  <a:srgbClr val="000000"/>
                </a:solidFill>
                <a:effectLst/>
                <a:latin typeface="Arial"/>
                <a:ea typeface="Arial"/>
                <a:cs typeface="Arial"/>
                <a:sym typeface="Arial"/>
              </a:rPr>
              <a:t>também vamos </a:t>
            </a:r>
            <a:r>
              <a:rPr lang="en-US" sz="1200" b="0" i="0" u="none" strike="noStrike" cap="none" dirty="0">
                <a:solidFill>
                  <a:srgbClr val="000000"/>
                </a:solidFill>
                <a:effectLst/>
                <a:latin typeface="Arial"/>
                <a:ea typeface="Arial"/>
                <a:cs typeface="Arial"/>
                <a:sym typeface="Arial"/>
              </a:rPr>
              <a:t>ver como podem ser alteradas ao efetuar uma análise. É útil ter </a:t>
            </a:r>
            <a:r>
              <a:rPr lang="en-US" dirty="0">
                <a:solidFill>
                  <a:srgbClr val="000000"/>
                </a:solidFill>
                <a:latin typeface="Arial"/>
                <a:ea typeface="Arial"/>
                <a:cs typeface="Arial"/>
                <a:sym typeface="Arial"/>
              </a:rPr>
              <a:t>conjuntos de dados </a:t>
            </a:r>
            <a:r>
              <a:rPr lang="en-US" sz="1200" b="0" i="0" u="none" strike="noStrike" cap="none" dirty="0">
                <a:solidFill>
                  <a:srgbClr val="000000"/>
                </a:solidFill>
                <a:effectLst/>
                <a:latin typeface="Arial"/>
                <a:ea typeface="Arial"/>
                <a:cs typeface="Arial"/>
                <a:sym typeface="Arial"/>
              </a:rPr>
              <a:t>que tenham todos o mesmo tamanho de célula. No entanto, em muitos casos, não será possível encontrar todos os conjuntos de dados com a mesma resolução. Nestes casos, é necessário alterar o tamanho da célula. No QGIS, isto pode ser feito com uma ferramenta chamada Translate. Iremos ver como esta ferramenta pode ser utilizada para praticar um pouco mais tarde durante o exercício. Já mencionámos anteriormente que existem diferentes tipos de </a:t>
            </a:r>
            <a:r>
              <a:rPr lang="en-US" dirty="0">
                <a:solidFill>
                  <a:srgbClr val="000000"/>
                </a:solidFill>
                <a:latin typeface="Arial"/>
                <a:ea typeface="Arial"/>
                <a:cs typeface="Arial"/>
                <a:sym typeface="Arial"/>
              </a:rPr>
              <a:t>conjuntos de dados </a:t>
            </a:r>
            <a:r>
              <a:rPr lang="en-US" sz="1200" b="0" i="0" u="none" strike="noStrike" cap="none" dirty="0">
                <a:solidFill>
                  <a:srgbClr val="000000"/>
                </a:solidFill>
                <a:effectLst/>
                <a:latin typeface="Arial"/>
                <a:ea typeface="Arial"/>
                <a:cs typeface="Arial"/>
                <a:sym typeface="Arial"/>
              </a:rPr>
              <a:t>raster: temáticos, </a:t>
            </a:r>
            <a:r>
              <a:rPr lang="en-US" dirty="0">
                <a:solidFill>
                  <a:srgbClr val="000000"/>
                </a:solidFill>
                <a:latin typeface="Arial"/>
                <a:ea typeface="Arial"/>
                <a:cs typeface="Arial"/>
                <a:sym typeface="Arial"/>
              </a:rPr>
              <a:t>contínuos </a:t>
            </a:r>
            <a:r>
              <a:rPr lang="en-US" sz="1200" b="0" i="0" u="none" strike="noStrike" cap="none" dirty="0">
                <a:solidFill>
                  <a:srgbClr val="000000"/>
                </a:solidFill>
                <a:effectLst/>
                <a:latin typeface="Arial"/>
                <a:ea typeface="Arial"/>
                <a:cs typeface="Arial"/>
                <a:sym typeface="Arial"/>
              </a:rPr>
              <a:t>e imagéticos. E também falámos sobre o </a:t>
            </a:r>
            <a:r>
              <a:rPr lang="en-US" dirty="0">
                <a:solidFill>
                  <a:srgbClr val="000000"/>
                </a:solidFill>
                <a:latin typeface="Arial"/>
                <a:ea typeface="Arial"/>
                <a:cs typeface="Arial"/>
                <a:sym typeface="Arial"/>
              </a:rPr>
              <a:t>facto </a:t>
            </a:r>
            <a:r>
              <a:rPr lang="en-US" sz="1200" b="0" i="0" u="none" strike="noStrike" cap="none" dirty="0">
                <a:solidFill>
                  <a:srgbClr val="000000"/>
                </a:solidFill>
                <a:effectLst/>
                <a:latin typeface="Arial"/>
                <a:ea typeface="Arial"/>
                <a:cs typeface="Arial"/>
                <a:sym typeface="Arial"/>
              </a:rPr>
              <a:t>de que, dependendo do tipo de raster</a:t>
            </a:r>
            <a:r>
              <a:rPr lang="en-US" dirty="0">
                <a:solidFill>
                  <a:srgbClr val="000000"/>
                </a:solidFill>
                <a:latin typeface="Arial"/>
                <a:ea typeface="Arial"/>
                <a:cs typeface="Arial"/>
                <a:sym typeface="Arial"/>
              </a:rPr>
              <a:t>, existem </a:t>
            </a:r>
            <a:r>
              <a:rPr lang="en-US" sz="1200" b="0" i="0" u="none" strike="noStrike" cap="none" dirty="0">
                <a:solidFill>
                  <a:srgbClr val="000000"/>
                </a:solidFill>
                <a:effectLst/>
                <a:latin typeface="Arial"/>
                <a:ea typeface="Arial"/>
                <a:cs typeface="Arial"/>
                <a:sym typeface="Arial"/>
              </a:rPr>
              <a:t>diferentes implicações </a:t>
            </a:r>
            <a:r>
              <a:rPr lang="en-US" dirty="0">
                <a:solidFill>
                  <a:srgbClr val="000000"/>
                </a:solidFill>
                <a:latin typeface="Arial"/>
                <a:ea typeface="Arial"/>
                <a:cs typeface="Arial"/>
                <a:sym typeface="Arial"/>
              </a:rPr>
              <a:t>relativamente à forma como os conjuntos de dados </a:t>
            </a:r>
            <a:r>
              <a:rPr lang="en-US" sz="1200" b="0" i="0" u="none" strike="noStrike" cap="none" dirty="0">
                <a:solidFill>
                  <a:srgbClr val="000000"/>
                </a:solidFill>
                <a:effectLst/>
                <a:latin typeface="Arial"/>
                <a:ea typeface="Arial"/>
                <a:cs typeface="Arial"/>
                <a:sym typeface="Arial"/>
              </a:rPr>
              <a:t>podem ser alterados. Alterar o tamanho da célula é uma dessas implicações. Se tivermos um </a:t>
            </a:r>
            <a:r>
              <a:rPr lang="en-US" dirty="0">
                <a:solidFill>
                  <a:srgbClr val="000000"/>
                </a:solidFill>
                <a:latin typeface="Arial"/>
                <a:ea typeface="Arial"/>
                <a:cs typeface="Arial"/>
                <a:sym typeface="Arial"/>
              </a:rPr>
              <a:t>conjunto de dados </a:t>
            </a:r>
            <a:r>
              <a:rPr lang="en-US" sz="1200" b="0" i="0" u="none" strike="noStrike" cap="none" dirty="0">
                <a:solidFill>
                  <a:srgbClr val="000000"/>
                </a:solidFill>
                <a:effectLst/>
                <a:latin typeface="Arial"/>
                <a:ea typeface="Arial"/>
                <a:cs typeface="Arial"/>
                <a:sym typeface="Arial"/>
              </a:rPr>
              <a:t>contínuo, podem assumir qualquer valor dentro desse intervalo, independentemente </a:t>
            </a:r>
            <a:r>
              <a:rPr lang="en-US" dirty="0">
                <a:solidFill>
                  <a:srgbClr val="000000"/>
                </a:solidFill>
                <a:latin typeface="Arial"/>
                <a:ea typeface="Arial"/>
                <a:cs typeface="Arial"/>
                <a:sym typeface="Arial"/>
              </a:rPr>
              <a:t>de ser </a:t>
            </a:r>
            <a:r>
              <a:rPr lang="en-US" sz="1200" b="0" i="0" u="none" strike="noStrike" cap="none" dirty="0">
                <a:solidFill>
                  <a:srgbClr val="000000"/>
                </a:solidFill>
                <a:effectLst/>
                <a:latin typeface="Arial"/>
                <a:ea typeface="Arial"/>
                <a:cs typeface="Arial"/>
                <a:sym typeface="Arial"/>
              </a:rPr>
              <a:t>um número inteiro ou não. Pode potencialmente ser </a:t>
            </a:r>
            <a:r>
              <a:rPr lang="en-US" dirty="0">
                <a:solidFill>
                  <a:srgbClr val="000000"/>
                </a:solidFill>
                <a:latin typeface="Arial"/>
                <a:ea typeface="Arial"/>
                <a:cs typeface="Arial"/>
                <a:sym typeface="Arial"/>
              </a:rPr>
              <a:t>reamostrado </a:t>
            </a:r>
            <a:r>
              <a:rPr lang="en-US" sz="1200" b="0" i="0" u="none" strike="noStrike" cap="none" dirty="0">
                <a:solidFill>
                  <a:srgbClr val="000000"/>
                </a:solidFill>
                <a:effectLst/>
                <a:latin typeface="Arial"/>
                <a:ea typeface="Arial"/>
                <a:cs typeface="Arial"/>
                <a:sym typeface="Arial"/>
              </a:rPr>
              <a:t>utilizando um método médio. É isso que é ilustrado aqui com dois rasters. Cada célula tem o seu próprio valor e, em seguida, é feita uma reamostragem para um tamanho de célula maior. E o processo </a:t>
            </a:r>
            <a:r>
              <a:rPr lang="en-US" dirty="0">
                <a:solidFill>
                  <a:srgbClr val="000000"/>
                </a:solidFill>
                <a:latin typeface="Arial"/>
                <a:ea typeface="Arial"/>
                <a:cs typeface="Arial"/>
                <a:sym typeface="Arial"/>
              </a:rPr>
              <a:t>pegará </a:t>
            </a:r>
            <a:r>
              <a:rPr lang="en-US" sz="1200" b="0" i="0" u="none" strike="noStrike" cap="none" dirty="0">
                <a:solidFill>
                  <a:srgbClr val="000000"/>
                </a:solidFill>
                <a:effectLst/>
                <a:latin typeface="Arial"/>
                <a:ea typeface="Arial"/>
                <a:cs typeface="Arial"/>
                <a:sym typeface="Arial"/>
              </a:rPr>
              <a:t>nas quatro células correspondentes à célula maior, </a:t>
            </a:r>
            <a:r>
              <a:rPr lang="en-US" sz="1200" b="0" i="0" u="none" strike="noStrike" cap="none" baseline="0" dirty="0">
                <a:solidFill>
                  <a:srgbClr val="000000"/>
                </a:solidFill>
                <a:effectLst/>
                <a:latin typeface="Arial"/>
                <a:ea typeface="Arial"/>
                <a:cs typeface="Arial"/>
                <a:sym typeface="Arial"/>
              </a:rPr>
              <a:t>calculará a média dessas quatro e devolverá uma camada de tamanho de </a:t>
            </a:r>
            <a:r>
              <a:rPr lang="en-US" dirty="0">
                <a:solidFill>
                  <a:srgbClr val="000000"/>
                </a:solidFill>
                <a:latin typeface="Arial"/>
                <a:ea typeface="Arial"/>
                <a:cs typeface="Arial"/>
                <a:sym typeface="Arial"/>
              </a:rPr>
              <a:t>célula </a:t>
            </a:r>
            <a:r>
              <a:rPr lang="en-US" sz="1200" b="0" i="0" u="none" strike="noStrike" cap="none" baseline="0" dirty="0">
                <a:solidFill>
                  <a:srgbClr val="000000"/>
                </a:solidFill>
                <a:effectLst/>
                <a:latin typeface="Arial"/>
                <a:ea typeface="Arial"/>
                <a:cs typeface="Arial"/>
                <a:sym typeface="Arial"/>
              </a:rPr>
              <a:t>maior. </a:t>
            </a:r>
            <a:r>
              <a:rPr lang="en-US" sz="1200" b="0" i="0" u="none" strike="noStrike" cap="none" dirty="0">
                <a:solidFill>
                  <a:srgbClr val="000000"/>
                </a:solidFill>
                <a:effectLst/>
                <a:latin typeface="Arial"/>
                <a:ea typeface="Arial"/>
                <a:cs typeface="Arial"/>
                <a:sym typeface="Arial"/>
              </a:rPr>
              <a:t>Isto pode ser feito porque estamos </a:t>
            </a:r>
            <a:r>
              <a:rPr lang="en-US" sz="1200" b="0" i="0" u="none" strike="noStrike" cap="none" baseline="0" dirty="0">
                <a:solidFill>
                  <a:srgbClr val="000000"/>
                </a:solidFill>
                <a:effectLst/>
                <a:latin typeface="Arial"/>
                <a:ea typeface="Arial"/>
                <a:cs typeface="Arial"/>
                <a:sym typeface="Arial"/>
              </a:rPr>
              <a:t>a converter para </a:t>
            </a:r>
            <a:r>
              <a:rPr lang="en-US" sz="1200" b="0" i="0" u="none" strike="noStrike" cap="none" dirty="0">
                <a:solidFill>
                  <a:srgbClr val="000000"/>
                </a:solidFill>
                <a:effectLst/>
                <a:latin typeface="Arial"/>
                <a:ea typeface="Arial"/>
                <a:cs typeface="Arial"/>
                <a:sym typeface="Arial"/>
              </a:rPr>
              <a:t>um raster contínuo.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Supondo que temos um raster temático</a:t>
            </a:r>
            <a:r>
              <a:rPr lang="en-US" dirty="0">
                <a:solidFill>
                  <a:srgbClr val="000000"/>
                </a:solidFill>
                <a:latin typeface="Arial"/>
                <a:ea typeface="Arial"/>
                <a:cs typeface="Arial"/>
                <a:sym typeface="Arial"/>
              </a:rPr>
              <a:t>, como um </a:t>
            </a:r>
            <a:r>
              <a:rPr lang="en-US" sz="1200" b="0" i="0" u="none" strike="noStrike" cap="none" dirty="0">
                <a:solidFill>
                  <a:srgbClr val="000000"/>
                </a:solidFill>
                <a:effectLst/>
                <a:latin typeface="Arial"/>
                <a:ea typeface="Arial"/>
                <a:cs typeface="Arial"/>
                <a:sym typeface="Arial"/>
              </a:rPr>
              <a:t>raster de ocupação do solo</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então cada área do seu terreno será acoplada e classificada em diferentes grupos. Cada grupo terá o seu próprio número e caraterísticas. Digamos que zero é água, um é floresta, dois é relva, três é zona urbana</a:t>
            </a:r>
            <a:r>
              <a:rPr lang="en-US" sz="1200" b="0" i="0" u="none" strike="noStrike" cap="none" baseline="0" dirty="0">
                <a:solidFill>
                  <a:srgbClr val="000000"/>
                </a:solidFill>
                <a:effectLst/>
                <a:latin typeface="Arial"/>
                <a:ea typeface="Arial"/>
                <a:cs typeface="Arial"/>
                <a:sym typeface="Arial"/>
              </a:rPr>
              <a:t>, etc</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Estes valores são discretos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Por outras palavras, não se pode ter o valor que se quiser. Neste caso, zero é água e um é floresta</a:t>
            </a:r>
            <a:r>
              <a:rPr lang="en-US" dirty="0">
                <a:solidFill>
                  <a:srgbClr val="000000"/>
                </a:solidFill>
                <a:latin typeface="Arial"/>
                <a:ea typeface="Arial"/>
                <a:cs typeface="Arial"/>
                <a:sym typeface="Arial"/>
              </a:rPr>
              <a:t>. No entanto, </a:t>
            </a:r>
            <a:r>
              <a:rPr lang="en-US" sz="1200" b="0" i="0" u="none" strike="noStrike" cap="none" dirty="0">
                <a:solidFill>
                  <a:srgbClr val="000000"/>
                </a:solidFill>
                <a:effectLst/>
                <a:latin typeface="Arial"/>
                <a:ea typeface="Arial"/>
                <a:cs typeface="Arial"/>
                <a:sym typeface="Arial"/>
              </a:rPr>
              <a:t>os valores entre zero e um não significam nada. Por conseguinte, temos de proceder a uma nova amostragem de uma forma diferente, uma vez que já não podemos utilizar as médias. Neste caso, utilizámos a moda ou a maioria no </a:t>
            </a:r>
            <a:r>
              <a:rPr lang="en-US" dirty="0">
                <a:solidFill>
                  <a:srgbClr val="000000"/>
                </a:solidFill>
                <a:latin typeface="Arial"/>
                <a:ea typeface="Arial"/>
                <a:cs typeface="Arial"/>
                <a:sym typeface="Arial"/>
              </a:rPr>
              <a:t>Q.G.I.S. </a:t>
            </a:r>
            <a:r>
              <a:rPr lang="en-US" sz="1200" b="0" i="0" u="none" strike="noStrike" cap="none" dirty="0">
                <a:solidFill>
                  <a:srgbClr val="000000"/>
                </a:solidFill>
                <a:effectLst/>
                <a:latin typeface="Arial"/>
                <a:ea typeface="Arial"/>
                <a:cs typeface="Arial"/>
                <a:sym typeface="Arial"/>
              </a:rPr>
              <a:t>Aqui, as quatro células voltam a ser uma célula maior. </a:t>
            </a:r>
            <a:r>
              <a:rPr lang="en-US" sz="1200" b="0" i="0" u="none" strike="noStrike" cap="none" baseline="0" dirty="0">
                <a:solidFill>
                  <a:srgbClr val="000000"/>
                </a:solidFill>
                <a:effectLst/>
                <a:latin typeface="Arial"/>
                <a:ea typeface="Arial"/>
                <a:cs typeface="Arial"/>
                <a:sym typeface="Arial"/>
              </a:rPr>
              <a:t>O operador </a:t>
            </a:r>
            <a:r>
              <a:rPr lang="en-US" sz="1200" b="0" i="0" u="none" strike="noStrike" cap="none" dirty="0">
                <a:solidFill>
                  <a:srgbClr val="000000"/>
                </a:solidFill>
                <a:effectLst/>
                <a:latin typeface="Arial"/>
                <a:ea typeface="Arial"/>
                <a:cs typeface="Arial"/>
                <a:sym typeface="Arial"/>
              </a:rPr>
              <a:t>analisa as quatro células e seleciona o valor que é maioritário. Esta é uma boa forma de se manter dentro dos valores que tem nas suas classificações. Iremos ver como fazer isto com mais profundidade durante os exercícios.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Quais são as diferenças entre </a:t>
            </a:r>
            <a:r>
              <a:rPr lang="en-US" dirty="0">
                <a:solidFill>
                  <a:srgbClr val="000000"/>
                </a:solidFill>
                <a:latin typeface="Arial"/>
                <a:ea typeface="Arial"/>
                <a:cs typeface="Arial"/>
                <a:sym typeface="Arial"/>
              </a:rPr>
              <a:t>rasters </a:t>
            </a:r>
            <a:r>
              <a:rPr lang="en-US" sz="1200" b="0" i="0" u="none" strike="noStrike" cap="none" dirty="0">
                <a:solidFill>
                  <a:srgbClr val="000000"/>
                </a:solidFill>
                <a:effectLst/>
                <a:latin typeface="Arial"/>
                <a:ea typeface="Arial"/>
                <a:cs typeface="Arial"/>
                <a:sym typeface="Arial"/>
              </a:rPr>
              <a:t>e vectores? Já falámos um pouco sobre o tipo de dados que representam, mas como é que se comparam entre si? Os rasters são mais rápidos de gerar. Isto deve-se ao facto de os pontos, as linhas e os polígonos terem de ser construídos a partir da geometria e da topologia, o que demora mais tempo do que a simples geração de uma matriz com </a:t>
            </a:r>
            <a:r>
              <a:rPr lang="en-US" dirty="0">
                <a:solidFill>
                  <a:srgbClr val="000000"/>
                </a:solidFill>
                <a:latin typeface="Arial"/>
                <a:ea typeface="Arial"/>
                <a:cs typeface="Arial"/>
                <a:sym typeface="Arial"/>
              </a:rPr>
              <a:t>cores </a:t>
            </a:r>
            <a:r>
              <a:rPr lang="en-US" sz="1200" b="0" i="0" u="none" strike="noStrike" cap="none" dirty="0">
                <a:solidFill>
                  <a:srgbClr val="000000"/>
                </a:solidFill>
                <a:effectLst/>
                <a:latin typeface="Arial"/>
                <a:ea typeface="Arial"/>
                <a:cs typeface="Arial"/>
                <a:sym typeface="Arial"/>
              </a:rPr>
              <a:t>diferentes. É mais fácil sobrepor vectores, uma vez que os raster cobrem grandes áreas. Se quiser sobrepor </a:t>
            </a:r>
            <a:r>
              <a:rPr lang="en-US" dirty="0">
                <a:solidFill>
                  <a:srgbClr val="000000"/>
                </a:solidFill>
                <a:latin typeface="Arial"/>
                <a:ea typeface="Arial"/>
                <a:cs typeface="Arial"/>
                <a:sym typeface="Arial"/>
              </a:rPr>
              <a:t>um raster </a:t>
            </a:r>
            <a:r>
              <a:rPr lang="en-US" sz="1200" b="0" i="0" u="none" strike="noStrike" cap="none" dirty="0">
                <a:solidFill>
                  <a:srgbClr val="000000"/>
                </a:solidFill>
                <a:effectLst/>
                <a:latin typeface="Arial"/>
                <a:ea typeface="Arial"/>
                <a:cs typeface="Arial"/>
                <a:sym typeface="Arial"/>
              </a:rPr>
              <a:t>com </a:t>
            </a:r>
            <a:r>
              <a:rPr lang="en-US" dirty="0">
                <a:solidFill>
                  <a:srgbClr val="000000"/>
                </a:solidFill>
                <a:latin typeface="Arial"/>
                <a:ea typeface="Arial"/>
                <a:cs typeface="Arial"/>
                <a:sym typeface="Arial"/>
              </a:rPr>
              <a:t>outro</a:t>
            </a:r>
            <a:r>
              <a:rPr lang="en-US" sz="1200" b="0" i="0" u="none" strike="noStrike" cap="none" dirty="0">
                <a:solidFill>
                  <a:srgbClr val="000000"/>
                </a:solidFill>
                <a:effectLst/>
                <a:latin typeface="Arial"/>
                <a:ea typeface="Arial"/>
                <a:cs typeface="Arial"/>
                <a:sym typeface="Arial"/>
              </a:rPr>
              <a:t>, terá de manipular a transparência e poderá haver dificuldade </a:t>
            </a:r>
            <a:r>
              <a:rPr lang="en-US" dirty="0">
                <a:solidFill>
                  <a:srgbClr val="000000"/>
                </a:solidFill>
                <a:latin typeface="Arial"/>
                <a:ea typeface="Arial"/>
                <a:cs typeface="Arial"/>
                <a:sym typeface="Arial"/>
              </a:rPr>
              <a:t>em combinar </a:t>
            </a:r>
            <a:r>
              <a:rPr lang="en-US" sz="1200" b="0" i="0" u="none" strike="noStrike" cap="none" dirty="0">
                <a:solidFill>
                  <a:srgbClr val="000000"/>
                </a:solidFill>
                <a:effectLst/>
                <a:latin typeface="Arial"/>
                <a:ea typeface="Arial"/>
                <a:cs typeface="Arial"/>
                <a:sym typeface="Arial"/>
              </a:rPr>
              <a:t>rasters com diferentes </a:t>
            </a:r>
            <a:r>
              <a:rPr lang="en-US" dirty="0">
                <a:solidFill>
                  <a:srgbClr val="000000"/>
                </a:solidFill>
                <a:latin typeface="Arial"/>
                <a:ea typeface="Arial"/>
                <a:cs typeface="Arial"/>
                <a:sym typeface="Arial"/>
              </a:rPr>
              <a:t>tamanhos de </a:t>
            </a:r>
            <a:r>
              <a:rPr lang="en-US" sz="1200" b="0" i="0" u="none" strike="noStrike" cap="none" dirty="0">
                <a:solidFill>
                  <a:srgbClr val="000000"/>
                </a:solidFill>
                <a:effectLst/>
                <a:latin typeface="Arial"/>
                <a:ea typeface="Arial"/>
                <a:cs typeface="Arial"/>
                <a:sym typeface="Arial"/>
              </a:rPr>
              <a:t>células. Os dados vectoriais são fáceis de atualizar sempre que for necessário. Basta atualizar os vértices que estão ligados à parte dos dados vectoriais que se pretende atualizar </a:t>
            </a:r>
            <a:r>
              <a:rPr lang="en-US" sz="1200" b="0" i="0" u="none" strike="noStrike" cap="none" baseline="0" dirty="0">
                <a:solidFill>
                  <a:srgbClr val="000000"/>
                </a:solidFill>
                <a:effectLst/>
                <a:latin typeface="Arial"/>
                <a:ea typeface="Arial"/>
                <a:cs typeface="Arial"/>
                <a:sym typeface="Arial"/>
              </a:rPr>
              <a:t>(normalmente</a:t>
            </a:r>
            <a:r>
              <a:rPr lang="en-US" dirty="0">
                <a:solidFill>
                  <a:srgbClr val="000000"/>
                </a:solidFill>
                <a:latin typeface="Arial"/>
                <a:ea typeface="Arial"/>
                <a:cs typeface="Arial"/>
                <a:sym typeface="Arial"/>
              </a:rPr>
              <a:t>, são os </a:t>
            </a:r>
            <a:r>
              <a:rPr lang="en-US" sz="1200" b="0" i="0" u="none" strike="noStrike" cap="none" dirty="0">
                <a:solidFill>
                  <a:srgbClr val="000000"/>
                </a:solidFill>
                <a:effectLst/>
                <a:latin typeface="Arial"/>
                <a:ea typeface="Arial"/>
                <a:cs typeface="Arial"/>
                <a:sym typeface="Arial"/>
              </a:rPr>
              <a:t>atributos). Mas se pretender atualizar um raster, terá de atualizar todas as suas células. Isto demora mais tempo e pode ser mais difícil. Nos vectores, apenas armazenamos os vértices</a:t>
            </a:r>
            <a:r>
              <a:rPr lang="en-US" dirty="0">
                <a:solidFill>
                  <a:srgbClr val="000000"/>
                </a:solidFill>
                <a:latin typeface="Arial"/>
                <a:ea typeface="Arial"/>
                <a:cs typeface="Arial"/>
                <a:sym typeface="Arial"/>
              </a:rPr>
              <a:t>. Nos </a:t>
            </a:r>
            <a:r>
              <a:rPr lang="en-US" sz="1200" b="0" i="0" u="none" strike="noStrike" cap="none" dirty="0">
                <a:solidFill>
                  <a:srgbClr val="000000"/>
                </a:solidFill>
                <a:effectLst/>
                <a:latin typeface="Arial"/>
                <a:ea typeface="Arial"/>
                <a:cs typeface="Arial"/>
                <a:sym typeface="Arial"/>
              </a:rPr>
              <a:t>rasters, temos de armazenar todos os pixéis. Por isso, os vectores não </a:t>
            </a:r>
            <a:r>
              <a:rPr lang="en-US" dirty="0">
                <a:solidFill>
                  <a:srgbClr val="000000"/>
                </a:solidFill>
                <a:latin typeface="Arial"/>
                <a:ea typeface="Arial"/>
                <a:cs typeface="Arial"/>
                <a:sym typeface="Arial"/>
              </a:rPr>
              <a:t>ocupam</a:t>
            </a:r>
            <a:r>
              <a:rPr lang="en-US" sz="1200" b="0" i="0" u="none" strike="noStrike" cap="none" dirty="0">
                <a:solidFill>
                  <a:srgbClr val="000000"/>
                </a:solidFill>
                <a:effectLst/>
                <a:latin typeface="Arial"/>
                <a:ea typeface="Arial"/>
                <a:cs typeface="Arial"/>
                <a:sym typeface="Arial"/>
              </a:rPr>
              <a:t> tanto espaço no computador como os </a:t>
            </a:r>
            <a:r>
              <a:rPr lang="en-US" dirty="0">
                <a:solidFill>
                  <a:srgbClr val="000000"/>
                </a:solidFill>
                <a:latin typeface="Arial"/>
                <a:ea typeface="Arial"/>
                <a:cs typeface="Arial"/>
                <a:sym typeface="Arial"/>
              </a:rPr>
              <a:t>rasters</a:t>
            </a:r>
            <a:r>
              <a:rPr lang="en-US" sz="1200" b="0" i="0" u="none" strike="noStrike" cap="none" dirty="0">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a:buClr>
                <a:srgbClr val="000000"/>
              </a:buClr>
              <a:buSzPts val="1100"/>
              <a:defRPr/>
            </a:pPr>
            <a:r>
              <a:rPr lang="en-US" sz="1200" b="0" i="0" u="none" strike="noStrike" cap="none" dirty="0">
                <a:solidFill>
                  <a:srgbClr val="000000"/>
                </a:solidFill>
                <a:effectLst/>
                <a:latin typeface="Arial"/>
                <a:ea typeface="Arial"/>
                <a:cs typeface="Arial"/>
                <a:sym typeface="Arial"/>
              </a:rPr>
              <a:t>Algumas mensagens importantes a reter: Os vectores representam objectos com limites discretos, o que significa que se pode facilmente distinguir a caraterística da </a:t>
            </a:r>
            <a:r>
              <a:rPr lang="en-US" dirty="0">
                <a:solidFill>
                  <a:srgbClr val="000000"/>
                </a:solidFill>
                <a:latin typeface="Arial"/>
                <a:ea typeface="Arial"/>
                <a:cs typeface="Arial"/>
                <a:sym typeface="Arial"/>
              </a:rPr>
              <a:t>sua envolvente</a:t>
            </a:r>
            <a:r>
              <a:rPr lang="en-US" sz="1200" b="0" i="0" u="none" strike="noStrike" cap="none" dirty="0">
                <a:solidFill>
                  <a:srgbClr val="000000"/>
                </a:solidFill>
                <a:effectLst/>
                <a:latin typeface="Arial"/>
                <a:ea typeface="Arial"/>
                <a:cs typeface="Arial"/>
                <a:sym typeface="Arial"/>
              </a:rPr>
              <a:t>. Os rasters representam normalmente dados </a:t>
            </a:r>
            <a:r>
              <a:rPr lang="en-US" dirty="0">
                <a:solidFill>
                  <a:srgbClr val="000000"/>
                </a:solidFill>
                <a:latin typeface="Arial"/>
                <a:ea typeface="Arial"/>
                <a:cs typeface="Arial"/>
                <a:sym typeface="Arial"/>
              </a:rPr>
              <a:t>não homogéneos </a:t>
            </a:r>
            <a:r>
              <a:rPr lang="en-US" sz="1200" b="0" i="0" u="none" strike="noStrike" cap="none" dirty="0">
                <a:solidFill>
                  <a:srgbClr val="000000"/>
                </a:solidFill>
                <a:effectLst/>
                <a:latin typeface="Arial"/>
                <a:ea typeface="Arial"/>
                <a:cs typeface="Arial"/>
                <a:sym typeface="Arial"/>
              </a:rPr>
              <a:t>que cobrem grandes áreas. O tamanho da célula é muito importante na sua análise e deve ser escolhido com cuidado. Tem </a:t>
            </a:r>
            <a:r>
              <a:rPr lang="en-US" dirty="0">
                <a:solidFill>
                  <a:srgbClr val="000000"/>
                </a:solidFill>
                <a:latin typeface="Arial"/>
                <a:ea typeface="Arial"/>
                <a:cs typeface="Arial"/>
                <a:sym typeface="Arial"/>
              </a:rPr>
              <a:t>implicações no que diz respeito </a:t>
            </a:r>
            <a:r>
              <a:rPr lang="en-US" sz="1200" b="0" i="0" u="none" strike="noStrike" cap="none" dirty="0">
                <a:solidFill>
                  <a:srgbClr val="000000"/>
                </a:solidFill>
                <a:effectLst/>
                <a:latin typeface="Arial"/>
                <a:ea typeface="Arial"/>
                <a:cs typeface="Arial"/>
                <a:sym typeface="Arial"/>
              </a:rPr>
              <a:t>à precisão e ao tempo da sua análise. E há três tipos diferentes de dados vectoriais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pontos, linhas e polígonos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 escolha do tipo a utilizar baseia-se no que está a tentar visualizar.</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Vamos introduzir brevemente outro conceito importante de G.I.S.: a georreferenciação. A georreferenciação é o processo de transformar dados e imagens sem coordenadas espaciais em dados G.I.S. Estes dados podem ir desde fotografias aéreas a mapas em PDF de diferentes relatórios. Em termos simples, a georreferenciação é o processo de alinhar os dados com que se está a trabalhar com objectos da vida real. </a:t>
            </a:r>
          </a:p>
          <a:p>
            <a:pPr marL="0" lvl="0" indent="0" algn="l" rtl="0">
              <a:spcBef>
                <a:spcPts val="0"/>
              </a:spcBef>
              <a:spcAft>
                <a:spcPts val="0"/>
              </a:spcAft>
              <a:buNone/>
            </a:pPr>
            <a:endParaRPr lang="en-US" dirty="0"/>
          </a:p>
          <a:p>
            <a:r>
              <a:rPr lang="en-US" dirty="0"/>
              <a:t>Deste modo, é possível saber exatamente qual a localização na Terra que o conjunto de dados representa. Após a georreferenciação, foi criado um novo conjunto de dados que pode ser utilizado em qualquer software G.I.S., tal como qualquer outro dado geoespacial. As vantagens da georeferenciação são muitas. Em primeiro lugar, pode ser utilizada para validar os seus diferentes conjuntos de dados, mas também pode ser utilizada para gerar conjuntos de dados vectoriais a que, de outra forma, não teria acesso. E é aqui que a utilizamos mais na modelação energética. Em muitas situações, pode faltar um conjunto de dados ou o conjunto de dados pode não estar completamente atualizado. Se conseguir encontrar um relatório impresso com mapas que visualizem esta informação, pode georreferenciar a imagem. Depois, pode utilizar esta imagem para gerar o seu conjunto de dados. Por conseguinte, a georreferenciação é uma ferramenta poderosa para colmatar as lacunas de dados, pegando em mapas e relatórios e transformando-os em conjuntos de dados G.I.S. que, de outra forma, não existiriam. </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Como já foi referido</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para aumentar o acesso à eletricidade ao mais baixo custo, precisamos de uma combinação de redes na rede, ou seja, uma extensão da rede centralizada, e mini-redes que possam fornecer eletricidade. Estas seriam fornecidas a povoações com elevada procura, que não podem ser ligadas à rede central. As tecnologias </a:t>
            </a:r>
            <a:r>
              <a:rPr lang="en-US" dirty="0">
                <a:solidFill>
                  <a:srgbClr val="000000"/>
                </a:solidFill>
                <a:latin typeface="Arial"/>
                <a:ea typeface="Arial"/>
                <a:cs typeface="Arial"/>
                <a:sym typeface="Arial"/>
              </a:rPr>
              <a:t>autónomas </a:t>
            </a:r>
            <a:r>
              <a:rPr lang="en-US" sz="1200" b="0" i="0" u="none" strike="noStrike" cap="none" dirty="0">
                <a:solidFill>
                  <a:srgbClr val="000000"/>
                </a:solidFill>
                <a:effectLst/>
                <a:latin typeface="Arial"/>
                <a:ea typeface="Arial"/>
                <a:cs typeface="Arial"/>
                <a:sym typeface="Arial"/>
              </a:rPr>
              <a:t>abastecem um único cliente e são normalmente utilizadas em locais mais remotos e para pedidos mais pequenos.</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sym typeface="Arial"/>
            </a:endParaRPr>
          </a:p>
          <a:p>
            <a:pPr>
              <a:buClr>
                <a:srgbClr val="000000"/>
              </a:buClr>
              <a:buSzPts val="1100"/>
              <a:defRPr/>
            </a:pPr>
            <a:r>
              <a:rPr lang="en-US" sz="1200" b="0" i="0" u="none" strike="noStrike" cap="none" dirty="0">
                <a:solidFill>
                  <a:srgbClr val="000000"/>
                </a:solidFill>
                <a:effectLst/>
                <a:latin typeface="Arial"/>
                <a:ea typeface="Arial"/>
                <a:cs typeface="Arial"/>
                <a:sym typeface="Arial"/>
              </a:rPr>
              <a:t>Existem muitos modelos de sistemas energéticos disponíveis que podem modelar e </a:t>
            </a:r>
            <a:r>
              <a:rPr lang="en-US" dirty="0">
                <a:solidFill>
                  <a:srgbClr val="000000"/>
                </a:solidFill>
                <a:latin typeface="Arial"/>
                <a:ea typeface="Arial"/>
                <a:cs typeface="Arial"/>
                <a:sym typeface="Arial"/>
              </a:rPr>
              <a:t>analisar </a:t>
            </a:r>
            <a:r>
              <a:rPr lang="en-US" sz="1200" b="0" i="0" u="none" strike="noStrike" cap="none" dirty="0">
                <a:solidFill>
                  <a:srgbClr val="000000"/>
                </a:solidFill>
                <a:effectLst/>
                <a:latin typeface="Arial"/>
                <a:ea typeface="Arial"/>
                <a:cs typeface="Arial"/>
                <a:sym typeface="Arial"/>
              </a:rPr>
              <a:t>diferentes aspectos do sistema energético. Historicamente, a maior parte </a:t>
            </a:r>
            <a:r>
              <a:rPr lang="en-US" dirty="0">
                <a:solidFill>
                  <a:srgbClr val="000000"/>
                </a:solidFill>
                <a:latin typeface="Arial"/>
                <a:ea typeface="Arial"/>
                <a:cs typeface="Arial"/>
                <a:sym typeface="Arial"/>
              </a:rPr>
              <a:t>destes modelos </a:t>
            </a:r>
            <a:r>
              <a:rPr lang="en-US" sz="1200" b="0" i="0" u="none" strike="noStrike" cap="none" dirty="0">
                <a:solidFill>
                  <a:srgbClr val="000000"/>
                </a:solidFill>
                <a:effectLst/>
                <a:latin typeface="Arial"/>
                <a:ea typeface="Arial"/>
                <a:cs typeface="Arial"/>
                <a:sym typeface="Arial"/>
              </a:rPr>
              <a:t>tem-se centrado na otimização da rede a granel, </a:t>
            </a:r>
            <a:r>
              <a:rPr lang="en-US" dirty="0">
                <a:solidFill>
                  <a:srgbClr val="000000"/>
                </a:solidFill>
                <a:latin typeface="Arial"/>
                <a:ea typeface="Arial"/>
                <a:cs typeface="Arial"/>
                <a:sym typeface="Arial"/>
              </a:rPr>
              <a:t>que gera </a:t>
            </a:r>
            <a:r>
              <a:rPr lang="en-US" sz="1200" b="0" i="0" u="none" strike="noStrike" cap="none" dirty="0">
                <a:solidFill>
                  <a:srgbClr val="000000"/>
                </a:solidFill>
                <a:effectLst/>
                <a:latin typeface="Arial"/>
                <a:ea typeface="Arial"/>
                <a:cs typeface="Arial"/>
                <a:sym typeface="Arial"/>
              </a:rPr>
              <a:t>o fornecimento de eletricidade, sem ter em conta a dimensão geoespacial. Na última década, foram desenvolvidos modelos de eletrificação geoespacial. Estes modelos podem captar melhor estes diferentes tipos de tecnologia e compreender qual a tecnologia a utilizar onde.</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 aula tem quatro Resultados Pretendidos do Aluno. </a:t>
            </a:r>
            <a:r>
              <a:rPr lang="en-US" baseline="0" dirty="0"/>
              <a:t>Após esta aula</a:t>
            </a:r>
            <a:r>
              <a:rPr lang="en-US" dirty="0"/>
              <a:t>, </a:t>
            </a:r>
            <a:r>
              <a:rPr lang="en-US" baseline="0" dirty="0"/>
              <a:t>será capaz de</a:t>
            </a:r>
          </a:p>
          <a:p>
            <a:pPr>
              <a:lnSpc>
                <a:spcPct val="90000"/>
              </a:lnSpc>
              <a:spcBef>
                <a:spcPts val="1000"/>
              </a:spcBef>
            </a:pPr>
            <a:r>
              <a:rPr lang="en-US" dirty="0"/>
              <a:t>Explicar os desafios da projeção de dados.</a:t>
            </a:r>
            <a:endParaRPr lang="en-US" dirty="0">
              <a:cs typeface="Calibri" panose="020F0502020204030204"/>
            </a:endParaRPr>
          </a:p>
          <a:p>
            <a:pPr>
              <a:lnSpc>
                <a:spcPct val="90000"/>
              </a:lnSpc>
              <a:spcBef>
                <a:spcPts val="1000"/>
              </a:spcBef>
            </a:pPr>
            <a:r>
              <a:rPr lang="en-US" dirty="0"/>
              <a:t>Descrever a diferença entre vetor e raster</a:t>
            </a:r>
            <a:endParaRPr lang="en-US" dirty="0">
              <a:cs typeface="Calibri"/>
            </a:endParaRPr>
          </a:p>
          <a:p>
            <a:pPr>
              <a:lnSpc>
                <a:spcPct val="90000"/>
              </a:lnSpc>
              <a:spcBef>
                <a:spcPts val="1000"/>
              </a:spcBef>
            </a:pPr>
            <a:r>
              <a:rPr lang="en-US" dirty="0"/>
              <a:t>Enumerar os diferentes tipos de dados vectoriais</a:t>
            </a:r>
            <a:endParaRPr lang="en-US" dirty="0">
              <a:cs typeface="Calibri"/>
            </a:endParaRPr>
          </a:p>
          <a:p>
            <a:r>
              <a:rPr lang="en-US" dirty="0"/>
              <a:t>Descrever as soluções de compromisso na definição da resolução espacial (dimensão das células da grelha) e </a:t>
            </a:r>
            <a:r>
              <a:rPr lang="en-US" dirty="0">
                <a:sym typeface="Arial"/>
              </a:rPr>
              <a:t>explicar os benefícios específicos da utilização da modelização geoespacial da energia.</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Estes </a:t>
            </a:r>
            <a:r>
              <a:rPr lang="en-US" baseline="0" dirty="0"/>
              <a:t>resultados de aprendizagem serão importantes para a compreensão básica dos aspectos </a:t>
            </a:r>
            <a:r>
              <a:rPr lang="en-US" dirty="0"/>
              <a:t>G.I.S </a:t>
            </a:r>
            <a:r>
              <a:rPr lang="en-US" baseline="0" dirty="0"/>
              <a:t>da modelação OnSSET.</a:t>
            </a:r>
            <a:endParaRPr lang="en-US" dirty="0">
              <a:cs typeface="Calibri"/>
            </a:endParaRP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Nos modelos de eletrificação geoespacial, </a:t>
            </a:r>
            <a:r>
              <a:rPr lang="en-US" dirty="0">
                <a:solidFill>
                  <a:srgbClr val="000000"/>
                </a:solidFill>
                <a:latin typeface="Arial"/>
                <a:ea typeface="Arial"/>
                <a:cs typeface="Arial"/>
                <a:sym typeface="Arial"/>
              </a:rPr>
              <a:t>utilizamos os S.I.G. </a:t>
            </a:r>
            <a:r>
              <a:rPr lang="en-US" sz="1200" b="0" i="0" u="none" strike="noStrike" cap="none" dirty="0">
                <a:solidFill>
                  <a:srgbClr val="000000"/>
                </a:solidFill>
                <a:effectLst/>
                <a:latin typeface="Arial"/>
                <a:ea typeface="Arial"/>
                <a:cs typeface="Arial"/>
                <a:sym typeface="Arial"/>
              </a:rPr>
              <a:t>ou sistemas de informação geográfica. As </a:t>
            </a:r>
            <a:r>
              <a:rPr lang="en-US" dirty="0">
                <a:solidFill>
                  <a:srgbClr val="000000"/>
                </a:solidFill>
                <a:latin typeface="Arial"/>
                <a:ea typeface="Arial"/>
                <a:cs typeface="Arial"/>
                <a:sym typeface="Arial"/>
              </a:rPr>
              <a:t>razões pelas quais </a:t>
            </a:r>
            <a:r>
              <a:rPr lang="en-US" sz="1200" b="0" i="0" u="none" strike="noStrike" cap="none" dirty="0">
                <a:solidFill>
                  <a:srgbClr val="000000"/>
                </a:solidFill>
                <a:effectLst/>
                <a:latin typeface="Arial"/>
                <a:ea typeface="Arial"/>
                <a:cs typeface="Arial"/>
                <a:sym typeface="Arial"/>
              </a:rPr>
              <a:t>estamos a utilizar </a:t>
            </a:r>
            <a:r>
              <a:rPr lang="en-US" dirty="0">
                <a:solidFill>
                  <a:srgbClr val="000000"/>
                </a:solidFill>
                <a:latin typeface="Arial"/>
                <a:ea typeface="Arial"/>
                <a:cs typeface="Arial"/>
                <a:sym typeface="Arial"/>
              </a:rPr>
              <a:t>G.I.S. </a:t>
            </a:r>
            <a:r>
              <a:rPr lang="en-US" sz="1200" b="0" i="0" u="none" strike="noStrike" cap="none" dirty="0">
                <a:solidFill>
                  <a:srgbClr val="000000"/>
                </a:solidFill>
                <a:effectLst/>
                <a:latin typeface="Arial"/>
                <a:ea typeface="Arial"/>
                <a:cs typeface="Arial"/>
                <a:sym typeface="Arial"/>
              </a:rPr>
              <a:t>são múltiplas. A primeira razão é que, com as ferramentas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podemos fazer avaliações </a:t>
            </a:r>
            <a:r>
              <a:rPr lang="en-US" dirty="0">
                <a:solidFill>
                  <a:srgbClr val="000000"/>
                </a:solidFill>
                <a:latin typeface="Arial"/>
                <a:ea typeface="Arial"/>
                <a:cs typeface="Arial"/>
                <a:sym typeface="Arial"/>
              </a:rPr>
              <a:t>baseadas na localização</a:t>
            </a:r>
            <a:r>
              <a:rPr lang="en-US" sz="1200" b="0" i="0" u="none" strike="noStrike" cap="none" dirty="0">
                <a:solidFill>
                  <a:srgbClr val="000000"/>
                </a:solidFill>
                <a:effectLst/>
                <a:latin typeface="Arial"/>
                <a:ea typeface="Arial"/>
                <a:cs typeface="Arial"/>
                <a:sym typeface="Arial"/>
              </a:rPr>
              <a:t>.  Podemos </a:t>
            </a:r>
            <a:r>
              <a:rPr lang="en-US" dirty="0">
                <a:solidFill>
                  <a:srgbClr val="000000"/>
                </a:solidFill>
                <a:latin typeface="Arial"/>
                <a:ea typeface="Arial"/>
                <a:cs typeface="Arial"/>
                <a:sym typeface="Arial"/>
              </a:rPr>
              <a:t>analisar</a:t>
            </a:r>
            <a:r>
              <a:rPr lang="en-US" sz="1200" b="0" i="0" u="none" strike="noStrike" cap="none" dirty="0">
                <a:solidFill>
                  <a:srgbClr val="000000"/>
                </a:solidFill>
                <a:effectLst/>
                <a:latin typeface="Arial"/>
                <a:ea typeface="Arial"/>
                <a:cs typeface="Arial"/>
                <a:sym typeface="Arial"/>
              </a:rPr>
              <a:t>, para diferentes locais, qual é a opção de eletrificação </a:t>
            </a:r>
            <a:r>
              <a:rPr lang="en-US" dirty="0">
                <a:solidFill>
                  <a:srgbClr val="000000"/>
                </a:solidFill>
                <a:latin typeface="Arial"/>
                <a:ea typeface="Arial"/>
                <a:cs typeface="Arial"/>
                <a:sym typeface="Arial"/>
              </a:rPr>
              <a:t>menos dispendiosa</a:t>
            </a:r>
            <a:r>
              <a:rPr lang="en-US" sz="1200" b="0" i="0" u="none" strike="noStrike" cap="none" dirty="0">
                <a:solidFill>
                  <a:srgbClr val="000000"/>
                </a:solidFill>
                <a:effectLst/>
                <a:latin typeface="Arial"/>
                <a:ea typeface="Arial"/>
                <a:cs typeface="Arial"/>
                <a:sym typeface="Arial"/>
              </a:rPr>
              <a:t>, dependendo das caraterísticas locais. Podemos utilizar algumas técnicas de deteção remota, como dados de satélite. A partir daí, podemos gerar informações que podem não estar disponíveis sem a utilização da </a:t>
            </a:r>
            <a:r>
              <a:rPr lang="en-US" dirty="0">
                <a:solidFill>
                  <a:srgbClr val="000000"/>
                </a:solidFill>
                <a:latin typeface="Arial"/>
                <a:ea typeface="Arial"/>
                <a:cs typeface="Arial"/>
                <a:sym typeface="Arial"/>
              </a:rPr>
              <a:t>G.I.S. </a:t>
            </a:r>
            <a:r>
              <a:rPr lang="en-US" sz="1200" b="0" i="0" u="none" strike="noStrike" cap="none" dirty="0">
                <a:solidFill>
                  <a:srgbClr val="000000"/>
                </a:solidFill>
                <a:effectLst/>
                <a:latin typeface="Arial"/>
                <a:ea typeface="Arial"/>
                <a:cs typeface="Arial"/>
                <a:sym typeface="Arial"/>
              </a:rPr>
              <a:t>E podemos também utilizar </a:t>
            </a:r>
            <a:r>
              <a:rPr lang="en-US" dirty="0">
                <a:solidFill>
                  <a:srgbClr val="000000"/>
                </a:solidFill>
                <a:latin typeface="Arial"/>
                <a:ea typeface="Arial"/>
                <a:cs typeface="Arial"/>
                <a:sym typeface="Arial"/>
              </a:rPr>
              <a:t>a G.I.S. </a:t>
            </a:r>
            <a:r>
              <a:rPr lang="en-US" sz="1200" b="0" i="0" u="none" strike="noStrike" cap="none" dirty="0">
                <a:solidFill>
                  <a:srgbClr val="000000"/>
                </a:solidFill>
                <a:effectLst/>
                <a:latin typeface="Arial"/>
                <a:ea typeface="Arial"/>
                <a:cs typeface="Arial"/>
                <a:sym typeface="Arial"/>
              </a:rPr>
              <a:t>para ilustrar os resultados num mapa </a:t>
            </a:r>
            <a:r>
              <a:rPr lang="en-US" dirty="0">
                <a:solidFill>
                  <a:srgbClr val="000000"/>
                </a:solidFill>
                <a:latin typeface="Arial"/>
                <a:ea typeface="Arial"/>
                <a:cs typeface="Arial"/>
                <a:sym typeface="Arial"/>
              </a:rPr>
              <a:t>relativamente à </a:t>
            </a:r>
            <a:r>
              <a:rPr lang="en-US" sz="1200" b="0" i="0" u="none" strike="noStrike" cap="none" dirty="0">
                <a:solidFill>
                  <a:srgbClr val="000000"/>
                </a:solidFill>
                <a:effectLst/>
                <a:latin typeface="Arial"/>
                <a:ea typeface="Arial"/>
                <a:cs typeface="Arial"/>
                <a:sym typeface="Arial"/>
              </a:rPr>
              <a:t>tecnologia a utilizar e onde. Isto é especialmente útil numa interface </a:t>
            </a:r>
            <a:r>
              <a:rPr lang="en-US" dirty="0">
                <a:solidFill>
                  <a:srgbClr val="000000"/>
                </a:solidFill>
                <a:latin typeface="Arial"/>
                <a:ea typeface="Arial"/>
                <a:cs typeface="Arial"/>
                <a:sym typeface="Arial"/>
              </a:rPr>
              <a:t>ciência-política </a:t>
            </a:r>
            <a:r>
              <a:rPr lang="en-US" sz="1200" b="0" i="0" u="none" strike="noStrike" cap="none" dirty="0">
                <a:solidFill>
                  <a:srgbClr val="000000"/>
                </a:solidFill>
                <a:effectLst/>
                <a:latin typeface="Arial"/>
                <a:ea typeface="Arial"/>
                <a:cs typeface="Arial"/>
                <a:sym typeface="Arial"/>
              </a:rPr>
              <a:t>em que utilizamos os modelos de uma forma científica para gerar cenários de investimento em eletrificação. O mapa pode então ajudar-nos </a:t>
            </a:r>
            <a:r>
              <a:rPr lang="en-US" dirty="0">
                <a:solidFill>
                  <a:srgbClr val="000000"/>
                </a:solidFill>
                <a:latin typeface="Arial"/>
                <a:ea typeface="Arial"/>
                <a:cs typeface="Arial"/>
                <a:sym typeface="Arial"/>
              </a:rPr>
              <a:t>a comunicar esta </a:t>
            </a:r>
            <a:r>
              <a:rPr lang="en-US" sz="1200" b="0" i="0" u="none" strike="noStrike" cap="none" dirty="0">
                <a:solidFill>
                  <a:srgbClr val="000000"/>
                </a:solidFill>
                <a:effectLst/>
                <a:latin typeface="Arial"/>
                <a:ea typeface="Arial"/>
                <a:cs typeface="Arial"/>
                <a:sym typeface="Arial"/>
              </a:rPr>
              <a:t>mensagem aos </a:t>
            </a:r>
            <a:r>
              <a:rPr lang="en-US" dirty="0">
                <a:solidFill>
                  <a:srgbClr val="000000"/>
                </a:solidFill>
                <a:latin typeface="Arial"/>
                <a:ea typeface="Arial"/>
                <a:cs typeface="Arial"/>
                <a:sym typeface="Arial"/>
              </a:rPr>
              <a:t>decisores </a:t>
            </a:r>
            <a:r>
              <a:rPr lang="en-US" sz="1200" b="0" i="0" u="none" strike="noStrike" cap="none" dirty="0">
                <a:solidFill>
                  <a:srgbClr val="000000"/>
                </a:solidFill>
                <a:effectLst/>
                <a:latin typeface="Arial"/>
                <a:ea typeface="Arial"/>
                <a:cs typeface="Arial"/>
                <a:sym typeface="Arial"/>
              </a:rPr>
              <a:t>políticos. Há um ditado que diz que uma imagem </a:t>
            </a:r>
            <a:r>
              <a:rPr lang="en-US" dirty="0">
                <a:solidFill>
                  <a:srgbClr val="000000"/>
                </a:solidFill>
                <a:latin typeface="Arial"/>
                <a:ea typeface="Arial"/>
                <a:cs typeface="Arial"/>
                <a:sym typeface="Arial"/>
              </a:rPr>
              <a:t>diz </a:t>
            </a:r>
            <a:r>
              <a:rPr lang="en-US" sz="1200" b="0" i="0" u="none" strike="noStrike" cap="none" dirty="0">
                <a:solidFill>
                  <a:srgbClr val="000000"/>
                </a:solidFill>
                <a:effectLst/>
                <a:latin typeface="Arial"/>
                <a:ea typeface="Arial"/>
                <a:cs typeface="Arial"/>
                <a:sym typeface="Arial"/>
              </a:rPr>
              <a:t>mais do que mil palavras e</a:t>
            </a:r>
            <a:r>
              <a:rPr lang="en-US" dirty="0">
                <a:solidFill>
                  <a:srgbClr val="000000"/>
                </a:solidFill>
                <a:latin typeface="Arial"/>
                <a:ea typeface="Arial"/>
                <a:cs typeface="Arial"/>
                <a:sym typeface="Arial"/>
              </a:rPr>
              <a:t>, da mesma forma, falamos </a:t>
            </a:r>
            <a:r>
              <a:rPr lang="en-US" sz="1200" b="0" i="0" u="none" strike="noStrike" cap="none" dirty="0">
                <a:solidFill>
                  <a:srgbClr val="000000"/>
                </a:solidFill>
                <a:effectLst/>
                <a:latin typeface="Arial"/>
                <a:ea typeface="Arial"/>
                <a:cs typeface="Arial"/>
                <a:sym typeface="Arial"/>
              </a:rPr>
              <a:t>frequentemente do poder de um mapa.</a:t>
            </a:r>
            <a:endParaRPr lang="sv-SE"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Na imagem, pode ver diferentes povoações espalhadas pelo mapa. Estas são as áreas amarelas claras. Vemos algumas áreas maiores, que podem ser uma pequena cidade ou uma aldeia. Mas também vemos povoações mais dispersas e mais pequenas, que podem ser apenas um par de agregados familiares. Se olharmos para uma povoação, há uma série de coisas diferentes que precisamos de saber. Em primeiro lugar, precisamos de saber quantas pessoas vivem no local ou quantos agregados familiares ou edifícios existem nesse local. E qual é a procura de eletricidade nesse local? Isso afectará</a:t>
            </a:r>
            <a:r>
              <a:rPr lang="en-US" dirty="0">
                <a:solidFill>
                  <a:srgbClr val="000000"/>
                </a:solidFill>
                <a:latin typeface="Arial"/>
                <a:ea typeface="Arial"/>
                <a:cs typeface="Arial"/>
                <a:sym typeface="Arial"/>
              </a:rPr>
              <a:t>, por exemplo, </a:t>
            </a:r>
            <a:r>
              <a:rPr lang="en-US" sz="1200" b="0" i="0" u="none" strike="noStrike" cap="none" dirty="0">
                <a:solidFill>
                  <a:srgbClr val="000000"/>
                </a:solidFill>
                <a:effectLst/>
                <a:latin typeface="Arial"/>
                <a:ea typeface="Arial"/>
                <a:cs typeface="Arial"/>
                <a:sym typeface="Arial"/>
              </a:rPr>
              <a:t>a necessidade de uma rede de distribuição</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a:buClr>
                <a:srgbClr val="000000"/>
              </a:buClr>
              <a:buSzPts val="1100"/>
              <a:defRPr/>
            </a:pPr>
            <a:r>
              <a:rPr lang="en-US" sz="1200" b="0" i="0" u="none" strike="noStrike" cap="none" dirty="0">
                <a:solidFill>
                  <a:srgbClr val="000000"/>
                </a:solidFill>
                <a:effectLst/>
                <a:latin typeface="Arial"/>
                <a:ea typeface="Arial"/>
                <a:cs typeface="Arial"/>
                <a:sym typeface="Arial"/>
              </a:rPr>
              <a:t>Também queremos saber quais são os recursos energéticos disponíveis. Qual é o recurso solar neste local durante um ano? Qual é o recurso eólico durante o ano? E, se possível, há algum </a:t>
            </a:r>
            <a:r>
              <a:rPr lang="en-US" dirty="0">
                <a:solidFill>
                  <a:srgbClr val="000000"/>
                </a:solidFill>
                <a:latin typeface="Arial"/>
                <a:ea typeface="Arial"/>
                <a:cs typeface="Arial"/>
                <a:sym typeface="Arial"/>
              </a:rPr>
              <a:t>recurso </a:t>
            </a:r>
            <a:r>
              <a:rPr lang="en-US" sz="1200" b="0" i="0" u="none" strike="noStrike" cap="none" dirty="0">
                <a:solidFill>
                  <a:srgbClr val="000000"/>
                </a:solidFill>
                <a:effectLst/>
                <a:latin typeface="Arial"/>
                <a:ea typeface="Arial"/>
                <a:cs typeface="Arial"/>
                <a:sym typeface="Arial"/>
              </a:rPr>
              <a:t>hídrico nas proximidades que possamos </a:t>
            </a:r>
            <a:r>
              <a:rPr lang="en-US" dirty="0">
                <a:solidFill>
                  <a:srgbClr val="000000"/>
                </a:solidFill>
                <a:latin typeface="Arial"/>
                <a:ea typeface="Arial"/>
                <a:cs typeface="Arial"/>
                <a:sym typeface="Arial"/>
              </a:rPr>
              <a:t>utilizar para </a:t>
            </a:r>
            <a:r>
              <a:rPr lang="en-US" sz="1200" b="0" i="0" u="none" strike="noStrike" cap="none" dirty="0">
                <a:solidFill>
                  <a:srgbClr val="000000"/>
                </a:solidFill>
                <a:effectLst/>
                <a:latin typeface="Arial"/>
                <a:ea typeface="Arial"/>
                <a:cs typeface="Arial"/>
                <a:sym typeface="Arial"/>
              </a:rPr>
              <a:t>construir uma mini-rede hídrica para produzir eletricidade? Nesse caso, precisamos de saber, em primeiro lugar, quanta energia hidroelétrica pode ser produzida nesse local, mas também a que distância fica esse local? Porque se estivermos a instalar </a:t>
            </a:r>
            <a:r>
              <a:rPr lang="en-US" dirty="0">
                <a:solidFill>
                  <a:srgbClr val="000000"/>
                </a:solidFill>
                <a:latin typeface="Arial"/>
                <a:ea typeface="Arial"/>
                <a:cs typeface="Arial"/>
                <a:sym typeface="Arial"/>
              </a:rPr>
              <a:t>uma </a:t>
            </a:r>
            <a:r>
              <a:rPr lang="en-US" sz="1200" b="0" i="0" u="none" strike="noStrike" cap="none" dirty="0">
                <a:solidFill>
                  <a:srgbClr val="000000"/>
                </a:solidFill>
                <a:effectLst/>
                <a:latin typeface="Arial"/>
                <a:ea typeface="Arial"/>
                <a:cs typeface="Arial"/>
                <a:sym typeface="Arial"/>
              </a:rPr>
              <a:t>turbina hidroelétrica que não esteja diretamente na povoação, precisaremos de uma linha de distribuição para ligar o gerador hidroelétrico aos clientes. Quanto mais comprida for, mais dispendiosa é. Também queremos saber informações sobre as infra-estruturas existentes. Uma </a:t>
            </a:r>
            <a:r>
              <a:rPr lang="en-US" dirty="0">
                <a:solidFill>
                  <a:srgbClr val="000000"/>
                </a:solidFill>
                <a:latin typeface="Arial"/>
                <a:ea typeface="Arial"/>
                <a:cs typeface="Arial"/>
                <a:sym typeface="Arial"/>
              </a:rPr>
              <a:t>informação </a:t>
            </a:r>
            <a:r>
              <a:rPr lang="en-US" sz="1200" b="0" i="0" u="none" strike="noStrike" cap="none" dirty="0">
                <a:solidFill>
                  <a:srgbClr val="000000"/>
                </a:solidFill>
                <a:effectLst/>
                <a:latin typeface="Arial"/>
                <a:ea typeface="Arial"/>
                <a:cs typeface="Arial"/>
                <a:sym typeface="Arial"/>
              </a:rPr>
              <a:t>fundamental que precisamos de saber é a que distância se encontra a rede de transmissão existente.</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10"/>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3313422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Algumas mensagens importantes a reter:  </a:t>
            </a:r>
          </a:p>
          <a:p>
            <a:pPr>
              <a:buClr>
                <a:srgbClr val="000000"/>
              </a:buClr>
              <a:buSzPts val="1100"/>
              <a:defRPr/>
            </a:pPr>
            <a:r>
              <a:rPr lang="en-US" sz="1200" b="0" i="0" u="none" strike="noStrike" cap="none" dirty="0">
                <a:solidFill>
                  <a:srgbClr val="000000"/>
                </a:solidFill>
                <a:effectLst/>
                <a:latin typeface="Arial"/>
                <a:ea typeface="Arial"/>
                <a:cs typeface="Arial"/>
                <a:sym typeface="Arial"/>
              </a:rPr>
              <a:t>Os sistemas de coordenadas projectadas são sempre distorcidos</a:t>
            </a:r>
            <a:r>
              <a:rPr lang="en-US" sz="1200" b="0" i="0" u="none" strike="noStrike" cap="none" baseline="0" dirty="0">
                <a:solidFill>
                  <a:srgbClr val="000000"/>
                </a:solidFill>
                <a:effectLst/>
                <a:latin typeface="Arial"/>
                <a:ea typeface="Arial"/>
                <a:cs typeface="Arial"/>
                <a:sym typeface="Arial"/>
              </a:rPr>
              <a:t>, pelo que a </a:t>
            </a:r>
            <a:r>
              <a:rPr lang="en-US" dirty="0">
                <a:solidFill>
                  <a:srgbClr val="000000"/>
                </a:solidFill>
                <a:latin typeface="Arial"/>
                <a:ea typeface="Arial"/>
                <a:cs typeface="Arial"/>
                <a:sym typeface="Arial"/>
              </a:rPr>
              <a:t>sua</a:t>
            </a:r>
            <a:r>
              <a:rPr lang="en-US" sz="1200" b="0" i="0" u="none" strike="noStrike" cap="none" baseline="0" dirty="0">
                <a:solidFill>
                  <a:srgbClr val="000000"/>
                </a:solidFill>
                <a:effectLst/>
                <a:latin typeface="Arial"/>
                <a:ea typeface="Arial"/>
                <a:cs typeface="Arial"/>
                <a:sym typeface="Arial"/>
              </a:rPr>
              <a:t> escolha é importante para a análise. Os vectores </a:t>
            </a:r>
            <a:r>
              <a:rPr lang="en-US" sz="1200" b="0" i="0" u="none" strike="noStrike" cap="none" dirty="0">
                <a:solidFill>
                  <a:srgbClr val="000000"/>
                </a:solidFill>
                <a:effectLst/>
                <a:latin typeface="Arial"/>
                <a:ea typeface="Arial"/>
                <a:cs typeface="Arial"/>
                <a:sym typeface="Arial"/>
              </a:rPr>
              <a:t>representam objectos com limites discretos. Pode facilmente distinguir a caraterística da </a:t>
            </a:r>
            <a:r>
              <a:rPr lang="en-US" dirty="0">
                <a:solidFill>
                  <a:srgbClr val="000000"/>
                </a:solidFill>
                <a:latin typeface="Arial"/>
                <a:ea typeface="Arial"/>
                <a:cs typeface="Arial"/>
                <a:sym typeface="Arial"/>
              </a:rPr>
              <a:t>sua envolvente</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enquanto os dados raster </a:t>
            </a:r>
            <a:r>
              <a:rPr lang="en-US" sz="1200" b="0" i="0" u="none" strike="noStrike" cap="none" dirty="0">
                <a:solidFill>
                  <a:srgbClr val="000000"/>
                </a:solidFill>
                <a:effectLst/>
                <a:latin typeface="Arial"/>
                <a:ea typeface="Arial"/>
                <a:cs typeface="Arial"/>
                <a:sym typeface="Arial"/>
              </a:rPr>
              <a:t>representam normalmente dados </a:t>
            </a:r>
            <a:r>
              <a:rPr lang="en-US" dirty="0">
                <a:solidFill>
                  <a:srgbClr val="000000"/>
                </a:solidFill>
                <a:latin typeface="Arial"/>
                <a:ea typeface="Arial"/>
                <a:cs typeface="Arial"/>
                <a:sym typeface="Arial"/>
              </a:rPr>
              <a:t>não homogéneos </a:t>
            </a:r>
            <a:r>
              <a:rPr lang="en-US" sz="1200" b="0" i="0" u="none" strike="noStrike" cap="none" dirty="0">
                <a:solidFill>
                  <a:srgbClr val="000000"/>
                </a:solidFill>
                <a:effectLst/>
                <a:latin typeface="Arial"/>
                <a:ea typeface="Arial"/>
                <a:cs typeface="Arial"/>
                <a:sym typeface="Arial"/>
              </a:rPr>
              <a:t>que cobrem grandes áreas. O tamanho das células é muito importante para a sua análise e deve ser escolhido cuidadosamente. Tem </a:t>
            </a:r>
            <a:r>
              <a:rPr lang="en-US" dirty="0">
                <a:solidFill>
                  <a:srgbClr val="000000"/>
                </a:solidFill>
                <a:latin typeface="Arial"/>
                <a:ea typeface="Arial"/>
                <a:cs typeface="Arial"/>
                <a:sym typeface="Arial"/>
              </a:rPr>
              <a:t>implicações na </a:t>
            </a:r>
            <a:r>
              <a:rPr lang="en-US" sz="1200" b="0" i="0" u="none" strike="noStrike" cap="none" dirty="0">
                <a:solidFill>
                  <a:srgbClr val="000000"/>
                </a:solidFill>
                <a:effectLst/>
                <a:latin typeface="Arial"/>
                <a:ea typeface="Arial"/>
                <a:cs typeface="Arial"/>
                <a:sym typeface="Arial"/>
              </a:rPr>
              <a:t>precisão e no tempo </a:t>
            </a:r>
            <a:r>
              <a:rPr lang="en-US" dirty="0">
                <a:solidFill>
                  <a:srgbClr val="000000"/>
                </a:solidFill>
                <a:latin typeface="Arial"/>
                <a:ea typeface="Arial"/>
                <a:cs typeface="Arial"/>
                <a:sym typeface="Arial"/>
              </a:rPr>
              <a:t>da sua </a:t>
            </a:r>
            <a:r>
              <a:rPr lang="en-US" sz="1200" b="0" i="0" u="none" strike="noStrike" cap="none" dirty="0">
                <a:solidFill>
                  <a:srgbClr val="000000"/>
                </a:solidFill>
                <a:effectLst/>
                <a:latin typeface="Arial"/>
                <a:ea typeface="Arial"/>
                <a:cs typeface="Arial"/>
                <a:sym typeface="Arial"/>
              </a:rPr>
              <a:t>análise. E existem três tipos diferentes de dados vectoriais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pontos, linhas e polígonos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 escolha do tipo a utilizar depende do que se pretende visualizar. Finalmente, a </a:t>
            </a:r>
            <a:r>
              <a:rPr lang="en-US" sz="1200" b="0" i="0" u="none" strike="noStrike" cap="none" baseline="0" dirty="0">
                <a:solidFill>
                  <a:srgbClr val="000000"/>
                </a:solidFill>
                <a:effectLst/>
                <a:latin typeface="Arial"/>
                <a:ea typeface="Arial"/>
                <a:cs typeface="Arial"/>
                <a:sym typeface="Arial"/>
              </a:rPr>
              <a:t>dimensão geoespacial é importante quando se abordam questões-chave como a distância a rios ou linhas de transmissão.</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fontAlgn="base"/>
            <a:r>
              <a:rPr lang="en-US" sz="1200" b="0" i="0" u="none" strike="noStrike" cap="none" dirty="0">
                <a:solidFill>
                  <a:srgbClr val="000000"/>
                </a:solidFill>
                <a:effectLst/>
                <a:latin typeface="Arial"/>
                <a:ea typeface="Arial"/>
                <a:cs typeface="Arial"/>
                <a:sym typeface="Arial"/>
              </a:rPr>
              <a:t>Neste segmento, iremos abordar o conceito de sistemas de projeção, uma vez que é importante compreender se estiver a trabalhar com </a:t>
            </a:r>
            <a:r>
              <a:rPr lang="en-US" dirty="0">
                <a:solidFill>
                  <a:srgbClr val="000000"/>
                </a:solidFill>
                <a:latin typeface="Arial"/>
                <a:ea typeface="Arial"/>
                <a:cs typeface="Arial"/>
                <a:sym typeface="Arial"/>
              </a:rPr>
              <a:t>G.I.S. </a:t>
            </a:r>
            <a:r>
              <a:rPr lang="en-US" sz="1200" b="0" i="0" u="none" strike="noStrike" cap="none" dirty="0">
                <a:solidFill>
                  <a:srgbClr val="000000"/>
                </a:solidFill>
                <a:effectLst/>
                <a:latin typeface="Arial"/>
                <a:ea typeface="Arial"/>
                <a:cs typeface="Arial"/>
                <a:sym typeface="Arial"/>
              </a:rPr>
              <a:t>Mas antes de o fazermos, vamos passar algum tempo a falar sobre o </a:t>
            </a:r>
            <a:r>
              <a:rPr lang="en-US" dirty="0">
                <a:solidFill>
                  <a:srgbClr val="000000"/>
                </a:solidFill>
                <a:latin typeface="Arial"/>
                <a:ea typeface="Arial"/>
                <a:cs typeface="Arial"/>
                <a:sym typeface="Arial"/>
              </a:rPr>
              <a:t>software G.I.S. </a:t>
            </a:r>
            <a:r>
              <a:rPr lang="en-US" sz="1200" b="0" i="0" u="none" strike="noStrike" cap="none" dirty="0">
                <a:solidFill>
                  <a:srgbClr val="000000"/>
                </a:solidFill>
                <a:effectLst/>
                <a:latin typeface="Arial"/>
                <a:ea typeface="Arial"/>
                <a:cs typeface="Arial"/>
                <a:sym typeface="Arial"/>
              </a:rPr>
              <a:t>disponível. Existem muitas </a:t>
            </a:r>
            <a:r>
              <a:rPr lang="en-US" dirty="0">
                <a:solidFill>
                  <a:srgbClr val="000000"/>
                </a:solidFill>
                <a:latin typeface="Arial"/>
                <a:ea typeface="Arial"/>
                <a:cs typeface="Arial"/>
                <a:sym typeface="Arial"/>
              </a:rPr>
              <a:t>opções de software </a:t>
            </a:r>
            <a:r>
              <a:rPr lang="en-US" sz="1200" b="0" i="0" u="none" strike="noStrike" cap="none" dirty="0">
                <a:solidFill>
                  <a:srgbClr val="000000"/>
                </a:solidFill>
                <a:effectLst/>
                <a:latin typeface="Arial"/>
                <a:ea typeface="Arial"/>
                <a:cs typeface="Arial"/>
                <a:sym typeface="Arial"/>
              </a:rPr>
              <a:t>à escolha e terá de selecionar uma com base nas suas necessidades. Isto é importante porque o seu </a:t>
            </a:r>
            <a:r>
              <a:rPr lang="en-US" dirty="0">
                <a:solidFill>
                  <a:srgbClr val="000000"/>
                </a:solidFill>
                <a:latin typeface="Arial"/>
                <a:ea typeface="Arial"/>
                <a:cs typeface="Arial"/>
                <a:sym typeface="Arial"/>
              </a:rPr>
              <a:t>software G.I.S. </a:t>
            </a:r>
            <a:r>
              <a:rPr lang="en-US" sz="1200" b="0" i="0" u="none" strike="noStrike" cap="none" dirty="0">
                <a:solidFill>
                  <a:srgbClr val="000000"/>
                </a:solidFill>
                <a:effectLst/>
                <a:latin typeface="Arial"/>
                <a:ea typeface="Arial"/>
                <a:cs typeface="Arial"/>
                <a:sym typeface="Arial"/>
              </a:rPr>
              <a:t>é a forma mais fácil de manipular e </a:t>
            </a:r>
            <a:r>
              <a:rPr lang="en-US" dirty="0">
                <a:solidFill>
                  <a:srgbClr val="000000"/>
                </a:solidFill>
                <a:latin typeface="Arial"/>
                <a:ea typeface="Arial"/>
                <a:cs typeface="Arial"/>
                <a:sym typeface="Arial"/>
              </a:rPr>
              <a:t>analisar </a:t>
            </a:r>
            <a:r>
              <a:rPr lang="en-US" sz="1200" b="0" i="0" u="none" strike="noStrike" cap="none" dirty="0">
                <a:solidFill>
                  <a:srgbClr val="000000"/>
                </a:solidFill>
                <a:effectLst/>
                <a:latin typeface="Arial"/>
                <a:ea typeface="Arial"/>
                <a:cs typeface="Arial"/>
                <a:sym typeface="Arial"/>
              </a:rPr>
              <a:t>os seus dados. Certifique-se de que escolhe o software correto para o tipo de aplicação que pretende realizar.  </a:t>
            </a:r>
            <a:endParaRPr lang="en-US" sz="1200" b="0" i="0" u="none" strike="noStrike" cap="none" dirty="0">
              <a:solidFill>
                <a:srgbClr val="000000"/>
              </a:solidFill>
              <a:effectLst/>
              <a:latin typeface="Arial"/>
              <a:ea typeface="Arial"/>
              <a:cs typeface="Arial"/>
            </a:endParaRPr>
          </a:p>
          <a:p>
            <a:pPr marL="158750" indent="0" rtl="0" fontAlgn="base">
              <a:buNone/>
            </a:pPr>
            <a:endParaRPr lang="en-US" sz="1200" b="0" i="0" u="none" strike="noStrike" cap="none" dirty="0">
              <a:solidFill>
                <a:srgbClr val="000000"/>
              </a:solidFill>
              <a:effectLst/>
              <a:latin typeface="Arial"/>
              <a:ea typeface="Arial"/>
              <a:cs typeface="Arial"/>
              <a:sym typeface="Arial"/>
            </a:endParaRPr>
          </a:p>
          <a:p>
            <a:pPr marL="158750" fontAlgn="base"/>
            <a:r>
              <a:rPr lang="en-US" sz="1200" b="0" i="0" u="none" strike="noStrike" cap="none" dirty="0">
                <a:solidFill>
                  <a:srgbClr val="000000"/>
                </a:solidFill>
                <a:effectLst/>
                <a:latin typeface="Arial"/>
                <a:ea typeface="Arial"/>
                <a:cs typeface="Arial"/>
                <a:sym typeface="Arial"/>
              </a:rPr>
              <a:t>Há software </a:t>
            </a:r>
            <a:r>
              <a:rPr lang="en-US" dirty="0">
                <a:solidFill>
                  <a:srgbClr val="000000"/>
                </a:solidFill>
                <a:latin typeface="Arial"/>
                <a:ea typeface="Arial"/>
                <a:cs typeface="Arial"/>
                <a:sym typeface="Arial"/>
              </a:rPr>
              <a:t>de fonte aberta </a:t>
            </a:r>
            <a:r>
              <a:rPr lang="en-US" sz="1200" b="0" i="0" u="none" strike="noStrike" cap="none" dirty="0">
                <a:solidFill>
                  <a:srgbClr val="000000"/>
                </a:solidFill>
                <a:effectLst/>
                <a:latin typeface="Arial"/>
                <a:ea typeface="Arial"/>
                <a:cs typeface="Arial"/>
                <a:sym typeface="Arial"/>
              </a:rPr>
              <a:t>que é totalmente gratuito e há alternativas comerciais para as quais é necessária uma </a:t>
            </a:r>
            <a:r>
              <a:rPr lang="en-US" dirty="0">
                <a:solidFill>
                  <a:srgbClr val="000000"/>
                </a:solidFill>
                <a:latin typeface="Arial"/>
                <a:ea typeface="Arial"/>
                <a:cs typeface="Arial"/>
                <a:sym typeface="Arial"/>
              </a:rPr>
              <a:t>licença</a:t>
            </a:r>
            <a:r>
              <a:rPr lang="en-US" sz="1200" b="0" i="0" u="none" strike="noStrike" cap="none" dirty="0">
                <a:solidFill>
                  <a:srgbClr val="000000"/>
                </a:solidFill>
                <a:effectLst/>
                <a:latin typeface="Arial"/>
                <a:ea typeface="Arial"/>
                <a:cs typeface="Arial"/>
                <a:sym typeface="Arial"/>
              </a:rPr>
              <a:t>. Existem ferramentas baseadas no ambiente de trabalho que pode descarregar e instalar no seu computador e utilizar onde quer que esteja. E depois há ferramentas baseadas na Web que necessitam de uma ligação em linha para serem utilizadas. Para o OnSSET, utilizamos </a:t>
            </a:r>
            <a:r>
              <a:rPr lang="en-US" dirty="0">
                <a:solidFill>
                  <a:srgbClr val="000000"/>
                </a:solidFill>
                <a:latin typeface="Arial"/>
                <a:ea typeface="Arial"/>
                <a:cs typeface="Arial"/>
                <a:sym typeface="Arial"/>
              </a:rPr>
              <a:t>o Q.G.I.S.</a:t>
            </a:r>
            <a:r>
              <a:rPr lang="en-US" sz="1200" b="0" i="0" u="none" strike="noStrike" cap="none" dirty="0">
                <a:solidFill>
                  <a:srgbClr val="000000"/>
                </a:solidFill>
                <a:effectLst/>
                <a:latin typeface="Arial"/>
                <a:ea typeface="Arial"/>
                <a:cs typeface="Arial"/>
                <a:sym typeface="Arial"/>
              </a:rPr>
              <a:t>, e recomendo vivamente que descarregue e instale a versão 3.10 do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uma vez que </a:t>
            </a:r>
            <a:r>
              <a:rPr lang="en-US" sz="1200" b="0" i="0" u="none" strike="noStrike" cap="none" baseline="0" dirty="0">
                <a:solidFill>
                  <a:srgbClr val="000000"/>
                </a:solidFill>
                <a:effectLst/>
                <a:latin typeface="Arial"/>
                <a:ea typeface="Arial"/>
                <a:cs typeface="Arial"/>
                <a:sym typeface="Arial"/>
              </a:rPr>
              <a:t>esta funcionará com as outras ferramentas que utilizamos. </a:t>
            </a:r>
            <a:r>
              <a:rPr lang="en-US" sz="1200" b="0" i="0" u="none" strike="noStrike" cap="none" dirty="0">
                <a:solidFill>
                  <a:srgbClr val="000000"/>
                </a:solidFill>
                <a:effectLst/>
                <a:latin typeface="Arial"/>
                <a:ea typeface="Arial"/>
                <a:cs typeface="Arial"/>
                <a:sym typeface="Arial"/>
              </a:rPr>
              <a:t>Juntamente com o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também utilizamos o GRASS</a:t>
            </a:r>
            <a:r>
              <a:rPr lang="en-US" dirty="0">
                <a:solidFill>
                  <a:srgbClr val="000000"/>
                </a:solidFill>
                <a:latin typeface="Arial"/>
                <a:ea typeface="Arial"/>
                <a:cs typeface="Arial"/>
                <a:sym typeface="Arial"/>
              </a:rPr>
              <a:t>, o </a:t>
            </a:r>
            <a:r>
              <a:rPr lang="en-US" sz="1200" b="0" i="0" u="none" strike="noStrike" cap="none" dirty="0">
                <a:solidFill>
                  <a:srgbClr val="000000"/>
                </a:solidFill>
                <a:effectLst/>
                <a:latin typeface="Arial"/>
                <a:ea typeface="Arial"/>
                <a:cs typeface="Arial"/>
                <a:sym typeface="Arial"/>
              </a:rPr>
              <a:t>SAGA e </a:t>
            </a:r>
            <a:r>
              <a:rPr lang="en-US" dirty="0">
                <a:solidFill>
                  <a:srgbClr val="000000"/>
                </a:solidFill>
                <a:latin typeface="Arial"/>
                <a:ea typeface="Arial"/>
                <a:cs typeface="Arial"/>
                <a:sym typeface="Arial"/>
              </a:rPr>
              <a:t>o G DAL</a:t>
            </a:r>
            <a:r>
              <a:rPr lang="en-US" sz="1200" b="0" i="0" u="none" strike="noStrike" cap="none" dirty="0">
                <a:solidFill>
                  <a:srgbClr val="000000"/>
                </a:solidFill>
                <a:effectLst/>
                <a:latin typeface="Arial"/>
                <a:ea typeface="Arial"/>
                <a:cs typeface="Arial"/>
                <a:sym typeface="Arial"/>
              </a:rPr>
              <a:t>, e todos eles estão incluídos na interface </a:t>
            </a:r>
            <a:r>
              <a:rPr lang="en-US" dirty="0">
                <a:solidFill>
                  <a:srgbClr val="000000"/>
                </a:solidFill>
                <a:latin typeface="Arial"/>
                <a:ea typeface="Arial"/>
                <a:cs typeface="Arial"/>
                <a:sym typeface="Arial"/>
              </a:rPr>
              <a:t>do Q.G.I.S.</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Vamos continuar a analisar alguns conceitos básicos de G.I.S. que são importantes para compreender e dominar quando se trabalha com G.I.S. Vamos começar com sistemas de projeção.</a:t>
            </a:r>
          </a:p>
          <a:p>
            <a:pPr marL="0" lvl="0" indent="0" algn="l" rtl="0">
              <a:spcBef>
                <a:spcPts val="0"/>
              </a:spcBef>
              <a:spcAft>
                <a:spcPts val="0"/>
              </a:spcAft>
              <a:buNone/>
            </a:pPr>
            <a:endParaRPr lang="en-US" dirty="0"/>
          </a:p>
          <a:p>
            <a:r>
              <a:rPr lang="en-US" dirty="0"/>
              <a:t>Cada conjunto de dados geoespaciais, independentemente do seu tipo, tem um sistema de projeção que lhe é atribuído. O sistema de projeção tem grandes implicações na sua análise. Vamos dedicar algum tempo a compreender como é utilizado e a sua importância. A Terra tem a forma de uma esfera. E o que uma projeção cartográfica faz é tentar visualizar esta área esférica numa superfície plana. Por outras palavras, é utilizada para transformar um objeto tridimensional numa representação bidimensional. Um sistema de coordenadas define então a relação entre a sua representação bidimensional e a realidade tridimensional. Até que ponto conseguiste representar bem a tua área de interesse?</a:t>
            </a:r>
            <a:endParaRPr lang="en-US" dirty="0">
              <a:cs typeface="Calibri"/>
            </a:endParaRPr>
          </a:p>
          <a:p>
            <a:pPr marL="0" lvl="0" indent="0" algn="l" rtl="0">
              <a:spcBef>
                <a:spcPts val="0"/>
              </a:spcBef>
              <a:spcAft>
                <a:spcPts val="0"/>
              </a:spcAft>
              <a:buNone/>
            </a:pPr>
            <a:endParaRPr lang="en-US" dirty="0"/>
          </a:p>
          <a:p>
            <a:r>
              <a:rPr lang="en-US" dirty="0"/>
              <a:t>Sempre que se projecta um objeto tridimensional num plano bidimensional, há distorções. Estas distorções podem estar relacionadas com a área e a escala, ou seja, certas regiões de um mapa parecem maiores do que realmente são em comparação com outras. Ou, estas distorções podem ter um efeito na direção e na forma das diferentes regiões do mapa. Pelo menos um destes aspectos: área, escala, direção ou forma será sempre distorcido. Por vezes, a distorção pode ocorrer em todos eles. Para contrariar esta situação, definimos projecções cartográficas. Existem três categorias principais:</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Projecções cilíndricas que preservam distâncias e áreas.</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Projecções cónicas que preservam os ângulos.</a:t>
            </a:r>
            <a:endParaRPr lang="en-US" dirty="0">
              <a:cs typeface="Calibri"/>
            </a:endParaRPr>
          </a:p>
          <a:p>
            <a:pPr marL="0" lvl="0" indent="0" algn="l" rtl="0">
              <a:spcBef>
                <a:spcPts val="0"/>
              </a:spcBef>
              <a:spcAft>
                <a:spcPts val="0"/>
              </a:spcAft>
              <a:buNone/>
            </a:pPr>
            <a:endParaRPr lang="en-US" dirty="0"/>
          </a:p>
          <a:p>
            <a:r>
              <a:rPr lang="en-US" dirty="0"/>
              <a:t>Projecções planas que preservam as distâncias. </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Há vantagens e desvantagens, independentemente da escolha que fizermos.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imagem mostra dois mapas do mundo. Ambos os mapas estão corretos, mas estão num sistema de coordenadas diferente. Um deles é o WGS84 e o outro é o World Mercator. Se olharmos para os mapas, vemos que são muito diferentes, especialmente se olharmos para as regiões norte e sul. Isto deve-se ao facto de estes dois sistemas de coordenadas distorcerem de forma diferente. Ambos os mapas estão também sobrepostos com uma grelha de linhas e círculos. Os círculos cor de laranja (e a linha que os intersecta) passam pelo equador. A 30 graus a norte do equador e a 30 graus a sul do equador existem círculos azuis. 60 graus a norte e a sul do equador, há círculos verdes. A isto chama-se elipse de Tissot e é um método para compreender a distorção que é criada por diferentes sistemas de coordenadas. Se não houvesse distorções, todos os círculos teriam o mesmo tamanho que os círculos cor de laranja. Mas vê-se que os círculos aumentam, quanto mais nos afastamos, os círculos azuis são um pouco maiores do que os laranjas e os verdes são muito maiores do que os laranjas. No WGS84, a forma dos círculos verdes também está distorcida. Isto significa que o WGS84 distorce tanto a forma como o tamanho. No World Mercator, a forma dos círculos verdes continua a ser semelhante a um círculo, o que significa que a distorção no World Mercator não afecta a forma, apenas o tamanho. Esta é a razão pela qual os países e as regiões do norte e do sul têm formas muito diferentes entre os dois mapas.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u="none" strike="noStrike" cap="none" dirty="0">
                <a:solidFill>
                  <a:srgbClr val="000000"/>
                </a:solidFill>
                <a:effectLst/>
                <a:latin typeface="Arial"/>
                <a:ea typeface="Arial"/>
                <a:cs typeface="Arial"/>
                <a:sym typeface="Arial"/>
              </a:rPr>
              <a:t>Numa escala nacional, a distorção pode parecer-se com esta imagem. Nesta imagem, temos três mapas do Afeganistão com três sistemas de coordenadas diferentes e medimos a distância entre os pontos A e B (os mesmos pontos em todos os mapas). Mas, consoante o sistema de coordenadas que escolhemos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 distância é muito diferente. Comparando os mapas, há uma diferença de mais de 400 </a:t>
            </a:r>
            <a:r>
              <a:rPr lang="en-US" dirty="0">
                <a:solidFill>
                  <a:srgbClr val="000000"/>
                </a:solidFill>
                <a:latin typeface="Arial"/>
                <a:ea typeface="Arial"/>
                <a:cs typeface="Arial"/>
                <a:sym typeface="Arial"/>
              </a:rPr>
              <a:t>quilómetros </a:t>
            </a:r>
            <a:r>
              <a:rPr lang="en-US" sz="1200" b="0" i="0" u="none" strike="noStrike" cap="none" dirty="0">
                <a:solidFill>
                  <a:srgbClr val="000000"/>
                </a:solidFill>
                <a:effectLst/>
                <a:latin typeface="Arial"/>
                <a:ea typeface="Arial"/>
                <a:cs typeface="Arial"/>
                <a:sym typeface="Arial"/>
              </a:rPr>
              <a:t>entre os pontos. Também se pode ver que a forma é muito diferente entre o mapa verde, o roxo e o laranja. Mais uma vez, a forma foi distorcida.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sv-SE"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Algumas mensagens importantes a reter: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Ao gerar mapas, haverá sempre distorções. É necessário compreender com que tipo de distorções se está a lidar e também qual o sistema de coordenadas que se deve escolher para minimizar essas distorções. Isto significa que tem de escolher o sistema de projeção com muito cuidado.</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2380559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Nesta parte da aula, apresentaremos os tipos de dados básicos que poderá encontrar ao trabalhar com a OnSSET e descreveremos as caraterísticas que os definem. Existem dois tipos principais de dados: dados espaciais e atributos. Os dados espaciais </a:t>
            </a:r>
            <a:r>
              <a:rPr lang="en-US" dirty="0">
                <a:solidFill>
                  <a:srgbClr val="000000"/>
                </a:solidFill>
                <a:latin typeface="Arial"/>
                <a:ea typeface="Arial"/>
                <a:cs typeface="Arial"/>
                <a:sym typeface="Arial"/>
              </a:rPr>
              <a:t>descrevem </a:t>
            </a:r>
            <a:r>
              <a:rPr lang="en-US" sz="1200" b="0" i="0" u="none" strike="noStrike" cap="none" dirty="0">
                <a:solidFill>
                  <a:srgbClr val="000000"/>
                </a:solidFill>
                <a:effectLst/>
                <a:latin typeface="Arial"/>
                <a:ea typeface="Arial"/>
                <a:cs typeface="Arial"/>
                <a:sym typeface="Arial"/>
              </a:rPr>
              <a:t>a localização, tamanho e forma </a:t>
            </a:r>
            <a:r>
              <a:rPr lang="en-US" dirty="0">
                <a:solidFill>
                  <a:srgbClr val="000000"/>
                </a:solidFill>
                <a:latin typeface="Arial"/>
                <a:ea typeface="Arial"/>
                <a:cs typeface="Arial"/>
                <a:sym typeface="Arial"/>
              </a:rPr>
              <a:t>de </a:t>
            </a:r>
            <a:r>
              <a:rPr lang="en-US" sz="1200" b="0" i="0" u="none" strike="noStrike" cap="none" dirty="0">
                <a:solidFill>
                  <a:srgbClr val="000000"/>
                </a:solidFill>
                <a:effectLst/>
                <a:latin typeface="Arial"/>
                <a:ea typeface="Arial"/>
                <a:cs typeface="Arial"/>
                <a:sym typeface="Arial"/>
              </a:rPr>
              <a:t>diferentes objectos. Os dados espaciais podem ser representados como vectores ou rasters. Existem três tipos de dados vectoriais: pontos, linhas e polígonos. Estes diferentes tipos são adequados para descrever diferentes objectos. Os rasters cobrem frequentemente grandes áreas e são construídos </a:t>
            </a:r>
            <a:r>
              <a:rPr lang="en-US" sz="1200" b="0" i="0" u="none" strike="noStrike" cap="none" baseline="0" dirty="0">
                <a:solidFill>
                  <a:srgbClr val="000000"/>
                </a:solidFill>
                <a:effectLst/>
                <a:latin typeface="Arial"/>
                <a:ea typeface="Arial"/>
                <a:cs typeface="Arial"/>
                <a:sym typeface="Arial"/>
              </a:rPr>
              <a:t>pelas </a:t>
            </a:r>
            <a:r>
              <a:rPr lang="en-US" sz="1200" b="0" i="0" u="none" strike="noStrike" cap="none" dirty="0">
                <a:solidFill>
                  <a:srgbClr val="000000"/>
                </a:solidFill>
                <a:effectLst/>
                <a:latin typeface="Arial"/>
                <a:ea typeface="Arial"/>
                <a:cs typeface="Arial"/>
                <a:sym typeface="Arial"/>
              </a:rPr>
              <a:t>células da grelha que são definidas por coordenadas, atributos e tamanho da célula. O tipo de dados a utilizar depende muito do que se está a tentar visualizar</a:t>
            </a:r>
            <a:r>
              <a:rPr lang="en-US" dirty="0">
                <a:solidFill>
                  <a:srgbClr val="000000"/>
                </a:solidFill>
                <a:latin typeface="Arial"/>
                <a:ea typeface="Arial"/>
                <a:cs typeface="Arial"/>
                <a:sym typeface="Arial"/>
              </a:rPr>
              <a:t>. Alguns </a:t>
            </a:r>
            <a:r>
              <a:rPr lang="en-US" sz="1200" b="0" i="0" u="none" strike="noStrike" cap="none" dirty="0">
                <a:solidFill>
                  <a:srgbClr val="000000"/>
                </a:solidFill>
                <a:effectLst/>
                <a:latin typeface="Arial"/>
                <a:ea typeface="Arial"/>
                <a:cs typeface="Arial"/>
                <a:sym typeface="Arial"/>
              </a:rPr>
              <a:t>atributos são melhor </a:t>
            </a:r>
            <a:r>
              <a:rPr lang="en-US" dirty="0">
                <a:solidFill>
                  <a:srgbClr val="000000"/>
                </a:solidFill>
                <a:latin typeface="Arial"/>
                <a:ea typeface="Arial"/>
                <a:cs typeface="Arial"/>
                <a:sym typeface="Arial"/>
              </a:rPr>
              <a:t>visualizados </a:t>
            </a:r>
            <a:r>
              <a:rPr lang="en-US" sz="1200" b="0" i="0" u="none" strike="noStrike" cap="none" dirty="0">
                <a:solidFill>
                  <a:srgbClr val="000000"/>
                </a:solidFill>
                <a:effectLst/>
                <a:latin typeface="Arial"/>
                <a:ea typeface="Arial"/>
                <a:cs typeface="Arial"/>
                <a:sym typeface="Arial"/>
              </a:rPr>
              <a:t>com rasters, enquanto outros são muito melhor </a:t>
            </a:r>
            <a:r>
              <a:rPr lang="en-US" dirty="0">
                <a:solidFill>
                  <a:srgbClr val="000000"/>
                </a:solidFill>
                <a:latin typeface="Arial"/>
                <a:ea typeface="Arial"/>
                <a:cs typeface="Arial"/>
                <a:sym typeface="Arial"/>
              </a:rPr>
              <a:t>visualizados </a:t>
            </a:r>
            <a:r>
              <a:rPr lang="en-US" sz="1200" b="0" i="0" u="none" strike="noStrike" cap="none" dirty="0">
                <a:solidFill>
                  <a:srgbClr val="000000"/>
                </a:solidFill>
                <a:effectLst/>
                <a:latin typeface="Arial"/>
                <a:ea typeface="Arial"/>
                <a:cs typeface="Arial"/>
                <a:sym typeface="Arial"/>
              </a:rPr>
              <a:t>com vectores. Os dados espaciais </a:t>
            </a:r>
            <a:r>
              <a:rPr lang="en-US" dirty="0">
                <a:solidFill>
                  <a:srgbClr val="000000"/>
                </a:solidFill>
                <a:latin typeface="Arial"/>
                <a:ea typeface="Arial"/>
                <a:cs typeface="Arial"/>
                <a:sym typeface="Arial"/>
              </a:rPr>
              <a:t>contêm </a:t>
            </a:r>
            <a:r>
              <a:rPr lang="en-US" sz="1200" b="0" i="0" u="none" strike="noStrike" cap="none" dirty="0">
                <a:solidFill>
                  <a:srgbClr val="000000"/>
                </a:solidFill>
                <a:effectLst/>
                <a:latin typeface="Arial"/>
                <a:ea typeface="Arial"/>
                <a:cs typeface="Arial"/>
                <a:sym typeface="Arial"/>
              </a:rPr>
              <a:t>mais informações do que apenas a localização das caraterísticas</a:t>
            </a:r>
            <a:r>
              <a:rPr lang="en-US" dirty="0">
                <a:solidFill>
                  <a:srgbClr val="000000"/>
                </a:solidFill>
                <a:latin typeface="Arial"/>
                <a:ea typeface="Arial"/>
                <a:cs typeface="Arial"/>
                <a:sym typeface="Arial"/>
              </a:rPr>
              <a:t>. Qualquer </a:t>
            </a:r>
            <a:r>
              <a:rPr lang="en-US" sz="1200" b="0" i="0" u="none" strike="noStrike" cap="none" dirty="0">
                <a:solidFill>
                  <a:srgbClr val="000000"/>
                </a:solidFill>
                <a:effectLst/>
                <a:latin typeface="Arial"/>
                <a:ea typeface="Arial"/>
                <a:cs typeface="Arial"/>
                <a:sym typeface="Arial"/>
              </a:rPr>
              <a:t>informação adicional ou dados </a:t>
            </a:r>
            <a:r>
              <a:rPr lang="en-US" dirty="0">
                <a:solidFill>
                  <a:srgbClr val="000000"/>
                </a:solidFill>
                <a:latin typeface="Arial"/>
                <a:ea typeface="Arial"/>
                <a:cs typeface="Arial"/>
                <a:sym typeface="Arial"/>
              </a:rPr>
              <a:t>não espaciais </a:t>
            </a:r>
            <a:r>
              <a:rPr lang="en-US" sz="1200" b="0" i="0" u="none" strike="noStrike" cap="none" dirty="0">
                <a:solidFill>
                  <a:srgbClr val="000000"/>
                </a:solidFill>
                <a:effectLst/>
                <a:latin typeface="Arial"/>
                <a:ea typeface="Arial"/>
                <a:cs typeface="Arial"/>
                <a:sym typeface="Arial"/>
              </a:rPr>
              <a:t>que </a:t>
            </a:r>
            <a:r>
              <a:rPr lang="en-US" dirty="0">
                <a:solidFill>
                  <a:srgbClr val="000000"/>
                </a:solidFill>
                <a:latin typeface="Arial"/>
                <a:ea typeface="Arial"/>
                <a:cs typeface="Arial"/>
                <a:sym typeface="Arial"/>
              </a:rPr>
              <a:t>descrevam </a:t>
            </a:r>
            <a:r>
              <a:rPr lang="en-US" sz="1200" b="0" i="0" u="none" strike="noStrike" cap="none" dirty="0">
                <a:solidFill>
                  <a:srgbClr val="000000"/>
                </a:solidFill>
                <a:effectLst/>
                <a:latin typeface="Arial"/>
                <a:ea typeface="Arial"/>
                <a:cs typeface="Arial"/>
                <a:sym typeface="Arial"/>
              </a:rPr>
              <a:t>uma caraterística </a:t>
            </a:r>
            <a:r>
              <a:rPr lang="en-US" dirty="0">
                <a:solidFill>
                  <a:srgbClr val="000000"/>
                </a:solidFill>
                <a:latin typeface="Arial"/>
                <a:ea typeface="Arial"/>
                <a:cs typeface="Arial"/>
                <a:sym typeface="Arial"/>
              </a:rPr>
              <a:t>são </a:t>
            </a:r>
            <a:r>
              <a:rPr lang="en-US" sz="1200" b="0" i="0" u="none" strike="noStrike" cap="none" dirty="0">
                <a:solidFill>
                  <a:srgbClr val="000000"/>
                </a:solidFill>
                <a:effectLst/>
                <a:latin typeface="Arial"/>
                <a:ea typeface="Arial"/>
                <a:cs typeface="Arial"/>
                <a:sym typeface="Arial"/>
              </a:rPr>
              <a:t>referidos como um atributo</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que é o segundo tipo de dados mais importante. Um exemplo disto é uma camada de pontos que visualiza os edifícios de uma área. Os dados espaciais </a:t>
            </a:r>
            <a:r>
              <a:rPr lang="en-US" dirty="0">
                <a:solidFill>
                  <a:srgbClr val="000000"/>
                </a:solidFill>
                <a:latin typeface="Arial"/>
                <a:ea typeface="Arial"/>
                <a:cs typeface="Arial"/>
                <a:sym typeface="Arial"/>
              </a:rPr>
              <a:t>são a </a:t>
            </a:r>
            <a:r>
              <a:rPr lang="en-US" sz="1200" b="0" i="0" u="none" strike="noStrike" cap="none" dirty="0">
                <a:solidFill>
                  <a:srgbClr val="000000"/>
                </a:solidFill>
                <a:effectLst/>
                <a:latin typeface="Arial"/>
                <a:ea typeface="Arial"/>
                <a:cs typeface="Arial"/>
                <a:sym typeface="Arial"/>
              </a:rPr>
              <a:t>localização destes edifícios, enquanto os dados de atributos </a:t>
            </a:r>
            <a:r>
              <a:rPr lang="en-US" dirty="0">
                <a:solidFill>
                  <a:srgbClr val="000000"/>
                </a:solidFill>
                <a:latin typeface="Arial"/>
                <a:ea typeface="Arial"/>
                <a:cs typeface="Arial"/>
                <a:sym typeface="Arial"/>
              </a:rPr>
              <a:t>são </a:t>
            </a:r>
            <a:r>
              <a:rPr lang="en-US" sz="1200" b="0" i="0" u="none" strike="noStrike" cap="none" dirty="0">
                <a:solidFill>
                  <a:srgbClr val="000000"/>
                </a:solidFill>
                <a:effectLst/>
                <a:latin typeface="Arial"/>
                <a:ea typeface="Arial"/>
                <a:cs typeface="Arial"/>
                <a:sym typeface="Arial"/>
              </a:rPr>
              <a:t>quaisquer outras informações relacionadas com os mesmos. Pode ser o ano em que os edifícios foram construídos, a utilização prevista dos edifícios </a:t>
            </a:r>
            <a:r>
              <a:rPr lang="en-US" sz="1200" b="0" i="0" u="none" strike="noStrike" cap="none" baseline="0" dirty="0">
                <a:solidFill>
                  <a:srgbClr val="000000"/>
                </a:solidFill>
                <a:effectLst/>
                <a:latin typeface="Arial"/>
                <a:ea typeface="Arial"/>
                <a:cs typeface="Arial"/>
                <a:sym typeface="Arial"/>
              </a:rPr>
              <a:t>ou </a:t>
            </a:r>
            <a:r>
              <a:rPr lang="en-US" sz="1200" b="0" i="0" u="none" strike="noStrike" cap="none" dirty="0">
                <a:solidFill>
                  <a:srgbClr val="000000"/>
                </a:solidFill>
                <a:effectLst/>
                <a:latin typeface="Arial"/>
                <a:ea typeface="Arial"/>
                <a:cs typeface="Arial"/>
                <a:sym typeface="Arial"/>
              </a:rPr>
              <a:t>o número de pisos.</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b="0" i="0" u="none" strike="noStrike" cap="none" dirty="0">
                <a:solidFill>
                  <a:srgbClr val="000000"/>
                </a:solidFill>
                <a:effectLst/>
                <a:latin typeface="Arial"/>
                <a:ea typeface="Arial"/>
                <a:cs typeface="Arial"/>
                <a:sym typeface="Arial"/>
              </a:rPr>
              <a:t>Vejamos um pouco mais sobre o que </a:t>
            </a:r>
            <a:r>
              <a:rPr lang="en-US" sz="1100" dirty="0">
                <a:solidFill>
                  <a:srgbClr val="000000"/>
                </a:solidFill>
                <a:latin typeface="Arial"/>
                <a:ea typeface="Arial"/>
                <a:cs typeface="Arial"/>
                <a:sym typeface="Arial"/>
              </a:rPr>
              <a:t>são </a:t>
            </a:r>
            <a:r>
              <a:rPr lang="en-US" sz="1100" b="0" i="0" u="none" strike="noStrike" cap="none" dirty="0">
                <a:solidFill>
                  <a:srgbClr val="000000"/>
                </a:solidFill>
                <a:effectLst/>
                <a:latin typeface="Arial"/>
                <a:ea typeface="Arial"/>
                <a:cs typeface="Arial"/>
                <a:sym typeface="Arial"/>
              </a:rPr>
              <a:t>os dados. Os dados vectoriais </a:t>
            </a:r>
            <a:r>
              <a:rPr lang="en-US" sz="1100" dirty="0">
                <a:solidFill>
                  <a:srgbClr val="000000"/>
                </a:solidFill>
                <a:latin typeface="Arial"/>
                <a:ea typeface="Arial"/>
                <a:cs typeface="Arial"/>
                <a:sym typeface="Arial"/>
              </a:rPr>
              <a:t>representam </a:t>
            </a:r>
            <a:r>
              <a:rPr lang="en-US" sz="1100" b="0" i="0" u="none" strike="noStrike" cap="none" dirty="0">
                <a:solidFill>
                  <a:srgbClr val="000000"/>
                </a:solidFill>
                <a:effectLst/>
                <a:latin typeface="Arial"/>
                <a:ea typeface="Arial"/>
                <a:cs typeface="Arial"/>
                <a:sym typeface="Arial"/>
              </a:rPr>
              <a:t>caraterísticas do mundo real e as caraterísticas </a:t>
            </a:r>
            <a:r>
              <a:rPr lang="en-US" sz="1100" dirty="0">
                <a:solidFill>
                  <a:srgbClr val="000000"/>
                </a:solidFill>
                <a:latin typeface="Arial"/>
                <a:ea typeface="Arial"/>
                <a:cs typeface="Arial"/>
                <a:sym typeface="Arial"/>
              </a:rPr>
              <a:t>são tudo o que </a:t>
            </a:r>
            <a:r>
              <a:rPr lang="en-US" sz="1100" b="0" i="0" u="none" strike="noStrike" cap="none" dirty="0">
                <a:solidFill>
                  <a:srgbClr val="000000"/>
                </a:solidFill>
                <a:effectLst/>
                <a:latin typeface="Arial"/>
                <a:ea typeface="Arial"/>
                <a:cs typeface="Arial"/>
                <a:sym typeface="Arial"/>
              </a:rPr>
              <a:t>se pode ver numa paisagem, como casas, estradas, rios</a:t>
            </a:r>
            <a:r>
              <a:rPr lang="en-US" sz="1100" dirty="0">
                <a:solidFill>
                  <a:srgbClr val="000000"/>
                </a:solidFill>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etc. Os dados </a:t>
            </a:r>
            <a:r>
              <a:rPr lang="en-US" sz="1100" dirty="0">
                <a:solidFill>
                  <a:srgbClr val="000000"/>
                </a:solidFill>
                <a:latin typeface="Arial"/>
                <a:ea typeface="Arial"/>
                <a:cs typeface="Arial"/>
                <a:sym typeface="Arial"/>
              </a:rPr>
              <a:t>que </a:t>
            </a:r>
            <a:r>
              <a:rPr lang="en-US" sz="1100" b="0" i="0" u="none" strike="noStrike" cap="none" dirty="0">
                <a:solidFill>
                  <a:srgbClr val="000000"/>
                </a:solidFill>
                <a:effectLst/>
                <a:latin typeface="Arial"/>
                <a:ea typeface="Arial"/>
                <a:cs typeface="Arial"/>
                <a:sym typeface="Arial"/>
              </a:rPr>
              <a:t>são melhor descritos por vectores são dados que </a:t>
            </a:r>
            <a:r>
              <a:rPr lang="en-US" sz="1100" dirty="0">
                <a:solidFill>
                  <a:srgbClr val="000000"/>
                </a:solidFill>
                <a:latin typeface="Arial"/>
                <a:ea typeface="Arial"/>
                <a:cs typeface="Arial"/>
                <a:sym typeface="Arial"/>
              </a:rPr>
              <a:t>têm </a:t>
            </a:r>
            <a:r>
              <a:rPr lang="en-US" sz="1100" b="0" i="0" u="none" strike="noStrike" cap="none" dirty="0">
                <a:solidFill>
                  <a:srgbClr val="000000"/>
                </a:solidFill>
                <a:effectLst/>
                <a:latin typeface="Arial"/>
                <a:ea typeface="Arial"/>
                <a:cs typeface="Arial"/>
                <a:sym typeface="Arial"/>
              </a:rPr>
              <a:t>limites discretos</a:t>
            </a:r>
            <a:r>
              <a:rPr lang="en-US" sz="1100" dirty="0">
                <a:solidFill>
                  <a:srgbClr val="000000"/>
                </a:solidFill>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Por outras palavras, basta olhar para uma caraterística para a distinguir do que a rodeia. É possível distinguir uma casa da sua envolvente. É possível distinguir </a:t>
            </a:r>
            <a:r>
              <a:rPr lang="en-US" sz="1100" dirty="0">
                <a:solidFill>
                  <a:srgbClr val="000000"/>
                </a:solidFill>
                <a:latin typeface="Arial"/>
                <a:ea typeface="Arial"/>
                <a:cs typeface="Arial"/>
                <a:sym typeface="Arial"/>
              </a:rPr>
              <a:t>estradas </a:t>
            </a:r>
            <a:r>
              <a:rPr lang="en-US" sz="1100" b="0" i="0" u="none" strike="noStrike" cap="none" dirty="0">
                <a:solidFill>
                  <a:srgbClr val="000000"/>
                </a:solidFill>
                <a:effectLst/>
                <a:latin typeface="Arial"/>
                <a:ea typeface="Arial"/>
                <a:cs typeface="Arial"/>
                <a:sym typeface="Arial"/>
              </a:rPr>
              <a:t>dos seus arredores, rios dos seus arredores</a:t>
            </a:r>
            <a:r>
              <a:rPr lang="en-US" sz="1100" dirty="0">
                <a:solidFill>
                  <a:srgbClr val="000000"/>
                </a:solidFill>
                <a:latin typeface="Arial"/>
                <a:ea typeface="Arial"/>
                <a:cs typeface="Arial"/>
                <a:sym typeface="Arial"/>
              </a:rPr>
              <a:t>, etc</a:t>
            </a:r>
            <a:r>
              <a:rPr lang="en-US" sz="1100" b="0" i="0" u="none" strike="noStrike" cap="none" dirty="0">
                <a:solidFill>
                  <a:srgbClr val="000000"/>
                </a:solidFill>
                <a:effectLst/>
                <a:latin typeface="Arial"/>
                <a:ea typeface="Arial"/>
                <a:cs typeface="Arial"/>
                <a:sym typeface="Arial"/>
              </a:rPr>
              <a:t>. Este tipo de caraterísticas é bem representado por diferentes tipos de dados vectoriais. Os dados vectoriais </a:t>
            </a:r>
            <a:r>
              <a:rPr lang="en-US" sz="1100" dirty="0">
                <a:solidFill>
                  <a:srgbClr val="000000"/>
                </a:solidFill>
                <a:latin typeface="Arial"/>
                <a:ea typeface="Arial"/>
                <a:cs typeface="Arial"/>
                <a:sym typeface="Arial"/>
              </a:rPr>
              <a:t>são constituídos </a:t>
            </a:r>
            <a:r>
              <a:rPr lang="en-US" sz="1100" b="0" i="0" u="none" strike="noStrike" cap="none" dirty="0">
                <a:solidFill>
                  <a:srgbClr val="000000"/>
                </a:solidFill>
                <a:effectLst/>
                <a:latin typeface="Arial"/>
                <a:ea typeface="Arial"/>
                <a:cs typeface="Arial"/>
                <a:sym typeface="Arial"/>
              </a:rPr>
              <a:t>por pontos. Chamamos-lhes vértices com coordenadas X e Y que, em conjunto, </a:t>
            </a:r>
            <a:r>
              <a:rPr lang="en-US" sz="1100" dirty="0">
                <a:solidFill>
                  <a:srgbClr val="000000"/>
                </a:solidFill>
                <a:latin typeface="Arial"/>
                <a:ea typeface="Arial"/>
                <a:cs typeface="Arial"/>
                <a:sym typeface="Arial"/>
              </a:rPr>
              <a:t>formam </a:t>
            </a:r>
            <a:r>
              <a:rPr lang="en-US" sz="1100" b="0" i="0" u="none" strike="noStrike" cap="none" dirty="0">
                <a:solidFill>
                  <a:srgbClr val="000000"/>
                </a:solidFill>
                <a:effectLst/>
                <a:latin typeface="Arial"/>
                <a:ea typeface="Arial"/>
                <a:cs typeface="Arial"/>
                <a:sym typeface="Arial"/>
              </a:rPr>
              <a:t>uma camada vetorial. Os vértices são basicamente apenas pontos de encontro de várias caraterísticas. Existem três tipos diferentes de vectores</a:t>
            </a:r>
            <a:r>
              <a:rPr lang="en-US" sz="1100" dirty="0">
                <a:solidFill>
                  <a:srgbClr val="000000"/>
                </a:solidFill>
                <a:latin typeface="Arial"/>
                <a:ea typeface="Arial"/>
                <a:cs typeface="Arial"/>
                <a:sym typeface="Arial"/>
              </a:rPr>
              <a:t>. São eles </a:t>
            </a:r>
            <a:r>
              <a:rPr lang="en-US" sz="1100" b="0" i="0" u="none" strike="noStrike" cap="none" dirty="0">
                <a:solidFill>
                  <a:srgbClr val="000000"/>
                </a:solidFill>
                <a:effectLst/>
                <a:latin typeface="Arial"/>
                <a:ea typeface="Arial"/>
                <a:cs typeface="Arial"/>
                <a:sym typeface="Arial"/>
              </a:rPr>
              <a:t>os pontos, as linhas e os polígonos.</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lvl="0"/>
            <a:endParaRPr lang="sv-SE" sz="11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737154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2/24/2025</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2/24/2025</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2/24/2025</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2/24/2025</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2/24/2025</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2/24/2025</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2/24/2025</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2/24/2025</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2/24/2025</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 para editar o estilo do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 para editar os estilos de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2/24/2025</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 para editar o estilo do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 para editar os estilos de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gentle_gis_introduction/vector_data.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gentle_gis_introduction/raster_data.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training_manual/forestry/map_georeferencing.html?highlight=georeferencing" TargetMode="External"/><Relationship Id="rId1" Type="http://schemas.openxmlformats.org/officeDocument/2006/relationships/slideLayout" Target="../slideLayouts/slideLayout2.xml"/><Relationship Id="rId4" Type="http://schemas.openxmlformats.org/officeDocument/2006/relationships/hyperlink" Target="https://onsset.github.io/teaching_kit/courses/module_2/Lecture%20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docs.qgis.org/3.16/en/docs/gentle_gis_introduction/coordinate_reference_systems.html" TargetMode="External"/><Relationship Id="rId4" Type="http://schemas.openxmlformats.org/officeDocument/2006/relationships/hyperlink" Target="https://doi.org/10.1016/j.apgeog.2016.04.00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onsset.readthedocs.io/en/latest/data_acquisition.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alendar&#10;&#10;Description automatically generated">
            <a:extLst>
              <a:ext uri="{FF2B5EF4-FFF2-40B4-BE49-F238E27FC236}">
                <a16:creationId xmlns:a16="http://schemas.microsoft.com/office/drawing/2014/main" id="{D3E65A11-19A5-DF48-9C98-46A14CF0BA14}"/>
              </a:ext>
            </a:extLst>
          </p:cNvPr>
          <p:cNvPicPr>
            <a:picLocks noChangeAspect="1"/>
          </p:cNvPicPr>
          <p:nvPr/>
        </p:nvPicPr>
        <p:blipFill>
          <a:blip r:embed="rId3"/>
          <a:stretch>
            <a:fillRect/>
          </a:stretch>
        </p:blipFill>
        <p:spPr>
          <a:xfrm>
            <a:off x="0" y="11916"/>
            <a:ext cx="12192000" cy="6858000"/>
          </a:xfrm>
          <a:prstGeom prst="rect">
            <a:avLst/>
          </a:prstGeom>
        </p:spPr>
      </p:pic>
      <p:sp>
        <p:nvSpPr>
          <p:cNvPr id="9" name="TextBox 1">
            <a:extLst>
              <a:ext uri="{FF2B5EF4-FFF2-40B4-BE49-F238E27FC236}">
                <a16:creationId xmlns:a16="http://schemas.microsoft.com/office/drawing/2014/main" id="{07C87396-8126-9444-837A-D2C4512D9820}"/>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Versão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08976" y="3818858"/>
            <a:ext cx="2981064"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Plataforma de Eletrificação</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p:nvPr>
        </p:nvSpPr>
        <p:spPr>
          <a:xfrm>
            <a:off x="685648" y="4527393"/>
            <a:ext cx="6850615" cy="1605949"/>
          </a:xfrm>
        </p:spPr>
        <p:txBody>
          <a:bodyPr>
            <a:normAutofit fontScale="90000"/>
          </a:bodyPr>
          <a:lstStyle/>
          <a:p>
            <a:r>
              <a:rPr lang="en-GB" dirty="0">
                <a:solidFill>
                  <a:schemeClr val="bg1"/>
                </a:solidFill>
              </a:rPr>
              <a:t>AULA 4</a:t>
            </a:r>
            <a:br>
              <a:rPr lang="en-GB" dirty="0"/>
            </a:br>
            <a:r>
              <a:rPr lang="en-GB" dirty="0"/>
              <a:t>CONCEITOS-CHAVE DE SIG</a:t>
            </a: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Pontos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a:t>
            </a:r>
            <a:r>
              <a:rPr lang="en-GB" sz="4400" dirty="0">
                <a:latin typeface="Open Sans"/>
                <a:ea typeface="Open Sans" panose="020B0606030504020204" pitchFamily="34" charset="0"/>
                <a:cs typeface="Open Sans" panose="020B0606030504020204" pitchFamily="34" charset="0"/>
                <a:sym typeface="Bodoni SvtyTwo ITC TT-Book"/>
              </a:rPr>
              <a:t>Dados</a:t>
            </a:r>
            <a:r>
              <a:rPr lang="en-US" sz="4400" dirty="0">
                <a:latin typeface="Open Sans"/>
                <a:ea typeface="Open Sans" panose="020B0606030504020204" pitchFamily="34" charset="0"/>
                <a:cs typeface="Open Sans" panose="020B0606030504020204" pitchFamily="34" charset="0"/>
                <a:sym typeface="Bodoni SvtyTwo ITC TT-Book"/>
              </a:rPr>
              <a:t> </a:t>
            </a:r>
            <a:r>
              <a:rPr lang="en-US" sz="4400" dirty="0" err="1">
                <a:latin typeface="Open Sans"/>
                <a:ea typeface="Open Sans" panose="020B0606030504020204" pitchFamily="34" charset="0"/>
                <a:cs typeface="Open Sans" panose="020B0606030504020204" pitchFamily="34" charset="0"/>
                <a:sym typeface="Bodoni SvtyTwo ITC TT-Book"/>
              </a:rPr>
              <a:t>vetoriais</a:t>
            </a:r>
            <a:r>
              <a:rPr lang="en-US"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701" y="1546516"/>
            <a:ext cx="8635003" cy="4593705"/>
          </a:xfrm>
          <a:prstGeom prst="rect">
            <a:avLst/>
          </a:prstGeom>
        </p:spPr>
      </p:pic>
      <p:sp>
        <p:nvSpPr>
          <p:cNvPr id="11" name="TextBox 2"/>
          <p:cNvSpPr txBox="1"/>
          <p:nvPr/>
        </p:nvSpPr>
        <p:spPr>
          <a:xfrm>
            <a:off x="3834144" y="6122016"/>
            <a:ext cx="424767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15EC7A62-FF33-BB48-8AD6-AD838C5143FD}"/>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99E6C8A3-C46D-C946-9C3E-E091DED0E968}"/>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720167370"/>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Linhas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Dados </a:t>
            </a:r>
            <a:r>
              <a:rPr lang="en-US" sz="4400" dirty="0" err="1">
                <a:latin typeface="Open Sans"/>
                <a:ea typeface="Open Sans" panose="020B0606030504020204" pitchFamily="34" charset="0"/>
                <a:cs typeface="Open Sans" panose="020B0606030504020204" pitchFamily="34" charset="0"/>
                <a:sym typeface="Bodoni SvtyTwo ITC TT-Book"/>
              </a:rPr>
              <a:t>vetoriais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88" y="1315731"/>
            <a:ext cx="9807705" cy="4890490"/>
          </a:xfrm>
          <a:prstGeom prst="rect">
            <a:avLst/>
          </a:prstGeom>
        </p:spPr>
      </p:pic>
      <p:sp>
        <p:nvSpPr>
          <p:cNvPr id="10" name="TextBox 2"/>
          <p:cNvSpPr txBox="1"/>
          <p:nvPr/>
        </p:nvSpPr>
        <p:spPr>
          <a:xfrm>
            <a:off x="4044611" y="6114996"/>
            <a:ext cx="449390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03F07657-BF85-AF4B-A2C5-B7D661FB33E5}"/>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55F34A20-C641-8440-9224-33111E44F74B}"/>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1732966013"/>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FE2775-FB72-4D44-B480-06EBB7F679B3}"/>
              </a:ext>
            </a:extLst>
          </p:cNvPr>
          <p:cNvSpPr/>
          <p:nvPr/>
        </p:nvSpPr>
        <p:spPr>
          <a:xfrm>
            <a:off x="838200" y="133410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Polígono</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760" y="1198111"/>
            <a:ext cx="10044744" cy="5182505"/>
          </a:xfrm>
          <a:prstGeom prst="rect">
            <a:avLst/>
          </a:prstGeom>
        </p:spPr>
      </p:pic>
      <p:sp>
        <p:nvSpPr>
          <p:cNvPr id="9" name="TextBox 2"/>
          <p:cNvSpPr txBox="1"/>
          <p:nvPr/>
        </p:nvSpPr>
        <p:spPr>
          <a:xfrm>
            <a:off x="5089358" y="6034844"/>
            <a:ext cx="364556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Fonte da imagem: </a:t>
            </a:r>
            <a:r>
              <a:rPr lang="en-GB" sz="1000" dirty="0"/>
              <a:t>Khavari et al. 2021, </a:t>
            </a:r>
            <a:r>
              <a:rPr lang="en-GB" sz="1000" dirty="0">
                <a:hlinkClick r:id="rId4"/>
              </a:rPr>
              <a:t>imagem</a:t>
            </a:r>
            <a:r>
              <a:rPr lang="en-GB" sz="1000" dirty="0"/>
              <a:t>, licença </a:t>
            </a:r>
            <a:r>
              <a:rPr lang="en-GB" sz="1000" dirty="0">
                <a:hlinkClick r:id="rId5"/>
              </a:rPr>
              <a:t>CC-BY 4.0</a:t>
            </a:r>
            <a:endParaRPr lang="en-GB" sz="1000" dirty="0"/>
          </a:p>
        </p:txBody>
      </p:sp>
      <p:sp>
        <p:nvSpPr>
          <p:cNvPr id="11" name="Rectangle 10">
            <a:extLst>
              <a:ext uri="{FF2B5EF4-FFF2-40B4-BE49-F238E27FC236}">
                <a16:creationId xmlns:a16="http://schemas.microsoft.com/office/drawing/2014/main" id="{8250FE9F-1C74-324D-8AB2-FFBFD1415122}"/>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8AED87B6-CD8D-1542-B518-5CBE40ACE607}"/>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Khavari et al. 2021</a:t>
            </a:r>
            <a:endParaRPr lang="en-US" sz="1000" dirty="0">
              <a:latin typeface="Open Sans"/>
            </a:endParaRPr>
          </a:p>
        </p:txBody>
      </p:sp>
      <p:sp>
        <p:nvSpPr>
          <p:cNvPr id="14" name="Title 10">
            <a:extLst>
              <a:ext uri="{FF2B5EF4-FFF2-40B4-BE49-F238E27FC236}">
                <a16:creationId xmlns:a16="http://schemas.microsoft.com/office/drawing/2014/main" id="{16A7A8B9-AC74-7E41-BE53-3140118486B8}"/>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Dados </a:t>
            </a:r>
            <a:r>
              <a:rPr lang="en-US" sz="4400" dirty="0" err="1">
                <a:latin typeface="Open Sans"/>
                <a:ea typeface="Open Sans" panose="020B0606030504020204" pitchFamily="34" charset="0"/>
                <a:cs typeface="Open Sans" panose="020B0606030504020204" pitchFamily="34" charset="0"/>
                <a:sym typeface="Bodoni SvtyTwo ITC TT-Book"/>
              </a:rPr>
              <a:t>vetoriais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79493607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Mini-palestra Objetivo de aprendizagem</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Aula 4.2 Referências</a:t>
            </a:r>
          </a:p>
        </p:txBody>
      </p:sp>
      <p:sp>
        <p:nvSpPr>
          <p:cNvPr id="2" name="Rectangle 1"/>
          <p:cNvSpPr/>
          <p:nvPr/>
        </p:nvSpPr>
        <p:spPr>
          <a:xfrm>
            <a:off x="892136" y="1820940"/>
            <a:ext cx="5046846" cy="3416320"/>
          </a:xfrm>
          <a:prstGeom prst="rect">
            <a:avLst/>
          </a:prstGeom>
        </p:spPr>
        <p:txBody>
          <a:bodyPr wrap="square" lIns="91440" tIns="45720" rIns="91440" bIns="45720" anchor="t">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3. Dados Vectoriais - Documentação QGIS [Documento WWW],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https://docs.qgis.org/3.16/en/docs/gentle_gis_introduction/vector_data.html </a:t>
            </a:r>
            <a:r>
              <a:rPr lang="sv-SE" dirty="0">
                <a:latin typeface="Open Sans" panose="020B0606030504020204" pitchFamily="34" charset="0"/>
                <a:ea typeface="Open Sans" panose="020B0606030504020204" pitchFamily="34" charset="0"/>
                <a:cs typeface="Open Sans" panose="020B0606030504020204" pitchFamily="34" charset="0"/>
              </a:rPr>
              <a:t>(acedido em 2.15.21).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Aula 2: Introdução à Teoria e Aplicação do SIG | Kit Didático OnSSET [Documento WWW].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e_1/Lecture%202/ (acedido em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Dados rasterizados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9899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a:t>
            </a:r>
            <a:r>
              <a:rPr lang="en-GB" sz="4400" dirty="0">
                <a:latin typeface="Open Sans"/>
                <a:ea typeface="Open Sans" panose="020B0606030504020204" pitchFamily="34" charset="0"/>
                <a:cs typeface="Open Sans" panose="020B0606030504020204" pitchFamily="34" charset="0"/>
                <a:sym typeface="Bodoni SvtyTwo ITC TT-Book"/>
              </a:rPr>
              <a:t>Dados</a:t>
            </a:r>
            <a:r>
              <a:rPr lang="en-US" sz="4400" dirty="0">
                <a:latin typeface="Open Sans"/>
                <a:ea typeface="Open Sans" panose="020B0606030504020204" pitchFamily="34" charset="0"/>
                <a:cs typeface="Open Sans" panose="020B0606030504020204" pitchFamily="34" charset="0"/>
                <a:sym typeface="Bodoni SvtyTwo ITC TT-Book"/>
              </a:rPr>
              <a:t> raster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628" y="1574285"/>
            <a:ext cx="8708099" cy="4641863"/>
          </a:xfrm>
          <a:prstGeom prst="rect">
            <a:avLst/>
          </a:prstGeom>
        </p:spPr>
      </p:pic>
      <p:sp>
        <p:nvSpPr>
          <p:cNvPr id="11" name="TextBox 2"/>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3729FE1B-C56A-BA4A-9F58-746E4994E181}"/>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7DF88C62-853C-0541-8138-0743AEBB3A89}"/>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136661396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Compensação na </a:t>
            </a:r>
            <a:r>
              <a:rPr lang="en-ZA" b="1" dirty="0">
                <a:latin typeface="Open Sans"/>
                <a:ea typeface="Open Sans" panose="020B0606030504020204" pitchFamily="34" charset="0"/>
                <a:cs typeface="Open Sans" panose="020B0606030504020204" pitchFamily="34" charset="0"/>
              </a:rPr>
              <a:t>dimensão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espacial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628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a:t>
            </a:r>
            <a:r>
              <a:rPr lang="en-GB" sz="4400" dirty="0">
                <a:latin typeface="Open Sans"/>
                <a:ea typeface="Open Sans" panose="020B0606030504020204" pitchFamily="34" charset="0"/>
                <a:cs typeface="Open Sans" panose="020B0606030504020204" pitchFamily="34" charset="0"/>
                <a:sym typeface="Bodoni SvtyTwo ITC TT-Book"/>
              </a:rPr>
              <a:t>Dados</a:t>
            </a:r>
            <a:r>
              <a:rPr lang="en-US" sz="4400" dirty="0">
                <a:latin typeface="Open Sans"/>
                <a:ea typeface="Open Sans" panose="020B0606030504020204" pitchFamily="34" charset="0"/>
                <a:cs typeface="Open Sans" panose="020B0606030504020204" pitchFamily="34" charset="0"/>
                <a:sym typeface="Bodoni SvtyTwo ITC TT-Book"/>
              </a:rPr>
              <a:t> raster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271" y="1758951"/>
            <a:ext cx="7496269" cy="4116497"/>
          </a:xfrm>
          <a:prstGeom prst="rect">
            <a:avLst/>
          </a:prstGeom>
        </p:spPr>
      </p:pic>
      <p:sp>
        <p:nvSpPr>
          <p:cNvPr id="13" name="TextBox 2">
            <a:extLst>
              <a:ext uri="{FF2B5EF4-FFF2-40B4-BE49-F238E27FC236}">
                <a16:creationId xmlns:a16="http://schemas.microsoft.com/office/drawing/2014/main" id="{378B9E15-4397-B141-9AD1-BF45220A6DF8}"/>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8ACF2144-FB59-FF46-AA13-F9FB050FA83B}"/>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90E17D6D-C5E4-4D44-B8AD-828B6E1BA62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96489157"/>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Tipos de rasterização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8583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a:t>
            </a:r>
            <a:r>
              <a:rPr lang="en-GB" sz="4400" dirty="0">
                <a:latin typeface="Open Sans"/>
                <a:ea typeface="Open Sans" panose="020B0606030504020204" pitchFamily="34" charset="0"/>
                <a:cs typeface="Open Sans" panose="020B0606030504020204" pitchFamily="34" charset="0"/>
                <a:sym typeface="Bodoni SvtyTwo ITC TT-Book"/>
              </a:rPr>
              <a:t>Dados</a:t>
            </a:r>
            <a:r>
              <a:rPr lang="en-US" sz="4400" dirty="0">
                <a:latin typeface="Open Sans"/>
                <a:ea typeface="Open Sans" panose="020B0606030504020204" pitchFamily="34" charset="0"/>
                <a:cs typeface="Open Sans" panose="020B0606030504020204" pitchFamily="34" charset="0"/>
                <a:sym typeface="Bodoni SvtyTwo ITC TT-Book"/>
              </a:rPr>
              <a:t> raster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26" y="1435744"/>
            <a:ext cx="9367752" cy="4724255"/>
          </a:xfrm>
          <a:prstGeom prst="rect">
            <a:avLst/>
          </a:prstGeom>
        </p:spPr>
      </p:pic>
      <p:sp>
        <p:nvSpPr>
          <p:cNvPr id="13" name="TextBox 2">
            <a:extLst>
              <a:ext uri="{FF2B5EF4-FFF2-40B4-BE49-F238E27FC236}">
                <a16:creationId xmlns:a16="http://schemas.microsoft.com/office/drawing/2014/main" id="{D46EB665-3CE1-CF4D-BB40-969D7A5F7501}"/>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D9535DC9-372C-F445-9499-8F9F5FACA238}"/>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C596613E-A728-2747-B3AF-9ED9284DD20A}"/>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403935878"/>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sv-SE"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Tipos de rasterização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393" y="1092375"/>
            <a:ext cx="9110357" cy="5161040"/>
          </a:xfrm>
          <a:prstGeom prst="rect">
            <a:avLst/>
          </a:prstGeom>
        </p:spPr>
      </p:pic>
      <p:sp>
        <p:nvSpPr>
          <p:cNvPr id="12" name="TextBox 2">
            <a:extLst>
              <a:ext uri="{FF2B5EF4-FFF2-40B4-BE49-F238E27FC236}">
                <a16:creationId xmlns:a16="http://schemas.microsoft.com/office/drawing/2014/main" id="{E8F329DA-BC39-414F-BDB3-A3CF16F83C54}"/>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94AE92C2-4742-9C46-9BB9-FAE0199DA913}"/>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3A838AC7-C51C-8C44-B552-F38BAD6CDA1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Khavari et al. 2021</a:t>
            </a:r>
            <a:endParaRPr lang="en-US" sz="1000" dirty="0">
              <a:latin typeface="Open Sans"/>
            </a:endParaRPr>
          </a:p>
        </p:txBody>
      </p:sp>
      <p:sp>
        <p:nvSpPr>
          <p:cNvPr id="15" name="Title 10">
            <a:extLst>
              <a:ext uri="{FF2B5EF4-FFF2-40B4-BE49-F238E27FC236}">
                <a16:creationId xmlns:a16="http://schemas.microsoft.com/office/drawing/2014/main" id="{C1E791C0-BDAA-4E4F-8933-A761AA3B0A9D}"/>
              </a:ext>
            </a:extLst>
          </p:cNvPr>
          <p:cNvSpPr txBox="1">
            <a:spLocks/>
          </p:cNvSpPr>
          <p:nvPr/>
        </p:nvSpPr>
        <p:spPr>
          <a:xfrm>
            <a:off x="887214" y="4640"/>
            <a:ext cx="87019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a:t>
            </a:r>
            <a:r>
              <a:rPr lang="en-GB" sz="4400" dirty="0">
                <a:latin typeface="Open Sans"/>
                <a:ea typeface="Open Sans" panose="020B0606030504020204" pitchFamily="34" charset="0"/>
                <a:cs typeface="Open Sans" panose="020B0606030504020204" pitchFamily="34" charset="0"/>
                <a:sym typeface="Bodoni SvtyTwo ITC TT-Book"/>
              </a:rPr>
              <a:t>Dados</a:t>
            </a:r>
            <a:r>
              <a:rPr lang="en-US" sz="4400" dirty="0">
                <a:latin typeface="Open Sans"/>
                <a:ea typeface="Open Sans" panose="020B0606030504020204" pitchFamily="34" charset="0"/>
                <a:cs typeface="Open Sans" panose="020B0606030504020204" pitchFamily="34" charset="0"/>
                <a:sym typeface="Bodoni SvtyTwo ITC TT-Book"/>
              </a:rPr>
              <a:t> raster  </a:t>
            </a:r>
          </a:p>
        </p:txBody>
      </p:sp>
    </p:spTree>
    <p:extLst>
      <p:ext uri="{BB962C8B-B14F-4D97-AF65-F5344CB8AC3E}">
        <p14:creationId xmlns:p14="http://schemas.microsoft.com/office/powerpoint/2010/main" val="3260765223"/>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3ADEABC-8844-4C24-84C9-647EAEF4BCF7}"/>
              </a:ext>
            </a:extLst>
          </p:cNvPr>
          <p:cNvPicPr>
            <a:picLocks noChangeAspect="1"/>
          </p:cNvPicPr>
          <p:nvPr/>
        </p:nvPicPr>
        <p:blipFill>
          <a:blip r:embed="rId3"/>
          <a:stretch>
            <a:fillRect/>
          </a:stretch>
        </p:blipFill>
        <p:spPr>
          <a:xfrm>
            <a:off x="1489495" y="1721056"/>
            <a:ext cx="8494142" cy="4479816"/>
          </a:xfrm>
          <a:prstGeom prst="rect">
            <a:avLst/>
          </a:prstGeom>
        </p:spPr>
      </p:pic>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Resumo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7019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a:t>
            </a:r>
            <a:r>
              <a:rPr lang="en-GB" sz="4400" dirty="0">
                <a:latin typeface="Open Sans"/>
                <a:ea typeface="Open Sans" panose="020B0606030504020204" pitchFamily="34" charset="0"/>
                <a:cs typeface="Open Sans" panose="020B0606030504020204" pitchFamily="34" charset="0"/>
                <a:sym typeface="Bodoni SvtyTwo ITC TT-Book"/>
              </a:rPr>
              <a:t>Dados</a:t>
            </a:r>
            <a:r>
              <a:rPr lang="en-US" sz="4400" dirty="0">
                <a:latin typeface="Open Sans"/>
                <a:ea typeface="Open Sans" panose="020B0606030504020204" pitchFamily="34" charset="0"/>
                <a:cs typeface="Open Sans" panose="020B0606030504020204" pitchFamily="34" charset="0"/>
                <a:sym typeface="Bodoni SvtyTwo ITC TT-Book"/>
              </a:rPr>
              <a:t> raster  </a:t>
            </a:r>
          </a:p>
        </p:txBody>
      </p:sp>
      <p:sp>
        <p:nvSpPr>
          <p:cNvPr id="11" name="Rectangle 10">
            <a:extLst>
              <a:ext uri="{FF2B5EF4-FFF2-40B4-BE49-F238E27FC236}">
                <a16:creationId xmlns:a16="http://schemas.microsoft.com/office/drawing/2014/main" id="{951466B4-ED36-EB40-A7A5-5E7A70F7EFB0}"/>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EAE5C8CC-15CF-6046-8477-3885DC3F8DBC}"/>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235098128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4.3 Referências</a:t>
            </a:r>
          </a:p>
        </p:txBody>
      </p:sp>
      <p:sp>
        <p:nvSpPr>
          <p:cNvPr id="3" name="Rectangle 2"/>
          <p:cNvSpPr/>
          <p:nvPr/>
        </p:nvSpPr>
        <p:spPr>
          <a:xfrm>
            <a:off x="926676" y="1796754"/>
            <a:ext cx="4975362" cy="3693319"/>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6. Raster Data - QGIS Documentation documentation [Documento WWW],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https://docs.qgis.org/3.16/en/docs/gentle_gis_introduction/raster_data.html </a:t>
            </a:r>
            <a:r>
              <a:rPr lang="sv-SE" dirty="0">
                <a:latin typeface="Open Sans" panose="020B0606030504020204" pitchFamily="34" charset="0"/>
                <a:ea typeface="Open Sans" panose="020B0606030504020204" pitchFamily="34" charset="0"/>
                <a:cs typeface="Open Sans" panose="020B0606030504020204" pitchFamily="34" charset="0"/>
              </a:rPr>
              <a:t>(acedido em 2.15.21).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Aula 2: Introdução à Teoria e Aplicação do SIG | Kit Didático OnSSET [Documento WWW].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 </a:t>
            </a:r>
            <a:r>
              <a:rPr lang="sv-SE" dirty="0">
                <a:latin typeface="Open Sans" panose="020B0606030504020204" pitchFamily="34" charset="0"/>
                <a:ea typeface="Open Sans" panose="020B0606030504020204" pitchFamily="34" charset="0"/>
                <a:cs typeface="Open Sans" panose="020B0606030504020204" pitchFamily="34" charset="0"/>
              </a:rPr>
              <a:t>(acedido em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Open Sans"/>
              </a:rPr>
              <a:t>Resultados</a:t>
            </a:r>
            <a:r>
              <a:rPr lang="en-GB" sz="4400" dirty="0">
                <a:latin typeface="Open Sans"/>
              </a:rPr>
              <a:t> </a:t>
            </a:r>
            <a:r>
              <a:rPr lang="en-GB" sz="4400" dirty="0" err="1">
                <a:latin typeface="Open Sans"/>
              </a:rPr>
              <a:t>esperados</a:t>
            </a:r>
            <a:r>
              <a:rPr lang="en-GB" sz="4400" dirty="0">
                <a:latin typeface="Open Sans"/>
              </a:rPr>
              <a:t> da aprendizagem</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6531501"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AutoNum type="arabicPeriod"/>
            </a:pPr>
            <a:r>
              <a:rPr lang="en-US" sz="2000" dirty="0">
                <a:latin typeface="Open Sans"/>
                <a:ea typeface="+mn-lt"/>
                <a:cs typeface="+mn-lt"/>
              </a:rPr>
              <a:t>REA1: Explicar os desafios da projeção de dados.</a:t>
            </a:r>
          </a:p>
          <a:p>
            <a:pPr marL="342900" indent="-342900" algn="l">
              <a:buFont typeface="Arial" panose="020B0604020202020204" pitchFamily="34" charset="0"/>
              <a:buAutoNum type="arabicPeriod"/>
            </a:pPr>
            <a:r>
              <a:rPr lang="en-US" sz="2000" dirty="0">
                <a:latin typeface="Open Sans"/>
                <a:ea typeface="+mn-lt"/>
                <a:cs typeface="+mn-lt"/>
              </a:rPr>
              <a:t>REA2: Descrever a diferença entre vetor e raster</a:t>
            </a:r>
          </a:p>
          <a:p>
            <a:pPr marL="342900" indent="-342900" algn="l">
              <a:buFont typeface="Arial" panose="020B0604020202020204" pitchFamily="34" charset="0"/>
              <a:buAutoNum type="arabicPeriod"/>
            </a:pPr>
            <a:r>
              <a:rPr lang="en-US" sz="2000" dirty="0">
                <a:latin typeface="Open Sans"/>
                <a:ea typeface="+mn-lt"/>
                <a:cs typeface="+mn-lt"/>
              </a:rPr>
              <a:t>REA3: Enumerar diferentes tipos de dados </a:t>
            </a:r>
            <a:r>
              <a:rPr lang="en-US" sz="2000" dirty="0" err="1">
                <a:latin typeface="Open Sans"/>
                <a:ea typeface="+mn-lt"/>
                <a:cs typeface="+mn-lt"/>
              </a:rPr>
              <a:t>vetoriais</a:t>
            </a:r>
            <a:endParaRPr lang="en-US" sz="2000" dirty="0">
              <a:latin typeface="Open Sans"/>
              <a:ea typeface="+mn-lt"/>
              <a:cs typeface="+mn-lt"/>
            </a:endParaRPr>
          </a:p>
          <a:p>
            <a:pPr marL="342900" indent="-342900" algn="l">
              <a:buFont typeface="Arial" panose="020B0604020202020204" pitchFamily="34" charset="0"/>
              <a:buAutoNum type="arabicPeriod"/>
            </a:pPr>
            <a:r>
              <a:rPr lang="en-US" sz="2000" dirty="0">
                <a:latin typeface="Open Sans"/>
                <a:ea typeface="+mn-lt"/>
                <a:cs typeface="+mn-lt"/>
              </a:rPr>
              <a:t>REA4: Descrever as soluções de compromisso na definição da resolução espacial (dimensão das células da grelha) e explicar os benefícios específicos da utilização da modelação geoespacial da energia.</a:t>
            </a:r>
          </a:p>
        </p:txBody>
      </p:sp>
      <p:sp>
        <p:nvSpPr>
          <p:cNvPr id="7" name="Rectangle 6">
            <a:extLst>
              <a:ext uri="{FF2B5EF4-FFF2-40B4-BE49-F238E27FC236}">
                <a16:creationId xmlns:a16="http://schemas.microsoft.com/office/drawing/2014/main" id="{20E7C9F4-C39A-42AD-AAC3-76FBE09D7CC1}"/>
              </a:ext>
            </a:extLst>
          </p:cNvPr>
          <p:cNvSpPr/>
          <p:nvPr/>
        </p:nvSpPr>
        <p:spPr>
          <a:xfrm>
            <a:off x="887214" y="1689794"/>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No final desta aula, será capaz de:</a:t>
            </a: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Georreferenciação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0374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O papel da </a:t>
            </a:r>
            <a:r>
              <a:rPr lang="en-GB" sz="4400" dirty="0" err="1">
                <a:latin typeface="Open Sans"/>
                <a:ea typeface="Open Sans" panose="020B0606030504020204" pitchFamily="34" charset="0"/>
                <a:cs typeface="Open Sans" panose="020B0606030504020204" pitchFamily="34" charset="0"/>
                <a:sym typeface="Bodoni SvtyTwo ITC TT-Book"/>
              </a:rPr>
              <a:t>modelagem</a:t>
            </a:r>
            <a:r>
              <a:rPr lang="en-GB" sz="4400" dirty="0">
                <a:latin typeface="Open Sans"/>
                <a:ea typeface="Open Sans" panose="020B0606030504020204" pitchFamily="34" charset="0"/>
                <a:cs typeface="Open Sans" panose="020B0606030504020204" pitchFamily="34" charset="0"/>
                <a:sym typeface="Bodoni SvtyTwo ITC TT-Book"/>
              </a:rPr>
              <a:t> no</a:t>
            </a:r>
            <a:r>
              <a:rPr lang="en-US" sz="4400" dirty="0">
                <a:latin typeface="Open Sans"/>
                <a:ea typeface="Open Sans" panose="020B0606030504020204" pitchFamily="34" charset="0"/>
                <a:cs typeface="Open Sans" panose="020B0606030504020204" pitchFamily="34" charset="0"/>
                <a:sym typeface="Bodoni SvtyTwo ITC TT-Book"/>
              </a:rPr>
              <a:t> SIG </a:t>
            </a:r>
          </a:p>
        </p:txBody>
      </p:sp>
      <p:sp>
        <p:nvSpPr>
          <p:cNvPr id="4" name="Rectangle 3"/>
          <p:cNvSpPr/>
          <p:nvPr/>
        </p:nvSpPr>
        <p:spPr>
          <a:xfrm>
            <a:off x="887214" y="2160675"/>
            <a:ext cx="7731270" cy="2757743"/>
          </a:xfrm>
          <a:prstGeom prst="rect">
            <a:avLst/>
          </a:prstGeom>
        </p:spPr>
        <p:txBody>
          <a:bodyPr wrap="square" lIns="91440" tIns="45720" rIns="91440" bIns="45720" anchor="t">
            <a:spAutoFit/>
          </a:bodyPr>
          <a:lstStyle/>
          <a:p>
            <a:pPr marL="285750" indent="-285750">
              <a:lnSpc>
                <a:spcPct val="114000"/>
              </a:lnSpc>
              <a:spcAft>
                <a:spcPts val="600"/>
              </a:spcAft>
              <a:buFont typeface="Arial" panose="020B0604020202020204" pitchFamily="34" charset="0"/>
              <a:buChar char="•"/>
            </a:pPr>
            <a:r>
              <a:rPr lang="en-US" sz="2000" dirty="0" err="1">
                <a:latin typeface="Open Sans" panose="020B0606030504020204" pitchFamily="34" charset="0"/>
                <a:ea typeface="Open Sans" panose="020B0606030504020204" pitchFamily="34" charset="0"/>
                <a:cs typeface="Open Sans" panose="020B0606030504020204" pitchFamily="34" charset="0"/>
              </a:rPr>
              <a:t>Determinar</a:t>
            </a:r>
            <a:r>
              <a:rPr lang="en-US" sz="2000" dirty="0">
                <a:latin typeface="Open Sans" panose="020B0606030504020204" pitchFamily="34" charset="0"/>
                <a:ea typeface="Open Sans" panose="020B0606030504020204" pitchFamily="34" charset="0"/>
                <a:cs typeface="Open Sans" panose="020B0606030504020204" pitchFamily="34" charset="0"/>
              </a:rPr>
              <a:t> a localização geográfica dos dados adquiridos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Criar um quadro de referência como facilitador do processo de georreferenciação</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Utilizar a camada raster de saída como uma fonte complementar para preencher as lacunas de dados. </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Criar camadas vectoriais com todas as informações disponíveis que conseguir obter (por exemplo, linha de transmissão, planos de energia, subestações, estradas, etc.)</a:t>
            </a:r>
          </a:p>
        </p:txBody>
      </p:sp>
      <p:sp>
        <p:nvSpPr>
          <p:cNvPr id="11" name="Rectangle 10">
            <a:extLst>
              <a:ext uri="{FF2B5EF4-FFF2-40B4-BE49-F238E27FC236}">
                <a16:creationId xmlns:a16="http://schemas.microsoft.com/office/drawing/2014/main" id="{40323BDE-950C-9B4B-9921-93BFA6E2022F}"/>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404770389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O papel da </a:t>
            </a:r>
            <a:r>
              <a:rPr lang="en-US" sz="4400" dirty="0" err="1">
                <a:latin typeface="Open Sans"/>
                <a:ea typeface="Open Sans" panose="020B0606030504020204" pitchFamily="34" charset="0"/>
                <a:cs typeface="Open Sans" panose="020B0606030504020204" pitchFamily="34" charset="0"/>
                <a:sym typeface="Bodoni SvtyTwo ITC TT-Book"/>
              </a:rPr>
              <a:t>modelagem</a:t>
            </a:r>
            <a:r>
              <a:rPr lang="en-US" sz="4400" dirty="0">
                <a:latin typeface="Open Sans"/>
                <a:ea typeface="Open Sans" panose="020B0606030504020204" pitchFamily="34" charset="0"/>
                <a:cs typeface="Open Sans" panose="020B0606030504020204" pitchFamily="34" charset="0"/>
                <a:sym typeface="Bodoni SvtyTwo ITC TT-Book"/>
              </a:rPr>
              <a:t> SIG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Rectangle 9">
            <a:extLst>
              <a:ext uri="{FF2B5EF4-FFF2-40B4-BE49-F238E27FC236}">
                <a16:creationId xmlns:a16="http://schemas.microsoft.com/office/drawing/2014/main" id="{63FE2775-FB72-4D44-B480-06EBB7F679B3}"/>
              </a:ext>
            </a:extLst>
          </p:cNvPr>
          <p:cNvSpPr/>
          <p:nvPr/>
        </p:nvSpPr>
        <p:spPr>
          <a:xfrm>
            <a:off x="838200" y="145629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 papel da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modelagem</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SIG</a:t>
            </a:r>
          </a:p>
        </p:txBody>
      </p:sp>
      <p:sp>
        <p:nvSpPr>
          <p:cNvPr id="11" name="Rectangle 10"/>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Sahlberg et al. 2021</a:t>
            </a:r>
            <a:endParaRPr lang="en-US" sz="1000" dirty="0">
              <a:latin typeface="Open Sans"/>
            </a:endParaRPr>
          </a:p>
        </p:txBody>
      </p:sp>
      <p:grpSp>
        <p:nvGrpSpPr>
          <p:cNvPr id="21" name="Google Shape;115;p4"/>
          <p:cNvGrpSpPr/>
          <p:nvPr/>
        </p:nvGrpSpPr>
        <p:grpSpPr>
          <a:xfrm>
            <a:off x="826825" y="1825625"/>
            <a:ext cx="9924850" cy="3482941"/>
            <a:chOff x="1376481" y="1378128"/>
            <a:chExt cx="8902688" cy="3223352"/>
          </a:xfrm>
        </p:grpSpPr>
        <p:sp>
          <p:nvSpPr>
            <p:cNvPr id="22" name="Google Shape;116;p4"/>
            <p:cNvSpPr txBox="1"/>
            <p:nvPr/>
          </p:nvSpPr>
          <p:spPr>
            <a:xfrm>
              <a:off x="1376481" y="1378128"/>
              <a:ext cx="1809142" cy="3417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Calibri"/>
                  <a:ea typeface="Calibri"/>
                  <a:cs typeface="Calibri"/>
                  <a:sym typeface="Calibri"/>
                </a:rPr>
                <a:t>Na Rede </a:t>
              </a:r>
              <a:r>
                <a:rPr lang="en-US" sz="1800" b="1" i="0" u="none" strike="noStrike" cap="none" dirty="0" err="1">
                  <a:solidFill>
                    <a:schemeClr val="dk1"/>
                  </a:solidFill>
                  <a:latin typeface="Calibri"/>
                  <a:ea typeface="Calibri"/>
                  <a:cs typeface="Calibri"/>
                  <a:sym typeface="Calibri"/>
                </a:rPr>
                <a:t>Elétrica</a:t>
              </a:r>
              <a:endParaRPr sz="1800" b="1" dirty="0">
                <a:solidFill>
                  <a:schemeClr val="dk1"/>
                </a:solidFill>
                <a:latin typeface="Calibri"/>
                <a:ea typeface="Calibri"/>
                <a:cs typeface="Calibri"/>
                <a:sym typeface="Calibri"/>
              </a:endParaRPr>
            </a:p>
          </p:txBody>
        </p:sp>
        <p:pic>
          <p:nvPicPr>
            <p:cNvPr id="23" name="Google Shape;117;p4"/>
            <p:cNvPicPr preferRelativeResize="0"/>
            <p:nvPr/>
          </p:nvPicPr>
          <p:blipFill rotWithShape="1">
            <a:blip r:embed="rId3">
              <a:alphaModFix/>
            </a:blip>
            <a:srcRect/>
            <a:stretch/>
          </p:blipFill>
          <p:spPr>
            <a:xfrm>
              <a:off x="1376481" y="1763001"/>
              <a:ext cx="3067387" cy="2838479"/>
            </a:xfrm>
            <a:prstGeom prst="rect">
              <a:avLst/>
            </a:prstGeom>
            <a:noFill/>
            <a:ln>
              <a:noFill/>
            </a:ln>
          </p:spPr>
        </p:pic>
        <p:sp>
          <p:nvSpPr>
            <p:cNvPr id="24" name="Google Shape;120;p4"/>
            <p:cNvSpPr txBox="1"/>
            <p:nvPr/>
          </p:nvSpPr>
          <p:spPr>
            <a:xfrm>
              <a:off x="8738529" y="1421195"/>
              <a:ext cx="1540640" cy="34180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err="1">
                  <a:solidFill>
                    <a:schemeClr val="dk1"/>
                  </a:solidFill>
                  <a:latin typeface="Calibri"/>
                  <a:ea typeface="Calibri"/>
                  <a:cs typeface="Calibri"/>
                  <a:sym typeface="Calibri"/>
                </a:rPr>
                <a:t>Autônomo</a:t>
              </a:r>
              <a:endParaRPr sz="1800" b="1" dirty="0">
                <a:solidFill>
                  <a:schemeClr val="dk1"/>
                </a:solidFill>
                <a:latin typeface="Calibri"/>
                <a:ea typeface="Calibri"/>
                <a:cs typeface="Calibri"/>
                <a:sym typeface="Calibri"/>
              </a:endParaRPr>
            </a:p>
          </p:txBody>
        </p:sp>
        <p:sp>
          <p:nvSpPr>
            <p:cNvPr id="25" name="Google Shape;121;p4"/>
            <p:cNvSpPr txBox="1"/>
            <p:nvPr/>
          </p:nvSpPr>
          <p:spPr>
            <a:xfrm>
              <a:off x="5032288" y="1415533"/>
              <a:ext cx="1186509" cy="34180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Mini-rede</a:t>
              </a:r>
              <a:endParaRPr sz="1800" b="1" dirty="0">
                <a:solidFill>
                  <a:schemeClr val="dk1"/>
                </a:solidFill>
                <a:latin typeface="Calibri"/>
                <a:ea typeface="Calibri"/>
                <a:cs typeface="Calibri"/>
                <a:sym typeface="Calibri"/>
              </a:endParaRPr>
            </a:p>
          </p:txBody>
        </p:sp>
      </p:grpSp>
      <p:sp>
        <p:nvSpPr>
          <p:cNvPr id="26" name="Google Shape;122;p4"/>
          <p:cNvSpPr/>
          <p:nvPr/>
        </p:nvSpPr>
        <p:spPr>
          <a:xfrm>
            <a:off x="4171873" y="2235374"/>
            <a:ext cx="7174269" cy="3052909"/>
          </a:xfrm>
          <a:prstGeom prst="rect">
            <a:avLst/>
          </a:prstGeom>
          <a:solidFill>
            <a:schemeClr val="bg1">
              <a:lumMod val="85000"/>
              <a:alpha val="8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27" name="Google Shape;123;p4"/>
          <p:cNvSpPr txBox="1"/>
          <p:nvPr/>
        </p:nvSpPr>
        <p:spPr>
          <a:xfrm>
            <a:off x="5376726" y="3166049"/>
            <a:ext cx="4802254" cy="830997"/>
          </a:xfrm>
          <a:prstGeom prst="rect">
            <a:avLst/>
          </a:prstGeom>
          <a:solidFill>
            <a:schemeClr val="lt1"/>
          </a:solid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Modelos típicos de sistemas energéticos a médio e longo prazo</a:t>
            </a:r>
            <a:endParaRPr lang="en-US" sz="2400" dirty="0">
              <a:solidFill>
                <a:schemeClr val="dk1"/>
              </a:solidFill>
              <a:latin typeface="Calibri"/>
              <a:ea typeface="Calibri"/>
              <a:cs typeface="Calibri"/>
            </a:endParaRPr>
          </a:p>
        </p:txBody>
      </p:sp>
      <p:sp>
        <p:nvSpPr>
          <p:cNvPr id="28" name="Google Shape;124;p4"/>
          <p:cNvSpPr/>
          <p:nvPr/>
        </p:nvSpPr>
        <p:spPr>
          <a:xfrm rot="10800000">
            <a:off x="4418086" y="3464671"/>
            <a:ext cx="764944" cy="355265"/>
          </a:xfrm>
          <a:prstGeom prst="rightArrow">
            <a:avLst>
              <a:gd name="adj1" fmla="val 50000"/>
              <a:gd name="adj2" fmla="val 50000"/>
            </a:avLst>
          </a:prstGeom>
          <a:solidFill>
            <a:srgbClr val="2F54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29" name="Google Shape;125;p4"/>
          <p:cNvSpPr/>
          <p:nvPr/>
        </p:nvSpPr>
        <p:spPr>
          <a:xfrm>
            <a:off x="1672090" y="5581572"/>
            <a:ext cx="8847819" cy="7847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Até agora, os modelos típicos dos sistemas energéticos nacionais têm-se centrado na otimização do fornecimento de eletricidade produzida pela rede </a:t>
            </a:r>
            <a:r>
              <a:rPr lang="en-US" sz="1500" dirty="0" err="1">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elétrica</a:t>
            </a:r>
            <a:r>
              <a:rPr lang="en-US" sz="15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e não têm conseguido modelar adequadamente a produção fora da rede. </a:t>
            </a:r>
            <a:endParaRPr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p:cNvSpPr/>
          <p:nvPr/>
        </p:nvSpPr>
        <p:spPr>
          <a:xfrm>
            <a:off x="7906451" y="6146607"/>
            <a:ext cx="3836307"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Fonte da imagem</a:t>
            </a:r>
            <a:r>
              <a:rPr lang="en-GB" sz="1000" dirty="0">
                <a:latin typeface="Open Sans" panose="020B0606030504020204" pitchFamily="34" charset="0"/>
                <a:ea typeface="Open Sans" panose="020B0606030504020204" pitchFamily="34" charset="0"/>
                <a:cs typeface="Open Sans" panose="020B0606030504020204" pitchFamily="34" charset="0"/>
              </a:rPr>
              <a:t>: Huang et al. 2020, licenciado sob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CC-BY 3.0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32146655"/>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 papel da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modelagem</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SIG</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Rectangle 2"/>
          <p:cNvSpPr/>
          <p:nvPr/>
        </p:nvSpPr>
        <p:spPr>
          <a:xfrm>
            <a:off x="887215" y="2033099"/>
            <a:ext cx="7141417" cy="4031873"/>
          </a:xfrm>
          <a:prstGeom prst="rect">
            <a:avLst/>
          </a:prstGeom>
        </p:spPr>
        <p:txBody>
          <a:bodyPr wrap="square" lIns="91440" tIns="45720" rIns="91440" bIns="45720" anchor="t">
            <a:spAutoFit/>
          </a:bodyPr>
          <a:lstStyle/>
          <a:p>
            <a:pPr lvl="0">
              <a:lnSpc>
                <a:spcPct val="90000"/>
              </a:lnSpc>
              <a:buSzPts val="2600"/>
              <a:defRPr/>
            </a:pPr>
            <a:r>
              <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Calibri"/>
              </a:rPr>
              <a:t>A utilização do SIG tem </a:t>
            </a:r>
            <a:r>
              <a:rPr lang="en-US" sz="2000" kern="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Calibri"/>
              </a:rPr>
              <a:t>múltiplos</a:t>
            </a:r>
            <a:r>
              <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US" sz="2000" kern="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Calibri"/>
              </a:rPr>
              <a:t>objetivos</a:t>
            </a:r>
            <a:r>
              <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Calibri"/>
              </a:rPr>
              <a:t>: </a:t>
            </a:r>
            <a:endPar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Avaliações baseadas na localização:</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As ferramentas SIG permitem que as avaliações analisem a informação geo-espacial relacionada com a energia. </a:t>
            </a:r>
            <a:endPar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Deteção remota:</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A utilização de ferramentas SIG facilita a integração de técnicas de teledeteção para determinar a disponibilidade de recursos e os potenciais energéticos nos casos em que esses dados não estão disponíveis (publicamente).</a:t>
            </a:r>
            <a:endParaRPr lang="en-US" sz="2000" kern="0" dirty="0">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Ilustração dos resultados:</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O SIG é utilizado para ilustrar os resultados em </a:t>
            </a:r>
            <a:r>
              <a:rPr lang="en-US" sz="2000" kern="0" dirty="0" err="1">
                <a:latin typeface="Open Sans" panose="020B0606030504020204" pitchFamily="34" charset="0"/>
                <a:ea typeface="Open Sans" panose="020B0606030504020204" pitchFamily="34" charset="0"/>
                <a:cs typeface="Open Sans" panose="020B0606030504020204" pitchFamily="34" charset="0"/>
                <a:sym typeface="Calibri"/>
              </a:rPr>
              <a:t>mapas</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a:t>
            </a:r>
            <a:r>
              <a:rPr lang="en-US" sz="2000" kern="0" dirty="0" err="1">
                <a:latin typeface="Open Sans" panose="020B0606030504020204" pitchFamily="34" charset="0"/>
                <a:ea typeface="Open Sans" panose="020B0606030504020204" pitchFamily="34" charset="0"/>
                <a:cs typeface="Open Sans" panose="020B0606030504020204" pitchFamily="34" charset="0"/>
                <a:sym typeface="Calibri"/>
              </a:rPr>
              <a:t>interativos</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proporcionando uma interface ciência-política eficaz.</a:t>
            </a:r>
            <a:endParaRPr lang="en-US" sz="2000" kern="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0">
            <a:extLst>
              <a:ext uri="{FF2B5EF4-FFF2-40B4-BE49-F238E27FC236}">
                <a16:creationId xmlns:a16="http://schemas.microsoft.com/office/drawing/2014/main" id="{D1C5D230-1224-F44A-A58D-22E143FC4B08}"/>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O papel da </a:t>
            </a:r>
            <a:r>
              <a:rPr lang="en-US" sz="4400" dirty="0" err="1">
                <a:latin typeface="Open Sans"/>
                <a:ea typeface="Open Sans" panose="020B0606030504020204" pitchFamily="34" charset="0"/>
                <a:cs typeface="Open Sans" panose="020B0606030504020204" pitchFamily="34" charset="0"/>
                <a:sym typeface="Bodoni SvtyTwo ITC TT-Book"/>
              </a:rPr>
              <a:t>modelagem</a:t>
            </a:r>
            <a:r>
              <a:rPr lang="en-US" sz="4400" dirty="0">
                <a:latin typeface="Open Sans"/>
                <a:ea typeface="Open Sans" panose="020B0606030504020204" pitchFamily="34" charset="0"/>
                <a:cs typeface="Open Sans" panose="020B0606030504020204" pitchFamily="34" charset="0"/>
                <a:sym typeface="Bodoni SvtyTwo ITC TT-Book"/>
              </a:rPr>
              <a:t> SIG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1" name="Rectangle 10">
            <a:extLst>
              <a:ext uri="{FF2B5EF4-FFF2-40B4-BE49-F238E27FC236}">
                <a16:creationId xmlns:a16="http://schemas.microsoft.com/office/drawing/2014/main" id="{BC269F34-8D12-A342-9FEC-D9D14FD7FBB8}"/>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1399507600"/>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371" y="1782295"/>
            <a:ext cx="9199812" cy="4613650"/>
          </a:xfrm>
          <a:prstGeom prst="rect">
            <a:avLst/>
          </a:prstGeom>
        </p:spPr>
      </p:pic>
      <p:sp>
        <p:nvSpPr>
          <p:cNvPr id="5" name="Rectangle 4">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 papel da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modelagem</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SIG</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extBox 2"/>
          <p:cNvSpPr txBox="1"/>
          <p:nvPr/>
        </p:nvSpPr>
        <p:spPr>
          <a:xfrm>
            <a:off x="9502649" y="5983872"/>
            <a:ext cx="2650836" cy="40010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0">
            <a:extLst>
              <a:ext uri="{FF2B5EF4-FFF2-40B4-BE49-F238E27FC236}">
                <a16:creationId xmlns:a16="http://schemas.microsoft.com/office/drawing/2014/main" id="{8F567A6F-69F3-494B-A960-AB948ECAF3E2}"/>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O papel da </a:t>
            </a:r>
            <a:r>
              <a:rPr lang="en-US" sz="4400" dirty="0" err="1">
                <a:latin typeface="Open Sans"/>
                <a:ea typeface="Open Sans" panose="020B0606030504020204" pitchFamily="34" charset="0"/>
                <a:cs typeface="Open Sans" panose="020B0606030504020204" pitchFamily="34" charset="0"/>
                <a:sym typeface="Bodoni SvtyTwo ITC TT-Book"/>
              </a:rPr>
              <a:t>modelagem</a:t>
            </a:r>
            <a:r>
              <a:rPr lang="en-US" sz="4400" dirty="0">
                <a:latin typeface="Open Sans"/>
                <a:ea typeface="Open Sans" panose="020B0606030504020204" pitchFamily="34" charset="0"/>
                <a:cs typeface="Open Sans" panose="020B0606030504020204" pitchFamily="34" charset="0"/>
                <a:sym typeface="Bodoni SvtyTwo ITC TT-Book"/>
              </a:rPr>
              <a:t> SIG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2" name="Rectangle 11">
            <a:extLst>
              <a:ext uri="{FF2B5EF4-FFF2-40B4-BE49-F238E27FC236}">
                <a16:creationId xmlns:a16="http://schemas.microsoft.com/office/drawing/2014/main" id="{B1C28F84-9631-1A43-9057-CFD08C7345FE}"/>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1471150772"/>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Principais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mensagens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para reter da aula 4</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Rectangle 1"/>
          <p:cNvSpPr/>
          <p:nvPr/>
        </p:nvSpPr>
        <p:spPr>
          <a:xfrm>
            <a:off x="794934" y="2075130"/>
            <a:ext cx="9448192" cy="4057521"/>
          </a:xfrm>
          <a:prstGeom prst="rect">
            <a:avLst/>
          </a:prstGeom>
        </p:spPr>
        <p:txBody>
          <a:bodyPr wrap="square" lIns="91440" tIns="45720" rIns="91440" bIns="45720" anchor="t">
            <a:spAutoFit/>
          </a:bodyPr>
          <a:lstStyle/>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Os sistemas de </a:t>
            </a:r>
            <a:r>
              <a:rPr lang="en-GB" sz="2000" dirty="0" err="1">
                <a:latin typeface="Open Sans" panose="020B0606030504020204" pitchFamily="34" charset="0"/>
                <a:ea typeface="Open Sans" panose="020B0606030504020204" pitchFamily="34" charset="0"/>
                <a:cs typeface="Open Sans" panose="020B0606030504020204" pitchFamily="34" charset="0"/>
              </a:rPr>
              <a:t>coordenadas</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projetados</a:t>
            </a:r>
            <a:r>
              <a:rPr lang="en-GB" sz="2000" dirty="0">
                <a:latin typeface="Open Sans" panose="020B0606030504020204" pitchFamily="34" charset="0"/>
                <a:ea typeface="Open Sans" panose="020B0606030504020204" pitchFamily="34" charset="0"/>
                <a:cs typeface="Open Sans" panose="020B0606030504020204" pitchFamily="34" charset="0"/>
              </a:rPr>
              <a:t> são sempre distorcidos, por isso escolha com cuidado</a:t>
            </a:r>
          </a:p>
          <a:p>
            <a:pPr marL="565150" lvl="0" indent="-514350">
              <a:lnSpc>
                <a:spcPct val="90000"/>
              </a:lnSpc>
              <a:spcBef>
                <a:spcPts val="1000"/>
              </a:spcBef>
              <a:buFont typeface="+mj-lt"/>
              <a:buAutoNum type="arabicPeriod"/>
              <a:defRPr/>
            </a:pPr>
            <a:r>
              <a:rPr lang="en-GB" sz="2000" dirty="0" err="1">
                <a:latin typeface="Open Sans" panose="020B0606030504020204" pitchFamily="34" charset="0"/>
                <a:ea typeface="Open Sans" panose="020B0606030504020204" pitchFamily="34" charset="0"/>
                <a:cs typeface="Open Sans" panose="020B0606030504020204" pitchFamily="34" charset="0"/>
              </a:rPr>
              <a:t>Os</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vetores</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representam</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objetos</a:t>
            </a:r>
            <a:r>
              <a:rPr lang="en-GB" sz="2000" dirty="0">
                <a:latin typeface="Open Sans" panose="020B0606030504020204" pitchFamily="34" charset="0"/>
                <a:ea typeface="Open Sans" panose="020B0606030504020204" pitchFamily="34" charset="0"/>
                <a:cs typeface="Open Sans" panose="020B0606030504020204" pitchFamily="34" charset="0"/>
              </a:rPr>
              <a:t> com limites discretos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Os rasters representam normalmente dados não homogéneos que cobrem grandes áreas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A resolução espacial é muito importante na sua análise e tem de ser escolhida cuidadosamente, tendo em conta os compromissos entre precisão e tempo</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Existem três tipos de dados </a:t>
            </a:r>
            <a:r>
              <a:rPr lang="en-GB" sz="2000" dirty="0" err="1">
                <a:latin typeface="Open Sans" panose="020B0606030504020204" pitchFamily="34" charset="0"/>
                <a:ea typeface="Open Sans" panose="020B0606030504020204" pitchFamily="34" charset="0"/>
                <a:cs typeface="Open Sans" panose="020B0606030504020204" pitchFamily="34" charset="0"/>
              </a:rPr>
              <a:t>vetoriais</a:t>
            </a:r>
            <a:r>
              <a:rPr lang="en-GB" sz="2000" dirty="0">
                <a:latin typeface="Open Sans" panose="020B0606030504020204" pitchFamily="34" charset="0"/>
                <a:ea typeface="Open Sans" panose="020B0606030504020204" pitchFamily="34" charset="0"/>
                <a:cs typeface="Open Sans" panose="020B0606030504020204" pitchFamily="34" charset="0"/>
              </a:rPr>
              <a:t>: pontos, linhas e polígonos. São os mais adequados para </a:t>
            </a:r>
            <a:r>
              <a:rPr lang="en-GB" sz="2000" dirty="0" err="1">
                <a:latin typeface="Open Sans" panose="020B0606030504020204" pitchFamily="34" charset="0"/>
                <a:ea typeface="Open Sans" panose="020B0606030504020204" pitchFamily="34" charset="0"/>
                <a:cs typeface="Open Sans" panose="020B0606030504020204" pitchFamily="34" charset="0"/>
              </a:rPr>
              <a:t>identificar</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objetos</a:t>
            </a:r>
            <a:r>
              <a:rPr lang="en-GB" sz="2000" dirty="0">
                <a:latin typeface="Open Sans" panose="020B0606030504020204" pitchFamily="34" charset="0"/>
                <a:ea typeface="Open Sans" panose="020B0606030504020204" pitchFamily="34" charset="0"/>
                <a:cs typeface="Open Sans" panose="020B0606030504020204" pitchFamily="34" charset="0"/>
              </a:rPr>
              <a:t> da vida real</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Na </a:t>
            </a:r>
            <a:r>
              <a:rPr lang="en-GB" sz="2000" dirty="0" err="1">
                <a:latin typeface="Open Sans" panose="020B0606030504020204" pitchFamily="34" charset="0"/>
                <a:ea typeface="Open Sans" panose="020B0606030504020204" pitchFamily="34" charset="0"/>
                <a:cs typeface="Open Sans" panose="020B0606030504020204" pitchFamily="34" charset="0"/>
              </a:rPr>
              <a:t>modelagem</a:t>
            </a:r>
            <a:r>
              <a:rPr lang="en-GB" sz="2000" dirty="0">
                <a:latin typeface="Open Sans" panose="020B0606030504020204" pitchFamily="34" charset="0"/>
                <a:ea typeface="Open Sans" panose="020B0606030504020204" pitchFamily="34" charset="0"/>
                <a:cs typeface="Open Sans" panose="020B0606030504020204" pitchFamily="34" charset="0"/>
              </a:rPr>
              <a:t> energética, a dimensão geoespacial é importante quando se abordam questões-chave sobre a dimensão espacial</a:t>
            </a:r>
          </a:p>
        </p:txBody>
      </p:sp>
      <p:sp>
        <p:nvSpPr>
          <p:cNvPr id="10" name="Title 10">
            <a:extLst>
              <a:ext uri="{FF2B5EF4-FFF2-40B4-BE49-F238E27FC236}">
                <a16:creationId xmlns:a16="http://schemas.microsoft.com/office/drawing/2014/main" id="{57046547-4D89-7042-AF65-958B41C10C9F}"/>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O papel da </a:t>
            </a:r>
            <a:r>
              <a:rPr lang="en-US" sz="4400" dirty="0" err="1">
                <a:latin typeface="Open Sans"/>
                <a:ea typeface="Open Sans" panose="020B0606030504020204" pitchFamily="34" charset="0"/>
                <a:cs typeface="Open Sans" panose="020B0606030504020204" pitchFamily="34" charset="0"/>
                <a:sym typeface="Bodoni SvtyTwo ITC TT-Book"/>
              </a:rPr>
              <a:t>modelagem</a:t>
            </a:r>
            <a:r>
              <a:rPr lang="en-US" sz="4400" dirty="0">
                <a:latin typeface="Open Sans"/>
                <a:ea typeface="Open Sans" panose="020B0606030504020204" pitchFamily="34" charset="0"/>
                <a:cs typeface="Open Sans" panose="020B0606030504020204" pitchFamily="34" charset="0"/>
                <a:sym typeface="Bodoni SvtyTwo ITC TT-Book"/>
              </a:rPr>
              <a:t> SIG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1" name="Rectangle 10">
            <a:extLst>
              <a:ext uri="{FF2B5EF4-FFF2-40B4-BE49-F238E27FC236}">
                <a16:creationId xmlns:a16="http://schemas.microsoft.com/office/drawing/2014/main" id="{C995D021-E7ED-DC4B-A1C6-076CD1B8A554}"/>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295223306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Mini-palestra Objetivo de aprendizagem</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4.4 Referências</a:t>
            </a:r>
          </a:p>
        </p:txBody>
      </p:sp>
      <p:sp>
        <p:nvSpPr>
          <p:cNvPr id="3" name="Rectangle 2"/>
          <p:cNvSpPr/>
          <p:nvPr/>
        </p:nvSpPr>
        <p:spPr>
          <a:xfrm>
            <a:off x="887215" y="1704393"/>
            <a:ext cx="7443985" cy="452431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14.2. Lesson: Georeferencing a Map - QGIS Documentation documentation [Documento WWW],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https://docs.qgis.org/3.16/en/docs/training_manual/forestry/map_georeferencing.html?highlight=georeferencing </a:t>
            </a:r>
            <a:r>
              <a:rPr lang="sv-SE" dirty="0">
                <a:latin typeface="Open Sans" panose="020B0606030504020204" pitchFamily="34" charset="0"/>
                <a:ea typeface="Open Sans" panose="020B0606030504020204" pitchFamily="34" charset="0"/>
                <a:cs typeface="Open Sans" panose="020B0606030504020204" pitchFamily="34" charset="0"/>
              </a:rPr>
              <a:t>(acedido em 2.15.21).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Aula 2: Introdução à Teoria e Aplicação do SIG | Kit Didático OnSSET [Documento WWW].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 </a:t>
            </a:r>
            <a:r>
              <a:rPr lang="sv-SE" dirty="0">
                <a:latin typeface="Open Sans" panose="020B0606030504020204" pitchFamily="34" charset="0"/>
                <a:ea typeface="Open Sans" panose="020B0606030504020204" pitchFamily="34" charset="0"/>
                <a:cs typeface="Open Sans" panose="020B0606030504020204" pitchFamily="34" charset="0"/>
              </a:rPr>
              <a:t>(acedido em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Palestra 3: Aplicação de SIG na análise de eletrificação na ferramenta OnSSET [Documento WWW]. Kit Didático OnSSET. URL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e_2/Lecture%203/ (acedido em 2.18.21).</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BA7FA2FF-25E1-DB42-BD14-14747CA48CF4}"/>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Agradecemos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pela </a:t>
            </a:r>
            <a:r>
              <a:rPr lang="en-GB" sz="4400" dirty="0" err="1">
                <a:latin typeface="Open Sans"/>
                <a:ea typeface="Open Sans" panose="020B0606030504020204" pitchFamily="34" charset="0"/>
                <a:cs typeface="Open Sans" panose="020B0606030504020204" pitchFamily="34" charset="0"/>
                <a:sym typeface="Bodoni SvtyTwo ITC TT-Book"/>
              </a:rPr>
              <a:t>sua</a:t>
            </a:r>
            <a:r>
              <a:rPr lang="en-GB" sz="4400" dirty="0">
                <a:latin typeface="Open Sans"/>
                <a:ea typeface="Open Sans" panose="020B0606030504020204" pitchFamily="34" charset="0"/>
                <a:cs typeface="Open Sans" panose="020B0606030504020204" pitchFamily="34" charset="0"/>
                <a:sym typeface="Bodoni SvtyTwo ITC TT-Book"/>
              </a:rPr>
              <a:t> atenção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err="1">
                <a:latin typeface="Open Sans"/>
                <a:ea typeface="Open Sans" panose="020B0606030504020204" pitchFamily="34" charset="0"/>
                <a:cs typeface="Open Sans" panose="020B0606030504020204" pitchFamily="34" charset="0"/>
                <a:sym typeface="Bodoni SvtyTwo ITC TT-Book"/>
              </a:rPr>
              <a:t>nesta</a:t>
            </a:r>
            <a:r>
              <a:rPr lang="en-GB" sz="4400" dirty="0">
                <a:latin typeface="Open Sans"/>
                <a:ea typeface="Open Sans" panose="020B0606030504020204" pitchFamily="34" charset="0"/>
                <a:cs typeface="Open Sans" panose="020B0606030504020204" pitchFamily="34" charset="0"/>
                <a:sym typeface="Bodoni SvtyTwo ITC TT-Book"/>
              </a:rPr>
              <a:t> aula!</a:t>
            </a:r>
          </a:p>
        </p:txBody>
      </p:sp>
    </p:spTree>
    <p:extLst>
      <p:ext uri="{BB962C8B-B14F-4D97-AF65-F5344CB8AC3E}">
        <p14:creationId xmlns:p14="http://schemas.microsoft.com/office/powerpoint/2010/main" val="2605359146"/>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185B3C42-919B-8242-81A7-E7BEF24DA61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DE08CA2-68AC-6744-A2EB-49FCFAE4F137}"/>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do CCG (isto levá-lo-á </a:t>
            </a:r>
            <a:br>
              <a:rPr lang="en-US" sz="800" dirty="0">
                <a:solidFill>
                  <a:schemeClr val="bg1"/>
                </a:solidFill>
                <a:latin typeface="Open Sans "/>
              </a:rPr>
            </a:br>
            <a:r>
              <a:rPr lang="en-US" sz="800" dirty="0">
                <a:solidFill>
                  <a:schemeClr val="bg1"/>
                </a:solidFill>
                <a:latin typeface="Open Sans "/>
              </a:rPr>
              <a:t>para a ligação ao sítio Web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083D5EE0-20B6-0B42-B131-2D9C75C9E5DC}"/>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Palestra 4: OnSSET/Plataforma Global de Eletrificação</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Plataforma. Versão de lançamento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apresentação]. Programa de Crescimento Compatível com o Clima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Programa de Crescimento Compatível com o Clima, Programa de Assistência à Gestão do Setor Energético e Grupo do Banco Mundial</a:t>
            </a:r>
            <a:endParaRPr lang="en-US" sz="800" dirty="0">
              <a:solidFill>
                <a:schemeClr val="bg1"/>
              </a:solidFill>
              <a:latin typeface="Open Sans"/>
              <a:ea typeface="+mn-lt"/>
              <a:cs typeface="+mn-lt"/>
            </a:endParaRPr>
          </a:p>
        </p:txBody>
      </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Ferramentas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SIG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62199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Sistemas de coordenadas no SIG</a:t>
            </a:r>
            <a:endParaRPr lang="en-GB" sz="4400" dirty="0">
              <a:latin typeface="Open Sans"/>
              <a:ea typeface="Open Sans" panose="020B0606030504020204" pitchFamily="34" charset="0"/>
              <a:cs typeface="Open Sans" panose="020B0606030504020204" pitchFamily="34" charset="0"/>
              <a:sym typeface="Bodoni SvtyTwo ITC TT-Book"/>
            </a:endParaRPr>
          </a:p>
        </p:txBody>
      </p:sp>
      <p:cxnSp>
        <p:nvCxnSpPr>
          <p:cNvPr id="11" name="Straight Arrow Connector 10"/>
          <p:cNvCxnSpPr/>
          <p:nvPr/>
        </p:nvCxnSpPr>
        <p:spPr>
          <a:xfrm flipH="1">
            <a:off x="5427299" y="3870976"/>
            <a:ext cx="494850" cy="0"/>
          </a:xfrm>
          <a:prstGeom prst="straightConnector1">
            <a:avLst/>
          </a:prstGeom>
          <a:noFill/>
          <a:ln w="6350" cap="flat" cmpd="sng" algn="ctr">
            <a:solidFill>
              <a:sysClr val="windowText" lastClr="000000"/>
            </a:solidFill>
            <a:prstDash val="solid"/>
            <a:miter lim="800000"/>
            <a:tailEnd type="triangle"/>
          </a:ln>
          <a:effectLst/>
        </p:spPr>
      </p:cxnSp>
      <p:sp>
        <p:nvSpPr>
          <p:cNvPr id="12" name="Right Brace 11"/>
          <p:cNvSpPr/>
          <p:nvPr/>
        </p:nvSpPr>
        <p:spPr>
          <a:xfrm rot="10800000">
            <a:off x="5792908" y="2071772"/>
            <a:ext cx="167677" cy="1123720"/>
          </a:xfrm>
          <a:prstGeom prst="righ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ight Brace 12"/>
          <p:cNvSpPr/>
          <p:nvPr/>
        </p:nvSpPr>
        <p:spPr>
          <a:xfrm rot="10800000">
            <a:off x="5727991" y="4411694"/>
            <a:ext cx="190530" cy="661013"/>
          </a:xfrm>
          <a:prstGeom prst="righ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Content Placeholder 6"/>
          <p:cNvSpPr txBox="1">
            <a:spLocks/>
          </p:cNvSpPr>
          <p:nvPr/>
        </p:nvSpPr>
        <p:spPr>
          <a:xfrm>
            <a:off x="1678372" y="2381895"/>
            <a:ext cx="4077391"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Software de fonte aberta - Ferramentas baseadas no ambiente de trabalho </a:t>
            </a:r>
          </a:p>
          <a:p>
            <a:pPr algn="l">
              <a:lnSpc>
                <a:spcPct val="130000"/>
              </a:lnSpc>
              <a:spcBef>
                <a:spcPts val="0"/>
              </a:spcBef>
              <a:buClrTx/>
            </a:pPr>
            <a:endParaRPr lang="en-GB" sz="1600" dirty="0">
              <a:solidFill>
                <a:prstClr val="black"/>
              </a:solidFill>
              <a:latin typeface="Calibri"/>
            </a:endParaRPr>
          </a:p>
        </p:txBody>
      </p:sp>
      <p:sp>
        <p:nvSpPr>
          <p:cNvPr id="15" name="Content Placeholder 6"/>
          <p:cNvSpPr txBox="1">
            <a:spLocks/>
          </p:cNvSpPr>
          <p:nvPr/>
        </p:nvSpPr>
        <p:spPr>
          <a:xfrm>
            <a:off x="1678372" y="3522754"/>
            <a:ext cx="3748927"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Software de fonte aberta - Ferramentas baseadas na Web</a:t>
            </a:r>
          </a:p>
          <a:p>
            <a:pPr>
              <a:lnSpc>
                <a:spcPct val="130000"/>
              </a:lnSpc>
              <a:spcBef>
                <a:spcPts val="0"/>
              </a:spcBef>
              <a:buClrTx/>
            </a:pPr>
            <a:r>
              <a:rPr lang="en-GB" sz="1600" dirty="0">
                <a:solidFill>
                  <a:prstClr val="black"/>
                </a:solidFill>
                <a:latin typeface="Calibri"/>
              </a:rPr>
              <a:t>(OpenStreetMap) </a:t>
            </a:r>
          </a:p>
          <a:p>
            <a:pPr algn="l">
              <a:lnSpc>
                <a:spcPct val="130000"/>
              </a:lnSpc>
              <a:spcBef>
                <a:spcPts val="0"/>
              </a:spcBef>
              <a:buClrTx/>
            </a:pPr>
            <a:endParaRPr lang="en-GB" sz="1600" dirty="0">
              <a:solidFill>
                <a:prstClr val="black"/>
              </a:solidFill>
              <a:latin typeface="Calibri"/>
            </a:endParaRPr>
          </a:p>
        </p:txBody>
      </p:sp>
      <p:sp>
        <p:nvSpPr>
          <p:cNvPr id="16" name="Content Placeholder 6"/>
          <p:cNvSpPr txBox="1">
            <a:spLocks/>
          </p:cNvSpPr>
          <p:nvPr/>
        </p:nvSpPr>
        <p:spPr>
          <a:xfrm>
            <a:off x="1678372" y="4512330"/>
            <a:ext cx="3822666"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Software comercial - Ferramentas baseadas no ambiente de trabalho </a:t>
            </a:r>
          </a:p>
          <a:p>
            <a:pPr algn="l">
              <a:lnSpc>
                <a:spcPct val="130000"/>
              </a:lnSpc>
              <a:spcBef>
                <a:spcPts val="0"/>
              </a:spcBef>
              <a:buClrTx/>
            </a:pPr>
            <a:endParaRPr lang="en-GB" sz="1600" dirty="0">
              <a:solidFill>
                <a:prstClr val="black"/>
              </a:solidFill>
              <a:latin typeface="Calibri"/>
            </a:endParaRPr>
          </a:p>
        </p:txBody>
      </p:sp>
      <p:sp>
        <p:nvSpPr>
          <p:cNvPr id="17" name="Content Placeholder 6"/>
          <p:cNvSpPr txBox="1">
            <a:spLocks/>
          </p:cNvSpPr>
          <p:nvPr/>
        </p:nvSpPr>
        <p:spPr>
          <a:xfrm>
            <a:off x="4358639" y="5435700"/>
            <a:ext cx="2929231"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Escolha de acordo com as suas necessidades!</a:t>
            </a:r>
          </a:p>
          <a:p>
            <a:pPr algn="l">
              <a:lnSpc>
                <a:spcPct val="130000"/>
              </a:lnSpc>
              <a:spcBef>
                <a:spcPts val="0"/>
              </a:spcBef>
              <a:buClrTx/>
            </a:pPr>
            <a:endParaRPr lang="en-GB" sz="1600" dirty="0">
              <a:solidFill>
                <a:prstClr val="black"/>
              </a:solidFill>
              <a:latin typeface="Calibri"/>
            </a:endParaRPr>
          </a:p>
        </p:txBody>
      </p:sp>
      <p:sp>
        <p:nvSpPr>
          <p:cNvPr id="18" name="Content Placeholder 6"/>
          <p:cNvSpPr txBox="1">
            <a:spLocks/>
          </p:cNvSpPr>
          <p:nvPr/>
        </p:nvSpPr>
        <p:spPr>
          <a:xfrm>
            <a:off x="6097071" y="2026289"/>
            <a:ext cx="3782618" cy="36893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b="1" dirty="0">
                <a:solidFill>
                  <a:srgbClr val="FF0000"/>
                </a:solidFill>
                <a:latin typeface="Calibri"/>
              </a:rPr>
              <a:t>QGIS (Quantum GIS) </a:t>
            </a:r>
          </a:p>
          <a:p>
            <a:pPr algn="l">
              <a:lnSpc>
                <a:spcPct val="130000"/>
              </a:lnSpc>
              <a:spcBef>
                <a:spcPts val="0"/>
              </a:spcBef>
              <a:buClrTx/>
            </a:pPr>
            <a:r>
              <a:rPr lang="en-GB" sz="1600" b="1" dirty="0">
                <a:solidFill>
                  <a:srgbClr val="FF0000"/>
                </a:solidFill>
                <a:latin typeface="Calibri"/>
              </a:rPr>
              <a:t>GRASS GIS </a:t>
            </a:r>
            <a:r>
              <a:rPr lang="en-GB" sz="1600" dirty="0">
                <a:solidFill>
                  <a:prstClr val="black"/>
                </a:solidFill>
                <a:latin typeface="Calibri"/>
              </a:rPr>
              <a:t>...e muito mais</a:t>
            </a:r>
          </a:p>
          <a:p>
            <a:pPr algn="l">
              <a:lnSpc>
                <a:spcPct val="130000"/>
              </a:lnSpc>
              <a:spcBef>
                <a:spcPts val="0"/>
              </a:spcBef>
              <a:buClrTx/>
            </a:pPr>
            <a:r>
              <a:rPr lang="en-GB" sz="1600" b="1" dirty="0">
                <a:solidFill>
                  <a:srgbClr val="FF0000"/>
                </a:solidFill>
                <a:latin typeface="Calibri"/>
              </a:rPr>
              <a:t>SAGA GIS</a:t>
            </a:r>
          </a:p>
          <a:p>
            <a:pPr algn="l">
              <a:lnSpc>
                <a:spcPct val="130000"/>
              </a:lnSpc>
              <a:spcBef>
                <a:spcPts val="0"/>
              </a:spcBef>
              <a:buClrTx/>
            </a:pPr>
            <a:endParaRPr lang="en-GB" sz="1600" dirty="0">
              <a:solidFill>
                <a:prstClr val="black"/>
              </a:solidFill>
              <a:latin typeface="Calibri"/>
            </a:endParaRPr>
          </a:p>
          <a:p>
            <a:pPr algn="l">
              <a:lnSpc>
                <a:spcPct val="130000"/>
              </a:lnSpc>
              <a:spcBef>
                <a:spcPts val="0"/>
              </a:spcBef>
              <a:buClrTx/>
            </a:pPr>
            <a:r>
              <a:rPr lang="en-GB" sz="1600" dirty="0">
                <a:solidFill>
                  <a:prstClr val="black"/>
                </a:solidFill>
                <a:latin typeface="Calibri"/>
              </a:rPr>
              <a:t>Mapnik ...e muito mais</a:t>
            </a:r>
          </a:p>
          <a:p>
            <a:pPr algn="l">
              <a:lnSpc>
                <a:spcPct val="130000"/>
              </a:lnSpc>
              <a:spcBef>
                <a:spcPts val="0"/>
              </a:spcBef>
              <a:buClrTx/>
            </a:pPr>
            <a:endParaRPr lang="en-GB" sz="1600" dirty="0">
              <a:solidFill>
                <a:prstClr val="black"/>
              </a:solidFill>
              <a:latin typeface="Calibri"/>
            </a:endParaRPr>
          </a:p>
          <a:p>
            <a:pPr algn="l">
              <a:lnSpc>
                <a:spcPct val="130000"/>
              </a:lnSpc>
              <a:spcBef>
                <a:spcPts val="0"/>
              </a:spcBef>
              <a:buClrTx/>
            </a:pPr>
            <a:r>
              <a:rPr lang="en-GB" sz="1600" dirty="0">
                <a:solidFill>
                  <a:prstClr val="black"/>
                </a:solidFill>
                <a:latin typeface="Calibri"/>
              </a:rPr>
              <a:t>Autodesk - AutoCAD</a:t>
            </a:r>
          </a:p>
          <a:p>
            <a:pPr algn="l">
              <a:lnSpc>
                <a:spcPct val="130000"/>
              </a:lnSpc>
              <a:spcBef>
                <a:spcPts val="0"/>
              </a:spcBef>
              <a:buClrTx/>
            </a:pPr>
            <a:r>
              <a:rPr lang="en-GB" sz="1600" dirty="0">
                <a:solidFill>
                  <a:prstClr val="black"/>
                </a:solidFill>
                <a:latin typeface="Calibri"/>
              </a:rPr>
              <a:t>ESRI - ArcGIS ...e muito mais</a:t>
            </a:r>
          </a:p>
          <a:p>
            <a:pPr algn="l">
              <a:lnSpc>
                <a:spcPct val="130000"/>
              </a:lnSpc>
              <a:spcAft>
                <a:spcPts val="600"/>
              </a:spcAft>
              <a:buClrTx/>
            </a:pPr>
            <a:endParaRPr lang="en-GB" sz="1600" dirty="0">
              <a:solidFill>
                <a:prstClr val="black"/>
              </a:solidFill>
              <a:latin typeface="Calibri"/>
            </a:endParaRPr>
          </a:p>
          <a:p>
            <a:pPr algn="l">
              <a:lnSpc>
                <a:spcPct val="130000"/>
              </a:lnSpc>
              <a:spcAft>
                <a:spcPts val="600"/>
              </a:spcAft>
              <a:buClrTx/>
            </a:pPr>
            <a:endParaRPr lang="en-GB" sz="1600" dirty="0">
              <a:solidFill>
                <a:prstClr val="black"/>
              </a:solidFill>
              <a:latin typeface="Calibri"/>
            </a:endParaRPr>
          </a:p>
          <a:p>
            <a:pPr algn="l">
              <a:lnSpc>
                <a:spcPct val="130000"/>
              </a:lnSpc>
              <a:spcAft>
                <a:spcPts val="600"/>
              </a:spcAft>
              <a:buClrTx/>
            </a:pPr>
            <a:r>
              <a:rPr lang="en-GB" sz="1600" dirty="0">
                <a:solidFill>
                  <a:prstClr val="black"/>
                </a:solidFill>
                <a:latin typeface="Calibri"/>
              </a:rPr>
              <a:t> </a:t>
            </a:r>
          </a:p>
        </p:txBody>
      </p:sp>
      <p:sp>
        <p:nvSpPr>
          <p:cNvPr id="5" name="Rectangle 4"/>
          <p:cNvSpPr/>
          <p:nvPr/>
        </p:nvSpPr>
        <p:spPr>
          <a:xfrm>
            <a:off x="9224623" y="6084219"/>
            <a:ext cx="2550698"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Mentis et al., 2016: QGIS 2021</a:t>
            </a:r>
          </a:p>
        </p:txBody>
      </p:sp>
      <p:sp>
        <p:nvSpPr>
          <p:cNvPr id="2" name="Rectangle 1"/>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278782939"/>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Conceitos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básicos de SIG </a:t>
            </a: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358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Sistemas de coordenadas no </a:t>
            </a:r>
            <a:r>
              <a:rPr lang="en-GB" sz="4400" dirty="0">
                <a:latin typeface="Open Sans"/>
                <a:ea typeface="Open Sans" panose="020B0606030504020204" pitchFamily="34" charset="0"/>
                <a:cs typeface="Open Sans" panose="020B0606030504020204" pitchFamily="34" charset="0"/>
                <a:sym typeface="Bodoni SvtyTwo ITC TT-Book"/>
              </a:rPr>
              <a:t>SIG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471" y="2021384"/>
            <a:ext cx="7939889" cy="3635130"/>
          </a:xfrm>
          <a:prstGeom prst="rect">
            <a:avLst/>
          </a:prstGeom>
        </p:spPr>
      </p:pic>
      <p:sp>
        <p:nvSpPr>
          <p:cNvPr id="10" name="TextBox 2"/>
          <p:cNvSpPr txBox="1"/>
          <p:nvPr/>
        </p:nvSpPr>
        <p:spPr>
          <a:xfrm>
            <a:off x="6172200" y="5835850"/>
            <a:ext cx="364556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Fonte da imagem: </a:t>
            </a:r>
            <a:r>
              <a:rPr lang="en-GB" sz="1000" dirty="0"/>
              <a:t>Khavari et al. 2021, </a:t>
            </a:r>
            <a:r>
              <a:rPr lang="en-GB" sz="1000" dirty="0">
                <a:hlinkClick r:id="rId5"/>
              </a:rPr>
              <a:t>imagem</a:t>
            </a:r>
            <a:r>
              <a:rPr lang="en-GB" sz="1000" dirty="0"/>
              <a:t>, licença </a:t>
            </a:r>
            <a:r>
              <a:rPr lang="en-GB" sz="1000" dirty="0">
                <a:hlinkClick r:id="rId6"/>
              </a:rPr>
              <a:t>CC-BY 4.0</a:t>
            </a:r>
            <a:endParaRPr lang="en-GB" sz="1000" dirty="0"/>
          </a:p>
        </p:txBody>
      </p:sp>
      <p:sp>
        <p:nvSpPr>
          <p:cNvPr id="12" name="Rectangle 11">
            <a:extLst>
              <a:ext uri="{FF2B5EF4-FFF2-40B4-BE49-F238E27FC236}">
                <a16:creationId xmlns:a16="http://schemas.microsoft.com/office/drawing/2014/main" id="{172BFD4C-9CE8-6D4D-A087-FA3504689F0C}"/>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AD883F16-9EB2-B249-BA58-A99A550EC89E}"/>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48628638"/>
      </p:ext>
    </p:extLst>
  </p:cSld>
  <p:clrMapOvr>
    <a:overrideClrMapping bg1="lt1" tx1="dk1" bg2="lt2" tx2="dk2" accent1="accent1" accent2="accent2" accent3="accent3" accent4="accent4" accent5="accent5" accent6="accent6" hlink="hlink" folHlink="folHlink"/>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Comparação entre diferentes projecções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4392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Sistemas de coordenadas no SIG</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045" y="1737912"/>
            <a:ext cx="8049008" cy="4435526"/>
          </a:xfrm>
          <a:prstGeom prst="rect">
            <a:avLst/>
          </a:prstGeom>
        </p:spPr>
      </p:pic>
      <p:sp>
        <p:nvSpPr>
          <p:cNvPr id="10" name="TextBox 2"/>
          <p:cNvSpPr txBox="1"/>
          <p:nvPr/>
        </p:nvSpPr>
        <p:spPr>
          <a:xfrm>
            <a:off x="4396508" y="6166199"/>
            <a:ext cx="431581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E3E7BAC5-CC12-EE45-98B0-F0042C868F58}"/>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D9EF7C03-F404-6A43-BAB3-36805519F89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2708744156"/>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737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Exemplo do </a:t>
            </a:r>
            <a:r>
              <a:rPr lang="en-ZA" b="1" dirty="0">
                <a:latin typeface="Open Sans"/>
                <a:ea typeface="Open Sans" panose="020B0606030504020204" pitchFamily="34" charset="0"/>
                <a:cs typeface="Open Sans" panose="020B0606030504020204" pitchFamily="34" charset="0"/>
              </a:rPr>
              <a:t>Afeganistão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34672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Sistemas de coordenadas no SIG</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186" y="2094172"/>
            <a:ext cx="9384845" cy="3705048"/>
          </a:xfrm>
          <a:prstGeom prst="rect">
            <a:avLst/>
          </a:prstGeom>
        </p:spPr>
      </p:pic>
      <p:sp>
        <p:nvSpPr>
          <p:cNvPr id="7" name="TextBox 2"/>
          <p:cNvSpPr txBox="1"/>
          <p:nvPr/>
        </p:nvSpPr>
        <p:spPr>
          <a:xfrm>
            <a:off x="7593189" y="6141773"/>
            <a:ext cx="428477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imagem</a:t>
            </a:r>
            <a:r>
              <a:rPr lang="en-GB" sz="1000" dirty="0">
                <a:latin typeface="Open Sans" panose="020B0606030504020204" pitchFamily="34" charset="0"/>
                <a:ea typeface="Open Sans" panose="020B0606030504020204" pitchFamily="34" charset="0"/>
                <a:cs typeface="Open Sans" panose="020B0606030504020204" pitchFamily="34" charset="0"/>
              </a:rPr>
              <a:t>, licença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A08B05BB-EAAC-574E-A9B4-6A666F1EFCCC}"/>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986106943"/>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4.1 Referências</a:t>
            </a:r>
          </a:p>
        </p:txBody>
      </p:sp>
      <p:sp>
        <p:nvSpPr>
          <p:cNvPr id="3" name="Rectangle 2"/>
          <p:cNvSpPr/>
          <p:nvPr/>
        </p:nvSpPr>
        <p:spPr>
          <a:xfrm>
            <a:off x="887215" y="1704393"/>
            <a:ext cx="6742021" cy="452431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Aula 2: Introdução à Teoria e Aplicação do SIG | Kit Didático OnSSET [Documento WWW].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e_1/Lecture%202/ (acedido em 2.18.21).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Mentis, D., Andersson, M., Howells, M., Rogner, H., Siyal, S., Broad, O., Korkovelos, A., Bazilian, M., 2016. Os benefícios do planeamento geoespacial no acesso à energia - Um estudo de caso na Etiópia. Applied Geography 72, 1-13.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https://doi.org/10.1016/j.apgeog.2016.04.009</a:t>
            </a:r>
            <a:endParaRPr lang="sv-SE"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QGIS, 2021. 8. Coordinate Reference Systems - Documentação do QGIS [Documento WWW]. URL </a:t>
            </a:r>
            <a:r>
              <a:rPr lang="sv-SE" dirty="0">
                <a:latin typeface="Open Sans" panose="020B0606030504020204" pitchFamily="34" charset="0"/>
                <a:ea typeface="Open Sans" panose="020B0606030504020204" pitchFamily="34" charset="0"/>
                <a:cs typeface="Open Sans" panose="020B0606030504020204" pitchFamily="34" charset="0"/>
                <a:hlinkClick r:id="rId5"/>
              </a:rPr>
              <a:t>https://docs.qgis.org/3.16/en/docs/gentle_gis_introduction/coordinate_reference_systems.html </a:t>
            </a:r>
            <a:r>
              <a:rPr lang="sv-SE" dirty="0">
                <a:latin typeface="Open Sans" panose="020B0606030504020204" pitchFamily="34" charset="0"/>
                <a:ea typeface="Open Sans" panose="020B0606030504020204" pitchFamily="34" charset="0"/>
                <a:cs typeface="Open Sans" panose="020B0606030504020204" pitchFamily="34" charset="0"/>
              </a:rPr>
              <a:t>(acedido em 2.15.21).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Tipos básicos de dados SIG</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Dados </a:t>
            </a:r>
            <a:r>
              <a:rPr lang="en-US" sz="4400" dirty="0" err="1">
                <a:latin typeface="Open Sans"/>
                <a:ea typeface="Open Sans" panose="020B0606030504020204" pitchFamily="34" charset="0"/>
                <a:cs typeface="Open Sans" panose="020B0606030504020204" pitchFamily="34" charset="0"/>
                <a:sym typeface="Bodoni SvtyTwo ITC TT-Book"/>
              </a:rPr>
              <a:t>vetoriais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106" y="1389619"/>
            <a:ext cx="9220445" cy="4834020"/>
          </a:xfrm>
          <a:prstGeom prst="rect">
            <a:avLst/>
          </a:prstGeom>
        </p:spPr>
      </p:pic>
      <p:sp>
        <p:nvSpPr>
          <p:cNvPr id="7" name="TextBox 2"/>
          <p:cNvSpPr txBox="1"/>
          <p:nvPr/>
        </p:nvSpPr>
        <p:spPr>
          <a:xfrm>
            <a:off x="3510921" y="6151009"/>
            <a:ext cx="626845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dirty="0">
                <a:latin typeface="Open Sans" panose="020B0606030504020204" pitchFamily="34" charset="0"/>
                <a:ea typeface="Open Sans" panose="020B0606030504020204" pitchFamily="34" charset="0"/>
                <a:cs typeface="Open Sans" panose="020B0606030504020204" pitchFamily="34" charset="0"/>
              </a:rPr>
              <a:t>Fonte da imagem: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https:</a:t>
            </a:r>
            <a:r>
              <a:rPr lang="en-GB" sz="1000" dirty="0">
                <a:latin typeface="Open Sans" panose="020B0606030504020204" pitchFamily="34" charset="0"/>
                <a:ea typeface="Open Sans" panose="020B0606030504020204" pitchFamily="34" charset="0"/>
                <a:cs typeface="Open Sans" panose="020B0606030504020204" pitchFamily="34" charset="0"/>
              </a:rPr>
              <a:t>//onsset.readthedocs.io/en/latest/data_acquisition.html </a:t>
            </a:r>
          </a:p>
        </p:txBody>
      </p:sp>
      <p:sp>
        <p:nvSpPr>
          <p:cNvPr id="13" name="Rectangle 12">
            <a:extLst>
              <a:ext uri="{FF2B5EF4-FFF2-40B4-BE49-F238E27FC236}">
                <a16:creationId xmlns:a16="http://schemas.microsoft.com/office/drawing/2014/main" id="{E643DCA2-CE61-7D4B-9204-C9726462824A}"/>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D4847895-604D-8747-8424-7CCF4AD13A9B}"/>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58772688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94719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 que são dados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vetoriais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Dados </a:t>
            </a:r>
            <a:r>
              <a:rPr lang="en-US" sz="4400" dirty="0" err="1">
                <a:latin typeface="Open Sans"/>
                <a:ea typeface="Open Sans" panose="020B0606030504020204" pitchFamily="34" charset="0"/>
                <a:cs typeface="Open Sans" panose="020B0606030504020204" pitchFamily="34" charset="0"/>
                <a:sym typeface="Bodoni SvtyTwo ITC TT-Book"/>
              </a:rPr>
              <a:t>vetoriais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Rectangle 1"/>
          <p:cNvSpPr/>
          <p:nvPr/>
        </p:nvSpPr>
        <p:spPr>
          <a:xfrm>
            <a:off x="944048" y="1918520"/>
            <a:ext cx="8470232" cy="2406877"/>
          </a:xfrm>
          <a:prstGeom prst="rect">
            <a:avLst/>
          </a:prstGeom>
        </p:spPr>
        <p:txBody>
          <a:bodyPr wrap="square" lIns="91440" tIns="45720" rIns="91440" bIns="45720" anchor="t">
            <a:spAutoFit/>
          </a:bodyPr>
          <a:lstStyle/>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Representar caraterísticas do mundo real (por exemplo, estradas, rios, centrais eléctricas, linhas de transmissão, etc.)</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Dados com limites discretos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São definidos por coordenadas específicas e são acompanhados de atributos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Três tipos diferentes: pontos, </a:t>
            </a:r>
            <a:r>
              <a:rPr lang="en-US" sz="2000" dirty="0" err="1">
                <a:latin typeface="Open Sans" panose="020B0606030504020204" pitchFamily="34" charset="0"/>
                <a:ea typeface="Open Sans" panose="020B0606030504020204" pitchFamily="34" charset="0"/>
                <a:cs typeface="Open Sans" panose="020B0606030504020204" pitchFamily="34" charset="0"/>
              </a:rPr>
              <a:t>retas</a:t>
            </a:r>
            <a:r>
              <a:rPr lang="en-US" sz="2000" dirty="0">
                <a:latin typeface="Open Sans" panose="020B0606030504020204" pitchFamily="34" charset="0"/>
                <a:ea typeface="Open Sans" panose="020B0606030504020204" pitchFamily="34" charset="0"/>
                <a:cs typeface="Open Sans" panose="020B0606030504020204" pitchFamily="34" charset="0"/>
              </a:rPr>
              <a:t> e polígonos</a:t>
            </a:r>
          </a:p>
        </p:txBody>
      </p:sp>
      <p:sp>
        <p:nvSpPr>
          <p:cNvPr id="11" name="Rectangle 10">
            <a:extLst>
              <a:ext uri="{FF2B5EF4-FFF2-40B4-BE49-F238E27FC236}">
                <a16:creationId xmlns:a16="http://schemas.microsoft.com/office/drawing/2014/main" id="{CBB393B0-338E-1147-9DC4-497A6B1D678A}"/>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CE664651-C005-4B4E-ACEE-EEE152C61DB0}"/>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51286966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schemas.microsoft.com/office/2006/documentManagement/types"/>
    <ds:schemaRef ds:uri="http://purl.org/dc/terms/"/>
    <ds:schemaRef ds:uri="0b696a8a-ab1a-459b-a09e-44df7cbe9330"/>
    <ds:schemaRef ds:uri="http://purl.org/dc/dcmitype/"/>
    <ds:schemaRef ds:uri="http://schemas.microsoft.com/office/infopath/2007/PartnerControls"/>
    <ds:schemaRef ds:uri="http://schemas.openxmlformats.org/package/2006/metadata/core-properties"/>
    <ds:schemaRef ds:uri="http://purl.org/dc/elements/1.1/"/>
    <ds:schemaRef ds:uri="35b8b66e-5759-43c1-a138-f967a8bf5a2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8D662A9-5674-4CC1-927C-2582AC82B7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959</TotalTime>
  <Words>6100</Words>
  <Application>Microsoft Office PowerPoint</Application>
  <PresentationFormat>Widescreen</PresentationFormat>
  <Paragraphs>245</Paragraphs>
  <Slides>27</Slides>
  <Notes>24</Notes>
  <HiddenSlides>0</HiddenSlides>
  <MMClips>0</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27</vt:i4>
      </vt:variant>
    </vt:vector>
  </HeadingPairs>
  <TitlesOfParts>
    <vt:vector size="35" baseType="lpstr">
      <vt:lpstr>Arial</vt:lpstr>
      <vt:lpstr>Calibri</vt:lpstr>
      <vt:lpstr>Calibri Light</vt:lpstr>
      <vt:lpstr>Open Sans</vt:lpstr>
      <vt:lpstr>Open Sans </vt:lpstr>
      <vt:lpstr>Open Sans ExtraBold</vt:lpstr>
      <vt:lpstr>Office Theme</vt:lpstr>
      <vt:lpstr>Office Theme</vt:lpstr>
      <vt:lpstr>AULA 4 CONCEITOS-CHAVE DE SIG</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docId:B6C3DC10CF5F89B5B6CC2666CBA908D5</cp:keywords>
  <cp:lastModifiedBy>Leo</cp:lastModifiedBy>
  <cp:revision>542</cp:revision>
  <dcterms:created xsi:type="dcterms:W3CDTF">2021-02-10T16:48:02Z</dcterms:created>
  <dcterms:modified xsi:type="dcterms:W3CDTF">2025-02-24T17:35:17Z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